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3"/>
  </p:notesMasterIdLst>
  <p:sldIdLst>
    <p:sldId id="1076" r:id="rId2"/>
    <p:sldId id="257" r:id="rId3"/>
    <p:sldId id="258" r:id="rId4"/>
    <p:sldId id="259" r:id="rId5"/>
    <p:sldId id="260" r:id="rId6"/>
    <p:sldId id="265" r:id="rId7"/>
    <p:sldId id="1077" r:id="rId8"/>
    <p:sldId id="268" r:id="rId9"/>
    <p:sldId id="266" r:id="rId10"/>
    <p:sldId id="263" r:id="rId11"/>
    <p:sldId id="264" r:id="rId12"/>
  </p:sldIdLst>
  <p:sldSz cx="12193588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konen Satu" initials="RS" lastIdx="8" clrIdx="0">
    <p:extLst>
      <p:ext uri="{19B8F6BF-5375-455C-9EA6-DF929625EA0E}">
        <p15:presenceInfo xmlns:p15="http://schemas.microsoft.com/office/powerpoint/2012/main" userId="S::satu.rekonen@aalto.fi::c5a4b106-ef44-4b66-b95d-ae8581ca8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B62"/>
    <a:srgbClr val="31B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82344"/>
  </p:normalViewPr>
  <p:slideViewPr>
    <p:cSldViewPr snapToGrid="0" snapToObjects="1">
      <p:cViewPr varScale="1">
        <p:scale>
          <a:sx n="90" d="100"/>
          <a:sy n="90" d="100"/>
        </p:scale>
        <p:origin x="896" y="184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2B3D-71F0-9F45-81F9-919ACF1117BA}" type="datetimeFigureOut">
              <a:t>19.4.2024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08A1D-C489-3949-8CD6-3232F3CCC0BA}" type="slidenum"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5777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08A1D-C489-3949-8CD6-3232F3CCC0BA}" type="slidenum"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496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08A1D-C489-3949-8CD6-3232F3CCC0BA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47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2471" y="1713600"/>
            <a:ext cx="11103846" cy="3920400"/>
          </a:xfrm>
          <a:prstGeom prst="rect">
            <a:avLst/>
          </a:prstGeom>
          <a:solidFill>
            <a:srgbClr val="31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299" y="1771200"/>
            <a:ext cx="10364550" cy="1332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299" y="3143248"/>
            <a:ext cx="8381892" cy="23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6497" y="5961600"/>
            <a:ext cx="2702752" cy="176400"/>
          </a:xfrm>
        </p:spPr>
        <p:txBody>
          <a:bodyPr wrap="none"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3622CD5A-A9CA-4187-8D1C-14CBA696F3D0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60093" y="5961600"/>
            <a:ext cx="2616341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961600"/>
            <a:ext cx="1512197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 err="1"/>
              <a:t>ilikeiwish.org</a:t>
            </a:r>
            <a:endParaRPr lang="en-US" noProof="0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16497" y="6138000"/>
            <a:ext cx="2702752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3299" y="6138000"/>
            <a:ext cx="2731556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63299" y="5961600"/>
            <a:ext cx="2731556" cy="1764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02B20D-5AEF-964B-A4C1-E97367FCF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5895" y="6032481"/>
            <a:ext cx="600228" cy="5474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4CBC00-9202-684A-BB0E-B255D45B52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1" y="476674"/>
            <a:ext cx="1310080" cy="7624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5B6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61446" y="6145200"/>
            <a:ext cx="2270696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 dirty="0" err="1"/>
              <a:t>www.ilikeiwish.org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5B6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3301" y="1584000"/>
            <a:ext cx="5232681" cy="413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1584000"/>
            <a:ext cx="5232681" cy="413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buNone/>
              <a:defRPr sz="1400"/>
            </a:lvl6pPr>
            <a:lvl7pPr>
              <a:buNone/>
              <a:defRPr sz="1400"/>
            </a:lvl7pPr>
            <a:lvl8pPr>
              <a:buNone/>
              <a:defRPr sz="1400"/>
            </a:lvl8pPr>
            <a:lvl9pPr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AE3A-323C-4559-B1BA-656B962F825F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67060" y="6082200"/>
            <a:ext cx="2059468" cy="126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4996" y="6400800"/>
            <a:ext cx="2059468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60093" y="6145200"/>
            <a:ext cx="2049867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5191" y="6145200"/>
            <a:ext cx="2270696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5B6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9B31-C8A9-4E24-941C-E3996421D5FD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7060" y="6082200"/>
            <a:ext cx="2059468" cy="126000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4996" y="6400800"/>
            <a:ext cx="2059468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6F0E-CBD3-4E99-91AB-A949DAD71055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7060" y="6082200"/>
            <a:ext cx="2059468" cy="126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4996" y="6400800"/>
            <a:ext cx="2059468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60093" y="6145200"/>
            <a:ext cx="2049867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5191" y="6145200"/>
            <a:ext cx="2270696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5B6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299" y="1584000"/>
            <a:ext cx="8381892" cy="4136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4/19/24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7060" y="6082200"/>
            <a:ext cx="2059468" cy="126000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4996" y="6400800"/>
            <a:ext cx="2059468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60093" y="6145200"/>
            <a:ext cx="2049867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5191" y="6145200"/>
            <a:ext cx="2270696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299" y="1771200"/>
            <a:ext cx="10364550" cy="1332000"/>
          </a:xfrm>
        </p:spPr>
        <p:txBody>
          <a:bodyPr/>
          <a:lstStyle>
            <a:lvl1pPr>
              <a:defRPr sz="4000">
                <a:solidFill>
                  <a:srgbClr val="114A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299" y="3143248"/>
            <a:ext cx="8381892" cy="2340000"/>
          </a:xfrm>
        </p:spPr>
        <p:txBody>
          <a:bodyPr/>
          <a:lstStyle>
            <a:lvl1pPr marL="0" indent="0" algn="l">
              <a:buNone/>
              <a:defRPr>
                <a:solidFill>
                  <a:srgbClr val="114A50"/>
                </a:solidFill>
                <a:latin typeface="Georgia" pitchFamily="18" charset="0"/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816497" y="5961600"/>
            <a:ext cx="2702752" cy="176400"/>
          </a:xfrm>
        </p:spPr>
        <p:txBody>
          <a:bodyPr wrap="none"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3622CD5A-A9CA-4187-8D1C-14CBA696F3D0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60093" y="5961600"/>
            <a:ext cx="2616341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b="0" i="0" kern="1200" dirty="0" smtClean="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903691" y="5961600"/>
            <a:ext cx="1512197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b="0" i="0" kern="1200" dirty="0" smtClean="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16497" y="6138000"/>
            <a:ext cx="2702752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b="0" i="0" kern="1200" dirty="0" smtClean="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3299" y="6138000"/>
            <a:ext cx="2731556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594" indent="-284397">
              <a:spcBef>
                <a:spcPts val="288"/>
              </a:spcBef>
              <a:defRPr lang="fi-FI" sz="1200" b="0" i="0" kern="1200" dirty="0" smtClean="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63299" y="5961600"/>
            <a:ext cx="2731556" cy="1764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741594" indent="-284397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3" name="Picture 12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2" y="476675"/>
            <a:ext cx="1745875" cy="7617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2471" y="406800"/>
            <a:ext cx="11103846" cy="5472000"/>
          </a:xfrm>
          <a:prstGeom prst="rect">
            <a:avLst/>
          </a:prstGeom>
          <a:solidFill>
            <a:srgbClr val="23B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99" y="547200"/>
            <a:ext cx="10364550" cy="220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7060" y="6082200"/>
            <a:ext cx="2059468" cy="126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4996" y="6400800"/>
            <a:ext cx="2059468" cy="126000"/>
          </a:xfrm>
          <a:prstGeom prst="rect">
            <a:avLst/>
          </a:prstGeom>
        </p:spPr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60093" y="6145200"/>
            <a:ext cx="2049867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5191" y="6145200"/>
            <a:ext cx="2270696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48" indent="-103187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48" indent="-93663">
              <a:buFont typeface="Symbol" pitchFamily="18" charset="2"/>
              <a:buNone/>
              <a:defRPr sz="900"/>
            </a:lvl3pPr>
            <a:lvl4pPr marL="273048" indent="-93663">
              <a:defRPr sz="900"/>
            </a:lvl4pPr>
            <a:lvl5pPr marL="273048" indent="-93663">
              <a:buFont typeface="Symbol" pitchFamily="18" charset="2"/>
              <a:buChar char="-"/>
              <a:defRPr sz="900"/>
            </a:lvl5pPr>
            <a:lvl6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598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9BEB08-C0D9-7B4B-90B7-3A1A07C350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2" y="6068114"/>
            <a:ext cx="818229" cy="4762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3301" y="489600"/>
            <a:ext cx="10652587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301" y="1584000"/>
            <a:ext cx="10652587" cy="413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996" y="6274800"/>
            <a:ext cx="2059468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6C06D-47AC-41E9-B6F8-74CFCE12D955}" type="datetime1">
              <a:rPr lang="en-US" noProof="0" smtClean="0"/>
              <a:pPr/>
              <a:t>4/19/24</a:t>
            </a:fld>
            <a:endParaRPr lang="en-US" noProof="0"/>
          </a:p>
        </p:txBody>
      </p:sp>
      <p:sp>
        <p:nvSpPr>
          <p:cNvPr id="10" name="Rectangle 9"/>
          <p:cNvSpPr/>
          <p:nvPr/>
        </p:nvSpPr>
        <p:spPr>
          <a:xfrm>
            <a:off x="762062" y="5814000"/>
            <a:ext cx="10652587" cy="64800"/>
          </a:xfrm>
          <a:prstGeom prst="rect">
            <a:avLst/>
          </a:prstGeom>
          <a:solidFill>
            <a:srgbClr val="31BCB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5895" y="6032481"/>
            <a:ext cx="600228" cy="547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E1E19-3FA6-1A41-8045-73CC137E9A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2" y="6068114"/>
            <a:ext cx="818229" cy="4762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50" r:id="rId6"/>
    <p:sldLayoutId id="2147483662" r:id="rId7"/>
    <p:sldLayoutId id="2147483663" r:id="rId8"/>
  </p:sldLayoutIdLst>
  <p:hf sldNum="0" hdr="0" ftr="0" dt="0"/>
  <p:txStyles>
    <p:titleStyle>
      <a:lvl1pPr algn="l" defTabSz="914392" rtl="0" eaLnBrk="1" latinLnBrk="0" hangingPunct="1">
        <a:spcBef>
          <a:spcPct val="0"/>
        </a:spcBef>
        <a:buNone/>
        <a:defRPr sz="3200" b="1" kern="1200">
          <a:solidFill>
            <a:srgbClr val="114A50"/>
          </a:solidFill>
          <a:latin typeface="Bree Bold"/>
          <a:ea typeface="+mj-ea"/>
          <a:cs typeface="Bree Bold"/>
        </a:defRPr>
      </a:lvl1pPr>
    </p:titleStyle>
    <p:bodyStyle>
      <a:lvl1pPr marL="342897" indent="-342897" algn="l" defTabSz="914392" rtl="0" eaLnBrk="1" latinLnBrk="0" hangingPunct="1">
        <a:spcBef>
          <a:spcPts val="6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44" indent="-285748" algn="l" defTabSz="914392" rtl="0" eaLnBrk="1" latinLnBrk="0" hangingPunct="1">
        <a:spcBef>
          <a:spcPts val="4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2991" indent="-228598" algn="l" defTabSz="914392" rtl="0" eaLnBrk="1" latinLnBrk="0" hangingPunct="1">
        <a:spcBef>
          <a:spcPts val="400"/>
        </a:spcBef>
        <a:buFont typeface="Arial" pitchFamily="34" charset="0"/>
        <a:buChar char="•"/>
        <a:defRPr sz="1800" b="0" i="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187" indent="-228598" algn="l" defTabSz="914392" rtl="0" eaLnBrk="1" latinLnBrk="0" hangingPunct="1">
        <a:spcBef>
          <a:spcPts val="400"/>
        </a:spcBef>
        <a:buFont typeface="Arial" pitchFamily="34" charset="0"/>
        <a:buChar char="–"/>
        <a:defRPr sz="1600" b="0" i="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383" indent="-228598" algn="l" defTabSz="914392" rtl="0" eaLnBrk="1" latinLnBrk="0" hangingPunct="1">
        <a:spcBef>
          <a:spcPts val="300"/>
        </a:spcBef>
        <a:buFont typeface="Arial" pitchFamily="34" charset="0"/>
        <a:buChar char="•"/>
        <a:defRPr sz="1400" b="0" i="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579" indent="-228598" algn="l" defTabSz="914392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5" indent="-228598" algn="l" defTabSz="914392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2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8" indent="-228598" algn="l" defTabSz="914392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1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7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3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>
                <a:latin typeface="Lato Regular"/>
                <a:cs typeface="Lato Regular"/>
              </a:rPr>
              <a:t>Facilitated team feedback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7195" y="3143248"/>
            <a:ext cx="8126784" cy="106076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7200" dirty="0">
                <a:latin typeface="Lato Regular"/>
              </a:rPr>
              <a:t>https://</a:t>
            </a:r>
            <a:r>
              <a:rPr lang="en-US" sz="7200" dirty="0" err="1">
                <a:latin typeface="Lato Regular"/>
              </a:rPr>
              <a:t>ilikeiwish.org</a:t>
            </a:r>
            <a:endParaRPr lang="en-US" sz="7200" dirty="0">
              <a:latin typeface="Lato Regular"/>
            </a:endParaRPr>
          </a:p>
          <a:p>
            <a:pPr algn="ctr"/>
            <a:endParaRPr lang="en-US" dirty="0">
              <a:latin typeface="Lato Regula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B4568F-9255-BF4E-9A1B-0D3EA29629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260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Part III: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Choose one thing from the </a:t>
            </a:r>
            <a:r>
              <a:rPr lang="en-US" sz="2000" b="1" dirty="0"/>
              <a:t>constructive feedback (wish) received from the team members </a:t>
            </a:r>
            <a:r>
              <a:rPr lang="en-US" sz="2000" dirty="0"/>
              <a:t>as the main target for development.</a:t>
            </a:r>
          </a:p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Choose one thing from the </a:t>
            </a:r>
            <a:r>
              <a:rPr lang="en-US" sz="2000" b="1" dirty="0"/>
              <a:t>wishes shared for the whole team </a:t>
            </a:r>
            <a:r>
              <a:rPr lang="en-US" sz="2000" dirty="0"/>
              <a:t>that you will try to affect and make an improvement to. </a:t>
            </a:r>
          </a:p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Reflect on the session. How did it feel? What kind of ideas and thoughts did it bring up? </a:t>
            </a:r>
          </a:p>
          <a:p>
            <a:pPr>
              <a:spcAft>
                <a:spcPts val="1800"/>
              </a:spcAft>
            </a:pPr>
            <a:endParaRPr lang="en-US" sz="200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DD688FB-CB06-C14B-B635-9C08FDF91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Writing the feedback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Likes round 1 (individual –level)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Wishes round 1 (individual –level)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Wishes round 2 (team –level)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Likes round 2 (team –level)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Reflection: promises and feelings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endParaRPr lang="en-US" sz="200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1F354D-CF25-BE4A-9D40-003BF5FA3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 algn="ctr">
              <a:buNone/>
            </a:pPr>
            <a:r>
              <a:rPr lang="en-US" dirty="0"/>
              <a:t>	Team feedback activity where all participants get to </a:t>
            </a:r>
            <a:r>
              <a:rPr lang="en-US" dirty="0">
                <a:solidFill>
                  <a:srgbClr val="31BCBA"/>
                </a:solidFill>
              </a:rPr>
              <a:t>provide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31BCBA"/>
                </a:solidFill>
              </a:rPr>
              <a:t>receive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both </a:t>
            </a:r>
            <a:r>
              <a:rPr lang="en-US" dirty="0">
                <a:solidFill>
                  <a:srgbClr val="31BCBA"/>
                </a:solidFill>
              </a:rPr>
              <a:t>positive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31BCBA"/>
                </a:solidFill>
              </a:rPr>
              <a:t>constructive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31BCBA"/>
                </a:solidFill>
              </a:rPr>
              <a:t>individual-level </a:t>
            </a:r>
            <a:r>
              <a:rPr lang="en-US" dirty="0"/>
              <a:t>and </a:t>
            </a:r>
            <a:r>
              <a:rPr lang="en-US" dirty="0">
                <a:solidFill>
                  <a:srgbClr val="31BCBA"/>
                </a:solidFill>
              </a:rPr>
              <a:t>team-level </a:t>
            </a:r>
            <a:r>
              <a:rPr lang="en-US" dirty="0"/>
              <a:t>feedback.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669194" y="6145200"/>
            <a:ext cx="1537200" cy="3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5" y="539405"/>
            <a:ext cx="10652587" cy="1080000"/>
          </a:xfrm>
        </p:spPr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Background 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196" y="4769256"/>
            <a:ext cx="1715399" cy="65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1244" y="2915484"/>
            <a:ext cx="2736741" cy="269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alto_EN_DesignFactory_logo_q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31395" r="10991" b="25192"/>
          <a:stretch/>
        </p:blipFill>
        <p:spPr>
          <a:xfrm>
            <a:off x="3955603" y="4875773"/>
            <a:ext cx="1943496" cy="501578"/>
          </a:xfrm>
          <a:prstGeom prst="rect">
            <a:avLst/>
          </a:prstGeom>
        </p:spPr>
      </p:pic>
      <p:pic>
        <p:nvPicPr>
          <p:cNvPr id="7" name="Picture 6" descr="Screen Shot 2015-04-02 at 10.13.18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10809"/>
          <a:stretch/>
        </p:blipFill>
        <p:spPr>
          <a:xfrm>
            <a:off x="6122518" y="1569601"/>
            <a:ext cx="3928377" cy="4037647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7F6CB44-E68B-464C-8EF6-C957363EC5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943516-A23B-1513-3D27-1A8ECDFEB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01" y="1569600"/>
            <a:ext cx="5121400" cy="41364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/>
              <a:t>The method was developed by researcher </a:t>
            </a:r>
            <a:r>
              <a:rPr lang="en-US" sz="2000" dirty="0">
                <a:solidFill>
                  <a:srgbClr val="31BCBA"/>
                </a:solidFill>
              </a:rPr>
              <a:t>Satu </a:t>
            </a:r>
            <a:r>
              <a:rPr lang="en-US" sz="2000" dirty="0" err="1">
                <a:solidFill>
                  <a:srgbClr val="31BCBA"/>
                </a:solidFill>
              </a:rPr>
              <a:t>Rekonen</a:t>
            </a:r>
            <a:r>
              <a:rPr lang="en-US" sz="2000" dirty="0"/>
              <a:t>. She got the original inspiration from the </a:t>
            </a:r>
            <a:r>
              <a:rPr lang="en-US" sz="2000" dirty="0" err="1">
                <a:solidFill>
                  <a:srgbClr val="31BCBA"/>
                </a:solidFill>
              </a:rPr>
              <a:t>d.school</a:t>
            </a:r>
            <a:r>
              <a:rPr lang="en-US" sz="2000" dirty="0">
                <a:solidFill>
                  <a:srgbClr val="ED2939"/>
                </a:solidFill>
              </a:rPr>
              <a:t> </a:t>
            </a:r>
            <a:r>
              <a:rPr lang="en-US" sz="2000" dirty="0"/>
              <a:t>at </a:t>
            </a:r>
            <a:r>
              <a:rPr lang="en-US" sz="2000" dirty="0">
                <a:solidFill>
                  <a:srgbClr val="31BCBA"/>
                </a:solidFill>
              </a:rPr>
              <a:t>Stanford University </a:t>
            </a:r>
            <a:r>
              <a:rPr lang="en-US" sz="2000" dirty="0"/>
              <a:t>and from the student interviews collected for her PhD at the </a:t>
            </a:r>
            <a:r>
              <a:rPr lang="en-US" sz="2000" dirty="0">
                <a:solidFill>
                  <a:srgbClr val="31BCBA"/>
                </a:solidFill>
              </a:rPr>
              <a:t>Aalto University Design Factory</a:t>
            </a:r>
            <a:r>
              <a:rPr lang="en-US" sz="2000" dirty="0">
                <a:solidFill>
                  <a:srgbClr val="6639B7"/>
                </a:solidFill>
              </a:rPr>
              <a:t>.</a:t>
            </a:r>
          </a:p>
          <a:p>
            <a:pPr>
              <a:spcAft>
                <a:spcPts val="600"/>
              </a:spcAft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The level of participation in a team depends on </a:t>
            </a:r>
            <a:r>
              <a:rPr lang="en-US" sz="2000" b="1" dirty="0"/>
              <a:t>how freely people can and are willing to share their unique information</a:t>
            </a:r>
            <a:r>
              <a:rPr lang="en-US" sz="2000" dirty="0"/>
              <a:t> and point of views. Strengthening and constructive feedback </a:t>
            </a:r>
            <a:r>
              <a:rPr lang="en-US" sz="2000" b="1" dirty="0"/>
              <a:t>supports open and appreciative interaction</a:t>
            </a:r>
            <a:r>
              <a:rPr lang="en-US" sz="2000" dirty="0"/>
              <a:t>.</a:t>
            </a:r>
          </a:p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Without feedback </a:t>
            </a:r>
            <a:r>
              <a:rPr lang="en-US" sz="2000" b="1" dirty="0"/>
              <a:t>behaviors may start to build on assumptions</a:t>
            </a:r>
            <a:r>
              <a:rPr lang="en-US" sz="2000" dirty="0"/>
              <a:t>, which may be unproductive to both the team and its members. </a:t>
            </a:r>
          </a:p>
          <a:p>
            <a:pPr marL="514346" indent="-514346">
              <a:spcAft>
                <a:spcPts val="1800"/>
              </a:spcAft>
              <a:buFont typeface="+mj-lt"/>
              <a:buAutoNum type="romanUcPeriod"/>
            </a:pPr>
            <a:r>
              <a:rPr lang="en-US" sz="2000" dirty="0"/>
              <a:t>Although recognized as important, </a:t>
            </a:r>
            <a:r>
              <a:rPr lang="en-US" sz="2000" b="1" dirty="0"/>
              <a:t>putting aside some time and effort to systematically provide feedback</a:t>
            </a:r>
            <a:r>
              <a:rPr lang="en-US" sz="2000" dirty="0"/>
              <a:t> among the team is easily neglected.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BA07F5-A272-A045-860D-864552571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How?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Part I: Writing</a:t>
            </a:r>
          </a:p>
          <a:p>
            <a:pPr>
              <a:spcAft>
                <a:spcPts val="1200"/>
              </a:spcAft>
            </a:pPr>
            <a:r>
              <a:rPr lang="en-US" dirty="0"/>
              <a:t>Part II: Sharing</a:t>
            </a:r>
          </a:p>
          <a:p>
            <a:pPr>
              <a:spcAft>
                <a:spcPts val="1200"/>
              </a:spcAft>
            </a:pPr>
            <a:r>
              <a:rPr lang="en-US" dirty="0"/>
              <a:t>Part III: Reflection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FC49F72-9271-1C47-802E-B62558C41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Part I: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forms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76124" y="2617941"/>
            <a:ext cx="6953800" cy="1867574"/>
            <a:chOff x="513336" y="2719610"/>
            <a:chExt cx="5444247" cy="14663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6262" y="2719610"/>
              <a:ext cx="2191321" cy="14663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336" y="2741345"/>
              <a:ext cx="2838601" cy="1423298"/>
            </a:xfrm>
            <a:prstGeom prst="rect">
              <a:avLst/>
            </a:prstGeom>
          </p:spPr>
        </p:pic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6BD79F-0300-8A4A-8489-07C8B7486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Part I: Writing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23" y="314981"/>
            <a:ext cx="1437788" cy="962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986" y="339051"/>
            <a:ext cx="1902791" cy="9540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38389" y="1540665"/>
            <a:ext cx="6233670" cy="725410"/>
            <a:chOff x="734546" y="2020450"/>
            <a:chExt cx="6233670" cy="7254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546" y="2020450"/>
              <a:ext cx="745844" cy="72541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2932" y="2020450"/>
              <a:ext cx="745284" cy="72541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758093" y="2728410"/>
            <a:ext cx="6116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“I wish that you would share your own ideas more courageously, I’m sure we would benefit from them.”</a:t>
            </a:r>
          </a:p>
          <a:p>
            <a:endParaRPr lang="en-US" i="1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“I wish you would bring out your own expertise more and that you would take more responsibility of the project.”</a:t>
            </a:r>
          </a:p>
          <a:p>
            <a:endParaRPr lang="en-US" i="1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“I wish that you would build more on others’ point of views and would be interested in the diverse perspectives we have in the team.” </a:t>
            </a:r>
          </a:p>
          <a:p>
            <a:endParaRPr lang="en-US" i="1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endParaRPr lang="en-US" dirty="0">
              <a:latin typeface="Lato Regular"/>
              <a:cs typeface="Lato Regular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C4A1908-B617-4C4C-8EE6-7E04F7827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C34FF-0B9B-6047-B780-19A5273F000F}"/>
              </a:ext>
            </a:extLst>
          </p:cNvPr>
          <p:cNvSpPr txBox="1"/>
          <p:nvPr/>
        </p:nvSpPr>
        <p:spPr>
          <a:xfrm>
            <a:off x="489860" y="2415919"/>
            <a:ext cx="47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Regular"/>
                <a:cs typeface="Lato Regular"/>
              </a:rPr>
              <a:t>The strengths seen in a team member / team. </a:t>
            </a:r>
          </a:p>
          <a:p>
            <a:endParaRPr lang="en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78257-AD58-7747-8C75-F1D91CA3AB7A}"/>
              </a:ext>
            </a:extLst>
          </p:cNvPr>
          <p:cNvSpPr txBox="1"/>
          <p:nvPr/>
        </p:nvSpPr>
        <p:spPr>
          <a:xfrm>
            <a:off x="5774421" y="2096603"/>
            <a:ext cx="621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Lato Regular"/>
              <a:cs typeface="Lato Regular"/>
            </a:endParaRPr>
          </a:p>
          <a:p>
            <a:r>
              <a:rPr lang="en-US" dirty="0">
                <a:latin typeface="Lato Regular"/>
                <a:cs typeface="Lato Regular"/>
              </a:rPr>
              <a:t>The potential seen in a team member / team that has not yet been fully utilized.</a:t>
            </a:r>
            <a:endParaRPr lang="en-FI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FF3CC4-72EF-D249-AE23-59654E599B61}"/>
              </a:ext>
            </a:extLst>
          </p:cNvPr>
          <p:cNvSpPr txBox="1"/>
          <p:nvPr/>
        </p:nvSpPr>
        <p:spPr>
          <a:xfrm>
            <a:off x="489860" y="2556838"/>
            <a:ext cx="50583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“I like that you listen to everyone's point of views so carefully and take into account how others are feeling.”</a:t>
            </a:r>
            <a:endParaRPr lang="en-US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endParaRPr lang="en-US" i="1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“I like how enthusiastic you feel about our project.” </a:t>
            </a:r>
          </a:p>
          <a:p>
            <a:endParaRPr lang="en-US" i="1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r>
              <a:rPr lang="en-US" i="1" dirty="0">
                <a:solidFill>
                  <a:srgbClr val="31BCBA"/>
                </a:solidFill>
                <a:latin typeface="Lato Regular"/>
                <a:cs typeface="Lato Regular"/>
              </a:rPr>
              <a:t>”I like how organized you are in your working.”</a:t>
            </a:r>
          </a:p>
          <a:p>
            <a:endParaRPr lang="en-US" dirty="0">
              <a:solidFill>
                <a:srgbClr val="31BCBA"/>
              </a:solidFill>
              <a:latin typeface="Lato Regular"/>
              <a:cs typeface="Lato Regular"/>
            </a:endParaRPr>
          </a:p>
          <a:p>
            <a:endParaRPr lang="en-US" dirty="0">
              <a:latin typeface="Lato Regular"/>
              <a:cs typeface="Lato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Part I: Writing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0518" y="2989598"/>
            <a:ext cx="2599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Regular"/>
                <a:cs typeface="Lato Regular"/>
              </a:rPr>
              <a:t>What do you see as your own strengths in the project and as a team member? </a:t>
            </a:r>
          </a:p>
          <a:p>
            <a:endParaRPr lang="en-US" dirty="0">
              <a:latin typeface="Lato Regular"/>
              <a:cs typeface="Lato Regular"/>
            </a:endParaRPr>
          </a:p>
          <a:p>
            <a:endParaRPr lang="en-US" dirty="0">
              <a:latin typeface="Lato Regular"/>
              <a:cs typeface="Lat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4012" y="2979550"/>
            <a:ext cx="31120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Lato Regular"/>
                <a:cs typeface="Lato Regular"/>
              </a:rPr>
              <a:t>What are your potentials that have been left unutilized so far?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Lato Regular"/>
                <a:cs typeface="Lato Regular"/>
              </a:rPr>
              <a:t>What are the things you recognize that you could pay more attention to? </a:t>
            </a:r>
            <a:endParaRPr lang="en-US" i="1" dirty="0">
              <a:latin typeface="Lato Regular"/>
              <a:cs typeface="Lato Regular"/>
            </a:endParaRPr>
          </a:p>
          <a:p>
            <a:pPr>
              <a:spcAft>
                <a:spcPts val="1800"/>
              </a:spcAft>
            </a:pPr>
            <a:endParaRPr lang="en-US" dirty="0">
              <a:latin typeface="Lato Regular"/>
              <a:cs typeface="Lato Regular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18008" y="2079522"/>
            <a:ext cx="6233670" cy="725410"/>
            <a:chOff x="734546" y="2020450"/>
            <a:chExt cx="6233670" cy="7254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546" y="2020450"/>
              <a:ext cx="745844" cy="7254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2932" y="2020450"/>
              <a:ext cx="745284" cy="725410"/>
            </a:xfrm>
            <a:prstGeom prst="rect">
              <a:avLst/>
            </a:prstGeom>
          </p:spPr>
        </p:pic>
      </p:grp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2697747-7216-C049-B560-E40B00CF88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394" y="6145200"/>
            <a:ext cx="1702800" cy="381600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ilikeiwish.org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B69D49-9D29-384D-AA2B-A846B1287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064" y="294030"/>
            <a:ext cx="1676687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Regular"/>
                <a:cs typeface="Lato Regular"/>
              </a:rPr>
              <a:t>Part II: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US" sz="2000" dirty="0"/>
              <a:t>Start with the individual-level </a:t>
            </a:r>
            <a:r>
              <a:rPr lang="en-US" sz="2000" dirty="0">
                <a:solidFill>
                  <a:srgbClr val="31BCBA"/>
                </a:solidFill>
              </a:rPr>
              <a:t>“I like”</a:t>
            </a:r>
            <a:r>
              <a:rPr lang="en-US" sz="2000" dirty="0"/>
              <a:t> –round. Everyone’s </a:t>
            </a:r>
            <a:r>
              <a:rPr lang="en-US" sz="2000" dirty="0">
                <a:solidFill>
                  <a:srgbClr val="31BCBA"/>
                </a:solidFill>
              </a:rPr>
              <a:t>like</a:t>
            </a:r>
            <a:r>
              <a:rPr lang="en-US" sz="2000" dirty="0"/>
              <a:t>s for one person will be shared at a time. 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GB" sz="2000" dirty="0"/>
              <a:t>After each </a:t>
            </a:r>
            <a:r>
              <a:rPr lang="en-GB" sz="2000" dirty="0">
                <a:solidFill>
                  <a:srgbClr val="31BCBA"/>
                </a:solidFill>
              </a:rPr>
              <a:t>“I like” </a:t>
            </a:r>
            <a:r>
              <a:rPr lang="en-GB" sz="2000" dirty="0"/>
              <a:t>–round, give the person who received the positive feedback an opportunity for an </a:t>
            </a:r>
            <a:r>
              <a:rPr lang="en-GB" sz="2000" dirty="0">
                <a:solidFill>
                  <a:srgbClr val="31BCBA"/>
                </a:solidFill>
              </a:rPr>
              <a:t>“I feel” </a:t>
            </a:r>
            <a:r>
              <a:rPr lang="en-GB" sz="2000" dirty="0"/>
              <a:t>moment: if desired, </a:t>
            </a:r>
            <a:r>
              <a:rPr lang="en-GB" sz="2000" dirty="0" err="1"/>
              <a:t>s</a:t>
            </a:r>
            <a:r>
              <a:rPr lang="en-GB" sz="2000" dirty="0"/>
              <a:t>/he can comment on and share his/her thoughts about the feedback received and compare it with the strengths </a:t>
            </a:r>
            <a:r>
              <a:rPr lang="en-GB" sz="2000" dirty="0" err="1"/>
              <a:t>s</a:t>
            </a:r>
            <a:r>
              <a:rPr lang="en-GB" sz="2000" dirty="0"/>
              <a:t>/he recognized in her/himself (form:</a:t>
            </a:r>
            <a:r>
              <a:rPr lang="en-GB" sz="2000" i="1" dirty="0"/>
              <a:t> notes about me</a:t>
            </a:r>
            <a:r>
              <a:rPr lang="en-GB" sz="2000" dirty="0"/>
              <a:t>). 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GB" sz="2000" dirty="0"/>
              <a:t>Continue the same way with the individual-level </a:t>
            </a:r>
            <a:r>
              <a:rPr lang="en-GB" sz="2000" dirty="0">
                <a:solidFill>
                  <a:srgbClr val="31BCBA"/>
                </a:solidFill>
              </a:rPr>
              <a:t>wish</a:t>
            </a:r>
            <a:r>
              <a:rPr lang="en-GB" sz="2000" dirty="0"/>
              <a:t>es</a:t>
            </a:r>
          </a:p>
          <a:p>
            <a:pPr marL="514346" indent="-514346">
              <a:spcAft>
                <a:spcPts val="1200"/>
              </a:spcAft>
              <a:buFont typeface="+mj-lt"/>
              <a:buAutoNum type="romanUcPeriod"/>
            </a:pPr>
            <a:r>
              <a:rPr lang="en-GB" sz="2000" dirty="0"/>
              <a:t>Move on to team-level feedback but now share the </a:t>
            </a:r>
            <a:r>
              <a:rPr lang="en-GB" sz="2000" dirty="0">
                <a:solidFill>
                  <a:srgbClr val="31BCBA"/>
                </a:solidFill>
              </a:rPr>
              <a:t>wish</a:t>
            </a:r>
            <a:r>
              <a:rPr lang="en-GB" sz="2000" dirty="0"/>
              <a:t>es first and after that the </a:t>
            </a:r>
            <a:r>
              <a:rPr lang="en-GB" sz="2000" dirty="0">
                <a:solidFill>
                  <a:srgbClr val="31BCBA"/>
                </a:solidFill>
              </a:rPr>
              <a:t>like</a:t>
            </a:r>
            <a:r>
              <a:rPr lang="en-GB" sz="2000" dirty="0"/>
              <a:t>s</a:t>
            </a:r>
            <a:endParaRPr lang="en-US" sz="2000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C8B86E-5B92-A645-8C2F-A4BAF29F3F9B}"/>
              </a:ext>
            </a:extLst>
          </p:cNvPr>
          <p:cNvSpPr txBox="1">
            <a:spLocks/>
          </p:cNvSpPr>
          <p:nvPr/>
        </p:nvSpPr>
        <p:spPr>
          <a:xfrm>
            <a:off x="5245394" y="6145200"/>
            <a:ext cx="1702800" cy="381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92" rtl="0" eaLnBrk="1" latinLnBrk="0" hangingPunct="1">
              <a:lnSpc>
                <a:spcPts val="950"/>
              </a:lnSpc>
              <a:spcBef>
                <a:spcPts val="0"/>
              </a:spcBef>
              <a:buFont typeface="Arial" pitchFamily="34" charset="0"/>
              <a:buNone/>
              <a:defRPr sz="950" b="1" i="0" kern="1200">
                <a:solidFill>
                  <a:schemeClr val="bg2"/>
                </a:solidFill>
                <a:latin typeface="Lato Regular"/>
                <a:ea typeface="+mn-ea"/>
                <a:cs typeface="Lato Regular"/>
              </a:defRPr>
            </a:lvl1pPr>
            <a:lvl2pPr marL="273050" indent="-103188" algn="l" defTabSz="914392" rtl="0" eaLnBrk="1" latinLnBrk="0" hangingPunct="1">
              <a:spcBef>
                <a:spcPts val="400"/>
              </a:spcBef>
              <a:buFont typeface="Arial" pitchFamily="34" charset="0"/>
              <a:buChar char="–"/>
              <a:defRPr lang="en-US" sz="95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 algn="l" defTabSz="914392" rtl="0" eaLnBrk="1" latinLnBrk="0" hangingPunct="1">
              <a:spcBef>
                <a:spcPts val="400"/>
              </a:spcBef>
              <a:buFont typeface="Symbol" pitchFamily="18" charset="2"/>
              <a:buNone/>
              <a:defRPr sz="9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273050" indent="-93663" algn="l" defTabSz="914392" rtl="0" eaLnBrk="1" latinLnBrk="0" hangingPunct="1">
              <a:spcBef>
                <a:spcPts val="400"/>
              </a:spcBef>
              <a:buFont typeface="Arial" pitchFamily="34" charset="0"/>
              <a:buChar char="–"/>
              <a:defRPr sz="9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273050" indent="-93663" algn="l" defTabSz="914392" rtl="0" eaLnBrk="1" latinLnBrk="0" hangingPunct="1">
              <a:spcBef>
                <a:spcPts val="300"/>
              </a:spcBef>
              <a:buFont typeface="Symbol" pitchFamily="18" charset="2"/>
              <a:buChar char="-"/>
              <a:defRPr sz="9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73600" indent="-93600" algn="l" defTabSz="914392" rtl="0" eaLnBrk="1" latinLnBrk="0" hangingPunct="1">
              <a:spcBef>
                <a:spcPts val="300"/>
              </a:spcBef>
              <a:buFont typeface="Symbol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00" indent="-93600" algn="l" defTabSz="914392" rtl="0" eaLnBrk="1" latinLnBrk="0" hangingPunct="1">
              <a:spcBef>
                <a:spcPts val="300"/>
              </a:spcBef>
              <a:buFont typeface="Symbol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" indent="-93600" algn="l" defTabSz="914392" rtl="0" eaLnBrk="1" latinLnBrk="0" hangingPunct="1">
              <a:spcBef>
                <a:spcPts val="300"/>
              </a:spcBef>
              <a:buFont typeface="Symbol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600" indent="-93600" algn="l" defTabSz="914392" rtl="0" eaLnBrk="1" latinLnBrk="0" hangingPunct="1">
              <a:spcBef>
                <a:spcPts val="300"/>
              </a:spcBef>
              <a:buFont typeface="Symbol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https://ilikeiwish.org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F9B0A-3EC0-3A41-877E-2A608A1B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23" y="314981"/>
            <a:ext cx="1437788" cy="962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065F9-4864-014C-8F73-BBC7BE68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986" y="339051"/>
            <a:ext cx="1902791" cy="9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I Like I Wish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009B3A"/>
      </a:accent1>
      <a:accent2>
        <a:srgbClr val="FF7900"/>
      </a:accent2>
      <a:accent3>
        <a:srgbClr val="0065BD"/>
      </a:accent3>
      <a:accent4>
        <a:srgbClr val="ED2939"/>
      </a:accent4>
      <a:accent5>
        <a:srgbClr val="FECB00"/>
      </a:accent5>
      <a:accent6>
        <a:srgbClr val="6639B7"/>
      </a:accent6>
      <a:hlink>
        <a:srgbClr val="0065BD"/>
      </a:hlink>
      <a:folHlink>
        <a:srgbClr val="ED2939"/>
      </a:folHlink>
    </a:clrScheme>
    <a:fontScheme name="Aalto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 Like I Wish.thmx</Template>
  <TotalTime>1906</TotalTime>
  <Words>656</Words>
  <Application>Microsoft Macintosh PowerPoint</Application>
  <PresentationFormat>Custom</PresentationFormat>
  <Paragraphs>75</Paragraphs>
  <Slides>11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Bree Bold</vt:lpstr>
      <vt:lpstr>Calibri</vt:lpstr>
      <vt:lpstr>Georgia</vt:lpstr>
      <vt:lpstr>Lato Regular</vt:lpstr>
      <vt:lpstr>Symbol</vt:lpstr>
      <vt:lpstr>I Like I Wish</vt:lpstr>
      <vt:lpstr>Facilitated team feedback session</vt:lpstr>
      <vt:lpstr>What?</vt:lpstr>
      <vt:lpstr>Background </vt:lpstr>
      <vt:lpstr>Why?</vt:lpstr>
      <vt:lpstr>How?  </vt:lpstr>
      <vt:lpstr>Part I: Writing</vt:lpstr>
      <vt:lpstr>Part I: Writing</vt:lpstr>
      <vt:lpstr>Part I: Writing</vt:lpstr>
      <vt:lpstr>Part II: Sharing</vt:lpstr>
      <vt:lpstr>Part III: Reflection</vt:lpstr>
      <vt:lpstr>Steps</vt:lpstr>
    </vt:vector>
  </TitlesOfParts>
  <Company>Design Factory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Facilitated feedback session</dc:title>
  <dc:creator>Satu Luukkonen</dc:creator>
  <cp:lastModifiedBy>Rekonen Satu</cp:lastModifiedBy>
  <cp:revision>63</cp:revision>
  <dcterms:created xsi:type="dcterms:W3CDTF">2015-04-03T15:17:11Z</dcterms:created>
  <dcterms:modified xsi:type="dcterms:W3CDTF">2024-04-19T13:54:53Z</dcterms:modified>
</cp:coreProperties>
</file>