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1069" r:id="rId2"/>
    <p:sldId id="1070" r:id="rId3"/>
    <p:sldId id="1099" r:id="rId4"/>
    <p:sldId id="1097" r:id="rId5"/>
    <p:sldId id="1098" r:id="rId6"/>
    <p:sldId id="1095" r:id="rId7"/>
    <p:sldId id="1073" r:id="rId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84DE35-044F-9A1E-EDBD-841EE7FCDAF1}" name="Rekonen Satu" initials="RS" userId="S::satu.rekonen@aalto.fi::c5a4b106-ef44-4b66-b95d-ae8581ca855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A6"/>
    <a:srgbClr val="005B9F"/>
    <a:srgbClr val="0068B6"/>
    <a:srgbClr val="00964B"/>
    <a:srgbClr val="00965E"/>
    <a:srgbClr val="8CC64C"/>
    <a:srgbClr val="90CC4F"/>
    <a:srgbClr val="EF363B"/>
    <a:srgbClr val="000000"/>
    <a:srgbClr val="F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42" autoAdjust="0"/>
    <p:restoredTop sz="87109" autoAdjust="0"/>
  </p:normalViewPr>
  <p:slideViewPr>
    <p:cSldViewPr snapToGrid="0" snapToObjects="1">
      <p:cViewPr varScale="1">
        <p:scale>
          <a:sx n="127" d="100"/>
          <a:sy n="127" d="100"/>
        </p:scale>
        <p:origin x="142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11/23/23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11/23/23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89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ATTENTION: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 (</a:t>
            </a:r>
            <a:r>
              <a:rPr lang="fi-FI" dirty="0" err="1"/>
              <a:t>below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clock</a:t>
            </a:r>
            <a:r>
              <a:rPr lang="fi-FI" dirty="0"/>
              <a:t> </a:t>
            </a:r>
            <a:r>
              <a:rPr lang="fi-FI" dirty="0" err="1"/>
              <a:t>icons</a:t>
            </a:r>
            <a:r>
              <a:rPr lang="fi-FI" dirty="0"/>
              <a:t>) </a:t>
            </a:r>
            <a:r>
              <a:rPr lang="fi-FI" dirty="0" err="1"/>
              <a:t>according</a:t>
            </a:r>
            <a:r>
              <a:rPr lang="fi-FI" dirty="0"/>
              <a:t> to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own</a:t>
            </a:r>
            <a:r>
              <a:rPr lang="fi-FI" dirty="0"/>
              <a:t> </a:t>
            </a:r>
            <a:r>
              <a:rPr lang="fi-FI" dirty="0" err="1"/>
              <a:t>schedule</a:t>
            </a:r>
            <a:endParaRPr lang="en-FI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04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ATTENTION: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 (</a:t>
            </a:r>
            <a:r>
              <a:rPr lang="fi-FI" dirty="0" err="1"/>
              <a:t>below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clock</a:t>
            </a:r>
            <a:r>
              <a:rPr lang="fi-FI" dirty="0"/>
              <a:t> </a:t>
            </a:r>
            <a:r>
              <a:rPr lang="fi-FI" dirty="0" err="1"/>
              <a:t>icons</a:t>
            </a:r>
            <a:r>
              <a:rPr lang="fi-FI" dirty="0"/>
              <a:t>) </a:t>
            </a:r>
            <a:r>
              <a:rPr lang="fi-FI" dirty="0" err="1"/>
              <a:t>according</a:t>
            </a:r>
            <a:r>
              <a:rPr lang="fi-FI" dirty="0"/>
              <a:t> to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own</a:t>
            </a:r>
            <a:r>
              <a:rPr lang="fi-FI" dirty="0"/>
              <a:t> </a:t>
            </a:r>
            <a:r>
              <a:rPr lang="fi-FI" dirty="0" err="1"/>
              <a:t>schedule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33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ATTENTION: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 (</a:t>
            </a:r>
            <a:r>
              <a:rPr lang="fi-FI" dirty="0" err="1"/>
              <a:t>below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clock</a:t>
            </a:r>
            <a:r>
              <a:rPr lang="fi-FI" dirty="0"/>
              <a:t> </a:t>
            </a:r>
            <a:r>
              <a:rPr lang="fi-FI" dirty="0" err="1"/>
              <a:t>icons</a:t>
            </a:r>
            <a:r>
              <a:rPr lang="fi-FI" dirty="0"/>
              <a:t>) </a:t>
            </a:r>
            <a:r>
              <a:rPr lang="fi-FI" dirty="0" err="1"/>
              <a:t>according</a:t>
            </a:r>
            <a:r>
              <a:rPr lang="fi-FI" dirty="0"/>
              <a:t> to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own</a:t>
            </a:r>
            <a:r>
              <a:rPr lang="fi-FI" dirty="0"/>
              <a:t> </a:t>
            </a:r>
            <a:r>
              <a:rPr lang="fi-FI" dirty="0" err="1"/>
              <a:t>schedule</a:t>
            </a:r>
            <a:r>
              <a:rPr lang="fi-FI" dirty="0"/>
              <a:t>.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46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1" y="1638135"/>
            <a:ext cx="7948556" cy="663264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0" y="2571750"/>
            <a:ext cx="7998597" cy="5013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3" y="4215390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3" y="4509809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7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347791"/>
            <a:ext cx="4150123" cy="29389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21512"/>
            <a:ext cx="8497093" cy="1153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1" y="1347790"/>
            <a:ext cx="4077891" cy="294060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8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28437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9" y="1208314"/>
            <a:ext cx="8497093" cy="3075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5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198547"/>
            <a:ext cx="5486015" cy="14437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2803851"/>
            <a:ext cx="5486015" cy="14801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198547"/>
            <a:ext cx="2167128" cy="3112021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27451"/>
            <a:ext cx="8167909" cy="10095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450910"/>
            <a:ext cx="1624668" cy="2623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29" y="519112"/>
            <a:ext cx="5130403" cy="4153628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1" y="2615911"/>
            <a:ext cx="3015455" cy="16680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394857"/>
            <a:ext cx="3015456" cy="18722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rgbClr val="EE353B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3" userDrawn="1">
          <p15:clr>
            <a:srgbClr val="FBAE40"/>
          </p15:clr>
        </p15:guide>
        <p15:guide id="3" pos="553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rgbClr val="EE3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7710"/>
            <a:ext cx="8489928" cy="995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534493"/>
            <a:ext cx="1539000" cy="1753903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9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22" y="1152408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70" y="1152408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50" y="1152408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37" y="1152408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22" y="1152408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2018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9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28266"/>
            <a:ext cx="8497093" cy="1136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5" y="1312197"/>
            <a:ext cx="864000" cy="858852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312197"/>
            <a:ext cx="864000" cy="858852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312197"/>
            <a:ext cx="864000" cy="858852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312197"/>
            <a:ext cx="864000" cy="858852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312197"/>
            <a:ext cx="864000" cy="858852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5" y="2304307"/>
            <a:ext cx="1539000" cy="197969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318301"/>
            <a:ext cx="1539000" cy="19657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318300"/>
            <a:ext cx="1539000" cy="196570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318299"/>
            <a:ext cx="1539000" cy="196570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318299"/>
            <a:ext cx="1539000" cy="196570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49" y="0"/>
            <a:ext cx="9160449" cy="5143500"/>
          </a:xfrm>
          <a:prstGeom prst="rect">
            <a:avLst/>
          </a:prstGeom>
          <a:solidFill>
            <a:srgbClr val="EF36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6" y="3568351"/>
            <a:ext cx="1709289" cy="3643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 dirty="0">
                <a:latin typeface="Arial"/>
                <a:cs typeface="Arial"/>
              </a:rPr>
              <a:t>aalto.fi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94340" y="2868216"/>
            <a:ext cx="2955323" cy="353760"/>
            <a:chOff x="4484925" y="3824288"/>
            <a:chExt cx="3940431" cy="471680"/>
          </a:xfrm>
        </p:grpSpPr>
        <p:pic>
          <p:nvPicPr>
            <p:cNvPr id="7" name="Picture 6" descr="FB.png">
              <a:hlinkClick r:id="rId3"/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925" y="3824416"/>
              <a:ext cx="471553" cy="471552"/>
            </a:xfrm>
            <a:prstGeom prst="rect">
              <a:avLst/>
            </a:prstGeom>
          </p:spPr>
        </p:pic>
        <p:pic>
          <p:nvPicPr>
            <p:cNvPr id="8" name="Picture 7" descr="IG.png">
              <a:hlinkClick r:id="rId5"/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4502" y="3824416"/>
              <a:ext cx="471553" cy="471552"/>
            </a:xfrm>
            <a:prstGeom prst="rect">
              <a:avLst/>
            </a:prstGeom>
          </p:spPr>
        </p:pic>
        <p:pic>
          <p:nvPicPr>
            <p:cNvPr id="9" name="Picture 8" descr="Twitter.png">
              <a:hlinkClick r:id="rId7"/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079" y="3824416"/>
              <a:ext cx="471553" cy="471552"/>
            </a:xfrm>
            <a:prstGeom prst="rect">
              <a:avLst/>
            </a:prstGeom>
          </p:spPr>
        </p:pic>
        <p:pic>
          <p:nvPicPr>
            <p:cNvPr id="10" name="Picture 9" descr="Youtube.png">
              <a:hlinkClick r:id="rId9"/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656" y="3824416"/>
              <a:ext cx="471553" cy="471552"/>
            </a:xfrm>
            <a:prstGeom prst="rect">
              <a:avLst/>
            </a:prstGeom>
          </p:spPr>
        </p:pic>
        <p:pic>
          <p:nvPicPr>
            <p:cNvPr id="11" name="Picture 10" descr="SC.png">
              <a:hlinkClick r:id="rId11"/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3233" y="3824416"/>
              <a:ext cx="471553" cy="47155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812" y="3824288"/>
              <a:ext cx="542544" cy="457200"/>
            </a:xfrm>
            <a:prstGeom prst="rect">
              <a:avLst/>
            </a:prstGeom>
          </p:spPr>
        </p:pic>
      </p:grp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9" y="1364643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7" userDrawn="1">
          <p15:clr>
            <a:srgbClr val="FBAE40"/>
          </p15:clr>
        </p15:guide>
        <p15:guide id="2" orient="horz" pos="202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0" y="896701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0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0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0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r="16133"/>
          <a:stretch/>
        </p:blipFill>
        <p:spPr>
          <a:xfrm>
            <a:off x="4576714" y="0"/>
            <a:ext cx="45672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0" y="896701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r="20132"/>
          <a:stretch/>
        </p:blipFill>
        <p:spPr>
          <a:xfrm>
            <a:off x="4572002" y="0"/>
            <a:ext cx="4567287" cy="514350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0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0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0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0" y="896701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22626" r="52630"/>
          <a:stretch/>
        </p:blipFill>
        <p:spPr>
          <a:xfrm>
            <a:off x="4576714" y="0"/>
            <a:ext cx="4567287" cy="514350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0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0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0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0" y="896701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0" y="1781298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0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0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3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9" y="519115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4" r="19861"/>
          <a:stretch/>
        </p:blipFill>
        <p:spPr>
          <a:xfrm>
            <a:off x="4715165" y="0"/>
            <a:ext cx="4428835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9" y="519115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5" r="9199"/>
          <a:stretch/>
        </p:blipFill>
        <p:spPr>
          <a:xfrm>
            <a:off x="4722829" y="0"/>
            <a:ext cx="4421171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9" y="519115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consequat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r="17631"/>
          <a:stretch/>
        </p:blipFill>
        <p:spPr>
          <a:xfrm>
            <a:off x="4713402" y="0"/>
            <a:ext cx="4430599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28438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9" y="1241467"/>
            <a:ext cx="8492897" cy="30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5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8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28437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9" y="2024418"/>
            <a:ext cx="8492897" cy="225958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29" y="1199907"/>
            <a:ext cx="8492897" cy="648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5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8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0" y="26955"/>
            <a:ext cx="8497093" cy="1016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347789"/>
            <a:ext cx="4150123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2" y="1347789"/>
            <a:ext cx="4078684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5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84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358539"/>
            <a:ext cx="4052221" cy="2925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34802"/>
            <a:ext cx="4052221" cy="104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9" y="519115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7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1" y="1759427"/>
            <a:ext cx="7669159" cy="13522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615909"/>
            <a:ext cx="3015456" cy="16451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01356"/>
            <a:ext cx="3015456" cy="17479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rgbClr val="EE353B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463698"/>
            <a:ext cx="5130403" cy="3797357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3" userDrawn="1">
          <p15:clr>
            <a:srgbClr val="FBAE40"/>
          </p15:clr>
        </p15:guide>
        <p15:guide id="3" pos="553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89A639-F9A8-A04E-BE3E-D71F3FB03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3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D0AA4-F53E-2049-A9A7-3D81CB52E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70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CC85BC-5D06-2DF8-8049-A56D7BA9E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6"/>
            <a:ext cx="9144000" cy="51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98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0F9701-EDBA-B351-4606-2C6818D59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36"/>
            <a:ext cx="9144000" cy="5144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D9C3DB-3B1C-3D28-AC67-02FFE596C635}"/>
              </a:ext>
            </a:extLst>
          </p:cNvPr>
          <p:cNvSpPr txBox="1"/>
          <p:nvPr/>
        </p:nvSpPr>
        <p:spPr>
          <a:xfrm>
            <a:off x="465513" y="1945175"/>
            <a:ext cx="1296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1" i="1" dirty="0">
                <a:solidFill>
                  <a:srgbClr val="00964B"/>
                </a:solidFill>
                <a:latin typeface="Sentinel Bold" pitchFamily="2" charset="0"/>
              </a:rPr>
              <a:t>5 min</a:t>
            </a:r>
          </a:p>
          <a:p>
            <a:pPr algn="ctr"/>
            <a:r>
              <a:rPr lang="fi-FI" sz="900" b="1" i="1" spc="50" dirty="0">
                <a:solidFill>
                  <a:srgbClr val="00964B"/>
                </a:solidFill>
                <a:latin typeface="Sentinel Bold" pitchFamily="2" charset="0"/>
              </a:rPr>
              <a:t>for </a:t>
            </a:r>
            <a:r>
              <a:rPr lang="fi-FI" sz="900" b="1" i="1" spc="50" dirty="0" err="1">
                <a:solidFill>
                  <a:srgbClr val="00964B"/>
                </a:solidFill>
                <a:latin typeface="Sentinel Bold" pitchFamily="2" charset="0"/>
              </a:rPr>
              <a:t>writing</a:t>
            </a:r>
            <a:endParaRPr lang="fi-FI" sz="900" b="1" i="1" spc="50" dirty="0">
              <a:solidFill>
                <a:srgbClr val="00964B"/>
              </a:solidFill>
              <a:latin typeface="Sentinel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167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9C5682-9D63-693B-0D27-CC3557738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2158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949257-E70D-45E6-28F0-8D86CBF48F47}"/>
              </a:ext>
            </a:extLst>
          </p:cNvPr>
          <p:cNvSpPr txBox="1"/>
          <p:nvPr/>
        </p:nvSpPr>
        <p:spPr>
          <a:xfrm>
            <a:off x="465513" y="1945175"/>
            <a:ext cx="1296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1" i="1" dirty="0">
                <a:solidFill>
                  <a:srgbClr val="00964B"/>
                </a:solidFill>
                <a:latin typeface="Sentinel Bold" pitchFamily="2" charset="0"/>
              </a:rPr>
              <a:t>5 min</a:t>
            </a:r>
          </a:p>
          <a:p>
            <a:pPr algn="ctr"/>
            <a:r>
              <a:rPr lang="fi-FI" sz="900" b="1" i="1" spc="50" dirty="0">
                <a:solidFill>
                  <a:srgbClr val="00964B"/>
                </a:solidFill>
                <a:latin typeface="Sentinel Bold" pitchFamily="2" charset="0"/>
              </a:rPr>
              <a:t>for </a:t>
            </a:r>
            <a:r>
              <a:rPr lang="fi-FI" sz="900" b="1" i="1" spc="50" dirty="0" err="1">
                <a:solidFill>
                  <a:srgbClr val="00964B"/>
                </a:solidFill>
                <a:latin typeface="Sentinel Bold" pitchFamily="2" charset="0"/>
              </a:rPr>
              <a:t>writing</a:t>
            </a:r>
            <a:endParaRPr lang="fi-FI" sz="900" b="1" i="1" spc="50" dirty="0">
              <a:solidFill>
                <a:srgbClr val="00964B"/>
              </a:solidFill>
              <a:latin typeface="Sentinel 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2F3E2C-82C5-70A3-4FF3-3F896940238B}"/>
              </a:ext>
            </a:extLst>
          </p:cNvPr>
          <p:cNvSpPr txBox="1"/>
          <p:nvPr/>
        </p:nvSpPr>
        <p:spPr>
          <a:xfrm>
            <a:off x="465513" y="3144946"/>
            <a:ext cx="1296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1" i="1" dirty="0">
                <a:solidFill>
                  <a:srgbClr val="00964B"/>
                </a:solidFill>
                <a:latin typeface="Sentinel Bold" pitchFamily="2" charset="0"/>
              </a:rPr>
              <a:t>5 min</a:t>
            </a:r>
          </a:p>
          <a:p>
            <a:pPr algn="ctr"/>
            <a:r>
              <a:rPr lang="fi-FI" sz="900" b="1" i="1" spc="50" dirty="0">
                <a:solidFill>
                  <a:srgbClr val="00964B"/>
                </a:solidFill>
                <a:latin typeface="Sentinel Bold" pitchFamily="2" charset="0"/>
              </a:rPr>
              <a:t>for </a:t>
            </a:r>
            <a:r>
              <a:rPr lang="fi-FI" sz="900" b="1" i="1" spc="50" dirty="0" err="1">
                <a:solidFill>
                  <a:srgbClr val="00964B"/>
                </a:solidFill>
                <a:latin typeface="Sentinel Bold" pitchFamily="2" charset="0"/>
              </a:rPr>
              <a:t>writing</a:t>
            </a:r>
            <a:endParaRPr lang="fi-FI" sz="900" b="1" i="1" spc="50" dirty="0">
              <a:solidFill>
                <a:srgbClr val="00964B"/>
              </a:solidFill>
              <a:latin typeface="Sentinel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78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88CED-A0AE-A347-9D87-09181897F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2651EA-7B33-A046-9A00-5C42E2B93E77}"/>
              </a:ext>
            </a:extLst>
          </p:cNvPr>
          <p:cNvSpPr txBox="1"/>
          <p:nvPr/>
        </p:nvSpPr>
        <p:spPr>
          <a:xfrm>
            <a:off x="465513" y="1945175"/>
            <a:ext cx="1296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1" i="1" dirty="0">
                <a:solidFill>
                  <a:srgbClr val="00964B"/>
                </a:solidFill>
                <a:latin typeface="Sentinel Bold" pitchFamily="2" charset="0"/>
              </a:rPr>
              <a:t>5 min</a:t>
            </a:r>
          </a:p>
          <a:p>
            <a:pPr algn="ctr"/>
            <a:r>
              <a:rPr lang="fi-FI" sz="900" b="1" i="1" spc="50" dirty="0">
                <a:solidFill>
                  <a:srgbClr val="00964B"/>
                </a:solidFill>
                <a:latin typeface="Sentinel Bold" pitchFamily="2" charset="0"/>
              </a:rPr>
              <a:t>for </a:t>
            </a:r>
            <a:r>
              <a:rPr lang="fi-FI" sz="900" b="1" i="1" spc="50" dirty="0" err="1">
                <a:solidFill>
                  <a:srgbClr val="00964B"/>
                </a:solidFill>
                <a:latin typeface="Sentinel Bold" pitchFamily="2" charset="0"/>
              </a:rPr>
              <a:t>writing</a:t>
            </a:r>
            <a:r>
              <a:rPr lang="fi-FI" sz="900" b="1" i="1" spc="50" dirty="0">
                <a:solidFill>
                  <a:srgbClr val="00964B"/>
                </a:solidFill>
                <a:latin typeface="Sentinel Bold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EE94DA-A020-134A-AABF-A52EB0125FFC}"/>
              </a:ext>
            </a:extLst>
          </p:cNvPr>
          <p:cNvSpPr txBox="1"/>
          <p:nvPr/>
        </p:nvSpPr>
        <p:spPr>
          <a:xfrm>
            <a:off x="465512" y="3145788"/>
            <a:ext cx="1296785" cy="36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1" i="1">
                <a:solidFill>
                  <a:srgbClr val="00964B"/>
                </a:solidFill>
                <a:latin typeface="Sentinel Bold" pitchFamily="2" charset="0"/>
              </a:rPr>
              <a:t>5 min</a:t>
            </a:r>
          </a:p>
          <a:p>
            <a:pPr algn="ctr"/>
            <a:r>
              <a:rPr lang="fi-FI" sz="900" b="1" i="1" spc="50">
                <a:solidFill>
                  <a:srgbClr val="00964B"/>
                </a:solidFill>
                <a:latin typeface="Sentinel Bold" pitchFamily="2" charset="0"/>
              </a:rPr>
              <a:t>for writing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3D11A7-89D2-F54E-8B9C-922D157DB469}"/>
              </a:ext>
            </a:extLst>
          </p:cNvPr>
          <p:cNvSpPr txBox="1"/>
          <p:nvPr/>
        </p:nvSpPr>
        <p:spPr>
          <a:xfrm>
            <a:off x="332507" y="4352896"/>
            <a:ext cx="1579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1" i="1" dirty="0">
                <a:solidFill>
                  <a:srgbClr val="00964B"/>
                </a:solidFill>
                <a:latin typeface="Sentinel Bold" pitchFamily="2" charset="0"/>
              </a:rPr>
              <a:t>5 min</a:t>
            </a:r>
          </a:p>
          <a:p>
            <a:pPr algn="ctr"/>
            <a:r>
              <a:rPr lang="fi-FI" sz="900" b="1" i="1" spc="50" dirty="0">
                <a:solidFill>
                  <a:srgbClr val="00964B"/>
                </a:solidFill>
                <a:latin typeface="Sentinel Bold" pitchFamily="2" charset="0"/>
              </a:rPr>
              <a:t>for </a:t>
            </a:r>
            <a:r>
              <a:rPr lang="fi-FI" sz="900" b="1" i="1" spc="50" dirty="0" err="1">
                <a:solidFill>
                  <a:srgbClr val="00964B"/>
                </a:solidFill>
                <a:latin typeface="Sentinel Bold" pitchFamily="2" charset="0"/>
              </a:rPr>
              <a:t>sharing</a:t>
            </a:r>
            <a:r>
              <a:rPr lang="fi-FI" sz="900" b="1" i="1" spc="50" dirty="0">
                <a:solidFill>
                  <a:srgbClr val="00964B"/>
                </a:solidFill>
                <a:latin typeface="Sentinel Bold" pitchFamily="2" charset="0"/>
              </a:rPr>
              <a:t> per person </a:t>
            </a:r>
          </a:p>
        </p:txBody>
      </p:sp>
    </p:spTree>
    <p:extLst>
      <p:ext uri="{BB962C8B-B14F-4D97-AF65-F5344CB8AC3E}">
        <p14:creationId xmlns:p14="http://schemas.microsoft.com/office/powerpoint/2010/main" val="2310399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715D5-B04B-E648-9B9F-EFF11EC60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5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Aalto">
      <a:dk1>
        <a:sysClr val="windowText" lastClr="000000"/>
      </a:dk1>
      <a:lt1>
        <a:sysClr val="window" lastClr="FFFFFF"/>
      </a:lt1>
      <a:dk2>
        <a:srgbClr val="EE353B"/>
      </a:dk2>
      <a:lt2>
        <a:srgbClr val="F4787B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169_red.potx" id="{539794F8-7F98-4DC0-8DA1-A44A674C1573}" vid="{20450917-CD55-41CA-AD82-8164D5413A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8578</TotalTime>
  <Words>85</Words>
  <Application>Microsoft Macintosh PowerPoint</Application>
  <PresentationFormat>On-screen Show (16:9)</PresentationFormat>
  <Paragraphs>19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</vt:lpstr>
      <vt:lpstr>Calibri</vt:lpstr>
      <vt:lpstr>Sentinel Bold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Collective sensemaking in design-driven exploratory projcets </dc:title>
  <dc:creator>Microsoft Office User</dc:creator>
  <cp:lastModifiedBy>Rekonen Satu</cp:lastModifiedBy>
  <cp:revision>262</cp:revision>
  <cp:lastPrinted>2019-10-17T08:06:37Z</cp:lastPrinted>
  <dcterms:created xsi:type="dcterms:W3CDTF">2019-06-06T07:51:46Z</dcterms:created>
  <dcterms:modified xsi:type="dcterms:W3CDTF">2023-11-23T09:44:43Z</dcterms:modified>
</cp:coreProperties>
</file>