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452" r:id="rId5"/>
    <p:sldId id="463" r:id="rId6"/>
    <p:sldId id="469" r:id="rId7"/>
    <p:sldId id="465" r:id="rId8"/>
    <p:sldId id="482" r:id="rId9"/>
    <p:sldId id="501" r:id="rId10"/>
    <p:sldId id="504" r:id="rId11"/>
    <p:sldId id="458" r:id="rId12"/>
    <p:sldId id="459" r:id="rId13"/>
    <p:sldId id="483" r:id="rId14"/>
    <p:sldId id="491" r:id="rId15"/>
    <p:sldId id="505" r:id="rId16"/>
    <p:sldId id="466" r:id="rId17"/>
    <p:sldId id="467" r:id="rId18"/>
    <p:sldId id="484" r:id="rId19"/>
    <p:sldId id="502" r:id="rId20"/>
    <p:sldId id="503" r:id="rId21"/>
    <p:sldId id="494" r:id="rId22"/>
    <p:sldId id="500" r:id="rId23"/>
    <p:sldId id="506" r:id="rId24"/>
    <p:sldId id="475" r:id="rId25"/>
    <p:sldId id="477" r:id="rId26"/>
    <p:sldId id="499" r:id="rId27"/>
    <p:sldId id="446" r:id="rId28"/>
    <p:sldId id="507" r:id="rId29"/>
    <p:sldId id="485" r:id="rId30"/>
    <p:sldId id="440" r:id="rId31"/>
    <p:sldId id="498" r:id="rId32"/>
    <p:sldId id="470" r:id="rId33"/>
    <p:sldId id="473" r:id="rId34"/>
    <p:sldId id="472" r:id="rId35"/>
    <p:sldId id="471" r:id="rId36"/>
    <p:sldId id="509" r:id="rId37"/>
    <p:sldId id="474" r:id="rId38"/>
    <p:sldId id="468" r:id="rId39"/>
    <p:sldId id="284" r:id="rId40"/>
    <p:sldId id="271" r:id="rId4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97522-75FD-709A-7CE2-128506207250}" name="Kasslin Jutta" initials="KJ" userId="S::jutta.kasslin@aalto.fi::6689abc2-4610-4932-92e2-fe1be3b9e417" providerId="AD"/>
  <p188:author id="{C55793AA-33AC-4327-B7EA-24E8C71A44CC}" name="Niemelä Etel" initials="NE" userId="S::etel.niemela@aalto.fi::5ee694c9-8322-4a2b-a35e-e3496e47d5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inkkanen Marko" initials="HM" lastIdx="3" clrIdx="6">
    <p:extLst>
      <p:ext uri="{19B8F6BF-5375-455C-9EA6-DF929625EA0E}">
        <p15:presenceInfo xmlns:p15="http://schemas.microsoft.com/office/powerpoint/2012/main" userId="S::marko.hinkkanen@aalto.fi::27e3cd61-0a64-4233-bb08-05a5b7f80e51" providerId="AD"/>
      </p:ext>
    </p:extLst>
  </p:cmAuthor>
  <p:cmAuthor id="1" name="Lehtinen Eeva" initials="LE" lastIdx="52" clrIdx="0"/>
  <p:cmAuthor id="8" name="Palojärvi Alli" initials="PA" lastIdx="3" clrIdx="7">
    <p:extLst>
      <p:ext uri="{19B8F6BF-5375-455C-9EA6-DF929625EA0E}">
        <p15:presenceInfo xmlns:p15="http://schemas.microsoft.com/office/powerpoint/2012/main" userId="S::alli.palojarvi@aalto.fi::7704c094-92b4-440f-971b-cc8bd6e062be" providerId="AD"/>
      </p:ext>
    </p:extLst>
  </p:cmAuthor>
  <p:cmAuthor id="2" name="Vuorimäki Soile" initials="VS" lastIdx="1" clrIdx="1">
    <p:extLst>
      <p:ext uri="{19B8F6BF-5375-455C-9EA6-DF929625EA0E}">
        <p15:presenceInfo xmlns:p15="http://schemas.microsoft.com/office/powerpoint/2012/main" userId="S::soile.vuorimaki@aalto.fi::021c7e75-d2bb-49a6-8e11-f0197050b4af" providerId="AD"/>
      </p:ext>
    </p:extLst>
  </p:cmAuthor>
  <p:cmAuthor id="9" name="Kiviranta Roope" initials="KR" lastIdx="3" clrIdx="8">
    <p:extLst>
      <p:ext uri="{19B8F6BF-5375-455C-9EA6-DF929625EA0E}">
        <p15:presenceInfo xmlns:p15="http://schemas.microsoft.com/office/powerpoint/2012/main" userId="S::roope.kiviranta@aalto.fi::10e813b6-d59c-49f6-9c1a-f68078179144" providerId="AD"/>
      </p:ext>
    </p:extLst>
  </p:cmAuthor>
  <p:cmAuthor id="3" name="Penttinen Tiia" initials="PT" lastIdx="12" clrIdx="2">
    <p:extLst>
      <p:ext uri="{19B8F6BF-5375-455C-9EA6-DF929625EA0E}">
        <p15:presenceInfo xmlns:p15="http://schemas.microsoft.com/office/powerpoint/2012/main" userId="S::tiia.penttinen@aalto.fi::7238a88f-6182-4eff-bac8-60f9412f8ee2" providerId="AD"/>
      </p:ext>
    </p:extLst>
  </p:cmAuthor>
  <p:cmAuthor id="4" name="Niemelä Etel" initials="NE" lastIdx="6" clrIdx="3">
    <p:extLst>
      <p:ext uri="{19B8F6BF-5375-455C-9EA6-DF929625EA0E}">
        <p15:presenceInfo xmlns:p15="http://schemas.microsoft.com/office/powerpoint/2012/main" userId="S::etel.niemela@aalto.fi::5ee694c9-8322-4a2b-a35e-e3496e47d533" providerId="AD"/>
      </p:ext>
    </p:extLst>
  </p:cmAuthor>
  <p:cmAuthor id="5" name="Kettunen Hanne" initials="KH" lastIdx="8" clrIdx="4">
    <p:extLst>
      <p:ext uri="{19B8F6BF-5375-455C-9EA6-DF929625EA0E}">
        <p15:presenceInfo xmlns:p15="http://schemas.microsoft.com/office/powerpoint/2012/main" userId="S::hanne.kettunen@aalto.fi::9870b443-451b-4ef8-a103-bdb0abd2cff3" providerId="AD"/>
      </p:ext>
    </p:extLst>
  </p:cmAuthor>
  <p:cmAuthor id="6" name="Halsas Anna" initials="HA" lastIdx="3" clrIdx="5">
    <p:extLst>
      <p:ext uri="{19B8F6BF-5375-455C-9EA6-DF929625EA0E}">
        <p15:presenceInfo xmlns:p15="http://schemas.microsoft.com/office/powerpoint/2012/main" userId="S::anna.halsas@aalto.fi::7a53aea2-e534-44a4-821a-e00df23d1f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EF363B"/>
    <a:srgbClr val="FFFFFF"/>
    <a:srgbClr val="00965E"/>
    <a:srgbClr val="EE353B"/>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928" autoAdjust="0"/>
  </p:normalViewPr>
  <p:slideViewPr>
    <p:cSldViewPr snapToGrid="0">
      <p:cViewPr varScale="1">
        <p:scale>
          <a:sx n="135" d="100"/>
          <a:sy n="135" d="100"/>
        </p:scale>
        <p:origin x="92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13.11.2023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yths.fi/palvelut/yleistervey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yths.fi/palvelut/suunterveys" TargetMode="External"/><Relationship Id="rId4" Type="http://schemas.openxmlformats.org/officeDocument/2006/relationships/hyperlink" Target="http://www.yths.fi/palvelut/mielentervey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alto.fi/fi/node/3028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alto.fi/fi/node/10582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1</a:t>
            </a:fld>
            <a:endParaRPr lang="sv-se"/>
          </a:p>
        </p:txBody>
      </p:sp>
    </p:spTree>
    <p:extLst>
      <p:ext uri="{BB962C8B-B14F-4D97-AF65-F5344CB8AC3E}">
        <p14:creationId xmlns:p14="http://schemas.microsoft.com/office/powerpoint/2010/main" val="155229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solidFill>
                  <a:srgbClr val="FF0000"/>
                </a:solidFill>
                <a:highlight>
                  <a:srgbClr val="FFFF00"/>
                </a:highlight>
              </a:rPr>
              <a:t>Programvideor för Aaltos kandidatutbildningsprogram finns här: </a:t>
            </a:r>
            <a:r>
              <a:rPr lang="fi-FI" dirty="0">
                <a:solidFill>
                  <a:srgbClr val="FF0000"/>
                </a:solidFill>
                <a:highlight>
                  <a:srgbClr val="FFFF00"/>
                </a:highlight>
              </a:rPr>
              <a:t>https://www.youtube.com/playlist?list=PLJJ2tnFVQ9wRGOoUVS7orIYQK9r1VUbgO</a:t>
            </a:r>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12</a:t>
            </a:fld>
            <a:endParaRPr lang="sv-se"/>
          </a:p>
        </p:txBody>
      </p:sp>
    </p:spTree>
    <p:extLst>
      <p:ext uri="{BB962C8B-B14F-4D97-AF65-F5344CB8AC3E}">
        <p14:creationId xmlns:p14="http://schemas.microsoft.com/office/powerpoint/2010/main" val="309142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fi-FI" dirty="0"/>
          </a:p>
        </p:txBody>
      </p:sp>
      <p:sp>
        <p:nvSpPr>
          <p:cNvPr id="4" name="Platshållare för bildnummer 3"/>
          <p:cNvSpPr>
            <a:spLocks noGrp="1"/>
          </p:cNvSpPr>
          <p:nvPr>
            <p:ph type="sldNum" sz="quarter" idx="5"/>
          </p:nvPr>
        </p:nvSpPr>
        <p:spPr/>
        <p:txBody>
          <a:bodyPr/>
          <a:lstStyle/>
          <a:p>
            <a:fld id="{DF164E42-DED0-9246-9B1B-B67105F62D49}" type="slidenum">
              <a:rPr lang="en-US" smtClean="0"/>
              <a:t>13</a:t>
            </a:fld>
            <a:endParaRPr lang="en-US"/>
          </a:p>
        </p:txBody>
      </p:sp>
    </p:spTree>
    <p:extLst>
      <p:ext uri="{BB962C8B-B14F-4D97-AF65-F5344CB8AC3E}">
        <p14:creationId xmlns:p14="http://schemas.microsoft.com/office/powerpoint/2010/main" val="196616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a:t>Ansökan till utbildning inom arkitektur och landskapsarkitektur via den gemensamma DIA-ansökan.</a:t>
            </a:r>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14</a:t>
            </a:fld>
            <a:endParaRPr lang="sv-se"/>
          </a:p>
        </p:txBody>
      </p:sp>
    </p:spTree>
    <p:extLst>
      <p:ext uri="{BB962C8B-B14F-4D97-AF65-F5344CB8AC3E}">
        <p14:creationId xmlns:p14="http://schemas.microsoft.com/office/powerpoint/2010/main" val="186562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b="1" i="0" u="none" baseline="0" dirty="0"/>
              <a:t>Arbete inom det tekniska området</a:t>
            </a:r>
          </a:p>
          <a:p>
            <a:pPr algn="l" rtl="0"/>
            <a:r>
              <a:rPr lang="sv-se" b="0" i="0" u="none" baseline="0" dirty="0"/>
              <a:t>Den som utexamineras inom det tekniska området vid Aalto-universitetet har goda chanser att hitta arbete som motsvarar utbildningen. Många studerande får arbetserfarenhet inom det egna området redan under studietiden. Det tekniska området erbjuder möjligheter till intressanta och varierande arbetsuppgifter där du får skapa lösningar för framtiden. Bland våra utexaminerade finns till exempel raketforskare, akustikplanerare, spelprogrammerare, produktionsingenjörer, produktutvecklingsingenjörer, produktchefer, utvecklingschefer, försäljningschefer, teknologichefer, miljöinspektörer, tjänstedesigner och informationssäkerhetschefer.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baseline="0" dirty="0"/>
              <a:t>Mer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baseline="0" dirty="0"/>
              <a:t>https://www.aalto.fi/fi/opiskelu-aallossa/miksi-tekniikan-ala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baseline="0" dirty="0"/>
              <a:t>https://www.aalto.fi/sv/studera-vid-aalto/studera-teknik-vid-aalto-universitetet</a:t>
            </a:r>
          </a:p>
        </p:txBody>
      </p:sp>
      <p:sp>
        <p:nvSpPr>
          <p:cNvPr id="4" name="Slide Number Placeholder 3"/>
          <p:cNvSpPr>
            <a:spLocks noGrp="1"/>
          </p:cNvSpPr>
          <p:nvPr>
            <p:ph type="sldNum" sz="quarter" idx="5"/>
          </p:nvPr>
        </p:nvSpPr>
        <p:spPr/>
        <p:txBody>
          <a:bodyPr/>
          <a:lstStyle/>
          <a:p>
            <a:pPr algn="l" rtl="0"/>
            <a:fld id="{DF164E42-DED0-9246-9B1B-B67105F62D49}" type="slidenum">
              <a:rPr/>
              <a:t>16</a:t>
            </a:fld>
            <a:endParaRPr lang="sv-se"/>
          </a:p>
        </p:txBody>
      </p:sp>
    </p:spTree>
    <p:extLst>
      <p:ext uri="{BB962C8B-B14F-4D97-AF65-F5344CB8AC3E}">
        <p14:creationId xmlns:p14="http://schemas.microsoft.com/office/powerpoint/2010/main" val="367388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900" b="0" i="0" u="none" kern="1200" baseline="0" dirty="0">
                <a:solidFill>
                  <a:schemeClr val="tx1"/>
                </a:solidFill>
                <a:latin typeface="+mn-lt"/>
                <a:ea typeface="+mn-ea"/>
                <a:cs typeface="+mn-cs"/>
              </a:rPr>
              <a:t>Här kan du berätta om din högskola.</a:t>
            </a:r>
          </a:p>
          <a:p>
            <a:endParaRPr lang="sv-se"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lgn="l" rtl="0"/>
            <a:fld id="{DF164E42-DED0-9246-9B1B-B67105F62D49}" type="slidenum">
              <a:rPr/>
              <a:t>17</a:t>
            </a:fld>
            <a:endParaRPr lang="sv-se"/>
          </a:p>
        </p:txBody>
      </p:sp>
    </p:spTree>
    <p:extLst>
      <p:ext uri="{BB962C8B-B14F-4D97-AF65-F5344CB8AC3E}">
        <p14:creationId xmlns:p14="http://schemas.microsoft.com/office/powerpoint/2010/main" val="28695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a:lnSpc>
                <a:spcPct val="100000"/>
              </a:lnSpc>
              <a:buFont typeface="Arial" panose="020B0604020202020204" pitchFamily="34" charset="0"/>
              <a:buChar char="•"/>
            </a:pPr>
            <a:endParaRPr lang="sv-se" sz="900" b="0" dirty="0"/>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18</a:t>
            </a:fld>
            <a:endParaRPr lang="sv-se"/>
          </a:p>
        </p:txBody>
      </p:sp>
    </p:spTree>
    <p:extLst>
      <p:ext uri="{BB962C8B-B14F-4D97-AF65-F5344CB8AC3E}">
        <p14:creationId xmlns:p14="http://schemas.microsoft.com/office/powerpoint/2010/main" val="299744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lnSpc>
                <a:spcPct val="100000"/>
              </a:lnSpc>
              <a:buFont typeface="Arial" panose="020B0604020202020204" pitchFamily="34" charset="0"/>
              <a:buNone/>
            </a:pPr>
            <a:r>
              <a:rPr lang="sv-se" sz="900" b="0" i="0" u="none" baseline="0"/>
              <a:t>I det tekniska området ingår också ansökningsalternativen för arkitektur vid Högskolan för konst, design och arkitektur.</a:t>
            </a:r>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19</a:t>
            </a:fld>
            <a:endParaRPr lang="sv-se"/>
          </a:p>
        </p:txBody>
      </p:sp>
    </p:spTree>
    <p:extLst>
      <p:ext uri="{BB962C8B-B14F-4D97-AF65-F5344CB8AC3E}">
        <p14:creationId xmlns:p14="http://schemas.microsoft.com/office/powerpoint/2010/main" val="3544319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solidFill>
                  <a:srgbClr val="FF0000"/>
                </a:solidFill>
                <a:highlight>
                  <a:srgbClr val="FFFF00"/>
                </a:highlight>
              </a:rPr>
              <a:t>Programvideor för Aaltos kandidatutbildningsprogram finns här: </a:t>
            </a:r>
            <a:r>
              <a:rPr lang="fi-FI" dirty="0">
                <a:solidFill>
                  <a:srgbClr val="FF0000"/>
                </a:solidFill>
                <a:highlight>
                  <a:srgbClr val="FFFF00"/>
                </a:highlight>
              </a:rPr>
              <a:t>https://www.youtube.com/playlist?list=PLJJ2tnFVQ9wRGOoUVS7orIYQK9r1VUbgO</a:t>
            </a:r>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20</a:t>
            </a:fld>
            <a:endParaRPr lang="sv-se"/>
          </a:p>
        </p:txBody>
      </p:sp>
    </p:spTree>
    <p:extLst>
      <p:ext uri="{BB962C8B-B14F-4D97-AF65-F5344CB8AC3E}">
        <p14:creationId xmlns:p14="http://schemas.microsoft.com/office/powerpoint/2010/main" val="335039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22</a:t>
            </a:fld>
            <a:endParaRPr lang="sv-se"/>
          </a:p>
        </p:txBody>
      </p:sp>
    </p:spTree>
    <p:extLst>
      <p:ext uri="{BB962C8B-B14F-4D97-AF65-F5344CB8AC3E}">
        <p14:creationId xmlns:p14="http://schemas.microsoft.com/office/powerpoint/2010/main" val="120395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b="1" i="0" u="none" baseline="0" dirty="0">
                <a:latin typeface="Arial"/>
                <a:ea typeface="Arial" charset="0"/>
                <a:cs typeface="Arial"/>
              </a:rPr>
              <a:t>Campus: </a:t>
            </a:r>
            <a:r>
              <a:rPr lang="sv-se" sz="900" b="0" i="0" u="none" baseline="0" dirty="0">
                <a:latin typeface="Arial"/>
                <a:ea typeface="Arial" charset="0"/>
                <a:cs typeface="Arial"/>
              </a:rPr>
              <a:t>Undervisningen är koncentrerad till Otnäs; Högskolan för konst, design och arkitektur och Handelshögskolan har nya lokaler; ett program i S:t Michel.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baseline="0" dirty="0">
                <a:latin typeface="Arial" charset="0"/>
                <a:ea typeface="Arial" charset="0"/>
                <a:cs typeface="Arial" charset="0"/>
                <a:sym typeface="Arial" charset="0"/>
              </a:rPr>
              <a:t>Aalto-gemenskapen: </a:t>
            </a:r>
            <a:r>
              <a:rPr lang="sv-se" sz="1200" b="0" i="0" u="none" baseline="0" dirty="0">
                <a:latin typeface="Arial" charset="0"/>
                <a:ea typeface="Arial" charset="0"/>
                <a:cs typeface="Arial" charset="0"/>
                <a:sym typeface="Arial" charset="0"/>
              </a:rPr>
              <a:t>Aaltos största styrka är aaltoiterna. Under studietiden får du värdefulla kontakter och nätverk.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baseline="0" dirty="0">
                <a:latin typeface="Arial" charset="0"/>
                <a:ea typeface="Arial" charset="0"/>
                <a:cs typeface="Arial" charset="0"/>
                <a:sym typeface="Arial" charset="0"/>
              </a:rPr>
              <a:t>Infrastruktur:</a:t>
            </a:r>
            <a:r>
              <a:rPr lang="sv-se" sz="1200" b="0" i="0" u="none" baseline="0" dirty="0">
                <a:latin typeface="Arial" charset="0"/>
                <a:ea typeface="Arial" charset="0"/>
                <a:cs typeface="Arial" charset="0"/>
                <a:sym typeface="Arial" charset="0"/>
              </a:rPr>
              <a:t> Aalto-universitetets infrastruktur erbjuder utmärkta förutsättningar för både toppforskning och lärande.</a:t>
            </a:r>
          </a:p>
          <a:p>
            <a:pPr marL="171450" indent="-171450" algn="l" rtl="0">
              <a:buFont typeface="Arial,Sans-Serif"/>
              <a:buChar char="•"/>
            </a:pPr>
            <a:endParaRPr lang="sv-se" dirty="0">
              <a:cs typeface="Calibri"/>
            </a:endParaRPr>
          </a:p>
        </p:txBody>
      </p:sp>
      <p:sp>
        <p:nvSpPr>
          <p:cNvPr id="4" name="Slide Number Placeholder 3"/>
          <p:cNvSpPr>
            <a:spLocks noGrp="1"/>
          </p:cNvSpPr>
          <p:nvPr>
            <p:ph type="sldNum" sz="quarter" idx="5"/>
          </p:nvPr>
        </p:nvSpPr>
        <p:spPr/>
        <p:txBody>
          <a:bodyPr/>
          <a:lstStyle/>
          <a:p>
            <a:pPr algn="l" rtl="0"/>
            <a:fld id="{DF164E42-DED0-9246-9B1B-B67105F62D49}" type="slidenum">
              <a:rPr/>
              <a:t>24</a:t>
            </a:fld>
            <a:endParaRPr lang="sv-se"/>
          </a:p>
        </p:txBody>
      </p:sp>
    </p:spTree>
    <p:extLst>
      <p:ext uri="{BB962C8B-B14F-4D97-AF65-F5344CB8AC3E}">
        <p14:creationId xmlns:p14="http://schemas.microsoft.com/office/powerpoint/2010/main" val="235125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900" b="0" i="0" u="none" kern="1200" baseline="0">
                <a:solidFill>
                  <a:schemeClr val="tx1"/>
                </a:solidFill>
                <a:latin typeface="+mn-lt"/>
                <a:ea typeface="+mn-ea"/>
                <a:cs typeface="+mn-cs"/>
              </a:rPr>
              <a:t>Anvisningar för dig som håller presentationen: </a:t>
            </a:r>
          </a:p>
          <a:p>
            <a:pPr algn="l" rtl="0"/>
            <a:r>
              <a:rPr lang="sv-se" sz="900" b="0" i="0" u="none" kern="1200" baseline="0">
                <a:solidFill>
                  <a:schemeClr val="tx1"/>
                </a:solidFill>
                <a:latin typeface="+mn-lt"/>
                <a:ea typeface="+mn-ea"/>
                <a:cs typeface="+mn-cs"/>
              </a:rPr>
              <a:t>Berätta här om dina egna erfarenheter:</a:t>
            </a:r>
            <a:endParaRPr lang="sv-se" noProof="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1" i="0" u="none" baseline="0"/>
              <a:t>din berättelse om hur och varför du valde att börja studera vid just Aalto-universitetet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900" b="1" i="0" u="none" kern="1200" baseline="0">
                <a:solidFill>
                  <a:schemeClr val="tx1"/>
                </a:solidFill>
                <a:latin typeface="+mn-lt"/>
                <a:ea typeface="+mn-ea"/>
                <a:cs typeface="+mn-cs"/>
              </a:rPr>
              <a:t>dina studier vid Aalto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1" i="0" u="none" baseline="0"/>
              <a:t>dina framtidsplaner</a:t>
            </a:r>
            <a:endParaRPr lang="sv-se" sz="900" b="1"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900"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900" b="0" i="0" u="none" kern="1200" baseline="0">
                <a:solidFill>
                  <a:schemeClr val="tx1"/>
                </a:solidFill>
                <a:latin typeface="+mn-lt"/>
                <a:ea typeface="+mn-ea"/>
                <a:cs typeface="+mn-cs"/>
              </a:rPr>
              <a:t>Tänk i förväg ut dina svar på följande frågor och använd frågelistan som ram för dina svar. Du kan själv välja ut de mest relevanta ämnena som du vill berätta om. Du behöver inte gå igenom alla frågor i frågelistan.</a:t>
            </a:r>
            <a:endParaRPr lang="sv-se" sz="90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i="0" u="none" baseline="0"/>
              <a:t>Vilket utbildningsområde intresserade dig? </a:t>
            </a:r>
            <a:r>
              <a:rPr lang="sv-se" sz="900" b="0" i="0" u="none" baseline="0"/>
              <a:t>Vilket ämne intresserade dig mest i gymnasiet?</a:t>
            </a:r>
            <a:endParaRPr lang="sv-se" i="0" noProof="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a:t>Var fick du höra om Aalto?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a:t>Vad fick dig att välja Aalto? Varför var just Aalto rätt alternativ för dig?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a:t>Hur sökte du till Aalto-universitetet? </a:t>
            </a:r>
            <a:r>
              <a:rPr lang="sv-se" sz="900" b="0" i="0" u="none" kern="1200" baseline="0">
                <a:solidFill>
                  <a:schemeClr val="tx1"/>
                </a:solidFill>
                <a:latin typeface="+mn-lt"/>
                <a:ea typeface="+mn-ea"/>
                <a:cs typeface="+mn-cs"/>
              </a:rPr>
              <a:t>(betygsantagning, urvalsprov, förberedelse för urvalsprov/förhandsuppgifter)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900" b="0" i="0" u="none" kern="1200" baseline="0">
                <a:solidFill>
                  <a:schemeClr val="tx1"/>
                </a:solidFill>
                <a:latin typeface="+mn-lt"/>
                <a:ea typeface="+mn-ea"/>
                <a:cs typeface="+mn-cs"/>
              </a:rPr>
              <a:t>Varifrån är du? Hur har du integrerats i studentgemenskapen vid Aalto?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900" b="0" i="0" u="none" baseline="0"/>
              <a:t>Vad är det bästa med studierna? </a:t>
            </a:r>
            <a:r>
              <a:rPr lang="sv-se" sz="900" b="0" i="0" u="none" kern="1200" baseline="0">
                <a:solidFill>
                  <a:schemeClr val="tx1"/>
                </a:solidFill>
                <a:latin typeface="+mn-lt"/>
                <a:ea typeface="+mn-ea"/>
                <a:cs typeface="+mn-cs"/>
              </a:rPr>
              <a:t>Vilka höjdpunkter har du upplevt hittills? Vad önskar du dig ännu av dina studier?</a:t>
            </a:r>
          </a:p>
          <a:p>
            <a:pPr marL="171450" indent="-171450" algn="l" rtl="0">
              <a:buFontTx/>
              <a:buChar char="-"/>
            </a:pPr>
            <a:r>
              <a:rPr lang="sv-se" sz="900" b="0" i="0" u="none" kern="1200" baseline="0">
                <a:solidFill>
                  <a:schemeClr val="tx1"/>
                </a:solidFill>
                <a:latin typeface="+mn-lt"/>
                <a:ea typeface="+mn-ea"/>
                <a:cs typeface="+mn-cs"/>
              </a:rPr>
              <a:t>Arbetar du vid sidan av studierna?</a:t>
            </a:r>
          </a:p>
          <a:p>
            <a:pPr marL="171450" indent="-171450" algn="l" rtl="0">
              <a:buFontTx/>
              <a:buChar char="-"/>
            </a:pPr>
            <a:r>
              <a:rPr lang="sv-se" sz="900" b="0" i="0" u="none" kern="1200" baseline="0">
                <a:solidFill>
                  <a:schemeClr val="tx1"/>
                </a:solidFill>
                <a:latin typeface="+mn-lt"/>
                <a:ea typeface="+mn-ea"/>
                <a:cs typeface="+mn-cs"/>
              </a:rPr>
              <a:t>Hurdana framtidsplaner har du?</a:t>
            </a:r>
          </a:p>
          <a:p>
            <a:pPr marL="171450" indent="-171450" algn="l" rtl="0">
              <a:buFontTx/>
              <a:buChar char="-"/>
            </a:pPr>
            <a:r>
              <a:rPr lang="sv-se" sz="900" b="0" i="0" u="none" kern="1200" baseline="0">
                <a:solidFill>
                  <a:schemeClr val="tx1"/>
                </a:solidFill>
                <a:latin typeface="+mn-lt"/>
                <a:ea typeface="+mn-ea"/>
                <a:cs typeface="+mn-cs"/>
              </a:rPr>
              <a:t>Vill du berätta något annat om dina studier vid Aalto?</a:t>
            </a:r>
          </a:p>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p:txBody>
      </p:sp>
      <p:sp>
        <p:nvSpPr>
          <p:cNvPr id="4" name="Slide Number Placeholder 3"/>
          <p:cNvSpPr>
            <a:spLocks noGrp="1"/>
          </p:cNvSpPr>
          <p:nvPr>
            <p:ph type="sldNum" sz="quarter" idx="5"/>
          </p:nvPr>
        </p:nvSpPr>
        <p:spPr/>
        <p:txBody>
          <a:bodyPr/>
          <a:lstStyle/>
          <a:p>
            <a:pPr algn="l" rtl="0"/>
            <a:fld id="{DF164E42-DED0-9246-9B1B-B67105F62D49}" type="slidenum">
              <a:rPr/>
              <a:t>2</a:t>
            </a:fld>
            <a:endParaRPr lang="sv-se"/>
          </a:p>
        </p:txBody>
      </p:sp>
    </p:spTree>
    <p:extLst>
      <p:ext uri="{BB962C8B-B14F-4D97-AF65-F5344CB8AC3E}">
        <p14:creationId xmlns:p14="http://schemas.microsoft.com/office/powerpoint/2010/main" val="383972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baseline="0" dirty="0">
                <a:latin typeface="Arial" charset="0"/>
                <a:ea typeface="Arial" charset="0"/>
                <a:cs typeface="Arial" charset="0"/>
                <a:sym typeface="Arial" charset="0"/>
              </a:rPr>
              <a:t>Internationalisering: Aalto-universitetet är mycket internationellt. Vi har ett stort internationellt partnernätverk och samarbetar med över 400 universitet. Utbudet på olika internationella utbytes-, praktik- och projektmöjligheter är mycket stort. I en jämförelse av 200 universitet som gjordes av MIT år 2014 placerades Aalto-universitetet bland de fem stigande stjärnorna.</a:t>
            </a:r>
          </a:p>
          <a:p>
            <a:pPr marL="0" indent="0" algn="l" rtl="0">
              <a:buFontTx/>
              <a:buNone/>
            </a:pPr>
            <a:endParaRPr lang="sv-se" sz="900" kern="1200" noProof="0" dirty="0">
              <a:solidFill>
                <a:schemeClr val="tx1"/>
              </a:solidFill>
              <a:latin typeface="+mn-lt"/>
              <a:ea typeface="+mn-ea"/>
              <a:cs typeface="+mn-cs"/>
            </a:endParaRPr>
          </a:p>
          <a:p>
            <a:pPr marL="0" indent="0" algn="l" rtl="0">
              <a:buFontTx/>
              <a:buNone/>
            </a:pPr>
            <a:r>
              <a:rPr lang="sv-se" sz="900" b="0" i="0" u="none" kern="1200" baseline="0" dirty="0">
                <a:solidFill>
                  <a:schemeClr val="tx1"/>
                </a:solidFill>
                <a:latin typeface="+mn-lt"/>
                <a:ea typeface="+mn-ea"/>
                <a:cs typeface="+mn-cs"/>
              </a:rPr>
              <a:t>Utbytesstudier: Här kan du berätta om dina egna erfarenheter:</a:t>
            </a:r>
          </a:p>
          <a:p>
            <a:pPr marL="171450" indent="-171450" algn="l" rtl="0">
              <a:buFontTx/>
              <a:buChar char="-"/>
            </a:pPr>
            <a:r>
              <a:rPr lang="sv-se" sz="900" b="0" i="0" u="none" kern="1200" baseline="0" dirty="0">
                <a:solidFill>
                  <a:schemeClr val="tx1"/>
                </a:solidFill>
                <a:latin typeface="+mn-lt"/>
                <a:ea typeface="+mn-ea"/>
                <a:cs typeface="+mn-cs"/>
              </a:rPr>
              <a:t>Har du varit på utbyte eller planerar du åka på utbyte? Vart åkte du på utbyte och hur upplevde du utbytesstudierna?</a:t>
            </a:r>
          </a:p>
          <a:p>
            <a:pPr marL="171450" indent="-171450" algn="l" rtl="0">
              <a:buFontTx/>
              <a:buChar char="-"/>
            </a:pPr>
            <a:endParaRPr lang="sv-se" sz="900" kern="1200" noProof="0" dirty="0">
              <a:solidFill>
                <a:schemeClr val="tx1"/>
              </a:solidFill>
              <a:latin typeface="+mn-lt"/>
              <a:ea typeface="+mn-ea"/>
              <a:cs typeface="+mn-cs"/>
            </a:endParaRPr>
          </a:p>
          <a:p>
            <a:pPr marL="0" indent="0" algn="l" rtl="0">
              <a:buFontTx/>
              <a:buNone/>
            </a:pPr>
            <a:r>
              <a:rPr lang="sv-se" sz="900" b="0" i="0" u="none" kern="1200" baseline="0" dirty="0">
                <a:solidFill>
                  <a:schemeClr val="tx1"/>
                </a:solidFill>
                <a:latin typeface="+mn-lt"/>
                <a:ea typeface="+mn-ea"/>
                <a:cs typeface="+mn-cs"/>
              </a:rPr>
              <a:t>Dubbelexamen:</a:t>
            </a:r>
          </a:p>
          <a:p>
            <a:pPr marL="171450" indent="-171450" algn="l" defTabSz="685800" rtl="0" eaLnBrk="1" latinLnBrk="0" hangingPunct="1">
              <a:lnSpc>
                <a:spcPct val="100000"/>
              </a:lnSpc>
              <a:buFontTx/>
              <a:buChar char="-"/>
            </a:pPr>
            <a:r>
              <a:rPr lang="sv-se" sz="900" b="0" i="0" u="none" kern="1200" baseline="0" dirty="0">
                <a:solidFill>
                  <a:schemeClr val="tx1"/>
                </a:solidFill>
                <a:latin typeface="+mn-lt"/>
                <a:ea typeface="+mn-ea"/>
                <a:cs typeface="+mn-cs"/>
              </a:rPr>
              <a:t>I ett program för dubbelexamen studerar du ett år vid ett universitet och det andra året vid ett annat universitet.</a:t>
            </a:r>
          </a:p>
          <a:p>
            <a:pPr marL="171450" indent="-171450" algn="l" defTabSz="685800" rtl="0" eaLnBrk="1" latinLnBrk="0" hangingPunct="1">
              <a:lnSpc>
                <a:spcPct val="100000"/>
              </a:lnSpc>
              <a:buFontTx/>
              <a:buChar char="-"/>
            </a:pPr>
            <a:r>
              <a:rPr lang="sv-se" sz="900" b="0" i="0" u="none" kern="1200" baseline="0" dirty="0">
                <a:solidFill>
                  <a:schemeClr val="tx1"/>
                </a:solidFill>
                <a:latin typeface="+mn-lt"/>
                <a:ea typeface="+mn-ea"/>
                <a:cs typeface="+mn-cs"/>
              </a:rPr>
              <a:t>Genom programmet får du två examina, internationell erfarenhet och eventuellt extra ekonomiskt stöd.</a:t>
            </a:r>
          </a:p>
          <a:p>
            <a:pPr marL="171450" indent="-171450" algn="l" rtl="0">
              <a:buFontTx/>
              <a:buChar char="-"/>
            </a:pPr>
            <a:endParaRPr lang="sv-se" sz="900" kern="1200" noProof="0" dirty="0">
              <a:solidFill>
                <a:schemeClr val="tx1"/>
              </a:solidFill>
              <a:latin typeface="+mn-lt"/>
              <a:ea typeface="+mn-ea"/>
              <a:cs typeface="+mn-cs"/>
            </a:endParaRPr>
          </a:p>
          <a:p>
            <a:endParaRPr lang="sv-se" dirty="0"/>
          </a:p>
          <a:p>
            <a:pPr marL="171450" indent="-171450" algn="l" rtl="0">
              <a:buFontTx/>
              <a:buChar char="-"/>
            </a:pPr>
            <a:endParaRPr lang="sv-se"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lgn="l" rtl="0"/>
            <a:fld id="{DF164E42-DED0-9246-9B1B-B67105F62D49}" type="slidenum">
              <a:rPr/>
              <a:t>25</a:t>
            </a:fld>
            <a:endParaRPr lang="sv-se"/>
          </a:p>
        </p:txBody>
      </p:sp>
    </p:spTree>
    <p:extLst>
      <p:ext uri="{BB962C8B-B14F-4D97-AF65-F5344CB8AC3E}">
        <p14:creationId xmlns:p14="http://schemas.microsoft.com/office/powerpoint/2010/main" val="353518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900" b="0" i="0" u="none" kern="1200" baseline="0" dirty="0">
                <a:solidFill>
                  <a:schemeClr val="tx1"/>
                </a:solidFill>
                <a:latin typeface="+mn-lt"/>
                <a:ea typeface="+mn-ea"/>
                <a:cs typeface="+mn-cs"/>
              </a:rPr>
              <a:t>Här kan du berätta om dina egna erfarenheter och framtidsplaner:</a:t>
            </a:r>
            <a:endParaRPr lang="sv-se"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dirty="0"/>
              <a:t>Hurdana karriärplaner har du? Vad vill du göra efter Aalto?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dirty="0"/>
              <a:t>Vad skulle du vilja jobba med? Hurdan karriär skulle du vilja ha?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dirty="0"/>
              <a:t>Vill du arbeta i Finland eller kanske någon annanstans?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0" i="0" u="none" baseline="0" dirty="0"/>
              <a:t>Hur upplever du att dina studier vid Aalto hjälper dig att uppnå dessa mål? (studierna, nätverken, mångvetenskapligheten)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sv-se" sz="900" kern="1200" noProof="0" dirty="0">
              <a:solidFill>
                <a:schemeClr val="tx1"/>
              </a:solidFill>
              <a:latin typeface="+mn-lt"/>
              <a:ea typeface="+mn-ea"/>
              <a:cs typeface="+mn-cs"/>
            </a:endParaRPr>
          </a:p>
          <a:p>
            <a:pPr marL="285750" lvl="1" indent="-285750" algn="l" rtl="0">
              <a:lnSpc>
                <a:spcPct val="100000"/>
              </a:lnSpc>
              <a:spcBef>
                <a:spcPts val="750"/>
              </a:spcBef>
            </a:pPr>
            <a:r>
              <a:rPr lang="sv-se" sz="900" b="0" i="0" u="none" baseline="0" dirty="0"/>
              <a:t>Sysselsättningsgraden bland de som utexaminerats från Aalto-universitetet är mycket hög: 95–99 % fem år efter utexaminering.*</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t>*Andelen sysselsatta baserar sig på en karriäruppföljning av utexaminerade 2016 i samarbete med </a:t>
            </a:r>
            <a:r>
              <a:rPr lang="sv-se" b="0" i="0" u="none" baseline="0" dirty="0" err="1"/>
              <a:t>Aarresaari</a:t>
            </a:r>
            <a:r>
              <a:rPr lang="sv-se" b="0" i="0" u="none" baseline="0" dirty="0"/>
              <a:t> (2021).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t>Mer information om sysselsättningen bland utexaminerade från de olika högskolorna: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baseline="0" dirty="0">
                <a:latin typeface="Calibri"/>
                <a:ea typeface="Calibri"/>
                <a:cs typeface="Calibri"/>
                <a:sym typeface="Calibri"/>
              </a:rPr>
              <a:t>-https://www.aalto.fi/sv/hogskolan-for-konst-design-och-arkitektur/sysselsattningen-bland-utexaminerade-fran-hogskolan-for</a:t>
            </a:r>
            <a:endParaRPr lang="sv-se" dirty="0"/>
          </a:p>
          <a:p>
            <a:pPr algn="l" rtl="0"/>
            <a:r>
              <a:rPr lang="sv-se" b="0" i="0" u="none" baseline="0" dirty="0"/>
              <a:t>-https://www.aalto.fi/sv/hogskolan-for-teknikvetenskaper/sysselsattningen-bland-utexaminerade-fran-hogskolan-for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t>-https://www.aalto.fi/sv/hogskolan-for-kemiteknik/sysselsattningen-bland-utexaminerade-och-doktorer-fran-hogskolan-for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t>-https://www.aalto.fi/sv/hogskolan-for-elektroteknik/sysselsattningen-bland-utexaminerade-fran-hogskolan-for-elektroteknik</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t>-https://www.aalto.fi/sv/hogskolan-for-ingenjorsvetenskaper/sysselsattningen-bland-utexaminerade-fran-hogskolan-for</a:t>
            </a:r>
          </a:p>
          <a:p>
            <a:pPr marL="0" marR="0" lvl="0" indent="0" algn="l" defTabSz="685800" rtl="0" eaLnBrk="1" fontAlgn="auto" latinLnBrk="0" hangingPunct="1">
              <a:lnSpc>
                <a:spcPct val="100000"/>
              </a:lnSpc>
              <a:spcBef>
                <a:spcPts val="0"/>
              </a:spcBef>
              <a:spcAft>
                <a:spcPts val="0"/>
              </a:spcAft>
              <a:buClrTx/>
              <a:buSzTx/>
              <a:buFontTx/>
              <a:buNone/>
              <a:tabLst/>
              <a:defRPr/>
            </a:pPr>
            <a:r>
              <a:rPr lang="fi-FI" dirty="0"/>
              <a:t>-https://www.aalto.fi/fi/kauppakorkeakoulu/kauppakorkeakoulusta-valmistuneet-tyoelamassa</a:t>
            </a:r>
          </a:p>
          <a:p>
            <a:endParaRPr lang="sv-se" dirty="0"/>
          </a:p>
          <a:p>
            <a:pPr algn="l" rtl="0"/>
            <a:r>
              <a:rPr lang="sv-se" b="0" i="0" u="none" baseline="0" dirty="0"/>
              <a:t>Arbetspraktik:</a:t>
            </a:r>
          </a:p>
          <a:p>
            <a:pPr marL="285750" indent="-285750" algn="l" rtl="0">
              <a:lnSpc>
                <a:spcPct val="100000"/>
              </a:lnSpc>
              <a:buFont typeface="Arial,Sans-Serif"/>
              <a:buChar char="•"/>
            </a:pPr>
            <a:r>
              <a:rPr lang="sv-se" sz="900" b="0" i="0" u="none" baseline="0" dirty="0">
                <a:latin typeface="Arial"/>
                <a:ea typeface="Arial"/>
                <a:cs typeface="Arial"/>
                <a:sym typeface="Arial"/>
              </a:rPr>
              <a:t>Det är viktigt att skaffa sig arbetserfarenhet i hemlandet eller utomlands redan under studietiden. </a:t>
            </a:r>
          </a:p>
          <a:p>
            <a:pPr marL="285750" indent="-285750" algn="l" rtl="0">
              <a:lnSpc>
                <a:spcPct val="100000"/>
              </a:lnSpc>
              <a:buFont typeface="Arial,Sans-Serif"/>
              <a:buChar char="•"/>
            </a:pPr>
            <a:r>
              <a:rPr lang="sv-se" sz="900" b="0" i="0" u="none" baseline="0" dirty="0">
                <a:latin typeface="Arial"/>
                <a:ea typeface="Arial"/>
                <a:cs typeface="Arial"/>
                <a:sym typeface="Arial"/>
              </a:rPr>
              <a:t>Genom arbetserfarenhet förbättrar du dina möjligheter att få jobb efter utexaminering. </a:t>
            </a:r>
          </a:p>
          <a:p>
            <a:pPr marL="285750" indent="-285750" algn="l" rtl="0">
              <a:lnSpc>
                <a:spcPct val="100000"/>
              </a:lnSpc>
              <a:buFont typeface="Arial,Sans-Serif"/>
              <a:buChar char="•"/>
            </a:pPr>
            <a:r>
              <a:rPr lang="sv-se" sz="900" b="0" i="0" u="none" baseline="0" dirty="0">
                <a:latin typeface="Arial"/>
                <a:ea typeface="Arial"/>
                <a:cs typeface="Arial"/>
                <a:sym typeface="Arial"/>
              </a:rPr>
              <a:t>De flesta utbildningsprogram erbjuder en möjlighet att inkludera praktik i examen.</a:t>
            </a:r>
          </a:p>
          <a:p>
            <a:pPr marL="285750" indent="-285750" algn="l" rtl="0">
              <a:lnSpc>
                <a:spcPct val="100000"/>
              </a:lnSpc>
              <a:buFont typeface="Arial,Sans-Serif"/>
              <a:buChar char="•"/>
            </a:pPr>
            <a:r>
              <a:rPr lang="sv-se" sz="900" b="0" i="0" u="none" baseline="0" dirty="0">
                <a:latin typeface="Arial"/>
                <a:ea typeface="Arial"/>
                <a:cs typeface="Arial"/>
                <a:sym typeface="Arial"/>
              </a:rPr>
              <a:t>Aalto erbjuder praktikstöd och stipendier för praktik.</a:t>
            </a:r>
          </a:p>
          <a:p>
            <a:endParaRPr lang="sv-se"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0" i="0" u="none" kern="1200" baseline="0" dirty="0">
                <a:solidFill>
                  <a:schemeClr val="tx1"/>
                </a:solidFill>
                <a:latin typeface="+mn-lt"/>
                <a:ea typeface="+mn-ea"/>
                <a:cs typeface="+mn-cs"/>
              </a:rPr>
              <a:t>Startup-kulturen: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b="0" i="0" u="none" kern="1200" baseline="0" dirty="0">
                <a:solidFill>
                  <a:schemeClr val="tx1"/>
                </a:solidFill>
                <a:latin typeface="+mn-lt"/>
                <a:ea typeface="+mn-ea"/>
                <a:cs typeface="+mn-cs"/>
              </a:rPr>
              <a:t>Bl.a. Startup Sauna, Aalto Entrepreneur Society (AaltoES) och de internationellt uppmärksammade Slush och Summer of Startups har kommit till vid Aalto.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en-US" sz="900" kern="1200" noProof="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0" i="0" u="none" kern="1200" baseline="0" dirty="0">
                <a:solidFill>
                  <a:schemeClr val="tx1"/>
                </a:solidFill>
                <a:latin typeface="+mn-lt"/>
                <a:ea typeface="+mn-ea"/>
                <a:cs typeface="+mn-cs"/>
              </a:rPr>
              <a:t>Aalto-universitetets karriär- och rekryteringstjänster </a:t>
            </a:r>
            <a:r>
              <a:rPr lang="en-gb" sz="900" b="0" i="0" u="none" kern="1200" baseline="0" dirty="0">
                <a:solidFill>
                  <a:schemeClr val="tx1"/>
                </a:solidFill>
                <a:latin typeface="+mn-lt"/>
                <a:ea typeface="+mn-ea"/>
                <a:cs typeface="+mn-cs"/>
              </a:rPr>
              <a:t>(Career Design Lab)</a:t>
            </a:r>
            <a:r>
              <a:rPr lang="sv-se" sz="900" b="0" i="0" u="none" kern="1200" baseline="0" dirty="0">
                <a:solidFill>
                  <a:schemeClr val="tx1"/>
                </a:solidFill>
                <a:latin typeface="+mn-lt"/>
                <a:ea typeface="+mn-ea"/>
                <a:cs typeface="+mn-cs"/>
              </a:rPr>
              <a: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b="0" i="0" u="none" kern="1200" baseline="0" dirty="0">
                <a:solidFill>
                  <a:schemeClr val="tx1"/>
                </a:solidFill>
                <a:latin typeface="+mn-lt"/>
                <a:ea typeface="+mn-ea"/>
                <a:cs typeface="+mn-cs"/>
              </a:rPr>
              <a:t> Hjälper de studerande att kartlägga sina arbetslivsfärdigheter, erbjuder kanaler för jobbsökning och ordnar rekryteringsmässor. </a:t>
            </a:r>
          </a:p>
          <a:p>
            <a:endParaRPr lang="sv-se" dirty="0"/>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26</a:t>
            </a:fld>
            <a:endParaRPr lang="sv-se"/>
          </a:p>
        </p:txBody>
      </p:sp>
    </p:spTree>
    <p:extLst>
      <p:ext uri="{BB962C8B-B14F-4D97-AF65-F5344CB8AC3E}">
        <p14:creationId xmlns:p14="http://schemas.microsoft.com/office/powerpoint/2010/main" val="3608859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kern="1200" baseline="0" dirty="0">
                <a:solidFill>
                  <a:schemeClr val="tx1"/>
                </a:solidFill>
                <a:latin typeface="+mn-lt"/>
                <a:ea typeface="+mn-ea"/>
                <a:cs typeface="+mn-cs"/>
              </a:rPr>
              <a:t>I AUS ingår ungefär 14 000 studerande inom konst, ekonomi och teknik vid Aalto-universitetet.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kern="1200" baseline="0" dirty="0">
                <a:solidFill>
                  <a:schemeClr val="tx1"/>
                </a:solidFill>
                <a:latin typeface="+mn-lt"/>
                <a:ea typeface="+mn-ea"/>
                <a:cs typeface="+mn-cs"/>
              </a:rPr>
              <a:t>Studentorganisationer inom de olika områdena: KY = </a:t>
            </a:r>
            <a:r>
              <a:rPr lang="sv-se" sz="1200" b="0" i="0" u="none" baseline="0" dirty="0"/>
              <a:t>Aalto-yliopiston kauppatieteiden ylioppilaat, </a:t>
            </a:r>
            <a:r>
              <a:rPr lang="sv-se" sz="1200" b="0" i="0" u="none" kern="1200" baseline="0" dirty="0">
                <a:solidFill>
                  <a:schemeClr val="tx1"/>
                </a:solidFill>
                <a:latin typeface="+mn-lt"/>
                <a:ea typeface="+mn-ea"/>
                <a:cs typeface="+mn-cs"/>
              </a:rPr>
              <a:t>TOKYO = Föreningen för Aalto-universitetets konst- och designstudenter samt Teknologsektionen.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kern="1200" baseline="0" dirty="0">
                <a:solidFill>
                  <a:schemeClr val="tx1"/>
                </a:solidFill>
                <a:latin typeface="+mn-lt"/>
                <a:ea typeface="+mn-ea"/>
                <a:cs typeface="+mn-cs"/>
              </a:rPr>
              <a:t>Ämnesföreningar och gillen: </a:t>
            </a:r>
            <a:r>
              <a:rPr lang="sv-se" sz="2000" b="0" i="0" u="none" baseline="0" dirty="0"/>
              <a:t>huvudämnena har egna ämnesföreningar, där du kan lära känna andra studerande inom samma huvudämne utanför kurserna.</a:t>
            </a:r>
            <a:endParaRPr lang="sv-se" sz="120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tLang="en-US" sz="1200" b="1" noProof="0" dirty="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baseline="0" dirty="0">
                <a:latin typeface="Arial" charset="0"/>
                <a:ea typeface="Arial" charset="0"/>
                <a:cs typeface="Arial" charset="0"/>
                <a:sym typeface="Arial" charset="0"/>
              </a:rPr>
              <a:t>Studentförmåner:</a:t>
            </a:r>
            <a:endParaRPr lang="sv-se" sz="1200" b="0" u="sng" kern="1200" noProof="0" dirty="0">
              <a:solidFill>
                <a:schemeClr val="tx1"/>
              </a:solidFill>
              <a:latin typeface="+mn-lt"/>
              <a:ea typeface="+mn-ea"/>
              <a:cs typeface="+mn-cs"/>
            </a:endParaRPr>
          </a:p>
          <a:p>
            <a:pPr marL="628650" lvl="1" indent="-171450" algn="l" defTabSz="914400" rtl="0">
              <a:buFontTx/>
              <a:buChar char="-"/>
              <a:defRPr/>
            </a:pPr>
            <a:r>
              <a:rPr lang="sv-se" sz="1200" b="1" i="0" u="none" kern="1200" baseline="0" dirty="0">
                <a:solidFill>
                  <a:schemeClr val="tx1"/>
                </a:solidFill>
                <a:latin typeface="+mn-lt"/>
                <a:ea typeface="+mn-ea"/>
                <a:cs typeface="+mn-cs"/>
              </a:rPr>
              <a:t>Intressebevakning:</a:t>
            </a:r>
            <a:r>
              <a:rPr lang="sv-se" sz="1200" b="0" i="0" u="none" kern="1200" baseline="0" dirty="0">
                <a:solidFill>
                  <a:schemeClr val="tx1"/>
                </a:solidFill>
                <a:effectLst/>
                <a:latin typeface="+mn-lt"/>
                <a:ea typeface="+mn-ea"/>
                <a:cs typeface="+mn-cs"/>
              </a:rPr>
              <a:t> Aalto-universitetets studentkår (AUS) bevakar de studerandes intressen i anknytning till utbildning och studerandes vardag (välbefinnande, hälsa, uppehälle, boende och motion).</a:t>
            </a:r>
            <a:r>
              <a:rPr lang="sv-se" sz="1200" b="0" i="0" u="none" baseline="0" dirty="0"/>
              <a:t> </a:t>
            </a:r>
            <a:endParaRPr lang="sv-se" sz="1200" b="1" i="0" u="none" kern="1200" baseline="0" noProof="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v-se" sz="1200" b="1" i="0" u="none" kern="1200" baseline="0" dirty="0">
                <a:solidFill>
                  <a:schemeClr val="tx1"/>
                </a:solidFill>
                <a:latin typeface="+mn-lt"/>
                <a:ea typeface="+mn-ea"/>
                <a:cs typeface="+mn-cs"/>
              </a:rPr>
              <a:t>Boende: </a:t>
            </a:r>
            <a:r>
              <a:rPr lang="sv-se" sz="1200" b="0" i="0" u="none" kern="1200" baseline="0" dirty="0">
                <a:solidFill>
                  <a:schemeClr val="tx1"/>
                </a:solidFill>
                <a:latin typeface="+mn-lt"/>
                <a:ea typeface="+mn-ea"/>
                <a:cs typeface="+mn-cs"/>
              </a:rPr>
              <a:t>AUS har ungefär 2 500 bostäder som hyrs ut till ett förmånligt pris till studerande som är medlemmar i studentkåren. De flesta bostäder ligger i Otnäs. Mer information: https://www.aalto.fi/sv/tjanster/studentboende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v-se" sz="1200" b="1" i="0" u="none" kern="1200" baseline="0" dirty="0">
                <a:solidFill>
                  <a:schemeClr val="tx1"/>
                </a:solidFill>
                <a:latin typeface="+mn-lt"/>
                <a:ea typeface="+mn-ea"/>
                <a:cs typeface="+mn-cs"/>
              </a:rPr>
              <a:t>Hälsovård: </a:t>
            </a:r>
            <a:r>
              <a:rPr lang="sv-se" b="0" i="0" u="none" baseline="0" dirty="0"/>
              <a:t>Studenternas hälsovårdsstiftelse (SHVS) </a:t>
            </a:r>
            <a:r>
              <a:rPr lang="sv-se" sz="900" b="0" i="0" u="none" kern="1200" baseline="0" dirty="0">
                <a:solidFill>
                  <a:schemeClr val="tx1"/>
                </a:solidFill>
                <a:latin typeface="+mn-lt"/>
                <a:ea typeface="+mn-ea"/>
                <a:cs typeface="+mn-cs"/>
              </a:rPr>
              <a:t>erbjuder </a:t>
            </a:r>
            <a:r>
              <a:rPr lang="sv-se" sz="900" b="0" i="0" u="none" kern="1200" baseline="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tjänster för allmän hälsa</a:t>
            </a:r>
            <a:r>
              <a:rPr lang="sv-se" sz="900" b="0" i="0" u="none" kern="1200" baseline="0" dirty="0">
                <a:solidFill>
                  <a:schemeClr val="tx1"/>
                </a:solidFill>
                <a:latin typeface="+mn-lt"/>
                <a:ea typeface="+mn-ea"/>
                <a:cs typeface="+mn-cs"/>
              </a:rPr>
              <a:t>, </a:t>
            </a:r>
            <a:r>
              <a:rPr lang="sv-se" sz="900" b="0" i="0" u="non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psykisk hälsa</a:t>
            </a:r>
            <a:r>
              <a:rPr lang="sv-se" sz="900" b="0" i="0" u="none" kern="1200" baseline="0" dirty="0">
                <a:solidFill>
                  <a:schemeClr val="tx1"/>
                </a:solidFill>
                <a:latin typeface="+mn-lt"/>
                <a:ea typeface="+mn-ea"/>
                <a:cs typeface="+mn-cs"/>
              </a:rPr>
              <a:t> och </a:t>
            </a:r>
            <a:r>
              <a:rPr lang="sv-se" sz="900" b="0" i="0" u="none" kern="1200" baseline="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munhälsa</a:t>
            </a:r>
            <a:r>
              <a:rPr lang="sv-se" sz="900" b="0" i="0" u="none" kern="1200" baseline="0" dirty="0">
                <a:solidFill>
                  <a:schemeClr val="tx1"/>
                </a:solidFill>
                <a:latin typeface="+mn-lt"/>
                <a:ea typeface="+mn-ea"/>
                <a:cs typeface="+mn-cs"/>
              </a:rPr>
              <a:t> </a:t>
            </a:r>
            <a:r>
              <a:rPr lang="sv-se" b="0" i="0" u="none" baseline="0" dirty="0"/>
              <a:t>för universitetsstuderande. SHVS har ett verksamhetsställe i Otnäs.</a:t>
            </a:r>
            <a:endParaRPr lang="sv-se" sz="1200" b="1" u="none" kern="1200" baseline="0" noProof="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v-se" sz="1200" b="1" i="0" u="none" kern="1200" baseline="0" dirty="0">
                <a:solidFill>
                  <a:schemeClr val="tx1"/>
                </a:solidFill>
                <a:latin typeface="+mn-lt"/>
                <a:ea typeface="+mn-ea"/>
                <a:cs typeface="+mn-cs"/>
              </a:rPr>
              <a:t>Motionstjänster: </a:t>
            </a:r>
            <a:r>
              <a:rPr lang="sv-se" b="0" i="0" u="none" baseline="0" dirty="0"/>
              <a:t>UniSport erbjuder motionscenter för universitetsstuderande och -personal på sex campusområden i Esbo och Helsingfors. Ett av dessa är i Otnäs. I utbudet ingår en stor mängd motionsformer och lokaler för individuell träning och lagsport. Studerande kan skaffa ett träningskort till UniSport till ett förmånligt pris. Mer information: https://www.unisport.fi</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v-se" b="1" i="0" u="none" baseline="0" dirty="0"/>
              <a:t>Studierabatt: </a:t>
            </a:r>
            <a:r>
              <a:rPr lang="sv-se" b="0" i="0" u="none" baseline="0" dirty="0"/>
              <a:t>Rabatt på lunch, kollektivtrafik, gym, affärer, muséer och mycket mer.</a:t>
            </a:r>
          </a:p>
          <a:p>
            <a:pPr marL="0" indent="0" algn="l" rtl="0">
              <a:buFont typeface="Arial"/>
              <a:buNone/>
            </a:pPr>
            <a:endParaRPr lang="sv-se" b="1" dirty="0">
              <a:cs typeface="+mn-lt"/>
            </a:endParaRPr>
          </a:p>
          <a:p>
            <a:pPr marL="171450" indent="-171450" algn="l" rtl="0">
              <a:buFont typeface="Arial" panose="020B0604020202020204" pitchFamily="34" charset="0"/>
              <a:buChar char="•"/>
            </a:pPr>
            <a:r>
              <a:rPr lang="sv-se" sz="900" b="0" i="0" u="none" kern="1200" baseline="0" dirty="0">
                <a:solidFill>
                  <a:schemeClr val="tx1"/>
                </a:solidFill>
                <a:latin typeface="+mn-lt"/>
                <a:ea typeface="+mn-ea"/>
                <a:cs typeface="+mn-cs"/>
              </a:rPr>
              <a:t>Här kan du berätta om dina egna erfarenheter av föreningslivet och den studerandes vardag utanför föreläsningssalarna: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baseline="0" dirty="0">
                <a:latin typeface="Calibri"/>
                <a:ea typeface="Calibri"/>
                <a:cs typeface="Calibri"/>
                <a:sym typeface="Calibri"/>
              </a:rPr>
              <a:t>Hurdana aktiviteter har du deltagit i? (</a:t>
            </a:r>
            <a:r>
              <a:rPr lang="sv-se" sz="900" b="0" i="0" u="none" kern="1200" baseline="0" dirty="0">
                <a:solidFill>
                  <a:schemeClr val="tx1"/>
                </a:solidFill>
                <a:latin typeface="+mn-lt"/>
                <a:ea typeface="+mn-ea"/>
                <a:cs typeface="+mn-cs"/>
              </a:rPr>
              <a:t>studentkårs-/förenings-/gillesverksamhet)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baseline="0" dirty="0">
                <a:latin typeface="Calibri" panose="020F0502020204030204"/>
                <a:ea typeface="Calibri" panose="020F0502020204030204"/>
                <a:cs typeface="Calibri" panose="020F0502020204030204"/>
                <a:sym typeface="Calibri" panose="020F0502020204030204"/>
              </a:rPr>
              <a:t>Vad har varit höjdpunkten i verksamheten för studerande?</a:t>
            </a:r>
            <a:endParaRPr lang="sv-se" sz="90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kern="1200" baseline="0" dirty="0">
                <a:solidFill>
                  <a:schemeClr val="tx1"/>
                </a:solidFill>
                <a:latin typeface="+mn-lt"/>
                <a:ea typeface="+mn-ea"/>
                <a:cs typeface="+mn-cs"/>
              </a:rPr>
              <a:t>Hur stöder föreningsverksamheten dina sociala relationer?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kern="1200" baseline="0" dirty="0">
                <a:solidFill>
                  <a:schemeClr val="tx1"/>
                </a:solidFill>
                <a:latin typeface="+mn-lt"/>
                <a:ea typeface="+mn-ea"/>
                <a:cs typeface="+mn-cs"/>
              </a:rPr>
              <a:t>Hur stöder föreningsverksamheten dig yrkesmässigt: har du fått arbetserfarenhet eller deltagit i till exempel företagsbesök via föreningsverksamheten?</a:t>
            </a:r>
          </a:p>
          <a:p>
            <a:pPr marL="171450" indent="-171450" algn="l" rtl="0">
              <a:buFontTx/>
              <a:buChar char="-"/>
            </a:pPr>
            <a:endParaRPr lang="sv-se"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lgn="l" rtl="0"/>
            <a:fld id="{DF164E42-DED0-9246-9B1B-B67105F62D49}" type="slidenum">
              <a:rPr/>
              <a:t>27</a:t>
            </a:fld>
            <a:endParaRPr lang="sv-se"/>
          </a:p>
        </p:txBody>
      </p:sp>
    </p:spTree>
    <p:extLst>
      <p:ext uri="{BB962C8B-B14F-4D97-AF65-F5344CB8AC3E}">
        <p14:creationId xmlns:p14="http://schemas.microsoft.com/office/powerpoint/2010/main" val="3640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b="1" i="0" u="none" baseline="0" dirty="0"/>
              <a:t>Kandidatstudier: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baseline="0" dirty="0"/>
              <a:t>I kandidatstudierna ingår ett biämne: den studerande kan efter eget intresse välja en biämneshelhet vid Aalto eller vid något annat universitet.</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baseline="0" dirty="0"/>
              <a:t>Obs! 1 studiepoäng motsvarar ungefär 27 timmars arbete.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1" i="0" u="none" baseline="0" dirty="0"/>
              <a:t>Magisterstudier: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baseline="0" dirty="0"/>
              <a:t>Efter att ha genomfört kandidatstudierna vid Aalto kan du fortsätta inom ett specifikt magisterprogram.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baseline="0" dirty="0"/>
              <a:t>Det finns också en separat antagning till magisterprogram, där man kan söka till en magisterutbildning på basis av en examen på kandidatnivå.</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b="0" i="0" u="none" baseline="0" dirty="0"/>
              <a:t>Den som har avlagt en kandidatexamen vid en yrkeshögskola eller ett universitet kan söka till ett magisterprogram.</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b="0" i="0" u="none" baseline="0" dirty="0"/>
              <a:t>Efter att ha avlagt kandidatexamen kan också studerande vid Aalto söka till olika magisterprogram.</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b="0" i="0" u="none" baseline="0" dirty="0"/>
              <a:t>Bedömningskriterier: beroende på program t.ex. tidigare studieframgång, motivationsbrev, portfolio, intervjuer. Inga urvalsprov. </a:t>
            </a:r>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29</a:t>
            </a:fld>
            <a:endParaRPr lang="sv-se"/>
          </a:p>
        </p:txBody>
      </p:sp>
    </p:spTree>
    <p:extLst>
      <p:ext uri="{BB962C8B-B14F-4D97-AF65-F5344CB8AC3E}">
        <p14:creationId xmlns:p14="http://schemas.microsoft.com/office/powerpoint/2010/main" val="3810195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i="0" u="none" baseline="0" dirty="0"/>
              <a:t>Ansökan till kandidatutbildningar: </a:t>
            </a:r>
            <a:endParaRPr lang="sv-se" dirty="0"/>
          </a:p>
          <a:p>
            <a:pPr algn="l" rtl="0"/>
            <a:r>
              <a:rPr lang="sv-se" b="0" i="0" u="none" baseline="0" dirty="0"/>
              <a:t>https://www.aalto.fi/sv/node/54501/</a:t>
            </a:r>
          </a:p>
          <a:p>
            <a:pPr marL="171450" indent="-171450" algn="l" rtl="0">
              <a:buFontTx/>
              <a:buChar char="-"/>
            </a:pPr>
            <a:r>
              <a:rPr lang="sv-se" b="0" i="0" u="none" baseline="0" dirty="0"/>
              <a:t>På denna sida listas alla kandidatutbildningar vid Aalto-universitetet och länkar till programmens beskrivningar, antagningsgrunder och anvisningar för ansökan.</a:t>
            </a:r>
          </a:p>
          <a:p>
            <a:pPr marL="171450" indent="-171450" algn="l" rtl="0">
              <a:buFontTx/>
              <a:buChar char="-"/>
            </a:pPr>
            <a:endParaRPr lang="sv-se" dirty="0"/>
          </a:p>
          <a:p>
            <a:pPr algn="l" rtl="0"/>
            <a:r>
              <a:rPr lang="sv-se" b="1" i="0" u="none" baseline="0" dirty="0"/>
              <a:t>Förstagångssökande:</a:t>
            </a:r>
          </a:p>
          <a:p>
            <a:pPr marL="171450" indent="-171450" algn="l" rtl="0">
              <a:buFontTx/>
              <a:buChar char="-"/>
            </a:pPr>
            <a:r>
              <a:rPr lang="sv-se" b="0" i="0" u="none" baseline="0" dirty="0"/>
              <a:t>Sökande som inte har tagit emot en studieplats efter år 2014 och som inte har avlagt en högskoleexamen.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b="0" i="0" u="none" baseline="0" dirty="0"/>
              <a:t>För förstagångssökande </a:t>
            </a:r>
            <a:r>
              <a:rPr lang="sv-se" sz="900" b="0" i="0" u="none" kern="1200" baseline="0" dirty="0">
                <a:solidFill>
                  <a:schemeClr val="tx1"/>
                </a:solidFill>
                <a:effectLst/>
                <a:latin typeface="+mn-lt"/>
                <a:ea typeface="+mn-ea"/>
                <a:cs typeface="+mn-cs"/>
              </a:rPr>
              <a:t>reserveras en specifik mängd nybörjarplatser. </a:t>
            </a:r>
            <a:endParaRPr lang="sv-se" dirty="0"/>
          </a:p>
          <a:p>
            <a:pPr marL="171450" indent="-171450" algn="l" rtl="0">
              <a:buFontTx/>
              <a:buChar char="-"/>
            </a:pPr>
            <a:endParaRPr lang="sv-se" dirty="0"/>
          </a:p>
          <a:p>
            <a:pPr marL="0" indent="0" algn="l" rtl="0">
              <a:buFontTx/>
              <a:buNone/>
            </a:pPr>
            <a:r>
              <a:rPr lang="sv-se" b="1" i="0" u="none" baseline="0" dirty="0"/>
              <a:t>Öppna universitetsleden:</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kern="1200" baseline="0" dirty="0">
                <a:solidFill>
                  <a:schemeClr val="tx1"/>
                </a:solidFill>
                <a:effectLst/>
                <a:latin typeface="+mn-lt"/>
                <a:ea typeface="+mn-ea"/>
                <a:cs typeface="+mn-cs"/>
              </a:rPr>
              <a:t>Sökande som har genomfört ledstudier vid Aalto-universitetets öppna universitet har möjlighet att utan urvalsprov och oberoende av utbildningsbakgrund antas till studier som leder till lägre och högre högskoleexamen inom separat fastställda ansökningsalternativ, förutsatt att de uppfyller kraven för ansökningsalternativet.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900" b="0" i="0" u="none" kern="1200" baseline="0" dirty="0">
                <a:solidFill>
                  <a:schemeClr val="tx1"/>
                </a:solidFill>
                <a:effectLst/>
                <a:latin typeface="+mn-lt"/>
                <a:ea typeface="+mn-ea"/>
                <a:cs typeface="+mn-cs"/>
              </a:rPr>
              <a:t>Mer information om studier i ekonomi vid det öppna universitetet: </a:t>
            </a:r>
            <a:r>
              <a:rPr lang="sv-se" sz="900" b="0" i="0" u="none" kern="1200" baseline="0" dirty="0">
                <a:solidFill>
                  <a:schemeClr val="tx1"/>
                </a:solidFill>
                <a:effectLst/>
                <a:latin typeface="+mn-lt"/>
                <a:ea typeface="+mn-ea"/>
                <a:cs typeface="+mn-cs"/>
                <a:hlinkClick r:id="rId3" tooltip="https://www.aalto.fi/fi/node/30286/"/>
              </a:rPr>
              <a:t>https://www.aalto.fi/fi/node/30286/</a:t>
            </a:r>
            <a:endParaRPr lang="sv-se" sz="9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900" b="0" i="0" u="none" kern="1200" baseline="0" dirty="0">
                <a:solidFill>
                  <a:schemeClr val="tx1"/>
                </a:solidFill>
                <a:effectLst/>
                <a:latin typeface="+mn-lt"/>
                <a:ea typeface="+mn-ea"/>
                <a:cs typeface="+mn-cs"/>
              </a:rPr>
              <a:t>Mer information om studier i teknik vid det öppna universitetet: </a:t>
            </a:r>
            <a:r>
              <a:rPr lang="sv-se" sz="900" b="0" i="0" u="none" kern="1200" baseline="0" dirty="0">
                <a:solidFill>
                  <a:schemeClr val="tx1"/>
                </a:solidFill>
                <a:effectLst/>
                <a:latin typeface="+mn-lt"/>
                <a:ea typeface="+mn-ea"/>
                <a:cs typeface="+mn-cs"/>
                <a:hlinkClick r:id="rId4" tooltip="https://www.aalto.fi/fi/node/105821/"/>
              </a:rPr>
              <a:t>https://www.aalto.fi/sv/node/105821/</a:t>
            </a:r>
            <a:endParaRPr lang="sv-se" sz="900" b="0" i="0" kern="1200" dirty="0">
              <a:solidFill>
                <a:schemeClr val="tx1"/>
              </a:solidFill>
              <a:effectLst/>
              <a:latin typeface="+mn-lt"/>
              <a:ea typeface="+mn-ea"/>
              <a:cs typeface="+mn-cs"/>
            </a:endParaRPr>
          </a:p>
          <a:p>
            <a:pPr marL="171450" indent="-171450" algn="l" rtl="0">
              <a:buFontTx/>
              <a:buChar char="-"/>
            </a:pPr>
            <a:endParaRPr lang="sv-se" dirty="0"/>
          </a:p>
          <a:p>
            <a:pPr marL="0" indent="0" algn="l" rtl="0">
              <a:buFontTx/>
              <a:buNone/>
            </a:pPr>
            <a:r>
              <a:rPr lang="sv-se"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Mindre separata antagningsgrupper</a:t>
            </a:r>
            <a:r>
              <a:rPr lang="sv-se"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(inom ekonomi och teknik):</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kern="1200" baseline="0" dirty="0">
                <a:solidFill>
                  <a:schemeClr val="tx1"/>
                </a:solidFill>
                <a:latin typeface="+mn-lt"/>
                <a:ea typeface="+mn-ea"/>
                <a:cs typeface="+mn-cs"/>
              </a:rPr>
              <a:t>Antagning på basis av tävlingsframgång: </a:t>
            </a:r>
            <a:r>
              <a:rPr lang="sv-se"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 information om enskilda ansökningsalternativ i Studieinfo, till exempel antagning på basis av framgång i MAOL- eller Ekonomiguru-tävlingen.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Inom det ekonomiska området är det också möjligt att söka på basis av SAT-/ACT-test eller särskilda meriter. </a:t>
            </a:r>
            <a:endParaRPr lang="sv-se" sz="900" dirty="0">
              <a:solidFill>
                <a:schemeClr val="tx1"/>
              </a:solidFill>
            </a:endParaRPr>
          </a:p>
          <a:p>
            <a:pPr marL="171450" indent="-171450" algn="l" rtl="0">
              <a:buFontTx/>
              <a:buChar char="-"/>
            </a:pPr>
            <a:endParaRPr lang="sv-se" dirty="0"/>
          </a:p>
          <a:p>
            <a:pPr marL="0" indent="0" algn="l" rtl="0">
              <a:buFontTx/>
              <a:buNone/>
            </a:pPr>
            <a:r>
              <a:rPr lang="sv-se" b="1" i="0" u="none" baseline="0" dirty="0"/>
              <a:t>Påvisande av språkkunskaper:</a:t>
            </a:r>
          </a:p>
          <a:p>
            <a:pPr marL="0" indent="0" algn="l" rtl="0">
              <a:buFontTx/>
              <a:buNone/>
            </a:pPr>
            <a:r>
              <a:rPr lang="sv-se" b="0" i="0" u="none" baseline="0" dirty="0"/>
              <a:t>Sökande till Aalto-universitetets finsk- och svenskspråkiga kandidatutbildningar inom teknik och konst ska ha tillräckliga kunskaper i finska ELLER svenska. För det ekonomiska området krävs tillräckliga kunskaper i finska.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sz="900" b="0" i="0" u="none" kern="1200" baseline="0" dirty="0">
                <a:solidFill>
                  <a:schemeClr val="tx1"/>
                </a:solidFill>
                <a:latin typeface="+mn-lt"/>
                <a:ea typeface="+mn-ea"/>
                <a:cs typeface="+mn-cs"/>
              </a:rPr>
              <a:t>Mer information om påvisande av språkkunskaper i svenska eller finska: https://www.aalto.fi/sv/node/17066/</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kern="1200" baseline="0" dirty="0">
                <a:solidFill>
                  <a:schemeClr val="tx1"/>
                </a:solidFill>
                <a:latin typeface="+mn-lt"/>
                <a:ea typeface="+mn-ea"/>
                <a:cs typeface="+mn-cs"/>
              </a:rPr>
              <a:t>Sökande till det engelskspråkiga kandidatprogrammet inom det konstnärliga området </a:t>
            </a:r>
            <a:r>
              <a:rPr lang="sv-se" b="0" i="0" u="none" baseline="0" dirty="0"/>
              <a:t>ska påvisa tillräckliga kunskaper i engelska</a:t>
            </a:r>
            <a:r>
              <a:rPr lang="sv-se" sz="900" b="0" i="0" u="none" kern="1200" baseline="0" dirty="0">
                <a:solidFill>
                  <a:schemeClr val="tx1"/>
                </a:solidFill>
                <a:latin typeface="+mn-lt"/>
                <a:ea typeface="+mn-ea"/>
                <a:cs typeface="+mn-cs"/>
              </a:rPr>
              <a:t>.</a:t>
            </a:r>
          </a:p>
          <a:p>
            <a:pPr marL="0" indent="0" algn="l" rtl="0">
              <a:buFontTx/>
              <a:buNone/>
            </a:pPr>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30</a:t>
            </a:fld>
            <a:endParaRPr lang="sv-se"/>
          </a:p>
        </p:txBody>
      </p:sp>
    </p:spTree>
    <p:extLst>
      <p:ext uri="{BB962C8B-B14F-4D97-AF65-F5344CB8AC3E}">
        <p14:creationId xmlns:p14="http://schemas.microsoft.com/office/powerpoint/2010/main" val="1442217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1200" b="1" i="0" u="none" baseline="0" dirty="0">
                <a:solidFill>
                  <a:srgbClr val="FFFF00"/>
                </a:solidFill>
                <a:latin typeface="Arial" charset="0"/>
                <a:ea typeface="Arial" charset="0"/>
                <a:cs typeface="Arial" charset="0"/>
                <a:sym typeface="Arial" charset="0"/>
              </a:rPr>
              <a:t>Ekonomi:</a:t>
            </a:r>
          </a:p>
          <a:p>
            <a:pPr marL="171450" indent="-171450" algn="l" rtl="0">
              <a:buFontTx/>
              <a:buChar char="-"/>
            </a:pPr>
            <a:r>
              <a:rPr lang="sv-se" sz="1200" b="0" i="0" u="none" baseline="0" dirty="0">
                <a:solidFill>
                  <a:srgbClr val="FF0000"/>
                </a:solidFill>
                <a:latin typeface="Arial" charset="0"/>
                <a:ea typeface="Arial" charset="0"/>
                <a:cs typeface="Arial" charset="0"/>
                <a:sym typeface="Arial" charset="0"/>
              </a:rPr>
              <a:t>I betygsantagningen är tröskelkriteriet ett godkänt resultat i studentprovet i antingen lång eller kort matematik. Lång matematik kan vara till fördel men är inte nödvändigt. </a:t>
            </a:r>
          </a:p>
          <a:p>
            <a:pPr marL="171450" indent="-171450" algn="l" rtl="0">
              <a:buFontTx/>
              <a:buChar char="-"/>
            </a:pPr>
            <a:r>
              <a:rPr lang="sv-se" b="0" i="0" u="none" baseline="0" dirty="0"/>
              <a:t>Den sökande kan få poäng för fem ämnen: modersmålet, matematik (lång eller kort, </a:t>
            </a:r>
            <a:r>
              <a:rPr lang="sv-se" sz="1200" b="0" i="0" u="none" baseline="0" dirty="0">
                <a:solidFill>
                  <a:srgbClr val="FF0000"/>
                </a:solidFill>
                <a:latin typeface="Arial" charset="0"/>
                <a:ea typeface="Arial" charset="0"/>
                <a:cs typeface="Arial" charset="0"/>
                <a:sym typeface="Arial" charset="0"/>
              </a:rPr>
              <a:t>lång matematik ger mer poäng än kort matematik </a:t>
            </a:r>
            <a:r>
              <a:rPr lang="sv-se" b="0" i="0" u="none" baseline="0" dirty="0"/>
              <a:t>), det språk som ger mest poäng och de två övriga ämnen som ger mest poäng.</a:t>
            </a:r>
          </a:p>
          <a:p>
            <a:pPr marL="171450" indent="-171450" algn="l" rtl="0">
              <a:buFontTx/>
              <a:buChar char="-"/>
            </a:pPr>
            <a:endParaRPr lang="sv-se" sz="1200" b="1" i="0" noProof="0" dirty="0">
              <a:latin typeface="Arial" charset="0"/>
              <a:ea typeface="Arial" charset="0"/>
              <a:cs typeface="Arial" charset="0"/>
            </a:endParaRPr>
          </a:p>
          <a:p>
            <a:pPr algn="l" rtl="0"/>
            <a:r>
              <a:rPr lang="sv-se" sz="1200" b="1" i="0" u="none" baseline="0" dirty="0">
                <a:latin typeface="Arial" charset="0"/>
                <a:ea typeface="Arial" charset="0"/>
                <a:cs typeface="Arial" charset="0"/>
                <a:sym typeface="Arial" charset="0"/>
              </a:rPr>
              <a:t>Det tekniska området:</a:t>
            </a:r>
          </a:p>
          <a:p>
            <a:pPr marL="0" marR="0" lvl="0" indent="0" algn="l" defTabSz="685800" rtl="0" eaLnBrk="1" fontAlgn="auto" latinLnBrk="0" hangingPunct="1">
              <a:lnSpc>
                <a:spcPct val="100000"/>
              </a:lnSpc>
              <a:spcBef>
                <a:spcPts val="0"/>
              </a:spcBef>
              <a:spcAft>
                <a:spcPts val="0"/>
              </a:spcAft>
              <a:buClrTx/>
              <a:buSzTx/>
              <a:buFontTx/>
              <a:buNone/>
              <a:tabLst/>
              <a:defRPr/>
            </a:pPr>
            <a:r>
              <a:rPr lang="sv-se" sz="1200" b="1" i="0" u="none" baseline="0" dirty="0">
                <a:latin typeface="Arial" charset="0"/>
                <a:ea typeface="Arial" charset="0"/>
                <a:cs typeface="Arial" charset="0"/>
                <a:sym typeface="Arial" charset="0"/>
              </a:rPr>
              <a:t>- Diplomingenjör: </a:t>
            </a:r>
            <a:r>
              <a:rPr lang="sv-se" sz="1200" b="0" i="0" u="none" baseline="0" dirty="0">
                <a:latin typeface="Arial" charset="0"/>
                <a:ea typeface="Arial" charset="0"/>
                <a:cs typeface="Arial" charset="0"/>
                <a:sym typeface="Arial" charset="0"/>
              </a:rPr>
              <a:t>I betygsantagningen </a:t>
            </a:r>
            <a:r>
              <a:rPr lang="sv-se" b="0" i="0" u="none" baseline="0" dirty="0"/>
              <a:t>kan sökande få poäng för tre ämnen: modersmålet, lång matematik och antingen fysik ELLER kemi beroende på vilket ämne som ger den sökande mer poäng. </a:t>
            </a:r>
            <a:r>
              <a:rPr lang="sv-se" sz="900" b="0" i="0" u="none" baseline="0" dirty="0">
                <a:solidFill>
                  <a:srgbClr val="FF0000"/>
                </a:solidFill>
                <a:latin typeface="Arial" charset="0"/>
                <a:ea typeface="Arial" charset="0"/>
                <a:cs typeface="Arial" charset="0"/>
                <a:sym typeface="Arial" charset="0"/>
              </a:rPr>
              <a:t>I betygsantagningen är tröskelkriteriet ett godkänt resultat i studentprovet i lång matematik. I betygsantagningen</a:t>
            </a:r>
            <a:r>
              <a:rPr lang="sv-se" b="0" i="0" u="none" baseline="0" dirty="0">
                <a:solidFill>
                  <a:srgbClr val="000000"/>
                </a:solidFill>
                <a:effectLst/>
              </a:rPr>
              <a:t> har ansökningsalternativen därtill tröskelkriterier som utgörs av vitsordet i antingen lång matematik, fysik eller kemi (mer information: dia.fi/sv).</a:t>
            </a: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1200" b="1" i="0" u="none" baseline="0" dirty="0">
                <a:latin typeface="Arial" charset="0"/>
                <a:ea typeface="Arial" charset="0"/>
                <a:cs typeface="Arial" charset="0"/>
                <a:sym typeface="Arial" charset="0"/>
              </a:rPr>
              <a:t>- Arkitektur och landskapsarkitektur: </a:t>
            </a:r>
            <a:r>
              <a:rPr lang="sv-se" sz="1200" b="0" i="0" u="none" baseline="0" dirty="0">
                <a:latin typeface="Arial" charset="0"/>
                <a:ea typeface="Arial" charset="0"/>
                <a:cs typeface="Arial" charset="0"/>
                <a:sym typeface="Arial" charset="0"/>
              </a:rPr>
              <a:t>Ämnen som beaktas i antagningen på basis av betyg och urvalsprov: modersmålet och kort eller lång matematik samt </a:t>
            </a:r>
            <a:r>
              <a:rPr lang="sv-se" sz="1200" b="0" i="0" u="none" baseline="0" dirty="0">
                <a:latin typeface="+mn-lt"/>
                <a:ea typeface="+mn-ea"/>
                <a:cs typeface="+mn-cs"/>
              </a:rPr>
              <a:t>de tre ämnen som ger mest poäng. </a:t>
            </a:r>
            <a:r>
              <a:rPr lang="sv-se" sz="900" b="0" i="0" u="none" baseline="0" dirty="0">
                <a:solidFill>
                  <a:schemeClr val="tx1"/>
                </a:solidFill>
                <a:latin typeface="Arial" panose="020B0604020202020204" pitchFamily="34" charset="0"/>
                <a:ea typeface="Arial" charset="0"/>
                <a:cs typeface="Arial" panose="020B0604020202020204" pitchFamily="34" charset="0"/>
              </a:rPr>
              <a:t>Antagningen görs på basis av det totala antalet poäng för urvalsprovet och betyget eller på basis av enbart urvalsprovet </a:t>
            </a:r>
            <a:r>
              <a:rPr lang="sv-se" sz="900" b="0" i="0" u="none" baseline="0" dirty="0">
                <a:solidFill>
                  <a:srgbClr val="000000"/>
                </a:solidFill>
                <a:effectLst/>
              </a:rPr>
              <a:t>(mer information: dia.fi/sv). </a:t>
            </a:r>
            <a:endParaRPr lang="sv-se" altLang="en-US" sz="900" b="0" dirty="0">
              <a:solidFill>
                <a:schemeClr val="tx1"/>
              </a:solidFill>
              <a:latin typeface="Arial" panose="020B0604020202020204" pitchFamily="34" charset="0"/>
              <a:ea typeface="Arial" charset="0"/>
              <a:cs typeface="Arial" panose="020B0604020202020204" pitchFamily="34" charset="0"/>
            </a:endParaRPr>
          </a:p>
          <a:p>
            <a:pPr marL="0" indent="0" algn="l" rtl="0">
              <a:buFontTx/>
              <a:buNone/>
            </a:pPr>
            <a:r>
              <a:rPr lang="sv-se" sz="1200" b="0" i="0" u="none" baseline="0" dirty="0">
                <a:latin typeface="Arial" charset="0"/>
                <a:ea typeface="Arial" charset="0"/>
                <a:cs typeface="Arial" charset="0"/>
                <a:sym typeface="Arial" charset="0"/>
              </a:rPr>
              <a:t>- </a:t>
            </a:r>
            <a:r>
              <a:rPr lang="sv-se" sz="1200" b="1" i="0" u="none" baseline="0" dirty="0">
                <a:latin typeface="Arial" charset="0"/>
                <a:ea typeface="Arial" charset="0"/>
                <a:cs typeface="Arial" charset="0"/>
                <a:sym typeface="Arial" charset="0"/>
              </a:rPr>
              <a:t>Informationsnätverk:</a:t>
            </a:r>
            <a:r>
              <a:rPr lang="sv-se" sz="1200" b="0" i="0" u="none" baseline="0" dirty="0">
                <a:latin typeface="Arial" charset="0"/>
                <a:ea typeface="Arial" charset="0"/>
                <a:cs typeface="Arial" charset="0"/>
                <a:sym typeface="Arial" charset="0"/>
              </a:rPr>
              <a:t> I betygsantagningen kan sökande få poäng för fem ämnen: modersmålet, matematik, ett långt språk samt de två övriga ämnen som ger mest poäng. </a:t>
            </a:r>
            <a:r>
              <a:rPr lang="sv-se" sz="1200" b="0" i="0" u="none" baseline="0" dirty="0">
                <a:solidFill>
                  <a:srgbClr val="FF0000"/>
                </a:solidFill>
                <a:latin typeface="Arial" charset="0"/>
                <a:ea typeface="Arial" charset="0"/>
                <a:cs typeface="Arial" charset="0"/>
                <a:sym typeface="Arial" charset="0"/>
              </a:rPr>
              <a:t>I betygsantagningen är tröskelkriteriet ett godkänt resultat i studentprovet i lång matematik. I betygsantagningen</a:t>
            </a:r>
            <a:r>
              <a:rPr lang="sv-se" sz="1200" b="0" i="0" u="none" baseline="0" dirty="0">
                <a:solidFill>
                  <a:srgbClr val="000000"/>
                </a:solidFill>
                <a:effectLst/>
              </a:rPr>
              <a:t> har ansökningsalternativet också vitsordet i lång matematik och modersmålet som tröskelkriterium (mer information: opintopolku.fi). </a:t>
            </a:r>
            <a:endParaRPr lang="sv-se" sz="1200" b="0" i="0" baseline="0" noProof="0" dirty="0">
              <a:latin typeface="Arial" charset="0"/>
              <a:ea typeface="Arial" charset="0"/>
              <a:cs typeface="Arial" charset="0"/>
            </a:endParaRPr>
          </a:p>
          <a:p>
            <a:endParaRPr lang="sv-se" sz="1200" b="1" i="0" baseline="0" noProof="0" dirty="0">
              <a:latin typeface="Arial" charset="0"/>
              <a:ea typeface="Arial" charset="0"/>
              <a:cs typeface="Arial" charset="0"/>
            </a:endParaRPr>
          </a:p>
          <a:p>
            <a:pPr algn="l" rtl="0"/>
            <a:r>
              <a:rPr lang="sv-se" sz="1200" b="1" i="0" u="none" baseline="0" dirty="0">
                <a:latin typeface="Arial" charset="0"/>
                <a:ea typeface="Arial" charset="0"/>
                <a:cs typeface="Arial" charset="0"/>
                <a:sym typeface="Arial" charset="0"/>
              </a:rPr>
              <a:t>Det konstnärliga området:</a:t>
            </a:r>
            <a:endParaRPr lang="sv-se" sz="1200" b="1" i="0" noProof="0" dirty="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baseline="0" dirty="0">
                <a:latin typeface="Arial" charset="0"/>
                <a:ea typeface="Arial" charset="0"/>
                <a:cs typeface="Arial" charset="0"/>
                <a:sym typeface="Arial" charset="0"/>
              </a:rPr>
              <a:t>Största delen av ansökningsalternativen ger inte poäng på basis av studentbetyget. </a:t>
            </a:r>
            <a:r>
              <a:rPr lang="sv-se" b="0" i="0" u="none" baseline="0" dirty="0">
                <a:latin typeface="Arial" panose="020B0604020202020204" pitchFamily="34" charset="0"/>
                <a:ea typeface="Arial" charset="0"/>
                <a:cs typeface="Arial" panose="020B0604020202020204" pitchFamily="34" charset="0"/>
              </a:rPr>
              <a:t>Vitsord i studentexamen beaktas inom bildkonstpedagogik, design samt visuell kommunikation och design.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baseline="0" dirty="0">
                <a:solidFill>
                  <a:schemeClr val="tx1"/>
                </a:solidFill>
                <a:latin typeface="Arial" panose="020B0604020202020204" pitchFamily="34" charset="0"/>
                <a:ea typeface="Arial" charset="0"/>
                <a:cs typeface="Arial" panose="020B0604020202020204" pitchFamily="34" charset="0"/>
              </a:rPr>
              <a:t>Inom ansökningsalternativen bildkonstpedagogik, design samt visuell kommunikation och design görs antagningen på basis av det totala antalet poäng för urvalsprovet och betyget eller på basis av enbart urvalsprovet </a:t>
            </a:r>
            <a:r>
              <a:rPr lang="sv-se" sz="1200" b="0" i="0" u="none" baseline="0" dirty="0">
                <a:solidFill>
                  <a:srgbClr val="000000"/>
                </a:solidFill>
                <a:effectLst/>
              </a:rPr>
              <a:t>(mer information: opintopolku.fi). </a:t>
            </a:r>
            <a:endParaRPr lang="sv-se" altLang="en-US" sz="1200" b="0" dirty="0">
              <a:solidFill>
                <a:schemeClr val="tx1"/>
              </a:solidFill>
              <a:latin typeface="Arial" panose="020B0604020202020204" pitchFamily="34" charset="0"/>
              <a:ea typeface="Arial"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v-se" sz="1200" b="1" i="0" u="none" kern="1200" baseline="0" dirty="0">
                <a:solidFill>
                  <a:schemeClr val="tx1"/>
                </a:solidFill>
                <a:effectLst/>
                <a:latin typeface="+mn-lt"/>
                <a:ea typeface="+mn-ea"/>
                <a:cs typeface="+mn-cs"/>
              </a:rPr>
              <a:t>Bildkonstpedagogik: </a:t>
            </a:r>
            <a:r>
              <a:rPr lang="sv-se" sz="1200" b="0" i="0" u="none" kern="1200" baseline="0" dirty="0">
                <a:solidFill>
                  <a:schemeClr val="tx1"/>
                </a:solidFill>
                <a:effectLst/>
                <a:latin typeface="+mn-lt"/>
                <a:ea typeface="+mn-ea"/>
                <a:cs typeface="+mn-cs"/>
              </a:rPr>
              <a:t>För alla sökande som har avlagt studentexamen eller IB-/EB-/RP-/DIA-examen beaktas modersmålet. Gymnasiediplom i bildkonst eller media kan ge extra poäng. </a:t>
            </a:r>
          </a:p>
          <a:p>
            <a:pPr marL="628650" lvl="1" indent="-171450" algn="l" rtl="0">
              <a:buFontTx/>
              <a:buChar char="-"/>
            </a:pPr>
            <a:r>
              <a:rPr lang="sv-se" sz="1200" b="1" i="0" u="none" kern="1200" baseline="0" dirty="0">
                <a:solidFill>
                  <a:schemeClr val="tx1"/>
                </a:solidFill>
                <a:effectLst/>
                <a:latin typeface="+mn-lt"/>
                <a:ea typeface="+mn-ea"/>
                <a:cs typeface="+mn-cs"/>
              </a:rPr>
              <a:t>Design: </a:t>
            </a:r>
            <a:r>
              <a:rPr lang="sv-se" sz="1200" b="0" i="0" u="none" kern="1200" baseline="0" dirty="0">
                <a:solidFill>
                  <a:schemeClr val="tx1"/>
                </a:solidFill>
                <a:effectLst/>
                <a:latin typeface="+mn-lt"/>
                <a:ea typeface="+mn-ea"/>
                <a:cs typeface="+mn-cs"/>
              </a:rPr>
              <a:t>För alla sökande som har avlagt studentexamen eller IB-/EB-/RP-/DIA-examen beaktas modersmålet och matematik samt de två övriga ämnen som ger mest poäng.</a:t>
            </a:r>
          </a:p>
          <a:p>
            <a:pPr marL="628650" lvl="1" indent="-171450" algn="l" rtl="0">
              <a:buFontTx/>
              <a:buChar char="-"/>
            </a:pPr>
            <a:r>
              <a:rPr lang="sv-se" sz="1200" b="1" i="0" u="none" kern="1200" baseline="0" dirty="0">
                <a:solidFill>
                  <a:schemeClr val="tx1"/>
                </a:solidFill>
                <a:effectLst/>
                <a:latin typeface="+mn-lt"/>
                <a:ea typeface="+mn-ea"/>
                <a:cs typeface="+mn-cs"/>
              </a:rPr>
              <a:t>Visuell kommunikation och design:</a:t>
            </a:r>
            <a:r>
              <a:rPr lang="sv-se" sz="1200" b="0" i="0" u="none" kern="1200" baseline="0" dirty="0">
                <a:solidFill>
                  <a:schemeClr val="tx1"/>
                </a:solidFill>
                <a:effectLst/>
                <a:latin typeface="+mn-lt"/>
                <a:ea typeface="+mn-ea"/>
                <a:cs typeface="+mn-cs"/>
              </a:rPr>
              <a:t> För alla sökande som har avlagt studentexamen eller IB-/EB-/RP-/DIA-examen beaktas modersmålet och ett långt främmande språk. Därtill beaktas de två övriga ämnen som ger mest poäng. Gymnasiediplom i bildkonst eller media kan räknas som ett av dem.</a:t>
            </a:r>
            <a:endParaRPr lang="sv-se" sz="1200" b="1"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31</a:t>
            </a:fld>
            <a:endParaRPr lang="sv-se"/>
          </a:p>
        </p:txBody>
      </p:sp>
    </p:spTree>
    <p:extLst>
      <p:ext uri="{BB962C8B-B14F-4D97-AF65-F5344CB8AC3E}">
        <p14:creationId xmlns:p14="http://schemas.microsoft.com/office/powerpoint/2010/main" val="1926667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b="1" i="0" u="none" baseline="0" dirty="0"/>
              <a:t>Vårens första gemensamma ansökan:</a:t>
            </a:r>
          </a:p>
          <a:p>
            <a:pPr algn="l" rtl="0"/>
            <a:r>
              <a:rPr lang="sv-se" b="0" i="0" u="none" baseline="0" dirty="0"/>
              <a:t>Antagningsresultaten offentliggörs senast 31.5.2024 </a:t>
            </a:r>
          </a:p>
          <a:p>
            <a:endParaRPr lang="sv-se" dirty="0"/>
          </a:p>
          <a:p>
            <a:pPr algn="l" rtl="0"/>
            <a:r>
              <a:rPr lang="sv-se" b="1" i="0" u="none" baseline="0" dirty="0"/>
              <a:t>Vårens andra gemensamma ansökan:</a:t>
            </a:r>
          </a:p>
          <a:p>
            <a:pPr algn="l" rtl="0"/>
            <a:r>
              <a:rPr lang="sv-se" b="0" i="0" u="none" baseline="0" dirty="0"/>
              <a:t>Resultaten av betygsantagningen offentliggörs senast 27.5.2024</a:t>
            </a:r>
          </a:p>
          <a:p>
            <a:pPr algn="l" rtl="0"/>
            <a:r>
              <a:rPr lang="sv-se" b="0" i="0" u="none" baseline="0" dirty="0"/>
              <a:t>Antagningsresultaten offentliggörs senast 4.7.2024</a:t>
            </a:r>
          </a:p>
        </p:txBody>
      </p:sp>
      <p:sp>
        <p:nvSpPr>
          <p:cNvPr id="4" name="Slide Number Placeholder 3"/>
          <p:cNvSpPr>
            <a:spLocks noGrp="1"/>
          </p:cNvSpPr>
          <p:nvPr>
            <p:ph type="sldNum" sz="quarter" idx="5"/>
          </p:nvPr>
        </p:nvSpPr>
        <p:spPr/>
        <p:txBody>
          <a:bodyPr/>
          <a:lstStyle/>
          <a:p>
            <a:pPr algn="l" rtl="0"/>
            <a:fld id="{DF164E42-DED0-9246-9B1B-B67105F62D49}" type="slidenum">
              <a:rPr/>
              <a:t>32</a:t>
            </a:fld>
            <a:endParaRPr lang="sv-se"/>
          </a:p>
        </p:txBody>
      </p:sp>
    </p:spTree>
    <p:extLst>
      <p:ext uri="{BB962C8B-B14F-4D97-AF65-F5344CB8AC3E}">
        <p14:creationId xmlns:p14="http://schemas.microsoft.com/office/powerpoint/2010/main" val="1037199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900" b="1" i="0" u="none" strike="noStrike" kern="1200" baseline="0" dirty="0">
                <a:solidFill>
                  <a:schemeClr val="tx1"/>
                </a:solidFill>
                <a:effectLst/>
                <a:latin typeface="+mn-lt"/>
                <a:ea typeface="+mn-ea"/>
                <a:cs typeface="+mn-cs"/>
              </a:rPr>
              <a:t>Gemensam ansökan till det ekonomiska området, urvalsprov 4</a:t>
            </a:r>
            <a:r>
              <a:rPr lang="sv-se" b="1" i="0" u="none" baseline="0" dirty="0"/>
              <a:t>.6.2024 kl. 12.00–15.00</a:t>
            </a:r>
            <a:endParaRPr lang="sv-se" sz="900" b="1" i="0" u="none" strike="noStrike" kern="1200" dirty="0">
              <a:solidFill>
                <a:schemeClr val="tx1"/>
              </a:solidFill>
              <a:effectLst/>
              <a:latin typeface="+mn-lt"/>
              <a:ea typeface="+mn-ea"/>
              <a:cs typeface="+mn-cs"/>
            </a:endParaRPr>
          </a:p>
          <a:p>
            <a:pPr algn="l" rtl="0"/>
            <a:r>
              <a:rPr lang="sv-se" sz="1200" b="0" i="0" u="none" baseline="0" dirty="0">
                <a:latin typeface="Arial" charset="0"/>
                <a:ea typeface="Arial" charset="0"/>
                <a:cs typeface="Arial" charset="0"/>
                <a:sym typeface="Arial" charset="0"/>
              </a:rPr>
              <a:t>Bygger på:</a:t>
            </a:r>
          </a:p>
          <a:p>
            <a:pPr marL="285750" lvl="1" indent="-285750" algn="l" rtl="0">
              <a:buFont typeface="Arial" panose="020B0604020202020204" pitchFamily="34" charset="0"/>
              <a:buChar char="•"/>
            </a:pPr>
            <a:r>
              <a:rPr lang="sv-se" sz="1200" b="0" i="0" u="none" baseline="0" dirty="0">
                <a:latin typeface="Arial" charset="0"/>
                <a:ea typeface="Arial" charset="0"/>
                <a:cs typeface="Arial" charset="0"/>
                <a:sym typeface="Arial" charset="0"/>
              </a:rPr>
              <a:t>Eventuellt material som delas ut under provet samt </a:t>
            </a:r>
          </a:p>
          <a:p>
            <a:pPr marL="285750" lvl="1" indent="-285750" algn="l" rtl="0">
              <a:buFont typeface="Arial" panose="020B0604020202020204" pitchFamily="34" charset="0"/>
              <a:buChar char="•"/>
            </a:pPr>
            <a:r>
              <a:rPr lang="sv-se" sz="1200" b="0" i="0" u="none" baseline="0" dirty="0">
                <a:latin typeface="Arial" charset="0"/>
                <a:ea typeface="Arial" charset="0"/>
                <a:cs typeface="Arial" charset="0"/>
                <a:sym typeface="Arial" charset="0"/>
              </a:rPr>
              <a:t>Följande gymnasiekurser:</a:t>
            </a:r>
          </a:p>
          <a:p>
            <a:pPr marL="628650" lvl="2" indent="-285750" algn="l" rtl="0">
              <a:buFont typeface="Arial" panose="020B0604020202020204" pitchFamily="34" charset="0"/>
              <a:buChar char="•"/>
            </a:pPr>
            <a:r>
              <a:rPr lang="sv-SE" sz="6600" dirty="0"/>
              <a:t>Ekonomikunskap (SL2, kurs i samhällslära)</a:t>
            </a:r>
          </a:p>
          <a:p>
            <a:pPr marL="628650" lvl="2" indent="-285750" algn="l" rtl="0">
              <a:buFont typeface="Arial" panose="020B0604020202020204" pitchFamily="34" charset="0"/>
              <a:buChar char="•"/>
            </a:pPr>
            <a:r>
              <a:rPr lang="sv-SE" sz="6600" dirty="0"/>
              <a:t>Människa, miljö och historia (HI1, kurs i historia)</a:t>
            </a:r>
          </a:p>
          <a:p>
            <a:pPr marL="628650" lvl="2" indent="-285750" algn="l" rtl="0">
              <a:buFont typeface="Arial" panose="020B0604020202020204" pitchFamily="34" charset="0"/>
              <a:buChar char="•"/>
            </a:pPr>
            <a:r>
              <a:rPr lang="sv-SE" sz="6600" dirty="0"/>
              <a:t>Ekonomisk matematik (MAA9, lång matematik eller MAB7, kort matematik). För urvalsprovet räcker det med någondera lärokursen i matematik.</a:t>
            </a:r>
          </a:p>
          <a:p>
            <a:pPr marL="342900" lvl="2" indent="0" algn="l" rtl="0">
              <a:buFont typeface="Arial" panose="020B0604020202020204" pitchFamily="34" charset="0"/>
              <a:buNone/>
            </a:pPr>
            <a:endParaRPr lang="sv-SE" sz="6600" b="0" i="0" u="none" baseline="0" dirty="0">
              <a:latin typeface="Arial" charset="0"/>
              <a:ea typeface="Arial" charset="0"/>
              <a:cs typeface="Arial" charset="0"/>
              <a:sym typeface="Arial" charset="0"/>
            </a:endParaRPr>
          </a:p>
          <a:p>
            <a:pPr marL="342900" lvl="2" indent="0" algn="l" rtl="0">
              <a:buFont typeface="Arial" panose="020B0604020202020204" pitchFamily="34" charset="0"/>
              <a:buNone/>
            </a:pPr>
            <a:r>
              <a:rPr lang="sv-se" sz="1200" b="0" i="0" u="none" baseline="0" dirty="0">
                <a:latin typeface="Arial" charset="0"/>
                <a:ea typeface="Arial" charset="0"/>
                <a:cs typeface="Arial" charset="0"/>
                <a:sym typeface="Arial" charset="0"/>
              </a:rPr>
              <a:t>Flervalsfrågor samt rätt/fel-frågor.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i="0" u="none" strike="noStrike" kern="1200" baseline="0" dirty="0">
                <a:solidFill>
                  <a:schemeClr val="tx1"/>
                </a:solidFill>
                <a:effectLst/>
                <a:latin typeface="+mn-lt"/>
                <a:ea typeface="+mn-ea"/>
                <a:cs typeface="+mn-cs"/>
              </a:rPr>
              <a:t>Mer information och gamla urvalsprov:</a:t>
            </a:r>
            <a:r>
              <a:rPr lang="sv-se" sz="900" b="0" i="0" u="none" strike="noStrike" kern="1200" baseline="0" dirty="0">
                <a:solidFill>
                  <a:schemeClr val="tx1"/>
                </a:solidFill>
                <a:effectLst/>
                <a:latin typeface="+mn-lt"/>
                <a:ea typeface="+mn-ea"/>
                <a:cs typeface="+mn-cs"/>
              </a:rPr>
              <a:t> kauppatieteet.fi/sv/</a:t>
            </a:r>
          </a:p>
          <a:p>
            <a:endParaRPr lang="sv-se" dirty="0"/>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33</a:t>
            </a:fld>
            <a:endParaRPr lang="sv-se"/>
          </a:p>
        </p:txBody>
      </p:sp>
    </p:spTree>
    <p:extLst>
      <p:ext uri="{BB962C8B-B14F-4D97-AF65-F5344CB8AC3E}">
        <p14:creationId xmlns:p14="http://schemas.microsoft.com/office/powerpoint/2010/main" val="58615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0" u="none" kern="1200" baseline="0" dirty="0">
                <a:solidFill>
                  <a:schemeClr val="tx1"/>
                </a:solidFill>
                <a:effectLst/>
                <a:latin typeface="+mn-lt"/>
                <a:ea typeface="+mn-ea"/>
                <a:cs typeface="+mn-cs"/>
              </a:rPr>
              <a:t>I uppgifterna lönar det sig att fästa särskild uppmärksamhet vid bedömningsgrunderna.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baseline="0" dirty="0"/>
              <a:t>Gamla förhands- och urvalsprovsuppgifter: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baseline="0" dirty="0"/>
              <a:t>https://www.aalto.fi/sv/studera-vid-aalto/gamla-forhands-och-urvalsprovuppgifter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baseline="0" dirty="0"/>
              <a:t>Mer information om urvalsprovet inom det konstnärliga området:</a:t>
            </a:r>
            <a:r>
              <a:rPr lang="sv-se" b="0" i="0" u="none" baseline="0" dirty="0"/>
              <a:t> I Studieinfo under rubriken Antagningsgrunder på ansökningsalternativens sidor. Länkar till ansökningsalternativens sidor: https://www.aalto.fi/sv/node/54501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34</a:t>
            </a:fld>
            <a:endParaRPr lang="sv-se"/>
          </a:p>
        </p:txBody>
      </p:sp>
    </p:spTree>
    <p:extLst>
      <p:ext uri="{BB962C8B-B14F-4D97-AF65-F5344CB8AC3E}">
        <p14:creationId xmlns:p14="http://schemas.microsoft.com/office/powerpoint/2010/main" val="1141176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900" b="1" i="0" u="none" strike="noStrike" kern="1200" baseline="0" dirty="0">
                <a:solidFill>
                  <a:schemeClr val="tx1"/>
                </a:solidFill>
                <a:effectLst/>
                <a:latin typeface="+mn-lt"/>
                <a:ea typeface="+mn-ea"/>
                <a:cs typeface="+mn-cs"/>
              </a:rPr>
              <a:t>DI-urvalsprov 28.5.2024 kl. 10–14</a:t>
            </a:r>
          </a:p>
          <a:p>
            <a:pPr algn="l" rtl="0"/>
            <a:r>
              <a:rPr lang="sv-se" sz="900" b="1" i="0" u="none" strike="noStrike" kern="1200" baseline="0" dirty="0">
                <a:solidFill>
                  <a:schemeClr val="tx1"/>
                </a:solidFill>
                <a:effectLst/>
                <a:latin typeface="+mn-lt"/>
                <a:ea typeface="+mn-ea"/>
                <a:cs typeface="+mn-cs"/>
              </a:rPr>
              <a:t>Obligatorisk matematikdel</a:t>
            </a:r>
            <a:r>
              <a:rPr lang="sv-se" sz="900" b="0" i="0" u="none" strike="noStrike" kern="1200" baseline="0" dirty="0">
                <a:solidFill>
                  <a:schemeClr val="tx1"/>
                </a:solidFill>
                <a:effectLst/>
                <a:latin typeface="+mn-lt"/>
                <a:ea typeface="+mn-ea"/>
                <a:cs typeface="+mn-cs"/>
              </a:rPr>
              <a:t>: alla svarar på alla tre (3) frågor</a:t>
            </a:r>
            <a:br>
              <a:rPr lang="sv-se" dirty="0"/>
            </a:br>
            <a:r>
              <a:rPr lang="sv-se" sz="900" b="1" i="0" u="none" strike="noStrike" kern="1200" baseline="0" dirty="0">
                <a:solidFill>
                  <a:schemeClr val="tx1"/>
                </a:solidFill>
                <a:effectLst/>
                <a:latin typeface="+mn-lt"/>
                <a:ea typeface="+mn-ea"/>
                <a:cs typeface="+mn-cs"/>
              </a:rPr>
              <a:t>Valbar del</a:t>
            </a:r>
            <a:r>
              <a:rPr lang="sv-se" sz="900" b="0" i="0" u="none" strike="noStrike" kern="1200" baseline="0" dirty="0">
                <a:solidFill>
                  <a:schemeClr val="tx1"/>
                </a:solidFill>
                <a:effectLst/>
                <a:latin typeface="+mn-lt"/>
                <a:ea typeface="+mn-ea"/>
                <a:cs typeface="+mn-cs"/>
              </a:rPr>
              <a:t>: alla svarar på tre (3) frågor</a:t>
            </a:r>
            <a:br>
              <a:rPr lang="sv-se" dirty="0"/>
            </a:br>
            <a:r>
              <a:rPr lang="sv-se" sz="900" b="0" i="0" u="none" strike="noStrike" kern="1200" baseline="0" dirty="0">
                <a:solidFill>
                  <a:schemeClr val="tx1"/>
                </a:solidFill>
                <a:effectLst/>
                <a:latin typeface="+mn-lt"/>
                <a:ea typeface="+mn-ea"/>
                <a:cs typeface="+mn-cs"/>
              </a:rPr>
              <a:t>     Fysik: 2 frågor     </a:t>
            </a:r>
          </a:p>
          <a:p>
            <a:pPr algn="l" rtl="0"/>
            <a:r>
              <a:rPr lang="sv-se" sz="900" b="0" i="0" u="none" strike="noStrike" kern="1200" baseline="0" dirty="0">
                <a:solidFill>
                  <a:schemeClr val="tx1"/>
                </a:solidFill>
                <a:effectLst/>
                <a:latin typeface="+mn-lt"/>
                <a:ea typeface="+mn-ea"/>
                <a:cs typeface="+mn-cs"/>
              </a:rPr>
              <a:t>     Kemi: 2 frågor</a:t>
            </a:r>
            <a:br>
              <a:rPr lang="sv-se" dirty="0"/>
            </a:br>
            <a:r>
              <a:rPr lang="sv-se" sz="900" b="0" i="0" u="none" strike="noStrike" kern="1200" baseline="0" dirty="0">
                <a:solidFill>
                  <a:schemeClr val="tx1"/>
                </a:solidFill>
                <a:effectLst/>
                <a:latin typeface="+mn-lt"/>
                <a:ea typeface="+mn-ea"/>
                <a:cs typeface="+mn-cs"/>
              </a:rPr>
              <a:t>     Kreativ problemlösning inom det tekniska området: 2 frågor</a:t>
            </a:r>
            <a:endParaRPr lang="sv-se" sz="900" b="0" i="0" u="none" strike="noStrike" kern="1200" dirty="0">
              <a:solidFill>
                <a:schemeClr val="tx1"/>
              </a:solidFill>
              <a:effectLst/>
              <a:latin typeface="+mn-lt"/>
              <a:ea typeface="+mn-ea"/>
              <a:cs typeface="+mn-cs"/>
            </a:endParaRPr>
          </a:p>
          <a:p>
            <a:endParaRPr lang="sv-se" sz="900" b="0" i="0" u="none" strike="noStrike" kern="1200" baseline="0" dirty="0">
              <a:solidFill>
                <a:schemeClr val="tx1"/>
              </a:solidFill>
              <a:effectLst/>
              <a:latin typeface="+mn-lt"/>
              <a:ea typeface="+mn-ea"/>
              <a:cs typeface="+mn-cs"/>
            </a:endParaRPr>
          </a:p>
          <a:p>
            <a:pPr algn="l" rtl="0"/>
            <a:r>
              <a:rPr lang="sv-se" sz="900" b="1" i="0" u="none" strike="noStrike" kern="1200" baseline="0" dirty="0">
                <a:solidFill>
                  <a:schemeClr val="tx1"/>
                </a:solidFill>
                <a:effectLst/>
                <a:latin typeface="+mn-lt"/>
                <a:ea typeface="+mn-ea"/>
                <a:cs typeface="+mn-cs"/>
              </a:rPr>
              <a:t>OBS!</a:t>
            </a:r>
            <a:r>
              <a:rPr lang="sv-se" sz="900" b="0" i="0" u="none" strike="noStrike" kern="1200" baseline="0" dirty="0">
                <a:solidFill>
                  <a:schemeClr val="tx1"/>
                </a:solidFill>
                <a:effectLst/>
                <a:latin typeface="+mn-lt"/>
                <a:ea typeface="+mn-ea"/>
                <a:cs typeface="+mn-cs"/>
              </a:rPr>
              <a:t> Sökande till informationsnätverk svarar på matematikdelen och frågorna för kreativ problemlösning inom det tekniska området.</a:t>
            </a:r>
          </a:p>
          <a:p>
            <a:endParaRPr lang="sv-se" sz="9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i="0" u="none" strike="noStrike" kern="1200" baseline="0" dirty="0">
                <a:solidFill>
                  <a:schemeClr val="tx1"/>
                </a:solidFill>
                <a:effectLst/>
                <a:latin typeface="+mn-lt"/>
                <a:ea typeface="+mn-ea"/>
                <a:cs typeface="+mn-cs"/>
              </a:rPr>
              <a:t>Mer information och gamla urvalsprov: </a:t>
            </a:r>
            <a:r>
              <a:rPr lang="sv-se" sz="900" b="0" i="0" u="none" strike="noStrike" kern="1200" baseline="0" dirty="0">
                <a:solidFill>
                  <a:schemeClr val="tx1"/>
                </a:solidFill>
                <a:effectLst/>
                <a:latin typeface="+mn-lt"/>
                <a:ea typeface="+mn-ea"/>
                <a:cs typeface="+mn-cs"/>
              </a:rPr>
              <a:t>dia.fi/sv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baseline="0" dirty="0">
                <a:highlight>
                  <a:srgbClr val="FFFF00"/>
                </a:highligh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Urvalsprovsutställning inom arkitektur:</a:t>
            </a:r>
            <a:r>
              <a:rPr lang="sv-se" b="0" i="0" u="none" baseline="0" dirty="0">
                <a:highlight>
                  <a:srgbClr val="FFFF00"/>
                </a:highligh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sv-se" sz="1100" b="0" i="0" u="none" baseline="0" dirty="0">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dia.fi/sv &gt; Jag vill bli arkitekt</a:t>
            </a:r>
            <a:endParaRPr lang="sv-se" dirty="0">
              <a:solidFill>
                <a:schemeClr val="tx1"/>
              </a:solidFill>
              <a:highlight>
                <a:srgbClr val="FFFF00"/>
              </a:highlight>
              <a:latin typeface="Arial" panose="020B0604020202020204" pitchFamily="34" charset="0"/>
              <a:cs typeface="Arial" panose="020B0604020202020204" pitchFamily="34" charset="0"/>
            </a:endParaRPr>
          </a:p>
          <a:p>
            <a:endParaRPr lang="sv-se" dirty="0"/>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35</a:t>
            </a:fld>
            <a:endParaRPr lang="sv-se"/>
          </a:p>
        </p:txBody>
      </p:sp>
    </p:spTree>
    <p:extLst>
      <p:ext uri="{BB962C8B-B14F-4D97-AF65-F5344CB8AC3E}">
        <p14:creationId xmlns:p14="http://schemas.microsoft.com/office/powerpoint/2010/main" val="410329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b="0" i="0" u="none" baseline="0" dirty="0">
                <a:latin typeface="NimbusSan" charset="0"/>
                <a:ea typeface="NimbusSan" charset="0"/>
                <a:cs typeface="NimbusSan" charset="0"/>
                <a:sym typeface="NimbusSan" charset="0"/>
              </a:rPr>
              <a:t>Anvisningar för dig som håller presentationen: </a:t>
            </a:r>
          </a:p>
          <a:p>
            <a:pPr algn="l" rtl="0"/>
            <a:r>
              <a:rPr lang="sv-se" b="0" i="0" u="none" baseline="0" dirty="0">
                <a:latin typeface="NimbusSan" charset="0"/>
                <a:ea typeface="NimbusSan" charset="0"/>
                <a:cs typeface="NimbusSan" charset="0"/>
                <a:sym typeface="NimbusSan" charset="0"/>
              </a:rPr>
              <a:t>Ta bort exemplen i denna läsordningsmall och fyll i din egen information. Du kan fylla i dina kalenderanteckningar för till exempel den pågående veckan eller hur en typisk vecka ser ut. Fyll i föreläsningar, övningar, tentförberedelser, föreningsliv, möjliga jobb, motionspass, SHVS-besök o.s.v. Berätta också på vilket campus du studerar (Otnäs, S:t Michel) och vilka lokaler du använder (hubbar, lärcentret, bibliotek, grupprum, caféer). Syftet med denna bild är att ge publiken en realistisk bild av en studerandes tidsanvändning och visa att studierna och studielivet inte bara går ut på att sitta på föreläsningar.</a:t>
            </a:r>
            <a:endParaRPr lang="sv-se" i="0" baseline="0" noProof="0" dirty="0">
              <a:latin typeface="NimbusSan" charset="0"/>
            </a:endParaRPr>
          </a:p>
          <a:p>
            <a:pPr marL="171450" indent="-171450" algn="l" rtl="0">
              <a:buFontTx/>
              <a:buChar char="-"/>
            </a:pPr>
            <a:endParaRPr lang="sv-se" sz="900" kern="1200" noProof="0" dirty="0">
              <a:solidFill>
                <a:schemeClr val="tx1"/>
              </a:solidFill>
              <a:effectLst/>
              <a:latin typeface="+mn-lt"/>
              <a:ea typeface="+mn-ea"/>
              <a:cs typeface="+mn-cs"/>
            </a:endParaRPr>
          </a:p>
          <a:p>
            <a:pPr marL="0" indent="0" algn="l" rtl="0">
              <a:buFontTx/>
              <a:buNone/>
            </a:pPr>
            <a:r>
              <a:rPr lang="sv-se" sz="900" b="0" i="0" u="none" kern="1200" baseline="0" dirty="0">
                <a:solidFill>
                  <a:schemeClr val="tx1"/>
                </a:solidFill>
                <a:effectLst/>
                <a:latin typeface="+mn-lt"/>
                <a:ea typeface="+mn-ea"/>
                <a:cs typeface="+mn-cs"/>
              </a:rPr>
              <a:t>Berätta här om dina egna erfarenheter:</a:t>
            </a:r>
          </a:p>
          <a:p>
            <a:pPr marL="171450" indent="-171450" algn="l" rtl="0">
              <a:buFontTx/>
              <a:buChar char="-"/>
            </a:pPr>
            <a:r>
              <a:rPr lang="sv-se" sz="900" b="0" i="0" u="none" kern="1200" baseline="0" dirty="0">
                <a:solidFill>
                  <a:schemeClr val="tx1"/>
                </a:solidFill>
                <a:latin typeface="+mn-lt"/>
                <a:ea typeface="+mn-ea"/>
                <a:cs typeface="+mn-cs"/>
              </a:rPr>
              <a:t>Vad studerar du? (Vilka studiehelheter har du genomfört och vilka planerar du ännu genomföra?)</a:t>
            </a:r>
          </a:p>
          <a:p>
            <a:pPr marL="171450" indent="-171450" algn="l" rtl="0">
              <a:buFontTx/>
              <a:buChar char="-"/>
            </a:pPr>
            <a:r>
              <a:rPr lang="sv-se" sz="900" b="0" i="0" u="none" kern="1200" baseline="0" dirty="0">
                <a:solidFill>
                  <a:schemeClr val="tx1"/>
                </a:solidFill>
                <a:latin typeface="+mn-lt"/>
                <a:ea typeface="+mn-ea"/>
                <a:cs typeface="+mn-cs"/>
              </a:rPr>
              <a:t>Hur ser studievardagen ut (föreläsningar, övningar, tentamina o.s.v.)?</a:t>
            </a:r>
          </a:p>
          <a:p>
            <a:pPr marL="171450" indent="-171450" algn="l" rtl="0">
              <a:buFontTx/>
              <a:buChar char="-"/>
            </a:pPr>
            <a:r>
              <a:rPr lang="sv-se" sz="900" b="0" i="0" u="none" kern="1200" baseline="0" dirty="0">
                <a:solidFill>
                  <a:schemeClr val="tx1"/>
                </a:solidFill>
                <a:latin typeface="+mn-lt"/>
                <a:ea typeface="+mn-ea"/>
                <a:cs typeface="+mn-cs"/>
              </a:rPr>
              <a:t>Hurdana projekt har du varit med i?</a:t>
            </a:r>
          </a:p>
          <a:p>
            <a:endParaRPr lang="sv-se" i="0" baseline="0" noProof="0" dirty="0">
              <a:latin typeface="NimbusSan" charset="0"/>
            </a:endParaRPr>
          </a:p>
          <a:p>
            <a:pPr algn="l" rtl="0"/>
            <a:r>
              <a:rPr lang="sv-se" sz="900" b="0" i="0" u="none" kern="1200" baseline="0" dirty="0">
                <a:solidFill>
                  <a:schemeClr val="tx1"/>
                </a:solidFill>
                <a:effectLst/>
                <a:latin typeface="+mn-lt"/>
                <a:ea typeface="+mn-ea"/>
                <a:cs typeface="+mn-cs"/>
              </a:rPr>
              <a:t>Vad gäller studier inom det konstnärliga området är det också bra att nämna följande:</a:t>
            </a:r>
          </a:p>
          <a:p>
            <a:pPr marL="171450" indent="-171450" algn="l" rtl="0">
              <a:buFontTx/>
              <a:buChar char="-"/>
            </a:pPr>
            <a:r>
              <a:rPr lang="sv-se" sz="900" b="0" i="0" u="none" kern="1200" baseline="0" dirty="0">
                <a:solidFill>
                  <a:schemeClr val="tx1"/>
                </a:solidFill>
                <a:effectLst/>
                <a:latin typeface="+mn-lt"/>
                <a:ea typeface="+mn-ea"/>
                <a:cs typeface="+mn-cs"/>
              </a:rPr>
              <a:t>Ytterst få tentamina, mer praktiskt arbete, projekt bedöms vid kritiktillfällen</a:t>
            </a:r>
            <a:endParaRPr lang="sv-se" sz="900" kern="1200" dirty="0">
              <a:solidFill>
                <a:schemeClr val="tx1"/>
              </a:solidFill>
              <a:effectLst/>
              <a:latin typeface="+mn-lt"/>
              <a:ea typeface="+mn-ea"/>
              <a:cs typeface="+mn-cs"/>
            </a:endParaRPr>
          </a:p>
          <a:p>
            <a:pPr marL="171450" indent="-171450" algn="l" rtl="0">
              <a:buFontTx/>
              <a:buChar char="-"/>
            </a:pPr>
            <a:r>
              <a:rPr lang="sv-se" sz="900" b="0" i="0" u="none" kern="1200" baseline="0" dirty="0">
                <a:solidFill>
                  <a:schemeClr val="tx1"/>
                </a:solidFill>
                <a:effectLst/>
                <a:latin typeface="+mn-lt"/>
                <a:ea typeface="+mn-ea"/>
                <a:cs typeface="+mn-cs"/>
              </a:rPr>
              <a:t>De flesta kurser har obligatorisk närvaro</a:t>
            </a:r>
            <a:endParaRPr lang="sv-se" sz="900" kern="1200" dirty="0">
              <a:solidFill>
                <a:schemeClr val="tx1"/>
              </a:solidFill>
              <a:effectLst/>
              <a:latin typeface="+mn-lt"/>
              <a:ea typeface="+mn-ea"/>
              <a:cs typeface="+mn-cs"/>
            </a:endParaRPr>
          </a:p>
          <a:p>
            <a:pPr marL="171450" indent="-171450" algn="l" rtl="0">
              <a:buFontTx/>
              <a:buChar char="-"/>
            </a:pPr>
            <a:r>
              <a:rPr lang="sv-se" sz="900" b="0" i="0" u="none" kern="1200" baseline="0" dirty="0">
                <a:solidFill>
                  <a:schemeClr val="tx1"/>
                </a:solidFill>
                <a:effectLst/>
                <a:latin typeface="+mn-lt"/>
                <a:ea typeface="+mn-ea"/>
                <a:cs typeface="+mn-cs"/>
              </a:rPr>
              <a:t>Framför allt i kandidatstudierna är det vanligt att en dag består av studier inom samma kurs kl. 9–17</a:t>
            </a:r>
            <a:endParaRPr lang="sv-se" sz="90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3</a:t>
            </a:fld>
            <a:endParaRPr lang="sv-se"/>
          </a:p>
        </p:txBody>
      </p:sp>
    </p:spTree>
    <p:extLst>
      <p:ext uri="{BB962C8B-B14F-4D97-AF65-F5344CB8AC3E}">
        <p14:creationId xmlns:p14="http://schemas.microsoft.com/office/powerpoint/2010/main" val="21485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fi-FI" dirty="0"/>
          </a:p>
        </p:txBody>
      </p:sp>
      <p:sp>
        <p:nvSpPr>
          <p:cNvPr id="4" name="Platshållare för bildnummer 3"/>
          <p:cNvSpPr>
            <a:spLocks noGrp="1"/>
          </p:cNvSpPr>
          <p:nvPr>
            <p:ph type="sldNum" sz="quarter" idx="5"/>
          </p:nvPr>
        </p:nvSpPr>
        <p:spPr/>
        <p:txBody>
          <a:bodyPr/>
          <a:lstStyle/>
          <a:p>
            <a:fld id="{DF164E42-DED0-9246-9B1B-B67105F62D49}" type="slidenum">
              <a:rPr lang="en-US" smtClean="0"/>
              <a:t>36</a:t>
            </a:fld>
            <a:endParaRPr lang="en-US"/>
          </a:p>
        </p:txBody>
      </p:sp>
    </p:spTree>
    <p:extLst>
      <p:ext uri="{BB962C8B-B14F-4D97-AF65-F5344CB8AC3E}">
        <p14:creationId xmlns:p14="http://schemas.microsoft.com/office/powerpoint/2010/main" val="2083841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pPr algn="l" rtl="0"/>
            <a:r>
              <a:rPr lang="sv-se" b="0" i="0" u="none" baseline="0"/>
              <a:t>Följ Aalto i sociala medier: </a:t>
            </a:r>
          </a:p>
          <a:p>
            <a:pPr algn="l" rtl="0"/>
            <a:r>
              <a:rPr lang="sv-se" b="0" i="0" u="none" baseline="0"/>
              <a:t>@aaltouniversity</a:t>
            </a:r>
          </a:p>
        </p:txBody>
      </p:sp>
      <p:sp>
        <p:nvSpPr>
          <p:cNvPr id="4" name="Slide Number Placeholder 3"/>
          <p:cNvSpPr>
            <a:spLocks noGrp="1"/>
          </p:cNvSpPr>
          <p:nvPr>
            <p:ph type="sldNum" sz="quarter" idx="5"/>
          </p:nvPr>
        </p:nvSpPr>
        <p:spPr/>
        <p:txBody>
          <a:bodyPr/>
          <a:lstStyle/>
          <a:p>
            <a:pPr algn="l" rtl="0"/>
            <a:fld id="{DF164E42-DED0-9246-9B1B-B67105F62D49}" type="slidenum">
              <a:rPr/>
              <a:t>37</a:t>
            </a:fld>
            <a:endParaRPr lang="sv-se"/>
          </a:p>
        </p:txBody>
      </p:sp>
    </p:spTree>
    <p:extLst>
      <p:ext uri="{BB962C8B-B14F-4D97-AF65-F5344CB8AC3E}">
        <p14:creationId xmlns:p14="http://schemas.microsoft.com/office/powerpoint/2010/main" val="52039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0" i="0" u="none" baseline="0">
                <a:solidFill>
                  <a:schemeClr val="tx1">
                    <a:lumMod val="85000"/>
                    <a:lumOff val="15000"/>
                  </a:schemeClr>
                </a:solidFill>
                <a:latin typeface="Arial" charset="0"/>
                <a:ea typeface="Arial" charset="0"/>
                <a:cs typeface="Arial" charset="0"/>
                <a:sym typeface="Arial" charset="0"/>
              </a:rPr>
              <a:t>Aalto-universitetet är en gemenskap av djärva tänkare. Här möts teknik, ekonomi och konst. Vårt mål är att vara ett av världens toppuniversitet. </a:t>
            </a:r>
            <a:endParaRPr lang="sv-se" sz="900" baseline="0" dirty="0"/>
          </a:p>
          <a:p>
            <a:pPr algn="l" rtl="0"/>
            <a:r>
              <a:rPr lang="sv-se" sz="900" b="1" i="0" u="none" baseline="0"/>
              <a:t>Aaltos tre utbildningsområden är konst, ekonomi och teknik.</a:t>
            </a:r>
          </a:p>
          <a:p>
            <a:endParaRPr lang="sv-se" sz="900" b="1" baseline="0" dirty="0"/>
          </a:p>
          <a:p>
            <a:pPr algn="l" rtl="0"/>
            <a:r>
              <a:rPr lang="sv-se" sz="900" b="1" i="0" u="none" baseline="0"/>
              <a:t>Sex högskolor: Högskolan för konst, design och arkitektur, Handelshögskolan </a:t>
            </a:r>
            <a:r>
              <a:rPr lang="sv-se" sz="900" b="0" i="0" u="none" baseline="0"/>
              <a:t>och de fyra tekniska högskolorna </a:t>
            </a:r>
            <a:r>
              <a:rPr lang="sv-se" sz="900" b="1" i="0" u="none" baseline="0"/>
              <a:t>Högskolan för ingenjörsvetenskaper, Högskolan för kemiteknik, Högskolan för teknikvetenskaper och Högskolan för elektroteknik</a:t>
            </a:r>
          </a:p>
          <a:p>
            <a:endParaRPr lang="sv-se"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baseline="0"/>
              <a:t>Undervisningen är koncentrerad till Otnäs campus (förutom det engelskspråkiga kandidatprogrammet International Business i S:t Michel). </a:t>
            </a:r>
            <a:endParaRPr lang="sv-se" sz="900" baseline="0" dirty="0"/>
          </a:p>
          <a:p>
            <a:endParaRPr lang="sv-se" dirty="0"/>
          </a:p>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4</a:t>
            </a:fld>
            <a:endParaRPr lang="sv-se"/>
          </a:p>
        </p:txBody>
      </p:sp>
    </p:spTree>
    <p:extLst>
      <p:ext uri="{BB962C8B-B14F-4D97-AF65-F5344CB8AC3E}">
        <p14:creationId xmlns:p14="http://schemas.microsoft.com/office/powerpoint/2010/main" val="97887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På våra kanaler i sociala medier hittar du intressant innehåll och inspirerande berättelser om studier, studielivet och våra alumner.</a:t>
            </a:r>
            <a:r>
              <a:rPr lang="sv-se"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pPr algn="l" rtl="0"/>
            <a:r>
              <a:rPr lang="sv-se" b="0" i="0" u="none" baseline="0">
                <a:solidFill>
                  <a:srgbClr val="000000"/>
                </a:solidFill>
                <a:effectLst/>
                <a:latin typeface="Arial"/>
                <a:ea typeface="Arial"/>
                <a:cs typeface="Arial"/>
                <a:sym typeface="Arial"/>
              </a:rPr>
              <a:t>Du kan följa studielivet framför allt på Handelshögskolans Instagram, där studerande inom olika program gör takeovers</a:t>
            </a:r>
            <a:r>
              <a:rPr lang="sv-se" b="0" i="0" u="none" baseline="0">
                <a:solidFill>
                  <a:srgbClr val="000000"/>
                </a:solidFill>
                <a:latin typeface="Arial"/>
                <a:ea typeface="Arial"/>
                <a:cs typeface="Arial"/>
                <a:sym typeface="Arial"/>
              </a:rPr>
              <a:t> som anknyter till aktuella teman.</a:t>
            </a:r>
            <a:endParaRPr lang="sv-se"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b="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0" u="none" baseline="0">
                <a:latin typeface="Arial" panose="020B0604020202020204"/>
                <a:ea typeface="Arial" panose="020B0604020202020204"/>
                <a:cs typeface="Arial" panose="020B0604020202020204"/>
                <a:sym typeface="Arial" panose="020B0604020202020204"/>
              </a:rPr>
              <a:t>https://www.instagram.com/aaltobiz/</a:t>
            </a:r>
            <a:br>
              <a:rPr lang="sv-se" sz="900" b="0">
                <a:cs typeface="Arial" panose="020B0604020202020204"/>
              </a:rPr>
            </a:br>
            <a:r>
              <a:rPr lang="sv-se" sz="900" b="0" i="0" u="none" baseline="0">
                <a:latin typeface="Arial" panose="020B0604020202020204"/>
                <a:ea typeface="Arial" panose="020B0604020202020204"/>
                <a:cs typeface="Arial" panose="020B0604020202020204"/>
                <a:sym typeface="Arial" panose="020B0604020202020204"/>
              </a:rPr>
              <a:t>https://www.facebook.com/aaltobiz</a:t>
            </a:r>
            <a:br>
              <a:rPr lang="sv-se" sz="900" b="0">
                <a:cs typeface="Arial" panose="020B0604020202020204"/>
              </a:rPr>
            </a:br>
            <a:r>
              <a:rPr lang="sv-se" sz="900" b="0" i="0" u="none" baseline="0">
                <a:latin typeface="Arial" panose="020B0604020202020204"/>
                <a:ea typeface="Arial" panose="020B0604020202020204"/>
                <a:cs typeface="Arial" panose="020B0604020202020204"/>
                <a:sym typeface="Arial" panose="020B0604020202020204"/>
              </a:rPr>
              <a:t>https://twitter.com/AaltoBIZ</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p:txBody>
      </p:sp>
      <p:sp>
        <p:nvSpPr>
          <p:cNvPr id="4" name="Slide Number Placeholder 3"/>
          <p:cNvSpPr>
            <a:spLocks noGrp="1"/>
          </p:cNvSpPr>
          <p:nvPr>
            <p:ph type="sldNum" sz="quarter" idx="5"/>
          </p:nvPr>
        </p:nvSpPr>
        <p:spPr/>
        <p:txBody>
          <a:bodyPr/>
          <a:lstStyle/>
          <a:p>
            <a:pPr algn="l" rtl="0"/>
            <a:fld id="{DF164E42-DED0-9246-9B1B-B67105F62D49}" type="slidenum">
              <a:rPr/>
              <a:t>6</a:t>
            </a:fld>
            <a:endParaRPr lang="sv-se"/>
          </a:p>
        </p:txBody>
      </p:sp>
    </p:spTree>
    <p:extLst>
      <p:ext uri="{BB962C8B-B14F-4D97-AF65-F5344CB8AC3E}">
        <p14:creationId xmlns:p14="http://schemas.microsoft.com/office/powerpoint/2010/main" val="50581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u="none" baseline="0" dirty="0">
                <a:solidFill>
                  <a:srgbClr val="FF0000"/>
                </a:solidFill>
                <a:highlight>
                  <a:srgbClr val="FFFF00"/>
                </a:highlight>
              </a:rPr>
              <a:t>Programvideor för Aaltos kandidatutbildningsprogram finns här: </a:t>
            </a:r>
            <a:r>
              <a:rPr lang="fi-FI" dirty="0">
                <a:solidFill>
                  <a:srgbClr val="FF0000"/>
                </a:solidFill>
                <a:highlight>
                  <a:srgbClr val="FFFF00"/>
                </a:highlight>
              </a:rPr>
              <a:t>https://www.youtube.com/playlist?list=PLJJ2tnFVQ9wRGOoUVS7orIYQK9r1VUbgO</a:t>
            </a:r>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7</a:t>
            </a:fld>
            <a:endParaRPr lang="sv-se"/>
          </a:p>
        </p:txBody>
      </p:sp>
    </p:spTree>
    <p:extLst>
      <p:ext uri="{BB962C8B-B14F-4D97-AF65-F5344CB8AC3E}">
        <p14:creationId xmlns:p14="http://schemas.microsoft.com/office/powerpoint/2010/main" val="226520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8</a:t>
            </a:fld>
            <a:endParaRPr lang="sv-se"/>
          </a:p>
        </p:txBody>
      </p:sp>
    </p:spTree>
    <p:extLst>
      <p:ext uri="{BB962C8B-B14F-4D97-AF65-F5344CB8AC3E}">
        <p14:creationId xmlns:p14="http://schemas.microsoft.com/office/powerpoint/2010/main" val="263818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245" indent="-182245" algn="l" defTabSz="360000" rtl="0">
              <a:lnSpc>
                <a:spcPct val="100000"/>
              </a:lnSpc>
              <a:buSzPct val="100000"/>
              <a:buFont typeface="Arial" panose="020B0604020202020204" pitchFamily="34" charset="0"/>
              <a:buChar char="•"/>
            </a:pPr>
            <a:r>
              <a:rPr lang="sv-se" sz="900" b="0" i="0" u="none" baseline="0">
                <a:latin typeface="+mn-lt"/>
                <a:ea typeface="Arial" charset="0"/>
                <a:cs typeface="Calibri"/>
              </a:rPr>
              <a:t>Huvudämne: Väljs i slutet av det första året</a:t>
            </a:r>
            <a:endParaRPr lang="sv-se" sz="900" b="0" dirty="0">
              <a:latin typeface="+mn-lt"/>
              <a:ea typeface="Arial" charset="0"/>
              <a:cs typeface="Calibri"/>
            </a:endParaRPr>
          </a:p>
          <a:p>
            <a:pPr marL="171450" indent="-171450" algn="l" defTabSz="360000" rtl="0">
              <a:lnSpc>
                <a:spcPct val="100000"/>
              </a:lnSpc>
              <a:buSzPct val="100000"/>
              <a:buFont typeface="Arial" panose="020B0604020202020204" pitchFamily="34" charset="0"/>
              <a:buChar char="•"/>
            </a:pPr>
            <a:endParaRPr lang="sv-se" sz="900" b="0" dirty="0">
              <a:latin typeface="+mn-lt"/>
              <a:ea typeface="ＭＳ Ｐゴシック" charset="0"/>
            </a:endParaRPr>
          </a:p>
        </p:txBody>
      </p:sp>
      <p:sp>
        <p:nvSpPr>
          <p:cNvPr id="4" name="Slide Number Placeholder 3"/>
          <p:cNvSpPr>
            <a:spLocks noGrp="1"/>
          </p:cNvSpPr>
          <p:nvPr>
            <p:ph type="sldNum" sz="quarter" idx="5"/>
          </p:nvPr>
        </p:nvSpPr>
        <p:spPr/>
        <p:txBody>
          <a:bodyPr/>
          <a:lstStyle/>
          <a:p>
            <a:pPr algn="l" rtl="0"/>
            <a:fld id="{DF164E42-DED0-9246-9B1B-B67105F62D49}" type="slidenum">
              <a:rPr/>
              <a:t>9</a:t>
            </a:fld>
            <a:endParaRPr lang="sv-se"/>
          </a:p>
        </p:txBody>
      </p:sp>
    </p:spTree>
    <p:extLst>
      <p:ext uri="{BB962C8B-B14F-4D97-AF65-F5344CB8AC3E}">
        <p14:creationId xmlns:p14="http://schemas.microsoft.com/office/powerpoint/2010/main" val="83991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0" u="none" baseline="0" dirty="0">
                <a:latin typeface="+mn-lt"/>
                <a:ea typeface="+mn-lt"/>
                <a:cs typeface="+mn-lt"/>
                <a:sym typeface="+mn-lt"/>
              </a:rPr>
              <a:t>Fem år efter examen är 96 % av de utexaminerade i arbetslivet eller arbetar som företagare.*</a:t>
            </a:r>
            <a:endParaRPr lang="sv-se" dirty="0"/>
          </a:p>
          <a:p>
            <a:pPr algn="l" defTabSz="914400" rtl="0">
              <a:defRPr/>
            </a:pPr>
            <a:r>
              <a:rPr lang="sv-se" b="0" i="0" u="none" baseline="0" dirty="0"/>
              <a:t>*Andelen sysselsatta baserar sig på en karriäruppföljning av utexaminerade 2016 i samarbete med </a:t>
            </a:r>
            <a:r>
              <a:rPr lang="sv-se" b="0" i="0" u="none" baseline="0" dirty="0" err="1"/>
              <a:t>Aarresaari</a:t>
            </a:r>
            <a:r>
              <a:rPr lang="sv-se" b="0" i="0" u="none" baseline="0" dirty="0"/>
              <a:t> (2021). </a:t>
            </a:r>
          </a:p>
          <a:p>
            <a:pPr algn="l" defTabSz="914400" rtl="0">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1" u="none" baseline="0" dirty="0"/>
              <a:t>Bekanta dig med studielivet och konststuderandes berättelser på Instagram: @aaltoarts</a:t>
            </a:r>
          </a:p>
          <a:p>
            <a:pPr algn="l" defTabSz="914400" rtl="0">
              <a:defRPr/>
            </a:pPr>
            <a:endParaRPr lang="sv-se" dirty="0"/>
          </a:p>
        </p:txBody>
      </p:sp>
      <p:sp>
        <p:nvSpPr>
          <p:cNvPr id="4" name="Slide Number Placeholder 3"/>
          <p:cNvSpPr>
            <a:spLocks noGrp="1"/>
          </p:cNvSpPr>
          <p:nvPr>
            <p:ph type="sldNum" sz="quarter" idx="5"/>
          </p:nvPr>
        </p:nvSpPr>
        <p:spPr/>
        <p:txBody>
          <a:bodyPr/>
          <a:lstStyle/>
          <a:p>
            <a:pPr algn="l" rtl="0"/>
            <a:fld id="{DF164E42-DED0-9246-9B1B-B67105F62D49}" type="slidenum">
              <a:rPr/>
              <a:t>11</a:t>
            </a:fld>
            <a:endParaRPr lang="sv-se"/>
          </a:p>
        </p:txBody>
      </p:sp>
    </p:spTree>
    <p:extLst>
      <p:ext uri="{BB962C8B-B14F-4D97-AF65-F5344CB8AC3E}">
        <p14:creationId xmlns:p14="http://schemas.microsoft.com/office/powerpoint/2010/main" val="3839723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1.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638135"/>
            <a:ext cx="4375150" cy="663264"/>
          </a:xfrm>
          <a:prstGeom prst="rect">
            <a:avLst/>
          </a:prstGeom>
        </p:spPr>
        <p:txBody>
          <a:bodyPr lIns="0" rIns="0" anchor="b"/>
          <a:lstStyle>
            <a:lvl1pPr marL="0" indent="0">
              <a:buNone/>
              <a:defRPr sz="46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Headline</a:t>
            </a:r>
          </a:p>
        </p:txBody>
      </p:sp>
      <p:sp>
        <p:nvSpPr>
          <p:cNvPr id="8" name="Text Placeholder 3"/>
          <p:cNvSpPr>
            <a:spLocks noGrp="1"/>
          </p:cNvSpPr>
          <p:nvPr>
            <p:ph type="body" sz="half" idx="2" hasCustomPrompt="1"/>
          </p:nvPr>
        </p:nvSpPr>
        <p:spPr>
          <a:xfrm>
            <a:off x="431801" y="2571750"/>
            <a:ext cx="4375150" cy="501388"/>
          </a:xfrm>
          <a:prstGeom prst="rect">
            <a:avLst/>
          </a:prstGeom>
        </p:spPr>
        <p:txBody>
          <a:bodyPr lIns="0" rIns="0"/>
          <a:lstStyle>
            <a:lvl1pPr marL="0" indent="0">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No Image - Sub</a:t>
            </a:r>
          </a:p>
        </p:txBody>
      </p:sp>
      <p:sp>
        <p:nvSpPr>
          <p:cNvPr id="9" name="Text Placeholder 3"/>
          <p:cNvSpPr>
            <a:spLocks noGrp="1"/>
          </p:cNvSpPr>
          <p:nvPr>
            <p:ph type="body" sz="half" idx="12" hasCustomPrompt="1"/>
          </p:nvPr>
        </p:nvSpPr>
        <p:spPr>
          <a:xfrm>
            <a:off x="2342925"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1" name="Text Placeholder 3"/>
          <p:cNvSpPr>
            <a:spLocks noGrp="1"/>
          </p:cNvSpPr>
          <p:nvPr>
            <p:ph type="body" sz="half" idx="13" hasCustomPrompt="1"/>
          </p:nvPr>
        </p:nvSpPr>
        <p:spPr>
          <a:xfrm>
            <a:off x="2342925"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15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576774" y="1358537"/>
            <a:ext cx="3856433"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576774" y="124851"/>
            <a:ext cx="3856433" cy="1041475"/>
          </a:xfrm>
          <a:prstGeom prst="rect">
            <a:avLst/>
          </a:prstGeom>
        </p:spPr>
        <p:txBody>
          <a:bodyPr lIns="0" tIns="0" rIns="0" bIns="0"/>
          <a:lstStyle>
            <a:lvl1pPr marL="0" indent="0">
              <a:lnSpc>
                <a:spcPts val="4000"/>
              </a:lnSpc>
              <a:buNone/>
              <a:defRPr sz="4000" b="1" baseline="0">
                <a:solidFill>
                  <a:srgbClr val="00000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Rectangle 5">
            <a:extLst>
              <a:ext uri="{FF2B5EF4-FFF2-40B4-BE49-F238E27FC236}">
                <a16:creationId xmlns:a16="http://schemas.microsoft.com/office/drawing/2014/main" id="{12A52E6D-0C84-7645-B90F-FDA44347BBBA}"/>
              </a:ext>
            </a:extLst>
          </p:cNvPr>
          <p:cNvSpPr/>
          <p:nvPr userDrawn="1"/>
        </p:nvSpPr>
        <p:spPr>
          <a:xfrm>
            <a:off x="-78807" y="0"/>
            <a:ext cx="449943"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550943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38"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369518" y="1358537"/>
            <a:ext cx="4063690"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369518" y="124851"/>
            <a:ext cx="4063689" cy="1041475"/>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Tree>
    <p:extLst>
      <p:ext uri="{BB962C8B-B14F-4D97-AF65-F5344CB8AC3E}">
        <p14:creationId xmlns:p14="http://schemas.microsoft.com/office/powerpoint/2010/main" val="24501537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ts val="4000"/>
              </a:lnSpc>
              <a:buNone/>
              <a:defRPr sz="3300" b="1">
                <a:solidFill>
                  <a:schemeClr val="bg1"/>
                </a:solidFill>
              </a:defRPr>
            </a:lvl1pPr>
          </a:lstStyle>
          <a:p>
            <a:pPr lvl="0"/>
            <a:r>
              <a:rPr lang="en-US"/>
              <a:t>Mauris </a:t>
            </a:r>
            <a:r>
              <a:rPr lang="en-US" err="1"/>
              <a:t>varius</a:t>
            </a:r>
            <a:r>
              <a:rPr lang="en-US"/>
              <a:t> </a:t>
            </a:r>
            <a:r>
              <a:rPr lang="en-US" err="1"/>
              <a:t>diam</a:t>
            </a:r>
            <a:r>
              <a:rPr lang="en-US"/>
              <a:t> vitae </a:t>
            </a:r>
            <a:r>
              <a:rPr lang="en-US" err="1"/>
              <a:t>arcu</a:t>
            </a:r>
            <a:r>
              <a:rPr lang="en-US"/>
              <a:t>. </a:t>
            </a:r>
            <a:r>
              <a:rPr lang="en-US" err="1"/>
              <a:t>Sed</a:t>
            </a:r>
            <a:r>
              <a:rPr lang="en-US"/>
              <a:t> arcu </a:t>
            </a:r>
            <a:r>
              <a:rPr lang="en-US" err="1"/>
              <a:t>lectus</a:t>
            </a:r>
            <a:r>
              <a:rPr lang="en-US"/>
              <a:t> </a:t>
            </a:r>
            <a:r>
              <a:rPr lang="en-US" err="1"/>
              <a:t>auctor</a:t>
            </a:r>
            <a:r>
              <a:rPr lang="en-US"/>
              <a:t> vitae, consectetuer et </a:t>
            </a:r>
            <a:r>
              <a:rPr lang="en-US" err="1"/>
              <a:t>venenatis</a:t>
            </a:r>
            <a:r>
              <a:rPr lang="en-US"/>
              <a:t> </a:t>
            </a:r>
            <a:r>
              <a:rPr lang="en-US" err="1"/>
              <a:t>eget</a:t>
            </a:r>
            <a:r>
              <a:rPr lang="en-US"/>
              <a:t> </a:t>
            </a:r>
            <a:r>
              <a:rPr lang="en-US" err="1"/>
              <a:t>velit</a:t>
            </a:r>
            <a:r>
              <a:rPr lang="en-US"/>
              <a:t>. </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287338" y="1759425"/>
            <a:ext cx="7669159" cy="1352265"/>
          </a:xfrm>
          <a:prstGeom prst="rect">
            <a:avLst/>
          </a:prstGeom>
        </p:spPr>
        <p:txBody>
          <a:bodyPr lIns="0" rIns="0"/>
          <a:lstStyle>
            <a:lvl1pPr marL="0" indent="0" algn="l">
              <a:lnSpc>
                <a:spcPts val="4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Divider – Headline</a:t>
            </a:r>
          </a:p>
        </p:txBody>
      </p:sp>
      <p:pic>
        <p:nvPicPr>
          <p:cNvPr id="8" name="Kuva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1" name="Text Placeholder 3"/>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EE35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1" name="Text Placeholder 3"/>
          <p:cNvSpPr>
            <a:spLocks noGrp="1"/>
          </p:cNvSpPr>
          <p:nvPr>
            <p:ph type="body" sz="half" idx="12" hasCustomPrompt="1"/>
          </p:nvPr>
        </p:nvSpPr>
        <p:spPr>
          <a:xfrm>
            <a:off x="3654029" y="519112"/>
            <a:ext cx="5130402" cy="3741941"/>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Kuvan paikkamerkki 2"/>
          <p:cNvSpPr>
            <a:spLocks noGrp="1"/>
          </p:cNvSpPr>
          <p:nvPr>
            <p:ph type="pic" sz="quarter" idx="12" hasCustomPrompt="1"/>
          </p:nvPr>
        </p:nvSpPr>
        <p:spPr>
          <a:xfrm>
            <a:off x="0" y="-1"/>
            <a:ext cx="9144000" cy="5143501"/>
          </a:xfrm>
          <a:prstGeom prst="rect">
            <a:avLst/>
          </a:prstGeom>
        </p:spPr>
        <p:txBody>
          <a:bodyPr anchor="ctr"/>
          <a:lstStyle>
            <a:lvl1pPr marL="0" indent="0" algn="ctr">
              <a:buNone/>
              <a:defRPr b="1">
                <a:solidFill>
                  <a:schemeClr val="bg1">
                    <a:lumMod val="75000"/>
                  </a:schemeClr>
                </a:solidFill>
              </a:defRPr>
            </a:lvl1pPr>
          </a:lstStyle>
          <a:p>
            <a:r>
              <a:rPr lang="fi-FI" err="1"/>
              <a:t>Change</a:t>
            </a:r>
            <a:r>
              <a:rPr lang="fi-FI"/>
              <a:t> image</a:t>
            </a:r>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8" y="125415"/>
            <a:ext cx="8497093" cy="899821"/>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10" name="Kuva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8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125415"/>
            <a:ext cx="8497093" cy="866570"/>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6288119" y="1198545"/>
            <a:ext cx="2167128" cy="3112021"/>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p>
        </p:txBody>
      </p:sp>
      <p:sp>
        <p:nvSpPr>
          <p:cNvPr id="11" name="Text Placeholder 3"/>
          <p:cNvSpPr>
            <a:spLocks noGrp="1"/>
          </p:cNvSpPr>
          <p:nvPr>
            <p:ph type="body" sz="half" idx="10" hasCustomPrompt="1"/>
          </p:nvPr>
        </p:nvSpPr>
        <p:spPr>
          <a:xfrm>
            <a:off x="287338" y="82867"/>
            <a:ext cx="8167909" cy="920174"/>
          </a:xfrm>
          <a:prstGeom prst="rect">
            <a:avLst/>
          </a:prstGeom>
        </p:spPr>
        <p:txBody>
          <a:bodyPr lIns="0" tIns="0" rIns="0" bIns="0"/>
          <a:lstStyle>
            <a:lvl1pPr marL="0" indent="0">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ts val="22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a:t>Insert text here</a:t>
            </a:r>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4017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EE35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pic>
        <p:nvPicPr>
          <p:cNvPr id="10" name="Kuva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rgbClr val="EE353B"/>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19137"/>
            <a:ext cx="8489928" cy="902642"/>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ts val="14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2018</a:t>
            </a:r>
          </a:p>
        </p:txBody>
      </p:sp>
      <p:pic>
        <p:nvPicPr>
          <p:cNvPr id="16" name="Kuva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931337-923E-43D7-AC58-3F103A02E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151" b="-34"/>
          <a:stretch/>
        </p:blipFill>
        <p:spPr>
          <a:xfrm>
            <a:off x="3355319" y="0"/>
            <a:ext cx="5788682" cy="5141232"/>
          </a:xfrm>
          <a:prstGeom prst="rect">
            <a:avLst/>
          </a:prstGeom>
        </p:spPr>
      </p:pic>
      <p:sp>
        <p:nvSpPr>
          <p:cNvPr id="9" name="Title 8"/>
          <p:cNvSpPr>
            <a:spLocks noGrp="1"/>
          </p:cNvSpPr>
          <p:nvPr>
            <p:ph type="title" hasCustomPrompt="1"/>
          </p:nvPr>
        </p:nvSpPr>
        <p:spPr>
          <a:xfrm>
            <a:off x="322823" y="2055957"/>
            <a:ext cx="3869137" cy="570773"/>
          </a:xfrm>
          <a:prstGeom prst="rect">
            <a:avLst/>
          </a:prstGeom>
        </p:spPr>
        <p:txBody>
          <a:bodyPr lIns="0" tIns="0" rIns="0" bIns="0" anchor="b"/>
          <a:lstStyle>
            <a:lvl1pPr>
              <a:lnSpc>
                <a:spcPts val="5400"/>
              </a:lnSpc>
              <a:defRPr sz="5400" b="1" baseline="0">
                <a:solidFill>
                  <a:srgbClr val="EF363B"/>
                </a:solidFill>
              </a:defRPr>
            </a:lvl1pPr>
          </a:lstStyle>
          <a:p>
            <a:r>
              <a:rPr lang="en-US"/>
              <a:t>Headline</a:t>
            </a:r>
          </a:p>
        </p:txBody>
      </p:sp>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322823" y="2967307"/>
            <a:ext cx="3869137" cy="294419"/>
          </a:xfrm>
          <a:prstGeom prst="rect">
            <a:avLst/>
          </a:prstGeom>
        </p:spPr>
        <p:txBody>
          <a:bodyPr lIns="0" tIns="0" rIns="0" bIns="0"/>
          <a:lstStyle>
            <a:lvl1pPr marL="0" indent="0">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6" name="Text Placeholder 3"/>
          <p:cNvSpPr>
            <a:spLocks noGrp="1"/>
          </p:cNvSpPr>
          <p:nvPr>
            <p:ph type="body" sz="half" idx="12" hasCustomPrompt="1"/>
          </p:nvPr>
        </p:nvSpPr>
        <p:spPr>
          <a:xfrm>
            <a:off x="322823" y="3261726"/>
            <a:ext cx="3869137" cy="324054"/>
          </a:xfrm>
          <a:prstGeom prst="rect">
            <a:avLst/>
          </a:prstGeom>
        </p:spPr>
        <p:txBody>
          <a:bodyPr lIns="0" tIns="0" rIns="0" bIns="0"/>
          <a:lstStyle>
            <a:lvl1pPr marL="0" indent="0">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18" name="Kuva 4">
            <a:extLst>
              <a:ext uri="{FF2B5EF4-FFF2-40B4-BE49-F238E27FC236}">
                <a16:creationId xmlns:a16="http://schemas.microsoft.com/office/drawing/2014/main" id="{099FC8E1-8C25-B040-9425-4CB1169436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125242"/>
            <a:ext cx="8497093" cy="1053699"/>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ts val="14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EF36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82812" y="3824288"/>
              <a:ext cx="542544" cy="457200"/>
            </a:xfrm>
            <a:prstGeom prst="rect">
              <a:avLst/>
            </a:prstGeom>
          </p:spPr>
        </p:pic>
      </p:grpSp>
      <p:pic>
        <p:nvPicPr>
          <p:cNvPr id="14" name="Kuva 1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734813" cy="1675605"/>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buNone/>
              <a:defRPr sz="4000" b="1">
                <a:solidFill>
                  <a:srgbClr val="FFFFFF"/>
                </a:solidFill>
                <a:latin typeface="+mj-lt"/>
              </a:defRPr>
            </a:lvl1pPr>
            <a:lvl2pPr marL="342900" indent="0">
              <a:buNone/>
              <a:defRPr/>
            </a:lvl2pPr>
          </a:lstStyle>
          <a:p>
            <a:pPr lvl="0"/>
            <a:r>
              <a:rPr lang="fi-FI"/>
              <a:t>Add text</a:t>
            </a:r>
          </a:p>
        </p:txBody>
      </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defTabSz="342900" fontAlgn="base">
              <a:spcBef>
                <a:spcPct val="0"/>
              </a:spcBef>
              <a:spcAft>
                <a:spcPct val="0"/>
              </a:spcAft>
              <a:defRPr/>
            </a:pPr>
            <a:endParaRPr lang="fi-FI">
              <a:solidFill>
                <a:prstClr val="black">
                  <a:tint val="75000"/>
                </a:prstClr>
              </a:solidFill>
              <a:ea typeface="ＭＳ Ｐゴシック" charset="0"/>
            </a:endParaRPr>
          </a:p>
        </p:txBody>
      </p:sp>
      <p:sp>
        <p:nvSpPr>
          <p:cNvPr id="4" name="Date Placeholder 3"/>
          <p:cNvSpPr>
            <a:spLocks noGrp="1"/>
          </p:cNvSpPr>
          <p:nvPr>
            <p:ph type="dt" sz="half" idx="11"/>
          </p:nvPr>
        </p:nvSpPr>
        <p:spPr/>
        <p:txBody>
          <a:bodyPr/>
          <a:lstStyle/>
          <a:p>
            <a:pPr defTabSz="342900" fontAlgn="base">
              <a:spcBef>
                <a:spcPct val="0"/>
              </a:spcBef>
              <a:spcAft>
                <a:spcPct val="0"/>
              </a:spcAft>
              <a:defRPr/>
            </a:pPr>
            <a:fld id="{4E6C4FC2-043E-0E44-BD9B-2431B69F8AA0}" type="datetime1">
              <a:rPr lang="fi-FI" smtClean="0">
                <a:solidFill>
                  <a:prstClr val="black">
                    <a:tint val="75000"/>
                  </a:prstClr>
                </a:solidFill>
                <a:ea typeface="ＭＳ Ｐゴシック" charset="0"/>
              </a:rPr>
              <a:pPr defTabSz="342900" fontAlgn="base">
                <a:spcBef>
                  <a:spcPct val="0"/>
                </a:spcBef>
                <a:spcAft>
                  <a:spcPct val="0"/>
                </a:spcAft>
                <a:defRPr/>
              </a:pPr>
              <a:t>13.11.2023</a:t>
            </a:fld>
            <a:endParaRPr lang="fi-FI">
              <a:solidFill>
                <a:prstClr val="black">
                  <a:tint val="75000"/>
                </a:prstClr>
              </a:solidFill>
              <a:ea typeface="ＭＳ Ｐゴシック" charset="0"/>
            </a:endParaRPr>
          </a:p>
        </p:txBody>
      </p:sp>
      <p:sp>
        <p:nvSpPr>
          <p:cNvPr id="5" name="Slide Number Placeholder 4"/>
          <p:cNvSpPr>
            <a:spLocks noGrp="1"/>
          </p:cNvSpPr>
          <p:nvPr>
            <p:ph type="sldNum" sz="quarter" idx="12"/>
          </p:nvPr>
        </p:nvSpPr>
        <p:spPr/>
        <p:txBody>
          <a:bodyPr/>
          <a:lstStyle/>
          <a:p>
            <a:pPr defTabSz="342900" fontAlgn="base">
              <a:spcBef>
                <a:spcPct val="0"/>
              </a:spcBef>
              <a:spcAft>
                <a:spcPct val="0"/>
              </a:spcAft>
              <a:defRPr/>
            </a:pPr>
            <a:fld id="{805BCDE0-955E-2A43-932A-046BF80DB991}"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42507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9601" y="4386352"/>
            <a:ext cx="2121954" cy="861840"/>
          </a:xfrm>
          <a:prstGeom prst="rect">
            <a:avLst/>
          </a:prstGeom>
        </p:spPr>
      </p:pic>
    </p:spTree>
    <p:extLst>
      <p:ext uri="{BB962C8B-B14F-4D97-AF65-F5344CB8AC3E}">
        <p14:creationId xmlns:p14="http://schemas.microsoft.com/office/powerpoint/2010/main" val="217563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 with titl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38602"/>
            <a:ext cx="8207375" cy="89684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pic>
        <p:nvPicPr>
          <p:cNvPr id="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9601" y="4386352"/>
            <a:ext cx="2121954" cy="861840"/>
          </a:xfrm>
          <a:prstGeom prst="rect">
            <a:avLst/>
          </a:prstGeom>
        </p:spPr>
      </p:pic>
    </p:spTree>
    <p:extLst>
      <p:ext uri="{BB962C8B-B14F-4D97-AF65-F5344CB8AC3E}">
        <p14:creationId xmlns:p14="http://schemas.microsoft.com/office/powerpoint/2010/main" val="387543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Kuva 4">
            <a:extLst>
              <a:ext uri="{FF2B5EF4-FFF2-40B4-BE49-F238E27FC236}">
                <a16:creationId xmlns:a16="http://schemas.microsoft.com/office/drawing/2014/main" id="{099FC8E1-8C25-B040-9425-4CB116943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8" name="Title 8">
            <a:extLst>
              <a:ext uri="{FF2B5EF4-FFF2-40B4-BE49-F238E27FC236}">
                <a16:creationId xmlns:a16="http://schemas.microsoft.com/office/drawing/2014/main" id="{AB238D77-26A0-D04E-A7D6-E6920EAE440D}"/>
              </a:ext>
            </a:extLst>
          </p:cNvPr>
          <p:cNvSpPr>
            <a:spLocks noGrp="1"/>
          </p:cNvSpPr>
          <p:nvPr>
            <p:ph type="title" hasCustomPrompt="1"/>
          </p:nvPr>
        </p:nvSpPr>
        <p:spPr>
          <a:xfrm>
            <a:off x="322823" y="349209"/>
            <a:ext cx="3869137" cy="570773"/>
          </a:xfrm>
          <a:prstGeom prst="rect">
            <a:avLst/>
          </a:prstGeom>
        </p:spPr>
        <p:txBody>
          <a:bodyPr lIns="0" tIns="0" rIns="0" bIns="0" anchor="t"/>
          <a:lstStyle>
            <a:lvl1pPr>
              <a:lnSpc>
                <a:spcPts val="5600"/>
              </a:lnSpc>
              <a:defRPr sz="5400" b="1" baseline="0">
                <a:solidFill>
                  <a:srgbClr val="EF363B"/>
                </a:solidFill>
              </a:defRPr>
            </a:lvl1pPr>
          </a:lstStyle>
          <a:p>
            <a:r>
              <a:rPr lang="en-US"/>
              <a:t>Headline</a:t>
            </a:r>
          </a:p>
        </p:txBody>
      </p:sp>
      <p:sp>
        <p:nvSpPr>
          <p:cNvPr id="10" name="Text Placeholder 3">
            <a:extLst>
              <a:ext uri="{FF2B5EF4-FFF2-40B4-BE49-F238E27FC236}">
                <a16:creationId xmlns:a16="http://schemas.microsoft.com/office/drawing/2014/main" id="{37DDD577-DCEE-B346-8031-67B57618D4A2}"/>
              </a:ext>
            </a:extLst>
          </p:cNvPr>
          <p:cNvSpPr>
            <a:spLocks noGrp="1"/>
          </p:cNvSpPr>
          <p:nvPr>
            <p:ph type="body" sz="half" idx="11" hasCustomPrompt="1"/>
          </p:nvPr>
        </p:nvSpPr>
        <p:spPr>
          <a:xfrm>
            <a:off x="322823" y="4015421"/>
            <a:ext cx="3869137" cy="294419"/>
          </a:xfrm>
          <a:prstGeom prst="rect">
            <a:avLst/>
          </a:prstGeom>
        </p:spPr>
        <p:txBody>
          <a:bodyPr lIns="0" tIns="0" rIns="0" bIns="0" anchor="b"/>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err="1"/>
              <a:t>Programme</a:t>
            </a:r>
            <a:r>
              <a:rPr lang="en-US"/>
              <a:t>, name and date</a:t>
            </a:r>
          </a:p>
        </p:txBody>
      </p:sp>
    </p:spTree>
    <p:extLst>
      <p:ext uri="{BB962C8B-B14F-4D97-AF65-F5344CB8AC3E}">
        <p14:creationId xmlns:p14="http://schemas.microsoft.com/office/powerpoint/2010/main" val="41510084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455" y="4284000"/>
            <a:ext cx="2052735" cy="857237"/>
          </a:xfrm>
          <a:prstGeom prst="rect">
            <a:avLst/>
          </a:prstGeom>
        </p:spPr>
      </p:pic>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455" y="4284000"/>
            <a:ext cx="2052735" cy="857237"/>
          </a:xfrm>
          <a:prstGeom prst="rect">
            <a:avLst/>
          </a:prstGeom>
        </p:spPr>
      </p:pic>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74926513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Kuva 4">
            <a:extLst>
              <a:ext uri="{FF2B5EF4-FFF2-40B4-BE49-F238E27FC236}">
                <a16:creationId xmlns:a16="http://schemas.microsoft.com/office/drawing/2014/main" id="{83788B57-780A-4942-A13C-EE34E9CF27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846" y="4284000"/>
            <a:ext cx="1925344" cy="857237"/>
          </a:xfrm>
          <a:prstGeom prst="rect">
            <a:avLst/>
          </a:prstGeom>
        </p:spPr>
      </p:pic>
    </p:spTree>
    <p:extLst>
      <p:ext uri="{BB962C8B-B14F-4D97-AF65-F5344CB8AC3E}">
        <p14:creationId xmlns:p14="http://schemas.microsoft.com/office/powerpoint/2010/main" val="3183457332"/>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388" y="4284000"/>
            <a:ext cx="2052735" cy="857237"/>
          </a:xfrm>
          <a:prstGeom prst="rect">
            <a:avLst/>
          </a:prstGeom>
        </p:spPr>
      </p:pic>
      <p:sp>
        <p:nvSpPr>
          <p:cNvPr id="11" name="Text Placeholder 3"/>
          <p:cNvSpPr>
            <a:spLocks noGrp="1"/>
          </p:cNvSpPr>
          <p:nvPr>
            <p:ph type="body" sz="half" idx="10" hasCustomPrompt="1"/>
          </p:nvPr>
        </p:nvSpPr>
        <p:spPr>
          <a:xfrm>
            <a:off x="680935" y="125416"/>
            <a:ext cx="8104289"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80935" y="2024418"/>
            <a:ext cx="8104289" cy="2259582"/>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680935" y="1234540"/>
            <a:ext cx="8104289" cy="64885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a:p>
            <a:pPr lvl="0"/>
            <a:endParaRPr lang="en-US"/>
          </a:p>
        </p:txBody>
      </p:sp>
      <p:sp>
        <p:nvSpPr>
          <p:cNvPr id="6" name="Rectangle 5">
            <a:extLst>
              <a:ext uri="{FF2B5EF4-FFF2-40B4-BE49-F238E27FC236}">
                <a16:creationId xmlns:a16="http://schemas.microsoft.com/office/drawing/2014/main" id="{A7DF8C99-3279-4D48-8516-7995F6589AD5}"/>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185" y="4284000"/>
            <a:ext cx="2052735" cy="857237"/>
          </a:xfrm>
          <a:prstGeom prst="rect">
            <a:avLst/>
          </a:prstGeom>
        </p:spPr>
      </p:pic>
      <p:sp>
        <p:nvSpPr>
          <p:cNvPr id="11" name="Text Placeholder 3"/>
          <p:cNvSpPr>
            <a:spLocks noGrp="1"/>
          </p:cNvSpPr>
          <p:nvPr>
            <p:ph type="body" sz="half" idx="10" hasCustomPrompt="1"/>
          </p:nvPr>
        </p:nvSpPr>
        <p:spPr>
          <a:xfrm>
            <a:off x="609062" y="130862"/>
            <a:ext cx="8180912" cy="1016294"/>
          </a:xfrm>
          <a:prstGeom prst="rect">
            <a:avLst/>
          </a:prstGeom>
        </p:spPr>
        <p:txBody>
          <a:bodyPr lIns="0" tIns="0" rIns="0" bIns="0" anchor="t"/>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13" name="Text Placeholder 3"/>
          <p:cNvSpPr>
            <a:spLocks noGrp="1"/>
          </p:cNvSpPr>
          <p:nvPr>
            <p:ph type="body" sz="half" idx="11" hasCustomPrompt="1"/>
          </p:nvPr>
        </p:nvSpPr>
        <p:spPr>
          <a:xfrm>
            <a:off x="609062" y="1347789"/>
            <a:ext cx="3751924"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4635305" y="1347789"/>
            <a:ext cx="4149920"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95CF4A86-9B3B-D34A-BCE1-B1772816A500}"/>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15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576774" y="1358537"/>
            <a:ext cx="3856433"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576774" y="124851"/>
            <a:ext cx="3856433" cy="1041475"/>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Rectangle 5">
            <a:extLst>
              <a:ext uri="{FF2B5EF4-FFF2-40B4-BE49-F238E27FC236}">
                <a16:creationId xmlns:a16="http://schemas.microsoft.com/office/drawing/2014/main" id="{12A52E6D-0C84-7645-B90F-FDA44347BBBA}"/>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bg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bg1"/>
                </a:solidFill>
              </a:defRPr>
            </a:lvl1pPr>
          </a:lstStyle>
          <a:p>
            <a:fld id="{872D864F-ABAF-554D-9789-A85A8B9B2E3D}" type="datetimeFigureOut">
              <a:rPr lang="en-US" smtClean="0"/>
              <a:pPr/>
              <a:t>13.11.2023</a:t>
            </a:fld>
            <a:endParaRPr lang="en-US"/>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37" r:id="rId3"/>
    <p:sldLayoutId id="2147483704" r:id="rId4"/>
    <p:sldLayoutId id="2147483738" r:id="rId5"/>
    <p:sldLayoutId id="2147483736" r:id="rId6"/>
    <p:sldLayoutId id="2147483708" r:id="rId7"/>
    <p:sldLayoutId id="2147483707" r:id="rId8"/>
    <p:sldLayoutId id="2147483694" r:id="rId9"/>
    <p:sldLayoutId id="2147483739" r:id="rId10"/>
    <p:sldLayoutId id="2147483735" r:id="rId11"/>
    <p:sldLayoutId id="2147483695" r:id="rId12"/>
    <p:sldLayoutId id="2147483702" r:id="rId13"/>
    <p:sldLayoutId id="2147483678" r:id="rId14"/>
    <p:sldLayoutId id="2147483705" r:id="rId15"/>
    <p:sldLayoutId id="2147483701" r:id="rId16"/>
    <p:sldLayoutId id="2147483697" r:id="rId17"/>
    <p:sldLayoutId id="2147483703" r:id="rId18"/>
    <p:sldLayoutId id="2147483691" r:id="rId19"/>
    <p:sldLayoutId id="2147483699" r:id="rId20"/>
    <p:sldLayoutId id="2147483679" r:id="rId21"/>
    <p:sldLayoutId id="2147483712" r:id="rId22"/>
    <p:sldLayoutId id="2147483714" r:id="rId23"/>
    <p:sldLayoutId id="2147483715" r:id="rId24"/>
  </p:sldLayoutIdLst>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aalto.fi/fi/opiskelu-aallossa/tutustu-perustieteiden-korkeakoulun-tekniikan-opiskeluvaihtoehtoihin#5-tutustu-opiskelijoidemme-ja-alumniemme-tarinoihi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ayy.fi/s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D1BD-528D-C24A-84A1-304BC8993636}"/>
              </a:ext>
            </a:extLst>
          </p:cNvPr>
          <p:cNvSpPr>
            <a:spLocks noGrp="1"/>
          </p:cNvSpPr>
          <p:nvPr>
            <p:ph type="title"/>
          </p:nvPr>
        </p:nvSpPr>
        <p:spPr>
          <a:xfrm>
            <a:off x="322823" y="2156792"/>
            <a:ext cx="4249177" cy="1107502"/>
          </a:xfrm>
          <a:prstGeom prst="rect">
            <a:avLst/>
          </a:prstGeom>
        </p:spPr>
        <p:txBody>
          <a:bodyPr/>
          <a:lstStyle/>
          <a:p>
            <a:pPr algn="l" rtl="0"/>
            <a:r>
              <a:rPr lang="sv-se" b="1" i="0" u="none" baseline="0"/>
              <a:t>Välkommen</a:t>
            </a:r>
            <a:br>
              <a:rPr lang="sv-se" dirty="0"/>
            </a:br>
            <a:r>
              <a:rPr lang="sv-se" b="1" i="0" u="none" baseline="0" dirty="0"/>
              <a:t>till Aalto-universitetet</a:t>
            </a:r>
          </a:p>
        </p:txBody>
      </p:sp>
      <p:sp>
        <p:nvSpPr>
          <p:cNvPr id="4" name="Text Placeholder 3">
            <a:extLst>
              <a:ext uri="{FF2B5EF4-FFF2-40B4-BE49-F238E27FC236}">
                <a16:creationId xmlns:a16="http://schemas.microsoft.com/office/drawing/2014/main" id="{219A3EC4-47C9-5C44-BB36-1153C94F5FE5}"/>
              </a:ext>
            </a:extLst>
          </p:cNvPr>
          <p:cNvSpPr>
            <a:spLocks noGrp="1"/>
          </p:cNvSpPr>
          <p:nvPr>
            <p:ph type="body" sz="half" idx="4294967295"/>
          </p:nvPr>
        </p:nvSpPr>
        <p:spPr>
          <a:xfrm>
            <a:off x="322823" y="3965597"/>
            <a:ext cx="3869137" cy="294419"/>
          </a:xfrm>
          <a:prstGeom prst="rect">
            <a:avLst/>
          </a:prstGeom>
        </p:spPr>
        <p:txBody>
          <a:bodyPr/>
          <a:lstStyle/>
          <a:p>
            <a:pPr marL="0" indent="0" algn="l" rtl="0">
              <a:buNone/>
            </a:pPr>
            <a:endParaRPr lang="sv-se" dirty="0"/>
          </a:p>
        </p:txBody>
      </p:sp>
    </p:spTree>
    <p:extLst>
      <p:ext uri="{BB962C8B-B14F-4D97-AF65-F5344CB8AC3E}">
        <p14:creationId xmlns:p14="http://schemas.microsoft.com/office/powerpoint/2010/main" val="369228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sv-se" b="1" i="0" u="none" baseline="0" dirty="0"/>
              <a:t>Det konstnärliga området</a:t>
            </a:r>
            <a:endParaRPr lang="sv-se" dirty="0"/>
          </a:p>
        </p:txBody>
      </p:sp>
    </p:spTree>
    <p:extLst>
      <p:ext uri="{BB962C8B-B14F-4D97-AF65-F5344CB8AC3E}">
        <p14:creationId xmlns:p14="http://schemas.microsoft.com/office/powerpoint/2010/main" val="247827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733D0A6-5517-A6F5-24AC-7279BA04F7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8" t="847" r="184" b="897"/>
          <a:stretch/>
        </p:blipFill>
        <p:spPr>
          <a:xfrm>
            <a:off x="4856480" y="-1740"/>
            <a:ext cx="4279308" cy="5144400"/>
          </a:xfrm>
          <a:prstGeom prst="rect">
            <a:avLst/>
          </a:prstGeom>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193870" cy="999574"/>
          </a:xfrm>
        </p:spPr>
        <p:txBody>
          <a:bodyPr lIns="0" tIns="0" rIns="0" bIns="0" anchor="t"/>
          <a:lstStyle/>
          <a:p>
            <a:pPr algn="l" rtl="0">
              <a:lnSpc>
                <a:spcPct val="100000"/>
              </a:lnSpc>
            </a:pPr>
            <a:r>
              <a:rPr lang="sv-se" sz="3000" b="1" i="0" u="none" baseline="0" dirty="0">
                <a:latin typeface="Arial"/>
                <a:ea typeface="Arial"/>
                <a:cs typeface="Arial"/>
                <a:sym typeface="Arial"/>
              </a:rPr>
              <a:t>Högskolan för </a:t>
            </a:r>
            <a:br>
              <a:rPr lang="sv-se" sz="3000" dirty="0">
                <a:cs typeface="Arial"/>
              </a:rPr>
            </a:br>
            <a:r>
              <a:rPr lang="sv-se" sz="3000" b="1" i="0" u="none" baseline="0" dirty="0">
                <a:latin typeface="Arial"/>
                <a:ea typeface="Arial"/>
                <a:cs typeface="Arial"/>
                <a:sym typeface="Arial"/>
              </a:rPr>
              <a:t>konst, design och </a:t>
            </a:r>
            <a:br>
              <a:rPr lang="sv-se" sz="3000" dirty="0">
                <a:cs typeface="Arial"/>
              </a:rPr>
            </a:br>
            <a:r>
              <a:rPr lang="sv-se" sz="3000" b="1" i="0" u="none" baseline="0" dirty="0">
                <a:latin typeface="Arial"/>
                <a:ea typeface="Arial"/>
                <a:cs typeface="Arial"/>
                <a:sym typeface="Arial"/>
              </a:rPr>
              <a:t>arkitektur</a:t>
            </a:r>
            <a:endParaRPr lang="sv-se" sz="3000" dirty="0">
              <a:cs typeface="Aria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622200" y="1671669"/>
            <a:ext cx="4081880" cy="2924311"/>
          </a:xfrm>
        </p:spPr>
        <p:txBody>
          <a:bodyPr lIns="0" tIns="0" rIns="0" bIns="0" anchor="t"/>
          <a:lstStyle/>
          <a:p>
            <a:pPr marL="171450" indent="-171450" algn="l" rtl="0">
              <a:lnSpc>
                <a:spcPct val="100000"/>
              </a:lnSpc>
              <a:buChar char="•"/>
            </a:pPr>
            <a:r>
              <a:rPr lang="sv-se" sz="1200" b="0" i="0" u="none" baseline="0" dirty="0">
                <a:latin typeface="+mn-lt"/>
                <a:ea typeface="+mn-lt"/>
                <a:cs typeface="+mn-lt"/>
                <a:sym typeface="+mn-lt"/>
              </a:rPr>
              <a:t>Högskolan är ledande i Finland och Norden inom design, mode, spel, digitala medier, arkitektur, film, konstpedagogik och konst. </a:t>
            </a:r>
            <a:endParaRPr lang="sv-se" sz="1200" b="0" dirty="0">
              <a:ea typeface="+mn-lt"/>
              <a:cs typeface="+mn-lt"/>
            </a:endParaRPr>
          </a:p>
          <a:p>
            <a:pPr marL="171450" indent="-171450" algn="l" rtl="0">
              <a:lnSpc>
                <a:spcPct val="100000"/>
              </a:lnSpc>
              <a:buChar char="•"/>
            </a:pPr>
            <a:r>
              <a:rPr lang="sv-se" sz="1200" b="0" i="0" u="none" baseline="0" dirty="0">
                <a:latin typeface="+mn-lt"/>
                <a:ea typeface="+mn-lt"/>
                <a:cs typeface="+mn-lt"/>
                <a:sym typeface="+mn-lt"/>
              </a:rPr>
              <a:t>Högskolan har utsetts till den sjätte bästa högskolan i världen (inom konst och design) i den internationella rankningen QS World University 2022.</a:t>
            </a:r>
          </a:p>
          <a:p>
            <a:pPr marL="171450" indent="-171450" algn="l" rtl="0">
              <a:lnSpc>
                <a:spcPct val="100000"/>
              </a:lnSpc>
              <a:buChar char="•"/>
            </a:pPr>
            <a:r>
              <a:rPr lang="sv-se" sz="1200" b="0" i="0" u="none" baseline="0" dirty="0">
                <a:latin typeface="+mn-lt"/>
                <a:ea typeface="+mn-lt"/>
                <a:cs typeface="+mn-lt"/>
                <a:sym typeface="+mn-lt"/>
              </a:rPr>
              <a:t>Vi utbildar världsmedborgare som kan ta sig an komplexa samhälleliga utmaningar och skapa lösningar för hållbar utveckling med hjälp av fantasi, samarbete och nytänkande.</a:t>
            </a:r>
          </a:p>
          <a:p>
            <a:pPr marL="171450" indent="-171450" algn="l" rtl="0">
              <a:lnSpc>
                <a:spcPct val="100000"/>
              </a:lnSpc>
              <a:buFont typeface="Arial" panose="020B0604020202020204" pitchFamily="34" charset="0"/>
              <a:buChar char="•"/>
            </a:pPr>
            <a:r>
              <a:rPr lang="sv-se" sz="1200" b="0" i="0" u="none" baseline="0" dirty="0">
                <a:latin typeface="+mn-lt"/>
                <a:ea typeface="+mn-lt"/>
                <a:cs typeface="+mn-lt"/>
                <a:sym typeface="+mn-lt"/>
              </a:rPr>
              <a:t>Vår högskola erbjuder arbetslokaler och arbetsredskap i världsklass.</a:t>
            </a:r>
            <a:endParaRPr lang="sv-se" sz="1200" dirty="0">
              <a:cs typeface="Arial" panose="020B0604020202020204"/>
            </a:endParaRPr>
          </a:p>
        </p:txBody>
      </p:sp>
      <p:sp>
        <p:nvSpPr>
          <p:cNvPr id="4" name="TextBox 3">
            <a:extLst>
              <a:ext uri="{FF2B5EF4-FFF2-40B4-BE49-F238E27FC236}">
                <a16:creationId xmlns:a16="http://schemas.microsoft.com/office/drawing/2014/main" id="{9063A5B7-C0FD-45C8-A9BE-383AD9441508}"/>
              </a:ext>
            </a:extLst>
          </p:cNvPr>
          <p:cNvSpPr txBox="1"/>
          <p:nvPr/>
        </p:nvSpPr>
        <p:spPr>
          <a:xfrm>
            <a:off x="4929188" y="4327677"/>
            <a:ext cx="1964531" cy="461665"/>
          </a:xfrm>
          <a:prstGeom prst="rect">
            <a:avLst/>
          </a:prstGeom>
          <a:noFill/>
        </p:spPr>
        <p:txBody>
          <a:bodyPr wrap="square" rtlCol="0">
            <a:spAutoFit/>
          </a:bodyPr>
          <a:lstStyle/>
          <a:p>
            <a:pPr algn="l" rtl="0"/>
            <a:r>
              <a:rPr lang="sv-se" sz="1200" b="0" i="0" u="none" baseline="0">
                <a:latin typeface="Arial" panose="020B0604020202020204"/>
                <a:ea typeface="Arial" panose="020B0604020202020204"/>
                <a:cs typeface="Arial" panose="020B0604020202020204"/>
                <a:sym typeface="Arial" panose="020B0604020202020204"/>
              </a:rPr>
              <a:t>Följ studielivet på Instagram: @aaltoarts</a:t>
            </a:r>
            <a:endParaRPr lang="sv-se" dirty="0"/>
          </a:p>
        </p:txBody>
      </p:sp>
    </p:spTree>
    <p:extLst>
      <p:ext uri="{BB962C8B-B14F-4D97-AF65-F5344CB8AC3E}">
        <p14:creationId xmlns:p14="http://schemas.microsoft.com/office/powerpoint/2010/main" val="169220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Programvideo</a:t>
            </a:r>
            <a:endParaRPr lang="sv-se" sz="3600" dirty="0"/>
          </a:p>
        </p:txBody>
      </p:sp>
      <p:pic>
        <p:nvPicPr>
          <p:cNvPr id="7" name="Online Media 1" descr="Miksi kauppatieteet? | Aalto-yliopisto">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
        <p:nvSpPr>
          <p:cNvPr id="8" name="TextBox 7">
            <a:extLst>
              <a:ext uri="{FF2B5EF4-FFF2-40B4-BE49-F238E27FC236}">
                <a16:creationId xmlns:a16="http://schemas.microsoft.com/office/drawing/2014/main" id="{3AAA6402-D0C9-466D-8FCD-5E11E79361A8}"/>
              </a:ext>
            </a:extLst>
          </p:cNvPr>
          <p:cNvSpPr txBox="1"/>
          <p:nvPr/>
        </p:nvSpPr>
        <p:spPr>
          <a:xfrm>
            <a:off x="785430" y="2458726"/>
            <a:ext cx="2165978" cy="715581"/>
          </a:xfrm>
          <a:prstGeom prst="rect">
            <a:avLst/>
          </a:prstGeom>
          <a:solidFill>
            <a:schemeClr val="bg1"/>
          </a:solidFill>
          <a:ln w="25400">
            <a:solidFill>
              <a:srgbClr val="EF363B"/>
            </a:solidFill>
          </a:ln>
        </p:spPr>
        <p:txBody>
          <a:bodyPr wrap="none" lIns="91440" tIns="45720" rIns="91440" bIns="45720" rtlCol="0" anchor="t">
            <a:spAutoFit/>
          </a:bodyPr>
          <a:lstStyle/>
          <a:p>
            <a:pPr algn="l" rtl="0"/>
            <a:r>
              <a:rPr lang="sv-se" b="1" i="0" u="none" baseline="0"/>
              <a:t>Lägg in YouTube-videon </a:t>
            </a:r>
            <a:br>
              <a:rPr lang="sv-se" b="1"/>
            </a:br>
            <a:r>
              <a:rPr lang="sv-se" b="1" i="0" u="none" baseline="0"/>
              <a:t>för ditt eget program här </a:t>
            </a:r>
            <a:br>
              <a:rPr lang="sv-se"/>
            </a:br>
            <a:r>
              <a:rPr lang="sv-se" b="1" i="0" u="none" baseline="0"/>
              <a:t>eller ta bort sidan</a:t>
            </a:r>
            <a:endParaRPr lang="sv-se" b="1" dirty="0">
              <a:cs typeface="Arial"/>
            </a:endParaRPr>
          </a:p>
        </p:txBody>
      </p:sp>
    </p:spTree>
    <p:extLst>
      <p:ext uri="{BB962C8B-B14F-4D97-AF65-F5344CB8AC3E}">
        <p14:creationId xmlns:p14="http://schemas.microsoft.com/office/powerpoint/2010/main" val="6325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a:xfrm>
            <a:off x="652606" y="885005"/>
            <a:ext cx="3751924" cy="2936212"/>
          </a:xfrm>
        </p:spPr>
        <p:txBody>
          <a:bodyPr/>
          <a:lstStyle/>
          <a:p>
            <a:pPr marL="0" indent="0" algn="l" rtl="0">
              <a:lnSpc>
                <a:spcPct val="100000"/>
              </a:lnSpc>
              <a:buSzPts val="2600"/>
              <a:buNone/>
            </a:pPr>
            <a:r>
              <a:rPr lang="sv-se" sz="16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Utveckling i grupp.</a:t>
            </a:r>
          </a:p>
          <a:p>
            <a:pPr marL="0" indent="0" algn="l" rtl="0">
              <a:lnSpc>
                <a:spcPct val="100000"/>
              </a:lnSpc>
              <a:buSzPts val="2600"/>
              <a:buNone/>
            </a:pPr>
            <a:r>
              <a:rPr lang="sv-se"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 små grupperna möjliggör en god sammanhållning, gemensamt lärande och individuell respons. Gemensamma responstillfällen (kritik) i stället för tentamina.</a:t>
            </a:r>
          </a:p>
          <a:p>
            <a:pPr marL="0" indent="0" algn="l" rtl="0">
              <a:lnSpc>
                <a:spcPct val="100000"/>
              </a:lnSpc>
              <a:buNone/>
            </a:pPr>
            <a:endParaRPr lang="sv-se" sz="300" b="0" dirty="0">
              <a:latin typeface="Arial" panose="020B0604020202020204" pitchFamily="34" charset="0"/>
            </a:endParaRPr>
          </a:p>
          <a:p>
            <a:pPr marL="0" indent="0" algn="l" rtl="0">
              <a:lnSpc>
                <a:spcPct val="100000"/>
              </a:lnSpc>
              <a:buSzPts val="2600"/>
              <a:buNone/>
            </a:pPr>
            <a:r>
              <a:rPr lang="sv-se" sz="16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Praktiskt inriktade.</a:t>
            </a:r>
          </a:p>
          <a:p>
            <a:pPr marL="0" indent="0" algn="l" rtl="0">
              <a:lnSpc>
                <a:spcPct val="100000"/>
              </a:lnSpc>
              <a:buSzPts val="2600"/>
              <a:buNone/>
            </a:pPr>
            <a:r>
              <a:rPr lang="sv-se"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Projekten innebär praktiskt arbete och kräver närvaro. Vi arbetar i allt </a:t>
            </a:r>
            <a:br>
              <a:rPr lang="sv-se" sz="1400" b="0" dirty="0">
                <a:latin typeface="Arial" panose="020B0604020202020204" pitchFamily="34" charset="0"/>
              </a:rPr>
            </a:br>
            <a:r>
              <a:rPr lang="sv-se"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från undervisningssalar till verkstäder och studior.</a:t>
            </a:r>
          </a:p>
          <a:p>
            <a:endParaRPr lang="sv-se" dirty="0"/>
          </a:p>
        </p:txBody>
      </p:sp>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Studierna i konst är...</a:t>
            </a:r>
            <a:endParaRPr lang="sv-se" sz="3600" dirty="0"/>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842255"/>
            <a:ext cx="4269546" cy="2392963"/>
          </a:xfrm>
          <a:prstGeom prst="rect">
            <a:avLst/>
          </a:prstGeom>
          <a:noFill/>
        </p:spPr>
        <p:txBody>
          <a:bodyPr wrap="square" lIns="91440" tIns="45720" rIns="91440" bIns="45720" rtlCol="0" anchor="t">
            <a:spAutoFit/>
          </a:bodyPr>
          <a:lstStyle/>
          <a:p>
            <a:pPr algn="l" rtl="0">
              <a:spcBef>
                <a:spcPts val="750"/>
              </a:spcBef>
              <a:buSzPts val="2600"/>
            </a:pPr>
            <a:r>
              <a:rPr lang="sv-se"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Tillämpade.</a:t>
            </a:r>
          </a:p>
          <a:p>
            <a:pPr algn="l" rtl="0">
              <a:spcBef>
                <a:spcPts val="750"/>
              </a:spcBef>
              <a:buSzPts val="2600"/>
            </a:pPr>
            <a:r>
              <a:rPr lang="sv-se" sz="1400" b="0"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studierna ingår mycket samarbete med aktörer och företag inom branschen.</a:t>
            </a:r>
          </a:p>
          <a:p>
            <a:endParaRPr lang="sv-se" sz="1400" dirty="0">
              <a:solidFill>
                <a:srgbClr val="000000"/>
              </a:solidFill>
              <a:latin typeface="Arial" panose="020B0604020202020204" pitchFamily="34" charset="0"/>
            </a:endParaRPr>
          </a:p>
          <a:p>
            <a:pPr algn="l" rtl="0">
              <a:spcBef>
                <a:spcPts val="750"/>
              </a:spcBef>
              <a:buSzPts val="2600"/>
            </a:pPr>
            <a:r>
              <a:rPr lang="sv-se"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Mångvetenskapliga.</a:t>
            </a:r>
          </a:p>
          <a:p>
            <a:pPr algn="l" rtl="0">
              <a:spcBef>
                <a:spcPts val="750"/>
              </a:spcBef>
            </a:pPr>
            <a:r>
              <a:rPr lang="sv-se" sz="1400" b="0" i="0" u="none" baseline="0">
                <a:latin typeface="Arial"/>
                <a:ea typeface="Arial"/>
                <a:cs typeface="Arial"/>
                <a:sym typeface="Arial"/>
              </a:rPr>
              <a:t>Du kan kombinera ekonomi, konst och teknik för att skapa en helhet som passar dig.</a:t>
            </a:r>
          </a:p>
          <a:p>
            <a:endParaRPr lang="sv-se" dirty="0"/>
          </a:p>
        </p:txBody>
      </p:sp>
    </p:spTree>
    <p:extLst>
      <p:ext uri="{BB962C8B-B14F-4D97-AF65-F5344CB8AC3E}">
        <p14:creationId xmlns:p14="http://schemas.microsoft.com/office/powerpoint/2010/main" val="4570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37111" y="1359300"/>
            <a:ext cx="3751924" cy="2936212"/>
          </a:xfrm>
        </p:spPr>
        <p:txBody>
          <a:bodyPr lIns="0" tIns="0" rIns="0" bIns="0" anchor="t"/>
          <a:lstStyle/>
          <a:p>
            <a:pPr marL="0" indent="0" algn="l" rtl="0">
              <a:lnSpc>
                <a:spcPct val="100000"/>
              </a:lnSpc>
              <a:spcBef>
                <a:spcPts val="500"/>
              </a:spcBef>
              <a:buNone/>
            </a:pPr>
            <a:r>
              <a:rPr lang="sv-se"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Finsk- och svenskspråkiga utbildningar:</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Dokumentärfilm</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 och tv-manuskript</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 och tv-scenografi</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 och tv-produktion</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Filmklippning</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Filmregi</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Filmning</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Filmljudinspelning och -ljudplanering</a:t>
            </a:r>
          </a:p>
          <a:p>
            <a:endParaRPr lang="sv-se" b="0" dirty="0"/>
          </a:p>
        </p:txBody>
      </p:sp>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8180912" cy="608075"/>
          </a:xfrm>
        </p:spPr>
        <p:txBody>
          <a:bodyPr/>
          <a:lstStyle/>
          <a:p>
            <a:pPr algn="l" rtl="0"/>
            <a:r>
              <a:rPr lang="sv-se" sz="3600" b="1" i="0" u="none" baseline="0">
                <a:latin typeface="Arial" charset="0"/>
                <a:ea typeface="Arial" charset="0"/>
                <a:cs typeface="Arial" charset="0"/>
                <a:sym typeface="Arial" charset="0"/>
              </a:rPr>
              <a:t>Kandidatutbildningar </a:t>
            </a:r>
            <a:br>
              <a:rPr lang="sv-se" sz="3600">
                <a:latin typeface="Arial" charset="0"/>
                <a:ea typeface="Arial" charset="0"/>
                <a:cs typeface="Arial" charset="0"/>
              </a:rPr>
            </a:br>
            <a:r>
              <a:rPr lang="sv-se" sz="3600" b="1" i="0" u="none" baseline="0">
                <a:latin typeface="Arial" charset="0"/>
                <a:ea typeface="Arial" charset="0"/>
                <a:cs typeface="Arial" charset="0"/>
                <a:sym typeface="Arial" charset="0"/>
              </a:rPr>
              <a:t>inom konst</a:t>
            </a:r>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spcBef>
                <a:spcPts val="600"/>
              </a:spcBef>
            </a:pPr>
            <a:endParaRPr lang="sv-se" sz="2000">
              <a:latin typeface="Arial" charset="0"/>
              <a:ea typeface="Arial" charset="0"/>
              <a:cs typeface="Arial" charset="0"/>
            </a:endParaRPr>
          </a:p>
          <a:p>
            <a:endParaRPr lang="sv-se"/>
          </a:p>
        </p:txBody>
      </p:sp>
      <p:sp>
        <p:nvSpPr>
          <p:cNvPr id="6" name="Text Placeholder 2">
            <a:extLst>
              <a:ext uri="{FF2B5EF4-FFF2-40B4-BE49-F238E27FC236}">
                <a16:creationId xmlns:a16="http://schemas.microsoft.com/office/drawing/2014/main" id="{FE51D397-5DB2-6C4E-B05D-4520A04610CB}"/>
              </a:ext>
            </a:extLst>
          </p:cNvPr>
          <p:cNvSpPr txBox="1">
            <a:spLocks/>
          </p:cNvSpPr>
          <p:nvPr/>
        </p:nvSpPr>
        <p:spPr>
          <a:xfrm>
            <a:off x="4643627" y="1359300"/>
            <a:ext cx="3751924" cy="2936212"/>
          </a:xfrm>
          <a:prstGeom prst="rect">
            <a:avLst/>
          </a:prstGeom>
        </p:spPr>
        <p:txBody>
          <a:bodyPr lIns="0" tIns="0" rIns="0" bIns="0" anchor="t"/>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Bildkonstpedagogik</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Mode</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Design</a:t>
            </a: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Kostymdesign</a:t>
            </a:r>
          </a:p>
          <a:p>
            <a:pPr algn="l" rtl="0">
              <a:lnSpc>
                <a:spcPct val="100000"/>
              </a:lnSpc>
              <a:spcBef>
                <a:spcPts val="500"/>
              </a:spcBef>
              <a:buSzPct val="100000"/>
            </a:pPr>
            <a:r>
              <a:rPr lang="sv-se"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Inredningsarkitektur</a:t>
            </a:r>
            <a:endPar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algn="l" rtl="0">
              <a:lnSpc>
                <a:spcPct val="100000"/>
              </a:lnSpc>
              <a:spcBef>
                <a:spcPts val="500"/>
              </a:spcBef>
              <a:buSzPct val="100000"/>
            </a:pP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Visuell kommunikation och design</a:t>
            </a:r>
          </a:p>
          <a:p>
            <a:pPr algn="l" rtl="0">
              <a:lnSpc>
                <a:spcPct val="100000"/>
              </a:lnSpc>
              <a:spcBef>
                <a:spcPts val="500"/>
              </a:spcBef>
            </a:pPr>
            <a:endParaRPr lang="sv-se" sz="1400" dirty="0">
              <a:solidFill>
                <a:srgbClr val="000000"/>
              </a:solidFill>
              <a:latin typeface="Arial" panose="020B0604020202020204" pitchFamily="34" charset="0"/>
            </a:endParaRPr>
          </a:p>
          <a:p>
            <a:pPr marL="0" indent="0" algn="l" rtl="0">
              <a:lnSpc>
                <a:spcPct val="100000"/>
              </a:lnSpc>
              <a:spcBef>
                <a:spcPts val="500"/>
              </a:spcBef>
              <a:buNone/>
            </a:pPr>
            <a:r>
              <a:rPr lang="sv-SE"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Engelskspråkigt program</a:t>
            </a:r>
            <a:r>
              <a:rPr lang="sv-se"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pPr algn="l" rtl="0">
              <a:lnSpc>
                <a:spcPct val="100000"/>
              </a:lnSpc>
              <a:spcBef>
                <a:spcPts val="500"/>
              </a:spcBef>
              <a:buSzPct val="100000"/>
            </a:pPr>
            <a:r>
              <a:rPr lang="sv-se"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Bachelor’s</a:t>
            </a: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sv-se"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Programme</a:t>
            </a:r>
            <a:r>
              <a:rPr lang="sv-se"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in Design</a:t>
            </a:r>
          </a:p>
          <a:p>
            <a:pPr algn="l" rtl="0">
              <a:lnSpc>
                <a:spcPct val="100000"/>
              </a:lnSpc>
              <a:spcBef>
                <a:spcPts val="600"/>
              </a:spcBef>
            </a:pPr>
            <a:endParaRPr lang="sv-se" sz="1600" b="0" dirty="0">
              <a:latin typeface="Arial" charset="0"/>
              <a:ea typeface="Arial" charset="0"/>
              <a:cs typeface="Arial" charset="0"/>
            </a:endParaRPr>
          </a:p>
          <a:p>
            <a:pPr algn="l" rtl="0">
              <a:spcBef>
                <a:spcPts val="600"/>
              </a:spcBef>
            </a:pPr>
            <a:endParaRPr lang="sv-se" sz="2000" b="0" dirty="0">
              <a:latin typeface="Arial" charset="0"/>
              <a:ea typeface="Arial" charset="0"/>
              <a:cs typeface="Arial" charset="0"/>
            </a:endParaRPr>
          </a:p>
          <a:p>
            <a:endParaRPr lang="sv-se" b="0" dirty="0"/>
          </a:p>
        </p:txBody>
      </p:sp>
    </p:spTree>
    <p:extLst>
      <p:ext uri="{BB962C8B-B14F-4D97-AF65-F5344CB8AC3E}">
        <p14:creationId xmlns:p14="http://schemas.microsoft.com/office/powerpoint/2010/main" val="374582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sv-se" b="1" i="0" u="none" baseline="0"/>
              <a:t>Det tekniska området</a:t>
            </a:r>
            <a:endParaRPr lang="sv-se" dirty="0"/>
          </a:p>
        </p:txBody>
      </p:sp>
    </p:spTree>
    <p:extLst>
      <p:ext uri="{BB962C8B-B14F-4D97-AF65-F5344CB8AC3E}">
        <p14:creationId xmlns:p14="http://schemas.microsoft.com/office/powerpoint/2010/main" val="351981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99EC918-07F2-4F7C-879A-A8FD15181090}"/>
              </a:ext>
            </a:extLst>
          </p:cNvPr>
          <p:cNvPicPr>
            <a:picLocks noChangeAspect="1" noChangeArrowheads="1"/>
          </p:cNvPicPr>
          <p:nvPr/>
        </p:nvPicPr>
        <p:blipFill rotWithShape="1">
          <a:blip r:embed="rId3"/>
          <a:srcRect l="1189" r="41499"/>
          <a:stretch/>
        </p:blipFill>
        <p:spPr bwMode="auto">
          <a:xfrm>
            <a:off x="4705195" y="0"/>
            <a:ext cx="4433887" cy="5143500"/>
          </a:xfrm>
          <a:prstGeom prst="rect">
            <a:avLst/>
          </a:prstGeom>
          <a:solidFill>
            <a:srgbClr val="FFFFFF"/>
          </a:solidFill>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042585" cy="999574"/>
          </a:xfrm>
        </p:spPr>
        <p:txBody>
          <a:bodyPr lIns="0" tIns="0" rIns="0" bIns="0" anchor="t"/>
          <a:lstStyle/>
          <a:p>
            <a:pPr algn="l" rtl="0"/>
            <a:r>
              <a:rPr lang="sv-se" sz="3000" b="1" i="0" u="none" baseline="0" dirty="0">
                <a:latin typeface="Arial"/>
                <a:ea typeface="Arial"/>
                <a:cs typeface="Arial"/>
                <a:sym typeface="Arial"/>
              </a:rPr>
              <a:t>Det tekniska området</a:t>
            </a: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3971" y="833785"/>
            <a:ext cx="3906592" cy="3158296"/>
          </a:xfrm>
        </p:spPr>
        <p:txBody>
          <a:bodyPr lIns="0" tIns="0" rIns="0" bIns="0" anchor="t"/>
          <a:lstStyle/>
          <a:p>
            <a:pPr marL="342900" indent="-342900" algn="l" rtl="0">
              <a:lnSpc>
                <a:spcPct val="100000"/>
              </a:lnSpc>
              <a:buFont typeface="Arial" panose="020B0604020202020204" pitchFamily="34" charset="0"/>
              <a:buChar char="•"/>
            </a:pPr>
            <a:r>
              <a:rPr lang="sv-se" sz="1200" b="0" i="0" u="none" baseline="0" dirty="0"/>
              <a:t>Vill du skapa en hållbar framtid genom att hitta lösningar på de stora globala utmaningarna? Diplomingenjörer förenas av en vilja att lösa problem och göra samhället mer fungerande, etiskt och hållbart. </a:t>
            </a:r>
          </a:p>
          <a:p>
            <a:pPr marL="342900" indent="-342900" algn="l" rtl="0">
              <a:lnSpc>
                <a:spcPct val="100000"/>
              </a:lnSpc>
              <a:buFont typeface="Arial" panose="020B0604020202020204" pitchFamily="34" charset="0"/>
              <a:buChar char="•"/>
            </a:pPr>
            <a:r>
              <a:rPr lang="sv-se" sz="1200" b="0" i="0" u="none" baseline="0" dirty="0"/>
              <a:t>Teknikstudier möjliggör många olika arbetsuppgifter i framtiden. Du kan skapa lösningar för att motverka klimatförändringen, främja människors välbefinnande med hjälp av teknologi och planera mer hållbara städer, miljöer och maskiner.</a:t>
            </a:r>
          </a:p>
          <a:p>
            <a:pPr marL="342900" indent="-342900" algn="l" rtl="0">
              <a:lnSpc>
                <a:spcPct val="100000"/>
              </a:lnSpc>
              <a:buFont typeface="Arial" panose="020B0604020202020204" pitchFamily="34" charset="0"/>
              <a:buChar char="•"/>
            </a:pPr>
            <a:r>
              <a:rPr lang="sv-se" sz="1200" b="0" i="0" u="none" baseline="0" dirty="0"/>
              <a:t>Studier inom det tekniska området ger en bred grund inom aktuella områden, såsom maskininlärning, robotik, industriautomation, välfärdsteknologi, bioprodukter, miljö- och energiteknik samt mobilteknologi. </a:t>
            </a:r>
          </a:p>
          <a:p>
            <a:pPr marL="342900" indent="-342900" algn="l" rtl="0">
              <a:lnSpc>
                <a:spcPct val="100000"/>
              </a:lnSpc>
              <a:buFont typeface="Arial" panose="020B0604020202020204" pitchFamily="34" charset="0"/>
              <a:buChar char="•"/>
            </a:pPr>
            <a:r>
              <a:rPr lang="sv-se" sz="1200" b="0" i="0" u="none" baseline="0" dirty="0"/>
              <a:t>Vid Aalto-universitetet finns det största utbildningsutbudet inom det tekniska området i Finland. </a:t>
            </a:r>
          </a:p>
          <a:p>
            <a:pPr marL="342900" indent="-342900" algn="l" rtl="0">
              <a:lnSpc>
                <a:spcPct val="100000"/>
              </a:lnSpc>
              <a:buFont typeface="Arial" panose="020B0604020202020204" pitchFamily="34" charset="0"/>
              <a:buChar char="•"/>
            </a:pPr>
            <a:endParaRPr lang="sv-se" sz="1200" b="0" dirty="0"/>
          </a:p>
        </p:txBody>
      </p:sp>
    </p:spTree>
    <p:extLst>
      <p:ext uri="{BB962C8B-B14F-4D97-AF65-F5344CB8AC3E}">
        <p14:creationId xmlns:p14="http://schemas.microsoft.com/office/powerpoint/2010/main" val="412819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5497A329-BB22-4034-BA9D-0B66F04D5BDD}"/>
              </a:ext>
            </a:extLst>
          </p:cNvPr>
          <p:cNvPicPr>
            <a:picLocks noChangeAspect="1"/>
          </p:cNvPicPr>
          <p:nvPr/>
        </p:nvPicPr>
        <p:blipFill rotWithShape="1">
          <a:blip r:embed="rId3"/>
          <a:srcRect l="16058" t="1" r="26430" b="-1"/>
          <a:stretch/>
        </p:blipFill>
        <p:spPr>
          <a:xfrm>
            <a:off x="4710793" y="0"/>
            <a:ext cx="4436367" cy="5143530"/>
          </a:xfrm>
          <a:prstGeom prst="rect">
            <a:avLst/>
          </a:prstGeom>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048183" cy="999574"/>
          </a:xfrm>
        </p:spPr>
        <p:txBody>
          <a:bodyPr lIns="0" tIns="0" rIns="0" bIns="0" anchor="t"/>
          <a:lstStyle/>
          <a:p>
            <a:pPr algn="l" rtl="0">
              <a:lnSpc>
                <a:spcPct val="100000"/>
              </a:lnSpc>
            </a:pPr>
            <a:r>
              <a:rPr lang="sv-se" sz="2600" b="1" i="0" u="none" baseline="0" dirty="0"/>
              <a:t>De tekniska högskolorna</a:t>
            </a:r>
            <a:br>
              <a:rPr lang="sv-se" sz="2600" dirty="0"/>
            </a:br>
            <a:endParaRPr lang="sv-se" sz="2600" dirty="0"/>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3971" y="706759"/>
            <a:ext cx="3978029" cy="3158296"/>
          </a:xfrm>
        </p:spPr>
        <p:txBody>
          <a:bodyPr lIns="0" tIns="0" rIns="0" bIns="0" anchor="t"/>
          <a:lstStyle/>
          <a:p>
            <a:pPr marL="285750" indent="-285750" algn="l" rtl="0">
              <a:lnSpc>
                <a:spcPct val="100000"/>
              </a:lnSpc>
              <a:buFont typeface="Arial" panose="020B0604020202020204" pitchFamily="34" charset="0"/>
              <a:buChar char="•"/>
            </a:pPr>
            <a:r>
              <a:rPr lang="sv-se" sz="1400" b="1" i="0" u="none" baseline="0" dirty="0"/>
              <a:t>Högskolan för ingenjörsvetenskaper</a:t>
            </a:r>
            <a:br>
              <a:rPr lang="sv-se" sz="1400" dirty="0"/>
            </a:br>
            <a:r>
              <a:rPr lang="sv-se" sz="1400" b="0" i="1" u="none" baseline="0" dirty="0"/>
              <a:t>Bekanta dig med studielivet och de studerandes berättelser på Instagram: @aalto.eng</a:t>
            </a:r>
          </a:p>
          <a:p>
            <a:pPr marL="285750" indent="-285750" algn="l" rtl="0">
              <a:lnSpc>
                <a:spcPct val="100000"/>
              </a:lnSpc>
              <a:buFont typeface="Arial" panose="020B0604020202020204" pitchFamily="34" charset="0"/>
              <a:buChar char="•"/>
            </a:pPr>
            <a:r>
              <a:rPr lang="sv-se" sz="1400" b="1" i="0" u="none" baseline="0" dirty="0"/>
              <a:t>Högskolan för kemiteknik</a:t>
            </a:r>
            <a:br>
              <a:rPr lang="sv-se" sz="1400" dirty="0"/>
            </a:br>
            <a:r>
              <a:rPr lang="sv-se" sz="1400" b="0" i="1" u="none" baseline="0" dirty="0"/>
              <a:t>Bekanta dig med studielivet och de studerandes berättelser på Instagram: @aaltochem</a:t>
            </a:r>
          </a:p>
          <a:p>
            <a:pPr marL="285750" indent="-285750" algn="l" rtl="0">
              <a:lnSpc>
                <a:spcPct val="100000"/>
              </a:lnSpc>
              <a:buFont typeface="Arial" panose="020B0604020202020204" pitchFamily="34" charset="0"/>
              <a:buChar char="•"/>
            </a:pPr>
            <a:r>
              <a:rPr lang="sv-se" sz="1400" b="1" i="0" u="none" baseline="0" dirty="0"/>
              <a:t>Högskolan för teknikvetenskaper</a:t>
            </a:r>
            <a:br>
              <a:rPr lang="sv-se" sz="1400" dirty="0"/>
            </a:br>
            <a:r>
              <a:rPr lang="sv-se" sz="1400" b="0" i="1" u="none" baseline="0" dirty="0"/>
              <a:t>Ta del av våra studerandes och alumners berättelser: </a:t>
            </a:r>
            <a:r>
              <a:rPr lang="sv-se" sz="800" b="0" i="1" u="none" baseline="0" dirty="0">
                <a:hlinkClick r:id="rId4">
                  <a:extLst>
                    <a:ext uri="{A12FA001-AC4F-418D-AE19-62706E023703}">
                      <ahyp:hlinkClr xmlns:ahyp="http://schemas.microsoft.com/office/drawing/2018/hyperlinkcolor" val="tx"/>
                    </a:ext>
                  </a:extLst>
                </a:hlinkClick>
              </a:rPr>
              <a:t>aalto.fi/fi/opiskelu-aallossa/tutustu-perustieteiden-korkeakoulun-tekniikan-opiskeluvaihtoehtoihin#5-tutustu-opiskelijoidemme-ja-alumniemme-tarinoihin-</a:t>
            </a:r>
            <a:endParaRPr lang="sv-se" sz="800" b="0" i="1" dirty="0"/>
          </a:p>
          <a:p>
            <a:pPr marL="285750" indent="-285750" algn="l" rtl="0">
              <a:lnSpc>
                <a:spcPct val="100000"/>
              </a:lnSpc>
              <a:buFont typeface="Arial" panose="020B0604020202020204" pitchFamily="34" charset="0"/>
              <a:buChar char="•"/>
            </a:pPr>
            <a:r>
              <a:rPr lang="sv-se" sz="1400" b="1" i="0" u="none" baseline="0" dirty="0"/>
              <a:t>Högskolan för elektroteknik</a:t>
            </a:r>
            <a:br>
              <a:rPr lang="sv-se" sz="1400" dirty="0"/>
            </a:br>
            <a:r>
              <a:rPr lang="sv-se" sz="1400" b="0" i="1" u="none" baseline="0" dirty="0"/>
              <a:t>Bekanta dig med studielivet och de studerandes berättelser på Instagram: @aaltoelec</a:t>
            </a:r>
          </a:p>
          <a:p>
            <a:pPr marL="285750" indent="-285750" algn="l" rtl="0">
              <a:lnSpc>
                <a:spcPct val="100000"/>
              </a:lnSpc>
              <a:buFont typeface="Arial" panose="020B0604020202020204" pitchFamily="34" charset="0"/>
              <a:buChar char="•"/>
            </a:pPr>
            <a:endParaRPr lang="sv-se" sz="1200" b="0" i="1" dirty="0"/>
          </a:p>
          <a:p>
            <a:pPr marL="285750" indent="-285750" algn="l" rtl="0">
              <a:lnSpc>
                <a:spcPct val="100000"/>
              </a:lnSpc>
              <a:buFont typeface="Arial" panose="020B0604020202020204" pitchFamily="34" charset="0"/>
              <a:buChar char="•"/>
            </a:pPr>
            <a:endParaRPr lang="sv-se" sz="1200" b="0" i="1" dirty="0"/>
          </a:p>
          <a:p>
            <a:pPr marL="285750" indent="-285750" algn="l" rtl="0">
              <a:lnSpc>
                <a:spcPct val="100000"/>
              </a:lnSpc>
              <a:buFont typeface="Arial" panose="020B0604020202020204" pitchFamily="34" charset="0"/>
              <a:buChar char="•"/>
            </a:pPr>
            <a:endParaRPr lang="sv-se" sz="1200" b="0" i="1" dirty="0"/>
          </a:p>
        </p:txBody>
      </p:sp>
    </p:spTree>
    <p:extLst>
      <p:ext uri="{BB962C8B-B14F-4D97-AF65-F5344CB8AC3E}">
        <p14:creationId xmlns:p14="http://schemas.microsoft.com/office/powerpoint/2010/main" val="292312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8B4A3-F475-4F49-91F0-C23250A12C42}"/>
              </a:ext>
            </a:extLst>
          </p:cNvPr>
          <p:cNvSpPr>
            <a:spLocks noGrp="1"/>
          </p:cNvSpPr>
          <p:nvPr>
            <p:ph type="body" sz="half" idx="10"/>
          </p:nvPr>
        </p:nvSpPr>
        <p:spPr/>
        <p:txBody>
          <a:bodyPr/>
          <a:lstStyle/>
          <a:p>
            <a:pPr algn="l" rtl="0"/>
            <a:r>
              <a:rPr lang="sv-se" sz="3600" b="1" i="0" u="none" baseline="0"/>
              <a:t>De tekniska högskolorna 1/2</a:t>
            </a:r>
            <a:endParaRPr lang="sv-se" sz="3600" dirty="0"/>
          </a:p>
        </p:txBody>
      </p:sp>
      <p:sp>
        <p:nvSpPr>
          <p:cNvPr id="3" name="Text Placeholder 2">
            <a:extLst>
              <a:ext uri="{FF2B5EF4-FFF2-40B4-BE49-F238E27FC236}">
                <a16:creationId xmlns:a16="http://schemas.microsoft.com/office/drawing/2014/main" id="{F3CCE6A1-431A-4A62-8E03-F81473F1EA2D}"/>
              </a:ext>
            </a:extLst>
          </p:cNvPr>
          <p:cNvSpPr>
            <a:spLocks noGrp="1"/>
          </p:cNvSpPr>
          <p:nvPr>
            <p:ph type="body" sz="half" idx="11"/>
          </p:nvPr>
        </p:nvSpPr>
        <p:spPr>
          <a:xfrm>
            <a:off x="662610" y="833121"/>
            <a:ext cx="8178936" cy="3899450"/>
          </a:xfrm>
        </p:spPr>
        <p:txBody>
          <a:bodyPr/>
          <a:lstStyle/>
          <a:p>
            <a:pPr algn="l" rtl="0">
              <a:lnSpc>
                <a:spcPct val="100000"/>
              </a:lnSpc>
            </a:pPr>
            <a:r>
              <a:rPr lang="sv-se" sz="1800" b="1" i="0" u="none" baseline="0" dirty="0"/>
              <a:t>Högskolan för ingenjörsvetenskaper</a:t>
            </a:r>
            <a:endParaRPr lang="sv-se" sz="1800" b="0" i="1" dirty="0"/>
          </a:p>
          <a:p>
            <a:pPr algn="l" rtl="0">
              <a:lnSpc>
                <a:spcPct val="100000"/>
              </a:lnSpc>
              <a:spcBef>
                <a:spcPts val="300"/>
              </a:spcBef>
            </a:pPr>
            <a:r>
              <a:rPr lang="sv-se" sz="1300" b="0" i="0" u="none" baseline="0" dirty="0"/>
              <a:t>För att skapa en hållbar framtid krävs lösningar inom maskintekniken, byggnadstekniken och den byggda miljön. Efter utexaminering från Högskolan för ingenjörsvetenskaper kan du arbeta inom många olika samhälleligt viktiga områden, såsom arktisk teknologi, hållbara byggda miljöer, mekanik och material, mångvetenskaplig energiteknik samt systemdesign och -produktion.</a:t>
            </a:r>
          </a:p>
          <a:p>
            <a:pPr algn="l" rtl="0">
              <a:lnSpc>
                <a:spcPct val="100000"/>
              </a:lnSpc>
            </a:pPr>
            <a:r>
              <a:rPr lang="sv-se" sz="1800" b="1" i="0" u="none" baseline="0" dirty="0"/>
              <a:t>Högskolan för kemiteknik</a:t>
            </a:r>
            <a:endParaRPr lang="sv-se" sz="1800" b="0" i="1" dirty="0"/>
          </a:p>
          <a:p>
            <a:pPr algn="l" rtl="0">
              <a:lnSpc>
                <a:spcPct val="100000"/>
              </a:lnSpc>
              <a:spcBef>
                <a:spcPts val="300"/>
              </a:spcBef>
            </a:pPr>
            <a:r>
              <a:rPr lang="sv-se" sz="1300" b="0" i="0" u="none" baseline="0" dirty="0"/>
              <a:t>Kemitekniken har en central roll när det kommer till att tackla globala utmaningar, var sig det gäller klimatförändringen, naturresurser, nya biomaterial, hållbar utveckling eller cirkulär ekonomi. Efter examen kan du arbeta inom många olika områden, från metall-, elektronik- och träförädlingsindustrin till kemi-, läkemedels-, bioteknik- och livsmedelsindustrin.</a:t>
            </a:r>
          </a:p>
          <a:p>
            <a:pPr marL="342900" indent="-342900" algn="l" rtl="0">
              <a:lnSpc>
                <a:spcPct val="100000"/>
              </a:lnSpc>
              <a:spcBef>
                <a:spcPts val="300"/>
              </a:spcBef>
              <a:buFont typeface="Arial" panose="020B0604020202020204" pitchFamily="34" charset="0"/>
              <a:buChar char="•"/>
            </a:pPr>
            <a:endParaRPr lang="sv-se" sz="1300" b="0" dirty="0"/>
          </a:p>
          <a:p>
            <a:pPr marL="342900" indent="-342900" algn="l" rtl="0">
              <a:lnSpc>
                <a:spcPct val="100000"/>
              </a:lnSpc>
              <a:buFont typeface="Arial" panose="020B0604020202020204" pitchFamily="34" charset="0"/>
              <a:buChar char="•"/>
            </a:pPr>
            <a:endParaRPr lang="sv-se" sz="1300" b="0" dirty="0"/>
          </a:p>
        </p:txBody>
      </p:sp>
    </p:spTree>
    <p:extLst>
      <p:ext uri="{BB962C8B-B14F-4D97-AF65-F5344CB8AC3E}">
        <p14:creationId xmlns:p14="http://schemas.microsoft.com/office/powerpoint/2010/main" val="284592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8B4A3-F475-4F49-91F0-C23250A12C42}"/>
              </a:ext>
            </a:extLst>
          </p:cNvPr>
          <p:cNvSpPr>
            <a:spLocks noGrp="1"/>
          </p:cNvSpPr>
          <p:nvPr>
            <p:ph type="body" sz="half" idx="10"/>
          </p:nvPr>
        </p:nvSpPr>
        <p:spPr/>
        <p:txBody>
          <a:bodyPr/>
          <a:lstStyle/>
          <a:p>
            <a:pPr algn="l" rtl="0"/>
            <a:r>
              <a:rPr lang="sv-se" sz="3600" b="1" i="0" u="none" baseline="0"/>
              <a:t>De tekniska högskolorna 2/2</a:t>
            </a:r>
            <a:endParaRPr lang="sv-se" sz="3600" dirty="0"/>
          </a:p>
        </p:txBody>
      </p:sp>
      <p:sp>
        <p:nvSpPr>
          <p:cNvPr id="3" name="Text Placeholder 2">
            <a:extLst>
              <a:ext uri="{FF2B5EF4-FFF2-40B4-BE49-F238E27FC236}">
                <a16:creationId xmlns:a16="http://schemas.microsoft.com/office/drawing/2014/main" id="{F3CCE6A1-431A-4A62-8E03-F81473F1EA2D}"/>
              </a:ext>
            </a:extLst>
          </p:cNvPr>
          <p:cNvSpPr>
            <a:spLocks noGrp="1"/>
          </p:cNvSpPr>
          <p:nvPr>
            <p:ph type="body" sz="half" idx="11"/>
          </p:nvPr>
        </p:nvSpPr>
        <p:spPr>
          <a:xfrm>
            <a:off x="662610" y="843280"/>
            <a:ext cx="8178936" cy="3889291"/>
          </a:xfrm>
        </p:spPr>
        <p:txBody>
          <a:bodyPr/>
          <a:lstStyle/>
          <a:p>
            <a:pPr algn="l" rtl="0">
              <a:lnSpc>
                <a:spcPct val="100000"/>
              </a:lnSpc>
            </a:pPr>
            <a:r>
              <a:rPr lang="sv-se" sz="1800" b="1" i="0" u="none" baseline="0"/>
              <a:t>Högskolan för teknikvetenskaper</a:t>
            </a:r>
            <a:endParaRPr lang="sv-se" sz="1800" dirty="0"/>
          </a:p>
          <a:p>
            <a:pPr algn="l" rtl="0">
              <a:lnSpc>
                <a:spcPct val="100000"/>
              </a:lnSpc>
              <a:spcBef>
                <a:spcPts val="300"/>
              </a:spcBef>
            </a:pPr>
            <a:r>
              <a:rPr lang="sv-se" sz="1300" b="0" i="0" u="none" baseline="0"/>
              <a:t>Vi skapar en bättre morgondag med hjälp av innovativa teknologiska lösningar. I studierna ligger fokus på datateknik och artificiell intelligens, materialfysik, avancerade energilösningar, medicinsk teknik, produktionsekonomi, neurovetenskap och systemutveckling.</a:t>
            </a:r>
          </a:p>
          <a:p>
            <a:pPr algn="l" rtl="0">
              <a:lnSpc>
                <a:spcPct val="100000"/>
              </a:lnSpc>
            </a:pPr>
            <a:r>
              <a:rPr lang="sv-se" sz="1800" b="1" i="0" u="none" baseline="0"/>
              <a:t>Högskolan för elektroteknik</a:t>
            </a:r>
            <a:endParaRPr lang="sv-se" sz="1800" b="0" i="1" dirty="0"/>
          </a:p>
          <a:p>
            <a:pPr algn="l" rtl="0">
              <a:lnSpc>
                <a:spcPct val="100000"/>
              </a:lnSpc>
              <a:spcBef>
                <a:spcPts val="300"/>
              </a:spcBef>
            </a:pPr>
            <a:r>
              <a:rPr lang="sv-se" sz="1300" b="0" i="0" u="none" baseline="0"/>
              <a:t>Som studerande får du söka lösningar på frågor som gäller exempelvis hållbar utveckling och människors välbefinnande. Diplomingenjörer som utexaminerats från oss arbetar med bland annat automation, systemutveckling, medicinsk teknik, förvaltning, rymdteknik och energilösningar. </a:t>
            </a:r>
          </a:p>
          <a:p>
            <a:pPr algn="l" rtl="0">
              <a:lnSpc>
                <a:spcPct val="100000"/>
              </a:lnSpc>
            </a:pPr>
            <a:r>
              <a:rPr lang="sv-se" sz="1800" b="1" i="0" u="none" baseline="0"/>
              <a:t>Högskolan för konst, design och arkitektur (arkitektur)</a:t>
            </a:r>
            <a:endParaRPr lang="sv-se" sz="1800" b="0" i="1" dirty="0"/>
          </a:p>
          <a:p>
            <a:pPr algn="l" rtl="0">
              <a:lnSpc>
                <a:spcPct val="100000"/>
              </a:lnSpc>
              <a:spcBef>
                <a:spcPts val="300"/>
              </a:spcBef>
            </a:pPr>
            <a:r>
              <a:rPr lang="sv-se" sz="1300" b="0" i="0" u="none" baseline="0"/>
              <a:t>Vi är ledande i Norden inom design, mode, spel, medier, arkitektur, film, konstpedagogik och konst. Som arkitekt eller landskapsarkitekt får du planera och skapa hållbara miljöer för framtiden.</a:t>
            </a:r>
          </a:p>
          <a:p>
            <a:pPr marL="342900" indent="-342900" algn="l" rtl="0">
              <a:lnSpc>
                <a:spcPct val="100000"/>
              </a:lnSpc>
              <a:spcBef>
                <a:spcPts val="300"/>
              </a:spcBef>
              <a:buFont typeface="Arial" panose="020B0604020202020204" pitchFamily="34" charset="0"/>
              <a:buChar char="•"/>
            </a:pPr>
            <a:endParaRPr lang="sv-se" sz="1300" b="0" dirty="0"/>
          </a:p>
          <a:p>
            <a:pPr marL="342900" indent="-342900" algn="l" rtl="0">
              <a:lnSpc>
                <a:spcPct val="100000"/>
              </a:lnSpc>
              <a:buFont typeface="Arial" panose="020B0604020202020204" pitchFamily="34" charset="0"/>
              <a:buChar char="•"/>
            </a:pPr>
            <a:endParaRPr lang="sv-se" sz="1300" b="0" dirty="0"/>
          </a:p>
        </p:txBody>
      </p:sp>
    </p:spTree>
    <p:extLst>
      <p:ext uri="{BB962C8B-B14F-4D97-AF65-F5344CB8AC3E}">
        <p14:creationId xmlns:p14="http://schemas.microsoft.com/office/powerpoint/2010/main" val="413695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3772756" cy="999574"/>
          </a:xfrm>
        </p:spPr>
        <p:txBody>
          <a:bodyPr lIns="0" tIns="0" rIns="0" bIns="0" anchor="t"/>
          <a:lstStyle/>
          <a:p>
            <a:pPr algn="l" rtl="0"/>
            <a:r>
              <a:rPr lang="sv-se" sz="3600" b="1" i="0" u="none" baseline="0">
                <a:latin typeface="Arial"/>
                <a:ea typeface="Arial"/>
                <a:cs typeface="Arial"/>
                <a:sym typeface="Arial"/>
              </a:rPr>
              <a:t>Varför valde jag Aalto?</a:t>
            </a:r>
            <a:br>
              <a:rPr lang="sv-se" sz="3600">
                <a:cs typeface="Arial"/>
              </a:rPr>
            </a:br>
            <a:endParaRPr lang="sv-se" sz="3600" dirty="0">
              <a:solidFill>
                <a:schemeClr val="tx1"/>
              </a:solidFil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6349" y="1442720"/>
            <a:ext cx="5233425" cy="2841280"/>
          </a:xfrm>
        </p:spPr>
        <p:txBody>
          <a:bodyPr lIns="0" tIns="0" rIns="0" bIns="0" anchor="t"/>
          <a:lstStyle/>
          <a:p>
            <a:pPr marL="285750" indent="-285750" algn="l" rtl="0">
              <a:lnSpc>
                <a:spcPct val="100000"/>
              </a:lnSpc>
              <a:buFont typeface="Arial,Sans-Serif"/>
              <a:buChar char="•"/>
            </a:pPr>
            <a:r>
              <a:rPr lang="sv-se" sz="1600" b="0" i="0" u="none" baseline="0">
                <a:latin typeface="+mn-lt"/>
                <a:ea typeface="+mn-lt"/>
                <a:cs typeface="+mn-lt"/>
                <a:sym typeface="+mn-lt"/>
              </a:rPr>
              <a:t>Vem är jag? Vad studerar jag?</a:t>
            </a:r>
          </a:p>
          <a:p>
            <a:pPr marL="285750" indent="-285750" algn="l" rtl="0">
              <a:lnSpc>
                <a:spcPct val="100000"/>
              </a:lnSpc>
              <a:buFont typeface="Arial,Sans-Serif"/>
              <a:buChar char="•"/>
            </a:pPr>
            <a:r>
              <a:rPr lang="sv-se" sz="1600" b="0" i="0" u="none" baseline="0">
                <a:latin typeface="+mn-lt"/>
                <a:ea typeface="+mn-lt"/>
                <a:cs typeface="+mn-lt"/>
                <a:sym typeface="+mn-lt"/>
              </a:rPr>
              <a:t>Varför valde jag Aalto, mitt område och program?</a:t>
            </a:r>
          </a:p>
          <a:p>
            <a:pPr marL="285750" indent="-285750" algn="l" rtl="0">
              <a:lnSpc>
                <a:spcPct val="100000"/>
              </a:lnSpc>
              <a:buFont typeface="Arial,Sans-Serif"/>
              <a:buChar char="•"/>
            </a:pPr>
            <a:r>
              <a:rPr lang="sv-se" sz="1600" b="0" i="0" u="none" baseline="0">
                <a:latin typeface="+mn-lt"/>
                <a:ea typeface="+mn-lt"/>
                <a:cs typeface="+mn-lt"/>
                <a:sym typeface="+mn-lt"/>
              </a:rPr>
              <a:t>Hur är det att studera vid Aalto?</a:t>
            </a:r>
          </a:p>
          <a:p>
            <a:pPr marL="285750" indent="-285750" algn="l" rtl="0">
              <a:lnSpc>
                <a:spcPct val="100000"/>
              </a:lnSpc>
              <a:buFont typeface="Arial,Sans-Serif"/>
              <a:buChar char="•"/>
            </a:pPr>
            <a:r>
              <a:rPr lang="sv-se" sz="1600" b="0" i="0" u="none" baseline="0">
                <a:latin typeface="+mn-lt"/>
                <a:ea typeface="+mn-lt"/>
                <a:cs typeface="+mn-lt"/>
                <a:sym typeface="+mn-lt"/>
              </a:rPr>
              <a:t>Hurdana framtidsplaner har jag?</a:t>
            </a:r>
            <a:endParaRPr lang="sv-se" sz="1600" b="0" dirty="0">
              <a:ea typeface="+mn-lt"/>
              <a:cs typeface="+mn-lt"/>
            </a:endParaRPr>
          </a:p>
          <a:p>
            <a:pPr marL="342900" indent="-342900" algn="l" rtl="0">
              <a:buFont typeface="Arial" panose="020B0604020202020204" pitchFamily="34" charset="0"/>
              <a:buChar char="•"/>
            </a:pPr>
            <a:endParaRPr lang="sv-se" sz="1400" dirty="0"/>
          </a:p>
        </p:txBody>
      </p:sp>
      <p:pic>
        <p:nvPicPr>
          <p:cNvPr id="9" name="Picture 8">
            <a:extLst>
              <a:ext uri="{FF2B5EF4-FFF2-40B4-BE49-F238E27FC236}">
                <a16:creationId xmlns:a16="http://schemas.microsoft.com/office/drawing/2014/main" id="{4C484281-D7B5-9142-8306-29FD92C14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1" t="921"/>
          <a:stretch/>
        </p:blipFill>
        <p:spPr>
          <a:xfrm>
            <a:off x="6015555" y="0"/>
            <a:ext cx="3128443" cy="4018327"/>
          </a:xfrm>
          <a:prstGeom prst="rect">
            <a:avLst/>
          </a:prstGeom>
        </p:spPr>
      </p:pic>
      <p:sp>
        <p:nvSpPr>
          <p:cNvPr id="8" name="TextBox 7">
            <a:extLst>
              <a:ext uri="{FF2B5EF4-FFF2-40B4-BE49-F238E27FC236}">
                <a16:creationId xmlns:a16="http://schemas.microsoft.com/office/drawing/2014/main" id="{50660767-F501-6948-B468-5BA098C218D4}"/>
              </a:ext>
            </a:extLst>
          </p:cNvPr>
          <p:cNvSpPr txBox="1"/>
          <p:nvPr/>
        </p:nvSpPr>
        <p:spPr>
          <a:xfrm>
            <a:off x="4293704" y="760759"/>
            <a:ext cx="4187686" cy="300082"/>
          </a:xfrm>
          <a:prstGeom prst="rect">
            <a:avLst/>
          </a:prstGeom>
          <a:solidFill>
            <a:schemeClr val="bg1"/>
          </a:solidFill>
          <a:ln w="25400">
            <a:solidFill>
              <a:srgbClr val="EF363B"/>
            </a:solidFill>
          </a:ln>
        </p:spPr>
        <p:txBody>
          <a:bodyPr wrap="square" rtlCol="0">
            <a:spAutoFit/>
          </a:bodyPr>
          <a:lstStyle/>
          <a:p>
            <a:pPr algn="l" rtl="0"/>
            <a:r>
              <a:rPr lang="sv-se" b="1" i="0" u="none" baseline="0"/>
              <a:t>LÄGG IN DITT FOTO OCH DINA UPPGIFTER HÄR</a:t>
            </a:r>
          </a:p>
        </p:txBody>
      </p:sp>
      <p:sp>
        <p:nvSpPr>
          <p:cNvPr id="11" name="TextBox 10">
            <a:extLst>
              <a:ext uri="{FF2B5EF4-FFF2-40B4-BE49-F238E27FC236}">
                <a16:creationId xmlns:a16="http://schemas.microsoft.com/office/drawing/2014/main" id="{0301C677-476C-184B-A8B3-07822014F04C}"/>
              </a:ext>
            </a:extLst>
          </p:cNvPr>
          <p:cNvSpPr txBox="1"/>
          <p:nvPr/>
        </p:nvSpPr>
        <p:spPr>
          <a:xfrm>
            <a:off x="5896034" y="4007792"/>
            <a:ext cx="1856488" cy="692497"/>
          </a:xfrm>
          <a:prstGeom prst="rect">
            <a:avLst/>
          </a:prstGeom>
          <a:noFill/>
        </p:spPr>
        <p:txBody>
          <a:bodyPr wrap="square" rtlCol="0">
            <a:spAutoFit/>
          </a:bodyPr>
          <a:lstStyle/>
          <a:p>
            <a:pPr algn="l" rtl="0"/>
            <a:r>
              <a:rPr lang="sv-se" sz="1300" b="1" i="0" u="none" baseline="0" dirty="0"/>
              <a:t>Namn</a:t>
            </a:r>
            <a:endParaRPr lang="sv-se" sz="1300" b="1" dirty="0"/>
          </a:p>
          <a:p>
            <a:pPr algn="l" rtl="0"/>
            <a:r>
              <a:rPr lang="sv-se" sz="1300" b="0" i="1" u="none" baseline="0" dirty="0"/>
              <a:t>Program / huvudämne</a:t>
            </a:r>
            <a:endParaRPr lang="sv-se" sz="1300" i="1" dirty="0"/>
          </a:p>
          <a:p>
            <a:pPr algn="l" rtl="0"/>
            <a:r>
              <a:rPr lang="sv-se" sz="1300" b="0" i="1" u="none" baseline="0" dirty="0"/>
              <a:t>Högskola</a:t>
            </a:r>
            <a:endParaRPr lang="sv-se" sz="1300" i="1" dirty="0"/>
          </a:p>
        </p:txBody>
      </p:sp>
    </p:spTree>
    <p:extLst>
      <p:ext uri="{BB962C8B-B14F-4D97-AF65-F5344CB8AC3E}">
        <p14:creationId xmlns:p14="http://schemas.microsoft.com/office/powerpoint/2010/main" val="183740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Programvideo</a:t>
            </a:r>
            <a:endParaRPr lang="sv-se" sz="3600" dirty="0"/>
          </a:p>
        </p:txBody>
      </p:sp>
      <p:pic>
        <p:nvPicPr>
          <p:cNvPr id="7" name="Online Media 1" descr="Miksi kauppatieteet? | Aalto-yliopisto">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
        <p:nvSpPr>
          <p:cNvPr id="8" name="TextBox 7">
            <a:extLst>
              <a:ext uri="{FF2B5EF4-FFF2-40B4-BE49-F238E27FC236}">
                <a16:creationId xmlns:a16="http://schemas.microsoft.com/office/drawing/2014/main" id="{3AAA6402-D0C9-466D-8FCD-5E11E79361A8}"/>
              </a:ext>
            </a:extLst>
          </p:cNvPr>
          <p:cNvSpPr txBox="1"/>
          <p:nvPr/>
        </p:nvSpPr>
        <p:spPr>
          <a:xfrm>
            <a:off x="785430" y="2458726"/>
            <a:ext cx="2165978" cy="715581"/>
          </a:xfrm>
          <a:prstGeom prst="rect">
            <a:avLst/>
          </a:prstGeom>
          <a:solidFill>
            <a:schemeClr val="bg1"/>
          </a:solidFill>
          <a:ln w="25400">
            <a:solidFill>
              <a:srgbClr val="EF363B"/>
            </a:solidFill>
          </a:ln>
        </p:spPr>
        <p:txBody>
          <a:bodyPr wrap="none" lIns="91440" tIns="45720" rIns="91440" bIns="45720" rtlCol="0" anchor="t">
            <a:spAutoFit/>
          </a:bodyPr>
          <a:lstStyle/>
          <a:p>
            <a:pPr algn="l" rtl="0"/>
            <a:r>
              <a:rPr lang="sv-se" b="1" i="0" u="none" baseline="0"/>
              <a:t>Lägg in YouTube-videon </a:t>
            </a:r>
            <a:br>
              <a:rPr lang="sv-se" b="1"/>
            </a:br>
            <a:r>
              <a:rPr lang="sv-se" b="1" i="0" u="none" baseline="0"/>
              <a:t>för ditt eget program här </a:t>
            </a:r>
            <a:br>
              <a:rPr lang="sv-se"/>
            </a:br>
            <a:r>
              <a:rPr lang="sv-se" b="1" i="0" u="none" baseline="0"/>
              <a:t>eller ta bort sidan</a:t>
            </a:r>
            <a:endParaRPr lang="sv-se" b="1" dirty="0">
              <a:cs typeface="Arial"/>
            </a:endParaRPr>
          </a:p>
        </p:txBody>
      </p:sp>
    </p:spTree>
    <p:extLst>
      <p:ext uri="{BB962C8B-B14F-4D97-AF65-F5344CB8AC3E}">
        <p14:creationId xmlns:p14="http://schemas.microsoft.com/office/powerpoint/2010/main" val="9501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Studierna i teknik är...</a:t>
            </a:r>
            <a:endParaRPr lang="sv-se" sz="3600" dirty="0"/>
          </a:p>
        </p:txBody>
      </p:sp>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a:xfrm>
            <a:off x="609062" y="938129"/>
            <a:ext cx="3751924" cy="2936212"/>
          </a:xfrm>
        </p:spPr>
        <p:txBody>
          <a:bodyPr lIns="0" tIns="0" rIns="0" bIns="0" anchor="t"/>
          <a:lstStyle/>
          <a:p>
            <a:pPr marL="0" indent="0" algn="l" rtl="0">
              <a:lnSpc>
                <a:spcPct val="100000"/>
              </a:lnSpc>
              <a:buNone/>
            </a:pPr>
            <a:r>
              <a:rPr lang="sv-se" sz="1600" b="1" i="0" u="none" baseline="0">
                <a:latin typeface="Arial" charset="0"/>
                <a:ea typeface="Arial" charset="0"/>
                <a:cs typeface="Arial" charset="0"/>
                <a:sym typeface="Arial" charset="0"/>
              </a:rPr>
              <a:t>Grundstudier det första året.</a:t>
            </a:r>
          </a:p>
          <a:p>
            <a:pPr marL="0" indent="0" algn="l" rtl="0">
              <a:lnSpc>
                <a:spcPct val="100000"/>
              </a:lnSpc>
              <a:spcBef>
                <a:spcPts val="500"/>
              </a:spcBef>
              <a:buNone/>
            </a:pPr>
            <a:r>
              <a:rPr lang="sv-se" sz="1400" b="0" i="0" u="none" baseline="0">
                <a:latin typeface="Arial" charset="0"/>
                <a:ea typeface="Arial" charset="0"/>
                <a:cs typeface="Arial" charset="0"/>
                <a:sym typeface="Arial" charset="0"/>
              </a:rPr>
              <a:t>Efter grundstudierna får du specialisera och fördjupa dig inom ett huvudämne.</a:t>
            </a:r>
          </a:p>
          <a:p>
            <a:pPr marL="0" indent="0" algn="l" rtl="0">
              <a:lnSpc>
                <a:spcPct val="100000"/>
              </a:lnSpc>
              <a:spcBef>
                <a:spcPts val="500"/>
              </a:spcBef>
              <a:buNone/>
            </a:pPr>
            <a:endParaRPr lang="sv-se" sz="1400" b="0" dirty="0">
              <a:latin typeface="Arial"/>
              <a:ea typeface="Arial" charset="0"/>
              <a:cs typeface="Arial"/>
            </a:endParaRPr>
          </a:p>
          <a:p>
            <a:pPr marL="0" indent="0" algn="l" rtl="0">
              <a:lnSpc>
                <a:spcPct val="100000"/>
              </a:lnSpc>
              <a:buNone/>
            </a:pPr>
            <a:r>
              <a:rPr lang="sv-se" sz="1600" b="1" i="0" u="none" baseline="0">
                <a:latin typeface="Arial" charset="0"/>
                <a:ea typeface="Arial" charset="0"/>
                <a:cs typeface="Arial" charset="0"/>
                <a:sym typeface="Arial" charset="0"/>
              </a:rPr>
              <a:t>Pedagogiskt mångsidiga.</a:t>
            </a:r>
          </a:p>
          <a:p>
            <a:pPr marL="0" indent="0" algn="l" rtl="0">
              <a:lnSpc>
                <a:spcPct val="100000"/>
              </a:lnSpc>
              <a:spcBef>
                <a:spcPts val="500"/>
              </a:spcBef>
              <a:buNone/>
            </a:pPr>
            <a:r>
              <a:rPr lang="sv-se" sz="1400" b="0" i="0" u="none" baseline="0">
                <a:latin typeface="Arial"/>
                <a:ea typeface="Arial" charset="0"/>
                <a:cs typeface="Arial"/>
              </a:rPr>
              <a:t>Kurserna kan innehålla mer självständigt arbete, t.ex. föreläsningar och räkneövningar, eller vara mer samarbetsinriktade, t.ex. laboratorieuppgifter och grupparbeten.</a:t>
            </a:r>
            <a:endParaRPr lang="sv-se" dirty="0">
              <a:latin typeface="Arial"/>
              <a:cs typeface="Arial"/>
            </a:endParaRPr>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892274"/>
            <a:ext cx="4269546" cy="2595582"/>
          </a:xfrm>
          <a:prstGeom prst="rect">
            <a:avLst/>
          </a:prstGeom>
          <a:noFill/>
        </p:spPr>
        <p:txBody>
          <a:bodyPr wrap="square" lIns="91440" tIns="45720" rIns="91440" bIns="45720" rtlCol="0" anchor="t">
            <a:spAutoFit/>
          </a:bodyPr>
          <a:lstStyle/>
          <a:p>
            <a:pPr algn="l" rtl="0">
              <a:spcBef>
                <a:spcPts val="750"/>
              </a:spcBef>
            </a:pPr>
            <a:r>
              <a:rPr lang="sv-se" sz="1600" b="1" i="0" u="none" baseline="0">
                <a:latin typeface="Arial" charset="0"/>
                <a:ea typeface="Arial" charset="0"/>
                <a:cs typeface="Arial" charset="0"/>
                <a:sym typeface="Arial" charset="0"/>
              </a:rPr>
              <a:t>Inriktade på sakkunskap.</a:t>
            </a:r>
          </a:p>
          <a:p>
            <a:pPr algn="l" rtl="0">
              <a:spcBef>
                <a:spcPts val="500"/>
              </a:spcBef>
            </a:pPr>
            <a:r>
              <a:rPr lang="sv-se" sz="1400" b="0" i="0" u="none" baseline="0">
                <a:latin typeface="Arial" charset="0"/>
                <a:ea typeface="Arial" charset="0"/>
                <a:cs typeface="Arial" charset="0"/>
                <a:sym typeface="Arial" charset="0"/>
              </a:rPr>
              <a:t>Studierna ger dig färdigheter för krävande expert- och ledningsuppdrag inom industrin eller forskningen eller som företagare.</a:t>
            </a:r>
          </a:p>
          <a:p>
            <a:pPr algn="l" rtl="0">
              <a:spcBef>
                <a:spcPts val="500"/>
              </a:spcBef>
            </a:pPr>
            <a:endParaRPr lang="sv-se" sz="1400" dirty="0">
              <a:latin typeface="Arial" charset="0"/>
              <a:ea typeface="Arial" charset="0"/>
              <a:cs typeface="Arial" charset="0"/>
            </a:endParaRPr>
          </a:p>
          <a:p>
            <a:pPr algn="l" rtl="0">
              <a:spcBef>
                <a:spcPts val="750"/>
              </a:spcBef>
            </a:pPr>
            <a:r>
              <a:rPr lang="sv-se" sz="1600" b="1" i="0" u="none" baseline="0">
                <a:latin typeface="Arial" charset="0"/>
                <a:ea typeface="Arial" charset="0"/>
                <a:cs typeface="Arial" charset="0"/>
                <a:sym typeface="Arial" charset="0"/>
              </a:rPr>
              <a:t>Mångvetenskapliga.</a:t>
            </a:r>
          </a:p>
          <a:p>
            <a:pPr algn="l" rtl="0">
              <a:spcBef>
                <a:spcPts val="500"/>
              </a:spcBef>
            </a:pPr>
            <a:r>
              <a:rPr lang="sv-se" sz="1400" b="0" i="0" u="none" baseline="0">
                <a:latin typeface="Arial"/>
                <a:ea typeface="Arial" charset="0"/>
                <a:cs typeface="Arial"/>
              </a:rPr>
              <a:t>Du kan kombinera ekonomi, konst och teknik för att skapa en helhet som passar dig.</a:t>
            </a:r>
            <a:endParaRPr lang="sv-se" sz="1400" dirty="0">
              <a:latin typeface="Arial"/>
              <a:ea typeface="Arial" charset="0"/>
              <a:cs typeface="Arial" charset="0"/>
            </a:endParaRPr>
          </a:p>
          <a:p>
            <a:endParaRPr lang="sv-se" dirty="0"/>
          </a:p>
        </p:txBody>
      </p:sp>
    </p:spTree>
    <p:extLst>
      <p:ext uri="{BB962C8B-B14F-4D97-AF65-F5344CB8AC3E}">
        <p14:creationId xmlns:p14="http://schemas.microsoft.com/office/powerpoint/2010/main" val="399863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8180912" cy="608075"/>
          </a:xfrm>
        </p:spPr>
        <p:txBody>
          <a:bodyPr/>
          <a:lstStyle/>
          <a:p>
            <a:pPr algn="l" rtl="0"/>
            <a:r>
              <a:rPr lang="sv-se" sz="3600" b="1" i="0" u="none" baseline="0">
                <a:latin typeface="Arial" charset="0"/>
                <a:ea typeface="Arial" charset="0"/>
                <a:cs typeface="Arial" charset="0"/>
                <a:sym typeface="Arial" charset="0"/>
              </a:rPr>
              <a:t>Kandidatutbildningar inom teknik</a:t>
            </a:r>
          </a:p>
        </p:txBody>
      </p:sp>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50759" y="1352128"/>
            <a:ext cx="3751924" cy="3369545"/>
          </a:xfrm>
        </p:spPr>
        <p:txBody>
          <a:bodyPr/>
          <a:lstStyle/>
          <a:p>
            <a:pPr marL="0" indent="0" algn="l" rtl="0">
              <a:lnSpc>
                <a:spcPct val="100000"/>
              </a:lnSpc>
              <a:spcBef>
                <a:spcPts val="500"/>
              </a:spcBef>
              <a:buNone/>
            </a:pPr>
            <a:r>
              <a:rPr lang="sv-se" sz="13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Finsk- och svenskspråkiga utbildningar:</a:t>
            </a:r>
            <a:endParaRPr lang="sv-se" sz="1300" b="0" dirty="0">
              <a:solidFill>
                <a:srgbClr val="000000"/>
              </a:solidFill>
              <a:latin typeface="Arial" panose="020B0604020202020204" pitchFamily="34" charset="0"/>
            </a:endParaRPr>
          </a:p>
          <a:p>
            <a:pPr algn="l" rtl="0">
              <a:lnSpc>
                <a:spcPct val="100000"/>
              </a:lnSpc>
              <a:spcBef>
                <a:spcPts val="500"/>
              </a:spcBef>
            </a:pPr>
            <a:r>
              <a:rPr lang="sv-se" sz="1300" b="0" i="0" u="none" baseline="0">
                <a:latin typeface="Arial" charset="0"/>
                <a:ea typeface="Arial" charset="0"/>
                <a:cs typeface="Arial" charset="0"/>
                <a:sym typeface="Arial" charset="0"/>
              </a:rPr>
              <a:t>Automation och robotik</a:t>
            </a:r>
          </a:p>
          <a:p>
            <a:pPr algn="l" rtl="0">
              <a:lnSpc>
                <a:spcPct val="100000"/>
              </a:lnSpc>
              <a:spcBef>
                <a:spcPts val="500"/>
              </a:spcBef>
            </a:pPr>
            <a:r>
              <a:rPr lang="sv-se" sz="1300" b="0" i="0" u="none" baseline="0">
                <a:latin typeface="Arial" charset="0"/>
                <a:ea typeface="Arial" charset="0"/>
                <a:cs typeface="Arial" charset="0"/>
                <a:sym typeface="Arial" charset="0"/>
              </a:rPr>
              <a:t>Bioinformationsteknologi</a:t>
            </a:r>
          </a:p>
          <a:p>
            <a:pPr algn="l" rtl="0">
              <a:lnSpc>
                <a:spcPct val="100000"/>
              </a:lnSpc>
              <a:spcBef>
                <a:spcPts val="500"/>
              </a:spcBef>
            </a:pPr>
            <a:r>
              <a:rPr lang="sv-se" sz="1300" b="0" i="0" u="none" baseline="0">
                <a:latin typeface="Arial" charset="0"/>
                <a:ea typeface="Arial" charset="0"/>
                <a:cs typeface="Arial" charset="0"/>
                <a:sym typeface="Arial" charset="0"/>
              </a:rPr>
              <a:t>Elektronik och elektroteknik</a:t>
            </a:r>
          </a:p>
          <a:p>
            <a:pPr algn="l" rtl="0">
              <a:lnSpc>
                <a:spcPct val="100000"/>
              </a:lnSpc>
              <a:spcBef>
                <a:spcPts val="500"/>
              </a:spcBef>
            </a:pPr>
            <a:r>
              <a:rPr lang="sv-se" sz="1300" b="0" i="0" u="none" baseline="0">
                <a:latin typeface="Arial" charset="0"/>
                <a:ea typeface="Arial" charset="0"/>
                <a:cs typeface="Arial" charset="0"/>
                <a:sym typeface="Arial" charset="0"/>
              </a:rPr>
              <a:t>Energi- och maskinteknik</a:t>
            </a:r>
          </a:p>
          <a:p>
            <a:pPr algn="l" rtl="0">
              <a:lnSpc>
                <a:spcPct val="100000"/>
              </a:lnSpc>
              <a:spcBef>
                <a:spcPts val="500"/>
              </a:spcBef>
            </a:pPr>
            <a:r>
              <a:rPr lang="sv-se" sz="1300" b="0" i="0" u="none" baseline="0">
                <a:latin typeface="Arial" charset="0"/>
                <a:ea typeface="Arial" charset="0"/>
                <a:cs typeface="Arial" charset="0"/>
                <a:sym typeface="Arial" charset="0"/>
              </a:rPr>
              <a:t>Informationsteknologi</a:t>
            </a:r>
          </a:p>
          <a:p>
            <a:pPr algn="l" rtl="0">
              <a:lnSpc>
                <a:spcPct val="100000"/>
              </a:lnSpc>
              <a:spcBef>
                <a:spcPts val="500"/>
              </a:spcBef>
            </a:pPr>
            <a:r>
              <a:rPr lang="sv-se" sz="1300" b="0" i="0" u="none" baseline="0">
                <a:latin typeface="Arial" charset="0"/>
                <a:ea typeface="Arial" charset="0"/>
                <a:cs typeface="Arial" charset="0"/>
                <a:sym typeface="Arial" charset="0"/>
              </a:rPr>
              <a:t>Informationsnätverk</a:t>
            </a:r>
          </a:p>
          <a:p>
            <a:pPr algn="l" rtl="0">
              <a:lnSpc>
                <a:spcPct val="100000"/>
              </a:lnSpc>
              <a:spcBef>
                <a:spcPts val="500"/>
              </a:spcBef>
            </a:pPr>
            <a:r>
              <a:rPr lang="sv-se" sz="1300" b="0" i="0" u="none" baseline="0">
                <a:latin typeface="Arial" charset="0"/>
                <a:ea typeface="Arial" charset="0"/>
                <a:cs typeface="Arial" charset="0"/>
                <a:sym typeface="Arial" charset="0"/>
              </a:rPr>
              <a:t>Kemiteknik</a:t>
            </a:r>
          </a:p>
          <a:p>
            <a:pPr algn="l" rtl="0">
              <a:lnSpc>
                <a:spcPct val="100000"/>
              </a:lnSpc>
              <a:spcBef>
                <a:spcPts val="500"/>
              </a:spcBef>
            </a:pPr>
            <a:r>
              <a:rPr lang="sv-se" sz="1300" b="0" i="0" u="none" baseline="0">
                <a:latin typeface="Arial" charset="0"/>
                <a:ea typeface="Arial" charset="0"/>
                <a:cs typeface="Arial" charset="0"/>
                <a:sym typeface="Arial" charset="0"/>
              </a:rPr>
              <a:t>Hållbara samhällen</a:t>
            </a:r>
          </a:p>
          <a:p>
            <a:pPr algn="l" rtl="0">
              <a:lnSpc>
                <a:spcPct val="100000"/>
              </a:lnSpc>
              <a:spcBef>
                <a:spcPts val="500"/>
              </a:spcBef>
            </a:pPr>
            <a:r>
              <a:rPr lang="sv-se" sz="1300" b="0" i="0" u="none" baseline="0">
                <a:latin typeface="Arial" charset="0"/>
                <a:ea typeface="Arial" charset="0"/>
                <a:cs typeface="Arial" charset="0"/>
                <a:sym typeface="Arial" charset="0"/>
              </a:rPr>
              <a:t>Fastighetsekonomi och geoinformatik</a:t>
            </a:r>
            <a:endParaRPr lang="sv-se" sz="1300" b="0" dirty="0">
              <a:latin typeface="Arial" charset="0"/>
              <a:ea typeface="Arial" charset="0"/>
              <a:cs typeface="Arial" charset="0"/>
            </a:endParaRPr>
          </a:p>
          <a:p>
            <a:pPr algn="l" rtl="0">
              <a:lnSpc>
                <a:spcPct val="100000"/>
              </a:lnSpc>
              <a:spcBef>
                <a:spcPts val="500"/>
              </a:spcBef>
            </a:pPr>
            <a:r>
              <a:rPr lang="sv-se" sz="1300" b="0" i="0" u="none" baseline="0">
                <a:latin typeface="Arial" charset="0"/>
                <a:ea typeface="Arial" charset="0"/>
                <a:cs typeface="Arial" charset="0"/>
                <a:sym typeface="Arial" charset="0"/>
              </a:rPr>
              <a:t>Byggnadsteknik</a:t>
            </a:r>
          </a:p>
          <a:p>
            <a:endParaRPr lang="sv-se" sz="1300" b="0" dirty="0"/>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spcBef>
                <a:spcPts val="600"/>
              </a:spcBef>
            </a:pPr>
            <a:endParaRPr lang="sv-se" sz="2000">
              <a:latin typeface="Arial" charset="0"/>
              <a:ea typeface="Arial" charset="0"/>
              <a:cs typeface="Arial" charset="0"/>
            </a:endParaRPr>
          </a:p>
          <a:p>
            <a:endParaRPr lang="sv-se"/>
          </a:p>
        </p:txBody>
      </p:sp>
      <p:sp>
        <p:nvSpPr>
          <p:cNvPr id="6" name="Text Placeholder 2">
            <a:extLst>
              <a:ext uri="{FF2B5EF4-FFF2-40B4-BE49-F238E27FC236}">
                <a16:creationId xmlns:a16="http://schemas.microsoft.com/office/drawing/2014/main" id="{FE51D397-5DB2-6C4E-B05D-4520A04610CB}"/>
              </a:ext>
            </a:extLst>
          </p:cNvPr>
          <p:cNvSpPr txBox="1">
            <a:spLocks/>
          </p:cNvSpPr>
          <p:nvPr/>
        </p:nvSpPr>
        <p:spPr>
          <a:xfrm>
            <a:off x="4810174" y="1352128"/>
            <a:ext cx="3751924" cy="3662965"/>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lnSpc>
                <a:spcPct val="100000"/>
              </a:lnSpc>
              <a:spcBef>
                <a:spcPts val="500"/>
              </a:spcBef>
            </a:pPr>
            <a:r>
              <a:rPr lang="sv-se" sz="1300" b="0" i="0" u="none" baseline="0">
                <a:latin typeface="Arial" charset="0"/>
                <a:ea typeface="Arial" charset="0"/>
                <a:cs typeface="Arial" charset="0"/>
                <a:sym typeface="Arial" charset="0"/>
              </a:rPr>
              <a:t>Teknisk fysik och matematik</a:t>
            </a:r>
          </a:p>
          <a:p>
            <a:pPr algn="l" rtl="0">
              <a:lnSpc>
                <a:spcPct val="100000"/>
              </a:lnSpc>
              <a:spcBef>
                <a:spcPts val="500"/>
              </a:spcBef>
            </a:pPr>
            <a:r>
              <a:rPr lang="sv-se" sz="1300" b="0" i="0" u="none" baseline="0">
                <a:latin typeface="Arial" charset="0"/>
                <a:ea typeface="Arial" charset="0"/>
                <a:cs typeface="Arial" charset="0"/>
                <a:sym typeface="Arial" charset="0"/>
              </a:rPr>
              <a:t>Teknisk psykologi</a:t>
            </a:r>
          </a:p>
          <a:p>
            <a:pPr algn="l" rtl="0">
              <a:lnSpc>
                <a:spcPct val="100000"/>
              </a:lnSpc>
              <a:spcBef>
                <a:spcPts val="500"/>
              </a:spcBef>
            </a:pPr>
            <a:r>
              <a:rPr lang="sv-se" sz="1300" b="0" i="0" u="none" baseline="0">
                <a:latin typeface="Arial" charset="0"/>
                <a:ea typeface="Arial" charset="0"/>
                <a:cs typeface="Arial" charset="0"/>
                <a:sym typeface="Arial" charset="0"/>
              </a:rPr>
              <a:t>Datateknik</a:t>
            </a:r>
          </a:p>
          <a:p>
            <a:pPr algn="l" rtl="0">
              <a:lnSpc>
                <a:spcPct val="100000"/>
              </a:lnSpc>
              <a:spcBef>
                <a:spcPts val="500"/>
              </a:spcBef>
            </a:pPr>
            <a:r>
              <a:rPr lang="sv-se" sz="1300" b="0" i="0" u="none" baseline="0">
                <a:latin typeface="Arial" charset="0"/>
                <a:ea typeface="Arial" charset="0"/>
                <a:cs typeface="Arial" charset="0"/>
                <a:sym typeface="Arial" charset="0"/>
              </a:rPr>
              <a:t>Produktionsekonomi</a:t>
            </a:r>
          </a:p>
          <a:p>
            <a:pPr algn="l" rtl="0">
              <a:lnSpc>
                <a:spcPct val="100000"/>
              </a:lnSpc>
              <a:spcBef>
                <a:spcPts val="500"/>
              </a:spcBef>
              <a:buFont typeface="Wingdings" panose="05000000000000000000" pitchFamily="2" charset="2"/>
              <a:buChar char="§"/>
            </a:pPr>
            <a:r>
              <a:rPr lang="sv-se" sz="1300" b="0"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Arkitektur</a:t>
            </a:r>
          </a:p>
          <a:p>
            <a:pPr algn="l" rtl="0">
              <a:lnSpc>
                <a:spcPct val="100000"/>
              </a:lnSpc>
              <a:spcBef>
                <a:spcPts val="500"/>
              </a:spcBef>
              <a:buFont typeface="Wingdings" panose="05000000000000000000" pitchFamily="2" charset="2"/>
              <a:buChar char="§"/>
            </a:pPr>
            <a:r>
              <a:rPr lang="sv-se" sz="1300" b="0"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Landskapsarkitektur</a:t>
            </a:r>
          </a:p>
          <a:p>
            <a:pPr algn="l" rtl="0">
              <a:lnSpc>
                <a:spcPct val="100000"/>
              </a:lnSpc>
              <a:spcBef>
                <a:spcPts val="500"/>
              </a:spcBef>
            </a:pPr>
            <a:endParaRPr lang="sv-se" sz="1300" dirty="0">
              <a:solidFill>
                <a:srgbClr val="000000"/>
              </a:solidFill>
              <a:latin typeface="Arial" panose="020B0604020202020204" pitchFamily="34" charset="0"/>
            </a:endParaRPr>
          </a:p>
          <a:p>
            <a:pPr marL="0" indent="0" algn="l" rtl="0">
              <a:lnSpc>
                <a:spcPct val="100000"/>
              </a:lnSpc>
              <a:spcBef>
                <a:spcPts val="500"/>
              </a:spcBef>
              <a:buNone/>
            </a:pPr>
            <a:r>
              <a:rPr lang="sv-se" sz="1300" b="1" i="0" u="none" baseline="0">
                <a:latin typeface="Arial" charset="0"/>
                <a:ea typeface="Arial" charset="0"/>
                <a:cs typeface="Arial" charset="0"/>
                <a:sym typeface="Arial" charset="0"/>
              </a:rPr>
              <a:t>Engelskspråkiga utbildningar:</a:t>
            </a:r>
          </a:p>
          <a:p>
            <a:pPr algn="l" rtl="0">
              <a:lnSpc>
                <a:spcPct val="100000"/>
              </a:lnSpc>
              <a:spcBef>
                <a:spcPts val="500"/>
              </a:spcBef>
            </a:pPr>
            <a:r>
              <a:rPr lang="sv-se" sz="1300" b="0" i="0" u="none" baseline="0">
                <a:latin typeface="Arial" charset="0"/>
                <a:ea typeface="Arial" charset="0"/>
                <a:cs typeface="Arial" charset="0"/>
                <a:sym typeface="Arial" charset="0"/>
              </a:rPr>
              <a:t>Chemical Engineering</a:t>
            </a:r>
          </a:p>
          <a:p>
            <a:pPr algn="l" rtl="0">
              <a:lnSpc>
                <a:spcPct val="100000"/>
              </a:lnSpc>
              <a:spcBef>
                <a:spcPts val="500"/>
              </a:spcBef>
            </a:pPr>
            <a:r>
              <a:rPr lang="sv-se" sz="1300" b="0" i="0" u="none" baseline="0">
                <a:latin typeface="Arial" charset="0"/>
                <a:ea typeface="Arial" charset="0"/>
                <a:cs typeface="Arial" charset="0"/>
                <a:sym typeface="Arial" charset="0"/>
              </a:rPr>
              <a:t>Computational Engineering</a:t>
            </a:r>
          </a:p>
          <a:p>
            <a:pPr algn="l" rtl="0">
              <a:lnSpc>
                <a:spcPct val="100000"/>
              </a:lnSpc>
              <a:spcBef>
                <a:spcPts val="500"/>
              </a:spcBef>
            </a:pPr>
            <a:r>
              <a:rPr lang="sv-se" sz="1300" b="0" i="0" u="none" baseline="0">
                <a:latin typeface="Arial" charset="0"/>
                <a:ea typeface="Arial" charset="0"/>
                <a:cs typeface="Arial" charset="0"/>
                <a:sym typeface="Arial" charset="0"/>
              </a:rPr>
              <a:t>Data Science</a:t>
            </a:r>
          </a:p>
          <a:p>
            <a:pPr algn="l" rtl="0">
              <a:lnSpc>
                <a:spcPct val="100000"/>
              </a:lnSpc>
              <a:spcBef>
                <a:spcPts val="500"/>
              </a:spcBef>
            </a:pPr>
            <a:r>
              <a:rPr lang="sv-se" sz="1300" b="0" i="0" u="none" baseline="0">
                <a:latin typeface="Arial" charset="0"/>
                <a:ea typeface="Arial" charset="0"/>
                <a:cs typeface="Arial" charset="0"/>
                <a:sym typeface="Arial" charset="0"/>
              </a:rPr>
              <a:t>Digital Systems and Design</a:t>
            </a:r>
          </a:p>
          <a:p>
            <a:pPr algn="l" rtl="0">
              <a:lnSpc>
                <a:spcPct val="100000"/>
              </a:lnSpc>
              <a:spcBef>
                <a:spcPts val="500"/>
              </a:spcBef>
            </a:pPr>
            <a:r>
              <a:rPr lang="sv-se" sz="1300" b="0" i="0" u="none" baseline="0">
                <a:latin typeface="Arial" charset="0"/>
                <a:ea typeface="Arial" charset="0"/>
                <a:cs typeface="Arial" charset="0"/>
                <a:sym typeface="Arial" charset="0"/>
              </a:rPr>
              <a:t>Quantum Technology</a:t>
            </a:r>
            <a:endParaRPr lang="sv-se" sz="1300" b="0" dirty="0">
              <a:latin typeface="Arial" charset="0"/>
              <a:ea typeface="Arial" charset="0"/>
              <a:cs typeface="Arial" charset="0"/>
            </a:endParaRPr>
          </a:p>
        </p:txBody>
      </p:sp>
    </p:spTree>
    <p:extLst>
      <p:ext uri="{BB962C8B-B14F-4D97-AF65-F5344CB8AC3E}">
        <p14:creationId xmlns:p14="http://schemas.microsoft.com/office/powerpoint/2010/main" val="323939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sv-se" b="1" i="0" u="none" baseline="0"/>
              <a:t>Studier vid Aalto</a:t>
            </a:r>
            <a:endParaRPr lang="sv-se" dirty="0"/>
          </a:p>
        </p:txBody>
      </p:sp>
    </p:spTree>
    <p:extLst>
      <p:ext uri="{BB962C8B-B14F-4D97-AF65-F5344CB8AC3E}">
        <p14:creationId xmlns:p14="http://schemas.microsoft.com/office/powerpoint/2010/main" val="30256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C079E73B-B3CD-F347-AF39-A3931E192396}"/>
              </a:ext>
            </a:extLst>
          </p:cNvPr>
          <p:cNvSpPr txBox="1">
            <a:spLocks/>
          </p:cNvSpPr>
          <p:nvPr/>
        </p:nvSpPr>
        <p:spPr>
          <a:xfrm>
            <a:off x="2329504" y="2312470"/>
            <a:ext cx="1499522" cy="256128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sv-se" sz="1300" b="1" i="0" u="none" baseline="0" dirty="0">
                <a:latin typeface="Arial"/>
                <a:ea typeface="Arial"/>
                <a:cs typeface="Arial"/>
                <a:sym typeface="Arial"/>
              </a:rPr>
              <a:t>Studielokaler</a:t>
            </a:r>
          </a:p>
          <a:p>
            <a:pPr marL="0" indent="0" algn="l" rtl="0">
              <a:buNone/>
            </a:pPr>
            <a:r>
              <a:rPr lang="sv-se" sz="1200" b="0" i="0" u="none" baseline="0" dirty="0">
                <a:latin typeface="Arial"/>
                <a:ea typeface="Arial"/>
                <a:cs typeface="Arial"/>
                <a:sym typeface="Arial"/>
              </a:rPr>
              <a:t>På campus finns bl.a. ett bibliotek, studerandehubbar för självständigt arbete, laboratorier, studior och verkstäder.</a:t>
            </a:r>
          </a:p>
          <a:p>
            <a:pPr marL="285750" indent="-285750" algn="l" rtl="0"/>
            <a:endParaRPr lang="sv-se" sz="1300" dirty="0">
              <a:cs typeface="Arial"/>
            </a:endParaRPr>
          </a:p>
        </p:txBody>
      </p:sp>
      <p:sp>
        <p:nvSpPr>
          <p:cNvPr id="18" name="Text Placeholder 9">
            <a:extLst>
              <a:ext uri="{FF2B5EF4-FFF2-40B4-BE49-F238E27FC236}">
                <a16:creationId xmlns:a16="http://schemas.microsoft.com/office/drawing/2014/main" id="{8872407F-8AFC-7446-94D8-465448C55DFB}"/>
              </a:ext>
            </a:extLst>
          </p:cNvPr>
          <p:cNvSpPr txBox="1">
            <a:spLocks/>
          </p:cNvSpPr>
          <p:nvPr/>
        </p:nvSpPr>
        <p:spPr>
          <a:xfrm>
            <a:off x="3952660" y="2313198"/>
            <a:ext cx="1406557" cy="2700487"/>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sv-se" sz="1300" b="1" i="0" u="none" baseline="0" dirty="0">
                <a:latin typeface="Arial"/>
                <a:ea typeface="Arial"/>
                <a:cs typeface="Arial"/>
                <a:sym typeface="Arial"/>
              </a:rPr>
              <a:t>Studentkårens lokaler för studerande</a:t>
            </a:r>
          </a:p>
          <a:p>
            <a:pPr marL="0" indent="0" algn="l" rtl="0">
              <a:buNone/>
            </a:pPr>
            <a:r>
              <a:rPr lang="sv-se" sz="1200" b="0" i="0" u="none" baseline="0" dirty="0">
                <a:latin typeface="+mn-lt"/>
                <a:ea typeface="+mn-lt"/>
                <a:cs typeface="+mn-lt"/>
                <a:sym typeface="+mn-lt"/>
              </a:rPr>
              <a:t>Förmånliga studentbostäder, gillesrum, festlokaler, motionslokaler, bastur och mycket mer!</a:t>
            </a:r>
            <a:endParaRPr lang="sv-se" sz="1200" dirty="0">
              <a:cs typeface="Arial"/>
            </a:endParaRPr>
          </a:p>
        </p:txBody>
      </p:sp>
      <p:sp>
        <p:nvSpPr>
          <p:cNvPr id="19" name="Text Placeholder 10">
            <a:extLst>
              <a:ext uri="{FF2B5EF4-FFF2-40B4-BE49-F238E27FC236}">
                <a16:creationId xmlns:a16="http://schemas.microsoft.com/office/drawing/2014/main" id="{5ADD0030-66DB-6A44-8E88-5C0584FA349E}"/>
              </a:ext>
            </a:extLst>
          </p:cNvPr>
          <p:cNvSpPr txBox="1">
            <a:spLocks/>
          </p:cNvSpPr>
          <p:nvPr/>
        </p:nvSpPr>
        <p:spPr>
          <a:xfrm>
            <a:off x="5615011" y="2318299"/>
            <a:ext cx="1397557" cy="2590062"/>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sv-se" sz="1300" b="1" i="0" u="none" baseline="0" dirty="0">
                <a:latin typeface="Arial"/>
                <a:ea typeface="Arial"/>
                <a:cs typeface="Arial"/>
                <a:sym typeface="Arial"/>
              </a:rPr>
              <a:t>Omfattande tjänster</a:t>
            </a:r>
          </a:p>
          <a:p>
            <a:pPr marL="0" indent="0" algn="l" rtl="0">
              <a:buNone/>
            </a:pPr>
            <a:r>
              <a:rPr lang="sv-se" sz="1200" b="0" i="0" u="none" baseline="0" dirty="0">
                <a:latin typeface="Arial"/>
                <a:ea typeface="Arial"/>
                <a:cs typeface="Arial"/>
                <a:sym typeface="Arial"/>
              </a:rPr>
              <a:t>Köpcenter, restauranger, caféer, gym, affär för studietillbehör, mataffärer, egen metrostation och omfattande busslinjer. Spårvagnslinje från och med 2024!</a:t>
            </a:r>
          </a:p>
        </p:txBody>
      </p:sp>
      <p:sp>
        <p:nvSpPr>
          <p:cNvPr id="20" name="Text Placeholder 11">
            <a:extLst>
              <a:ext uri="{FF2B5EF4-FFF2-40B4-BE49-F238E27FC236}">
                <a16:creationId xmlns:a16="http://schemas.microsoft.com/office/drawing/2014/main" id="{F180D1BB-0976-FA42-9920-2C859392574E}"/>
              </a:ext>
            </a:extLst>
          </p:cNvPr>
          <p:cNvSpPr txBox="1">
            <a:spLocks/>
          </p:cNvSpPr>
          <p:nvPr/>
        </p:nvSpPr>
        <p:spPr>
          <a:xfrm>
            <a:off x="7225260" y="2316980"/>
            <a:ext cx="1542726" cy="277175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sv-se" sz="1300" b="1" i="0" u="none" baseline="0" dirty="0">
                <a:latin typeface="Arial"/>
                <a:ea typeface="Arial"/>
                <a:cs typeface="Arial"/>
                <a:sym typeface="Arial"/>
              </a:rPr>
              <a:t>Kombination av natur och stad</a:t>
            </a:r>
          </a:p>
          <a:p>
            <a:pPr marL="0" indent="0" algn="l" rtl="0">
              <a:buNone/>
            </a:pPr>
            <a:r>
              <a:rPr lang="sv-se" sz="1200" b="0" i="0" u="none" baseline="0" dirty="0">
                <a:latin typeface="Arial"/>
                <a:ea typeface="Arial"/>
                <a:cs typeface="Arial"/>
                <a:sym typeface="Arial"/>
              </a:rPr>
              <a:t>Vårt grönskande campus ligger bredvid ett naturskyddsområde. Det livliga campusområdet och de goda förbindelserna till Helsingfors centrum gör det också möjligt att njuta av stadens puls.</a:t>
            </a:r>
          </a:p>
        </p:txBody>
      </p:sp>
      <p:sp>
        <p:nvSpPr>
          <p:cNvPr id="21" name="Text Placeholder 1">
            <a:extLst>
              <a:ext uri="{FF2B5EF4-FFF2-40B4-BE49-F238E27FC236}">
                <a16:creationId xmlns:a16="http://schemas.microsoft.com/office/drawing/2014/main" id="{9C10B402-F07A-3B43-A047-B28F9331B945}"/>
              </a:ext>
            </a:extLst>
          </p:cNvPr>
          <p:cNvSpPr>
            <a:spLocks noGrp="1"/>
          </p:cNvSpPr>
          <p:nvPr>
            <p:ph type="body" sz="half" idx="10"/>
          </p:nvPr>
        </p:nvSpPr>
        <p:spPr>
          <a:xfrm>
            <a:off x="646907" y="125242"/>
            <a:ext cx="8497093" cy="1053699"/>
          </a:xfrm>
        </p:spPr>
        <p:txBody>
          <a:bodyPr lIns="0" tIns="0" rIns="0" bIns="0" anchor="t"/>
          <a:lstStyle/>
          <a:p>
            <a:pPr algn="l" rtl="0"/>
            <a:r>
              <a:rPr lang="sv-se" b="1" i="0" u="none" baseline="0">
                <a:latin typeface="Arial"/>
                <a:ea typeface="Arial"/>
                <a:cs typeface="Arial"/>
                <a:sym typeface="Arial"/>
              </a:rPr>
              <a:t>Aalto-universitetets campus</a:t>
            </a:r>
            <a:endParaRPr lang="sv-se" dirty="0"/>
          </a:p>
        </p:txBody>
      </p:sp>
      <p:sp>
        <p:nvSpPr>
          <p:cNvPr id="22" name="Text Placeholder 7">
            <a:extLst>
              <a:ext uri="{FF2B5EF4-FFF2-40B4-BE49-F238E27FC236}">
                <a16:creationId xmlns:a16="http://schemas.microsoft.com/office/drawing/2014/main" id="{4F4B4935-8BFA-614E-AD9E-848D1483835D}"/>
              </a:ext>
            </a:extLst>
          </p:cNvPr>
          <p:cNvSpPr txBox="1">
            <a:spLocks/>
          </p:cNvSpPr>
          <p:nvPr/>
        </p:nvSpPr>
        <p:spPr>
          <a:xfrm>
            <a:off x="677276" y="2304305"/>
            <a:ext cx="1454156" cy="197969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sv-se" sz="1300" b="1" i="0" u="none" baseline="0" dirty="0">
                <a:latin typeface="Arial"/>
                <a:ea typeface="Arial"/>
                <a:cs typeface="Arial"/>
                <a:sym typeface="Arial"/>
              </a:rPr>
              <a:t>Tre områden på samma campus</a:t>
            </a:r>
          </a:p>
          <a:p>
            <a:pPr marL="0" indent="0" algn="l" rtl="0">
              <a:buNone/>
            </a:pPr>
            <a:r>
              <a:rPr lang="sv-se" sz="1200" b="0" i="0" u="none" baseline="0" dirty="0">
                <a:latin typeface="Arial"/>
                <a:ea typeface="Arial"/>
                <a:cs typeface="Arial"/>
                <a:sym typeface="Arial"/>
              </a:rPr>
              <a:t>I den mångvetenskapliga miljön träffar du människor med varierande utbildningsområden och studiebakgrund.</a:t>
            </a:r>
            <a:endParaRPr lang="sv-se" sz="1200" dirty="0"/>
          </a:p>
        </p:txBody>
      </p:sp>
      <p:pic>
        <p:nvPicPr>
          <p:cNvPr id="23" name="Picture 22">
            <a:extLst>
              <a:ext uri="{FF2B5EF4-FFF2-40B4-BE49-F238E27FC236}">
                <a16:creationId xmlns:a16="http://schemas.microsoft.com/office/drawing/2014/main" id="{2E6286F9-2AEC-8E43-9BC9-263D7B57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3345" y="806249"/>
            <a:ext cx="1255421" cy="1255421"/>
          </a:xfrm>
          <a:prstGeom prst="ellipse">
            <a:avLst/>
          </a:prstGeom>
        </p:spPr>
      </p:pic>
      <p:pic>
        <p:nvPicPr>
          <p:cNvPr id="24" name="Picture 23">
            <a:extLst>
              <a:ext uri="{FF2B5EF4-FFF2-40B4-BE49-F238E27FC236}">
                <a16:creationId xmlns:a16="http://schemas.microsoft.com/office/drawing/2014/main" id="{D79E3F2E-B752-9841-A5C4-A04F8BBE5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9504" y="820039"/>
            <a:ext cx="1241631" cy="1241631"/>
          </a:xfrm>
          <a:prstGeom prst="ellipse">
            <a:avLst/>
          </a:prstGeom>
        </p:spPr>
      </p:pic>
      <p:pic>
        <p:nvPicPr>
          <p:cNvPr id="25" name="Picture 24">
            <a:extLst>
              <a:ext uri="{FF2B5EF4-FFF2-40B4-BE49-F238E27FC236}">
                <a16:creationId xmlns:a16="http://schemas.microsoft.com/office/drawing/2014/main" id="{3D8CA511-40CB-A745-82B0-907AEA96272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2591" y="820039"/>
            <a:ext cx="1241631" cy="1241631"/>
          </a:xfrm>
          <a:prstGeom prst="ellipse">
            <a:avLst/>
          </a:prstGeom>
        </p:spPr>
      </p:pic>
      <p:pic>
        <p:nvPicPr>
          <p:cNvPr id="26" name="Picture 25">
            <a:extLst>
              <a:ext uri="{FF2B5EF4-FFF2-40B4-BE49-F238E27FC236}">
                <a16:creationId xmlns:a16="http://schemas.microsoft.com/office/drawing/2014/main" id="{1BC974BB-233A-A24B-8BF4-AB046BCB626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52660" y="787526"/>
            <a:ext cx="1330834" cy="1330834"/>
          </a:xfrm>
          <a:prstGeom prst="ellipse">
            <a:avLst/>
          </a:prstGeom>
        </p:spPr>
      </p:pic>
      <p:pic>
        <p:nvPicPr>
          <p:cNvPr id="27" name="Picture 26">
            <a:extLst>
              <a:ext uri="{FF2B5EF4-FFF2-40B4-BE49-F238E27FC236}">
                <a16:creationId xmlns:a16="http://schemas.microsoft.com/office/drawing/2014/main" id="{600E8A80-1CC7-8645-8B4D-3978B2A3A99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280337" y="787527"/>
            <a:ext cx="1330834" cy="1330834"/>
          </a:xfrm>
          <a:prstGeom prst="ellipse">
            <a:avLst/>
          </a:prstGeom>
        </p:spPr>
      </p:pic>
    </p:spTree>
    <p:extLst>
      <p:ext uri="{BB962C8B-B14F-4D97-AF65-F5344CB8AC3E}">
        <p14:creationId xmlns:p14="http://schemas.microsoft.com/office/powerpoint/2010/main" val="117983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8B18A7BD-620A-4294-BF16-ACE588D629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0792" y="0"/>
            <a:ext cx="4435200" cy="5143500"/>
          </a:xfrm>
          <a:prstGeom prst="rect">
            <a:avLst/>
          </a:prstGeom>
        </p:spPr>
      </p:pic>
      <p:sp>
        <p:nvSpPr>
          <p:cNvPr id="2" name="Text Placeholder 1">
            <a:extLst>
              <a:ext uri="{FF2B5EF4-FFF2-40B4-BE49-F238E27FC236}">
                <a16:creationId xmlns:a16="http://schemas.microsoft.com/office/drawing/2014/main" id="{4ABC538B-7778-4D85-C3BC-D7CF56E23253}"/>
              </a:ext>
            </a:extLst>
          </p:cNvPr>
          <p:cNvSpPr>
            <a:spLocks noGrp="1"/>
          </p:cNvSpPr>
          <p:nvPr>
            <p:ph type="body" sz="half" idx="10"/>
          </p:nvPr>
        </p:nvSpPr>
        <p:spPr>
          <a:xfrm>
            <a:off x="663843" y="125416"/>
            <a:ext cx="4046949" cy="999574"/>
          </a:xfrm>
        </p:spPr>
        <p:txBody>
          <a:bodyPr lIns="0" tIns="0" rIns="0" bIns="0" anchor="t"/>
          <a:lstStyle/>
          <a:p>
            <a:pPr algn="l" rtl="0">
              <a:lnSpc>
                <a:spcPts val="3400"/>
              </a:lnSpc>
            </a:pPr>
            <a:r>
              <a:rPr lang="sv-se" sz="3000" b="1" i="0" u="none" baseline="0" dirty="0">
                <a:solidFill>
                  <a:srgbClr val="FF0000"/>
                </a:solidFill>
              </a:rPr>
              <a:t>Internationella </a:t>
            </a:r>
            <a:br>
              <a:rPr lang="sv-se" sz="3000" dirty="0">
                <a:solidFill>
                  <a:srgbClr val="FF0000"/>
                </a:solidFill>
              </a:rPr>
            </a:br>
            <a:r>
              <a:rPr lang="sv-se" sz="3000" b="1" i="0" u="none" baseline="0" dirty="0">
                <a:solidFill>
                  <a:srgbClr val="FF0000"/>
                </a:solidFill>
              </a:rPr>
              <a:t>möjligheter</a:t>
            </a:r>
            <a:endParaRPr lang="sv-se" sz="3000" dirty="0"/>
          </a:p>
        </p:txBody>
      </p:sp>
      <p:sp>
        <p:nvSpPr>
          <p:cNvPr id="8" name="Text Placeholder 4">
            <a:extLst>
              <a:ext uri="{FF2B5EF4-FFF2-40B4-BE49-F238E27FC236}">
                <a16:creationId xmlns:a16="http://schemas.microsoft.com/office/drawing/2014/main" id="{90CD8863-BFC8-4197-AC86-C5E955F28B36}"/>
              </a:ext>
            </a:extLst>
          </p:cNvPr>
          <p:cNvSpPr txBox="1">
            <a:spLocks/>
          </p:cNvSpPr>
          <p:nvPr/>
        </p:nvSpPr>
        <p:spPr>
          <a:xfrm>
            <a:off x="662503" y="1245900"/>
            <a:ext cx="3909498" cy="3402257"/>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85750" indent="-285750" algn="l" rtl="0">
              <a:lnSpc>
                <a:spcPct val="100000"/>
              </a:lnSpc>
              <a:buFont typeface="Arial,Sans-Serif"/>
              <a:buChar char="•"/>
            </a:pPr>
            <a:r>
              <a:rPr lang="sv-se" sz="1200" b="1" i="0" u="none" baseline="0" dirty="0">
                <a:latin typeface="+mn-lt"/>
                <a:ea typeface="+mn-lt"/>
                <a:cs typeface="+mn-lt"/>
                <a:sym typeface="+mn-lt"/>
              </a:rPr>
              <a:t>Utbytesstudier</a:t>
            </a:r>
            <a:endParaRPr lang="sv-se" sz="1200" b="1" dirty="0">
              <a:ea typeface="+mn-lt"/>
              <a:cs typeface="+mn-lt"/>
            </a:endParaRPr>
          </a:p>
          <a:p>
            <a:pPr marL="628650" lvl="1" indent="-285750" algn="l" rtl="0">
              <a:lnSpc>
                <a:spcPct val="100000"/>
              </a:lnSpc>
              <a:buFont typeface="Arial,Sans-Serif"/>
              <a:buChar char="•"/>
            </a:pPr>
            <a:r>
              <a:rPr lang="sv-se" sz="1200" b="0" i="0" u="none" baseline="0" dirty="0">
                <a:latin typeface="+mn-lt"/>
                <a:ea typeface="+mn-lt"/>
                <a:cs typeface="+mn-lt"/>
                <a:sym typeface="+mn-lt"/>
              </a:rPr>
              <a:t>Utmärkt möjlighet att få internationell erfarenhet och utveckla sina språkkunskaper.</a:t>
            </a:r>
          </a:p>
          <a:p>
            <a:pPr marL="628650" lvl="1" indent="-285750" algn="l" rtl="0">
              <a:lnSpc>
                <a:spcPct val="100000"/>
              </a:lnSpc>
              <a:buFont typeface="Arial,Sans-Serif"/>
              <a:buChar char="•"/>
            </a:pPr>
            <a:r>
              <a:rPr lang="sv-se" sz="1200" b="0" i="0" u="none" baseline="0" dirty="0">
                <a:latin typeface="+mn-lt"/>
                <a:ea typeface="+mn-lt"/>
                <a:cs typeface="+mn-lt"/>
                <a:sym typeface="+mn-lt"/>
              </a:rPr>
              <a:t>Utbytets längd är 3–6 månader. Utbytesstudierna räknas till godo i examen.</a:t>
            </a:r>
          </a:p>
          <a:p>
            <a:pPr marL="628650" lvl="1" indent="-285750" algn="l" rtl="0">
              <a:lnSpc>
                <a:spcPct val="100000"/>
              </a:lnSpc>
              <a:buFont typeface="Arial,Sans-Serif"/>
              <a:buChar char="•"/>
            </a:pPr>
            <a:r>
              <a:rPr lang="sv-se" sz="1200" b="0" i="0" u="none" baseline="0" dirty="0">
                <a:latin typeface="+mn-lt"/>
                <a:ea typeface="+mn-lt"/>
                <a:cs typeface="+mn-lt"/>
                <a:sym typeface="+mn-lt"/>
              </a:rPr>
              <a:t>Ungefär 130 partneruniversitet runt om i världen: t.ex. </a:t>
            </a:r>
            <a:r>
              <a:rPr lang="sv-se" sz="1200" b="0" i="0" u="none" baseline="0" dirty="0"/>
              <a:t>Australien, Brasilien, Chile, Hongkong, Italien, Irland, Japan, Kanada, Mexiko, Frankrike, Tyskland, Singapore, Schweiz, USA.</a:t>
            </a:r>
          </a:p>
          <a:p>
            <a:pPr marL="285750" indent="-285750" algn="l" rtl="0">
              <a:lnSpc>
                <a:spcPct val="100000"/>
              </a:lnSpc>
              <a:buFont typeface="Arial,Sans-Serif"/>
              <a:buChar char="•"/>
            </a:pPr>
            <a:r>
              <a:rPr lang="sv-se" sz="1200" b="1" i="0" u="none" baseline="0" dirty="0">
                <a:latin typeface="Arial"/>
                <a:ea typeface="Arial"/>
                <a:cs typeface="Arial"/>
                <a:sym typeface="Arial"/>
              </a:rPr>
              <a:t>Internationell dubbelexamen</a:t>
            </a:r>
            <a:endParaRPr lang="sv-se" sz="1200" b="1" dirty="0">
              <a:cs typeface="Arial"/>
            </a:endParaRPr>
          </a:p>
          <a:p>
            <a:pPr marL="628650" lvl="1" indent="-285750" algn="l" rtl="0">
              <a:lnSpc>
                <a:spcPct val="100000"/>
              </a:lnSpc>
              <a:buFont typeface="Arial,Sans-Serif"/>
              <a:buChar char="•"/>
            </a:pPr>
            <a:r>
              <a:rPr lang="sv-se" sz="1200" b="0" i="0" u="none" baseline="0" dirty="0">
                <a:solidFill>
                  <a:srgbClr val="000000"/>
                </a:solidFill>
                <a:latin typeface="Arial"/>
                <a:ea typeface="Arial"/>
                <a:cs typeface="Arial"/>
                <a:sym typeface="Arial"/>
              </a:rPr>
              <a:t>Många magisterprogram som erbjuds genom internationellt samarbete och möjliggör utexaminering från både Aalto och ett annat europeiskt toppuniversitet.</a:t>
            </a:r>
          </a:p>
          <a:p>
            <a:pPr marL="285750" indent="-285750" algn="l" rtl="0">
              <a:lnSpc>
                <a:spcPct val="100000"/>
              </a:lnSpc>
              <a:buFont typeface="Arial,Sans-Serif"/>
              <a:buChar char="•"/>
            </a:pPr>
            <a:r>
              <a:rPr lang="sv-se" sz="1200" b="1" i="0" u="none" baseline="0" dirty="0">
                <a:solidFill>
                  <a:srgbClr val="000000"/>
                </a:solidFill>
                <a:latin typeface="Arial"/>
                <a:ea typeface="Arial"/>
                <a:cs typeface="Arial"/>
                <a:sym typeface="Arial"/>
              </a:rPr>
              <a:t>Internationella praktikperioder och projekt</a:t>
            </a:r>
            <a:endParaRPr lang="sv-se" sz="1200" b="1" dirty="0">
              <a:solidFill>
                <a:srgbClr val="000000"/>
              </a:solidFill>
              <a:latin typeface="Arial" panose="020B0604020202020204" pitchFamily="34" charset="0"/>
              <a:cs typeface="Arial"/>
            </a:endParaRPr>
          </a:p>
          <a:p>
            <a:pPr marL="285750" indent="-285750" algn="l" rtl="0">
              <a:lnSpc>
                <a:spcPct val="100000"/>
              </a:lnSpc>
              <a:buFont typeface="Arial,Sans-Serif"/>
              <a:buChar char="•"/>
            </a:pPr>
            <a:endParaRPr lang="sv-se" sz="1400" dirty="0">
              <a:cs typeface="Arial"/>
            </a:endParaRPr>
          </a:p>
        </p:txBody>
      </p:sp>
    </p:spTree>
    <p:extLst>
      <p:ext uri="{BB962C8B-B14F-4D97-AF65-F5344CB8AC3E}">
        <p14:creationId xmlns:p14="http://schemas.microsoft.com/office/powerpoint/2010/main" val="320226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5389D-327A-4AE0-91C1-905CF5E03174}"/>
              </a:ext>
            </a:extLst>
          </p:cNvPr>
          <p:cNvSpPr>
            <a:spLocks noGrp="1"/>
          </p:cNvSpPr>
          <p:nvPr>
            <p:ph type="body" sz="half" idx="10"/>
          </p:nvPr>
        </p:nvSpPr>
        <p:spPr/>
        <p:txBody>
          <a:bodyPr/>
          <a:lstStyle/>
          <a:p>
            <a:pPr algn="l" rtl="0"/>
            <a:r>
              <a:rPr lang="sv-se" sz="3600" b="1" i="0" u="none" baseline="0"/>
              <a:t>Karriärmöjligheter</a:t>
            </a:r>
            <a:endParaRPr lang="sv-se" sz="3600" dirty="0"/>
          </a:p>
        </p:txBody>
      </p:sp>
      <p:sp>
        <p:nvSpPr>
          <p:cNvPr id="3" name="Text Placeholder 2">
            <a:extLst>
              <a:ext uri="{FF2B5EF4-FFF2-40B4-BE49-F238E27FC236}">
                <a16:creationId xmlns:a16="http://schemas.microsoft.com/office/drawing/2014/main" id="{5A493D59-1614-4F46-AE15-0F55C8C2E876}"/>
              </a:ext>
            </a:extLst>
          </p:cNvPr>
          <p:cNvSpPr>
            <a:spLocks noGrp="1"/>
          </p:cNvSpPr>
          <p:nvPr>
            <p:ph type="body" sz="half" idx="11"/>
          </p:nvPr>
        </p:nvSpPr>
        <p:spPr>
          <a:xfrm>
            <a:off x="662608" y="873761"/>
            <a:ext cx="8099348" cy="3581674"/>
          </a:xfrm>
        </p:spPr>
        <p:txBody>
          <a:bodyPr/>
          <a:lstStyle/>
          <a:p>
            <a:pPr marL="285750" lvl="1" indent="-285750" algn="l" rtl="0">
              <a:lnSpc>
                <a:spcPct val="100000"/>
              </a:lnSpc>
              <a:spcBef>
                <a:spcPts val="400"/>
              </a:spcBef>
            </a:pPr>
            <a:r>
              <a:rPr lang="sv-se" sz="1200" b="1" i="0" u="none" baseline="0" dirty="0"/>
              <a:t>Toppkarriär</a:t>
            </a:r>
          </a:p>
          <a:p>
            <a:pPr marL="914400" lvl="2" indent="-285750" algn="l" rtl="0">
              <a:lnSpc>
                <a:spcPct val="100000"/>
              </a:lnSpc>
              <a:spcBef>
                <a:spcPts val="400"/>
              </a:spcBef>
            </a:pPr>
            <a:r>
              <a:rPr lang="sv-se" sz="1100" b="0" i="0" u="none" baseline="0" dirty="0"/>
              <a:t>Du får de bästa förutsättningarna att få jobb som motsvarar din utbildning och där du kan skapa framtidens produkter, tjänster och innovationer. </a:t>
            </a:r>
          </a:p>
          <a:p>
            <a:pPr marL="914400" lvl="2" indent="-285750" algn="l" rtl="0">
              <a:lnSpc>
                <a:spcPct val="100000"/>
              </a:lnSpc>
              <a:spcBef>
                <a:spcPts val="400"/>
              </a:spcBef>
            </a:pPr>
            <a:r>
              <a:rPr lang="sv-se" sz="1100" b="0" i="0" u="none" baseline="0" dirty="0"/>
              <a:t>Du får utveckla samhället och lösa globala utmaningar. </a:t>
            </a:r>
          </a:p>
          <a:p>
            <a:pPr marL="285750" lvl="1" indent="-285750" algn="l" rtl="0">
              <a:lnSpc>
                <a:spcPct val="100000"/>
              </a:lnSpc>
              <a:spcBef>
                <a:spcPts val="400"/>
              </a:spcBef>
            </a:pPr>
            <a:r>
              <a:rPr lang="sv-se" sz="1200" b="1" i="0" u="none" baseline="0" dirty="0"/>
              <a:t>Företagssamarbete </a:t>
            </a:r>
            <a:endParaRPr lang="sv-se" sz="1200" b="1" dirty="0"/>
          </a:p>
          <a:p>
            <a:pPr marL="914400" lvl="2" indent="-285750" algn="l" rtl="0">
              <a:lnSpc>
                <a:spcPct val="100000"/>
              </a:lnSpc>
              <a:spcBef>
                <a:spcPts val="400"/>
              </a:spcBef>
            </a:pPr>
            <a:r>
              <a:rPr lang="sv-se" sz="1100" b="0" i="0" u="none" baseline="0" dirty="0"/>
              <a:t>Du får redan i början av dina studier delta i intressanta praktiska projekt tillsammans med representanter från företagsvärlden. Du bildar också nätverk genom sommarjobb, arbetspraktik, företagsbesök och lärdomsprov.</a:t>
            </a:r>
          </a:p>
          <a:p>
            <a:pPr marL="285750" lvl="1" indent="-285750" algn="l" rtl="0">
              <a:lnSpc>
                <a:spcPct val="100000"/>
              </a:lnSpc>
              <a:spcBef>
                <a:spcPts val="400"/>
              </a:spcBef>
            </a:pPr>
            <a:r>
              <a:rPr lang="sv-se" sz="1200" b="1" i="0" u="none" baseline="0" dirty="0">
                <a:latin typeface="Arial" charset="0"/>
                <a:ea typeface="Arial" charset="0"/>
                <a:cs typeface="Arial" charset="0"/>
                <a:sym typeface="Arial" charset="0"/>
              </a:rPr>
              <a:t>Aalto-gemenskapen</a:t>
            </a:r>
          </a:p>
          <a:p>
            <a:pPr marL="914400" lvl="2" indent="-285750" algn="l" rtl="0">
              <a:lnSpc>
                <a:spcPct val="100000"/>
              </a:lnSpc>
              <a:spcBef>
                <a:spcPts val="400"/>
              </a:spcBef>
            </a:pPr>
            <a:r>
              <a:rPr lang="sv-se" sz="1100" b="0" i="0" u="none" baseline="0" dirty="0"/>
              <a:t>Under studietiden får du kontakter och nätverk för framtiden.</a:t>
            </a:r>
          </a:p>
          <a:p>
            <a:pPr marL="285750" lvl="1" indent="-285750" algn="l" rtl="0">
              <a:lnSpc>
                <a:spcPct val="100000"/>
              </a:lnSpc>
              <a:spcBef>
                <a:spcPts val="400"/>
              </a:spcBef>
            </a:pPr>
            <a:r>
              <a:rPr lang="sv-se" sz="1200" b="1" i="0" u="none" baseline="0" dirty="0"/>
              <a:t>Startup-kulturen</a:t>
            </a:r>
            <a:endParaRPr lang="sv-se" sz="1200" b="1" dirty="0"/>
          </a:p>
          <a:p>
            <a:pPr marL="914400" lvl="2" indent="-285750" algn="l" rtl="0">
              <a:lnSpc>
                <a:spcPct val="100000"/>
              </a:lnSpc>
              <a:spcBef>
                <a:spcPts val="400"/>
              </a:spcBef>
            </a:pPr>
            <a:r>
              <a:rPr lang="sv-se" sz="1100" b="0" i="0" u="none" baseline="0" dirty="0"/>
              <a:t>Du får delta i äkta startup-verksamhet tillsammans med andra studerande. </a:t>
            </a:r>
            <a:r>
              <a:rPr lang="sv-se" sz="1100" b="0" i="0" u="none" baseline="0" dirty="0">
                <a:latin typeface="Arial"/>
                <a:ea typeface="Arial" charset="0"/>
                <a:cs typeface="Arial"/>
              </a:rPr>
              <a:t>Vid Aalto-universitetet uppstår årligen 70–100 nya företag. </a:t>
            </a:r>
            <a:endParaRPr lang="sv-se" sz="1100" dirty="0"/>
          </a:p>
          <a:p>
            <a:pPr marL="285750" lvl="1" indent="-285750" algn="l" rtl="0">
              <a:lnSpc>
                <a:spcPct val="100000"/>
              </a:lnSpc>
              <a:spcBef>
                <a:spcPts val="400"/>
              </a:spcBef>
            </a:pPr>
            <a:r>
              <a:rPr lang="sv-se" sz="1200" b="1" i="0" u="none" baseline="0" dirty="0"/>
              <a:t>Rekryteringsevenemang och karriärtjänster</a:t>
            </a:r>
          </a:p>
          <a:p>
            <a:pPr marL="914400" lvl="2" indent="-285750" algn="l" rtl="0">
              <a:lnSpc>
                <a:spcPct val="100000"/>
              </a:lnSpc>
              <a:spcBef>
                <a:spcPts val="400"/>
              </a:spcBef>
            </a:pPr>
            <a:r>
              <a:rPr lang="sv-se" sz="1100" b="0" i="0" u="none" baseline="0" dirty="0"/>
              <a:t>De årliga evenemangen Aalto Talent Expo och Summer Job Day för samman arbetsgivare och studerande inom ekonomi, konst och teknik.</a:t>
            </a:r>
          </a:p>
          <a:p>
            <a:pPr marL="914400" lvl="2" indent="-285750" algn="l" rtl="0">
              <a:lnSpc>
                <a:spcPct val="100000"/>
              </a:lnSpc>
              <a:spcBef>
                <a:spcPts val="400"/>
              </a:spcBef>
            </a:pPr>
            <a:r>
              <a:rPr lang="sv-se" sz="1100" b="0" i="0" u="none" baseline="0" dirty="0"/>
              <a:t>Career Design Lab erbjuder karriärrelaterade tjänster och verktyg både under och efter studierna.</a:t>
            </a:r>
          </a:p>
          <a:p>
            <a:pPr marL="914400" lvl="2" indent="-285750" algn="l" rtl="0">
              <a:lnSpc>
                <a:spcPct val="100000"/>
              </a:lnSpc>
              <a:spcBef>
                <a:spcPts val="400"/>
              </a:spcBef>
            </a:pPr>
            <a:endParaRPr lang="sv-se" sz="1100" dirty="0"/>
          </a:p>
          <a:p>
            <a:pPr algn="l" rtl="0">
              <a:spcBef>
                <a:spcPts val="400"/>
              </a:spcBef>
            </a:pPr>
            <a:endParaRPr lang="sv-se" sz="1100" b="0" dirty="0"/>
          </a:p>
        </p:txBody>
      </p:sp>
    </p:spTree>
    <p:extLst>
      <p:ext uri="{BB962C8B-B14F-4D97-AF65-F5344CB8AC3E}">
        <p14:creationId xmlns:p14="http://schemas.microsoft.com/office/powerpoint/2010/main" val="2523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1CAA3-76D0-D6AB-5C36-177D7B28A3DC}"/>
              </a:ext>
            </a:extLst>
          </p:cNvPr>
          <p:cNvSpPr>
            <a:spLocks noGrp="1"/>
          </p:cNvSpPr>
          <p:nvPr>
            <p:ph type="body" sz="half" idx="11"/>
          </p:nvPr>
        </p:nvSpPr>
        <p:spPr>
          <a:xfrm>
            <a:off x="656701" y="873760"/>
            <a:ext cx="3977929" cy="3812778"/>
          </a:xfrm>
        </p:spPr>
        <p:txBody>
          <a:bodyPr lIns="0" tIns="0" rIns="0" bIns="0" anchor="t"/>
          <a:lstStyle/>
          <a:p>
            <a:pPr marL="285750" indent="-285750" algn="l" rtl="0">
              <a:lnSpc>
                <a:spcPct val="100000"/>
              </a:lnSpc>
              <a:buChar char="•"/>
            </a:pPr>
            <a:r>
              <a:rPr lang="sv-se" sz="1200" b="1" i="0" u="none" kern="1200" baseline="0" dirty="0">
                <a:solidFill>
                  <a:schemeClr val="tx1"/>
                </a:solidFill>
                <a:latin typeface="+mn-lt"/>
                <a:ea typeface="+mn-ea"/>
                <a:cs typeface="+mn-cs"/>
              </a:rPr>
              <a:t>Aalto-universitetets studentkår AUS</a:t>
            </a:r>
          </a:p>
          <a:p>
            <a:pPr marL="914400" lvl="1" indent="-285750" algn="l" rtl="0">
              <a:lnSpc>
                <a:spcPct val="100000"/>
              </a:lnSpc>
            </a:pPr>
            <a:r>
              <a:rPr lang="sv-se" sz="1100" b="0" i="0" u="none" baseline="0" dirty="0"/>
              <a:t>Erbjuder bl.a. intressebevakning, evenemang, studentbostäder och tillgång till tjänster som erbjuds av SHVS och UniSport. </a:t>
            </a:r>
          </a:p>
          <a:p>
            <a:pPr marL="285750" indent="-285750" algn="l" rtl="0">
              <a:lnSpc>
                <a:spcPct val="100000"/>
              </a:lnSpc>
              <a:buFont typeface="Arial" panose="020B0604020202020204" pitchFamily="34" charset="0"/>
              <a:buChar char="•"/>
            </a:pPr>
            <a:r>
              <a:rPr lang="sv-se" sz="1200" b="1" i="0" u="none" baseline="0" dirty="0"/>
              <a:t>Över 200 studentföreningar</a:t>
            </a:r>
          </a:p>
          <a:p>
            <a:pPr marL="914400" lvl="1" indent="-285750" algn="l" rtl="0">
              <a:lnSpc>
                <a:spcPct val="100000"/>
              </a:lnSpc>
            </a:pPr>
            <a:r>
              <a:rPr lang="sv-se" sz="1100" b="0" i="0" u="none" baseline="0" dirty="0"/>
              <a:t>De olika föreningarna inom AUS erbjuder aktiviteter och evenemang året runt! Mer information: </a:t>
            </a:r>
            <a:r>
              <a:rPr lang="sv-se" sz="1100" b="0" i="0" u="none" baseline="0" dirty="0">
                <a:hlinkClick r:id="rId3">
                  <a:extLst>
                    <a:ext uri="{A12FA001-AC4F-418D-AE19-62706E023703}">
                      <ahyp:hlinkClr xmlns:ahyp="http://schemas.microsoft.com/office/drawing/2018/hyperlinkcolor" val="tx"/>
                    </a:ext>
                  </a:extLst>
                </a:hlinkClick>
              </a:rPr>
              <a:t>ayy.fi/sv</a:t>
            </a:r>
            <a:endParaRPr lang="sv-se" sz="1100" b="0" dirty="0"/>
          </a:p>
          <a:p>
            <a:pPr marL="285750" indent="-285750" algn="l" rtl="0">
              <a:lnSpc>
                <a:spcPct val="100000"/>
              </a:lnSpc>
              <a:buFont typeface="Arial" panose="020B0604020202020204" pitchFamily="34" charset="0"/>
              <a:buChar char="•"/>
            </a:pPr>
            <a:r>
              <a:rPr lang="sv-se" sz="1200" b="1" i="0" u="none" kern="1200" baseline="0" dirty="0">
                <a:solidFill>
                  <a:schemeClr val="tx1"/>
                </a:solidFill>
                <a:latin typeface="+mn-lt"/>
                <a:ea typeface="+mn-ea"/>
                <a:cs typeface="+mn-cs"/>
              </a:rPr>
              <a:t>Fritidsverksamhet</a:t>
            </a:r>
          </a:p>
          <a:p>
            <a:pPr marL="914400" lvl="1" indent="-285750" algn="l" rtl="0">
              <a:lnSpc>
                <a:spcPct val="100000"/>
              </a:lnSpc>
            </a:pPr>
            <a:r>
              <a:rPr lang="sv-se" sz="1100" b="0" i="0" u="none" kern="1200" baseline="0" dirty="0">
                <a:solidFill>
                  <a:schemeClr val="tx1"/>
                </a:solidFill>
                <a:latin typeface="+mn-lt"/>
                <a:ea typeface="+mn-ea"/>
                <a:cs typeface="+mn-cs"/>
              </a:rPr>
              <a:t>Motion, musik, teater, dans, mat, spel.</a:t>
            </a:r>
          </a:p>
          <a:p>
            <a:pPr marL="285750" indent="-285750" algn="l" rtl="0">
              <a:lnSpc>
                <a:spcPct val="100000"/>
              </a:lnSpc>
              <a:buFont typeface="Arial" panose="020B0604020202020204" pitchFamily="34" charset="0"/>
              <a:buChar char="•"/>
            </a:pPr>
            <a:r>
              <a:rPr lang="sv-se" sz="1200" b="1" i="0" u="none" baseline="0" dirty="0"/>
              <a:t>Möjligheter att skapa nätverk och utveckla arbetslivsfärdigheter</a:t>
            </a:r>
          </a:p>
          <a:p>
            <a:pPr marL="914400" lvl="1" indent="-285750" algn="l" rtl="0">
              <a:lnSpc>
                <a:spcPct val="100000"/>
              </a:lnSpc>
            </a:pPr>
            <a:r>
              <a:rPr lang="sv-se" sz="1100" b="0" i="0" u="none" baseline="0" dirty="0"/>
              <a:t>Ansvarsuppdrag i föreningar och företagsbesök.</a:t>
            </a:r>
          </a:p>
          <a:p>
            <a:pPr marL="285750" indent="-285750" algn="l" rtl="0">
              <a:lnSpc>
                <a:spcPct val="100000"/>
              </a:lnSpc>
              <a:buFont typeface="Arial" panose="020B0604020202020204" pitchFamily="34" charset="0"/>
              <a:buChar char="•"/>
            </a:pPr>
            <a:r>
              <a:rPr lang="sv-se" sz="1200" b="1" i="0" u="none" kern="1200" baseline="0" dirty="0">
                <a:solidFill>
                  <a:schemeClr val="tx1"/>
                </a:solidFill>
                <a:latin typeface="+mn-lt"/>
                <a:ea typeface="+mn-ea"/>
                <a:cs typeface="+mn-cs"/>
              </a:rPr>
              <a:t>Evenemang och fester för studerande</a:t>
            </a:r>
          </a:p>
          <a:p>
            <a:pPr marL="285750" indent="-285750" algn="l" rtl="0">
              <a:lnSpc>
                <a:spcPct val="100000"/>
              </a:lnSpc>
              <a:buChar char="•"/>
            </a:pPr>
            <a:endParaRPr lang="sv-se" sz="1200" b="0" dirty="0">
              <a:highlight>
                <a:srgbClr val="000000"/>
              </a:highlight>
              <a:cs typeface="Arial"/>
            </a:endParaRPr>
          </a:p>
        </p:txBody>
      </p:sp>
      <p:pic>
        <p:nvPicPr>
          <p:cNvPr id="5" name="Picture 4">
            <a:extLst>
              <a:ext uri="{FF2B5EF4-FFF2-40B4-BE49-F238E27FC236}">
                <a16:creationId xmlns:a16="http://schemas.microsoft.com/office/drawing/2014/main" id="{AF32AA91-C7B5-0943-873C-FF2469D5D9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1" b="1429"/>
          <a:stretch/>
        </p:blipFill>
        <p:spPr>
          <a:xfrm>
            <a:off x="4707731" y="0"/>
            <a:ext cx="4436269" cy="5143501"/>
          </a:xfrm>
          <a:prstGeom prst="rect">
            <a:avLst/>
          </a:prstGeom>
        </p:spPr>
      </p:pic>
      <p:sp>
        <p:nvSpPr>
          <p:cNvPr id="2" name="Text Placeholder 1">
            <a:extLst>
              <a:ext uri="{FF2B5EF4-FFF2-40B4-BE49-F238E27FC236}">
                <a16:creationId xmlns:a16="http://schemas.microsoft.com/office/drawing/2014/main" id="{4ABC538B-7778-4D85-C3BC-D7CF56E23253}"/>
              </a:ext>
            </a:extLst>
          </p:cNvPr>
          <p:cNvSpPr>
            <a:spLocks noGrp="1"/>
          </p:cNvSpPr>
          <p:nvPr>
            <p:ph type="body" sz="half" idx="10"/>
          </p:nvPr>
        </p:nvSpPr>
        <p:spPr>
          <a:xfrm>
            <a:off x="599547" y="125416"/>
            <a:ext cx="4108184" cy="999574"/>
          </a:xfrm>
        </p:spPr>
        <p:txBody>
          <a:bodyPr lIns="0" tIns="0" rIns="0" bIns="0" anchor="t"/>
          <a:lstStyle/>
          <a:p>
            <a:pPr algn="l" rtl="0"/>
            <a:r>
              <a:rPr lang="sv-se" sz="3600" b="1" i="0" u="none" baseline="0" dirty="0">
                <a:latin typeface="Arial"/>
                <a:ea typeface="Arial"/>
                <a:cs typeface="Arial"/>
                <a:sym typeface="Arial"/>
              </a:rPr>
              <a:t>Studielivet</a:t>
            </a:r>
            <a:endParaRPr lang="sv-se" sz="3600" dirty="0">
              <a:cs typeface="Arial"/>
            </a:endParaRPr>
          </a:p>
        </p:txBody>
      </p:sp>
    </p:spTree>
    <p:extLst>
      <p:ext uri="{BB962C8B-B14F-4D97-AF65-F5344CB8AC3E}">
        <p14:creationId xmlns:p14="http://schemas.microsoft.com/office/powerpoint/2010/main" val="265786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sv-se" b="1" i="0" u="none" baseline="0"/>
              <a:t>Sök till Aalto</a:t>
            </a:r>
            <a:endParaRPr lang="sv-se" dirty="0"/>
          </a:p>
        </p:txBody>
      </p:sp>
    </p:spTree>
    <p:extLst>
      <p:ext uri="{BB962C8B-B14F-4D97-AF65-F5344CB8AC3E}">
        <p14:creationId xmlns:p14="http://schemas.microsoft.com/office/powerpoint/2010/main" val="71988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185B6-E328-3B48-AB76-4A089F3C8E05}"/>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Kandidat- och magisterstudier</a:t>
            </a:r>
            <a:endParaRPr lang="sv-se" sz="3600" dirty="0"/>
          </a:p>
        </p:txBody>
      </p:sp>
      <p:sp>
        <p:nvSpPr>
          <p:cNvPr id="3" name="Text Placeholder 2">
            <a:extLst>
              <a:ext uri="{FF2B5EF4-FFF2-40B4-BE49-F238E27FC236}">
                <a16:creationId xmlns:a16="http://schemas.microsoft.com/office/drawing/2014/main" id="{119C53E9-5BBB-0148-AE6B-FFF3F711AD0A}"/>
              </a:ext>
            </a:extLst>
          </p:cNvPr>
          <p:cNvSpPr>
            <a:spLocks noGrp="1"/>
          </p:cNvSpPr>
          <p:nvPr>
            <p:ph type="body" sz="half" idx="11"/>
          </p:nvPr>
        </p:nvSpPr>
        <p:spPr>
          <a:xfrm>
            <a:off x="662610" y="792480"/>
            <a:ext cx="8178936" cy="3178699"/>
          </a:xfrm>
        </p:spPr>
        <p:txBody>
          <a:bodyPr/>
          <a:lstStyle/>
          <a:p>
            <a:pPr algn="l" rtl="0"/>
            <a:r>
              <a:rPr lang="sv-se" sz="1400" b="1" i="0" u="none" baseline="0" dirty="0">
                <a:latin typeface="Arial" charset="0"/>
                <a:ea typeface="Arial" charset="0"/>
                <a:cs typeface="Arial" charset="0"/>
                <a:sym typeface="Arial" charset="0"/>
              </a:rPr>
              <a:t>Kandidatexamen</a:t>
            </a:r>
          </a:p>
          <a:p>
            <a:pPr marL="285750" lvl="1" indent="-285750" algn="l" rtl="0"/>
            <a:r>
              <a:rPr lang="sv-se" sz="1400" b="0" i="0" u="none" baseline="0" dirty="0">
                <a:latin typeface="Arial" charset="0"/>
                <a:ea typeface="Arial" charset="0"/>
                <a:cs typeface="Arial" charset="0"/>
                <a:sym typeface="Arial" charset="0"/>
              </a:rPr>
              <a:t>Teknologie kandidat, ekonomie kandidat eller konstkandidat</a:t>
            </a:r>
          </a:p>
          <a:p>
            <a:pPr marL="285750" lvl="1" indent="-285750" algn="l" rtl="0"/>
            <a:r>
              <a:rPr lang="sv-se" sz="1400" b="0" i="0" u="none" baseline="0" dirty="0">
                <a:latin typeface="Arial" charset="0"/>
                <a:ea typeface="Arial" charset="0"/>
                <a:cs typeface="Arial" charset="0"/>
                <a:sym typeface="Arial" charset="0"/>
              </a:rPr>
              <a:t>Kandidatstudier 180 sp (3 år)</a:t>
            </a:r>
          </a:p>
          <a:p>
            <a:pPr marL="285750" lvl="1" indent="-285750" algn="l" rtl="0"/>
            <a:r>
              <a:rPr lang="sv-se" sz="1400" b="0" i="0" u="none" baseline="0" dirty="0">
                <a:latin typeface="Arial" charset="0"/>
                <a:ea typeface="Arial" charset="0"/>
                <a:cs typeface="Arial" charset="0"/>
                <a:sym typeface="Arial" charset="0"/>
              </a:rPr>
              <a:t>Aalto-universitetet erbjuder ca 40 kandidatutbildningar (https://www.aalto.fi/sv/node/54501/)</a:t>
            </a:r>
          </a:p>
          <a:p>
            <a:pPr algn="l" rtl="0"/>
            <a:r>
              <a:rPr lang="sv-se" sz="1400" b="1" i="0" u="none" baseline="0" dirty="0">
                <a:latin typeface="Arial" charset="0"/>
                <a:ea typeface="Arial" charset="0"/>
                <a:cs typeface="Arial" charset="0"/>
                <a:sym typeface="Arial" charset="0"/>
              </a:rPr>
              <a:t>Magisterexamen</a:t>
            </a:r>
          </a:p>
          <a:p>
            <a:pPr marL="285750" lvl="1" indent="-285750" algn="l" rtl="0"/>
            <a:r>
              <a:rPr lang="sv-se" sz="1400" b="0" i="0" u="none" baseline="0" dirty="0">
                <a:latin typeface="Arial" charset="0"/>
                <a:ea typeface="Arial" charset="0"/>
                <a:cs typeface="Arial" charset="0"/>
                <a:sym typeface="Arial" charset="0"/>
              </a:rPr>
              <a:t>Arkitekt, diplomingenjör, ekonomie magister, landskapsarkitekt, konstmagister</a:t>
            </a:r>
          </a:p>
          <a:p>
            <a:pPr marL="285750" lvl="1" indent="-285750" algn="l" rtl="0"/>
            <a:r>
              <a:rPr lang="sv-se" sz="1400" b="0" i="0" u="none" baseline="0" dirty="0">
                <a:latin typeface="Arial" charset="0"/>
                <a:ea typeface="Arial" charset="0"/>
                <a:cs typeface="Arial" charset="0"/>
                <a:sym typeface="Arial" charset="0"/>
              </a:rPr>
              <a:t>Magisterstudier 120 sp (2 år)</a:t>
            </a:r>
          </a:p>
          <a:p>
            <a:pPr marL="285750" lvl="1" indent="-285750" algn="l" rtl="0"/>
            <a:r>
              <a:rPr lang="sv-se" sz="1400" b="0" i="0" u="none" baseline="0" dirty="0">
                <a:latin typeface="Arial" charset="0"/>
                <a:ea typeface="Arial" charset="0"/>
                <a:cs typeface="Arial" charset="0"/>
                <a:sym typeface="Arial" charset="0"/>
              </a:rPr>
              <a:t>Kandidat- och magisterstudier sammanlagt 300 sp (5 år)</a:t>
            </a:r>
          </a:p>
          <a:p>
            <a:pPr marL="285750" lvl="1" indent="-285750" algn="l" rtl="0"/>
            <a:r>
              <a:rPr lang="sv-se" sz="1400" b="0" i="0" u="none" baseline="0" dirty="0">
                <a:latin typeface="Arial" charset="0"/>
                <a:ea typeface="Arial" charset="0"/>
                <a:cs typeface="Arial" charset="0"/>
                <a:sym typeface="Arial" charset="0"/>
              </a:rPr>
              <a:t>Aalto-universitetet erbjuder ca 100 magisterutbildningar (https://www.aalto.fi/sv/utbildningsutbud)</a:t>
            </a:r>
          </a:p>
          <a:p>
            <a:pPr algn="l" rtl="0"/>
            <a:r>
              <a:rPr lang="sv-se" sz="1400" b="1" i="0" u="none" baseline="0" dirty="0">
                <a:latin typeface="Arial" charset="0"/>
                <a:ea typeface="Arial" charset="0"/>
                <a:cs typeface="Arial" charset="0"/>
                <a:sym typeface="Arial" charset="0"/>
              </a:rPr>
              <a:t>Doktorsexamen</a:t>
            </a:r>
          </a:p>
          <a:p>
            <a:pPr marL="285750" lvl="1" indent="-285750" algn="l" rtl="0"/>
            <a:r>
              <a:rPr lang="sv-se" sz="1400" b="0" i="0" u="none" baseline="0" dirty="0">
                <a:latin typeface="Arial" charset="0"/>
                <a:ea typeface="Arial" charset="0"/>
                <a:cs typeface="Arial" charset="0"/>
                <a:sym typeface="Arial" charset="0"/>
              </a:rPr>
              <a:t>Aalto-universitetets sex högskolor har var sitt doktorandprogram</a:t>
            </a:r>
          </a:p>
          <a:p>
            <a:pPr marL="285750" lvl="1" indent="-285750" algn="l" rtl="0"/>
            <a:r>
              <a:rPr lang="sv-se" sz="1400" b="0" i="0" u="none" baseline="0" dirty="0">
                <a:latin typeface="Arial" charset="0"/>
                <a:ea typeface="Arial" charset="0"/>
                <a:cs typeface="Arial" charset="0"/>
                <a:sym typeface="Arial" charset="0"/>
              </a:rPr>
              <a:t>Doktorandstudier på heltid (4 år), doktorandstudier på deltid (4–8 år)</a:t>
            </a:r>
          </a:p>
          <a:p>
            <a:endParaRPr lang="sv-se" sz="1400" dirty="0"/>
          </a:p>
        </p:txBody>
      </p:sp>
    </p:spTree>
    <p:extLst>
      <p:ext uri="{BB962C8B-B14F-4D97-AF65-F5344CB8AC3E}">
        <p14:creationId xmlns:p14="http://schemas.microsoft.com/office/powerpoint/2010/main" val="132755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10FA4-C48E-E842-88B1-98702C246B11}"/>
              </a:ext>
            </a:extLst>
          </p:cNvPr>
          <p:cNvSpPr>
            <a:spLocks noGrp="1"/>
          </p:cNvSpPr>
          <p:nvPr>
            <p:ph type="body" sz="half" idx="10"/>
          </p:nvPr>
        </p:nvSpPr>
        <p:spPr/>
        <p:txBody>
          <a:bodyPr lIns="0" tIns="0" rIns="0" bIns="0" anchor="t"/>
          <a:lstStyle/>
          <a:p>
            <a:pPr algn="l" rtl="0"/>
            <a:r>
              <a:rPr lang="sv-se" sz="3600" b="1" i="0" u="none" baseline="0">
                <a:latin typeface="Arial"/>
                <a:ea typeface="Arial"/>
                <a:cs typeface="Arial"/>
                <a:sym typeface="Arial"/>
              </a:rPr>
              <a:t>Min läsordning vid Aalto</a:t>
            </a:r>
            <a:endParaRPr lang="sv-se" sz="3600" dirty="0"/>
          </a:p>
        </p:txBody>
      </p:sp>
      <p:graphicFrame>
        <p:nvGraphicFramePr>
          <p:cNvPr id="8" name="Table 7">
            <a:extLst>
              <a:ext uri="{FF2B5EF4-FFF2-40B4-BE49-F238E27FC236}">
                <a16:creationId xmlns:a16="http://schemas.microsoft.com/office/drawing/2014/main" id="{9DCE0633-4773-3E42-B0FA-177FC7FE87B0}"/>
              </a:ext>
            </a:extLst>
          </p:cNvPr>
          <p:cNvGraphicFramePr>
            <a:graphicFrameLocks noGrp="1"/>
          </p:cNvGraphicFramePr>
          <p:nvPr>
            <p:extLst>
              <p:ext uri="{D42A27DB-BD31-4B8C-83A1-F6EECF244321}">
                <p14:modId xmlns:p14="http://schemas.microsoft.com/office/powerpoint/2010/main" val="4140995347"/>
              </p:ext>
            </p:extLst>
          </p:nvPr>
        </p:nvGraphicFramePr>
        <p:xfrm>
          <a:off x="677112" y="756651"/>
          <a:ext cx="7961565" cy="3658938"/>
        </p:xfrm>
        <a:graphic>
          <a:graphicData uri="http://schemas.openxmlformats.org/drawingml/2006/table">
            <a:tbl>
              <a:tblPr firstRow="1" bandRow="1">
                <a:tableStyleId>{5C22544A-7EE6-4342-B048-85BDC9FD1C3A}</a:tableStyleId>
              </a:tblPr>
              <a:tblGrid>
                <a:gridCol w="1592313">
                  <a:extLst>
                    <a:ext uri="{9D8B030D-6E8A-4147-A177-3AD203B41FA5}">
                      <a16:colId xmlns:a16="http://schemas.microsoft.com/office/drawing/2014/main" val="2325707408"/>
                    </a:ext>
                  </a:extLst>
                </a:gridCol>
                <a:gridCol w="1592313">
                  <a:extLst>
                    <a:ext uri="{9D8B030D-6E8A-4147-A177-3AD203B41FA5}">
                      <a16:colId xmlns:a16="http://schemas.microsoft.com/office/drawing/2014/main" val="2044462978"/>
                    </a:ext>
                  </a:extLst>
                </a:gridCol>
                <a:gridCol w="1592313">
                  <a:extLst>
                    <a:ext uri="{9D8B030D-6E8A-4147-A177-3AD203B41FA5}">
                      <a16:colId xmlns:a16="http://schemas.microsoft.com/office/drawing/2014/main" val="420193252"/>
                    </a:ext>
                  </a:extLst>
                </a:gridCol>
                <a:gridCol w="1592313">
                  <a:extLst>
                    <a:ext uri="{9D8B030D-6E8A-4147-A177-3AD203B41FA5}">
                      <a16:colId xmlns:a16="http://schemas.microsoft.com/office/drawing/2014/main" val="2385713330"/>
                    </a:ext>
                  </a:extLst>
                </a:gridCol>
                <a:gridCol w="1592313">
                  <a:extLst>
                    <a:ext uri="{9D8B030D-6E8A-4147-A177-3AD203B41FA5}">
                      <a16:colId xmlns:a16="http://schemas.microsoft.com/office/drawing/2014/main" val="2009990209"/>
                    </a:ext>
                  </a:extLst>
                </a:gridCol>
              </a:tblGrid>
              <a:tr h="427093">
                <a:tc>
                  <a:txBody>
                    <a:bodyPr/>
                    <a:lstStyle/>
                    <a:p>
                      <a:pPr algn="ctr" rtl="0"/>
                      <a:r>
                        <a:rPr lang="sv-se" sz="1200" b="1" i="0" u="none" spc="-70" baseline="0">
                          <a:solidFill>
                            <a:schemeClr val="tx1"/>
                          </a:solidFill>
                          <a:latin typeface="Arial" charset="0"/>
                          <a:ea typeface="Arial" charset="0"/>
                          <a:cs typeface="Arial" charset="0"/>
                          <a:sym typeface="Arial" charset="0"/>
                        </a:rPr>
                        <a:t>Måndag</a:t>
                      </a:r>
                      <a:endParaRPr lang="sv-se"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sv-se" sz="1200" b="1" i="0" u="none" spc="-70" baseline="0">
                          <a:solidFill>
                            <a:schemeClr val="tx1"/>
                          </a:solidFill>
                          <a:latin typeface="Arial" charset="0"/>
                          <a:ea typeface="Arial" charset="0"/>
                          <a:cs typeface="Arial" charset="0"/>
                          <a:sym typeface="Arial" charset="0"/>
                        </a:rPr>
                        <a:t>Tisdag</a:t>
                      </a:r>
                      <a:endParaRPr lang="sv-se"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sv-se" sz="1200" b="1" i="0" u="none" spc="-70" baseline="0">
                          <a:solidFill>
                            <a:schemeClr val="tx1"/>
                          </a:solidFill>
                          <a:latin typeface="Arial" charset="0"/>
                          <a:ea typeface="Arial" charset="0"/>
                          <a:cs typeface="Arial" charset="0"/>
                          <a:sym typeface="Arial" charset="0"/>
                        </a:rPr>
                        <a:t>Onsdag</a:t>
                      </a:r>
                      <a:endParaRPr lang="sv-se"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sv-se" sz="1200" b="1" i="0" u="none" spc="-70" baseline="0">
                          <a:solidFill>
                            <a:schemeClr val="tx1"/>
                          </a:solidFill>
                          <a:latin typeface="Arial" charset="0"/>
                          <a:ea typeface="Arial" charset="0"/>
                          <a:cs typeface="Arial" charset="0"/>
                          <a:sym typeface="Arial" charset="0"/>
                        </a:rPr>
                        <a:t>Torsdag</a:t>
                      </a:r>
                      <a:endParaRPr lang="sv-se"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sv-se" sz="1200" b="1" i="0" u="none" spc="-70" baseline="0">
                          <a:solidFill>
                            <a:schemeClr val="tx1"/>
                          </a:solidFill>
                          <a:latin typeface="Arial" charset="0"/>
                          <a:ea typeface="Arial" charset="0"/>
                          <a:cs typeface="Arial" charset="0"/>
                          <a:sym typeface="Arial" charset="0"/>
                        </a:rPr>
                        <a:t>Fredag</a:t>
                      </a:r>
                      <a:endParaRPr lang="sv-se"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3322951"/>
                  </a:ext>
                </a:extLst>
              </a:tr>
              <a:tr h="646369">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MS-A0105</a:t>
                      </a:r>
                    </a:p>
                    <a:p>
                      <a:pPr algn="l" rtl="0">
                        <a:lnSpc>
                          <a:spcPct val="85000"/>
                        </a:lnSpc>
                      </a:pPr>
                      <a:r>
                        <a:rPr lang="sv-se" sz="900" b="1" i="0" u="none" spc="0" baseline="0">
                          <a:solidFill>
                            <a:schemeClr val="tx1"/>
                          </a:solidFill>
                          <a:latin typeface="Arial" charset="0"/>
                          <a:ea typeface="Arial" charset="0"/>
                          <a:cs typeface="Arial" charset="0"/>
                          <a:sym typeface="Arial" charset="0"/>
                        </a:rPr>
                        <a:t>Differential- och </a:t>
                      </a:r>
                    </a:p>
                    <a:p>
                      <a:pPr algn="l" rtl="0">
                        <a:lnSpc>
                          <a:spcPct val="85000"/>
                        </a:lnSpc>
                      </a:pPr>
                      <a:r>
                        <a:rPr lang="sv-se" sz="900" b="1" i="0" u="none" spc="0" baseline="0">
                          <a:solidFill>
                            <a:schemeClr val="tx1"/>
                          </a:solidFill>
                          <a:latin typeface="Arial" charset="0"/>
                          <a:ea typeface="Arial" charset="0"/>
                          <a:cs typeface="Arial" charset="0"/>
                          <a:sym typeface="Arial" charset="0"/>
                        </a:rPr>
                        <a:t>integralkalkyl 1, </a:t>
                      </a:r>
                      <a:br>
                        <a:rPr lang="sv-se" sz="900" b="1" spc="0" baseline="0">
                          <a:solidFill>
                            <a:schemeClr val="tx1"/>
                          </a:solidFill>
                          <a:latin typeface="Arial" charset="0"/>
                          <a:ea typeface="Arial" charset="0"/>
                          <a:cs typeface="Arial" charset="0"/>
                        </a:rPr>
                      </a:br>
                      <a:r>
                        <a:rPr lang="sv-se" sz="900" b="1" i="0" u="none" spc="0" baseline="0">
                          <a:solidFill>
                            <a:schemeClr val="tx1"/>
                          </a:solidFill>
                          <a:latin typeface="Arial" charset="0"/>
                          <a:ea typeface="Arial" charset="0"/>
                          <a:cs typeface="Arial" charset="0"/>
                          <a:sym typeface="Arial" charset="0"/>
                        </a:rPr>
                        <a:t>föreläsning</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MS-A0105</a:t>
                      </a:r>
                    </a:p>
                    <a:p>
                      <a:pPr algn="l" rtl="0">
                        <a:lnSpc>
                          <a:spcPct val="85000"/>
                        </a:lnSpc>
                      </a:pPr>
                      <a:r>
                        <a:rPr lang="sv-se" sz="900" b="1" i="0" u="none" spc="0" baseline="0">
                          <a:solidFill>
                            <a:schemeClr val="tx1"/>
                          </a:solidFill>
                          <a:latin typeface="Arial" charset="0"/>
                          <a:ea typeface="Arial" charset="0"/>
                          <a:cs typeface="Arial" charset="0"/>
                          <a:sym typeface="Arial" charset="0"/>
                        </a:rPr>
                        <a:t>Differential- och </a:t>
                      </a:r>
                    </a:p>
                    <a:p>
                      <a:pPr algn="l" rtl="0">
                        <a:lnSpc>
                          <a:spcPct val="85000"/>
                        </a:lnSpc>
                      </a:pPr>
                      <a:r>
                        <a:rPr lang="sv-se" sz="900" b="1" i="0" u="none" spc="0" baseline="0">
                          <a:solidFill>
                            <a:schemeClr val="tx1"/>
                          </a:solidFill>
                          <a:latin typeface="Arial" charset="0"/>
                          <a:ea typeface="Arial" charset="0"/>
                          <a:cs typeface="Arial" charset="0"/>
                          <a:sym typeface="Arial" charset="0"/>
                        </a:rPr>
                        <a:t>integralkalkyl 1, </a:t>
                      </a:r>
                      <a:br>
                        <a:rPr lang="sv-se" sz="900" b="1" spc="0" baseline="0">
                          <a:solidFill>
                            <a:schemeClr val="tx1"/>
                          </a:solidFill>
                          <a:latin typeface="Arial" charset="0"/>
                          <a:ea typeface="Arial" charset="0"/>
                          <a:cs typeface="Arial" charset="0"/>
                        </a:rPr>
                      </a:br>
                      <a:r>
                        <a:rPr lang="sv-se" sz="900" b="1" i="0" u="none" spc="0" baseline="0">
                          <a:solidFill>
                            <a:schemeClr val="tx1"/>
                          </a:solidFill>
                          <a:latin typeface="Arial" charset="0"/>
                          <a:ea typeface="Arial" charset="0"/>
                          <a:cs typeface="Arial" charset="0"/>
                          <a:sym typeface="Arial" charset="0"/>
                        </a:rPr>
                        <a:t>föreläsning</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511033"/>
                  </a:ext>
                </a:extLst>
              </a:tr>
              <a:tr h="646369">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CS-A1111</a:t>
                      </a:r>
                    </a:p>
                    <a:p>
                      <a:pPr algn="l" rtl="0">
                        <a:lnSpc>
                          <a:spcPct val="85000"/>
                        </a:lnSpc>
                      </a:pPr>
                      <a:r>
                        <a:rPr lang="sv-se" sz="900" b="1" i="0" u="none" spc="0" baseline="0">
                          <a:solidFill>
                            <a:schemeClr val="tx1"/>
                          </a:solidFill>
                          <a:latin typeface="Arial" charset="0"/>
                          <a:ea typeface="Arial" charset="0"/>
                          <a:cs typeface="Arial" charset="0"/>
                          <a:sym typeface="Arial" charset="0"/>
                        </a:rPr>
                        <a:t>Grundkurs i </a:t>
                      </a:r>
                    </a:p>
                    <a:p>
                      <a:pPr algn="l" rtl="0">
                        <a:lnSpc>
                          <a:spcPct val="85000"/>
                        </a:lnSpc>
                      </a:pPr>
                      <a:r>
                        <a:rPr lang="sv-se" sz="900" b="1" i="0" u="none" spc="0" baseline="0">
                          <a:solidFill>
                            <a:schemeClr val="tx1"/>
                          </a:solidFill>
                          <a:latin typeface="Arial" charset="0"/>
                          <a:ea typeface="Arial" charset="0"/>
                          <a:cs typeface="Arial" charset="0"/>
                          <a:sym typeface="Arial" charset="0"/>
                        </a:rPr>
                        <a:t>programmering, övning</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PHYS-A3121</a:t>
                      </a:r>
                    </a:p>
                    <a:p>
                      <a:pPr algn="l" rtl="0">
                        <a:lnSpc>
                          <a:spcPct val="85000"/>
                        </a:lnSpc>
                      </a:pPr>
                      <a:r>
                        <a:rPr lang="sv-se" sz="900" b="1" i="0" u="none" spc="0" baseline="0">
                          <a:solidFill>
                            <a:schemeClr val="tx1"/>
                          </a:solidFill>
                          <a:latin typeface="Arial" charset="0"/>
                          <a:ea typeface="Arial" charset="0"/>
                          <a:cs typeface="Arial" charset="0"/>
                          <a:sym typeface="Arial" charset="0"/>
                        </a:rPr>
                        <a:t>Termodynamik, övning</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327129"/>
                  </a:ext>
                </a:extLst>
              </a:tr>
              <a:tr h="646369">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PHYS-A3121</a:t>
                      </a:r>
                    </a:p>
                    <a:p>
                      <a:pPr algn="l" rtl="0">
                        <a:lnSpc>
                          <a:spcPct val="85000"/>
                        </a:lnSpc>
                      </a:pPr>
                      <a:r>
                        <a:rPr lang="sv-se" sz="900" b="1" i="0" u="none" spc="0" baseline="0">
                          <a:solidFill>
                            <a:schemeClr val="tx1"/>
                          </a:solidFill>
                          <a:latin typeface="Arial" charset="0"/>
                          <a:ea typeface="Arial" charset="0"/>
                          <a:cs typeface="Arial" charset="0"/>
                          <a:sym typeface="Arial" charset="0"/>
                        </a:rPr>
                        <a:t>Termodynamik, </a:t>
                      </a:r>
                      <a:br>
                        <a:rPr lang="sv-se" sz="900" b="1" spc="0" baseline="0">
                          <a:solidFill>
                            <a:schemeClr val="tx1"/>
                          </a:solidFill>
                          <a:latin typeface="Arial" charset="0"/>
                          <a:ea typeface="Arial" charset="0"/>
                          <a:cs typeface="Arial" charset="0"/>
                        </a:rPr>
                      </a:br>
                      <a:r>
                        <a:rPr lang="sv-se" sz="900" b="1" i="0" u="none" spc="0" baseline="0">
                          <a:solidFill>
                            <a:schemeClr val="tx1"/>
                          </a:solidFill>
                          <a:latin typeface="Arial" charset="0"/>
                          <a:ea typeface="Arial" charset="0"/>
                          <a:cs typeface="Arial" charset="0"/>
                          <a:sym typeface="Arial" charset="0"/>
                        </a:rPr>
                        <a:t>labb</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PHYS-A3121</a:t>
                      </a:r>
                    </a:p>
                    <a:p>
                      <a:pPr algn="l" rtl="0">
                        <a:lnSpc>
                          <a:spcPct val="85000"/>
                        </a:lnSpc>
                      </a:pPr>
                      <a:r>
                        <a:rPr lang="sv-se" sz="900" b="1" i="0" u="none" spc="0" baseline="0">
                          <a:solidFill>
                            <a:schemeClr val="tx1"/>
                          </a:solidFill>
                          <a:latin typeface="Arial" charset="0"/>
                          <a:ea typeface="Arial" charset="0"/>
                          <a:cs typeface="Arial" charset="0"/>
                          <a:sym typeface="Arial" charset="0"/>
                        </a:rPr>
                        <a:t>Termodynamik, föreläsning</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Grupparbete</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LC-5410</a:t>
                      </a:r>
                    </a:p>
                    <a:p>
                      <a:pPr algn="l" rtl="0">
                        <a:lnSpc>
                          <a:spcPct val="85000"/>
                        </a:lnSpc>
                      </a:pPr>
                      <a:r>
                        <a:rPr lang="sv-se" sz="900" b="1" i="0" u="none" spc="0" baseline="0">
                          <a:solidFill>
                            <a:schemeClr val="tx1"/>
                          </a:solidFill>
                          <a:latin typeface="Arial" charset="0"/>
                          <a:ea typeface="Arial" charset="0"/>
                          <a:cs typeface="Arial" charset="0"/>
                          <a:sym typeface="Arial" charset="0"/>
                        </a:rPr>
                        <a:t>Svenska inom teknik</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108442"/>
                  </a:ext>
                </a:extLst>
              </a:tr>
              <a:tr h="646369">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Skriv labbrapport</a:t>
                      </a: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SHVS-tandläkare </a:t>
                      </a:r>
                      <a:br>
                        <a:rPr lang="sv-se" sz="900" b="1" spc="0" baseline="0">
                          <a:solidFill>
                            <a:schemeClr val="tx1"/>
                          </a:solidFill>
                          <a:latin typeface="Arial" charset="0"/>
                          <a:ea typeface="Arial" charset="0"/>
                          <a:cs typeface="Arial" charset="0"/>
                        </a:rPr>
                      </a:br>
                      <a:r>
                        <a:rPr lang="sv-se" sz="900" b="1" i="0" u="none" spc="0" baseline="0">
                          <a:solidFill>
                            <a:schemeClr val="tx1"/>
                          </a:solidFill>
                          <a:latin typeface="Arial" charset="0"/>
                          <a:ea typeface="Arial" charset="0"/>
                          <a:cs typeface="Arial" charset="0"/>
                          <a:sym typeface="Arial" charset="0"/>
                        </a:rPr>
                        <a:t>kl. 14</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510302"/>
                  </a:ext>
                </a:extLst>
              </a:tr>
              <a:tr h="646369">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Unisport: BodyPump </a:t>
                      </a:r>
                      <a:br>
                        <a:rPr lang="sv-se" sz="900" b="1" spc="0" baseline="0">
                          <a:solidFill>
                            <a:schemeClr val="tx1"/>
                          </a:solidFill>
                          <a:latin typeface="Arial" charset="0"/>
                          <a:ea typeface="Arial" charset="0"/>
                          <a:cs typeface="Arial" charset="0"/>
                        </a:rPr>
                      </a:br>
                      <a:r>
                        <a:rPr lang="sv-se" sz="900" b="1" i="0" u="none" spc="0" baseline="0">
                          <a:solidFill>
                            <a:schemeClr val="tx1"/>
                          </a:solidFill>
                          <a:latin typeface="Arial" charset="0"/>
                          <a:ea typeface="Arial" charset="0"/>
                          <a:cs typeface="Arial" charset="0"/>
                          <a:sym typeface="Arial" charset="0"/>
                        </a:rPr>
                        <a:t>kl. 18</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sv-se"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Träffa kompisar på distans kl. 19</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r>
                        <a:rPr lang="sv-se" sz="900" b="1" i="0" u="none" spc="0" baseline="0">
                          <a:solidFill>
                            <a:schemeClr val="tx1"/>
                          </a:solidFill>
                          <a:latin typeface="Arial" charset="0"/>
                          <a:ea typeface="Arial" charset="0"/>
                          <a:cs typeface="Arial" charset="0"/>
                          <a:sym typeface="Arial" charset="0"/>
                        </a:rPr>
                        <a:t>Unisport: yoga kl. 17</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700297"/>
                  </a:ext>
                </a:extLst>
              </a:tr>
            </a:tbl>
          </a:graphicData>
        </a:graphic>
      </p:graphicFrame>
      <p:sp>
        <p:nvSpPr>
          <p:cNvPr id="4" name="TextBox 3">
            <a:extLst>
              <a:ext uri="{FF2B5EF4-FFF2-40B4-BE49-F238E27FC236}">
                <a16:creationId xmlns:a16="http://schemas.microsoft.com/office/drawing/2014/main" id="{33276FF6-CDDF-5540-8A57-9DB83CC0A818}"/>
              </a:ext>
            </a:extLst>
          </p:cNvPr>
          <p:cNvSpPr txBox="1"/>
          <p:nvPr/>
        </p:nvSpPr>
        <p:spPr>
          <a:xfrm>
            <a:off x="2772436" y="2436079"/>
            <a:ext cx="3467616" cy="300082"/>
          </a:xfrm>
          <a:prstGeom prst="rect">
            <a:avLst/>
          </a:prstGeom>
          <a:solidFill>
            <a:schemeClr val="bg1"/>
          </a:solidFill>
          <a:ln w="25400">
            <a:solidFill>
              <a:srgbClr val="EF363B"/>
            </a:solidFill>
          </a:ln>
        </p:spPr>
        <p:txBody>
          <a:bodyPr wrap="none" rtlCol="0">
            <a:spAutoFit/>
          </a:bodyPr>
          <a:lstStyle/>
          <a:p>
            <a:pPr algn="l" rtl="0"/>
            <a:r>
              <a:rPr lang="sv-se" b="1" i="0" u="none" baseline="0"/>
              <a:t>LÄGG IN DIN EGEN LÄSORDNING HÄR</a:t>
            </a:r>
          </a:p>
        </p:txBody>
      </p:sp>
    </p:spTree>
    <p:extLst>
      <p:ext uri="{BB962C8B-B14F-4D97-AF65-F5344CB8AC3E}">
        <p14:creationId xmlns:p14="http://schemas.microsoft.com/office/powerpoint/2010/main" val="373984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C526A-287E-C546-AA85-E9D879B1478C}"/>
              </a:ext>
            </a:extLst>
          </p:cNvPr>
          <p:cNvSpPr>
            <a:spLocks noGrp="1"/>
          </p:cNvSpPr>
          <p:nvPr>
            <p:ph type="body" sz="half" idx="10"/>
          </p:nvPr>
        </p:nvSpPr>
        <p:spPr/>
        <p:txBody>
          <a:bodyPr/>
          <a:lstStyle/>
          <a:p>
            <a:pPr algn="l" rtl="0"/>
            <a:r>
              <a:rPr lang="sv-se" sz="3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Olika antagningsvägar till Aalto</a:t>
            </a:r>
            <a:endParaRPr lang="sv-se" sz="3600" dirty="0"/>
          </a:p>
        </p:txBody>
      </p:sp>
      <p:sp>
        <p:nvSpPr>
          <p:cNvPr id="3" name="Text Placeholder 2">
            <a:extLst>
              <a:ext uri="{FF2B5EF4-FFF2-40B4-BE49-F238E27FC236}">
                <a16:creationId xmlns:a16="http://schemas.microsoft.com/office/drawing/2014/main" id="{6CC624BA-1F81-7648-9C65-6F06DB60F124}"/>
              </a:ext>
            </a:extLst>
          </p:cNvPr>
          <p:cNvSpPr>
            <a:spLocks noGrp="1"/>
          </p:cNvSpPr>
          <p:nvPr>
            <p:ph type="body" sz="half" idx="11"/>
          </p:nvPr>
        </p:nvSpPr>
        <p:spPr>
          <a:xfrm>
            <a:off x="662610" y="898538"/>
            <a:ext cx="8178936" cy="3476588"/>
          </a:xfrm>
        </p:spPr>
        <p:txBody>
          <a:bodyPr/>
          <a:lstStyle/>
          <a:p>
            <a:pPr algn="l" rtl="0">
              <a:lnSpc>
                <a:spcPct val="100000"/>
              </a:lnSpc>
            </a:pPr>
            <a:r>
              <a:rPr lang="sv-se" sz="10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ekonomiska området:</a:t>
            </a: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Med i den gemensamma antagningen till ekonomutbildning, mer information: </a:t>
            </a:r>
            <a:r>
              <a:rPr lang="sv-se" sz="1000" b="0" i="0" u="sng"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kauppatieteet.fi/sv</a:t>
            </a: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sv-se" sz="1000" b="0" u="sng" dirty="0">
              <a:latin typeface="Arial" panose="020B0604020202020204" pitchFamily="34" charset="0"/>
              <a:cs typeface="Arial" panose="020B0604020202020204" pitchFamily="34" charset="0"/>
            </a:endParaRP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Antagning på basis av betyg (endast förstagångssökande) eller urvalsprov. </a:t>
            </a: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Öppna universitetsstudier i ekonomi.</a:t>
            </a:r>
          </a:p>
          <a:p>
            <a:pPr marL="284400" indent="-284400" algn="l" rtl="0">
              <a:lnSpc>
                <a:spcPts val="1500"/>
              </a:lnSpc>
              <a:spcBef>
                <a:spcPts val="0"/>
              </a:spcBef>
              <a:buFont typeface="Arial" panose="020B0604020202020204" pitchFamily="34" charset="0"/>
              <a:buChar char="•"/>
            </a:pPr>
            <a:r>
              <a:rPr lang="sv-se" sz="10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Engelskspråkiga kandidatprogram: betygsantagning eller SAT-test eller ACT-test.</a:t>
            </a:r>
          </a:p>
          <a:p>
            <a:pPr algn="l" rtl="0">
              <a:lnSpc>
                <a:spcPct val="100000"/>
              </a:lnSpc>
            </a:pPr>
            <a:r>
              <a:rPr lang="sv-se" sz="10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konstnärliga området:</a:t>
            </a: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Antagning på basis av urvalsprov inom alla ansökningsalternativ. Bildkonstpedagogik, design samt visuell kommunikation och design: antagning på basis av urvalsprov eller på basis av både betyg och urvalsprov.</a:t>
            </a: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För alla ansökningsalternativ krävs förhandsuppgifter. Urvalsprovet tar 3–5 dagar beroende på ansökningsalternativ.</a:t>
            </a: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Obs: Du kan söka till endast ett ansökningsalternativ inom det konstnärliga området vid Aalto-universitetet i vårens gemensamma ansökan. </a:t>
            </a:r>
            <a:endParaRPr lang="sv-se" sz="1000" b="0" dirty="0">
              <a:latin typeface="Arial" panose="020B0604020202020204" pitchFamily="34" charset="0"/>
              <a:cs typeface="Arial" panose="020B0604020202020204" pitchFamily="34" charset="0"/>
            </a:endParaRPr>
          </a:p>
          <a:p>
            <a:pPr marL="284400" indent="-284400" algn="l" rtl="0">
              <a:lnSpc>
                <a:spcPts val="1500"/>
              </a:lnSpc>
              <a:spcBef>
                <a:spcPts val="0"/>
              </a:spcBef>
              <a:buFont typeface="Arial" panose="020B0604020202020204" pitchFamily="34" charset="0"/>
              <a:buChar char="•"/>
            </a:pPr>
            <a:r>
              <a:rPr lang="sv-se" sz="10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Engelskspråkigt kandidatprogram: förhandsuppgifter, urvalsprovsuppgifter som ska göras självständigt och intervju på distans.</a:t>
            </a:r>
          </a:p>
          <a:p>
            <a:pPr algn="l" rtl="0">
              <a:lnSpc>
                <a:spcPct val="100000"/>
              </a:lnSpc>
            </a:pPr>
            <a:r>
              <a:rPr lang="sv-se" sz="10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tekniska området:</a:t>
            </a:r>
          </a:p>
          <a:p>
            <a:pPr marL="284400" indent="-284400" algn="l" rtl="0">
              <a:lnSpc>
                <a:spcPts val="1500"/>
              </a:lnSpc>
              <a:spcBef>
                <a:spcPts val="0"/>
              </a:spcBef>
              <a:buFont typeface="Arial" panose="020B0604020202020204" pitchFamily="34" charset="0"/>
              <a:buChar char="•"/>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Med i den gemensamma antagningen till diplomingenjörs- och arkitektutbildning (DIA), mer information: </a:t>
            </a:r>
            <a:r>
              <a:rPr lang="sv-se" sz="1000" b="0" i="0" u="sng"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dia.fi/sv</a:t>
            </a: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sv-se" sz="1000" b="0" u="sng" dirty="0">
              <a:latin typeface="Arial" panose="020B0604020202020204" pitchFamily="34" charset="0"/>
              <a:cs typeface="Arial" panose="020B0604020202020204" pitchFamily="34" charset="0"/>
            </a:endParaRPr>
          </a:p>
          <a:p>
            <a:pPr marL="284400" lvl="2" indent="-284400" algn="l" rtl="0">
              <a:lnSpc>
                <a:spcPts val="1500"/>
              </a:lnSpc>
              <a:spcBef>
                <a:spcPts val="0"/>
              </a:spcBef>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Diplomingenjörsutbildningar: Antagning på basis av betyg eller urvalsprov. </a:t>
            </a:r>
          </a:p>
          <a:p>
            <a:pPr marL="284400" lvl="2" indent="-284400" algn="l" rtl="0">
              <a:lnSpc>
                <a:spcPts val="1500"/>
              </a:lnSpc>
              <a:spcBef>
                <a:spcPts val="0"/>
              </a:spcBef>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Öppna universitetsstudier i teknik.</a:t>
            </a:r>
            <a:endParaRPr lang="sv-se" sz="1000" dirty="0">
              <a:latin typeface="Arial" panose="020B0604020202020204" pitchFamily="34" charset="0"/>
              <a:cs typeface="Arial" panose="020B0604020202020204" pitchFamily="34" charset="0"/>
            </a:endParaRPr>
          </a:p>
          <a:p>
            <a:pPr marL="284400" lvl="2" indent="-284400" algn="l" rtl="0">
              <a:lnSpc>
                <a:spcPts val="1500"/>
              </a:lnSpc>
              <a:spcBef>
                <a:spcPts val="0"/>
              </a:spcBef>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Arkitektur: Antagning på basis av betyg och urvalsprov eller på basis av urvalsprov. Förhandsuppgifter och urvalsprov gäller för alla sökande. </a:t>
            </a:r>
          </a:p>
          <a:p>
            <a:pPr marL="284400" lvl="2" indent="-284400" algn="l" rtl="0">
              <a:lnSpc>
                <a:spcPts val="1500"/>
              </a:lnSpc>
              <a:spcBef>
                <a:spcPts val="0"/>
              </a:spcBef>
            </a:pPr>
            <a:r>
              <a:rPr lang="sv-se"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Informationsnätverk (ingår inte i den gemensamma DIA-antagningen): Antagning på basis av betyg eller urvalsprov.</a:t>
            </a:r>
            <a:endParaRPr lang="sv-se" sz="1000" dirty="0">
              <a:latin typeface="Arial" panose="020B0604020202020204" pitchFamily="34" charset="0"/>
              <a:cs typeface="Arial" panose="020B0604020202020204" pitchFamily="34" charset="0"/>
            </a:endParaRPr>
          </a:p>
          <a:p>
            <a:pPr marL="284400" indent="-284400" algn="l" rtl="0">
              <a:lnSpc>
                <a:spcPts val="1500"/>
              </a:lnSpc>
              <a:spcBef>
                <a:spcPts val="0"/>
              </a:spcBef>
              <a:buFont typeface="Arial" panose="020B0604020202020204" pitchFamily="34" charset="0"/>
              <a:buChar char="•"/>
            </a:pPr>
            <a:r>
              <a:rPr lang="sv-se" sz="10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Engelskspråkigt kandidatprogram: betygsantagning eller SAT-test eller ACT-test.</a:t>
            </a:r>
          </a:p>
        </p:txBody>
      </p:sp>
    </p:spTree>
    <p:extLst>
      <p:ext uri="{BB962C8B-B14F-4D97-AF65-F5344CB8AC3E}">
        <p14:creationId xmlns:p14="http://schemas.microsoft.com/office/powerpoint/2010/main" val="118601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EAE3B-E6D2-3043-A8B4-B2D0326CA981}"/>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Gymnasiestudiernas betydelse i antagningen</a:t>
            </a:r>
            <a:endParaRPr lang="sv-se" sz="3600" dirty="0"/>
          </a:p>
        </p:txBody>
      </p:sp>
      <p:sp>
        <p:nvSpPr>
          <p:cNvPr id="3" name="Text Placeholder 2">
            <a:extLst>
              <a:ext uri="{FF2B5EF4-FFF2-40B4-BE49-F238E27FC236}">
                <a16:creationId xmlns:a16="http://schemas.microsoft.com/office/drawing/2014/main" id="{29427951-9BC1-6543-A6AF-9C226D84E6C8}"/>
              </a:ext>
            </a:extLst>
          </p:cNvPr>
          <p:cNvSpPr>
            <a:spLocks noGrp="1"/>
          </p:cNvSpPr>
          <p:nvPr>
            <p:ph type="body" sz="half" idx="11"/>
          </p:nvPr>
        </p:nvSpPr>
        <p:spPr>
          <a:xfrm>
            <a:off x="662610" y="1362733"/>
            <a:ext cx="8178936" cy="3314487"/>
          </a:xfrm>
        </p:spPr>
        <p:txBody>
          <a:bodyPr/>
          <a:lstStyle/>
          <a:p>
            <a:pPr algn="l" rtl="0">
              <a:lnSpc>
                <a:spcPct val="100000"/>
              </a:lnSpc>
            </a:pPr>
            <a:r>
              <a:rPr lang="sv-se" sz="1400" b="1" i="0" u="none" baseline="0" dirty="0">
                <a:latin typeface="Arial" panose="020B0604020202020204" pitchFamily="34" charset="0"/>
                <a:ea typeface="Arial" charset="0"/>
                <a:cs typeface="Arial" panose="020B0604020202020204" pitchFamily="34" charset="0"/>
              </a:rPr>
              <a:t>Studentskrivningarna har betydelse framför allt inom det ekonomiska och det tekniska området.</a:t>
            </a:r>
          </a:p>
          <a:p>
            <a:pPr marL="342900" lvl="1" indent="-342900" algn="l" rtl="0">
              <a:lnSpc>
                <a:spcPct val="100000"/>
              </a:lnSpc>
            </a:pPr>
            <a:r>
              <a:rPr lang="sv-se" sz="1400" b="0" i="0" u="none" baseline="0" dirty="0">
                <a:latin typeface="Arial" panose="020B0604020202020204" pitchFamily="34" charset="0"/>
                <a:ea typeface="Georgia" charset="0"/>
                <a:cs typeface="Arial" panose="020B0604020202020204" pitchFamily="34" charset="0"/>
              </a:rPr>
              <a:t>I betygsantagningen inom det ekonomiska området beaktas modersmålet, matematik (lång eller kort) och det språk som ger mest poäng samt de två övriga ämnen som ger mest poäng.</a:t>
            </a:r>
          </a:p>
          <a:p>
            <a:pPr marL="342900" lvl="1" indent="-342900" algn="l" rtl="0">
              <a:lnSpc>
                <a:spcPct val="100000"/>
              </a:lnSpc>
            </a:pPr>
            <a:r>
              <a:rPr lang="sv-se" sz="1400" b="0" i="0" u="none" baseline="0" dirty="0">
                <a:latin typeface="Arial" panose="020B0604020202020204" pitchFamily="34" charset="0"/>
                <a:ea typeface="Georgia" charset="0"/>
                <a:cs typeface="Arial" panose="020B0604020202020204" pitchFamily="34" charset="0"/>
              </a:rPr>
              <a:t>I betygsantagningen inom det tekniska området beaktas modersmålet, lång matematik och kemi eller fysik.</a:t>
            </a:r>
          </a:p>
          <a:p>
            <a:pPr marL="342900" lvl="1" indent="-342900" algn="l" rtl="0">
              <a:lnSpc>
                <a:spcPct val="100000"/>
              </a:lnSpc>
            </a:pPr>
            <a:r>
              <a:rPr lang="sv-se" sz="1400" b="0" i="0" u="none" baseline="0" dirty="0">
                <a:latin typeface="Arial" panose="020B0604020202020204" pitchFamily="34" charset="0"/>
                <a:ea typeface="Georgia" charset="0"/>
                <a:cs typeface="Arial" panose="020B0604020202020204" pitchFamily="34" charset="0"/>
              </a:rPr>
              <a:t>Inom arkitekturen beaktas modersmålet och matematik samt </a:t>
            </a:r>
            <a:r>
              <a:rPr lang="sv-se"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 tre övriga ämnen som ger mest poäng.</a:t>
            </a:r>
            <a:endParaRPr lang="sv-se" altLang="en-US" sz="1400" dirty="0">
              <a:latin typeface="Arial" panose="020B0604020202020204" pitchFamily="34" charset="0"/>
              <a:ea typeface="Arial" charset="0"/>
              <a:cs typeface="Arial" panose="020B0604020202020204" pitchFamily="34" charset="0"/>
            </a:endParaRPr>
          </a:p>
          <a:p>
            <a:pPr algn="l" rtl="0">
              <a:lnSpc>
                <a:spcPct val="100000"/>
              </a:lnSpc>
            </a:pPr>
            <a:r>
              <a:rPr lang="sv-se" sz="1400" b="1" i="0" u="none" baseline="0" dirty="0">
                <a:latin typeface="Arial" panose="020B0604020202020204" pitchFamily="34" charset="0"/>
                <a:ea typeface="Arial" charset="0"/>
                <a:cs typeface="Arial" panose="020B0604020202020204" pitchFamily="34" charset="0"/>
              </a:rPr>
              <a:t>Inom det konstnärliga området har förhandsuppgifterna och urvalsproven en större betydelse.</a:t>
            </a:r>
          </a:p>
          <a:p>
            <a:pPr marL="342900" lvl="1" indent="-342900" algn="l" rtl="0">
              <a:lnSpc>
                <a:spcPct val="100000"/>
              </a:lnSpc>
            </a:pPr>
            <a:r>
              <a:rPr lang="sv-se"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Studier och hobbyutövning inom konstämnen utvecklar sådana färdigheter som bedöms i förhandsuppgifterna och urvalsproven. </a:t>
            </a:r>
          </a:p>
          <a:p>
            <a:pPr marL="342900" lvl="1" indent="-342900" algn="l" rtl="0">
              <a:lnSpc>
                <a:spcPct val="100000"/>
              </a:lnSpc>
            </a:pPr>
            <a:r>
              <a:rPr lang="sv-se"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Även inom arkitekturen har förhandsuppgifterna samt tecknings- och planeringsprovet en stor betydelse.</a:t>
            </a:r>
            <a:endParaRPr lang="sv-se" sz="1400" dirty="0">
              <a:latin typeface="Arial" panose="020B0604020202020204" pitchFamily="34" charset="0"/>
              <a:cs typeface="Arial" panose="020B0604020202020204" pitchFamily="34" charset="0"/>
            </a:endParaRPr>
          </a:p>
          <a:p>
            <a:endParaRPr lang="sv-se" sz="1400" dirty="0"/>
          </a:p>
        </p:txBody>
      </p:sp>
    </p:spTree>
    <p:extLst>
      <p:ext uri="{BB962C8B-B14F-4D97-AF65-F5344CB8AC3E}">
        <p14:creationId xmlns:p14="http://schemas.microsoft.com/office/powerpoint/2010/main" val="391636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F4CA0-2ABD-BE47-8BA5-DA09FC28A30C}"/>
              </a:ext>
            </a:extLst>
          </p:cNvPr>
          <p:cNvSpPr>
            <a:spLocks noGrp="1"/>
          </p:cNvSpPr>
          <p:nvPr>
            <p:ph type="body" sz="half" idx="10"/>
          </p:nvPr>
        </p:nvSpPr>
        <p:spPr/>
        <p:txBody>
          <a:bodyPr/>
          <a:lstStyle/>
          <a:p>
            <a:pPr algn="l" rtl="0"/>
            <a:r>
              <a:rPr lang="sv-se" b="1" i="0" u="none" baseline="0">
                <a:latin typeface="Arial" charset="0"/>
                <a:ea typeface="Arial" charset="0"/>
                <a:cs typeface="Arial" charset="0"/>
                <a:sym typeface="Arial" charset="0"/>
              </a:rPr>
              <a:t>Så här söker du</a:t>
            </a:r>
            <a:endParaRPr lang="sv-se" dirty="0"/>
          </a:p>
        </p:txBody>
      </p:sp>
      <p:sp>
        <p:nvSpPr>
          <p:cNvPr id="3" name="Text Placeholder 2">
            <a:extLst>
              <a:ext uri="{FF2B5EF4-FFF2-40B4-BE49-F238E27FC236}">
                <a16:creationId xmlns:a16="http://schemas.microsoft.com/office/drawing/2014/main" id="{577A71A6-8D70-AF47-BAAD-3714DE677703}"/>
              </a:ext>
            </a:extLst>
          </p:cNvPr>
          <p:cNvSpPr>
            <a:spLocks noGrp="1"/>
          </p:cNvSpPr>
          <p:nvPr>
            <p:ph type="body" sz="half" idx="11"/>
          </p:nvPr>
        </p:nvSpPr>
        <p:spPr>
          <a:xfrm>
            <a:off x="662610" y="1047020"/>
            <a:ext cx="8042478" cy="3359328"/>
          </a:xfrm>
        </p:spPr>
        <p:txBody>
          <a:bodyPr/>
          <a:lstStyle/>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Bekanta dig med vårt utbildningsutbud på adressen aalto.fi/studier.</a:t>
            </a:r>
            <a:br>
              <a:rPr lang="sv-se" sz="1200" dirty="0">
                <a:latin typeface="Arial" charset="0"/>
                <a:ea typeface="Arial" charset="0"/>
                <a:cs typeface="Arial" charset="0"/>
              </a:rPr>
            </a:br>
            <a:r>
              <a:rPr lang="sv-se" sz="1200" b="0" i="0" u="none" baseline="0" dirty="0">
                <a:latin typeface="Arial" charset="0"/>
                <a:ea typeface="Arial" charset="0"/>
                <a:cs typeface="Arial" charset="0"/>
                <a:sym typeface="Arial" charset="0"/>
              </a:rPr>
              <a:t>Sök i vårt utbildningsutbud: https://www.aalto.fi/sv/utbildningsutbud</a:t>
            </a:r>
          </a:p>
          <a:p>
            <a:pPr marL="342900" indent="-342900" algn="l" rtl="0">
              <a:lnSpc>
                <a:spcPct val="85000"/>
              </a:lnSpc>
              <a:spcBef>
                <a:spcPts val="0"/>
              </a:spcBef>
              <a:buFont typeface="+mj-lt"/>
              <a:buAutoNum type="arabicPeriod"/>
            </a:pP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Bekanta dig med antagningsgrunderna och anvisningarna för ansökan.</a:t>
            </a:r>
            <a:br>
              <a:rPr lang="sv-se" sz="1200" dirty="0">
                <a:latin typeface="Arial" charset="0"/>
                <a:ea typeface="Arial" charset="0"/>
                <a:cs typeface="Arial" charset="0"/>
              </a:rPr>
            </a:br>
            <a:r>
              <a:rPr lang="sv-se" sz="1200" b="0" i="0" u="none" baseline="0" dirty="0">
                <a:latin typeface="Arial" charset="0"/>
                <a:ea typeface="Arial" charset="0"/>
                <a:cs typeface="Arial" charset="0"/>
                <a:sym typeface="Arial" charset="0"/>
              </a:rPr>
              <a:t>Ansökan till kandidatutbildningar: https://www.aalto.fi/sv/node/54501</a:t>
            </a:r>
          </a:p>
          <a:p>
            <a:pPr marL="342900" indent="-342900" algn="l" rtl="0">
              <a:lnSpc>
                <a:spcPct val="85000"/>
              </a:lnSpc>
              <a:spcBef>
                <a:spcPts val="0"/>
              </a:spcBef>
              <a:buFont typeface="+mj-lt"/>
              <a:buAutoNum type="arabicPeriod"/>
            </a:pP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Ansökningstider: </a:t>
            </a:r>
            <a:br>
              <a:rPr lang="sv-se" sz="1200" dirty="0">
                <a:latin typeface="Arial" charset="0"/>
                <a:ea typeface="Arial" charset="0"/>
                <a:cs typeface="Arial" charset="0"/>
              </a:rPr>
            </a:br>
            <a:r>
              <a:rPr lang="sv-se" sz="1200" b="0" i="0" u="none" baseline="0" dirty="0">
                <a:latin typeface="Arial" panose="020B0604020202020204" pitchFamily="34" charset="0"/>
                <a:ea typeface="Arial" charset="0"/>
                <a:cs typeface="Arial" panose="020B0604020202020204" pitchFamily="34" charset="0"/>
              </a:rPr>
              <a:t>Engelskspråkiga kandidatutbildningar: </a:t>
            </a:r>
            <a:r>
              <a:rPr lang="sv-se" sz="1200" b="0" dirty="0">
                <a:latin typeface="Arial" panose="020B0604020202020204" pitchFamily="34" charset="0"/>
                <a:ea typeface="Arial" charset="0"/>
                <a:cs typeface="Arial" panose="020B0604020202020204" pitchFamily="34" charset="0"/>
                <a:sym typeface="Arial" panose="020B0604020202020204" pitchFamily="34" charset="0"/>
              </a:rPr>
              <a:t>3</a:t>
            </a:r>
            <a:r>
              <a:rPr lang="sv-se"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–17.1.2024 (vårens första gemensamma ansökan)</a:t>
            </a:r>
            <a:br>
              <a:rPr lang="sv-se" sz="1200" b="0" dirty="0">
                <a:latin typeface="Arial" charset="0"/>
                <a:cs typeface="Arial" charset="0"/>
              </a:rPr>
            </a:br>
            <a:r>
              <a:rPr lang="sv-se" sz="1200" b="0" i="0" u="none" baseline="0" dirty="0">
                <a:latin typeface="Arial" panose="020B0604020202020204" pitchFamily="34" charset="0"/>
                <a:ea typeface="Arial" charset="0"/>
                <a:cs typeface="Arial" panose="020B0604020202020204" pitchFamily="34" charset="0"/>
              </a:rPr>
              <a:t>Finsk- och svenskspråkiga kandidatutbildningar: </a:t>
            </a:r>
            <a:r>
              <a:rPr lang="sv-se"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13–27.3.2024 (vårens andra gemensamma ansökan)</a:t>
            </a:r>
            <a:endParaRPr lang="sv-se" sz="1200" b="0" dirty="0">
              <a:latin typeface="Arial" panose="020B0604020202020204" pitchFamily="34" charset="0"/>
              <a:ea typeface="Arial" charset="0"/>
              <a:cs typeface="Arial" panose="020B0604020202020204" pitchFamily="34" charset="0"/>
            </a:endParaRPr>
          </a:p>
          <a:p>
            <a:pPr marL="342900" indent="-342900" algn="l" rtl="0">
              <a:lnSpc>
                <a:spcPct val="85000"/>
              </a:lnSpc>
              <a:spcBef>
                <a:spcPts val="0"/>
              </a:spcBef>
              <a:buFont typeface="+mj-lt"/>
              <a:buAutoNum type="arabicPeriod"/>
            </a:pP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Registrera dig i Studieinfo och fyll i och lämna in ansökan elektroniskt. </a:t>
            </a:r>
            <a:br>
              <a:rPr lang="sv-se" sz="1200" dirty="0">
                <a:latin typeface="Arial" charset="0"/>
                <a:ea typeface="Arial" charset="0"/>
                <a:cs typeface="Arial" charset="0"/>
              </a:rPr>
            </a:br>
            <a:r>
              <a:rPr lang="sv-se" sz="1200" b="1" i="0" u="none" baseline="0" dirty="0">
                <a:latin typeface="Arial" charset="0"/>
                <a:ea typeface="Arial" charset="0"/>
                <a:cs typeface="Arial" charset="0"/>
                <a:sym typeface="Arial" charset="0"/>
              </a:rPr>
              <a:t>Lämna in de bilagor som krävs och eventuella förhandsuppgifter inom utsatt tid.</a:t>
            </a:r>
          </a:p>
          <a:p>
            <a:pPr marL="342900" indent="-342900" algn="l" rtl="0">
              <a:lnSpc>
                <a:spcPct val="85000"/>
              </a:lnSpc>
              <a:spcBef>
                <a:spcPts val="0"/>
              </a:spcBef>
              <a:buFont typeface="+mj-lt"/>
              <a:buAutoNum type="arabicPeriod"/>
            </a:pP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Kontrollera om du är behörig att ansöka i betygsantagningen (det ekonomiska och det tekniska området).</a:t>
            </a:r>
          </a:p>
          <a:p>
            <a:pPr marL="342900" indent="-342900" algn="l" rtl="0">
              <a:lnSpc>
                <a:spcPct val="85000"/>
              </a:lnSpc>
              <a:spcBef>
                <a:spcPts val="0"/>
              </a:spcBef>
              <a:buFont typeface="+mj-lt"/>
              <a:buAutoNum type="arabicPeriod"/>
            </a:pP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Förbered dig och delta i urvalsproven.</a:t>
            </a:r>
          </a:p>
          <a:p>
            <a:pPr marL="342900" indent="-342900" algn="l" rtl="0">
              <a:lnSpc>
                <a:spcPct val="85000"/>
              </a:lnSpc>
              <a:spcBef>
                <a:spcPts val="0"/>
              </a:spcBef>
              <a:buFont typeface="+mj-lt"/>
              <a:buAutoNum type="arabicPeriod"/>
            </a:pP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Kontrollera om du har blivit antagen när resultaten har offentliggjorts.</a:t>
            </a:r>
            <a:br>
              <a:rPr lang="sv-se" sz="1200" dirty="0">
                <a:latin typeface="Arial" charset="0"/>
                <a:ea typeface="Arial" charset="0"/>
                <a:cs typeface="Arial" charset="0"/>
              </a:rPr>
            </a:br>
            <a:endParaRPr lang="sv-se" sz="1200" dirty="0">
              <a:latin typeface="Arial" charset="0"/>
              <a:ea typeface="Arial" charset="0"/>
              <a:cs typeface="Arial" charset="0"/>
            </a:endParaRPr>
          </a:p>
          <a:p>
            <a:pPr marL="342900" indent="-342900" algn="l" rtl="0">
              <a:lnSpc>
                <a:spcPct val="85000"/>
              </a:lnSpc>
              <a:spcBef>
                <a:spcPts val="0"/>
              </a:spcBef>
              <a:buFont typeface="+mj-lt"/>
              <a:buAutoNum type="arabicPeriod"/>
            </a:pPr>
            <a:r>
              <a:rPr lang="sv-se" sz="1200" b="1" i="0" u="none" baseline="0" dirty="0">
                <a:latin typeface="Arial" charset="0"/>
                <a:ea typeface="Arial" charset="0"/>
                <a:cs typeface="Arial" charset="0"/>
                <a:sym typeface="Arial" charset="0"/>
              </a:rPr>
              <a:t>Ta emot studieplatsen inom utsatt tid när du fått antagningsbrevet, som innehåller närmare anvisningar. Kom också ihåg att anmäla dig till universitetet.</a:t>
            </a:r>
          </a:p>
          <a:p>
            <a:endParaRPr lang="sv-se" sz="1200" dirty="0"/>
          </a:p>
        </p:txBody>
      </p:sp>
    </p:spTree>
    <p:extLst>
      <p:ext uri="{BB962C8B-B14F-4D97-AF65-F5344CB8AC3E}">
        <p14:creationId xmlns:p14="http://schemas.microsoft.com/office/powerpoint/2010/main" val="278628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B0361-2B6F-41DF-B5A3-B544668DB878}"/>
              </a:ext>
            </a:extLst>
          </p:cNvPr>
          <p:cNvPicPr>
            <a:picLocks noChangeAspect="1"/>
          </p:cNvPicPr>
          <p:nvPr/>
        </p:nvPicPr>
        <p:blipFill>
          <a:blip r:embed="rId3"/>
          <a:stretch>
            <a:fillRect/>
          </a:stretch>
        </p:blipFill>
        <p:spPr>
          <a:xfrm>
            <a:off x="659724" y="1285198"/>
            <a:ext cx="3575124" cy="2885112"/>
          </a:xfrm>
          <a:prstGeom prst="rect">
            <a:avLst/>
          </a:prstGeom>
        </p:spPr>
      </p:pic>
      <p:pic>
        <p:nvPicPr>
          <p:cNvPr id="8" name="Picture 7">
            <a:extLst>
              <a:ext uri="{FF2B5EF4-FFF2-40B4-BE49-F238E27FC236}">
                <a16:creationId xmlns:a16="http://schemas.microsoft.com/office/drawing/2014/main" id="{7ED4542E-F84E-4781-98DB-7333D9242795}"/>
              </a:ext>
            </a:extLst>
          </p:cNvPr>
          <p:cNvPicPr>
            <a:picLocks noChangeAspect="1"/>
          </p:cNvPicPr>
          <p:nvPr/>
        </p:nvPicPr>
        <p:blipFill>
          <a:blip r:embed="rId4"/>
          <a:stretch>
            <a:fillRect/>
          </a:stretch>
        </p:blipFill>
        <p:spPr>
          <a:xfrm>
            <a:off x="4550496" y="3937775"/>
            <a:ext cx="3587712" cy="982494"/>
          </a:xfrm>
          <a:prstGeom prst="rect">
            <a:avLst/>
          </a:prstGeom>
        </p:spPr>
      </p:pic>
      <p:pic>
        <p:nvPicPr>
          <p:cNvPr id="16" name="Picture 15">
            <a:extLst>
              <a:ext uri="{FF2B5EF4-FFF2-40B4-BE49-F238E27FC236}">
                <a16:creationId xmlns:a16="http://schemas.microsoft.com/office/drawing/2014/main" id="{E553577E-13ED-4794-B675-5763127B3F54}"/>
              </a:ext>
            </a:extLst>
          </p:cNvPr>
          <p:cNvPicPr>
            <a:picLocks noChangeAspect="1"/>
          </p:cNvPicPr>
          <p:nvPr/>
        </p:nvPicPr>
        <p:blipFill>
          <a:blip r:embed="rId5"/>
          <a:stretch>
            <a:fillRect/>
          </a:stretch>
        </p:blipFill>
        <p:spPr>
          <a:xfrm>
            <a:off x="4559473" y="2665251"/>
            <a:ext cx="3573087" cy="1145324"/>
          </a:xfrm>
          <a:prstGeom prst="rect">
            <a:avLst/>
          </a:prstGeom>
        </p:spPr>
      </p:pic>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a:xfrm>
            <a:off x="602452" y="125416"/>
            <a:ext cx="8178936" cy="999574"/>
          </a:xfrm>
        </p:spPr>
        <p:txBody>
          <a:bodyPr/>
          <a:lstStyle/>
          <a:p>
            <a:pPr algn="l" rtl="0">
              <a:lnSpc>
                <a:spcPct val="100000"/>
              </a:lnSpc>
            </a:pPr>
            <a:r>
              <a:rPr lang="sv-se" sz="3200" b="1" i="0" u="none" baseline="0">
                <a:latin typeface="Arial" charset="0"/>
                <a:ea typeface="Arial" charset="0"/>
                <a:cs typeface="Arial" charset="0"/>
                <a:sym typeface="Arial" charset="0"/>
              </a:rPr>
              <a:t>Urvalsprov inom det ekonomiska området: exempel</a:t>
            </a:r>
            <a:endParaRPr lang="sv-se" sz="3200" dirty="0"/>
          </a:p>
        </p:txBody>
      </p:sp>
      <p:pic>
        <p:nvPicPr>
          <p:cNvPr id="7" name="Picture 6">
            <a:extLst>
              <a:ext uri="{FF2B5EF4-FFF2-40B4-BE49-F238E27FC236}">
                <a16:creationId xmlns:a16="http://schemas.microsoft.com/office/drawing/2014/main" id="{936CF8B5-BC93-4600-B299-B7C178ED07B3}"/>
              </a:ext>
            </a:extLst>
          </p:cNvPr>
          <p:cNvPicPr>
            <a:picLocks noChangeAspect="1"/>
          </p:cNvPicPr>
          <p:nvPr/>
        </p:nvPicPr>
        <p:blipFill>
          <a:blip r:embed="rId6"/>
          <a:stretch>
            <a:fillRect/>
          </a:stretch>
        </p:blipFill>
        <p:spPr>
          <a:xfrm>
            <a:off x="4663340" y="1288304"/>
            <a:ext cx="3433979" cy="1207932"/>
          </a:xfrm>
          <a:prstGeom prst="rect">
            <a:avLst/>
          </a:prstGeom>
        </p:spPr>
      </p:pic>
    </p:spTree>
    <p:extLst>
      <p:ext uri="{BB962C8B-B14F-4D97-AF65-F5344CB8AC3E}">
        <p14:creationId xmlns:p14="http://schemas.microsoft.com/office/powerpoint/2010/main" val="760687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p:txBody>
          <a:bodyPr/>
          <a:lstStyle/>
          <a:p>
            <a:pPr algn="l" rtl="0">
              <a:lnSpc>
                <a:spcPct val="100000"/>
              </a:lnSpc>
            </a:pPr>
            <a:r>
              <a:rPr lang="sv-se" sz="3200" b="1" i="0" u="none" baseline="0">
                <a:latin typeface="Arial" charset="0"/>
                <a:ea typeface="Arial" charset="0"/>
                <a:cs typeface="Arial" charset="0"/>
                <a:sym typeface="Arial" charset="0"/>
              </a:rPr>
              <a:t>Förhandsuppgifter och urvalsprov inom det konstnärliga området: exempel</a:t>
            </a:r>
            <a:endParaRPr lang="sv-se" sz="3200" dirty="0"/>
          </a:p>
        </p:txBody>
      </p:sp>
      <p:sp>
        <p:nvSpPr>
          <p:cNvPr id="3" name="Text Placeholder 2">
            <a:extLst>
              <a:ext uri="{FF2B5EF4-FFF2-40B4-BE49-F238E27FC236}">
                <a16:creationId xmlns:a16="http://schemas.microsoft.com/office/drawing/2014/main" id="{932C55D4-1E48-534E-9D49-5083E2565415}"/>
              </a:ext>
            </a:extLst>
          </p:cNvPr>
          <p:cNvSpPr>
            <a:spLocks noGrp="1"/>
          </p:cNvSpPr>
          <p:nvPr>
            <p:ph type="body" sz="half" idx="11"/>
          </p:nvPr>
        </p:nvSpPr>
        <p:spPr>
          <a:xfrm>
            <a:off x="613811" y="1347789"/>
            <a:ext cx="3751924" cy="2936212"/>
          </a:xfrm>
        </p:spPr>
        <p:txBody>
          <a:bodyPr/>
          <a:lstStyle/>
          <a:p>
            <a:pPr marL="0" indent="0" algn="l" rtl="0">
              <a:spcBef>
                <a:spcPts val="500"/>
              </a:spcBef>
              <a:buNone/>
            </a:pPr>
            <a:r>
              <a:rPr lang="sv-se" sz="1600" b="1" i="0" u="none" baseline="0">
                <a:latin typeface="Arial" charset="0"/>
                <a:ea typeface="Arial" charset="0"/>
                <a:cs typeface="Arial" charset="0"/>
                <a:sym typeface="Arial" charset="0"/>
              </a:rPr>
              <a:t>Mode</a:t>
            </a:r>
          </a:p>
          <a:p>
            <a:pPr marL="0" lvl="1" indent="0" algn="l" rtl="0">
              <a:lnSpc>
                <a:spcPct val="100000"/>
              </a:lnSpc>
              <a:spcBef>
                <a:spcPts val="500"/>
              </a:spcBef>
              <a:buNone/>
            </a:pPr>
            <a:r>
              <a:rPr lang="sv-se" sz="1100" b="0" i="0" u="none" baseline="0">
                <a:latin typeface="Arial" charset="0"/>
                <a:ea typeface="Arial" charset="0"/>
                <a:cs typeface="Arial" charset="0"/>
                <a:sym typeface="Arial" charset="0"/>
              </a:rPr>
              <a:t>Designa en damkollektion bestående av fem kläduppsättningar inklusive accessoarer. Du ska använda runda, fyrkantiga och triangelformade delar. Avbilda din kollektion framifrån och bakifrån på en människa på ett A2-ark.</a:t>
            </a:r>
          </a:p>
          <a:p>
            <a:pPr marL="0" lvl="1" indent="0" algn="l" rtl="0">
              <a:lnSpc>
                <a:spcPct val="100000"/>
              </a:lnSpc>
              <a:spcBef>
                <a:spcPts val="500"/>
              </a:spcBef>
              <a:buNone/>
            </a:pPr>
            <a:r>
              <a:rPr lang="sv-se" sz="1100" b="1" i="0" u="none" baseline="0">
                <a:latin typeface="Arial" charset="0"/>
                <a:ea typeface="Arial" charset="0"/>
                <a:cs typeface="Arial" charset="0"/>
                <a:sym typeface="Arial" charset="0"/>
              </a:rPr>
              <a:t>Utförande</a:t>
            </a:r>
          </a:p>
          <a:p>
            <a:pPr marL="0" lvl="1" indent="0" algn="l" rtl="0">
              <a:lnSpc>
                <a:spcPct val="100000"/>
              </a:lnSpc>
              <a:spcBef>
                <a:spcPts val="500"/>
              </a:spcBef>
              <a:buNone/>
            </a:pPr>
            <a:r>
              <a:rPr lang="sv-se" sz="1100" b="0" i="0" u="none" baseline="0">
                <a:latin typeface="Arial" charset="0"/>
                <a:ea typeface="Arial" charset="0"/>
                <a:cs typeface="Arial" charset="0"/>
                <a:sym typeface="Arial" charset="0"/>
              </a:rPr>
              <a:t>Färguppgift, valfria redskap, A2-format</a:t>
            </a:r>
          </a:p>
          <a:p>
            <a:pPr marL="0" lvl="1" indent="0" algn="l" rtl="0">
              <a:lnSpc>
                <a:spcPct val="100000"/>
              </a:lnSpc>
              <a:spcBef>
                <a:spcPts val="500"/>
              </a:spcBef>
              <a:buNone/>
            </a:pPr>
            <a:r>
              <a:rPr lang="sv-se" sz="1100" b="1" i="0" u="none" baseline="0">
                <a:latin typeface="Arial" charset="0"/>
                <a:ea typeface="Arial" charset="0"/>
                <a:cs typeface="Arial" charset="0"/>
                <a:sym typeface="Arial" charset="0"/>
              </a:rPr>
              <a:t>Bedömningsgrunder</a:t>
            </a:r>
          </a:p>
          <a:p>
            <a:pPr marL="0" lvl="1" indent="0" algn="l" rtl="0">
              <a:lnSpc>
                <a:spcPct val="100000"/>
              </a:lnSpc>
              <a:spcBef>
                <a:spcPts val="500"/>
              </a:spcBef>
              <a:buNone/>
            </a:pPr>
            <a:r>
              <a:rPr lang="sv-se" sz="1100" b="0" i="0" u="none" baseline="0">
                <a:latin typeface="Arial" charset="0"/>
                <a:ea typeface="Arial" charset="0"/>
                <a:cs typeface="Arial" charset="0"/>
                <a:sym typeface="Arial" charset="0"/>
              </a:rPr>
              <a:t>Gestaltning av kollektionen som helhet, visualitet, användning av färger, idérikedom</a:t>
            </a:r>
            <a:endParaRPr lang="sv-se" sz="1100" dirty="0">
              <a:latin typeface="Arial" charset="0"/>
              <a:ea typeface="Arial" charset="0"/>
              <a:cs typeface="Arial" charset="0"/>
            </a:endParaRPr>
          </a:p>
          <a:p>
            <a:pPr lvl="1" algn="l" rtl="0"/>
            <a:endParaRPr lang="sv-se" sz="1800" dirty="0">
              <a:latin typeface="Arial" charset="0"/>
              <a:ea typeface="Arial" charset="0"/>
              <a:cs typeface="Arial" charset="0"/>
            </a:endParaRPr>
          </a:p>
          <a:p>
            <a:endParaRPr lang="sv-se" dirty="0"/>
          </a:p>
        </p:txBody>
      </p:sp>
      <p:sp>
        <p:nvSpPr>
          <p:cNvPr id="4" name="Text Placeholder 3">
            <a:extLst>
              <a:ext uri="{FF2B5EF4-FFF2-40B4-BE49-F238E27FC236}">
                <a16:creationId xmlns:a16="http://schemas.microsoft.com/office/drawing/2014/main" id="{EA059AEB-0322-EE45-9C5E-6B929B53937B}"/>
              </a:ext>
            </a:extLst>
          </p:cNvPr>
          <p:cNvSpPr>
            <a:spLocks noGrp="1"/>
          </p:cNvSpPr>
          <p:nvPr>
            <p:ph type="body" sz="half" idx="12"/>
          </p:nvPr>
        </p:nvSpPr>
        <p:spPr>
          <a:xfrm>
            <a:off x="4640054" y="1347789"/>
            <a:ext cx="4149920" cy="2936212"/>
          </a:xfrm>
        </p:spPr>
        <p:txBody>
          <a:bodyPr/>
          <a:lstStyle/>
          <a:p>
            <a:pPr marL="0" indent="0" algn="l" rtl="0">
              <a:spcBef>
                <a:spcPts val="500"/>
              </a:spcBef>
              <a:buNone/>
            </a:pPr>
            <a:r>
              <a:rPr lang="sv-se" sz="1600" b="1" i="0" u="none" baseline="0">
                <a:latin typeface="Arial" charset="0"/>
                <a:ea typeface="Arial" charset="0"/>
                <a:cs typeface="Arial" charset="0"/>
                <a:sym typeface="Arial" charset="0"/>
              </a:rPr>
              <a:t>Visuell kommunikation och design</a:t>
            </a:r>
          </a:p>
          <a:p>
            <a:pPr marL="0" indent="0" algn="l" rtl="0">
              <a:lnSpc>
                <a:spcPct val="100000"/>
              </a:lnSpc>
              <a:spcBef>
                <a:spcPts val="500"/>
              </a:spcBef>
              <a:buNone/>
            </a:pPr>
            <a:r>
              <a:rPr lang="sv-se" sz="1100" b="0" i="0" u="none" baseline="0">
                <a:latin typeface="Arial" charset="0"/>
                <a:ea typeface="Arial" charset="0"/>
                <a:cs typeface="Arial" charset="0"/>
                <a:sym typeface="Arial" charset="0"/>
              </a:rPr>
              <a:t>Planera och gör en publikation om ämnen som intresserar dig inom visuell kommunikation. Namnge din </a:t>
            </a:r>
            <a:br>
              <a:rPr lang="sv-se" sz="1100" b="0">
                <a:latin typeface="Arial" charset="0"/>
                <a:ea typeface="Arial" charset="0"/>
                <a:cs typeface="Arial" charset="0"/>
              </a:rPr>
            </a:br>
            <a:r>
              <a:rPr lang="sv-se" sz="1100" b="0" i="0" u="none" baseline="0">
                <a:latin typeface="Arial" charset="0"/>
                <a:ea typeface="Arial" charset="0"/>
                <a:cs typeface="Arial" charset="0"/>
                <a:sym typeface="Arial" charset="0"/>
              </a:rPr>
              <a:t>publikation. Gör en separat bilaga till tidningen där du beskriver någon av dina hobbyer med hjälp av infografik. </a:t>
            </a:r>
          </a:p>
          <a:p>
            <a:pPr marL="0" indent="0" algn="l" rtl="0">
              <a:lnSpc>
                <a:spcPct val="100000"/>
              </a:lnSpc>
              <a:spcBef>
                <a:spcPts val="500"/>
              </a:spcBef>
              <a:buNone/>
            </a:pPr>
            <a:r>
              <a:rPr lang="sv-se" sz="1100" b="1" i="0" u="none" baseline="0">
                <a:latin typeface="Arial" charset="0"/>
                <a:ea typeface="Arial" charset="0"/>
                <a:cs typeface="Arial" charset="0"/>
                <a:sym typeface="Arial" charset="0"/>
              </a:rPr>
              <a:t>Utförande </a:t>
            </a:r>
          </a:p>
          <a:p>
            <a:pPr marL="0" indent="0" algn="l" rtl="0">
              <a:lnSpc>
                <a:spcPct val="100000"/>
              </a:lnSpc>
              <a:spcBef>
                <a:spcPts val="500"/>
              </a:spcBef>
              <a:buNone/>
            </a:pPr>
            <a:r>
              <a:rPr lang="sv-se" sz="1100" b="0" i="0" u="none" baseline="0">
                <a:latin typeface="Arial" charset="0"/>
                <a:ea typeface="Arial" charset="0"/>
                <a:cs typeface="Arial" charset="0"/>
                <a:sym typeface="Arial" charset="0"/>
              </a:rPr>
              <a:t>En helhet bestående av 8–12 sidor, som utskrift eller gjord för hand, sidstorlek högst A3.</a:t>
            </a:r>
          </a:p>
          <a:p>
            <a:pPr marL="0" indent="0" algn="l" rtl="0">
              <a:lnSpc>
                <a:spcPct val="100000"/>
              </a:lnSpc>
              <a:spcBef>
                <a:spcPts val="500"/>
              </a:spcBef>
              <a:buNone/>
            </a:pPr>
            <a:r>
              <a:rPr lang="sv-se" sz="1100" b="1" i="0" u="none" baseline="0">
                <a:latin typeface="Arial" charset="0"/>
                <a:ea typeface="Arial" charset="0"/>
                <a:cs typeface="Arial" charset="0"/>
                <a:sym typeface="Arial" charset="0"/>
              </a:rPr>
              <a:t>Bedömningsgrunder </a:t>
            </a:r>
          </a:p>
          <a:p>
            <a:pPr marL="0" indent="0" algn="l" rtl="0">
              <a:lnSpc>
                <a:spcPct val="100000"/>
              </a:lnSpc>
              <a:spcBef>
                <a:spcPts val="500"/>
              </a:spcBef>
              <a:buNone/>
            </a:pPr>
            <a:r>
              <a:rPr lang="sv-se" sz="1100" b="0" i="0" u="none" baseline="0">
                <a:latin typeface="Arial" charset="0"/>
                <a:ea typeface="Arial" charset="0"/>
                <a:cs typeface="Arial" charset="0"/>
                <a:sym typeface="Arial" charset="0"/>
              </a:rPr>
              <a:t>Innehållsliga lösningar, visualiseringsförmåga, informativitet, kompositionsförmåga, narrativitet och hantering av helheten. </a:t>
            </a:r>
            <a:endParaRPr lang="sv-se" sz="1100" b="0">
              <a:latin typeface="Arial" charset="0"/>
              <a:ea typeface="Arial" charset="0"/>
              <a:cs typeface="Arial" charset="0"/>
            </a:endParaRPr>
          </a:p>
          <a:p>
            <a:endParaRPr lang="sv-se"/>
          </a:p>
        </p:txBody>
      </p:sp>
    </p:spTree>
    <p:extLst>
      <p:ext uri="{BB962C8B-B14F-4D97-AF65-F5344CB8AC3E}">
        <p14:creationId xmlns:p14="http://schemas.microsoft.com/office/powerpoint/2010/main" val="144566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a:xfrm>
            <a:off x="602452" y="125416"/>
            <a:ext cx="7688108" cy="999574"/>
          </a:xfrm>
        </p:spPr>
        <p:txBody>
          <a:bodyPr/>
          <a:lstStyle/>
          <a:p>
            <a:pPr algn="l" rtl="0">
              <a:lnSpc>
                <a:spcPct val="100000"/>
              </a:lnSpc>
            </a:pPr>
            <a:r>
              <a:rPr lang="sv-se" sz="3200" b="1" i="0" u="none" baseline="0">
                <a:latin typeface="Arial" charset="0"/>
                <a:ea typeface="Arial" charset="0"/>
                <a:cs typeface="Arial" charset="0"/>
                <a:sym typeface="Arial" charset="0"/>
              </a:rPr>
              <a:t>Urvalsprov för diplomingenjör (det tekniska området): exempel</a:t>
            </a:r>
            <a:endParaRPr lang="sv-se" sz="3200" dirty="0"/>
          </a:p>
        </p:txBody>
      </p:sp>
      <p:sp>
        <p:nvSpPr>
          <p:cNvPr id="7" name="Rectangle 6">
            <a:extLst>
              <a:ext uri="{FF2B5EF4-FFF2-40B4-BE49-F238E27FC236}">
                <a16:creationId xmlns:a16="http://schemas.microsoft.com/office/drawing/2014/main" id="{882D846F-5D2B-D84F-A346-6B93E5C03271}"/>
              </a:ext>
            </a:extLst>
          </p:cNvPr>
          <p:cNvSpPr/>
          <p:nvPr/>
        </p:nvSpPr>
        <p:spPr>
          <a:xfrm>
            <a:off x="4572000" y="1613357"/>
            <a:ext cx="4209388" cy="1700466"/>
          </a:xfrm>
          <a:prstGeom prst="rect">
            <a:avLst/>
          </a:prstGeom>
        </p:spPr>
        <p:txBody>
          <a:bodyPr wrap="square">
            <a:spAutoFit/>
          </a:bodyPr>
          <a:lstStyle/>
          <a:p>
            <a:pPr algn="l" rtl="0"/>
            <a:r>
              <a:rPr lang="sv-se" sz="950" b="0" i="0" u="none" baseline="0" dirty="0">
                <a:latin typeface="Times New Roman" panose="02020603050405020304" pitchFamily="18" charset="0"/>
                <a:ea typeface="Arial" charset="0"/>
                <a:cs typeface="Times New Roman" panose="02020603050405020304" pitchFamily="18" charset="0"/>
              </a:rPr>
              <a:t>Ett isblock som har formen av en kub med volymen 1,0 m3 och temperaturen 0,0 </a:t>
            </a:r>
            <a:r>
              <a:rPr lang="sv-se" sz="950" b="0" i="0" u="none" baseline="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°C</a:t>
            </a:r>
            <a:r>
              <a:rPr lang="sv-se" sz="950" b="0" i="0" u="none" baseline="0" dirty="0">
                <a:latin typeface="Times New Roman" panose="02020603050405020304" pitchFamily="18" charset="0"/>
                <a:ea typeface="Arial" charset="0"/>
                <a:cs typeface="Times New Roman" panose="02020603050405020304" pitchFamily="18" charset="0"/>
              </a:rPr>
              <a:t> flyter i Östersjön i vågrätt läge. Vattnets och luftens temperatur är +5,0 </a:t>
            </a:r>
            <a:r>
              <a:rPr lang="sv-se" sz="950" b="0" i="0" u="none" baseline="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°C</a:t>
            </a:r>
            <a:r>
              <a:rPr lang="sv-se" sz="950" b="0" i="0" u="none" baseline="0" dirty="0">
                <a:latin typeface="Times New Roman" panose="02020603050405020304" pitchFamily="18" charset="0"/>
                <a:ea typeface="Arial" charset="0"/>
                <a:cs typeface="Times New Roman" panose="02020603050405020304" pitchFamily="18" charset="0"/>
              </a:rPr>
              <a:t>.</a:t>
            </a:r>
          </a:p>
          <a:p>
            <a:endParaRPr lang="sv-se" sz="950" dirty="0">
              <a:latin typeface="Times New Roman" panose="02020603050405020304" pitchFamily="18" charset="0"/>
              <a:ea typeface="Arial" charset="0"/>
              <a:cs typeface="Times New Roman" panose="02020603050405020304" pitchFamily="18" charset="0"/>
            </a:endParaRPr>
          </a:p>
          <a:p>
            <a:pPr algn="l" rtl="0"/>
            <a:r>
              <a:rPr lang="sv-se" sz="950" b="0" i="0" u="none" baseline="0" dirty="0">
                <a:latin typeface="Times New Roman" panose="02020603050405020304" pitchFamily="18" charset="0"/>
                <a:ea typeface="Arial" charset="0"/>
                <a:cs typeface="Times New Roman" panose="02020603050405020304" pitchFamily="18" charset="0"/>
              </a:rPr>
              <a:t>a) Mitt på den sida av isblocket som är ovanför vattenytan riktas en ljusstråle i infallsvinkeln α = 25</a:t>
            </a:r>
            <a:r>
              <a:rPr lang="sv-se" sz="950" b="0" i="0" u="none" baseline="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t>
            </a:r>
            <a:r>
              <a:rPr lang="sv-se" sz="950" b="0" i="0" u="none" baseline="0" dirty="0">
                <a:latin typeface="Times New Roman" panose="02020603050405020304" pitchFamily="18" charset="0"/>
                <a:ea typeface="Arial" charset="0"/>
                <a:cs typeface="Times New Roman" panose="02020603050405020304" pitchFamily="18" charset="0"/>
              </a:rPr>
              <a:t>. Ljusstrålen passerar genom blocket. Hur stor är brytningsvinkeln då strålen framskrider från isblocket till vattnet? (2 p.)</a:t>
            </a:r>
          </a:p>
          <a:p>
            <a:pPr algn="l" rtl="0"/>
            <a:r>
              <a:rPr lang="sv-se" sz="950" b="0" i="0" u="none" baseline="0" dirty="0">
                <a:latin typeface="Times New Roman" panose="02020603050405020304" pitchFamily="18" charset="0"/>
                <a:ea typeface="Arial" charset="0"/>
                <a:cs typeface="Times New Roman" panose="02020603050405020304" pitchFamily="18" charset="0"/>
              </a:rPr>
              <a:t>b) Beräkna höjden på den del av isblocket som befinner sig ovanför vattenytan. (2 p.)</a:t>
            </a:r>
          </a:p>
          <a:p>
            <a:pPr algn="l" rtl="0"/>
            <a:r>
              <a:rPr lang="sv-se" sz="950" b="0" i="0" u="none" baseline="0" dirty="0">
                <a:latin typeface="Times New Roman" panose="02020603050405020304" pitchFamily="18" charset="0"/>
                <a:ea typeface="Arial" charset="0"/>
                <a:cs typeface="Times New Roman" panose="02020603050405020304" pitchFamily="18" charset="0"/>
              </a:rPr>
              <a:t>c) Isblocket har smält fullständigt efter 21 dagar. Hur stor är havsvattnets och luftens sammantagna smältningseffekt i medeltal? (2 p.)</a:t>
            </a:r>
          </a:p>
          <a:p>
            <a:endParaRPr lang="sv-se" sz="950" dirty="0">
              <a:latin typeface="Times New Roman" panose="02020603050405020304" pitchFamily="18" charset="0"/>
              <a:ea typeface="Arial" charset="0"/>
              <a:cs typeface="Times New Roman" panose="02020603050405020304" pitchFamily="18" charset="0"/>
            </a:endParaRPr>
          </a:p>
          <a:p>
            <a:pPr algn="l" rtl="0"/>
            <a:r>
              <a:rPr lang="sv-se" sz="950" b="0" i="0" u="none" baseline="0" dirty="0">
                <a:latin typeface="Times New Roman" panose="02020603050405020304" pitchFamily="18" charset="0"/>
                <a:ea typeface="Arial" charset="0"/>
                <a:cs typeface="Times New Roman" panose="02020603050405020304" pitchFamily="18" charset="0"/>
              </a:rPr>
              <a:t>Ge alla dina svar med två gällande siffrors noggrannhet.</a:t>
            </a:r>
          </a:p>
        </p:txBody>
      </p:sp>
      <p:pic>
        <p:nvPicPr>
          <p:cNvPr id="10" name="Picture 9">
            <a:extLst>
              <a:ext uri="{FF2B5EF4-FFF2-40B4-BE49-F238E27FC236}">
                <a16:creationId xmlns:a16="http://schemas.microsoft.com/office/drawing/2014/main" id="{0BAD8661-40BE-CE4F-B617-F4F68D629895}"/>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270097" y="3335726"/>
            <a:ext cx="1665122" cy="155568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A8F52FB8-E4B0-4F42-A928-85B1B618354B}"/>
              </a:ext>
            </a:extLst>
          </p:cNvPr>
          <p:cNvSpPr txBox="1"/>
          <p:nvPr/>
        </p:nvSpPr>
        <p:spPr>
          <a:xfrm>
            <a:off x="602452" y="1221268"/>
            <a:ext cx="3781050" cy="338554"/>
          </a:xfrm>
          <a:prstGeom prst="rect">
            <a:avLst/>
          </a:prstGeom>
          <a:noFill/>
        </p:spPr>
        <p:txBody>
          <a:bodyPr wrap="square" rtlCol="0">
            <a:spAutoFit/>
          </a:bodyPr>
          <a:lstStyle/>
          <a:p>
            <a:pPr algn="l" rtl="0"/>
            <a:r>
              <a:rPr lang="sv-se" sz="1600" b="1" i="0" u="none" baseline="0"/>
              <a:t>Matematik</a:t>
            </a:r>
          </a:p>
        </p:txBody>
      </p:sp>
      <p:sp>
        <p:nvSpPr>
          <p:cNvPr id="12" name="TextBox 11">
            <a:extLst>
              <a:ext uri="{FF2B5EF4-FFF2-40B4-BE49-F238E27FC236}">
                <a16:creationId xmlns:a16="http://schemas.microsoft.com/office/drawing/2014/main" id="{44509974-67ED-B842-B523-9384FC7BC915}"/>
              </a:ext>
            </a:extLst>
          </p:cNvPr>
          <p:cNvSpPr txBox="1"/>
          <p:nvPr/>
        </p:nvSpPr>
        <p:spPr>
          <a:xfrm>
            <a:off x="4590252" y="1221268"/>
            <a:ext cx="3781050" cy="338554"/>
          </a:xfrm>
          <a:prstGeom prst="rect">
            <a:avLst/>
          </a:prstGeom>
          <a:noFill/>
        </p:spPr>
        <p:txBody>
          <a:bodyPr wrap="square" rtlCol="0">
            <a:spAutoFit/>
          </a:bodyPr>
          <a:lstStyle/>
          <a:p>
            <a:pPr algn="l" rtl="0"/>
            <a:r>
              <a:rPr lang="sv-se" sz="1600" b="1" i="0" u="none" baseline="0"/>
              <a:t>Fysik</a:t>
            </a:r>
          </a:p>
        </p:txBody>
      </p:sp>
      <p:pic>
        <p:nvPicPr>
          <p:cNvPr id="9" name="Picture 8">
            <a:extLst>
              <a:ext uri="{FF2B5EF4-FFF2-40B4-BE49-F238E27FC236}">
                <a16:creationId xmlns:a16="http://schemas.microsoft.com/office/drawing/2014/main" id="{BEB273EA-C91C-D546-9568-E364D73F5BD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635553" y="3405830"/>
            <a:ext cx="3185091" cy="489488"/>
          </a:xfrm>
          <a:prstGeom prst="rect">
            <a:avLst/>
          </a:prstGeom>
          <a:ln>
            <a:noFill/>
          </a:ln>
          <a:extLst>
            <a:ext uri="{53640926-AAD7-44D8-BBD7-CCE9431645EC}">
              <a14:shadowObscured xmlns:a14="http://schemas.microsoft.com/office/drawing/2010/main"/>
            </a:ext>
          </a:extLst>
        </p:spPr>
      </p:pic>
      <p:pic>
        <p:nvPicPr>
          <p:cNvPr id="3" name="Picture 6">
            <a:extLst>
              <a:ext uri="{FF2B5EF4-FFF2-40B4-BE49-F238E27FC236}">
                <a16:creationId xmlns:a16="http://schemas.microsoft.com/office/drawing/2014/main" id="{EE6E7D41-8528-C0F9-6351-D201E3CCC023}"/>
              </a:ext>
            </a:extLst>
          </p:cNvPr>
          <p:cNvPicPr>
            <a:picLocks noChangeAspect="1"/>
          </p:cNvPicPr>
          <p:nvPr/>
        </p:nvPicPr>
        <p:blipFill>
          <a:blip r:embed="rId5"/>
          <a:stretch>
            <a:fillRect/>
          </a:stretch>
        </p:blipFill>
        <p:spPr>
          <a:xfrm>
            <a:off x="681677" y="1697286"/>
            <a:ext cx="3293423" cy="1624050"/>
          </a:xfrm>
          <a:prstGeom prst="rect">
            <a:avLst/>
          </a:prstGeom>
        </p:spPr>
      </p:pic>
    </p:spTree>
    <p:extLst>
      <p:ext uri="{BB962C8B-B14F-4D97-AF65-F5344CB8AC3E}">
        <p14:creationId xmlns:p14="http://schemas.microsoft.com/office/powerpoint/2010/main" val="1915872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94B4C2-7CC9-F14E-888D-4DB4FE671B10}"/>
              </a:ext>
            </a:extLst>
          </p:cNvPr>
          <p:cNvSpPr>
            <a:spLocks noGrp="1"/>
          </p:cNvSpPr>
          <p:nvPr>
            <p:ph type="body" sz="half" idx="2"/>
          </p:nvPr>
        </p:nvSpPr>
        <p:spPr/>
        <p:txBody>
          <a:bodyPr/>
          <a:lstStyle/>
          <a:p>
            <a:endParaRPr lang="sv-se"/>
          </a:p>
        </p:txBody>
      </p:sp>
      <p:sp>
        <p:nvSpPr>
          <p:cNvPr id="8" name="Text Placeholder 7">
            <a:extLst>
              <a:ext uri="{FF2B5EF4-FFF2-40B4-BE49-F238E27FC236}">
                <a16:creationId xmlns:a16="http://schemas.microsoft.com/office/drawing/2014/main" id="{FBDFBCF2-67EC-7146-9F61-2B6B9A84122A}"/>
              </a:ext>
            </a:extLst>
          </p:cNvPr>
          <p:cNvSpPr>
            <a:spLocks noGrp="1"/>
          </p:cNvSpPr>
          <p:nvPr>
            <p:ph type="body" sz="half" idx="10"/>
          </p:nvPr>
        </p:nvSpPr>
        <p:spPr/>
        <p:txBody>
          <a:bodyPr/>
          <a:lstStyle/>
          <a:p>
            <a:endParaRPr lang="sv-se"/>
          </a:p>
        </p:txBody>
      </p:sp>
      <p:sp>
        <p:nvSpPr>
          <p:cNvPr id="10" name="Picture Placeholder 9">
            <a:extLst>
              <a:ext uri="{FF2B5EF4-FFF2-40B4-BE49-F238E27FC236}">
                <a16:creationId xmlns:a16="http://schemas.microsoft.com/office/drawing/2014/main" id="{324A2664-D721-CE4C-B1F6-4241FA1C83DB}"/>
              </a:ext>
            </a:extLst>
          </p:cNvPr>
          <p:cNvSpPr>
            <a:spLocks noGrp="1"/>
          </p:cNvSpPr>
          <p:nvPr>
            <p:ph type="pic" idx="11"/>
          </p:nvPr>
        </p:nvSpPr>
        <p:spPr/>
      </p:sp>
      <p:pic>
        <p:nvPicPr>
          <p:cNvPr id="11" name="Picture 10">
            <a:extLst>
              <a:ext uri="{FF2B5EF4-FFF2-40B4-BE49-F238E27FC236}">
                <a16:creationId xmlns:a16="http://schemas.microsoft.com/office/drawing/2014/main" id="{507F72EC-556C-AA40-9D92-C967721F7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831" y="0"/>
            <a:ext cx="9245831" cy="5143500"/>
          </a:xfrm>
          <a:prstGeom prst="rect">
            <a:avLst/>
          </a:prstGeom>
        </p:spPr>
      </p:pic>
      <p:sp>
        <p:nvSpPr>
          <p:cNvPr id="13" name="Text Placeholder 3">
            <a:extLst>
              <a:ext uri="{FF2B5EF4-FFF2-40B4-BE49-F238E27FC236}">
                <a16:creationId xmlns:a16="http://schemas.microsoft.com/office/drawing/2014/main" id="{27E0E09D-FA26-8741-BF3C-C340A14599EF}"/>
              </a:ext>
            </a:extLst>
          </p:cNvPr>
          <p:cNvSpPr txBox="1">
            <a:spLocks/>
          </p:cNvSpPr>
          <p:nvPr/>
        </p:nvSpPr>
        <p:spPr>
          <a:xfrm>
            <a:off x="299188" y="502847"/>
            <a:ext cx="3856433" cy="709126"/>
          </a:xfrm>
          <a:prstGeom prst="rect">
            <a:avLst/>
          </a:prstGeom>
        </p:spPr>
        <p:txBody>
          <a:bodyPr lIns="0" tIns="0" rIns="0" bIns="0" anchor="t"/>
          <a:lstStyle>
            <a:lvl1pPr marL="0" indent="0" algn="l" defTabSz="685800" rtl="0" eaLnBrk="1" latinLnBrk="0" hangingPunct="1">
              <a:lnSpc>
                <a:spcPts val="4000"/>
              </a:lnSpc>
              <a:spcBef>
                <a:spcPts val="750"/>
              </a:spcBef>
              <a:buFont typeface="Arial"/>
              <a:buNone/>
              <a:defRPr sz="4000" b="1" kern="1200" baseline="0">
                <a:solidFill>
                  <a:srgbClr val="EF363B"/>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r>
              <a:rPr lang="sv-se" sz="3600" b="1" i="0" u="none" baseline="0" dirty="0">
                <a:solidFill>
                  <a:schemeClr val="bg1"/>
                </a:solidFill>
                <a:latin typeface="Arial"/>
                <a:ea typeface="Arial"/>
                <a:cs typeface="Arial"/>
                <a:sym typeface="Arial"/>
              </a:rPr>
              <a:t>Fråga vad som helst</a:t>
            </a:r>
            <a:endParaRPr lang="sv-se" sz="3600" dirty="0">
              <a:solidFill>
                <a:schemeClr val="bg1"/>
              </a:solidFill>
              <a:cs typeface="Arial"/>
            </a:endParaRPr>
          </a:p>
          <a:p>
            <a:pPr algn="l" rtl="0">
              <a:lnSpc>
                <a:spcPct val="100000"/>
              </a:lnSpc>
            </a:pPr>
            <a:r>
              <a:rPr lang="sv-se" sz="1600" b="1" i="0" u="none" baseline="0" dirty="0">
                <a:solidFill>
                  <a:schemeClr val="bg1"/>
                </a:solidFill>
                <a:latin typeface="Arial"/>
                <a:ea typeface="Arial"/>
                <a:cs typeface="Arial"/>
                <a:sym typeface="Arial"/>
              </a:rPr>
              <a:t>Du kan också ställa frågor via nätet:</a:t>
            </a:r>
            <a:r>
              <a:rPr lang="sv-se" sz="1600" b="0" i="0" u="none" baseline="0" dirty="0">
                <a:solidFill>
                  <a:schemeClr val="bg1"/>
                </a:solidFill>
                <a:latin typeface="Arial"/>
                <a:ea typeface="Arial"/>
                <a:cs typeface="Arial"/>
                <a:sym typeface="Arial"/>
              </a:rPr>
              <a:t> </a:t>
            </a:r>
            <a:br>
              <a:rPr lang="sv-se" sz="1600" dirty="0">
                <a:solidFill>
                  <a:schemeClr val="bg1"/>
                </a:solidFill>
                <a:cs typeface="Arial"/>
              </a:rPr>
            </a:br>
            <a:r>
              <a:rPr lang="sv-se" sz="1600" b="0" i="0" u="none" baseline="0" dirty="0">
                <a:solidFill>
                  <a:schemeClr val="bg1"/>
                </a:solidFill>
                <a:latin typeface="Arial"/>
                <a:ea typeface="Arial"/>
                <a:cs typeface="Arial"/>
                <a:sym typeface="Arial"/>
              </a:rPr>
              <a:t>https://www.aalto.fi/sv/studera-vid-aalto/</a:t>
            </a:r>
            <a:br>
              <a:rPr lang="sv-se" sz="1600" b="0" dirty="0">
                <a:solidFill>
                  <a:schemeClr val="bg1"/>
                </a:solidFill>
                <a:cs typeface="Arial"/>
              </a:rPr>
            </a:br>
            <a:r>
              <a:rPr lang="sv-se" sz="1600" b="0" i="0" u="none" baseline="0" dirty="0">
                <a:solidFill>
                  <a:schemeClr val="bg1"/>
                </a:solidFill>
                <a:latin typeface="Arial"/>
                <a:ea typeface="Arial"/>
                <a:cs typeface="Arial"/>
                <a:sym typeface="Arial"/>
              </a:rPr>
              <a:t>chatta-med-vara-studerande</a:t>
            </a:r>
            <a:br>
              <a:rPr lang="sv-se" sz="1600" b="0" dirty="0">
                <a:solidFill>
                  <a:schemeClr val="bg1"/>
                </a:solidFill>
                <a:cs typeface="Arial"/>
              </a:rPr>
            </a:br>
            <a:endParaRPr lang="sv-se" sz="1600" dirty="0">
              <a:solidFill>
                <a:schemeClr val="bg1"/>
              </a:solidFill>
              <a:cs typeface="Arial"/>
            </a:endParaRPr>
          </a:p>
          <a:p>
            <a:pPr algn="l" rtl="0">
              <a:lnSpc>
                <a:spcPct val="100000"/>
              </a:lnSpc>
            </a:pPr>
            <a:endParaRPr lang="sv-se" sz="1600" dirty="0">
              <a:solidFill>
                <a:schemeClr val="bg1"/>
              </a:solidFill>
              <a:cs typeface="Arial"/>
            </a:endParaRPr>
          </a:p>
          <a:p>
            <a:pPr algn="l" rtl="0">
              <a:lnSpc>
                <a:spcPct val="100000"/>
              </a:lnSpc>
            </a:pPr>
            <a:endParaRPr lang="sv-se" sz="1600" dirty="0">
              <a:solidFill>
                <a:schemeClr val="bg1"/>
              </a:solidFill>
              <a:cs typeface="Arial"/>
            </a:endParaRPr>
          </a:p>
          <a:p>
            <a:endParaRPr lang="sv-se" dirty="0">
              <a:solidFill>
                <a:schemeClr val="bg1"/>
              </a:solidFill>
              <a:cs typeface="Arial"/>
            </a:endParaRPr>
          </a:p>
          <a:p>
            <a:endParaRPr lang="sv-se" dirty="0">
              <a:solidFill>
                <a:schemeClr val="bg1"/>
              </a:solidFill>
            </a:endParaRPr>
          </a:p>
        </p:txBody>
      </p:sp>
      <p:pic>
        <p:nvPicPr>
          <p:cNvPr id="15" name="Kuva 1">
            <a:extLst>
              <a:ext uri="{FF2B5EF4-FFF2-40B4-BE49-F238E27FC236}">
                <a16:creationId xmlns:a16="http://schemas.microsoft.com/office/drawing/2014/main" id="{77FD9FB8-0509-5645-A1EA-18708A5481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46182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9947F-E723-1D46-8B06-13C36101E720}"/>
              </a:ext>
            </a:extLst>
          </p:cNvPr>
          <p:cNvSpPr>
            <a:spLocks noGrp="1"/>
          </p:cNvSpPr>
          <p:nvPr>
            <p:ph type="body" sz="quarter" idx="10"/>
          </p:nvPr>
        </p:nvSpPr>
        <p:spPr/>
        <p:txBody>
          <a:bodyPr/>
          <a:lstStyle/>
          <a:p>
            <a:pPr rtl="0"/>
            <a:r>
              <a:rPr lang="sv-se" b="1" i="0" u="none" baseline="0"/>
              <a:t>Vi ses snart!</a:t>
            </a:r>
          </a:p>
        </p:txBody>
      </p:sp>
    </p:spTree>
    <p:extLst>
      <p:ext uri="{BB962C8B-B14F-4D97-AF65-F5344CB8AC3E}">
        <p14:creationId xmlns:p14="http://schemas.microsoft.com/office/powerpoint/2010/main" val="281073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220B9E-F70D-9E47-B56A-682B3C4978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1"/>
            <a:ext cx="9220200" cy="5143499"/>
          </a:xfrm>
          <a:prstGeom prst="rect">
            <a:avLst/>
          </a:prstGeom>
        </p:spPr>
      </p:pic>
      <p:sp>
        <p:nvSpPr>
          <p:cNvPr id="12" name="TextBox 11">
            <a:extLst>
              <a:ext uri="{FF2B5EF4-FFF2-40B4-BE49-F238E27FC236}">
                <a16:creationId xmlns:a16="http://schemas.microsoft.com/office/drawing/2014/main" id="{99A61D84-D180-DD44-9BC2-5B1266D6936A}"/>
              </a:ext>
            </a:extLst>
          </p:cNvPr>
          <p:cNvSpPr txBox="1"/>
          <p:nvPr/>
        </p:nvSpPr>
        <p:spPr>
          <a:xfrm>
            <a:off x="167091" y="2203561"/>
            <a:ext cx="3840133" cy="2058489"/>
          </a:xfrm>
          <a:prstGeom prst="rect">
            <a:avLst/>
          </a:prstGeom>
          <a:noFill/>
        </p:spPr>
        <p:txBody>
          <a:bodyPr wrap="square" numCol="1" rtlCol="0">
            <a:noAutofit/>
          </a:bodyPr>
          <a:lstStyle/>
          <a:p>
            <a:pPr marL="354330" indent="-285750" algn="l" rtl="0">
              <a:buSzPct val="100000"/>
              <a:buFont typeface="Arial" panose="020B0604020202020204" pitchFamily="34" charset="0"/>
              <a:buChar char="•"/>
            </a:pPr>
            <a:r>
              <a:rPr lang="sv-se" sz="1600" b="1" i="0" u="none" baseline="0" dirty="0">
                <a:solidFill>
                  <a:schemeClr val="bg1"/>
                </a:solidFill>
              </a:rPr>
              <a:t>Högskolan för ingenjörsvetenskaper</a:t>
            </a:r>
            <a:endParaRPr lang="sv-se" sz="1600" b="1" dirty="0">
              <a:solidFill>
                <a:schemeClr val="bg1"/>
              </a:solidFill>
            </a:endParaRPr>
          </a:p>
          <a:p>
            <a:pPr marL="354330" indent="-285750" algn="l" rtl="0">
              <a:buSzPct val="100000"/>
              <a:buFont typeface="Arial" panose="020B0604020202020204" pitchFamily="34" charset="0"/>
              <a:buChar char="•"/>
            </a:pPr>
            <a:r>
              <a:rPr lang="sv-se" sz="1600" b="1" i="0" u="none" baseline="0" dirty="0">
                <a:solidFill>
                  <a:schemeClr val="bg1"/>
                </a:solidFill>
              </a:rPr>
              <a:t>Handelshögskolan</a:t>
            </a:r>
            <a:endParaRPr lang="sv-se" sz="1600" b="1" dirty="0">
              <a:solidFill>
                <a:schemeClr val="bg1"/>
              </a:solidFill>
            </a:endParaRPr>
          </a:p>
          <a:p>
            <a:pPr marL="354330" indent="-285750" algn="l" rtl="0">
              <a:buSzPct val="100000"/>
              <a:buFont typeface="Arial" panose="020B0604020202020204" pitchFamily="34" charset="0"/>
              <a:buChar char="•"/>
            </a:pPr>
            <a:r>
              <a:rPr lang="sv-se" sz="1600" b="1" i="0" u="none" baseline="0" dirty="0">
                <a:solidFill>
                  <a:schemeClr val="bg1"/>
                </a:solidFill>
              </a:rPr>
              <a:t>Högskolan för kemiteknik</a:t>
            </a:r>
            <a:endParaRPr lang="sv-se" sz="1600" b="1" dirty="0">
              <a:solidFill>
                <a:schemeClr val="bg1"/>
              </a:solidFill>
            </a:endParaRPr>
          </a:p>
          <a:p>
            <a:pPr marL="354330" indent="-285750" algn="l" rtl="0">
              <a:buSzPct val="100000"/>
              <a:buFont typeface="Arial" panose="020B0604020202020204" pitchFamily="34" charset="0"/>
              <a:buChar char="•"/>
            </a:pPr>
            <a:r>
              <a:rPr lang="sv-se" sz="1600" b="1" i="0" u="none" baseline="0" dirty="0">
                <a:solidFill>
                  <a:schemeClr val="bg1"/>
                </a:solidFill>
              </a:rPr>
              <a:t>Högskolan för teknikvetenskaper</a:t>
            </a:r>
            <a:endParaRPr lang="sv-se" sz="1600" b="1" dirty="0">
              <a:solidFill>
                <a:schemeClr val="bg1"/>
              </a:solidFill>
            </a:endParaRPr>
          </a:p>
          <a:p>
            <a:pPr marL="354330" indent="-285750" algn="l" rtl="0">
              <a:buSzPct val="100000"/>
              <a:buFont typeface="Arial" panose="020B0604020202020204" pitchFamily="34" charset="0"/>
              <a:buChar char="•"/>
            </a:pPr>
            <a:r>
              <a:rPr lang="sv-se" sz="1600" b="1" i="0" u="none" baseline="0" dirty="0">
                <a:solidFill>
                  <a:schemeClr val="bg1"/>
                </a:solidFill>
              </a:rPr>
              <a:t>Högskolan för elektroteknik</a:t>
            </a:r>
            <a:endParaRPr lang="sv-se" sz="1600" b="1" dirty="0">
              <a:solidFill>
                <a:schemeClr val="bg1"/>
              </a:solidFill>
            </a:endParaRPr>
          </a:p>
          <a:p>
            <a:pPr marL="354330" indent="-285750" algn="l" rtl="0">
              <a:spcAft>
                <a:spcPts val="360"/>
              </a:spcAft>
              <a:buSzPct val="100000"/>
              <a:buFont typeface="Arial" panose="020B0604020202020204" pitchFamily="34" charset="0"/>
              <a:buChar char="•"/>
            </a:pPr>
            <a:r>
              <a:rPr lang="sv-se" sz="1600" b="1" i="0" u="none" baseline="0" dirty="0">
                <a:solidFill>
                  <a:schemeClr val="bg1"/>
                </a:solidFill>
              </a:rPr>
              <a:t>Högskolan för konst, design och arkitektur</a:t>
            </a:r>
            <a:endParaRPr lang="sv-se" sz="1600" b="1" dirty="0">
              <a:solidFill>
                <a:schemeClr val="bg1"/>
              </a:solidFill>
            </a:endParaRPr>
          </a:p>
          <a:p>
            <a:pPr algn="l" rtl="0">
              <a:spcBef>
                <a:spcPts val="360"/>
              </a:spcBef>
              <a:spcAft>
                <a:spcPts val="360"/>
              </a:spcAft>
              <a:buSzPct val="100000"/>
            </a:pPr>
            <a:endParaRPr lang="sv-se" sz="1600" b="1" dirty="0">
              <a:latin typeface="+mj-lt"/>
              <a:ea typeface="Arial" charset="0"/>
              <a:cs typeface="Arial" charset="0"/>
            </a:endParaRPr>
          </a:p>
        </p:txBody>
      </p:sp>
      <p:sp>
        <p:nvSpPr>
          <p:cNvPr id="13" name="Text Placeholder 1">
            <a:extLst>
              <a:ext uri="{FF2B5EF4-FFF2-40B4-BE49-F238E27FC236}">
                <a16:creationId xmlns:a16="http://schemas.microsoft.com/office/drawing/2014/main" id="{D445AAD3-DF58-B649-82A8-C940B1A26B4F}"/>
              </a:ext>
            </a:extLst>
          </p:cNvPr>
          <p:cNvSpPr>
            <a:spLocks noGrp="1"/>
          </p:cNvSpPr>
          <p:nvPr>
            <p:ph type="body" sz="half" idx="10"/>
          </p:nvPr>
        </p:nvSpPr>
        <p:spPr>
          <a:xfrm>
            <a:off x="330132" y="422551"/>
            <a:ext cx="8178936" cy="641268"/>
          </a:xfrm>
        </p:spPr>
        <p:txBody>
          <a:bodyPr/>
          <a:lstStyle/>
          <a:p>
            <a:pPr algn="l" rtl="0">
              <a:lnSpc>
                <a:spcPct val="100000"/>
              </a:lnSpc>
              <a:spcBef>
                <a:spcPts val="360"/>
              </a:spcBef>
              <a:spcAft>
                <a:spcPts val="360"/>
              </a:spcAft>
              <a:buSzPct val="100000"/>
            </a:pPr>
            <a:r>
              <a:rPr lang="sv-se" sz="3200" b="1" i="0" u="none" baseline="0">
                <a:solidFill>
                  <a:schemeClr val="bg1"/>
                </a:solidFill>
              </a:rPr>
              <a:t>Aalto-universitetet </a:t>
            </a:r>
            <a:br>
              <a:rPr lang="sv-se" sz="3200" b="1">
                <a:solidFill>
                  <a:schemeClr val="bg1"/>
                </a:solidFill>
              </a:rPr>
            </a:br>
            <a:r>
              <a:rPr lang="sv-se" sz="3200" b="1" i="0" u="none" baseline="0">
                <a:solidFill>
                  <a:schemeClr val="bg1"/>
                </a:solidFill>
              </a:rPr>
              <a:t>för samman konst, teknik </a:t>
            </a:r>
            <a:br>
              <a:rPr lang="sv-se" sz="3200" b="1">
                <a:solidFill>
                  <a:schemeClr val="bg1"/>
                </a:solidFill>
              </a:rPr>
            </a:br>
            <a:r>
              <a:rPr lang="sv-se" sz="3200" b="1" i="0" u="none" baseline="0">
                <a:solidFill>
                  <a:schemeClr val="bg1"/>
                </a:solidFill>
              </a:rPr>
              <a:t>och ekonomi</a:t>
            </a:r>
            <a:endParaRPr lang="sv-se" sz="3200" b="1">
              <a:solidFill>
                <a:schemeClr val="bg1"/>
              </a:solidFill>
            </a:endParaRPr>
          </a:p>
        </p:txBody>
      </p:sp>
      <p:pic>
        <p:nvPicPr>
          <p:cNvPr id="15" name="Kuva 9">
            <a:extLst>
              <a:ext uri="{FF2B5EF4-FFF2-40B4-BE49-F238E27FC236}">
                <a16:creationId xmlns:a16="http://schemas.microsoft.com/office/drawing/2014/main" id="{22EEA3BC-5D45-4C44-8B0C-BD312A819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24" y="4274375"/>
            <a:ext cx="1969868" cy="856800"/>
          </a:xfrm>
          <a:prstGeom prst="rect">
            <a:avLst/>
          </a:prstGeom>
        </p:spPr>
      </p:pic>
    </p:spTree>
    <p:extLst>
      <p:ext uri="{BB962C8B-B14F-4D97-AF65-F5344CB8AC3E}">
        <p14:creationId xmlns:p14="http://schemas.microsoft.com/office/powerpoint/2010/main" val="86437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sv-se" b="1" i="0" u="none" baseline="0"/>
              <a:t>Det ekonomiska området</a:t>
            </a:r>
            <a:endParaRPr lang="sv-se" dirty="0"/>
          </a:p>
        </p:txBody>
      </p:sp>
    </p:spTree>
    <p:extLst>
      <p:ext uri="{BB962C8B-B14F-4D97-AF65-F5344CB8AC3E}">
        <p14:creationId xmlns:p14="http://schemas.microsoft.com/office/powerpoint/2010/main" val="417703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41B9A70-BEB9-41B7-B478-8781E2A3358C}"/>
              </a:ext>
            </a:extLst>
          </p:cNvPr>
          <p:cNvPicPr>
            <a:picLocks noGrp="1" noChangeAspect="1" noChangeArrowheads="1"/>
          </p:cNvPicPr>
          <p:nvPr>
            <p:ph type="pic" idx="11"/>
          </p:nvPr>
        </p:nvPicPr>
        <p:blipFill rotWithShape="1">
          <a:blip r:embed="rId3" cstate="screen">
            <a:extLst>
              <a:ext uri="{28A0092B-C50C-407E-A947-70E740481C1C}">
                <a14:useLocalDpi xmlns:a14="http://schemas.microsoft.com/office/drawing/2010/main"/>
              </a:ext>
            </a:extLst>
          </a:blip>
          <a:srcRect t="14434" r="1" b="1"/>
          <a:stretch/>
        </p:blipFill>
        <p:spPr bwMode="auto">
          <a:xfrm>
            <a:off x="4710113" y="0"/>
            <a:ext cx="4433887" cy="5143500"/>
          </a:xfrm>
          <a:prstGeom prst="rect">
            <a:avLst/>
          </a:prstGeom>
          <a:solidFill>
            <a:srgbClr val="FFFFFF"/>
          </a:solidFill>
        </p:spPr>
      </p:pic>
      <p:sp>
        <p:nvSpPr>
          <p:cNvPr id="10" name="Text Placeholder 2">
            <a:extLst>
              <a:ext uri="{FF2B5EF4-FFF2-40B4-BE49-F238E27FC236}">
                <a16:creationId xmlns:a16="http://schemas.microsoft.com/office/drawing/2014/main" id="{33DC5A7E-8EBF-AA3B-D3C7-A841F4A3F1F0}"/>
              </a:ext>
            </a:extLst>
          </p:cNvPr>
          <p:cNvSpPr>
            <a:spLocks noGrp="1"/>
          </p:cNvSpPr>
          <p:nvPr>
            <p:ph type="body" sz="half" idx="2"/>
          </p:nvPr>
        </p:nvSpPr>
        <p:spPr>
          <a:xfrm>
            <a:off x="576775" y="817622"/>
            <a:ext cx="4066664" cy="3660112"/>
          </a:xfrm>
        </p:spPr>
        <p:txBody>
          <a:bodyPr/>
          <a:lstStyle/>
          <a:p>
            <a:pPr marL="285750" indent="-285750" algn="l" rtl="0">
              <a:lnSpc>
                <a:spcPct val="100000"/>
              </a:lnSpc>
              <a:buFont typeface="Arial,Sans-Serif"/>
              <a:buChar char="•"/>
            </a:pPr>
            <a:r>
              <a:rPr lang="sv-se" sz="1300" b="0" i="0" u="none" baseline="0">
                <a:latin typeface="+mn-lt"/>
                <a:ea typeface="+mn-lt"/>
                <a:cs typeface="+mn-lt"/>
                <a:sym typeface="+mn-lt"/>
              </a:rPr>
              <a:t>Vi är den mest framstående handelshögskolan i Finland.​</a:t>
            </a:r>
          </a:p>
          <a:p>
            <a:pPr marL="285750" indent="-285750" algn="l" rtl="0">
              <a:lnSpc>
                <a:spcPct val="100000"/>
              </a:lnSpc>
              <a:buFont typeface="Arial,Sans-Serif"/>
              <a:buChar char="•"/>
            </a:pPr>
            <a:r>
              <a:rPr lang="sv-se" sz="1300" b="0" i="0" u="none" baseline="0">
                <a:latin typeface="+mn-lt"/>
                <a:ea typeface="+mn-lt"/>
                <a:cs typeface="+mn-lt"/>
                <a:sym typeface="+mn-lt"/>
              </a:rPr>
              <a:t>Du kan studera bl.a. ledarskap, marknadsföring, finansiering, ekonomi och företagsjuridik samt inkludera studier i teknik och konst i din examen.​</a:t>
            </a:r>
          </a:p>
          <a:p>
            <a:pPr marL="285750" indent="-285750" algn="l" rtl="0">
              <a:lnSpc>
                <a:spcPct val="100000"/>
              </a:lnSpc>
              <a:buFont typeface="Arial,Sans-Serif"/>
              <a:buChar char="•"/>
            </a:pPr>
            <a:r>
              <a:rPr lang="sv-se" sz="1300" b="0" i="0" u="none" baseline="0">
                <a:latin typeface="+mn-lt"/>
                <a:ea typeface="+mn-lt"/>
                <a:cs typeface="+mn-lt"/>
                <a:sym typeface="+mn-lt"/>
              </a:rPr>
              <a:t>Vi satsar på högklassig undervisning och forskning samt främjande av hållbar affärsverksamhet.​</a:t>
            </a:r>
          </a:p>
          <a:p>
            <a:pPr marL="285750" indent="-285750" algn="l" rtl="0">
              <a:lnSpc>
                <a:spcPct val="100000"/>
              </a:lnSpc>
              <a:buFont typeface="Arial,Sans-Serif"/>
              <a:buChar char="•"/>
            </a:pPr>
            <a:r>
              <a:rPr lang="sv-se" sz="1300" b="0" i="0" u="none" baseline="0">
                <a:latin typeface="+mn-lt"/>
                <a:ea typeface="+mn-lt"/>
                <a:cs typeface="+mn-lt"/>
                <a:sym typeface="+mn-lt"/>
              </a:rPr>
              <a:t>Examen ger dig mångsidiga möjligheter att utveckla samhället ur affärsverksamhetens synvinkel. ​</a:t>
            </a:r>
          </a:p>
          <a:p>
            <a:pPr marL="285750" indent="-285750" algn="l" rtl="0">
              <a:lnSpc>
                <a:spcPct val="100000"/>
              </a:lnSpc>
              <a:buFont typeface="Arial,Sans-Serif"/>
              <a:buChar char="•"/>
            </a:pPr>
            <a:r>
              <a:rPr lang="sv-se" sz="1300" b="0" i="0" u="none" baseline="0">
                <a:latin typeface="+mn-lt"/>
                <a:ea typeface="+mn-lt"/>
                <a:cs typeface="+mn-lt"/>
                <a:sym typeface="+mn-lt"/>
              </a:rPr>
              <a:t>En inspirerande studentgemenskap, där man tar hänsyn till varandra.​</a:t>
            </a:r>
          </a:p>
          <a:p>
            <a:pPr marL="285750" indent="-285750" algn="l" rtl="0">
              <a:lnSpc>
                <a:spcPct val="100000"/>
              </a:lnSpc>
              <a:buFont typeface="Arial,Sans-Serif"/>
              <a:buChar char="•"/>
            </a:pPr>
            <a:r>
              <a:rPr lang="sv-se" sz="1300" b="0" i="0" u="none" baseline="0">
                <a:latin typeface="+mn-lt"/>
                <a:ea typeface="+mn-lt"/>
                <a:cs typeface="+mn-lt"/>
                <a:sym typeface="+mn-lt"/>
              </a:rPr>
              <a:t>Följ studielivet på Instagram: @aaltobiz</a:t>
            </a:r>
            <a:endParaRPr lang="sv-se" sz="1300" b="0" dirty="0">
              <a:cs typeface="Arial" panose="020B0604020202020204"/>
            </a:endParaRPr>
          </a:p>
        </p:txBody>
      </p:sp>
      <p:sp>
        <p:nvSpPr>
          <p:cNvPr id="12" name="Text Placeholder 3">
            <a:extLst>
              <a:ext uri="{FF2B5EF4-FFF2-40B4-BE49-F238E27FC236}">
                <a16:creationId xmlns:a16="http://schemas.microsoft.com/office/drawing/2014/main" id="{FAF8A07F-8D30-A527-80B4-15CDFABD7AEC}"/>
              </a:ext>
            </a:extLst>
          </p:cNvPr>
          <p:cNvSpPr>
            <a:spLocks noGrp="1"/>
          </p:cNvSpPr>
          <p:nvPr>
            <p:ph type="body" sz="half" idx="10"/>
          </p:nvPr>
        </p:nvSpPr>
        <p:spPr>
          <a:xfrm>
            <a:off x="576774" y="124851"/>
            <a:ext cx="4133339" cy="1041475"/>
          </a:xfrm>
        </p:spPr>
        <p:txBody>
          <a:bodyPr/>
          <a:lstStyle/>
          <a:p>
            <a:pPr algn="l" rtl="0"/>
            <a:r>
              <a:rPr lang="sv-se" sz="3000" b="1" i="0" u="none" baseline="0" dirty="0">
                <a:latin typeface="Arial"/>
                <a:ea typeface="Arial"/>
                <a:cs typeface="Arial"/>
                <a:sym typeface="Arial"/>
              </a:rPr>
              <a:t>Handelshögskolan</a:t>
            </a:r>
            <a:endParaRPr lang="sv-se" sz="3000" dirty="0"/>
          </a:p>
          <a:p>
            <a:endParaRPr lang="sv-se" dirty="0"/>
          </a:p>
        </p:txBody>
      </p:sp>
    </p:spTree>
    <p:extLst>
      <p:ext uri="{BB962C8B-B14F-4D97-AF65-F5344CB8AC3E}">
        <p14:creationId xmlns:p14="http://schemas.microsoft.com/office/powerpoint/2010/main" val="36003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sv-se" sz="3600" b="1" i="0" u="none" baseline="0">
                <a:latin typeface="Arial" charset="0"/>
                <a:ea typeface="Arial" charset="0"/>
                <a:cs typeface="Arial" charset="0"/>
                <a:sym typeface="Arial" charset="0"/>
              </a:rPr>
              <a:t>Programvideo</a:t>
            </a:r>
            <a:endParaRPr lang="sv-se" sz="3600" dirty="0"/>
          </a:p>
        </p:txBody>
      </p:sp>
      <p:pic>
        <p:nvPicPr>
          <p:cNvPr id="7" name="Online Media 1" descr="Miksi kauppatieteet? | Aalto-yliopisto">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Tree>
    <p:extLst>
      <p:ext uri="{BB962C8B-B14F-4D97-AF65-F5344CB8AC3E}">
        <p14:creationId xmlns:p14="http://schemas.microsoft.com/office/powerpoint/2010/main" val="25424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sv-se" sz="3600" b="1" i="0" u="none" baseline="0" dirty="0">
                <a:latin typeface="Arial" charset="0"/>
                <a:ea typeface="Arial" charset="0"/>
                <a:cs typeface="Arial" charset="0"/>
                <a:sym typeface="Arial" charset="0"/>
              </a:rPr>
              <a:t>Studierna i ekonomi är...</a:t>
            </a:r>
            <a:br>
              <a:rPr lang="sv-se" sz="3600" dirty="0">
                <a:latin typeface="Arial" charset="0"/>
                <a:ea typeface="Arial" charset="0"/>
                <a:cs typeface="Arial" charset="0"/>
              </a:rPr>
            </a:br>
            <a:endParaRPr lang="sv-se" sz="3600" dirty="0"/>
          </a:p>
        </p:txBody>
      </p:sp>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p:txBody>
          <a:bodyPr/>
          <a:lstStyle/>
          <a:p>
            <a:pPr marL="0" indent="0" algn="l" rtl="0">
              <a:lnSpc>
                <a:spcPct val="100000"/>
              </a:lnSpc>
              <a:buNone/>
            </a:pPr>
            <a:r>
              <a:rPr lang="sv-se" sz="1300" b="1" i="0" u="none" baseline="0">
                <a:latin typeface="Arial" charset="0"/>
                <a:ea typeface="Arial" charset="0"/>
                <a:cs typeface="Arial" charset="0"/>
                <a:sym typeface="Arial" charset="0"/>
              </a:rPr>
              <a:t>Gemensamma det första året.</a:t>
            </a:r>
            <a:br>
              <a:rPr lang="sv-se" sz="1300">
                <a:latin typeface="Arial" charset="0"/>
                <a:ea typeface="Arial" charset="0"/>
                <a:cs typeface="Arial" charset="0"/>
              </a:rPr>
            </a:br>
            <a:r>
              <a:rPr lang="sv-se" sz="1300" b="0" i="0" u="none" baseline="0">
                <a:latin typeface="Arial" charset="0"/>
                <a:ea typeface="Arial" charset="0"/>
                <a:cs typeface="Arial" charset="0"/>
                <a:sym typeface="Arial" charset="0"/>
              </a:rPr>
              <a:t>Efter grundstudierna får du specialisera och fördjupa dig inom ett huvudämne.​</a:t>
            </a:r>
          </a:p>
          <a:p>
            <a:pPr marL="0" indent="0" algn="l" rtl="0">
              <a:lnSpc>
                <a:spcPct val="100000"/>
              </a:lnSpc>
              <a:buNone/>
            </a:pPr>
            <a:r>
              <a:rPr lang="sv-se" sz="1300" b="1" i="0" u="none" baseline="0">
                <a:latin typeface="Arial" charset="0"/>
                <a:ea typeface="Arial" charset="0"/>
                <a:cs typeface="Arial" charset="0"/>
                <a:sym typeface="Arial" charset="0"/>
              </a:rPr>
              <a:t>Självständiga och flexibla.</a:t>
            </a:r>
            <a:br>
              <a:rPr lang="sv-se" sz="1300">
                <a:latin typeface="Arial" charset="0"/>
                <a:ea typeface="Arial" charset="0"/>
                <a:cs typeface="Arial" charset="0"/>
              </a:rPr>
            </a:br>
            <a:r>
              <a:rPr lang="sv-se" sz="1300" b="0" i="0" u="none" baseline="0">
                <a:latin typeface="Arial" charset="0"/>
                <a:ea typeface="Arial" charset="0"/>
                <a:cs typeface="Arial" charset="0"/>
                <a:sym typeface="Arial" charset="0"/>
              </a:rPr>
              <a:t>Kurserna består av föreläsningar, grupparbeten och i vissa fall även räkneövningar och sluttentamina. Alla kan studera på sitt eget sätt.​</a:t>
            </a:r>
          </a:p>
          <a:p>
            <a:pPr marL="0" indent="0" algn="l" rtl="0">
              <a:lnSpc>
                <a:spcPct val="100000"/>
              </a:lnSpc>
              <a:buNone/>
            </a:pPr>
            <a:r>
              <a:rPr lang="sv-se" sz="1300" b="1" i="0" u="none" baseline="0">
                <a:latin typeface="Arial" charset="0"/>
                <a:ea typeface="Arial" charset="0"/>
                <a:cs typeface="Arial" charset="0"/>
                <a:sym typeface="Arial" charset="0"/>
              </a:rPr>
              <a:t>Fokuserade på problemlösning och internationellt inriktade.</a:t>
            </a:r>
            <a:br>
              <a:rPr lang="sv-se" sz="1300">
                <a:latin typeface="Arial" charset="0"/>
                <a:cs typeface="Arial" charset="0"/>
              </a:rPr>
            </a:br>
            <a:r>
              <a:rPr lang="sv-se" sz="1300" b="0" i="0" u="none" baseline="0">
                <a:latin typeface="Arial" charset="0"/>
                <a:ea typeface="Arial" charset="0"/>
                <a:cs typeface="Arial" charset="0"/>
                <a:sym typeface="Arial" charset="0"/>
              </a:rPr>
              <a:t>Kurserna lägger fokus på att behandla och lösa verkliga problem inom företagsvärlden och i samhället på en global nivå. Närmare 160 samarbetsuniversitet runt om i världen garanterar också goda möjligheter till utbytesstudier.</a:t>
            </a:r>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1291787"/>
            <a:ext cx="4269546" cy="3400931"/>
          </a:xfrm>
          <a:prstGeom prst="rect">
            <a:avLst/>
          </a:prstGeom>
          <a:noFill/>
        </p:spPr>
        <p:txBody>
          <a:bodyPr wrap="square" lIns="91440" tIns="45720" rIns="91440" bIns="45720" rtlCol="0" anchor="t">
            <a:spAutoFit/>
          </a:bodyPr>
          <a:lstStyle/>
          <a:p>
            <a:pPr algn="l" rtl="0">
              <a:spcBef>
                <a:spcPts val="750"/>
              </a:spcBef>
            </a:pPr>
            <a:r>
              <a:rPr lang="sv-se" sz="1300" b="1" i="0" u="none" baseline="0">
                <a:latin typeface="Arial" charset="0"/>
                <a:ea typeface="Arial" charset="0"/>
                <a:cs typeface="Arial" charset="0"/>
                <a:sym typeface="Arial" charset="0"/>
              </a:rPr>
              <a:t>Inriktade på gemenskap.</a:t>
            </a:r>
            <a:br>
              <a:rPr lang="sv-se" sz="1300" b="1">
                <a:latin typeface="Arial" charset="0"/>
                <a:ea typeface="Arial" charset="0"/>
                <a:cs typeface="Arial" charset="0"/>
              </a:rPr>
            </a:br>
            <a:r>
              <a:rPr lang="sv-se" sz="1300" b="0" i="0" u="none" baseline="0">
                <a:latin typeface="Arial" charset="0"/>
                <a:ea typeface="Arial" charset="0"/>
                <a:cs typeface="Arial" charset="0"/>
                <a:sym typeface="Arial" charset="0"/>
              </a:rPr>
              <a:t>Den starka sammanhållningen syns utöver i föreläsningssalen även i fritidsverksamheten. Handelshögskolans egen studentförening, KY, för de studerandes talan och erbjuder mångsidig fritidsverksamhet.</a:t>
            </a:r>
          </a:p>
          <a:p>
            <a:pPr algn="l" rtl="0">
              <a:spcBef>
                <a:spcPts val="750"/>
              </a:spcBef>
            </a:pPr>
            <a:r>
              <a:rPr lang="sv-se" sz="1300" b="1" i="0" u="none" baseline="0">
                <a:latin typeface="Arial" charset="0"/>
                <a:ea typeface="Arial" charset="0"/>
                <a:cs typeface="Arial" charset="0"/>
                <a:sym typeface="Arial" charset="0"/>
              </a:rPr>
              <a:t>Mångvetenskapliga.</a:t>
            </a:r>
            <a:br>
              <a:rPr lang="sv-se" sz="1300" b="1">
                <a:latin typeface="Arial" charset="0"/>
                <a:ea typeface="Arial" charset="0"/>
                <a:cs typeface="Arial" charset="0"/>
              </a:rPr>
            </a:br>
            <a:r>
              <a:rPr lang="sv-se" sz="1300" b="0" i="0" u="none" baseline="0">
                <a:latin typeface="Arial"/>
                <a:ea typeface="Arial" charset="0"/>
                <a:cs typeface="Arial"/>
              </a:rPr>
              <a:t>Du kan kombinera ekonomi, konst och teknik för att skapa en helhet som passar dig.</a:t>
            </a:r>
          </a:p>
          <a:p>
            <a:pPr algn="l" rtl="0">
              <a:spcBef>
                <a:spcPts val="750"/>
              </a:spcBef>
            </a:pPr>
            <a:r>
              <a:rPr lang="sv-se" sz="1300" b="1" i="0" u="none" baseline="0">
                <a:latin typeface="Arial"/>
                <a:ea typeface="Arial" charset="0"/>
                <a:cs typeface="Arial"/>
              </a:rPr>
              <a:t>Inriktade på sakkunskap.</a:t>
            </a:r>
            <a:br>
              <a:rPr lang="sv-se" sz="1300" b="1">
                <a:latin typeface="Arial"/>
                <a:ea typeface="Arial" charset="0"/>
                <a:cs typeface="Arial"/>
              </a:rPr>
            </a:br>
            <a:r>
              <a:rPr lang="sv-se" sz="1300" b="0" i="0" u="none" baseline="0">
                <a:latin typeface="Arial"/>
                <a:ea typeface="Arial" charset="0"/>
                <a:cs typeface="Arial"/>
              </a:rPr>
              <a:t>Våra studerande utvecklas till uppskattade experter, innovativa företagare och framtidens ansvarsfulla ledare. De som utexaminerats från Handelshögskolan är uppskattade på arbetsmarknaden och har goda möjligheter att hitta jobb som motsvarar utbildningen.</a:t>
            </a:r>
            <a:endParaRPr lang="sv-se" sz="1300" dirty="0">
              <a:latin typeface="Arial"/>
              <a:ea typeface="Arial" charset="0"/>
              <a:cs typeface="Arial"/>
            </a:endParaRPr>
          </a:p>
          <a:p>
            <a:pPr algn="l" rtl="0">
              <a:spcBef>
                <a:spcPts val="750"/>
              </a:spcBef>
            </a:pPr>
            <a:endParaRPr lang="sv-se" sz="1300" dirty="0"/>
          </a:p>
        </p:txBody>
      </p:sp>
    </p:spTree>
    <p:extLst>
      <p:ext uri="{BB962C8B-B14F-4D97-AF65-F5344CB8AC3E}">
        <p14:creationId xmlns:p14="http://schemas.microsoft.com/office/powerpoint/2010/main" val="91174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50759" y="1147156"/>
            <a:ext cx="3751924" cy="2936212"/>
          </a:xfrm>
        </p:spPr>
        <p:txBody>
          <a:bodyPr lIns="0" tIns="0" rIns="0" bIns="0" anchor="t"/>
          <a:lstStyle/>
          <a:p>
            <a:pPr marL="0" indent="0" algn="l" rtl="0">
              <a:lnSpc>
                <a:spcPct val="100000"/>
              </a:lnSpc>
              <a:spcBef>
                <a:spcPts val="500"/>
              </a:spcBef>
              <a:buNone/>
            </a:pPr>
            <a:r>
              <a:rPr lang="sv-se" sz="1300" b="1" i="0" u="none" baseline="0" dirty="0">
                <a:latin typeface="Arial"/>
                <a:ea typeface="Arial" charset="0"/>
                <a:cs typeface="Arial"/>
              </a:rPr>
              <a:t>Det finskspråkiga programmet </a:t>
            </a:r>
            <a:r>
              <a:rPr lang="sv-se" sz="1300" b="1" i="0" u="none" baseline="0" dirty="0" err="1">
                <a:latin typeface="Arial"/>
                <a:ea typeface="Arial" charset="0"/>
                <a:cs typeface="Arial"/>
              </a:rPr>
              <a:t>Kauppatieteet</a:t>
            </a:r>
            <a:r>
              <a:rPr lang="sv-se" sz="1300" b="1" i="0" u="none" baseline="0" dirty="0">
                <a:latin typeface="Arial"/>
                <a:ea typeface="Arial" charset="0"/>
                <a:cs typeface="Arial"/>
              </a:rPr>
              <a:t> har följande huvudämnen:</a:t>
            </a:r>
            <a:endParaRPr lang="sv-se" sz="1300" dirty="0">
              <a:latin typeface="Arial"/>
              <a:ea typeface="Arial" charset="0"/>
              <a:cs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err="1">
                <a:latin typeface="Arial" charset="0"/>
                <a:ea typeface="Arial" charset="0"/>
                <a:cs typeface="Arial" charset="0"/>
                <a:sym typeface="Arial" charset="0"/>
              </a:rPr>
              <a:t>Johtaminen</a:t>
            </a:r>
            <a:endParaRPr lang="sv-se" sz="1300" b="0" i="0" u="none" baseline="0" dirty="0">
              <a:latin typeface="Arial" charset="0"/>
              <a:ea typeface="Arial" charset="0"/>
              <a:cs typeface="Arial" charset="0"/>
              <a:sym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err="1">
                <a:latin typeface="Arial" charset="0"/>
                <a:ea typeface="Arial" charset="0"/>
                <a:cs typeface="Arial" charset="0"/>
                <a:sym typeface="Arial" charset="0"/>
              </a:rPr>
              <a:t>Laskentatoimi</a:t>
            </a:r>
            <a:endParaRPr lang="sv-se" sz="1300" b="0" i="0" u="none" baseline="0" dirty="0">
              <a:latin typeface="Arial" charset="0"/>
              <a:ea typeface="Arial" charset="0"/>
              <a:cs typeface="Arial" charset="0"/>
              <a:sym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a:latin typeface="Arial" charset="0"/>
                <a:ea typeface="Arial" charset="0"/>
                <a:cs typeface="Arial" charset="0"/>
                <a:sym typeface="Arial" charset="0"/>
              </a:rPr>
              <a:t>Tieto- ja </a:t>
            </a:r>
            <a:r>
              <a:rPr lang="sv-se" sz="1300" b="0" i="0" u="none" baseline="0" dirty="0" err="1">
                <a:latin typeface="Arial" charset="0"/>
                <a:ea typeface="Arial" charset="0"/>
                <a:cs typeface="Arial" charset="0"/>
                <a:sym typeface="Arial" charset="0"/>
              </a:rPr>
              <a:t>palvelujohtaminen</a:t>
            </a:r>
            <a:endParaRPr lang="sv-se" sz="1300" b="0" i="0" u="none" baseline="0" dirty="0">
              <a:latin typeface="Arial" charset="0"/>
              <a:ea typeface="Arial" charset="0"/>
              <a:cs typeface="Arial" charset="0"/>
              <a:sym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err="1">
                <a:latin typeface="Arial" charset="0"/>
                <a:ea typeface="Arial" charset="0"/>
                <a:cs typeface="Arial" charset="0"/>
                <a:sym typeface="Arial" charset="0"/>
              </a:rPr>
              <a:t>Markkinointi</a:t>
            </a:r>
            <a:endParaRPr lang="sv-se" sz="1300" b="0" i="0" u="none" baseline="0" dirty="0">
              <a:latin typeface="Arial" charset="0"/>
              <a:ea typeface="Arial" charset="0"/>
              <a:cs typeface="Arial" charset="0"/>
              <a:sym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err="1">
                <a:latin typeface="Arial" charset="0"/>
                <a:ea typeface="Arial" charset="0"/>
                <a:cs typeface="Arial" charset="0"/>
                <a:sym typeface="Arial" charset="0"/>
              </a:rPr>
              <a:t>Rahoitus</a:t>
            </a:r>
            <a:endParaRPr lang="sv-se" sz="1300" b="0" i="0" u="none" baseline="0" dirty="0">
              <a:latin typeface="Arial" charset="0"/>
              <a:ea typeface="Arial" charset="0"/>
              <a:cs typeface="Arial" charset="0"/>
              <a:sym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err="1">
                <a:latin typeface="Arial" charset="0"/>
                <a:ea typeface="Arial" charset="0"/>
                <a:cs typeface="Arial" charset="0"/>
                <a:sym typeface="Arial" charset="0"/>
              </a:rPr>
              <a:t>Taloustiede</a:t>
            </a:r>
            <a:endParaRPr lang="sv-se" sz="1300" b="0" i="0" u="none" baseline="0" dirty="0">
              <a:latin typeface="Arial" charset="0"/>
              <a:ea typeface="Arial" charset="0"/>
              <a:cs typeface="Arial" charset="0"/>
              <a:sym typeface="Arial" charset="0"/>
            </a:endParaRPr>
          </a:p>
          <a:p>
            <a:pPr marL="342900" indent="-342900" algn="l" rtl="0">
              <a:lnSpc>
                <a:spcPct val="100000"/>
              </a:lnSpc>
              <a:spcBef>
                <a:spcPts val="500"/>
              </a:spcBef>
              <a:buFont typeface="Arial" panose="020B0604020202020204" pitchFamily="34" charset="0"/>
              <a:buChar char="•"/>
            </a:pPr>
            <a:r>
              <a:rPr lang="sv-se" sz="1300" b="0" i="0" u="none" baseline="0" dirty="0" err="1">
                <a:latin typeface="Arial" charset="0"/>
                <a:ea typeface="Arial" charset="0"/>
                <a:cs typeface="Arial" charset="0"/>
                <a:sym typeface="Arial" charset="0"/>
              </a:rPr>
              <a:t>Yritysjuridiikka</a:t>
            </a:r>
            <a:endParaRPr lang="sv-se" sz="1300" b="0" i="0" u="none" baseline="0" dirty="0">
              <a:latin typeface="Arial" charset="0"/>
              <a:ea typeface="Arial" charset="0"/>
              <a:cs typeface="Arial" charset="0"/>
              <a:sym typeface="Arial" charset="0"/>
            </a:endParaRPr>
          </a:p>
          <a:p>
            <a:pPr marL="0" indent="0" algn="l" rtl="0">
              <a:lnSpc>
                <a:spcPct val="100000"/>
              </a:lnSpc>
              <a:spcBef>
                <a:spcPts val="500"/>
              </a:spcBef>
              <a:buNone/>
            </a:pPr>
            <a:r>
              <a:rPr lang="sv-se" sz="1300" b="1" i="0" u="none" baseline="0" dirty="0">
                <a:latin typeface="Arial" charset="0"/>
                <a:ea typeface="Arial" charset="0"/>
                <a:cs typeface="Arial" charset="0"/>
                <a:sym typeface="Arial" charset="0"/>
              </a:rPr>
              <a:t>Engelskspråkiga program:</a:t>
            </a:r>
          </a:p>
          <a:p>
            <a:pPr algn="l" rtl="0">
              <a:lnSpc>
                <a:spcPct val="100000"/>
              </a:lnSpc>
              <a:spcBef>
                <a:spcPts val="500"/>
              </a:spcBef>
            </a:pPr>
            <a:r>
              <a:rPr lang="sv-se" sz="1300" b="0" i="0" u="none" baseline="0" dirty="0" err="1">
                <a:latin typeface="Arial" charset="0"/>
                <a:ea typeface="Arial" charset="0"/>
                <a:cs typeface="Arial" charset="0"/>
                <a:sym typeface="Arial" charset="0"/>
              </a:rPr>
              <a:t>Economics</a:t>
            </a:r>
            <a:endParaRPr lang="sv-se" sz="1300" b="0" dirty="0">
              <a:latin typeface="Arial" charset="0"/>
              <a:ea typeface="Arial" charset="0"/>
              <a:cs typeface="Arial" charset="0"/>
            </a:endParaRPr>
          </a:p>
          <a:p>
            <a:pPr algn="l" rtl="0">
              <a:lnSpc>
                <a:spcPct val="100000"/>
              </a:lnSpc>
              <a:spcBef>
                <a:spcPts val="500"/>
              </a:spcBef>
            </a:pPr>
            <a:r>
              <a:rPr lang="sv-se" sz="1300" b="0" i="0" u="none" baseline="0" dirty="0">
                <a:latin typeface="Arial" charset="0"/>
                <a:ea typeface="Arial" charset="0"/>
                <a:cs typeface="Arial" charset="0"/>
                <a:sym typeface="Arial" charset="0"/>
              </a:rPr>
              <a:t>International Business, enheten i S:t Michel</a:t>
            </a:r>
            <a:endParaRPr lang="sv-se" sz="1300" b="0" dirty="0">
              <a:latin typeface="Arial" charset="0"/>
              <a:ea typeface="Arial" charset="0"/>
              <a:cs typeface="Arial" charset="0"/>
            </a:endParaRPr>
          </a:p>
          <a:p>
            <a:pPr marL="0" indent="0" algn="l" rtl="0">
              <a:lnSpc>
                <a:spcPct val="100000"/>
              </a:lnSpc>
              <a:spcBef>
                <a:spcPts val="500"/>
              </a:spcBef>
              <a:buNone/>
            </a:pPr>
            <a:endParaRPr lang="sv-se" sz="1300" b="0" dirty="0">
              <a:latin typeface="Arial" charset="0"/>
              <a:ea typeface="Arial" charset="0"/>
              <a:cs typeface="Arial" charset="0"/>
            </a:endParaRPr>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spcBef>
                <a:spcPts val="600"/>
              </a:spcBef>
            </a:pPr>
            <a:endParaRPr lang="sv-se" sz="2000">
              <a:latin typeface="Arial" charset="0"/>
              <a:ea typeface="Arial" charset="0"/>
              <a:cs typeface="Arial" charset="0"/>
            </a:endParaRPr>
          </a:p>
          <a:p>
            <a:endParaRPr lang="sv-se"/>
          </a:p>
        </p:txBody>
      </p:sp>
      <p:pic>
        <p:nvPicPr>
          <p:cNvPr id="7" name="Picture 6">
            <a:extLst>
              <a:ext uri="{FF2B5EF4-FFF2-40B4-BE49-F238E27FC236}">
                <a16:creationId xmlns:a16="http://schemas.microsoft.com/office/drawing/2014/main" id="{EBBA9618-53A7-F543-9ED4-E31A6999E5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88" r="6940"/>
          <a:stretch/>
        </p:blipFill>
        <p:spPr>
          <a:xfrm>
            <a:off x="4712223" y="-16359"/>
            <a:ext cx="4435224" cy="5143500"/>
          </a:xfrm>
          <a:prstGeom prst="rect">
            <a:avLst/>
          </a:prstGeom>
        </p:spPr>
      </p:pic>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4103161" cy="1016294"/>
          </a:xfrm>
        </p:spPr>
        <p:txBody>
          <a:bodyPr/>
          <a:lstStyle/>
          <a:p>
            <a:pPr algn="l" rtl="0">
              <a:lnSpc>
                <a:spcPct val="100000"/>
              </a:lnSpc>
            </a:pPr>
            <a:r>
              <a:rPr lang="sv-se" sz="2800" b="1" i="0" u="none" baseline="0" dirty="0">
                <a:latin typeface="Arial" charset="0"/>
                <a:ea typeface="Arial" charset="0"/>
                <a:cs typeface="Arial" charset="0"/>
                <a:sym typeface="Arial" charset="0"/>
              </a:rPr>
              <a:t>Kandidatutbildningar </a:t>
            </a:r>
            <a:br>
              <a:rPr lang="sv-se" sz="2800" dirty="0">
                <a:latin typeface="Arial" charset="0"/>
                <a:ea typeface="Arial" charset="0"/>
                <a:cs typeface="Arial" charset="0"/>
              </a:rPr>
            </a:br>
            <a:r>
              <a:rPr lang="sv-se" sz="2800" b="1" i="0" u="none" baseline="0" dirty="0">
                <a:latin typeface="Arial" charset="0"/>
                <a:ea typeface="Arial" charset="0"/>
                <a:cs typeface="Arial" charset="0"/>
                <a:sym typeface="Arial" charset="0"/>
              </a:rPr>
              <a:t>inom ekonomi</a:t>
            </a:r>
          </a:p>
        </p:txBody>
      </p:sp>
    </p:spTree>
    <p:extLst>
      <p:ext uri="{BB962C8B-B14F-4D97-AF65-F5344CB8AC3E}">
        <p14:creationId xmlns:p14="http://schemas.microsoft.com/office/powerpoint/2010/main" val="219706729"/>
      </p:ext>
    </p:extLst>
  </p:cSld>
  <p:clrMapOvr>
    <a:masterClrMapping/>
  </p:clrMapOvr>
</p:sld>
</file>

<file path=ppt/theme/theme1.xml><?xml version="1.0" encoding="utf-8"?>
<a:theme xmlns:a="http://schemas.openxmlformats.org/drawingml/2006/main" name="Office-teema">
  <a:themeElements>
    <a:clrScheme name="Custom 1">
      <a:dk1>
        <a:sysClr val="windowText" lastClr="000000"/>
      </a:dk1>
      <a:lt1>
        <a:sysClr val="window" lastClr="FFFFFF"/>
      </a:lt1>
      <a:dk2>
        <a:srgbClr val="EE353B"/>
      </a:dk2>
      <a:lt2>
        <a:srgbClr val="F4787B"/>
      </a:lt2>
      <a:accent1>
        <a:srgbClr val="EE353B"/>
      </a:accent1>
      <a:accent2>
        <a:srgbClr val="F4787B"/>
      </a:accent2>
      <a:accent3>
        <a:srgbClr val="FCD4D5"/>
      </a:accent3>
      <a:accent4>
        <a:srgbClr val="A50B0F"/>
      </a:accent4>
      <a:accent5>
        <a:srgbClr val="E70F14"/>
      </a:accent5>
      <a:accent6>
        <a:srgbClr val="FDE3E4"/>
      </a:accent6>
      <a:hlink>
        <a:srgbClr val="FFFFFF"/>
      </a:hlink>
      <a:folHlink>
        <a:srgbClr val="FCD4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8" id="{0E446C76-6E14-4B27-811A-1452B2CA7790}" vid="{8B6A5F19-9712-4615-A8EC-E24A5C3B8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7f81d7-0a65-4cfd-a646-ab928148fa8d" xsi:nil="true"/>
    <lcf76f155ced4ddcb4097134ff3c332f xmlns="81200ca1-8d59-449a-9591-d0265058a16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3FF45B76D05CA428EBD1885B16DD905" ma:contentTypeVersion="17" ma:contentTypeDescription="Luo uusi asiakirja." ma:contentTypeScope="" ma:versionID="771a9192277b0338ef672de051422961">
  <xsd:schema xmlns:xsd="http://www.w3.org/2001/XMLSchema" xmlns:xs="http://www.w3.org/2001/XMLSchema" xmlns:p="http://schemas.microsoft.com/office/2006/metadata/properties" xmlns:ns2="81200ca1-8d59-449a-9591-d0265058a163" xmlns:ns3="8b7f81d7-0a65-4cfd-a646-ab928148fa8d" targetNamespace="http://schemas.microsoft.com/office/2006/metadata/properties" ma:root="true" ma:fieldsID="3fe733467b5844ff7a4d0395e277a46f" ns2:_="" ns3:_="">
    <xsd:import namespace="81200ca1-8d59-449a-9591-d0265058a163"/>
    <xsd:import namespace="8b7f81d7-0a65-4cfd-a646-ab928148fa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00ca1-8d59-449a-9591-d0265058a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7f81d7-0a65-4cfd-a646-ab928148fa8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0225d0ac-5fb0-4d00-9468-bd48a76e82d0}" ma:internalName="TaxCatchAll" ma:showField="CatchAllData" ma:web="8b7f81d7-0a65-4cfd-a646-ab928148fa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693CB-CF33-4C0A-95B7-0615CFEE3D37}">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8b7f81d7-0a65-4cfd-a646-ab928148fa8d"/>
    <ds:schemaRef ds:uri="81200ca1-8d59-449a-9591-d0265058a163"/>
  </ds:schemaRefs>
</ds:datastoreItem>
</file>

<file path=customXml/itemProps2.xml><?xml version="1.0" encoding="utf-8"?>
<ds:datastoreItem xmlns:ds="http://schemas.openxmlformats.org/officeDocument/2006/customXml" ds:itemID="{975FABEF-22C6-424A-B7CF-3A95880B3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00ca1-8d59-449a-9591-d0265058a163"/>
    <ds:schemaRef ds:uri="8b7f81d7-0a65-4cfd-a646-ab928148fa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DA671C-4018-46D2-BBD7-0DD1C74D2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Office-teema</Template>
  <TotalTime>4235</TotalTime>
  <Words>5541</Words>
  <Application>Microsoft Office PowerPoint</Application>
  <PresentationFormat>On-screen Show (16:9)</PresentationFormat>
  <Paragraphs>527</Paragraphs>
  <Slides>37</Slides>
  <Notes>31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vt:lpstr>
      <vt:lpstr>Arial,Sans-Serif</vt:lpstr>
      <vt:lpstr>Calibri</vt:lpstr>
      <vt:lpstr>NimbusSan</vt:lpstr>
      <vt:lpstr>Times New Roman</vt:lpstr>
      <vt:lpstr>Wingdings</vt:lpstr>
      <vt:lpstr>Office-teema</vt:lpstr>
      <vt:lpstr>Välkommen till Aalto-universitetet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Vuorimäki Soile</dc:creator>
  <cp:lastModifiedBy>Sihvo Sami</cp:lastModifiedBy>
  <cp:revision>96</cp:revision>
  <dcterms:created xsi:type="dcterms:W3CDTF">2019-04-08T12:42:35Z</dcterms:created>
  <dcterms:modified xsi:type="dcterms:W3CDTF">2023-11-13T14:18:58Z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0x010100F3FF45B76D05CA428EBD1885B16DD905</vt:lpwstr>
  </property>
  <property fmtid="{D5CDD505-2E9C-101B-9397-08002B2CF9AE}" pid="3" name="MediaServiceImageTags">
    <vt:lpwstr/>
  </property>
</Properties>
</file>