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452" r:id="rId5"/>
    <p:sldId id="463" r:id="rId6"/>
    <p:sldId id="469" r:id="rId7"/>
    <p:sldId id="465" r:id="rId8"/>
    <p:sldId id="482" r:id="rId9"/>
    <p:sldId id="501" r:id="rId10"/>
    <p:sldId id="504" r:id="rId11"/>
    <p:sldId id="458" r:id="rId12"/>
    <p:sldId id="459" r:id="rId13"/>
    <p:sldId id="483" r:id="rId14"/>
    <p:sldId id="491" r:id="rId15"/>
    <p:sldId id="505" r:id="rId16"/>
    <p:sldId id="466" r:id="rId17"/>
    <p:sldId id="467" r:id="rId18"/>
    <p:sldId id="484" r:id="rId19"/>
    <p:sldId id="502" r:id="rId20"/>
    <p:sldId id="503" r:id="rId21"/>
    <p:sldId id="494" r:id="rId22"/>
    <p:sldId id="500" r:id="rId23"/>
    <p:sldId id="506" r:id="rId24"/>
    <p:sldId id="475" r:id="rId25"/>
    <p:sldId id="477" r:id="rId26"/>
    <p:sldId id="499" r:id="rId27"/>
    <p:sldId id="446" r:id="rId28"/>
    <p:sldId id="507" r:id="rId29"/>
    <p:sldId id="485" r:id="rId30"/>
    <p:sldId id="440" r:id="rId31"/>
    <p:sldId id="498" r:id="rId32"/>
    <p:sldId id="470" r:id="rId33"/>
    <p:sldId id="473" r:id="rId34"/>
    <p:sldId id="472" r:id="rId35"/>
    <p:sldId id="471" r:id="rId36"/>
    <p:sldId id="509" r:id="rId37"/>
    <p:sldId id="474" r:id="rId38"/>
    <p:sldId id="468" r:id="rId39"/>
    <p:sldId id="284" r:id="rId40"/>
    <p:sldId id="271" r:id="rId4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97522-75FD-709A-7CE2-128506207250}" name="Kasslin Jutta" initials="KJ" userId="S::jutta.kasslin@aalto.fi::6689abc2-4610-4932-92e2-fe1be3b9e417" providerId="AD"/>
  <p188:author id="{C55793AA-33AC-4327-B7EA-24E8C71A44CC}" name="Niemelä Etel" initials="NE" userId="S::etel.niemela@aalto.fi::5ee694c9-8322-4a2b-a35e-e3496e47d5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inkkanen Marko" initials="HM" lastIdx="3" clrIdx="6">
    <p:extLst>
      <p:ext uri="{19B8F6BF-5375-455C-9EA6-DF929625EA0E}">
        <p15:presenceInfo xmlns:p15="http://schemas.microsoft.com/office/powerpoint/2012/main" userId="S::marko.hinkkanen@aalto.fi::27e3cd61-0a64-4233-bb08-05a5b7f80e51" providerId="AD"/>
      </p:ext>
    </p:extLst>
  </p:cmAuthor>
  <p:cmAuthor id="1" name="Lehtinen Eeva" initials="LE" lastIdx="52" clrIdx="0"/>
  <p:cmAuthor id="8" name="Palojärvi Alli" initials="PA" lastIdx="3" clrIdx="7">
    <p:extLst>
      <p:ext uri="{19B8F6BF-5375-455C-9EA6-DF929625EA0E}">
        <p15:presenceInfo xmlns:p15="http://schemas.microsoft.com/office/powerpoint/2012/main" userId="S::alli.palojarvi@aalto.fi::7704c094-92b4-440f-971b-cc8bd6e062be" providerId="AD"/>
      </p:ext>
    </p:extLst>
  </p:cmAuthor>
  <p:cmAuthor id="2" name="Vuorimäki Soile" initials="VS" lastIdx="1" clrIdx="1">
    <p:extLst>
      <p:ext uri="{19B8F6BF-5375-455C-9EA6-DF929625EA0E}">
        <p15:presenceInfo xmlns:p15="http://schemas.microsoft.com/office/powerpoint/2012/main" userId="S::soile.vuorimaki@aalto.fi::021c7e75-d2bb-49a6-8e11-f0197050b4af" providerId="AD"/>
      </p:ext>
    </p:extLst>
  </p:cmAuthor>
  <p:cmAuthor id="9" name="Kiviranta Roope" initials="KR" lastIdx="3" clrIdx="8">
    <p:extLst>
      <p:ext uri="{19B8F6BF-5375-455C-9EA6-DF929625EA0E}">
        <p15:presenceInfo xmlns:p15="http://schemas.microsoft.com/office/powerpoint/2012/main" userId="S::roope.kiviranta@aalto.fi::10e813b6-d59c-49f6-9c1a-f68078179144" providerId="AD"/>
      </p:ext>
    </p:extLst>
  </p:cmAuthor>
  <p:cmAuthor id="3" name="Penttinen Tiia" initials="PT" lastIdx="12" clrIdx="2">
    <p:extLst>
      <p:ext uri="{19B8F6BF-5375-455C-9EA6-DF929625EA0E}">
        <p15:presenceInfo xmlns:p15="http://schemas.microsoft.com/office/powerpoint/2012/main" userId="S::tiia.penttinen@aalto.fi::7238a88f-6182-4eff-bac8-60f9412f8ee2" providerId="AD"/>
      </p:ext>
    </p:extLst>
  </p:cmAuthor>
  <p:cmAuthor id="4" name="Niemelä Etel" initials="NE" lastIdx="6" clrIdx="3">
    <p:extLst>
      <p:ext uri="{19B8F6BF-5375-455C-9EA6-DF929625EA0E}">
        <p15:presenceInfo xmlns:p15="http://schemas.microsoft.com/office/powerpoint/2012/main" userId="S::etel.niemela@aalto.fi::5ee694c9-8322-4a2b-a35e-e3496e47d533" providerId="AD"/>
      </p:ext>
    </p:extLst>
  </p:cmAuthor>
  <p:cmAuthor id="5" name="Kettunen Hanne" initials="KH" lastIdx="8" clrIdx="4">
    <p:extLst>
      <p:ext uri="{19B8F6BF-5375-455C-9EA6-DF929625EA0E}">
        <p15:presenceInfo xmlns:p15="http://schemas.microsoft.com/office/powerpoint/2012/main" userId="S::hanne.kettunen@aalto.fi::9870b443-451b-4ef8-a103-bdb0abd2cff3" providerId="AD"/>
      </p:ext>
    </p:extLst>
  </p:cmAuthor>
  <p:cmAuthor id="6" name="Halsas Anna" initials="HA" lastIdx="3" clrIdx="5">
    <p:extLst>
      <p:ext uri="{19B8F6BF-5375-455C-9EA6-DF929625EA0E}">
        <p15:presenceInfo xmlns:p15="http://schemas.microsoft.com/office/powerpoint/2012/main" userId="S::anna.halsas@aalto.fi::7a53aea2-e534-44a4-821a-e00df23d1f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EF363B"/>
    <a:srgbClr val="FFFFFF"/>
    <a:srgbClr val="00965E"/>
    <a:srgbClr val="EE353B"/>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619" autoAdjust="0"/>
  </p:normalViewPr>
  <p:slideViewPr>
    <p:cSldViewPr snapToGrid="0">
      <p:cViewPr varScale="1">
        <p:scale>
          <a:sx n="134" d="100"/>
          <a:sy n="134" d="100"/>
        </p:scale>
        <p:origin x="95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13.11.2023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yths.fi/palvelut/yleisterveys"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yths.fi/palvelut/suunterveys" TargetMode="External"/><Relationship Id="rId4" Type="http://schemas.openxmlformats.org/officeDocument/2006/relationships/hyperlink" Target="http://www.yths.fi/palvelut/mielentervey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alto.fi/fi/node/3028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alto.fi/fi/node/10582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155229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Aalto-yliopiston </a:t>
            </a:r>
            <a:r>
              <a:rPr lang="en-US" dirty="0" err="1">
                <a:solidFill>
                  <a:srgbClr val="FF0000"/>
                </a:solidFill>
                <a:highlight>
                  <a:srgbClr val="FFFF00"/>
                </a:highlight>
              </a:rPr>
              <a:t>kandidaattikoulutusohjelmien</a:t>
            </a:r>
            <a:r>
              <a:rPr lang="en-US" dirty="0">
                <a:solidFill>
                  <a:srgbClr val="FF0000"/>
                </a:solidFill>
                <a:highlight>
                  <a:srgbClr val="FFFF00"/>
                </a:highlight>
              </a:rPr>
              <a:t> </a:t>
            </a:r>
            <a:r>
              <a:rPr lang="en-US" dirty="0" err="1">
                <a:solidFill>
                  <a:srgbClr val="FF0000"/>
                </a:solidFill>
                <a:highlight>
                  <a:srgbClr val="FFFF00"/>
                </a:highlight>
              </a:rPr>
              <a:t>ohjelmavideot</a:t>
            </a:r>
            <a:r>
              <a:rPr lang="en-US" dirty="0">
                <a:solidFill>
                  <a:srgbClr val="FF0000"/>
                </a:solidFill>
                <a:highlight>
                  <a:srgbClr val="FFFF00"/>
                </a:highlight>
              </a:rPr>
              <a:t> </a:t>
            </a:r>
            <a:r>
              <a:rPr lang="en-US" dirty="0" err="1">
                <a:solidFill>
                  <a:srgbClr val="FF0000"/>
                </a:solidFill>
                <a:highlight>
                  <a:srgbClr val="FFFF00"/>
                </a:highlight>
              </a:rPr>
              <a:t>löytyvät</a:t>
            </a:r>
            <a:r>
              <a:rPr lang="en-US" dirty="0">
                <a:solidFill>
                  <a:srgbClr val="FF0000"/>
                </a:solidFill>
                <a:highlight>
                  <a:srgbClr val="FFFF00"/>
                </a:highlight>
              </a:rPr>
              <a:t>: </a:t>
            </a:r>
            <a:r>
              <a:rPr lang="fi-FI" dirty="0">
                <a:solidFill>
                  <a:srgbClr val="FF0000"/>
                </a:solidFill>
                <a:highlight>
                  <a:srgbClr val="FFFF00"/>
                </a:highlight>
              </a:rPr>
              <a:t>https://www.youtube.com/playlist?list=PLJJ2tnFVQ9wRGOoUVS7orIYQK9r1VUbgO</a:t>
            </a:r>
            <a:endParaRPr lang="en-FI"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12</a:t>
            </a:fld>
            <a:endParaRPr lang="en-US"/>
          </a:p>
        </p:txBody>
      </p:sp>
    </p:spTree>
    <p:extLst>
      <p:ext uri="{BB962C8B-B14F-4D97-AF65-F5344CB8AC3E}">
        <p14:creationId xmlns:p14="http://schemas.microsoft.com/office/powerpoint/2010/main" val="309142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baseline="0" noProof="0" dirty="0"/>
              <a:t>Arkkitehtuurin ja maisema-arkkitehtuurin koulutuksiin haetaan DIA-yhteisvalinnassa.</a:t>
            </a:r>
          </a:p>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14</a:t>
            </a:fld>
            <a:endParaRPr lang="en-US"/>
          </a:p>
        </p:txBody>
      </p:sp>
    </p:spTree>
    <p:extLst>
      <p:ext uri="{BB962C8B-B14F-4D97-AF65-F5344CB8AC3E}">
        <p14:creationId xmlns:p14="http://schemas.microsoft.com/office/powerpoint/2010/main" val="186562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Työllistyminen tekniikan alalta</a:t>
            </a:r>
          </a:p>
          <a:p>
            <a:r>
              <a:rPr lang="fi-FI" dirty="0"/>
              <a:t>Aalto-yliopiston tekniikan alalta valmistuneet työllistyvät hyvin koulutustaan vastaaviin tehtäviin ja moni opiskelija saa oman alansa työkokemusta jo opintojen aikana. Tekniikan ala tarjoaa paljon mielenkiintoisia ja monipuolisia työmahdollisuuksia tulevaisuuden ratkaisujen luomisen parissa. Meiltä valmistuneet työskentelevät esimerkiksi rakettitieteilijöinä, akustiikkasuunnittelijoina, peliohjelmoijina, tuotantoinsinööreinä, tuotekehitysinsinööreinä, tuotepäälliköinä, kehityspäälliköinä, myyntijohtajina, teknologiapäälliköinä, ympäristötarkastajina, palvelusuunnittelijoina ja tietoturvajohtajina.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Lisätietoa: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https://www.aalto.fi/fi/opiskelu-aallossa/miksi-tekniikan-ala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https://www.aalto.fi/fi/opiskelu-aallossa/opiskele-tekniikkaa-aalto-yliopistossa</a:t>
            </a:r>
          </a:p>
        </p:txBody>
      </p:sp>
      <p:sp>
        <p:nvSpPr>
          <p:cNvPr id="4" name="Slide Number Placeholder 3"/>
          <p:cNvSpPr>
            <a:spLocks noGrp="1"/>
          </p:cNvSpPr>
          <p:nvPr>
            <p:ph type="sldNum" sz="quarter" idx="5"/>
          </p:nvPr>
        </p:nvSpPr>
        <p:spPr/>
        <p:txBody>
          <a:bodyPr/>
          <a:lstStyle/>
          <a:p>
            <a:fld id="{DF164E42-DED0-9246-9B1B-B67105F62D49}" type="slidenum">
              <a:rPr lang="en-US" smtClean="0"/>
              <a:t>16</a:t>
            </a:fld>
            <a:endParaRPr lang="en-US"/>
          </a:p>
        </p:txBody>
      </p:sp>
    </p:spTree>
    <p:extLst>
      <p:ext uri="{BB962C8B-B14F-4D97-AF65-F5344CB8AC3E}">
        <p14:creationId xmlns:p14="http://schemas.microsoft.com/office/powerpoint/2010/main" val="367388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kern="1200" noProof="0" dirty="0">
                <a:solidFill>
                  <a:schemeClr val="tx1"/>
                </a:solidFill>
                <a:latin typeface="+mn-lt"/>
                <a:ea typeface="+mn-ea"/>
                <a:cs typeface="+mn-cs"/>
              </a:rPr>
              <a:t>Voit kertoa tässä omasta korkeakoulustasi.</a:t>
            </a:r>
          </a:p>
          <a:p>
            <a:endParaRPr lang="fi-FI"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17</a:t>
            </a:fld>
            <a:endParaRPr lang="en-US"/>
          </a:p>
        </p:txBody>
      </p:sp>
    </p:spTree>
    <p:extLst>
      <p:ext uri="{BB962C8B-B14F-4D97-AF65-F5344CB8AC3E}">
        <p14:creationId xmlns:p14="http://schemas.microsoft.com/office/powerpoint/2010/main" val="28695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buFont typeface="Arial" panose="020B0604020202020204" pitchFamily="34" charset="0"/>
              <a:buChar char="•"/>
            </a:pPr>
            <a:endParaRPr lang="fi-FI" sz="900" b="0" dirty="0"/>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18</a:t>
            </a:fld>
            <a:endParaRPr lang="en-US"/>
          </a:p>
        </p:txBody>
      </p:sp>
    </p:spTree>
    <p:extLst>
      <p:ext uri="{BB962C8B-B14F-4D97-AF65-F5344CB8AC3E}">
        <p14:creationId xmlns:p14="http://schemas.microsoft.com/office/powerpoint/2010/main" val="299744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fi-FI" sz="900" b="0" dirty="0"/>
              <a:t>Tekniikan alaan kuuluvat myös Taiteiden ja suunnittelun korkeakoulun arkkitehtuurin hakukohteet.</a:t>
            </a:r>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19</a:t>
            </a:fld>
            <a:endParaRPr lang="en-US"/>
          </a:p>
        </p:txBody>
      </p:sp>
    </p:spTree>
    <p:extLst>
      <p:ext uri="{BB962C8B-B14F-4D97-AF65-F5344CB8AC3E}">
        <p14:creationId xmlns:p14="http://schemas.microsoft.com/office/powerpoint/2010/main" val="354431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Aalto-yliopiston </a:t>
            </a:r>
            <a:r>
              <a:rPr lang="en-US" dirty="0" err="1">
                <a:solidFill>
                  <a:srgbClr val="FF0000"/>
                </a:solidFill>
                <a:highlight>
                  <a:srgbClr val="FFFF00"/>
                </a:highlight>
              </a:rPr>
              <a:t>kandidaattikoulutusohjelmien</a:t>
            </a:r>
            <a:r>
              <a:rPr lang="en-US" dirty="0">
                <a:solidFill>
                  <a:srgbClr val="FF0000"/>
                </a:solidFill>
                <a:highlight>
                  <a:srgbClr val="FFFF00"/>
                </a:highlight>
              </a:rPr>
              <a:t> </a:t>
            </a:r>
            <a:r>
              <a:rPr lang="en-US" dirty="0" err="1">
                <a:solidFill>
                  <a:srgbClr val="FF0000"/>
                </a:solidFill>
                <a:highlight>
                  <a:srgbClr val="FFFF00"/>
                </a:highlight>
              </a:rPr>
              <a:t>ohjelmavideot</a:t>
            </a:r>
            <a:r>
              <a:rPr lang="en-US" dirty="0">
                <a:solidFill>
                  <a:srgbClr val="FF0000"/>
                </a:solidFill>
                <a:highlight>
                  <a:srgbClr val="FFFF00"/>
                </a:highlight>
              </a:rPr>
              <a:t> </a:t>
            </a:r>
            <a:r>
              <a:rPr lang="en-US" dirty="0" err="1">
                <a:solidFill>
                  <a:srgbClr val="FF0000"/>
                </a:solidFill>
                <a:highlight>
                  <a:srgbClr val="FFFF00"/>
                </a:highlight>
              </a:rPr>
              <a:t>löytyvät</a:t>
            </a:r>
            <a:r>
              <a:rPr lang="en-US" dirty="0">
                <a:solidFill>
                  <a:srgbClr val="FF0000"/>
                </a:solidFill>
                <a:highlight>
                  <a:srgbClr val="FFFF00"/>
                </a:highlight>
              </a:rPr>
              <a:t>: </a:t>
            </a:r>
            <a:r>
              <a:rPr lang="fi-FI" dirty="0">
                <a:solidFill>
                  <a:srgbClr val="FF0000"/>
                </a:solidFill>
                <a:highlight>
                  <a:srgbClr val="FFFF00"/>
                </a:highlight>
              </a:rPr>
              <a:t>https://www.youtube.com/playlist?list=PLJJ2tnFVQ9wRGOoUVS7orIYQK9r1VUbgO</a:t>
            </a:r>
            <a:endParaRPr lang="en-FI"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20</a:t>
            </a:fld>
            <a:endParaRPr lang="en-US"/>
          </a:p>
        </p:txBody>
      </p:sp>
    </p:spTree>
    <p:extLst>
      <p:ext uri="{BB962C8B-B14F-4D97-AF65-F5344CB8AC3E}">
        <p14:creationId xmlns:p14="http://schemas.microsoft.com/office/powerpoint/2010/main" val="335039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22</a:t>
            </a:fld>
            <a:endParaRPr lang="en-US"/>
          </a:p>
        </p:txBody>
      </p:sp>
    </p:spTree>
    <p:extLst>
      <p:ext uri="{BB962C8B-B14F-4D97-AF65-F5344CB8AC3E}">
        <p14:creationId xmlns:p14="http://schemas.microsoft.com/office/powerpoint/2010/main" val="120395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sz="900" b="1" noProof="0" dirty="0" err="1">
                <a:latin typeface="Arial"/>
                <a:ea typeface="Arial" charset="0"/>
                <a:cs typeface="Arial"/>
              </a:rPr>
              <a:t>Kampus</a:t>
            </a:r>
            <a:r>
              <a:rPr lang="en-US" altLang="en-US" sz="900" b="1" noProof="0" dirty="0">
                <a:latin typeface="Arial"/>
                <a:ea typeface="Arial" charset="0"/>
                <a:cs typeface="Arial"/>
              </a:rPr>
              <a:t>:</a:t>
            </a:r>
            <a:r>
              <a:rPr lang="en-US" altLang="en-US" sz="900" b="1" baseline="0" noProof="0" dirty="0">
                <a:latin typeface="Arial"/>
                <a:ea typeface="Arial" charset="0"/>
                <a:cs typeface="Arial"/>
              </a:rPr>
              <a:t> </a:t>
            </a:r>
            <a:r>
              <a:rPr lang="en-US" altLang="en-US" sz="900" b="0" baseline="0" noProof="0" dirty="0" err="1">
                <a:latin typeface="Arial"/>
                <a:ea typeface="Arial" charset="0"/>
                <a:cs typeface="Arial"/>
              </a:rPr>
              <a:t>Opetus</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keskitetty</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Otaniemeen</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Taiteiden</a:t>
            </a:r>
            <a:r>
              <a:rPr lang="en-US" altLang="en-US" sz="900" b="0" baseline="0" noProof="0" dirty="0">
                <a:latin typeface="Arial"/>
                <a:ea typeface="Arial" charset="0"/>
                <a:cs typeface="Arial"/>
              </a:rPr>
              <a:t> ja </a:t>
            </a:r>
            <a:r>
              <a:rPr lang="en-US" altLang="en-US" sz="900" b="0" baseline="0" noProof="0" dirty="0" err="1">
                <a:latin typeface="Arial"/>
                <a:ea typeface="Arial" charset="0"/>
                <a:cs typeface="Arial"/>
              </a:rPr>
              <a:t>suunnittelun</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korkeakoululla</a:t>
            </a:r>
            <a:r>
              <a:rPr lang="en-US" altLang="en-US" sz="900" b="0" baseline="0" noProof="0" dirty="0">
                <a:latin typeface="Arial"/>
                <a:ea typeface="Arial" charset="0"/>
                <a:cs typeface="Arial"/>
              </a:rPr>
              <a:t> ja </a:t>
            </a:r>
            <a:r>
              <a:rPr lang="en-US" altLang="en-US" sz="900" b="0" baseline="0" noProof="0" dirty="0" err="1">
                <a:latin typeface="Arial"/>
                <a:ea typeface="Arial" charset="0"/>
                <a:cs typeface="Arial"/>
              </a:rPr>
              <a:t>Kauppakorkeakoululla</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uudet</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tilat</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yksi</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ohjelma</a:t>
            </a:r>
            <a:r>
              <a:rPr lang="en-US" altLang="en-US" sz="900" b="0" baseline="0" noProof="0" dirty="0">
                <a:latin typeface="Arial"/>
                <a:ea typeface="Arial" charset="0"/>
                <a:cs typeface="Arial"/>
              </a:rPr>
              <a:t> </a:t>
            </a:r>
            <a:r>
              <a:rPr lang="en-US" altLang="en-US" sz="900" b="0" baseline="0" noProof="0" dirty="0" err="1">
                <a:latin typeface="Arial"/>
                <a:ea typeface="Arial" charset="0"/>
                <a:cs typeface="Arial"/>
              </a:rPr>
              <a:t>Mikkelissä</a:t>
            </a:r>
            <a:r>
              <a:rPr lang="en-US" altLang="en-US" sz="900" b="0" baseline="0" noProof="0" dirty="0">
                <a:latin typeface="Arial"/>
                <a:ea typeface="Arial" charset="0"/>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sz="1200" b="1" baseline="0" noProof="0" dirty="0">
                <a:latin typeface="Arial" charset="0"/>
                <a:ea typeface="Arial" charset="0"/>
                <a:cs typeface="Arial" charset="0"/>
              </a:rPr>
              <a:t>Aalto-yhteisö: </a:t>
            </a:r>
            <a:r>
              <a:rPr lang="fi-FI" altLang="en-US" sz="1200" b="0" baseline="0" noProof="0" dirty="0">
                <a:latin typeface="Arial" charset="0"/>
                <a:ea typeface="Arial" charset="0"/>
                <a:cs typeface="Arial" charset="0"/>
              </a:rPr>
              <a:t>Aallon suurin vahvuus ovat aaltolaiset. </a:t>
            </a:r>
            <a:r>
              <a:rPr lang="fi-FI" altLang="en-US" sz="1200" noProof="0" dirty="0">
                <a:latin typeface="Arial" charset="0"/>
                <a:ea typeface="Arial" charset="0"/>
                <a:cs typeface="Arial" charset="0"/>
              </a:rPr>
              <a:t>Opiskeluaikana</a:t>
            </a:r>
            <a:r>
              <a:rPr lang="fi-FI" altLang="en-US" sz="1200" baseline="0" noProof="0" dirty="0">
                <a:latin typeface="Arial" charset="0"/>
                <a:ea typeface="Arial" charset="0"/>
                <a:cs typeface="Arial" charset="0"/>
              </a:rPr>
              <a:t> saat</a:t>
            </a:r>
            <a:r>
              <a:rPr lang="fi-FI" altLang="en-US" sz="1200" noProof="0" dirty="0">
                <a:latin typeface="Arial" charset="0"/>
                <a:ea typeface="Arial" charset="0"/>
                <a:cs typeface="Arial" charset="0"/>
              </a:rPr>
              <a:t> arvokkaat kontaktit ja verkostot.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US" sz="1200" b="1" baseline="0" noProof="0" dirty="0">
                <a:latin typeface="Arial" charset="0"/>
                <a:ea typeface="Arial" charset="0"/>
                <a:cs typeface="Arial" charset="0"/>
              </a:rPr>
              <a:t>Infrastruktuuri:</a:t>
            </a:r>
            <a:r>
              <a:rPr lang="fi-FI" altLang="en-US" sz="1200" baseline="0" noProof="0" dirty="0">
                <a:latin typeface="Arial" charset="0"/>
                <a:ea typeface="Arial" charset="0"/>
                <a:cs typeface="Arial" charset="0"/>
              </a:rPr>
              <a:t> Aalto-yliopiston infrastruktuuri tarjoaa erinomaiset olosuhteet ja edellytykset niin huippututkimukselle kuin oppimisellekin.</a:t>
            </a: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235125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altLang="en-US" sz="900" b="0" noProof="0" dirty="0">
                <a:latin typeface="Arial" charset="0"/>
                <a:ea typeface="Arial" charset="0"/>
                <a:cs typeface="Arial" charset="0"/>
              </a:rPr>
              <a:t>Kansainvälisyys:</a:t>
            </a:r>
            <a:r>
              <a:rPr lang="fi-FI" altLang="en-US" sz="900" b="0" baseline="0" noProof="0" dirty="0">
                <a:latin typeface="Arial" charset="0"/>
                <a:ea typeface="Arial" charset="0"/>
                <a:cs typeface="Arial" charset="0"/>
              </a:rPr>
              <a:t> </a:t>
            </a:r>
            <a:r>
              <a:rPr lang="fi-FI" altLang="en-US" sz="900" noProof="0" dirty="0">
                <a:latin typeface="Arial" charset="0"/>
                <a:ea typeface="Arial" charset="0"/>
                <a:cs typeface="Arial" charset="0"/>
              </a:rPr>
              <a:t>Aalto-yliopisto on hyvin kansainvälinen.</a:t>
            </a:r>
            <a:r>
              <a:rPr lang="fi-FI" altLang="en-US" sz="900" baseline="0" noProof="0" dirty="0">
                <a:latin typeface="Arial" charset="0"/>
                <a:ea typeface="Arial" charset="0"/>
                <a:cs typeface="Arial" charset="0"/>
              </a:rPr>
              <a:t> S</a:t>
            </a:r>
            <a:r>
              <a:rPr lang="fi-FI" altLang="en-US" sz="900" noProof="0" dirty="0">
                <a:latin typeface="Arial" charset="0"/>
                <a:ea typeface="Arial" charset="0"/>
                <a:cs typeface="Arial" charset="0"/>
              </a:rPr>
              <a:t>illä on laaja kansainvälinen kumppaniverkosto ja yhteistyötä yli 400 yliopiston kanssa. Erilaisten kansainvälisten vaihto-, harjoittelu- ja projektimahdollisuuksien valikoima on erittäin kattava. Vuonna 2014 MIT sijoitti 200 yliopiston vertailussa Aalto-yliopiston viiden nousevan tähden joukkoon.</a:t>
            </a:r>
          </a:p>
          <a:p>
            <a:pPr marL="0" indent="0">
              <a:buFontTx/>
              <a:buNone/>
            </a:pPr>
            <a:endParaRPr lang="fi-FI" sz="900" kern="1200" noProof="0" dirty="0">
              <a:solidFill>
                <a:schemeClr val="tx1"/>
              </a:solidFill>
              <a:latin typeface="+mn-lt"/>
              <a:ea typeface="+mn-ea"/>
              <a:cs typeface="+mn-cs"/>
            </a:endParaRPr>
          </a:p>
          <a:p>
            <a:pPr marL="0" indent="0">
              <a:buFontTx/>
              <a:buNone/>
            </a:pPr>
            <a:r>
              <a:rPr lang="fi-FI" sz="900" kern="1200" noProof="0" dirty="0">
                <a:solidFill>
                  <a:schemeClr val="tx1"/>
                </a:solidFill>
                <a:latin typeface="+mn-lt"/>
                <a:ea typeface="+mn-ea"/>
                <a:cs typeface="+mn-cs"/>
              </a:rPr>
              <a:t>Vaihto-opiskelu: Voit kertoa tässä omista kokemuksistasi:</a:t>
            </a:r>
          </a:p>
          <a:p>
            <a:pPr marL="171450" indent="-171450">
              <a:buFontTx/>
              <a:buChar char="-"/>
            </a:pPr>
            <a:r>
              <a:rPr lang="fi-FI" sz="900" kern="1200" noProof="0" dirty="0">
                <a:solidFill>
                  <a:schemeClr val="tx1"/>
                </a:solidFill>
                <a:latin typeface="+mn-lt"/>
                <a:ea typeface="+mn-ea"/>
                <a:cs typeface="+mn-cs"/>
              </a:rPr>
              <a:t>Oletko ollut vaihdossa</a:t>
            </a:r>
            <a:r>
              <a:rPr lang="fi-FI" sz="900" kern="1200" baseline="0" noProof="0" dirty="0">
                <a:solidFill>
                  <a:schemeClr val="tx1"/>
                </a:solidFill>
                <a:latin typeface="+mn-lt"/>
                <a:ea typeface="+mn-ea"/>
                <a:cs typeface="+mn-cs"/>
              </a:rPr>
              <a:t> tai </a:t>
            </a:r>
            <a:r>
              <a:rPr lang="fi-FI" sz="900" kern="1200" noProof="0" dirty="0">
                <a:solidFill>
                  <a:schemeClr val="tx1"/>
                </a:solidFill>
                <a:latin typeface="+mn-lt"/>
                <a:ea typeface="+mn-ea"/>
                <a:cs typeface="+mn-cs"/>
              </a:rPr>
              <a:t>suunnitteletko vaihtoon lähtöä? Missä olit ja millaista vaihto-opiskelu oli?</a:t>
            </a:r>
          </a:p>
          <a:p>
            <a:pPr marL="171450" indent="-171450">
              <a:buFontTx/>
              <a:buChar char="-"/>
            </a:pPr>
            <a:endParaRPr lang="fi-FI" sz="900" kern="1200" noProof="0" dirty="0">
              <a:solidFill>
                <a:schemeClr val="tx1"/>
              </a:solidFill>
              <a:latin typeface="+mn-lt"/>
              <a:ea typeface="+mn-ea"/>
              <a:cs typeface="+mn-cs"/>
            </a:endParaRPr>
          </a:p>
          <a:p>
            <a:pPr marL="0" indent="0">
              <a:buFontTx/>
              <a:buNone/>
            </a:pPr>
            <a:r>
              <a:rPr lang="fi-FI" sz="900" kern="1200" noProof="0" dirty="0">
                <a:solidFill>
                  <a:schemeClr val="tx1"/>
                </a:solidFill>
                <a:latin typeface="+mn-lt"/>
                <a:ea typeface="+mn-ea"/>
                <a:cs typeface="+mn-cs"/>
              </a:rPr>
              <a:t>Kaksoistutkinnot:</a:t>
            </a:r>
          </a:p>
          <a:p>
            <a:pPr marL="171450" indent="-171450" algn="l" defTabSz="685800" rtl="0" eaLnBrk="1" latinLnBrk="0" hangingPunct="1">
              <a:lnSpc>
                <a:spcPct val="100000"/>
              </a:lnSpc>
              <a:buFontTx/>
              <a:buChar char="-"/>
            </a:pPr>
            <a:r>
              <a:rPr lang="en-US" sz="900" kern="1200" dirty="0" err="1">
                <a:solidFill>
                  <a:schemeClr val="tx1"/>
                </a:solidFill>
                <a:latin typeface="+mn-lt"/>
                <a:ea typeface="+mn-ea"/>
                <a:cs typeface="+mn-cs"/>
              </a:rPr>
              <a:t>Kaksoistutkinto-ohjelmissa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opiskellaan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vuosi</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yhdessä</a:t>
            </a:r>
            <a:r>
              <a:rPr lang="en-US" sz="900" kern="1200" dirty="0">
                <a:solidFill>
                  <a:schemeClr val="tx1"/>
                </a:solidFill>
                <a:latin typeface="+mn-lt"/>
                <a:ea typeface="+mn-ea"/>
                <a:cs typeface="+mn-cs"/>
              </a:rPr>
              <a:t> ja </a:t>
            </a:r>
            <a:r>
              <a:rPr lang="en-US" sz="900" kern="1200" dirty="0" err="1">
                <a:solidFill>
                  <a:schemeClr val="tx1"/>
                </a:solidFill>
                <a:latin typeface="+mn-lt"/>
                <a:ea typeface="+mn-ea"/>
                <a:cs typeface="+mn-cs"/>
              </a:rPr>
              <a:t>toinen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vuosi</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toisessa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yliopistossa</a:t>
            </a:r>
            <a:r>
              <a:rPr lang="en-US" sz="900" kern="1200" dirty="0">
                <a:solidFill>
                  <a:schemeClr val="tx1"/>
                </a:solidFill>
                <a:latin typeface="+mn-lt"/>
                <a:ea typeface="+mn-ea"/>
                <a:cs typeface="+mn-cs"/>
              </a:rPr>
              <a:t>.</a:t>
            </a:r>
          </a:p>
          <a:p>
            <a:pPr marL="171450" indent="-171450" algn="l" defTabSz="685800" rtl="0" eaLnBrk="1" latinLnBrk="0" hangingPunct="1">
              <a:lnSpc>
                <a:spcPct val="100000"/>
              </a:lnSpc>
              <a:buFontTx/>
              <a:buChar char="-"/>
            </a:pPr>
            <a:r>
              <a:rPr lang="en-US" sz="900" kern="1200" dirty="0" err="1">
                <a:solidFill>
                  <a:schemeClr val="tx1"/>
                </a:solidFill>
                <a:latin typeface="+mn-lt"/>
                <a:ea typeface="+mn-ea"/>
                <a:cs typeface="+mn-cs"/>
              </a:rPr>
              <a:t>Ohjelmissa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saat</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yhden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tutkinnon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työllä</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kaksi</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tutkintotodistusta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kansainvälistä</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kokemusta</a:t>
            </a:r>
            <a:r>
              <a:rPr lang="en-US" sz="900" kern="1200" dirty="0">
                <a:solidFill>
                  <a:schemeClr val="tx1"/>
                </a:solidFill>
                <a:latin typeface="+mn-lt"/>
                <a:ea typeface="+mn-ea"/>
                <a:cs typeface="+mn-cs"/>
              </a:rPr>
              <a:t> ja </a:t>
            </a:r>
            <a:r>
              <a:rPr lang="en-US" sz="900" kern="1200" dirty="0" err="1">
                <a:solidFill>
                  <a:schemeClr val="tx1"/>
                </a:solidFill>
                <a:latin typeface="+mn-lt"/>
                <a:ea typeface="+mn-ea"/>
                <a:cs typeface="+mn-cs"/>
              </a:rPr>
              <a:t>mahdollisesti</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vielä</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ylimääräistä</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taloudellista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tukea</a:t>
            </a:r>
            <a:r>
              <a:rPr lang="en-US" sz="900" kern="1200" dirty="0">
                <a:solidFill>
                  <a:schemeClr val="tx1"/>
                </a:solidFill>
                <a:latin typeface="+mn-lt"/>
                <a:ea typeface="+mn-ea"/>
                <a:cs typeface="+mn-cs"/>
              </a:rPr>
              <a:t>.</a:t>
            </a:r>
          </a:p>
          <a:p>
            <a:pPr marL="171450" indent="-171450">
              <a:buFontTx/>
              <a:buChar char="-"/>
            </a:pPr>
            <a:endParaRPr lang="fi-FI" sz="900" kern="1200" noProof="0" dirty="0">
              <a:solidFill>
                <a:schemeClr val="tx1"/>
              </a:solidFill>
              <a:latin typeface="+mn-lt"/>
              <a:ea typeface="+mn-ea"/>
              <a:cs typeface="+mn-cs"/>
            </a:endParaRPr>
          </a:p>
          <a:p>
            <a:endParaRPr lang="fi-FI" dirty="0"/>
          </a:p>
          <a:p>
            <a:pPr marL="171450" indent="-171450">
              <a:buFontTx/>
              <a:buChar char="-"/>
            </a:pPr>
            <a:endParaRPr lang="fi-FI"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25</a:t>
            </a:fld>
            <a:endParaRPr lang="en-US"/>
          </a:p>
        </p:txBody>
      </p:sp>
    </p:spTree>
    <p:extLst>
      <p:ext uri="{BB962C8B-B14F-4D97-AF65-F5344CB8AC3E}">
        <p14:creationId xmlns:p14="http://schemas.microsoft.com/office/powerpoint/2010/main" val="35351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kern="1200" noProof="0" dirty="0">
                <a:solidFill>
                  <a:schemeClr val="tx1"/>
                </a:solidFill>
                <a:latin typeface="+mn-lt"/>
                <a:ea typeface="+mn-ea"/>
                <a:cs typeface="+mn-cs"/>
              </a:rPr>
              <a:t>Esittelijä: </a:t>
            </a:r>
          </a:p>
          <a:p>
            <a:r>
              <a:rPr lang="fi-FI" sz="900" kern="1200" noProof="0" dirty="0">
                <a:solidFill>
                  <a:schemeClr val="tx1"/>
                </a:solidFill>
                <a:latin typeface="+mn-lt"/>
                <a:ea typeface="+mn-ea"/>
                <a:cs typeface="+mn-cs"/>
              </a:rPr>
              <a:t>Kerro tässä omista kokemuksistasi:</a:t>
            </a:r>
            <a:endParaRPr lang="fi-FI"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b="1" noProof="0" dirty="0"/>
              <a:t>oma</a:t>
            </a:r>
            <a:r>
              <a:rPr lang="fi-FI" b="1" baseline="0" noProof="0" dirty="0"/>
              <a:t> tarinasi siitä, miten ja miksi olet valinnut juuri Aalto-yliopiston ja tullut Aaltoon opiskelemaan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sz="900" b="1" kern="1200" baseline="0" noProof="0" dirty="0">
                <a:solidFill>
                  <a:schemeClr val="tx1"/>
                </a:solidFill>
                <a:latin typeface="+mn-lt"/>
                <a:ea typeface="+mn-ea"/>
                <a:cs typeface="+mn-cs"/>
              </a:rPr>
              <a:t>opinnoistasi Aallossa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b="1" noProof="0" dirty="0"/>
              <a:t>tulevaisuuden</a:t>
            </a:r>
            <a:r>
              <a:rPr lang="fi-FI" b="1" baseline="0" noProof="0" dirty="0"/>
              <a:t>suunnitelmistasi</a:t>
            </a:r>
            <a:endParaRPr lang="fi-FI" sz="900" b="1"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900" kern="1200" baseline="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900" kern="1200" baseline="0" noProof="0" dirty="0">
                <a:solidFill>
                  <a:schemeClr val="tx1"/>
                </a:solidFill>
                <a:latin typeface="+mn-lt"/>
                <a:ea typeface="+mn-ea"/>
                <a:cs typeface="+mn-cs"/>
              </a:rPr>
              <a:t>Mieti etukäteen vastaukset alla oleviin kysymyksiin ja käytä kysymyslistaa vastauksesi runkona. Voit valita itse kysymyslistasta relevanteimmat aiheet, joista haluat kertoa – kaikkia kysymyksiä ei tarvitse käydä läpi.</a:t>
            </a:r>
            <a:endParaRPr lang="fi-FI" sz="9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noProof="0" dirty="0"/>
              <a:t>Mikä ala kiinnosti sinua</a:t>
            </a:r>
            <a:r>
              <a:rPr lang="fi-FI" i="0" noProof="0" dirty="0"/>
              <a:t>? </a:t>
            </a:r>
            <a:r>
              <a:rPr lang="en-FI" sz="900" i="0" dirty="0"/>
              <a:t>Mikä </a:t>
            </a:r>
            <a:r>
              <a:rPr lang="en-US" sz="900" i="0" dirty="0" err="1"/>
              <a:t>aine</a:t>
            </a:r>
            <a:r>
              <a:rPr lang="en-US" sz="900" i="0" dirty="0"/>
              <a:t> </a:t>
            </a:r>
            <a:r>
              <a:rPr lang="en-FI" sz="900" i="0" dirty="0"/>
              <a:t>kiinnosti eniten lukiossa?</a:t>
            </a:r>
            <a:endParaRPr lang="fi-FI" i="0" noProof="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noProof="0" dirty="0"/>
              <a:t>Mistä kuulit Aallosta?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noProof="0" dirty="0"/>
              <a:t>Mikä sai sinut valitsemaan Aallon? Miksi Aalto oli sinulle juuri oikea vaihtoehto?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noProof="0" dirty="0"/>
              <a:t>Miten hait Aalto-yliopistoon? </a:t>
            </a:r>
            <a:r>
              <a:rPr lang="fi-FI" sz="900" kern="1200" noProof="0" dirty="0">
                <a:solidFill>
                  <a:schemeClr val="tx1"/>
                </a:solidFill>
                <a:latin typeface="+mn-lt"/>
                <a:ea typeface="+mn-ea"/>
                <a:cs typeface="+mn-cs"/>
              </a:rPr>
              <a:t>(todistusvalinta, valintakokeet, valintakokeisiin valmistautuminen/ennakkotehtävät)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900" kern="1200" noProof="0" dirty="0">
                <a:solidFill>
                  <a:schemeClr val="tx1"/>
                </a:solidFill>
                <a:latin typeface="+mn-lt"/>
                <a:ea typeface="+mn-ea"/>
                <a:cs typeface="+mn-cs"/>
              </a:rPr>
              <a:t>Mistä olet kotoisin? Miten olet integroitunut Aallon opiskelijayhteisöön?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FI" sz="900" i="0" dirty="0"/>
              <a:t>Mikä on parasta opiskelussa?</a:t>
            </a:r>
            <a:r>
              <a:rPr lang="en-US" sz="900" i="0" dirty="0"/>
              <a:t> </a:t>
            </a:r>
            <a:r>
              <a:rPr lang="fi-FI" sz="900" kern="1200" noProof="0" dirty="0">
                <a:solidFill>
                  <a:schemeClr val="tx1"/>
                </a:solidFill>
                <a:latin typeface="+mn-lt"/>
                <a:ea typeface="+mn-ea"/>
                <a:cs typeface="+mn-cs"/>
              </a:rPr>
              <a:t>Mitkä ovat olleet tähänastisia kohokohtia? Mitä vielä toivot opinnoiltasi?</a:t>
            </a:r>
          </a:p>
          <a:p>
            <a:pPr marL="171450" indent="-171450">
              <a:buFontTx/>
              <a:buChar char="-"/>
            </a:pPr>
            <a:r>
              <a:rPr lang="fi-FI" sz="900" kern="1200" noProof="0" dirty="0">
                <a:solidFill>
                  <a:schemeClr val="tx1"/>
                </a:solidFill>
                <a:latin typeface="+mn-lt"/>
                <a:ea typeface="+mn-ea"/>
                <a:cs typeface="+mn-cs"/>
              </a:rPr>
              <a:t>Oletko töissä opintojen ohella?</a:t>
            </a:r>
          </a:p>
          <a:p>
            <a:pPr marL="171450" indent="-171450">
              <a:buFontTx/>
              <a:buChar char="-"/>
            </a:pPr>
            <a:r>
              <a:rPr lang="fi-FI" sz="900" kern="1200" noProof="0" dirty="0">
                <a:solidFill>
                  <a:schemeClr val="tx1"/>
                </a:solidFill>
                <a:latin typeface="+mn-lt"/>
                <a:ea typeface="+mn-ea"/>
                <a:cs typeface="+mn-cs"/>
              </a:rPr>
              <a:t>Millaisia tulevaisuudensuunnitelmia sinulla on?</a:t>
            </a:r>
          </a:p>
          <a:p>
            <a:pPr marL="171450" indent="-171450">
              <a:buFontTx/>
              <a:buChar char="-"/>
            </a:pPr>
            <a:r>
              <a:rPr lang="fi-FI" sz="900" kern="1200" noProof="0" dirty="0">
                <a:solidFill>
                  <a:schemeClr val="tx1"/>
                </a:solidFill>
                <a:latin typeface="+mn-lt"/>
                <a:ea typeface="+mn-ea"/>
                <a:cs typeface="+mn-cs"/>
              </a:rPr>
              <a:t>Haluatko</a:t>
            </a:r>
            <a:r>
              <a:rPr lang="fi-FI" sz="900" kern="1200" baseline="0" noProof="0" dirty="0">
                <a:solidFill>
                  <a:schemeClr val="tx1"/>
                </a:solidFill>
                <a:latin typeface="+mn-lt"/>
                <a:ea typeface="+mn-ea"/>
                <a:cs typeface="+mn-cs"/>
              </a:rPr>
              <a:t> kertoa vielä jotakin muuta opinnoistasi Aallossa?</a:t>
            </a:r>
          </a:p>
          <a:p>
            <a:pPr marL="0" marR="0" indent="0" algn="l" defTabSz="914400" rtl="0" eaLnBrk="1" fontAlgn="auto" latinLnBrk="0" hangingPunct="1">
              <a:lnSpc>
                <a:spcPct val="100000"/>
              </a:lnSpc>
              <a:spcBef>
                <a:spcPts val="0"/>
              </a:spcBef>
              <a:spcAft>
                <a:spcPts val="0"/>
              </a:spcAft>
              <a:buClrTx/>
              <a:buSzTx/>
              <a:buFontTx/>
              <a:buNone/>
              <a:tabLst/>
              <a:defRPr/>
            </a:pPr>
            <a:endParaRPr lang="fi-FI" noProof="0" dirty="0"/>
          </a:p>
        </p:txBody>
      </p:sp>
      <p:sp>
        <p:nvSpPr>
          <p:cNvPr id="4" name="Slide Number Placeholder 3"/>
          <p:cNvSpPr>
            <a:spLocks noGrp="1"/>
          </p:cNvSpPr>
          <p:nvPr>
            <p:ph type="sldNum" sz="quarter" idx="5"/>
          </p:nvPr>
        </p:nvSpPr>
        <p:spPr/>
        <p:txBody>
          <a:bodyPr/>
          <a:lstStyle/>
          <a:p>
            <a:fld id="{DF164E42-DED0-9246-9B1B-B67105F62D49}" type="slidenum">
              <a:rPr lang="en-US" smtClean="0"/>
              <a:t>2</a:t>
            </a:fld>
            <a:endParaRPr lang="en-US"/>
          </a:p>
        </p:txBody>
      </p:sp>
    </p:spTree>
    <p:extLst>
      <p:ext uri="{BB962C8B-B14F-4D97-AF65-F5344CB8AC3E}">
        <p14:creationId xmlns:p14="http://schemas.microsoft.com/office/powerpoint/2010/main" val="383972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kern="1200" noProof="0" dirty="0">
                <a:solidFill>
                  <a:schemeClr val="tx1"/>
                </a:solidFill>
                <a:latin typeface="+mn-lt"/>
                <a:ea typeface="+mn-ea"/>
                <a:cs typeface="+mn-cs"/>
              </a:rPr>
              <a:t>Voit kertoa tässä omista kokemuksistasi ja tulevaisuudensuunnitelmistasi:</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noProof="0" dirty="0"/>
              <a:t>Mitä urasuunnitelmia</a:t>
            </a:r>
            <a:r>
              <a:rPr lang="fi-FI" baseline="0" noProof="0" dirty="0"/>
              <a:t> sinulla on? </a:t>
            </a:r>
            <a:r>
              <a:rPr lang="fi-FI" noProof="0" dirty="0"/>
              <a:t>Mitä haluat tehdä Aallon</a:t>
            </a:r>
            <a:r>
              <a:rPr lang="fi-FI" baseline="0" noProof="0" dirty="0"/>
              <a:t> jälkeen?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baseline="0" noProof="0" dirty="0"/>
              <a:t>Millaisia töitä haluaisit tehdä? Millaisen uran haluaisit?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baseline="0" noProof="0" dirty="0"/>
              <a:t>Haluatko työskennellä Suomessa vai ehkä jossain muualla?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i-FI" baseline="0" noProof="0" dirty="0"/>
              <a:t>Miten näet, että opiskelu Aallossa auttaa sinua näiden tavoitteiden saavuttamisessa? (opinnot, verkostot, monialaisuus)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i-FI" sz="900" kern="1200" noProof="0" dirty="0">
              <a:solidFill>
                <a:schemeClr val="tx1"/>
              </a:solidFill>
              <a:latin typeface="+mn-lt"/>
              <a:ea typeface="+mn-ea"/>
              <a:cs typeface="+mn-cs"/>
            </a:endParaRPr>
          </a:p>
          <a:p>
            <a:pPr marL="285750" lvl="1" indent="-285750">
              <a:lnSpc>
                <a:spcPct val="100000"/>
              </a:lnSpc>
              <a:spcBef>
                <a:spcPts val="750"/>
              </a:spcBef>
            </a:pPr>
            <a:r>
              <a:rPr lang="en-US" sz="900" b="0" dirty="0"/>
              <a:t>Aalto-</a:t>
            </a:r>
            <a:r>
              <a:rPr lang="en-US" sz="900" b="0" dirty="0" err="1"/>
              <a:t>yliopistosta</a:t>
            </a:r>
            <a:r>
              <a:rPr lang="en-US" sz="900" b="0" dirty="0"/>
              <a:t> </a:t>
            </a:r>
            <a:r>
              <a:rPr lang="en-US" sz="900" b="0" dirty="0" err="1"/>
              <a:t>valmistuneiden</a:t>
            </a:r>
            <a:r>
              <a:rPr lang="en-US" sz="900" b="0" dirty="0"/>
              <a:t> </a:t>
            </a:r>
            <a:r>
              <a:rPr lang="en-US" sz="900" b="0" dirty="0" err="1"/>
              <a:t>työllistymisprosentti</a:t>
            </a:r>
            <a:r>
              <a:rPr lang="en-US" sz="900" b="0" dirty="0"/>
              <a:t> on </a:t>
            </a:r>
            <a:r>
              <a:rPr lang="en-US" sz="900" b="0" dirty="0" err="1"/>
              <a:t>erittäin</a:t>
            </a:r>
            <a:r>
              <a:rPr lang="en-US" sz="900" b="0" dirty="0"/>
              <a:t> </a:t>
            </a:r>
            <a:r>
              <a:rPr lang="en-US" sz="900" b="0" dirty="0" err="1"/>
              <a:t>korkea</a:t>
            </a:r>
            <a:r>
              <a:rPr lang="en-US" sz="900" b="0" dirty="0"/>
              <a:t>: 95-</a:t>
            </a:r>
            <a:r>
              <a:rPr lang="fi" sz="900" b="0" dirty="0"/>
              <a:t>99 % viisi vuotta valmistumisesta.*</a:t>
            </a:r>
          </a:p>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*Työllistymisprosentti Aarresaaren kanssa v. 2016 valmistuneille toteutetun uraseurantakyselyn tuloksien mukaan (2021).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Lisätietoa työllistymisestä kouluittain: </a:t>
            </a:r>
          </a:p>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-https://www.aalto.fi/fi/kauppakorkeakoulu/kauppakorkeakoulusta-valmistuneet-tyoelamassa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cs typeface="Calibri"/>
              </a:rPr>
              <a:t>-https://www.aalto.fi/fi/taiteiden-ja-suunnittelun-korkeakoulu/taiteiden-ja-suunnittelun-korkeakoulusta-valmistuneet-tyoelamassa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-https://www.aalto.fi/fi/perustieteiden-korkeakoulu/perustieteiden-korkeakoulusta-valmistuneet-tyoelamassa</a:t>
            </a:r>
          </a:p>
          <a:p>
            <a:pPr marL="0" marR="0" lvl="0" indent="0" algn="l" defTabSz="685800" rtl="0" eaLnBrk="1" fontAlgn="auto" latinLnBrk="0" hangingPunct="1">
              <a:lnSpc>
                <a:spcPct val="100000"/>
              </a:lnSpc>
              <a:spcBef>
                <a:spcPts val="0"/>
              </a:spcBef>
              <a:spcAft>
                <a:spcPts val="0"/>
              </a:spcAft>
              <a:buClrTx/>
              <a:buSzTx/>
              <a:buFontTx/>
              <a:buNone/>
              <a:tabLst/>
              <a:defRPr/>
            </a:pPr>
            <a:r>
              <a:rPr lang="fi-FI" b="0" dirty="0"/>
              <a:t>-https://www.aalto.fi/fi/kemian-tekniikan-korkeakoulu/kemian-tekniikan-korkeakoulusta-valmistuneet-tyoelamassa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-https://www.aalto.fi/fi/sahkotekniikan-korkeakoulu/sahkotekniikan-korkeakoulusta-valmistuneet-tyoelamassa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-https://www.aalto.fi/fi/insinooritieteiden-korkeakoulu/insinooritieteiden-korkeakoulusta-valmistuneet-tyoelamassa</a:t>
            </a:r>
          </a:p>
          <a:p>
            <a:endParaRPr lang="fi-FI" dirty="0"/>
          </a:p>
          <a:p>
            <a:r>
              <a:rPr lang="fi-FI" dirty="0"/>
              <a:t>Työharjoittelut:</a:t>
            </a:r>
          </a:p>
          <a:p>
            <a:pPr marL="285750" indent="-285750">
              <a:lnSpc>
                <a:spcPct val="100000"/>
              </a:lnSpc>
              <a:buFont typeface="Arial,Sans-Serif"/>
              <a:buChar char="•"/>
            </a:pPr>
            <a:r>
              <a:rPr lang="en-US" sz="900" b="0" dirty="0" err="1">
                <a:latin typeface="Arial"/>
                <a:cs typeface="Arial"/>
              </a:rPr>
              <a:t>Opiskeluaikana</a:t>
            </a:r>
            <a:r>
              <a:rPr lang="en-US" sz="900" b="0" dirty="0">
                <a:latin typeface="Arial"/>
                <a:cs typeface="Arial"/>
              </a:rPr>
              <a:t> </a:t>
            </a:r>
            <a:r>
              <a:rPr lang="en-US" sz="900" b="0" dirty="0" err="1">
                <a:latin typeface="Arial"/>
                <a:cs typeface="Arial"/>
              </a:rPr>
              <a:t>kotimaassa</a:t>
            </a:r>
            <a:r>
              <a:rPr lang="en-US" sz="900" b="0" dirty="0">
                <a:latin typeface="Arial"/>
                <a:cs typeface="Arial"/>
              </a:rPr>
              <a:t> tai </a:t>
            </a:r>
            <a:r>
              <a:rPr lang="en-US" sz="900" b="0" dirty="0" err="1">
                <a:latin typeface="Arial"/>
                <a:cs typeface="Arial"/>
              </a:rPr>
              <a:t>ulkomailta</a:t>
            </a:r>
            <a:r>
              <a:rPr lang="en-US" sz="900" b="0" dirty="0">
                <a:latin typeface="Arial"/>
                <a:cs typeface="Arial"/>
              </a:rPr>
              <a:t> </a:t>
            </a:r>
            <a:r>
              <a:rPr lang="en-US" sz="900" b="0" dirty="0" err="1">
                <a:latin typeface="Arial"/>
                <a:cs typeface="Arial"/>
              </a:rPr>
              <a:t>hankittu</a:t>
            </a:r>
            <a:r>
              <a:rPr lang="en-US" sz="900" b="0" dirty="0">
                <a:latin typeface="Arial"/>
                <a:cs typeface="Arial"/>
              </a:rPr>
              <a:t> </a:t>
            </a:r>
            <a:r>
              <a:rPr lang="en-US" sz="900" b="0" dirty="0" err="1">
                <a:latin typeface="Arial"/>
                <a:cs typeface="Arial"/>
              </a:rPr>
              <a:t>työkokemus</a:t>
            </a:r>
            <a:r>
              <a:rPr lang="en-US" sz="900" b="0" dirty="0">
                <a:latin typeface="Arial"/>
                <a:cs typeface="Arial"/>
              </a:rPr>
              <a:t> on </a:t>
            </a:r>
            <a:r>
              <a:rPr lang="en-US" sz="900" b="0" dirty="0" err="1">
                <a:latin typeface="Arial"/>
                <a:cs typeface="Arial"/>
              </a:rPr>
              <a:t>tärkeä</a:t>
            </a:r>
            <a:r>
              <a:rPr lang="en-US" sz="900" b="0" dirty="0">
                <a:latin typeface="Arial"/>
                <a:cs typeface="Arial"/>
              </a:rPr>
              <a:t> </a:t>
            </a:r>
            <a:r>
              <a:rPr lang="en-US" sz="900" b="0" dirty="0" err="1">
                <a:latin typeface="Arial"/>
                <a:cs typeface="Arial"/>
              </a:rPr>
              <a:t>osa</a:t>
            </a:r>
            <a:r>
              <a:rPr lang="en-US" sz="900" b="0" dirty="0">
                <a:latin typeface="Arial"/>
                <a:cs typeface="Arial"/>
              </a:rPr>
              <a:t> </a:t>
            </a:r>
            <a:r>
              <a:rPr lang="en-US" sz="900" b="0" dirty="0" err="1">
                <a:latin typeface="Arial"/>
                <a:cs typeface="Arial"/>
              </a:rPr>
              <a:t>opintojasi</a:t>
            </a:r>
            <a:r>
              <a:rPr lang="en-US" sz="900" b="0" dirty="0">
                <a:latin typeface="Arial"/>
                <a:cs typeface="Arial"/>
              </a:rPr>
              <a:t>. </a:t>
            </a:r>
          </a:p>
          <a:p>
            <a:pPr marL="285750" indent="-285750">
              <a:lnSpc>
                <a:spcPct val="100000"/>
              </a:lnSpc>
              <a:buFont typeface="Arial,Sans-Serif"/>
              <a:buChar char="•"/>
            </a:pPr>
            <a:r>
              <a:rPr lang="en-US" sz="900" b="0" dirty="0" err="1">
                <a:latin typeface="Arial"/>
                <a:cs typeface="Arial"/>
              </a:rPr>
              <a:t>Työkokemuksen</a:t>
            </a:r>
            <a:r>
              <a:rPr lang="en-US" sz="900" b="0" dirty="0">
                <a:latin typeface="Arial"/>
                <a:cs typeface="Arial"/>
              </a:rPr>
              <a:t> </a:t>
            </a:r>
            <a:r>
              <a:rPr lang="en-US" sz="900" b="0" dirty="0" err="1">
                <a:latin typeface="Arial"/>
                <a:cs typeface="Arial"/>
              </a:rPr>
              <a:t>kautta</a:t>
            </a:r>
            <a:r>
              <a:rPr lang="en-US" sz="900" b="0" dirty="0">
                <a:latin typeface="Arial"/>
                <a:cs typeface="Arial"/>
              </a:rPr>
              <a:t> </a:t>
            </a:r>
            <a:r>
              <a:rPr lang="en-US" sz="900" b="0" dirty="0" err="1">
                <a:latin typeface="Arial"/>
                <a:cs typeface="Arial"/>
              </a:rPr>
              <a:t>parannat</a:t>
            </a:r>
            <a:r>
              <a:rPr lang="en-US" sz="900" b="0" dirty="0">
                <a:latin typeface="Arial"/>
                <a:cs typeface="Arial"/>
              </a:rPr>
              <a:t> </a:t>
            </a:r>
            <a:r>
              <a:rPr lang="en-US" sz="900" b="0" dirty="0" err="1">
                <a:latin typeface="Arial"/>
                <a:cs typeface="Arial"/>
              </a:rPr>
              <a:t>mahdollisuuksiasi</a:t>
            </a:r>
            <a:r>
              <a:rPr lang="en-US" sz="900" b="0" dirty="0">
                <a:latin typeface="Arial"/>
                <a:cs typeface="Arial"/>
              </a:rPr>
              <a:t> </a:t>
            </a:r>
            <a:r>
              <a:rPr lang="en-US" sz="900" b="0" dirty="0" err="1">
                <a:latin typeface="Arial"/>
                <a:cs typeface="Arial"/>
              </a:rPr>
              <a:t>sijoittua</a:t>
            </a:r>
            <a:r>
              <a:rPr lang="en-US" sz="900" b="0" dirty="0">
                <a:latin typeface="Arial"/>
                <a:cs typeface="Arial"/>
              </a:rPr>
              <a:t> </a:t>
            </a:r>
            <a:r>
              <a:rPr lang="en-US" sz="900" b="0" dirty="0" err="1">
                <a:latin typeface="Arial"/>
                <a:cs typeface="Arial"/>
              </a:rPr>
              <a:t>työmarkkinoille</a:t>
            </a:r>
            <a:r>
              <a:rPr lang="en-US" sz="900" b="0" dirty="0">
                <a:latin typeface="Arial"/>
                <a:cs typeface="Arial"/>
              </a:rPr>
              <a:t> </a:t>
            </a:r>
            <a:r>
              <a:rPr lang="en-US" sz="900" b="0" dirty="0" err="1">
                <a:latin typeface="Arial"/>
                <a:cs typeface="Arial"/>
              </a:rPr>
              <a:t>valmistumisesi</a:t>
            </a:r>
            <a:r>
              <a:rPr lang="en-US" sz="900" b="0" dirty="0">
                <a:latin typeface="Arial"/>
                <a:cs typeface="Arial"/>
              </a:rPr>
              <a:t> </a:t>
            </a:r>
            <a:r>
              <a:rPr lang="en-US" sz="900" b="0" dirty="0" err="1">
                <a:latin typeface="Arial"/>
                <a:cs typeface="Arial"/>
              </a:rPr>
              <a:t>jälkeen</a:t>
            </a:r>
            <a:r>
              <a:rPr lang="en-US" sz="900" b="0" dirty="0">
                <a:latin typeface="Arial"/>
                <a:cs typeface="Arial"/>
              </a:rPr>
              <a:t>. </a:t>
            </a:r>
          </a:p>
          <a:p>
            <a:pPr marL="285750" indent="-285750">
              <a:lnSpc>
                <a:spcPct val="100000"/>
              </a:lnSpc>
              <a:buFont typeface="Arial,Sans-Serif"/>
              <a:buChar char="•"/>
            </a:pPr>
            <a:r>
              <a:rPr lang="en-US" sz="900" b="0" dirty="0" err="1">
                <a:latin typeface="Arial"/>
                <a:cs typeface="Arial"/>
              </a:rPr>
              <a:t>Suurimmassa</a:t>
            </a:r>
            <a:r>
              <a:rPr lang="en-US" sz="900" b="0" dirty="0">
                <a:latin typeface="Arial"/>
                <a:cs typeface="Arial"/>
              </a:rPr>
              <a:t> </a:t>
            </a:r>
            <a:r>
              <a:rPr lang="en-US" sz="900" b="0" dirty="0" err="1">
                <a:latin typeface="Arial"/>
                <a:cs typeface="Arial"/>
              </a:rPr>
              <a:t>osassa</a:t>
            </a:r>
            <a:r>
              <a:rPr lang="en-US" sz="900" b="0" dirty="0">
                <a:latin typeface="Arial"/>
                <a:cs typeface="Arial"/>
              </a:rPr>
              <a:t> </a:t>
            </a:r>
            <a:r>
              <a:rPr lang="en-US" sz="900" b="0" dirty="0" err="1">
                <a:latin typeface="Arial"/>
                <a:cs typeface="Arial"/>
              </a:rPr>
              <a:t>koulutusohjelmia</a:t>
            </a:r>
            <a:r>
              <a:rPr lang="en-US" sz="900" b="0" dirty="0">
                <a:latin typeface="Arial"/>
                <a:cs typeface="Arial"/>
              </a:rPr>
              <a:t> on </a:t>
            </a:r>
            <a:r>
              <a:rPr lang="en-US" sz="900" b="0" dirty="0" err="1">
                <a:latin typeface="Arial"/>
                <a:cs typeface="Arial"/>
              </a:rPr>
              <a:t>mahdollisuus</a:t>
            </a:r>
            <a:r>
              <a:rPr lang="en-US" sz="900" b="0" dirty="0">
                <a:latin typeface="Arial"/>
                <a:cs typeface="Arial"/>
              </a:rPr>
              <a:t> </a:t>
            </a:r>
            <a:r>
              <a:rPr lang="en-US" sz="900" b="0" dirty="0" err="1">
                <a:latin typeface="Arial"/>
                <a:cs typeface="Arial"/>
              </a:rPr>
              <a:t>sisällyttää</a:t>
            </a:r>
            <a:r>
              <a:rPr lang="en-US" sz="900" b="0" dirty="0">
                <a:latin typeface="Arial"/>
                <a:cs typeface="Arial"/>
              </a:rPr>
              <a:t> </a:t>
            </a:r>
            <a:r>
              <a:rPr lang="en-US" sz="900" b="0" dirty="0" err="1">
                <a:latin typeface="Arial"/>
                <a:cs typeface="Arial"/>
              </a:rPr>
              <a:t>harjoittelu</a:t>
            </a:r>
            <a:r>
              <a:rPr lang="en-US" sz="900" b="0" dirty="0">
                <a:latin typeface="Arial"/>
                <a:cs typeface="Arial"/>
              </a:rPr>
              <a:t> </a:t>
            </a:r>
            <a:r>
              <a:rPr lang="en-US" sz="900" b="0" dirty="0" err="1">
                <a:latin typeface="Arial"/>
                <a:cs typeface="Arial"/>
              </a:rPr>
              <a:t>osaksi</a:t>
            </a:r>
            <a:r>
              <a:rPr lang="en-US" sz="900" b="0" dirty="0">
                <a:latin typeface="Arial"/>
                <a:cs typeface="Arial"/>
              </a:rPr>
              <a:t> </a:t>
            </a:r>
            <a:r>
              <a:rPr lang="en-US" sz="900" b="0" dirty="0" err="1">
                <a:latin typeface="Arial"/>
                <a:cs typeface="Arial"/>
              </a:rPr>
              <a:t>tutkintoa</a:t>
            </a:r>
            <a:r>
              <a:rPr lang="en-US" sz="900" b="0" dirty="0">
                <a:latin typeface="Arial"/>
                <a:cs typeface="Arial"/>
              </a:rPr>
              <a:t>.</a:t>
            </a:r>
          </a:p>
          <a:p>
            <a:pPr marL="285750" indent="-285750">
              <a:lnSpc>
                <a:spcPct val="100000"/>
              </a:lnSpc>
              <a:buFont typeface="Arial,Sans-Serif"/>
              <a:buChar char="•"/>
            </a:pPr>
            <a:r>
              <a:rPr lang="en-US" sz="900" b="0" dirty="0">
                <a:latin typeface="Arial"/>
                <a:cs typeface="Arial"/>
              </a:rPr>
              <a:t>Aalto </a:t>
            </a:r>
            <a:r>
              <a:rPr lang="en-US" sz="900" b="0" dirty="0" err="1">
                <a:latin typeface="Arial"/>
                <a:cs typeface="Arial"/>
              </a:rPr>
              <a:t>tukee</a:t>
            </a:r>
            <a:r>
              <a:rPr lang="en-US" sz="900" b="0" dirty="0">
                <a:latin typeface="Arial"/>
                <a:cs typeface="Arial"/>
              </a:rPr>
              <a:t> </a:t>
            </a:r>
            <a:r>
              <a:rPr lang="en-US" sz="900" b="0" dirty="0" err="1">
                <a:latin typeface="Arial"/>
                <a:cs typeface="Arial"/>
              </a:rPr>
              <a:t>työharjoitteluja</a:t>
            </a:r>
            <a:r>
              <a:rPr lang="en-US" sz="900" b="0" dirty="0">
                <a:latin typeface="Arial"/>
                <a:cs typeface="Arial"/>
              </a:rPr>
              <a:t> </a:t>
            </a:r>
            <a:r>
              <a:rPr lang="en-US" sz="900" b="0" dirty="0" err="1">
                <a:latin typeface="Arial"/>
                <a:cs typeface="Arial"/>
              </a:rPr>
              <a:t>harjoittelutuilla</a:t>
            </a:r>
            <a:r>
              <a:rPr lang="en-US" sz="900" b="0" dirty="0">
                <a:latin typeface="Arial"/>
                <a:cs typeface="Arial"/>
              </a:rPr>
              <a:t> </a:t>
            </a:r>
            <a:r>
              <a:rPr lang="en-US" sz="900" b="0" dirty="0" err="1">
                <a:latin typeface="Arial"/>
                <a:cs typeface="Arial"/>
              </a:rPr>
              <a:t>sekä</a:t>
            </a:r>
            <a:r>
              <a:rPr lang="en-US" sz="900" b="0" dirty="0">
                <a:latin typeface="Arial"/>
                <a:cs typeface="Arial"/>
              </a:rPr>
              <a:t> </a:t>
            </a:r>
            <a:r>
              <a:rPr lang="en-US" sz="900" b="0" dirty="0" err="1">
                <a:latin typeface="Arial"/>
                <a:cs typeface="Arial"/>
              </a:rPr>
              <a:t>apurahoilla</a:t>
            </a:r>
            <a:r>
              <a:rPr lang="en-US" sz="900" b="0" dirty="0">
                <a:latin typeface="Arial"/>
                <a:cs typeface="Arial"/>
              </a:rPr>
              <a:t>.</a:t>
            </a:r>
          </a:p>
          <a:p>
            <a:endParaRPr lang="fi-FI"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altLang="en-US" sz="900" kern="1200" noProof="0" dirty="0" err="1">
                <a:solidFill>
                  <a:schemeClr val="tx1"/>
                </a:solidFill>
                <a:latin typeface="+mn-lt"/>
                <a:ea typeface="+mn-ea"/>
                <a:cs typeface="+mn-cs"/>
              </a:rPr>
              <a:t>Start</a:t>
            </a:r>
            <a:r>
              <a:rPr lang="fi-FI" altLang="en-US" sz="900" kern="1200" noProof="0" dirty="0">
                <a:solidFill>
                  <a:schemeClr val="tx1"/>
                </a:solidFill>
                <a:latin typeface="+mn-lt"/>
                <a:ea typeface="+mn-ea"/>
                <a:cs typeface="+mn-cs"/>
              </a:rPr>
              <a:t> </a:t>
            </a:r>
            <a:r>
              <a:rPr lang="fi-FI" altLang="en-US" sz="900" kern="1200" noProof="0" dirty="0" err="1">
                <a:solidFill>
                  <a:schemeClr val="tx1"/>
                </a:solidFill>
                <a:latin typeface="+mn-lt"/>
                <a:ea typeface="+mn-ea"/>
                <a:cs typeface="+mn-cs"/>
              </a:rPr>
              <a:t>up</a:t>
            </a:r>
            <a:r>
              <a:rPr lang="fi-FI" altLang="en-US" sz="900" kern="1200" noProof="0" dirty="0">
                <a:solidFill>
                  <a:schemeClr val="tx1"/>
                </a:solidFill>
                <a:latin typeface="+mn-lt"/>
                <a:ea typeface="+mn-ea"/>
                <a:cs typeface="+mn-cs"/>
              </a:rPr>
              <a:t> -kulttuuri: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ltLang="en-US" sz="900" kern="1200" noProof="0" dirty="0">
                <a:solidFill>
                  <a:schemeClr val="tx1"/>
                </a:solidFill>
                <a:latin typeface="+mn-lt"/>
                <a:ea typeface="+mn-ea"/>
                <a:cs typeface="+mn-cs"/>
              </a:rPr>
              <a:t>Aallosta ovat lähtöisin mm. Startup Sauna, Aalto Entrepreneur </a:t>
            </a:r>
            <a:r>
              <a:rPr lang="fi-FI" altLang="en-US" sz="900" kern="1200" noProof="0" dirty="0" err="1">
                <a:solidFill>
                  <a:schemeClr val="tx1"/>
                </a:solidFill>
                <a:latin typeface="+mn-lt"/>
                <a:ea typeface="+mn-ea"/>
                <a:cs typeface="+mn-cs"/>
              </a:rPr>
              <a:t>Society</a:t>
            </a:r>
            <a:r>
              <a:rPr lang="fi-FI" altLang="en-US" sz="900" kern="1200" noProof="0" dirty="0">
                <a:solidFill>
                  <a:schemeClr val="tx1"/>
                </a:solidFill>
                <a:latin typeface="+mn-lt"/>
                <a:ea typeface="+mn-ea"/>
                <a:cs typeface="+mn-cs"/>
              </a:rPr>
              <a:t> (</a:t>
            </a:r>
            <a:r>
              <a:rPr lang="fi-FI" altLang="en-US" sz="900" kern="1200" noProof="0" dirty="0" err="1">
                <a:solidFill>
                  <a:schemeClr val="tx1"/>
                </a:solidFill>
                <a:latin typeface="+mn-lt"/>
                <a:ea typeface="+mn-ea"/>
                <a:cs typeface="+mn-cs"/>
              </a:rPr>
              <a:t>AaltoES</a:t>
            </a:r>
            <a:r>
              <a:rPr lang="fi-FI" altLang="en-US" sz="900" kern="1200" noProof="0" dirty="0">
                <a:solidFill>
                  <a:schemeClr val="tx1"/>
                </a:solidFill>
                <a:latin typeface="+mn-lt"/>
                <a:ea typeface="+mn-ea"/>
                <a:cs typeface="+mn-cs"/>
              </a:rPr>
              <a:t>), sekä jo kansainvälistäkin huomiota herättäneet </a:t>
            </a:r>
            <a:r>
              <a:rPr lang="fi-FI" altLang="en-US" sz="900" kern="1200" noProof="0" dirty="0" err="1">
                <a:solidFill>
                  <a:schemeClr val="tx1"/>
                </a:solidFill>
                <a:latin typeface="+mn-lt"/>
                <a:ea typeface="+mn-ea"/>
                <a:cs typeface="+mn-cs"/>
              </a:rPr>
              <a:t>Slush</a:t>
            </a:r>
            <a:r>
              <a:rPr lang="fi-FI" altLang="en-US" sz="900" kern="1200" noProof="0" dirty="0">
                <a:solidFill>
                  <a:schemeClr val="tx1"/>
                </a:solidFill>
                <a:latin typeface="+mn-lt"/>
                <a:ea typeface="+mn-ea"/>
                <a:cs typeface="+mn-cs"/>
              </a:rPr>
              <a:t> ja Summer of </a:t>
            </a:r>
            <a:r>
              <a:rPr lang="fi-FI" altLang="en-US" sz="900" kern="1200" noProof="0" dirty="0" err="1">
                <a:solidFill>
                  <a:schemeClr val="tx1"/>
                </a:solidFill>
                <a:latin typeface="+mn-lt"/>
                <a:ea typeface="+mn-ea"/>
                <a:cs typeface="+mn-cs"/>
              </a:rPr>
              <a:t>Startups</a:t>
            </a:r>
            <a:r>
              <a:rPr lang="fi-FI" altLang="en-US" sz="900" kern="1200" noProof="0" dirty="0">
                <a:solidFill>
                  <a:schemeClr val="tx1"/>
                </a:solidFill>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ltLang="en-US" sz="900" kern="1200" noProof="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altLang="en-US" sz="900" kern="1200" noProof="0" dirty="0">
                <a:solidFill>
                  <a:schemeClr val="tx1"/>
                </a:solidFill>
                <a:latin typeface="+mn-lt"/>
                <a:ea typeface="+mn-ea"/>
                <a:cs typeface="+mn-cs"/>
              </a:rPr>
              <a:t>Aalto-yliopiston ura- ja rekrytointipalvelut </a:t>
            </a:r>
            <a:r>
              <a:rPr lang="en-gb" sz="900" b="0" i="0" u="none" kern="1200" baseline="0" dirty="0">
                <a:solidFill>
                  <a:schemeClr val="tx1"/>
                </a:solidFill>
                <a:latin typeface="+mn-lt"/>
                <a:ea typeface="+mn-ea"/>
                <a:cs typeface="+mn-cs"/>
              </a:rPr>
              <a:t>(Career Design Lab)</a:t>
            </a:r>
            <a:r>
              <a:rPr lang="fi-FI" altLang="en-US" sz="900" kern="1200" noProof="0" dirty="0">
                <a:solidFill>
                  <a:schemeClr val="tx1"/>
                </a:solidFill>
                <a:latin typeface="+mn-lt"/>
                <a:ea typeface="+mn-ea"/>
                <a:cs typeface="+mn-cs"/>
              </a:rPr>
              <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ltLang="en-US" sz="900" kern="1200" noProof="0" dirty="0">
                <a:solidFill>
                  <a:schemeClr val="tx1"/>
                </a:solidFill>
                <a:latin typeface="+mn-lt"/>
                <a:ea typeface="+mn-ea"/>
                <a:cs typeface="+mn-cs"/>
              </a:rPr>
              <a:t> Auttavat opiskelijoita työelämätaitojen kartuttamisessa, tarjoavat kanavia työnhakuun ja järjestävät rekrytointimessuja. </a:t>
            </a:r>
          </a:p>
          <a:p>
            <a:endParaRPr lang="fi-FI" dirty="0"/>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26</a:t>
            </a:fld>
            <a:endParaRPr lang="en-US"/>
          </a:p>
        </p:txBody>
      </p:sp>
    </p:spTree>
    <p:extLst>
      <p:ext uri="{BB962C8B-B14F-4D97-AF65-F5344CB8AC3E}">
        <p14:creationId xmlns:p14="http://schemas.microsoft.com/office/powerpoint/2010/main" val="360885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tx1"/>
                </a:solidFill>
                <a:latin typeface="+mn-lt"/>
                <a:ea typeface="+mn-ea"/>
                <a:cs typeface="+mn-cs"/>
              </a:rPr>
              <a:t>AYY edustaa noin 14 000 Aalto-yliopiston taiteen, talouden ja tekniikan opiskelijaa.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tx1"/>
                </a:solidFill>
                <a:latin typeface="+mn-lt"/>
                <a:ea typeface="+mn-ea"/>
                <a:cs typeface="+mn-cs"/>
              </a:rPr>
              <a:t>Opiskelijajärjestöt aloittain: KY = </a:t>
            </a:r>
            <a:r>
              <a:rPr lang="fi-FI" sz="1200" dirty="0"/>
              <a:t>Aalto-yliopiston kauppatieteiden ylioppilaat, </a:t>
            </a:r>
            <a:r>
              <a:rPr lang="fi-FI" sz="1200" kern="1200" noProof="0" dirty="0">
                <a:solidFill>
                  <a:schemeClr val="tx1"/>
                </a:solidFill>
                <a:latin typeface="+mn-lt"/>
                <a:ea typeface="+mn-ea"/>
                <a:cs typeface="+mn-cs"/>
              </a:rPr>
              <a:t>TOKYO = Aalto-yliopiston Taiteiden ja suunnittelun ylioppilaat sekä Teekkarijaosto.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dirty="0">
                <a:solidFill>
                  <a:schemeClr val="tx1"/>
                </a:solidFill>
                <a:latin typeface="+mn-lt"/>
                <a:ea typeface="+mn-ea"/>
                <a:cs typeface="+mn-cs"/>
              </a:rPr>
              <a:t>Ainejärjestöt ja killat pääaineittain: </a:t>
            </a:r>
            <a:r>
              <a:rPr lang="fi-FI" sz="2000" dirty="0"/>
              <a:t>pääaineilla on omat ainejärjestönsä, joiden kautta voit tutustua saman pääaineen opiskelijoihin myös kurssien ulkopuolella.</a:t>
            </a:r>
            <a:endParaRPr lang="fi-FI" sz="120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noProof="0" dirty="0" err="1">
                <a:latin typeface="Arial" charset="0"/>
                <a:ea typeface="Arial" charset="0"/>
                <a:cs typeface="Arial" charset="0"/>
              </a:rPr>
              <a:t>Opiskelijaedut</a:t>
            </a:r>
            <a:r>
              <a:rPr lang="en-US" altLang="en-US" sz="1200" b="0" noProof="0" dirty="0">
                <a:latin typeface="Arial" charset="0"/>
                <a:ea typeface="Arial" charset="0"/>
                <a:cs typeface="Arial" charset="0"/>
              </a:rPr>
              <a:t>:</a:t>
            </a:r>
            <a:endParaRPr lang="fi-FI" sz="1200" b="0" u="sng" kern="1200" noProof="0" dirty="0">
              <a:solidFill>
                <a:schemeClr val="tx1"/>
              </a:solidFill>
              <a:latin typeface="+mn-lt"/>
              <a:ea typeface="+mn-ea"/>
              <a:cs typeface="+mn-cs"/>
            </a:endParaRPr>
          </a:p>
          <a:p>
            <a:pPr marL="628650" lvl="1" indent="-171450" defTabSz="914400">
              <a:buFontTx/>
              <a:buChar char="-"/>
              <a:defRPr/>
            </a:pPr>
            <a:r>
              <a:rPr lang="fi-FI" sz="1200" b="1" u="none" kern="1200" baseline="0" noProof="0" dirty="0">
                <a:solidFill>
                  <a:schemeClr val="tx1"/>
                </a:solidFill>
                <a:latin typeface="+mn-lt"/>
                <a:ea typeface="+mn-ea"/>
                <a:cs typeface="+mn-cs"/>
              </a:rPr>
              <a:t>Edunvalvonta:</a:t>
            </a:r>
            <a:r>
              <a:rPr lang="fi-FI" sz="1200" b="1" i="0" u="none" kern="1200" baseline="0" noProof="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Aalto-yliopiston ylioppilaskunta AYY ajaa opiskelijoiden etua koulutukseen ja opiskelijaelämään </a:t>
            </a:r>
            <a:r>
              <a:rPr lang="fi-FI" sz="1200" b="0" i="0" u="none" kern="1200" baseline="0" noProof="0" dirty="0">
                <a:solidFill>
                  <a:schemeClr val="tx1"/>
                </a:solidFill>
                <a:effectLst/>
                <a:latin typeface="+mn-lt"/>
                <a:ea typeface="+mn-ea"/>
                <a:cs typeface="+mn-cs"/>
              </a:rPr>
              <a:t>(h</a:t>
            </a:r>
            <a:r>
              <a:rPr lang="fi-FI" sz="1200" b="0" i="0" kern="1200" dirty="0" err="1">
                <a:solidFill>
                  <a:schemeClr val="tx1"/>
                </a:solidFill>
                <a:effectLst/>
                <a:latin typeface="+mn-lt"/>
                <a:ea typeface="+mn-ea"/>
                <a:cs typeface="+mn-cs"/>
              </a:rPr>
              <a:t>yvinvointi</a:t>
            </a:r>
            <a:r>
              <a:rPr lang="fi-FI" sz="1200" b="0" i="0" kern="1200" dirty="0">
                <a:solidFill>
                  <a:schemeClr val="tx1"/>
                </a:solidFill>
                <a:effectLst/>
                <a:latin typeface="+mn-lt"/>
                <a:ea typeface="+mn-ea"/>
                <a:cs typeface="+mn-cs"/>
              </a:rPr>
              <a:t>, terveys, toimeentulo, asuminen ja liikunta) liittyvissä asioissa.</a:t>
            </a:r>
            <a:r>
              <a:rPr lang="fi-FI" sz="1200" dirty="0"/>
              <a:t> </a:t>
            </a:r>
            <a:endParaRPr lang="fi-FI" sz="1200" b="1" i="0" u="none" kern="1200" baseline="0" noProof="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i-FI" sz="1200" b="1" u="none" kern="1200" baseline="0" noProof="0" dirty="0">
                <a:solidFill>
                  <a:schemeClr val="tx1"/>
                </a:solidFill>
                <a:latin typeface="+mn-lt"/>
                <a:ea typeface="+mn-ea"/>
                <a:cs typeface="+mn-cs"/>
              </a:rPr>
              <a:t>Asuminen: </a:t>
            </a:r>
            <a:r>
              <a:rPr lang="fi-FI" sz="1200" b="0" u="none" kern="1200" baseline="0" noProof="0" dirty="0" err="1">
                <a:solidFill>
                  <a:schemeClr val="tx1"/>
                </a:solidFill>
                <a:latin typeface="+mn-lt"/>
                <a:ea typeface="+mn-ea"/>
                <a:cs typeface="+mn-cs"/>
              </a:rPr>
              <a:t>AYY:llä</a:t>
            </a:r>
            <a:r>
              <a:rPr lang="fi-FI" sz="1200" b="0" u="none" kern="1200" baseline="0" noProof="0" dirty="0">
                <a:solidFill>
                  <a:schemeClr val="tx1"/>
                </a:solidFill>
                <a:latin typeface="+mn-lt"/>
                <a:ea typeface="+mn-ea"/>
                <a:cs typeface="+mn-cs"/>
              </a:rPr>
              <a:t> on noin 2500 asuntoa, joita vuokrataan edullisesti ylioppilaskunnan jäsenille. Suurin osa asunnoista sijaitsee Otaniemessä. Lisätietoa: https://www.aalto.fi/fi/palvelut/opiskelijoiden-asuminen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i-FI" sz="1200" b="1" u="none" kern="1200" baseline="0" noProof="0" dirty="0">
                <a:solidFill>
                  <a:schemeClr val="tx1"/>
                </a:solidFill>
                <a:latin typeface="+mn-lt"/>
                <a:ea typeface="+mn-ea"/>
                <a:cs typeface="+mn-cs"/>
              </a:rPr>
              <a:t>Terveydenhuolto: </a:t>
            </a:r>
            <a:r>
              <a:rPr lang="fi-FI" dirty="0"/>
              <a:t>Ylioppilaiden terveydenhoitosäätiö YTHS </a:t>
            </a:r>
            <a:r>
              <a:rPr lang="fi-FI" sz="900" kern="1200" dirty="0">
                <a:solidFill>
                  <a:schemeClr val="tx1"/>
                </a:solidFill>
                <a:latin typeface="+mn-lt"/>
                <a:ea typeface="+mn-ea"/>
                <a:cs typeface="+mn-cs"/>
              </a:rPr>
              <a:t>tarjoaa </a:t>
            </a:r>
            <a:r>
              <a:rPr lang="fi-FI" sz="1200" b="0" u="none" kern="1200" baseline="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yleisterveyden</a:t>
            </a:r>
            <a:r>
              <a:rPr lang="fi-FI" sz="1200" b="0" u="none" kern="1200" baseline="0" dirty="0">
                <a:solidFill>
                  <a:schemeClr val="tx1"/>
                </a:solidFill>
                <a:latin typeface="+mn-lt"/>
                <a:ea typeface="+mn-ea"/>
                <a:cs typeface="+mn-cs"/>
              </a:rPr>
              <a:t>, </a:t>
            </a:r>
            <a:r>
              <a:rPr lang="fi-FI" sz="1200" b="0" u="none"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mielenterveyden</a:t>
            </a:r>
            <a:r>
              <a:rPr lang="fi-FI" sz="1200" b="0" u="none" kern="1200" baseline="0" dirty="0">
                <a:solidFill>
                  <a:schemeClr val="tx1"/>
                </a:solidFill>
                <a:latin typeface="+mn-lt"/>
                <a:ea typeface="+mn-ea"/>
                <a:cs typeface="+mn-cs"/>
              </a:rPr>
              <a:t> ja </a:t>
            </a:r>
            <a:r>
              <a:rPr lang="fi-FI" sz="1200" b="0" u="none" kern="1200" baseline="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suunterveyden</a:t>
            </a:r>
            <a:r>
              <a:rPr lang="fi-FI" sz="1200" b="0" u="none" kern="1200" baseline="0" dirty="0">
                <a:solidFill>
                  <a:schemeClr val="tx1"/>
                </a:solidFill>
                <a:latin typeface="+mn-lt"/>
                <a:ea typeface="+mn-ea"/>
                <a:cs typeface="+mn-cs"/>
              </a:rPr>
              <a:t> </a:t>
            </a:r>
            <a:r>
              <a:rPr lang="fi-FI" sz="900" kern="1200" dirty="0">
                <a:solidFill>
                  <a:schemeClr val="tx1"/>
                </a:solidFill>
                <a:latin typeface="+mn-lt"/>
                <a:ea typeface="+mn-ea"/>
                <a:cs typeface="+mn-cs"/>
              </a:rPr>
              <a:t>palveluja </a:t>
            </a:r>
            <a:r>
              <a:rPr lang="fi-FI" dirty="0"/>
              <a:t>yliopisto-opiskelijoille. Yksi toimipisteistä on Otaniemessä.</a:t>
            </a:r>
            <a:endParaRPr lang="fi-FI" sz="1200" b="1" u="none" kern="1200" baseline="0" noProof="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i-FI" sz="1200" b="1" u="none" kern="1200" baseline="0" noProof="0" dirty="0">
                <a:solidFill>
                  <a:schemeClr val="tx1"/>
                </a:solidFill>
                <a:latin typeface="+mn-lt"/>
                <a:ea typeface="+mn-ea"/>
                <a:cs typeface="+mn-cs"/>
              </a:rPr>
              <a:t>Liikuntapalvelut: </a:t>
            </a:r>
            <a:r>
              <a:rPr lang="fi-FI" dirty="0" err="1"/>
              <a:t>UniSport</a:t>
            </a:r>
            <a:r>
              <a:rPr lang="fi-FI" dirty="0"/>
              <a:t> on yliopistolaisten oma liikuntakeskus kuudella kampuksella Espoossa ja Helsingissä.</a:t>
            </a:r>
            <a:r>
              <a:rPr lang="fi-FI" baseline="0" dirty="0"/>
              <a:t> Yksi näistä on Otaniemessä. </a:t>
            </a:r>
            <a:r>
              <a:rPr lang="fi-FI" dirty="0"/>
              <a:t>Tarjolla on laaja valikoima lajeja sekä tiloja monenlaiseen yksilö- ja joukkueliikuntaan. Aktiivisen liikkujan paras treenikaveri on </a:t>
            </a:r>
            <a:r>
              <a:rPr lang="fi-FI" dirty="0" err="1"/>
              <a:t>UniSportin</a:t>
            </a:r>
            <a:r>
              <a:rPr lang="fi-FI" dirty="0"/>
              <a:t> kausikortti, jonka opiskelijat voivat hankkia edulliseen opiskelijahintaan. Lisätietoa: https://www.unisport.fi</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i-FI" b="1" dirty="0"/>
              <a:t>Opiskelija-alennukset: </a:t>
            </a:r>
            <a:r>
              <a:rPr lang="fi-FI" dirty="0"/>
              <a:t>Lounasetu, julkisen liikenteen alennus, kuntosalit, kaupat, museot ja paljon muuta.</a:t>
            </a:r>
          </a:p>
          <a:p>
            <a:pPr marL="0" indent="0">
              <a:buFont typeface="Arial"/>
              <a:buNone/>
            </a:pPr>
            <a:endParaRPr lang="en-US" b="1" dirty="0">
              <a:cs typeface="+mn-lt"/>
            </a:endParaRPr>
          </a:p>
          <a:p>
            <a:pPr marL="171450" indent="-171450">
              <a:buFont typeface="Arial" panose="020B0604020202020204" pitchFamily="34" charset="0"/>
              <a:buChar char="•"/>
            </a:pPr>
            <a:r>
              <a:rPr lang="fi-FI" sz="900" kern="1200" noProof="0" dirty="0">
                <a:solidFill>
                  <a:schemeClr val="tx1"/>
                </a:solidFill>
                <a:latin typeface="+mn-lt"/>
                <a:ea typeface="+mn-ea"/>
                <a:cs typeface="+mn-cs"/>
              </a:rPr>
              <a:t>Voit kertoa tässä omia kokemuksiasi järjestöelämästä ja opiskelijaelämästä luentosalien ulkopuolella: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dirty="0" err="1">
                <a:cs typeface="Calibri"/>
              </a:rPr>
              <a:t>Minkälaisessa</a:t>
            </a:r>
            <a:r>
              <a:rPr lang="en-US" sz="900" dirty="0">
                <a:cs typeface="Calibri"/>
              </a:rPr>
              <a:t> </a:t>
            </a:r>
            <a:r>
              <a:rPr lang="en-US" sz="900" dirty="0" err="1">
                <a:cs typeface="Calibri"/>
              </a:rPr>
              <a:t>toiminnassa</a:t>
            </a:r>
            <a:r>
              <a:rPr lang="en-US" sz="900" dirty="0">
                <a:cs typeface="Calibri"/>
              </a:rPr>
              <a:t> </a:t>
            </a:r>
            <a:r>
              <a:rPr lang="en-US" sz="900" dirty="0" err="1">
                <a:cs typeface="Calibri"/>
              </a:rPr>
              <a:t>olet</a:t>
            </a:r>
            <a:r>
              <a:rPr lang="en-US" sz="900" dirty="0">
                <a:cs typeface="Calibri"/>
              </a:rPr>
              <a:t> </a:t>
            </a:r>
            <a:r>
              <a:rPr lang="en-US" sz="900" dirty="0" err="1">
                <a:cs typeface="Calibri"/>
              </a:rPr>
              <a:t>ollut</a:t>
            </a:r>
            <a:r>
              <a:rPr lang="en-US" sz="900" dirty="0">
                <a:cs typeface="Calibri"/>
              </a:rPr>
              <a:t> </a:t>
            </a:r>
            <a:r>
              <a:rPr lang="en-US" sz="900" dirty="0" err="1">
                <a:cs typeface="Calibri"/>
              </a:rPr>
              <a:t>mukana</a:t>
            </a:r>
            <a:r>
              <a:rPr lang="en-US" sz="900" dirty="0">
                <a:cs typeface="Calibri"/>
              </a:rPr>
              <a:t>? (</a:t>
            </a:r>
            <a:r>
              <a:rPr lang="fi-FI" sz="900" kern="1200" noProof="0" dirty="0">
                <a:solidFill>
                  <a:schemeClr val="tx1"/>
                </a:solidFill>
                <a:latin typeface="+mn-lt"/>
                <a:ea typeface="+mn-ea"/>
                <a:cs typeface="+mn-cs"/>
              </a:rPr>
              <a:t>ylioppilaskunta-/järjestö-/kiltatoiminta)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dirty="0" err="1">
                <a:cs typeface="Calibri" panose="020F0502020204030204"/>
              </a:rPr>
              <a:t>Mikä</a:t>
            </a:r>
            <a:r>
              <a:rPr lang="en-US" sz="900" dirty="0">
                <a:cs typeface="Calibri" panose="020F0502020204030204"/>
              </a:rPr>
              <a:t> on </a:t>
            </a:r>
            <a:r>
              <a:rPr lang="en-US" sz="900" dirty="0" err="1">
                <a:cs typeface="Calibri" panose="020F0502020204030204"/>
              </a:rPr>
              <a:t>ollut</a:t>
            </a:r>
            <a:r>
              <a:rPr lang="en-US" sz="900" dirty="0">
                <a:cs typeface="Calibri" panose="020F0502020204030204"/>
              </a:rPr>
              <a:t> </a:t>
            </a:r>
            <a:r>
              <a:rPr lang="en-US" sz="900" dirty="0" err="1">
                <a:cs typeface="Calibri" panose="020F0502020204030204"/>
              </a:rPr>
              <a:t>kohokohtasi</a:t>
            </a:r>
            <a:r>
              <a:rPr lang="en-US" sz="900" dirty="0">
                <a:cs typeface="Calibri" panose="020F0502020204030204"/>
              </a:rPr>
              <a:t> </a:t>
            </a:r>
            <a:r>
              <a:rPr lang="en-US" sz="900" dirty="0" err="1">
                <a:cs typeface="Calibri" panose="020F0502020204030204"/>
              </a:rPr>
              <a:t>opiskelijatoiminnassa</a:t>
            </a:r>
            <a:r>
              <a:rPr lang="en-US" sz="900" dirty="0">
                <a:cs typeface="Calibri" panose="020F0502020204030204"/>
              </a:rPr>
              <a:t>?</a:t>
            </a:r>
            <a:endParaRPr lang="en-US" sz="90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i-FI" sz="900" kern="1200" noProof="0" dirty="0">
                <a:solidFill>
                  <a:schemeClr val="tx1"/>
                </a:solidFill>
                <a:latin typeface="+mn-lt"/>
                <a:ea typeface="+mn-ea"/>
                <a:cs typeface="+mn-cs"/>
              </a:rPr>
              <a:t>Miten järjestötoiminta tukee sosiaalisia suhteitasi?</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i-FI" sz="900" kern="1200" noProof="0" dirty="0">
                <a:solidFill>
                  <a:schemeClr val="tx1"/>
                </a:solidFill>
                <a:latin typeface="+mn-lt"/>
                <a:ea typeface="+mn-ea"/>
                <a:cs typeface="+mn-cs"/>
              </a:rPr>
              <a:t>Miten järjestötoiminta hyödyttää sinua ammatillisesti: oletko saanut järjestötoiminnasta työkokemusta tai osallistunut esimerkiksi yritysvierailuille?</a:t>
            </a:r>
          </a:p>
          <a:p>
            <a:pPr marL="171450" indent="-171450">
              <a:buFontTx/>
              <a:buChar char="-"/>
            </a:pPr>
            <a:endParaRPr lang="fi-FI"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27</a:t>
            </a:fld>
            <a:endParaRPr lang="en-US"/>
          </a:p>
        </p:txBody>
      </p:sp>
    </p:spTree>
    <p:extLst>
      <p:ext uri="{BB962C8B-B14F-4D97-AF65-F5344CB8AC3E}">
        <p14:creationId xmlns:p14="http://schemas.microsoft.com/office/powerpoint/2010/main" val="36407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dirty="0"/>
              <a:t>Kandidaattiopinnot: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0" dirty="0"/>
              <a:t>Kandidaatin tutkintoon sisältyy sivuaine: opiskelija voi hakea itseään kiinnostavaan sivuainekokonaisuuteen Aallon sisältä tai muista yliopistoista.</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0" dirty="0" err="1"/>
              <a:t>Huom</a:t>
            </a:r>
            <a:r>
              <a:rPr lang="fi-FI" sz="900" b="0" dirty="0"/>
              <a:t>! 1 opintopiste vastaa n. 27 tunnin työpanosta.</a:t>
            </a:r>
          </a:p>
          <a:p>
            <a:pPr marL="0" marR="0" lvl="0" indent="0" algn="l" defTabSz="685800" rtl="0" eaLnBrk="1" fontAlgn="auto" latinLnBrk="0" hangingPunct="1">
              <a:lnSpc>
                <a:spcPct val="100000"/>
              </a:lnSpc>
              <a:spcBef>
                <a:spcPts val="0"/>
              </a:spcBef>
              <a:spcAft>
                <a:spcPts val="0"/>
              </a:spcAft>
              <a:buClrTx/>
              <a:buSzTx/>
              <a:buFontTx/>
              <a:buNone/>
              <a:tabLst/>
              <a:defRPr/>
            </a:pPr>
            <a:endParaRPr lang="fi-FI"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b="1" dirty="0"/>
              <a:t>Maisteriopinnot: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dirty="0"/>
              <a:t>Kandidaattiopinnot Aallossa suoritettuaan opiskelijalla on oikeus jatkaa opiskelua ennalta määritellyssä maisteriohjelmassa/ohjelmissa. </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dirty="0"/>
              <a:t>Maisteriohjelmiin on myös erillinen opiskelijavalinta, jossa hakija pyrkii kandidaattitason tutkinnon perusteella haluamaansa maisteritason hakukohteeseen.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dirty="0"/>
              <a:t>Maisteriohjelmiin voivat hakea kandidaatin tutkinnon ammattikorkeakoulussa tai yliopistossa suorittaneet.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dirty="0"/>
              <a:t>Kandidaatin tutkinnon jälkeen myös Aallon opiskelijoilla on mahdollisuus hakea eri maisteriohjelmiin.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900" dirty="0"/>
              <a:t>Arviointikriteerit: ohjelmasta riippuen esim. aiempi opintomenestys, motivaatiokirje, portfolio, haastattelut. Ei valintakokeita. </a:t>
            </a:r>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29</a:t>
            </a:fld>
            <a:endParaRPr lang="en-US"/>
          </a:p>
        </p:txBody>
      </p:sp>
    </p:spTree>
    <p:extLst>
      <p:ext uri="{BB962C8B-B14F-4D97-AF65-F5344CB8AC3E}">
        <p14:creationId xmlns:p14="http://schemas.microsoft.com/office/powerpoint/2010/main" val="3810195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b="1" dirty="0"/>
              <a:t>Haku kandidaattikoulutuksiin: </a:t>
            </a:r>
            <a:endParaRPr lang="en-US" dirty="0"/>
          </a:p>
          <a:p>
            <a:r>
              <a:rPr lang="fi-FI" dirty="0"/>
              <a:t>https://www.aalto.fi/fi/node/54501</a:t>
            </a:r>
          </a:p>
          <a:p>
            <a:pPr marL="171450" indent="-171450">
              <a:buFontTx/>
              <a:buChar char="-"/>
            </a:pPr>
            <a:r>
              <a:rPr lang="fi-FI" dirty="0"/>
              <a:t>Sivulla listattuna kaikki Aallon kandidaattikoulutukset sekä linkit kaikkien koulutusten kuvauksiin, valintaperusteisiin ja hakuohjeisiin.</a:t>
            </a:r>
          </a:p>
          <a:p>
            <a:pPr marL="171450" indent="-171450">
              <a:buFontTx/>
              <a:buChar char="-"/>
            </a:pPr>
            <a:endParaRPr lang="fi-FI" dirty="0"/>
          </a:p>
          <a:p>
            <a:r>
              <a:rPr lang="fi-FI" b="1" dirty="0"/>
              <a:t>Ensikertalaisuus:</a:t>
            </a:r>
          </a:p>
          <a:p>
            <a:pPr marL="171450" indent="-171450">
              <a:buFontTx/>
              <a:buChar char="-"/>
            </a:pPr>
            <a:r>
              <a:rPr lang="fi-FI" dirty="0"/>
              <a:t>Hakijat, jotka eivät ole vastaanottaneet opiskelupaikkaa vuoden 2014 jälkeen ja joilla ei ole korkeakoulututkintoa suoritettuna.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i-FI" dirty="0"/>
              <a:t>Ensikertalaisille </a:t>
            </a:r>
            <a:r>
              <a:rPr lang="fi-FI" sz="900" kern="1200" dirty="0">
                <a:solidFill>
                  <a:schemeClr val="tx1"/>
                </a:solidFill>
                <a:effectLst/>
                <a:latin typeface="+mn-lt"/>
                <a:ea typeface="+mn-ea"/>
                <a:cs typeface="+mn-cs"/>
              </a:rPr>
              <a:t>on varattu tietty määrä aloituspaikkoja. </a:t>
            </a:r>
            <a:endParaRPr lang="fi-FI" dirty="0"/>
          </a:p>
          <a:p>
            <a:pPr marL="171450" indent="-171450">
              <a:buFontTx/>
              <a:buChar char="-"/>
            </a:pPr>
            <a:endParaRPr lang="fi-FI" dirty="0"/>
          </a:p>
          <a:p>
            <a:pPr marL="0" indent="0">
              <a:buFontTx/>
              <a:buNone/>
            </a:pPr>
            <a:r>
              <a:rPr lang="fi-FI" b="1" dirty="0"/>
              <a:t>Avoimen yliopiston väylät:</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i="0" kern="1200" dirty="0">
                <a:solidFill>
                  <a:schemeClr val="tx1"/>
                </a:solidFill>
                <a:effectLst/>
                <a:latin typeface="+mn-lt"/>
                <a:ea typeface="+mn-ea"/>
                <a:cs typeface="+mn-cs"/>
              </a:rPr>
              <a:t>Aalto-yliopiston avoimen yliopiston väyläopinnot suorittaneilla on mahdollisuus tulla hyväksytyksi erikseen määriteltyihin hakukohteisiin alemman ja ylemmän korkeakoulututkinnon opiskelijoiksi ilman valintakoetta ja pohjakoulutuksesta riippumatta, mikäli he täyttävät hakukohteen väylävaatimukset.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900" i="0" kern="1200" dirty="0">
                <a:solidFill>
                  <a:schemeClr val="tx1"/>
                </a:solidFill>
                <a:effectLst/>
                <a:latin typeface="+mn-lt"/>
                <a:ea typeface="+mn-ea"/>
                <a:cs typeface="+mn-cs"/>
              </a:rPr>
              <a:t>Lisätietoa kauppatieteiden väylästä: </a:t>
            </a:r>
            <a:r>
              <a:rPr lang="fi-FI" sz="900" b="0" i="0" kern="1200" dirty="0">
                <a:solidFill>
                  <a:schemeClr val="tx1"/>
                </a:solidFill>
                <a:effectLst/>
                <a:latin typeface="+mn-lt"/>
                <a:ea typeface="+mn-ea"/>
                <a:cs typeface="+mn-cs"/>
                <a:hlinkClick r:id="rId3" tooltip="https://www.aalto.fi/fi/node/30286/"/>
              </a:rPr>
              <a:t>https://www.aalto.fi/fi/node/30286/</a:t>
            </a:r>
            <a:endParaRPr lang="fi-FI" sz="9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900" i="0" kern="1200" dirty="0">
                <a:solidFill>
                  <a:schemeClr val="tx1"/>
                </a:solidFill>
                <a:effectLst/>
                <a:latin typeface="+mn-lt"/>
                <a:ea typeface="+mn-ea"/>
                <a:cs typeface="+mn-cs"/>
              </a:rPr>
              <a:t>Lisätietoa tekniikan väylästä: </a:t>
            </a:r>
            <a:r>
              <a:rPr lang="fi-FI" sz="900" b="0" i="0" kern="1200" dirty="0">
                <a:solidFill>
                  <a:schemeClr val="tx1"/>
                </a:solidFill>
                <a:effectLst/>
                <a:latin typeface="+mn-lt"/>
                <a:ea typeface="+mn-ea"/>
                <a:cs typeface="+mn-cs"/>
                <a:hlinkClick r:id="rId4" tooltip="https://www.aalto.fi/fi/node/105821/"/>
              </a:rPr>
              <a:t>https://www.aalto.fi/fi/node/105821/</a:t>
            </a:r>
            <a:endParaRPr lang="fi-FI" sz="900" b="0" i="0" kern="1200" dirty="0">
              <a:solidFill>
                <a:schemeClr val="tx1"/>
              </a:solidFill>
              <a:effectLst/>
              <a:latin typeface="+mn-lt"/>
              <a:ea typeface="+mn-ea"/>
              <a:cs typeface="+mn-cs"/>
            </a:endParaRPr>
          </a:p>
          <a:p>
            <a:pPr marL="171450" indent="-171450">
              <a:buFontTx/>
              <a:buChar char="-"/>
            </a:pPr>
            <a:endParaRPr lang="fi-FI" dirty="0"/>
          </a:p>
          <a:p>
            <a:pPr marL="0" indent="0">
              <a:buFontTx/>
              <a:buNone/>
            </a:pPr>
            <a:r>
              <a:rPr lang="en-US" sz="900" b="1" baseline="0" dirty="0" err="1">
                <a:solidFill>
                  <a:schemeClr val="tx1"/>
                </a:solidFill>
                <a:latin typeface="Arial" panose="020B0604020202020204" pitchFamily="34" charset="0"/>
                <a:cs typeface="Arial" panose="020B0604020202020204" pitchFamily="34" charset="0"/>
              </a:rPr>
              <a:t>Erilliset</a:t>
            </a:r>
            <a:r>
              <a:rPr lang="en-US" sz="900" b="1" baseline="0" dirty="0">
                <a:solidFill>
                  <a:schemeClr val="tx1"/>
                </a:solidFill>
                <a:latin typeface="Arial" panose="020B0604020202020204" pitchFamily="34" charset="0"/>
                <a:cs typeface="Arial" panose="020B0604020202020204" pitchFamily="34" charset="0"/>
              </a:rPr>
              <a:t> </a:t>
            </a:r>
            <a:r>
              <a:rPr lang="en-US" sz="900" b="1" baseline="0" dirty="0" err="1">
                <a:solidFill>
                  <a:schemeClr val="tx1"/>
                </a:solidFill>
                <a:latin typeface="Arial" panose="020B0604020202020204" pitchFamily="34" charset="0"/>
                <a:cs typeface="Arial" panose="020B0604020202020204" pitchFamily="34" charset="0"/>
              </a:rPr>
              <a:t>pienemmät</a:t>
            </a:r>
            <a:r>
              <a:rPr lang="en-US" sz="900" b="1" baseline="0" dirty="0">
                <a:solidFill>
                  <a:schemeClr val="tx1"/>
                </a:solidFill>
                <a:latin typeface="Arial" panose="020B0604020202020204" pitchFamily="34" charset="0"/>
                <a:cs typeface="Arial" panose="020B0604020202020204" pitchFamily="34" charset="0"/>
              </a:rPr>
              <a:t> </a:t>
            </a:r>
            <a:r>
              <a:rPr lang="en-US" sz="900" b="1" baseline="0" dirty="0" err="1">
                <a:solidFill>
                  <a:schemeClr val="tx1"/>
                </a:solidFill>
                <a:latin typeface="Arial" panose="020B0604020202020204" pitchFamily="34" charset="0"/>
                <a:cs typeface="Arial" panose="020B0604020202020204" pitchFamily="34" charset="0"/>
              </a:rPr>
              <a:t>valintaryhmät</a:t>
            </a:r>
            <a:r>
              <a:rPr lang="en-US" sz="900" b="1" baseline="0" dirty="0">
                <a:solidFill>
                  <a:schemeClr val="tx1"/>
                </a:solidFill>
                <a:latin typeface="Arial" panose="020B0604020202020204" pitchFamily="34" charset="0"/>
                <a:cs typeface="Arial" panose="020B0604020202020204" pitchFamily="34" charset="0"/>
              </a:rPr>
              <a:t> </a:t>
            </a:r>
            <a:r>
              <a:rPr lang="en-US" sz="900" b="0" baseline="0" dirty="0">
                <a:solidFill>
                  <a:schemeClr val="tx1"/>
                </a:solidFill>
                <a:latin typeface="Arial" panose="020B0604020202020204" pitchFamily="34" charset="0"/>
                <a:cs typeface="Arial" panose="020B0604020202020204" pitchFamily="34" charset="0"/>
              </a:rPr>
              <a:t>(</a:t>
            </a:r>
            <a:r>
              <a:rPr lang="fi-FI" sz="900" b="0" dirty="0">
                <a:solidFill>
                  <a:schemeClr val="tx1"/>
                </a:solidFill>
                <a:latin typeface="Arial" panose="020B0604020202020204" pitchFamily="34" charset="0"/>
                <a:cs typeface="Arial" panose="020B0604020202020204" pitchFamily="34" charset="0"/>
              </a:rPr>
              <a:t>kauppatieteellinen</a:t>
            </a:r>
            <a:r>
              <a:rPr lang="fi-FI" sz="900" b="0" baseline="0" dirty="0">
                <a:solidFill>
                  <a:schemeClr val="tx1"/>
                </a:solidFill>
                <a:latin typeface="Arial" panose="020B0604020202020204" pitchFamily="34" charset="0"/>
                <a:cs typeface="Arial" panose="020B0604020202020204" pitchFamily="34" charset="0"/>
              </a:rPr>
              <a:t> ala ja tekniikan ala</a:t>
            </a:r>
            <a:r>
              <a:rPr lang="en-US" sz="900" b="0" baseline="0" dirty="0">
                <a:solidFill>
                  <a:schemeClr val="tx1"/>
                </a:solidFill>
                <a:latin typeface="Arial" panose="020B0604020202020204" pitchFamily="34" charset="0"/>
                <a:cs typeface="Arial" panose="020B0604020202020204" pitchFamily="34" charset="0"/>
              </a:rPr>
              <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err="1">
                <a:solidFill>
                  <a:schemeClr val="tx1"/>
                </a:solidFill>
                <a:latin typeface="+mn-lt"/>
                <a:ea typeface="+mn-ea"/>
                <a:cs typeface="+mn-cs"/>
              </a:rPr>
              <a:t>Kilpailumenestysvalinnat</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l</a:t>
            </a:r>
            <a:r>
              <a:rPr lang="en-US" sz="900" dirty="0" err="1">
                <a:solidFill>
                  <a:schemeClr val="tx1"/>
                </a:solidFill>
                <a:latin typeface="Arial" panose="020B0604020202020204" pitchFamily="34" charset="0"/>
                <a:cs typeface="Arial" panose="020B0604020202020204" pitchFamily="34" charset="0"/>
              </a:rPr>
              <a:t>öytyvät</a:t>
            </a:r>
            <a:r>
              <a:rPr lang="en-US" sz="90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Opintopolku-palvelusta</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hakukohdekohtaisesti</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esimerkiksi</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valinta</a:t>
            </a:r>
            <a:r>
              <a:rPr lang="en-US" sz="900" baseline="0" dirty="0">
                <a:solidFill>
                  <a:schemeClr val="tx1"/>
                </a:solidFill>
                <a:latin typeface="Arial" panose="020B0604020202020204" pitchFamily="34" charset="0"/>
                <a:cs typeface="Arial" panose="020B0604020202020204" pitchFamily="34" charset="0"/>
              </a:rPr>
              <a:t> MAOL- tai </a:t>
            </a:r>
            <a:r>
              <a:rPr lang="en-US" sz="900" baseline="0" dirty="0" err="1">
                <a:solidFill>
                  <a:schemeClr val="tx1"/>
                </a:solidFill>
                <a:latin typeface="Arial" panose="020B0604020202020204" pitchFamily="34" charset="0"/>
                <a:cs typeface="Arial" panose="020B0604020202020204" pitchFamily="34" charset="0"/>
              </a:rPr>
              <a:t>Talousguru-kilpailuiden</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perusteella</a:t>
            </a:r>
            <a:r>
              <a:rPr lang="en-US" sz="900" baseline="0" dirty="0">
                <a:solidFill>
                  <a:schemeClr val="tx1"/>
                </a:solidFill>
                <a:latin typeface="Arial" panose="020B0604020202020204" pitchFamily="34" charset="0"/>
                <a:cs typeface="Arial" panose="020B0604020202020204" pitchFamily="34" charset="0"/>
              </a:rPr>
              <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aseline="0" dirty="0" err="1">
                <a:solidFill>
                  <a:schemeClr val="tx1"/>
                </a:solidFill>
                <a:latin typeface="Arial" panose="020B0604020202020204" pitchFamily="34" charset="0"/>
                <a:cs typeface="Arial" panose="020B0604020202020204" pitchFamily="34" charset="0"/>
              </a:rPr>
              <a:t>Kauppatieteellisellä</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alalla</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voi</a:t>
            </a:r>
            <a:r>
              <a:rPr lang="en-US" sz="900" baseline="0" dirty="0">
                <a:solidFill>
                  <a:schemeClr val="tx1"/>
                </a:solidFill>
                <a:latin typeface="Arial" panose="020B0604020202020204" pitchFamily="34" charset="0"/>
                <a:cs typeface="Arial" panose="020B0604020202020204" pitchFamily="34" charset="0"/>
              </a:rPr>
              <a:t> hakea </a:t>
            </a:r>
            <a:r>
              <a:rPr lang="en-US" sz="900" baseline="0" dirty="0" err="1">
                <a:solidFill>
                  <a:schemeClr val="tx1"/>
                </a:solidFill>
                <a:latin typeface="Arial" panose="020B0604020202020204" pitchFamily="34" charset="0"/>
                <a:cs typeface="Arial" panose="020B0604020202020204" pitchFamily="34" charset="0"/>
              </a:rPr>
              <a:t>lisäksi</a:t>
            </a:r>
            <a:r>
              <a:rPr lang="en-US" sz="900" baseline="0" dirty="0">
                <a:solidFill>
                  <a:schemeClr val="tx1"/>
                </a:solidFill>
                <a:latin typeface="Arial" panose="020B0604020202020204" pitchFamily="34" charset="0"/>
                <a:cs typeface="Arial" panose="020B0604020202020204" pitchFamily="34" charset="0"/>
              </a:rPr>
              <a:t> SAT-/ACT-</a:t>
            </a:r>
            <a:r>
              <a:rPr lang="en-US" sz="900" baseline="0" dirty="0" err="1">
                <a:solidFill>
                  <a:schemeClr val="tx1"/>
                </a:solidFill>
                <a:latin typeface="Arial" panose="020B0604020202020204" pitchFamily="34" charset="0"/>
                <a:cs typeface="Arial" panose="020B0604020202020204" pitchFamily="34" charset="0"/>
              </a:rPr>
              <a:t>testien</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perusteella</a:t>
            </a:r>
            <a:r>
              <a:rPr lang="en-US" sz="900" baseline="0" dirty="0">
                <a:solidFill>
                  <a:schemeClr val="tx1"/>
                </a:solidFill>
                <a:latin typeface="Arial" panose="020B0604020202020204" pitchFamily="34" charset="0"/>
                <a:cs typeface="Arial" panose="020B0604020202020204" pitchFamily="34" charset="0"/>
              </a:rPr>
              <a:t> tai </a:t>
            </a:r>
            <a:r>
              <a:rPr lang="en-US" sz="900" baseline="0" dirty="0" err="1">
                <a:solidFill>
                  <a:schemeClr val="tx1"/>
                </a:solidFill>
                <a:latin typeface="Arial" panose="020B0604020202020204" pitchFamily="34" charset="0"/>
                <a:cs typeface="Arial" panose="020B0604020202020204" pitchFamily="34" charset="0"/>
              </a:rPr>
              <a:t>erityisten</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saavutusten</a:t>
            </a:r>
            <a:r>
              <a:rPr lang="en-US" sz="900" baseline="0" dirty="0">
                <a:solidFill>
                  <a:schemeClr val="tx1"/>
                </a:solidFill>
                <a:latin typeface="Arial" panose="020B0604020202020204" pitchFamily="34" charset="0"/>
                <a:cs typeface="Arial" panose="020B0604020202020204" pitchFamily="34" charset="0"/>
              </a:rPr>
              <a:t> </a:t>
            </a:r>
            <a:r>
              <a:rPr lang="en-US" sz="900" baseline="0" dirty="0" err="1">
                <a:solidFill>
                  <a:schemeClr val="tx1"/>
                </a:solidFill>
                <a:latin typeface="Arial" panose="020B0604020202020204" pitchFamily="34" charset="0"/>
                <a:cs typeface="Arial" panose="020B0604020202020204" pitchFamily="34" charset="0"/>
              </a:rPr>
              <a:t>perusteella</a:t>
            </a:r>
            <a:r>
              <a:rPr lang="en-US" sz="900" baseline="0" dirty="0">
                <a:solidFill>
                  <a:schemeClr val="tx1"/>
                </a:solidFill>
                <a:latin typeface="Arial" panose="020B0604020202020204" pitchFamily="34" charset="0"/>
                <a:cs typeface="Arial" panose="020B0604020202020204" pitchFamily="34" charset="0"/>
              </a:rPr>
              <a:t>. </a:t>
            </a:r>
            <a:endParaRPr lang="en-US" sz="900" dirty="0">
              <a:solidFill>
                <a:schemeClr val="tx1"/>
              </a:solidFill>
            </a:endParaRPr>
          </a:p>
          <a:p>
            <a:pPr marL="171450" indent="-171450">
              <a:buFontTx/>
              <a:buChar char="-"/>
            </a:pPr>
            <a:endParaRPr lang="fi-FI" dirty="0"/>
          </a:p>
          <a:p>
            <a:pPr marL="0" indent="0">
              <a:buFontTx/>
              <a:buNone/>
            </a:pPr>
            <a:r>
              <a:rPr lang="fi-FI" b="1" dirty="0"/>
              <a:t>Kielitaidon osoittaminen:</a:t>
            </a:r>
          </a:p>
          <a:p>
            <a:pPr marL="0" indent="0">
              <a:buFontTx/>
              <a:buNone/>
            </a:pPr>
            <a:r>
              <a:rPr lang="fi-FI" dirty="0"/>
              <a:t>Aalto-yliopiston suomen- ja ruotsinkielisiin tekniikan ja taiteiden alan kandidaattikoulutuksiin hakevilta vaaditaan riittävää suomen TAI ruotsin kielen taitoa. Kauppatieteelliselle alalle vaaditaan riittävää suomen kielen taitoa</a:t>
            </a:r>
            <a:r>
              <a:rPr lang="fi-FI" b="1" dirty="0"/>
              <a: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err="1">
                <a:solidFill>
                  <a:schemeClr val="tx1"/>
                </a:solidFill>
                <a:latin typeface="+mn-lt"/>
                <a:ea typeface="+mn-ea"/>
                <a:cs typeface="+mn-cs"/>
              </a:rPr>
              <a:t>Lisätietoa</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suomen</a:t>
            </a:r>
            <a:r>
              <a:rPr lang="en-US" sz="900" kern="1200" dirty="0">
                <a:solidFill>
                  <a:schemeClr val="tx1"/>
                </a:solidFill>
                <a:latin typeface="+mn-lt"/>
                <a:ea typeface="+mn-ea"/>
                <a:cs typeface="+mn-cs"/>
              </a:rPr>
              <a:t> tai </a:t>
            </a:r>
            <a:r>
              <a:rPr lang="en-US" sz="900" kern="1200" dirty="0" err="1">
                <a:solidFill>
                  <a:schemeClr val="tx1"/>
                </a:solidFill>
                <a:latin typeface="+mn-lt"/>
                <a:ea typeface="+mn-ea"/>
                <a:cs typeface="+mn-cs"/>
              </a:rPr>
              <a:t>ruotsin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kielen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taidon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osoittamisesta</a:t>
            </a:r>
            <a:r>
              <a:rPr lang="en-US" sz="900" kern="1200" dirty="0">
                <a:solidFill>
                  <a:schemeClr val="tx1"/>
                </a:solidFill>
                <a:latin typeface="+mn-lt"/>
                <a:ea typeface="+mn-ea"/>
                <a:cs typeface="+mn-cs"/>
              </a:rPr>
              <a:t>: https://www.aalto.fi/fi/node/17066/</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err="1">
                <a:solidFill>
                  <a:schemeClr val="tx1"/>
                </a:solidFill>
                <a:latin typeface="+mn-lt"/>
                <a:ea typeface="+mn-ea"/>
                <a:cs typeface="+mn-cs"/>
              </a:rPr>
              <a:t>Taiteiden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alan</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englanninkielisessä</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kandidaattiohjelmassa</a:t>
            </a:r>
            <a:r>
              <a:rPr lang="en-US" sz="900" kern="1200" dirty="0">
                <a:solidFill>
                  <a:schemeClr val="tx1"/>
                </a:solidFill>
                <a:latin typeface="+mn-lt"/>
                <a:ea typeface="+mn-ea"/>
                <a:cs typeface="+mn-cs"/>
              </a:rPr>
              <a:t> </a:t>
            </a:r>
            <a:r>
              <a:rPr lang="fi-FI" dirty="0"/>
              <a:t>tulee osoittaa riittävä englannin kielen taito</a:t>
            </a:r>
            <a:r>
              <a:rPr lang="en-US" sz="900" kern="1200" dirty="0">
                <a:solidFill>
                  <a:schemeClr val="tx1"/>
                </a:solidFill>
                <a:latin typeface="+mn-lt"/>
                <a:ea typeface="+mn-ea"/>
                <a:cs typeface="+mn-cs"/>
              </a:rPr>
              <a:t>.</a:t>
            </a:r>
          </a:p>
          <a:p>
            <a:pPr marL="0" indent="0">
              <a:buFontTx/>
              <a:buNone/>
            </a:pPr>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30</a:t>
            </a:fld>
            <a:endParaRPr lang="en-US"/>
          </a:p>
        </p:txBody>
      </p:sp>
    </p:spTree>
    <p:extLst>
      <p:ext uri="{BB962C8B-B14F-4D97-AF65-F5344CB8AC3E}">
        <p14:creationId xmlns:p14="http://schemas.microsoft.com/office/powerpoint/2010/main" val="144221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1" i="0" noProof="0" dirty="0">
                <a:solidFill>
                  <a:srgbClr val="FFFF00"/>
                </a:solidFill>
                <a:latin typeface="Arial" charset="0"/>
                <a:ea typeface="Arial" charset="0"/>
                <a:cs typeface="Arial" charset="0"/>
              </a:rPr>
              <a:t>Kauppatieteet:</a:t>
            </a:r>
          </a:p>
          <a:p>
            <a:pPr marL="171450" indent="-171450">
              <a:buFontTx/>
              <a:buChar char="-"/>
            </a:pPr>
            <a:r>
              <a:rPr lang="fi-FI" sz="1200" b="0" i="0" baseline="0" noProof="0" dirty="0">
                <a:solidFill>
                  <a:srgbClr val="FF0000"/>
                </a:solidFill>
                <a:latin typeface="Arial" charset="0"/>
                <a:ea typeface="Arial" charset="0"/>
                <a:cs typeface="Arial" charset="0"/>
              </a:rPr>
              <a:t>Todistusvalinnassa kynnysehtona on, että joko pitkän tai lyhyen matematiikan ylioppilaskoe on suoritettu hyväksyttävästi. </a:t>
            </a:r>
            <a:r>
              <a:rPr lang="fi-FI" sz="1200" b="0" i="0" noProof="0" dirty="0">
                <a:solidFill>
                  <a:srgbClr val="FF0000"/>
                </a:solidFill>
                <a:latin typeface="Arial" charset="0"/>
                <a:ea typeface="Arial" charset="0"/>
                <a:cs typeface="Arial" charset="0"/>
              </a:rPr>
              <a:t>P</a:t>
            </a:r>
            <a:r>
              <a:rPr lang="fi-FI" sz="1200" b="0" i="0" baseline="0" noProof="0" dirty="0">
                <a:solidFill>
                  <a:srgbClr val="FF0000"/>
                </a:solidFill>
                <a:latin typeface="Arial" charset="0"/>
                <a:ea typeface="Arial" charset="0"/>
                <a:cs typeface="Arial" charset="0"/>
              </a:rPr>
              <a:t>itkästä matematiikasta voi olla hyötyä, mutta se ei ole välttämätön. </a:t>
            </a:r>
          </a:p>
          <a:p>
            <a:pPr marL="171450" indent="-171450">
              <a:buFontTx/>
              <a:buChar char="-"/>
            </a:pPr>
            <a:r>
              <a:rPr lang="fi-FI" dirty="0"/>
              <a:t>Hakija voi saada pisteitä viidestä aineesta:</a:t>
            </a:r>
            <a:r>
              <a:rPr lang="fi-FI" baseline="0" dirty="0"/>
              <a:t> ä</a:t>
            </a:r>
            <a:r>
              <a:rPr lang="fi-FI" dirty="0"/>
              <a:t>idinkieli,</a:t>
            </a:r>
            <a:r>
              <a:rPr lang="fi-FI" baseline="0" dirty="0"/>
              <a:t> m</a:t>
            </a:r>
            <a:r>
              <a:rPr lang="fi-FI" dirty="0"/>
              <a:t>atematiikka (pitkä tai lyhyt,</a:t>
            </a:r>
            <a:r>
              <a:rPr lang="fi-FI" baseline="0" dirty="0"/>
              <a:t> </a:t>
            </a:r>
            <a:r>
              <a:rPr lang="fi-FI" sz="1200" b="0" i="0" noProof="0" dirty="0">
                <a:solidFill>
                  <a:srgbClr val="FF0000"/>
                </a:solidFill>
                <a:latin typeface="Arial" charset="0"/>
                <a:ea typeface="Arial" charset="0"/>
                <a:cs typeface="Arial" charset="0"/>
              </a:rPr>
              <a:t>pitkänä kirjoitetusta matematiikasta saa enemmän pisteitä kuin lyhyenä kirjoitetusta</a:t>
            </a:r>
            <a:r>
              <a:rPr lang="fi-FI" dirty="0"/>
              <a:t>),</a:t>
            </a:r>
            <a:r>
              <a:rPr lang="fi-FI" baseline="0" dirty="0"/>
              <a:t> h</a:t>
            </a:r>
            <a:r>
              <a:rPr lang="fi-FI" dirty="0"/>
              <a:t>akijalle parhaat pisteet tuottava kieli sekä</a:t>
            </a:r>
            <a:r>
              <a:rPr lang="fi-FI" baseline="0" dirty="0"/>
              <a:t> k</a:t>
            </a:r>
            <a:r>
              <a:rPr lang="fi-FI" dirty="0"/>
              <a:t>aksi hakijalle parhaat pisteet tuottavaa muuta ainetta.</a:t>
            </a:r>
          </a:p>
          <a:p>
            <a:pPr marL="171450" indent="-171450">
              <a:buFontTx/>
              <a:buChar char="-"/>
            </a:pPr>
            <a:endParaRPr lang="fi-FI" sz="1200" b="1" i="0" noProof="0" dirty="0">
              <a:latin typeface="Arial" charset="0"/>
              <a:ea typeface="Arial" charset="0"/>
              <a:cs typeface="Arial" charset="0"/>
            </a:endParaRPr>
          </a:p>
          <a:p>
            <a:r>
              <a:rPr lang="fi-FI" sz="1200" b="1" i="0" noProof="0" dirty="0">
                <a:latin typeface="Arial" charset="0"/>
                <a:ea typeface="Arial" charset="0"/>
                <a:cs typeface="Arial" charset="0"/>
              </a:rPr>
              <a:t>Tekniikan</a:t>
            </a:r>
            <a:r>
              <a:rPr lang="fi-FI" sz="1200" b="1" i="0" baseline="0" noProof="0" dirty="0">
                <a:latin typeface="Arial" charset="0"/>
                <a:ea typeface="Arial" charset="0"/>
                <a:cs typeface="Arial" charset="0"/>
              </a:rPr>
              <a:t> ala: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baseline="0" noProof="0" dirty="0">
                <a:latin typeface="Arial" charset="0"/>
                <a:ea typeface="Arial" charset="0"/>
                <a:cs typeface="Arial" charset="0"/>
              </a:rPr>
              <a:t>- DI-</a:t>
            </a:r>
            <a:r>
              <a:rPr lang="en-US" sz="1200" b="1" i="0" baseline="0" noProof="0" dirty="0" err="1">
                <a:latin typeface="Arial" charset="0"/>
                <a:ea typeface="Arial" charset="0"/>
                <a:cs typeface="Arial" charset="0"/>
              </a:rPr>
              <a:t>hakukohteet</a:t>
            </a:r>
            <a:r>
              <a:rPr lang="en-US" sz="1200" b="1"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Todistusvalinnassa</a:t>
            </a:r>
            <a:r>
              <a:rPr lang="en-US" sz="1200" b="0" i="0" baseline="0" noProof="0" dirty="0">
                <a:latin typeface="Arial" charset="0"/>
                <a:ea typeface="Arial" charset="0"/>
                <a:cs typeface="Arial" charset="0"/>
              </a:rPr>
              <a:t> p</a:t>
            </a:r>
            <a:r>
              <a:rPr lang="fi-FI" dirty="0" err="1"/>
              <a:t>isteitä</a:t>
            </a:r>
            <a:r>
              <a:rPr lang="fi-FI" dirty="0"/>
              <a:t> voi saada kolmesta aineesta:</a:t>
            </a:r>
            <a:r>
              <a:rPr lang="fi-FI" baseline="0" dirty="0"/>
              <a:t> </a:t>
            </a:r>
            <a:r>
              <a:rPr lang="fi-FI" dirty="0"/>
              <a:t>äidinkieli,</a:t>
            </a:r>
            <a:r>
              <a:rPr lang="fi-FI" baseline="0" dirty="0"/>
              <a:t> </a:t>
            </a:r>
            <a:r>
              <a:rPr lang="fi-FI" dirty="0"/>
              <a:t>pitkä matematiikka</a:t>
            </a:r>
            <a:r>
              <a:rPr lang="fi-FI" baseline="0" dirty="0"/>
              <a:t> ja joko fysiikka TAI kemia riippuen siitä, kummasta aineesta saa paremmat pisteet</a:t>
            </a:r>
            <a:r>
              <a:rPr lang="fi-FI" dirty="0"/>
              <a:t>. </a:t>
            </a:r>
            <a:r>
              <a:rPr lang="fi-FI" sz="900" b="0" i="0" baseline="0" noProof="0" dirty="0">
                <a:solidFill>
                  <a:srgbClr val="FF0000"/>
                </a:solidFill>
                <a:latin typeface="Arial" charset="0"/>
                <a:ea typeface="Arial" charset="0"/>
                <a:cs typeface="Arial" charset="0"/>
              </a:rPr>
              <a:t>Todistusvalinnassa kynnysehtona on, että pitkän matematiikan ylioppilaskoe on suoritettu hyväksyttävästi. Lisäksi t</a:t>
            </a:r>
            <a:r>
              <a:rPr lang="fi-FI" b="0" dirty="0" err="1">
                <a:solidFill>
                  <a:srgbClr val="000000"/>
                </a:solidFill>
                <a:effectLst/>
              </a:rPr>
              <a:t>odistusvalinnassa</a:t>
            </a:r>
            <a:r>
              <a:rPr lang="fi-FI" b="0" dirty="0">
                <a:solidFill>
                  <a:srgbClr val="000000"/>
                </a:solidFill>
                <a:effectLst/>
              </a:rPr>
              <a:t> on hakukohdekohtaisena kynnysehtona joko pitkän matematiikan, fysiikan tai kemian arvosana (lisätietoa: dia.fi).</a:t>
            </a:r>
            <a:endParaRPr lang="fi-FI"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Arkkitehtuuri</a:t>
            </a:r>
            <a:r>
              <a:rPr lang="en-US" sz="1200" b="1" i="0" baseline="0" noProof="0" dirty="0">
                <a:latin typeface="Arial" charset="0"/>
                <a:ea typeface="Arial" charset="0"/>
                <a:cs typeface="Arial" charset="0"/>
              </a:rPr>
              <a:t> ja </a:t>
            </a:r>
            <a:r>
              <a:rPr lang="en-US" sz="1200" b="1" i="0" baseline="0" noProof="0" dirty="0" err="1">
                <a:latin typeface="Arial" charset="0"/>
                <a:ea typeface="Arial" charset="0"/>
                <a:cs typeface="Arial" charset="0"/>
              </a:rPr>
              <a:t>maisema-arkkitehtuuri</a:t>
            </a:r>
            <a:r>
              <a:rPr lang="en-US" sz="1200" b="1"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Yhteispistevalinnassa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huomioitavat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aineet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äidinkieli</a:t>
            </a:r>
            <a:r>
              <a:rPr lang="en-US" sz="1200" b="0" i="0" baseline="0" noProof="0" dirty="0">
                <a:latin typeface="Arial" charset="0"/>
                <a:ea typeface="Arial" charset="0"/>
                <a:cs typeface="Arial" charset="0"/>
              </a:rPr>
              <a:t> ja </a:t>
            </a:r>
            <a:r>
              <a:rPr lang="en-US" sz="1200" b="0" i="0" baseline="0" noProof="0" dirty="0" err="1">
                <a:latin typeface="Arial" charset="0"/>
                <a:ea typeface="Arial" charset="0"/>
                <a:cs typeface="Arial" charset="0"/>
              </a:rPr>
              <a:t>lyhyt</a:t>
            </a:r>
            <a:r>
              <a:rPr lang="en-US" sz="1200" b="0" i="0" baseline="0" noProof="0" dirty="0">
                <a:latin typeface="Arial" charset="0"/>
                <a:ea typeface="Arial" charset="0"/>
                <a:cs typeface="Arial" charset="0"/>
              </a:rPr>
              <a:t> tai </a:t>
            </a:r>
            <a:r>
              <a:rPr lang="en-US" sz="1200" b="0" i="0" baseline="0" noProof="0" dirty="0" err="1">
                <a:latin typeface="Arial" charset="0"/>
                <a:ea typeface="Arial" charset="0"/>
                <a:cs typeface="Arial" charset="0"/>
              </a:rPr>
              <a:t>pitkä</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matematiikka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sekä</a:t>
            </a:r>
            <a:r>
              <a:rPr lang="en-US" sz="1200" b="0" i="0" baseline="0" noProof="0" dirty="0">
                <a:latin typeface="Arial" charset="0"/>
                <a:ea typeface="Arial" charset="0"/>
                <a:cs typeface="Arial" charset="0"/>
              </a:rPr>
              <a:t> </a:t>
            </a:r>
            <a:r>
              <a:rPr lang="fi-FI" sz="1200" b="0" i="0" baseline="0" noProof="0" dirty="0">
                <a:latin typeface="+mn-lt"/>
                <a:ea typeface="+mn-ea"/>
                <a:cs typeface="+mn-cs"/>
              </a:rPr>
              <a:t>k</a:t>
            </a:r>
            <a:r>
              <a:rPr lang="fi-FI" b="0" dirty="0" err="1"/>
              <a:t>olme</a:t>
            </a:r>
            <a:r>
              <a:rPr lang="fi-FI" b="0" dirty="0"/>
              <a:t> parhaat pisteet tuottavaa ainetta. </a:t>
            </a:r>
            <a:r>
              <a:rPr lang="en-US" altLang="en-US" sz="900" b="0" dirty="0" err="1">
                <a:solidFill>
                  <a:schemeClr val="tx1"/>
                </a:solidFill>
                <a:latin typeface="Arial" panose="020B0604020202020204" pitchFamily="34" charset="0"/>
                <a:ea typeface="Arial" charset="0"/>
                <a:cs typeface="Arial" panose="020B0604020202020204" pitchFamily="34" charset="0"/>
              </a:rPr>
              <a:t>Valinta</a:t>
            </a:r>
            <a:r>
              <a:rPr lang="en-US" altLang="en-US" sz="900" b="0" dirty="0">
                <a:solidFill>
                  <a:schemeClr val="tx1"/>
                </a:solidFill>
                <a:latin typeface="Arial" panose="020B0604020202020204" pitchFamily="34" charset="0"/>
                <a:ea typeface="Arial" charset="0"/>
                <a:cs typeface="Arial" panose="020B0604020202020204" pitchFamily="34" charset="0"/>
              </a:rPr>
              <a:t> </a:t>
            </a:r>
            <a:r>
              <a:rPr lang="en-US" altLang="en-US" sz="900" b="0" dirty="0" err="1">
                <a:solidFill>
                  <a:schemeClr val="tx1"/>
                </a:solidFill>
                <a:latin typeface="Arial" panose="020B0604020202020204" pitchFamily="34" charset="0"/>
                <a:ea typeface="Arial" charset="0"/>
                <a:cs typeface="Arial" panose="020B0604020202020204" pitchFamily="34" charset="0"/>
              </a:rPr>
              <a:t>tehdään</a:t>
            </a:r>
            <a:r>
              <a:rPr lang="en-US" altLang="en-US" sz="900" b="0" dirty="0">
                <a:solidFill>
                  <a:schemeClr val="tx1"/>
                </a:solidFill>
                <a:latin typeface="Arial" panose="020B0604020202020204" pitchFamily="34" charset="0"/>
                <a:ea typeface="Arial" charset="0"/>
                <a:cs typeface="Arial" panose="020B0604020202020204" pitchFamily="34" charset="0"/>
              </a:rPr>
              <a:t> </a:t>
            </a:r>
            <a:r>
              <a:rPr lang="fi-FI" altLang="en-US" sz="900" b="0" dirty="0">
                <a:solidFill>
                  <a:schemeClr val="tx1"/>
                </a:solidFill>
                <a:latin typeface="Arial" panose="020B0604020202020204" pitchFamily="34" charset="0"/>
                <a:ea typeface="Arial" charset="0"/>
                <a:cs typeface="Arial" panose="020B0604020202020204" pitchFamily="34" charset="0"/>
              </a:rPr>
              <a:t>valintakokeen ja todistuksista saatavan yhteispistemäärän perusteella tai pelkän valintakokeen perusteella </a:t>
            </a:r>
            <a:r>
              <a:rPr lang="fi-FI" sz="900" b="0" dirty="0">
                <a:solidFill>
                  <a:srgbClr val="000000"/>
                </a:solidFill>
                <a:effectLst/>
              </a:rPr>
              <a:t>(lisätietoa: dia.fi). </a:t>
            </a:r>
            <a:endParaRPr lang="en-US" altLang="en-US" sz="900" b="0" dirty="0">
              <a:solidFill>
                <a:schemeClr val="tx1"/>
              </a:solidFill>
              <a:latin typeface="Arial" panose="020B0604020202020204" pitchFamily="34" charset="0"/>
              <a:ea typeface="Arial" charset="0"/>
              <a:cs typeface="Arial" panose="020B0604020202020204" pitchFamily="34" charset="0"/>
            </a:endParaRPr>
          </a:p>
          <a:p>
            <a:pPr marL="0" indent="0">
              <a:buFontTx/>
              <a:buNone/>
            </a:pP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Informaatioverkostot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Todistusvalinnassa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pisteitä</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voi</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saada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viidestä</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aineesta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äidinkieli</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matematiikka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pitkä</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kieli</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sekä</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kaksi</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muuta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hakijalle</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parhaat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pisteet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tuottavaa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ainetta</a:t>
            </a:r>
            <a:r>
              <a:rPr lang="en-US" sz="1200" b="0" i="0" baseline="0" noProof="0" dirty="0">
                <a:latin typeface="Arial" charset="0"/>
                <a:ea typeface="Arial" charset="0"/>
                <a:cs typeface="Arial" charset="0"/>
              </a:rPr>
              <a:t>. </a:t>
            </a:r>
            <a:r>
              <a:rPr lang="fi-FI" sz="1200" b="0" i="0" baseline="0" noProof="0" dirty="0">
                <a:solidFill>
                  <a:srgbClr val="FF0000"/>
                </a:solidFill>
                <a:latin typeface="Arial" charset="0"/>
                <a:ea typeface="Arial" charset="0"/>
                <a:cs typeface="Arial" charset="0"/>
              </a:rPr>
              <a:t>Todistusvalinnassa kynnysehtona on, että pitkän matematiikan ylioppilaskoe on suoritettu hyväksyttävästi. Lisäksi t</a:t>
            </a:r>
            <a:r>
              <a:rPr lang="fi-FI" sz="1200" b="0" dirty="0" err="1">
                <a:solidFill>
                  <a:srgbClr val="000000"/>
                </a:solidFill>
                <a:effectLst/>
              </a:rPr>
              <a:t>odistusvalinnassa</a:t>
            </a:r>
            <a:r>
              <a:rPr lang="fi-FI" sz="1200" b="0" dirty="0">
                <a:solidFill>
                  <a:srgbClr val="000000"/>
                </a:solidFill>
                <a:effectLst/>
              </a:rPr>
              <a:t> on hakukohdekohtaisena kynnysehtona pitkän matematiikan ja äidinkielen arvosana (lisätietoa: opintopolku.fi).</a:t>
            </a:r>
          </a:p>
          <a:p>
            <a:pPr marL="0" indent="0">
              <a:buFontTx/>
              <a:buNone/>
            </a:pPr>
            <a:r>
              <a:rPr lang="en-US" sz="1200" b="1" i="0" baseline="0" noProof="0" dirty="0">
                <a:latin typeface="Arial" charset="0"/>
                <a:ea typeface="Arial" charset="0"/>
                <a:cs typeface="Arial" charset="0"/>
              </a:rPr>
              <a:t> - </a:t>
            </a:r>
            <a:r>
              <a:rPr lang="en-US" sz="1200" b="1" i="0" baseline="0" noProof="0" dirty="0" err="1">
                <a:latin typeface="Arial" charset="0"/>
                <a:ea typeface="Arial" charset="0"/>
                <a:cs typeface="Arial" charset="0"/>
              </a:rPr>
              <a:t>Kynnysehtoihin</a:t>
            </a: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saattaa</a:t>
            </a: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tulla</a:t>
            </a: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vuosittain</a:t>
            </a:r>
            <a:r>
              <a:rPr lang="en-US" sz="1200" b="1" i="0" baseline="0" noProof="0" dirty="0">
                <a:latin typeface="Arial" charset="0"/>
                <a:ea typeface="Arial" charset="0"/>
                <a:cs typeface="Arial" charset="0"/>
              </a:rPr>
              <a:t> </a:t>
            </a:r>
            <a:r>
              <a:rPr lang="en-US" sz="1200" b="1" i="0" baseline="0" noProof="0" dirty="0" err="1">
                <a:latin typeface="Arial" charset="0"/>
                <a:ea typeface="Arial" charset="0"/>
                <a:cs typeface="Arial" charset="0"/>
              </a:rPr>
              <a:t>muutoksia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Kannattaa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siis</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aina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tarkastaa</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hakukohdekohtaiset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ohjeet</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DIA:n</a:t>
            </a:r>
            <a:r>
              <a:rPr lang="en-US" sz="1200" b="0" i="0" baseline="0" noProof="0" dirty="0">
                <a:latin typeface="Arial" charset="0"/>
                <a:ea typeface="Arial" charset="0"/>
                <a:cs typeface="Arial" charset="0"/>
              </a:rPr>
              <a:t> </a:t>
            </a:r>
            <a:r>
              <a:rPr lang="en-US" sz="1200" b="0" i="0" baseline="0" noProof="0" dirty="0" err="1">
                <a:latin typeface="Arial" charset="0"/>
                <a:ea typeface="Arial" charset="0"/>
                <a:cs typeface="Arial" charset="0"/>
              </a:rPr>
              <a:t>sivuilta</a:t>
            </a:r>
            <a:r>
              <a:rPr lang="en-US" sz="1200" b="0" i="0" baseline="0" noProof="0" dirty="0">
                <a:latin typeface="Arial" charset="0"/>
                <a:ea typeface="Arial" charset="0"/>
                <a:cs typeface="Arial" charset="0"/>
              </a:rPr>
              <a:t> (dia.fi)</a:t>
            </a:r>
            <a:endParaRPr lang="en-US" sz="1200" b="1" i="0" baseline="0" noProof="0" dirty="0">
              <a:latin typeface="Arial" charset="0"/>
              <a:ea typeface="Arial" charset="0"/>
              <a:cs typeface="Arial" charset="0"/>
            </a:endParaRPr>
          </a:p>
          <a:p>
            <a:endParaRPr lang="fi-FI" sz="1200" b="1" i="0" baseline="0" noProof="0" dirty="0">
              <a:latin typeface="Arial" charset="0"/>
              <a:ea typeface="Arial" charset="0"/>
              <a:cs typeface="Arial" charset="0"/>
            </a:endParaRPr>
          </a:p>
          <a:p>
            <a:r>
              <a:rPr lang="fi-FI" sz="1200" b="1" i="0" baseline="0" noProof="0" dirty="0">
                <a:latin typeface="Arial" charset="0"/>
                <a:ea typeface="Arial" charset="0"/>
                <a:cs typeface="Arial" charset="0"/>
              </a:rPr>
              <a:t>Taiteiden ala:</a:t>
            </a:r>
            <a:endParaRPr lang="fi-FI" sz="1200" b="1" i="0" noProof="0" dirty="0">
              <a:latin typeface="Arial" charset="0"/>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baseline="0" noProof="0" dirty="0">
                <a:latin typeface="Arial" charset="0"/>
                <a:ea typeface="Arial" charset="0"/>
                <a:cs typeface="Arial" charset="0"/>
              </a:rPr>
              <a:t>Suurin osa hakukohteista ei anna pisteitä ylioppilastodistuksen perusteella. </a:t>
            </a:r>
            <a:r>
              <a:rPr lang="en-US" altLang="en-US" dirty="0">
                <a:latin typeface="Arial" panose="020B0604020202020204" pitchFamily="34" charset="0"/>
                <a:ea typeface="Arial" charset="0"/>
                <a:cs typeface="Arial" panose="020B0604020202020204" pitchFamily="34" charset="0"/>
              </a:rPr>
              <a:t>YO-</a:t>
            </a:r>
            <a:r>
              <a:rPr lang="en-US" altLang="en-US" dirty="0" err="1">
                <a:latin typeface="Arial" panose="020B0604020202020204" pitchFamily="34" charset="0"/>
                <a:ea typeface="Arial" charset="0"/>
                <a:cs typeface="Arial" panose="020B0604020202020204" pitchFamily="34" charset="0"/>
              </a:rPr>
              <a:t>arvosanoja</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huomioidaan</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kuvataidekasvatuksen</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muotoilun</a:t>
            </a:r>
            <a:r>
              <a:rPr lang="en-US" altLang="en-US" dirty="0">
                <a:latin typeface="Arial" panose="020B0604020202020204" pitchFamily="34" charset="0"/>
                <a:ea typeface="Arial" charset="0"/>
                <a:cs typeface="Arial" panose="020B0604020202020204" pitchFamily="34" charset="0"/>
              </a:rPr>
              <a:t> ja </a:t>
            </a:r>
            <a:r>
              <a:rPr lang="en-US" altLang="en-US" dirty="0" err="1">
                <a:latin typeface="Arial" panose="020B0604020202020204" pitchFamily="34" charset="0"/>
                <a:ea typeface="Arial" charset="0"/>
                <a:cs typeface="Arial" panose="020B0604020202020204" pitchFamily="34" charset="0"/>
              </a:rPr>
              <a:t>visuaalisen</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viestinnän</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muotoilun</a:t>
            </a:r>
            <a:r>
              <a:rPr lang="en-US" altLang="en-US" dirty="0">
                <a:latin typeface="Arial" panose="020B0604020202020204" pitchFamily="34" charset="0"/>
                <a:ea typeface="Arial" charset="0"/>
                <a:cs typeface="Arial" panose="020B0604020202020204" pitchFamily="34" charset="0"/>
              </a:rPr>
              <a:t> </a:t>
            </a:r>
            <a:r>
              <a:rPr lang="en-US" altLang="en-US" dirty="0" err="1">
                <a:latin typeface="Arial" panose="020B0604020202020204" pitchFamily="34" charset="0"/>
                <a:ea typeface="Arial" charset="0"/>
                <a:cs typeface="Arial" panose="020B0604020202020204" pitchFamily="34" charset="0"/>
              </a:rPr>
              <a:t>hakukohteissa</a:t>
            </a:r>
            <a:r>
              <a:rPr lang="en-US" altLang="en-US" dirty="0">
                <a:latin typeface="Arial" panose="020B0604020202020204" pitchFamily="34" charset="0"/>
                <a:ea typeface="Arial"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200" b="0" dirty="0" err="1">
                <a:solidFill>
                  <a:schemeClr val="tx1"/>
                </a:solidFill>
                <a:latin typeface="Arial" panose="020B0604020202020204" pitchFamily="34" charset="0"/>
                <a:ea typeface="Arial" charset="0"/>
                <a:cs typeface="Arial" panose="020B0604020202020204" pitchFamily="34" charset="0"/>
              </a:rPr>
              <a:t>Kuvataidekasvatuksen</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muotoilun</a:t>
            </a:r>
            <a:r>
              <a:rPr lang="en-US" altLang="en-US" sz="1200" b="0" dirty="0">
                <a:solidFill>
                  <a:schemeClr val="tx1"/>
                </a:solidFill>
                <a:latin typeface="Arial" panose="020B0604020202020204" pitchFamily="34" charset="0"/>
                <a:ea typeface="Arial" charset="0"/>
                <a:cs typeface="Arial" panose="020B0604020202020204" pitchFamily="34" charset="0"/>
              </a:rPr>
              <a:t> ja </a:t>
            </a:r>
            <a:r>
              <a:rPr lang="en-US" altLang="en-US" sz="1200" b="0" dirty="0" err="1">
                <a:solidFill>
                  <a:schemeClr val="tx1"/>
                </a:solidFill>
                <a:latin typeface="Arial" panose="020B0604020202020204" pitchFamily="34" charset="0"/>
                <a:ea typeface="Arial" charset="0"/>
                <a:cs typeface="Arial" panose="020B0604020202020204" pitchFamily="34" charset="0"/>
              </a:rPr>
              <a:t>visuaalisen</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viestinnän</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muotoilun</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hakukohteissa</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valinta</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en-US" altLang="en-US" sz="1200" b="0" dirty="0" err="1">
                <a:solidFill>
                  <a:schemeClr val="tx1"/>
                </a:solidFill>
                <a:latin typeface="Arial" panose="020B0604020202020204" pitchFamily="34" charset="0"/>
                <a:ea typeface="Arial" charset="0"/>
                <a:cs typeface="Arial" panose="020B0604020202020204" pitchFamily="34" charset="0"/>
              </a:rPr>
              <a:t>tehdään</a:t>
            </a:r>
            <a:r>
              <a:rPr lang="en-US" altLang="en-US" sz="1200" b="0" dirty="0">
                <a:solidFill>
                  <a:schemeClr val="tx1"/>
                </a:solidFill>
                <a:latin typeface="Arial" panose="020B0604020202020204" pitchFamily="34" charset="0"/>
                <a:ea typeface="Arial" charset="0"/>
                <a:cs typeface="Arial" panose="020B0604020202020204" pitchFamily="34" charset="0"/>
              </a:rPr>
              <a:t> </a:t>
            </a:r>
            <a:r>
              <a:rPr lang="fi-FI" altLang="en-US" sz="1200" b="0" dirty="0">
                <a:solidFill>
                  <a:schemeClr val="tx1"/>
                </a:solidFill>
                <a:latin typeface="Arial" panose="020B0604020202020204" pitchFamily="34" charset="0"/>
                <a:ea typeface="Arial" charset="0"/>
                <a:cs typeface="Arial" panose="020B0604020202020204" pitchFamily="34" charset="0"/>
              </a:rPr>
              <a:t>valintakokeen ja todistuksista saatavan yhteispistemäärän perusteella tai pelkän valintakokeen perusteella </a:t>
            </a:r>
            <a:r>
              <a:rPr lang="fi-FI" sz="1200" b="0" dirty="0">
                <a:solidFill>
                  <a:srgbClr val="000000"/>
                </a:solidFill>
                <a:effectLst/>
              </a:rPr>
              <a:t>(lisätietoa: opintopolku.fi). </a:t>
            </a:r>
            <a:endParaRPr lang="en-US" altLang="en-US" sz="1200" b="0" dirty="0">
              <a:solidFill>
                <a:schemeClr val="tx1"/>
              </a:solidFill>
              <a:latin typeface="Arial" panose="020B0604020202020204" pitchFamily="34" charset="0"/>
              <a:ea typeface="Arial"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err="1">
                <a:solidFill>
                  <a:schemeClr val="tx1"/>
                </a:solidFill>
                <a:effectLst/>
                <a:latin typeface="+mn-lt"/>
                <a:ea typeface="+mn-ea"/>
                <a:cs typeface="+mn-cs"/>
              </a:rPr>
              <a:t>Kuvataidekasvatus</a:t>
            </a:r>
            <a:r>
              <a:rPr lang="en-US" sz="1200" b="1"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Kaikilta</a:t>
            </a:r>
            <a:r>
              <a:rPr lang="en-US" sz="1200" b="0" kern="1200" dirty="0">
                <a:solidFill>
                  <a:schemeClr val="tx1"/>
                </a:solidFill>
                <a:effectLst/>
                <a:latin typeface="+mn-lt"/>
                <a:ea typeface="+mn-ea"/>
                <a:cs typeface="+mn-cs"/>
              </a:rPr>
              <a:t> YO/IB/EB/RP/DIA-</a:t>
            </a:r>
            <a:r>
              <a:rPr lang="en-US" sz="1200" b="0" kern="1200" dirty="0" err="1">
                <a:solidFill>
                  <a:schemeClr val="tx1"/>
                </a:solidFill>
                <a:effectLst/>
                <a:latin typeface="+mn-lt"/>
                <a:ea typeface="+mn-ea"/>
                <a:cs typeface="+mn-cs"/>
              </a:rPr>
              <a:t>tutkinnon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suorittaneilta</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huomioidaan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äidinkieli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Kuvataiteen</a:t>
            </a:r>
            <a:r>
              <a:rPr lang="en-US" sz="1200" b="0" kern="1200" baseline="0" dirty="0">
                <a:solidFill>
                  <a:schemeClr val="tx1"/>
                </a:solidFill>
                <a:effectLst/>
                <a:latin typeface="+mn-lt"/>
                <a:ea typeface="+mn-ea"/>
                <a:cs typeface="+mn-cs"/>
              </a:rPr>
              <a:t> tai m</a:t>
            </a:r>
            <a:r>
              <a:rPr lang="en-US" sz="1200" kern="1200" dirty="0">
                <a:solidFill>
                  <a:schemeClr val="tx1"/>
                </a:solidFill>
                <a:effectLst/>
                <a:latin typeface="+mn-lt"/>
                <a:ea typeface="+mn-ea"/>
                <a:cs typeface="+mn-cs"/>
              </a:rPr>
              <a:t>edian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a:t>
            </a:r>
            <a:r>
              <a:rPr lang="en-US" sz="1200" kern="1200" dirty="0" err="1">
                <a:solidFill>
                  <a:schemeClr val="tx1"/>
                </a:solidFill>
                <a:effectLst/>
                <a:latin typeface="+mn-lt"/>
                <a:ea typeface="+mn-ea"/>
                <a:cs typeface="+mn-cs"/>
              </a:rPr>
              <a:t>ukiodiplomista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lisäpisteitä</a:t>
            </a:r>
            <a:r>
              <a:rPr lang="en-US" sz="1200" kern="1200" dirty="0">
                <a:solidFill>
                  <a:schemeClr val="tx1"/>
                </a:solidFill>
                <a:effectLst/>
                <a:latin typeface="+mn-lt"/>
                <a:ea typeface="+mn-ea"/>
                <a:cs typeface="+mn-cs"/>
              </a:rPr>
              <a:t>. </a:t>
            </a:r>
          </a:p>
          <a:p>
            <a:pPr marL="628650" lvl="1" indent="-171450">
              <a:buFontTx/>
              <a:buChar char="-"/>
            </a:pPr>
            <a:r>
              <a:rPr lang="en-US" sz="1200" b="1" kern="1200" dirty="0" err="1">
                <a:solidFill>
                  <a:schemeClr val="tx1"/>
                </a:solidFill>
                <a:effectLst/>
                <a:latin typeface="+mn-lt"/>
                <a:ea typeface="+mn-ea"/>
                <a:cs typeface="+mn-cs"/>
              </a:rPr>
              <a:t>Muotoilu</a:t>
            </a:r>
            <a:r>
              <a:rPr lang="en-US" sz="1200" b="1"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Kaikilta</a:t>
            </a:r>
            <a:r>
              <a:rPr lang="en-US" sz="120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YO/IB/EB/RP/DIA-</a:t>
            </a:r>
            <a:r>
              <a:rPr lang="en-US" sz="1200" b="0" kern="1200" dirty="0" err="1">
                <a:solidFill>
                  <a:schemeClr val="tx1"/>
                </a:solidFill>
                <a:effectLst/>
                <a:latin typeface="+mn-lt"/>
                <a:ea typeface="+mn-ea"/>
                <a:cs typeface="+mn-cs"/>
              </a:rPr>
              <a:t>tutkinnon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suorittaneilta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huomioidaan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äidinkieli</a:t>
            </a:r>
            <a:r>
              <a:rPr lang="en-US" sz="1200" kern="1200" baseline="0" dirty="0">
                <a:solidFill>
                  <a:schemeClr val="tx1"/>
                </a:solidFill>
                <a:effectLst/>
                <a:latin typeface="+mn-lt"/>
                <a:ea typeface="+mn-ea"/>
                <a:cs typeface="+mn-cs"/>
              </a:rPr>
              <a:t> ja </a:t>
            </a:r>
            <a:r>
              <a:rPr lang="en-US" sz="1200" kern="1200" baseline="0" dirty="0" err="1">
                <a:solidFill>
                  <a:schemeClr val="tx1"/>
                </a:solidFill>
                <a:effectLst/>
                <a:latin typeface="+mn-lt"/>
                <a:ea typeface="+mn-ea"/>
                <a:cs typeface="+mn-cs"/>
              </a:rPr>
              <a:t>matematiikka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sekä</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kaksi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muuta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parasta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ainetta</a:t>
            </a:r>
            <a:r>
              <a:rPr lang="en-US" sz="1200" kern="1200" baseline="0" dirty="0">
                <a:solidFill>
                  <a:schemeClr val="tx1"/>
                </a:solidFill>
                <a:effectLst/>
                <a:latin typeface="+mn-lt"/>
                <a:ea typeface="+mn-ea"/>
                <a:cs typeface="+mn-cs"/>
              </a:rPr>
              <a:t>.</a:t>
            </a:r>
          </a:p>
          <a:p>
            <a:pPr marL="628650" lvl="1" indent="-171450">
              <a:buFontTx/>
              <a:buChar char="-"/>
            </a:pPr>
            <a:r>
              <a:rPr lang="en-US" sz="1200" b="1" kern="1200" baseline="0" dirty="0" err="1">
                <a:solidFill>
                  <a:schemeClr val="tx1"/>
                </a:solidFill>
                <a:effectLst/>
                <a:latin typeface="+mn-lt"/>
                <a:ea typeface="+mn-ea"/>
                <a:cs typeface="+mn-cs"/>
              </a:rPr>
              <a:t>Visuaalisen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viestinnän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muotoilu</a:t>
            </a:r>
            <a:r>
              <a:rPr lang="en-US" sz="1200" b="1" kern="1200" baseline="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Kaikilta</a:t>
            </a:r>
            <a:r>
              <a:rPr lang="en-US" sz="120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YO/IB/EB/RP/DIA-</a:t>
            </a:r>
            <a:r>
              <a:rPr lang="en-US" sz="1200" b="0" kern="1200" dirty="0" err="1">
                <a:solidFill>
                  <a:schemeClr val="tx1"/>
                </a:solidFill>
                <a:effectLst/>
                <a:latin typeface="+mn-lt"/>
                <a:ea typeface="+mn-ea"/>
                <a:cs typeface="+mn-cs"/>
              </a:rPr>
              <a:t>tutkinnon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suorittaneilta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huomioidaan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äidinkieli</a:t>
            </a:r>
            <a:r>
              <a:rPr lang="en-US" sz="1200" kern="1200" baseline="0" dirty="0">
                <a:solidFill>
                  <a:schemeClr val="tx1"/>
                </a:solidFill>
                <a:effectLst/>
                <a:latin typeface="+mn-lt"/>
                <a:ea typeface="+mn-ea"/>
                <a:cs typeface="+mn-cs"/>
              </a:rPr>
              <a:t> ja </a:t>
            </a:r>
            <a:r>
              <a:rPr lang="en-US" sz="1200" b="0" kern="1200" baseline="0" dirty="0" err="1">
                <a:solidFill>
                  <a:schemeClr val="tx1"/>
                </a:solidFill>
                <a:effectLst/>
                <a:latin typeface="+mn-lt"/>
                <a:ea typeface="+mn-ea"/>
                <a:cs typeface="+mn-cs"/>
              </a:rPr>
              <a:t>pitkä</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vieras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kieli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Lisäksi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kaksi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muuta</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parhaat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pisteet</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tuottavaa</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ainetta</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joista</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toinen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voi</a:t>
            </a:r>
            <a:r>
              <a:rPr lang="en-US" sz="1200" b="0" kern="1200" baseline="0" dirty="0">
                <a:solidFill>
                  <a:schemeClr val="tx1"/>
                </a:solidFill>
                <a:effectLst/>
                <a:latin typeface="+mn-lt"/>
                <a:ea typeface="+mn-ea"/>
                <a:cs typeface="+mn-cs"/>
              </a:rPr>
              <a:t> olla </a:t>
            </a:r>
            <a:r>
              <a:rPr lang="en-US" sz="1200" b="0" kern="1200" baseline="0" dirty="0" err="1">
                <a:solidFill>
                  <a:schemeClr val="tx1"/>
                </a:solidFill>
                <a:effectLst/>
                <a:latin typeface="+mn-lt"/>
                <a:ea typeface="+mn-ea"/>
                <a:cs typeface="+mn-cs"/>
              </a:rPr>
              <a:t>kuvataiteen</a:t>
            </a:r>
            <a:r>
              <a:rPr lang="en-US" sz="1200" b="0" kern="1200" baseline="0" dirty="0">
                <a:solidFill>
                  <a:schemeClr val="tx1"/>
                </a:solidFill>
                <a:effectLst/>
                <a:latin typeface="+mn-lt"/>
                <a:ea typeface="+mn-ea"/>
                <a:cs typeface="+mn-cs"/>
              </a:rPr>
              <a:t> tai median </a:t>
            </a:r>
            <a:r>
              <a:rPr lang="en-US" sz="1200" b="0" kern="1200" baseline="0" dirty="0" err="1">
                <a:solidFill>
                  <a:schemeClr val="tx1"/>
                </a:solidFill>
                <a:effectLst/>
                <a:latin typeface="+mn-lt"/>
                <a:ea typeface="+mn-ea"/>
                <a:cs typeface="+mn-cs"/>
              </a:rPr>
              <a:t>lukiodiplomi</a:t>
            </a:r>
            <a:r>
              <a:rPr lang="en-US" sz="1200" b="0" kern="1200" baseline="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31</a:t>
            </a:fld>
            <a:endParaRPr lang="en-US"/>
          </a:p>
        </p:txBody>
      </p:sp>
    </p:spTree>
    <p:extLst>
      <p:ext uri="{BB962C8B-B14F-4D97-AF65-F5344CB8AC3E}">
        <p14:creationId xmlns:p14="http://schemas.microsoft.com/office/powerpoint/2010/main" val="192666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Kevään ensimmäinen yhteishaku:</a:t>
            </a:r>
          </a:p>
          <a:p>
            <a:r>
              <a:rPr lang="fi-FI" dirty="0"/>
              <a:t>Valinnan tulokset julkaistaan viimeistään 30.-31.5.2024 </a:t>
            </a:r>
          </a:p>
          <a:p>
            <a:endParaRPr lang="fi-FI" dirty="0"/>
          </a:p>
          <a:p>
            <a:r>
              <a:rPr lang="fi-FI" b="1" dirty="0"/>
              <a:t>Kevään toinen yhteishaku:</a:t>
            </a:r>
          </a:p>
          <a:p>
            <a:r>
              <a:rPr lang="fi-FI" dirty="0"/>
              <a:t>Todistusvalinnan tulokset julkaistaan viimeistään 27.5.2024</a:t>
            </a:r>
          </a:p>
          <a:p>
            <a:r>
              <a:rPr lang="fi-FI" dirty="0"/>
              <a:t>Valinnan tulokset julkaistaan viimeistään 4.7.2024</a:t>
            </a:r>
          </a:p>
        </p:txBody>
      </p:sp>
      <p:sp>
        <p:nvSpPr>
          <p:cNvPr id="4" name="Slide Number Placeholder 3"/>
          <p:cNvSpPr>
            <a:spLocks noGrp="1"/>
          </p:cNvSpPr>
          <p:nvPr>
            <p:ph type="sldNum" sz="quarter" idx="5"/>
          </p:nvPr>
        </p:nvSpPr>
        <p:spPr/>
        <p:txBody>
          <a:bodyPr/>
          <a:lstStyle/>
          <a:p>
            <a:fld id="{DF164E42-DED0-9246-9B1B-B67105F62D49}" type="slidenum">
              <a:rPr lang="en-US" smtClean="0"/>
              <a:t>32</a:t>
            </a:fld>
            <a:endParaRPr lang="en-US"/>
          </a:p>
        </p:txBody>
      </p:sp>
    </p:spTree>
    <p:extLst>
      <p:ext uri="{BB962C8B-B14F-4D97-AF65-F5344CB8AC3E}">
        <p14:creationId xmlns:p14="http://schemas.microsoft.com/office/powerpoint/2010/main" val="1037199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b="1" i="0" u="none" strike="noStrike" kern="1200" dirty="0">
                <a:solidFill>
                  <a:schemeClr val="tx1"/>
                </a:solidFill>
                <a:effectLst/>
                <a:latin typeface="+mn-lt"/>
                <a:ea typeface="+mn-ea"/>
                <a:cs typeface="+mn-cs"/>
              </a:rPr>
              <a:t>Kauppatieteellisen alan yhteisvalinnan valintakoe 4</a:t>
            </a:r>
            <a:r>
              <a:rPr lang="fi-FI" b="1" dirty="0"/>
              <a:t>.6.2024 klo 12:00-15:00</a:t>
            </a:r>
            <a:endParaRPr lang="fi-FI" sz="900" b="1" i="0" u="none" strike="noStrike" kern="1200" dirty="0">
              <a:solidFill>
                <a:schemeClr val="tx1"/>
              </a:solidFill>
              <a:effectLst/>
              <a:latin typeface="+mn-lt"/>
              <a:ea typeface="+mn-ea"/>
              <a:cs typeface="+mn-cs"/>
            </a:endParaRPr>
          </a:p>
          <a:p>
            <a:r>
              <a:rPr lang="fi-FI" sz="1200" dirty="0">
                <a:latin typeface="Arial" charset="0"/>
                <a:ea typeface="Arial" charset="0"/>
                <a:cs typeface="Arial" charset="0"/>
              </a:rPr>
              <a:t>Perustuu:</a:t>
            </a:r>
          </a:p>
          <a:p>
            <a:pPr marL="285750" lvl="1" indent="-285750">
              <a:buFont typeface="Arial" panose="020B0604020202020204" pitchFamily="34" charset="0"/>
              <a:buChar char="•"/>
            </a:pPr>
            <a:r>
              <a:rPr lang="fi-FI" sz="1200" dirty="0">
                <a:latin typeface="Arial" charset="0"/>
                <a:ea typeface="Arial" charset="0"/>
                <a:cs typeface="Arial" charset="0"/>
              </a:rPr>
              <a:t>Kokeessa mahdollisesti jaettavaan aineistoon sekä </a:t>
            </a:r>
          </a:p>
          <a:p>
            <a:pPr marL="285750" lvl="1" indent="-285750">
              <a:buFont typeface="Arial" panose="020B0604020202020204" pitchFamily="34" charset="0"/>
              <a:buChar char="•"/>
            </a:pPr>
            <a:r>
              <a:rPr lang="fi-FI" sz="1200" dirty="0">
                <a:latin typeface="Arial" charset="0"/>
                <a:ea typeface="Arial" charset="0"/>
                <a:cs typeface="Arial" charset="0"/>
              </a:rPr>
              <a:t>Lukion kursseihin:</a:t>
            </a:r>
          </a:p>
          <a:p>
            <a:pPr marL="628650" lvl="2" indent="-285750">
              <a:buFont typeface="Arial" panose="020B0604020202020204" pitchFamily="34" charset="0"/>
              <a:buChar char="•"/>
            </a:pPr>
            <a:r>
              <a:rPr lang="fi-FI" sz="1200" dirty="0">
                <a:latin typeface="Arial" charset="0"/>
                <a:ea typeface="Arial" charset="0"/>
                <a:cs typeface="Arial" charset="0"/>
              </a:rPr>
              <a:t>Taloustieto (YH2)</a:t>
            </a:r>
          </a:p>
          <a:p>
            <a:pPr marL="628650" lvl="2" indent="-285750">
              <a:buFont typeface="Arial" panose="020B0604020202020204" pitchFamily="34" charset="0"/>
              <a:buChar char="•"/>
            </a:pPr>
            <a:r>
              <a:rPr lang="fi-FI" sz="3200"/>
              <a:t>Ihminen, ympäristö ja historia (HI1)</a:t>
            </a:r>
          </a:p>
          <a:p>
            <a:pPr marL="628650" lvl="2" indent="-285750">
              <a:buFont typeface="Arial" panose="020B0604020202020204" pitchFamily="34" charset="0"/>
              <a:buChar char="•"/>
            </a:pPr>
            <a:r>
              <a:rPr lang="fi-FI" sz="3200"/>
              <a:t>Talousmatematiikka </a:t>
            </a:r>
            <a:r>
              <a:rPr lang="fi-FI" sz="3200" dirty="0"/>
              <a:t>(MAA9, pitkä matematiikka tai MAB7, lyhyt matematiikka). </a:t>
            </a:r>
            <a:r>
              <a:rPr lang="fi-FI" sz="1200" dirty="0">
                <a:latin typeface="Arial"/>
                <a:cs typeface="Arial"/>
              </a:rPr>
              <a:t>Valintakokeeseen riittää jompikumpi matematiikan oppimäärä.</a:t>
            </a:r>
            <a:endParaRPr lang="fi-FI" sz="1200" dirty="0">
              <a:latin typeface="Arial"/>
              <a:ea typeface="Arial" charset="0"/>
              <a:cs typeface="Arial"/>
            </a:endParaRPr>
          </a:p>
          <a:p>
            <a:pPr>
              <a:lnSpc>
                <a:spcPct val="100000"/>
              </a:lnSpc>
            </a:pPr>
            <a:r>
              <a:rPr lang="fi-FI" sz="1200" dirty="0">
                <a:latin typeface="Arial" charset="0"/>
                <a:ea typeface="Arial" charset="0"/>
                <a:cs typeface="Arial" charset="0"/>
              </a:rPr>
              <a:t>Sisältää:</a:t>
            </a:r>
          </a:p>
          <a:p>
            <a:pPr marL="0" lvl="1" indent="-285750">
              <a:buFont typeface="Arial" panose="020B0604020202020204" pitchFamily="34" charset="0"/>
              <a:buChar char="•"/>
            </a:pPr>
            <a:r>
              <a:rPr lang="fi-FI" sz="1200" dirty="0">
                <a:latin typeface="Arial" charset="0"/>
                <a:ea typeface="Arial" charset="0"/>
                <a:cs typeface="Arial" charset="0"/>
              </a:rPr>
              <a:t>Monivalinta- ja oikein/väärin-kysymyksiä.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err="1">
                <a:solidFill>
                  <a:schemeClr val="tx1"/>
                </a:solidFill>
                <a:effectLst/>
                <a:latin typeface="+mn-lt"/>
                <a:ea typeface="+mn-ea"/>
                <a:cs typeface="+mn-cs"/>
              </a:rPr>
              <a:t>Lisätietoja</a:t>
            </a:r>
            <a:r>
              <a:rPr lang="en-US" sz="900" b="1" i="0" u="none" strike="noStrike" kern="1200" dirty="0">
                <a:solidFill>
                  <a:schemeClr val="tx1"/>
                </a:solidFill>
                <a:effectLst/>
                <a:latin typeface="+mn-lt"/>
                <a:ea typeface="+mn-ea"/>
                <a:cs typeface="+mn-cs"/>
              </a:rPr>
              <a:t> ja </a:t>
            </a:r>
            <a:r>
              <a:rPr lang="en-US" sz="900" b="1" i="0" u="none" strike="noStrike" kern="1200" dirty="0" err="1">
                <a:solidFill>
                  <a:schemeClr val="tx1"/>
                </a:solidFill>
                <a:effectLst/>
                <a:latin typeface="+mn-lt"/>
                <a:ea typeface="+mn-ea"/>
                <a:cs typeface="+mn-cs"/>
              </a:rPr>
              <a:t>vanhoja</a:t>
            </a:r>
            <a:r>
              <a:rPr lang="en-US" sz="900" b="1" i="0" u="none" strike="noStrike" kern="1200" dirty="0">
                <a:solidFill>
                  <a:schemeClr val="tx1"/>
                </a:solidFill>
                <a:effectLst/>
                <a:latin typeface="+mn-lt"/>
                <a:ea typeface="+mn-ea"/>
                <a:cs typeface="+mn-cs"/>
              </a:rPr>
              <a:t> </a:t>
            </a:r>
            <a:r>
              <a:rPr lang="en-US" sz="900" b="1" i="0" u="none" strike="noStrike" kern="1200" dirty="0" err="1">
                <a:solidFill>
                  <a:schemeClr val="tx1"/>
                </a:solidFill>
                <a:effectLst/>
                <a:latin typeface="+mn-lt"/>
                <a:ea typeface="+mn-ea"/>
                <a:cs typeface="+mn-cs"/>
              </a:rPr>
              <a:t>valintakokeita</a:t>
            </a:r>
            <a:r>
              <a:rPr lang="en-US" sz="900" b="0" i="0" u="none" strike="noStrike" kern="1200" dirty="0">
                <a:solidFill>
                  <a:schemeClr val="tx1"/>
                </a:solidFill>
                <a:effectLst/>
                <a:latin typeface="+mn-lt"/>
                <a:ea typeface="+mn-ea"/>
                <a:cs typeface="+mn-cs"/>
              </a:rPr>
              <a:t>:</a:t>
            </a:r>
            <a:r>
              <a:rPr lang="en-US" sz="900" b="0" i="0" u="none" strike="noStrike" kern="1200" baseline="0" dirty="0">
                <a:solidFill>
                  <a:schemeClr val="tx1"/>
                </a:solidFill>
                <a:effectLst/>
                <a:latin typeface="+mn-lt"/>
                <a:ea typeface="+mn-ea"/>
                <a:cs typeface="+mn-cs"/>
              </a:rPr>
              <a:t> kauppatieteet.fi</a:t>
            </a:r>
          </a:p>
          <a:p>
            <a:endParaRPr lang="fi-FI" dirty="0"/>
          </a:p>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33</a:t>
            </a:fld>
            <a:endParaRPr lang="en-US"/>
          </a:p>
        </p:txBody>
      </p:sp>
    </p:spTree>
    <p:extLst>
      <p:ext uri="{BB962C8B-B14F-4D97-AF65-F5344CB8AC3E}">
        <p14:creationId xmlns:p14="http://schemas.microsoft.com/office/powerpoint/2010/main" val="586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900" kern="1200" baseline="0" noProof="0" dirty="0">
                <a:solidFill>
                  <a:schemeClr val="tx1"/>
                </a:solidFill>
                <a:effectLst/>
                <a:latin typeface="+mn-lt"/>
                <a:ea typeface="+mn-ea"/>
                <a:cs typeface="+mn-cs"/>
              </a:rPr>
              <a:t>Tehtävissä kannattaa kiinnittää erityistä huomioita tehtävien arviointiperusteisiin</a:t>
            </a:r>
            <a:r>
              <a:rPr lang="en-US" sz="9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Aiempien vuosien ennakko- ja valintakoetehtäviä:</a:t>
            </a:r>
            <a:r>
              <a:rPr lang="fi-FI"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https://www.aalto.fi/fi/opiskelu-aallossa/aiempien-vuosien-ennakko-ja-valintakoetehtavia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Lisätietoa</a:t>
            </a:r>
            <a:r>
              <a:rPr lang="en-US" b="1" dirty="0"/>
              <a:t> </a:t>
            </a:r>
            <a:r>
              <a:rPr lang="en-US" b="1" dirty="0" err="1"/>
              <a:t>taiteiden</a:t>
            </a:r>
            <a:r>
              <a:rPr lang="en-US" b="1" dirty="0"/>
              <a:t> </a:t>
            </a:r>
            <a:r>
              <a:rPr lang="en-US" b="1" dirty="0" err="1"/>
              <a:t>alan</a:t>
            </a:r>
            <a:r>
              <a:rPr lang="en-US" b="1" dirty="0"/>
              <a:t> </a:t>
            </a:r>
            <a:r>
              <a:rPr lang="en-US" b="1" dirty="0" err="1"/>
              <a:t>valintakokeista</a:t>
            </a:r>
            <a:r>
              <a:rPr lang="en-US" b="1" dirty="0"/>
              <a:t>:</a:t>
            </a:r>
            <a:r>
              <a:rPr lang="en-US" dirty="0"/>
              <a:t> </a:t>
            </a:r>
            <a:r>
              <a:rPr lang="en-US" dirty="0" err="1"/>
              <a:t>Opintopolussa</a:t>
            </a:r>
            <a:r>
              <a:rPr lang="en-US" dirty="0"/>
              <a:t> </a:t>
            </a:r>
            <a:r>
              <a:rPr lang="en-US" dirty="0" err="1"/>
              <a:t>hakukohteiden</a:t>
            </a:r>
            <a:r>
              <a:rPr lang="en-US" dirty="0"/>
              <a:t> </a:t>
            </a:r>
            <a:r>
              <a:rPr lang="en-US" dirty="0" err="1"/>
              <a:t>sivuilla</a:t>
            </a:r>
            <a:r>
              <a:rPr lang="en-US" dirty="0"/>
              <a:t> </a:t>
            </a:r>
            <a:r>
              <a:rPr lang="en-US" dirty="0" err="1"/>
              <a:t>Valintaperusteet-osiossa</a:t>
            </a:r>
            <a:r>
              <a:rPr lang="en-US" dirty="0"/>
              <a:t>. </a:t>
            </a:r>
            <a:r>
              <a:rPr lang="en-US" dirty="0" err="1"/>
              <a:t>Linkit</a:t>
            </a:r>
            <a:r>
              <a:rPr lang="en-US" dirty="0"/>
              <a:t> </a:t>
            </a:r>
            <a:r>
              <a:rPr lang="en-US" dirty="0" err="1"/>
              <a:t>hakukohteiden</a:t>
            </a:r>
            <a:r>
              <a:rPr lang="en-US" dirty="0"/>
              <a:t> </a:t>
            </a:r>
            <a:r>
              <a:rPr lang="en-US" dirty="0" err="1"/>
              <a:t>sivuille</a:t>
            </a:r>
            <a:r>
              <a:rPr lang="en-US" dirty="0"/>
              <a:t>: https://www.aalto.fi/fi/node/54501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34</a:t>
            </a:fld>
            <a:endParaRPr lang="en-US"/>
          </a:p>
        </p:txBody>
      </p:sp>
    </p:spTree>
    <p:extLst>
      <p:ext uri="{BB962C8B-B14F-4D97-AF65-F5344CB8AC3E}">
        <p14:creationId xmlns:p14="http://schemas.microsoft.com/office/powerpoint/2010/main" val="1141176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b="1" i="0" u="none" strike="noStrike" kern="1200" dirty="0">
                <a:solidFill>
                  <a:schemeClr val="tx1"/>
                </a:solidFill>
                <a:effectLst/>
                <a:latin typeface="+mn-lt"/>
                <a:ea typeface="+mn-ea"/>
                <a:cs typeface="+mn-cs"/>
              </a:rPr>
              <a:t>DI-valintakoe 28.5.2023 klo 10-14</a:t>
            </a:r>
          </a:p>
          <a:p>
            <a:r>
              <a:rPr lang="fi-FI" sz="900" b="1" i="0" u="none" strike="noStrike" kern="1200" dirty="0">
                <a:solidFill>
                  <a:schemeClr val="tx1"/>
                </a:solidFill>
                <a:effectLst/>
                <a:latin typeface="+mn-lt"/>
                <a:ea typeface="+mn-ea"/>
                <a:cs typeface="+mn-cs"/>
              </a:rPr>
              <a:t>Pakollinen matematiikan osio</a:t>
            </a:r>
            <a:r>
              <a:rPr lang="fi-FI" sz="900" b="0" i="0" u="none" strike="noStrike" kern="1200" dirty="0">
                <a:solidFill>
                  <a:schemeClr val="tx1"/>
                </a:solidFill>
                <a:effectLst/>
                <a:latin typeface="+mn-lt"/>
                <a:ea typeface="+mn-ea"/>
                <a:cs typeface="+mn-cs"/>
              </a:rPr>
              <a:t>: kaikki vastaavat kaikkiin kolmeen (3) kysymykseen</a:t>
            </a:r>
            <a:br>
              <a:rPr lang="fi-FI" dirty="0"/>
            </a:br>
            <a:r>
              <a:rPr lang="fi-FI" sz="900" b="1" i="0" u="none" strike="noStrike" kern="1200" dirty="0">
                <a:solidFill>
                  <a:schemeClr val="tx1"/>
                </a:solidFill>
                <a:effectLst/>
                <a:latin typeface="+mn-lt"/>
                <a:ea typeface="+mn-ea"/>
                <a:cs typeface="+mn-cs"/>
              </a:rPr>
              <a:t>Valinnainen osio</a:t>
            </a:r>
            <a:r>
              <a:rPr lang="fi-FI" sz="900" b="0" i="0" u="none" strike="noStrike" kern="1200" dirty="0">
                <a:solidFill>
                  <a:schemeClr val="tx1"/>
                </a:solidFill>
                <a:effectLst/>
                <a:latin typeface="+mn-lt"/>
                <a:ea typeface="+mn-ea"/>
                <a:cs typeface="+mn-cs"/>
              </a:rPr>
              <a:t>: kaikki vastaavat kolmeen (3) kysymykseen</a:t>
            </a:r>
            <a:br>
              <a:rPr lang="fi-FI" dirty="0"/>
            </a:br>
            <a:r>
              <a:rPr lang="fi-FI" sz="900" b="0" i="0" u="none" strike="noStrike" kern="1200" dirty="0">
                <a:solidFill>
                  <a:schemeClr val="tx1"/>
                </a:solidFill>
                <a:effectLst/>
                <a:latin typeface="+mn-lt"/>
                <a:ea typeface="+mn-ea"/>
                <a:cs typeface="+mn-cs"/>
              </a:rPr>
              <a:t>     Fysiikka: 2 kysymystä</a:t>
            </a:r>
            <a:br>
              <a:rPr lang="fi-FI" dirty="0"/>
            </a:br>
            <a:r>
              <a:rPr lang="fi-FI" sz="900" b="0" i="0" u="none" strike="noStrike" kern="1200" dirty="0">
                <a:solidFill>
                  <a:schemeClr val="tx1"/>
                </a:solidFill>
                <a:effectLst/>
                <a:latin typeface="+mn-lt"/>
                <a:ea typeface="+mn-ea"/>
                <a:cs typeface="+mn-cs"/>
              </a:rPr>
              <a:t>     Kemia: 2 kysymystä</a:t>
            </a:r>
            <a:br>
              <a:rPr lang="fi-FI" dirty="0"/>
            </a:br>
            <a:r>
              <a:rPr lang="fi-FI" sz="900" b="0" i="0" u="none" strike="noStrike" kern="1200" dirty="0">
                <a:solidFill>
                  <a:schemeClr val="tx1"/>
                </a:solidFill>
                <a:effectLst/>
                <a:latin typeface="+mn-lt"/>
                <a:ea typeface="+mn-ea"/>
                <a:cs typeface="+mn-cs"/>
              </a:rPr>
              <a:t>     Tekniikan alan luova ongelmanratkaisukyky: 2 kysymystä</a:t>
            </a:r>
            <a:endParaRPr lang="en-US" sz="900" b="0" i="0" u="none" strike="noStrike" kern="1200" dirty="0">
              <a:solidFill>
                <a:schemeClr val="tx1"/>
              </a:solidFill>
              <a:effectLst/>
              <a:latin typeface="+mn-lt"/>
              <a:ea typeface="+mn-ea"/>
              <a:cs typeface="+mn-cs"/>
            </a:endParaRPr>
          </a:p>
          <a:p>
            <a:endParaRPr lang="en-US" sz="900" b="0" i="0" u="none" strike="noStrike" kern="1200" baseline="0" dirty="0">
              <a:solidFill>
                <a:schemeClr val="tx1"/>
              </a:solidFill>
              <a:effectLst/>
              <a:latin typeface="+mn-lt"/>
              <a:ea typeface="+mn-ea"/>
              <a:cs typeface="+mn-cs"/>
            </a:endParaRPr>
          </a:p>
          <a:p>
            <a:r>
              <a:rPr lang="en-US" sz="900" b="1" i="0" u="none" strike="noStrike" kern="1200" baseline="0" dirty="0">
                <a:solidFill>
                  <a:schemeClr val="tx1"/>
                </a:solidFill>
                <a:effectLst/>
                <a:latin typeface="+mn-lt"/>
                <a:ea typeface="+mn-ea"/>
                <a:cs typeface="+mn-cs"/>
              </a:rPr>
              <a:t>HUOM!</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Informaatioverkostot-hakukohteessa</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vastataan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matematiikan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osioon</a:t>
            </a:r>
            <a:r>
              <a:rPr lang="en-US" sz="900" b="0" i="0" u="none" strike="noStrike" kern="1200" baseline="0" dirty="0">
                <a:solidFill>
                  <a:schemeClr val="tx1"/>
                </a:solidFill>
                <a:effectLst/>
                <a:latin typeface="+mn-lt"/>
                <a:ea typeface="+mn-ea"/>
                <a:cs typeface="+mn-cs"/>
              </a:rPr>
              <a:t> ja </a:t>
            </a:r>
            <a:r>
              <a:rPr lang="en-US" sz="900" b="0" i="0" u="none" strike="noStrike" kern="1200" baseline="0" dirty="0" err="1">
                <a:solidFill>
                  <a:schemeClr val="tx1"/>
                </a:solidFill>
                <a:effectLst/>
                <a:latin typeface="+mn-lt"/>
                <a:ea typeface="+mn-ea"/>
                <a:cs typeface="+mn-cs"/>
              </a:rPr>
              <a:t>tekniikan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alan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luovan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ongelmanratkaisukyvyn</a:t>
            </a:r>
            <a:r>
              <a:rPr lang="en-US" sz="900" b="0" i="0" u="none" strike="noStrike" kern="1200" baseline="0" dirty="0">
                <a:solidFill>
                  <a:schemeClr val="tx1"/>
                </a:solidFill>
                <a:effectLst/>
                <a:latin typeface="+mn-lt"/>
                <a:ea typeface="+mn-ea"/>
                <a:cs typeface="+mn-cs"/>
              </a:rPr>
              <a:t> </a:t>
            </a:r>
            <a:r>
              <a:rPr lang="en-US" sz="900" b="0" i="0" u="none" strike="noStrike" kern="1200" baseline="0" dirty="0" err="1">
                <a:solidFill>
                  <a:schemeClr val="tx1"/>
                </a:solidFill>
                <a:effectLst/>
                <a:latin typeface="+mn-lt"/>
                <a:ea typeface="+mn-ea"/>
                <a:cs typeface="+mn-cs"/>
              </a:rPr>
              <a:t>tehtäviin</a:t>
            </a:r>
            <a:r>
              <a:rPr lang="en-US" sz="900" b="0" i="0" u="none" strike="noStrike" kern="1200" baseline="0" dirty="0">
                <a:solidFill>
                  <a:schemeClr val="tx1"/>
                </a:solidFill>
                <a:effectLst/>
                <a:latin typeface="+mn-lt"/>
                <a:ea typeface="+mn-ea"/>
                <a:cs typeface="+mn-cs"/>
              </a:rPr>
              <a:t>.</a:t>
            </a:r>
          </a:p>
          <a:p>
            <a:endParaRPr lang="en-US" sz="9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u="none" strike="noStrike" kern="1200" dirty="0" err="1">
                <a:solidFill>
                  <a:schemeClr val="tx1"/>
                </a:solidFill>
                <a:effectLst/>
                <a:latin typeface="+mn-lt"/>
                <a:ea typeface="+mn-ea"/>
                <a:cs typeface="+mn-cs"/>
              </a:rPr>
              <a:t>Lisätietoja</a:t>
            </a:r>
            <a:r>
              <a:rPr lang="en-US" sz="900" b="1" i="0" u="none" strike="noStrike" kern="1200" dirty="0">
                <a:solidFill>
                  <a:schemeClr val="tx1"/>
                </a:solidFill>
                <a:effectLst/>
                <a:latin typeface="+mn-lt"/>
                <a:ea typeface="+mn-ea"/>
                <a:cs typeface="+mn-cs"/>
              </a:rPr>
              <a:t> ja </a:t>
            </a:r>
            <a:r>
              <a:rPr lang="en-US" sz="900" b="1" i="0" u="none" strike="noStrike" kern="1200" dirty="0" err="1">
                <a:solidFill>
                  <a:schemeClr val="tx1"/>
                </a:solidFill>
                <a:effectLst/>
                <a:latin typeface="+mn-lt"/>
                <a:ea typeface="+mn-ea"/>
                <a:cs typeface="+mn-cs"/>
              </a:rPr>
              <a:t>vanhoja</a:t>
            </a:r>
            <a:r>
              <a:rPr lang="en-US" sz="900" b="1" i="0" u="none" strike="noStrike" kern="1200" dirty="0">
                <a:solidFill>
                  <a:schemeClr val="tx1"/>
                </a:solidFill>
                <a:effectLst/>
                <a:latin typeface="+mn-lt"/>
                <a:ea typeface="+mn-ea"/>
                <a:cs typeface="+mn-cs"/>
              </a:rPr>
              <a:t> </a:t>
            </a:r>
            <a:r>
              <a:rPr lang="en-US" sz="900" b="1" i="0" u="none" strike="noStrike" kern="1200" dirty="0" err="1">
                <a:solidFill>
                  <a:schemeClr val="tx1"/>
                </a:solidFill>
                <a:effectLst/>
                <a:latin typeface="+mn-lt"/>
                <a:ea typeface="+mn-ea"/>
                <a:cs typeface="+mn-cs"/>
              </a:rPr>
              <a:t>valintakokeita</a:t>
            </a:r>
            <a:r>
              <a:rPr lang="en-US" sz="900" b="1" i="0" u="none" strike="noStrike" kern="1200" dirty="0">
                <a:solidFill>
                  <a:schemeClr val="tx1"/>
                </a:solidFill>
                <a:effectLst/>
                <a:latin typeface="+mn-lt"/>
                <a:ea typeface="+mn-ea"/>
                <a:cs typeface="+mn-cs"/>
              </a:rPr>
              <a:t>:</a:t>
            </a:r>
            <a:r>
              <a:rPr lang="en-US" sz="900" b="1" i="0" u="none" strike="noStrike" kern="1200" baseline="0" dirty="0">
                <a:solidFill>
                  <a:schemeClr val="tx1"/>
                </a:solidFill>
                <a:effectLst/>
                <a:latin typeface="+mn-lt"/>
                <a:ea typeface="+mn-ea"/>
                <a:cs typeface="+mn-cs"/>
              </a:rPr>
              <a:t> </a:t>
            </a:r>
            <a:r>
              <a:rPr lang="en-US" sz="900" b="0" i="0" u="none" strike="noStrike" kern="1200" baseline="0" dirty="0">
                <a:solidFill>
                  <a:schemeClr val="tx1"/>
                </a:solidFill>
                <a:effectLst/>
                <a:latin typeface="+mn-lt"/>
                <a:ea typeface="+mn-ea"/>
                <a:cs typeface="+mn-cs"/>
              </a:rPr>
              <a:t>dia.fi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highlight>
                  <a:srgbClr val="FFFF00"/>
                </a:highlight>
                <a:latin typeface="Arial" panose="020B0604020202020204" pitchFamily="34" charset="0"/>
                <a:cs typeface="Arial" panose="020B0604020202020204" pitchFamily="34" charset="0"/>
              </a:rPr>
              <a:t>Arkkitehtuurin</a:t>
            </a:r>
            <a:r>
              <a:rPr lang="en-US" b="1" dirty="0">
                <a:highlight>
                  <a:srgbClr val="FFFF00"/>
                </a:highlight>
                <a:latin typeface="Arial" panose="020B0604020202020204" pitchFamily="34" charset="0"/>
                <a:cs typeface="Arial" panose="020B0604020202020204" pitchFamily="34" charset="0"/>
              </a:rPr>
              <a:t> </a:t>
            </a:r>
            <a:r>
              <a:rPr lang="en-US" b="1" dirty="0" err="1">
                <a:highlight>
                  <a:srgbClr val="FFFF00"/>
                </a:highlight>
                <a:latin typeface="Arial" panose="020B0604020202020204" pitchFamily="34" charset="0"/>
                <a:cs typeface="Arial" panose="020B0604020202020204" pitchFamily="34" charset="0"/>
              </a:rPr>
              <a:t>valintakoenäyttely</a:t>
            </a:r>
            <a:r>
              <a:rPr lang="en-US" b="1" dirty="0">
                <a:highlight>
                  <a:srgbClr val="FFFF00"/>
                </a:highlight>
                <a:latin typeface="Arial" panose="020B0604020202020204" pitchFamily="34" charset="0"/>
                <a:cs typeface="Arial" panose="020B0604020202020204" pitchFamily="34" charset="0"/>
              </a:rPr>
              <a:t>: </a:t>
            </a:r>
            <a:r>
              <a:rPr lang="en-US" sz="1100" dirty="0">
                <a:solidFill>
                  <a:schemeClr val="tx1"/>
                </a:solidFill>
                <a:highlight>
                  <a:srgbClr val="FFFF00"/>
                </a:highlight>
                <a:latin typeface="Arial" panose="020B0604020202020204" pitchFamily="34" charset="0"/>
                <a:cs typeface="Arial" panose="020B0604020202020204" pitchFamily="34" charset="0"/>
              </a:rPr>
              <a:t>dia.fi &gt; Haluan </a:t>
            </a:r>
            <a:r>
              <a:rPr lang="en-US" sz="1100" dirty="0" err="1">
                <a:solidFill>
                  <a:schemeClr val="tx1"/>
                </a:solidFill>
                <a:highlight>
                  <a:srgbClr val="FFFF00"/>
                </a:highlight>
                <a:latin typeface="Arial" panose="020B0604020202020204" pitchFamily="34" charset="0"/>
                <a:cs typeface="Arial" panose="020B0604020202020204" pitchFamily="34" charset="0"/>
              </a:rPr>
              <a:t>arkkitehdiksi</a:t>
            </a:r>
            <a:endParaRPr lang="fi-FI" dirty="0">
              <a:solidFill>
                <a:schemeClr val="tx1"/>
              </a:solidFill>
              <a:highlight>
                <a:srgbClr val="FFFF00"/>
              </a:highlight>
              <a:latin typeface="Arial" panose="020B0604020202020204" pitchFamily="34" charset="0"/>
              <a:cs typeface="Arial" panose="020B0604020202020204" pitchFamily="34" charset="0"/>
            </a:endParaRPr>
          </a:p>
          <a:p>
            <a:endParaRPr lang="fi-FI" dirty="0"/>
          </a:p>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35</a:t>
            </a:fld>
            <a:endParaRPr lang="en-US"/>
          </a:p>
        </p:txBody>
      </p:sp>
    </p:spTree>
    <p:extLst>
      <p:ext uri="{BB962C8B-B14F-4D97-AF65-F5344CB8AC3E}">
        <p14:creationId xmlns:p14="http://schemas.microsoft.com/office/powerpoint/2010/main" val="410329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fi-FI" dirty="0"/>
              <a:t>Seuraa Aaltoa somessa: </a:t>
            </a:r>
          </a:p>
          <a:p>
            <a:r>
              <a:rPr lang="fi-FI" dirty="0"/>
              <a:t>@aaltouniversity</a:t>
            </a:r>
          </a:p>
        </p:txBody>
      </p:sp>
      <p:sp>
        <p:nvSpPr>
          <p:cNvPr id="4" name="Slide Number Placeholder 3"/>
          <p:cNvSpPr>
            <a:spLocks noGrp="1"/>
          </p:cNvSpPr>
          <p:nvPr>
            <p:ph type="sldNum" sz="quarter" idx="5"/>
          </p:nvPr>
        </p:nvSpPr>
        <p:spPr/>
        <p:txBody>
          <a:bodyPr/>
          <a:lstStyle/>
          <a:p>
            <a:fld id="{DF164E42-DED0-9246-9B1B-B67105F62D49}" type="slidenum">
              <a:rPr lang="en-US" smtClean="0"/>
              <a:t>37</a:t>
            </a:fld>
            <a:endParaRPr lang="en-US"/>
          </a:p>
        </p:txBody>
      </p:sp>
    </p:spTree>
    <p:extLst>
      <p:ext uri="{BB962C8B-B14F-4D97-AF65-F5344CB8AC3E}">
        <p14:creationId xmlns:p14="http://schemas.microsoft.com/office/powerpoint/2010/main" val="52039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US" i="0" noProof="0" dirty="0">
                <a:latin typeface="NimbusSan" charset="0"/>
                <a:ea typeface="NimbusSan" charset="0"/>
                <a:cs typeface="NimbusSan" charset="0"/>
              </a:rPr>
              <a:t>Esittelijä:</a:t>
            </a:r>
            <a:r>
              <a:rPr lang="fi-FI" altLang="en-US" i="0" baseline="0" noProof="0" dirty="0">
                <a:latin typeface="NimbusSan" charset="0"/>
                <a:ea typeface="NimbusSan" charset="0"/>
                <a:cs typeface="NimbusSan" charset="0"/>
              </a:rPr>
              <a:t> </a:t>
            </a:r>
          </a:p>
          <a:p>
            <a:r>
              <a:rPr lang="fi-FI" altLang="en-US" i="0" baseline="0" noProof="0" dirty="0">
                <a:latin typeface="NimbusSan" charset="0"/>
                <a:ea typeface="NimbusSan" charset="0"/>
                <a:cs typeface="NimbusSan" charset="0"/>
              </a:rPr>
              <a:t>Tyhjennä tästä lukujärjestyspohjasta malliesimerkin merkinnät ja täytä lukujärjestys omilla tiedoillasi. Voit täyttää lukujärjestykseen esimerkiksi kuluvan viikon kalenterimerkintäsi tai tyypillisen opiskeluviikkosi lukujärjestyksen. Lisää lukujärjestykseen luennot, harkat, tenttiin valmistautuminen, järjestöelämä, mahdolliset työt, liikuntavuorot, YTHS-käynnit, yms. Kerro myös, millä kampuksella opiskelet (Otaniemi, Mikkeli) sekä</a:t>
            </a:r>
            <a:r>
              <a:rPr lang="fi-FI" altLang="en-US" i="0" noProof="0" dirty="0">
                <a:latin typeface="NimbusSan" charset="0"/>
                <a:ea typeface="NimbusSan" charset="0"/>
                <a:cs typeface="NimbusSan" charset="0"/>
              </a:rPr>
              <a:t> mitä yliopiston tiloja käytät (</a:t>
            </a:r>
            <a:r>
              <a:rPr lang="fi-FI" altLang="en-US" i="0" noProof="0" dirty="0" err="1">
                <a:latin typeface="NimbusSan" charset="0"/>
                <a:ea typeface="NimbusSan" charset="0"/>
                <a:cs typeface="NimbusSan" charset="0"/>
              </a:rPr>
              <a:t>hub</a:t>
            </a:r>
            <a:r>
              <a:rPr lang="fi-FI" altLang="en-US" i="0" noProof="0" dirty="0">
                <a:latin typeface="NimbusSan" charset="0"/>
                <a:ea typeface="NimbusSan" charset="0"/>
                <a:cs typeface="NimbusSan" charset="0"/>
              </a:rPr>
              <a:t>, oppimiskeskus, kirjasto, ryhmätyötilat, kahvilat).</a:t>
            </a:r>
            <a:r>
              <a:rPr lang="fi-FI" altLang="en-US" i="0" baseline="0" noProof="0" dirty="0">
                <a:latin typeface="NimbusSan" charset="0"/>
                <a:ea typeface="NimbusSan" charset="0"/>
                <a:cs typeface="NimbusSan" charset="0"/>
              </a:rPr>
              <a:t> Tämän kuvan tarkoitus on antaa kuulijoille realistinen kuva opiskelijan ajankäytöstä ja osoittaa, että opiskelu ja opiskeluelämä on muutakin kuin luennoilla istumista.</a:t>
            </a:r>
            <a:endParaRPr lang="fi-FI" i="0" baseline="0" noProof="0" dirty="0">
              <a:latin typeface="NimbusSan" charset="0"/>
            </a:endParaRPr>
          </a:p>
          <a:p>
            <a:pPr marL="171450" indent="-171450">
              <a:buFontTx/>
              <a:buChar char="-"/>
            </a:pPr>
            <a:endParaRPr lang="en-US" sz="900" kern="1200" noProof="0" dirty="0">
              <a:solidFill>
                <a:schemeClr val="tx1"/>
              </a:solidFill>
              <a:effectLst/>
              <a:latin typeface="+mn-lt"/>
              <a:ea typeface="+mn-ea"/>
              <a:cs typeface="+mn-cs"/>
            </a:endParaRPr>
          </a:p>
          <a:p>
            <a:pPr marL="0" indent="0">
              <a:buFontTx/>
              <a:buNone/>
            </a:pPr>
            <a:r>
              <a:rPr lang="en-US" sz="900" kern="1200" noProof="0" dirty="0" err="1">
                <a:solidFill>
                  <a:schemeClr val="tx1"/>
                </a:solidFill>
                <a:effectLst/>
                <a:latin typeface="+mn-lt"/>
                <a:ea typeface="+mn-ea"/>
                <a:cs typeface="+mn-cs"/>
              </a:rPr>
              <a:t>Kerro</a:t>
            </a:r>
            <a:r>
              <a:rPr lang="en-US" sz="900" kern="1200" noProof="0" dirty="0">
                <a:solidFill>
                  <a:schemeClr val="tx1"/>
                </a:solidFill>
                <a:effectLst/>
                <a:latin typeface="+mn-lt"/>
                <a:ea typeface="+mn-ea"/>
                <a:cs typeface="+mn-cs"/>
              </a:rPr>
              <a:t> </a:t>
            </a:r>
            <a:r>
              <a:rPr lang="en-US" sz="900" kern="1200" noProof="0" dirty="0" err="1">
                <a:solidFill>
                  <a:schemeClr val="tx1"/>
                </a:solidFill>
                <a:effectLst/>
                <a:latin typeface="+mn-lt"/>
                <a:ea typeface="+mn-ea"/>
                <a:cs typeface="+mn-cs"/>
              </a:rPr>
              <a:t>tässä</a:t>
            </a:r>
            <a:r>
              <a:rPr lang="en-US" sz="900" kern="1200" noProof="0" dirty="0">
                <a:solidFill>
                  <a:schemeClr val="tx1"/>
                </a:solidFill>
                <a:effectLst/>
                <a:latin typeface="+mn-lt"/>
                <a:ea typeface="+mn-ea"/>
                <a:cs typeface="+mn-cs"/>
              </a:rPr>
              <a:t> </a:t>
            </a:r>
            <a:r>
              <a:rPr lang="en-US" sz="900" kern="1200" noProof="0" dirty="0" err="1">
                <a:solidFill>
                  <a:schemeClr val="tx1"/>
                </a:solidFill>
                <a:effectLst/>
                <a:latin typeface="+mn-lt"/>
                <a:ea typeface="+mn-ea"/>
                <a:cs typeface="+mn-cs"/>
              </a:rPr>
              <a:t>omista</a:t>
            </a:r>
            <a:r>
              <a:rPr lang="en-US" sz="900" kern="1200" noProof="0" dirty="0">
                <a:solidFill>
                  <a:schemeClr val="tx1"/>
                </a:solidFill>
                <a:effectLst/>
                <a:latin typeface="+mn-lt"/>
                <a:ea typeface="+mn-ea"/>
                <a:cs typeface="+mn-cs"/>
              </a:rPr>
              <a:t> </a:t>
            </a:r>
            <a:r>
              <a:rPr lang="en-US" sz="900" kern="1200" noProof="0" dirty="0" err="1">
                <a:solidFill>
                  <a:schemeClr val="tx1"/>
                </a:solidFill>
                <a:effectLst/>
                <a:latin typeface="+mn-lt"/>
                <a:ea typeface="+mn-ea"/>
                <a:cs typeface="+mn-cs"/>
              </a:rPr>
              <a:t>kokemuksistasi</a:t>
            </a:r>
            <a:r>
              <a:rPr lang="en-US" sz="900" kern="1200" noProof="0" dirty="0">
                <a:solidFill>
                  <a:schemeClr val="tx1"/>
                </a:solidFill>
                <a:effectLst/>
                <a:latin typeface="+mn-lt"/>
                <a:ea typeface="+mn-ea"/>
                <a:cs typeface="+mn-cs"/>
              </a:rPr>
              <a:t>:</a:t>
            </a:r>
          </a:p>
          <a:p>
            <a:pPr marL="171450" indent="-171450">
              <a:buFontTx/>
              <a:buChar char="-"/>
            </a:pPr>
            <a:r>
              <a:rPr lang="fi-FI" sz="900" kern="1200" noProof="0" dirty="0">
                <a:solidFill>
                  <a:schemeClr val="tx1"/>
                </a:solidFill>
                <a:latin typeface="+mn-lt"/>
                <a:ea typeface="+mn-ea"/>
                <a:cs typeface="+mn-cs"/>
              </a:rPr>
              <a:t>Mitä opiskelet? (Millaisia opintokokonaisuuksia olet suorittanut,</a:t>
            </a:r>
            <a:r>
              <a:rPr lang="fi-FI" sz="900" kern="1200" baseline="0" noProof="0" dirty="0">
                <a:solidFill>
                  <a:schemeClr val="tx1"/>
                </a:solidFill>
                <a:latin typeface="+mn-lt"/>
                <a:ea typeface="+mn-ea"/>
                <a:cs typeface="+mn-cs"/>
              </a:rPr>
              <a:t> mitä vielä </a:t>
            </a:r>
            <a:r>
              <a:rPr lang="fi-FI" sz="900" kern="1200" noProof="0" dirty="0">
                <a:solidFill>
                  <a:schemeClr val="tx1"/>
                </a:solidFill>
                <a:latin typeface="+mn-lt"/>
                <a:ea typeface="+mn-ea"/>
                <a:cs typeface="+mn-cs"/>
              </a:rPr>
              <a:t>aiot suorittaa?)</a:t>
            </a:r>
          </a:p>
          <a:p>
            <a:pPr marL="171450" indent="-171450">
              <a:buFontTx/>
              <a:buChar char="-"/>
            </a:pPr>
            <a:r>
              <a:rPr lang="fi-FI" sz="900" kern="1200" noProof="0" dirty="0">
                <a:solidFill>
                  <a:schemeClr val="tx1"/>
                </a:solidFill>
                <a:latin typeface="+mn-lt"/>
                <a:ea typeface="+mn-ea"/>
                <a:cs typeface="+mn-cs"/>
              </a:rPr>
              <a:t>Miten opiskelet, kuuluvatko arkeesi luennot, harkat, tentit jne.?</a:t>
            </a:r>
          </a:p>
          <a:p>
            <a:pPr marL="171450" indent="-171450">
              <a:buFontTx/>
              <a:buChar char="-"/>
            </a:pPr>
            <a:r>
              <a:rPr lang="fi-FI" sz="900" kern="1200" noProof="0" dirty="0">
                <a:solidFill>
                  <a:schemeClr val="tx1"/>
                </a:solidFill>
                <a:latin typeface="+mn-lt"/>
                <a:ea typeface="+mn-ea"/>
                <a:cs typeface="+mn-cs"/>
              </a:rPr>
              <a:t>Millaisissa projekteissa olet ollut mukana?</a:t>
            </a:r>
          </a:p>
          <a:p>
            <a:endParaRPr lang="fi-FI" i="0" baseline="0" noProof="0" dirty="0">
              <a:latin typeface="NimbusSan" charset="0"/>
            </a:endParaRPr>
          </a:p>
          <a:p>
            <a:r>
              <a:rPr lang="en-US" sz="900" kern="1200" dirty="0" err="1">
                <a:solidFill>
                  <a:schemeClr val="tx1"/>
                </a:solidFill>
                <a:effectLst/>
                <a:latin typeface="+mn-lt"/>
                <a:ea typeface="+mn-ea"/>
                <a:cs typeface="+mn-cs"/>
              </a:rPr>
              <a:t>Lukujärjestyksen</a:t>
            </a:r>
            <a:r>
              <a:rPr lang="en-US" sz="900" kern="1200" baseline="0" dirty="0">
                <a:solidFill>
                  <a:schemeClr val="tx1"/>
                </a:solidFill>
                <a:effectLst/>
                <a:latin typeface="+mn-lt"/>
                <a:ea typeface="+mn-ea"/>
                <a:cs typeface="+mn-cs"/>
              </a:rPr>
              <a:t> </a:t>
            </a:r>
            <a:r>
              <a:rPr lang="en-US" sz="900" kern="1200" baseline="0" dirty="0" err="1">
                <a:solidFill>
                  <a:schemeClr val="tx1"/>
                </a:solidFill>
                <a:effectLst/>
                <a:latin typeface="+mn-lt"/>
                <a:ea typeface="+mn-ea"/>
                <a:cs typeface="+mn-cs"/>
              </a:rPr>
              <a:t>kohdalla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taiteiden</a:t>
            </a:r>
            <a:r>
              <a:rPr lang="en-US" sz="900" kern="1200" baseline="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alan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opiskelusta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hyvä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mainita</a:t>
            </a:r>
            <a:r>
              <a:rPr lang="en-US" sz="900" kern="1200" dirty="0">
                <a:solidFill>
                  <a:schemeClr val="tx1"/>
                </a:solidFill>
                <a:effectLst/>
                <a:latin typeface="+mn-lt"/>
                <a:ea typeface="+mn-ea"/>
                <a:cs typeface="+mn-cs"/>
              </a:rPr>
              <a:t>:</a:t>
            </a:r>
          </a:p>
          <a:p>
            <a:pPr marL="171450" indent="-171450">
              <a:buFontTx/>
              <a:buChar char="-"/>
            </a:pPr>
            <a:r>
              <a:rPr lang="en-US" sz="900" kern="1200" dirty="0" err="1">
                <a:solidFill>
                  <a:schemeClr val="tx1"/>
                </a:solidFill>
                <a:effectLst/>
                <a:latin typeface="+mn-lt"/>
                <a:ea typeface="+mn-ea"/>
                <a:cs typeface="+mn-cs"/>
              </a:rPr>
              <a:t>Tenttejä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äärimmäisen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vähän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enemmän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käytännön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työskentelyä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projektit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arvioidaan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kritiikeissä</a:t>
            </a:r>
            <a:endParaRPr lang="en-US" sz="900" kern="1200" dirty="0">
              <a:solidFill>
                <a:schemeClr val="tx1"/>
              </a:solidFill>
              <a:effectLst/>
              <a:latin typeface="+mn-lt"/>
              <a:ea typeface="+mn-ea"/>
              <a:cs typeface="+mn-cs"/>
            </a:endParaRPr>
          </a:p>
          <a:p>
            <a:pPr marL="171450" indent="-171450">
              <a:buFontTx/>
              <a:buChar char="-"/>
            </a:pPr>
            <a:r>
              <a:rPr lang="en-US" sz="900" kern="1200" dirty="0" err="1">
                <a:solidFill>
                  <a:schemeClr val="tx1"/>
                </a:solidFill>
                <a:effectLst/>
                <a:latin typeface="+mn-lt"/>
                <a:ea typeface="+mn-ea"/>
                <a:cs typeface="+mn-cs"/>
              </a:rPr>
              <a:t>Suurin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osa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kursseista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läsnäolopakollisia</a:t>
            </a:r>
            <a:endParaRPr lang="en-US" sz="900" kern="1200" dirty="0">
              <a:solidFill>
                <a:schemeClr val="tx1"/>
              </a:solidFill>
              <a:effectLst/>
              <a:latin typeface="+mn-lt"/>
              <a:ea typeface="+mn-ea"/>
              <a:cs typeface="+mn-cs"/>
            </a:endParaRPr>
          </a:p>
          <a:p>
            <a:pPr marL="171450" indent="-171450">
              <a:buFontTx/>
              <a:buChar char="-"/>
            </a:pPr>
            <a:r>
              <a:rPr lang="en-US" sz="900" kern="1200" dirty="0" err="1">
                <a:solidFill>
                  <a:schemeClr val="tx1"/>
                </a:solidFill>
                <a:effectLst/>
                <a:latin typeface="+mn-lt"/>
                <a:ea typeface="+mn-ea"/>
                <a:cs typeface="+mn-cs"/>
              </a:rPr>
              <a:t>Etenkin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kandidaattiopinnoissa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tyypillistä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että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koulupäivä</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esim</a:t>
            </a:r>
            <a:r>
              <a:rPr lang="en-US" sz="900" kern="1200" dirty="0">
                <a:solidFill>
                  <a:schemeClr val="tx1"/>
                </a:solidFill>
                <a:effectLst/>
                <a:latin typeface="+mn-lt"/>
                <a:ea typeface="+mn-ea"/>
                <a:cs typeface="+mn-cs"/>
              </a:rPr>
              <a:t>. 9-17 </a:t>
            </a:r>
            <a:r>
              <a:rPr lang="en-US" sz="900" kern="1200" dirty="0" err="1">
                <a:solidFill>
                  <a:schemeClr val="tx1"/>
                </a:solidFill>
                <a:effectLst/>
                <a:latin typeface="+mn-lt"/>
                <a:ea typeface="+mn-ea"/>
                <a:cs typeface="+mn-cs"/>
              </a:rPr>
              <a:t>samaa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kurssia</a:t>
            </a:r>
            <a:endParaRPr lang="en-US" sz="900" kern="1200" dirty="0">
              <a:solidFill>
                <a:schemeClr val="tx1"/>
              </a:solidFill>
              <a:effectLst/>
              <a:latin typeface="+mn-lt"/>
              <a:ea typeface="+mn-ea"/>
              <a:cs typeface="+mn-cs"/>
            </a:endParaRPr>
          </a:p>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21485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900" dirty="0">
                <a:solidFill>
                  <a:schemeClr val="tx1">
                    <a:lumMod val="85000"/>
                    <a:lumOff val="15000"/>
                  </a:schemeClr>
                </a:solidFill>
                <a:latin typeface="Arial" charset="0"/>
                <a:ea typeface="Arial" charset="0"/>
                <a:cs typeface="Arial" charset="0"/>
              </a:rPr>
              <a:t>Aalto-yliopisto on rohkeiden ajattelijoiden yhteisö, jossa kohtaavat tekniikka, talous, taide ja muotoilu. Tavoitteemme on olla yksi maailman kärkiyliopistoista. </a:t>
            </a:r>
            <a:endParaRPr lang="fi-FI" sz="900" baseline="0" dirty="0"/>
          </a:p>
          <a:p>
            <a:r>
              <a:rPr lang="fi-FI" sz="900" b="1" dirty="0"/>
              <a:t>Aallon kolme alaa</a:t>
            </a:r>
            <a:r>
              <a:rPr lang="fi-FI" sz="900" b="1" baseline="0" dirty="0"/>
              <a:t> ovat</a:t>
            </a:r>
            <a:r>
              <a:rPr lang="fi-FI" sz="900" b="1" dirty="0"/>
              <a:t> taide,</a:t>
            </a:r>
            <a:r>
              <a:rPr lang="fi-FI" sz="900" b="1" baseline="0" dirty="0"/>
              <a:t> talous ja tekniikka.</a:t>
            </a:r>
          </a:p>
          <a:p>
            <a:endParaRPr lang="fi-FI" sz="900" b="1" baseline="0" dirty="0"/>
          </a:p>
          <a:p>
            <a:r>
              <a:rPr lang="fi-FI" sz="900" b="1" baseline="0" dirty="0"/>
              <a:t>Kuusi korkeakoulua: Taiteiden ja suunnittelun korkeakoulu</a:t>
            </a:r>
            <a:r>
              <a:rPr lang="fi-FI" sz="900" baseline="0" dirty="0"/>
              <a:t>, </a:t>
            </a:r>
            <a:r>
              <a:rPr lang="fi-FI" sz="900" b="1" baseline="0" dirty="0"/>
              <a:t>Kauppakorkeakoulu</a:t>
            </a:r>
            <a:r>
              <a:rPr lang="fi-FI" sz="900" baseline="0" dirty="0"/>
              <a:t> ja tekniikan alan neljä korkeakoulua </a:t>
            </a:r>
            <a:r>
              <a:rPr lang="fi-FI" sz="900" b="1" baseline="0" dirty="0"/>
              <a:t>Insinööritieteiden korkeakoulu, Kemian tekniikan korkeakoulu, Perustieteiden korkeakoulu ja Sähkötekniikan korkeakoulu</a:t>
            </a:r>
          </a:p>
          <a:p>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noProof="0" dirty="0"/>
              <a:t>Opetus keskittyy Otaniemen kampukselle (lukuun ottamatta Mikkelin englanninkielistä International Business -kandidaattiohjelmaa). </a:t>
            </a:r>
            <a:endParaRPr lang="fi-FI" sz="900" baseline="0" dirty="0"/>
          </a:p>
          <a:p>
            <a:endParaRPr lang="fi-FI" dirty="0"/>
          </a:p>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a:t>
            </a:fld>
            <a:endParaRPr lang="en-US"/>
          </a:p>
        </p:txBody>
      </p:sp>
    </p:spTree>
    <p:extLst>
      <p:ext uri="{BB962C8B-B14F-4D97-AF65-F5344CB8AC3E}">
        <p14:creationId xmlns:p14="http://schemas.microsoft.com/office/powerpoint/2010/main" val="97887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u="none" strike="noStrike" dirty="0">
                <a:solidFill>
                  <a:srgbClr val="000000"/>
                </a:solidFill>
                <a:effectLst/>
                <a:latin typeface="Arial" panose="020B0604020202020204" pitchFamily="34" charset="0"/>
              </a:rPr>
              <a:t>Sosiaalisen median kanavistamme löydät mielenkiintoista sisältöä ja inspiroivia tarinoita opiskelusta, opiskelijaelämästä ja alumneistamme.</a:t>
            </a:r>
            <a:r>
              <a:rPr lang="fi-FI" b="0" i="0" dirty="0">
                <a:solidFill>
                  <a:srgbClr val="000000"/>
                </a:solidFill>
                <a:effectLst/>
                <a:latin typeface="Arial" panose="020B0604020202020204" pitchFamily="34" charset="0"/>
              </a:rPr>
              <a:t>​</a:t>
            </a:r>
          </a:p>
          <a:p>
            <a:r>
              <a:rPr lang="fi-FI" b="0" i="0" dirty="0">
                <a:solidFill>
                  <a:srgbClr val="000000"/>
                </a:solidFill>
                <a:effectLst/>
                <a:latin typeface="Arial"/>
                <a:cs typeface="Arial"/>
              </a:rPr>
              <a:t>Opiskelijaelämää voi seurata etenkin </a:t>
            </a:r>
            <a:r>
              <a:rPr lang="fi-FI" b="0" i="0" dirty="0" err="1">
                <a:solidFill>
                  <a:srgbClr val="000000"/>
                </a:solidFill>
                <a:effectLst/>
                <a:latin typeface="Arial"/>
                <a:cs typeface="Arial"/>
              </a:rPr>
              <a:t>Kauppiksen</a:t>
            </a:r>
            <a:r>
              <a:rPr lang="fi-FI" b="0" i="0" dirty="0">
                <a:solidFill>
                  <a:srgbClr val="000000"/>
                </a:solidFill>
                <a:effectLst/>
                <a:latin typeface="Arial"/>
                <a:cs typeface="Arial"/>
              </a:rPr>
              <a:t> </a:t>
            </a:r>
            <a:r>
              <a:rPr lang="fi-FI" b="0" i="0" dirty="0" err="1">
                <a:solidFill>
                  <a:srgbClr val="000000"/>
                </a:solidFill>
                <a:effectLst/>
                <a:latin typeface="Arial"/>
                <a:cs typeface="Arial"/>
              </a:rPr>
              <a:t>IG:ssä</a:t>
            </a:r>
            <a:r>
              <a:rPr lang="fi-FI" b="0" i="0" dirty="0">
                <a:solidFill>
                  <a:srgbClr val="000000"/>
                </a:solidFill>
                <a:effectLst/>
                <a:latin typeface="Arial"/>
                <a:cs typeface="Arial"/>
              </a:rPr>
              <a:t>, jossa on paljon eri ohjelmissa opiskelevien </a:t>
            </a:r>
            <a:r>
              <a:rPr lang="fi-FI" b="0" i="0" dirty="0" err="1">
                <a:solidFill>
                  <a:srgbClr val="000000"/>
                </a:solidFill>
                <a:effectLst/>
                <a:latin typeface="Arial"/>
                <a:cs typeface="Arial"/>
              </a:rPr>
              <a:t>takeovereita</a:t>
            </a:r>
            <a:r>
              <a:rPr lang="fi-FI" dirty="0">
                <a:solidFill>
                  <a:srgbClr val="000000"/>
                </a:solidFill>
                <a:latin typeface="Arial"/>
                <a:cs typeface="Arial"/>
              </a:rPr>
              <a:t>, jotka liittyvät ajankohtaisiin asioihin</a:t>
            </a:r>
            <a:endParaRPr lang="fi-FI"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cs typeface="Arial" panose="020B0604020202020204"/>
              </a:rPr>
              <a:t>https://www.instagram.com/aaltobiz/</a:t>
            </a:r>
            <a:br>
              <a:rPr lang="en-US" sz="900" b="0" dirty="0">
                <a:cs typeface="Arial" panose="020B0604020202020204"/>
              </a:rPr>
            </a:br>
            <a:r>
              <a:rPr lang="en-US" sz="900" b="0" dirty="0">
                <a:cs typeface="Arial" panose="020B0604020202020204"/>
              </a:rPr>
              <a:t>https://www.facebook.com/aaltobiz</a:t>
            </a:r>
            <a:br>
              <a:rPr lang="en-US" sz="900" b="0" dirty="0">
                <a:cs typeface="Arial" panose="020B0604020202020204"/>
              </a:rPr>
            </a:br>
            <a:r>
              <a:rPr lang="en-US" sz="900" b="0" dirty="0">
                <a:cs typeface="Arial" panose="020B0604020202020204"/>
              </a:rPr>
              <a:t>https://twitter.com/AaltoBIZ</a:t>
            </a:r>
          </a:p>
          <a:p>
            <a:pPr marL="0" marR="0" indent="0" algn="l" defTabSz="914400" rtl="0" eaLnBrk="1" fontAlgn="auto" latinLnBrk="0" hangingPunct="1">
              <a:lnSpc>
                <a:spcPct val="100000"/>
              </a:lnSpc>
              <a:spcBef>
                <a:spcPts val="0"/>
              </a:spcBef>
              <a:spcAft>
                <a:spcPts val="0"/>
              </a:spcAft>
              <a:buClrTx/>
              <a:buSzTx/>
              <a:buFontTx/>
              <a:buNone/>
              <a:tabLst/>
              <a:defRPr/>
            </a:pPr>
            <a:endParaRPr lang="en-FI" dirty="0">
              <a:cs typeface="Calibri"/>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6</a:t>
            </a:fld>
            <a:endParaRPr lang="en-US"/>
          </a:p>
        </p:txBody>
      </p:sp>
    </p:spTree>
    <p:extLst>
      <p:ext uri="{BB962C8B-B14F-4D97-AF65-F5344CB8AC3E}">
        <p14:creationId xmlns:p14="http://schemas.microsoft.com/office/powerpoint/2010/main" val="50581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Aalto-yliopiston </a:t>
            </a:r>
            <a:r>
              <a:rPr lang="en-US" dirty="0" err="1">
                <a:solidFill>
                  <a:srgbClr val="FF0000"/>
                </a:solidFill>
                <a:highlight>
                  <a:srgbClr val="FFFF00"/>
                </a:highlight>
              </a:rPr>
              <a:t>kandidaattikoulutusohjelmien</a:t>
            </a:r>
            <a:r>
              <a:rPr lang="en-US" dirty="0">
                <a:solidFill>
                  <a:srgbClr val="FF0000"/>
                </a:solidFill>
                <a:highlight>
                  <a:srgbClr val="FFFF00"/>
                </a:highlight>
              </a:rPr>
              <a:t> </a:t>
            </a:r>
            <a:r>
              <a:rPr lang="en-US" dirty="0" err="1">
                <a:solidFill>
                  <a:srgbClr val="FF0000"/>
                </a:solidFill>
                <a:highlight>
                  <a:srgbClr val="FFFF00"/>
                </a:highlight>
              </a:rPr>
              <a:t>ohjelmavideot</a:t>
            </a:r>
            <a:r>
              <a:rPr lang="en-US" dirty="0">
                <a:solidFill>
                  <a:srgbClr val="FF0000"/>
                </a:solidFill>
                <a:highlight>
                  <a:srgbClr val="FFFF00"/>
                </a:highlight>
              </a:rPr>
              <a:t> </a:t>
            </a:r>
            <a:r>
              <a:rPr lang="en-US" dirty="0" err="1">
                <a:solidFill>
                  <a:srgbClr val="FF0000"/>
                </a:solidFill>
                <a:highlight>
                  <a:srgbClr val="FFFF00"/>
                </a:highlight>
              </a:rPr>
              <a:t>löytyvät</a:t>
            </a:r>
            <a:r>
              <a:rPr lang="en-US" dirty="0">
                <a:solidFill>
                  <a:srgbClr val="FF0000"/>
                </a:solidFill>
                <a:highlight>
                  <a:srgbClr val="FFFF00"/>
                </a:highlight>
              </a:rPr>
              <a:t>: </a:t>
            </a:r>
            <a:r>
              <a:rPr lang="fi-FI" dirty="0">
                <a:solidFill>
                  <a:srgbClr val="FF0000"/>
                </a:solidFill>
                <a:highlight>
                  <a:srgbClr val="FFFF00"/>
                </a:highlight>
              </a:rPr>
              <a:t>https://www.youtube.com/playlist?list=PLJJ2tnFVQ9wRGOoUVS7orIYQK9r1VUbgO</a:t>
            </a:r>
            <a:endParaRPr lang="en-FI"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7</a:t>
            </a:fld>
            <a:endParaRPr lang="en-US"/>
          </a:p>
        </p:txBody>
      </p:sp>
    </p:spTree>
    <p:extLst>
      <p:ext uri="{BB962C8B-B14F-4D97-AF65-F5344CB8AC3E}">
        <p14:creationId xmlns:p14="http://schemas.microsoft.com/office/powerpoint/2010/main" val="226520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263818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245" indent="-182245" defTabSz="360000">
              <a:lnSpc>
                <a:spcPct val="100000"/>
              </a:lnSpc>
              <a:buSzPct val="100000"/>
              <a:buFont typeface="Arial" panose="020B0604020202020204" pitchFamily="34" charset="0"/>
              <a:buChar char="•"/>
            </a:pPr>
            <a:r>
              <a:rPr lang="en-US" sz="900" b="0" dirty="0" err="1">
                <a:latin typeface="+mn-lt"/>
                <a:ea typeface="Arial" charset="0"/>
                <a:cs typeface="Calibri"/>
              </a:rPr>
              <a:t>Pääaine</a:t>
            </a:r>
            <a:r>
              <a:rPr lang="en-US" sz="900" b="0" dirty="0">
                <a:latin typeface="+mn-lt"/>
                <a:ea typeface="Arial" charset="0"/>
                <a:cs typeface="Calibri"/>
              </a:rPr>
              <a:t>: </a:t>
            </a:r>
            <a:r>
              <a:rPr lang="en-US" sz="900" b="0" dirty="0" err="1">
                <a:latin typeface="+mn-lt"/>
                <a:ea typeface="Arial" charset="0"/>
                <a:cs typeface="Calibri"/>
              </a:rPr>
              <a:t>Valitaan</a:t>
            </a:r>
            <a:r>
              <a:rPr lang="en-US" sz="900" b="0" dirty="0">
                <a:latin typeface="+mn-lt"/>
                <a:ea typeface="Arial" charset="0"/>
                <a:cs typeface="Calibri"/>
              </a:rPr>
              <a:t> </a:t>
            </a:r>
            <a:r>
              <a:rPr lang="en-US" sz="900" b="0" dirty="0" err="1">
                <a:latin typeface="+mn-lt"/>
                <a:ea typeface="Arial" charset="0"/>
                <a:cs typeface="Calibri"/>
              </a:rPr>
              <a:t>ensimmäisen</a:t>
            </a:r>
            <a:r>
              <a:rPr lang="en-US" sz="900" b="0" dirty="0">
                <a:latin typeface="+mn-lt"/>
                <a:ea typeface="Arial" charset="0"/>
                <a:cs typeface="Calibri"/>
              </a:rPr>
              <a:t> </a:t>
            </a:r>
            <a:r>
              <a:rPr lang="en-US" sz="900" b="0" dirty="0" err="1">
                <a:latin typeface="+mn-lt"/>
                <a:ea typeface="Arial" charset="0"/>
                <a:cs typeface="Calibri"/>
              </a:rPr>
              <a:t>vuoden</a:t>
            </a:r>
            <a:r>
              <a:rPr lang="en-US" sz="900" b="0" dirty="0">
                <a:latin typeface="+mn-lt"/>
                <a:ea typeface="Arial" charset="0"/>
                <a:cs typeface="Calibri"/>
              </a:rPr>
              <a:t> </a:t>
            </a:r>
            <a:r>
              <a:rPr lang="en-US" sz="900" b="0" dirty="0" err="1">
                <a:latin typeface="+mn-lt"/>
                <a:ea typeface="Arial" charset="0"/>
                <a:cs typeface="Calibri"/>
              </a:rPr>
              <a:t>päätteeksi</a:t>
            </a:r>
            <a:endParaRPr lang="en-US" sz="900" b="0" dirty="0">
              <a:latin typeface="+mn-lt"/>
              <a:ea typeface="Arial" charset="0"/>
              <a:cs typeface="Calibri"/>
            </a:endParaRPr>
          </a:p>
          <a:p>
            <a:pPr marL="171450" indent="-171450" defTabSz="360000">
              <a:lnSpc>
                <a:spcPct val="100000"/>
              </a:lnSpc>
              <a:buSzPct val="100000"/>
              <a:buFont typeface="Arial" panose="020B0604020202020204" pitchFamily="34" charset="0"/>
              <a:buChar char="•"/>
            </a:pPr>
            <a:endParaRPr lang="en-US" sz="900" b="0" dirty="0">
              <a:latin typeface="+mn-lt"/>
              <a:ea typeface="ＭＳ Ｐゴシック" charset="0"/>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83991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 sz="900" b="0" dirty="0">
                <a:ea typeface="+mn-lt"/>
                <a:cs typeface="+mn-lt"/>
              </a:rPr>
              <a:t>96 % valmistuneista on työelämässä tai toimii yrittäjänä viisi vuotta valmistumisesta.*</a:t>
            </a:r>
            <a:endParaRPr lang="fi-FI" dirty="0"/>
          </a:p>
          <a:p>
            <a:pPr defTabSz="914400">
              <a:defRPr/>
            </a:pPr>
            <a:r>
              <a:rPr lang="fi-FI" dirty="0"/>
              <a:t>*Työllistymisprosentti Aarresaaren kanssa v.2016 valmistuneille toteutetun uraseurantakyselyn tuloksien mukaan (2021). </a:t>
            </a:r>
          </a:p>
          <a:p>
            <a:pPr defTabSz="914400">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900" b="0" i="1" dirty="0"/>
              <a:t>Tutustu taiteiden ja suunnittelun opiskelijaelämään ja -tarinoihin Instagramissa: @aaltoarts</a:t>
            </a:r>
          </a:p>
          <a:p>
            <a:pPr defTabSz="914400">
              <a:defRPr/>
            </a:pPr>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11</a:t>
            </a:fld>
            <a:endParaRPr lang="en-US"/>
          </a:p>
        </p:txBody>
      </p:sp>
    </p:spTree>
    <p:extLst>
      <p:ext uri="{BB962C8B-B14F-4D97-AF65-F5344CB8AC3E}">
        <p14:creationId xmlns:p14="http://schemas.microsoft.com/office/powerpoint/2010/main" val="383972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1.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4375150" cy="663264"/>
          </a:xfrm>
          <a:prstGeom prst="rect">
            <a:avLst/>
          </a:prstGeom>
        </p:spPr>
        <p:txBody>
          <a:bodyPr lIns="0" rIns="0" anchor="b"/>
          <a:lstStyle>
            <a:lvl1pPr marL="0" indent="0">
              <a:buNone/>
              <a:defRPr sz="46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Headline</a:t>
            </a:r>
          </a:p>
        </p:txBody>
      </p:sp>
      <p:sp>
        <p:nvSpPr>
          <p:cNvPr id="8" name="Text Placeholder 3"/>
          <p:cNvSpPr>
            <a:spLocks noGrp="1"/>
          </p:cNvSpPr>
          <p:nvPr>
            <p:ph type="body" sz="half" idx="2" hasCustomPrompt="1"/>
          </p:nvPr>
        </p:nvSpPr>
        <p:spPr>
          <a:xfrm>
            <a:off x="431801" y="2571750"/>
            <a:ext cx="4375150" cy="501388"/>
          </a:xfrm>
          <a:prstGeom prst="rect">
            <a:avLst/>
          </a:prstGeom>
        </p:spPr>
        <p:txBody>
          <a:bodyPr lIns="0" rIns="0"/>
          <a:lstStyle>
            <a:lvl1pPr marL="0" indent="0">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No Image - Sub</a:t>
            </a:r>
          </a:p>
        </p:txBody>
      </p:sp>
      <p:sp>
        <p:nvSpPr>
          <p:cNvPr id="9" name="Text Placeholder 3"/>
          <p:cNvSpPr>
            <a:spLocks noGrp="1"/>
          </p:cNvSpPr>
          <p:nvPr>
            <p:ph type="body" sz="half" idx="12" hasCustomPrompt="1"/>
          </p:nvPr>
        </p:nvSpPr>
        <p:spPr>
          <a:xfrm>
            <a:off x="2342925"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1" name="Text Placeholder 3"/>
          <p:cNvSpPr>
            <a:spLocks noGrp="1"/>
          </p:cNvSpPr>
          <p:nvPr>
            <p:ph type="body" sz="half" idx="13" hasCustomPrompt="1"/>
          </p:nvPr>
        </p:nvSpPr>
        <p:spPr>
          <a:xfrm>
            <a:off x="2342925"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55094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38"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369518" y="1358537"/>
            <a:ext cx="4063690"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369518" y="124851"/>
            <a:ext cx="4063689" cy="1041475"/>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Tree>
    <p:extLst>
      <p:ext uri="{BB962C8B-B14F-4D97-AF65-F5344CB8AC3E}">
        <p14:creationId xmlns:p14="http://schemas.microsoft.com/office/powerpoint/2010/main" val="24501537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image.</a:t>
            </a:r>
            <a:br>
              <a:rPr lang="en-US"/>
            </a:br>
            <a:br>
              <a:rPr lang="en-US"/>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ts val="4000"/>
              </a:lnSpc>
              <a:buNone/>
              <a:defRPr sz="3300" b="1">
                <a:solidFill>
                  <a:schemeClr val="bg1"/>
                </a:solidFill>
              </a:defRPr>
            </a:lvl1pPr>
          </a:lstStyle>
          <a:p>
            <a:pPr lvl="0"/>
            <a:r>
              <a:rPr lang="en-US"/>
              <a:t>Mauris </a:t>
            </a:r>
            <a:r>
              <a:rPr lang="en-US" err="1"/>
              <a:t>varius</a:t>
            </a:r>
            <a:r>
              <a:rPr lang="en-US"/>
              <a:t> </a:t>
            </a:r>
            <a:r>
              <a:rPr lang="en-US" err="1"/>
              <a:t>diam</a:t>
            </a:r>
            <a:r>
              <a:rPr lang="en-US"/>
              <a:t> vitae </a:t>
            </a:r>
            <a:r>
              <a:rPr lang="en-US" err="1"/>
              <a:t>arcu</a:t>
            </a:r>
            <a:r>
              <a:rPr lang="en-US"/>
              <a:t>. </a:t>
            </a:r>
            <a:r>
              <a:rPr lang="en-US" err="1"/>
              <a:t>Sed</a:t>
            </a:r>
            <a:r>
              <a:rPr lang="en-US"/>
              <a:t> arcu </a:t>
            </a:r>
            <a:r>
              <a:rPr lang="en-US" err="1"/>
              <a:t>lectus</a:t>
            </a:r>
            <a:r>
              <a:rPr lang="en-US"/>
              <a:t> </a:t>
            </a:r>
            <a:r>
              <a:rPr lang="en-US" err="1"/>
              <a:t>auctor</a:t>
            </a:r>
            <a:r>
              <a:rPr lang="en-US"/>
              <a:t> vitae, consectetuer et </a:t>
            </a:r>
            <a:r>
              <a:rPr lang="en-US" err="1"/>
              <a:t>venenatis</a:t>
            </a:r>
            <a:r>
              <a:rPr lang="en-US"/>
              <a:t> </a:t>
            </a:r>
            <a:r>
              <a:rPr lang="en-US" err="1"/>
              <a:t>eget</a:t>
            </a:r>
            <a:r>
              <a:rPr lang="en-US"/>
              <a:t> </a:t>
            </a:r>
            <a:r>
              <a:rPr lang="en-US" err="1"/>
              <a:t>velit</a:t>
            </a:r>
            <a:r>
              <a:rPr lang="en-US"/>
              <a:t>. </a:t>
            </a:r>
          </a:p>
        </p:txBody>
      </p:sp>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287338" y="1759425"/>
            <a:ext cx="7669159" cy="1352265"/>
          </a:xfrm>
          <a:prstGeom prst="rect">
            <a:avLst/>
          </a:prstGeom>
        </p:spPr>
        <p:txBody>
          <a:bodyPr lIns="0" rIns="0"/>
          <a:lstStyle>
            <a:lvl1pPr marL="0" indent="0" algn="l">
              <a:lnSpc>
                <a:spcPts val="4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Divider – Headline</a:t>
            </a:r>
          </a:p>
        </p:txBody>
      </p:sp>
      <p:pic>
        <p:nvPicPr>
          <p:cNvPr id="8" name="Kuva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11" name="Text Placeholder 3"/>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1" name="Text Placeholder 3"/>
          <p:cNvSpPr>
            <a:spLocks noGrp="1"/>
          </p:cNvSpPr>
          <p:nvPr>
            <p:ph type="body" sz="half" idx="12" hasCustomPrompt="1"/>
          </p:nvPr>
        </p:nvSpPr>
        <p:spPr>
          <a:xfrm>
            <a:off x="3654029" y="519112"/>
            <a:ext cx="5130402" cy="3741941"/>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Kuvan paikkamerkki 2"/>
          <p:cNvSpPr>
            <a:spLocks noGrp="1"/>
          </p:cNvSpPr>
          <p:nvPr>
            <p:ph type="pic" sz="quarter" idx="12" hasCustomPrompt="1"/>
          </p:nvPr>
        </p:nvSpPr>
        <p:spPr>
          <a:xfrm>
            <a:off x="0" y="-1"/>
            <a:ext cx="9144000" cy="5143501"/>
          </a:xfrm>
          <a:prstGeom prst="rect">
            <a:avLst/>
          </a:prstGeom>
        </p:spPr>
        <p:txBody>
          <a:bodyPr anchor="ctr"/>
          <a:lstStyle>
            <a:lvl1pPr marL="0" indent="0" algn="ctr">
              <a:buNone/>
              <a:defRPr b="1">
                <a:solidFill>
                  <a:schemeClr val="bg1">
                    <a:lumMod val="75000"/>
                  </a:schemeClr>
                </a:solidFill>
              </a:defRPr>
            </a:lvl1pPr>
          </a:lstStyle>
          <a:p>
            <a:r>
              <a:rPr lang="fi-FI" err="1"/>
              <a:t>Change</a:t>
            </a:r>
            <a:r>
              <a:rPr lang="fi-FI"/>
              <a:t> image</a:t>
            </a:r>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287338" y="125415"/>
            <a:ext cx="8497093" cy="899821"/>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pic>
        <p:nvPicPr>
          <p:cNvPr id="10" name="Kuva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415"/>
            <a:ext cx="8497093" cy="866570"/>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err="1"/>
              <a:t>Click</a:t>
            </a:r>
            <a:r>
              <a:rPr lang="fi-FI"/>
              <a:t> </a:t>
            </a:r>
            <a:r>
              <a:rPr lang="fi-FI" err="1"/>
              <a:t>icon</a:t>
            </a:r>
            <a:r>
              <a:rPr lang="fi-FI"/>
              <a:t> to </a:t>
            </a:r>
            <a:r>
              <a:rPr lang="fi-FI" err="1"/>
              <a:t>add</a:t>
            </a:r>
            <a:r>
              <a:rPr lang="fi-FI"/>
              <a:t> </a:t>
            </a:r>
            <a:r>
              <a:rPr lang="fi-FI" err="1"/>
              <a:t>table</a:t>
            </a:r>
            <a:endParaRPr lang="fi-FI"/>
          </a:p>
        </p:txBody>
      </p:sp>
      <p:sp>
        <p:nvSpPr>
          <p:cNvPr id="2" name="Suorakulmio 1"/>
          <p:cNvSpPr/>
          <p:nvPr userDrawn="1"/>
        </p:nvSpPr>
        <p:spPr>
          <a:xfrm>
            <a:off x="6288119" y="1198545"/>
            <a:ext cx="2167128" cy="3112021"/>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a:p>
        </p:txBody>
      </p:sp>
      <p:sp>
        <p:nvSpPr>
          <p:cNvPr id="11" name="Text Placeholder 3"/>
          <p:cNvSpPr>
            <a:spLocks noGrp="1"/>
          </p:cNvSpPr>
          <p:nvPr>
            <p:ph type="body" sz="half" idx="10" hasCustomPrompt="1"/>
          </p:nvPr>
        </p:nvSpPr>
        <p:spPr>
          <a:xfrm>
            <a:off x="287338" y="82867"/>
            <a:ext cx="8167909" cy="920174"/>
          </a:xfrm>
          <a:prstGeom prst="rect">
            <a:avLst/>
          </a:prstGeom>
        </p:spPr>
        <p:txBody>
          <a:bodyPr lIns="0" tIns="0" rIns="0" bIns="0"/>
          <a:lstStyle>
            <a:lvl1pPr marL="0" indent="0">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ts val="22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a:t>Insert text here</a:t>
            </a:r>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4017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err="1"/>
              <a:t>Click</a:t>
            </a:r>
            <a:r>
              <a:rPr lang="fi-FI"/>
              <a:t> </a:t>
            </a:r>
            <a:r>
              <a:rPr lang="fi-FI" err="1"/>
              <a:t>icon</a:t>
            </a:r>
            <a:r>
              <a:rPr lang="fi-FI"/>
              <a:t> to </a:t>
            </a:r>
            <a:r>
              <a:rPr lang="fi-FI" err="1"/>
              <a:t>add</a:t>
            </a:r>
            <a:r>
              <a:rPr lang="fi-FI"/>
              <a:t> </a:t>
            </a:r>
            <a:r>
              <a:rPr lang="fi-FI" err="1"/>
              <a:t>chart</a:t>
            </a:r>
            <a:endParaRPr lang="fi-FI"/>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519113"/>
            <a:ext cx="3015456" cy="1747969"/>
          </a:xfrm>
          <a:prstGeom prst="rect">
            <a:avLst/>
          </a:prstGeom>
        </p:spPr>
        <p:txBody>
          <a:bodyPr lIns="0" tIns="0" rIns="0" bIns="0"/>
          <a:lstStyle>
            <a:lvl1pPr marL="0" indent="0">
              <a:lnSpc>
                <a:spcPts val="4000"/>
              </a:lnSpc>
              <a:buNone/>
              <a:defRPr sz="4000" b="1" baseline="0">
                <a:solidFill>
                  <a:srgbClr val="EE35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pic>
        <p:nvPicPr>
          <p:cNvPr id="10" name="Kuva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rgbClr val="EE353B"/>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19137"/>
            <a:ext cx="8489928" cy="902642"/>
          </a:xfrm>
          <a:prstGeom prst="rect">
            <a:avLst/>
          </a:prstGeom>
        </p:spPr>
        <p:txBody>
          <a:bodyPr lIns="0" tIns="0" rIns="0" bIns="0"/>
          <a:lstStyle>
            <a:lvl1pPr marL="0" indent="0">
              <a:lnSpc>
                <a:spcPts val="4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ts val="14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rgbClr val="EE353B"/>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2018</a:t>
            </a:r>
          </a:p>
        </p:txBody>
      </p:sp>
      <p:pic>
        <p:nvPicPr>
          <p:cNvPr id="16" name="Kuva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ts val="975"/>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err="1"/>
              <a:t>Add</a:t>
            </a:r>
            <a:r>
              <a:rPr lang="fi-FI"/>
              <a:t> </a:t>
            </a:r>
            <a:r>
              <a:rPr lang="fi-FI" err="1"/>
              <a:t>text</a:t>
            </a:r>
            <a:endParaRPr lang="fi-FI"/>
          </a:p>
          <a:p>
            <a:pPr marL="81000" lvl="0" indent="-81000" algn="l" defTabSz="514436" rtl="0" eaLnBrk="1" latinLnBrk="0" hangingPunct="1">
              <a:lnSpc>
                <a:spcPts val="975"/>
              </a:lnSpc>
              <a:buFont typeface="Arial" charset="0"/>
              <a:buChar char="•"/>
            </a:pPr>
            <a:endParaRPr lang="fi-FI"/>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31337-923E-43D7-AC58-3F103A02E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3151" b="-34"/>
          <a:stretch/>
        </p:blipFill>
        <p:spPr>
          <a:xfrm>
            <a:off x="3355319" y="0"/>
            <a:ext cx="5788682" cy="5141232"/>
          </a:xfrm>
          <a:prstGeom prst="rect">
            <a:avLst/>
          </a:prstGeom>
        </p:spPr>
      </p:pic>
      <p:sp>
        <p:nvSpPr>
          <p:cNvPr id="9" name="Title 8"/>
          <p:cNvSpPr>
            <a:spLocks noGrp="1"/>
          </p:cNvSpPr>
          <p:nvPr>
            <p:ph type="title" hasCustomPrompt="1"/>
          </p:nvPr>
        </p:nvSpPr>
        <p:spPr>
          <a:xfrm>
            <a:off x="322823" y="2055957"/>
            <a:ext cx="3869137" cy="570773"/>
          </a:xfrm>
          <a:prstGeom prst="rect">
            <a:avLst/>
          </a:prstGeom>
        </p:spPr>
        <p:txBody>
          <a:bodyPr lIns="0" tIns="0" rIns="0" bIns="0" anchor="b"/>
          <a:lstStyle>
            <a:lvl1pPr>
              <a:lnSpc>
                <a:spcPts val="5400"/>
              </a:lnSpc>
              <a:defRPr sz="5400" b="1" baseline="0">
                <a:solidFill>
                  <a:srgbClr val="EF363B"/>
                </a:solidFill>
              </a:defRPr>
            </a:lvl1pPr>
          </a:lstStyle>
          <a:p>
            <a:r>
              <a:rPr lang="en-US"/>
              <a:t>Headline</a:t>
            </a:r>
          </a:p>
        </p:txBody>
      </p:sp>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322823" y="2967307"/>
            <a:ext cx="3869137" cy="294419"/>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Name</a:t>
            </a:r>
          </a:p>
        </p:txBody>
      </p:sp>
      <p:sp>
        <p:nvSpPr>
          <p:cNvPr id="16" name="Text Placeholder 3"/>
          <p:cNvSpPr>
            <a:spLocks noGrp="1"/>
          </p:cNvSpPr>
          <p:nvPr>
            <p:ph type="body" sz="half" idx="12" hasCustomPrompt="1"/>
          </p:nvPr>
        </p:nvSpPr>
        <p:spPr>
          <a:xfrm>
            <a:off x="322823" y="3261726"/>
            <a:ext cx="3869137" cy="324054"/>
          </a:xfrm>
          <a:prstGeom prst="rect">
            <a:avLst/>
          </a:prstGeom>
        </p:spPr>
        <p:txBody>
          <a:bodyPr lIns="0" tIns="0" rIns="0" bIns="0"/>
          <a:lstStyle>
            <a:lvl1pPr marL="0" indent="0">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p>
        </p:txBody>
      </p: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125242"/>
            <a:ext cx="8497093" cy="1053699"/>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ts val="14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EF36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pic>
        <p:nvPicPr>
          <p:cNvPr id="14" name="Kuva 1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734813" cy="1675605"/>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buNone/>
              <a:defRPr sz="4000" b="1">
                <a:solidFill>
                  <a:srgbClr val="FFFFFF"/>
                </a:solidFill>
                <a:latin typeface="+mj-lt"/>
              </a:defRPr>
            </a:lvl1pPr>
            <a:lvl2pPr marL="342900" indent="0">
              <a:buNone/>
              <a:defRPr/>
            </a:lvl2pPr>
          </a:lstStyle>
          <a:p>
            <a:pPr lvl="0"/>
            <a:r>
              <a:rPr lang="fi-FI"/>
              <a:t>Add text</a:t>
            </a:r>
          </a:p>
        </p:txBody>
      </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342900" fontAlgn="base">
              <a:spcBef>
                <a:spcPct val="0"/>
              </a:spcBef>
              <a:spcAft>
                <a:spcPct val="0"/>
              </a:spcAft>
              <a:defRPr/>
            </a:pPr>
            <a:endParaRPr lang="fi-FI">
              <a:solidFill>
                <a:prstClr val="black">
                  <a:tint val="75000"/>
                </a:prstClr>
              </a:solidFill>
              <a:ea typeface="ＭＳ Ｐゴシック" charset="0"/>
            </a:endParaRPr>
          </a:p>
        </p:txBody>
      </p:sp>
      <p:sp>
        <p:nvSpPr>
          <p:cNvPr id="4" name="Date Placeholder 3"/>
          <p:cNvSpPr>
            <a:spLocks noGrp="1"/>
          </p:cNvSpPr>
          <p:nvPr>
            <p:ph type="dt" sz="half" idx="11"/>
          </p:nvPr>
        </p:nvSpPr>
        <p:spPr/>
        <p:txBody>
          <a:bodyPr/>
          <a:lstStyle/>
          <a:p>
            <a:pPr defTabSz="342900" fontAlgn="base">
              <a:spcBef>
                <a:spcPct val="0"/>
              </a:spcBef>
              <a:spcAft>
                <a:spcPct val="0"/>
              </a:spcAft>
              <a:defRPr/>
            </a:pPr>
            <a:fld id="{4E6C4FC2-043E-0E44-BD9B-2431B69F8AA0}" type="datetime1">
              <a:rPr lang="fi-FI" smtClean="0">
                <a:solidFill>
                  <a:prstClr val="black">
                    <a:tint val="75000"/>
                  </a:prstClr>
                </a:solidFill>
                <a:ea typeface="ＭＳ Ｐゴシック" charset="0"/>
              </a:rPr>
              <a:pPr defTabSz="342900" fontAlgn="base">
                <a:spcBef>
                  <a:spcPct val="0"/>
                </a:spcBef>
                <a:spcAft>
                  <a:spcPct val="0"/>
                </a:spcAft>
                <a:defRPr/>
              </a:pPr>
              <a:t>13.11.2023</a:t>
            </a:fld>
            <a:endParaRPr lang="fi-FI">
              <a:solidFill>
                <a:prstClr val="black">
                  <a:tint val="75000"/>
                </a:prstClr>
              </a:solidFill>
              <a:ea typeface="ＭＳ Ｐゴシック" charset="0"/>
            </a:endParaRPr>
          </a:p>
        </p:txBody>
      </p:sp>
      <p:sp>
        <p:nvSpPr>
          <p:cNvPr id="5" name="Slide Number Placeholder 4"/>
          <p:cNvSpPr>
            <a:spLocks noGrp="1"/>
          </p:cNvSpPr>
          <p:nvPr>
            <p:ph type="sldNum" sz="quarter" idx="12"/>
          </p:nvPr>
        </p:nvSpPr>
        <p:spPr/>
        <p:txBody>
          <a:bodyPr/>
          <a:lstStyle/>
          <a:p>
            <a:pPr defTabSz="3429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42507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21756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ite with title">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38602"/>
            <a:ext cx="8207375" cy="89684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p>
        </p:txBody>
      </p:sp>
      <p:pic>
        <p:nvPicPr>
          <p:cNvPr id="4"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9601" y="4386352"/>
            <a:ext cx="2121954" cy="861840"/>
          </a:xfrm>
          <a:prstGeom prst="rect">
            <a:avLst/>
          </a:prstGeom>
        </p:spPr>
      </p:pic>
    </p:spTree>
    <p:extLst>
      <p:ext uri="{BB962C8B-B14F-4D97-AF65-F5344CB8AC3E}">
        <p14:creationId xmlns:p14="http://schemas.microsoft.com/office/powerpoint/2010/main" val="387543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cxnSp>
        <p:nvCxnSpPr>
          <p:cNvPr id="15" name="Suora yhdysviiva 6"/>
          <p:cNvCxnSpPr/>
          <p:nvPr userDrawn="1"/>
        </p:nvCxnSpPr>
        <p:spPr>
          <a:xfrm>
            <a:off x="442398" y="176153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Kuva 4">
            <a:extLst>
              <a:ext uri="{FF2B5EF4-FFF2-40B4-BE49-F238E27FC236}">
                <a16:creationId xmlns:a16="http://schemas.microsoft.com/office/drawing/2014/main" id="{099FC8E1-8C25-B040-9425-4CB116943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8" name="Title 8">
            <a:extLst>
              <a:ext uri="{FF2B5EF4-FFF2-40B4-BE49-F238E27FC236}">
                <a16:creationId xmlns:a16="http://schemas.microsoft.com/office/drawing/2014/main" id="{AB238D77-26A0-D04E-A7D6-E6920EAE440D}"/>
              </a:ext>
            </a:extLst>
          </p:cNvPr>
          <p:cNvSpPr>
            <a:spLocks noGrp="1"/>
          </p:cNvSpPr>
          <p:nvPr>
            <p:ph type="title" hasCustomPrompt="1"/>
          </p:nvPr>
        </p:nvSpPr>
        <p:spPr>
          <a:xfrm>
            <a:off x="322823" y="349209"/>
            <a:ext cx="3869137" cy="570773"/>
          </a:xfrm>
          <a:prstGeom prst="rect">
            <a:avLst/>
          </a:prstGeom>
        </p:spPr>
        <p:txBody>
          <a:bodyPr lIns="0" tIns="0" rIns="0" bIns="0" anchor="t"/>
          <a:lstStyle>
            <a:lvl1pPr>
              <a:lnSpc>
                <a:spcPts val="5600"/>
              </a:lnSpc>
              <a:defRPr sz="5400" b="1" baseline="0">
                <a:solidFill>
                  <a:srgbClr val="EF363B"/>
                </a:solidFill>
              </a:defRPr>
            </a:lvl1pPr>
          </a:lstStyle>
          <a:p>
            <a:r>
              <a:rPr lang="en-US"/>
              <a:t>Headline</a:t>
            </a:r>
          </a:p>
        </p:txBody>
      </p:sp>
      <p:sp>
        <p:nvSpPr>
          <p:cNvPr id="10" name="Text Placeholder 3">
            <a:extLst>
              <a:ext uri="{FF2B5EF4-FFF2-40B4-BE49-F238E27FC236}">
                <a16:creationId xmlns:a16="http://schemas.microsoft.com/office/drawing/2014/main" id="{37DDD577-DCEE-B346-8031-67B57618D4A2}"/>
              </a:ext>
            </a:extLst>
          </p:cNvPr>
          <p:cNvSpPr>
            <a:spLocks noGrp="1"/>
          </p:cNvSpPr>
          <p:nvPr>
            <p:ph type="body" sz="half" idx="11" hasCustomPrompt="1"/>
          </p:nvPr>
        </p:nvSpPr>
        <p:spPr>
          <a:xfrm>
            <a:off x="322823" y="4015421"/>
            <a:ext cx="3869137" cy="294419"/>
          </a:xfrm>
          <a:prstGeom prst="rect">
            <a:avLst/>
          </a:prstGeom>
        </p:spPr>
        <p:txBody>
          <a:bodyPr lIns="0" tIns="0" rIns="0" bIns="0" anchor="b"/>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err="1"/>
              <a:t>Programme</a:t>
            </a:r>
            <a:r>
              <a:rPr lang="en-US"/>
              <a:t>, name and date</a:t>
            </a:r>
          </a:p>
        </p:txBody>
      </p:sp>
    </p:spTree>
    <p:extLst>
      <p:ext uri="{BB962C8B-B14F-4D97-AF65-F5344CB8AC3E}">
        <p14:creationId xmlns:p14="http://schemas.microsoft.com/office/powerpoint/2010/main" val="41510084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455" y="4284000"/>
            <a:ext cx="2052735" cy="857237"/>
          </a:xfrm>
          <a:prstGeom prst="rect">
            <a:avLst/>
          </a:prstGeom>
        </p:spPr>
      </p:pic>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74926513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662610" y="125416"/>
            <a:ext cx="8178936"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62610" y="1234540"/>
            <a:ext cx="8178936"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FACDC2E9-FE8A-6F46-A0F1-F32855716519}"/>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Kuva 4">
            <a:extLst>
              <a:ext uri="{FF2B5EF4-FFF2-40B4-BE49-F238E27FC236}">
                <a16:creationId xmlns:a16="http://schemas.microsoft.com/office/drawing/2014/main" id="{83788B57-780A-4942-A13C-EE34E9CF27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846" y="4284000"/>
            <a:ext cx="1925344" cy="857237"/>
          </a:xfrm>
          <a:prstGeom prst="rect">
            <a:avLst/>
          </a:prstGeom>
        </p:spPr>
      </p:pic>
    </p:spTree>
    <p:extLst>
      <p:ext uri="{BB962C8B-B14F-4D97-AF65-F5344CB8AC3E}">
        <p14:creationId xmlns:p14="http://schemas.microsoft.com/office/powerpoint/2010/main" val="3183457332"/>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388" y="4284000"/>
            <a:ext cx="2052735" cy="857237"/>
          </a:xfrm>
          <a:prstGeom prst="rect">
            <a:avLst/>
          </a:prstGeom>
        </p:spPr>
      </p:pic>
      <p:sp>
        <p:nvSpPr>
          <p:cNvPr id="11" name="Text Placeholder 3"/>
          <p:cNvSpPr>
            <a:spLocks noGrp="1"/>
          </p:cNvSpPr>
          <p:nvPr>
            <p:ph type="body" sz="half" idx="10" hasCustomPrompt="1"/>
          </p:nvPr>
        </p:nvSpPr>
        <p:spPr>
          <a:xfrm>
            <a:off x="680935" y="125416"/>
            <a:ext cx="8104289" cy="999574"/>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 </a:t>
            </a:r>
          </a:p>
        </p:txBody>
      </p:sp>
      <p:sp>
        <p:nvSpPr>
          <p:cNvPr id="13" name="Text Placeholder 3"/>
          <p:cNvSpPr>
            <a:spLocks noGrp="1"/>
          </p:cNvSpPr>
          <p:nvPr>
            <p:ph type="body" sz="half" idx="11" hasCustomPrompt="1"/>
          </p:nvPr>
        </p:nvSpPr>
        <p:spPr>
          <a:xfrm>
            <a:off x="680935" y="2024418"/>
            <a:ext cx="8104289" cy="2259582"/>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7" name="Text Placeholder 3"/>
          <p:cNvSpPr>
            <a:spLocks noGrp="1"/>
          </p:cNvSpPr>
          <p:nvPr>
            <p:ph type="body" sz="half" idx="12" hasCustomPrompt="1"/>
          </p:nvPr>
        </p:nvSpPr>
        <p:spPr>
          <a:xfrm>
            <a:off x="680935" y="1234540"/>
            <a:ext cx="8104289" cy="648851"/>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 Headline</a:t>
            </a:r>
          </a:p>
          <a:p>
            <a:pPr lvl="0"/>
            <a:endParaRPr lang="en-US"/>
          </a:p>
        </p:txBody>
      </p:sp>
      <p:sp>
        <p:nvSpPr>
          <p:cNvPr id="6" name="Rectangle 5">
            <a:extLst>
              <a:ext uri="{FF2B5EF4-FFF2-40B4-BE49-F238E27FC236}">
                <a16:creationId xmlns:a16="http://schemas.microsoft.com/office/drawing/2014/main" id="{A7DF8C99-3279-4D48-8516-7995F6589AD5}"/>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185" y="4284000"/>
            <a:ext cx="2052735" cy="857237"/>
          </a:xfrm>
          <a:prstGeom prst="rect">
            <a:avLst/>
          </a:prstGeom>
        </p:spPr>
      </p:pic>
      <p:sp>
        <p:nvSpPr>
          <p:cNvPr id="11" name="Text Placeholder 3"/>
          <p:cNvSpPr>
            <a:spLocks noGrp="1"/>
          </p:cNvSpPr>
          <p:nvPr>
            <p:ph type="body" sz="half" idx="10" hasCustomPrompt="1"/>
          </p:nvPr>
        </p:nvSpPr>
        <p:spPr>
          <a:xfrm>
            <a:off x="609062" y="130862"/>
            <a:ext cx="8180912" cy="1016294"/>
          </a:xfrm>
          <a:prstGeom prst="rect">
            <a:avLst/>
          </a:prstGeom>
        </p:spPr>
        <p:txBody>
          <a:bodyPr lIns="0" tIns="0" rIns="0" bIns="0" anchor="t"/>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13" name="Text Placeholder 3"/>
          <p:cNvSpPr>
            <a:spLocks noGrp="1"/>
          </p:cNvSpPr>
          <p:nvPr>
            <p:ph type="body" sz="half" idx="11" hasCustomPrompt="1"/>
          </p:nvPr>
        </p:nvSpPr>
        <p:spPr>
          <a:xfrm>
            <a:off x="609062" y="1347789"/>
            <a:ext cx="3751924"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a:t>
            </a:r>
            <a:r>
              <a:rPr lang="fi-FI" err="1"/>
              <a:t>level</a:t>
            </a:r>
            <a:endParaRPr lang="fi-FI"/>
          </a:p>
          <a:p>
            <a:pPr lvl="2"/>
            <a:r>
              <a:rPr lang="fi-FI"/>
              <a:t>Third </a:t>
            </a:r>
            <a:r>
              <a:rPr lang="fi-FI" err="1"/>
              <a:t>level</a:t>
            </a:r>
            <a:endParaRPr lang="fi-FI"/>
          </a:p>
        </p:txBody>
      </p:sp>
      <p:sp>
        <p:nvSpPr>
          <p:cNvPr id="21" name="Text Placeholder 3"/>
          <p:cNvSpPr>
            <a:spLocks noGrp="1"/>
          </p:cNvSpPr>
          <p:nvPr>
            <p:ph type="body" sz="half" idx="12" hasCustomPrompt="1"/>
          </p:nvPr>
        </p:nvSpPr>
        <p:spPr>
          <a:xfrm>
            <a:off x="4635305" y="1347789"/>
            <a:ext cx="4149920" cy="2936212"/>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a:p>
            <a:pPr lvl="1"/>
            <a:r>
              <a:rPr lang="fi-FI"/>
              <a:t>Second level</a:t>
            </a:r>
          </a:p>
          <a:p>
            <a:pPr lvl="2"/>
            <a:r>
              <a:rPr lang="fi-FI"/>
              <a:t>Third level</a:t>
            </a:r>
          </a:p>
        </p:txBody>
      </p:sp>
      <p:sp>
        <p:nvSpPr>
          <p:cNvPr id="6" name="Rectangle 5">
            <a:extLst>
              <a:ext uri="{FF2B5EF4-FFF2-40B4-BE49-F238E27FC236}">
                <a16:creationId xmlns:a16="http://schemas.microsoft.com/office/drawing/2014/main" id="{95CF4A86-9B3B-D34A-BCE1-B1772816A500}"/>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15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err="1"/>
              <a:t>Click</a:t>
            </a:r>
            <a:r>
              <a:rPr lang="fi-FI"/>
              <a:t> </a:t>
            </a:r>
            <a:r>
              <a:rPr lang="fi-FI" err="1"/>
              <a:t>icon</a:t>
            </a:r>
            <a:r>
              <a:rPr lang="fi-FI"/>
              <a:t> to </a:t>
            </a:r>
            <a:r>
              <a:rPr lang="fi-FI" err="1"/>
              <a:t>add</a:t>
            </a:r>
            <a:r>
              <a:rPr lang="fi-FI"/>
              <a:t> image</a:t>
            </a:r>
            <a:br>
              <a:rPr lang="fi-FI"/>
            </a:br>
            <a:br>
              <a:rPr lang="fi-FI"/>
            </a:br>
            <a:r>
              <a:rPr lang="fi-FI" err="1"/>
              <a:t>Fit</a:t>
            </a:r>
            <a:r>
              <a:rPr lang="fi-FI"/>
              <a:t> </a:t>
            </a:r>
            <a:r>
              <a:rPr lang="fi-FI" err="1"/>
              <a:t>the</a:t>
            </a:r>
            <a:r>
              <a:rPr lang="fi-FI"/>
              <a:t> image to </a:t>
            </a:r>
            <a:r>
              <a:rPr lang="fi-FI" err="1"/>
              <a:t>frame</a:t>
            </a:r>
            <a:r>
              <a:rPr lang="fi-FI"/>
              <a:t> </a:t>
            </a:r>
            <a:br>
              <a:rPr lang="fi-FI"/>
            </a:br>
            <a:r>
              <a:rPr lang="fi-FI" err="1"/>
              <a:t>by</a:t>
            </a:r>
            <a:r>
              <a:rPr lang="fi-FI"/>
              <a:t> </a:t>
            </a:r>
            <a:r>
              <a:rPr lang="fi-FI" err="1"/>
              <a:t>choosing</a:t>
            </a:r>
            <a:r>
              <a:rPr lang="fi-FI"/>
              <a:t>: </a:t>
            </a:r>
            <a:br>
              <a:rPr lang="fi-FI"/>
            </a:br>
            <a:r>
              <a:rPr lang="fi-FI" err="1"/>
              <a:t>crop</a:t>
            </a:r>
            <a:r>
              <a:rPr lang="fi-FI"/>
              <a:t>&gt;</a:t>
            </a:r>
            <a:r>
              <a:rPr lang="fi-FI" err="1"/>
              <a:t>fit</a:t>
            </a:r>
            <a:r>
              <a:rPr lang="fi-FI"/>
              <a:t> / rajaa&gt;sovita</a:t>
            </a:r>
            <a:endParaRPr lang="en-US"/>
          </a:p>
        </p:txBody>
      </p:sp>
      <p:sp>
        <p:nvSpPr>
          <p:cNvPr id="4" name="Text Placeholder 3"/>
          <p:cNvSpPr>
            <a:spLocks noGrp="1"/>
          </p:cNvSpPr>
          <p:nvPr>
            <p:ph type="body" sz="half" idx="2" hasCustomPrompt="1"/>
          </p:nvPr>
        </p:nvSpPr>
        <p:spPr>
          <a:xfrm>
            <a:off x="576774" y="1358537"/>
            <a:ext cx="3856433" cy="2925463"/>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Your text here</a:t>
            </a:r>
          </a:p>
        </p:txBody>
      </p:sp>
      <p:sp>
        <p:nvSpPr>
          <p:cNvPr id="11" name="Text Placeholder 3"/>
          <p:cNvSpPr>
            <a:spLocks noGrp="1"/>
          </p:cNvSpPr>
          <p:nvPr>
            <p:ph type="body" sz="half" idx="10" hasCustomPrompt="1"/>
          </p:nvPr>
        </p:nvSpPr>
        <p:spPr>
          <a:xfrm>
            <a:off x="576774" y="124851"/>
            <a:ext cx="3856433" cy="1041475"/>
          </a:xfrm>
          <a:prstGeom prst="rect">
            <a:avLst/>
          </a:prstGeom>
        </p:spPr>
        <p:txBody>
          <a:bodyPr lIns="0" tIns="0" rIns="0" bIns="0"/>
          <a:lstStyle>
            <a:lvl1pPr marL="0" indent="0">
              <a:lnSpc>
                <a:spcPts val="4000"/>
              </a:lnSpc>
              <a:buNone/>
              <a:defRPr sz="4000" b="1" baseline="0">
                <a:solidFill>
                  <a:srgbClr val="EF363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Body slide title</a:t>
            </a:r>
          </a:p>
        </p:txBody>
      </p:sp>
      <p:sp>
        <p:nvSpPr>
          <p:cNvPr id="6" name="Rectangle 5">
            <a:extLst>
              <a:ext uri="{FF2B5EF4-FFF2-40B4-BE49-F238E27FC236}">
                <a16:creationId xmlns:a16="http://schemas.microsoft.com/office/drawing/2014/main" id="{12A52E6D-0C84-7645-B90F-FDA44347BBBA}"/>
              </a:ext>
            </a:extLst>
          </p:cNvPr>
          <p:cNvSpPr/>
          <p:nvPr userDrawn="1"/>
        </p:nvSpPr>
        <p:spPr>
          <a:xfrm>
            <a:off x="-78807" y="0"/>
            <a:ext cx="44994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bg1"/>
                </a:solidFill>
              </a:defRPr>
            </a:lvl1pPr>
          </a:lstStyle>
          <a:p>
            <a:fld id="{28F7F04C-F568-F649-A2AE-EA61C66B69B4}" type="slidenum">
              <a:rPr lang="en-US" smtClean="0"/>
              <a:pPr/>
              <a:t>‹#›</a:t>
            </a:fld>
            <a:endParaRPr lang="en-US"/>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bg1"/>
                </a:solidFill>
              </a:defRPr>
            </a:lvl1pPr>
          </a:lstStyle>
          <a:p>
            <a:fld id="{872D864F-ABAF-554D-9789-A85A8B9B2E3D}" type="datetimeFigureOut">
              <a:rPr lang="en-US" smtClean="0"/>
              <a:pPr/>
              <a:t>13.11.2023</a:t>
            </a:fld>
            <a:endParaRPr lang="en-US"/>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37" r:id="rId3"/>
    <p:sldLayoutId id="2147483704" r:id="rId4"/>
    <p:sldLayoutId id="2147483738" r:id="rId5"/>
    <p:sldLayoutId id="2147483736" r:id="rId6"/>
    <p:sldLayoutId id="2147483708" r:id="rId7"/>
    <p:sldLayoutId id="2147483707" r:id="rId8"/>
    <p:sldLayoutId id="2147483694" r:id="rId9"/>
    <p:sldLayoutId id="2147483739" r:id="rId10"/>
    <p:sldLayoutId id="2147483735" r:id="rId11"/>
    <p:sldLayoutId id="2147483695" r:id="rId12"/>
    <p:sldLayoutId id="2147483702" r:id="rId13"/>
    <p:sldLayoutId id="2147483678" r:id="rId14"/>
    <p:sldLayoutId id="2147483705" r:id="rId15"/>
    <p:sldLayoutId id="2147483701" r:id="rId16"/>
    <p:sldLayoutId id="2147483697" r:id="rId17"/>
    <p:sldLayoutId id="2147483703" r:id="rId18"/>
    <p:sldLayoutId id="2147483691" r:id="rId19"/>
    <p:sldLayoutId id="2147483699" r:id="rId20"/>
    <p:sldLayoutId id="2147483679" r:id="rId21"/>
    <p:sldLayoutId id="2147483712" r:id="rId22"/>
    <p:sldLayoutId id="2147483714" r:id="rId23"/>
    <p:sldLayoutId id="2147483715" r:id="rId24"/>
  </p:sldLayoutIdLst>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aalto.fi/fi/opiskelu-aallossa/tutustu-perustieteiden-korkeakoulun-tekniikan-opiskeluvaihtoehtoihin#5-tutustu-opiskelijoidemme-ja-alumniemme-tarinoihi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ayy.fi/"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nSIlCvOSvkM?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D1BD-528D-C24A-84A1-304BC8993636}"/>
              </a:ext>
            </a:extLst>
          </p:cNvPr>
          <p:cNvSpPr>
            <a:spLocks noGrp="1"/>
          </p:cNvSpPr>
          <p:nvPr>
            <p:ph type="title"/>
          </p:nvPr>
        </p:nvSpPr>
        <p:spPr>
          <a:xfrm>
            <a:off x="322823" y="2693520"/>
            <a:ext cx="3869137" cy="570773"/>
          </a:xfrm>
          <a:prstGeom prst="rect">
            <a:avLst/>
          </a:prstGeom>
        </p:spPr>
        <p:txBody>
          <a:bodyPr/>
          <a:lstStyle/>
          <a:p>
            <a:r>
              <a:rPr lang="en-FI"/>
              <a:t>Tervetuloa</a:t>
            </a:r>
            <a:br>
              <a:rPr lang="en-FI"/>
            </a:br>
            <a:r>
              <a:rPr lang="en-FI"/>
              <a:t>Aalto-yliopistoon</a:t>
            </a:r>
          </a:p>
        </p:txBody>
      </p:sp>
      <p:sp>
        <p:nvSpPr>
          <p:cNvPr id="4" name="Text Placeholder 3">
            <a:extLst>
              <a:ext uri="{FF2B5EF4-FFF2-40B4-BE49-F238E27FC236}">
                <a16:creationId xmlns:a16="http://schemas.microsoft.com/office/drawing/2014/main" id="{219A3EC4-47C9-5C44-BB36-1153C94F5FE5}"/>
              </a:ext>
            </a:extLst>
          </p:cNvPr>
          <p:cNvSpPr>
            <a:spLocks noGrp="1"/>
          </p:cNvSpPr>
          <p:nvPr>
            <p:ph type="body" sz="half" idx="4294967295"/>
          </p:nvPr>
        </p:nvSpPr>
        <p:spPr>
          <a:xfrm>
            <a:off x="322823" y="3965597"/>
            <a:ext cx="3869137" cy="294419"/>
          </a:xfrm>
          <a:prstGeom prst="rect">
            <a:avLst/>
          </a:prstGeom>
        </p:spPr>
        <p:txBody>
          <a:bodyPr/>
          <a:lstStyle/>
          <a:p>
            <a:pPr marL="0" indent="0">
              <a:buNone/>
            </a:pPr>
            <a:endParaRPr lang="en-FI" dirty="0"/>
          </a:p>
        </p:txBody>
      </p:sp>
    </p:spTree>
    <p:extLst>
      <p:ext uri="{BB962C8B-B14F-4D97-AF65-F5344CB8AC3E}">
        <p14:creationId xmlns:p14="http://schemas.microsoft.com/office/powerpoint/2010/main" val="369228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r>
              <a:rPr lang="en-US" dirty="0" err="1"/>
              <a:t>Taiteiden</a:t>
            </a:r>
            <a:r>
              <a:rPr lang="en-US" dirty="0"/>
              <a:t> ala</a:t>
            </a:r>
            <a:endParaRPr lang="fi-FI" dirty="0"/>
          </a:p>
        </p:txBody>
      </p:sp>
    </p:spTree>
    <p:extLst>
      <p:ext uri="{BB962C8B-B14F-4D97-AF65-F5344CB8AC3E}">
        <p14:creationId xmlns:p14="http://schemas.microsoft.com/office/powerpoint/2010/main" val="247827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733D0A6-5517-A6F5-24AC-7279BA04F7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8" t="847" r="184" b="897"/>
          <a:stretch/>
        </p:blipFill>
        <p:spPr>
          <a:xfrm>
            <a:off x="4856480" y="-1740"/>
            <a:ext cx="4279308" cy="514440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193870" cy="999574"/>
          </a:xfrm>
        </p:spPr>
        <p:txBody>
          <a:bodyPr lIns="0" tIns="0" rIns="0" bIns="0" anchor="t"/>
          <a:lstStyle/>
          <a:p>
            <a:pPr>
              <a:lnSpc>
                <a:spcPct val="100000"/>
              </a:lnSpc>
            </a:pPr>
            <a:r>
              <a:rPr lang="en-US" sz="3000" dirty="0" err="1">
                <a:cs typeface="Arial"/>
              </a:rPr>
              <a:t>Taiteiden</a:t>
            </a:r>
            <a:r>
              <a:rPr lang="en-US" sz="3000" dirty="0">
                <a:cs typeface="Arial"/>
              </a:rPr>
              <a:t> ja </a:t>
            </a:r>
            <a:br>
              <a:rPr lang="en-US" sz="3000" dirty="0">
                <a:cs typeface="Arial"/>
              </a:rPr>
            </a:br>
            <a:r>
              <a:rPr lang="en-US" sz="3000" dirty="0" err="1">
                <a:cs typeface="Arial"/>
              </a:rPr>
              <a:t>suunnittelun</a:t>
            </a:r>
            <a:r>
              <a:rPr lang="en-US" sz="3000" dirty="0">
                <a:cs typeface="Arial"/>
              </a:rPr>
              <a:t> </a:t>
            </a:r>
            <a:br>
              <a:rPr lang="en-US" sz="3000" dirty="0">
                <a:cs typeface="Arial"/>
              </a:rPr>
            </a:br>
            <a:r>
              <a:rPr lang="en-US" sz="3000" dirty="0" err="1">
                <a:cs typeface="Arial"/>
              </a:rPr>
              <a:t>korkeakoulu</a:t>
            </a:r>
            <a:endParaRPr lang="en-US" sz="3000" dirty="0">
              <a:cs typeface="Aria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622200" y="1671669"/>
            <a:ext cx="4081880" cy="2924311"/>
          </a:xfrm>
        </p:spPr>
        <p:txBody>
          <a:bodyPr lIns="0" tIns="0" rIns="0" bIns="0" anchor="t"/>
          <a:lstStyle/>
          <a:p>
            <a:pPr marL="171450" indent="-171450">
              <a:lnSpc>
                <a:spcPct val="100000"/>
              </a:lnSpc>
              <a:buChar char="•"/>
            </a:pPr>
            <a:r>
              <a:rPr lang="fi" sz="1200" b="0" dirty="0">
                <a:ea typeface="+mn-lt"/>
                <a:cs typeface="+mn-lt"/>
              </a:rPr>
              <a:t>Suomen ja Pohjoismaiden johtava korkeakoulu muotoilun, muodin, pelien, digitaalisen median, arkkitehtuurin, elokuvan, taidekasvatuksen ja taiteen alalla. </a:t>
            </a:r>
            <a:endParaRPr lang="en-US" sz="1200" b="0" dirty="0">
              <a:ea typeface="+mn-lt"/>
              <a:cs typeface="+mn-lt"/>
            </a:endParaRPr>
          </a:p>
          <a:p>
            <a:pPr marL="171450" indent="-171450">
              <a:lnSpc>
                <a:spcPct val="100000"/>
              </a:lnSpc>
              <a:buChar char="•"/>
            </a:pPr>
            <a:r>
              <a:rPr lang="fi" sz="1200" b="0" dirty="0">
                <a:ea typeface="+mn-lt"/>
                <a:cs typeface="+mn-lt"/>
              </a:rPr>
              <a:t>Maailmanlaajuisessa QS World University 2022 -rankingissä korkeakoulu on arvioitu maailman kuudenneksi parhaaksi (muotoilun ja taiteen alat).</a:t>
            </a:r>
          </a:p>
          <a:p>
            <a:pPr marL="171450" indent="-171450">
              <a:lnSpc>
                <a:spcPct val="100000"/>
              </a:lnSpc>
              <a:buChar char="•"/>
            </a:pPr>
            <a:r>
              <a:rPr lang="fi-FI" sz="1200" b="0" dirty="0">
                <a:ea typeface="+mn-lt"/>
                <a:cs typeface="+mn-lt"/>
              </a:rPr>
              <a:t>Koulutamme opiskelijoitamme maailmankansa-laisiksi, jotka luovat mielikuvituksellisia, yhteistyö-kykyisiä ja epätavanomaisia lähestymistapoja monimutkaisiin yhteiskunnallisiin haasteisiin sekä ratkaisuja kestävään kehitykseen.</a:t>
            </a:r>
          </a:p>
          <a:p>
            <a:pPr marL="171450" indent="-171450">
              <a:lnSpc>
                <a:spcPct val="100000"/>
              </a:lnSpc>
              <a:buFont typeface="Arial" panose="020B0604020202020204" pitchFamily="34" charset="0"/>
              <a:buChar char="•"/>
            </a:pPr>
            <a:r>
              <a:rPr lang="fi-FI" sz="1200" b="0" dirty="0">
                <a:ea typeface="+mn-lt"/>
                <a:cs typeface="+mn-lt"/>
              </a:rPr>
              <a:t>Korkeakoulussamme on maailmanluokan työpajatilat ja -laitteet.</a:t>
            </a:r>
            <a:endParaRPr lang="en-FI" sz="1200" dirty="0">
              <a:cs typeface="Arial" panose="020B0604020202020204"/>
            </a:endParaRPr>
          </a:p>
        </p:txBody>
      </p:sp>
      <p:sp>
        <p:nvSpPr>
          <p:cNvPr id="4" name="TextBox 3">
            <a:extLst>
              <a:ext uri="{FF2B5EF4-FFF2-40B4-BE49-F238E27FC236}">
                <a16:creationId xmlns:a16="http://schemas.microsoft.com/office/drawing/2014/main" id="{9063A5B7-C0FD-45C8-A9BE-383AD9441508}"/>
              </a:ext>
            </a:extLst>
          </p:cNvPr>
          <p:cNvSpPr txBox="1"/>
          <p:nvPr/>
        </p:nvSpPr>
        <p:spPr>
          <a:xfrm>
            <a:off x="4929188" y="4327677"/>
            <a:ext cx="1964531" cy="461665"/>
          </a:xfrm>
          <a:prstGeom prst="rect">
            <a:avLst/>
          </a:prstGeom>
          <a:noFill/>
        </p:spPr>
        <p:txBody>
          <a:bodyPr wrap="square" rtlCol="0">
            <a:spAutoFit/>
          </a:bodyPr>
          <a:lstStyle/>
          <a:p>
            <a:r>
              <a:rPr lang="en-US" sz="1200" b="0" dirty="0" err="1">
                <a:cs typeface="Arial" panose="020B0604020202020204"/>
              </a:rPr>
              <a:t>Seuraa</a:t>
            </a:r>
            <a:r>
              <a:rPr lang="en-US" sz="1200" b="0" dirty="0">
                <a:cs typeface="Arial" panose="020B0604020202020204"/>
              </a:rPr>
              <a:t> </a:t>
            </a:r>
            <a:r>
              <a:rPr lang="en-US" sz="1200" b="0" dirty="0" err="1">
                <a:cs typeface="Arial" panose="020B0604020202020204"/>
              </a:rPr>
              <a:t>opiskelijaelämää</a:t>
            </a:r>
            <a:r>
              <a:rPr lang="en-US" sz="1200" b="0" dirty="0">
                <a:cs typeface="Arial" panose="020B0604020202020204"/>
              </a:rPr>
              <a:t> </a:t>
            </a:r>
            <a:r>
              <a:rPr lang="en-US" sz="1200" b="0" dirty="0" err="1">
                <a:cs typeface="Arial" panose="020B0604020202020204"/>
              </a:rPr>
              <a:t>Instagramissa</a:t>
            </a:r>
            <a:r>
              <a:rPr lang="en-US" sz="1200" b="0" dirty="0">
                <a:cs typeface="Arial" panose="020B0604020202020204"/>
              </a:rPr>
              <a:t>: @aaltoarts</a:t>
            </a:r>
            <a:endParaRPr lang="fi-FI" dirty="0"/>
          </a:p>
        </p:txBody>
      </p:sp>
    </p:spTree>
    <p:extLst>
      <p:ext uri="{BB962C8B-B14F-4D97-AF65-F5344CB8AC3E}">
        <p14:creationId xmlns:p14="http://schemas.microsoft.com/office/powerpoint/2010/main" val="16922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Ohjelmavideo</a:t>
            </a:r>
            <a:endParaRPr lang="en-FI"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r>
              <a:rPr lang="en-FI" b="1" dirty="0"/>
              <a:t>Vaihda oman ohjelman </a:t>
            </a:r>
            <a:br>
              <a:rPr lang="en-FI" b="1" dirty="0"/>
            </a:br>
            <a:r>
              <a:rPr lang="en-FI" b="1" dirty="0"/>
              <a:t>video tähän youtubesta </a:t>
            </a:r>
            <a:br>
              <a:rPr lang="en-US" dirty="0"/>
            </a:br>
            <a:r>
              <a:rPr lang="en-FI" b="1" dirty="0"/>
              <a:t>tai poista</a:t>
            </a:r>
            <a:r>
              <a:rPr lang="en-US" b="1" dirty="0"/>
              <a:t> </a:t>
            </a:r>
            <a:r>
              <a:rPr lang="en-US" b="1" dirty="0" err="1"/>
              <a:t>sivu</a:t>
            </a:r>
            <a:endParaRPr lang="en-US" b="1" dirty="0">
              <a:cs typeface="Arial"/>
            </a:endParaRPr>
          </a:p>
        </p:txBody>
      </p:sp>
    </p:spTree>
    <p:extLst>
      <p:ext uri="{BB962C8B-B14F-4D97-AF65-F5344CB8AC3E}">
        <p14:creationId xmlns:p14="http://schemas.microsoft.com/office/powerpoint/2010/main" val="6325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52606" y="885005"/>
            <a:ext cx="3751924" cy="2936212"/>
          </a:xfrm>
        </p:spPr>
        <p:txBody>
          <a:bodyPr/>
          <a:lstStyle/>
          <a:p>
            <a:pPr marL="0" indent="0">
              <a:lnSpc>
                <a:spcPct val="100000"/>
              </a:lnSpc>
              <a:buSzPts val="2600"/>
              <a:buNone/>
            </a:pPr>
            <a:r>
              <a:rPr lang="fi-FI" sz="1600" dirty="0">
                <a:latin typeface="Arial" panose="020B0604020202020204" pitchFamily="34" charset="0"/>
              </a:rPr>
              <a:t>Yhteisöllistä kehittymistä.</a:t>
            </a:r>
          </a:p>
          <a:p>
            <a:pPr marL="0" indent="0">
              <a:lnSpc>
                <a:spcPct val="100000"/>
              </a:lnSpc>
              <a:buSzPts val="2600"/>
              <a:buNone/>
            </a:pPr>
            <a:r>
              <a:rPr lang="fi-FI" sz="1400" b="0" dirty="0">
                <a:latin typeface="Arial" panose="020B0604020202020204" pitchFamily="34" charset="0"/>
              </a:rPr>
              <a:t>Pienet ryhmäkoot mahdollistavat tiiviin ryhmähengen, vertaisoppimisen ja henkilökohtaisen palautteen. Tenttien sijaan pidetään kritiikkejä eli yhteisiä palautetilaisuuksia.</a:t>
            </a:r>
          </a:p>
          <a:p>
            <a:pPr marL="0" indent="0">
              <a:lnSpc>
                <a:spcPct val="100000"/>
              </a:lnSpc>
              <a:buNone/>
            </a:pPr>
            <a:endParaRPr lang="fi-FI" sz="300" b="0" dirty="0">
              <a:latin typeface="Arial" panose="020B0604020202020204" pitchFamily="34" charset="0"/>
            </a:endParaRPr>
          </a:p>
          <a:p>
            <a:pPr marL="0" indent="0">
              <a:lnSpc>
                <a:spcPct val="100000"/>
              </a:lnSpc>
              <a:buSzPts val="2600"/>
              <a:buNone/>
            </a:pPr>
            <a:r>
              <a:rPr lang="fi-FI" sz="1600" dirty="0">
                <a:latin typeface="Arial" panose="020B0604020202020204" pitchFamily="34" charset="0"/>
              </a:rPr>
              <a:t>Käytännönläheistä.</a:t>
            </a:r>
          </a:p>
          <a:p>
            <a:pPr marL="0" indent="0">
              <a:lnSpc>
                <a:spcPct val="100000"/>
              </a:lnSpc>
              <a:buSzPts val="2600"/>
              <a:buNone/>
            </a:pPr>
            <a:r>
              <a:rPr lang="fi-FI" sz="1400" b="0" dirty="0">
                <a:latin typeface="Arial" panose="020B0604020202020204" pitchFamily="34" charset="0"/>
              </a:rPr>
              <a:t>Projektit ovat konkreettisia harjoitustöitä ja edellyttävät läsnäoloa. Työtilat vaihtelevat </a:t>
            </a:r>
            <a:br>
              <a:rPr lang="fi-FI" sz="1400" b="0" dirty="0">
                <a:latin typeface="Arial" panose="020B0604020202020204" pitchFamily="34" charset="0"/>
              </a:rPr>
            </a:br>
            <a:r>
              <a:rPr lang="fi-FI" sz="1400" b="0" dirty="0">
                <a:latin typeface="Arial" panose="020B0604020202020204" pitchFamily="34" charset="0"/>
              </a:rPr>
              <a:t>luokkahuoneista pajoihin ja studioihin.</a:t>
            </a:r>
          </a:p>
          <a:p>
            <a:endParaRPr lang="en-FI" dirty="0"/>
          </a:p>
        </p:txBody>
      </p:sp>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Opiskelu</a:t>
            </a:r>
            <a:r>
              <a:rPr lang="en-GB" sz="3600" dirty="0">
                <a:latin typeface="Arial" charset="0"/>
                <a:ea typeface="Arial" charset="0"/>
                <a:cs typeface="Arial" charset="0"/>
              </a:rPr>
              <a:t> </a:t>
            </a:r>
            <a:r>
              <a:rPr lang="en-GB" sz="3600" dirty="0" err="1">
                <a:latin typeface="Arial" charset="0"/>
                <a:ea typeface="Arial" charset="0"/>
                <a:cs typeface="Arial" charset="0"/>
              </a:rPr>
              <a:t>taiteiden</a:t>
            </a:r>
            <a:r>
              <a:rPr lang="en-GB" sz="3600" dirty="0">
                <a:latin typeface="Arial" charset="0"/>
                <a:ea typeface="Arial" charset="0"/>
                <a:cs typeface="Arial" charset="0"/>
              </a:rPr>
              <a:t> </a:t>
            </a:r>
            <a:r>
              <a:rPr lang="en-GB" sz="3600" dirty="0" err="1">
                <a:latin typeface="Arial" charset="0"/>
                <a:ea typeface="Arial" charset="0"/>
                <a:cs typeface="Arial" charset="0"/>
              </a:rPr>
              <a:t>alalla</a:t>
            </a:r>
            <a:r>
              <a:rPr lang="en-GB" sz="3600" dirty="0">
                <a:latin typeface="Arial" charset="0"/>
                <a:ea typeface="Arial" charset="0"/>
                <a:cs typeface="Arial" charset="0"/>
              </a:rPr>
              <a:t> on...</a:t>
            </a:r>
            <a:endParaRPr lang="en-FI" sz="3600" dirty="0"/>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842255"/>
            <a:ext cx="4269546" cy="2392963"/>
          </a:xfrm>
          <a:prstGeom prst="rect">
            <a:avLst/>
          </a:prstGeom>
          <a:noFill/>
        </p:spPr>
        <p:txBody>
          <a:bodyPr wrap="square" lIns="91440" tIns="45720" rIns="91440" bIns="45720" rtlCol="0" anchor="t">
            <a:spAutoFit/>
          </a:bodyPr>
          <a:lstStyle/>
          <a:p>
            <a:pPr>
              <a:spcBef>
                <a:spcPts val="750"/>
              </a:spcBef>
              <a:buSzPts val="2600"/>
            </a:pPr>
            <a:r>
              <a:rPr lang="fi-FI" sz="1600" b="1" dirty="0">
                <a:latin typeface="Arial" panose="020B0604020202020204" pitchFamily="34" charset="0"/>
              </a:rPr>
              <a:t>Soveltavaa.</a:t>
            </a:r>
          </a:p>
          <a:p>
            <a:pPr>
              <a:spcBef>
                <a:spcPts val="750"/>
              </a:spcBef>
              <a:buSzPts val="2600"/>
            </a:pPr>
            <a:r>
              <a:rPr lang="fi-FI" sz="1400" dirty="0">
                <a:solidFill>
                  <a:srgbClr val="000000"/>
                </a:solidFill>
                <a:latin typeface="Arial" panose="020B0604020202020204" pitchFamily="34" charset="0"/>
              </a:rPr>
              <a:t>Opintojen aikana tehdään paljon yhteistyötä alan toimijoiden ja yritysten kanssa.</a:t>
            </a:r>
          </a:p>
          <a:p>
            <a:endParaRPr lang="en-US" sz="1400" dirty="0">
              <a:solidFill>
                <a:srgbClr val="000000"/>
              </a:solidFill>
              <a:latin typeface="Arial" panose="020B0604020202020204" pitchFamily="34" charset="0"/>
            </a:endParaRPr>
          </a:p>
          <a:p>
            <a:pPr>
              <a:spcBef>
                <a:spcPts val="750"/>
              </a:spcBef>
              <a:buSzPts val="2600"/>
            </a:pPr>
            <a:r>
              <a:rPr lang="fi-FI" sz="1600" b="1" dirty="0">
                <a:latin typeface="Arial" panose="020B0604020202020204" pitchFamily="34" charset="0"/>
              </a:rPr>
              <a:t>Monialaista.</a:t>
            </a:r>
          </a:p>
          <a:p>
            <a:pPr>
              <a:spcBef>
                <a:spcPts val="750"/>
              </a:spcBef>
            </a:pPr>
            <a:r>
              <a:rPr lang="fi-FI" sz="1400" dirty="0">
                <a:latin typeface="Arial"/>
                <a:cs typeface="Arial"/>
              </a:rPr>
              <a:t>Kauppatieteet, taide ja tekniikka on mahdollista yhdistää ja rakentaa itselleen sopivia kokonaisuuksia.</a:t>
            </a:r>
          </a:p>
          <a:p>
            <a:endParaRPr lang="en-FI" dirty="0"/>
          </a:p>
        </p:txBody>
      </p:sp>
    </p:spTree>
    <p:extLst>
      <p:ext uri="{BB962C8B-B14F-4D97-AF65-F5344CB8AC3E}">
        <p14:creationId xmlns:p14="http://schemas.microsoft.com/office/powerpoint/2010/main" val="4570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37111" y="1359300"/>
            <a:ext cx="3751924" cy="2936212"/>
          </a:xfrm>
        </p:spPr>
        <p:txBody>
          <a:bodyPr lIns="0" tIns="0" rIns="0" bIns="0" anchor="t"/>
          <a:lstStyle/>
          <a:p>
            <a:pPr marL="0" indent="0">
              <a:lnSpc>
                <a:spcPct val="100000"/>
              </a:lnSpc>
              <a:spcBef>
                <a:spcPts val="500"/>
              </a:spcBef>
              <a:buNone/>
            </a:pPr>
            <a:r>
              <a:rPr lang="fi-FI" sz="1400" dirty="0">
                <a:latin typeface="Arial" panose="020B0604020202020204" pitchFamily="34" charset="0"/>
              </a:rPr>
              <a:t>Suomen- ja ruotsinkieliset koulutukset:</a:t>
            </a:r>
          </a:p>
          <a:p>
            <a:pPr>
              <a:lnSpc>
                <a:spcPct val="100000"/>
              </a:lnSpc>
              <a:spcBef>
                <a:spcPts val="500"/>
              </a:spcBef>
              <a:buSzPct val="100000"/>
            </a:pPr>
            <a:r>
              <a:rPr lang="fi-FI" sz="1400" b="0" dirty="0">
                <a:solidFill>
                  <a:srgbClr val="000000"/>
                </a:solidFill>
                <a:latin typeface="Arial" panose="020B0604020202020204" pitchFamily="34" charset="0"/>
              </a:rPr>
              <a:t>Dokumentaarinen elokuva</a:t>
            </a:r>
          </a:p>
          <a:p>
            <a:pPr>
              <a:lnSpc>
                <a:spcPct val="100000"/>
              </a:lnSpc>
              <a:spcBef>
                <a:spcPts val="500"/>
              </a:spcBef>
              <a:buSzPct val="100000"/>
            </a:pPr>
            <a:r>
              <a:rPr lang="fi-FI" sz="1400" b="0" dirty="0">
                <a:solidFill>
                  <a:srgbClr val="000000"/>
                </a:solidFill>
                <a:latin typeface="Arial" panose="020B0604020202020204" pitchFamily="34" charset="0"/>
              </a:rPr>
              <a:t>Elokuva- ja tv-käsikirjoitus</a:t>
            </a:r>
          </a:p>
          <a:p>
            <a:pPr>
              <a:lnSpc>
                <a:spcPct val="100000"/>
              </a:lnSpc>
              <a:spcBef>
                <a:spcPts val="500"/>
              </a:spcBef>
              <a:buSzPct val="100000"/>
            </a:pPr>
            <a:r>
              <a:rPr lang="fi-FI" sz="1400" b="0" dirty="0">
                <a:solidFill>
                  <a:srgbClr val="000000"/>
                </a:solidFill>
                <a:latin typeface="Arial" panose="020B0604020202020204" pitchFamily="34" charset="0"/>
              </a:rPr>
              <a:t>Elokuva- ja tv-lavastus</a:t>
            </a:r>
          </a:p>
          <a:p>
            <a:pPr>
              <a:lnSpc>
                <a:spcPct val="100000"/>
              </a:lnSpc>
              <a:spcBef>
                <a:spcPts val="500"/>
              </a:spcBef>
              <a:buSzPct val="100000"/>
            </a:pPr>
            <a:r>
              <a:rPr lang="fi-FI" sz="1400" b="0" dirty="0">
                <a:solidFill>
                  <a:srgbClr val="000000"/>
                </a:solidFill>
                <a:latin typeface="Arial" panose="020B0604020202020204" pitchFamily="34" charset="0"/>
              </a:rPr>
              <a:t>Elokuva- ja tv-tuotanto</a:t>
            </a:r>
          </a:p>
          <a:p>
            <a:pPr>
              <a:lnSpc>
                <a:spcPct val="100000"/>
              </a:lnSpc>
              <a:spcBef>
                <a:spcPts val="500"/>
              </a:spcBef>
              <a:buSzPct val="100000"/>
            </a:pPr>
            <a:r>
              <a:rPr lang="fi-FI" sz="1400" b="0" dirty="0">
                <a:solidFill>
                  <a:srgbClr val="000000"/>
                </a:solidFill>
                <a:latin typeface="Arial" panose="020B0604020202020204" pitchFamily="34" charset="0"/>
              </a:rPr>
              <a:t>Elokuvaleikkaus</a:t>
            </a:r>
          </a:p>
          <a:p>
            <a:pPr>
              <a:lnSpc>
                <a:spcPct val="100000"/>
              </a:lnSpc>
              <a:spcBef>
                <a:spcPts val="500"/>
              </a:spcBef>
              <a:buSzPct val="100000"/>
            </a:pPr>
            <a:r>
              <a:rPr lang="fi-FI" sz="1400" b="0" dirty="0">
                <a:solidFill>
                  <a:srgbClr val="000000"/>
                </a:solidFill>
                <a:latin typeface="Arial" panose="020B0604020202020204" pitchFamily="34" charset="0"/>
              </a:rPr>
              <a:t>Elokuvaohjaus</a:t>
            </a:r>
          </a:p>
          <a:p>
            <a:pPr>
              <a:lnSpc>
                <a:spcPct val="100000"/>
              </a:lnSpc>
              <a:spcBef>
                <a:spcPts val="500"/>
              </a:spcBef>
              <a:buSzPct val="100000"/>
            </a:pPr>
            <a:r>
              <a:rPr lang="fi-FI" sz="1400" b="0" dirty="0">
                <a:solidFill>
                  <a:srgbClr val="000000"/>
                </a:solidFill>
                <a:latin typeface="Arial" panose="020B0604020202020204" pitchFamily="34" charset="0"/>
              </a:rPr>
              <a:t>Elokuvaus</a:t>
            </a:r>
          </a:p>
          <a:p>
            <a:pPr>
              <a:lnSpc>
                <a:spcPct val="100000"/>
              </a:lnSpc>
              <a:spcBef>
                <a:spcPts val="500"/>
              </a:spcBef>
              <a:buSzPct val="100000"/>
            </a:pPr>
            <a:r>
              <a:rPr lang="fi-FI" sz="1400" b="0" dirty="0">
                <a:solidFill>
                  <a:srgbClr val="000000"/>
                </a:solidFill>
                <a:latin typeface="Arial" panose="020B0604020202020204" pitchFamily="34" charset="0"/>
              </a:rPr>
              <a:t>Elokuvaäänitys ja -äänisuunnittelu</a:t>
            </a:r>
          </a:p>
          <a:p>
            <a:endParaRPr lang="en-FI" b="0" dirty="0"/>
          </a:p>
        </p:txBody>
      </p:sp>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r>
              <a:rPr lang="fi-FI" sz="3600" dirty="0">
                <a:latin typeface="Arial" charset="0"/>
                <a:ea typeface="Arial" charset="0"/>
                <a:cs typeface="Arial" charset="0"/>
              </a:rPr>
              <a:t>Taiteiden alan </a:t>
            </a:r>
            <a:br>
              <a:rPr lang="fi-FI" sz="3600" dirty="0">
                <a:latin typeface="Arial" charset="0"/>
                <a:ea typeface="Arial" charset="0"/>
                <a:cs typeface="Arial" charset="0"/>
              </a:rPr>
            </a:br>
            <a:r>
              <a:rPr lang="fi-FI" sz="3600" dirty="0">
                <a:latin typeface="Arial" charset="0"/>
                <a:ea typeface="Arial" charset="0"/>
                <a:cs typeface="Arial" charset="0"/>
              </a:rPr>
              <a:t>kandidaattikoulutukset</a:t>
            </a: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spcBef>
                <a:spcPts val="600"/>
              </a:spcBef>
            </a:pPr>
            <a:endParaRPr lang="fi-FI" sz="2000">
              <a:latin typeface="Arial" charset="0"/>
              <a:ea typeface="Arial" charset="0"/>
              <a:cs typeface="Arial" charset="0"/>
            </a:endParaRPr>
          </a:p>
          <a:p>
            <a:endParaRPr lang="en-FI"/>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643627" y="1359300"/>
            <a:ext cx="3751924" cy="2936212"/>
          </a:xfrm>
          <a:prstGeom prst="rect">
            <a:avLst/>
          </a:prstGeom>
        </p:spPr>
        <p:txBody>
          <a:bodyPr lIns="0" tIns="0" rIns="0" bIns="0" anchor="t"/>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nSpc>
                <a:spcPct val="100000"/>
              </a:lnSpc>
              <a:spcBef>
                <a:spcPts val="500"/>
              </a:spcBef>
              <a:buSzPct val="100000"/>
            </a:pPr>
            <a:r>
              <a:rPr lang="fi-FI" sz="1400" b="0" dirty="0">
                <a:solidFill>
                  <a:srgbClr val="000000"/>
                </a:solidFill>
                <a:latin typeface="Arial" panose="020B0604020202020204" pitchFamily="34" charset="0"/>
              </a:rPr>
              <a:t>Kuvataidekasvatus</a:t>
            </a:r>
          </a:p>
          <a:p>
            <a:pPr>
              <a:lnSpc>
                <a:spcPct val="100000"/>
              </a:lnSpc>
              <a:spcBef>
                <a:spcPts val="500"/>
              </a:spcBef>
              <a:buSzPct val="100000"/>
            </a:pPr>
            <a:r>
              <a:rPr lang="fi-FI" sz="1400" b="0" dirty="0">
                <a:solidFill>
                  <a:srgbClr val="000000"/>
                </a:solidFill>
                <a:latin typeface="Arial" panose="020B0604020202020204" pitchFamily="34" charset="0"/>
              </a:rPr>
              <a:t>Muoti</a:t>
            </a:r>
          </a:p>
          <a:p>
            <a:pPr>
              <a:lnSpc>
                <a:spcPct val="100000"/>
              </a:lnSpc>
              <a:spcBef>
                <a:spcPts val="500"/>
              </a:spcBef>
              <a:buSzPct val="100000"/>
            </a:pPr>
            <a:r>
              <a:rPr lang="fi-FI" sz="1400" b="0" dirty="0">
                <a:solidFill>
                  <a:srgbClr val="000000"/>
                </a:solidFill>
                <a:latin typeface="Arial" panose="020B0604020202020204" pitchFamily="34" charset="0"/>
              </a:rPr>
              <a:t>Muotoilu</a:t>
            </a:r>
          </a:p>
          <a:p>
            <a:pPr>
              <a:lnSpc>
                <a:spcPct val="100000"/>
              </a:lnSpc>
              <a:spcBef>
                <a:spcPts val="500"/>
              </a:spcBef>
              <a:buSzPct val="100000"/>
            </a:pPr>
            <a:r>
              <a:rPr lang="fi-FI" sz="1400" b="0" dirty="0">
                <a:solidFill>
                  <a:srgbClr val="000000"/>
                </a:solidFill>
                <a:latin typeface="Arial" panose="020B0604020202020204" pitchFamily="34" charset="0"/>
              </a:rPr>
              <a:t>Pukusuunnittelu </a:t>
            </a:r>
          </a:p>
          <a:p>
            <a:pPr>
              <a:lnSpc>
                <a:spcPct val="100000"/>
              </a:lnSpc>
              <a:spcBef>
                <a:spcPts val="500"/>
              </a:spcBef>
              <a:buSzPct val="100000"/>
            </a:pPr>
            <a:r>
              <a:rPr lang="fi-FI" sz="1400" b="0" dirty="0">
                <a:solidFill>
                  <a:srgbClr val="000000"/>
                </a:solidFill>
                <a:latin typeface="Arial" panose="020B0604020202020204" pitchFamily="34" charset="0"/>
              </a:rPr>
              <a:t>Sisustusarkkitehtuuri</a:t>
            </a:r>
          </a:p>
          <a:p>
            <a:pPr>
              <a:lnSpc>
                <a:spcPct val="100000"/>
              </a:lnSpc>
              <a:spcBef>
                <a:spcPts val="500"/>
              </a:spcBef>
              <a:buSzPct val="100000"/>
            </a:pPr>
            <a:r>
              <a:rPr lang="fi-FI" sz="1400" b="0" dirty="0">
                <a:solidFill>
                  <a:srgbClr val="000000"/>
                </a:solidFill>
                <a:latin typeface="Arial" panose="020B0604020202020204" pitchFamily="34" charset="0"/>
              </a:rPr>
              <a:t>Visuaalisen viestinnän muotoilu</a:t>
            </a:r>
          </a:p>
          <a:p>
            <a:pPr>
              <a:lnSpc>
                <a:spcPct val="100000"/>
              </a:lnSpc>
              <a:spcBef>
                <a:spcPts val="500"/>
              </a:spcBef>
            </a:pPr>
            <a:endParaRPr lang="fi-FI" sz="1400" dirty="0">
              <a:solidFill>
                <a:srgbClr val="000000"/>
              </a:solidFill>
              <a:latin typeface="Arial" panose="020B0604020202020204" pitchFamily="34" charset="0"/>
            </a:endParaRPr>
          </a:p>
          <a:p>
            <a:pPr marL="0" indent="0">
              <a:lnSpc>
                <a:spcPct val="100000"/>
              </a:lnSpc>
              <a:spcBef>
                <a:spcPts val="500"/>
              </a:spcBef>
              <a:buNone/>
            </a:pPr>
            <a:r>
              <a:rPr lang="en-GB" sz="1400" dirty="0" err="1">
                <a:latin typeface="Arial" panose="020B0604020202020204" pitchFamily="34" charset="0"/>
              </a:rPr>
              <a:t>Englanninkielinen</a:t>
            </a:r>
            <a:r>
              <a:rPr lang="en-GB" sz="1400" dirty="0">
                <a:latin typeface="Arial" panose="020B0604020202020204" pitchFamily="34" charset="0"/>
              </a:rPr>
              <a:t> </a:t>
            </a:r>
            <a:r>
              <a:rPr lang="en-GB" sz="1400" dirty="0" err="1">
                <a:latin typeface="Arial" panose="020B0604020202020204" pitchFamily="34" charset="0"/>
              </a:rPr>
              <a:t>ohjelma</a:t>
            </a:r>
            <a:r>
              <a:rPr lang="en-GB" sz="1400" dirty="0">
                <a:latin typeface="Arial" panose="020B0604020202020204" pitchFamily="34" charset="0"/>
              </a:rPr>
              <a:t>:</a:t>
            </a:r>
          </a:p>
          <a:p>
            <a:pPr>
              <a:lnSpc>
                <a:spcPct val="100000"/>
              </a:lnSpc>
              <a:spcBef>
                <a:spcPts val="500"/>
              </a:spcBef>
              <a:buSzPct val="100000"/>
            </a:pPr>
            <a:r>
              <a:rPr lang="en-GB" sz="1400" b="0" dirty="0">
                <a:solidFill>
                  <a:srgbClr val="000000"/>
                </a:solidFill>
                <a:latin typeface="Arial" panose="020B0604020202020204" pitchFamily="34" charset="0"/>
              </a:rPr>
              <a:t>Bachelor’s Programme in Design</a:t>
            </a:r>
          </a:p>
          <a:p>
            <a:pPr>
              <a:lnSpc>
                <a:spcPct val="100000"/>
              </a:lnSpc>
              <a:spcBef>
                <a:spcPts val="600"/>
              </a:spcBef>
            </a:pPr>
            <a:endParaRPr lang="fi-FI" sz="1600" b="0" dirty="0">
              <a:latin typeface="Arial" charset="0"/>
              <a:ea typeface="Arial" charset="0"/>
              <a:cs typeface="Arial" charset="0"/>
            </a:endParaRPr>
          </a:p>
          <a:p>
            <a:pPr>
              <a:spcBef>
                <a:spcPts val="600"/>
              </a:spcBef>
            </a:pPr>
            <a:endParaRPr lang="fi-FI" sz="2000" b="0" dirty="0">
              <a:latin typeface="Arial" charset="0"/>
              <a:ea typeface="Arial" charset="0"/>
              <a:cs typeface="Arial" charset="0"/>
            </a:endParaRPr>
          </a:p>
          <a:p>
            <a:endParaRPr lang="en-FI" b="0" dirty="0"/>
          </a:p>
        </p:txBody>
      </p:sp>
    </p:spTree>
    <p:extLst>
      <p:ext uri="{BB962C8B-B14F-4D97-AF65-F5344CB8AC3E}">
        <p14:creationId xmlns:p14="http://schemas.microsoft.com/office/powerpoint/2010/main" val="374582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r>
              <a:rPr lang="en-US" dirty="0" err="1"/>
              <a:t>Tekniikan</a:t>
            </a:r>
            <a:r>
              <a:rPr lang="en-US" dirty="0"/>
              <a:t> ala</a:t>
            </a:r>
            <a:endParaRPr lang="fi-FI" dirty="0"/>
          </a:p>
        </p:txBody>
      </p:sp>
    </p:spTree>
    <p:extLst>
      <p:ext uri="{BB962C8B-B14F-4D97-AF65-F5344CB8AC3E}">
        <p14:creationId xmlns:p14="http://schemas.microsoft.com/office/powerpoint/2010/main" val="351981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99EC918-07F2-4F7C-879A-A8FD15181090}"/>
              </a:ext>
            </a:extLst>
          </p:cNvPr>
          <p:cNvPicPr>
            <a:picLocks noChangeAspect="1" noChangeArrowheads="1"/>
          </p:cNvPicPr>
          <p:nvPr/>
        </p:nvPicPr>
        <p:blipFill rotWithShape="1">
          <a:blip r:embed="rId3"/>
          <a:srcRect l="1189" r="41499"/>
          <a:stretch/>
        </p:blipFill>
        <p:spPr bwMode="auto">
          <a:xfrm>
            <a:off x="4705195" y="0"/>
            <a:ext cx="4433887" cy="5143500"/>
          </a:xfrm>
          <a:prstGeom prst="rect">
            <a:avLst/>
          </a:prstGeom>
          <a:solidFill>
            <a:srgbClr val="FFFFFF"/>
          </a:solidFill>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042585" cy="999574"/>
          </a:xfrm>
        </p:spPr>
        <p:txBody>
          <a:bodyPr lIns="0" tIns="0" rIns="0" bIns="0" anchor="t"/>
          <a:lstStyle/>
          <a:p>
            <a:r>
              <a:rPr lang="en-US" sz="3600" dirty="0" err="1">
                <a:cs typeface="Arial"/>
              </a:rPr>
              <a:t>Tekniikan</a:t>
            </a:r>
            <a:r>
              <a:rPr lang="en-US" sz="3600" dirty="0">
                <a:cs typeface="Arial"/>
              </a:rPr>
              <a:t> ala</a:t>
            </a: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0" y="958470"/>
            <a:ext cx="3978029" cy="3559621"/>
          </a:xfrm>
        </p:spPr>
        <p:txBody>
          <a:bodyPr lIns="0" tIns="0" rIns="0" bIns="0" anchor="t"/>
          <a:lstStyle/>
          <a:p>
            <a:pPr marL="342900" indent="-342900">
              <a:lnSpc>
                <a:spcPct val="100000"/>
              </a:lnSpc>
              <a:buFont typeface="Arial" panose="020B0604020202020204" pitchFamily="34" charset="0"/>
              <a:buChar char="•"/>
            </a:pPr>
            <a:r>
              <a:rPr lang="fi-FI" sz="1200" b="0" dirty="0"/>
              <a:t>Haluatko luoda kestävämpää tulevaisuutta kehittämällä ratkaisuja maailman suuriin haasteisiin? Diplomi-insinöörejä yhdistää halu ratkaista ongelmia ja tehdä yhteiskunnasta toimivampi, eettisempi ja kestävämpi. </a:t>
            </a:r>
          </a:p>
          <a:p>
            <a:pPr marL="342900" indent="-342900">
              <a:lnSpc>
                <a:spcPct val="100000"/>
              </a:lnSpc>
              <a:buFont typeface="Arial" panose="020B0604020202020204" pitchFamily="34" charset="0"/>
              <a:buChar char="•"/>
            </a:pPr>
            <a:r>
              <a:rPr lang="fi-FI" sz="1200" b="0" dirty="0"/>
              <a:t>Tekniikan alan opiskelu antaa mahdollisuudet monenlaisiin tulevaisuuden työtehtäviin. Voit kehittää ratkaisuja ilmastonmuutosta vastaan, edistää ihmisten hyvinvointia teknologian avulla ja suunnitella kestävämpiä kaupunkeja, ympäristöjä ja laitteita.</a:t>
            </a:r>
          </a:p>
          <a:p>
            <a:pPr marL="342900" indent="-342900">
              <a:lnSpc>
                <a:spcPct val="100000"/>
              </a:lnSpc>
              <a:buFont typeface="Arial" panose="020B0604020202020204" pitchFamily="34" charset="0"/>
              <a:buChar char="•"/>
            </a:pPr>
            <a:r>
              <a:rPr lang="fi-FI" sz="1200" b="0" dirty="0"/>
              <a:t>Tekniikan alan opinnot antavat laajan pohjan ajankohtaisille ja kehittyville aloille kuten koneoppiminen, robotiikka, teollisuusautomaatio, hyvinvointiteknologia, biotuotteet, ympäristö- ja energiatekniikka sekä mobiiliteknologia. </a:t>
            </a:r>
          </a:p>
          <a:p>
            <a:pPr marL="342900" indent="-342900">
              <a:lnSpc>
                <a:spcPct val="100000"/>
              </a:lnSpc>
              <a:buFont typeface="Arial" panose="020B0604020202020204" pitchFamily="34" charset="0"/>
              <a:buChar char="•"/>
            </a:pPr>
            <a:r>
              <a:rPr lang="fi-FI" sz="1200" b="0" dirty="0"/>
              <a:t>Aalto-yliopistosta löydät Suomen laajimman tekniikan alan koulutustarjonnan. </a:t>
            </a:r>
          </a:p>
          <a:p>
            <a:pPr marL="342900" indent="-342900">
              <a:lnSpc>
                <a:spcPct val="100000"/>
              </a:lnSpc>
              <a:buFont typeface="Arial" panose="020B0604020202020204" pitchFamily="34" charset="0"/>
              <a:buChar char="•"/>
            </a:pPr>
            <a:endParaRPr lang="fi-FI" sz="1200" b="0" dirty="0"/>
          </a:p>
        </p:txBody>
      </p:sp>
    </p:spTree>
    <p:extLst>
      <p:ext uri="{BB962C8B-B14F-4D97-AF65-F5344CB8AC3E}">
        <p14:creationId xmlns:p14="http://schemas.microsoft.com/office/powerpoint/2010/main" val="412819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5497A329-BB22-4034-BA9D-0B66F04D5BDD}"/>
              </a:ext>
            </a:extLst>
          </p:cNvPr>
          <p:cNvPicPr>
            <a:picLocks noChangeAspect="1"/>
          </p:cNvPicPr>
          <p:nvPr/>
        </p:nvPicPr>
        <p:blipFill rotWithShape="1">
          <a:blip r:embed="rId3"/>
          <a:srcRect l="16058" t="1" r="26430" b="-1"/>
          <a:stretch/>
        </p:blipFill>
        <p:spPr>
          <a:xfrm>
            <a:off x="4710793" y="0"/>
            <a:ext cx="4436367" cy="5143530"/>
          </a:xfrm>
          <a:prstGeom prst="rect">
            <a:avLst/>
          </a:prstGeom>
        </p:spPr>
      </p:pic>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4048183" cy="999574"/>
          </a:xfrm>
        </p:spPr>
        <p:txBody>
          <a:bodyPr lIns="0" tIns="0" rIns="0" bIns="0" anchor="t"/>
          <a:lstStyle/>
          <a:p>
            <a:pPr>
              <a:lnSpc>
                <a:spcPct val="100000"/>
              </a:lnSpc>
            </a:pPr>
            <a:r>
              <a:rPr lang="en-US" sz="3200" dirty="0" err="1"/>
              <a:t>Tekniikan</a:t>
            </a:r>
            <a:r>
              <a:rPr lang="en-US" sz="3200" dirty="0"/>
              <a:t> </a:t>
            </a:r>
            <a:r>
              <a:rPr lang="en-US" sz="3200" dirty="0" err="1"/>
              <a:t>alan</a:t>
            </a:r>
            <a:r>
              <a:rPr lang="en-US" sz="3200" dirty="0"/>
              <a:t> </a:t>
            </a:r>
            <a:br>
              <a:rPr lang="en-US" sz="3200" dirty="0"/>
            </a:br>
            <a:r>
              <a:rPr lang="en-US" sz="3200" dirty="0" err="1"/>
              <a:t>korkeakoulut</a:t>
            </a:r>
            <a:endParaRPr lang="fi-FI" sz="3200" dirty="0"/>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3971" y="1227967"/>
            <a:ext cx="3928023" cy="3158296"/>
          </a:xfrm>
        </p:spPr>
        <p:txBody>
          <a:bodyPr lIns="0" tIns="0" rIns="0" bIns="0" anchor="t"/>
          <a:lstStyle/>
          <a:p>
            <a:pPr marL="285750" indent="-285750">
              <a:lnSpc>
                <a:spcPct val="100000"/>
              </a:lnSpc>
              <a:buFont typeface="Arial" panose="020B0604020202020204" pitchFamily="34" charset="0"/>
              <a:buChar char="•"/>
            </a:pPr>
            <a:r>
              <a:rPr lang="en-US" sz="1400" dirty="0" err="1"/>
              <a:t>Insinööritieteiden</a:t>
            </a:r>
            <a:r>
              <a:rPr lang="en-US" sz="1400" dirty="0"/>
              <a:t> </a:t>
            </a:r>
            <a:r>
              <a:rPr lang="en-US" sz="1400" dirty="0" err="1"/>
              <a:t>korkeakoulu</a:t>
            </a:r>
            <a:br>
              <a:rPr lang="en-US" sz="1400" dirty="0"/>
            </a:br>
            <a:r>
              <a:rPr lang="fi-FI" sz="1400" b="0" i="1" dirty="0"/>
              <a:t>Tutustu insinööritieteiden opiskelijaelämään ja -tarinoihin Instagramissa: @aalto.eng</a:t>
            </a:r>
          </a:p>
          <a:p>
            <a:pPr marL="285750" indent="-285750">
              <a:lnSpc>
                <a:spcPct val="100000"/>
              </a:lnSpc>
              <a:buFont typeface="Arial" panose="020B0604020202020204" pitchFamily="34" charset="0"/>
              <a:buChar char="•"/>
            </a:pPr>
            <a:r>
              <a:rPr lang="en-US" sz="1400" dirty="0" err="1"/>
              <a:t>Kemian</a:t>
            </a:r>
            <a:r>
              <a:rPr lang="en-US" sz="1400" dirty="0"/>
              <a:t> </a:t>
            </a:r>
            <a:r>
              <a:rPr lang="en-US" sz="1400" dirty="0" err="1"/>
              <a:t>tekniikan</a:t>
            </a:r>
            <a:r>
              <a:rPr lang="en-US" sz="1400" dirty="0"/>
              <a:t> </a:t>
            </a:r>
            <a:r>
              <a:rPr lang="en-US" sz="1400" dirty="0" err="1"/>
              <a:t>korkeakoulu</a:t>
            </a:r>
            <a:br>
              <a:rPr lang="en-US" sz="1400" dirty="0"/>
            </a:br>
            <a:r>
              <a:rPr lang="fi-FI" sz="1400" b="0" i="1" dirty="0"/>
              <a:t>Tutustu kemian tekniikan opiskelijaelämään ja -tarinoihin Instagramissa: @aaltochem</a:t>
            </a:r>
          </a:p>
          <a:p>
            <a:pPr marL="285750" indent="-285750">
              <a:lnSpc>
                <a:spcPct val="100000"/>
              </a:lnSpc>
              <a:buFont typeface="Arial" panose="020B0604020202020204" pitchFamily="34" charset="0"/>
              <a:buChar char="•"/>
            </a:pPr>
            <a:r>
              <a:rPr lang="en-US" sz="1400" dirty="0" err="1"/>
              <a:t>Perustieteiden</a:t>
            </a:r>
            <a:r>
              <a:rPr lang="en-US" sz="1400" dirty="0"/>
              <a:t> </a:t>
            </a:r>
            <a:r>
              <a:rPr lang="en-US" sz="1400" dirty="0" err="1"/>
              <a:t>korkeakoulu</a:t>
            </a:r>
            <a:br>
              <a:rPr lang="en-US" sz="1400" dirty="0"/>
            </a:br>
            <a:r>
              <a:rPr lang="fi-FI" sz="1400" b="0" i="1" dirty="0"/>
              <a:t>Tutustu opiskelijoidemme ja alumniemme tarinoihin: </a:t>
            </a:r>
            <a:r>
              <a:rPr lang="en-US" sz="800" b="0" i="1" dirty="0">
                <a:hlinkClick r:id="rId4">
                  <a:extLst>
                    <a:ext uri="{A12FA001-AC4F-418D-AE19-62706E023703}">
                      <ahyp:hlinkClr xmlns:ahyp="http://schemas.microsoft.com/office/drawing/2018/hyperlinkcolor" val="tx"/>
                    </a:ext>
                  </a:extLst>
                </a:hlinkClick>
              </a:rPr>
              <a:t>aalto.fi/fi/opiskelu-aallossa/tutustu-perustieteiden-korkeakoulun-tekniikan-opiskeluvaihtoehtoihin#5-tutustu-opiskelijoidemme-ja-alumniemme-tarinoihin-</a:t>
            </a:r>
            <a:endParaRPr lang="en-US" sz="800" b="0" i="1" dirty="0"/>
          </a:p>
          <a:p>
            <a:pPr marL="285750" indent="-285750">
              <a:lnSpc>
                <a:spcPct val="100000"/>
              </a:lnSpc>
              <a:buFont typeface="Arial" panose="020B0604020202020204" pitchFamily="34" charset="0"/>
              <a:buChar char="•"/>
            </a:pPr>
            <a:r>
              <a:rPr lang="en-US" sz="1400" dirty="0" err="1"/>
              <a:t>Sähkötekniikan</a:t>
            </a:r>
            <a:r>
              <a:rPr lang="en-US" sz="1400" dirty="0"/>
              <a:t> </a:t>
            </a:r>
            <a:r>
              <a:rPr lang="en-US" sz="1400" dirty="0" err="1"/>
              <a:t>korkeakoulu</a:t>
            </a:r>
            <a:br>
              <a:rPr lang="en-US" sz="1400" dirty="0"/>
            </a:br>
            <a:r>
              <a:rPr lang="fi-FI" sz="1400" b="0" i="1" dirty="0"/>
              <a:t>Tutustu sähkötekniikan opiskelijaelämään ja -tarinoihin Instagramissa: @aaltoelec</a:t>
            </a:r>
          </a:p>
          <a:p>
            <a:pPr marL="285750" indent="-285750">
              <a:lnSpc>
                <a:spcPct val="100000"/>
              </a:lnSpc>
              <a:buFont typeface="Arial" panose="020B0604020202020204" pitchFamily="34" charset="0"/>
              <a:buChar char="•"/>
            </a:pPr>
            <a:endParaRPr lang="fi-FI" sz="1200" b="0" i="1" dirty="0"/>
          </a:p>
          <a:p>
            <a:pPr marL="285750" indent="-285750">
              <a:lnSpc>
                <a:spcPct val="100000"/>
              </a:lnSpc>
              <a:buFont typeface="Arial" panose="020B0604020202020204" pitchFamily="34" charset="0"/>
              <a:buChar char="•"/>
            </a:pPr>
            <a:endParaRPr lang="fi-FI" sz="1200" b="0" i="1" dirty="0"/>
          </a:p>
          <a:p>
            <a:pPr marL="285750" indent="-285750">
              <a:lnSpc>
                <a:spcPct val="100000"/>
              </a:lnSpc>
              <a:buFont typeface="Arial" panose="020B0604020202020204" pitchFamily="34" charset="0"/>
              <a:buChar char="•"/>
            </a:pPr>
            <a:endParaRPr lang="fi-FI" sz="1200" b="0" i="1" dirty="0"/>
          </a:p>
        </p:txBody>
      </p:sp>
    </p:spTree>
    <p:extLst>
      <p:ext uri="{BB962C8B-B14F-4D97-AF65-F5344CB8AC3E}">
        <p14:creationId xmlns:p14="http://schemas.microsoft.com/office/powerpoint/2010/main" val="292312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r>
              <a:rPr lang="en-US" sz="3600" dirty="0" err="1"/>
              <a:t>Tekniikan</a:t>
            </a:r>
            <a:r>
              <a:rPr lang="en-US" sz="3600" dirty="0"/>
              <a:t> </a:t>
            </a:r>
            <a:r>
              <a:rPr lang="en-US" sz="3600" dirty="0" err="1"/>
              <a:t>alan</a:t>
            </a:r>
            <a:r>
              <a:rPr lang="en-US" sz="3600" dirty="0"/>
              <a:t> </a:t>
            </a:r>
            <a:r>
              <a:rPr lang="en-US" sz="3600" dirty="0" err="1"/>
              <a:t>korkeakoulut</a:t>
            </a:r>
            <a:r>
              <a:rPr lang="en-US" sz="3600" dirty="0"/>
              <a:t> 1/2</a:t>
            </a:r>
            <a:endParaRPr lang="fi-FI"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33121"/>
            <a:ext cx="8178936" cy="3899450"/>
          </a:xfrm>
        </p:spPr>
        <p:txBody>
          <a:bodyPr/>
          <a:lstStyle/>
          <a:p>
            <a:pPr>
              <a:lnSpc>
                <a:spcPct val="100000"/>
              </a:lnSpc>
            </a:pPr>
            <a:r>
              <a:rPr lang="en-US" sz="1800" dirty="0" err="1"/>
              <a:t>Insinööritieteiden</a:t>
            </a:r>
            <a:r>
              <a:rPr lang="en-US" sz="1800" dirty="0"/>
              <a:t> </a:t>
            </a:r>
            <a:r>
              <a:rPr lang="en-US" sz="1800" dirty="0" err="1"/>
              <a:t>korkeakoulu</a:t>
            </a:r>
            <a:endParaRPr lang="fi-FI" sz="1800" b="0" i="1" dirty="0"/>
          </a:p>
          <a:p>
            <a:pPr>
              <a:lnSpc>
                <a:spcPct val="100000"/>
              </a:lnSpc>
              <a:spcBef>
                <a:spcPts val="300"/>
              </a:spcBef>
            </a:pPr>
            <a:r>
              <a:rPr lang="fi-FI" sz="1300" b="0" dirty="0"/>
              <a:t>Kestävä tulevaisuus vaatii ratkaisuja konetekniikan, rakennustekniikan ja rakennetun ympäristön aloilla. Meiltä valmistuneet diplomi-insinöörit työskentelevät monien yhteiskunnan kannalta tärkeiden alojen, kuten arktisen teknologian, kestävien rakennettujen ympäristöjen, mekaniikan ja materiaalien, monitieteellisen energiatekniikan sekä järjestelmien suunnittelun ja tuotannon parissa.</a:t>
            </a:r>
          </a:p>
          <a:p>
            <a:pPr>
              <a:lnSpc>
                <a:spcPct val="100000"/>
              </a:lnSpc>
            </a:pPr>
            <a:r>
              <a:rPr lang="en-US" sz="1800" dirty="0" err="1"/>
              <a:t>Kemian</a:t>
            </a:r>
            <a:r>
              <a:rPr lang="en-US" sz="1800" dirty="0"/>
              <a:t> </a:t>
            </a:r>
            <a:r>
              <a:rPr lang="en-US" sz="1800" dirty="0" err="1"/>
              <a:t>tekniikan</a:t>
            </a:r>
            <a:r>
              <a:rPr lang="en-US" sz="1800" dirty="0"/>
              <a:t> </a:t>
            </a:r>
            <a:r>
              <a:rPr lang="en-US" sz="1800" dirty="0" err="1"/>
              <a:t>korkeakoulu</a:t>
            </a:r>
            <a:endParaRPr lang="fi-FI" sz="1800" b="0" i="1" dirty="0"/>
          </a:p>
          <a:p>
            <a:pPr>
              <a:lnSpc>
                <a:spcPct val="100000"/>
              </a:lnSpc>
              <a:spcBef>
                <a:spcPts val="300"/>
              </a:spcBef>
            </a:pPr>
            <a:r>
              <a:rPr lang="fi-FI" sz="1300" b="0" dirty="0"/>
              <a:t>Kemian tekniikalla on keskeinen tehtävä globaalien haasteiden ratkaisemisessa, olipa kyse sitten ilmastonmuutoksen torjunnasta, luonnonvarojen riittävyydestä, uusista biomateriaaleista, kestävästä kehityksestä tai kiertotalouden edistämisestä. Valmistuneiden opiskelijoidemme työkuvat ovat monipuolisia ja vaihtelevat metalli-, elektroniikka- ja puunjalostusteollisuudesta kemian-, lääke-, biotekniikan- ja elintarviketeollisuuteen.</a:t>
            </a:r>
          </a:p>
          <a:p>
            <a:pPr marL="342900" indent="-342900">
              <a:lnSpc>
                <a:spcPct val="100000"/>
              </a:lnSpc>
              <a:spcBef>
                <a:spcPts val="300"/>
              </a:spcBef>
              <a:buFont typeface="Arial" panose="020B0604020202020204" pitchFamily="34" charset="0"/>
              <a:buChar char="•"/>
            </a:pPr>
            <a:endParaRPr lang="fi-FI" sz="1300" b="0" dirty="0"/>
          </a:p>
          <a:p>
            <a:pPr marL="342900" indent="-342900">
              <a:lnSpc>
                <a:spcPct val="100000"/>
              </a:lnSpc>
              <a:buFont typeface="Arial" panose="020B0604020202020204" pitchFamily="34" charset="0"/>
              <a:buChar char="•"/>
            </a:pPr>
            <a:endParaRPr lang="fi-FI" sz="1300" b="0" dirty="0"/>
          </a:p>
        </p:txBody>
      </p:sp>
    </p:spTree>
    <p:extLst>
      <p:ext uri="{BB962C8B-B14F-4D97-AF65-F5344CB8AC3E}">
        <p14:creationId xmlns:p14="http://schemas.microsoft.com/office/powerpoint/2010/main" val="284592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8B4A3-F475-4F49-91F0-C23250A12C42}"/>
              </a:ext>
            </a:extLst>
          </p:cNvPr>
          <p:cNvSpPr>
            <a:spLocks noGrp="1"/>
          </p:cNvSpPr>
          <p:nvPr>
            <p:ph type="body" sz="half" idx="10"/>
          </p:nvPr>
        </p:nvSpPr>
        <p:spPr/>
        <p:txBody>
          <a:bodyPr/>
          <a:lstStyle/>
          <a:p>
            <a:r>
              <a:rPr lang="en-US" sz="3600" dirty="0" err="1"/>
              <a:t>Tekniikan</a:t>
            </a:r>
            <a:r>
              <a:rPr lang="en-US" sz="3600" dirty="0"/>
              <a:t> </a:t>
            </a:r>
            <a:r>
              <a:rPr lang="en-US" sz="3600" dirty="0" err="1"/>
              <a:t>alan</a:t>
            </a:r>
            <a:r>
              <a:rPr lang="en-US" sz="3600" dirty="0"/>
              <a:t> </a:t>
            </a:r>
            <a:r>
              <a:rPr lang="en-US" sz="3600" dirty="0" err="1"/>
              <a:t>korkeakoulut</a:t>
            </a:r>
            <a:r>
              <a:rPr lang="en-US" sz="3600" dirty="0"/>
              <a:t> 2/2</a:t>
            </a:r>
            <a:endParaRPr lang="fi-FI" sz="3600" dirty="0"/>
          </a:p>
        </p:txBody>
      </p:sp>
      <p:sp>
        <p:nvSpPr>
          <p:cNvPr id="3" name="Text Placeholder 2">
            <a:extLst>
              <a:ext uri="{FF2B5EF4-FFF2-40B4-BE49-F238E27FC236}">
                <a16:creationId xmlns:a16="http://schemas.microsoft.com/office/drawing/2014/main" id="{F3CCE6A1-431A-4A62-8E03-F81473F1EA2D}"/>
              </a:ext>
            </a:extLst>
          </p:cNvPr>
          <p:cNvSpPr>
            <a:spLocks noGrp="1"/>
          </p:cNvSpPr>
          <p:nvPr>
            <p:ph type="body" sz="half" idx="11"/>
          </p:nvPr>
        </p:nvSpPr>
        <p:spPr>
          <a:xfrm>
            <a:off x="662610" y="843280"/>
            <a:ext cx="8178936" cy="3889291"/>
          </a:xfrm>
        </p:spPr>
        <p:txBody>
          <a:bodyPr/>
          <a:lstStyle/>
          <a:p>
            <a:pPr>
              <a:lnSpc>
                <a:spcPct val="100000"/>
              </a:lnSpc>
            </a:pPr>
            <a:r>
              <a:rPr lang="en-US" sz="1800" dirty="0" err="1"/>
              <a:t>Perustieteiden</a:t>
            </a:r>
            <a:r>
              <a:rPr lang="en-US" sz="1800" dirty="0"/>
              <a:t> </a:t>
            </a:r>
            <a:r>
              <a:rPr lang="en-US" sz="1800" dirty="0" err="1"/>
              <a:t>korkeakoulu</a:t>
            </a:r>
            <a:endParaRPr lang="fi-FI" sz="1800" dirty="0"/>
          </a:p>
          <a:p>
            <a:pPr>
              <a:lnSpc>
                <a:spcPct val="100000"/>
              </a:lnSpc>
              <a:spcBef>
                <a:spcPts val="300"/>
              </a:spcBef>
            </a:pPr>
            <a:r>
              <a:rPr lang="fi-FI" sz="1300" b="0" dirty="0"/>
              <a:t>Luomme parempaa huomista innovoimalla uudenlaista teknologiaa. Opinnot keskittyvät tietotekniikkaan ja tekoälyyn, materiaalifysiikkaan, edistyneisiin energiaratkaisuihin, terveysteknologiaan, tuotantotalouteen, neurotieteeseen ja ohjelmistosuunnitteluun.</a:t>
            </a:r>
          </a:p>
          <a:p>
            <a:pPr>
              <a:lnSpc>
                <a:spcPct val="100000"/>
              </a:lnSpc>
            </a:pPr>
            <a:r>
              <a:rPr lang="en-US" sz="1800" dirty="0" err="1"/>
              <a:t>Sähkötekniikan</a:t>
            </a:r>
            <a:r>
              <a:rPr lang="en-US" sz="1800" dirty="0"/>
              <a:t> </a:t>
            </a:r>
            <a:r>
              <a:rPr lang="en-US" sz="1800" dirty="0" err="1"/>
              <a:t>korkeakoulu</a:t>
            </a:r>
            <a:endParaRPr lang="fi-FI" sz="1800" b="0" i="1" dirty="0"/>
          </a:p>
          <a:p>
            <a:pPr>
              <a:lnSpc>
                <a:spcPct val="100000"/>
              </a:lnSpc>
              <a:spcBef>
                <a:spcPts val="300"/>
              </a:spcBef>
            </a:pPr>
            <a:r>
              <a:rPr lang="fi-FI" sz="1300" b="0" dirty="0"/>
              <a:t>Opiskelijanamme pääset etsimään ratkaisuja esimerkiksi kestävään kehitykseen ja ihmisten hyvinvointiin liittyviin kysymyksiin. Meiltä valmistuneet diplomi-insinöörit työskentelevät esimerkiksi automaation, ohjelmistosuunnittelun, terveysteknologian, hallinnon, avaruustekniikan ja energiaratkaisuiden parissa. </a:t>
            </a:r>
          </a:p>
          <a:p>
            <a:pPr>
              <a:lnSpc>
                <a:spcPct val="100000"/>
              </a:lnSpc>
            </a:pPr>
            <a:r>
              <a:rPr lang="en-US" sz="1800" dirty="0" err="1"/>
              <a:t>Taiteiden</a:t>
            </a:r>
            <a:r>
              <a:rPr lang="en-US" sz="1800" dirty="0"/>
              <a:t> ja </a:t>
            </a:r>
            <a:r>
              <a:rPr lang="en-US" sz="1800" dirty="0" err="1"/>
              <a:t>suunnittelun</a:t>
            </a:r>
            <a:r>
              <a:rPr lang="en-US" sz="1800" dirty="0"/>
              <a:t> </a:t>
            </a:r>
            <a:r>
              <a:rPr lang="en-US" sz="1800" dirty="0" err="1"/>
              <a:t>korkeakoulu</a:t>
            </a:r>
            <a:r>
              <a:rPr lang="en-US" sz="1800" dirty="0"/>
              <a:t> (</a:t>
            </a:r>
            <a:r>
              <a:rPr lang="en-US" sz="1800" dirty="0" err="1"/>
              <a:t>arkkitehtuuri</a:t>
            </a:r>
            <a:r>
              <a:rPr lang="en-US" sz="1800" dirty="0"/>
              <a:t>)</a:t>
            </a:r>
            <a:endParaRPr lang="fi-FI" sz="1800" b="0" i="1" dirty="0"/>
          </a:p>
          <a:p>
            <a:pPr>
              <a:lnSpc>
                <a:spcPct val="100000"/>
              </a:lnSpc>
              <a:spcBef>
                <a:spcPts val="300"/>
              </a:spcBef>
            </a:pPr>
            <a:r>
              <a:rPr lang="fi-FI" sz="1300" b="0" dirty="0"/>
              <a:t>Olemme Pohjoismaiden johtava korkeakoulu muotoilun, muodin, pelien, median, arkkitehtuurin, elokuvan, taidekasvatuksen ja taiteen alalla. Arkkitehtina tai maisema-arkkitehtina pääset suunnittelemaan ja luomaan kestäviä tulevaisuuden ympäristöjä.</a:t>
            </a:r>
          </a:p>
          <a:p>
            <a:pPr marL="342900" indent="-342900">
              <a:lnSpc>
                <a:spcPct val="100000"/>
              </a:lnSpc>
              <a:spcBef>
                <a:spcPts val="300"/>
              </a:spcBef>
              <a:buFont typeface="Arial" panose="020B0604020202020204" pitchFamily="34" charset="0"/>
              <a:buChar char="•"/>
            </a:pPr>
            <a:endParaRPr lang="fi-FI" sz="1300" b="0" dirty="0"/>
          </a:p>
          <a:p>
            <a:pPr marL="342900" indent="-342900">
              <a:lnSpc>
                <a:spcPct val="100000"/>
              </a:lnSpc>
              <a:buFont typeface="Arial" panose="020B0604020202020204" pitchFamily="34" charset="0"/>
              <a:buChar char="•"/>
            </a:pPr>
            <a:endParaRPr lang="fi-FI" sz="1300" b="0" dirty="0"/>
          </a:p>
        </p:txBody>
      </p:sp>
    </p:spTree>
    <p:extLst>
      <p:ext uri="{BB962C8B-B14F-4D97-AF65-F5344CB8AC3E}">
        <p14:creationId xmlns:p14="http://schemas.microsoft.com/office/powerpoint/2010/main" val="413695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01FE0-3DCE-29A8-AEC3-F4BA1444DA09}"/>
              </a:ext>
            </a:extLst>
          </p:cNvPr>
          <p:cNvSpPr>
            <a:spLocks noGrp="1"/>
          </p:cNvSpPr>
          <p:nvPr>
            <p:ph type="body" sz="half" idx="10"/>
          </p:nvPr>
        </p:nvSpPr>
        <p:spPr>
          <a:xfrm>
            <a:off x="662610" y="125416"/>
            <a:ext cx="3772756" cy="999574"/>
          </a:xfrm>
        </p:spPr>
        <p:txBody>
          <a:bodyPr lIns="0" tIns="0" rIns="0" bIns="0" anchor="t"/>
          <a:lstStyle/>
          <a:p>
            <a:r>
              <a:rPr lang="en-US" sz="3600" dirty="0" err="1">
                <a:cs typeface="Arial"/>
              </a:rPr>
              <a:t>Miksi</a:t>
            </a:r>
            <a:r>
              <a:rPr lang="en-US" sz="3600" dirty="0">
                <a:cs typeface="Arial"/>
              </a:rPr>
              <a:t> </a:t>
            </a:r>
            <a:r>
              <a:rPr lang="en-US" sz="3600" dirty="0" err="1">
                <a:cs typeface="Arial"/>
              </a:rPr>
              <a:t>valitsin</a:t>
            </a:r>
            <a:r>
              <a:rPr lang="en-US" sz="3600" dirty="0">
                <a:cs typeface="Arial"/>
              </a:rPr>
              <a:t> </a:t>
            </a:r>
            <a:br>
              <a:rPr lang="en-US" sz="3600" dirty="0">
                <a:cs typeface="Arial"/>
              </a:rPr>
            </a:br>
            <a:r>
              <a:rPr lang="en-US" sz="3600" dirty="0" err="1">
                <a:cs typeface="Arial"/>
              </a:rPr>
              <a:t>Aallon</a:t>
            </a:r>
            <a:endParaRPr lang="en-US" sz="3600" dirty="0">
              <a:solidFill>
                <a:schemeClr val="tx1"/>
              </a:solidFill>
            </a:endParaRPr>
          </a:p>
        </p:txBody>
      </p:sp>
      <p:sp>
        <p:nvSpPr>
          <p:cNvPr id="5" name="Text Placeholder 4">
            <a:extLst>
              <a:ext uri="{FF2B5EF4-FFF2-40B4-BE49-F238E27FC236}">
                <a16:creationId xmlns:a16="http://schemas.microsoft.com/office/drawing/2014/main" id="{213B91AA-F24F-2744-AA8F-A3A959D2137D}"/>
              </a:ext>
            </a:extLst>
          </p:cNvPr>
          <p:cNvSpPr>
            <a:spLocks noGrp="1"/>
          </p:cNvSpPr>
          <p:nvPr>
            <p:ph type="body" sz="half" idx="11"/>
          </p:nvPr>
        </p:nvSpPr>
        <p:spPr>
          <a:xfrm>
            <a:off x="596349" y="1442720"/>
            <a:ext cx="5233425" cy="2841280"/>
          </a:xfrm>
        </p:spPr>
        <p:txBody>
          <a:bodyPr lIns="0" tIns="0" rIns="0" bIns="0" anchor="t"/>
          <a:lstStyle/>
          <a:p>
            <a:pPr marL="285750" indent="-285750">
              <a:lnSpc>
                <a:spcPct val="100000"/>
              </a:lnSpc>
              <a:buFont typeface="Arial,Sans-Serif"/>
              <a:buChar char="•"/>
            </a:pPr>
            <a:r>
              <a:rPr lang="en-US" sz="1600" b="0" dirty="0">
                <a:ea typeface="+mn-lt"/>
                <a:cs typeface="+mn-lt"/>
              </a:rPr>
              <a:t>Kuka </a:t>
            </a:r>
            <a:r>
              <a:rPr lang="en-US" sz="1600" b="0" dirty="0" err="1">
                <a:ea typeface="+mn-lt"/>
                <a:cs typeface="+mn-lt"/>
              </a:rPr>
              <a:t>olen</a:t>
            </a:r>
            <a:r>
              <a:rPr lang="en-US" sz="1600" b="0" dirty="0">
                <a:ea typeface="+mn-lt"/>
                <a:cs typeface="+mn-lt"/>
              </a:rPr>
              <a:t>, </a:t>
            </a:r>
            <a:r>
              <a:rPr lang="en-US" sz="1600" b="0" dirty="0" err="1">
                <a:ea typeface="+mn-lt"/>
                <a:cs typeface="+mn-lt"/>
              </a:rPr>
              <a:t>mitä</a:t>
            </a:r>
            <a:r>
              <a:rPr lang="en-US" sz="1600" b="0" dirty="0">
                <a:ea typeface="+mn-lt"/>
                <a:cs typeface="+mn-lt"/>
              </a:rPr>
              <a:t> </a:t>
            </a:r>
            <a:r>
              <a:rPr lang="en-US" sz="1600" b="0" dirty="0" err="1">
                <a:ea typeface="+mn-lt"/>
                <a:cs typeface="+mn-lt"/>
              </a:rPr>
              <a:t>opiskelen</a:t>
            </a:r>
            <a:r>
              <a:rPr lang="en-US" sz="1600" b="0" dirty="0">
                <a:ea typeface="+mn-lt"/>
                <a:cs typeface="+mn-lt"/>
              </a:rPr>
              <a:t>?</a:t>
            </a:r>
          </a:p>
          <a:p>
            <a:pPr marL="285750" indent="-285750">
              <a:lnSpc>
                <a:spcPct val="100000"/>
              </a:lnSpc>
              <a:buFont typeface="Arial,Sans-Serif"/>
              <a:buChar char="•"/>
            </a:pPr>
            <a:r>
              <a:rPr lang="en-FI" sz="1600" b="0" dirty="0">
                <a:ea typeface="+mn-lt"/>
                <a:cs typeface="+mn-lt"/>
              </a:rPr>
              <a:t>Miten päädyin Aaltoon</a:t>
            </a:r>
            <a:r>
              <a:rPr lang="en-US" sz="1600" b="0" dirty="0">
                <a:ea typeface="+mn-lt"/>
                <a:cs typeface="+mn-lt"/>
              </a:rPr>
              <a:t>, </a:t>
            </a:r>
            <a:r>
              <a:rPr lang="en-US" sz="1600" b="0" dirty="0" err="1">
                <a:ea typeface="+mn-lt"/>
                <a:cs typeface="+mn-lt"/>
              </a:rPr>
              <a:t>omaan</a:t>
            </a:r>
            <a:r>
              <a:rPr lang="en-US" sz="1600" b="0" dirty="0">
                <a:ea typeface="+mn-lt"/>
                <a:cs typeface="+mn-lt"/>
              </a:rPr>
              <a:t> </a:t>
            </a:r>
            <a:r>
              <a:rPr lang="en-US" sz="1600" b="0" dirty="0" err="1">
                <a:ea typeface="+mn-lt"/>
                <a:cs typeface="+mn-lt"/>
              </a:rPr>
              <a:t>alaani</a:t>
            </a:r>
            <a:r>
              <a:rPr lang="en-US" sz="1600" b="0" dirty="0">
                <a:ea typeface="+mn-lt"/>
                <a:cs typeface="+mn-lt"/>
              </a:rPr>
              <a:t> ja </a:t>
            </a:r>
            <a:r>
              <a:rPr lang="en-US" sz="1600" b="0" dirty="0" err="1">
                <a:ea typeface="+mn-lt"/>
                <a:cs typeface="+mn-lt"/>
              </a:rPr>
              <a:t>ohjelmaani</a:t>
            </a:r>
            <a:r>
              <a:rPr lang="en-US" sz="1600" b="0" dirty="0">
                <a:ea typeface="+mn-lt"/>
                <a:cs typeface="+mn-lt"/>
              </a:rPr>
              <a:t>?</a:t>
            </a:r>
          </a:p>
          <a:p>
            <a:pPr marL="285750" indent="-285750">
              <a:lnSpc>
                <a:spcPct val="100000"/>
              </a:lnSpc>
              <a:buFont typeface="Arial,Sans-Serif"/>
              <a:buChar char="•"/>
            </a:pPr>
            <a:r>
              <a:rPr lang="en-US" sz="1600" b="0" dirty="0" err="1">
                <a:ea typeface="+mn-lt"/>
                <a:cs typeface="+mn-lt"/>
              </a:rPr>
              <a:t>Millaista</a:t>
            </a:r>
            <a:r>
              <a:rPr lang="en-US" sz="1600" b="0" dirty="0">
                <a:ea typeface="+mn-lt"/>
                <a:cs typeface="+mn-lt"/>
              </a:rPr>
              <a:t> on </a:t>
            </a:r>
            <a:r>
              <a:rPr lang="en-US" sz="1600" b="0" dirty="0" err="1">
                <a:ea typeface="+mn-lt"/>
                <a:cs typeface="+mn-lt"/>
              </a:rPr>
              <a:t>opiskelu</a:t>
            </a:r>
            <a:r>
              <a:rPr lang="en-US" sz="1600" b="0" dirty="0">
                <a:ea typeface="+mn-lt"/>
                <a:cs typeface="+mn-lt"/>
              </a:rPr>
              <a:t> </a:t>
            </a:r>
            <a:r>
              <a:rPr lang="en-US" sz="1600" b="0" dirty="0" err="1">
                <a:ea typeface="+mn-lt"/>
                <a:cs typeface="+mn-lt"/>
              </a:rPr>
              <a:t>Aallossa</a:t>
            </a:r>
            <a:r>
              <a:rPr lang="en-US" sz="1600" b="0" dirty="0">
                <a:ea typeface="+mn-lt"/>
                <a:cs typeface="+mn-lt"/>
              </a:rPr>
              <a:t>?</a:t>
            </a:r>
          </a:p>
          <a:p>
            <a:pPr marL="285750" indent="-285750">
              <a:lnSpc>
                <a:spcPct val="100000"/>
              </a:lnSpc>
              <a:buFont typeface="Arial,Sans-Serif"/>
              <a:buChar char="•"/>
            </a:pPr>
            <a:r>
              <a:rPr lang="en-US" sz="1600" b="0" dirty="0" err="1">
                <a:ea typeface="+mn-lt"/>
                <a:cs typeface="+mn-lt"/>
              </a:rPr>
              <a:t>Millaisia</a:t>
            </a:r>
            <a:r>
              <a:rPr lang="en-US" sz="1600" b="0" dirty="0">
                <a:ea typeface="+mn-lt"/>
                <a:cs typeface="+mn-lt"/>
              </a:rPr>
              <a:t> </a:t>
            </a:r>
            <a:r>
              <a:rPr lang="en-US" sz="1600" b="0" dirty="0" err="1">
                <a:ea typeface="+mn-lt"/>
                <a:cs typeface="+mn-lt"/>
              </a:rPr>
              <a:t>tulevaisuudensuunnitelmia</a:t>
            </a:r>
            <a:r>
              <a:rPr lang="en-US" sz="1600" b="0" dirty="0">
                <a:ea typeface="+mn-lt"/>
                <a:cs typeface="+mn-lt"/>
              </a:rPr>
              <a:t> </a:t>
            </a:r>
            <a:r>
              <a:rPr lang="en-US" sz="1600" b="0" dirty="0" err="1">
                <a:ea typeface="+mn-lt"/>
                <a:cs typeface="+mn-lt"/>
              </a:rPr>
              <a:t>minulla</a:t>
            </a:r>
            <a:r>
              <a:rPr lang="en-US" sz="1600" b="0" dirty="0">
                <a:ea typeface="+mn-lt"/>
                <a:cs typeface="+mn-lt"/>
              </a:rPr>
              <a:t> on?</a:t>
            </a:r>
            <a:endParaRPr lang="en-FI" sz="1600" b="0" dirty="0">
              <a:ea typeface="+mn-lt"/>
              <a:cs typeface="+mn-lt"/>
            </a:endParaRPr>
          </a:p>
          <a:p>
            <a:pPr marL="342900" indent="-342900">
              <a:buFont typeface="Arial" panose="020B0604020202020204" pitchFamily="34" charset="0"/>
              <a:buChar char="•"/>
            </a:pPr>
            <a:endParaRPr lang="en-FI" sz="1400" dirty="0"/>
          </a:p>
        </p:txBody>
      </p:sp>
      <p:pic>
        <p:nvPicPr>
          <p:cNvPr id="9" name="Picture 8">
            <a:extLst>
              <a:ext uri="{FF2B5EF4-FFF2-40B4-BE49-F238E27FC236}">
                <a16:creationId xmlns:a16="http://schemas.microsoft.com/office/drawing/2014/main" id="{4C484281-D7B5-9142-8306-29FD92C14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1" t="921"/>
          <a:stretch/>
        </p:blipFill>
        <p:spPr>
          <a:xfrm>
            <a:off x="6015555" y="0"/>
            <a:ext cx="3128443" cy="4018327"/>
          </a:xfrm>
          <a:prstGeom prst="rect">
            <a:avLst/>
          </a:prstGeom>
        </p:spPr>
      </p:pic>
      <p:sp>
        <p:nvSpPr>
          <p:cNvPr id="8" name="TextBox 7">
            <a:extLst>
              <a:ext uri="{FF2B5EF4-FFF2-40B4-BE49-F238E27FC236}">
                <a16:creationId xmlns:a16="http://schemas.microsoft.com/office/drawing/2014/main" id="{50660767-F501-6948-B468-5BA098C218D4}"/>
              </a:ext>
            </a:extLst>
          </p:cNvPr>
          <p:cNvSpPr txBox="1"/>
          <p:nvPr/>
        </p:nvSpPr>
        <p:spPr>
          <a:xfrm>
            <a:off x="4435366" y="765569"/>
            <a:ext cx="3599127" cy="300082"/>
          </a:xfrm>
          <a:prstGeom prst="rect">
            <a:avLst/>
          </a:prstGeom>
          <a:solidFill>
            <a:schemeClr val="bg1"/>
          </a:solidFill>
          <a:ln w="25400">
            <a:solidFill>
              <a:srgbClr val="EF363B"/>
            </a:solidFill>
          </a:ln>
        </p:spPr>
        <p:txBody>
          <a:bodyPr wrap="none" rtlCol="0">
            <a:spAutoFit/>
          </a:bodyPr>
          <a:lstStyle/>
          <a:p>
            <a:r>
              <a:rPr lang="en-FI" b="1"/>
              <a:t>VAIHDA TÄHÄN OMA KUVASI JA TIETOSI</a:t>
            </a:r>
          </a:p>
        </p:txBody>
      </p:sp>
      <p:sp>
        <p:nvSpPr>
          <p:cNvPr id="11" name="TextBox 10">
            <a:extLst>
              <a:ext uri="{FF2B5EF4-FFF2-40B4-BE49-F238E27FC236}">
                <a16:creationId xmlns:a16="http://schemas.microsoft.com/office/drawing/2014/main" id="{0301C677-476C-184B-A8B3-07822014F04C}"/>
              </a:ext>
            </a:extLst>
          </p:cNvPr>
          <p:cNvSpPr txBox="1"/>
          <p:nvPr/>
        </p:nvSpPr>
        <p:spPr>
          <a:xfrm>
            <a:off x="5896034" y="4007792"/>
            <a:ext cx="1745085" cy="692497"/>
          </a:xfrm>
          <a:prstGeom prst="rect">
            <a:avLst/>
          </a:prstGeom>
          <a:noFill/>
        </p:spPr>
        <p:txBody>
          <a:bodyPr wrap="square" rtlCol="0">
            <a:spAutoFit/>
          </a:bodyPr>
          <a:lstStyle/>
          <a:p>
            <a:r>
              <a:rPr lang="en-US" sz="1300" b="1" dirty="0" err="1"/>
              <a:t>Nimi</a:t>
            </a:r>
            <a:endParaRPr lang="en-US" sz="1300" b="1" dirty="0"/>
          </a:p>
          <a:p>
            <a:r>
              <a:rPr lang="en-US" sz="1300" i="1" dirty="0" err="1"/>
              <a:t>Ohjelma</a:t>
            </a:r>
            <a:r>
              <a:rPr lang="en-US" sz="1300" i="1" dirty="0"/>
              <a:t> / </a:t>
            </a:r>
            <a:r>
              <a:rPr lang="en-US" sz="1300" i="1" dirty="0" err="1"/>
              <a:t>pääaine</a:t>
            </a:r>
            <a:endParaRPr lang="en-US" sz="1300" i="1" dirty="0"/>
          </a:p>
          <a:p>
            <a:r>
              <a:rPr lang="en-US" sz="1300" i="1" dirty="0" err="1"/>
              <a:t>Koulu</a:t>
            </a:r>
            <a:endParaRPr lang="en-FI" sz="1300" i="1" dirty="0"/>
          </a:p>
        </p:txBody>
      </p:sp>
    </p:spTree>
    <p:extLst>
      <p:ext uri="{BB962C8B-B14F-4D97-AF65-F5344CB8AC3E}">
        <p14:creationId xmlns:p14="http://schemas.microsoft.com/office/powerpoint/2010/main" val="183740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Ohjelmavideo</a:t>
            </a:r>
            <a:endParaRPr lang="en-FI"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
        <p:nvSpPr>
          <p:cNvPr id="8" name="TextBox 7">
            <a:extLst>
              <a:ext uri="{FF2B5EF4-FFF2-40B4-BE49-F238E27FC236}">
                <a16:creationId xmlns:a16="http://schemas.microsoft.com/office/drawing/2014/main" id="{3AAA6402-D0C9-466D-8FCD-5E11E79361A8}"/>
              </a:ext>
            </a:extLst>
          </p:cNvPr>
          <p:cNvSpPr txBox="1"/>
          <p:nvPr/>
        </p:nvSpPr>
        <p:spPr>
          <a:xfrm>
            <a:off x="785430" y="2458726"/>
            <a:ext cx="2165978" cy="715581"/>
          </a:xfrm>
          <a:prstGeom prst="rect">
            <a:avLst/>
          </a:prstGeom>
          <a:solidFill>
            <a:schemeClr val="bg1"/>
          </a:solidFill>
          <a:ln w="25400">
            <a:solidFill>
              <a:srgbClr val="EF363B"/>
            </a:solidFill>
          </a:ln>
        </p:spPr>
        <p:txBody>
          <a:bodyPr wrap="none" lIns="91440" tIns="45720" rIns="91440" bIns="45720" rtlCol="0" anchor="t">
            <a:spAutoFit/>
          </a:bodyPr>
          <a:lstStyle/>
          <a:p>
            <a:r>
              <a:rPr lang="en-FI" b="1" dirty="0"/>
              <a:t>Vaihda oman ohjelman </a:t>
            </a:r>
            <a:br>
              <a:rPr lang="en-FI" b="1" dirty="0"/>
            </a:br>
            <a:r>
              <a:rPr lang="en-FI" b="1" dirty="0"/>
              <a:t>video tähän youtubesta </a:t>
            </a:r>
            <a:br>
              <a:rPr lang="en-US" dirty="0"/>
            </a:br>
            <a:r>
              <a:rPr lang="en-FI" b="1" dirty="0"/>
              <a:t>tai poista</a:t>
            </a:r>
            <a:r>
              <a:rPr lang="en-US" b="1" dirty="0"/>
              <a:t> </a:t>
            </a:r>
            <a:r>
              <a:rPr lang="en-US" b="1" dirty="0" err="1"/>
              <a:t>sivu</a:t>
            </a:r>
            <a:endParaRPr lang="en-US" b="1" dirty="0">
              <a:cs typeface="Arial"/>
            </a:endParaRPr>
          </a:p>
        </p:txBody>
      </p:sp>
    </p:spTree>
    <p:extLst>
      <p:ext uri="{BB962C8B-B14F-4D97-AF65-F5344CB8AC3E}">
        <p14:creationId xmlns:p14="http://schemas.microsoft.com/office/powerpoint/2010/main" val="9501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Opiskelu</a:t>
            </a:r>
            <a:r>
              <a:rPr lang="en-GB" sz="3600" dirty="0">
                <a:latin typeface="Arial" charset="0"/>
                <a:ea typeface="Arial" charset="0"/>
                <a:cs typeface="Arial" charset="0"/>
              </a:rPr>
              <a:t> </a:t>
            </a:r>
            <a:r>
              <a:rPr lang="en-GB" sz="3600" dirty="0" err="1">
                <a:latin typeface="Arial" charset="0"/>
                <a:ea typeface="Arial" charset="0"/>
                <a:cs typeface="Arial" charset="0"/>
              </a:rPr>
              <a:t>tekniikan</a:t>
            </a:r>
            <a:r>
              <a:rPr lang="en-GB" sz="3600" dirty="0">
                <a:latin typeface="Arial" charset="0"/>
                <a:ea typeface="Arial" charset="0"/>
                <a:cs typeface="Arial" charset="0"/>
              </a:rPr>
              <a:t> </a:t>
            </a:r>
            <a:r>
              <a:rPr lang="en-GB" sz="3600" dirty="0" err="1">
                <a:latin typeface="Arial" charset="0"/>
                <a:ea typeface="Arial" charset="0"/>
                <a:cs typeface="Arial" charset="0"/>
              </a:rPr>
              <a:t>alalla</a:t>
            </a:r>
            <a:r>
              <a:rPr lang="en-GB" sz="3600" dirty="0">
                <a:latin typeface="Arial" charset="0"/>
                <a:ea typeface="Arial" charset="0"/>
                <a:cs typeface="Arial" charset="0"/>
              </a:rPr>
              <a:t> on...</a:t>
            </a:r>
            <a:endParaRPr lang="en-FI"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a:xfrm>
            <a:off x="609062" y="938129"/>
            <a:ext cx="3751924" cy="2936212"/>
          </a:xfrm>
        </p:spPr>
        <p:txBody>
          <a:bodyPr lIns="0" tIns="0" rIns="0" bIns="0" anchor="t"/>
          <a:lstStyle/>
          <a:p>
            <a:pPr marL="0" indent="0">
              <a:lnSpc>
                <a:spcPct val="100000"/>
              </a:lnSpc>
              <a:buNone/>
            </a:pPr>
            <a:r>
              <a:rPr lang="fi-FI" sz="1600" dirty="0">
                <a:latin typeface="Arial" charset="0"/>
                <a:ea typeface="Arial" charset="0"/>
                <a:cs typeface="Arial" charset="0"/>
              </a:rPr>
              <a:t>Ensimmäisenä vuonna perusopintoja.</a:t>
            </a:r>
          </a:p>
          <a:p>
            <a:pPr marL="0" indent="0">
              <a:lnSpc>
                <a:spcPct val="100000"/>
              </a:lnSpc>
              <a:spcBef>
                <a:spcPts val="500"/>
              </a:spcBef>
              <a:buNone/>
            </a:pPr>
            <a:r>
              <a:rPr lang="fi-FI" sz="1400" b="0" dirty="0">
                <a:latin typeface="Arial" charset="0"/>
                <a:ea typeface="Arial" charset="0"/>
                <a:cs typeface="Arial" charset="0"/>
              </a:rPr>
              <a:t>Perusopintojen jälkeen erikoistutaan ja syvennytään valittuihin pääaineisiin.</a:t>
            </a:r>
          </a:p>
          <a:p>
            <a:pPr marL="0" indent="0">
              <a:lnSpc>
                <a:spcPct val="100000"/>
              </a:lnSpc>
              <a:spcBef>
                <a:spcPts val="500"/>
              </a:spcBef>
              <a:buNone/>
            </a:pPr>
            <a:endParaRPr lang="fi-FI" sz="1400" b="0" dirty="0">
              <a:latin typeface="Arial"/>
              <a:ea typeface="Arial" charset="0"/>
              <a:cs typeface="Arial"/>
            </a:endParaRPr>
          </a:p>
          <a:p>
            <a:pPr marL="0" indent="0">
              <a:lnSpc>
                <a:spcPct val="100000"/>
              </a:lnSpc>
              <a:buNone/>
            </a:pPr>
            <a:r>
              <a:rPr lang="fi-FI" sz="1600" dirty="0">
                <a:latin typeface="Arial" charset="0"/>
                <a:ea typeface="Arial" charset="0"/>
                <a:cs typeface="Arial" charset="0"/>
              </a:rPr>
              <a:t>Opetustavoiltaan monipuolista.</a:t>
            </a:r>
          </a:p>
          <a:p>
            <a:pPr marL="0" indent="0">
              <a:lnSpc>
                <a:spcPct val="100000"/>
              </a:lnSpc>
              <a:spcBef>
                <a:spcPts val="500"/>
              </a:spcBef>
              <a:buNone/>
            </a:pPr>
            <a:r>
              <a:rPr lang="fi-FI" sz="1400" b="0" dirty="0">
                <a:latin typeface="Arial"/>
                <a:ea typeface="Arial" charset="0"/>
                <a:cs typeface="Arial"/>
              </a:rPr>
              <a:t>Kurssien koostumus vaihtelee itsenäisemmistä luennoista ja laskuharjoituksista yhteistyöpainotteisempiin labratehtäviin ja ryhmätöihin.</a:t>
            </a:r>
            <a:endParaRPr lang="en-FI" dirty="0">
              <a:latin typeface="Arial"/>
              <a:cs typeface="Arial"/>
            </a:endParaRP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892274"/>
            <a:ext cx="4269546" cy="2595582"/>
          </a:xfrm>
          <a:prstGeom prst="rect">
            <a:avLst/>
          </a:prstGeom>
          <a:noFill/>
        </p:spPr>
        <p:txBody>
          <a:bodyPr wrap="square" lIns="91440" tIns="45720" rIns="91440" bIns="45720" rtlCol="0" anchor="t">
            <a:spAutoFit/>
          </a:bodyPr>
          <a:lstStyle/>
          <a:p>
            <a:pPr>
              <a:spcBef>
                <a:spcPts val="750"/>
              </a:spcBef>
            </a:pPr>
            <a:r>
              <a:rPr lang="fi-FI" sz="1600" b="1" dirty="0">
                <a:latin typeface="Arial" charset="0"/>
                <a:ea typeface="Arial" charset="0"/>
                <a:cs typeface="Arial" charset="0"/>
              </a:rPr>
              <a:t>Asiantuntijuuteen tähtäävää.</a:t>
            </a:r>
          </a:p>
          <a:p>
            <a:pPr>
              <a:spcBef>
                <a:spcPts val="500"/>
              </a:spcBef>
            </a:pPr>
            <a:r>
              <a:rPr lang="fi-FI" sz="1400" dirty="0">
                <a:latin typeface="Arial" charset="0"/>
                <a:ea typeface="Arial" charset="0"/>
                <a:cs typeface="Arial" charset="0"/>
              </a:rPr>
              <a:t>Koulutus antaa valmiudet toimia vaativissa asiantuntija- ja johtotehtävissä niin teollisuudessa, tutkimuksessa kuin yrittäjänäkin.</a:t>
            </a:r>
          </a:p>
          <a:p>
            <a:pPr>
              <a:spcBef>
                <a:spcPts val="500"/>
              </a:spcBef>
            </a:pPr>
            <a:endParaRPr lang="en-US" sz="1400" dirty="0">
              <a:latin typeface="Arial" charset="0"/>
              <a:ea typeface="Arial" charset="0"/>
              <a:cs typeface="Arial" charset="0"/>
            </a:endParaRPr>
          </a:p>
          <a:p>
            <a:pPr>
              <a:spcBef>
                <a:spcPts val="750"/>
              </a:spcBef>
            </a:pPr>
            <a:r>
              <a:rPr lang="fi-FI" sz="1600" b="1" dirty="0">
                <a:latin typeface="Arial" charset="0"/>
                <a:ea typeface="Arial" charset="0"/>
                <a:cs typeface="Arial" charset="0"/>
              </a:rPr>
              <a:t>Monialaista.</a:t>
            </a:r>
          </a:p>
          <a:p>
            <a:pPr>
              <a:spcBef>
                <a:spcPts val="500"/>
              </a:spcBef>
            </a:pPr>
            <a:r>
              <a:rPr lang="fi-FI" sz="1400" dirty="0">
                <a:latin typeface="Arial"/>
                <a:ea typeface="Arial" charset="0"/>
                <a:cs typeface="Arial"/>
              </a:rPr>
              <a:t>Kauppatieteet, taide ja tekniikka on mahdollista yhdistää ja muokata itselleen sopivia kokonaisuuksia.</a:t>
            </a:r>
            <a:endParaRPr lang="fi-FI" sz="1400" dirty="0">
              <a:latin typeface="Arial"/>
              <a:ea typeface="Arial" charset="0"/>
              <a:cs typeface="Arial" charset="0"/>
            </a:endParaRPr>
          </a:p>
          <a:p>
            <a:endParaRPr lang="en-FI" dirty="0"/>
          </a:p>
        </p:txBody>
      </p:sp>
    </p:spTree>
    <p:extLst>
      <p:ext uri="{BB962C8B-B14F-4D97-AF65-F5344CB8AC3E}">
        <p14:creationId xmlns:p14="http://schemas.microsoft.com/office/powerpoint/2010/main" val="399863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8180912" cy="608075"/>
          </a:xfrm>
        </p:spPr>
        <p:txBody>
          <a:bodyPr/>
          <a:lstStyle/>
          <a:p>
            <a:r>
              <a:rPr lang="fi-FI" sz="3600" dirty="0">
                <a:latin typeface="Arial" charset="0"/>
                <a:ea typeface="Arial" charset="0"/>
                <a:cs typeface="Arial" charset="0"/>
              </a:rPr>
              <a:t>Tekniikan alan kandidaattikoulutukset</a:t>
            </a:r>
          </a:p>
        </p:txBody>
      </p:sp>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352128"/>
            <a:ext cx="3751924" cy="3369545"/>
          </a:xfrm>
        </p:spPr>
        <p:txBody>
          <a:bodyPr/>
          <a:lstStyle/>
          <a:p>
            <a:pPr marL="0" indent="0">
              <a:lnSpc>
                <a:spcPct val="100000"/>
              </a:lnSpc>
              <a:spcBef>
                <a:spcPts val="500"/>
              </a:spcBef>
              <a:buNone/>
            </a:pPr>
            <a:r>
              <a:rPr lang="fi-FI" sz="1300" dirty="0">
                <a:latin typeface="Arial" panose="020B0604020202020204" pitchFamily="34" charset="0"/>
              </a:rPr>
              <a:t>Suomen- ja ruotsinkieliset koulutukset:</a:t>
            </a:r>
            <a:endParaRPr lang="fi-FI" sz="1300" b="0" dirty="0">
              <a:solidFill>
                <a:srgbClr val="000000"/>
              </a:solidFill>
              <a:latin typeface="Arial" panose="020B0604020202020204" pitchFamily="34" charset="0"/>
            </a:endParaRPr>
          </a:p>
          <a:p>
            <a:pPr>
              <a:lnSpc>
                <a:spcPct val="100000"/>
              </a:lnSpc>
              <a:spcBef>
                <a:spcPts val="500"/>
              </a:spcBef>
            </a:pPr>
            <a:r>
              <a:rPr lang="fi-FI" sz="1300" b="0" dirty="0">
                <a:latin typeface="Arial" charset="0"/>
                <a:ea typeface="Arial" charset="0"/>
                <a:cs typeface="Arial" charset="0"/>
              </a:rPr>
              <a:t>Automaatio ja robotiikka</a:t>
            </a:r>
          </a:p>
          <a:p>
            <a:pPr>
              <a:lnSpc>
                <a:spcPct val="100000"/>
              </a:lnSpc>
              <a:spcBef>
                <a:spcPts val="500"/>
              </a:spcBef>
            </a:pPr>
            <a:r>
              <a:rPr lang="fi-FI" sz="1300" b="0" dirty="0">
                <a:latin typeface="Arial" charset="0"/>
                <a:ea typeface="Arial" charset="0"/>
                <a:cs typeface="Arial" charset="0"/>
              </a:rPr>
              <a:t>Bioinformaatioteknologia</a:t>
            </a:r>
          </a:p>
          <a:p>
            <a:pPr>
              <a:lnSpc>
                <a:spcPct val="100000"/>
              </a:lnSpc>
              <a:spcBef>
                <a:spcPts val="500"/>
              </a:spcBef>
            </a:pPr>
            <a:r>
              <a:rPr lang="fi-FI" sz="1300" b="0" dirty="0">
                <a:latin typeface="Arial" charset="0"/>
                <a:ea typeface="Arial" charset="0"/>
                <a:cs typeface="Arial" charset="0"/>
              </a:rPr>
              <a:t>Elektroniikka ja sähkötekniikka</a:t>
            </a:r>
          </a:p>
          <a:p>
            <a:pPr>
              <a:lnSpc>
                <a:spcPct val="100000"/>
              </a:lnSpc>
              <a:spcBef>
                <a:spcPts val="500"/>
              </a:spcBef>
            </a:pPr>
            <a:r>
              <a:rPr lang="fi-FI" sz="1300" b="0" dirty="0">
                <a:latin typeface="Arial" charset="0"/>
                <a:ea typeface="Arial" charset="0"/>
                <a:cs typeface="Arial" charset="0"/>
              </a:rPr>
              <a:t>Energia- ja konetekniikka</a:t>
            </a:r>
          </a:p>
          <a:p>
            <a:pPr>
              <a:lnSpc>
                <a:spcPct val="100000"/>
              </a:lnSpc>
              <a:spcBef>
                <a:spcPts val="500"/>
              </a:spcBef>
            </a:pPr>
            <a:r>
              <a:rPr lang="fi-FI" sz="1300" b="0" dirty="0">
                <a:latin typeface="Arial" charset="0"/>
                <a:ea typeface="Arial" charset="0"/>
                <a:cs typeface="Arial" charset="0"/>
              </a:rPr>
              <a:t>Informaatioteknologia</a:t>
            </a:r>
          </a:p>
          <a:p>
            <a:pPr>
              <a:lnSpc>
                <a:spcPct val="100000"/>
              </a:lnSpc>
              <a:spcBef>
                <a:spcPts val="500"/>
              </a:spcBef>
            </a:pPr>
            <a:r>
              <a:rPr lang="fi-FI" sz="1300" b="0" dirty="0">
                <a:latin typeface="Arial" charset="0"/>
                <a:ea typeface="Arial" charset="0"/>
                <a:cs typeface="Arial" charset="0"/>
              </a:rPr>
              <a:t>Informaatioverkostot</a:t>
            </a:r>
          </a:p>
          <a:p>
            <a:pPr>
              <a:lnSpc>
                <a:spcPct val="100000"/>
              </a:lnSpc>
              <a:spcBef>
                <a:spcPts val="500"/>
              </a:spcBef>
            </a:pPr>
            <a:r>
              <a:rPr lang="fi-FI" sz="1300" b="0" dirty="0">
                <a:latin typeface="Arial" charset="0"/>
                <a:ea typeface="Arial" charset="0"/>
                <a:cs typeface="Arial" charset="0"/>
              </a:rPr>
              <a:t>Kemian tekniikka</a:t>
            </a:r>
          </a:p>
          <a:p>
            <a:pPr>
              <a:lnSpc>
                <a:spcPct val="100000"/>
              </a:lnSpc>
              <a:spcBef>
                <a:spcPts val="500"/>
              </a:spcBef>
            </a:pPr>
            <a:r>
              <a:rPr lang="fi-FI" sz="1300" b="0" dirty="0">
                <a:latin typeface="Arial" charset="0"/>
                <a:ea typeface="Arial" charset="0"/>
                <a:cs typeface="Arial" charset="0"/>
              </a:rPr>
              <a:t>Kestävät yhdyskunnat</a:t>
            </a:r>
          </a:p>
          <a:p>
            <a:pPr>
              <a:lnSpc>
                <a:spcPct val="100000"/>
              </a:lnSpc>
              <a:spcBef>
                <a:spcPts val="500"/>
              </a:spcBef>
            </a:pPr>
            <a:r>
              <a:rPr lang="fi-FI" sz="1300" b="0" dirty="0">
                <a:latin typeface="Arial" charset="0"/>
                <a:ea typeface="Arial" charset="0"/>
                <a:cs typeface="Arial" charset="0"/>
              </a:rPr>
              <a:t>Kiinteistötalous ja </a:t>
            </a:r>
            <a:r>
              <a:rPr lang="fi-FI" sz="1300" b="0" dirty="0" err="1">
                <a:latin typeface="Arial" charset="0"/>
                <a:ea typeface="Arial" charset="0"/>
                <a:cs typeface="Arial" charset="0"/>
              </a:rPr>
              <a:t>geoinformatiikka</a:t>
            </a:r>
            <a:endParaRPr lang="fi-FI" sz="1300" b="0" dirty="0">
              <a:latin typeface="Arial" charset="0"/>
              <a:ea typeface="Arial" charset="0"/>
              <a:cs typeface="Arial" charset="0"/>
            </a:endParaRPr>
          </a:p>
          <a:p>
            <a:pPr>
              <a:lnSpc>
                <a:spcPct val="100000"/>
              </a:lnSpc>
              <a:spcBef>
                <a:spcPts val="500"/>
              </a:spcBef>
            </a:pPr>
            <a:r>
              <a:rPr lang="fi-FI" sz="1300" b="0" dirty="0">
                <a:latin typeface="Arial" charset="0"/>
                <a:ea typeface="Arial" charset="0"/>
                <a:cs typeface="Arial" charset="0"/>
              </a:rPr>
              <a:t>Rakennustekniikka</a:t>
            </a:r>
          </a:p>
          <a:p>
            <a:endParaRPr lang="en-FI" sz="1300" b="0" dirty="0"/>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spcBef>
                <a:spcPts val="600"/>
              </a:spcBef>
            </a:pPr>
            <a:endParaRPr lang="fi-FI" sz="2000">
              <a:latin typeface="Arial" charset="0"/>
              <a:ea typeface="Arial" charset="0"/>
              <a:cs typeface="Arial" charset="0"/>
            </a:endParaRPr>
          </a:p>
          <a:p>
            <a:endParaRPr lang="en-FI"/>
          </a:p>
        </p:txBody>
      </p:sp>
      <p:sp>
        <p:nvSpPr>
          <p:cNvPr id="6" name="Text Placeholder 2">
            <a:extLst>
              <a:ext uri="{FF2B5EF4-FFF2-40B4-BE49-F238E27FC236}">
                <a16:creationId xmlns:a16="http://schemas.microsoft.com/office/drawing/2014/main" id="{FE51D397-5DB2-6C4E-B05D-4520A04610CB}"/>
              </a:ext>
            </a:extLst>
          </p:cNvPr>
          <p:cNvSpPr txBox="1">
            <a:spLocks/>
          </p:cNvSpPr>
          <p:nvPr/>
        </p:nvSpPr>
        <p:spPr>
          <a:xfrm>
            <a:off x="4810174" y="1352128"/>
            <a:ext cx="3751924" cy="3662965"/>
          </a:xfrm>
          <a:prstGeom prst="rect">
            <a:avLst/>
          </a:prstGeom>
        </p:spPr>
        <p:txBody>
          <a:bodyPr lIns="0" tIns="0" rIns="0" bIns="0"/>
          <a:lstStyle>
            <a:lvl1pPr marL="342900" marR="0" indent="-342900" algn="l" defTabSz="685800" rtl="0" eaLnBrk="1" fontAlgn="auto" latinLnBrk="0" hangingPunct="1">
              <a:lnSpc>
                <a:spcPts val="2200"/>
              </a:lnSpc>
              <a:spcBef>
                <a:spcPts val="750"/>
              </a:spcBef>
              <a:spcAft>
                <a:spcPts val="0"/>
              </a:spcAft>
              <a:buClrTx/>
              <a:buSzTx/>
              <a:buFont typeface="Arial" panose="020B0604020202020204" pitchFamily="34" charset="0"/>
              <a:buChar char="•"/>
              <a:tabLst/>
              <a:defRPr sz="2100" b="1" kern="120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lnSpc>
                <a:spcPct val="100000"/>
              </a:lnSpc>
              <a:spcBef>
                <a:spcPts val="500"/>
              </a:spcBef>
            </a:pPr>
            <a:r>
              <a:rPr lang="fi-FI" sz="1300" b="0" dirty="0">
                <a:latin typeface="Arial" charset="0"/>
                <a:ea typeface="Arial" charset="0"/>
                <a:cs typeface="Arial" charset="0"/>
              </a:rPr>
              <a:t>Teknillinen fysiikka ja matematiikka</a:t>
            </a:r>
          </a:p>
          <a:p>
            <a:pPr>
              <a:lnSpc>
                <a:spcPct val="100000"/>
              </a:lnSpc>
              <a:spcBef>
                <a:spcPts val="500"/>
              </a:spcBef>
            </a:pPr>
            <a:r>
              <a:rPr lang="fi-FI" sz="1300" b="0" dirty="0">
                <a:latin typeface="Arial" charset="0"/>
                <a:ea typeface="Arial" charset="0"/>
                <a:cs typeface="Arial" charset="0"/>
              </a:rPr>
              <a:t>Teknillinen psykologia</a:t>
            </a:r>
          </a:p>
          <a:p>
            <a:pPr>
              <a:lnSpc>
                <a:spcPct val="100000"/>
              </a:lnSpc>
              <a:spcBef>
                <a:spcPts val="500"/>
              </a:spcBef>
            </a:pPr>
            <a:r>
              <a:rPr lang="fi-FI" sz="1300" b="0" dirty="0">
                <a:latin typeface="Arial" charset="0"/>
                <a:ea typeface="Arial" charset="0"/>
                <a:cs typeface="Arial" charset="0"/>
              </a:rPr>
              <a:t>Tietotekniikka</a:t>
            </a:r>
          </a:p>
          <a:p>
            <a:pPr>
              <a:lnSpc>
                <a:spcPct val="100000"/>
              </a:lnSpc>
              <a:spcBef>
                <a:spcPts val="500"/>
              </a:spcBef>
            </a:pPr>
            <a:r>
              <a:rPr lang="fi-FI" sz="1300" b="0" dirty="0">
                <a:latin typeface="Arial" charset="0"/>
                <a:ea typeface="Arial" charset="0"/>
                <a:cs typeface="Arial" charset="0"/>
              </a:rPr>
              <a:t>Tuotantotalous</a:t>
            </a:r>
          </a:p>
          <a:p>
            <a:pPr>
              <a:lnSpc>
                <a:spcPct val="100000"/>
              </a:lnSpc>
              <a:spcBef>
                <a:spcPts val="500"/>
              </a:spcBef>
              <a:buFont typeface="Wingdings" panose="05000000000000000000" pitchFamily="2" charset="2"/>
              <a:buChar char="§"/>
            </a:pPr>
            <a:r>
              <a:rPr lang="fi-FI" sz="1300" b="0" dirty="0">
                <a:solidFill>
                  <a:srgbClr val="000000"/>
                </a:solidFill>
                <a:latin typeface="Arial" panose="020B0604020202020204" pitchFamily="34" charset="0"/>
              </a:rPr>
              <a:t>Arkkitehtuuri</a:t>
            </a:r>
          </a:p>
          <a:p>
            <a:pPr>
              <a:lnSpc>
                <a:spcPct val="100000"/>
              </a:lnSpc>
              <a:spcBef>
                <a:spcPts val="500"/>
              </a:spcBef>
              <a:buFont typeface="Wingdings" panose="05000000000000000000" pitchFamily="2" charset="2"/>
              <a:buChar char="§"/>
            </a:pPr>
            <a:r>
              <a:rPr lang="fi-FI" sz="1300" b="0" dirty="0">
                <a:solidFill>
                  <a:srgbClr val="000000"/>
                </a:solidFill>
                <a:latin typeface="Arial" panose="020B0604020202020204" pitchFamily="34" charset="0"/>
              </a:rPr>
              <a:t>Maisema-arkkitehtuuri</a:t>
            </a:r>
          </a:p>
          <a:p>
            <a:pPr>
              <a:lnSpc>
                <a:spcPct val="100000"/>
              </a:lnSpc>
              <a:spcBef>
                <a:spcPts val="500"/>
              </a:spcBef>
            </a:pPr>
            <a:endParaRPr lang="fi-FI" sz="1300" dirty="0">
              <a:solidFill>
                <a:srgbClr val="000000"/>
              </a:solidFill>
              <a:latin typeface="Arial" panose="020B0604020202020204" pitchFamily="34" charset="0"/>
            </a:endParaRPr>
          </a:p>
          <a:p>
            <a:pPr marL="0" indent="0">
              <a:lnSpc>
                <a:spcPct val="100000"/>
              </a:lnSpc>
              <a:spcBef>
                <a:spcPts val="500"/>
              </a:spcBef>
              <a:buNone/>
            </a:pPr>
            <a:r>
              <a:rPr lang="en-GB" sz="1300" dirty="0" err="1">
                <a:latin typeface="Arial" charset="0"/>
                <a:ea typeface="Arial" charset="0"/>
                <a:cs typeface="Arial" charset="0"/>
              </a:rPr>
              <a:t>Englanninkieliset</a:t>
            </a:r>
            <a:r>
              <a:rPr lang="en-GB" sz="1300" dirty="0">
                <a:latin typeface="Arial" charset="0"/>
                <a:ea typeface="Arial" charset="0"/>
                <a:cs typeface="Arial" charset="0"/>
              </a:rPr>
              <a:t> </a:t>
            </a:r>
            <a:r>
              <a:rPr lang="en-GB" sz="1300" dirty="0" err="1">
                <a:latin typeface="Arial" charset="0"/>
                <a:ea typeface="Arial" charset="0"/>
                <a:cs typeface="Arial" charset="0"/>
              </a:rPr>
              <a:t>koulutukset</a:t>
            </a:r>
            <a:r>
              <a:rPr lang="en-GB" sz="1300" dirty="0">
                <a:latin typeface="Arial" charset="0"/>
                <a:ea typeface="Arial" charset="0"/>
                <a:cs typeface="Arial" charset="0"/>
              </a:rPr>
              <a:t>:</a:t>
            </a:r>
          </a:p>
          <a:p>
            <a:pPr>
              <a:lnSpc>
                <a:spcPct val="100000"/>
              </a:lnSpc>
              <a:spcBef>
                <a:spcPts val="500"/>
              </a:spcBef>
            </a:pPr>
            <a:r>
              <a:rPr lang="en-US" sz="1300" b="0" dirty="0">
                <a:latin typeface="Arial" charset="0"/>
                <a:ea typeface="Arial" charset="0"/>
                <a:cs typeface="Arial" charset="0"/>
              </a:rPr>
              <a:t>Chemical Engineering</a:t>
            </a:r>
          </a:p>
          <a:p>
            <a:pPr>
              <a:lnSpc>
                <a:spcPct val="100000"/>
              </a:lnSpc>
              <a:spcBef>
                <a:spcPts val="500"/>
              </a:spcBef>
            </a:pPr>
            <a:r>
              <a:rPr lang="en-US" sz="1300" b="0" dirty="0">
                <a:latin typeface="Arial" charset="0"/>
                <a:ea typeface="Arial" charset="0"/>
                <a:cs typeface="Arial" charset="0"/>
              </a:rPr>
              <a:t>Computational Engineering</a:t>
            </a:r>
          </a:p>
          <a:p>
            <a:pPr>
              <a:lnSpc>
                <a:spcPct val="100000"/>
              </a:lnSpc>
              <a:spcBef>
                <a:spcPts val="500"/>
              </a:spcBef>
            </a:pPr>
            <a:r>
              <a:rPr lang="en-US" sz="1300" b="0" dirty="0">
                <a:latin typeface="Arial" charset="0"/>
                <a:ea typeface="Arial" charset="0"/>
                <a:cs typeface="Arial" charset="0"/>
              </a:rPr>
              <a:t>Data Science</a:t>
            </a:r>
          </a:p>
          <a:p>
            <a:pPr>
              <a:lnSpc>
                <a:spcPct val="100000"/>
              </a:lnSpc>
              <a:spcBef>
                <a:spcPts val="500"/>
              </a:spcBef>
            </a:pPr>
            <a:r>
              <a:rPr lang="en-US" sz="1300" b="0" dirty="0">
                <a:latin typeface="Arial" charset="0"/>
                <a:ea typeface="Arial" charset="0"/>
                <a:cs typeface="Arial" charset="0"/>
              </a:rPr>
              <a:t>Digital Systems and Design</a:t>
            </a:r>
          </a:p>
          <a:p>
            <a:pPr>
              <a:lnSpc>
                <a:spcPct val="100000"/>
              </a:lnSpc>
              <a:spcBef>
                <a:spcPts val="500"/>
              </a:spcBef>
            </a:pPr>
            <a:r>
              <a:rPr lang="en-US" sz="1300" b="0" dirty="0">
                <a:latin typeface="Arial" charset="0"/>
                <a:ea typeface="Arial" charset="0"/>
                <a:cs typeface="Arial" charset="0"/>
              </a:rPr>
              <a:t>Quantum Technology</a:t>
            </a:r>
            <a:endParaRPr lang="en-GB" sz="1300" b="0" dirty="0">
              <a:latin typeface="Arial" charset="0"/>
              <a:ea typeface="Arial" charset="0"/>
              <a:cs typeface="Arial" charset="0"/>
            </a:endParaRPr>
          </a:p>
        </p:txBody>
      </p:sp>
    </p:spTree>
    <p:extLst>
      <p:ext uri="{BB962C8B-B14F-4D97-AF65-F5344CB8AC3E}">
        <p14:creationId xmlns:p14="http://schemas.microsoft.com/office/powerpoint/2010/main" val="323939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r>
              <a:rPr lang="en-US" dirty="0" err="1"/>
              <a:t>Opiskelu</a:t>
            </a:r>
            <a:r>
              <a:rPr lang="en-US" dirty="0"/>
              <a:t> </a:t>
            </a:r>
            <a:r>
              <a:rPr lang="en-US" dirty="0" err="1"/>
              <a:t>Aallossa</a:t>
            </a:r>
            <a:endParaRPr lang="fi-FI" dirty="0"/>
          </a:p>
        </p:txBody>
      </p:sp>
    </p:spTree>
    <p:extLst>
      <p:ext uri="{BB962C8B-B14F-4D97-AF65-F5344CB8AC3E}">
        <p14:creationId xmlns:p14="http://schemas.microsoft.com/office/powerpoint/2010/main" val="30256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C079E73B-B3CD-F347-AF39-A3931E192396}"/>
              </a:ext>
            </a:extLst>
          </p:cNvPr>
          <p:cNvSpPr txBox="1">
            <a:spLocks/>
          </p:cNvSpPr>
          <p:nvPr/>
        </p:nvSpPr>
        <p:spPr>
          <a:xfrm>
            <a:off x="2329504" y="2312470"/>
            <a:ext cx="1499522" cy="256128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300" b="1" dirty="0">
                <a:cs typeface="Arial"/>
              </a:rPr>
              <a:t>Opiskelutilat</a:t>
            </a:r>
          </a:p>
          <a:p>
            <a:pPr marL="0" indent="0">
              <a:buNone/>
            </a:pPr>
            <a:r>
              <a:rPr lang="fi-FI" sz="1200" dirty="0">
                <a:cs typeface="Arial"/>
              </a:rPr>
              <a:t>Kampuksella on mm. valoisa kirjasto, opiskelija-</a:t>
            </a:r>
            <a:r>
              <a:rPr lang="fi-FI" sz="1200" dirty="0" err="1">
                <a:cs typeface="Arial"/>
              </a:rPr>
              <a:t>hubeja</a:t>
            </a:r>
            <a:r>
              <a:rPr lang="fi-FI" sz="1200" dirty="0">
                <a:cs typeface="Arial"/>
              </a:rPr>
              <a:t> itsenäiseen työhön, laboratorioita, studioita ja työpajoja.</a:t>
            </a:r>
          </a:p>
          <a:p>
            <a:pPr marL="285750" indent="-285750"/>
            <a:endParaRPr lang="en-US" sz="1300" dirty="0">
              <a:cs typeface="Arial"/>
            </a:endParaRPr>
          </a:p>
        </p:txBody>
      </p:sp>
      <p:sp>
        <p:nvSpPr>
          <p:cNvPr id="18" name="Text Placeholder 9">
            <a:extLst>
              <a:ext uri="{FF2B5EF4-FFF2-40B4-BE49-F238E27FC236}">
                <a16:creationId xmlns:a16="http://schemas.microsoft.com/office/drawing/2014/main" id="{8872407F-8AFC-7446-94D8-465448C55DFB}"/>
              </a:ext>
            </a:extLst>
          </p:cNvPr>
          <p:cNvSpPr txBox="1">
            <a:spLocks/>
          </p:cNvSpPr>
          <p:nvPr/>
        </p:nvSpPr>
        <p:spPr>
          <a:xfrm>
            <a:off x="3952660" y="2313198"/>
            <a:ext cx="1406557" cy="2700487"/>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300" b="1" dirty="0">
                <a:cs typeface="Arial"/>
              </a:rPr>
              <a:t>Ylioppilaskunnan tilat opiskelijoille</a:t>
            </a:r>
          </a:p>
          <a:p>
            <a:pPr marL="0" indent="0">
              <a:buNone/>
            </a:pPr>
            <a:r>
              <a:rPr lang="fi-FI" sz="1200" dirty="0">
                <a:ea typeface="+mn-lt"/>
                <a:cs typeface="+mn-lt"/>
              </a:rPr>
              <a:t>Edullista opiskelija-asumista, kiltahuoneita, juhlatiloja, urheilutiloja, saunoja ja paljon muuta!</a:t>
            </a:r>
            <a:endParaRPr lang="fi-FI" sz="1200" dirty="0">
              <a:cs typeface="Arial"/>
            </a:endParaRPr>
          </a:p>
        </p:txBody>
      </p:sp>
      <p:sp>
        <p:nvSpPr>
          <p:cNvPr id="19" name="Text Placeholder 10">
            <a:extLst>
              <a:ext uri="{FF2B5EF4-FFF2-40B4-BE49-F238E27FC236}">
                <a16:creationId xmlns:a16="http://schemas.microsoft.com/office/drawing/2014/main" id="{5ADD0030-66DB-6A44-8E88-5C0584FA349E}"/>
              </a:ext>
            </a:extLst>
          </p:cNvPr>
          <p:cNvSpPr txBox="1">
            <a:spLocks/>
          </p:cNvSpPr>
          <p:nvPr/>
        </p:nvSpPr>
        <p:spPr>
          <a:xfrm>
            <a:off x="5615011" y="2318299"/>
            <a:ext cx="1397557" cy="2590062"/>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300" b="1" dirty="0">
                <a:cs typeface="Arial"/>
              </a:rPr>
              <a:t>Kattavat palvelut</a:t>
            </a:r>
          </a:p>
          <a:p>
            <a:pPr marL="0" indent="0">
              <a:buNone/>
            </a:pPr>
            <a:r>
              <a:rPr lang="fi-FI" sz="1200" dirty="0">
                <a:cs typeface="Arial"/>
              </a:rPr>
              <a:t>Kauppakeskus, ravintoloita, kahviloita kuntosaleja, opiskelutarvike-kauppa, ruokakauppoja, oma metroasema ja kattavat bussilinjat. Raitiovaunulinja tulossa 2024!</a:t>
            </a:r>
          </a:p>
        </p:txBody>
      </p:sp>
      <p:sp>
        <p:nvSpPr>
          <p:cNvPr id="20" name="Text Placeholder 11">
            <a:extLst>
              <a:ext uri="{FF2B5EF4-FFF2-40B4-BE49-F238E27FC236}">
                <a16:creationId xmlns:a16="http://schemas.microsoft.com/office/drawing/2014/main" id="{F180D1BB-0976-FA42-9920-2C859392574E}"/>
              </a:ext>
            </a:extLst>
          </p:cNvPr>
          <p:cNvSpPr txBox="1">
            <a:spLocks/>
          </p:cNvSpPr>
          <p:nvPr/>
        </p:nvSpPr>
        <p:spPr>
          <a:xfrm>
            <a:off x="7225260" y="2316980"/>
            <a:ext cx="1542726" cy="277175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300" b="1" dirty="0">
                <a:cs typeface="Arial"/>
              </a:rPr>
              <a:t>Yhdistelmä luontoa ja kaupunkia</a:t>
            </a:r>
          </a:p>
          <a:p>
            <a:pPr marL="0" indent="0">
              <a:buNone/>
            </a:pPr>
            <a:r>
              <a:rPr lang="fi-FI" sz="1200" dirty="0">
                <a:cs typeface="Arial"/>
              </a:rPr>
              <a:t>Vehreä kampus sijaitsee luonnonsuojelualueen vieressä. Eloisa kampus ja nopeat yhteydet Helsingin keskustaan antavat mahdollisuuden nauttia myös kaupungin vilskeestä.</a:t>
            </a:r>
          </a:p>
        </p:txBody>
      </p:sp>
      <p:sp>
        <p:nvSpPr>
          <p:cNvPr id="21" name="Text Placeholder 1">
            <a:extLst>
              <a:ext uri="{FF2B5EF4-FFF2-40B4-BE49-F238E27FC236}">
                <a16:creationId xmlns:a16="http://schemas.microsoft.com/office/drawing/2014/main" id="{9C10B402-F07A-3B43-A047-B28F9331B945}"/>
              </a:ext>
            </a:extLst>
          </p:cNvPr>
          <p:cNvSpPr>
            <a:spLocks noGrp="1"/>
          </p:cNvSpPr>
          <p:nvPr>
            <p:ph type="body" sz="half" idx="10"/>
          </p:nvPr>
        </p:nvSpPr>
        <p:spPr>
          <a:xfrm>
            <a:off x="646907" y="125242"/>
            <a:ext cx="8497093" cy="1053699"/>
          </a:xfrm>
        </p:spPr>
        <p:txBody>
          <a:bodyPr lIns="0" tIns="0" rIns="0" bIns="0" anchor="t"/>
          <a:lstStyle/>
          <a:p>
            <a:r>
              <a:rPr lang="en-US" dirty="0">
                <a:cs typeface="Arial"/>
              </a:rPr>
              <a:t>Aalto-</a:t>
            </a:r>
            <a:r>
              <a:rPr lang="en-US" dirty="0" err="1">
                <a:cs typeface="Arial"/>
              </a:rPr>
              <a:t>kampus</a:t>
            </a:r>
            <a:endParaRPr lang="en-US" dirty="0"/>
          </a:p>
        </p:txBody>
      </p:sp>
      <p:sp>
        <p:nvSpPr>
          <p:cNvPr id="22" name="Text Placeholder 7">
            <a:extLst>
              <a:ext uri="{FF2B5EF4-FFF2-40B4-BE49-F238E27FC236}">
                <a16:creationId xmlns:a16="http://schemas.microsoft.com/office/drawing/2014/main" id="{4F4B4935-8BFA-614E-AD9E-848D1483835D}"/>
              </a:ext>
            </a:extLst>
          </p:cNvPr>
          <p:cNvSpPr txBox="1">
            <a:spLocks/>
          </p:cNvSpPr>
          <p:nvPr/>
        </p:nvSpPr>
        <p:spPr>
          <a:xfrm>
            <a:off x="677276" y="2304305"/>
            <a:ext cx="1387434" cy="1979695"/>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fi-FI" sz="1300" b="1" dirty="0">
                <a:cs typeface="Arial"/>
              </a:rPr>
              <a:t>Kolme alaa samalla kampuksella</a:t>
            </a:r>
          </a:p>
          <a:p>
            <a:pPr marL="0" indent="0">
              <a:buNone/>
            </a:pPr>
            <a:r>
              <a:rPr lang="fi-FI" sz="1200" dirty="0">
                <a:cs typeface="Arial"/>
              </a:rPr>
              <a:t>Monialaisessa yhteisössä pääset tapaamaan ihmisiä eri aloilta ja erilaisista opiskelutaustoista.</a:t>
            </a:r>
            <a:endParaRPr lang="fi-FI" sz="1200" dirty="0"/>
          </a:p>
        </p:txBody>
      </p:sp>
      <p:pic>
        <p:nvPicPr>
          <p:cNvPr id="23" name="Picture 22">
            <a:extLst>
              <a:ext uri="{FF2B5EF4-FFF2-40B4-BE49-F238E27FC236}">
                <a16:creationId xmlns:a16="http://schemas.microsoft.com/office/drawing/2014/main" id="{2E6286F9-2AEC-8E43-9BC9-263D7B57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3345" y="806249"/>
            <a:ext cx="1255421" cy="1255421"/>
          </a:xfrm>
          <a:prstGeom prst="ellipse">
            <a:avLst/>
          </a:prstGeom>
        </p:spPr>
      </p:pic>
      <p:pic>
        <p:nvPicPr>
          <p:cNvPr id="24" name="Picture 23">
            <a:extLst>
              <a:ext uri="{FF2B5EF4-FFF2-40B4-BE49-F238E27FC236}">
                <a16:creationId xmlns:a16="http://schemas.microsoft.com/office/drawing/2014/main" id="{D79E3F2E-B752-9841-A5C4-A04F8BBE51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9504" y="820039"/>
            <a:ext cx="1241631" cy="1241631"/>
          </a:xfrm>
          <a:prstGeom prst="ellipse">
            <a:avLst/>
          </a:prstGeom>
        </p:spPr>
      </p:pic>
      <p:pic>
        <p:nvPicPr>
          <p:cNvPr id="25" name="Picture 24">
            <a:extLst>
              <a:ext uri="{FF2B5EF4-FFF2-40B4-BE49-F238E27FC236}">
                <a16:creationId xmlns:a16="http://schemas.microsoft.com/office/drawing/2014/main" id="{3D8CA511-40CB-A745-82B0-907AEA96272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2591" y="820039"/>
            <a:ext cx="1241631" cy="1241631"/>
          </a:xfrm>
          <a:prstGeom prst="ellipse">
            <a:avLst/>
          </a:prstGeom>
        </p:spPr>
      </p:pic>
      <p:pic>
        <p:nvPicPr>
          <p:cNvPr id="26" name="Picture 25">
            <a:extLst>
              <a:ext uri="{FF2B5EF4-FFF2-40B4-BE49-F238E27FC236}">
                <a16:creationId xmlns:a16="http://schemas.microsoft.com/office/drawing/2014/main" id="{1BC974BB-233A-A24B-8BF4-AB046BCB626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952660" y="787526"/>
            <a:ext cx="1330834" cy="1330834"/>
          </a:xfrm>
          <a:prstGeom prst="ellipse">
            <a:avLst/>
          </a:prstGeom>
        </p:spPr>
      </p:pic>
      <p:pic>
        <p:nvPicPr>
          <p:cNvPr id="27" name="Picture 26">
            <a:extLst>
              <a:ext uri="{FF2B5EF4-FFF2-40B4-BE49-F238E27FC236}">
                <a16:creationId xmlns:a16="http://schemas.microsoft.com/office/drawing/2014/main" id="{600E8A80-1CC7-8645-8B4D-3978B2A3A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80337" y="787527"/>
            <a:ext cx="1330834" cy="1330834"/>
          </a:xfrm>
          <a:prstGeom prst="ellipse">
            <a:avLst/>
          </a:prstGeom>
        </p:spPr>
      </p:pic>
    </p:spTree>
    <p:extLst>
      <p:ext uri="{BB962C8B-B14F-4D97-AF65-F5344CB8AC3E}">
        <p14:creationId xmlns:p14="http://schemas.microsoft.com/office/powerpoint/2010/main" val="117983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8B18A7BD-620A-4294-BF16-ACE588D629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0792" y="0"/>
            <a:ext cx="4435200" cy="5143500"/>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663843" y="125416"/>
            <a:ext cx="4046949" cy="999574"/>
          </a:xfrm>
        </p:spPr>
        <p:txBody>
          <a:bodyPr lIns="0" tIns="0" rIns="0" bIns="0" anchor="t"/>
          <a:lstStyle/>
          <a:p>
            <a:pPr>
              <a:lnSpc>
                <a:spcPts val="3400"/>
              </a:lnSpc>
            </a:pPr>
            <a:r>
              <a:rPr lang="en-US" altLang="fi-FI" sz="3000" dirty="0" err="1">
                <a:solidFill>
                  <a:srgbClr val="FF0000"/>
                </a:solidFill>
              </a:rPr>
              <a:t>Kansainväliset</a:t>
            </a:r>
            <a:r>
              <a:rPr lang="en-US" altLang="fi-FI" sz="3000" dirty="0">
                <a:solidFill>
                  <a:srgbClr val="FF0000"/>
                </a:solidFill>
              </a:rPr>
              <a:t> </a:t>
            </a:r>
            <a:br>
              <a:rPr lang="en-US" altLang="fi-FI" sz="3000" dirty="0">
                <a:solidFill>
                  <a:srgbClr val="FF0000"/>
                </a:solidFill>
              </a:rPr>
            </a:br>
            <a:r>
              <a:rPr lang="en-US" altLang="fi-FI" sz="3000" dirty="0" err="1">
                <a:solidFill>
                  <a:srgbClr val="FF0000"/>
                </a:solidFill>
              </a:rPr>
              <a:t>mahdollisuudet</a:t>
            </a:r>
            <a:endParaRPr lang="en-FI" sz="3000" dirty="0"/>
          </a:p>
        </p:txBody>
      </p:sp>
      <p:sp>
        <p:nvSpPr>
          <p:cNvPr id="8" name="Text Placeholder 4">
            <a:extLst>
              <a:ext uri="{FF2B5EF4-FFF2-40B4-BE49-F238E27FC236}">
                <a16:creationId xmlns:a16="http://schemas.microsoft.com/office/drawing/2014/main" id="{90CD8863-BFC8-4197-AC86-C5E955F28B36}"/>
              </a:ext>
            </a:extLst>
          </p:cNvPr>
          <p:cNvSpPr txBox="1">
            <a:spLocks/>
          </p:cNvSpPr>
          <p:nvPr/>
        </p:nvSpPr>
        <p:spPr>
          <a:xfrm>
            <a:off x="662503" y="1060269"/>
            <a:ext cx="3909498" cy="3402257"/>
          </a:xfrm>
          <a:prstGeom prst="rect">
            <a:avLst/>
          </a:prstGeom>
        </p:spPr>
        <p:txBody>
          <a:bodyPr lIns="0" tIns="0" rIns="0" bIns="0"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285750" indent="-285750">
              <a:lnSpc>
                <a:spcPct val="100000"/>
              </a:lnSpc>
              <a:buFont typeface="Arial,Sans-Serif"/>
              <a:buChar char="•"/>
            </a:pPr>
            <a:r>
              <a:rPr lang="en-US" sz="1200" b="1" dirty="0" err="1">
                <a:ea typeface="+mn-lt"/>
                <a:cs typeface="+mn-lt"/>
              </a:rPr>
              <a:t>Vaihto-opiskelu</a:t>
            </a:r>
            <a:endParaRPr lang="en-US" sz="1200" b="1" dirty="0">
              <a:ea typeface="+mn-lt"/>
              <a:cs typeface="+mn-lt"/>
            </a:endParaRPr>
          </a:p>
          <a:p>
            <a:pPr marL="628650" lvl="1" indent="-285750">
              <a:lnSpc>
                <a:spcPct val="100000"/>
              </a:lnSpc>
              <a:buFont typeface="Arial,Sans-Serif"/>
              <a:buChar char="•"/>
            </a:pPr>
            <a:r>
              <a:rPr lang="en-US" sz="1200" dirty="0" err="1">
                <a:ea typeface="+mn-lt"/>
                <a:cs typeface="+mn-lt"/>
              </a:rPr>
              <a:t>Upea</a:t>
            </a:r>
            <a:r>
              <a:rPr lang="en-US" sz="1200" dirty="0">
                <a:ea typeface="+mn-lt"/>
                <a:cs typeface="+mn-lt"/>
              </a:rPr>
              <a:t> </a:t>
            </a:r>
            <a:r>
              <a:rPr lang="en-US" sz="1200" dirty="0" err="1">
                <a:ea typeface="+mn-lt"/>
                <a:cs typeface="+mn-lt"/>
              </a:rPr>
              <a:t>mahdollisuus</a:t>
            </a:r>
            <a:r>
              <a:rPr lang="en-US" sz="1200" dirty="0">
                <a:ea typeface="+mn-lt"/>
                <a:cs typeface="+mn-lt"/>
              </a:rPr>
              <a:t> </a:t>
            </a:r>
            <a:r>
              <a:rPr lang="en-US" sz="1200" dirty="0" err="1">
                <a:ea typeface="+mn-lt"/>
                <a:cs typeface="+mn-lt"/>
              </a:rPr>
              <a:t>hankkia</a:t>
            </a:r>
            <a:r>
              <a:rPr lang="en-US" sz="1200" dirty="0">
                <a:ea typeface="+mn-lt"/>
                <a:cs typeface="+mn-lt"/>
              </a:rPr>
              <a:t> </a:t>
            </a:r>
            <a:r>
              <a:rPr lang="en-US" sz="1200" dirty="0" err="1">
                <a:ea typeface="+mn-lt"/>
                <a:cs typeface="+mn-lt"/>
              </a:rPr>
              <a:t>kansainvälistä</a:t>
            </a:r>
            <a:r>
              <a:rPr lang="en-US" sz="1200" dirty="0">
                <a:ea typeface="+mn-lt"/>
                <a:cs typeface="+mn-lt"/>
              </a:rPr>
              <a:t> </a:t>
            </a:r>
            <a:r>
              <a:rPr lang="en-US" sz="1200" dirty="0" err="1">
                <a:ea typeface="+mn-lt"/>
                <a:cs typeface="+mn-lt"/>
              </a:rPr>
              <a:t>kokemusta</a:t>
            </a:r>
            <a:r>
              <a:rPr lang="en-US" sz="1200" dirty="0">
                <a:ea typeface="+mn-lt"/>
                <a:cs typeface="+mn-lt"/>
              </a:rPr>
              <a:t> ja </a:t>
            </a:r>
            <a:r>
              <a:rPr lang="en-US" sz="1200" dirty="0" err="1">
                <a:ea typeface="+mn-lt"/>
                <a:cs typeface="+mn-lt"/>
              </a:rPr>
              <a:t>kehittää</a:t>
            </a:r>
            <a:r>
              <a:rPr lang="en-US" sz="1200" dirty="0">
                <a:ea typeface="+mn-lt"/>
                <a:cs typeface="+mn-lt"/>
              </a:rPr>
              <a:t> </a:t>
            </a:r>
            <a:r>
              <a:rPr lang="en-US" sz="1200" dirty="0" err="1">
                <a:ea typeface="+mn-lt"/>
                <a:cs typeface="+mn-lt"/>
              </a:rPr>
              <a:t>kielitaitoa</a:t>
            </a:r>
            <a:r>
              <a:rPr lang="en-US" sz="1200" dirty="0">
                <a:ea typeface="+mn-lt"/>
                <a:cs typeface="+mn-lt"/>
              </a:rPr>
              <a:t>.</a:t>
            </a:r>
          </a:p>
          <a:p>
            <a:pPr marL="628650" lvl="1" indent="-285750">
              <a:lnSpc>
                <a:spcPct val="100000"/>
              </a:lnSpc>
              <a:buFont typeface="Arial,Sans-Serif"/>
              <a:buChar char="•"/>
            </a:pPr>
            <a:r>
              <a:rPr lang="en-US" sz="1200" dirty="0" err="1">
                <a:ea typeface="+mn-lt"/>
                <a:cs typeface="+mn-lt"/>
              </a:rPr>
              <a:t>Vaihto</a:t>
            </a:r>
            <a:r>
              <a:rPr lang="en-US" sz="1200" dirty="0">
                <a:ea typeface="+mn-lt"/>
                <a:cs typeface="+mn-lt"/>
              </a:rPr>
              <a:t> </a:t>
            </a:r>
            <a:r>
              <a:rPr lang="en-US" sz="1200" dirty="0" err="1">
                <a:ea typeface="+mn-lt"/>
                <a:cs typeface="+mn-lt"/>
              </a:rPr>
              <a:t>kestää</a:t>
            </a:r>
            <a:r>
              <a:rPr lang="en-US" sz="1200" dirty="0">
                <a:ea typeface="+mn-lt"/>
                <a:cs typeface="+mn-lt"/>
              </a:rPr>
              <a:t> 3–6 kk. </a:t>
            </a:r>
            <a:r>
              <a:rPr lang="en-US" sz="1200" dirty="0" err="1">
                <a:ea typeface="+mn-lt"/>
                <a:cs typeface="+mn-lt"/>
              </a:rPr>
              <a:t>Vaihdossa</a:t>
            </a:r>
            <a:r>
              <a:rPr lang="en-US" sz="1200" dirty="0">
                <a:ea typeface="+mn-lt"/>
                <a:cs typeface="+mn-lt"/>
              </a:rPr>
              <a:t> </a:t>
            </a:r>
            <a:r>
              <a:rPr lang="en-US" sz="1200" dirty="0" err="1">
                <a:ea typeface="+mn-lt"/>
                <a:cs typeface="+mn-lt"/>
              </a:rPr>
              <a:t>suoritetut</a:t>
            </a:r>
            <a:r>
              <a:rPr lang="en-US" sz="1200" dirty="0">
                <a:ea typeface="+mn-lt"/>
                <a:cs typeface="+mn-lt"/>
              </a:rPr>
              <a:t> </a:t>
            </a:r>
            <a:r>
              <a:rPr lang="en-US" sz="1200" dirty="0" err="1">
                <a:ea typeface="+mn-lt"/>
                <a:cs typeface="+mn-lt"/>
              </a:rPr>
              <a:t>opinnot</a:t>
            </a:r>
            <a:r>
              <a:rPr lang="en-US" sz="1200" dirty="0">
                <a:ea typeface="+mn-lt"/>
                <a:cs typeface="+mn-lt"/>
              </a:rPr>
              <a:t> </a:t>
            </a:r>
            <a:r>
              <a:rPr lang="en-US" sz="1200" dirty="0" err="1">
                <a:ea typeface="+mn-lt"/>
                <a:cs typeface="+mn-lt"/>
              </a:rPr>
              <a:t>hyväksiluetaan</a:t>
            </a:r>
            <a:r>
              <a:rPr lang="en-US" sz="1200" dirty="0">
                <a:ea typeface="+mn-lt"/>
                <a:cs typeface="+mn-lt"/>
              </a:rPr>
              <a:t> </a:t>
            </a:r>
            <a:r>
              <a:rPr lang="en-US" sz="1200" dirty="0" err="1">
                <a:ea typeface="+mn-lt"/>
                <a:cs typeface="+mn-lt"/>
              </a:rPr>
              <a:t>tutkintoon</a:t>
            </a:r>
            <a:r>
              <a:rPr lang="en-US" sz="1200" dirty="0">
                <a:ea typeface="+mn-lt"/>
                <a:cs typeface="+mn-lt"/>
              </a:rPr>
              <a:t>.</a:t>
            </a:r>
          </a:p>
          <a:p>
            <a:pPr marL="628650" lvl="1" indent="-285750">
              <a:lnSpc>
                <a:spcPct val="100000"/>
              </a:lnSpc>
              <a:buFont typeface="Arial,Sans-Serif"/>
              <a:buChar char="•"/>
            </a:pPr>
            <a:r>
              <a:rPr lang="en-US" sz="1200" dirty="0">
                <a:ea typeface="+mn-lt"/>
                <a:cs typeface="+mn-lt"/>
              </a:rPr>
              <a:t>Noin 130 </a:t>
            </a:r>
            <a:r>
              <a:rPr lang="en-US" sz="1200" dirty="0" err="1">
                <a:ea typeface="+mn-lt"/>
                <a:cs typeface="+mn-lt"/>
              </a:rPr>
              <a:t>yhteistyöyliopistoa</a:t>
            </a:r>
            <a:r>
              <a:rPr lang="en-US" sz="1200" dirty="0">
                <a:ea typeface="+mn-lt"/>
                <a:cs typeface="+mn-lt"/>
              </a:rPr>
              <a:t> </a:t>
            </a:r>
            <a:r>
              <a:rPr lang="en-US" sz="1200" dirty="0" err="1">
                <a:ea typeface="+mn-lt"/>
                <a:cs typeface="+mn-lt"/>
              </a:rPr>
              <a:t>eri</a:t>
            </a:r>
            <a:r>
              <a:rPr lang="en-US" sz="1200" dirty="0">
                <a:ea typeface="+mn-lt"/>
                <a:cs typeface="+mn-lt"/>
              </a:rPr>
              <a:t> </a:t>
            </a:r>
            <a:r>
              <a:rPr lang="en-US" sz="1200" dirty="0" err="1">
                <a:ea typeface="+mn-lt"/>
                <a:cs typeface="+mn-lt"/>
              </a:rPr>
              <a:t>puolilla</a:t>
            </a:r>
            <a:r>
              <a:rPr lang="en-US" sz="1200" dirty="0">
                <a:ea typeface="+mn-lt"/>
                <a:cs typeface="+mn-lt"/>
              </a:rPr>
              <a:t> </a:t>
            </a:r>
            <a:r>
              <a:rPr lang="en-US" sz="1200" dirty="0" err="1">
                <a:ea typeface="+mn-lt"/>
                <a:cs typeface="+mn-lt"/>
              </a:rPr>
              <a:t>maailmaa</a:t>
            </a:r>
            <a:r>
              <a:rPr lang="en-US" sz="1200" dirty="0">
                <a:ea typeface="+mn-lt"/>
                <a:cs typeface="+mn-lt"/>
              </a:rPr>
              <a:t>: </a:t>
            </a:r>
            <a:r>
              <a:rPr lang="en-US" sz="1200" dirty="0" err="1">
                <a:ea typeface="+mn-lt"/>
                <a:cs typeface="+mn-lt"/>
              </a:rPr>
              <a:t>esim</a:t>
            </a:r>
            <a:r>
              <a:rPr lang="en-US" sz="1200" dirty="0">
                <a:ea typeface="+mn-lt"/>
                <a:cs typeface="+mn-lt"/>
              </a:rPr>
              <a:t>. </a:t>
            </a:r>
            <a:r>
              <a:rPr lang="en-US" sz="1200" dirty="0"/>
              <a:t>Australia, Brasilia, Chile, Hongkong, Italia, </a:t>
            </a:r>
            <a:r>
              <a:rPr lang="en-US" sz="1200" dirty="0" err="1"/>
              <a:t>Irlanti</a:t>
            </a:r>
            <a:r>
              <a:rPr lang="en-US" sz="1200" dirty="0"/>
              <a:t>, </a:t>
            </a:r>
            <a:r>
              <a:rPr lang="en-US" sz="1200" dirty="0" err="1"/>
              <a:t>Japani</a:t>
            </a:r>
            <a:r>
              <a:rPr lang="en-US" sz="1200" dirty="0"/>
              <a:t>, </a:t>
            </a:r>
            <a:r>
              <a:rPr lang="en-US" sz="1200" dirty="0" err="1"/>
              <a:t>Kanada</a:t>
            </a:r>
            <a:r>
              <a:rPr lang="en-US" sz="1200" dirty="0"/>
              <a:t>, </a:t>
            </a:r>
            <a:r>
              <a:rPr lang="en-US" sz="1200" dirty="0" err="1"/>
              <a:t>Meksiko</a:t>
            </a:r>
            <a:r>
              <a:rPr lang="en-US" sz="1200" dirty="0"/>
              <a:t>, </a:t>
            </a:r>
            <a:r>
              <a:rPr lang="en-US" sz="1200" dirty="0" err="1"/>
              <a:t>Ranska</a:t>
            </a:r>
            <a:r>
              <a:rPr lang="en-US" sz="1200" dirty="0"/>
              <a:t>, </a:t>
            </a:r>
            <a:r>
              <a:rPr lang="en-US" sz="1200" dirty="0" err="1"/>
              <a:t>Saksa</a:t>
            </a:r>
            <a:r>
              <a:rPr lang="en-US" sz="1200" dirty="0"/>
              <a:t>, Singapore, </a:t>
            </a:r>
            <a:r>
              <a:rPr lang="en-US" sz="1200" dirty="0" err="1"/>
              <a:t>Sveitsi</a:t>
            </a:r>
            <a:r>
              <a:rPr lang="en-US" sz="1200" dirty="0"/>
              <a:t>, USA.</a:t>
            </a:r>
          </a:p>
          <a:p>
            <a:pPr marL="285750" indent="-285750">
              <a:lnSpc>
                <a:spcPct val="100000"/>
              </a:lnSpc>
              <a:buFont typeface="Arial,Sans-Serif"/>
              <a:buChar char="•"/>
            </a:pPr>
            <a:r>
              <a:rPr lang="en-US" sz="1200" b="1" dirty="0" err="1">
                <a:cs typeface="Arial"/>
              </a:rPr>
              <a:t>Kansainväliset</a:t>
            </a:r>
            <a:r>
              <a:rPr lang="en-US" sz="1200" b="1" dirty="0">
                <a:cs typeface="Arial"/>
              </a:rPr>
              <a:t> </a:t>
            </a:r>
            <a:r>
              <a:rPr lang="en-US" sz="1200" b="1" dirty="0" err="1">
                <a:cs typeface="Arial"/>
              </a:rPr>
              <a:t>kaksoistutkinnot</a:t>
            </a:r>
            <a:endParaRPr lang="en-US" sz="1200" b="1" dirty="0">
              <a:cs typeface="Arial"/>
            </a:endParaRPr>
          </a:p>
          <a:p>
            <a:pPr marL="628650" lvl="1" indent="-285750">
              <a:lnSpc>
                <a:spcPct val="100000"/>
              </a:lnSpc>
              <a:buFont typeface="Arial,Sans-Serif"/>
              <a:buChar char="•"/>
            </a:pPr>
            <a:r>
              <a:rPr lang="en-US" sz="1200" dirty="0" err="1">
                <a:solidFill>
                  <a:srgbClr val="000000"/>
                </a:solidFill>
                <a:latin typeface="Arial"/>
                <a:cs typeface="Arial"/>
              </a:rPr>
              <a:t>Useita</a:t>
            </a:r>
            <a:r>
              <a:rPr lang="en-US" sz="1200" dirty="0">
                <a:solidFill>
                  <a:srgbClr val="000000"/>
                </a:solidFill>
                <a:latin typeface="Arial"/>
                <a:cs typeface="Arial"/>
              </a:rPr>
              <a:t> </a:t>
            </a:r>
            <a:r>
              <a:rPr lang="en-US" sz="1200" dirty="0" err="1">
                <a:solidFill>
                  <a:srgbClr val="000000"/>
                </a:solidFill>
                <a:latin typeface="Arial"/>
                <a:cs typeface="Arial"/>
              </a:rPr>
              <a:t>kansainvälisessä</a:t>
            </a:r>
            <a:r>
              <a:rPr lang="en-US" sz="1200" dirty="0">
                <a:solidFill>
                  <a:srgbClr val="000000"/>
                </a:solidFill>
                <a:latin typeface="Arial"/>
                <a:cs typeface="Arial"/>
              </a:rPr>
              <a:t> </a:t>
            </a:r>
            <a:r>
              <a:rPr lang="en-US" sz="1200" dirty="0" err="1">
                <a:solidFill>
                  <a:srgbClr val="000000"/>
                </a:solidFill>
                <a:latin typeface="Arial"/>
                <a:cs typeface="Arial"/>
              </a:rPr>
              <a:t>yhteistyössä</a:t>
            </a:r>
            <a:r>
              <a:rPr lang="en-US" sz="1200" dirty="0">
                <a:solidFill>
                  <a:srgbClr val="000000"/>
                </a:solidFill>
                <a:latin typeface="Arial"/>
                <a:cs typeface="Arial"/>
              </a:rPr>
              <a:t> </a:t>
            </a:r>
            <a:r>
              <a:rPr lang="en-US" sz="1200" dirty="0" err="1">
                <a:solidFill>
                  <a:srgbClr val="000000"/>
                </a:solidFill>
                <a:latin typeface="Arial"/>
                <a:cs typeface="Arial"/>
              </a:rPr>
              <a:t>toteutettuja</a:t>
            </a:r>
            <a:r>
              <a:rPr lang="en-US" sz="1200" dirty="0">
                <a:solidFill>
                  <a:srgbClr val="000000"/>
                </a:solidFill>
                <a:latin typeface="Arial"/>
                <a:cs typeface="Arial"/>
              </a:rPr>
              <a:t> </a:t>
            </a:r>
            <a:r>
              <a:rPr lang="en-US" sz="1200" dirty="0" err="1">
                <a:solidFill>
                  <a:srgbClr val="000000"/>
                </a:solidFill>
                <a:latin typeface="Arial"/>
                <a:cs typeface="Arial"/>
              </a:rPr>
              <a:t>maisteriohjelmia</a:t>
            </a:r>
            <a:r>
              <a:rPr lang="en-US" sz="1200" dirty="0">
                <a:solidFill>
                  <a:srgbClr val="000000"/>
                </a:solidFill>
                <a:latin typeface="Arial"/>
                <a:cs typeface="Arial"/>
              </a:rPr>
              <a:t>, </a:t>
            </a:r>
            <a:r>
              <a:rPr lang="en-US" sz="1200" dirty="0" err="1">
                <a:solidFill>
                  <a:srgbClr val="000000"/>
                </a:solidFill>
                <a:latin typeface="Arial"/>
                <a:cs typeface="Arial"/>
              </a:rPr>
              <a:t>joissa</a:t>
            </a:r>
            <a:r>
              <a:rPr lang="en-US" sz="1200" dirty="0">
                <a:solidFill>
                  <a:srgbClr val="000000"/>
                </a:solidFill>
                <a:latin typeface="Arial"/>
                <a:cs typeface="Arial"/>
              </a:rPr>
              <a:t> </a:t>
            </a:r>
            <a:r>
              <a:rPr lang="en-US" sz="1200" dirty="0" err="1">
                <a:solidFill>
                  <a:srgbClr val="000000"/>
                </a:solidFill>
                <a:latin typeface="Arial"/>
                <a:cs typeface="Arial"/>
              </a:rPr>
              <a:t>voit</a:t>
            </a:r>
            <a:r>
              <a:rPr lang="en-US" sz="1200" dirty="0">
                <a:solidFill>
                  <a:srgbClr val="000000"/>
                </a:solidFill>
                <a:latin typeface="Arial"/>
                <a:cs typeface="Arial"/>
              </a:rPr>
              <a:t> </a:t>
            </a:r>
            <a:r>
              <a:rPr lang="en-US" sz="1200" dirty="0" err="1">
                <a:solidFill>
                  <a:srgbClr val="000000"/>
                </a:solidFill>
                <a:latin typeface="Arial"/>
                <a:cs typeface="Arial"/>
              </a:rPr>
              <a:t>valmistua</a:t>
            </a:r>
            <a:r>
              <a:rPr lang="en-US" sz="1200" dirty="0">
                <a:solidFill>
                  <a:srgbClr val="000000"/>
                </a:solidFill>
                <a:latin typeface="Arial"/>
                <a:cs typeface="Arial"/>
              </a:rPr>
              <a:t> </a:t>
            </a:r>
            <a:r>
              <a:rPr lang="en-US" sz="1200" dirty="0" err="1">
                <a:solidFill>
                  <a:srgbClr val="000000"/>
                </a:solidFill>
                <a:latin typeface="Arial"/>
                <a:cs typeface="Arial"/>
              </a:rPr>
              <a:t>samalla</a:t>
            </a:r>
            <a:r>
              <a:rPr lang="en-US" sz="1200" dirty="0">
                <a:solidFill>
                  <a:srgbClr val="000000"/>
                </a:solidFill>
                <a:latin typeface="Arial"/>
                <a:cs typeface="Arial"/>
              </a:rPr>
              <a:t> </a:t>
            </a:r>
            <a:r>
              <a:rPr lang="en-US" sz="1200" dirty="0" err="1">
                <a:solidFill>
                  <a:srgbClr val="000000"/>
                </a:solidFill>
                <a:latin typeface="Arial"/>
                <a:cs typeface="Arial"/>
              </a:rPr>
              <a:t>sekä</a:t>
            </a:r>
            <a:r>
              <a:rPr lang="en-US" sz="1200" dirty="0">
                <a:solidFill>
                  <a:srgbClr val="000000"/>
                </a:solidFill>
                <a:latin typeface="Arial"/>
                <a:cs typeface="Arial"/>
              </a:rPr>
              <a:t> </a:t>
            </a:r>
            <a:r>
              <a:rPr lang="en-US" sz="1200" dirty="0" err="1">
                <a:solidFill>
                  <a:srgbClr val="000000"/>
                </a:solidFill>
                <a:latin typeface="Arial"/>
                <a:cs typeface="Arial"/>
              </a:rPr>
              <a:t>Aallosta</a:t>
            </a:r>
            <a:r>
              <a:rPr lang="en-US" sz="1200" dirty="0">
                <a:solidFill>
                  <a:srgbClr val="000000"/>
                </a:solidFill>
                <a:latin typeface="Arial"/>
                <a:cs typeface="Arial"/>
              </a:rPr>
              <a:t> </a:t>
            </a:r>
            <a:r>
              <a:rPr lang="en-US" sz="1200" dirty="0" err="1">
                <a:solidFill>
                  <a:srgbClr val="000000"/>
                </a:solidFill>
                <a:latin typeface="Arial"/>
                <a:cs typeface="Arial"/>
              </a:rPr>
              <a:t>että</a:t>
            </a:r>
            <a:r>
              <a:rPr lang="en-US" sz="1200" dirty="0">
                <a:solidFill>
                  <a:srgbClr val="000000"/>
                </a:solidFill>
                <a:latin typeface="Arial"/>
                <a:cs typeface="Arial"/>
              </a:rPr>
              <a:t> </a:t>
            </a:r>
            <a:r>
              <a:rPr lang="en-US" sz="1200" dirty="0" err="1">
                <a:solidFill>
                  <a:srgbClr val="000000"/>
                </a:solidFill>
                <a:latin typeface="Arial"/>
                <a:cs typeface="Arial"/>
              </a:rPr>
              <a:t>toisesta</a:t>
            </a:r>
            <a:r>
              <a:rPr lang="en-US" sz="1200" dirty="0">
                <a:solidFill>
                  <a:srgbClr val="000000"/>
                </a:solidFill>
                <a:latin typeface="Arial"/>
                <a:cs typeface="Arial"/>
              </a:rPr>
              <a:t> </a:t>
            </a:r>
            <a:r>
              <a:rPr lang="en-US" sz="1200" dirty="0" err="1">
                <a:solidFill>
                  <a:srgbClr val="000000"/>
                </a:solidFill>
                <a:latin typeface="Arial"/>
                <a:cs typeface="Arial"/>
              </a:rPr>
              <a:t>eurooppalaisesta</a:t>
            </a:r>
            <a:r>
              <a:rPr lang="en-US" sz="1200" dirty="0">
                <a:solidFill>
                  <a:srgbClr val="000000"/>
                </a:solidFill>
                <a:latin typeface="Arial"/>
                <a:cs typeface="Arial"/>
              </a:rPr>
              <a:t> </a:t>
            </a:r>
            <a:r>
              <a:rPr lang="en-US" sz="1200" dirty="0" err="1">
                <a:solidFill>
                  <a:srgbClr val="000000"/>
                </a:solidFill>
                <a:latin typeface="Arial"/>
                <a:cs typeface="Arial"/>
              </a:rPr>
              <a:t>huippuyliopistosta</a:t>
            </a:r>
            <a:r>
              <a:rPr lang="en-US" sz="1200" dirty="0">
                <a:solidFill>
                  <a:srgbClr val="000000"/>
                </a:solidFill>
                <a:latin typeface="Arial"/>
                <a:cs typeface="Arial"/>
              </a:rPr>
              <a:t>.</a:t>
            </a:r>
          </a:p>
          <a:p>
            <a:pPr marL="285750" indent="-285750">
              <a:lnSpc>
                <a:spcPct val="100000"/>
              </a:lnSpc>
              <a:buFont typeface="Arial,Sans-Serif"/>
              <a:buChar char="•"/>
            </a:pPr>
            <a:r>
              <a:rPr lang="en-US" sz="1200" b="1" dirty="0" err="1">
                <a:solidFill>
                  <a:srgbClr val="000000"/>
                </a:solidFill>
                <a:latin typeface="Arial"/>
                <a:cs typeface="Arial"/>
              </a:rPr>
              <a:t>Kansainväliset</a:t>
            </a:r>
            <a:r>
              <a:rPr lang="en-US" sz="1200" b="1" dirty="0">
                <a:solidFill>
                  <a:srgbClr val="000000"/>
                </a:solidFill>
                <a:latin typeface="Arial"/>
                <a:cs typeface="Arial"/>
              </a:rPr>
              <a:t> </a:t>
            </a:r>
            <a:r>
              <a:rPr lang="en-US" sz="1200" b="1" dirty="0" err="1">
                <a:solidFill>
                  <a:srgbClr val="000000"/>
                </a:solidFill>
                <a:latin typeface="Arial"/>
                <a:cs typeface="Arial"/>
              </a:rPr>
              <a:t>työharjoittelut</a:t>
            </a:r>
            <a:r>
              <a:rPr lang="en-US" sz="1200" b="1" dirty="0">
                <a:solidFill>
                  <a:srgbClr val="000000"/>
                </a:solidFill>
                <a:latin typeface="Arial"/>
                <a:cs typeface="Arial"/>
              </a:rPr>
              <a:t> ja </a:t>
            </a:r>
            <a:r>
              <a:rPr lang="en-US" sz="1200" b="1" dirty="0" err="1">
                <a:solidFill>
                  <a:srgbClr val="000000"/>
                </a:solidFill>
                <a:latin typeface="Arial"/>
                <a:cs typeface="Arial"/>
              </a:rPr>
              <a:t>projektit</a:t>
            </a:r>
            <a:endParaRPr lang="en-US" sz="1200" b="1" dirty="0">
              <a:solidFill>
                <a:srgbClr val="000000"/>
              </a:solidFill>
              <a:latin typeface="Arial" panose="020B0604020202020204" pitchFamily="34" charset="0"/>
              <a:cs typeface="Arial"/>
            </a:endParaRPr>
          </a:p>
          <a:p>
            <a:pPr marL="285750" indent="-285750">
              <a:lnSpc>
                <a:spcPct val="100000"/>
              </a:lnSpc>
              <a:buFont typeface="Arial,Sans-Serif"/>
              <a:buChar char="•"/>
            </a:pPr>
            <a:endParaRPr lang="en-FI" sz="1400" dirty="0">
              <a:cs typeface="Arial"/>
            </a:endParaRPr>
          </a:p>
        </p:txBody>
      </p:sp>
    </p:spTree>
    <p:extLst>
      <p:ext uri="{BB962C8B-B14F-4D97-AF65-F5344CB8AC3E}">
        <p14:creationId xmlns:p14="http://schemas.microsoft.com/office/powerpoint/2010/main" val="320226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5389D-327A-4AE0-91C1-905CF5E03174}"/>
              </a:ext>
            </a:extLst>
          </p:cNvPr>
          <p:cNvSpPr>
            <a:spLocks noGrp="1"/>
          </p:cNvSpPr>
          <p:nvPr>
            <p:ph type="body" sz="half" idx="10"/>
          </p:nvPr>
        </p:nvSpPr>
        <p:spPr/>
        <p:txBody>
          <a:bodyPr/>
          <a:lstStyle/>
          <a:p>
            <a:r>
              <a:rPr lang="en-US" sz="3600" dirty="0" err="1"/>
              <a:t>Uramahdollisuudet</a:t>
            </a:r>
            <a:endParaRPr lang="fi-FI" sz="3600" dirty="0"/>
          </a:p>
        </p:txBody>
      </p:sp>
      <p:sp>
        <p:nvSpPr>
          <p:cNvPr id="3" name="Text Placeholder 2">
            <a:extLst>
              <a:ext uri="{FF2B5EF4-FFF2-40B4-BE49-F238E27FC236}">
                <a16:creationId xmlns:a16="http://schemas.microsoft.com/office/drawing/2014/main" id="{5A493D59-1614-4F46-AE15-0F55C8C2E876}"/>
              </a:ext>
            </a:extLst>
          </p:cNvPr>
          <p:cNvSpPr>
            <a:spLocks noGrp="1"/>
          </p:cNvSpPr>
          <p:nvPr>
            <p:ph type="body" sz="half" idx="11"/>
          </p:nvPr>
        </p:nvSpPr>
        <p:spPr>
          <a:xfrm>
            <a:off x="662608" y="873761"/>
            <a:ext cx="8099348" cy="3581674"/>
          </a:xfrm>
        </p:spPr>
        <p:txBody>
          <a:bodyPr/>
          <a:lstStyle/>
          <a:p>
            <a:pPr marL="285750" lvl="1" indent="-285750">
              <a:lnSpc>
                <a:spcPct val="100000"/>
              </a:lnSpc>
              <a:spcBef>
                <a:spcPts val="400"/>
              </a:spcBef>
            </a:pPr>
            <a:r>
              <a:rPr lang="fi-FI" sz="1200" b="1" dirty="0"/>
              <a:t>Aallosta huippu-uralle</a:t>
            </a:r>
          </a:p>
          <a:p>
            <a:pPr marL="914400" lvl="2" indent="-285750">
              <a:lnSpc>
                <a:spcPct val="100000"/>
              </a:lnSpc>
              <a:spcBef>
                <a:spcPts val="400"/>
              </a:spcBef>
            </a:pPr>
            <a:r>
              <a:rPr lang="fi-FI" sz="1100" dirty="0"/>
              <a:t>Saat parhaat edellytykset työllistyä koulutustasi vastaaviin tehtäviin, joissa luot tulevaisuuden tuotteita, palveluita ja innovaatioita. </a:t>
            </a:r>
          </a:p>
          <a:p>
            <a:pPr marL="914400" lvl="2" indent="-285750">
              <a:lnSpc>
                <a:spcPct val="100000"/>
              </a:lnSpc>
              <a:spcBef>
                <a:spcPts val="400"/>
              </a:spcBef>
            </a:pPr>
            <a:r>
              <a:rPr lang="fi-FI" sz="1100" dirty="0"/>
              <a:t>Pääset kehittämään yhteiskuntaa ja ratkomaan globaaleja haasteita. </a:t>
            </a:r>
          </a:p>
          <a:p>
            <a:pPr marL="285750" lvl="1" indent="-285750">
              <a:lnSpc>
                <a:spcPct val="100000"/>
              </a:lnSpc>
              <a:spcBef>
                <a:spcPts val="400"/>
              </a:spcBef>
            </a:pPr>
            <a:r>
              <a:rPr lang="en-US" sz="1200" b="1" dirty="0" err="1"/>
              <a:t>Yritysyhteistyö</a:t>
            </a:r>
            <a:endParaRPr lang="en-US" sz="1200" b="1" dirty="0"/>
          </a:p>
          <a:p>
            <a:pPr marL="914400" lvl="2" indent="-285750">
              <a:lnSpc>
                <a:spcPct val="100000"/>
              </a:lnSpc>
              <a:spcBef>
                <a:spcPts val="400"/>
              </a:spcBef>
            </a:pPr>
            <a:r>
              <a:rPr lang="fi-FI" altLang="en-US" sz="1100" dirty="0"/>
              <a:t>Pääset heti opintojesi alkuvaiheessa mukaan kiinnostaviin käytännön projekteihin, joissa on mukana yritysmaailman edustajia. Verkotut myös kesätöiden, työ</a:t>
            </a:r>
            <a:r>
              <a:rPr lang="en-US" sz="1100" dirty="0" err="1"/>
              <a:t>harjoittelujen</a:t>
            </a:r>
            <a:r>
              <a:rPr lang="en-US" sz="1100" dirty="0"/>
              <a:t>, </a:t>
            </a:r>
            <a:r>
              <a:rPr lang="en-US" sz="1100" dirty="0" err="1"/>
              <a:t>yritysvierailujen</a:t>
            </a:r>
            <a:r>
              <a:rPr lang="en-US" sz="1100" dirty="0"/>
              <a:t> ja </a:t>
            </a:r>
            <a:r>
              <a:rPr lang="en-US" sz="1100" dirty="0" err="1"/>
              <a:t>opinnäyteprojektien</a:t>
            </a:r>
            <a:r>
              <a:rPr lang="en-US" sz="1100" dirty="0"/>
              <a:t> </a:t>
            </a:r>
            <a:r>
              <a:rPr lang="en-US" sz="1100" dirty="0" err="1"/>
              <a:t>myötä</a:t>
            </a:r>
            <a:r>
              <a:rPr lang="en-US" sz="1100" dirty="0"/>
              <a:t>.</a:t>
            </a:r>
          </a:p>
          <a:p>
            <a:pPr marL="285750" lvl="1" indent="-285750">
              <a:lnSpc>
                <a:spcPct val="100000"/>
              </a:lnSpc>
              <a:spcBef>
                <a:spcPts val="400"/>
              </a:spcBef>
            </a:pPr>
            <a:r>
              <a:rPr lang="fi-FI" altLang="en-US" sz="1200" b="1" noProof="0" dirty="0">
                <a:latin typeface="Arial" charset="0"/>
                <a:ea typeface="Arial" charset="0"/>
                <a:cs typeface="Arial" charset="0"/>
              </a:rPr>
              <a:t>Aalto-yhteisö</a:t>
            </a:r>
          </a:p>
          <a:p>
            <a:pPr marL="914400" lvl="2" indent="-285750">
              <a:lnSpc>
                <a:spcPct val="100000"/>
              </a:lnSpc>
              <a:spcBef>
                <a:spcPts val="400"/>
              </a:spcBef>
            </a:pPr>
            <a:r>
              <a:rPr lang="fi-FI" altLang="en-US" sz="1100" dirty="0"/>
              <a:t>Opiskeluaikana saat kontaktit ja verkostot, jotka kantavat pitkään opintojen jo päätyttyä.</a:t>
            </a:r>
          </a:p>
          <a:p>
            <a:pPr marL="285750" lvl="1" indent="-285750">
              <a:lnSpc>
                <a:spcPct val="100000"/>
              </a:lnSpc>
              <a:spcBef>
                <a:spcPts val="400"/>
              </a:spcBef>
            </a:pPr>
            <a:r>
              <a:rPr lang="en-US" sz="1200" b="1" dirty="0"/>
              <a:t>Start up -</a:t>
            </a:r>
            <a:r>
              <a:rPr lang="en-US" sz="1200" b="1" dirty="0" err="1"/>
              <a:t>kulttuuri</a:t>
            </a:r>
            <a:endParaRPr lang="en-US" sz="1200" b="1" dirty="0"/>
          </a:p>
          <a:p>
            <a:pPr marL="914400" lvl="2" indent="-285750">
              <a:lnSpc>
                <a:spcPct val="100000"/>
              </a:lnSpc>
              <a:spcBef>
                <a:spcPts val="400"/>
              </a:spcBef>
            </a:pPr>
            <a:r>
              <a:rPr lang="fi-FI" altLang="en-US" sz="1100" dirty="0"/>
              <a:t>Pääset mukaan aitoon, opiskelijavetoiseen </a:t>
            </a:r>
            <a:r>
              <a:rPr lang="fi-FI" altLang="en-US" sz="1100" dirty="0" err="1"/>
              <a:t>start</a:t>
            </a:r>
            <a:r>
              <a:rPr lang="fi-FI" altLang="en-US" sz="1100" dirty="0"/>
              <a:t> </a:t>
            </a:r>
            <a:r>
              <a:rPr lang="fi-FI" altLang="en-US" sz="1100" dirty="0" err="1"/>
              <a:t>up</a:t>
            </a:r>
            <a:r>
              <a:rPr lang="fi-FI" altLang="en-US" sz="1100" dirty="0"/>
              <a:t> -toimintaan. </a:t>
            </a:r>
            <a:r>
              <a:rPr lang="fi-FI" altLang="en-US" sz="1100" noProof="0" dirty="0">
                <a:latin typeface="Arial"/>
                <a:ea typeface="Arial" charset="0"/>
                <a:cs typeface="Arial"/>
              </a:rPr>
              <a:t>Aalto-yliopistossa syntyy 70-100 uutta yritystä vuosittain. </a:t>
            </a:r>
            <a:endParaRPr lang="en-US" sz="1100" dirty="0"/>
          </a:p>
          <a:p>
            <a:pPr marL="285750" lvl="1" indent="-285750">
              <a:lnSpc>
                <a:spcPct val="100000"/>
              </a:lnSpc>
              <a:spcBef>
                <a:spcPts val="400"/>
              </a:spcBef>
            </a:pPr>
            <a:r>
              <a:rPr lang="fi-FI" sz="1200" b="1" dirty="0"/>
              <a:t>Rekrytointitapahtumat ja urapalvelut</a:t>
            </a:r>
          </a:p>
          <a:p>
            <a:pPr marL="914400" lvl="2" indent="-285750">
              <a:lnSpc>
                <a:spcPct val="100000"/>
              </a:lnSpc>
              <a:spcBef>
                <a:spcPts val="400"/>
              </a:spcBef>
            </a:pPr>
            <a:r>
              <a:rPr lang="fi-FI" sz="1100" dirty="0"/>
              <a:t>Aalto </a:t>
            </a:r>
            <a:r>
              <a:rPr lang="fi-FI" sz="1100" dirty="0" err="1"/>
              <a:t>Talent</a:t>
            </a:r>
            <a:r>
              <a:rPr lang="fi-FI" sz="1100" dirty="0"/>
              <a:t> Expo ja Summer Job Day tuovat vuosittain yhteen talouden, taiteiden ja suunnittelun sekä tekniikan alojen työnantajat ja opiskelijat.</a:t>
            </a:r>
          </a:p>
          <a:p>
            <a:pPr marL="914400" lvl="2" indent="-285750">
              <a:lnSpc>
                <a:spcPct val="100000"/>
              </a:lnSpc>
              <a:spcBef>
                <a:spcPts val="400"/>
              </a:spcBef>
            </a:pPr>
            <a:r>
              <a:rPr lang="fi-FI" sz="1100" dirty="0" err="1"/>
              <a:t>Career</a:t>
            </a:r>
            <a:r>
              <a:rPr lang="fi-FI" sz="1100" dirty="0"/>
              <a:t> Design </a:t>
            </a:r>
            <a:r>
              <a:rPr lang="fi-FI" sz="1100" dirty="0" err="1"/>
              <a:t>Lab</a:t>
            </a:r>
            <a:r>
              <a:rPr lang="fi-FI" sz="1100" dirty="0"/>
              <a:t> tarjoaa palveluita ja työkaluja uratarpeisiisi sekä opintojen aikana että valmistuttuasi.</a:t>
            </a:r>
          </a:p>
          <a:p>
            <a:pPr marL="914400" lvl="2" indent="-285750">
              <a:lnSpc>
                <a:spcPct val="100000"/>
              </a:lnSpc>
              <a:spcBef>
                <a:spcPts val="400"/>
              </a:spcBef>
            </a:pPr>
            <a:endParaRPr lang="fi-FI" sz="1100" dirty="0"/>
          </a:p>
          <a:p>
            <a:pPr>
              <a:spcBef>
                <a:spcPts val="400"/>
              </a:spcBef>
            </a:pPr>
            <a:endParaRPr lang="fi-FI" sz="1100" b="0" dirty="0"/>
          </a:p>
        </p:txBody>
      </p:sp>
    </p:spTree>
    <p:extLst>
      <p:ext uri="{BB962C8B-B14F-4D97-AF65-F5344CB8AC3E}">
        <p14:creationId xmlns:p14="http://schemas.microsoft.com/office/powerpoint/2010/main" val="2523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51CAA3-76D0-D6AB-5C36-177D7B28A3DC}"/>
              </a:ext>
            </a:extLst>
          </p:cNvPr>
          <p:cNvSpPr>
            <a:spLocks noGrp="1"/>
          </p:cNvSpPr>
          <p:nvPr>
            <p:ph type="body" sz="half" idx="11"/>
          </p:nvPr>
        </p:nvSpPr>
        <p:spPr>
          <a:xfrm>
            <a:off x="656701" y="873760"/>
            <a:ext cx="3977929" cy="3812778"/>
          </a:xfrm>
        </p:spPr>
        <p:txBody>
          <a:bodyPr lIns="0" tIns="0" rIns="0" bIns="0" anchor="t"/>
          <a:lstStyle/>
          <a:p>
            <a:pPr marL="285750" indent="-285750">
              <a:lnSpc>
                <a:spcPct val="100000"/>
              </a:lnSpc>
              <a:buChar char="•"/>
            </a:pPr>
            <a:r>
              <a:rPr lang="fi-FI" sz="1200" kern="1200" noProof="0" dirty="0">
                <a:solidFill>
                  <a:schemeClr val="tx1"/>
                </a:solidFill>
                <a:latin typeface="+mn-lt"/>
                <a:ea typeface="+mn-ea"/>
                <a:cs typeface="+mn-cs"/>
              </a:rPr>
              <a:t>Aalto-yliopiston ylioppilaskunta AYY</a:t>
            </a:r>
          </a:p>
          <a:p>
            <a:pPr marL="914400" lvl="1" indent="-285750">
              <a:lnSpc>
                <a:spcPct val="100000"/>
              </a:lnSpc>
            </a:pPr>
            <a:r>
              <a:rPr lang="fi-FI" sz="1100" dirty="0"/>
              <a:t>Tarjoaa mm. edunvalvontaa, tapahtumia, opiskelija-asuntoja ja oikeuden </a:t>
            </a:r>
            <a:r>
              <a:rPr lang="fi-FI" sz="1100" dirty="0" err="1"/>
              <a:t>YTHS:n</a:t>
            </a:r>
            <a:r>
              <a:rPr lang="fi-FI" sz="1100" dirty="0"/>
              <a:t> ja </a:t>
            </a:r>
            <a:r>
              <a:rPr lang="fi-FI" sz="1100" dirty="0" err="1"/>
              <a:t>UniSportin</a:t>
            </a:r>
            <a:r>
              <a:rPr lang="fi-FI" sz="1100" dirty="0"/>
              <a:t> palveluiden käyttöön. </a:t>
            </a:r>
          </a:p>
          <a:p>
            <a:pPr marL="285750" indent="-285750">
              <a:lnSpc>
                <a:spcPct val="100000"/>
              </a:lnSpc>
              <a:buFont typeface="Arial" panose="020B0604020202020204" pitchFamily="34" charset="0"/>
              <a:buChar char="•"/>
            </a:pPr>
            <a:r>
              <a:rPr lang="fi-FI" sz="1200" dirty="0"/>
              <a:t>Yli 200 opiskelijayhdistystä</a:t>
            </a:r>
          </a:p>
          <a:p>
            <a:pPr marL="914400" lvl="1" indent="-285750">
              <a:lnSpc>
                <a:spcPct val="100000"/>
              </a:lnSpc>
            </a:pPr>
            <a:r>
              <a:rPr lang="fi-FI" sz="1100" b="0" dirty="0" err="1"/>
              <a:t>AYY:n</a:t>
            </a:r>
            <a:r>
              <a:rPr lang="fi-FI" sz="1100" b="0" dirty="0"/>
              <a:t> piirissä toimivien yhdistysten parista löydät tekemistä ja tapahtumia vuoden jokaiselle päivälle! Lisätietoa: </a:t>
            </a:r>
            <a:r>
              <a:rPr lang="fi-FI" sz="1100" b="0" dirty="0">
                <a:hlinkClick r:id="rId3">
                  <a:extLst>
                    <a:ext uri="{A12FA001-AC4F-418D-AE19-62706E023703}">
                      <ahyp:hlinkClr xmlns:ahyp="http://schemas.microsoft.com/office/drawing/2018/hyperlinkcolor" val="tx"/>
                    </a:ext>
                  </a:extLst>
                </a:hlinkClick>
              </a:rPr>
              <a:t>ayy.fi</a:t>
            </a:r>
            <a:endParaRPr lang="fi-FI" sz="1100" b="0" dirty="0"/>
          </a:p>
          <a:p>
            <a:pPr marL="285750" indent="-285750">
              <a:lnSpc>
                <a:spcPct val="100000"/>
              </a:lnSpc>
              <a:buFont typeface="Arial" panose="020B0604020202020204" pitchFamily="34" charset="0"/>
              <a:buChar char="•"/>
            </a:pPr>
            <a:r>
              <a:rPr lang="fi-FI" sz="1200" kern="1200" noProof="0" dirty="0">
                <a:solidFill>
                  <a:schemeClr val="tx1"/>
                </a:solidFill>
                <a:latin typeface="+mn-lt"/>
                <a:ea typeface="+mn-ea"/>
                <a:cs typeface="+mn-cs"/>
              </a:rPr>
              <a:t>Harrastustoimintaa joka lähtöön</a:t>
            </a:r>
          </a:p>
          <a:p>
            <a:pPr marL="914400" lvl="1" indent="-285750">
              <a:lnSpc>
                <a:spcPct val="100000"/>
              </a:lnSpc>
            </a:pPr>
            <a:r>
              <a:rPr lang="fi-FI" sz="1100" kern="1200" noProof="0" dirty="0">
                <a:solidFill>
                  <a:schemeClr val="tx1"/>
                </a:solidFill>
                <a:latin typeface="+mn-lt"/>
                <a:ea typeface="+mn-ea"/>
                <a:cs typeface="+mn-cs"/>
              </a:rPr>
              <a:t>Liikuntaa, musiikkia, teatteria, tanssia, ruokaa, pelejä.</a:t>
            </a:r>
          </a:p>
          <a:p>
            <a:pPr marL="285750" indent="-285750">
              <a:lnSpc>
                <a:spcPct val="100000"/>
              </a:lnSpc>
              <a:buFont typeface="Arial" panose="020B0604020202020204" pitchFamily="34" charset="0"/>
              <a:buChar char="•"/>
            </a:pPr>
            <a:r>
              <a:rPr lang="fi-FI" sz="1200" dirty="0"/>
              <a:t>Mahdollisuuksia verkostojen ja työelämätaitojen kehittämiseen</a:t>
            </a:r>
          </a:p>
          <a:p>
            <a:pPr marL="914400" lvl="1" indent="-285750">
              <a:lnSpc>
                <a:spcPct val="100000"/>
              </a:lnSpc>
            </a:pPr>
            <a:r>
              <a:rPr lang="fi-FI" sz="1100" dirty="0"/>
              <a:t>Vastuutehtävät yhdistyksissä ja yritysvierailut.</a:t>
            </a:r>
          </a:p>
          <a:p>
            <a:pPr marL="285750" indent="-285750">
              <a:lnSpc>
                <a:spcPct val="100000"/>
              </a:lnSpc>
              <a:buFont typeface="Arial" panose="020B0604020202020204" pitchFamily="34" charset="0"/>
              <a:buChar char="•"/>
            </a:pPr>
            <a:r>
              <a:rPr lang="fi-FI" sz="1200" kern="1200" noProof="0" dirty="0">
                <a:solidFill>
                  <a:schemeClr val="tx1"/>
                </a:solidFill>
                <a:latin typeface="+mn-lt"/>
                <a:ea typeface="+mn-ea"/>
                <a:cs typeface="+mn-cs"/>
              </a:rPr>
              <a:t>Tapahtumia ja juhlia opiskelijoille</a:t>
            </a:r>
          </a:p>
          <a:p>
            <a:pPr marL="285750" indent="-285750">
              <a:lnSpc>
                <a:spcPct val="100000"/>
              </a:lnSpc>
              <a:buChar char="•"/>
            </a:pPr>
            <a:endParaRPr lang="en-US" sz="1200" b="0" dirty="0">
              <a:highlight>
                <a:srgbClr val="000000"/>
              </a:highlight>
              <a:cs typeface="Arial"/>
            </a:endParaRPr>
          </a:p>
        </p:txBody>
      </p:sp>
      <p:pic>
        <p:nvPicPr>
          <p:cNvPr id="5" name="Picture 4">
            <a:extLst>
              <a:ext uri="{FF2B5EF4-FFF2-40B4-BE49-F238E27FC236}">
                <a16:creationId xmlns:a16="http://schemas.microsoft.com/office/drawing/2014/main" id="{AF32AA91-C7B5-0943-873C-FF2469D5D9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1" b="1429"/>
          <a:stretch/>
        </p:blipFill>
        <p:spPr>
          <a:xfrm>
            <a:off x="4707731" y="0"/>
            <a:ext cx="4436269" cy="5143501"/>
          </a:xfrm>
          <a:prstGeom prst="rect">
            <a:avLst/>
          </a:prstGeom>
        </p:spPr>
      </p:pic>
      <p:sp>
        <p:nvSpPr>
          <p:cNvPr id="2" name="Text Placeholder 1">
            <a:extLst>
              <a:ext uri="{FF2B5EF4-FFF2-40B4-BE49-F238E27FC236}">
                <a16:creationId xmlns:a16="http://schemas.microsoft.com/office/drawing/2014/main" id="{4ABC538B-7778-4D85-C3BC-D7CF56E23253}"/>
              </a:ext>
            </a:extLst>
          </p:cNvPr>
          <p:cNvSpPr>
            <a:spLocks noGrp="1"/>
          </p:cNvSpPr>
          <p:nvPr>
            <p:ph type="body" sz="half" idx="10"/>
          </p:nvPr>
        </p:nvSpPr>
        <p:spPr>
          <a:xfrm>
            <a:off x="599547" y="125416"/>
            <a:ext cx="4108184" cy="999574"/>
          </a:xfrm>
        </p:spPr>
        <p:txBody>
          <a:bodyPr lIns="0" tIns="0" rIns="0" bIns="0" anchor="t"/>
          <a:lstStyle/>
          <a:p>
            <a:r>
              <a:rPr lang="en-US" sz="3600" dirty="0" err="1">
                <a:cs typeface="Arial"/>
              </a:rPr>
              <a:t>Opiskelijaelämä</a:t>
            </a:r>
            <a:endParaRPr lang="en-US" sz="3600" dirty="0">
              <a:cs typeface="Arial"/>
            </a:endParaRPr>
          </a:p>
        </p:txBody>
      </p:sp>
    </p:spTree>
    <p:extLst>
      <p:ext uri="{BB962C8B-B14F-4D97-AF65-F5344CB8AC3E}">
        <p14:creationId xmlns:p14="http://schemas.microsoft.com/office/powerpoint/2010/main" val="2657869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r>
              <a:rPr lang="en-US" dirty="0" err="1"/>
              <a:t>Hakeminen</a:t>
            </a:r>
            <a:r>
              <a:rPr lang="en-US" dirty="0"/>
              <a:t> </a:t>
            </a:r>
            <a:r>
              <a:rPr lang="en-US" dirty="0" err="1"/>
              <a:t>Aaltoon</a:t>
            </a:r>
            <a:endParaRPr lang="fi-FI" dirty="0"/>
          </a:p>
        </p:txBody>
      </p:sp>
    </p:spTree>
    <p:extLst>
      <p:ext uri="{BB962C8B-B14F-4D97-AF65-F5344CB8AC3E}">
        <p14:creationId xmlns:p14="http://schemas.microsoft.com/office/powerpoint/2010/main" val="71988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185B6-E328-3B48-AB76-4A089F3C8E05}"/>
              </a:ext>
            </a:extLst>
          </p:cNvPr>
          <p:cNvSpPr>
            <a:spLocks noGrp="1"/>
          </p:cNvSpPr>
          <p:nvPr>
            <p:ph type="body" sz="half" idx="10"/>
          </p:nvPr>
        </p:nvSpPr>
        <p:spPr/>
        <p:txBody>
          <a:bodyPr/>
          <a:lstStyle/>
          <a:p>
            <a:r>
              <a:rPr lang="en-GB" sz="3600" dirty="0" err="1">
                <a:latin typeface="Arial" charset="0"/>
                <a:ea typeface="Arial" charset="0"/>
                <a:cs typeface="Arial" charset="0"/>
              </a:rPr>
              <a:t>Kandidaatti</a:t>
            </a:r>
            <a:r>
              <a:rPr lang="en-GB" sz="3600" dirty="0">
                <a:latin typeface="Arial" charset="0"/>
                <a:ea typeface="Arial" charset="0"/>
                <a:cs typeface="Arial" charset="0"/>
              </a:rPr>
              <a:t>- </a:t>
            </a:r>
            <a:r>
              <a:rPr lang="en-GB" sz="3600" dirty="0" err="1">
                <a:latin typeface="Arial" charset="0"/>
                <a:ea typeface="Arial" charset="0"/>
                <a:cs typeface="Arial" charset="0"/>
              </a:rPr>
              <a:t>ja</a:t>
            </a:r>
            <a:r>
              <a:rPr lang="en-GB" sz="3600" dirty="0">
                <a:latin typeface="Arial" charset="0"/>
                <a:ea typeface="Arial" charset="0"/>
                <a:cs typeface="Arial" charset="0"/>
              </a:rPr>
              <a:t> </a:t>
            </a:r>
            <a:r>
              <a:rPr lang="en-GB" sz="3600" dirty="0" err="1">
                <a:latin typeface="Arial" charset="0"/>
                <a:ea typeface="Arial" charset="0"/>
                <a:cs typeface="Arial" charset="0"/>
              </a:rPr>
              <a:t>maisteriopinnot</a:t>
            </a:r>
            <a:endParaRPr lang="en-FI" sz="3600" dirty="0"/>
          </a:p>
        </p:txBody>
      </p:sp>
      <p:sp>
        <p:nvSpPr>
          <p:cNvPr id="3" name="Text Placeholder 2">
            <a:extLst>
              <a:ext uri="{FF2B5EF4-FFF2-40B4-BE49-F238E27FC236}">
                <a16:creationId xmlns:a16="http://schemas.microsoft.com/office/drawing/2014/main" id="{119C53E9-5BBB-0148-AE6B-FFF3F711AD0A}"/>
              </a:ext>
            </a:extLst>
          </p:cNvPr>
          <p:cNvSpPr>
            <a:spLocks noGrp="1"/>
          </p:cNvSpPr>
          <p:nvPr>
            <p:ph type="body" sz="half" idx="11"/>
          </p:nvPr>
        </p:nvSpPr>
        <p:spPr>
          <a:xfrm>
            <a:off x="662610" y="792480"/>
            <a:ext cx="8178936" cy="3178699"/>
          </a:xfrm>
        </p:spPr>
        <p:txBody>
          <a:bodyPr/>
          <a:lstStyle/>
          <a:p>
            <a:r>
              <a:rPr lang="fi-FI" sz="1400" dirty="0">
                <a:latin typeface="Arial" charset="0"/>
                <a:ea typeface="Arial" charset="0"/>
                <a:cs typeface="Arial" charset="0"/>
              </a:rPr>
              <a:t>Kandidaatin tutkinto</a:t>
            </a:r>
          </a:p>
          <a:p>
            <a:pPr marL="285750" lvl="1" indent="-285750"/>
            <a:r>
              <a:rPr lang="fi-FI" sz="1400" dirty="0">
                <a:latin typeface="Arial" charset="0"/>
                <a:ea typeface="Arial" charset="0"/>
                <a:cs typeface="Arial" charset="0"/>
              </a:rPr>
              <a:t>Tekniikan kandidaatti, kauppatieteiden kandidaatti tai taiteen kandidaatti</a:t>
            </a:r>
          </a:p>
          <a:p>
            <a:pPr marL="285750" lvl="1" indent="-285750"/>
            <a:r>
              <a:rPr lang="fi-FI" sz="1400" dirty="0">
                <a:latin typeface="Arial" charset="0"/>
                <a:ea typeface="Arial" charset="0"/>
                <a:cs typeface="Arial" charset="0"/>
              </a:rPr>
              <a:t>Kandidaattiopinnot 180 op (3 vuotta)</a:t>
            </a:r>
          </a:p>
          <a:p>
            <a:pPr marL="285750" lvl="1" indent="-285750"/>
            <a:r>
              <a:rPr lang="fi-FI" sz="1400" dirty="0">
                <a:latin typeface="Arial" charset="0"/>
                <a:ea typeface="Arial" charset="0"/>
                <a:cs typeface="Arial" charset="0"/>
              </a:rPr>
              <a:t>Aalto-yliopistossa n. 40 kandidaattikoulutusta (https://www.aalto.fi/fi/node/54501)</a:t>
            </a:r>
          </a:p>
          <a:p>
            <a:r>
              <a:rPr lang="fi-FI" sz="1400" dirty="0">
                <a:latin typeface="Arial" charset="0"/>
                <a:ea typeface="Arial" charset="0"/>
                <a:cs typeface="Arial" charset="0"/>
              </a:rPr>
              <a:t>Maisterin tutkinto</a:t>
            </a:r>
          </a:p>
          <a:p>
            <a:pPr marL="285750" lvl="1" indent="-285750"/>
            <a:r>
              <a:rPr lang="fi-FI" sz="1400" dirty="0">
                <a:latin typeface="Arial" charset="0"/>
                <a:ea typeface="Arial" charset="0"/>
                <a:cs typeface="Arial" charset="0"/>
              </a:rPr>
              <a:t>Arkkitehti, diplomi-insinööri, kauppatieteiden maisteri, maisema-arkkitehti, taiteen maisteri</a:t>
            </a:r>
          </a:p>
          <a:p>
            <a:pPr marL="285750" lvl="1" indent="-285750"/>
            <a:r>
              <a:rPr lang="fi-FI" sz="1400" dirty="0">
                <a:latin typeface="Arial" charset="0"/>
                <a:ea typeface="Arial" charset="0"/>
                <a:cs typeface="Arial" charset="0"/>
              </a:rPr>
              <a:t>Maisteriopinnot 120 op (2 vuotta)</a:t>
            </a:r>
          </a:p>
          <a:p>
            <a:pPr marL="285750" lvl="1" indent="-285750"/>
            <a:r>
              <a:rPr lang="fi-FI" sz="1400" dirty="0">
                <a:latin typeface="Arial" charset="0"/>
                <a:ea typeface="Arial" charset="0"/>
                <a:cs typeface="Arial" charset="0"/>
              </a:rPr>
              <a:t>Kandidaatin ja maisterin opinnot yhteensä 300 op (5 vuotta)</a:t>
            </a:r>
          </a:p>
          <a:p>
            <a:pPr marL="285750" lvl="1" indent="-285750"/>
            <a:r>
              <a:rPr lang="fi-FI" sz="1400" dirty="0">
                <a:latin typeface="Arial" charset="0"/>
                <a:ea typeface="Arial" charset="0"/>
                <a:cs typeface="Arial" charset="0"/>
              </a:rPr>
              <a:t>Aalto-yliopistossa n. 100 maisterikoulutusta (https://www.aalto.fi/fi/koulutustarjonta)</a:t>
            </a:r>
          </a:p>
          <a:p>
            <a:r>
              <a:rPr lang="fi-FI" sz="1400" dirty="0">
                <a:latin typeface="Arial" charset="0"/>
                <a:ea typeface="Arial" charset="0"/>
                <a:cs typeface="Arial" charset="0"/>
              </a:rPr>
              <a:t>Tohtorin tutkinto</a:t>
            </a:r>
          </a:p>
          <a:p>
            <a:pPr marL="285750" lvl="1" indent="-285750"/>
            <a:r>
              <a:rPr lang="fi-FI" sz="1400" dirty="0">
                <a:latin typeface="Arial" charset="0"/>
                <a:ea typeface="Arial" charset="0"/>
                <a:cs typeface="Arial" charset="0"/>
              </a:rPr>
              <a:t>Aalto-yliopiston kuuden korkeakoulun tohtoriohjelmat</a:t>
            </a:r>
          </a:p>
          <a:p>
            <a:pPr marL="285750" lvl="1" indent="-285750"/>
            <a:r>
              <a:rPr lang="fi-FI" sz="1400" dirty="0">
                <a:latin typeface="Arial" charset="0"/>
                <a:ea typeface="Arial" charset="0"/>
                <a:cs typeface="Arial" charset="0"/>
              </a:rPr>
              <a:t>Päätoimiset tohtoriopinnot (4 vuotta), sivutoimiset tohtoriopinnot (4-8 vuotta)</a:t>
            </a:r>
          </a:p>
          <a:p>
            <a:endParaRPr lang="en-FI" sz="1400" dirty="0"/>
          </a:p>
        </p:txBody>
      </p:sp>
    </p:spTree>
    <p:extLst>
      <p:ext uri="{BB962C8B-B14F-4D97-AF65-F5344CB8AC3E}">
        <p14:creationId xmlns:p14="http://schemas.microsoft.com/office/powerpoint/2010/main" val="132755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10FA4-C48E-E842-88B1-98702C246B11}"/>
              </a:ext>
            </a:extLst>
          </p:cNvPr>
          <p:cNvSpPr>
            <a:spLocks noGrp="1"/>
          </p:cNvSpPr>
          <p:nvPr>
            <p:ph type="body" sz="half" idx="10"/>
          </p:nvPr>
        </p:nvSpPr>
        <p:spPr/>
        <p:txBody>
          <a:bodyPr lIns="0" tIns="0" rIns="0" bIns="0" anchor="t"/>
          <a:lstStyle/>
          <a:p>
            <a:r>
              <a:rPr lang="en-GB" sz="3600" dirty="0" err="1">
                <a:latin typeface="Arial"/>
                <a:cs typeface="Arial"/>
              </a:rPr>
              <a:t>Lukujärjestykseni</a:t>
            </a:r>
            <a:r>
              <a:rPr lang="en-GB" sz="3600" dirty="0">
                <a:latin typeface="Arial"/>
                <a:cs typeface="Arial"/>
              </a:rPr>
              <a:t> </a:t>
            </a:r>
            <a:r>
              <a:rPr lang="en-GB" sz="3600" dirty="0" err="1">
                <a:latin typeface="Arial"/>
                <a:cs typeface="Arial"/>
              </a:rPr>
              <a:t>Aallossa</a:t>
            </a:r>
            <a:endParaRPr lang="en-FI" sz="3600" dirty="0"/>
          </a:p>
        </p:txBody>
      </p:sp>
      <p:graphicFrame>
        <p:nvGraphicFramePr>
          <p:cNvPr id="8" name="Table 7">
            <a:extLst>
              <a:ext uri="{FF2B5EF4-FFF2-40B4-BE49-F238E27FC236}">
                <a16:creationId xmlns:a16="http://schemas.microsoft.com/office/drawing/2014/main" id="{9DCE0633-4773-3E42-B0FA-177FC7FE87B0}"/>
              </a:ext>
            </a:extLst>
          </p:cNvPr>
          <p:cNvGraphicFramePr>
            <a:graphicFrameLocks noGrp="1"/>
          </p:cNvGraphicFramePr>
          <p:nvPr>
            <p:extLst>
              <p:ext uri="{D42A27DB-BD31-4B8C-83A1-F6EECF244321}">
                <p14:modId xmlns:p14="http://schemas.microsoft.com/office/powerpoint/2010/main" val="4140995347"/>
              </p:ext>
            </p:extLst>
          </p:nvPr>
        </p:nvGraphicFramePr>
        <p:xfrm>
          <a:off x="677112" y="756651"/>
          <a:ext cx="7961565" cy="3658938"/>
        </p:xfrm>
        <a:graphic>
          <a:graphicData uri="http://schemas.openxmlformats.org/drawingml/2006/table">
            <a:tbl>
              <a:tblPr firstRow="1" bandRow="1">
                <a:tableStyleId>{5C22544A-7EE6-4342-B048-85BDC9FD1C3A}</a:tableStyleId>
              </a:tblPr>
              <a:tblGrid>
                <a:gridCol w="1592313">
                  <a:extLst>
                    <a:ext uri="{9D8B030D-6E8A-4147-A177-3AD203B41FA5}">
                      <a16:colId xmlns:a16="http://schemas.microsoft.com/office/drawing/2014/main" val="2325707408"/>
                    </a:ext>
                  </a:extLst>
                </a:gridCol>
                <a:gridCol w="1592313">
                  <a:extLst>
                    <a:ext uri="{9D8B030D-6E8A-4147-A177-3AD203B41FA5}">
                      <a16:colId xmlns:a16="http://schemas.microsoft.com/office/drawing/2014/main" val="2044462978"/>
                    </a:ext>
                  </a:extLst>
                </a:gridCol>
                <a:gridCol w="1592313">
                  <a:extLst>
                    <a:ext uri="{9D8B030D-6E8A-4147-A177-3AD203B41FA5}">
                      <a16:colId xmlns:a16="http://schemas.microsoft.com/office/drawing/2014/main" val="420193252"/>
                    </a:ext>
                  </a:extLst>
                </a:gridCol>
                <a:gridCol w="1592313">
                  <a:extLst>
                    <a:ext uri="{9D8B030D-6E8A-4147-A177-3AD203B41FA5}">
                      <a16:colId xmlns:a16="http://schemas.microsoft.com/office/drawing/2014/main" val="2385713330"/>
                    </a:ext>
                  </a:extLst>
                </a:gridCol>
                <a:gridCol w="1592313">
                  <a:extLst>
                    <a:ext uri="{9D8B030D-6E8A-4147-A177-3AD203B41FA5}">
                      <a16:colId xmlns:a16="http://schemas.microsoft.com/office/drawing/2014/main" val="2009990209"/>
                    </a:ext>
                  </a:extLst>
                </a:gridCol>
              </a:tblGrid>
              <a:tr h="427093">
                <a:tc>
                  <a:txBody>
                    <a:bodyPr/>
                    <a:lstStyle/>
                    <a:p>
                      <a:pPr algn="ctr"/>
                      <a:r>
                        <a:rPr lang="fi-FI" sz="1200" b="1" spc="-70" baseline="0">
                          <a:solidFill>
                            <a:schemeClr val="tx1"/>
                          </a:solidFill>
                          <a:latin typeface="Arial" charset="0"/>
                          <a:ea typeface="Arial" charset="0"/>
                          <a:cs typeface="Arial" charset="0"/>
                        </a:rPr>
                        <a:t>Maanantai</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1200" b="1" spc="-70" baseline="0">
                          <a:solidFill>
                            <a:schemeClr val="tx1"/>
                          </a:solidFill>
                          <a:latin typeface="Arial" charset="0"/>
                          <a:ea typeface="Arial" charset="0"/>
                          <a:cs typeface="Arial" charset="0"/>
                        </a:rPr>
                        <a:t>Tiistai</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1200" b="1" spc="-70" baseline="0">
                          <a:solidFill>
                            <a:schemeClr val="tx1"/>
                          </a:solidFill>
                          <a:latin typeface="Arial" charset="0"/>
                          <a:ea typeface="Arial" charset="0"/>
                          <a:cs typeface="Arial" charset="0"/>
                        </a:rPr>
                        <a:t>Keskiviikko</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1200" b="1" spc="-70" baseline="0">
                          <a:solidFill>
                            <a:schemeClr val="tx1"/>
                          </a:solidFill>
                          <a:latin typeface="Arial" charset="0"/>
                          <a:ea typeface="Arial" charset="0"/>
                          <a:cs typeface="Arial" charset="0"/>
                        </a:rPr>
                        <a:t>Torstai</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1200" b="1" spc="-70" baseline="0">
                          <a:solidFill>
                            <a:schemeClr val="tx1"/>
                          </a:solidFill>
                          <a:latin typeface="Arial" charset="0"/>
                          <a:ea typeface="Arial" charset="0"/>
                          <a:cs typeface="Arial" charset="0"/>
                        </a:rPr>
                        <a:t>Perjantai</a:t>
                      </a:r>
                      <a:endParaRPr lang="en-GB" sz="1200" b="1" spc="-70" baseline="0">
                        <a:solidFill>
                          <a:schemeClr val="tx1"/>
                        </a:solidFill>
                        <a:latin typeface="Arial" charset="0"/>
                        <a:ea typeface="Arial" charset="0"/>
                        <a:cs typeface="Arial" charset="0"/>
                      </a:endParaRPr>
                    </a:p>
                  </a:txBody>
                  <a:tcPr marL="128128"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3322951"/>
                  </a:ext>
                </a:extLst>
              </a:tr>
              <a:tr h="646369">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fi-FI" sz="900" b="1" spc="0" baseline="0">
                          <a:solidFill>
                            <a:schemeClr val="tx1"/>
                          </a:solidFill>
                          <a:latin typeface="Arial" charset="0"/>
                          <a:ea typeface="Arial" charset="0"/>
                          <a:cs typeface="Arial" charset="0"/>
                        </a:rPr>
                        <a:t>MS-A0105</a:t>
                      </a:r>
                    </a:p>
                    <a:p>
                      <a:pPr>
                        <a:lnSpc>
                          <a:spcPct val="85000"/>
                        </a:lnSpc>
                      </a:pPr>
                      <a:r>
                        <a:rPr lang="fi-FI" sz="900" b="1" spc="0" baseline="0">
                          <a:solidFill>
                            <a:schemeClr val="tx1"/>
                          </a:solidFill>
                          <a:latin typeface="Arial" charset="0"/>
                          <a:ea typeface="Arial" charset="0"/>
                          <a:cs typeface="Arial" charset="0"/>
                        </a:rPr>
                        <a:t>Differentiaali- ja </a:t>
                      </a:r>
                    </a:p>
                    <a:p>
                      <a:pPr>
                        <a:lnSpc>
                          <a:spcPct val="85000"/>
                        </a:lnSpc>
                      </a:pPr>
                      <a:r>
                        <a:rPr lang="fi-FI" sz="900" b="1" spc="0" baseline="0">
                          <a:solidFill>
                            <a:schemeClr val="tx1"/>
                          </a:solidFill>
                          <a:latin typeface="Arial" charset="0"/>
                          <a:ea typeface="Arial" charset="0"/>
                          <a:cs typeface="Arial" charset="0"/>
                        </a:rPr>
                        <a:t>integraalilaskenta 1, </a:t>
                      </a:r>
                      <a:br>
                        <a:rPr lang="fi-FI" sz="900" b="1" spc="0" baseline="0">
                          <a:solidFill>
                            <a:schemeClr val="tx1"/>
                          </a:solidFill>
                          <a:latin typeface="Arial" charset="0"/>
                          <a:ea typeface="Arial" charset="0"/>
                          <a:cs typeface="Arial" charset="0"/>
                        </a:rPr>
                      </a:br>
                      <a:r>
                        <a:rPr lang="fi-FI" sz="900" b="1" spc="0" baseline="0">
                          <a:solidFill>
                            <a:schemeClr val="tx1"/>
                          </a:solidFill>
                          <a:latin typeface="Arial" charset="0"/>
                          <a:ea typeface="Arial" charset="0"/>
                          <a:cs typeface="Arial" charset="0"/>
                        </a:rPr>
                        <a:t>luento</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fi-FI" sz="900" b="1" spc="0" baseline="0">
                          <a:solidFill>
                            <a:schemeClr val="tx1"/>
                          </a:solidFill>
                          <a:latin typeface="Arial" charset="0"/>
                          <a:ea typeface="Arial" charset="0"/>
                          <a:cs typeface="Arial" charset="0"/>
                        </a:rPr>
                        <a:t>MS-A0105</a:t>
                      </a:r>
                    </a:p>
                    <a:p>
                      <a:pPr>
                        <a:lnSpc>
                          <a:spcPct val="85000"/>
                        </a:lnSpc>
                      </a:pPr>
                      <a:r>
                        <a:rPr lang="fi-FI" sz="900" b="1" spc="0" baseline="0">
                          <a:solidFill>
                            <a:schemeClr val="tx1"/>
                          </a:solidFill>
                          <a:latin typeface="Arial" charset="0"/>
                          <a:ea typeface="Arial" charset="0"/>
                          <a:cs typeface="Arial" charset="0"/>
                        </a:rPr>
                        <a:t>Differentiaali- ja </a:t>
                      </a:r>
                    </a:p>
                    <a:p>
                      <a:pPr>
                        <a:lnSpc>
                          <a:spcPct val="85000"/>
                        </a:lnSpc>
                      </a:pPr>
                      <a:r>
                        <a:rPr lang="fi-FI" sz="900" b="1" spc="0" baseline="0">
                          <a:solidFill>
                            <a:schemeClr val="tx1"/>
                          </a:solidFill>
                          <a:latin typeface="Arial" charset="0"/>
                          <a:ea typeface="Arial" charset="0"/>
                          <a:cs typeface="Arial" charset="0"/>
                        </a:rPr>
                        <a:t>integraalilaskenta 1, </a:t>
                      </a:r>
                      <a:br>
                        <a:rPr lang="fi-FI" sz="900" b="1" spc="0" baseline="0">
                          <a:solidFill>
                            <a:schemeClr val="tx1"/>
                          </a:solidFill>
                          <a:latin typeface="Arial" charset="0"/>
                          <a:ea typeface="Arial" charset="0"/>
                          <a:cs typeface="Arial" charset="0"/>
                        </a:rPr>
                      </a:br>
                      <a:r>
                        <a:rPr lang="fi-FI" sz="900" b="1" spc="0" baseline="0">
                          <a:solidFill>
                            <a:schemeClr val="tx1"/>
                          </a:solidFill>
                          <a:latin typeface="Arial" charset="0"/>
                          <a:ea typeface="Arial" charset="0"/>
                          <a:cs typeface="Arial" charset="0"/>
                        </a:rPr>
                        <a:t>luento</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511033"/>
                  </a:ext>
                </a:extLst>
              </a:tr>
              <a:tr h="646369">
                <a:tc>
                  <a:txBody>
                    <a:bodyPr/>
                    <a:lstStyle/>
                    <a:p>
                      <a:pPr>
                        <a:lnSpc>
                          <a:spcPct val="85000"/>
                        </a:lnSpc>
                      </a:pPr>
                      <a:r>
                        <a:rPr lang="en-GB" sz="900" b="1" spc="0" baseline="0">
                          <a:solidFill>
                            <a:schemeClr val="tx1"/>
                          </a:solidFill>
                          <a:latin typeface="Arial" charset="0"/>
                          <a:ea typeface="Arial" charset="0"/>
                          <a:cs typeface="Arial" charset="0"/>
                        </a:rPr>
                        <a:t>CS-A1111</a:t>
                      </a:r>
                    </a:p>
                    <a:p>
                      <a:pPr>
                        <a:lnSpc>
                          <a:spcPct val="85000"/>
                        </a:lnSpc>
                      </a:pPr>
                      <a:r>
                        <a:rPr lang="en-GB" sz="900" b="1" spc="0" baseline="0" err="1">
                          <a:solidFill>
                            <a:schemeClr val="tx1"/>
                          </a:solidFill>
                          <a:latin typeface="Arial" charset="0"/>
                          <a:ea typeface="Arial" charset="0"/>
                          <a:cs typeface="Arial" charset="0"/>
                        </a:rPr>
                        <a:t>Ohjelmoinnin</a:t>
                      </a:r>
                      <a:r>
                        <a:rPr lang="en-GB" sz="900" b="1" spc="0" baseline="0">
                          <a:solidFill>
                            <a:schemeClr val="tx1"/>
                          </a:solidFill>
                          <a:latin typeface="Arial" charset="0"/>
                          <a:ea typeface="Arial" charset="0"/>
                          <a:cs typeface="Arial" charset="0"/>
                        </a:rPr>
                        <a:t> </a:t>
                      </a:r>
                    </a:p>
                    <a:p>
                      <a:pPr>
                        <a:lnSpc>
                          <a:spcPct val="85000"/>
                        </a:lnSpc>
                      </a:pPr>
                      <a:r>
                        <a:rPr lang="en-GB" sz="900" b="1" spc="0" baseline="0" err="1">
                          <a:solidFill>
                            <a:schemeClr val="tx1"/>
                          </a:solidFill>
                          <a:latin typeface="Arial" charset="0"/>
                          <a:ea typeface="Arial" charset="0"/>
                          <a:cs typeface="Arial" charset="0"/>
                        </a:rPr>
                        <a:t>peruskurssi</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harkka</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a:solidFill>
                            <a:schemeClr val="tx1"/>
                          </a:solidFill>
                          <a:latin typeface="Arial" charset="0"/>
                          <a:ea typeface="Arial" charset="0"/>
                          <a:cs typeface="Arial" charset="0"/>
                        </a:rPr>
                        <a:t>PHYS-A3121</a:t>
                      </a:r>
                    </a:p>
                    <a:p>
                      <a:pPr>
                        <a:lnSpc>
                          <a:spcPct val="85000"/>
                        </a:lnSpc>
                      </a:pPr>
                      <a:r>
                        <a:rPr lang="en-GB" sz="900" b="1" spc="0" baseline="0" err="1">
                          <a:solidFill>
                            <a:schemeClr val="tx1"/>
                          </a:solidFill>
                          <a:latin typeface="Arial" charset="0"/>
                          <a:ea typeface="Arial" charset="0"/>
                          <a:cs typeface="Arial" charset="0"/>
                        </a:rPr>
                        <a:t>Thermodynamiikka</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harjoitus</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327129"/>
                  </a:ext>
                </a:extLst>
              </a:tr>
              <a:tr h="646369">
                <a:tc>
                  <a:txBody>
                    <a:bodyPr/>
                    <a:lstStyle/>
                    <a:p>
                      <a:pPr>
                        <a:lnSpc>
                          <a:spcPct val="85000"/>
                        </a:lnSpc>
                      </a:pPr>
                      <a:r>
                        <a:rPr lang="en-GB" sz="900" b="1" spc="0" baseline="0">
                          <a:solidFill>
                            <a:schemeClr val="tx1"/>
                          </a:solidFill>
                          <a:latin typeface="Arial" charset="0"/>
                          <a:ea typeface="Arial" charset="0"/>
                          <a:cs typeface="Arial" charset="0"/>
                        </a:rPr>
                        <a:t>PHYS-A3121</a:t>
                      </a:r>
                    </a:p>
                    <a:p>
                      <a:pPr>
                        <a:lnSpc>
                          <a:spcPct val="85000"/>
                        </a:lnSpc>
                      </a:pPr>
                      <a:r>
                        <a:rPr lang="en-GB" sz="900" b="1" spc="0" baseline="0" err="1">
                          <a:solidFill>
                            <a:schemeClr val="tx1"/>
                          </a:solidFill>
                          <a:latin typeface="Arial" charset="0"/>
                          <a:ea typeface="Arial" charset="0"/>
                          <a:cs typeface="Arial" charset="0"/>
                        </a:rPr>
                        <a:t>Thermodynamiikka</a:t>
                      </a:r>
                      <a:r>
                        <a:rPr lang="en-GB" sz="900" b="1" spc="0" baseline="0">
                          <a:solidFill>
                            <a:schemeClr val="tx1"/>
                          </a:solidFill>
                          <a:latin typeface="Arial" charset="0"/>
                          <a:ea typeface="Arial" charset="0"/>
                          <a:cs typeface="Arial" charset="0"/>
                        </a:rPr>
                        <a:t>, </a:t>
                      </a:r>
                      <a:br>
                        <a:rPr lang="en-GB" sz="900" b="1" spc="0" baseline="0">
                          <a:solidFill>
                            <a:schemeClr val="tx1"/>
                          </a:solidFill>
                          <a:latin typeface="Arial" charset="0"/>
                          <a:ea typeface="Arial" charset="0"/>
                          <a:cs typeface="Arial" charset="0"/>
                        </a:rPr>
                      </a:br>
                      <a:r>
                        <a:rPr lang="en-GB" sz="900" b="1" spc="0" baseline="0">
                          <a:solidFill>
                            <a:schemeClr val="tx1"/>
                          </a:solidFill>
                          <a:latin typeface="Arial" charset="0"/>
                          <a:ea typeface="Arial" charset="0"/>
                          <a:cs typeface="Arial" charset="0"/>
                        </a:rPr>
                        <a:t>labra</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a:solidFill>
                            <a:schemeClr val="tx1"/>
                          </a:solidFill>
                          <a:latin typeface="Arial" charset="0"/>
                          <a:ea typeface="Arial" charset="0"/>
                          <a:cs typeface="Arial" charset="0"/>
                        </a:rPr>
                        <a:t>PHYS-A3121</a:t>
                      </a:r>
                    </a:p>
                    <a:p>
                      <a:pPr>
                        <a:lnSpc>
                          <a:spcPct val="85000"/>
                        </a:lnSpc>
                      </a:pPr>
                      <a:r>
                        <a:rPr lang="en-GB" sz="900" b="1" spc="0" baseline="0" err="1">
                          <a:solidFill>
                            <a:schemeClr val="tx1"/>
                          </a:solidFill>
                          <a:latin typeface="Arial" charset="0"/>
                          <a:ea typeface="Arial" charset="0"/>
                          <a:cs typeface="Arial" charset="0"/>
                        </a:rPr>
                        <a:t>Thermodynamiikka</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luento</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err="1">
                          <a:solidFill>
                            <a:schemeClr val="tx1"/>
                          </a:solidFill>
                          <a:latin typeface="Arial" charset="0"/>
                          <a:ea typeface="Arial" charset="0"/>
                          <a:cs typeface="Arial" charset="0"/>
                        </a:rPr>
                        <a:t>Ryhmätyö</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a:solidFill>
                            <a:schemeClr val="tx1"/>
                          </a:solidFill>
                          <a:latin typeface="Arial" charset="0"/>
                          <a:ea typeface="Arial" charset="0"/>
                          <a:cs typeface="Arial" charset="0"/>
                        </a:rPr>
                        <a:t>LC-5410</a:t>
                      </a:r>
                    </a:p>
                    <a:p>
                      <a:pPr>
                        <a:lnSpc>
                          <a:spcPct val="85000"/>
                        </a:lnSpc>
                      </a:pPr>
                      <a:r>
                        <a:rPr lang="en-GB" sz="900" b="1" spc="0" baseline="0" err="1">
                          <a:solidFill>
                            <a:schemeClr val="tx1"/>
                          </a:solidFill>
                          <a:latin typeface="Arial" charset="0"/>
                          <a:ea typeface="Arial" charset="0"/>
                          <a:cs typeface="Arial" charset="0"/>
                        </a:rPr>
                        <a:t>Tekniikan</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alan</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ruotsi</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108442"/>
                  </a:ext>
                </a:extLst>
              </a:tr>
              <a:tr h="646369">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fi-FI" sz="900" b="1" spc="0" baseline="0">
                          <a:solidFill>
                            <a:schemeClr val="tx1"/>
                          </a:solidFill>
                          <a:latin typeface="Arial" charset="0"/>
                          <a:ea typeface="Arial" charset="0"/>
                          <a:cs typeface="Arial" charset="0"/>
                        </a:rPr>
                        <a:t>Tee labraselostus</a:t>
                      </a: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err="1">
                          <a:solidFill>
                            <a:schemeClr val="tx1"/>
                          </a:solidFill>
                          <a:latin typeface="Arial" charset="0"/>
                          <a:ea typeface="Arial" charset="0"/>
                          <a:cs typeface="Arial" charset="0"/>
                        </a:rPr>
                        <a:t>YTHS-hammaslääkäri</a:t>
                      </a:r>
                      <a:r>
                        <a:rPr lang="en-GB" sz="900" b="1" spc="0" baseline="0">
                          <a:solidFill>
                            <a:schemeClr val="tx1"/>
                          </a:solidFill>
                          <a:latin typeface="Arial" charset="0"/>
                          <a:ea typeface="Arial" charset="0"/>
                          <a:cs typeface="Arial" charset="0"/>
                        </a:rPr>
                        <a:t> </a:t>
                      </a:r>
                      <a:br>
                        <a:rPr lang="en-GB" sz="900" b="1" spc="0" baseline="0">
                          <a:solidFill>
                            <a:schemeClr val="tx1"/>
                          </a:solidFill>
                          <a:latin typeface="Arial" charset="0"/>
                          <a:ea typeface="Arial" charset="0"/>
                          <a:cs typeface="Arial" charset="0"/>
                        </a:rPr>
                      </a:br>
                      <a:r>
                        <a:rPr lang="en-GB" sz="900" b="1" spc="0" baseline="0" err="1">
                          <a:solidFill>
                            <a:schemeClr val="tx1"/>
                          </a:solidFill>
                          <a:latin typeface="Arial" charset="0"/>
                          <a:ea typeface="Arial" charset="0"/>
                          <a:cs typeface="Arial" charset="0"/>
                        </a:rPr>
                        <a:t>klo</a:t>
                      </a:r>
                      <a:r>
                        <a:rPr lang="en-GB" sz="900" b="1" spc="0" baseline="0">
                          <a:solidFill>
                            <a:schemeClr val="tx1"/>
                          </a:solidFill>
                          <a:latin typeface="Arial" charset="0"/>
                          <a:ea typeface="Arial" charset="0"/>
                          <a:cs typeface="Arial" charset="0"/>
                        </a:rPr>
                        <a:t> 14</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510302"/>
                  </a:ext>
                </a:extLst>
              </a:tr>
              <a:tr h="646369">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err="1">
                          <a:solidFill>
                            <a:schemeClr val="tx1"/>
                          </a:solidFill>
                          <a:latin typeface="Arial" charset="0"/>
                          <a:ea typeface="Arial" charset="0"/>
                          <a:cs typeface="Arial" charset="0"/>
                        </a:rPr>
                        <a:t>Unisport</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BodyPump</a:t>
                      </a:r>
                      <a:r>
                        <a:rPr lang="en-GB" sz="900" b="1" spc="0" baseline="0">
                          <a:solidFill>
                            <a:schemeClr val="tx1"/>
                          </a:solidFill>
                          <a:latin typeface="Arial" charset="0"/>
                          <a:ea typeface="Arial" charset="0"/>
                          <a:cs typeface="Arial" charset="0"/>
                        </a:rPr>
                        <a:t> </a:t>
                      </a:r>
                      <a:br>
                        <a:rPr lang="en-GB" sz="900" b="1" spc="0" baseline="0">
                          <a:solidFill>
                            <a:schemeClr val="tx1"/>
                          </a:solidFill>
                          <a:latin typeface="Arial" charset="0"/>
                          <a:ea typeface="Arial" charset="0"/>
                          <a:cs typeface="Arial" charset="0"/>
                        </a:rPr>
                      </a:br>
                      <a:r>
                        <a:rPr lang="en-GB" sz="900" b="1" spc="0" baseline="0" err="1">
                          <a:solidFill>
                            <a:schemeClr val="tx1"/>
                          </a:solidFill>
                          <a:latin typeface="Arial" charset="0"/>
                          <a:ea typeface="Arial" charset="0"/>
                          <a:cs typeface="Arial" charset="0"/>
                        </a:rPr>
                        <a:t>klo</a:t>
                      </a:r>
                      <a:r>
                        <a:rPr lang="en-GB" sz="900" b="1" spc="0" baseline="0">
                          <a:solidFill>
                            <a:schemeClr val="tx1"/>
                          </a:solidFill>
                          <a:latin typeface="Arial" charset="0"/>
                          <a:ea typeface="Arial" charset="0"/>
                          <a:cs typeface="Arial" charset="0"/>
                        </a:rPr>
                        <a:t> 18</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lang="en-GB" sz="900" b="1" spc="0" baseline="0">
                        <a:solidFill>
                          <a:schemeClr val="tx1"/>
                        </a:solidFill>
                        <a:latin typeface="Arial" charset="0"/>
                        <a:ea typeface="Arial" charset="0"/>
                        <a:cs typeface="Arial" charset="0"/>
                      </a:endParaRP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err="1">
                          <a:solidFill>
                            <a:schemeClr val="tx1"/>
                          </a:solidFill>
                          <a:latin typeface="Arial" charset="0"/>
                          <a:ea typeface="Arial" charset="0"/>
                          <a:cs typeface="Arial" charset="0"/>
                        </a:rPr>
                        <a:t>Kavereiden</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kanssa</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etänä</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klo</a:t>
                      </a:r>
                      <a:r>
                        <a:rPr lang="en-GB" sz="900" b="1" spc="0" baseline="0">
                          <a:solidFill>
                            <a:schemeClr val="tx1"/>
                          </a:solidFill>
                          <a:latin typeface="Arial" charset="0"/>
                          <a:ea typeface="Arial" charset="0"/>
                          <a:cs typeface="Arial" charset="0"/>
                        </a:rPr>
                        <a:t> 19</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en-GB" sz="900" b="1" spc="0" baseline="0" err="1">
                          <a:solidFill>
                            <a:schemeClr val="tx1"/>
                          </a:solidFill>
                          <a:latin typeface="Arial" charset="0"/>
                          <a:ea typeface="Arial" charset="0"/>
                          <a:cs typeface="Arial" charset="0"/>
                        </a:rPr>
                        <a:t>Unisport</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jooga</a:t>
                      </a:r>
                      <a:r>
                        <a:rPr lang="en-GB" sz="900" b="1" spc="0" baseline="0">
                          <a:solidFill>
                            <a:schemeClr val="tx1"/>
                          </a:solidFill>
                          <a:latin typeface="Arial" charset="0"/>
                          <a:ea typeface="Arial" charset="0"/>
                          <a:cs typeface="Arial" charset="0"/>
                        </a:rPr>
                        <a:t> </a:t>
                      </a:r>
                      <a:r>
                        <a:rPr lang="en-GB" sz="900" b="1" spc="0" baseline="0" err="1">
                          <a:solidFill>
                            <a:schemeClr val="tx1"/>
                          </a:solidFill>
                          <a:latin typeface="Arial" charset="0"/>
                          <a:ea typeface="Arial" charset="0"/>
                          <a:cs typeface="Arial" charset="0"/>
                        </a:rPr>
                        <a:t>klo</a:t>
                      </a:r>
                      <a:r>
                        <a:rPr lang="en-GB" sz="900" b="1" spc="0" baseline="0">
                          <a:solidFill>
                            <a:schemeClr val="tx1"/>
                          </a:solidFill>
                          <a:latin typeface="Arial" charset="0"/>
                          <a:ea typeface="Arial" charset="0"/>
                          <a:cs typeface="Arial" charset="0"/>
                        </a:rPr>
                        <a:t> 17</a:t>
                      </a:r>
                    </a:p>
                  </a:txBody>
                  <a:tcPr marL="149482"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700297"/>
                  </a:ext>
                </a:extLst>
              </a:tr>
            </a:tbl>
          </a:graphicData>
        </a:graphic>
      </p:graphicFrame>
      <p:sp>
        <p:nvSpPr>
          <p:cNvPr id="4" name="TextBox 3">
            <a:extLst>
              <a:ext uri="{FF2B5EF4-FFF2-40B4-BE49-F238E27FC236}">
                <a16:creationId xmlns:a16="http://schemas.microsoft.com/office/drawing/2014/main" id="{33276FF6-CDDF-5540-8A57-9DB83CC0A818}"/>
              </a:ext>
            </a:extLst>
          </p:cNvPr>
          <p:cNvSpPr txBox="1"/>
          <p:nvPr/>
        </p:nvSpPr>
        <p:spPr>
          <a:xfrm>
            <a:off x="2772436" y="2436079"/>
            <a:ext cx="3467616" cy="300082"/>
          </a:xfrm>
          <a:prstGeom prst="rect">
            <a:avLst/>
          </a:prstGeom>
          <a:solidFill>
            <a:schemeClr val="bg1"/>
          </a:solidFill>
          <a:ln w="25400">
            <a:solidFill>
              <a:srgbClr val="EF363B"/>
            </a:solidFill>
          </a:ln>
        </p:spPr>
        <p:txBody>
          <a:bodyPr wrap="none" rtlCol="0">
            <a:spAutoFit/>
          </a:bodyPr>
          <a:lstStyle/>
          <a:p>
            <a:r>
              <a:rPr lang="en-FI" b="1"/>
              <a:t>VAIHDA TÄHÄN OMA LUKUJÄRJESTYS</a:t>
            </a:r>
          </a:p>
        </p:txBody>
      </p:sp>
    </p:spTree>
    <p:extLst>
      <p:ext uri="{BB962C8B-B14F-4D97-AF65-F5344CB8AC3E}">
        <p14:creationId xmlns:p14="http://schemas.microsoft.com/office/powerpoint/2010/main" val="373984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C526A-287E-C546-AA85-E9D879B1478C}"/>
              </a:ext>
            </a:extLst>
          </p:cNvPr>
          <p:cNvSpPr>
            <a:spLocks noGrp="1"/>
          </p:cNvSpPr>
          <p:nvPr>
            <p:ph type="body" sz="half" idx="10"/>
          </p:nvPr>
        </p:nvSpPr>
        <p:spPr/>
        <p:txBody>
          <a:bodyPr/>
          <a:lstStyle/>
          <a:p>
            <a:r>
              <a:rPr lang="en-US" sz="3600" dirty="0" err="1">
                <a:latin typeface="Arial" panose="020B0604020202020204" pitchFamily="34" charset="0"/>
                <a:cs typeface="Arial" panose="020B0604020202020204" pitchFamily="34" charset="0"/>
              </a:rPr>
              <a:t>Hakuväylät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Aaltoon</a:t>
            </a:r>
            <a:endParaRPr lang="en-FI" sz="3600" dirty="0"/>
          </a:p>
        </p:txBody>
      </p:sp>
      <p:sp>
        <p:nvSpPr>
          <p:cNvPr id="3" name="Text Placeholder 2">
            <a:extLst>
              <a:ext uri="{FF2B5EF4-FFF2-40B4-BE49-F238E27FC236}">
                <a16:creationId xmlns:a16="http://schemas.microsoft.com/office/drawing/2014/main" id="{6CC624BA-1F81-7648-9C65-6F06DB60F124}"/>
              </a:ext>
            </a:extLst>
          </p:cNvPr>
          <p:cNvSpPr>
            <a:spLocks noGrp="1"/>
          </p:cNvSpPr>
          <p:nvPr>
            <p:ph type="body" sz="half" idx="11"/>
          </p:nvPr>
        </p:nvSpPr>
        <p:spPr>
          <a:xfrm>
            <a:off x="662610" y="898538"/>
            <a:ext cx="8178936" cy="3476588"/>
          </a:xfrm>
        </p:spPr>
        <p:txBody>
          <a:bodyPr/>
          <a:lstStyle/>
          <a:p>
            <a:pPr>
              <a:lnSpc>
                <a:spcPct val="100000"/>
              </a:lnSpc>
            </a:pPr>
            <a:r>
              <a:rPr lang="fi-FI" sz="1000" dirty="0">
                <a:latin typeface="Arial" panose="020B0604020202020204" pitchFamily="34" charset="0"/>
                <a:cs typeface="Arial" panose="020B0604020202020204" pitchFamily="34" charset="0"/>
              </a:rPr>
              <a:t>Kauppatieteellinen ala:</a:t>
            </a: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Mukana kauppatieteellisen alan yhteisvalinnassa, lisätietoja: </a:t>
            </a:r>
            <a:r>
              <a:rPr lang="fi-FI" sz="1000" b="0" u="sng" dirty="0">
                <a:latin typeface="Arial" panose="020B0604020202020204" pitchFamily="34" charset="0"/>
                <a:cs typeface="Arial" panose="020B0604020202020204" pitchFamily="34" charset="0"/>
              </a:rPr>
              <a:t>kauppatieteet.fi</a:t>
            </a:r>
            <a:r>
              <a:rPr lang="fi-FI" sz="1000" b="0" dirty="0">
                <a:latin typeface="Arial" panose="020B0604020202020204" pitchFamily="34" charset="0"/>
                <a:cs typeface="Arial" panose="020B0604020202020204" pitchFamily="34" charset="0"/>
              </a:rPr>
              <a:t>.</a:t>
            </a:r>
            <a:endParaRPr lang="fi-FI" sz="1000" b="0" u="sng" dirty="0">
              <a:latin typeface="Arial" panose="020B0604020202020204" pitchFamily="34" charset="0"/>
              <a:cs typeface="Arial" panose="020B0604020202020204" pitchFamily="34" charset="0"/>
            </a:endParaRP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Todistusvalinta (vain ensikertalaiset hakijat) tai valintakoevalinta. </a:t>
            </a: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Avoimen yliopiston kauppatieteiden väylä.</a:t>
            </a:r>
          </a:p>
          <a:p>
            <a:pPr marL="284400" indent="-284400">
              <a:lnSpc>
                <a:spcPts val="1500"/>
              </a:lnSpc>
              <a:spcBef>
                <a:spcPts val="0"/>
              </a:spcBef>
              <a:buFont typeface="Arial" panose="020B0604020202020204" pitchFamily="34" charset="0"/>
              <a:buChar char="•"/>
            </a:pPr>
            <a:r>
              <a:rPr lang="fi-FI" sz="1000" b="0" i="1" dirty="0">
                <a:latin typeface="Arial" panose="020B0604020202020204" pitchFamily="34" charset="0"/>
                <a:cs typeface="Arial" panose="020B0604020202020204" pitchFamily="34" charset="0"/>
              </a:rPr>
              <a:t>Englanninkieliset kandidaattiohjelmat: todistusvalinta tai SAT-testi tai ACT-testi.</a:t>
            </a:r>
          </a:p>
          <a:p>
            <a:pPr>
              <a:lnSpc>
                <a:spcPct val="100000"/>
              </a:lnSpc>
            </a:pPr>
            <a:r>
              <a:rPr lang="fi-FI" sz="1000" dirty="0">
                <a:latin typeface="Arial" panose="020B0604020202020204" pitchFamily="34" charset="0"/>
                <a:cs typeface="Arial" panose="020B0604020202020204" pitchFamily="34" charset="0"/>
              </a:rPr>
              <a:t>Taiteiden ala:</a:t>
            </a: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Valintakoevalinta kaikissa hakukohteissa. Kuvataidekasvatuksen, muotoilun ja visuaalisen viestinnän muotoilun hakukohteissa joko valintakoevalinta tai yhteispistevalinta.</a:t>
            </a: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Kaikkiin hakukohteisiin vaaditaan ennakkotehtävät. Valintakokeet kestävät hakukohteesta riippuen 3-5 päivää.</a:t>
            </a:r>
          </a:p>
          <a:p>
            <a:pPr marL="284400" indent="-284400">
              <a:lnSpc>
                <a:spcPts val="1500"/>
              </a:lnSpc>
              <a:spcBef>
                <a:spcPts val="0"/>
              </a:spcBef>
              <a:buFont typeface="Arial" panose="020B0604020202020204" pitchFamily="34" charset="0"/>
              <a:buChar char="•"/>
            </a:pPr>
            <a:r>
              <a:rPr lang="en-US" sz="1000" b="0" dirty="0">
                <a:latin typeface="Arial" panose="020B0604020202020204" pitchFamily="34" charset="0"/>
                <a:cs typeface="Arial" panose="020B0604020202020204" pitchFamily="34" charset="0"/>
              </a:rPr>
              <a:t>Huom: </a:t>
            </a:r>
            <a:r>
              <a:rPr lang="fi-FI" sz="1000" b="0" dirty="0">
                <a:latin typeface="Arial" panose="020B0604020202020204" pitchFamily="34" charset="0"/>
                <a:cs typeface="Arial" panose="020B0604020202020204" pitchFamily="34" charset="0"/>
              </a:rPr>
              <a:t>Voit hakea vain yhteen Aalto-yliopiston taiteiden alan hakukohteeseen kevään yhteishauissa. </a:t>
            </a:r>
            <a:endParaRPr lang="en-US" sz="1000" b="0" dirty="0">
              <a:latin typeface="Arial" panose="020B0604020202020204" pitchFamily="34" charset="0"/>
              <a:cs typeface="Arial" panose="020B0604020202020204" pitchFamily="34" charset="0"/>
            </a:endParaRPr>
          </a:p>
          <a:p>
            <a:pPr marL="284400" indent="-284400">
              <a:lnSpc>
                <a:spcPts val="1500"/>
              </a:lnSpc>
              <a:spcBef>
                <a:spcPts val="0"/>
              </a:spcBef>
              <a:buFont typeface="Arial" panose="020B0604020202020204" pitchFamily="34" charset="0"/>
              <a:buChar char="•"/>
            </a:pPr>
            <a:r>
              <a:rPr lang="en-US" sz="1000" b="0" i="1" dirty="0" err="1">
                <a:latin typeface="Arial" panose="020B0604020202020204" pitchFamily="34" charset="0"/>
                <a:cs typeface="Arial" panose="020B0604020202020204" pitchFamily="34" charset="0"/>
              </a:rPr>
              <a:t>Englanninkielinen</a:t>
            </a:r>
            <a:r>
              <a:rPr lang="en-US" sz="1000" b="0" i="1" dirty="0">
                <a:latin typeface="Arial" panose="020B0604020202020204" pitchFamily="34" charset="0"/>
                <a:cs typeface="Arial" panose="020B0604020202020204" pitchFamily="34" charset="0"/>
              </a:rPr>
              <a:t> </a:t>
            </a:r>
            <a:r>
              <a:rPr lang="en-US" sz="1000" b="0" i="1" dirty="0" err="1">
                <a:latin typeface="Arial" panose="020B0604020202020204" pitchFamily="34" charset="0"/>
                <a:cs typeface="Arial" panose="020B0604020202020204" pitchFamily="34" charset="0"/>
              </a:rPr>
              <a:t>kandidaattiohjelma</a:t>
            </a:r>
            <a:r>
              <a:rPr lang="en-US" sz="1000" b="0" i="1" dirty="0">
                <a:latin typeface="Arial" panose="020B0604020202020204" pitchFamily="34" charset="0"/>
                <a:cs typeface="Arial" panose="020B0604020202020204" pitchFamily="34" charset="0"/>
              </a:rPr>
              <a:t>: </a:t>
            </a:r>
            <a:r>
              <a:rPr lang="en-US" sz="1000" b="0" i="1" dirty="0" err="1">
                <a:latin typeface="Arial" panose="020B0604020202020204" pitchFamily="34" charset="0"/>
                <a:cs typeface="Arial" panose="020B0604020202020204" pitchFamily="34" charset="0"/>
              </a:rPr>
              <a:t>ennakkotehtävät</a:t>
            </a:r>
            <a:r>
              <a:rPr lang="en-US" sz="1000" b="0" i="1" dirty="0">
                <a:latin typeface="Arial" panose="020B0604020202020204" pitchFamily="34" charset="0"/>
                <a:cs typeface="Arial" panose="020B0604020202020204" pitchFamily="34" charset="0"/>
              </a:rPr>
              <a:t>, </a:t>
            </a:r>
            <a:r>
              <a:rPr lang="en-US" sz="1000" b="0" i="1" dirty="0" err="1">
                <a:latin typeface="Arial" panose="020B0604020202020204" pitchFamily="34" charset="0"/>
                <a:cs typeface="Arial" panose="020B0604020202020204" pitchFamily="34" charset="0"/>
              </a:rPr>
              <a:t>itsenäisesti</a:t>
            </a:r>
            <a:r>
              <a:rPr lang="en-US" sz="1000" b="0" i="1" dirty="0">
                <a:latin typeface="Arial" panose="020B0604020202020204" pitchFamily="34" charset="0"/>
                <a:cs typeface="Arial" panose="020B0604020202020204" pitchFamily="34" charset="0"/>
              </a:rPr>
              <a:t> </a:t>
            </a:r>
            <a:r>
              <a:rPr lang="en-US" sz="1000" b="0" i="1" dirty="0" err="1">
                <a:latin typeface="Arial" panose="020B0604020202020204" pitchFamily="34" charset="0"/>
                <a:cs typeface="Arial" panose="020B0604020202020204" pitchFamily="34" charset="0"/>
              </a:rPr>
              <a:t>suoritettavat</a:t>
            </a:r>
            <a:r>
              <a:rPr lang="en-US" sz="1000" b="0" i="1" dirty="0">
                <a:latin typeface="Arial" panose="020B0604020202020204" pitchFamily="34" charset="0"/>
                <a:cs typeface="Arial" panose="020B0604020202020204" pitchFamily="34" charset="0"/>
              </a:rPr>
              <a:t> </a:t>
            </a:r>
            <a:r>
              <a:rPr lang="en-US" sz="1000" b="0" i="1" dirty="0" err="1">
                <a:latin typeface="Arial" panose="020B0604020202020204" pitchFamily="34" charset="0"/>
                <a:cs typeface="Arial" panose="020B0604020202020204" pitchFamily="34" charset="0"/>
              </a:rPr>
              <a:t>valintakoetehtävät</a:t>
            </a:r>
            <a:r>
              <a:rPr lang="en-US" sz="1000" b="0" i="1" dirty="0">
                <a:latin typeface="Arial" panose="020B0604020202020204" pitchFamily="34" charset="0"/>
                <a:cs typeface="Arial" panose="020B0604020202020204" pitchFamily="34" charset="0"/>
              </a:rPr>
              <a:t> ja </a:t>
            </a:r>
            <a:r>
              <a:rPr lang="en-US" sz="1000" b="0" i="1" dirty="0" err="1">
                <a:latin typeface="Arial" panose="020B0604020202020204" pitchFamily="34" charset="0"/>
                <a:cs typeface="Arial" panose="020B0604020202020204" pitchFamily="34" charset="0"/>
              </a:rPr>
              <a:t>etähaastattelut</a:t>
            </a:r>
            <a:r>
              <a:rPr lang="en-US" sz="1000" b="0" i="1" dirty="0">
                <a:latin typeface="Arial" panose="020B0604020202020204" pitchFamily="34" charset="0"/>
                <a:cs typeface="Arial" panose="020B0604020202020204" pitchFamily="34" charset="0"/>
              </a:rPr>
              <a:t>.</a:t>
            </a:r>
          </a:p>
          <a:p>
            <a:pPr>
              <a:lnSpc>
                <a:spcPct val="100000"/>
              </a:lnSpc>
            </a:pPr>
            <a:r>
              <a:rPr lang="fi-FI" sz="1000" dirty="0">
                <a:latin typeface="Arial" panose="020B0604020202020204" pitchFamily="34" charset="0"/>
                <a:cs typeface="Arial" panose="020B0604020202020204" pitchFamily="34" charset="0"/>
              </a:rPr>
              <a:t>Tekniikan ala:</a:t>
            </a:r>
          </a:p>
          <a:p>
            <a:pPr marL="284400" indent="-284400">
              <a:lnSpc>
                <a:spcPts val="1500"/>
              </a:lnSpc>
              <a:spcBef>
                <a:spcPts val="0"/>
              </a:spcBef>
              <a:buFont typeface="Arial" panose="020B0604020202020204" pitchFamily="34" charset="0"/>
              <a:buChar char="•"/>
            </a:pPr>
            <a:r>
              <a:rPr lang="fi-FI" sz="1000" b="0" dirty="0">
                <a:latin typeface="Arial" panose="020B0604020202020204" pitchFamily="34" charset="0"/>
                <a:cs typeface="Arial" panose="020B0604020202020204" pitchFamily="34" charset="0"/>
              </a:rPr>
              <a:t>Mukana DIA-yhteisvalinnassa (Diplomi-insinööri- ja arkkitehtikoulutuksen yhteisvalinta), lisätietoja: </a:t>
            </a:r>
            <a:r>
              <a:rPr lang="fi-FI" sz="1000" b="0" u="sng" dirty="0">
                <a:latin typeface="Arial" panose="020B0604020202020204" pitchFamily="34" charset="0"/>
                <a:cs typeface="Arial" panose="020B0604020202020204" pitchFamily="34" charset="0"/>
              </a:rPr>
              <a:t>dia.fi</a:t>
            </a:r>
            <a:r>
              <a:rPr lang="fi-FI" sz="1000" b="0" dirty="0">
                <a:latin typeface="Arial" panose="020B0604020202020204" pitchFamily="34" charset="0"/>
                <a:cs typeface="Arial" panose="020B0604020202020204" pitchFamily="34" charset="0"/>
              </a:rPr>
              <a:t>.</a:t>
            </a:r>
            <a:endParaRPr lang="fi-FI" sz="1000" b="0" u="sng" dirty="0">
              <a:latin typeface="Arial" panose="020B0604020202020204" pitchFamily="34" charset="0"/>
              <a:cs typeface="Arial" panose="020B0604020202020204" pitchFamily="34" charset="0"/>
            </a:endParaRPr>
          </a:p>
          <a:p>
            <a:pPr marL="284400" lvl="2" indent="-284400">
              <a:lnSpc>
                <a:spcPts val="1500"/>
              </a:lnSpc>
              <a:spcBef>
                <a:spcPts val="0"/>
              </a:spcBef>
            </a:pPr>
            <a:r>
              <a:rPr lang="fi-FI" sz="1000" dirty="0">
                <a:latin typeface="Arial" panose="020B0604020202020204" pitchFamily="34" charset="0"/>
                <a:cs typeface="Arial" panose="020B0604020202020204" pitchFamily="34" charset="0"/>
              </a:rPr>
              <a:t>DI-koulutukset: Todistusvalinta tai valintakoevalinta. </a:t>
            </a:r>
          </a:p>
          <a:p>
            <a:pPr marL="284400" lvl="2" indent="-284400">
              <a:lnSpc>
                <a:spcPts val="1500"/>
              </a:lnSpc>
              <a:spcBef>
                <a:spcPts val="0"/>
              </a:spcBef>
            </a:pPr>
            <a:r>
              <a:rPr lang="fi-FI" sz="1000" b="0" dirty="0">
                <a:latin typeface="Arial" panose="020B0604020202020204" pitchFamily="34" charset="0"/>
                <a:cs typeface="Arial" panose="020B0604020202020204" pitchFamily="34" charset="0"/>
              </a:rPr>
              <a:t>Avoimen yliopiston tekniikan väylä.</a:t>
            </a:r>
            <a:endParaRPr lang="fi-FI" sz="1000" dirty="0">
              <a:latin typeface="Arial" panose="020B0604020202020204" pitchFamily="34" charset="0"/>
              <a:cs typeface="Arial" panose="020B0604020202020204" pitchFamily="34" charset="0"/>
            </a:endParaRPr>
          </a:p>
          <a:p>
            <a:pPr marL="284400" lvl="2" indent="-284400">
              <a:lnSpc>
                <a:spcPts val="1500"/>
              </a:lnSpc>
              <a:spcBef>
                <a:spcPts val="0"/>
              </a:spcBef>
            </a:pPr>
            <a:r>
              <a:rPr lang="en-US" sz="1000" dirty="0" err="1">
                <a:latin typeface="Arial" panose="020B0604020202020204" pitchFamily="34" charset="0"/>
                <a:cs typeface="Arial" panose="020B0604020202020204" pitchFamily="34" charset="0"/>
              </a:rPr>
              <a:t>Arkkitehtuuri</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Yhteispiste</a:t>
            </a:r>
            <a:r>
              <a:rPr lang="en-US" sz="1000" dirty="0">
                <a:latin typeface="Arial" panose="020B0604020202020204" pitchFamily="34" charset="0"/>
                <a:cs typeface="Arial" panose="020B0604020202020204" pitchFamily="34" charset="0"/>
              </a:rPr>
              <a:t>- tai </a:t>
            </a:r>
            <a:r>
              <a:rPr lang="en-US" sz="1000" dirty="0" err="1">
                <a:latin typeface="Arial" panose="020B0604020202020204" pitchFamily="34" charset="0"/>
                <a:cs typeface="Arial" panose="020B0604020202020204" pitchFamily="34" charset="0"/>
              </a:rPr>
              <a:t>valintakoevalinta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Ennakkotehtävät</a:t>
            </a:r>
            <a:r>
              <a:rPr lang="en-US" sz="1000" dirty="0">
                <a:latin typeface="Arial" panose="020B0604020202020204" pitchFamily="34" charset="0"/>
                <a:cs typeface="Arial" panose="020B0604020202020204" pitchFamily="34" charset="0"/>
              </a:rPr>
              <a:t> ja </a:t>
            </a:r>
            <a:r>
              <a:rPr lang="en-US" sz="1000" dirty="0" err="1">
                <a:latin typeface="Arial" panose="020B0604020202020204" pitchFamily="34" charset="0"/>
                <a:cs typeface="Arial" panose="020B0604020202020204" pitchFamily="34" charset="0"/>
              </a:rPr>
              <a:t>valintakokeet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koskevat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kaikkia</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hakijoita</a:t>
            </a:r>
            <a:r>
              <a:rPr lang="en-US" sz="1000" dirty="0">
                <a:latin typeface="Arial" panose="020B0604020202020204" pitchFamily="34" charset="0"/>
                <a:cs typeface="Arial" panose="020B0604020202020204" pitchFamily="34" charset="0"/>
              </a:rPr>
              <a:t>. </a:t>
            </a:r>
          </a:p>
          <a:p>
            <a:pPr marL="284400" lvl="2" indent="-284400">
              <a:lnSpc>
                <a:spcPts val="1500"/>
              </a:lnSpc>
              <a:spcBef>
                <a:spcPts val="0"/>
              </a:spcBef>
            </a:pPr>
            <a:r>
              <a:rPr lang="fi-FI" sz="1000" dirty="0">
                <a:latin typeface="Arial" panose="020B0604020202020204" pitchFamily="34" charset="0"/>
                <a:cs typeface="Arial" panose="020B0604020202020204" pitchFamily="34" charset="0"/>
              </a:rPr>
              <a:t>Informaatioverkostot (ei kuulu DIA-yhteisvalintaan): </a:t>
            </a:r>
            <a:r>
              <a:rPr lang="en-US" sz="1000" b="0" dirty="0" err="1">
                <a:latin typeface="Arial" panose="020B0604020202020204" pitchFamily="34" charset="0"/>
                <a:cs typeface="Arial" panose="020B0604020202020204" pitchFamily="34" charset="0"/>
              </a:rPr>
              <a:t>Todistusvalinta</a:t>
            </a:r>
            <a:r>
              <a:rPr lang="en-US" sz="1000" b="0" dirty="0">
                <a:latin typeface="Arial" panose="020B0604020202020204" pitchFamily="34" charset="0"/>
                <a:cs typeface="Arial" panose="020B0604020202020204" pitchFamily="34" charset="0"/>
              </a:rPr>
              <a:t> tai </a:t>
            </a:r>
            <a:r>
              <a:rPr lang="en-US" sz="1000" b="0" dirty="0" err="1">
                <a:latin typeface="Arial" panose="020B0604020202020204" pitchFamily="34" charset="0"/>
                <a:cs typeface="Arial" panose="020B0604020202020204" pitchFamily="34" charset="0"/>
              </a:rPr>
              <a:t>valintakoevalinta</a:t>
            </a:r>
            <a:r>
              <a:rPr lang="en-US" sz="1000" b="0" dirty="0">
                <a:latin typeface="Arial" panose="020B0604020202020204" pitchFamily="34" charset="0"/>
                <a:cs typeface="Arial" panose="020B0604020202020204" pitchFamily="34" charset="0"/>
              </a:rPr>
              <a:t>.</a:t>
            </a:r>
            <a:endParaRPr lang="fi-FI" sz="1000" dirty="0">
              <a:latin typeface="Arial" panose="020B0604020202020204" pitchFamily="34" charset="0"/>
              <a:cs typeface="Arial" panose="020B0604020202020204" pitchFamily="34" charset="0"/>
            </a:endParaRPr>
          </a:p>
          <a:p>
            <a:pPr marL="284400" indent="-284400">
              <a:lnSpc>
                <a:spcPts val="1500"/>
              </a:lnSpc>
              <a:spcBef>
                <a:spcPts val="0"/>
              </a:spcBef>
              <a:buFont typeface="Arial" panose="020B0604020202020204" pitchFamily="34" charset="0"/>
              <a:buChar char="•"/>
            </a:pPr>
            <a:r>
              <a:rPr lang="fi-FI" sz="1000" b="0" i="1" dirty="0">
                <a:latin typeface="Arial" panose="020B0604020202020204" pitchFamily="34" charset="0"/>
                <a:cs typeface="Arial" panose="020B0604020202020204" pitchFamily="34" charset="0"/>
              </a:rPr>
              <a:t>Englanninkielinen kandidaattiohjelma: todistusvalinta tai SAT-testi tai ACT-testi.</a:t>
            </a:r>
          </a:p>
        </p:txBody>
      </p:sp>
    </p:spTree>
    <p:extLst>
      <p:ext uri="{BB962C8B-B14F-4D97-AF65-F5344CB8AC3E}">
        <p14:creationId xmlns:p14="http://schemas.microsoft.com/office/powerpoint/2010/main" val="118601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EAE3B-E6D2-3043-A8B4-B2D0326CA981}"/>
              </a:ext>
            </a:extLst>
          </p:cNvPr>
          <p:cNvSpPr>
            <a:spLocks noGrp="1"/>
          </p:cNvSpPr>
          <p:nvPr>
            <p:ph type="body" sz="half" idx="10"/>
          </p:nvPr>
        </p:nvSpPr>
        <p:spPr/>
        <p:txBody>
          <a:bodyPr/>
          <a:lstStyle/>
          <a:p>
            <a:r>
              <a:rPr lang="en-US" sz="3600" dirty="0" err="1">
                <a:latin typeface="Arial" charset="0"/>
                <a:ea typeface="Arial" charset="0"/>
                <a:cs typeface="Arial" charset="0"/>
              </a:rPr>
              <a:t>Lukio-opinnot</a:t>
            </a:r>
            <a:r>
              <a:rPr lang="en-US" sz="3600" dirty="0">
                <a:latin typeface="Arial" charset="0"/>
                <a:ea typeface="Arial" charset="0"/>
                <a:cs typeface="Arial" charset="0"/>
              </a:rPr>
              <a:t> ja </a:t>
            </a:r>
            <a:r>
              <a:rPr lang="en-US" sz="3600" dirty="0" err="1">
                <a:latin typeface="Arial" charset="0"/>
                <a:ea typeface="Arial" charset="0"/>
                <a:cs typeface="Arial" charset="0"/>
              </a:rPr>
              <a:t>opiskelijavalinnat</a:t>
            </a:r>
            <a:endParaRPr lang="en-FI" sz="3600" dirty="0"/>
          </a:p>
        </p:txBody>
      </p:sp>
      <p:sp>
        <p:nvSpPr>
          <p:cNvPr id="3" name="Text Placeholder 2">
            <a:extLst>
              <a:ext uri="{FF2B5EF4-FFF2-40B4-BE49-F238E27FC236}">
                <a16:creationId xmlns:a16="http://schemas.microsoft.com/office/drawing/2014/main" id="{29427951-9BC1-6543-A6AF-9C226D84E6C8}"/>
              </a:ext>
            </a:extLst>
          </p:cNvPr>
          <p:cNvSpPr>
            <a:spLocks noGrp="1"/>
          </p:cNvSpPr>
          <p:nvPr>
            <p:ph type="body" sz="half" idx="11"/>
          </p:nvPr>
        </p:nvSpPr>
        <p:spPr>
          <a:xfrm>
            <a:off x="662610" y="883921"/>
            <a:ext cx="8178936" cy="3555556"/>
          </a:xfrm>
        </p:spPr>
        <p:txBody>
          <a:bodyPr/>
          <a:lstStyle/>
          <a:p>
            <a:pPr>
              <a:lnSpc>
                <a:spcPct val="100000"/>
              </a:lnSpc>
            </a:pPr>
            <a:r>
              <a:rPr lang="fi-FI" altLang="en-US" sz="1400" dirty="0">
                <a:latin typeface="Arial" panose="020B0604020202020204" pitchFamily="34" charset="0"/>
                <a:ea typeface="Arial" charset="0"/>
                <a:cs typeface="Arial" panose="020B0604020202020204" pitchFamily="34" charset="0"/>
              </a:rPr>
              <a:t>Ylioppilaskirjoituksilla on merkitystä etenkin kauppatieteiden ja tekniikan aloilla.</a:t>
            </a:r>
          </a:p>
          <a:p>
            <a:pPr marL="342900" lvl="1" indent="-342900">
              <a:lnSpc>
                <a:spcPct val="100000"/>
              </a:lnSpc>
            </a:pPr>
            <a:r>
              <a:rPr lang="en-US" sz="1400" dirty="0" err="1">
                <a:latin typeface="Arial" panose="020B0604020202020204" pitchFamily="34" charset="0"/>
                <a:ea typeface="Georgia" charset="0"/>
                <a:cs typeface="Arial" panose="020B0604020202020204" pitchFamily="34" charset="0"/>
              </a:rPr>
              <a:t>Kauppatieteiden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alan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todistusvalinnassa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huomioidaan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äidinkieli</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matematiikka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pitkä</a:t>
            </a:r>
            <a:r>
              <a:rPr lang="en-US" sz="1400" dirty="0">
                <a:latin typeface="Arial" panose="020B0604020202020204" pitchFamily="34" charset="0"/>
                <a:ea typeface="Georgia" charset="0"/>
                <a:cs typeface="Arial" panose="020B0604020202020204" pitchFamily="34" charset="0"/>
              </a:rPr>
              <a:t> tai </a:t>
            </a:r>
            <a:r>
              <a:rPr lang="en-US" sz="1400" dirty="0" err="1">
                <a:latin typeface="Arial" panose="020B0604020202020204" pitchFamily="34" charset="0"/>
                <a:ea typeface="Georgia" charset="0"/>
                <a:cs typeface="Arial" panose="020B0604020202020204" pitchFamily="34" charset="0"/>
              </a:rPr>
              <a:t>lyhyt</a:t>
            </a:r>
            <a:r>
              <a:rPr lang="en-US" sz="1400" dirty="0">
                <a:latin typeface="Arial" panose="020B0604020202020204" pitchFamily="34" charset="0"/>
                <a:ea typeface="Georgia" charset="0"/>
                <a:cs typeface="Arial" panose="020B0604020202020204" pitchFamily="34" charset="0"/>
              </a:rPr>
              <a:t>) ja </a:t>
            </a:r>
            <a:r>
              <a:rPr lang="en-US" sz="1400" dirty="0" err="1">
                <a:latin typeface="Arial" panose="020B0604020202020204" pitchFamily="34" charset="0"/>
                <a:ea typeface="Georgia" charset="0"/>
                <a:cs typeface="Arial" panose="020B0604020202020204" pitchFamily="34" charset="0"/>
              </a:rPr>
              <a:t>parhaat</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pisteet</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tuottava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kieli</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sekä</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kaksi</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muuta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parhaat</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pisteet</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tuottavaa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ainetta</a:t>
            </a:r>
            <a:r>
              <a:rPr lang="en-US" sz="1400" dirty="0">
                <a:latin typeface="Arial" panose="020B0604020202020204" pitchFamily="34" charset="0"/>
                <a:ea typeface="Georgia" charset="0"/>
                <a:cs typeface="Arial" panose="020B0604020202020204" pitchFamily="34" charset="0"/>
              </a:rPr>
              <a:t>.</a:t>
            </a:r>
          </a:p>
          <a:p>
            <a:pPr marL="342900" lvl="1" indent="-342900">
              <a:lnSpc>
                <a:spcPct val="100000"/>
              </a:lnSpc>
            </a:pPr>
            <a:r>
              <a:rPr lang="en-US" sz="1400" dirty="0" err="1">
                <a:latin typeface="Arial" panose="020B0604020202020204" pitchFamily="34" charset="0"/>
                <a:ea typeface="Georgia" charset="0"/>
                <a:cs typeface="Arial" panose="020B0604020202020204" pitchFamily="34" charset="0"/>
              </a:rPr>
              <a:t>Tekniikan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alan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todistusvalinnassa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huomioidaan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äidinkieli</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pitkä</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matematiikka</a:t>
            </a:r>
            <a:r>
              <a:rPr lang="en-US" sz="1400" dirty="0">
                <a:latin typeface="Arial" panose="020B0604020202020204" pitchFamily="34" charset="0"/>
                <a:ea typeface="Georgia" charset="0"/>
                <a:cs typeface="Arial" panose="020B0604020202020204" pitchFamily="34" charset="0"/>
              </a:rPr>
              <a:t> ja </a:t>
            </a:r>
            <a:r>
              <a:rPr lang="en-US" sz="1400" dirty="0" err="1">
                <a:latin typeface="Arial" panose="020B0604020202020204" pitchFamily="34" charset="0"/>
                <a:ea typeface="Georgia" charset="0"/>
                <a:cs typeface="Arial" panose="020B0604020202020204" pitchFamily="34" charset="0"/>
              </a:rPr>
              <a:t>kemia</a:t>
            </a:r>
            <a:r>
              <a:rPr lang="en-US" sz="1400" dirty="0">
                <a:latin typeface="Arial" panose="020B0604020202020204" pitchFamily="34" charset="0"/>
                <a:ea typeface="Georgia" charset="0"/>
                <a:cs typeface="Arial" panose="020B0604020202020204" pitchFamily="34" charset="0"/>
              </a:rPr>
              <a:t> tai </a:t>
            </a:r>
            <a:r>
              <a:rPr lang="en-US" sz="1400" dirty="0" err="1">
                <a:latin typeface="Arial" panose="020B0604020202020204" pitchFamily="34" charset="0"/>
                <a:ea typeface="Georgia" charset="0"/>
                <a:cs typeface="Arial" panose="020B0604020202020204" pitchFamily="34" charset="0"/>
              </a:rPr>
              <a:t>fysiikka</a:t>
            </a:r>
            <a:r>
              <a:rPr lang="en-US" sz="1400" dirty="0">
                <a:latin typeface="Arial" panose="020B0604020202020204" pitchFamily="34" charset="0"/>
                <a:ea typeface="Georgia" charset="0"/>
                <a:cs typeface="Arial" panose="020B0604020202020204" pitchFamily="34" charset="0"/>
              </a:rPr>
              <a:t>.</a:t>
            </a:r>
          </a:p>
          <a:p>
            <a:pPr marL="342900" lvl="1" indent="-342900">
              <a:lnSpc>
                <a:spcPct val="100000"/>
              </a:lnSpc>
            </a:pPr>
            <a:r>
              <a:rPr lang="en-US" sz="1400" dirty="0" err="1">
                <a:latin typeface="Arial" panose="020B0604020202020204" pitchFamily="34" charset="0"/>
                <a:ea typeface="Georgia" charset="0"/>
                <a:cs typeface="Arial" panose="020B0604020202020204" pitchFamily="34" charset="0"/>
              </a:rPr>
              <a:t>Arkkitehtuurissa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huomioidaan</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äidinkieli</a:t>
            </a:r>
            <a:r>
              <a:rPr lang="en-US" sz="1400" dirty="0">
                <a:latin typeface="Arial" panose="020B0604020202020204" pitchFamily="34" charset="0"/>
                <a:ea typeface="Georgia" charset="0"/>
                <a:cs typeface="Arial" panose="020B0604020202020204" pitchFamily="34" charset="0"/>
              </a:rPr>
              <a:t> ja </a:t>
            </a:r>
            <a:r>
              <a:rPr lang="en-US" sz="1400" dirty="0" err="1">
                <a:latin typeface="Arial" panose="020B0604020202020204" pitchFamily="34" charset="0"/>
                <a:ea typeface="Georgia" charset="0"/>
                <a:cs typeface="Arial" panose="020B0604020202020204" pitchFamily="34" charset="0"/>
              </a:rPr>
              <a:t>matematiikka</a:t>
            </a:r>
            <a:r>
              <a:rPr lang="en-US" sz="1400" dirty="0">
                <a:latin typeface="Arial" panose="020B0604020202020204" pitchFamily="34" charset="0"/>
                <a:ea typeface="Georgia" charset="0"/>
                <a:cs typeface="Arial" panose="020B0604020202020204" pitchFamily="34" charset="0"/>
              </a:rPr>
              <a:t> </a:t>
            </a:r>
            <a:r>
              <a:rPr lang="en-US" sz="1400" dirty="0" err="1">
                <a:latin typeface="Arial" panose="020B0604020202020204" pitchFamily="34" charset="0"/>
                <a:ea typeface="Georgia" charset="0"/>
                <a:cs typeface="Arial" panose="020B0604020202020204" pitchFamily="34" charset="0"/>
              </a:rPr>
              <a:t>sekä</a:t>
            </a:r>
            <a:r>
              <a:rPr lang="en-US" sz="1400" dirty="0">
                <a:latin typeface="Arial" panose="020B0604020202020204" pitchFamily="34" charset="0"/>
                <a:ea typeface="Georgia" charset="0"/>
                <a:cs typeface="Arial" panose="020B0604020202020204" pitchFamily="34" charset="0"/>
              </a:rPr>
              <a:t> </a:t>
            </a:r>
            <a:r>
              <a:rPr lang="fi-FI" sz="1400" dirty="0">
                <a:latin typeface="Arial" panose="020B0604020202020204" pitchFamily="34" charset="0"/>
                <a:cs typeface="Arial" panose="020B0604020202020204" pitchFamily="34" charset="0"/>
              </a:rPr>
              <a:t>kolme parhaat pisteet tuottavaa ainetta.</a:t>
            </a:r>
            <a:endParaRPr lang="fi-FI" altLang="en-US" sz="1400" dirty="0">
              <a:latin typeface="Arial" panose="020B0604020202020204" pitchFamily="34" charset="0"/>
              <a:ea typeface="Arial" charset="0"/>
              <a:cs typeface="Arial" panose="020B0604020202020204" pitchFamily="34" charset="0"/>
            </a:endParaRPr>
          </a:p>
          <a:p>
            <a:pPr>
              <a:lnSpc>
                <a:spcPct val="100000"/>
              </a:lnSpc>
            </a:pPr>
            <a:r>
              <a:rPr lang="fi-FI" altLang="en-US" sz="1400" dirty="0">
                <a:latin typeface="Arial" panose="020B0604020202020204" pitchFamily="34" charset="0"/>
                <a:ea typeface="Arial" charset="0"/>
                <a:cs typeface="Arial" panose="020B0604020202020204" pitchFamily="34" charset="0"/>
              </a:rPr>
              <a:t>Taiteiden alalla ennakkotehtävien ja valintakokeiden merkitys on suurempi.</a:t>
            </a:r>
          </a:p>
          <a:p>
            <a:pPr marL="342900" lvl="1" indent="-342900">
              <a:lnSpc>
                <a:spcPct val="100000"/>
              </a:lnSpc>
            </a:pPr>
            <a:r>
              <a:rPr lang="fi-FI" sz="1400" dirty="0">
                <a:latin typeface="Arial" panose="020B0604020202020204" pitchFamily="34" charset="0"/>
                <a:cs typeface="Arial" panose="020B0604020202020204" pitchFamily="34" charset="0"/>
              </a:rPr>
              <a:t>Taideaineiden opiskelu ja harrastuneisuus kasvattavat ennakkotehtävissä ja valintakokeissa arvioitavaa osaamista. </a:t>
            </a:r>
          </a:p>
          <a:p>
            <a:pPr marL="342900" lvl="1" indent="-342900">
              <a:lnSpc>
                <a:spcPct val="100000"/>
              </a:lnSpc>
            </a:pPr>
            <a:r>
              <a:rPr lang="en-US" sz="1400" dirty="0" err="1">
                <a:latin typeface="Arial" panose="020B0604020202020204" pitchFamily="34" charset="0"/>
                <a:cs typeface="Arial" panose="020B0604020202020204" pitchFamily="34" charset="0"/>
              </a:rPr>
              <a:t>Myös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arkkitehtuurissa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ennakkotehtävät</a:t>
            </a:r>
            <a:r>
              <a:rPr lang="en-US" sz="1400" dirty="0">
                <a:latin typeface="Arial" panose="020B0604020202020204" pitchFamily="34" charset="0"/>
                <a:cs typeface="Arial" panose="020B0604020202020204" pitchFamily="34" charset="0"/>
              </a:rPr>
              <a:t> ja </a:t>
            </a:r>
            <a:r>
              <a:rPr lang="en-US" sz="1400" dirty="0" err="1">
                <a:latin typeface="Arial" panose="020B0604020202020204" pitchFamily="34" charset="0"/>
                <a:cs typeface="Arial" panose="020B0604020202020204" pitchFamily="34" charset="0"/>
              </a:rPr>
              <a:t>piirustus</a:t>
            </a:r>
            <a:r>
              <a:rPr lang="en-US" sz="1400" dirty="0">
                <a:latin typeface="Arial" panose="020B0604020202020204" pitchFamily="34" charset="0"/>
                <a:cs typeface="Arial" panose="020B0604020202020204" pitchFamily="34" charset="0"/>
              </a:rPr>
              <a:t>- ja </a:t>
            </a:r>
            <a:r>
              <a:rPr lang="en-US" sz="1400" dirty="0" err="1">
                <a:latin typeface="Arial" panose="020B0604020202020204" pitchFamily="34" charset="0"/>
                <a:cs typeface="Arial" panose="020B0604020202020204" pitchFamily="34" charset="0"/>
              </a:rPr>
              <a:t>suunnittelukoe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ovat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tärkeässä</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asemassa</a:t>
            </a:r>
            <a:r>
              <a:rPr lang="en-US" sz="1400" dirty="0">
                <a:latin typeface="Arial" panose="020B0604020202020204" pitchFamily="34" charset="0"/>
                <a:cs typeface="Arial" panose="020B0604020202020204" pitchFamily="34" charset="0"/>
              </a:rPr>
              <a:t>.</a:t>
            </a:r>
            <a:endParaRPr lang="fi-FI" sz="1400" dirty="0">
              <a:latin typeface="Arial" panose="020B0604020202020204" pitchFamily="34" charset="0"/>
              <a:cs typeface="Arial" panose="020B0604020202020204" pitchFamily="34" charset="0"/>
            </a:endParaRPr>
          </a:p>
          <a:p>
            <a:endParaRPr lang="en-FI" sz="1400" dirty="0"/>
          </a:p>
        </p:txBody>
      </p:sp>
    </p:spTree>
    <p:extLst>
      <p:ext uri="{BB962C8B-B14F-4D97-AF65-F5344CB8AC3E}">
        <p14:creationId xmlns:p14="http://schemas.microsoft.com/office/powerpoint/2010/main" val="391636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DF4CA0-2ABD-BE47-8BA5-DA09FC28A30C}"/>
              </a:ext>
            </a:extLst>
          </p:cNvPr>
          <p:cNvSpPr>
            <a:spLocks noGrp="1"/>
          </p:cNvSpPr>
          <p:nvPr>
            <p:ph type="body" sz="half" idx="10"/>
          </p:nvPr>
        </p:nvSpPr>
        <p:spPr/>
        <p:txBody>
          <a:bodyPr/>
          <a:lstStyle/>
          <a:p>
            <a:r>
              <a:rPr lang="en-GB" dirty="0" err="1">
                <a:latin typeface="Arial" charset="0"/>
                <a:ea typeface="Arial" charset="0"/>
                <a:cs typeface="Arial" charset="0"/>
              </a:rPr>
              <a:t>Näin</a:t>
            </a:r>
            <a:r>
              <a:rPr lang="en-GB" dirty="0">
                <a:latin typeface="Arial" charset="0"/>
                <a:ea typeface="Arial" charset="0"/>
                <a:cs typeface="Arial" charset="0"/>
              </a:rPr>
              <a:t> </a:t>
            </a:r>
            <a:r>
              <a:rPr lang="en-GB" dirty="0" err="1">
                <a:latin typeface="Arial" charset="0"/>
                <a:ea typeface="Arial" charset="0"/>
                <a:cs typeface="Arial" charset="0"/>
              </a:rPr>
              <a:t>haet</a:t>
            </a:r>
            <a:endParaRPr lang="en-FI" dirty="0"/>
          </a:p>
        </p:txBody>
      </p:sp>
      <p:sp>
        <p:nvSpPr>
          <p:cNvPr id="3" name="Text Placeholder 2">
            <a:extLst>
              <a:ext uri="{FF2B5EF4-FFF2-40B4-BE49-F238E27FC236}">
                <a16:creationId xmlns:a16="http://schemas.microsoft.com/office/drawing/2014/main" id="{577A71A6-8D70-AF47-BAAD-3714DE677703}"/>
              </a:ext>
            </a:extLst>
          </p:cNvPr>
          <p:cNvSpPr>
            <a:spLocks noGrp="1"/>
          </p:cNvSpPr>
          <p:nvPr>
            <p:ph type="body" sz="half" idx="11"/>
          </p:nvPr>
        </p:nvSpPr>
        <p:spPr>
          <a:xfrm>
            <a:off x="662610" y="1047020"/>
            <a:ext cx="7818780" cy="3359328"/>
          </a:xfrm>
        </p:spPr>
        <p:txBody>
          <a:bodyPr/>
          <a:lstStyle/>
          <a:p>
            <a:pPr marL="342900" indent="-342900">
              <a:lnSpc>
                <a:spcPct val="85000"/>
              </a:lnSpc>
              <a:spcBef>
                <a:spcPts val="0"/>
              </a:spcBef>
              <a:buFont typeface="+mj-lt"/>
              <a:buAutoNum type="arabicPeriod"/>
            </a:pPr>
            <a:r>
              <a:rPr lang="fi-FI" sz="1200" dirty="0">
                <a:latin typeface="Arial" charset="0"/>
                <a:ea typeface="Arial" charset="0"/>
                <a:cs typeface="Arial" charset="0"/>
              </a:rPr>
              <a:t>Tutustu koulutustarjontaamme osoitteessa aalto.fi/opinnot.</a:t>
            </a:r>
            <a:br>
              <a:rPr lang="fi-FI" sz="1200" dirty="0">
                <a:latin typeface="Arial" charset="0"/>
                <a:ea typeface="Arial" charset="0"/>
                <a:cs typeface="Arial" charset="0"/>
              </a:rPr>
            </a:br>
            <a:r>
              <a:rPr lang="fi-FI" sz="1200" b="0" dirty="0">
                <a:latin typeface="Arial" charset="0"/>
                <a:ea typeface="Arial" charset="0"/>
                <a:cs typeface="Arial" charset="0"/>
              </a:rPr>
              <a:t>Koulutustarjontahaku: https://www.aalto.fi/fi/koulutustarjonta</a:t>
            </a: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Tutustu valintaperusteisiin ja hakuohjeisiin.</a:t>
            </a:r>
            <a:br>
              <a:rPr lang="fi-FI" sz="1200" dirty="0">
                <a:latin typeface="Arial" charset="0"/>
                <a:ea typeface="Arial" charset="0"/>
                <a:cs typeface="Arial" charset="0"/>
              </a:rPr>
            </a:br>
            <a:r>
              <a:rPr lang="fi-FI" sz="1200" b="0" dirty="0">
                <a:latin typeface="Arial" charset="0"/>
                <a:ea typeface="Arial" charset="0"/>
                <a:cs typeface="Arial" charset="0"/>
              </a:rPr>
              <a:t>Haku kandidaattikoulutuksiin: https://www.aalto.fi/fi/node/54501</a:t>
            </a: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Hakuajat: </a:t>
            </a:r>
            <a:br>
              <a:rPr lang="fi-FI" sz="1200" dirty="0">
                <a:latin typeface="Arial" charset="0"/>
                <a:ea typeface="Arial" charset="0"/>
                <a:cs typeface="Arial" charset="0"/>
              </a:rPr>
            </a:br>
            <a:r>
              <a:rPr lang="fi-FI" sz="1200" b="0" dirty="0">
                <a:latin typeface="Arial" panose="020B0604020202020204" pitchFamily="34" charset="0"/>
                <a:ea typeface="Arial" charset="0"/>
                <a:cs typeface="Arial" panose="020B0604020202020204" pitchFamily="34" charset="0"/>
              </a:rPr>
              <a:t>Englanninkieliset kandidaattikoulutukset: 3</a:t>
            </a:r>
            <a:r>
              <a:rPr lang="fi-FI" sz="1200" b="0" dirty="0">
                <a:latin typeface="Arial" panose="020B0604020202020204" pitchFamily="34" charset="0"/>
                <a:cs typeface="Arial" panose="020B0604020202020204" pitchFamily="34" charset="0"/>
              </a:rPr>
              <a:t>.–17.1.2024 (kevään ensimmäinen yhteishaku)</a:t>
            </a:r>
            <a:br>
              <a:rPr lang="fi-FI" sz="1200" b="0" dirty="0">
                <a:latin typeface="Arial" charset="0"/>
                <a:cs typeface="Arial" charset="0"/>
              </a:rPr>
            </a:br>
            <a:r>
              <a:rPr lang="fi-FI" sz="1200" b="0" dirty="0">
                <a:latin typeface="Arial" panose="020B0604020202020204" pitchFamily="34" charset="0"/>
                <a:ea typeface="Arial" charset="0"/>
                <a:cs typeface="Arial" panose="020B0604020202020204" pitchFamily="34" charset="0"/>
              </a:rPr>
              <a:t>Suomen- ja ruotsinkieliset kandidaattikoulutukset: </a:t>
            </a:r>
            <a:r>
              <a:rPr lang="fi-FI" sz="1200" b="0" dirty="0">
                <a:latin typeface="Arial" panose="020B0604020202020204" pitchFamily="34" charset="0"/>
                <a:cs typeface="Arial" panose="020B0604020202020204" pitchFamily="34" charset="0"/>
              </a:rPr>
              <a:t>13.–27.3.2024 (kevään toinen yhteishaku)</a:t>
            </a:r>
            <a:endParaRPr lang="fi-FI" sz="1200" b="0" dirty="0">
              <a:latin typeface="Arial" panose="020B0604020202020204" pitchFamily="34" charset="0"/>
              <a:ea typeface="Arial" charset="0"/>
              <a:cs typeface="Arial" panose="020B0604020202020204" pitchFamily="34" charset="0"/>
            </a:endParaRP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Rekisteröidy Opintopolkuun ja täytä sekä lähetä hakemus sähköisesti. </a:t>
            </a:r>
            <a:br>
              <a:rPr lang="fi-FI" sz="1200" dirty="0">
                <a:latin typeface="Arial" charset="0"/>
                <a:ea typeface="Arial" charset="0"/>
                <a:cs typeface="Arial" charset="0"/>
              </a:rPr>
            </a:br>
            <a:r>
              <a:rPr lang="fi-FI" sz="1200" dirty="0">
                <a:latin typeface="Arial" charset="0"/>
                <a:ea typeface="Arial" charset="0"/>
                <a:cs typeface="Arial" charset="0"/>
              </a:rPr>
              <a:t>Toimita vaadittavat liitteet ja mahdolliset ennakkotehtävät määräaikaan mennessä.</a:t>
            </a: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Tarkista, oletko hakukelpoinen todistusvalinnassa (kauppatieteellinen ja tekniikan ala).</a:t>
            </a: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Valmistaudu ja osallistu valintakokeisiin.</a:t>
            </a:r>
          </a:p>
          <a:p>
            <a:pPr marL="342900" indent="-342900">
              <a:lnSpc>
                <a:spcPct val="85000"/>
              </a:lnSpc>
              <a:spcBef>
                <a:spcPts val="0"/>
              </a:spcBef>
              <a:buFont typeface="+mj-lt"/>
              <a:buAutoNum type="arabicPeriod"/>
            </a:pP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Tarkista, oletko tullut valituksi tulosten julkaisun jälkeen.</a:t>
            </a:r>
            <a:br>
              <a:rPr lang="fi-FI" sz="1200" dirty="0">
                <a:latin typeface="Arial" charset="0"/>
                <a:ea typeface="Arial" charset="0"/>
                <a:cs typeface="Arial" charset="0"/>
              </a:rPr>
            </a:br>
            <a:endParaRPr lang="fi-FI" sz="1200" dirty="0">
              <a:latin typeface="Arial" charset="0"/>
              <a:ea typeface="Arial" charset="0"/>
              <a:cs typeface="Arial" charset="0"/>
            </a:endParaRPr>
          </a:p>
          <a:p>
            <a:pPr marL="342900" indent="-342900">
              <a:lnSpc>
                <a:spcPct val="85000"/>
              </a:lnSpc>
              <a:spcBef>
                <a:spcPts val="0"/>
              </a:spcBef>
              <a:buFont typeface="+mj-lt"/>
              <a:buAutoNum type="arabicPeriod"/>
            </a:pPr>
            <a:r>
              <a:rPr lang="fi-FI" sz="1200" dirty="0">
                <a:latin typeface="Arial" charset="0"/>
                <a:ea typeface="Arial" charset="0"/>
                <a:cs typeface="Arial" charset="0"/>
              </a:rPr>
              <a:t>Ota tarjottu opiskelupaikka vastaan määräaikaan mennessä saatuasi hyväksymiskirjeen, jossa kerrotaan tarkkaan miten toimia. Muista myös ilmoittautua yliopistoon.</a:t>
            </a:r>
          </a:p>
          <a:p>
            <a:endParaRPr lang="en-FI" sz="1200" dirty="0"/>
          </a:p>
        </p:txBody>
      </p:sp>
    </p:spTree>
    <p:extLst>
      <p:ext uri="{BB962C8B-B14F-4D97-AF65-F5344CB8AC3E}">
        <p14:creationId xmlns:p14="http://schemas.microsoft.com/office/powerpoint/2010/main" val="278628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B0361-2B6F-41DF-B5A3-B544668DB878}"/>
              </a:ext>
            </a:extLst>
          </p:cNvPr>
          <p:cNvPicPr>
            <a:picLocks noChangeAspect="1"/>
          </p:cNvPicPr>
          <p:nvPr/>
        </p:nvPicPr>
        <p:blipFill>
          <a:blip r:embed="rId3"/>
          <a:stretch>
            <a:fillRect/>
          </a:stretch>
        </p:blipFill>
        <p:spPr>
          <a:xfrm>
            <a:off x="659724" y="1285198"/>
            <a:ext cx="3575124" cy="2885112"/>
          </a:xfrm>
          <a:prstGeom prst="rect">
            <a:avLst/>
          </a:prstGeom>
        </p:spPr>
      </p:pic>
      <p:pic>
        <p:nvPicPr>
          <p:cNvPr id="8" name="Picture 7">
            <a:extLst>
              <a:ext uri="{FF2B5EF4-FFF2-40B4-BE49-F238E27FC236}">
                <a16:creationId xmlns:a16="http://schemas.microsoft.com/office/drawing/2014/main" id="{7ED4542E-F84E-4781-98DB-7333D9242795}"/>
              </a:ext>
            </a:extLst>
          </p:cNvPr>
          <p:cNvPicPr>
            <a:picLocks noChangeAspect="1"/>
          </p:cNvPicPr>
          <p:nvPr/>
        </p:nvPicPr>
        <p:blipFill>
          <a:blip r:embed="rId4"/>
          <a:stretch>
            <a:fillRect/>
          </a:stretch>
        </p:blipFill>
        <p:spPr>
          <a:xfrm>
            <a:off x="4550496" y="3937775"/>
            <a:ext cx="3587712" cy="982494"/>
          </a:xfrm>
          <a:prstGeom prst="rect">
            <a:avLst/>
          </a:prstGeom>
        </p:spPr>
      </p:pic>
      <p:pic>
        <p:nvPicPr>
          <p:cNvPr id="16" name="Picture 15">
            <a:extLst>
              <a:ext uri="{FF2B5EF4-FFF2-40B4-BE49-F238E27FC236}">
                <a16:creationId xmlns:a16="http://schemas.microsoft.com/office/drawing/2014/main" id="{E553577E-13ED-4794-B675-5763127B3F54}"/>
              </a:ext>
            </a:extLst>
          </p:cNvPr>
          <p:cNvPicPr>
            <a:picLocks noChangeAspect="1"/>
          </p:cNvPicPr>
          <p:nvPr/>
        </p:nvPicPr>
        <p:blipFill>
          <a:blip r:embed="rId5"/>
          <a:stretch>
            <a:fillRect/>
          </a:stretch>
        </p:blipFill>
        <p:spPr>
          <a:xfrm>
            <a:off x="4559473" y="2665251"/>
            <a:ext cx="3573087" cy="1145324"/>
          </a:xfrm>
          <a:prstGeom prst="rect">
            <a:avLst/>
          </a:prstGeom>
        </p:spPr>
      </p:pic>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2" y="125416"/>
            <a:ext cx="8178936" cy="999574"/>
          </a:xfrm>
        </p:spPr>
        <p:txBody>
          <a:bodyPr/>
          <a:lstStyle/>
          <a:p>
            <a:pPr>
              <a:lnSpc>
                <a:spcPct val="100000"/>
              </a:lnSpc>
            </a:pPr>
            <a:r>
              <a:rPr lang="fi-FI" sz="3200" dirty="0">
                <a:latin typeface="Arial" charset="0"/>
                <a:ea typeface="Arial" charset="0"/>
                <a:cs typeface="Arial" charset="0"/>
              </a:rPr>
              <a:t>Kauppatieteellisen alan valintakoetehtävät: esimerkki</a:t>
            </a:r>
            <a:endParaRPr lang="en-FI" sz="3200" dirty="0"/>
          </a:p>
        </p:txBody>
      </p:sp>
      <p:pic>
        <p:nvPicPr>
          <p:cNvPr id="7" name="Picture 6">
            <a:extLst>
              <a:ext uri="{FF2B5EF4-FFF2-40B4-BE49-F238E27FC236}">
                <a16:creationId xmlns:a16="http://schemas.microsoft.com/office/drawing/2014/main" id="{936CF8B5-BC93-4600-B299-B7C178ED07B3}"/>
              </a:ext>
            </a:extLst>
          </p:cNvPr>
          <p:cNvPicPr>
            <a:picLocks noChangeAspect="1"/>
          </p:cNvPicPr>
          <p:nvPr/>
        </p:nvPicPr>
        <p:blipFill>
          <a:blip r:embed="rId6"/>
          <a:stretch>
            <a:fillRect/>
          </a:stretch>
        </p:blipFill>
        <p:spPr>
          <a:xfrm>
            <a:off x="4663340" y="1288304"/>
            <a:ext cx="3433979" cy="1207932"/>
          </a:xfrm>
          <a:prstGeom prst="rect">
            <a:avLst/>
          </a:prstGeom>
        </p:spPr>
      </p:pic>
    </p:spTree>
    <p:extLst>
      <p:ext uri="{BB962C8B-B14F-4D97-AF65-F5344CB8AC3E}">
        <p14:creationId xmlns:p14="http://schemas.microsoft.com/office/powerpoint/2010/main" val="760687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p:txBody>
          <a:bodyPr/>
          <a:lstStyle/>
          <a:p>
            <a:pPr>
              <a:lnSpc>
                <a:spcPct val="100000"/>
              </a:lnSpc>
            </a:pPr>
            <a:r>
              <a:rPr lang="en-GB" sz="3200" dirty="0" err="1">
                <a:latin typeface="Arial" charset="0"/>
                <a:ea typeface="Arial" charset="0"/>
                <a:cs typeface="Arial" charset="0"/>
              </a:rPr>
              <a:t>Taiteiden</a:t>
            </a:r>
            <a:r>
              <a:rPr lang="en-GB" sz="3200" dirty="0">
                <a:latin typeface="Arial" charset="0"/>
                <a:ea typeface="Arial" charset="0"/>
                <a:cs typeface="Arial" charset="0"/>
              </a:rPr>
              <a:t> </a:t>
            </a:r>
            <a:r>
              <a:rPr lang="en-GB" sz="3200" dirty="0" err="1">
                <a:latin typeface="Arial" charset="0"/>
                <a:ea typeface="Arial" charset="0"/>
                <a:cs typeface="Arial" charset="0"/>
              </a:rPr>
              <a:t>alan</a:t>
            </a:r>
            <a:r>
              <a:rPr lang="en-GB" sz="3200" dirty="0">
                <a:latin typeface="Arial" charset="0"/>
                <a:ea typeface="Arial" charset="0"/>
                <a:cs typeface="Arial" charset="0"/>
              </a:rPr>
              <a:t> </a:t>
            </a:r>
            <a:r>
              <a:rPr lang="en-GB" sz="3200" dirty="0" err="1">
                <a:latin typeface="Arial" charset="0"/>
                <a:ea typeface="Arial" charset="0"/>
                <a:cs typeface="Arial" charset="0"/>
              </a:rPr>
              <a:t>ennakko</a:t>
            </a:r>
            <a:r>
              <a:rPr lang="en-GB" sz="3200" dirty="0">
                <a:latin typeface="Arial" charset="0"/>
                <a:ea typeface="Arial" charset="0"/>
                <a:cs typeface="Arial" charset="0"/>
              </a:rPr>
              <a:t>- </a:t>
            </a:r>
            <a:r>
              <a:rPr lang="en-GB" sz="3200" dirty="0" err="1">
                <a:latin typeface="Arial" charset="0"/>
                <a:ea typeface="Arial" charset="0"/>
                <a:cs typeface="Arial" charset="0"/>
              </a:rPr>
              <a:t>ja</a:t>
            </a:r>
            <a:r>
              <a:rPr lang="en-GB" sz="3200" dirty="0">
                <a:latin typeface="Arial" charset="0"/>
                <a:ea typeface="Arial" charset="0"/>
                <a:cs typeface="Arial" charset="0"/>
              </a:rPr>
              <a:t> </a:t>
            </a:r>
            <a:r>
              <a:rPr lang="en-GB" sz="3200" dirty="0" err="1">
                <a:latin typeface="Arial" charset="0"/>
                <a:ea typeface="Arial" charset="0"/>
                <a:cs typeface="Arial" charset="0"/>
              </a:rPr>
              <a:t>valintakoetehtävät</a:t>
            </a:r>
            <a:r>
              <a:rPr lang="en-GB" sz="3200" dirty="0">
                <a:latin typeface="Arial" charset="0"/>
                <a:ea typeface="Arial" charset="0"/>
                <a:cs typeface="Arial" charset="0"/>
              </a:rPr>
              <a:t>: </a:t>
            </a:r>
            <a:r>
              <a:rPr lang="en-GB" sz="3200" dirty="0" err="1">
                <a:latin typeface="Arial" charset="0"/>
                <a:ea typeface="Arial" charset="0"/>
                <a:cs typeface="Arial" charset="0"/>
              </a:rPr>
              <a:t>esimerkki</a:t>
            </a:r>
            <a:endParaRPr lang="en-FI" sz="3200" dirty="0"/>
          </a:p>
        </p:txBody>
      </p:sp>
      <p:sp>
        <p:nvSpPr>
          <p:cNvPr id="3" name="Text Placeholder 2">
            <a:extLst>
              <a:ext uri="{FF2B5EF4-FFF2-40B4-BE49-F238E27FC236}">
                <a16:creationId xmlns:a16="http://schemas.microsoft.com/office/drawing/2014/main" id="{932C55D4-1E48-534E-9D49-5083E2565415}"/>
              </a:ext>
            </a:extLst>
          </p:cNvPr>
          <p:cNvSpPr>
            <a:spLocks noGrp="1"/>
          </p:cNvSpPr>
          <p:nvPr>
            <p:ph type="body" sz="half" idx="11"/>
          </p:nvPr>
        </p:nvSpPr>
        <p:spPr>
          <a:xfrm>
            <a:off x="683081" y="1347789"/>
            <a:ext cx="3694954" cy="2936212"/>
          </a:xfrm>
        </p:spPr>
        <p:txBody>
          <a:bodyPr/>
          <a:lstStyle/>
          <a:p>
            <a:pPr marL="0" indent="0">
              <a:spcBef>
                <a:spcPts val="500"/>
              </a:spcBef>
              <a:buNone/>
            </a:pPr>
            <a:r>
              <a:rPr lang="fi-FI" sz="1600" dirty="0">
                <a:latin typeface="Arial" charset="0"/>
                <a:ea typeface="Arial" charset="0"/>
                <a:cs typeface="Arial" charset="0"/>
              </a:rPr>
              <a:t>Muoti</a:t>
            </a:r>
          </a:p>
          <a:p>
            <a:pPr marL="0" lvl="1" indent="0">
              <a:lnSpc>
                <a:spcPct val="100000"/>
              </a:lnSpc>
              <a:spcBef>
                <a:spcPts val="500"/>
              </a:spcBef>
              <a:buNone/>
            </a:pPr>
            <a:r>
              <a:rPr lang="fi-FI" sz="1100" dirty="0">
                <a:latin typeface="Arial" charset="0"/>
                <a:ea typeface="Arial" charset="0"/>
                <a:cs typeface="Arial" charset="0"/>
              </a:rPr>
              <a:t>Suunnittele viiden asukokonaisuuden naistenvaatemallisto asusteineen käyttämällä ympyrän, neliön ja kolmion muotoisia kappaleita. Kuvaa mallistosi ihmisen päällä edestä ja takaa A2 paperiarkille.</a:t>
            </a:r>
          </a:p>
          <a:p>
            <a:pPr marL="0" lvl="1" indent="0">
              <a:lnSpc>
                <a:spcPct val="100000"/>
              </a:lnSpc>
              <a:spcBef>
                <a:spcPts val="500"/>
              </a:spcBef>
              <a:buNone/>
            </a:pPr>
            <a:r>
              <a:rPr lang="fi-FI" sz="1100" b="1" dirty="0">
                <a:latin typeface="Arial" charset="0"/>
                <a:ea typeface="Arial" charset="0"/>
                <a:cs typeface="Arial" charset="0"/>
              </a:rPr>
              <a:t>Toteutustapa</a:t>
            </a:r>
          </a:p>
          <a:p>
            <a:pPr marL="0" lvl="1" indent="0">
              <a:lnSpc>
                <a:spcPct val="100000"/>
              </a:lnSpc>
              <a:spcBef>
                <a:spcPts val="500"/>
              </a:spcBef>
              <a:buNone/>
            </a:pPr>
            <a:r>
              <a:rPr lang="fi-FI" sz="1100" dirty="0">
                <a:latin typeface="Arial" charset="0"/>
                <a:ea typeface="Arial" charset="0"/>
                <a:cs typeface="Arial" charset="0"/>
              </a:rPr>
              <a:t>Väritehtävä, väline vapaa, koko A2</a:t>
            </a:r>
          </a:p>
          <a:p>
            <a:pPr marL="0" lvl="1" indent="0">
              <a:lnSpc>
                <a:spcPct val="100000"/>
              </a:lnSpc>
              <a:spcBef>
                <a:spcPts val="500"/>
              </a:spcBef>
              <a:buNone/>
            </a:pPr>
            <a:r>
              <a:rPr lang="fi-FI" sz="1100" b="1" dirty="0">
                <a:latin typeface="Arial" charset="0"/>
                <a:ea typeface="Arial" charset="0"/>
                <a:cs typeface="Arial" charset="0"/>
              </a:rPr>
              <a:t>Arviointiperusteet</a:t>
            </a:r>
          </a:p>
          <a:p>
            <a:pPr marL="0" lvl="1" indent="0">
              <a:lnSpc>
                <a:spcPct val="100000"/>
              </a:lnSpc>
              <a:spcBef>
                <a:spcPts val="500"/>
              </a:spcBef>
              <a:buNone/>
            </a:pPr>
            <a:r>
              <a:rPr lang="fi-FI" sz="1100" dirty="0">
                <a:latin typeface="Arial" charset="0"/>
                <a:ea typeface="Arial" charset="0"/>
                <a:cs typeface="Arial" charset="0"/>
              </a:rPr>
              <a:t>Mallistokokonaisuuden hahmottaminen, visuaalisuus, värien käyttö, idearikkaus</a:t>
            </a:r>
            <a:endParaRPr lang="en-GB" sz="1100" dirty="0">
              <a:latin typeface="Arial" charset="0"/>
              <a:ea typeface="Arial" charset="0"/>
              <a:cs typeface="Arial" charset="0"/>
            </a:endParaRPr>
          </a:p>
          <a:p>
            <a:pPr lvl="1"/>
            <a:endParaRPr lang="fi-FI" sz="1800" dirty="0">
              <a:latin typeface="Arial" charset="0"/>
              <a:ea typeface="Arial" charset="0"/>
              <a:cs typeface="Arial" charset="0"/>
            </a:endParaRPr>
          </a:p>
          <a:p>
            <a:endParaRPr lang="en-FI" dirty="0"/>
          </a:p>
        </p:txBody>
      </p:sp>
      <p:sp>
        <p:nvSpPr>
          <p:cNvPr id="4" name="Text Placeholder 3">
            <a:extLst>
              <a:ext uri="{FF2B5EF4-FFF2-40B4-BE49-F238E27FC236}">
                <a16:creationId xmlns:a16="http://schemas.microsoft.com/office/drawing/2014/main" id="{EA059AEB-0322-EE45-9C5E-6B929B53937B}"/>
              </a:ext>
            </a:extLst>
          </p:cNvPr>
          <p:cNvSpPr>
            <a:spLocks noGrp="1"/>
          </p:cNvSpPr>
          <p:nvPr>
            <p:ph type="body" sz="half" idx="12"/>
          </p:nvPr>
        </p:nvSpPr>
        <p:spPr>
          <a:xfrm>
            <a:off x="4640054" y="1347789"/>
            <a:ext cx="4149920" cy="2936212"/>
          </a:xfrm>
        </p:spPr>
        <p:txBody>
          <a:bodyPr/>
          <a:lstStyle/>
          <a:p>
            <a:pPr marL="0" indent="0">
              <a:spcBef>
                <a:spcPts val="500"/>
              </a:spcBef>
              <a:buNone/>
            </a:pPr>
            <a:r>
              <a:rPr lang="fi-FI" sz="1600">
                <a:latin typeface="Arial" charset="0"/>
                <a:ea typeface="Arial" charset="0"/>
                <a:cs typeface="Arial" charset="0"/>
              </a:rPr>
              <a:t>Visuaalisen viestinnän muotoilu</a:t>
            </a:r>
          </a:p>
          <a:p>
            <a:pPr marL="0" indent="0">
              <a:lnSpc>
                <a:spcPct val="100000"/>
              </a:lnSpc>
              <a:spcBef>
                <a:spcPts val="500"/>
              </a:spcBef>
              <a:buNone/>
            </a:pPr>
            <a:r>
              <a:rPr lang="fi-FI" sz="1100" b="0">
                <a:latin typeface="Arial" charset="0"/>
                <a:ea typeface="Arial" charset="0"/>
                <a:cs typeface="Arial" charset="0"/>
              </a:rPr>
              <a:t>Suunnittele ja toteuta julkaisu aiheista, jotka sinua kiinnostavat kuvallisessa viestinnässä. Nimeä </a:t>
            </a:r>
            <a:br>
              <a:rPr lang="fi-FI" sz="1100" b="0">
                <a:latin typeface="Arial" charset="0"/>
                <a:ea typeface="Arial" charset="0"/>
                <a:cs typeface="Arial" charset="0"/>
              </a:rPr>
            </a:br>
            <a:r>
              <a:rPr lang="fi-FI" sz="1100" b="0">
                <a:latin typeface="Arial" charset="0"/>
                <a:ea typeface="Arial" charset="0"/>
                <a:cs typeface="Arial" charset="0"/>
              </a:rPr>
              <a:t>julkaisusi. Muotoile lehteen erillinen liite, jossa kuvaat jotain harrastustasi infografiikan keinoin. </a:t>
            </a:r>
          </a:p>
          <a:p>
            <a:pPr marL="0" indent="0">
              <a:lnSpc>
                <a:spcPct val="100000"/>
              </a:lnSpc>
              <a:spcBef>
                <a:spcPts val="500"/>
              </a:spcBef>
              <a:buNone/>
            </a:pPr>
            <a:r>
              <a:rPr lang="fi-FI" sz="1100">
                <a:latin typeface="Arial" charset="0"/>
                <a:ea typeface="Arial" charset="0"/>
                <a:cs typeface="Arial" charset="0"/>
              </a:rPr>
              <a:t>Toteutustapa </a:t>
            </a:r>
          </a:p>
          <a:p>
            <a:pPr marL="0" indent="0">
              <a:lnSpc>
                <a:spcPct val="100000"/>
              </a:lnSpc>
              <a:spcBef>
                <a:spcPts val="500"/>
              </a:spcBef>
              <a:buNone/>
            </a:pPr>
            <a:r>
              <a:rPr lang="fi-FI" sz="1100" b="0">
                <a:latin typeface="Arial" charset="0"/>
                <a:ea typeface="Arial" charset="0"/>
                <a:cs typeface="Arial" charset="0"/>
              </a:rPr>
              <a:t>8–12 sivua käsittävä kokonaisuus, tulostettu tai käsin tehty, sivukoko korkeintaan A3.</a:t>
            </a:r>
          </a:p>
          <a:p>
            <a:pPr marL="0" indent="0">
              <a:lnSpc>
                <a:spcPct val="100000"/>
              </a:lnSpc>
              <a:spcBef>
                <a:spcPts val="500"/>
              </a:spcBef>
              <a:buNone/>
            </a:pPr>
            <a:r>
              <a:rPr lang="fi-FI" sz="1100">
                <a:latin typeface="Arial" charset="0"/>
                <a:ea typeface="Arial" charset="0"/>
                <a:cs typeface="Arial" charset="0"/>
              </a:rPr>
              <a:t>Arviointiperusteet </a:t>
            </a:r>
          </a:p>
          <a:p>
            <a:pPr marL="0" indent="0">
              <a:lnSpc>
                <a:spcPct val="100000"/>
              </a:lnSpc>
              <a:spcBef>
                <a:spcPts val="500"/>
              </a:spcBef>
              <a:buNone/>
            </a:pPr>
            <a:r>
              <a:rPr lang="fi-FI" sz="1100" b="0">
                <a:latin typeface="Arial" charset="0"/>
                <a:ea typeface="Arial" charset="0"/>
                <a:cs typeface="Arial" charset="0"/>
              </a:rPr>
              <a:t>Sisällölliset ratkaisut, visualisointitaidot, informatiivisuus, sommittelukyky, kerronnallisuus ja kokonaisuuden hallinta. </a:t>
            </a:r>
            <a:endParaRPr lang="en-GB" sz="1100" b="0">
              <a:latin typeface="Arial" charset="0"/>
              <a:ea typeface="Arial" charset="0"/>
              <a:cs typeface="Arial" charset="0"/>
            </a:endParaRPr>
          </a:p>
          <a:p>
            <a:endParaRPr lang="en-FI"/>
          </a:p>
        </p:txBody>
      </p:sp>
    </p:spTree>
    <p:extLst>
      <p:ext uri="{BB962C8B-B14F-4D97-AF65-F5344CB8AC3E}">
        <p14:creationId xmlns:p14="http://schemas.microsoft.com/office/powerpoint/2010/main" val="144566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5402A-A976-3B46-BAB9-88DECA4E940D}"/>
              </a:ext>
            </a:extLst>
          </p:cNvPr>
          <p:cNvSpPr>
            <a:spLocks noGrp="1"/>
          </p:cNvSpPr>
          <p:nvPr>
            <p:ph type="body" sz="half" idx="10"/>
          </p:nvPr>
        </p:nvSpPr>
        <p:spPr>
          <a:xfrm>
            <a:off x="602452" y="125416"/>
            <a:ext cx="7688108" cy="999574"/>
          </a:xfrm>
        </p:spPr>
        <p:txBody>
          <a:bodyPr/>
          <a:lstStyle/>
          <a:p>
            <a:pPr>
              <a:lnSpc>
                <a:spcPct val="100000"/>
              </a:lnSpc>
            </a:pPr>
            <a:r>
              <a:rPr lang="en-GB" sz="3200" dirty="0" err="1">
                <a:latin typeface="Arial" charset="0"/>
                <a:ea typeface="Arial" charset="0"/>
                <a:cs typeface="Arial" charset="0"/>
              </a:rPr>
              <a:t>Tekniikan</a:t>
            </a:r>
            <a:r>
              <a:rPr lang="en-GB" sz="3200" dirty="0">
                <a:latin typeface="Arial" charset="0"/>
                <a:ea typeface="Arial" charset="0"/>
                <a:cs typeface="Arial" charset="0"/>
              </a:rPr>
              <a:t> </a:t>
            </a:r>
            <a:r>
              <a:rPr lang="en-GB" sz="3200" dirty="0" err="1">
                <a:latin typeface="Arial" charset="0"/>
                <a:ea typeface="Arial" charset="0"/>
                <a:cs typeface="Arial" charset="0"/>
              </a:rPr>
              <a:t>alan</a:t>
            </a:r>
            <a:r>
              <a:rPr lang="en-GB" sz="3200" dirty="0">
                <a:latin typeface="Arial" charset="0"/>
                <a:ea typeface="Arial" charset="0"/>
                <a:cs typeface="Arial" charset="0"/>
              </a:rPr>
              <a:t> DI-</a:t>
            </a:r>
            <a:r>
              <a:rPr lang="en-GB" sz="3200" dirty="0" err="1">
                <a:latin typeface="Arial" charset="0"/>
                <a:ea typeface="Arial" charset="0"/>
                <a:cs typeface="Arial" charset="0"/>
              </a:rPr>
              <a:t>valintakoe</a:t>
            </a:r>
            <a:r>
              <a:rPr lang="en-GB" sz="3200" dirty="0">
                <a:latin typeface="Arial" charset="0"/>
                <a:ea typeface="Arial" charset="0"/>
                <a:cs typeface="Arial" charset="0"/>
              </a:rPr>
              <a:t>-</a:t>
            </a:r>
            <a:r>
              <a:rPr lang="en-GB" sz="3200" dirty="0" err="1">
                <a:latin typeface="Arial" charset="0"/>
                <a:ea typeface="Arial" charset="0"/>
                <a:cs typeface="Arial" charset="0"/>
              </a:rPr>
              <a:t>tehtävät</a:t>
            </a:r>
            <a:r>
              <a:rPr lang="en-GB" sz="3200" dirty="0">
                <a:latin typeface="Arial" charset="0"/>
                <a:ea typeface="Arial" charset="0"/>
                <a:cs typeface="Arial" charset="0"/>
              </a:rPr>
              <a:t>: </a:t>
            </a:r>
            <a:r>
              <a:rPr lang="en-GB" sz="3200" dirty="0" err="1">
                <a:latin typeface="Arial" charset="0"/>
                <a:ea typeface="Arial" charset="0"/>
                <a:cs typeface="Arial" charset="0"/>
              </a:rPr>
              <a:t>esimerkki</a:t>
            </a:r>
            <a:endParaRPr lang="en-FI" sz="3200" dirty="0"/>
          </a:p>
        </p:txBody>
      </p:sp>
      <p:pic>
        <p:nvPicPr>
          <p:cNvPr id="6" name="Picture 5">
            <a:extLst>
              <a:ext uri="{FF2B5EF4-FFF2-40B4-BE49-F238E27FC236}">
                <a16:creationId xmlns:a16="http://schemas.microsoft.com/office/drawing/2014/main" id="{69072E9F-FFE5-154E-AF75-CC67BCBB3D6B}"/>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02452" y="1613357"/>
            <a:ext cx="3597698" cy="1587397"/>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82D846F-5D2B-D84F-A346-6B93E5C03271}"/>
              </a:ext>
            </a:extLst>
          </p:cNvPr>
          <p:cNvSpPr/>
          <p:nvPr/>
        </p:nvSpPr>
        <p:spPr>
          <a:xfrm>
            <a:off x="4572000" y="1613357"/>
            <a:ext cx="4209388" cy="1700466"/>
          </a:xfrm>
          <a:prstGeom prst="rect">
            <a:avLst/>
          </a:prstGeom>
        </p:spPr>
        <p:txBody>
          <a:bodyPr wrap="square">
            <a:spAutoFit/>
          </a:bodyPr>
          <a:lstStyle/>
          <a:p>
            <a:r>
              <a:rPr lang="fi-FI" sz="950" dirty="0">
                <a:latin typeface="Times New Roman" panose="02020603050405020304" pitchFamily="18" charset="0"/>
                <a:ea typeface="Arial" charset="0"/>
                <a:cs typeface="Times New Roman" panose="02020603050405020304" pitchFamily="18" charset="0"/>
              </a:rPr>
              <a:t>Kuution muotoinen jäälohkare, jonka tilavuus on 1,0 m3 ja lämpötila 0,0 </a:t>
            </a:r>
            <a:r>
              <a:rPr lang="fi-FI" sz="950" dirty="0">
                <a:latin typeface="Times New Roman" panose="02020603050405020304" pitchFamily="18" charset="0"/>
                <a:cs typeface="Times New Roman" panose="02020603050405020304" pitchFamily="18" charset="0"/>
              </a:rPr>
              <a:t>°C</a:t>
            </a:r>
            <a:r>
              <a:rPr lang="fi-FI" sz="950" dirty="0">
                <a:latin typeface="Times New Roman" panose="02020603050405020304" pitchFamily="18" charset="0"/>
                <a:ea typeface="Arial" charset="0"/>
                <a:cs typeface="Times New Roman" panose="02020603050405020304" pitchFamily="18" charset="0"/>
              </a:rPr>
              <a:t>, kelluu Itämeressä vaakasuorassa asennossa. Veden ja ilman lämpötila on +5,0 </a:t>
            </a:r>
            <a:r>
              <a:rPr lang="fi-FI" sz="950" dirty="0">
                <a:latin typeface="Times New Roman" panose="02020603050405020304" pitchFamily="18" charset="0"/>
                <a:cs typeface="Times New Roman" panose="02020603050405020304" pitchFamily="18" charset="0"/>
              </a:rPr>
              <a:t>°C</a:t>
            </a:r>
            <a:r>
              <a:rPr lang="fi-FI" sz="950" dirty="0">
                <a:latin typeface="Times New Roman" panose="02020603050405020304" pitchFamily="18" charset="0"/>
                <a:ea typeface="Arial" charset="0"/>
                <a:cs typeface="Times New Roman" panose="02020603050405020304" pitchFamily="18" charset="0"/>
              </a:rPr>
              <a:t>.</a:t>
            </a:r>
          </a:p>
          <a:p>
            <a:endParaRPr lang="fi-FI" sz="950" dirty="0">
              <a:latin typeface="Times New Roman" panose="02020603050405020304" pitchFamily="18" charset="0"/>
              <a:ea typeface="Arial" charset="0"/>
              <a:cs typeface="Times New Roman" panose="02020603050405020304" pitchFamily="18" charset="0"/>
            </a:endParaRPr>
          </a:p>
          <a:p>
            <a:r>
              <a:rPr lang="fi-FI" sz="950" dirty="0">
                <a:latin typeface="Times New Roman" panose="02020603050405020304" pitchFamily="18" charset="0"/>
                <a:ea typeface="Arial" charset="0"/>
                <a:cs typeface="Times New Roman" panose="02020603050405020304" pitchFamily="18" charset="0"/>
              </a:rPr>
              <a:t>a) Keskelle jää lohkareen vedenpinnan yläpuolella olevaa tahkoa osuu valonsäde tulokulmassa α = 25</a:t>
            </a:r>
            <a:r>
              <a:rPr lang="fi-FI" sz="950" dirty="0">
                <a:latin typeface="Times New Roman" panose="02020603050405020304" pitchFamily="18" charset="0"/>
                <a:cs typeface="Times New Roman" panose="02020603050405020304" pitchFamily="18" charset="0"/>
              </a:rPr>
              <a:t>°</a:t>
            </a:r>
            <a:r>
              <a:rPr lang="fi-FI" sz="950" dirty="0">
                <a:latin typeface="Times New Roman" panose="02020603050405020304" pitchFamily="18" charset="0"/>
                <a:ea typeface="Arial" charset="0"/>
                <a:cs typeface="Times New Roman" panose="02020603050405020304" pitchFamily="18" charset="0"/>
              </a:rPr>
              <a:t> kulkien lohkareen läpi. Kuinka suuri on taitekulma säteen kulkiessa jäälohkareesta veteen? (2p.)</a:t>
            </a:r>
          </a:p>
          <a:p>
            <a:r>
              <a:rPr lang="fi-FI" sz="950" dirty="0">
                <a:latin typeface="Times New Roman" panose="02020603050405020304" pitchFamily="18" charset="0"/>
                <a:ea typeface="Arial" charset="0"/>
                <a:cs typeface="Times New Roman" panose="02020603050405020304" pitchFamily="18" charset="0"/>
              </a:rPr>
              <a:t>b) Laske, kuinka korkea jäälohkareen vedenpinnan yläpuolella oleva osa on. (2p.)</a:t>
            </a:r>
          </a:p>
          <a:p>
            <a:r>
              <a:rPr lang="fi-FI" sz="950" dirty="0">
                <a:latin typeface="Times New Roman" panose="02020603050405020304" pitchFamily="18" charset="0"/>
                <a:ea typeface="Arial" charset="0"/>
                <a:cs typeface="Times New Roman" panose="02020603050405020304" pitchFamily="18" charset="0"/>
              </a:rPr>
              <a:t>c) Jäälohkare on kokonaan sulanut 21 päivän kuluttua. Kuinka suuri on meriveden ja ilman yhteenlaskettu keskimääräinen sulatusteho? (2p.)</a:t>
            </a:r>
          </a:p>
          <a:p>
            <a:endParaRPr lang="fi-FI" sz="950" dirty="0">
              <a:latin typeface="Times New Roman" panose="02020603050405020304" pitchFamily="18" charset="0"/>
              <a:ea typeface="Arial" charset="0"/>
              <a:cs typeface="Times New Roman" panose="02020603050405020304" pitchFamily="18" charset="0"/>
            </a:endParaRPr>
          </a:p>
          <a:p>
            <a:r>
              <a:rPr lang="fi-FI" sz="950" dirty="0">
                <a:latin typeface="Times New Roman" panose="02020603050405020304" pitchFamily="18" charset="0"/>
                <a:ea typeface="Arial" charset="0"/>
                <a:cs typeface="Times New Roman" panose="02020603050405020304" pitchFamily="18" charset="0"/>
              </a:rPr>
              <a:t>Ilmoita kaikki vastauksesi kahden merkitsevän numeron tarkkuudella.</a:t>
            </a:r>
          </a:p>
        </p:txBody>
      </p:sp>
      <p:pic>
        <p:nvPicPr>
          <p:cNvPr id="10" name="Picture 9">
            <a:extLst>
              <a:ext uri="{FF2B5EF4-FFF2-40B4-BE49-F238E27FC236}">
                <a16:creationId xmlns:a16="http://schemas.microsoft.com/office/drawing/2014/main" id="{0BAD8661-40BE-CE4F-B617-F4F68D62989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270097" y="3335726"/>
            <a:ext cx="1665122" cy="155568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A8F52FB8-E4B0-4F42-A928-85B1B618354B}"/>
              </a:ext>
            </a:extLst>
          </p:cNvPr>
          <p:cNvSpPr txBox="1"/>
          <p:nvPr/>
        </p:nvSpPr>
        <p:spPr>
          <a:xfrm>
            <a:off x="602452" y="1221268"/>
            <a:ext cx="3781050" cy="338554"/>
          </a:xfrm>
          <a:prstGeom prst="rect">
            <a:avLst/>
          </a:prstGeom>
          <a:noFill/>
        </p:spPr>
        <p:txBody>
          <a:bodyPr wrap="square" rtlCol="0">
            <a:spAutoFit/>
          </a:bodyPr>
          <a:lstStyle/>
          <a:p>
            <a:r>
              <a:rPr lang="en-FI" sz="1600" b="1" dirty="0"/>
              <a:t>Matematiikka</a:t>
            </a:r>
          </a:p>
        </p:txBody>
      </p:sp>
      <p:sp>
        <p:nvSpPr>
          <p:cNvPr id="12" name="TextBox 11">
            <a:extLst>
              <a:ext uri="{FF2B5EF4-FFF2-40B4-BE49-F238E27FC236}">
                <a16:creationId xmlns:a16="http://schemas.microsoft.com/office/drawing/2014/main" id="{44509974-67ED-B842-B523-9384FC7BC915}"/>
              </a:ext>
            </a:extLst>
          </p:cNvPr>
          <p:cNvSpPr txBox="1"/>
          <p:nvPr/>
        </p:nvSpPr>
        <p:spPr>
          <a:xfrm>
            <a:off x="4590252" y="1221268"/>
            <a:ext cx="3781050" cy="338554"/>
          </a:xfrm>
          <a:prstGeom prst="rect">
            <a:avLst/>
          </a:prstGeom>
          <a:noFill/>
        </p:spPr>
        <p:txBody>
          <a:bodyPr wrap="square" rtlCol="0">
            <a:spAutoFit/>
          </a:bodyPr>
          <a:lstStyle/>
          <a:p>
            <a:r>
              <a:rPr lang="en-FI" sz="1600" b="1"/>
              <a:t>Fysiikka</a:t>
            </a:r>
          </a:p>
        </p:txBody>
      </p:sp>
      <p:pic>
        <p:nvPicPr>
          <p:cNvPr id="9" name="Picture 8">
            <a:extLst>
              <a:ext uri="{FF2B5EF4-FFF2-40B4-BE49-F238E27FC236}">
                <a16:creationId xmlns:a16="http://schemas.microsoft.com/office/drawing/2014/main" id="{BEB273EA-C91C-D546-9568-E364D73F5BD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4635553" y="3405830"/>
            <a:ext cx="3185091" cy="489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5872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94B4C2-7CC9-F14E-888D-4DB4FE671B10}"/>
              </a:ext>
            </a:extLst>
          </p:cNvPr>
          <p:cNvSpPr>
            <a:spLocks noGrp="1"/>
          </p:cNvSpPr>
          <p:nvPr>
            <p:ph type="body" sz="half" idx="2"/>
          </p:nvPr>
        </p:nvSpPr>
        <p:spPr/>
        <p:txBody>
          <a:bodyPr/>
          <a:lstStyle/>
          <a:p>
            <a:endParaRPr lang="en-FI"/>
          </a:p>
        </p:txBody>
      </p:sp>
      <p:sp>
        <p:nvSpPr>
          <p:cNvPr id="8" name="Text Placeholder 7">
            <a:extLst>
              <a:ext uri="{FF2B5EF4-FFF2-40B4-BE49-F238E27FC236}">
                <a16:creationId xmlns:a16="http://schemas.microsoft.com/office/drawing/2014/main" id="{FBDFBCF2-67EC-7146-9F61-2B6B9A84122A}"/>
              </a:ext>
            </a:extLst>
          </p:cNvPr>
          <p:cNvSpPr>
            <a:spLocks noGrp="1"/>
          </p:cNvSpPr>
          <p:nvPr>
            <p:ph type="body" sz="half" idx="10"/>
          </p:nvPr>
        </p:nvSpPr>
        <p:spPr/>
        <p:txBody>
          <a:bodyPr/>
          <a:lstStyle/>
          <a:p>
            <a:endParaRPr lang="en-FI"/>
          </a:p>
        </p:txBody>
      </p:sp>
      <p:sp>
        <p:nvSpPr>
          <p:cNvPr id="10" name="Picture Placeholder 9">
            <a:extLst>
              <a:ext uri="{FF2B5EF4-FFF2-40B4-BE49-F238E27FC236}">
                <a16:creationId xmlns:a16="http://schemas.microsoft.com/office/drawing/2014/main" id="{324A2664-D721-CE4C-B1F6-4241FA1C83DB}"/>
              </a:ext>
            </a:extLst>
          </p:cNvPr>
          <p:cNvSpPr>
            <a:spLocks noGrp="1"/>
          </p:cNvSpPr>
          <p:nvPr>
            <p:ph type="pic" idx="11"/>
          </p:nvPr>
        </p:nvSpPr>
        <p:spPr/>
      </p:sp>
      <p:pic>
        <p:nvPicPr>
          <p:cNvPr id="11" name="Picture 10">
            <a:extLst>
              <a:ext uri="{FF2B5EF4-FFF2-40B4-BE49-F238E27FC236}">
                <a16:creationId xmlns:a16="http://schemas.microsoft.com/office/drawing/2014/main" id="{507F72EC-556C-AA40-9D92-C967721F7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831" y="0"/>
            <a:ext cx="9245831" cy="5143500"/>
          </a:xfrm>
          <a:prstGeom prst="rect">
            <a:avLst/>
          </a:prstGeom>
        </p:spPr>
      </p:pic>
      <p:sp>
        <p:nvSpPr>
          <p:cNvPr id="13" name="Text Placeholder 3">
            <a:extLst>
              <a:ext uri="{FF2B5EF4-FFF2-40B4-BE49-F238E27FC236}">
                <a16:creationId xmlns:a16="http://schemas.microsoft.com/office/drawing/2014/main" id="{27E0E09D-FA26-8741-BF3C-C340A14599EF}"/>
              </a:ext>
            </a:extLst>
          </p:cNvPr>
          <p:cNvSpPr txBox="1">
            <a:spLocks/>
          </p:cNvSpPr>
          <p:nvPr/>
        </p:nvSpPr>
        <p:spPr>
          <a:xfrm>
            <a:off x="299188" y="502847"/>
            <a:ext cx="3856433" cy="709126"/>
          </a:xfrm>
          <a:prstGeom prst="rect">
            <a:avLst/>
          </a:prstGeom>
        </p:spPr>
        <p:txBody>
          <a:bodyPr lIns="0" tIns="0" rIns="0" bIns="0" anchor="t"/>
          <a:lstStyle>
            <a:lvl1pPr marL="0" indent="0" algn="l" defTabSz="685800" rtl="0" eaLnBrk="1" latinLnBrk="0" hangingPunct="1">
              <a:lnSpc>
                <a:spcPts val="4000"/>
              </a:lnSpc>
              <a:spcBef>
                <a:spcPts val="750"/>
              </a:spcBef>
              <a:buFont typeface="Arial"/>
              <a:buNone/>
              <a:defRPr sz="4000" b="1" kern="1200" baseline="0">
                <a:solidFill>
                  <a:srgbClr val="EF363B"/>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sz="3600" dirty="0" err="1">
                <a:solidFill>
                  <a:schemeClr val="bg1"/>
                </a:solidFill>
                <a:cs typeface="Arial"/>
              </a:rPr>
              <a:t>Kysy</a:t>
            </a:r>
            <a:r>
              <a:rPr lang="en-US" sz="3600" dirty="0">
                <a:solidFill>
                  <a:schemeClr val="bg1"/>
                </a:solidFill>
                <a:cs typeface="Arial"/>
              </a:rPr>
              <a:t> </a:t>
            </a:r>
            <a:r>
              <a:rPr lang="en-US" sz="3600" dirty="0" err="1">
                <a:solidFill>
                  <a:schemeClr val="bg1"/>
                </a:solidFill>
                <a:cs typeface="Arial"/>
              </a:rPr>
              <a:t>mitä</a:t>
            </a:r>
            <a:r>
              <a:rPr lang="en-US" sz="3600" dirty="0">
                <a:solidFill>
                  <a:schemeClr val="bg1"/>
                </a:solidFill>
                <a:cs typeface="Arial"/>
              </a:rPr>
              <a:t> </a:t>
            </a:r>
            <a:r>
              <a:rPr lang="en-US" sz="3600" dirty="0" err="1">
                <a:solidFill>
                  <a:schemeClr val="bg1"/>
                </a:solidFill>
                <a:cs typeface="Arial"/>
              </a:rPr>
              <a:t>tahansa</a:t>
            </a:r>
            <a:endParaRPr lang="en-US" sz="3600" dirty="0">
              <a:solidFill>
                <a:schemeClr val="bg1"/>
              </a:solidFill>
              <a:cs typeface="Arial"/>
            </a:endParaRPr>
          </a:p>
          <a:p>
            <a:pPr>
              <a:lnSpc>
                <a:spcPct val="100000"/>
              </a:lnSpc>
            </a:pPr>
            <a:r>
              <a:rPr lang="en-US" sz="1600" dirty="0" err="1">
                <a:solidFill>
                  <a:schemeClr val="bg1"/>
                </a:solidFill>
                <a:cs typeface="Arial"/>
              </a:rPr>
              <a:t>Voit</a:t>
            </a:r>
            <a:r>
              <a:rPr lang="en-US" sz="1600" dirty="0">
                <a:solidFill>
                  <a:schemeClr val="bg1"/>
                </a:solidFill>
                <a:cs typeface="Arial"/>
              </a:rPr>
              <a:t> </a:t>
            </a:r>
            <a:r>
              <a:rPr lang="en-US" sz="1600" dirty="0" err="1">
                <a:solidFill>
                  <a:schemeClr val="bg1"/>
                </a:solidFill>
                <a:cs typeface="Arial"/>
              </a:rPr>
              <a:t>kysyä</a:t>
            </a:r>
            <a:r>
              <a:rPr lang="en-US" sz="1600" dirty="0">
                <a:solidFill>
                  <a:schemeClr val="bg1"/>
                </a:solidFill>
                <a:cs typeface="Arial"/>
              </a:rPr>
              <a:t> </a:t>
            </a:r>
            <a:r>
              <a:rPr lang="en-US" sz="1600" dirty="0" err="1">
                <a:solidFill>
                  <a:schemeClr val="bg1"/>
                </a:solidFill>
                <a:cs typeface="Arial"/>
              </a:rPr>
              <a:t>myös</a:t>
            </a:r>
            <a:r>
              <a:rPr lang="en-US" sz="1600" dirty="0">
                <a:solidFill>
                  <a:schemeClr val="bg1"/>
                </a:solidFill>
                <a:cs typeface="Arial"/>
              </a:rPr>
              <a:t> </a:t>
            </a:r>
            <a:r>
              <a:rPr lang="en-US" sz="1600" dirty="0" err="1">
                <a:solidFill>
                  <a:schemeClr val="bg1"/>
                </a:solidFill>
                <a:cs typeface="Arial"/>
              </a:rPr>
              <a:t>netissä</a:t>
            </a:r>
            <a:r>
              <a:rPr lang="en-US" sz="1600" dirty="0">
                <a:solidFill>
                  <a:schemeClr val="bg1"/>
                </a:solidFill>
                <a:cs typeface="Arial"/>
              </a:rPr>
              <a:t>:</a:t>
            </a:r>
            <a:br>
              <a:rPr lang="en-US" sz="1600" dirty="0">
                <a:solidFill>
                  <a:schemeClr val="bg1"/>
                </a:solidFill>
                <a:cs typeface="Arial"/>
              </a:rPr>
            </a:br>
            <a:r>
              <a:rPr lang="en-US" sz="1600" b="0" dirty="0">
                <a:solidFill>
                  <a:schemeClr val="bg1"/>
                </a:solidFill>
                <a:cs typeface="Arial"/>
              </a:rPr>
              <a:t>aalto.fi/fi/</a:t>
            </a:r>
            <a:r>
              <a:rPr lang="en-US" sz="1600" b="0" dirty="0" err="1">
                <a:solidFill>
                  <a:schemeClr val="bg1"/>
                </a:solidFill>
                <a:cs typeface="Arial"/>
              </a:rPr>
              <a:t>opiskelu-aallossa</a:t>
            </a:r>
            <a:r>
              <a:rPr lang="en-US" sz="1600" b="0" dirty="0">
                <a:solidFill>
                  <a:schemeClr val="bg1"/>
                </a:solidFill>
                <a:cs typeface="Arial"/>
              </a:rPr>
              <a:t>/</a:t>
            </a:r>
            <a:br>
              <a:rPr lang="en-US" sz="1600" b="0" dirty="0">
                <a:solidFill>
                  <a:schemeClr val="bg1"/>
                </a:solidFill>
                <a:cs typeface="Arial"/>
              </a:rPr>
            </a:br>
            <a:r>
              <a:rPr lang="en-US" sz="1600" b="0" dirty="0" err="1">
                <a:solidFill>
                  <a:schemeClr val="bg1"/>
                </a:solidFill>
                <a:cs typeface="Arial"/>
              </a:rPr>
              <a:t>juttele-aallon-opiskelijoiden</a:t>
            </a:r>
            <a:r>
              <a:rPr lang="en-US" sz="1600" b="0" dirty="0">
                <a:solidFill>
                  <a:schemeClr val="bg1"/>
                </a:solidFill>
                <a:cs typeface="Arial"/>
              </a:rPr>
              <a:t>-</a:t>
            </a:r>
            <a:br>
              <a:rPr lang="en-US" sz="1600" b="0" dirty="0">
                <a:solidFill>
                  <a:schemeClr val="bg1"/>
                </a:solidFill>
                <a:cs typeface="Arial"/>
              </a:rPr>
            </a:br>
            <a:r>
              <a:rPr lang="en-US" sz="1600" b="0" dirty="0" err="1">
                <a:solidFill>
                  <a:schemeClr val="bg1"/>
                </a:solidFill>
                <a:cs typeface="Arial"/>
              </a:rPr>
              <a:t>kanssa</a:t>
            </a:r>
            <a:endParaRPr lang="en-US" sz="1600" dirty="0">
              <a:solidFill>
                <a:schemeClr val="bg1"/>
              </a:solidFill>
              <a:cs typeface="Arial"/>
            </a:endParaRPr>
          </a:p>
          <a:p>
            <a:pPr>
              <a:lnSpc>
                <a:spcPct val="100000"/>
              </a:lnSpc>
            </a:pPr>
            <a:endParaRPr lang="en-US" sz="1600" dirty="0">
              <a:solidFill>
                <a:schemeClr val="bg1"/>
              </a:solidFill>
              <a:cs typeface="Arial"/>
            </a:endParaRPr>
          </a:p>
          <a:p>
            <a:pPr>
              <a:lnSpc>
                <a:spcPct val="100000"/>
              </a:lnSpc>
            </a:pPr>
            <a:endParaRPr lang="en-US" sz="1600" dirty="0">
              <a:solidFill>
                <a:schemeClr val="bg1"/>
              </a:solidFill>
              <a:cs typeface="Arial"/>
            </a:endParaRPr>
          </a:p>
          <a:p>
            <a:endParaRPr lang="en-US" dirty="0">
              <a:solidFill>
                <a:schemeClr val="bg1"/>
              </a:solidFill>
              <a:cs typeface="Arial"/>
            </a:endParaRPr>
          </a:p>
          <a:p>
            <a:endParaRPr lang="en-US" dirty="0">
              <a:solidFill>
                <a:schemeClr val="bg1"/>
              </a:solidFill>
            </a:endParaRPr>
          </a:p>
        </p:txBody>
      </p:sp>
      <p:pic>
        <p:nvPicPr>
          <p:cNvPr id="15" name="Kuva 1">
            <a:extLst>
              <a:ext uri="{FF2B5EF4-FFF2-40B4-BE49-F238E27FC236}">
                <a16:creationId xmlns:a16="http://schemas.microsoft.com/office/drawing/2014/main" id="{77FD9FB8-0509-5645-A1EA-18708A5481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Tree>
    <p:extLst>
      <p:ext uri="{BB962C8B-B14F-4D97-AF65-F5344CB8AC3E}">
        <p14:creationId xmlns:p14="http://schemas.microsoft.com/office/powerpoint/2010/main" val="346182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9947F-E723-1D46-8B06-13C36101E720}"/>
              </a:ext>
            </a:extLst>
          </p:cNvPr>
          <p:cNvSpPr>
            <a:spLocks noGrp="1"/>
          </p:cNvSpPr>
          <p:nvPr>
            <p:ph type="body" sz="quarter" idx="10"/>
          </p:nvPr>
        </p:nvSpPr>
        <p:spPr/>
        <p:txBody>
          <a:bodyPr/>
          <a:lstStyle/>
          <a:p>
            <a:r>
              <a:rPr lang="fi-FI"/>
              <a:t>Nähdään pian!</a:t>
            </a:r>
          </a:p>
        </p:txBody>
      </p:sp>
    </p:spTree>
    <p:extLst>
      <p:ext uri="{BB962C8B-B14F-4D97-AF65-F5344CB8AC3E}">
        <p14:creationId xmlns:p14="http://schemas.microsoft.com/office/powerpoint/2010/main" val="281073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220B9E-F70D-9E47-B56A-682B3C4978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1"/>
            <a:ext cx="9220200" cy="5143499"/>
          </a:xfrm>
          <a:prstGeom prst="rect">
            <a:avLst/>
          </a:prstGeom>
        </p:spPr>
      </p:pic>
      <p:sp>
        <p:nvSpPr>
          <p:cNvPr id="12" name="TextBox 11">
            <a:extLst>
              <a:ext uri="{FF2B5EF4-FFF2-40B4-BE49-F238E27FC236}">
                <a16:creationId xmlns:a16="http://schemas.microsoft.com/office/drawing/2014/main" id="{99A61D84-D180-DD44-9BC2-5B1266D6936A}"/>
              </a:ext>
            </a:extLst>
          </p:cNvPr>
          <p:cNvSpPr txBox="1"/>
          <p:nvPr/>
        </p:nvSpPr>
        <p:spPr>
          <a:xfrm>
            <a:off x="167091" y="2203561"/>
            <a:ext cx="3692833" cy="2058489"/>
          </a:xfrm>
          <a:prstGeom prst="rect">
            <a:avLst/>
          </a:prstGeom>
          <a:noFill/>
        </p:spPr>
        <p:txBody>
          <a:bodyPr wrap="square" numCol="1" rtlCol="0">
            <a:noAutofit/>
          </a:bodyPr>
          <a:lstStyle/>
          <a:p>
            <a:pPr marL="354330" indent="-285750">
              <a:buSzPct val="100000"/>
              <a:buFont typeface="Arial" panose="020B0604020202020204" pitchFamily="34" charset="0"/>
              <a:buChar char="•"/>
            </a:pPr>
            <a:r>
              <a:rPr lang="en-US" sz="1600" b="1" dirty="0" err="1">
                <a:solidFill>
                  <a:schemeClr val="bg1"/>
                </a:solidFill>
              </a:rPr>
              <a:t>Insinööritieteiden</a:t>
            </a:r>
            <a:r>
              <a:rPr lang="en-US" sz="1600" b="1" dirty="0">
                <a:solidFill>
                  <a:schemeClr val="bg1"/>
                </a:solidFill>
              </a:rPr>
              <a:t> </a:t>
            </a:r>
            <a:r>
              <a:rPr lang="en-US" sz="1600" b="1" dirty="0" err="1">
                <a:solidFill>
                  <a:schemeClr val="bg1"/>
                </a:solidFill>
              </a:rPr>
              <a:t>korkeakoulu</a:t>
            </a:r>
            <a:endParaRPr lang="en-US" sz="1600" b="1" dirty="0">
              <a:solidFill>
                <a:schemeClr val="bg1"/>
              </a:solidFill>
            </a:endParaRPr>
          </a:p>
          <a:p>
            <a:pPr marL="354330" indent="-285750">
              <a:buSzPct val="100000"/>
              <a:buFont typeface="Arial" panose="020B0604020202020204" pitchFamily="34" charset="0"/>
              <a:buChar char="•"/>
            </a:pPr>
            <a:r>
              <a:rPr lang="en-US" sz="1600" b="1" dirty="0" err="1">
                <a:solidFill>
                  <a:schemeClr val="bg1"/>
                </a:solidFill>
              </a:rPr>
              <a:t>Kauppakorkeakoulu</a:t>
            </a:r>
            <a:endParaRPr lang="en-US" sz="1600" b="1" dirty="0">
              <a:solidFill>
                <a:schemeClr val="bg1"/>
              </a:solidFill>
            </a:endParaRPr>
          </a:p>
          <a:p>
            <a:pPr marL="354330" indent="-285750">
              <a:buSzPct val="100000"/>
              <a:buFont typeface="Arial" panose="020B0604020202020204" pitchFamily="34" charset="0"/>
              <a:buChar char="•"/>
            </a:pPr>
            <a:r>
              <a:rPr lang="en-US" sz="1600" b="1" dirty="0" err="1">
                <a:solidFill>
                  <a:schemeClr val="bg1"/>
                </a:solidFill>
              </a:rPr>
              <a:t>Kemian</a:t>
            </a:r>
            <a:r>
              <a:rPr lang="en-US" sz="1600" b="1" dirty="0">
                <a:solidFill>
                  <a:schemeClr val="bg1"/>
                </a:solidFill>
              </a:rPr>
              <a:t> </a:t>
            </a:r>
            <a:r>
              <a:rPr lang="en-US" sz="1600" b="1" dirty="0" err="1">
                <a:solidFill>
                  <a:schemeClr val="bg1"/>
                </a:solidFill>
              </a:rPr>
              <a:t>tekniikan</a:t>
            </a:r>
            <a:r>
              <a:rPr lang="en-US" sz="1600" b="1" dirty="0">
                <a:solidFill>
                  <a:schemeClr val="bg1"/>
                </a:solidFill>
              </a:rPr>
              <a:t> </a:t>
            </a:r>
            <a:r>
              <a:rPr lang="en-US" sz="1600" b="1" dirty="0" err="1">
                <a:solidFill>
                  <a:schemeClr val="bg1"/>
                </a:solidFill>
              </a:rPr>
              <a:t>korkeakoulu</a:t>
            </a:r>
            <a:endParaRPr lang="en-US" sz="1600" b="1" dirty="0">
              <a:solidFill>
                <a:schemeClr val="bg1"/>
              </a:solidFill>
            </a:endParaRPr>
          </a:p>
          <a:p>
            <a:pPr marL="354330" indent="-285750">
              <a:buSzPct val="100000"/>
              <a:buFont typeface="Arial" panose="020B0604020202020204" pitchFamily="34" charset="0"/>
              <a:buChar char="•"/>
            </a:pPr>
            <a:r>
              <a:rPr lang="en-US" sz="1600" b="1" dirty="0" err="1">
                <a:solidFill>
                  <a:schemeClr val="bg1"/>
                </a:solidFill>
              </a:rPr>
              <a:t>Perustieteiden</a:t>
            </a:r>
            <a:r>
              <a:rPr lang="en-US" sz="1600" b="1" dirty="0">
                <a:solidFill>
                  <a:schemeClr val="bg1"/>
                </a:solidFill>
              </a:rPr>
              <a:t> </a:t>
            </a:r>
            <a:r>
              <a:rPr lang="en-US" sz="1600" b="1" dirty="0" err="1">
                <a:solidFill>
                  <a:schemeClr val="bg1"/>
                </a:solidFill>
              </a:rPr>
              <a:t>korkeakoulu</a:t>
            </a:r>
            <a:endParaRPr lang="en-US" sz="1600" b="1" dirty="0">
              <a:solidFill>
                <a:schemeClr val="bg1"/>
              </a:solidFill>
            </a:endParaRPr>
          </a:p>
          <a:p>
            <a:pPr marL="354330" indent="-285750">
              <a:buSzPct val="100000"/>
              <a:buFont typeface="Arial" panose="020B0604020202020204" pitchFamily="34" charset="0"/>
              <a:buChar char="•"/>
            </a:pPr>
            <a:r>
              <a:rPr lang="en-US" sz="1600" b="1" dirty="0" err="1">
                <a:solidFill>
                  <a:schemeClr val="bg1"/>
                </a:solidFill>
              </a:rPr>
              <a:t>Sähkötekniikan</a:t>
            </a:r>
            <a:r>
              <a:rPr lang="en-US" sz="1600" b="1" dirty="0">
                <a:solidFill>
                  <a:schemeClr val="bg1"/>
                </a:solidFill>
              </a:rPr>
              <a:t> </a:t>
            </a:r>
            <a:r>
              <a:rPr lang="en-US" sz="1600" b="1" dirty="0" err="1">
                <a:solidFill>
                  <a:schemeClr val="bg1"/>
                </a:solidFill>
              </a:rPr>
              <a:t>korkeakoulu</a:t>
            </a:r>
            <a:endParaRPr lang="en-US" sz="1600" b="1" dirty="0">
              <a:solidFill>
                <a:schemeClr val="bg1"/>
              </a:solidFill>
            </a:endParaRPr>
          </a:p>
          <a:p>
            <a:pPr marL="354330" indent="-285750">
              <a:spcAft>
                <a:spcPts val="360"/>
              </a:spcAft>
              <a:buSzPct val="100000"/>
              <a:buFont typeface="Arial" panose="020B0604020202020204" pitchFamily="34" charset="0"/>
              <a:buChar char="•"/>
            </a:pPr>
            <a:r>
              <a:rPr lang="en-US" sz="1600" b="1" dirty="0" err="1">
                <a:solidFill>
                  <a:schemeClr val="bg1"/>
                </a:solidFill>
              </a:rPr>
              <a:t>Taiteiden</a:t>
            </a:r>
            <a:r>
              <a:rPr lang="en-US" sz="1600" b="1" dirty="0">
                <a:solidFill>
                  <a:schemeClr val="bg1"/>
                </a:solidFill>
              </a:rPr>
              <a:t> ja </a:t>
            </a:r>
            <a:r>
              <a:rPr lang="en-US" sz="1600" b="1" dirty="0" err="1">
                <a:solidFill>
                  <a:schemeClr val="bg1"/>
                </a:solidFill>
              </a:rPr>
              <a:t>suunnittelun</a:t>
            </a:r>
            <a:r>
              <a:rPr lang="en-US" sz="1600" b="1" dirty="0">
                <a:solidFill>
                  <a:schemeClr val="bg1"/>
                </a:solidFill>
              </a:rPr>
              <a:t> </a:t>
            </a:r>
            <a:r>
              <a:rPr lang="en-US" sz="1600" b="1" dirty="0" err="1">
                <a:solidFill>
                  <a:schemeClr val="bg1"/>
                </a:solidFill>
              </a:rPr>
              <a:t>korkeakoulu</a:t>
            </a:r>
            <a:endParaRPr lang="en-US" sz="1600" b="1" dirty="0">
              <a:solidFill>
                <a:schemeClr val="bg1"/>
              </a:solidFill>
            </a:endParaRPr>
          </a:p>
          <a:p>
            <a:pPr>
              <a:spcBef>
                <a:spcPts val="360"/>
              </a:spcBef>
              <a:spcAft>
                <a:spcPts val="360"/>
              </a:spcAft>
              <a:buSzPct val="100000"/>
            </a:pPr>
            <a:endParaRPr lang="en-US" sz="1600" b="1" dirty="0">
              <a:latin typeface="+mj-lt"/>
              <a:ea typeface="Arial" charset="0"/>
              <a:cs typeface="Arial" charset="0"/>
            </a:endParaRPr>
          </a:p>
        </p:txBody>
      </p:sp>
      <p:sp>
        <p:nvSpPr>
          <p:cNvPr id="13" name="Text Placeholder 1">
            <a:extLst>
              <a:ext uri="{FF2B5EF4-FFF2-40B4-BE49-F238E27FC236}">
                <a16:creationId xmlns:a16="http://schemas.microsoft.com/office/drawing/2014/main" id="{D445AAD3-DF58-B649-82A8-C940B1A26B4F}"/>
              </a:ext>
            </a:extLst>
          </p:cNvPr>
          <p:cNvSpPr>
            <a:spLocks noGrp="1"/>
          </p:cNvSpPr>
          <p:nvPr>
            <p:ph type="body" sz="half" idx="10"/>
          </p:nvPr>
        </p:nvSpPr>
        <p:spPr>
          <a:xfrm>
            <a:off x="330132" y="422551"/>
            <a:ext cx="8178936" cy="641268"/>
          </a:xfrm>
        </p:spPr>
        <p:txBody>
          <a:bodyPr/>
          <a:lstStyle/>
          <a:p>
            <a:pPr>
              <a:lnSpc>
                <a:spcPct val="100000"/>
              </a:lnSpc>
              <a:spcBef>
                <a:spcPts val="360"/>
              </a:spcBef>
              <a:spcAft>
                <a:spcPts val="360"/>
              </a:spcAft>
              <a:buSzPct val="100000"/>
            </a:pPr>
            <a:r>
              <a:rPr lang="fi-FI" sz="3200" b="1">
                <a:solidFill>
                  <a:schemeClr val="bg1"/>
                </a:solidFill>
              </a:rPr>
              <a:t>Aalto-yliopisto tuo </a:t>
            </a:r>
            <a:br>
              <a:rPr lang="fi-FI" sz="3200" b="1">
                <a:solidFill>
                  <a:schemeClr val="bg1"/>
                </a:solidFill>
              </a:rPr>
            </a:br>
            <a:r>
              <a:rPr lang="fi-FI" sz="3200" b="1">
                <a:solidFill>
                  <a:schemeClr val="bg1"/>
                </a:solidFill>
              </a:rPr>
              <a:t>yhteen taiteen, tekniikan </a:t>
            </a:r>
            <a:br>
              <a:rPr lang="fi-FI" sz="3200" b="1">
                <a:solidFill>
                  <a:schemeClr val="bg1"/>
                </a:solidFill>
              </a:rPr>
            </a:br>
            <a:r>
              <a:rPr lang="fi-FI" sz="3200" b="1">
                <a:solidFill>
                  <a:schemeClr val="bg1"/>
                </a:solidFill>
              </a:rPr>
              <a:t>ja talouden</a:t>
            </a:r>
            <a:endParaRPr lang="en-US" sz="3200" b="1">
              <a:solidFill>
                <a:schemeClr val="bg1"/>
              </a:solidFill>
            </a:endParaRPr>
          </a:p>
        </p:txBody>
      </p:sp>
      <p:pic>
        <p:nvPicPr>
          <p:cNvPr id="15" name="Kuva 9">
            <a:extLst>
              <a:ext uri="{FF2B5EF4-FFF2-40B4-BE49-F238E27FC236}">
                <a16:creationId xmlns:a16="http://schemas.microsoft.com/office/drawing/2014/main" id="{22EEA3BC-5D45-4C44-8B0C-BD312A819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24" y="4274375"/>
            <a:ext cx="1969868" cy="856800"/>
          </a:xfrm>
          <a:prstGeom prst="rect">
            <a:avLst/>
          </a:prstGeom>
        </p:spPr>
      </p:pic>
    </p:spTree>
    <p:extLst>
      <p:ext uri="{BB962C8B-B14F-4D97-AF65-F5344CB8AC3E}">
        <p14:creationId xmlns:p14="http://schemas.microsoft.com/office/powerpoint/2010/main" val="86437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296556-E71C-47A7-83D7-7BE0B8C6B785}"/>
              </a:ext>
            </a:extLst>
          </p:cNvPr>
          <p:cNvSpPr>
            <a:spLocks noGrp="1"/>
          </p:cNvSpPr>
          <p:nvPr>
            <p:ph type="body" sz="half" idx="11"/>
          </p:nvPr>
        </p:nvSpPr>
        <p:spPr/>
        <p:txBody>
          <a:bodyPr/>
          <a:lstStyle/>
          <a:p>
            <a:r>
              <a:rPr lang="en-US" dirty="0" err="1"/>
              <a:t>Kauppatieteellinen</a:t>
            </a:r>
            <a:r>
              <a:rPr lang="en-US" dirty="0"/>
              <a:t> ala</a:t>
            </a:r>
            <a:endParaRPr lang="fi-FI" dirty="0"/>
          </a:p>
        </p:txBody>
      </p:sp>
    </p:spTree>
    <p:extLst>
      <p:ext uri="{BB962C8B-B14F-4D97-AF65-F5344CB8AC3E}">
        <p14:creationId xmlns:p14="http://schemas.microsoft.com/office/powerpoint/2010/main" val="417703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41B9A70-BEB9-41B7-B478-8781E2A3358C}"/>
              </a:ext>
            </a:extLst>
          </p:cNvPr>
          <p:cNvPicPr>
            <a:picLocks noGrp="1" noChangeAspect="1" noChangeArrowheads="1"/>
          </p:cNvPicPr>
          <p:nvPr>
            <p:ph type="pic" idx="11"/>
          </p:nvPr>
        </p:nvPicPr>
        <p:blipFill rotWithShape="1">
          <a:blip r:embed="rId3" cstate="screen">
            <a:extLst>
              <a:ext uri="{28A0092B-C50C-407E-A947-70E740481C1C}">
                <a14:useLocalDpi xmlns:a14="http://schemas.microsoft.com/office/drawing/2010/main"/>
              </a:ext>
            </a:extLst>
          </a:blip>
          <a:srcRect t="14434" r="1" b="1"/>
          <a:stretch/>
        </p:blipFill>
        <p:spPr bwMode="auto">
          <a:xfrm>
            <a:off x="4710113" y="0"/>
            <a:ext cx="4433887" cy="5143500"/>
          </a:xfrm>
          <a:prstGeom prst="rect">
            <a:avLst/>
          </a:prstGeom>
          <a:solidFill>
            <a:srgbClr val="FFFFFF"/>
          </a:solidFill>
        </p:spPr>
      </p:pic>
      <p:sp>
        <p:nvSpPr>
          <p:cNvPr id="10" name="Text Placeholder 2">
            <a:extLst>
              <a:ext uri="{FF2B5EF4-FFF2-40B4-BE49-F238E27FC236}">
                <a16:creationId xmlns:a16="http://schemas.microsoft.com/office/drawing/2014/main" id="{33DC5A7E-8EBF-AA3B-D3C7-A841F4A3F1F0}"/>
              </a:ext>
            </a:extLst>
          </p:cNvPr>
          <p:cNvSpPr>
            <a:spLocks noGrp="1"/>
          </p:cNvSpPr>
          <p:nvPr>
            <p:ph type="body" sz="half" idx="2"/>
          </p:nvPr>
        </p:nvSpPr>
        <p:spPr>
          <a:xfrm>
            <a:off x="576775" y="817622"/>
            <a:ext cx="4066664" cy="3660112"/>
          </a:xfrm>
        </p:spPr>
        <p:txBody>
          <a:bodyPr/>
          <a:lstStyle/>
          <a:p>
            <a:pPr marL="285750" indent="-285750">
              <a:lnSpc>
                <a:spcPct val="100000"/>
              </a:lnSpc>
              <a:buFont typeface="Arial,Sans-Serif"/>
              <a:buChar char="•"/>
            </a:pPr>
            <a:r>
              <a:rPr lang="fi-FI" sz="1300" b="0" dirty="0">
                <a:ea typeface="+mn-lt"/>
                <a:cs typeface="+mn-lt"/>
              </a:rPr>
              <a:t>Olemme Suomen tasokkain kauppakorkeakoulu.​</a:t>
            </a:r>
          </a:p>
          <a:p>
            <a:pPr marL="285750" indent="-285750">
              <a:lnSpc>
                <a:spcPct val="100000"/>
              </a:lnSpc>
              <a:buFont typeface="Arial,Sans-Serif"/>
              <a:buChar char="•"/>
            </a:pPr>
            <a:r>
              <a:rPr lang="fi-FI" sz="1300" b="0" dirty="0">
                <a:ea typeface="+mn-lt"/>
                <a:cs typeface="+mn-lt"/>
              </a:rPr>
              <a:t>Voit opiskella mm. johtamista, markkinointia, rahoitusta, taloustiedettä ja yritysjuridiikkaa sekä halutessasi yhdistää tekniikan, taiteen ja muotoilun opintoja tutkintoosi.​</a:t>
            </a:r>
          </a:p>
          <a:p>
            <a:pPr marL="285750" indent="-285750">
              <a:lnSpc>
                <a:spcPct val="100000"/>
              </a:lnSpc>
              <a:buFont typeface="Arial,Sans-Serif"/>
              <a:buChar char="•"/>
            </a:pPr>
            <a:r>
              <a:rPr lang="fi-FI" sz="1300" b="0" dirty="0">
                <a:ea typeface="+mn-lt"/>
                <a:cs typeface="+mn-lt"/>
              </a:rPr>
              <a:t>Meille tärkeitä asioita ovat laadukas opetus, korkeatasoinen tutkimus ja kestävän liiketoiminnan edistäminen.​</a:t>
            </a:r>
          </a:p>
          <a:p>
            <a:pPr marL="285750" indent="-285750">
              <a:lnSpc>
                <a:spcPct val="100000"/>
              </a:lnSpc>
              <a:buFont typeface="Arial,Sans-Serif"/>
              <a:buChar char="•"/>
            </a:pPr>
            <a:r>
              <a:rPr lang="fi-FI" sz="1300" b="0" dirty="0">
                <a:ea typeface="+mn-lt"/>
                <a:cs typeface="+mn-lt"/>
              </a:rPr>
              <a:t>Tutkinto avaa lukuisia ovia yhteiskunnan kehittämiseen liiketoiminnallisesta näkökulmasta. ​</a:t>
            </a:r>
          </a:p>
          <a:p>
            <a:pPr marL="285750" indent="-285750">
              <a:lnSpc>
                <a:spcPct val="100000"/>
              </a:lnSpc>
              <a:buFont typeface="Arial,Sans-Serif"/>
              <a:buChar char="•"/>
            </a:pPr>
            <a:r>
              <a:rPr lang="fi-FI" sz="1300" b="0" dirty="0">
                <a:ea typeface="+mn-lt"/>
                <a:cs typeface="+mn-lt"/>
              </a:rPr>
              <a:t>Innostava opiskelijayhteisö, jossa otetaan toiset huomioon.​</a:t>
            </a:r>
          </a:p>
          <a:p>
            <a:pPr marL="285750" indent="-285750">
              <a:lnSpc>
                <a:spcPct val="100000"/>
              </a:lnSpc>
              <a:buFont typeface="Arial,Sans-Serif"/>
              <a:buChar char="•"/>
            </a:pPr>
            <a:r>
              <a:rPr lang="fi-FI" sz="1300" b="0" dirty="0">
                <a:ea typeface="+mn-lt"/>
                <a:cs typeface="+mn-lt"/>
              </a:rPr>
              <a:t>Seuraa opiskelijaelämää </a:t>
            </a:r>
            <a:r>
              <a:rPr lang="fi-FI" sz="1300" b="0" dirty="0" err="1">
                <a:ea typeface="+mn-lt"/>
                <a:cs typeface="+mn-lt"/>
              </a:rPr>
              <a:t>ig:ssä</a:t>
            </a:r>
            <a:r>
              <a:rPr lang="fi-FI" sz="1300" b="0" dirty="0">
                <a:ea typeface="+mn-lt"/>
                <a:cs typeface="+mn-lt"/>
              </a:rPr>
              <a:t>: @aaltobiz</a:t>
            </a:r>
            <a:endParaRPr lang="en-US" sz="1300" b="0" dirty="0">
              <a:cs typeface="Arial" panose="020B0604020202020204"/>
            </a:endParaRPr>
          </a:p>
        </p:txBody>
      </p:sp>
      <p:sp>
        <p:nvSpPr>
          <p:cNvPr id="12" name="Text Placeholder 3">
            <a:extLst>
              <a:ext uri="{FF2B5EF4-FFF2-40B4-BE49-F238E27FC236}">
                <a16:creationId xmlns:a16="http://schemas.microsoft.com/office/drawing/2014/main" id="{FAF8A07F-8D30-A527-80B4-15CDFABD7AEC}"/>
              </a:ext>
            </a:extLst>
          </p:cNvPr>
          <p:cNvSpPr>
            <a:spLocks noGrp="1"/>
          </p:cNvSpPr>
          <p:nvPr>
            <p:ph type="body" sz="half" idx="10"/>
          </p:nvPr>
        </p:nvSpPr>
        <p:spPr>
          <a:xfrm>
            <a:off x="576774" y="124851"/>
            <a:ext cx="4133339" cy="1041475"/>
          </a:xfrm>
        </p:spPr>
        <p:txBody>
          <a:bodyPr/>
          <a:lstStyle/>
          <a:p>
            <a:r>
              <a:rPr lang="en-US" sz="3000" dirty="0" err="1">
                <a:cs typeface="Arial"/>
              </a:rPr>
              <a:t>Kauppakorkeakoulu</a:t>
            </a:r>
            <a:endParaRPr lang="en-US" sz="3000" dirty="0"/>
          </a:p>
          <a:p>
            <a:endParaRPr lang="en-US" dirty="0"/>
          </a:p>
        </p:txBody>
      </p:sp>
    </p:spTree>
    <p:extLst>
      <p:ext uri="{BB962C8B-B14F-4D97-AF65-F5344CB8AC3E}">
        <p14:creationId xmlns:p14="http://schemas.microsoft.com/office/powerpoint/2010/main" val="36003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Ohjelmavideo</a:t>
            </a:r>
            <a:endParaRPr lang="en-FI" sz="3600" dirty="0"/>
          </a:p>
        </p:txBody>
      </p:sp>
      <p:pic>
        <p:nvPicPr>
          <p:cNvPr id="7" name="Online Media 1" descr="Miksi kauppatieteet? | Aalto-yliopisto">
            <a:hlinkClick r:id="" action="ppaction://media"/>
            <a:extLst>
              <a:ext uri="{FF2B5EF4-FFF2-40B4-BE49-F238E27FC236}">
                <a16:creationId xmlns:a16="http://schemas.microsoft.com/office/drawing/2014/main" id="{B18B1C5B-04BB-464C-ACE5-5BB739CA4000}"/>
              </a:ext>
            </a:extLst>
          </p:cNvPr>
          <p:cNvPicPr>
            <a:picLocks noRot="1" noChangeAspect="1"/>
          </p:cNvPicPr>
          <p:nvPr>
            <a:videoFile r:link="rId1"/>
          </p:nvPr>
        </p:nvPicPr>
        <p:blipFill>
          <a:blip r:embed="rId4"/>
          <a:stretch>
            <a:fillRect/>
          </a:stretch>
        </p:blipFill>
        <p:spPr>
          <a:xfrm>
            <a:off x="2090225" y="1094874"/>
            <a:ext cx="5323706" cy="3007894"/>
          </a:xfrm>
          <a:prstGeom prst="rect">
            <a:avLst/>
          </a:prstGeom>
        </p:spPr>
      </p:pic>
    </p:spTree>
    <p:extLst>
      <p:ext uri="{BB962C8B-B14F-4D97-AF65-F5344CB8AC3E}">
        <p14:creationId xmlns:p14="http://schemas.microsoft.com/office/powerpoint/2010/main" val="25424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B274B-E511-734A-B461-87A49217E870}"/>
              </a:ext>
            </a:extLst>
          </p:cNvPr>
          <p:cNvSpPr>
            <a:spLocks noGrp="1"/>
          </p:cNvSpPr>
          <p:nvPr>
            <p:ph type="body" sz="half" idx="10"/>
          </p:nvPr>
        </p:nvSpPr>
        <p:spPr/>
        <p:txBody>
          <a:bodyPr/>
          <a:lstStyle/>
          <a:p>
            <a:r>
              <a:rPr lang="en-GB" sz="3600" dirty="0" err="1">
                <a:latin typeface="Arial" charset="0"/>
                <a:ea typeface="Arial" charset="0"/>
                <a:cs typeface="Arial" charset="0"/>
              </a:rPr>
              <a:t>Opiskelu</a:t>
            </a:r>
            <a:r>
              <a:rPr lang="en-GB" sz="3600" dirty="0">
                <a:latin typeface="Arial" charset="0"/>
                <a:ea typeface="Arial" charset="0"/>
                <a:cs typeface="Arial" charset="0"/>
              </a:rPr>
              <a:t> </a:t>
            </a:r>
            <a:r>
              <a:rPr lang="en-GB" sz="3600" dirty="0" err="1">
                <a:latin typeface="Arial" charset="0"/>
                <a:ea typeface="Arial" charset="0"/>
                <a:cs typeface="Arial" charset="0"/>
              </a:rPr>
              <a:t>kauppatieteellisellä</a:t>
            </a:r>
            <a:r>
              <a:rPr lang="en-GB" sz="3600" dirty="0">
                <a:latin typeface="Arial" charset="0"/>
                <a:ea typeface="Arial" charset="0"/>
                <a:cs typeface="Arial" charset="0"/>
              </a:rPr>
              <a:t> </a:t>
            </a:r>
            <a:br>
              <a:rPr lang="en-GB" sz="3600" dirty="0">
                <a:latin typeface="Arial" charset="0"/>
                <a:ea typeface="Arial" charset="0"/>
                <a:cs typeface="Arial" charset="0"/>
              </a:rPr>
            </a:br>
            <a:r>
              <a:rPr lang="en-GB" sz="3600" dirty="0" err="1">
                <a:latin typeface="Arial" charset="0"/>
                <a:ea typeface="Arial" charset="0"/>
                <a:cs typeface="Arial" charset="0"/>
              </a:rPr>
              <a:t>alalla</a:t>
            </a:r>
            <a:r>
              <a:rPr lang="en-GB" sz="3600" dirty="0">
                <a:latin typeface="Arial" charset="0"/>
                <a:ea typeface="Arial" charset="0"/>
                <a:cs typeface="Arial" charset="0"/>
              </a:rPr>
              <a:t> on...</a:t>
            </a:r>
            <a:endParaRPr lang="en-FI" sz="3600" dirty="0"/>
          </a:p>
        </p:txBody>
      </p:sp>
      <p:sp>
        <p:nvSpPr>
          <p:cNvPr id="3" name="Text Placeholder 2">
            <a:extLst>
              <a:ext uri="{FF2B5EF4-FFF2-40B4-BE49-F238E27FC236}">
                <a16:creationId xmlns:a16="http://schemas.microsoft.com/office/drawing/2014/main" id="{BDEA0A46-7D3B-1D46-80F6-3BC82C09FCAE}"/>
              </a:ext>
            </a:extLst>
          </p:cNvPr>
          <p:cNvSpPr>
            <a:spLocks noGrp="1"/>
          </p:cNvSpPr>
          <p:nvPr>
            <p:ph type="body" sz="half" idx="11"/>
          </p:nvPr>
        </p:nvSpPr>
        <p:spPr/>
        <p:txBody>
          <a:bodyPr/>
          <a:lstStyle/>
          <a:p>
            <a:pPr marL="0" indent="0">
              <a:lnSpc>
                <a:spcPct val="100000"/>
              </a:lnSpc>
              <a:buNone/>
            </a:pPr>
            <a:r>
              <a:rPr lang="fi-FI" sz="1300" dirty="0">
                <a:latin typeface="Arial" charset="0"/>
                <a:ea typeface="Arial" charset="0"/>
                <a:cs typeface="Arial" charset="0"/>
              </a:rPr>
              <a:t>Ensimmäisenä vuonna yhteistä.</a:t>
            </a:r>
            <a:br>
              <a:rPr lang="fi-FI" sz="1300" dirty="0">
                <a:latin typeface="Arial" charset="0"/>
                <a:ea typeface="Arial" charset="0"/>
                <a:cs typeface="Arial" charset="0"/>
              </a:rPr>
            </a:br>
            <a:r>
              <a:rPr lang="fi-FI" sz="1300" b="0" dirty="0">
                <a:latin typeface="Arial" charset="0"/>
                <a:ea typeface="Arial" charset="0"/>
                <a:cs typeface="Arial" charset="0"/>
              </a:rPr>
              <a:t>Perusopintojen jälkeen erikoistutaan ja syvennytään valittuihin pääaineisiin.​</a:t>
            </a:r>
          </a:p>
          <a:p>
            <a:pPr marL="0" indent="0">
              <a:lnSpc>
                <a:spcPct val="100000"/>
              </a:lnSpc>
              <a:buNone/>
            </a:pPr>
            <a:r>
              <a:rPr lang="fi-FI" sz="1300" dirty="0">
                <a:latin typeface="Arial" charset="0"/>
                <a:ea typeface="Arial" charset="0"/>
                <a:cs typeface="Arial" charset="0"/>
              </a:rPr>
              <a:t>Itsenäistä ja joustavaa.</a:t>
            </a:r>
            <a:br>
              <a:rPr lang="fi-FI" sz="1300" dirty="0">
                <a:latin typeface="Arial" charset="0"/>
                <a:ea typeface="Arial" charset="0"/>
                <a:cs typeface="Arial" charset="0"/>
              </a:rPr>
            </a:br>
            <a:r>
              <a:rPr lang="fi-FI" sz="1300" b="0" dirty="0">
                <a:latin typeface="Arial" charset="0"/>
                <a:ea typeface="Arial" charset="0"/>
                <a:cs typeface="Arial" charset="0"/>
              </a:rPr>
              <a:t>Kurssit koostuvat luennoista, ryhmätöistä ja joissakin tapauksissa myös laskuharjoituksista ja lopputenteistä. Jokainen voi opiskella omalla tavallaan.​</a:t>
            </a:r>
          </a:p>
          <a:p>
            <a:pPr marL="0" indent="0">
              <a:lnSpc>
                <a:spcPct val="100000"/>
              </a:lnSpc>
              <a:buNone/>
            </a:pPr>
            <a:r>
              <a:rPr lang="fi-FI" sz="1300" dirty="0">
                <a:latin typeface="Arial" charset="0"/>
                <a:cs typeface="Arial" charset="0"/>
              </a:rPr>
              <a:t>Ratkaisukeskeistä ja kansainvälistä.​</a:t>
            </a:r>
            <a:br>
              <a:rPr lang="fi-FI" sz="1300" dirty="0">
                <a:latin typeface="Arial" charset="0"/>
                <a:cs typeface="Arial" charset="0"/>
              </a:rPr>
            </a:br>
            <a:r>
              <a:rPr lang="fi-FI" sz="1300" b="0" dirty="0">
                <a:latin typeface="Arial" charset="0"/>
                <a:cs typeface="Arial" charset="0"/>
              </a:rPr>
              <a:t>Kursseilla käsitellään ja ratkotaan oikeita yritysmaailman ja yhteiskunnan haasteita globaalilla tasolla. Lähes 160 yhteistyöyliopistoa eri puolilla maailmaa takaavat myös hienot vaihto-opintomahdollisuudet.</a:t>
            </a:r>
          </a:p>
        </p:txBody>
      </p:sp>
      <p:sp>
        <p:nvSpPr>
          <p:cNvPr id="4" name="TextBox 3">
            <a:extLst>
              <a:ext uri="{FF2B5EF4-FFF2-40B4-BE49-F238E27FC236}">
                <a16:creationId xmlns:a16="http://schemas.microsoft.com/office/drawing/2014/main" id="{5E748CE9-2D96-4D40-AD5C-4B726AC31679}"/>
              </a:ext>
            </a:extLst>
          </p:cNvPr>
          <p:cNvSpPr txBox="1"/>
          <p:nvPr/>
        </p:nvSpPr>
        <p:spPr>
          <a:xfrm>
            <a:off x="4572000" y="1291787"/>
            <a:ext cx="4269546" cy="3400931"/>
          </a:xfrm>
          <a:prstGeom prst="rect">
            <a:avLst/>
          </a:prstGeom>
          <a:noFill/>
        </p:spPr>
        <p:txBody>
          <a:bodyPr wrap="square" lIns="91440" tIns="45720" rIns="91440" bIns="45720" rtlCol="0" anchor="t">
            <a:spAutoFit/>
          </a:bodyPr>
          <a:lstStyle/>
          <a:p>
            <a:pPr>
              <a:spcBef>
                <a:spcPts val="750"/>
              </a:spcBef>
            </a:pPr>
            <a:r>
              <a:rPr lang="fi-FI" sz="1300" b="1" dirty="0">
                <a:latin typeface="Arial" charset="0"/>
                <a:ea typeface="Arial" charset="0"/>
                <a:cs typeface="Arial" charset="0"/>
              </a:rPr>
              <a:t>Yhteisöllistä.​</a:t>
            </a:r>
            <a:br>
              <a:rPr lang="fi-FI" sz="1300" b="1" dirty="0">
                <a:latin typeface="Arial" charset="0"/>
                <a:ea typeface="Arial" charset="0"/>
                <a:cs typeface="Arial" charset="0"/>
              </a:rPr>
            </a:br>
            <a:r>
              <a:rPr lang="fi-FI" sz="1300" dirty="0">
                <a:latin typeface="Arial" charset="0"/>
                <a:ea typeface="Arial" charset="0"/>
                <a:cs typeface="Arial" charset="0"/>
              </a:rPr>
              <a:t>Vahva ryhmähenki ja kannustus näkyvät luentosalien lisäksi vapaa-ajan toiminnassa. </a:t>
            </a:r>
            <a:r>
              <a:rPr lang="fi-FI" sz="1300" dirty="0" err="1">
                <a:latin typeface="Arial" charset="0"/>
                <a:ea typeface="Arial" charset="0"/>
                <a:cs typeface="Arial" charset="0"/>
              </a:rPr>
              <a:t>Kauppiksen</a:t>
            </a:r>
            <a:r>
              <a:rPr lang="fi-FI" sz="1300" dirty="0">
                <a:latin typeface="Arial" charset="0"/>
                <a:ea typeface="Arial" charset="0"/>
                <a:cs typeface="Arial" charset="0"/>
              </a:rPr>
              <a:t> oma opiskelijayhdistys, KY, ajaa opiskelijoiden asiaa ja tarjoaa monipuolista harrastustoimintaa.</a:t>
            </a:r>
          </a:p>
          <a:p>
            <a:pPr>
              <a:spcBef>
                <a:spcPts val="750"/>
              </a:spcBef>
            </a:pPr>
            <a:r>
              <a:rPr lang="fi-FI" sz="1300" b="1" dirty="0">
                <a:latin typeface="Arial" charset="0"/>
                <a:ea typeface="Arial" charset="0"/>
                <a:cs typeface="Arial" charset="0"/>
              </a:rPr>
              <a:t>Monialaista.</a:t>
            </a:r>
            <a:br>
              <a:rPr lang="fi-FI" sz="1300" b="1" dirty="0">
                <a:latin typeface="Arial" charset="0"/>
                <a:ea typeface="Arial" charset="0"/>
                <a:cs typeface="Arial" charset="0"/>
              </a:rPr>
            </a:br>
            <a:r>
              <a:rPr lang="fi-FI" sz="1300" dirty="0">
                <a:latin typeface="Arial"/>
                <a:ea typeface="Arial" charset="0"/>
                <a:cs typeface="Arial"/>
              </a:rPr>
              <a:t>Kauppatieteet, taide ja tekniikka on mahdollista yhdistää ja rakentaa itselleen sopivia kokonaisuuksia.</a:t>
            </a:r>
          </a:p>
          <a:p>
            <a:pPr>
              <a:spcBef>
                <a:spcPts val="750"/>
              </a:spcBef>
            </a:pPr>
            <a:r>
              <a:rPr lang="fi-FI" sz="1300" b="1" dirty="0">
                <a:latin typeface="Arial"/>
                <a:ea typeface="Arial" charset="0"/>
                <a:cs typeface="Arial"/>
              </a:rPr>
              <a:t>Asiantuntijuuteen tähtäävää​</a:t>
            </a:r>
            <a:br>
              <a:rPr lang="fi-FI" sz="1300" b="1" dirty="0">
                <a:latin typeface="Arial"/>
                <a:ea typeface="Arial" charset="0"/>
                <a:cs typeface="Arial"/>
              </a:rPr>
            </a:br>
            <a:r>
              <a:rPr lang="fi-FI" sz="1300" dirty="0">
                <a:latin typeface="Arial"/>
                <a:ea typeface="Arial" charset="0"/>
                <a:cs typeface="Arial"/>
              </a:rPr>
              <a:t>Opiskelijamme kehittyvät arvostetuiksi asiantuntijoiksi, innovatiivisiksi yrittäjiksi ja tulevaisuuden vastuullisiksi johtajiksi. </a:t>
            </a:r>
            <a:r>
              <a:rPr lang="fi-FI" sz="1300" dirty="0" err="1">
                <a:latin typeface="Arial"/>
                <a:ea typeface="Arial" charset="0"/>
                <a:cs typeface="Arial"/>
              </a:rPr>
              <a:t>Kauppiksesta</a:t>
            </a:r>
            <a:r>
              <a:rPr lang="fi-FI" sz="1300" dirty="0">
                <a:latin typeface="Arial"/>
                <a:ea typeface="Arial" charset="0"/>
                <a:cs typeface="Arial"/>
              </a:rPr>
              <a:t> valmistuneet ovat arvostettuja työmarkkinoilla ja he onnistuvat löytämään koulutustaan vastaavaa työtä.</a:t>
            </a:r>
            <a:endParaRPr lang="en-GB" sz="1300" dirty="0">
              <a:latin typeface="Arial"/>
              <a:ea typeface="Arial" charset="0"/>
              <a:cs typeface="Arial"/>
            </a:endParaRPr>
          </a:p>
          <a:p>
            <a:pPr>
              <a:spcBef>
                <a:spcPts val="750"/>
              </a:spcBef>
            </a:pPr>
            <a:endParaRPr lang="en-FI" sz="1300" dirty="0"/>
          </a:p>
        </p:txBody>
      </p:sp>
    </p:spTree>
    <p:extLst>
      <p:ext uri="{BB962C8B-B14F-4D97-AF65-F5344CB8AC3E}">
        <p14:creationId xmlns:p14="http://schemas.microsoft.com/office/powerpoint/2010/main" val="91174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E69633-C59B-AA42-A9D0-852AFD0D08AF}"/>
              </a:ext>
            </a:extLst>
          </p:cNvPr>
          <p:cNvSpPr>
            <a:spLocks noGrp="1"/>
          </p:cNvSpPr>
          <p:nvPr>
            <p:ph type="body" sz="half" idx="11"/>
          </p:nvPr>
        </p:nvSpPr>
        <p:spPr>
          <a:xfrm>
            <a:off x="650759" y="1147156"/>
            <a:ext cx="3751924" cy="2936212"/>
          </a:xfrm>
        </p:spPr>
        <p:txBody>
          <a:bodyPr lIns="0" tIns="0" rIns="0" bIns="0" anchor="t"/>
          <a:lstStyle/>
          <a:p>
            <a:pPr marL="0" indent="0">
              <a:lnSpc>
                <a:spcPct val="100000"/>
              </a:lnSpc>
              <a:spcBef>
                <a:spcPts val="500"/>
              </a:spcBef>
              <a:buNone/>
            </a:pPr>
            <a:r>
              <a:rPr lang="fi-FI" sz="1300" dirty="0">
                <a:latin typeface="Arial"/>
                <a:ea typeface="Arial" charset="0"/>
                <a:cs typeface="Arial"/>
              </a:rPr>
              <a:t>Suomenkielinen ohjelma Kauppatieteet, jonka pääaineita ovat:</a:t>
            </a:r>
            <a:endParaRPr lang="fi-FI" sz="1300" dirty="0">
              <a:latin typeface="Arial"/>
              <a:ea typeface="Arial" charset="0"/>
              <a:cs typeface="Arial" charset="0"/>
            </a:endParaRP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Johtaminen</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Laskentatoimi</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Tieto- ja palvelujohtaminen</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Markkinointi</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Rahoitus</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Taloustiede</a:t>
            </a:r>
          </a:p>
          <a:p>
            <a:pPr marL="342900" indent="-342900">
              <a:lnSpc>
                <a:spcPct val="100000"/>
              </a:lnSpc>
              <a:spcBef>
                <a:spcPts val="500"/>
              </a:spcBef>
              <a:buFont typeface="Arial" panose="020B0604020202020204" pitchFamily="34" charset="0"/>
              <a:buChar char="•"/>
            </a:pPr>
            <a:r>
              <a:rPr lang="fi-FI" sz="1300" b="0" dirty="0">
                <a:latin typeface="Arial" charset="0"/>
                <a:ea typeface="Arial" charset="0"/>
                <a:cs typeface="Arial" charset="0"/>
              </a:rPr>
              <a:t>Yritysjuridiikka</a:t>
            </a:r>
          </a:p>
          <a:p>
            <a:pPr marL="0" indent="0">
              <a:lnSpc>
                <a:spcPct val="100000"/>
              </a:lnSpc>
              <a:spcBef>
                <a:spcPts val="500"/>
              </a:spcBef>
              <a:buNone/>
            </a:pPr>
            <a:r>
              <a:rPr lang="fi-FI" sz="1300" dirty="0">
                <a:latin typeface="Arial" charset="0"/>
                <a:ea typeface="Arial" charset="0"/>
                <a:cs typeface="Arial" charset="0"/>
              </a:rPr>
              <a:t>Englanninkieliset ohjelmat:</a:t>
            </a:r>
          </a:p>
          <a:p>
            <a:pPr>
              <a:lnSpc>
                <a:spcPct val="100000"/>
              </a:lnSpc>
              <a:spcBef>
                <a:spcPts val="500"/>
              </a:spcBef>
            </a:pPr>
            <a:r>
              <a:rPr lang="fi-FI" sz="1300" b="0" dirty="0" err="1">
                <a:latin typeface="Arial" charset="0"/>
                <a:ea typeface="Arial" charset="0"/>
                <a:cs typeface="Arial" charset="0"/>
              </a:rPr>
              <a:t>Economics</a:t>
            </a:r>
            <a:endParaRPr lang="fi-FI" sz="1300" b="0" dirty="0">
              <a:latin typeface="Arial" charset="0"/>
              <a:ea typeface="Arial" charset="0"/>
              <a:cs typeface="Arial" charset="0"/>
            </a:endParaRPr>
          </a:p>
          <a:p>
            <a:pPr>
              <a:lnSpc>
                <a:spcPct val="100000"/>
              </a:lnSpc>
              <a:spcBef>
                <a:spcPts val="500"/>
              </a:spcBef>
            </a:pPr>
            <a:r>
              <a:rPr lang="fi-FI" sz="1300" b="0" dirty="0">
                <a:latin typeface="Arial" charset="0"/>
                <a:ea typeface="Arial" charset="0"/>
                <a:cs typeface="Arial" charset="0"/>
              </a:rPr>
              <a:t>International Business, Mikkelin yksikkö</a:t>
            </a:r>
            <a:endParaRPr lang="en-GB" sz="1300" b="0" dirty="0">
              <a:latin typeface="Arial" charset="0"/>
              <a:ea typeface="Arial" charset="0"/>
              <a:cs typeface="Arial" charset="0"/>
            </a:endParaRPr>
          </a:p>
          <a:p>
            <a:pPr marL="0" indent="0">
              <a:lnSpc>
                <a:spcPct val="100000"/>
              </a:lnSpc>
              <a:spcBef>
                <a:spcPts val="500"/>
              </a:spcBef>
              <a:buNone/>
            </a:pPr>
            <a:endParaRPr lang="fi-FI" sz="1300" b="0" dirty="0">
              <a:latin typeface="Arial" charset="0"/>
              <a:ea typeface="Arial" charset="0"/>
              <a:cs typeface="Arial" charset="0"/>
            </a:endParaRPr>
          </a:p>
        </p:txBody>
      </p:sp>
      <p:sp>
        <p:nvSpPr>
          <p:cNvPr id="5" name="Text Placeholder 2">
            <a:extLst>
              <a:ext uri="{FF2B5EF4-FFF2-40B4-BE49-F238E27FC236}">
                <a16:creationId xmlns:a16="http://schemas.microsoft.com/office/drawing/2014/main" id="{E9DBC475-4EEC-2941-BC9B-84DE6F4FD7F7}"/>
              </a:ext>
            </a:extLst>
          </p:cNvPr>
          <p:cNvSpPr txBox="1">
            <a:spLocks/>
          </p:cNvSpPr>
          <p:nvPr/>
        </p:nvSpPr>
        <p:spPr>
          <a:xfrm>
            <a:off x="4657094" y="868780"/>
            <a:ext cx="3716885" cy="3049460"/>
          </a:xfrm>
          <a:prstGeom prst="rect">
            <a:avLst/>
          </a:prstGeom>
        </p:spPr>
        <p:txBody>
          <a:bodyPr lIns="0" tIns="0" rIns="0" bIns="0"/>
          <a:lstStyle>
            <a:lvl1pPr marL="0" marR="0" indent="0" algn="l" defTabSz="685800" rtl="0" eaLnBrk="1" fontAlgn="auto" latinLnBrk="0" hangingPunct="1">
              <a:lnSpc>
                <a:spcPts val="26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a:spcBef>
                <a:spcPts val="600"/>
              </a:spcBef>
            </a:pPr>
            <a:endParaRPr lang="fi-FI" sz="2000">
              <a:latin typeface="Arial" charset="0"/>
              <a:ea typeface="Arial" charset="0"/>
              <a:cs typeface="Arial" charset="0"/>
            </a:endParaRPr>
          </a:p>
          <a:p>
            <a:endParaRPr lang="en-FI"/>
          </a:p>
        </p:txBody>
      </p:sp>
      <p:pic>
        <p:nvPicPr>
          <p:cNvPr id="7" name="Picture 6">
            <a:extLst>
              <a:ext uri="{FF2B5EF4-FFF2-40B4-BE49-F238E27FC236}">
                <a16:creationId xmlns:a16="http://schemas.microsoft.com/office/drawing/2014/main" id="{EBBA9618-53A7-F543-9ED4-E31A6999E5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88" r="6940"/>
          <a:stretch/>
        </p:blipFill>
        <p:spPr>
          <a:xfrm>
            <a:off x="4712223" y="-16359"/>
            <a:ext cx="4435224" cy="5143500"/>
          </a:xfrm>
          <a:prstGeom prst="rect">
            <a:avLst/>
          </a:prstGeom>
        </p:spPr>
      </p:pic>
      <p:sp>
        <p:nvSpPr>
          <p:cNvPr id="2" name="Text Placeholder 1">
            <a:extLst>
              <a:ext uri="{FF2B5EF4-FFF2-40B4-BE49-F238E27FC236}">
                <a16:creationId xmlns:a16="http://schemas.microsoft.com/office/drawing/2014/main" id="{3AF81460-65BF-9D4F-9BA1-5A6711FC4744}"/>
              </a:ext>
            </a:extLst>
          </p:cNvPr>
          <p:cNvSpPr>
            <a:spLocks noGrp="1"/>
          </p:cNvSpPr>
          <p:nvPr>
            <p:ph type="body" sz="half" idx="10"/>
          </p:nvPr>
        </p:nvSpPr>
        <p:spPr>
          <a:xfrm>
            <a:off x="609062" y="130862"/>
            <a:ext cx="4103161" cy="1016294"/>
          </a:xfrm>
        </p:spPr>
        <p:txBody>
          <a:bodyPr/>
          <a:lstStyle/>
          <a:p>
            <a:pPr>
              <a:lnSpc>
                <a:spcPct val="100000"/>
              </a:lnSpc>
            </a:pPr>
            <a:r>
              <a:rPr lang="fi-FI" sz="2800" dirty="0">
                <a:latin typeface="Arial" charset="0"/>
                <a:ea typeface="Arial" charset="0"/>
                <a:cs typeface="Arial" charset="0"/>
              </a:rPr>
              <a:t>Kauppatieteiden </a:t>
            </a:r>
            <a:br>
              <a:rPr lang="fi-FI" sz="2800" dirty="0">
                <a:latin typeface="Arial" charset="0"/>
                <a:ea typeface="Arial" charset="0"/>
                <a:cs typeface="Arial" charset="0"/>
              </a:rPr>
            </a:br>
            <a:r>
              <a:rPr lang="fi-FI" sz="2800" dirty="0">
                <a:latin typeface="Arial" charset="0"/>
                <a:ea typeface="Arial" charset="0"/>
                <a:cs typeface="Arial" charset="0"/>
              </a:rPr>
              <a:t>kandidaattikoulutukset</a:t>
            </a:r>
          </a:p>
        </p:txBody>
      </p:sp>
    </p:spTree>
    <p:extLst>
      <p:ext uri="{BB962C8B-B14F-4D97-AF65-F5344CB8AC3E}">
        <p14:creationId xmlns:p14="http://schemas.microsoft.com/office/powerpoint/2010/main" val="219706729"/>
      </p:ext>
    </p:extLst>
  </p:cSld>
  <p:clrMapOvr>
    <a:masterClrMapping/>
  </p:clrMapOvr>
</p:sld>
</file>

<file path=ppt/theme/theme1.xml><?xml version="1.0" encoding="utf-8"?>
<a:theme xmlns:a="http://schemas.openxmlformats.org/drawingml/2006/main" name="Office-teema">
  <a:themeElements>
    <a:clrScheme name="Custom 1">
      <a:dk1>
        <a:sysClr val="windowText" lastClr="000000"/>
      </a:dk1>
      <a:lt1>
        <a:sysClr val="window" lastClr="FFFFFF"/>
      </a:lt1>
      <a:dk2>
        <a:srgbClr val="EE353B"/>
      </a:dk2>
      <a:lt2>
        <a:srgbClr val="F4787B"/>
      </a:lt2>
      <a:accent1>
        <a:srgbClr val="EE353B"/>
      </a:accent1>
      <a:accent2>
        <a:srgbClr val="F4787B"/>
      </a:accent2>
      <a:accent3>
        <a:srgbClr val="FCD4D5"/>
      </a:accent3>
      <a:accent4>
        <a:srgbClr val="A50B0F"/>
      </a:accent4>
      <a:accent5>
        <a:srgbClr val="E70F14"/>
      </a:accent5>
      <a:accent6>
        <a:srgbClr val="FDE3E4"/>
      </a:accent6>
      <a:hlink>
        <a:srgbClr val="FFFFFF"/>
      </a:hlink>
      <a:folHlink>
        <a:srgbClr val="FCD4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8" id="{0E446C76-6E14-4B27-811A-1452B2CA7790}" vid="{8B6A5F19-9712-4615-A8EC-E24A5C3B8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3FF45B76D05CA428EBD1885B16DD905" ma:contentTypeVersion="17" ma:contentTypeDescription="Luo uusi asiakirja." ma:contentTypeScope="" ma:versionID="771a9192277b0338ef672de051422961">
  <xsd:schema xmlns:xsd="http://www.w3.org/2001/XMLSchema" xmlns:xs="http://www.w3.org/2001/XMLSchema" xmlns:p="http://schemas.microsoft.com/office/2006/metadata/properties" xmlns:ns2="81200ca1-8d59-449a-9591-d0265058a163" xmlns:ns3="8b7f81d7-0a65-4cfd-a646-ab928148fa8d" targetNamespace="http://schemas.microsoft.com/office/2006/metadata/properties" ma:root="true" ma:fieldsID="3fe733467b5844ff7a4d0395e277a46f" ns2:_="" ns3:_="">
    <xsd:import namespace="81200ca1-8d59-449a-9591-d0265058a163"/>
    <xsd:import namespace="8b7f81d7-0a65-4cfd-a646-ab928148fa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00ca1-8d59-449a-9591-d0265058a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7f81d7-0a65-4cfd-a646-ab928148fa8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0225d0ac-5fb0-4d00-9468-bd48a76e82d0}" ma:internalName="TaxCatchAll" ma:showField="CatchAllData" ma:web="8b7f81d7-0a65-4cfd-a646-ab928148fa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7f81d7-0a65-4cfd-a646-ab928148fa8d" xsi:nil="true"/>
    <lcf76f155ced4ddcb4097134ff3c332f xmlns="81200ca1-8d59-449a-9591-d0265058a1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5FABEF-22C6-424A-B7CF-3A95880B3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00ca1-8d59-449a-9591-d0265058a163"/>
    <ds:schemaRef ds:uri="8b7f81d7-0a65-4cfd-a646-ab928148fa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A671C-4018-46D2-BBD7-0DD1C74D2F1E}">
  <ds:schemaRefs>
    <ds:schemaRef ds:uri="http://schemas.microsoft.com/sharepoint/v3/contenttype/forms"/>
  </ds:schemaRefs>
</ds:datastoreItem>
</file>

<file path=customXml/itemProps3.xml><?xml version="1.0" encoding="utf-8"?>
<ds:datastoreItem xmlns:ds="http://schemas.openxmlformats.org/officeDocument/2006/customXml" ds:itemID="{2F3693CB-CF33-4C0A-95B7-0615CFEE3D37}">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8b7f81d7-0a65-4cfd-a646-ab928148fa8d"/>
    <ds:schemaRef ds:uri="81200ca1-8d59-449a-9591-d0265058a163"/>
  </ds:schemaRefs>
</ds:datastoreItem>
</file>

<file path=docProps/app.xml><?xml version="1.0" encoding="utf-8"?>
<Properties xmlns="http://schemas.openxmlformats.org/officeDocument/2006/extended-properties" xmlns:vt="http://schemas.openxmlformats.org/officeDocument/2006/docPropsVTypes">
  <Template>Office-teema</Template>
  <TotalTime>4387</TotalTime>
  <Words>4534</Words>
  <Application>Microsoft Office PowerPoint</Application>
  <PresentationFormat>On-screen Show (16:9)</PresentationFormat>
  <Paragraphs>525</Paragraphs>
  <Slides>37</Slides>
  <Notes>29</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vt:lpstr>
      <vt:lpstr>Arial,Sans-Serif</vt:lpstr>
      <vt:lpstr>Calibri</vt:lpstr>
      <vt:lpstr>NimbusSan</vt:lpstr>
      <vt:lpstr>Times New Roman</vt:lpstr>
      <vt:lpstr>Wingdings</vt:lpstr>
      <vt:lpstr>Office-teema</vt:lpstr>
      <vt:lpstr>Tervetuloa Aalto-yliopistoon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Vuorimäki Soile</dc:creator>
  <cp:lastModifiedBy>Sihvo Sami</cp:lastModifiedBy>
  <cp:revision>99</cp:revision>
  <dcterms:created xsi:type="dcterms:W3CDTF">2019-04-08T12:42:35Z</dcterms:created>
  <dcterms:modified xsi:type="dcterms:W3CDTF">2023-11-13T13:54:16Z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0x010100F3FF45B76D05CA428EBD1885B16DD905</vt:lpwstr>
  </property>
  <property fmtid="{D5CDD505-2E9C-101B-9397-08002B2CF9AE}" pid="3" name="MediaServiceImageTags">
    <vt:lpwstr/>
  </property>
</Properties>
</file>