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452" r:id="rId5"/>
    <p:sldId id="463" r:id="rId6"/>
    <p:sldId id="469" r:id="rId7"/>
    <p:sldId id="465" r:id="rId8"/>
    <p:sldId id="482" r:id="rId9"/>
    <p:sldId id="501" r:id="rId10"/>
    <p:sldId id="504" r:id="rId11"/>
    <p:sldId id="458" r:id="rId12"/>
    <p:sldId id="459" r:id="rId13"/>
    <p:sldId id="483" r:id="rId14"/>
    <p:sldId id="491" r:id="rId15"/>
    <p:sldId id="505" r:id="rId16"/>
    <p:sldId id="466" r:id="rId17"/>
    <p:sldId id="467" r:id="rId18"/>
    <p:sldId id="484" r:id="rId19"/>
    <p:sldId id="502" r:id="rId20"/>
    <p:sldId id="503" r:id="rId21"/>
    <p:sldId id="494" r:id="rId22"/>
    <p:sldId id="500" r:id="rId23"/>
    <p:sldId id="506" r:id="rId24"/>
    <p:sldId id="475" r:id="rId25"/>
    <p:sldId id="477" r:id="rId26"/>
    <p:sldId id="499" r:id="rId27"/>
    <p:sldId id="446" r:id="rId28"/>
    <p:sldId id="507" r:id="rId29"/>
    <p:sldId id="485" r:id="rId30"/>
    <p:sldId id="440" r:id="rId31"/>
    <p:sldId id="498" r:id="rId32"/>
    <p:sldId id="470" r:id="rId33"/>
    <p:sldId id="473" r:id="rId34"/>
    <p:sldId id="472" r:id="rId35"/>
    <p:sldId id="471" r:id="rId36"/>
    <p:sldId id="509" r:id="rId37"/>
    <p:sldId id="474" r:id="rId38"/>
    <p:sldId id="468" r:id="rId39"/>
    <p:sldId id="284" r:id="rId40"/>
    <p:sldId id="271" r:id="rId4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D97522-75FD-709A-7CE2-128506207250}" name="Kasslin Jutta" initials="KJ" userId="S::jutta.kasslin@aalto.fi::6689abc2-4610-4932-92e2-fe1be3b9e417" providerId="AD"/>
  <p188:author id="{C55793AA-33AC-4327-B7EA-24E8C71A44CC}" name="Niemelä Etel" initials="NE" userId="S::etel.niemela@aalto.fi::5ee694c9-8322-4a2b-a35e-e3496e47d5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inkkanen Marko" initials="HM" lastIdx="3" clrIdx="6">
    <p:extLst>
      <p:ext uri="{19B8F6BF-5375-455C-9EA6-DF929625EA0E}">
        <p15:presenceInfo xmlns:p15="http://schemas.microsoft.com/office/powerpoint/2012/main" userId="S::marko.hinkkanen@aalto.fi::27e3cd61-0a64-4233-bb08-05a5b7f80e51" providerId="AD"/>
      </p:ext>
    </p:extLst>
  </p:cmAuthor>
  <p:cmAuthor id="1" name="Lehtinen Eeva" initials="LE" lastIdx="52" clrIdx="0"/>
  <p:cmAuthor id="8" name="Palojärvi Alli" initials="PA" lastIdx="3" clrIdx="7">
    <p:extLst>
      <p:ext uri="{19B8F6BF-5375-455C-9EA6-DF929625EA0E}">
        <p15:presenceInfo xmlns:p15="http://schemas.microsoft.com/office/powerpoint/2012/main" userId="S::alli.palojarvi@aalto.fi::7704c094-92b4-440f-971b-cc8bd6e062be" providerId="AD"/>
      </p:ext>
    </p:extLst>
  </p:cmAuthor>
  <p:cmAuthor id="2" name="Vuorimäki Soile" initials="VS" lastIdx="1" clrIdx="1">
    <p:extLst>
      <p:ext uri="{19B8F6BF-5375-455C-9EA6-DF929625EA0E}">
        <p15:presenceInfo xmlns:p15="http://schemas.microsoft.com/office/powerpoint/2012/main" userId="S::soile.vuorimaki@aalto.fi::021c7e75-d2bb-49a6-8e11-f0197050b4af" providerId="AD"/>
      </p:ext>
    </p:extLst>
  </p:cmAuthor>
  <p:cmAuthor id="9" name="Kiviranta Roope" initials="KR" lastIdx="3" clrIdx="8">
    <p:extLst>
      <p:ext uri="{19B8F6BF-5375-455C-9EA6-DF929625EA0E}">
        <p15:presenceInfo xmlns:p15="http://schemas.microsoft.com/office/powerpoint/2012/main" userId="S::roope.kiviranta@aalto.fi::10e813b6-d59c-49f6-9c1a-f68078179144" providerId="AD"/>
      </p:ext>
    </p:extLst>
  </p:cmAuthor>
  <p:cmAuthor id="3" name="Penttinen Tiia" initials="PT" lastIdx="12" clrIdx="2">
    <p:extLst>
      <p:ext uri="{19B8F6BF-5375-455C-9EA6-DF929625EA0E}">
        <p15:presenceInfo xmlns:p15="http://schemas.microsoft.com/office/powerpoint/2012/main" userId="S::tiia.penttinen@aalto.fi::7238a88f-6182-4eff-bac8-60f9412f8ee2" providerId="AD"/>
      </p:ext>
    </p:extLst>
  </p:cmAuthor>
  <p:cmAuthor id="4" name="Niemelä Etel" initials="NE" lastIdx="6" clrIdx="3">
    <p:extLst>
      <p:ext uri="{19B8F6BF-5375-455C-9EA6-DF929625EA0E}">
        <p15:presenceInfo xmlns:p15="http://schemas.microsoft.com/office/powerpoint/2012/main" userId="S::etel.niemela@aalto.fi::5ee694c9-8322-4a2b-a35e-e3496e47d533" providerId="AD"/>
      </p:ext>
    </p:extLst>
  </p:cmAuthor>
  <p:cmAuthor id="5" name="Kettunen Hanne" initials="KH" lastIdx="8" clrIdx="4">
    <p:extLst>
      <p:ext uri="{19B8F6BF-5375-455C-9EA6-DF929625EA0E}">
        <p15:presenceInfo xmlns:p15="http://schemas.microsoft.com/office/powerpoint/2012/main" userId="S::hanne.kettunen@aalto.fi::9870b443-451b-4ef8-a103-bdb0abd2cff3" providerId="AD"/>
      </p:ext>
    </p:extLst>
  </p:cmAuthor>
  <p:cmAuthor id="6" name="Halsas Anna" initials="HA" lastIdx="3" clrIdx="5">
    <p:extLst>
      <p:ext uri="{19B8F6BF-5375-455C-9EA6-DF929625EA0E}">
        <p15:presenceInfo xmlns:p15="http://schemas.microsoft.com/office/powerpoint/2012/main" userId="S::anna.halsas@aalto.fi::7a53aea2-e534-44a4-821a-e00df23d1f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EF363B"/>
    <a:srgbClr val="FFFFFF"/>
    <a:srgbClr val="00965E"/>
    <a:srgbClr val="EE353B"/>
    <a:srgbClr val="005EB8"/>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515" autoAdjust="0"/>
  </p:normalViewPr>
  <p:slideViewPr>
    <p:cSldViewPr snapToGrid="0">
      <p:cViewPr varScale="1">
        <p:scale>
          <a:sx n="134" d="100"/>
          <a:sy n="134" d="100"/>
        </p:scale>
        <p:origin x="954" y="114"/>
      </p:cViewPr>
      <p:guideLst/>
    </p:cSldViewPr>
  </p:slideViewPr>
  <p:notesTextViewPr>
    <p:cViewPr>
      <p:scale>
        <a:sx n="1" d="1"/>
        <a:sy n="1" d="1"/>
      </p:scale>
      <p:origin x="0" y="-432"/>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13.11.2023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yths.fi/palvelut/yleisterveys"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www.yths.fi/palvelut/suunterveys" TargetMode="External"/><Relationship Id="rId4" Type="http://schemas.openxmlformats.org/officeDocument/2006/relationships/hyperlink" Target="http://www.yths.fi/palvelut/mielentervey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alto.fi/fi/node/30286/"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aalto.fi/fi/node/105821/"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1</a:t>
            </a:fld>
            <a:endParaRPr lang="en-gb"/>
          </a:p>
        </p:txBody>
      </p:sp>
    </p:spTree>
    <p:extLst>
      <p:ext uri="{BB962C8B-B14F-4D97-AF65-F5344CB8AC3E}">
        <p14:creationId xmlns:p14="http://schemas.microsoft.com/office/powerpoint/2010/main" val="1552292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0" i="0" u="none" baseline="0" dirty="0">
                <a:solidFill>
                  <a:srgbClr val="FF0000"/>
                </a:solidFill>
                <a:highlight>
                  <a:srgbClr val="FFFF00"/>
                </a:highlight>
              </a:rPr>
              <a:t>For videos of the various Aalto University </a:t>
            </a:r>
            <a:r>
              <a:rPr lang="en-gb" sz="900" b="0" i="0" u="none" baseline="0" dirty="0">
                <a:latin typeface="Arial" charset="0"/>
                <a:ea typeface="Arial" charset="0"/>
                <a:cs typeface="Arial" charset="0"/>
              </a:rPr>
              <a:t>Bachelor’s </a:t>
            </a:r>
            <a:r>
              <a:rPr lang="en-gb" b="0" i="0" u="none" baseline="0" dirty="0">
                <a:solidFill>
                  <a:srgbClr val="FF0000"/>
                </a:solidFill>
                <a:highlight>
                  <a:srgbClr val="FFFF00"/>
                </a:highlight>
              </a:rPr>
              <a:t>programmes, go to </a:t>
            </a:r>
            <a:r>
              <a:rPr lang="fi-FI" dirty="0">
                <a:solidFill>
                  <a:srgbClr val="FF0000"/>
                </a:solidFill>
                <a:highlight>
                  <a:srgbClr val="FFFF00"/>
                </a:highlight>
              </a:rPr>
              <a:t>https://www.youtube.com/playlist?list=PLJJ2tnFVQ9wRGOoUVS7orIYQK9r1VUbgO</a:t>
            </a:r>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12</a:t>
            </a:fld>
            <a:endParaRPr lang="en-gb"/>
          </a:p>
        </p:txBody>
      </p:sp>
    </p:spTree>
    <p:extLst>
      <p:ext uri="{BB962C8B-B14F-4D97-AF65-F5344CB8AC3E}">
        <p14:creationId xmlns:p14="http://schemas.microsoft.com/office/powerpoint/2010/main" val="309142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0" i="0" u="none" baseline="0"/>
              <a:t>For the study options of Architecture and Landscape Architecture, applicants take part in the DIA joint admissions for engineering and architecture.</a:t>
            </a:r>
          </a:p>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14</a:t>
            </a:fld>
            <a:endParaRPr lang="en-gb"/>
          </a:p>
        </p:txBody>
      </p:sp>
    </p:spTree>
    <p:extLst>
      <p:ext uri="{BB962C8B-B14F-4D97-AF65-F5344CB8AC3E}">
        <p14:creationId xmlns:p14="http://schemas.microsoft.com/office/powerpoint/2010/main" val="186562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1" i="0" u="none" baseline="0" dirty="0"/>
              <a:t>Employment in the field of technology</a:t>
            </a:r>
          </a:p>
          <a:p>
            <a:pPr algn="l" rtl="0"/>
            <a:r>
              <a:rPr lang="en-gb" b="0" i="0" u="none" baseline="0" dirty="0"/>
              <a:t>Students who graduate with a degree in technology from Aalto University have no difficulty finding a job in their field of study. Many students gain relevant work experience during their studies. The field of technology offers a wide spectrum of diverse job opportunities in industries that create solutions for the future. Our graduates work for instance as rocket scientists, acoustic designers, game developers, production engineers, product development engineers, development managers, sales managers, technology managers, environmental auditors, service designers and chief information security officers.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More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https://www.aalto.fi/en/study-at-aalto/get-a-degree-in-engineering-technology-or-science</a:t>
            </a:r>
            <a:endParaRPr lang="en-gb"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https://www.aalto.fi/fi/opiskelu-aallossa/miksi-tekniikan-ala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https://www.aalto.fi/fi/opiskelu-aallossa/opiskele-tekniikkaa-aalto-yliopistossa</a:t>
            </a:r>
          </a:p>
        </p:txBody>
      </p:sp>
      <p:sp>
        <p:nvSpPr>
          <p:cNvPr id="4" name="Slide Number Placeholder 3"/>
          <p:cNvSpPr>
            <a:spLocks noGrp="1"/>
          </p:cNvSpPr>
          <p:nvPr>
            <p:ph type="sldNum" sz="quarter" idx="5"/>
          </p:nvPr>
        </p:nvSpPr>
        <p:spPr/>
        <p:txBody>
          <a:bodyPr/>
          <a:lstStyle/>
          <a:p>
            <a:pPr algn="l" rtl="0"/>
            <a:fld id="{DF164E42-DED0-9246-9B1B-B67105F62D49}" type="slidenum">
              <a:rPr/>
              <a:t>16</a:t>
            </a:fld>
            <a:endParaRPr lang="en-gb"/>
          </a:p>
        </p:txBody>
      </p:sp>
    </p:spTree>
    <p:extLst>
      <p:ext uri="{BB962C8B-B14F-4D97-AF65-F5344CB8AC3E}">
        <p14:creationId xmlns:p14="http://schemas.microsoft.com/office/powerpoint/2010/main" val="367388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900" b="0" i="0" u="none" kern="1200" baseline="0">
                <a:solidFill>
                  <a:schemeClr val="tx1"/>
                </a:solidFill>
                <a:latin typeface="+mn-lt"/>
                <a:ea typeface="+mn-ea"/>
                <a:cs typeface="+mn-cs"/>
              </a:rPr>
              <a:t>Here you can talk more about your own school.</a:t>
            </a:r>
          </a:p>
          <a:p>
            <a:endParaRPr lang="en-gb" sz="900" kern="1200" noProof="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lgn="l" rtl="0"/>
            <a:fld id="{DF164E42-DED0-9246-9B1B-B67105F62D49}" type="slidenum">
              <a:rPr/>
              <a:t>17</a:t>
            </a:fld>
            <a:endParaRPr lang="en-gb"/>
          </a:p>
        </p:txBody>
      </p:sp>
    </p:spTree>
    <p:extLst>
      <p:ext uri="{BB962C8B-B14F-4D97-AF65-F5344CB8AC3E}">
        <p14:creationId xmlns:p14="http://schemas.microsoft.com/office/powerpoint/2010/main" val="286958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rtl="0">
              <a:lnSpc>
                <a:spcPct val="100000"/>
              </a:lnSpc>
              <a:buFont typeface="Arial" panose="020B0604020202020204" pitchFamily="34" charset="0"/>
              <a:buChar char="•"/>
            </a:pPr>
            <a:endParaRPr lang="en-gb" sz="900" b="0" dirty="0"/>
          </a:p>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18</a:t>
            </a:fld>
            <a:endParaRPr lang="en-gb"/>
          </a:p>
        </p:txBody>
      </p:sp>
    </p:spTree>
    <p:extLst>
      <p:ext uri="{BB962C8B-B14F-4D97-AF65-F5344CB8AC3E}">
        <p14:creationId xmlns:p14="http://schemas.microsoft.com/office/powerpoint/2010/main" val="299744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lnSpc>
                <a:spcPct val="100000"/>
              </a:lnSpc>
              <a:buFont typeface="Arial" panose="020B0604020202020204" pitchFamily="34" charset="0"/>
              <a:buNone/>
            </a:pPr>
            <a:r>
              <a:rPr lang="en-gb" sz="900" b="0" i="0" u="none" baseline="0"/>
              <a:t>The study options of architecture offered at the School of Arts, Design and Architecture are part of the field of technology at Aalto.</a:t>
            </a:r>
          </a:p>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19</a:t>
            </a:fld>
            <a:endParaRPr lang="en-gb"/>
          </a:p>
        </p:txBody>
      </p:sp>
    </p:spTree>
    <p:extLst>
      <p:ext uri="{BB962C8B-B14F-4D97-AF65-F5344CB8AC3E}">
        <p14:creationId xmlns:p14="http://schemas.microsoft.com/office/powerpoint/2010/main" val="3544319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0" i="0" u="none" baseline="0" dirty="0">
                <a:solidFill>
                  <a:srgbClr val="FF0000"/>
                </a:solidFill>
                <a:highlight>
                  <a:srgbClr val="FFFF00"/>
                </a:highlight>
              </a:rPr>
              <a:t>For videos of the various Aalto University </a:t>
            </a:r>
            <a:r>
              <a:rPr lang="en-gb" sz="900" b="0" i="0" u="none" baseline="0" dirty="0">
                <a:latin typeface="Arial" charset="0"/>
                <a:ea typeface="Arial" charset="0"/>
                <a:cs typeface="Arial" charset="0"/>
              </a:rPr>
              <a:t>Bachelor’s </a:t>
            </a:r>
            <a:r>
              <a:rPr lang="en-gb" b="0" i="0" u="none" baseline="0" dirty="0">
                <a:solidFill>
                  <a:srgbClr val="FF0000"/>
                </a:solidFill>
                <a:highlight>
                  <a:srgbClr val="FFFF00"/>
                </a:highlight>
              </a:rPr>
              <a:t>programmes, go to </a:t>
            </a:r>
            <a:r>
              <a:rPr lang="fi-FI" dirty="0">
                <a:solidFill>
                  <a:srgbClr val="FF0000"/>
                </a:solidFill>
                <a:highlight>
                  <a:srgbClr val="FFFF00"/>
                </a:highlight>
              </a:rPr>
              <a:t>https://www.youtube.com/playlist?list=PLJJ2tnFVQ9wRGOoUVS7orIYQK9r1VUbgO</a:t>
            </a:r>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20</a:t>
            </a:fld>
            <a:endParaRPr lang="en-gb"/>
          </a:p>
        </p:txBody>
      </p:sp>
    </p:spTree>
    <p:extLst>
      <p:ext uri="{BB962C8B-B14F-4D97-AF65-F5344CB8AC3E}">
        <p14:creationId xmlns:p14="http://schemas.microsoft.com/office/powerpoint/2010/main" val="335039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22</a:t>
            </a:fld>
            <a:endParaRPr lang="en-gb"/>
          </a:p>
        </p:txBody>
      </p:sp>
    </p:spTree>
    <p:extLst>
      <p:ext uri="{BB962C8B-B14F-4D97-AF65-F5344CB8AC3E}">
        <p14:creationId xmlns:p14="http://schemas.microsoft.com/office/powerpoint/2010/main" val="1203957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baseline="0">
                <a:latin typeface="Arial"/>
                <a:ea typeface="Arial" charset="0"/>
                <a:cs typeface="Arial"/>
              </a:rPr>
              <a:t>Campus </a:t>
            </a:r>
            <a:r>
              <a:rPr lang="en-gb" sz="900" b="0" i="0" u="none" baseline="0">
                <a:latin typeface="Arial"/>
                <a:ea typeface="Arial" charset="0"/>
                <a:cs typeface="Arial"/>
              </a:rPr>
              <a:t>Teaching takes place mostly in Otaniemi, where the School of Arts, Design and Architecture and the School of Business have new buildings. One programme is taught in Mikkeli.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baseline="0">
                <a:latin typeface="Arial" charset="0"/>
                <a:ea typeface="Arial" charset="0"/>
                <a:cs typeface="Arial" charset="0"/>
              </a:rPr>
              <a:t>The Aalto community: </a:t>
            </a:r>
            <a:r>
              <a:rPr lang="en-gb" sz="1200" b="0" i="0" u="none" baseline="0">
                <a:latin typeface="Arial" charset="0"/>
                <a:ea typeface="Arial" charset="0"/>
                <a:cs typeface="Arial" charset="0"/>
              </a:rPr>
              <a:t>The greatest asset of Aalto are its people. Studying here gives you valuable contacts and networks.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baseline="0">
                <a:latin typeface="Arial" charset="0"/>
                <a:ea typeface="Arial" charset="0"/>
                <a:cs typeface="Arial" charset="0"/>
              </a:rPr>
              <a:t>Infrastructure:</a:t>
            </a:r>
            <a:r>
              <a:rPr lang="en-gb" sz="1200" b="0" i="0" u="none" baseline="0">
                <a:latin typeface="Arial" charset="0"/>
                <a:ea typeface="Arial" charset="0"/>
                <a:cs typeface="Arial" charset="0"/>
              </a:rPr>
              <a:t> The Aalto University infrastructure gives you great conditions for cutting-edge research and learning.</a:t>
            </a:r>
          </a:p>
          <a:p>
            <a:pPr marL="171450" indent="-171450" algn="l" rtl="0">
              <a:buFont typeface="Arial,Sans-Serif"/>
              <a:buChar char="•"/>
            </a:pPr>
            <a:endParaRPr lang="en-gb" dirty="0">
              <a:cs typeface="Calibri"/>
            </a:endParaRPr>
          </a:p>
        </p:txBody>
      </p:sp>
      <p:sp>
        <p:nvSpPr>
          <p:cNvPr id="4" name="Slide Number Placeholder 3"/>
          <p:cNvSpPr>
            <a:spLocks noGrp="1"/>
          </p:cNvSpPr>
          <p:nvPr>
            <p:ph type="sldNum" sz="quarter" idx="5"/>
          </p:nvPr>
        </p:nvSpPr>
        <p:spPr/>
        <p:txBody>
          <a:bodyPr/>
          <a:lstStyle/>
          <a:p>
            <a:pPr algn="l" rtl="0"/>
            <a:fld id="{DF164E42-DED0-9246-9B1B-B67105F62D49}" type="slidenum">
              <a:rPr/>
              <a:t>24</a:t>
            </a:fld>
            <a:endParaRPr lang="en-gb"/>
          </a:p>
        </p:txBody>
      </p:sp>
    </p:spTree>
    <p:extLst>
      <p:ext uri="{BB962C8B-B14F-4D97-AF65-F5344CB8AC3E}">
        <p14:creationId xmlns:p14="http://schemas.microsoft.com/office/powerpoint/2010/main" val="2351255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baseline="0">
                <a:latin typeface="Arial" charset="0"/>
                <a:ea typeface="Arial" charset="0"/>
                <a:cs typeface="Arial" charset="0"/>
              </a:rPr>
              <a:t>Internationality: Aalto University is very international. It has a large network of international partners, and it collaborates with more than 400 universities. Aalto offers you a variety of international opportunities, which can take the form of a student exchange or work placement, as well as project work. In 2014, MIT placed Aalto University among the five rising stars in its ranking that included 200 universities around the world.</a:t>
            </a:r>
          </a:p>
          <a:p>
            <a:pPr marL="0" indent="0" algn="l" rtl="0">
              <a:buFontTx/>
              <a:buNone/>
            </a:pPr>
            <a:endParaRPr lang="en-gb" sz="900" kern="1200" noProof="0" dirty="0">
              <a:solidFill>
                <a:schemeClr val="tx1"/>
              </a:solidFill>
              <a:latin typeface="+mn-lt"/>
              <a:ea typeface="+mn-ea"/>
              <a:cs typeface="+mn-cs"/>
            </a:endParaRPr>
          </a:p>
          <a:p>
            <a:pPr marL="0" indent="0" algn="l" rtl="0">
              <a:buFontTx/>
              <a:buNone/>
            </a:pPr>
            <a:r>
              <a:rPr lang="en-gb" sz="900" b="0" i="0" u="none" kern="1200" baseline="0">
                <a:solidFill>
                  <a:schemeClr val="tx1"/>
                </a:solidFill>
                <a:latin typeface="+mn-lt"/>
                <a:ea typeface="+mn-ea"/>
                <a:cs typeface="+mn-cs"/>
              </a:rPr>
              <a:t>Exchange studies: Here you can talk about your own experiences:</a:t>
            </a:r>
          </a:p>
          <a:p>
            <a:pPr marL="171450" indent="-171450" algn="l" rtl="0">
              <a:buFontTx/>
              <a:buChar char="-"/>
            </a:pPr>
            <a:r>
              <a:rPr lang="en-gb" sz="900" b="0" i="0" u="none" kern="1200" baseline="0">
                <a:solidFill>
                  <a:schemeClr val="tx1"/>
                </a:solidFill>
                <a:latin typeface="+mn-lt"/>
                <a:ea typeface="+mn-ea"/>
                <a:cs typeface="+mn-cs"/>
              </a:rPr>
              <a:t>Have you been on or are you considering going on a student exchange? Where were you placed as an exchange student and what was exchange study like?</a:t>
            </a:r>
          </a:p>
          <a:p>
            <a:pPr marL="171450" indent="-171450" algn="l" rtl="0">
              <a:buFontTx/>
              <a:buChar char="-"/>
            </a:pPr>
            <a:endParaRPr lang="en-gb" sz="900" kern="1200" noProof="0" dirty="0">
              <a:solidFill>
                <a:schemeClr val="tx1"/>
              </a:solidFill>
              <a:latin typeface="+mn-lt"/>
              <a:ea typeface="+mn-ea"/>
              <a:cs typeface="+mn-cs"/>
            </a:endParaRPr>
          </a:p>
          <a:p>
            <a:pPr marL="0" indent="0" algn="l" rtl="0">
              <a:buFontTx/>
              <a:buNone/>
            </a:pPr>
            <a:r>
              <a:rPr lang="en-gb" sz="900" b="0" i="0" u="none" kern="1200" baseline="0">
                <a:solidFill>
                  <a:schemeClr val="tx1"/>
                </a:solidFill>
                <a:latin typeface="+mn-lt"/>
                <a:ea typeface="+mn-ea"/>
                <a:cs typeface="+mn-cs"/>
              </a:rPr>
              <a:t>Double degrees:</a:t>
            </a:r>
          </a:p>
          <a:p>
            <a:pPr marL="171450" indent="-171450" algn="l" defTabSz="685800" rtl="0" eaLnBrk="1" latinLnBrk="0" hangingPunct="1">
              <a:lnSpc>
                <a:spcPct val="100000"/>
              </a:lnSpc>
              <a:buFontTx/>
              <a:buChar char="-"/>
            </a:pPr>
            <a:r>
              <a:rPr lang="en-gb" sz="900" b="0" i="0" u="none" kern="1200" baseline="0">
                <a:solidFill>
                  <a:schemeClr val="tx1"/>
                </a:solidFill>
                <a:latin typeface="+mn-lt"/>
                <a:ea typeface="+mn-ea"/>
                <a:cs typeface="+mn-cs"/>
              </a:rPr>
              <a:t>In double degree programmes, you study the first year in one university and the second year in another.</a:t>
            </a:r>
          </a:p>
          <a:p>
            <a:pPr marL="171450" indent="-171450" algn="l" defTabSz="685800" rtl="0" eaLnBrk="1" latinLnBrk="0" hangingPunct="1">
              <a:lnSpc>
                <a:spcPct val="100000"/>
              </a:lnSpc>
              <a:buFontTx/>
              <a:buChar char="-"/>
            </a:pPr>
            <a:r>
              <a:rPr lang="en-gb" sz="900" b="0" i="0" u="none" kern="1200" baseline="0">
                <a:solidFill>
                  <a:schemeClr val="tx1"/>
                </a:solidFill>
                <a:latin typeface="+mn-lt"/>
                <a:ea typeface="+mn-ea"/>
                <a:cs typeface="+mn-cs"/>
              </a:rPr>
              <a:t>This means you get two degree certificates in one package for the equivalent work of a single degree, as well as international experience and possibly extra financial support.</a:t>
            </a:r>
          </a:p>
          <a:p>
            <a:pPr marL="171450" indent="-171450" algn="l" rtl="0">
              <a:buFontTx/>
              <a:buChar char="-"/>
            </a:pPr>
            <a:endParaRPr lang="en-gb" sz="900" kern="1200" noProof="0" dirty="0">
              <a:solidFill>
                <a:schemeClr val="tx1"/>
              </a:solidFill>
              <a:latin typeface="+mn-lt"/>
              <a:ea typeface="+mn-ea"/>
              <a:cs typeface="+mn-cs"/>
            </a:endParaRPr>
          </a:p>
          <a:p>
            <a:endParaRPr lang="en-gb" dirty="0"/>
          </a:p>
          <a:p>
            <a:pPr marL="171450" indent="-171450" algn="l" rtl="0">
              <a:buFontTx/>
              <a:buChar char="-"/>
            </a:pPr>
            <a:endParaRPr lang="en-gb" sz="900" kern="1200" noProof="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lgn="l" rtl="0"/>
            <a:fld id="{DF164E42-DED0-9246-9B1B-B67105F62D49}" type="slidenum">
              <a:rPr/>
              <a:t>25</a:t>
            </a:fld>
            <a:endParaRPr lang="en-gb"/>
          </a:p>
        </p:txBody>
      </p:sp>
    </p:spTree>
    <p:extLst>
      <p:ext uri="{BB962C8B-B14F-4D97-AF65-F5344CB8AC3E}">
        <p14:creationId xmlns:p14="http://schemas.microsoft.com/office/powerpoint/2010/main" val="353518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900" b="0" i="0" u="none" kern="1200" baseline="0" dirty="0">
                <a:solidFill>
                  <a:schemeClr val="tx1"/>
                </a:solidFill>
                <a:latin typeface="+mn-lt"/>
                <a:ea typeface="+mn-ea"/>
                <a:cs typeface="+mn-cs"/>
              </a:rPr>
              <a:t>Presenter: </a:t>
            </a:r>
          </a:p>
          <a:p>
            <a:pPr algn="l" rtl="0"/>
            <a:r>
              <a:rPr lang="en-gb" sz="900" b="0" i="0" u="none" kern="1200" baseline="0" dirty="0">
                <a:solidFill>
                  <a:schemeClr val="tx1"/>
                </a:solidFill>
                <a:latin typeface="+mn-lt"/>
                <a:ea typeface="+mn-ea"/>
                <a:cs typeface="+mn-cs"/>
              </a:rPr>
              <a:t>Talk about your experiences here:</a:t>
            </a:r>
            <a:endParaRPr lang="en-gb" noProof="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i="0" u="none" baseline="0" dirty="0"/>
              <a:t>how and why you chose Aalto University.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900" b="1" i="0" u="none" kern="1200" baseline="0" dirty="0">
                <a:solidFill>
                  <a:schemeClr val="tx1"/>
                </a:solidFill>
                <a:latin typeface="+mn-lt"/>
                <a:ea typeface="+mn-ea"/>
                <a:cs typeface="+mn-cs"/>
              </a:rPr>
              <a:t>Talk about your studies at Aalto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i="0" u="none" baseline="0" dirty="0"/>
              <a:t>your future plans</a:t>
            </a:r>
            <a:endParaRPr lang="en-gb" sz="900" b="1" kern="1200" baseline="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baseline="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kern="1200" baseline="0" dirty="0">
                <a:solidFill>
                  <a:schemeClr val="tx1"/>
                </a:solidFill>
                <a:latin typeface="+mn-lt"/>
                <a:ea typeface="+mn-ea"/>
                <a:cs typeface="+mn-cs"/>
              </a:rPr>
              <a:t>Think about your answers to the below questions beforehand and use this list of questions as a guideline when you reply. You can pick the most relevant topics, you don’t have to go through all the questions.</a:t>
            </a:r>
            <a:endParaRPr lang="en-gb" sz="90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u="none" baseline="0" dirty="0"/>
              <a:t>What field interested you? </a:t>
            </a:r>
            <a:r>
              <a:rPr lang="en-gb" sz="900" b="0" i="0" u="none" baseline="0" dirty="0"/>
              <a:t>What was your favourite subject in high school?</a:t>
            </a:r>
            <a:endParaRPr lang="en-gb" i="0" noProof="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u="none" baseline="0" dirty="0"/>
              <a:t>How did you hear about Aalto?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u="none" baseline="0" dirty="0"/>
              <a:t>What made you choose Aalto? Why was Aalto the right choice for you?</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u="none" baseline="0" dirty="0"/>
              <a:t>How did you apply to Aalto University? </a:t>
            </a:r>
            <a:r>
              <a:rPr lang="en-gb" sz="900" b="0" i="0" u="none" kern="1200" baseline="0" dirty="0">
                <a:solidFill>
                  <a:schemeClr val="tx1"/>
                </a:solidFill>
                <a:latin typeface="+mn-lt"/>
                <a:ea typeface="+mn-ea"/>
                <a:cs typeface="+mn-cs"/>
              </a:rPr>
              <a:t>(certificate-based admission, entrance examination, preparing for entrance examination/advance assignments)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900" b="0" i="0" u="none" kern="1200" baseline="0" dirty="0">
                <a:solidFill>
                  <a:schemeClr val="tx1"/>
                </a:solidFill>
                <a:latin typeface="+mn-lt"/>
                <a:ea typeface="+mn-ea"/>
                <a:cs typeface="+mn-cs"/>
              </a:rPr>
              <a:t>Where are you from? How have you integrated into the Aalto student community?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900" b="0" i="0" u="none" baseline="0" dirty="0"/>
              <a:t>What is the best part about studying? </a:t>
            </a:r>
            <a:r>
              <a:rPr lang="en-gb" sz="900" b="0" i="0" u="none" kern="1200" baseline="0" dirty="0">
                <a:solidFill>
                  <a:schemeClr val="tx1"/>
                </a:solidFill>
                <a:latin typeface="+mn-lt"/>
                <a:ea typeface="+mn-ea"/>
                <a:cs typeface="+mn-cs"/>
              </a:rPr>
              <a:t>What have been the highlights for you personally so far? What do you still want to achieve in your studies?</a:t>
            </a:r>
          </a:p>
          <a:p>
            <a:pPr marL="171450" indent="-171450" algn="l" rtl="0">
              <a:buFontTx/>
              <a:buChar char="-"/>
            </a:pPr>
            <a:r>
              <a:rPr lang="en-gb" sz="900" b="0" i="0" u="none" kern="1200" baseline="0" dirty="0">
                <a:solidFill>
                  <a:schemeClr val="tx1"/>
                </a:solidFill>
                <a:latin typeface="+mn-lt"/>
                <a:ea typeface="+mn-ea"/>
                <a:cs typeface="+mn-cs"/>
              </a:rPr>
              <a:t>Do you work alongside studies?</a:t>
            </a:r>
          </a:p>
          <a:p>
            <a:pPr marL="171450" indent="-171450" algn="l" rtl="0">
              <a:buFontTx/>
              <a:buChar char="-"/>
            </a:pPr>
            <a:r>
              <a:rPr lang="en-gb" sz="900" b="0" i="0" u="none" kern="1200" baseline="0" dirty="0">
                <a:solidFill>
                  <a:schemeClr val="tx1"/>
                </a:solidFill>
                <a:latin typeface="+mn-lt"/>
                <a:ea typeface="+mn-ea"/>
                <a:cs typeface="+mn-cs"/>
              </a:rPr>
              <a:t>What are your plans for the future?</a:t>
            </a:r>
          </a:p>
          <a:p>
            <a:pPr marL="171450" indent="-171450" algn="l" rtl="0">
              <a:buFontTx/>
              <a:buChar char="-"/>
            </a:pPr>
            <a:r>
              <a:rPr lang="en-gb" sz="900" b="0" i="0" u="none" kern="1200" baseline="0" dirty="0">
                <a:solidFill>
                  <a:schemeClr val="tx1"/>
                </a:solidFill>
                <a:latin typeface="+mn-lt"/>
                <a:ea typeface="+mn-ea"/>
                <a:cs typeface="+mn-cs"/>
              </a:rPr>
              <a:t>Is there anything else you would like to share about studying at Aalto?</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lide Number Placeholder 3"/>
          <p:cNvSpPr>
            <a:spLocks noGrp="1"/>
          </p:cNvSpPr>
          <p:nvPr>
            <p:ph type="sldNum" sz="quarter" idx="5"/>
          </p:nvPr>
        </p:nvSpPr>
        <p:spPr/>
        <p:txBody>
          <a:bodyPr/>
          <a:lstStyle/>
          <a:p>
            <a:pPr algn="l" rtl="0"/>
            <a:fld id="{DF164E42-DED0-9246-9B1B-B67105F62D49}" type="slidenum">
              <a:rPr/>
              <a:t>2</a:t>
            </a:fld>
            <a:endParaRPr lang="en-gb"/>
          </a:p>
        </p:txBody>
      </p:sp>
    </p:spTree>
    <p:extLst>
      <p:ext uri="{BB962C8B-B14F-4D97-AF65-F5344CB8AC3E}">
        <p14:creationId xmlns:p14="http://schemas.microsoft.com/office/powerpoint/2010/main" val="3839723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900" b="0" i="0" u="none" kern="1200" baseline="0" dirty="0">
                <a:solidFill>
                  <a:schemeClr val="tx1"/>
                </a:solidFill>
                <a:latin typeface="+mn-lt"/>
                <a:ea typeface="+mn-ea"/>
                <a:cs typeface="+mn-cs"/>
              </a:rPr>
              <a:t>Here you can talk about your own experiences and plans for the future:</a:t>
            </a:r>
            <a:endParaRPr lang="en-gb"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u="none" baseline="0" dirty="0"/>
              <a:t>What are your plans for the future? What would you like to do after your time at Aalto?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u="none" baseline="0" dirty="0"/>
              <a:t>What kind of job would you like to have? What type of career would you like to have?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u="none" baseline="0" dirty="0"/>
              <a:t>Do you want to work in Finland or maybe elsewhere?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i="0" u="none" baseline="0" dirty="0"/>
              <a:t>How does studying at Aalto help you in achieving these goals? (studies, networks, </a:t>
            </a:r>
            <a:r>
              <a:rPr lang="en-gb" b="0" i="0" u="none" baseline="0" dirty="0" err="1"/>
              <a:t>multidisciplinarity</a:t>
            </a:r>
            <a:r>
              <a:rPr lang="en-gb" b="0" i="0" u="none" baseline="0" dirty="0"/>
              <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900" kern="1200" noProof="0" dirty="0">
              <a:solidFill>
                <a:schemeClr val="tx1"/>
              </a:solidFill>
              <a:latin typeface="+mn-lt"/>
              <a:ea typeface="+mn-ea"/>
              <a:cs typeface="+mn-cs"/>
            </a:endParaRPr>
          </a:p>
          <a:p>
            <a:pPr marL="285750" lvl="1" indent="-285750" algn="l" rtl="0">
              <a:lnSpc>
                <a:spcPct val="100000"/>
              </a:lnSpc>
              <a:spcBef>
                <a:spcPts val="750"/>
              </a:spcBef>
            </a:pPr>
            <a:r>
              <a:rPr lang="en-gb" sz="900" b="0" i="0" u="none" baseline="0" dirty="0"/>
              <a:t>Aalto University graduates have a very high employment rate: 95–99% are employed within five years of their graduation.*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b="0" i="0" u="none" baseline="0" dirty="0"/>
              <a:t>* Percentage taken from the results of the career development survey conducted with </a:t>
            </a:r>
            <a:r>
              <a:rPr lang="en-gb" b="0" i="0" u="none" baseline="0" dirty="0" err="1"/>
              <a:t>Aarresaari</a:t>
            </a:r>
            <a:r>
              <a:rPr lang="en-gb" b="0" i="0" u="none" baseline="0" dirty="0"/>
              <a:t> among our 2016 graduates (2021).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b="0" i="0" u="none" baseline="0" dirty="0"/>
              <a:t>For more information on employment rates per school see: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b="0" i="0" u="none" baseline="0" dirty="0"/>
              <a:t>- https://www.aalto.fi/en/school-of-business/school-of-business-graduates-in-working-life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baseline="0" dirty="0">
                <a:latin typeface="Calibri"/>
                <a:ea typeface="Calibri"/>
                <a:cs typeface="Calibri"/>
              </a:rPr>
              <a:t>- https://www.aalto.fi/en/school-of-arts-design-and-architecture/school-of-arts-design-and-architecture-graduates-in-working-life</a:t>
            </a:r>
            <a:endParaRPr lang="en-gb" dirty="0"/>
          </a:p>
          <a:p>
            <a:pPr algn="l" rtl="0"/>
            <a:r>
              <a:rPr lang="en-gb" b="0" i="0" u="none" baseline="0" dirty="0"/>
              <a:t>- https://www.aalto.fi/en/school-of-science/school-of-science-graduates-in-working-life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b="0" i="0" u="none" baseline="0" dirty="0"/>
              <a:t>- https://www.aalto.fi/en/school-of-chemical-engineering/aalto-chem-graduates-in-working-life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b="0" i="0" u="none" baseline="0" dirty="0"/>
              <a:t>- https://www.aalto.fi/en/school-of-electrical-engineering/school-of-electrical-engineering-graduates-in-working-life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b="0" i="0" u="none" baseline="0" dirty="0"/>
              <a:t>- https://www.aalto.fi/en/school-of-engineering/school-of-engineering-graduates-in-working-life</a:t>
            </a:r>
          </a:p>
          <a:p>
            <a:endParaRPr lang="en-gb" dirty="0"/>
          </a:p>
          <a:p>
            <a:pPr algn="l" rtl="0"/>
            <a:r>
              <a:rPr lang="en-gb" b="0" i="0" u="none" baseline="0" dirty="0"/>
              <a:t>Work placements:</a:t>
            </a:r>
          </a:p>
          <a:p>
            <a:pPr marL="285750" indent="-285750" algn="l" rtl="0">
              <a:lnSpc>
                <a:spcPct val="100000"/>
              </a:lnSpc>
              <a:buFont typeface="Arial,Sans-Serif"/>
              <a:buChar char="•"/>
            </a:pPr>
            <a:r>
              <a:rPr lang="en-gb" sz="900" b="0" i="0" u="none" baseline="0" dirty="0">
                <a:latin typeface="Arial"/>
                <a:ea typeface="Arial"/>
                <a:cs typeface="Arial"/>
              </a:rPr>
              <a:t>Work experience gathered in Finland or abroad is a key part of your studies. </a:t>
            </a:r>
          </a:p>
          <a:p>
            <a:pPr marL="285750" indent="-285750" algn="l" rtl="0">
              <a:lnSpc>
                <a:spcPct val="100000"/>
              </a:lnSpc>
              <a:buFont typeface="Arial,Sans-Serif"/>
              <a:buChar char="•"/>
            </a:pPr>
            <a:r>
              <a:rPr lang="en-gb" sz="900" b="0" i="0" u="none" baseline="0" dirty="0">
                <a:latin typeface="Arial"/>
                <a:ea typeface="Arial"/>
                <a:cs typeface="Arial"/>
              </a:rPr>
              <a:t>Work experience improves your chances of finding employment after graduation. </a:t>
            </a:r>
          </a:p>
          <a:p>
            <a:pPr marL="285750" indent="-285750" algn="l" rtl="0">
              <a:lnSpc>
                <a:spcPct val="100000"/>
              </a:lnSpc>
              <a:buFont typeface="Arial,Sans-Serif"/>
              <a:buChar char="•"/>
            </a:pPr>
            <a:r>
              <a:rPr lang="en-gb" sz="900" b="0" i="0" u="none" baseline="0" dirty="0">
                <a:latin typeface="Arial"/>
                <a:ea typeface="Arial"/>
                <a:cs typeface="Arial"/>
              </a:rPr>
              <a:t>The majority of programmes offer you a chance to incorporate a work placement (practical training, internship) into the degree.</a:t>
            </a:r>
          </a:p>
          <a:p>
            <a:pPr marL="285750" indent="-285750" algn="l" rtl="0">
              <a:lnSpc>
                <a:spcPct val="100000"/>
              </a:lnSpc>
              <a:buFont typeface="Arial,Sans-Serif"/>
              <a:buChar char="•"/>
            </a:pPr>
            <a:r>
              <a:rPr lang="en-gb" sz="900" b="0" i="0" u="none" baseline="0" dirty="0">
                <a:latin typeface="Arial"/>
                <a:ea typeface="Arial"/>
                <a:cs typeface="Arial"/>
              </a:rPr>
              <a:t>Aalto supports work placements both with financial aid and grants.</a:t>
            </a:r>
          </a:p>
          <a:p>
            <a:endParaRPr lang="en-gb"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kern="1200" baseline="0" dirty="0">
                <a:solidFill>
                  <a:schemeClr val="tx1"/>
                </a:solidFill>
                <a:latin typeface="+mn-lt"/>
                <a:ea typeface="+mn-ea"/>
                <a:cs typeface="+mn-cs"/>
              </a:rPr>
              <a:t>Start-up culture: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kern="1200" baseline="0" dirty="0">
                <a:solidFill>
                  <a:schemeClr val="tx1"/>
                </a:solidFill>
                <a:latin typeface="+mn-lt"/>
                <a:ea typeface="+mn-ea"/>
                <a:cs typeface="+mn-cs"/>
              </a:rPr>
              <a:t>Aalto is the origin of, for instance </a:t>
            </a:r>
            <a:r>
              <a:rPr lang="en-gb" sz="900" b="0" i="0" u="none" kern="1200" baseline="0" dirty="0" err="1">
                <a:solidFill>
                  <a:schemeClr val="tx1"/>
                </a:solidFill>
                <a:latin typeface="+mn-lt"/>
                <a:ea typeface="+mn-ea"/>
                <a:cs typeface="+mn-cs"/>
              </a:rPr>
              <a:t>Startup</a:t>
            </a:r>
            <a:r>
              <a:rPr lang="en-gb" sz="900" b="0" i="0" u="none" kern="1200" baseline="0" dirty="0">
                <a:solidFill>
                  <a:schemeClr val="tx1"/>
                </a:solidFill>
                <a:latin typeface="+mn-lt"/>
                <a:ea typeface="+mn-ea"/>
                <a:cs typeface="+mn-cs"/>
              </a:rPr>
              <a:t> Sauna, Aalto Entrepreneur Society (</a:t>
            </a:r>
            <a:r>
              <a:rPr lang="en-gb" sz="900" b="0" i="0" u="none" kern="1200" baseline="0" dirty="0" err="1">
                <a:solidFill>
                  <a:schemeClr val="tx1"/>
                </a:solidFill>
                <a:latin typeface="+mn-lt"/>
                <a:ea typeface="+mn-ea"/>
                <a:cs typeface="+mn-cs"/>
              </a:rPr>
              <a:t>AaltoES</a:t>
            </a:r>
            <a:r>
              <a:rPr lang="en-gb" sz="900" b="0" i="0" u="none" kern="1200" baseline="0" dirty="0">
                <a:solidFill>
                  <a:schemeClr val="tx1"/>
                </a:solidFill>
                <a:latin typeface="+mn-lt"/>
                <a:ea typeface="+mn-ea"/>
                <a:cs typeface="+mn-cs"/>
              </a:rPr>
              <a:t>), as well as the internationally recognised events Slush and Summer of </a:t>
            </a:r>
            <a:r>
              <a:rPr lang="en-gb" sz="900" b="0" i="0" u="none" kern="1200" baseline="0" dirty="0" err="1">
                <a:solidFill>
                  <a:schemeClr val="tx1"/>
                </a:solidFill>
                <a:latin typeface="+mn-lt"/>
                <a:ea typeface="+mn-ea"/>
                <a:cs typeface="+mn-cs"/>
              </a:rPr>
              <a:t>Startups</a:t>
            </a:r>
            <a:r>
              <a:rPr lang="en-gb" sz="900" b="0" i="0" u="none" kern="1200" baseline="0" dirty="0">
                <a:solidFill>
                  <a:schemeClr val="tx1"/>
                </a:solidFill>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tLang="en-US" sz="900" kern="1200" noProof="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kern="1200" baseline="0" dirty="0">
                <a:solidFill>
                  <a:schemeClr val="tx1"/>
                </a:solidFill>
                <a:latin typeface="+mn-lt"/>
                <a:ea typeface="+mn-ea"/>
                <a:cs typeface="+mn-cs"/>
              </a:rPr>
              <a:t>Aalto University career services (Career Design Lab)</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kern="1200" baseline="0" dirty="0">
                <a:solidFill>
                  <a:schemeClr val="tx1"/>
                </a:solidFill>
                <a:latin typeface="+mn-lt"/>
                <a:ea typeface="+mn-ea"/>
                <a:cs typeface="+mn-cs"/>
              </a:rPr>
              <a:t> Career services helps students in gaining skills for working life, offers channels for job searching and organises job fairs. </a:t>
            </a:r>
          </a:p>
          <a:p>
            <a:endParaRPr lang="en-gb" dirty="0"/>
          </a:p>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26</a:t>
            </a:fld>
            <a:endParaRPr lang="en-gb"/>
          </a:p>
        </p:txBody>
      </p:sp>
    </p:spTree>
    <p:extLst>
      <p:ext uri="{BB962C8B-B14F-4D97-AF65-F5344CB8AC3E}">
        <p14:creationId xmlns:p14="http://schemas.microsoft.com/office/powerpoint/2010/main" val="3608859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kern="1200" baseline="0" dirty="0">
                <a:solidFill>
                  <a:schemeClr val="tx1"/>
                </a:solidFill>
                <a:latin typeface="+mn-lt"/>
                <a:ea typeface="+mn-ea"/>
                <a:cs typeface="+mn-cs"/>
              </a:rPr>
              <a:t>AYY represents about 14 000 Aalto students of arts, business and 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kern="1200" baseline="0" dirty="0">
                <a:solidFill>
                  <a:schemeClr val="tx1"/>
                </a:solidFill>
                <a:latin typeface="+mn-lt"/>
                <a:ea typeface="+mn-ea"/>
                <a:cs typeface="+mn-cs"/>
              </a:rPr>
              <a:t>Student organisations by field of study: KY = </a:t>
            </a:r>
            <a:r>
              <a:rPr lang="en-gb" sz="1200" b="0" i="0" u="none" baseline="0" dirty="0"/>
              <a:t>Aalto University Business Students </a:t>
            </a:r>
            <a:r>
              <a:rPr lang="en-gb" sz="1200" b="0" i="0" u="none" kern="1200" baseline="0" dirty="0">
                <a:solidFill>
                  <a:schemeClr val="tx1"/>
                </a:solidFill>
                <a:latin typeface="+mn-lt"/>
                <a:ea typeface="+mn-ea"/>
                <a:cs typeface="+mn-cs"/>
              </a:rPr>
              <a:t>TOKYO, Students of Art, Design and Architecture in Aalto University, and the </a:t>
            </a:r>
            <a:r>
              <a:rPr lang="en-gb" sz="1200" b="0" i="0" u="none" kern="1200" baseline="0" dirty="0" err="1">
                <a:solidFill>
                  <a:schemeClr val="tx1"/>
                </a:solidFill>
                <a:latin typeface="+mn-lt"/>
                <a:ea typeface="+mn-ea"/>
                <a:cs typeface="+mn-cs"/>
              </a:rPr>
              <a:t>Teekkari</a:t>
            </a:r>
            <a:r>
              <a:rPr lang="en-gb" sz="1200" b="0" i="0" u="none" kern="1200" baseline="0" dirty="0">
                <a:solidFill>
                  <a:schemeClr val="tx1"/>
                </a:solidFill>
                <a:latin typeface="+mn-lt"/>
                <a:ea typeface="+mn-ea"/>
                <a:cs typeface="+mn-cs"/>
              </a:rPr>
              <a: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kern="1200" baseline="0" dirty="0">
                <a:solidFill>
                  <a:schemeClr val="tx1"/>
                </a:solidFill>
                <a:latin typeface="+mn-lt"/>
                <a:ea typeface="+mn-ea"/>
                <a:cs typeface="+mn-cs"/>
              </a:rPr>
              <a:t>Subject associations and guilds by major: </a:t>
            </a:r>
            <a:r>
              <a:rPr lang="en-gb" sz="2000" b="0" i="0" u="none" baseline="0" dirty="0"/>
              <a:t>there is a subject association for each major. Through the association, you get to meet others studying the same major also in your leisure time.</a:t>
            </a:r>
            <a:endParaRPr lang="en-gb" sz="120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1200" b="1" noProof="0" dirty="0">
              <a:latin typeface="Arial" charset="0"/>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baseline="0" dirty="0">
                <a:latin typeface="Arial" charset="0"/>
                <a:ea typeface="Arial" charset="0"/>
                <a:cs typeface="Arial" charset="0"/>
              </a:rPr>
              <a:t>Services and discounts for students:</a:t>
            </a:r>
            <a:endParaRPr lang="en-gb" sz="1200" b="0" u="sng" kern="1200" noProof="0" dirty="0">
              <a:solidFill>
                <a:schemeClr val="tx1"/>
              </a:solidFill>
              <a:latin typeface="+mn-lt"/>
              <a:ea typeface="+mn-ea"/>
              <a:cs typeface="+mn-cs"/>
            </a:endParaRPr>
          </a:p>
          <a:p>
            <a:pPr marL="628650" lvl="1" indent="-171450" algn="l" defTabSz="914400" rtl="0">
              <a:buFontTx/>
              <a:buChar char="-"/>
              <a:defRPr/>
            </a:pPr>
            <a:r>
              <a:rPr lang="en-gb" sz="1200" b="1" i="0" u="none" kern="1200" baseline="0" dirty="0">
                <a:solidFill>
                  <a:schemeClr val="tx1"/>
                </a:solidFill>
                <a:latin typeface="+mn-lt"/>
                <a:ea typeface="+mn-ea"/>
                <a:cs typeface="+mn-cs"/>
              </a:rPr>
              <a:t>Student advocacy:</a:t>
            </a:r>
            <a:r>
              <a:rPr lang="en-gb" sz="1200" b="0" i="0" u="none" kern="1200" baseline="0" dirty="0">
                <a:solidFill>
                  <a:schemeClr val="tx1"/>
                </a:solidFill>
                <a:effectLst/>
                <a:latin typeface="+mn-lt"/>
                <a:ea typeface="+mn-ea"/>
                <a:cs typeface="+mn-cs"/>
              </a:rPr>
              <a:t> The Aalto University student union AYY advocates for student rights in matters related to education and student life (wellbeing, health, housing, and sports).</a:t>
            </a:r>
            <a:r>
              <a:rPr lang="en-gb" sz="1200" b="0" i="0" u="none" baseline="0" dirty="0"/>
              <a:t> </a:t>
            </a:r>
            <a:endParaRPr lang="en-gb" sz="1200" b="1" i="0" u="none" kern="1200" baseline="0" noProof="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b="1" i="0" u="none" kern="1200" baseline="0" dirty="0">
                <a:solidFill>
                  <a:schemeClr val="tx1"/>
                </a:solidFill>
                <a:latin typeface="+mn-lt"/>
                <a:ea typeface="+mn-ea"/>
                <a:cs typeface="+mn-cs"/>
              </a:rPr>
              <a:t>Housing: </a:t>
            </a:r>
            <a:r>
              <a:rPr lang="en-gb" sz="1200" b="0" i="0" u="none" kern="1200" baseline="0" dirty="0">
                <a:solidFill>
                  <a:schemeClr val="tx1"/>
                </a:solidFill>
                <a:latin typeface="+mn-lt"/>
                <a:ea typeface="+mn-ea"/>
                <a:cs typeface="+mn-cs"/>
              </a:rPr>
              <a:t>AYY has about 2 500 apartments that are rented out to the members of the student union at affordable prices. Most of them are located in </a:t>
            </a:r>
            <a:r>
              <a:rPr lang="en-gb" sz="1200" b="0" i="0" u="none" kern="1200" baseline="0" dirty="0" err="1">
                <a:solidFill>
                  <a:schemeClr val="tx1"/>
                </a:solidFill>
                <a:latin typeface="+mn-lt"/>
                <a:ea typeface="+mn-ea"/>
                <a:cs typeface="+mn-cs"/>
              </a:rPr>
              <a:t>Otaniemi</a:t>
            </a:r>
            <a:r>
              <a:rPr lang="en-gb" sz="1200" b="0" i="0" u="none" kern="1200" baseline="0" dirty="0">
                <a:solidFill>
                  <a:schemeClr val="tx1"/>
                </a:solidFill>
                <a:latin typeface="+mn-lt"/>
                <a:ea typeface="+mn-ea"/>
                <a:cs typeface="+mn-cs"/>
              </a:rPr>
              <a:t>. Read more: </a:t>
            </a:r>
            <a:r>
              <a:rPr lang="en-gb" sz="1200" b="0" i="0" u="sng" kern="1200" baseline="0" dirty="0">
                <a:solidFill>
                  <a:schemeClr val="tx1"/>
                </a:solidFill>
                <a:latin typeface="+mn-lt"/>
                <a:ea typeface="+mn-ea"/>
                <a:cs typeface="+mn-cs"/>
              </a:rPr>
              <a:t>https://www.aalto.fi/en/services/housing-for-students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b="1" i="0" u="none" kern="1200" baseline="0" dirty="0">
                <a:solidFill>
                  <a:schemeClr val="tx1"/>
                </a:solidFill>
                <a:latin typeface="+mn-lt"/>
                <a:ea typeface="+mn-ea"/>
                <a:cs typeface="+mn-cs"/>
              </a:rPr>
              <a:t>Health care: </a:t>
            </a:r>
            <a:r>
              <a:rPr lang="en-gb" b="0" i="0" u="none" baseline="0" dirty="0"/>
              <a:t>The Finnish Student Health Service (FSHS) </a:t>
            </a:r>
            <a:r>
              <a:rPr lang="en-gb" sz="900" b="0" i="0" u="none" kern="1200" baseline="0" dirty="0">
                <a:solidFill>
                  <a:schemeClr val="tx1"/>
                </a:solidFill>
                <a:latin typeface="+mn-lt"/>
                <a:ea typeface="+mn-ea"/>
                <a:cs typeface="+mn-cs"/>
              </a:rPr>
              <a:t> offers </a:t>
            </a:r>
            <a:r>
              <a:rPr lang="en-gb" sz="900" b="0" i="0" u="none" kern="1200" baseline="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general health</a:t>
            </a:r>
            <a:r>
              <a:rPr lang="en-gb" sz="900" b="0" i="0" u="none" kern="1200" baseline="0" dirty="0">
                <a:solidFill>
                  <a:schemeClr val="tx1"/>
                </a:solidFill>
                <a:latin typeface="+mn-lt"/>
                <a:ea typeface="+mn-ea"/>
                <a:cs typeface="+mn-cs"/>
              </a:rPr>
              <a:t>, </a:t>
            </a:r>
            <a:r>
              <a:rPr lang="en-gb" sz="900" b="0" i="0" u="non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mental health</a:t>
            </a:r>
            <a:r>
              <a:rPr lang="en-gb" sz="900" b="0" i="0" u="none" kern="1200" baseline="0" dirty="0">
                <a:solidFill>
                  <a:schemeClr val="tx1"/>
                </a:solidFill>
                <a:latin typeface="+mn-lt"/>
                <a:ea typeface="+mn-ea"/>
                <a:cs typeface="+mn-cs"/>
              </a:rPr>
              <a:t>, and </a:t>
            </a:r>
            <a:r>
              <a:rPr lang="en-gb" sz="900" b="0" i="0" u="none" kern="1200" baseline="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oral health</a:t>
            </a:r>
            <a:r>
              <a:rPr lang="en-gb" sz="900" b="0" i="0" u="none" kern="1200" baseline="0" dirty="0">
                <a:solidFill>
                  <a:schemeClr val="tx1"/>
                </a:solidFill>
                <a:latin typeface="+mn-lt"/>
                <a:ea typeface="+mn-ea"/>
                <a:cs typeface="+mn-cs"/>
              </a:rPr>
              <a:t> services </a:t>
            </a:r>
            <a:r>
              <a:rPr lang="en-gb" b="0" i="0" u="none" baseline="0" dirty="0"/>
              <a:t>to university students. One of their service points is in </a:t>
            </a:r>
            <a:r>
              <a:rPr lang="en-gb" b="0" i="0" u="none" baseline="0" dirty="0" err="1"/>
              <a:t>Otaniemi</a:t>
            </a:r>
            <a:r>
              <a:rPr lang="en-gb" b="0" i="0" u="none" baseline="0" dirty="0"/>
              <a:t>.</a:t>
            </a:r>
            <a:endParaRPr lang="en-gb" sz="1200" b="1" u="none" kern="1200" baseline="0" noProof="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b="1" i="0" u="none" kern="1200" baseline="0" dirty="0">
                <a:solidFill>
                  <a:schemeClr val="tx1"/>
                </a:solidFill>
                <a:latin typeface="+mn-lt"/>
                <a:ea typeface="+mn-ea"/>
                <a:cs typeface="+mn-cs"/>
              </a:rPr>
              <a:t>Sports services: </a:t>
            </a:r>
            <a:r>
              <a:rPr lang="en-gb" b="0" i="0" u="none" baseline="0" dirty="0" err="1"/>
              <a:t>UniSport</a:t>
            </a:r>
            <a:r>
              <a:rPr lang="en-gb" b="0" i="0" u="none" baseline="0" dirty="0"/>
              <a:t> has sports centres on six campuses in Espoo and Helsinki. One of them is in </a:t>
            </a:r>
            <a:r>
              <a:rPr lang="en-gb" b="0" i="0" u="none" baseline="0" dirty="0" err="1"/>
              <a:t>Otaniemi</a:t>
            </a:r>
            <a:r>
              <a:rPr lang="en-gb" b="0" i="0" u="none" baseline="0" dirty="0"/>
              <a:t>. It offers a wide range of sports as well as facilities for many types of individual and group sports. If you like to do sports, it pays to purchase the </a:t>
            </a:r>
            <a:r>
              <a:rPr lang="en-gb" b="0" i="0" u="none" baseline="0" dirty="0" err="1"/>
              <a:t>UniSport</a:t>
            </a:r>
            <a:r>
              <a:rPr lang="en-gb" b="0" i="0" u="none" baseline="0" dirty="0"/>
              <a:t> training card, which is very affordable for students. Read more: https://www.unisport.fi/en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1" i="0" u="none" baseline="0" dirty="0"/>
              <a:t>Student discounts: </a:t>
            </a:r>
            <a:r>
              <a:rPr lang="en-gb" b="0" i="0" u="none" baseline="0" dirty="0"/>
              <a:t>You get discounts at cafeterias, in public transport, gyms, shops, museums and much more.</a:t>
            </a:r>
          </a:p>
          <a:p>
            <a:pPr marL="0" indent="0" algn="l" rtl="0">
              <a:buFont typeface="Arial"/>
              <a:buNone/>
            </a:pPr>
            <a:endParaRPr lang="en-gb" b="1" dirty="0">
              <a:cs typeface="+mn-lt"/>
            </a:endParaRPr>
          </a:p>
          <a:p>
            <a:pPr marL="171450" indent="-171450" algn="l" rtl="0">
              <a:buFont typeface="Arial" panose="020B0604020202020204" pitchFamily="34" charset="0"/>
              <a:buChar char="•"/>
            </a:pPr>
            <a:r>
              <a:rPr lang="en-gb" sz="900" b="0" i="0" u="none" kern="1200" baseline="0" dirty="0">
                <a:solidFill>
                  <a:schemeClr val="tx1"/>
                </a:solidFill>
                <a:latin typeface="+mn-lt"/>
                <a:ea typeface="+mn-ea"/>
                <a:cs typeface="+mn-cs"/>
              </a:rPr>
              <a:t>Here you can share your experiences of student organisations and student life outside lectures.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900" b="0" i="0" u="none" baseline="0" dirty="0">
                <a:latin typeface="Calibri"/>
                <a:ea typeface="Calibri"/>
                <a:cs typeface="Calibri"/>
              </a:rPr>
              <a:t>What activities have you been involved in? (</a:t>
            </a:r>
            <a:r>
              <a:rPr lang="en-gb" sz="900" b="0" i="0" u="none" kern="1200" baseline="0" dirty="0">
                <a:solidFill>
                  <a:schemeClr val="tx1"/>
                </a:solidFill>
                <a:latin typeface="+mn-lt"/>
                <a:ea typeface="+mn-ea"/>
                <a:cs typeface="+mn-cs"/>
              </a:rPr>
              <a:t>student union/student associations/guilds)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900" b="0" i="0" u="none" baseline="0" dirty="0">
                <a:latin typeface="Calibri" panose="020F0502020204030204"/>
                <a:ea typeface="Calibri" panose="020F0502020204030204"/>
                <a:cs typeface="Calibri" panose="020F0502020204030204"/>
              </a:rPr>
              <a:t>What have been the highlights for you?</a:t>
            </a:r>
            <a:endParaRPr lang="en-gb" sz="90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900" b="0" i="0" u="none" kern="1200" baseline="0" dirty="0">
                <a:solidFill>
                  <a:schemeClr val="tx1"/>
                </a:solidFill>
                <a:latin typeface="+mn-lt"/>
                <a:ea typeface="+mn-ea"/>
                <a:cs typeface="+mn-cs"/>
              </a:rPr>
              <a:t>How does involvement in student organisations support your social life?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900" b="0" i="0" u="none" kern="1200" baseline="0" dirty="0">
                <a:solidFill>
                  <a:schemeClr val="tx1"/>
                </a:solidFill>
                <a:latin typeface="+mn-lt"/>
                <a:ea typeface="+mn-ea"/>
                <a:cs typeface="+mn-cs"/>
              </a:rPr>
              <a:t>How does involvement in student organisations benefit you professionally: have you gained related work experience or taken part in a company visit?</a:t>
            </a:r>
          </a:p>
          <a:p>
            <a:pPr marL="171450" indent="-171450" algn="l" rtl="0">
              <a:buFontTx/>
              <a:buChar char="-"/>
            </a:pPr>
            <a:endParaRPr lang="en-gb" sz="900" kern="1200" noProof="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lgn="l" rtl="0"/>
            <a:fld id="{DF164E42-DED0-9246-9B1B-B67105F62D49}" type="slidenum">
              <a:rPr/>
              <a:t>27</a:t>
            </a:fld>
            <a:endParaRPr lang="en-gb"/>
          </a:p>
        </p:txBody>
      </p:sp>
    </p:spTree>
    <p:extLst>
      <p:ext uri="{BB962C8B-B14F-4D97-AF65-F5344CB8AC3E}">
        <p14:creationId xmlns:p14="http://schemas.microsoft.com/office/powerpoint/2010/main" val="36407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baseline="0" dirty="0"/>
              <a:t>Studies towards the bachelor’s degree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baseline="0" dirty="0"/>
              <a:t>The bachelor’s degree includes a minor: you can choose a minor offered at Aalto or at another university.</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baseline="0" dirty="0"/>
              <a:t>Note: 1 ECTS credit corresponds to a workload of approximately 27 hours.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1"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u="none" baseline="0" dirty="0"/>
              <a:t>Studies towards the master’s degree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baseline="0" dirty="0"/>
              <a:t>Once you have completed your bachelor's degree studies at Aalto, you have the right to continue to a certain master’s programme or certain programmes defined by the school.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baseline="0" dirty="0"/>
              <a:t>There is also an admissions process for master’s programmes to those who wish to apply to another study option instead of the  one they have a right to continue without application based on their bachelor’s degree.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baseline="0" dirty="0"/>
              <a:t>Master’s programmes are open for application also to those with a bachelor’s degree from another university or a Finnish university of applied sciences (AMK).</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baseline="0" dirty="0"/>
              <a:t>Students with a bachelor’s degree from Aalto can apply to a variety of master’s programmes.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baseline="0" dirty="0"/>
              <a:t>Depending on the programme, admission criteria may include prior academic performance, motivation letter, portfolio and interviews. No entrance examinations. </a:t>
            </a:r>
          </a:p>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29</a:t>
            </a:fld>
            <a:endParaRPr lang="en-gb"/>
          </a:p>
        </p:txBody>
      </p:sp>
    </p:spTree>
    <p:extLst>
      <p:ext uri="{BB962C8B-B14F-4D97-AF65-F5344CB8AC3E}">
        <p14:creationId xmlns:p14="http://schemas.microsoft.com/office/powerpoint/2010/main" val="3810195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1" i="0" u="none" baseline="0" dirty="0"/>
              <a:t>Applying to bachelor’s programmes: </a:t>
            </a:r>
            <a:endParaRPr lang="en-gb" dirty="0"/>
          </a:p>
          <a:p>
            <a:pPr algn="l" rtl="0"/>
            <a:r>
              <a:rPr lang="en-gb" b="0" i="0" u="none" baseline="0" dirty="0"/>
              <a:t>https://www.aalto.fi/en/admission-services/applying-to-bachelors-programmes</a:t>
            </a:r>
          </a:p>
          <a:p>
            <a:pPr marL="171450" indent="-171450" algn="l" rtl="0">
              <a:buFontTx/>
              <a:buChar char="-"/>
            </a:pPr>
            <a:r>
              <a:rPr lang="en-gb" b="0" i="0" u="none" baseline="0" dirty="0"/>
              <a:t>This page lists all the Aalto bachelor’s-level study options and contains links to the descriptions, admissions criteria, as well as application instructions for all the study options.</a:t>
            </a:r>
          </a:p>
          <a:p>
            <a:pPr marL="171450" indent="-171450" algn="l" rtl="0">
              <a:buFontTx/>
              <a:buChar char="-"/>
            </a:pPr>
            <a:endParaRPr lang="en-gb" dirty="0"/>
          </a:p>
          <a:p>
            <a:pPr algn="l" rtl="0"/>
            <a:r>
              <a:rPr lang="en-gb" b="1" i="0" u="none" baseline="0" dirty="0"/>
              <a:t>First-time applicants:</a:t>
            </a:r>
          </a:p>
          <a:p>
            <a:pPr marL="171450" indent="-171450" algn="l" rtl="0">
              <a:buFontTx/>
              <a:buChar char="-"/>
            </a:pPr>
            <a:r>
              <a:rPr lang="en-gb" b="0" i="0" u="none" baseline="0" dirty="0"/>
              <a:t>Students who have not accepted an offer of admission after the year 2014 and have not completed a university degree.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900" b="0" i="0" u="none" kern="1200" baseline="0" dirty="0">
                <a:solidFill>
                  <a:schemeClr val="tx1"/>
                </a:solidFill>
                <a:effectLst/>
                <a:latin typeface="+mn-lt"/>
                <a:ea typeface="+mn-ea"/>
                <a:cs typeface="+mn-cs"/>
              </a:rPr>
              <a:t>A fixed number of available student places is reserved for first-time applicants.</a:t>
            </a:r>
            <a:endParaRPr lang="en-gb" dirty="0"/>
          </a:p>
          <a:p>
            <a:pPr marL="171450" indent="-171450" algn="l" rtl="0">
              <a:buFontTx/>
              <a:buChar char="-"/>
            </a:pPr>
            <a:endParaRPr lang="en-gb" dirty="0"/>
          </a:p>
          <a:p>
            <a:pPr marL="0" indent="0" algn="l" rtl="0">
              <a:buFontTx/>
              <a:buNone/>
            </a:pPr>
            <a:r>
              <a:rPr lang="en-gb" b="1" i="0" u="none" baseline="0" dirty="0"/>
              <a:t>Open university routes: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kern="1200" baseline="0" dirty="0">
                <a:solidFill>
                  <a:schemeClr val="tx1"/>
                </a:solidFill>
                <a:effectLst/>
                <a:latin typeface="+mn-lt"/>
                <a:ea typeface="+mn-ea"/>
                <a:cs typeface="+mn-cs"/>
              </a:rPr>
              <a:t>Students who have completed Open University studies may be admitted to pursue bachelor’s and master’s degrees at Aalto University in separately defined study options without an entrance examination and regardless of educational background, provided they meet the requirements set for the given Open University route.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900" b="0" i="0" u="none" kern="1200" baseline="0" dirty="0">
                <a:solidFill>
                  <a:schemeClr val="tx1"/>
                </a:solidFill>
                <a:effectLst/>
                <a:latin typeface="+mn-lt"/>
                <a:ea typeface="+mn-ea"/>
                <a:cs typeface="+mn-cs"/>
              </a:rPr>
              <a:t>For more information on the Open University route for business students, see: </a:t>
            </a:r>
            <a:r>
              <a:rPr lang="en-gb" sz="900" b="0" i="0" u="none" kern="1200" baseline="0" dirty="0">
                <a:solidFill>
                  <a:schemeClr val="tx1"/>
                </a:solidFill>
                <a:effectLst/>
                <a:latin typeface="+mn-lt"/>
                <a:ea typeface="+mn-ea"/>
                <a:cs typeface="+mn-cs"/>
                <a:hlinkClick r:id="rId3" tooltip="https://www.aalto.fi/fi/node/30286/"/>
              </a:rPr>
              <a:t>https://www.aalto.fi/en/aalto-university-open-university/open-university-route-to-a-degree-in-economics-and-business</a:t>
            </a:r>
            <a:r>
              <a:rPr lang="en-gb" sz="900" b="0" i="0" u="none" kern="1200" baseline="0" dirty="0">
                <a:solidFill>
                  <a:schemeClr val="tx1"/>
                </a:solidFill>
                <a:effectLst/>
                <a:latin typeface="+mn-lt"/>
                <a:ea typeface="+mn-ea"/>
                <a:cs typeface="+mn-cs"/>
              </a:rPr>
              <a:t> (The option is only available in Finnish)</a:t>
            </a:r>
            <a:endParaRPr lang="en-gb" sz="9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900" b="0" i="0" u="none" kern="1200" baseline="0" dirty="0">
                <a:solidFill>
                  <a:schemeClr val="tx1"/>
                </a:solidFill>
                <a:effectLst/>
                <a:latin typeface="+mn-lt"/>
                <a:ea typeface="+mn-ea"/>
                <a:cs typeface="+mn-cs"/>
              </a:rPr>
              <a:t>For more information on the Open University route for technology students, see: </a:t>
            </a:r>
            <a:r>
              <a:rPr lang="en-gb" sz="900" b="0" i="0" u="none" kern="1200" baseline="0" dirty="0">
                <a:solidFill>
                  <a:schemeClr val="tx1"/>
                </a:solidFill>
                <a:effectLst/>
                <a:latin typeface="+mn-lt"/>
                <a:ea typeface="+mn-ea"/>
                <a:cs typeface="+mn-cs"/>
                <a:hlinkClick r:id="rId4" tooltip="https://www.aalto.fi/fi/node/105821/"/>
              </a:rPr>
              <a:t>https://www.aalto.fi/fi/aalto-yliopiston-avoin-yliopisto/avoimen-vaylan-opinnoilla-tekniikan-tutkinto-opiskelijaksi</a:t>
            </a:r>
            <a:r>
              <a:rPr lang="en-gb" sz="900" b="0" i="0" u="none" kern="1200" baseline="0" dirty="0">
                <a:solidFill>
                  <a:schemeClr val="tx1"/>
                </a:solidFill>
                <a:effectLst/>
                <a:latin typeface="+mn-lt"/>
                <a:ea typeface="+mn-ea"/>
                <a:cs typeface="+mn-cs"/>
              </a:rPr>
              <a:t> (The option is only available in Finnish or Swedish)</a:t>
            </a:r>
            <a:endParaRPr lang="en-gb" sz="900" b="0" i="0" kern="1200" dirty="0">
              <a:solidFill>
                <a:schemeClr val="tx1"/>
              </a:solidFill>
              <a:effectLst/>
              <a:latin typeface="+mn-lt"/>
              <a:ea typeface="+mn-ea"/>
              <a:cs typeface="+mn-cs"/>
            </a:endParaRPr>
          </a:p>
          <a:p>
            <a:pPr marL="171450" indent="-171450" algn="l" rtl="0">
              <a:buFontTx/>
              <a:buChar char="-"/>
            </a:pPr>
            <a:endParaRPr lang="en-gb" dirty="0"/>
          </a:p>
          <a:p>
            <a:pPr marL="0" indent="0" algn="l" rtl="0">
              <a:buFontTx/>
              <a:buNone/>
            </a:pPr>
            <a:r>
              <a:rPr lang="en-gb" sz="9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Separate smaller admission groups</a:t>
            </a:r>
            <a:r>
              <a:rPr lang="en-gb" sz="9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(for the fields of business and economics as well as </a:t>
            </a:r>
            <a:r>
              <a:rPr lang="en-gb" sz="900" b="0" i="0" u="none" baseline="0" dirty="0">
                <a:latin typeface="Arial" panose="020B0604020202020204" pitchFamily="34" charset="0"/>
                <a:ea typeface="Arial" panose="020B0604020202020204" pitchFamily="34" charset="0"/>
                <a:cs typeface="Arial" panose="020B0604020202020204" pitchFamily="34" charset="0"/>
              </a:rPr>
              <a:t>science, technology and engineering</a:t>
            </a:r>
            <a:r>
              <a:rPr lang="en-gb" sz="9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900" b="0" i="0" u="none" kern="1200" baseline="0" dirty="0">
                <a:solidFill>
                  <a:schemeClr val="tx1"/>
                </a:solidFill>
                <a:latin typeface="+mn-lt"/>
                <a:ea typeface="+mn-ea"/>
                <a:cs typeface="+mn-cs"/>
              </a:rPr>
              <a:t>Admission based on competitive performance: </a:t>
            </a:r>
            <a:r>
              <a:rPr lang="en-gb" sz="9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see the Studyinfo service, where you can find this information under the relevant admission criteria, for instance under performance in MAOL or </a:t>
            </a:r>
            <a:r>
              <a:rPr lang="en-gb" sz="900" b="0" i="0" u="none" baseline="0" dirty="0" err="1">
                <a:solidFill>
                  <a:schemeClr val="tx1"/>
                </a:solidFill>
                <a:latin typeface="Arial" panose="020B0604020202020204" pitchFamily="34" charset="0"/>
                <a:ea typeface="Arial" panose="020B0604020202020204" pitchFamily="34" charset="0"/>
                <a:cs typeface="Arial" panose="020B0604020202020204" pitchFamily="34" charset="0"/>
              </a:rPr>
              <a:t>Talousguru</a:t>
            </a:r>
            <a:r>
              <a:rPr lang="en-gb" sz="9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competitions.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9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In the field of economics and business administration, you can also apply on the basis of your SAT or ACT score or special merits. </a:t>
            </a:r>
            <a:endParaRPr lang="en-gb" sz="900" dirty="0">
              <a:solidFill>
                <a:schemeClr val="tx1"/>
              </a:solidFill>
            </a:endParaRPr>
          </a:p>
          <a:p>
            <a:pPr marL="171450" indent="-171450" algn="l" rtl="0">
              <a:buFontTx/>
              <a:buChar char="-"/>
            </a:pPr>
            <a:endParaRPr lang="en-gb" dirty="0"/>
          </a:p>
          <a:p>
            <a:pPr marL="0" indent="0" algn="l" rtl="0">
              <a:buFontTx/>
              <a:buNone/>
            </a:pPr>
            <a:r>
              <a:rPr lang="en-gb" b="1" i="0" u="none" baseline="0" dirty="0"/>
              <a:t>Demonstrating language proficiency:</a:t>
            </a:r>
          </a:p>
          <a:p>
            <a:pPr marL="0" indent="0" algn="l" rtl="0">
              <a:buFontTx/>
              <a:buNone/>
            </a:pPr>
            <a:r>
              <a:rPr lang="en-gb" b="0" i="0" u="none" baseline="0" dirty="0"/>
              <a:t>Applicants to the Aalto University study options in technology and art and design taught in Finnish or Swedish are required to have sufficient proficiency in either of the two languages. Studies in the field of business and economics require sufficient proficiency in Finnish.</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900" b="0" i="0" u="none" kern="1200" baseline="0" dirty="0">
                <a:solidFill>
                  <a:schemeClr val="tx1"/>
                </a:solidFill>
                <a:latin typeface="+mn-lt"/>
                <a:ea typeface="+mn-ea"/>
                <a:cs typeface="+mn-cs"/>
              </a:rPr>
              <a:t>For more information on demonstrating Finnish or Swedish proficiency: </a:t>
            </a:r>
            <a:r>
              <a:rPr lang="en-gb" sz="900" b="0" i="0" u="sng" kern="1200" baseline="0" dirty="0">
                <a:solidFill>
                  <a:schemeClr val="tx1"/>
                </a:solidFill>
                <a:latin typeface="+mn-lt"/>
                <a:ea typeface="+mn-ea"/>
                <a:cs typeface="+mn-cs"/>
              </a:rPr>
              <a:t>https://www.aalto.fi/en/study-at-aalto/language-requirements-finnish-and-swedish</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kern="1200" baseline="0" dirty="0">
                <a:solidFill>
                  <a:schemeClr val="tx1"/>
                </a:solidFill>
                <a:latin typeface="+mn-lt"/>
                <a:ea typeface="+mn-ea"/>
                <a:cs typeface="+mn-cs"/>
              </a:rPr>
              <a:t>Applicants to the English-language bachelor’s programme in art and design must demonstrate sufficient English proficiency.</a:t>
            </a:r>
            <a:endParaRPr lang="en-gb" b="0" i="0" u="none" baseline="0" dirty="0"/>
          </a:p>
          <a:p>
            <a:pPr marL="0" indent="0" algn="l" rtl="0">
              <a:buFontTx/>
              <a:buNone/>
            </a:pPr>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30</a:t>
            </a:fld>
            <a:endParaRPr lang="en-gb"/>
          </a:p>
        </p:txBody>
      </p:sp>
    </p:spTree>
    <p:extLst>
      <p:ext uri="{BB962C8B-B14F-4D97-AF65-F5344CB8AC3E}">
        <p14:creationId xmlns:p14="http://schemas.microsoft.com/office/powerpoint/2010/main" val="1442217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200" b="1" i="0" u="none" baseline="0" dirty="0">
                <a:solidFill>
                  <a:srgbClr val="FFFF00"/>
                </a:solidFill>
                <a:latin typeface="Arial" charset="0"/>
                <a:ea typeface="Arial" charset="0"/>
                <a:cs typeface="Arial" charset="0"/>
              </a:rPr>
              <a:t>Business and economics:</a:t>
            </a:r>
          </a:p>
          <a:p>
            <a:pPr marL="171450" indent="-171450" algn="l" rtl="0">
              <a:buFontTx/>
              <a:buChar char="-"/>
            </a:pPr>
            <a:r>
              <a:rPr lang="en-gb" sz="1200" b="0" i="0" u="none" baseline="0" dirty="0">
                <a:solidFill>
                  <a:srgbClr val="FF0000"/>
                </a:solidFill>
                <a:latin typeface="Arial" charset="0"/>
                <a:ea typeface="Arial" charset="0"/>
                <a:cs typeface="Arial" charset="0"/>
              </a:rPr>
              <a:t>The minimum requirement for certificate-based admission is a passed matriculation examination test in mathematics at the basic or advanced level. Advanced mathematics may be useful, but it is not necessary. </a:t>
            </a:r>
          </a:p>
          <a:p>
            <a:pPr marL="171450" indent="-171450" algn="l" rtl="0">
              <a:buFontTx/>
              <a:buChar char="-"/>
            </a:pPr>
            <a:r>
              <a:rPr lang="en-gb" b="0" i="0" u="none" baseline="0" dirty="0"/>
              <a:t>The applicant can get points for five subjects: mother tongue, mathematics (basic or advanced </a:t>
            </a:r>
            <a:r>
              <a:rPr lang="en-gb" sz="1200" b="0" i="0" u="none" baseline="0" dirty="0">
                <a:solidFill>
                  <a:srgbClr val="FF0000"/>
                </a:solidFill>
                <a:latin typeface="Arial" charset="0"/>
                <a:ea typeface="Arial" charset="0"/>
                <a:cs typeface="Arial" charset="0"/>
              </a:rPr>
              <a:t>, with the advanced syllabus giving more points), the top-scoring language and the two other top-scoring subjects thereafter.</a:t>
            </a:r>
          </a:p>
          <a:p>
            <a:pPr marL="171450" indent="-171450" algn="l" rtl="0">
              <a:buFontTx/>
              <a:buChar char="-"/>
            </a:pPr>
            <a:endParaRPr lang="en-gb" sz="1200" b="1" i="0" noProof="0" dirty="0">
              <a:latin typeface="Arial" charset="0"/>
              <a:ea typeface="Arial" charset="0"/>
              <a:cs typeface="Arial" charset="0"/>
            </a:endParaRPr>
          </a:p>
          <a:p>
            <a:pPr algn="l" rtl="0"/>
            <a:r>
              <a:rPr lang="en-gb" sz="1200" b="1" i="0" u="none" baseline="0" dirty="0">
                <a:latin typeface="Arial" panose="020B0604020202020204" pitchFamily="34" charset="0"/>
                <a:ea typeface="Arial" panose="020B0604020202020204" pitchFamily="34" charset="0"/>
                <a:cs typeface="Arial" panose="020B0604020202020204" pitchFamily="34" charset="0"/>
              </a:rPr>
              <a:t>Science, technology and engineering</a:t>
            </a:r>
            <a:r>
              <a:rPr lang="en-gb" sz="1200" b="1" i="0" u="none" baseline="0" dirty="0">
                <a:latin typeface="Arial" charset="0"/>
                <a:ea typeface="Arial" charset="0"/>
                <a:cs typeface="Arial"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i="0" u="none" baseline="0" dirty="0">
                <a:latin typeface="Arial" charset="0"/>
                <a:ea typeface="Arial" charset="0"/>
                <a:cs typeface="Arial" charset="0"/>
              </a:rPr>
              <a:t>- Study options leading to a Master of Science (Technology): </a:t>
            </a:r>
            <a:r>
              <a:rPr lang="en-gb" sz="1200" b="0" i="0" u="none" baseline="0" dirty="0">
                <a:latin typeface="Arial" charset="0"/>
                <a:ea typeface="Arial" charset="0"/>
                <a:cs typeface="Arial" charset="0"/>
              </a:rPr>
              <a:t>Certificate-based admissions </a:t>
            </a:r>
            <a:r>
              <a:rPr lang="en-gb" b="0" i="0" u="none" baseline="0" dirty="0"/>
              <a:t>take into account the applicant’s grade in three subjects: mother tongue (if Finnish or Swedish), advanced mathematics and EITHER physics OR chemistry, depending on which one has the better score. </a:t>
            </a:r>
            <a:r>
              <a:rPr lang="en-gb" sz="900" b="0" i="0" u="none" baseline="0" dirty="0">
                <a:solidFill>
                  <a:srgbClr val="FF0000"/>
                </a:solidFill>
                <a:latin typeface="Arial" charset="0"/>
                <a:ea typeface="Arial" charset="0"/>
                <a:cs typeface="Arial" charset="0"/>
              </a:rPr>
              <a:t>The minimum requirement for certificate-based admission is a passed matriculation examination test in mathematics at the advanced level. </a:t>
            </a:r>
            <a:r>
              <a:rPr lang="en-gb" b="0" i="0" u="none" baseline="0" dirty="0">
                <a:solidFill>
                  <a:srgbClr val="000000"/>
                </a:solidFill>
                <a:effectLst/>
              </a:rPr>
              <a:t>In addition, a minimum grade requirement is set for the matriculation examination grade in one of the following: advanced mathematics, physics or chemistry (for more information, see dia.fi).</a:t>
            </a: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i="0" u="none" baseline="0" dirty="0">
                <a:latin typeface="Arial" charset="0"/>
                <a:ea typeface="Arial" charset="0"/>
                <a:cs typeface="Arial" charset="0"/>
              </a:rPr>
              <a:t>- </a:t>
            </a:r>
            <a:r>
              <a:rPr lang="en-gb" sz="1200" b="1" i="0" u="none" baseline="0" dirty="0" err="1">
                <a:latin typeface="Arial" charset="0"/>
                <a:ea typeface="Arial" charset="0"/>
                <a:cs typeface="Arial" charset="0"/>
              </a:rPr>
              <a:t>Arkkitehtuuri</a:t>
            </a:r>
            <a:r>
              <a:rPr lang="en-gb" sz="1200" b="1" i="0" u="none" baseline="0" dirty="0">
                <a:latin typeface="Arial" charset="0"/>
                <a:ea typeface="Arial" charset="0"/>
                <a:cs typeface="Arial" charset="0"/>
              </a:rPr>
              <a:t> and </a:t>
            </a:r>
            <a:r>
              <a:rPr lang="en-gb" sz="1200" b="1" i="0" u="none" baseline="0" dirty="0" err="1">
                <a:latin typeface="Arial" charset="0"/>
                <a:ea typeface="Arial" charset="0"/>
                <a:cs typeface="Arial" charset="0"/>
              </a:rPr>
              <a:t>maisema-arkkitehtuuri</a:t>
            </a:r>
            <a:r>
              <a:rPr lang="en-gb" sz="1200" b="1" i="0" u="none" baseline="0" dirty="0">
                <a:latin typeface="Arial" charset="0"/>
                <a:ea typeface="Arial" charset="0"/>
                <a:cs typeface="Arial" charset="0"/>
              </a:rPr>
              <a:t>: </a:t>
            </a:r>
            <a:r>
              <a:rPr lang="en-gb" sz="1200" b="0" i="0" u="none" baseline="0" dirty="0">
                <a:latin typeface="Arial" charset="0"/>
                <a:ea typeface="Arial" charset="0"/>
                <a:cs typeface="Arial" charset="0"/>
              </a:rPr>
              <a:t>In the combined-score admissions, points are given for mother tongue and mathematics (basic or advanced syllabus) </a:t>
            </a:r>
            <a:r>
              <a:rPr lang="en-gb" b="0" i="0" u="none" baseline="0" dirty="0"/>
              <a:t>as well as the three top-scoring subjects thereafter. </a:t>
            </a:r>
            <a:r>
              <a:rPr lang="en-gb" sz="900" b="0" i="0" u="none" baseline="0" dirty="0">
                <a:solidFill>
                  <a:schemeClr val="tx1"/>
                </a:solidFill>
                <a:latin typeface="Arial" panose="020B0604020202020204" pitchFamily="34" charset="0"/>
                <a:ea typeface="Arial" charset="0"/>
                <a:cs typeface="Arial" panose="020B0604020202020204" pitchFamily="34" charset="0"/>
              </a:rPr>
              <a:t>Final admission decisions are based either on the combined score of the entrance examination and final secondary education grades or on the entrance examination score only. </a:t>
            </a:r>
            <a:r>
              <a:rPr lang="en-gb" sz="900" b="0" i="0" u="none" baseline="0" dirty="0">
                <a:solidFill>
                  <a:srgbClr val="000000"/>
                </a:solidFill>
                <a:effectLst/>
              </a:rPr>
              <a:t>(see more at dia.fi) </a:t>
            </a:r>
            <a:endParaRPr lang="en-gb" altLang="en-US" sz="900" b="0" dirty="0">
              <a:solidFill>
                <a:schemeClr val="tx1"/>
              </a:solidFill>
              <a:latin typeface="Arial" panose="020B0604020202020204" pitchFamily="34" charset="0"/>
              <a:ea typeface="Arial" charset="0"/>
              <a:cs typeface="Arial" panose="020B0604020202020204" pitchFamily="34" charset="0"/>
            </a:endParaRPr>
          </a:p>
          <a:p>
            <a:pPr marL="0" indent="0" algn="l" rtl="0">
              <a:buFontTx/>
              <a:buNone/>
            </a:pPr>
            <a:r>
              <a:rPr lang="en-gb" sz="1200" b="1" i="0" u="none" baseline="0" dirty="0">
                <a:latin typeface="Arial" charset="0"/>
                <a:ea typeface="Arial" charset="0"/>
                <a:cs typeface="Arial" charset="0"/>
              </a:rPr>
              <a:t>- </a:t>
            </a:r>
            <a:r>
              <a:rPr lang="en-gb" sz="1200" b="1" i="0" u="none" baseline="0" dirty="0" err="1">
                <a:latin typeface="Arial" charset="0"/>
                <a:ea typeface="Arial" charset="0"/>
                <a:cs typeface="Arial" charset="0"/>
              </a:rPr>
              <a:t>Informaatioverkostot</a:t>
            </a:r>
            <a:r>
              <a:rPr lang="en-gb" sz="1200" b="1" i="0" u="none" baseline="0" dirty="0">
                <a:latin typeface="Arial" charset="0"/>
                <a:ea typeface="Arial" charset="0"/>
                <a:cs typeface="Arial" charset="0"/>
              </a:rPr>
              <a:t>:</a:t>
            </a:r>
            <a:r>
              <a:rPr lang="en-gb" sz="1200" b="0" i="0" u="none" baseline="0" dirty="0">
                <a:latin typeface="Arial" charset="0"/>
                <a:ea typeface="Arial" charset="0"/>
                <a:cs typeface="Arial" charset="0"/>
              </a:rPr>
              <a:t> In certificate-based admission, five subjects are considered: mother tongue, mathematics, a foreign language at the advanced level, and the two other top-scoring subjects. </a:t>
            </a:r>
            <a:r>
              <a:rPr lang="en-gb" sz="1200" b="0" i="0" u="none" baseline="0" dirty="0">
                <a:solidFill>
                  <a:srgbClr val="FF0000"/>
                </a:solidFill>
                <a:latin typeface="Arial" charset="0"/>
                <a:ea typeface="Arial" charset="0"/>
                <a:cs typeface="Arial" charset="0"/>
              </a:rPr>
              <a:t>The minimum requirement in certificate-based admission is a passed matriculation examination test in mathematics at the advanced level. In addition </a:t>
            </a:r>
            <a:r>
              <a:rPr lang="en-gb" sz="1200" b="0" i="0" u="none" baseline="0" dirty="0">
                <a:solidFill>
                  <a:srgbClr val="000000"/>
                </a:solidFill>
                <a:effectLst/>
              </a:rPr>
              <a:t>a minimum grade requirement is set for the matriculation examination grade in advanced mathematics and mother tongue (for more information, see https://opintopolku.fi/konfo/en/).</a:t>
            </a:r>
            <a:endParaRPr lang="en-gb" sz="1200" b="0" i="0" baseline="0" noProof="0" dirty="0">
              <a:latin typeface="Arial" charset="0"/>
              <a:ea typeface="Arial" charset="0"/>
              <a:cs typeface="Arial" charset="0"/>
            </a:endParaRPr>
          </a:p>
          <a:p>
            <a:endParaRPr lang="en-gb" sz="1200" b="1" i="0" baseline="0" noProof="0" dirty="0">
              <a:latin typeface="Arial" charset="0"/>
              <a:ea typeface="Arial" charset="0"/>
              <a:cs typeface="Arial" charset="0"/>
            </a:endParaRPr>
          </a:p>
          <a:p>
            <a:pPr algn="l" rtl="0"/>
            <a:r>
              <a:rPr lang="en-gb" sz="1200" b="1" i="0" u="none" baseline="0" dirty="0">
                <a:latin typeface="Arial" charset="0"/>
                <a:ea typeface="Arial" charset="0"/>
                <a:cs typeface="Arial" charset="0"/>
              </a:rPr>
              <a:t>Art and design:</a:t>
            </a:r>
            <a:endParaRPr lang="en-gb" sz="1200" b="1" i="0" noProof="0" dirty="0">
              <a:latin typeface="Arial" charset="0"/>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baseline="0" dirty="0">
                <a:latin typeface="Arial" charset="0"/>
                <a:ea typeface="Arial" charset="0"/>
                <a:cs typeface="Arial" charset="0"/>
              </a:rPr>
              <a:t>Most of the study options do not give points for final secondary education grades. </a:t>
            </a:r>
            <a:r>
              <a:rPr lang="en-gb" b="0" i="0" u="none" baseline="0" dirty="0">
                <a:latin typeface="Arial" panose="020B0604020202020204" pitchFamily="34" charset="0"/>
                <a:ea typeface="Arial" charset="0"/>
                <a:cs typeface="Arial" panose="020B0604020202020204" pitchFamily="34" charset="0"/>
              </a:rPr>
              <a:t>The study options of </a:t>
            </a:r>
            <a:r>
              <a:rPr lang="en-gb" b="0" i="0" u="none" baseline="0" dirty="0" err="1">
                <a:latin typeface="Arial" panose="020B0604020202020204" pitchFamily="34" charset="0"/>
                <a:ea typeface="Arial" charset="0"/>
                <a:cs typeface="Arial" panose="020B0604020202020204" pitchFamily="34" charset="0"/>
              </a:rPr>
              <a:t>Kuvataidekasvatus</a:t>
            </a:r>
            <a:r>
              <a:rPr lang="en-gb" b="0" i="0" u="none" baseline="0" dirty="0">
                <a:latin typeface="Arial" panose="020B0604020202020204" pitchFamily="34" charset="0"/>
                <a:ea typeface="Arial" charset="0"/>
                <a:cs typeface="Arial" panose="020B0604020202020204" pitchFamily="34" charset="0"/>
              </a:rPr>
              <a:t>, </a:t>
            </a:r>
            <a:r>
              <a:rPr lang="en-gb" b="0" i="0" u="none" baseline="0" dirty="0" err="1">
                <a:latin typeface="Arial" panose="020B0604020202020204" pitchFamily="34" charset="0"/>
                <a:ea typeface="Arial" charset="0"/>
                <a:cs typeface="Arial" panose="020B0604020202020204" pitchFamily="34" charset="0"/>
              </a:rPr>
              <a:t>Muotoilu</a:t>
            </a:r>
            <a:r>
              <a:rPr lang="en-gb" b="0" i="0" u="none" baseline="0" dirty="0">
                <a:latin typeface="Arial" panose="020B0604020202020204" pitchFamily="34" charset="0"/>
                <a:ea typeface="Arial" charset="0"/>
                <a:cs typeface="Arial" panose="020B0604020202020204" pitchFamily="34" charset="0"/>
              </a:rPr>
              <a:t>, and </a:t>
            </a:r>
            <a:r>
              <a:rPr lang="en-gb" b="0" i="0" u="none" baseline="0" dirty="0" err="1">
                <a:latin typeface="Arial" panose="020B0604020202020204" pitchFamily="34" charset="0"/>
                <a:ea typeface="Arial" charset="0"/>
                <a:cs typeface="Arial" panose="020B0604020202020204" pitchFamily="34" charset="0"/>
              </a:rPr>
              <a:t>Visuaalisen</a:t>
            </a:r>
            <a:r>
              <a:rPr lang="en-gb" b="0" i="0" u="none" baseline="0" dirty="0">
                <a:latin typeface="Arial" panose="020B0604020202020204" pitchFamily="34" charset="0"/>
                <a:ea typeface="Arial" charset="0"/>
                <a:cs typeface="Arial" panose="020B0604020202020204" pitchFamily="34" charset="0"/>
              </a:rPr>
              <a:t> </a:t>
            </a:r>
            <a:r>
              <a:rPr lang="en-gb" b="0" i="0" u="none" baseline="0" dirty="0" err="1">
                <a:latin typeface="Arial" panose="020B0604020202020204" pitchFamily="34" charset="0"/>
                <a:ea typeface="Arial" charset="0"/>
                <a:cs typeface="Arial" panose="020B0604020202020204" pitchFamily="34" charset="0"/>
              </a:rPr>
              <a:t>viestinnän</a:t>
            </a:r>
            <a:r>
              <a:rPr lang="en-gb" b="0" i="0" u="none" baseline="0" dirty="0">
                <a:latin typeface="Arial" panose="020B0604020202020204" pitchFamily="34" charset="0"/>
                <a:ea typeface="Arial" charset="0"/>
                <a:cs typeface="Arial" panose="020B0604020202020204" pitchFamily="34" charset="0"/>
              </a:rPr>
              <a:t> </a:t>
            </a:r>
            <a:r>
              <a:rPr lang="en-gb" b="0" i="0" u="none" baseline="0" dirty="0" err="1">
                <a:latin typeface="Arial" panose="020B0604020202020204" pitchFamily="34" charset="0"/>
                <a:ea typeface="Arial" charset="0"/>
                <a:cs typeface="Arial" panose="020B0604020202020204" pitchFamily="34" charset="0"/>
              </a:rPr>
              <a:t>muotoilu</a:t>
            </a:r>
            <a:r>
              <a:rPr lang="en-gb" b="0" i="0" u="none" baseline="0" dirty="0">
                <a:latin typeface="Arial" panose="020B0604020202020204" pitchFamily="34" charset="0"/>
                <a:ea typeface="Arial" charset="0"/>
                <a:cs typeface="Arial" panose="020B0604020202020204" pitchFamily="34" charset="0"/>
              </a:rPr>
              <a:t> do give points for the final secondary education grades.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baseline="0" dirty="0">
                <a:solidFill>
                  <a:schemeClr val="tx1"/>
                </a:solidFill>
                <a:latin typeface="Arial" panose="020B0604020202020204" pitchFamily="34" charset="0"/>
                <a:ea typeface="Arial" charset="0"/>
                <a:cs typeface="Arial" panose="020B0604020202020204" pitchFamily="34" charset="0"/>
              </a:rPr>
              <a:t>Their final admission decisions are based either on the combined score of the entrance examination and final secondary education grades or on the entrance examination score only. </a:t>
            </a:r>
            <a:r>
              <a:rPr lang="en-gb" sz="1200" b="0" i="0" u="none" baseline="0" dirty="0">
                <a:solidFill>
                  <a:srgbClr val="000000"/>
                </a:solidFill>
                <a:effectLst/>
              </a:rPr>
              <a:t>(see more at https://opintopolku.fi/konfo/en/)</a:t>
            </a:r>
            <a:endParaRPr lang="en-gb" altLang="en-US" sz="1200" b="0" dirty="0">
              <a:solidFill>
                <a:schemeClr val="tx1"/>
              </a:solidFill>
              <a:latin typeface="Arial" panose="020B0604020202020204" pitchFamily="34" charset="0"/>
              <a:ea typeface="Arial"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b="1" i="0" u="none" kern="1200" baseline="0" dirty="0" err="1">
                <a:solidFill>
                  <a:schemeClr val="tx1"/>
                </a:solidFill>
                <a:effectLst/>
                <a:latin typeface="+mn-lt"/>
                <a:ea typeface="+mn-ea"/>
                <a:cs typeface="+mn-cs"/>
              </a:rPr>
              <a:t>Kuvataidekasvatus</a:t>
            </a:r>
            <a:r>
              <a:rPr lang="en-gb" sz="1200" b="1" i="0" u="none" kern="1200" baseline="0" dirty="0">
                <a:solidFill>
                  <a:schemeClr val="tx1"/>
                </a:solidFill>
                <a:effectLst/>
                <a:latin typeface="+mn-lt"/>
                <a:ea typeface="+mn-ea"/>
                <a:cs typeface="+mn-cs"/>
              </a:rPr>
              <a:t>: </a:t>
            </a:r>
            <a:r>
              <a:rPr lang="en-gb" sz="1200" b="0" i="0" u="none" kern="1200" baseline="0" dirty="0">
                <a:solidFill>
                  <a:schemeClr val="tx1"/>
                </a:solidFill>
                <a:effectLst/>
                <a:latin typeface="+mn-lt"/>
                <a:ea typeface="+mn-ea"/>
                <a:cs typeface="+mn-cs"/>
              </a:rPr>
              <a:t>Points are given for the mother tongue grade for all applicants who have completed either the Finnish matriculation examination or the IB, EB, RP/DIA (</a:t>
            </a:r>
            <a:r>
              <a:rPr lang="en-gb" sz="1200" b="0" i="0" u="none" kern="1200" baseline="0" dirty="0" err="1">
                <a:solidFill>
                  <a:schemeClr val="tx1"/>
                </a:solidFill>
                <a:effectLst/>
                <a:latin typeface="+mn-lt"/>
                <a:ea typeface="+mn-ea"/>
                <a:cs typeface="+mn-cs"/>
              </a:rPr>
              <a:t>Deutsches</a:t>
            </a:r>
            <a:r>
              <a:rPr lang="en-gb" sz="1200" b="0" i="0" u="none" kern="1200" baseline="0" dirty="0">
                <a:solidFill>
                  <a:schemeClr val="tx1"/>
                </a:solidFill>
                <a:effectLst/>
                <a:latin typeface="+mn-lt"/>
                <a:ea typeface="+mn-ea"/>
                <a:cs typeface="+mn-cs"/>
              </a:rPr>
              <a:t> </a:t>
            </a:r>
            <a:r>
              <a:rPr lang="en-gb" sz="1200" b="0" i="0" u="none" kern="1200" baseline="0" dirty="0" err="1">
                <a:solidFill>
                  <a:schemeClr val="tx1"/>
                </a:solidFill>
                <a:effectLst/>
                <a:latin typeface="+mn-lt"/>
                <a:ea typeface="+mn-ea"/>
                <a:cs typeface="+mn-cs"/>
              </a:rPr>
              <a:t>Internationales</a:t>
            </a:r>
            <a:r>
              <a:rPr lang="en-gb" sz="1200" b="0" i="0" u="none" kern="1200" baseline="0" dirty="0">
                <a:solidFill>
                  <a:schemeClr val="tx1"/>
                </a:solidFill>
                <a:effectLst/>
                <a:latin typeface="+mn-lt"/>
                <a:ea typeface="+mn-ea"/>
                <a:cs typeface="+mn-cs"/>
              </a:rPr>
              <a:t> Abitur). Those with a Finnish upper-secondary-level diploma for fine arts or media may be rewarded extra points. </a:t>
            </a:r>
          </a:p>
          <a:p>
            <a:pPr marL="628650" lvl="1" indent="-171450" algn="l" rtl="0">
              <a:buFontTx/>
              <a:buChar char="-"/>
            </a:pPr>
            <a:r>
              <a:rPr lang="en-gb" sz="1200" b="1" i="0" u="none" kern="1200" baseline="0" dirty="0" err="1">
                <a:solidFill>
                  <a:schemeClr val="tx1"/>
                </a:solidFill>
                <a:effectLst/>
                <a:latin typeface="+mn-lt"/>
                <a:ea typeface="+mn-ea"/>
                <a:cs typeface="+mn-cs"/>
              </a:rPr>
              <a:t>Muotoilu</a:t>
            </a:r>
            <a:r>
              <a:rPr lang="en-gb" sz="1200" b="1" i="0" u="none" kern="1200" baseline="0" dirty="0">
                <a:solidFill>
                  <a:schemeClr val="tx1"/>
                </a:solidFill>
                <a:effectLst/>
                <a:latin typeface="+mn-lt"/>
                <a:ea typeface="+mn-ea"/>
                <a:cs typeface="+mn-cs"/>
              </a:rPr>
              <a:t>: </a:t>
            </a:r>
            <a:r>
              <a:rPr lang="en-gb" sz="1200" b="0" i="0" u="none" kern="1200" baseline="0" dirty="0">
                <a:solidFill>
                  <a:schemeClr val="tx1"/>
                </a:solidFill>
                <a:effectLst/>
                <a:latin typeface="+mn-lt"/>
                <a:ea typeface="+mn-ea"/>
                <a:cs typeface="+mn-cs"/>
              </a:rPr>
              <a:t>Points are given for the mother tongue and mathematics grades and the two top-scoring subjects for all applicants who have completed either the Finnish matriculation examination or the IB, EB, RP/DIA (</a:t>
            </a:r>
            <a:r>
              <a:rPr lang="en-gb" sz="1200" b="0" i="0" u="none" kern="1200" baseline="0" dirty="0" err="1">
                <a:solidFill>
                  <a:schemeClr val="tx1"/>
                </a:solidFill>
                <a:effectLst/>
                <a:latin typeface="+mn-lt"/>
                <a:ea typeface="+mn-ea"/>
                <a:cs typeface="+mn-cs"/>
              </a:rPr>
              <a:t>Deutsches</a:t>
            </a:r>
            <a:r>
              <a:rPr lang="en-gb" sz="1200" b="0" i="0" u="none" kern="1200" baseline="0" dirty="0">
                <a:solidFill>
                  <a:schemeClr val="tx1"/>
                </a:solidFill>
                <a:effectLst/>
                <a:latin typeface="+mn-lt"/>
                <a:ea typeface="+mn-ea"/>
                <a:cs typeface="+mn-cs"/>
              </a:rPr>
              <a:t> </a:t>
            </a:r>
            <a:r>
              <a:rPr lang="en-gb" sz="1200" b="0" i="0" u="none" kern="1200" baseline="0" dirty="0" err="1">
                <a:solidFill>
                  <a:schemeClr val="tx1"/>
                </a:solidFill>
                <a:effectLst/>
                <a:latin typeface="+mn-lt"/>
                <a:ea typeface="+mn-ea"/>
                <a:cs typeface="+mn-cs"/>
              </a:rPr>
              <a:t>Internationales</a:t>
            </a:r>
            <a:r>
              <a:rPr lang="en-gb" sz="1200" b="0" i="0" u="none" kern="1200" baseline="0" dirty="0">
                <a:solidFill>
                  <a:schemeClr val="tx1"/>
                </a:solidFill>
                <a:effectLst/>
                <a:latin typeface="+mn-lt"/>
                <a:ea typeface="+mn-ea"/>
                <a:cs typeface="+mn-cs"/>
              </a:rPr>
              <a:t> Abitur).</a:t>
            </a:r>
          </a:p>
          <a:p>
            <a:pPr marL="628650" lvl="1" indent="-171450" algn="l" rtl="0">
              <a:buFontTx/>
              <a:buChar char="-"/>
            </a:pPr>
            <a:r>
              <a:rPr lang="en-gb" sz="1200" b="1" i="0" u="none" kern="1200" baseline="0" dirty="0" err="1">
                <a:solidFill>
                  <a:schemeClr val="tx1"/>
                </a:solidFill>
                <a:effectLst/>
                <a:latin typeface="+mn-lt"/>
                <a:ea typeface="+mn-ea"/>
                <a:cs typeface="+mn-cs"/>
              </a:rPr>
              <a:t>Visuaalisen</a:t>
            </a:r>
            <a:r>
              <a:rPr lang="en-gb" sz="1200" b="1" i="0" u="none" kern="1200" baseline="0" dirty="0">
                <a:solidFill>
                  <a:schemeClr val="tx1"/>
                </a:solidFill>
                <a:effectLst/>
                <a:latin typeface="+mn-lt"/>
                <a:ea typeface="+mn-ea"/>
                <a:cs typeface="+mn-cs"/>
              </a:rPr>
              <a:t> </a:t>
            </a:r>
            <a:r>
              <a:rPr lang="en-gb" sz="1200" b="1" i="0" u="none" kern="1200" baseline="0" dirty="0" err="1">
                <a:solidFill>
                  <a:schemeClr val="tx1"/>
                </a:solidFill>
                <a:effectLst/>
                <a:latin typeface="+mn-lt"/>
                <a:ea typeface="+mn-ea"/>
                <a:cs typeface="+mn-cs"/>
              </a:rPr>
              <a:t>viestinnän</a:t>
            </a:r>
            <a:r>
              <a:rPr lang="en-gb" sz="1200" b="1" i="0" u="none" kern="1200" baseline="0" dirty="0">
                <a:solidFill>
                  <a:schemeClr val="tx1"/>
                </a:solidFill>
                <a:effectLst/>
                <a:latin typeface="+mn-lt"/>
                <a:ea typeface="+mn-ea"/>
                <a:cs typeface="+mn-cs"/>
              </a:rPr>
              <a:t> </a:t>
            </a:r>
            <a:r>
              <a:rPr lang="en-gb" sz="1200" b="1" i="0" u="none" kern="1200" baseline="0" dirty="0" err="1">
                <a:solidFill>
                  <a:schemeClr val="tx1"/>
                </a:solidFill>
                <a:effectLst/>
                <a:latin typeface="+mn-lt"/>
                <a:ea typeface="+mn-ea"/>
                <a:cs typeface="+mn-cs"/>
              </a:rPr>
              <a:t>muotoilu</a:t>
            </a:r>
            <a:r>
              <a:rPr lang="en-gb" sz="1200" b="1" i="0" u="none" kern="1200" baseline="0" dirty="0">
                <a:solidFill>
                  <a:schemeClr val="tx1"/>
                </a:solidFill>
                <a:effectLst/>
                <a:latin typeface="+mn-lt"/>
                <a:ea typeface="+mn-ea"/>
                <a:cs typeface="+mn-cs"/>
              </a:rPr>
              <a:t>:</a:t>
            </a:r>
            <a:r>
              <a:rPr lang="en-gb" sz="1200" b="0" i="0" u="none" kern="1200" baseline="0" dirty="0">
                <a:solidFill>
                  <a:schemeClr val="tx1"/>
                </a:solidFill>
                <a:effectLst/>
                <a:latin typeface="+mn-lt"/>
                <a:ea typeface="+mn-ea"/>
                <a:cs typeface="+mn-cs"/>
              </a:rPr>
              <a:t> Points are given for the mother tongue and the advanced foreign language grade for all applicants who have completed either the Finnish matriculation examination or the IB, EB, or RP/DIA (</a:t>
            </a:r>
            <a:r>
              <a:rPr lang="en-gb" sz="1200" b="0" i="0" u="none" kern="1200" baseline="0" dirty="0" err="1">
                <a:solidFill>
                  <a:schemeClr val="tx1"/>
                </a:solidFill>
                <a:effectLst/>
                <a:latin typeface="+mn-lt"/>
                <a:ea typeface="+mn-ea"/>
                <a:cs typeface="+mn-cs"/>
              </a:rPr>
              <a:t>Deutsches</a:t>
            </a:r>
            <a:r>
              <a:rPr lang="en-gb" sz="1200" b="0" i="0" u="none" kern="1200" baseline="0" dirty="0">
                <a:solidFill>
                  <a:schemeClr val="tx1"/>
                </a:solidFill>
                <a:effectLst/>
                <a:latin typeface="+mn-lt"/>
                <a:ea typeface="+mn-ea"/>
                <a:cs typeface="+mn-cs"/>
              </a:rPr>
              <a:t> </a:t>
            </a:r>
            <a:r>
              <a:rPr lang="en-gb" sz="1200" b="0" i="0" u="none" kern="1200" baseline="0" dirty="0" err="1">
                <a:solidFill>
                  <a:schemeClr val="tx1"/>
                </a:solidFill>
                <a:effectLst/>
                <a:latin typeface="+mn-lt"/>
                <a:ea typeface="+mn-ea"/>
                <a:cs typeface="+mn-cs"/>
              </a:rPr>
              <a:t>Internationales</a:t>
            </a:r>
            <a:r>
              <a:rPr lang="en-gb" sz="1200" b="0" i="0" u="none" kern="1200" baseline="0" dirty="0">
                <a:solidFill>
                  <a:schemeClr val="tx1"/>
                </a:solidFill>
                <a:effectLst/>
                <a:latin typeface="+mn-lt"/>
                <a:ea typeface="+mn-ea"/>
                <a:cs typeface="+mn-cs"/>
              </a:rPr>
              <a:t> Abitur). In addition, points are given for the two top-scoring subjects. One of these may be a Finnish upper-secondary-level diploma in media or fine arts.</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31</a:t>
            </a:fld>
            <a:endParaRPr lang="en-gb"/>
          </a:p>
        </p:txBody>
      </p:sp>
    </p:spTree>
    <p:extLst>
      <p:ext uri="{BB962C8B-B14F-4D97-AF65-F5344CB8AC3E}">
        <p14:creationId xmlns:p14="http://schemas.microsoft.com/office/powerpoint/2010/main" val="1926667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1" i="0" u="none" baseline="0" dirty="0"/>
              <a:t>First joint application procedure of the spring:</a:t>
            </a:r>
          </a:p>
          <a:p>
            <a:pPr algn="l" rtl="0"/>
            <a:r>
              <a:rPr lang="en-gb" b="0" i="0" u="none" baseline="0" dirty="0"/>
              <a:t>The results will be published no later than 31 May 2024. </a:t>
            </a:r>
          </a:p>
          <a:p>
            <a:endParaRPr lang="en-gb" dirty="0"/>
          </a:p>
          <a:p>
            <a:pPr algn="l" rtl="0"/>
            <a:r>
              <a:rPr lang="en-gb" b="1" i="0" u="none" baseline="0" dirty="0"/>
              <a:t>Second joint application procedure of the spring:</a:t>
            </a:r>
          </a:p>
          <a:p>
            <a:pPr algn="l" rtl="0"/>
            <a:r>
              <a:rPr lang="en-gb" b="0" i="0" u="none" baseline="0" dirty="0"/>
              <a:t>Results of the certificate-based admission will be published no later than 27 May 2024.</a:t>
            </a:r>
          </a:p>
          <a:p>
            <a:pPr algn="l" rtl="0"/>
            <a:r>
              <a:rPr lang="en-gb" b="0" i="0" u="none" baseline="0" dirty="0"/>
              <a:t>Other admission results will be published no later than 4 July 2024.</a:t>
            </a:r>
          </a:p>
        </p:txBody>
      </p:sp>
      <p:sp>
        <p:nvSpPr>
          <p:cNvPr id="4" name="Slide Number Placeholder 3"/>
          <p:cNvSpPr>
            <a:spLocks noGrp="1"/>
          </p:cNvSpPr>
          <p:nvPr>
            <p:ph type="sldNum" sz="quarter" idx="5"/>
          </p:nvPr>
        </p:nvSpPr>
        <p:spPr/>
        <p:txBody>
          <a:bodyPr/>
          <a:lstStyle/>
          <a:p>
            <a:pPr algn="l" rtl="0"/>
            <a:fld id="{DF164E42-DED0-9246-9B1B-B67105F62D49}" type="slidenum">
              <a:rPr/>
              <a:t>32</a:t>
            </a:fld>
            <a:endParaRPr lang="en-gb"/>
          </a:p>
        </p:txBody>
      </p:sp>
    </p:spTree>
    <p:extLst>
      <p:ext uri="{BB962C8B-B14F-4D97-AF65-F5344CB8AC3E}">
        <p14:creationId xmlns:p14="http://schemas.microsoft.com/office/powerpoint/2010/main" val="1037199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900" b="1" i="0" u="none" strike="noStrike" kern="1200" baseline="0" dirty="0">
                <a:solidFill>
                  <a:schemeClr val="tx1"/>
                </a:solidFill>
                <a:effectLst/>
                <a:latin typeface="+mn-lt"/>
                <a:ea typeface="+mn-ea"/>
                <a:cs typeface="+mn-cs"/>
              </a:rPr>
              <a:t>The entrance examination for the joint admissions procedure for the field of business and economics </a:t>
            </a:r>
            <a:r>
              <a:rPr lang="en-gb" b="1" i="0" u="none" baseline="0" dirty="0"/>
              <a:t>will be held on 4 June 2024 from 12.00 noon to 15.00.</a:t>
            </a:r>
            <a:endParaRPr lang="en-gb" sz="900" b="1" i="0" u="none" strike="noStrike" kern="1200" dirty="0">
              <a:solidFill>
                <a:schemeClr val="tx1"/>
              </a:solidFill>
              <a:effectLst/>
              <a:latin typeface="+mn-lt"/>
              <a:ea typeface="+mn-ea"/>
              <a:cs typeface="+mn-cs"/>
            </a:endParaRPr>
          </a:p>
          <a:p>
            <a:pPr algn="l" rtl="0"/>
            <a:r>
              <a:rPr lang="en-gb" sz="1200" b="0" i="0" u="none" baseline="0" dirty="0">
                <a:latin typeface="Arial" charset="0"/>
                <a:ea typeface="Arial" charset="0"/>
                <a:cs typeface="Arial" charset="0"/>
              </a:rPr>
              <a:t>Based on:</a:t>
            </a:r>
          </a:p>
          <a:p>
            <a:pPr marL="285750" lvl="1" indent="-285750" algn="l" rtl="0">
              <a:buFont typeface="Arial" panose="020B0604020202020204" pitchFamily="34" charset="0"/>
              <a:buChar char="•"/>
            </a:pPr>
            <a:r>
              <a:rPr lang="en-gb" sz="1200" b="0" i="0" u="none" baseline="0" dirty="0">
                <a:latin typeface="Arial" charset="0"/>
                <a:ea typeface="Arial" charset="0"/>
                <a:cs typeface="Arial" charset="0"/>
              </a:rPr>
              <a:t>Any material distributed at the exam and </a:t>
            </a:r>
          </a:p>
          <a:p>
            <a:pPr marL="285750" lvl="1" indent="-285750" algn="l" rtl="0">
              <a:buFont typeface="Arial" panose="020B0604020202020204" pitchFamily="34" charset="0"/>
              <a:buChar char="•"/>
            </a:pPr>
            <a:r>
              <a:rPr lang="en-gb" sz="1200" b="0" i="0" u="none" baseline="0" dirty="0">
                <a:latin typeface="Arial" charset="0"/>
                <a:ea typeface="Arial" charset="0"/>
                <a:cs typeface="Arial" charset="0"/>
              </a:rPr>
              <a:t>Upper secondary school courses:</a:t>
            </a:r>
          </a:p>
          <a:p>
            <a:pPr marL="628650" lvl="2" indent="-285750" algn="l" rtl="0">
              <a:buFont typeface="Arial" panose="020B0604020202020204" pitchFamily="34" charset="0"/>
              <a:buChar char="•"/>
            </a:pPr>
            <a:r>
              <a:rPr lang="en-gb" sz="1200" b="0" i="0" u="none" baseline="0" dirty="0" err="1">
                <a:latin typeface="Arial" charset="0"/>
                <a:ea typeface="Arial" charset="0"/>
                <a:cs typeface="Arial" charset="0"/>
              </a:rPr>
              <a:t>Taloustieto</a:t>
            </a:r>
            <a:r>
              <a:rPr lang="en-gb" sz="1200" b="0" i="0" u="none" baseline="0" dirty="0">
                <a:latin typeface="Arial" charset="0"/>
                <a:ea typeface="Arial" charset="0"/>
                <a:cs typeface="Arial" charset="0"/>
              </a:rPr>
              <a:t> (YH2)</a:t>
            </a:r>
          </a:p>
          <a:p>
            <a:pPr marL="628650" lvl="2" indent="-285750" algn="l" rtl="0">
              <a:buFont typeface="Arial" panose="020B0604020202020204" pitchFamily="34" charset="0"/>
              <a:buChar char="•"/>
            </a:pPr>
            <a:r>
              <a:rPr lang="fi-FI" sz="3200" dirty="0"/>
              <a:t>Ihminen, ympäristö ja historia (HI1)</a:t>
            </a:r>
          </a:p>
          <a:p>
            <a:pPr marL="628650" lvl="2" indent="-285750" algn="l" rtl="0">
              <a:buFont typeface="Arial" panose="020B0604020202020204" pitchFamily="34" charset="0"/>
              <a:buChar char="•"/>
            </a:pPr>
            <a:r>
              <a:rPr lang="fi-FI" sz="3200" dirty="0"/>
              <a:t>Talousmatematiikka (MAA9, pitkä matematiikka tai MAB7, lyhyt matematiikka). </a:t>
            </a:r>
            <a:r>
              <a:rPr lang="en-gb" sz="1200" b="0" i="0" u="none" baseline="0" dirty="0">
                <a:latin typeface="Arial"/>
                <a:ea typeface="Arial"/>
                <a:cs typeface="Arial"/>
              </a:rPr>
              <a:t>Either the basic or advanced mathematics syllabus of the Finnish matriculation examination is sufficient for the entrance examination.</a:t>
            </a:r>
            <a:endParaRPr lang="en-gb" sz="1200" dirty="0">
              <a:latin typeface="Arial"/>
              <a:ea typeface="Arial" charset="0"/>
              <a:cs typeface="Arial"/>
            </a:endParaRPr>
          </a:p>
          <a:p>
            <a:pPr algn="l" rtl="0">
              <a:lnSpc>
                <a:spcPct val="100000"/>
              </a:lnSpc>
            </a:pPr>
            <a:r>
              <a:rPr lang="en-gb" sz="1200" b="0" i="0" u="none" baseline="0" dirty="0">
                <a:latin typeface="Arial" charset="0"/>
                <a:ea typeface="Arial" charset="0"/>
                <a:cs typeface="Arial" charset="0"/>
              </a:rPr>
              <a:t>Includes:</a:t>
            </a:r>
          </a:p>
          <a:p>
            <a:pPr marL="0" lvl="1" indent="-285750" algn="l" rtl="0">
              <a:buFont typeface="Arial" panose="020B0604020202020204" pitchFamily="34" charset="0"/>
              <a:buChar char="•"/>
            </a:pPr>
            <a:r>
              <a:rPr lang="en-gb" sz="1200" b="0" i="0" u="none" baseline="0" dirty="0">
                <a:latin typeface="Arial" charset="0"/>
                <a:ea typeface="Arial" charset="0"/>
                <a:cs typeface="Arial" charset="0"/>
              </a:rPr>
              <a:t>Multiple-choice as well as right/wrong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i="0" u="none" strike="noStrike" kern="1200" baseline="0" dirty="0">
                <a:solidFill>
                  <a:schemeClr val="tx1"/>
                </a:solidFill>
                <a:effectLst/>
                <a:latin typeface="+mn-lt"/>
                <a:ea typeface="+mn-ea"/>
                <a:cs typeface="+mn-cs"/>
              </a:rPr>
              <a:t>For additional information and previous entrance examinations</a:t>
            </a:r>
            <a:r>
              <a:rPr lang="en-gb" sz="900" b="0" i="0" u="none" strike="noStrike" kern="1200" baseline="0" dirty="0">
                <a:solidFill>
                  <a:schemeClr val="tx1"/>
                </a:solidFill>
                <a:effectLst/>
                <a:latin typeface="+mn-lt"/>
                <a:ea typeface="+mn-ea"/>
                <a:cs typeface="+mn-cs"/>
              </a:rPr>
              <a:t>, see kauppatieteet.fi</a:t>
            </a:r>
          </a:p>
          <a:p>
            <a:endParaRPr lang="en-gb" dirty="0"/>
          </a:p>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33</a:t>
            </a:fld>
            <a:endParaRPr lang="en-gb"/>
          </a:p>
        </p:txBody>
      </p:sp>
    </p:spTree>
    <p:extLst>
      <p:ext uri="{BB962C8B-B14F-4D97-AF65-F5344CB8AC3E}">
        <p14:creationId xmlns:p14="http://schemas.microsoft.com/office/powerpoint/2010/main" val="58615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kern="1200" baseline="0" dirty="0">
                <a:solidFill>
                  <a:schemeClr val="tx1"/>
                </a:solidFill>
                <a:effectLst/>
                <a:latin typeface="+mn-lt"/>
                <a:ea typeface="+mn-ea"/>
                <a:cs typeface="+mn-cs"/>
              </a:rPr>
              <a:t>You should pay special attention the assessment criteria of each assignment.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baseline="0" dirty="0"/>
              <a:t>Previous preliminary assignments and entrance examination assignments: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sng" baseline="0" dirty="0"/>
              <a:t>https://www.aalto.fi/fi/opiskelu-aallossa/aiempien-vuosien-ennakko-ja-valintakoetehtavia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baseline="0" dirty="0"/>
              <a:t>For additional information on the entrance examinations for the field of art and design:</a:t>
            </a:r>
            <a:r>
              <a:rPr lang="en-gb" b="0" i="0" u="none" baseline="0" dirty="0"/>
              <a:t> See Studyinfo and the admissions criteria under each study option. Links to the study option pages: https://www.aalto.fi/fi/node/54501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34</a:t>
            </a:fld>
            <a:endParaRPr lang="en-gb"/>
          </a:p>
        </p:txBody>
      </p:sp>
    </p:spTree>
    <p:extLst>
      <p:ext uri="{BB962C8B-B14F-4D97-AF65-F5344CB8AC3E}">
        <p14:creationId xmlns:p14="http://schemas.microsoft.com/office/powerpoint/2010/main" val="1141176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900" b="1" i="0" u="none" strike="noStrike" kern="1200" baseline="0" dirty="0">
                <a:solidFill>
                  <a:schemeClr val="tx1"/>
                </a:solidFill>
                <a:effectLst/>
                <a:latin typeface="+mn-lt"/>
                <a:ea typeface="+mn-ea"/>
                <a:cs typeface="+mn-cs"/>
              </a:rPr>
              <a:t>Entrance examination for study options in technology on 28 May 2024 at 10–14 </a:t>
            </a:r>
          </a:p>
          <a:p>
            <a:pPr algn="l" rtl="0"/>
            <a:r>
              <a:rPr lang="en-gb" sz="900" b="1" i="0" u="none" strike="noStrike" kern="1200" baseline="0" dirty="0">
                <a:solidFill>
                  <a:schemeClr val="tx1"/>
                </a:solidFill>
                <a:effectLst/>
                <a:latin typeface="+mn-lt"/>
                <a:ea typeface="+mn-ea"/>
                <a:cs typeface="+mn-cs"/>
              </a:rPr>
              <a:t>Compulsory maths section</a:t>
            </a:r>
            <a:r>
              <a:rPr lang="en-gb" sz="900" b="0" i="0" u="none" strike="noStrike" kern="1200" baseline="0" dirty="0">
                <a:solidFill>
                  <a:schemeClr val="tx1"/>
                </a:solidFill>
                <a:effectLst/>
                <a:latin typeface="+mn-lt"/>
                <a:ea typeface="+mn-ea"/>
                <a:cs typeface="+mn-cs"/>
              </a:rPr>
              <a:t>: everyone must respond to all three (3) questions</a:t>
            </a:r>
            <a:br>
              <a:rPr lang="en-gb" dirty="0"/>
            </a:br>
            <a:r>
              <a:rPr lang="en-gb" sz="900" b="1" i="0" u="none" strike="noStrike" kern="1200" baseline="0" dirty="0">
                <a:solidFill>
                  <a:schemeClr val="tx1"/>
                </a:solidFill>
                <a:effectLst/>
                <a:latin typeface="+mn-lt"/>
                <a:ea typeface="+mn-ea"/>
                <a:cs typeface="+mn-cs"/>
              </a:rPr>
              <a:t>Section with alternatives</a:t>
            </a:r>
            <a:r>
              <a:rPr lang="en-gb" sz="900" b="0" i="0" u="none" strike="noStrike" kern="1200" baseline="0" dirty="0">
                <a:solidFill>
                  <a:schemeClr val="tx1"/>
                </a:solidFill>
                <a:effectLst/>
                <a:latin typeface="+mn-lt"/>
                <a:ea typeface="+mn-ea"/>
                <a:cs typeface="+mn-cs"/>
              </a:rPr>
              <a:t>: everyone must respond to a total of three (3) questions out of the following:</a:t>
            </a:r>
            <a:br>
              <a:rPr lang="en-gb" dirty="0"/>
            </a:br>
            <a:r>
              <a:rPr lang="en-gb" dirty="0"/>
              <a:t>-</a:t>
            </a:r>
            <a:r>
              <a:rPr lang="en-gb" sz="900" b="0" i="0" u="none" strike="noStrike" kern="1200" baseline="0" dirty="0">
                <a:solidFill>
                  <a:schemeClr val="tx1"/>
                </a:solidFill>
                <a:effectLst/>
                <a:latin typeface="+mn-lt"/>
                <a:ea typeface="+mn-ea"/>
                <a:cs typeface="+mn-cs"/>
              </a:rPr>
              <a:t>Physics: 2 questions</a:t>
            </a:r>
            <a:br>
              <a:rPr lang="en-gb" dirty="0"/>
            </a:br>
            <a:r>
              <a:rPr lang="en-gb" dirty="0"/>
              <a:t>-</a:t>
            </a:r>
            <a:r>
              <a:rPr lang="en-gb" sz="900" b="0" i="0" u="none" strike="noStrike" kern="1200" baseline="0" dirty="0">
                <a:solidFill>
                  <a:schemeClr val="tx1"/>
                </a:solidFill>
                <a:effectLst/>
                <a:latin typeface="+mn-lt"/>
                <a:ea typeface="+mn-ea"/>
                <a:cs typeface="+mn-cs"/>
              </a:rPr>
              <a:t>Chemistry: 2 questions</a:t>
            </a:r>
            <a:br>
              <a:rPr lang="en-gb" dirty="0"/>
            </a:br>
            <a:r>
              <a:rPr lang="en-gb" dirty="0"/>
              <a:t>-</a:t>
            </a:r>
            <a:r>
              <a:rPr lang="en-gb" sz="900" b="0" i="0" u="none" strike="noStrike" kern="1200" baseline="0" dirty="0">
                <a:solidFill>
                  <a:schemeClr val="tx1"/>
                </a:solidFill>
                <a:effectLst/>
                <a:latin typeface="+mn-lt"/>
                <a:ea typeface="+mn-ea"/>
                <a:cs typeface="+mn-cs"/>
              </a:rPr>
              <a:t>Creative problem-solving skills in the field of technology: 2 questions</a:t>
            </a:r>
            <a:endParaRPr lang="en-gb" sz="900" b="0" i="0" u="none" strike="noStrike" kern="1200" dirty="0">
              <a:solidFill>
                <a:schemeClr val="tx1"/>
              </a:solidFill>
              <a:effectLst/>
              <a:latin typeface="+mn-lt"/>
              <a:ea typeface="+mn-ea"/>
              <a:cs typeface="+mn-cs"/>
            </a:endParaRPr>
          </a:p>
          <a:p>
            <a:endParaRPr lang="en-gb" sz="900" b="0" i="0" u="none" strike="noStrike" kern="1200" baseline="0" dirty="0">
              <a:solidFill>
                <a:schemeClr val="tx1"/>
              </a:solidFill>
              <a:effectLst/>
              <a:latin typeface="+mn-lt"/>
              <a:ea typeface="+mn-ea"/>
              <a:cs typeface="+mn-cs"/>
            </a:endParaRPr>
          </a:p>
          <a:p>
            <a:pPr algn="l" rtl="0"/>
            <a:r>
              <a:rPr lang="en-gb" sz="900" b="1" i="0" u="none" strike="noStrike" kern="1200" baseline="0" dirty="0">
                <a:solidFill>
                  <a:schemeClr val="tx1"/>
                </a:solidFill>
                <a:effectLst/>
                <a:latin typeface="+mn-lt"/>
                <a:ea typeface="+mn-ea"/>
                <a:cs typeface="+mn-cs"/>
              </a:rPr>
              <a:t>NOTE:</a:t>
            </a:r>
            <a:r>
              <a:rPr lang="en-gb" sz="900" b="0" i="0" u="none" strike="noStrike" kern="1200" baseline="0" dirty="0">
                <a:solidFill>
                  <a:schemeClr val="tx1"/>
                </a:solidFill>
                <a:effectLst/>
                <a:latin typeface="+mn-lt"/>
                <a:ea typeface="+mn-ea"/>
                <a:cs typeface="+mn-cs"/>
              </a:rPr>
              <a:t> In the study option of </a:t>
            </a:r>
            <a:r>
              <a:rPr lang="en-gb" sz="900" b="0" i="0" u="none" strike="noStrike" kern="1200" baseline="0" dirty="0" err="1">
                <a:solidFill>
                  <a:schemeClr val="tx1"/>
                </a:solidFill>
                <a:effectLst/>
                <a:latin typeface="+mn-lt"/>
                <a:ea typeface="+mn-ea"/>
                <a:cs typeface="+mn-cs"/>
              </a:rPr>
              <a:t>Informaatioverkostot</a:t>
            </a:r>
            <a:r>
              <a:rPr lang="en-gb" sz="900" b="0" i="0" u="none" strike="noStrike" kern="1200" baseline="0" dirty="0">
                <a:solidFill>
                  <a:schemeClr val="tx1"/>
                </a:solidFill>
                <a:effectLst/>
                <a:latin typeface="+mn-lt"/>
                <a:ea typeface="+mn-ea"/>
                <a:cs typeface="+mn-cs"/>
              </a:rPr>
              <a:t>, everyone must respond to the questions in the mathematics section and the creative problem-solving skills section.</a:t>
            </a:r>
          </a:p>
          <a:p>
            <a:endParaRPr lang="en-gb" sz="9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i="0" u="none" strike="noStrike" kern="1200" baseline="0" dirty="0">
                <a:solidFill>
                  <a:schemeClr val="tx1"/>
                </a:solidFill>
                <a:effectLst/>
                <a:latin typeface="+mn-lt"/>
                <a:ea typeface="+mn-ea"/>
                <a:cs typeface="+mn-cs"/>
              </a:rPr>
              <a:t>For additional information and previous examinations</a:t>
            </a:r>
            <a:r>
              <a:rPr lang="en-gb" sz="900" b="0" i="0" u="none" strike="noStrike" kern="1200" baseline="0" dirty="0">
                <a:solidFill>
                  <a:schemeClr val="tx1"/>
                </a:solidFill>
                <a:effectLst/>
                <a:latin typeface="+mn-lt"/>
                <a:ea typeface="+mn-ea"/>
                <a:cs typeface="+mn-cs"/>
              </a:rPr>
              <a:t>, see dia.fi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baseline="0" dirty="0">
                <a:highlight>
                  <a:srgbClr val="FFFF00"/>
                </a:highlight>
                <a:latin typeface="Arial" panose="020B0604020202020204" pitchFamily="34" charset="0"/>
                <a:ea typeface="Arial" panose="020B0604020202020204" pitchFamily="34" charset="0"/>
                <a:cs typeface="Arial" panose="020B0604020202020204" pitchFamily="34" charset="0"/>
              </a:rPr>
              <a:t>For examples of entrance examinations in architecture</a:t>
            </a:r>
            <a:r>
              <a:rPr lang="en-gb" b="0" i="0" u="none" baseline="0" dirty="0">
                <a:highlight>
                  <a:srgbClr val="FFFF00"/>
                </a:highlight>
                <a:latin typeface="Arial" panose="020B0604020202020204" pitchFamily="34" charset="0"/>
                <a:ea typeface="Arial" panose="020B0604020202020204" pitchFamily="34" charset="0"/>
                <a:cs typeface="Arial" panose="020B0604020202020204" pitchFamily="34" charset="0"/>
              </a:rPr>
              <a:t>: </a:t>
            </a:r>
            <a:r>
              <a:rPr lang="en-gb" sz="1100" b="0" i="0" u="none" baseline="0" dirty="0">
                <a:solidFill>
                  <a:schemeClr val="tx1"/>
                </a:solidFill>
                <a:highlight>
                  <a:srgbClr val="FFFF00"/>
                </a:highlight>
                <a:latin typeface="Arial" panose="020B0604020202020204" pitchFamily="34" charset="0"/>
                <a:ea typeface="Arial" panose="020B0604020202020204" pitchFamily="34" charset="0"/>
                <a:cs typeface="Arial" panose="020B0604020202020204" pitchFamily="34" charset="0"/>
              </a:rPr>
              <a:t>dia.fi&gt;Haluan </a:t>
            </a:r>
            <a:r>
              <a:rPr lang="en-gb" sz="1100" b="0" i="0" u="none" baseline="0" dirty="0" err="1">
                <a:solidFill>
                  <a:schemeClr val="tx1"/>
                </a:solidFill>
                <a:highlight>
                  <a:srgbClr val="FFFF00"/>
                </a:highlight>
                <a:latin typeface="Arial" panose="020B0604020202020204" pitchFamily="34" charset="0"/>
                <a:ea typeface="Arial" panose="020B0604020202020204" pitchFamily="34" charset="0"/>
                <a:cs typeface="Arial" panose="020B0604020202020204" pitchFamily="34" charset="0"/>
              </a:rPr>
              <a:t>arkkitehdiksi</a:t>
            </a:r>
            <a:r>
              <a:rPr lang="en-gb" b="0" i="0" u="none" baseline="0" dirty="0">
                <a:highlight>
                  <a:srgbClr val="FFFF00"/>
                </a:highlight>
                <a:latin typeface="Arial" panose="020B0604020202020204" pitchFamily="34" charset="0"/>
                <a:ea typeface="Arial" panose="020B0604020202020204" pitchFamily="34" charset="0"/>
                <a:cs typeface="Arial" panose="020B0604020202020204" pitchFamily="34" charset="0"/>
              </a:rPr>
              <a:t> (in Finnish)</a:t>
            </a:r>
            <a:endParaRPr lang="en-gb" dirty="0">
              <a:solidFill>
                <a:schemeClr val="tx1"/>
              </a:solidFill>
              <a:highlight>
                <a:srgbClr val="FFFF00"/>
              </a:highlight>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35</a:t>
            </a:fld>
            <a:endParaRPr lang="en-gb"/>
          </a:p>
        </p:txBody>
      </p:sp>
    </p:spTree>
    <p:extLst>
      <p:ext uri="{BB962C8B-B14F-4D97-AF65-F5344CB8AC3E}">
        <p14:creationId xmlns:p14="http://schemas.microsoft.com/office/powerpoint/2010/main" val="4103291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gn="l" rtl="0"/>
            <a:r>
              <a:rPr lang="en-gb" b="0" i="0" u="none" baseline="0"/>
              <a:t>Follow Aalto on social media: </a:t>
            </a:r>
          </a:p>
          <a:p>
            <a:pPr algn="l" rtl="0"/>
            <a:r>
              <a:rPr lang="en-gb" b="0" i="0" u="none" baseline="0"/>
              <a:t>@aaltouniversity</a:t>
            </a:r>
          </a:p>
        </p:txBody>
      </p:sp>
      <p:sp>
        <p:nvSpPr>
          <p:cNvPr id="4" name="Slide Number Placeholder 3"/>
          <p:cNvSpPr>
            <a:spLocks noGrp="1"/>
          </p:cNvSpPr>
          <p:nvPr>
            <p:ph type="sldNum" sz="quarter" idx="5"/>
          </p:nvPr>
        </p:nvSpPr>
        <p:spPr/>
        <p:txBody>
          <a:bodyPr/>
          <a:lstStyle/>
          <a:p>
            <a:pPr algn="l" rtl="0"/>
            <a:fld id="{DF164E42-DED0-9246-9B1B-B67105F62D49}" type="slidenum">
              <a:rPr/>
              <a:t>37</a:t>
            </a:fld>
            <a:endParaRPr lang="en-gb"/>
          </a:p>
        </p:txBody>
      </p:sp>
    </p:spTree>
    <p:extLst>
      <p:ext uri="{BB962C8B-B14F-4D97-AF65-F5344CB8AC3E}">
        <p14:creationId xmlns:p14="http://schemas.microsoft.com/office/powerpoint/2010/main" val="52039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baseline="0">
                <a:latin typeface="NimbusSan" charset="0"/>
                <a:ea typeface="NimbusSan" charset="0"/>
                <a:cs typeface="NimbusSan" charset="0"/>
              </a:rPr>
              <a:t>Presenter: </a:t>
            </a:r>
          </a:p>
          <a:p>
            <a:pPr algn="l" rtl="0"/>
            <a:r>
              <a:rPr lang="en-gb" b="0" i="0" u="none" baseline="0">
                <a:latin typeface="NimbusSan" charset="0"/>
                <a:ea typeface="NimbusSan" charset="0"/>
                <a:cs typeface="NimbusSan" charset="0"/>
              </a:rPr>
              <a:t>Empty this sample timetable and fill in your own timetable. You can fill in your calendar for this week or a typical study week. Include lectures, exercises, preparation time for examinations, student organisation activities, work (if any), gym classes, appointments with FSHS etc. Also mention the campus you are studying on (Otaniemi, Mikkeli) and the university spaces you are using (student hub, Learning Centre, library, group workspaces, cafeterias). The point is to give the audience a realistic idea of how students use time and show that studying and student life is about more than just attending lectures.</a:t>
            </a:r>
            <a:endParaRPr lang="en-gb" i="0" baseline="0" noProof="0" dirty="0">
              <a:latin typeface="NimbusSan" charset="0"/>
            </a:endParaRPr>
          </a:p>
          <a:p>
            <a:pPr marL="171450" indent="-171450" algn="l" rtl="0">
              <a:buFontTx/>
              <a:buChar char="-"/>
            </a:pPr>
            <a:endParaRPr lang="en-gb" sz="900" kern="1200" noProof="0" dirty="0">
              <a:solidFill>
                <a:schemeClr val="tx1"/>
              </a:solidFill>
              <a:effectLst/>
              <a:latin typeface="+mn-lt"/>
              <a:ea typeface="+mn-ea"/>
              <a:cs typeface="+mn-cs"/>
            </a:endParaRPr>
          </a:p>
          <a:p>
            <a:pPr marL="0" indent="0" algn="l" rtl="0">
              <a:buFontTx/>
              <a:buNone/>
            </a:pPr>
            <a:r>
              <a:rPr lang="en-gb" sz="900" b="0" i="0" u="none" kern="1200" baseline="0">
                <a:solidFill>
                  <a:schemeClr val="tx1"/>
                </a:solidFill>
                <a:effectLst/>
                <a:latin typeface="+mn-lt"/>
                <a:ea typeface="+mn-ea"/>
                <a:cs typeface="+mn-cs"/>
              </a:rPr>
              <a:t>Talk about your experiences here:</a:t>
            </a:r>
          </a:p>
          <a:p>
            <a:pPr marL="171450" indent="-171450" algn="l" rtl="0">
              <a:buFontTx/>
              <a:buChar char="-"/>
            </a:pPr>
            <a:r>
              <a:rPr lang="en-gb" sz="900" b="0" i="0" u="none" kern="1200" baseline="0">
                <a:solidFill>
                  <a:schemeClr val="tx1"/>
                </a:solidFill>
                <a:latin typeface="+mn-lt"/>
                <a:ea typeface="+mn-ea"/>
                <a:cs typeface="+mn-cs"/>
              </a:rPr>
              <a:t>What are you studying? (What study modules have you already completed and what are you going to complete?)</a:t>
            </a:r>
          </a:p>
          <a:p>
            <a:pPr marL="171450" indent="-171450" algn="l" rtl="0">
              <a:buFontTx/>
              <a:buChar char="-"/>
            </a:pPr>
            <a:r>
              <a:rPr lang="en-gb" sz="900" b="0" i="0" u="none" kern="1200" baseline="0">
                <a:solidFill>
                  <a:schemeClr val="tx1"/>
                </a:solidFill>
                <a:latin typeface="+mn-lt"/>
                <a:ea typeface="+mn-ea"/>
                <a:cs typeface="+mn-cs"/>
              </a:rPr>
              <a:t>How are you studying: does your everyday involve lectures, exercises, exams, etc.?</a:t>
            </a:r>
          </a:p>
          <a:p>
            <a:pPr marL="171450" indent="-171450" algn="l" rtl="0">
              <a:buFontTx/>
              <a:buChar char="-"/>
            </a:pPr>
            <a:r>
              <a:rPr lang="en-gb" sz="900" b="0" i="0" u="none" kern="1200" baseline="0">
                <a:solidFill>
                  <a:schemeClr val="tx1"/>
                </a:solidFill>
                <a:latin typeface="+mn-lt"/>
                <a:ea typeface="+mn-ea"/>
                <a:cs typeface="+mn-cs"/>
              </a:rPr>
              <a:t>What types of projects have you been involved in?</a:t>
            </a:r>
          </a:p>
          <a:p>
            <a:endParaRPr lang="en-gb" i="0" baseline="0" noProof="0" dirty="0">
              <a:latin typeface="NimbusSan" charset="0"/>
            </a:endParaRPr>
          </a:p>
          <a:p>
            <a:pPr algn="l" rtl="0"/>
            <a:r>
              <a:rPr lang="en-gb" sz="900" b="0" i="0" u="none" kern="1200" baseline="0">
                <a:solidFill>
                  <a:schemeClr val="tx1"/>
                </a:solidFill>
                <a:effectLst/>
                <a:latin typeface="+mn-lt"/>
                <a:ea typeface="+mn-ea"/>
                <a:cs typeface="+mn-cs"/>
              </a:rPr>
              <a:t>When discussing the timetable in the field of arts, you should mention:</a:t>
            </a:r>
          </a:p>
          <a:p>
            <a:pPr marL="171450" indent="-171450" algn="l" rtl="0">
              <a:buFontTx/>
              <a:buChar char="-"/>
            </a:pPr>
            <a:r>
              <a:rPr lang="en-gb" sz="900" b="0" i="0" u="none" kern="1200" baseline="0">
                <a:solidFill>
                  <a:schemeClr val="tx1"/>
                </a:solidFill>
                <a:effectLst/>
                <a:latin typeface="+mn-lt"/>
                <a:ea typeface="+mn-ea"/>
                <a:cs typeface="+mn-cs"/>
              </a:rPr>
              <a:t>very few exams, more practical work, projects evaluated through critiques</a:t>
            </a:r>
            <a:endParaRPr lang="en-gb" sz="900" kern="1200" dirty="0">
              <a:solidFill>
                <a:schemeClr val="tx1"/>
              </a:solidFill>
              <a:effectLst/>
              <a:latin typeface="+mn-lt"/>
              <a:ea typeface="+mn-ea"/>
              <a:cs typeface="+mn-cs"/>
            </a:endParaRPr>
          </a:p>
          <a:p>
            <a:pPr marL="171450" indent="-171450" algn="l" rtl="0">
              <a:buFontTx/>
              <a:buChar char="-"/>
            </a:pPr>
            <a:r>
              <a:rPr lang="en-gb" sz="900" b="0" i="0" u="none" kern="1200" baseline="0">
                <a:solidFill>
                  <a:schemeClr val="tx1"/>
                </a:solidFill>
                <a:effectLst/>
                <a:latin typeface="+mn-lt"/>
                <a:ea typeface="+mn-ea"/>
                <a:cs typeface="+mn-cs"/>
              </a:rPr>
              <a:t>Most courses require class attendance.</a:t>
            </a:r>
            <a:endParaRPr lang="en-gb" sz="900" kern="1200" dirty="0">
              <a:solidFill>
                <a:schemeClr val="tx1"/>
              </a:solidFill>
              <a:effectLst/>
              <a:latin typeface="+mn-lt"/>
              <a:ea typeface="+mn-ea"/>
              <a:cs typeface="+mn-cs"/>
            </a:endParaRPr>
          </a:p>
          <a:p>
            <a:pPr marL="171450" indent="-171450" algn="l" rtl="0">
              <a:buFontTx/>
              <a:buChar char="-"/>
            </a:pPr>
            <a:r>
              <a:rPr lang="en-gb" sz="900" b="0" i="0" u="none" kern="1200" baseline="0">
                <a:solidFill>
                  <a:schemeClr val="tx1"/>
                </a:solidFill>
                <a:effectLst/>
                <a:latin typeface="+mn-lt"/>
                <a:ea typeface="+mn-ea"/>
                <a:cs typeface="+mn-cs"/>
              </a:rPr>
              <a:t>Especially during bachelor's degree studies, it is typical to have an entire day (from 9 to 5 pm) of classes for the same course.</a:t>
            </a:r>
            <a:endParaRPr lang="en-gb" sz="9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3</a:t>
            </a:fld>
            <a:endParaRPr lang="en-gb"/>
          </a:p>
        </p:txBody>
      </p:sp>
    </p:spTree>
    <p:extLst>
      <p:ext uri="{BB962C8B-B14F-4D97-AF65-F5344CB8AC3E}">
        <p14:creationId xmlns:p14="http://schemas.microsoft.com/office/powerpoint/2010/main" val="21485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baseline="0" dirty="0">
                <a:solidFill>
                  <a:schemeClr val="tx1">
                    <a:lumMod val="85000"/>
                    <a:lumOff val="15000"/>
                  </a:schemeClr>
                </a:solidFill>
                <a:latin typeface="Arial" charset="0"/>
                <a:ea typeface="Arial" charset="0"/>
                <a:cs typeface="Arial" charset="0"/>
              </a:rPr>
              <a:t>Aalto University is a community of bold thinkers; it is where technology and business meet art and design. We aim to be one of the top universities in the world. </a:t>
            </a:r>
            <a:endParaRPr lang="en-gb" sz="900" baseline="0" dirty="0"/>
          </a:p>
          <a:p>
            <a:pPr algn="l" rtl="0"/>
            <a:r>
              <a:rPr lang="en-gb" sz="900" b="1" i="0" u="none" baseline="0" dirty="0"/>
              <a:t>Aalto’s three fields of education are art and design, business and economics, and science, technology and engineering.</a:t>
            </a:r>
          </a:p>
          <a:p>
            <a:endParaRPr lang="en-gb" sz="900" b="1" baseline="0" dirty="0"/>
          </a:p>
          <a:p>
            <a:pPr algn="l" rtl="0"/>
            <a:r>
              <a:rPr lang="en-gb" sz="900" b="1" i="0" u="none" baseline="0" dirty="0"/>
              <a:t>Six schools: School of Arts, Design and Architecture, School of Business</a:t>
            </a:r>
            <a:r>
              <a:rPr lang="en-gb" sz="900" b="0" i="0" u="none" baseline="0" dirty="0"/>
              <a:t>, and four schools of technology: </a:t>
            </a:r>
            <a:r>
              <a:rPr lang="en-gb" sz="900" b="1" i="0" u="none" baseline="0" dirty="0"/>
              <a:t>School of Chemical Engineering, School of Electrical Engineering, School of Engineering and School of Science.</a:t>
            </a:r>
          </a:p>
          <a:p>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Most of the teaching is given on the </a:t>
            </a:r>
            <a:r>
              <a:rPr lang="en-gb" b="0" i="0" u="none" baseline="0" dirty="0" err="1"/>
              <a:t>Otaniemi</a:t>
            </a:r>
            <a:r>
              <a:rPr lang="en-gb" b="0" i="0" u="none" baseline="0" dirty="0"/>
              <a:t> campus (apart from the English-medium Bachelor’s Programme in International Business, which is located in Mikkeli). </a:t>
            </a:r>
            <a:endParaRPr lang="en-gb" sz="900" baseline="0" dirty="0"/>
          </a:p>
          <a:p>
            <a:endParaRPr lang="en-gb" dirty="0"/>
          </a:p>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4</a:t>
            </a:fld>
            <a:endParaRPr lang="en-gb"/>
          </a:p>
        </p:txBody>
      </p:sp>
    </p:spTree>
    <p:extLst>
      <p:ext uri="{BB962C8B-B14F-4D97-AF65-F5344CB8AC3E}">
        <p14:creationId xmlns:p14="http://schemas.microsoft.com/office/powerpoint/2010/main" val="97887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Our social media channels offer interesting contents and inspiring stories about studying, student life and alumni.</a:t>
            </a:r>
            <a:r>
              <a:rPr lang="en-gb" b="0" i="0" u="none" baseline="0">
                <a:solidFill>
                  <a:srgbClr val="000000"/>
                </a:solidFill>
                <a:effectLst/>
                <a:latin typeface="Arial" panose="020B0604020202020204" pitchFamily="34" charset="0"/>
                <a:ea typeface="Arial" panose="020B0604020202020204" pitchFamily="34" charset="0"/>
                <a:cs typeface="Arial" panose="020B0604020202020204" pitchFamily="34" charset="0"/>
              </a:rPr>
              <a:t>​</a:t>
            </a:r>
          </a:p>
          <a:p>
            <a:pPr algn="l" rtl="0"/>
            <a:r>
              <a:rPr lang="en-gb" b="0" i="0" u="none" baseline="0">
                <a:solidFill>
                  <a:srgbClr val="000000"/>
                </a:solidFill>
                <a:effectLst/>
                <a:latin typeface="Arial"/>
                <a:ea typeface="Arial"/>
                <a:cs typeface="Arial"/>
              </a:rPr>
              <a:t>You can follow student life especially on the BIZ Instagram account, which is often features takeovers</a:t>
            </a:r>
            <a:r>
              <a:rPr lang="en-gb" b="0" i="0" u="none" baseline="0">
                <a:solidFill>
                  <a:srgbClr val="000000"/>
                </a:solidFill>
                <a:latin typeface="Arial"/>
                <a:ea typeface="Arial"/>
                <a:cs typeface="Arial"/>
              </a:rPr>
              <a:t> by students of different programmes who post about the current affairs of the school.</a:t>
            </a:r>
            <a:endParaRPr lang="en-gb" b="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baseline="0">
                <a:latin typeface="Arial" panose="020B0604020202020204"/>
                <a:ea typeface="Arial" panose="020B0604020202020204"/>
                <a:cs typeface="Arial" panose="020B0604020202020204"/>
              </a:rPr>
              <a:t>https://www.instagram.com/aaltobiz/</a:t>
            </a:r>
            <a:br>
              <a:rPr lang="en-gb" sz="900" b="0">
                <a:cs typeface="Arial" panose="020B0604020202020204"/>
              </a:rPr>
            </a:br>
            <a:r>
              <a:rPr lang="en-gb" sz="900" b="0" i="0" u="none" baseline="0">
                <a:latin typeface="Arial" panose="020B0604020202020204"/>
                <a:ea typeface="Arial" panose="020B0604020202020204"/>
                <a:cs typeface="Arial" panose="020B0604020202020204"/>
              </a:rPr>
              <a:t>https://www.facebook.com/aaltobiz</a:t>
            </a:r>
            <a:br>
              <a:rPr lang="en-gb" sz="900" b="0">
                <a:cs typeface="Arial" panose="020B0604020202020204"/>
              </a:rPr>
            </a:br>
            <a:r>
              <a:rPr lang="en-gb" sz="900" b="0" i="0" u="none" baseline="0">
                <a:latin typeface="Arial" panose="020B0604020202020204"/>
                <a:ea typeface="Arial" panose="020B0604020202020204"/>
                <a:cs typeface="Arial" panose="020B0604020202020204"/>
              </a:rPr>
              <a:t>https://twitter.com/AaltoBIZ</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5"/>
          </p:nvPr>
        </p:nvSpPr>
        <p:spPr/>
        <p:txBody>
          <a:bodyPr/>
          <a:lstStyle/>
          <a:p>
            <a:pPr algn="l" rtl="0"/>
            <a:fld id="{DF164E42-DED0-9246-9B1B-B67105F62D49}" type="slidenum">
              <a:rPr/>
              <a:t>6</a:t>
            </a:fld>
            <a:endParaRPr lang="en-gb"/>
          </a:p>
        </p:txBody>
      </p:sp>
    </p:spTree>
    <p:extLst>
      <p:ext uri="{BB962C8B-B14F-4D97-AF65-F5344CB8AC3E}">
        <p14:creationId xmlns:p14="http://schemas.microsoft.com/office/powerpoint/2010/main" val="50581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0" i="0" u="none" baseline="0" dirty="0">
                <a:solidFill>
                  <a:srgbClr val="FF0000"/>
                </a:solidFill>
                <a:highlight>
                  <a:srgbClr val="FFFF00"/>
                </a:highlight>
              </a:rPr>
              <a:t>For videos of the various Aalto University </a:t>
            </a:r>
            <a:r>
              <a:rPr lang="en-gb" sz="900" b="0" i="0" u="none" baseline="0" dirty="0">
                <a:latin typeface="Arial" charset="0"/>
                <a:ea typeface="Arial" charset="0"/>
                <a:cs typeface="Arial" charset="0"/>
              </a:rPr>
              <a:t>Bachelor’s </a:t>
            </a:r>
            <a:r>
              <a:rPr lang="en-gb" b="0" i="0" u="none" baseline="0" dirty="0">
                <a:solidFill>
                  <a:srgbClr val="FF0000"/>
                </a:solidFill>
                <a:highlight>
                  <a:srgbClr val="FFFF00"/>
                </a:highlight>
              </a:rPr>
              <a:t>programmes, go to </a:t>
            </a:r>
            <a:r>
              <a:rPr lang="fi-FI" dirty="0">
                <a:solidFill>
                  <a:srgbClr val="FF0000"/>
                </a:solidFill>
                <a:highlight>
                  <a:srgbClr val="FFFF00"/>
                </a:highlight>
              </a:rPr>
              <a:t>https://www.youtube.com/playlist?list=PLJJ2tnFVQ9wRGOoUVS7orIYQK9r1VUbgO</a:t>
            </a:r>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7</a:t>
            </a:fld>
            <a:endParaRPr lang="en-gb"/>
          </a:p>
        </p:txBody>
      </p:sp>
    </p:spTree>
    <p:extLst>
      <p:ext uri="{BB962C8B-B14F-4D97-AF65-F5344CB8AC3E}">
        <p14:creationId xmlns:p14="http://schemas.microsoft.com/office/powerpoint/2010/main" val="226520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8</a:t>
            </a:fld>
            <a:endParaRPr lang="en-gb"/>
          </a:p>
        </p:txBody>
      </p:sp>
    </p:spTree>
    <p:extLst>
      <p:ext uri="{BB962C8B-B14F-4D97-AF65-F5344CB8AC3E}">
        <p14:creationId xmlns:p14="http://schemas.microsoft.com/office/powerpoint/2010/main" val="263818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245" indent="-182245" algn="l" defTabSz="360000" rtl="0">
              <a:lnSpc>
                <a:spcPct val="100000"/>
              </a:lnSpc>
              <a:buSzPct val="100000"/>
              <a:buFont typeface="Arial" panose="020B0604020202020204" pitchFamily="34" charset="0"/>
              <a:buChar char="•"/>
            </a:pPr>
            <a:r>
              <a:rPr lang="en-gb" sz="900" b="0" i="0" u="none" baseline="0">
                <a:latin typeface="+mn-lt"/>
                <a:ea typeface="Arial" charset="0"/>
                <a:cs typeface="Calibri"/>
              </a:rPr>
              <a:t>Major: Selected at the end of the first year</a:t>
            </a:r>
            <a:endParaRPr lang="en-gb" sz="900" b="0" dirty="0">
              <a:latin typeface="+mn-lt"/>
              <a:ea typeface="Arial" charset="0"/>
              <a:cs typeface="Calibri"/>
            </a:endParaRPr>
          </a:p>
          <a:p>
            <a:pPr marL="171450" indent="-171450" algn="l" defTabSz="360000" rtl="0">
              <a:lnSpc>
                <a:spcPct val="100000"/>
              </a:lnSpc>
              <a:buSzPct val="100000"/>
              <a:buFont typeface="Arial" panose="020B0604020202020204" pitchFamily="34" charset="0"/>
              <a:buChar char="•"/>
            </a:pPr>
            <a:endParaRPr lang="en-gb" sz="900" b="0" dirty="0">
              <a:latin typeface="+mn-lt"/>
              <a:ea typeface="ＭＳ Ｐゴシック" charset="0"/>
            </a:endParaRPr>
          </a:p>
        </p:txBody>
      </p:sp>
      <p:sp>
        <p:nvSpPr>
          <p:cNvPr id="4" name="Slide Number Placeholder 3"/>
          <p:cNvSpPr>
            <a:spLocks noGrp="1"/>
          </p:cNvSpPr>
          <p:nvPr>
            <p:ph type="sldNum" sz="quarter" idx="5"/>
          </p:nvPr>
        </p:nvSpPr>
        <p:spPr/>
        <p:txBody>
          <a:bodyPr/>
          <a:lstStyle/>
          <a:p>
            <a:pPr algn="l" rtl="0"/>
            <a:fld id="{DF164E42-DED0-9246-9B1B-B67105F62D49}" type="slidenum">
              <a:rPr/>
              <a:t>9</a:t>
            </a:fld>
            <a:endParaRPr lang="en-gb"/>
          </a:p>
        </p:txBody>
      </p:sp>
    </p:spTree>
    <p:extLst>
      <p:ext uri="{BB962C8B-B14F-4D97-AF65-F5344CB8AC3E}">
        <p14:creationId xmlns:p14="http://schemas.microsoft.com/office/powerpoint/2010/main" val="839915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a:latin typeface="+mn-lt"/>
                <a:ea typeface="+mn-lt"/>
                <a:cs typeface="+mn-lt"/>
              </a:rPr>
              <a:t>96% of our graduates are employed or working as entrepreneurs five years after their graduation.*</a:t>
            </a:r>
            <a:endParaRPr lang="en-gb" dirty="0"/>
          </a:p>
          <a:p>
            <a:pPr algn="l" defTabSz="914400" rtl="0">
              <a:defRPr/>
            </a:pPr>
            <a:r>
              <a:rPr lang="en-gb" b="0" i="0" u="none" baseline="0" dirty="0"/>
              <a:t>* Percentage taken from the results of the career development survey conducted with </a:t>
            </a:r>
            <a:r>
              <a:rPr lang="en-gb" b="0" i="0" u="none" baseline="0" dirty="0" err="1"/>
              <a:t>Aarresaari</a:t>
            </a:r>
            <a:r>
              <a:rPr lang="en-gb" b="0" i="0" u="none" baseline="0" dirty="0"/>
              <a:t> among our 2016 graduates (2021). </a:t>
            </a:r>
          </a:p>
          <a:p>
            <a:pPr algn="l" defTabSz="914400" rtl="0">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1" u="none" baseline="0" dirty="0"/>
              <a:t>Learn more about the student life and stories of arts students on our Instagram account @aaltoarts</a:t>
            </a:r>
          </a:p>
          <a:p>
            <a:pPr algn="l" defTabSz="914400" rtl="0">
              <a:defRPr/>
            </a:pPr>
            <a:endParaRPr lang="en-gb" dirty="0"/>
          </a:p>
        </p:txBody>
      </p:sp>
      <p:sp>
        <p:nvSpPr>
          <p:cNvPr id="4" name="Slide Number Placeholder 3"/>
          <p:cNvSpPr>
            <a:spLocks noGrp="1"/>
          </p:cNvSpPr>
          <p:nvPr>
            <p:ph type="sldNum" sz="quarter" idx="5"/>
          </p:nvPr>
        </p:nvSpPr>
        <p:spPr/>
        <p:txBody>
          <a:bodyPr/>
          <a:lstStyle/>
          <a:p>
            <a:pPr algn="l" rtl="0"/>
            <a:fld id="{DF164E42-DED0-9246-9B1B-B67105F62D49}" type="slidenum">
              <a:rPr/>
              <a:t>11</a:t>
            </a:fld>
            <a:endParaRPr lang="en-gb"/>
          </a:p>
        </p:txBody>
      </p:sp>
    </p:spTree>
    <p:extLst>
      <p:ext uri="{BB962C8B-B14F-4D97-AF65-F5344CB8AC3E}">
        <p14:creationId xmlns:p14="http://schemas.microsoft.com/office/powerpoint/2010/main" val="3839723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11.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638135"/>
            <a:ext cx="4375150" cy="663264"/>
          </a:xfrm>
          <a:prstGeom prst="rect">
            <a:avLst/>
          </a:prstGeom>
        </p:spPr>
        <p:txBody>
          <a:bodyPr lIns="0" rIns="0" anchor="b"/>
          <a:lstStyle>
            <a:lvl1pPr marL="0" indent="0">
              <a:buNone/>
              <a:defRPr sz="46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Headline</a:t>
            </a:r>
          </a:p>
        </p:txBody>
      </p:sp>
      <p:sp>
        <p:nvSpPr>
          <p:cNvPr id="8" name="Text Placeholder 3"/>
          <p:cNvSpPr>
            <a:spLocks noGrp="1"/>
          </p:cNvSpPr>
          <p:nvPr>
            <p:ph type="body" sz="half" idx="2" hasCustomPrompt="1"/>
          </p:nvPr>
        </p:nvSpPr>
        <p:spPr>
          <a:xfrm>
            <a:off x="431801" y="2571750"/>
            <a:ext cx="4375150" cy="501388"/>
          </a:xfrm>
          <a:prstGeom prst="rect">
            <a:avLst/>
          </a:prstGeom>
        </p:spPr>
        <p:txBody>
          <a:bodyPr lIns="0" rIns="0"/>
          <a:lstStyle>
            <a:lvl1pPr marL="0" indent="0">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No Image - Sub</a:t>
            </a:r>
          </a:p>
        </p:txBody>
      </p:sp>
      <p:sp>
        <p:nvSpPr>
          <p:cNvPr id="9" name="Text Placeholder 3"/>
          <p:cNvSpPr>
            <a:spLocks noGrp="1"/>
          </p:cNvSpPr>
          <p:nvPr>
            <p:ph type="body" sz="half" idx="12" hasCustomPrompt="1"/>
          </p:nvPr>
        </p:nvSpPr>
        <p:spPr>
          <a:xfrm>
            <a:off x="2342925" y="4215388"/>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1" name="Text Placeholder 3"/>
          <p:cNvSpPr>
            <a:spLocks noGrp="1"/>
          </p:cNvSpPr>
          <p:nvPr>
            <p:ph type="body" sz="half" idx="13" hasCustomPrompt="1"/>
          </p:nvPr>
        </p:nvSpPr>
        <p:spPr>
          <a:xfrm>
            <a:off x="2342925" y="4509807"/>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spTree>
  </p:cSld>
  <p:clrMapOvr>
    <a:masterClrMapping/>
  </p:clrMapOvr>
  <p:extLst>
    <p:ext uri="{DCECCB84-F9BA-43D5-87BE-67443E8EF086}">
      <p15:sldGuideLst xmlns:p15="http://schemas.microsoft.com/office/powerpoint/2012/main">
        <p15:guide id="1" orient="horz" pos="29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9150" y="4284000"/>
            <a:ext cx="2052735" cy="857237"/>
          </a:xfrm>
          <a:prstGeom prst="rect">
            <a:avLst/>
          </a:prstGeom>
        </p:spPr>
      </p:pic>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err="1"/>
              <a:t>Click</a:t>
            </a:r>
            <a:r>
              <a:rPr lang="fi-FI"/>
              <a:t> </a:t>
            </a:r>
            <a:r>
              <a:rPr lang="fi-FI" err="1"/>
              <a:t>icon</a:t>
            </a:r>
            <a:r>
              <a:rPr lang="fi-FI"/>
              <a:t> to </a:t>
            </a:r>
            <a:r>
              <a:rPr lang="fi-FI" err="1"/>
              <a:t>add</a:t>
            </a:r>
            <a:r>
              <a:rPr lang="fi-FI"/>
              <a:t> image</a:t>
            </a:r>
            <a:br>
              <a:rPr lang="fi-FI"/>
            </a:br>
            <a:br>
              <a:rPr lang="fi-FI"/>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Text Placeholder 3"/>
          <p:cNvSpPr>
            <a:spLocks noGrp="1"/>
          </p:cNvSpPr>
          <p:nvPr>
            <p:ph type="body" sz="half" idx="2" hasCustomPrompt="1"/>
          </p:nvPr>
        </p:nvSpPr>
        <p:spPr>
          <a:xfrm>
            <a:off x="576774" y="1358537"/>
            <a:ext cx="3856433" cy="2925463"/>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576774" y="124851"/>
            <a:ext cx="3856433" cy="1041475"/>
          </a:xfrm>
          <a:prstGeom prst="rect">
            <a:avLst/>
          </a:prstGeom>
        </p:spPr>
        <p:txBody>
          <a:bodyPr lIns="0" tIns="0" rIns="0" bIns="0"/>
          <a:lstStyle>
            <a:lvl1pPr marL="0" indent="0">
              <a:lnSpc>
                <a:spcPts val="4000"/>
              </a:lnSpc>
              <a:buNone/>
              <a:defRPr sz="4000" b="1" baseline="0">
                <a:solidFill>
                  <a:srgbClr val="000000"/>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6" name="Rectangle 5">
            <a:extLst>
              <a:ext uri="{FF2B5EF4-FFF2-40B4-BE49-F238E27FC236}">
                <a16:creationId xmlns:a16="http://schemas.microsoft.com/office/drawing/2014/main" id="{12A52E6D-0C84-7645-B90F-FDA44347BBBA}"/>
              </a:ext>
            </a:extLst>
          </p:cNvPr>
          <p:cNvSpPr/>
          <p:nvPr userDrawn="1"/>
        </p:nvSpPr>
        <p:spPr>
          <a:xfrm>
            <a:off x="-78807" y="0"/>
            <a:ext cx="449943" cy="514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96550943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838" y="4284000"/>
            <a:ext cx="2052735" cy="857237"/>
          </a:xfrm>
          <a:prstGeom prst="rect">
            <a:avLst/>
          </a:prstGeom>
        </p:spPr>
      </p:pic>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err="1"/>
              <a:t>Click</a:t>
            </a:r>
            <a:r>
              <a:rPr lang="fi-FI"/>
              <a:t> </a:t>
            </a:r>
            <a:r>
              <a:rPr lang="fi-FI" err="1"/>
              <a:t>icon</a:t>
            </a:r>
            <a:r>
              <a:rPr lang="fi-FI"/>
              <a:t> to </a:t>
            </a:r>
            <a:r>
              <a:rPr lang="fi-FI" err="1"/>
              <a:t>add</a:t>
            </a:r>
            <a:r>
              <a:rPr lang="fi-FI"/>
              <a:t> image</a:t>
            </a:r>
            <a:br>
              <a:rPr lang="fi-FI"/>
            </a:br>
            <a:br>
              <a:rPr lang="fi-FI"/>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Text Placeholder 3"/>
          <p:cNvSpPr>
            <a:spLocks noGrp="1"/>
          </p:cNvSpPr>
          <p:nvPr>
            <p:ph type="body" sz="half" idx="2" hasCustomPrompt="1"/>
          </p:nvPr>
        </p:nvSpPr>
        <p:spPr>
          <a:xfrm>
            <a:off x="369518" y="1358537"/>
            <a:ext cx="4063690" cy="2925463"/>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369518" y="124851"/>
            <a:ext cx="4063689" cy="1041475"/>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Tree>
    <p:extLst>
      <p:ext uri="{BB962C8B-B14F-4D97-AF65-F5344CB8AC3E}">
        <p14:creationId xmlns:p14="http://schemas.microsoft.com/office/powerpoint/2010/main" val="245015374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image.</a:t>
            </a:r>
            <a:br>
              <a:rPr lang="en-US"/>
            </a:br>
            <a:br>
              <a:rPr lang="en-US"/>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ts val="4000"/>
              </a:lnSpc>
              <a:buNone/>
              <a:defRPr sz="3300" b="1">
                <a:solidFill>
                  <a:schemeClr val="bg1"/>
                </a:solidFill>
              </a:defRPr>
            </a:lvl1pPr>
          </a:lstStyle>
          <a:p>
            <a:pPr lvl="0"/>
            <a:r>
              <a:rPr lang="en-US"/>
              <a:t>Mauris </a:t>
            </a:r>
            <a:r>
              <a:rPr lang="en-US" err="1"/>
              <a:t>varius</a:t>
            </a:r>
            <a:r>
              <a:rPr lang="en-US"/>
              <a:t> </a:t>
            </a:r>
            <a:r>
              <a:rPr lang="en-US" err="1"/>
              <a:t>diam</a:t>
            </a:r>
            <a:r>
              <a:rPr lang="en-US"/>
              <a:t> vitae </a:t>
            </a:r>
            <a:r>
              <a:rPr lang="en-US" err="1"/>
              <a:t>arcu</a:t>
            </a:r>
            <a:r>
              <a:rPr lang="en-US"/>
              <a:t>. </a:t>
            </a:r>
            <a:r>
              <a:rPr lang="en-US" err="1"/>
              <a:t>Sed</a:t>
            </a:r>
            <a:r>
              <a:rPr lang="en-US"/>
              <a:t> arcu </a:t>
            </a:r>
            <a:r>
              <a:rPr lang="en-US" err="1"/>
              <a:t>lectus</a:t>
            </a:r>
            <a:r>
              <a:rPr lang="en-US"/>
              <a:t> </a:t>
            </a:r>
            <a:r>
              <a:rPr lang="en-US" err="1"/>
              <a:t>auctor</a:t>
            </a:r>
            <a:r>
              <a:rPr lang="en-US"/>
              <a:t> vitae, consectetuer et </a:t>
            </a:r>
            <a:r>
              <a:rPr lang="en-US" err="1"/>
              <a:t>venenatis</a:t>
            </a:r>
            <a:r>
              <a:rPr lang="en-US"/>
              <a:t> </a:t>
            </a:r>
            <a:r>
              <a:rPr lang="en-US" err="1"/>
              <a:t>eget</a:t>
            </a:r>
            <a:r>
              <a:rPr lang="en-US"/>
              <a:t> </a:t>
            </a:r>
            <a:r>
              <a:rPr lang="en-US" err="1"/>
              <a:t>velit</a:t>
            </a:r>
            <a:r>
              <a:rPr lang="en-US"/>
              <a:t>. </a:t>
            </a:r>
          </a:p>
        </p:txBody>
      </p:sp>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287338" y="1759425"/>
            <a:ext cx="7669159" cy="1352265"/>
          </a:xfrm>
          <a:prstGeom prst="rect">
            <a:avLst/>
          </a:prstGeom>
        </p:spPr>
        <p:txBody>
          <a:bodyPr lIns="0" rIns="0"/>
          <a:lstStyle>
            <a:lvl1pPr marL="0" indent="0" algn="l">
              <a:lnSpc>
                <a:spcPts val="4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Divider – Headline</a:t>
            </a:r>
          </a:p>
        </p:txBody>
      </p:sp>
      <p:pic>
        <p:nvPicPr>
          <p:cNvPr id="8" name="Kuva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2615909"/>
            <a:ext cx="3015456" cy="1645144"/>
          </a:xfrm>
          <a:prstGeom prst="rect">
            <a:avLst/>
          </a:prstGeom>
        </p:spPr>
        <p:txBody>
          <a:bodyPr lIns="0" tIns="0" rIns="0" bIns="0"/>
          <a:lstStyle>
            <a:lvl1pPr marL="0" indent="0">
              <a:lnSpc>
                <a:spcPts val="28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11" name="Text Placeholder 3"/>
          <p:cNvSpPr>
            <a:spLocks noGrp="1"/>
          </p:cNvSpPr>
          <p:nvPr>
            <p:ph type="body" sz="half" idx="10" hasCustomPrompt="1"/>
          </p:nvPr>
        </p:nvSpPr>
        <p:spPr>
          <a:xfrm>
            <a:off x="287339" y="519113"/>
            <a:ext cx="3015456" cy="1747969"/>
          </a:xfrm>
          <a:prstGeom prst="rect">
            <a:avLst/>
          </a:prstGeom>
        </p:spPr>
        <p:txBody>
          <a:bodyPr lIns="0" tIns="0" rIns="0" bIns="0"/>
          <a:lstStyle>
            <a:lvl1pPr marL="0" indent="0">
              <a:lnSpc>
                <a:spcPts val="4000"/>
              </a:lnSpc>
              <a:buNone/>
              <a:defRPr sz="4000" b="1" baseline="0">
                <a:solidFill>
                  <a:srgbClr val="EE35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21" name="Text Placeholder 3"/>
          <p:cNvSpPr>
            <a:spLocks noGrp="1"/>
          </p:cNvSpPr>
          <p:nvPr>
            <p:ph type="body" sz="half" idx="12" hasCustomPrompt="1"/>
          </p:nvPr>
        </p:nvSpPr>
        <p:spPr>
          <a:xfrm>
            <a:off x="3654029" y="519112"/>
            <a:ext cx="5130402" cy="3741941"/>
          </a:xfrm>
          <a:prstGeom prst="rect">
            <a:avLst/>
          </a:prstGeom>
        </p:spPr>
        <p:txBody>
          <a:bodyPr wrap="square"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Kuvan paikkamerkki 2"/>
          <p:cNvSpPr>
            <a:spLocks noGrp="1"/>
          </p:cNvSpPr>
          <p:nvPr>
            <p:ph type="pic" sz="quarter" idx="12" hasCustomPrompt="1"/>
          </p:nvPr>
        </p:nvSpPr>
        <p:spPr>
          <a:xfrm>
            <a:off x="0" y="-1"/>
            <a:ext cx="9144000" cy="5143501"/>
          </a:xfrm>
          <a:prstGeom prst="rect">
            <a:avLst/>
          </a:prstGeom>
        </p:spPr>
        <p:txBody>
          <a:bodyPr anchor="ctr"/>
          <a:lstStyle>
            <a:lvl1pPr marL="0" indent="0" algn="ctr">
              <a:buNone/>
              <a:defRPr b="1">
                <a:solidFill>
                  <a:schemeClr val="bg1">
                    <a:lumMod val="75000"/>
                  </a:schemeClr>
                </a:solidFill>
              </a:defRPr>
            </a:lvl1pPr>
          </a:lstStyle>
          <a:p>
            <a:r>
              <a:rPr lang="fi-FI" err="1"/>
              <a:t>Change</a:t>
            </a:r>
            <a:r>
              <a:rPr lang="fi-FI"/>
              <a:t> image</a:t>
            </a:r>
          </a:p>
        </p:txBody>
      </p:sp>
      <p:sp>
        <p:nvSpPr>
          <p:cNvPr id="4" name="Text Placeholder 3"/>
          <p:cNvSpPr>
            <a:spLocks noGrp="1"/>
          </p:cNvSpPr>
          <p:nvPr>
            <p:ph type="body" sz="half" idx="2" hasCustomPrompt="1"/>
          </p:nvPr>
        </p:nvSpPr>
        <p:spPr>
          <a:xfrm>
            <a:off x="287339" y="1347789"/>
            <a:ext cx="4150122" cy="2938911"/>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287338" y="125415"/>
            <a:ext cx="8497093" cy="899821"/>
          </a:xfrm>
          <a:prstGeom prst="rect">
            <a:avLst/>
          </a:prstGeom>
        </p:spPr>
        <p:txBody>
          <a:bodyPr lIns="0" tIns="0" rIns="0" bIns="0"/>
          <a:lstStyle>
            <a:lvl1pPr marL="0" indent="0">
              <a:lnSpc>
                <a:spcPts val="4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8" name="Text Placeholder 3"/>
          <p:cNvSpPr>
            <a:spLocks noGrp="1"/>
          </p:cNvSpPr>
          <p:nvPr>
            <p:ph type="body" sz="half" idx="11" hasCustomPrompt="1"/>
          </p:nvPr>
        </p:nvSpPr>
        <p:spPr>
          <a:xfrm>
            <a:off x="4706540" y="1347788"/>
            <a:ext cx="4077891" cy="2940607"/>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Tx/>
              <a:buNone/>
              <a:tabLst/>
              <a:defRPr lang="en-GB" sz="2000" b="1">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pic>
        <p:nvPicPr>
          <p:cNvPr id="10" name="Kuva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Tree>
  </p:cSld>
  <p:clrMapOvr>
    <a:masterClrMapping/>
  </p:clrMapOvr>
  <p:extLst>
    <p:ext uri="{DCECCB84-F9BA-43D5-87BE-67443E8EF086}">
      <p15:sldGuideLst xmlns:p15="http://schemas.microsoft.com/office/powerpoint/2012/main">
        <p15:guide id="1" pos="2795" userDrawn="1">
          <p15:clr>
            <a:srgbClr val="FBAE40"/>
          </p15:clr>
        </p15:guide>
        <p15:guide id="2" pos="2965" userDrawn="1">
          <p15:clr>
            <a:srgbClr val="FBAE40"/>
          </p15:clr>
        </p15:guide>
        <p15:guide id="3" orient="horz" pos="84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87338" y="125415"/>
            <a:ext cx="8497093" cy="866570"/>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198547"/>
            <a:ext cx="5486014" cy="1443772"/>
          </a:xfrm>
          <a:prstGeom prst="rect">
            <a:avLst/>
          </a:prstGeom>
        </p:spPr>
        <p:txBody>
          <a:bodyPr/>
          <a:lstStyle>
            <a:lvl1pPr marL="0" indent="0">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2803849"/>
            <a:ext cx="5486014" cy="1480151"/>
          </a:xfrm>
          <a:prstGeom prst="rect">
            <a:avLst/>
          </a:prstGeom>
        </p:spPr>
        <p:txBody>
          <a:bodyPr/>
          <a:lstStyle>
            <a:lvl1pPr marL="0" indent="0">
              <a:buNone/>
              <a:defRPr b="1" baseline="0">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2" name="Suorakulmio 1"/>
          <p:cNvSpPr/>
          <p:nvPr userDrawn="1"/>
        </p:nvSpPr>
        <p:spPr>
          <a:xfrm>
            <a:off x="6288119" y="1198545"/>
            <a:ext cx="2167128" cy="3112021"/>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a:p>
        </p:txBody>
      </p:sp>
      <p:sp>
        <p:nvSpPr>
          <p:cNvPr id="11" name="Text Placeholder 3"/>
          <p:cNvSpPr>
            <a:spLocks noGrp="1"/>
          </p:cNvSpPr>
          <p:nvPr>
            <p:ph type="body" sz="half" idx="10" hasCustomPrompt="1"/>
          </p:nvPr>
        </p:nvSpPr>
        <p:spPr>
          <a:xfrm>
            <a:off x="287338" y="82867"/>
            <a:ext cx="8167909" cy="920174"/>
          </a:xfrm>
          <a:prstGeom prst="rect">
            <a:avLst/>
          </a:prstGeom>
        </p:spPr>
        <p:txBody>
          <a:bodyPr lIns="0" tIns="0" rIns="0" bIns="0"/>
          <a:lstStyle>
            <a:lvl1pPr marL="0" indent="0">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450909"/>
            <a:ext cx="1624668" cy="2623549"/>
          </a:xfrm>
          <a:prstGeom prst="rect">
            <a:avLst/>
          </a:prstGeom>
        </p:spPr>
        <p:txBody>
          <a:bodyPr lIns="0" tIns="0" rIns="0" bIns="0"/>
          <a:lstStyle>
            <a:lvl1pPr marL="0" indent="0">
              <a:lnSpc>
                <a:spcPts val="22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a:t>Insert text here</a:t>
            </a:r>
          </a:p>
        </p:txBody>
      </p:sp>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28" y="519112"/>
            <a:ext cx="5130403" cy="440174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err="1"/>
              <a:t>Click</a:t>
            </a:r>
            <a:r>
              <a:rPr lang="fi-FI"/>
              <a:t> </a:t>
            </a:r>
            <a:r>
              <a:rPr lang="fi-FI" err="1"/>
              <a:t>icon</a:t>
            </a:r>
            <a:r>
              <a:rPr lang="fi-FI"/>
              <a:t> to </a:t>
            </a:r>
            <a:r>
              <a:rPr lang="fi-FI" err="1"/>
              <a:t>add</a:t>
            </a:r>
            <a:r>
              <a:rPr lang="fi-FI"/>
              <a:t> </a:t>
            </a:r>
            <a:r>
              <a:rPr lang="fi-FI" err="1"/>
              <a:t>chart</a:t>
            </a:r>
            <a:endParaRPr lang="fi-FI"/>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39" y="2615909"/>
            <a:ext cx="3015455" cy="1668091"/>
          </a:xfrm>
          <a:prstGeom prst="rect">
            <a:avLst/>
          </a:prstGeom>
        </p:spPr>
        <p:txBody>
          <a:bodyPr lIns="0" tIns="0" rIns="0" bIns="0"/>
          <a:lstStyle>
            <a:lvl1pPr marL="0" indent="0">
              <a:lnSpc>
                <a:spcPts val="28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519113"/>
            <a:ext cx="3015456" cy="1747969"/>
          </a:xfrm>
          <a:prstGeom prst="rect">
            <a:avLst/>
          </a:prstGeom>
        </p:spPr>
        <p:txBody>
          <a:bodyPr lIns="0" tIns="0" rIns="0" bIns="0"/>
          <a:lstStyle>
            <a:lvl1pPr marL="0" indent="0">
              <a:lnSpc>
                <a:spcPts val="4000"/>
              </a:lnSpc>
              <a:buNone/>
              <a:defRPr sz="4000" b="1" baseline="0">
                <a:solidFill>
                  <a:srgbClr val="EE35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pic>
        <p:nvPicPr>
          <p:cNvPr id="10" name="Kuva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rgbClr val="EE353B"/>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119137"/>
            <a:ext cx="8489928" cy="902642"/>
          </a:xfrm>
          <a:prstGeom prst="rect">
            <a:avLst/>
          </a:prstGeom>
        </p:spPr>
        <p:txBody>
          <a:bodyPr lIns="0" tIns="0" rIns="0" bIns="0"/>
          <a:lstStyle>
            <a:lvl1pPr marL="0" indent="0">
              <a:lnSpc>
                <a:spcPts val="4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534491"/>
            <a:ext cx="1539000" cy="1753903"/>
          </a:xfrm>
          <a:prstGeom prst="rect">
            <a:avLst/>
          </a:prstGeom>
        </p:spPr>
        <p:txBody>
          <a:bodyPr lIns="0" tIns="0" rIns="0" bIns="0"/>
          <a:lstStyle>
            <a:lvl1pPr marL="81000" indent="-81000" algn="l" defTabSz="514436" rtl="0" eaLnBrk="1" latinLnBrk="0" hangingPunct="1">
              <a:lnSpc>
                <a:spcPts val="14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err="1"/>
              <a:t>Add</a:t>
            </a:r>
            <a:r>
              <a:rPr lang="fi-FI"/>
              <a:t> </a:t>
            </a:r>
            <a:r>
              <a:rPr lang="fi-FI" err="1"/>
              <a:t>text</a:t>
            </a:r>
            <a:endParaRPr lang="fi-FI"/>
          </a:p>
          <a:p>
            <a:pPr marL="81000" lvl="0" indent="-81000" algn="l" defTabSz="514436" rtl="0" eaLnBrk="1" latinLnBrk="0" hangingPunct="1">
              <a:lnSpc>
                <a:spcPts val="975"/>
              </a:lnSpc>
              <a:buFont typeface="Arial" charset="0"/>
              <a:buChar char="•"/>
            </a:pPr>
            <a:endParaRPr lang="fi-FI"/>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20"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68"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49"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35"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21"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2018</a:t>
            </a:r>
          </a:p>
        </p:txBody>
      </p:sp>
      <p:pic>
        <p:nvPicPr>
          <p:cNvPr id="16" name="Kuva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err="1"/>
              <a:t>Add</a:t>
            </a:r>
            <a:r>
              <a:rPr lang="fi-FI"/>
              <a:t> </a:t>
            </a:r>
            <a:r>
              <a:rPr lang="fi-FI" err="1"/>
              <a:t>text</a:t>
            </a:r>
            <a:endParaRPr lang="fi-FI"/>
          </a:p>
          <a:p>
            <a:pPr marL="81000" lvl="0" indent="-81000" algn="l" defTabSz="514436" rtl="0" eaLnBrk="1" latinLnBrk="0" hangingPunct="1">
              <a:lnSpc>
                <a:spcPts val="975"/>
              </a:lnSpc>
              <a:buFont typeface="Arial" charset="0"/>
              <a:buChar char="•"/>
            </a:pPr>
            <a:endParaRPr lang="fi-FI"/>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err="1"/>
              <a:t>Add</a:t>
            </a:r>
            <a:r>
              <a:rPr lang="fi-FI"/>
              <a:t> </a:t>
            </a:r>
            <a:r>
              <a:rPr lang="fi-FI" err="1"/>
              <a:t>text</a:t>
            </a:r>
            <a:endParaRPr lang="fi-FI"/>
          </a:p>
          <a:p>
            <a:pPr marL="81000" lvl="0" indent="-81000" algn="l" defTabSz="514436" rtl="0" eaLnBrk="1" latinLnBrk="0" hangingPunct="1">
              <a:lnSpc>
                <a:spcPts val="975"/>
              </a:lnSpc>
              <a:buFont typeface="Arial" charset="0"/>
              <a:buChar char="•"/>
            </a:pPr>
            <a:endParaRPr lang="fi-FI"/>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err="1"/>
              <a:t>Add</a:t>
            </a:r>
            <a:r>
              <a:rPr lang="fi-FI"/>
              <a:t> </a:t>
            </a:r>
            <a:r>
              <a:rPr lang="fi-FI" err="1"/>
              <a:t>text</a:t>
            </a:r>
            <a:endParaRPr lang="fi-FI"/>
          </a:p>
          <a:p>
            <a:pPr marL="81000" lvl="0" indent="-81000" algn="l" defTabSz="514436" rtl="0" eaLnBrk="1" latinLnBrk="0" hangingPunct="1">
              <a:lnSpc>
                <a:spcPts val="975"/>
              </a:lnSpc>
              <a:buFont typeface="Arial" charset="0"/>
              <a:buChar char="•"/>
            </a:pPr>
            <a:endParaRPr lang="fi-FI"/>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931337-923E-43D7-AC58-3F103A02E9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3151" b="-34"/>
          <a:stretch/>
        </p:blipFill>
        <p:spPr>
          <a:xfrm>
            <a:off x="3355319" y="0"/>
            <a:ext cx="5788682" cy="5141232"/>
          </a:xfrm>
          <a:prstGeom prst="rect">
            <a:avLst/>
          </a:prstGeom>
        </p:spPr>
      </p:pic>
      <p:sp>
        <p:nvSpPr>
          <p:cNvPr id="9" name="Title 8"/>
          <p:cNvSpPr>
            <a:spLocks noGrp="1"/>
          </p:cNvSpPr>
          <p:nvPr>
            <p:ph type="title" hasCustomPrompt="1"/>
          </p:nvPr>
        </p:nvSpPr>
        <p:spPr>
          <a:xfrm>
            <a:off x="322823" y="2055957"/>
            <a:ext cx="3869137" cy="570773"/>
          </a:xfrm>
          <a:prstGeom prst="rect">
            <a:avLst/>
          </a:prstGeom>
        </p:spPr>
        <p:txBody>
          <a:bodyPr lIns="0" tIns="0" rIns="0" bIns="0" anchor="b"/>
          <a:lstStyle>
            <a:lvl1pPr>
              <a:lnSpc>
                <a:spcPts val="5400"/>
              </a:lnSpc>
              <a:defRPr sz="5400" b="1" baseline="0">
                <a:solidFill>
                  <a:srgbClr val="EF363B"/>
                </a:solidFill>
              </a:defRPr>
            </a:lvl1pPr>
          </a:lstStyle>
          <a:p>
            <a:r>
              <a:rPr lang="en-US"/>
              <a:t>Headline</a:t>
            </a:r>
          </a:p>
        </p:txBody>
      </p:sp>
      <p:cxnSp>
        <p:nvCxnSpPr>
          <p:cNvPr id="15" name="Suora yhdysviiva 6"/>
          <p:cNvCxnSpPr/>
          <p:nvPr userDrawn="1"/>
        </p:nvCxnSpPr>
        <p:spPr>
          <a:xfrm>
            <a:off x="442398" y="176153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322823" y="2967307"/>
            <a:ext cx="3869137" cy="294419"/>
          </a:xfrm>
          <a:prstGeom prst="rect">
            <a:avLst/>
          </a:prstGeom>
        </p:spPr>
        <p:txBody>
          <a:bodyPr lIns="0" tIns="0" rIns="0" bIns="0"/>
          <a:lstStyle>
            <a:lvl1pPr marL="0" indent="0">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6" name="Text Placeholder 3"/>
          <p:cNvSpPr>
            <a:spLocks noGrp="1"/>
          </p:cNvSpPr>
          <p:nvPr>
            <p:ph type="body" sz="half" idx="12" hasCustomPrompt="1"/>
          </p:nvPr>
        </p:nvSpPr>
        <p:spPr>
          <a:xfrm>
            <a:off x="322823" y="3261726"/>
            <a:ext cx="3869137" cy="324054"/>
          </a:xfrm>
          <a:prstGeom prst="rect">
            <a:avLst/>
          </a:prstGeom>
        </p:spPr>
        <p:txBody>
          <a:bodyPr lIns="0" tIns="0" rIns="0" bIns="0"/>
          <a:lstStyle>
            <a:lvl1pPr marL="0" indent="0">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pic>
        <p:nvPicPr>
          <p:cNvPr id="18" name="Kuva 4">
            <a:extLst>
              <a:ext uri="{FF2B5EF4-FFF2-40B4-BE49-F238E27FC236}">
                <a16:creationId xmlns:a16="http://schemas.microsoft.com/office/drawing/2014/main" id="{099FC8E1-8C25-B040-9425-4CB1169436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87338" y="125242"/>
            <a:ext cx="8497093" cy="1053699"/>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304305"/>
            <a:ext cx="1539000" cy="1979695"/>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318301"/>
            <a:ext cx="1539000" cy="1965700"/>
          </a:xfrm>
          <a:prstGeom prst="rect">
            <a:avLst/>
          </a:prstGeom>
        </p:spPr>
        <p:txBody>
          <a:bodyPr lIns="0" tIns="0" rIns="0" bIns="0"/>
          <a:lstStyle>
            <a:lvl1pPr marL="0" marR="0" indent="0" algn="l" defTabSz="685800" rtl="0" eaLnBrk="1" fontAlgn="auto" latinLnBrk="0" hangingPunct="1">
              <a:lnSpc>
                <a:spcPts val="14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318300"/>
            <a:ext cx="1539000" cy="1965702"/>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318299"/>
            <a:ext cx="1539000" cy="1965702"/>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318299"/>
            <a:ext cx="1539000" cy="1965704"/>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rgbClr val="EF36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a:latin typeface="Arial"/>
                <a:cs typeface="Arial"/>
              </a:rPr>
              <a:t>aalto.fi</a:t>
            </a:r>
          </a:p>
        </p:txBody>
      </p:sp>
      <p:grpSp>
        <p:nvGrpSpPr>
          <p:cNvPr id="6" name="Group 5"/>
          <p:cNvGrpSpPr/>
          <p:nvPr userDrawn="1"/>
        </p:nvGrpSpPr>
        <p:grpSpPr>
          <a:xfrm>
            <a:off x="3094339" y="2868216"/>
            <a:ext cx="2955323" cy="353760"/>
            <a:chOff x="4484925" y="3824288"/>
            <a:chExt cx="3940431" cy="471680"/>
          </a:xfrm>
        </p:grpSpPr>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4925" y="3824416"/>
              <a:ext cx="471553" cy="471552"/>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64502" y="3824416"/>
              <a:ext cx="471553" cy="471552"/>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844079" y="3824416"/>
              <a:ext cx="471553" cy="471552"/>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23656" y="3824416"/>
              <a:ext cx="471553" cy="471552"/>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203233" y="3824416"/>
              <a:ext cx="471553" cy="471552"/>
            </a:xfrm>
            <a:prstGeom prst="rect">
              <a:avLst/>
            </a:prstGeom>
          </p:spPr>
        </p:pic>
        <p:pic>
          <p:nvPicPr>
            <p:cNvPr id="3" name="Picture 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882812" y="3824288"/>
              <a:ext cx="542544" cy="457200"/>
            </a:xfrm>
            <a:prstGeom prst="rect">
              <a:avLst/>
            </a:prstGeom>
          </p:spPr>
        </p:pic>
      </p:grpSp>
      <p:pic>
        <p:nvPicPr>
          <p:cNvPr id="14" name="Kuva 1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734813" cy="1675605"/>
          </a:xfrm>
          <a:prstGeom prst="rect">
            <a:avLst/>
          </a:prstGeom>
        </p:spPr>
      </p:pic>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buNone/>
              <a:defRPr sz="4000" b="1">
                <a:solidFill>
                  <a:srgbClr val="FFFFFF"/>
                </a:solidFill>
                <a:latin typeface="+mj-lt"/>
              </a:defRPr>
            </a:lvl1pPr>
            <a:lvl2pPr marL="342900" indent="0">
              <a:buNone/>
              <a:defRPr/>
            </a:lvl2pPr>
          </a:lstStyle>
          <a:p>
            <a:pPr lvl="0"/>
            <a:r>
              <a:rPr lang="fi-FI"/>
              <a:t>Add text</a:t>
            </a:r>
          </a:p>
        </p:txBody>
      </p:sp>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userDrawn="1">
          <p15:clr>
            <a:srgbClr val="FBAE40"/>
          </p15:clr>
        </p15:guide>
        <p15:guide id="2" orient="horz" pos="202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defTabSz="342900" fontAlgn="base">
              <a:spcBef>
                <a:spcPct val="0"/>
              </a:spcBef>
              <a:spcAft>
                <a:spcPct val="0"/>
              </a:spcAft>
              <a:defRPr/>
            </a:pPr>
            <a:endParaRPr lang="fi-FI">
              <a:solidFill>
                <a:prstClr val="black">
                  <a:tint val="75000"/>
                </a:prstClr>
              </a:solidFill>
              <a:ea typeface="ＭＳ Ｐゴシック" charset="0"/>
            </a:endParaRPr>
          </a:p>
        </p:txBody>
      </p:sp>
      <p:sp>
        <p:nvSpPr>
          <p:cNvPr id="4" name="Date Placeholder 3"/>
          <p:cNvSpPr>
            <a:spLocks noGrp="1"/>
          </p:cNvSpPr>
          <p:nvPr>
            <p:ph type="dt" sz="half" idx="11"/>
          </p:nvPr>
        </p:nvSpPr>
        <p:spPr/>
        <p:txBody>
          <a:bodyPr/>
          <a:lstStyle/>
          <a:p>
            <a:pPr defTabSz="342900" fontAlgn="base">
              <a:spcBef>
                <a:spcPct val="0"/>
              </a:spcBef>
              <a:spcAft>
                <a:spcPct val="0"/>
              </a:spcAft>
              <a:defRPr/>
            </a:pPr>
            <a:fld id="{4E6C4FC2-043E-0E44-BD9B-2431B69F8AA0}" type="datetime1">
              <a:rPr lang="fi-FI" smtClean="0">
                <a:solidFill>
                  <a:prstClr val="black">
                    <a:tint val="75000"/>
                  </a:prstClr>
                </a:solidFill>
                <a:ea typeface="ＭＳ Ｐゴシック" charset="0"/>
              </a:rPr>
              <a:pPr defTabSz="342900" fontAlgn="base">
                <a:spcBef>
                  <a:spcPct val="0"/>
                </a:spcBef>
                <a:spcAft>
                  <a:spcPct val="0"/>
                </a:spcAft>
                <a:defRPr/>
              </a:pPr>
              <a:t>13.11.2023</a:t>
            </a:fld>
            <a:endParaRPr lang="fi-FI">
              <a:solidFill>
                <a:prstClr val="black">
                  <a:tint val="75000"/>
                </a:prstClr>
              </a:solidFill>
              <a:ea typeface="ＭＳ Ｐゴシック" charset="0"/>
            </a:endParaRPr>
          </a:p>
        </p:txBody>
      </p:sp>
      <p:sp>
        <p:nvSpPr>
          <p:cNvPr id="5" name="Slide Number Placeholder 4"/>
          <p:cNvSpPr>
            <a:spLocks noGrp="1"/>
          </p:cNvSpPr>
          <p:nvPr>
            <p:ph type="sldNum" sz="quarter" idx="12"/>
          </p:nvPr>
        </p:nvSpPr>
        <p:spPr/>
        <p:txBody>
          <a:bodyPr/>
          <a:lstStyle/>
          <a:p>
            <a:pPr defTabSz="342900" fontAlgn="base">
              <a:spcBef>
                <a:spcPct val="0"/>
              </a:spcBef>
              <a:spcAft>
                <a:spcPct val="0"/>
              </a:spcAft>
              <a:defRPr/>
            </a:pPr>
            <a:fld id="{805BCDE0-955E-2A43-932A-046BF80DB991}"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742507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9601" y="4386352"/>
            <a:ext cx="2121954" cy="861840"/>
          </a:xfrm>
          <a:prstGeom prst="rect">
            <a:avLst/>
          </a:prstGeom>
        </p:spPr>
      </p:pic>
    </p:spTree>
    <p:extLst>
      <p:ext uri="{BB962C8B-B14F-4D97-AF65-F5344CB8AC3E}">
        <p14:creationId xmlns:p14="http://schemas.microsoft.com/office/powerpoint/2010/main" val="217563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White with title">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38602"/>
            <a:ext cx="8207375" cy="89684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p>
        </p:txBody>
      </p:sp>
      <p:pic>
        <p:nvPicPr>
          <p:cNvPr id="4"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9601" y="4386352"/>
            <a:ext cx="2121954" cy="861840"/>
          </a:xfrm>
          <a:prstGeom prst="rect">
            <a:avLst/>
          </a:prstGeom>
        </p:spPr>
      </p:pic>
    </p:spTree>
    <p:extLst>
      <p:ext uri="{BB962C8B-B14F-4D97-AF65-F5344CB8AC3E}">
        <p14:creationId xmlns:p14="http://schemas.microsoft.com/office/powerpoint/2010/main" val="387543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cxnSp>
        <p:nvCxnSpPr>
          <p:cNvPr id="15" name="Suora yhdysviiva 6"/>
          <p:cNvCxnSpPr/>
          <p:nvPr userDrawn="1"/>
        </p:nvCxnSpPr>
        <p:spPr>
          <a:xfrm>
            <a:off x="442398" y="176153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Kuva 4">
            <a:extLst>
              <a:ext uri="{FF2B5EF4-FFF2-40B4-BE49-F238E27FC236}">
                <a16:creationId xmlns:a16="http://schemas.microsoft.com/office/drawing/2014/main" id="{099FC8E1-8C25-B040-9425-4CB1169436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8" name="Title 8">
            <a:extLst>
              <a:ext uri="{FF2B5EF4-FFF2-40B4-BE49-F238E27FC236}">
                <a16:creationId xmlns:a16="http://schemas.microsoft.com/office/drawing/2014/main" id="{AB238D77-26A0-D04E-A7D6-E6920EAE440D}"/>
              </a:ext>
            </a:extLst>
          </p:cNvPr>
          <p:cNvSpPr>
            <a:spLocks noGrp="1"/>
          </p:cNvSpPr>
          <p:nvPr>
            <p:ph type="title" hasCustomPrompt="1"/>
          </p:nvPr>
        </p:nvSpPr>
        <p:spPr>
          <a:xfrm>
            <a:off x="322823" y="349209"/>
            <a:ext cx="3869137" cy="570773"/>
          </a:xfrm>
          <a:prstGeom prst="rect">
            <a:avLst/>
          </a:prstGeom>
        </p:spPr>
        <p:txBody>
          <a:bodyPr lIns="0" tIns="0" rIns="0" bIns="0" anchor="t"/>
          <a:lstStyle>
            <a:lvl1pPr>
              <a:lnSpc>
                <a:spcPts val="5600"/>
              </a:lnSpc>
              <a:defRPr sz="5400" b="1" baseline="0">
                <a:solidFill>
                  <a:srgbClr val="EF363B"/>
                </a:solidFill>
              </a:defRPr>
            </a:lvl1pPr>
          </a:lstStyle>
          <a:p>
            <a:r>
              <a:rPr lang="en-US"/>
              <a:t>Headline</a:t>
            </a:r>
          </a:p>
        </p:txBody>
      </p:sp>
      <p:sp>
        <p:nvSpPr>
          <p:cNvPr id="10" name="Text Placeholder 3">
            <a:extLst>
              <a:ext uri="{FF2B5EF4-FFF2-40B4-BE49-F238E27FC236}">
                <a16:creationId xmlns:a16="http://schemas.microsoft.com/office/drawing/2014/main" id="{37DDD577-DCEE-B346-8031-67B57618D4A2}"/>
              </a:ext>
            </a:extLst>
          </p:cNvPr>
          <p:cNvSpPr>
            <a:spLocks noGrp="1"/>
          </p:cNvSpPr>
          <p:nvPr>
            <p:ph type="body" sz="half" idx="11" hasCustomPrompt="1"/>
          </p:nvPr>
        </p:nvSpPr>
        <p:spPr>
          <a:xfrm>
            <a:off x="322823" y="4015421"/>
            <a:ext cx="3869137" cy="294419"/>
          </a:xfrm>
          <a:prstGeom prst="rect">
            <a:avLst/>
          </a:prstGeom>
        </p:spPr>
        <p:txBody>
          <a:bodyPr lIns="0" tIns="0" rIns="0" bIns="0" anchor="b"/>
          <a:lstStyle>
            <a:lvl1pPr marL="0" indent="0">
              <a:lnSpc>
                <a:spcPct val="100000"/>
              </a:lnSpc>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err="1"/>
              <a:t>Programme</a:t>
            </a:r>
            <a:r>
              <a:rPr lang="en-US"/>
              <a:t>, name and date</a:t>
            </a:r>
          </a:p>
        </p:txBody>
      </p:sp>
    </p:spTree>
    <p:extLst>
      <p:ext uri="{BB962C8B-B14F-4D97-AF65-F5344CB8AC3E}">
        <p14:creationId xmlns:p14="http://schemas.microsoft.com/office/powerpoint/2010/main" val="41510084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455" y="4284000"/>
            <a:ext cx="2052735" cy="857237"/>
          </a:xfrm>
          <a:prstGeom prst="rect">
            <a:avLst/>
          </a:prstGeom>
        </p:spPr>
      </p:pic>
      <p:sp>
        <p:nvSpPr>
          <p:cNvPr id="11" name="Text Placeholder 3"/>
          <p:cNvSpPr>
            <a:spLocks noGrp="1"/>
          </p:cNvSpPr>
          <p:nvPr>
            <p:ph type="body" sz="half" idx="10" hasCustomPrompt="1"/>
          </p:nvPr>
        </p:nvSpPr>
        <p:spPr>
          <a:xfrm>
            <a:off x="662610" y="125416"/>
            <a:ext cx="8178936" cy="999574"/>
          </a:xfrm>
          <a:prstGeom prst="rect">
            <a:avLst/>
          </a:prstGeom>
        </p:spPr>
        <p:txBody>
          <a:bodyPr lIns="0" tIns="0" rIns="0" bIns="0"/>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662610" y="1234540"/>
            <a:ext cx="8178936"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sp>
        <p:nvSpPr>
          <p:cNvPr id="6" name="Rectangle 5">
            <a:extLst>
              <a:ext uri="{FF2B5EF4-FFF2-40B4-BE49-F238E27FC236}">
                <a16:creationId xmlns:a16="http://schemas.microsoft.com/office/drawing/2014/main" id="{FACDC2E9-FE8A-6F46-A0F1-F32855716519}"/>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455" y="4284000"/>
            <a:ext cx="2052735" cy="857237"/>
          </a:xfrm>
          <a:prstGeom prst="rect">
            <a:avLst/>
          </a:prstGeom>
        </p:spPr>
      </p:pic>
      <p:sp>
        <p:nvSpPr>
          <p:cNvPr id="11" name="Text Placeholder 3"/>
          <p:cNvSpPr>
            <a:spLocks noGrp="1"/>
          </p:cNvSpPr>
          <p:nvPr>
            <p:ph type="body" sz="half" idx="10" hasCustomPrompt="1"/>
          </p:nvPr>
        </p:nvSpPr>
        <p:spPr>
          <a:xfrm>
            <a:off x="662610" y="125416"/>
            <a:ext cx="8178936" cy="999574"/>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662610" y="1234540"/>
            <a:ext cx="8178936"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sp>
        <p:nvSpPr>
          <p:cNvPr id="6" name="Rectangle 5">
            <a:extLst>
              <a:ext uri="{FF2B5EF4-FFF2-40B4-BE49-F238E27FC236}">
                <a16:creationId xmlns:a16="http://schemas.microsoft.com/office/drawing/2014/main" id="{FACDC2E9-FE8A-6F46-A0F1-F32855716519}"/>
              </a:ext>
            </a:extLst>
          </p:cNvPr>
          <p:cNvSpPr/>
          <p:nvPr userDrawn="1"/>
        </p:nvSpPr>
        <p:spPr>
          <a:xfrm>
            <a:off x="-78807" y="0"/>
            <a:ext cx="449943" cy="514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74926513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662610" y="125416"/>
            <a:ext cx="8178936" cy="999574"/>
          </a:xfrm>
          <a:prstGeom prst="rect">
            <a:avLst/>
          </a:prstGeom>
        </p:spPr>
        <p:txBody>
          <a:bodyPr lIns="0" tIns="0" rIns="0" bIns="0"/>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662610" y="1234540"/>
            <a:ext cx="8178936"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sp>
        <p:nvSpPr>
          <p:cNvPr id="6" name="Rectangle 5">
            <a:extLst>
              <a:ext uri="{FF2B5EF4-FFF2-40B4-BE49-F238E27FC236}">
                <a16:creationId xmlns:a16="http://schemas.microsoft.com/office/drawing/2014/main" id="{FACDC2E9-FE8A-6F46-A0F1-F32855716519}"/>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Kuva 4">
            <a:extLst>
              <a:ext uri="{FF2B5EF4-FFF2-40B4-BE49-F238E27FC236}">
                <a16:creationId xmlns:a16="http://schemas.microsoft.com/office/drawing/2014/main" id="{83788B57-780A-4942-A13C-EE34E9CF27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9846" y="4284000"/>
            <a:ext cx="1925344" cy="857237"/>
          </a:xfrm>
          <a:prstGeom prst="rect">
            <a:avLst/>
          </a:prstGeom>
        </p:spPr>
      </p:pic>
    </p:spTree>
    <p:extLst>
      <p:ext uri="{BB962C8B-B14F-4D97-AF65-F5344CB8AC3E}">
        <p14:creationId xmlns:p14="http://schemas.microsoft.com/office/powerpoint/2010/main" val="3183457332"/>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388" y="4284000"/>
            <a:ext cx="2052735" cy="857237"/>
          </a:xfrm>
          <a:prstGeom prst="rect">
            <a:avLst/>
          </a:prstGeom>
        </p:spPr>
      </p:pic>
      <p:sp>
        <p:nvSpPr>
          <p:cNvPr id="11" name="Text Placeholder 3"/>
          <p:cNvSpPr>
            <a:spLocks noGrp="1"/>
          </p:cNvSpPr>
          <p:nvPr>
            <p:ph type="body" sz="half" idx="10" hasCustomPrompt="1"/>
          </p:nvPr>
        </p:nvSpPr>
        <p:spPr>
          <a:xfrm>
            <a:off x="680935" y="125416"/>
            <a:ext cx="8104289" cy="999574"/>
          </a:xfrm>
          <a:prstGeom prst="rect">
            <a:avLst/>
          </a:prstGeom>
        </p:spPr>
        <p:txBody>
          <a:bodyPr lIns="0" tIns="0" rIns="0" bIns="0"/>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680935" y="2024418"/>
            <a:ext cx="8104289" cy="2259582"/>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7" name="Text Placeholder 3"/>
          <p:cNvSpPr>
            <a:spLocks noGrp="1"/>
          </p:cNvSpPr>
          <p:nvPr>
            <p:ph type="body" sz="half" idx="12" hasCustomPrompt="1"/>
          </p:nvPr>
        </p:nvSpPr>
        <p:spPr>
          <a:xfrm>
            <a:off x="680935" y="1234540"/>
            <a:ext cx="8104289" cy="648851"/>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sz="28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a:p>
            <a:pPr lvl="0"/>
            <a:endParaRPr lang="en-US"/>
          </a:p>
        </p:txBody>
      </p:sp>
      <p:sp>
        <p:nvSpPr>
          <p:cNvPr id="6" name="Rectangle 5">
            <a:extLst>
              <a:ext uri="{FF2B5EF4-FFF2-40B4-BE49-F238E27FC236}">
                <a16:creationId xmlns:a16="http://schemas.microsoft.com/office/drawing/2014/main" id="{A7DF8C99-3279-4D48-8516-7995F6589AD5}"/>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185" y="4284000"/>
            <a:ext cx="2052735" cy="857237"/>
          </a:xfrm>
          <a:prstGeom prst="rect">
            <a:avLst/>
          </a:prstGeom>
        </p:spPr>
      </p:pic>
      <p:sp>
        <p:nvSpPr>
          <p:cNvPr id="11" name="Text Placeholder 3"/>
          <p:cNvSpPr>
            <a:spLocks noGrp="1"/>
          </p:cNvSpPr>
          <p:nvPr>
            <p:ph type="body" sz="half" idx="10" hasCustomPrompt="1"/>
          </p:nvPr>
        </p:nvSpPr>
        <p:spPr>
          <a:xfrm>
            <a:off x="609062" y="130862"/>
            <a:ext cx="8180912" cy="1016294"/>
          </a:xfrm>
          <a:prstGeom prst="rect">
            <a:avLst/>
          </a:prstGeom>
        </p:spPr>
        <p:txBody>
          <a:bodyPr lIns="0" tIns="0" rIns="0" bIns="0" anchor="t"/>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13" name="Text Placeholder 3"/>
          <p:cNvSpPr>
            <a:spLocks noGrp="1"/>
          </p:cNvSpPr>
          <p:nvPr>
            <p:ph type="body" sz="half" idx="11" hasCustomPrompt="1"/>
          </p:nvPr>
        </p:nvSpPr>
        <p:spPr>
          <a:xfrm>
            <a:off x="609062" y="1347789"/>
            <a:ext cx="3751924" cy="2936212"/>
          </a:xfrm>
          <a:prstGeom prst="rect">
            <a:avLst/>
          </a:prstGeom>
        </p:spPr>
        <p:txBody>
          <a:bodyPr lIns="0" tIns="0" rIns="0" bIns="0"/>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21" name="Text Placeholder 3"/>
          <p:cNvSpPr>
            <a:spLocks noGrp="1"/>
          </p:cNvSpPr>
          <p:nvPr>
            <p:ph type="body" sz="half" idx="12" hasCustomPrompt="1"/>
          </p:nvPr>
        </p:nvSpPr>
        <p:spPr>
          <a:xfrm>
            <a:off x="4635305" y="1347789"/>
            <a:ext cx="4149920" cy="2936212"/>
          </a:xfrm>
          <a:prstGeom prst="rect">
            <a:avLst/>
          </a:prstGeom>
        </p:spPr>
        <p:txBody>
          <a:bodyPr lIns="0" tIns="0" rIns="0" bIns="0"/>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sp>
        <p:nvSpPr>
          <p:cNvPr id="6" name="Rectangle 5">
            <a:extLst>
              <a:ext uri="{FF2B5EF4-FFF2-40B4-BE49-F238E27FC236}">
                <a16:creationId xmlns:a16="http://schemas.microsoft.com/office/drawing/2014/main" id="{95CF4A86-9B3B-D34A-BCE1-B1772816A500}"/>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84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9150" y="4284000"/>
            <a:ext cx="2052735" cy="857237"/>
          </a:xfrm>
          <a:prstGeom prst="rect">
            <a:avLst/>
          </a:prstGeom>
        </p:spPr>
      </p:pic>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err="1"/>
              <a:t>Click</a:t>
            </a:r>
            <a:r>
              <a:rPr lang="fi-FI"/>
              <a:t> </a:t>
            </a:r>
            <a:r>
              <a:rPr lang="fi-FI" err="1"/>
              <a:t>icon</a:t>
            </a:r>
            <a:r>
              <a:rPr lang="fi-FI"/>
              <a:t> to </a:t>
            </a:r>
            <a:r>
              <a:rPr lang="fi-FI" err="1"/>
              <a:t>add</a:t>
            </a:r>
            <a:r>
              <a:rPr lang="fi-FI"/>
              <a:t> image</a:t>
            </a:r>
            <a:br>
              <a:rPr lang="fi-FI"/>
            </a:br>
            <a:br>
              <a:rPr lang="fi-FI"/>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Text Placeholder 3"/>
          <p:cNvSpPr>
            <a:spLocks noGrp="1"/>
          </p:cNvSpPr>
          <p:nvPr>
            <p:ph type="body" sz="half" idx="2" hasCustomPrompt="1"/>
          </p:nvPr>
        </p:nvSpPr>
        <p:spPr>
          <a:xfrm>
            <a:off x="576774" y="1358537"/>
            <a:ext cx="3856433" cy="2925463"/>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576774" y="124851"/>
            <a:ext cx="3856433" cy="1041475"/>
          </a:xfrm>
          <a:prstGeom prst="rect">
            <a:avLst/>
          </a:prstGeom>
        </p:spPr>
        <p:txBody>
          <a:bodyPr lIns="0" tIns="0" rIns="0" bIns="0"/>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6" name="Rectangle 5">
            <a:extLst>
              <a:ext uri="{FF2B5EF4-FFF2-40B4-BE49-F238E27FC236}">
                <a16:creationId xmlns:a16="http://schemas.microsoft.com/office/drawing/2014/main" id="{12A52E6D-0C84-7645-B90F-FDA44347BBBA}"/>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bg1"/>
                </a:solidFill>
              </a:defRPr>
            </a:lvl1pPr>
          </a:lstStyle>
          <a:p>
            <a:fld id="{28F7F04C-F568-F649-A2AE-EA61C66B69B4}" type="slidenum">
              <a:rPr lang="en-US" smtClean="0"/>
              <a:pPr/>
              <a:t>‹#›</a:t>
            </a:fld>
            <a:endParaRPr lang="en-US"/>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bg1"/>
                </a:solidFill>
              </a:defRPr>
            </a:lvl1pPr>
          </a:lstStyle>
          <a:p>
            <a:fld id="{872D864F-ABAF-554D-9789-A85A8B9B2E3D}" type="datetimeFigureOut">
              <a:rPr lang="en-US" smtClean="0"/>
              <a:pPr/>
              <a:t>13.11.2023</a:t>
            </a:fld>
            <a:endParaRPr lang="en-US"/>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37" r:id="rId3"/>
    <p:sldLayoutId id="2147483704" r:id="rId4"/>
    <p:sldLayoutId id="2147483738" r:id="rId5"/>
    <p:sldLayoutId id="2147483736" r:id="rId6"/>
    <p:sldLayoutId id="2147483708" r:id="rId7"/>
    <p:sldLayoutId id="2147483707" r:id="rId8"/>
    <p:sldLayoutId id="2147483694" r:id="rId9"/>
    <p:sldLayoutId id="2147483739" r:id="rId10"/>
    <p:sldLayoutId id="2147483735" r:id="rId11"/>
    <p:sldLayoutId id="2147483695" r:id="rId12"/>
    <p:sldLayoutId id="2147483702" r:id="rId13"/>
    <p:sldLayoutId id="2147483678" r:id="rId14"/>
    <p:sldLayoutId id="2147483705" r:id="rId15"/>
    <p:sldLayoutId id="2147483701" r:id="rId16"/>
    <p:sldLayoutId id="2147483697" r:id="rId17"/>
    <p:sldLayoutId id="2147483703" r:id="rId18"/>
    <p:sldLayoutId id="2147483691" r:id="rId19"/>
    <p:sldLayoutId id="2147483699" r:id="rId20"/>
    <p:sldLayoutId id="2147483679" r:id="rId21"/>
    <p:sldLayoutId id="2147483712" r:id="rId22"/>
    <p:sldLayoutId id="2147483714" r:id="rId23"/>
    <p:sldLayoutId id="2147483715" r:id="rId24"/>
  </p:sldLayoutIdLst>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ideo" Target="https://www.youtube.com/embed/nSIlCvOSvkM?feature=oembed" TargetMode="Externa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aalto.fi/fi/opiskelu-aallossa/tutustu-perustieteiden-korkeakoulun-tekniikan-opiskeluvaihtoehtoihin#5-tutustu-opiskelijoidemme-ja-alumniemme-tarinoihi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ideo" Target="https://www.youtube.com/embed/nSIlCvOSvkM?feature=oembed" TargetMode="Externa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ayy.fi/"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nSIlCvOSvkM?feature=oembed" TargetMode="Externa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D1BD-528D-C24A-84A1-304BC8993636}"/>
              </a:ext>
            </a:extLst>
          </p:cNvPr>
          <p:cNvSpPr>
            <a:spLocks noGrp="1"/>
          </p:cNvSpPr>
          <p:nvPr>
            <p:ph type="title"/>
          </p:nvPr>
        </p:nvSpPr>
        <p:spPr>
          <a:xfrm>
            <a:off x="322823" y="2693520"/>
            <a:ext cx="3869137" cy="570773"/>
          </a:xfrm>
          <a:prstGeom prst="rect">
            <a:avLst/>
          </a:prstGeom>
        </p:spPr>
        <p:txBody>
          <a:bodyPr/>
          <a:lstStyle/>
          <a:p>
            <a:pPr algn="l" rtl="0"/>
            <a:r>
              <a:rPr lang="en-gb" b="1" i="0" u="none" baseline="0" dirty="0"/>
              <a:t>Welcome to</a:t>
            </a:r>
            <a:br>
              <a:rPr lang="en-gb" dirty="0"/>
            </a:br>
            <a:r>
              <a:rPr lang="en-gb" b="1" i="0" u="none" baseline="0" dirty="0"/>
              <a:t>Aalto University</a:t>
            </a:r>
          </a:p>
        </p:txBody>
      </p:sp>
      <p:sp>
        <p:nvSpPr>
          <p:cNvPr id="4" name="Text Placeholder 3">
            <a:extLst>
              <a:ext uri="{FF2B5EF4-FFF2-40B4-BE49-F238E27FC236}">
                <a16:creationId xmlns:a16="http://schemas.microsoft.com/office/drawing/2014/main" id="{219A3EC4-47C9-5C44-BB36-1153C94F5FE5}"/>
              </a:ext>
            </a:extLst>
          </p:cNvPr>
          <p:cNvSpPr>
            <a:spLocks noGrp="1"/>
          </p:cNvSpPr>
          <p:nvPr>
            <p:ph type="body" sz="half" idx="4294967295"/>
          </p:nvPr>
        </p:nvSpPr>
        <p:spPr>
          <a:xfrm>
            <a:off x="322823" y="3965597"/>
            <a:ext cx="3869137" cy="294419"/>
          </a:xfrm>
          <a:prstGeom prst="rect">
            <a:avLst/>
          </a:prstGeom>
        </p:spPr>
        <p:txBody>
          <a:bodyPr/>
          <a:lstStyle/>
          <a:p>
            <a:pPr marL="0" indent="0" algn="l" rtl="0">
              <a:buNone/>
            </a:pPr>
            <a:endParaRPr lang="en-gb" dirty="0"/>
          </a:p>
        </p:txBody>
      </p:sp>
    </p:spTree>
    <p:extLst>
      <p:ext uri="{BB962C8B-B14F-4D97-AF65-F5344CB8AC3E}">
        <p14:creationId xmlns:p14="http://schemas.microsoft.com/office/powerpoint/2010/main" val="369228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pPr algn="l" rtl="0"/>
            <a:r>
              <a:rPr lang="en-gb" b="1" i="0" u="none" baseline="0" dirty="0"/>
              <a:t>Art and design</a:t>
            </a:r>
            <a:endParaRPr lang="en-gb" dirty="0"/>
          </a:p>
        </p:txBody>
      </p:sp>
    </p:spTree>
    <p:extLst>
      <p:ext uri="{BB962C8B-B14F-4D97-AF65-F5344CB8AC3E}">
        <p14:creationId xmlns:p14="http://schemas.microsoft.com/office/powerpoint/2010/main" val="247827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733D0A6-5517-A6F5-24AC-7279BA04F7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18" t="847" r="184" b="897"/>
          <a:stretch/>
        </p:blipFill>
        <p:spPr>
          <a:xfrm>
            <a:off x="4856480" y="-1740"/>
            <a:ext cx="4279308" cy="5144400"/>
          </a:xfrm>
          <a:prstGeom prst="rect">
            <a:avLst/>
          </a:prstGeom>
        </p:spPr>
      </p:pic>
      <p:sp>
        <p:nvSpPr>
          <p:cNvPr id="2" name="Text Placeholder 1">
            <a:extLst>
              <a:ext uri="{FF2B5EF4-FFF2-40B4-BE49-F238E27FC236}">
                <a16:creationId xmlns:a16="http://schemas.microsoft.com/office/drawing/2014/main" id="{61B01FE0-3DCE-29A8-AEC3-F4BA1444DA09}"/>
              </a:ext>
            </a:extLst>
          </p:cNvPr>
          <p:cNvSpPr>
            <a:spLocks noGrp="1"/>
          </p:cNvSpPr>
          <p:nvPr>
            <p:ph type="body" sz="half" idx="10"/>
          </p:nvPr>
        </p:nvSpPr>
        <p:spPr>
          <a:xfrm>
            <a:off x="662610" y="125416"/>
            <a:ext cx="7745584" cy="999574"/>
          </a:xfrm>
        </p:spPr>
        <p:txBody>
          <a:bodyPr lIns="0" tIns="0" rIns="0" bIns="0" anchor="t"/>
          <a:lstStyle/>
          <a:p>
            <a:pPr algn="l" rtl="0">
              <a:lnSpc>
                <a:spcPct val="100000"/>
              </a:lnSpc>
            </a:pPr>
            <a:r>
              <a:rPr lang="en-gb" sz="3000" b="1" i="0" u="none" baseline="0" dirty="0">
                <a:latin typeface="Arial"/>
                <a:ea typeface="Arial"/>
                <a:cs typeface="Arial"/>
              </a:rPr>
              <a:t>School of Arts, Design </a:t>
            </a:r>
            <a:br>
              <a:rPr lang="en-gb" sz="3000" b="1" i="0" u="none" baseline="0" dirty="0">
                <a:latin typeface="Arial"/>
                <a:ea typeface="Arial"/>
                <a:cs typeface="Arial"/>
              </a:rPr>
            </a:br>
            <a:r>
              <a:rPr lang="en-gb" sz="3000" b="1" i="0" u="none" baseline="0" dirty="0">
                <a:latin typeface="Arial"/>
                <a:ea typeface="Arial"/>
                <a:cs typeface="Arial"/>
              </a:rPr>
              <a:t>and Architecture </a:t>
            </a:r>
            <a:br>
              <a:rPr lang="en-gb" sz="3000" dirty="0">
                <a:cs typeface="Arial"/>
              </a:rPr>
            </a:br>
            <a:endParaRPr lang="en-gb" sz="3000" dirty="0">
              <a:cs typeface="Arial"/>
            </a:endParaRPr>
          </a:p>
        </p:txBody>
      </p:sp>
      <p:sp>
        <p:nvSpPr>
          <p:cNvPr id="5" name="Text Placeholder 4">
            <a:extLst>
              <a:ext uri="{FF2B5EF4-FFF2-40B4-BE49-F238E27FC236}">
                <a16:creationId xmlns:a16="http://schemas.microsoft.com/office/drawing/2014/main" id="{213B91AA-F24F-2744-AA8F-A3A959D2137D}"/>
              </a:ext>
            </a:extLst>
          </p:cNvPr>
          <p:cNvSpPr>
            <a:spLocks noGrp="1"/>
          </p:cNvSpPr>
          <p:nvPr>
            <p:ph type="body" sz="half" idx="11"/>
          </p:nvPr>
        </p:nvSpPr>
        <p:spPr>
          <a:xfrm>
            <a:off x="622200" y="1671669"/>
            <a:ext cx="4081880" cy="2924311"/>
          </a:xfrm>
        </p:spPr>
        <p:txBody>
          <a:bodyPr lIns="0" tIns="0" rIns="0" bIns="0" anchor="t"/>
          <a:lstStyle/>
          <a:p>
            <a:pPr marL="171450" indent="-171450" algn="l" rtl="0">
              <a:lnSpc>
                <a:spcPct val="100000"/>
              </a:lnSpc>
              <a:buChar char="•"/>
            </a:pPr>
            <a:r>
              <a:rPr lang="en-gb" sz="1200" b="0" i="0" u="none" baseline="0" dirty="0">
                <a:latin typeface="+mn-lt"/>
                <a:ea typeface="+mn-lt"/>
                <a:cs typeface="+mn-lt"/>
              </a:rPr>
              <a:t>The leading school in design, fashion, games, digital media, architecture, film, art education, and art in Finland and in the Nordic countries. </a:t>
            </a:r>
            <a:endParaRPr lang="en-gb" sz="1200" b="0" dirty="0">
              <a:ea typeface="+mn-lt"/>
              <a:cs typeface="+mn-lt"/>
            </a:endParaRPr>
          </a:p>
          <a:p>
            <a:pPr marL="171450" indent="-171450" algn="l" rtl="0">
              <a:lnSpc>
                <a:spcPct val="100000"/>
              </a:lnSpc>
              <a:buChar char="•"/>
            </a:pPr>
            <a:r>
              <a:rPr lang="en-gb" sz="1200" b="0" i="0" u="none" baseline="0" dirty="0">
                <a:latin typeface="+mn-lt"/>
                <a:ea typeface="+mn-lt"/>
                <a:cs typeface="+mn-lt"/>
              </a:rPr>
              <a:t>The school was ranked sixth in the QS World University Rankings 2022 (in the field of art and design).</a:t>
            </a:r>
          </a:p>
          <a:p>
            <a:pPr marL="171450" indent="-171450" algn="l" rtl="0">
              <a:lnSpc>
                <a:spcPct val="100000"/>
              </a:lnSpc>
              <a:buChar char="•"/>
            </a:pPr>
            <a:r>
              <a:rPr lang="en-gb" sz="1200" b="0" i="0" u="none" baseline="0" dirty="0">
                <a:latin typeface="+mn-lt"/>
                <a:ea typeface="+mn-lt"/>
                <a:cs typeface="+mn-lt"/>
              </a:rPr>
              <a:t>We train our students to be world citizens who create imaginative, collaborative and unusual approaches to the complex challenges of the world and provide solutions for sustainability.</a:t>
            </a:r>
          </a:p>
          <a:p>
            <a:pPr marL="171450" indent="-171450" algn="l" rtl="0">
              <a:lnSpc>
                <a:spcPct val="100000"/>
              </a:lnSpc>
              <a:buFont typeface="Arial" panose="020B0604020202020204" pitchFamily="34" charset="0"/>
              <a:buChar char="•"/>
            </a:pPr>
            <a:r>
              <a:rPr lang="en-gb" sz="1200" b="0" i="0" u="none" baseline="0" dirty="0">
                <a:latin typeface="+mn-lt"/>
                <a:ea typeface="+mn-lt"/>
                <a:cs typeface="+mn-lt"/>
              </a:rPr>
              <a:t>We have cutting-edge workshop spaces and equipment.</a:t>
            </a:r>
            <a:endParaRPr lang="en-gb" sz="1200" dirty="0">
              <a:cs typeface="Arial" panose="020B0604020202020204"/>
            </a:endParaRPr>
          </a:p>
        </p:txBody>
      </p:sp>
      <p:sp>
        <p:nvSpPr>
          <p:cNvPr id="4" name="TextBox 3">
            <a:extLst>
              <a:ext uri="{FF2B5EF4-FFF2-40B4-BE49-F238E27FC236}">
                <a16:creationId xmlns:a16="http://schemas.microsoft.com/office/drawing/2014/main" id="{9063A5B7-C0FD-45C8-A9BE-383AD9441508}"/>
              </a:ext>
            </a:extLst>
          </p:cNvPr>
          <p:cNvSpPr txBox="1"/>
          <p:nvPr/>
        </p:nvSpPr>
        <p:spPr>
          <a:xfrm>
            <a:off x="4929188" y="4327677"/>
            <a:ext cx="1964531" cy="830997"/>
          </a:xfrm>
          <a:prstGeom prst="rect">
            <a:avLst/>
          </a:prstGeom>
          <a:noFill/>
        </p:spPr>
        <p:txBody>
          <a:bodyPr wrap="square" rtlCol="0">
            <a:spAutoFit/>
          </a:bodyPr>
          <a:lstStyle/>
          <a:p>
            <a:pPr algn="l" rtl="0"/>
            <a:r>
              <a:rPr lang="en-gb" sz="1200" b="0" i="0" u="none" baseline="0" dirty="0">
                <a:latin typeface="Arial" panose="020B0604020202020204"/>
                <a:ea typeface="Arial" panose="020B0604020202020204"/>
                <a:cs typeface="Arial" panose="020B0604020202020204"/>
              </a:rPr>
              <a:t>See what’s going on in our student life by following our Instagram account: @aaltoarts</a:t>
            </a:r>
            <a:endParaRPr lang="en-gb" dirty="0"/>
          </a:p>
        </p:txBody>
      </p:sp>
    </p:spTree>
    <p:extLst>
      <p:ext uri="{BB962C8B-B14F-4D97-AF65-F5344CB8AC3E}">
        <p14:creationId xmlns:p14="http://schemas.microsoft.com/office/powerpoint/2010/main" val="169220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pPr algn="l" rtl="0"/>
            <a:r>
              <a:rPr lang="en-gb" sz="3600" b="1" i="0" u="none" baseline="0">
                <a:latin typeface="Arial" charset="0"/>
                <a:ea typeface="Arial" charset="0"/>
                <a:cs typeface="Arial" charset="0"/>
              </a:rPr>
              <a:t>Programme video</a:t>
            </a:r>
            <a:endParaRPr lang="en-gb" sz="3600" dirty="0"/>
          </a:p>
        </p:txBody>
      </p:sp>
      <p:pic>
        <p:nvPicPr>
          <p:cNvPr id="7" name="Online Media 1" descr="Why economics and business administration | Aalto University">
            <a:hlinkClick r:id="" action="ppaction://media"/>
            <a:extLst>
              <a:ext uri="{FF2B5EF4-FFF2-40B4-BE49-F238E27FC236}">
                <a16:creationId xmlns:a16="http://schemas.microsoft.com/office/drawing/2014/main" id="{B18B1C5B-04BB-464C-ACE5-5BB739CA4000}"/>
              </a:ext>
            </a:extLst>
          </p:cNvPr>
          <p:cNvPicPr>
            <a:picLocks noRot="1" noChangeAspect="1"/>
          </p:cNvPicPr>
          <p:nvPr>
            <a:videoFile r:link="rId1"/>
          </p:nvPr>
        </p:nvPicPr>
        <p:blipFill>
          <a:blip r:embed="rId4"/>
          <a:stretch>
            <a:fillRect/>
          </a:stretch>
        </p:blipFill>
        <p:spPr>
          <a:xfrm>
            <a:off x="2090225" y="1094874"/>
            <a:ext cx="5323706" cy="3007894"/>
          </a:xfrm>
          <a:prstGeom prst="rect">
            <a:avLst/>
          </a:prstGeom>
        </p:spPr>
      </p:pic>
      <p:sp>
        <p:nvSpPr>
          <p:cNvPr id="8" name="TextBox 7">
            <a:extLst>
              <a:ext uri="{FF2B5EF4-FFF2-40B4-BE49-F238E27FC236}">
                <a16:creationId xmlns:a16="http://schemas.microsoft.com/office/drawing/2014/main" id="{3AAA6402-D0C9-466D-8FCD-5E11E79361A8}"/>
              </a:ext>
            </a:extLst>
          </p:cNvPr>
          <p:cNvSpPr txBox="1"/>
          <p:nvPr/>
        </p:nvSpPr>
        <p:spPr>
          <a:xfrm>
            <a:off x="785430" y="2458726"/>
            <a:ext cx="2165978" cy="715581"/>
          </a:xfrm>
          <a:prstGeom prst="rect">
            <a:avLst/>
          </a:prstGeom>
          <a:solidFill>
            <a:schemeClr val="bg1"/>
          </a:solidFill>
          <a:ln w="25400">
            <a:solidFill>
              <a:srgbClr val="EF363B"/>
            </a:solidFill>
          </a:ln>
        </p:spPr>
        <p:txBody>
          <a:bodyPr wrap="none" lIns="91440" tIns="45720" rIns="91440" bIns="45720" rtlCol="0" anchor="t">
            <a:spAutoFit/>
          </a:bodyPr>
          <a:lstStyle/>
          <a:p>
            <a:pPr algn="l" rtl="0"/>
            <a:r>
              <a:rPr lang="en-gb" b="1" i="0" u="none" baseline="0"/>
              <a:t>Replace this with the </a:t>
            </a:r>
            <a:br>
              <a:rPr lang="en-gb" b="1"/>
            </a:br>
            <a:r>
              <a:rPr lang="en-gb" b="1" i="0" u="none" baseline="0"/>
              <a:t>video of your programme on YouTube </a:t>
            </a:r>
            <a:br>
              <a:rPr lang="en-gb"/>
            </a:br>
            <a:r>
              <a:rPr lang="en-gb" b="1" i="0" u="none" baseline="0"/>
              <a:t>or remove this slide</a:t>
            </a:r>
            <a:endParaRPr lang="en-gb" b="1" dirty="0">
              <a:cs typeface="Arial"/>
            </a:endParaRPr>
          </a:p>
        </p:txBody>
      </p:sp>
    </p:spTree>
    <p:extLst>
      <p:ext uri="{BB962C8B-B14F-4D97-AF65-F5344CB8AC3E}">
        <p14:creationId xmlns:p14="http://schemas.microsoft.com/office/powerpoint/2010/main" val="63254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EA0A46-7D3B-1D46-80F6-3BC82C09FCAE}"/>
              </a:ext>
            </a:extLst>
          </p:cNvPr>
          <p:cNvSpPr>
            <a:spLocks noGrp="1"/>
          </p:cNvSpPr>
          <p:nvPr>
            <p:ph type="body" sz="half" idx="11"/>
          </p:nvPr>
        </p:nvSpPr>
        <p:spPr>
          <a:xfrm>
            <a:off x="652606" y="885005"/>
            <a:ext cx="3751924" cy="2936212"/>
          </a:xfrm>
        </p:spPr>
        <p:txBody>
          <a:bodyPr/>
          <a:lstStyle/>
          <a:p>
            <a:pPr marL="0" indent="0" algn="l" rtl="0">
              <a:lnSpc>
                <a:spcPct val="100000"/>
              </a:lnSpc>
              <a:buSzPts val="2600"/>
              <a:buNone/>
            </a:pPr>
            <a:r>
              <a:rPr lang="en-gb" sz="1600" b="1" i="0" u="none" baseline="0">
                <a:latin typeface="Arial" panose="020B0604020202020204" pitchFamily="34" charset="0"/>
                <a:ea typeface="Arial" panose="020B0604020202020204" pitchFamily="34" charset="0"/>
                <a:cs typeface="Arial" panose="020B0604020202020204" pitchFamily="34" charset="0"/>
              </a:rPr>
              <a:t>Community-driven.</a:t>
            </a:r>
          </a:p>
          <a:p>
            <a:pPr marL="0" indent="0" algn="l" rtl="0">
              <a:lnSpc>
                <a:spcPct val="100000"/>
              </a:lnSpc>
              <a:buSzPts val="2600"/>
              <a:buNone/>
            </a:pPr>
            <a:r>
              <a:rPr lang="en-gb" sz="1400" b="0" i="0" u="none" baseline="0">
                <a:latin typeface="Arial" panose="020B0604020202020204" pitchFamily="34" charset="0"/>
                <a:ea typeface="Arial" panose="020B0604020202020204" pitchFamily="34" charset="0"/>
                <a:cs typeface="Arial" panose="020B0604020202020204" pitchFamily="34" charset="0"/>
              </a:rPr>
              <a:t>Small group sizes give room for team spirit, peer learning and receiving personal feedback. Instead of examinations, evaluation is done through critiques, which are shared feedback sessions.</a:t>
            </a:r>
          </a:p>
          <a:p>
            <a:pPr marL="0" indent="0" algn="l" rtl="0">
              <a:lnSpc>
                <a:spcPct val="100000"/>
              </a:lnSpc>
              <a:buNone/>
            </a:pPr>
            <a:endParaRPr lang="en-gb" sz="300" b="0" dirty="0">
              <a:latin typeface="Arial" panose="020B0604020202020204" pitchFamily="34" charset="0"/>
            </a:endParaRPr>
          </a:p>
          <a:p>
            <a:pPr marL="0" indent="0" algn="l" rtl="0">
              <a:lnSpc>
                <a:spcPct val="100000"/>
              </a:lnSpc>
              <a:buSzPts val="2600"/>
              <a:buNone/>
            </a:pPr>
            <a:r>
              <a:rPr lang="en-gb" sz="1600" b="1" i="0" u="none" baseline="0">
                <a:latin typeface="Arial" panose="020B0604020202020204" pitchFamily="34" charset="0"/>
                <a:ea typeface="Arial" panose="020B0604020202020204" pitchFamily="34" charset="0"/>
                <a:cs typeface="Arial" panose="020B0604020202020204" pitchFamily="34" charset="0"/>
              </a:rPr>
              <a:t>Practice-oriented.</a:t>
            </a:r>
          </a:p>
          <a:p>
            <a:pPr marL="0" indent="0" algn="l" rtl="0">
              <a:lnSpc>
                <a:spcPct val="100000"/>
              </a:lnSpc>
              <a:buSzPts val="2600"/>
              <a:buNone/>
            </a:pPr>
            <a:r>
              <a:rPr lang="en-gb" sz="1400" b="0" i="0" u="none" baseline="0">
                <a:latin typeface="Arial" panose="020B0604020202020204" pitchFamily="34" charset="0"/>
                <a:ea typeface="Arial" panose="020B0604020202020204" pitchFamily="34" charset="0"/>
                <a:cs typeface="Arial" panose="020B0604020202020204" pitchFamily="34" charset="0"/>
              </a:rPr>
              <a:t>Projects are hands-on exercises and require class attendance. Work spaces vary from </a:t>
            </a:r>
            <a:br>
              <a:rPr lang="en-gb" sz="1400" b="0">
                <a:latin typeface="Arial" panose="020B0604020202020204" pitchFamily="34" charset="0"/>
              </a:rPr>
            </a:br>
            <a:r>
              <a:rPr lang="en-gb" sz="1400" b="0" i="0" u="none" baseline="0">
                <a:latin typeface="Arial" panose="020B0604020202020204" pitchFamily="34" charset="0"/>
                <a:ea typeface="Arial" panose="020B0604020202020204" pitchFamily="34" charset="0"/>
                <a:cs typeface="Arial" panose="020B0604020202020204" pitchFamily="34" charset="0"/>
              </a:rPr>
              <a:t>classrooms to workshops and studios.</a:t>
            </a:r>
          </a:p>
          <a:p>
            <a:endParaRPr lang="en-gb" dirty="0"/>
          </a:p>
        </p:txBody>
      </p:sp>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pPr algn="l" rtl="0"/>
            <a:r>
              <a:rPr lang="en-gb" sz="3600" b="1" i="0" u="none" baseline="0">
                <a:latin typeface="Arial" charset="0"/>
                <a:ea typeface="Arial" charset="0"/>
                <a:cs typeface="Arial" charset="0"/>
              </a:rPr>
              <a:t>Studying art and design is...</a:t>
            </a:r>
            <a:endParaRPr lang="en-gb" sz="3600" dirty="0"/>
          </a:p>
        </p:txBody>
      </p:sp>
      <p:sp>
        <p:nvSpPr>
          <p:cNvPr id="4" name="TextBox 3">
            <a:extLst>
              <a:ext uri="{FF2B5EF4-FFF2-40B4-BE49-F238E27FC236}">
                <a16:creationId xmlns:a16="http://schemas.microsoft.com/office/drawing/2014/main" id="{5E748CE9-2D96-4D40-AD5C-4B726AC31679}"/>
              </a:ext>
            </a:extLst>
          </p:cNvPr>
          <p:cNvSpPr txBox="1"/>
          <p:nvPr/>
        </p:nvSpPr>
        <p:spPr>
          <a:xfrm>
            <a:off x="4572000" y="842255"/>
            <a:ext cx="4269546" cy="2392963"/>
          </a:xfrm>
          <a:prstGeom prst="rect">
            <a:avLst/>
          </a:prstGeom>
          <a:noFill/>
        </p:spPr>
        <p:txBody>
          <a:bodyPr wrap="square" lIns="91440" tIns="45720" rIns="91440" bIns="45720" rtlCol="0" anchor="t">
            <a:spAutoFit/>
          </a:bodyPr>
          <a:lstStyle/>
          <a:p>
            <a:pPr algn="l" rtl="0">
              <a:spcBef>
                <a:spcPts val="750"/>
              </a:spcBef>
              <a:buSzPts val="2600"/>
            </a:pPr>
            <a:r>
              <a:rPr lang="en-gb" sz="1600" b="1" i="0" u="none" baseline="0">
                <a:latin typeface="Arial" panose="020B0604020202020204" pitchFamily="34" charset="0"/>
                <a:ea typeface="Arial" panose="020B0604020202020204" pitchFamily="34" charset="0"/>
                <a:cs typeface="Arial" panose="020B0604020202020204" pitchFamily="34" charset="0"/>
              </a:rPr>
              <a:t>Based on applied studies and methods.</a:t>
            </a:r>
          </a:p>
          <a:p>
            <a:pPr algn="l" rtl="0">
              <a:spcBef>
                <a:spcPts val="750"/>
              </a:spcBef>
              <a:buSzPts val="2600"/>
            </a:pPr>
            <a:r>
              <a:rPr lang="en-gb" sz="14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During the studies, our students collaborate actively with actors and companies in the field.</a:t>
            </a:r>
          </a:p>
          <a:p>
            <a:endParaRPr lang="en-gb" sz="1400" dirty="0">
              <a:solidFill>
                <a:srgbClr val="000000"/>
              </a:solidFill>
              <a:latin typeface="Arial" panose="020B0604020202020204" pitchFamily="34" charset="0"/>
            </a:endParaRPr>
          </a:p>
          <a:p>
            <a:pPr algn="l" rtl="0">
              <a:spcBef>
                <a:spcPts val="750"/>
              </a:spcBef>
              <a:buSzPts val="2600"/>
            </a:pPr>
            <a:r>
              <a:rPr lang="en-gb" sz="1600" b="1" i="0" u="none" baseline="0">
                <a:latin typeface="Arial" panose="020B0604020202020204" pitchFamily="34" charset="0"/>
                <a:ea typeface="Arial" panose="020B0604020202020204" pitchFamily="34" charset="0"/>
                <a:cs typeface="Arial" panose="020B0604020202020204" pitchFamily="34" charset="0"/>
              </a:rPr>
              <a:t>Multidisciplinary.</a:t>
            </a:r>
          </a:p>
          <a:p>
            <a:pPr algn="l" rtl="0">
              <a:spcBef>
                <a:spcPts val="750"/>
              </a:spcBef>
            </a:pPr>
            <a:r>
              <a:rPr lang="en-gb" sz="1400" b="0" i="0" u="none" baseline="0">
                <a:latin typeface="Arial"/>
                <a:ea typeface="Arial"/>
                <a:cs typeface="Arial"/>
              </a:rPr>
              <a:t>You can combine business, art and technology into your degree to make it best meet your needs.</a:t>
            </a:r>
          </a:p>
          <a:p>
            <a:endParaRPr lang="en-gb" dirty="0"/>
          </a:p>
        </p:txBody>
      </p:sp>
    </p:spTree>
    <p:extLst>
      <p:ext uri="{BB962C8B-B14F-4D97-AF65-F5344CB8AC3E}">
        <p14:creationId xmlns:p14="http://schemas.microsoft.com/office/powerpoint/2010/main" val="45705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E69633-C59B-AA42-A9D0-852AFD0D08AF}"/>
              </a:ext>
            </a:extLst>
          </p:cNvPr>
          <p:cNvSpPr>
            <a:spLocks noGrp="1"/>
          </p:cNvSpPr>
          <p:nvPr>
            <p:ph type="body" sz="half" idx="11"/>
          </p:nvPr>
        </p:nvSpPr>
        <p:spPr>
          <a:xfrm>
            <a:off x="637111" y="1359300"/>
            <a:ext cx="3751924" cy="2936212"/>
          </a:xfrm>
        </p:spPr>
        <p:txBody>
          <a:bodyPr lIns="0" tIns="0" rIns="0" bIns="0" anchor="t"/>
          <a:lstStyle/>
          <a:p>
            <a:pPr marL="0" indent="0" algn="l" rtl="0">
              <a:lnSpc>
                <a:spcPct val="100000"/>
              </a:lnSpc>
              <a:spcBef>
                <a:spcPts val="500"/>
              </a:spcBef>
              <a:buNone/>
            </a:pPr>
            <a:r>
              <a:rPr lang="en-gb" sz="1400" b="1" i="0" u="none" baseline="0">
                <a:latin typeface="Arial" panose="020B0604020202020204" pitchFamily="34" charset="0"/>
                <a:ea typeface="Arial" panose="020B0604020202020204" pitchFamily="34" charset="0"/>
                <a:cs typeface="Arial" panose="020B0604020202020204" pitchFamily="34" charset="0"/>
              </a:rPr>
              <a:t>Study options taught in Finnish:</a:t>
            </a:r>
          </a:p>
          <a:p>
            <a:pPr algn="l" rtl="0">
              <a:lnSpc>
                <a:spcPct val="100000"/>
              </a:lnSpc>
              <a:spcBef>
                <a:spcPts val="500"/>
              </a:spcBef>
              <a:buSzPct val="100000"/>
            </a:pPr>
            <a:r>
              <a:rPr lang="en-gb" sz="14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Dokumentaarinen elokuva</a:t>
            </a:r>
          </a:p>
          <a:p>
            <a:pPr algn="l" rtl="0">
              <a:lnSpc>
                <a:spcPct val="100000"/>
              </a:lnSpc>
              <a:spcBef>
                <a:spcPts val="500"/>
              </a:spcBef>
              <a:buSzPct val="100000"/>
            </a:pPr>
            <a:r>
              <a:rPr lang="en-gb" sz="14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Elokuva- ja tv-käsikirjoitus</a:t>
            </a:r>
          </a:p>
          <a:p>
            <a:pPr algn="l" rtl="0">
              <a:lnSpc>
                <a:spcPct val="100000"/>
              </a:lnSpc>
              <a:spcBef>
                <a:spcPts val="500"/>
              </a:spcBef>
              <a:buSzPct val="100000"/>
            </a:pPr>
            <a:r>
              <a:rPr lang="en-gb" sz="14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Elokuva- ja tv-lavastus</a:t>
            </a:r>
          </a:p>
          <a:p>
            <a:pPr algn="l" rtl="0">
              <a:lnSpc>
                <a:spcPct val="100000"/>
              </a:lnSpc>
              <a:spcBef>
                <a:spcPts val="500"/>
              </a:spcBef>
              <a:buSzPct val="100000"/>
            </a:pPr>
            <a:r>
              <a:rPr lang="en-gb" sz="14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Elokuva- ja tv-tuotanto</a:t>
            </a:r>
          </a:p>
          <a:p>
            <a:pPr algn="l" rtl="0">
              <a:lnSpc>
                <a:spcPct val="100000"/>
              </a:lnSpc>
              <a:spcBef>
                <a:spcPts val="500"/>
              </a:spcBef>
              <a:buSzPct val="100000"/>
            </a:pPr>
            <a:r>
              <a:rPr lang="en-gb" sz="14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Elokuvaleikkaus</a:t>
            </a:r>
          </a:p>
          <a:p>
            <a:pPr algn="l" rtl="0">
              <a:lnSpc>
                <a:spcPct val="100000"/>
              </a:lnSpc>
              <a:spcBef>
                <a:spcPts val="500"/>
              </a:spcBef>
              <a:buSzPct val="100000"/>
            </a:pPr>
            <a:r>
              <a:rPr lang="en-gb" sz="14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Elokuvaohjaus</a:t>
            </a:r>
          </a:p>
          <a:p>
            <a:pPr algn="l" rtl="0">
              <a:lnSpc>
                <a:spcPct val="100000"/>
              </a:lnSpc>
              <a:spcBef>
                <a:spcPts val="500"/>
              </a:spcBef>
              <a:buSzPct val="100000"/>
            </a:pPr>
            <a:r>
              <a:rPr lang="en-gb" sz="14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Elokuvaus</a:t>
            </a:r>
          </a:p>
          <a:p>
            <a:pPr algn="l" rtl="0">
              <a:lnSpc>
                <a:spcPct val="100000"/>
              </a:lnSpc>
              <a:spcBef>
                <a:spcPts val="500"/>
              </a:spcBef>
              <a:buSzPct val="100000"/>
            </a:pPr>
            <a:r>
              <a:rPr lang="en-gb" sz="14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Elokuvaäänitys ja -äänisuunnittelu</a:t>
            </a:r>
          </a:p>
          <a:p>
            <a:endParaRPr lang="en-gb" b="0" dirty="0"/>
          </a:p>
        </p:txBody>
      </p:sp>
      <p:sp>
        <p:nvSpPr>
          <p:cNvPr id="2" name="Text Placeholder 1">
            <a:extLst>
              <a:ext uri="{FF2B5EF4-FFF2-40B4-BE49-F238E27FC236}">
                <a16:creationId xmlns:a16="http://schemas.microsoft.com/office/drawing/2014/main" id="{3AF81460-65BF-9D4F-9BA1-5A6711FC4744}"/>
              </a:ext>
            </a:extLst>
          </p:cNvPr>
          <p:cNvSpPr>
            <a:spLocks noGrp="1"/>
          </p:cNvSpPr>
          <p:nvPr>
            <p:ph type="body" sz="half" idx="10"/>
          </p:nvPr>
        </p:nvSpPr>
        <p:spPr>
          <a:xfrm>
            <a:off x="609062" y="130862"/>
            <a:ext cx="8180912" cy="608075"/>
          </a:xfrm>
        </p:spPr>
        <p:txBody>
          <a:bodyPr/>
          <a:lstStyle/>
          <a:p>
            <a:pPr algn="l" rtl="0"/>
            <a:r>
              <a:rPr lang="en-gb" sz="3600" b="1" i="0" u="none" baseline="0" dirty="0">
                <a:latin typeface="Arial" charset="0"/>
                <a:ea typeface="Arial" charset="0"/>
                <a:cs typeface="Arial" charset="0"/>
              </a:rPr>
              <a:t>Bachelor’s programmes in art </a:t>
            </a:r>
            <a:br>
              <a:rPr lang="en-gb" sz="3600" b="1" i="0" u="none" baseline="0" dirty="0">
                <a:latin typeface="Arial" charset="0"/>
                <a:ea typeface="Arial" charset="0"/>
                <a:cs typeface="Arial" charset="0"/>
              </a:rPr>
            </a:br>
            <a:r>
              <a:rPr lang="en-gb" sz="3600" b="1" i="0" u="none" baseline="0" dirty="0">
                <a:latin typeface="Arial" charset="0"/>
                <a:ea typeface="Arial" charset="0"/>
                <a:cs typeface="Arial" charset="0"/>
              </a:rPr>
              <a:t>and design</a:t>
            </a:r>
          </a:p>
        </p:txBody>
      </p:sp>
      <p:sp>
        <p:nvSpPr>
          <p:cNvPr id="5" name="Text Placeholder 2">
            <a:extLst>
              <a:ext uri="{FF2B5EF4-FFF2-40B4-BE49-F238E27FC236}">
                <a16:creationId xmlns:a16="http://schemas.microsoft.com/office/drawing/2014/main" id="{E9DBC475-4EEC-2941-BC9B-84DE6F4FD7F7}"/>
              </a:ext>
            </a:extLst>
          </p:cNvPr>
          <p:cNvSpPr txBox="1">
            <a:spLocks/>
          </p:cNvSpPr>
          <p:nvPr/>
        </p:nvSpPr>
        <p:spPr>
          <a:xfrm>
            <a:off x="4657094" y="868780"/>
            <a:ext cx="3716885"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kern="1200" baseline="0">
                <a:solidFill>
                  <a:schemeClr val="tx1"/>
                </a:solidFill>
                <a:latin typeface="+mn-lt"/>
                <a:ea typeface="+mn-ea"/>
                <a:cs typeface="+mn-cs"/>
              </a:defRPr>
            </a:lvl1pPr>
            <a:lvl2pPr marL="628650" indent="-27146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gn="l" rtl="0">
              <a:spcBef>
                <a:spcPts val="600"/>
              </a:spcBef>
            </a:pPr>
            <a:endParaRPr lang="en-gb" sz="2000">
              <a:latin typeface="Arial" charset="0"/>
              <a:ea typeface="Arial" charset="0"/>
              <a:cs typeface="Arial" charset="0"/>
            </a:endParaRPr>
          </a:p>
          <a:p>
            <a:endParaRPr lang="en-gb"/>
          </a:p>
        </p:txBody>
      </p:sp>
      <p:sp>
        <p:nvSpPr>
          <p:cNvPr id="6" name="Text Placeholder 2">
            <a:extLst>
              <a:ext uri="{FF2B5EF4-FFF2-40B4-BE49-F238E27FC236}">
                <a16:creationId xmlns:a16="http://schemas.microsoft.com/office/drawing/2014/main" id="{FE51D397-5DB2-6C4E-B05D-4520A04610CB}"/>
              </a:ext>
            </a:extLst>
          </p:cNvPr>
          <p:cNvSpPr txBox="1">
            <a:spLocks/>
          </p:cNvSpPr>
          <p:nvPr/>
        </p:nvSpPr>
        <p:spPr>
          <a:xfrm>
            <a:off x="4643627" y="1359300"/>
            <a:ext cx="3751924" cy="2936212"/>
          </a:xfrm>
          <a:prstGeom prst="rect">
            <a:avLst/>
          </a:prstGeom>
        </p:spPr>
        <p:txBody>
          <a:bodyPr lIns="0" tIns="0" rIns="0" bIns="0" anchor="t"/>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kern="1200" baseline="0">
                <a:solidFill>
                  <a:schemeClr val="tx1"/>
                </a:solidFill>
                <a:latin typeface="+mn-lt"/>
                <a:ea typeface="+mn-ea"/>
                <a:cs typeface="+mn-cs"/>
              </a:defRPr>
            </a:lvl1pPr>
            <a:lvl2pPr marL="628650" indent="-2857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gn="l" rtl="0">
              <a:lnSpc>
                <a:spcPct val="100000"/>
              </a:lnSpc>
              <a:spcBef>
                <a:spcPts val="500"/>
              </a:spcBef>
              <a:buSzPct val="100000"/>
            </a:pPr>
            <a:r>
              <a:rPr lang="en-gb" sz="1400" b="0" i="0" u="none" baseline="0" dirty="0" err="1">
                <a:solidFill>
                  <a:srgbClr val="000000"/>
                </a:solidFill>
                <a:latin typeface="Arial" panose="020B0604020202020204" pitchFamily="34" charset="0"/>
                <a:ea typeface="Arial" panose="020B0604020202020204" pitchFamily="34" charset="0"/>
                <a:cs typeface="Arial" panose="020B0604020202020204" pitchFamily="34" charset="0"/>
              </a:rPr>
              <a:t>Kuvataidekasvatus</a:t>
            </a:r>
            <a:endParaRPr lang="en-gb"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l" rtl="0">
              <a:lnSpc>
                <a:spcPct val="100000"/>
              </a:lnSpc>
              <a:spcBef>
                <a:spcPts val="500"/>
              </a:spcBef>
              <a:buSzPct val="100000"/>
            </a:pPr>
            <a:r>
              <a:rPr lang="en-gb" sz="1400" b="0" i="0" u="none" baseline="0" dirty="0" err="1">
                <a:solidFill>
                  <a:srgbClr val="000000"/>
                </a:solidFill>
                <a:latin typeface="Arial" panose="020B0604020202020204" pitchFamily="34" charset="0"/>
                <a:ea typeface="Arial" panose="020B0604020202020204" pitchFamily="34" charset="0"/>
                <a:cs typeface="Arial" panose="020B0604020202020204" pitchFamily="34" charset="0"/>
              </a:rPr>
              <a:t>Muoti</a:t>
            </a:r>
            <a:endParaRPr lang="en-gb"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l" rtl="0">
              <a:lnSpc>
                <a:spcPct val="100000"/>
              </a:lnSpc>
              <a:spcBef>
                <a:spcPts val="500"/>
              </a:spcBef>
              <a:buSzPct val="100000"/>
            </a:pPr>
            <a:r>
              <a:rPr lang="en-gb" sz="1400" b="0" i="0" u="none" baseline="0" dirty="0" err="1">
                <a:solidFill>
                  <a:srgbClr val="000000"/>
                </a:solidFill>
                <a:latin typeface="Arial" panose="020B0604020202020204" pitchFamily="34" charset="0"/>
                <a:ea typeface="Arial" panose="020B0604020202020204" pitchFamily="34" charset="0"/>
                <a:cs typeface="Arial" panose="020B0604020202020204" pitchFamily="34" charset="0"/>
              </a:rPr>
              <a:t>Muotoilu</a:t>
            </a:r>
            <a:endParaRPr lang="en-gb"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l" rtl="0">
              <a:lnSpc>
                <a:spcPct val="100000"/>
              </a:lnSpc>
              <a:spcBef>
                <a:spcPts val="500"/>
              </a:spcBef>
              <a:buSzPct val="100000"/>
            </a:pPr>
            <a:r>
              <a:rPr lang="en-gb" sz="1400" b="0" i="0" u="none" baseline="0" dirty="0" err="1">
                <a:solidFill>
                  <a:srgbClr val="000000"/>
                </a:solidFill>
                <a:latin typeface="Arial" panose="020B0604020202020204" pitchFamily="34" charset="0"/>
                <a:ea typeface="Arial" panose="020B0604020202020204" pitchFamily="34" charset="0"/>
                <a:cs typeface="Arial" panose="020B0604020202020204" pitchFamily="34" charset="0"/>
              </a:rPr>
              <a:t>Pukusuunnittelu</a:t>
            </a:r>
            <a:endParaRPr lang="en-gb" sz="1400" b="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l" rtl="0">
              <a:lnSpc>
                <a:spcPct val="100000"/>
              </a:lnSpc>
              <a:spcBef>
                <a:spcPts val="500"/>
              </a:spcBef>
              <a:buSzPct val="100000"/>
            </a:pPr>
            <a:r>
              <a:rPr lang="en-gb" sz="1400" b="0" i="0" u="none" baseline="0" dirty="0" err="1">
                <a:solidFill>
                  <a:srgbClr val="000000"/>
                </a:solidFill>
                <a:latin typeface="Arial" panose="020B0604020202020204" pitchFamily="34" charset="0"/>
                <a:ea typeface="Arial" panose="020B0604020202020204" pitchFamily="34" charset="0"/>
                <a:cs typeface="Arial" panose="020B0604020202020204" pitchFamily="34" charset="0"/>
              </a:rPr>
              <a:t>Sisustusarkkitehtuuri</a:t>
            </a:r>
            <a:endParaRPr lang="en-gb"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l" rtl="0">
              <a:lnSpc>
                <a:spcPct val="100000"/>
              </a:lnSpc>
              <a:spcBef>
                <a:spcPts val="500"/>
              </a:spcBef>
              <a:buSzPct val="100000"/>
            </a:pPr>
            <a:r>
              <a:rPr lang="en-gb" sz="1400" b="0" i="0" u="none" baseline="0" dirty="0" err="1">
                <a:solidFill>
                  <a:srgbClr val="000000"/>
                </a:solidFill>
                <a:latin typeface="Arial" panose="020B0604020202020204" pitchFamily="34" charset="0"/>
                <a:ea typeface="Arial" panose="020B0604020202020204" pitchFamily="34" charset="0"/>
                <a:cs typeface="Arial" panose="020B0604020202020204" pitchFamily="34" charset="0"/>
              </a:rPr>
              <a:t>Visuaalisen</a:t>
            </a:r>
            <a:r>
              <a:rPr lang="en-gb"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gb" sz="1400" b="0" i="0" u="none" baseline="0" dirty="0" err="1">
                <a:solidFill>
                  <a:srgbClr val="000000"/>
                </a:solidFill>
                <a:latin typeface="Arial" panose="020B0604020202020204" pitchFamily="34" charset="0"/>
                <a:ea typeface="Arial" panose="020B0604020202020204" pitchFamily="34" charset="0"/>
                <a:cs typeface="Arial" panose="020B0604020202020204" pitchFamily="34" charset="0"/>
              </a:rPr>
              <a:t>viestinnän</a:t>
            </a:r>
            <a:r>
              <a:rPr lang="en-gb"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gb" sz="1400" b="0" i="0" u="none" baseline="0" dirty="0" err="1">
                <a:solidFill>
                  <a:srgbClr val="000000"/>
                </a:solidFill>
                <a:latin typeface="Arial" panose="020B0604020202020204" pitchFamily="34" charset="0"/>
                <a:ea typeface="Arial" panose="020B0604020202020204" pitchFamily="34" charset="0"/>
                <a:cs typeface="Arial" panose="020B0604020202020204" pitchFamily="34" charset="0"/>
              </a:rPr>
              <a:t>muotoilu</a:t>
            </a:r>
            <a:endParaRPr lang="en-gb"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l" rtl="0">
              <a:lnSpc>
                <a:spcPct val="100000"/>
              </a:lnSpc>
              <a:spcBef>
                <a:spcPts val="500"/>
              </a:spcBef>
            </a:pPr>
            <a:endParaRPr lang="en-gb" sz="1400" dirty="0">
              <a:solidFill>
                <a:srgbClr val="000000"/>
              </a:solidFill>
              <a:latin typeface="Arial" panose="020B0604020202020204" pitchFamily="34" charset="0"/>
            </a:endParaRPr>
          </a:p>
          <a:p>
            <a:pPr marL="0" indent="0" algn="l" rtl="0">
              <a:lnSpc>
                <a:spcPct val="100000"/>
              </a:lnSpc>
              <a:spcBef>
                <a:spcPts val="500"/>
              </a:spcBef>
              <a:buNone/>
            </a:pPr>
            <a:r>
              <a:rPr lang="en-gb" sz="1400" b="1" i="0" u="none" baseline="0" dirty="0">
                <a:latin typeface="Arial" panose="020B0604020202020204" pitchFamily="34" charset="0"/>
                <a:ea typeface="Arial" panose="020B0604020202020204" pitchFamily="34" charset="0"/>
                <a:cs typeface="Arial" panose="020B0604020202020204" pitchFamily="34" charset="0"/>
              </a:rPr>
              <a:t>Bachelor’s programme </a:t>
            </a:r>
            <a:r>
              <a:rPr lang="en-gb" sz="1400" b="1" i="0" u="none" baseline="0" dirty="0">
                <a:latin typeface="Arial" charset="0"/>
                <a:ea typeface="Arial" charset="0"/>
                <a:cs typeface="Arial" charset="0"/>
              </a:rPr>
              <a:t>taught in English </a:t>
            </a:r>
            <a:r>
              <a:rPr lang="en-gb" sz="1400" b="1" i="0" u="none" baseline="0" dirty="0">
                <a:latin typeface="Arial" panose="020B0604020202020204" pitchFamily="34" charset="0"/>
                <a:ea typeface="Arial" panose="020B0604020202020204" pitchFamily="34" charset="0"/>
                <a:cs typeface="Arial" panose="020B0604020202020204" pitchFamily="34" charset="0"/>
              </a:rPr>
              <a:t>:</a:t>
            </a:r>
          </a:p>
          <a:p>
            <a:pPr algn="l" rtl="0">
              <a:lnSpc>
                <a:spcPct val="100000"/>
              </a:lnSpc>
              <a:spcBef>
                <a:spcPts val="500"/>
              </a:spcBef>
              <a:buSzPct val="100000"/>
            </a:pPr>
            <a:r>
              <a:rPr lang="en-gb" sz="14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Bachelor’s Programme in Design</a:t>
            </a:r>
          </a:p>
          <a:p>
            <a:pPr algn="l" rtl="0">
              <a:lnSpc>
                <a:spcPct val="100000"/>
              </a:lnSpc>
              <a:spcBef>
                <a:spcPts val="600"/>
              </a:spcBef>
            </a:pPr>
            <a:endParaRPr lang="en-gb" sz="1600" b="0" dirty="0">
              <a:latin typeface="Arial" charset="0"/>
              <a:ea typeface="Arial" charset="0"/>
              <a:cs typeface="Arial" charset="0"/>
            </a:endParaRPr>
          </a:p>
          <a:p>
            <a:pPr algn="l" rtl="0">
              <a:spcBef>
                <a:spcPts val="600"/>
              </a:spcBef>
            </a:pPr>
            <a:endParaRPr lang="en-gb" sz="2000" b="0" dirty="0">
              <a:latin typeface="Arial" charset="0"/>
              <a:ea typeface="Arial" charset="0"/>
              <a:cs typeface="Arial" charset="0"/>
            </a:endParaRPr>
          </a:p>
          <a:p>
            <a:endParaRPr lang="en-gb" b="0" dirty="0"/>
          </a:p>
        </p:txBody>
      </p:sp>
    </p:spTree>
    <p:extLst>
      <p:ext uri="{BB962C8B-B14F-4D97-AF65-F5344CB8AC3E}">
        <p14:creationId xmlns:p14="http://schemas.microsoft.com/office/powerpoint/2010/main" val="374582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pPr algn="l" rtl="0"/>
            <a:r>
              <a:rPr lang="en-gb" dirty="0"/>
              <a:t>Science, t</a:t>
            </a:r>
            <a:r>
              <a:rPr lang="en-gb" b="1" i="0" u="none" baseline="0" dirty="0"/>
              <a:t>echnology and engineering</a:t>
            </a:r>
            <a:endParaRPr lang="en-gb" dirty="0"/>
          </a:p>
        </p:txBody>
      </p:sp>
    </p:spTree>
    <p:extLst>
      <p:ext uri="{BB962C8B-B14F-4D97-AF65-F5344CB8AC3E}">
        <p14:creationId xmlns:p14="http://schemas.microsoft.com/office/powerpoint/2010/main" val="351981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99EC918-07F2-4F7C-879A-A8FD15181090}"/>
              </a:ext>
            </a:extLst>
          </p:cNvPr>
          <p:cNvPicPr>
            <a:picLocks noChangeAspect="1" noChangeArrowheads="1"/>
          </p:cNvPicPr>
          <p:nvPr/>
        </p:nvPicPr>
        <p:blipFill rotWithShape="1">
          <a:blip r:embed="rId3"/>
          <a:srcRect l="1189" r="41499"/>
          <a:stretch/>
        </p:blipFill>
        <p:spPr bwMode="auto">
          <a:xfrm>
            <a:off x="4705195" y="0"/>
            <a:ext cx="4433887" cy="5143500"/>
          </a:xfrm>
          <a:prstGeom prst="rect">
            <a:avLst/>
          </a:prstGeom>
          <a:solidFill>
            <a:srgbClr val="FFFFFF"/>
          </a:solidFill>
        </p:spPr>
      </p:pic>
      <p:sp>
        <p:nvSpPr>
          <p:cNvPr id="2" name="Text Placeholder 1">
            <a:extLst>
              <a:ext uri="{FF2B5EF4-FFF2-40B4-BE49-F238E27FC236}">
                <a16:creationId xmlns:a16="http://schemas.microsoft.com/office/drawing/2014/main" id="{61B01FE0-3DCE-29A8-AEC3-F4BA1444DA09}"/>
              </a:ext>
            </a:extLst>
          </p:cNvPr>
          <p:cNvSpPr>
            <a:spLocks noGrp="1"/>
          </p:cNvSpPr>
          <p:nvPr>
            <p:ph type="body" sz="half" idx="10"/>
          </p:nvPr>
        </p:nvSpPr>
        <p:spPr>
          <a:xfrm>
            <a:off x="662610" y="125416"/>
            <a:ext cx="7617094" cy="999574"/>
          </a:xfrm>
        </p:spPr>
        <p:txBody>
          <a:bodyPr lIns="0" tIns="0" rIns="0" bIns="0" anchor="t"/>
          <a:lstStyle/>
          <a:p>
            <a:pPr algn="l" rtl="0"/>
            <a:r>
              <a:rPr lang="en-gb" sz="3300" b="1" i="0" u="none" baseline="0" dirty="0">
                <a:latin typeface="Arial"/>
                <a:ea typeface="Arial"/>
                <a:cs typeface="Arial"/>
              </a:rPr>
              <a:t>Field of </a:t>
            </a:r>
            <a:r>
              <a:rPr lang="en-gb" sz="3300" b="1" i="0" u="none" baseline="0" dirty="0">
                <a:latin typeface="Arial" charset="0"/>
                <a:ea typeface="Arial" charset="0"/>
                <a:cs typeface="Arial" charset="0"/>
              </a:rPr>
              <a:t>technology</a:t>
            </a:r>
            <a:endParaRPr lang="en-gb" sz="3300" b="1" i="0" u="none" baseline="0" dirty="0">
              <a:latin typeface="Arial"/>
              <a:ea typeface="Arial"/>
              <a:cs typeface="Arial"/>
            </a:endParaRPr>
          </a:p>
        </p:txBody>
      </p:sp>
      <p:sp>
        <p:nvSpPr>
          <p:cNvPr id="5" name="Text Placeholder 4">
            <a:extLst>
              <a:ext uri="{FF2B5EF4-FFF2-40B4-BE49-F238E27FC236}">
                <a16:creationId xmlns:a16="http://schemas.microsoft.com/office/drawing/2014/main" id="{213B91AA-F24F-2744-AA8F-A3A959D2137D}"/>
              </a:ext>
            </a:extLst>
          </p:cNvPr>
          <p:cNvSpPr>
            <a:spLocks noGrp="1"/>
          </p:cNvSpPr>
          <p:nvPr>
            <p:ph type="body" sz="half" idx="11"/>
          </p:nvPr>
        </p:nvSpPr>
        <p:spPr>
          <a:xfrm>
            <a:off x="593971" y="829514"/>
            <a:ext cx="3906592" cy="3700922"/>
          </a:xfrm>
        </p:spPr>
        <p:txBody>
          <a:bodyPr lIns="0" tIns="0" rIns="0" bIns="0" anchor="t"/>
          <a:lstStyle/>
          <a:p>
            <a:pPr marL="342900" indent="-342900" algn="l" rtl="0">
              <a:lnSpc>
                <a:spcPct val="100000"/>
              </a:lnSpc>
              <a:buFont typeface="Arial" panose="020B0604020202020204" pitchFamily="34" charset="0"/>
              <a:buChar char="•"/>
            </a:pPr>
            <a:r>
              <a:rPr lang="en-gb" sz="1200" b="0" i="0" u="none" baseline="0" dirty="0"/>
              <a:t>Do you want to help create a more sustainable future by developing solutions to the world’s greatest challenges? A common characteristic for those wishing to earn a Master of Science (Technology) is the will to make society better functioning, more ethical and sustainable. </a:t>
            </a:r>
          </a:p>
          <a:p>
            <a:pPr marL="342900" indent="-342900" algn="l" rtl="0">
              <a:lnSpc>
                <a:spcPct val="100000"/>
              </a:lnSpc>
              <a:buFont typeface="Arial" panose="020B0604020202020204" pitchFamily="34" charset="0"/>
              <a:buChar char="•"/>
            </a:pPr>
            <a:r>
              <a:rPr lang="en-gb" sz="1200" b="0" i="0" u="none" baseline="0" dirty="0"/>
              <a:t>Studying technology gives opportunities for a variety of jobs in the future. You can develop solutions to battle climate change, promote wellbeing through technology and design more sustainable cities, environments and devices.</a:t>
            </a:r>
          </a:p>
          <a:p>
            <a:pPr marL="342900" indent="-342900" algn="l" rtl="0">
              <a:lnSpc>
                <a:spcPct val="100000"/>
              </a:lnSpc>
              <a:buFont typeface="Arial" panose="020B0604020202020204" pitchFamily="34" charset="0"/>
              <a:buChar char="•"/>
            </a:pPr>
            <a:r>
              <a:rPr lang="en-gb" sz="1200" b="0" i="0" u="none" baseline="0" dirty="0"/>
              <a:t>Studies in technology gives you a broad-based knowledge in topical and emerging fields such as machine learning, robotics, industrial automation, wellbeing technology, bioproducts, environmental and energy technology as well as mobile technology. </a:t>
            </a:r>
          </a:p>
          <a:p>
            <a:pPr marL="342900" indent="-342900" algn="l" rtl="0">
              <a:lnSpc>
                <a:spcPct val="100000"/>
              </a:lnSpc>
              <a:buFont typeface="Arial" panose="020B0604020202020204" pitchFamily="34" charset="0"/>
              <a:buChar char="•"/>
            </a:pPr>
            <a:r>
              <a:rPr lang="en-gb" sz="1200" b="0" i="0" u="none" baseline="0" dirty="0"/>
              <a:t>Aalto University gives you the widest range of study options in technology in Finland. </a:t>
            </a:r>
          </a:p>
          <a:p>
            <a:pPr marL="342900" indent="-342900" algn="l" rtl="0">
              <a:lnSpc>
                <a:spcPct val="100000"/>
              </a:lnSpc>
              <a:buFont typeface="Arial" panose="020B0604020202020204" pitchFamily="34" charset="0"/>
              <a:buChar char="•"/>
            </a:pPr>
            <a:endParaRPr lang="en-gb" sz="1200" b="0" dirty="0"/>
          </a:p>
        </p:txBody>
      </p:sp>
    </p:spTree>
    <p:extLst>
      <p:ext uri="{BB962C8B-B14F-4D97-AF65-F5344CB8AC3E}">
        <p14:creationId xmlns:p14="http://schemas.microsoft.com/office/powerpoint/2010/main" val="4128198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5497A329-BB22-4034-BA9D-0B66F04D5BDD}"/>
              </a:ext>
            </a:extLst>
          </p:cNvPr>
          <p:cNvPicPr>
            <a:picLocks noChangeAspect="1"/>
          </p:cNvPicPr>
          <p:nvPr/>
        </p:nvPicPr>
        <p:blipFill rotWithShape="1">
          <a:blip r:embed="rId3"/>
          <a:srcRect l="16058" t="1" r="26430" b="-1"/>
          <a:stretch/>
        </p:blipFill>
        <p:spPr>
          <a:xfrm>
            <a:off x="4710793" y="0"/>
            <a:ext cx="4436367" cy="5143530"/>
          </a:xfrm>
          <a:prstGeom prst="rect">
            <a:avLst/>
          </a:prstGeom>
        </p:spPr>
      </p:pic>
      <p:sp>
        <p:nvSpPr>
          <p:cNvPr id="2" name="Text Placeholder 1">
            <a:extLst>
              <a:ext uri="{FF2B5EF4-FFF2-40B4-BE49-F238E27FC236}">
                <a16:creationId xmlns:a16="http://schemas.microsoft.com/office/drawing/2014/main" id="{61B01FE0-3DCE-29A8-AEC3-F4BA1444DA09}"/>
              </a:ext>
            </a:extLst>
          </p:cNvPr>
          <p:cNvSpPr>
            <a:spLocks noGrp="1"/>
          </p:cNvSpPr>
          <p:nvPr>
            <p:ph type="body" sz="half" idx="10"/>
          </p:nvPr>
        </p:nvSpPr>
        <p:spPr>
          <a:xfrm>
            <a:off x="662610" y="125416"/>
            <a:ext cx="4048183" cy="999574"/>
          </a:xfrm>
        </p:spPr>
        <p:txBody>
          <a:bodyPr lIns="0" tIns="0" rIns="0" bIns="0" anchor="t"/>
          <a:lstStyle/>
          <a:p>
            <a:pPr algn="l" rtl="0">
              <a:lnSpc>
                <a:spcPct val="100000"/>
              </a:lnSpc>
            </a:pPr>
            <a:r>
              <a:rPr lang="en-gb" sz="3200" b="1" i="0" u="none" baseline="0" dirty="0"/>
              <a:t>Schools of </a:t>
            </a:r>
            <a:br>
              <a:rPr lang="en-gb" sz="3200" b="1" i="0" u="none" baseline="0" dirty="0"/>
            </a:br>
            <a:r>
              <a:rPr lang="en-gb" sz="3200" b="1" i="0" u="none" baseline="0" dirty="0"/>
              <a:t>technology </a:t>
            </a:r>
            <a:br>
              <a:rPr lang="en-gb" sz="3200" dirty="0"/>
            </a:br>
            <a:endParaRPr lang="en-gb" sz="3200" dirty="0"/>
          </a:p>
        </p:txBody>
      </p:sp>
      <p:sp>
        <p:nvSpPr>
          <p:cNvPr id="5" name="Text Placeholder 4">
            <a:extLst>
              <a:ext uri="{FF2B5EF4-FFF2-40B4-BE49-F238E27FC236}">
                <a16:creationId xmlns:a16="http://schemas.microsoft.com/office/drawing/2014/main" id="{213B91AA-F24F-2744-AA8F-A3A959D2137D}"/>
              </a:ext>
            </a:extLst>
          </p:cNvPr>
          <p:cNvSpPr>
            <a:spLocks noGrp="1"/>
          </p:cNvSpPr>
          <p:nvPr>
            <p:ph type="body" sz="half" idx="11"/>
          </p:nvPr>
        </p:nvSpPr>
        <p:spPr>
          <a:xfrm>
            <a:off x="593971" y="1227967"/>
            <a:ext cx="3928023" cy="3158296"/>
          </a:xfrm>
        </p:spPr>
        <p:txBody>
          <a:bodyPr lIns="0" tIns="0" rIns="0" bIns="0" anchor="t"/>
          <a:lstStyle/>
          <a:p>
            <a:pPr marL="285750" indent="-285750" algn="l" rtl="0">
              <a:lnSpc>
                <a:spcPct val="100000"/>
              </a:lnSpc>
              <a:buFont typeface="Arial" panose="020B0604020202020204" pitchFamily="34" charset="0"/>
              <a:buChar char="•"/>
            </a:pPr>
            <a:r>
              <a:rPr lang="en-gb" sz="1400" b="1" i="0" u="none" baseline="0" dirty="0"/>
              <a:t>School of Engineering</a:t>
            </a:r>
            <a:br>
              <a:rPr lang="en-gb" sz="1400" dirty="0"/>
            </a:br>
            <a:r>
              <a:rPr lang="en-gb" sz="1400" b="0" i="1" u="none" baseline="0" dirty="0"/>
              <a:t>Get to know the school’s student life and stories on Instagram: @aalto.eng</a:t>
            </a:r>
          </a:p>
          <a:p>
            <a:pPr marL="285750" indent="-285750" algn="l" rtl="0">
              <a:lnSpc>
                <a:spcPct val="100000"/>
              </a:lnSpc>
              <a:buFont typeface="Arial" panose="020B0604020202020204" pitchFamily="34" charset="0"/>
              <a:buChar char="•"/>
            </a:pPr>
            <a:r>
              <a:rPr lang="en-gb" sz="1400" b="1" i="0" u="none" baseline="0" dirty="0"/>
              <a:t>School of Chemical Engineering</a:t>
            </a:r>
            <a:br>
              <a:rPr lang="en-gb" sz="1400" dirty="0"/>
            </a:br>
            <a:r>
              <a:rPr lang="en-gb" sz="1400" b="0" i="1" u="none" baseline="0" dirty="0"/>
              <a:t>Get to know the school’s student life and stories on Instagram:@</a:t>
            </a:r>
            <a:r>
              <a:rPr lang="en-gb" sz="1400" b="0" i="1" u="none" baseline="0" dirty="0" err="1"/>
              <a:t>aaltochem</a:t>
            </a:r>
            <a:endParaRPr lang="en-gb" sz="1400" b="0" i="1" u="none" baseline="0" dirty="0"/>
          </a:p>
          <a:p>
            <a:pPr marL="285750" indent="-285750" algn="l" rtl="0">
              <a:lnSpc>
                <a:spcPct val="100000"/>
              </a:lnSpc>
              <a:buFont typeface="Arial" panose="020B0604020202020204" pitchFamily="34" charset="0"/>
              <a:buChar char="•"/>
            </a:pPr>
            <a:r>
              <a:rPr lang="en-gb" sz="1400" b="1" i="0" u="none" baseline="0" dirty="0"/>
              <a:t>School of Science</a:t>
            </a:r>
            <a:br>
              <a:rPr lang="en-gb" sz="1400" dirty="0"/>
            </a:br>
            <a:r>
              <a:rPr lang="en-gb" sz="1400" b="0" i="1" u="none" baseline="0" dirty="0"/>
              <a:t>Get to know the stories of our students and alumni</a:t>
            </a:r>
            <a:r>
              <a:rPr lang="en-gb" sz="1400" b="0" i="0" u="none" baseline="0" dirty="0"/>
              <a:t> </a:t>
            </a:r>
            <a:r>
              <a:rPr lang="en-gb" sz="800" b="0" i="1" u="none" baseline="0" dirty="0">
                <a:hlinkClick r:id="rId4">
                  <a:extLst>
                    <a:ext uri="{A12FA001-AC4F-418D-AE19-62706E023703}">
                      <ahyp:hlinkClr xmlns:ahyp="http://schemas.microsoft.com/office/drawing/2018/hyperlinkcolor" val="tx"/>
                    </a:ext>
                  </a:extLst>
                </a:hlinkClick>
              </a:rPr>
              <a:t>https://www.aalto.fi/en/study-at-aalto/get-to-know-the-school-of-science</a:t>
            </a:r>
            <a:endParaRPr lang="en-gb" sz="800" b="0" i="1" dirty="0"/>
          </a:p>
          <a:p>
            <a:pPr marL="285750" indent="-285750" algn="l" rtl="0">
              <a:lnSpc>
                <a:spcPct val="100000"/>
              </a:lnSpc>
              <a:buFont typeface="Arial" panose="020B0604020202020204" pitchFamily="34" charset="0"/>
              <a:buChar char="•"/>
            </a:pPr>
            <a:r>
              <a:rPr lang="en-gb" sz="1400" b="1" i="0" u="none" baseline="0" dirty="0"/>
              <a:t>School of Electrical Engineering</a:t>
            </a:r>
            <a:br>
              <a:rPr lang="en-gb" sz="1400" dirty="0"/>
            </a:br>
            <a:r>
              <a:rPr lang="en-gb" sz="1400" b="0" i="1" u="none" baseline="0" dirty="0"/>
              <a:t>Get to know the school’s student life and stories on Instagram:@</a:t>
            </a:r>
            <a:r>
              <a:rPr lang="en-gb" sz="1400" b="0" i="1" u="none" baseline="0" dirty="0" err="1"/>
              <a:t>aaltoelec</a:t>
            </a:r>
            <a:endParaRPr lang="en-gb" sz="1400" b="0" i="1" u="none" baseline="0" dirty="0"/>
          </a:p>
          <a:p>
            <a:pPr marL="285750" indent="-285750" algn="l" rtl="0">
              <a:lnSpc>
                <a:spcPct val="100000"/>
              </a:lnSpc>
              <a:buFont typeface="Arial" panose="020B0604020202020204" pitchFamily="34" charset="0"/>
              <a:buChar char="•"/>
            </a:pPr>
            <a:endParaRPr lang="en-gb" sz="1200" b="0" i="1" dirty="0"/>
          </a:p>
          <a:p>
            <a:pPr marL="285750" indent="-285750" algn="l" rtl="0">
              <a:lnSpc>
                <a:spcPct val="100000"/>
              </a:lnSpc>
              <a:buFont typeface="Arial" panose="020B0604020202020204" pitchFamily="34" charset="0"/>
              <a:buChar char="•"/>
            </a:pPr>
            <a:endParaRPr lang="en-gb" sz="1200" b="0" i="1" dirty="0"/>
          </a:p>
          <a:p>
            <a:pPr marL="285750" indent="-285750" algn="l" rtl="0">
              <a:lnSpc>
                <a:spcPct val="100000"/>
              </a:lnSpc>
              <a:buFont typeface="Arial" panose="020B0604020202020204" pitchFamily="34" charset="0"/>
              <a:buChar char="•"/>
            </a:pPr>
            <a:endParaRPr lang="en-gb" sz="1200" b="0" i="1" dirty="0"/>
          </a:p>
        </p:txBody>
      </p:sp>
    </p:spTree>
    <p:extLst>
      <p:ext uri="{BB962C8B-B14F-4D97-AF65-F5344CB8AC3E}">
        <p14:creationId xmlns:p14="http://schemas.microsoft.com/office/powerpoint/2010/main" val="2923127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B8B4A3-F475-4F49-91F0-C23250A12C42}"/>
              </a:ext>
            </a:extLst>
          </p:cNvPr>
          <p:cNvSpPr>
            <a:spLocks noGrp="1"/>
          </p:cNvSpPr>
          <p:nvPr>
            <p:ph type="body" sz="half" idx="10"/>
          </p:nvPr>
        </p:nvSpPr>
        <p:spPr/>
        <p:txBody>
          <a:bodyPr/>
          <a:lstStyle/>
          <a:p>
            <a:pPr algn="l" rtl="0"/>
            <a:r>
              <a:rPr lang="en-gb" sz="3600" b="1" i="0" u="none" baseline="0" dirty="0"/>
              <a:t>Schools of technology 1/2</a:t>
            </a:r>
            <a:endParaRPr lang="en-gb" sz="3600" dirty="0"/>
          </a:p>
        </p:txBody>
      </p:sp>
      <p:sp>
        <p:nvSpPr>
          <p:cNvPr id="3" name="Text Placeholder 2">
            <a:extLst>
              <a:ext uri="{FF2B5EF4-FFF2-40B4-BE49-F238E27FC236}">
                <a16:creationId xmlns:a16="http://schemas.microsoft.com/office/drawing/2014/main" id="{F3CCE6A1-431A-4A62-8E03-F81473F1EA2D}"/>
              </a:ext>
            </a:extLst>
          </p:cNvPr>
          <p:cNvSpPr>
            <a:spLocks noGrp="1"/>
          </p:cNvSpPr>
          <p:nvPr>
            <p:ph type="body" sz="half" idx="11"/>
          </p:nvPr>
        </p:nvSpPr>
        <p:spPr>
          <a:xfrm>
            <a:off x="662610" y="833121"/>
            <a:ext cx="8178936" cy="3899450"/>
          </a:xfrm>
        </p:spPr>
        <p:txBody>
          <a:bodyPr/>
          <a:lstStyle/>
          <a:p>
            <a:pPr algn="l" rtl="0">
              <a:lnSpc>
                <a:spcPct val="100000"/>
              </a:lnSpc>
            </a:pPr>
            <a:r>
              <a:rPr lang="en-gb" sz="1800" b="1" i="0" u="none" baseline="0" dirty="0"/>
              <a:t>School of Engineering</a:t>
            </a:r>
            <a:endParaRPr lang="en-gb" sz="1800" b="0" i="1" dirty="0"/>
          </a:p>
          <a:p>
            <a:pPr algn="l" rtl="0">
              <a:lnSpc>
                <a:spcPct val="100000"/>
              </a:lnSpc>
              <a:spcBef>
                <a:spcPts val="300"/>
              </a:spcBef>
            </a:pPr>
            <a:r>
              <a:rPr lang="en-gb" sz="1300" b="0" i="0" u="none" baseline="0" dirty="0"/>
              <a:t>Sustainable future requires solutions in the fields of mechanical engineering, civil engineering and the built environment. Our MSc graduates find work in expert positions in many key sectors of society such as in arctic technology, sustainable built environments, mechanics and materials, multidisciplinary energy technologies and systems design and production.</a:t>
            </a:r>
          </a:p>
          <a:p>
            <a:pPr algn="l" rtl="0">
              <a:lnSpc>
                <a:spcPct val="100000"/>
              </a:lnSpc>
            </a:pPr>
            <a:r>
              <a:rPr lang="en-gb" sz="1800" b="1" i="0" u="none" baseline="0" dirty="0"/>
              <a:t>School of Chemical Engineering</a:t>
            </a:r>
            <a:endParaRPr lang="en-gb" sz="1800" b="0" i="1" dirty="0"/>
          </a:p>
          <a:p>
            <a:pPr algn="l" rtl="0">
              <a:lnSpc>
                <a:spcPct val="100000"/>
              </a:lnSpc>
              <a:spcBef>
                <a:spcPts val="300"/>
              </a:spcBef>
            </a:pPr>
            <a:r>
              <a:rPr lang="en-gb" sz="1300" b="0" i="0" u="none" baseline="0" dirty="0"/>
              <a:t>Chemical engineering plays a key role in solving global challenges, such as climate change, the adequacy of natural resources, new biomaterials, sustainable development or the promotion of circular economy. Our MSc graduates have versatile job profiles, ranging from the metal, electronics and wood industries to the chemical and pharmaceutical industries to biotechnology and the food industry.</a:t>
            </a:r>
          </a:p>
          <a:p>
            <a:pPr marL="342900" indent="-342900" algn="l" rtl="0">
              <a:lnSpc>
                <a:spcPct val="100000"/>
              </a:lnSpc>
              <a:spcBef>
                <a:spcPts val="300"/>
              </a:spcBef>
              <a:buFont typeface="Arial" panose="020B0604020202020204" pitchFamily="34" charset="0"/>
              <a:buChar char="•"/>
            </a:pPr>
            <a:endParaRPr lang="en-gb" sz="1300" b="0" dirty="0"/>
          </a:p>
          <a:p>
            <a:pPr marL="342900" indent="-342900" algn="l" rtl="0">
              <a:lnSpc>
                <a:spcPct val="100000"/>
              </a:lnSpc>
              <a:buFont typeface="Arial" panose="020B0604020202020204" pitchFamily="34" charset="0"/>
              <a:buChar char="•"/>
            </a:pPr>
            <a:endParaRPr lang="en-gb" sz="1300" b="0" dirty="0"/>
          </a:p>
        </p:txBody>
      </p:sp>
    </p:spTree>
    <p:extLst>
      <p:ext uri="{BB962C8B-B14F-4D97-AF65-F5344CB8AC3E}">
        <p14:creationId xmlns:p14="http://schemas.microsoft.com/office/powerpoint/2010/main" val="2845925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B8B4A3-F475-4F49-91F0-C23250A12C42}"/>
              </a:ext>
            </a:extLst>
          </p:cNvPr>
          <p:cNvSpPr>
            <a:spLocks noGrp="1"/>
          </p:cNvSpPr>
          <p:nvPr>
            <p:ph type="body" sz="half" idx="10"/>
          </p:nvPr>
        </p:nvSpPr>
        <p:spPr/>
        <p:txBody>
          <a:bodyPr/>
          <a:lstStyle/>
          <a:p>
            <a:pPr algn="l" rtl="0"/>
            <a:r>
              <a:rPr lang="en-gb" sz="3600" b="1" i="0" u="none" baseline="0"/>
              <a:t>Schools of technology 2/2</a:t>
            </a:r>
            <a:endParaRPr lang="en-gb" sz="3600" dirty="0"/>
          </a:p>
        </p:txBody>
      </p:sp>
      <p:sp>
        <p:nvSpPr>
          <p:cNvPr id="3" name="Text Placeholder 2">
            <a:extLst>
              <a:ext uri="{FF2B5EF4-FFF2-40B4-BE49-F238E27FC236}">
                <a16:creationId xmlns:a16="http://schemas.microsoft.com/office/drawing/2014/main" id="{F3CCE6A1-431A-4A62-8E03-F81473F1EA2D}"/>
              </a:ext>
            </a:extLst>
          </p:cNvPr>
          <p:cNvSpPr>
            <a:spLocks noGrp="1"/>
          </p:cNvSpPr>
          <p:nvPr>
            <p:ph type="body" sz="half" idx="11"/>
          </p:nvPr>
        </p:nvSpPr>
        <p:spPr>
          <a:xfrm>
            <a:off x="662610" y="843280"/>
            <a:ext cx="8178936" cy="3889291"/>
          </a:xfrm>
        </p:spPr>
        <p:txBody>
          <a:bodyPr/>
          <a:lstStyle/>
          <a:p>
            <a:pPr algn="l" rtl="0">
              <a:lnSpc>
                <a:spcPct val="100000"/>
              </a:lnSpc>
            </a:pPr>
            <a:r>
              <a:rPr lang="en-gb" sz="1800" b="1" i="0" u="none" baseline="0"/>
              <a:t>School of Science</a:t>
            </a:r>
            <a:endParaRPr lang="en-gb" sz="1800" dirty="0"/>
          </a:p>
          <a:p>
            <a:pPr algn="l" rtl="0">
              <a:lnSpc>
                <a:spcPct val="100000"/>
              </a:lnSpc>
              <a:spcBef>
                <a:spcPts val="300"/>
              </a:spcBef>
            </a:pPr>
            <a:r>
              <a:rPr lang="en-gb" sz="1300" b="0" i="0" u="none" baseline="0"/>
              <a:t>We help create a better tomorrow by innovating new technology. Our courses focus on computer science and artificial intelligence, material physics, advanced energy solutions, health technology, industrial engineering and management, neuroscience and software engineering.</a:t>
            </a:r>
          </a:p>
          <a:p>
            <a:pPr algn="l" rtl="0">
              <a:lnSpc>
                <a:spcPct val="100000"/>
              </a:lnSpc>
            </a:pPr>
            <a:r>
              <a:rPr lang="en-gb" sz="1800" b="1" i="0" u="none" baseline="0"/>
              <a:t>School of Electrical Engineering</a:t>
            </a:r>
            <a:endParaRPr lang="en-gb" sz="1800" b="0" i="1" dirty="0"/>
          </a:p>
          <a:p>
            <a:pPr algn="l" rtl="0">
              <a:lnSpc>
                <a:spcPct val="100000"/>
              </a:lnSpc>
              <a:spcBef>
                <a:spcPts val="300"/>
              </a:spcBef>
            </a:pPr>
            <a:r>
              <a:rPr lang="en-gb" sz="1300" b="0" i="0" u="none" baseline="0"/>
              <a:t>As our student, you get to seek solutions to questions of sustainable development and wellbeing, among many other things. Our MSc graduates work with automation, software engineering, health technology, administration, space technology and energy solutions. </a:t>
            </a:r>
          </a:p>
          <a:p>
            <a:pPr algn="l" rtl="0">
              <a:lnSpc>
                <a:spcPct val="100000"/>
              </a:lnSpc>
            </a:pPr>
            <a:r>
              <a:rPr lang="en-gb" sz="1800" b="1" i="0" u="none" baseline="0"/>
              <a:t>School of Arts, Design and Architecture (architecture)</a:t>
            </a:r>
            <a:endParaRPr lang="en-gb" sz="1800" b="0" i="1" dirty="0"/>
          </a:p>
          <a:p>
            <a:pPr algn="l" rtl="0">
              <a:lnSpc>
                <a:spcPct val="100000"/>
              </a:lnSpc>
              <a:spcBef>
                <a:spcPts val="300"/>
              </a:spcBef>
            </a:pPr>
            <a:r>
              <a:rPr lang="en-gb" sz="1300" b="0" i="0" u="none" baseline="0"/>
              <a:t>We are the leading Nordic school in design, fashion, games, media, architecture, film, art education, and art. As an architect or landscape architect, you get to design and create sustainable environments for the future.</a:t>
            </a:r>
          </a:p>
          <a:p>
            <a:pPr marL="342900" indent="-342900" algn="l" rtl="0">
              <a:lnSpc>
                <a:spcPct val="100000"/>
              </a:lnSpc>
              <a:spcBef>
                <a:spcPts val="300"/>
              </a:spcBef>
              <a:buFont typeface="Arial" panose="020B0604020202020204" pitchFamily="34" charset="0"/>
              <a:buChar char="•"/>
            </a:pPr>
            <a:endParaRPr lang="en-gb" sz="1300" b="0" dirty="0"/>
          </a:p>
          <a:p>
            <a:pPr marL="342900" indent="-342900" algn="l" rtl="0">
              <a:lnSpc>
                <a:spcPct val="100000"/>
              </a:lnSpc>
              <a:buFont typeface="Arial" panose="020B0604020202020204" pitchFamily="34" charset="0"/>
              <a:buChar char="•"/>
            </a:pPr>
            <a:endParaRPr lang="en-gb" sz="1300" b="0" dirty="0"/>
          </a:p>
        </p:txBody>
      </p:sp>
    </p:spTree>
    <p:extLst>
      <p:ext uri="{BB962C8B-B14F-4D97-AF65-F5344CB8AC3E}">
        <p14:creationId xmlns:p14="http://schemas.microsoft.com/office/powerpoint/2010/main" val="413695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B01FE0-3DCE-29A8-AEC3-F4BA1444DA09}"/>
              </a:ext>
            </a:extLst>
          </p:cNvPr>
          <p:cNvSpPr>
            <a:spLocks noGrp="1"/>
          </p:cNvSpPr>
          <p:nvPr>
            <p:ph type="body" sz="half" idx="10"/>
          </p:nvPr>
        </p:nvSpPr>
        <p:spPr>
          <a:xfrm>
            <a:off x="662610" y="125416"/>
            <a:ext cx="3772756" cy="999574"/>
          </a:xfrm>
        </p:spPr>
        <p:txBody>
          <a:bodyPr lIns="0" tIns="0" rIns="0" bIns="0" anchor="t"/>
          <a:lstStyle/>
          <a:p>
            <a:pPr algn="l" rtl="0"/>
            <a:r>
              <a:rPr lang="en-gb" sz="3600" b="1" i="0" u="none" baseline="0">
                <a:latin typeface="Arial"/>
                <a:ea typeface="Arial"/>
                <a:cs typeface="Arial"/>
              </a:rPr>
              <a:t>Why did I choose </a:t>
            </a:r>
            <a:br>
              <a:rPr lang="en-gb" sz="3600">
                <a:cs typeface="Arial"/>
              </a:rPr>
            </a:br>
            <a:r>
              <a:rPr lang="en-gb" sz="3600" b="1" i="0" u="none" baseline="0">
                <a:latin typeface="Arial"/>
                <a:ea typeface="Arial"/>
                <a:cs typeface="Arial"/>
              </a:rPr>
              <a:t>Aalto</a:t>
            </a:r>
            <a:endParaRPr lang="en-gb" sz="3600" dirty="0">
              <a:solidFill>
                <a:schemeClr val="tx1"/>
              </a:solidFill>
            </a:endParaRPr>
          </a:p>
        </p:txBody>
      </p:sp>
      <p:sp>
        <p:nvSpPr>
          <p:cNvPr id="5" name="Text Placeholder 4">
            <a:extLst>
              <a:ext uri="{FF2B5EF4-FFF2-40B4-BE49-F238E27FC236}">
                <a16:creationId xmlns:a16="http://schemas.microsoft.com/office/drawing/2014/main" id="{213B91AA-F24F-2744-AA8F-A3A959D2137D}"/>
              </a:ext>
            </a:extLst>
          </p:cNvPr>
          <p:cNvSpPr>
            <a:spLocks noGrp="1"/>
          </p:cNvSpPr>
          <p:nvPr>
            <p:ph type="body" sz="half" idx="11"/>
          </p:nvPr>
        </p:nvSpPr>
        <p:spPr>
          <a:xfrm>
            <a:off x="596349" y="1442720"/>
            <a:ext cx="5233425" cy="2841280"/>
          </a:xfrm>
        </p:spPr>
        <p:txBody>
          <a:bodyPr lIns="0" tIns="0" rIns="0" bIns="0" anchor="t"/>
          <a:lstStyle/>
          <a:p>
            <a:pPr marL="285750" indent="-285750" algn="l" rtl="0">
              <a:lnSpc>
                <a:spcPct val="100000"/>
              </a:lnSpc>
              <a:buFont typeface="Arial,Sans-Serif"/>
              <a:buChar char="•"/>
            </a:pPr>
            <a:r>
              <a:rPr lang="en-gb" sz="1600" b="0" i="0" u="none" baseline="0">
                <a:latin typeface="+mn-lt"/>
                <a:ea typeface="+mn-lt"/>
                <a:cs typeface="+mn-lt"/>
              </a:rPr>
              <a:t>Who am I and what am I studying?</a:t>
            </a:r>
          </a:p>
          <a:p>
            <a:pPr marL="285750" indent="-285750" algn="l" rtl="0">
              <a:lnSpc>
                <a:spcPct val="100000"/>
              </a:lnSpc>
              <a:buFont typeface="Arial,Sans-Serif"/>
              <a:buChar char="•"/>
            </a:pPr>
            <a:r>
              <a:rPr lang="en-gb" sz="1600" b="0" i="0" u="none" baseline="0">
                <a:latin typeface="+mn-lt"/>
                <a:ea typeface="+mn-lt"/>
                <a:cs typeface="+mn-lt"/>
              </a:rPr>
              <a:t>How did I end up choosing Aalto and the programme and field I am now in?</a:t>
            </a:r>
          </a:p>
          <a:p>
            <a:pPr marL="285750" indent="-285750" algn="l" rtl="0">
              <a:lnSpc>
                <a:spcPct val="100000"/>
              </a:lnSpc>
              <a:buFont typeface="Arial,Sans-Serif"/>
              <a:buChar char="•"/>
            </a:pPr>
            <a:r>
              <a:rPr lang="en-gb" sz="1600" b="0" i="0" u="none" baseline="0">
                <a:latin typeface="+mn-lt"/>
                <a:ea typeface="+mn-lt"/>
                <a:cs typeface="+mn-lt"/>
              </a:rPr>
              <a:t>What is it like to study at Aalto?</a:t>
            </a:r>
          </a:p>
          <a:p>
            <a:pPr marL="285750" indent="-285750" algn="l" rtl="0">
              <a:lnSpc>
                <a:spcPct val="100000"/>
              </a:lnSpc>
              <a:buFont typeface="Arial,Sans-Serif"/>
              <a:buChar char="•"/>
            </a:pPr>
            <a:r>
              <a:rPr lang="en-gb" sz="1600" b="0" i="0" u="none" baseline="0">
                <a:latin typeface="+mn-lt"/>
                <a:ea typeface="+mn-lt"/>
                <a:cs typeface="+mn-lt"/>
              </a:rPr>
              <a:t>What are my plans for the future?</a:t>
            </a:r>
            <a:endParaRPr lang="en-gb" sz="1600" b="0" dirty="0">
              <a:ea typeface="+mn-lt"/>
              <a:cs typeface="+mn-lt"/>
            </a:endParaRPr>
          </a:p>
          <a:p>
            <a:pPr marL="342900" indent="-342900" algn="l" rtl="0">
              <a:buFont typeface="Arial" panose="020B0604020202020204" pitchFamily="34" charset="0"/>
              <a:buChar char="•"/>
            </a:pPr>
            <a:endParaRPr lang="en-gb" sz="1400" dirty="0"/>
          </a:p>
        </p:txBody>
      </p:sp>
      <p:pic>
        <p:nvPicPr>
          <p:cNvPr id="9" name="Picture 8">
            <a:extLst>
              <a:ext uri="{FF2B5EF4-FFF2-40B4-BE49-F238E27FC236}">
                <a16:creationId xmlns:a16="http://schemas.microsoft.com/office/drawing/2014/main" id="{4C484281-D7B5-9142-8306-29FD92C14D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21" t="921"/>
          <a:stretch/>
        </p:blipFill>
        <p:spPr>
          <a:xfrm>
            <a:off x="6015555" y="0"/>
            <a:ext cx="3128443" cy="4018327"/>
          </a:xfrm>
          <a:prstGeom prst="rect">
            <a:avLst/>
          </a:prstGeom>
        </p:spPr>
      </p:pic>
      <p:sp>
        <p:nvSpPr>
          <p:cNvPr id="8" name="TextBox 7">
            <a:extLst>
              <a:ext uri="{FF2B5EF4-FFF2-40B4-BE49-F238E27FC236}">
                <a16:creationId xmlns:a16="http://schemas.microsoft.com/office/drawing/2014/main" id="{50660767-F501-6948-B468-5BA098C218D4}"/>
              </a:ext>
            </a:extLst>
          </p:cNvPr>
          <p:cNvSpPr txBox="1"/>
          <p:nvPr/>
        </p:nvSpPr>
        <p:spPr>
          <a:xfrm>
            <a:off x="4435366" y="765569"/>
            <a:ext cx="3599127" cy="300082"/>
          </a:xfrm>
          <a:prstGeom prst="rect">
            <a:avLst/>
          </a:prstGeom>
          <a:solidFill>
            <a:schemeClr val="bg1"/>
          </a:solidFill>
          <a:ln w="25400">
            <a:solidFill>
              <a:srgbClr val="EF363B"/>
            </a:solidFill>
          </a:ln>
        </p:spPr>
        <p:txBody>
          <a:bodyPr wrap="none" rtlCol="0">
            <a:spAutoFit/>
          </a:bodyPr>
          <a:lstStyle/>
          <a:p>
            <a:pPr algn="l" rtl="0"/>
            <a:r>
              <a:rPr lang="en-gb" b="1" i="0" u="none" baseline="0"/>
              <a:t>PUT YOUR PHOTO AND INFORMATION HERE</a:t>
            </a:r>
          </a:p>
        </p:txBody>
      </p:sp>
      <p:sp>
        <p:nvSpPr>
          <p:cNvPr id="11" name="TextBox 10">
            <a:extLst>
              <a:ext uri="{FF2B5EF4-FFF2-40B4-BE49-F238E27FC236}">
                <a16:creationId xmlns:a16="http://schemas.microsoft.com/office/drawing/2014/main" id="{0301C677-476C-184B-A8B3-07822014F04C}"/>
              </a:ext>
            </a:extLst>
          </p:cNvPr>
          <p:cNvSpPr txBox="1"/>
          <p:nvPr/>
        </p:nvSpPr>
        <p:spPr>
          <a:xfrm>
            <a:off x="5896034" y="4007792"/>
            <a:ext cx="1745085" cy="692497"/>
          </a:xfrm>
          <a:prstGeom prst="rect">
            <a:avLst/>
          </a:prstGeom>
          <a:noFill/>
        </p:spPr>
        <p:txBody>
          <a:bodyPr wrap="square" rtlCol="0">
            <a:spAutoFit/>
          </a:bodyPr>
          <a:lstStyle/>
          <a:p>
            <a:pPr algn="l" rtl="0"/>
            <a:r>
              <a:rPr lang="en-gb" sz="1300" b="1" i="0" u="none" baseline="0"/>
              <a:t>Name</a:t>
            </a:r>
            <a:endParaRPr lang="en-gb" sz="1300" b="1" dirty="0"/>
          </a:p>
          <a:p>
            <a:pPr algn="l" rtl="0"/>
            <a:r>
              <a:rPr lang="en-gb" sz="1300" b="0" i="1" u="none" baseline="0"/>
              <a:t>Programme/major</a:t>
            </a:r>
            <a:endParaRPr lang="en-gb" sz="1300" i="1" dirty="0"/>
          </a:p>
          <a:p>
            <a:pPr algn="l" rtl="0"/>
            <a:r>
              <a:rPr lang="en-gb" sz="1300" b="0" i="1" u="none" baseline="0"/>
              <a:t>School</a:t>
            </a:r>
            <a:endParaRPr lang="en-gb" sz="1300" i="1" dirty="0"/>
          </a:p>
        </p:txBody>
      </p:sp>
    </p:spTree>
    <p:extLst>
      <p:ext uri="{BB962C8B-B14F-4D97-AF65-F5344CB8AC3E}">
        <p14:creationId xmlns:p14="http://schemas.microsoft.com/office/powerpoint/2010/main" val="183740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pPr algn="l" rtl="0"/>
            <a:r>
              <a:rPr lang="en-gb" sz="3600" b="1" i="0" u="none" baseline="0">
                <a:latin typeface="Arial" charset="0"/>
                <a:ea typeface="Arial" charset="0"/>
                <a:cs typeface="Arial" charset="0"/>
              </a:rPr>
              <a:t>Programme video</a:t>
            </a:r>
            <a:endParaRPr lang="en-gb" sz="3600" dirty="0"/>
          </a:p>
        </p:txBody>
      </p:sp>
      <p:pic>
        <p:nvPicPr>
          <p:cNvPr id="7" name="Online Media 1" descr="Why economics and business administration | Aalto University">
            <a:hlinkClick r:id="" action="ppaction://media"/>
            <a:extLst>
              <a:ext uri="{FF2B5EF4-FFF2-40B4-BE49-F238E27FC236}">
                <a16:creationId xmlns:a16="http://schemas.microsoft.com/office/drawing/2014/main" id="{B18B1C5B-04BB-464C-ACE5-5BB739CA4000}"/>
              </a:ext>
            </a:extLst>
          </p:cNvPr>
          <p:cNvPicPr>
            <a:picLocks noRot="1" noChangeAspect="1"/>
          </p:cNvPicPr>
          <p:nvPr>
            <a:videoFile r:link="rId1"/>
          </p:nvPr>
        </p:nvPicPr>
        <p:blipFill>
          <a:blip r:embed="rId4"/>
          <a:stretch>
            <a:fillRect/>
          </a:stretch>
        </p:blipFill>
        <p:spPr>
          <a:xfrm>
            <a:off x="2090225" y="1094874"/>
            <a:ext cx="5323706" cy="3007894"/>
          </a:xfrm>
          <a:prstGeom prst="rect">
            <a:avLst/>
          </a:prstGeom>
        </p:spPr>
      </p:pic>
      <p:sp>
        <p:nvSpPr>
          <p:cNvPr id="8" name="TextBox 7">
            <a:extLst>
              <a:ext uri="{FF2B5EF4-FFF2-40B4-BE49-F238E27FC236}">
                <a16:creationId xmlns:a16="http://schemas.microsoft.com/office/drawing/2014/main" id="{3AAA6402-D0C9-466D-8FCD-5E11E79361A8}"/>
              </a:ext>
            </a:extLst>
          </p:cNvPr>
          <p:cNvSpPr txBox="1"/>
          <p:nvPr/>
        </p:nvSpPr>
        <p:spPr>
          <a:xfrm>
            <a:off x="785430" y="2458726"/>
            <a:ext cx="2165978" cy="715581"/>
          </a:xfrm>
          <a:prstGeom prst="rect">
            <a:avLst/>
          </a:prstGeom>
          <a:solidFill>
            <a:schemeClr val="bg1"/>
          </a:solidFill>
          <a:ln w="25400">
            <a:solidFill>
              <a:srgbClr val="EF363B"/>
            </a:solidFill>
          </a:ln>
        </p:spPr>
        <p:txBody>
          <a:bodyPr wrap="none" lIns="91440" tIns="45720" rIns="91440" bIns="45720" rtlCol="0" anchor="t">
            <a:spAutoFit/>
          </a:bodyPr>
          <a:lstStyle/>
          <a:p>
            <a:pPr algn="l" rtl="0"/>
            <a:r>
              <a:rPr lang="en-gb" b="1" i="0" u="none" baseline="0"/>
              <a:t>Replace this with the </a:t>
            </a:r>
            <a:br>
              <a:rPr lang="en-gb" b="1"/>
            </a:br>
            <a:r>
              <a:rPr lang="en-gb" b="1" i="0" u="none" baseline="0"/>
              <a:t>video of your programme on Youtube </a:t>
            </a:r>
            <a:br>
              <a:rPr lang="en-gb"/>
            </a:br>
            <a:r>
              <a:rPr lang="en-gb" b="1" i="0" u="none" baseline="0"/>
              <a:t>or remove this slide</a:t>
            </a:r>
            <a:endParaRPr lang="en-gb" b="1" dirty="0">
              <a:cs typeface="Arial"/>
            </a:endParaRPr>
          </a:p>
        </p:txBody>
      </p:sp>
    </p:spTree>
    <p:extLst>
      <p:ext uri="{BB962C8B-B14F-4D97-AF65-F5344CB8AC3E}">
        <p14:creationId xmlns:p14="http://schemas.microsoft.com/office/powerpoint/2010/main" val="9501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pPr algn="l" rtl="0"/>
            <a:r>
              <a:rPr lang="en-gb" sz="3600" b="1" i="0" u="none" baseline="0" dirty="0">
                <a:latin typeface="Arial" charset="0"/>
                <a:ea typeface="Arial" charset="0"/>
                <a:cs typeface="Arial" charset="0"/>
              </a:rPr>
              <a:t>Studying science, technology and engineering is...</a:t>
            </a:r>
            <a:endParaRPr lang="en-gb" sz="3600" dirty="0"/>
          </a:p>
        </p:txBody>
      </p:sp>
      <p:sp>
        <p:nvSpPr>
          <p:cNvPr id="3" name="Text Placeholder 2">
            <a:extLst>
              <a:ext uri="{FF2B5EF4-FFF2-40B4-BE49-F238E27FC236}">
                <a16:creationId xmlns:a16="http://schemas.microsoft.com/office/drawing/2014/main" id="{BDEA0A46-7D3B-1D46-80F6-3BC82C09FCAE}"/>
              </a:ext>
            </a:extLst>
          </p:cNvPr>
          <p:cNvSpPr>
            <a:spLocks noGrp="1"/>
          </p:cNvSpPr>
          <p:nvPr>
            <p:ph type="body" sz="half" idx="11"/>
          </p:nvPr>
        </p:nvSpPr>
        <p:spPr>
          <a:xfrm>
            <a:off x="609062" y="1295120"/>
            <a:ext cx="3751924" cy="2936212"/>
          </a:xfrm>
        </p:spPr>
        <p:txBody>
          <a:bodyPr lIns="0" tIns="0" rIns="0" bIns="0" anchor="t"/>
          <a:lstStyle/>
          <a:p>
            <a:pPr marL="0" indent="0" algn="l" rtl="0">
              <a:lnSpc>
                <a:spcPct val="100000"/>
              </a:lnSpc>
              <a:buNone/>
            </a:pPr>
            <a:r>
              <a:rPr lang="en-gb" sz="1600" b="1" i="0" u="none" baseline="0" dirty="0">
                <a:latin typeface="Arial" charset="0"/>
                <a:ea typeface="Arial" charset="0"/>
                <a:cs typeface="Arial" charset="0"/>
              </a:rPr>
              <a:t>Built around a common core curriculum in the first year.</a:t>
            </a:r>
          </a:p>
          <a:p>
            <a:pPr marL="0" indent="0" algn="l" rtl="0">
              <a:lnSpc>
                <a:spcPct val="100000"/>
              </a:lnSpc>
              <a:spcBef>
                <a:spcPts val="500"/>
              </a:spcBef>
              <a:buNone/>
            </a:pPr>
            <a:r>
              <a:rPr lang="en-gb" sz="1400" b="0" i="0" u="none" baseline="0" dirty="0">
                <a:latin typeface="Arial" charset="0"/>
                <a:ea typeface="Arial" charset="0"/>
                <a:cs typeface="Arial" charset="0"/>
              </a:rPr>
              <a:t>After that, you get to focus on different specialisation areas and deepen your knowledge of the major of your choice.</a:t>
            </a:r>
          </a:p>
          <a:p>
            <a:pPr marL="0" indent="0" algn="l" rtl="0">
              <a:lnSpc>
                <a:spcPct val="100000"/>
              </a:lnSpc>
              <a:spcBef>
                <a:spcPts val="500"/>
              </a:spcBef>
              <a:buNone/>
            </a:pPr>
            <a:endParaRPr lang="en-gb" sz="1400" b="0" dirty="0">
              <a:latin typeface="Arial"/>
              <a:ea typeface="Arial" charset="0"/>
              <a:cs typeface="Arial"/>
            </a:endParaRPr>
          </a:p>
          <a:p>
            <a:pPr marL="0" indent="0" algn="l" rtl="0">
              <a:lnSpc>
                <a:spcPct val="100000"/>
              </a:lnSpc>
              <a:buNone/>
            </a:pPr>
            <a:r>
              <a:rPr lang="en-gb" sz="1600" b="1" i="0" u="none" baseline="0" dirty="0">
                <a:latin typeface="Arial" charset="0"/>
                <a:ea typeface="Arial" charset="0"/>
                <a:cs typeface="Arial" charset="0"/>
              </a:rPr>
              <a:t>Versatile in its teaching methods.</a:t>
            </a:r>
          </a:p>
          <a:p>
            <a:pPr marL="0" indent="0" algn="l" rtl="0">
              <a:lnSpc>
                <a:spcPct val="100000"/>
              </a:lnSpc>
              <a:spcBef>
                <a:spcPts val="500"/>
              </a:spcBef>
              <a:buNone/>
            </a:pPr>
            <a:r>
              <a:rPr lang="en-gb" sz="1400" b="0" i="0" u="none" baseline="0" dirty="0">
                <a:latin typeface="Arial"/>
                <a:ea typeface="Arial" charset="0"/>
                <a:cs typeface="Arial"/>
              </a:rPr>
              <a:t>The methods used on the courses vary from independently studied lectures and math exercise clinics to more collaborative laboratory exercises and group work.</a:t>
            </a:r>
            <a:endParaRPr lang="en-gb" dirty="0">
              <a:latin typeface="Arial"/>
              <a:cs typeface="Arial"/>
            </a:endParaRPr>
          </a:p>
        </p:txBody>
      </p:sp>
      <p:sp>
        <p:nvSpPr>
          <p:cNvPr id="4" name="TextBox 3">
            <a:extLst>
              <a:ext uri="{FF2B5EF4-FFF2-40B4-BE49-F238E27FC236}">
                <a16:creationId xmlns:a16="http://schemas.microsoft.com/office/drawing/2014/main" id="{5E748CE9-2D96-4D40-AD5C-4B726AC31679}"/>
              </a:ext>
            </a:extLst>
          </p:cNvPr>
          <p:cNvSpPr txBox="1"/>
          <p:nvPr/>
        </p:nvSpPr>
        <p:spPr>
          <a:xfrm>
            <a:off x="4572000" y="1249265"/>
            <a:ext cx="4269546" cy="2595582"/>
          </a:xfrm>
          <a:prstGeom prst="rect">
            <a:avLst/>
          </a:prstGeom>
          <a:noFill/>
        </p:spPr>
        <p:txBody>
          <a:bodyPr wrap="square" lIns="91440" tIns="45720" rIns="91440" bIns="45720" rtlCol="0" anchor="t">
            <a:spAutoFit/>
          </a:bodyPr>
          <a:lstStyle/>
          <a:p>
            <a:pPr algn="l" rtl="0">
              <a:spcBef>
                <a:spcPts val="750"/>
              </a:spcBef>
            </a:pPr>
            <a:r>
              <a:rPr lang="en-gb" sz="1600" b="1" i="0" u="none" baseline="0">
                <a:latin typeface="Arial" charset="0"/>
                <a:ea typeface="Arial" charset="0"/>
                <a:cs typeface="Arial" charset="0"/>
              </a:rPr>
              <a:t>Expertise-building.</a:t>
            </a:r>
          </a:p>
          <a:p>
            <a:pPr algn="l" rtl="0">
              <a:spcBef>
                <a:spcPts val="500"/>
              </a:spcBef>
            </a:pPr>
            <a:r>
              <a:rPr lang="en-gb" sz="1400" b="0" i="0" u="none" baseline="0">
                <a:latin typeface="Arial" charset="0"/>
                <a:ea typeface="Arial" charset="0"/>
                <a:cs typeface="Arial" charset="0"/>
              </a:rPr>
              <a:t>Our education gives you the tools to work in demanding expert and managerial duties in industry, research and as an entrepreneur.</a:t>
            </a:r>
          </a:p>
          <a:p>
            <a:pPr algn="l" rtl="0">
              <a:spcBef>
                <a:spcPts val="500"/>
              </a:spcBef>
            </a:pPr>
            <a:endParaRPr lang="en-gb" sz="1400" dirty="0">
              <a:latin typeface="Arial" charset="0"/>
              <a:ea typeface="Arial" charset="0"/>
              <a:cs typeface="Arial" charset="0"/>
            </a:endParaRPr>
          </a:p>
          <a:p>
            <a:pPr algn="l" rtl="0">
              <a:spcBef>
                <a:spcPts val="750"/>
              </a:spcBef>
            </a:pPr>
            <a:r>
              <a:rPr lang="en-gb" sz="1600" b="1" i="0" u="none" baseline="0">
                <a:latin typeface="Arial" charset="0"/>
                <a:ea typeface="Arial" charset="0"/>
                <a:cs typeface="Arial" charset="0"/>
              </a:rPr>
              <a:t>Multidisciplinary.</a:t>
            </a:r>
          </a:p>
          <a:p>
            <a:pPr algn="l" rtl="0">
              <a:spcBef>
                <a:spcPts val="500"/>
              </a:spcBef>
            </a:pPr>
            <a:r>
              <a:rPr lang="en-gb" sz="1400" b="0" i="0" u="none" baseline="0">
                <a:latin typeface="Arial"/>
                <a:ea typeface="Arial" charset="0"/>
                <a:cs typeface="Arial"/>
              </a:rPr>
              <a:t>You can combine business, art and technology into your degree to make it best meet your needs.</a:t>
            </a:r>
            <a:endParaRPr lang="en-gb" sz="1400" dirty="0">
              <a:latin typeface="Arial"/>
              <a:ea typeface="Arial" charset="0"/>
              <a:cs typeface="Arial" charset="0"/>
            </a:endParaRPr>
          </a:p>
          <a:p>
            <a:endParaRPr lang="en-gb" dirty="0"/>
          </a:p>
        </p:txBody>
      </p:sp>
    </p:spTree>
    <p:extLst>
      <p:ext uri="{BB962C8B-B14F-4D97-AF65-F5344CB8AC3E}">
        <p14:creationId xmlns:p14="http://schemas.microsoft.com/office/powerpoint/2010/main" val="3998631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F81460-65BF-9D4F-9BA1-5A6711FC4744}"/>
              </a:ext>
            </a:extLst>
          </p:cNvPr>
          <p:cNvSpPr>
            <a:spLocks noGrp="1"/>
          </p:cNvSpPr>
          <p:nvPr>
            <p:ph type="body" sz="half" idx="10"/>
          </p:nvPr>
        </p:nvSpPr>
        <p:spPr>
          <a:xfrm>
            <a:off x="609062" y="130862"/>
            <a:ext cx="8180912" cy="608075"/>
          </a:xfrm>
        </p:spPr>
        <p:txBody>
          <a:bodyPr/>
          <a:lstStyle/>
          <a:p>
            <a:pPr algn="l" rtl="0"/>
            <a:r>
              <a:rPr lang="en-gb" sz="3500" b="1" i="0" u="none" baseline="0" dirty="0">
                <a:latin typeface="Arial" charset="0"/>
                <a:ea typeface="Arial" charset="0"/>
                <a:cs typeface="Arial" charset="0"/>
              </a:rPr>
              <a:t>Bachelor’s programmes in science, technology and engineering</a:t>
            </a:r>
          </a:p>
        </p:txBody>
      </p:sp>
      <p:sp>
        <p:nvSpPr>
          <p:cNvPr id="3" name="Text Placeholder 2">
            <a:extLst>
              <a:ext uri="{FF2B5EF4-FFF2-40B4-BE49-F238E27FC236}">
                <a16:creationId xmlns:a16="http://schemas.microsoft.com/office/drawing/2014/main" id="{93E69633-C59B-AA42-A9D0-852AFD0D08AF}"/>
              </a:ext>
            </a:extLst>
          </p:cNvPr>
          <p:cNvSpPr>
            <a:spLocks noGrp="1"/>
          </p:cNvSpPr>
          <p:nvPr>
            <p:ph type="body" sz="half" idx="11"/>
          </p:nvPr>
        </p:nvSpPr>
        <p:spPr>
          <a:xfrm>
            <a:off x="650759" y="1352128"/>
            <a:ext cx="3751924" cy="3369545"/>
          </a:xfrm>
        </p:spPr>
        <p:txBody>
          <a:bodyPr/>
          <a:lstStyle/>
          <a:p>
            <a:pPr marL="0" indent="0" algn="l" rtl="0">
              <a:lnSpc>
                <a:spcPct val="100000"/>
              </a:lnSpc>
              <a:spcBef>
                <a:spcPts val="500"/>
              </a:spcBef>
              <a:buNone/>
            </a:pPr>
            <a:r>
              <a:rPr lang="en-gb" sz="1300" b="1" i="0" u="none" baseline="0" dirty="0">
                <a:latin typeface="Arial" panose="020B0604020202020204" pitchFamily="34" charset="0"/>
                <a:ea typeface="Arial" panose="020B0604020202020204" pitchFamily="34" charset="0"/>
                <a:cs typeface="Arial" panose="020B0604020202020204" pitchFamily="34" charset="0"/>
              </a:rPr>
              <a:t>Study options taught in Finnish:</a:t>
            </a:r>
            <a:endParaRPr lang="en-gb" sz="1300" b="0" dirty="0">
              <a:solidFill>
                <a:srgbClr val="000000"/>
              </a:solidFill>
              <a:latin typeface="Arial" panose="020B0604020202020204" pitchFamily="34" charset="0"/>
            </a:endParaRPr>
          </a:p>
          <a:p>
            <a:pPr algn="l" rtl="0">
              <a:lnSpc>
                <a:spcPct val="100000"/>
              </a:lnSpc>
              <a:spcBef>
                <a:spcPts val="500"/>
              </a:spcBef>
            </a:pPr>
            <a:r>
              <a:rPr lang="en-gb" sz="1300" b="0" i="0" u="none" baseline="0" dirty="0" err="1">
                <a:latin typeface="Arial" charset="0"/>
                <a:ea typeface="Arial" charset="0"/>
                <a:cs typeface="Arial" charset="0"/>
              </a:rPr>
              <a:t>Automaatio</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ja</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robotiikka</a:t>
            </a:r>
            <a:endParaRPr lang="en-gb" sz="1300" b="0" i="0" u="none" baseline="0" dirty="0">
              <a:latin typeface="Arial" charset="0"/>
              <a:ea typeface="Arial" charset="0"/>
              <a:cs typeface="Arial" charset="0"/>
            </a:endParaRPr>
          </a:p>
          <a:p>
            <a:pPr algn="l" rtl="0">
              <a:lnSpc>
                <a:spcPct val="100000"/>
              </a:lnSpc>
              <a:spcBef>
                <a:spcPts val="500"/>
              </a:spcBef>
            </a:pPr>
            <a:r>
              <a:rPr lang="en-gb" sz="1300" b="0" i="0" u="none" baseline="0" dirty="0" err="1">
                <a:latin typeface="Arial" charset="0"/>
                <a:ea typeface="Arial" charset="0"/>
                <a:cs typeface="Arial" charset="0"/>
              </a:rPr>
              <a:t>Bioinformaatioteknologia</a:t>
            </a:r>
            <a:endParaRPr lang="en-gb" sz="1300" b="0" i="0" u="none" baseline="0" dirty="0">
              <a:latin typeface="Arial" charset="0"/>
              <a:ea typeface="Arial" charset="0"/>
              <a:cs typeface="Arial" charset="0"/>
            </a:endParaRPr>
          </a:p>
          <a:p>
            <a:pPr algn="l" rtl="0">
              <a:lnSpc>
                <a:spcPct val="100000"/>
              </a:lnSpc>
              <a:spcBef>
                <a:spcPts val="500"/>
              </a:spcBef>
            </a:pPr>
            <a:r>
              <a:rPr lang="en-gb" sz="1300" b="0" i="0" u="none" baseline="0" dirty="0" err="1">
                <a:latin typeface="Arial" charset="0"/>
                <a:ea typeface="Arial" charset="0"/>
                <a:cs typeface="Arial" charset="0"/>
              </a:rPr>
              <a:t>Elektroniikka</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ja</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sähkötekniikka</a:t>
            </a:r>
            <a:endParaRPr lang="en-gb" sz="1300" b="0" i="0" u="none" baseline="0" dirty="0">
              <a:latin typeface="Arial" charset="0"/>
              <a:ea typeface="Arial" charset="0"/>
              <a:cs typeface="Arial" charset="0"/>
            </a:endParaRPr>
          </a:p>
          <a:p>
            <a:pPr algn="l" rtl="0">
              <a:lnSpc>
                <a:spcPct val="100000"/>
              </a:lnSpc>
              <a:spcBef>
                <a:spcPts val="500"/>
              </a:spcBef>
            </a:pPr>
            <a:r>
              <a:rPr lang="en-gb" sz="1300" b="0" i="0" u="none" baseline="0" dirty="0" err="1">
                <a:latin typeface="Arial" charset="0"/>
                <a:ea typeface="Arial" charset="0"/>
                <a:cs typeface="Arial" charset="0"/>
              </a:rPr>
              <a:t>Energia</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ja</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konetekniikka</a:t>
            </a:r>
            <a:endParaRPr lang="en-gb" sz="1300" b="0" i="0" u="none" baseline="0" dirty="0">
              <a:latin typeface="Arial" charset="0"/>
              <a:ea typeface="Arial" charset="0"/>
              <a:cs typeface="Arial" charset="0"/>
            </a:endParaRPr>
          </a:p>
          <a:p>
            <a:pPr algn="l" rtl="0">
              <a:lnSpc>
                <a:spcPct val="100000"/>
              </a:lnSpc>
              <a:spcBef>
                <a:spcPts val="500"/>
              </a:spcBef>
            </a:pPr>
            <a:r>
              <a:rPr lang="en-gb" sz="1300" b="0" i="0" u="none" baseline="0" dirty="0" err="1">
                <a:latin typeface="Arial" charset="0"/>
                <a:ea typeface="Arial" charset="0"/>
                <a:cs typeface="Arial" charset="0"/>
              </a:rPr>
              <a:t>Informaatioteknologia</a:t>
            </a:r>
            <a:endParaRPr lang="en-gb" sz="1300" b="0" i="0" u="none" baseline="0" dirty="0">
              <a:latin typeface="Arial" charset="0"/>
              <a:ea typeface="Arial" charset="0"/>
              <a:cs typeface="Arial" charset="0"/>
            </a:endParaRPr>
          </a:p>
          <a:p>
            <a:pPr algn="l" rtl="0">
              <a:lnSpc>
                <a:spcPct val="100000"/>
              </a:lnSpc>
              <a:spcBef>
                <a:spcPts val="500"/>
              </a:spcBef>
            </a:pPr>
            <a:r>
              <a:rPr lang="en-gb" sz="1300" b="0" i="0" u="none" baseline="0" dirty="0" err="1">
                <a:latin typeface="Arial" charset="0"/>
                <a:ea typeface="Arial" charset="0"/>
                <a:cs typeface="Arial" charset="0"/>
              </a:rPr>
              <a:t>Informaatioverkostot</a:t>
            </a:r>
            <a:endParaRPr lang="en-gb" sz="1300" b="0" i="0" u="none" baseline="0" dirty="0">
              <a:latin typeface="Arial" charset="0"/>
              <a:ea typeface="Arial" charset="0"/>
              <a:cs typeface="Arial" charset="0"/>
            </a:endParaRPr>
          </a:p>
          <a:p>
            <a:pPr algn="l" rtl="0">
              <a:lnSpc>
                <a:spcPct val="100000"/>
              </a:lnSpc>
              <a:spcBef>
                <a:spcPts val="500"/>
              </a:spcBef>
            </a:pPr>
            <a:r>
              <a:rPr lang="en-gb" sz="1300" b="0" i="0" u="none" baseline="0" dirty="0" err="1">
                <a:latin typeface="Arial" charset="0"/>
                <a:ea typeface="Arial" charset="0"/>
                <a:cs typeface="Arial" charset="0"/>
              </a:rPr>
              <a:t>Kemian</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tekniikka</a:t>
            </a:r>
            <a:endParaRPr lang="en-gb" sz="1300" b="0" i="0" u="none" baseline="0" dirty="0">
              <a:latin typeface="Arial" charset="0"/>
              <a:ea typeface="Arial" charset="0"/>
              <a:cs typeface="Arial" charset="0"/>
            </a:endParaRPr>
          </a:p>
          <a:p>
            <a:pPr algn="l" rtl="0">
              <a:lnSpc>
                <a:spcPct val="100000"/>
              </a:lnSpc>
              <a:spcBef>
                <a:spcPts val="500"/>
              </a:spcBef>
            </a:pPr>
            <a:r>
              <a:rPr lang="en-gb" sz="1300" b="0" i="0" u="none" baseline="0" dirty="0" err="1">
                <a:latin typeface="Arial" charset="0"/>
                <a:ea typeface="Arial" charset="0"/>
                <a:cs typeface="Arial" charset="0"/>
              </a:rPr>
              <a:t>Kestävät</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yhdyskunnat</a:t>
            </a:r>
            <a:endParaRPr lang="en-gb" sz="1300" b="0" i="0" u="none" baseline="0" dirty="0">
              <a:latin typeface="Arial" charset="0"/>
              <a:ea typeface="Arial" charset="0"/>
              <a:cs typeface="Arial" charset="0"/>
            </a:endParaRPr>
          </a:p>
          <a:p>
            <a:pPr algn="l" rtl="0">
              <a:lnSpc>
                <a:spcPct val="100000"/>
              </a:lnSpc>
              <a:spcBef>
                <a:spcPts val="500"/>
              </a:spcBef>
            </a:pPr>
            <a:r>
              <a:rPr lang="en-gb" sz="1300" b="0" i="0" u="none" baseline="0" dirty="0" err="1">
                <a:latin typeface="Arial" charset="0"/>
                <a:ea typeface="Arial" charset="0"/>
                <a:cs typeface="Arial" charset="0"/>
              </a:rPr>
              <a:t>Kiinteistötalous</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ja</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geoinformatiikka</a:t>
            </a:r>
            <a:endParaRPr lang="en-gb" sz="1300" b="0" dirty="0">
              <a:latin typeface="Arial" charset="0"/>
              <a:ea typeface="Arial" charset="0"/>
              <a:cs typeface="Arial" charset="0"/>
            </a:endParaRPr>
          </a:p>
          <a:p>
            <a:pPr algn="l" rtl="0">
              <a:lnSpc>
                <a:spcPct val="100000"/>
              </a:lnSpc>
              <a:spcBef>
                <a:spcPts val="500"/>
              </a:spcBef>
            </a:pPr>
            <a:r>
              <a:rPr lang="en-gb" sz="1300" b="0" i="0" u="none" baseline="0" dirty="0" err="1">
                <a:latin typeface="Arial" charset="0"/>
                <a:ea typeface="Arial" charset="0"/>
                <a:cs typeface="Arial" charset="0"/>
              </a:rPr>
              <a:t>Rakennustekniikka</a:t>
            </a:r>
            <a:endParaRPr lang="en-gb" sz="1300" b="0" i="0" u="none" baseline="0" dirty="0">
              <a:latin typeface="Arial" charset="0"/>
              <a:ea typeface="Arial" charset="0"/>
              <a:cs typeface="Arial" charset="0"/>
            </a:endParaRPr>
          </a:p>
          <a:p>
            <a:endParaRPr lang="en-gb" sz="1300" b="0" dirty="0"/>
          </a:p>
        </p:txBody>
      </p:sp>
      <p:sp>
        <p:nvSpPr>
          <p:cNvPr id="5" name="Text Placeholder 2">
            <a:extLst>
              <a:ext uri="{FF2B5EF4-FFF2-40B4-BE49-F238E27FC236}">
                <a16:creationId xmlns:a16="http://schemas.microsoft.com/office/drawing/2014/main" id="{E9DBC475-4EEC-2941-BC9B-84DE6F4FD7F7}"/>
              </a:ext>
            </a:extLst>
          </p:cNvPr>
          <p:cNvSpPr txBox="1">
            <a:spLocks/>
          </p:cNvSpPr>
          <p:nvPr/>
        </p:nvSpPr>
        <p:spPr>
          <a:xfrm>
            <a:off x="4657094" y="868780"/>
            <a:ext cx="3716885"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kern="1200" baseline="0">
                <a:solidFill>
                  <a:schemeClr val="tx1"/>
                </a:solidFill>
                <a:latin typeface="+mn-lt"/>
                <a:ea typeface="+mn-ea"/>
                <a:cs typeface="+mn-cs"/>
              </a:defRPr>
            </a:lvl1pPr>
            <a:lvl2pPr marL="628650" indent="-27146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gn="l" rtl="0">
              <a:spcBef>
                <a:spcPts val="600"/>
              </a:spcBef>
            </a:pPr>
            <a:endParaRPr lang="en-gb" sz="2000">
              <a:latin typeface="Arial" charset="0"/>
              <a:ea typeface="Arial" charset="0"/>
              <a:cs typeface="Arial" charset="0"/>
            </a:endParaRPr>
          </a:p>
          <a:p>
            <a:endParaRPr lang="en-gb"/>
          </a:p>
        </p:txBody>
      </p:sp>
      <p:sp>
        <p:nvSpPr>
          <p:cNvPr id="6" name="Text Placeholder 2">
            <a:extLst>
              <a:ext uri="{FF2B5EF4-FFF2-40B4-BE49-F238E27FC236}">
                <a16:creationId xmlns:a16="http://schemas.microsoft.com/office/drawing/2014/main" id="{FE51D397-5DB2-6C4E-B05D-4520A04610CB}"/>
              </a:ext>
            </a:extLst>
          </p:cNvPr>
          <p:cNvSpPr txBox="1">
            <a:spLocks/>
          </p:cNvSpPr>
          <p:nvPr/>
        </p:nvSpPr>
        <p:spPr>
          <a:xfrm>
            <a:off x="4810174" y="1352128"/>
            <a:ext cx="3751924" cy="3662965"/>
          </a:xfrm>
          <a:prstGeom prst="rect">
            <a:avLst/>
          </a:prstGeom>
        </p:spPr>
        <p:txBody>
          <a:bodyPr lIns="0" tIns="0" rIns="0" bIns="0"/>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kern="1200" baseline="0">
                <a:solidFill>
                  <a:schemeClr val="tx1"/>
                </a:solidFill>
                <a:latin typeface="+mn-lt"/>
                <a:ea typeface="+mn-ea"/>
                <a:cs typeface="+mn-cs"/>
              </a:defRPr>
            </a:lvl1pPr>
            <a:lvl2pPr marL="628650" indent="-2857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gn="l" rtl="0">
              <a:lnSpc>
                <a:spcPct val="100000"/>
              </a:lnSpc>
              <a:spcBef>
                <a:spcPts val="500"/>
              </a:spcBef>
            </a:pPr>
            <a:r>
              <a:rPr lang="en-gb" sz="1300" b="0" i="0" u="none" baseline="0" dirty="0" err="1">
                <a:latin typeface="Arial" charset="0"/>
                <a:ea typeface="Arial" charset="0"/>
                <a:cs typeface="Arial" charset="0"/>
              </a:rPr>
              <a:t>Teknillinen</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fysiikka</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ja</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matematiikka</a:t>
            </a:r>
            <a:endParaRPr lang="en-gb" sz="1300" b="0" i="0" u="none" baseline="0" dirty="0">
              <a:latin typeface="Arial" charset="0"/>
              <a:ea typeface="Arial" charset="0"/>
              <a:cs typeface="Arial" charset="0"/>
            </a:endParaRPr>
          </a:p>
          <a:p>
            <a:pPr algn="l" rtl="0">
              <a:lnSpc>
                <a:spcPct val="100000"/>
              </a:lnSpc>
              <a:spcBef>
                <a:spcPts val="500"/>
              </a:spcBef>
            </a:pPr>
            <a:r>
              <a:rPr lang="en-gb" sz="1300" b="0" i="0" u="none" baseline="0" dirty="0" err="1">
                <a:latin typeface="Arial" charset="0"/>
                <a:ea typeface="Arial" charset="0"/>
                <a:cs typeface="Arial" charset="0"/>
              </a:rPr>
              <a:t>Teknillinen</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psykologia</a:t>
            </a:r>
            <a:endParaRPr lang="en-gb" sz="1300" b="0" i="0" u="none" baseline="0" dirty="0">
              <a:latin typeface="Arial" charset="0"/>
              <a:ea typeface="Arial" charset="0"/>
              <a:cs typeface="Arial" charset="0"/>
            </a:endParaRPr>
          </a:p>
          <a:p>
            <a:pPr algn="l" rtl="0">
              <a:lnSpc>
                <a:spcPct val="100000"/>
              </a:lnSpc>
              <a:spcBef>
                <a:spcPts val="500"/>
              </a:spcBef>
            </a:pPr>
            <a:r>
              <a:rPr lang="en-gb" sz="1300" b="0" i="0" u="none" baseline="0" dirty="0" err="1">
                <a:latin typeface="Arial" charset="0"/>
                <a:ea typeface="Arial" charset="0"/>
                <a:cs typeface="Arial" charset="0"/>
              </a:rPr>
              <a:t>Tietotekniikka</a:t>
            </a:r>
            <a:endParaRPr lang="en-gb" sz="1300" b="0" i="0" u="none" baseline="0" dirty="0">
              <a:latin typeface="Arial" charset="0"/>
              <a:ea typeface="Arial" charset="0"/>
              <a:cs typeface="Arial" charset="0"/>
            </a:endParaRPr>
          </a:p>
          <a:p>
            <a:pPr algn="l" rtl="0">
              <a:lnSpc>
                <a:spcPct val="100000"/>
              </a:lnSpc>
              <a:spcBef>
                <a:spcPts val="500"/>
              </a:spcBef>
            </a:pPr>
            <a:r>
              <a:rPr lang="en-gb" sz="1300" b="0" i="0" u="none" baseline="0" dirty="0" err="1">
                <a:latin typeface="Arial" charset="0"/>
                <a:ea typeface="Arial" charset="0"/>
                <a:cs typeface="Arial" charset="0"/>
              </a:rPr>
              <a:t>Tuotantotalous</a:t>
            </a:r>
            <a:endParaRPr lang="en-gb" sz="1300" b="0" i="0" u="none" baseline="0" dirty="0">
              <a:latin typeface="Arial" charset="0"/>
              <a:ea typeface="Arial" charset="0"/>
              <a:cs typeface="Arial" charset="0"/>
            </a:endParaRPr>
          </a:p>
          <a:p>
            <a:pPr algn="l" rtl="0">
              <a:lnSpc>
                <a:spcPct val="100000"/>
              </a:lnSpc>
              <a:spcBef>
                <a:spcPts val="500"/>
              </a:spcBef>
              <a:buFont typeface="Wingdings" panose="05000000000000000000" pitchFamily="2" charset="2"/>
              <a:buChar char="§"/>
            </a:pPr>
            <a:r>
              <a:rPr lang="en-gb" sz="1300" b="0" i="0" u="none" baseline="0" dirty="0" err="1">
                <a:solidFill>
                  <a:srgbClr val="000000"/>
                </a:solidFill>
                <a:latin typeface="Arial" panose="020B0604020202020204" pitchFamily="34" charset="0"/>
                <a:ea typeface="Arial" panose="020B0604020202020204" pitchFamily="34" charset="0"/>
                <a:cs typeface="Arial" panose="020B0604020202020204" pitchFamily="34" charset="0"/>
              </a:rPr>
              <a:t>Arkkitehtuuri</a:t>
            </a:r>
            <a:endParaRPr lang="en-gb" sz="13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l" rtl="0">
              <a:lnSpc>
                <a:spcPct val="100000"/>
              </a:lnSpc>
              <a:spcBef>
                <a:spcPts val="500"/>
              </a:spcBef>
              <a:buFont typeface="Wingdings" panose="05000000000000000000" pitchFamily="2" charset="2"/>
              <a:buChar char="§"/>
            </a:pPr>
            <a:r>
              <a:rPr lang="en-gb" sz="1300" b="0" i="0" u="none" baseline="0" dirty="0" err="1">
                <a:solidFill>
                  <a:srgbClr val="000000"/>
                </a:solidFill>
                <a:latin typeface="Arial" panose="020B0604020202020204" pitchFamily="34" charset="0"/>
                <a:ea typeface="Arial" panose="020B0604020202020204" pitchFamily="34" charset="0"/>
                <a:cs typeface="Arial" panose="020B0604020202020204" pitchFamily="34" charset="0"/>
              </a:rPr>
              <a:t>Maisema-arkkitehtuuri</a:t>
            </a:r>
            <a:endParaRPr lang="en-gb" sz="13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gn="l" rtl="0">
              <a:lnSpc>
                <a:spcPct val="100000"/>
              </a:lnSpc>
              <a:spcBef>
                <a:spcPts val="500"/>
              </a:spcBef>
            </a:pPr>
            <a:endParaRPr lang="en-gb" sz="1300" dirty="0">
              <a:solidFill>
                <a:srgbClr val="000000"/>
              </a:solidFill>
              <a:latin typeface="Arial" panose="020B0604020202020204" pitchFamily="34" charset="0"/>
            </a:endParaRPr>
          </a:p>
          <a:p>
            <a:pPr marL="0" indent="0" algn="l" rtl="0">
              <a:lnSpc>
                <a:spcPct val="100000"/>
              </a:lnSpc>
              <a:spcBef>
                <a:spcPts val="500"/>
              </a:spcBef>
              <a:buNone/>
            </a:pPr>
            <a:r>
              <a:rPr lang="en-gb" sz="1300" b="1" i="0" u="none" baseline="0" dirty="0">
                <a:latin typeface="Arial" charset="0"/>
                <a:ea typeface="Arial" charset="0"/>
                <a:cs typeface="Arial" charset="0"/>
              </a:rPr>
              <a:t>Study options taught in English:</a:t>
            </a:r>
          </a:p>
          <a:p>
            <a:pPr algn="l" rtl="0">
              <a:lnSpc>
                <a:spcPct val="100000"/>
              </a:lnSpc>
              <a:spcBef>
                <a:spcPts val="500"/>
              </a:spcBef>
            </a:pPr>
            <a:r>
              <a:rPr lang="en-gb" sz="1300" b="0" i="0" u="none" baseline="0" dirty="0">
                <a:latin typeface="Arial" charset="0"/>
                <a:ea typeface="Arial" charset="0"/>
                <a:cs typeface="Arial" charset="0"/>
              </a:rPr>
              <a:t>Chemical Engineering</a:t>
            </a:r>
          </a:p>
          <a:p>
            <a:pPr algn="l" rtl="0">
              <a:lnSpc>
                <a:spcPct val="100000"/>
              </a:lnSpc>
              <a:spcBef>
                <a:spcPts val="500"/>
              </a:spcBef>
            </a:pPr>
            <a:r>
              <a:rPr lang="en-gb" sz="1300" b="0" i="0" u="none" baseline="0" dirty="0">
                <a:latin typeface="Arial" charset="0"/>
                <a:ea typeface="Arial" charset="0"/>
                <a:cs typeface="Arial" charset="0"/>
              </a:rPr>
              <a:t>Computational Engineering</a:t>
            </a:r>
          </a:p>
          <a:p>
            <a:pPr algn="l" rtl="0">
              <a:lnSpc>
                <a:spcPct val="100000"/>
              </a:lnSpc>
              <a:spcBef>
                <a:spcPts val="500"/>
              </a:spcBef>
            </a:pPr>
            <a:r>
              <a:rPr lang="en-gb" sz="1300" b="0" i="0" u="none" baseline="0" dirty="0">
                <a:latin typeface="Arial" charset="0"/>
                <a:ea typeface="Arial" charset="0"/>
                <a:cs typeface="Arial" charset="0"/>
              </a:rPr>
              <a:t>Data Science</a:t>
            </a:r>
          </a:p>
          <a:p>
            <a:pPr algn="l" rtl="0">
              <a:lnSpc>
                <a:spcPct val="100000"/>
              </a:lnSpc>
              <a:spcBef>
                <a:spcPts val="500"/>
              </a:spcBef>
            </a:pPr>
            <a:r>
              <a:rPr lang="en-gb" sz="1300" b="0" i="0" u="none" baseline="0" dirty="0">
                <a:latin typeface="Arial" charset="0"/>
                <a:ea typeface="Arial" charset="0"/>
                <a:cs typeface="Arial" charset="0"/>
              </a:rPr>
              <a:t>Digital Systems and Design</a:t>
            </a:r>
          </a:p>
          <a:p>
            <a:pPr algn="l" rtl="0">
              <a:lnSpc>
                <a:spcPct val="100000"/>
              </a:lnSpc>
              <a:spcBef>
                <a:spcPts val="500"/>
              </a:spcBef>
            </a:pPr>
            <a:r>
              <a:rPr lang="en-gb" sz="1300" b="0" i="0" u="none" baseline="0" dirty="0">
                <a:latin typeface="Arial" charset="0"/>
                <a:ea typeface="Arial" charset="0"/>
                <a:cs typeface="Arial" charset="0"/>
              </a:rPr>
              <a:t>Quantum Technology</a:t>
            </a:r>
            <a:endParaRPr lang="en-gb" sz="1300" b="0" dirty="0">
              <a:latin typeface="Arial" charset="0"/>
              <a:ea typeface="Arial" charset="0"/>
              <a:cs typeface="Arial" charset="0"/>
            </a:endParaRPr>
          </a:p>
        </p:txBody>
      </p:sp>
    </p:spTree>
    <p:extLst>
      <p:ext uri="{BB962C8B-B14F-4D97-AF65-F5344CB8AC3E}">
        <p14:creationId xmlns:p14="http://schemas.microsoft.com/office/powerpoint/2010/main" val="3239391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pPr algn="l" rtl="0"/>
            <a:r>
              <a:rPr lang="en-gb" b="1" i="0" u="none" baseline="0"/>
              <a:t>Studying at Aalto</a:t>
            </a:r>
            <a:endParaRPr lang="en-gb" dirty="0"/>
          </a:p>
        </p:txBody>
      </p:sp>
    </p:spTree>
    <p:extLst>
      <p:ext uri="{BB962C8B-B14F-4D97-AF65-F5344CB8AC3E}">
        <p14:creationId xmlns:p14="http://schemas.microsoft.com/office/powerpoint/2010/main" val="302560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C079E73B-B3CD-F347-AF39-A3931E192396}"/>
              </a:ext>
            </a:extLst>
          </p:cNvPr>
          <p:cNvSpPr txBox="1">
            <a:spLocks/>
          </p:cNvSpPr>
          <p:nvPr/>
        </p:nvSpPr>
        <p:spPr>
          <a:xfrm>
            <a:off x="2329504" y="2312470"/>
            <a:ext cx="1499522" cy="2561285"/>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l" rtl="0">
              <a:buNone/>
            </a:pPr>
            <a:r>
              <a:rPr lang="en-gb" sz="1300" b="1" i="0" u="none" baseline="0" dirty="0">
                <a:latin typeface="Arial"/>
                <a:ea typeface="Arial"/>
                <a:cs typeface="Arial"/>
              </a:rPr>
              <a:t>Learning spaces</a:t>
            </a:r>
          </a:p>
          <a:p>
            <a:pPr marL="0" indent="0" algn="l" rtl="0">
              <a:buNone/>
            </a:pPr>
            <a:r>
              <a:rPr lang="en-gb" sz="1200" b="0" i="0" u="none" baseline="0" dirty="0">
                <a:latin typeface="Arial"/>
                <a:ea typeface="Arial"/>
                <a:cs typeface="Arial"/>
              </a:rPr>
              <a:t>The campus has an airy library, student hubs for independent work, laboratories, studios and workshops.</a:t>
            </a:r>
          </a:p>
          <a:p>
            <a:pPr marL="285750" indent="-285750" algn="l" rtl="0"/>
            <a:endParaRPr lang="en-gb" sz="1300" dirty="0">
              <a:cs typeface="Arial"/>
            </a:endParaRPr>
          </a:p>
        </p:txBody>
      </p:sp>
      <p:sp>
        <p:nvSpPr>
          <p:cNvPr id="18" name="Text Placeholder 9">
            <a:extLst>
              <a:ext uri="{FF2B5EF4-FFF2-40B4-BE49-F238E27FC236}">
                <a16:creationId xmlns:a16="http://schemas.microsoft.com/office/drawing/2014/main" id="{8872407F-8AFC-7446-94D8-465448C55DFB}"/>
              </a:ext>
            </a:extLst>
          </p:cNvPr>
          <p:cNvSpPr txBox="1">
            <a:spLocks/>
          </p:cNvSpPr>
          <p:nvPr/>
        </p:nvSpPr>
        <p:spPr>
          <a:xfrm>
            <a:off x="3952660" y="2313198"/>
            <a:ext cx="1406557" cy="2700487"/>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l" rtl="0">
              <a:buNone/>
            </a:pPr>
            <a:r>
              <a:rPr lang="en-gb" sz="1300" b="1" i="0" u="none" baseline="0" dirty="0">
                <a:latin typeface="Arial"/>
                <a:ea typeface="Arial"/>
                <a:cs typeface="Arial"/>
              </a:rPr>
              <a:t>Student union spaces for students</a:t>
            </a:r>
          </a:p>
          <a:p>
            <a:pPr marL="0" indent="0" algn="l" rtl="0">
              <a:buNone/>
            </a:pPr>
            <a:r>
              <a:rPr lang="en-gb" sz="1200" b="0" i="0" u="none" baseline="0" dirty="0">
                <a:latin typeface="+mn-lt"/>
                <a:ea typeface="+mn-lt"/>
                <a:cs typeface="+mn-lt"/>
              </a:rPr>
              <a:t>Affordable student housing, guild rooms, formal venues, sports facilities, saunas and much more!</a:t>
            </a:r>
            <a:endParaRPr lang="en-gb" sz="1200" dirty="0">
              <a:cs typeface="Arial"/>
            </a:endParaRPr>
          </a:p>
        </p:txBody>
      </p:sp>
      <p:sp>
        <p:nvSpPr>
          <p:cNvPr id="19" name="Text Placeholder 10">
            <a:extLst>
              <a:ext uri="{FF2B5EF4-FFF2-40B4-BE49-F238E27FC236}">
                <a16:creationId xmlns:a16="http://schemas.microsoft.com/office/drawing/2014/main" id="{5ADD0030-66DB-6A44-8E88-5C0584FA349E}"/>
              </a:ext>
            </a:extLst>
          </p:cNvPr>
          <p:cNvSpPr txBox="1">
            <a:spLocks/>
          </p:cNvSpPr>
          <p:nvPr/>
        </p:nvSpPr>
        <p:spPr>
          <a:xfrm>
            <a:off x="5615011" y="2318299"/>
            <a:ext cx="1397557" cy="2590062"/>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l" rtl="0">
              <a:buNone/>
            </a:pPr>
            <a:r>
              <a:rPr lang="en-gb" sz="1300" b="1" i="0" u="none" baseline="0" dirty="0">
                <a:latin typeface="Arial"/>
                <a:ea typeface="Arial"/>
                <a:cs typeface="Arial"/>
              </a:rPr>
              <a:t>Good services</a:t>
            </a:r>
          </a:p>
          <a:p>
            <a:pPr marL="0" indent="0" algn="l" rtl="0">
              <a:buNone/>
            </a:pPr>
            <a:r>
              <a:rPr lang="en-gb" sz="1200" b="0" i="0" u="none" baseline="0" dirty="0">
                <a:latin typeface="Arial"/>
                <a:ea typeface="Arial"/>
                <a:cs typeface="Arial"/>
              </a:rPr>
              <a:t>A shopping centre, restaurants, cafés, gyms, a shop for office supplies, grocery shops, a metro station and extensive bus connections. A tram line on the way in 2024!</a:t>
            </a:r>
          </a:p>
        </p:txBody>
      </p:sp>
      <p:sp>
        <p:nvSpPr>
          <p:cNvPr id="20" name="Text Placeholder 11">
            <a:extLst>
              <a:ext uri="{FF2B5EF4-FFF2-40B4-BE49-F238E27FC236}">
                <a16:creationId xmlns:a16="http://schemas.microsoft.com/office/drawing/2014/main" id="{F180D1BB-0976-FA42-9920-2C859392574E}"/>
              </a:ext>
            </a:extLst>
          </p:cNvPr>
          <p:cNvSpPr txBox="1">
            <a:spLocks/>
          </p:cNvSpPr>
          <p:nvPr/>
        </p:nvSpPr>
        <p:spPr>
          <a:xfrm>
            <a:off x="7225260" y="2316980"/>
            <a:ext cx="1542726" cy="2771755"/>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l" rtl="0">
              <a:buNone/>
            </a:pPr>
            <a:r>
              <a:rPr lang="en-gb" sz="1300" b="1" i="0" u="none" baseline="0" dirty="0">
                <a:latin typeface="Arial"/>
                <a:ea typeface="Arial"/>
                <a:cs typeface="Arial"/>
              </a:rPr>
              <a:t>A combination of city life and nature</a:t>
            </a:r>
          </a:p>
          <a:p>
            <a:pPr marL="0" indent="0" algn="l" rtl="0">
              <a:buNone/>
            </a:pPr>
            <a:r>
              <a:rPr lang="en-gb" sz="1200" b="0" i="0" u="none" baseline="0" dirty="0">
                <a:latin typeface="Arial"/>
                <a:ea typeface="Arial"/>
                <a:cs typeface="Arial"/>
              </a:rPr>
              <a:t>Our green campus is located right next to a nature preserve. The vibrant campus and its fast connections to the Helsinki city centre give you an opportunity to enjoy fast-paced city life, too.</a:t>
            </a:r>
          </a:p>
        </p:txBody>
      </p:sp>
      <p:sp>
        <p:nvSpPr>
          <p:cNvPr id="21" name="Text Placeholder 1">
            <a:extLst>
              <a:ext uri="{FF2B5EF4-FFF2-40B4-BE49-F238E27FC236}">
                <a16:creationId xmlns:a16="http://schemas.microsoft.com/office/drawing/2014/main" id="{9C10B402-F07A-3B43-A047-B28F9331B945}"/>
              </a:ext>
            </a:extLst>
          </p:cNvPr>
          <p:cNvSpPr>
            <a:spLocks noGrp="1"/>
          </p:cNvSpPr>
          <p:nvPr>
            <p:ph type="body" sz="half" idx="10"/>
          </p:nvPr>
        </p:nvSpPr>
        <p:spPr>
          <a:xfrm>
            <a:off x="646907" y="125242"/>
            <a:ext cx="8497093" cy="1053699"/>
          </a:xfrm>
        </p:spPr>
        <p:txBody>
          <a:bodyPr lIns="0" tIns="0" rIns="0" bIns="0" anchor="t"/>
          <a:lstStyle/>
          <a:p>
            <a:pPr algn="l" rtl="0"/>
            <a:r>
              <a:rPr lang="en-gb" b="1" i="0" u="none" baseline="0">
                <a:latin typeface="Arial"/>
                <a:ea typeface="Arial"/>
                <a:cs typeface="Arial"/>
              </a:rPr>
              <a:t>Aalto campus</a:t>
            </a:r>
            <a:endParaRPr lang="en-gb" dirty="0"/>
          </a:p>
        </p:txBody>
      </p:sp>
      <p:sp>
        <p:nvSpPr>
          <p:cNvPr id="22" name="Text Placeholder 7">
            <a:extLst>
              <a:ext uri="{FF2B5EF4-FFF2-40B4-BE49-F238E27FC236}">
                <a16:creationId xmlns:a16="http://schemas.microsoft.com/office/drawing/2014/main" id="{4F4B4935-8BFA-614E-AD9E-848D1483835D}"/>
              </a:ext>
            </a:extLst>
          </p:cNvPr>
          <p:cNvSpPr txBox="1">
            <a:spLocks/>
          </p:cNvSpPr>
          <p:nvPr/>
        </p:nvSpPr>
        <p:spPr>
          <a:xfrm>
            <a:off x="677276" y="2304305"/>
            <a:ext cx="1387434" cy="1979695"/>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l" rtl="0">
              <a:buNone/>
            </a:pPr>
            <a:r>
              <a:rPr lang="en-gb" sz="1300" b="1" i="0" u="none" baseline="0" dirty="0">
                <a:latin typeface="Arial"/>
                <a:ea typeface="Arial"/>
                <a:cs typeface="Arial"/>
              </a:rPr>
              <a:t>Three fields of study on the same campus</a:t>
            </a:r>
          </a:p>
          <a:p>
            <a:pPr marL="0" indent="0" algn="l" rtl="0">
              <a:buNone/>
            </a:pPr>
            <a:r>
              <a:rPr lang="en-gb" sz="1200" b="0" i="0" u="none" baseline="0" dirty="0">
                <a:latin typeface="Arial"/>
                <a:ea typeface="Arial"/>
                <a:cs typeface="Arial"/>
              </a:rPr>
              <a:t>Our multidisciplinary student community gives you a chance to meet people from different fields and educational backgrounds.</a:t>
            </a:r>
            <a:endParaRPr lang="en-gb" sz="1200" dirty="0"/>
          </a:p>
        </p:txBody>
      </p:sp>
      <p:pic>
        <p:nvPicPr>
          <p:cNvPr id="23" name="Picture 22">
            <a:extLst>
              <a:ext uri="{FF2B5EF4-FFF2-40B4-BE49-F238E27FC236}">
                <a16:creationId xmlns:a16="http://schemas.microsoft.com/office/drawing/2014/main" id="{2E6286F9-2AEC-8E43-9BC9-263D7B572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3345" y="806249"/>
            <a:ext cx="1255421" cy="1255421"/>
          </a:xfrm>
          <a:prstGeom prst="ellipse">
            <a:avLst/>
          </a:prstGeom>
        </p:spPr>
      </p:pic>
      <p:pic>
        <p:nvPicPr>
          <p:cNvPr id="24" name="Picture 23">
            <a:extLst>
              <a:ext uri="{FF2B5EF4-FFF2-40B4-BE49-F238E27FC236}">
                <a16:creationId xmlns:a16="http://schemas.microsoft.com/office/drawing/2014/main" id="{D79E3F2E-B752-9841-A5C4-A04F8BBE5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9504" y="820039"/>
            <a:ext cx="1241631" cy="1241631"/>
          </a:xfrm>
          <a:prstGeom prst="ellipse">
            <a:avLst/>
          </a:prstGeom>
        </p:spPr>
      </p:pic>
      <p:pic>
        <p:nvPicPr>
          <p:cNvPr id="25" name="Picture 24">
            <a:extLst>
              <a:ext uri="{FF2B5EF4-FFF2-40B4-BE49-F238E27FC236}">
                <a16:creationId xmlns:a16="http://schemas.microsoft.com/office/drawing/2014/main" id="{3D8CA511-40CB-A745-82B0-907AEA96272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2591" y="820039"/>
            <a:ext cx="1241631" cy="1241631"/>
          </a:xfrm>
          <a:prstGeom prst="ellipse">
            <a:avLst/>
          </a:prstGeom>
        </p:spPr>
      </p:pic>
      <p:pic>
        <p:nvPicPr>
          <p:cNvPr id="26" name="Picture 25">
            <a:extLst>
              <a:ext uri="{FF2B5EF4-FFF2-40B4-BE49-F238E27FC236}">
                <a16:creationId xmlns:a16="http://schemas.microsoft.com/office/drawing/2014/main" id="{1BC974BB-233A-A24B-8BF4-AB046BCB626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952660" y="787526"/>
            <a:ext cx="1330834" cy="1330834"/>
          </a:xfrm>
          <a:prstGeom prst="ellipse">
            <a:avLst/>
          </a:prstGeom>
        </p:spPr>
      </p:pic>
      <p:pic>
        <p:nvPicPr>
          <p:cNvPr id="27" name="Picture 26">
            <a:extLst>
              <a:ext uri="{FF2B5EF4-FFF2-40B4-BE49-F238E27FC236}">
                <a16:creationId xmlns:a16="http://schemas.microsoft.com/office/drawing/2014/main" id="{600E8A80-1CC7-8645-8B4D-3978B2A3A99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280337" y="787527"/>
            <a:ext cx="1330834" cy="1330834"/>
          </a:xfrm>
          <a:prstGeom prst="ellipse">
            <a:avLst/>
          </a:prstGeom>
        </p:spPr>
      </p:pic>
    </p:spTree>
    <p:extLst>
      <p:ext uri="{BB962C8B-B14F-4D97-AF65-F5344CB8AC3E}">
        <p14:creationId xmlns:p14="http://schemas.microsoft.com/office/powerpoint/2010/main" val="117983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8B18A7BD-620A-4294-BF16-ACE588D629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10792" y="0"/>
            <a:ext cx="4435200" cy="5143500"/>
          </a:xfrm>
          <a:prstGeom prst="rect">
            <a:avLst/>
          </a:prstGeom>
        </p:spPr>
      </p:pic>
      <p:sp>
        <p:nvSpPr>
          <p:cNvPr id="2" name="Text Placeholder 1">
            <a:extLst>
              <a:ext uri="{FF2B5EF4-FFF2-40B4-BE49-F238E27FC236}">
                <a16:creationId xmlns:a16="http://schemas.microsoft.com/office/drawing/2014/main" id="{4ABC538B-7778-4D85-C3BC-D7CF56E23253}"/>
              </a:ext>
            </a:extLst>
          </p:cNvPr>
          <p:cNvSpPr>
            <a:spLocks noGrp="1"/>
          </p:cNvSpPr>
          <p:nvPr>
            <p:ph type="body" sz="half" idx="10"/>
          </p:nvPr>
        </p:nvSpPr>
        <p:spPr>
          <a:xfrm>
            <a:off x="663843" y="125416"/>
            <a:ext cx="4046949" cy="999574"/>
          </a:xfrm>
        </p:spPr>
        <p:txBody>
          <a:bodyPr lIns="0" tIns="0" rIns="0" bIns="0" anchor="t"/>
          <a:lstStyle/>
          <a:p>
            <a:pPr algn="l" rtl="0">
              <a:lnSpc>
                <a:spcPts val="3400"/>
              </a:lnSpc>
            </a:pPr>
            <a:r>
              <a:rPr lang="en-gb" sz="3000" b="1" i="0" u="none" baseline="0" dirty="0">
                <a:solidFill>
                  <a:srgbClr val="FF0000"/>
                </a:solidFill>
              </a:rPr>
              <a:t>International </a:t>
            </a:r>
            <a:br>
              <a:rPr lang="en-gb" sz="3000" b="1" i="0" u="none" baseline="0" dirty="0">
                <a:solidFill>
                  <a:srgbClr val="FF0000"/>
                </a:solidFill>
              </a:rPr>
            </a:br>
            <a:r>
              <a:rPr lang="en-gb" sz="3000" b="1" i="0" u="none" baseline="0" dirty="0">
                <a:solidFill>
                  <a:srgbClr val="FF0000"/>
                </a:solidFill>
              </a:rPr>
              <a:t>opportunities</a:t>
            </a:r>
            <a:endParaRPr lang="en-gb" sz="3000" dirty="0"/>
          </a:p>
        </p:txBody>
      </p:sp>
      <p:sp>
        <p:nvSpPr>
          <p:cNvPr id="8" name="Text Placeholder 4">
            <a:extLst>
              <a:ext uri="{FF2B5EF4-FFF2-40B4-BE49-F238E27FC236}">
                <a16:creationId xmlns:a16="http://schemas.microsoft.com/office/drawing/2014/main" id="{90CD8863-BFC8-4197-AC86-C5E955F28B36}"/>
              </a:ext>
            </a:extLst>
          </p:cNvPr>
          <p:cNvSpPr txBox="1">
            <a:spLocks/>
          </p:cNvSpPr>
          <p:nvPr/>
        </p:nvSpPr>
        <p:spPr>
          <a:xfrm>
            <a:off x="662502" y="1130813"/>
            <a:ext cx="3847153" cy="3424646"/>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285750" indent="-285750" algn="l" rtl="0">
              <a:lnSpc>
                <a:spcPct val="100000"/>
              </a:lnSpc>
              <a:buFont typeface="Arial,Sans-Serif"/>
              <a:buChar char="•"/>
            </a:pPr>
            <a:r>
              <a:rPr lang="en-gb" sz="1100" b="1" i="0" u="none" baseline="0" dirty="0">
                <a:latin typeface="+mn-lt"/>
                <a:ea typeface="+mn-lt"/>
                <a:cs typeface="+mn-lt"/>
              </a:rPr>
              <a:t>Exchange studies</a:t>
            </a:r>
            <a:endParaRPr lang="en-gb" sz="1100" b="1" dirty="0">
              <a:ea typeface="+mn-lt"/>
              <a:cs typeface="+mn-lt"/>
            </a:endParaRPr>
          </a:p>
          <a:p>
            <a:pPr marL="628650" lvl="1" indent="-285750" algn="l" rtl="0">
              <a:lnSpc>
                <a:spcPct val="100000"/>
              </a:lnSpc>
              <a:buFont typeface="Arial,Sans-Serif"/>
              <a:buChar char="•"/>
            </a:pPr>
            <a:r>
              <a:rPr lang="en-gb" sz="1100" b="0" i="0" u="none" baseline="0" dirty="0">
                <a:latin typeface="+mn-lt"/>
                <a:ea typeface="+mn-lt"/>
                <a:cs typeface="+mn-lt"/>
              </a:rPr>
              <a:t>Exchange studies are a great way to gain international experience and improve your language skills.</a:t>
            </a:r>
          </a:p>
          <a:p>
            <a:pPr marL="628650" lvl="1" indent="-285750" algn="l" rtl="0">
              <a:lnSpc>
                <a:spcPct val="100000"/>
              </a:lnSpc>
              <a:buFont typeface="Arial,Sans-Serif"/>
              <a:buChar char="•"/>
            </a:pPr>
            <a:r>
              <a:rPr lang="en-gb" sz="1100" b="0" i="0" u="none" baseline="0" dirty="0">
                <a:latin typeface="+mn-lt"/>
                <a:ea typeface="+mn-lt"/>
                <a:cs typeface="+mn-lt"/>
              </a:rPr>
              <a:t>Exchange studies last for 3–6 months. The studies you complete during the exchange will count towards your Aalto degree.</a:t>
            </a:r>
          </a:p>
          <a:p>
            <a:pPr marL="628650" lvl="1" indent="-285750" algn="l" rtl="0">
              <a:lnSpc>
                <a:spcPct val="100000"/>
              </a:lnSpc>
              <a:buFont typeface="Arial,Sans-Serif"/>
              <a:buChar char="•"/>
            </a:pPr>
            <a:r>
              <a:rPr lang="en-gb" sz="1100" b="0" i="0" u="none" baseline="0" dirty="0">
                <a:latin typeface="+mn-lt"/>
                <a:ea typeface="+mn-lt"/>
                <a:cs typeface="+mn-lt"/>
              </a:rPr>
              <a:t>We have ca. 130 partner universities around the world, in, e.g. </a:t>
            </a:r>
            <a:r>
              <a:rPr lang="en-gb" sz="1100" b="0" i="0" u="none" baseline="0" dirty="0"/>
              <a:t>Australia, Brazil, Canada, Chile, France, Germany, Hongkong, Italy, Ireland, Japan, Mexico, Singapore, Switzerland and the USA.</a:t>
            </a:r>
          </a:p>
          <a:p>
            <a:pPr marL="285750" indent="-285750" algn="l" rtl="0">
              <a:lnSpc>
                <a:spcPct val="100000"/>
              </a:lnSpc>
              <a:buFont typeface="Arial,Sans-Serif"/>
              <a:buChar char="•"/>
            </a:pPr>
            <a:r>
              <a:rPr lang="en-gb" sz="1100" b="1" i="0" u="none" baseline="0" dirty="0">
                <a:latin typeface="Arial"/>
                <a:ea typeface="Arial"/>
                <a:cs typeface="Arial"/>
              </a:rPr>
              <a:t>International double degrees</a:t>
            </a:r>
            <a:endParaRPr lang="en-gb" sz="1100" b="1" dirty="0">
              <a:cs typeface="Arial"/>
            </a:endParaRPr>
          </a:p>
          <a:p>
            <a:pPr marL="628650" lvl="1" indent="-285750" algn="l" rtl="0">
              <a:lnSpc>
                <a:spcPct val="100000"/>
              </a:lnSpc>
              <a:buFont typeface="Arial,Sans-Serif"/>
              <a:buChar char="•"/>
            </a:pPr>
            <a:r>
              <a:rPr lang="en-gb" sz="1100" b="0" i="0" u="none" baseline="0" dirty="0">
                <a:solidFill>
                  <a:srgbClr val="000000"/>
                </a:solidFill>
                <a:latin typeface="Arial"/>
                <a:ea typeface="Arial"/>
                <a:cs typeface="Arial"/>
              </a:rPr>
              <a:t>There are several master’s programmes organised in collaboration with international partners, which allow you to earn a degree from both Aalto and another European top university.</a:t>
            </a:r>
          </a:p>
          <a:p>
            <a:pPr marL="285750" indent="-285750">
              <a:lnSpc>
                <a:spcPct val="100000"/>
              </a:lnSpc>
              <a:buFont typeface="Arial,Sans-Serif"/>
              <a:buChar char="•"/>
            </a:pPr>
            <a:r>
              <a:rPr lang="en-gb" sz="1100" b="1" i="0" u="none" baseline="0" dirty="0">
                <a:solidFill>
                  <a:srgbClr val="000000"/>
                </a:solidFill>
                <a:latin typeface="Arial"/>
                <a:ea typeface="Arial"/>
                <a:cs typeface="Arial"/>
              </a:rPr>
              <a:t>International work placements and projects</a:t>
            </a:r>
            <a:endParaRPr lang="en-gb" sz="1100" b="1" dirty="0">
              <a:solidFill>
                <a:srgbClr val="000000"/>
              </a:solidFill>
              <a:latin typeface="Arial" panose="020B0604020202020204" pitchFamily="34" charset="0"/>
              <a:cs typeface="Arial"/>
            </a:endParaRPr>
          </a:p>
          <a:p>
            <a:pPr marL="285750" indent="-285750" algn="l" rtl="0">
              <a:lnSpc>
                <a:spcPct val="100000"/>
              </a:lnSpc>
              <a:buFont typeface="Arial,Sans-Serif"/>
              <a:buChar char="•"/>
            </a:pPr>
            <a:endParaRPr lang="en-gb" sz="1100" dirty="0">
              <a:cs typeface="Arial"/>
            </a:endParaRPr>
          </a:p>
        </p:txBody>
      </p:sp>
    </p:spTree>
    <p:extLst>
      <p:ext uri="{BB962C8B-B14F-4D97-AF65-F5344CB8AC3E}">
        <p14:creationId xmlns:p14="http://schemas.microsoft.com/office/powerpoint/2010/main" val="3202262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5389D-327A-4AE0-91C1-905CF5E03174}"/>
              </a:ext>
            </a:extLst>
          </p:cNvPr>
          <p:cNvSpPr>
            <a:spLocks noGrp="1"/>
          </p:cNvSpPr>
          <p:nvPr>
            <p:ph type="body" sz="half" idx="10"/>
          </p:nvPr>
        </p:nvSpPr>
        <p:spPr/>
        <p:txBody>
          <a:bodyPr/>
          <a:lstStyle/>
          <a:p>
            <a:pPr algn="l" rtl="0"/>
            <a:r>
              <a:rPr lang="en-gb" sz="3600" b="1" i="0" u="none" baseline="0"/>
              <a:t>Career opportunities</a:t>
            </a:r>
            <a:endParaRPr lang="en-gb" sz="3600" dirty="0"/>
          </a:p>
        </p:txBody>
      </p:sp>
      <p:sp>
        <p:nvSpPr>
          <p:cNvPr id="3" name="Text Placeholder 2">
            <a:extLst>
              <a:ext uri="{FF2B5EF4-FFF2-40B4-BE49-F238E27FC236}">
                <a16:creationId xmlns:a16="http://schemas.microsoft.com/office/drawing/2014/main" id="{5A493D59-1614-4F46-AE15-0F55C8C2E876}"/>
              </a:ext>
            </a:extLst>
          </p:cNvPr>
          <p:cNvSpPr>
            <a:spLocks noGrp="1"/>
          </p:cNvSpPr>
          <p:nvPr>
            <p:ph type="body" sz="half" idx="11"/>
          </p:nvPr>
        </p:nvSpPr>
        <p:spPr>
          <a:xfrm>
            <a:off x="662608" y="873761"/>
            <a:ext cx="8099348" cy="3581674"/>
          </a:xfrm>
        </p:spPr>
        <p:txBody>
          <a:bodyPr/>
          <a:lstStyle/>
          <a:p>
            <a:pPr marL="285750" lvl="1" indent="-285750" algn="l" rtl="0">
              <a:lnSpc>
                <a:spcPct val="100000"/>
              </a:lnSpc>
              <a:spcBef>
                <a:spcPts val="400"/>
              </a:spcBef>
            </a:pPr>
            <a:r>
              <a:rPr lang="en-gb" sz="1200" b="1" i="0" u="none" baseline="0"/>
              <a:t>Bright career prospects</a:t>
            </a:r>
          </a:p>
          <a:p>
            <a:pPr marL="914400" lvl="2" indent="-285750" algn="l" rtl="0">
              <a:lnSpc>
                <a:spcPct val="100000"/>
              </a:lnSpc>
              <a:spcBef>
                <a:spcPts val="400"/>
              </a:spcBef>
            </a:pPr>
            <a:r>
              <a:rPr lang="en-gb" sz="1100" b="0" i="0" u="none" baseline="0"/>
              <a:t>An Aalto degree gives you the best possible conditions to find work that fits your skills and allows you to create products, services and innovations for the future. </a:t>
            </a:r>
          </a:p>
          <a:p>
            <a:pPr marL="914400" lvl="2" indent="-285750" algn="l" rtl="0">
              <a:lnSpc>
                <a:spcPct val="100000"/>
              </a:lnSpc>
              <a:spcBef>
                <a:spcPts val="400"/>
              </a:spcBef>
            </a:pPr>
            <a:r>
              <a:rPr lang="en-gb" sz="1100" b="0" i="0" u="none" baseline="0"/>
              <a:t>You have a chance to make great changes in society and solve global challenges. </a:t>
            </a:r>
          </a:p>
          <a:p>
            <a:pPr marL="285750" lvl="1" indent="-285750" algn="l" rtl="0">
              <a:lnSpc>
                <a:spcPct val="100000"/>
              </a:lnSpc>
              <a:spcBef>
                <a:spcPts val="400"/>
              </a:spcBef>
            </a:pPr>
            <a:r>
              <a:rPr lang="en-gb" sz="1200" b="1" i="0" u="none" baseline="0"/>
              <a:t>Collaboration with industry</a:t>
            </a:r>
            <a:endParaRPr lang="en-gb" sz="1200" b="1" dirty="0"/>
          </a:p>
          <a:p>
            <a:pPr marL="914400" lvl="2" indent="-285750" algn="l" rtl="0">
              <a:lnSpc>
                <a:spcPct val="100000"/>
              </a:lnSpc>
              <a:spcBef>
                <a:spcPts val="400"/>
              </a:spcBef>
            </a:pPr>
            <a:r>
              <a:rPr lang="en-gb" sz="1100" b="0" i="0" u="none" baseline="0"/>
              <a:t>You get to be a part of interesting hands-on projects that involve representatives from the business world. Summer jobs, work placements, industry visits and thesis projects are a good way to build networks.</a:t>
            </a:r>
          </a:p>
          <a:p>
            <a:pPr marL="285750" lvl="1" indent="-285750" algn="l" rtl="0">
              <a:lnSpc>
                <a:spcPct val="100000"/>
              </a:lnSpc>
              <a:spcBef>
                <a:spcPts val="400"/>
              </a:spcBef>
            </a:pPr>
            <a:r>
              <a:rPr lang="en-gb" sz="1200" b="1" i="0" u="none" baseline="0">
                <a:latin typeface="Arial" charset="0"/>
                <a:ea typeface="Arial" charset="0"/>
                <a:cs typeface="Arial" charset="0"/>
              </a:rPr>
              <a:t>Aalto community</a:t>
            </a:r>
          </a:p>
          <a:p>
            <a:pPr marL="914400" lvl="2" indent="-285750" algn="l" rtl="0">
              <a:lnSpc>
                <a:spcPct val="100000"/>
              </a:lnSpc>
              <a:spcBef>
                <a:spcPts val="400"/>
              </a:spcBef>
            </a:pPr>
            <a:r>
              <a:rPr lang="en-gb" sz="1100" b="0" i="0" u="none" baseline="0"/>
              <a:t>During your student years, you make contacts and form networks that will help you along in your career long after your graduation.</a:t>
            </a:r>
          </a:p>
          <a:p>
            <a:pPr marL="285750" lvl="1" indent="-285750" algn="l" rtl="0">
              <a:lnSpc>
                <a:spcPct val="100000"/>
              </a:lnSpc>
              <a:spcBef>
                <a:spcPts val="400"/>
              </a:spcBef>
            </a:pPr>
            <a:r>
              <a:rPr lang="en-gb" sz="1200" b="1" i="0" u="none" baseline="0"/>
              <a:t>Start-up culture</a:t>
            </a:r>
            <a:endParaRPr lang="en-gb" sz="1200" b="1" dirty="0"/>
          </a:p>
          <a:p>
            <a:pPr marL="914400" lvl="2" indent="-285750" algn="l" rtl="0">
              <a:lnSpc>
                <a:spcPct val="100000"/>
              </a:lnSpc>
              <a:spcBef>
                <a:spcPts val="400"/>
              </a:spcBef>
            </a:pPr>
            <a:r>
              <a:rPr lang="en-gb" sz="1100" b="0" i="0" u="none" baseline="0"/>
              <a:t>You get to be a part of real student-led start up activities. </a:t>
            </a:r>
            <a:r>
              <a:rPr lang="en-gb" sz="1100" b="0" i="0" u="none" baseline="0">
                <a:latin typeface="Arial"/>
                <a:ea typeface="Arial" charset="0"/>
                <a:cs typeface="Arial"/>
              </a:rPr>
              <a:t>Around 70 to 100 companies are established at Aalto University each year. </a:t>
            </a:r>
            <a:endParaRPr lang="en-gb" sz="1100" dirty="0"/>
          </a:p>
          <a:p>
            <a:pPr marL="285750" lvl="1" indent="-285750" algn="l" rtl="0">
              <a:lnSpc>
                <a:spcPct val="100000"/>
              </a:lnSpc>
              <a:spcBef>
                <a:spcPts val="400"/>
              </a:spcBef>
            </a:pPr>
            <a:r>
              <a:rPr lang="en-gb" sz="1200" b="1" i="0" u="none" baseline="0"/>
              <a:t>Recruitment events and career services</a:t>
            </a:r>
          </a:p>
          <a:p>
            <a:pPr marL="914400" lvl="2" indent="-285750" algn="l" rtl="0">
              <a:lnSpc>
                <a:spcPct val="100000"/>
              </a:lnSpc>
              <a:spcBef>
                <a:spcPts val="400"/>
              </a:spcBef>
            </a:pPr>
            <a:r>
              <a:rPr lang="en-gb" sz="1100" b="0" i="0" u="none" baseline="0"/>
              <a:t>Aalto Talent Expo and Summer Job Day bring together the students and employers in the fields of business, art and design, and technology each year.</a:t>
            </a:r>
          </a:p>
          <a:p>
            <a:pPr marL="914400" lvl="2" indent="-285750" algn="l" rtl="0">
              <a:lnSpc>
                <a:spcPct val="100000"/>
              </a:lnSpc>
              <a:spcBef>
                <a:spcPts val="400"/>
              </a:spcBef>
            </a:pPr>
            <a:r>
              <a:rPr lang="en-gb" sz="1100" b="0" i="0" u="none" baseline="0"/>
              <a:t>The Career Design Lab offers services and tools for your career needs both during your studies and after them.</a:t>
            </a:r>
          </a:p>
          <a:p>
            <a:pPr marL="914400" lvl="2" indent="-285750" algn="l" rtl="0">
              <a:lnSpc>
                <a:spcPct val="100000"/>
              </a:lnSpc>
              <a:spcBef>
                <a:spcPts val="400"/>
              </a:spcBef>
            </a:pPr>
            <a:endParaRPr lang="en-gb" sz="1100" dirty="0"/>
          </a:p>
          <a:p>
            <a:pPr algn="l" rtl="0">
              <a:spcBef>
                <a:spcPts val="400"/>
              </a:spcBef>
            </a:pPr>
            <a:endParaRPr lang="en-gb" sz="1100" b="0" dirty="0"/>
          </a:p>
        </p:txBody>
      </p:sp>
    </p:spTree>
    <p:extLst>
      <p:ext uri="{BB962C8B-B14F-4D97-AF65-F5344CB8AC3E}">
        <p14:creationId xmlns:p14="http://schemas.microsoft.com/office/powerpoint/2010/main" val="25232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51CAA3-76D0-D6AB-5C36-177D7B28A3DC}"/>
              </a:ext>
            </a:extLst>
          </p:cNvPr>
          <p:cNvSpPr>
            <a:spLocks noGrp="1"/>
          </p:cNvSpPr>
          <p:nvPr>
            <p:ph type="body" sz="half" idx="11"/>
          </p:nvPr>
        </p:nvSpPr>
        <p:spPr>
          <a:xfrm>
            <a:off x="656701" y="873760"/>
            <a:ext cx="3977929" cy="3812778"/>
          </a:xfrm>
        </p:spPr>
        <p:txBody>
          <a:bodyPr lIns="0" tIns="0" rIns="0" bIns="0" anchor="t"/>
          <a:lstStyle/>
          <a:p>
            <a:pPr marL="285750" indent="-285750" algn="l" rtl="0">
              <a:lnSpc>
                <a:spcPct val="100000"/>
              </a:lnSpc>
              <a:buChar char="•"/>
            </a:pPr>
            <a:r>
              <a:rPr lang="en-gb" sz="1200" b="1" i="0" u="none" kern="1200" baseline="0" dirty="0">
                <a:solidFill>
                  <a:schemeClr val="tx1"/>
                </a:solidFill>
                <a:latin typeface="+mn-lt"/>
                <a:ea typeface="+mn-ea"/>
                <a:cs typeface="+mn-cs"/>
              </a:rPr>
              <a:t>Aalto University Student Union AYY</a:t>
            </a:r>
          </a:p>
          <a:p>
            <a:pPr marL="914400" lvl="1" indent="-285750" algn="l" rtl="0">
              <a:lnSpc>
                <a:spcPct val="100000"/>
              </a:lnSpc>
            </a:pPr>
            <a:r>
              <a:rPr lang="en-gb" sz="1100" b="0" i="0" u="none" baseline="0" dirty="0"/>
              <a:t>Offers, e.g. student advocacy services, events, student housing for its members, and the right to use the Finnish Student Health Service (FSHS) and </a:t>
            </a:r>
            <a:r>
              <a:rPr lang="en-gb" sz="1100" b="0" i="0" u="none" baseline="0" dirty="0" err="1"/>
              <a:t>UniSport</a:t>
            </a:r>
            <a:r>
              <a:rPr lang="en-gb" sz="1100" b="0" i="0" u="none" baseline="0" dirty="0"/>
              <a:t> services. </a:t>
            </a:r>
          </a:p>
          <a:p>
            <a:pPr marL="285750" indent="-285750" algn="l" rtl="0">
              <a:lnSpc>
                <a:spcPct val="100000"/>
              </a:lnSpc>
              <a:buFont typeface="Arial" panose="020B0604020202020204" pitchFamily="34" charset="0"/>
              <a:buChar char="•"/>
            </a:pPr>
            <a:r>
              <a:rPr lang="en-gb" sz="1200" b="1" i="0" u="none" baseline="0" dirty="0"/>
              <a:t>More than 200 student associations</a:t>
            </a:r>
          </a:p>
          <a:p>
            <a:pPr marL="914400" lvl="1" indent="-285750" algn="l" rtl="0">
              <a:lnSpc>
                <a:spcPct val="100000"/>
              </a:lnSpc>
            </a:pPr>
            <a:r>
              <a:rPr lang="en-gb" sz="1100" b="0" i="0" u="none" baseline="0" dirty="0"/>
              <a:t>Get involved in the various student associations of AYY and you’ll have an event for every day of the year! For more information see: </a:t>
            </a:r>
            <a:r>
              <a:rPr lang="en-gb" sz="1100" b="0" i="0" u="none" baseline="0" dirty="0">
                <a:hlinkClick r:id="rId3">
                  <a:extLst>
                    <a:ext uri="{A12FA001-AC4F-418D-AE19-62706E023703}">
                      <ahyp:hlinkClr xmlns:ahyp="http://schemas.microsoft.com/office/drawing/2018/hyperlinkcolor" val="tx"/>
                    </a:ext>
                  </a:extLst>
                </a:hlinkClick>
              </a:rPr>
              <a:t>https://www.ayy.fi/en</a:t>
            </a:r>
            <a:endParaRPr lang="en-gb" sz="1100" b="0" dirty="0"/>
          </a:p>
          <a:p>
            <a:pPr marL="285750" indent="-285750" algn="l" rtl="0">
              <a:lnSpc>
                <a:spcPct val="100000"/>
              </a:lnSpc>
              <a:buFont typeface="Arial" panose="020B0604020202020204" pitchFamily="34" charset="0"/>
              <a:buChar char="•"/>
            </a:pPr>
            <a:r>
              <a:rPr lang="en-gb" sz="1200" b="1" i="0" u="none" kern="1200" baseline="0" dirty="0">
                <a:solidFill>
                  <a:schemeClr val="tx1"/>
                </a:solidFill>
                <a:latin typeface="+mn-lt"/>
                <a:ea typeface="+mn-ea"/>
                <a:cs typeface="+mn-cs"/>
              </a:rPr>
              <a:t>Hobbies and activities for everyone</a:t>
            </a:r>
          </a:p>
          <a:p>
            <a:pPr marL="914400" lvl="1" indent="-285750" algn="l" rtl="0">
              <a:lnSpc>
                <a:spcPct val="100000"/>
              </a:lnSpc>
            </a:pPr>
            <a:r>
              <a:rPr lang="en-gb" sz="1100" b="0" i="0" u="none" kern="1200" baseline="0" dirty="0">
                <a:solidFill>
                  <a:schemeClr val="tx1"/>
                </a:solidFill>
                <a:latin typeface="+mn-lt"/>
                <a:ea typeface="+mn-ea"/>
                <a:cs typeface="+mn-cs"/>
              </a:rPr>
              <a:t>Sports, music, theatre, dance, food, games.</a:t>
            </a:r>
          </a:p>
          <a:p>
            <a:pPr marL="285750" indent="-285750" algn="l" rtl="0">
              <a:lnSpc>
                <a:spcPct val="100000"/>
              </a:lnSpc>
              <a:buFont typeface="Arial" panose="020B0604020202020204" pitchFamily="34" charset="0"/>
              <a:buChar char="•"/>
            </a:pPr>
            <a:r>
              <a:rPr lang="en-gb" sz="1200" b="1" i="0" u="none" baseline="0" dirty="0"/>
              <a:t>Opportunities for networking and developing skills for the world of work</a:t>
            </a:r>
          </a:p>
          <a:p>
            <a:pPr marL="914400" lvl="1" indent="-285750" algn="l" rtl="0">
              <a:lnSpc>
                <a:spcPct val="100000"/>
              </a:lnSpc>
            </a:pPr>
            <a:r>
              <a:rPr lang="en-gb" sz="1100" b="0" i="0" u="none" baseline="0" dirty="0"/>
              <a:t>Positions of responsibility in associations and visits to companies</a:t>
            </a:r>
          </a:p>
          <a:p>
            <a:pPr marL="285750" indent="-285750" algn="l" rtl="0">
              <a:lnSpc>
                <a:spcPct val="100000"/>
              </a:lnSpc>
              <a:buFont typeface="Arial" panose="020B0604020202020204" pitchFamily="34" charset="0"/>
              <a:buChar char="•"/>
            </a:pPr>
            <a:r>
              <a:rPr lang="en-gb" sz="1200" b="1" i="0" u="none" kern="1200" baseline="0" dirty="0">
                <a:solidFill>
                  <a:schemeClr val="tx1"/>
                </a:solidFill>
                <a:latin typeface="+mn-lt"/>
                <a:ea typeface="+mn-ea"/>
                <a:cs typeface="+mn-cs"/>
              </a:rPr>
              <a:t>Events and parties for students</a:t>
            </a:r>
          </a:p>
          <a:p>
            <a:pPr marL="285750" indent="-285750" algn="l" rtl="0">
              <a:lnSpc>
                <a:spcPct val="100000"/>
              </a:lnSpc>
              <a:buChar char="•"/>
            </a:pPr>
            <a:endParaRPr lang="en-gb" sz="1200" b="0" dirty="0">
              <a:highlight>
                <a:srgbClr val="000000"/>
              </a:highlight>
              <a:cs typeface="Arial"/>
            </a:endParaRPr>
          </a:p>
        </p:txBody>
      </p:sp>
      <p:pic>
        <p:nvPicPr>
          <p:cNvPr id="5" name="Picture 4">
            <a:extLst>
              <a:ext uri="{FF2B5EF4-FFF2-40B4-BE49-F238E27FC236}">
                <a16:creationId xmlns:a16="http://schemas.microsoft.com/office/drawing/2014/main" id="{AF32AA91-C7B5-0943-873C-FF2469D5D9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1" b="1429"/>
          <a:stretch/>
        </p:blipFill>
        <p:spPr>
          <a:xfrm>
            <a:off x="4707731" y="0"/>
            <a:ext cx="4436269" cy="5143501"/>
          </a:xfrm>
          <a:prstGeom prst="rect">
            <a:avLst/>
          </a:prstGeom>
        </p:spPr>
      </p:pic>
      <p:sp>
        <p:nvSpPr>
          <p:cNvPr id="2" name="Text Placeholder 1">
            <a:extLst>
              <a:ext uri="{FF2B5EF4-FFF2-40B4-BE49-F238E27FC236}">
                <a16:creationId xmlns:a16="http://schemas.microsoft.com/office/drawing/2014/main" id="{4ABC538B-7778-4D85-C3BC-D7CF56E23253}"/>
              </a:ext>
            </a:extLst>
          </p:cNvPr>
          <p:cNvSpPr>
            <a:spLocks noGrp="1"/>
          </p:cNvSpPr>
          <p:nvPr>
            <p:ph type="body" sz="half" idx="10"/>
          </p:nvPr>
        </p:nvSpPr>
        <p:spPr>
          <a:xfrm>
            <a:off x="599547" y="125416"/>
            <a:ext cx="4108184" cy="999574"/>
          </a:xfrm>
        </p:spPr>
        <p:txBody>
          <a:bodyPr lIns="0" tIns="0" rIns="0" bIns="0" anchor="t"/>
          <a:lstStyle/>
          <a:p>
            <a:pPr algn="l" rtl="0"/>
            <a:r>
              <a:rPr lang="en-gb" sz="3600" b="1" i="0" u="none" baseline="0" dirty="0">
                <a:latin typeface="Arial"/>
                <a:ea typeface="Arial"/>
                <a:cs typeface="Arial"/>
              </a:rPr>
              <a:t>Student life</a:t>
            </a:r>
            <a:endParaRPr lang="en-gb" sz="3600" dirty="0">
              <a:cs typeface="Arial"/>
            </a:endParaRPr>
          </a:p>
        </p:txBody>
      </p:sp>
    </p:spTree>
    <p:extLst>
      <p:ext uri="{BB962C8B-B14F-4D97-AF65-F5344CB8AC3E}">
        <p14:creationId xmlns:p14="http://schemas.microsoft.com/office/powerpoint/2010/main" val="2657869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pPr algn="l" rtl="0"/>
            <a:r>
              <a:rPr lang="en-gb" b="1" i="0" u="none" baseline="0"/>
              <a:t>Applying to Aalto</a:t>
            </a:r>
            <a:endParaRPr lang="en-gb" dirty="0"/>
          </a:p>
        </p:txBody>
      </p:sp>
    </p:spTree>
    <p:extLst>
      <p:ext uri="{BB962C8B-B14F-4D97-AF65-F5344CB8AC3E}">
        <p14:creationId xmlns:p14="http://schemas.microsoft.com/office/powerpoint/2010/main" val="719884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185B6-E328-3B48-AB76-4A089F3C8E05}"/>
              </a:ext>
            </a:extLst>
          </p:cNvPr>
          <p:cNvSpPr>
            <a:spLocks noGrp="1"/>
          </p:cNvSpPr>
          <p:nvPr>
            <p:ph type="body" sz="half" idx="10"/>
          </p:nvPr>
        </p:nvSpPr>
        <p:spPr/>
        <p:txBody>
          <a:bodyPr/>
          <a:lstStyle/>
          <a:p>
            <a:pPr algn="l" rtl="0"/>
            <a:r>
              <a:rPr lang="en-gb" sz="3600" b="1" i="0" u="none" baseline="0">
                <a:latin typeface="Arial" charset="0"/>
                <a:ea typeface="Arial" charset="0"/>
                <a:cs typeface="Arial" charset="0"/>
              </a:rPr>
              <a:t>Studies towards bachelor’s and master’s degrees</a:t>
            </a:r>
            <a:endParaRPr lang="en-gb" sz="3600" dirty="0"/>
          </a:p>
        </p:txBody>
      </p:sp>
      <p:sp>
        <p:nvSpPr>
          <p:cNvPr id="3" name="Text Placeholder 2">
            <a:extLst>
              <a:ext uri="{FF2B5EF4-FFF2-40B4-BE49-F238E27FC236}">
                <a16:creationId xmlns:a16="http://schemas.microsoft.com/office/drawing/2014/main" id="{119C53E9-5BBB-0148-AE6B-FFF3F711AD0A}"/>
              </a:ext>
            </a:extLst>
          </p:cNvPr>
          <p:cNvSpPr>
            <a:spLocks noGrp="1"/>
          </p:cNvSpPr>
          <p:nvPr>
            <p:ph type="body" sz="half" idx="11"/>
          </p:nvPr>
        </p:nvSpPr>
        <p:spPr>
          <a:xfrm>
            <a:off x="662610" y="1218364"/>
            <a:ext cx="8178936" cy="3178699"/>
          </a:xfrm>
        </p:spPr>
        <p:txBody>
          <a:bodyPr/>
          <a:lstStyle/>
          <a:p>
            <a:pPr algn="l" rtl="0">
              <a:lnSpc>
                <a:spcPct val="100000"/>
              </a:lnSpc>
            </a:pPr>
            <a:r>
              <a:rPr lang="en-gb" sz="1200" b="1" i="0" u="none" baseline="0" dirty="0">
                <a:latin typeface="Arial" charset="0"/>
                <a:ea typeface="Arial" charset="0"/>
                <a:cs typeface="Arial" charset="0"/>
              </a:rPr>
              <a:t>Bachelor’s degree</a:t>
            </a:r>
          </a:p>
          <a:p>
            <a:pPr marL="285750" lvl="1" indent="-285750" algn="l" rtl="0"/>
            <a:r>
              <a:rPr lang="en-gb" sz="1200" b="0" i="0" u="none" baseline="0" dirty="0">
                <a:latin typeface="Arial" charset="0"/>
                <a:ea typeface="Arial" charset="0"/>
                <a:cs typeface="Arial" charset="0"/>
              </a:rPr>
              <a:t>Bachelor of Science (Technology), Bachelor of Science (Economics and Business Administration) or Bachelor of Arts (Art and Design)</a:t>
            </a:r>
          </a:p>
          <a:p>
            <a:pPr marL="285750" lvl="1" indent="-285750" algn="l" rtl="0"/>
            <a:r>
              <a:rPr lang="en-gb" sz="1200" b="0" i="0" u="none" baseline="0" dirty="0">
                <a:latin typeface="Arial" charset="0"/>
                <a:ea typeface="Arial" charset="0"/>
                <a:cs typeface="Arial" charset="0"/>
              </a:rPr>
              <a:t>Bachelor’s degree, 180 ECTS (3 years)</a:t>
            </a:r>
          </a:p>
          <a:p>
            <a:pPr marL="285750" lvl="1" indent="-285750" algn="l" rtl="0"/>
            <a:r>
              <a:rPr lang="en-gb" sz="1200" b="0" i="0" u="none" baseline="0" dirty="0">
                <a:latin typeface="Arial" charset="0"/>
                <a:ea typeface="Arial" charset="0"/>
                <a:cs typeface="Arial" charset="0"/>
              </a:rPr>
              <a:t>Aalto University offers about 40 different bachelor’s-level study options. (https://www.aalto.fi/en/admission-services/applying-to-bachelors-programmes)</a:t>
            </a:r>
          </a:p>
          <a:p>
            <a:pPr algn="l" rtl="0">
              <a:lnSpc>
                <a:spcPct val="100000"/>
              </a:lnSpc>
            </a:pPr>
            <a:r>
              <a:rPr lang="en-gb" sz="1200" b="1" i="0" u="none" baseline="0" dirty="0">
                <a:latin typeface="Arial" charset="0"/>
                <a:ea typeface="Arial" charset="0"/>
                <a:cs typeface="Arial" charset="0"/>
              </a:rPr>
              <a:t>Master’s degree</a:t>
            </a:r>
          </a:p>
          <a:p>
            <a:pPr marL="285750" lvl="1" indent="-285750" algn="l" rtl="0"/>
            <a:r>
              <a:rPr lang="en-gb" sz="1200" b="0" i="0" u="none" baseline="0" dirty="0">
                <a:latin typeface="Arial" charset="0"/>
                <a:ea typeface="Arial" charset="0"/>
                <a:cs typeface="Arial" charset="0"/>
              </a:rPr>
              <a:t>Master of Science (Architecture), Master of Science (Technology), Master of Science (Economics and Business Administration), Master of Science (Landscape Architecture), Master of Arts (Art and Design)</a:t>
            </a:r>
          </a:p>
          <a:p>
            <a:pPr marL="285750" lvl="1" indent="-285750" algn="l" rtl="0"/>
            <a:r>
              <a:rPr lang="en-gb" sz="1200" b="0" i="0" u="none" baseline="0" dirty="0">
                <a:latin typeface="Arial" charset="0"/>
                <a:ea typeface="Arial" charset="0"/>
                <a:cs typeface="Arial" charset="0"/>
              </a:rPr>
              <a:t>Master’s degree, 120 ECTS (2 years)</a:t>
            </a:r>
          </a:p>
          <a:p>
            <a:pPr marL="285750" lvl="1" indent="-285750" algn="l" rtl="0"/>
            <a:r>
              <a:rPr lang="en-gb" sz="1200" b="0" i="0" u="none" baseline="0" dirty="0">
                <a:latin typeface="Arial" charset="0"/>
                <a:ea typeface="Arial" charset="0"/>
                <a:cs typeface="Arial" charset="0"/>
              </a:rPr>
              <a:t>Studies for the bachelor’s and master’s degree combined, 300 ECTS (5 years)</a:t>
            </a:r>
          </a:p>
          <a:p>
            <a:pPr marL="285750" lvl="1" indent="-285750" algn="l" rtl="0"/>
            <a:r>
              <a:rPr lang="en-gb" sz="1200" b="0" i="0" u="none" baseline="0" dirty="0">
                <a:latin typeface="Arial" charset="0"/>
                <a:ea typeface="Arial" charset="0"/>
                <a:cs typeface="Arial" charset="0"/>
              </a:rPr>
              <a:t>Aalto University has about 100 master’s-level study options (https://www.aalto.fi/en/study-options)</a:t>
            </a:r>
          </a:p>
          <a:p>
            <a:pPr algn="l" rtl="0">
              <a:lnSpc>
                <a:spcPct val="100000"/>
              </a:lnSpc>
            </a:pPr>
            <a:r>
              <a:rPr lang="en-gb" sz="1200" b="1" i="0" u="none" baseline="0" dirty="0">
                <a:latin typeface="Arial" charset="0"/>
                <a:ea typeface="Arial" charset="0"/>
                <a:cs typeface="Arial" charset="0"/>
              </a:rPr>
              <a:t>Doctoral degree</a:t>
            </a:r>
          </a:p>
          <a:p>
            <a:pPr marL="285750" lvl="1" indent="-285750" algn="l" rtl="0"/>
            <a:r>
              <a:rPr lang="en-gb" sz="1200" b="0" i="0" u="none" baseline="0" dirty="0">
                <a:latin typeface="Arial" charset="0"/>
                <a:ea typeface="Arial" charset="0"/>
                <a:cs typeface="Arial" charset="0"/>
              </a:rPr>
              <a:t>The doctoral programmes of the six Aalto University schools</a:t>
            </a:r>
          </a:p>
          <a:p>
            <a:pPr marL="285750" lvl="1" indent="-285750" algn="l" rtl="0"/>
            <a:r>
              <a:rPr lang="en-gb" sz="1200" b="0" i="0" u="none" baseline="0" dirty="0">
                <a:latin typeface="Arial" charset="0"/>
                <a:ea typeface="Arial" charset="0"/>
                <a:cs typeface="Arial" charset="0"/>
              </a:rPr>
              <a:t>Full-time doctoral studies (4 years), part-time doctoral studies (4-8 years)</a:t>
            </a:r>
          </a:p>
        </p:txBody>
      </p:sp>
    </p:spTree>
    <p:extLst>
      <p:ext uri="{BB962C8B-B14F-4D97-AF65-F5344CB8AC3E}">
        <p14:creationId xmlns:p14="http://schemas.microsoft.com/office/powerpoint/2010/main" val="132755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910FA4-C48E-E842-88B1-98702C246B11}"/>
              </a:ext>
            </a:extLst>
          </p:cNvPr>
          <p:cNvSpPr>
            <a:spLocks noGrp="1"/>
          </p:cNvSpPr>
          <p:nvPr>
            <p:ph type="body" sz="half" idx="10"/>
          </p:nvPr>
        </p:nvSpPr>
        <p:spPr/>
        <p:txBody>
          <a:bodyPr lIns="0" tIns="0" rIns="0" bIns="0" anchor="t"/>
          <a:lstStyle/>
          <a:p>
            <a:pPr algn="l" rtl="0"/>
            <a:r>
              <a:rPr lang="en-gb" sz="3600" b="1" i="0" u="none" baseline="0">
                <a:latin typeface="Arial"/>
                <a:ea typeface="Arial"/>
                <a:cs typeface="Arial"/>
              </a:rPr>
              <a:t>My timetable at Aalto</a:t>
            </a:r>
            <a:endParaRPr lang="en-gb" sz="3600" dirty="0"/>
          </a:p>
        </p:txBody>
      </p:sp>
      <p:graphicFrame>
        <p:nvGraphicFramePr>
          <p:cNvPr id="8" name="Table 7">
            <a:extLst>
              <a:ext uri="{FF2B5EF4-FFF2-40B4-BE49-F238E27FC236}">
                <a16:creationId xmlns:a16="http://schemas.microsoft.com/office/drawing/2014/main" id="{9DCE0633-4773-3E42-B0FA-177FC7FE87B0}"/>
              </a:ext>
            </a:extLst>
          </p:cNvPr>
          <p:cNvGraphicFramePr>
            <a:graphicFrameLocks noGrp="1"/>
          </p:cNvGraphicFramePr>
          <p:nvPr>
            <p:extLst>
              <p:ext uri="{D42A27DB-BD31-4B8C-83A1-F6EECF244321}">
                <p14:modId xmlns:p14="http://schemas.microsoft.com/office/powerpoint/2010/main" val="622581373"/>
              </p:ext>
            </p:extLst>
          </p:nvPr>
        </p:nvGraphicFramePr>
        <p:xfrm>
          <a:off x="677112" y="756651"/>
          <a:ext cx="7961565" cy="3658938"/>
        </p:xfrm>
        <a:graphic>
          <a:graphicData uri="http://schemas.openxmlformats.org/drawingml/2006/table">
            <a:tbl>
              <a:tblPr firstRow="1" bandRow="1">
                <a:tableStyleId>{5C22544A-7EE6-4342-B048-85BDC9FD1C3A}</a:tableStyleId>
              </a:tblPr>
              <a:tblGrid>
                <a:gridCol w="1592313">
                  <a:extLst>
                    <a:ext uri="{9D8B030D-6E8A-4147-A177-3AD203B41FA5}">
                      <a16:colId xmlns:a16="http://schemas.microsoft.com/office/drawing/2014/main" val="2325707408"/>
                    </a:ext>
                  </a:extLst>
                </a:gridCol>
                <a:gridCol w="1592313">
                  <a:extLst>
                    <a:ext uri="{9D8B030D-6E8A-4147-A177-3AD203B41FA5}">
                      <a16:colId xmlns:a16="http://schemas.microsoft.com/office/drawing/2014/main" val="2044462978"/>
                    </a:ext>
                  </a:extLst>
                </a:gridCol>
                <a:gridCol w="1592313">
                  <a:extLst>
                    <a:ext uri="{9D8B030D-6E8A-4147-A177-3AD203B41FA5}">
                      <a16:colId xmlns:a16="http://schemas.microsoft.com/office/drawing/2014/main" val="420193252"/>
                    </a:ext>
                  </a:extLst>
                </a:gridCol>
                <a:gridCol w="1592313">
                  <a:extLst>
                    <a:ext uri="{9D8B030D-6E8A-4147-A177-3AD203B41FA5}">
                      <a16:colId xmlns:a16="http://schemas.microsoft.com/office/drawing/2014/main" val="2385713330"/>
                    </a:ext>
                  </a:extLst>
                </a:gridCol>
                <a:gridCol w="1592313">
                  <a:extLst>
                    <a:ext uri="{9D8B030D-6E8A-4147-A177-3AD203B41FA5}">
                      <a16:colId xmlns:a16="http://schemas.microsoft.com/office/drawing/2014/main" val="2009990209"/>
                    </a:ext>
                  </a:extLst>
                </a:gridCol>
              </a:tblGrid>
              <a:tr h="427093">
                <a:tc>
                  <a:txBody>
                    <a:bodyPr/>
                    <a:lstStyle/>
                    <a:p>
                      <a:pPr algn="ctr" rtl="0"/>
                      <a:r>
                        <a:rPr lang="en-gb" sz="1200" b="1" i="0" u="none" spc="-70" baseline="0" dirty="0">
                          <a:solidFill>
                            <a:schemeClr val="tx1"/>
                          </a:solidFill>
                          <a:latin typeface="Arial" charset="0"/>
                          <a:ea typeface="Arial" charset="0"/>
                          <a:cs typeface="Arial" charset="0"/>
                        </a:rPr>
                        <a:t>Monday</a:t>
                      </a:r>
                      <a:endParaRPr lang="en-gb" sz="1200" b="1" spc="-70" baseline="0" dirty="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gb" sz="1200" b="1" i="0" u="none" spc="-70" baseline="0">
                          <a:solidFill>
                            <a:schemeClr val="tx1"/>
                          </a:solidFill>
                          <a:latin typeface="Arial" charset="0"/>
                          <a:ea typeface="Arial" charset="0"/>
                          <a:cs typeface="Arial" charset="0"/>
                        </a:rPr>
                        <a:t>Tuesday</a:t>
                      </a:r>
                      <a:endParaRPr lang="en-gb"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gb" sz="1200" b="1" i="0" u="none" spc="-70" baseline="0">
                          <a:solidFill>
                            <a:schemeClr val="tx1"/>
                          </a:solidFill>
                          <a:latin typeface="Arial" charset="0"/>
                          <a:ea typeface="Arial" charset="0"/>
                          <a:cs typeface="Arial" charset="0"/>
                        </a:rPr>
                        <a:t>Wednesday</a:t>
                      </a:r>
                      <a:endParaRPr lang="en-gb"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gb" sz="1200" b="1" i="0" u="none" spc="-70" baseline="0">
                          <a:solidFill>
                            <a:schemeClr val="tx1"/>
                          </a:solidFill>
                          <a:latin typeface="Arial" charset="0"/>
                          <a:ea typeface="Arial" charset="0"/>
                          <a:cs typeface="Arial" charset="0"/>
                        </a:rPr>
                        <a:t>Thursday</a:t>
                      </a:r>
                      <a:endParaRPr lang="en-gb"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gb" sz="1200" b="1" i="0" u="none" spc="-70" baseline="0">
                          <a:solidFill>
                            <a:schemeClr val="tx1"/>
                          </a:solidFill>
                          <a:latin typeface="Arial" charset="0"/>
                          <a:ea typeface="Arial" charset="0"/>
                          <a:cs typeface="Arial" charset="0"/>
                        </a:rPr>
                        <a:t>Friday</a:t>
                      </a:r>
                      <a:endParaRPr lang="en-gb"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3322951"/>
                  </a:ext>
                </a:extLst>
              </a:tr>
              <a:tr h="646369">
                <a:tc>
                  <a:txBody>
                    <a:bodyPr/>
                    <a:lstStyle/>
                    <a:p>
                      <a:pPr>
                        <a:lnSpc>
                          <a:spcPct val="85000"/>
                        </a:lnSpc>
                      </a:pPr>
                      <a:r>
                        <a:rPr lang="en-US" sz="900" b="1" spc="-70" baseline="0" dirty="0">
                          <a:solidFill>
                            <a:schemeClr val="tx1"/>
                          </a:solidFill>
                          <a:latin typeface="Arial" charset="0"/>
                          <a:ea typeface="Arial" charset="0"/>
                          <a:cs typeface="Arial" charset="0"/>
                        </a:rPr>
                        <a:t>20E00220 Corporate Responsibility, </a:t>
                      </a:r>
                    </a:p>
                    <a:p>
                      <a:pPr>
                        <a:lnSpc>
                          <a:spcPct val="85000"/>
                        </a:lnSpc>
                      </a:pPr>
                      <a:r>
                        <a:rPr lang="en-US" sz="900" b="1" spc="-70" baseline="0" dirty="0">
                          <a:solidFill>
                            <a:schemeClr val="tx1"/>
                          </a:solidFill>
                          <a:latin typeface="Arial" charset="0"/>
                          <a:ea typeface="Arial" charset="0"/>
                          <a:cs typeface="Arial" charset="0"/>
                        </a:rPr>
                        <a:t>Lecture from </a:t>
                      </a:r>
                    </a:p>
                    <a:p>
                      <a:pPr>
                        <a:lnSpc>
                          <a:spcPct val="85000"/>
                        </a:lnSpc>
                      </a:pPr>
                      <a:r>
                        <a:rPr lang="en-US" sz="900" b="1" spc="-70" baseline="0" dirty="0">
                          <a:solidFill>
                            <a:schemeClr val="tx1"/>
                          </a:solidFill>
                          <a:latin typeface="Arial" charset="0"/>
                          <a:ea typeface="Arial" charset="0"/>
                          <a:cs typeface="Arial" charset="0"/>
                        </a:rPr>
                        <a:t>9 am to 11 am</a:t>
                      </a:r>
                      <a:endParaRPr lang="en-GB" sz="900" b="1" spc="-70" baseline="0" dirty="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US" sz="900" b="1" spc="-70" baseline="0" dirty="0">
                          <a:solidFill>
                            <a:schemeClr val="tx1"/>
                          </a:solidFill>
                          <a:latin typeface="Arial" charset="0"/>
                          <a:ea typeface="Arial" charset="0"/>
                          <a:cs typeface="Arial" charset="0"/>
                        </a:rPr>
                        <a:t>Guest lecture from 9 </a:t>
                      </a:r>
                      <a:br>
                        <a:rPr lang="en-US" sz="900" b="1" spc="-70" baseline="0" dirty="0">
                          <a:solidFill>
                            <a:schemeClr val="tx1"/>
                          </a:solidFill>
                          <a:latin typeface="Arial" charset="0"/>
                          <a:ea typeface="Arial" charset="0"/>
                          <a:cs typeface="Arial" charset="0"/>
                        </a:rPr>
                      </a:br>
                      <a:r>
                        <a:rPr lang="en-US" sz="900" b="1" spc="-70" baseline="0" dirty="0">
                          <a:solidFill>
                            <a:schemeClr val="tx1"/>
                          </a:solidFill>
                          <a:latin typeface="Arial" charset="0"/>
                          <a:ea typeface="Arial" charset="0"/>
                          <a:cs typeface="Arial" charset="0"/>
                        </a:rPr>
                        <a:t>am to 11:30 am</a:t>
                      </a:r>
                      <a:endParaRPr lang="en-GB" sz="900" b="1" spc="-70" baseline="0" dirty="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fi-FI" sz="900" b="1" spc="-70" baseline="0" dirty="0" err="1">
                          <a:solidFill>
                            <a:schemeClr val="tx1"/>
                          </a:solidFill>
                          <a:latin typeface="Arial" charset="0"/>
                          <a:ea typeface="Arial" charset="0"/>
                          <a:cs typeface="Arial" charset="0"/>
                        </a:rPr>
                        <a:t>Lecture</a:t>
                      </a:r>
                      <a:r>
                        <a:rPr lang="fi-FI" sz="900" b="1" spc="-70" baseline="0" dirty="0">
                          <a:solidFill>
                            <a:schemeClr val="tx1"/>
                          </a:solidFill>
                          <a:latin typeface="Arial" charset="0"/>
                          <a:ea typeface="Arial" charset="0"/>
                          <a:cs typeface="Arial" charset="0"/>
                        </a:rPr>
                        <a:t>, </a:t>
                      </a:r>
                    </a:p>
                    <a:p>
                      <a:pPr>
                        <a:lnSpc>
                          <a:spcPct val="85000"/>
                        </a:lnSpc>
                      </a:pPr>
                      <a:r>
                        <a:rPr lang="fi-FI" sz="900" b="1" spc="-70" baseline="0" dirty="0" err="1">
                          <a:solidFill>
                            <a:schemeClr val="tx1"/>
                          </a:solidFill>
                          <a:latin typeface="Arial" charset="0"/>
                          <a:ea typeface="Arial" charset="0"/>
                          <a:cs typeface="Arial" charset="0"/>
                        </a:rPr>
                        <a:t>new</a:t>
                      </a:r>
                      <a:r>
                        <a:rPr lang="fi-FI" sz="900" b="1" spc="-70" baseline="0" dirty="0">
                          <a:solidFill>
                            <a:schemeClr val="tx1"/>
                          </a:solidFill>
                          <a:latin typeface="Arial" charset="0"/>
                          <a:ea typeface="Arial" charset="0"/>
                          <a:cs typeface="Arial" charset="0"/>
                        </a:rPr>
                        <a:t> </a:t>
                      </a:r>
                      <a:r>
                        <a:rPr lang="fi-FI" sz="900" b="1" spc="-70" baseline="0" dirty="0" err="1">
                          <a:solidFill>
                            <a:schemeClr val="tx1"/>
                          </a:solidFill>
                          <a:latin typeface="Arial" charset="0"/>
                          <a:ea typeface="Arial" charset="0"/>
                          <a:cs typeface="Arial" charset="0"/>
                        </a:rPr>
                        <a:t>assignment</a:t>
                      </a:r>
                      <a:endParaRPr lang="fi-FI" sz="900" b="1" spc="-70" baseline="0" dirty="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US" sz="900" b="1" spc="-70" baseline="0" dirty="0">
                          <a:solidFill>
                            <a:schemeClr val="tx1"/>
                          </a:solidFill>
                          <a:latin typeface="Arial" charset="0"/>
                          <a:ea typeface="Arial" charset="0"/>
                          <a:cs typeface="Arial" charset="0"/>
                        </a:rPr>
                        <a:t>Project idea </a:t>
                      </a:r>
                    </a:p>
                    <a:p>
                      <a:pPr>
                        <a:lnSpc>
                          <a:spcPct val="85000"/>
                        </a:lnSpc>
                      </a:pPr>
                      <a:r>
                        <a:rPr lang="en-US" sz="900" b="1" spc="-70" baseline="0" dirty="0">
                          <a:solidFill>
                            <a:schemeClr val="tx1"/>
                          </a:solidFill>
                          <a:latin typeface="Arial" charset="0"/>
                          <a:ea typeface="Arial" charset="0"/>
                          <a:cs typeface="Arial" charset="0"/>
                        </a:rPr>
                        <a:t>presentation at 10</a:t>
                      </a:r>
                      <a:endParaRPr lang="en-GB" sz="900" b="1" spc="-70" baseline="0" dirty="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US" sz="900" b="1" spc="-70" baseline="0" dirty="0">
                          <a:solidFill>
                            <a:schemeClr val="tx1"/>
                          </a:solidFill>
                          <a:latin typeface="Arial" charset="0"/>
                          <a:ea typeface="Arial" charset="0"/>
                          <a:cs typeface="Arial" charset="0"/>
                        </a:rPr>
                        <a:t>Exam from </a:t>
                      </a:r>
                    </a:p>
                    <a:p>
                      <a:pPr>
                        <a:lnSpc>
                          <a:spcPct val="85000"/>
                        </a:lnSpc>
                      </a:pPr>
                      <a:r>
                        <a:rPr lang="en-US" sz="900" b="1" spc="-70" baseline="0" dirty="0">
                          <a:solidFill>
                            <a:schemeClr val="tx1"/>
                          </a:solidFill>
                          <a:latin typeface="Arial" charset="0"/>
                          <a:ea typeface="Arial" charset="0"/>
                          <a:cs typeface="Arial" charset="0"/>
                        </a:rPr>
                        <a:t>9 am to 12 noon</a:t>
                      </a:r>
                      <a:endParaRPr lang="en-GB" sz="900" b="1" spc="-70" baseline="0" dirty="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8511033"/>
                  </a:ext>
                </a:extLst>
              </a:tr>
              <a:tr h="646369">
                <a:tc>
                  <a:txBody>
                    <a:bodyPr/>
                    <a:lstStyle/>
                    <a:p>
                      <a:pPr>
                        <a:lnSpc>
                          <a:spcPct val="85000"/>
                        </a:lnSpc>
                      </a:pPr>
                      <a:r>
                        <a:rPr lang="en-GB" sz="900" b="1" spc="-70" baseline="0" dirty="0">
                          <a:solidFill>
                            <a:schemeClr val="tx1"/>
                          </a:solidFill>
                          <a:latin typeface="Arial" charset="0"/>
                          <a:ea typeface="Arial" charset="0"/>
                          <a:cs typeface="Arial" charset="0"/>
                        </a:rPr>
                        <a:t>Study for the exam</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85000"/>
                        </a:lnSpc>
                        <a:spcBef>
                          <a:spcPts val="0"/>
                        </a:spcBef>
                        <a:spcAft>
                          <a:spcPts val="0"/>
                        </a:spcAft>
                        <a:buClrTx/>
                        <a:buSzTx/>
                        <a:buFontTx/>
                        <a:buNone/>
                        <a:tabLst/>
                        <a:defRPr/>
                      </a:pPr>
                      <a:r>
                        <a:rPr lang="en-US" sz="900" b="1" spc="-70" baseline="0" dirty="0">
                          <a:solidFill>
                            <a:schemeClr val="tx1"/>
                          </a:solidFill>
                          <a:latin typeface="Arial" charset="0"/>
                          <a:ea typeface="Arial" charset="0"/>
                          <a:cs typeface="Arial" charset="0"/>
                        </a:rPr>
                        <a:t>Work on the project assignment</a:t>
                      </a:r>
                      <a:endParaRPr lang="en-GB" sz="900" b="1" spc="-70" baseline="0" dirty="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70" baseline="0" dirty="0">
                          <a:solidFill>
                            <a:schemeClr val="tx1"/>
                          </a:solidFill>
                          <a:latin typeface="Arial" charset="0"/>
                          <a:ea typeface="Arial" charset="0"/>
                          <a:cs typeface="Arial" charset="0"/>
                        </a:rPr>
                        <a:t>PHYS-A3121</a:t>
                      </a:r>
                    </a:p>
                    <a:p>
                      <a:pPr>
                        <a:lnSpc>
                          <a:spcPct val="85000"/>
                        </a:lnSpc>
                      </a:pPr>
                      <a:r>
                        <a:rPr lang="en-GB" sz="900" b="1" spc="-70" baseline="0" dirty="0" err="1">
                          <a:solidFill>
                            <a:schemeClr val="tx1"/>
                          </a:solidFill>
                          <a:latin typeface="Arial" charset="0"/>
                          <a:ea typeface="Arial" charset="0"/>
                          <a:cs typeface="Arial" charset="0"/>
                        </a:rPr>
                        <a:t>Thermodynamiikka</a:t>
                      </a:r>
                      <a:r>
                        <a:rPr lang="en-GB" sz="900" b="1" spc="-70" baseline="0" dirty="0">
                          <a:solidFill>
                            <a:schemeClr val="tx1"/>
                          </a:solidFill>
                          <a:latin typeface="Arial" charset="0"/>
                          <a:ea typeface="Arial" charset="0"/>
                          <a:cs typeface="Arial" charset="0"/>
                        </a:rPr>
                        <a:t>, </a:t>
                      </a:r>
                      <a:r>
                        <a:rPr lang="en-GB" sz="900" b="1" spc="-70" baseline="0" dirty="0" err="1">
                          <a:solidFill>
                            <a:schemeClr val="tx1"/>
                          </a:solidFill>
                          <a:latin typeface="Arial" charset="0"/>
                          <a:ea typeface="Arial" charset="0"/>
                          <a:cs typeface="Arial" charset="0"/>
                        </a:rPr>
                        <a:t>harjoitus</a:t>
                      </a:r>
                      <a:endParaRPr lang="en-GB" sz="900" b="1" spc="-70" baseline="0" dirty="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327129"/>
                  </a:ext>
                </a:extLst>
              </a:tr>
              <a:tr h="646369">
                <a:tc>
                  <a:txBody>
                    <a:bodyPr/>
                    <a:lstStyle/>
                    <a:p>
                      <a:pPr>
                        <a:lnSpc>
                          <a:spcPct val="85000"/>
                        </a:lnSpc>
                      </a:pPr>
                      <a:r>
                        <a:rPr lang="en-US" sz="900" b="1" spc="-70" baseline="0" dirty="0">
                          <a:solidFill>
                            <a:schemeClr val="tx1"/>
                          </a:solidFill>
                          <a:latin typeface="Arial" charset="0"/>
                          <a:ea typeface="Arial" charset="0"/>
                          <a:cs typeface="Arial" charset="0"/>
                        </a:rPr>
                        <a:t>Meeting with </a:t>
                      </a:r>
                      <a:r>
                        <a:rPr lang="en-US" sz="900" b="1" spc="-70" baseline="0" dirty="0" err="1">
                          <a:solidFill>
                            <a:schemeClr val="tx1"/>
                          </a:solidFill>
                          <a:latin typeface="Arial" charset="0"/>
                          <a:ea typeface="Arial" charset="0"/>
                          <a:cs typeface="Arial" charset="0"/>
                        </a:rPr>
                        <a:t>AaltoES</a:t>
                      </a:r>
                      <a:r>
                        <a:rPr lang="en-US" sz="900" b="1" spc="-70" baseline="0" dirty="0">
                          <a:solidFill>
                            <a:schemeClr val="tx1"/>
                          </a:solidFill>
                          <a:latin typeface="Arial" charset="0"/>
                          <a:ea typeface="Arial" charset="0"/>
                          <a:cs typeface="Arial" charset="0"/>
                        </a:rPr>
                        <a:t> in </a:t>
                      </a:r>
                      <a:r>
                        <a:rPr lang="en-US" sz="900" b="1" spc="-70" baseline="0" dirty="0" err="1">
                          <a:solidFill>
                            <a:schemeClr val="tx1"/>
                          </a:solidFill>
                          <a:latin typeface="Arial" charset="0"/>
                          <a:ea typeface="Arial" charset="0"/>
                          <a:cs typeface="Arial" charset="0"/>
                        </a:rPr>
                        <a:t>Otaniemi</a:t>
                      </a:r>
                      <a:r>
                        <a:rPr lang="en-US" sz="900" b="1" spc="-70" baseline="0" dirty="0">
                          <a:solidFill>
                            <a:schemeClr val="tx1"/>
                          </a:solidFill>
                          <a:latin typeface="Arial" charset="0"/>
                          <a:ea typeface="Arial" charset="0"/>
                          <a:cs typeface="Arial" charset="0"/>
                        </a:rPr>
                        <a:t> at 14-16</a:t>
                      </a:r>
                      <a:endParaRPr lang="en-GB" sz="900" b="1" spc="-70" baseline="0" dirty="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70" baseline="0" dirty="0">
                          <a:solidFill>
                            <a:schemeClr val="tx1"/>
                          </a:solidFill>
                          <a:latin typeface="Arial" charset="0"/>
                          <a:ea typeface="Arial" charset="0"/>
                          <a:cs typeface="Arial" charset="0"/>
                        </a:rPr>
                        <a:t>Lunch meeting</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70" baseline="0" dirty="0">
                          <a:solidFill>
                            <a:schemeClr val="tx1"/>
                          </a:solidFill>
                          <a:latin typeface="Arial" charset="0"/>
                          <a:ea typeface="Arial" charset="0"/>
                          <a:cs typeface="Arial" charset="0"/>
                        </a:rPr>
                        <a:t>Group assignment </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85000"/>
                        </a:lnSpc>
                        <a:spcBef>
                          <a:spcPts val="0"/>
                        </a:spcBef>
                        <a:spcAft>
                          <a:spcPts val="0"/>
                        </a:spcAft>
                        <a:buClrTx/>
                        <a:buSzTx/>
                        <a:buFontTx/>
                        <a:buNone/>
                        <a:tabLst/>
                        <a:defRPr/>
                      </a:pPr>
                      <a:r>
                        <a:rPr lang="en-GB" sz="900" b="1" spc="-70" baseline="0" dirty="0">
                          <a:solidFill>
                            <a:schemeClr val="tx1"/>
                          </a:solidFill>
                          <a:latin typeface="Arial" charset="0"/>
                          <a:ea typeface="Arial" charset="0"/>
                          <a:cs typeface="Arial" charset="0"/>
                        </a:rPr>
                        <a:t>Critique</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70" baseline="0" dirty="0">
                          <a:solidFill>
                            <a:schemeClr val="tx1"/>
                          </a:solidFill>
                          <a:latin typeface="Arial" charset="0"/>
                          <a:ea typeface="Arial" charset="0"/>
                          <a:cs typeface="Arial" charset="0"/>
                        </a:rPr>
                        <a:t>To library -&gt;</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0108442"/>
                  </a:ext>
                </a:extLst>
              </a:tr>
              <a:tr h="646369">
                <a:tc>
                  <a:txBody>
                    <a:bodyPr/>
                    <a:lstStyle/>
                    <a:p>
                      <a:pPr algn="l" rtl="0">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US" sz="900" b="1" spc="-70" baseline="0" dirty="0">
                          <a:solidFill>
                            <a:schemeClr val="tx1"/>
                          </a:solidFill>
                          <a:latin typeface="Arial" charset="0"/>
                          <a:ea typeface="Arial" charset="0"/>
                          <a:cs typeface="Arial" charset="0"/>
                        </a:rPr>
                        <a:t>Read for the exam</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70" baseline="0" dirty="0">
                          <a:solidFill>
                            <a:schemeClr val="tx1"/>
                          </a:solidFill>
                          <a:latin typeface="Arial" charset="0"/>
                          <a:ea typeface="Arial" charset="0"/>
                          <a:cs typeface="Arial" charset="0"/>
                        </a:rPr>
                        <a:t>FSHS dentist</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5510302"/>
                  </a:ext>
                </a:extLst>
              </a:tr>
              <a:tr h="646369">
                <a:tc>
                  <a:txBody>
                    <a:bodyPr/>
                    <a:lstStyle/>
                    <a:p>
                      <a:pPr algn="l" rtl="0">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70" baseline="0" dirty="0" err="1">
                          <a:solidFill>
                            <a:schemeClr val="tx1"/>
                          </a:solidFill>
                          <a:latin typeface="Arial" charset="0"/>
                          <a:ea typeface="Arial" charset="0"/>
                          <a:cs typeface="Arial" charset="0"/>
                        </a:rPr>
                        <a:t>UniSport</a:t>
                      </a:r>
                      <a:r>
                        <a:rPr lang="en-GB" sz="900" b="1" spc="-70" baseline="0" dirty="0">
                          <a:solidFill>
                            <a:schemeClr val="tx1"/>
                          </a:solidFill>
                          <a:latin typeface="Arial" charset="0"/>
                          <a:ea typeface="Arial" charset="0"/>
                          <a:cs typeface="Arial" charset="0"/>
                        </a:rPr>
                        <a:t> at 6 pm</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70" baseline="0" dirty="0" err="1">
                          <a:solidFill>
                            <a:schemeClr val="tx1"/>
                          </a:solidFill>
                          <a:latin typeface="Arial" charset="0"/>
                          <a:ea typeface="Arial" charset="0"/>
                          <a:cs typeface="Arial" charset="0"/>
                        </a:rPr>
                        <a:t>UniSport</a:t>
                      </a:r>
                      <a:r>
                        <a:rPr lang="en-GB" sz="900" b="1" spc="-70" baseline="0" dirty="0">
                          <a:solidFill>
                            <a:schemeClr val="tx1"/>
                          </a:solidFill>
                          <a:latin typeface="Arial" charset="0"/>
                          <a:ea typeface="Arial" charset="0"/>
                          <a:cs typeface="Arial" charset="0"/>
                        </a:rPr>
                        <a:t> at 6 pm</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85000"/>
                        </a:lnSpc>
                      </a:pPr>
                      <a:endParaRPr lang="en-gb" sz="900" b="1" i="0" u="none" spc="0" baseline="0" dirty="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9700297"/>
                  </a:ext>
                </a:extLst>
              </a:tr>
            </a:tbl>
          </a:graphicData>
        </a:graphic>
      </p:graphicFrame>
      <p:sp>
        <p:nvSpPr>
          <p:cNvPr id="4" name="TextBox 3">
            <a:extLst>
              <a:ext uri="{FF2B5EF4-FFF2-40B4-BE49-F238E27FC236}">
                <a16:creationId xmlns:a16="http://schemas.microsoft.com/office/drawing/2014/main" id="{33276FF6-CDDF-5540-8A57-9DB83CC0A818}"/>
              </a:ext>
            </a:extLst>
          </p:cNvPr>
          <p:cNvSpPr txBox="1"/>
          <p:nvPr/>
        </p:nvSpPr>
        <p:spPr>
          <a:xfrm>
            <a:off x="2772436" y="2436079"/>
            <a:ext cx="3467616" cy="300082"/>
          </a:xfrm>
          <a:prstGeom prst="rect">
            <a:avLst/>
          </a:prstGeom>
          <a:solidFill>
            <a:schemeClr val="bg1"/>
          </a:solidFill>
          <a:ln w="25400">
            <a:solidFill>
              <a:srgbClr val="EF363B"/>
            </a:solidFill>
          </a:ln>
        </p:spPr>
        <p:txBody>
          <a:bodyPr wrap="none" rtlCol="0">
            <a:spAutoFit/>
          </a:bodyPr>
          <a:lstStyle/>
          <a:p>
            <a:pPr algn="l" rtl="0"/>
            <a:r>
              <a:rPr lang="en-gb" b="1" i="0" u="none" baseline="0"/>
              <a:t>PUT YOUR OWN TIMETABLE HERE</a:t>
            </a:r>
          </a:p>
        </p:txBody>
      </p:sp>
    </p:spTree>
    <p:extLst>
      <p:ext uri="{BB962C8B-B14F-4D97-AF65-F5344CB8AC3E}">
        <p14:creationId xmlns:p14="http://schemas.microsoft.com/office/powerpoint/2010/main" val="3739843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8C526A-287E-C546-AA85-E9D879B1478C}"/>
              </a:ext>
            </a:extLst>
          </p:cNvPr>
          <p:cNvSpPr>
            <a:spLocks noGrp="1"/>
          </p:cNvSpPr>
          <p:nvPr>
            <p:ph type="body" sz="half" idx="10"/>
          </p:nvPr>
        </p:nvSpPr>
        <p:spPr/>
        <p:txBody>
          <a:bodyPr/>
          <a:lstStyle/>
          <a:p>
            <a:pPr algn="l" rtl="0"/>
            <a:r>
              <a:rPr lang="en-gb" sz="3600" b="1" i="0" u="none" baseline="0">
                <a:latin typeface="Arial" panose="020B0604020202020204" pitchFamily="34" charset="0"/>
                <a:ea typeface="Arial" panose="020B0604020202020204" pitchFamily="34" charset="0"/>
                <a:cs typeface="Arial" panose="020B0604020202020204" pitchFamily="34" charset="0"/>
              </a:rPr>
              <a:t>Admission routes to Aalto</a:t>
            </a:r>
            <a:endParaRPr lang="en-gb" sz="3600" dirty="0"/>
          </a:p>
        </p:txBody>
      </p:sp>
      <p:sp>
        <p:nvSpPr>
          <p:cNvPr id="3" name="Text Placeholder 2">
            <a:extLst>
              <a:ext uri="{FF2B5EF4-FFF2-40B4-BE49-F238E27FC236}">
                <a16:creationId xmlns:a16="http://schemas.microsoft.com/office/drawing/2014/main" id="{6CC624BA-1F81-7648-9C65-6F06DB60F124}"/>
              </a:ext>
            </a:extLst>
          </p:cNvPr>
          <p:cNvSpPr>
            <a:spLocks noGrp="1"/>
          </p:cNvSpPr>
          <p:nvPr>
            <p:ph type="body" sz="half" idx="11"/>
          </p:nvPr>
        </p:nvSpPr>
        <p:spPr>
          <a:xfrm>
            <a:off x="662610" y="835907"/>
            <a:ext cx="8178936" cy="3652965"/>
          </a:xfrm>
        </p:spPr>
        <p:txBody>
          <a:bodyPr/>
          <a:lstStyle/>
          <a:p>
            <a:pPr algn="l" rtl="0">
              <a:lnSpc>
                <a:spcPct val="100000"/>
              </a:lnSpc>
              <a:spcBef>
                <a:spcPts val="600"/>
              </a:spcBef>
            </a:pPr>
            <a:r>
              <a:rPr lang="en-gb" sz="900" b="1" i="0" u="none" baseline="0" dirty="0">
                <a:latin typeface="Arial" panose="020B0604020202020204" pitchFamily="34" charset="0"/>
                <a:ea typeface="Arial" panose="020B0604020202020204" pitchFamily="34" charset="0"/>
                <a:cs typeface="Arial" panose="020B0604020202020204" pitchFamily="34" charset="0"/>
              </a:rPr>
              <a:t>Business and economics:</a:t>
            </a:r>
          </a:p>
          <a:p>
            <a:pPr marL="284400" indent="-284400" algn="l" rtl="0">
              <a:lnSpc>
                <a:spcPts val="1500"/>
              </a:lnSpc>
              <a:spcBef>
                <a:spcPts val="0"/>
              </a:spcBef>
              <a:buFont typeface="Arial" panose="020B0604020202020204" pitchFamily="34" charset="0"/>
              <a:buChar char="•"/>
            </a:pPr>
            <a:r>
              <a:rPr lang="en-gb" sz="900" b="0" i="0" u="none" baseline="0" dirty="0">
                <a:latin typeface="Arial" panose="020B0604020202020204" pitchFamily="34" charset="0"/>
                <a:ea typeface="Arial" panose="020B0604020202020204" pitchFamily="34" charset="0"/>
                <a:cs typeface="Arial" panose="020B0604020202020204" pitchFamily="34" charset="0"/>
              </a:rPr>
              <a:t>Admission organised as part of the joint admissions for the field of business and economics. For more information, see: </a:t>
            </a:r>
            <a:r>
              <a:rPr lang="en-gb" sz="900" b="0" i="0" u="sng" baseline="0" dirty="0">
                <a:latin typeface="Arial" panose="020B0604020202020204" pitchFamily="34" charset="0"/>
                <a:ea typeface="Arial" panose="020B0604020202020204" pitchFamily="34" charset="0"/>
                <a:cs typeface="Arial" panose="020B0604020202020204" pitchFamily="34" charset="0"/>
              </a:rPr>
              <a:t>kauppatieteet.fi</a:t>
            </a:r>
            <a:r>
              <a:rPr lang="en-gb" sz="900" b="0" i="0" u="none" baseline="0" dirty="0">
                <a:latin typeface="Arial" panose="020B0604020202020204" pitchFamily="34" charset="0"/>
                <a:ea typeface="Arial" panose="020B0604020202020204" pitchFamily="34" charset="0"/>
                <a:cs typeface="Arial" panose="020B0604020202020204" pitchFamily="34" charset="0"/>
              </a:rPr>
              <a:t>. (Page only in Finnish and Swedish)</a:t>
            </a:r>
            <a:endParaRPr lang="en-gb" sz="900" b="0" u="sng" dirty="0">
              <a:latin typeface="Arial" panose="020B0604020202020204" pitchFamily="34" charset="0"/>
              <a:cs typeface="Arial" panose="020B0604020202020204" pitchFamily="34" charset="0"/>
            </a:endParaRPr>
          </a:p>
          <a:p>
            <a:pPr marL="284400" indent="-284400" algn="l" rtl="0">
              <a:lnSpc>
                <a:spcPts val="1500"/>
              </a:lnSpc>
              <a:spcBef>
                <a:spcPts val="0"/>
              </a:spcBef>
              <a:buFont typeface="Arial" panose="020B0604020202020204" pitchFamily="34" charset="0"/>
              <a:buChar char="•"/>
            </a:pPr>
            <a:r>
              <a:rPr lang="en-gb" sz="900" b="0" i="0" u="none" baseline="0" dirty="0">
                <a:latin typeface="Arial" panose="020B0604020202020204" pitchFamily="34" charset="0"/>
                <a:ea typeface="Arial" panose="020B0604020202020204" pitchFamily="34" charset="0"/>
                <a:cs typeface="Arial" panose="020B0604020202020204" pitchFamily="34" charset="0"/>
              </a:rPr>
              <a:t>Certificate-based admission (only for first-time applicants) or admission based on an entrance examination. </a:t>
            </a:r>
          </a:p>
          <a:p>
            <a:pPr marL="284400" indent="-284400" algn="l" rtl="0">
              <a:lnSpc>
                <a:spcPts val="1500"/>
              </a:lnSpc>
              <a:spcBef>
                <a:spcPts val="0"/>
              </a:spcBef>
              <a:buFont typeface="Arial" panose="020B0604020202020204" pitchFamily="34" charset="0"/>
              <a:buChar char="•"/>
            </a:pPr>
            <a:r>
              <a:rPr lang="en-gb" sz="900" b="0" i="0" u="none" baseline="0" dirty="0">
                <a:latin typeface="Arial" panose="020B0604020202020204" pitchFamily="34" charset="0"/>
                <a:ea typeface="Arial" panose="020B0604020202020204" pitchFamily="34" charset="0"/>
                <a:cs typeface="Arial" panose="020B0604020202020204" pitchFamily="34" charset="0"/>
              </a:rPr>
              <a:t>Open University route for business and economics (available in Finnish only).</a:t>
            </a:r>
          </a:p>
          <a:p>
            <a:pPr marL="284400" indent="-284400" algn="l" rtl="0">
              <a:lnSpc>
                <a:spcPts val="1500"/>
              </a:lnSpc>
              <a:spcBef>
                <a:spcPts val="0"/>
              </a:spcBef>
              <a:buFont typeface="Arial" panose="020B0604020202020204" pitchFamily="34" charset="0"/>
              <a:buChar char="•"/>
            </a:pPr>
            <a:r>
              <a:rPr lang="en-gb" sz="900" b="0" i="1" u="none" baseline="0" dirty="0">
                <a:latin typeface="Arial" panose="020B0604020202020204" pitchFamily="34" charset="0"/>
                <a:ea typeface="Arial" panose="020B0604020202020204" pitchFamily="34" charset="0"/>
                <a:cs typeface="Arial" panose="020B0604020202020204" pitchFamily="34" charset="0"/>
              </a:rPr>
              <a:t>Bachelor’s programmes taught in English: certificate-based admission or an SAT or ACT test.</a:t>
            </a:r>
          </a:p>
          <a:p>
            <a:pPr algn="l" rtl="0">
              <a:lnSpc>
                <a:spcPct val="100000"/>
              </a:lnSpc>
              <a:spcBef>
                <a:spcPts val="600"/>
              </a:spcBef>
            </a:pPr>
            <a:r>
              <a:rPr lang="en-gb" sz="900" b="1" i="0" u="none" baseline="0" dirty="0">
                <a:latin typeface="Arial" panose="020B0604020202020204" pitchFamily="34" charset="0"/>
                <a:ea typeface="Arial" panose="020B0604020202020204" pitchFamily="34" charset="0"/>
                <a:cs typeface="Arial" panose="020B0604020202020204" pitchFamily="34" charset="0"/>
              </a:rPr>
              <a:t>Art and design:</a:t>
            </a:r>
          </a:p>
          <a:p>
            <a:pPr marL="284400" indent="-284400" algn="l" rtl="0">
              <a:lnSpc>
                <a:spcPts val="1500"/>
              </a:lnSpc>
              <a:spcBef>
                <a:spcPts val="0"/>
              </a:spcBef>
              <a:buFont typeface="Arial" panose="020B0604020202020204" pitchFamily="34" charset="0"/>
              <a:buChar char="•"/>
            </a:pPr>
            <a:r>
              <a:rPr lang="en-gb" sz="900" b="0" i="0" u="none" baseline="0" dirty="0">
                <a:latin typeface="Arial" panose="020B0604020202020204" pitchFamily="34" charset="0"/>
                <a:ea typeface="Arial" panose="020B0604020202020204" pitchFamily="34" charset="0"/>
                <a:cs typeface="Arial" panose="020B0604020202020204" pitchFamily="34" charset="0"/>
              </a:rPr>
              <a:t>Entrance examinations for all study options. The study options of </a:t>
            </a:r>
            <a:r>
              <a:rPr lang="en-gb" sz="900" b="0" i="0" u="none" baseline="0" dirty="0" err="1">
                <a:latin typeface="Arial" panose="020B0604020202020204" pitchFamily="34" charset="0"/>
                <a:ea typeface="Arial" panose="020B0604020202020204" pitchFamily="34" charset="0"/>
                <a:cs typeface="Arial" panose="020B0604020202020204" pitchFamily="34" charset="0"/>
              </a:rPr>
              <a:t>Kuvataidekasvatus</a:t>
            </a:r>
            <a:r>
              <a:rPr lang="en-gb" sz="900" b="0" i="0" u="none" baseline="0" dirty="0">
                <a:latin typeface="Arial" panose="020B0604020202020204" pitchFamily="34" charset="0"/>
                <a:ea typeface="Arial" panose="020B0604020202020204" pitchFamily="34" charset="0"/>
                <a:cs typeface="Arial" panose="020B0604020202020204" pitchFamily="34" charset="0"/>
              </a:rPr>
              <a:t>, </a:t>
            </a:r>
            <a:r>
              <a:rPr lang="en-gb" sz="900" b="0" i="0" u="none" baseline="0" dirty="0" err="1">
                <a:latin typeface="Arial" panose="020B0604020202020204" pitchFamily="34" charset="0"/>
                <a:ea typeface="Arial" panose="020B0604020202020204" pitchFamily="34" charset="0"/>
                <a:cs typeface="Arial" panose="020B0604020202020204" pitchFamily="34" charset="0"/>
              </a:rPr>
              <a:t>Muotoilu</a:t>
            </a:r>
            <a:r>
              <a:rPr lang="en-gb" sz="900" b="0" i="0" u="none" baseline="0" dirty="0">
                <a:latin typeface="Arial" panose="020B0604020202020204" pitchFamily="34" charset="0"/>
                <a:ea typeface="Arial" panose="020B0604020202020204" pitchFamily="34" charset="0"/>
                <a:cs typeface="Arial" panose="020B0604020202020204" pitchFamily="34" charset="0"/>
              </a:rPr>
              <a:t>, and </a:t>
            </a:r>
            <a:r>
              <a:rPr lang="en-gb" sz="900" b="0" i="0" u="none" baseline="0" dirty="0" err="1">
                <a:latin typeface="Arial" panose="020B0604020202020204" pitchFamily="34" charset="0"/>
                <a:ea typeface="Arial" panose="020B0604020202020204" pitchFamily="34" charset="0"/>
                <a:cs typeface="Arial" panose="020B0604020202020204" pitchFamily="34" charset="0"/>
              </a:rPr>
              <a:t>Visuaalisen</a:t>
            </a:r>
            <a:r>
              <a:rPr lang="en-gb" sz="900" b="0" i="0" u="none" baseline="0" dirty="0">
                <a:latin typeface="Arial" panose="020B0604020202020204" pitchFamily="34" charset="0"/>
                <a:ea typeface="Arial" panose="020B0604020202020204" pitchFamily="34" charset="0"/>
                <a:cs typeface="Arial" panose="020B0604020202020204" pitchFamily="34" charset="0"/>
              </a:rPr>
              <a:t> </a:t>
            </a:r>
            <a:r>
              <a:rPr lang="en-gb" sz="900" b="0" i="0" u="none" baseline="0" dirty="0" err="1">
                <a:latin typeface="Arial" panose="020B0604020202020204" pitchFamily="34" charset="0"/>
                <a:ea typeface="Arial" panose="020B0604020202020204" pitchFamily="34" charset="0"/>
                <a:cs typeface="Arial" panose="020B0604020202020204" pitchFamily="34" charset="0"/>
              </a:rPr>
              <a:t>viestinnän</a:t>
            </a:r>
            <a:r>
              <a:rPr lang="en-gb" sz="900" b="0" i="0" u="none" baseline="0" dirty="0">
                <a:latin typeface="Arial" panose="020B0604020202020204" pitchFamily="34" charset="0"/>
                <a:ea typeface="Arial" panose="020B0604020202020204" pitchFamily="34" charset="0"/>
                <a:cs typeface="Arial" panose="020B0604020202020204" pitchFamily="34" charset="0"/>
              </a:rPr>
              <a:t> </a:t>
            </a:r>
            <a:r>
              <a:rPr lang="en-gb" sz="900" b="0" i="0" u="none" baseline="0" dirty="0" err="1">
                <a:latin typeface="Arial" panose="020B0604020202020204" pitchFamily="34" charset="0"/>
                <a:ea typeface="Arial" panose="020B0604020202020204" pitchFamily="34" charset="0"/>
                <a:cs typeface="Arial" panose="020B0604020202020204" pitchFamily="34" charset="0"/>
              </a:rPr>
              <a:t>muotoilu</a:t>
            </a:r>
            <a:r>
              <a:rPr lang="en-gb" sz="900" b="0" i="0" u="none" baseline="0" dirty="0">
                <a:latin typeface="Arial" panose="020B0604020202020204" pitchFamily="34" charset="0"/>
                <a:ea typeface="Arial" panose="020B0604020202020204" pitchFamily="34" charset="0"/>
                <a:cs typeface="Arial" panose="020B0604020202020204" pitchFamily="34" charset="0"/>
              </a:rPr>
              <a:t> have either an entrance examination or use the combined score of an entrance examination and the school-leaving certificate as a basis for admission.</a:t>
            </a:r>
          </a:p>
          <a:p>
            <a:pPr marL="284400" indent="-284400" algn="l" rtl="0">
              <a:lnSpc>
                <a:spcPts val="1500"/>
              </a:lnSpc>
              <a:spcBef>
                <a:spcPts val="0"/>
              </a:spcBef>
              <a:buFont typeface="Arial" panose="020B0604020202020204" pitchFamily="34" charset="0"/>
              <a:buChar char="•"/>
            </a:pPr>
            <a:r>
              <a:rPr lang="en-gb" sz="900" b="0" i="0" u="none" baseline="0" dirty="0">
                <a:latin typeface="Arial" panose="020B0604020202020204" pitchFamily="34" charset="0"/>
                <a:ea typeface="Arial" panose="020B0604020202020204" pitchFamily="34" charset="0"/>
                <a:cs typeface="Arial" panose="020B0604020202020204" pitchFamily="34" charset="0"/>
              </a:rPr>
              <a:t>All study options require preliminary assignments. Depending on the study option, the entrance examinations take 3 to 5 days.</a:t>
            </a:r>
          </a:p>
          <a:p>
            <a:pPr marL="284400" indent="-284400" algn="l" rtl="0">
              <a:lnSpc>
                <a:spcPts val="1500"/>
              </a:lnSpc>
              <a:spcBef>
                <a:spcPts val="0"/>
              </a:spcBef>
              <a:buFont typeface="Arial" panose="020B0604020202020204" pitchFamily="34" charset="0"/>
              <a:buChar char="•"/>
            </a:pPr>
            <a:r>
              <a:rPr lang="en-gb" sz="900" b="0" i="0" u="none" baseline="0" dirty="0">
                <a:latin typeface="Arial" panose="020B0604020202020204" pitchFamily="34" charset="0"/>
                <a:ea typeface="Arial" panose="020B0604020202020204" pitchFamily="34" charset="0"/>
                <a:cs typeface="Arial" panose="020B0604020202020204" pitchFamily="34" charset="0"/>
              </a:rPr>
              <a:t>Note: You can only apply to one study option in art and design at Aalto University in the spring joint application procedures. </a:t>
            </a:r>
            <a:endParaRPr lang="en-gb" sz="900" b="0" dirty="0">
              <a:latin typeface="Arial" panose="020B0604020202020204" pitchFamily="34" charset="0"/>
              <a:cs typeface="Arial" panose="020B0604020202020204" pitchFamily="34" charset="0"/>
            </a:endParaRPr>
          </a:p>
          <a:p>
            <a:pPr marL="284400" indent="-284400" algn="l" rtl="0">
              <a:lnSpc>
                <a:spcPts val="1500"/>
              </a:lnSpc>
              <a:spcBef>
                <a:spcPts val="0"/>
              </a:spcBef>
              <a:buFont typeface="Arial" panose="020B0604020202020204" pitchFamily="34" charset="0"/>
              <a:buChar char="•"/>
            </a:pPr>
            <a:r>
              <a:rPr lang="en-gb" sz="900" b="0" i="1" u="none" baseline="0" dirty="0">
                <a:latin typeface="Arial" panose="020B0604020202020204" pitchFamily="34" charset="0"/>
                <a:ea typeface="Arial" panose="020B0604020202020204" pitchFamily="34" charset="0"/>
                <a:cs typeface="Arial" panose="020B0604020202020204" pitchFamily="34" charset="0"/>
              </a:rPr>
              <a:t>The bachelor’s programme taught in English: preliminary assignments, entrance examinations done independently and remote interviews.</a:t>
            </a:r>
          </a:p>
          <a:p>
            <a:pPr algn="l" rtl="0">
              <a:lnSpc>
                <a:spcPct val="100000"/>
              </a:lnSpc>
              <a:spcBef>
                <a:spcPts val="600"/>
              </a:spcBef>
            </a:pPr>
            <a:r>
              <a:rPr lang="en-gb" sz="900" b="1" i="0" u="none" baseline="0" dirty="0">
                <a:latin typeface="Arial" panose="020B0604020202020204" pitchFamily="34" charset="0"/>
                <a:ea typeface="Arial" panose="020B0604020202020204" pitchFamily="34" charset="0"/>
                <a:cs typeface="Arial" panose="020B0604020202020204" pitchFamily="34" charset="0"/>
              </a:rPr>
              <a:t>Science, technology and engineering:</a:t>
            </a:r>
          </a:p>
          <a:p>
            <a:pPr marL="284400" indent="-284400" algn="l" rtl="0">
              <a:lnSpc>
                <a:spcPts val="1500"/>
              </a:lnSpc>
              <a:spcBef>
                <a:spcPts val="0"/>
              </a:spcBef>
              <a:buFont typeface="Arial" panose="020B0604020202020204" pitchFamily="34" charset="0"/>
              <a:buChar char="•"/>
            </a:pPr>
            <a:r>
              <a:rPr lang="en-gb" sz="900" b="0" i="0" u="none" baseline="0" dirty="0">
                <a:latin typeface="Arial" panose="020B0604020202020204" pitchFamily="34" charset="0"/>
                <a:ea typeface="Arial" panose="020B0604020202020204" pitchFamily="34" charset="0"/>
                <a:cs typeface="Arial" panose="020B0604020202020204" pitchFamily="34" charset="0"/>
              </a:rPr>
              <a:t>Admissions organised through the joint admissions for engineering and architecture (DIA). For more information in Finnish or Swedish, see </a:t>
            </a:r>
            <a:r>
              <a:rPr lang="en-gb" sz="900" b="0" i="0" u="sng" baseline="0" dirty="0">
                <a:latin typeface="Arial" panose="020B0604020202020204" pitchFamily="34" charset="0"/>
                <a:ea typeface="Arial" panose="020B0604020202020204" pitchFamily="34" charset="0"/>
                <a:cs typeface="Arial" panose="020B0604020202020204" pitchFamily="34" charset="0"/>
              </a:rPr>
              <a:t>dia.fi</a:t>
            </a:r>
            <a:endParaRPr lang="en-gb" sz="900" b="0" u="sng" dirty="0">
              <a:latin typeface="Arial" panose="020B0604020202020204" pitchFamily="34" charset="0"/>
              <a:cs typeface="Arial" panose="020B0604020202020204" pitchFamily="34" charset="0"/>
            </a:endParaRPr>
          </a:p>
          <a:p>
            <a:pPr marL="284400" lvl="2" indent="-284400" algn="l" rtl="0">
              <a:lnSpc>
                <a:spcPts val="1500"/>
              </a:lnSpc>
              <a:spcBef>
                <a:spcPts val="0"/>
              </a:spcBef>
            </a:pPr>
            <a:r>
              <a:rPr lang="en-gb" sz="900" b="0" i="0" u="none" baseline="0" dirty="0">
                <a:latin typeface="Arial" panose="020B0604020202020204" pitchFamily="34" charset="0"/>
                <a:ea typeface="Arial" panose="020B0604020202020204" pitchFamily="34" charset="0"/>
                <a:cs typeface="Arial" panose="020B0604020202020204" pitchFamily="34" charset="0"/>
              </a:rPr>
              <a:t>Study options towards a Master of Science (Technology): Certificate-based admission or entrance examination </a:t>
            </a:r>
          </a:p>
          <a:p>
            <a:pPr marL="284400" lvl="2" indent="-284400">
              <a:lnSpc>
                <a:spcPts val="1500"/>
              </a:lnSpc>
              <a:spcBef>
                <a:spcPts val="0"/>
              </a:spcBef>
            </a:pPr>
            <a:r>
              <a:rPr lang="en-gb" sz="900" b="0" i="0" u="none" baseline="0" dirty="0">
                <a:latin typeface="Arial" panose="020B0604020202020204" pitchFamily="34" charset="0"/>
                <a:ea typeface="Arial" panose="020B0604020202020204" pitchFamily="34" charset="0"/>
                <a:cs typeface="Arial" panose="020B0604020202020204" pitchFamily="34" charset="0"/>
              </a:rPr>
              <a:t>Open University route for technology (available in Finnish/Swedish only).</a:t>
            </a:r>
            <a:endParaRPr lang="en-gb" sz="900" dirty="0">
              <a:latin typeface="Arial" panose="020B0604020202020204" pitchFamily="34" charset="0"/>
              <a:cs typeface="Arial" panose="020B0604020202020204" pitchFamily="34" charset="0"/>
            </a:endParaRPr>
          </a:p>
          <a:p>
            <a:pPr marL="284400" lvl="2" indent="-284400" algn="l" rtl="0">
              <a:lnSpc>
                <a:spcPts val="1500"/>
              </a:lnSpc>
              <a:spcBef>
                <a:spcPts val="0"/>
              </a:spcBef>
            </a:pPr>
            <a:r>
              <a:rPr lang="en-gb" sz="900" b="0" i="0" u="none" baseline="0" dirty="0">
                <a:latin typeface="Arial" panose="020B0604020202020204" pitchFamily="34" charset="0"/>
                <a:ea typeface="Arial" panose="020B0604020202020204" pitchFamily="34" charset="0"/>
                <a:cs typeface="Arial" panose="020B0604020202020204" pitchFamily="34" charset="0"/>
              </a:rPr>
              <a:t>Architecture: Certificate-based admission or combined-score admissions. Preliminary assignments and entrance examinations for all applicants. </a:t>
            </a:r>
          </a:p>
          <a:p>
            <a:pPr marL="284400" lvl="2" indent="-284400" algn="l" rtl="0">
              <a:lnSpc>
                <a:spcPts val="1500"/>
              </a:lnSpc>
              <a:spcBef>
                <a:spcPts val="0"/>
              </a:spcBef>
            </a:pPr>
            <a:r>
              <a:rPr lang="en-gb" sz="900" b="0" i="0" u="none" baseline="0" dirty="0">
                <a:latin typeface="Arial" panose="020B0604020202020204" pitchFamily="34" charset="0"/>
                <a:ea typeface="Arial" panose="020B0604020202020204" pitchFamily="34" charset="0"/>
                <a:cs typeface="Arial" panose="020B0604020202020204" pitchFamily="34" charset="0"/>
              </a:rPr>
              <a:t>Information Networks (not part of the DIA joint admissions): Certificate-based admission or entrance examination</a:t>
            </a:r>
            <a:endParaRPr lang="en-gb" sz="900" dirty="0">
              <a:latin typeface="Arial" panose="020B0604020202020204" pitchFamily="34" charset="0"/>
              <a:cs typeface="Arial" panose="020B0604020202020204" pitchFamily="34" charset="0"/>
            </a:endParaRPr>
          </a:p>
          <a:p>
            <a:pPr marL="284400" indent="-284400" algn="l" rtl="0">
              <a:lnSpc>
                <a:spcPts val="1500"/>
              </a:lnSpc>
              <a:spcBef>
                <a:spcPts val="0"/>
              </a:spcBef>
              <a:buFont typeface="Arial" panose="020B0604020202020204" pitchFamily="34" charset="0"/>
              <a:buChar char="•"/>
            </a:pPr>
            <a:r>
              <a:rPr lang="en-gb" sz="900" b="0" i="1" u="none" baseline="0" dirty="0">
                <a:latin typeface="Arial" panose="020B0604020202020204" pitchFamily="34" charset="0"/>
                <a:ea typeface="Arial" panose="020B0604020202020204" pitchFamily="34" charset="0"/>
                <a:cs typeface="Arial" panose="020B0604020202020204" pitchFamily="34" charset="0"/>
              </a:rPr>
              <a:t>The bachelor’s programme taught in English: certificate-based admission or an SAT or ACT test.</a:t>
            </a:r>
          </a:p>
        </p:txBody>
      </p:sp>
    </p:spTree>
    <p:extLst>
      <p:ext uri="{BB962C8B-B14F-4D97-AF65-F5344CB8AC3E}">
        <p14:creationId xmlns:p14="http://schemas.microsoft.com/office/powerpoint/2010/main" val="1186017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DEAE3B-E6D2-3043-A8B4-B2D0326CA981}"/>
              </a:ext>
            </a:extLst>
          </p:cNvPr>
          <p:cNvSpPr>
            <a:spLocks noGrp="1"/>
          </p:cNvSpPr>
          <p:nvPr>
            <p:ph type="body" sz="half" idx="10"/>
          </p:nvPr>
        </p:nvSpPr>
        <p:spPr/>
        <p:txBody>
          <a:bodyPr/>
          <a:lstStyle/>
          <a:p>
            <a:pPr algn="l" rtl="0"/>
            <a:r>
              <a:rPr lang="en-gb" sz="3400" b="1" i="0" u="none" baseline="0" dirty="0">
                <a:latin typeface="Arial" charset="0"/>
                <a:ea typeface="Arial" charset="0"/>
                <a:cs typeface="Arial" charset="0"/>
              </a:rPr>
              <a:t>Upper secondary school (high school) studies and admissions</a:t>
            </a:r>
            <a:endParaRPr lang="en-gb" sz="3400" dirty="0"/>
          </a:p>
        </p:txBody>
      </p:sp>
      <p:sp>
        <p:nvSpPr>
          <p:cNvPr id="3" name="Text Placeholder 2">
            <a:extLst>
              <a:ext uri="{FF2B5EF4-FFF2-40B4-BE49-F238E27FC236}">
                <a16:creationId xmlns:a16="http://schemas.microsoft.com/office/drawing/2014/main" id="{29427951-9BC1-6543-A6AF-9C226D84E6C8}"/>
              </a:ext>
            </a:extLst>
          </p:cNvPr>
          <p:cNvSpPr>
            <a:spLocks noGrp="1"/>
          </p:cNvSpPr>
          <p:nvPr>
            <p:ph type="body" sz="half" idx="11"/>
          </p:nvPr>
        </p:nvSpPr>
        <p:spPr>
          <a:xfrm>
            <a:off x="662610" y="1272973"/>
            <a:ext cx="8178936" cy="3555556"/>
          </a:xfrm>
        </p:spPr>
        <p:txBody>
          <a:bodyPr/>
          <a:lstStyle/>
          <a:p>
            <a:pPr algn="l" rtl="0">
              <a:lnSpc>
                <a:spcPct val="100000"/>
              </a:lnSpc>
            </a:pPr>
            <a:r>
              <a:rPr lang="en-gb" sz="1300" b="1" i="0" u="none" baseline="0" dirty="0">
                <a:latin typeface="Arial" panose="020B0604020202020204" pitchFamily="34" charset="0"/>
                <a:ea typeface="Arial" charset="0"/>
                <a:cs typeface="Arial" panose="020B0604020202020204" pitchFamily="34" charset="0"/>
              </a:rPr>
              <a:t>The score of your Finnish matriculation examination is important, particularly in the fields of business and economics as well as </a:t>
            </a:r>
            <a:r>
              <a:rPr lang="en-GB" sz="1300" b="1" i="0" u="none" baseline="0" dirty="0">
                <a:latin typeface="Arial" panose="020B0604020202020204" pitchFamily="34" charset="0"/>
                <a:ea typeface="Arial" charset="0"/>
                <a:cs typeface="Arial" panose="020B0604020202020204" pitchFamily="34" charset="0"/>
              </a:rPr>
              <a:t>science, technology and engineering</a:t>
            </a:r>
            <a:r>
              <a:rPr lang="en-gb" sz="1300" b="1" i="0" u="none" baseline="0" dirty="0">
                <a:latin typeface="Arial" panose="020B0604020202020204" pitchFamily="34" charset="0"/>
                <a:ea typeface="Arial" charset="0"/>
                <a:cs typeface="Arial" panose="020B0604020202020204" pitchFamily="34" charset="0"/>
              </a:rPr>
              <a:t>.</a:t>
            </a:r>
          </a:p>
          <a:p>
            <a:pPr marL="342900" lvl="1" indent="-342900" algn="l" rtl="0">
              <a:lnSpc>
                <a:spcPct val="100000"/>
              </a:lnSpc>
            </a:pPr>
            <a:r>
              <a:rPr lang="en-gb" sz="1300" b="0" i="0" u="none" baseline="0" dirty="0">
                <a:latin typeface="Arial" panose="020B0604020202020204" pitchFamily="34" charset="0"/>
                <a:ea typeface="Georgia" charset="0"/>
                <a:cs typeface="Arial" panose="020B0604020202020204" pitchFamily="34" charset="0"/>
              </a:rPr>
              <a:t>In the certificate-based admission for the field of business and economics, points are given for the grades in mother tongue, mathematics (basic or advanced syllabus), and the top-scoring language and the two top-scoring subjects thereafter.</a:t>
            </a:r>
          </a:p>
          <a:p>
            <a:pPr marL="342900" lvl="1" indent="-342900" algn="l" rtl="0">
              <a:lnSpc>
                <a:spcPct val="100000"/>
              </a:lnSpc>
            </a:pPr>
            <a:r>
              <a:rPr lang="en-gb" sz="1300" b="0" i="0" u="none" baseline="0" dirty="0">
                <a:latin typeface="Arial" panose="020B0604020202020204" pitchFamily="34" charset="0"/>
                <a:ea typeface="Georgia" charset="0"/>
                <a:cs typeface="Arial" panose="020B0604020202020204" pitchFamily="34" charset="0"/>
              </a:rPr>
              <a:t>In the certificate-based admission for the field of technology, points are given for the grades in mother tongue, advanced mathematics, and chemistry or physics.</a:t>
            </a:r>
          </a:p>
          <a:p>
            <a:pPr marL="342900" lvl="1" indent="-342900" algn="l" rtl="0">
              <a:lnSpc>
                <a:spcPct val="100000"/>
              </a:lnSpc>
            </a:pPr>
            <a:r>
              <a:rPr lang="en-gb" sz="1300" b="0" i="0" u="none" baseline="0" dirty="0">
                <a:latin typeface="Arial" panose="020B0604020202020204" pitchFamily="34" charset="0"/>
                <a:ea typeface="Georgia" charset="0"/>
                <a:cs typeface="Arial" panose="020B0604020202020204" pitchFamily="34" charset="0"/>
              </a:rPr>
              <a:t>In architecture, points are given for the grades in mother tongue and mathematics </a:t>
            </a:r>
            <a:r>
              <a:rPr lang="en-gb" sz="1300" b="0" i="0" u="none" baseline="0" dirty="0">
                <a:latin typeface="Arial" panose="020B0604020202020204" pitchFamily="34" charset="0"/>
                <a:ea typeface="Arial" panose="020B0604020202020204" pitchFamily="34" charset="0"/>
                <a:cs typeface="Arial" panose="020B0604020202020204" pitchFamily="34" charset="0"/>
              </a:rPr>
              <a:t>as well as the three top-scoring subjects thereafter.</a:t>
            </a:r>
            <a:endParaRPr lang="en-gb" altLang="en-US" sz="1300" dirty="0">
              <a:latin typeface="Arial" panose="020B0604020202020204" pitchFamily="34" charset="0"/>
              <a:ea typeface="Arial" charset="0"/>
              <a:cs typeface="Arial" panose="020B0604020202020204" pitchFamily="34" charset="0"/>
            </a:endParaRPr>
          </a:p>
          <a:p>
            <a:pPr algn="l" rtl="0">
              <a:lnSpc>
                <a:spcPct val="100000"/>
              </a:lnSpc>
            </a:pPr>
            <a:r>
              <a:rPr lang="en-gb" sz="1300" b="1" i="0" u="none" baseline="0" dirty="0">
                <a:latin typeface="Arial" panose="020B0604020202020204" pitchFamily="34" charset="0"/>
                <a:ea typeface="Arial" charset="0"/>
                <a:cs typeface="Arial" panose="020B0604020202020204" pitchFamily="34" charset="0"/>
              </a:rPr>
              <a:t>In the field of art and design, the preliminary assignments and entrance examinations play a bigger role.</a:t>
            </a:r>
          </a:p>
          <a:p>
            <a:pPr marL="342900" lvl="1" indent="-342900" algn="l" rtl="0">
              <a:lnSpc>
                <a:spcPct val="100000"/>
              </a:lnSpc>
            </a:pPr>
            <a:r>
              <a:rPr lang="en-gb" sz="1300" b="0" i="0" u="none" baseline="0" dirty="0">
                <a:latin typeface="Arial" panose="020B0604020202020204" pitchFamily="34" charset="0"/>
                <a:ea typeface="Arial" panose="020B0604020202020204" pitchFamily="34" charset="0"/>
                <a:cs typeface="Arial" panose="020B0604020202020204" pitchFamily="34" charset="0"/>
              </a:rPr>
              <a:t>Studying and practising arts train you in the skills that are evaluated in the preliminary assignments and entrance examinations. </a:t>
            </a:r>
          </a:p>
          <a:p>
            <a:pPr marL="342900" lvl="1" indent="-342900" algn="l" rtl="0">
              <a:lnSpc>
                <a:spcPct val="100000"/>
              </a:lnSpc>
            </a:pPr>
            <a:r>
              <a:rPr lang="en-gb" sz="1300" b="0" i="0" u="none" baseline="0" dirty="0">
                <a:latin typeface="Arial" panose="020B0604020202020204" pitchFamily="34" charset="0"/>
                <a:ea typeface="Arial" panose="020B0604020202020204" pitchFamily="34" charset="0"/>
                <a:cs typeface="Arial" panose="020B0604020202020204" pitchFamily="34" charset="0"/>
              </a:rPr>
              <a:t>Also in architecture, the preliminary assignments and the drawing and design test play a key role.</a:t>
            </a:r>
            <a:endParaRPr lang="en-gb" sz="1300" dirty="0">
              <a:latin typeface="Arial" panose="020B0604020202020204" pitchFamily="34" charset="0"/>
              <a:cs typeface="Arial" panose="020B0604020202020204" pitchFamily="34" charset="0"/>
            </a:endParaRPr>
          </a:p>
          <a:p>
            <a:endParaRPr lang="en-gb" sz="1300" dirty="0"/>
          </a:p>
        </p:txBody>
      </p:sp>
    </p:spTree>
    <p:extLst>
      <p:ext uri="{BB962C8B-B14F-4D97-AF65-F5344CB8AC3E}">
        <p14:creationId xmlns:p14="http://schemas.microsoft.com/office/powerpoint/2010/main" val="3916368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DF4CA0-2ABD-BE47-8BA5-DA09FC28A30C}"/>
              </a:ext>
            </a:extLst>
          </p:cNvPr>
          <p:cNvSpPr>
            <a:spLocks noGrp="1"/>
          </p:cNvSpPr>
          <p:nvPr>
            <p:ph type="body" sz="half" idx="10"/>
          </p:nvPr>
        </p:nvSpPr>
        <p:spPr/>
        <p:txBody>
          <a:bodyPr/>
          <a:lstStyle/>
          <a:p>
            <a:pPr algn="l" rtl="0"/>
            <a:r>
              <a:rPr lang="en-gb" b="1" i="0" u="none" baseline="0">
                <a:latin typeface="Arial" charset="0"/>
                <a:ea typeface="Arial" charset="0"/>
                <a:cs typeface="Arial" charset="0"/>
              </a:rPr>
              <a:t>How to apply</a:t>
            </a:r>
            <a:endParaRPr lang="en-gb" dirty="0"/>
          </a:p>
        </p:txBody>
      </p:sp>
      <p:sp>
        <p:nvSpPr>
          <p:cNvPr id="3" name="Text Placeholder 2">
            <a:extLst>
              <a:ext uri="{FF2B5EF4-FFF2-40B4-BE49-F238E27FC236}">
                <a16:creationId xmlns:a16="http://schemas.microsoft.com/office/drawing/2014/main" id="{577A71A6-8D70-AF47-BAAD-3714DE677703}"/>
              </a:ext>
            </a:extLst>
          </p:cNvPr>
          <p:cNvSpPr>
            <a:spLocks noGrp="1"/>
          </p:cNvSpPr>
          <p:nvPr>
            <p:ph type="body" sz="half" idx="11"/>
          </p:nvPr>
        </p:nvSpPr>
        <p:spPr>
          <a:xfrm>
            <a:off x="662610" y="1047020"/>
            <a:ext cx="7818780" cy="3359328"/>
          </a:xfrm>
        </p:spPr>
        <p:txBody>
          <a:bodyPr/>
          <a:lstStyle/>
          <a:p>
            <a:pPr marL="342900" indent="-342900" algn="l" rtl="0">
              <a:lnSpc>
                <a:spcPct val="85000"/>
              </a:lnSpc>
              <a:spcBef>
                <a:spcPts val="0"/>
              </a:spcBef>
              <a:buFont typeface="+mj-lt"/>
              <a:buAutoNum type="arabicPeriod"/>
            </a:pPr>
            <a:r>
              <a:rPr lang="en-gb" sz="1100" b="1" i="0" u="none" baseline="0" dirty="0">
                <a:latin typeface="Arial" charset="0"/>
                <a:ea typeface="Arial" charset="0"/>
                <a:cs typeface="Arial" charset="0"/>
              </a:rPr>
              <a:t>Have a look at our study options at https://www.aalto.fi/en/study-at-aalto#/</a:t>
            </a:r>
            <a:br>
              <a:rPr lang="en-gb" sz="1100" dirty="0">
                <a:latin typeface="Arial" charset="0"/>
                <a:ea typeface="Arial" charset="0"/>
                <a:cs typeface="Arial" charset="0"/>
              </a:rPr>
            </a:br>
            <a:r>
              <a:rPr lang="en-gb" sz="1100" b="0" i="0" u="none" baseline="0" dirty="0">
                <a:latin typeface="Arial" charset="0"/>
                <a:ea typeface="Arial" charset="0"/>
                <a:cs typeface="Arial" charset="0"/>
              </a:rPr>
              <a:t>To search our selection of study </a:t>
            </a:r>
            <a:r>
              <a:rPr lang="en-GB" sz="1100" b="0" i="0" u="none" baseline="0" dirty="0">
                <a:latin typeface="Arial" charset="0"/>
                <a:ea typeface="Arial" charset="0"/>
                <a:cs typeface="Arial" charset="0"/>
              </a:rPr>
              <a:t>options,</a:t>
            </a:r>
            <a:r>
              <a:rPr lang="en-gb" sz="1100" b="0" i="0" u="none" baseline="0" dirty="0">
                <a:latin typeface="Arial" charset="0"/>
                <a:ea typeface="Arial" charset="0"/>
                <a:cs typeface="Arial" charset="0"/>
              </a:rPr>
              <a:t> go to: https://www.aalto.fi/en/study-options</a:t>
            </a:r>
          </a:p>
          <a:p>
            <a:pPr marL="342900" indent="-342900" algn="l" rtl="0">
              <a:lnSpc>
                <a:spcPct val="85000"/>
              </a:lnSpc>
              <a:spcBef>
                <a:spcPts val="0"/>
              </a:spcBef>
              <a:buFont typeface="+mj-lt"/>
              <a:buAutoNum type="arabicPeriod"/>
            </a:pPr>
            <a:endParaRPr lang="en-gb" sz="1100" dirty="0">
              <a:latin typeface="Arial" charset="0"/>
              <a:ea typeface="Arial" charset="0"/>
              <a:cs typeface="Arial" charset="0"/>
            </a:endParaRPr>
          </a:p>
          <a:p>
            <a:pPr marL="342900" indent="-342900" algn="l" rtl="0">
              <a:lnSpc>
                <a:spcPct val="85000"/>
              </a:lnSpc>
              <a:spcBef>
                <a:spcPts val="0"/>
              </a:spcBef>
              <a:buFont typeface="+mj-lt"/>
              <a:buAutoNum type="arabicPeriod"/>
            </a:pPr>
            <a:r>
              <a:rPr lang="en-gb" sz="1100" b="1" i="0" u="none" baseline="0" dirty="0">
                <a:latin typeface="Arial" charset="0"/>
                <a:ea typeface="Arial" charset="0"/>
                <a:cs typeface="Arial" charset="0"/>
              </a:rPr>
              <a:t>Read through the admissions criteria and instructions for applicants</a:t>
            </a:r>
            <a:r>
              <a:rPr lang="en-gb" sz="1100" b="0" i="0" u="none" baseline="0" dirty="0">
                <a:latin typeface="Arial" charset="0"/>
                <a:ea typeface="Arial" charset="0"/>
                <a:cs typeface="Arial" charset="0"/>
              </a:rPr>
              <a:t>.</a:t>
            </a:r>
            <a:br>
              <a:rPr lang="en-gb" sz="1100" dirty="0">
                <a:latin typeface="Arial" charset="0"/>
                <a:ea typeface="Arial" charset="0"/>
                <a:cs typeface="Arial" charset="0"/>
              </a:rPr>
            </a:br>
            <a:r>
              <a:rPr lang="en-gb" sz="1100" b="0" i="0" u="none" baseline="0" dirty="0">
                <a:latin typeface="Arial" charset="0"/>
                <a:ea typeface="Arial" charset="0"/>
                <a:cs typeface="Arial" charset="0"/>
              </a:rPr>
              <a:t>Applying to bachelor’s programmes: </a:t>
            </a:r>
            <a:r>
              <a:rPr lang="en-gb" sz="1100" b="0" i="0" u="sng" baseline="0" dirty="0">
                <a:latin typeface="Arial" charset="0"/>
                <a:ea typeface="Arial" charset="0"/>
                <a:cs typeface="Arial" charset="0"/>
              </a:rPr>
              <a:t>https://www.aalto.fi/en/admission-services/applying-to-bachelors-programmes</a:t>
            </a:r>
          </a:p>
          <a:p>
            <a:pPr marL="342900" indent="-342900" algn="l" rtl="0">
              <a:lnSpc>
                <a:spcPct val="85000"/>
              </a:lnSpc>
              <a:spcBef>
                <a:spcPts val="0"/>
              </a:spcBef>
              <a:buFont typeface="+mj-lt"/>
              <a:buAutoNum type="arabicPeriod"/>
            </a:pPr>
            <a:endParaRPr lang="en-gb" sz="1100" dirty="0">
              <a:latin typeface="Arial" charset="0"/>
              <a:ea typeface="Arial" charset="0"/>
              <a:cs typeface="Arial" charset="0"/>
            </a:endParaRPr>
          </a:p>
          <a:p>
            <a:pPr marL="342900" indent="-342900" algn="l" rtl="0">
              <a:lnSpc>
                <a:spcPct val="85000"/>
              </a:lnSpc>
              <a:spcBef>
                <a:spcPts val="0"/>
              </a:spcBef>
              <a:buFont typeface="+mj-lt"/>
              <a:buAutoNum type="arabicPeriod"/>
            </a:pPr>
            <a:r>
              <a:rPr lang="en-gb" sz="1100" b="1" i="0" u="none" baseline="0" dirty="0">
                <a:latin typeface="Arial" charset="0"/>
                <a:ea typeface="Arial" charset="0"/>
                <a:cs typeface="Arial" charset="0"/>
              </a:rPr>
              <a:t>Application periods: </a:t>
            </a:r>
            <a:br>
              <a:rPr lang="en-gb" sz="1100" dirty="0">
                <a:latin typeface="Arial" charset="0"/>
                <a:ea typeface="Arial" charset="0"/>
                <a:cs typeface="Arial" charset="0"/>
              </a:rPr>
            </a:br>
            <a:r>
              <a:rPr lang="en-gb" sz="1100" b="0" i="0" u="none" baseline="0" dirty="0">
                <a:latin typeface="Arial" panose="020B0604020202020204" pitchFamily="34" charset="0"/>
                <a:ea typeface="Arial" charset="0"/>
                <a:cs typeface="Arial" panose="020B0604020202020204" pitchFamily="34" charset="0"/>
              </a:rPr>
              <a:t>Bachelor’s programmes taught in English: </a:t>
            </a:r>
            <a:r>
              <a:rPr lang="en-gb" sz="1100" b="0" dirty="0">
                <a:latin typeface="Arial" panose="020B0604020202020204" pitchFamily="34" charset="0"/>
                <a:ea typeface="Arial" charset="0"/>
                <a:cs typeface="Arial" panose="020B0604020202020204" pitchFamily="34" charset="0"/>
              </a:rPr>
              <a:t>3</a:t>
            </a:r>
            <a:r>
              <a:rPr lang="en-gb" sz="1100" b="0" i="0" u="none" baseline="0" dirty="0">
                <a:latin typeface="Arial" panose="020B0604020202020204" pitchFamily="34" charset="0"/>
                <a:ea typeface="Arial" panose="020B0604020202020204" pitchFamily="34" charset="0"/>
                <a:cs typeface="Arial" panose="020B0604020202020204" pitchFamily="34" charset="0"/>
              </a:rPr>
              <a:t>–17 January 2024 (first joint application procedure of the spring)</a:t>
            </a:r>
            <a:br>
              <a:rPr lang="en-gb" sz="1100" b="0" dirty="0">
                <a:latin typeface="Arial" charset="0"/>
                <a:cs typeface="Arial" charset="0"/>
              </a:rPr>
            </a:br>
            <a:r>
              <a:rPr lang="en-gb" sz="1100" b="0" i="0" u="none" baseline="0" dirty="0">
                <a:latin typeface="Arial" panose="020B0604020202020204" pitchFamily="34" charset="0"/>
                <a:ea typeface="Arial" charset="0"/>
                <a:cs typeface="Arial" panose="020B0604020202020204" pitchFamily="34" charset="0"/>
              </a:rPr>
              <a:t>Bachelor’s programmes taught in Finnish and Swedish: </a:t>
            </a:r>
            <a:r>
              <a:rPr lang="en-gb" sz="1100" b="0" i="0" u="none" baseline="0" dirty="0">
                <a:latin typeface="Arial" panose="020B0604020202020204" pitchFamily="34" charset="0"/>
                <a:ea typeface="Arial" panose="020B0604020202020204" pitchFamily="34" charset="0"/>
                <a:cs typeface="Arial" panose="020B0604020202020204" pitchFamily="34" charset="0"/>
              </a:rPr>
              <a:t>13–27 March 2024 (second joint application procedure of the spring)</a:t>
            </a:r>
            <a:endParaRPr lang="en-gb" sz="1100" b="0" dirty="0">
              <a:latin typeface="Arial" panose="020B0604020202020204" pitchFamily="34" charset="0"/>
              <a:ea typeface="Arial" charset="0"/>
              <a:cs typeface="Arial" panose="020B0604020202020204" pitchFamily="34" charset="0"/>
            </a:endParaRPr>
          </a:p>
          <a:p>
            <a:pPr marL="342900" indent="-342900" algn="l" rtl="0">
              <a:lnSpc>
                <a:spcPct val="85000"/>
              </a:lnSpc>
              <a:spcBef>
                <a:spcPts val="0"/>
              </a:spcBef>
              <a:buFont typeface="+mj-lt"/>
              <a:buAutoNum type="arabicPeriod"/>
            </a:pPr>
            <a:endParaRPr lang="en-gb" sz="1100" dirty="0">
              <a:latin typeface="Arial" charset="0"/>
              <a:ea typeface="Arial" charset="0"/>
              <a:cs typeface="Arial" charset="0"/>
            </a:endParaRPr>
          </a:p>
          <a:p>
            <a:pPr marL="342900" indent="-342900" algn="l" rtl="0">
              <a:lnSpc>
                <a:spcPct val="85000"/>
              </a:lnSpc>
              <a:spcBef>
                <a:spcPts val="0"/>
              </a:spcBef>
              <a:buFont typeface="+mj-lt"/>
              <a:buAutoNum type="arabicPeriod"/>
            </a:pPr>
            <a:r>
              <a:rPr lang="en-gb" sz="1100" b="1" i="0" u="none" baseline="0" dirty="0">
                <a:latin typeface="Arial" charset="0"/>
                <a:ea typeface="Arial" charset="0"/>
                <a:cs typeface="Arial" charset="0"/>
              </a:rPr>
              <a:t>Register as a user of the </a:t>
            </a:r>
            <a:r>
              <a:rPr lang="en-gb" sz="1100" b="1" i="0" u="none" baseline="0" dirty="0" err="1">
                <a:latin typeface="Arial" charset="0"/>
                <a:ea typeface="Arial" charset="0"/>
                <a:cs typeface="Arial" charset="0"/>
              </a:rPr>
              <a:t>Studyinfo</a:t>
            </a:r>
            <a:r>
              <a:rPr lang="en-gb" sz="1100" b="1" i="0" u="none" baseline="0" dirty="0">
                <a:latin typeface="Arial" charset="0"/>
                <a:ea typeface="Arial" charset="0"/>
                <a:cs typeface="Arial" charset="0"/>
              </a:rPr>
              <a:t> service and fill in and submit the online application. </a:t>
            </a:r>
            <a:br>
              <a:rPr lang="en-gb" sz="1100" dirty="0">
                <a:latin typeface="Arial" charset="0"/>
                <a:ea typeface="Arial" charset="0"/>
                <a:cs typeface="Arial" charset="0"/>
              </a:rPr>
            </a:br>
            <a:r>
              <a:rPr lang="en-gb" sz="1100" b="1" i="0" u="none" baseline="0" dirty="0">
                <a:latin typeface="Arial" charset="0"/>
                <a:ea typeface="Arial" charset="0"/>
                <a:cs typeface="Arial" charset="0"/>
              </a:rPr>
              <a:t>Submit the required appendices and any preliminary assignments by the deadline specified.</a:t>
            </a:r>
          </a:p>
          <a:p>
            <a:pPr marL="342900" indent="-342900" algn="l" rtl="0">
              <a:lnSpc>
                <a:spcPct val="85000"/>
              </a:lnSpc>
              <a:spcBef>
                <a:spcPts val="0"/>
              </a:spcBef>
              <a:buFont typeface="+mj-lt"/>
              <a:buAutoNum type="arabicPeriod"/>
            </a:pPr>
            <a:endParaRPr lang="en-gb" sz="1100" dirty="0">
              <a:latin typeface="Arial" charset="0"/>
              <a:ea typeface="Arial" charset="0"/>
              <a:cs typeface="Arial" charset="0"/>
            </a:endParaRPr>
          </a:p>
          <a:p>
            <a:pPr marL="342900" indent="-342900" algn="l" rtl="0">
              <a:lnSpc>
                <a:spcPct val="85000"/>
              </a:lnSpc>
              <a:spcBef>
                <a:spcPts val="0"/>
              </a:spcBef>
              <a:buFont typeface="+mj-lt"/>
              <a:buAutoNum type="arabicPeriod"/>
            </a:pPr>
            <a:r>
              <a:rPr lang="en-gb" sz="1100" b="1" i="0" u="none" baseline="0" dirty="0">
                <a:latin typeface="Arial" charset="0"/>
                <a:ea typeface="Arial" charset="0"/>
                <a:cs typeface="Arial" charset="0"/>
              </a:rPr>
              <a:t>Check whether you are eligible for certificate-based admission (in the fields of business and economics </a:t>
            </a:r>
            <a:r>
              <a:rPr lang="en-gb" sz="1100" b="1" i="0" u="none" baseline="0" dirty="0">
                <a:latin typeface="Arial" panose="020B0604020202020204" pitchFamily="34" charset="0"/>
                <a:ea typeface="Arial" charset="0"/>
                <a:cs typeface="Arial" panose="020B0604020202020204" pitchFamily="34" charset="0"/>
              </a:rPr>
              <a:t>as well as </a:t>
            </a:r>
            <a:r>
              <a:rPr lang="en-GB" sz="1100" b="1" i="0" u="none" baseline="0" dirty="0">
                <a:latin typeface="Arial" panose="020B0604020202020204" pitchFamily="34" charset="0"/>
                <a:ea typeface="Arial" charset="0"/>
                <a:cs typeface="Arial" panose="020B0604020202020204" pitchFamily="34" charset="0"/>
              </a:rPr>
              <a:t>science, technology and engineering</a:t>
            </a:r>
            <a:r>
              <a:rPr lang="en-gb" sz="1100" b="1" i="0" u="none" baseline="0" dirty="0">
                <a:latin typeface="Arial" charset="0"/>
                <a:ea typeface="Arial" charset="0"/>
                <a:cs typeface="Arial" charset="0"/>
              </a:rPr>
              <a:t>).</a:t>
            </a:r>
          </a:p>
          <a:p>
            <a:pPr marL="342900" indent="-342900" algn="l" rtl="0">
              <a:lnSpc>
                <a:spcPct val="85000"/>
              </a:lnSpc>
              <a:spcBef>
                <a:spcPts val="0"/>
              </a:spcBef>
              <a:buFont typeface="+mj-lt"/>
              <a:buAutoNum type="arabicPeriod"/>
            </a:pPr>
            <a:endParaRPr lang="en-gb" sz="1100" dirty="0">
              <a:latin typeface="Arial" charset="0"/>
              <a:ea typeface="Arial" charset="0"/>
              <a:cs typeface="Arial" charset="0"/>
            </a:endParaRPr>
          </a:p>
          <a:p>
            <a:pPr marL="342900" indent="-342900" algn="l" rtl="0">
              <a:lnSpc>
                <a:spcPct val="85000"/>
              </a:lnSpc>
              <a:spcBef>
                <a:spcPts val="0"/>
              </a:spcBef>
              <a:buFont typeface="+mj-lt"/>
              <a:buAutoNum type="arabicPeriod"/>
            </a:pPr>
            <a:r>
              <a:rPr lang="en-gb" sz="1100" b="1" i="0" u="none" baseline="0" dirty="0">
                <a:latin typeface="Arial" charset="0"/>
                <a:ea typeface="Arial" charset="0"/>
                <a:cs typeface="Arial" charset="0"/>
              </a:rPr>
              <a:t>Prepare for and take part in the entrance exams.</a:t>
            </a:r>
          </a:p>
          <a:p>
            <a:pPr marL="342900" indent="-342900" algn="l" rtl="0">
              <a:lnSpc>
                <a:spcPct val="85000"/>
              </a:lnSpc>
              <a:spcBef>
                <a:spcPts val="0"/>
              </a:spcBef>
              <a:buFont typeface="+mj-lt"/>
              <a:buAutoNum type="arabicPeriod"/>
            </a:pPr>
            <a:endParaRPr lang="en-gb" sz="1100" dirty="0">
              <a:latin typeface="Arial" charset="0"/>
              <a:ea typeface="Arial" charset="0"/>
              <a:cs typeface="Arial" charset="0"/>
            </a:endParaRPr>
          </a:p>
          <a:p>
            <a:pPr marL="342900" indent="-342900" algn="l" rtl="0">
              <a:lnSpc>
                <a:spcPct val="85000"/>
              </a:lnSpc>
              <a:spcBef>
                <a:spcPts val="0"/>
              </a:spcBef>
              <a:buFont typeface="+mj-lt"/>
              <a:buAutoNum type="arabicPeriod"/>
            </a:pPr>
            <a:r>
              <a:rPr lang="en-gb" sz="1100" b="1" i="0" u="none" baseline="0" dirty="0">
                <a:latin typeface="Arial" charset="0"/>
                <a:ea typeface="Arial" charset="0"/>
                <a:cs typeface="Arial" charset="0"/>
              </a:rPr>
              <a:t>Check if you have gained admission once the results are in.</a:t>
            </a:r>
            <a:br>
              <a:rPr lang="en-gb" sz="1100" dirty="0">
                <a:latin typeface="Arial" charset="0"/>
                <a:ea typeface="Arial" charset="0"/>
                <a:cs typeface="Arial" charset="0"/>
              </a:rPr>
            </a:br>
            <a:endParaRPr lang="en-gb" sz="1100" dirty="0">
              <a:latin typeface="Arial" charset="0"/>
              <a:ea typeface="Arial" charset="0"/>
              <a:cs typeface="Arial" charset="0"/>
            </a:endParaRPr>
          </a:p>
          <a:p>
            <a:pPr marL="342900" indent="-342900" algn="l" rtl="0">
              <a:lnSpc>
                <a:spcPct val="85000"/>
              </a:lnSpc>
              <a:spcBef>
                <a:spcPts val="0"/>
              </a:spcBef>
              <a:buFont typeface="+mj-lt"/>
              <a:buAutoNum type="arabicPeriod"/>
            </a:pPr>
            <a:r>
              <a:rPr lang="en-gb" sz="1100" b="1" i="0" u="none" baseline="0" dirty="0">
                <a:latin typeface="Arial" charset="0"/>
                <a:ea typeface="Arial" charset="0"/>
                <a:cs typeface="Arial" charset="0"/>
              </a:rPr>
              <a:t>Accept the offer of admission by the deadline as instructed in detail in the acceptance letter. Remember to also enrol as an attending student at the university.</a:t>
            </a:r>
          </a:p>
          <a:p>
            <a:endParaRPr lang="en-gb" sz="1100" dirty="0"/>
          </a:p>
        </p:txBody>
      </p:sp>
    </p:spTree>
    <p:extLst>
      <p:ext uri="{BB962C8B-B14F-4D97-AF65-F5344CB8AC3E}">
        <p14:creationId xmlns:p14="http://schemas.microsoft.com/office/powerpoint/2010/main" val="2786286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BB0361-2B6F-41DF-B5A3-B544668DB878}"/>
              </a:ext>
            </a:extLst>
          </p:cNvPr>
          <p:cNvPicPr>
            <a:picLocks noChangeAspect="1"/>
          </p:cNvPicPr>
          <p:nvPr/>
        </p:nvPicPr>
        <p:blipFill>
          <a:blip r:embed="rId3"/>
          <a:stretch>
            <a:fillRect/>
          </a:stretch>
        </p:blipFill>
        <p:spPr>
          <a:xfrm>
            <a:off x="659724" y="1285198"/>
            <a:ext cx="3575124" cy="2885112"/>
          </a:xfrm>
          <a:prstGeom prst="rect">
            <a:avLst/>
          </a:prstGeom>
        </p:spPr>
      </p:pic>
      <p:pic>
        <p:nvPicPr>
          <p:cNvPr id="8" name="Picture 7">
            <a:extLst>
              <a:ext uri="{FF2B5EF4-FFF2-40B4-BE49-F238E27FC236}">
                <a16:creationId xmlns:a16="http://schemas.microsoft.com/office/drawing/2014/main" id="{7ED4542E-F84E-4781-98DB-7333D9242795}"/>
              </a:ext>
            </a:extLst>
          </p:cNvPr>
          <p:cNvPicPr>
            <a:picLocks noChangeAspect="1"/>
          </p:cNvPicPr>
          <p:nvPr/>
        </p:nvPicPr>
        <p:blipFill>
          <a:blip r:embed="rId4"/>
          <a:stretch>
            <a:fillRect/>
          </a:stretch>
        </p:blipFill>
        <p:spPr>
          <a:xfrm>
            <a:off x="4550496" y="3937775"/>
            <a:ext cx="3587712" cy="982494"/>
          </a:xfrm>
          <a:prstGeom prst="rect">
            <a:avLst/>
          </a:prstGeom>
        </p:spPr>
      </p:pic>
      <p:pic>
        <p:nvPicPr>
          <p:cNvPr id="16" name="Picture 15">
            <a:extLst>
              <a:ext uri="{FF2B5EF4-FFF2-40B4-BE49-F238E27FC236}">
                <a16:creationId xmlns:a16="http://schemas.microsoft.com/office/drawing/2014/main" id="{E553577E-13ED-4794-B675-5763127B3F54}"/>
              </a:ext>
            </a:extLst>
          </p:cNvPr>
          <p:cNvPicPr>
            <a:picLocks noChangeAspect="1"/>
          </p:cNvPicPr>
          <p:nvPr/>
        </p:nvPicPr>
        <p:blipFill>
          <a:blip r:embed="rId5"/>
          <a:stretch>
            <a:fillRect/>
          </a:stretch>
        </p:blipFill>
        <p:spPr>
          <a:xfrm>
            <a:off x="4559473" y="2665251"/>
            <a:ext cx="3573087" cy="1145324"/>
          </a:xfrm>
          <a:prstGeom prst="rect">
            <a:avLst/>
          </a:prstGeom>
        </p:spPr>
      </p:pic>
      <p:sp>
        <p:nvSpPr>
          <p:cNvPr id="2" name="Text Placeholder 1">
            <a:extLst>
              <a:ext uri="{FF2B5EF4-FFF2-40B4-BE49-F238E27FC236}">
                <a16:creationId xmlns:a16="http://schemas.microsoft.com/office/drawing/2014/main" id="{BBD5402A-A976-3B46-BAB9-88DECA4E940D}"/>
              </a:ext>
            </a:extLst>
          </p:cNvPr>
          <p:cNvSpPr>
            <a:spLocks noGrp="1"/>
          </p:cNvSpPr>
          <p:nvPr>
            <p:ph type="body" sz="half" idx="10"/>
          </p:nvPr>
        </p:nvSpPr>
        <p:spPr>
          <a:xfrm>
            <a:off x="602452" y="125416"/>
            <a:ext cx="8178936" cy="999574"/>
          </a:xfrm>
        </p:spPr>
        <p:txBody>
          <a:bodyPr/>
          <a:lstStyle/>
          <a:p>
            <a:pPr algn="l" rtl="0">
              <a:lnSpc>
                <a:spcPct val="100000"/>
              </a:lnSpc>
            </a:pPr>
            <a:r>
              <a:rPr lang="en-gb" sz="3200" b="1" i="0" u="none" baseline="0" dirty="0">
                <a:latin typeface="Arial" charset="0"/>
                <a:ea typeface="Arial" charset="0"/>
                <a:cs typeface="Arial" charset="0"/>
              </a:rPr>
              <a:t>Examples of the entrance examination for business and economics</a:t>
            </a:r>
            <a:endParaRPr lang="en-gb" sz="3200" dirty="0"/>
          </a:p>
        </p:txBody>
      </p:sp>
      <p:pic>
        <p:nvPicPr>
          <p:cNvPr id="7" name="Picture 6">
            <a:extLst>
              <a:ext uri="{FF2B5EF4-FFF2-40B4-BE49-F238E27FC236}">
                <a16:creationId xmlns:a16="http://schemas.microsoft.com/office/drawing/2014/main" id="{936CF8B5-BC93-4600-B299-B7C178ED07B3}"/>
              </a:ext>
            </a:extLst>
          </p:cNvPr>
          <p:cNvPicPr>
            <a:picLocks noChangeAspect="1"/>
          </p:cNvPicPr>
          <p:nvPr/>
        </p:nvPicPr>
        <p:blipFill>
          <a:blip r:embed="rId6"/>
          <a:stretch>
            <a:fillRect/>
          </a:stretch>
        </p:blipFill>
        <p:spPr>
          <a:xfrm>
            <a:off x="4663340" y="1288304"/>
            <a:ext cx="3433979" cy="1207932"/>
          </a:xfrm>
          <a:prstGeom prst="rect">
            <a:avLst/>
          </a:prstGeom>
        </p:spPr>
      </p:pic>
    </p:spTree>
    <p:extLst>
      <p:ext uri="{BB962C8B-B14F-4D97-AF65-F5344CB8AC3E}">
        <p14:creationId xmlns:p14="http://schemas.microsoft.com/office/powerpoint/2010/main" val="760687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D5402A-A976-3B46-BAB9-88DECA4E940D}"/>
              </a:ext>
            </a:extLst>
          </p:cNvPr>
          <p:cNvSpPr>
            <a:spLocks noGrp="1"/>
          </p:cNvSpPr>
          <p:nvPr>
            <p:ph type="body" sz="half" idx="10"/>
          </p:nvPr>
        </p:nvSpPr>
        <p:spPr/>
        <p:txBody>
          <a:bodyPr/>
          <a:lstStyle/>
          <a:p>
            <a:pPr algn="l" rtl="0">
              <a:lnSpc>
                <a:spcPct val="100000"/>
              </a:lnSpc>
            </a:pPr>
            <a:r>
              <a:rPr lang="en-gb" sz="3200" b="1" i="0" u="none" baseline="0" dirty="0">
                <a:latin typeface="Arial" charset="0"/>
                <a:ea typeface="Arial" charset="0"/>
                <a:cs typeface="Arial" charset="0"/>
              </a:rPr>
              <a:t>Examples of preliminary assignments and entrance examinations for art and design</a:t>
            </a:r>
            <a:endParaRPr lang="en-gb" sz="3200" dirty="0"/>
          </a:p>
        </p:txBody>
      </p:sp>
      <p:sp>
        <p:nvSpPr>
          <p:cNvPr id="3" name="Text Placeholder 2">
            <a:extLst>
              <a:ext uri="{FF2B5EF4-FFF2-40B4-BE49-F238E27FC236}">
                <a16:creationId xmlns:a16="http://schemas.microsoft.com/office/drawing/2014/main" id="{932C55D4-1E48-534E-9D49-5083E2565415}"/>
              </a:ext>
            </a:extLst>
          </p:cNvPr>
          <p:cNvSpPr>
            <a:spLocks noGrp="1"/>
          </p:cNvSpPr>
          <p:nvPr>
            <p:ph type="body" sz="half" idx="11"/>
          </p:nvPr>
        </p:nvSpPr>
        <p:spPr>
          <a:xfrm>
            <a:off x="613811" y="1347789"/>
            <a:ext cx="3751924" cy="2936212"/>
          </a:xfrm>
        </p:spPr>
        <p:txBody>
          <a:bodyPr/>
          <a:lstStyle/>
          <a:p>
            <a:pPr marL="0" indent="0" algn="l" rtl="0">
              <a:spcBef>
                <a:spcPts val="500"/>
              </a:spcBef>
              <a:buNone/>
            </a:pPr>
            <a:r>
              <a:rPr lang="en-gb" sz="1600" b="1" i="0" u="none" baseline="0">
                <a:latin typeface="Arial" charset="0"/>
                <a:ea typeface="Arial" charset="0"/>
                <a:cs typeface="Arial" charset="0"/>
              </a:rPr>
              <a:t>Muoti</a:t>
            </a:r>
          </a:p>
          <a:p>
            <a:pPr marL="0" lvl="1" indent="0" algn="l" rtl="0">
              <a:lnSpc>
                <a:spcPct val="100000"/>
              </a:lnSpc>
              <a:spcBef>
                <a:spcPts val="500"/>
              </a:spcBef>
              <a:buNone/>
            </a:pPr>
            <a:r>
              <a:rPr lang="en-gb" sz="1100" b="0" i="0" u="none" baseline="0">
                <a:latin typeface="Arial" charset="0"/>
                <a:ea typeface="Arial" charset="0"/>
                <a:cs typeface="Arial" charset="0"/>
              </a:rPr>
              <a:t>Suunnittele viiden asukokonaisuuden naistenvaatemallisto asusteineen käyttämällä ympyrän, neliön ja kolmion muotoisia kappaleita. Kuvaa mallistosi ihmisen päällä edestä ja takaa A2 paperiarkille.</a:t>
            </a:r>
          </a:p>
          <a:p>
            <a:pPr marL="0" lvl="1" indent="0" algn="l" rtl="0">
              <a:lnSpc>
                <a:spcPct val="100000"/>
              </a:lnSpc>
              <a:spcBef>
                <a:spcPts val="500"/>
              </a:spcBef>
              <a:buNone/>
            </a:pPr>
            <a:r>
              <a:rPr lang="en-gb" sz="1100" b="1" i="0" u="none" baseline="0">
                <a:latin typeface="Arial" charset="0"/>
                <a:ea typeface="Arial" charset="0"/>
                <a:cs typeface="Arial" charset="0"/>
              </a:rPr>
              <a:t>Toteutustapa</a:t>
            </a:r>
          </a:p>
          <a:p>
            <a:pPr marL="0" lvl="1" indent="0" algn="l" rtl="0">
              <a:lnSpc>
                <a:spcPct val="100000"/>
              </a:lnSpc>
              <a:spcBef>
                <a:spcPts val="500"/>
              </a:spcBef>
              <a:buNone/>
            </a:pPr>
            <a:r>
              <a:rPr lang="en-gb" sz="1100" b="0" i="0" u="none" baseline="0">
                <a:latin typeface="Arial" charset="0"/>
                <a:ea typeface="Arial" charset="0"/>
                <a:cs typeface="Arial" charset="0"/>
              </a:rPr>
              <a:t>Väritehtävä, väline vapaa, koko A2</a:t>
            </a:r>
          </a:p>
          <a:p>
            <a:pPr marL="0" lvl="1" indent="0" algn="l" rtl="0">
              <a:lnSpc>
                <a:spcPct val="100000"/>
              </a:lnSpc>
              <a:spcBef>
                <a:spcPts val="500"/>
              </a:spcBef>
              <a:buNone/>
            </a:pPr>
            <a:r>
              <a:rPr lang="en-gb" sz="1100" b="1" i="0" u="none" baseline="0">
                <a:latin typeface="Arial" charset="0"/>
                <a:ea typeface="Arial" charset="0"/>
                <a:cs typeface="Arial" charset="0"/>
              </a:rPr>
              <a:t>Arviointiperusteet</a:t>
            </a:r>
          </a:p>
          <a:p>
            <a:pPr marL="0" lvl="1" indent="0" algn="l" rtl="0">
              <a:lnSpc>
                <a:spcPct val="100000"/>
              </a:lnSpc>
              <a:spcBef>
                <a:spcPts val="500"/>
              </a:spcBef>
              <a:buNone/>
            </a:pPr>
            <a:r>
              <a:rPr lang="en-gb" sz="1100" b="0" i="0" u="none" baseline="0">
                <a:latin typeface="Arial" charset="0"/>
                <a:ea typeface="Arial" charset="0"/>
                <a:cs typeface="Arial" charset="0"/>
              </a:rPr>
              <a:t>Mallistokokonaisuuden hahmottaminen, visuaalisuus, värien käyttö, idearikkaus</a:t>
            </a:r>
            <a:endParaRPr lang="en-gb" sz="1100" dirty="0">
              <a:latin typeface="Arial" charset="0"/>
              <a:ea typeface="Arial" charset="0"/>
              <a:cs typeface="Arial" charset="0"/>
            </a:endParaRPr>
          </a:p>
          <a:p>
            <a:pPr lvl="1" algn="l" rtl="0"/>
            <a:endParaRPr lang="en-gb" sz="1800" dirty="0">
              <a:latin typeface="Arial" charset="0"/>
              <a:ea typeface="Arial" charset="0"/>
              <a:cs typeface="Arial" charset="0"/>
            </a:endParaRPr>
          </a:p>
          <a:p>
            <a:endParaRPr lang="en-gb" dirty="0"/>
          </a:p>
        </p:txBody>
      </p:sp>
      <p:sp>
        <p:nvSpPr>
          <p:cNvPr id="4" name="Text Placeholder 3">
            <a:extLst>
              <a:ext uri="{FF2B5EF4-FFF2-40B4-BE49-F238E27FC236}">
                <a16:creationId xmlns:a16="http://schemas.microsoft.com/office/drawing/2014/main" id="{EA059AEB-0322-EE45-9C5E-6B929B53937B}"/>
              </a:ext>
            </a:extLst>
          </p:cNvPr>
          <p:cNvSpPr>
            <a:spLocks noGrp="1"/>
          </p:cNvSpPr>
          <p:nvPr>
            <p:ph type="body" sz="half" idx="12"/>
          </p:nvPr>
        </p:nvSpPr>
        <p:spPr>
          <a:xfrm>
            <a:off x="4640054" y="1347789"/>
            <a:ext cx="4149920" cy="2936212"/>
          </a:xfrm>
        </p:spPr>
        <p:txBody>
          <a:bodyPr/>
          <a:lstStyle/>
          <a:p>
            <a:pPr marL="0" indent="0" algn="l" rtl="0">
              <a:spcBef>
                <a:spcPts val="500"/>
              </a:spcBef>
              <a:buNone/>
            </a:pPr>
            <a:r>
              <a:rPr lang="en-gb" sz="1600" b="1" i="0" u="none" baseline="0">
                <a:latin typeface="Arial" charset="0"/>
                <a:ea typeface="Arial" charset="0"/>
                <a:cs typeface="Arial" charset="0"/>
              </a:rPr>
              <a:t>Visuaalisen viestinnän muotoilu</a:t>
            </a:r>
          </a:p>
          <a:p>
            <a:pPr marL="0" indent="0" algn="l" rtl="0">
              <a:lnSpc>
                <a:spcPct val="100000"/>
              </a:lnSpc>
              <a:spcBef>
                <a:spcPts val="500"/>
              </a:spcBef>
              <a:buNone/>
            </a:pPr>
            <a:r>
              <a:rPr lang="en-gb" sz="1100" b="0" i="0" u="none" baseline="0">
                <a:latin typeface="Arial" charset="0"/>
                <a:ea typeface="Arial" charset="0"/>
                <a:cs typeface="Arial" charset="0"/>
              </a:rPr>
              <a:t>Suunnittele ja toteuta julkaisu aiheista, jotka sinua kiinnostavat kuvallisessa viestinnässä. Nimeä </a:t>
            </a:r>
            <a:br>
              <a:rPr lang="en-gb" sz="1100" b="0">
                <a:latin typeface="Arial" charset="0"/>
                <a:ea typeface="Arial" charset="0"/>
                <a:cs typeface="Arial" charset="0"/>
              </a:rPr>
            </a:br>
            <a:r>
              <a:rPr lang="en-gb" sz="1100" b="0" i="0" u="none" baseline="0">
                <a:latin typeface="Arial" charset="0"/>
                <a:ea typeface="Arial" charset="0"/>
                <a:cs typeface="Arial" charset="0"/>
              </a:rPr>
              <a:t>julkaisusi. Muotoile lehteen erillinen liite, jossa kuvaat jotain harrastustasi infografiikan keinoin. </a:t>
            </a:r>
          </a:p>
          <a:p>
            <a:pPr marL="0" indent="0" algn="l" rtl="0">
              <a:lnSpc>
                <a:spcPct val="100000"/>
              </a:lnSpc>
              <a:spcBef>
                <a:spcPts val="500"/>
              </a:spcBef>
              <a:buNone/>
            </a:pPr>
            <a:r>
              <a:rPr lang="en-gb" sz="1100" b="1" i="0" u="none" baseline="0">
                <a:latin typeface="Arial" charset="0"/>
                <a:ea typeface="Arial" charset="0"/>
                <a:cs typeface="Arial" charset="0"/>
              </a:rPr>
              <a:t>Toteutustapa </a:t>
            </a:r>
          </a:p>
          <a:p>
            <a:pPr marL="0" indent="0" algn="l" rtl="0">
              <a:lnSpc>
                <a:spcPct val="100000"/>
              </a:lnSpc>
              <a:spcBef>
                <a:spcPts val="500"/>
              </a:spcBef>
              <a:buNone/>
            </a:pPr>
            <a:r>
              <a:rPr lang="en-gb" sz="1100" b="0" i="0" u="none" baseline="0">
                <a:latin typeface="Arial" charset="0"/>
                <a:ea typeface="Arial" charset="0"/>
                <a:cs typeface="Arial" charset="0"/>
              </a:rPr>
              <a:t>8–12 sivua käsittävä kokonaisuus, tulostettu tai käsin tehty, sivukoko korkeintaan A3.</a:t>
            </a:r>
          </a:p>
          <a:p>
            <a:pPr marL="0" indent="0" algn="l" rtl="0">
              <a:lnSpc>
                <a:spcPct val="100000"/>
              </a:lnSpc>
              <a:spcBef>
                <a:spcPts val="500"/>
              </a:spcBef>
              <a:buNone/>
            </a:pPr>
            <a:r>
              <a:rPr lang="en-gb" sz="1100" b="1" i="0" u="none" baseline="0">
                <a:latin typeface="Arial" charset="0"/>
                <a:ea typeface="Arial" charset="0"/>
                <a:cs typeface="Arial" charset="0"/>
              </a:rPr>
              <a:t>Arviointiperusteet </a:t>
            </a:r>
          </a:p>
          <a:p>
            <a:pPr marL="0" indent="0" algn="l" rtl="0">
              <a:lnSpc>
                <a:spcPct val="100000"/>
              </a:lnSpc>
              <a:spcBef>
                <a:spcPts val="500"/>
              </a:spcBef>
              <a:buNone/>
            </a:pPr>
            <a:r>
              <a:rPr lang="en-gb" sz="1100" b="0" i="0" u="none" baseline="0">
                <a:latin typeface="Arial" charset="0"/>
                <a:ea typeface="Arial" charset="0"/>
                <a:cs typeface="Arial" charset="0"/>
              </a:rPr>
              <a:t>Sisällölliset ratkaisut, visualisointitaidot, informatiivisuus, sommittelukyky, kerronnallisuus ja kokonaisuuden hallinta. </a:t>
            </a:r>
            <a:endParaRPr lang="en-gb" sz="1100" b="0">
              <a:latin typeface="Arial" charset="0"/>
              <a:ea typeface="Arial" charset="0"/>
              <a:cs typeface="Arial" charset="0"/>
            </a:endParaRPr>
          </a:p>
          <a:p>
            <a:endParaRPr lang="en-gb"/>
          </a:p>
        </p:txBody>
      </p:sp>
    </p:spTree>
    <p:extLst>
      <p:ext uri="{BB962C8B-B14F-4D97-AF65-F5344CB8AC3E}">
        <p14:creationId xmlns:p14="http://schemas.microsoft.com/office/powerpoint/2010/main" val="1445664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94C5E3-7380-1E65-5E61-4202CC98B727}"/>
              </a:ext>
            </a:extLst>
          </p:cNvPr>
          <p:cNvPicPr>
            <a:picLocks noChangeAspect="1"/>
          </p:cNvPicPr>
          <p:nvPr/>
        </p:nvPicPr>
        <p:blipFill>
          <a:blip r:embed="rId3"/>
          <a:stretch>
            <a:fillRect/>
          </a:stretch>
        </p:blipFill>
        <p:spPr>
          <a:xfrm>
            <a:off x="610574" y="1243000"/>
            <a:ext cx="3852463" cy="1646110"/>
          </a:xfrm>
          <a:prstGeom prst="rect">
            <a:avLst/>
          </a:prstGeom>
        </p:spPr>
      </p:pic>
      <p:pic>
        <p:nvPicPr>
          <p:cNvPr id="8" name="Picture 7">
            <a:extLst>
              <a:ext uri="{FF2B5EF4-FFF2-40B4-BE49-F238E27FC236}">
                <a16:creationId xmlns:a16="http://schemas.microsoft.com/office/drawing/2014/main" id="{B73D6FE1-110E-34C2-D576-9A2F7C59939A}"/>
              </a:ext>
            </a:extLst>
          </p:cNvPr>
          <p:cNvPicPr>
            <a:picLocks noChangeAspect="1"/>
          </p:cNvPicPr>
          <p:nvPr/>
        </p:nvPicPr>
        <p:blipFill>
          <a:blip r:embed="rId4"/>
          <a:stretch>
            <a:fillRect/>
          </a:stretch>
        </p:blipFill>
        <p:spPr>
          <a:xfrm>
            <a:off x="4680964" y="1249926"/>
            <a:ext cx="3396236" cy="3684832"/>
          </a:xfrm>
          <a:prstGeom prst="rect">
            <a:avLst/>
          </a:prstGeom>
        </p:spPr>
      </p:pic>
      <p:sp>
        <p:nvSpPr>
          <p:cNvPr id="2" name="Text Placeholder 1">
            <a:extLst>
              <a:ext uri="{FF2B5EF4-FFF2-40B4-BE49-F238E27FC236}">
                <a16:creationId xmlns:a16="http://schemas.microsoft.com/office/drawing/2014/main" id="{BBD5402A-A976-3B46-BAB9-88DECA4E940D}"/>
              </a:ext>
            </a:extLst>
          </p:cNvPr>
          <p:cNvSpPr>
            <a:spLocks noGrp="1"/>
          </p:cNvSpPr>
          <p:nvPr>
            <p:ph type="body" sz="half" idx="10"/>
          </p:nvPr>
        </p:nvSpPr>
        <p:spPr>
          <a:xfrm>
            <a:off x="602451" y="125416"/>
            <a:ext cx="7959657" cy="999574"/>
          </a:xfrm>
        </p:spPr>
        <p:txBody>
          <a:bodyPr/>
          <a:lstStyle/>
          <a:p>
            <a:pPr algn="l" rtl="0">
              <a:lnSpc>
                <a:spcPct val="100000"/>
              </a:lnSpc>
            </a:pPr>
            <a:r>
              <a:rPr lang="en-gb" sz="3200" b="1" i="0" u="none" baseline="0" dirty="0">
                <a:latin typeface="Arial" charset="0"/>
                <a:ea typeface="Arial" charset="0"/>
                <a:cs typeface="Arial" charset="0"/>
              </a:rPr>
              <a:t>Examples of the entrance examination for science, technology and engineering</a:t>
            </a:r>
            <a:endParaRPr lang="en-gb" sz="3200" dirty="0"/>
          </a:p>
        </p:txBody>
      </p:sp>
    </p:spTree>
    <p:extLst>
      <p:ext uri="{BB962C8B-B14F-4D97-AF65-F5344CB8AC3E}">
        <p14:creationId xmlns:p14="http://schemas.microsoft.com/office/powerpoint/2010/main" val="1915872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794B4C2-7CC9-F14E-888D-4DB4FE671B10}"/>
              </a:ext>
            </a:extLst>
          </p:cNvPr>
          <p:cNvSpPr>
            <a:spLocks noGrp="1"/>
          </p:cNvSpPr>
          <p:nvPr>
            <p:ph type="body" sz="half" idx="2"/>
          </p:nvPr>
        </p:nvSpPr>
        <p:spPr/>
        <p:txBody>
          <a:bodyPr/>
          <a:lstStyle/>
          <a:p>
            <a:endParaRPr lang="en-gb"/>
          </a:p>
        </p:txBody>
      </p:sp>
      <p:sp>
        <p:nvSpPr>
          <p:cNvPr id="8" name="Text Placeholder 7">
            <a:extLst>
              <a:ext uri="{FF2B5EF4-FFF2-40B4-BE49-F238E27FC236}">
                <a16:creationId xmlns:a16="http://schemas.microsoft.com/office/drawing/2014/main" id="{FBDFBCF2-67EC-7146-9F61-2B6B9A84122A}"/>
              </a:ext>
            </a:extLst>
          </p:cNvPr>
          <p:cNvSpPr>
            <a:spLocks noGrp="1"/>
          </p:cNvSpPr>
          <p:nvPr>
            <p:ph type="body" sz="half" idx="10"/>
          </p:nvPr>
        </p:nvSpPr>
        <p:spPr/>
        <p:txBody>
          <a:bodyPr/>
          <a:lstStyle/>
          <a:p>
            <a:endParaRPr lang="en-gb"/>
          </a:p>
        </p:txBody>
      </p:sp>
      <p:sp>
        <p:nvSpPr>
          <p:cNvPr id="10" name="Picture Placeholder 9">
            <a:extLst>
              <a:ext uri="{FF2B5EF4-FFF2-40B4-BE49-F238E27FC236}">
                <a16:creationId xmlns:a16="http://schemas.microsoft.com/office/drawing/2014/main" id="{324A2664-D721-CE4C-B1F6-4241FA1C83DB}"/>
              </a:ext>
            </a:extLst>
          </p:cNvPr>
          <p:cNvSpPr>
            <a:spLocks noGrp="1"/>
          </p:cNvSpPr>
          <p:nvPr>
            <p:ph type="pic" idx="11"/>
          </p:nvPr>
        </p:nvSpPr>
        <p:spPr/>
      </p:sp>
      <p:pic>
        <p:nvPicPr>
          <p:cNvPr id="11" name="Picture 10">
            <a:extLst>
              <a:ext uri="{FF2B5EF4-FFF2-40B4-BE49-F238E27FC236}">
                <a16:creationId xmlns:a16="http://schemas.microsoft.com/office/drawing/2014/main" id="{507F72EC-556C-AA40-9D92-C967721F79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831" y="0"/>
            <a:ext cx="9245831" cy="5143500"/>
          </a:xfrm>
          <a:prstGeom prst="rect">
            <a:avLst/>
          </a:prstGeom>
        </p:spPr>
      </p:pic>
      <p:sp>
        <p:nvSpPr>
          <p:cNvPr id="13" name="Text Placeholder 3">
            <a:extLst>
              <a:ext uri="{FF2B5EF4-FFF2-40B4-BE49-F238E27FC236}">
                <a16:creationId xmlns:a16="http://schemas.microsoft.com/office/drawing/2014/main" id="{27E0E09D-FA26-8741-BF3C-C340A14599EF}"/>
              </a:ext>
            </a:extLst>
          </p:cNvPr>
          <p:cNvSpPr txBox="1">
            <a:spLocks/>
          </p:cNvSpPr>
          <p:nvPr/>
        </p:nvSpPr>
        <p:spPr>
          <a:xfrm>
            <a:off x="299188" y="502847"/>
            <a:ext cx="3856433" cy="709126"/>
          </a:xfrm>
          <a:prstGeom prst="rect">
            <a:avLst/>
          </a:prstGeom>
        </p:spPr>
        <p:txBody>
          <a:bodyPr lIns="0" tIns="0" rIns="0" bIns="0" anchor="t"/>
          <a:lstStyle>
            <a:lvl1pPr marL="0" indent="0" algn="l" defTabSz="685800" rtl="0" eaLnBrk="1" latinLnBrk="0" hangingPunct="1">
              <a:lnSpc>
                <a:spcPts val="4000"/>
              </a:lnSpc>
              <a:spcBef>
                <a:spcPts val="750"/>
              </a:spcBef>
              <a:buFont typeface="Arial"/>
              <a:buNone/>
              <a:defRPr sz="4000" b="1" kern="1200" baseline="0">
                <a:solidFill>
                  <a:srgbClr val="EF363B"/>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gn="l" rtl="0"/>
            <a:r>
              <a:rPr lang="en-gb" sz="3600" b="1" i="0" u="none" baseline="0" dirty="0">
                <a:solidFill>
                  <a:schemeClr val="bg1"/>
                </a:solidFill>
                <a:latin typeface="Arial"/>
                <a:ea typeface="Arial"/>
                <a:cs typeface="Arial"/>
              </a:rPr>
              <a:t>Ask us anything</a:t>
            </a:r>
            <a:endParaRPr lang="en-gb" sz="3600" dirty="0">
              <a:solidFill>
                <a:schemeClr val="bg1"/>
              </a:solidFill>
              <a:cs typeface="Arial"/>
            </a:endParaRPr>
          </a:p>
          <a:p>
            <a:pPr algn="l" rtl="0">
              <a:lnSpc>
                <a:spcPct val="100000"/>
              </a:lnSpc>
            </a:pPr>
            <a:r>
              <a:rPr lang="en-gb" sz="1600" b="1" i="0" u="none" baseline="0" dirty="0">
                <a:solidFill>
                  <a:schemeClr val="bg1"/>
                </a:solidFill>
                <a:latin typeface="Arial"/>
                <a:ea typeface="Arial"/>
                <a:cs typeface="Arial"/>
              </a:rPr>
              <a:t>You can ask questions online</a:t>
            </a:r>
            <a:r>
              <a:rPr lang="en-gb" sz="1600" b="0" i="0" u="none" baseline="0" dirty="0">
                <a:solidFill>
                  <a:schemeClr val="bg1"/>
                </a:solidFill>
                <a:latin typeface="Arial"/>
                <a:ea typeface="Arial"/>
                <a:cs typeface="Arial"/>
              </a:rPr>
              <a:t>:</a:t>
            </a:r>
            <a:br>
              <a:rPr lang="en-gb" sz="1600" dirty="0">
                <a:solidFill>
                  <a:schemeClr val="bg1"/>
                </a:solidFill>
                <a:cs typeface="Arial"/>
              </a:rPr>
            </a:br>
            <a:br>
              <a:rPr lang="en-gb" sz="1600" b="0" dirty="0">
                <a:solidFill>
                  <a:schemeClr val="bg1"/>
                </a:solidFill>
                <a:cs typeface="Arial"/>
              </a:rPr>
            </a:br>
            <a:r>
              <a:rPr lang="en-gb" sz="1600" b="0" i="0" u="none" baseline="0" dirty="0">
                <a:solidFill>
                  <a:schemeClr val="bg1"/>
                </a:solidFill>
                <a:latin typeface="Arial"/>
                <a:ea typeface="Arial"/>
                <a:cs typeface="Arial"/>
              </a:rPr>
              <a:t>https://www.aalto.fi/en/study-at-aalto/chat-with-aalto-students</a:t>
            </a:r>
            <a:br>
              <a:rPr lang="en-gb" sz="1600" b="0" dirty="0">
                <a:solidFill>
                  <a:schemeClr val="bg1"/>
                </a:solidFill>
                <a:cs typeface="Arial"/>
              </a:rPr>
            </a:br>
            <a:endParaRPr lang="en-gb" sz="1600" dirty="0">
              <a:solidFill>
                <a:schemeClr val="bg1"/>
              </a:solidFill>
              <a:cs typeface="Arial"/>
            </a:endParaRPr>
          </a:p>
          <a:p>
            <a:pPr algn="l" rtl="0">
              <a:lnSpc>
                <a:spcPct val="100000"/>
              </a:lnSpc>
            </a:pPr>
            <a:endParaRPr lang="en-gb" sz="1600" dirty="0">
              <a:solidFill>
                <a:schemeClr val="bg1"/>
              </a:solidFill>
              <a:cs typeface="Arial"/>
            </a:endParaRPr>
          </a:p>
          <a:p>
            <a:pPr algn="l" rtl="0">
              <a:lnSpc>
                <a:spcPct val="100000"/>
              </a:lnSpc>
            </a:pPr>
            <a:endParaRPr lang="en-gb" sz="1600" dirty="0">
              <a:solidFill>
                <a:schemeClr val="bg1"/>
              </a:solidFill>
              <a:cs typeface="Arial"/>
            </a:endParaRPr>
          </a:p>
          <a:p>
            <a:endParaRPr lang="en-gb" dirty="0">
              <a:solidFill>
                <a:schemeClr val="bg1"/>
              </a:solidFill>
              <a:cs typeface="Arial"/>
            </a:endParaRPr>
          </a:p>
          <a:p>
            <a:endParaRPr lang="en-gb" dirty="0">
              <a:solidFill>
                <a:schemeClr val="bg1"/>
              </a:solidFill>
            </a:endParaRPr>
          </a:p>
        </p:txBody>
      </p:sp>
      <p:pic>
        <p:nvPicPr>
          <p:cNvPr id="15" name="Kuva 1">
            <a:extLst>
              <a:ext uri="{FF2B5EF4-FFF2-40B4-BE49-F238E27FC236}">
                <a16:creationId xmlns:a16="http://schemas.microsoft.com/office/drawing/2014/main" id="{77FD9FB8-0509-5645-A1EA-18708A5481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Tree>
    <p:extLst>
      <p:ext uri="{BB962C8B-B14F-4D97-AF65-F5344CB8AC3E}">
        <p14:creationId xmlns:p14="http://schemas.microsoft.com/office/powerpoint/2010/main" val="3461820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A9947F-E723-1D46-8B06-13C36101E720}"/>
              </a:ext>
            </a:extLst>
          </p:cNvPr>
          <p:cNvSpPr>
            <a:spLocks noGrp="1"/>
          </p:cNvSpPr>
          <p:nvPr>
            <p:ph type="body" sz="quarter" idx="10"/>
          </p:nvPr>
        </p:nvSpPr>
        <p:spPr/>
        <p:txBody>
          <a:bodyPr/>
          <a:lstStyle/>
          <a:p>
            <a:pPr rtl="0"/>
            <a:r>
              <a:rPr lang="en-gb" b="1" i="0" u="none" baseline="0"/>
              <a:t>See you soon!</a:t>
            </a:r>
          </a:p>
        </p:txBody>
      </p:sp>
    </p:spTree>
    <p:extLst>
      <p:ext uri="{BB962C8B-B14F-4D97-AF65-F5344CB8AC3E}">
        <p14:creationId xmlns:p14="http://schemas.microsoft.com/office/powerpoint/2010/main" val="281073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220B9E-F70D-9E47-B56A-682B3C4978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 y="1"/>
            <a:ext cx="9220200" cy="5143499"/>
          </a:xfrm>
          <a:prstGeom prst="rect">
            <a:avLst/>
          </a:prstGeom>
        </p:spPr>
      </p:pic>
      <p:sp>
        <p:nvSpPr>
          <p:cNvPr id="12" name="TextBox 11">
            <a:extLst>
              <a:ext uri="{FF2B5EF4-FFF2-40B4-BE49-F238E27FC236}">
                <a16:creationId xmlns:a16="http://schemas.microsoft.com/office/drawing/2014/main" id="{99A61D84-D180-DD44-9BC2-5B1266D6936A}"/>
              </a:ext>
            </a:extLst>
          </p:cNvPr>
          <p:cNvSpPr txBox="1"/>
          <p:nvPr/>
        </p:nvSpPr>
        <p:spPr>
          <a:xfrm>
            <a:off x="167091" y="2203561"/>
            <a:ext cx="3692833" cy="2058489"/>
          </a:xfrm>
          <a:prstGeom prst="rect">
            <a:avLst/>
          </a:prstGeom>
          <a:noFill/>
        </p:spPr>
        <p:txBody>
          <a:bodyPr wrap="square" numCol="1" rtlCol="0">
            <a:noAutofit/>
          </a:bodyPr>
          <a:lstStyle/>
          <a:p>
            <a:pPr marL="354330" indent="-285750" algn="l" rtl="0">
              <a:buSzPct val="100000"/>
              <a:buFont typeface="Arial" panose="020B0604020202020204" pitchFamily="34" charset="0"/>
              <a:buChar char="•"/>
            </a:pPr>
            <a:endParaRPr lang="en-gb" sz="1600" b="1" i="0" u="none" baseline="0" dirty="0">
              <a:solidFill>
                <a:schemeClr val="bg1"/>
              </a:solidFill>
            </a:endParaRPr>
          </a:p>
          <a:p>
            <a:pPr marL="354330" indent="-285750">
              <a:buSzPct val="100000"/>
              <a:buFont typeface="Arial" panose="020B0604020202020204" pitchFamily="34" charset="0"/>
              <a:buChar char="•"/>
            </a:pPr>
            <a:r>
              <a:rPr lang="en-gb" sz="1600" b="1" i="0" u="none" baseline="0" dirty="0">
                <a:solidFill>
                  <a:schemeClr val="bg1"/>
                </a:solidFill>
              </a:rPr>
              <a:t>School of Arts, Design and Architecture</a:t>
            </a:r>
            <a:endParaRPr lang="en-gb" sz="1600" b="1" dirty="0">
              <a:solidFill>
                <a:schemeClr val="bg1"/>
              </a:solidFill>
            </a:endParaRPr>
          </a:p>
          <a:p>
            <a:pPr marL="354330" indent="-285750" algn="l" rtl="0">
              <a:buSzPct val="100000"/>
              <a:buFont typeface="Arial" panose="020B0604020202020204" pitchFamily="34" charset="0"/>
              <a:buChar char="•"/>
            </a:pPr>
            <a:r>
              <a:rPr lang="en-gb" sz="1600" b="1" i="0" u="none" baseline="0" dirty="0">
                <a:solidFill>
                  <a:schemeClr val="bg1"/>
                </a:solidFill>
              </a:rPr>
              <a:t>School of Business</a:t>
            </a:r>
            <a:endParaRPr lang="en-gb" sz="1600" b="1" dirty="0">
              <a:solidFill>
                <a:schemeClr val="bg1"/>
              </a:solidFill>
            </a:endParaRPr>
          </a:p>
          <a:p>
            <a:pPr marL="354330" indent="-285750" algn="l" rtl="0">
              <a:buSzPct val="100000"/>
              <a:buFont typeface="Arial" panose="020B0604020202020204" pitchFamily="34" charset="0"/>
              <a:buChar char="•"/>
            </a:pPr>
            <a:r>
              <a:rPr lang="en-gb" sz="1600" b="1" i="0" u="none" baseline="0" dirty="0">
                <a:solidFill>
                  <a:schemeClr val="bg1"/>
                </a:solidFill>
              </a:rPr>
              <a:t>School of Chemical Engineering</a:t>
            </a:r>
            <a:endParaRPr lang="en-gb" sz="1600" b="1" dirty="0">
              <a:solidFill>
                <a:schemeClr val="bg1"/>
              </a:solidFill>
            </a:endParaRPr>
          </a:p>
          <a:p>
            <a:pPr marL="354330" indent="-285750" algn="l" rtl="0">
              <a:buSzPct val="100000"/>
              <a:buFont typeface="Arial" panose="020B0604020202020204" pitchFamily="34" charset="0"/>
              <a:buChar char="•"/>
            </a:pPr>
            <a:r>
              <a:rPr lang="en-gb" sz="1600" b="1" i="0" u="none" baseline="0" dirty="0">
                <a:solidFill>
                  <a:schemeClr val="bg1"/>
                </a:solidFill>
              </a:rPr>
              <a:t>School of Electrical Engineering</a:t>
            </a:r>
          </a:p>
          <a:p>
            <a:pPr marL="354330" indent="-285750">
              <a:buSzPct val="100000"/>
              <a:buFont typeface="Arial" panose="020B0604020202020204" pitchFamily="34" charset="0"/>
              <a:buChar char="•"/>
            </a:pPr>
            <a:r>
              <a:rPr lang="en-gb" sz="1600" b="1" i="0" u="none" baseline="0" dirty="0">
                <a:solidFill>
                  <a:schemeClr val="bg1"/>
                </a:solidFill>
              </a:rPr>
              <a:t>School of Engineering</a:t>
            </a:r>
            <a:endParaRPr lang="en-gb" sz="1600" b="1" dirty="0">
              <a:solidFill>
                <a:schemeClr val="bg1"/>
              </a:solidFill>
            </a:endParaRPr>
          </a:p>
          <a:p>
            <a:pPr marL="354330" indent="-285750">
              <a:buSzPct val="100000"/>
              <a:buFont typeface="Arial" panose="020B0604020202020204" pitchFamily="34" charset="0"/>
              <a:buChar char="•"/>
            </a:pPr>
            <a:r>
              <a:rPr lang="en-gb" sz="1600" b="1" i="0" u="none" baseline="0" dirty="0">
                <a:solidFill>
                  <a:schemeClr val="bg1"/>
                </a:solidFill>
              </a:rPr>
              <a:t>School of Science</a:t>
            </a:r>
            <a:endParaRPr lang="en-gb" sz="1600" b="1" dirty="0">
              <a:solidFill>
                <a:schemeClr val="bg1"/>
              </a:solidFill>
            </a:endParaRPr>
          </a:p>
          <a:p>
            <a:pPr marL="68580" algn="l" rtl="0">
              <a:buSzPct val="100000"/>
            </a:pPr>
            <a:endParaRPr lang="en-gb" sz="1600" b="1" dirty="0">
              <a:solidFill>
                <a:schemeClr val="bg1"/>
              </a:solidFill>
            </a:endParaRPr>
          </a:p>
          <a:p>
            <a:pPr algn="l" rtl="0">
              <a:spcBef>
                <a:spcPts val="360"/>
              </a:spcBef>
              <a:spcAft>
                <a:spcPts val="360"/>
              </a:spcAft>
              <a:buSzPct val="100000"/>
            </a:pPr>
            <a:endParaRPr lang="en-gb" sz="1600" b="1" dirty="0">
              <a:latin typeface="+mj-lt"/>
              <a:ea typeface="Arial" charset="0"/>
              <a:cs typeface="Arial" charset="0"/>
            </a:endParaRPr>
          </a:p>
        </p:txBody>
      </p:sp>
      <p:sp>
        <p:nvSpPr>
          <p:cNvPr id="13" name="Text Placeholder 1">
            <a:extLst>
              <a:ext uri="{FF2B5EF4-FFF2-40B4-BE49-F238E27FC236}">
                <a16:creationId xmlns:a16="http://schemas.microsoft.com/office/drawing/2014/main" id="{D445AAD3-DF58-B649-82A8-C940B1A26B4F}"/>
              </a:ext>
            </a:extLst>
          </p:cNvPr>
          <p:cNvSpPr>
            <a:spLocks noGrp="1"/>
          </p:cNvSpPr>
          <p:nvPr>
            <p:ph type="body" sz="half" idx="10"/>
          </p:nvPr>
        </p:nvSpPr>
        <p:spPr>
          <a:xfrm>
            <a:off x="330132" y="422551"/>
            <a:ext cx="8178936" cy="641268"/>
          </a:xfrm>
        </p:spPr>
        <p:txBody>
          <a:bodyPr/>
          <a:lstStyle/>
          <a:p>
            <a:pPr algn="l" rtl="0">
              <a:lnSpc>
                <a:spcPct val="100000"/>
              </a:lnSpc>
              <a:spcBef>
                <a:spcPts val="360"/>
              </a:spcBef>
              <a:spcAft>
                <a:spcPts val="360"/>
              </a:spcAft>
              <a:buSzPct val="100000"/>
            </a:pPr>
            <a:r>
              <a:rPr lang="en-gb" sz="3200" b="1" i="0" u="none" baseline="0">
                <a:solidFill>
                  <a:schemeClr val="bg1"/>
                </a:solidFill>
              </a:rPr>
              <a:t>At Aalto University, </a:t>
            </a:r>
            <a:br>
              <a:rPr lang="en-gb" sz="3200" b="1">
                <a:solidFill>
                  <a:schemeClr val="bg1"/>
                </a:solidFill>
              </a:rPr>
            </a:br>
            <a:r>
              <a:rPr lang="en-gb" sz="3200" b="1" i="0" u="none" baseline="0">
                <a:solidFill>
                  <a:schemeClr val="bg1"/>
                </a:solidFill>
              </a:rPr>
              <a:t>science and art meet technology </a:t>
            </a:r>
            <a:br>
              <a:rPr lang="en-gb" sz="3200" b="1">
                <a:solidFill>
                  <a:schemeClr val="bg1"/>
                </a:solidFill>
              </a:rPr>
            </a:br>
            <a:r>
              <a:rPr lang="en-gb" sz="3200" b="1" i="0" u="none" baseline="0">
                <a:solidFill>
                  <a:schemeClr val="bg1"/>
                </a:solidFill>
              </a:rPr>
              <a:t>and business.</a:t>
            </a:r>
            <a:endParaRPr lang="en-gb" sz="3200" b="1">
              <a:solidFill>
                <a:schemeClr val="bg1"/>
              </a:solidFill>
            </a:endParaRPr>
          </a:p>
        </p:txBody>
      </p:sp>
      <p:pic>
        <p:nvPicPr>
          <p:cNvPr id="15" name="Kuva 9">
            <a:extLst>
              <a:ext uri="{FF2B5EF4-FFF2-40B4-BE49-F238E27FC236}">
                <a16:creationId xmlns:a16="http://schemas.microsoft.com/office/drawing/2014/main" id="{22EEA3BC-5D45-4C44-8B0C-BD312A8195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24" y="4274375"/>
            <a:ext cx="1969868" cy="856800"/>
          </a:xfrm>
          <a:prstGeom prst="rect">
            <a:avLst/>
          </a:prstGeom>
        </p:spPr>
      </p:pic>
    </p:spTree>
    <p:extLst>
      <p:ext uri="{BB962C8B-B14F-4D97-AF65-F5344CB8AC3E}">
        <p14:creationId xmlns:p14="http://schemas.microsoft.com/office/powerpoint/2010/main" val="86437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pPr algn="l" rtl="0"/>
            <a:r>
              <a:rPr lang="en-gb" b="1" i="0" u="none" baseline="0" dirty="0"/>
              <a:t>Business and economics</a:t>
            </a:r>
            <a:endParaRPr lang="en-gb" dirty="0"/>
          </a:p>
        </p:txBody>
      </p:sp>
    </p:spTree>
    <p:extLst>
      <p:ext uri="{BB962C8B-B14F-4D97-AF65-F5344CB8AC3E}">
        <p14:creationId xmlns:p14="http://schemas.microsoft.com/office/powerpoint/2010/main" val="417703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41B9A70-BEB9-41B7-B478-8781E2A3358C}"/>
              </a:ext>
            </a:extLst>
          </p:cNvPr>
          <p:cNvPicPr>
            <a:picLocks noGrp="1" noChangeAspect="1" noChangeArrowheads="1"/>
          </p:cNvPicPr>
          <p:nvPr>
            <p:ph type="pic" idx="11"/>
          </p:nvPr>
        </p:nvPicPr>
        <p:blipFill rotWithShape="1">
          <a:blip r:embed="rId3" cstate="screen">
            <a:extLst>
              <a:ext uri="{28A0092B-C50C-407E-A947-70E740481C1C}">
                <a14:useLocalDpi xmlns:a14="http://schemas.microsoft.com/office/drawing/2010/main"/>
              </a:ext>
            </a:extLst>
          </a:blip>
          <a:srcRect t="14434" r="1" b="1"/>
          <a:stretch/>
        </p:blipFill>
        <p:spPr bwMode="auto">
          <a:xfrm>
            <a:off x="4710113" y="0"/>
            <a:ext cx="4433887" cy="5143500"/>
          </a:xfrm>
          <a:prstGeom prst="rect">
            <a:avLst/>
          </a:prstGeom>
          <a:solidFill>
            <a:srgbClr val="FFFFFF"/>
          </a:solidFill>
        </p:spPr>
      </p:pic>
      <p:sp>
        <p:nvSpPr>
          <p:cNvPr id="10" name="Text Placeholder 2">
            <a:extLst>
              <a:ext uri="{FF2B5EF4-FFF2-40B4-BE49-F238E27FC236}">
                <a16:creationId xmlns:a16="http://schemas.microsoft.com/office/drawing/2014/main" id="{33DC5A7E-8EBF-AA3B-D3C7-A841F4A3F1F0}"/>
              </a:ext>
            </a:extLst>
          </p:cNvPr>
          <p:cNvSpPr>
            <a:spLocks noGrp="1"/>
          </p:cNvSpPr>
          <p:nvPr>
            <p:ph type="body" sz="half" idx="2"/>
          </p:nvPr>
        </p:nvSpPr>
        <p:spPr>
          <a:xfrm>
            <a:off x="576775" y="817622"/>
            <a:ext cx="4066664" cy="3660112"/>
          </a:xfrm>
        </p:spPr>
        <p:txBody>
          <a:bodyPr/>
          <a:lstStyle/>
          <a:p>
            <a:pPr marL="285750" indent="-285750" algn="l" rtl="0">
              <a:lnSpc>
                <a:spcPct val="100000"/>
              </a:lnSpc>
              <a:buFont typeface="Arial,Sans-Serif"/>
              <a:buChar char="•"/>
            </a:pPr>
            <a:r>
              <a:rPr lang="en-gb" sz="1300" b="0" i="0" u="none" baseline="0" dirty="0">
                <a:latin typeface="+mn-lt"/>
                <a:ea typeface="+mn-lt"/>
                <a:cs typeface="+mn-lt"/>
              </a:rPr>
              <a:t>We are the most prestigious business school in Finland.​</a:t>
            </a:r>
          </a:p>
          <a:p>
            <a:pPr marL="285750" indent="-285750" algn="l" rtl="0">
              <a:lnSpc>
                <a:spcPct val="100000"/>
              </a:lnSpc>
              <a:buFont typeface="Arial,Sans-Serif"/>
              <a:buChar char="•"/>
            </a:pPr>
            <a:r>
              <a:rPr lang="en-gb" sz="1300" b="0" i="0" u="none" baseline="0" dirty="0">
                <a:latin typeface="+mn-lt"/>
                <a:ea typeface="+mn-lt"/>
                <a:cs typeface="+mn-lt"/>
              </a:rPr>
              <a:t>You can study management, marketing, finance, economics, and business law, among other things, and if you want, also incorporate studies of technology, and art and design into your degree.​</a:t>
            </a:r>
          </a:p>
          <a:p>
            <a:pPr marL="285750" indent="-285750" algn="l" rtl="0">
              <a:lnSpc>
                <a:spcPct val="100000"/>
              </a:lnSpc>
              <a:buFont typeface="Arial,Sans-Serif"/>
              <a:buChar char="•"/>
            </a:pPr>
            <a:r>
              <a:rPr lang="en-gb" sz="1300" b="0" i="0" u="none" baseline="0" dirty="0">
                <a:latin typeface="+mn-lt"/>
                <a:ea typeface="+mn-lt"/>
                <a:cs typeface="+mn-lt"/>
              </a:rPr>
              <a:t>We value high-quality teaching and research and want to advance sustainable business.​</a:t>
            </a:r>
          </a:p>
          <a:p>
            <a:pPr marL="285750" indent="-285750" algn="l" rtl="0">
              <a:lnSpc>
                <a:spcPct val="100000"/>
              </a:lnSpc>
              <a:buFont typeface="Arial,Sans-Serif"/>
              <a:buChar char="•"/>
            </a:pPr>
            <a:r>
              <a:rPr lang="en-gb" sz="1300" b="0" i="0" u="none" baseline="0" dirty="0">
                <a:latin typeface="+mn-lt"/>
                <a:ea typeface="+mn-lt"/>
                <a:cs typeface="+mn-lt"/>
              </a:rPr>
              <a:t>Our degrees open up a wide variety of opportunities for developing society from a business perspective. ​</a:t>
            </a:r>
          </a:p>
          <a:p>
            <a:pPr marL="285750" indent="-285750" algn="l" rtl="0">
              <a:lnSpc>
                <a:spcPct val="100000"/>
              </a:lnSpc>
              <a:buFont typeface="Arial,Sans-Serif"/>
              <a:buChar char="•"/>
            </a:pPr>
            <a:r>
              <a:rPr lang="en-gb" sz="1300" b="0" i="0" u="none" baseline="0" dirty="0">
                <a:latin typeface="+mn-lt"/>
                <a:ea typeface="+mn-lt"/>
                <a:cs typeface="+mn-lt"/>
              </a:rPr>
              <a:t>We offer an inspiring student community where everyone is taken into consideration.​</a:t>
            </a:r>
          </a:p>
          <a:p>
            <a:pPr marL="285750" indent="-285750" algn="l" rtl="0">
              <a:lnSpc>
                <a:spcPct val="100000"/>
              </a:lnSpc>
              <a:buFont typeface="Arial,Sans-Serif"/>
              <a:buChar char="•"/>
            </a:pPr>
            <a:r>
              <a:rPr lang="en-gb" sz="1300" b="0" i="0" u="none" baseline="0" dirty="0">
                <a:latin typeface="+mn-lt"/>
                <a:ea typeface="+mn-lt"/>
                <a:cs typeface="+mn-lt"/>
              </a:rPr>
              <a:t>Follow us on Instagram to see what’s going on in our student life: @aaltobiz</a:t>
            </a:r>
            <a:endParaRPr lang="en-gb" sz="1300" b="0" dirty="0">
              <a:cs typeface="Arial" panose="020B0604020202020204"/>
            </a:endParaRPr>
          </a:p>
        </p:txBody>
      </p:sp>
      <p:sp>
        <p:nvSpPr>
          <p:cNvPr id="12" name="Text Placeholder 3">
            <a:extLst>
              <a:ext uri="{FF2B5EF4-FFF2-40B4-BE49-F238E27FC236}">
                <a16:creationId xmlns:a16="http://schemas.microsoft.com/office/drawing/2014/main" id="{FAF8A07F-8D30-A527-80B4-15CDFABD7AEC}"/>
              </a:ext>
            </a:extLst>
          </p:cNvPr>
          <p:cNvSpPr>
            <a:spLocks noGrp="1"/>
          </p:cNvSpPr>
          <p:nvPr>
            <p:ph type="body" sz="half" idx="10"/>
          </p:nvPr>
        </p:nvSpPr>
        <p:spPr>
          <a:xfrm>
            <a:off x="576774" y="124851"/>
            <a:ext cx="5109651" cy="1041475"/>
          </a:xfrm>
        </p:spPr>
        <p:txBody>
          <a:bodyPr/>
          <a:lstStyle/>
          <a:p>
            <a:pPr algn="l" rtl="0"/>
            <a:r>
              <a:rPr lang="en-gb" sz="3000" b="1" i="0" u="none" baseline="0" dirty="0">
                <a:latin typeface="Arial"/>
                <a:ea typeface="Arial"/>
                <a:cs typeface="Arial"/>
              </a:rPr>
              <a:t>School of Business</a:t>
            </a:r>
            <a:endParaRPr lang="en-gb" sz="3000" dirty="0"/>
          </a:p>
          <a:p>
            <a:endParaRPr lang="en-gb" dirty="0"/>
          </a:p>
        </p:txBody>
      </p:sp>
    </p:spTree>
    <p:extLst>
      <p:ext uri="{BB962C8B-B14F-4D97-AF65-F5344CB8AC3E}">
        <p14:creationId xmlns:p14="http://schemas.microsoft.com/office/powerpoint/2010/main" val="360031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pPr algn="l" rtl="0"/>
            <a:r>
              <a:rPr lang="en-gb" sz="3600" b="1" i="0" u="none" baseline="0">
                <a:latin typeface="Arial" charset="0"/>
                <a:ea typeface="Arial" charset="0"/>
                <a:cs typeface="Arial" charset="0"/>
              </a:rPr>
              <a:t>Programme video</a:t>
            </a:r>
            <a:endParaRPr lang="en-gb" sz="3600" dirty="0"/>
          </a:p>
        </p:txBody>
      </p:sp>
      <p:pic>
        <p:nvPicPr>
          <p:cNvPr id="7" name="Online Media 1" descr="Why economics and business administration | Aalto University">
            <a:hlinkClick r:id="" action="ppaction://media"/>
            <a:extLst>
              <a:ext uri="{FF2B5EF4-FFF2-40B4-BE49-F238E27FC236}">
                <a16:creationId xmlns:a16="http://schemas.microsoft.com/office/drawing/2014/main" id="{B18B1C5B-04BB-464C-ACE5-5BB739CA4000}"/>
              </a:ext>
            </a:extLst>
          </p:cNvPr>
          <p:cNvPicPr>
            <a:picLocks noRot="1" noChangeAspect="1"/>
          </p:cNvPicPr>
          <p:nvPr>
            <a:videoFile r:link="rId1"/>
          </p:nvPr>
        </p:nvPicPr>
        <p:blipFill>
          <a:blip r:embed="rId4"/>
          <a:stretch>
            <a:fillRect/>
          </a:stretch>
        </p:blipFill>
        <p:spPr>
          <a:xfrm>
            <a:off x="2090225" y="1094874"/>
            <a:ext cx="5323706" cy="3007894"/>
          </a:xfrm>
          <a:prstGeom prst="rect">
            <a:avLst/>
          </a:prstGeom>
        </p:spPr>
      </p:pic>
    </p:spTree>
    <p:extLst>
      <p:ext uri="{BB962C8B-B14F-4D97-AF65-F5344CB8AC3E}">
        <p14:creationId xmlns:p14="http://schemas.microsoft.com/office/powerpoint/2010/main" val="254241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pPr algn="l" rtl="0"/>
            <a:r>
              <a:rPr lang="en-gb" sz="3600" b="1" i="0" u="none" baseline="0" dirty="0">
                <a:latin typeface="Arial" charset="0"/>
                <a:ea typeface="Arial" charset="0"/>
                <a:cs typeface="Arial" charset="0"/>
              </a:rPr>
              <a:t>Studying business and </a:t>
            </a:r>
            <a:br>
              <a:rPr lang="en-gb" sz="3600" b="1" i="0" u="none" baseline="0" dirty="0">
                <a:latin typeface="Arial" charset="0"/>
                <a:ea typeface="Arial" charset="0"/>
                <a:cs typeface="Arial" charset="0"/>
              </a:rPr>
            </a:br>
            <a:r>
              <a:rPr lang="en-gb" sz="3600" b="1" i="0" u="none" baseline="0" dirty="0">
                <a:latin typeface="Arial" charset="0"/>
                <a:ea typeface="Arial" charset="0"/>
                <a:cs typeface="Arial" charset="0"/>
              </a:rPr>
              <a:t>economics is...</a:t>
            </a:r>
            <a:endParaRPr lang="en-gb" sz="3600" dirty="0"/>
          </a:p>
        </p:txBody>
      </p:sp>
      <p:sp>
        <p:nvSpPr>
          <p:cNvPr id="3" name="Text Placeholder 2">
            <a:extLst>
              <a:ext uri="{FF2B5EF4-FFF2-40B4-BE49-F238E27FC236}">
                <a16:creationId xmlns:a16="http://schemas.microsoft.com/office/drawing/2014/main" id="{BDEA0A46-7D3B-1D46-80F6-3BC82C09FCAE}"/>
              </a:ext>
            </a:extLst>
          </p:cNvPr>
          <p:cNvSpPr>
            <a:spLocks noGrp="1"/>
          </p:cNvSpPr>
          <p:nvPr>
            <p:ph type="body" sz="half" idx="11"/>
          </p:nvPr>
        </p:nvSpPr>
        <p:spPr/>
        <p:txBody>
          <a:bodyPr/>
          <a:lstStyle/>
          <a:p>
            <a:pPr marL="0" indent="0" algn="l" rtl="0">
              <a:lnSpc>
                <a:spcPct val="100000"/>
              </a:lnSpc>
              <a:buNone/>
            </a:pPr>
            <a:r>
              <a:rPr lang="en-gb" sz="1200" b="1" i="0" u="none" baseline="0" dirty="0">
                <a:latin typeface="Arial" charset="0"/>
                <a:ea typeface="Arial" charset="0"/>
                <a:cs typeface="Arial" charset="0"/>
              </a:rPr>
              <a:t>Built around a common core curriculum in the first year</a:t>
            </a:r>
            <a:r>
              <a:rPr lang="en-gb" sz="1200" b="0" i="0" u="none" baseline="0" dirty="0">
                <a:latin typeface="Arial" charset="0"/>
                <a:ea typeface="Arial" charset="0"/>
                <a:cs typeface="Arial" charset="0"/>
              </a:rPr>
              <a:t>.</a:t>
            </a:r>
            <a:br>
              <a:rPr lang="en-gb" sz="1200" dirty="0">
                <a:latin typeface="Arial" charset="0"/>
                <a:ea typeface="Arial" charset="0"/>
                <a:cs typeface="Arial" charset="0"/>
              </a:rPr>
            </a:br>
            <a:r>
              <a:rPr lang="en-gb" sz="1200" b="0" i="0" u="none" baseline="0" dirty="0">
                <a:latin typeface="Arial" charset="0"/>
                <a:ea typeface="Arial" charset="0"/>
                <a:cs typeface="Arial" charset="0"/>
              </a:rPr>
              <a:t>After that, you get to focus on different specialisation areas and deepen your knowledge of the major of your choice.​</a:t>
            </a:r>
          </a:p>
          <a:p>
            <a:pPr marL="0" indent="0" algn="l" rtl="0">
              <a:lnSpc>
                <a:spcPct val="100000"/>
              </a:lnSpc>
              <a:buNone/>
            </a:pPr>
            <a:r>
              <a:rPr lang="en-gb" sz="1200" b="1" i="0" u="none" baseline="0" dirty="0">
                <a:latin typeface="Arial" charset="0"/>
                <a:ea typeface="Arial" charset="0"/>
                <a:cs typeface="Arial" charset="0"/>
              </a:rPr>
              <a:t>Independent and flexible.</a:t>
            </a:r>
            <a:br>
              <a:rPr lang="en-gb" sz="1200" dirty="0">
                <a:latin typeface="Arial" charset="0"/>
                <a:ea typeface="Arial" charset="0"/>
                <a:cs typeface="Arial" charset="0"/>
              </a:rPr>
            </a:br>
            <a:r>
              <a:rPr lang="en-gb" sz="1200" b="0" i="0" u="none" baseline="0" dirty="0">
                <a:latin typeface="Arial" charset="0"/>
                <a:ea typeface="Arial" charset="0"/>
                <a:cs typeface="Arial" charset="0"/>
              </a:rPr>
              <a:t>The courses consist of lectures, group work and in some cases, math exercise clinics and final exams. Everyone can study in their own way.​</a:t>
            </a:r>
          </a:p>
          <a:p>
            <a:pPr marL="0" indent="0" algn="l" rtl="0">
              <a:lnSpc>
                <a:spcPct val="100000"/>
              </a:lnSpc>
              <a:buNone/>
            </a:pPr>
            <a:r>
              <a:rPr lang="en-gb" sz="1200" b="1" i="0" u="none" baseline="0" dirty="0">
                <a:latin typeface="Arial" charset="0"/>
                <a:ea typeface="Arial" charset="0"/>
                <a:cs typeface="Arial" charset="0"/>
              </a:rPr>
              <a:t>Solution-oriented and international. </a:t>
            </a:r>
            <a:br>
              <a:rPr lang="en-gb" sz="1200" dirty="0">
                <a:latin typeface="Arial" charset="0"/>
                <a:cs typeface="Arial" charset="0"/>
              </a:rPr>
            </a:br>
            <a:r>
              <a:rPr lang="en-gb" sz="1200" b="0" i="0" u="none" baseline="0" dirty="0">
                <a:latin typeface="Arial" charset="0"/>
                <a:ea typeface="Arial" charset="0"/>
                <a:cs typeface="Arial" charset="0"/>
              </a:rPr>
              <a:t>The courses deal with and solve real-life global challenges of the corporate world and society. Nearly 160 exchange partner universities around the world give our students incredible opportunities for exchange studies.</a:t>
            </a:r>
          </a:p>
        </p:txBody>
      </p:sp>
      <p:sp>
        <p:nvSpPr>
          <p:cNvPr id="4" name="TextBox 3">
            <a:extLst>
              <a:ext uri="{FF2B5EF4-FFF2-40B4-BE49-F238E27FC236}">
                <a16:creationId xmlns:a16="http://schemas.microsoft.com/office/drawing/2014/main" id="{5E748CE9-2D96-4D40-AD5C-4B726AC31679}"/>
              </a:ext>
            </a:extLst>
          </p:cNvPr>
          <p:cNvSpPr txBox="1"/>
          <p:nvPr/>
        </p:nvSpPr>
        <p:spPr>
          <a:xfrm>
            <a:off x="4572000" y="1291787"/>
            <a:ext cx="4269546" cy="3354765"/>
          </a:xfrm>
          <a:prstGeom prst="rect">
            <a:avLst/>
          </a:prstGeom>
          <a:noFill/>
        </p:spPr>
        <p:txBody>
          <a:bodyPr wrap="square" lIns="91440" tIns="45720" rIns="91440" bIns="45720" rtlCol="0" anchor="t">
            <a:spAutoFit/>
          </a:bodyPr>
          <a:lstStyle/>
          <a:p>
            <a:pPr algn="l" rtl="0">
              <a:spcBef>
                <a:spcPts val="750"/>
              </a:spcBef>
            </a:pPr>
            <a:r>
              <a:rPr lang="en-gb" sz="1200" b="1" i="0" u="none" baseline="0" dirty="0">
                <a:latin typeface="Arial" charset="0"/>
                <a:ea typeface="Arial" charset="0"/>
                <a:cs typeface="Arial" charset="0"/>
              </a:rPr>
              <a:t>Community-building</a:t>
            </a:r>
            <a:r>
              <a:rPr lang="en-gb" sz="1200" b="0" i="0" u="none" baseline="0" dirty="0">
                <a:latin typeface="Arial" charset="0"/>
                <a:ea typeface="Arial" charset="0"/>
                <a:cs typeface="Arial" charset="0"/>
              </a:rPr>
              <a:t>. </a:t>
            </a:r>
            <a:br>
              <a:rPr lang="en-gb" sz="1200" b="1" dirty="0">
                <a:latin typeface="Arial" charset="0"/>
                <a:ea typeface="Arial" charset="0"/>
                <a:cs typeface="Arial" charset="0"/>
              </a:rPr>
            </a:br>
            <a:r>
              <a:rPr lang="en-gb" sz="1200" b="0" i="0" u="none" baseline="0" dirty="0">
                <a:latin typeface="Arial" charset="0"/>
                <a:ea typeface="Arial" charset="0"/>
                <a:cs typeface="Arial" charset="0"/>
              </a:rPr>
              <a:t>The strong team spirit and a sense of pulling together among our students is evident also in leisure time activities. The student association for the Aalto students of business, KY, advocates for students and organises a wide range of leisure activities.</a:t>
            </a:r>
          </a:p>
          <a:p>
            <a:pPr algn="l" rtl="0">
              <a:spcBef>
                <a:spcPts val="750"/>
              </a:spcBef>
            </a:pPr>
            <a:r>
              <a:rPr lang="en-gb" sz="1200" b="1" i="0" u="none" baseline="0" dirty="0">
                <a:latin typeface="Arial" charset="0"/>
                <a:ea typeface="Arial" charset="0"/>
                <a:cs typeface="Arial" charset="0"/>
              </a:rPr>
              <a:t>Multidisciplinary.</a:t>
            </a:r>
            <a:br>
              <a:rPr lang="en-gb" sz="1200" b="1" dirty="0">
                <a:latin typeface="Arial" charset="0"/>
                <a:ea typeface="Arial" charset="0"/>
                <a:cs typeface="Arial" charset="0"/>
              </a:rPr>
            </a:br>
            <a:r>
              <a:rPr lang="en-gb" sz="1200" b="0" i="0" u="none" baseline="0" dirty="0">
                <a:latin typeface="Arial"/>
                <a:ea typeface="Arial" charset="0"/>
                <a:cs typeface="Arial"/>
              </a:rPr>
              <a:t>You can combine business, art, and technology in your degree to make it best meet your needs.</a:t>
            </a:r>
          </a:p>
          <a:p>
            <a:pPr algn="l" rtl="0">
              <a:spcBef>
                <a:spcPts val="750"/>
              </a:spcBef>
            </a:pPr>
            <a:r>
              <a:rPr lang="en-gb" sz="1200" b="1" i="0" u="none" baseline="0" dirty="0">
                <a:latin typeface="Arial"/>
                <a:ea typeface="Arial" charset="0"/>
                <a:cs typeface="Arial"/>
              </a:rPr>
              <a:t>Expertise-building. </a:t>
            </a:r>
            <a:br>
              <a:rPr lang="en-gb" sz="1200" b="1" dirty="0">
                <a:latin typeface="Arial"/>
                <a:ea typeface="Arial" charset="0"/>
                <a:cs typeface="Arial"/>
              </a:rPr>
            </a:br>
            <a:r>
              <a:rPr lang="en-gb" sz="1200" b="0" i="0" u="none" baseline="0" dirty="0">
                <a:latin typeface="Arial"/>
                <a:ea typeface="Arial" charset="0"/>
                <a:cs typeface="Arial"/>
              </a:rPr>
              <a:t>Our students develop into valued experts, innovative entrepreneurs and responsible leaders of the future. A degree from the School of Business is a highly valued asset in the job market, and our graduates find employment in their field of study easily.</a:t>
            </a:r>
            <a:endParaRPr lang="en-gb" sz="1200" dirty="0">
              <a:latin typeface="Arial"/>
              <a:ea typeface="Arial" charset="0"/>
              <a:cs typeface="Arial"/>
            </a:endParaRPr>
          </a:p>
          <a:p>
            <a:pPr algn="l" rtl="0">
              <a:spcBef>
                <a:spcPts val="750"/>
              </a:spcBef>
            </a:pPr>
            <a:endParaRPr lang="en-gb" sz="1200" dirty="0"/>
          </a:p>
        </p:txBody>
      </p:sp>
    </p:spTree>
    <p:extLst>
      <p:ext uri="{BB962C8B-B14F-4D97-AF65-F5344CB8AC3E}">
        <p14:creationId xmlns:p14="http://schemas.microsoft.com/office/powerpoint/2010/main" val="91174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E69633-C59B-AA42-A9D0-852AFD0D08AF}"/>
              </a:ext>
            </a:extLst>
          </p:cNvPr>
          <p:cNvSpPr>
            <a:spLocks noGrp="1"/>
          </p:cNvSpPr>
          <p:nvPr>
            <p:ph type="body" sz="half" idx="11"/>
          </p:nvPr>
        </p:nvSpPr>
        <p:spPr>
          <a:xfrm>
            <a:off x="650759" y="1147156"/>
            <a:ext cx="3751924" cy="2936212"/>
          </a:xfrm>
        </p:spPr>
        <p:txBody>
          <a:bodyPr lIns="0" tIns="0" rIns="0" bIns="0" anchor="t"/>
          <a:lstStyle/>
          <a:p>
            <a:pPr marL="0" indent="0" algn="l" rtl="0">
              <a:lnSpc>
                <a:spcPct val="100000"/>
              </a:lnSpc>
              <a:spcBef>
                <a:spcPts val="500"/>
              </a:spcBef>
              <a:buNone/>
            </a:pPr>
            <a:r>
              <a:rPr lang="en-gb" sz="1300" b="1" u="none" baseline="0" dirty="0" err="1">
                <a:latin typeface="Arial"/>
                <a:ea typeface="Arial" charset="0"/>
                <a:cs typeface="Arial"/>
              </a:rPr>
              <a:t>Kauppatieteiden</a:t>
            </a:r>
            <a:r>
              <a:rPr lang="en-gb" sz="1300" b="1" u="none" baseline="0" dirty="0">
                <a:latin typeface="Arial"/>
                <a:ea typeface="Arial" charset="0"/>
                <a:cs typeface="Arial"/>
              </a:rPr>
              <a:t> </a:t>
            </a:r>
            <a:r>
              <a:rPr lang="en-gb" sz="1300" b="1" u="none" baseline="0" dirty="0" err="1">
                <a:latin typeface="Arial"/>
                <a:ea typeface="Arial" charset="0"/>
                <a:cs typeface="Arial"/>
              </a:rPr>
              <a:t>kandidaattiohjelma</a:t>
            </a:r>
            <a:r>
              <a:rPr lang="en-gb" sz="1300" b="1" u="none" baseline="0" dirty="0">
                <a:latin typeface="Arial"/>
                <a:ea typeface="Arial" charset="0"/>
                <a:cs typeface="Arial"/>
              </a:rPr>
              <a:t> </a:t>
            </a:r>
            <a:r>
              <a:rPr lang="en-gb" sz="1300" b="1" i="0" u="none" baseline="0" dirty="0">
                <a:latin typeface="Arial"/>
                <a:ea typeface="Arial" charset="0"/>
                <a:cs typeface="Arial"/>
              </a:rPr>
              <a:t>taught in Finnish, which has the following majors:</a:t>
            </a:r>
            <a:endParaRPr lang="en-gb" sz="1300" dirty="0">
              <a:latin typeface="Arial"/>
              <a:ea typeface="Arial" charset="0"/>
              <a:cs typeface="Arial" charset="0"/>
            </a:endParaRPr>
          </a:p>
          <a:p>
            <a:pPr marL="342900" indent="-342900" algn="l" rtl="0">
              <a:lnSpc>
                <a:spcPct val="100000"/>
              </a:lnSpc>
              <a:spcBef>
                <a:spcPts val="500"/>
              </a:spcBef>
              <a:buFont typeface="Arial" panose="020B0604020202020204" pitchFamily="34" charset="0"/>
              <a:buChar char="•"/>
            </a:pPr>
            <a:r>
              <a:rPr lang="en-gb" sz="1300" b="0" i="0" u="none" baseline="0" dirty="0" err="1">
                <a:latin typeface="Arial" charset="0"/>
                <a:ea typeface="Arial" charset="0"/>
                <a:cs typeface="Arial" charset="0"/>
              </a:rPr>
              <a:t>Johtaminen</a:t>
            </a:r>
            <a:endParaRPr lang="en-gb" sz="1300" b="0" i="0" u="none" baseline="0" dirty="0">
              <a:latin typeface="Arial" charset="0"/>
              <a:ea typeface="Arial" charset="0"/>
              <a:cs typeface="Arial" charset="0"/>
            </a:endParaRPr>
          </a:p>
          <a:p>
            <a:pPr marL="342900" indent="-342900" algn="l" rtl="0">
              <a:lnSpc>
                <a:spcPct val="100000"/>
              </a:lnSpc>
              <a:spcBef>
                <a:spcPts val="500"/>
              </a:spcBef>
              <a:buFont typeface="Arial" panose="020B0604020202020204" pitchFamily="34" charset="0"/>
              <a:buChar char="•"/>
            </a:pPr>
            <a:r>
              <a:rPr lang="en-gb" sz="1300" b="0" i="0" u="none" baseline="0" dirty="0" err="1">
                <a:latin typeface="Arial" charset="0"/>
                <a:ea typeface="Arial" charset="0"/>
                <a:cs typeface="Arial" charset="0"/>
              </a:rPr>
              <a:t>Laskentatoimi</a:t>
            </a:r>
            <a:endParaRPr lang="en-gb" sz="1300" b="0" i="0" u="none" baseline="0" dirty="0">
              <a:latin typeface="Arial" charset="0"/>
              <a:ea typeface="Arial" charset="0"/>
              <a:cs typeface="Arial" charset="0"/>
            </a:endParaRPr>
          </a:p>
          <a:p>
            <a:pPr marL="342900" indent="-342900" algn="l" rtl="0">
              <a:lnSpc>
                <a:spcPct val="100000"/>
              </a:lnSpc>
              <a:spcBef>
                <a:spcPts val="500"/>
              </a:spcBef>
              <a:buFont typeface="Arial" panose="020B0604020202020204" pitchFamily="34" charset="0"/>
              <a:buChar char="•"/>
            </a:pPr>
            <a:r>
              <a:rPr lang="en-gb" sz="1300" b="0" i="0" u="none" baseline="0" dirty="0">
                <a:latin typeface="Arial" charset="0"/>
                <a:ea typeface="Arial" charset="0"/>
                <a:cs typeface="Arial" charset="0"/>
              </a:rPr>
              <a:t>Tieto- </a:t>
            </a:r>
            <a:r>
              <a:rPr lang="en-gb" sz="1300" b="0" i="0" u="none" baseline="0" dirty="0" err="1">
                <a:latin typeface="Arial" charset="0"/>
                <a:ea typeface="Arial" charset="0"/>
                <a:cs typeface="Arial" charset="0"/>
              </a:rPr>
              <a:t>ja</a:t>
            </a:r>
            <a:r>
              <a:rPr lang="en-gb" sz="1300" b="0" i="0" u="none" baseline="0" dirty="0">
                <a:latin typeface="Arial" charset="0"/>
                <a:ea typeface="Arial" charset="0"/>
                <a:cs typeface="Arial" charset="0"/>
              </a:rPr>
              <a:t> </a:t>
            </a:r>
            <a:r>
              <a:rPr lang="en-gb" sz="1300" b="0" i="0" u="none" baseline="0" dirty="0" err="1">
                <a:latin typeface="Arial" charset="0"/>
                <a:ea typeface="Arial" charset="0"/>
                <a:cs typeface="Arial" charset="0"/>
              </a:rPr>
              <a:t>palvelujohtaminen</a:t>
            </a:r>
            <a:endParaRPr lang="en-gb" sz="1300" b="0" i="0" u="none" baseline="0" dirty="0">
              <a:latin typeface="Arial" charset="0"/>
              <a:ea typeface="Arial" charset="0"/>
              <a:cs typeface="Arial" charset="0"/>
            </a:endParaRPr>
          </a:p>
          <a:p>
            <a:pPr marL="342900" indent="-342900" algn="l" rtl="0">
              <a:lnSpc>
                <a:spcPct val="100000"/>
              </a:lnSpc>
              <a:spcBef>
                <a:spcPts val="500"/>
              </a:spcBef>
              <a:buFont typeface="Arial" panose="020B0604020202020204" pitchFamily="34" charset="0"/>
              <a:buChar char="•"/>
            </a:pPr>
            <a:r>
              <a:rPr lang="en-gb" sz="1300" b="0" i="0" u="none" baseline="0" dirty="0" err="1">
                <a:latin typeface="Arial" charset="0"/>
                <a:ea typeface="Arial" charset="0"/>
                <a:cs typeface="Arial" charset="0"/>
              </a:rPr>
              <a:t>Markkinointi</a:t>
            </a:r>
            <a:endParaRPr lang="en-gb" sz="1300" b="0" i="0" u="none" baseline="0" dirty="0">
              <a:latin typeface="Arial" charset="0"/>
              <a:ea typeface="Arial" charset="0"/>
              <a:cs typeface="Arial" charset="0"/>
            </a:endParaRPr>
          </a:p>
          <a:p>
            <a:pPr marL="342900" indent="-342900" algn="l" rtl="0">
              <a:lnSpc>
                <a:spcPct val="100000"/>
              </a:lnSpc>
              <a:spcBef>
                <a:spcPts val="500"/>
              </a:spcBef>
              <a:buFont typeface="Arial" panose="020B0604020202020204" pitchFamily="34" charset="0"/>
              <a:buChar char="•"/>
            </a:pPr>
            <a:r>
              <a:rPr lang="en-gb" sz="1300" b="0" i="0" u="none" baseline="0" dirty="0" err="1">
                <a:latin typeface="Arial" charset="0"/>
                <a:ea typeface="Arial" charset="0"/>
                <a:cs typeface="Arial" charset="0"/>
              </a:rPr>
              <a:t>Rahoitus</a:t>
            </a:r>
            <a:endParaRPr lang="en-gb" sz="1300" b="0" i="0" u="none" baseline="0" dirty="0">
              <a:latin typeface="Arial" charset="0"/>
              <a:ea typeface="Arial" charset="0"/>
              <a:cs typeface="Arial" charset="0"/>
            </a:endParaRPr>
          </a:p>
          <a:p>
            <a:pPr marL="342900" indent="-342900" algn="l" rtl="0">
              <a:lnSpc>
                <a:spcPct val="100000"/>
              </a:lnSpc>
              <a:spcBef>
                <a:spcPts val="500"/>
              </a:spcBef>
              <a:buFont typeface="Arial" panose="020B0604020202020204" pitchFamily="34" charset="0"/>
              <a:buChar char="•"/>
            </a:pPr>
            <a:r>
              <a:rPr lang="en-gb" sz="1300" b="0" i="0" u="none" baseline="0" dirty="0" err="1">
                <a:latin typeface="Arial" charset="0"/>
                <a:ea typeface="Arial" charset="0"/>
                <a:cs typeface="Arial" charset="0"/>
              </a:rPr>
              <a:t>Taloustiede</a:t>
            </a:r>
            <a:endParaRPr lang="en-gb" sz="1300" b="0" i="0" u="none" baseline="0" dirty="0">
              <a:latin typeface="Arial" charset="0"/>
              <a:ea typeface="Arial" charset="0"/>
              <a:cs typeface="Arial" charset="0"/>
            </a:endParaRPr>
          </a:p>
          <a:p>
            <a:pPr marL="342900" indent="-342900" algn="l" rtl="0">
              <a:lnSpc>
                <a:spcPct val="100000"/>
              </a:lnSpc>
              <a:spcBef>
                <a:spcPts val="500"/>
              </a:spcBef>
              <a:buFont typeface="Arial" panose="020B0604020202020204" pitchFamily="34" charset="0"/>
              <a:buChar char="•"/>
            </a:pPr>
            <a:r>
              <a:rPr lang="en-gb" sz="1300" b="0" i="0" u="none" baseline="0" dirty="0" err="1">
                <a:latin typeface="Arial" charset="0"/>
                <a:ea typeface="Arial" charset="0"/>
                <a:cs typeface="Arial" charset="0"/>
              </a:rPr>
              <a:t>Yritysjuridiikka</a:t>
            </a:r>
            <a:endParaRPr lang="en-gb" sz="1300" b="0" i="0" u="none" baseline="0" dirty="0">
              <a:latin typeface="Arial" charset="0"/>
              <a:ea typeface="Arial" charset="0"/>
              <a:cs typeface="Arial" charset="0"/>
            </a:endParaRPr>
          </a:p>
          <a:p>
            <a:pPr marL="0" indent="0" algn="l" rtl="0">
              <a:lnSpc>
                <a:spcPct val="100000"/>
              </a:lnSpc>
              <a:spcBef>
                <a:spcPts val="500"/>
              </a:spcBef>
              <a:buNone/>
            </a:pPr>
            <a:r>
              <a:rPr lang="en-gb" sz="1300" b="1" i="0" u="none" baseline="0" dirty="0">
                <a:latin typeface="Arial" charset="0"/>
                <a:ea typeface="Arial" charset="0"/>
                <a:cs typeface="Arial" charset="0"/>
              </a:rPr>
              <a:t>Bachelor’s programmes taught in English:</a:t>
            </a:r>
          </a:p>
          <a:p>
            <a:pPr algn="l" rtl="0">
              <a:lnSpc>
                <a:spcPct val="100000"/>
              </a:lnSpc>
              <a:spcBef>
                <a:spcPts val="500"/>
              </a:spcBef>
            </a:pPr>
            <a:r>
              <a:rPr lang="en-gb" sz="1300" b="0" i="0" u="none" baseline="0" dirty="0">
                <a:latin typeface="Arial" charset="0"/>
                <a:ea typeface="Arial" charset="0"/>
                <a:cs typeface="Arial" charset="0"/>
              </a:rPr>
              <a:t>Economics</a:t>
            </a:r>
            <a:endParaRPr lang="en-gb" sz="1300" b="0" dirty="0">
              <a:latin typeface="Arial" charset="0"/>
              <a:ea typeface="Arial" charset="0"/>
              <a:cs typeface="Arial" charset="0"/>
            </a:endParaRPr>
          </a:p>
          <a:p>
            <a:pPr algn="l" rtl="0">
              <a:lnSpc>
                <a:spcPct val="100000"/>
              </a:lnSpc>
              <a:spcBef>
                <a:spcPts val="500"/>
              </a:spcBef>
            </a:pPr>
            <a:r>
              <a:rPr lang="en-gb" sz="1300" b="0" i="0" u="none" baseline="0" dirty="0">
                <a:latin typeface="Arial" charset="0"/>
                <a:ea typeface="Arial" charset="0"/>
                <a:cs typeface="Arial" charset="0"/>
              </a:rPr>
              <a:t>International Business, Mikkeli unit</a:t>
            </a:r>
            <a:endParaRPr lang="en-gb" sz="1300" b="0" dirty="0">
              <a:latin typeface="Arial" charset="0"/>
              <a:ea typeface="Arial" charset="0"/>
              <a:cs typeface="Arial" charset="0"/>
            </a:endParaRPr>
          </a:p>
          <a:p>
            <a:pPr marL="0" indent="0" algn="l" rtl="0">
              <a:lnSpc>
                <a:spcPct val="100000"/>
              </a:lnSpc>
              <a:spcBef>
                <a:spcPts val="500"/>
              </a:spcBef>
              <a:buNone/>
            </a:pPr>
            <a:endParaRPr lang="en-gb" sz="1300" b="0" dirty="0">
              <a:latin typeface="Arial" charset="0"/>
              <a:ea typeface="Arial" charset="0"/>
              <a:cs typeface="Arial" charset="0"/>
            </a:endParaRPr>
          </a:p>
        </p:txBody>
      </p:sp>
      <p:sp>
        <p:nvSpPr>
          <p:cNvPr id="5" name="Text Placeholder 2">
            <a:extLst>
              <a:ext uri="{FF2B5EF4-FFF2-40B4-BE49-F238E27FC236}">
                <a16:creationId xmlns:a16="http://schemas.microsoft.com/office/drawing/2014/main" id="{E9DBC475-4EEC-2941-BC9B-84DE6F4FD7F7}"/>
              </a:ext>
            </a:extLst>
          </p:cNvPr>
          <p:cNvSpPr txBox="1">
            <a:spLocks/>
          </p:cNvSpPr>
          <p:nvPr/>
        </p:nvSpPr>
        <p:spPr>
          <a:xfrm>
            <a:off x="4657094" y="868780"/>
            <a:ext cx="3716885"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kern="1200" baseline="0">
                <a:solidFill>
                  <a:schemeClr val="tx1"/>
                </a:solidFill>
                <a:latin typeface="+mn-lt"/>
                <a:ea typeface="+mn-ea"/>
                <a:cs typeface="+mn-cs"/>
              </a:defRPr>
            </a:lvl1pPr>
            <a:lvl2pPr marL="628650" indent="-27146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gn="l" rtl="0">
              <a:spcBef>
                <a:spcPts val="600"/>
              </a:spcBef>
            </a:pPr>
            <a:endParaRPr lang="en-gb" sz="2000">
              <a:latin typeface="Arial" charset="0"/>
              <a:ea typeface="Arial" charset="0"/>
              <a:cs typeface="Arial" charset="0"/>
            </a:endParaRPr>
          </a:p>
          <a:p>
            <a:endParaRPr lang="en-gb"/>
          </a:p>
        </p:txBody>
      </p:sp>
      <p:pic>
        <p:nvPicPr>
          <p:cNvPr id="7" name="Picture 6">
            <a:extLst>
              <a:ext uri="{FF2B5EF4-FFF2-40B4-BE49-F238E27FC236}">
                <a16:creationId xmlns:a16="http://schemas.microsoft.com/office/drawing/2014/main" id="{EBBA9618-53A7-F543-9ED4-E31A6999E5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88" r="6940"/>
          <a:stretch/>
        </p:blipFill>
        <p:spPr>
          <a:xfrm>
            <a:off x="4712223" y="-16359"/>
            <a:ext cx="4435224" cy="5143500"/>
          </a:xfrm>
          <a:prstGeom prst="rect">
            <a:avLst/>
          </a:prstGeom>
        </p:spPr>
      </p:pic>
      <p:sp>
        <p:nvSpPr>
          <p:cNvPr id="2" name="Text Placeholder 1">
            <a:extLst>
              <a:ext uri="{FF2B5EF4-FFF2-40B4-BE49-F238E27FC236}">
                <a16:creationId xmlns:a16="http://schemas.microsoft.com/office/drawing/2014/main" id="{3AF81460-65BF-9D4F-9BA1-5A6711FC4744}"/>
              </a:ext>
            </a:extLst>
          </p:cNvPr>
          <p:cNvSpPr>
            <a:spLocks noGrp="1"/>
          </p:cNvSpPr>
          <p:nvPr>
            <p:ph type="body" sz="half" idx="10"/>
          </p:nvPr>
        </p:nvSpPr>
        <p:spPr/>
        <p:txBody>
          <a:bodyPr/>
          <a:lstStyle/>
          <a:p>
            <a:pPr algn="l" rtl="0">
              <a:lnSpc>
                <a:spcPct val="100000"/>
              </a:lnSpc>
            </a:pPr>
            <a:r>
              <a:rPr lang="en-gb" sz="2500" b="1" i="0" u="none" baseline="0" dirty="0">
                <a:latin typeface="Arial" charset="0"/>
                <a:ea typeface="Arial" charset="0"/>
                <a:cs typeface="Arial" charset="0"/>
              </a:rPr>
              <a:t>Bachelor’s programmes in </a:t>
            </a:r>
            <a:br>
              <a:rPr lang="en-gb" sz="2500" b="1" i="0" u="none" baseline="0" dirty="0">
                <a:latin typeface="Arial" charset="0"/>
                <a:ea typeface="Arial" charset="0"/>
                <a:cs typeface="Arial" charset="0"/>
              </a:rPr>
            </a:br>
            <a:r>
              <a:rPr lang="en-gb" sz="2500" b="1" i="0" u="none" baseline="0" dirty="0">
                <a:latin typeface="Arial" charset="0"/>
                <a:ea typeface="Arial" charset="0"/>
                <a:cs typeface="Arial" charset="0"/>
              </a:rPr>
              <a:t>business and economics</a:t>
            </a:r>
          </a:p>
        </p:txBody>
      </p:sp>
    </p:spTree>
    <p:extLst>
      <p:ext uri="{BB962C8B-B14F-4D97-AF65-F5344CB8AC3E}">
        <p14:creationId xmlns:p14="http://schemas.microsoft.com/office/powerpoint/2010/main" val="219706729"/>
      </p:ext>
    </p:extLst>
  </p:cSld>
  <p:clrMapOvr>
    <a:masterClrMapping/>
  </p:clrMapOvr>
</p:sld>
</file>

<file path=ppt/theme/theme1.xml><?xml version="1.0" encoding="utf-8"?>
<a:theme xmlns:a="http://schemas.openxmlformats.org/drawingml/2006/main" name="Office-teema">
  <a:themeElements>
    <a:clrScheme name="Custom 1">
      <a:dk1>
        <a:sysClr val="windowText" lastClr="000000"/>
      </a:dk1>
      <a:lt1>
        <a:sysClr val="window" lastClr="FFFFFF"/>
      </a:lt1>
      <a:dk2>
        <a:srgbClr val="EE353B"/>
      </a:dk2>
      <a:lt2>
        <a:srgbClr val="F4787B"/>
      </a:lt2>
      <a:accent1>
        <a:srgbClr val="EE353B"/>
      </a:accent1>
      <a:accent2>
        <a:srgbClr val="F4787B"/>
      </a:accent2>
      <a:accent3>
        <a:srgbClr val="FCD4D5"/>
      </a:accent3>
      <a:accent4>
        <a:srgbClr val="A50B0F"/>
      </a:accent4>
      <a:accent5>
        <a:srgbClr val="E70F14"/>
      </a:accent5>
      <a:accent6>
        <a:srgbClr val="FDE3E4"/>
      </a:accent6>
      <a:hlink>
        <a:srgbClr val="FFFFFF"/>
      </a:hlink>
      <a:folHlink>
        <a:srgbClr val="FCD4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8" id="{0E446C76-6E14-4B27-811A-1452B2CA7790}" vid="{8B6A5F19-9712-4615-A8EC-E24A5C3B8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7f81d7-0a65-4cfd-a646-ab928148fa8d" xsi:nil="true"/>
    <lcf76f155ced4ddcb4097134ff3c332f xmlns="81200ca1-8d59-449a-9591-d0265058a16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3FF45B76D05CA428EBD1885B16DD905" ma:contentTypeVersion="17" ma:contentTypeDescription="Luo uusi asiakirja." ma:contentTypeScope="" ma:versionID="771a9192277b0338ef672de051422961">
  <xsd:schema xmlns:xsd="http://www.w3.org/2001/XMLSchema" xmlns:xs="http://www.w3.org/2001/XMLSchema" xmlns:p="http://schemas.microsoft.com/office/2006/metadata/properties" xmlns:ns2="81200ca1-8d59-449a-9591-d0265058a163" xmlns:ns3="8b7f81d7-0a65-4cfd-a646-ab928148fa8d" targetNamespace="http://schemas.microsoft.com/office/2006/metadata/properties" ma:root="true" ma:fieldsID="3fe733467b5844ff7a4d0395e277a46f" ns2:_="" ns3:_="">
    <xsd:import namespace="81200ca1-8d59-449a-9591-d0265058a163"/>
    <xsd:import namespace="8b7f81d7-0a65-4cfd-a646-ab928148fa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00ca1-8d59-449a-9591-d0265058a1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7f81d7-0a65-4cfd-a646-ab928148fa8d"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0225d0ac-5fb0-4d00-9468-bd48a76e82d0}" ma:internalName="TaxCatchAll" ma:showField="CatchAllData" ma:web="8b7f81d7-0a65-4cfd-a646-ab928148fa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3693CB-CF33-4C0A-95B7-0615CFEE3D37}">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8b7f81d7-0a65-4cfd-a646-ab928148fa8d"/>
    <ds:schemaRef ds:uri="81200ca1-8d59-449a-9591-d0265058a163"/>
  </ds:schemaRefs>
</ds:datastoreItem>
</file>

<file path=customXml/itemProps2.xml><?xml version="1.0" encoding="utf-8"?>
<ds:datastoreItem xmlns:ds="http://schemas.openxmlformats.org/officeDocument/2006/customXml" ds:itemID="{975FABEF-22C6-424A-B7CF-3A95880B38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200ca1-8d59-449a-9591-d0265058a163"/>
    <ds:schemaRef ds:uri="8b7f81d7-0a65-4cfd-a646-ab928148fa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DA671C-4018-46D2-BBD7-0DD1C74D2F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Office-teema</Template>
  <TotalTime>4442</TotalTime>
  <Words>6727</Words>
  <Application>Microsoft Office PowerPoint</Application>
  <PresentationFormat>On-screen Show (16:9)</PresentationFormat>
  <Paragraphs>517</Paragraphs>
  <Slides>37</Slides>
  <Notes>29</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vt:lpstr>
      <vt:lpstr>Arial,Sans-Serif</vt:lpstr>
      <vt:lpstr>Calibri</vt:lpstr>
      <vt:lpstr>NimbusSan</vt:lpstr>
      <vt:lpstr>Wingdings</vt:lpstr>
      <vt:lpstr>Office-teema</vt:lpstr>
      <vt:lpstr>Welcome to Aalto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Vuorimäki Soile</dc:creator>
  <cp:lastModifiedBy>Sihvo Sami</cp:lastModifiedBy>
  <cp:revision>111</cp:revision>
  <dcterms:created xsi:type="dcterms:W3CDTF">2019-04-08T12:42:35Z</dcterms:created>
  <dcterms:modified xsi:type="dcterms:W3CDTF">2023-11-13T13:53:14Z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0x010100F3FF45B76D05CA428EBD1885B16DD905</vt:lpwstr>
  </property>
  <property fmtid="{D5CDD505-2E9C-101B-9397-08002B2CF9AE}" pid="3" name="MediaServiceImageTags">
    <vt:lpwstr/>
  </property>
</Properties>
</file>