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handoutMasterIdLst>
    <p:handoutMasterId r:id="rId34"/>
  </p:handoutMasterIdLst>
  <p:sldIdLst>
    <p:sldId id="263" r:id="rId5"/>
    <p:sldId id="271" r:id="rId6"/>
    <p:sldId id="284" r:id="rId7"/>
    <p:sldId id="285" r:id="rId8"/>
    <p:sldId id="304" r:id="rId9"/>
    <p:sldId id="286" r:id="rId10"/>
    <p:sldId id="266" r:id="rId11"/>
    <p:sldId id="280" r:id="rId12"/>
    <p:sldId id="283" r:id="rId13"/>
    <p:sldId id="287" r:id="rId14"/>
    <p:sldId id="270" r:id="rId15"/>
    <p:sldId id="289" r:id="rId16"/>
    <p:sldId id="273" r:id="rId17"/>
    <p:sldId id="290" r:id="rId18"/>
    <p:sldId id="291" r:id="rId19"/>
    <p:sldId id="292" r:id="rId20"/>
    <p:sldId id="293" r:id="rId21"/>
    <p:sldId id="294" r:id="rId22"/>
    <p:sldId id="295" r:id="rId23"/>
    <p:sldId id="296" r:id="rId24"/>
    <p:sldId id="265" r:id="rId25"/>
    <p:sldId id="301" r:id="rId26"/>
    <p:sldId id="302" r:id="rId27"/>
    <p:sldId id="303" r:id="rId28"/>
    <p:sldId id="298" r:id="rId29"/>
    <p:sldId id="299" r:id="rId30"/>
    <p:sldId id="297" r:id="rId31"/>
    <p:sldId id="300" r:id="rId32"/>
  </p:sldIdLst>
  <p:sldSz cx="9144000" cy="5715000" type="screen16x10"/>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htinen Eeva" initials="LE" lastIdx="5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6E6"/>
    <a:srgbClr val="005EB8"/>
    <a:srgbClr val="FFFFFF"/>
    <a:srgbClr val="EF363B"/>
    <a:srgbClr val="00965E"/>
    <a:srgbClr val="EE353B"/>
    <a:srgbClr val="FF00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92" autoAdjust="0"/>
    <p:restoredTop sz="85788" autoAdjust="0"/>
  </p:normalViewPr>
  <p:slideViewPr>
    <p:cSldViewPr snapToGrid="0" snapToObjects="1">
      <p:cViewPr varScale="1">
        <p:scale>
          <a:sx n="79" d="100"/>
          <a:sy n="79" d="100"/>
        </p:scale>
        <p:origin x="768" y="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93" d="100"/>
          <a:sy n="93" d="100"/>
        </p:scale>
        <p:origin x="402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CCC29D-C729-694F-A788-B5007BCA57F6}" type="datetimeFigureOut">
              <a:rPr lang="en-US" smtClean="0"/>
              <a:t>10/30/2023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540BB66-2831-4C42-9675-9DAB39629BDD}" type="slidenum">
              <a:rPr lang="en-US" smtClean="0"/>
              <a:t>‹#›</a:t>
            </a:fld>
            <a:endParaRPr lang="en-US"/>
          </a:p>
        </p:txBody>
      </p:sp>
    </p:spTree>
    <p:extLst>
      <p:ext uri="{BB962C8B-B14F-4D97-AF65-F5344CB8AC3E}">
        <p14:creationId xmlns:p14="http://schemas.microsoft.com/office/powerpoint/2010/main" val="193004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AFD53-F29D-C94E-BF8B-0D8B7431C954}" type="datetimeFigureOut">
              <a:rPr lang="en-US" smtClean="0"/>
              <a:t>10/30/2023</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164E42-DED0-9246-9B1B-B67105F62D49}" type="slidenum">
              <a:rPr lang="en-US" smtClean="0"/>
              <a:t>‹#›</a:t>
            </a:fld>
            <a:endParaRPr lang="en-US"/>
          </a:p>
        </p:txBody>
      </p:sp>
    </p:spTree>
    <p:extLst>
      <p:ext uri="{BB962C8B-B14F-4D97-AF65-F5344CB8AC3E}">
        <p14:creationId xmlns:p14="http://schemas.microsoft.com/office/powerpoint/2010/main" val="38633911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baseline="0" dirty="0"/>
              <a:t>Siistit perusvaatteet, haalarikin on sallittu. Jos omistat Aalto-paidan tai -hupparin, voit käyttää sitä. Teekkarilakkia saa pitää, siihen on jatkuva erikoislupa. </a:t>
            </a:r>
          </a:p>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2</a:t>
            </a:fld>
            <a:endParaRPr lang="en-US"/>
          </a:p>
        </p:txBody>
      </p:sp>
    </p:spTree>
    <p:extLst>
      <p:ext uri="{BB962C8B-B14F-4D97-AF65-F5344CB8AC3E}">
        <p14:creationId xmlns:p14="http://schemas.microsoft.com/office/powerpoint/2010/main" val="2516344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err="1"/>
              <a:t>Esimerkkejä</a:t>
            </a:r>
            <a:r>
              <a:rPr lang="en-US" dirty="0"/>
              <a:t> </a:t>
            </a:r>
            <a:r>
              <a:rPr lang="en-US" dirty="0" err="1"/>
              <a:t>yritysyhteistyöstä</a:t>
            </a:r>
            <a:r>
              <a:rPr lang="en-US" dirty="0"/>
              <a:t>: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altLang="en-US" sz="900" dirty="0"/>
              <a:t>Pääset heti opintojesi alkuvaiheessa mukaan kiinnostaviin käytännön projekteihin, joissa on mukana yritysmaailman edustajia. Verkotut myös kesätöiden, työ</a:t>
            </a:r>
            <a:r>
              <a:rPr lang="en-US" sz="900" dirty="0" err="1"/>
              <a:t>harjoittelujen</a:t>
            </a:r>
            <a:r>
              <a:rPr lang="en-US" sz="900" dirty="0"/>
              <a:t>, </a:t>
            </a:r>
            <a:r>
              <a:rPr lang="en-US" sz="900" dirty="0" err="1"/>
              <a:t>yritysvierailujen</a:t>
            </a:r>
            <a:r>
              <a:rPr lang="en-US" sz="900" dirty="0"/>
              <a:t> ja </a:t>
            </a:r>
            <a:r>
              <a:rPr lang="en-US" sz="900" dirty="0" err="1"/>
              <a:t>opinnäyteprojektien</a:t>
            </a:r>
            <a:r>
              <a:rPr lang="en-US" sz="900" dirty="0"/>
              <a:t> </a:t>
            </a:r>
            <a:r>
              <a:rPr lang="en-US" sz="900" dirty="0" err="1"/>
              <a:t>myötä</a:t>
            </a:r>
            <a:r>
              <a:rPr lang="en-US" sz="900" dirty="0"/>
              <a:t>.</a:t>
            </a:r>
            <a:endParaRPr lang="en-US" dirty="0"/>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err="1"/>
              <a:t>Rekrytointitapahtumat</a:t>
            </a:r>
            <a:r>
              <a:rPr lang="en-US" dirty="0"/>
              <a:t> </a:t>
            </a:r>
            <a:r>
              <a:rPr lang="fi-FI" sz="900" dirty="0"/>
              <a:t>Aalto </a:t>
            </a:r>
            <a:r>
              <a:rPr lang="fi-FI" sz="900" dirty="0" err="1"/>
              <a:t>Talent</a:t>
            </a:r>
            <a:r>
              <a:rPr lang="fi-FI" sz="900" dirty="0"/>
              <a:t> Expo ja Summer Job Day tuovat vuosittain yhteen talouden, taiteiden ja suunnittelun sekä tekniikan alojen työnantajat ja opiskelijat.</a:t>
            </a:r>
          </a:p>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15</a:t>
            </a:fld>
            <a:endParaRPr lang="en-US"/>
          </a:p>
        </p:txBody>
      </p:sp>
    </p:spTree>
    <p:extLst>
      <p:ext uri="{BB962C8B-B14F-4D97-AF65-F5344CB8AC3E}">
        <p14:creationId xmlns:p14="http://schemas.microsoft.com/office/powerpoint/2010/main" val="103003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Startup-</a:t>
            </a:r>
            <a:r>
              <a:rPr lang="en-US" dirty="0" err="1"/>
              <a:t>toiminnassa</a:t>
            </a:r>
            <a:r>
              <a:rPr lang="en-US" dirty="0"/>
              <a:t> </a:t>
            </a:r>
            <a:r>
              <a:rPr lang="en-US" dirty="0" err="1"/>
              <a:t>eri</a:t>
            </a:r>
            <a:r>
              <a:rPr lang="en-US" dirty="0"/>
              <a:t> </a:t>
            </a:r>
            <a:r>
              <a:rPr lang="en-US" dirty="0" err="1"/>
              <a:t>alojen</a:t>
            </a:r>
            <a:r>
              <a:rPr lang="en-US" dirty="0"/>
              <a:t> </a:t>
            </a:r>
            <a:r>
              <a:rPr lang="en-US" dirty="0" err="1"/>
              <a:t>osaajat</a:t>
            </a:r>
            <a:r>
              <a:rPr lang="en-US" dirty="0"/>
              <a:t> </a:t>
            </a:r>
            <a:r>
              <a:rPr lang="en-US" dirty="0" err="1"/>
              <a:t>yhdistävät</a:t>
            </a:r>
            <a:r>
              <a:rPr lang="en-US" dirty="0"/>
              <a:t> </a:t>
            </a:r>
            <a:r>
              <a:rPr lang="en-US" dirty="0" err="1"/>
              <a:t>voimansa</a:t>
            </a:r>
            <a:r>
              <a:rPr lang="en-US" dirty="0"/>
              <a:t>. </a:t>
            </a:r>
            <a:r>
              <a:rPr lang="fi-FI" altLang="en-US" sz="900" noProof="0" dirty="0">
                <a:latin typeface="Arial"/>
                <a:ea typeface="Arial" charset="0"/>
                <a:cs typeface="Arial"/>
              </a:rPr>
              <a:t>Aalto-yliopistossa syntyy 70-100 uutta yritystä vuosittain. </a:t>
            </a:r>
            <a:r>
              <a:rPr lang="fi-FI" altLang="en-US" sz="900" kern="1200" noProof="0" dirty="0">
                <a:solidFill>
                  <a:schemeClr val="tx1"/>
                </a:solidFill>
                <a:latin typeface="+mn-lt"/>
                <a:ea typeface="+mn-ea"/>
                <a:cs typeface="+mn-cs"/>
              </a:rPr>
              <a:t>Aallosta ovat lähtöisin mm. Startup Sauna, Aalto Entrepreneur </a:t>
            </a:r>
            <a:r>
              <a:rPr lang="fi-FI" altLang="en-US" sz="900" kern="1200" noProof="0" dirty="0" err="1">
                <a:solidFill>
                  <a:schemeClr val="tx1"/>
                </a:solidFill>
                <a:latin typeface="+mn-lt"/>
                <a:ea typeface="+mn-ea"/>
                <a:cs typeface="+mn-cs"/>
              </a:rPr>
              <a:t>Society</a:t>
            </a:r>
            <a:r>
              <a:rPr lang="fi-FI" altLang="en-US" sz="900" kern="1200" noProof="0" dirty="0">
                <a:solidFill>
                  <a:schemeClr val="tx1"/>
                </a:solidFill>
                <a:latin typeface="+mn-lt"/>
                <a:ea typeface="+mn-ea"/>
                <a:cs typeface="+mn-cs"/>
              </a:rPr>
              <a:t> (</a:t>
            </a:r>
            <a:r>
              <a:rPr lang="fi-FI" altLang="en-US" sz="900" kern="1200" noProof="0" dirty="0" err="1">
                <a:solidFill>
                  <a:schemeClr val="tx1"/>
                </a:solidFill>
                <a:latin typeface="+mn-lt"/>
                <a:ea typeface="+mn-ea"/>
                <a:cs typeface="+mn-cs"/>
              </a:rPr>
              <a:t>AaltoES</a:t>
            </a:r>
            <a:r>
              <a:rPr lang="fi-FI" altLang="en-US" sz="900" kern="1200" noProof="0" dirty="0">
                <a:solidFill>
                  <a:schemeClr val="tx1"/>
                </a:solidFill>
                <a:latin typeface="+mn-lt"/>
                <a:ea typeface="+mn-ea"/>
                <a:cs typeface="+mn-cs"/>
              </a:rPr>
              <a:t>), sekä jo kansainvälistäkin huomiota herättäneet </a:t>
            </a:r>
            <a:r>
              <a:rPr lang="fi-FI" altLang="en-US" sz="900" kern="1200" noProof="0" dirty="0" err="1">
                <a:solidFill>
                  <a:schemeClr val="tx1"/>
                </a:solidFill>
                <a:latin typeface="+mn-lt"/>
                <a:ea typeface="+mn-ea"/>
                <a:cs typeface="+mn-cs"/>
              </a:rPr>
              <a:t>Slush</a:t>
            </a:r>
            <a:r>
              <a:rPr lang="fi-FI" altLang="en-US" sz="900" kern="1200" noProof="0" dirty="0">
                <a:solidFill>
                  <a:schemeClr val="tx1"/>
                </a:solidFill>
                <a:latin typeface="+mn-lt"/>
                <a:ea typeface="+mn-ea"/>
                <a:cs typeface="+mn-cs"/>
              </a:rPr>
              <a:t> ja Summer of </a:t>
            </a:r>
            <a:r>
              <a:rPr lang="fi-FI" altLang="en-US" sz="900" kern="1200" noProof="0" dirty="0" err="1">
                <a:solidFill>
                  <a:schemeClr val="tx1"/>
                </a:solidFill>
                <a:latin typeface="+mn-lt"/>
                <a:ea typeface="+mn-ea"/>
                <a:cs typeface="+mn-cs"/>
              </a:rPr>
              <a:t>Startups</a:t>
            </a:r>
            <a:r>
              <a:rPr lang="fi-FI" altLang="en-US" sz="900" kern="1200" noProof="0" dirty="0">
                <a:solidFill>
                  <a:schemeClr val="tx1"/>
                </a:solidFill>
                <a:latin typeface="+mn-lt"/>
                <a:ea typeface="+mn-ea"/>
                <a:cs typeface="+mn-cs"/>
              </a:rPr>
              <a:t>. </a:t>
            </a:r>
          </a:p>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16</a:t>
            </a:fld>
            <a:endParaRPr lang="en-US"/>
          </a:p>
        </p:txBody>
      </p:sp>
    </p:spTree>
    <p:extLst>
      <p:ext uri="{BB962C8B-B14F-4D97-AF65-F5344CB8AC3E}">
        <p14:creationId xmlns:p14="http://schemas.microsoft.com/office/powerpoint/2010/main" val="3494255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Myös</a:t>
            </a:r>
            <a:r>
              <a:rPr lang="en-US" dirty="0"/>
              <a:t> </a:t>
            </a:r>
            <a:r>
              <a:rPr lang="en-US" dirty="0" err="1"/>
              <a:t>hyvinvointipalvelut</a:t>
            </a:r>
            <a:r>
              <a:rPr lang="en-US" dirty="0"/>
              <a:t>: Starting Point of Wellbeing, </a:t>
            </a:r>
            <a:r>
              <a:rPr lang="en-US" dirty="0" err="1"/>
              <a:t>psykologeja</a:t>
            </a:r>
            <a:r>
              <a:rPr lang="en-US" dirty="0"/>
              <a:t>, </a:t>
            </a:r>
            <a:r>
              <a:rPr lang="en-US" dirty="0" err="1"/>
              <a:t>uraohjausta</a:t>
            </a:r>
            <a:r>
              <a:rPr lang="en-US" dirty="0"/>
              <a:t>.</a:t>
            </a:r>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17</a:t>
            </a:fld>
            <a:endParaRPr lang="en-US"/>
          </a:p>
        </p:txBody>
      </p:sp>
    </p:spTree>
    <p:extLst>
      <p:ext uri="{BB962C8B-B14F-4D97-AF65-F5344CB8AC3E}">
        <p14:creationId xmlns:p14="http://schemas.microsoft.com/office/powerpoint/2010/main" val="2751404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3</a:t>
            </a:fld>
            <a:endParaRPr lang="en-US"/>
          </a:p>
        </p:txBody>
      </p:sp>
    </p:spTree>
    <p:extLst>
      <p:ext uri="{BB962C8B-B14F-4D97-AF65-F5344CB8AC3E}">
        <p14:creationId xmlns:p14="http://schemas.microsoft.com/office/powerpoint/2010/main" val="85584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4</a:t>
            </a:fld>
            <a:endParaRPr lang="en-US"/>
          </a:p>
        </p:txBody>
      </p:sp>
    </p:spTree>
    <p:extLst>
      <p:ext uri="{BB962C8B-B14F-4D97-AF65-F5344CB8AC3E}">
        <p14:creationId xmlns:p14="http://schemas.microsoft.com/office/powerpoint/2010/main" val="1898881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5</a:t>
            </a:fld>
            <a:endParaRPr lang="en-US"/>
          </a:p>
        </p:txBody>
      </p:sp>
    </p:spTree>
    <p:extLst>
      <p:ext uri="{BB962C8B-B14F-4D97-AF65-F5344CB8AC3E}">
        <p14:creationId xmlns:p14="http://schemas.microsoft.com/office/powerpoint/2010/main" val="900511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6</a:t>
            </a:fld>
            <a:endParaRPr lang="en-US"/>
          </a:p>
        </p:txBody>
      </p:sp>
    </p:spTree>
    <p:extLst>
      <p:ext uri="{BB962C8B-B14F-4D97-AF65-F5344CB8AC3E}">
        <p14:creationId xmlns:p14="http://schemas.microsoft.com/office/powerpoint/2010/main" val="2447243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i-FI" dirty="0"/>
              <a:t>Kierroksen kestoa muokataan tarvittaessa.</a:t>
            </a:r>
          </a:p>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8</a:t>
            </a:fld>
            <a:endParaRPr lang="en-US"/>
          </a:p>
        </p:txBody>
      </p:sp>
    </p:spTree>
    <p:extLst>
      <p:ext uri="{BB962C8B-B14F-4D97-AF65-F5344CB8AC3E}">
        <p14:creationId xmlns:p14="http://schemas.microsoft.com/office/powerpoint/2010/main" val="1769444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err="1"/>
              <a:t>Monialaisia</a:t>
            </a:r>
            <a:r>
              <a:rPr lang="en-US" dirty="0"/>
              <a:t> </a:t>
            </a:r>
            <a:r>
              <a:rPr lang="en-US" dirty="0" err="1"/>
              <a:t>maisterikoulutuksia</a:t>
            </a:r>
            <a:r>
              <a:rPr lang="en-US" dirty="0"/>
              <a:t> </a:t>
            </a:r>
            <a:r>
              <a:rPr lang="en-US" dirty="0" err="1"/>
              <a:t>esim</a:t>
            </a:r>
            <a:r>
              <a:rPr lang="en-US" dirty="0"/>
              <a:t>. Creative Sustainability ja International Design Business Management. </a:t>
            </a:r>
          </a:p>
          <a:p>
            <a:pPr marL="171450" indent="-171450">
              <a:buFont typeface="Arial" panose="020B0604020202020204" pitchFamily="34" charset="0"/>
              <a:buChar char="•"/>
            </a:pPr>
            <a:r>
              <a:rPr lang="en-US" dirty="0"/>
              <a:t>Ranking-</a:t>
            </a:r>
            <a:r>
              <a:rPr lang="en-US" dirty="0" err="1"/>
              <a:t>menestyksestä</a:t>
            </a:r>
            <a:r>
              <a:rPr lang="en-US" dirty="0"/>
              <a:t>: </a:t>
            </a:r>
            <a:r>
              <a:rPr lang="fi-FI" dirty="0"/>
              <a:t>Aalto-yliopisto on saavuttanut vahvoja sijoituksia kansainvälisillä yliopistoja vertailevilla ranking-listoilla. Paras sijoitus on QS-rankingin 6. sija taiteen ja muotoilun alalla.</a:t>
            </a:r>
          </a:p>
        </p:txBody>
      </p:sp>
      <p:sp>
        <p:nvSpPr>
          <p:cNvPr id="4" name="Slide Number Placeholder 3"/>
          <p:cNvSpPr>
            <a:spLocks noGrp="1"/>
          </p:cNvSpPr>
          <p:nvPr>
            <p:ph type="sldNum" sz="quarter" idx="5"/>
          </p:nvPr>
        </p:nvSpPr>
        <p:spPr/>
        <p:txBody>
          <a:bodyPr/>
          <a:lstStyle/>
          <a:p>
            <a:fld id="{DF164E42-DED0-9246-9B1B-B67105F62D49}" type="slidenum">
              <a:rPr lang="en-US" smtClean="0"/>
              <a:t>9</a:t>
            </a:fld>
            <a:endParaRPr lang="en-US"/>
          </a:p>
        </p:txBody>
      </p:sp>
    </p:spTree>
    <p:extLst>
      <p:ext uri="{BB962C8B-B14F-4D97-AF65-F5344CB8AC3E}">
        <p14:creationId xmlns:p14="http://schemas.microsoft.com/office/powerpoint/2010/main" val="1797189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F164E42-DED0-9246-9B1B-B67105F62D49}" type="slidenum">
              <a:rPr lang="en-US" smtClean="0"/>
              <a:t>10</a:t>
            </a:fld>
            <a:endParaRPr lang="en-US"/>
          </a:p>
        </p:txBody>
      </p:sp>
    </p:spTree>
    <p:extLst>
      <p:ext uri="{BB962C8B-B14F-4D97-AF65-F5344CB8AC3E}">
        <p14:creationId xmlns:p14="http://schemas.microsoft.com/office/powerpoint/2010/main" val="3501421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i-FI" sz="900" b="0" dirty="0">
                <a:solidFill>
                  <a:srgbClr val="00B0F0"/>
                </a:solidFill>
              </a:rPr>
              <a:t>Työpajat ovat kaikille opiskelijoille avoimia </a:t>
            </a:r>
            <a:r>
              <a:rPr lang="fi-FI" sz="900" b="0">
                <a:solidFill>
                  <a:srgbClr val="00B0F0"/>
                </a:solidFill>
              </a:rPr>
              <a:t>ja ilmaisia.</a:t>
            </a:r>
          </a:p>
          <a:p>
            <a:pPr marL="171450" indent="-171450">
              <a:buFont typeface="Arial" panose="020B0604020202020204" pitchFamily="34" charset="0"/>
              <a:buChar char="•"/>
            </a:pPr>
            <a:r>
              <a:rPr lang="fi-FI" sz="900" b="0" dirty="0">
                <a:solidFill>
                  <a:srgbClr val="00B0F0"/>
                </a:solidFill>
              </a:rPr>
              <a:t>Työpajojen ja laitteiden korkea laatu on yksi monista syistä, miksi Taiteiden ja suunnittelun korkeakoulun opetuksen taso on kansainvälisesti arvioitu korkeaksi.</a:t>
            </a:r>
          </a:p>
          <a:p>
            <a:pPr marL="171450" indent="-171450">
              <a:buFont typeface="Arial" panose="020B0604020202020204" pitchFamily="34" charset="0"/>
              <a:buChar char="•"/>
            </a:pPr>
            <a:r>
              <a:rPr lang="en-US" dirty="0" err="1"/>
              <a:t>Esimerkki</a:t>
            </a:r>
            <a:r>
              <a:rPr lang="en-US" dirty="0"/>
              <a:t> </a:t>
            </a:r>
            <a:r>
              <a:rPr lang="en-US" dirty="0" err="1"/>
              <a:t>monialaisuudesta</a:t>
            </a:r>
            <a:r>
              <a:rPr lang="en-US" dirty="0"/>
              <a:t> (</a:t>
            </a:r>
            <a:r>
              <a:rPr lang="en-US" dirty="0" err="1"/>
              <a:t>taide</a:t>
            </a:r>
            <a:r>
              <a:rPr lang="en-US" dirty="0"/>
              <a:t> ja </a:t>
            </a:r>
            <a:r>
              <a:rPr lang="en-US" dirty="0" err="1"/>
              <a:t>teknologia</a:t>
            </a:r>
            <a:r>
              <a:rPr lang="en-US" dirty="0"/>
              <a:t> </a:t>
            </a:r>
            <a:r>
              <a:rPr lang="en-US" dirty="0" err="1"/>
              <a:t>kohtaavat</a:t>
            </a:r>
            <a:r>
              <a:rPr lang="en-US" dirty="0"/>
              <a:t>):</a:t>
            </a:r>
          </a:p>
          <a:p>
            <a:pPr marL="514350" lvl="1" indent="-171450">
              <a:buFont typeface="Arial" panose="020B0604020202020204" pitchFamily="34" charset="0"/>
              <a:buChar char="•"/>
            </a:pPr>
            <a:r>
              <a:rPr lang="en-US" dirty="0" err="1"/>
              <a:t>Chemarts</a:t>
            </a:r>
            <a:r>
              <a:rPr lang="en-US" dirty="0"/>
              <a:t>: </a:t>
            </a:r>
            <a:r>
              <a:rPr lang="fi-FI" sz="1800" dirty="0">
                <a:effectLst/>
                <a:latin typeface="Calibri" panose="020F0502020204030204" pitchFamily="34" charset="0"/>
                <a:ea typeface="Calibri" panose="020F0502020204030204" pitchFamily="34" charset="0"/>
                <a:cs typeface="Times New Roman" panose="02020603050405020304" pitchFamily="18" charset="0"/>
              </a:rPr>
              <a:t>Taiteiden ja suunnittelun korkeakoulu ja Kemian tekniikan korkeakoulu tekevät strategista yhteistyötä. Tavoitteena on innostaa tulevat muotoilijat ja materiaalitutkijat työskentelemään yhdessä biopohjaisten materiaalien parissa, lähtökohtana luonnonvarojen kestävä käyttö ja innovatiiviset materiaaliratkaisut.</a:t>
            </a:r>
            <a:endParaRPr lang="en-US" sz="900" b="0" dirty="0">
              <a:solidFill>
                <a:srgbClr val="00B0F0"/>
              </a:solidFill>
            </a:endParaRPr>
          </a:p>
        </p:txBody>
      </p:sp>
      <p:sp>
        <p:nvSpPr>
          <p:cNvPr id="4" name="Slide Number Placeholder 3"/>
          <p:cNvSpPr>
            <a:spLocks noGrp="1"/>
          </p:cNvSpPr>
          <p:nvPr>
            <p:ph type="sldNum" sz="quarter" idx="5"/>
          </p:nvPr>
        </p:nvSpPr>
        <p:spPr/>
        <p:txBody>
          <a:bodyPr/>
          <a:lstStyle/>
          <a:p>
            <a:fld id="{DF164E42-DED0-9246-9B1B-B67105F62D49}" type="slidenum">
              <a:rPr lang="en-US" smtClean="0"/>
              <a:t>14</a:t>
            </a:fld>
            <a:endParaRPr lang="en-US"/>
          </a:p>
        </p:txBody>
      </p:sp>
    </p:spTree>
    <p:extLst>
      <p:ext uri="{BB962C8B-B14F-4D97-AF65-F5344CB8AC3E}">
        <p14:creationId xmlns:p14="http://schemas.microsoft.com/office/powerpoint/2010/main" val="19001910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aalto.fi/snapchat/" TargetMode="External"/><Relationship Id="rId3" Type="http://schemas.openxmlformats.org/officeDocument/2006/relationships/hyperlink" Target="https://www.linkedin.com/school/aalto-university/" TargetMode="External"/><Relationship Id="rId7" Type="http://schemas.openxmlformats.org/officeDocument/2006/relationships/hyperlink" Target="https://www.youtube.com/user/aaltouniversity" TargetMode="External"/><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hyperlink" Target="http://www.facebook.com/aaltouniversity" TargetMode="External"/><Relationship Id="rId5" Type="http://schemas.openxmlformats.org/officeDocument/2006/relationships/hyperlink" Target="https://twitter.com/aaltouniversity"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instagram.com/aaltouniversity" TargetMode="External"/><Relationship Id="rId1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Header Slide">
    <p:spTree>
      <p:nvGrpSpPr>
        <p:cNvPr id="1" name=""/>
        <p:cNvGrpSpPr/>
        <p:nvPr/>
      </p:nvGrpSpPr>
      <p:grpSpPr>
        <a:xfrm>
          <a:off x="0" y="0"/>
          <a:ext cx="0" cy="0"/>
          <a:chOff x="0" y="0"/>
          <a:chExt cx="0" cy="0"/>
        </a:xfrm>
      </p:grpSpPr>
      <p:sp>
        <p:nvSpPr>
          <p:cNvPr id="5" name="Rectangle 4"/>
          <p:cNvSpPr/>
          <p:nvPr userDrawn="1"/>
        </p:nvSpPr>
        <p:spPr>
          <a:xfrm>
            <a:off x="0" y="0"/>
            <a:ext cx="9144000"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noProof="1"/>
          </a:p>
        </p:txBody>
      </p:sp>
      <p:sp>
        <p:nvSpPr>
          <p:cNvPr id="7" name="Text Placeholder 3"/>
          <p:cNvSpPr>
            <a:spLocks noGrp="1"/>
          </p:cNvSpPr>
          <p:nvPr>
            <p:ph type="body" sz="half" idx="11" hasCustomPrompt="1"/>
          </p:nvPr>
        </p:nvSpPr>
        <p:spPr>
          <a:xfrm>
            <a:off x="431800" y="1820150"/>
            <a:ext cx="7948556" cy="736960"/>
          </a:xfrm>
          <a:prstGeom prst="rect">
            <a:avLst/>
          </a:prstGeom>
        </p:spPr>
        <p:txBody>
          <a:bodyPr lIns="0" rIns="0" anchor="b"/>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Headline</a:t>
            </a:r>
          </a:p>
        </p:txBody>
      </p:sp>
      <p:sp>
        <p:nvSpPr>
          <p:cNvPr id="8" name="Text Placeholder 3"/>
          <p:cNvSpPr>
            <a:spLocks noGrp="1"/>
          </p:cNvSpPr>
          <p:nvPr>
            <p:ph type="body" sz="half" idx="2" hasCustomPrompt="1"/>
          </p:nvPr>
        </p:nvSpPr>
        <p:spPr>
          <a:xfrm>
            <a:off x="431801" y="2857500"/>
            <a:ext cx="7998597" cy="557098"/>
          </a:xfrm>
          <a:prstGeom prst="rect">
            <a:avLst/>
          </a:prstGeom>
        </p:spPr>
        <p:txBody>
          <a:bodyPr lIns="0" r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No Image - Sub</a:t>
            </a:r>
          </a:p>
        </p:txBody>
      </p:sp>
      <p:sp>
        <p:nvSpPr>
          <p:cNvPr id="9" name="Text Placeholder 3"/>
          <p:cNvSpPr>
            <a:spLocks noGrp="1"/>
          </p:cNvSpPr>
          <p:nvPr>
            <p:ph type="body" sz="half" idx="12" hasCustomPrompt="1"/>
          </p:nvPr>
        </p:nvSpPr>
        <p:spPr>
          <a:xfrm>
            <a:off x="5966373" y="4683765"/>
            <a:ext cx="2464025" cy="327132"/>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Name</a:t>
            </a:r>
          </a:p>
        </p:txBody>
      </p:sp>
      <p:sp>
        <p:nvSpPr>
          <p:cNvPr id="11" name="Text Placeholder 3"/>
          <p:cNvSpPr>
            <a:spLocks noGrp="1"/>
          </p:cNvSpPr>
          <p:nvPr>
            <p:ph type="body" sz="half" idx="13" hasCustomPrompt="1"/>
          </p:nvPr>
        </p:nvSpPr>
        <p:spPr>
          <a:xfrm>
            <a:off x="5966373" y="5010897"/>
            <a:ext cx="2464025" cy="327132"/>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Date</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967520"/>
            <a:ext cx="1750409" cy="1690668"/>
          </a:xfrm>
          <a:prstGeom prst="rect">
            <a:avLst/>
          </a:prstGeom>
        </p:spPr>
      </p:pic>
    </p:spTree>
  </p:cSld>
  <p:clrMapOvr>
    <a:masterClrMapping/>
  </p:clrMapOvr>
  <p:extLst>
    <p:ext uri="{DCECCB84-F9BA-43D5-87BE-67443E8EF086}">
      <p15:sldGuideLst xmlns:p15="http://schemas.microsoft.com/office/powerpoint/2012/main">
        <p15:guide id="1" orient="horz" pos="328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rocess slide">
    <p:bg>
      <p:bgPr>
        <a:solidFill>
          <a:schemeClr val="tx1"/>
        </a:solidFill>
        <a:effectLst/>
      </p:bgPr>
    </p:bg>
    <p:spTree>
      <p:nvGrpSpPr>
        <p:cNvPr id="1" name=""/>
        <p:cNvGrpSpPr/>
        <p:nvPr/>
      </p:nvGrpSpPr>
      <p:grpSpPr>
        <a:xfrm>
          <a:off x="0" y="0"/>
          <a:ext cx="0" cy="0"/>
          <a:chOff x="0" y="0"/>
          <a:chExt cx="0" cy="0"/>
        </a:xfrm>
      </p:grpSpPr>
      <p:sp>
        <p:nvSpPr>
          <p:cNvPr id="11" name="Text Placeholder 3"/>
          <p:cNvSpPr>
            <a:spLocks noGrp="1"/>
          </p:cNvSpPr>
          <p:nvPr>
            <p:ph type="body" sz="half" idx="10" hasCustomPrompt="1"/>
          </p:nvPr>
        </p:nvSpPr>
        <p:spPr>
          <a:xfrm>
            <a:off x="294503" y="155976"/>
            <a:ext cx="8489928" cy="1106552"/>
          </a:xfrm>
          <a:prstGeom prst="rect">
            <a:avLst/>
          </a:prstGeom>
        </p:spPr>
        <p:txBody>
          <a:bodyPr lIns="0" tIns="0" rIns="0" bIns="0"/>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6" name="Text Placeholder 5">
            <a:extLst>
              <a:ext uri="{FF2B5EF4-FFF2-40B4-BE49-F238E27FC236}">
                <a16:creationId xmlns:a16="http://schemas.microsoft.com/office/drawing/2014/main" id="{0836A9AB-7FD4-4A4D-8EF5-3255560CFBFE}"/>
              </a:ext>
            </a:extLst>
          </p:cNvPr>
          <p:cNvSpPr>
            <a:spLocks noGrp="1"/>
          </p:cNvSpPr>
          <p:nvPr>
            <p:ph type="body" sz="quarter" idx="11" hasCustomPrompt="1"/>
          </p:nvPr>
        </p:nvSpPr>
        <p:spPr>
          <a:xfrm>
            <a:off x="290831" y="2761200"/>
            <a:ext cx="1539000" cy="2160000"/>
          </a:xfrm>
          <a:prstGeom prst="rect">
            <a:avLst/>
          </a:prstGeom>
        </p:spPr>
        <p:txBody>
          <a:bodyPr lIns="0" tIns="0" rIns="0" bIns="0"/>
          <a:lstStyle>
            <a:lvl1pPr marL="81000" indent="-81000" algn="l" defTabSz="514436" rtl="0" eaLnBrk="1" latinLnBrk="0" hangingPunct="1">
              <a:lnSpc>
                <a:spcPct val="100000"/>
              </a:lnSpc>
              <a:buFont typeface="Arial" charset="0"/>
              <a:buChar char="•"/>
              <a:defRPr sz="1400" b="1">
                <a:solidFill>
                  <a:schemeClr val="bg1"/>
                </a:solidFill>
              </a:defRPr>
            </a:lvl1pPr>
            <a:lvl2pPr marL="0" indent="0">
              <a:lnSpc>
                <a:spcPts val="1500"/>
              </a:lnSpc>
              <a:buNone/>
              <a:defRPr lang="en-US" sz="1350" b="1" kern="1200" dirty="0" smtClean="0">
                <a:solidFill>
                  <a:schemeClr val="bg1"/>
                </a:solidFill>
                <a:latin typeface="+mn-lt"/>
                <a:ea typeface="Arial" charset="0"/>
                <a:cs typeface="Arial" charset="0"/>
              </a:defRPr>
            </a:lvl2pPr>
            <a:lvl3pPr>
              <a:buClr>
                <a:schemeClr val="bg1"/>
              </a:buClr>
              <a:defRPr sz="788">
                <a:solidFill>
                  <a:schemeClr val="bg1"/>
                </a:solidFill>
              </a:defRPr>
            </a:lvl3pPr>
          </a:lstStyle>
          <a:p>
            <a:pPr marL="81000" lvl="0" indent="-81000" algn="l" defTabSz="514436" rtl="0" eaLnBrk="1" latinLnBrk="0" hangingPunct="1">
              <a:lnSpc>
                <a:spcPts val="975"/>
              </a:lnSpc>
              <a:buFont typeface="Arial" charset="0"/>
              <a:buChar char="•"/>
            </a:pPr>
            <a:r>
              <a:rPr lang="fi-FI" noProof="1"/>
              <a:t>Add text</a:t>
            </a:r>
          </a:p>
        </p:txBody>
      </p:sp>
      <p:sp>
        <p:nvSpPr>
          <p:cNvPr id="18" name="Text Placeholder 5">
            <a:extLst>
              <a:ext uri="{FF2B5EF4-FFF2-40B4-BE49-F238E27FC236}">
                <a16:creationId xmlns:a16="http://schemas.microsoft.com/office/drawing/2014/main" id="{89987C57-966C-4855-9310-5E356BB3CB9E}"/>
              </a:ext>
            </a:extLst>
          </p:cNvPr>
          <p:cNvSpPr>
            <a:spLocks noGrp="1"/>
          </p:cNvSpPr>
          <p:nvPr>
            <p:ph type="body" sz="quarter" idx="12" hasCustomPrompt="1"/>
          </p:nvPr>
        </p:nvSpPr>
        <p:spPr>
          <a:xfrm>
            <a:off x="2030003" y="2761200"/>
            <a:ext cx="1539000" cy="216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4" name="Text Placeholder 23">
            <a:extLst>
              <a:ext uri="{FF2B5EF4-FFF2-40B4-BE49-F238E27FC236}">
                <a16:creationId xmlns:a16="http://schemas.microsoft.com/office/drawing/2014/main" id="{EAC2BD28-BA40-4C62-9684-204677B491A2}"/>
              </a:ext>
            </a:extLst>
          </p:cNvPr>
          <p:cNvSpPr>
            <a:spLocks noGrp="1"/>
          </p:cNvSpPr>
          <p:nvPr>
            <p:ph type="body" sz="quarter" idx="16" hasCustomPrompt="1"/>
          </p:nvPr>
        </p:nvSpPr>
        <p:spPr>
          <a:xfrm>
            <a:off x="502331" y="1472400"/>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2014</a:t>
            </a:r>
          </a:p>
        </p:txBody>
      </p:sp>
      <p:sp>
        <p:nvSpPr>
          <p:cNvPr id="26" name="Text Placeholder 23">
            <a:extLst>
              <a:ext uri="{FF2B5EF4-FFF2-40B4-BE49-F238E27FC236}">
                <a16:creationId xmlns:a16="http://schemas.microsoft.com/office/drawing/2014/main" id="{0E8425B5-2F4C-4E05-8123-3A8B01FC8702}"/>
              </a:ext>
            </a:extLst>
          </p:cNvPr>
          <p:cNvSpPr>
            <a:spLocks noGrp="1"/>
          </p:cNvSpPr>
          <p:nvPr>
            <p:ph type="body" sz="quarter" idx="17" hasCustomPrompt="1"/>
          </p:nvPr>
        </p:nvSpPr>
        <p:spPr>
          <a:xfrm>
            <a:off x="2241503" y="1472400"/>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2015</a:t>
            </a:r>
          </a:p>
        </p:txBody>
      </p:sp>
      <p:sp>
        <p:nvSpPr>
          <p:cNvPr id="27" name="Text Placeholder 23">
            <a:extLst>
              <a:ext uri="{FF2B5EF4-FFF2-40B4-BE49-F238E27FC236}">
                <a16:creationId xmlns:a16="http://schemas.microsoft.com/office/drawing/2014/main" id="{DC20D224-7563-4C76-AD81-513A7C8829B2}"/>
              </a:ext>
            </a:extLst>
          </p:cNvPr>
          <p:cNvSpPr>
            <a:spLocks noGrp="1"/>
          </p:cNvSpPr>
          <p:nvPr>
            <p:ph type="body" sz="quarter" idx="18" hasCustomPrompt="1"/>
          </p:nvPr>
        </p:nvSpPr>
        <p:spPr>
          <a:xfrm>
            <a:off x="3980675" y="1472400"/>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2016</a:t>
            </a:r>
          </a:p>
        </p:txBody>
      </p:sp>
      <p:sp>
        <p:nvSpPr>
          <p:cNvPr id="28" name="Text Placeholder 23">
            <a:extLst>
              <a:ext uri="{FF2B5EF4-FFF2-40B4-BE49-F238E27FC236}">
                <a16:creationId xmlns:a16="http://schemas.microsoft.com/office/drawing/2014/main" id="{E06BCED4-D727-4040-AD5B-6450A58ED4DF}"/>
              </a:ext>
            </a:extLst>
          </p:cNvPr>
          <p:cNvSpPr>
            <a:spLocks noGrp="1"/>
          </p:cNvSpPr>
          <p:nvPr>
            <p:ph type="body" sz="quarter" idx="19" hasCustomPrompt="1"/>
          </p:nvPr>
        </p:nvSpPr>
        <p:spPr>
          <a:xfrm>
            <a:off x="5719847" y="1472400"/>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2017</a:t>
            </a:r>
          </a:p>
        </p:txBody>
      </p:sp>
      <p:sp>
        <p:nvSpPr>
          <p:cNvPr id="29" name="Text Placeholder 23">
            <a:extLst>
              <a:ext uri="{FF2B5EF4-FFF2-40B4-BE49-F238E27FC236}">
                <a16:creationId xmlns:a16="http://schemas.microsoft.com/office/drawing/2014/main" id="{294EAA4E-E8D4-4CC5-BDD1-70053B25FE63}"/>
              </a:ext>
            </a:extLst>
          </p:cNvPr>
          <p:cNvSpPr>
            <a:spLocks noGrp="1"/>
          </p:cNvSpPr>
          <p:nvPr>
            <p:ph type="body" sz="quarter" idx="20" hasCustomPrompt="1"/>
          </p:nvPr>
        </p:nvSpPr>
        <p:spPr>
          <a:xfrm>
            <a:off x="7459018" y="1472400"/>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2018</a:t>
            </a:r>
          </a:p>
        </p:txBody>
      </p:sp>
      <p:pic>
        <p:nvPicPr>
          <p:cNvPr id="16" name="Kuva 15">
            <a:extLs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4852838"/>
            <a:ext cx="1969868" cy="862738"/>
          </a:xfrm>
          <a:prstGeom prst="rect">
            <a:avLst/>
          </a:prstGeom>
        </p:spPr>
      </p:pic>
      <p:sp>
        <p:nvSpPr>
          <p:cNvPr id="17" name="Text Placeholder 5">
            <a:extLst>
              <a:ext uri="{FF2B5EF4-FFF2-40B4-BE49-F238E27FC236}">
                <a16:creationId xmlns:a16="http://schemas.microsoft.com/office/drawing/2014/main" id="{A827BBD5-9E69-4D6A-ACDE-EC26CFE2F6DA}"/>
              </a:ext>
            </a:extLst>
          </p:cNvPr>
          <p:cNvSpPr>
            <a:spLocks noGrp="1"/>
          </p:cNvSpPr>
          <p:nvPr>
            <p:ph type="body" sz="quarter" idx="23" hasCustomPrompt="1"/>
          </p:nvPr>
        </p:nvSpPr>
        <p:spPr>
          <a:xfrm>
            <a:off x="3769175" y="2761200"/>
            <a:ext cx="1539000" cy="216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2" name="Text Placeholder 5">
            <a:extLst>
              <a:ext uri="{FF2B5EF4-FFF2-40B4-BE49-F238E27FC236}">
                <a16:creationId xmlns:a16="http://schemas.microsoft.com/office/drawing/2014/main" id="{1BA48B8B-BD2C-4A39-82AF-63EB5DF45DE4}"/>
              </a:ext>
            </a:extLst>
          </p:cNvPr>
          <p:cNvSpPr>
            <a:spLocks noGrp="1"/>
          </p:cNvSpPr>
          <p:nvPr>
            <p:ph type="body" sz="quarter" idx="24" hasCustomPrompt="1"/>
          </p:nvPr>
        </p:nvSpPr>
        <p:spPr>
          <a:xfrm>
            <a:off x="5508347" y="2761200"/>
            <a:ext cx="1539000" cy="216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3" name="Text Placeholder 5">
            <a:extLst>
              <a:ext uri="{FF2B5EF4-FFF2-40B4-BE49-F238E27FC236}">
                <a16:creationId xmlns:a16="http://schemas.microsoft.com/office/drawing/2014/main" id="{FDACDC4A-3163-4169-8C73-15CC127E50C8}"/>
              </a:ext>
            </a:extLst>
          </p:cNvPr>
          <p:cNvSpPr>
            <a:spLocks noGrp="1"/>
          </p:cNvSpPr>
          <p:nvPr>
            <p:ph type="body" sz="quarter" idx="25" hasCustomPrompt="1"/>
          </p:nvPr>
        </p:nvSpPr>
        <p:spPr>
          <a:xfrm>
            <a:off x="7247518" y="2761200"/>
            <a:ext cx="1539000" cy="216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 name="Päivämäärän paikkamerkki 1">
            <a:extLst>
              <a:ext uri="{FF2B5EF4-FFF2-40B4-BE49-F238E27FC236}">
                <a16:creationId xmlns:a16="http://schemas.microsoft.com/office/drawing/2014/main" id="{17A6B884-331F-40FA-8908-119224136FDB}"/>
              </a:ext>
            </a:extLst>
          </p:cNvPr>
          <p:cNvSpPr>
            <a:spLocks noGrp="1"/>
          </p:cNvSpPr>
          <p:nvPr>
            <p:ph type="dt" sz="half" idx="26"/>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A749CABA-9FF3-45EA-9953-7B719CB699D9}"/>
              </a:ext>
            </a:extLst>
          </p:cNvPr>
          <p:cNvSpPr>
            <a:spLocks noGrp="1"/>
          </p:cNvSpPr>
          <p:nvPr>
            <p:ph type="ftr" sz="quarter" idx="27"/>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FF271C0B-E7D3-474B-A483-3CBA7656076F}"/>
              </a:ext>
            </a:extLst>
          </p:cNvPr>
          <p:cNvSpPr>
            <a:spLocks noGrp="1"/>
          </p:cNvSpPr>
          <p:nvPr>
            <p:ph type="sldNum" sz="quarter" idx="28"/>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Tree>
  </p:cSld>
  <p:clrMapOvr>
    <a:masterClrMapping/>
  </p:clrMapOvr>
  <p:extLst>
    <p:ext uri="{DCECCB84-F9BA-43D5-87BE-67443E8EF086}">
      <p15:sldGuideLst xmlns:p15="http://schemas.microsoft.com/office/powerpoint/2012/main">
        <p15:guide id="1" pos="553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rocess slide - White">
    <p:spTree>
      <p:nvGrpSpPr>
        <p:cNvPr id="1" name=""/>
        <p:cNvGrpSpPr/>
        <p:nvPr/>
      </p:nvGrpSpPr>
      <p:grpSpPr>
        <a:xfrm>
          <a:off x="0" y="0"/>
          <a:ext cx="0" cy="0"/>
          <a:chOff x="0" y="0"/>
          <a:chExt cx="0" cy="0"/>
        </a:xfrm>
      </p:grpSpPr>
      <p:pic>
        <p:nvPicPr>
          <p:cNvPr id="15" name="Kuva 14">
            <a:extLs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1" y="4869334"/>
            <a:ext cx="2052735" cy="845820"/>
          </a:xfrm>
          <a:prstGeom prst="rect">
            <a:avLst/>
          </a:prstGeom>
        </p:spPr>
      </p:pic>
      <p:sp>
        <p:nvSpPr>
          <p:cNvPr id="14" name="Slide Number Placeholder 5">
            <a:extLst>
              <a:ext uri="{FF2B5EF4-FFF2-40B4-BE49-F238E27FC236}">
                <a16:creationId xmlns:a16="http://schemas.microsoft.com/office/drawing/2014/main" id="{D9F47391-4AC0-4F7E-BFA1-6D69FD784378}"/>
              </a:ext>
            </a:extLst>
          </p:cNvPr>
          <p:cNvSpPr>
            <a:spLocks noGrp="1"/>
          </p:cNvSpPr>
          <p:nvPr>
            <p:ph type="sldNum" sz="quarter" idx="4"/>
          </p:nvPr>
        </p:nvSpPr>
        <p:spPr>
          <a:xfrm>
            <a:off x="6678800" y="5387366"/>
            <a:ext cx="2057400" cy="192026"/>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16" name="Date Placeholder 3">
            <a:extLst>
              <a:ext uri="{FF2B5EF4-FFF2-40B4-BE49-F238E27FC236}">
                <a16:creationId xmlns:a16="http://schemas.microsoft.com/office/drawing/2014/main" id="{FEF0705C-E100-4768-B5FA-237B27E15CFD}"/>
              </a:ext>
            </a:extLst>
          </p:cNvPr>
          <p:cNvSpPr>
            <a:spLocks noGrp="1"/>
          </p:cNvSpPr>
          <p:nvPr>
            <p:ph type="dt" sz="half" idx="25"/>
          </p:nvPr>
        </p:nvSpPr>
        <p:spPr>
          <a:xfrm>
            <a:off x="6678800" y="5191934"/>
            <a:ext cx="2057400" cy="195432"/>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17" name="Alatunnisteen paikkamerkki 1">
            <a:extLst>
              <a:ext uri="{FF2B5EF4-FFF2-40B4-BE49-F238E27FC236}">
                <a16:creationId xmlns:a16="http://schemas.microsoft.com/office/drawing/2014/main" id="{84C2D171-9BD9-4BE0-A001-56E7273902C0}"/>
              </a:ext>
            </a:extLst>
          </p:cNvPr>
          <p:cNvSpPr>
            <a:spLocks noGrp="1"/>
          </p:cNvSpPr>
          <p:nvPr>
            <p:ph type="ftr" sz="quarter" idx="3"/>
          </p:nvPr>
        </p:nvSpPr>
        <p:spPr>
          <a:xfrm>
            <a:off x="3028950" y="5388000"/>
            <a:ext cx="3086100" cy="1920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1" name="Text Placeholder 3"/>
          <p:cNvSpPr>
            <a:spLocks noGrp="1"/>
          </p:cNvSpPr>
          <p:nvPr>
            <p:ph type="body" sz="half" idx="10" hasCustomPrompt="1"/>
          </p:nvPr>
        </p:nvSpPr>
        <p:spPr>
          <a:xfrm>
            <a:off x="287339" y="156594"/>
            <a:ext cx="8497093" cy="1262979"/>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24" name="Text Placeholder 23">
            <a:extLst>
              <a:ext uri="{FF2B5EF4-FFF2-40B4-BE49-F238E27FC236}">
                <a16:creationId xmlns:a16="http://schemas.microsoft.com/office/drawing/2014/main" id="{EAC2BD28-BA40-4C62-9684-204677B491A2}"/>
              </a:ext>
            </a:extLst>
          </p:cNvPr>
          <p:cNvSpPr>
            <a:spLocks noGrp="1"/>
          </p:cNvSpPr>
          <p:nvPr>
            <p:ph type="body" sz="quarter" idx="16" hasCustomPrompt="1"/>
          </p:nvPr>
        </p:nvSpPr>
        <p:spPr>
          <a:xfrm>
            <a:off x="505754" y="1472400"/>
            <a:ext cx="1116000" cy="11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1</a:t>
            </a:r>
          </a:p>
        </p:txBody>
      </p:sp>
      <p:sp>
        <p:nvSpPr>
          <p:cNvPr id="26" name="Text Placeholder 23">
            <a:extLst>
              <a:ext uri="{FF2B5EF4-FFF2-40B4-BE49-F238E27FC236}">
                <a16:creationId xmlns:a16="http://schemas.microsoft.com/office/drawing/2014/main" id="{0E8425B5-2F4C-4E05-8123-3A8B01FC8702}"/>
              </a:ext>
            </a:extLst>
          </p:cNvPr>
          <p:cNvSpPr>
            <a:spLocks noGrp="1"/>
          </p:cNvSpPr>
          <p:nvPr>
            <p:ph type="body" sz="quarter" idx="17" hasCustomPrompt="1"/>
          </p:nvPr>
        </p:nvSpPr>
        <p:spPr>
          <a:xfrm>
            <a:off x="2243548" y="1472400"/>
            <a:ext cx="1116000" cy="11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a:t>
            </a:r>
          </a:p>
        </p:txBody>
      </p:sp>
      <p:sp>
        <p:nvSpPr>
          <p:cNvPr id="27" name="Text Placeholder 23">
            <a:extLst>
              <a:ext uri="{FF2B5EF4-FFF2-40B4-BE49-F238E27FC236}">
                <a16:creationId xmlns:a16="http://schemas.microsoft.com/office/drawing/2014/main" id="{DC20D224-7563-4C76-AD81-513A7C8829B2}"/>
              </a:ext>
            </a:extLst>
          </p:cNvPr>
          <p:cNvSpPr>
            <a:spLocks noGrp="1"/>
          </p:cNvSpPr>
          <p:nvPr>
            <p:ph type="body" sz="quarter" idx="18" hasCustomPrompt="1"/>
          </p:nvPr>
        </p:nvSpPr>
        <p:spPr>
          <a:xfrm>
            <a:off x="3981342" y="1472400"/>
            <a:ext cx="1116000" cy="11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3</a:t>
            </a:r>
          </a:p>
        </p:txBody>
      </p:sp>
      <p:sp>
        <p:nvSpPr>
          <p:cNvPr id="28" name="Text Placeholder 23">
            <a:extLst>
              <a:ext uri="{FF2B5EF4-FFF2-40B4-BE49-F238E27FC236}">
                <a16:creationId xmlns:a16="http://schemas.microsoft.com/office/drawing/2014/main" id="{E06BCED4-D727-4040-AD5B-6450A58ED4DF}"/>
              </a:ext>
            </a:extLst>
          </p:cNvPr>
          <p:cNvSpPr>
            <a:spLocks noGrp="1"/>
          </p:cNvSpPr>
          <p:nvPr>
            <p:ph type="body" sz="quarter" idx="19" hasCustomPrompt="1"/>
          </p:nvPr>
        </p:nvSpPr>
        <p:spPr>
          <a:xfrm>
            <a:off x="5719136" y="1472400"/>
            <a:ext cx="1116000" cy="11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4</a:t>
            </a:r>
          </a:p>
        </p:txBody>
      </p:sp>
      <p:sp>
        <p:nvSpPr>
          <p:cNvPr id="29" name="Text Placeholder 23">
            <a:extLst>
              <a:ext uri="{FF2B5EF4-FFF2-40B4-BE49-F238E27FC236}">
                <a16:creationId xmlns:a16="http://schemas.microsoft.com/office/drawing/2014/main" id="{294EAA4E-E8D4-4CC5-BDD1-70053B25FE63}"/>
              </a:ext>
            </a:extLst>
          </p:cNvPr>
          <p:cNvSpPr>
            <a:spLocks noGrp="1"/>
          </p:cNvSpPr>
          <p:nvPr>
            <p:ph type="body" sz="quarter" idx="20" hasCustomPrompt="1"/>
          </p:nvPr>
        </p:nvSpPr>
        <p:spPr>
          <a:xfrm>
            <a:off x="7456931" y="1472400"/>
            <a:ext cx="1116000" cy="11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5</a:t>
            </a:r>
          </a:p>
        </p:txBody>
      </p:sp>
      <p:sp>
        <p:nvSpPr>
          <p:cNvPr id="33" name="Text Placeholder 3">
            <a:extLst>
              <a:ext uri="{FF2B5EF4-FFF2-40B4-BE49-F238E27FC236}">
                <a16:creationId xmlns:a16="http://schemas.microsoft.com/office/drawing/2014/main" id="{8B20109F-4A5D-AF40-A937-1636D1D64A39}"/>
              </a:ext>
            </a:extLst>
          </p:cNvPr>
          <p:cNvSpPr>
            <a:spLocks noGrp="1"/>
          </p:cNvSpPr>
          <p:nvPr>
            <p:ph type="body" sz="half" idx="2" hasCustomPrompt="1"/>
          </p:nvPr>
        </p:nvSpPr>
        <p:spPr>
          <a:xfrm>
            <a:off x="294254" y="2761200"/>
            <a:ext cx="1539000" cy="216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1</a:t>
            </a:r>
          </a:p>
        </p:txBody>
      </p:sp>
      <p:sp>
        <p:nvSpPr>
          <p:cNvPr id="34" name="Text Placeholder 3">
            <a:extLst>
              <a:ext uri="{FF2B5EF4-FFF2-40B4-BE49-F238E27FC236}">
                <a16:creationId xmlns:a16="http://schemas.microsoft.com/office/drawing/2014/main" id="{B1A38691-037D-394F-800A-B98CC5204D3A}"/>
              </a:ext>
            </a:extLst>
          </p:cNvPr>
          <p:cNvSpPr>
            <a:spLocks noGrp="1"/>
          </p:cNvSpPr>
          <p:nvPr>
            <p:ph type="body" sz="half" idx="21" hasCustomPrompt="1"/>
          </p:nvPr>
        </p:nvSpPr>
        <p:spPr>
          <a:xfrm>
            <a:off x="2032048" y="2761200"/>
            <a:ext cx="1539000" cy="216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2</a:t>
            </a:r>
          </a:p>
        </p:txBody>
      </p:sp>
      <p:sp>
        <p:nvSpPr>
          <p:cNvPr id="35" name="Text Placeholder 3">
            <a:extLst>
              <a:ext uri="{FF2B5EF4-FFF2-40B4-BE49-F238E27FC236}">
                <a16:creationId xmlns:a16="http://schemas.microsoft.com/office/drawing/2014/main" id="{591022EE-194A-0147-A4C1-5527DCEE10B9}"/>
              </a:ext>
            </a:extLst>
          </p:cNvPr>
          <p:cNvSpPr>
            <a:spLocks noGrp="1"/>
          </p:cNvSpPr>
          <p:nvPr>
            <p:ph type="body" sz="half" idx="22" hasCustomPrompt="1"/>
          </p:nvPr>
        </p:nvSpPr>
        <p:spPr>
          <a:xfrm>
            <a:off x="3769842" y="2761200"/>
            <a:ext cx="1539000" cy="216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3</a:t>
            </a:r>
          </a:p>
        </p:txBody>
      </p:sp>
      <p:sp>
        <p:nvSpPr>
          <p:cNvPr id="36" name="Text Placeholder 3">
            <a:extLst>
              <a:ext uri="{FF2B5EF4-FFF2-40B4-BE49-F238E27FC236}">
                <a16:creationId xmlns:a16="http://schemas.microsoft.com/office/drawing/2014/main" id="{59974140-1C49-A14E-96F4-B74CDFC7AA87}"/>
              </a:ext>
            </a:extLst>
          </p:cNvPr>
          <p:cNvSpPr>
            <a:spLocks noGrp="1"/>
          </p:cNvSpPr>
          <p:nvPr>
            <p:ph type="body" sz="half" idx="23" hasCustomPrompt="1"/>
          </p:nvPr>
        </p:nvSpPr>
        <p:spPr>
          <a:xfrm>
            <a:off x="5507636" y="2761200"/>
            <a:ext cx="1539000" cy="216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
        <p:nvSpPr>
          <p:cNvPr id="37" name="Text Placeholder 3">
            <a:extLst>
              <a:ext uri="{FF2B5EF4-FFF2-40B4-BE49-F238E27FC236}">
                <a16:creationId xmlns:a16="http://schemas.microsoft.com/office/drawing/2014/main" id="{5A54D1A0-56C3-904B-A447-7E1980F40DB9}"/>
              </a:ext>
            </a:extLst>
          </p:cNvPr>
          <p:cNvSpPr>
            <a:spLocks noGrp="1"/>
          </p:cNvSpPr>
          <p:nvPr>
            <p:ph type="body" sz="half" idx="24" hasCustomPrompt="1"/>
          </p:nvPr>
        </p:nvSpPr>
        <p:spPr>
          <a:xfrm>
            <a:off x="7245431" y="2761200"/>
            <a:ext cx="1539000" cy="216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Tree>
    <p:extLst>
      <p:ext uri="{BB962C8B-B14F-4D97-AF65-F5344CB8AC3E}">
        <p14:creationId xmlns:p14="http://schemas.microsoft.com/office/powerpoint/2010/main" val="4012048773"/>
      </p:ext>
    </p:extLst>
  </p:cSld>
  <p:clrMapOvr>
    <a:masterClrMapping/>
  </p:clrMapOvr>
  <p:extLst>
    <p:ext uri="{DCECCB84-F9BA-43D5-87BE-67443E8EF086}">
      <p15:sldGuideLst xmlns:p15="http://schemas.microsoft.com/office/powerpoint/2012/main">
        <p15:guide id="1" pos="5534"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Closing slide - Social media icons">
    <p:spTree>
      <p:nvGrpSpPr>
        <p:cNvPr id="1" name=""/>
        <p:cNvGrpSpPr/>
        <p:nvPr/>
      </p:nvGrpSpPr>
      <p:grpSpPr>
        <a:xfrm>
          <a:off x="0" y="0"/>
          <a:ext cx="0" cy="0"/>
          <a:chOff x="0" y="0"/>
          <a:chExt cx="0" cy="0"/>
        </a:xfrm>
      </p:grpSpPr>
      <p:sp>
        <p:nvSpPr>
          <p:cNvPr id="5" name="Rectangle 4"/>
          <p:cNvSpPr/>
          <p:nvPr userDrawn="1"/>
        </p:nvSpPr>
        <p:spPr>
          <a:xfrm>
            <a:off x="-16450" y="0"/>
            <a:ext cx="9160449" cy="5715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620" noProof="1"/>
          </a:p>
        </p:txBody>
      </p:sp>
      <p:sp>
        <p:nvSpPr>
          <p:cNvPr id="12" name="Otsikko 1"/>
          <p:cNvSpPr txBox="1">
            <a:spLocks/>
          </p:cNvSpPr>
          <p:nvPr userDrawn="1"/>
        </p:nvSpPr>
        <p:spPr>
          <a:xfrm>
            <a:off x="3717366" y="3964834"/>
            <a:ext cx="1709289" cy="404836"/>
          </a:xfrm>
          <a:prstGeom prst="rect">
            <a:avLst/>
          </a:prstGeom>
        </p:spPr>
        <p:txBody>
          <a:bodyPr lIns="0" tIns="0" rIns="0" bIns="0" anchor="t" anchorCtr="0">
            <a:noAutofit/>
          </a:bodyPr>
          <a:lstStyle>
            <a:lvl1pPr algn="l" defTabSz="457200" rtl="0" eaLnBrk="0" fontAlgn="base" hangingPunct="0">
              <a:lnSpc>
                <a:spcPct val="85000"/>
              </a:lnSpc>
              <a:spcBef>
                <a:spcPct val="0"/>
              </a:spcBef>
              <a:spcAft>
                <a:spcPct val="0"/>
              </a:spcAft>
              <a:defRPr sz="3600" b="1" kern="1200" spc="-100">
                <a:solidFill>
                  <a:srgbClr val="FFFFFF"/>
                </a:solidFill>
                <a:latin typeface="+mj-lt"/>
                <a:ea typeface="ＭＳ Ｐゴシック" charset="0"/>
                <a:cs typeface="MS PGothic" pitchFamily="34" charset="-128"/>
              </a:defRPr>
            </a:lvl1pPr>
            <a:lvl2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a:lstStyle>
          <a:p>
            <a:pPr algn="ctr"/>
            <a:r>
              <a:rPr lang="fi-FI" sz="1800" spc="0" baseline="0" noProof="1">
                <a:latin typeface="Arial"/>
                <a:cs typeface="Arial"/>
              </a:rPr>
              <a:t>aalto.fi</a:t>
            </a:r>
          </a:p>
        </p:txBody>
      </p:sp>
      <p:sp>
        <p:nvSpPr>
          <p:cNvPr id="16" name="Tekstin paikkamerkki 2">
            <a:extLst>
              <a:ext uri="{FF2B5EF4-FFF2-40B4-BE49-F238E27FC236}">
                <a16:creationId xmlns:a16="http://schemas.microsoft.com/office/drawing/2014/main" id="{B67CF44B-9D5D-46DC-B676-986416FB8384}"/>
              </a:ext>
            </a:extLst>
          </p:cNvPr>
          <p:cNvSpPr>
            <a:spLocks noGrp="1"/>
          </p:cNvSpPr>
          <p:nvPr>
            <p:ph type="body" sz="quarter" idx="10" hasCustomPrompt="1"/>
          </p:nvPr>
        </p:nvSpPr>
        <p:spPr>
          <a:xfrm>
            <a:off x="1576389" y="1516268"/>
            <a:ext cx="5995987" cy="1451219"/>
          </a:xfrm>
          <a:prstGeom prst="rect">
            <a:avLst/>
          </a:prstGeom>
        </p:spPr>
        <p:txBody>
          <a:bodyPr anchor="b" anchorCtr="0"/>
          <a:lstStyle>
            <a:lvl1pPr marL="0" indent="0" algn="ctr">
              <a:lnSpc>
                <a:spcPct val="100000"/>
              </a:lnSpc>
              <a:buNone/>
              <a:defRPr sz="4000" b="1">
                <a:solidFill>
                  <a:srgbClr val="FFFFFF"/>
                </a:solidFill>
                <a:latin typeface="+mj-lt"/>
              </a:defRPr>
            </a:lvl1pPr>
            <a:lvl2pPr marL="342900" indent="0">
              <a:buNone/>
              <a:defRPr/>
            </a:lvl2pPr>
          </a:lstStyle>
          <a:p>
            <a:pPr lvl="0"/>
            <a:r>
              <a:rPr lang="fi-FI" noProof="1"/>
              <a:t>Add text</a:t>
            </a:r>
          </a:p>
        </p:txBody>
      </p:sp>
      <p:pic>
        <p:nvPicPr>
          <p:cNvPr id="13" name="Kuva 12">
            <a:extLs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1" y="4019264"/>
            <a:ext cx="1734813" cy="1690668"/>
          </a:xfrm>
          <a:prstGeom prst="rect">
            <a:avLst/>
          </a:prstGeom>
        </p:spPr>
      </p:pic>
      <p:grpSp>
        <p:nvGrpSpPr>
          <p:cNvPr id="14" name="Group 14">
            <a:extLst>
              <a:ext uri="{FF2B5EF4-FFF2-40B4-BE49-F238E27FC236}">
                <a16:creationId xmlns:a16="http://schemas.microsoft.com/office/drawing/2014/main" id="{C3C2FFE7-F397-4068-859E-37030C16D3FD}"/>
              </a:ext>
            </a:extLst>
          </p:cNvPr>
          <p:cNvGrpSpPr/>
          <p:nvPr userDrawn="1"/>
        </p:nvGrpSpPr>
        <p:grpSpPr>
          <a:xfrm>
            <a:off x="3080871" y="3200262"/>
            <a:ext cx="2982257" cy="419100"/>
            <a:chOff x="3079396" y="2265361"/>
            <a:chExt cx="2982257" cy="419100"/>
          </a:xfrm>
        </p:grpSpPr>
        <p:pic>
          <p:nvPicPr>
            <p:cNvPr id="15" name="Picture 5">
              <a:hlinkClick r:id="rId3"/>
              <a:extLst>
                <a:ext uri="{FF2B5EF4-FFF2-40B4-BE49-F238E27FC236}">
                  <a16:creationId xmlns:a16="http://schemas.microsoft.com/office/drawing/2014/main" id="{4104E665-0439-486D-B1FE-9B01F7A8886F}"/>
                </a:ext>
              </a:extLst>
            </p:cNvPr>
            <p:cNvPicPr>
              <a:picLocks noChangeAspect="1"/>
            </p:cNvPicPr>
            <p:nvPr/>
          </p:nvPicPr>
          <p:blipFill>
            <a:blip r:embed="rId4"/>
            <a:stretch>
              <a:fillRect/>
            </a:stretch>
          </p:blipFill>
          <p:spPr>
            <a:xfrm>
              <a:off x="5642553" y="2265361"/>
              <a:ext cx="419100" cy="419100"/>
            </a:xfrm>
            <a:prstGeom prst="rect">
              <a:avLst/>
            </a:prstGeom>
          </p:spPr>
        </p:pic>
        <p:pic>
          <p:nvPicPr>
            <p:cNvPr id="17" name="Picture 6">
              <a:hlinkClick r:id="rId5"/>
              <a:extLst>
                <a:ext uri="{FF2B5EF4-FFF2-40B4-BE49-F238E27FC236}">
                  <a16:creationId xmlns:a16="http://schemas.microsoft.com/office/drawing/2014/main" id="{EDEED239-19B9-47E9-A6E0-DA7576334A85}"/>
                </a:ext>
              </a:extLst>
            </p:cNvPr>
            <p:cNvPicPr>
              <a:picLocks noChangeAspect="1"/>
            </p:cNvPicPr>
            <p:nvPr/>
          </p:nvPicPr>
          <p:blipFill>
            <a:blip r:embed="rId6"/>
            <a:stretch>
              <a:fillRect/>
            </a:stretch>
          </p:blipFill>
          <p:spPr>
            <a:xfrm>
              <a:off x="4119898" y="2265361"/>
              <a:ext cx="419100" cy="419100"/>
            </a:xfrm>
            <a:prstGeom prst="rect">
              <a:avLst/>
            </a:prstGeom>
          </p:spPr>
        </p:pic>
        <p:pic>
          <p:nvPicPr>
            <p:cNvPr id="18" name="Picture 7">
              <a:hlinkClick r:id="rId7"/>
              <a:extLst>
                <a:ext uri="{FF2B5EF4-FFF2-40B4-BE49-F238E27FC236}">
                  <a16:creationId xmlns:a16="http://schemas.microsoft.com/office/drawing/2014/main" id="{66BB3137-EDF0-451A-BDD6-385C2EBBE6B2}"/>
                </a:ext>
              </a:extLst>
            </p:cNvPr>
            <p:cNvPicPr>
              <a:picLocks noChangeAspect="1"/>
            </p:cNvPicPr>
            <p:nvPr/>
          </p:nvPicPr>
          <p:blipFill>
            <a:blip r:embed="rId8"/>
            <a:stretch>
              <a:fillRect/>
            </a:stretch>
          </p:blipFill>
          <p:spPr>
            <a:xfrm>
              <a:off x="4627449" y="2265361"/>
              <a:ext cx="419100" cy="419100"/>
            </a:xfrm>
            <a:prstGeom prst="rect">
              <a:avLst/>
            </a:prstGeom>
          </p:spPr>
        </p:pic>
        <p:pic>
          <p:nvPicPr>
            <p:cNvPr id="19" name="Picture 8">
              <a:hlinkClick r:id="rId9"/>
              <a:extLst>
                <a:ext uri="{FF2B5EF4-FFF2-40B4-BE49-F238E27FC236}">
                  <a16:creationId xmlns:a16="http://schemas.microsoft.com/office/drawing/2014/main" id="{8D4AF5BD-AA2C-476B-96B5-36AAF20866A0}"/>
                </a:ext>
              </a:extLst>
            </p:cNvPr>
            <p:cNvPicPr>
              <a:picLocks noChangeAspect="1"/>
            </p:cNvPicPr>
            <p:nvPr/>
          </p:nvPicPr>
          <p:blipFill>
            <a:blip r:embed="rId10"/>
            <a:stretch>
              <a:fillRect/>
            </a:stretch>
          </p:blipFill>
          <p:spPr>
            <a:xfrm>
              <a:off x="3612347" y="2265361"/>
              <a:ext cx="419100" cy="419100"/>
            </a:xfrm>
            <a:prstGeom prst="rect">
              <a:avLst/>
            </a:prstGeom>
          </p:spPr>
        </p:pic>
        <p:pic>
          <p:nvPicPr>
            <p:cNvPr id="20" name="Picture 9">
              <a:hlinkClick r:id="rId11"/>
              <a:extLst>
                <a:ext uri="{FF2B5EF4-FFF2-40B4-BE49-F238E27FC236}">
                  <a16:creationId xmlns:a16="http://schemas.microsoft.com/office/drawing/2014/main" id="{3142E873-538D-4C8D-B6B1-432763293D49}"/>
                </a:ext>
              </a:extLst>
            </p:cNvPr>
            <p:cNvPicPr>
              <a:picLocks noChangeAspect="1"/>
            </p:cNvPicPr>
            <p:nvPr/>
          </p:nvPicPr>
          <p:blipFill>
            <a:blip r:embed="rId12"/>
            <a:stretch>
              <a:fillRect/>
            </a:stretch>
          </p:blipFill>
          <p:spPr>
            <a:xfrm>
              <a:off x="3079396" y="2265361"/>
              <a:ext cx="444500" cy="419100"/>
            </a:xfrm>
            <a:prstGeom prst="rect">
              <a:avLst/>
            </a:prstGeom>
          </p:spPr>
        </p:pic>
        <p:pic>
          <p:nvPicPr>
            <p:cNvPr id="21" name="Picture 11">
              <a:hlinkClick r:id="rId13"/>
              <a:extLst>
                <a:ext uri="{FF2B5EF4-FFF2-40B4-BE49-F238E27FC236}">
                  <a16:creationId xmlns:a16="http://schemas.microsoft.com/office/drawing/2014/main" id="{277E616D-4DA1-40C2-B1A8-AB030F799B8A}"/>
                </a:ext>
              </a:extLst>
            </p:cNvPr>
            <p:cNvPicPr>
              <a:picLocks noChangeAspect="1"/>
            </p:cNvPicPr>
            <p:nvPr/>
          </p:nvPicPr>
          <p:blipFill>
            <a:blip r:embed="rId14"/>
            <a:stretch>
              <a:fillRect/>
            </a:stretch>
          </p:blipFill>
          <p:spPr>
            <a:xfrm>
              <a:off x="5135000" y="2265361"/>
              <a:ext cx="419100" cy="419100"/>
            </a:xfrm>
            <a:prstGeom prst="rect">
              <a:avLst/>
            </a:prstGeom>
          </p:spPr>
        </p:pic>
      </p:grpSp>
    </p:spTree>
    <p:extLst>
      <p:ext uri="{BB962C8B-B14F-4D97-AF65-F5344CB8AC3E}">
        <p14:creationId xmlns:p14="http://schemas.microsoft.com/office/powerpoint/2010/main" val="63742777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Header Slide - Image ">
    <p:spTree>
      <p:nvGrpSpPr>
        <p:cNvPr id="1" name=""/>
        <p:cNvGrpSpPr/>
        <p:nvPr/>
      </p:nvGrpSpPr>
      <p:grpSpPr>
        <a:xfrm>
          <a:off x="0" y="0"/>
          <a:ext cx="0" cy="0"/>
          <a:chOff x="0" y="0"/>
          <a:chExt cx="0" cy="0"/>
        </a:xfrm>
      </p:grpSpPr>
      <p:sp>
        <p:nvSpPr>
          <p:cNvPr id="11" name="Rectangle 10"/>
          <p:cNvSpPr/>
          <p:nvPr userDrawn="1"/>
        </p:nvSpPr>
        <p:spPr>
          <a:xfrm>
            <a:off x="0" y="0"/>
            <a:ext cx="9144000" cy="5715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9" name="Title 8"/>
          <p:cNvSpPr>
            <a:spLocks noGrp="1"/>
          </p:cNvSpPr>
          <p:nvPr>
            <p:ph type="title" hasCustomPrompt="1"/>
          </p:nvPr>
        </p:nvSpPr>
        <p:spPr>
          <a:xfrm>
            <a:off x="442399" y="996333"/>
            <a:ext cx="3869137" cy="634192"/>
          </a:xfrm>
          <a:prstGeom prst="rect">
            <a:avLst/>
          </a:prstGeom>
        </p:spPr>
        <p:txBody>
          <a:bodyPr lIns="0" tIns="0" rIns="0" bIns="0" anchor="b"/>
          <a:lstStyle>
            <a:lvl1pPr>
              <a:lnSpc>
                <a:spcPct val="100000"/>
              </a:lnSpc>
              <a:defRPr sz="4000" b="1" baseline="0">
                <a:solidFill>
                  <a:schemeClr val="bg1"/>
                </a:solidFill>
              </a:defRPr>
            </a:lvl1pPr>
          </a:lstStyle>
          <a:p>
            <a:r>
              <a:rPr lang="fi-FI" noProof="1"/>
              <a:t>Headline</a:t>
            </a:r>
          </a:p>
        </p:txBody>
      </p:sp>
      <p:sp>
        <p:nvSpPr>
          <p:cNvPr id="13" name="Text Placeholder 3"/>
          <p:cNvSpPr>
            <a:spLocks noGrp="1"/>
          </p:cNvSpPr>
          <p:nvPr>
            <p:ph type="body" sz="half" idx="2" hasCustomPrompt="1"/>
          </p:nvPr>
        </p:nvSpPr>
        <p:spPr>
          <a:xfrm>
            <a:off x="442399" y="1979220"/>
            <a:ext cx="3869137" cy="390769"/>
          </a:xfrm>
          <a:prstGeom prst="rect">
            <a:avLst/>
          </a:prstGeom>
        </p:spPr>
        <p:txBody>
          <a:bodyPr lIns="0" tIns="0" rIns="0" b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Sub Headline</a:t>
            </a:r>
          </a:p>
        </p:txBody>
      </p:sp>
      <p:sp>
        <p:nvSpPr>
          <p:cNvPr id="12" name="Text Placeholder 3"/>
          <p:cNvSpPr>
            <a:spLocks noGrp="1"/>
          </p:cNvSpPr>
          <p:nvPr>
            <p:ph type="body" sz="half" idx="11" hasCustomPrompt="1"/>
          </p:nvPr>
        </p:nvSpPr>
        <p:spPr>
          <a:xfrm>
            <a:off x="442399" y="3104592"/>
            <a:ext cx="3869137" cy="327132"/>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Name</a:t>
            </a:r>
          </a:p>
        </p:txBody>
      </p:sp>
      <p:sp>
        <p:nvSpPr>
          <p:cNvPr id="16" name="Text Placeholder 3"/>
          <p:cNvSpPr>
            <a:spLocks noGrp="1"/>
          </p:cNvSpPr>
          <p:nvPr>
            <p:ph type="body" sz="half" idx="12" hasCustomPrompt="1"/>
          </p:nvPr>
        </p:nvSpPr>
        <p:spPr>
          <a:xfrm>
            <a:off x="442399" y="3431723"/>
            <a:ext cx="3869137" cy="360060"/>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Date</a:t>
            </a:r>
          </a:p>
        </p:txBody>
      </p:sp>
      <p:sp>
        <p:nvSpPr>
          <p:cNvPr id="14" name="Picture Placeholder 2"/>
          <p:cNvSpPr>
            <a:spLocks noGrp="1"/>
          </p:cNvSpPr>
          <p:nvPr>
            <p:ph type="pic" idx="13" hasCustomPrompt="1"/>
          </p:nvPr>
        </p:nvSpPr>
        <p:spPr>
          <a:xfrm>
            <a:off x="4564419" y="0"/>
            <a:ext cx="4579582" cy="57150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i="0"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p>
          <a:p>
            <a:r>
              <a:rPr lang="fi-FI" noProof="1"/>
              <a:t>Fit the image to frame </a:t>
            </a:r>
            <a:br>
              <a:rPr lang="fi-FI" noProof="1"/>
            </a:br>
            <a:r>
              <a:rPr lang="fi-FI" noProof="1"/>
              <a:t>by choosing: </a:t>
            </a:r>
            <a:br>
              <a:rPr lang="fi-FI" noProof="1"/>
            </a:br>
            <a:r>
              <a:rPr lang="fi-FI" noProof="1"/>
              <a:t>crop&gt;fit / rajaa&gt;sovita</a:t>
            </a:r>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967520"/>
            <a:ext cx="1750409" cy="1690668"/>
          </a:xfrm>
          <a:prstGeom prst="rect">
            <a:avLst/>
          </a:prstGeom>
        </p:spPr>
      </p:pic>
    </p:spTree>
    <p:extLst>
      <p:ext uri="{BB962C8B-B14F-4D97-AF65-F5344CB8AC3E}">
        <p14:creationId xmlns:p14="http://schemas.microsoft.com/office/powerpoint/2010/main" val="7582861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Body slide - 1 wide column">
    <p:spTree>
      <p:nvGrpSpPr>
        <p:cNvPr id="1" name=""/>
        <p:cNvGrpSpPr/>
        <p:nvPr/>
      </p:nvGrpSpPr>
      <p:grpSpPr>
        <a:xfrm>
          <a:off x="0" y="0"/>
          <a:ext cx="0" cy="0"/>
          <a:chOff x="0" y="0"/>
          <a:chExt cx="0" cy="0"/>
        </a:xfrm>
      </p:grpSpPr>
      <p:pic>
        <p:nvPicPr>
          <p:cNvPr id="5" name="Kuva 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874303"/>
            <a:ext cx="2025396" cy="845820"/>
          </a:xfrm>
          <a:prstGeom prst="rect">
            <a:avLst/>
          </a:prstGeom>
        </p:spPr>
      </p:pic>
      <p:sp>
        <p:nvSpPr>
          <p:cNvPr id="11" name="Text Placeholder 3"/>
          <p:cNvSpPr>
            <a:spLocks noGrp="1"/>
          </p:cNvSpPr>
          <p:nvPr>
            <p:ph type="body" sz="half" idx="10" hasCustomPrompt="1"/>
          </p:nvPr>
        </p:nvSpPr>
        <p:spPr>
          <a:xfrm>
            <a:off x="292329" y="156787"/>
            <a:ext cx="8492897" cy="1110638"/>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13" name="Text Placeholder 3"/>
          <p:cNvSpPr>
            <a:spLocks noGrp="1"/>
          </p:cNvSpPr>
          <p:nvPr>
            <p:ph type="body" sz="half" idx="11" hasCustomPrompt="1"/>
          </p:nvPr>
        </p:nvSpPr>
        <p:spPr>
          <a:xfrm>
            <a:off x="292329" y="1504597"/>
            <a:ext cx="8492897" cy="3388289"/>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2100" b="1" baseline="0">
                <a:solidFill>
                  <a:schemeClr val="tx1"/>
                </a:solidFill>
              </a:defRPr>
            </a:lvl1pPr>
            <a:lvl2pPr marL="628650" indent="-271463">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 name="Päivämäärän paikkamerkki 1">
            <a:extLst>
              <a:ext uri="{FF2B5EF4-FFF2-40B4-BE49-F238E27FC236}">
                <a16:creationId xmlns:a16="http://schemas.microsoft.com/office/drawing/2014/main" id="{4C366827-B13F-41D2-9BB1-86D6952FE74F}"/>
              </a:ext>
            </a:extLst>
          </p:cNvPr>
          <p:cNvSpPr>
            <a:spLocks noGrp="1"/>
          </p:cNvSpPr>
          <p:nvPr>
            <p:ph type="dt" sz="half" idx="12"/>
          </p:nvPr>
        </p:nvSpPr>
        <p:spPr/>
        <p:txBody>
          <a:bodyPr/>
          <a:lstStyle/>
          <a:p>
            <a:r>
              <a:rPr lang="fi-FI" noProof="1"/>
              <a:t>dd.mm.yyyy</a:t>
            </a:r>
          </a:p>
        </p:txBody>
      </p:sp>
      <p:sp>
        <p:nvSpPr>
          <p:cNvPr id="3" name="Alatunnisteen paikkamerkki 2">
            <a:extLst>
              <a:ext uri="{FF2B5EF4-FFF2-40B4-BE49-F238E27FC236}">
                <a16:creationId xmlns:a16="http://schemas.microsoft.com/office/drawing/2014/main" id="{B081CECA-2419-49BC-A865-E26F838DFBF9}"/>
              </a:ext>
            </a:extLst>
          </p:cNvPr>
          <p:cNvSpPr>
            <a:spLocks noGrp="1"/>
          </p:cNvSpPr>
          <p:nvPr>
            <p:ph type="ftr" sz="quarter" idx="13"/>
          </p:nvPr>
        </p:nvSpPr>
        <p:spPr/>
        <p:txBody>
          <a:bodyPr/>
          <a:lstStyle/>
          <a:p>
            <a:r>
              <a:rPr lang="fi-FI" noProof="1"/>
              <a:t>Your text here</a:t>
            </a:r>
          </a:p>
        </p:txBody>
      </p:sp>
      <p:sp>
        <p:nvSpPr>
          <p:cNvPr id="4" name="Dian numeron paikkamerkki 3">
            <a:extLst>
              <a:ext uri="{FF2B5EF4-FFF2-40B4-BE49-F238E27FC236}">
                <a16:creationId xmlns:a16="http://schemas.microsoft.com/office/drawing/2014/main" id="{75CA6814-F1E3-4289-929D-E2AEACCAF6C2}"/>
              </a:ext>
            </a:extLst>
          </p:cNvPr>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1497419491"/>
      </p:ext>
    </p:extLst>
  </p:cSld>
  <p:clrMapOvr>
    <a:masterClrMapping/>
  </p:clrMapOvr>
  <p:extLst>
    <p:ext uri="{DCECCB84-F9BA-43D5-87BE-67443E8EF086}">
      <p15:sldGuideLst xmlns:p15="http://schemas.microsoft.com/office/powerpoint/2012/main">
        <p15:guide id="4" pos="5534" userDrawn="1">
          <p15:clr>
            <a:srgbClr val="FBAE40"/>
          </p15:clr>
        </p15:guide>
        <p15:guide id="5" orient="horz" pos="363" userDrawn="1">
          <p15:clr>
            <a:srgbClr val="FBAE40"/>
          </p15:clr>
        </p15:guide>
        <p15:guide id="6" pos="2795" userDrawn="1">
          <p15:clr>
            <a:srgbClr val="FBAE40"/>
          </p15:clr>
        </p15:guide>
        <p15:guide id="7" pos="2965" userDrawn="1">
          <p15:clr>
            <a:srgbClr val="FBAE40"/>
          </p15:clr>
        </p15:guide>
        <p15:guide id="8" orient="horz" pos="94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Body slide - 2 text columns ">
    <p:spTree>
      <p:nvGrpSpPr>
        <p:cNvPr id="1" name=""/>
        <p:cNvGrpSpPr/>
        <p:nvPr/>
      </p:nvGrpSpPr>
      <p:grpSpPr>
        <a:xfrm>
          <a:off x="0" y="0"/>
          <a:ext cx="0" cy="0"/>
          <a:chOff x="0" y="0"/>
          <a:chExt cx="0" cy="0"/>
        </a:xfrm>
      </p:grpSpPr>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868860"/>
            <a:ext cx="2025396" cy="845820"/>
          </a:xfrm>
          <a:prstGeom prst="rect">
            <a:avLst/>
          </a:prstGeom>
        </p:spPr>
      </p:pic>
      <p:sp>
        <p:nvSpPr>
          <p:cNvPr id="11" name="Text Placeholder 3"/>
          <p:cNvSpPr>
            <a:spLocks noGrp="1"/>
          </p:cNvSpPr>
          <p:nvPr>
            <p:ph type="body" sz="half" idx="10" hasCustomPrompt="1"/>
          </p:nvPr>
        </p:nvSpPr>
        <p:spPr>
          <a:xfrm>
            <a:off x="292881" y="155139"/>
            <a:ext cx="8497093" cy="1129216"/>
          </a:xfrm>
          <a:prstGeom prst="rect">
            <a:avLst/>
          </a:prstGeom>
        </p:spPr>
        <p:txBody>
          <a:bodyPr lIns="0" tIns="0" rIns="0" bIns="0" anchor="t"/>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13" name="Text Placeholder 3"/>
          <p:cNvSpPr>
            <a:spLocks noGrp="1"/>
          </p:cNvSpPr>
          <p:nvPr>
            <p:ph type="body" sz="half" idx="11" hasCustomPrompt="1"/>
          </p:nvPr>
        </p:nvSpPr>
        <p:spPr>
          <a:xfrm>
            <a:off x="287339" y="1622732"/>
            <a:ext cx="4150122" cy="3262458"/>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1" name="Text Placeholder 3"/>
          <p:cNvSpPr>
            <a:spLocks noGrp="1"/>
          </p:cNvSpPr>
          <p:nvPr>
            <p:ph type="body" sz="half" idx="12" hasCustomPrompt="1"/>
          </p:nvPr>
        </p:nvSpPr>
        <p:spPr>
          <a:xfrm>
            <a:off x="4706541" y="1622732"/>
            <a:ext cx="4078684" cy="3262458"/>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3" name="Päivämäärän paikkamerkki 2">
            <a:extLst>
              <a:ext uri="{FF2B5EF4-FFF2-40B4-BE49-F238E27FC236}">
                <a16:creationId xmlns:a16="http://schemas.microsoft.com/office/drawing/2014/main" id="{0ACE9B33-D0C7-4AF1-A02A-1559773A78AC}"/>
              </a:ext>
            </a:extLst>
          </p:cNvPr>
          <p:cNvSpPr>
            <a:spLocks noGrp="1"/>
          </p:cNvSpPr>
          <p:nvPr>
            <p:ph type="dt" sz="half" idx="13"/>
          </p:nvPr>
        </p:nvSpPr>
        <p:spPr/>
        <p:txBody>
          <a:bodyPr/>
          <a:lstStyle/>
          <a:p>
            <a:r>
              <a:rPr lang="fi-FI" noProof="1"/>
              <a:t>dd.mm.yyyy</a:t>
            </a:r>
          </a:p>
        </p:txBody>
      </p:sp>
      <p:sp>
        <p:nvSpPr>
          <p:cNvPr id="4" name="Alatunnisteen paikkamerkki 3">
            <a:extLst>
              <a:ext uri="{FF2B5EF4-FFF2-40B4-BE49-F238E27FC236}">
                <a16:creationId xmlns:a16="http://schemas.microsoft.com/office/drawing/2014/main" id="{8F7430A1-7AEB-4722-97B3-51719F60574B}"/>
              </a:ext>
            </a:extLst>
          </p:cNvPr>
          <p:cNvSpPr>
            <a:spLocks noGrp="1"/>
          </p:cNvSpPr>
          <p:nvPr>
            <p:ph type="ftr" sz="quarter" idx="14"/>
          </p:nvPr>
        </p:nvSpPr>
        <p:spPr/>
        <p:txBody>
          <a:bodyPr/>
          <a:lstStyle/>
          <a:p>
            <a:r>
              <a:rPr lang="fi-FI" noProof="1"/>
              <a:t>Your text here</a:t>
            </a:r>
          </a:p>
        </p:txBody>
      </p:sp>
      <p:sp>
        <p:nvSpPr>
          <p:cNvPr id="5" name="Dian numeron paikkamerkki 4">
            <a:extLst>
              <a:ext uri="{FF2B5EF4-FFF2-40B4-BE49-F238E27FC236}">
                <a16:creationId xmlns:a16="http://schemas.microsoft.com/office/drawing/2014/main" id="{75B56DD1-CE07-4F8B-9EEB-5CFC86C5CCF2}"/>
              </a:ext>
            </a:extLst>
          </p:cNvPr>
          <p:cNvSpPr>
            <a:spLocks noGrp="1"/>
          </p:cNvSpPr>
          <p:nvPr>
            <p:ph type="sldNum" sz="quarter" idx="15"/>
          </p:nvPr>
        </p:nvSpPr>
        <p:spPr/>
        <p:txBody>
          <a:bodyPr/>
          <a:lstStyle/>
          <a:p>
            <a:fld id="{28F7F04C-F568-F649-A2AE-EA61C66B69B4}" type="slidenum">
              <a:rPr lang="fi-FI" noProof="1" dirty="0" smtClean="0"/>
              <a:pPr/>
              <a:t>‹#›</a:t>
            </a:fld>
            <a:endParaRPr lang="fi-FI" noProof="1"/>
          </a:p>
        </p:txBody>
      </p:sp>
    </p:spTree>
  </p:cSld>
  <p:clrMapOvr>
    <a:masterClrMapping/>
  </p:clrMapOvr>
  <p:extLst>
    <p:ext uri="{DCECCB84-F9BA-43D5-87BE-67443E8EF086}">
      <p15:sldGuideLst xmlns:p15="http://schemas.microsoft.com/office/powerpoint/2012/main">
        <p15:guide id="4" pos="5534" userDrawn="1">
          <p15:clr>
            <a:srgbClr val="FBAE40"/>
          </p15:clr>
        </p15:guide>
        <p15:guide id="5" orient="horz" pos="363" userDrawn="1">
          <p15:clr>
            <a:srgbClr val="FBAE40"/>
          </p15:clr>
        </p15:guide>
        <p15:guide id="6" pos="2795" userDrawn="1">
          <p15:clr>
            <a:srgbClr val="FBAE40"/>
          </p15:clr>
        </p15:guide>
        <p15:guide id="7" pos="2965" userDrawn="1">
          <p15:clr>
            <a:srgbClr val="FBAE40"/>
          </p15:clr>
        </p15:guide>
        <p15:guide id="8" pos="181" userDrawn="1">
          <p15:clr>
            <a:srgbClr val="FBAE40"/>
          </p15:clr>
        </p15:guide>
        <p15:guide id="9" orient="horz" pos="94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Body slide - Black text - Imag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866740"/>
            <a:ext cx="2025396" cy="845820"/>
          </a:xfrm>
          <a:prstGeom prst="rect">
            <a:avLst/>
          </a:prstGeom>
        </p:spPr>
      </p:pic>
      <p:sp>
        <p:nvSpPr>
          <p:cNvPr id="8" name="Picture Placeholder 2"/>
          <p:cNvSpPr>
            <a:spLocks noGrp="1"/>
          </p:cNvSpPr>
          <p:nvPr>
            <p:ph type="pic" idx="11" hasCustomPrompt="1"/>
          </p:nvPr>
        </p:nvSpPr>
        <p:spPr>
          <a:xfrm>
            <a:off x="4710794" y="0"/>
            <a:ext cx="4433207" cy="5715000"/>
          </a:xfrm>
          <a:prstGeom prst="rect">
            <a:avLst/>
          </a:prstGeom>
        </p:spPr>
        <p:txBody>
          <a:bodyPr/>
          <a:lstStyle>
            <a:lvl1pPr marL="0" indent="0">
              <a:buNone/>
              <a:defRPr sz="2400" b="1" baseline="0">
                <a:solidFill>
                  <a:schemeClr val="bg1">
                    <a:lumMod val="85000"/>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sp>
        <p:nvSpPr>
          <p:cNvPr id="4" name="Text Placeholder 3"/>
          <p:cNvSpPr>
            <a:spLocks noGrp="1"/>
          </p:cNvSpPr>
          <p:nvPr>
            <p:ph type="body" sz="half" idx="2" hasCustomPrompt="1"/>
          </p:nvPr>
        </p:nvSpPr>
        <p:spPr>
          <a:xfrm>
            <a:off x="287339" y="1634675"/>
            <a:ext cx="4052221" cy="3250514"/>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Tx/>
              <a:buNone/>
              <a:tabLst/>
              <a:defRPr lang="en-GB" sz="2100" b="1" smtClean="0"/>
            </a:lvl1pPr>
            <a:lvl2pPr marL="342900" indent="0">
              <a:buFontTx/>
              <a:buNone/>
              <a:defRPr sz="2100"/>
            </a:lvl2pPr>
            <a:lvl3pPr marL="628650" indent="0">
              <a:buFontTx/>
              <a:buNone/>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p:txBody>
      </p:sp>
      <p:sp>
        <p:nvSpPr>
          <p:cNvPr id="11" name="Text Placeholder 3"/>
          <p:cNvSpPr>
            <a:spLocks noGrp="1"/>
          </p:cNvSpPr>
          <p:nvPr>
            <p:ph type="body" sz="half" idx="10" hasCustomPrompt="1"/>
          </p:nvPr>
        </p:nvSpPr>
        <p:spPr>
          <a:xfrm>
            <a:off x="287339" y="163856"/>
            <a:ext cx="4052221" cy="1157194"/>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6" name="Päivämäärän paikkamerkki 5"/>
          <p:cNvSpPr>
            <a:spLocks noGrp="1"/>
          </p:cNvSpPr>
          <p:nvPr>
            <p:ph type="dt" sz="half" idx="12"/>
          </p:nvPr>
        </p:nvSpPr>
        <p:spPr/>
        <p:txBody>
          <a:bodyPr/>
          <a:lstStyle/>
          <a:p>
            <a:r>
              <a:rPr lang="fi-FI" noProof="1"/>
              <a:t>dd.mm.yyyy</a:t>
            </a:r>
          </a:p>
        </p:txBody>
      </p:sp>
      <p:sp>
        <p:nvSpPr>
          <p:cNvPr id="9" name="Alatunnisteen paikkamerkki 8"/>
          <p:cNvSpPr>
            <a:spLocks noGrp="1"/>
          </p:cNvSpPr>
          <p:nvPr>
            <p:ph type="ftr" sz="quarter" idx="13"/>
          </p:nvPr>
        </p:nvSpPr>
        <p:spPr/>
        <p:txBody>
          <a:bodyPr/>
          <a:lstStyle/>
          <a:p>
            <a:r>
              <a:rPr lang="fi-FI" noProof="1"/>
              <a:t>Your text here</a:t>
            </a:r>
          </a:p>
        </p:txBody>
      </p:sp>
      <p:sp>
        <p:nvSpPr>
          <p:cNvPr id="10" name="Dian numeron paikkamerkki 9"/>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410651558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Divider - Text and image">
    <p:spTree>
      <p:nvGrpSpPr>
        <p:cNvPr id="1" name=""/>
        <p:cNvGrpSpPr/>
        <p:nvPr/>
      </p:nvGrpSpPr>
      <p:grpSpPr>
        <a:xfrm>
          <a:off x="0" y="0"/>
          <a:ext cx="0" cy="0"/>
          <a:chOff x="0" y="0"/>
          <a:chExt cx="0" cy="0"/>
        </a:xfrm>
      </p:grpSpPr>
      <p:sp>
        <p:nvSpPr>
          <p:cNvPr id="11" name="Rectangle 10"/>
          <p:cNvSpPr/>
          <p:nvPr userDrawn="1"/>
        </p:nvSpPr>
        <p:spPr>
          <a:xfrm>
            <a:off x="0" y="0"/>
            <a:ext cx="9144000" cy="5715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6" name="Picture Placeholder 2"/>
          <p:cNvSpPr>
            <a:spLocks noGrp="1"/>
          </p:cNvSpPr>
          <p:nvPr>
            <p:ph type="pic" idx="11" hasCustomPrompt="1"/>
          </p:nvPr>
        </p:nvSpPr>
        <p:spPr>
          <a:xfrm>
            <a:off x="4710794" y="0"/>
            <a:ext cx="4433207" cy="57150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52262"/>
            <a:ext cx="1983521" cy="862738"/>
          </a:xfrm>
          <a:prstGeom prst="rect">
            <a:avLst/>
          </a:prstGeom>
        </p:spPr>
      </p:pic>
      <p:sp>
        <p:nvSpPr>
          <p:cNvPr id="4" name="Päivämäärän paikkamerkki 3">
            <a:extLst>
              <a:ext uri="{FF2B5EF4-FFF2-40B4-BE49-F238E27FC236}">
                <a16:creationId xmlns:a16="http://schemas.microsoft.com/office/drawing/2014/main" id="{04E326D0-D397-4DCF-88BA-ADD90C3D5C3E}"/>
              </a:ext>
            </a:extLst>
          </p:cNvPr>
          <p:cNvSpPr>
            <a:spLocks noGrp="1"/>
          </p:cNvSpPr>
          <p:nvPr>
            <p:ph type="dt" sz="half" idx="13"/>
          </p:nvPr>
        </p:nvSpPr>
        <p:spPr/>
        <p:txBody>
          <a:bodyPr/>
          <a:lstStyle>
            <a:lvl1pPr>
              <a:defRPr>
                <a:solidFill>
                  <a:srgbClr val="FFFFFF"/>
                </a:solidFill>
              </a:defRPr>
            </a:lvl1pPr>
          </a:lstStyle>
          <a:p>
            <a:r>
              <a:rPr lang="fi-FI" noProof="1"/>
              <a:t>dd.mm.yyyy</a:t>
            </a:r>
          </a:p>
        </p:txBody>
      </p:sp>
      <p:sp>
        <p:nvSpPr>
          <p:cNvPr id="5" name="Alatunnisteen paikkamerkki 4">
            <a:extLst>
              <a:ext uri="{FF2B5EF4-FFF2-40B4-BE49-F238E27FC236}">
                <a16:creationId xmlns:a16="http://schemas.microsoft.com/office/drawing/2014/main" id="{0B124AD7-04E5-4E26-A7E3-6E499B81497F}"/>
              </a:ext>
            </a:extLst>
          </p:cNvPr>
          <p:cNvSpPr>
            <a:spLocks noGrp="1"/>
          </p:cNvSpPr>
          <p:nvPr>
            <p:ph type="ftr" sz="quarter" idx="14"/>
          </p:nvPr>
        </p:nvSpPr>
        <p:spPr/>
        <p:txBody>
          <a:bodyPr/>
          <a:lstStyle>
            <a:lvl1pPr>
              <a:defRPr>
                <a:solidFill>
                  <a:srgbClr val="FFFFFF"/>
                </a:solidFill>
              </a:defRPr>
            </a:lvl1pPr>
          </a:lstStyle>
          <a:p>
            <a:r>
              <a:rPr lang="fi-FI" noProof="1"/>
              <a:t>Your text here</a:t>
            </a:r>
          </a:p>
        </p:txBody>
      </p:sp>
      <p:sp>
        <p:nvSpPr>
          <p:cNvPr id="10" name="Dian numeron paikkamerkki 9">
            <a:extLst>
              <a:ext uri="{FF2B5EF4-FFF2-40B4-BE49-F238E27FC236}">
                <a16:creationId xmlns:a16="http://schemas.microsoft.com/office/drawing/2014/main" id="{439BEBFE-6A3C-4862-B3C0-DF2EC5E8CBFB}"/>
              </a:ext>
            </a:extLst>
          </p:cNvPr>
          <p:cNvSpPr>
            <a:spLocks noGrp="1"/>
          </p:cNvSpPr>
          <p:nvPr>
            <p:ph type="sldNum" sz="quarter" idx="15"/>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
        <p:nvSpPr>
          <p:cNvPr id="9" name="Text Placeholder 2">
            <a:extLst>
              <a:ext uri="{FF2B5EF4-FFF2-40B4-BE49-F238E27FC236}">
                <a16:creationId xmlns:a16="http://schemas.microsoft.com/office/drawing/2014/main" id="{3CC9C0A2-E518-4F61-BACC-25E3255118C4}"/>
              </a:ext>
            </a:extLst>
          </p:cNvPr>
          <p:cNvSpPr>
            <a:spLocks noGrp="1"/>
          </p:cNvSpPr>
          <p:nvPr>
            <p:ph type="body" sz="quarter" idx="12" hasCustomPrompt="1"/>
          </p:nvPr>
        </p:nvSpPr>
        <p:spPr>
          <a:xfrm>
            <a:off x="287338" y="576793"/>
            <a:ext cx="4218160" cy="4186208"/>
          </a:xfrm>
          <a:prstGeom prst="rect">
            <a:avLst/>
          </a:prstGeom>
        </p:spPr>
        <p:txBody>
          <a:bodyPr lIns="0" tIns="0" rIns="0" bIns="0"/>
          <a:lstStyle>
            <a:lvl1pPr marL="0" indent="0">
              <a:lnSpc>
                <a:spcPct val="100000"/>
              </a:lnSpc>
              <a:buNone/>
              <a:defRPr sz="3300" b="1">
                <a:solidFill>
                  <a:schemeClr val="bg1"/>
                </a:solidFill>
              </a:defRPr>
            </a:lvl1pPr>
          </a:lstStyle>
          <a:p>
            <a:r>
              <a:rPr lang="fi-FI" noProof="1"/>
              <a:t>Lorem ipsum dolor sit amet, consectetur adipiscing elit. Maecenas velit velit, consequat eget ullamcorper a, maximus ac ex.</a:t>
            </a:r>
          </a:p>
        </p:txBody>
      </p:sp>
    </p:spTree>
    <p:extLst>
      <p:ext uri="{BB962C8B-B14F-4D97-AF65-F5344CB8AC3E}">
        <p14:creationId xmlns:p14="http://schemas.microsoft.com/office/powerpoint/2010/main" val="36241607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Divider">
    <p:spTree>
      <p:nvGrpSpPr>
        <p:cNvPr id="1" name=""/>
        <p:cNvGrpSpPr/>
        <p:nvPr/>
      </p:nvGrpSpPr>
      <p:grpSpPr>
        <a:xfrm>
          <a:off x="0" y="0"/>
          <a:ext cx="0" cy="0"/>
          <a:chOff x="0" y="0"/>
          <a:chExt cx="0" cy="0"/>
        </a:xfrm>
      </p:grpSpPr>
      <p:sp>
        <p:nvSpPr>
          <p:cNvPr id="5" name="Rectangle 4"/>
          <p:cNvSpPr/>
          <p:nvPr userDrawn="1"/>
        </p:nvSpPr>
        <p:spPr>
          <a:xfrm>
            <a:off x="-1066" y="0"/>
            <a:ext cx="9144000" cy="5715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013" noProof="1"/>
          </a:p>
        </p:txBody>
      </p:sp>
      <p:sp>
        <p:nvSpPr>
          <p:cNvPr id="7" name="Text Placeholder 3"/>
          <p:cNvSpPr>
            <a:spLocks noGrp="1"/>
          </p:cNvSpPr>
          <p:nvPr>
            <p:ph type="body" sz="half" idx="11" hasCustomPrompt="1"/>
          </p:nvPr>
        </p:nvSpPr>
        <p:spPr>
          <a:xfrm>
            <a:off x="755651" y="1954917"/>
            <a:ext cx="7669159" cy="1502517"/>
          </a:xfrm>
          <a:prstGeom prst="rect">
            <a:avLst/>
          </a:prstGeom>
        </p:spPr>
        <p:txBody>
          <a:bodyPr lIns="0" rIns="0"/>
          <a:lstStyle>
            <a:lvl1pPr marL="0" indent="0" algn="l">
              <a:lnSpc>
                <a:spcPct val="100000"/>
              </a:lnSpc>
              <a:spcBef>
                <a:spcPts val="0"/>
              </a:spcBef>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Divider – Headline</a:t>
            </a:r>
          </a:p>
        </p:txBody>
      </p:sp>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52262"/>
            <a:ext cx="1983521" cy="862738"/>
          </a:xfrm>
          <a:prstGeom prst="rect">
            <a:avLst/>
          </a:prstGeom>
        </p:spPr>
      </p:pic>
      <p:sp>
        <p:nvSpPr>
          <p:cNvPr id="2" name="Päivämäärän paikkamerkki 1">
            <a:extLst>
              <a:ext uri="{FF2B5EF4-FFF2-40B4-BE49-F238E27FC236}">
                <a16:creationId xmlns:a16="http://schemas.microsoft.com/office/drawing/2014/main" id="{37C6C481-D72C-4B89-AA19-AC91EB21FEFA}"/>
              </a:ext>
            </a:extLst>
          </p:cNvPr>
          <p:cNvSpPr>
            <a:spLocks noGrp="1"/>
          </p:cNvSpPr>
          <p:nvPr>
            <p:ph type="dt" sz="half" idx="12"/>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2A81A4FB-6563-4C02-8A9B-51D830F1EAB1}"/>
              </a:ext>
            </a:extLst>
          </p:cNvPr>
          <p:cNvSpPr>
            <a:spLocks noGrp="1"/>
          </p:cNvSpPr>
          <p:nvPr>
            <p:ph type="ftr" sz="quarter" idx="13"/>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1F6A7C93-158F-48BA-8E95-EC2109A4B4DE}"/>
              </a:ext>
            </a:extLst>
          </p:cNvPr>
          <p:cNvSpPr>
            <a:spLocks noGrp="1"/>
          </p:cNvSpPr>
          <p:nvPr>
            <p:ph type="sldNum" sz="quarter" idx="14"/>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380354955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Body slide - Tabl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869180"/>
            <a:ext cx="2025396" cy="845820"/>
          </a:xfrm>
          <a:prstGeom prst="rect">
            <a:avLst/>
          </a:prstGeom>
        </p:spPr>
      </p:pic>
      <p:sp>
        <p:nvSpPr>
          <p:cNvPr id="11" name="Text Placeholder 3"/>
          <p:cNvSpPr>
            <a:spLocks noGrp="1"/>
          </p:cNvSpPr>
          <p:nvPr>
            <p:ph type="body" sz="half" idx="10" hasCustomPrompt="1"/>
          </p:nvPr>
        </p:nvSpPr>
        <p:spPr>
          <a:xfrm>
            <a:off x="287339" y="156784"/>
            <a:ext cx="8497093" cy="1118950"/>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6" name="Table Placeholder 12">
            <a:extLst>
              <a:ext uri="{FF2B5EF4-FFF2-40B4-BE49-F238E27FC236}">
                <a16:creationId xmlns:a16="http://schemas.microsoft.com/office/drawing/2014/main" id="{D90CC8CD-0F46-F240-AF4E-99DE2A9ECF91}"/>
              </a:ext>
            </a:extLst>
          </p:cNvPr>
          <p:cNvSpPr>
            <a:spLocks noGrp="1"/>
          </p:cNvSpPr>
          <p:nvPr>
            <p:ph type="tbl" sz="quarter" idx="13" hasCustomPrompt="1"/>
          </p:nvPr>
        </p:nvSpPr>
        <p:spPr>
          <a:xfrm>
            <a:off x="287339" y="1467760"/>
            <a:ext cx="8497093" cy="3417429"/>
          </a:xfrm>
          <a:prstGeom prst="rect">
            <a:avLst/>
          </a:prstGeom>
        </p:spPr>
        <p:txBody>
          <a:bodyPr/>
          <a:lstStyle>
            <a:lvl1pPr marL="0" indent="0" algn="ctr">
              <a:buNone/>
              <a:defRPr b="1">
                <a:solidFill>
                  <a:schemeClr val="bg1">
                    <a:lumMod val="85000"/>
                  </a:schemeClr>
                </a:solidFill>
              </a:defRPr>
            </a:lvl1pPr>
          </a:lstStyle>
          <a:p>
            <a:r>
              <a:rPr lang="fi-FI" noProof="1"/>
              <a:t>Click icon to add table</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5387366"/>
            <a:ext cx="2057400" cy="192026"/>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5191934"/>
            <a:ext cx="2057400" cy="195432"/>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5388000"/>
            <a:ext cx="3086100" cy="1920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Tree>
    <p:extLst>
      <p:ext uri="{BB962C8B-B14F-4D97-AF65-F5344CB8AC3E}">
        <p14:creationId xmlns:p14="http://schemas.microsoft.com/office/powerpoint/2010/main" val="2920564110"/>
      </p:ext>
    </p:extLst>
  </p:cSld>
  <p:clrMapOvr>
    <a:masterClrMapping/>
  </p:clrMapOvr>
  <p:extLst>
    <p:ext uri="{DCECCB84-F9BA-43D5-87BE-67443E8EF086}">
      <p15:sldGuideLst xmlns:p15="http://schemas.microsoft.com/office/powerpoint/2012/main">
        <p15:guide id="1" orient="horz" pos="3444" userDrawn="1">
          <p15:clr>
            <a:srgbClr val="FBAE40"/>
          </p15:clr>
        </p15:guide>
        <p15:guide id="4" pos="5534" userDrawn="1">
          <p15:clr>
            <a:srgbClr val="FBAE40"/>
          </p15:clr>
        </p15:guide>
        <p15:guide id="5" orient="horz" pos="363" userDrawn="1">
          <p15:clr>
            <a:srgbClr val="FBAE40"/>
          </p15:clr>
        </p15:guide>
        <p15:guide id="6" pos="2795" userDrawn="1">
          <p15:clr>
            <a:srgbClr val="FBAE40"/>
          </p15:clr>
        </p15:guide>
        <p15:guide id="7" pos="296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Body slide - Chart">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869180"/>
            <a:ext cx="2025396" cy="845820"/>
          </a:xfrm>
          <a:prstGeom prst="rect">
            <a:avLst/>
          </a:prstGeom>
        </p:spPr>
      </p:pic>
      <p:sp>
        <p:nvSpPr>
          <p:cNvPr id="11" name="Text Placeholder 3"/>
          <p:cNvSpPr>
            <a:spLocks noGrp="1"/>
          </p:cNvSpPr>
          <p:nvPr>
            <p:ph type="body" sz="half" idx="10" hasCustomPrompt="1"/>
          </p:nvPr>
        </p:nvSpPr>
        <p:spPr>
          <a:xfrm>
            <a:off x="287339" y="156784"/>
            <a:ext cx="8497093" cy="1118950"/>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5387366"/>
            <a:ext cx="2057400" cy="192026"/>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5191934"/>
            <a:ext cx="2057400" cy="195432"/>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5388000"/>
            <a:ext cx="3086100" cy="1920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0" name="Chart Placeholder 2">
            <a:extLst>
              <a:ext uri="{FF2B5EF4-FFF2-40B4-BE49-F238E27FC236}">
                <a16:creationId xmlns:a16="http://schemas.microsoft.com/office/drawing/2014/main" id="{2A2EF145-DF11-405B-B009-81042886D67A}"/>
              </a:ext>
            </a:extLst>
          </p:cNvPr>
          <p:cNvSpPr>
            <a:spLocks noGrp="1"/>
          </p:cNvSpPr>
          <p:nvPr>
            <p:ph type="chart" sz="quarter" idx="12" hasCustomPrompt="1"/>
          </p:nvPr>
        </p:nvSpPr>
        <p:spPr>
          <a:xfrm>
            <a:off x="287339" y="1467760"/>
            <a:ext cx="8497094" cy="3417430"/>
          </a:xfrm>
          <a:prstGeom prst="rect">
            <a:avLst/>
          </a:prstGeom>
        </p:spPr>
        <p:txBody>
          <a:bodyPr/>
          <a:lstStyle>
            <a:lvl1pPr marL="0" marR="0" indent="0" algn="ctr" defTabSz="685800" rtl="0" eaLnBrk="1" fontAlgn="auto" latinLnBrk="0" hangingPunct="1">
              <a:lnSpc>
                <a:spcPct val="90000"/>
              </a:lnSpc>
              <a:spcBef>
                <a:spcPts val="750"/>
              </a:spcBef>
              <a:spcAft>
                <a:spcPts val="0"/>
              </a:spcAft>
              <a:buClrTx/>
              <a:buSzTx/>
              <a:buFont typeface="Arial"/>
              <a:buNone/>
              <a:tabLst/>
              <a:defRPr b="1">
                <a:solidFill>
                  <a:schemeClr val="tx1">
                    <a:alpha val="17000"/>
                  </a:schemeClr>
                </a:solidFill>
              </a:defRPr>
            </a:lvl1pPr>
          </a:lstStyle>
          <a:p>
            <a:r>
              <a:rPr lang="fi-FI" noProof="1"/>
              <a:t>Click icon to add chart</a:t>
            </a:r>
          </a:p>
        </p:txBody>
      </p:sp>
    </p:spTree>
    <p:extLst>
      <p:ext uri="{BB962C8B-B14F-4D97-AF65-F5344CB8AC3E}">
        <p14:creationId xmlns:p14="http://schemas.microsoft.com/office/powerpoint/2010/main" val="909843227"/>
      </p:ext>
    </p:extLst>
  </p:cSld>
  <p:clrMapOvr>
    <a:masterClrMapping/>
  </p:clrMapOvr>
  <p:extLst>
    <p:ext uri="{DCECCB84-F9BA-43D5-87BE-67443E8EF086}">
      <p15:sldGuideLst xmlns:p15="http://schemas.microsoft.com/office/powerpoint/2012/main">
        <p15:guide id="1" orient="horz" pos="3444" userDrawn="1">
          <p15:clr>
            <a:srgbClr val="FBAE40"/>
          </p15:clr>
        </p15:guide>
        <p15:guide id="4" pos="5534" userDrawn="1">
          <p15:clr>
            <a:srgbClr val="FBAE40"/>
          </p15:clr>
        </p15:guide>
        <p15:guide id="5" orient="horz" pos="363" userDrawn="1">
          <p15:clr>
            <a:srgbClr val="FBAE40"/>
          </p15:clr>
        </p15:guide>
        <p15:guide id="6" pos="2795" userDrawn="1">
          <p15:clr>
            <a:srgbClr val="FBAE40"/>
          </p15:clr>
        </p15:guide>
        <p15:guide id="7" pos="296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6678800" y="5387366"/>
            <a:ext cx="2057400" cy="192026"/>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en-US" smtClean="0"/>
              <a:pPr/>
              <a:t>‹#›</a:t>
            </a:fld>
            <a:endParaRPr lang="en-US" dirty="0"/>
          </a:p>
        </p:txBody>
      </p:sp>
      <p:sp>
        <p:nvSpPr>
          <p:cNvPr id="4" name="Date Placeholder 3"/>
          <p:cNvSpPr>
            <a:spLocks noGrp="1"/>
          </p:cNvSpPr>
          <p:nvPr>
            <p:ph type="dt" sz="half" idx="2"/>
          </p:nvPr>
        </p:nvSpPr>
        <p:spPr>
          <a:xfrm>
            <a:off x="6678800" y="5191934"/>
            <a:ext cx="2057400" cy="195432"/>
          </a:xfrm>
          <a:prstGeom prst="rect">
            <a:avLst/>
          </a:prstGeom>
        </p:spPr>
        <p:txBody>
          <a:bodyPr vert="horz" lIns="91440" tIns="45720" rIns="91440" bIns="45720" rtlCol="0" anchor="ctr"/>
          <a:lstStyle>
            <a:lvl1pPr algn="r">
              <a:defRPr sz="900" baseline="0">
                <a:solidFill>
                  <a:schemeClr val="tx1"/>
                </a:solidFill>
              </a:defRPr>
            </a:lvl1pPr>
          </a:lstStyle>
          <a:p>
            <a:r>
              <a:rPr lang="fi-FI" dirty="0" err="1"/>
              <a:t>dd.mm.yyyy</a:t>
            </a:r>
            <a:endParaRPr lang="en-US" dirty="0"/>
          </a:p>
        </p:txBody>
      </p:sp>
      <p:sp>
        <p:nvSpPr>
          <p:cNvPr id="2" name="Alatunnisteen paikkamerkki 1">
            <a:extLst>
              <a:ext uri="{FF2B5EF4-FFF2-40B4-BE49-F238E27FC236}">
                <a16:creationId xmlns:a16="http://schemas.microsoft.com/office/drawing/2014/main" id="{1C150BC1-EEBC-48B9-AEAE-962A54F46FC4}"/>
              </a:ext>
            </a:extLst>
          </p:cNvPr>
          <p:cNvSpPr>
            <a:spLocks noGrp="1"/>
          </p:cNvSpPr>
          <p:nvPr>
            <p:ph type="ftr" sz="quarter" idx="3"/>
          </p:nvPr>
        </p:nvSpPr>
        <p:spPr>
          <a:xfrm>
            <a:off x="3028950" y="5388000"/>
            <a:ext cx="3086100" cy="192000"/>
          </a:xfrm>
          <a:prstGeom prst="rect">
            <a:avLst/>
          </a:prstGeom>
        </p:spPr>
        <p:txBody>
          <a:bodyPr vert="horz" lIns="91440" tIns="45720" rIns="91440" bIns="45720" rtlCol="0" anchor="ctr"/>
          <a:lstStyle>
            <a:lvl1pPr algn="ctr">
              <a:defRPr sz="900">
                <a:solidFill>
                  <a:schemeClr val="tx1"/>
                </a:solidFill>
              </a:defRPr>
            </a:lvl1pPr>
          </a:lstStyle>
          <a:p>
            <a:r>
              <a:rPr lang="fi-FI" dirty="0" err="1"/>
              <a:t>Your</a:t>
            </a:r>
            <a:r>
              <a:rPr lang="fi-FI" dirty="0"/>
              <a:t> text </a:t>
            </a:r>
            <a:r>
              <a:rPr lang="fi-FI" dirty="0" err="1"/>
              <a:t>here</a:t>
            </a:r>
            <a:endParaRPr lang="fi-FI" dirty="0"/>
          </a:p>
        </p:txBody>
      </p:sp>
    </p:spTree>
    <p:extLst>
      <p:ext uri="{BB962C8B-B14F-4D97-AF65-F5344CB8AC3E}">
        <p14:creationId xmlns:p14="http://schemas.microsoft.com/office/powerpoint/2010/main" val="1833754440"/>
      </p:ext>
    </p:extLst>
  </p:cSld>
  <p:clrMap bg1="lt1" tx1="dk1" bg2="lt2" tx2="dk2" accent1="accent1" accent2="accent2" accent3="accent3" accent4="accent4" accent5="accent5" accent6="accent6" hlink="hlink" folHlink="folHlink"/>
  <p:sldLayoutIdLst>
    <p:sldLayoutId id="2147483667" r:id="rId1"/>
    <p:sldLayoutId id="2147483650" r:id="rId2"/>
    <p:sldLayoutId id="2147483704" r:id="rId3"/>
    <p:sldLayoutId id="2147483707" r:id="rId4"/>
    <p:sldLayoutId id="2147483694" r:id="rId5"/>
    <p:sldLayoutId id="2147483695" r:id="rId6"/>
    <p:sldLayoutId id="2147483702" r:id="rId7"/>
    <p:sldLayoutId id="2147483701" r:id="rId8"/>
    <p:sldLayoutId id="2147483715" r:id="rId9"/>
    <p:sldLayoutId id="2147483691" r:id="rId10"/>
    <p:sldLayoutId id="2147483699" r:id="rId11"/>
    <p:sldLayoutId id="2147483679" r:id="rId12"/>
  </p:sldLayoutIdLst>
  <p:hf sldNum="0" hdr="0" ftr="0" dt="0"/>
  <p:txStyles>
    <p:titleStyle>
      <a:lvl1pPr algn="l" defTabSz="685800" rtl="0" eaLnBrk="1" latinLnBrk="0" hangingPunct="1">
        <a:lnSpc>
          <a:spcPct val="90000"/>
        </a:lnSpc>
        <a:spcBef>
          <a:spcPct val="0"/>
        </a:spcBef>
        <a:buNone/>
        <a:defRPr sz="3300" kern="1200" baseline="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1" userDrawn="1">
          <p15:clr>
            <a:srgbClr val="F26B43"/>
          </p15:clr>
        </p15:guide>
        <p15:guide id="3" orient="horz" pos="36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DB88A6-87C6-BDC6-74B9-9AE8D2AF74CA}"/>
              </a:ext>
            </a:extLst>
          </p:cNvPr>
          <p:cNvSpPr>
            <a:spLocks noGrp="1"/>
          </p:cNvSpPr>
          <p:nvPr>
            <p:ph type="body" sz="half" idx="11"/>
          </p:nvPr>
        </p:nvSpPr>
        <p:spPr/>
        <p:txBody>
          <a:bodyPr/>
          <a:lstStyle/>
          <a:p>
            <a:r>
              <a:rPr lang="en-US" dirty="0" err="1"/>
              <a:t>Käytännön</a:t>
            </a:r>
            <a:r>
              <a:rPr lang="en-US" dirty="0"/>
              <a:t> </a:t>
            </a:r>
            <a:r>
              <a:rPr lang="en-US" dirty="0" err="1"/>
              <a:t>ohjeita</a:t>
            </a:r>
            <a:r>
              <a:rPr lang="en-US" dirty="0"/>
              <a:t> </a:t>
            </a:r>
            <a:r>
              <a:rPr lang="en-US" dirty="0" err="1"/>
              <a:t>kierroksille</a:t>
            </a:r>
            <a:r>
              <a:rPr lang="en-US" dirty="0"/>
              <a:t>: </a:t>
            </a:r>
          </a:p>
          <a:p>
            <a:r>
              <a:rPr lang="en-US" dirty="0" err="1"/>
              <a:t>Hyviä</a:t>
            </a:r>
            <a:r>
              <a:rPr lang="en-US" dirty="0"/>
              <a:t> </a:t>
            </a:r>
            <a:r>
              <a:rPr lang="en-US" dirty="0" err="1"/>
              <a:t>käytäntöjä</a:t>
            </a:r>
            <a:endParaRPr lang="fi-FI" dirty="0"/>
          </a:p>
        </p:txBody>
      </p:sp>
    </p:spTree>
    <p:extLst>
      <p:ext uri="{BB962C8B-B14F-4D97-AF65-F5344CB8AC3E}">
        <p14:creationId xmlns:p14="http://schemas.microsoft.com/office/powerpoint/2010/main" val="76978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Yleistä</a:t>
            </a:r>
            <a:r>
              <a:rPr lang="en-US" dirty="0"/>
              <a:t> </a:t>
            </a:r>
            <a:r>
              <a:rPr lang="en-US" dirty="0" err="1"/>
              <a:t>kierrosten</a:t>
            </a:r>
            <a:r>
              <a:rPr lang="en-US" dirty="0"/>
              <a:t> </a:t>
            </a:r>
            <a:r>
              <a:rPr lang="en-US" dirty="0" err="1"/>
              <a:t>hengestä</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Vaikka edustat Aaltoa, ole tilanteessa läsnä omana itsenäsi.</a:t>
            </a:r>
          </a:p>
          <a:p>
            <a:pPr marL="342900" indent="-342900">
              <a:buFont typeface="Arial" panose="020B0604020202020204" pitchFamily="34" charset="0"/>
              <a:buChar char="•"/>
            </a:pPr>
            <a:r>
              <a:rPr lang="fi-FI" dirty="0"/>
              <a:t>Pyri vuorovaikutukseen vierailijoiden kanssa. Voit myös esittää heille kysymyksiä. </a:t>
            </a:r>
          </a:p>
          <a:p>
            <a:pPr marL="342900" indent="-342900">
              <a:buFont typeface="Arial" panose="020B0604020202020204" pitchFamily="34" charset="0"/>
              <a:buChar char="•"/>
            </a:pPr>
            <a:r>
              <a:rPr lang="fi-FI" dirty="0"/>
              <a:t>Pyri positiiviseen ja kiireettömään läsnäoloon, vaikka aikataulu olisi tiukka.</a:t>
            </a:r>
          </a:p>
          <a:p>
            <a:pPr marL="342900" indent="-342900">
              <a:buFont typeface="Arial" panose="020B0604020202020204" pitchFamily="34" charset="0"/>
              <a:buChar char="•"/>
            </a:pPr>
            <a:r>
              <a:rPr lang="fi-FI" dirty="0"/>
              <a:t>Jälkikäteen vierailijat eivät välttämättä muista mitä sanoit, mutta muistavat tunteen, mikä heille tilanteesta jäi!</a:t>
            </a:r>
          </a:p>
          <a:p>
            <a:endParaRPr lang="fi-FI" dirty="0"/>
          </a:p>
        </p:txBody>
      </p:sp>
    </p:spTree>
    <p:extLst>
      <p:ext uri="{BB962C8B-B14F-4D97-AF65-F5344CB8AC3E}">
        <p14:creationId xmlns:p14="http://schemas.microsoft.com/office/powerpoint/2010/main" val="603582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Vierailukohteet</a:t>
            </a:r>
            <a:r>
              <a:rPr lang="en-US" dirty="0"/>
              <a:t> (1 h </a:t>
            </a:r>
            <a:r>
              <a:rPr lang="en-US" dirty="0" err="1"/>
              <a:t>kierros</a:t>
            </a:r>
            <a:r>
              <a:rPr lang="en-US" dirty="0"/>
              <a:t>)</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dirty="0"/>
              <a:t>→  </a:t>
            </a:r>
            <a:r>
              <a:rPr lang="en-US" dirty="0" err="1"/>
              <a:t>Tapaamispaikka</a:t>
            </a:r>
            <a:r>
              <a:rPr lang="en-US" dirty="0"/>
              <a:t>: A Bloc, Espresso </a:t>
            </a:r>
            <a:r>
              <a:rPr lang="en-US" dirty="0" err="1"/>
              <a:t>Housen</a:t>
            </a:r>
            <a:r>
              <a:rPr lang="en-US" dirty="0"/>
              <a:t> </a:t>
            </a:r>
            <a:r>
              <a:rPr lang="en-US" dirty="0" err="1"/>
              <a:t>edessä</a:t>
            </a:r>
            <a:endParaRPr lang="en-US" dirty="0"/>
          </a:p>
          <a:p>
            <a:pPr marL="457200" indent="-457200">
              <a:buFont typeface="+mj-lt"/>
              <a:buAutoNum type="arabicPeriod"/>
            </a:pPr>
            <a:r>
              <a:rPr lang="fi-FI" dirty="0"/>
              <a:t>Väre (työpajat &amp; </a:t>
            </a:r>
            <a:r>
              <a:rPr lang="fi-FI" dirty="0" err="1"/>
              <a:t>Kipsari</a:t>
            </a:r>
            <a:r>
              <a:rPr lang="fi-FI" dirty="0"/>
              <a:t>)</a:t>
            </a:r>
          </a:p>
          <a:p>
            <a:pPr marL="457200" indent="-457200">
              <a:buFont typeface="+mj-lt"/>
              <a:buAutoNum type="arabicPeriod"/>
            </a:pPr>
            <a:r>
              <a:rPr lang="fi-FI" dirty="0"/>
              <a:t>Kauppakorkeakoulu (1. krs portaiden juuressa, luentosalit)</a:t>
            </a:r>
          </a:p>
          <a:p>
            <a:pPr marL="457200" indent="-457200">
              <a:buFont typeface="+mj-lt"/>
              <a:buAutoNum type="arabicPeriod"/>
            </a:pPr>
            <a:r>
              <a:rPr lang="fi-FI" dirty="0"/>
              <a:t>(Siirryttäessä kadulla: kerrotaan missä T-talo &amp; TUAS)</a:t>
            </a:r>
          </a:p>
          <a:p>
            <a:pPr marL="457200" indent="-457200">
              <a:buFont typeface="+mj-lt"/>
              <a:buAutoNum type="arabicPeriod"/>
            </a:pPr>
            <a:r>
              <a:rPr lang="fi-FI" dirty="0"/>
              <a:t>Kandidaattikeskus (Aalto-sali / yläaula) (&amp; jos aikaa: kiltakäytävä)</a:t>
            </a:r>
          </a:p>
          <a:p>
            <a:pPr marL="457200" indent="-457200">
              <a:buFont typeface="+mj-lt"/>
              <a:buAutoNum type="arabicPeriod"/>
            </a:pPr>
            <a:r>
              <a:rPr lang="fi-FI" dirty="0"/>
              <a:t>Alvar Aallon puisto, läpikulku (jos aikaa, </a:t>
            </a:r>
            <a:r>
              <a:rPr lang="fi-FI" dirty="0" err="1"/>
              <a:t>amfi</a:t>
            </a:r>
            <a:r>
              <a:rPr lang="fi-FI" dirty="0"/>
              <a:t>-portaat)</a:t>
            </a:r>
          </a:p>
          <a:p>
            <a:pPr marL="457200" indent="-457200">
              <a:buFont typeface="+mj-lt"/>
              <a:buAutoNum type="arabicPeriod"/>
            </a:pPr>
            <a:r>
              <a:rPr lang="fi-FI" dirty="0"/>
              <a:t>Oppimiskeskus (pohjakerros) → Kierroksen päätepiste.</a:t>
            </a:r>
          </a:p>
        </p:txBody>
      </p:sp>
      <p:sp>
        <p:nvSpPr>
          <p:cNvPr id="5" name="TextBox 4">
            <a:extLst>
              <a:ext uri="{FF2B5EF4-FFF2-40B4-BE49-F238E27FC236}">
                <a16:creationId xmlns:a16="http://schemas.microsoft.com/office/drawing/2014/main" id="{8B7078F9-096D-1DA4-2C40-B743F54C8043}"/>
              </a:ext>
            </a:extLst>
          </p:cNvPr>
          <p:cNvSpPr txBox="1"/>
          <p:nvPr/>
        </p:nvSpPr>
        <p:spPr>
          <a:xfrm>
            <a:off x="243839" y="822114"/>
            <a:ext cx="6346613" cy="307777"/>
          </a:xfrm>
          <a:prstGeom prst="rect">
            <a:avLst/>
          </a:prstGeom>
          <a:noFill/>
        </p:spPr>
        <p:txBody>
          <a:bodyPr wrap="square">
            <a:spAutoFit/>
          </a:bodyPr>
          <a:lstStyle/>
          <a:p>
            <a:r>
              <a:rPr lang="en-US" sz="1400" b="1" dirty="0" err="1"/>
              <a:t>Vierailukohde</a:t>
            </a:r>
            <a:r>
              <a:rPr lang="en-US" sz="1400" b="1" dirty="0"/>
              <a:t> (</a:t>
            </a:r>
            <a:r>
              <a:rPr lang="en-US" sz="1400" b="1" dirty="0" err="1"/>
              <a:t>suluissa</a:t>
            </a:r>
            <a:r>
              <a:rPr lang="en-US" sz="1400" b="1" dirty="0"/>
              <a:t> </a:t>
            </a:r>
            <a:r>
              <a:rPr lang="en-US" sz="1400" b="1" dirty="0" err="1"/>
              <a:t>pysähdyspaikka</a:t>
            </a:r>
            <a:r>
              <a:rPr lang="en-US" sz="1400" b="1" dirty="0"/>
              <a:t>)</a:t>
            </a:r>
          </a:p>
        </p:txBody>
      </p:sp>
    </p:spTree>
    <p:extLst>
      <p:ext uri="{BB962C8B-B14F-4D97-AF65-F5344CB8AC3E}">
        <p14:creationId xmlns:p14="http://schemas.microsoft.com/office/powerpoint/2010/main" val="2777544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Vierailukohteet</a:t>
            </a:r>
            <a:r>
              <a:rPr lang="en-US" dirty="0"/>
              <a:t> (1,5 h </a:t>
            </a:r>
            <a:r>
              <a:rPr lang="en-US" dirty="0" err="1"/>
              <a:t>kierros</a:t>
            </a:r>
            <a:r>
              <a:rPr lang="en-US" dirty="0"/>
              <a:t>)</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dirty="0"/>
              <a:t>→  </a:t>
            </a:r>
            <a:r>
              <a:rPr lang="en-US" dirty="0" err="1"/>
              <a:t>Tapaamispaikka</a:t>
            </a:r>
            <a:r>
              <a:rPr lang="en-US" dirty="0"/>
              <a:t>: A Bloc, Espresso </a:t>
            </a:r>
            <a:r>
              <a:rPr lang="en-US" dirty="0" err="1"/>
              <a:t>Housen</a:t>
            </a:r>
            <a:r>
              <a:rPr lang="en-US" dirty="0"/>
              <a:t> </a:t>
            </a:r>
            <a:r>
              <a:rPr lang="en-US" dirty="0" err="1"/>
              <a:t>edessä</a:t>
            </a:r>
            <a:endParaRPr lang="en-US" dirty="0"/>
          </a:p>
          <a:p>
            <a:pPr marL="457200" indent="-457200">
              <a:buFont typeface="+mj-lt"/>
              <a:buAutoNum type="arabicPeriod"/>
            </a:pPr>
            <a:r>
              <a:rPr lang="fi-FI" dirty="0"/>
              <a:t>Väre (työpajat &amp; </a:t>
            </a:r>
            <a:r>
              <a:rPr lang="fi-FI" dirty="0" err="1"/>
              <a:t>Kipsari</a:t>
            </a:r>
            <a:r>
              <a:rPr lang="fi-FI" dirty="0"/>
              <a:t>)</a:t>
            </a:r>
          </a:p>
          <a:p>
            <a:pPr marL="457200" indent="-457200">
              <a:buFont typeface="+mj-lt"/>
              <a:buAutoNum type="arabicPeriod"/>
            </a:pPr>
            <a:r>
              <a:rPr lang="fi-FI" dirty="0"/>
              <a:t>Kauppakorkeakoulu (1. krs portaiden juuressa, luentosalit)</a:t>
            </a:r>
          </a:p>
          <a:p>
            <a:pPr marL="457200" indent="-457200">
              <a:buFont typeface="+mj-lt"/>
              <a:buAutoNum type="arabicPeriod"/>
            </a:pPr>
            <a:r>
              <a:rPr lang="fi-FI" dirty="0"/>
              <a:t>T-talo &amp; TUAS (T-talo: pääaula)</a:t>
            </a:r>
          </a:p>
          <a:p>
            <a:pPr marL="457200" indent="-457200">
              <a:buFont typeface="+mj-lt"/>
              <a:buAutoNum type="arabicPeriod"/>
            </a:pPr>
            <a:r>
              <a:rPr lang="fi-FI" dirty="0"/>
              <a:t>Kandidaattikeskus (Aalto-sali / yläaula &amp; kiltakäytävä / vaihtoehtoisesti muu oma kiltatila kierroksen varrella)</a:t>
            </a:r>
          </a:p>
          <a:p>
            <a:pPr marL="457200" indent="-457200">
              <a:buFont typeface="+mj-lt"/>
              <a:buAutoNum type="arabicPeriod"/>
            </a:pPr>
            <a:r>
              <a:rPr lang="fi-FI" dirty="0"/>
              <a:t>Alvar Aallon puisto, läpikulku (</a:t>
            </a:r>
            <a:r>
              <a:rPr lang="fi-FI" dirty="0" err="1"/>
              <a:t>amfi</a:t>
            </a:r>
            <a:r>
              <a:rPr lang="fi-FI" dirty="0"/>
              <a:t>-portaat)</a:t>
            </a:r>
          </a:p>
          <a:p>
            <a:pPr marL="457200" indent="-457200">
              <a:buFont typeface="+mj-lt"/>
              <a:buAutoNum type="arabicPeriod"/>
            </a:pPr>
            <a:r>
              <a:rPr lang="fi-FI" dirty="0"/>
              <a:t>Oppimiskeskus (pohjakerros) → Kierroksen päätepiste.</a:t>
            </a:r>
          </a:p>
        </p:txBody>
      </p:sp>
      <p:sp>
        <p:nvSpPr>
          <p:cNvPr id="4" name="TextBox 3">
            <a:extLst>
              <a:ext uri="{FF2B5EF4-FFF2-40B4-BE49-F238E27FC236}">
                <a16:creationId xmlns:a16="http://schemas.microsoft.com/office/drawing/2014/main" id="{9AAE813E-04FF-619A-B63E-B0CF3376CF96}"/>
              </a:ext>
            </a:extLst>
          </p:cNvPr>
          <p:cNvSpPr txBox="1"/>
          <p:nvPr/>
        </p:nvSpPr>
        <p:spPr>
          <a:xfrm>
            <a:off x="243839" y="822114"/>
            <a:ext cx="6346613" cy="307777"/>
          </a:xfrm>
          <a:prstGeom prst="rect">
            <a:avLst/>
          </a:prstGeom>
          <a:noFill/>
        </p:spPr>
        <p:txBody>
          <a:bodyPr wrap="square">
            <a:spAutoFit/>
          </a:bodyPr>
          <a:lstStyle/>
          <a:p>
            <a:r>
              <a:rPr lang="en-US" sz="1400" b="1" dirty="0" err="1"/>
              <a:t>Vierailukohde</a:t>
            </a:r>
            <a:r>
              <a:rPr lang="en-US" sz="1400" b="1" dirty="0"/>
              <a:t> (</a:t>
            </a:r>
            <a:r>
              <a:rPr lang="en-US" sz="1400" b="1" dirty="0" err="1"/>
              <a:t>suluissa</a:t>
            </a:r>
            <a:r>
              <a:rPr lang="en-US" sz="1400" b="1" dirty="0"/>
              <a:t> </a:t>
            </a:r>
            <a:r>
              <a:rPr lang="en-US" sz="1400" b="1" dirty="0" err="1"/>
              <a:t>pysähdyspaikka</a:t>
            </a:r>
            <a:r>
              <a:rPr lang="en-US" sz="1400" b="1" dirty="0"/>
              <a:t>)</a:t>
            </a:r>
          </a:p>
        </p:txBody>
      </p:sp>
    </p:spTree>
    <p:extLst>
      <p:ext uri="{BB962C8B-B14F-4D97-AF65-F5344CB8AC3E}">
        <p14:creationId xmlns:p14="http://schemas.microsoft.com/office/powerpoint/2010/main" val="932393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Reitti</a:t>
            </a:r>
            <a:endParaRPr lang="fi-FI" dirty="0"/>
          </a:p>
        </p:txBody>
      </p:sp>
      <p:grpSp>
        <p:nvGrpSpPr>
          <p:cNvPr id="23" name="Group 22">
            <a:extLst>
              <a:ext uri="{FF2B5EF4-FFF2-40B4-BE49-F238E27FC236}">
                <a16:creationId xmlns:a16="http://schemas.microsoft.com/office/drawing/2014/main" id="{EE4AD3AC-152A-6765-2214-67F9CF4FF67C}"/>
              </a:ext>
            </a:extLst>
          </p:cNvPr>
          <p:cNvGrpSpPr/>
          <p:nvPr/>
        </p:nvGrpSpPr>
        <p:grpSpPr>
          <a:xfrm>
            <a:off x="379307" y="1456387"/>
            <a:ext cx="216747" cy="1607699"/>
            <a:chOff x="379307" y="1456387"/>
            <a:chExt cx="216747" cy="1607699"/>
          </a:xfrm>
        </p:grpSpPr>
        <p:sp>
          <p:nvSpPr>
            <p:cNvPr id="6" name="Oval 5">
              <a:extLst>
                <a:ext uri="{FF2B5EF4-FFF2-40B4-BE49-F238E27FC236}">
                  <a16:creationId xmlns:a16="http://schemas.microsoft.com/office/drawing/2014/main" id="{B538BF96-4707-4F4E-7831-2BE315D66727}"/>
                </a:ext>
              </a:extLst>
            </p:cNvPr>
            <p:cNvSpPr/>
            <p:nvPr/>
          </p:nvSpPr>
          <p:spPr>
            <a:xfrm>
              <a:off x="379307" y="1456387"/>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1</a:t>
              </a:r>
              <a:endParaRPr lang="fi-FI" sz="1200" b="1" dirty="0"/>
            </a:p>
          </p:txBody>
        </p:sp>
        <p:sp>
          <p:nvSpPr>
            <p:cNvPr id="7" name="Oval 6">
              <a:extLst>
                <a:ext uri="{FF2B5EF4-FFF2-40B4-BE49-F238E27FC236}">
                  <a16:creationId xmlns:a16="http://schemas.microsoft.com/office/drawing/2014/main" id="{236C4890-6F48-F61A-AA91-E9431A349C15}"/>
                </a:ext>
              </a:extLst>
            </p:cNvPr>
            <p:cNvSpPr/>
            <p:nvPr/>
          </p:nvSpPr>
          <p:spPr>
            <a:xfrm>
              <a:off x="379307" y="1717040"/>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2</a:t>
              </a:r>
              <a:endParaRPr lang="fi-FI" sz="1200" b="1" dirty="0"/>
            </a:p>
          </p:txBody>
        </p:sp>
        <p:sp>
          <p:nvSpPr>
            <p:cNvPr id="8" name="Oval 7">
              <a:extLst>
                <a:ext uri="{FF2B5EF4-FFF2-40B4-BE49-F238E27FC236}">
                  <a16:creationId xmlns:a16="http://schemas.microsoft.com/office/drawing/2014/main" id="{F0E99C9E-3DC4-AAED-433E-19320021B4A5}"/>
                </a:ext>
              </a:extLst>
            </p:cNvPr>
            <p:cNvSpPr/>
            <p:nvPr/>
          </p:nvSpPr>
          <p:spPr>
            <a:xfrm>
              <a:off x="379307" y="2001520"/>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3</a:t>
              </a:r>
              <a:endParaRPr lang="fi-FI" sz="1200" b="1" dirty="0"/>
            </a:p>
          </p:txBody>
        </p:sp>
        <p:sp>
          <p:nvSpPr>
            <p:cNvPr id="9" name="Oval 8">
              <a:extLst>
                <a:ext uri="{FF2B5EF4-FFF2-40B4-BE49-F238E27FC236}">
                  <a16:creationId xmlns:a16="http://schemas.microsoft.com/office/drawing/2014/main" id="{9B8122B5-C46A-5D4F-BC69-C936467E04B8}"/>
                </a:ext>
              </a:extLst>
            </p:cNvPr>
            <p:cNvSpPr/>
            <p:nvPr/>
          </p:nvSpPr>
          <p:spPr>
            <a:xfrm>
              <a:off x="379307" y="2282613"/>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4</a:t>
              </a:r>
              <a:endParaRPr lang="fi-FI" sz="1200" b="1" dirty="0"/>
            </a:p>
          </p:txBody>
        </p:sp>
        <p:sp>
          <p:nvSpPr>
            <p:cNvPr id="10" name="Oval 9">
              <a:extLst>
                <a:ext uri="{FF2B5EF4-FFF2-40B4-BE49-F238E27FC236}">
                  <a16:creationId xmlns:a16="http://schemas.microsoft.com/office/drawing/2014/main" id="{78E9DBD6-91C0-FA40-8C87-F7F3514B223F}"/>
                </a:ext>
              </a:extLst>
            </p:cNvPr>
            <p:cNvSpPr/>
            <p:nvPr/>
          </p:nvSpPr>
          <p:spPr>
            <a:xfrm>
              <a:off x="379307" y="2563706"/>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5</a:t>
              </a:r>
              <a:endParaRPr lang="fi-FI" sz="1200" b="1" dirty="0"/>
            </a:p>
          </p:txBody>
        </p:sp>
        <p:sp>
          <p:nvSpPr>
            <p:cNvPr id="11" name="Oval 10">
              <a:extLst>
                <a:ext uri="{FF2B5EF4-FFF2-40B4-BE49-F238E27FC236}">
                  <a16:creationId xmlns:a16="http://schemas.microsoft.com/office/drawing/2014/main" id="{E0704419-1F73-1CAE-FC79-0167177FE122}"/>
                </a:ext>
              </a:extLst>
            </p:cNvPr>
            <p:cNvSpPr/>
            <p:nvPr/>
          </p:nvSpPr>
          <p:spPr>
            <a:xfrm>
              <a:off x="379307" y="2847339"/>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6</a:t>
              </a:r>
              <a:endParaRPr lang="fi-FI" sz="1200" b="1" dirty="0"/>
            </a:p>
          </p:txBody>
        </p:sp>
      </p:grpSp>
      <p:grpSp>
        <p:nvGrpSpPr>
          <p:cNvPr id="18" name="Group 17">
            <a:extLst>
              <a:ext uri="{FF2B5EF4-FFF2-40B4-BE49-F238E27FC236}">
                <a16:creationId xmlns:a16="http://schemas.microsoft.com/office/drawing/2014/main" id="{72AA0560-4A43-DE97-133E-CDB80E226FFE}"/>
              </a:ext>
            </a:extLst>
          </p:cNvPr>
          <p:cNvGrpSpPr/>
          <p:nvPr/>
        </p:nvGrpSpPr>
        <p:grpSpPr>
          <a:xfrm>
            <a:off x="3459892" y="0"/>
            <a:ext cx="5684108" cy="5715000"/>
            <a:chOff x="1729946" y="0"/>
            <a:chExt cx="5684108" cy="5715000"/>
          </a:xfrm>
        </p:grpSpPr>
        <p:pic>
          <p:nvPicPr>
            <p:cNvPr id="5" name="Picture 4">
              <a:extLst>
                <a:ext uri="{FF2B5EF4-FFF2-40B4-BE49-F238E27FC236}">
                  <a16:creationId xmlns:a16="http://schemas.microsoft.com/office/drawing/2014/main" id="{FD5C8D6E-F068-5179-7C62-79B0BACEA2F2}"/>
                </a:ext>
              </a:extLst>
            </p:cNvPr>
            <p:cNvPicPr>
              <a:picLocks noChangeAspect="1"/>
            </p:cNvPicPr>
            <p:nvPr/>
          </p:nvPicPr>
          <p:blipFill>
            <a:blip r:embed="rId2"/>
            <a:stretch>
              <a:fillRect/>
            </a:stretch>
          </p:blipFill>
          <p:spPr>
            <a:xfrm>
              <a:off x="1729946" y="0"/>
              <a:ext cx="5684108" cy="5715000"/>
            </a:xfrm>
            <a:prstGeom prst="rect">
              <a:avLst/>
            </a:prstGeom>
          </p:spPr>
        </p:pic>
        <p:sp>
          <p:nvSpPr>
            <p:cNvPr id="12" name="Oval 11">
              <a:extLst>
                <a:ext uri="{FF2B5EF4-FFF2-40B4-BE49-F238E27FC236}">
                  <a16:creationId xmlns:a16="http://schemas.microsoft.com/office/drawing/2014/main" id="{C6FE8D95-8D78-4DC6-0B0B-810C02E91BC5}"/>
                </a:ext>
              </a:extLst>
            </p:cNvPr>
            <p:cNvSpPr/>
            <p:nvPr/>
          </p:nvSpPr>
          <p:spPr>
            <a:xfrm>
              <a:off x="3810000" y="2922694"/>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1</a:t>
              </a:r>
              <a:endParaRPr lang="fi-FI" sz="1200" b="1" dirty="0"/>
            </a:p>
          </p:txBody>
        </p:sp>
        <p:sp>
          <p:nvSpPr>
            <p:cNvPr id="13" name="Oval 12">
              <a:extLst>
                <a:ext uri="{FF2B5EF4-FFF2-40B4-BE49-F238E27FC236}">
                  <a16:creationId xmlns:a16="http://schemas.microsoft.com/office/drawing/2014/main" id="{8458A7BD-28A7-B5D9-5046-4751DF74319C}"/>
                </a:ext>
              </a:extLst>
            </p:cNvPr>
            <p:cNvSpPr/>
            <p:nvPr/>
          </p:nvSpPr>
          <p:spPr>
            <a:xfrm>
              <a:off x="3515680" y="2749126"/>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2</a:t>
              </a:r>
              <a:endParaRPr lang="fi-FI" sz="1200" b="1" dirty="0"/>
            </a:p>
          </p:txBody>
        </p:sp>
        <p:sp>
          <p:nvSpPr>
            <p:cNvPr id="14" name="Oval 13">
              <a:extLst>
                <a:ext uri="{FF2B5EF4-FFF2-40B4-BE49-F238E27FC236}">
                  <a16:creationId xmlns:a16="http://schemas.microsoft.com/office/drawing/2014/main" id="{676E7D55-A584-7B75-C0B6-734848A588A0}"/>
                </a:ext>
              </a:extLst>
            </p:cNvPr>
            <p:cNvSpPr/>
            <p:nvPr/>
          </p:nvSpPr>
          <p:spPr>
            <a:xfrm>
              <a:off x="2694070" y="2282614"/>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3</a:t>
              </a:r>
              <a:endParaRPr lang="fi-FI" sz="1200" b="1" dirty="0"/>
            </a:p>
          </p:txBody>
        </p:sp>
        <p:sp>
          <p:nvSpPr>
            <p:cNvPr id="15" name="Oval 14">
              <a:extLst>
                <a:ext uri="{FF2B5EF4-FFF2-40B4-BE49-F238E27FC236}">
                  <a16:creationId xmlns:a16="http://schemas.microsoft.com/office/drawing/2014/main" id="{6E9FE716-D878-C115-282D-C4BA425B3B34}"/>
                </a:ext>
              </a:extLst>
            </p:cNvPr>
            <p:cNvSpPr/>
            <p:nvPr/>
          </p:nvSpPr>
          <p:spPr>
            <a:xfrm>
              <a:off x="4479919" y="2755900"/>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4</a:t>
              </a:r>
              <a:endParaRPr lang="fi-FI" sz="1200" b="1" dirty="0"/>
            </a:p>
          </p:txBody>
        </p:sp>
        <p:sp>
          <p:nvSpPr>
            <p:cNvPr id="16" name="Oval 15">
              <a:extLst>
                <a:ext uri="{FF2B5EF4-FFF2-40B4-BE49-F238E27FC236}">
                  <a16:creationId xmlns:a16="http://schemas.microsoft.com/office/drawing/2014/main" id="{88FF9012-FBA1-1CDF-76D6-85664A62960E}"/>
                </a:ext>
              </a:extLst>
            </p:cNvPr>
            <p:cNvSpPr/>
            <p:nvPr/>
          </p:nvSpPr>
          <p:spPr>
            <a:xfrm>
              <a:off x="4495585" y="3127589"/>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5</a:t>
              </a:r>
              <a:endParaRPr lang="fi-FI" sz="1200" b="1" dirty="0"/>
            </a:p>
          </p:txBody>
        </p:sp>
        <p:sp>
          <p:nvSpPr>
            <p:cNvPr id="17" name="Oval 16">
              <a:extLst>
                <a:ext uri="{FF2B5EF4-FFF2-40B4-BE49-F238E27FC236}">
                  <a16:creationId xmlns:a16="http://schemas.microsoft.com/office/drawing/2014/main" id="{012B4021-F957-AADF-4C63-17166D1E1049}"/>
                </a:ext>
              </a:extLst>
            </p:cNvPr>
            <p:cNvSpPr/>
            <p:nvPr/>
          </p:nvSpPr>
          <p:spPr>
            <a:xfrm>
              <a:off x="4371545" y="3390904"/>
              <a:ext cx="216747" cy="2167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6</a:t>
              </a:r>
              <a:endParaRPr lang="fi-FI" sz="1200" b="1" dirty="0"/>
            </a:p>
          </p:txBody>
        </p:sp>
      </p:grpSp>
      <p:sp>
        <p:nvSpPr>
          <p:cNvPr id="20" name="TextBox 19">
            <a:extLst>
              <a:ext uri="{FF2B5EF4-FFF2-40B4-BE49-F238E27FC236}">
                <a16:creationId xmlns:a16="http://schemas.microsoft.com/office/drawing/2014/main" id="{E9CCADF7-EB3C-864E-A9D9-458B0385BD7B}"/>
              </a:ext>
            </a:extLst>
          </p:cNvPr>
          <p:cNvSpPr txBox="1"/>
          <p:nvPr/>
        </p:nvSpPr>
        <p:spPr>
          <a:xfrm>
            <a:off x="596054" y="1367026"/>
            <a:ext cx="2424853" cy="1804084"/>
          </a:xfrm>
          <a:prstGeom prst="rect">
            <a:avLst/>
          </a:prstGeom>
          <a:noFill/>
        </p:spPr>
        <p:txBody>
          <a:bodyPr wrap="square" rtlCol="0">
            <a:spAutoFit/>
          </a:bodyPr>
          <a:lstStyle/>
          <a:p>
            <a:pPr>
              <a:lnSpc>
                <a:spcPct val="135000"/>
              </a:lnSpc>
            </a:pPr>
            <a:r>
              <a:rPr lang="fi-FI" b="1" dirty="0"/>
              <a:t>Väre</a:t>
            </a:r>
          </a:p>
          <a:p>
            <a:pPr>
              <a:lnSpc>
                <a:spcPct val="135000"/>
              </a:lnSpc>
            </a:pPr>
            <a:r>
              <a:rPr lang="fi-FI" b="1" dirty="0"/>
              <a:t>Kauppakorkeakoulu</a:t>
            </a:r>
          </a:p>
          <a:p>
            <a:pPr>
              <a:lnSpc>
                <a:spcPct val="135000"/>
              </a:lnSpc>
            </a:pPr>
            <a:r>
              <a:rPr lang="fi-FI" b="1" dirty="0"/>
              <a:t>T-talo &amp; TUAS)</a:t>
            </a:r>
          </a:p>
          <a:p>
            <a:pPr>
              <a:lnSpc>
                <a:spcPct val="135000"/>
              </a:lnSpc>
            </a:pPr>
            <a:r>
              <a:rPr lang="fi-FI" b="1" dirty="0"/>
              <a:t>Kandidaattikeskus</a:t>
            </a:r>
          </a:p>
          <a:p>
            <a:pPr>
              <a:lnSpc>
                <a:spcPct val="135000"/>
              </a:lnSpc>
            </a:pPr>
            <a:r>
              <a:rPr lang="fi-FI" b="1" dirty="0"/>
              <a:t>Alvar Aallon puisto</a:t>
            </a:r>
          </a:p>
          <a:p>
            <a:pPr>
              <a:lnSpc>
                <a:spcPct val="135000"/>
              </a:lnSpc>
            </a:pPr>
            <a:r>
              <a:rPr lang="fi-FI" b="1" dirty="0"/>
              <a:t>Oppimiskeskus</a:t>
            </a:r>
          </a:p>
        </p:txBody>
      </p:sp>
      <p:sp>
        <p:nvSpPr>
          <p:cNvPr id="24" name="TextBox 23">
            <a:extLst>
              <a:ext uri="{FF2B5EF4-FFF2-40B4-BE49-F238E27FC236}">
                <a16:creationId xmlns:a16="http://schemas.microsoft.com/office/drawing/2014/main" id="{7426EF4A-8E31-EFA0-A9F3-A6830CDDCBDD}"/>
              </a:ext>
            </a:extLst>
          </p:cNvPr>
          <p:cNvSpPr txBox="1"/>
          <p:nvPr/>
        </p:nvSpPr>
        <p:spPr>
          <a:xfrm>
            <a:off x="379307" y="3379557"/>
            <a:ext cx="2641599" cy="1938992"/>
          </a:xfrm>
          <a:prstGeom prst="rect">
            <a:avLst/>
          </a:prstGeom>
          <a:noFill/>
        </p:spPr>
        <p:txBody>
          <a:bodyPr wrap="square" rtlCol="0">
            <a:spAutoFit/>
          </a:bodyPr>
          <a:lstStyle/>
          <a:p>
            <a:r>
              <a:rPr lang="fi-FI" sz="1000" b="1" dirty="0"/>
              <a:t>Muita kiinnostavia kohteita kampuksella: </a:t>
            </a:r>
          </a:p>
          <a:p>
            <a:pPr marL="171450" indent="-171450">
              <a:buFont typeface="Arial" panose="020B0604020202020204" pitchFamily="34" charset="0"/>
              <a:buChar char="•"/>
            </a:pPr>
            <a:r>
              <a:rPr lang="fi-FI" sz="1000" b="1" dirty="0"/>
              <a:t>Dipoli</a:t>
            </a:r>
          </a:p>
          <a:p>
            <a:pPr marL="171450" indent="-171450">
              <a:buFont typeface="Arial" panose="020B0604020202020204" pitchFamily="34" charset="0"/>
              <a:buChar char="•"/>
            </a:pPr>
            <a:r>
              <a:rPr lang="fi-FI" sz="1000" b="1" dirty="0"/>
              <a:t>Design </a:t>
            </a:r>
            <a:r>
              <a:rPr lang="fi-FI" sz="1000" b="1" dirty="0" err="1"/>
              <a:t>Factory</a:t>
            </a:r>
            <a:r>
              <a:rPr lang="fi-FI" sz="1000" b="1" dirty="0"/>
              <a:t> &amp; Startup Sauna</a:t>
            </a:r>
          </a:p>
          <a:p>
            <a:pPr marL="171450" indent="-171450">
              <a:buFont typeface="Arial" panose="020B0604020202020204" pitchFamily="34" charset="0"/>
              <a:buChar char="•"/>
            </a:pPr>
            <a:r>
              <a:rPr lang="fi-FI" sz="1000" b="1" dirty="0"/>
              <a:t>Teekkarikylä (&amp; </a:t>
            </a:r>
            <a:r>
              <a:rPr lang="fi-FI" sz="1000" b="1" dirty="0" err="1"/>
              <a:t>Smökki</a:t>
            </a:r>
            <a:r>
              <a:rPr lang="fi-FI" sz="1000" b="1" dirty="0"/>
              <a:t>)</a:t>
            </a:r>
          </a:p>
          <a:p>
            <a:pPr marL="171450" indent="-171450">
              <a:buFont typeface="Arial" panose="020B0604020202020204" pitchFamily="34" charset="0"/>
              <a:buChar char="•"/>
            </a:pPr>
            <a:r>
              <a:rPr lang="fi-FI" sz="1000" b="1" dirty="0"/>
              <a:t>Unisport ja ulkoilualueet</a:t>
            </a:r>
          </a:p>
          <a:p>
            <a:pPr marL="171450" indent="-171450">
              <a:buFont typeface="Arial" panose="020B0604020202020204" pitchFamily="34" charset="0"/>
              <a:buChar char="•"/>
            </a:pPr>
            <a:r>
              <a:rPr lang="fi-FI" sz="1000" b="1" dirty="0" err="1"/>
              <a:t>Täffä</a:t>
            </a:r>
            <a:endParaRPr lang="fi-FI" sz="1000" b="1" dirty="0"/>
          </a:p>
          <a:p>
            <a:pPr marL="171450" indent="-171450">
              <a:buFont typeface="Arial" panose="020B0604020202020204" pitchFamily="34" charset="0"/>
              <a:buChar char="•"/>
            </a:pPr>
            <a:r>
              <a:rPr lang="fi-FI" sz="1000" b="1" dirty="0" err="1"/>
              <a:t>AYY:n</a:t>
            </a:r>
            <a:r>
              <a:rPr lang="fi-FI" sz="1000" b="1" dirty="0"/>
              <a:t> toimisto</a:t>
            </a:r>
          </a:p>
          <a:p>
            <a:pPr marL="171450" indent="-171450">
              <a:buFont typeface="Arial" panose="020B0604020202020204" pitchFamily="34" charset="0"/>
              <a:buChar char="•"/>
            </a:pPr>
            <a:r>
              <a:rPr lang="fi-FI" sz="1000" b="1" dirty="0"/>
              <a:t>Aalto Shop</a:t>
            </a:r>
          </a:p>
          <a:p>
            <a:pPr marL="171450" indent="-171450">
              <a:buFont typeface="Arial" panose="020B0604020202020204" pitchFamily="34" charset="0"/>
              <a:buChar char="•"/>
            </a:pPr>
            <a:endParaRPr lang="fi-FI" sz="1000" b="1" dirty="0"/>
          </a:p>
          <a:p>
            <a:pPr marL="171450" indent="-171450">
              <a:buFont typeface="Arial" panose="020B0604020202020204" pitchFamily="34" charset="0"/>
              <a:buChar char="•"/>
            </a:pPr>
            <a:endParaRPr lang="fi-FI" sz="1000" b="1" dirty="0"/>
          </a:p>
          <a:p>
            <a:pPr marL="171450" indent="-171450">
              <a:buFont typeface="Arial" panose="020B0604020202020204" pitchFamily="34" charset="0"/>
              <a:buChar char="•"/>
            </a:pPr>
            <a:endParaRPr lang="fi-FI" sz="1000" b="1" dirty="0"/>
          </a:p>
          <a:p>
            <a:endParaRPr lang="fi-FI" sz="1000" b="1" dirty="0"/>
          </a:p>
        </p:txBody>
      </p:sp>
      <p:sp>
        <p:nvSpPr>
          <p:cNvPr id="4" name="TextBox 3">
            <a:extLst>
              <a:ext uri="{FF2B5EF4-FFF2-40B4-BE49-F238E27FC236}">
                <a16:creationId xmlns:a16="http://schemas.microsoft.com/office/drawing/2014/main" id="{52DF9756-4E4A-ADEA-8ADB-1FDC22778097}"/>
              </a:ext>
            </a:extLst>
          </p:cNvPr>
          <p:cNvSpPr txBox="1"/>
          <p:nvPr/>
        </p:nvSpPr>
        <p:spPr>
          <a:xfrm>
            <a:off x="207469" y="1963048"/>
            <a:ext cx="278208" cy="300082"/>
          </a:xfrm>
          <a:prstGeom prst="rect">
            <a:avLst/>
          </a:prstGeom>
          <a:noFill/>
        </p:spPr>
        <p:txBody>
          <a:bodyPr wrap="square">
            <a:spAutoFit/>
          </a:bodyPr>
          <a:lstStyle/>
          <a:p>
            <a:r>
              <a:rPr lang="fi-FI" b="1" dirty="0"/>
              <a:t>(</a:t>
            </a:r>
            <a:endParaRPr lang="fi-FI" dirty="0"/>
          </a:p>
        </p:txBody>
      </p:sp>
    </p:spTree>
    <p:extLst>
      <p:ext uri="{BB962C8B-B14F-4D97-AF65-F5344CB8AC3E}">
        <p14:creationId xmlns:p14="http://schemas.microsoft.com/office/powerpoint/2010/main" val="2050832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1 </a:t>
            </a:r>
            <a:r>
              <a:rPr lang="en-US" dirty="0" err="1"/>
              <a:t>Väre</a:t>
            </a:r>
            <a:endParaRPr lang="en-US"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sz="2000" dirty="0"/>
              <a:t>Käyttötarkoitus: Taiteiden ja suunnittelun korkeakoulun tilat. Taiteen ja muotoilun työpajoja (15kpl).</a:t>
            </a:r>
          </a:p>
          <a:p>
            <a:pPr marL="342900" indent="-342900">
              <a:buFont typeface="Arial" panose="020B0604020202020204" pitchFamily="34" charset="0"/>
              <a:buChar char="•"/>
            </a:pPr>
            <a:r>
              <a:rPr lang="fi-FI" sz="2000" dirty="0"/>
              <a:t>Rakennuksesta: Rakennus omavarainen, käyttää vain uusiutuvaa energiaa.</a:t>
            </a:r>
          </a:p>
          <a:p>
            <a:pPr marL="342900" indent="-342900">
              <a:buFont typeface="Arial" panose="020B0604020202020204" pitchFamily="34" charset="0"/>
              <a:buChar char="•"/>
            </a:pPr>
            <a:r>
              <a:rPr lang="fi-FI" sz="2000" dirty="0"/>
              <a:t>Opiskelijoille: Työpajat. Opiskelijaravintola </a:t>
            </a:r>
            <a:r>
              <a:rPr lang="fi-FI" sz="2000" dirty="0" err="1"/>
              <a:t>Kipsari</a:t>
            </a:r>
            <a:r>
              <a:rPr lang="fi-FI" sz="2000" dirty="0"/>
              <a:t> (vegaaniruokia) ja kahvila. Opiskelutiloja ja työtiloja opiskelijoille. Galleriatiloissa näyttelyitä ja oppilastöitä.</a:t>
            </a:r>
          </a:p>
          <a:p>
            <a:pPr marL="342900" indent="-342900">
              <a:buFont typeface="Arial" panose="020B0604020202020204" pitchFamily="34" charset="0"/>
              <a:buChar char="•"/>
            </a:pPr>
            <a:r>
              <a:rPr lang="fi-FI" sz="2000" dirty="0"/>
              <a:t>Edustaa: Taiteiden ala. Luovuus ja kestävyys. Käsillä tekeminen ja käytännönläheisyys, yhdistyy huippututkimukseen. </a:t>
            </a:r>
          </a:p>
          <a:p>
            <a:pPr marL="342900" indent="-342900">
              <a:buFont typeface="Arial" panose="020B0604020202020204" pitchFamily="34" charset="0"/>
              <a:buChar char="•"/>
            </a:pPr>
            <a:r>
              <a:rPr lang="fi-FI" sz="2000" dirty="0"/>
              <a:t>Oma kokemuksesi paikasta?</a:t>
            </a:r>
          </a:p>
        </p:txBody>
      </p:sp>
    </p:spTree>
    <p:extLst>
      <p:ext uri="{BB962C8B-B14F-4D97-AF65-F5344CB8AC3E}">
        <p14:creationId xmlns:p14="http://schemas.microsoft.com/office/powerpoint/2010/main" val="329382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2 </a:t>
            </a:r>
            <a:r>
              <a:rPr lang="en-US" dirty="0" err="1"/>
              <a:t>Kauppakorkeakoulu</a:t>
            </a:r>
            <a:endParaRPr lang="en-US"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Käyttötarkoitus: Kauppakorkeakoulun tilat. </a:t>
            </a:r>
          </a:p>
          <a:p>
            <a:pPr marL="342900" indent="-342900">
              <a:buFont typeface="Arial" panose="020B0604020202020204" pitchFamily="34" charset="0"/>
              <a:buChar char="•"/>
            </a:pPr>
            <a:r>
              <a:rPr lang="fi-FI" dirty="0"/>
              <a:t>Rakennuksesta: Harvard-tyylisiä luentosaleja. ’Lahjoittajien seinä’.</a:t>
            </a:r>
          </a:p>
          <a:p>
            <a:pPr marL="342900" indent="-342900">
              <a:buFont typeface="Arial" panose="020B0604020202020204" pitchFamily="34" charset="0"/>
              <a:buChar char="•"/>
            </a:pPr>
            <a:r>
              <a:rPr lang="fi-FI" dirty="0"/>
              <a:t>Opiskelijoille: Opiskelutiloja 24/7 sekä avoimia työtiloja. Ravintola Arvo. </a:t>
            </a:r>
            <a:r>
              <a:rPr lang="fi-FI" dirty="0" err="1"/>
              <a:t>Premium-wc:t</a:t>
            </a:r>
            <a:r>
              <a:rPr lang="fi-FI" dirty="0"/>
              <a:t>.</a:t>
            </a:r>
          </a:p>
          <a:p>
            <a:pPr marL="342900" indent="-342900">
              <a:buFont typeface="Arial" panose="020B0604020202020204" pitchFamily="34" charset="0"/>
              <a:buChar char="•"/>
            </a:pPr>
            <a:r>
              <a:rPr lang="fi-FI" dirty="0"/>
              <a:t>Edustaa: Kauppatieteellinen ala. Yritysyhteistyö ja uramahdollisuudet. Kansainvälisyys. Taide ja talous kohtaavat rakennuksessa.</a:t>
            </a:r>
          </a:p>
          <a:p>
            <a:pPr marL="342900" indent="-342900">
              <a:buFont typeface="Arial" panose="020B0604020202020204" pitchFamily="34" charset="0"/>
              <a:buChar char="•"/>
            </a:pPr>
            <a:r>
              <a:rPr lang="fi-FI" dirty="0"/>
              <a:t>Oma kokemuksesi paikasta?</a:t>
            </a:r>
          </a:p>
        </p:txBody>
      </p:sp>
    </p:spTree>
    <p:extLst>
      <p:ext uri="{BB962C8B-B14F-4D97-AF65-F5344CB8AC3E}">
        <p14:creationId xmlns:p14="http://schemas.microsoft.com/office/powerpoint/2010/main" val="3443850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3 T-</a:t>
            </a:r>
            <a:r>
              <a:rPr lang="en-US" dirty="0" err="1"/>
              <a:t>talo</a:t>
            </a:r>
            <a:r>
              <a:rPr lang="en-US" dirty="0"/>
              <a:t> &amp; TUAS</a:t>
            </a:r>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sz="1800" dirty="0"/>
              <a:t>Käyttötarkoitus: </a:t>
            </a:r>
            <a:r>
              <a:rPr lang="fi-FI" sz="1800" i="1" dirty="0"/>
              <a:t>TUAS/</a:t>
            </a:r>
            <a:r>
              <a:rPr lang="fi-FI" sz="1800" i="1" dirty="0" err="1"/>
              <a:t>Maarintie</a:t>
            </a:r>
            <a:r>
              <a:rPr lang="fi-FI" sz="1800" i="1" dirty="0"/>
              <a:t> 8</a:t>
            </a:r>
            <a:r>
              <a:rPr lang="fi-FI" sz="1800" dirty="0"/>
              <a:t>: Perustieteiden korkeakoulun ja Sähkötekniikan korkeakoulun tiloja. </a:t>
            </a:r>
            <a:r>
              <a:rPr lang="fi-FI" sz="1800" i="1" dirty="0"/>
              <a:t>T-talo/Tietotekniikan talo</a:t>
            </a:r>
            <a:r>
              <a:rPr lang="fi-FI" sz="1800" dirty="0"/>
              <a:t>: Tietotekniikan ja sähkötekniikan opetuksen tiloja. </a:t>
            </a:r>
          </a:p>
          <a:p>
            <a:pPr marL="342900" indent="-342900">
              <a:buFont typeface="Arial" panose="020B0604020202020204" pitchFamily="34" charset="0"/>
              <a:buChar char="•"/>
            </a:pPr>
            <a:r>
              <a:rPr lang="fi-FI" sz="1800" dirty="0"/>
              <a:t>Rakennuksista: Mukana Aalto </a:t>
            </a:r>
            <a:r>
              <a:rPr lang="fi-FI" sz="1800" dirty="0" err="1"/>
              <a:t>Ventures</a:t>
            </a:r>
            <a:r>
              <a:rPr lang="fi-FI" sz="1800" dirty="0"/>
              <a:t> Program ja Suomen tekoälykeskus FCAI. </a:t>
            </a:r>
          </a:p>
          <a:p>
            <a:pPr marL="342900" indent="-342900">
              <a:buFont typeface="Arial" panose="020B0604020202020204" pitchFamily="34" charset="0"/>
              <a:buChar char="•"/>
            </a:pPr>
            <a:r>
              <a:rPr lang="fi-FI" sz="1800" dirty="0"/>
              <a:t>Opiskelijoille: Opiskelutiloja, opiskelijaravintoloita ja Subway. Kiltahuoneita.</a:t>
            </a:r>
          </a:p>
          <a:p>
            <a:pPr marL="342900" indent="-342900">
              <a:buFont typeface="Arial" panose="020B0604020202020204" pitchFamily="34" charset="0"/>
              <a:buChar char="•"/>
            </a:pPr>
            <a:r>
              <a:rPr lang="fi-FI" sz="1800" dirty="0"/>
              <a:t>Edustaa: Tekniikan ala. Huipputason teknologiaosaaminen,  huippututkimus. </a:t>
            </a:r>
            <a:r>
              <a:rPr lang="fi-FI" sz="1800" dirty="0" err="1"/>
              <a:t>Start</a:t>
            </a:r>
            <a:r>
              <a:rPr lang="fi-FI" sz="1800" dirty="0"/>
              <a:t> </a:t>
            </a:r>
            <a:r>
              <a:rPr lang="fi-FI" sz="1800" dirty="0" err="1"/>
              <a:t>up</a:t>
            </a:r>
            <a:r>
              <a:rPr lang="fi-FI" sz="1800" dirty="0"/>
              <a:t> -kulttuuri, jossa alat kohtaavat. Aktiivinen opiskelijaelämä. </a:t>
            </a:r>
          </a:p>
          <a:p>
            <a:pPr marL="342900" indent="-342900">
              <a:buFont typeface="Arial" panose="020B0604020202020204" pitchFamily="34" charset="0"/>
              <a:buChar char="•"/>
            </a:pPr>
            <a:r>
              <a:rPr lang="fi-FI" sz="1800" dirty="0"/>
              <a:t>Oma kokemuksesi paikasta?</a:t>
            </a:r>
          </a:p>
        </p:txBody>
      </p:sp>
    </p:spTree>
    <p:extLst>
      <p:ext uri="{BB962C8B-B14F-4D97-AF65-F5344CB8AC3E}">
        <p14:creationId xmlns:p14="http://schemas.microsoft.com/office/powerpoint/2010/main" val="334308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4 </a:t>
            </a:r>
            <a:r>
              <a:rPr lang="en-US" dirty="0" err="1"/>
              <a:t>Kandidaattikeskus</a:t>
            </a:r>
            <a:endParaRPr lang="en-US"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Käyttötarkoitus: Opetustiloja kandidaattiopiskelijoille. Arkkitehtuurin siipi. Otaniemen kampuksen maamerkki. </a:t>
            </a:r>
          </a:p>
          <a:p>
            <a:pPr marL="342900" indent="-342900">
              <a:buFont typeface="Arial" panose="020B0604020202020204" pitchFamily="34" charset="0"/>
              <a:buChar char="•"/>
            </a:pPr>
            <a:r>
              <a:rPr lang="fi-FI" dirty="0"/>
              <a:t>Rakennuksesta: Alvar Aallon suunnittelema 1964. Kuuluisa amfiteatteristaan.</a:t>
            </a:r>
          </a:p>
          <a:p>
            <a:pPr marL="342900" indent="-342900">
              <a:buFont typeface="Arial" panose="020B0604020202020204" pitchFamily="34" charset="0"/>
              <a:buChar char="•"/>
            </a:pPr>
            <a:r>
              <a:rPr lang="fi-FI" dirty="0"/>
              <a:t>Opiskelijoille: Isoja luentosaleja (mm. Aalto-sali, 570 hlöä). Opiskelutiloja 24/7 ja laskutupia. Opiskelijapalvelut. Opiskelijaravintola Alvari. Kiltahuoneita (kiltakäytävä).</a:t>
            </a:r>
          </a:p>
          <a:p>
            <a:pPr marL="342900" indent="-342900">
              <a:buFont typeface="Arial" panose="020B0604020202020204" pitchFamily="34" charset="0"/>
              <a:buChar char="•"/>
            </a:pPr>
            <a:r>
              <a:rPr lang="fi-FI" dirty="0"/>
              <a:t>Edustaa: Aalto-yhteisö. Aktiivinen opiskelijaelämä. </a:t>
            </a:r>
          </a:p>
          <a:p>
            <a:pPr marL="342900" indent="-342900">
              <a:buFont typeface="Arial" panose="020B0604020202020204" pitchFamily="34" charset="0"/>
              <a:buChar char="•"/>
            </a:pPr>
            <a:r>
              <a:rPr lang="fi-FI" dirty="0"/>
              <a:t>Oma kokemuksesi paikasta?</a:t>
            </a:r>
          </a:p>
        </p:txBody>
      </p:sp>
    </p:spTree>
    <p:extLst>
      <p:ext uri="{BB962C8B-B14F-4D97-AF65-F5344CB8AC3E}">
        <p14:creationId xmlns:p14="http://schemas.microsoft.com/office/powerpoint/2010/main" val="1968737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5 Alvar </a:t>
            </a:r>
            <a:r>
              <a:rPr lang="en-US" dirty="0" err="1"/>
              <a:t>Aallon</a:t>
            </a:r>
            <a:r>
              <a:rPr lang="en-US" dirty="0"/>
              <a:t> </a:t>
            </a:r>
            <a:r>
              <a:rPr lang="en-US" dirty="0" err="1"/>
              <a:t>puisto</a:t>
            </a:r>
            <a:r>
              <a:rPr lang="en-US" dirty="0"/>
              <a:t> </a:t>
            </a:r>
            <a:r>
              <a:rPr lang="en-US" sz="3200" dirty="0"/>
              <a:t>(&amp; </a:t>
            </a:r>
            <a:r>
              <a:rPr lang="en-US" sz="3200" dirty="0" err="1"/>
              <a:t>Alvarin</a:t>
            </a:r>
            <a:r>
              <a:rPr lang="en-US" sz="3200" dirty="0"/>
              <a:t> </a:t>
            </a:r>
            <a:r>
              <a:rPr lang="en-US" sz="3200" dirty="0" err="1"/>
              <a:t>aukio</a:t>
            </a:r>
            <a:r>
              <a:rPr lang="en-US" sz="3200" dirty="0"/>
              <a:t>)</a:t>
            </a:r>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Käyttötarkoitus: Opiskelijatapahtumat, -juhlat ja -perinteet. </a:t>
            </a:r>
          </a:p>
          <a:p>
            <a:pPr marL="342900" indent="-342900">
              <a:buFont typeface="Arial" panose="020B0604020202020204" pitchFamily="34" charset="0"/>
              <a:buChar char="•"/>
            </a:pPr>
            <a:r>
              <a:rPr lang="fi-FI" dirty="0"/>
              <a:t>Rakennuksesta: Alvar Aallon säilyttämät lehmuskujat peruja 1800-luvun kartanosta. Amfiteatteri-portaat. </a:t>
            </a:r>
          </a:p>
          <a:p>
            <a:pPr marL="342900" indent="-342900">
              <a:buFont typeface="Arial" panose="020B0604020202020204" pitchFamily="34" charset="0"/>
              <a:buChar char="•"/>
            </a:pPr>
            <a:r>
              <a:rPr lang="fi-FI" dirty="0"/>
              <a:t>Opiskelijoille: Puiston opiskelijariennot ja piknik-mahdollisuudet. </a:t>
            </a:r>
          </a:p>
          <a:p>
            <a:pPr marL="342900" indent="-342900">
              <a:buFont typeface="Arial" panose="020B0604020202020204" pitchFamily="34" charset="0"/>
              <a:buChar char="•"/>
            </a:pPr>
            <a:r>
              <a:rPr lang="fi-FI" dirty="0"/>
              <a:t>Edustaa: Aalto-yhteisö ja opiskelijakulttuuri. Luonnonläheisyys, arkkitehtuuri ja hyvinvointi.</a:t>
            </a:r>
          </a:p>
          <a:p>
            <a:pPr marL="342900" indent="-342900">
              <a:buFont typeface="Arial" panose="020B0604020202020204" pitchFamily="34" charset="0"/>
              <a:buChar char="•"/>
            </a:pPr>
            <a:r>
              <a:rPr lang="fi-FI" dirty="0"/>
              <a:t>Oma kokemuksesi paikasta?</a:t>
            </a:r>
          </a:p>
        </p:txBody>
      </p:sp>
    </p:spTree>
    <p:extLst>
      <p:ext uri="{BB962C8B-B14F-4D97-AF65-F5344CB8AC3E}">
        <p14:creationId xmlns:p14="http://schemas.microsoft.com/office/powerpoint/2010/main" val="1396391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6 </a:t>
            </a:r>
            <a:r>
              <a:rPr lang="en-US" dirty="0" err="1"/>
              <a:t>Oppimiskeskus</a:t>
            </a:r>
            <a:r>
              <a:rPr lang="en-US" dirty="0"/>
              <a:t> </a:t>
            </a:r>
            <a:r>
              <a:rPr lang="en-US" sz="3200" dirty="0"/>
              <a:t>(Harald </a:t>
            </a:r>
            <a:r>
              <a:rPr lang="en-US" sz="3200" dirty="0" err="1"/>
              <a:t>Herlin</a:t>
            </a:r>
            <a:r>
              <a:rPr lang="en-US" sz="3200" dirty="0"/>
              <a:t>)</a:t>
            </a:r>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Käyttötarkoitus: Kirjasto, monikäyttötila, studiotila. </a:t>
            </a:r>
          </a:p>
          <a:p>
            <a:pPr marL="342900" indent="-342900">
              <a:buFont typeface="Arial" panose="020B0604020202020204" pitchFamily="34" charset="0"/>
              <a:buChar char="•"/>
            </a:pPr>
            <a:r>
              <a:rPr lang="fi-FI" dirty="0"/>
              <a:t>Rakennuksesta: Alvar Aallon suunnittelema. Jännittävää sisustusarkkitehtuuria.</a:t>
            </a:r>
          </a:p>
          <a:p>
            <a:pPr marL="342900" indent="-342900">
              <a:buFont typeface="Arial" panose="020B0604020202020204" pitchFamily="34" charset="0"/>
              <a:buChar char="•"/>
            </a:pPr>
            <a:r>
              <a:rPr lang="fi-FI" dirty="0"/>
              <a:t>Opiskelijoille: Kirjastopalvelut. Opiskelu- ja ryhmätyötiloja. Studio- ja äänitystiloja. VR-tila. Pallotuoleja!</a:t>
            </a:r>
          </a:p>
          <a:p>
            <a:pPr marL="342900" indent="-342900">
              <a:buFont typeface="Arial" panose="020B0604020202020204" pitchFamily="34" charset="0"/>
              <a:buChar char="•"/>
            </a:pPr>
            <a:r>
              <a:rPr lang="fi-FI" dirty="0"/>
              <a:t>Edustaa: Monialainen oppiminen ja innovaatiot. Eri alojen opiskelijoita – alat kohtaavat.</a:t>
            </a:r>
          </a:p>
          <a:p>
            <a:pPr marL="342900" indent="-342900">
              <a:buFont typeface="Arial" panose="020B0604020202020204" pitchFamily="34" charset="0"/>
              <a:buChar char="•"/>
            </a:pPr>
            <a:r>
              <a:rPr lang="fi-FI" dirty="0"/>
              <a:t>Oma kokemuksesi paikasta?</a:t>
            </a:r>
          </a:p>
        </p:txBody>
      </p:sp>
    </p:spTree>
    <p:extLst>
      <p:ext uri="{BB962C8B-B14F-4D97-AF65-F5344CB8AC3E}">
        <p14:creationId xmlns:p14="http://schemas.microsoft.com/office/powerpoint/2010/main" val="1741771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Ennen</a:t>
            </a:r>
            <a:r>
              <a:rPr lang="en-US" dirty="0"/>
              <a:t> </a:t>
            </a:r>
            <a:r>
              <a:rPr lang="en-US" dirty="0" err="1"/>
              <a:t>kierrosta</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Sovi tapaamisaika ja -paikka. </a:t>
            </a:r>
          </a:p>
          <a:p>
            <a:pPr marL="971550" lvl="1" indent="-342900"/>
            <a:r>
              <a:rPr lang="fi-FI" sz="1800" dirty="0"/>
              <a:t>Espresso House on hyvä maamerkki. Vaihtoehtoisesti voit sopia tapaamisen esim. Kandidaattikeskuksen aulaan.</a:t>
            </a:r>
          </a:p>
          <a:p>
            <a:pPr marL="342900" indent="-342900">
              <a:buFont typeface="Arial" panose="020B0604020202020204" pitchFamily="34" charset="0"/>
              <a:buChar char="•"/>
            </a:pPr>
            <a:r>
              <a:rPr lang="fi-FI" dirty="0"/>
              <a:t>Käy läpi kierroksen reitti ja mieti, mitä haluat kertoa ryhmälle.</a:t>
            </a:r>
          </a:p>
          <a:p>
            <a:pPr marL="971550" lvl="1" indent="-342900"/>
            <a:r>
              <a:rPr lang="fi-FI" sz="1800" dirty="0"/>
              <a:t>Voit tarkistaa, onko kierroksesi varrella kiinnostavia näyttelyitä tai tapahtumia (https://www.aalto.fi/fi/tapahtumat) ja mainita niistä lyhyesti ryhmälle kun ohitatte ne.</a:t>
            </a:r>
          </a:p>
          <a:p>
            <a:pPr marL="342900" indent="-342900">
              <a:buFont typeface="Arial" panose="020B0604020202020204" pitchFamily="34" charset="0"/>
              <a:buChar char="•"/>
            </a:pPr>
            <a:r>
              <a:rPr lang="fi-FI" dirty="0"/>
              <a:t>Jos tarvitset muistilappuja, voit halutessasi tehdä muutaman kortin, joissa on kääntöpuolella Aallon logo. </a:t>
            </a:r>
          </a:p>
          <a:p>
            <a:pPr marL="342900" indent="-342900">
              <a:buFont typeface="Arial" panose="020B0604020202020204" pitchFamily="34" charset="0"/>
              <a:buChar char="•"/>
            </a:pPr>
            <a:endParaRPr lang="fi-FI" dirty="0"/>
          </a:p>
        </p:txBody>
      </p:sp>
    </p:spTree>
    <p:extLst>
      <p:ext uri="{BB962C8B-B14F-4D97-AF65-F5344CB8AC3E}">
        <p14:creationId xmlns:p14="http://schemas.microsoft.com/office/powerpoint/2010/main" val="4090703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Dipoli</a:t>
            </a:r>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Käyttötarkoitus: Aalto-yliopiston päärakennus ja näyteikkuna. Isojen tapahtumien järjestyspaikka. </a:t>
            </a:r>
          </a:p>
          <a:p>
            <a:pPr marL="342900" indent="-342900">
              <a:buFont typeface="Arial" panose="020B0604020202020204" pitchFamily="34" charset="0"/>
              <a:buChar char="•"/>
            </a:pPr>
            <a:r>
              <a:rPr lang="fi-FI" dirty="0"/>
              <a:t>Rakennuksesta: Arkkitehtuurin merkkiteos, Raili ja Reima Pietilän suunnittelema 1966.</a:t>
            </a:r>
          </a:p>
          <a:p>
            <a:pPr marL="342900" indent="-342900">
              <a:buFont typeface="Arial" panose="020B0604020202020204" pitchFamily="34" charset="0"/>
              <a:buChar char="•"/>
            </a:pPr>
            <a:r>
              <a:rPr lang="fi-FI" dirty="0"/>
              <a:t>Edustaa: Luovat ratkaisut. Luonnon ja rakennetun ympäristön vuorovaikutus.</a:t>
            </a:r>
          </a:p>
          <a:p>
            <a:pPr marL="342900" indent="-342900">
              <a:buFont typeface="Arial" panose="020B0604020202020204" pitchFamily="34" charset="0"/>
              <a:buChar char="•"/>
            </a:pPr>
            <a:r>
              <a:rPr lang="fi-FI" dirty="0"/>
              <a:t>Opiskelijoille: Opiskelijaravintola Reima. Juhlatiloja.</a:t>
            </a:r>
          </a:p>
          <a:p>
            <a:pPr marL="342900" indent="-342900">
              <a:buFont typeface="Arial" panose="020B0604020202020204" pitchFamily="34" charset="0"/>
              <a:buChar char="•"/>
            </a:pPr>
            <a:r>
              <a:rPr lang="fi-FI" dirty="0"/>
              <a:t>Oma kokemuksesi paikasta?</a:t>
            </a:r>
          </a:p>
        </p:txBody>
      </p:sp>
      <p:sp>
        <p:nvSpPr>
          <p:cNvPr id="4" name="TextBox 3">
            <a:extLst>
              <a:ext uri="{FF2B5EF4-FFF2-40B4-BE49-F238E27FC236}">
                <a16:creationId xmlns:a16="http://schemas.microsoft.com/office/drawing/2014/main" id="{ABDF23EF-DC91-5C9C-AD94-AC8E8CD86C30}"/>
              </a:ext>
            </a:extLst>
          </p:cNvPr>
          <p:cNvSpPr txBox="1"/>
          <p:nvPr/>
        </p:nvSpPr>
        <p:spPr>
          <a:xfrm>
            <a:off x="243839" y="822114"/>
            <a:ext cx="6346613" cy="307777"/>
          </a:xfrm>
          <a:prstGeom prst="rect">
            <a:avLst/>
          </a:prstGeom>
          <a:noFill/>
        </p:spPr>
        <p:txBody>
          <a:bodyPr wrap="square">
            <a:spAutoFit/>
          </a:bodyPr>
          <a:lstStyle/>
          <a:p>
            <a:r>
              <a:rPr lang="en-US" sz="1400" b="1" dirty="0" err="1"/>
              <a:t>Lähtöpaikka</a:t>
            </a:r>
            <a:r>
              <a:rPr lang="en-US" sz="1400" b="1" dirty="0"/>
              <a:t> Koe-Aalto-</a:t>
            </a:r>
            <a:r>
              <a:rPr lang="en-US" sz="1400" b="1" dirty="0" err="1"/>
              <a:t>kampus</a:t>
            </a:r>
            <a:r>
              <a:rPr lang="en-US" sz="1400" b="1" dirty="0"/>
              <a:t>! -</a:t>
            </a:r>
            <a:r>
              <a:rPr lang="en-US" sz="1400" b="1" dirty="0" err="1"/>
              <a:t>tapahtuman</a:t>
            </a:r>
            <a:r>
              <a:rPr lang="en-US" sz="1400" b="1" dirty="0"/>
              <a:t> </a:t>
            </a:r>
            <a:r>
              <a:rPr lang="en-US" sz="1400" b="1" dirty="0" err="1"/>
              <a:t>kampuskierroksilla</a:t>
            </a:r>
            <a:endParaRPr lang="en-US" sz="1400" b="1" dirty="0"/>
          </a:p>
        </p:txBody>
      </p:sp>
    </p:spTree>
    <p:extLst>
      <p:ext uri="{BB962C8B-B14F-4D97-AF65-F5344CB8AC3E}">
        <p14:creationId xmlns:p14="http://schemas.microsoft.com/office/powerpoint/2010/main" val="4140027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DB88A6-87C6-BDC6-74B9-9AE8D2AF74CA}"/>
              </a:ext>
            </a:extLst>
          </p:cNvPr>
          <p:cNvSpPr>
            <a:spLocks noGrp="1"/>
          </p:cNvSpPr>
          <p:nvPr>
            <p:ph type="body" sz="half" idx="11"/>
          </p:nvPr>
        </p:nvSpPr>
        <p:spPr/>
        <p:txBody>
          <a:bodyPr/>
          <a:lstStyle/>
          <a:p>
            <a:r>
              <a:rPr lang="en-US" dirty="0" err="1"/>
              <a:t>Syventävää</a:t>
            </a:r>
            <a:r>
              <a:rPr lang="en-US" dirty="0"/>
              <a:t> </a:t>
            </a:r>
            <a:r>
              <a:rPr lang="en-US" dirty="0" err="1"/>
              <a:t>lisätietoa</a:t>
            </a:r>
            <a:r>
              <a:rPr lang="en-US" dirty="0"/>
              <a:t> </a:t>
            </a:r>
            <a:r>
              <a:rPr lang="en-US" dirty="0" err="1"/>
              <a:t>vierailukohteista</a:t>
            </a:r>
            <a:endParaRPr lang="fi-FI" dirty="0"/>
          </a:p>
        </p:txBody>
      </p:sp>
    </p:spTree>
    <p:extLst>
      <p:ext uri="{BB962C8B-B14F-4D97-AF65-F5344CB8AC3E}">
        <p14:creationId xmlns:p14="http://schemas.microsoft.com/office/powerpoint/2010/main" val="237456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Aalto-yliopiston </a:t>
            </a:r>
            <a:r>
              <a:rPr lang="en-US" dirty="0" err="1"/>
              <a:t>kampus</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200" dirty="0"/>
              <a:t>Aalto-yliopiston kampuksen rakentaminen Espoon Otaniemessä alkoi 1950-luvulla. Tuolloin Teknillinen korkeakoulu ja VTT tarvitsivat lisää tilaa ja muuttivat Helsingin keskustasta Otaniemeen. Uudella tontilla oli riittävästi maata sopivaan hintaan lähellä Helsingin keskustaa myös tulevaa kasvua ajatellen. Sittemmin kampuksesta on kasvanut oikea, monipuolinen kaupunginosa.</a:t>
            </a:r>
          </a:p>
          <a:p>
            <a:r>
              <a:rPr lang="fi-FI" sz="1200" dirty="0"/>
              <a:t>Otaniemi ja Keilaniemi muodostavat ainutlaatuisen innovaatioklusterin. Otaniemen-Keilaniemen alueella asuu tällä hetkellä noin 3 800 ihmistä ja väkiluvun odotetaan kasvavan 15 000:een vuoteen 2050 mennessä. Etäisyys Helsingin päärautatieasemalta Otaniemeen on 11 minuuttia metrolla. Otaniemen liikenneyhteydet paranevat entisestään, kun liikennöinti pikaraitiotiellä alkaa vuonna 2024.</a:t>
            </a:r>
          </a:p>
          <a:p>
            <a:r>
              <a:rPr lang="fi-FI" sz="1200" dirty="0"/>
              <a:t>Alueen asemakaavan laati arkkitehti Alvar Aalto yhdessä ensimmäisen puolisonsa Aino Aallon kanssa. Aallot tarttuivat tilaisuuteen suunnitella paras mahdollinen oppimisympäristö insinööreille ja arkkitehdeille. Ensimmäisenä valmistui Teekkarikylä, jonka ensimmäisiä asukkaita olivat Helsingissä vuoden 1952 olympialaisissa kilpailleet urheilijat. Aallon kunnianhimon ansiosta Otaniemestä tuli nähtävyys, jota saavuttiin katsomaan kaikkialta maailmasta.</a:t>
            </a:r>
          </a:p>
          <a:p>
            <a:r>
              <a:rPr lang="fi-FI" sz="1200" dirty="0"/>
              <a:t>Enemmän Otaniemen kampuksesta: https://www.aalto.fi/fi/kampus/kampuksesta-eloisaksi-kaupunginosaksi</a:t>
            </a:r>
          </a:p>
          <a:p>
            <a:endParaRPr lang="fi-FI" sz="1200" dirty="0"/>
          </a:p>
        </p:txBody>
      </p:sp>
    </p:spTree>
    <p:extLst>
      <p:ext uri="{BB962C8B-B14F-4D97-AF65-F5344CB8AC3E}">
        <p14:creationId xmlns:p14="http://schemas.microsoft.com/office/powerpoint/2010/main" val="4185782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Väre</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100" dirty="0"/>
              <a:t>Väre on osa kampuksemme uusinta rakennuskompleksia.  Siellä on Taiteiden ja suunnittelun korkeakoulu. Samasta kokonaisuudesta löytyy myös Kauppakorkeakoulun kanssa jaettuja tiloja, kauppakeskus, mukavia ulkotiloja ja metroasema. </a:t>
            </a:r>
          </a:p>
          <a:p>
            <a:r>
              <a:rPr lang="fi-FI" sz="1100" dirty="0"/>
              <a:t>Aallossa kestävyys otetaan vakavasti ja tämä rakennus on hyvä esimerkki Aallon käytännön kestävyystoimista. Se on 90 % omavarainen lämmityksen ja jäähdytyksen suhteen ja käyttää vain uusiutuvaa energiaa. Aurinkovoiman lisäksi rakennuksessa hyödynnetään maalämpöä, jota varten on kaivettu noin 70 kaivoa. Monta kilometriä syvät kaivot lämmittävät ja jäähdyttävät rakennusta tarvittaessa. Katolla on yhteensä 763 aurinkopaneelia. Ilmanlaatu, ergonomia ja akustiikka ovat Väreessä erinomaisia. Rakennusmateriaalit ja sisustukseen käytetyt materiaalit ovat kulutusta kestäviä ja myrkyttömiä.</a:t>
            </a:r>
          </a:p>
          <a:p>
            <a:r>
              <a:rPr lang="fi-FI" sz="1100" dirty="0"/>
              <a:t>Aalto-yliopiston kampusfilosofia näkyy parhaiten Väreen pohjakerroksessa. Katutason työpajat on suunniteltu mahdollisimman avoimiksi tuomaan yliopisto lähemmäksi kaikkia. Näkymät sisältä ja ulkoa rakennukseen antavat ohikulkijoille mahdollisuuden nähdä, mitä työpajoissa tapahtuu.</a:t>
            </a:r>
          </a:p>
          <a:p>
            <a:r>
              <a:rPr lang="fi-FI" sz="1100" dirty="0"/>
              <a:t>Taiteiden ja suunnittelun korkeakoulussa on 22 työpajaa, joista 15 sijaitsee Väreessä. Opetuksen ja työpajojen laitteiden korkea laatu on yksi monista syistä, miksi Taiteiden ja suunnittelun korkeakoulun opetuksen taso on kansainvälisesti arvostettu.</a:t>
            </a:r>
          </a:p>
          <a:p>
            <a:r>
              <a:rPr lang="fi-FI" sz="1100" dirty="0"/>
              <a:t>Täällä näkemäsi upeat taideteokset ovat osa Aalto-yliopiston julkista taidekokoelmaa. Tämän rakennuksen teokset keskittyvät teeman "</a:t>
            </a:r>
            <a:r>
              <a:rPr lang="fi-FI" sz="1000" dirty="0"/>
              <a:t>Global </a:t>
            </a:r>
            <a:r>
              <a:rPr lang="fi-FI" sz="1000" dirty="0" err="1"/>
              <a:t>Equality</a:t>
            </a:r>
            <a:r>
              <a:rPr lang="fi-FI" sz="1100" dirty="0"/>
              <a:t>" ympärille ja pohtivat esimerkiksi ihmisen ja luonnon suhdetta.</a:t>
            </a:r>
          </a:p>
          <a:p>
            <a:r>
              <a:rPr lang="fi-FI" sz="1100" dirty="0" err="1"/>
              <a:t>Kipsari</a:t>
            </a:r>
            <a:r>
              <a:rPr lang="fi-FI" sz="1100" dirty="0"/>
              <a:t>-ravintola on saavuttanut mainetta – eikä vain maukkaiden kasvis- ja vegaaniruokien takia! Alun perin </a:t>
            </a:r>
            <a:r>
              <a:rPr lang="fi-FI" sz="1100" dirty="0" err="1"/>
              <a:t>Kipsari</a:t>
            </a:r>
            <a:r>
              <a:rPr lang="fi-FI" sz="1100" dirty="0"/>
              <a:t> perustettiin 1960-luvulla Ateneumiin, jossa Taideteollinen korkeakoulu toimi 1980-luvulle asti. Nykyään </a:t>
            </a:r>
            <a:r>
              <a:rPr lang="fi-FI" sz="1100" dirty="0" err="1"/>
              <a:t>Kipsari</a:t>
            </a:r>
            <a:r>
              <a:rPr lang="fi-FI" sz="1100" dirty="0"/>
              <a:t> on keskittynyt tarjoamaan vegaanisia aterioita.</a:t>
            </a:r>
          </a:p>
          <a:p>
            <a:endParaRPr lang="fi-FI" sz="1100" dirty="0"/>
          </a:p>
        </p:txBody>
      </p:sp>
    </p:spTree>
    <p:extLst>
      <p:ext uri="{BB962C8B-B14F-4D97-AF65-F5344CB8AC3E}">
        <p14:creationId xmlns:p14="http://schemas.microsoft.com/office/powerpoint/2010/main" val="3279116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Kauppakorkeakoulu</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000" dirty="0"/>
              <a:t>Kauppakorkeakoulu valmistui vuoden 2019 alussa, vähän Väreen jälkeen. Ensimmäisenä rakennuksesta huomataan usein moderni ja ilmava puun ja kiven hallitsema arkkitehtuuri, joka luo lämpimän tunnelman. </a:t>
            </a:r>
          </a:p>
          <a:p>
            <a:r>
              <a:rPr lang="fi-FI" sz="1000" dirty="0"/>
              <a:t>Ympärillämme on monia luento- ja seminaarisaleja, jotka voidaan jakaa tai yhdistää pienemmiksi tai suuremmiksi tiloiksi. Tämä koko tila voitaisiin avata suureksi tapahtumatilaksi. Harvard-tyylisiin luentosaleihin mahtuu kuhunkin noin 60 henkilöä. Kaikki uudet opetusalueet on suunniteltu mahdollistamaan interaktiivinen, nykyaikainen oppiminen. Luentosaleissa on nimettyjä istumapaikkoja koululle yli 1000 euroa lahjoittaneille. Lattia on portugalilaista kalkkikiveä, joten saatat löytää fossiileja sieltä täältä.</a:t>
            </a:r>
          </a:p>
          <a:p>
            <a:r>
              <a:rPr lang="fi-FI" sz="1000" dirty="0"/>
              <a:t>Kahvila </a:t>
            </a:r>
            <a:r>
              <a:rPr lang="fi-FI" sz="1000" dirty="0" err="1"/>
              <a:t>Kylterin</a:t>
            </a:r>
            <a:r>
              <a:rPr lang="fi-FI" sz="1000" dirty="0"/>
              <a:t> ja ravintola Arvon nimien innoituksena on Kauppakorkeakoulun yhteisö. </a:t>
            </a:r>
            <a:r>
              <a:rPr lang="fi-FI" sz="1000" dirty="0" err="1"/>
              <a:t>Kylteri</a:t>
            </a:r>
            <a:r>
              <a:rPr lang="fi-FI" sz="1000" dirty="0"/>
              <a:t> tarkoittaa kauppatieteiden opiskelijaa.</a:t>
            </a:r>
          </a:p>
          <a:p>
            <a:r>
              <a:rPr lang="fi-FI" sz="1000" dirty="0"/>
              <a:t>Tässä rakennuksessa on sekä vaihtuva taidekokoelma että teemakohtainen julkinen taidekokoelma, jonka teema on Human </a:t>
            </a:r>
            <a:r>
              <a:rPr lang="fi-FI" sz="1000" dirty="0" err="1"/>
              <a:t>Approach</a:t>
            </a:r>
            <a:r>
              <a:rPr lang="fi-FI" sz="1000" dirty="0"/>
              <a:t>. Se on rahoitettu  prosenttiperiaatteella. Prosenttiperiaate tarkoittaa, että vähintään yksi prosentti rakennuskustannuksista käytetään taiteeseen. </a:t>
            </a:r>
          </a:p>
          <a:p>
            <a:r>
              <a:rPr lang="fi-FI" sz="1000" dirty="0"/>
              <a:t>Avotyötila toisessa kerroksessa: Tässä yksi kauppakorkeakoulun avoimista työtiloista. Koska sisustuksessa on käytetty paljon pehmeitä materiaaleja ja puupaneeleita, äänimaailma on varsin miellyttävä korkeasta katosta ja tilan avaruudesta huolimatta. Tässä kerroksessa sijaitsevat dekaanin toimisto ja Helsingin kauppakorkeakoulun säätiön tilat, markkinoinnin laitos sekä Kauppakorkeakoulun oppimispalveluiden tilat. Tästä kerroksesta pääsee myös helposti Väreeseen.</a:t>
            </a:r>
          </a:p>
          <a:p>
            <a:r>
              <a:rPr lang="fi-FI" sz="1000" dirty="0"/>
              <a:t>Learning </a:t>
            </a:r>
            <a:r>
              <a:rPr lang="fi-FI" sz="1000" dirty="0" err="1"/>
              <a:t>Hub</a:t>
            </a:r>
            <a:r>
              <a:rPr lang="fi-FI" sz="1000" dirty="0"/>
              <a:t> (toinen kerros): Tämän rakennuksen Learning </a:t>
            </a:r>
            <a:r>
              <a:rPr lang="fi-FI" sz="1000" dirty="0" err="1"/>
              <a:t>Hubit</a:t>
            </a:r>
            <a:r>
              <a:rPr lang="fi-FI" sz="1000" dirty="0"/>
              <a:t> on suunnattu pääasiassa Kauppakorkeakoulun maisteriopiskelijoille. Täällä käy </a:t>
            </a:r>
            <a:r>
              <a:rPr lang="fi-FI" sz="1000" dirty="0" err="1"/>
              <a:t>monentaustaisia</a:t>
            </a:r>
            <a:r>
              <a:rPr lang="fi-FI" sz="1000" dirty="0"/>
              <a:t> opiskelijoita, mutta vain liiketalouden opiskelijoilla on ympärivuorokautinen pääsy näihin tiloihin. Pienempi tila on tarkoitettu hiljaiseen työskentelyyn, kun taas suurempi tila on puolihiljainen ja siellä on tiloja myös ryhmätyöskentelyyn. Sieltä on oikein viehättävä näkymä. Kun lehdet ovat pudonneet, voi nähdä myös meren.</a:t>
            </a:r>
          </a:p>
          <a:p>
            <a:endParaRPr lang="fi-FI" sz="1000" dirty="0"/>
          </a:p>
        </p:txBody>
      </p:sp>
    </p:spTree>
    <p:extLst>
      <p:ext uri="{BB962C8B-B14F-4D97-AF65-F5344CB8AC3E}">
        <p14:creationId xmlns:p14="http://schemas.microsoft.com/office/powerpoint/2010/main" val="2186311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Kandidaattikeskus</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900" dirty="0"/>
              <a:t>Aalto-yliopiston Kandidaattikeskus oli aiemmin Teknillisen korkeakoulun päärakennus. Rakennus sijaitsee yhdellä alueen seitsemästä kukkulasta ja on yksi kampuksen tärkeimmistä maamerkeistä. Auditorion vaikuttava katto muodostaa amfiteatterin, joka sulautuu läheiseen puistoon. Rakennuksen peruskorjaus valmistui vuonna 2015.</a:t>
            </a:r>
          </a:p>
          <a:p>
            <a:r>
              <a:rPr lang="fi-FI" sz="900" dirty="0"/>
              <a:t>Olemme kulttuurihistoriallisesti merkittävän Kandidaattikeskuksen pääaulassa. Täällä useimmat perustutkinto-opiskelijat aloittavat kandidaattiopinnot. Rakennuksessa on 11 keskikokoista salia ja se on alun perin suunniteltu Teknillisen korkeakoulun päärakennukseksi. Kandidaattikeskuksessa on saman katon alla esimerkiksi opiskelija- ja hyvinvointipalvelut, itseopiskelutila </a:t>
            </a:r>
            <a:r>
              <a:rPr lang="fi-FI" sz="900" dirty="0" err="1"/>
              <a:t>Student</a:t>
            </a:r>
            <a:r>
              <a:rPr lang="fi-FI" sz="900" dirty="0"/>
              <a:t> </a:t>
            </a:r>
            <a:r>
              <a:rPr lang="fi-FI" sz="900" dirty="0" err="1"/>
              <a:t>Hub</a:t>
            </a:r>
            <a:r>
              <a:rPr lang="fi-FI" sz="900" dirty="0"/>
              <a:t>, ruokala ja kahvila sekä torkkumiskapseli. Kandidaattikeskukselle myönnettiin vuoden 2015 Esteetön Suomi -palkinto.</a:t>
            </a:r>
          </a:p>
          <a:p>
            <a:r>
              <a:rPr lang="fi-FI" sz="900" dirty="0"/>
              <a:t>Aalto-sali: Aalto-sali on ehkä rakennuksen kunnioitusta herättävin tila. Tämä sali on hyvä esimerkki siitä, kuinka Alvar Aalto käsitteli ja käytti luonnonvaloa taitavasti piirustuksissaan. Aalto-salissa pidetään enimmäkseen massaluentoja ja tenttejä, ja tänne mahtuu 570 henkilöä.</a:t>
            </a:r>
          </a:p>
          <a:p>
            <a:r>
              <a:rPr lang="fi-FI" sz="900" dirty="0"/>
              <a:t>Laskutupa: Tuutorit ovat täällä valmiina auttamaan opiskelijoita matematiikan ja fysiikan ja varmistamaan, että he todella ymmärtävät, mitä laskevat. Kannattaa aina pyytää apua, jos olosi on vähänkään epävarma.</a:t>
            </a:r>
          </a:p>
          <a:p>
            <a:r>
              <a:rPr lang="fi-FI" sz="900" dirty="0" err="1"/>
              <a:t>Student</a:t>
            </a:r>
            <a:r>
              <a:rPr lang="fi-FI" sz="900" dirty="0"/>
              <a:t> </a:t>
            </a:r>
            <a:r>
              <a:rPr lang="fi-FI" sz="900" dirty="0" err="1"/>
              <a:t>hub</a:t>
            </a:r>
            <a:r>
              <a:rPr lang="fi-FI" sz="900" dirty="0"/>
              <a:t>: Voit käyttää </a:t>
            </a:r>
            <a:r>
              <a:rPr lang="fi-FI" sz="900" dirty="0" err="1"/>
              <a:t>Student</a:t>
            </a:r>
            <a:r>
              <a:rPr lang="fi-FI" sz="900" dirty="0"/>
              <a:t> </a:t>
            </a:r>
            <a:r>
              <a:rPr lang="fi-FI" sz="900" dirty="0" err="1"/>
              <a:t>Hubia</a:t>
            </a:r>
            <a:r>
              <a:rPr lang="fi-FI" sz="900" dirty="0"/>
              <a:t> vapaasti mihin aikaan vuorokaudesta tahansa. Voit tehdä täällä kotitehtäviä, nauttia yhteistyöilmapiiristä ja kokoontua ryhmän kanssa työskentelemään projektin parissa. Täällä on myös keittiö, johon voi tuoda omat eväät – ja </a:t>
            </a:r>
            <a:r>
              <a:rPr lang="fi-FI" sz="900" dirty="0" err="1"/>
              <a:t>ja</a:t>
            </a:r>
            <a:r>
              <a:rPr lang="fi-FI" sz="900" dirty="0"/>
              <a:t> jossa on tietysti erittäin tarpeellinen kahvinkeitin!</a:t>
            </a:r>
          </a:p>
          <a:p>
            <a:r>
              <a:rPr lang="fi-FI" sz="900" dirty="0" err="1"/>
              <a:t>Starting</a:t>
            </a:r>
            <a:r>
              <a:rPr lang="fi-FI" sz="900" dirty="0"/>
              <a:t> Point: </a:t>
            </a:r>
            <a:r>
              <a:rPr lang="fi-FI" sz="900" dirty="0" err="1"/>
              <a:t>Starting</a:t>
            </a:r>
            <a:r>
              <a:rPr lang="fi-FI" sz="900" dirty="0"/>
              <a:t> Point on opiskelijoiden yleispalvelupiste. Täältä voi ilman ajanvarausta pyytää vaikka läsnäolotodistuksen tai lukuvuosi-ilmoittautumiseen liittyvää </a:t>
            </a:r>
            <a:r>
              <a:rPr lang="fi-FI" sz="900" dirty="0" err="1"/>
              <a:t>neuvontaaa</a:t>
            </a:r>
            <a:r>
              <a:rPr lang="fi-FI" sz="900" dirty="0"/>
              <a:t>. Vieressä on </a:t>
            </a:r>
            <a:r>
              <a:rPr lang="fi-FI" sz="900" dirty="0" err="1"/>
              <a:t>Starting</a:t>
            </a:r>
            <a:r>
              <a:rPr lang="fi-FI" sz="900" dirty="0"/>
              <a:t> Point of </a:t>
            </a:r>
            <a:r>
              <a:rPr lang="fi-FI" sz="900" dirty="0" err="1"/>
              <a:t>Wellbeing</a:t>
            </a:r>
            <a:r>
              <a:rPr lang="fi-FI" sz="900" dirty="0"/>
              <a:t> Hyvinvoinnin lähtökohdan. Aalto ottaa opiskelijoidensa fyysisen ja henkisen hyvinvoinnin erittäin vakavasti. Saat täällä apua opiskeluun, urasuunnitteluun tai henkilökohtaiseen elämään liittyvissä haasteissa.</a:t>
            </a:r>
          </a:p>
          <a:p>
            <a:r>
              <a:rPr lang="fi-FI" sz="900" dirty="0"/>
              <a:t>Ravintola Alvari: Kampuksen yliopistoravintolat tarjoavat edullisia lounaita henkilökunnalle ja opiskelijoille, niin myös ravintola Alvari. Opiskelijat saavat alennusta lounaasta Aalto-yliopiston ylioppilaskunnan </a:t>
            </a:r>
            <a:r>
              <a:rPr lang="fi-FI" sz="900" dirty="0" err="1"/>
              <a:t>AYY:n</a:t>
            </a:r>
            <a:r>
              <a:rPr lang="fi-FI" sz="900" dirty="0"/>
              <a:t> jäsenyyden kautta. Ravintola on nimetty Alvar Aallon mukaan.</a:t>
            </a:r>
          </a:p>
          <a:p>
            <a:endParaRPr lang="fi-FI" sz="900" dirty="0"/>
          </a:p>
        </p:txBody>
      </p:sp>
    </p:spTree>
    <p:extLst>
      <p:ext uri="{BB962C8B-B14F-4D97-AF65-F5344CB8AC3E}">
        <p14:creationId xmlns:p14="http://schemas.microsoft.com/office/powerpoint/2010/main" val="1162193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Alvar </a:t>
            </a:r>
            <a:r>
              <a:rPr lang="en-US" dirty="0" err="1"/>
              <a:t>Aallon</a:t>
            </a:r>
            <a:r>
              <a:rPr lang="en-US" dirty="0"/>
              <a:t> </a:t>
            </a:r>
            <a:r>
              <a:rPr lang="en-US" dirty="0" err="1"/>
              <a:t>puisto</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400" dirty="0"/>
              <a:t>Kampuksemme on tunnettu vehreistä viheralueistaan ​​ja luonnostaan. Alkuperäisen suunnittelun ideana oli tuoda ihmiset ja kaupunki luonnon keskelle – itse asiassa juuri tämä luonnonläheisyys on se, mitä monet pitävät kampuksella erityisen houkuttelevana ja ainutlaatuisena. </a:t>
            </a:r>
            <a:r>
              <a:rPr lang="fi-FI" sz="1400" dirty="0" err="1"/>
              <a:t>Alvarinaukio</a:t>
            </a:r>
            <a:r>
              <a:rPr lang="fi-FI" sz="1400" dirty="0"/>
              <a:t> on kampuksen sydämessä ja suosittu paikka opiskelijaperinteille ja tapahtumille. Opiskelijat ja henkilökunta kokoontuvat tänne juhlimaan lukuvuoden alkua, pelailemaan tai vain piknikille ystävien kanssa.</a:t>
            </a:r>
          </a:p>
          <a:p>
            <a:r>
              <a:rPr lang="fi-FI" sz="1400" dirty="0"/>
              <a:t>Tässä näkymässä näkyvät lehmukset ovat olleet kampuksellamme kauan ennen rakennuksia. Vain ne ovat jäljellä kartanosta, joka oli täällä 1800-luvun lopulla. Kampuksen alkuperäisen katusuunnitelman laatija arkkitehti Alvar Aalto halusi kunnioittaa kartanoalueen kulttuurimaisemaa. Nykyään kaunis lehmuskuja on yksi kampuksen rakastetuimmista maamerkeistä.</a:t>
            </a:r>
          </a:p>
        </p:txBody>
      </p:sp>
    </p:spTree>
    <p:extLst>
      <p:ext uri="{BB962C8B-B14F-4D97-AF65-F5344CB8AC3E}">
        <p14:creationId xmlns:p14="http://schemas.microsoft.com/office/powerpoint/2010/main" val="90058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Oppimiskeskus</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000" dirty="0"/>
              <a:t>Kirjastomme kunnostettiin muutama vuosi sitten. Se muutettiin monikäyttöiseksi oppimis-, tutkimus- ja työtilaksi ja sai uudeksi nimekseen Harald </a:t>
            </a:r>
            <a:r>
              <a:rPr lang="fi-FI" sz="1000" dirty="0" err="1"/>
              <a:t>Herlin</a:t>
            </a:r>
            <a:r>
              <a:rPr lang="fi-FI" sz="1000" dirty="0"/>
              <a:t> -oppimiskeskus. Tämän rakennuksen suunnitteli Alvar Aalto alun perin Teknillisen korkeakoulun kampuskirjastoksi vuonna 1964. Se valmistui vuonna 1970 ja toimi kirjastona vuoteen 2015 asti, jonka jälkeen siihen tehtiin mittavia peruskorjauksia ja kunnostuksia. Vuonna 2016 se avattiin jälleen oppimiskeskuksena, sillä siinä on monia muitakin toimintoja kuin vain kirjasto. Nimi kunnioittaa Bror Harald </a:t>
            </a:r>
            <a:r>
              <a:rPr lang="fi-FI" sz="1000" dirty="0" err="1"/>
              <a:t>Herliniä</a:t>
            </a:r>
            <a:r>
              <a:rPr lang="fi-FI" sz="1000" dirty="0"/>
              <a:t> (1874–1941), joka oli suomalainen insinööri, yrittäjä ja teollisuusmies. </a:t>
            </a:r>
          </a:p>
          <a:p>
            <a:r>
              <a:rPr lang="fi-FI" sz="1000" dirty="0"/>
              <a:t>Heti aulassa voi tutustua kiinnostaviin näyttelyihin.</a:t>
            </a:r>
          </a:p>
          <a:p>
            <a:r>
              <a:rPr lang="fi-FI" sz="1000" dirty="0"/>
              <a:t>2. kerros: Tämä on rakennuksen rauhallisin paikka ja sopii hyvin keskittymistä vaativaan työskentelyyn. Tenttikauden aikana täällä voi olla ruuhkaa. Tilan epäsuoran valon, ilmavien portaiden ja yllätyselementtien käyttö on tyypillistä Alvar Aallon arkkitehtuurille.</a:t>
            </a:r>
          </a:p>
          <a:p>
            <a:r>
              <a:rPr lang="fi-FI" sz="1000" dirty="0"/>
              <a:t>1. kerros: Tervetuloa rakennuksen "uudempaan" osaan. Näissä tiloissa oli ennen kirjavarasto. Nyt kun sähköinen materiaali on nykyään helposti saavutettavissa ja kirjojen tilaaminen muualta on helpompaa ja nopeampaa kuin ennen, osa aiemmasta varastosta muutettiin monikäyttötilaksi. Se on säädettävissä ja skaalautuu käytön ja vuorokaudenajan mukaan. Tila on tapaamis- ja opiskelutila, eikä se ole perinteisesti hiljainen opiskelutila, kuten yläkerran kirjastotila. Tilan ympärillä on varattavia ryhmätyö- ja kokoustiloja sekä tiloja tietokoneiden käyttöön. </a:t>
            </a:r>
          </a:p>
          <a:p>
            <a:r>
              <a:rPr lang="fi-FI" sz="1000" dirty="0"/>
              <a:t>K-kerros: Olemme nyt monikäyttöisessä </a:t>
            </a:r>
            <a:r>
              <a:rPr lang="fi-FI" sz="1000" dirty="0" err="1"/>
              <a:t>Makerspacessa</a:t>
            </a:r>
            <a:r>
              <a:rPr lang="fi-FI" sz="1000" dirty="0"/>
              <a:t>, jossa voi työskennellä, rentoutua ja osallistua erilaisiin tapahtumiin - tai järjestää niitä itse. Täällä meillä on esimerkiksi VR </a:t>
            </a:r>
            <a:r>
              <a:rPr lang="fi-FI" sz="1000" dirty="0" err="1"/>
              <a:t>Hub</a:t>
            </a:r>
            <a:r>
              <a:rPr lang="fi-FI" sz="1000" dirty="0"/>
              <a:t>, jossa voit oppia laajennetun todellisuuden avulla, ja Mini Studio, jossa voit kuvata etäluentoja tai -esityksiä. Voit kokeilla myös äänittämistä tai podcastin tekoa. Tämäkin oli ennen kokoelmavarasto, josta haettiin kirjoja ja muuta materiaalia asiakkaiden pyynnöstä. Se avattiin yleisölle vasta remontin jälkeen.</a:t>
            </a:r>
          </a:p>
          <a:p>
            <a:endParaRPr lang="fi-FI" sz="1000" dirty="0"/>
          </a:p>
        </p:txBody>
      </p:sp>
    </p:spTree>
    <p:extLst>
      <p:ext uri="{BB962C8B-B14F-4D97-AF65-F5344CB8AC3E}">
        <p14:creationId xmlns:p14="http://schemas.microsoft.com/office/powerpoint/2010/main" val="2479537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a:t>Dipoli</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r>
              <a:rPr lang="fi-FI" sz="1100" dirty="0"/>
              <a:t>Dipolilla on vaiheikas historia. Teknillisen korkeakoulun </a:t>
            </a:r>
            <a:r>
              <a:rPr lang="fi-FI" sz="1100" dirty="0" err="1"/>
              <a:t>ylioppilaskunnta</a:t>
            </a:r>
            <a:r>
              <a:rPr lang="fi-FI" sz="1100" dirty="0"/>
              <a:t> tilasi Dipolin 1960-luvun alussa, kun korkeakoulun kampuksen ilmoitettiin muuttavan Helsingistä vielä pitkälti rakentamattomaan Otaniemeen. Dipolin suunnittelivat Raili ja Reima Pietilä vuonna 1966. Se toimi pitkään ylioppilastalona ja sen jälkeen vuosikymmeniä kongressikeskuksena. Nyt tämä historiallisesti ja kulttuurisesti merkittävä rakennus on entisöity entiseen loistoonsa ja toimii Aalto-yliopiston päärakennuksena. Monitoimitiloistaan ja kiehtovasta historiastaan tunnettu rakennus on suosittu yliopisto- ja yleisötapahtumien kohtauspaikka. Arkkitehtuuri, joka on saanut inspiraationsa ympäröivästä metsästä ja kallioperästä, on maailman mittakaavassakin ainutlaatuinen. Rakennuksessa on vain kaksi keskenään samanlaista ikkunaa, sillä ikkunat mukailevat ympäristön muotoja.</a:t>
            </a:r>
          </a:p>
          <a:p>
            <a:r>
              <a:rPr lang="fi-FI" sz="1100" dirty="0"/>
              <a:t>Katseen vangitseva, seitsemän metriä korkea metallinen männynkäpy oli Suomen ensimmäinen merkittävä akustis-kineettinen veistos. Se on saanut inspiraationsa kallioperästä ja ympäröivästä metsästä.</a:t>
            </a:r>
          </a:p>
          <a:p>
            <a:r>
              <a:rPr lang="fi-FI" sz="1100" dirty="0"/>
              <a:t>Dipoli on avoinna kaikille ja siellä järjestetään paljon tilaisuuksia. Dipolissa on tilaa tuhannen hengen illallisille tai yli 30 erilliselle tapahtumalle samanaikaisesti, joten ei ole ihme, että täällä järjestetään monia yliopistotapahtumia. Rakennuksen ravintolat Metso ja Reima tarjoavat opiskelijoille, henkilökunnalle ja vieraille herkullisia ja ravitsevia aterioita.</a:t>
            </a:r>
          </a:p>
          <a:p>
            <a:r>
              <a:rPr lang="fi-FI" sz="1100" dirty="0"/>
              <a:t>Dipolissa on myös Aallon julkinen taidekokoelma </a:t>
            </a:r>
            <a:r>
              <a:rPr lang="fi-FI" sz="1100" dirty="0" err="1"/>
              <a:t>Radical</a:t>
            </a:r>
            <a:r>
              <a:rPr lang="fi-FI" sz="1100" dirty="0"/>
              <a:t> </a:t>
            </a:r>
            <a:r>
              <a:rPr lang="fi-FI" sz="1100" dirty="0" err="1"/>
              <a:t>Nature</a:t>
            </a:r>
            <a:r>
              <a:rPr lang="fi-FI" sz="1100" dirty="0"/>
              <a:t>, joka avattiin vuonna 2017. Aalto-yliopisto on sitoutunut käyttämään osan kaikkien rakennushankkeiden määrärahoista taidehankintoihin.</a:t>
            </a:r>
          </a:p>
          <a:p>
            <a:r>
              <a:rPr lang="fi-FI" sz="1100" dirty="0"/>
              <a:t>Tiesitkö nämä 10 asiaa Dipolista? (Sivu on englanninkielinen) https://www.aalto.fi/en/news/did-you-know-these-10-things-about-dipoli </a:t>
            </a:r>
          </a:p>
        </p:txBody>
      </p:sp>
    </p:spTree>
    <p:extLst>
      <p:ext uri="{BB962C8B-B14F-4D97-AF65-F5344CB8AC3E}">
        <p14:creationId xmlns:p14="http://schemas.microsoft.com/office/powerpoint/2010/main" val="1905846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Kierroksen</a:t>
            </a:r>
            <a:r>
              <a:rPr lang="en-US" dirty="0"/>
              <a:t> </a:t>
            </a:r>
            <a:r>
              <a:rPr lang="en-US" dirty="0" err="1"/>
              <a:t>alussa</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sz="2000" dirty="0"/>
              <a:t>Ole paikalla ajoissa – mieluummin hiukan etuajassa kuin myöhässä!</a:t>
            </a:r>
          </a:p>
          <a:p>
            <a:pPr marL="342900" indent="-342900">
              <a:buFont typeface="Arial" panose="020B0604020202020204" pitchFamily="34" charset="0"/>
              <a:buChar char="•"/>
            </a:pPr>
            <a:r>
              <a:rPr lang="fi-FI" sz="2000" dirty="0"/>
              <a:t>Tervehdi ryhmää ja toivota tervetulleeksi Aaltoon.</a:t>
            </a:r>
          </a:p>
          <a:p>
            <a:pPr marL="342900" indent="-342900">
              <a:buFont typeface="Arial" panose="020B0604020202020204" pitchFamily="34" charset="0"/>
              <a:buChar char="•"/>
            </a:pPr>
            <a:r>
              <a:rPr lang="fi-FI" sz="2000" dirty="0"/>
              <a:t>Esittele itsesi (nimi, mitä opiskelet, mahdolliset muut roolisi Aallossa).</a:t>
            </a:r>
          </a:p>
          <a:p>
            <a:pPr marL="342900" indent="-342900">
              <a:buFont typeface="Arial" panose="020B0604020202020204" pitchFamily="34" charset="0"/>
              <a:buChar char="•"/>
            </a:pPr>
            <a:r>
              <a:rPr lang="fi-FI" sz="2000" dirty="0"/>
              <a:t>Mainitse kierroksen kesto ja vierailukohteet.</a:t>
            </a:r>
          </a:p>
          <a:p>
            <a:pPr marL="971550" lvl="1" indent="-342900"/>
            <a:r>
              <a:rPr lang="fi-FI" sz="1800" dirty="0"/>
              <a:t>Muistuta, että vierailijoiden kannattaa kerääntyä tiiviiksi ryhmäksi, jotta kaikki kuulevat oppaan puhetta.</a:t>
            </a:r>
          </a:p>
          <a:p>
            <a:pPr marL="971550" lvl="1" indent="-342900"/>
            <a:r>
              <a:rPr lang="fi-FI" sz="1800" dirty="0"/>
              <a:t>Muistuta, että ihmisiä ei saa valokuvata läheltä ja että opiskelijoiden töitä ei saa kuvata.</a:t>
            </a:r>
          </a:p>
          <a:p>
            <a:pPr marL="342900" indent="-342900">
              <a:buFont typeface="Arial" panose="020B0604020202020204" pitchFamily="34" charset="0"/>
              <a:buChar char="•"/>
            </a:pPr>
            <a:endParaRPr lang="fi-FI" sz="2000" dirty="0"/>
          </a:p>
        </p:txBody>
      </p:sp>
    </p:spTree>
    <p:extLst>
      <p:ext uri="{BB962C8B-B14F-4D97-AF65-F5344CB8AC3E}">
        <p14:creationId xmlns:p14="http://schemas.microsoft.com/office/powerpoint/2010/main" val="620580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Kierroksen</a:t>
            </a:r>
            <a:r>
              <a:rPr lang="en-US" dirty="0"/>
              <a:t> </a:t>
            </a:r>
            <a:r>
              <a:rPr lang="en-US" dirty="0" err="1"/>
              <a:t>aikana</a:t>
            </a:r>
            <a:r>
              <a:rPr lang="en-US" dirty="0"/>
              <a:t> 1</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Älä kiirehdi: puhu selkeästi ja rauhassa.</a:t>
            </a:r>
          </a:p>
          <a:p>
            <a:pPr marL="342900" indent="-342900">
              <a:buFont typeface="Arial" panose="020B0604020202020204" pitchFamily="34" charset="0"/>
              <a:buChar char="•"/>
            </a:pPr>
            <a:r>
              <a:rPr lang="fi-FI" dirty="0"/>
              <a:t>Varmista, että kaikki kuulevat puheesi.</a:t>
            </a:r>
          </a:p>
          <a:p>
            <a:pPr marL="1147763" lvl="2" indent="-342900"/>
            <a:r>
              <a:rPr lang="fi-FI" sz="1800" dirty="0"/>
              <a:t>Lisää äänenvoimakkuutta, jotta ryhmän laitimmaisetkin kuulevat. Huomioi taustamelu. </a:t>
            </a:r>
          </a:p>
          <a:p>
            <a:pPr marL="1147763" lvl="2" indent="-342900"/>
            <a:r>
              <a:rPr lang="en-US" sz="1800" b="0" dirty="0" err="1">
                <a:ea typeface="+mn-lt"/>
                <a:cs typeface="+mn-lt"/>
              </a:rPr>
              <a:t>Tarkista</a:t>
            </a:r>
            <a:r>
              <a:rPr lang="en-US" sz="1800" b="0" dirty="0">
                <a:ea typeface="+mn-lt"/>
                <a:cs typeface="+mn-lt"/>
              </a:rPr>
              <a:t>, </a:t>
            </a:r>
            <a:r>
              <a:rPr lang="en-US" sz="1800" b="0" dirty="0" err="1">
                <a:ea typeface="+mn-lt"/>
                <a:cs typeface="+mn-lt"/>
              </a:rPr>
              <a:t>että</a:t>
            </a:r>
            <a:r>
              <a:rPr lang="en-US" sz="1800" b="0" dirty="0">
                <a:ea typeface="+mn-lt"/>
                <a:cs typeface="+mn-lt"/>
              </a:rPr>
              <a:t> </a:t>
            </a:r>
            <a:r>
              <a:rPr lang="en-US" sz="1800" b="0" dirty="0" err="1">
                <a:ea typeface="+mn-lt"/>
                <a:cs typeface="+mn-lt"/>
              </a:rPr>
              <a:t>koko</a:t>
            </a:r>
            <a:r>
              <a:rPr lang="en-US" sz="1800" b="0" dirty="0">
                <a:ea typeface="+mn-lt"/>
                <a:cs typeface="+mn-lt"/>
              </a:rPr>
              <a:t> </a:t>
            </a:r>
            <a:r>
              <a:rPr lang="en-US" sz="1800" b="0" dirty="0" err="1">
                <a:ea typeface="+mn-lt"/>
                <a:cs typeface="+mn-lt"/>
              </a:rPr>
              <a:t>ryhmä</a:t>
            </a:r>
            <a:r>
              <a:rPr lang="en-US" sz="1800" b="0" dirty="0">
                <a:ea typeface="+mn-lt"/>
                <a:cs typeface="+mn-lt"/>
              </a:rPr>
              <a:t> on </a:t>
            </a:r>
            <a:r>
              <a:rPr lang="en-US" sz="1800" b="0" dirty="0" err="1">
                <a:ea typeface="+mn-lt"/>
                <a:cs typeface="+mn-lt"/>
              </a:rPr>
              <a:t>koossa</a:t>
            </a:r>
            <a:r>
              <a:rPr lang="en-US" sz="1800" b="0" dirty="0">
                <a:ea typeface="+mn-lt"/>
                <a:cs typeface="+mn-lt"/>
              </a:rPr>
              <a:t> ja </a:t>
            </a:r>
            <a:r>
              <a:rPr lang="en-US" sz="1800" b="0" dirty="0" err="1">
                <a:ea typeface="+mn-lt"/>
                <a:cs typeface="+mn-lt"/>
              </a:rPr>
              <a:t>lähellä</a:t>
            </a:r>
            <a:r>
              <a:rPr lang="en-US" sz="1800" b="0" dirty="0">
                <a:ea typeface="+mn-lt"/>
                <a:cs typeface="+mn-lt"/>
              </a:rPr>
              <a:t> </a:t>
            </a:r>
            <a:r>
              <a:rPr lang="en-US" sz="1800" b="0" dirty="0" err="1">
                <a:ea typeface="+mn-lt"/>
                <a:cs typeface="+mn-lt"/>
              </a:rPr>
              <a:t>sinua</a:t>
            </a:r>
            <a:r>
              <a:rPr lang="en-US" sz="1800" b="0" dirty="0">
                <a:ea typeface="+mn-lt"/>
                <a:cs typeface="+mn-lt"/>
              </a:rPr>
              <a:t> </a:t>
            </a:r>
            <a:r>
              <a:rPr lang="en-US" sz="1800" b="0" dirty="0" err="1">
                <a:ea typeface="+mn-lt"/>
                <a:cs typeface="+mn-lt"/>
              </a:rPr>
              <a:t>ennen</a:t>
            </a:r>
            <a:r>
              <a:rPr lang="en-US" sz="1800" b="0" dirty="0">
                <a:ea typeface="+mn-lt"/>
                <a:cs typeface="+mn-lt"/>
              </a:rPr>
              <a:t> </a:t>
            </a:r>
            <a:r>
              <a:rPr lang="en-US" sz="1800" b="0" dirty="0" err="1">
                <a:ea typeface="+mn-lt"/>
                <a:cs typeface="+mn-lt"/>
              </a:rPr>
              <a:t>kuin</a:t>
            </a:r>
            <a:r>
              <a:rPr lang="en-US" sz="1800" b="0" dirty="0">
                <a:ea typeface="+mn-lt"/>
                <a:cs typeface="+mn-lt"/>
              </a:rPr>
              <a:t> </a:t>
            </a:r>
            <a:r>
              <a:rPr lang="en-US" sz="1800" b="0" dirty="0" err="1">
                <a:ea typeface="+mn-lt"/>
                <a:cs typeface="+mn-lt"/>
              </a:rPr>
              <a:t>alat</a:t>
            </a:r>
            <a:r>
              <a:rPr lang="en-US" sz="1800" b="0" dirty="0">
                <a:ea typeface="+mn-lt"/>
                <a:cs typeface="+mn-lt"/>
              </a:rPr>
              <a:t> </a:t>
            </a:r>
            <a:r>
              <a:rPr lang="en-US" sz="1800" b="0" dirty="0" err="1">
                <a:ea typeface="+mn-lt"/>
                <a:cs typeface="+mn-lt"/>
              </a:rPr>
              <a:t>puhua</a:t>
            </a:r>
            <a:r>
              <a:rPr lang="en-US" sz="1800" b="0" dirty="0">
                <a:ea typeface="+mn-lt"/>
                <a:cs typeface="+mn-lt"/>
              </a:rPr>
              <a:t>.</a:t>
            </a:r>
          </a:p>
          <a:p>
            <a:pPr marL="1147763" lvl="2" indent="-342900"/>
            <a:r>
              <a:rPr lang="en-US" sz="1800" b="0" dirty="0" err="1">
                <a:ea typeface="+mn-lt"/>
                <a:cs typeface="+mn-lt"/>
              </a:rPr>
              <a:t>Muista</a:t>
            </a:r>
            <a:r>
              <a:rPr lang="en-US" sz="1800" b="0" dirty="0">
                <a:ea typeface="+mn-lt"/>
                <a:cs typeface="+mn-lt"/>
              </a:rPr>
              <a:t> </a:t>
            </a:r>
            <a:r>
              <a:rPr lang="en-US" sz="1800" b="0" dirty="0" err="1">
                <a:ea typeface="+mn-lt"/>
                <a:cs typeface="+mn-lt"/>
              </a:rPr>
              <a:t>pysyä</a:t>
            </a:r>
            <a:r>
              <a:rPr lang="en-US" sz="1800" b="0" dirty="0">
                <a:ea typeface="+mn-lt"/>
                <a:cs typeface="+mn-lt"/>
              </a:rPr>
              <a:t> </a:t>
            </a:r>
            <a:r>
              <a:rPr lang="en-US" sz="1800" b="0" dirty="0" err="1">
                <a:ea typeface="+mn-lt"/>
                <a:cs typeface="+mn-lt"/>
              </a:rPr>
              <a:t>aina</a:t>
            </a:r>
            <a:r>
              <a:rPr lang="en-US" sz="1800" b="0" dirty="0">
                <a:ea typeface="+mn-lt"/>
                <a:cs typeface="+mn-lt"/>
              </a:rPr>
              <a:t> </a:t>
            </a:r>
            <a:r>
              <a:rPr lang="en-US" sz="1800" b="0" dirty="0" err="1">
                <a:ea typeface="+mn-lt"/>
                <a:cs typeface="+mn-lt"/>
              </a:rPr>
              <a:t>ryhmään</a:t>
            </a:r>
            <a:r>
              <a:rPr lang="en-US" sz="1800" b="0" dirty="0">
                <a:ea typeface="+mn-lt"/>
                <a:cs typeface="+mn-lt"/>
              </a:rPr>
              <a:t> </a:t>
            </a:r>
            <a:r>
              <a:rPr lang="en-US" sz="1800" b="0" dirty="0" err="1">
                <a:ea typeface="+mn-lt"/>
                <a:cs typeface="+mn-lt"/>
              </a:rPr>
              <a:t>päin</a:t>
            </a:r>
            <a:r>
              <a:rPr lang="en-US" sz="1800" b="0" dirty="0">
                <a:ea typeface="+mn-lt"/>
                <a:cs typeface="+mn-lt"/>
              </a:rPr>
              <a:t> </a:t>
            </a:r>
            <a:r>
              <a:rPr lang="en-US" sz="1800" b="0" dirty="0" err="1">
                <a:ea typeface="+mn-lt"/>
                <a:cs typeface="+mn-lt"/>
              </a:rPr>
              <a:t>kääntyneenä</a:t>
            </a:r>
            <a:r>
              <a:rPr lang="en-US" sz="1800" b="0" dirty="0">
                <a:ea typeface="+mn-lt"/>
                <a:cs typeface="+mn-lt"/>
              </a:rPr>
              <a:t> </a:t>
            </a:r>
            <a:r>
              <a:rPr lang="en-US" sz="1800" b="0" dirty="0" err="1">
                <a:ea typeface="+mn-lt"/>
                <a:cs typeface="+mn-lt"/>
              </a:rPr>
              <a:t>kun</a:t>
            </a:r>
            <a:r>
              <a:rPr lang="en-US" sz="1800" b="0" dirty="0">
                <a:ea typeface="+mn-lt"/>
                <a:cs typeface="+mn-lt"/>
              </a:rPr>
              <a:t> </a:t>
            </a:r>
            <a:r>
              <a:rPr lang="en-US" sz="1800" b="0" dirty="0" err="1">
                <a:ea typeface="+mn-lt"/>
                <a:cs typeface="+mn-lt"/>
              </a:rPr>
              <a:t>puhut</a:t>
            </a:r>
            <a:r>
              <a:rPr lang="en-US" sz="1800" b="0" dirty="0">
                <a:ea typeface="+mn-lt"/>
                <a:cs typeface="+mn-lt"/>
              </a:rPr>
              <a:t>.</a:t>
            </a:r>
          </a:p>
          <a:p>
            <a:pPr marL="1147763" lvl="2" indent="-342900"/>
            <a:r>
              <a:rPr lang="en-US" sz="1800" b="0" dirty="0" err="1">
                <a:ea typeface="+mn-lt"/>
                <a:cs typeface="+mn-lt"/>
              </a:rPr>
              <a:t>Ennen</a:t>
            </a:r>
            <a:r>
              <a:rPr lang="en-US" sz="1800" b="0" dirty="0">
                <a:ea typeface="+mn-lt"/>
                <a:cs typeface="+mn-lt"/>
              </a:rPr>
              <a:t> </a:t>
            </a:r>
            <a:r>
              <a:rPr lang="en-US" sz="1800" b="0" dirty="0" err="1">
                <a:ea typeface="+mn-lt"/>
                <a:cs typeface="+mn-lt"/>
              </a:rPr>
              <a:t>kuin</a:t>
            </a:r>
            <a:r>
              <a:rPr lang="en-US" sz="1800" b="0" dirty="0">
                <a:ea typeface="+mn-lt"/>
                <a:cs typeface="+mn-lt"/>
              </a:rPr>
              <a:t> </a:t>
            </a:r>
            <a:r>
              <a:rPr lang="en-US" sz="1800" b="0" dirty="0" err="1">
                <a:ea typeface="+mn-lt"/>
                <a:cs typeface="+mn-lt"/>
              </a:rPr>
              <a:t>siirrytte</a:t>
            </a:r>
            <a:r>
              <a:rPr lang="en-US" sz="1800" b="0" dirty="0">
                <a:ea typeface="+mn-lt"/>
                <a:cs typeface="+mn-lt"/>
              </a:rPr>
              <a:t> </a:t>
            </a:r>
            <a:r>
              <a:rPr lang="en-US" sz="1800" b="0" dirty="0" err="1">
                <a:ea typeface="+mn-lt"/>
                <a:cs typeface="+mn-lt"/>
              </a:rPr>
              <a:t>tilaan</a:t>
            </a:r>
            <a:r>
              <a:rPr lang="en-US" sz="1800" b="0" dirty="0">
                <a:ea typeface="+mn-lt"/>
                <a:cs typeface="+mn-lt"/>
              </a:rPr>
              <a:t> </a:t>
            </a:r>
            <a:r>
              <a:rPr lang="en-US" sz="1800" b="0" dirty="0" err="1">
                <a:ea typeface="+mn-lt"/>
                <a:cs typeface="+mn-lt"/>
              </a:rPr>
              <a:t>jossa</a:t>
            </a:r>
            <a:r>
              <a:rPr lang="en-US" sz="1800" b="0" dirty="0">
                <a:ea typeface="+mn-lt"/>
                <a:cs typeface="+mn-lt"/>
              </a:rPr>
              <a:t> on </a:t>
            </a:r>
            <a:r>
              <a:rPr lang="en-US" sz="1800" b="0" dirty="0" err="1">
                <a:ea typeface="+mn-lt"/>
                <a:cs typeface="+mn-lt"/>
              </a:rPr>
              <a:t>hyvä</a:t>
            </a:r>
            <a:r>
              <a:rPr lang="en-US" sz="1800" b="0" dirty="0">
                <a:ea typeface="+mn-lt"/>
                <a:cs typeface="+mn-lt"/>
              </a:rPr>
              <a:t> </a:t>
            </a:r>
            <a:r>
              <a:rPr lang="en-US" sz="1800" b="0" dirty="0" err="1">
                <a:ea typeface="+mn-lt"/>
                <a:cs typeface="+mn-lt"/>
              </a:rPr>
              <a:t>välttää</a:t>
            </a:r>
            <a:r>
              <a:rPr lang="en-US" sz="1800" b="0" dirty="0">
                <a:ea typeface="+mn-lt"/>
                <a:cs typeface="+mn-lt"/>
              </a:rPr>
              <a:t> </a:t>
            </a:r>
            <a:r>
              <a:rPr lang="en-US" sz="1800" b="0" dirty="0" err="1">
                <a:ea typeface="+mn-lt"/>
                <a:cs typeface="+mn-lt"/>
              </a:rPr>
              <a:t>häiriötä</a:t>
            </a:r>
            <a:r>
              <a:rPr lang="en-US" sz="1800" b="0" dirty="0">
                <a:ea typeface="+mn-lt"/>
                <a:cs typeface="+mn-lt"/>
              </a:rPr>
              <a:t>, </a:t>
            </a:r>
            <a:r>
              <a:rPr lang="en-US" sz="1800" b="0" dirty="0" err="1">
                <a:ea typeface="+mn-lt"/>
                <a:cs typeface="+mn-lt"/>
              </a:rPr>
              <a:t>kerro</a:t>
            </a:r>
            <a:r>
              <a:rPr lang="en-US" sz="1800" b="0" dirty="0">
                <a:ea typeface="+mn-lt"/>
                <a:cs typeface="+mn-lt"/>
              </a:rPr>
              <a:t> </a:t>
            </a:r>
            <a:r>
              <a:rPr lang="en-US" sz="1800" b="0" dirty="0" err="1">
                <a:ea typeface="+mn-lt"/>
                <a:cs typeface="+mn-lt"/>
              </a:rPr>
              <a:t>ryhmälle</a:t>
            </a:r>
            <a:r>
              <a:rPr lang="en-US" sz="1800" b="0" dirty="0">
                <a:ea typeface="+mn-lt"/>
                <a:cs typeface="+mn-lt"/>
              </a:rPr>
              <a:t> </a:t>
            </a:r>
            <a:r>
              <a:rPr lang="en-US" sz="1800" b="0" dirty="0" err="1">
                <a:ea typeface="+mn-lt"/>
                <a:cs typeface="+mn-lt"/>
              </a:rPr>
              <a:t>että</a:t>
            </a:r>
            <a:r>
              <a:rPr lang="en-US" sz="1800" b="0" dirty="0">
                <a:ea typeface="+mn-lt"/>
                <a:cs typeface="+mn-lt"/>
              </a:rPr>
              <a:t> </a:t>
            </a:r>
            <a:r>
              <a:rPr lang="en-US" sz="1800" b="0" dirty="0" err="1">
                <a:ea typeface="+mn-lt"/>
                <a:cs typeface="+mn-lt"/>
              </a:rPr>
              <a:t>aiot</a:t>
            </a:r>
            <a:r>
              <a:rPr lang="en-US" sz="1800" b="0" dirty="0">
                <a:ea typeface="+mn-lt"/>
                <a:cs typeface="+mn-lt"/>
              </a:rPr>
              <a:t> </a:t>
            </a:r>
            <a:r>
              <a:rPr lang="en-US" sz="1800" b="0" dirty="0" err="1">
                <a:ea typeface="+mn-lt"/>
                <a:cs typeface="+mn-lt"/>
              </a:rPr>
              <a:t>puhua</a:t>
            </a:r>
            <a:r>
              <a:rPr lang="en-US" sz="1800" b="0" dirty="0">
                <a:ea typeface="+mn-lt"/>
                <a:cs typeface="+mn-lt"/>
              </a:rPr>
              <a:t> </a:t>
            </a:r>
            <a:r>
              <a:rPr lang="en-US" sz="1800" b="0" dirty="0" err="1">
                <a:ea typeface="+mn-lt"/>
                <a:cs typeface="+mn-lt"/>
              </a:rPr>
              <a:t>hiljaisella</a:t>
            </a:r>
            <a:r>
              <a:rPr lang="en-US" sz="1800" b="0" dirty="0">
                <a:ea typeface="+mn-lt"/>
                <a:cs typeface="+mn-lt"/>
              </a:rPr>
              <a:t> </a:t>
            </a:r>
            <a:r>
              <a:rPr lang="en-US" sz="1800" b="0" dirty="0" err="1">
                <a:ea typeface="+mn-lt"/>
                <a:cs typeface="+mn-lt"/>
              </a:rPr>
              <a:t>äänellä</a:t>
            </a:r>
            <a:r>
              <a:rPr lang="en-US" sz="1800" b="0" dirty="0">
                <a:ea typeface="+mn-lt"/>
                <a:cs typeface="+mn-lt"/>
              </a:rPr>
              <a:t> (</a:t>
            </a:r>
            <a:r>
              <a:rPr lang="en-US" sz="1800" b="0" dirty="0" err="1">
                <a:ea typeface="+mn-lt"/>
                <a:cs typeface="+mn-lt"/>
              </a:rPr>
              <a:t>esim</a:t>
            </a:r>
            <a:r>
              <a:rPr lang="en-US" sz="1800" b="0" dirty="0">
                <a:ea typeface="+mn-lt"/>
                <a:cs typeface="+mn-lt"/>
              </a:rPr>
              <a:t>. </a:t>
            </a:r>
            <a:r>
              <a:rPr lang="en-US" sz="1800" b="0" dirty="0" err="1">
                <a:ea typeface="+mn-lt"/>
                <a:cs typeface="+mn-lt"/>
              </a:rPr>
              <a:t>Oppimiskeskuksen</a:t>
            </a:r>
            <a:r>
              <a:rPr lang="en-US" sz="1800" b="0" dirty="0">
                <a:ea typeface="+mn-lt"/>
                <a:cs typeface="+mn-lt"/>
              </a:rPr>
              <a:t> </a:t>
            </a:r>
            <a:r>
              <a:rPr lang="en-US" sz="1800" b="0" dirty="0" err="1">
                <a:ea typeface="+mn-lt"/>
                <a:cs typeface="+mn-lt"/>
              </a:rPr>
              <a:t>tilat</a:t>
            </a:r>
            <a:r>
              <a:rPr lang="en-US" sz="1800" b="0" dirty="0">
                <a:ea typeface="+mn-lt"/>
                <a:cs typeface="+mn-lt"/>
              </a:rPr>
              <a:t>, </a:t>
            </a:r>
            <a:r>
              <a:rPr lang="en-US" sz="1800" b="0" dirty="0" err="1">
                <a:ea typeface="+mn-lt"/>
                <a:cs typeface="+mn-lt"/>
              </a:rPr>
              <a:t>Väreen</a:t>
            </a:r>
            <a:r>
              <a:rPr lang="en-US" sz="1800" b="0" dirty="0">
                <a:ea typeface="+mn-lt"/>
                <a:cs typeface="+mn-lt"/>
              </a:rPr>
              <a:t> </a:t>
            </a:r>
            <a:r>
              <a:rPr lang="en-US" sz="1800" b="0" dirty="0" err="1">
                <a:ea typeface="+mn-lt"/>
                <a:cs typeface="+mn-lt"/>
              </a:rPr>
              <a:t>työpajat</a:t>
            </a:r>
            <a:r>
              <a:rPr lang="en-US" sz="1800" b="0" dirty="0">
                <a:ea typeface="+mn-lt"/>
                <a:cs typeface="+mn-lt"/>
              </a:rPr>
              <a:t>)</a:t>
            </a:r>
          </a:p>
          <a:p>
            <a:pPr marL="342900" indent="-342900">
              <a:buFont typeface="Arial" panose="020B0604020202020204" pitchFamily="34" charset="0"/>
              <a:buChar char="•"/>
            </a:pPr>
            <a:r>
              <a:rPr lang="fi-FI" dirty="0"/>
              <a:t>Luo yhteys yleisöön ja kerro omin sanoin.</a:t>
            </a:r>
          </a:p>
        </p:txBody>
      </p:sp>
    </p:spTree>
    <p:extLst>
      <p:ext uri="{BB962C8B-B14F-4D97-AF65-F5344CB8AC3E}">
        <p14:creationId xmlns:p14="http://schemas.microsoft.com/office/powerpoint/2010/main" val="265315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Kierroksen</a:t>
            </a:r>
            <a:r>
              <a:rPr lang="en-US" dirty="0"/>
              <a:t> </a:t>
            </a:r>
            <a:r>
              <a:rPr lang="en-US" dirty="0" err="1"/>
              <a:t>aikana</a:t>
            </a:r>
            <a:r>
              <a:rPr lang="en-US" dirty="0"/>
              <a:t> 2</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sz="2000" dirty="0"/>
              <a:t>Kerro kampuksen suosikkipaikoistasi ja mielenkiintoisista opintoihin ja opiskelijaelämään liittyvistä kokemuksistasi. Tämä on varmasti kohderyhmästä kiinnostavinta kuultavaa.</a:t>
            </a:r>
          </a:p>
          <a:p>
            <a:pPr marL="342900" indent="-342900">
              <a:buFont typeface="Arial" panose="020B0604020202020204" pitchFamily="34" charset="0"/>
              <a:buChar char="•"/>
            </a:pPr>
            <a:r>
              <a:rPr lang="fi-FI" sz="2000" dirty="0"/>
              <a:t>Voit </a:t>
            </a:r>
            <a:r>
              <a:rPr lang="fi-FI" sz="2000" dirty="0" err="1"/>
              <a:t>osallistaa</a:t>
            </a:r>
            <a:r>
              <a:rPr lang="fi-FI" sz="2000" dirty="0"/>
              <a:t> ryhmää kysymällä heidän mielipiteitään (Mitä pidätte tästä paikasta? Mikä täällä on kiinnostavinta? Mikä herättää huomiosi täällä?).</a:t>
            </a:r>
          </a:p>
          <a:p>
            <a:pPr marL="342900" indent="-342900">
              <a:buFont typeface="Arial" panose="020B0604020202020204" pitchFamily="34" charset="0"/>
              <a:buChar char="•"/>
            </a:pPr>
            <a:r>
              <a:rPr lang="fi-FI" sz="2000" dirty="0"/>
              <a:t>Jos et osaa vastata ryhmän kysymykseen, voit kääntyä Hakijapalveluiden puoleen.</a:t>
            </a:r>
          </a:p>
          <a:p>
            <a:pPr marL="342900" indent="-342900">
              <a:buFont typeface="Arial" panose="020B0604020202020204" pitchFamily="34" charset="0"/>
              <a:buChar char="•"/>
            </a:pPr>
            <a:r>
              <a:rPr lang="fi-FI" sz="2000" dirty="0"/>
              <a:t>Vinkkejä tyhjiin hetkiin: Kerro kokemuksistasi tai kysele ryhmältä, kiinnostaako jokin Aallon aloista. </a:t>
            </a:r>
          </a:p>
        </p:txBody>
      </p:sp>
    </p:spTree>
    <p:extLst>
      <p:ext uri="{BB962C8B-B14F-4D97-AF65-F5344CB8AC3E}">
        <p14:creationId xmlns:p14="http://schemas.microsoft.com/office/powerpoint/2010/main" val="3018317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Kierroksen</a:t>
            </a:r>
            <a:r>
              <a:rPr lang="en-US" dirty="0"/>
              <a:t> </a:t>
            </a:r>
            <a:r>
              <a:rPr lang="en-US" dirty="0" err="1"/>
              <a:t>lopuksi</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Kerro, että kierros loppuu ja kysy, onko ryhmäläisillä kysyttävää.</a:t>
            </a:r>
          </a:p>
          <a:p>
            <a:pPr marL="342900" indent="-342900">
              <a:buFont typeface="Arial" panose="020B0604020202020204" pitchFamily="34" charset="0"/>
              <a:buChar char="•"/>
            </a:pPr>
            <a:r>
              <a:rPr lang="fi-FI" dirty="0"/>
              <a:t>Jos on aikaa, kysy mistä ryhmä piti eniten ja mitä muuta he olisivat halunneet kuulla tai missä käydä.</a:t>
            </a:r>
          </a:p>
          <a:p>
            <a:pPr marL="342900" indent="-342900">
              <a:buFont typeface="Arial" panose="020B0604020202020204" pitchFamily="34" charset="0"/>
              <a:buChar char="•"/>
            </a:pPr>
            <a:r>
              <a:rPr lang="fi-FI" dirty="0"/>
              <a:t>Kerro, että vieraat voivat tutkia kampusta virtuaalikierroksella: virtualtour.aalto.fi </a:t>
            </a:r>
          </a:p>
          <a:p>
            <a:pPr marL="342900" indent="-342900">
              <a:buFont typeface="Arial" panose="020B0604020202020204" pitchFamily="34" charset="0"/>
              <a:buChar char="•"/>
            </a:pPr>
            <a:r>
              <a:rPr lang="fi-FI" dirty="0"/>
              <a:t>Hyvästele ryhmä ja toivota heidät uudestaan tervetulleiksi Aalto-yliopistoon. Kerro, että he voivat kaikissa asioissa olla yhteydessä Hakijapalveluihin (hakijapalvelut@aalto.fi).</a:t>
            </a:r>
          </a:p>
          <a:p>
            <a:pPr marL="342900" indent="-342900">
              <a:buFont typeface="Arial" panose="020B0604020202020204" pitchFamily="34" charset="0"/>
              <a:buChar char="•"/>
            </a:pPr>
            <a:endParaRPr lang="fi-FI" dirty="0"/>
          </a:p>
        </p:txBody>
      </p:sp>
    </p:spTree>
    <p:extLst>
      <p:ext uri="{BB962C8B-B14F-4D97-AF65-F5344CB8AC3E}">
        <p14:creationId xmlns:p14="http://schemas.microsoft.com/office/powerpoint/2010/main" val="190730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DB88A6-87C6-BDC6-74B9-9AE8D2AF74CA}"/>
              </a:ext>
            </a:extLst>
          </p:cNvPr>
          <p:cNvSpPr>
            <a:spLocks noGrp="1"/>
          </p:cNvSpPr>
          <p:nvPr>
            <p:ph type="body" sz="half" idx="11"/>
          </p:nvPr>
        </p:nvSpPr>
        <p:spPr/>
        <p:txBody>
          <a:bodyPr/>
          <a:lstStyle/>
          <a:p>
            <a:r>
              <a:rPr lang="en-US" dirty="0" err="1"/>
              <a:t>Vierailukohteet</a:t>
            </a:r>
            <a:r>
              <a:rPr lang="en-US" dirty="0"/>
              <a:t> ja </a:t>
            </a:r>
            <a:r>
              <a:rPr lang="en-US" dirty="0" err="1"/>
              <a:t>sisältörunko</a:t>
            </a:r>
            <a:endParaRPr lang="fi-FI" dirty="0"/>
          </a:p>
        </p:txBody>
      </p:sp>
    </p:spTree>
    <p:extLst>
      <p:ext uri="{BB962C8B-B14F-4D97-AF65-F5344CB8AC3E}">
        <p14:creationId xmlns:p14="http://schemas.microsoft.com/office/powerpoint/2010/main" val="1151421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Yleistä</a:t>
            </a:r>
            <a:r>
              <a:rPr lang="en-US" dirty="0"/>
              <a:t> </a:t>
            </a:r>
            <a:r>
              <a:rPr lang="en-US" dirty="0" err="1"/>
              <a:t>kierrosten</a:t>
            </a:r>
            <a:r>
              <a:rPr lang="en-US" dirty="0"/>
              <a:t> </a:t>
            </a:r>
            <a:r>
              <a:rPr lang="en-US" dirty="0" err="1"/>
              <a:t>sisällöstä</a:t>
            </a:r>
            <a:r>
              <a:rPr lang="en-US" dirty="0"/>
              <a:t> 1</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Painopisteenä ovat jokapäiväiseen opiskeluun liittyvät asiat ja toiminnot kampuksella (ei esim. historia). Kohdeyleisöä kiinnostaa erityisesti opiskelijan arki!</a:t>
            </a:r>
          </a:p>
          <a:p>
            <a:pPr marL="342900" indent="-342900">
              <a:buFont typeface="Arial" panose="020B0604020202020204" pitchFamily="34" charset="0"/>
              <a:buChar char="•"/>
            </a:pPr>
            <a:r>
              <a:rPr lang="fi-FI" dirty="0"/>
              <a:t>Kierroksen sisältöä voi varioida vierailijoiden kiinnostuksen, oman taustan, käytettävissä olevan ajan ja vuodenajan mukaan. Improvisointi sallittua!</a:t>
            </a:r>
          </a:p>
          <a:p>
            <a:pPr marL="971550" lvl="1" indent="-342900"/>
            <a:r>
              <a:rPr lang="fi-FI" sz="1800" dirty="0"/>
              <a:t>Huomioi kohdeyleisö: Onko painotusluokka? Tai pääkaupunkiseudun ulkopuolelta? Tällöin voit kertoa esim. Teekkarikylästä ja asumisesta.</a:t>
            </a:r>
          </a:p>
          <a:p>
            <a:pPr marL="342900" indent="-342900">
              <a:buFont typeface="Arial" panose="020B0604020202020204" pitchFamily="34" charset="0"/>
              <a:buChar char="•"/>
            </a:pPr>
            <a:r>
              <a:rPr lang="fi-FI" dirty="0"/>
              <a:t>Toiminnalliset </a:t>
            </a:r>
            <a:r>
              <a:rPr lang="fi-FI"/>
              <a:t>tilat ovat usein </a:t>
            </a:r>
            <a:r>
              <a:rPr lang="fi-FI" dirty="0"/>
              <a:t>mielenkiintoisia vierailijoille.</a:t>
            </a:r>
          </a:p>
          <a:p>
            <a:pPr marL="342900" indent="-342900">
              <a:buFont typeface="Arial" panose="020B0604020202020204" pitchFamily="34" charset="0"/>
              <a:buChar char="•"/>
            </a:pPr>
            <a:r>
              <a:rPr lang="fi-FI" dirty="0"/>
              <a:t>Täydennä omalla näkökulmalla ja kokemuksilla.</a:t>
            </a:r>
          </a:p>
          <a:p>
            <a:endParaRPr lang="fi-FI" dirty="0"/>
          </a:p>
        </p:txBody>
      </p:sp>
    </p:spTree>
    <p:extLst>
      <p:ext uri="{BB962C8B-B14F-4D97-AF65-F5344CB8AC3E}">
        <p14:creationId xmlns:p14="http://schemas.microsoft.com/office/powerpoint/2010/main" val="2270242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E1E2A3B-8DAA-F9D9-33E7-7C1EF330E71C}"/>
              </a:ext>
            </a:extLst>
          </p:cNvPr>
          <p:cNvSpPr>
            <a:spLocks noGrp="1"/>
          </p:cNvSpPr>
          <p:nvPr>
            <p:ph type="body" sz="half" idx="10"/>
          </p:nvPr>
        </p:nvSpPr>
        <p:spPr/>
        <p:txBody>
          <a:bodyPr/>
          <a:lstStyle/>
          <a:p>
            <a:r>
              <a:rPr lang="en-US" dirty="0" err="1"/>
              <a:t>Yleistä</a:t>
            </a:r>
            <a:r>
              <a:rPr lang="en-US" dirty="0"/>
              <a:t> </a:t>
            </a:r>
            <a:r>
              <a:rPr lang="en-US" dirty="0" err="1"/>
              <a:t>kierrosten</a:t>
            </a:r>
            <a:r>
              <a:rPr lang="en-US" dirty="0"/>
              <a:t> </a:t>
            </a:r>
            <a:r>
              <a:rPr lang="en-US" dirty="0" err="1"/>
              <a:t>sisällöstä</a:t>
            </a:r>
            <a:r>
              <a:rPr lang="en-US" dirty="0"/>
              <a:t> 2</a:t>
            </a:r>
            <a:endParaRPr lang="fi-FI" dirty="0"/>
          </a:p>
        </p:txBody>
      </p:sp>
      <p:sp>
        <p:nvSpPr>
          <p:cNvPr id="3" name="Text Placeholder 2">
            <a:extLst>
              <a:ext uri="{FF2B5EF4-FFF2-40B4-BE49-F238E27FC236}">
                <a16:creationId xmlns:a16="http://schemas.microsoft.com/office/drawing/2014/main" id="{44B696E2-639F-BA53-7B4F-0775B9F7B3A1}"/>
              </a:ext>
            </a:extLst>
          </p:cNvPr>
          <p:cNvSpPr>
            <a:spLocks noGrp="1"/>
          </p:cNvSpPr>
          <p:nvPr>
            <p:ph type="body" sz="half" idx="11"/>
          </p:nvPr>
        </p:nvSpPr>
        <p:spPr/>
        <p:txBody>
          <a:bodyPr/>
          <a:lstStyle/>
          <a:p>
            <a:pPr marL="342900" indent="-342900">
              <a:buFont typeface="Arial" panose="020B0604020202020204" pitchFamily="34" charset="0"/>
              <a:buChar char="•"/>
            </a:pPr>
            <a:r>
              <a:rPr lang="fi-FI" dirty="0"/>
              <a:t>Tuo mahdollisuuksien mukaan esiin Aallon vahvuuksia ja vetovoimatekijöitä, jos tämä onnistuu luontevasti kierroksen yhteydessä. Näitä ovat mm.:</a:t>
            </a:r>
          </a:p>
          <a:p>
            <a:pPr marL="1147763" lvl="2" indent="-342900"/>
            <a:r>
              <a:rPr lang="fi-FI" dirty="0"/>
              <a:t>Aallon monialaisuus: taide, talous ja tekniikka. Mahdollisuus yhdistää näitä opinnoissa. Laaja koulutustarjonta (39 kandi- ja 99 maisterikoulutusta).</a:t>
            </a:r>
          </a:p>
          <a:p>
            <a:pPr marL="1147763" lvl="2" indent="-342900"/>
            <a:r>
              <a:rPr lang="fi-FI" dirty="0"/>
              <a:t>Aallon maine ja sijoitus kansainvälisissä vertailuissa.</a:t>
            </a:r>
          </a:p>
          <a:p>
            <a:pPr marL="1147763" lvl="2" indent="-342900"/>
            <a:r>
              <a:rPr lang="fi-FI" dirty="0"/>
              <a:t>Uramahdollisuudet ja tutkinnon arvostus työmarkkinoilla. Yritysyhteistyö, tiiviit yhteydet yrityksiin. Opiskelijavetoinen </a:t>
            </a:r>
            <a:r>
              <a:rPr lang="fi-FI" dirty="0" err="1"/>
              <a:t>start</a:t>
            </a:r>
            <a:r>
              <a:rPr lang="fi-FI" dirty="0"/>
              <a:t> </a:t>
            </a:r>
            <a:r>
              <a:rPr lang="fi-FI" dirty="0" err="1"/>
              <a:t>up</a:t>
            </a:r>
            <a:r>
              <a:rPr lang="fi-FI" dirty="0"/>
              <a:t> -kulttuuri.</a:t>
            </a:r>
          </a:p>
          <a:p>
            <a:pPr marL="1147763" lvl="2" indent="-342900"/>
            <a:r>
              <a:rPr lang="fi-FI" dirty="0"/>
              <a:t>Aalto-yhteisö: Saat opiskeluaikana arvokkaat kontaktit ja verkostot. Aallossa parhaat osaajat.</a:t>
            </a:r>
          </a:p>
          <a:p>
            <a:pPr marL="1147763" lvl="2" indent="-342900"/>
            <a:r>
              <a:rPr lang="fi-FI" dirty="0"/>
              <a:t>Vilkas opiskelijaelämä: </a:t>
            </a:r>
            <a:r>
              <a:rPr lang="fi-FI" sz="1600" dirty="0"/>
              <a:t>yli 200 opiskelijayhdistystä, mm. killat. Näistä löydät samanmielistä seuraa!</a:t>
            </a:r>
          </a:p>
          <a:p>
            <a:pPr marL="1147763" lvl="2" indent="-342900"/>
            <a:r>
              <a:rPr lang="fi-FI" dirty="0"/>
              <a:t>Kestävä tulevaisuus, pyrkimys löytää ratkaisuja globaaleihin haasteisiin.</a:t>
            </a:r>
          </a:p>
          <a:p>
            <a:endParaRPr lang="fi-FI" dirty="0"/>
          </a:p>
        </p:txBody>
      </p:sp>
    </p:spTree>
    <p:extLst>
      <p:ext uri="{BB962C8B-B14F-4D97-AF65-F5344CB8AC3E}">
        <p14:creationId xmlns:p14="http://schemas.microsoft.com/office/powerpoint/2010/main" val="2653261093"/>
      </p:ext>
    </p:extLst>
  </p:cSld>
  <p:clrMapOvr>
    <a:masterClrMapping/>
  </p:clrMapOvr>
</p:sld>
</file>

<file path=ppt/theme/theme1.xml><?xml version="1.0" encoding="utf-8"?>
<a:theme xmlns:a="http://schemas.openxmlformats.org/drawingml/2006/main" name="Office-teema">
  <a:themeElements>
    <a:clrScheme name="Mukautettu 1">
      <a:dk1>
        <a:sysClr val="windowText" lastClr="000000"/>
      </a:dk1>
      <a:lt1>
        <a:sysClr val="window" lastClr="FFFFFF"/>
      </a:lt1>
      <a:dk2>
        <a:srgbClr val="005EB8"/>
      </a:dk2>
      <a:lt2>
        <a:srgbClr val="669ED4"/>
      </a:lt2>
      <a:accent1>
        <a:srgbClr val="0C0C0C"/>
      </a:accent1>
      <a:accent2>
        <a:srgbClr val="595959"/>
      </a:accent2>
      <a:accent3>
        <a:srgbClr val="A5A5A5"/>
      </a:accent3>
      <a:accent4>
        <a:srgbClr val="D8D8D8"/>
      </a:accent4>
      <a:accent5>
        <a:srgbClr val="F2F2F2"/>
      </a:accent5>
      <a:accent6>
        <a:srgbClr val="FFFFF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lto_1610_black.pptx" id="{5EC56BA3-E190-40EC-B2C9-9F18B2646A76}" vid="{254B8A3F-38A9-4EA3-879D-30B2B04A27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77D8067A49724945B01A3FCDF2E7485D" ma:contentTypeVersion="2" ma:contentTypeDescription="Luo uusi asiakirja." ma:contentTypeScope="" ma:versionID="3c46dac4364f2adef52f0ad01a1b816a">
  <xsd:schema xmlns:xsd="http://www.w3.org/2001/XMLSchema" xmlns:xs="http://www.w3.org/2001/XMLSchema" xmlns:p="http://schemas.microsoft.com/office/2006/metadata/properties" xmlns:ns2="1f75d104-e856-40ea-a1e1-b25d46133343" targetNamespace="http://schemas.microsoft.com/office/2006/metadata/properties" ma:root="true" ma:fieldsID="69bd34e4f4ba09d96092f250248d175c" ns2:_="">
    <xsd:import namespace="1f75d104-e856-40ea-a1e1-b25d4613334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5d104-e856-40ea-a1e1-b25d461333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2AEB76-8868-4FC4-813C-5E11AE7C058F}">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77824E7-4F4A-461C-AFF6-5A23D3464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75d104-e856-40ea-a1e1-b25d46133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B74CC7-D486-4B26-8841-DC0EF7A3F2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Aalto_1610_black</Template>
  <TotalTime>2974</TotalTime>
  <Words>3120</Words>
  <Application>Microsoft Office PowerPoint</Application>
  <PresentationFormat>On-screen Show (16:10)</PresentationFormat>
  <Paragraphs>212</Paragraphs>
  <Slides>28</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arial</vt:lpstr>
      <vt:lpstr>Calibri</vt:lpstr>
      <vt:lpstr>Office-teema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Aalto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Huunan-Seppälä Henriikka</dc:creator>
  <cp:lastModifiedBy>Hannus Minna</cp:lastModifiedBy>
  <cp:revision>75</cp:revision>
  <dcterms:created xsi:type="dcterms:W3CDTF">2023-09-15T05:10:11Z</dcterms:created>
  <dcterms:modified xsi:type="dcterms:W3CDTF">2023-10-30T11:24:17Z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0x01010077D8067A49724945B01A3FCDF2E7485D</vt:lpwstr>
  </property>
</Properties>
</file>