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7" r:id="rId2"/>
  </p:sldMasterIdLst>
  <p:notesMasterIdLst>
    <p:notesMasterId r:id="rId27"/>
  </p:notesMasterIdLst>
  <p:sldIdLst>
    <p:sldId id="259" r:id="rId3"/>
    <p:sldId id="261" r:id="rId4"/>
    <p:sldId id="329" r:id="rId5"/>
    <p:sldId id="262" r:id="rId6"/>
    <p:sldId id="332" r:id="rId7"/>
    <p:sldId id="263" r:id="rId8"/>
    <p:sldId id="333" r:id="rId9"/>
    <p:sldId id="266" r:id="rId10"/>
    <p:sldId id="268" r:id="rId11"/>
    <p:sldId id="270" r:id="rId12"/>
    <p:sldId id="366" r:id="rId13"/>
    <p:sldId id="364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8" r:id="rId24"/>
    <p:sldId id="367" r:id="rId25"/>
    <p:sldId id="274" r:id="rId26"/>
  </p:sldIdLst>
  <p:sldSz cx="9144000" cy="5715000" type="screen16x1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A"/>
          </a:solidFill>
        </a:fill>
      </a:tcStyle>
    </a:wholeTbl>
    <a:band2H>
      <a:tcTxStyle/>
      <a:tcStyle>
        <a:tcBdr/>
        <a:fill>
          <a:solidFill>
            <a:srgbClr val="FFF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E6"/>
          </a:solidFill>
        </a:fill>
      </a:tcStyle>
    </a:wholeTbl>
    <a:band2H>
      <a:tcTxStyle/>
      <a:tcStyle>
        <a:tcBdr/>
        <a:fill>
          <a:solidFill>
            <a:srgbClr val="E6E9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CD1"/>
          </a:solidFill>
        </a:fill>
      </a:tcStyle>
    </a:wholeTbl>
    <a:band2H>
      <a:tcTxStyle/>
      <a:tcStyle>
        <a:tcBdr/>
        <a:fill>
          <a:solidFill>
            <a:srgbClr val="E6EE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1D7EDC-783F-45A1-8172-5A8A31DDD783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i-FI"/>
        </a:p>
      </dgm:t>
    </dgm:pt>
    <dgm:pt modelId="{339A0EEE-DFBB-4C50-93C2-EB4F7B02531E}">
      <dgm:prSet phldrT="[Text]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i-FI" b="1" dirty="0"/>
            <a:t> </a:t>
          </a:r>
          <a:r>
            <a:rPr lang="fi-FI" b="1" dirty="0" err="1">
              <a:solidFill>
                <a:schemeClr val="tx1"/>
              </a:solidFill>
            </a:rPr>
            <a:t>Shared</a:t>
          </a:r>
          <a:r>
            <a:rPr lang="fi-FI" b="1" dirty="0">
              <a:solidFill>
                <a:schemeClr val="tx1"/>
              </a:solidFill>
            </a:rPr>
            <a:t> and </a:t>
          </a:r>
          <a:r>
            <a:rPr lang="fi-FI" b="1" dirty="0" err="1">
              <a:solidFill>
                <a:schemeClr val="tx1"/>
              </a:solidFill>
            </a:rPr>
            <a:t>accepted</a:t>
          </a:r>
          <a:r>
            <a:rPr lang="fi-FI" b="1" dirty="0">
              <a:solidFill>
                <a:schemeClr val="tx1"/>
              </a:solidFill>
            </a:rPr>
            <a:t> </a:t>
          </a:r>
          <a:r>
            <a:rPr lang="fi-FI" b="1" dirty="0" err="1">
              <a:solidFill>
                <a:schemeClr val="tx1"/>
              </a:solidFill>
            </a:rPr>
            <a:t>goals</a:t>
          </a:r>
          <a:endParaRPr lang="fi-FI" b="1" dirty="0">
            <a:solidFill>
              <a:schemeClr val="tx1"/>
            </a:solidFill>
          </a:endParaRPr>
        </a:p>
      </dgm:t>
    </dgm:pt>
    <dgm:pt modelId="{7BA5C720-CC28-4298-880F-AA6997148CB9}" type="parTrans" cxnId="{6804E6ED-6342-4F85-BFD1-7E53758C9BAD}">
      <dgm:prSet/>
      <dgm:spPr/>
      <dgm:t>
        <a:bodyPr/>
        <a:lstStyle/>
        <a:p>
          <a:endParaRPr lang="fi-FI"/>
        </a:p>
      </dgm:t>
    </dgm:pt>
    <dgm:pt modelId="{98BE526F-F8A7-47C2-8911-E61553B60A8D}" type="sibTrans" cxnId="{6804E6ED-6342-4F85-BFD1-7E53758C9BAD}">
      <dgm:prSet/>
      <dgm:spPr/>
      <dgm:t>
        <a:bodyPr/>
        <a:lstStyle/>
        <a:p>
          <a:endParaRPr lang="fi-FI"/>
        </a:p>
      </dgm:t>
    </dgm:pt>
    <dgm:pt modelId="{A158683B-A022-45F1-8993-5FEC408678FD}">
      <dgm:prSet phldrT="[Text]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i-FI" b="1" dirty="0" err="1">
              <a:solidFill>
                <a:schemeClr val="tx1"/>
              </a:solidFill>
            </a:rPr>
            <a:t>Roles</a:t>
          </a:r>
          <a:r>
            <a:rPr lang="fi-FI" b="1" dirty="0">
              <a:solidFill>
                <a:schemeClr val="tx1"/>
              </a:solidFill>
            </a:rPr>
            <a:t> and </a:t>
          </a:r>
          <a:r>
            <a:rPr lang="fi-FI" b="1" dirty="0" err="1">
              <a:solidFill>
                <a:schemeClr val="tx1"/>
              </a:solidFill>
            </a:rPr>
            <a:t>tasks</a:t>
          </a:r>
          <a:r>
            <a:rPr lang="fi-FI" b="1" dirty="0">
              <a:solidFill>
                <a:schemeClr val="tx1"/>
              </a:solidFill>
            </a:rPr>
            <a:t> </a:t>
          </a:r>
          <a:r>
            <a:rPr lang="fi-FI" b="1" dirty="0" err="1">
              <a:solidFill>
                <a:schemeClr val="tx1"/>
              </a:solidFill>
            </a:rPr>
            <a:t>clearly</a:t>
          </a:r>
          <a:r>
            <a:rPr lang="fi-FI" b="1" dirty="0">
              <a:solidFill>
                <a:schemeClr val="tx1"/>
              </a:solidFill>
            </a:rPr>
            <a:t> </a:t>
          </a:r>
          <a:r>
            <a:rPr lang="fi-FI" b="1" dirty="0" err="1">
              <a:solidFill>
                <a:schemeClr val="tx1"/>
              </a:solidFill>
            </a:rPr>
            <a:t>defined</a:t>
          </a:r>
          <a:endParaRPr lang="fi-FI" b="1" dirty="0">
            <a:solidFill>
              <a:schemeClr val="tx1"/>
            </a:solidFill>
          </a:endParaRPr>
        </a:p>
      </dgm:t>
    </dgm:pt>
    <dgm:pt modelId="{A2432E11-1A77-44FF-A5A2-9D9CF454091D}" type="parTrans" cxnId="{BE142EBD-6C2F-44D2-AF06-10597EEA7F1A}">
      <dgm:prSet/>
      <dgm:spPr/>
      <dgm:t>
        <a:bodyPr/>
        <a:lstStyle/>
        <a:p>
          <a:endParaRPr lang="fi-FI"/>
        </a:p>
      </dgm:t>
    </dgm:pt>
    <dgm:pt modelId="{0C564F22-54A1-427F-8765-854A725130C2}" type="sibTrans" cxnId="{BE142EBD-6C2F-44D2-AF06-10597EEA7F1A}">
      <dgm:prSet/>
      <dgm:spPr/>
      <dgm:t>
        <a:bodyPr/>
        <a:lstStyle/>
        <a:p>
          <a:endParaRPr lang="fi-FI"/>
        </a:p>
      </dgm:t>
    </dgm:pt>
    <dgm:pt modelId="{52F42408-4AA6-4342-B8DF-9E6B4A8DC47C}">
      <dgm:prSet phldrT="[Text]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i-FI" b="1" dirty="0" err="1">
              <a:solidFill>
                <a:schemeClr val="tx1"/>
              </a:solidFill>
            </a:rPr>
            <a:t>Interaction</a:t>
          </a:r>
          <a:r>
            <a:rPr lang="fi-FI" b="1" dirty="0">
              <a:solidFill>
                <a:schemeClr val="tx1"/>
              </a:solidFill>
            </a:rPr>
            <a:t>, </a:t>
          </a:r>
          <a:r>
            <a:rPr lang="fi-FI" b="1" dirty="0" err="1">
              <a:solidFill>
                <a:schemeClr val="tx1"/>
              </a:solidFill>
            </a:rPr>
            <a:t>Communication</a:t>
          </a:r>
          <a:endParaRPr lang="fi-FI" b="1" dirty="0">
            <a:solidFill>
              <a:schemeClr val="tx1"/>
            </a:solidFill>
          </a:endParaRPr>
        </a:p>
      </dgm:t>
    </dgm:pt>
    <dgm:pt modelId="{51CEDC06-DC7E-4CC6-89D2-8FA30543B9B0}" type="parTrans" cxnId="{69DAE5BA-9438-4052-A4DA-0C4882D3680E}">
      <dgm:prSet/>
      <dgm:spPr/>
      <dgm:t>
        <a:bodyPr/>
        <a:lstStyle/>
        <a:p>
          <a:endParaRPr lang="fi-FI"/>
        </a:p>
      </dgm:t>
    </dgm:pt>
    <dgm:pt modelId="{D7B0FB33-F807-43DA-94B5-01597FCB7338}" type="sibTrans" cxnId="{69DAE5BA-9438-4052-A4DA-0C4882D3680E}">
      <dgm:prSet/>
      <dgm:spPr/>
      <dgm:t>
        <a:bodyPr/>
        <a:lstStyle/>
        <a:p>
          <a:endParaRPr lang="fi-FI"/>
        </a:p>
      </dgm:t>
    </dgm:pt>
    <dgm:pt modelId="{09BC2020-296A-4F1F-A390-F55CC72CB7D0}">
      <dgm:prSet phldrT="[Text]"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fi-FI" b="1" dirty="0">
              <a:solidFill>
                <a:schemeClr val="tx1"/>
              </a:solidFill>
            </a:rPr>
            <a:t>Resources, Schedule</a:t>
          </a:r>
        </a:p>
      </dgm:t>
    </dgm:pt>
    <dgm:pt modelId="{9555A95F-11A2-4662-BFC6-8F670CEE7102}" type="parTrans" cxnId="{4A7389D9-9717-40F7-976A-C720021FFA15}">
      <dgm:prSet/>
      <dgm:spPr/>
      <dgm:t>
        <a:bodyPr/>
        <a:lstStyle/>
        <a:p>
          <a:endParaRPr lang="fi-FI"/>
        </a:p>
      </dgm:t>
    </dgm:pt>
    <dgm:pt modelId="{E66DDBCA-46FD-4AE0-96E7-7A6DCBA76FE7}" type="sibTrans" cxnId="{4A7389D9-9717-40F7-976A-C720021FFA15}">
      <dgm:prSet/>
      <dgm:spPr/>
      <dgm:t>
        <a:bodyPr/>
        <a:lstStyle/>
        <a:p>
          <a:endParaRPr lang="fi-FI"/>
        </a:p>
      </dgm:t>
    </dgm:pt>
    <dgm:pt modelId="{B272F62B-D84F-4A3A-903D-CC80CBA124A6}" type="pres">
      <dgm:prSet presAssocID="{971D7EDC-783F-45A1-8172-5A8A31DDD783}" presName="Name0" presStyleCnt="0">
        <dgm:presLayoutVars>
          <dgm:chMax val="7"/>
          <dgm:chPref val="7"/>
          <dgm:dir/>
        </dgm:presLayoutVars>
      </dgm:prSet>
      <dgm:spPr/>
    </dgm:pt>
    <dgm:pt modelId="{B135656E-E542-4C3C-8133-ED2A7741CC48}" type="pres">
      <dgm:prSet presAssocID="{971D7EDC-783F-45A1-8172-5A8A31DDD783}" presName="Name1" presStyleCnt="0"/>
      <dgm:spPr/>
    </dgm:pt>
    <dgm:pt modelId="{876F5896-54C2-4C6E-B982-1354DEC53E5A}" type="pres">
      <dgm:prSet presAssocID="{971D7EDC-783F-45A1-8172-5A8A31DDD783}" presName="cycle" presStyleCnt="0"/>
      <dgm:spPr/>
    </dgm:pt>
    <dgm:pt modelId="{965416D2-59B0-4A31-AA86-BE73EAA8991A}" type="pres">
      <dgm:prSet presAssocID="{971D7EDC-783F-45A1-8172-5A8A31DDD783}" presName="srcNode" presStyleLbl="node1" presStyleIdx="0" presStyleCnt="4"/>
      <dgm:spPr/>
    </dgm:pt>
    <dgm:pt modelId="{3067AFF0-9F5D-41AC-932E-188CCFA4B469}" type="pres">
      <dgm:prSet presAssocID="{971D7EDC-783F-45A1-8172-5A8A31DDD783}" presName="conn" presStyleLbl="parChTrans1D2" presStyleIdx="0" presStyleCnt="1"/>
      <dgm:spPr/>
    </dgm:pt>
    <dgm:pt modelId="{55820867-9B35-412F-B123-B6C635A23CE4}" type="pres">
      <dgm:prSet presAssocID="{971D7EDC-783F-45A1-8172-5A8A31DDD783}" presName="extraNode" presStyleLbl="node1" presStyleIdx="0" presStyleCnt="4"/>
      <dgm:spPr/>
    </dgm:pt>
    <dgm:pt modelId="{9A94F330-D928-4BA3-B67C-B2B47B2952AF}" type="pres">
      <dgm:prSet presAssocID="{971D7EDC-783F-45A1-8172-5A8A31DDD783}" presName="dstNode" presStyleLbl="node1" presStyleIdx="0" presStyleCnt="4"/>
      <dgm:spPr/>
    </dgm:pt>
    <dgm:pt modelId="{0BC96D29-30A4-43EF-AE0F-F082F5937A41}" type="pres">
      <dgm:prSet presAssocID="{339A0EEE-DFBB-4C50-93C2-EB4F7B02531E}" presName="text_1" presStyleLbl="node1" presStyleIdx="0" presStyleCnt="4">
        <dgm:presLayoutVars>
          <dgm:bulletEnabled val="1"/>
        </dgm:presLayoutVars>
      </dgm:prSet>
      <dgm:spPr/>
    </dgm:pt>
    <dgm:pt modelId="{B3564898-6ACD-4493-9617-EDEC858AC052}" type="pres">
      <dgm:prSet presAssocID="{339A0EEE-DFBB-4C50-93C2-EB4F7B02531E}" presName="accent_1" presStyleCnt="0"/>
      <dgm:spPr/>
    </dgm:pt>
    <dgm:pt modelId="{F7F0F2D3-FC6C-4FC6-8140-86B44B55A72F}" type="pres">
      <dgm:prSet presAssocID="{339A0EEE-DFBB-4C50-93C2-EB4F7B02531E}" presName="accentRepeatNode" presStyleLbl="solidFgAcc1" presStyleIdx="0" presStyleCnt="4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E61E857D-677D-4754-9F29-660E799AC3B3}" type="pres">
      <dgm:prSet presAssocID="{A158683B-A022-45F1-8993-5FEC408678FD}" presName="text_2" presStyleLbl="node1" presStyleIdx="1" presStyleCnt="4">
        <dgm:presLayoutVars>
          <dgm:bulletEnabled val="1"/>
        </dgm:presLayoutVars>
      </dgm:prSet>
      <dgm:spPr/>
    </dgm:pt>
    <dgm:pt modelId="{657B9EF8-3A24-452A-9F66-BB404D3887A2}" type="pres">
      <dgm:prSet presAssocID="{A158683B-A022-45F1-8993-5FEC408678FD}" presName="accent_2" presStyleCnt="0"/>
      <dgm:spPr/>
    </dgm:pt>
    <dgm:pt modelId="{B04A5645-A00A-4127-8242-88665FBE3082}" type="pres">
      <dgm:prSet presAssocID="{A158683B-A022-45F1-8993-5FEC408678FD}" presName="accentRepeatNode" presStyleLbl="solidFgAcc1" presStyleIdx="1" presStyleCnt="4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CF0B7F8A-457E-4B37-AF52-41A297B68AEB}" type="pres">
      <dgm:prSet presAssocID="{52F42408-4AA6-4342-B8DF-9E6B4A8DC47C}" presName="text_3" presStyleLbl="node1" presStyleIdx="2" presStyleCnt="4">
        <dgm:presLayoutVars>
          <dgm:bulletEnabled val="1"/>
        </dgm:presLayoutVars>
      </dgm:prSet>
      <dgm:spPr/>
    </dgm:pt>
    <dgm:pt modelId="{F45D8CAB-3CFC-45B8-992A-481EBC87CC41}" type="pres">
      <dgm:prSet presAssocID="{52F42408-4AA6-4342-B8DF-9E6B4A8DC47C}" presName="accent_3" presStyleCnt="0"/>
      <dgm:spPr/>
    </dgm:pt>
    <dgm:pt modelId="{C8DE0911-03A1-403C-BDA5-115C8E1A1DB1}" type="pres">
      <dgm:prSet presAssocID="{52F42408-4AA6-4342-B8DF-9E6B4A8DC47C}" presName="accentRepeatNode" presStyleLbl="solidFgAcc1" presStyleIdx="2" presStyleCnt="4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7129527-6343-4C3D-BABC-25AEA4D7E39C}" type="pres">
      <dgm:prSet presAssocID="{09BC2020-296A-4F1F-A390-F55CC72CB7D0}" presName="text_4" presStyleLbl="node1" presStyleIdx="3" presStyleCnt="4">
        <dgm:presLayoutVars>
          <dgm:bulletEnabled val="1"/>
        </dgm:presLayoutVars>
      </dgm:prSet>
      <dgm:spPr/>
    </dgm:pt>
    <dgm:pt modelId="{1A800D0F-2C31-402A-B187-2C581C762A53}" type="pres">
      <dgm:prSet presAssocID="{09BC2020-296A-4F1F-A390-F55CC72CB7D0}" presName="accent_4" presStyleCnt="0"/>
      <dgm:spPr/>
    </dgm:pt>
    <dgm:pt modelId="{53F4D198-0484-4B9F-9F81-129DAF654932}" type="pres">
      <dgm:prSet presAssocID="{09BC2020-296A-4F1F-A390-F55CC72CB7D0}" presName="accentRepeatNode" presStyleLbl="solidFgAcc1" presStyleIdx="3" presStyleCnt="4"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</dgm:ptLst>
  <dgm:cxnLst>
    <dgm:cxn modelId="{AE09F911-BC33-4906-A096-9A71749E7B35}" type="presOf" srcId="{52F42408-4AA6-4342-B8DF-9E6B4A8DC47C}" destId="{CF0B7F8A-457E-4B37-AF52-41A297B68AEB}" srcOrd="0" destOrd="0" presId="urn:microsoft.com/office/officeart/2008/layout/VerticalCurvedList"/>
    <dgm:cxn modelId="{43E28020-5B2A-46E2-9806-53B82FAD669F}" type="presOf" srcId="{09BC2020-296A-4F1F-A390-F55CC72CB7D0}" destId="{D7129527-6343-4C3D-BABC-25AEA4D7E39C}" srcOrd="0" destOrd="0" presId="urn:microsoft.com/office/officeart/2008/layout/VerticalCurvedList"/>
    <dgm:cxn modelId="{616E4723-F8A0-4B5A-AE28-89BDA390010B}" type="presOf" srcId="{971D7EDC-783F-45A1-8172-5A8A31DDD783}" destId="{B272F62B-D84F-4A3A-903D-CC80CBA124A6}" srcOrd="0" destOrd="0" presId="urn:microsoft.com/office/officeart/2008/layout/VerticalCurvedList"/>
    <dgm:cxn modelId="{31FC5596-8DBA-4F14-B4E8-1B011CFA7899}" type="presOf" srcId="{98BE526F-F8A7-47C2-8911-E61553B60A8D}" destId="{3067AFF0-9F5D-41AC-932E-188CCFA4B469}" srcOrd="0" destOrd="0" presId="urn:microsoft.com/office/officeart/2008/layout/VerticalCurvedList"/>
    <dgm:cxn modelId="{69DAE5BA-9438-4052-A4DA-0C4882D3680E}" srcId="{971D7EDC-783F-45A1-8172-5A8A31DDD783}" destId="{52F42408-4AA6-4342-B8DF-9E6B4A8DC47C}" srcOrd="2" destOrd="0" parTransId="{51CEDC06-DC7E-4CC6-89D2-8FA30543B9B0}" sibTransId="{D7B0FB33-F807-43DA-94B5-01597FCB7338}"/>
    <dgm:cxn modelId="{BE142EBD-6C2F-44D2-AF06-10597EEA7F1A}" srcId="{971D7EDC-783F-45A1-8172-5A8A31DDD783}" destId="{A158683B-A022-45F1-8993-5FEC408678FD}" srcOrd="1" destOrd="0" parTransId="{A2432E11-1A77-44FF-A5A2-9D9CF454091D}" sibTransId="{0C564F22-54A1-427F-8765-854A725130C2}"/>
    <dgm:cxn modelId="{4A7389D9-9717-40F7-976A-C720021FFA15}" srcId="{971D7EDC-783F-45A1-8172-5A8A31DDD783}" destId="{09BC2020-296A-4F1F-A390-F55CC72CB7D0}" srcOrd="3" destOrd="0" parTransId="{9555A95F-11A2-4662-BFC6-8F670CEE7102}" sibTransId="{E66DDBCA-46FD-4AE0-96E7-7A6DCBA76FE7}"/>
    <dgm:cxn modelId="{1BA9DFE9-AAE1-4DF2-8810-DADD967EA403}" type="presOf" srcId="{A158683B-A022-45F1-8993-5FEC408678FD}" destId="{E61E857D-677D-4754-9F29-660E799AC3B3}" srcOrd="0" destOrd="0" presId="urn:microsoft.com/office/officeart/2008/layout/VerticalCurvedList"/>
    <dgm:cxn modelId="{6804E6ED-6342-4F85-BFD1-7E53758C9BAD}" srcId="{971D7EDC-783F-45A1-8172-5A8A31DDD783}" destId="{339A0EEE-DFBB-4C50-93C2-EB4F7B02531E}" srcOrd="0" destOrd="0" parTransId="{7BA5C720-CC28-4298-880F-AA6997148CB9}" sibTransId="{98BE526F-F8A7-47C2-8911-E61553B60A8D}"/>
    <dgm:cxn modelId="{ACEEC8F1-74F4-47A0-A516-BBC8F71E7614}" type="presOf" srcId="{339A0EEE-DFBB-4C50-93C2-EB4F7B02531E}" destId="{0BC96D29-30A4-43EF-AE0F-F082F5937A41}" srcOrd="0" destOrd="0" presId="urn:microsoft.com/office/officeart/2008/layout/VerticalCurvedList"/>
    <dgm:cxn modelId="{1436E15A-9DE2-4EE2-A718-C2936F6C3DFC}" type="presParOf" srcId="{B272F62B-D84F-4A3A-903D-CC80CBA124A6}" destId="{B135656E-E542-4C3C-8133-ED2A7741CC48}" srcOrd="0" destOrd="0" presId="urn:microsoft.com/office/officeart/2008/layout/VerticalCurvedList"/>
    <dgm:cxn modelId="{F3E8C625-FD9F-40BC-B465-BBE1BF46A0B5}" type="presParOf" srcId="{B135656E-E542-4C3C-8133-ED2A7741CC48}" destId="{876F5896-54C2-4C6E-B982-1354DEC53E5A}" srcOrd="0" destOrd="0" presId="urn:microsoft.com/office/officeart/2008/layout/VerticalCurvedList"/>
    <dgm:cxn modelId="{1891AC1A-3CE4-41EE-8C55-1B1717880AC1}" type="presParOf" srcId="{876F5896-54C2-4C6E-B982-1354DEC53E5A}" destId="{965416D2-59B0-4A31-AA86-BE73EAA8991A}" srcOrd="0" destOrd="0" presId="urn:microsoft.com/office/officeart/2008/layout/VerticalCurvedList"/>
    <dgm:cxn modelId="{F5C99FE6-7157-416D-847A-89297D1543E8}" type="presParOf" srcId="{876F5896-54C2-4C6E-B982-1354DEC53E5A}" destId="{3067AFF0-9F5D-41AC-932E-188CCFA4B469}" srcOrd="1" destOrd="0" presId="urn:microsoft.com/office/officeart/2008/layout/VerticalCurvedList"/>
    <dgm:cxn modelId="{9D0EB959-BDCC-46CA-AF19-47F6A4252855}" type="presParOf" srcId="{876F5896-54C2-4C6E-B982-1354DEC53E5A}" destId="{55820867-9B35-412F-B123-B6C635A23CE4}" srcOrd="2" destOrd="0" presId="urn:microsoft.com/office/officeart/2008/layout/VerticalCurvedList"/>
    <dgm:cxn modelId="{198EE8FD-13AE-42BA-8B34-CB600395BC5F}" type="presParOf" srcId="{876F5896-54C2-4C6E-B982-1354DEC53E5A}" destId="{9A94F330-D928-4BA3-B67C-B2B47B2952AF}" srcOrd="3" destOrd="0" presId="urn:microsoft.com/office/officeart/2008/layout/VerticalCurvedList"/>
    <dgm:cxn modelId="{B4125D55-F123-4DFB-A965-7569414ABDDB}" type="presParOf" srcId="{B135656E-E542-4C3C-8133-ED2A7741CC48}" destId="{0BC96D29-30A4-43EF-AE0F-F082F5937A41}" srcOrd="1" destOrd="0" presId="urn:microsoft.com/office/officeart/2008/layout/VerticalCurvedList"/>
    <dgm:cxn modelId="{8D6AEF86-B8A5-4707-BAD1-1A5D0590FB54}" type="presParOf" srcId="{B135656E-E542-4C3C-8133-ED2A7741CC48}" destId="{B3564898-6ACD-4493-9617-EDEC858AC052}" srcOrd="2" destOrd="0" presId="urn:microsoft.com/office/officeart/2008/layout/VerticalCurvedList"/>
    <dgm:cxn modelId="{7E95DDB2-9210-40CE-B490-D1D038C10662}" type="presParOf" srcId="{B3564898-6ACD-4493-9617-EDEC858AC052}" destId="{F7F0F2D3-FC6C-4FC6-8140-86B44B55A72F}" srcOrd="0" destOrd="0" presId="urn:microsoft.com/office/officeart/2008/layout/VerticalCurvedList"/>
    <dgm:cxn modelId="{A8C20D53-0002-46F4-AB0B-7339C446AA28}" type="presParOf" srcId="{B135656E-E542-4C3C-8133-ED2A7741CC48}" destId="{E61E857D-677D-4754-9F29-660E799AC3B3}" srcOrd="3" destOrd="0" presId="urn:microsoft.com/office/officeart/2008/layout/VerticalCurvedList"/>
    <dgm:cxn modelId="{693B40D4-00B6-4E46-9AED-4A4518D912D9}" type="presParOf" srcId="{B135656E-E542-4C3C-8133-ED2A7741CC48}" destId="{657B9EF8-3A24-452A-9F66-BB404D3887A2}" srcOrd="4" destOrd="0" presId="urn:microsoft.com/office/officeart/2008/layout/VerticalCurvedList"/>
    <dgm:cxn modelId="{A2BE0C2F-3C71-467E-AFC4-D456A6BF8048}" type="presParOf" srcId="{657B9EF8-3A24-452A-9F66-BB404D3887A2}" destId="{B04A5645-A00A-4127-8242-88665FBE3082}" srcOrd="0" destOrd="0" presId="urn:microsoft.com/office/officeart/2008/layout/VerticalCurvedList"/>
    <dgm:cxn modelId="{A64505D8-DED4-4E24-865D-125AD557F122}" type="presParOf" srcId="{B135656E-E542-4C3C-8133-ED2A7741CC48}" destId="{CF0B7F8A-457E-4B37-AF52-41A297B68AEB}" srcOrd="5" destOrd="0" presId="urn:microsoft.com/office/officeart/2008/layout/VerticalCurvedList"/>
    <dgm:cxn modelId="{C6D32943-0960-44B2-9DEF-BEE544D188F3}" type="presParOf" srcId="{B135656E-E542-4C3C-8133-ED2A7741CC48}" destId="{F45D8CAB-3CFC-45B8-992A-481EBC87CC41}" srcOrd="6" destOrd="0" presId="urn:microsoft.com/office/officeart/2008/layout/VerticalCurvedList"/>
    <dgm:cxn modelId="{0A6EB8B4-E913-44E2-BC92-BD89BFFD5A2C}" type="presParOf" srcId="{F45D8CAB-3CFC-45B8-992A-481EBC87CC41}" destId="{C8DE0911-03A1-403C-BDA5-115C8E1A1DB1}" srcOrd="0" destOrd="0" presId="urn:microsoft.com/office/officeart/2008/layout/VerticalCurvedList"/>
    <dgm:cxn modelId="{C6ACC56A-55CE-4D5F-9087-48597176C4C4}" type="presParOf" srcId="{B135656E-E542-4C3C-8133-ED2A7741CC48}" destId="{D7129527-6343-4C3D-BABC-25AEA4D7E39C}" srcOrd="7" destOrd="0" presId="urn:microsoft.com/office/officeart/2008/layout/VerticalCurvedList"/>
    <dgm:cxn modelId="{D32C38ED-CD6F-4509-A5F9-F9D3B3CB47B4}" type="presParOf" srcId="{B135656E-E542-4C3C-8133-ED2A7741CC48}" destId="{1A800D0F-2C31-402A-B187-2C581C762A53}" srcOrd="8" destOrd="0" presId="urn:microsoft.com/office/officeart/2008/layout/VerticalCurvedList"/>
    <dgm:cxn modelId="{E5B911FE-0EB2-4140-9A80-349008B65E12}" type="presParOf" srcId="{1A800D0F-2C31-402A-B187-2C581C762A53}" destId="{53F4D198-0484-4B9F-9F81-129DAF65493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E768F8-DCBF-46A6-ADFA-7677729DC9A2}" type="doc">
      <dgm:prSet loTypeId="urn:microsoft.com/office/officeart/2005/8/layout/cycle2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2C80BC96-D083-4579-B2FE-EE6104E7ABC0}">
      <dgm:prSet custT="1"/>
      <dgm:spPr>
        <a:solidFill>
          <a:srgbClr val="00B050"/>
        </a:solidFill>
      </dgm:spPr>
      <dgm:t>
        <a:bodyPr/>
        <a:lstStyle/>
        <a:p>
          <a:pPr rtl="0"/>
          <a:r>
            <a:rPr lang="fi-FI" sz="2400" dirty="0" err="1">
              <a:solidFill>
                <a:schemeClr val="tx1"/>
              </a:solidFill>
            </a:rPr>
            <a:t>Forming</a:t>
          </a:r>
          <a:r>
            <a:rPr lang="fi-FI" sz="2000" dirty="0">
              <a:solidFill>
                <a:schemeClr val="tx1"/>
              </a:solidFill>
            </a:rPr>
            <a:t> </a:t>
          </a:r>
          <a:endParaRPr lang="fi-FI" sz="1600" dirty="0">
            <a:solidFill>
              <a:schemeClr val="tx1"/>
            </a:solidFill>
          </a:endParaRPr>
        </a:p>
      </dgm:t>
    </dgm:pt>
    <dgm:pt modelId="{C9C2B6E6-697B-40C1-99C3-BD882AD77C27}" type="parTrans" cxnId="{7FC2A415-77BD-47FF-AF96-A0973A8A1C16}">
      <dgm:prSet/>
      <dgm:spPr/>
      <dgm:t>
        <a:bodyPr/>
        <a:lstStyle/>
        <a:p>
          <a:endParaRPr lang="fi-FI"/>
        </a:p>
      </dgm:t>
    </dgm:pt>
    <dgm:pt modelId="{BEA4DF3B-81BA-475E-AB08-0675814C6703}" type="sibTrans" cxnId="{7FC2A415-77BD-47FF-AF96-A0973A8A1C16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8DD2C5D7-755A-4E1A-9BC7-BB93019ED385}">
      <dgm:prSet/>
      <dgm:spPr>
        <a:solidFill>
          <a:srgbClr val="0070C0"/>
        </a:solidFill>
      </dgm:spPr>
      <dgm:t>
        <a:bodyPr/>
        <a:lstStyle/>
        <a:p>
          <a:pPr rtl="0"/>
          <a:r>
            <a:rPr lang="fi-FI" dirty="0" err="1">
              <a:solidFill>
                <a:schemeClr val="tx1"/>
              </a:solidFill>
            </a:rPr>
            <a:t>Storming</a:t>
          </a:r>
          <a:endParaRPr lang="fi-FI" dirty="0">
            <a:solidFill>
              <a:schemeClr val="tx1"/>
            </a:solidFill>
          </a:endParaRPr>
        </a:p>
      </dgm:t>
    </dgm:pt>
    <dgm:pt modelId="{05260581-1877-4E99-AF63-BB2A506C1B3A}" type="parTrans" cxnId="{ACA88EA3-4DC6-47DD-BBC8-3AE63E5ABF47}">
      <dgm:prSet/>
      <dgm:spPr/>
      <dgm:t>
        <a:bodyPr/>
        <a:lstStyle/>
        <a:p>
          <a:endParaRPr lang="fi-FI"/>
        </a:p>
      </dgm:t>
    </dgm:pt>
    <dgm:pt modelId="{46E5D488-39B0-4CBA-8FFA-F66AD20C4B3C}" type="sibTrans" cxnId="{ACA88EA3-4DC6-47DD-BBC8-3AE63E5ABF47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1B41FEAF-F087-4ED8-BDD3-197D6EA9B8E2}">
      <dgm:prSet/>
      <dgm:spPr>
        <a:solidFill>
          <a:srgbClr val="7030A0"/>
        </a:solidFill>
      </dgm:spPr>
      <dgm:t>
        <a:bodyPr/>
        <a:lstStyle/>
        <a:p>
          <a:pPr rtl="0"/>
          <a:r>
            <a:rPr lang="fi-FI" dirty="0" err="1">
              <a:solidFill>
                <a:schemeClr val="tx1"/>
              </a:solidFill>
            </a:rPr>
            <a:t>Norming</a:t>
          </a:r>
          <a:r>
            <a:rPr lang="fi-FI" dirty="0">
              <a:solidFill>
                <a:schemeClr val="tx1"/>
              </a:solidFill>
            </a:rPr>
            <a:t> </a:t>
          </a:r>
        </a:p>
      </dgm:t>
    </dgm:pt>
    <dgm:pt modelId="{41CB5F90-F692-44A0-B369-D66E42B2734B}" type="parTrans" cxnId="{29E2F72D-F5BB-434F-B4A2-A8A6350725EE}">
      <dgm:prSet/>
      <dgm:spPr/>
      <dgm:t>
        <a:bodyPr/>
        <a:lstStyle/>
        <a:p>
          <a:endParaRPr lang="fi-FI"/>
        </a:p>
      </dgm:t>
    </dgm:pt>
    <dgm:pt modelId="{DB6D79E7-89F2-4042-B3BC-EC72685872B8}" type="sibTrans" cxnId="{29E2F72D-F5BB-434F-B4A2-A8A6350725EE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6257C50F-8ED5-428C-ADBA-9B27416564D4}">
      <dgm:prSet/>
      <dgm:spPr>
        <a:solidFill>
          <a:srgbClr val="C00000"/>
        </a:solidFill>
      </dgm:spPr>
      <dgm:t>
        <a:bodyPr/>
        <a:lstStyle/>
        <a:p>
          <a:pPr rtl="0"/>
          <a:r>
            <a:rPr lang="fi-FI" dirty="0" err="1">
              <a:solidFill>
                <a:schemeClr val="tx1"/>
              </a:solidFill>
            </a:rPr>
            <a:t>Performing</a:t>
          </a:r>
          <a:endParaRPr lang="fi-FI" dirty="0">
            <a:solidFill>
              <a:schemeClr val="tx1"/>
            </a:solidFill>
          </a:endParaRPr>
        </a:p>
      </dgm:t>
    </dgm:pt>
    <dgm:pt modelId="{FFF29F16-1F8E-4782-8CC9-CD934E14B3E8}" type="parTrans" cxnId="{09D2CEAB-E54F-42B7-AEEC-22038CFD49FD}">
      <dgm:prSet/>
      <dgm:spPr/>
      <dgm:t>
        <a:bodyPr/>
        <a:lstStyle/>
        <a:p>
          <a:endParaRPr lang="fi-FI"/>
        </a:p>
      </dgm:t>
    </dgm:pt>
    <dgm:pt modelId="{A6F47D43-3E56-4860-8DC4-53EC5E097D6F}" type="sibTrans" cxnId="{09D2CEAB-E54F-42B7-AEEC-22038CFD49FD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948C2A63-89C6-46C8-9DC1-D7E5D3D2491A}">
      <dgm:prSet/>
      <dgm:spPr/>
      <dgm:t>
        <a:bodyPr/>
        <a:lstStyle/>
        <a:p>
          <a:pPr rtl="0"/>
          <a:r>
            <a:rPr lang="fi-FI" dirty="0" err="1">
              <a:solidFill>
                <a:schemeClr val="tx1"/>
              </a:solidFill>
            </a:rPr>
            <a:t>Adjourning</a:t>
          </a:r>
          <a:endParaRPr lang="fi-FI" dirty="0">
            <a:solidFill>
              <a:schemeClr val="tx1"/>
            </a:solidFill>
          </a:endParaRPr>
        </a:p>
      </dgm:t>
    </dgm:pt>
    <dgm:pt modelId="{F6636CD3-0C19-4A1D-B466-D3D09A7499EC}" type="parTrans" cxnId="{28D832CB-FFFD-49A6-A71F-50C463CCF50B}">
      <dgm:prSet/>
      <dgm:spPr/>
      <dgm:t>
        <a:bodyPr/>
        <a:lstStyle/>
        <a:p>
          <a:endParaRPr lang="fi-FI"/>
        </a:p>
      </dgm:t>
    </dgm:pt>
    <dgm:pt modelId="{363950D5-2094-4047-84FA-6592316D780C}" type="sibTrans" cxnId="{28D832CB-FFFD-49A6-A71F-50C463CCF50B}">
      <dgm:prSet/>
      <dgm:spPr>
        <a:solidFill>
          <a:schemeClr val="bg1"/>
        </a:solidFill>
      </dgm:spPr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BB521E65-1C40-4970-B95D-944C86FC439D}" type="pres">
      <dgm:prSet presAssocID="{F6E768F8-DCBF-46A6-ADFA-7677729DC9A2}" presName="cycle" presStyleCnt="0">
        <dgm:presLayoutVars>
          <dgm:dir/>
          <dgm:resizeHandles val="exact"/>
        </dgm:presLayoutVars>
      </dgm:prSet>
      <dgm:spPr/>
    </dgm:pt>
    <dgm:pt modelId="{3FA10507-7F34-493F-AB18-AA0DEE5D35F2}" type="pres">
      <dgm:prSet presAssocID="{2C80BC96-D083-4579-B2FE-EE6104E7ABC0}" presName="node" presStyleLbl="node1" presStyleIdx="0" presStyleCnt="5" custScaleX="179652" custScaleY="137364" custRadScaleRad="106643" custRadScaleInc="9132">
        <dgm:presLayoutVars>
          <dgm:bulletEnabled val="1"/>
        </dgm:presLayoutVars>
      </dgm:prSet>
      <dgm:spPr/>
    </dgm:pt>
    <dgm:pt modelId="{54ED85CA-81CB-43A6-BFB1-7E443D363C51}" type="pres">
      <dgm:prSet presAssocID="{BEA4DF3B-81BA-475E-AB08-0675814C6703}" presName="sibTrans" presStyleLbl="sibTrans2D1" presStyleIdx="0" presStyleCnt="5"/>
      <dgm:spPr/>
    </dgm:pt>
    <dgm:pt modelId="{8B7CE087-8C5D-4E9C-8A40-EC18D020F33F}" type="pres">
      <dgm:prSet presAssocID="{BEA4DF3B-81BA-475E-AB08-0675814C6703}" presName="connectorText" presStyleLbl="sibTrans2D1" presStyleIdx="0" presStyleCnt="5"/>
      <dgm:spPr/>
    </dgm:pt>
    <dgm:pt modelId="{77C3C441-CF15-4BEF-BBDE-4DD185E3F790}" type="pres">
      <dgm:prSet presAssocID="{8DD2C5D7-755A-4E1A-9BC7-BB93019ED385}" presName="node" presStyleLbl="node1" presStyleIdx="1" presStyleCnt="5" custScaleX="190358" custScaleY="144628" custRadScaleRad="148162" custRadScaleInc="20941">
        <dgm:presLayoutVars>
          <dgm:bulletEnabled val="1"/>
        </dgm:presLayoutVars>
      </dgm:prSet>
      <dgm:spPr/>
    </dgm:pt>
    <dgm:pt modelId="{024BE0F2-6F03-44ED-8236-72DF6036507F}" type="pres">
      <dgm:prSet presAssocID="{46E5D488-39B0-4CBA-8FFA-F66AD20C4B3C}" presName="sibTrans" presStyleLbl="sibTrans2D1" presStyleIdx="1" presStyleCnt="5"/>
      <dgm:spPr/>
    </dgm:pt>
    <dgm:pt modelId="{59ECC06C-4011-4045-80B6-E56357099725}" type="pres">
      <dgm:prSet presAssocID="{46E5D488-39B0-4CBA-8FFA-F66AD20C4B3C}" presName="connectorText" presStyleLbl="sibTrans2D1" presStyleIdx="1" presStyleCnt="5"/>
      <dgm:spPr/>
    </dgm:pt>
    <dgm:pt modelId="{7D043A54-92F7-4BEF-8561-CDD5BACA2CED}" type="pres">
      <dgm:prSet presAssocID="{1B41FEAF-F087-4ED8-BDD3-197D6EA9B8E2}" presName="node" presStyleLbl="node1" presStyleIdx="2" presStyleCnt="5" custScaleX="193617" custScaleY="107370" custRadScaleRad="127509" custRadScaleInc="-38267">
        <dgm:presLayoutVars>
          <dgm:bulletEnabled val="1"/>
        </dgm:presLayoutVars>
      </dgm:prSet>
      <dgm:spPr/>
    </dgm:pt>
    <dgm:pt modelId="{1FEB6C61-CD44-4C7E-A597-BA47E4991639}" type="pres">
      <dgm:prSet presAssocID="{DB6D79E7-89F2-4042-B3BC-EC72685872B8}" presName="sibTrans" presStyleLbl="sibTrans2D1" presStyleIdx="2" presStyleCnt="5"/>
      <dgm:spPr/>
    </dgm:pt>
    <dgm:pt modelId="{C445B157-3264-4FBF-9CA8-AD024918DA6A}" type="pres">
      <dgm:prSet presAssocID="{DB6D79E7-89F2-4042-B3BC-EC72685872B8}" presName="connectorText" presStyleLbl="sibTrans2D1" presStyleIdx="2" presStyleCnt="5"/>
      <dgm:spPr/>
    </dgm:pt>
    <dgm:pt modelId="{B6181BCB-14C6-459A-B40C-F3CDD9A3B12F}" type="pres">
      <dgm:prSet presAssocID="{6257C50F-8ED5-428C-ADBA-9B27416564D4}" presName="node" presStyleLbl="node1" presStyleIdx="3" presStyleCnt="5" custScaleX="186751" custScaleY="103685" custRadScaleRad="111571" custRadScaleInc="20894">
        <dgm:presLayoutVars>
          <dgm:bulletEnabled val="1"/>
        </dgm:presLayoutVars>
      </dgm:prSet>
      <dgm:spPr/>
    </dgm:pt>
    <dgm:pt modelId="{0DE987D4-1429-4BA7-9B02-233207E9BED3}" type="pres">
      <dgm:prSet presAssocID="{A6F47D43-3E56-4860-8DC4-53EC5E097D6F}" presName="sibTrans" presStyleLbl="sibTrans2D1" presStyleIdx="3" presStyleCnt="5"/>
      <dgm:spPr/>
    </dgm:pt>
    <dgm:pt modelId="{BDA69BC2-FA2C-49BB-BE72-B5D18746B58D}" type="pres">
      <dgm:prSet presAssocID="{A6F47D43-3E56-4860-8DC4-53EC5E097D6F}" presName="connectorText" presStyleLbl="sibTrans2D1" presStyleIdx="3" presStyleCnt="5"/>
      <dgm:spPr/>
    </dgm:pt>
    <dgm:pt modelId="{CA5F97A5-9196-42C5-A0E6-6651E5CE1046}" type="pres">
      <dgm:prSet presAssocID="{948C2A63-89C6-46C8-9DC1-D7E5D3D2491A}" presName="node" presStyleLbl="node1" presStyleIdx="4" presStyleCnt="5" custScaleX="174643" custScaleY="117857" custRadScaleRad="136457" custRadScaleInc="-5850">
        <dgm:presLayoutVars>
          <dgm:bulletEnabled val="1"/>
        </dgm:presLayoutVars>
      </dgm:prSet>
      <dgm:spPr/>
    </dgm:pt>
    <dgm:pt modelId="{E24F22C9-60C2-4A53-81CD-4E995E56EA9D}" type="pres">
      <dgm:prSet presAssocID="{363950D5-2094-4047-84FA-6592316D780C}" presName="sibTrans" presStyleLbl="sibTrans2D1" presStyleIdx="4" presStyleCnt="5" custAng="6354002" custFlipVert="0" custFlipHor="1" custScaleX="50120" custScaleY="10858" custLinFactX="1115556" custLinFactY="300000" custLinFactNeighborX="1200000" custLinFactNeighborY="390756"/>
      <dgm:spPr/>
    </dgm:pt>
    <dgm:pt modelId="{5827B19C-FE93-4B5E-B91C-D047E7F58147}" type="pres">
      <dgm:prSet presAssocID="{363950D5-2094-4047-84FA-6592316D780C}" presName="connectorText" presStyleLbl="sibTrans2D1" presStyleIdx="4" presStyleCnt="5"/>
      <dgm:spPr/>
    </dgm:pt>
  </dgm:ptLst>
  <dgm:cxnLst>
    <dgm:cxn modelId="{128BE706-17CA-43D6-A059-51FF9E286626}" type="presOf" srcId="{BEA4DF3B-81BA-475E-AB08-0675814C6703}" destId="{54ED85CA-81CB-43A6-BFB1-7E443D363C51}" srcOrd="0" destOrd="0" presId="urn:microsoft.com/office/officeart/2005/8/layout/cycle2"/>
    <dgm:cxn modelId="{7FC2A415-77BD-47FF-AF96-A0973A8A1C16}" srcId="{F6E768F8-DCBF-46A6-ADFA-7677729DC9A2}" destId="{2C80BC96-D083-4579-B2FE-EE6104E7ABC0}" srcOrd="0" destOrd="0" parTransId="{C9C2B6E6-697B-40C1-99C3-BD882AD77C27}" sibTransId="{BEA4DF3B-81BA-475E-AB08-0675814C6703}"/>
    <dgm:cxn modelId="{3B472F16-E625-48B8-BCA6-DDB924D595E6}" type="presOf" srcId="{DB6D79E7-89F2-4042-B3BC-EC72685872B8}" destId="{1FEB6C61-CD44-4C7E-A597-BA47E4991639}" srcOrd="0" destOrd="0" presId="urn:microsoft.com/office/officeart/2005/8/layout/cycle2"/>
    <dgm:cxn modelId="{8BEBC11B-4EFD-4853-A4C5-C1FE4C11A3D7}" type="presOf" srcId="{948C2A63-89C6-46C8-9DC1-D7E5D3D2491A}" destId="{CA5F97A5-9196-42C5-A0E6-6651E5CE1046}" srcOrd="0" destOrd="0" presId="urn:microsoft.com/office/officeart/2005/8/layout/cycle2"/>
    <dgm:cxn modelId="{0D693426-3895-41D8-8722-13CAF70B5EB5}" type="presOf" srcId="{46E5D488-39B0-4CBA-8FFA-F66AD20C4B3C}" destId="{024BE0F2-6F03-44ED-8236-72DF6036507F}" srcOrd="0" destOrd="0" presId="urn:microsoft.com/office/officeart/2005/8/layout/cycle2"/>
    <dgm:cxn modelId="{5035FC26-0C41-4725-B6C5-AE0E9645C49A}" type="presOf" srcId="{46E5D488-39B0-4CBA-8FFA-F66AD20C4B3C}" destId="{59ECC06C-4011-4045-80B6-E56357099725}" srcOrd="1" destOrd="0" presId="urn:microsoft.com/office/officeart/2005/8/layout/cycle2"/>
    <dgm:cxn modelId="{29E2F72D-F5BB-434F-B4A2-A8A6350725EE}" srcId="{F6E768F8-DCBF-46A6-ADFA-7677729DC9A2}" destId="{1B41FEAF-F087-4ED8-BDD3-197D6EA9B8E2}" srcOrd="2" destOrd="0" parTransId="{41CB5F90-F692-44A0-B369-D66E42B2734B}" sibTransId="{DB6D79E7-89F2-4042-B3BC-EC72685872B8}"/>
    <dgm:cxn modelId="{2507F937-D0BB-43D5-8476-C51D2F69D9D5}" type="presOf" srcId="{363950D5-2094-4047-84FA-6592316D780C}" destId="{E24F22C9-60C2-4A53-81CD-4E995E56EA9D}" srcOrd="0" destOrd="0" presId="urn:microsoft.com/office/officeart/2005/8/layout/cycle2"/>
    <dgm:cxn modelId="{16523E4E-6C70-40E2-8194-5AA04756DAE2}" type="presOf" srcId="{363950D5-2094-4047-84FA-6592316D780C}" destId="{5827B19C-FE93-4B5E-B91C-D047E7F58147}" srcOrd="1" destOrd="0" presId="urn:microsoft.com/office/officeart/2005/8/layout/cycle2"/>
    <dgm:cxn modelId="{FF4F9A95-5833-4541-99AE-905F1D6409D5}" type="presOf" srcId="{DB6D79E7-89F2-4042-B3BC-EC72685872B8}" destId="{C445B157-3264-4FBF-9CA8-AD024918DA6A}" srcOrd="1" destOrd="0" presId="urn:microsoft.com/office/officeart/2005/8/layout/cycle2"/>
    <dgm:cxn modelId="{89499C9B-8113-4254-B18C-95C456D3A225}" type="presOf" srcId="{A6F47D43-3E56-4860-8DC4-53EC5E097D6F}" destId="{0DE987D4-1429-4BA7-9B02-233207E9BED3}" srcOrd="0" destOrd="0" presId="urn:microsoft.com/office/officeart/2005/8/layout/cycle2"/>
    <dgm:cxn modelId="{1DE4AAA2-6131-4E46-8569-C531FD8CE5B0}" type="presOf" srcId="{BEA4DF3B-81BA-475E-AB08-0675814C6703}" destId="{8B7CE087-8C5D-4E9C-8A40-EC18D020F33F}" srcOrd="1" destOrd="0" presId="urn:microsoft.com/office/officeart/2005/8/layout/cycle2"/>
    <dgm:cxn modelId="{ACA88EA3-4DC6-47DD-BBC8-3AE63E5ABF47}" srcId="{F6E768F8-DCBF-46A6-ADFA-7677729DC9A2}" destId="{8DD2C5D7-755A-4E1A-9BC7-BB93019ED385}" srcOrd="1" destOrd="0" parTransId="{05260581-1877-4E99-AF63-BB2A506C1B3A}" sibTransId="{46E5D488-39B0-4CBA-8FFA-F66AD20C4B3C}"/>
    <dgm:cxn modelId="{A55A3FA9-1A2C-4C4B-A164-1F200C5443BC}" type="presOf" srcId="{A6F47D43-3E56-4860-8DC4-53EC5E097D6F}" destId="{BDA69BC2-FA2C-49BB-BE72-B5D18746B58D}" srcOrd="1" destOrd="0" presId="urn:microsoft.com/office/officeart/2005/8/layout/cycle2"/>
    <dgm:cxn modelId="{09D2CEAB-E54F-42B7-AEEC-22038CFD49FD}" srcId="{F6E768F8-DCBF-46A6-ADFA-7677729DC9A2}" destId="{6257C50F-8ED5-428C-ADBA-9B27416564D4}" srcOrd="3" destOrd="0" parTransId="{FFF29F16-1F8E-4782-8CC9-CD934E14B3E8}" sibTransId="{A6F47D43-3E56-4860-8DC4-53EC5E097D6F}"/>
    <dgm:cxn modelId="{28D832CB-FFFD-49A6-A71F-50C463CCF50B}" srcId="{F6E768F8-DCBF-46A6-ADFA-7677729DC9A2}" destId="{948C2A63-89C6-46C8-9DC1-D7E5D3D2491A}" srcOrd="4" destOrd="0" parTransId="{F6636CD3-0C19-4A1D-B466-D3D09A7499EC}" sibTransId="{363950D5-2094-4047-84FA-6592316D780C}"/>
    <dgm:cxn modelId="{DF9287CB-1536-41C9-B764-9F011AC2D233}" type="presOf" srcId="{1B41FEAF-F087-4ED8-BDD3-197D6EA9B8E2}" destId="{7D043A54-92F7-4BEF-8561-CDD5BACA2CED}" srcOrd="0" destOrd="0" presId="urn:microsoft.com/office/officeart/2005/8/layout/cycle2"/>
    <dgm:cxn modelId="{9F8DBCD4-8DD1-4772-BEEC-E6FA33B109B5}" type="presOf" srcId="{F6E768F8-DCBF-46A6-ADFA-7677729DC9A2}" destId="{BB521E65-1C40-4970-B95D-944C86FC439D}" srcOrd="0" destOrd="0" presId="urn:microsoft.com/office/officeart/2005/8/layout/cycle2"/>
    <dgm:cxn modelId="{6D2FF0E9-12A2-4148-A2D8-AE86133EA319}" type="presOf" srcId="{8DD2C5D7-755A-4E1A-9BC7-BB93019ED385}" destId="{77C3C441-CF15-4BEF-BBDE-4DD185E3F790}" srcOrd="0" destOrd="0" presId="urn:microsoft.com/office/officeart/2005/8/layout/cycle2"/>
    <dgm:cxn modelId="{7F372CFB-76B7-42B4-A177-9B2B0B69C10D}" type="presOf" srcId="{2C80BC96-D083-4579-B2FE-EE6104E7ABC0}" destId="{3FA10507-7F34-493F-AB18-AA0DEE5D35F2}" srcOrd="0" destOrd="0" presId="urn:microsoft.com/office/officeart/2005/8/layout/cycle2"/>
    <dgm:cxn modelId="{27643AFC-2B3B-4941-A89B-84D556C8B77B}" type="presOf" srcId="{6257C50F-8ED5-428C-ADBA-9B27416564D4}" destId="{B6181BCB-14C6-459A-B40C-F3CDD9A3B12F}" srcOrd="0" destOrd="0" presId="urn:microsoft.com/office/officeart/2005/8/layout/cycle2"/>
    <dgm:cxn modelId="{8AA450A5-1B62-47CD-B856-50F7DDA5D4ED}" type="presParOf" srcId="{BB521E65-1C40-4970-B95D-944C86FC439D}" destId="{3FA10507-7F34-493F-AB18-AA0DEE5D35F2}" srcOrd="0" destOrd="0" presId="urn:microsoft.com/office/officeart/2005/8/layout/cycle2"/>
    <dgm:cxn modelId="{FE4DA826-E846-4F2B-8E4C-55A777668364}" type="presParOf" srcId="{BB521E65-1C40-4970-B95D-944C86FC439D}" destId="{54ED85CA-81CB-43A6-BFB1-7E443D363C51}" srcOrd="1" destOrd="0" presId="urn:microsoft.com/office/officeart/2005/8/layout/cycle2"/>
    <dgm:cxn modelId="{9316394D-BE3B-4CD3-885D-5C7B9E8E40E6}" type="presParOf" srcId="{54ED85CA-81CB-43A6-BFB1-7E443D363C51}" destId="{8B7CE087-8C5D-4E9C-8A40-EC18D020F33F}" srcOrd="0" destOrd="0" presId="urn:microsoft.com/office/officeart/2005/8/layout/cycle2"/>
    <dgm:cxn modelId="{F0F2B85C-15EA-4E4D-AA8A-FA32E284A335}" type="presParOf" srcId="{BB521E65-1C40-4970-B95D-944C86FC439D}" destId="{77C3C441-CF15-4BEF-BBDE-4DD185E3F790}" srcOrd="2" destOrd="0" presId="urn:microsoft.com/office/officeart/2005/8/layout/cycle2"/>
    <dgm:cxn modelId="{FF5BCB46-383E-4365-93AC-8A6FC6BC1017}" type="presParOf" srcId="{BB521E65-1C40-4970-B95D-944C86FC439D}" destId="{024BE0F2-6F03-44ED-8236-72DF6036507F}" srcOrd="3" destOrd="0" presId="urn:microsoft.com/office/officeart/2005/8/layout/cycle2"/>
    <dgm:cxn modelId="{E2CEDA19-9931-4FF5-95E5-B5BD67FF5479}" type="presParOf" srcId="{024BE0F2-6F03-44ED-8236-72DF6036507F}" destId="{59ECC06C-4011-4045-80B6-E56357099725}" srcOrd="0" destOrd="0" presId="urn:microsoft.com/office/officeart/2005/8/layout/cycle2"/>
    <dgm:cxn modelId="{E84FB684-3CDE-42BD-BDBB-5ABBB7E4D00B}" type="presParOf" srcId="{BB521E65-1C40-4970-B95D-944C86FC439D}" destId="{7D043A54-92F7-4BEF-8561-CDD5BACA2CED}" srcOrd="4" destOrd="0" presId="urn:microsoft.com/office/officeart/2005/8/layout/cycle2"/>
    <dgm:cxn modelId="{84547ED6-B637-4078-8B74-A6722DF07D48}" type="presParOf" srcId="{BB521E65-1C40-4970-B95D-944C86FC439D}" destId="{1FEB6C61-CD44-4C7E-A597-BA47E4991639}" srcOrd="5" destOrd="0" presId="urn:microsoft.com/office/officeart/2005/8/layout/cycle2"/>
    <dgm:cxn modelId="{EBE27A47-0C84-497C-BBFE-84A12E88F0B5}" type="presParOf" srcId="{1FEB6C61-CD44-4C7E-A597-BA47E4991639}" destId="{C445B157-3264-4FBF-9CA8-AD024918DA6A}" srcOrd="0" destOrd="0" presId="urn:microsoft.com/office/officeart/2005/8/layout/cycle2"/>
    <dgm:cxn modelId="{EC4FA1C5-B6AA-4CC3-B6EE-3F31CA1685AD}" type="presParOf" srcId="{BB521E65-1C40-4970-B95D-944C86FC439D}" destId="{B6181BCB-14C6-459A-B40C-F3CDD9A3B12F}" srcOrd="6" destOrd="0" presId="urn:microsoft.com/office/officeart/2005/8/layout/cycle2"/>
    <dgm:cxn modelId="{89D2C5A2-462F-4EDA-9470-6639CB5A58AA}" type="presParOf" srcId="{BB521E65-1C40-4970-B95D-944C86FC439D}" destId="{0DE987D4-1429-4BA7-9B02-233207E9BED3}" srcOrd="7" destOrd="0" presId="urn:microsoft.com/office/officeart/2005/8/layout/cycle2"/>
    <dgm:cxn modelId="{0CF684E2-8BBA-489E-AA6F-33ADBC52E18C}" type="presParOf" srcId="{0DE987D4-1429-4BA7-9B02-233207E9BED3}" destId="{BDA69BC2-FA2C-49BB-BE72-B5D18746B58D}" srcOrd="0" destOrd="0" presId="urn:microsoft.com/office/officeart/2005/8/layout/cycle2"/>
    <dgm:cxn modelId="{45B86567-D433-4463-9DAA-089C51089045}" type="presParOf" srcId="{BB521E65-1C40-4970-B95D-944C86FC439D}" destId="{CA5F97A5-9196-42C5-A0E6-6651E5CE1046}" srcOrd="8" destOrd="0" presId="urn:microsoft.com/office/officeart/2005/8/layout/cycle2"/>
    <dgm:cxn modelId="{DB85BCE7-1154-46DA-92EB-2B943243A829}" type="presParOf" srcId="{BB521E65-1C40-4970-B95D-944C86FC439D}" destId="{E24F22C9-60C2-4A53-81CD-4E995E56EA9D}" srcOrd="9" destOrd="0" presId="urn:microsoft.com/office/officeart/2005/8/layout/cycle2"/>
    <dgm:cxn modelId="{87E71D68-5D34-4FDE-9670-7EE1DD2A9813}" type="presParOf" srcId="{E24F22C9-60C2-4A53-81CD-4E995E56EA9D}" destId="{5827B19C-FE93-4B5E-B91C-D047E7F5814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D1FC46-AE6B-44FE-9344-AC61AEA0769A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96DD5C3-B18F-4058-9300-F0D396B00D08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fi-FI" b="1" dirty="0" err="1"/>
            <a:t>Task-oriented</a:t>
          </a:r>
          <a:r>
            <a:rPr lang="fi-FI" b="1" dirty="0"/>
            <a:t> </a:t>
          </a:r>
          <a:r>
            <a:rPr lang="fi-FI" b="1" dirty="0" err="1"/>
            <a:t>Skills</a:t>
          </a:r>
          <a:r>
            <a:rPr lang="fi-FI" b="1" dirty="0"/>
            <a:t>:</a:t>
          </a:r>
        </a:p>
      </dgm:t>
    </dgm:pt>
    <dgm:pt modelId="{D7335557-7BD0-44FF-BECA-2FF1BCE394F7}" type="parTrans" cxnId="{5946BD79-94FC-46B1-839B-EBD7797C4EA4}">
      <dgm:prSet/>
      <dgm:spPr/>
      <dgm:t>
        <a:bodyPr/>
        <a:lstStyle/>
        <a:p>
          <a:endParaRPr lang="fi-FI"/>
        </a:p>
      </dgm:t>
    </dgm:pt>
    <dgm:pt modelId="{F945E851-E65D-4C8B-938E-3ADF56DC7F28}" type="sibTrans" cxnId="{5946BD79-94FC-46B1-839B-EBD7797C4EA4}">
      <dgm:prSet/>
      <dgm:spPr/>
      <dgm:t>
        <a:bodyPr/>
        <a:lstStyle/>
        <a:p>
          <a:endParaRPr lang="fi-FI"/>
        </a:p>
      </dgm:t>
    </dgm:pt>
    <dgm:pt modelId="{B2EF7E0C-C5DE-49D6-AF49-AC5F55E0703D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fi-FI" dirty="0" err="1">
              <a:solidFill>
                <a:schemeClr val="tx1"/>
              </a:solidFill>
            </a:rPr>
            <a:t>Communicating</a:t>
          </a:r>
          <a:r>
            <a:rPr lang="fi-FI" dirty="0">
              <a:solidFill>
                <a:schemeClr val="tx1"/>
              </a:solidFill>
            </a:rPr>
            <a:t> </a:t>
          </a:r>
          <a:r>
            <a:rPr lang="fi-FI" dirty="0" err="1">
              <a:solidFill>
                <a:schemeClr val="tx1"/>
              </a:solidFill>
            </a:rPr>
            <a:t>thoughts</a:t>
          </a:r>
          <a:r>
            <a:rPr lang="fi-FI" dirty="0">
              <a:solidFill>
                <a:schemeClr val="tx1"/>
              </a:solidFill>
            </a:rPr>
            <a:t> </a:t>
          </a:r>
          <a:r>
            <a:rPr lang="fi-FI" dirty="0" err="1">
              <a:solidFill>
                <a:schemeClr val="tx1"/>
              </a:solidFill>
            </a:rPr>
            <a:t>clearly</a:t>
          </a:r>
          <a:endParaRPr lang="fi-FI" dirty="0">
            <a:solidFill>
              <a:schemeClr val="tx1"/>
            </a:solidFill>
          </a:endParaRPr>
        </a:p>
      </dgm:t>
    </dgm:pt>
    <dgm:pt modelId="{0932FCF6-BA5B-48D4-908D-F9B549B32307}" type="parTrans" cxnId="{69E572B6-6249-4A56-87CA-1ED83C43BACF}">
      <dgm:prSet/>
      <dgm:spPr/>
      <dgm:t>
        <a:bodyPr/>
        <a:lstStyle/>
        <a:p>
          <a:endParaRPr lang="fi-FI"/>
        </a:p>
      </dgm:t>
    </dgm:pt>
    <dgm:pt modelId="{B4416AB5-F9F1-431B-B516-727E15393971}" type="sibTrans" cxnId="{69E572B6-6249-4A56-87CA-1ED83C43BACF}">
      <dgm:prSet/>
      <dgm:spPr/>
      <dgm:t>
        <a:bodyPr/>
        <a:lstStyle/>
        <a:p>
          <a:endParaRPr lang="fi-FI"/>
        </a:p>
      </dgm:t>
    </dgm:pt>
    <dgm:pt modelId="{DAD11CEF-ED3D-40E5-8EB5-7CE13412C129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fi-FI" dirty="0" err="1">
              <a:solidFill>
                <a:schemeClr val="tx1"/>
              </a:solidFill>
            </a:rPr>
            <a:t>Defining</a:t>
          </a:r>
          <a:r>
            <a:rPr lang="fi-FI" dirty="0">
              <a:solidFill>
                <a:schemeClr val="tx1"/>
              </a:solidFill>
            </a:rPr>
            <a:t> and </a:t>
          </a:r>
          <a:r>
            <a:rPr lang="fi-FI" dirty="0" err="1">
              <a:solidFill>
                <a:schemeClr val="tx1"/>
              </a:solidFill>
            </a:rPr>
            <a:t>analyzing</a:t>
          </a:r>
          <a:r>
            <a:rPr lang="fi-FI" dirty="0">
              <a:solidFill>
                <a:schemeClr val="tx1"/>
              </a:solidFill>
            </a:rPr>
            <a:t> </a:t>
          </a:r>
          <a:r>
            <a:rPr lang="fi-FI" dirty="0" err="1">
              <a:solidFill>
                <a:schemeClr val="tx1"/>
              </a:solidFill>
            </a:rPr>
            <a:t>problems</a:t>
          </a:r>
          <a:endParaRPr lang="fi-FI" dirty="0">
            <a:solidFill>
              <a:schemeClr val="tx1"/>
            </a:solidFill>
          </a:endParaRPr>
        </a:p>
      </dgm:t>
    </dgm:pt>
    <dgm:pt modelId="{EDE90EDD-8BD6-46E5-BC4C-CE9DEE27C224}" type="parTrans" cxnId="{0834800E-4720-4BB9-A2D4-D1EB182F7D02}">
      <dgm:prSet/>
      <dgm:spPr/>
      <dgm:t>
        <a:bodyPr/>
        <a:lstStyle/>
        <a:p>
          <a:endParaRPr lang="fi-FI"/>
        </a:p>
      </dgm:t>
    </dgm:pt>
    <dgm:pt modelId="{F3882A3F-02F3-4475-ACDE-E5D817820A77}" type="sibTrans" cxnId="{0834800E-4720-4BB9-A2D4-D1EB182F7D02}">
      <dgm:prSet/>
      <dgm:spPr/>
      <dgm:t>
        <a:bodyPr/>
        <a:lstStyle/>
        <a:p>
          <a:endParaRPr lang="fi-FI"/>
        </a:p>
      </dgm:t>
    </dgm:pt>
    <dgm:pt modelId="{A812C77B-603F-4A91-B657-5886E62B39C4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fi-FI" dirty="0" err="1">
              <a:solidFill>
                <a:schemeClr val="tx1"/>
              </a:solidFill>
            </a:rPr>
            <a:t>Asking</a:t>
          </a:r>
          <a:r>
            <a:rPr lang="fi-FI" dirty="0">
              <a:solidFill>
                <a:schemeClr val="tx1"/>
              </a:solidFill>
            </a:rPr>
            <a:t> for </a:t>
          </a:r>
          <a:r>
            <a:rPr lang="fi-FI" dirty="0" err="1">
              <a:solidFill>
                <a:schemeClr val="tx1"/>
              </a:solidFill>
            </a:rPr>
            <a:t>specifications</a:t>
          </a:r>
          <a:r>
            <a:rPr lang="fi-FI" dirty="0">
              <a:solidFill>
                <a:schemeClr val="tx1"/>
              </a:solidFill>
            </a:rPr>
            <a:t> and </a:t>
          </a:r>
          <a:r>
            <a:rPr lang="fi-FI" dirty="0" err="1">
              <a:solidFill>
                <a:schemeClr val="tx1"/>
              </a:solidFill>
            </a:rPr>
            <a:t>reasons</a:t>
          </a:r>
          <a:endParaRPr lang="fi-FI" dirty="0">
            <a:solidFill>
              <a:schemeClr val="tx1"/>
            </a:solidFill>
          </a:endParaRPr>
        </a:p>
      </dgm:t>
    </dgm:pt>
    <dgm:pt modelId="{692EDCC2-5484-405E-82DA-3997DD843A62}" type="parTrans" cxnId="{CC260474-E3BE-4845-BAE5-FACB6DAF19E6}">
      <dgm:prSet/>
      <dgm:spPr/>
      <dgm:t>
        <a:bodyPr/>
        <a:lstStyle/>
        <a:p>
          <a:endParaRPr lang="fi-FI"/>
        </a:p>
      </dgm:t>
    </dgm:pt>
    <dgm:pt modelId="{304FFBC8-8EC8-4835-A8C7-DB7B66AA31AC}" type="sibTrans" cxnId="{CC260474-E3BE-4845-BAE5-FACB6DAF19E6}">
      <dgm:prSet/>
      <dgm:spPr/>
      <dgm:t>
        <a:bodyPr/>
        <a:lstStyle/>
        <a:p>
          <a:endParaRPr lang="fi-FI"/>
        </a:p>
      </dgm:t>
    </dgm:pt>
    <dgm:pt modelId="{A16AB83F-B5FF-4FCC-8B72-CB9EEC99C602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fi-FI" dirty="0" err="1">
              <a:solidFill>
                <a:schemeClr val="tx1"/>
              </a:solidFill>
            </a:rPr>
            <a:t>Finding</a:t>
          </a:r>
          <a:r>
            <a:rPr lang="fi-FI" dirty="0">
              <a:solidFill>
                <a:schemeClr val="tx1"/>
              </a:solidFill>
            </a:rPr>
            <a:t> and </a:t>
          </a:r>
          <a:r>
            <a:rPr lang="fi-FI" dirty="0" err="1">
              <a:solidFill>
                <a:schemeClr val="tx1"/>
              </a:solidFill>
            </a:rPr>
            <a:t>evaluating</a:t>
          </a:r>
          <a:r>
            <a:rPr lang="fi-FI" dirty="0">
              <a:solidFill>
                <a:schemeClr val="tx1"/>
              </a:solidFill>
            </a:rPr>
            <a:t> </a:t>
          </a:r>
          <a:r>
            <a:rPr lang="fi-FI" dirty="0" err="1">
              <a:solidFill>
                <a:schemeClr val="tx1"/>
              </a:solidFill>
            </a:rPr>
            <a:t>options</a:t>
          </a:r>
          <a:endParaRPr lang="fi-FI" dirty="0">
            <a:solidFill>
              <a:schemeClr val="tx1"/>
            </a:solidFill>
          </a:endParaRPr>
        </a:p>
      </dgm:t>
    </dgm:pt>
    <dgm:pt modelId="{BAFE3220-B200-405F-964F-31507A9255EA}" type="parTrans" cxnId="{93637340-81BD-403F-B372-2180AFE960AD}">
      <dgm:prSet/>
      <dgm:spPr/>
      <dgm:t>
        <a:bodyPr/>
        <a:lstStyle/>
        <a:p>
          <a:endParaRPr lang="fi-FI"/>
        </a:p>
      </dgm:t>
    </dgm:pt>
    <dgm:pt modelId="{A5BA6D94-B4E8-4D78-BB23-BD6C0E3DA8D0}" type="sibTrans" cxnId="{93637340-81BD-403F-B372-2180AFE960AD}">
      <dgm:prSet/>
      <dgm:spPr/>
      <dgm:t>
        <a:bodyPr/>
        <a:lstStyle/>
        <a:p>
          <a:endParaRPr lang="fi-FI"/>
        </a:p>
      </dgm:t>
    </dgm:pt>
    <dgm:pt modelId="{D9CB69AA-AD6C-43C5-BBE9-233E6F009C0B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B050"/>
        </a:solidFill>
      </dgm:spPr>
      <dgm:t>
        <a:bodyPr/>
        <a:lstStyle/>
        <a:p>
          <a:r>
            <a:rPr lang="fi-FI" b="1" dirty="0" err="1"/>
            <a:t>People-oriented</a:t>
          </a:r>
          <a:r>
            <a:rPr lang="fi-FI" b="1" dirty="0"/>
            <a:t> </a:t>
          </a:r>
          <a:r>
            <a:rPr lang="fi-FI" b="1" dirty="0" err="1"/>
            <a:t>Skills</a:t>
          </a:r>
          <a:r>
            <a:rPr lang="fi-FI" b="1" dirty="0"/>
            <a:t>:</a:t>
          </a:r>
        </a:p>
      </dgm:t>
    </dgm:pt>
    <dgm:pt modelId="{CCEBE13B-6D98-41E7-8EB0-22F8E317EE79}" type="parTrans" cxnId="{828D470E-ADA5-4F35-9CA1-4B4A75D05C02}">
      <dgm:prSet/>
      <dgm:spPr/>
      <dgm:t>
        <a:bodyPr/>
        <a:lstStyle/>
        <a:p>
          <a:endParaRPr lang="fi-FI"/>
        </a:p>
      </dgm:t>
    </dgm:pt>
    <dgm:pt modelId="{8EFC878C-5A12-44B8-9497-F71ED2C1B8BE}" type="sibTrans" cxnId="{828D470E-ADA5-4F35-9CA1-4B4A75D05C02}">
      <dgm:prSet/>
      <dgm:spPr/>
      <dgm:t>
        <a:bodyPr/>
        <a:lstStyle/>
        <a:p>
          <a:endParaRPr lang="fi-FI"/>
        </a:p>
      </dgm:t>
    </dgm:pt>
    <dgm:pt modelId="{FA9D5C77-5F48-4174-A819-725428113990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fi-FI" b="1" dirty="0" err="1">
              <a:solidFill>
                <a:schemeClr val="tx1"/>
              </a:solidFill>
            </a:rPr>
            <a:t>Listening</a:t>
          </a:r>
          <a:endParaRPr lang="fi-FI" b="1" dirty="0">
            <a:solidFill>
              <a:schemeClr val="tx1"/>
            </a:solidFill>
          </a:endParaRPr>
        </a:p>
      </dgm:t>
    </dgm:pt>
    <dgm:pt modelId="{636C0AC3-A1F9-4A13-924D-A8A4B8D21774}" type="parTrans" cxnId="{799A54CA-977D-49E5-BB27-492F2D81E2F2}">
      <dgm:prSet/>
      <dgm:spPr/>
      <dgm:t>
        <a:bodyPr/>
        <a:lstStyle/>
        <a:p>
          <a:endParaRPr lang="fi-FI"/>
        </a:p>
      </dgm:t>
    </dgm:pt>
    <dgm:pt modelId="{BB93D254-CE28-476D-84DE-0944195C36B4}" type="sibTrans" cxnId="{799A54CA-977D-49E5-BB27-492F2D81E2F2}">
      <dgm:prSet/>
      <dgm:spPr/>
      <dgm:t>
        <a:bodyPr/>
        <a:lstStyle/>
        <a:p>
          <a:endParaRPr lang="fi-FI"/>
        </a:p>
      </dgm:t>
    </dgm:pt>
    <dgm:pt modelId="{EFE95330-3650-46BE-8191-BFB5B6A5167C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fi-FI" dirty="0" err="1">
              <a:solidFill>
                <a:schemeClr val="tx1"/>
              </a:solidFill>
            </a:rPr>
            <a:t>Showing</a:t>
          </a:r>
          <a:r>
            <a:rPr lang="fi-FI" dirty="0">
              <a:solidFill>
                <a:schemeClr val="tx1"/>
              </a:solidFill>
            </a:rPr>
            <a:t> </a:t>
          </a:r>
          <a:r>
            <a:rPr lang="fi-FI" dirty="0" err="1">
              <a:solidFill>
                <a:schemeClr val="tx1"/>
              </a:solidFill>
            </a:rPr>
            <a:t>empathy</a:t>
          </a:r>
          <a:r>
            <a:rPr lang="fi-FI" dirty="0">
              <a:solidFill>
                <a:schemeClr val="tx1"/>
              </a:solidFill>
            </a:rPr>
            <a:t> and </a:t>
          </a:r>
          <a:r>
            <a:rPr lang="fi-FI" dirty="0" err="1">
              <a:solidFill>
                <a:schemeClr val="tx1"/>
              </a:solidFill>
            </a:rPr>
            <a:t>support</a:t>
          </a:r>
          <a:endParaRPr lang="fi-FI" dirty="0">
            <a:solidFill>
              <a:schemeClr val="tx1"/>
            </a:solidFill>
          </a:endParaRPr>
        </a:p>
      </dgm:t>
    </dgm:pt>
    <dgm:pt modelId="{6CF81CB4-0073-4DC0-B13A-40B11B57806C}" type="parTrans" cxnId="{F14AF9BA-A1BB-4F75-89B2-77E04B51C154}">
      <dgm:prSet/>
      <dgm:spPr/>
      <dgm:t>
        <a:bodyPr/>
        <a:lstStyle/>
        <a:p>
          <a:endParaRPr lang="fi-FI"/>
        </a:p>
      </dgm:t>
    </dgm:pt>
    <dgm:pt modelId="{55195DA8-CF41-4B3B-8A25-30AE31AC58B4}" type="sibTrans" cxnId="{F14AF9BA-A1BB-4F75-89B2-77E04B51C154}">
      <dgm:prSet/>
      <dgm:spPr/>
      <dgm:t>
        <a:bodyPr/>
        <a:lstStyle/>
        <a:p>
          <a:endParaRPr lang="fi-FI"/>
        </a:p>
      </dgm:t>
    </dgm:pt>
    <dgm:pt modelId="{A1607952-6811-4E12-BBC5-04BCF08C861D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fi-FI" dirty="0" err="1">
              <a:solidFill>
                <a:schemeClr val="tx1"/>
              </a:solidFill>
            </a:rPr>
            <a:t>Creating</a:t>
          </a:r>
          <a:r>
            <a:rPr lang="fi-FI" dirty="0">
              <a:solidFill>
                <a:schemeClr val="tx1"/>
              </a:solidFill>
            </a:rPr>
            <a:t> </a:t>
          </a:r>
          <a:r>
            <a:rPr lang="fi-FI" dirty="0" err="1">
              <a:solidFill>
                <a:schemeClr val="tx1"/>
              </a:solidFill>
            </a:rPr>
            <a:t>good</a:t>
          </a:r>
          <a:r>
            <a:rPr lang="fi-FI" dirty="0">
              <a:solidFill>
                <a:schemeClr val="tx1"/>
              </a:solidFill>
            </a:rPr>
            <a:t> </a:t>
          </a:r>
          <a:r>
            <a:rPr lang="fi-FI" dirty="0" err="1">
              <a:solidFill>
                <a:schemeClr val="tx1"/>
              </a:solidFill>
            </a:rPr>
            <a:t>team</a:t>
          </a:r>
          <a:r>
            <a:rPr lang="fi-FI" dirty="0">
              <a:solidFill>
                <a:schemeClr val="tx1"/>
              </a:solidFill>
            </a:rPr>
            <a:t> </a:t>
          </a:r>
          <a:r>
            <a:rPr lang="fi-FI" dirty="0" err="1">
              <a:solidFill>
                <a:schemeClr val="tx1"/>
              </a:solidFill>
            </a:rPr>
            <a:t>spirit</a:t>
          </a:r>
          <a:endParaRPr lang="fi-FI" dirty="0">
            <a:solidFill>
              <a:schemeClr val="tx1"/>
            </a:solidFill>
          </a:endParaRPr>
        </a:p>
      </dgm:t>
    </dgm:pt>
    <dgm:pt modelId="{0E0BE685-080F-4EE6-AB68-EA8078F85FB1}" type="parTrans" cxnId="{C0449F32-B481-4FAE-998C-1D783DB43837}">
      <dgm:prSet/>
      <dgm:spPr/>
      <dgm:t>
        <a:bodyPr/>
        <a:lstStyle/>
        <a:p>
          <a:endParaRPr lang="fi-FI"/>
        </a:p>
      </dgm:t>
    </dgm:pt>
    <dgm:pt modelId="{D5601C03-4D55-4405-822B-93D893E540EE}" type="sibTrans" cxnId="{C0449F32-B481-4FAE-998C-1D783DB43837}">
      <dgm:prSet/>
      <dgm:spPr/>
      <dgm:t>
        <a:bodyPr/>
        <a:lstStyle/>
        <a:p>
          <a:endParaRPr lang="fi-FI"/>
        </a:p>
      </dgm:t>
    </dgm:pt>
    <dgm:pt modelId="{37A13316-2F6A-43AD-B00D-68AB550E0334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fi-FI" dirty="0" err="1">
              <a:solidFill>
                <a:schemeClr val="tx1"/>
              </a:solidFill>
            </a:rPr>
            <a:t>Encouraging</a:t>
          </a:r>
          <a:r>
            <a:rPr lang="fi-FI" dirty="0">
              <a:solidFill>
                <a:schemeClr val="tx1"/>
              </a:solidFill>
            </a:rPr>
            <a:t> </a:t>
          </a:r>
          <a:r>
            <a:rPr lang="fi-FI" dirty="0" err="1">
              <a:solidFill>
                <a:schemeClr val="tx1"/>
              </a:solidFill>
            </a:rPr>
            <a:t>others</a:t>
          </a:r>
          <a:endParaRPr lang="fi-FI" dirty="0">
            <a:solidFill>
              <a:schemeClr val="tx1"/>
            </a:solidFill>
          </a:endParaRPr>
        </a:p>
      </dgm:t>
    </dgm:pt>
    <dgm:pt modelId="{85EC7290-9972-4A0C-8BFC-D5C67436D358}" type="parTrans" cxnId="{37A10DAB-71FF-4881-A4AA-105DFBA7AA88}">
      <dgm:prSet/>
      <dgm:spPr/>
      <dgm:t>
        <a:bodyPr/>
        <a:lstStyle/>
        <a:p>
          <a:endParaRPr lang="fi-FI"/>
        </a:p>
      </dgm:t>
    </dgm:pt>
    <dgm:pt modelId="{1DE2C2A9-3E75-4935-A7D7-1491249FBA85}" type="sibTrans" cxnId="{37A10DAB-71FF-4881-A4AA-105DFBA7AA88}">
      <dgm:prSet/>
      <dgm:spPr/>
      <dgm:t>
        <a:bodyPr/>
        <a:lstStyle/>
        <a:p>
          <a:endParaRPr lang="fi-FI"/>
        </a:p>
      </dgm:t>
    </dgm:pt>
    <dgm:pt modelId="{3B89D25F-FAF3-45C0-886F-B273093E6E25}">
      <dgm:prSet/>
      <dgm:spPr>
        <a:ln>
          <a:solidFill>
            <a:srgbClr val="00B0F0"/>
          </a:solidFill>
        </a:ln>
      </dgm:spPr>
      <dgm:t>
        <a:bodyPr/>
        <a:lstStyle/>
        <a:p>
          <a:r>
            <a:rPr lang="fi-FI" dirty="0" err="1">
              <a:solidFill>
                <a:schemeClr val="tx1"/>
              </a:solidFill>
            </a:rPr>
            <a:t>Solving</a:t>
          </a:r>
          <a:r>
            <a:rPr lang="fi-FI" dirty="0">
              <a:solidFill>
                <a:schemeClr val="tx1"/>
              </a:solidFill>
            </a:rPr>
            <a:t> </a:t>
          </a:r>
          <a:r>
            <a:rPr lang="fi-FI" dirty="0" err="1">
              <a:solidFill>
                <a:schemeClr val="tx1"/>
              </a:solidFill>
            </a:rPr>
            <a:t>conflicts</a:t>
          </a:r>
          <a:endParaRPr lang="fi-FI" dirty="0">
            <a:solidFill>
              <a:schemeClr val="tx1"/>
            </a:solidFill>
          </a:endParaRPr>
        </a:p>
      </dgm:t>
    </dgm:pt>
    <dgm:pt modelId="{5D5A7E7C-2F11-422A-9CE6-C33B79AF1CDB}" type="parTrans" cxnId="{0FF51DE3-0BE0-49A5-9433-A614037094DB}">
      <dgm:prSet/>
      <dgm:spPr/>
      <dgm:t>
        <a:bodyPr/>
        <a:lstStyle/>
        <a:p>
          <a:endParaRPr lang="fi-FI"/>
        </a:p>
      </dgm:t>
    </dgm:pt>
    <dgm:pt modelId="{30FF1816-9635-4B15-B526-1052361EAD8E}" type="sibTrans" cxnId="{0FF51DE3-0BE0-49A5-9433-A614037094DB}">
      <dgm:prSet/>
      <dgm:spPr/>
      <dgm:t>
        <a:bodyPr/>
        <a:lstStyle/>
        <a:p>
          <a:endParaRPr lang="fi-FI"/>
        </a:p>
      </dgm:t>
    </dgm:pt>
    <dgm:pt modelId="{AC49969A-82D1-44E5-AEED-18F05F7A3DD1}" type="pres">
      <dgm:prSet presAssocID="{D6D1FC46-AE6B-44FE-9344-AC61AEA0769A}" presName="Name0" presStyleCnt="0">
        <dgm:presLayoutVars>
          <dgm:dir/>
          <dgm:animLvl val="lvl"/>
          <dgm:resizeHandles val="exact"/>
        </dgm:presLayoutVars>
      </dgm:prSet>
      <dgm:spPr/>
    </dgm:pt>
    <dgm:pt modelId="{9C92B2E7-4754-4E5F-95CC-2F48F27BF5A4}" type="pres">
      <dgm:prSet presAssocID="{596DD5C3-B18F-4058-9300-F0D396B00D08}" presName="linNode" presStyleCnt="0"/>
      <dgm:spPr/>
    </dgm:pt>
    <dgm:pt modelId="{9591E3A9-270F-46E0-9FDE-16CC18F096CD}" type="pres">
      <dgm:prSet presAssocID="{596DD5C3-B18F-4058-9300-F0D396B00D08}" presName="parTx" presStyleLbl="revTx" presStyleIdx="0" presStyleCnt="2" custLinFactNeighborX="-47078" custLinFactNeighborY="284">
        <dgm:presLayoutVars>
          <dgm:chMax val="1"/>
          <dgm:bulletEnabled val="1"/>
        </dgm:presLayoutVars>
      </dgm:prSet>
      <dgm:spPr/>
    </dgm:pt>
    <dgm:pt modelId="{1565F456-209B-45E6-9EDC-4A8EF7753D66}" type="pres">
      <dgm:prSet presAssocID="{596DD5C3-B18F-4058-9300-F0D396B00D08}" presName="bracket" presStyleLbl="parChTrans1D1" presStyleIdx="0" presStyleCnt="2"/>
      <dgm:spPr/>
    </dgm:pt>
    <dgm:pt modelId="{AD735AB5-4D5F-4E0E-8FB7-477B508029DB}" type="pres">
      <dgm:prSet presAssocID="{596DD5C3-B18F-4058-9300-F0D396B00D08}" presName="spH" presStyleCnt="0"/>
      <dgm:spPr/>
    </dgm:pt>
    <dgm:pt modelId="{41C1C88E-5752-4A4E-B91A-A4AE75BEC1EA}" type="pres">
      <dgm:prSet presAssocID="{596DD5C3-B18F-4058-9300-F0D396B00D08}" presName="desTx" presStyleLbl="node1" presStyleIdx="0" presStyleCnt="2">
        <dgm:presLayoutVars>
          <dgm:bulletEnabled val="1"/>
        </dgm:presLayoutVars>
      </dgm:prSet>
      <dgm:spPr/>
    </dgm:pt>
    <dgm:pt modelId="{1BC3090C-5B16-46B8-828D-668299CF0A30}" type="pres">
      <dgm:prSet presAssocID="{F945E851-E65D-4C8B-938E-3ADF56DC7F28}" presName="spV" presStyleCnt="0"/>
      <dgm:spPr/>
    </dgm:pt>
    <dgm:pt modelId="{8ED7C341-093C-4109-AA43-E2C92BAE5143}" type="pres">
      <dgm:prSet presAssocID="{D9CB69AA-AD6C-43C5-BBE9-233E6F009C0B}" presName="linNode" presStyleCnt="0"/>
      <dgm:spPr/>
    </dgm:pt>
    <dgm:pt modelId="{D40C2E3D-EFE2-4010-BA7A-CDFD3CBC0D86}" type="pres">
      <dgm:prSet presAssocID="{D9CB69AA-AD6C-43C5-BBE9-233E6F009C0B}" presName="parTx" presStyleLbl="revTx" presStyleIdx="1" presStyleCnt="2">
        <dgm:presLayoutVars>
          <dgm:chMax val="1"/>
          <dgm:bulletEnabled val="1"/>
        </dgm:presLayoutVars>
      </dgm:prSet>
      <dgm:spPr/>
    </dgm:pt>
    <dgm:pt modelId="{63527416-9E88-4952-ADF3-44B084279B19}" type="pres">
      <dgm:prSet presAssocID="{D9CB69AA-AD6C-43C5-BBE9-233E6F009C0B}" presName="bracket" presStyleLbl="parChTrans1D1" presStyleIdx="1" presStyleCnt="2"/>
      <dgm:spPr/>
    </dgm:pt>
    <dgm:pt modelId="{6CD53ED0-1053-456C-871E-18A2F6FDA0B5}" type="pres">
      <dgm:prSet presAssocID="{D9CB69AA-AD6C-43C5-BBE9-233E6F009C0B}" presName="spH" presStyleCnt="0"/>
      <dgm:spPr/>
    </dgm:pt>
    <dgm:pt modelId="{13D366E4-0BCB-4E6D-861F-ABD61F111274}" type="pres">
      <dgm:prSet presAssocID="{D9CB69AA-AD6C-43C5-BBE9-233E6F009C0B}" presName="desTx" presStyleLbl="node1" presStyleIdx="1" presStyleCnt="2">
        <dgm:presLayoutVars>
          <dgm:bulletEnabled val="1"/>
        </dgm:presLayoutVars>
      </dgm:prSet>
      <dgm:spPr/>
    </dgm:pt>
  </dgm:ptLst>
  <dgm:cxnLst>
    <dgm:cxn modelId="{828D470E-ADA5-4F35-9CA1-4B4A75D05C02}" srcId="{D6D1FC46-AE6B-44FE-9344-AC61AEA0769A}" destId="{D9CB69AA-AD6C-43C5-BBE9-233E6F009C0B}" srcOrd="1" destOrd="0" parTransId="{CCEBE13B-6D98-41E7-8EB0-22F8E317EE79}" sibTransId="{8EFC878C-5A12-44B8-9497-F71ED2C1B8BE}"/>
    <dgm:cxn modelId="{0834800E-4720-4BB9-A2D4-D1EB182F7D02}" srcId="{596DD5C3-B18F-4058-9300-F0D396B00D08}" destId="{DAD11CEF-ED3D-40E5-8EB5-7CE13412C129}" srcOrd="1" destOrd="0" parTransId="{EDE90EDD-8BD6-46E5-BC4C-CE9DEE27C224}" sibTransId="{F3882A3F-02F3-4475-ACDE-E5D817820A77}"/>
    <dgm:cxn modelId="{BBFD2212-0112-4C97-88B1-9C163BCCCB84}" type="presOf" srcId="{3B89D25F-FAF3-45C0-886F-B273093E6E25}" destId="{13D366E4-0BCB-4E6D-861F-ABD61F111274}" srcOrd="0" destOrd="4" presId="urn:diagrams.loki3.com/BracketList"/>
    <dgm:cxn modelId="{00F5512D-4F44-4839-8C9E-3943C7F6486C}" type="presOf" srcId="{37A13316-2F6A-43AD-B00D-68AB550E0334}" destId="{13D366E4-0BCB-4E6D-861F-ABD61F111274}" srcOrd="0" destOrd="3" presId="urn:diagrams.loki3.com/BracketList"/>
    <dgm:cxn modelId="{2A0B1B2F-9239-4567-9C41-F7EBF1F42FA9}" type="presOf" srcId="{A812C77B-603F-4A91-B657-5886E62B39C4}" destId="{41C1C88E-5752-4A4E-B91A-A4AE75BEC1EA}" srcOrd="0" destOrd="2" presId="urn:diagrams.loki3.com/BracketList"/>
    <dgm:cxn modelId="{C0449F32-B481-4FAE-998C-1D783DB43837}" srcId="{D9CB69AA-AD6C-43C5-BBE9-233E6F009C0B}" destId="{A1607952-6811-4E12-BBC5-04BCF08C861D}" srcOrd="2" destOrd="0" parTransId="{0E0BE685-080F-4EE6-AB68-EA8078F85FB1}" sibTransId="{D5601C03-4D55-4405-822B-93D893E540EE}"/>
    <dgm:cxn modelId="{A2FDD133-B6EF-4793-8385-69B357079508}" type="presOf" srcId="{EFE95330-3650-46BE-8191-BFB5B6A5167C}" destId="{13D366E4-0BCB-4E6D-861F-ABD61F111274}" srcOrd="0" destOrd="1" presId="urn:diagrams.loki3.com/BracketList"/>
    <dgm:cxn modelId="{93637340-81BD-403F-B372-2180AFE960AD}" srcId="{596DD5C3-B18F-4058-9300-F0D396B00D08}" destId="{A16AB83F-B5FF-4FCC-8B72-CB9EEC99C602}" srcOrd="3" destOrd="0" parTransId="{BAFE3220-B200-405F-964F-31507A9255EA}" sibTransId="{A5BA6D94-B4E8-4D78-BB23-BD6C0E3DA8D0}"/>
    <dgm:cxn modelId="{E9412C42-E905-45D6-B9D9-8ED00BC04861}" type="presOf" srcId="{B2EF7E0C-C5DE-49D6-AF49-AC5F55E0703D}" destId="{41C1C88E-5752-4A4E-B91A-A4AE75BEC1EA}" srcOrd="0" destOrd="0" presId="urn:diagrams.loki3.com/BracketList"/>
    <dgm:cxn modelId="{C2812E51-A228-4D73-A8E1-FA99BA246E27}" type="presOf" srcId="{D9CB69AA-AD6C-43C5-BBE9-233E6F009C0B}" destId="{D40C2E3D-EFE2-4010-BA7A-CDFD3CBC0D86}" srcOrd="0" destOrd="0" presId="urn:diagrams.loki3.com/BracketList"/>
    <dgm:cxn modelId="{CC260474-E3BE-4845-BAE5-FACB6DAF19E6}" srcId="{596DD5C3-B18F-4058-9300-F0D396B00D08}" destId="{A812C77B-603F-4A91-B657-5886E62B39C4}" srcOrd="2" destOrd="0" parTransId="{692EDCC2-5484-405E-82DA-3997DD843A62}" sibTransId="{304FFBC8-8EC8-4835-A8C7-DB7B66AA31AC}"/>
    <dgm:cxn modelId="{624B5354-2C36-464E-B09D-6E91D3A949A1}" type="presOf" srcId="{A1607952-6811-4E12-BBC5-04BCF08C861D}" destId="{13D366E4-0BCB-4E6D-861F-ABD61F111274}" srcOrd="0" destOrd="2" presId="urn:diagrams.loki3.com/BracketList"/>
    <dgm:cxn modelId="{5946BD79-94FC-46B1-839B-EBD7797C4EA4}" srcId="{D6D1FC46-AE6B-44FE-9344-AC61AEA0769A}" destId="{596DD5C3-B18F-4058-9300-F0D396B00D08}" srcOrd="0" destOrd="0" parTransId="{D7335557-7BD0-44FF-BECA-2FF1BCE394F7}" sibTransId="{F945E851-E65D-4C8B-938E-3ADF56DC7F28}"/>
    <dgm:cxn modelId="{9B890997-037A-43C8-9792-C126161E2643}" type="presOf" srcId="{FA9D5C77-5F48-4174-A819-725428113990}" destId="{13D366E4-0BCB-4E6D-861F-ABD61F111274}" srcOrd="0" destOrd="0" presId="urn:diagrams.loki3.com/BracketList"/>
    <dgm:cxn modelId="{FBC3E79F-6D6B-44A4-80F6-39B98FFCE6CC}" type="presOf" srcId="{596DD5C3-B18F-4058-9300-F0D396B00D08}" destId="{9591E3A9-270F-46E0-9FDE-16CC18F096CD}" srcOrd="0" destOrd="0" presId="urn:diagrams.loki3.com/BracketList"/>
    <dgm:cxn modelId="{37A10DAB-71FF-4881-A4AA-105DFBA7AA88}" srcId="{D9CB69AA-AD6C-43C5-BBE9-233E6F009C0B}" destId="{37A13316-2F6A-43AD-B00D-68AB550E0334}" srcOrd="3" destOrd="0" parTransId="{85EC7290-9972-4A0C-8BFC-D5C67436D358}" sibTransId="{1DE2C2A9-3E75-4935-A7D7-1491249FBA85}"/>
    <dgm:cxn modelId="{69E572B6-6249-4A56-87CA-1ED83C43BACF}" srcId="{596DD5C3-B18F-4058-9300-F0D396B00D08}" destId="{B2EF7E0C-C5DE-49D6-AF49-AC5F55E0703D}" srcOrd="0" destOrd="0" parTransId="{0932FCF6-BA5B-48D4-908D-F9B549B32307}" sibTransId="{B4416AB5-F9F1-431B-B516-727E15393971}"/>
    <dgm:cxn modelId="{F14AF9BA-A1BB-4F75-89B2-77E04B51C154}" srcId="{D9CB69AA-AD6C-43C5-BBE9-233E6F009C0B}" destId="{EFE95330-3650-46BE-8191-BFB5B6A5167C}" srcOrd="1" destOrd="0" parTransId="{6CF81CB4-0073-4DC0-B13A-40B11B57806C}" sibTransId="{55195DA8-CF41-4B3B-8A25-30AE31AC58B4}"/>
    <dgm:cxn modelId="{582133BB-B7E0-457C-A6E5-4D674A935BC8}" type="presOf" srcId="{DAD11CEF-ED3D-40E5-8EB5-7CE13412C129}" destId="{41C1C88E-5752-4A4E-B91A-A4AE75BEC1EA}" srcOrd="0" destOrd="1" presId="urn:diagrams.loki3.com/BracketList"/>
    <dgm:cxn modelId="{E081FBC4-6977-48B7-88C0-40E2D458FA33}" type="presOf" srcId="{D6D1FC46-AE6B-44FE-9344-AC61AEA0769A}" destId="{AC49969A-82D1-44E5-AEED-18F05F7A3DD1}" srcOrd="0" destOrd="0" presId="urn:diagrams.loki3.com/BracketList"/>
    <dgm:cxn modelId="{799A54CA-977D-49E5-BB27-492F2D81E2F2}" srcId="{D9CB69AA-AD6C-43C5-BBE9-233E6F009C0B}" destId="{FA9D5C77-5F48-4174-A819-725428113990}" srcOrd="0" destOrd="0" parTransId="{636C0AC3-A1F9-4A13-924D-A8A4B8D21774}" sibTransId="{BB93D254-CE28-476D-84DE-0944195C36B4}"/>
    <dgm:cxn modelId="{7DD100D0-77FD-40A0-AA8D-F1B950F5C3AD}" type="presOf" srcId="{A16AB83F-B5FF-4FCC-8B72-CB9EEC99C602}" destId="{41C1C88E-5752-4A4E-B91A-A4AE75BEC1EA}" srcOrd="0" destOrd="3" presId="urn:diagrams.loki3.com/BracketList"/>
    <dgm:cxn modelId="{0FF51DE3-0BE0-49A5-9433-A614037094DB}" srcId="{D9CB69AA-AD6C-43C5-BBE9-233E6F009C0B}" destId="{3B89D25F-FAF3-45C0-886F-B273093E6E25}" srcOrd="4" destOrd="0" parTransId="{5D5A7E7C-2F11-422A-9CE6-C33B79AF1CDB}" sibTransId="{30FF1816-9635-4B15-B526-1052361EAD8E}"/>
    <dgm:cxn modelId="{CF64E313-F0AD-4D7B-8E32-68093FFE6F76}" type="presParOf" srcId="{AC49969A-82D1-44E5-AEED-18F05F7A3DD1}" destId="{9C92B2E7-4754-4E5F-95CC-2F48F27BF5A4}" srcOrd="0" destOrd="0" presId="urn:diagrams.loki3.com/BracketList"/>
    <dgm:cxn modelId="{1C6B81A9-8741-4153-BCF0-407D85B00D5C}" type="presParOf" srcId="{9C92B2E7-4754-4E5F-95CC-2F48F27BF5A4}" destId="{9591E3A9-270F-46E0-9FDE-16CC18F096CD}" srcOrd="0" destOrd="0" presId="urn:diagrams.loki3.com/BracketList"/>
    <dgm:cxn modelId="{1A681B72-A9C9-4646-B195-FA15EC2B68EF}" type="presParOf" srcId="{9C92B2E7-4754-4E5F-95CC-2F48F27BF5A4}" destId="{1565F456-209B-45E6-9EDC-4A8EF7753D66}" srcOrd="1" destOrd="0" presId="urn:diagrams.loki3.com/BracketList"/>
    <dgm:cxn modelId="{CD801229-65FF-4661-AA29-70BAB50E1483}" type="presParOf" srcId="{9C92B2E7-4754-4E5F-95CC-2F48F27BF5A4}" destId="{AD735AB5-4D5F-4E0E-8FB7-477B508029DB}" srcOrd="2" destOrd="0" presId="urn:diagrams.loki3.com/BracketList"/>
    <dgm:cxn modelId="{46FDC11E-0A73-495D-A85F-771EA7DE68A2}" type="presParOf" srcId="{9C92B2E7-4754-4E5F-95CC-2F48F27BF5A4}" destId="{41C1C88E-5752-4A4E-B91A-A4AE75BEC1EA}" srcOrd="3" destOrd="0" presId="urn:diagrams.loki3.com/BracketList"/>
    <dgm:cxn modelId="{C390F787-A387-4017-8CD0-C4D26138F963}" type="presParOf" srcId="{AC49969A-82D1-44E5-AEED-18F05F7A3DD1}" destId="{1BC3090C-5B16-46B8-828D-668299CF0A30}" srcOrd="1" destOrd="0" presId="urn:diagrams.loki3.com/BracketList"/>
    <dgm:cxn modelId="{74179417-9605-460E-A1B4-7BF73C05C8BF}" type="presParOf" srcId="{AC49969A-82D1-44E5-AEED-18F05F7A3DD1}" destId="{8ED7C341-093C-4109-AA43-E2C92BAE5143}" srcOrd="2" destOrd="0" presId="urn:diagrams.loki3.com/BracketList"/>
    <dgm:cxn modelId="{556163BB-2623-4996-8922-909081D8B37D}" type="presParOf" srcId="{8ED7C341-093C-4109-AA43-E2C92BAE5143}" destId="{D40C2E3D-EFE2-4010-BA7A-CDFD3CBC0D86}" srcOrd="0" destOrd="0" presId="urn:diagrams.loki3.com/BracketList"/>
    <dgm:cxn modelId="{F3C5E689-8C6D-4B9A-8077-11A41D91F8B2}" type="presParOf" srcId="{8ED7C341-093C-4109-AA43-E2C92BAE5143}" destId="{63527416-9E88-4952-ADF3-44B084279B19}" srcOrd="1" destOrd="0" presId="urn:diagrams.loki3.com/BracketList"/>
    <dgm:cxn modelId="{A6E87594-EF7A-4CCB-AD53-B4047461FCA0}" type="presParOf" srcId="{8ED7C341-093C-4109-AA43-E2C92BAE5143}" destId="{6CD53ED0-1053-456C-871E-18A2F6FDA0B5}" srcOrd="2" destOrd="0" presId="urn:diagrams.loki3.com/BracketList"/>
    <dgm:cxn modelId="{165BC3DD-35AB-4AA5-A0BB-B17E0F8D8548}" type="presParOf" srcId="{8ED7C341-093C-4109-AA43-E2C92BAE5143}" destId="{13D366E4-0BCB-4E6D-861F-ABD61F111274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7AFF0-9F5D-41AC-932E-188CCFA4B469}">
      <dsp:nvSpPr>
        <dsp:cNvPr id="0" name=""/>
        <dsp:cNvSpPr/>
      </dsp:nvSpPr>
      <dsp:spPr>
        <a:xfrm>
          <a:off x="-3608293" y="-554503"/>
          <a:ext cx="4301468" cy="4301468"/>
        </a:xfrm>
        <a:prstGeom prst="blockArc">
          <a:avLst>
            <a:gd name="adj1" fmla="val 18900000"/>
            <a:gd name="adj2" fmla="val 2700000"/>
            <a:gd name="adj3" fmla="val 502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C96D29-30A4-43EF-AE0F-F082F5937A41}">
      <dsp:nvSpPr>
        <dsp:cNvPr id="0" name=""/>
        <dsp:cNvSpPr/>
      </dsp:nvSpPr>
      <dsp:spPr>
        <a:xfrm>
          <a:off x="363382" y="245436"/>
          <a:ext cx="6334132" cy="491128"/>
        </a:xfrm>
        <a:prstGeom prst="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833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b="1" kern="1200" dirty="0"/>
            <a:t> </a:t>
          </a:r>
          <a:r>
            <a:rPr lang="fi-FI" sz="2500" b="1" kern="1200" dirty="0" err="1">
              <a:solidFill>
                <a:schemeClr val="tx1"/>
              </a:solidFill>
            </a:rPr>
            <a:t>Shared</a:t>
          </a:r>
          <a:r>
            <a:rPr lang="fi-FI" sz="2500" b="1" kern="1200" dirty="0">
              <a:solidFill>
                <a:schemeClr val="tx1"/>
              </a:solidFill>
            </a:rPr>
            <a:t> and </a:t>
          </a:r>
          <a:r>
            <a:rPr lang="fi-FI" sz="2500" b="1" kern="1200" dirty="0" err="1">
              <a:solidFill>
                <a:schemeClr val="tx1"/>
              </a:solidFill>
            </a:rPr>
            <a:t>accepted</a:t>
          </a:r>
          <a:r>
            <a:rPr lang="fi-FI" sz="2500" b="1" kern="1200" dirty="0">
              <a:solidFill>
                <a:schemeClr val="tx1"/>
              </a:solidFill>
            </a:rPr>
            <a:t> </a:t>
          </a:r>
          <a:r>
            <a:rPr lang="fi-FI" sz="2500" b="1" kern="1200" dirty="0" err="1">
              <a:solidFill>
                <a:schemeClr val="tx1"/>
              </a:solidFill>
            </a:rPr>
            <a:t>goals</a:t>
          </a:r>
          <a:endParaRPr lang="fi-FI" sz="2500" b="1" kern="1200" dirty="0">
            <a:solidFill>
              <a:schemeClr val="tx1"/>
            </a:solidFill>
          </a:endParaRPr>
        </a:p>
      </dsp:txBody>
      <dsp:txXfrm>
        <a:off x="363382" y="245436"/>
        <a:ext cx="6334132" cy="491128"/>
      </dsp:txXfrm>
    </dsp:sp>
    <dsp:sp modelId="{F7F0F2D3-FC6C-4FC6-8140-86B44B55A72F}">
      <dsp:nvSpPr>
        <dsp:cNvPr id="0" name=""/>
        <dsp:cNvSpPr/>
      </dsp:nvSpPr>
      <dsp:spPr>
        <a:xfrm>
          <a:off x="56427" y="184045"/>
          <a:ext cx="613910" cy="613910"/>
        </a:xfrm>
        <a:prstGeom prst="ellipse">
          <a:avLst/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1E857D-677D-4754-9F29-660E799AC3B3}">
      <dsp:nvSpPr>
        <dsp:cNvPr id="0" name=""/>
        <dsp:cNvSpPr/>
      </dsp:nvSpPr>
      <dsp:spPr>
        <a:xfrm>
          <a:off x="644957" y="982256"/>
          <a:ext cx="6052557" cy="491128"/>
        </a:xfrm>
        <a:prstGeom prst="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833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b="1" kern="1200" dirty="0" err="1">
              <a:solidFill>
                <a:schemeClr val="tx1"/>
              </a:solidFill>
            </a:rPr>
            <a:t>Roles</a:t>
          </a:r>
          <a:r>
            <a:rPr lang="fi-FI" sz="2500" b="1" kern="1200" dirty="0">
              <a:solidFill>
                <a:schemeClr val="tx1"/>
              </a:solidFill>
            </a:rPr>
            <a:t> and </a:t>
          </a:r>
          <a:r>
            <a:rPr lang="fi-FI" sz="2500" b="1" kern="1200" dirty="0" err="1">
              <a:solidFill>
                <a:schemeClr val="tx1"/>
              </a:solidFill>
            </a:rPr>
            <a:t>tasks</a:t>
          </a:r>
          <a:r>
            <a:rPr lang="fi-FI" sz="2500" b="1" kern="1200" dirty="0">
              <a:solidFill>
                <a:schemeClr val="tx1"/>
              </a:solidFill>
            </a:rPr>
            <a:t> </a:t>
          </a:r>
          <a:r>
            <a:rPr lang="fi-FI" sz="2500" b="1" kern="1200" dirty="0" err="1">
              <a:solidFill>
                <a:schemeClr val="tx1"/>
              </a:solidFill>
            </a:rPr>
            <a:t>clearly</a:t>
          </a:r>
          <a:r>
            <a:rPr lang="fi-FI" sz="2500" b="1" kern="1200" dirty="0">
              <a:solidFill>
                <a:schemeClr val="tx1"/>
              </a:solidFill>
            </a:rPr>
            <a:t> </a:t>
          </a:r>
          <a:r>
            <a:rPr lang="fi-FI" sz="2500" b="1" kern="1200" dirty="0" err="1">
              <a:solidFill>
                <a:schemeClr val="tx1"/>
              </a:solidFill>
            </a:rPr>
            <a:t>defined</a:t>
          </a:r>
          <a:endParaRPr lang="fi-FI" sz="2500" b="1" kern="1200" dirty="0">
            <a:solidFill>
              <a:schemeClr val="tx1"/>
            </a:solidFill>
          </a:endParaRPr>
        </a:p>
      </dsp:txBody>
      <dsp:txXfrm>
        <a:off x="644957" y="982256"/>
        <a:ext cx="6052557" cy="491128"/>
      </dsp:txXfrm>
    </dsp:sp>
    <dsp:sp modelId="{B04A5645-A00A-4127-8242-88665FBE3082}">
      <dsp:nvSpPr>
        <dsp:cNvPr id="0" name=""/>
        <dsp:cNvSpPr/>
      </dsp:nvSpPr>
      <dsp:spPr>
        <a:xfrm>
          <a:off x="338002" y="920865"/>
          <a:ext cx="613910" cy="613910"/>
        </a:xfrm>
        <a:prstGeom prst="ellipse">
          <a:avLst/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B7F8A-457E-4B37-AF52-41A297B68AEB}">
      <dsp:nvSpPr>
        <dsp:cNvPr id="0" name=""/>
        <dsp:cNvSpPr/>
      </dsp:nvSpPr>
      <dsp:spPr>
        <a:xfrm>
          <a:off x="644957" y="1719076"/>
          <a:ext cx="6052557" cy="491128"/>
        </a:xfrm>
        <a:prstGeom prst="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833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b="1" kern="1200" dirty="0" err="1">
              <a:solidFill>
                <a:schemeClr val="tx1"/>
              </a:solidFill>
            </a:rPr>
            <a:t>Interaction</a:t>
          </a:r>
          <a:r>
            <a:rPr lang="fi-FI" sz="2500" b="1" kern="1200" dirty="0">
              <a:solidFill>
                <a:schemeClr val="tx1"/>
              </a:solidFill>
            </a:rPr>
            <a:t>, </a:t>
          </a:r>
          <a:r>
            <a:rPr lang="fi-FI" sz="2500" b="1" kern="1200" dirty="0" err="1">
              <a:solidFill>
                <a:schemeClr val="tx1"/>
              </a:solidFill>
            </a:rPr>
            <a:t>Communication</a:t>
          </a:r>
          <a:endParaRPr lang="fi-FI" sz="2500" b="1" kern="1200" dirty="0">
            <a:solidFill>
              <a:schemeClr val="tx1"/>
            </a:solidFill>
          </a:endParaRPr>
        </a:p>
      </dsp:txBody>
      <dsp:txXfrm>
        <a:off x="644957" y="1719076"/>
        <a:ext cx="6052557" cy="491128"/>
      </dsp:txXfrm>
    </dsp:sp>
    <dsp:sp modelId="{C8DE0911-03A1-403C-BDA5-115C8E1A1DB1}">
      <dsp:nvSpPr>
        <dsp:cNvPr id="0" name=""/>
        <dsp:cNvSpPr/>
      </dsp:nvSpPr>
      <dsp:spPr>
        <a:xfrm>
          <a:off x="338002" y="1657685"/>
          <a:ext cx="613910" cy="613910"/>
        </a:xfrm>
        <a:prstGeom prst="ellipse">
          <a:avLst/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29527-6343-4C3D-BABC-25AEA4D7E39C}">
      <dsp:nvSpPr>
        <dsp:cNvPr id="0" name=""/>
        <dsp:cNvSpPr/>
      </dsp:nvSpPr>
      <dsp:spPr>
        <a:xfrm>
          <a:off x="363382" y="2455897"/>
          <a:ext cx="6334132" cy="491128"/>
        </a:xfrm>
        <a:prstGeom prst="rect">
          <a:avLst/>
        </a:prstGeom>
        <a:solidFill>
          <a:srgbClr val="0070C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9833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500" b="1" kern="1200" dirty="0">
              <a:solidFill>
                <a:schemeClr val="tx1"/>
              </a:solidFill>
            </a:rPr>
            <a:t>Resources, Schedule</a:t>
          </a:r>
        </a:p>
      </dsp:txBody>
      <dsp:txXfrm>
        <a:off x="363382" y="2455897"/>
        <a:ext cx="6334132" cy="491128"/>
      </dsp:txXfrm>
    </dsp:sp>
    <dsp:sp modelId="{53F4D198-0484-4B9F-9F81-129DAF654932}">
      <dsp:nvSpPr>
        <dsp:cNvPr id="0" name=""/>
        <dsp:cNvSpPr/>
      </dsp:nvSpPr>
      <dsp:spPr>
        <a:xfrm>
          <a:off x="56427" y="2394506"/>
          <a:ext cx="613910" cy="613910"/>
        </a:xfrm>
        <a:prstGeom prst="ellipse">
          <a:avLst/>
        </a:prstGeom>
        <a:solidFill>
          <a:srgbClr val="92D05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A10507-7F34-493F-AB18-AA0DEE5D35F2}">
      <dsp:nvSpPr>
        <dsp:cNvPr id="0" name=""/>
        <dsp:cNvSpPr/>
      </dsp:nvSpPr>
      <dsp:spPr>
        <a:xfrm>
          <a:off x="2540890" y="-107727"/>
          <a:ext cx="1732052" cy="1324347"/>
        </a:xfrm>
        <a:prstGeom prst="ellipse">
          <a:avLst/>
        </a:prstGeom>
        <a:solidFill>
          <a:srgbClr val="00B05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 err="1">
              <a:solidFill>
                <a:schemeClr val="tx1"/>
              </a:solidFill>
            </a:rPr>
            <a:t>Forming</a:t>
          </a:r>
          <a:r>
            <a:rPr lang="fi-FI" sz="2000" kern="1200" dirty="0">
              <a:solidFill>
                <a:schemeClr val="tx1"/>
              </a:solidFill>
            </a:rPr>
            <a:t> </a:t>
          </a:r>
          <a:endParaRPr lang="fi-FI" sz="1600" kern="1200" dirty="0">
            <a:solidFill>
              <a:schemeClr val="tx1"/>
            </a:solidFill>
          </a:endParaRPr>
        </a:p>
      </dsp:txBody>
      <dsp:txXfrm>
        <a:off x="2794543" y="86219"/>
        <a:ext cx="1224746" cy="936455"/>
      </dsp:txXfrm>
    </dsp:sp>
    <dsp:sp modelId="{54ED85CA-81CB-43A6-BFB1-7E443D363C51}">
      <dsp:nvSpPr>
        <dsp:cNvPr id="0" name=""/>
        <dsp:cNvSpPr/>
      </dsp:nvSpPr>
      <dsp:spPr>
        <a:xfrm rot="1658429">
          <a:off x="4167738" y="829222"/>
          <a:ext cx="149087" cy="325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300" kern="1200">
            <a:solidFill>
              <a:schemeClr val="tx1"/>
            </a:solidFill>
          </a:endParaRPr>
        </a:p>
      </dsp:txBody>
      <dsp:txXfrm>
        <a:off x="4170290" y="883925"/>
        <a:ext cx="104361" cy="195232"/>
      </dsp:txXfrm>
    </dsp:sp>
    <dsp:sp modelId="{77C3C441-CF15-4BEF-BBDE-4DD185E3F790}">
      <dsp:nvSpPr>
        <dsp:cNvPr id="0" name=""/>
        <dsp:cNvSpPr/>
      </dsp:nvSpPr>
      <dsp:spPr>
        <a:xfrm>
          <a:off x="4208525" y="757602"/>
          <a:ext cx="1835270" cy="1394380"/>
        </a:xfrm>
        <a:prstGeom prst="ellipse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 err="1">
              <a:solidFill>
                <a:schemeClr val="tx1"/>
              </a:solidFill>
            </a:rPr>
            <a:t>Storming</a:t>
          </a:r>
          <a:endParaRPr lang="fi-FI" sz="1900" kern="1200" dirty="0">
            <a:solidFill>
              <a:schemeClr val="tx1"/>
            </a:solidFill>
          </a:endParaRPr>
        </a:p>
      </dsp:txBody>
      <dsp:txXfrm>
        <a:off x="4477294" y="961804"/>
        <a:ext cx="1297732" cy="985976"/>
      </dsp:txXfrm>
    </dsp:sp>
    <dsp:sp modelId="{024BE0F2-6F03-44ED-8236-72DF6036507F}">
      <dsp:nvSpPr>
        <dsp:cNvPr id="0" name=""/>
        <dsp:cNvSpPr/>
      </dsp:nvSpPr>
      <dsp:spPr>
        <a:xfrm rot="6849183">
          <a:off x="4746119" y="2032345"/>
          <a:ext cx="96179" cy="325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551807"/>
            <a:satOff val="12390"/>
            <a:lumOff val="-6569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300" kern="1200">
            <a:solidFill>
              <a:schemeClr val="tx1"/>
            </a:solidFill>
          </a:endParaRPr>
        </a:p>
      </dsp:txBody>
      <dsp:txXfrm rot="10800000">
        <a:off x="4766449" y="2084259"/>
        <a:ext cx="67325" cy="195232"/>
      </dsp:txXfrm>
    </dsp:sp>
    <dsp:sp modelId="{7D043A54-92F7-4BEF-8561-CDD5BACA2CED}">
      <dsp:nvSpPr>
        <dsp:cNvPr id="0" name=""/>
        <dsp:cNvSpPr/>
      </dsp:nvSpPr>
      <dsp:spPr>
        <a:xfrm>
          <a:off x="3597380" y="2265018"/>
          <a:ext cx="1866691" cy="1035170"/>
        </a:xfrm>
        <a:prstGeom prst="ellipse">
          <a:avLst/>
        </a:prstGeom>
        <a:solidFill>
          <a:srgbClr val="7030A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 err="1">
              <a:solidFill>
                <a:schemeClr val="tx1"/>
              </a:solidFill>
            </a:rPr>
            <a:t>Norming</a:t>
          </a:r>
          <a:r>
            <a:rPr lang="fi-FI" sz="1900" kern="1200" dirty="0">
              <a:solidFill>
                <a:schemeClr val="tx1"/>
              </a:solidFill>
            </a:rPr>
            <a:t> </a:t>
          </a:r>
        </a:p>
      </dsp:txBody>
      <dsp:txXfrm>
        <a:off x="3870751" y="2416615"/>
        <a:ext cx="1319949" cy="731976"/>
      </dsp:txXfrm>
    </dsp:sp>
    <dsp:sp modelId="{1FEB6C61-CD44-4C7E-A597-BA47E4991639}">
      <dsp:nvSpPr>
        <dsp:cNvPr id="0" name=""/>
        <dsp:cNvSpPr/>
      </dsp:nvSpPr>
      <dsp:spPr>
        <a:xfrm rot="10800005">
          <a:off x="3363479" y="2619907"/>
          <a:ext cx="165290" cy="325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103614"/>
            <a:satOff val="24779"/>
            <a:lumOff val="-1313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300" kern="1200">
            <a:solidFill>
              <a:schemeClr val="tx1"/>
            </a:solidFill>
          </a:endParaRPr>
        </a:p>
      </dsp:txBody>
      <dsp:txXfrm rot="10800000">
        <a:off x="3413066" y="2684985"/>
        <a:ext cx="115703" cy="195232"/>
      </dsp:txXfrm>
    </dsp:sp>
    <dsp:sp modelId="{B6181BCB-14C6-459A-B40C-F3CDD9A3B12F}">
      <dsp:nvSpPr>
        <dsp:cNvPr id="0" name=""/>
        <dsp:cNvSpPr/>
      </dsp:nvSpPr>
      <dsp:spPr>
        <a:xfrm>
          <a:off x="1485016" y="2282779"/>
          <a:ext cx="1800495" cy="999643"/>
        </a:xfrm>
        <a:prstGeom prst="ellipse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 err="1">
              <a:solidFill>
                <a:schemeClr val="tx1"/>
              </a:solidFill>
            </a:rPr>
            <a:t>Performing</a:t>
          </a:r>
          <a:endParaRPr lang="fi-FI" sz="1900" kern="1200" dirty="0">
            <a:solidFill>
              <a:schemeClr val="tx1"/>
            </a:solidFill>
          </a:endParaRPr>
        </a:p>
      </dsp:txBody>
      <dsp:txXfrm>
        <a:off x="1748692" y="2429173"/>
        <a:ext cx="1273143" cy="706855"/>
      </dsp:txXfrm>
    </dsp:sp>
    <dsp:sp modelId="{0DE987D4-1429-4BA7-9B02-233207E9BED3}">
      <dsp:nvSpPr>
        <dsp:cNvPr id="0" name=""/>
        <dsp:cNvSpPr/>
      </dsp:nvSpPr>
      <dsp:spPr>
        <a:xfrm rot="14717754">
          <a:off x="1941174" y="1927141"/>
          <a:ext cx="250786" cy="325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655421"/>
            <a:satOff val="37169"/>
            <a:lumOff val="-19706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1300" kern="1200">
            <a:solidFill>
              <a:schemeClr val="tx1"/>
            </a:solidFill>
          </a:endParaRPr>
        </a:p>
      </dsp:txBody>
      <dsp:txXfrm rot="10800000">
        <a:off x="1994514" y="2026394"/>
        <a:ext cx="175550" cy="195232"/>
      </dsp:txXfrm>
    </dsp:sp>
    <dsp:sp modelId="{CA5F97A5-9196-42C5-A0E6-6651E5CE1046}">
      <dsp:nvSpPr>
        <dsp:cNvPr id="0" name=""/>
        <dsp:cNvSpPr/>
      </dsp:nvSpPr>
      <dsp:spPr>
        <a:xfrm>
          <a:off x="873231" y="757719"/>
          <a:ext cx="1683760" cy="1136277"/>
        </a:xfrm>
        <a:prstGeom prst="ellipse">
          <a:avLst/>
        </a:prstGeom>
        <a:gradFill rotWithShape="0">
          <a:gsLst>
            <a:gs pos="0">
              <a:schemeClr val="accent5">
                <a:hueOff val="-6207228"/>
                <a:satOff val="49558"/>
                <a:lumOff val="-26274"/>
                <a:alphaOff val="0"/>
                <a:tint val="100000"/>
                <a:shade val="100000"/>
                <a:satMod val="129999"/>
              </a:schemeClr>
            </a:gs>
            <a:gs pos="100000">
              <a:schemeClr val="accent5">
                <a:hueOff val="-6207228"/>
                <a:satOff val="49558"/>
                <a:lumOff val="-26274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 err="1">
              <a:solidFill>
                <a:schemeClr val="tx1"/>
              </a:solidFill>
            </a:rPr>
            <a:t>Adjourning</a:t>
          </a:r>
          <a:endParaRPr lang="fi-FI" sz="1900" kern="1200" dirty="0">
            <a:solidFill>
              <a:schemeClr val="tx1"/>
            </a:solidFill>
          </a:endParaRPr>
        </a:p>
      </dsp:txBody>
      <dsp:txXfrm>
        <a:off x="1119812" y="924123"/>
        <a:ext cx="1190598" cy="803469"/>
      </dsp:txXfrm>
    </dsp:sp>
    <dsp:sp modelId="{E24F22C9-60C2-4A53-81CD-4E995E56EA9D}">
      <dsp:nvSpPr>
        <dsp:cNvPr id="0" name=""/>
        <dsp:cNvSpPr/>
      </dsp:nvSpPr>
      <dsp:spPr>
        <a:xfrm rot="16716691" flipH="1">
          <a:off x="5875255" y="3174796"/>
          <a:ext cx="73109" cy="35330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500" kern="1200">
            <a:solidFill>
              <a:schemeClr val="tx1"/>
            </a:solidFill>
          </a:endParaRPr>
        </a:p>
      </dsp:txBody>
      <dsp:txXfrm>
        <a:off x="5881348" y="3176622"/>
        <a:ext cx="62510" cy="21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1E3A9-270F-46E0-9FDE-16CC18F096CD}">
      <dsp:nvSpPr>
        <dsp:cNvPr id="0" name=""/>
        <dsp:cNvSpPr/>
      </dsp:nvSpPr>
      <dsp:spPr>
        <a:xfrm>
          <a:off x="0" y="451077"/>
          <a:ext cx="1528675" cy="987525"/>
        </a:xfrm>
        <a:prstGeom prst="rect">
          <a:avLst/>
        </a:prstGeom>
        <a:solidFill>
          <a:srgbClr val="0070C0"/>
        </a:solidFill>
        <a:ln>
          <a:noFil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1" kern="1200" dirty="0" err="1"/>
            <a:t>Task-oriented</a:t>
          </a:r>
          <a:r>
            <a:rPr lang="fi-FI" sz="2100" b="1" kern="1200" dirty="0"/>
            <a:t> </a:t>
          </a:r>
          <a:r>
            <a:rPr lang="fi-FI" sz="2100" b="1" kern="1200" dirty="0" err="1"/>
            <a:t>Skills</a:t>
          </a:r>
          <a:r>
            <a:rPr lang="fi-FI" sz="2100" b="1" kern="1200" dirty="0"/>
            <a:t>:</a:t>
          </a:r>
        </a:p>
      </dsp:txBody>
      <dsp:txXfrm>
        <a:off x="0" y="451077"/>
        <a:ext cx="1528675" cy="987525"/>
      </dsp:txXfrm>
    </dsp:sp>
    <dsp:sp modelId="{1565F456-209B-45E6-9EDC-4A8EF7753D66}">
      <dsp:nvSpPr>
        <dsp:cNvPr id="0" name=""/>
        <dsp:cNvSpPr/>
      </dsp:nvSpPr>
      <dsp:spPr>
        <a:xfrm>
          <a:off x="1531664" y="47090"/>
          <a:ext cx="305735" cy="178988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C1C88E-5752-4A4E-B91A-A4AE75BEC1EA}">
      <dsp:nvSpPr>
        <dsp:cNvPr id="0" name=""/>
        <dsp:cNvSpPr/>
      </dsp:nvSpPr>
      <dsp:spPr>
        <a:xfrm>
          <a:off x="1959693" y="47090"/>
          <a:ext cx="4157997" cy="17898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100" kern="1200" dirty="0" err="1">
              <a:solidFill>
                <a:schemeClr val="tx1"/>
              </a:solidFill>
            </a:rPr>
            <a:t>Communicating</a:t>
          </a:r>
          <a:r>
            <a:rPr lang="fi-FI" sz="2100" kern="1200" dirty="0">
              <a:solidFill>
                <a:schemeClr val="tx1"/>
              </a:solidFill>
            </a:rPr>
            <a:t> </a:t>
          </a:r>
          <a:r>
            <a:rPr lang="fi-FI" sz="2100" kern="1200" dirty="0" err="1">
              <a:solidFill>
                <a:schemeClr val="tx1"/>
              </a:solidFill>
            </a:rPr>
            <a:t>thoughts</a:t>
          </a:r>
          <a:r>
            <a:rPr lang="fi-FI" sz="2100" kern="1200" dirty="0">
              <a:solidFill>
                <a:schemeClr val="tx1"/>
              </a:solidFill>
            </a:rPr>
            <a:t> </a:t>
          </a:r>
          <a:r>
            <a:rPr lang="fi-FI" sz="2100" kern="1200" dirty="0" err="1">
              <a:solidFill>
                <a:schemeClr val="tx1"/>
              </a:solidFill>
            </a:rPr>
            <a:t>clearly</a:t>
          </a:r>
          <a:endParaRPr lang="fi-FI" sz="2100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100" kern="1200" dirty="0" err="1">
              <a:solidFill>
                <a:schemeClr val="tx1"/>
              </a:solidFill>
            </a:rPr>
            <a:t>Defining</a:t>
          </a:r>
          <a:r>
            <a:rPr lang="fi-FI" sz="2100" kern="1200" dirty="0">
              <a:solidFill>
                <a:schemeClr val="tx1"/>
              </a:solidFill>
            </a:rPr>
            <a:t> and </a:t>
          </a:r>
          <a:r>
            <a:rPr lang="fi-FI" sz="2100" kern="1200" dirty="0" err="1">
              <a:solidFill>
                <a:schemeClr val="tx1"/>
              </a:solidFill>
            </a:rPr>
            <a:t>analyzing</a:t>
          </a:r>
          <a:r>
            <a:rPr lang="fi-FI" sz="2100" kern="1200" dirty="0">
              <a:solidFill>
                <a:schemeClr val="tx1"/>
              </a:solidFill>
            </a:rPr>
            <a:t> </a:t>
          </a:r>
          <a:r>
            <a:rPr lang="fi-FI" sz="2100" kern="1200" dirty="0" err="1">
              <a:solidFill>
                <a:schemeClr val="tx1"/>
              </a:solidFill>
            </a:rPr>
            <a:t>problems</a:t>
          </a:r>
          <a:endParaRPr lang="fi-FI" sz="2100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100" kern="1200" dirty="0" err="1">
              <a:solidFill>
                <a:schemeClr val="tx1"/>
              </a:solidFill>
            </a:rPr>
            <a:t>Asking</a:t>
          </a:r>
          <a:r>
            <a:rPr lang="fi-FI" sz="2100" kern="1200" dirty="0">
              <a:solidFill>
                <a:schemeClr val="tx1"/>
              </a:solidFill>
            </a:rPr>
            <a:t> for </a:t>
          </a:r>
          <a:r>
            <a:rPr lang="fi-FI" sz="2100" kern="1200" dirty="0" err="1">
              <a:solidFill>
                <a:schemeClr val="tx1"/>
              </a:solidFill>
            </a:rPr>
            <a:t>specifications</a:t>
          </a:r>
          <a:r>
            <a:rPr lang="fi-FI" sz="2100" kern="1200" dirty="0">
              <a:solidFill>
                <a:schemeClr val="tx1"/>
              </a:solidFill>
            </a:rPr>
            <a:t> and </a:t>
          </a:r>
          <a:r>
            <a:rPr lang="fi-FI" sz="2100" kern="1200" dirty="0" err="1">
              <a:solidFill>
                <a:schemeClr val="tx1"/>
              </a:solidFill>
            </a:rPr>
            <a:t>reasons</a:t>
          </a:r>
          <a:endParaRPr lang="fi-FI" sz="2100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100" kern="1200" dirty="0" err="1">
              <a:solidFill>
                <a:schemeClr val="tx1"/>
              </a:solidFill>
            </a:rPr>
            <a:t>Finding</a:t>
          </a:r>
          <a:r>
            <a:rPr lang="fi-FI" sz="2100" kern="1200" dirty="0">
              <a:solidFill>
                <a:schemeClr val="tx1"/>
              </a:solidFill>
            </a:rPr>
            <a:t> and </a:t>
          </a:r>
          <a:r>
            <a:rPr lang="fi-FI" sz="2100" kern="1200" dirty="0" err="1">
              <a:solidFill>
                <a:schemeClr val="tx1"/>
              </a:solidFill>
            </a:rPr>
            <a:t>evaluating</a:t>
          </a:r>
          <a:r>
            <a:rPr lang="fi-FI" sz="2100" kern="1200" dirty="0">
              <a:solidFill>
                <a:schemeClr val="tx1"/>
              </a:solidFill>
            </a:rPr>
            <a:t> </a:t>
          </a:r>
          <a:r>
            <a:rPr lang="fi-FI" sz="2100" kern="1200" dirty="0" err="1">
              <a:solidFill>
                <a:schemeClr val="tx1"/>
              </a:solidFill>
            </a:rPr>
            <a:t>options</a:t>
          </a:r>
          <a:endParaRPr lang="fi-FI" sz="2100" kern="1200" dirty="0">
            <a:solidFill>
              <a:schemeClr val="tx1"/>
            </a:solidFill>
          </a:endParaRPr>
        </a:p>
      </dsp:txBody>
      <dsp:txXfrm>
        <a:off x="1959693" y="47090"/>
        <a:ext cx="4157997" cy="1789889"/>
      </dsp:txXfrm>
    </dsp:sp>
    <dsp:sp modelId="{D40C2E3D-EFE2-4010-BA7A-CDFD3CBC0D86}">
      <dsp:nvSpPr>
        <dsp:cNvPr id="0" name=""/>
        <dsp:cNvSpPr/>
      </dsp:nvSpPr>
      <dsp:spPr>
        <a:xfrm>
          <a:off x="2988" y="2329192"/>
          <a:ext cx="1528675" cy="987525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1" kern="1200" dirty="0" err="1"/>
            <a:t>People-oriented</a:t>
          </a:r>
          <a:r>
            <a:rPr lang="fi-FI" sz="2100" b="1" kern="1200" dirty="0"/>
            <a:t> </a:t>
          </a:r>
          <a:r>
            <a:rPr lang="fi-FI" sz="2100" b="1" kern="1200" dirty="0" err="1"/>
            <a:t>Skills</a:t>
          </a:r>
          <a:r>
            <a:rPr lang="fi-FI" sz="2100" b="1" kern="1200" dirty="0"/>
            <a:t>:</a:t>
          </a:r>
        </a:p>
      </dsp:txBody>
      <dsp:txXfrm>
        <a:off x="2988" y="2329192"/>
        <a:ext cx="1528675" cy="987525"/>
      </dsp:txXfrm>
    </dsp:sp>
    <dsp:sp modelId="{63527416-9E88-4952-ADF3-44B084279B19}">
      <dsp:nvSpPr>
        <dsp:cNvPr id="0" name=""/>
        <dsp:cNvSpPr/>
      </dsp:nvSpPr>
      <dsp:spPr>
        <a:xfrm>
          <a:off x="1531664" y="1912579"/>
          <a:ext cx="305735" cy="182074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366E4-0BCB-4E6D-861F-ABD61F111274}">
      <dsp:nvSpPr>
        <dsp:cNvPr id="0" name=""/>
        <dsp:cNvSpPr/>
      </dsp:nvSpPr>
      <dsp:spPr>
        <a:xfrm>
          <a:off x="1959693" y="1912579"/>
          <a:ext cx="4157997" cy="18207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100" b="1" kern="1200" dirty="0" err="1">
              <a:solidFill>
                <a:schemeClr val="tx1"/>
              </a:solidFill>
            </a:rPr>
            <a:t>Listening</a:t>
          </a:r>
          <a:endParaRPr lang="fi-FI" sz="2100" b="1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100" kern="1200" dirty="0" err="1">
              <a:solidFill>
                <a:schemeClr val="tx1"/>
              </a:solidFill>
            </a:rPr>
            <a:t>Showing</a:t>
          </a:r>
          <a:r>
            <a:rPr lang="fi-FI" sz="2100" kern="1200" dirty="0">
              <a:solidFill>
                <a:schemeClr val="tx1"/>
              </a:solidFill>
            </a:rPr>
            <a:t> </a:t>
          </a:r>
          <a:r>
            <a:rPr lang="fi-FI" sz="2100" kern="1200" dirty="0" err="1">
              <a:solidFill>
                <a:schemeClr val="tx1"/>
              </a:solidFill>
            </a:rPr>
            <a:t>empathy</a:t>
          </a:r>
          <a:r>
            <a:rPr lang="fi-FI" sz="2100" kern="1200" dirty="0">
              <a:solidFill>
                <a:schemeClr val="tx1"/>
              </a:solidFill>
            </a:rPr>
            <a:t> and </a:t>
          </a:r>
          <a:r>
            <a:rPr lang="fi-FI" sz="2100" kern="1200" dirty="0" err="1">
              <a:solidFill>
                <a:schemeClr val="tx1"/>
              </a:solidFill>
            </a:rPr>
            <a:t>support</a:t>
          </a:r>
          <a:endParaRPr lang="fi-FI" sz="2100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100" kern="1200" dirty="0" err="1">
              <a:solidFill>
                <a:schemeClr val="tx1"/>
              </a:solidFill>
            </a:rPr>
            <a:t>Creating</a:t>
          </a:r>
          <a:r>
            <a:rPr lang="fi-FI" sz="2100" kern="1200" dirty="0">
              <a:solidFill>
                <a:schemeClr val="tx1"/>
              </a:solidFill>
            </a:rPr>
            <a:t> </a:t>
          </a:r>
          <a:r>
            <a:rPr lang="fi-FI" sz="2100" kern="1200" dirty="0" err="1">
              <a:solidFill>
                <a:schemeClr val="tx1"/>
              </a:solidFill>
            </a:rPr>
            <a:t>good</a:t>
          </a:r>
          <a:r>
            <a:rPr lang="fi-FI" sz="2100" kern="1200" dirty="0">
              <a:solidFill>
                <a:schemeClr val="tx1"/>
              </a:solidFill>
            </a:rPr>
            <a:t> </a:t>
          </a:r>
          <a:r>
            <a:rPr lang="fi-FI" sz="2100" kern="1200" dirty="0" err="1">
              <a:solidFill>
                <a:schemeClr val="tx1"/>
              </a:solidFill>
            </a:rPr>
            <a:t>team</a:t>
          </a:r>
          <a:r>
            <a:rPr lang="fi-FI" sz="2100" kern="1200" dirty="0">
              <a:solidFill>
                <a:schemeClr val="tx1"/>
              </a:solidFill>
            </a:rPr>
            <a:t> </a:t>
          </a:r>
          <a:r>
            <a:rPr lang="fi-FI" sz="2100" kern="1200" dirty="0" err="1">
              <a:solidFill>
                <a:schemeClr val="tx1"/>
              </a:solidFill>
            </a:rPr>
            <a:t>spirit</a:t>
          </a:r>
          <a:endParaRPr lang="fi-FI" sz="2100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100" kern="1200" dirty="0" err="1">
              <a:solidFill>
                <a:schemeClr val="tx1"/>
              </a:solidFill>
            </a:rPr>
            <a:t>Encouraging</a:t>
          </a:r>
          <a:r>
            <a:rPr lang="fi-FI" sz="2100" kern="1200" dirty="0">
              <a:solidFill>
                <a:schemeClr val="tx1"/>
              </a:solidFill>
            </a:rPr>
            <a:t> </a:t>
          </a:r>
          <a:r>
            <a:rPr lang="fi-FI" sz="2100" kern="1200" dirty="0" err="1">
              <a:solidFill>
                <a:schemeClr val="tx1"/>
              </a:solidFill>
            </a:rPr>
            <a:t>others</a:t>
          </a:r>
          <a:endParaRPr lang="fi-FI" sz="2100" kern="1200" dirty="0">
            <a:solidFill>
              <a:schemeClr val="tx1"/>
            </a:solidFill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100" kern="1200" dirty="0" err="1">
              <a:solidFill>
                <a:schemeClr val="tx1"/>
              </a:solidFill>
            </a:rPr>
            <a:t>Solving</a:t>
          </a:r>
          <a:r>
            <a:rPr lang="fi-FI" sz="2100" kern="1200" dirty="0">
              <a:solidFill>
                <a:schemeClr val="tx1"/>
              </a:solidFill>
            </a:rPr>
            <a:t> </a:t>
          </a:r>
          <a:r>
            <a:rPr lang="fi-FI" sz="2100" kern="1200" dirty="0" err="1">
              <a:solidFill>
                <a:schemeClr val="tx1"/>
              </a:solidFill>
            </a:rPr>
            <a:t>conflicts</a:t>
          </a:r>
          <a:endParaRPr lang="fi-FI" sz="2100" kern="1200" dirty="0">
            <a:solidFill>
              <a:schemeClr val="tx1"/>
            </a:solidFill>
          </a:endParaRPr>
        </a:p>
      </dsp:txBody>
      <dsp:txXfrm>
        <a:off x="1959693" y="1912579"/>
        <a:ext cx="4157997" cy="1820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874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2 min (18)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DD0C-40DB-4A5A-BFC1-3C60E9BE2ADD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7418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 3 min (21)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DD0C-40DB-4A5A-BFC1-3C60E9BE2ADD}" type="slidenum">
              <a:rPr lang="fi-FI" smtClean="0"/>
              <a:pPr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7194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3 min (24), monikulttuurisuus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DD0C-40DB-4A5A-BFC1-3C60E9BE2ADD}" type="slidenum">
              <a:rPr lang="fi-FI" smtClean="0"/>
              <a:pPr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3716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Minna 3 min (27)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DD0C-40DB-4A5A-BFC1-3C60E9BE2ADD}" type="slidenum">
              <a:rPr lang="fi-FI" smtClean="0"/>
              <a:pPr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107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Why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here</a:t>
            </a:r>
            <a:r>
              <a:rPr lang="fi-FI" dirty="0"/>
              <a:t>?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meaning</a:t>
            </a:r>
            <a:r>
              <a:rPr lang="fi-FI" dirty="0"/>
              <a:t> of </a:t>
            </a:r>
            <a:r>
              <a:rPr lang="fi-FI" dirty="0" err="1"/>
              <a:t>studies</a:t>
            </a:r>
            <a:r>
              <a:rPr lang="fi-FI" dirty="0"/>
              <a:t>, </a:t>
            </a:r>
            <a:r>
              <a:rPr lang="fi-FI" dirty="0" err="1"/>
              <a:t>motivation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2578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Viitekehys</a:t>
            </a:r>
            <a:r>
              <a:rPr lang="en-US" dirty="0"/>
              <a:t>, </a:t>
            </a:r>
            <a:r>
              <a:rPr lang="en-US" dirty="0" err="1"/>
              <a:t>kokonaisuus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DD0C-40DB-4A5A-BFC1-3C60E9BE2ADD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14417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en-US" sz="900" dirty="0">
              <a:solidFill>
                <a:srgbClr val="000000"/>
              </a:solidFill>
              <a:latin typeface="Arial" panose="020B0604020202020204" pitchFamily="34" charset="0"/>
              <a:ea typeface="Georgia" charset="0"/>
              <a:cs typeface="Arial" panose="020B0604020202020204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69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2min</a:t>
            </a:r>
            <a:r>
              <a:rPr lang="fi-FI" baseline="0" dirty="0"/>
              <a:t> (7)</a:t>
            </a:r>
            <a:endParaRPr lang="fi-FI" dirty="0"/>
          </a:p>
          <a:p>
            <a:r>
              <a:rPr lang="fi-FI" dirty="0"/>
              <a:t>An </a:t>
            </a:r>
            <a:r>
              <a:rPr lang="fi-FI" dirty="0" err="1"/>
              <a:t>effective</a:t>
            </a:r>
            <a:r>
              <a:rPr lang="fi-FI" baseline="0" dirty="0"/>
              <a:t> </a:t>
            </a:r>
            <a:r>
              <a:rPr lang="fi-FI" baseline="0" dirty="0" err="1"/>
              <a:t>team</a:t>
            </a:r>
            <a:r>
              <a:rPr lang="fi-FI" baseline="0" dirty="0"/>
              <a:t> </a:t>
            </a:r>
            <a:r>
              <a:rPr lang="fi-FI" baseline="0" dirty="0" err="1"/>
              <a:t>requires</a:t>
            </a:r>
            <a:r>
              <a:rPr lang="fi-FI" baseline="0" dirty="0"/>
              <a:t> </a:t>
            </a:r>
            <a:r>
              <a:rPr lang="fi-FI" baseline="0" dirty="0" err="1"/>
              <a:t>several</a:t>
            </a:r>
            <a:r>
              <a:rPr lang="fi-FI" baseline="0" dirty="0"/>
              <a:t> </a:t>
            </a:r>
            <a:r>
              <a:rPr lang="fi-FI" baseline="0" dirty="0" err="1"/>
              <a:t>succeeding</a:t>
            </a:r>
            <a:r>
              <a:rPr lang="fi-FI" baseline="0" dirty="0"/>
              <a:t> </a:t>
            </a:r>
            <a:r>
              <a:rPr lang="fi-FI" baseline="0" dirty="0" err="1"/>
              <a:t>aspects/components</a:t>
            </a:r>
            <a:endParaRPr lang="fi-FI" baseline="0" dirty="0"/>
          </a:p>
          <a:p>
            <a:r>
              <a:rPr lang="fi-FI" baseline="0" dirty="0"/>
              <a:t>Voidaan peilata tätä tulevaan ryhmätehtävään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DD0C-40DB-4A5A-BFC1-3C60E9BE2ADD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1829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3 min (10) sano jotain </a:t>
            </a:r>
            <a:r>
              <a:rPr lang="fi-FI" dirty="0" err="1"/>
              <a:t>adjourning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DD0C-40DB-4A5A-BFC1-3C60E9BE2ADD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2003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Timo 2 min (12)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DD0C-40DB-4A5A-BFC1-3C60E9BE2ADD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5336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baseline="0" dirty="0"/>
              <a:t>2 min (14)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DD0C-40DB-4A5A-BFC1-3C60E9BE2ADD}" type="slidenum">
              <a:rPr lang="fi-FI" smtClean="0"/>
              <a:pPr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6164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2 min (16)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DD0C-40DB-4A5A-BFC1-3C60E9BE2ADD}" type="slidenum">
              <a:rPr lang="fi-FI" smtClean="0"/>
              <a:pPr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301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hyperlink" Target="http://www.aalto.fi/snapchat/" TargetMode="External"/><Relationship Id="rId3" Type="http://schemas.openxmlformats.org/officeDocument/2006/relationships/hyperlink" Target="https://www.linkedin.com/school/aalto-university/" TargetMode="External"/><Relationship Id="rId7" Type="http://schemas.openxmlformats.org/officeDocument/2006/relationships/hyperlink" Target="https://www.youtube.com/user/aaltouniversity" TargetMode="External"/><Relationship Id="rId12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hyperlink" Target="http://www.facebook.com/aaltouniversity" TargetMode="External"/><Relationship Id="rId5" Type="http://schemas.openxmlformats.org/officeDocument/2006/relationships/hyperlink" Target="https://twitter.com/aaltouniversity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hyperlink" Target="http://instagram.com/aaltouniversity" TargetMode="External"/><Relationship Id="rId14" Type="http://schemas.openxmlformats.org/officeDocument/2006/relationships/image" Target="../media/image28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>
            <a:spLocks noGrp="1"/>
          </p:cNvSpPr>
          <p:nvPr>
            <p:ph type="title"/>
          </p:nvPr>
        </p:nvSpPr>
        <p:spPr>
          <a:xfrm>
            <a:off x="468312" y="1417340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Blue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>
            <a:spLocks noGrp="1"/>
          </p:cNvSpPr>
          <p:nvPr>
            <p:ph type="title"/>
          </p:nvPr>
        </p:nvSpPr>
        <p:spPr>
          <a:xfrm>
            <a:off x="468312" y="1657740"/>
            <a:ext cx="3319478" cy="269408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2" y="4531740"/>
            <a:ext cx="3319478" cy="486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Picture Placeholder 3"/>
          <p:cNvSpPr>
            <a:spLocks noGrp="1"/>
          </p:cNvSpPr>
          <p:nvPr>
            <p:ph type="pic" idx="13"/>
          </p:nvPr>
        </p:nvSpPr>
        <p:spPr>
          <a:xfrm>
            <a:off x="4349262" y="150000"/>
            <a:ext cx="4629692" cy="5415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107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Red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icture Placeholder 3"/>
          <p:cNvSpPr>
            <a:spLocks noGrp="1"/>
          </p:cNvSpPr>
          <p:nvPr>
            <p:ph type="pic" idx="13"/>
          </p:nvPr>
        </p:nvSpPr>
        <p:spPr>
          <a:xfrm>
            <a:off x="4349262" y="150000"/>
            <a:ext cx="4629692" cy="5415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6" name="Title Text"/>
          <p:cNvSpPr>
            <a:spLocks noGrp="1"/>
          </p:cNvSpPr>
          <p:nvPr>
            <p:ph type="title"/>
          </p:nvPr>
        </p:nvSpPr>
        <p:spPr>
          <a:xfrm>
            <a:off x="468312" y="1657740"/>
            <a:ext cx="3319478" cy="269408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7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2" y="4531740"/>
            <a:ext cx="3319478" cy="486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8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Yellow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icture Placeholder 3"/>
          <p:cNvSpPr>
            <a:spLocks noGrp="1"/>
          </p:cNvSpPr>
          <p:nvPr>
            <p:ph type="pic" idx="13"/>
          </p:nvPr>
        </p:nvSpPr>
        <p:spPr>
          <a:xfrm>
            <a:off x="4349262" y="150000"/>
            <a:ext cx="4629692" cy="5415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7" name="Title Text"/>
          <p:cNvSpPr>
            <a:spLocks noGrp="1"/>
          </p:cNvSpPr>
          <p:nvPr>
            <p:ph type="title"/>
          </p:nvPr>
        </p:nvSpPr>
        <p:spPr>
          <a:xfrm>
            <a:off x="468312" y="1633364"/>
            <a:ext cx="3319478" cy="269408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2" y="4507364"/>
            <a:ext cx="3319478" cy="486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9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146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91" y="4732370"/>
            <a:ext cx="1979878" cy="9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traight Connector 4"/>
          <p:cNvSpPr/>
          <p:nvPr/>
        </p:nvSpPr>
        <p:spPr>
          <a:xfrm>
            <a:off x="468312" y="4873625"/>
            <a:ext cx="8207376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5" y="4730906"/>
            <a:ext cx="2071506" cy="9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7" name="Straight Connector 4"/>
          <p:cNvSpPr/>
          <p:nvPr/>
        </p:nvSpPr>
        <p:spPr>
          <a:xfrm>
            <a:off x="468312" y="4873625"/>
            <a:ext cx="8207376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7" name="Body Level One…"/>
          <p:cNvSpPr>
            <a:spLocks noGrp="1"/>
          </p:cNvSpPr>
          <p:nvPr>
            <p:ph type="body" idx="1"/>
          </p:nvPr>
        </p:nvSpPr>
        <p:spPr>
          <a:xfrm>
            <a:off x="468314" y="1261610"/>
            <a:ext cx="8207375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7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0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Yell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99" y="4726799"/>
            <a:ext cx="1975106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9" name="Body Level One…"/>
          <p:cNvSpPr>
            <a:spLocks noGrp="1"/>
          </p:cNvSpPr>
          <p:nvPr>
            <p:ph type="body" idx="1"/>
          </p:nvPr>
        </p:nvSpPr>
        <p:spPr>
          <a:xfrm>
            <a:off x="468314" y="1261610"/>
            <a:ext cx="8207375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1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Text"/>
          <p:cNvSpPr>
            <a:spLocks noGrp="1"/>
          </p:cNvSpPr>
          <p:nvPr>
            <p:ph type="title"/>
          </p:nvPr>
        </p:nvSpPr>
        <p:spPr>
          <a:xfrm>
            <a:off x="463308" y="265113"/>
            <a:ext cx="8212381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9" name="Body Level One…"/>
          <p:cNvSpPr>
            <a:spLocks noGrp="1"/>
          </p:cNvSpPr>
          <p:nvPr>
            <p:ph type="body" sz="half" idx="1"/>
          </p:nvPr>
        </p:nvSpPr>
        <p:spPr>
          <a:xfrm>
            <a:off x="463308" y="1261610"/>
            <a:ext cx="3988080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01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9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3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0" name="Body Level One…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3988081" cy="333664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1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0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>
            <a:spLocks noGrp="1"/>
          </p:cNvSpPr>
          <p:nvPr>
            <p:ph type="title"/>
          </p:nvPr>
        </p:nvSpPr>
        <p:spPr>
          <a:xfrm>
            <a:off x="468312" y="1417340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 Yell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1" name="Body Level One…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3988081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2" name="Slide Number"/>
          <p:cNvSpPr>
            <a:spLocks noGrp="1"/>
          </p:cNvSpPr>
          <p:nvPr>
            <p:ph type="sldNum" sz="quarter" idx="2"/>
          </p:nvPr>
        </p:nvSpPr>
        <p:spPr>
          <a:xfrm>
            <a:off x="9666920" y="53214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3" name="Straight Connector 4"/>
          <p:cNvSpPr/>
          <p:nvPr/>
        </p:nvSpPr>
        <p:spPr>
          <a:xfrm>
            <a:off x="468312" y="4847606"/>
            <a:ext cx="5014622" cy="1"/>
          </a:xfrm>
          <a:prstGeom prst="line">
            <a:avLst/>
          </a:prstGeom>
          <a:ln w="12700">
            <a:solidFill>
              <a:srgbClr val="A7DBD9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24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817" y="3348582"/>
            <a:ext cx="3538294" cy="21197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Untitled-3-01.png" descr="Untitled-3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88" y="4902200"/>
            <a:ext cx="732155" cy="60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/>
              <a:pPr>
                <a:defRPr/>
              </a:pPr>
              <a:t>28.8.2023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06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/>
              <a:pPr>
                <a:defRPr/>
              </a:pPr>
              <a:t>28.8.2023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34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257C-E009-394F-997B-9AE811492EDD}" type="datetime1">
              <a:rPr lang="fi-FI"/>
              <a:pPr>
                <a:defRPr/>
              </a:pPr>
              <a:t>28.8.2023</a:t>
            </a:fld>
            <a:endParaRPr lang="fi-FI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6777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/>
              <a:pPr>
                <a:defRPr/>
              </a:pPr>
              <a:t>28.8.2023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3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257C-E009-394F-997B-9AE811492EDD}" type="datetime1">
              <a:rPr lang="fi-FI"/>
              <a:pPr>
                <a:defRPr/>
              </a:pPr>
              <a:t>28.8.2023</a:t>
            </a:fld>
            <a:endParaRPr lang="fi-FI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71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/>
              <a:pPr>
                <a:defRPr/>
              </a:pPr>
              <a:t>28.8.2023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307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/>
              <a:pPr>
                <a:defRPr/>
              </a:pPr>
              <a:t>28.8.2023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104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/>
              <a:pPr>
                <a:defRPr/>
              </a:pPr>
              <a:t>28.8.2023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46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/>
              <a:pPr>
                <a:defRPr/>
              </a:pPr>
              <a:t>28.8.2023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43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Yellow">
    <p:bg>
      <p:bgPr>
        <a:solidFill>
          <a:srgbClr val="A7D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901" y="320476"/>
            <a:ext cx="6698231" cy="4616758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Title Text"/>
          <p:cNvSpPr>
            <a:spLocks noGrp="1"/>
          </p:cNvSpPr>
          <p:nvPr>
            <p:ph type="title"/>
          </p:nvPr>
        </p:nvSpPr>
        <p:spPr>
          <a:xfrm>
            <a:off x="468312" y="1417340"/>
            <a:ext cx="8207376" cy="29520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6" name="Untitled-3-01.png" descr="Untitled-3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88" y="293721"/>
            <a:ext cx="1019827" cy="837977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/>
              <a:pPr>
                <a:defRPr/>
              </a:pPr>
              <a:t>28.8.2023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56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/>
              <a:pPr>
                <a:defRPr/>
              </a:pPr>
              <a:t>28.8.2023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74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/>
              <a:pPr>
                <a:defRPr/>
              </a:pPr>
              <a:t>28.8.2023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953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/>
              <a:pPr>
                <a:defRPr/>
              </a:pPr>
              <a:t>28.8.2023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8730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/>
              <a:pPr>
                <a:defRPr/>
              </a:pPr>
              <a:t>28.8.2023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5714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959B33-BF8C-4A6A-A46B-5F87F01C7AF7}" type="datetime1">
              <a:rPr lang="en-US"/>
              <a:pPr/>
              <a:t>8/28/2023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fld id="{D4D01AD0-EB3A-4893-8D71-B8016A1D02C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97780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1" y="1318949"/>
            <a:ext cx="3916363" cy="34461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318949"/>
            <a:ext cx="3916362" cy="34461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E633F6-3B3A-408D-9FC6-A54013EA804F}" type="datetime1">
              <a:rPr lang="en-US"/>
              <a:pPr/>
              <a:t>8/28/2023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12136" y="5227709"/>
            <a:ext cx="141064" cy="138499"/>
          </a:xfrm>
        </p:spPr>
        <p:txBody>
          <a:bodyPr/>
          <a:lstStyle>
            <a:lvl1pPr>
              <a:defRPr/>
            </a:lvl1pPr>
          </a:lstStyle>
          <a:p>
            <a:fld id="{6093313F-635D-4AEA-8C1C-5F232D1A7F76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79379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760000"/>
            <a:ext cx="2052735" cy="952486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1" y="29950"/>
            <a:ext cx="8497093" cy="1129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497543"/>
            <a:ext cx="4150122" cy="3262458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497543"/>
            <a:ext cx="4078684" cy="3262458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Your text here</a:t>
            </a:r>
          </a:p>
          <a:p>
            <a:pPr lvl="1"/>
            <a:r>
              <a:rPr lang="fi-FI"/>
              <a:t>Second </a:t>
            </a:r>
            <a:r>
              <a:rPr lang="fi-FI" err="1"/>
              <a:t>level</a:t>
            </a:r>
            <a:endParaRPr lang="fi-FI"/>
          </a:p>
          <a:p>
            <a:pPr lvl="2"/>
            <a:r>
              <a:rPr lang="fi-FI"/>
              <a:t>Third </a:t>
            </a:r>
            <a:r>
              <a:rPr lang="fi-FI" err="1"/>
              <a:t>level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err="1"/>
              <a:t>Your</a:t>
            </a:r>
            <a:r>
              <a:rPr lang="fi-FI"/>
              <a:t> text </a:t>
            </a:r>
            <a:r>
              <a:rPr lang="fi-FI" err="1"/>
              <a:t>here</a:t>
            </a:r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412136" y="5227709"/>
            <a:ext cx="141064" cy="138499"/>
          </a:xfrm>
        </p:spPr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39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27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pos="181">
          <p15:clr>
            <a:srgbClr val="FBAE40"/>
          </p15:clr>
        </p15:guide>
        <p15:guide id="9" orient="horz" pos="84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noProof="1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820150"/>
            <a:ext cx="7948556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01" y="2857500"/>
            <a:ext cx="7998597" cy="55709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73" y="46837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73" y="50108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noProof="1"/>
              <a:t>Date</a:t>
            </a:r>
          </a:p>
        </p:txBody>
      </p:sp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85688"/>
            <a:ext cx="1750409" cy="16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913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i-FI" sz="1013" noProof="1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399" y="996333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fi-FI" noProof="1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399" y="1979220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399" y="3104592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399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Date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noProof="1"/>
              <a:t>Click icon to add image.</a:t>
            </a:r>
          </a:p>
          <a:p>
            <a:r>
              <a:rPr lang="fi-FI" noProof="1"/>
              <a:t>Fit the image to frame </a:t>
            </a:r>
            <a:br>
              <a:rPr lang="fi-FI" noProof="1"/>
            </a:br>
            <a:r>
              <a:rPr lang="fi-FI" noProof="1"/>
              <a:t>by choosing: 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pic>
        <p:nvPicPr>
          <p:cNvPr id="10" name="Kuva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24332"/>
            <a:ext cx="1750409" cy="169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71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BG imag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>
            <a:spLocks noGrp="1"/>
          </p:cNvSpPr>
          <p:nvPr>
            <p:ph type="title"/>
          </p:nvPr>
        </p:nvSpPr>
        <p:spPr>
          <a:xfrm>
            <a:off x="468312" y="1417636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6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74303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29" y="156787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29" y="1504597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71463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Your text here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 noProof="1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noProof="1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42100212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orient="horz" pos="943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8860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881" y="155139"/>
            <a:ext cx="8497093" cy="1129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622732"/>
            <a:ext cx="4150122" cy="3262458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Your text here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622732"/>
            <a:ext cx="4078684" cy="3262458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650" indent="-285750">
              <a:buFont typeface="Arial" panose="020B0604020202020204" pitchFamily="34" charset="0"/>
              <a:buChar char="•"/>
              <a:defRPr sz="2100"/>
            </a:lvl2pPr>
            <a:lvl3pPr marL="804863" indent="-176213">
              <a:buFont typeface="Arial" panose="020B0604020202020204" pitchFamily="34" charset="0"/>
              <a:buChar char="•"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Your text here</a:t>
            </a:r>
          </a:p>
          <a:p>
            <a:pPr lvl="1"/>
            <a:r>
              <a:rPr lang="fi-FI" noProof="1"/>
              <a:t>Second level</a:t>
            </a:r>
          </a:p>
          <a:p>
            <a:pPr lvl="2"/>
            <a:r>
              <a:rPr lang="fi-FI" noProof="1"/>
              <a:t>Third level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 noProof="1"/>
              <a:t>dd.mm.yyyy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noProof="1"/>
              <a:t>Your text here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1751343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  <p15:guide id="8" pos="181">
          <p15:clr>
            <a:srgbClr val="FBAE40"/>
          </p15:clr>
        </p15:guide>
        <p15:guide id="9" orient="horz" pos="943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6740"/>
            <a:ext cx="2025396" cy="845820"/>
          </a:xfrm>
          <a:prstGeom prst="rect">
            <a:avLst/>
          </a:prstGeom>
        </p:spPr>
      </p:pic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noProof="1"/>
              <a:t>Click icon to add image</a:t>
            </a:r>
            <a:br>
              <a:rPr lang="fi-FI" noProof="1"/>
            </a:br>
            <a:br>
              <a:rPr lang="fi-FI" noProof="1"/>
            </a:br>
            <a:r>
              <a:rPr lang="fi-FI" noProof="1"/>
              <a:t>Fit the image to frame </a:t>
            </a:r>
            <a:br>
              <a:rPr lang="fi-FI" noProof="1"/>
            </a:br>
            <a:r>
              <a:rPr lang="fi-FI" noProof="1"/>
              <a:t>by choosing: 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634675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900" indent="0">
              <a:buFontTx/>
              <a:buNone/>
              <a:defRPr sz="2100"/>
            </a:lvl2pPr>
            <a:lvl3pPr marL="628650" indent="0">
              <a:buFontTx/>
              <a:buNone/>
              <a:defRPr sz="16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63856"/>
            <a:ext cx="4052221" cy="11571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 noProof="1"/>
              <a:t>dd.mm.yyyy</a:t>
            </a:r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noProof="1"/>
              <a:t>Your text here</a:t>
            </a: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30955647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Divider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i-FI" sz="1013" noProof="1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794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noProof="1"/>
              <a:t>Click icon to add image.</a:t>
            </a:r>
            <a:br>
              <a:rPr lang="fi-FI" noProof="1"/>
            </a:br>
            <a:br>
              <a:rPr lang="fi-FI" noProof="1"/>
            </a:br>
            <a:r>
              <a:rPr lang="fi-FI" noProof="1"/>
              <a:t>Fit the image to frame </a:t>
            </a:r>
            <a:br>
              <a:rPr lang="fi-FI" noProof="1"/>
            </a:br>
            <a:r>
              <a:rPr lang="fi-FI" noProof="1"/>
              <a:t>by choosing: </a:t>
            </a:r>
            <a:br>
              <a:rPr lang="fi-FI" noProof="1"/>
            </a:br>
            <a:r>
              <a:rPr lang="fi-FI" noProof="1"/>
              <a:t>crop&gt;fit / rajaa&gt;sovita</a:t>
            </a:r>
          </a:p>
        </p:txBody>
      </p:sp>
      <p:pic>
        <p:nvPicPr>
          <p:cNvPr id="2" name="Kuva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83521" cy="862738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3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noProof="1"/>
              <a:t>Lorem ipsum dolor sit amet, consectetur adipiscing elit. Maecenas velit velit, consequat eget ullamcorper a, maximus ac ex.</a:t>
            </a:r>
          </a:p>
        </p:txBody>
      </p:sp>
    </p:spTree>
    <p:extLst>
      <p:ext uri="{BB962C8B-B14F-4D97-AF65-F5344CB8AC3E}">
        <p14:creationId xmlns:p14="http://schemas.microsoft.com/office/powerpoint/2010/main" val="21032272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noProof="1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51" y="1954917"/>
            <a:ext cx="7669159" cy="150251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Divider – Headline</a:t>
            </a:r>
          </a:p>
        </p:txBody>
      </p:sp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262"/>
            <a:ext cx="1983521" cy="862738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939457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9180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56784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9" y="1467760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noProof="1"/>
              <a:t>Click icon to add table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009732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9180"/>
            <a:ext cx="2025396" cy="845820"/>
          </a:xfrm>
          <a:prstGeom prst="rect">
            <a:avLst/>
          </a:prstGeom>
        </p:spPr>
      </p:pic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56784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10" name="Chart Placeholder 2">
            <a:extLst>
              <a:ext uri="{FF2B5EF4-FFF2-40B4-BE49-F238E27FC236}">
                <a16:creationId xmlns:a16="http://schemas.microsoft.com/office/drawing/2014/main" id="{9A43A5F4-317D-47CA-AE82-2DA04D248DB0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287339" y="1467760"/>
            <a:ext cx="8497093" cy="3417430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noProof="1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3345172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>
          <p15:clr>
            <a:srgbClr val="FBAE40"/>
          </p15:clr>
        </p15:guide>
        <p15:guide id="4" pos="5534">
          <p15:clr>
            <a:srgbClr val="FBAE40"/>
          </p15:clr>
        </p15:guide>
        <p15:guide id="5" orient="horz" pos="363">
          <p15:clr>
            <a:srgbClr val="FBAE40"/>
          </p15:clr>
        </p15:guide>
        <p15:guide id="6" pos="2795">
          <p15:clr>
            <a:srgbClr val="FBAE40"/>
          </p15:clr>
        </p15:guide>
        <p15:guide id="7" pos="296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Process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155976"/>
            <a:ext cx="8489928" cy="1106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</a:t>
            </a:r>
          </a:p>
        </p:txBody>
      </p:sp>
      <p:pic>
        <p:nvPicPr>
          <p:cNvPr id="16" name="Kuva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2838"/>
            <a:ext cx="1969868" cy="862738"/>
          </a:xfrm>
          <a:prstGeom prst="rect">
            <a:avLst/>
          </a:prstGeom>
        </p:spPr>
      </p:pic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DF49218-5C95-446E-A553-0DAD14EE44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1000" indent="-81000" algn="l" defTabSz="51443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noProof="1"/>
              <a:t>Add text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5F048C04-65CE-4B0C-A347-1F7B45A19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0003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3556B71D-E5EE-4E94-942C-75C7B96D8D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2331" y="14724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2014</a:t>
            </a:r>
          </a:p>
        </p:txBody>
      </p:sp>
      <p:sp>
        <p:nvSpPr>
          <p:cNvPr id="25" name="Text Placeholder 23">
            <a:extLst>
              <a:ext uri="{FF2B5EF4-FFF2-40B4-BE49-F238E27FC236}">
                <a16:creationId xmlns:a16="http://schemas.microsoft.com/office/drawing/2014/main" id="{25A8D7EF-3488-498D-A5FF-9B7D80A645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1503" y="14724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2015</a:t>
            </a:r>
          </a:p>
        </p:txBody>
      </p:sp>
      <p:sp>
        <p:nvSpPr>
          <p:cNvPr id="30" name="Text Placeholder 23">
            <a:extLst>
              <a:ext uri="{FF2B5EF4-FFF2-40B4-BE49-F238E27FC236}">
                <a16:creationId xmlns:a16="http://schemas.microsoft.com/office/drawing/2014/main" id="{916C9F7D-8D75-4C33-9C8F-F0463612B5C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0675" y="14724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2016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0E9103BA-E6E9-41AF-AD85-3B7996E484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9847" y="14724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2017</a:t>
            </a:r>
          </a:p>
        </p:txBody>
      </p:sp>
      <p:sp>
        <p:nvSpPr>
          <p:cNvPr id="32" name="Text Placeholder 23">
            <a:extLst>
              <a:ext uri="{FF2B5EF4-FFF2-40B4-BE49-F238E27FC236}">
                <a16:creationId xmlns:a16="http://schemas.microsoft.com/office/drawing/2014/main" id="{3C3CA270-C972-4312-AC53-16AC46FD4E6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9018" y="1472400"/>
            <a:ext cx="1116000" cy="1116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2018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926D2B07-0DFA-4A12-8037-FFF47C3D256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69175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61DF4D17-AEA6-4236-89D6-03E2ECDCAD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8347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  <p:sp>
        <p:nvSpPr>
          <p:cNvPr id="35" name="Text Placeholder 5">
            <a:extLst>
              <a:ext uri="{FF2B5EF4-FFF2-40B4-BE49-F238E27FC236}">
                <a16:creationId xmlns:a16="http://schemas.microsoft.com/office/drawing/2014/main" id="{DB9F676C-854B-4DAA-9D5A-5434920DC86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81000" marR="0" indent="-81000" algn="l" defTabSz="51443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88" indent="-128588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1000" marR="0" lvl="0" indent="-81000" algn="l" defTabSz="51443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noProof="1"/>
              <a:t>Add text</a:t>
            </a:r>
          </a:p>
          <a:p>
            <a:pPr marL="81000" lvl="0" indent="-81000" algn="l" defTabSz="51443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noProof="1"/>
          </a:p>
        </p:txBody>
      </p:sp>
    </p:spTree>
    <p:extLst>
      <p:ext uri="{BB962C8B-B14F-4D97-AF65-F5344CB8AC3E}">
        <p14:creationId xmlns:p14="http://schemas.microsoft.com/office/powerpoint/2010/main" val="41535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66740"/>
            <a:ext cx="2025396" cy="845820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fi-FI" noProof="1" dirty="0" smtClean="0"/>
              <a:pPr/>
              <a:t>‹#›</a:t>
            </a:fld>
            <a:endParaRPr lang="fi-FI" noProof="1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dd.mm.yyyy</a:t>
            </a:r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noProof="1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156594"/>
            <a:ext cx="8497093" cy="1262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Body slide title</a:t>
            </a:r>
          </a:p>
        </p:txBody>
      </p:sp>
      <p:sp>
        <p:nvSpPr>
          <p:cNvPr id="18" name="Text Placeholder 23">
            <a:extLst>
              <a:ext uri="{FF2B5EF4-FFF2-40B4-BE49-F238E27FC236}">
                <a16:creationId xmlns:a16="http://schemas.microsoft.com/office/drawing/2014/main" id="{5A785219-77A1-4CF0-A939-4566CAD2C20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05754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1</a:t>
            </a:r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F924FFBD-1952-4A4B-AE2B-91BFD18A7D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43548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2</a:t>
            </a:r>
          </a:p>
        </p:txBody>
      </p:sp>
      <p:sp>
        <p:nvSpPr>
          <p:cNvPr id="20" name="Text Placeholder 23">
            <a:extLst>
              <a:ext uri="{FF2B5EF4-FFF2-40B4-BE49-F238E27FC236}">
                <a16:creationId xmlns:a16="http://schemas.microsoft.com/office/drawing/2014/main" id="{DBB0696E-6FFC-44A4-A522-55390B1D25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81342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3</a:t>
            </a:r>
          </a:p>
        </p:txBody>
      </p:sp>
      <p:sp>
        <p:nvSpPr>
          <p:cNvPr id="21" name="Text Placeholder 23">
            <a:extLst>
              <a:ext uri="{FF2B5EF4-FFF2-40B4-BE49-F238E27FC236}">
                <a16:creationId xmlns:a16="http://schemas.microsoft.com/office/drawing/2014/main" id="{F0E2DEEF-D2B7-446F-8F39-C73E6E59A1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19136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4</a:t>
            </a:r>
          </a:p>
        </p:txBody>
      </p:sp>
      <p:sp>
        <p:nvSpPr>
          <p:cNvPr id="22" name="Text Placeholder 23">
            <a:extLst>
              <a:ext uri="{FF2B5EF4-FFF2-40B4-BE49-F238E27FC236}">
                <a16:creationId xmlns:a16="http://schemas.microsoft.com/office/drawing/2014/main" id="{6AFC920B-835F-4242-B095-C1AC2C7C8F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56931" y="1472400"/>
            <a:ext cx="1116000" cy="1116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8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436"/>
            <a:r>
              <a:rPr lang="fi-FI" noProof="1"/>
              <a:t>5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6694DC0-05C1-4FC9-947F-39946DF5BB3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1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8F5D380-2215-45A1-8FC2-BCF210B09DAE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32048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2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53714DA1-E63B-4D3C-9817-D59D4DE3E2FD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69842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3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113A793-89BD-48D6-9ED0-361ACD7703B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07636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4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DC00F78-0E40-44E0-AFFA-2C26F3D48997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761200"/>
            <a:ext cx="1539000" cy="216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noProof="1"/>
              <a:t>Point 4</a:t>
            </a:r>
          </a:p>
        </p:txBody>
      </p:sp>
    </p:spTree>
    <p:extLst>
      <p:ext uri="{BB962C8B-B14F-4D97-AF65-F5344CB8AC3E}">
        <p14:creationId xmlns:p14="http://schemas.microsoft.com/office/powerpoint/2010/main" val="35744497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Closing slide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6450" y="0"/>
            <a:ext cx="9160449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620" noProof="1"/>
          </a:p>
        </p:txBody>
      </p:sp>
      <p:sp>
        <p:nvSpPr>
          <p:cNvPr id="12" name="Otsikko 1"/>
          <p:cNvSpPr txBox="1">
            <a:spLocks/>
          </p:cNvSpPr>
          <p:nvPr userDrawn="1"/>
        </p:nvSpPr>
        <p:spPr>
          <a:xfrm>
            <a:off x="3717366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noProof="1">
                <a:latin typeface="Arial"/>
                <a:cs typeface="Arial"/>
              </a:rPr>
              <a:t>aalto.fi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6389" y="1516268"/>
            <a:ext cx="5995987" cy="145121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fi-FI" noProof="1"/>
              <a:t>Add text</a:t>
            </a:r>
          </a:p>
        </p:txBody>
      </p:sp>
      <p:pic>
        <p:nvPicPr>
          <p:cNvPr id="13" name="Kuva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19264"/>
            <a:ext cx="1734813" cy="1690668"/>
          </a:xfrm>
          <a:prstGeom prst="rect">
            <a:avLst/>
          </a:prstGeom>
        </p:spPr>
      </p:pic>
      <p:grpSp>
        <p:nvGrpSpPr>
          <p:cNvPr id="14" name="Group 14">
            <a:extLst>
              <a:ext uri="{FF2B5EF4-FFF2-40B4-BE49-F238E27FC236}">
                <a16:creationId xmlns:a16="http://schemas.microsoft.com/office/drawing/2014/main" id="{E4D45A9B-D587-4454-9DD1-F6BCA7D08906}"/>
              </a:ext>
            </a:extLst>
          </p:cNvPr>
          <p:cNvGrpSpPr/>
          <p:nvPr userDrawn="1"/>
        </p:nvGrpSpPr>
        <p:grpSpPr>
          <a:xfrm>
            <a:off x="3080871" y="3200262"/>
            <a:ext cx="2982257" cy="419100"/>
            <a:chOff x="3079396" y="2265361"/>
            <a:chExt cx="2982257" cy="419100"/>
          </a:xfrm>
        </p:grpSpPr>
        <p:pic>
          <p:nvPicPr>
            <p:cNvPr id="15" name="Picture 5">
              <a:hlinkClick r:id="rId3"/>
              <a:extLst>
                <a:ext uri="{FF2B5EF4-FFF2-40B4-BE49-F238E27FC236}">
                  <a16:creationId xmlns:a16="http://schemas.microsoft.com/office/drawing/2014/main" id="{DA9AC882-E1D0-4495-9595-A4C381489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42553" y="2265361"/>
              <a:ext cx="419100" cy="419100"/>
            </a:xfrm>
            <a:prstGeom prst="rect">
              <a:avLst/>
            </a:prstGeom>
          </p:spPr>
        </p:pic>
        <p:pic>
          <p:nvPicPr>
            <p:cNvPr id="17" name="Picture 6">
              <a:hlinkClick r:id="rId5"/>
              <a:extLst>
                <a:ext uri="{FF2B5EF4-FFF2-40B4-BE49-F238E27FC236}">
                  <a16:creationId xmlns:a16="http://schemas.microsoft.com/office/drawing/2014/main" id="{C515D776-71AD-4AA8-A4F1-BB124B72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19898" y="2265361"/>
              <a:ext cx="419100" cy="419100"/>
            </a:xfrm>
            <a:prstGeom prst="rect">
              <a:avLst/>
            </a:prstGeom>
          </p:spPr>
        </p:pic>
        <p:pic>
          <p:nvPicPr>
            <p:cNvPr id="18" name="Picture 7">
              <a:hlinkClick r:id="rId7"/>
              <a:extLst>
                <a:ext uri="{FF2B5EF4-FFF2-40B4-BE49-F238E27FC236}">
                  <a16:creationId xmlns:a16="http://schemas.microsoft.com/office/drawing/2014/main" id="{C6B94B1E-B2C8-4163-9B9C-EBFCDB29B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27449" y="2265361"/>
              <a:ext cx="419100" cy="419100"/>
            </a:xfrm>
            <a:prstGeom prst="rect">
              <a:avLst/>
            </a:prstGeom>
          </p:spPr>
        </p:pic>
        <p:pic>
          <p:nvPicPr>
            <p:cNvPr id="19" name="Picture 8">
              <a:hlinkClick r:id="rId9"/>
              <a:extLst>
                <a:ext uri="{FF2B5EF4-FFF2-40B4-BE49-F238E27FC236}">
                  <a16:creationId xmlns:a16="http://schemas.microsoft.com/office/drawing/2014/main" id="{101F2BAB-6E64-40EF-9573-182A32B26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12347" y="2265361"/>
              <a:ext cx="419100" cy="419100"/>
            </a:xfrm>
            <a:prstGeom prst="rect">
              <a:avLst/>
            </a:prstGeom>
          </p:spPr>
        </p:pic>
        <p:pic>
          <p:nvPicPr>
            <p:cNvPr id="20" name="Picture 9">
              <a:hlinkClick r:id="rId11"/>
              <a:extLst>
                <a:ext uri="{FF2B5EF4-FFF2-40B4-BE49-F238E27FC236}">
                  <a16:creationId xmlns:a16="http://schemas.microsoft.com/office/drawing/2014/main" id="{8936A921-289D-4BDB-8DF1-DC5D92C67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079396" y="2265361"/>
              <a:ext cx="444500" cy="419100"/>
            </a:xfrm>
            <a:prstGeom prst="rect">
              <a:avLst/>
            </a:prstGeom>
          </p:spPr>
        </p:pic>
        <p:pic>
          <p:nvPicPr>
            <p:cNvPr id="21" name="Picture 11">
              <a:hlinkClick r:id="rId13"/>
              <a:extLst>
                <a:ext uri="{FF2B5EF4-FFF2-40B4-BE49-F238E27FC236}">
                  <a16:creationId xmlns:a16="http://schemas.microsoft.com/office/drawing/2014/main" id="{9026E95B-8E3C-411A-B9FC-80DC2BA3F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135000" y="2265361"/>
              <a:ext cx="419100" cy="41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172117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BG image 2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>
            <a:spLocks noGrp="1"/>
          </p:cNvSpPr>
          <p:nvPr>
            <p:ph type="title"/>
          </p:nvPr>
        </p:nvSpPr>
        <p:spPr>
          <a:xfrm>
            <a:off x="468312" y="1417636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5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BG image 3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>
            <a:spLocks noGrp="1"/>
          </p:cNvSpPr>
          <p:nvPr>
            <p:ph type="title"/>
          </p:nvPr>
        </p:nvSpPr>
        <p:spPr>
          <a:xfrm>
            <a:off x="468312" y="1417636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6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Blue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>
            <a:spLocks noGrp="1"/>
          </p:cNvSpPr>
          <p:nvPr>
            <p:ph type="title"/>
          </p:nvPr>
        </p:nvSpPr>
        <p:spPr>
          <a:xfrm>
            <a:off x="468312" y="1418399"/>
            <a:ext cx="8208000" cy="29520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388448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6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Red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le Text"/>
          <p:cNvSpPr>
            <a:spLocks noGrp="1"/>
          </p:cNvSpPr>
          <p:nvPr>
            <p:ph type="title"/>
          </p:nvPr>
        </p:nvSpPr>
        <p:spPr>
          <a:xfrm>
            <a:off x="468312" y="1418399"/>
            <a:ext cx="8208000" cy="29520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8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379423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86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Yellow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>
            <a:spLocks noGrp="1"/>
          </p:cNvSpPr>
          <p:nvPr>
            <p:ph type="title"/>
          </p:nvPr>
        </p:nvSpPr>
        <p:spPr>
          <a:xfrm>
            <a:off x="468312" y="1418399"/>
            <a:ext cx="8208000" cy="29520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388448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96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68312" y="1593554"/>
            <a:ext cx="8207376" cy="2196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pic>
        <p:nvPicPr>
          <p:cNvPr id="3" name="Picture 4" descr="Picture 4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4457" y="4729707"/>
            <a:ext cx="2039168" cy="9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traight Connector 4"/>
          <p:cNvSpPr/>
          <p:nvPr/>
        </p:nvSpPr>
        <p:spPr>
          <a:xfrm>
            <a:off x="468312" y="4873625"/>
            <a:ext cx="8207376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Body Level One…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2"/>
          </p:nvPr>
        </p:nvSpPr>
        <p:spPr>
          <a:xfrm>
            <a:off x="4419600" y="5144558"/>
            <a:ext cx="2133600" cy="304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</p:sldLayoutIdLst>
  <p:transition spd="med"/>
  <p:txStyles>
    <p:titleStyle>
      <a:lvl1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6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4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9755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>
          <p15:clr>
            <a:srgbClr val="F26B43"/>
          </p15:clr>
        </p15:guide>
        <p15:guide id="3" orient="horz" pos="3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lbin.com/" TargetMode="External"/><Relationship Id="rId2" Type="http://schemas.openxmlformats.org/officeDocument/2006/relationships/hyperlink" Target="http://www.kielijelppi.fi/" TargetMode="Externa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yyti.fi/hankkeet/mielentekoja/" TargetMode="External"/><Relationship Id="rId2" Type="http://schemas.openxmlformats.org/officeDocument/2006/relationships/hyperlink" Target="https://www.ayy.fi/fi" TargetMode="Externa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6.png"/><Relationship Id="rId5" Type="http://schemas.openxmlformats.org/officeDocument/2006/relationships/hyperlink" Target="https://www.aalto.fi/en/study-at-aalto/starting-point-of-wellbeing" TargetMode="External"/><Relationship Id="rId4" Type="http://schemas.openxmlformats.org/officeDocument/2006/relationships/hyperlink" Target="https://www.helsinkimissio.fi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lto.fi/en/study-at-aalto/starting-point-of-wellbeing" TargetMode="External"/><Relationship Id="rId2" Type="http://schemas.openxmlformats.org/officeDocument/2006/relationships/hyperlink" Target="https://www.aalto.fi/en/services/where-to-get-guidance-and-support" TargetMode="External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www.aalto.fi/en/services/individual-study-arrangement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GB" sz="4500" dirty="0">
                <a:sym typeface="Arial" charset="0"/>
              </a:rPr>
            </a:br>
            <a:br>
              <a:rPr lang="en-GB" sz="4500" dirty="0">
                <a:sym typeface="Arial" charset="0"/>
              </a:rPr>
            </a:br>
            <a:r>
              <a:rPr lang="en-GB" sz="4800" dirty="0">
                <a:solidFill>
                  <a:schemeClr val="tx1"/>
                </a:solidFill>
                <a:sym typeface="Arial" charset="0"/>
              </a:rPr>
              <a:t>Study- and Team-work Skills </a:t>
            </a:r>
            <a:br>
              <a:rPr lang="en-GB" sz="4500" dirty="0">
                <a:sym typeface="Arial" charset="0"/>
              </a:rPr>
            </a:br>
            <a:br>
              <a:rPr lang="en-GB" sz="4500" dirty="0">
                <a:sym typeface="Arial" charset="0"/>
              </a:rPr>
            </a:br>
            <a:endParaRPr lang="en-GB" sz="4500" dirty="0">
              <a:sym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"/>
          </p:nvPr>
        </p:nvSpPr>
        <p:spPr/>
        <p:txBody>
          <a:bodyPr>
            <a:noAutofit/>
          </a:bodyPr>
          <a:lstStyle/>
          <a:p>
            <a:r>
              <a:rPr lang="fi-FI" sz="1200" dirty="0">
                <a:solidFill>
                  <a:schemeClr val="tx1"/>
                </a:solidFill>
              </a:rPr>
              <a:t>28.8.2023, ENG </a:t>
            </a:r>
            <a:r>
              <a:rPr lang="fi-FI" sz="1200" dirty="0" err="1">
                <a:solidFill>
                  <a:schemeClr val="tx1"/>
                </a:solidFill>
              </a:rPr>
              <a:t>masters</a:t>
            </a:r>
            <a:endParaRPr lang="fi-FI" sz="1200" dirty="0"/>
          </a:p>
          <a:p>
            <a:endParaRPr lang="en-GB" sz="1200" dirty="0">
              <a:solidFill>
                <a:schemeClr val="tx1"/>
              </a:solidFill>
              <a:sym typeface="Arial" charset="0"/>
            </a:endParaRPr>
          </a:p>
          <a:p>
            <a:r>
              <a:rPr lang="en-GB" sz="1400" dirty="0">
                <a:solidFill>
                  <a:schemeClr val="tx1"/>
                </a:solidFill>
                <a:sym typeface="Arial" charset="0"/>
              </a:rPr>
              <a:t>Study psychologist Sanni Saarimäki, sanni.saarimaki@aalto.fi</a:t>
            </a:r>
          </a:p>
          <a:p>
            <a:r>
              <a:rPr lang="fi-FI" sz="1400" dirty="0" err="1"/>
              <a:t>Materials</a:t>
            </a:r>
            <a:r>
              <a:rPr lang="fi-FI" sz="1400" dirty="0"/>
              <a:t> </a:t>
            </a:r>
            <a:r>
              <a:rPr lang="fi-FI" sz="1400" dirty="0" err="1"/>
              <a:t>by</a:t>
            </a:r>
            <a:r>
              <a:rPr lang="fi-FI" sz="1400" dirty="0"/>
              <a:t> Aalto </a:t>
            </a:r>
            <a:r>
              <a:rPr lang="fi-FI" sz="1400" dirty="0" err="1"/>
              <a:t>Psychologists</a:t>
            </a:r>
            <a:r>
              <a:rPr lang="fi-FI" sz="1400" dirty="0"/>
              <a:t> Team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148167" y="1356934"/>
            <a:ext cx="5236104" cy="1949979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600" i="1" kern="1200">
                <a:solidFill>
                  <a:schemeClr val="bg1"/>
                </a:solidFill>
                <a:latin typeface="Georgia"/>
                <a:ea typeface="ＭＳ Ｐゴシック" charset="0"/>
                <a:cs typeface="Georgia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sz="1333" dirty="0"/>
          </a:p>
          <a:p>
            <a:endParaRPr lang="en-GB" sz="1333" dirty="0">
              <a:solidFill>
                <a:srgbClr val="FFFFFF"/>
              </a:solidFill>
              <a:sym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57480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Learning </a:t>
            </a:r>
            <a:r>
              <a:rPr lang="fi-FI" dirty="0" err="1"/>
              <a:t>Together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8269288" cy="3336085"/>
          </a:xfrm>
        </p:spPr>
        <p:txBody>
          <a:bodyPr>
            <a:normAutofit/>
          </a:bodyPr>
          <a:lstStyle/>
          <a:p>
            <a:pPr marL="285739" indent="-285739">
              <a:buFont typeface="Wingdings" panose="05000000000000000000" pitchFamily="2" charset="2"/>
              <a:buChar char="Ø"/>
            </a:pPr>
            <a:r>
              <a:rPr lang="fi-FI" sz="2000" b="0" dirty="0"/>
              <a:t>Building </a:t>
            </a:r>
            <a:r>
              <a:rPr lang="fi-FI" sz="2000" b="0" dirty="0" err="1"/>
              <a:t>knowledge</a:t>
            </a:r>
            <a:r>
              <a:rPr lang="fi-FI" sz="2000" b="0" dirty="0"/>
              <a:t> is a </a:t>
            </a:r>
            <a:r>
              <a:rPr lang="fi-FI" sz="2000" b="0" dirty="0" err="1"/>
              <a:t>shared</a:t>
            </a:r>
            <a:r>
              <a:rPr lang="fi-FI" sz="2000" b="0" dirty="0"/>
              <a:t> </a:t>
            </a:r>
            <a:r>
              <a:rPr lang="fi-FI" sz="2000" b="0" dirty="0" err="1"/>
              <a:t>process</a:t>
            </a:r>
            <a:endParaRPr lang="fi-FI" sz="2000" b="0" dirty="0"/>
          </a:p>
          <a:p>
            <a:pPr marL="483731" lvl="1" indent="-285739">
              <a:buFont typeface="Wingdings" panose="05000000000000000000" pitchFamily="2" charset="2"/>
              <a:buChar char="Ø"/>
            </a:pPr>
            <a:r>
              <a:rPr lang="fi-FI" sz="1917" b="0" dirty="0" err="1"/>
              <a:t>Being</a:t>
            </a:r>
            <a:r>
              <a:rPr lang="fi-FI" sz="1917" b="0" dirty="0"/>
              <a:t> </a:t>
            </a:r>
            <a:r>
              <a:rPr lang="fi-FI" sz="1917" b="0" dirty="0" err="1"/>
              <a:t>part</a:t>
            </a:r>
            <a:r>
              <a:rPr lang="fi-FI" sz="1917" b="0" dirty="0"/>
              <a:t> of </a:t>
            </a:r>
            <a:r>
              <a:rPr lang="fi-FI" sz="1917" b="0" dirty="0" err="1"/>
              <a:t>the</a:t>
            </a:r>
            <a:r>
              <a:rPr lang="fi-FI" sz="1917" b="0" dirty="0"/>
              <a:t> </a:t>
            </a:r>
            <a:r>
              <a:rPr lang="fi-FI" sz="1917" b="0" dirty="0" err="1"/>
              <a:t>academic</a:t>
            </a:r>
            <a:r>
              <a:rPr lang="fi-FI" sz="1917" b="0" dirty="0"/>
              <a:t> </a:t>
            </a:r>
            <a:r>
              <a:rPr lang="fi-FI" sz="1917" b="0" dirty="0" err="1"/>
              <a:t>community</a:t>
            </a:r>
            <a:endParaRPr lang="fi-FI" sz="1917" b="0" dirty="0"/>
          </a:p>
          <a:p>
            <a:pPr marL="483731" lvl="1" indent="-285739">
              <a:buFont typeface="Wingdings" panose="05000000000000000000" pitchFamily="2" charset="2"/>
              <a:buChar char="Ø"/>
            </a:pPr>
            <a:r>
              <a:rPr lang="fi-FI" sz="1917" b="0" dirty="0"/>
              <a:t>Group-</a:t>
            </a:r>
            <a:r>
              <a:rPr lang="fi-FI" sz="1917" b="0" dirty="0" err="1"/>
              <a:t>work</a:t>
            </a:r>
            <a:r>
              <a:rPr lang="fi-FI" sz="1917" b="0" dirty="0"/>
              <a:t> </a:t>
            </a:r>
            <a:r>
              <a:rPr lang="fi-FI" sz="1917" b="0" dirty="0" err="1"/>
              <a:t>skills</a:t>
            </a:r>
            <a:endParaRPr lang="fi-FI" sz="1917" b="0" dirty="0"/>
          </a:p>
          <a:p>
            <a:pPr lvl="1" indent="0">
              <a:buNone/>
            </a:pPr>
            <a:endParaRPr lang="fi-FI" sz="1917" b="0" dirty="0"/>
          </a:p>
          <a:p>
            <a:pPr marL="285739" indent="-285739">
              <a:buFont typeface="Wingdings" panose="05000000000000000000" pitchFamily="2" charset="2"/>
              <a:buChar char="Ø"/>
            </a:pPr>
            <a:r>
              <a:rPr lang="fi-FI" sz="2000" b="0" dirty="0" err="1"/>
              <a:t>Teaching</a:t>
            </a:r>
            <a:r>
              <a:rPr lang="fi-FI" sz="2000" b="0" dirty="0"/>
              <a:t> </a:t>
            </a:r>
            <a:r>
              <a:rPr lang="fi-FI" sz="2000" b="0" dirty="0" err="1"/>
              <a:t>others</a:t>
            </a:r>
            <a:r>
              <a:rPr lang="fi-FI" sz="2000" b="0" dirty="0"/>
              <a:t> is an </a:t>
            </a:r>
            <a:r>
              <a:rPr lang="fi-FI" sz="2000" b="0" dirty="0" err="1"/>
              <a:t>effective</a:t>
            </a:r>
            <a:r>
              <a:rPr lang="fi-FI" sz="2000" b="0" dirty="0"/>
              <a:t> </a:t>
            </a:r>
            <a:r>
              <a:rPr lang="fi-FI" sz="2000" b="0" dirty="0" err="1"/>
              <a:t>way</a:t>
            </a:r>
            <a:r>
              <a:rPr lang="fi-FI" sz="2000" b="0" dirty="0"/>
              <a:t> to </a:t>
            </a:r>
            <a:r>
              <a:rPr lang="fi-FI" sz="2000" b="0" dirty="0" err="1"/>
              <a:t>learn</a:t>
            </a:r>
            <a:endParaRPr lang="fi-FI" sz="2000" b="0" dirty="0"/>
          </a:p>
          <a:p>
            <a:pPr marL="285739" indent="-285739">
              <a:buFont typeface="Wingdings" panose="05000000000000000000" pitchFamily="2" charset="2"/>
              <a:buChar char="Ø"/>
            </a:pPr>
            <a:endParaRPr lang="fi-FI" sz="2000" b="0" dirty="0"/>
          </a:p>
          <a:p>
            <a:pPr marL="285739" indent="-285739">
              <a:buFont typeface="Wingdings" panose="05000000000000000000" pitchFamily="2" charset="2"/>
              <a:buChar char="Ø"/>
            </a:pPr>
            <a:r>
              <a:rPr lang="fi-FI" sz="2000" b="0" dirty="0" err="1"/>
              <a:t>Social</a:t>
            </a:r>
            <a:r>
              <a:rPr lang="fi-FI" sz="2000" b="0" dirty="0"/>
              <a:t> </a:t>
            </a:r>
            <a:r>
              <a:rPr lang="fi-FI" sz="2000" b="0" dirty="0" err="1"/>
              <a:t>support</a:t>
            </a:r>
            <a:r>
              <a:rPr lang="fi-FI" sz="2000" b="0" dirty="0"/>
              <a:t> is </a:t>
            </a:r>
            <a:r>
              <a:rPr lang="fi-FI" sz="2000" b="0" dirty="0" err="1"/>
              <a:t>related</a:t>
            </a:r>
            <a:r>
              <a:rPr lang="fi-FI" sz="2000" b="0" dirty="0"/>
              <a:t> to </a:t>
            </a:r>
            <a:r>
              <a:rPr lang="fi-FI" sz="2000" b="0" dirty="0" err="1"/>
              <a:t>success</a:t>
            </a:r>
            <a:r>
              <a:rPr lang="fi-FI" sz="2000" b="0" dirty="0"/>
              <a:t> in </a:t>
            </a:r>
            <a:r>
              <a:rPr lang="fi-FI" sz="2000" b="0" dirty="0" err="1"/>
              <a:t>studies</a:t>
            </a:r>
            <a:endParaRPr lang="fi-FI" sz="2000" b="0" dirty="0"/>
          </a:p>
          <a:p>
            <a:pPr marL="285739" indent="-285739">
              <a:buFont typeface="Wingdings" panose="05000000000000000000" pitchFamily="2" charset="2"/>
              <a:buChar char="Ø"/>
            </a:pPr>
            <a:endParaRPr lang="fi-FI" sz="20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628983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 txBox="1">
            <a:spLocks/>
          </p:cNvSpPr>
          <p:nvPr/>
        </p:nvSpPr>
        <p:spPr>
          <a:xfrm>
            <a:off x="462706" y="775779"/>
            <a:ext cx="3878027" cy="2382998"/>
          </a:xfrm>
          <a:prstGeom prst="rect">
            <a:avLst/>
          </a:prstGeom>
        </p:spPr>
        <p:txBody>
          <a:bodyPr lIns="0" tIns="72000" rIns="0" bIns="0" anchor="t"/>
          <a:lstStyle>
            <a:lvl1pPr marL="609608" indent="-609608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1320817" indent="-508006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978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2032025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284483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556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365764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556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447045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326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607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88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de-AT" sz="2100" b="1" dirty="0">
                <a:highlight>
                  <a:srgbClr val="E6E6E6"/>
                </a:highlight>
                <a:ea typeface="ＭＳ Ｐゴシック"/>
              </a:rPr>
              <a:t>1. Personal </a:t>
            </a:r>
            <a:r>
              <a:rPr lang="de-AT" sz="2100" b="1" dirty="0" err="1">
                <a:highlight>
                  <a:srgbClr val="E6E6E6"/>
                </a:highlight>
                <a:ea typeface="ＭＳ Ｐゴシック"/>
              </a:rPr>
              <a:t>resources</a:t>
            </a:r>
            <a:r>
              <a:rPr lang="de-AT" sz="2100" b="1" dirty="0">
                <a:highlight>
                  <a:srgbClr val="E6E6E6"/>
                </a:highlight>
                <a:ea typeface="ＭＳ Ｐゴシック"/>
              </a:rPr>
              <a:t>: </a:t>
            </a:r>
            <a:r>
              <a:rPr lang="en-US" sz="1400" b="1" i="1" dirty="0">
                <a:ea typeface="ＭＳ Ｐゴシック"/>
              </a:rPr>
              <a:t>How to foster joy and wellbeing?</a:t>
            </a:r>
            <a:endParaRPr lang="en-US" sz="1400" b="1" i="1" dirty="0">
              <a:highlight>
                <a:srgbClr val="E6E6E6"/>
              </a:highlight>
              <a:ea typeface="ＭＳ Ｐゴシック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+mn-lt"/>
                <a:cs typeface="+mn-lt"/>
              </a:rPr>
              <a:t>Focus on things that are </a:t>
            </a:r>
            <a:r>
              <a:rPr lang="en-US" sz="1400" b="1" dirty="0">
                <a:ea typeface="+mn-lt"/>
                <a:cs typeface="+mn-lt"/>
              </a:rPr>
              <a:t>meaningful</a:t>
            </a:r>
            <a:r>
              <a:rPr lang="en-US" sz="1400" dirty="0">
                <a:ea typeface="+mn-lt"/>
                <a:cs typeface="+mn-lt"/>
              </a:rPr>
              <a:t> to you and bring you joy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+mn-lt"/>
                <a:cs typeface="+mn-lt"/>
              </a:rPr>
              <a:t>Take the time to </a:t>
            </a:r>
            <a:r>
              <a:rPr lang="en-US" sz="1400" b="1" dirty="0">
                <a:ea typeface="+mn-lt"/>
                <a:cs typeface="+mn-lt"/>
              </a:rPr>
              <a:t>exercise and rest </a:t>
            </a:r>
            <a:r>
              <a:rPr lang="en-US" sz="1400" dirty="0">
                <a:ea typeface="+mn-lt"/>
                <a:cs typeface="+mn-lt"/>
              </a:rPr>
              <a:t>the way that suits you best – remember both, your body and mind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+mn-lt"/>
                <a:cs typeface="+mn-lt"/>
              </a:rPr>
              <a:t>Try to get </a:t>
            </a:r>
            <a:r>
              <a:rPr lang="en-US" sz="1400" b="1" dirty="0">
                <a:ea typeface="+mn-lt"/>
                <a:cs typeface="+mn-lt"/>
              </a:rPr>
              <a:t>enough sleep and nutrition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+mn-lt"/>
                <a:cs typeface="+mn-lt"/>
              </a:rPr>
              <a:t>Most of all, try to be </a:t>
            </a:r>
            <a:r>
              <a:rPr lang="en-US" sz="1400" b="1" dirty="0">
                <a:ea typeface="+mn-lt"/>
                <a:cs typeface="+mn-lt"/>
              </a:rPr>
              <a:t>kind to yourself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ea typeface="+mn-lt"/>
              <a:cs typeface="+mn-lt"/>
            </a:endParaRPr>
          </a:p>
          <a:p>
            <a:pPr marL="0" indent="0">
              <a:spcAft>
                <a:spcPts val="1200"/>
              </a:spcAft>
              <a:buNone/>
            </a:pPr>
            <a:endParaRPr lang="de-AT" sz="1300" dirty="0">
              <a:ea typeface="ＭＳ Ｐゴシック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462706" y="3524296"/>
            <a:ext cx="3886655" cy="1819675"/>
          </a:xfrm>
          <a:prstGeom prst="rect">
            <a:avLst/>
          </a:prstGeom>
        </p:spPr>
        <p:txBody>
          <a:bodyPr lIns="0" tIns="72000" rIns="0" bIns="0" anchor="t"/>
          <a:lstStyle>
            <a:lvl1pPr marL="609608" indent="-609608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1320817" indent="-508006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978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2032025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284483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556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365764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556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447045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326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607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88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GB" sz="2100" b="1" dirty="0">
                <a:highlight>
                  <a:srgbClr val="E6E6E6"/>
                </a:highlight>
                <a:ea typeface="ＭＳ Ｐゴシック"/>
              </a:rPr>
              <a:t>3. Teaching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ea typeface="+mn-lt"/>
                <a:cs typeface="+mn-lt"/>
              </a:rPr>
              <a:t>Attend study groups and tutoring</a:t>
            </a:r>
            <a:r>
              <a:rPr lang="en-US" sz="1400" dirty="0">
                <a:ea typeface="+mn-lt"/>
                <a:cs typeface="+mn-lt"/>
              </a:rPr>
              <a:t> and when possible, come to campus!</a:t>
            </a:r>
            <a:endParaRPr lang="en-US" sz="1400" i="1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+mn-lt"/>
                <a:cs typeface="+mn-lt"/>
              </a:rPr>
              <a:t>Remember that you can always </a:t>
            </a:r>
            <a:r>
              <a:rPr lang="en-US" sz="1400" b="1" dirty="0">
                <a:ea typeface="+mn-lt"/>
                <a:cs typeface="+mn-lt"/>
              </a:rPr>
              <a:t>reach out, ask for advice, feedback and guidance </a:t>
            </a:r>
            <a:r>
              <a:rPr lang="en-US" sz="1400" dirty="0">
                <a:ea typeface="+mn-lt"/>
                <a:cs typeface="+mn-lt"/>
              </a:rPr>
              <a:t>from your teacher, academic advisor and Learning services</a:t>
            </a:r>
            <a:endParaRPr lang="en-US" sz="1400" i="1" dirty="0">
              <a:ea typeface="+mn-lt"/>
              <a:cs typeface="Arial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4340732" y="307785"/>
            <a:ext cx="4448543" cy="2462147"/>
          </a:xfrm>
          <a:prstGeom prst="rect">
            <a:avLst/>
          </a:prstGeom>
        </p:spPr>
        <p:txBody>
          <a:bodyPr lIns="0" tIns="72000" rIns="0" bIns="0" anchor="t"/>
          <a:lstStyle>
            <a:lvl1pPr marL="609608" indent="-609608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1320817" indent="-508006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978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2032025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284483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556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365764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556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447045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326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607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88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GB" sz="2100" b="1" dirty="0">
                <a:highlight>
                  <a:srgbClr val="E6E6E6"/>
                </a:highlight>
                <a:ea typeface="ＭＳ Ｐゴシック"/>
              </a:rPr>
              <a:t>2. Study skills: </a:t>
            </a:r>
            <a:r>
              <a:rPr lang="en-US" sz="1400" b="1" i="1" dirty="0">
                <a:ea typeface="ＭＳ Ｐゴシック"/>
              </a:rPr>
              <a:t>How to maintain study habits and daily rhythm?</a:t>
            </a:r>
            <a:endParaRPr lang="en-GB" sz="1400" b="1" i="1" dirty="0">
              <a:highlight>
                <a:srgbClr val="E6E6E6"/>
              </a:highlight>
              <a:ea typeface="ＭＳ Ｐゴシック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+mn-lt"/>
                <a:cs typeface="+mn-lt"/>
              </a:rPr>
              <a:t>Create a </a:t>
            </a:r>
            <a:r>
              <a:rPr lang="en-US" sz="1400" b="1" dirty="0">
                <a:ea typeface="+mn-lt"/>
                <a:cs typeface="+mn-lt"/>
              </a:rPr>
              <a:t>daily study schedule </a:t>
            </a:r>
            <a:r>
              <a:rPr lang="en-US" sz="1400" dirty="0">
                <a:ea typeface="+mn-lt"/>
                <a:cs typeface="+mn-lt"/>
              </a:rPr>
              <a:t>with enough </a:t>
            </a:r>
            <a:r>
              <a:rPr lang="en-US" sz="1400" b="1" dirty="0">
                <a:ea typeface="+mn-lt"/>
                <a:cs typeface="+mn-lt"/>
              </a:rPr>
              <a:t>breaks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ea typeface="+mn-lt"/>
                <a:cs typeface="+mn-lt"/>
              </a:rPr>
              <a:t>Sometimes plans fail </a:t>
            </a:r>
            <a:r>
              <a:rPr lang="en-US" sz="1400" dirty="0">
                <a:ea typeface="+mn-lt"/>
                <a:cs typeface="+mn-lt"/>
              </a:rPr>
              <a:t>-try to accept it and try again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+mn-lt"/>
                <a:cs typeface="+mn-lt"/>
              </a:rPr>
              <a:t>Set </a:t>
            </a:r>
            <a:r>
              <a:rPr lang="en-US" sz="1400" b="1" dirty="0">
                <a:ea typeface="+mn-lt"/>
                <a:cs typeface="+mn-lt"/>
              </a:rPr>
              <a:t>small and clear goals </a:t>
            </a:r>
            <a:r>
              <a:rPr lang="en-US" sz="1400" dirty="0">
                <a:ea typeface="+mn-lt"/>
                <a:cs typeface="+mn-lt"/>
              </a:rPr>
              <a:t>that keep you motivated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+mn-lt"/>
                <a:cs typeface="+mn-lt"/>
              </a:rPr>
              <a:t>Focus on </a:t>
            </a:r>
            <a:r>
              <a:rPr lang="en-US" sz="1400" b="1" dirty="0">
                <a:ea typeface="+mn-lt"/>
                <a:cs typeface="+mn-lt"/>
              </a:rPr>
              <a:t>one thing at a time </a:t>
            </a:r>
            <a:r>
              <a:rPr lang="en-US" sz="1400" dirty="0">
                <a:ea typeface="+mn-lt"/>
                <a:cs typeface="+mn-lt"/>
              </a:rPr>
              <a:t>– be mindful and avoid interruptions. For example, try putting your phone in an airplay mode when you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+mn-lt"/>
                <a:cs typeface="+mn-lt"/>
              </a:rPr>
              <a:t>Make your study-space </a:t>
            </a:r>
            <a:r>
              <a:rPr lang="en-US" sz="1400" b="1" dirty="0">
                <a:ea typeface="+mn-lt"/>
                <a:cs typeface="+mn-lt"/>
              </a:rPr>
              <a:t>as cozy</a:t>
            </a:r>
            <a:r>
              <a:rPr lang="en-US" sz="1400" dirty="0">
                <a:ea typeface="+mn-lt"/>
                <a:cs typeface="+mn-lt"/>
              </a:rPr>
              <a:t> as possible</a:t>
            </a:r>
          </a:p>
          <a:p>
            <a:pPr marL="0" indent="0">
              <a:buNone/>
            </a:pPr>
            <a:endParaRPr lang="en-US" sz="1200" b="1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dirty="0">
              <a:ea typeface="+mn-lt"/>
              <a:cs typeface="Arial"/>
            </a:endParaRPr>
          </a:p>
          <a:p>
            <a:pPr>
              <a:spcAft>
                <a:spcPts val="1200"/>
              </a:spcAft>
              <a:buFontTx/>
              <a:buChar char="-"/>
            </a:pPr>
            <a:endParaRPr lang="en-GB" sz="1300" b="1" dirty="0">
              <a:ea typeface="ＭＳ Ｐゴシック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FC5DA97-5737-443E-B7AD-4C4BCEC1C202}"/>
              </a:ext>
            </a:extLst>
          </p:cNvPr>
          <p:cNvSpPr txBox="1">
            <a:spLocks/>
          </p:cNvSpPr>
          <p:nvPr/>
        </p:nvSpPr>
        <p:spPr>
          <a:xfrm>
            <a:off x="4417484" y="2945069"/>
            <a:ext cx="4426970" cy="2321445"/>
          </a:xfrm>
          <a:prstGeom prst="rect">
            <a:avLst/>
          </a:prstGeom>
        </p:spPr>
        <p:txBody>
          <a:bodyPr lIns="0" tIns="72000" rIns="0" bIns="0" anchor="t"/>
          <a:lstStyle>
            <a:lvl1pPr marL="609608" indent="-609608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5689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1320817" indent="-508006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4978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2032025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284483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556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3657646" indent="-406405" algn="l" defTabSz="81281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3556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447045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28326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09607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908886" indent="-406405" algn="l" defTabSz="812810" rtl="0" eaLnBrk="1" latinLnBrk="0" hangingPunct="1">
              <a:spcBef>
                <a:spcPct val="20000"/>
              </a:spcBef>
              <a:buFont typeface="Arial"/>
              <a:buChar char="•"/>
              <a:defRPr sz="35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Aft>
                <a:spcPts val="1000"/>
              </a:spcAft>
              <a:buNone/>
            </a:pPr>
            <a:r>
              <a:rPr lang="en-US" sz="2100" b="1" dirty="0">
                <a:highlight>
                  <a:srgbClr val="E6E6E6"/>
                </a:highlight>
                <a:ea typeface="ＭＳ Ｐゴシック"/>
              </a:rPr>
              <a:t>4. Study environment: </a:t>
            </a:r>
            <a:r>
              <a:rPr lang="en-US" sz="1400" b="1" i="1" dirty="0">
                <a:ea typeface="ＭＳ Ｐゴシック"/>
              </a:rPr>
              <a:t>How to maintain contact with peers?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+mn-lt"/>
                <a:cs typeface="+mn-lt"/>
              </a:rPr>
              <a:t>Schedule (face to face or video) </a:t>
            </a:r>
            <a:r>
              <a:rPr lang="en-US" sz="1400" b="1" dirty="0">
                <a:ea typeface="+mn-lt"/>
                <a:cs typeface="+mn-lt"/>
              </a:rPr>
              <a:t>study groups with your peers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ea typeface="+mn-lt"/>
                <a:cs typeface="+mn-lt"/>
              </a:rPr>
              <a:t>Set shared goals </a:t>
            </a:r>
            <a:r>
              <a:rPr lang="en-US" sz="1400" dirty="0">
                <a:ea typeface="+mn-lt"/>
                <a:cs typeface="+mn-lt"/>
              </a:rPr>
              <a:t>with your peers and set </a:t>
            </a:r>
            <a:r>
              <a:rPr lang="en-US" sz="1400" dirty="0"/>
              <a:t>rewards for work completed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+mn-lt"/>
                <a:cs typeface="+mn-lt"/>
              </a:rPr>
              <a:t>Remember also social time with your peers, </a:t>
            </a:r>
            <a:r>
              <a:rPr lang="en-US" sz="1400" b="1" dirty="0">
                <a:ea typeface="+mn-lt"/>
                <a:cs typeface="+mn-lt"/>
              </a:rPr>
              <a:t>not just studying</a:t>
            </a: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ea typeface="+mn-lt"/>
                <a:cs typeface="+mn-lt"/>
              </a:rPr>
              <a:t>In addition to being kind towards yourself</a:t>
            </a:r>
            <a:r>
              <a:rPr lang="en-US" sz="1400" b="1" dirty="0">
                <a:ea typeface="+mn-lt"/>
                <a:cs typeface="+mn-lt"/>
              </a:rPr>
              <a:t>, be kind and non-judgmental towards others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</a:pPr>
            <a:endParaRPr lang="en-US" sz="1300" b="1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841167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B8D827E-52DD-4A86-8D0B-09158AA91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Memorize the best team/ group work experience you have ever had</a:t>
            </a:r>
            <a:endParaRPr lang="LID4096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49B3C3-779C-4AD8-A312-820ADF7CFC0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68312" y="1405543"/>
            <a:ext cx="5856288" cy="3336085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b="0" dirty="0"/>
              <a:t>What made it so good/ successful?</a:t>
            </a:r>
          </a:p>
          <a:p>
            <a:pPr marL="342900" indent="-342900">
              <a:buFontTx/>
              <a:buChar char="-"/>
            </a:pPr>
            <a:r>
              <a:rPr lang="en-US" b="0" dirty="0"/>
              <a:t>What kind of stages were there? How did that group/team evolve during the process?</a:t>
            </a:r>
            <a:endParaRPr lang="LID4096" b="0" dirty="0"/>
          </a:p>
        </p:txBody>
      </p:sp>
    </p:spTree>
    <p:extLst>
      <p:ext uri="{BB962C8B-B14F-4D97-AF65-F5344CB8AC3E}">
        <p14:creationId xmlns:p14="http://schemas.microsoft.com/office/powerpoint/2010/main" val="120562339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An </a:t>
            </a:r>
            <a:r>
              <a:rPr lang="fi-FI" dirty="0" err="1"/>
              <a:t>Effective</a:t>
            </a:r>
            <a:r>
              <a:rPr lang="fi-FI" dirty="0"/>
              <a:t> </a:t>
            </a:r>
            <a:r>
              <a:rPr lang="fi-FI" dirty="0" err="1"/>
              <a:t>Team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i-FI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832214296"/>
              </p:ext>
            </p:extLst>
          </p:nvPr>
        </p:nvGraphicFramePr>
        <p:xfrm>
          <a:off x="2405063" y="1404938"/>
          <a:ext cx="6738937" cy="319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1064722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Stages</a:t>
            </a:r>
            <a:r>
              <a:rPr lang="fi-FI" dirty="0"/>
              <a:t> of a Group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</p:nvPr>
        </p:nvGraphicFramePr>
        <p:xfrm>
          <a:off x="2405063" y="1477963"/>
          <a:ext cx="6738937" cy="319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8377222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Forming</a:t>
            </a:r>
            <a:r>
              <a:rPr lang="fi-FI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8207376" cy="3336085"/>
          </a:xfrm>
        </p:spPr>
        <p:txBody>
          <a:bodyPr>
            <a:normAutofit/>
          </a:bodyPr>
          <a:lstStyle/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400" b="0" dirty="0" err="1"/>
              <a:t>Finding</a:t>
            </a:r>
            <a:r>
              <a:rPr lang="fi-FI" sz="2400" b="0" dirty="0"/>
              <a:t> the </a:t>
            </a:r>
            <a:r>
              <a:rPr lang="fi-FI" sz="2400" b="0" dirty="0" err="1"/>
              <a:t>roles</a:t>
            </a:r>
            <a:endParaRPr lang="fi-FI" sz="2400" b="0" dirty="0"/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400" b="0" dirty="0" err="1"/>
              <a:t>Unsecurity</a:t>
            </a:r>
            <a:r>
              <a:rPr lang="fi-FI" sz="2400" b="0" dirty="0"/>
              <a:t>: </a:t>
            </a:r>
            <a:r>
              <a:rPr lang="fi-FI" sz="2400" b="0" dirty="0" err="1"/>
              <a:t>do</a:t>
            </a:r>
            <a:r>
              <a:rPr lang="fi-FI" sz="2400" b="0" dirty="0"/>
              <a:t> I </a:t>
            </a:r>
            <a:r>
              <a:rPr lang="fi-FI" sz="2400" b="0" dirty="0" err="1"/>
              <a:t>belong</a:t>
            </a:r>
            <a:r>
              <a:rPr lang="fi-FI" sz="2400" b="0" dirty="0"/>
              <a:t> to </a:t>
            </a:r>
            <a:r>
              <a:rPr lang="fi-FI" sz="2400" b="0" dirty="0" err="1"/>
              <a:t>the</a:t>
            </a:r>
            <a:r>
              <a:rPr lang="fi-FI" sz="2400" b="0" dirty="0"/>
              <a:t> </a:t>
            </a:r>
            <a:r>
              <a:rPr lang="fi-FI" sz="2400" b="0" dirty="0" err="1"/>
              <a:t>group</a:t>
            </a:r>
            <a:r>
              <a:rPr lang="fi-FI" sz="2400" b="0" dirty="0"/>
              <a:t>?</a:t>
            </a:r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400" b="0" dirty="0" err="1"/>
              <a:t>Finding</a:t>
            </a:r>
            <a:r>
              <a:rPr lang="fi-FI" sz="2400" b="0" dirty="0"/>
              <a:t> the </a:t>
            </a:r>
            <a:r>
              <a:rPr lang="fi-FI" sz="2400" b="0" dirty="0" err="1"/>
              <a:t>goals</a:t>
            </a:r>
            <a:r>
              <a:rPr lang="fi-FI" sz="2400" b="0" dirty="0"/>
              <a:t> and </a:t>
            </a:r>
            <a:r>
              <a:rPr lang="fi-FI" sz="2400" b="0" dirty="0" err="1"/>
              <a:t>tasks</a:t>
            </a:r>
            <a:r>
              <a:rPr lang="fi-FI" sz="2400" b="0" dirty="0"/>
              <a:t> of the </a:t>
            </a:r>
            <a:r>
              <a:rPr lang="fi-FI" sz="2400" b="0" dirty="0" err="1"/>
              <a:t>group</a:t>
            </a:r>
            <a:endParaRPr lang="fi-FI" sz="2400" b="0" dirty="0"/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400" b="0" dirty="0" err="1"/>
              <a:t>Often</a:t>
            </a:r>
            <a:r>
              <a:rPr lang="fi-FI" sz="2400" b="0" dirty="0"/>
              <a:t> </a:t>
            </a:r>
            <a:r>
              <a:rPr lang="fi-FI" sz="2400" b="0" dirty="0" err="1"/>
              <a:t>positive</a:t>
            </a:r>
            <a:r>
              <a:rPr lang="fi-FI" sz="2400" b="0" dirty="0"/>
              <a:t>, </a:t>
            </a:r>
            <a:r>
              <a:rPr lang="fi-FI" sz="2400" b="0" dirty="0" err="1"/>
              <a:t>enthusiastic</a:t>
            </a:r>
            <a:r>
              <a:rPr lang="fi-FI" sz="2400" b="0" dirty="0"/>
              <a:t> </a:t>
            </a:r>
            <a:r>
              <a:rPr lang="fi-FI" sz="2400" b="0" dirty="0" err="1"/>
              <a:t>feelings</a:t>
            </a:r>
            <a:endParaRPr lang="fi-FI" sz="2400" b="0" dirty="0"/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400" b="0" dirty="0"/>
              <a:t>In </a:t>
            </a:r>
            <a:r>
              <a:rPr lang="fi-FI" sz="2400" b="0" dirty="0" err="1"/>
              <a:t>unclear</a:t>
            </a:r>
            <a:r>
              <a:rPr lang="fi-FI" sz="2400" b="0" dirty="0"/>
              <a:t> </a:t>
            </a:r>
            <a:r>
              <a:rPr lang="fi-FI" sz="2400" b="0" dirty="0" err="1"/>
              <a:t>or</a:t>
            </a:r>
            <a:r>
              <a:rPr lang="fi-FI" sz="2400" b="0" dirty="0"/>
              <a:t> </a:t>
            </a:r>
            <a:r>
              <a:rPr lang="fi-FI" sz="2400" b="0" dirty="0" err="1"/>
              <a:t>undefined</a:t>
            </a:r>
            <a:r>
              <a:rPr lang="fi-FI" sz="2400" b="0" dirty="0"/>
              <a:t> </a:t>
            </a:r>
            <a:r>
              <a:rPr lang="fi-FI" sz="2400" b="0" dirty="0" err="1"/>
              <a:t>situations</a:t>
            </a:r>
            <a:r>
              <a:rPr lang="fi-FI" sz="2400" b="0" dirty="0"/>
              <a:t> </a:t>
            </a:r>
            <a:r>
              <a:rPr lang="fi-FI" sz="2400" b="0" dirty="0" err="1"/>
              <a:t>we</a:t>
            </a:r>
            <a:r>
              <a:rPr lang="fi-FI" sz="2400" b="0" dirty="0"/>
              <a:t> </a:t>
            </a:r>
            <a:r>
              <a:rPr lang="fi-FI" sz="2400" b="0" dirty="0" err="1"/>
              <a:t>try</a:t>
            </a:r>
            <a:r>
              <a:rPr lang="fi-FI" sz="2400" b="0" dirty="0"/>
              <a:t> to </a:t>
            </a:r>
            <a:r>
              <a:rPr lang="fi-FI" sz="2400" b="0" dirty="0" err="1"/>
              <a:t>find</a:t>
            </a:r>
            <a:r>
              <a:rPr lang="fi-FI" sz="2400" b="0" dirty="0"/>
              <a:t> </a:t>
            </a:r>
            <a:r>
              <a:rPr lang="fi-FI" sz="2400" b="0" dirty="0" err="1"/>
              <a:t>familiar</a:t>
            </a:r>
            <a:r>
              <a:rPr lang="fi-FI" sz="2400" b="0" dirty="0"/>
              <a:t> </a:t>
            </a:r>
            <a:r>
              <a:rPr lang="fi-FI" sz="2400" b="0" dirty="0" err="1"/>
              <a:t>roles</a:t>
            </a:r>
            <a:endParaRPr lang="fi-FI" sz="2400" b="0" dirty="0"/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400" b="0" dirty="0" err="1"/>
              <a:t>When</a:t>
            </a:r>
            <a:r>
              <a:rPr lang="fi-FI" sz="2400" b="0" dirty="0"/>
              <a:t> </a:t>
            </a:r>
            <a:r>
              <a:rPr lang="fi-FI" sz="2400" b="0" dirty="0" err="1"/>
              <a:t>we</a:t>
            </a:r>
            <a:r>
              <a:rPr lang="fi-FI" sz="2400" b="0" dirty="0"/>
              <a:t> </a:t>
            </a:r>
            <a:r>
              <a:rPr lang="fi-FI" sz="2400" b="0" dirty="0" err="1"/>
              <a:t>feel</a:t>
            </a:r>
            <a:r>
              <a:rPr lang="fi-FI" sz="2400" b="0" dirty="0"/>
              <a:t> </a:t>
            </a:r>
            <a:r>
              <a:rPr lang="fi-FI" sz="2400" b="0" dirty="0" err="1"/>
              <a:t>more</a:t>
            </a:r>
            <a:r>
              <a:rPr lang="fi-FI" sz="2400" b="0" dirty="0"/>
              <a:t> </a:t>
            </a:r>
            <a:r>
              <a:rPr lang="fi-FI" sz="2400" b="0" dirty="0" err="1"/>
              <a:t>secure</a:t>
            </a:r>
            <a:r>
              <a:rPr lang="fi-FI" sz="2400" b="0" dirty="0"/>
              <a:t> in the </a:t>
            </a:r>
            <a:r>
              <a:rPr lang="fi-FI" sz="2400" b="0" dirty="0" err="1"/>
              <a:t>group</a:t>
            </a:r>
            <a:r>
              <a:rPr lang="fi-FI" sz="2400" b="0" dirty="0"/>
              <a:t> </a:t>
            </a:r>
            <a:r>
              <a:rPr lang="fi-FI" sz="2400" b="0" dirty="0" err="1"/>
              <a:t>we</a:t>
            </a:r>
            <a:r>
              <a:rPr lang="fi-FI" sz="2400" b="0" dirty="0"/>
              <a:t> </a:t>
            </a:r>
            <a:r>
              <a:rPr lang="fi-FI" sz="2400" b="0" dirty="0" err="1"/>
              <a:t>can</a:t>
            </a:r>
            <a:r>
              <a:rPr lang="fi-FI" sz="2400" b="0" dirty="0"/>
              <a:t> </a:t>
            </a:r>
            <a:r>
              <a:rPr lang="fi-FI" sz="2400" b="0" dirty="0" err="1"/>
              <a:t>take</a:t>
            </a:r>
            <a:r>
              <a:rPr lang="fi-FI" sz="2400" b="0" dirty="0"/>
              <a:t> </a:t>
            </a:r>
            <a:r>
              <a:rPr lang="fi-FI" sz="2400" b="0" dirty="0" err="1"/>
              <a:t>more</a:t>
            </a:r>
            <a:r>
              <a:rPr lang="fi-FI" sz="2400" b="0" dirty="0"/>
              <a:t> </a:t>
            </a:r>
            <a:r>
              <a:rPr lang="fi-FI" sz="2400" b="0" dirty="0" err="1"/>
              <a:t>flexible</a:t>
            </a:r>
            <a:r>
              <a:rPr lang="fi-FI" sz="2400" b="0" dirty="0"/>
              <a:t> </a:t>
            </a:r>
            <a:r>
              <a:rPr lang="fi-FI" sz="2400" b="0" dirty="0" err="1"/>
              <a:t>roles</a:t>
            </a:r>
            <a:endParaRPr lang="fi-FI" sz="2400" b="0" dirty="0"/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73647941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Storming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8091488" cy="3336085"/>
          </a:xfrm>
        </p:spPr>
        <p:txBody>
          <a:bodyPr>
            <a:normAutofit/>
          </a:bodyPr>
          <a:lstStyle/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800" b="0" dirty="0" err="1"/>
              <a:t>Individuals</a:t>
            </a:r>
            <a:r>
              <a:rPr lang="fi-FI" sz="2800" b="0" dirty="0"/>
              <a:t> </a:t>
            </a:r>
            <a:r>
              <a:rPr lang="fi-FI" sz="2800" b="0" dirty="0" err="1"/>
              <a:t>try</a:t>
            </a:r>
            <a:r>
              <a:rPr lang="fi-FI" sz="2800" b="0" dirty="0"/>
              <a:t> to </a:t>
            </a:r>
            <a:r>
              <a:rPr lang="fi-FI" sz="2800" b="0" dirty="0" err="1"/>
              <a:t>stand</a:t>
            </a:r>
            <a:r>
              <a:rPr lang="fi-FI" sz="2800" b="0" dirty="0"/>
              <a:t> out, </a:t>
            </a:r>
            <a:r>
              <a:rPr lang="fi-FI" sz="2800" b="0" dirty="0" err="1"/>
              <a:t>different</a:t>
            </a:r>
            <a:r>
              <a:rPr lang="fi-FI" sz="2800" b="0" dirty="0"/>
              <a:t> </a:t>
            </a:r>
            <a:r>
              <a:rPr lang="fi-FI" sz="2800" b="0" dirty="0" err="1"/>
              <a:t>opinions</a:t>
            </a:r>
            <a:endParaRPr lang="fi-FI" sz="2800" b="0" dirty="0"/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800" b="0" dirty="0" err="1"/>
              <a:t>There</a:t>
            </a:r>
            <a:r>
              <a:rPr lang="fi-FI" sz="2800" b="0" dirty="0"/>
              <a:t> </a:t>
            </a:r>
            <a:r>
              <a:rPr lang="fi-FI" sz="2800" b="0" dirty="0" err="1"/>
              <a:t>might</a:t>
            </a:r>
            <a:r>
              <a:rPr lang="fi-FI" sz="2800" b="0" dirty="0"/>
              <a:t> </a:t>
            </a:r>
            <a:r>
              <a:rPr lang="fi-FI" sz="2800" b="0" dirty="0" err="1"/>
              <a:t>be</a:t>
            </a:r>
            <a:r>
              <a:rPr lang="fi-FI" sz="2800" b="0" dirty="0"/>
              <a:t> </a:t>
            </a:r>
            <a:r>
              <a:rPr lang="fi-FI" sz="2800" b="0" dirty="0" err="1"/>
              <a:t>resistance</a:t>
            </a:r>
            <a:r>
              <a:rPr lang="fi-FI" sz="2800" b="0" dirty="0"/>
              <a:t> to the </a:t>
            </a:r>
            <a:r>
              <a:rPr lang="fi-FI" sz="2800" b="0" dirty="0" err="1"/>
              <a:t>tasks</a:t>
            </a:r>
            <a:r>
              <a:rPr lang="fi-FI" sz="2800" b="0" dirty="0"/>
              <a:t> </a:t>
            </a:r>
            <a:r>
              <a:rPr lang="fi-FI" sz="2800" b="0" dirty="0" err="1"/>
              <a:t>or</a:t>
            </a:r>
            <a:r>
              <a:rPr lang="fi-FI" sz="2800" b="0" dirty="0"/>
              <a:t> </a:t>
            </a:r>
            <a:r>
              <a:rPr lang="fi-FI" sz="2800" b="0" dirty="0" err="1"/>
              <a:t>goals</a:t>
            </a:r>
            <a:endParaRPr lang="fi-FI" sz="2800" b="0" dirty="0"/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800" b="0" dirty="0" err="1"/>
              <a:t>Dissatisfaction</a:t>
            </a:r>
            <a:r>
              <a:rPr lang="fi-FI" sz="2800" b="0" dirty="0"/>
              <a:t> with </a:t>
            </a:r>
            <a:r>
              <a:rPr lang="fi-FI" sz="2800" b="0" dirty="0" err="1"/>
              <a:t>the</a:t>
            </a:r>
            <a:r>
              <a:rPr lang="fi-FI" sz="2800" b="0" dirty="0"/>
              <a:t> </a:t>
            </a:r>
            <a:r>
              <a:rPr lang="fi-FI" sz="2800" b="0" dirty="0" err="1"/>
              <a:t>group</a:t>
            </a:r>
            <a:r>
              <a:rPr lang="fi-FI" sz="2800" b="0" dirty="0"/>
              <a:t> is </a:t>
            </a:r>
            <a:r>
              <a:rPr lang="fi-FI" sz="2800" b="0" dirty="0" err="1"/>
              <a:t>possible</a:t>
            </a:r>
            <a:endParaRPr lang="fi-FI" sz="2800" b="0" dirty="0"/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800" b="0" dirty="0"/>
              <a:t>People </a:t>
            </a:r>
            <a:r>
              <a:rPr lang="fi-FI" sz="2800" b="0" dirty="0" err="1"/>
              <a:t>form</a:t>
            </a:r>
            <a:r>
              <a:rPr lang="fi-FI" sz="2800" b="0" dirty="0"/>
              <a:t> </a:t>
            </a:r>
            <a:r>
              <a:rPr lang="fi-FI" sz="2800" b="0" dirty="0" err="1"/>
              <a:t>pairs</a:t>
            </a:r>
            <a:r>
              <a:rPr lang="fi-FI" sz="2800" b="0" dirty="0"/>
              <a:t> </a:t>
            </a:r>
            <a:r>
              <a:rPr lang="fi-FI" sz="2800" b="0" dirty="0" err="1"/>
              <a:t>or</a:t>
            </a:r>
            <a:r>
              <a:rPr lang="fi-FI" sz="2800" b="0" dirty="0"/>
              <a:t> </a:t>
            </a:r>
            <a:r>
              <a:rPr lang="fi-FI" sz="2800" b="0" dirty="0" err="1"/>
              <a:t>sub-groups</a:t>
            </a:r>
            <a:endParaRPr lang="fi-FI" sz="2800" b="0" dirty="0"/>
          </a:p>
        </p:txBody>
      </p:sp>
      <p:pic>
        <p:nvPicPr>
          <p:cNvPr id="2052" name="Picture 4" descr="C:\Users\minevala\AppData\Local\Microsoft\Windows\Temporary Internet Files\Content.IE5\O0ER9F19\MC9001537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27" y="3087329"/>
            <a:ext cx="2027493" cy="160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36908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Norming</a:t>
            </a:r>
            <a:r>
              <a:rPr lang="fi-FI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7388755" cy="3336085"/>
          </a:xfrm>
        </p:spPr>
        <p:txBody>
          <a:bodyPr>
            <a:normAutofit/>
          </a:bodyPr>
          <a:lstStyle/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800" b="0" dirty="0" err="1"/>
              <a:t>Team</a:t>
            </a:r>
            <a:r>
              <a:rPr lang="fi-FI" sz="2800" b="0" dirty="0"/>
              <a:t> </a:t>
            </a:r>
            <a:r>
              <a:rPr lang="fi-FI" sz="2800" b="0" dirty="0" err="1"/>
              <a:t>spirit</a:t>
            </a:r>
            <a:r>
              <a:rPr lang="fi-FI" sz="2800" b="0" dirty="0"/>
              <a:t>, </a:t>
            </a:r>
            <a:r>
              <a:rPr lang="fi-FI" sz="2800" b="0" dirty="0" err="1"/>
              <a:t>sense</a:t>
            </a:r>
            <a:r>
              <a:rPr lang="fi-FI" sz="2800" b="0" dirty="0"/>
              <a:t> of </a:t>
            </a:r>
            <a:r>
              <a:rPr lang="fi-FI" sz="2800" b="0" dirty="0" err="1"/>
              <a:t>being</a:t>
            </a:r>
            <a:r>
              <a:rPr lang="fi-FI" sz="2800" b="0" dirty="0"/>
              <a:t> </a:t>
            </a:r>
            <a:r>
              <a:rPr lang="fi-FI" sz="2800" b="0" dirty="0" err="1"/>
              <a:t>part</a:t>
            </a:r>
            <a:r>
              <a:rPr lang="fi-FI" sz="2800" b="0" dirty="0"/>
              <a:t> of the </a:t>
            </a:r>
            <a:r>
              <a:rPr lang="fi-FI" sz="2800" b="0" dirty="0" err="1"/>
              <a:t>group</a:t>
            </a:r>
            <a:endParaRPr lang="fi-FI" sz="2800" b="0" dirty="0"/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800" b="0" dirty="0" err="1"/>
              <a:t>Clear</a:t>
            </a:r>
            <a:r>
              <a:rPr lang="fi-FI" sz="2800" b="0" dirty="0"/>
              <a:t> </a:t>
            </a:r>
            <a:r>
              <a:rPr lang="fi-FI" sz="2800" b="0" dirty="0" err="1"/>
              <a:t>rules</a:t>
            </a:r>
            <a:r>
              <a:rPr lang="fi-FI" sz="2800" b="0" dirty="0"/>
              <a:t> and </a:t>
            </a:r>
            <a:r>
              <a:rPr lang="fi-FI" sz="2800" b="0" dirty="0" err="1"/>
              <a:t>norms</a:t>
            </a:r>
            <a:endParaRPr lang="fi-FI" sz="2800" b="0" dirty="0"/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800" b="0" dirty="0" err="1"/>
              <a:t>Avoiding</a:t>
            </a:r>
            <a:r>
              <a:rPr lang="fi-FI" sz="2800" b="0" dirty="0"/>
              <a:t> </a:t>
            </a:r>
            <a:r>
              <a:rPr lang="fi-FI" sz="2800" b="0" dirty="0" err="1"/>
              <a:t>conflicts</a:t>
            </a:r>
            <a:r>
              <a:rPr lang="fi-FI" sz="2800" b="0" dirty="0"/>
              <a:t> -&gt; the </a:t>
            </a:r>
            <a:r>
              <a:rPr lang="fi-FI" sz="2800" b="0" dirty="0" err="1"/>
              <a:t>group</a:t>
            </a:r>
            <a:r>
              <a:rPr lang="fi-FI" sz="2800" b="0" dirty="0"/>
              <a:t> </a:t>
            </a:r>
            <a:r>
              <a:rPr lang="fi-FI" sz="2800" b="0" dirty="0" err="1"/>
              <a:t>might</a:t>
            </a:r>
            <a:r>
              <a:rPr lang="fi-FI" sz="2800" b="0" dirty="0"/>
              <a:t> </a:t>
            </a:r>
            <a:r>
              <a:rPr lang="fi-FI" sz="2800" b="0" dirty="0" err="1"/>
              <a:t>be</a:t>
            </a:r>
            <a:r>
              <a:rPr lang="fi-FI" sz="2800" b="0" dirty="0"/>
              <a:t> </a:t>
            </a:r>
            <a:r>
              <a:rPr lang="fi-FI" sz="2800" b="0" dirty="0" err="1"/>
              <a:t>less</a:t>
            </a:r>
            <a:r>
              <a:rPr lang="fi-FI" sz="2800" b="0" dirty="0"/>
              <a:t> </a:t>
            </a:r>
            <a:r>
              <a:rPr lang="fi-FI" sz="2800" b="0" dirty="0" err="1"/>
              <a:t>creative</a:t>
            </a:r>
            <a:r>
              <a:rPr lang="fi-FI" sz="2800" b="0" dirty="0"/>
              <a:t> </a:t>
            </a:r>
            <a:r>
              <a:rPr lang="fi-FI" sz="2800" b="0" dirty="0" err="1"/>
              <a:t>or</a:t>
            </a:r>
            <a:r>
              <a:rPr lang="fi-FI" sz="2800" b="0" dirty="0"/>
              <a:t> </a:t>
            </a:r>
            <a:r>
              <a:rPr lang="fi-FI" sz="2800" b="0" dirty="0" err="1"/>
              <a:t>effective</a:t>
            </a:r>
            <a:endParaRPr lang="fi-FI" sz="2800" b="0" dirty="0"/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800" b="0" dirty="0"/>
              <a:t>Group </a:t>
            </a:r>
            <a:r>
              <a:rPr lang="fi-FI" sz="2800" b="0" dirty="0" err="1"/>
              <a:t>thinking</a:t>
            </a:r>
            <a:r>
              <a:rPr lang="fi-FI" sz="2800" b="0" dirty="0"/>
              <a:t>: </a:t>
            </a:r>
            <a:r>
              <a:rPr lang="fi-FI" sz="2800" b="0" dirty="0" err="1"/>
              <a:t>people</a:t>
            </a:r>
            <a:r>
              <a:rPr lang="fi-FI" sz="2800" b="0" dirty="0"/>
              <a:t> </a:t>
            </a:r>
            <a:r>
              <a:rPr lang="fi-FI" sz="2800" b="0" dirty="0" err="1"/>
              <a:t>might</a:t>
            </a:r>
            <a:r>
              <a:rPr lang="fi-FI" sz="2800" b="0" dirty="0"/>
              <a:t> </a:t>
            </a:r>
            <a:r>
              <a:rPr lang="fi-FI" sz="2800" b="0" dirty="0" err="1"/>
              <a:t>change</a:t>
            </a:r>
            <a:r>
              <a:rPr lang="fi-FI" sz="2800" b="0" dirty="0"/>
              <a:t> </a:t>
            </a:r>
            <a:r>
              <a:rPr lang="fi-FI" sz="2800" b="0" dirty="0" err="1"/>
              <a:t>their</a:t>
            </a:r>
            <a:r>
              <a:rPr lang="fi-FI" sz="2800" b="0" dirty="0"/>
              <a:t> </a:t>
            </a:r>
            <a:r>
              <a:rPr lang="fi-FI" sz="2800" b="0" dirty="0" err="1"/>
              <a:t>opinions</a:t>
            </a:r>
            <a:r>
              <a:rPr lang="fi-FI" sz="2800" b="0" dirty="0"/>
              <a:t> </a:t>
            </a:r>
            <a:r>
              <a:rPr lang="fi-FI" sz="2800" b="0" dirty="0" err="1"/>
              <a:t>towards</a:t>
            </a:r>
            <a:r>
              <a:rPr lang="fi-FI" sz="2800" b="0" dirty="0"/>
              <a:t> the ”</a:t>
            </a:r>
            <a:r>
              <a:rPr lang="fi-FI" sz="2800" b="0" dirty="0" err="1"/>
              <a:t>average</a:t>
            </a:r>
            <a:r>
              <a:rPr lang="fi-FI" sz="2800" b="0" dirty="0"/>
              <a:t> </a:t>
            </a:r>
            <a:r>
              <a:rPr lang="fi-FI" sz="2800" b="0" dirty="0" err="1"/>
              <a:t>opinion</a:t>
            </a:r>
            <a:r>
              <a:rPr lang="fi-FI" sz="2800" b="0" dirty="0"/>
              <a:t>”</a:t>
            </a:r>
          </a:p>
          <a:p>
            <a:endParaRPr lang="fi-FI" sz="2800" dirty="0"/>
          </a:p>
        </p:txBody>
      </p:sp>
      <p:pic>
        <p:nvPicPr>
          <p:cNvPr id="3076" name="Picture 4" descr="C:\Users\minevala\AppData\Local\Microsoft\Windows\Temporary Internet Files\Content.IE5\PBN7BY5X\MP90017860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707" y="4326851"/>
            <a:ext cx="1920213" cy="126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00757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Performing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7998355" cy="3336085"/>
          </a:xfrm>
        </p:spPr>
        <p:txBody>
          <a:bodyPr>
            <a:normAutofit/>
          </a:bodyPr>
          <a:lstStyle/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800" b="0" dirty="0" err="1"/>
              <a:t>Everybody</a:t>
            </a:r>
            <a:r>
              <a:rPr lang="fi-FI" sz="2800" b="0" dirty="0"/>
              <a:t> is </a:t>
            </a:r>
            <a:r>
              <a:rPr lang="fi-FI" sz="2800" b="0" dirty="0" err="1"/>
              <a:t>working</a:t>
            </a:r>
            <a:r>
              <a:rPr lang="fi-FI" sz="2800" b="0" dirty="0"/>
              <a:t> </a:t>
            </a:r>
            <a:r>
              <a:rPr lang="fi-FI" sz="2800" b="0" dirty="0" err="1"/>
              <a:t>towards</a:t>
            </a:r>
            <a:r>
              <a:rPr lang="fi-FI" sz="2800" b="0" dirty="0"/>
              <a:t> the </a:t>
            </a:r>
            <a:r>
              <a:rPr lang="fi-FI" sz="2800" b="0" dirty="0" err="1"/>
              <a:t>goals</a:t>
            </a:r>
            <a:endParaRPr lang="fi-FI" sz="2800" b="0" dirty="0"/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800" b="0" dirty="0" err="1"/>
              <a:t>Roles</a:t>
            </a:r>
            <a:r>
              <a:rPr lang="fi-FI" sz="2800" b="0" dirty="0"/>
              <a:t> </a:t>
            </a:r>
            <a:r>
              <a:rPr lang="fi-FI" sz="2800" b="0" dirty="0" err="1"/>
              <a:t>are</a:t>
            </a:r>
            <a:r>
              <a:rPr lang="fi-FI" sz="2800" b="0" dirty="0"/>
              <a:t> </a:t>
            </a:r>
            <a:r>
              <a:rPr lang="fi-FI" sz="2800" b="0" dirty="0" err="1"/>
              <a:t>flexible</a:t>
            </a:r>
            <a:r>
              <a:rPr lang="fi-FI" sz="2800" b="0" dirty="0"/>
              <a:t>, </a:t>
            </a:r>
            <a:r>
              <a:rPr lang="fi-FI" sz="2800" b="0" dirty="0" err="1"/>
              <a:t>people</a:t>
            </a:r>
            <a:r>
              <a:rPr lang="fi-FI" sz="2800" b="0" dirty="0"/>
              <a:t> </a:t>
            </a:r>
            <a:r>
              <a:rPr lang="fi-FI" sz="2800" b="0" dirty="0" err="1"/>
              <a:t>can</a:t>
            </a:r>
            <a:r>
              <a:rPr lang="fi-FI" sz="2800" b="0" dirty="0"/>
              <a:t> </a:t>
            </a:r>
            <a:r>
              <a:rPr lang="fi-FI" sz="2800" b="0" dirty="0" err="1"/>
              <a:t>make</a:t>
            </a:r>
            <a:r>
              <a:rPr lang="fi-FI" sz="2800" b="0" dirty="0"/>
              <a:t> </a:t>
            </a:r>
            <a:r>
              <a:rPr lang="fi-FI" sz="2800" b="0" dirty="0" err="1"/>
              <a:t>most</a:t>
            </a:r>
            <a:r>
              <a:rPr lang="fi-FI" sz="2800" b="0" dirty="0"/>
              <a:t> of </a:t>
            </a:r>
            <a:r>
              <a:rPr lang="fi-FI" sz="2800" b="0" dirty="0" err="1"/>
              <a:t>their</a:t>
            </a:r>
            <a:r>
              <a:rPr lang="fi-FI" sz="2800" b="0" dirty="0"/>
              <a:t> </a:t>
            </a:r>
            <a:r>
              <a:rPr lang="fi-FI" sz="2800" b="0" dirty="0" err="1"/>
              <a:t>strenghts</a:t>
            </a:r>
            <a:endParaRPr lang="fi-FI" sz="2800" b="0" dirty="0"/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800" b="0" dirty="0" err="1"/>
              <a:t>Everybody</a:t>
            </a:r>
            <a:r>
              <a:rPr lang="fi-FI" sz="2800" b="0" dirty="0"/>
              <a:t> </a:t>
            </a:r>
            <a:r>
              <a:rPr lang="fi-FI" sz="2800" b="0" dirty="0" err="1"/>
              <a:t>takes</a:t>
            </a:r>
            <a:r>
              <a:rPr lang="fi-FI" sz="2800" b="0" dirty="0"/>
              <a:t> </a:t>
            </a:r>
            <a:r>
              <a:rPr lang="fi-FI" sz="2800" b="0" dirty="0" err="1"/>
              <a:t>responsibility</a:t>
            </a:r>
            <a:r>
              <a:rPr lang="fi-FI" sz="2800" b="0" dirty="0"/>
              <a:t> for the </a:t>
            </a:r>
            <a:r>
              <a:rPr lang="fi-FI" sz="2800" b="0" dirty="0" err="1"/>
              <a:t>work</a:t>
            </a:r>
            <a:endParaRPr lang="fi-FI" sz="2800" b="0" dirty="0"/>
          </a:p>
          <a:p>
            <a:pPr marL="285739" indent="-285739">
              <a:buFont typeface="Arial" panose="020B0604020202020204" pitchFamily="34" charset="0"/>
              <a:buChar char="•"/>
            </a:pPr>
            <a:r>
              <a:rPr lang="fi-FI" sz="2800" b="0" dirty="0" err="1"/>
              <a:t>Good</a:t>
            </a:r>
            <a:r>
              <a:rPr lang="fi-FI" sz="2800" b="0" dirty="0"/>
              <a:t> </a:t>
            </a:r>
            <a:r>
              <a:rPr lang="fi-FI" sz="2800" b="0" dirty="0" err="1"/>
              <a:t>spirit</a:t>
            </a:r>
            <a:r>
              <a:rPr lang="fi-FI" sz="2800" b="0" dirty="0"/>
              <a:t> in the </a:t>
            </a:r>
            <a:r>
              <a:rPr lang="fi-FI" sz="2800" b="0" dirty="0" err="1"/>
              <a:t>team</a:t>
            </a:r>
            <a:r>
              <a:rPr lang="fi-FI" sz="2800" b="0" dirty="0"/>
              <a:t>, </a:t>
            </a:r>
            <a:r>
              <a:rPr lang="fi-FI" sz="2800" b="0" dirty="0" err="1"/>
              <a:t>openess</a:t>
            </a:r>
            <a:r>
              <a:rPr lang="fi-FI" sz="2800" b="0" dirty="0"/>
              <a:t>, </a:t>
            </a:r>
            <a:r>
              <a:rPr lang="fi-FI" sz="2800" b="0" dirty="0" err="1"/>
              <a:t>flexibility</a:t>
            </a:r>
            <a:endParaRPr lang="fi-FI" sz="2800" b="0" dirty="0"/>
          </a:p>
          <a:p>
            <a:endParaRPr lang="fi-FI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054" y="3795811"/>
            <a:ext cx="1860207" cy="165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96945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Communication</a:t>
            </a:r>
            <a:r>
              <a:rPr lang="fi-FI" dirty="0"/>
              <a:t> in a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lvl="1"/>
            <a:endParaRPr lang="fi-FI" dirty="0"/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84049948"/>
              </p:ext>
            </p:extLst>
          </p:nvPr>
        </p:nvGraphicFramePr>
        <p:xfrm>
          <a:off x="1451653" y="997293"/>
          <a:ext cx="6120680" cy="3780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94647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68312" y="256646"/>
            <a:ext cx="8207376" cy="996499"/>
          </a:xfrm>
        </p:spPr>
        <p:txBody>
          <a:bodyPr>
            <a:normAutofit fontScale="90000"/>
          </a:bodyPr>
          <a:lstStyle/>
          <a:p>
            <a:r>
              <a:rPr lang="fi-FI" dirty="0" err="1">
                <a:solidFill>
                  <a:schemeClr val="tx1"/>
                </a:solidFill>
              </a:rPr>
              <a:t>What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kind</a:t>
            </a:r>
            <a:r>
              <a:rPr lang="fi-FI" dirty="0">
                <a:solidFill>
                  <a:schemeClr val="tx1"/>
                </a:solidFill>
              </a:rPr>
              <a:t> of </a:t>
            </a:r>
            <a:r>
              <a:rPr lang="fi-FI" dirty="0" err="1">
                <a:solidFill>
                  <a:schemeClr val="tx1"/>
                </a:solidFill>
              </a:rPr>
              <a:t>change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would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you</a:t>
            </a:r>
            <a:r>
              <a:rPr lang="fi-FI" dirty="0">
                <a:solidFill>
                  <a:schemeClr val="tx1"/>
                </a:solidFill>
              </a:rPr>
              <a:t> </a:t>
            </a:r>
            <a:r>
              <a:rPr lang="fi-FI" dirty="0" err="1">
                <a:solidFill>
                  <a:schemeClr val="tx1"/>
                </a:solidFill>
              </a:rPr>
              <a:t>like</a:t>
            </a:r>
            <a:r>
              <a:rPr lang="fi-FI" dirty="0">
                <a:solidFill>
                  <a:schemeClr val="tx1"/>
                </a:solidFill>
              </a:rPr>
              <a:t> to </a:t>
            </a:r>
            <a:r>
              <a:rPr lang="fi-FI" dirty="0" err="1">
                <a:solidFill>
                  <a:schemeClr val="tx1"/>
                </a:solidFill>
              </a:rPr>
              <a:t>make</a:t>
            </a:r>
            <a:br>
              <a:rPr lang="fi-FI" dirty="0">
                <a:solidFill>
                  <a:schemeClr val="accent4"/>
                </a:solidFill>
              </a:rPr>
            </a:b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70000" lnSpcReduction="20000"/>
          </a:bodyPr>
          <a:lstStyle/>
          <a:p>
            <a:pPr marL="476231" indent="-476231">
              <a:buFont typeface="Arial" panose="020B0604020202020204" pitchFamily="34" charset="0"/>
              <a:buChar char="•"/>
            </a:pPr>
            <a:r>
              <a:rPr lang="fi-FI" sz="5700" dirty="0">
                <a:solidFill>
                  <a:srgbClr val="0070C0"/>
                </a:solidFill>
              </a:rPr>
              <a:t>in </a:t>
            </a:r>
            <a:r>
              <a:rPr lang="fi-FI" sz="5700" dirty="0" err="1">
                <a:solidFill>
                  <a:srgbClr val="0070C0"/>
                </a:solidFill>
              </a:rPr>
              <a:t>the</a:t>
            </a:r>
            <a:r>
              <a:rPr lang="fi-FI" sz="5700" dirty="0">
                <a:solidFill>
                  <a:srgbClr val="0070C0"/>
                </a:solidFill>
              </a:rPr>
              <a:t> </a:t>
            </a:r>
            <a:r>
              <a:rPr lang="fi-FI" sz="5700" dirty="0" err="1">
                <a:solidFill>
                  <a:srgbClr val="0070C0"/>
                </a:solidFill>
              </a:rPr>
              <a:t>world</a:t>
            </a:r>
            <a:r>
              <a:rPr lang="fi-FI" sz="5700" dirty="0">
                <a:solidFill>
                  <a:srgbClr val="0070C0"/>
                </a:solidFill>
              </a:rPr>
              <a:t>?</a:t>
            </a:r>
          </a:p>
          <a:p>
            <a:pPr marL="476231" indent="-476231">
              <a:buFont typeface="Arial" panose="020B0604020202020204" pitchFamily="34" charset="0"/>
              <a:buChar char="•"/>
            </a:pPr>
            <a:r>
              <a:rPr lang="fi-FI" sz="57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 </a:t>
            </a:r>
            <a:r>
              <a:rPr lang="fi-FI" sz="57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yourself</a:t>
            </a:r>
            <a:r>
              <a:rPr lang="fi-FI" sz="57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?</a:t>
            </a:r>
          </a:p>
          <a:p>
            <a:pPr marL="476231" indent="-476231">
              <a:buFont typeface="Arial" panose="020B0604020202020204" pitchFamily="34" charset="0"/>
              <a:buChar char="•"/>
            </a:pPr>
            <a:endParaRPr lang="fi-FI" sz="4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4000" dirty="0"/>
              <a:t>What do you think are the most important elements for successful learning? </a:t>
            </a:r>
            <a:endParaRPr lang="fi-FI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818230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Some</a:t>
            </a:r>
            <a:r>
              <a:rPr lang="fi-FI" dirty="0"/>
              <a:t> </a:t>
            </a:r>
            <a:r>
              <a:rPr lang="fi-FI" dirty="0" err="1"/>
              <a:t>Guidelines</a:t>
            </a:r>
            <a:r>
              <a:rPr lang="fi-FI" dirty="0"/>
              <a:t> for </a:t>
            </a:r>
            <a:r>
              <a:rPr lang="fi-FI" dirty="0" err="1"/>
              <a:t>Good</a:t>
            </a:r>
            <a:r>
              <a:rPr lang="fi-FI" dirty="0"/>
              <a:t> </a:t>
            </a:r>
            <a:r>
              <a:rPr lang="fi-FI" dirty="0" err="1"/>
              <a:t>Interaction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468312" y="863677"/>
            <a:ext cx="7939088" cy="3336085"/>
          </a:xfrm>
        </p:spPr>
        <p:txBody>
          <a:bodyPr>
            <a:noAutofit/>
          </a:bodyPr>
          <a:lstStyle/>
          <a:p>
            <a:r>
              <a:rPr lang="fi-FI" sz="2400" dirty="0" err="1">
                <a:latin typeface="+mn-lt"/>
              </a:rPr>
              <a:t>Respectful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Engagement</a:t>
            </a:r>
            <a:r>
              <a:rPr lang="fi-FI" sz="2400" dirty="0">
                <a:latin typeface="+mn-lt"/>
              </a:rPr>
              <a:t> </a:t>
            </a:r>
            <a:r>
              <a:rPr lang="fi-FI" sz="2400" b="0" dirty="0">
                <a:latin typeface="+mn-lt"/>
              </a:rPr>
              <a:t>– </a:t>
            </a:r>
            <a:r>
              <a:rPr lang="fi-FI" sz="2400" b="0" dirty="0">
                <a:solidFill>
                  <a:srgbClr val="FF0000"/>
                </a:solidFill>
                <a:latin typeface="+mn-lt"/>
              </a:rPr>
              <a:t>ALSO ONLINE!</a:t>
            </a:r>
          </a:p>
          <a:p>
            <a:pPr lvl="1"/>
            <a:r>
              <a:rPr lang="fi-FI" sz="2400" b="0" dirty="0" err="1">
                <a:latin typeface="+mn-lt"/>
              </a:rPr>
              <a:t>Conveying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presence</a:t>
            </a:r>
            <a:endParaRPr lang="fi-FI" sz="2400" b="0" dirty="0">
              <a:latin typeface="+mn-lt"/>
            </a:endParaRPr>
          </a:p>
          <a:p>
            <a:pPr lvl="1"/>
            <a:r>
              <a:rPr lang="fi-FI" sz="2400" b="0" dirty="0" err="1">
                <a:latin typeface="+mn-lt"/>
              </a:rPr>
              <a:t>Being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genuine</a:t>
            </a:r>
            <a:endParaRPr lang="fi-FI" sz="2400" b="0" dirty="0">
              <a:latin typeface="+mn-lt"/>
            </a:endParaRPr>
          </a:p>
          <a:p>
            <a:pPr lvl="1"/>
            <a:r>
              <a:rPr lang="fi-FI" sz="2400" b="0" dirty="0" err="1">
                <a:latin typeface="+mn-lt"/>
              </a:rPr>
              <a:t>Communicating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affirmation</a:t>
            </a:r>
            <a:r>
              <a:rPr lang="fi-FI" sz="2400" b="0" dirty="0">
                <a:latin typeface="+mn-lt"/>
              </a:rPr>
              <a:t>, </a:t>
            </a:r>
            <a:r>
              <a:rPr lang="fi-FI" sz="2400" b="0" dirty="0" err="1">
                <a:latin typeface="+mn-lt"/>
              </a:rPr>
              <a:t>expressing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recognition</a:t>
            </a:r>
            <a:endParaRPr lang="fi-FI" sz="2400" b="0" dirty="0">
              <a:latin typeface="+mn-lt"/>
            </a:endParaRPr>
          </a:p>
          <a:p>
            <a:pPr lvl="1"/>
            <a:r>
              <a:rPr lang="fi-FI" sz="2400" b="0" dirty="0" err="1">
                <a:latin typeface="+mn-lt"/>
              </a:rPr>
              <a:t>Effective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listening</a:t>
            </a:r>
            <a:endParaRPr lang="fi-FI" sz="2400" b="0" dirty="0">
              <a:latin typeface="+mn-lt"/>
            </a:endParaRPr>
          </a:p>
          <a:p>
            <a:pPr lvl="1"/>
            <a:r>
              <a:rPr lang="fi-FI" sz="2400" b="0" dirty="0" err="1">
                <a:latin typeface="+mn-lt"/>
              </a:rPr>
              <a:t>Supportive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communication</a:t>
            </a:r>
            <a:r>
              <a:rPr lang="fi-FI" sz="2400" b="0" dirty="0">
                <a:latin typeface="+mn-lt"/>
              </a:rPr>
              <a:t>: </a:t>
            </a:r>
            <a:r>
              <a:rPr lang="fi-FI" sz="2400" b="0" dirty="0" err="1">
                <a:latin typeface="+mn-lt"/>
              </a:rPr>
              <a:t>specific</a:t>
            </a:r>
            <a:r>
              <a:rPr lang="fi-FI" sz="2400" b="0" dirty="0">
                <a:latin typeface="+mn-lt"/>
              </a:rPr>
              <a:t> and </a:t>
            </a:r>
            <a:r>
              <a:rPr lang="fi-FI" sz="2400" b="0" dirty="0" err="1">
                <a:latin typeface="+mn-lt"/>
              </a:rPr>
              <a:t>descriptive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communication</a:t>
            </a:r>
            <a:r>
              <a:rPr lang="fi-FI" sz="2400" b="0" dirty="0">
                <a:latin typeface="+mn-lt"/>
              </a:rPr>
              <a:t>, </a:t>
            </a:r>
            <a:r>
              <a:rPr lang="fi-FI" sz="2400" b="0" dirty="0" err="1">
                <a:latin typeface="+mn-lt"/>
              </a:rPr>
              <a:t>requests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rather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than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demands</a:t>
            </a:r>
            <a:endParaRPr lang="fi-FI" sz="2400" b="0" dirty="0">
              <a:latin typeface="+mn-lt"/>
            </a:endParaRPr>
          </a:p>
          <a:p>
            <a:r>
              <a:rPr lang="fi-FI" sz="2400" dirty="0" err="1">
                <a:latin typeface="+mn-lt"/>
              </a:rPr>
              <a:t>Task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Enabling</a:t>
            </a:r>
            <a:endParaRPr lang="fi-FI" sz="2400" dirty="0">
              <a:latin typeface="+mn-lt"/>
            </a:endParaRPr>
          </a:p>
          <a:p>
            <a:pPr lvl="1"/>
            <a:r>
              <a:rPr lang="fi-FI" sz="2400" b="0" dirty="0" err="1">
                <a:latin typeface="+mn-lt"/>
              </a:rPr>
              <a:t>Teaching</a:t>
            </a:r>
            <a:r>
              <a:rPr lang="fi-FI" sz="2400" b="0" dirty="0">
                <a:latin typeface="+mn-lt"/>
              </a:rPr>
              <a:t> &amp; </a:t>
            </a:r>
            <a:r>
              <a:rPr lang="fi-FI" sz="2400" b="0" dirty="0" err="1">
                <a:latin typeface="+mn-lt"/>
              </a:rPr>
              <a:t>helping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others</a:t>
            </a:r>
            <a:endParaRPr lang="fi-FI" sz="2400" b="0" dirty="0">
              <a:latin typeface="+mn-lt"/>
            </a:endParaRPr>
          </a:p>
          <a:p>
            <a:pPr lvl="1"/>
            <a:r>
              <a:rPr lang="fi-FI" sz="2400" b="0" dirty="0" err="1">
                <a:latin typeface="+mn-lt"/>
              </a:rPr>
              <a:t>Altering</a:t>
            </a:r>
            <a:r>
              <a:rPr lang="fi-FI" sz="2400" b="0" dirty="0">
                <a:latin typeface="+mn-lt"/>
              </a:rPr>
              <a:t> the </a:t>
            </a:r>
            <a:r>
              <a:rPr lang="fi-FI" sz="2400" b="0" dirty="0" err="1">
                <a:latin typeface="+mn-lt"/>
              </a:rPr>
              <a:t>process</a:t>
            </a:r>
            <a:r>
              <a:rPr lang="fi-FI" sz="2400" b="0" dirty="0">
                <a:latin typeface="+mn-lt"/>
              </a:rPr>
              <a:t>, </a:t>
            </a:r>
            <a:r>
              <a:rPr lang="fi-FI" sz="2400" b="0" dirty="0" err="1">
                <a:latin typeface="+mn-lt"/>
              </a:rPr>
              <a:t>timing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or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substance</a:t>
            </a:r>
            <a:r>
              <a:rPr lang="fi-FI" sz="2400" b="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580450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Some</a:t>
            </a:r>
            <a:r>
              <a:rPr lang="fi-FI" dirty="0"/>
              <a:t> </a:t>
            </a:r>
            <a:r>
              <a:rPr lang="fi-FI" dirty="0" err="1"/>
              <a:t>Guidelines</a:t>
            </a:r>
            <a:r>
              <a:rPr lang="fi-FI" dirty="0"/>
              <a:t> for </a:t>
            </a:r>
            <a:r>
              <a:rPr lang="fi-FI" dirty="0" err="1"/>
              <a:t>Good</a:t>
            </a:r>
            <a:r>
              <a:rPr lang="fi-FI" dirty="0"/>
              <a:t> </a:t>
            </a:r>
            <a:r>
              <a:rPr lang="fi-FI" dirty="0" err="1"/>
              <a:t>Interaction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7151688" cy="3336085"/>
          </a:xfrm>
        </p:spPr>
        <p:txBody>
          <a:bodyPr>
            <a:normAutofit fontScale="92500" lnSpcReduction="10000"/>
          </a:bodyPr>
          <a:lstStyle/>
          <a:p>
            <a:r>
              <a:rPr lang="fi-FI" sz="2400" dirty="0" err="1">
                <a:latin typeface="+mn-lt"/>
              </a:rPr>
              <a:t>Trusting</a:t>
            </a:r>
            <a:endParaRPr lang="fi-FI" sz="2400" dirty="0">
              <a:latin typeface="+mn-lt"/>
            </a:endParaRPr>
          </a:p>
          <a:p>
            <a:pPr lvl="1"/>
            <a:r>
              <a:rPr lang="fi-FI" sz="2400" b="0" dirty="0" err="1">
                <a:latin typeface="+mn-lt"/>
              </a:rPr>
              <a:t>Sharing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information</a:t>
            </a:r>
            <a:r>
              <a:rPr lang="fi-FI" sz="2400" b="0" dirty="0">
                <a:latin typeface="+mn-lt"/>
              </a:rPr>
              <a:t> </a:t>
            </a:r>
          </a:p>
          <a:p>
            <a:pPr lvl="1"/>
            <a:r>
              <a:rPr lang="fi-FI" sz="2400" b="0" dirty="0" err="1">
                <a:latin typeface="+mn-lt"/>
              </a:rPr>
              <a:t>Giving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away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control</a:t>
            </a:r>
            <a:endParaRPr lang="fi-FI" sz="2400" b="0" dirty="0">
              <a:latin typeface="+mn-lt"/>
            </a:endParaRPr>
          </a:p>
          <a:p>
            <a:pPr lvl="1"/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Inclusive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language</a:t>
            </a:r>
            <a:endParaRPr lang="fi-FI" sz="2400" b="0" dirty="0">
              <a:latin typeface="+mn-lt"/>
            </a:endParaRPr>
          </a:p>
          <a:p>
            <a:r>
              <a:rPr lang="fi-FI" sz="2400" dirty="0" err="1">
                <a:latin typeface="+mn-lt"/>
              </a:rPr>
              <a:t>Solving</a:t>
            </a:r>
            <a:r>
              <a:rPr lang="fi-FI" sz="2400" dirty="0">
                <a:latin typeface="+mn-lt"/>
              </a:rPr>
              <a:t> </a:t>
            </a:r>
            <a:r>
              <a:rPr lang="fi-FI" sz="2400" dirty="0" err="1">
                <a:latin typeface="+mn-lt"/>
              </a:rPr>
              <a:t>conflicts</a:t>
            </a:r>
            <a:endParaRPr lang="fi-FI" sz="2400" dirty="0">
              <a:latin typeface="+mn-lt"/>
            </a:endParaRPr>
          </a:p>
          <a:p>
            <a:pPr lvl="1"/>
            <a:r>
              <a:rPr lang="fi-FI" sz="2400" b="0" dirty="0" err="1">
                <a:latin typeface="+mn-lt"/>
              </a:rPr>
              <a:t>Looking</a:t>
            </a:r>
            <a:r>
              <a:rPr lang="fi-FI" sz="2400" b="0" dirty="0">
                <a:latin typeface="+mn-lt"/>
              </a:rPr>
              <a:t> at the </a:t>
            </a:r>
            <a:r>
              <a:rPr lang="fi-FI" sz="2400" b="0" dirty="0" err="1">
                <a:latin typeface="+mn-lt"/>
              </a:rPr>
              <a:t>problem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from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different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angles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may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be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useful</a:t>
            </a:r>
            <a:endParaRPr lang="fi-FI" sz="2400" b="0" dirty="0">
              <a:latin typeface="+mn-lt"/>
            </a:endParaRPr>
          </a:p>
          <a:p>
            <a:pPr lvl="1"/>
            <a:r>
              <a:rPr lang="fi-FI" sz="2400" b="0" dirty="0" err="1">
                <a:latin typeface="+mn-lt"/>
              </a:rPr>
              <a:t>Talk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about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facts</a:t>
            </a:r>
            <a:r>
              <a:rPr lang="fi-FI" sz="2400" b="0" dirty="0">
                <a:latin typeface="+mn-lt"/>
              </a:rPr>
              <a:t>, </a:t>
            </a:r>
            <a:r>
              <a:rPr lang="fi-FI" sz="2400" b="0" dirty="0" err="1">
                <a:latin typeface="+mn-lt"/>
              </a:rPr>
              <a:t>avoid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blaming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anyone</a:t>
            </a:r>
            <a:endParaRPr lang="fi-FI" sz="2400" b="0" dirty="0">
              <a:latin typeface="+mn-lt"/>
            </a:endParaRPr>
          </a:p>
          <a:p>
            <a:pPr lvl="1"/>
            <a:r>
              <a:rPr lang="fi-FI" sz="2400" b="0" dirty="0" err="1">
                <a:latin typeface="+mn-lt"/>
              </a:rPr>
              <a:t>Figure</a:t>
            </a:r>
            <a:r>
              <a:rPr lang="fi-FI" sz="2400" b="0" dirty="0">
                <a:latin typeface="+mn-lt"/>
              </a:rPr>
              <a:t> out </a:t>
            </a:r>
            <a:r>
              <a:rPr lang="fi-FI" sz="2400" b="0" dirty="0" err="1">
                <a:latin typeface="+mn-lt"/>
              </a:rPr>
              <a:t>everyone’s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needs</a:t>
            </a:r>
            <a:r>
              <a:rPr lang="fi-FI" sz="2400" b="0" dirty="0">
                <a:latin typeface="+mn-lt"/>
              </a:rPr>
              <a:t> and </a:t>
            </a:r>
            <a:r>
              <a:rPr lang="fi-FI" sz="2400" b="0" dirty="0" err="1">
                <a:latin typeface="+mn-lt"/>
              </a:rPr>
              <a:t>goals</a:t>
            </a:r>
            <a:endParaRPr lang="fi-FI" sz="2400" b="0" dirty="0">
              <a:latin typeface="+mn-lt"/>
            </a:endParaRPr>
          </a:p>
          <a:p>
            <a:pPr lvl="1"/>
            <a:r>
              <a:rPr lang="fi-FI" sz="2400" b="0" dirty="0">
                <a:latin typeface="+mn-lt"/>
              </a:rPr>
              <a:t>Look for a </a:t>
            </a:r>
            <a:r>
              <a:rPr lang="fi-FI" sz="2400" b="0" dirty="0" err="1">
                <a:latin typeface="+mn-lt"/>
              </a:rPr>
              <a:t>win-win</a:t>
            </a:r>
            <a:r>
              <a:rPr lang="fi-FI" sz="2400" b="0" dirty="0">
                <a:latin typeface="+mn-lt"/>
              </a:rPr>
              <a:t> </a:t>
            </a:r>
            <a:r>
              <a:rPr lang="fi-FI" sz="2400" b="0" dirty="0" err="1">
                <a:latin typeface="+mn-lt"/>
              </a:rPr>
              <a:t>situation</a:t>
            </a:r>
            <a:endParaRPr lang="fi-FI" sz="2400" b="0" dirty="0">
              <a:latin typeface="+mn-lt"/>
            </a:endParaRPr>
          </a:p>
          <a:p>
            <a:pPr lvl="1"/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351624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References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i-FI" sz="2000" b="0" dirty="0" err="1">
                <a:latin typeface="+mn-lt"/>
              </a:rPr>
              <a:t>Dutton</a:t>
            </a:r>
            <a:r>
              <a:rPr lang="fi-FI" sz="2000" b="0" dirty="0">
                <a:latin typeface="+mn-lt"/>
              </a:rPr>
              <a:t> Jane (2003): </a:t>
            </a:r>
            <a:r>
              <a:rPr lang="fi-FI" sz="2000" b="0" dirty="0" err="1">
                <a:latin typeface="+mn-lt"/>
              </a:rPr>
              <a:t>Energize</a:t>
            </a:r>
            <a:r>
              <a:rPr lang="fi-FI" sz="2000" b="0" dirty="0">
                <a:latin typeface="+mn-lt"/>
              </a:rPr>
              <a:t> </a:t>
            </a:r>
            <a:r>
              <a:rPr lang="fi-FI" sz="2000" b="0" dirty="0" err="1">
                <a:latin typeface="+mn-lt"/>
              </a:rPr>
              <a:t>Your</a:t>
            </a:r>
            <a:r>
              <a:rPr lang="fi-FI" sz="2000" b="0" dirty="0">
                <a:latin typeface="+mn-lt"/>
              </a:rPr>
              <a:t> </a:t>
            </a:r>
            <a:r>
              <a:rPr lang="fi-FI" sz="2000" b="0" dirty="0" err="1">
                <a:latin typeface="+mn-lt"/>
              </a:rPr>
              <a:t>Workplace</a:t>
            </a:r>
            <a:r>
              <a:rPr lang="fi-FI" sz="2000" b="0" dirty="0">
                <a:latin typeface="+mn-lt"/>
              </a:rPr>
              <a:t> – How to </a:t>
            </a:r>
            <a:r>
              <a:rPr lang="fi-FI" sz="2000" b="0" dirty="0" err="1">
                <a:latin typeface="+mn-lt"/>
              </a:rPr>
              <a:t>Create</a:t>
            </a:r>
            <a:r>
              <a:rPr lang="fi-FI" sz="2000" b="0" dirty="0">
                <a:latin typeface="+mn-lt"/>
              </a:rPr>
              <a:t> and </a:t>
            </a:r>
            <a:r>
              <a:rPr lang="fi-FI" sz="2000" b="0" dirty="0" err="1">
                <a:latin typeface="+mn-lt"/>
              </a:rPr>
              <a:t>Sustain</a:t>
            </a:r>
            <a:r>
              <a:rPr lang="fi-FI" sz="2000" b="0" dirty="0">
                <a:latin typeface="+mn-lt"/>
              </a:rPr>
              <a:t> </a:t>
            </a:r>
            <a:r>
              <a:rPr lang="fi-FI" sz="2000" b="0" dirty="0" err="1">
                <a:latin typeface="+mn-lt"/>
              </a:rPr>
              <a:t>High-Quality</a:t>
            </a:r>
            <a:r>
              <a:rPr lang="fi-FI" sz="2000" b="0" dirty="0">
                <a:latin typeface="+mn-lt"/>
              </a:rPr>
              <a:t> </a:t>
            </a:r>
            <a:r>
              <a:rPr lang="fi-FI" sz="2000" b="0" dirty="0" err="1">
                <a:latin typeface="+mn-lt"/>
              </a:rPr>
              <a:t>Connections</a:t>
            </a:r>
            <a:r>
              <a:rPr lang="fi-FI" sz="2000" b="0" dirty="0">
                <a:latin typeface="+mn-lt"/>
              </a:rPr>
              <a:t> at </a:t>
            </a:r>
            <a:r>
              <a:rPr lang="fi-FI" sz="2000" b="0" dirty="0" err="1">
                <a:latin typeface="+mn-lt"/>
              </a:rPr>
              <a:t>Work</a:t>
            </a:r>
            <a:r>
              <a:rPr lang="fi-FI" sz="2000" b="0" dirty="0">
                <a:latin typeface="+mn-lt"/>
              </a:rPr>
              <a:t>. </a:t>
            </a:r>
            <a:r>
              <a:rPr lang="fi-FI" sz="2000" b="0" dirty="0" err="1">
                <a:latin typeface="+mn-lt"/>
              </a:rPr>
              <a:t>Jossey-Bass</a:t>
            </a:r>
            <a:r>
              <a:rPr lang="fi-FI" sz="2000" b="0" dirty="0">
                <a:latin typeface="+mn-lt"/>
              </a:rPr>
              <a:t>, San Francisco.</a:t>
            </a:r>
          </a:p>
          <a:p>
            <a:r>
              <a:rPr lang="fi-FI" sz="2000" b="0" dirty="0">
                <a:latin typeface="+mn-lt"/>
              </a:rPr>
              <a:t>Kopakkala Aku (2005): Porukka, jengi, tiimi – Ryhmädynamiikka ja siihen vaikuttaminen. Edita, Helsinki.</a:t>
            </a:r>
          </a:p>
          <a:p>
            <a:r>
              <a:rPr lang="fi-FI" sz="2000" b="0" dirty="0" err="1">
                <a:latin typeface="+mn-lt"/>
              </a:rPr>
              <a:t>Kielijelppi</a:t>
            </a:r>
            <a:r>
              <a:rPr lang="fi-FI" sz="2000" b="0" dirty="0">
                <a:latin typeface="+mn-lt"/>
              </a:rPr>
              <a:t>: </a:t>
            </a:r>
            <a:r>
              <a:rPr lang="fi-FI" sz="2000" b="0" dirty="0" err="1">
                <a:latin typeface="+mn-lt"/>
                <a:hlinkClick r:id="rId2"/>
              </a:rPr>
              <a:t>www.kielijelppi.fi</a:t>
            </a:r>
            <a:endParaRPr lang="fi-FI" sz="2000" b="0" dirty="0">
              <a:latin typeface="+mn-lt"/>
            </a:endParaRPr>
          </a:p>
          <a:p>
            <a:r>
              <a:rPr lang="fi-FI" sz="2000" b="0" dirty="0" err="1">
                <a:latin typeface="+mn-lt"/>
              </a:rPr>
              <a:t>Belbin</a:t>
            </a:r>
            <a:r>
              <a:rPr lang="fi-FI" sz="2000" b="0" dirty="0">
                <a:latin typeface="+mn-lt"/>
              </a:rPr>
              <a:t> </a:t>
            </a:r>
            <a:r>
              <a:rPr lang="fi-FI" sz="2000" b="0" dirty="0" err="1">
                <a:latin typeface="+mn-lt"/>
              </a:rPr>
              <a:t>website</a:t>
            </a:r>
            <a:r>
              <a:rPr lang="fi-FI" sz="2000" b="0" dirty="0">
                <a:latin typeface="+mn-lt"/>
              </a:rPr>
              <a:t> </a:t>
            </a:r>
            <a:r>
              <a:rPr lang="fi-FI" sz="2000" b="0" dirty="0" err="1">
                <a:latin typeface="+mn-lt"/>
                <a:hlinkClick r:id="rId3"/>
              </a:rPr>
              <a:t>www.belbin.com</a:t>
            </a:r>
            <a:r>
              <a:rPr lang="fi-FI" sz="2000" b="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742956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BA7B2817-1969-4000-B58E-1C876CB96B78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533015" y="396462"/>
            <a:ext cx="8300884" cy="692868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Starting Point of Wellbeing 2023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1791F0-25CA-42A0-8CDE-3402F408C021}"/>
              </a:ext>
            </a:extLst>
          </p:cNvPr>
          <p:cNvSpPr txBox="1"/>
          <p:nvPr/>
        </p:nvSpPr>
        <p:spPr>
          <a:xfrm>
            <a:off x="397565" y="1222825"/>
            <a:ext cx="2711395" cy="611705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WHAT WE DO?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Starting Point of Wellbeing offers students advice and guidance on services related to wellbeing and study skills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No appointment needed; drop-in service currently available online &amp; on campus in Finnish &amp; in English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addition to drop-in advising, SPW offers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co-studying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sessions, other events and groups and workshops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51AEA8-6B4A-47F1-AA73-0CFE1EAF9BC7}"/>
              </a:ext>
            </a:extLst>
          </p:cNvPr>
          <p:cNvSpPr txBox="1"/>
          <p:nvPr/>
        </p:nvSpPr>
        <p:spPr>
          <a:xfrm>
            <a:off x="3347498" y="1222825"/>
            <a:ext cx="3013545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WHO WE ARE?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Aalto study and career planning psychologists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Guidance counsellors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Finnish Student Health Service (FSHS)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Aalto chaplains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UniSport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cooperation with </a:t>
            </a: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 union AYY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D8D8D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Nyyti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D8D8D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ry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D8D8D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Mental Wellbeing for Students / </a:t>
            </a: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D8D8D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MielenTEKoja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 err="1">
                <a:ln>
                  <a:noFill/>
                </a:ln>
                <a:solidFill>
                  <a:srgbClr val="D8D8D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HelsinkiMissio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srgbClr val="D8D8D8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1C5BF8-BEB8-4BC0-B920-9CC7157B399C}"/>
              </a:ext>
            </a:extLst>
          </p:cNvPr>
          <p:cNvSpPr txBox="1"/>
          <p:nvPr/>
        </p:nvSpPr>
        <p:spPr>
          <a:xfrm>
            <a:off x="6035042" y="1222825"/>
            <a:ext cx="301354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WHERE TO FIND US?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Starting Point of Wellbeing | Aalto University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3" name="Picture 12" descr="A picture containing text, outdoor, sign, vector graphics&#10;&#10;Description automatically generated">
            <a:extLst>
              <a:ext uri="{FF2B5EF4-FFF2-40B4-BE49-F238E27FC236}">
                <a16:creationId xmlns:a16="http://schemas.microsoft.com/office/drawing/2014/main" id="{6148C3DB-B62E-4145-A228-5CEAC16401C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531" y="3609729"/>
            <a:ext cx="1845736" cy="190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929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Support</a:t>
            </a:r>
            <a:r>
              <a:rPr lang="fi-FI" dirty="0"/>
              <a:t> for </a:t>
            </a:r>
            <a:r>
              <a:rPr lang="fi-FI" dirty="0" err="1"/>
              <a:t>learning</a:t>
            </a:r>
            <a:r>
              <a:rPr lang="fi-FI" dirty="0"/>
              <a:t>, </a:t>
            </a:r>
            <a:r>
              <a:rPr lang="fi-FI" dirty="0" err="1"/>
              <a:t>wellbeing</a:t>
            </a:r>
            <a:r>
              <a:rPr lang="fi-FI" dirty="0"/>
              <a:t> and </a:t>
            </a:r>
            <a:r>
              <a:rPr lang="fi-FI" dirty="0" err="1"/>
              <a:t>study-skills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7075488" cy="3336085"/>
          </a:xfrm>
        </p:spPr>
        <p:txBody>
          <a:bodyPr>
            <a:normAutofit/>
          </a:bodyPr>
          <a:lstStyle/>
          <a:p>
            <a:endParaRPr lang="fi-FI" u="sng" dirty="0"/>
          </a:p>
          <a:p>
            <a:r>
              <a:rPr lang="en-US" dirty="0">
                <a:hlinkClick r:id="rId2"/>
              </a:rPr>
              <a:t>Where to get guidance and support? | Aalto University</a:t>
            </a:r>
            <a:endParaRPr lang="fi-FI" u="sng" dirty="0"/>
          </a:p>
          <a:p>
            <a:endParaRPr lang="fi-FI" u="sng" dirty="0"/>
          </a:p>
          <a:p>
            <a:r>
              <a:rPr lang="en-US" dirty="0">
                <a:hlinkClick r:id="rId3"/>
              </a:rPr>
              <a:t>Starting Point of Wellbeing | Aalto University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Individual study arrangements | Aalto University</a:t>
            </a:r>
            <a:endParaRPr lang="en-US" dirty="0"/>
          </a:p>
          <a:p>
            <a:endParaRPr lang="fi-FI" b="0" dirty="0"/>
          </a:p>
          <a:p>
            <a:endParaRPr lang="fi-FI" b="1" dirty="0"/>
          </a:p>
          <a:p>
            <a:endParaRPr lang="en-US" b="1" dirty="0"/>
          </a:p>
          <a:p>
            <a:endParaRPr lang="fi-FI" b="0" dirty="0"/>
          </a:p>
          <a:p>
            <a:endParaRPr lang="fi-FI" u="sng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52931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fi-FI" altLang="en-US" sz="4000" dirty="0" err="1"/>
              <a:t>Which</a:t>
            </a:r>
            <a:r>
              <a:rPr lang="fi-FI" altLang="en-US" sz="4000" dirty="0"/>
              <a:t> </a:t>
            </a:r>
            <a:r>
              <a:rPr lang="fi-FI" altLang="en-US" sz="4000" dirty="0" err="1"/>
              <a:t>factors</a:t>
            </a:r>
            <a:r>
              <a:rPr lang="fi-FI" altLang="en-US" sz="4000" dirty="0"/>
              <a:t> </a:t>
            </a:r>
            <a:r>
              <a:rPr lang="fi-FI" altLang="en-US" sz="4000" dirty="0" err="1"/>
              <a:t>are</a:t>
            </a:r>
            <a:r>
              <a:rPr lang="fi-FI" altLang="en-US" sz="4000" dirty="0"/>
              <a:t> </a:t>
            </a:r>
            <a:r>
              <a:rPr lang="fi-FI" altLang="en-US" sz="4000" dirty="0" err="1"/>
              <a:t>most</a:t>
            </a:r>
            <a:r>
              <a:rPr lang="fi-FI" altLang="en-US" sz="4000" dirty="0"/>
              <a:t> </a:t>
            </a:r>
            <a:r>
              <a:rPr lang="fi-FI" altLang="en-US" sz="4000" dirty="0" err="1"/>
              <a:t>important</a:t>
            </a:r>
            <a:r>
              <a:rPr lang="fi-FI" altLang="en-US" sz="4000" dirty="0"/>
              <a:t>?</a:t>
            </a:r>
            <a:endParaRPr lang="en-US" altLang="en-US" sz="4000" dirty="0"/>
          </a:p>
        </p:txBody>
      </p:sp>
      <p:sp>
        <p:nvSpPr>
          <p:cNvPr id="2" name="Content Placeholder 1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380985" indent="-380985">
              <a:buFont typeface="+mj-lt"/>
              <a:buAutoNum type="arabicPeriod"/>
            </a:pPr>
            <a:r>
              <a:rPr lang="fi-FI" altLang="en-US" sz="2000" dirty="0" err="1"/>
              <a:t>Students</a:t>
            </a:r>
            <a:r>
              <a:rPr lang="fi-FI" altLang="en-US" sz="2000" dirty="0"/>
              <a:t> </a:t>
            </a:r>
            <a:r>
              <a:rPr lang="fi-FI" altLang="en-US" sz="2000" dirty="0" err="1"/>
              <a:t>prior</a:t>
            </a:r>
            <a:r>
              <a:rPr lang="fi-FI" altLang="en-US" sz="2000" dirty="0"/>
              <a:t> / </a:t>
            </a:r>
            <a:r>
              <a:rPr lang="fi-FI" altLang="en-US" sz="2000" dirty="0" err="1"/>
              <a:t>grounding</a:t>
            </a:r>
            <a:r>
              <a:rPr lang="fi-FI" altLang="en-US" sz="2000" dirty="0"/>
              <a:t> </a:t>
            </a:r>
            <a:r>
              <a:rPr lang="fi-FI" altLang="en-US" sz="2000" dirty="0" err="1"/>
              <a:t>knowledge</a:t>
            </a:r>
            <a:r>
              <a:rPr lang="fi-FI" altLang="en-US" sz="2000" dirty="0"/>
              <a:t> and </a:t>
            </a:r>
            <a:r>
              <a:rPr lang="fi-FI" altLang="en-US" sz="2000" dirty="0" err="1"/>
              <a:t>self-efficacy</a:t>
            </a:r>
            <a:endParaRPr lang="fi-FI" altLang="en-US" sz="2000" dirty="0"/>
          </a:p>
          <a:p>
            <a:pPr marL="380985" indent="-380985">
              <a:buFont typeface="+mj-lt"/>
              <a:buAutoNum type="arabicPeriod"/>
            </a:pPr>
            <a:r>
              <a:rPr lang="fi-FI" altLang="en-US" sz="2000" dirty="0" err="1"/>
              <a:t>Motivation</a:t>
            </a:r>
            <a:r>
              <a:rPr lang="fi-FI" altLang="en-US" sz="2000" dirty="0"/>
              <a:t> to </a:t>
            </a:r>
            <a:r>
              <a:rPr lang="fi-FI" altLang="en-US" sz="2000" dirty="0" err="1"/>
              <a:t>be</a:t>
            </a:r>
            <a:r>
              <a:rPr lang="fi-FI" altLang="en-US" sz="2000" dirty="0"/>
              <a:t> </a:t>
            </a:r>
            <a:r>
              <a:rPr lang="fi-FI" altLang="en-US" sz="2000" dirty="0" err="1"/>
              <a:t>or</a:t>
            </a:r>
            <a:r>
              <a:rPr lang="fi-FI" altLang="en-US" sz="2000" dirty="0"/>
              <a:t> </a:t>
            </a:r>
            <a:r>
              <a:rPr lang="fi-FI" altLang="en-US" sz="2000" dirty="0" err="1"/>
              <a:t>become</a:t>
            </a:r>
            <a:r>
              <a:rPr lang="fi-FI" altLang="en-US" sz="2000" dirty="0"/>
              <a:t> </a:t>
            </a:r>
            <a:r>
              <a:rPr lang="fi-FI" altLang="en-US" sz="2000" dirty="0" err="1"/>
              <a:t>successfull</a:t>
            </a:r>
            <a:endParaRPr lang="fi-FI" altLang="en-US" sz="2000" dirty="0"/>
          </a:p>
          <a:p>
            <a:pPr marL="380985" indent="-380985">
              <a:buFont typeface="+mj-lt"/>
              <a:buAutoNum type="arabicPeriod"/>
            </a:pPr>
            <a:r>
              <a:rPr lang="fi-FI" altLang="en-US" sz="2000" dirty="0" err="1"/>
              <a:t>Emotion</a:t>
            </a:r>
            <a:r>
              <a:rPr lang="fi-FI" altLang="en-US" sz="2000" dirty="0"/>
              <a:t> </a:t>
            </a:r>
            <a:r>
              <a:rPr lang="fi-FI" altLang="en-US" sz="2000" dirty="0" err="1"/>
              <a:t>regulation</a:t>
            </a:r>
            <a:r>
              <a:rPr lang="fi-FI" altLang="en-US" sz="2000" dirty="0"/>
              <a:t> </a:t>
            </a:r>
            <a:r>
              <a:rPr lang="fi-FI" altLang="en-US" sz="2000" dirty="0" err="1"/>
              <a:t>skills</a:t>
            </a:r>
            <a:endParaRPr lang="fi-FI" altLang="en-US" sz="2000" dirty="0"/>
          </a:p>
          <a:p>
            <a:pPr marL="380985" indent="-380985">
              <a:buFont typeface="+mj-lt"/>
              <a:buAutoNum type="arabicPeriod"/>
            </a:pPr>
            <a:r>
              <a:rPr lang="fi-FI" altLang="en-US" sz="2000" dirty="0" err="1"/>
              <a:t>Skills</a:t>
            </a:r>
            <a:r>
              <a:rPr lang="fi-FI" altLang="en-US" sz="2000" dirty="0"/>
              <a:t> to </a:t>
            </a:r>
            <a:r>
              <a:rPr lang="fi-FI" altLang="en-US" sz="2000" dirty="0" err="1"/>
              <a:t>regulate</a:t>
            </a:r>
            <a:r>
              <a:rPr lang="fi-FI" altLang="en-US" sz="2000" dirty="0"/>
              <a:t>/</a:t>
            </a:r>
            <a:r>
              <a:rPr lang="fi-FI" altLang="en-US" sz="2000" dirty="0" err="1"/>
              <a:t>modify</a:t>
            </a:r>
            <a:r>
              <a:rPr lang="fi-FI" altLang="en-US" sz="2000" dirty="0"/>
              <a:t> </a:t>
            </a:r>
            <a:r>
              <a:rPr lang="fi-FI" altLang="en-US" sz="2000" dirty="0" err="1"/>
              <a:t>learning</a:t>
            </a:r>
            <a:r>
              <a:rPr lang="fi-FI" altLang="en-US" sz="2000" dirty="0"/>
              <a:t> </a:t>
            </a:r>
            <a:r>
              <a:rPr lang="fi-FI" altLang="en-US" sz="2000" dirty="0" err="1"/>
              <a:t>technique</a:t>
            </a:r>
            <a:endParaRPr lang="fi-FI" altLang="en-US" sz="2000" dirty="0"/>
          </a:p>
          <a:p>
            <a:pPr marL="380985" indent="-380985">
              <a:buFont typeface="+mj-lt"/>
              <a:buAutoNum type="arabicPeriod"/>
            </a:pPr>
            <a:r>
              <a:rPr lang="fi-FI" altLang="en-US" sz="2000" dirty="0"/>
              <a:t>Time management and </a:t>
            </a:r>
            <a:r>
              <a:rPr lang="fi-FI" altLang="en-US" sz="2000" dirty="0" err="1"/>
              <a:t>skills</a:t>
            </a:r>
            <a:r>
              <a:rPr lang="fi-FI" altLang="en-US" sz="2000" dirty="0"/>
              <a:t> </a:t>
            </a:r>
            <a:r>
              <a:rPr lang="fi-FI" altLang="en-US" sz="2000" dirty="0" err="1"/>
              <a:t>being</a:t>
            </a:r>
            <a:r>
              <a:rPr lang="fi-FI" altLang="en-US" sz="2000" dirty="0"/>
              <a:t> </a:t>
            </a:r>
            <a:r>
              <a:rPr lang="fi-FI" altLang="en-US" sz="2000" dirty="0" err="1"/>
              <a:t>productive</a:t>
            </a:r>
            <a:r>
              <a:rPr lang="fi-FI" altLang="en-US" sz="2000" dirty="0"/>
              <a:t> (</a:t>
            </a:r>
            <a:r>
              <a:rPr lang="fi-FI" altLang="en-US" sz="2000" dirty="0" err="1"/>
              <a:t>not</a:t>
            </a:r>
            <a:r>
              <a:rPr lang="fi-FI" altLang="en-US" sz="2000" dirty="0"/>
              <a:t> to </a:t>
            </a:r>
            <a:r>
              <a:rPr lang="fi-FI" altLang="en-US" sz="2000" dirty="0" err="1"/>
              <a:t>procrastinate</a:t>
            </a:r>
            <a:r>
              <a:rPr lang="fi-FI" altLang="en-US" sz="2000" dirty="0"/>
              <a:t>)</a:t>
            </a: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8D41C0A-D1C4-4DC9-BACA-C8DAB597DBB8}"/>
              </a:ext>
            </a:extLst>
          </p:cNvPr>
          <p:cNvSpPr/>
          <p:nvPr/>
        </p:nvSpPr>
        <p:spPr>
          <a:xfrm>
            <a:off x="4367048" y="452655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dirty="0"/>
              <a:t>Richardson et al. 2012 Psychological Correlates of University Students’ Academic Performance: Meta-analysis</a:t>
            </a:r>
          </a:p>
        </p:txBody>
      </p:sp>
    </p:spTree>
    <p:extLst>
      <p:ext uri="{BB962C8B-B14F-4D97-AF65-F5344CB8AC3E}">
        <p14:creationId xmlns:p14="http://schemas.microsoft.com/office/powerpoint/2010/main" val="165334810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Curiosity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fi-FI" sz="2400" dirty="0"/>
              <a:t>Deep </a:t>
            </a:r>
            <a:r>
              <a:rPr lang="fi-FI" sz="2400" dirty="0" err="1"/>
              <a:t>approach</a:t>
            </a:r>
            <a:r>
              <a:rPr lang="fi-FI" sz="2400" dirty="0"/>
              <a:t> to </a:t>
            </a:r>
            <a:r>
              <a:rPr lang="fi-FI" sz="2400" dirty="0" err="1"/>
              <a:t>learning</a:t>
            </a:r>
            <a:r>
              <a:rPr lang="fi-FI" sz="2400" dirty="0"/>
              <a:t>: </a:t>
            </a:r>
            <a:r>
              <a:rPr lang="fi-FI" sz="2400" dirty="0" err="1"/>
              <a:t>understanding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meaning</a:t>
            </a:r>
            <a:r>
              <a:rPr lang="fi-FI" sz="2400" dirty="0"/>
              <a:t> of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knowledge</a:t>
            </a:r>
            <a:r>
              <a:rPr lang="fi-FI" sz="2400" dirty="0"/>
              <a:t> </a:t>
            </a:r>
          </a:p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77" y="2368806"/>
            <a:ext cx="3324225" cy="249237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769" y="852860"/>
            <a:ext cx="3948546" cy="394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413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/>
              <a:t>What</a:t>
            </a:r>
            <a:r>
              <a:rPr lang="fi-FI" dirty="0"/>
              <a:t> is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approach</a:t>
            </a:r>
            <a:r>
              <a:rPr lang="fi-FI" dirty="0"/>
              <a:t> to </a:t>
            </a:r>
            <a:r>
              <a:rPr lang="fi-FI" dirty="0" err="1"/>
              <a:t>learning</a:t>
            </a:r>
            <a:r>
              <a:rPr lang="fi-FI" dirty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468311" y="1261610"/>
            <a:ext cx="8207375" cy="333608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800" dirty="0"/>
              <a:t>Deep approach</a:t>
            </a:r>
          </a:p>
          <a:p>
            <a:pPr lvl="1"/>
            <a:r>
              <a:rPr lang="en-US" sz="3200" b="0" dirty="0"/>
              <a:t>Looking for deeper understanding</a:t>
            </a:r>
          </a:p>
          <a:p>
            <a:pPr lvl="1"/>
            <a:r>
              <a:rPr lang="en-US" sz="3200" b="0" dirty="0"/>
              <a:t>Relating new ideas to previous knowledge</a:t>
            </a:r>
          </a:p>
          <a:p>
            <a:pPr marL="25200" lvl="1" indent="0">
              <a:buNone/>
            </a:pPr>
            <a:endParaRPr lang="en-US" sz="3200" b="0" dirty="0"/>
          </a:p>
          <a:p>
            <a:pPr marL="20999" lvl="1" indent="0">
              <a:buNone/>
            </a:pPr>
            <a:r>
              <a:rPr lang="en-US" sz="3800" dirty="0"/>
              <a:t>Surface approach</a:t>
            </a:r>
          </a:p>
          <a:p>
            <a:pPr lvl="1"/>
            <a:r>
              <a:rPr lang="en-US" sz="3200" b="0" dirty="0"/>
              <a:t>Memorizing and repeating information</a:t>
            </a:r>
          </a:p>
          <a:p>
            <a:pPr lvl="1"/>
            <a:r>
              <a:rPr lang="en-US" sz="3200" b="0" dirty="0"/>
              <a:t>Often motivated by fear of failure</a:t>
            </a:r>
          </a:p>
          <a:p>
            <a:pPr marL="25200" lvl="1" indent="0">
              <a:buNone/>
            </a:pPr>
            <a:endParaRPr lang="en-US" sz="3200" dirty="0"/>
          </a:p>
          <a:p>
            <a:pPr marL="20999" lvl="1" indent="0">
              <a:buNone/>
            </a:pPr>
            <a:r>
              <a:rPr lang="en-US" sz="3800" dirty="0"/>
              <a:t>Systematic approach</a:t>
            </a:r>
          </a:p>
          <a:p>
            <a:pPr lvl="1"/>
            <a:r>
              <a:rPr lang="en-US" sz="3200" b="0" dirty="0"/>
              <a:t>Awareness of criteria</a:t>
            </a:r>
          </a:p>
          <a:p>
            <a:pPr lvl="1"/>
            <a:r>
              <a:rPr lang="en-US" sz="3200" b="0" dirty="0"/>
              <a:t>Planning, time management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15350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Deep </a:t>
            </a:r>
            <a:r>
              <a:rPr lang="fi-FI" dirty="0" err="1"/>
              <a:t>Approach</a:t>
            </a:r>
            <a:r>
              <a:rPr lang="fi-FI" dirty="0"/>
              <a:t> to Learning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body" sz="half" idx="1"/>
          </p:nvPr>
        </p:nvSpPr>
        <p:spPr>
          <a:xfrm>
            <a:off x="468311" y="1261610"/>
            <a:ext cx="8099956" cy="3496657"/>
          </a:xfrm>
        </p:spPr>
        <p:txBody>
          <a:bodyPr>
            <a:noAutofit/>
          </a:bodyPr>
          <a:lstStyle/>
          <a:p>
            <a:pPr marL="285739" indent="-285739">
              <a:buFont typeface="Wingdings" panose="05000000000000000000" pitchFamily="2" charset="2"/>
              <a:buChar char="Ø"/>
            </a:pPr>
            <a:r>
              <a:rPr lang="fi-FI" sz="2400" b="0" dirty="0" err="1"/>
              <a:t>Really</a:t>
            </a:r>
            <a:r>
              <a:rPr lang="fi-FI" sz="2400" b="0" dirty="0"/>
              <a:t> </a:t>
            </a:r>
            <a:r>
              <a:rPr lang="fi-FI" sz="2400" dirty="0" err="1"/>
              <a:t>understanding</a:t>
            </a:r>
            <a:r>
              <a:rPr lang="fi-FI" sz="2400" dirty="0"/>
              <a:t> </a:t>
            </a:r>
            <a:r>
              <a:rPr lang="fi-FI" sz="2400" b="0" dirty="0" err="1"/>
              <a:t>instead</a:t>
            </a:r>
            <a:r>
              <a:rPr lang="fi-FI" sz="2400" b="0" dirty="0"/>
              <a:t> of </a:t>
            </a:r>
            <a:r>
              <a:rPr lang="fi-FI" sz="2400" b="0" dirty="0" err="1"/>
              <a:t>memorizing</a:t>
            </a:r>
            <a:endParaRPr lang="fi-FI" sz="2400" b="0" dirty="0"/>
          </a:p>
          <a:p>
            <a:pPr marL="285739" indent="-285739">
              <a:buFont typeface="Wingdings" panose="05000000000000000000" pitchFamily="2" charset="2"/>
              <a:buChar char="Ø"/>
            </a:pPr>
            <a:r>
              <a:rPr lang="fi-FI" sz="2400" b="0" dirty="0" err="1"/>
              <a:t>Ask</a:t>
            </a:r>
            <a:r>
              <a:rPr lang="fi-FI" sz="2400" b="0" dirty="0"/>
              <a:t> </a:t>
            </a:r>
            <a:r>
              <a:rPr lang="fi-FI" sz="2400" b="0" dirty="0" err="1"/>
              <a:t>questions</a:t>
            </a:r>
            <a:r>
              <a:rPr lang="fi-FI" sz="2400" b="0" dirty="0"/>
              <a:t>: How </a:t>
            </a:r>
            <a:r>
              <a:rPr lang="fi-FI" sz="2400" b="0" dirty="0" err="1"/>
              <a:t>do</a:t>
            </a:r>
            <a:r>
              <a:rPr lang="fi-FI" sz="2400" b="0" dirty="0"/>
              <a:t> </a:t>
            </a:r>
            <a:r>
              <a:rPr lang="fi-FI" sz="2400" b="0" dirty="0" err="1"/>
              <a:t>we</a:t>
            </a:r>
            <a:r>
              <a:rPr lang="fi-FI" sz="2400" b="0" dirty="0"/>
              <a:t> </a:t>
            </a:r>
            <a:r>
              <a:rPr lang="fi-FI" sz="2400" b="0" dirty="0" err="1"/>
              <a:t>know</a:t>
            </a:r>
            <a:r>
              <a:rPr lang="fi-FI" sz="2400" b="0" dirty="0"/>
              <a:t> it? </a:t>
            </a:r>
            <a:r>
              <a:rPr lang="fi-FI" sz="2400" b="0" dirty="0" err="1"/>
              <a:t>Why</a:t>
            </a:r>
            <a:r>
              <a:rPr lang="fi-FI" sz="2400" b="0" dirty="0"/>
              <a:t> is it </a:t>
            </a:r>
            <a:r>
              <a:rPr lang="fi-FI" sz="2400" b="0" dirty="0" err="1"/>
              <a:t>that</a:t>
            </a:r>
            <a:r>
              <a:rPr lang="fi-FI" sz="2400" b="0" dirty="0"/>
              <a:t> </a:t>
            </a:r>
            <a:r>
              <a:rPr lang="fi-FI" sz="2400" b="0" dirty="0" err="1"/>
              <a:t>way</a:t>
            </a:r>
            <a:r>
              <a:rPr lang="fi-FI" sz="2400" b="0" dirty="0"/>
              <a:t>? </a:t>
            </a:r>
            <a:r>
              <a:rPr lang="fi-FI" sz="2400" b="0" dirty="0" err="1"/>
              <a:t>What</a:t>
            </a:r>
            <a:r>
              <a:rPr lang="fi-FI" sz="2400" b="0" dirty="0"/>
              <a:t> </a:t>
            </a:r>
            <a:r>
              <a:rPr lang="fi-FI" sz="2400" b="0" dirty="0" err="1"/>
              <a:t>does</a:t>
            </a:r>
            <a:r>
              <a:rPr lang="fi-FI" sz="2400" b="0" dirty="0"/>
              <a:t> </a:t>
            </a:r>
            <a:r>
              <a:rPr lang="fi-FI" sz="2400" b="0" dirty="0" err="1"/>
              <a:t>the</a:t>
            </a:r>
            <a:r>
              <a:rPr lang="fi-FI" sz="2400" b="0" dirty="0"/>
              <a:t> </a:t>
            </a:r>
            <a:r>
              <a:rPr lang="fi-FI" sz="2400" b="0" dirty="0" err="1"/>
              <a:t>knowledge</a:t>
            </a:r>
            <a:r>
              <a:rPr lang="fi-FI" sz="2400" b="0" dirty="0"/>
              <a:t> </a:t>
            </a:r>
            <a:r>
              <a:rPr lang="fi-FI" sz="2400" b="0" dirty="0" err="1"/>
              <a:t>mean</a:t>
            </a:r>
            <a:r>
              <a:rPr lang="fi-FI" sz="2400" b="0" dirty="0"/>
              <a:t>? How </a:t>
            </a:r>
            <a:r>
              <a:rPr lang="fi-FI" sz="2400" b="0" dirty="0" err="1"/>
              <a:t>can</a:t>
            </a:r>
            <a:r>
              <a:rPr lang="fi-FI" sz="2400" b="0" dirty="0"/>
              <a:t> I </a:t>
            </a:r>
            <a:r>
              <a:rPr lang="fi-FI" sz="2400" b="0" dirty="0" err="1"/>
              <a:t>use</a:t>
            </a:r>
            <a:r>
              <a:rPr lang="fi-FI" sz="2400" b="0" dirty="0"/>
              <a:t> </a:t>
            </a:r>
            <a:r>
              <a:rPr lang="fi-FI" sz="2400" b="0" dirty="0" err="1"/>
              <a:t>this</a:t>
            </a:r>
            <a:r>
              <a:rPr lang="fi-FI" sz="2400" b="0" dirty="0"/>
              <a:t> </a:t>
            </a:r>
            <a:r>
              <a:rPr lang="fi-FI" sz="2400" b="0" dirty="0" err="1"/>
              <a:t>knowledge</a:t>
            </a:r>
            <a:r>
              <a:rPr lang="fi-FI" sz="2400" b="0" dirty="0"/>
              <a:t>?</a:t>
            </a:r>
          </a:p>
          <a:p>
            <a:pPr marL="285739" indent="-285739">
              <a:buFont typeface="Wingdings" panose="05000000000000000000" pitchFamily="2" charset="2"/>
              <a:buChar char="Ø"/>
            </a:pPr>
            <a:r>
              <a:rPr lang="fi-FI" sz="2400" dirty="0" err="1"/>
              <a:t>Combine</a:t>
            </a:r>
            <a:r>
              <a:rPr lang="fi-FI" sz="2400" dirty="0"/>
              <a:t> </a:t>
            </a:r>
            <a:r>
              <a:rPr lang="fi-FI" sz="2400" dirty="0" err="1"/>
              <a:t>the</a:t>
            </a:r>
            <a:r>
              <a:rPr lang="fi-FI" sz="2400" dirty="0"/>
              <a:t> </a:t>
            </a:r>
            <a:r>
              <a:rPr lang="fi-FI" sz="2400" dirty="0" err="1"/>
              <a:t>new</a:t>
            </a:r>
            <a:r>
              <a:rPr lang="fi-FI" sz="2400" dirty="0"/>
              <a:t> </a:t>
            </a:r>
            <a:r>
              <a:rPr lang="fi-FI" sz="2400" dirty="0" err="1"/>
              <a:t>knowledge</a:t>
            </a:r>
            <a:r>
              <a:rPr lang="fi-FI" sz="2400" dirty="0"/>
              <a:t> to </a:t>
            </a:r>
            <a:r>
              <a:rPr lang="fi-FI" sz="2400" dirty="0" err="1"/>
              <a:t>your</a:t>
            </a:r>
            <a:r>
              <a:rPr lang="fi-FI" sz="2400" dirty="0"/>
              <a:t> </a:t>
            </a:r>
            <a:r>
              <a:rPr lang="fi-FI" sz="2400" dirty="0" err="1"/>
              <a:t>prior</a:t>
            </a:r>
            <a:r>
              <a:rPr lang="fi-FI" sz="2400" dirty="0"/>
              <a:t> </a:t>
            </a:r>
            <a:r>
              <a:rPr lang="fi-FI" sz="2400" dirty="0" err="1"/>
              <a:t>knowledge</a:t>
            </a:r>
            <a:r>
              <a:rPr lang="fi-FI" sz="2400" b="0" dirty="0"/>
              <a:t>, look for </a:t>
            </a:r>
            <a:r>
              <a:rPr lang="fi-FI" sz="2400" b="0" dirty="0" err="1"/>
              <a:t>deeper</a:t>
            </a:r>
            <a:r>
              <a:rPr lang="fi-FI" sz="2400" b="0" dirty="0"/>
              <a:t> </a:t>
            </a:r>
            <a:r>
              <a:rPr lang="fi-FI" sz="2400" b="0" dirty="0" err="1"/>
              <a:t>understanding</a:t>
            </a:r>
            <a:endParaRPr lang="fi-FI" sz="2400" b="0" dirty="0"/>
          </a:p>
          <a:p>
            <a:pPr marL="285739" indent="-285739">
              <a:buFont typeface="Wingdings" panose="05000000000000000000" pitchFamily="2" charset="2"/>
              <a:buChar char="Ø"/>
            </a:pPr>
            <a:endParaRPr lang="fi-FI" sz="2400" b="0" dirty="0"/>
          </a:p>
          <a:p>
            <a:r>
              <a:rPr lang="fi-FI" sz="2400" b="0" dirty="0"/>
              <a:t>+ </a:t>
            </a:r>
            <a:r>
              <a:rPr lang="fi-FI" sz="2400" b="0" dirty="0" err="1"/>
              <a:t>Systematic</a:t>
            </a:r>
            <a:r>
              <a:rPr lang="fi-FI" sz="2400" b="0" dirty="0"/>
              <a:t> </a:t>
            </a:r>
            <a:r>
              <a:rPr lang="fi-FI" sz="2400" b="0" dirty="0" err="1"/>
              <a:t>approach</a:t>
            </a:r>
            <a:r>
              <a:rPr lang="fi-FI" sz="2400" b="0" dirty="0"/>
              <a:t>: </a:t>
            </a:r>
            <a:r>
              <a:rPr lang="fi-FI" sz="2400" b="0" dirty="0" err="1"/>
              <a:t>awareness</a:t>
            </a:r>
            <a:r>
              <a:rPr lang="fi-FI" sz="2400" b="0" dirty="0"/>
              <a:t> of </a:t>
            </a:r>
            <a:r>
              <a:rPr lang="fi-FI" sz="2400" b="0" dirty="0" err="1"/>
              <a:t>criteria</a:t>
            </a:r>
            <a:r>
              <a:rPr lang="fi-FI" sz="2400" b="0" dirty="0"/>
              <a:t>, </a:t>
            </a:r>
            <a:r>
              <a:rPr lang="fi-FI" sz="2400" b="0" dirty="0" err="1"/>
              <a:t>planning</a:t>
            </a:r>
            <a:r>
              <a:rPr lang="fi-FI" sz="2400" b="0" dirty="0"/>
              <a:t>, </a:t>
            </a:r>
            <a:r>
              <a:rPr lang="fi-FI" sz="2400" b="0" dirty="0" err="1"/>
              <a:t>time</a:t>
            </a:r>
            <a:r>
              <a:rPr lang="fi-FI" sz="2400" b="0" dirty="0"/>
              <a:t> management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B545180D-9F57-224F-AD9B-D6C47196F0CD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685006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256647"/>
            <a:ext cx="8207376" cy="996499"/>
          </a:xfrm>
        </p:spPr>
        <p:txBody>
          <a:bodyPr/>
          <a:lstStyle/>
          <a:p>
            <a:r>
              <a:rPr lang="fi-FI" sz="3000" dirty="0" err="1">
                <a:solidFill>
                  <a:schemeClr val="tx1"/>
                </a:solidFill>
              </a:rPr>
              <a:t>The</a:t>
            </a:r>
            <a:r>
              <a:rPr lang="fi-FI" sz="3000" dirty="0">
                <a:solidFill>
                  <a:schemeClr val="tx1"/>
                </a:solidFill>
              </a:rPr>
              <a:t> </a:t>
            </a:r>
            <a:r>
              <a:rPr lang="fi-FI" sz="3000" dirty="0" err="1">
                <a:solidFill>
                  <a:schemeClr val="tx1"/>
                </a:solidFill>
              </a:rPr>
              <a:t>most</a:t>
            </a:r>
            <a:r>
              <a:rPr lang="fi-FI" sz="3000" dirty="0">
                <a:solidFill>
                  <a:schemeClr val="tx1"/>
                </a:solidFill>
              </a:rPr>
              <a:t> </a:t>
            </a:r>
            <a:r>
              <a:rPr lang="fi-FI" sz="3000" dirty="0" err="1">
                <a:solidFill>
                  <a:schemeClr val="tx1"/>
                </a:solidFill>
              </a:rPr>
              <a:t>effective</a:t>
            </a:r>
            <a:r>
              <a:rPr lang="fi-FI" sz="3000" dirty="0">
                <a:solidFill>
                  <a:schemeClr val="tx1"/>
                </a:solidFill>
              </a:rPr>
              <a:t> </a:t>
            </a:r>
            <a:r>
              <a:rPr lang="fi-FI" sz="3000" dirty="0" err="1">
                <a:solidFill>
                  <a:schemeClr val="tx1"/>
                </a:solidFill>
              </a:rPr>
              <a:t>study</a:t>
            </a:r>
            <a:r>
              <a:rPr lang="fi-FI" sz="3000" dirty="0">
                <a:solidFill>
                  <a:schemeClr val="tx1"/>
                </a:solidFill>
              </a:rPr>
              <a:t> </a:t>
            </a:r>
            <a:r>
              <a:rPr lang="fi-FI" sz="3000" dirty="0" err="1">
                <a:solidFill>
                  <a:schemeClr val="tx1"/>
                </a:solidFill>
              </a:rPr>
              <a:t>techniques</a:t>
            </a:r>
            <a:endParaRPr lang="en-US" sz="45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761970" lvl="1" indent="-380985">
              <a:buFont typeface="+mj-lt"/>
              <a:buAutoNum type="arabicPeriod"/>
            </a:pPr>
            <a:r>
              <a:rPr lang="fi-FI" sz="2400" b="0" dirty="0" err="1"/>
              <a:t>Practice</a:t>
            </a:r>
            <a:r>
              <a:rPr lang="fi-FI" sz="2400" b="0" dirty="0"/>
              <a:t> </a:t>
            </a:r>
            <a:r>
              <a:rPr lang="fi-FI" sz="2400" b="0" dirty="0" err="1"/>
              <a:t>testing</a:t>
            </a:r>
            <a:endParaRPr lang="fi-FI" sz="2400" b="0" dirty="0"/>
          </a:p>
          <a:p>
            <a:pPr marL="761970" lvl="1" indent="-380985">
              <a:buFont typeface="+mj-lt"/>
              <a:buAutoNum type="arabicPeriod"/>
            </a:pPr>
            <a:r>
              <a:rPr lang="fi-FI" sz="2400" b="0" dirty="0"/>
              <a:t>Distributed </a:t>
            </a:r>
            <a:r>
              <a:rPr lang="fi-FI" sz="2400" b="0" dirty="0" err="1"/>
              <a:t>practice</a:t>
            </a:r>
            <a:endParaRPr lang="fi-FI" sz="2400" b="0" dirty="0"/>
          </a:p>
          <a:p>
            <a:pPr marL="761970" lvl="1" indent="-380985">
              <a:buFont typeface="+mj-lt"/>
              <a:buAutoNum type="arabicPeriod"/>
            </a:pPr>
            <a:r>
              <a:rPr lang="fi-FI" sz="2400" b="0" dirty="0" err="1"/>
              <a:t>Elaborative</a:t>
            </a:r>
            <a:r>
              <a:rPr lang="fi-FI" sz="2400" b="0" dirty="0"/>
              <a:t> </a:t>
            </a:r>
            <a:r>
              <a:rPr lang="fi-FI" sz="2400" b="0" dirty="0" err="1"/>
              <a:t>interrogation</a:t>
            </a:r>
            <a:endParaRPr lang="fi-FI" sz="2400" b="0" dirty="0"/>
          </a:p>
          <a:p>
            <a:pPr marL="761970" lvl="1" indent="-380985">
              <a:buFont typeface="+mj-lt"/>
              <a:buAutoNum type="arabicPeriod"/>
            </a:pPr>
            <a:r>
              <a:rPr lang="fi-FI" sz="2400" b="0" dirty="0" err="1"/>
              <a:t>Self-explanation</a:t>
            </a:r>
            <a:endParaRPr lang="fi-FI" sz="2400" b="0" dirty="0"/>
          </a:p>
          <a:p>
            <a:pPr marL="380985" lvl="1" indent="0">
              <a:buNone/>
            </a:pPr>
            <a:endParaRPr lang="en-US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4111625" y="1151233"/>
            <a:ext cx="5032375" cy="3446462"/>
          </a:xfrm>
        </p:spPr>
        <p:txBody>
          <a:bodyPr/>
          <a:lstStyle/>
          <a:p>
            <a:pPr marL="380985" lvl="1" indent="0">
              <a:buNone/>
            </a:pPr>
            <a:r>
              <a:rPr lang="fi-FI" sz="2000" b="1" dirty="0"/>
              <a:t>How to </a:t>
            </a:r>
            <a:r>
              <a:rPr lang="fi-FI" sz="2000" b="1" dirty="0" err="1"/>
              <a:t>use</a:t>
            </a:r>
            <a:r>
              <a:rPr lang="fi-FI" sz="2000" b="1" dirty="0"/>
              <a:t> it?</a:t>
            </a:r>
          </a:p>
          <a:p>
            <a:pPr marL="761970" lvl="1" indent="-380985">
              <a:buFont typeface="+mj-lt"/>
              <a:buAutoNum type="arabicPeriod"/>
            </a:pPr>
            <a:r>
              <a:rPr lang="fi-FI" sz="2000" dirty="0"/>
              <a:t>Make </a:t>
            </a:r>
            <a:r>
              <a:rPr lang="fi-FI" sz="2000" dirty="0" err="1"/>
              <a:t>short</a:t>
            </a:r>
            <a:r>
              <a:rPr lang="fi-FI" sz="2000" dirty="0"/>
              <a:t> </a:t>
            </a:r>
            <a:r>
              <a:rPr lang="fi-FI" sz="2000" dirty="0" err="1"/>
              <a:t>exams</a:t>
            </a:r>
            <a:r>
              <a:rPr lang="fi-FI" sz="2000" dirty="0"/>
              <a:t> for </a:t>
            </a:r>
            <a:r>
              <a:rPr lang="fi-FI" sz="2000" dirty="0" err="1"/>
              <a:t>yourself</a:t>
            </a:r>
            <a:r>
              <a:rPr lang="fi-FI" sz="2000" dirty="0"/>
              <a:t> and </a:t>
            </a:r>
            <a:r>
              <a:rPr lang="fi-FI" sz="2000" dirty="0" err="1"/>
              <a:t>answer</a:t>
            </a:r>
            <a:r>
              <a:rPr lang="fi-FI" sz="2000" dirty="0"/>
              <a:t> </a:t>
            </a:r>
            <a:r>
              <a:rPr lang="fi-FI" sz="2000" dirty="0" err="1"/>
              <a:t>them</a:t>
            </a:r>
            <a:r>
              <a:rPr lang="fi-FI" sz="2000" dirty="0"/>
              <a:t>!</a:t>
            </a:r>
          </a:p>
          <a:p>
            <a:pPr marL="761970" lvl="1" indent="-380985">
              <a:buFont typeface="+mj-lt"/>
              <a:buAutoNum type="arabicPeriod"/>
            </a:pPr>
            <a:r>
              <a:rPr lang="en-US" sz="2000" dirty="0"/>
              <a:t>Don’t study a long period at once, distribute it between several days/weeks so that the amount you study in one day stays reasonable</a:t>
            </a:r>
            <a:endParaRPr lang="fi-FI" sz="2000" dirty="0"/>
          </a:p>
          <a:p>
            <a:pPr marL="761970" lvl="1" indent="-380985">
              <a:buFont typeface="+mj-lt"/>
              <a:buAutoNum type="arabicPeriod"/>
            </a:pPr>
            <a:r>
              <a:rPr lang="fi-FI" sz="2000" dirty="0" err="1"/>
              <a:t>Ask</a:t>
            </a:r>
            <a:r>
              <a:rPr lang="fi-FI" sz="2000" dirty="0"/>
              <a:t> </a:t>
            </a:r>
            <a:r>
              <a:rPr lang="fi-FI" sz="2000" dirty="0" err="1"/>
              <a:t>why</a:t>
            </a:r>
            <a:r>
              <a:rPr lang="fi-FI" sz="2000" dirty="0"/>
              <a:t> / </a:t>
            </a:r>
            <a:r>
              <a:rPr lang="fi-FI" sz="2000" dirty="0" err="1"/>
              <a:t>how</a:t>
            </a:r>
            <a:r>
              <a:rPr lang="fi-FI" sz="2000" dirty="0"/>
              <a:t> </a:t>
            </a:r>
            <a:r>
              <a:rPr lang="fi-FI" sz="2000" dirty="0" err="1"/>
              <a:t>questions</a:t>
            </a:r>
            <a:r>
              <a:rPr lang="fi-FI" sz="2000" dirty="0"/>
              <a:t> and </a:t>
            </a:r>
            <a:r>
              <a:rPr lang="fi-FI" sz="2000" dirty="0" err="1"/>
              <a:t>make</a:t>
            </a:r>
            <a:r>
              <a:rPr lang="fi-FI" sz="2000" dirty="0"/>
              <a:t> </a:t>
            </a:r>
            <a:r>
              <a:rPr lang="fi-FI" sz="2000" dirty="0" err="1"/>
              <a:t>explanations</a:t>
            </a:r>
            <a:r>
              <a:rPr lang="fi-FI" sz="2000" dirty="0"/>
              <a:t>!</a:t>
            </a:r>
          </a:p>
          <a:p>
            <a:pPr marL="761970" lvl="1" indent="-380985">
              <a:buFont typeface="+mj-lt"/>
              <a:buAutoNum type="arabicPeriod"/>
            </a:pPr>
            <a:r>
              <a:rPr lang="fi-FI" sz="2000" dirty="0"/>
              <a:t>Write </a:t>
            </a:r>
            <a:r>
              <a:rPr lang="fi-FI" sz="2000" dirty="0" err="1"/>
              <a:t>or</a:t>
            </a:r>
            <a:r>
              <a:rPr lang="fi-FI" sz="2000" dirty="0"/>
              <a:t> </a:t>
            </a:r>
            <a:r>
              <a:rPr lang="fi-FI" sz="2000" dirty="0" err="1"/>
              <a:t>talk</a:t>
            </a:r>
            <a:r>
              <a:rPr lang="fi-FI" sz="2000" dirty="0"/>
              <a:t> </a:t>
            </a:r>
            <a:r>
              <a:rPr lang="fi-FI" sz="2000" dirty="0" err="1"/>
              <a:t>about</a:t>
            </a:r>
            <a:r>
              <a:rPr lang="fi-FI" sz="2000" dirty="0"/>
              <a:t> </a:t>
            </a:r>
            <a:r>
              <a:rPr lang="fi-FI" sz="2000" dirty="0" err="1"/>
              <a:t>what</a:t>
            </a:r>
            <a:r>
              <a:rPr lang="fi-FI" sz="2000" dirty="0"/>
              <a:t> </a:t>
            </a:r>
            <a:r>
              <a:rPr lang="fi-FI" sz="2000" dirty="0" err="1"/>
              <a:t>new</a:t>
            </a:r>
            <a:r>
              <a:rPr lang="fi-FI" sz="2000" dirty="0"/>
              <a:t> </a:t>
            </a:r>
            <a:r>
              <a:rPr lang="fi-FI" sz="2000" dirty="0" err="1"/>
              <a:t>have</a:t>
            </a:r>
            <a:r>
              <a:rPr lang="fi-FI" sz="2000" dirty="0"/>
              <a:t> </a:t>
            </a:r>
            <a:r>
              <a:rPr lang="fi-FI" sz="2000" dirty="0" err="1"/>
              <a:t>you</a:t>
            </a:r>
            <a:r>
              <a:rPr lang="fi-FI" sz="2000" dirty="0"/>
              <a:t> </a:t>
            </a:r>
            <a:r>
              <a:rPr lang="fi-FI" sz="2000" dirty="0" err="1"/>
              <a:t>learned</a:t>
            </a:r>
            <a:r>
              <a:rPr lang="fi-FI" sz="2000" dirty="0"/>
              <a:t>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44661" y="4974566"/>
            <a:ext cx="43850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500" dirty="0"/>
              <a:t>SEE: </a:t>
            </a:r>
            <a:r>
              <a:rPr lang="fi-FI" sz="1500" dirty="0" err="1"/>
              <a:t>Dunlosky</a:t>
            </a:r>
            <a:r>
              <a:rPr lang="fi-FI" sz="1500" dirty="0"/>
              <a:t> et al. (2013) </a:t>
            </a:r>
            <a:r>
              <a:rPr lang="en-US" sz="1500" dirty="0"/>
              <a:t>Improving Students’ Learning With Effective Learning Techniques</a:t>
            </a:r>
          </a:p>
        </p:txBody>
      </p:sp>
    </p:spTree>
    <p:extLst>
      <p:ext uri="{BB962C8B-B14F-4D97-AF65-F5344CB8AC3E}">
        <p14:creationId xmlns:p14="http://schemas.microsoft.com/office/powerpoint/2010/main" val="429066571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Time Management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468312" y="880001"/>
            <a:ext cx="7790785" cy="365038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7308565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Emotions</a:t>
            </a:r>
            <a:r>
              <a:rPr lang="fi-FI" dirty="0"/>
              <a:t> in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6076421" cy="3336085"/>
          </a:xfrm>
        </p:spPr>
        <p:txBody>
          <a:bodyPr>
            <a:normAutofit/>
          </a:bodyPr>
          <a:lstStyle/>
          <a:p>
            <a:pPr marL="285739" indent="-285739">
              <a:buFont typeface="Wingdings" panose="05000000000000000000" pitchFamily="2" charset="2"/>
              <a:buChar char="Ø"/>
            </a:pPr>
            <a:r>
              <a:rPr lang="fi-FI" sz="2000" dirty="0" err="1"/>
              <a:t>Curiosity</a:t>
            </a:r>
            <a:r>
              <a:rPr lang="fi-FI" sz="2000" dirty="0"/>
              <a:t>, </a:t>
            </a:r>
            <a:r>
              <a:rPr lang="fi-FI" sz="2000" dirty="0" err="1"/>
              <a:t>interest</a:t>
            </a:r>
            <a:r>
              <a:rPr lang="fi-FI" sz="2000" dirty="0"/>
              <a:t>, </a:t>
            </a:r>
            <a:r>
              <a:rPr lang="fi-FI" sz="2000" dirty="0" err="1"/>
              <a:t>proud</a:t>
            </a:r>
            <a:r>
              <a:rPr lang="fi-FI" sz="2000" dirty="0"/>
              <a:t>, </a:t>
            </a:r>
            <a:r>
              <a:rPr lang="fi-FI" sz="2000" dirty="0" err="1"/>
              <a:t>joy</a:t>
            </a:r>
            <a:r>
              <a:rPr lang="fi-FI" sz="2000" dirty="0"/>
              <a:t> -&gt; </a:t>
            </a:r>
            <a:r>
              <a:rPr lang="fi-FI" sz="2000" b="0" dirty="0" err="1"/>
              <a:t>resources</a:t>
            </a:r>
            <a:r>
              <a:rPr lang="fi-FI" sz="2000" b="0" dirty="0"/>
              <a:t> for </a:t>
            </a:r>
            <a:r>
              <a:rPr lang="fi-FI" sz="2000" b="0" dirty="0" err="1"/>
              <a:t>learning</a:t>
            </a:r>
            <a:endParaRPr lang="fi-FI" sz="2000" b="0" dirty="0"/>
          </a:p>
          <a:p>
            <a:pPr marL="285739" indent="-285739">
              <a:buFont typeface="Wingdings" panose="05000000000000000000" pitchFamily="2" charset="2"/>
              <a:buChar char="Ø"/>
            </a:pPr>
            <a:r>
              <a:rPr lang="fi-FI" sz="2000" dirty="0" err="1"/>
              <a:t>Fear</a:t>
            </a:r>
            <a:r>
              <a:rPr lang="fi-FI" sz="2000" dirty="0"/>
              <a:t> of </a:t>
            </a:r>
            <a:r>
              <a:rPr lang="fi-FI" sz="2000" dirty="0" err="1"/>
              <a:t>failure</a:t>
            </a:r>
            <a:r>
              <a:rPr lang="fi-FI" sz="2000" dirty="0"/>
              <a:t>, </a:t>
            </a:r>
            <a:r>
              <a:rPr lang="fi-FI" sz="2000" dirty="0" err="1"/>
              <a:t>shame</a:t>
            </a:r>
            <a:r>
              <a:rPr lang="fi-FI" sz="2000" dirty="0"/>
              <a:t>, </a:t>
            </a:r>
            <a:r>
              <a:rPr lang="fi-FI" sz="2000" dirty="0" err="1"/>
              <a:t>embarrassment</a:t>
            </a:r>
            <a:r>
              <a:rPr lang="fi-FI" sz="2000" dirty="0"/>
              <a:t> </a:t>
            </a:r>
            <a:r>
              <a:rPr lang="fi-FI" sz="2000" b="0" dirty="0"/>
              <a:t>-&gt; </a:t>
            </a:r>
            <a:r>
              <a:rPr lang="fi-FI" sz="2000" b="0" dirty="0" err="1"/>
              <a:t>can</a:t>
            </a:r>
            <a:r>
              <a:rPr lang="fi-FI" sz="2000" b="0" dirty="0"/>
              <a:t> </a:t>
            </a:r>
            <a:r>
              <a:rPr lang="fi-FI" sz="2000" b="0" dirty="0" err="1"/>
              <a:t>prevent</a:t>
            </a:r>
            <a:r>
              <a:rPr lang="fi-FI" sz="2000" b="0" dirty="0"/>
              <a:t>/</a:t>
            </a:r>
            <a:r>
              <a:rPr lang="fi-FI" sz="2000" b="0" dirty="0" err="1"/>
              <a:t>hinder</a:t>
            </a:r>
            <a:r>
              <a:rPr lang="fi-FI" sz="2000" b="0" dirty="0"/>
              <a:t> </a:t>
            </a:r>
            <a:r>
              <a:rPr lang="fi-FI" sz="2000" b="0" dirty="0" err="1"/>
              <a:t>learning</a:t>
            </a:r>
            <a:endParaRPr lang="fi-FI" sz="2000" b="0" dirty="0"/>
          </a:p>
          <a:p>
            <a:pPr marL="285739" indent="-285739">
              <a:buFont typeface="Wingdings" panose="05000000000000000000" pitchFamily="2" charset="2"/>
              <a:buChar char="Ø"/>
            </a:pPr>
            <a:endParaRPr lang="fi-FI" sz="2000" dirty="0"/>
          </a:p>
          <a:p>
            <a:pPr marL="285739" indent="-285739">
              <a:buFont typeface="Wingdings" panose="05000000000000000000" pitchFamily="2" charset="2"/>
              <a:buChar char="Ø"/>
            </a:pPr>
            <a:r>
              <a:rPr lang="fi-FI" sz="2000" dirty="0" err="1"/>
              <a:t>Understanding</a:t>
            </a:r>
            <a:r>
              <a:rPr lang="fi-FI" sz="2000" dirty="0"/>
              <a:t> </a:t>
            </a:r>
            <a:r>
              <a:rPr lang="fi-FI" sz="2000" dirty="0" err="1"/>
              <a:t>that</a:t>
            </a:r>
            <a:r>
              <a:rPr lang="fi-FI" sz="2000" dirty="0"/>
              <a:t> </a:t>
            </a:r>
            <a:r>
              <a:rPr lang="fi-FI" sz="2000" dirty="0" err="1"/>
              <a:t>failures</a:t>
            </a:r>
            <a:r>
              <a:rPr lang="fi-FI" sz="2000" dirty="0"/>
              <a:t> </a:t>
            </a:r>
            <a:r>
              <a:rPr lang="fi-FI" sz="2000" dirty="0" err="1"/>
              <a:t>are</a:t>
            </a:r>
            <a:r>
              <a:rPr lang="fi-FI" sz="2000" dirty="0"/>
              <a:t> </a:t>
            </a:r>
            <a:r>
              <a:rPr lang="fi-FI" sz="2000" dirty="0" err="1"/>
              <a:t>part</a:t>
            </a:r>
            <a:r>
              <a:rPr lang="fi-FI" sz="2000" dirty="0"/>
              <a:t> of </a:t>
            </a:r>
            <a:r>
              <a:rPr lang="fi-FI" sz="2000" dirty="0" err="1"/>
              <a:t>learning</a:t>
            </a:r>
            <a:endParaRPr lang="fi-FI" sz="2000" dirty="0"/>
          </a:p>
          <a:p>
            <a:pPr marL="483731" lvl="1" indent="-285739">
              <a:buFont typeface="Wingdings" panose="05000000000000000000" pitchFamily="2" charset="2"/>
              <a:buChar char="Ø"/>
            </a:pPr>
            <a:r>
              <a:rPr lang="fi-FI" sz="1917" b="0" dirty="0" err="1"/>
              <a:t>Kindness</a:t>
            </a:r>
            <a:r>
              <a:rPr lang="fi-FI" sz="1917" b="0" dirty="0"/>
              <a:t> to </a:t>
            </a:r>
            <a:r>
              <a:rPr lang="fi-FI" sz="1917" b="0" dirty="0" err="1"/>
              <a:t>yourself</a:t>
            </a:r>
            <a:r>
              <a:rPr lang="fi-FI" sz="1917" b="0" dirty="0"/>
              <a:t> </a:t>
            </a:r>
            <a:r>
              <a:rPr lang="fi-FI" sz="1917" b="0" dirty="0" err="1"/>
              <a:t>instead</a:t>
            </a:r>
            <a:r>
              <a:rPr lang="fi-FI" sz="1917" b="0" dirty="0"/>
              <a:t> of </a:t>
            </a:r>
            <a:r>
              <a:rPr lang="fi-FI" sz="1917" b="0" dirty="0" err="1"/>
              <a:t>hard</a:t>
            </a:r>
            <a:r>
              <a:rPr lang="fi-FI" sz="1917" b="0" dirty="0"/>
              <a:t> </a:t>
            </a:r>
            <a:r>
              <a:rPr lang="fi-FI" sz="1917" b="0" dirty="0" err="1"/>
              <a:t>self-criticism</a:t>
            </a:r>
            <a:endParaRPr lang="fi-FI" sz="1917" b="0" dirty="0"/>
          </a:p>
          <a:p>
            <a:pPr marL="669723" lvl="2" indent="-285739">
              <a:buFont typeface="Wingdings" panose="05000000000000000000" pitchFamily="2" charset="2"/>
              <a:buChar char="Ø"/>
            </a:pPr>
            <a:r>
              <a:rPr lang="fi-FI" sz="1583" b="0" dirty="0" err="1"/>
              <a:t>Learn</a:t>
            </a:r>
            <a:r>
              <a:rPr lang="fi-FI" sz="1583" b="0" dirty="0"/>
              <a:t> </a:t>
            </a:r>
            <a:r>
              <a:rPr lang="fi-FI" sz="1583" b="0" dirty="0" err="1"/>
              <a:t>more</a:t>
            </a:r>
            <a:r>
              <a:rPr lang="fi-FI" sz="1583" b="0" dirty="0"/>
              <a:t>: http://self-compassion.org/</a:t>
            </a:r>
          </a:p>
          <a:p>
            <a:pPr marL="483731" lvl="1" indent="-285739">
              <a:buFont typeface="Wingdings" panose="05000000000000000000" pitchFamily="2" charset="2"/>
              <a:buChar char="Ø"/>
            </a:pPr>
            <a:r>
              <a:rPr lang="fi-FI" sz="1917" b="0" dirty="0" err="1"/>
              <a:t>Share</a:t>
            </a:r>
            <a:r>
              <a:rPr lang="fi-FI" sz="1917" b="0" dirty="0"/>
              <a:t> </a:t>
            </a:r>
            <a:r>
              <a:rPr lang="fi-FI" sz="1917" b="0" dirty="0" err="1"/>
              <a:t>your</a:t>
            </a:r>
            <a:r>
              <a:rPr lang="fi-FI" sz="1917" b="0" dirty="0"/>
              <a:t> </a:t>
            </a:r>
            <a:r>
              <a:rPr lang="fi-FI" sz="1917" b="0" dirty="0" err="1"/>
              <a:t>feelings</a:t>
            </a:r>
            <a:endParaRPr lang="fi-FI" sz="1917" b="0" dirty="0"/>
          </a:p>
          <a:p>
            <a:pPr lvl="1" indent="0">
              <a:buNone/>
            </a:pPr>
            <a:endParaRPr lang="fi-FI" sz="1917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B56DD1-DA18-46DF-9A9E-620EE0905D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66" y="431780"/>
            <a:ext cx="2503054" cy="187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6696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alto University">
  <a:themeElements>
    <a:clrScheme name="Aalto University">
      <a:dk1>
        <a:srgbClr val="000000"/>
      </a:dk1>
      <a:lt1>
        <a:srgbClr val="EF3340"/>
      </a:lt1>
      <a:dk2>
        <a:srgbClr val="A7A7A7"/>
      </a:dk2>
      <a:lt2>
        <a:srgbClr val="535353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FF"/>
      </a:hlink>
      <a:folHlink>
        <a:srgbClr val="FF00FF"/>
      </a:folHlink>
    </a:clrScheme>
    <a:fontScheme name="Aalto University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alto Univers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Mukautettu 1">
      <a:dk1>
        <a:sysClr val="windowText" lastClr="000000"/>
      </a:dk1>
      <a:lt1>
        <a:sysClr val="window" lastClr="FFFFFF"/>
      </a:lt1>
      <a:dk2>
        <a:srgbClr val="005EB8"/>
      </a:dk2>
      <a:lt2>
        <a:srgbClr val="669ED4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1610_blue.pptx" id="{C34D0C79-154B-4D73-8A16-004A7851EAA0}" vid="{254815E9-DEFF-4FEA-BDAC-D250F1570866}"/>
    </a:ext>
  </a:extLst>
</a:theme>
</file>

<file path=ppt/theme/theme3.xml><?xml version="1.0" encoding="utf-8"?>
<a:theme xmlns:a="http://schemas.openxmlformats.org/drawingml/2006/main" name="Aalto University">
  <a:themeElements>
    <a:clrScheme name="Aalto Universit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FF"/>
      </a:hlink>
      <a:folHlink>
        <a:srgbClr val="FF00FF"/>
      </a:folHlink>
    </a:clrScheme>
    <a:fontScheme name="Aalto University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alto Univers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1292</Words>
  <Application>Microsoft Office PowerPoint</Application>
  <PresentationFormat>On-screen Show (16:10)</PresentationFormat>
  <Paragraphs>257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Arial</vt:lpstr>
      <vt:lpstr>Calibri</vt:lpstr>
      <vt:lpstr>Courier New</vt:lpstr>
      <vt:lpstr>Georgia</vt:lpstr>
      <vt:lpstr>Helvetica</vt:lpstr>
      <vt:lpstr>Lucida Grande</vt:lpstr>
      <vt:lpstr>Wingdings</vt:lpstr>
      <vt:lpstr>Aalto University</vt:lpstr>
      <vt:lpstr>Office-teema</vt:lpstr>
      <vt:lpstr>  Study- and Team-work Skills   </vt:lpstr>
      <vt:lpstr>What kind of change would you like to make </vt:lpstr>
      <vt:lpstr>Which factors are most important?</vt:lpstr>
      <vt:lpstr>Curiosity</vt:lpstr>
      <vt:lpstr>What is your approach to learning?</vt:lpstr>
      <vt:lpstr>Deep Approach to Learning</vt:lpstr>
      <vt:lpstr>The most effective study techniques</vt:lpstr>
      <vt:lpstr>Time Management</vt:lpstr>
      <vt:lpstr>Emotions in Learning</vt:lpstr>
      <vt:lpstr>Learning Together</vt:lpstr>
      <vt:lpstr>PowerPoint Presentation</vt:lpstr>
      <vt:lpstr>Memorize the best team/ group work experience you have ever had</vt:lpstr>
      <vt:lpstr>An Effective Team</vt:lpstr>
      <vt:lpstr>Stages of a Group</vt:lpstr>
      <vt:lpstr>Forming </vt:lpstr>
      <vt:lpstr>Storming</vt:lpstr>
      <vt:lpstr>Norming </vt:lpstr>
      <vt:lpstr>Performing</vt:lpstr>
      <vt:lpstr>Communication in a Group</vt:lpstr>
      <vt:lpstr>Some Guidelines for Good Interaction</vt:lpstr>
      <vt:lpstr>Some Guidelines for Good Interaction</vt:lpstr>
      <vt:lpstr>References</vt:lpstr>
      <vt:lpstr>PowerPoint Presentation</vt:lpstr>
      <vt:lpstr>Support for learning, wellbeing and study-skills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Study Skills &amp; Team work skills What makes the difference?  </dc:title>
  <dc:creator>Saarimäki Sanni</dc:creator>
  <cp:lastModifiedBy>Saarimäki Sanni</cp:lastModifiedBy>
  <cp:revision>35</cp:revision>
  <dcterms:created xsi:type="dcterms:W3CDTF">2020-08-27T09:03:20Z</dcterms:created>
  <dcterms:modified xsi:type="dcterms:W3CDTF">2023-08-28T06:20:49Z</dcterms:modified>
</cp:coreProperties>
</file>