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59" r:id="rId3"/>
    <p:sldId id="438" r:id="rId4"/>
    <p:sldId id="445" r:id="rId5"/>
    <p:sldId id="262" r:id="rId6"/>
    <p:sldId id="263" r:id="rId7"/>
    <p:sldId id="428" r:id="rId8"/>
    <p:sldId id="440" r:id="rId9"/>
    <p:sldId id="264" r:id="rId10"/>
    <p:sldId id="426" r:id="rId11"/>
    <p:sldId id="441" r:id="rId12"/>
    <p:sldId id="429" r:id="rId13"/>
    <p:sldId id="432" r:id="rId14"/>
    <p:sldId id="433" r:id="rId15"/>
    <p:sldId id="434" r:id="rId16"/>
    <p:sldId id="435" r:id="rId17"/>
    <p:sldId id="437" r:id="rId18"/>
    <p:sldId id="431" r:id="rId19"/>
    <p:sldId id="444" r:id="rId20"/>
    <p:sldId id="265" r:id="rId21"/>
    <p:sldId id="443" r:id="rId22"/>
    <p:sldId id="439" r:id="rId23"/>
    <p:sldId id="425" r:id="rId24"/>
    <p:sldId id="364" r:id="rId25"/>
    <p:sldId id="44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42510" autoAdjust="0"/>
  </p:normalViewPr>
  <p:slideViewPr>
    <p:cSldViewPr snapToGrid="0">
      <p:cViewPr varScale="1">
        <p:scale>
          <a:sx n="28" d="100"/>
          <a:sy n="28" d="100"/>
        </p:scale>
        <p:origin x="20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7A677-A52E-41F9-A22E-0D58E7AC5FF6}" type="datetimeFigureOut">
              <a:rPr lang="en-US" smtClean="0"/>
              <a:t>25.8.2023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F0D7F-7F9A-43A4-9385-EB072AAD5A45}" type="slidenum">
              <a:rPr lang="en-US" smtClean="0"/>
              <a:t>‹#›</a:t>
            </a:fld>
            <a:endParaRPr lang="en-US"/>
          </a:p>
        </p:txBody>
      </p:sp>
    </p:spTree>
    <p:extLst>
      <p:ext uri="{BB962C8B-B14F-4D97-AF65-F5344CB8AC3E}">
        <p14:creationId xmlns:p14="http://schemas.microsoft.com/office/powerpoint/2010/main" val="231454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ID: yoonjoo.cho@aalto.fi</a:t>
            </a:r>
          </a:p>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1</a:t>
            </a:fld>
            <a:endParaRPr lang="en-US"/>
          </a:p>
        </p:txBody>
      </p:sp>
    </p:spTree>
    <p:extLst>
      <p:ext uri="{BB962C8B-B14F-4D97-AF65-F5344CB8AC3E}">
        <p14:creationId xmlns:p14="http://schemas.microsoft.com/office/powerpoint/2010/main" val="338636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err="1"/>
              <a:t>When</a:t>
            </a:r>
            <a:r>
              <a:rPr lang="fi-FI" dirty="0"/>
              <a:t> </a:t>
            </a:r>
            <a:r>
              <a:rPr lang="fi-FI" dirty="0" err="1"/>
              <a:t>you</a:t>
            </a:r>
            <a:r>
              <a:rPr lang="fi-FI" dirty="0"/>
              <a:t> </a:t>
            </a:r>
            <a:r>
              <a:rPr lang="fi-FI" dirty="0" err="1"/>
              <a:t>are</a:t>
            </a:r>
            <a:r>
              <a:rPr lang="fi-FI" dirty="0"/>
              <a:t> </a:t>
            </a:r>
            <a:r>
              <a:rPr lang="fi-FI" dirty="0" err="1"/>
              <a:t>doing</a:t>
            </a:r>
            <a:r>
              <a:rPr lang="fi-FI" dirty="0"/>
              <a:t> </a:t>
            </a:r>
            <a:r>
              <a:rPr lang="fi-FI" dirty="0" err="1"/>
              <a:t>your</a:t>
            </a:r>
            <a:r>
              <a:rPr lang="fi-FI" dirty="0"/>
              <a:t> </a:t>
            </a:r>
            <a:r>
              <a:rPr lang="fi-FI" dirty="0" err="1"/>
              <a:t>degrees</a:t>
            </a:r>
            <a:endParaRPr lang="fi-FI" dirty="0"/>
          </a:p>
          <a:p>
            <a:endParaRPr lang="fi-FI" dirty="0"/>
          </a:p>
          <a:p>
            <a:pPr marL="171450" indent="-171450">
              <a:buFont typeface="Arial" panose="020B0604020202020204" pitchFamily="34" charset="0"/>
              <a:buChar char="•"/>
            </a:pPr>
            <a:r>
              <a:rPr lang="fi-FI" dirty="0" err="1"/>
              <a:t>When</a:t>
            </a:r>
            <a:r>
              <a:rPr lang="fi-FI" dirty="0"/>
              <a:t> </a:t>
            </a:r>
            <a:r>
              <a:rPr lang="fi-FI" dirty="0" err="1"/>
              <a:t>you</a:t>
            </a:r>
            <a:r>
              <a:rPr lang="fi-FI" dirty="0"/>
              <a:t> </a:t>
            </a:r>
            <a:r>
              <a:rPr lang="fi-FI" dirty="0" err="1"/>
              <a:t>have</a:t>
            </a:r>
            <a:r>
              <a:rPr lang="fi-FI" dirty="0"/>
              <a:t> </a:t>
            </a:r>
            <a:r>
              <a:rPr lang="fi-FI" dirty="0" err="1"/>
              <a:t>finished</a:t>
            </a:r>
            <a:r>
              <a:rPr lang="fi-FI" dirty="0"/>
              <a:t> </a:t>
            </a:r>
            <a:r>
              <a:rPr lang="fi-FI" dirty="0" err="1"/>
              <a:t>your</a:t>
            </a:r>
            <a:r>
              <a:rPr lang="fi-FI" dirty="0"/>
              <a:t> </a:t>
            </a:r>
            <a:r>
              <a:rPr lang="fi-FI" dirty="0" err="1"/>
              <a:t>studies</a:t>
            </a:r>
            <a:r>
              <a:rPr lang="fi-FI" dirty="0"/>
              <a:t> and </a:t>
            </a:r>
            <a:r>
              <a:rPr lang="fi-FI" dirty="0" err="1"/>
              <a:t>start</a:t>
            </a:r>
            <a:r>
              <a:rPr lang="fi-FI" dirty="0"/>
              <a:t> </a:t>
            </a:r>
            <a:r>
              <a:rPr lang="fi-FI" dirty="0" err="1"/>
              <a:t>working</a:t>
            </a:r>
            <a:r>
              <a:rPr lang="fi-FI" dirty="0"/>
              <a:t> in </a:t>
            </a:r>
            <a:r>
              <a:rPr lang="fi-FI" dirty="0" err="1"/>
              <a:t>the</a:t>
            </a:r>
            <a:r>
              <a:rPr lang="fi-FI" dirty="0"/>
              <a:t> </a:t>
            </a:r>
            <a:r>
              <a:rPr lang="fi-FI" dirty="0" err="1"/>
              <a:t>real</a:t>
            </a:r>
            <a:r>
              <a:rPr lang="fi-FI" dirty="0"/>
              <a:t> </a:t>
            </a:r>
            <a:r>
              <a:rPr lang="fi-FI" dirty="0" err="1"/>
              <a:t>world</a:t>
            </a:r>
            <a:r>
              <a:rPr lang="fi-FI" dirty="0"/>
              <a:t> (</a:t>
            </a:r>
            <a:r>
              <a:rPr lang="fi-FI" dirty="0" err="1"/>
              <a:t>your</a:t>
            </a:r>
            <a:r>
              <a:rPr lang="fi-FI" dirty="0"/>
              <a:t> </a:t>
            </a:r>
            <a:r>
              <a:rPr lang="fi-FI" dirty="0" err="1"/>
              <a:t>relevant</a:t>
            </a:r>
            <a:r>
              <a:rPr lang="fi-FI" dirty="0"/>
              <a:t> </a:t>
            </a:r>
            <a:r>
              <a:rPr lang="fi-FI" dirty="0" err="1"/>
              <a:t>field</a:t>
            </a:r>
            <a:r>
              <a:rPr lang="fi-FI" dirty="0"/>
              <a:t>)</a:t>
            </a:r>
          </a:p>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11</a:t>
            </a:fld>
            <a:endParaRPr lang="en-US"/>
          </a:p>
        </p:txBody>
      </p:sp>
    </p:spTree>
    <p:extLst>
      <p:ext uri="{BB962C8B-B14F-4D97-AF65-F5344CB8AC3E}">
        <p14:creationId xmlns:p14="http://schemas.microsoft.com/office/powerpoint/2010/main" val="113608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can add the screenshots of the relevant journal articles that I am going to introduce in the forthcoming slides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myself, who does not have first-hand experience of engineering education was in need of researching, “Why Intercultural communication, and professional communication skills, in general, is relevant/important/engineering?” (This has been a big question to me since I joined Aalto three years ago)</a:t>
            </a:r>
          </a:p>
          <a:p>
            <a:pPr marL="628650" lvl="1" indent="-171450">
              <a:buFont typeface="Courier New" panose="02070309020205020404" pitchFamily="49" charset="0"/>
              <a:buChar char="o"/>
            </a:pPr>
            <a:r>
              <a:rPr lang="en-US" dirty="0"/>
              <a:t>Look into leading journals in the field of engineering education (particularly, recent research papers)</a:t>
            </a:r>
          </a:p>
          <a:p>
            <a:pPr marL="628650" lvl="1" indent="-171450">
              <a:buFont typeface="Courier New" panose="02070309020205020404" pitchFamily="49" charset="0"/>
              <a:buChar char="o"/>
            </a:pPr>
            <a:r>
              <a:rPr lang="en-US" dirty="0"/>
              <a:t>Even though, it is not a mainstream discussion, but there has been </a:t>
            </a:r>
            <a:r>
              <a:rPr lang="en-US" b="1" dirty="0"/>
              <a:t>a consistent voice for the last couple of decades </a:t>
            </a:r>
            <a:r>
              <a:rPr lang="en-US" dirty="0"/>
              <a:t>in relation to “the importance of communication skills of engineering practitioners” – The interdependent relationship between technical knowledge &amp; communication skills</a:t>
            </a:r>
          </a:p>
          <a:p>
            <a:pPr marL="628650" lvl="1" indent="-171450">
              <a:buFont typeface="Courier New" panose="02070309020205020404" pitchFamily="49" charset="0"/>
              <a:buChar char="o"/>
            </a:pPr>
            <a:r>
              <a:rPr lang="en-US" dirty="0"/>
              <a:t>Employability (individual level) &amp; Sustainable Development (societal level)</a:t>
            </a:r>
          </a:p>
        </p:txBody>
      </p:sp>
      <p:sp>
        <p:nvSpPr>
          <p:cNvPr id="4" name="Slide Number Placeholder 3"/>
          <p:cNvSpPr>
            <a:spLocks noGrp="1"/>
          </p:cNvSpPr>
          <p:nvPr>
            <p:ph type="sldNum" sz="quarter" idx="5"/>
          </p:nvPr>
        </p:nvSpPr>
        <p:spPr/>
        <p:txBody>
          <a:bodyPr/>
          <a:lstStyle/>
          <a:p>
            <a:fld id="{705F0D7F-7F9A-43A4-9385-EB072AAD5A45}" type="slidenum">
              <a:rPr lang="en-US" smtClean="0"/>
              <a:t>12</a:t>
            </a:fld>
            <a:endParaRPr lang="en-US"/>
          </a:p>
        </p:txBody>
      </p:sp>
    </p:spTree>
    <p:extLst>
      <p:ext uri="{BB962C8B-B14F-4D97-AF65-F5344CB8AC3E}">
        <p14:creationId xmlns:p14="http://schemas.microsoft.com/office/powerpoint/2010/main" val="225497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An interdependent relationship between engineering knowledge and professional skills </a:t>
            </a:r>
            <a:r>
              <a:rPr lang="en-US" dirty="0"/>
              <a:t>that enabled engineering graduates to attain employability</a:t>
            </a:r>
          </a:p>
          <a:p>
            <a:pPr marL="628650" lvl="1" indent="-171450">
              <a:buFont typeface="Courier New" panose="02070309020205020404" pitchFamily="49" charset="0"/>
              <a:buChar char="o"/>
            </a:pPr>
            <a:r>
              <a:rPr lang="en-US" dirty="0"/>
              <a:t>the interrelationship between scientiﬁc knowledge and social practices</a:t>
            </a:r>
          </a:p>
          <a:p>
            <a:pPr marL="628650" lvl="1" indent="-171450">
              <a:buFont typeface="Courier New" panose="02070309020205020404" pitchFamily="49" charset="0"/>
              <a:buChar char="o"/>
            </a:pPr>
            <a:r>
              <a:rPr lang="en-US" b="1" dirty="0"/>
              <a:t>Mastering engineering knowledge </a:t>
            </a:r>
            <a:r>
              <a:rPr lang="en-US" dirty="0"/>
              <a:t>+ </a:t>
            </a:r>
            <a:r>
              <a:rPr lang="en-US" b="1" dirty="0"/>
              <a:t>the ability to work with others across contexts (professional skills)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Recent studies and reports provide compelling reasons why undergraduate engineering education is </a:t>
            </a:r>
            <a:r>
              <a:rPr lang="en-US" b="1" dirty="0"/>
              <a:t>in need of change if graduates are to develop the capacities for responding to the complex challenges of the twenty-ﬁrst century </a:t>
            </a:r>
            <a:r>
              <a:rPr lang="en-US" dirty="0"/>
              <a:t>(e.g. Graham 2012).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highlight>
                  <a:srgbClr val="C0C0C0"/>
                </a:highlight>
              </a:rPr>
              <a:t>Winberg</a:t>
            </a:r>
            <a:r>
              <a:rPr lang="en-US" dirty="0">
                <a:highlight>
                  <a:srgbClr val="C0C0C0"/>
                </a:highlight>
              </a:rPr>
              <a:t> et al. 2020: Many of the studies reviewed conﬁrm the importance of Mathematics, Physics and the engineering sciences as the basis of engineering practice, </a:t>
            </a:r>
            <a:r>
              <a:rPr lang="en-US" b="1" dirty="0">
                <a:highlight>
                  <a:srgbClr val="C0C0C0"/>
                </a:highlight>
              </a:rPr>
              <a:t>but equally, point out that key professional skills, such as communication, teamwork, project management, and professional ethics </a:t>
            </a:r>
            <a:r>
              <a:rPr lang="en-US" dirty="0">
                <a:highlight>
                  <a:srgbClr val="C0C0C0"/>
                </a:highlight>
              </a:rPr>
              <a:t>– as well as broader environmental and societal issues – have been neglected in engineering </a:t>
            </a:r>
            <a:r>
              <a:rPr lang="en-US" dirty="0" err="1">
                <a:highlight>
                  <a:srgbClr val="C0C0C0"/>
                </a:highlight>
              </a:rPr>
              <a:t>programmes</a:t>
            </a:r>
            <a:r>
              <a:rPr lang="en-US" dirty="0">
                <a:highlight>
                  <a:srgbClr val="C0C0C0"/>
                </a:highlight>
              </a:rPr>
              <a:t> </a:t>
            </a:r>
          </a:p>
          <a:p>
            <a:pPr marL="628650" lvl="1" indent="-171450">
              <a:buFont typeface="Courier New" panose="02070309020205020404" pitchFamily="49" charset="0"/>
              <a:buChar char="o"/>
            </a:pPr>
            <a:r>
              <a:rPr lang="en-US" dirty="0">
                <a:highlight>
                  <a:srgbClr val="C0C0C0"/>
                </a:highlight>
              </a:rPr>
              <a:t>what is under dispute is how much engineering science is required, how it is taught and learned, and </a:t>
            </a:r>
            <a:r>
              <a:rPr lang="en-US" b="1" i="0" dirty="0">
                <a:highlight>
                  <a:srgbClr val="C0C0C0"/>
                </a:highlight>
              </a:rPr>
              <a:t>how professional skills, particularly non-technical skills, might be built onto, or integrated into, the engineering knowledge base.</a:t>
            </a:r>
          </a:p>
          <a:p>
            <a:pPr marL="628650" lvl="1" indent="-171450">
              <a:buFont typeface="Courier New" panose="02070309020205020404" pitchFamily="49" charset="0"/>
              <a:buChar char="o"/>
            </a:pPr>
            <a:endParaRPr lang="en-US" b="1" i="0" dirty="0">
              <a:highlight>
                <a:srgbClr val="C0C0C0"/>
              </a:highlight>
            </a:endParaRPr>
          </a:p>
          <a:p>
            <a:pPr marL="457200" lvl="1" indent="0">
              <a:buFontTx/>
              <a:buNone/>
            </a:pPr>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13</a:t>
            </a:fld>
            <a:endParaRPr lang="en-US"/>
          </a:p>
        </p:txBody>
      </p:sp>
    </p:spTree>
    <p:extLst>
      <p:ext uri="{BB962C8B-B14F-4D97-AF65-F5344CB8AC3E}">
        <p14:creationId xmlns:p14="http://schemas.microsoft.com/office/powerpoint/2010/main" val="241974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a:p>
            <a:pPr marL="171450" lvl="0" indent="-171450">
              <a:buFont typeface="Arial" panose="020B0604020202020204" pitchFamily="34" charset="0"/>
              <a:buChar char="•"/>
            </a:pPr>
            <a:r>
              <a:rPr lang="en-US" b="1" dirty="0"/>
              <a:t>With the advent of globalization and the digital era</a:t>
            </a:r>
            <a:r>
              <a:rPr lang="en-US" dirty="0"/>
              <a:t>, society exerts greater demands upon engineering students. </a:t>
            </a:r>
            <a:r>
              <a:rPr lang="en-US" b="1" dirty="0"/>
              <a:t>The employability of engineering students is no longer merely a matter of the application of technical skills, but students must also possess complementary professional skills (i.e., soft skills) to achieve personal employment and resulting career development [1]. </a:t>
            </a:r>
          </a:p>
          <a:p>
            <a:pPr marL="0" lvl="0" indent="0">
              <a:buFontTx/>
              <a:buNone/>
            </a:pPr>
            <a:endParaRPr lang="en-US" dirty="0"/>
          </a:p>
          <a:p>
            <a:pPr marL="628650" lvl="1" indent="-171450">
              <a:buFont typeface="Courier New" panose="02070309020205020404" pitchFamily="49" charset="0"/>
              <a:buChar char="o"/>
            </a:pPr>
            <a:r>
              <a:rPr lang="en-US" dirty="0"/>
              <a:t>Professional skills are the necessary accompaniment to technical skills for engineering students [2]. Such professional skills include communication skills, teamwork skills, planning and organizing skills, ICT (information and communication technology) skills, lifelong learning skills, initiative, and enterprise skills. Among these professional skills, communication skills are considered to be the most important and indispensable [3]</a:t>
            </a:r>
          </a:p>
          <a:p>
            <a:pPr marL="457200" lvl="1" indent="0">
              <a:buFontTx/>
              <a:buNone/>
            </a:pPr>
            <a:endParaRPr lang="en-US" dirty="0"/>
          </a:p>
          <a:p>
            <a:pPr marL="628650" lvl="1" indent="-171450">
              <a:buFont typeface="Courier New" panose="02070309020205020404" pitchFamily="49" charset="0"/>
              <a:buChar char="o"/>
            </a:pPr>
            <a:r>
              <a:rPr lang="en-US" dirty="0"/>
              <a:t>Nowadays, with the rapid development of digital information technology (IT) and the impact of the COVID-19 pandemic, businesses are gradually shifting towards digitalization, making remote work and online collaboration more common. </a:t>
            </a:r>
            <a:r>
              <a:rPr lang="en-US" b="1" dirty="0"/>
              <a:t>In this context, communication skills have become even more important, and engineers need to be able to clearly express ideas and issues to avoid misunderstandings and errors in order to efﬁciently complete complex technical projects [4]. </a:t>
            </a:r>
            <a:r>
              <a:rPr lang="en-US" dirty="0"/>
              <a:t>Under these circumstances, engineering students trained in the digital era need to possess strong communication skills.</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The higher the ability to apply the dimensions in communication skills, the more competitive the student’s employment prospects will be and the higher the employer’s assessment will be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ﬁrst category of articles (∼25%) argues that engineering knowledge matters and that ‘a strong technical knowledge base’ (Bingham, Southee, and Page 2015, 410) is key to employability and necessary for the development of professional skills. </a:t>
            </a:r>
          </a:p>
          <a:p>
            <a:pPr marL="171450" lvl="0" indent="-171450">
              <a:buFont typeface="Arial" panose="020B0604020202020204" pitchFamily="34" charset="0"/>
              <a:buChar char="•"/>
            </a:pPr>
            <a:endParaRPr lang="en-US" dirty="0"/>
          </a:p>
          <a:p>
            <a:pPr marL="628650" lvl="1" indent="-171450">
              <a:buFont typeface="Courier New" panose="02070309020205020404" pitchFamily="49" charset="0"/>
              <a:buChar char="o"/>
            </a:pPr>
            <a:r>
              <a:rPr lang="en-US" dirty="0"/>
              <a:t>These studies explain that the disciplinary core is highly relevant to employability and should not be neglected because engineering students who lack conﬁdence in the core engineering disciplines would be unlikely to develop competence in engineering communication, management or professional ethics. </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14</a:t>
            </a:fld>
            <a:endParaRPr lang="en-US"/>
          </a:p>
        </p:txBody>
      </p:sp>
    </p:spTree>
    <p:extLst>
      <p:ext uri="{BB962C8B-B14F-4D97-AF65-F5344CB8AC3E}">
        <p14:creationId xmlns:p14="http://schemas.microsoft.com/office/powerpoint/2010/main" val="944149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dirty="0"/>
          </a:p>
          <a:p>
            <a:pPr marL="171450" lvl="0" indent="-171450">
              <a:buFont typeface="Arial" panose="020B0604020202020204" pitchFamily="34" charset="0"/>
              <a:buChar char="•"/>
            </a:pPr>
            <a:r>
              <a:rPr lang="en-US" dirty="0"/>
              <a:t>With the advent of globalization and the digital era, society exerts greater demands upon engineering students. </a:t>
            </a:r>
            <a:r>
              <a:rPr lang="en-US" b="1" dirty="0"/>
              <a:t>The employability of engineering students is no longer merely a matter of the application of technical skills, but students must also possess complementary professional skills (i.e., soft skills) to achieve personal employment and resulting career development [1]. </a:t>
            </a:r>
          </a:p>
          <a:p>
            <a:pPr marL="0" lvl="0" indent="0">
              <a:buFontTx/>
              <a:buNone/>
            </a:pPr>
            <a:endParaRPr lang="en-US" dirty="0"/>
          </a:p>
          <a:p>
            <a:pPr marL="628650" lvl="1" indent="-171450">
              <a:buFont typeface="Courier New" panose="02070309020205020404" pitchFamily="49" charset="0"/>
              <a:buChar char="o"/>
            </a:pPr>
            <a:r>
              <a:rPr lang="en-US" dirty="0"/>
              <a:t>Professional skills are the necessary accompaniment to technical skills for engineering students [2]. Such professional skills include communication skills, teamwork skills, planning and organizing skills, ICT (information and communication technology) skills, lifelong learning skills, initiative, and enterprise skills. Among these professional skills, communication skills are considered to be the most important and indispensable [3]</a:t>
            </a:r>
          </a:p>
          <a:p>
            <a:pPr marL="457200" lvl="1" indent="0">
              <a:buFontTx/>
              <a:buNone/>
            </a:pPr>
            <a:endParaRPr lang="en-US" dirty="0"/>
          </a:p>
          <a:p>
            <a:pPr marL="628650" lvl="1" indent="-171450">
              <a:buFont typeface="Courier New" panose="02070309020205020404" pitchFamily="49" charset="0"/>
              <a:buChar char="o"/>
            </a:pPr>
            <a:r>
              <a:rPr lang="en-US" dirty="0"/>
              <a:t>Nowadays, with the rapid development of digital information technology (IT) and the impact of the COVID-19 pandemic, </a:t>
            </a:r>
            <a:r>
              <a:rPr lang="en-US" b="1" dirty="0"/>
              <a:t>businesses are gradually shifting towards digitalization, making remote work and online collaboration more common</a:t>
            </a:r>
            <a:r>
              <a:rPr lang="en-US" dirty="0"/>
              <a:t>. </a:t>
            </a:r>
            <a:r>
              <a:rPr lang="en-US" b="1" dirty="0"/>
              <a:t>In this context, communication skills have become even more important, and engineers need to be able to clearly express ideas and issues to avoid misunderstandings and errors in order to efﬁciently complete complex technical projects [4]. </a:t>
            </a:r>
            <a:r>
              <a:rPr lang="en-US" dirty="0"/>
              <a:t>Under these circumstances, engineering students trained in the digital era need to possess strong communication skills.</a:t>
            </a:r>
          </a:p>
        </p:txBody>
      </p:sp>
      <p:sp>
        <p:nvSpPr>
          <p:cNvPr id="4" name="Slide Number Placeholder 3"/>
          <p:cNvSpPr>
            <a:spLocks noGrp="1"/>
          </p:cNvSpPr>
          <p:nvPr>
            <p:ph type="sldNum" sz="quarter" idx="5"/>
          </p:nvPr>
        </p:nvSpPr>
        <p:spPr/>
        <p:txBody>
          <a:bodyPr/>
          <a:lstStyle/>
          <a:p>
            <a:fld id="{705F0D7F-7F9A-43A4-9385-EB072AAD5A45}" type="slidenum">
              <a:rPr lang="en-US" smtClean="0"/>
              <a:t>15</a:t>
            </a:fld>
            <a:endParaRPr lang="en-US"/>
          </a:p>
        </p:txBody>
      </p:sp>
    </p:spTree>
    <p:extLst>
      <p:ext uri="{BB962C8B-B14F-4D97-AF65-F5344CB8AC3E}">
        <p14:creationId xmlns:p14="http://schemas.microsoft.com/office/powerpoint/2010/main" val="106849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 there is no clear consensus on the exact set of skills under the term ‘professional skills’ (also called ‘soft’, ‘transferable’, ‘transversal’ or even ‘21</a:t>
            </a:r>
            <a:r>
              <a:rPr lang="en-US" baseline="30000" dirty="0"/>
              <a:t>st </a:t>
            </a:r>
            <a:r>
              <a:rPr lang="en-US" dirty="0"/>
              <a:t>Century’ skills), </a:t>
            </a:r>
            <a:r>
              <a:rPr lang="en-US" b="1" dirty="0"/>
              <a:t>there seems to be an overall agreement that engineering education should not only address science and engineering but also social, ethical, and </a:t>
            </a:r>
            <a:r>
              <a:rPr lang="en-US" b="1" dirty="0" err="1"/>
              <a:t>organisational</a:t>
            </a:r>
            <a:r>
              <a:rPr lang="en-US" b="1" dirty="0"/>
              <a:t> aspects of engineers’ practices and responsibilities </a:t>
            </a:r>
            <a:r>
              <a:rPr lang="en-US" dirty="0"/>
              <a:t>(</a:t>
            </a:r>
            <a:r>
              <a:rPr lang="en-US" dirty="0" err="1"/>
              <a:t>Kolmos</a:t>
            </a:r>
            <a:r>
              <a:rPr lang="en-US" dirty="0"/>
              <a:t> and </a:t>
            </a:r>
            <a:r>
              <a:rPr lang="en-US" dirty="0" err="1"/>
              <a:t>Holgaard</a:t>
            </a:r>
            <a:r>
              <a:rPr lang="en-US" dirty="0"/>
              <a:t>, 2019; </a:t>
            </a:r>
            <a:r>
              <a:rPr lang="en-US" dirty="0" err="1"/>
              <a:t>Winberg</a:t>
            </a:r>
            <a:r>
              <a:rPr lang="en-US" dirty="0"/>
              <a:t> et al., 2020). </a:t>
            </a:r>
          </a:p>
          <a:p>
            <a:pPr marL="171450" indent="-171450">
              <a:buFont typeface="Arial" panose="020B0604020202020204" pitchFamily="34" charset="0"/>
              <a:buChar char="•"/>
            </a:pPr>
            <a:endParaRPr lang="en-US" dirty="0"/>
          </a:p>
          <a:p>
            <a:pPr marL="628650" lvl="1" indent="-171450">
              <a:buFont typeface="Courier New" panose="02070309020205020404" pitchFamily="49" charset="0"/>
              <a:buChar char="o"/>
            </a:pPr>
            <a:r>
              <a:rPr lang="en-US" dirty="0"/>
              <a:t>As an example, the 2013 IEA ‘Graduate Attributes and Professional Competencies’ report </a:t>
            </a:r>
            <a:r>
              <a:rPr lang="en-US" b="1" dirty="0"/>
              <a:t>highlights skills related to societal responsibility, ethics, teamwork, communication, and project management (IEA, 2013).</a:t>
            </a:r>
            <a:r>
              <a:rPr lang="en-US" dirty="0"/>
              <a:t> Communication, teamwork, and </a:t>
            </a:r>
            <a:r>
              <a:rPr lang="en-US" dirty="0" err="1"/>
              <a:t>organisational</a:t>
            </a:r>
            <a:r>
              <a:rPr lang="en-US" dirty="0"/>
              <a:t> abilities are also featured prominently in sources looking at </a:t>
            </a:r>
            <a:r>
              <a:rPr lang="en-US" dirty="0" err="1"/>
              <a:t>labour</a:t>
            </a:r>
            <a:r>
              <a:rPr lang="en-US" dirty="0"/>
              <a:t>-market needs such as employer and alumni surveys (Carter, 2011; </a:t>
            </a:r>
            <a:r>
              <a:rPr lang="en-US" dirty="0" err="1"/>
              <a:t>Itani</a:t>
            </a:r>
            <a:r>
              <a:rPr lang="en-US" dirty="0"/>
              <a:t> and </a:t>
            </a:r>
            <a:r>
              <a:rPr lang="en-US" dirty="0" err="1"/>
              <a:t>Srour</a:t>
            </a:r>
            <a:r>
              <a:rPr lang="en-US" dirty="0"/>
              <a:t>, 2016; Craps et al., 2017) or in occupational databases such as O*NET in the US4, which provide information on the skills considered important for current engineering positions. </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With growing concerns regarding the automation of jobs and </a:t>
            </a:r>
            <a:r>
              <a:rPr lang="en-US" b="0" dirty="0"/>
              <a:t>the rise of outsourcing and </a:t>
            </a:r>
            <a:r>
              <a:rPr lang="en-US" b="0" dirty="0" err="1"/>
              <a:t>globalisation</a:t>
            </a:r>
            <a:r>
              <a:rPr lang="en-US" b="0" dirty="0"/>
              <a:t>, </a:t>
            </a:r>
            <a:r>
              <a:rPr lang="en-US" dirty="0"/>
              <a:t>studies have attempted to predict the evolution of those needs. Frey and Osborne (2017) have investigated the susceptibility of jobs to </a:t>
            </a:r>
            <a:r>
              <a:rPr lang="en-US" dirty="0" err="1"/>
              <a:t>computerisation</a:t>
            </a:r>
            <a:r>
              <a:rPr lang="en-US" dirty="0"/>
              <a:t> and found that jobs requiring more skills related to interpersonal and interprofessional domains such as perceptiveness, negotiation, and persuasion were less likely to be aﬀected.</a:t>
            </a:r>
          </a:p>
        </p:txBody>
      </p:sp>
      <p:sp>
        <p:nvSpPr>
          <p:cNvPr id="4" name="Slide Number Placeholder 3"/>
          <p:cNvSpPr>
            <a:spLocks noGrp="1"/>
          </p:cNvSpPr>
          <p:nvPr>
            <p:ph type="sldNum" sz="quarter" idx="5"/>
          </p:nvPr>
        </p:nvSpPr>
        <p:spPr/>
        <p:txBody>
          <a:bodyPr/>
          <a:lstStyle/>
          <a:p>
            <a:fld id="{705F0D7F-7F9A-43A4-9385-EB072AAD5A45}" type="slidenum">
              <a:rPr lang="en-US" smtClean="0"/>
              <a:t>16</a:t>
            </a:fld>
            <a:endParaRPr lang="en-US"/>
          </a:p>
        </p:txBody>
      </p:sp>
    </p:spTree>
    <p:extLst>
      <p:ext uri="{BB962C8B-B14F-4D97-AF65-F5344CB8AC3E}">
        <p14:creationId xmlns:p14="http://schemas.microsoft.com/office/powerpoint/2010/main" val="210282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Three variables and the relationship between these three </a:t>
            </a:r>
            <a:r>
              <a:rPr lang="fi-FI" b="1" dirty="0"/>
              <a:t>(</a:t>
            </a:r>
            <a:r>
              <a:rPr lang="fi-FI" b="1" dirty="0" err="1"/>
              <a:t>communication</a:t>
            </a:r>
            <a:r>
              <a:rPr lang="fi-FI" b="1" dirty="0"/>
              <a:t> </a:t>
            </a:r>
            <a:r>
              <a:rPr lang="fi-FI" b="1" dirty="0" err="1"/>
              <a:t>skills</a:t>
            </a:r>
            <a:r>
              <a:rPr lang="fi-FI" b="1" dirty="0"/>
              <a:t>, </a:t>
            </a:r>
            <a:r>
              <a:rPr lang="fi-FI" b="1" dirty="0" err="1"/>
              <a:t>employability</a:t>
            </a:r>
            <a:r>
              <a:rPr lang="fi-FI" b="1" dirty="0"/>
              <a:t> and </a:t>
            </a:r>
            <a:r>
              <a:rPr lang="fi-FI" b="1" dirty="0" err="1"/>
              <a:t>employer</a:t>
            </a:r>
            <a:r>
              <a:rPr lang="fi-FI" b="1" dirty="0"/>
              <a:t> </a:t>
            </a:r>
            <a:r>
              <a:rPr lang="fi-FI" b="1" dirty="0" err="1"/>
              <a:t>evaluation</a:t>
            </a:r>
            <a:r>
              <a:rPr lang="fi-FI" b="1" dirty="0"/>
              <a:t>)</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Interdisciplinary communication skills</a:t>
            </a:r>
          </a:p>
          <a:p>
            <a:endParaRPr lang="en-US" dirty="0"/>
          </a:p>
          <a:p>
            <a:pPr marL="628650" lvl="1" indent="-171450">
              <a:buFont typeface="Courier New" panose="02070309020205020404" pitchFamily="49" charset="0"/>
              <a:buChar char="o"/>
            </a:pPr>
            <a:r>
              <a:rPr lang="en-US" dirty="0"/>
              <a:t>Communication and learning between disciplines are also important aspects of communication skills that require enhancement. </a:t>
            </a:r>
            <a:r>
              <a:rPr lang="en-US" b="1" dirty="0"/>
              <a:t>Interdisciplinary communication skills are increasingly recognized as essential skills for engineering graduates, especially those who intend to work internationally. </a:t>
            </a:r>
            <a:r>
              <a:rPr lang="en-US" dirty="0"/>
              <a:t>Not only do engineers need to communicate and work with fellow engineers from other countries, but they are also required to master </a:t>
            </a:r>
            <a:r>
              <a:rPr lang="en-US" b="1" dirty="0"/>
              <a:t>effective communication across disciplines</a:t>
            </a:r>
            <a:r>
              <a:rPr lang="en-US" dirty="0"/>
              <a:t>, such as engineering and management. Interdisciplinary projects in university education can contribute to the development of students’ teamwork skills. The integration of these programs has been partly due to the industry’s need for engineers with more extensive skills. </a:t>
            </a:r>
            <a:r>
              <a:rPr lang="en-US" b="1" dirty="0"/>
              <a:t>With interdisciplinary communication skills, engineers can build strong working relationships between team members, and a positive working environment can be created </a:t>
            </a:r>
            <a:r>
              <a:rPr lang="en-US" dirty="0"/>
              <a:t>[40]</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Non-verbal communication skills also include interdisciplinary communication skills and, in the era of Industry 4.0, embedding elements of interdisciplinary collaboration into team learning is also conducive to strengthening students’ collaboration and communication skills, thus promoting their employability [57]. To develop a fully stimulating approach to enhancing students’ employability, it makes sense to provide training in interdisciplinarity in universities [58]. For example, BIM (Building Information Modeling) as a new platform for assistance and communication links design phases that are initially separated due to different professions to enhance productivity [59]. For manufacturing, the integrated status of skills related to smart manufacturing, information technology, data analysis, and systems integration will create greater demands as the process of digitalization continues to deepen. Due to the collaborative nature of smart manufacturing production technologies, the smooth implementation of products and processes requires complex and efﬁcient coordination between various mechanical, hydraulic, electronic and software components. As a result, the industry needs more “versatile architects and versatile engineers” with comprehensive management skills such as broad and complex knowledge structures, as well as holistic competencies, creativity and the ability to learn sustainably [60].</a:t>
            </a:r>
          </a:p>
          <a:p>
            <a:endParaRPr lang="en-US" dirty="0"/>
          </a:p>
          <a:p>
            <a:pPr marL="171450" indent="-171450">
              <a:buFont typeface="Arial" panose="020B0604020202020204" pitchFamily="34" charset="0"/>
              <a:buChar char="•"/>
            </a:pPr>
            <a:r>
              <a:rPr lang="en-US" b="1" dirty="0"/>
              <a:t>Intercultural communication skills</a:t>
            </a:r>
          </a:p>
          <a:p>
            <a:endParaRPr lang="en-US" b="1" dirty="0"/>
          </a:p>
          <a:p>
            <a:pPr marL="628650" lvl="1" indent="-171450">
              <a:buFont typeface="Courier New" panose="02070309020205020404" pitchFamily="49" charset="0"/>
              <a:buChar char="o"/>
            </a:pPr>
            <a:r>
              <a:rPr lang="en-US" dirty="0"/>
              <a:t>The emergence of new </a:t>
            </a:r>
            <a:r>
              <a:rPr lang="en-US" b="1" dirty="0"/>
              <a:t>ICT (information and communications technologies</a:t>
            </a:r>
            <a:r>
              <a:rPr lang="en-US" dirty="0"/>
              <a:t>, e.g., internet, email, satellite communications), faster and cheaper international transport, migration ﬂows, and the internationalization of business have led to an increasing number of people—including engineers—engaging in cross-cultural exchanges. Moreover, the internationalization of degree courses is not only important for remaining competitive in a global economy but are also indispensable in a world where survival can only be achieved through global cooperation. A prerequisite for successful global cooperation is the development of intercultural competence</a:t>
            </a:r>
            <a:r>
              <a:rPr lang="en-US" b="1" dirty="0"/>
              <a:t>. In an era of globalization, engineers need to communicate with people from home and abroad as well as from different cultural backgrounds. Research shows that intercultural communication skills enable students to adapt to different cultures and deal with different social systems.</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Besides interdisciplinary communication skills, </a:t>
            </a:r>
            <a:r>
              <a:rPr lang="en-US" b="1" dirty="0"/>
              <a:t>intercultural communication skills are also important for engineering students since multinational business activities have developed rapidly around the world and more and more multinational joint ventures have undertaken construction projects and operating across borders </a:t>
            </a:r>
            <a:r>
              <a:rPr lang="en-US" dirty="0"/>
              <a:t>[61]. </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b="1" dirty="0"/>
              <a:t>The key results</a:t>
            </a:r>
          </a:p>
          <a:p>
            <a:pPr marL="457200" lvl="1" indent="0">
              <a:buFont typeface="Courier New" panose="02070309020205020404" pitchFamily="49" charset="0"/>
              <a:buNone/>
            </a:pPr>
            <a:endParaRPr lang="en-US" dirty="0"/>
          </a:p>
          <a:p>
            <a:pPr marL="628650" lvl="1" indent="-171450">
              <a:buFont typeface="Courier New" panose="02070309020205020404" pitchFamily="49" charset="0"/>
              <a:buChar char="o"/>
            </a:pPr>
            <a:r>
              <a:rPr lang="en-US" b="1" dirty="0"/>
              <a:t>Communication skills</a:t>
            </a:r>
            <a:r>
              <a:rPr lang="en-US" dirty="0"/>
              <a:t>, as one of the important soft skills, affect the employability of engineering students through verbal skills and non-verbal skills. When engineering students have good oral and visual communication skills required by the digital age, and the ability to avoid cultural conﬂicts in transnational cooperation, they can gain more discourse rights and opportunities in the workplace, which can signiﬁcantly enhance their employment competitiveness.</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b="1" dirty="0"/>
              <a:t>The employability of engineering students also affects the employer’s assessment</a:t>
            </a:r>
            <a:r>
              <a:rPr lang="en-US" dirty="0"/>
              <a:t>. The change in digital times puts forward higher requirements for the employability of engineering students. Therefore, the cultivation of modern students should not only be limited to the improvement of professional skills but should be closer to the cultivation of compound talents. This training mode will further change the employer’s assessment from a single technical-level assessment to a comprehensive quality assessment that conforms to the overall development of the job market.</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b="1" dirty="0"/>
              <a:t>Employer’s assessment further promotes the improvement of communication skills of engineering students</a:t>
            </a:r>
            <a:r>
              <a:rPr lang="en-US" dirty="0"/>
              <a:t>. Employers believe that, with the continuous development of science and technology, engineering students should understand the use of various media, have the communication skills necessary for the workplace, such as listening, speaking, reading, and writing, and require engineering education institutions to adopt corresponding training strategies to develop workers who meet the job market.</a:t>
            </a:r>
          </a:p>
          <a:p>
            <a:pPr marL="171450" lvl="0" indent="-171450">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18</a:t>
            </a:fld>
            <a:endParaRPr lang="en-US"/>
          </a:p>
        </p:txBody>
      </p:sp>
    </p:spTree>
    <p:extLst>
      <p:ext uri="{BB962C8B-B14F-4D97-AF65-F5344CB8AC3E}">
        <p14:creationId xmlns:p14="http://schemas.microsoft.com/office/powerpoint/2010/main" val="1139349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 course, the major part of your MSC studies is to establish your technical knowledge skills (Knowledge and understanding; Engineering Analysis; Engineering Design; Investigations; Engineering Practice; Making Judgements – the core engineering discipline)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a small space where you can add ‘communication aspects’ – it is not a mandatory part of your degree </a:t>
            </a:r>
            <a:r>
              <a:rPr lang="en-US" dirty="0" err="1"/>
              <a:t>programme</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core aspect of learning communication is about ‘practice’ &amp; ‘social interaction’ – enable you to expose to the social interactions with other students having different backgrounds!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20</a:t>
            </a:fld>
            <a:endParaRPr lang="en-US"/>
          </a:p>
        </p:txBody>
      </p:sp>
    </p:spTree>
    <p:extLst>
      <p:ext uri="{BB962C8B-B14F-4D97-AF65-F5344CB8AC3E}">
        <p14:creationId xmlns:p14="http://schemas.microsoft.com/office/powerpoint/2010/main" val="248509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21</a:t>
            </a:fld>
            <a:endParaRPr lang="en-US"/>
          </a:p>
        </p:txBody>
      </p:sp>
    </p:spTree>
    <p:extLst>
      <p:ext uri="{BB962C8B-B14F-4D97-AF65-F5344CB8AC3E}">
        <p14:creationId xmlns:p14="http://schemas.microsoft.com/office/powerpoint/2010/main" val="363472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22</a:t>
            </a:fld>
            <a:endParaRPr lang="en-US"/>
          </a:p>
        </p:txBody>
      </p:sp>
    </p:spTree>
    <p:extLst>
      <p:ext uri="{BB962C8B-B14F-4D97-AF65-F5344CB8AC3E}">
        <p14:creationId xmlns:p14="http://schemas.microsoft.com/office/powerpoint/2010/main" val="312525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3</a:t>
            </a:fld>
            <a:endParaRPr lang="en-US"/>
          </a:p>
        </p:txBody>
      </p:sp>
    </p:spTree>
    <p:extLst>
      <p:ext uri="{BB962C8B-B14F-4D97-AF65-F5344CB8AC3E}">
        <p14:creationId xmlns:p14="http://schemas.microsoft.com/office/powerpoint/2010/main" val="297208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23</a:t>
            </a:fld>
            <a:endParaRPr lang="en-US"/>
          </a:p>
        </p:txBody>
      </p:sp>
    </p:spTree>
    <p:extLst>
      <p:ext uri="{BB962C8B-B14F-4D97-AF65-F5344CB8AC3E}">
        <p14:creationId xmlns:p14="http://schemas.microsoft.com/office/powerpoint/2010/main" val="3609366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25</a:t>
            </a:fld>
            <a:endParaRPr lang="en-US"/>
          </a:p>
        </p:txBody>
      </p:sp>
    </p:spTree>
    <p:extLst>
      <p:ext uri="{BB962C8B-B14F-4D97-AF65-F5344CB8AC3E}">
        <p14:creationId xmlns:p14="http://schemas.microsoft.com/office/powerpoint/2010/main" val="253044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a:p>
            <a:r>
              <a:rPr lang="en-US" b="0" u="none" dirty="0"/>
              <a:t>https://www.mentimeter.com/app/presentation/al3xgkqxrf94emvxs1742rx9vn9tv5qh/tws9fquo9at2/edit</a:t>
            </a:r>
          </a:p>
          <a:p>
            <a:endParaRPr lang="en-US" b="1" u="sng" dirty="0"/>
          </a:p>
          <a:p>
            <a:endParaRPr lang="en-US" b="1" u="sng" dirty="0"/>
          </a:p>
          <a:p>
            <a:endParaRPr lang="en-US" b="1" u="sng" dirty="0"/>
          </a:p>
          <a:p>
            <a:r>
              <a:rPr lang="en-US" b="1" u="sng" dirty="0" err="1"/>
              <a:t>Programme</a:t>
            </a:r>
            <a:r>
              <a:rPr lang="en-US" b="1" u="sng" dirty="0"/>
              <a:t> Outcomes Framework</a:t>
            </a:r>
          </a:p>
          <a:p>
            <a:endParaRPr lang="en-US" dirty="0"/>
          </a:p>
          <a:p>
            <a:r>
              <a:rPr lang="en-US" dirty="0"/>
              <a:t>(a) </a:t>
            </a:r>
            <a:r>
              <a:rPr lang="en-US" dirty="0" err="1"/>
              <a:t>Programme</a:t>
            </a:r>
            <a:r>
              <a:rPr lang="en-US" dirty="0"/>
              <a:t> Outcomes describe </a:t>
            </a:r>
            <a:r>
              <a:rPr lang="en-US" b="1" dirty="0"/>
              <a:t>the knowledge, understanding, skills and abilities which an accredited engineering degree </a:t>
            </a:r>
            <a:r>
              <a:rPr lang="en-US" b="1" dirty="0" err="1"/>
              <a:t>programme</a:t>
            </a:r>
            <a:r>
              <a:rPr lang="en-US" b="1" dirty="0"/>
              <a:t> must enable a graduate to demonstrate. </a:t>
            </a:r>
            <a:r>
              <a:rPr lang="en-US" dirty="0"/>
              <a:t>The </a:t>
            </a:r>
            <a:r>
              <a:rPr lang="en-US" dirty="0" err="1"/>
              <a:t>Programme</a:t>
            </a:r>
            <a:r>
              <a:rPr lang="en-US" dirty="0"/>
              <a:t> Outcomes specified below apply to accredited </a:t>
            </a:r>
            <a:r>
              <a:rPr lang="en-US" dirty="0" err="1"/>
              <a:t>programmes</a:t>
            </a:r>
            <a:r>
              <a:rPr lang="en-US" dirty="0"/>
              <a:t> which are to be awarded a EUR-ACE® label by an </a:t>
            </a:r>
            <a:r>
              <a:rPr lang="en-US" dirty="0" err="1"/>
              <a:t>authorised</a:t>
            </a:r>
            <a:r>
              <a:rPr lang="en-US" dirty="0"/>
              <a:t> agency. In this document, the term learning outcome is used only to describe the knowledge, understanding, skills and abilities which apply to individual course units/modules.</a:t>
            </a:r>
          </a:p>
          <a:p>
            <a:endParaRPr lang="en-US" dirty="0"/>
          </a:p>
          <a:p>
            <a:r>
              <a:rPr lang="en-US" dirty="0"/>
              <a:t>b) The </a:t>
            </a:r>
            <a:r>
              <a:rPr lang="en-US" dirty="0" err="1"/>
              <a:t>Programme</a:t>
            </a:r>
            <a:r>
              <a:rPr lang="en-US" dirty="0"/>
              <a:t> Outcomes specified in this document are intended to be applicable to the full range of Bachelor and Master Degree </a:t>
            </a:r>
            <a:r>
              <a:rPr lang="en-US" dirty="0" err="1"/>
              <a:t>programmes</a:t>
            </a:r>
            <a:r>
              <a:rPr lang="en-US" dirty="0"/>
              <a:t> in engineering offered in European HEI’s. They have to be considered as the ‘minimum threshold’ defined by the ENAEE community and to be fulfilled in order to assure the quality of engineering </a:t>
            </a:r>
            <a:r>
              <a:rPr lang="en-US" dirty="0" err="1"/>
              <a:t>programmes</a:t>
            </a:r>
            <a:r>
              <a:rPr lang="en-US" dirty="0"/>
              <a:t>.</a:t>
            </a:r>
          </a:p>
          <a:p>
            <a:endParaRPr lang="en-US" dirty="0"/>
          </a:p>
          <a:p>
            <a:r>
              <a:rPr lang="en-US" dirty="0"/>
              <a:t>(c) The </a:t>
            </a:r>
            <a:r>
              <a:rPr lang="en-US" dirty="0" err="1"/>
              <a:t>Programme</a:t>
            </a:r>
            <a:r>
              <a:rPr lang="en-US" dirty="0"/>
              <a:t> Outcomes </a:t>
            </a:r>
            <a:r>
              <a:rPr lang="en-US" b="1" dirty="0"/>
              <a:t>can be used in both the design (by engineering academics) and the evaluation (by accreditation agencies)</a:t>
            </a:r>
            <a:r>
              <a:rPr lang="en-US" dirty="0"/>
              <a:t> of </a:t>
            </a:r>
            <a:r>
              <a:rPr lang="en-US" dirty="0" err="1"/>
              <a:t>programmes</a:t>
            </a:r>
            <a:r>
              <a:rPr lang="en-US" dirty="0"/>
              <a:t> in all branches of engineering and for different profiles.</a:t>
            </a:r>
          </a:p>
          <a:p>
            <a:endParaRPr lang="en-US" dirty="0"/>
          </a:p>
          <a:p>
            <a:r>
              <a:rPr lang="en-US" dirty="0"/>
              <a:t>(d) The standards describe the </a:t>
            </a:r>
            <a:r>
              <a:rPr lang="en-US" dirty="0" err="1"/>
              <a:t>Programme</a:t>
            </a:r>
            <a:r>
              <a:rPr lang="en-US" dirty="0"/>
              <a:t> Outcomes that accredited </a:t>
            </a:r>
            <a:r>
              <a:rPr lang="en-US" dirty="0" err="1"/>
              <a:t>programmes</a:t>
            </a:r>
            <a:r>
              <a:rPr lang="en-US" dirty="0"/>
              <a:t> must meet, but do not prescribe how they are </a:t>
            </a:r>
            <a:r>
              <a:rPr lang="en-US" dirty="0" err="1"/>
              <a:t>realised</a:t>
            </a:r>
            <a:r>
              <a:rPr lang="en-US" dirty="0"/>
              <a:t>. Consequently, no restriction is implied or intended by the EAFSG in the design of </a:t>
            </a:r>
            <a:r>
              <a:rPr lang="en-US" dirty="0" err="1"/>
              <a:t>programmes</a:t>
            </a:r>
            <a:r>
              <a:rPr lang="en-US" dirty="0"/>
              <a:t> to meet the specified </a:t>
            </a:r>
            <a:r>
              <a:rPr lang="en-US" dirty="0" err="1"/>
              <a:t>Programme</a:t>
            </a:r>
            <a:r>
              <a:rPr lang="en-US" dirty="0"/>
              <a:t> Outcomes. HEI’s retain the freedom to formulate </a:t>
            </a:r>
            <a:r>
              <a:rPr lang="en-US" dirty="0" err="1"/>
              <a:t>programmes</a:t>
            </a:r>
            <a:r>
              <a:rPr lang="en-US" dirty="0"/>
              <a:t> with an individual emphasis and character, including new and innovative </a:t>
            </a:r>
            <a:r>
              <a:rPr lang="en-US" dirty="0" err="1"/>
              <a:t>programmes</a:t>
            </a:r>
            <a:r>
              <a:rPr lang="en-US" dirty="0"/>
              <a:t>, and to prescribe conditions for entry into each </a:t>
            </a:r>
            <a:r>
              <a:rPr lang="en-US" dirty="0" err="1"/>
              <a:t>programme</a:t>
            </a:r>
            <a:r>
              <a:rPr lang="en-US" dirty="0"/>
              <a:t>.</a:t>
            </a:r>
          </a:p>
          <a:p>
            <a:endParaRPr lang="en-US" dirty="0"/>
          </a:p>
          <a:p>
            <a:r>
              <a:rPr lang="en-US" dirty="0"/>
              <a:t>(e) The </a:t>
            </a:r>
            <a:r>
              <a:rPr lang="en-US" dirty="0" err="1"/>
              <a:t>Programme</a:t>
            </a:r>
            <a:r>
              <a:rPr lang="en-US" dirty="0"/>
              <a:t> Outcomes are described here separately for both Bachelor and Master Degree </a:t>
            </a:r>
            <a:r>
              <a:rPr lang="en-US" dirty="0" err="1"/>
              <a:t>programmes</a:t>
            </a:r>
            <a:r>
              <a:rPr lang="en-US" dirty="0"/>
              <a:t> with reference to the following eight learning areas:</a:t>
            </a:r>
          </a:p>
          <a:p>
            <a:endParaRPr lang="en-US" dirty="0"/>
          </a:p>
          <a:p>
            <a:pPr lvl="1"/>
            <a:r>
              <a:rPr lang="en-US" b="1" dirty="0"/>
              <a:t>1. Knowledge and understanding;</a:t>
            </a:r>
          </a:p>
          <a:p>
            <a:pPr lvl="1"/>
            <a:r>
              <a:rPr lang="en-US" b="1" dirty="0"/>
              <a:t>2. Engineering Analysis;</a:t>
            </a:r>
          </a:p>
          <a:p>
            <a:pPr lvl="1"/>
            <a:r>
              <a:rPr lang="en-US" b="1" dirty="0"/>
              <a:t>3. Engineering Design;</a:t>
            </a:r>
          </a:p>
          <a:p>
            <a:pPr lvl="1"/>
            <a:r>
              <a:rPr lang="en-US" b="1" dirty="0"/>
              <a:t>4. Investigations;</a:t>
            </a:r>
          </a:p>
          <a:p>
            <a:pPr lvl="1"/>
            <a:r>
              <a:rPr lang="en-US" b="1" dirty="0"/>
              <a:t>5. Engineering Practice;</a:t>
            </a:r>
          </a:p>
          <a:p>
            <a:pPr lvl="1"/>
            <a:r>
              <a:rPr lang="en-US" b="1" dirty="0"/>
              <a:t>6. Making Judgements;</a:t>
            </a:r>
          </a:p>
          <a:p>
            <a:pPr lvl="1"/>
            <a:r>
              <a:rPr lang="en-US" b="1" dirty="0"/>
              <a:t>7. Communication and Team-working;</a:t>
            </a:r>
          </a:p>
          <a:p>
            <a:pPr lvl="1"/>
            <a:r>
              <a:rPr lang="en-US" b="1" dirty="0"/>
              <a:t>8. Lifelong Learning</a:t>
            </a:r>
          </a:p>
        </p:txBody>
      </p:sp>
      <p:sp>
        <p:nvSpPr>
          <p:cNvPr id="4" name="Slide Number Placeholder 3"/>
          <p:cNvSpPr>
            <a:spLocks noGrp="1"/>
          </p:cNvSpPr>
          <p:nvPr>
            <p:ph type="sldNum" sz="quarter" idx="5"/>
          </p:nvPr>
        </p:nvSpPr>
        <p:spPr/>
        <p:txBody>
          <a:bodyPr/>
          <a:lstStyle/>
          <a:p>
            <a:fld id="{705F0D7F-7F9A-43A4-9385-EB072AAD5A45}" type="slidenum">
              <a:rPr lang="en-US" smtClean="0"/>
              <a:t>4</a:t>
            </a:fld>
            <a:endParaRPr lang="en-US"/>
          </a:p>
        </p:txBody>
      </p:sp>
    </p:spTree>
    <p:extLst>
      <p:ext uri="{BB962C8B-B14F-4D97-AF65-F5344CB8AC3E}">
        <p14:creationId xmlns:p14="http://schemas.microsoft.com/office/powerpoint/2010/main" val="42013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ENAEE is a not-for-profit </a:t>
            </a:r>
            <a:r>
              <a:rPr lang="en-US" dirty="0" err="1"/>
              <a:t>organisation</a:t>
            </a:r>
            <a:r>
              <a:rPr lang="en-US" dirty="0"/>
              <a:t> whose mission is to serve the public and society through the promotion and advancement of engineering education in Europe and abroad.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European Network for Accreditation of Engineering Education (ENAEE) was established in 2006 as an organization to promote quality in engineering education across Europe and beyond. It is rooted in the Bologna process which aims to build the European Higher Education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Membership of ENAEE is open to all bodies concerned with educational and professional standards in engineering. Such bodies may include accreditation and quality assurance agencies, professional </a:t>
            </a:r>
            <a:r>
              <a:rPr lang="en-US" dirty="0" err="1"/>
              <a:t>organisations</a:t>
            </a:r>
            <a:r>
              <a:rPr lang="en-US" dirty="0"/>
              <a:t>, associations of higher education institutions, employers’ associations, and engineering student bodies and their associations.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EUR-ACE® Framework Standards and Guidelines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5</a:t>
            </a:fld>
            <a:endParaRPr lang="en-US"/>
          </a:p>
        </p:txBody>
      </p:sp>
    </p:spTree>
    <p:extLst>
      <p:ext uri="{BB962C8B-B14F-4D97-AF65-F5344CB8AC3E}">
        <p14:creationId xmlns:p14="http://schemas.microsoft.com/office/powerpoint/2010/main" val="4282990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https://sdgs.un.org/2030agenda</a:t>
            </a:r>
          </a:p>
          <a:p>
            <a:endParaRPr lang="en-US" dirty="0"/>
          </a:p>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6</a:t>
            </a:fld>
            <a:endParaRPr lang="en-US"/>
          </a:p>
        </p:txBody>
      </p:sp>
    </p:spTree>
    <p:extLst>
      <p:ext uri="{BB962C8B-B14F-4D97-AF65-F5344CB8AC3E}">
        <p14:creationId xmlns:p14="http://schemas.microsoft.com/office/powerpoint/2010/main" val="128421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err="1"/>
              <a:t>When</a:t>
            </a:r>
            <a:r>
              <a:rPr lang="fi-FI" dirty="0"/>
              <a:t> </a:t>
            </a:r>
            <a:r>
              <a:rPr lang="fi-FI" dirty="0" err="1"/>
              <a:t>you</a:t>
            </a:r>
            <a:r>
              <a:rPr lang="fi-FI" dirty="0"/>
              <a:t> </a:t>
            </a:r>
            <a:r>
              <a:rPr lang="fi-FI" dirty="0" err="1"/>
              <a:t>are</a:t>
            </a:r>
            <a:r>
              <a:rPr lang="fi-FI" dirty="0"/>
              <a:t> </a:t>
            </a:r>
            <a:r>
              <a:rPr lang="fi-FI" dirty="0" err="1"/>
              <a:t>doing</a:t>
            </a:r>
            <a:r>
              <a:rPr lang="fi-FI" dirty="0"/>
              <a:t> </a:t>
            </a:r>
            <a:r>
              <a:rPr lang="fi-FI" dirty="0" err="1"/>
              <a:t>your</a:t>
            </a:r>
            <a:r>
              <a:rPr lang="fi-FI" dirty="0"/>
              <a:t> </a:t>
            </a:r>
            <a:r>
              <a:rPr lang="fi-FI" dirty="0" err="1"/>
              <a:t>degrees</a:t>
            </a:r>
            <a:r>
              <a:rPr lang="fi-FI" dirty="0"/>
              <a:t>.</a:t>
            </a:r>
          </a:p>
          <a:p>
            <a:endParaRPr lang="fi-FI" dirty="0"/>
          </a:p>
          <a:p>
            <a:pPr marL="171450" indent="-171450">
              <a:buFont typeface="Arial" panose="020B0604020202020204" pitchFamily="34" charset="0"/>
              <a:buChar char="•"/>
            </a:pPr>
            <a:r>
              <a:rPr lang="fi-FI" dirty="0" err="1"/>
              <a:t>When</a:t>
            </a:r>
            <a:r>
              <a:rPr lang="fi-FI" dirty="0"/>
              <a:t> </a:t>
            </a:r>
            <a:r>
              <a:rPr lang="fi-FI" dirty="0" err="1"/>
              <a:t>you</a:t>
            </a:r>
            <a:r>
              <a:rPr lang="fi-FI" dirty="0"/>
              <a:t> </a:t>
            </a:r>
            <a:r>
              <a:rPr lang="fi-FI" dirty="0" err="1"/>
              <a:t>have</a:t>
            </a:r>
            <a:r>
              <a:rPr lang="fi-FI" dirty="0"/>
              <a:t> </a:t>
            </a:r>
            <a:r>
              <a:rPr lang="fi-FI" dirty="0" err="1"/>
              <a:t>finished</a:t>
            </a:r>
            <a:r>
              <a:rPr lang="fi-FI" dirty="0"/>
              <a:t> </a:t>
            </a:r>
            <a:r>
              <a:rPr lang="fi-FI" dirty="0" err="1"/>
              <a:t>your</a:t>
            </a:r>
            <a:r>
              <a:rPr lang="fi-FI" dirty="0"/>
              <a:t> </a:t>
            </a:r>
            <a:r>
              <a:rPr lang="fi-FI" dirty="0" err="1"/>
              <a:t>studies</a:t>
            </a:r>
            <a:r>
              <a:rPr lang="fi-FI" dirty="0"/>
              <a:t> and </a:t>
            </a:r>
            <a:r>
              <a:rPr lang="fi-FI" dirty="0" err="1"/>
              <a:t>start</a:t>
            </a:r>
            <a:r>
              <a:rPr lang="fi-FI" dirty="0"/>
              <a:t> </a:t>
            </a:r>
            <a:r>
              <a:rPr lang="fi-FI" dirty="0" err="1"/>
              <a:t>working</a:t>
            </a:r>
            <a:r>
              <a:rPr lang="fi-FI" dirty="0"/>
              <a:t> in </a:t>
            </a:r>
            <a:r>
              <a:rPr lang="fi-FI" dirty="0" err="1"/>
              <a:t>the</a:t>
            </a:r>
            <a:r>
              <a:rPr lang="fi-FI" dirty="0"/>
              <a:t> </a:t>
            </a:r>
            <a:r>
              <a:rPr lang="fi-FI" dirty="0" err="1"/>
              <a:t>real</a:t>
            </a:r>
            <a:r>
              <a:rPr lang="fi-FI" dirty="0"/>
              <a:t> </a:t>
            </a:r>
            <a:r>
              <a:rPr lang="fi-FI" dirty="0" err="1"/>
              <a:t>world</a:t>
            </a:r>
            <a:r>
              <a:rPr lang="fi-FI" dirty="0"/>
              <a:t>.</a:t>
            </a:r>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7</a:t>
            </a:fld>
            <a:endParaRPr lang="en-US"/>
          </a:p>
        </p:txBody>
      </p:sp>
    </p:spTree>
    <p:extLst>
      <p:ext uri="{BB962C8B-B14F-4D97-AF65-F5344CB8AC3E}">
        <p14:creationId xmlns:p14="http://schemas.microsoft.com/office/powerpoint/2010/main" val="265935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i-FI" dirty="0" err="1"/>
              <a:t>When</a:t>
            </a:r>
            <a:r>
              <a:rPr lang="fi-FI" dirty="0"/>
              <a:t> </a:t>
            </a:r>
            <a:r>
              <a:rPr lang="fi-FI" dirty="0" err="1"/>
              <a:t>you</a:t>
            </a:r>
            <a:r>
              <a:rPr lang="fi-FI" dirty="0"/>
              <a:t> </a:t>
            </a:r>
            <a:r>
              <a:rPr lang="fi-FI" dirty="0" err="1"/>
              <a:t>are</a:t>
            </a:r>
            <a:r>
              <a:rPr lang="fi-FI" dirty="0"/>
              <a:t> </a:t>
            </a:r>
            <a:r>
              <a:rPr lang="fi-FI" dirty="0" err="1"/>
              <a:t>doing</a:t>
            </a:r>
            <a:r>
              <a:rPr lang="fi-FI" dirty="0"/>
              <a:t> </a:t>
            </a:r>
            <a:r>
              <a:rPr lang="fi-FI" dirty="0" err="1"/>
              <a:t>your</a:t>
            </a:r>
            <a:r>
              <a:rPr lang="fi-FI" dirty="0"/>
              <a:t> </a:t>
            </a:r>
            <a:r>
              <a:rPr lang="fi-FI" dirty="0" err="1"/>
              <a:t>degrees</a:t>
            </a:r>
            <a:endParaRPr lang="fi-FI" dirty="0"/>
          </a:p>
          <a:p>
            <a:endParaRPr lang="fi-FI" dirty="0"/>
          </a:p>
          <a:p>
            <a:pPr marL="171450" indent="-171450">
              <a:buFont typeface="Arial" panose="020B0604020202020204" pitchFamily="34" charset="0"/>
              <a:buChar char="•"/>
            </a:pPr>
            <a:r>
              <a:rPr lang="fi-FI" dirty="0" err="1"/>
              <a:t>When</a:t>
            </a:r>
            <a:r>
              <a:rPr lang="fi-FI" dirty="0"/>
              <a:t> </a:t>
            </a:r>
            <a:r>
              <a:rPr lang="fi-FI" dirty="0" err="1"/>
              <a:t>you</a:t>
            </a:r>
            <a:r>
              <a:rPr lang="fi-FI" dirty="0"/>
              <a:t> </a:t>
            </a:r>
            <a:r>
              <a:rPr lang="fi-FI" dirty="0" err="1"/>
              <a:t>have</a:t>
            </a:r>
            <a:r>
              <a:rPr lang="fi-FI" dirty="0"/>
              <a:t> </a:t>
            </a:r>
            <a:r>
              <a:rPr lang="fi-FI" dirty="0" err="1"/>
              <a:t>finished</a:t>
            </a:r>
            <a:r>
              <a:rPr lang="fi-FI" dirty="0"/>
              <a:t> </a:t>
            </a:r>
            <a:r>
              <a:rPr lang="fi-FI" dirty="0" err="1"/>
              <a:t>your</a:t>
            </a:r>
            <a:r>
              <a:rPr lang="fi-FI" dirty="0"/>
              <a:t> </a:t>
            </a:r>
            <a:r>
              <a:rPr lang="fi-FI" dirty="0" err="1"/>
              <a:t>studies</a:t>
            </a:r>
            <a:r>
              <a:rPr lang="fi-FI" dirty="0"/>
              <a:t> and </a:t>
            </a:r>
            <a:r>
              <a:rPr lang="fi-FI" dirty="0" err="1"/>
              <a:t>start</a:t>
            </a:r>
            <a:r>
              <a:rPr lang="fi-FI" dirty="0"/>
              <a:t> </a:t>
            </a:r>
            <a:r>
              <a:rPr lang="fi-FI" dirty="0" err="1"/>
              <a:t>working</a:t>
            </a:r>
            <a:r>
              <a:rPr lang="fi-FI" dirty="0"/>
              <a:t> in </a:t>
            </a:r>
            <a:r>
              <a:rPr lang="fi-FI" dirty="0" err="1"/>
              <a:t>the</a:t>
            </a:r>
            <a:r>
              <a:rPr lang="fi-FI" dirty="0"/>
              <a:t> </a:t>
            </a:r>
            <a:r>
              <a:rPr lang="fi-FI" dirty="0" err="1"/>
              <a:t>real</a:t>
            </a:r>
            <a:r>
              <a:rPr lang="fi-FI" dirty="0"/>
              <a:t> </a:t>
            </a:r>
            <a:r>
              <a:rPr lang="fi-FI" dirty="0" err="1"/>
              <a:t>world</a:t>
            </a:r>
            <a:r>
              <a:rPr lang="fi-FI" dirty="0"/>
              <a:t> (</a:t>
            </a:r>
            <a:r>
              <a:rPr lang="fi-FI" dirty="0" err="1"/>
              <a:t>your</a:t>
            </a:r>
            <a:r>
              <a:rPr lang="fi-FI" dirty="0"/>
              <a:t> </a:t>
            </a:r>
            <a:r>
              <a:rPr lang="fi-FI" dirty="0" err="1"/>
              <a:t>relevant</a:t>
            </a:r>
            <a:r>
              <a:rPr lang="fi-FI" dirty="0"/>
              <a:t> </a:t>
            </a:r>
            <a:r>
              <a:rPr lang="fi-FI" dirty="0" err="1"/>
              <a:t>field</a:t>
            </a:r>
            <a:r>
              <a:rPr lang="fi-FI" dirty="0"/>
              <a:t>)</a:t>
            </a:r>
          </a:p>
          <a:p>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8</a:t>
            </a:fld>
            <a:endParaRPr lang="en-US"/>
          </a:p>
        </p:txBody>
      </p:sp>
    </p:spTree>
    <p:extLst>
      <p:ext uri="{BB962C8B-B14F-4D97-AF65-F5344CB8AC3E}">
        <p14:creationId xmlns:p14="http://schemas.microsoft.com/office/powerpoint/2010/main" val="26726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fi-FI" dirty="0"/>
          </a:p>
          <a:p>
            <a:pPr marL="171450" indent="-171450">
              <a:buFont typeface="Arial" panose="020B0604020202020204" pitchFamily="34" charset="0"/>
              <a:buChar char="•"/>
            </a:pPr>
            <a:r>
              <a:rPr lang="en-US" dirty="0"/>
              <a:t>https://www.aalto.fi/en/aalto-university/key-figures-of-2022-and-annual-reports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160 out of 230 students are international students in the school of ENG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Overall, universities themselves are one of the most diverse and international places in the country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But it is not just a mere presence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5F0D7F-7F9A-43A4-9385-EB072AAD5A45}" type="slidenum">
              <a:rPr lang="en-US" smtClean="0"/>
              <a:t>9</a:t>
            </a:fld>
            <a:endParaRPr lang="en-US"/>
          </a:p>
        </p:txBody>
      </p:sp>
    </p:spTree>
    <p:extLst>
      <p:ext uri="{BB962C8B-B14F-4D97-AF65-F5344CB8AC3E}">
        <p14:creationId xmlns:p14="http://schemas.microsoft.com/office/powerpoint/2010/main" val="128620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 range of social interactions would be relevant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You interlocutors are likely to have a different linguistic, ethnic and educational backgrounds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discussing, persuading, negotiating, cooperating, questioning, answering, brain-storming, supporting, influencing…</a:t>
            </a:r>
          </a:p>
        </p:txBody>
      </p:sp>
      <p:sp>
        <p:nvSpPr>
          <p:cNvPr id="4" name="Slide Number Placeholder 3"/>
          <p:cNvSpPr>
            <a:spLocks noGrp="1"/>
          </p:cNvSpPr>
          <p:nvPr>
            <p:ph type="sldNum" sz="quarter" idx="5"/>
          </p:nvPr>
        </p:nvSpPr>
        <p:spPr/>
        <p:txBody>
          <a:bodyPr/>
          <a:lstStyle/>
          <a:p>
            <a:fld id="{705F0D7F-7F9A-43A4-9385-EB072AAD5A45}" type="slidenum">
              <a:rPr lang="en-US" smtClean="0"/>
              <a:t>10</a:t>
            </a:fld>
            <a:endParaRPr lang="en-US"/>
          </a:p>
        </p:txBody>
      </p:sp>
    </p:spTree>
    <p:extLst>
      <p:ext uri="{BB962C8B-B14F-4D97-AF65-F5344CB8AC3E}">
        <p14:creationId xmlns:p14="http://schemas.microsoft.com/office/powerpoint/2010/main" val="263399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17AD-8BED-4F71-9B4A-E02ECA550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FB822-1EE2-E39B-AEC9-165602C6E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5A5471-BD34-DFAF-1BF7-C1586547C162}"/>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5" name="Footer Placeholder 4">
            <a:extLst>
              <a:ext uri="{FF2B5EF4-FFF2-40B4-BE49-F238E27FC236}">
                <a16:creationId xmlns:a16="http://schemas.microsoft.com/office/drawing/2014/main" id="{0390F7D9-1B57-3694-BE74-956736D41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0BFC2-709E-C49D-2EB5-DAA4693178DC}"/>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91935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872E-E70D-B7A0-2593-8067202827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625D1-11B1-C2A0-8930-BE70C094BA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658AC-EE3D-FF17-E92B-433DBBF625EA}"/>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5" name="Footer Placeholder 4">
            <a:extLst>
              <a:ext uri="{FF2B5EF4-FFF2-40B4-BE49-F238E27FC236}">
                <a16:creationId xmlns:a16="http://schemas.microsoft.com/office/drawing/2014/main" id="{D0685B85-279E-6615-348E-65B241F3F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3ECBC-9488-87EC-F2CA-422BA89CAFA6}"/>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339513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B2F733-3F8A-9544-86A8-D45DD5802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79E353-5F1E-DD50-D95D-7FD2C42AA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71129-D1F2-CB14-BE49-74AB21D729DE}"/>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5" name="Footer Placeholder 4">
            <a:extLst>
              <a:ext uri="{FF2B5EF4-FFF2-40B4-BE49-F238E27FC236}">
                <a16:creationId xmlns:a16="http://schemas.microsoft.com/office/drawing/2014/main" id="{B729B194-C056-39A1-0450-1473C7E30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603D4-F48C-D5AC-47E2-24266F2EC8AE}"/>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385142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p:cNvSpPr>
            <a:spLocks noGrp="1"/>
          </p:cNvSpPr>
          <p:nvPr>
            <p:ph type="body" sz="half" idx="11" hasCustomPrompt="1"/>
          </p:nvPr>
        </p:nvSpPr>
        <p:spPr>
          <a:xfrm>
            <a:off x="575733" y="2184180"/>
            <a:ext cx="10598075" cy="884352"/>
          </a:xfrm>
          <a:prstGeom prst="rect">
            <a:avLst/>
          </a:prstGeom>
        </p:spPr>
        <p:txBody>
          <a:bodyPr lIns="0" rIns="0" anchor="b"/>
          <a:lstStyle>
            <a:lvl1pPr marL="0" indent="0">
              <a:buNone/>
              <a:defRPr sz="6133" b="1"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Headline</a:t>
            </a:r>
          </a:p>
        </p:txBody>
      </p:sp>
      <p:sp>
        <p:nvSpPr>
          <p:cNvPr id="8" name="Text Placeholder 3"/>
          <p:cNvSpPr>
            <a:spLocks noGrp="1"/>
          </p:cNvSpPr>
          <p:nvPr>
            <p:ph type="body" sz="half" idx="2" hasCustomPrompt="1"/>
          </p:nvPr>
        </p:nvSpPr>
        <p:spPr>
          <a:xfrm>
            <a:off x="575734" y="3429000"/>
            <a:ext cx="10664796" cy="668517"/>
          </a:xfrm>
          <a:prstGeom prst="rect">
            <a:avLst/>
          </a:prstGeom>
        </p:spPr>
        <p:txBody>
          <a:bodyPr lIns="0" rIns="0"/>
          <a:lstStyle>
            <a:lvl1pPr marL="0" indent="0">
              <a:buNone/>
              <a:defRPr sz="3733"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No Image - Sub</a:t>
            </a:r>
          </a:p>
        </p:txBody>
      </p:sp>
      <p:sp>
        <p:nvSpPr>
          <p:cNvPr id="9" name="Text Placeholder 3"/>
          <p:cNvSpPr>
            <a:spLocks noGrp="1"/>
          </p:cNvSpPr>
          <p:nvPr>
            <p:ph type="body" sz="half" idx="12" hasCustomPrompt="1"/>
          </p:nvPr>
        </p:nvSpPr>
        <p:spPr>
          <a:xfrm>
            <a:off x="7955163" y="5620518"/>
            <a:ext cx="3285367" cy="392559"/>
          </a:xfrm>
          <a:prstGeom prst="rect">
            <a:avLst/>
          </a:prstGeom>
        </p:spPr>
        <p:txBody>
          <a:bodyPr/>
          <a:lstStyle>
            <a:lvl1pPr marL="0" indent="0">
              <a:buNone/>
              <a:defRPr sz="18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Name</a:t>
            </a:r>
          </a:p>
        </p:txBody>
      </p:sp>
      <p:sp>
        <p:nvSpPr>
          <p:cNvPr id="11" name="Text Placeholder 3"/>
          <p:cNvSpPr>
            <a:spLocks noGrp="1"/>
          </p:cNvSpPr>
          <p:nvPr>
            <p:ph type="body" sz="half" idx="13" hasCustomPrompt="1"/>
          </p:nvPr>
        </p:nvSpPr>
        <p:spPr>
          <a:xfrm>
            <a:off x="7955163" y="6013077"/>
            <a:ext cx="3285367" cy="392559"/>
          </a:xfrm>
          <a:prstGeom prst="rect">
            <a:avLst/>
          </a:prstGeom>
        </p:spPr>
        <p:txBody>
          <a:bodyPr/>
          <a:lstStyle>
            <a:lvl1pPr marL="0" indent="0">
              <a:buNone/>
              <a:defRPr sz="1800" b="1" i="0" baseline="0">
                <a:solidFill>
                  <a:schemeClr val="bg1"/>
                </a:solidFill>
                <a:latin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Date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7874"/>
            <a:ext cx="2103929" cy="1990127"/>
          </a:xfrm>
          <a:prstGeom prst="rect">
            <a:avLst/>
          </a:prstGeom>
        </p:spPr>
      </p:pic>
    </p:spTree>
    <p:extLst>
      <p:ext uri="{BB962C8B-B14F-4D97-AF65-F5344CB8AC3E}">
        <p14:creationId xmlns:p14="http://schemas.microsoft.com/office/powerpoint/2010/main" val="3860169710"/>
      </p:ext>
    </p:extLst>
  </p:cSld>
  <p:clrMapOvr>
    <a:masterClrMapping/>
  </p:clrMapOvr>
  <p:extLst>
    <p:ext uri="{DCECCB84-F9BA-43D5-87BE-67443E8EF086}">
      <p15:sldGuideLst xmlns:p15="http://schemas.microsoft.com/office/powerpoint/2012/main">
        <p15:guide id="1" orient="horz" pos="295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389771" y="167222"/>
            <a:ext cx="11323863" cy="1332765"/>
          </a:xfrm>
          <a:prstGeom prst="rect">
            <a:avLst/>
          </a:prstGeom>
        </p:spPr>
        <p:txBody>
          <a:bodyPr lIns="0" tIns="0" rIns="0" bIns="0"/>
          <a:lstStyle>
            <a:lvl1pPr marL="0" indent="0">
              <a:lnSpc>
                <a:spcPts val="5333"/>
              </a:lnSpc>
              <a:buNone/>
              <a:defRPr sz="5333" b="1"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Body slide title </a:t>
            </a:r>
          </a:p>
        </p:txBody>
      </p:sp>
      <p:sp>
        <p:nvSpPr>
          <p:cNvPr id="13" name="Text Placeholder 3"/>
          <p:cNvSpPr>
            <a:spLocks noGrp="1"/>
          </p:cNvSpPr>
          <p:nvPr>
            <p:ph type="body" sz="half" idx="11" hasCustomPrompt="1"/>
          </p:nvPr>
        </p:nvSpPr>
        <p:spPr>
          <a:xfrm>
            <a:off x="389771" y="1646053"/>
            <a:ext cx="11323863" cy="4065947"/>
          </a:xfrm>
          <a:prstGeom prst="rect">
            <a:avLst/>
          </a:prstGeom>
        </p:spPr>
        <p:txBody>
          <a:bodyPr lIns="0" tIns="0" rIns="0" bIns="0"/>
          <a:lstStyle>
            <a:lvl1pPr marL="0" marR="0" indent="0" algn="l" defTabSz="914377" rtl="0" eaLnBrk="1" fontAlgn="auto" latinLnBrk="0" hangingPunct="1">
              <a:lnSpc>
                <a:spcPts val="3467"/>
              </a:lnSpc>
              <a:spcBef>
                <a:spcPts val="1000"/>
              </a:spcBef>
              <a:spcAft>
                <a:spcPts val="0"/>
              </a:spcAft>
              <a:buClrTx/>
              <a:buSzTx/>
              <a:buFont typeface="Arial" panose="020B0604020202020204" pitchFamily="34" charset="0"/>
              <a:buNone/>
              <a:tabLst/>
              <a:defRPr sz="2800" b="1" baseline="0">
                <a:solidFill>
                  <a:schemeClr val="tx1"/>
                </a:solidFill>
              </a:defRPr>
            </a:lvl1pPr>
            <a:lvl2pPr marL="838179" indent="-361942">
              <a:buFont typeface="Arial" panose="020B0604020202020204" pitchFamily="34" charset="0"/>
              <a:buChar char="•"/>
              <a:defRPr sz="2800"/>
            </a:lvl2pPr>
            <a:lvl3pPr marL="1073124" indent="-234945">
              <a:buFont typeface="Arial" panose="020B0604020202020204" pitchFamily="34" charset="0"/>
              <a:buChar char="•"/>
              <a:defRPr sz="2133"/>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Your text here</a:t>
            </a:r>
          </a:p>
          <a:p>
            <a:pPr lvl="1"/>
            <a:r>
              <a:rPr lang="fi-FI"/>
              <a:t>Second level</a:t>
            </a:r>
          </a:p>
          <a:p>
            <a:pPr lvl="2"/>
            <a:r>
              <a:rPr lang="fi-FI"/>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30" y="5722549"/>
            <a:ext cx="2737103" cy="1194136"/>
          </a:xfrm>
          <a:prstGeom prst="rect">
            <a:avLst/>
          </a:prstGeom>
        </p:spPr>
      </p:pic>
    </p:spTree>
    <p:extLst>
      <p:ext uri="{BB962C8B-B14F-4D97-AF65-F5344CB8AC3E}">
        <p14:creationId xmlns:p14="http://schemas.microsoft.com/office/powerpoint/2010/main" val="1248334730"/>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512E-B85D-9C79-7E96-E3A6573FBB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040DE-F163-10C4-508C-060AEC2C9C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89DB7-400D-89E4-4B36-8AB4198B275D}"/>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5" name="Footer Placeholder 4">
            <a:extLst>
              <a:ext uri="{FF2B5EF4-FFF2-40B4-BE49-F238E27FC236}">
                <a16:creationId xmlns:a16="http://schemas.microsoft.com/office/drawing/2014/main" id="{AE8642D3-477E-5D4F-F58F-8CEFBC8FB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8F921-7F9C-4D52-EB30-943FF85BDD84}"/>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15239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5373-E1C1-4F5B-9D05-04C7346B3A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F53C69-57D5-26D6-8053-9783C0B82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0CE41B-FBF1-3BA9-B63B-8EE1536B50BD}"/>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5" name="Footer Placeholder 4">
            <a:extLst>
              <a:ext uri="{FF2B5EF4-FFF2-40B4-BE49-F238E27FC236}">
                <a16:creationId xmlns:a16="http://schemas.microsoft.com/office/drawing/2014/main" id="{FC83E2CD-F710-B490-F48B-BEE30E0E7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9CD34-3DD5-4311-619A-663330998B53}"/>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122581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8482-EFA7-BA72-3702-99DF329894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4BFD2-10C0-707A-9F69-613C4D04C3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E62531-40AF-AA74-761F-2A8642ADF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98DCF2-5564-BA26-6ACE-CBF68F8CE0F6}"/>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6" name="Footer Placeholder 5">
            <a:extLst>
              <a:ext uri="{FF2B5EF4-FFF2-40B4-BE49-F238E27FC236}">
                <a16:creationId xmlns:a16="http://schemas.microsoft.com/office/drawing/2014/main" id="{1DB8B326-181F-F829-D0E7-89637E59A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3EA76-6D10-B49C-C971-BA80BE465AEC}"/>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233109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63A3-26F5-15C0-713D-CF158D36E4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51B9B-5C46-B21B-37EE-7B362F000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A6845B-DE5E-1146-2FE6-98E2060133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00BFEC-A2CB-060D-3970-65F32AD4E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5F21D5-D41B-D6D6-267F-4E14EB4027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CCB3B1-B049-6B9A-F5E1-24B3CBF45539}"/>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8" name="Footer Placeholder 7">
            <a:extLst>
              <a:ext uri="{FF2B5EF4-FFF2-40B4-BE49-F238E27FC236}">
                <a16:creationId xmlns:a16="http://schemas.microsoft.com/office/drawing/2014/main" id="{0E1670F7-28D4-3C29-218C-8718689CC8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F56AC6-C0AA-8027-D99E-C1197284106C}"/>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193720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91FA-20A2-234C-0A3B-502C5B2D2E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AE846B-2837-DC00-0017-3684160C21A0}"/>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4" name="Footer Placeholder 3">
            <a:extLst>
              <a:ext uri="{FF2B5EF4-FFF2-40B4-BE49-F238E27FC236}">
                <a16:creationId xmlns:a16="http://schemas.microsoft.com/office/drawing/2014/main" id="{04801AF4-8D08-0AD5-0074-006AD0F1F3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24BD7B-3FB1-A44D-731F-B3EBA266A3F7}"/>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193578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21A4E7-A65E-F6C6-4BFE-D8621D321250}"/>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3" name="Footer Placeholder 2">
            <a:extLst>
              <a:ext uri="{FF2B5EF4-FFF2-40B4-BE49-F238E27FC236}">
                <a16:creationId xmlns:a16="http://schemas.microsoft.com/office/drawing/2014/main" id="{83582D1A-6253-8D81-08DC-574BA3677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08AE93-660E-0BBA-D850-6EEE54F67853}"/>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152913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0B5A-5BF6-483E-CAA1-257AE37DB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D9F1A-A17E-768D-5D29-9A4B72D7B6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EB81C-DA08-AA50-4904-CD334356D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F5057-117A-C6F3-8C9A-BD98788FC341}"/>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6" name="Footer Placeholder 5">
            <a:extLst>
              <a:ext uri="{FF2B5EF4-FFF2-40B4-BE49-F238E27FC236}">
                <a16:creationId xmlns:a16="http://schemas.microsoft.com/office/drawing/2014/main" id="{24C9DD59-A1FF-DF62-5E61-6A8ED23F4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73C12-8D97-FC42-955C-A0583EACCA86}"/>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397547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9935-7312-5412-6CBA-FA8046F93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CB7498-B81B-4105-8A3A-2F3EBBF0D3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458EFD-E2B3-D1EF-7CEF-A2506A90A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5BF07C-DFCE-61F0-8634-4C6B136D8299}"/>
              </a:ext>
            </a:extLst>
          </p:cNvPr>
          <p:cNvSpPr>
            <a:spLocks noGrp="1"/>
          </p:cNvSpPr>
          <p:nvPr>
            <p:ph type="dt" sz="half" idx="10"/>
          </p:nvPr>
        </p:nvSpPr>
        <p:spPr/>
        <p:txBody>
          <a:bodyPr/>
          <a:lstStyle/>
          <a:p>
            <a:fld id="{2CA39542-2044-4254-A878-80E58488BAAB}" type="datetimeFigureOut">
              <a:rPr lang="en-US" smtClean="0"/>
              <a:t>25.8.2023</a:t>
            </a:fld>
            <a:endParaRPr lang="en-US"/>
          </a:p>
        </p:txBody>
      </p:sp>
      <p:sp>
        <p:nvSpPr>
          <p:cNvPr id="6" name="Footer Placeholder 5">
            <a:extLst>
              <a:ext uri="{FF2B5EF4-FFF2-40B4-BE49-F238E27FC236}">
                <a16:creationId xmlns:a16="http://schemas.microsoft.com/office/drawing/2014/main" id="{F62D8AF7-A088-BF0F-A477-2E64264EC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22B00-06FE-8C5D-C928-F2E8A734DE97}"/>
              </a:ext>
            </a:extLst>
          </p:cNvPr>
          <p:cNvSpPr>
            <a:spLocks noGrp="1"/>
          </p:cNvSpPr>
          <p:nvPr>
            <p:ph type="sldNum" sz="quarter" idx="12"/>
          </p:nvPr>
        </p:nvSpPr>
        <p:spPr/>
        <p:txBody>
          <a:bodyPr/>
          <a:lstStyle/>
          <a:p>
            <a:fld id="{B17CE7D6-B473-4CB6-85A5-1C1A1DE56EE0}" type="slidenum">
              <a:rPr lang="en-US" smtClean="0"/>
              <a:t>‹#›</a:t>
            </a:fld>
            <a:endParaRPr lang="en-US"/>
          </a:p>
        </p:txBody>
      </p:sp>
    </p:spTree>
    <p:extLst>
      <p:ext uri="{BB962C8B-B14F-4D97-AF65-F5344CB8AC3E}">
        <p14:creationId xmlns:p14="http://schemas.microsoft.com/office/powerpoint/2010/main" val="274154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8CCE6-47D4-7750-485D-1656689DD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0F43EC-15C5-8344-6C29-2B568E2C5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C8570-EC7C-70DF-8FE2-F3328C9F9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39542-2044-4254-A878-80E58488BAAB}" type="datetimeFigureOut">
              <a:rPr lang="en-US" smtClean="0"/>
              <a:t>25.8.2023</a:t>
            </a:fld>
            <a:endParaRPr lang="en-US"/>
          </a:p>
        </p:txBody>
      </p:sp>
      <p:sp>
        <p:nvSpPr>
          <p:cNvPr id="5" name="Footer Placeholder 4">
            <a:extLst>
              <a:ext uri="{FF2B5EF4-FFF2-40B4-BE49-F238E27FC236}">
                <a16:creationId xmlns:a16="http://schemas.microsoft.com/office/drawing/2014/main" id="{E2563FC2-463A-3461-E923-BE1210429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46D712-DEC2-AFD4-090D-66AE3F3846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CE7D6-B473-4CB6-85A5-1C1A1DE56EE0}" type="slidenum">
              <a:rPr lang="en-US" smtClean="0"/>
              <a:t>‹#›</a:t>
            </a:fld>
            <a:endParaRPr lang="en-US"/>
          </a:p>
        </p:txBody>
      </p:sp>
    </p:spTree>
    <p:extLst>
      <p:ext uri="{BB962C8B-B14F-4D97-AF65-F5344CB8AC3E}">
        <p14:creationId xmlns:p14="http://schemas.microsoft.com/office/powerpoint/2010/main" val="1225340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aalto.fi/en/language-and-communication-studies/teach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yoonjoo.cho@aalto.fi"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menti.com/al1g2vn9wm1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aalto.fi/en/aalto-university/key-figures-of-2022-and-annual-repo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6E5D7F-8575-3C4F-AFDD-4E87DA9B2DA5}"/>
              </a:ext>
            </a:extLst>
          </p:cNvPr>
          <p:cNvSpPr>
            <a:spLocks noGrp="1"/>
          </p:cNvSpPr>
          <p:nvPr>
            <p:ph type="body" sz="half" idx="11"/>
          </p:nvPr>
        </p:nvSpPr>
        <p:spPr>
          <a:xfrm>
            <a:off x="830323" y="1810023"/>
            <a:ext cx="10598075" cy="884352"/>
          </a:xfrm>
        </p:spPr>
        <p:txBody>
          <a:bodyPr>
            <a:noAutofit/>
          </a:bodyPr>
          <a:lstStyle/>
          <a:p>
            <a:pPr algn="ctr"/>
            <a:r>
              <a:rPr lang="en-US" sz="4500" dirty="0">
                <a:latin typeface="Gill Sans MT" panose="020B0502020104020203" pitchFamily="34" charset="77"/>
              </a:rPr>
              <a:t>ENG </a:t>
            </a:r>
            <a:r>
              <a:rPr lang="fi-FI" sz="4500" dirty="0" err="1">
                <a:latin typeface="Gill Sans MT" panose="020B0502020104020203" pitchFamily="34" charset="77"/>
              </a:rPr>
              <a:t>Master’s</a:t>
            </a:r>
            <a:r>
              <a:rPr lang="fi-FI" sz="4500" dirty="0">
                <a:latin typeface="Gill Sans MT" panose="020B0502020104020203" pitchFamily="34" charset="77"/>
              </a:rPr>
              <a:t> </a:t>
            </a:r>
            <a:r>
              <a:rPr lang="fi-FI" sz="4500" dirty="0" err="1">
                <a:latin typeface="Gill Sans MT" panose="020B0502020104020203" pitchFamily="34" charset="77"/>
              </a:rPr>
              <a:t>programme</a:t>
            </a:r>
            <a:r>
              <a:rPr lang="fi-FI" sz="4500" dirty="0">
                <a:latin typeface="Gill Sans MT" panose="020B0502020104020203" pitchFamily="34" charset="77"/>
              </a:rPr>
              <a:t> </a:t>
            </a:r>
            <a:r>
              <a:rPr lang="fi-FI" sz="4500" dirty="0" err="1">
                <a:latin typeface="Gill Sans MT" panose="020B0502020104020203" pitchFamily="34" charset="77"/>
              </a:rPr>
              <a:t>orientation</a:t>
            </a:r>
            <a:endParaRPr lang="fi-FI" sz="4500" dirty="0">
              <a:latin typeface="Gill Sans MT" panose="020B0502020104020203" pitchFamily="34" charset="77"/>
            </a:endParaRPr>
          </a:p>
        </p:txBody>
      </p:sp>
      <p:sp>
        <p:nvSpPr>
          <p:cNvPr id="3" name="Text Placeholder 2">
            <a:extLst>
              <a:ext uri="{FF2B5EF4-FFF2-40B4-BE49-F238E27FC236}">
                <a16:creationId xmlns:a16="http://schemas.microsoft.com/office/drawing/2014/main" id="{F3176F9F-D818-CC43-BC7D-94D161E65EC8}"/>
              </a:ext>
            </a:extLst>
          </p:cNvPr>
          <p:cNvSpPr>
            <a:spLocks noGrp="1"/>
          </p:cNvSpPr>
          <p:nvPr>
            <p:ph type="body" sz="half" idx="2"/>
          </p:nvPr>
        </p:nvSpPr>
        <p:spPr>
          <a:xfrm>
            <a:off x="763602" y="3094742"/>
            <a:ext cx="10664796" cy="668517"/>
          </a:xfrm>
        </p:spPr>
        <p:txBody>
          <a:bodyPr>
            <a:normAutofit fontScale="92500"/>
          </a:bodyPr>
          <a:lstStyle/>
          <a:p>
            <a:pPr algn="ctr"/>
            <a:r>
              <a:rPr lang="en-US" sz="2800" i="1" dirty="0">
                <a:latin typeface="Gill Sans MT" panose="020B0502020104020203" pitchFamily="34" charset="77"/>
              </a:rPr>
              <a:t>Why “intercultural communication” is important to engineering students?</a:t>
            </a:r>
          </a:p>
        </p:txBody>
      </p:sp>
      <p:sp>
        <p:nvSpPr>
          <p:cNvPr id="4" name="Text Placeholder 3">
            <a:extLst>
              <a:ext uri="{FF2B5EF4-FFF2-40B4-BE49-F238E27FC236}">
                <a16:creationId xmlns:a16="http://schemas.microsoft.com/office/drawing/2014/main" id="{FF0CDA2E-23A6-4D48-A011-249E04344E94}"/>
              </a:ext>
            </a:extLst>
          </p:cNvPr>
          <p:cNvSpPr>
            <a:spLocks noGrp="1"/>
          </p:cNvSpPr>
          <p:nvPr>
            <p:ph type="body" sz="half" idx="12"/>
          </p:nvPr>
        </p:nvSpPr>
        <p:spPr>
          <a:xfrm>
            <a:off x="3510059" y="4563993"/>
            <a:ext cx="5490785" cy="548056"/>
          </a:xfrm>
        </p:spPr>
        <p:txBody>
          <a:bodyPr>
            <a:normAutofit/>
          </a:bodyPr>
          <a:lstStyle/>
          <a:p>
            <a:pPr algn="ctr"/>
            <a:r>
              <a:rPr lang="fi-FI" sz="2000" dirty="0">
                <a:latin typeface="Cambria" panose="02040503050406030204" pitchFamily="18" charset="0"/>
              </a:rPr>
              <a:t>Yoonjoo Cho, </a:t>
            </a:r>
            <a:r>
              <a:rPr lang="fi-FI" sz="2000" dirty="0" err="1">
                <a:latin typeface="Cambria" panose="02040503050406030204" pitchFamily="18" charset="0"/>
              </a:rPr>
              <a:t>PhD</a:t>
            </a:r>
            <a:r>
              <a:rPr lang="fi-FI" sz="2000" dirty="0">
                <a:latin typeface="Cambria" panose="02040503050406030204" pitchFamily="18" charset="0"/>
              </a:rPr>
              <a:t> (Language Centre)</a:t>
            </a:r>
          </a:p>
        </p:txBody>
      </p:sp>
    </p:spTree>
    <p:extLst>
      <p:ext uri="{BB962C8B-B14F-4D97-AF65-F5344CB8AC3E}">
        <p14:creationId xmlns:p14="http://schemas.microsoft.com/office/powerpoint/2010/main" val="2967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solidFill>
                  <a:srgbClr val="FF0000"/>
                </a:solidFill>
                <a:latin typeface="Gill Sans MT" panose="020B0502020104020203" pitchFamily="34" charset="77"/>
              </a:rPr>
              <a:t>WHY</a:t>
            </a:r>
            <a:r>
              <a:rPr lang="en-US" sz="5500" dirty="0">
                <a:latin typeface="Gill Sans MT" panose="020B0502020104020203" pitchFamily="34" charset="77"/>
              </a:rPr>
              <a:t> is it important?</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571500" indent="-571500">
              <a:spcBef>
                <a:spcPts val="0"/>
              </a:spcBef>
              <a:buFont typeface="Arial" panose="020B0604020202020204" pitchFamily="34" charset="0"/>
              <a:buChar char="•"/>
            </a:pPr>
            <a:r>
              <a:rPr lang="en-US" sz="3600" i="1" dirty="0">
                <a:latin typeface="Gill Sans MT" panose="020B0502020104020203" pitchFamily="34" charset="77"/>
              </a:rPr>
              <a:t>Team-based learning </a:t>
            </a:r>
            <a:r>
              <a:rPr lang="en-US" sz="3600" b="0" dirty="0">
                <a:latin typeface="Gill Sans MT" panose="020B0502020104020203" pitchFamily="34" charset="77"/>
              </a:rPr>
              <a:t>(e.g. team project) is one of the common elements in completing MSc courses</a:t>
            </a:r>
          </a:p>
          <a:p>
            <a:pPr marL="1409679" lvl="1" indent="-571500">
              <a:spcBef>
                <a:spcPts val="0"/>
              </a:spcBef>
              <a:buFont typeface="Courier New" panose="02070309020205020404" pitchFamily="49" charset="0"/>
              <a:buChar char="o"/>
            </a:pPr>
            <a:r>
              <a:rPr lang="en-US" sz="3600" dirty="0">
                <a:latin typeface="Gill Sans MT" panose="020B0502020104020203" pitchFamily="34" charset="77"/>
              </a:rPr>
              <a:t>At some point, you are going to </a:t>
            </a:r>
            <a:r>
              <a:rPr lang="en-US" sz="3600" b="1" i="1" dirty="0">
                <a:latin typeface="Gill Sans MT" panose="020B0502020104020203" pitchFamily="34" charset="77"/>
              </a:rPr>
              <a:t>interact with other students having different backgrounds </a:t>
            </a:r>
            <a:r>
              <a:rPr lang="en-US" sz="3600" dirty="0">
                <a:latin typeface="Gill Sans MT" panose="020B0502020104020203" pitchFamily="34" charset="77"/>
              </a:rPr>
              <a:t>as teamwork is part of the courses</a:t>
            </a:r>
          </a:p>
          <a:p>
            <a:pPr marL="1943066" lvl="3" indent="-571500">
              <a:spcBef>
                <a:spcPts val="0"/>
              </a:spcBef>
              <a:buFont typeface="Wingdings" panose="05000000000000000000" pitchFamily="2" charset="2"/>
              <a:buChar char="Ø"/>
            </a:pPr>
            <a:r>
              <a:rPr lang="en-US" sz="3600" b="0" dirty="0">
                <a:latin typeface="Gill Sans MT" panose="020B0502020104020203" pitchFamily="34" charset="77"/>
              </a:rPr>
              <a:t> Explaining, Questioning and Answering, Cooperating, Negotiating, Persuading…</a:t>
            </a:r>
          </a:p>
        </p:txBody>
      </p:sp>
    </p:spTree>
    <p:extLst>
      <p:ext uri="{BB962C8B-B14F-4D97-AF65-F5344CB8AC3E}">
        <p14:creationId xmlns:p14="http://schemas.microsoft.com/office/powerpoint/2010/main" val="220743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067D1ED-2F4B-134E-B1F8-034E604172CD}"/>
              </a:ext>
            </a:extLst>
          </p:cNvPr>
          <p:cNvSpPr>
            <a:spLocks noGrp="1"/>
          </p:cNvSpPr>
          <p:nvPr>
            <p:ph type="body" sz="half" idx="11"/>
          </p:nvPr>
        </p:nvSpPr>
        <p:spPr>
          <a:xfrm>
            <a:off x="575187" y="1117737"/>
            <a:ext cx="11041627" cy="4003983"/>
          </a:xfrm>
        </p:spPr>
        <p:txBody>
          <a:bodyPr/>
          <a:lstStyle/>
          <a:p>
            <a:pPr>
              <a:spcBef>
                <a:spcPts val="0"/>
              </a:spcBef>
            </a:pPr>
            <a:endParaRPr lang="en-US" sz="2667" b="0" dirty="0">
              <a:latin typeface="Gill Sans MT" panose="020B0502020104020203" pitchFamily="34" charset="77"/>
            </a:endParaRPr>
          </a:p>
          <a:p>
            <a:pPr>
              <a:spcBef>
                <a:spcPts val="0"/>
              </a:spcBef>
            </a:pPr>
            <a:endParaRPr lang="en-US" sz="2667" b="0" dirty="0">
              <a:latin typeface="Gill Sans MT" panose="020B0502020104020203" pitchFamily="34" charset="77"/>
            </a:endParaRPr>
          </a:p>
        </p:txBody>
      </p:sp>
      <p:sp>
        <p:nvSpPr>
          <p:cNvPr id="2" name="TextBox 1">
            <a:extLst>
              <a:ext uri="{FF2B5EF4-FFF2-40B4-BE49-F238E27FC236}">
                <a16:creationId xmlns:a16="http://schemas.microsoft.com/office/drawing/2014/main" id="{0EADA26E-1CD3-B1B6-7D6A-E74A6B51E0C6}"/>
              </a:ext>
            </a:extLst>
          </p:cNvPr>
          <p:cNvSpPr txBox="1"/>
          <p:nvPr/>
        </p:nvSpPr>
        <p:spPr>
          <a:xfrm>
            <a:off x="1819444" y="2396453"/>
            <a:ext cx="8246938" cy="1446550"/>
          </a:xfrm>
          <a:prstGeom prst="rect">
            <a:avLst/>
          </a:prstGeom>
          <a:noFill/>
        </p:spPr>
        <p:txBody>
          <a:bodyPr wrap="none" rtlCol="0">
            <a:spAutoFit/>
          </a:bodyPr>
          <a:lstStyle/>
          <a:p>
            <a:r>
              <a:rPr lang="en-US" sz="8800" b="1" dirty="0">
                <a:latin typeface="Gill Sans MT" panose="020B0502020104020203" pitchFamily="34" charset="77"/>
              </a:rPr>
              <a:t>After your MSc</a:t>
            </a:r>
          </a:p>
        </p:txBody>
      </p:sp>
    </p:spTree>
    <p:extLst>
      <p:ext uri="{BB962C8B-B14F-4D97-AF65-F5344CB8AC3E}">
        <p14:creationId xmlns:p14="http://schemas.microsoft.com/office/powerpoint/2010/main" val="356042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solidFill>
                  <a:srgbClr val="FF0000"/>
                </a:solidFill>
                <a:latin typeface="Gill Sans MT" panose="020B0502020104020203" pitchFamily="34" charset="77"/>
              </a:rPr>
              <a:t>WHY</a:t>
            </a:r>
            <a:r>
              <a:rPr lang="en-US" sz="5500" dirty="0">
                <a:latin typeface="Gill Sans MT" panose="020B0502020104020203" pitchFamily="34" charset="77"/>
              </a:rPr>
              <a:t> is it important?</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571500" indent="-571500">
              <a:spcBef>
                <a:spcPts val="0"/>
              </a:spcBef>
              <a:buFont typeface="Arial" panose="020B0604020202020204" pitchFamily="34" charset="0"/>
              <a:buChar char="•"/>
            </a:pPr>
            <a:r>
              <a:rPr lang="en-US" sz="4267" i="1" dirty="0">
                <a:latin typeface="Gill Sans MT" panose="020B0502020104020203" pitchFamily="34" charset="77"/>
              </a:rPr>
              <a:t>Employability</a:t>
            </a:r>
          </a:p>
        </p:txBody>
      </p:sp>
      <p:pic>
        <p:nvPicPr>
          <p:cNvPr id="2050" name="E6B3D9CA-5760-4975-B28C-4D5FA45AD4D4">
            <a:extLst>
              <a:ext uri="{FF2B5EF4-FFF2-40B4-BE49-F238E27FC236}">
                <a16:creationId xmlns:a16="http://schemas.microsoft.com/office/drawing/2014/main" id="{DCCD7640-183B-8348-C9A6-0AFEE11B3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87" y="2898843"/>
            <a:ext cx="4605159" cy="272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952867BA-25A2-44E6-B1AA-739652EF3E83">
            <a:extLst>
              <a:ext uri="{FF2B5EF4-FFF2-40B4-BE49-F238E27FC236}">
                <a16:creationId xmlns:a16="http://schemas.microsoft.com/office/drawing/2014/main" id="{1C62FCC5-3D29-C962-98EC-1238CE8D6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782" y="2017402"/>
            <a:ext cx="2738436" cy="387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6566ECFC-C5CE-4C13-AF6A-8B3B8E6C9129">
            <a:extLst>
              <a:ext uri="{FF2B5EF4-FFF2-40B4-BE49-F238E27FC236}">
                <a16:creationId xmlns:a16="http://schemas.microsoft.com/office/drawing/2014/main" id="{A09EC70B-E6A2-746A-3280-79EADA758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451" y="2898843"/>
            <a:ext cx="4852661" cy="27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11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solidFill>
                  <a:srgbClr val="FF0000"/>
                </a:solidFill>
                <a:latin typeface="Gill Sans MT" panose="020B0502020104020203" pitchFamily="34" charset="77"/>
              </a:rPr>
              <a:t>WHY</a:t>
            </a:r>
            <a:r>
              <a:rPr lang="en-US" sz="5500" dirty="0">
                <a:latin typeface="Gill Sans MT" panose="020B0502020104020203" pitchFamily="34" charset="77"/>
              </a:rPr>
              <a:t> is it important?</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571500" indent="-571500">
              <a:spcBef>
                <a:spcPts val="0"/>
              </a:spcBef>
              <a:buFont typeface="Arial" panose="020B0604020202020204" pitchFamily="34" charset="0"/>
              <a:buChar char="•"/>
            </a:pPr>
            <a:r>
              <a:rPr lang="en-US" sz="4000" b="0" dirty="0">
                <a:latin typeface="Gill Sans MT" panose="020B0502020104020203" pitchFamily="34" charset="77"/>
              </a:rPr>
              <a:t>Of course, </a:t>
            </a:r>
            <a:r>
              <a:rPr lang="en-US" sz="4000" i="1" dirty="0">
                <a:latin typeface="Gill Sans MT" panose="020B0502020104020203" pitchFamily="34" charset="77"/>
              </a:rPr>
              <a:t>the technical knowledge matters</a:t>
            </a:r>
          </a:p>
          <a:p>
            <a:pPr marL="1409679" lvl="1" indent="-571500">
              <a:spcBef>
                <a:spcPts val="0"/>
              </a:spcBef>
              <a:buFont typeface="Courier New" panose="02070309020205020404" pitchFamily="49" charset="0"/>
              <a:buChar char="o"/>
            </a:pPr>
            <a:r>
              <a:rPr lang="en-US" sz="4000" b="0" dirty="0">
                <a:latin typeface="Gill Sans MT" panose="020B0502020104020203" pitchFamily="34" charset="77"/>
              </a:rPr>
              <a:t>Students who lack confiden</a:t>
            </a:r>
            <a:r>
              <a:rPr lang="en-US" sz="4000" dirty="0">
                <a:latin typeface="Gill Sans MT" panose="020B0502020104020203" pitchFamily="34" charset="77"/>
              </a:rPr>
              <a:t>ce in the core engineering disciplines would be unlikely to develop competence in engineering communication (</a:t>
            </a:r>
            <a:r>
              <a:rPr lang="en-US" sz="4000" dirty="0" err="1">
                <a:latin typeface="Gill Sans MT" panose="020B0502020104020203" pitchFamily="34" charset="77"/>
              </a:rPr>
              <a:t>Winberg</a:t>
            </a:r>
            <a:r>
              <a:rPr lang="en-US" sz="4000" dirty="0">
                <a:latin typeface="Gill Sans MT" panose="020B0502020104020203" pitchFamily="34" charset="77"/>
              </a:rPr>
              <a:t> et al., 2020: 170).</a:t>
            </a:r>
            <a:endParaRPr lang="en-US" sz="4000" b="0" dirty="0">
              <a:latin typeface="Gill Sans MT" panose="020B0502020104020203" pitchFamily="34" charset="77"/>
            </a:endParaRPr>
          </a:p>
          <a:p>
            <a:pPr marL="1409679" lvl="1" indent="-571500">
              <a:spcBef>
                <a:spcPts val="0"/>
              </a:spcBef>
              <a:buFont typeface="Courier New" panose="02070309020205020404" pitchFamily="49" charset="0"/>
              <a:buChar char="o"/>
            </a:pPr>
            <a:endParaRPr lang="en-US" sz="4267" b="0" dirty="0">
              <a:latin typeface="Gill Sans MT" panose="020B0502020104020203" pitchFamily="34" charset="77"/>
            </a:endParaRPr>
          </a:p>
        </p:txBody>
      </p:sp>
    </p:spTree>
    <p:extLst>
      <p:ext uri="{BB962C8B-B14F-4D97-AF65-F5344CB8AC3E}">
        <p14:creationId xmlns:p14="http://schemas.microsoft.com/office/powerpoint/2010/main" val="373009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solidFill>
                  <a:srgbClr val="FF0000"/>
                </a:solidFill>
                <a:latin typeface="Gill Sans MT" panose="020B0502020104020203" pitchFamily="34" charset="77"/>
              </a:rPr>
              <a:t>WHY</a:t>
            </a:r>
            <a:r>
              <a:rPr lang="en-US" sz="5500" dirty="0">
                <a:latin typeface="Gill Sans MT" panose="020B0502020104020203" pitchFamily="34" charset="77"/>
              </a:rPr>
              <a:t> is it important?</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571500" indent="-571500">
              <a:spcBef>
                <a:spcPts val="0"/>
              </a:spcBef>
              <a:buFont typeface="Arial" panose="020B0604020202020204" pitchFamily="34" charset="0"/>
              <a:buChar char="•"/>
            </a:pPr>
            <a:r>
              <a:rPr lang="en-US" sz="4000" b="0" dirty="0">
                <a:latin typeface="Gill Sans MT" panose="020B0502020104020203" pitchFamily="34" charset="77"/>
              </a:rPr>
              <a:t>The employability is </a:t>
            </a:r>
            <a:r>
              <a:rPr lang="en-US" sz="4000" i="1" dirty="0">
                <a:latin typeface="Gill Sans MT" panose="020B0502020104020203" pitchFamily="34" charset="77"/>
              </a:rPr>
              <a:t>no longer merely a matter of the application of technical skills</a:t>
            </a:r>
          </a:p>
          <a:p>
            <a:pPr marL="1409679" lvl="1" indent="-571500">
              <a:spcBef>
                <a:spcPts val="0"/>
              </a:spcBef>
              <a:buFont typeface="Courier New" panose="02070309020205020404" pitchFamily="49" charset="0"/>
              <a:buChar char="o"/>
            </a:pPr>
            <a:r>
              <a:rPr lang="en-US" sz="4000" dirty="0">
                <a:latin typeface="Gill Sans MT" panose="020B0502020104020203" pitchFamily="34" charset="77"/>
              </a:rPr>
              <a:t>Students must also possess complementary </a:t>
            </a:r>
            <a:r>
              <a:rPr lang="en-US" sz="4000" b="1" i="1" dirty="0">
                <a:latin typeface="Gill Sans MT" panose="020B0502020104020203" pitchFamily="34" charset="77"/>
              </a:rPr>
              <a:t>professional skills </a:t>
            </a:r>
            <a:r>
              <a:rPr lang="en-US" sz="4000" dirty="0">
                <a:latin typeface="Gill Sans MT" panose="020B0502020104020203" pitchFamily="34" charset="77"/>
              </a:rPr>
              <a:t>(i.e., soft skills) to achieve personal employment and career development (</a:t>
            </a:r>
            <a:r>
              <a:rPr lang="en-US" sz="4000" b="0" dirty="0">
                <a:latin typeface="Gill Sans MT" panose="020B0502020104020203" pitchFamily="34" charset="0"/>
              </a:rPr>
              <a:t>Wu et al., 2023). </a:t>
            </a:r>
            <a:endParaRPr lang="en-US" sz="4000" dirty="0">
              <a:latin typeface="Gill Sans MT" panose="020B0502020104020203" pitchFamily="34" charset="77"/>
            </a:endParaRPr>
          </a:p>
        </p:txBody>
      </p:sp>
    </p:spTree>
    <p:extLst>
      <p:ext uri="{BB962C8B-B14F-4D97-AF65-F5344CB8AC3E}">
        <p14:creationId xmlns:p14="http://schemas.microsoft.com/office/powerpoint/2010/main" val="102640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solidFill>
                  <a:srgbClr val="FF0000"/>
                </a:solidFill>
                <a:latin typeface="Gill Sans MT" panose="020B0502020104020203" pitchFamily="34" charset="77"/>
              </a:rPr>
              <a:t>WHY</a:t>
            </a:r>
            <a:r>
              <a:rPr lang="en-US" sz="5500" dirty="0">
                <a:latin typeface="Gill Sans MT" panose="020B0502020104020203" pitchFamily="34" charset="77"/>
              </a:rPr>
              <a:t> is it important?</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571500" indent="-571500">
              <a:spcBef>
                <a:spcPts val="0"/>
              </a:spcBef>
              <a:buFont typeface="Arial" panose="020B0604020202020204" pitchFamily="34" charset="0"/>
              <a:buChar char="•"/>
            </a:pPr>
            <a:r>
              <a:rPr lang="en-US" sz="4000" b="0" dirty="0">
                <a:latin typeface="Gill Sans MT" panose="020B0502020104020203" pitchFamily="34" charset="77"/>
              </a:rPr>
              <a:t>The advent of </a:t>
            </a:r>
            <a:r>
              <a:rPr lang="en-US" sz="4000" i="1" dirty="0">
                <a:latin typeface="Gill Sans MT" panose="020B0502020104020203" pitchFamily="34" charset="77"/>
              </a:rPr>
              <a:t>globalization</a:t>
            </a:r>
            <a:r>
              <a:rPr lang="en-US" sz="4000" b="0" dirty="0">
                <a:latin typeface="Gill Sans MT" panose="020B0502020104020203" pitchFamily="34" charset="77"/>
              </a:rPr>
              <a:t> and the </a:t>
            </a:r>
            <a:r>
              <a:rPr lang="en-US" sz="4000" i="1" dirty="0">
                <a:latin typeface="Gill Sans MT" panose="020B0502020104020203" pitchFamily="34" charset="77"/>
              </a:rPr>
              <a:t>digital era</a:t>
            </a:r>
          </a:p>
          <a:p>
            <a:pPr marL="1409679" lvl="1" indent="-571500">
              <a:spcBef>
                <a:spcPts val="0"/>
              </a:spcBef>
              <a:buFont typeface="Courier New" panose="02070309020205020404" pitchFamily="49" charset="0"/>
              <a:buChar char="o"/>
            </a:pPr>
            <a:r>
              <a:rPr lang="en-US" sz="4000" dirty="0">
                <a:latin typeface="Gill Sans MT" panose="020B0502020104020203" pitchFamily="34" charset="77"/>
              </a:rPr>
              <a:t>Remote work and online collaboration are more common</a:t>
            </a:r>
            <a:r>
              <a:rPr lang="en-US" sz="4000" b="0" dirty="0">
                <a:latin typeface="Gill Sans MT" panose="020B0502020104020203" pitchFamily="34" charset="77"/>
              </a:rPr>
              <a:t>.</a:t>
            </a:r>
          </a:p>
          <a:p>
            <a:pPr marL="1409679" lvl="1" indent="-571500">
              <a:spcBef>
                <a:spcPts val="0"/>
              </a:spcBef>
              <a:buFont typeface="Courier New" panose="02070309020205020404" pitchFamily="49" charset="0"/>
              <a:buChar char="o"/>
            </a:pPr>
            <a:r>
              <a:rPr lang="en-US" sz="4000" dirty="0">
                <a:latin typeface="Gill Sans MT" panose="020B0502020104020203" pitchFamily="34" charset="77"/>
              </a:rPr>
              <a:t>Engineers need to be able to clearly express ideas and issues to avoid misunderstandings and errors thereby efficiently completing complex technical projects</a:t>
            </a:r>
            <a:r>
              <a:rPr lang="en-US" sz="4000" b="0" dirty="0">
                <a:latin typeface="Gill Sans MT" panose="020B0502020104020203" pitchFamily="34" charset="77"/>
              </a:rPr>
              <a:t>. </a:t>
            </a:r>
            <a:r>
              <a:rPr lang="en-US" sz="4000" dirty="0">
                <a:latin typeface="Gill Sans MT" panose="020B0502020104020203" pitchFamily="34" charset="77"/>
              </a:rPr>
              <a:t>(</a:t>
            </a:r>
            <a:r>
              <a:rPr lang="en-US" sz="4000" b="0" dirty="0">
                <a:latin typeface="Gill Sans MT" panose="020B0502020104020203" pitchFamily="34" charset="0"/>
              </a:rPr>
              <a:t>Wu et al., 2023). </a:t>
            </a:r>
            <a:endParaRPr lang="en-US" sz="4000" b="0" dirty="0">
              <a:latin typeface="Gill Sans MT" panose="020B0502020104020203" pitchFamily="34" charset="77"/>
            </a:endParaRPr>
          </a:p>
        </p:txBody>
      </p:sp>
    </p:spTree>
    <p:extLst>
      <p:ext uri="{BB962C8B-B14F-4D97-AF65-F5344CB8AC3E}">
        <p14:creationId xmlns:p14="http://schemas.microsoft.com/office/powerpoint/2010/main" val="183125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solidFill>
                  <a:srgbClr val="FF0000"/>
                </a:solidFill>
                <a:latin typeface="Gill Sans MT" panose="020B0502020104020203" pitchFamily="34" charset="77"/>
              </a:rPr>
              <a:t>WHY</a:t>
            </a:r>
            <a:r>
              <a:rPr lang="en-US" sz="5500" dirty="0">
                <a:latin typeface="Gill Sans MT" panose="020B0502020104020203" pitchFamily="34" charset="77"/>
              </a:rPr>
              <a:t> is it important?</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Autofit/>
          </a:bodyPr>
          <a:lstStyle/>
          <a:p>
            <a:pPr marL="571500" indent="-571500">
              <a:spcBef>
                <a:spcPts val="0"/>
              </a:spcBef>
              <a:buFont typeface="Arial" panose="020B0604020202020204" pitchFamily="34" charset="0"/>
              <a:buChar char="•"/>
            </a:pPr>
            <a:r>
              <a:rPr lang="en-US" sz="4000" b="0" dirty="0">
                <a:latin typeface="Gill Sans MT" panose="020B0502020104020203" pitchFamily="34" charset="77"/>
              </a:rPr>
              <a:t>Communication, teamwork, and </a:t>
            </a:r>
            <a:r>
              <a:rPr lang="en-US" sz="4000" b="0" dirty="0" err="1">
                <a:latin typeface="Gill Sans MT" panose="020B0502020104020203" pitchFamily="34" charset="77"/>
              </a:rPr>
              <a:t>organisational</a:t>
            </a:r>
            <a:r>
              <a:rPr lang="en-US" sz="4000" b="0" dirty="0">
                <a:latin typeface="Gill Sans MT" panose="020B0502020104020203" pitchFamily="34" charset="77"/>
              </a:rPr>
              <a:t> abilities are also </a:t>
            </a:r>
            <a:r>
              <a:rPr lang="en-US" sz="4000" i="1" dirty="0">
                <a:latin typeface="Gill Sans MT" panose="020B0502020104020203" pitchFamily="34" charset="77"/>
              </a:rPr>
              <a:t>featured prominently in sources looking at </a:t>
            </a:r>
            <a:r>
              <a:rPr lang="en-US" sz="4000" i="1" dirty="0" err="1">
                <a:latin typeface="Gill Sans MT" panose="020B0502020104020203" pitchFamily="34" charset="77"/>
              </a:rPr>
              <a:t>labour</a:t>
            </a:r>
            <a:r>
              <a:rPr lang="en-US" sz="4000" i="1" dirty="0">
                <a:latin typeface="Gill Sans MT" panose="020B0502020104020203" pitchFamily="34" charset="77"/>
              </a:rPr>
              <a:t>-market needs </a:t>
            </a:r>
            <a:r>
              <a:rPr lang="en-US" sz="4000" b="0" dirty="0">
                <a:latin typeface="Gill Sans MT" panose="020B0502020104020203" pitchFamily="34" charset="77"/>
              </a:rPr>
              <a:t>such as employer and alumni surveys (Picard, et al., 2022: 314)</a:t>
            </a:r>
          </a:p>
        </p:txBody>
      </p:sp>
    </p:spTree>
    <p:extLst>
      <p:ext uri="{BB962C8B-B14F-4D97-AF65-F5344CB8AC3E}">
        <p14:creationId xmlns:p14="http://schemas.microsoft.com/office/powerpoint/2010/main" val="48056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067D1ED-2F4B-134E-B1F8-034E604172CD}"/>
              </a:ext>
            </a:extLst>
          </p:cNvPr>
          <p:cNvSpPr>
            <a:spLocks noGrp="1"/>
          </p:cNvSpPr>
          <p:nvPr>
            <p:ph type="body" sz="half" idx="11"/>
          </p:nvPr>
        </p:nvSpPr>
        <p:spPr>
          <a:xfrm>
            <a:off x="575187" y="1117737"/>
            <a:ext cx="11041627" cy="4003983"/>
          </a:xfrm>
        </p:spPr>
        <p:txBody>
          <a:bodyPr/>
          <a:lstStyle/>
          <a:p>
            <a:pPr>
              <a:spcBef>
                <a:spcPts val="0"/>
              </a:spcBef>
            </a:pPr>
            <a:endParaRPr lang="en-US" sz="2667" b="0" dirty="0">
              <a:latin typeface="Gill Sans MT" panose="020B0502020104020203" pitchFamily="34" charset="77"/>
            </a:endParaRPr>
          </a:p>
          <a:p>
            <a:pPr>
              <a:spcBef>
                <a:spcPts val="0"/>
              </a:spcBef>
            </a:pPr>
            <a:endParaRPr lang="en-US" sz="2667" b="0" dirty="0">
              <a:latin typeface="Gill Sans MT" panose="020B0502020104020203" pitchFamily="34" charset="77"/>
            </a:endParaRPr>
          </a:p>
        </p:txBody>
      </p:sp>
      <p:sp>
        <p:nvSpPr>
          <p:cNvPr id="6" name="TextBox 5">
            <a:extLst>
              <a:ext uri="{FF2B5EF4-FFF2-40B4-BE49-F238E27FC236}">
                <a16:creationId xmlns:a16="http://schemas.microsoft.com/office/drawing/2014/main" id="{EE72AE00-7722-0C4F-A42F-19E17436C634}"/>
              </a:ext>
            </a:extLst>
          </p:cNvPr>
          <p:cNvSpPr txBox="1"/>
          <p:nvPr/>
        </p:nvSpPr>
        <p:spPr>
          <a:xfrm>
            <a:off x="900286" y="2510634"/>
            <a:ext cx="10802253" cy="2185214"/>
          </a:xfrm>
          <a:prstGeom prst="rect">
            <a:avLst/>
          </a:prstGeom>
          <a:noFill/>
        </p:spPr>
        <p:txBody>
          <a:bodyPr wrap="none" rtlCol="0">
            <a:spAutoFit/>
          </a:bodyPr>
          <a:lstStyle/>
          <a:p>
            <a:pPr algn="ctr"/>
            <a:r>
              <a:rPr lang="en-US" sz="4400" b="1" dirty="0">
                <a:latin typeface="Gill Sans MT" panose="020B0502020104020203" pitchFamily="34" charset="77"/>
              </a:rPr>
              <a:t>Then, what kind of communication skills </a:t>
            </a:r>
          </a:p>
          <a:p>
            <a:pPr algn="ctr"/>
            <a:r>
              <a:rPr lang="en-US" sz="4400" b="1" dirty="0">
                <a:latin typeface="Gill Sans MT" panose="020B0502020104020203" pitchFamily="34" charset="77"/>
              </a:rPr>
              <a:t>would be relevant/important?</a:t>
            </a:r>
          </a:p>
          <a:p>
            <a:pPr algn="ctr"/>
            <a:endParaRPr lang="en-US" sz="4800" b="1" dirty="0">
              <a:latin typeface="Gill Sans MT" panose="020B0502020104020203" pitchFamily="34" charset="77"/>
            </a:endParaRPr>
          </a:p>
        </p:txBody>
      </p:sp>
    </p:spTree>
    <p:extLst>
      <p:ext uri="{BB962C8B-B14F-4D97-AF65-F5344CB8AC3E}">
        <p14:creationId xmlns:p14="http://schemas.microsoft.com/office/powerpoint/2010/main" val="350244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latin typeface="Gill Sans MT" panose="020B0502020104020203" pitchFamily="34" charset="77"/>
              </a:rPr>
              <a:t>Communication Skills</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p:txBody>
      </p:sp>
      <p:pic>
        <p:nvPicPr>
          <p:cNvPr id="3" name="Picture 2" descr="A diagram of communication skills&#10;&#10;Description automatically generated">
            <a:extLst>
              <a:ext uri="{FF2B5EF4-FFF2-40B4-BE49-F238E27FC236}">
                <a16:creationId xmlns:a16="http://schemas.microsoft.com/office/drawing/2014/main" id="{C9B104A7-4DA2-37FC-06F5-311BBFB83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907" y="1278711"/>
            <a:ext cx="6439286" cy="4691028"/>
          </a:xfrm>
          <a:prstGeom prst="rect">
            <a:avLst/>
          </a:prstGeom>
        </p:spPr>
      </p:pic>
      <p:sp>
        <p:nvSpPr>
          <p:cNvPr id="2" name="Rounded Rectangle 3">
            <a:extLst>
              <a:ext uri="{FF2B5EF4-FFF2-40B4-BE49-F238E27FC236}">
                <a16:creationId xmlns:a16="http://schemas.microsoft.com/office/drawing/2014/main" id="{7F171A3F-1E1B-1B96-8547-585657B19CB4}"/>
              </a:ext>
            </a:extLst>
          </p:cNvPr>
          <p:cNvSpPr/>
          <p:nvPr/>
        </p:nvSpPr>
        <p:spPr>
          <a:xfrm>
            <a:off x="8950768" y="4496290"/>
            <a:ext cx="2555431" cy="108299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952867BA-25A2-44E6-B1AA-739652EF3E83">
            <a:extLst>
              <a:ext uri="{FF2B5EF4-FFF2-40B4-BE49-F238E27FC236}">
                <a16:creationId xmlns:a16="http://schemas.microsoft.com/office/drawing/2014/main" id="{7EE5255B-649B-B017-AD4B-D4A5573D8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0564" y="1727628"/>
            <a:ext cx="2827672" cy="400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hought Bubble: Cloud 3">
            <a:extLst>
              <a:ext uri="{FF2B5EF4-FFF2-40B4-BE49-F238E27FC236}">
                <a16:creationId xmlns:a16="http://schemas.microsoft.com/office/drawing/2014/main" id="{00053507-AD58-D29A-CF7C-243056D3B8D1}"/>
              </a:ext>
            </a:extLst>
          </p:cNvPr>
          <p:cNvSpPr/>
          <p:nvPr/>
        </p:nvSpPr>
        <p:spPr>
          <a:xfrm>
            <a:off x="1523786" y="4219748"/>
            <a:ext cx="5848108" cy="1406469"/>
          </a:xfrm>
          <a:prstGeom prst="cloudCallout">
            <a:avLst>
              <a:gd name="adj1" fmla="val -50707"/>
              <a:gd name="adj2" fmla="val -54633"/>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b="1" dirty="0">
              <a:solidFill>
                <a:srgbClr val="0070C0"/>
              </a:solidFill>
              <a:latin typeface="Gill Sans MT" panose="020B0502020104020203" pitchFamily="34" charset="0"/>
            </a:endParaRPr>
          </a:p>
          <a:p>
            <a:pPr marL="342900" indent="-342900" algn="ctr">
              <a:buFont typeface="Arial" panose="020B0604020202020204" pitchFamily="34" charset="0"/>
              <a:buChar char="•"/>
            </a:pPr>
            <a:r>
              <a:rPr lang="fi-FI" sz="2400" b="1" dirty="0" err="1">
                <a:solidFill>
                  <a:srgbClr val="0070C0"/>
                </a:solidFill>
                <a:latin typeface="Gill Sans MT" panose="020B0502020104020203" pitchFamily="34" charset="0"/>
              </a:rPr>
              <a:t>Communication</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Skills</a:t>
            </a:r>
            <a:endParaRPr lang="fi-FI" sz="2400" b="1" dirty="0">
              <a:solidFill>
                <a:srgbClr val="0070C0"/>
              </a:solidFill>
              <a:latin typeface="Gill Sans MT" panose="020B0502020104020203" pitchFamily="34" charset="0"/>
            </a:endParaRPr>
          </a:p>
          <a:p>
            <a:pPr marL="342900" indent="-342900" algn="ctr">
              <a:buFont typeface="Arial" panose="020B0604020202020204" pitchFamily="34" charset="0"/>
              <a:buChar char="•"/>
            </a:pPr>
            <a:r>
              <a:rPr lang="fi-FI" sz="2400" b="1" dirty="0" err="1">
                <a:solidFill>
                  <a:srgbClr val="0070C0"/>
                </a:solidFill>
                <a:latin typeface="Gill Sans MT" panose="020B0502020104020203" pitchFamily="34" charset="0"/>
              </a:rPr>
              <a:t>Employability</a:t>
            </a:r>
            <a:endParaRPr lang="fi-FI" sz="2400" b="1" dirty="0">
              <a:solidFill>
                <a:srgbClr val="0070C0"/>
              </a:solidFill>
              <a:latin typeface="Gill Sans MT" panose="020B0502020104020203" pitchFamily="34" charset="0"/>
            </a:endParaRPr>
          </a:p>
          <a:p>
            <a:pPr marL="342900" indent="-342900" algn="ctr">
              <a:buFont typeface="Arial" panose="020B0604020202020204" pitchFamily="34" charset="0"/>
              <a:buChar char="•"/>
            </a:pPr>
            <a:r>
              <a:rPr lang="fi-FI" sz="2400" b="1" dirty="0" err="1">
                <a:solidFill>
                  <a:srgbClr val="0070C0"/>
                </a:solidFill>
                <a:latin typeface="Gill Sans MT" panose="020B0502020104020203" pitchFamily="34" charset="0"/>
              </a:rPr>
              <a:t>Employer</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evaluations</a:t>
            </a:r>
            <a:endParaRPr lang="fi-FI" sz="2400" b="1" dirty="0">
              <a:solidFill>
                <a:srgbClr val="0070C0"/>
              </a:solidFill>
              <a:latin typeface="Gill Sans MT" panose="020B0502020104020203" pitchFamily="34" charset="0"/>
            </a:endParaRPr>
          </a:p>
          <a:p>
            <a:pPr algn="ctr"/>
            <a:endParaRPr lang="en-US" sz="2400"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236628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067D1ED-2F4B-134E-B1F8-034E604172CD}"/>
              </a:ext>
            </a:extLst>
          </p:cNvPr>
          <p:cNvSpPr>
            <a:spLocks noGrp="1"/>
          </p:cNvSpPr>
          <p:nvPr>
            <p:ph type="body" sz="half" idx="11"/>
          </p:nvPr>
        </p:nvSpPr>
        <p:spPr>
          <a:xfrm>
            <a:off x="575187" y="1117737"/>
            <a:ext cx="11041627" cy="4003983"/>
          </a:xfrm>
        </p:spPr>
        <p:txBody>
          <a:bodyPr/>
          <a:lstStyle/>
          <a:p>
            <a:pPr>
              <a:spcBef>
                <a:spcPts val="0"/>
              </a:spcBef>
            </a:pPr>
            <a:endParaRPr lang="en-US" sz="2667" b="0" dirty="0">
              <a:latin typeface="Gill Sans MT" panose="020B0502020104020203" pitchFamily="34" charset="77"/>
            </a:endParaRPr>
          </a:p>
          <a:p>
            <a:pPr>
              <a:spcBef>
                <a:spcPts val="0"/>
              </a:spcBef>
            </a:pPr>
            <a:endParaRPr lang="en-US" sz="2667" b="0" dirty="0">
              <a:latin typeface="Gill Sans MT" panose="020B0502020104020203" pitchFamily="34" charset="77"/>
            </a:endParaRPr>
          </a:p>
        </p:txBody>
      </p:sp>
      <p:sp>
        <p:nvSpPr>
          <p:cNvPr id="6" name="TextBox 5">
            <a:extLst>
              <a:ext uri="{FF2B5EF4-FFF2-40B4-BE49-F238E27FC236}">
                <a16:creationId xmlns:a16="http://schemas.microsoft.com/office/drawing/2014/main" id="{EE72AE00-7722-0C4F-A42F-19E17436C634}"/>
              </a:ext>
            </a:extLst>
          </p:cNvPr>
          <p:cNvSpPr txBox="1"/>
          <p:nvPr/>
        </p:nvSpPr>
        <p:spPr>
          <a:xfrm>
            <a:off x="416400" y="2815434"/>
            <a:ext cx="11359200" cy="1661993"/>
          </a:xfrm>
          <a:prstGeom prst="rect">
            <a:avLst/>
          </a:prstGeom>
          <a:noFill/>
        </p:spPr>
        <p:txBody>
          <a:bodyPr wrap="none" rtlCol="0">
            <a:spAutoFit/>
          </a:bodyPr>
          <a:lstStyle/>
          <a:p>
            <a:pPr algn="ctr"/>
            <a:r>
              <a:rPr lang="en-US" sz="5400" b="1" dirty="0">
                <a:latin typeface="Gill Sans MT" panose="020B0502020104020203" pitchFamily="34" charset="77"/>
              </a:rPr>
              <a:t>Where and how can we develop it?</a:t>
            </a:r>
          </a:p>
          <a:p>
            <a:pPr algn="ctr"/>
            <a:endParaRPr lang="en-US" sz="4800" b="1" dirty="0">
              <a:latin typeface="Gill Sans MT" panose="020B0502020104020203" pitchFamily="34" charset="77"/>
            </a:endParaRPr>
          </a:p>
        </p:txBody>
      </p:sp>
    </p:spTree>
    <p:extLst>
      <p:ext uri="{BB962C8B-B14F-4D97-AF65-F5344CB8AC3E}">
        <p14:creationId xmlns:p14="http://schemas.microsoft.com/office/powerpoint/2010/main" val="175095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latin typeface="Gill Sans MT" panose="020B0502020104020203" pitchFamily="34" charset="77"/>
              </a:rPr>
              <a:t>Today’s Talk</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457200" indent="-457200">
              <a:spcBef>
                <a:spcPts val="0"/>
              </a:spcBef>
              <a:buFont typeface="Arial" panose="020B0604020202020204" pitchFamily="34" charset="0"/>
              <a:buChar char="•"/>
            </a:pPr>
            <a:r>
              <a:rPr lang="en-US" sz="3600" dirty="0">
                <a:latin typeface="Gill Sans MT" panose="020B0502020104020203" pitchFamily="34" charset="77"/>
              </a:rPr>
              <a:t>Why</a:t>
            </a:r>
            <a:r>
              <a:rPr lang="en-US" sz="3600" b="0" dirty="0">
                <a:latin typeface="Gill Sans MT" panose="020B0502020104020203" pitchFamily="34" charset="77"/>
              </a:rPr>
              <a:t> “intercultural communication” is relevant &amp; important to you as an engineering student?</a:t>
            </a: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200" indent="-457200">
              <a:spcBef>
                <a:spcPts val="0"/>
              </a:spcBef>
              <a:buFont typeface="Arial" panose="020B0604020202020204" pitchFamily="34" charset="0"/>
              <a:buChar char="•"/>
            </a:pPr>
            <a:r>
              <a:rPr lang="en-US" sz="3600" dirty="0">
                <a:latin typeface="Gill Sans MT" panose="020B0502020104020203" pitchFamily="34" charset="77"/>
              </a:rPr>
              <a:t>Where </a:t>
            </a:r>
            <a:r>
              <a:rPr lang="en-US" sz="3600" b="0" dirty="0">
                <a:latin typeface="Gill Sans MT" panose="020B0502020104020203" pitchFamily="34" charset="77"/>
              </a:rPr>
              <a:t>and </a:t>
            </a:r>
            <a:r>
              <a:rPr lang="en-US" sz="3600" dirty="0">
                <a:latin typeface="Gill Sans MT" panose="020B0502020104020203" pitchFamily="34" charset="77"/>
              </a:rPr>
              <a:t>how</a:t>
            </a:r>
            <a:r>
              <a:rPr lang="en-US" sz="3600" b="0" dirty="0">
                <a:latin typeface="Gill Sans MT" panose="020B0502020104020203" pitchFamily="34" charset="77"/>
              </a:rPr>
              <a:t> can we can learn this?</a:t>
            </a:r>
            <a:endParaRPr lang="en-US" sz="3600" dirty="0">
              <a:latin typeface="Gill Sans MT" panose="020B0502020104020203" pitchFamily="34" charset="77"/>
            </a:endParaRP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p:txBody>
      </p:sp>
      <p:pic>
        <p:nvPicPr>
          <p:cNvPr id="2" name="Picture 1" descr="A picture containing toy, doll, looking, hat&#10;&#10;Description automatically generated">
            <a:extLst>
              <a:ext uri="{FF2B5EF4-FFF2-40B4-BE49-F238E27FC236}">
                <a16:creationId xmlns:a16="http://schemas.microsoft.com/office/drawing/2014/main" id="{4F8492A6-471A-6441-8BEE-826238020479}"/>
              </a:ext>
            </a:extLst>
          </p:cNvPr>
          <p:cNvPicPr>
            <a:picLocks noChangeAspect="1"/>
          </p:cNvPicPr>
          <p:nvPr/>
        </p:nvPicPr>
        <p:blipFill>
          <a:blip r:embed="rId2"/>
          <a:stretch>
            <a:fillRect/>
          </a:stretch>
        </p:blipFill>
        <p:spPr>
          <a:xfrm>
            <a:off x="8290134" y="3181421"/>
            <a:ext cx="3110683" cy="2991954"/>
          </a:xfrm>
          <a:prstGeom prst="rect">
            <a:avLst/>
          </a:prstGeom>
        </p:spPr>
      </p:pic>
      <p:sp>
        <p:nvSpPr>
          <p:cNvPr id="4" name="Thought Bubble: Cloud 3">
            <a:extLst>
              <a:ext uri="{FF2B5EF4-FFF2-40B4-BE49-F238E27FC236}">
                <a16:creationId xmlns:a16="http://schemas.microsoft.com/office/drawing/2014/main" id="{96B5BAD7-6B17-2005-CA4A-47988D605928}"/>
              </a:ext>
            </a:extLst>
          </p:cNvPr>
          <p:cNvSpPr/>
          <p:nvPr/>
        </p:nvSpPr>
        <p:spPr>
          <a:xfrm>
            <a:off x="3129183" y="3620515"/>
            <a:ext cx="3807701" cy="1429828"/>
          </a:xfrm>
          <a:prstGeom prst="cloudCallout">
            <a:avLst>
              <a:gd name="adj1" fmla="val 95265"/>
              <a:gd name="adj2" fmla="val -25618"/>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Gill Sans MT" panose="020B0502020104020203" pitchFamily="34" charset="0"/>
              </a:rPr>
              <a:t>My name is Yoonjoo!</a:t>
            </a:r>
          </a:p>
        </p:txBody>
      </p:sp>
      <p:sp>
        <p:nvSpPr>
          <p:cNvPr id="5" name="Thought Bubble: Cloud 4">
            <a:extLst>
              <a:ext uri="{FF2B5EF4-FFF2-40B4-BE49-F238E27FC236}">
                <a16:creationId xmlns:a16="http://schemas.microsoft.com/office/drawing/2014/main" id="{9E1DF76C-8E3C-EB2F-CE55-CAFE863C813D}"/>
              </a:ext>
            </a:extLst>
          </p:cNvPr>
          <p:cNvSpPr/>
          <p:nvPr/>
        </p:nvSpPr>
        <p:spPr>
          <a:xfrm>
            <a:off x="2334638" y="4783002"/>
            <a:ext cx="6128426" cy="1734530"/>
          </a:xfrm>
          <a:prstGeom prst="cloudCallout">
            <a:avLst>
              <a:gd name="adj1" fmla="val 62110"/>
              <a:gd name="adj2" fmla="val -11572"/>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latin typeface="Gill Sans MT" panose="020B0502020104020203" pitchFamily="34" charset="0"/>
              </a:rPr>
              <a:t>I teach </a:t>
            </a:r>
            <a:r>
              <a:rPr lang="en-US" sz="2200" b="1" dirty="0">
                <a:solidFill>
                  <a:srgbClr val="FF0000"/>
                </a:solidFill>
                <a:latin typeface="Gill Sans MT" panose="020B0502020104020203" pitchFamily="34" charset="0"/>
              </a:rPr>
              <a:t>Intercultural Communication courses</a:t>
            </a:r>
            <a:r>
              <a:rPr lang="en-US" sz="2200" dirty="0">
                <a:solidFill>
                  <a:srgbClr val="FF0000"/>
                </a:solidFill>
                <a:latin typeface="Gill Sans MT" panose="020B0502020104020203" pitchFamily="34" charset="0"/>
              </a:rPr>
              <a:t> at Aalto Language Centre…</a:t>
            </a:r>
          </a:p>
        </p:txBody>
      </p:sp>
    </p:spTree>
    <p:extLst>
      <p:ext uri="{BB962C8B-B14F-4D97-AF65-F5344CB8AC3E}">
        <p14:creationId xmlns:p14="http://schemas.microsoft.com/office/powerpoint/2010/main" val="9906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fontScale="85000" lnSpcReduction="10000"/>
          </a:bodyPr>
          <a:lstStyle/>
          <a:p>
            <a:r>
              <a:rPr lang="en-US" sz="5500" dirty="0">
                <a:solidFill>
                  <a:srgbClr val="FF0000"/>
                </a:solidFill>
                <a:latin typeface="Gill Sans MT" panose="020B0502020104020203" pitchFamily="34" charset="77"/>
              </a:rPr>
              <a:t>HOW</a:t>
            </a:r>
            <a:r>
              <a:rPr lang="en-US" sz="5500" dirty="0">
                <a:latin typeface="Gill Sans MT" panose="020B0502020104020203" pitchFamily="34" charset="77"/>
              </a:rPr>
              <a:t> &amp; </a:t>
            </a:r>
            <a:r>
              <a:rPr lang="en-US" sz="5500" dirty="0">
                <a:solidFill>
                  <a:srgbClr val="FF0000"/>
                </a:solidFill>
                <a:latin typeface="Gill Sans MT" panose="020B0502020104020203" pitchFamily="34" charset="77"/>
              </a:rPr>
              <a:t>WHERE</a:t>
            </a:r>
            <a:r>
              <a:rPr lang="en-US" sz="5500" dirty="0">
                <a:latin typeface="Gill Sans MT" panose="020B0502020104020203" pitchFamily="34" charset="77"/>
              </a:rPr>
              <a:t> can we develop this?</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457200" indent="-457200">
              <a:spcBef>
                <a:spcPts val="0"/>
              </a:spcBef>
              <a:buFont typeface="Arial" panose="020B0604020202020204" pitchFamily="34" charset="0"/>
              <a:buChar char="•"/>
            </a:pPr>
            <a:r>
              <a:rPr lang="en-US" sz="3600" b="0" dirty="0">
                <a:latin typeface="Gill Sans MT" panose="020B0502020104020203" pitchFamily="34" charset="77"/>
              </a:rPr>
              <a:t>Of course, I cannot explain ‘how’ in detail now as we are running out of time! </a:t>
            </a:r>
            <a:r>
              <a:rPr lang="en-US" sz="3600" b="0" dirty="0">
                <a:latin typeface="Gill Sans MT" panose="020B0502020104020203" pitchFamily="34" charset="77"/>
                <a:sym typeface="Wingdings" panose="05000000000000000000" pitchFamily="2" charset="2"/>
              </a:rPr>
              <a:t></a:t>
            </a:r>
          </a:p>
          <a:p>
            <a:pPr marL="457200" indent="-457200">
              <a:spcBef>
                <a:spcPts val="0"/>
              </a:spcBef>
              <a:buFont typeface="Arial" panose="020B0604020202020204" pitchFamily="34" charset="0"/>
              <a:buChar char="•"/>
            </a:pPr>
            <a:endParaRPr lang="en-US" sz="3600" b="0" dirty="0">
              <a:latin typeface="Gill Sans MT" panose="020B0502020104020203" pitchFamily="34" charset="77"/>
              <a:sym typeface="Wingdings" panose="05000000000000000000" pitchFamily="2" charset="2"/>
            </a:endParaRPr>
          </a:p>
          <a:p>
            <a:pPr marL="457200" indent="-457200">
              <a:spcBef>
                <a:spcPts val="0"/>
              </a:spcBef>
              <a:buFont typeface="Arial" panose="020B0604020202020204" pitchFamily="34" charset="0"/>
              <a:buChar char="•"/>
            </a:pPr>
            <a:r>
              <a:rPr lang="en-US" sz="3600" dirty="0">
                <a:latin typeface="Gill Sans MT" panose="020B0502020104020203" pitchFamily="34" charset="77"/>
                <a:sym typeface="Wingdings" panose="05000000000000000000" pitchFamily="2" charset="2"/>
              </a:rPr>
              <a:t>‘Social Interaction’</a:t>
            </a:r>
            <a:r>
              <a:rPr lang="en-US" sz="3600" b="0" dirty="0">
                <a:latin typeface="Gill Sans MT" panose="020B0502020104020203" pitchFamily="34" charset="77"/>
                <a:sym typeface="Wingdings" panose="05000000000000000000" pitchFamily="2" charset="2"/>
              </a:rPr>
              <a:t> is the core aspect of developing communication skills!  </a:t>
            </a:r>
            <a:endParaRPr lang="en-US" sz="3600" b="0" dirty="0">
              <a:latin typeface="Gill Sans MT" panose="020B0502020104020203" pitchFamily="34" charset="77"/>
            </a:endParaRP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p:txBody>
      </p:sp>
      <p:sp>
        <p:nvSpPr>
          <p:cNvPr id="2" name="Thought Bubble: Cloud 1">
            <a:extLst>
              <a:ext uri="{FF2B5EF4-FFF2-40B4-BE49-F238E27FC236}">
                <a16:creationId xmlns:a16="http://schemas.microsoft.com/office/drawing/2014/main" id="{CCED98D3-7F32-7A4C-8401-82DAA9DE415A}"/>
              </a:ext>
            </a:extLst>
          </p:cNvPr>
          <p:cNvSpPr/>
          <p:nvPr/>
        </p:nvSpPr>
        <p:spPr>
          <a:xfrm>
            <a:off x="4302844" y="4219748"/>
            <a:ext cx="6382089" cy="2333452"/>
          </a:xfrm>
          <a:prstGeom prst="cloudCallout">
            <a:avLst>
              <a:gd name="adj1" fmla="val -50707"/>
              <a:gd name="adj2" fmla="val -54633"/>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b="1" dirty="0">
              <a:solidFill>
                <a:srgbClr val="0070C0"/>
              </a:solidFill>
              <a:latin typeface="Gill Sans MT" panose="020B0502020104020203" pitchFamily="34" charset="0"/>
            </a:endParaRPr>
          </a:p>
          <a:p>
            <a:pPr algn="ctr"/>
            <a:r>
              <a:rPr lang="fi-FI" sz="2400" b="1" dirty="0" err="1">
                <a:solidFill>
                  <a:srgbClr val="0070C0"/>
                </a:solidFill>
                <a:latin typeface="Gill Sans MT" panose="020B0502020104020203" pitchFamily="34" charset="0"/>
              </a:rPr>
              <a:t>Being</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exposed</a:t>
            </a:r>
            <a:r>
              <a:rPr lang="fi-FI" sz="2400" b="1" dirty="0">
                <a:solidFill>
                  <a:srgbClr val="0070C0"/>
                </a:solidFill>
                <a:latin typeface="Gill Sans MT" panose="020B0502020104020203" pitchFamily="34" charset="0"/>
              </a:rPr>
              <a:t> to an </a:t>
            </a:r>
            <a:r>
              <a:rPr lang="fi-FI" sz="2400" b="1" dirty="0" err="1">
                <a:solidFill>
                  <a:srgbClr val="0070C0"/>
                </a:solidFill>
                <a:latin typeface="Gill Sans MT" panose="020B0502020104020203" pitchFamily="34" charset="0"/>
              </a:rPr>
              <a:t>environment</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where</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you</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can</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comfortably</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share</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different</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perspectives</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with</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others</a:t>
            </a:r>
            <a:endParaRPr lang="fi-FI" sz="2400" b="1" dirty="0">
              <a:solidFill>
                <a:srgbClr val="0070C0"/>
              </a:solidFill>
              <a:latin typeface="Gill Sans MT" panose="020B0502020104020203" pitchFamily="34" charset="0"/>
            </a:endParaRPr>
          </a:p>
          <a:p>
            <a:pPr algn="ctr"/>
            <a:endParaRPr lang="en-US" sz="2400"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154841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fontScale="77500" lnSpcReduction="20000"/>
          </a:bodyPr>
          <a:lstStyle/>
          <a:p>
            <a:r>
              <a:rPr lang="en-US" sz="5500" dirty="0">
                <a:latin typeface="Gill Sans MT" panose="020B0502020104020203" pitchFamily="34" charset="77"/>
              </a:rPr>
              <a:t>Language and Communication Courses! </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a:spcBef>
                <a:spcPts val="0"/>
              </a:spcBef>
            </a:pPr>
            <a:endParaRPr lang="en-US" sz="2400" b="0" dirty="0">
              <a:latin typeface="Gill Sans MT" panose="020B0502020104020203" pitchFamily="34" charset="0"/>
            </a:endParaRPr>
          </a:p>
          <a:p>
            <a:pPr>
              <a:spcBef>
                <a:spcPts val="0"/>
              </a:spcBef>
            </a:pPr>
            <a:endParaRPr lang="en-US" sz="2400" b="0" dirty="0">
              <a:latin typeface="Gill Sans MT" panose="020B0502020104020203" pitchFamily="34" charset="0"/>
            </a:endParaRPr>
          </a:p>
          <a:p>
            <a:pPr>
              <a:spcBef>
                <a:spcPts val="0"/>
              </a:spcBef>
            </a:pPr>
            <a:endParaRPr lang="en-US" sz="2400" b="0" dirty="0">
              <a:latin typeface="Gill Sans MT" panose="020B0502020104020203" pitchFamily="34" charset="0"/>
            </a:endParaRPr>
          </a:p>
          <a:p>
            <a:pPr>
              <a:spcBef>
                <a:spcPts val="0"/>
              </a:spcBef>
            </a:pPr>
            <a:endParaRPr lang="en-US" sz="4267" b="0" dirty="0">
              <a:latin typeface="Gill Sans MT" panose="020B0502020104020203" pitchFamily="34" charset="0"/>
            </a:endParaRPr>
          </a:p>
        </p:txBody>
      </p:sp>
      <p:pic>
        <p:nvPicPr>
          <p:cNvPr id="3" name="Picture 2" descr="A blue gear with black text&#10;&#10;Description automatically generated">
            <a:extLst>
              <a:ext uri="{FF2B5EF4-FFF2-40B4-BE49-F238E27FC236}">
                <a16:creationId xmlns:a16="http://schemas.microsoft.com/office/drawing/2014/main" id="{AFDB22AA-5D42-72DE-E18F-005F6FA18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14" y="1436109"/>
            <a:ext cx="9857644" cy="4175808"/>
          </a:xfrm>
          <a:prstGeom prst="rect">
            <a:avLst/>
          </a:prstGeom>
        </p:spPr>
      </p:pic>
      <p:sp>
        <p:nvSpPr>
          <p:cNvPr id="5" name="TextBox 4">
            <a:extLst>
              <a:ext uri="{FF2B5EF4-FFF2-40B4-BE49-F238E27FC236}">
                <a16:creationId xmlns:a16="http://schemas.microsoft.com/office/drawing/2014/main" id="{0F74143F-840E-59D9-D6AC-24AD12855FED}"/>
              </a:ext>
            </a:extLst>
          </p:cNvPr>
          <p:cNvSpPr txBox="1"/>
          <p:nvPr/>
        </p:nvSpPr>
        <p:spPr>
          <a:xfrm>
            <a:off x="3324265" y="5812342"/>
            <a:ext cx="9354117" cy="830997"/>
          </a:xfrm>
          <a:prstGeom prst="rect">
            <a:avLst/>
          </a:prstGeom>
          <a:noFill/>
        </p:spPr>
        <p:txBody>
          <a:bodyPr wrap="square">
            <a:spAutoFit/>
          </a:bodyPr>
          <a:lstStyle/>
          <a:p>
            <a:r>
              <a:rPr lang="en-US" sz="2400" dirty="0">
                <a:latin typeface="Gill Sans MT" panose="020B0502020104020203" pitchFamily="34" charset="0"/>
                <a:hlinkClick r:id="rId4"/>
              </a:rPr>
              <a:t>https://www.aalto.fi/en/language-and-communication-studies/teaching</a:t>
            </a:r>
            <a:endParaRPr lang="en-US" sz="2400" dirty="0">
              <a:latin typeface="Gill Sans MT" panose="020B0502020104020203" pitchFamily="34" charset="0"/>
            </a:endParaRPr>
          </a:p>
          <a:p>
            <a:endParaRPr lang="en-US" sz="2400" dirty="0">
              <a:latin typeface="Gill Sans MT" panose="020B0502020104020203" pitchFamily="34" charset="0"/>
            </a:endParaRPr>
          </a:p>
        </p:txBody>
      </p:sp>
      <p:sp>
        <p:nvSpPr>
          <p:cNvPr id="2" name="Thought Bubble: Cloud 1">
            <a:extLst>
              <a:ext uri="{FF2B5EF4-FFF2-40B4-BE49-F238E27FC236}">
                <a16:creationId xmlns:a16="http://schemas.microsoft.com/office/drawing/2014/main" id="{A6952305-AA74-5F6B-9FAB-DC7BA3BE9255}"/>
              </a:ext>
            </a:extLst>
          </p:cNvPr>
          <p:cNvSpPr/>
          <p:nvPr/>
        </p:nvSpPr>
        <p:spPr>
          <a:xfrm>
            <a:off x="2900080" y="1353424"/>
            <a:ext cx="5976512" cy="1128519"/>
          </a:xfrm>
          <a:prstGeom prst="cloudCallout">
            <a:avLst>
              <a:gd name="adj1" fmla="val -33654"/>
              <a:gd name="adj2" fmla="val 65377"/>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b="1" dirty="0">
              <a:solidFill>
                <a:srgbClr val="0070C0"/>
              </a:solidFill>
              <a:latin typeface="Gill Sans MT" panose="020B0502020104020203" pitchFamily="34" charset="0"/>
            </a:endParaRPr>
          </a:p>
          <a:p>
            <a:pPr algn="ctr"/>
            <a:r>
              <a:rPr lang="fi-FI" sz="2400" b="1" dirty="0" err="1">
                <a:solidFill>
                  <a:srgbClr val="0070C0"/>
                </a:solidFill>
                <a:latin typeface="Gill Sans MT" panose="020B0502020104020203" pitchFamily="34" charset="0"/>
              </a:rPr>
              <a:t>We</a:t>
            </a:r>
            <a:r>
              <a:rPr lang="fi-FI" sz="2400" b="1" dirty="0">
                <a:solidFill>
                  <a:srgbClr val="0070C0"/>
                </a:solidFill>
                <a:latin typeface="Gill Sans MT" panose="020B0502020104020203" pitchFamily="34" charset="0"/>
              </a:rPr>
              <a:t>, Language Centre, </a:t>
            </a:r>
            <a:r>
              <a:rPr lang="fi-FI" sz="2400" b="1" dirty="0" err="1">
                <a:solidFill>
                  <a:srgbClr val="0070C0"/>
                </a:solidFill>
                <a:latin typeface="Gill Sans MT" panose="020B0502020104020203" pitchFamily="34" charset="0"/>
              </a:rPr>
              <a:t>are</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here</a:t>
            </a:r>
            <a:r>
              <a:rPr lang="fi-FI" sz="2400" b="1" dirty="0">
                <a:solidFill>
                  <a:srgbClr val="0070C0"/>
                </a:solidFill>
                <a:latin typeface="Gill Sans MT" panose="020B0502020104020203" pitchFamily="34" charset="0"/>
              </a:rPr>
              <a:t> to </a:t>
            </a:r>
            <a:r>
              <a:rPr lang="fi-FI" sz="2400" b="1" dirty="0" err="1">
                <a:solidFill>
                  <a:srgbClr val="0070C0"/>
                </a:solidFill>
                <a:latin typeface="Gill Sans MT" panose="020B0502020104020203" pitchFamily="34" charset="0"/>
              </a:rPr>
              <a:t>support</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you</a:t>
            </a:r>
            <a:r>
              <a:rPr lang="fi-FI" sz="2400" b="1" dirty="0">
                <a:solidFill>
                  <a:srgbClr val="0070C0"/>
                </a:solidFill>
                <a:latin typeface="Gill Sans MT" panose="020B0502020104020203" pitchFamily="34" charset="0"/>
              </a:rPr>
              <a:t>! </a:t>
            </a:r>
            <a:r>
              <a:rPr lang="fi-FI" sz="2400" b="1" dirty="0">
                <a:solidFill>
                  <a:srgbClr val="0070C0"/>
                </a:solidFill>
                <a:latin typeface="Gill Sans MT" panose="020B0502020104020203" pitchFamily="34" charset="0"/>
                <a:sym typeface="Wingdings" panose="05000000000000000000" pitchFamily="2" charset="2"/>
              </a:rPr>
              <a:t></a:t>
            </a:r>
            <a:endParaRPr lang="fi-FI" sz="2400" b="1" dirty="0">
              <a:solidFill>
                <a:srgbClr val="0070C0"/>
              </a:solidFill>
              <a:latin typeface="Gill Sans MT" panose="020B0502020104020203" pitchFamily="34" charset="0"/>
            </a:endParaRPr>
          </a:p>
          <a:p>
            <a:pPr algn="ctr"/>
            <a:endParaRPr lang="en-US" sz="2400"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1108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ick figure families holding hands">
            <a:extLst>
              <a:ext uri="{FF2B5EF4-FFF2-40B4-BE49-F238E27FC236}">
                <a16:creationId xmlns:a16="http://schemas.microsoft.com/office/drawing/2014/main" id="{6ECF302B-A53A-FDA4-E83C-56B04229710E}"/>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29516"/>
            <a:ext cx="12192000" cy="8128000"/>
          </a:xfrm>
          <a:prstGeom prst="rect">
            <a:avLst/>
          </a:prstGeom>
        </p:spPr>
      </p:pic>
      <p:sp>
        <p:nvSpPr>
          <p:cNvPr id="7" name="Text Placeholder 6"/>
          <p:cNvSpPr>
            <a:spLocks noGrp="1"/>
          </p:cNvSpPr>
          <p:nvPr>
            <p:ph type="body" sz="half" idx="10"/>
          </p:nvPr>
        </p:nvSpPr>
        <p:spPr>
          <a:xfrm>
            <a:off x="557552" y="498291"/>
            <a:ext cx="11041627" cy="855133"/>
          </a:xfrm>
        </p:spPr>
        <p:txBody>
          <a:bodyPr>
            <a:normAutofit fontScale="85000" lnSpcReduction="10000"/>
          </a:bodyPr>
          <a:lstStyle/>
          <a:p>
            <a:r>
              <a:rPr lang="en-US" sz="5500" dirty="0">
                <a:latin typeface="Gill Sans MT" panose="020B0502020104020203" pitchFamily="34" charset="77"/>
              </a:rPr>
              <a:t>Intercultural Communication Courses</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lnSpcReduction="10000"/>
          </a:bodyPr>
          <a:lstStyle/>
          <a:p>
            <a:pPr marL="457200" indent="-457200">
              <a:spcBef>
                <a:spcPts val="0"/>
              </a:spcBef>
              <a:buFont typeface="Arial" panose="020B0604020202020204" pitchFamily="34" charset="0"/>
              <a:buChar char="•"/>
            </a:pPr>
            <a:r>
              <a:rPr lang="en-US" sz="3400" dirty="0">
                <a:latin typeface="Gill Sans MT" panose="020B0502020104020203" pitchFamily="34" charset="77"/>
              </a:rPr>
              <a:t>LC-0610</a:t>
            </a:r>
            <a:r>
              <a:rPr lang="en-US" sz="3400" b="0" dirty="0">
                <a:latin typeface="Gill Sans MT" panose="020B0502020104020203" pitchFamily="34" charset="77"/>
              </a:rPr>
              <a:t> Intercultural Communication (3 </a:t>
            </a:r>
            <a:r>
              <a:rPr lang="en-US" sz="3400" b="0" dirty="0" err="1">
                <a:latin typeface="Gill Sans MT" panose="020B0502020104020203" pitchFamily="34" charset="77"/>
              </a:rPr>
              <a:t>cr</a:t>
            </a:r>
            <a:r>
              <a:rPr lang="en-US" sz="3400" b="0" dirty="0">
                <a:latin typeface="Gill Sans MT" panose="020B0502020104020203" pitchFamily="34" charset="77"/>
              </a:rPr>
              <a:t>)</a:t>
            </a:r>
          </a:p>
          <a:p>
            <a:pPr marL="1295379" lvl="1" indent="-457200">
              <a:spcBef>
                <a:spcPts val="0"/>
              </a:spcBef>
              <a:buFont typeface="Courier New" panose="02070309020205020404" pitchFamily="49" charset="0"/>
              <a:buChar char="o"/>
            </a:pPr>
            <a:r>
              <a:rPr lang="en-US" sz="3600" dirty="0">
                <a:highlight>
                  <a:srgbClr val="00FF00"/>
                </a:highlight>
                <a:latin typeface="Gill Sans MT" panose="020B0502020104020203" pitchFamily="34" charset="77"/>
              </a:rPr>
              <a:t>Period 1, 2, 3, 4 &amp; 5</a:t>
            </a:r>
            <a:endParaRPr lang="en-US" sz="3400" b="0" dirty="0">
              <a:highlight>
                <a:srgbClr val="00FF00"/>
              </a:highlight>
              <a:latin typeface="Gill Sans MT" panose="020B0502020104020203" pitchFamily="34" charset="77"/>
            </a:endParaRPr>
          </a:p>
          <a:p>
            <a:pPr marL="457200" indent="-457200">
              <a:spcBef>
                <a:spcPts val="0"/>
              </a:spcBef>
              <a:buFont typeface="Arial" panose="020B0604020202020204" pitchFamily="34" charset="0"/>
              <a:buChar char="•"/>
            </a:pPr>
            <a:endParaRPr lang="en-US" sz="3400" b="0" dirty="0">
              <a:latin typeface="Gill Sans MT" panose="020B0502020104020203" pitchFamily="34" charset="77"/>
            </a:endParaRPr>
          </a:p>
          <a:p>
            <a:pPr marL="457200" indent="-457200">
              <a:spcBef>
                <a:spcPts val="0"/>
              </a:spcBef>
              <a:buFont typeface="Arial" panose="020B0604020202020204" pitchFamily="34" charset="0"/>
              <a:buChar char="•"/>
            </a:pPr>
            <a:r>
              <a:rPr lang="en-US" sz="3400" dirty="0">
                <a:latin typeface="Gill Sans MT" panose="020B0502020104020203" pitchFamily="34" charset="77"/>
              </a:rPr>
              <a:t>LC-0611</a:t>
            </a:r>
            <a:r>
              <a:rPr lang="en-US" sz="3400" b="0" dirty="0">
                <a:latin typeface="Gill Sans MT" panose="020B0502020104020203" pitchFamily="34" charset="77"/>
              </a:rPr>
              <a:t> Teamwork &amp; Leadership in the 21</a:t>
            </a:r>
            <a:r>
              <a:rPr lang="en-US" sz="3400" b="0" baseline="30000" dirty="0">
                <a:latin typeface="Gill Sans MT" panose="020B0502020104020203" pitchFamily="34" charset="77"/>
              </a:rPr>
              <a:t>st</a:t>
            </a:r>
            <a:r>
              <a:rPr lang="en-US" sz="3400" b="0" dirty="0">
                <a:latin typeface="Gill Sans MT" panose="020B0502020104020203" pitchFamily="34" charset="77"/>
              </a:rPr>
              <a:t> Century (3 </a:t>
            </a:r>
            <a:r>
              <a:rPr lang="en-US" sz="3400" b="0" dirty="0" err="1">
                <a:latin typeface="Gill Sans MT" panose="020B0502020104020203" pitchFamily="34" charset="77"/>
              </a:rPr>
              <a:t>cr</a:t>
            </a:r>
            <a:r>
              <a:rPr lang="en-US" sz="3400" b="0" dirty="0">
                <a:latin typeface="Gill Sans MT" panose="020B0502020104020203" pitchFamily="34" charset="77"/>
              </a:rPr>
              <a:t>)</a:t>
            </a:r>
          </a:p>
          <a:p>
            <a:pPr marL="1295379" lvl="1" indent="-457200">
              <a:spcBef>
                <a:spcPts val="0"/>
              </a:spcBef>
              <a:buFont typeface="Courier New" panose="02070309020205020404" pitchFamily="49" charset="0"/>
              <a:buChar char="o"/>
            </a:pPr>
            <a:r>
              <a:rPr lang="en-US" sz="3400" dirty="0">
                <a:highlight>
                  <a:srgbClr val="00FF00"/>
                </a:highlight>
                <a:latin typeface="Gill Sans MT" panose="020B0502020104020203" pitchFamily="34" charset="77"/>
              </a:rPr>
              <a:t>Period 2 &amp; 4</a:t>
            </a:r>
            <a:endParaRPr lang="en-US" sz="3400" b="0" dirty="0">
              <a:highlight>
                <a:srgbClr val="00FF00"/>
              </a:highlight>
              <a:latin typeface="Gill Sans MT" panose="020B0502020104020203" pitchFamily="34" charset="77"/>
            </a:endParaRPr>
          </a:p>
          <a:p>
            <a:pPr marL="457200" indent="-457200">
              <a:spcBef>
                <a:spcPts val="0"/>
              </a:spcBef>
              <a:buFont typeface="Arial" panose="020B0604020202020204" pitchFamily="34" charset="0"/>
              <a:buChar char="•"/>
            </a:pPr>
            <a:endParaRPr lang="en-US" sz="3400" b="0" dirty="0">
              <a:latin typeface="Gill Sans MT" panose="020B0502020104020203" pitchFamily="34" charset="77"/>
            </a:endParaRPr>
          </a:p>
          <a:p>
            <a:pPr marL="457200" indent="-457200">
              <a:spcBef>
                <a:spcPts val="0"/>
              </a:spcBef>
              <a:buFont typeface="Arial" panose="020B0604020202020204" pitchFamily="34" charset="0"/>
              <a:buChar char="•"/>
            </a:pPr>
            <a:r>
              <a:rPr lang="en-US" sz="3400" dirty="0">
                <a:latin typeface="Gill Sans MT" panose="020B0502020104020203" pitchFamily="34" charset="77"/>
              </a:rPr>
              <a:t>LC-0614</a:t>
            </a:r>
            <a:r>
              <a:rPr lang="en-US" sz="3400" b="0" dirty="0">
                <a:latin typeface="Gill Sans MT" panose="020B0502020104020203" pitchFamily="34" charset="77"/>
              </a:rPr>
              <a:t> Developing Global Competence: Working in an International Virtual Team (2 </a:t>
            </a:r>
            <a:r>
              <a:rPr lang="en-US" sz="3400" b="0" dirty="0" err="1">
                <a:latin typeface="Gill Sans MT" panose="020B0502020104020203" pitchFamily="34" charset="77"/>
              </a:rPr>
              <a:t>cr</a:t>
            </a:r>
            <a:r>
              <a:rPr lang="en-US" sz="3400" b="0" dirty="0">
                <a:latin typeface="Gill Sans MT" panose="020B0502020104020203" pitchFamily="34" charset="77"/>
              </a:rPr>
              <a:t>)</a:t>
            </a:r>
          </a:p>
          <a:p>
            <a:pPr marL="1295379" lvl="1" indent="-457200">
              <a:spcBef>
                <a:spcPts val="0"/>
              </a:spcBef>
              <a:buFont typeface="Courier New" panose="02070309020205020404" pitchFamily="49" charset="0"/>
              <a:buChar char="o"/>
            </a:pPr>
            <a:r>
              <a:rPr lang="en-US" sz="3400" dirty="0">
                <a:highlight>
                  <a:srgbClr val="00FF00"/>
                </a:highlight>
                <a:latin typeface="Gill Sans MT" panose="020B0502020104020203" pitchFamily="34" charset="77"/>
              </a:rPr>
              <a:t>Period 5</a:t>
            </a:r>
            <a:endParaRPr lang="en-US" sz="3400" b="0" dirty="0">
              <a:highlight>
                <a:srgbClr val="00FF00"/>
              </a:highlight>
              <a:latin typeface="Gill Sans MT" panose="020B0502020104020203" pitchFamily="34" charset="77"/>
            </a:endParaRP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p:txBody>
      </p:sp>
    </p:spTree>
    <p:extLst>
      <p:ext uri="{BB962C8B-B14F-4D97-AF65-F5344CB8AC3E}">
        <p14:creationId xmlns:p14="http://schemas.microsoft.com/office/powerpoint/2010/main" val="399348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067D1ED-2F4B-134E-B1F8-034E604172CD}"/>
              </a:ext>
            </a:extLst>
          </p:cNvPr>
          <p:cNvSpPr>
            <a:spLocks noGrp="1"/>
          </p:cNvSpPr>
          <p:nvPr>
            <p:ph type="body" sz="half" idx="11"/>
          </p:nvPr>
        </p:nvSpPr>
        <p:spPr>
          <a:xfrm>
            <a:off x="575187" y="1117737"/>
            <a:ext cx="11041627" cy="4003983"/>
          </a:xfrm>
        </p:spPr>
        <p:txBody>
          <a:bodyPr/>
          <a:lstStyle/>
          <a:p>
            <a:pPr>
              <a:spcBef>
                <a:spcPts val="0"/>
              </a:spcBef>
            </a:pPr>
            <a:endParaRPr lang="en-US" sz="2667" b="0" dirty="0">
              <a:latin typeface="Gill Sans MT" panose="020B0502020104020203" pitchFamily="34" charset="77"/>
            </a:endParaRPr>
          </a:p>
          <a:p>
            <a:pPr>
              <a:spcBef>
                <a:spcPts val="0"/>
              </a:spcBef>
            </a:pPr>
            <a:endParaRPr lang="en-US" sz="2667" b="0" dirty="0">
              <a:latin typeface="Gill Sans MT" panose="020B0502020104020203" pitchFamily="34" charset="77"/>
            </a:endParaRPr>
          </a:p>
        </p:txBody>
      </p:sp>
      <p:sp>
        <p:nvSpPr>
          <p:cNvPr id="5" name="TextBox 4">
            <a:extLst>
              <a:ext uri="{FF2B5EF4-FFF2-40B4-BE49-F238E27FC236}">
                <a16:creationId xmlns:a16="http://schemas.microsoft.com/office/drawing/2014/main" id="{75E849FC-88B1-F843-8741-348FC803696D}"/>
              </a:ext>
            </a:extLst>
          </p:cNvPr>
          <p:cNvSpPr txBox="1"/>
          <p:nvPr/>
        </p:nvSpPr>
        <p:spPr>
          <a:xfrm>
            <a:off x="2249049" y="3430393"/>
            <a:ext cx="7693901" cy="1938992"/>
          </a:xfrm>
          <a:prstGeom prst="rect">
            <a:avLst/>
          </a:prstGeom>
          <a:noFill/>
        </p:spPr>
        <p:txBody>
          <a:bodyPr wrap="none" rtlCol="0">
            <a:spAutoFit/>
          </a:bodyPr>
          <a:lstStyle/>
          <a:p>
            <a:r>
              <a:rPr lang="en-US" sz="6000" b="1" dirty="0">
                <a:latin typeface="Gill Sans MT" panose="020B0502020104020203" pitchFamily="34" charset="77"/>
                <a:hlinkClick r:id="rId3"/>
              </a:rPr>
              <a:t>yoonjoo.cho@aalto.fi</a:t>
            </a:r>
            <a:endParaRPr lang="en-US" sz="6000" b="1" dirty="0">
              <a:latin typeface="Gill Sans MT" panose="020B0502020104020203" pitchFamily="34" charset="77"/>
            </a:endParaRPr>
          </a:p>
          <a:p>
            <a:endParaRPr lang="en-US" sz="6000" b="1" dirty="0">
              <a:latin typeface="Gill Sans MT" panose="020B0502020104020203" pitchFamily="34" charset="77"/>
            </a:endParaRPr>
          </a:p>
        </p:txBody>
      </p:sp>
      <p:sp>
        <p:nvSpPr>
          <p:cNvPr id="6" name="TextBox 5">
            <a:extLst>
              <a:ext uri="{FF2B5EF4-FFF2-40B4-BE49-F238E27FC236}">
                <a16:creationId xmlns:a16="http://schemas.microsoft.com/office/drawing/2014/main" id="{EE72AE00-7722-0C4F-A42F-19E17436C634}"/>
              </a:ext>
            </a:extLst>
          </p:cNvPr>
          <p:cNvSpPr txBox="1"/>
          <p:nvPr/>
        </p:nvSpPr>
        <p:spPr>
          <a:xfrm>
            <a:off x="1021084" y="1270137"/>
            <a:ext cx="10149830" cy="1569660"/>
          </a:xfrm>
          <a:prstGeom prst="rect">
            <a:avLst/>
          </a:prstGeom>
          <a:noFill/>
        </p:spPr>
        <p:txBody>
          <a:bodyPr wrap="none" rtlCol="0">
            <a:spAutoFit/>
          </a:bodyPr>
          <a:lstStyle/>
          <a:p>
            <a:pPr algn="ctr"/>
            <a:r>
              <a:rPr lang="en-US" sz="4800" b="1" dirty="0">
                <a:latin typeface="Gill Sans MT" panose="020B0502020104020203" pitchFamily="34" charset="77"/>
              </a:rPr>
              <a:t>If you have any Qs relating </a:t>
            </a:r>
          </a:p>
          <a:p>
            <a:pPr algn="ctr"/>
            <a:r>
              <a:rPr lang="en-US" sz="4800" b="1" dirty="0">
                <a:latin typeface="Gill Sans MT" panose="020B0502020104020203" pitchFamily="34" charset="77"/>
              </a:rPr>
              <a:t>to ICC courses, please contact me!</a:t>
            </a:r>
          </a:p>
        </p:txBody>
      </p:sp>
    </p:spTree>
    <p:extLst>
      <p:ext uri="{BB962C8B-B14F-4D97-AF65-F5344CB8AC3E}">
        <p14:creationId xmlns:p14="http://schemas.microsoft.com/office/powerpoint/2010/main" val="2111818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067D1ED-2F4B-134E-B1F8-034E604172CD}"/>
              </a:ext>
            </a:extLst>
          </p:cNvPr>
          <p:cNvSpPr>
            <a:spLocks noGrp="1"/>
          </p:cNvSpPr>
          <p:nvPr>
            <p:ph type="body" sz="half" idx="11"/>
          </p:nvPr>
        </p:nvSpPr>
        <p:spPr>
          <a:xfrm>
            <a:off x="575187" y="1117737"/>
            <a:ext cx="11041627" cy="4003983"/>
          </a:xfrm>
        </p:spPr>
        <p:txBody>
          <a:bodyPr/>
          <a:lstStyle/>
          <a:p>
            <a:pPr>
              <a:spcBef>
                <a:spcPts val="0"/>
              </a:spcBef>
            </a:pPr>
            <a:endParaRPr lang="en-US" sz="2667" b="0" dirty="0">
              <a:latin typeface="Gill Sans MT" panose="020B0502020104020203" pitchFamily="34" charset="77"/>
            </a:endParaRPr>
          </a:p>
          <a:p>
            <a:pPr>
              <a:spcBef>
                <a:spcPts val="0"/>
              </a:spcBef>
            </a:pPr>
            <a:endParaRPr lang="en-US" sz="2667" b="0" dirty="0">
              <a:latin typeface="Gill Sans MT" panose="020B0502020104020203" pitchFamily="34" charset="77"/>
            </a:endParaRPr>
          </a:p>
        </p:txBody>
      </p:sp>
      <p:sp>
        <p:nvSpPr>
          <p:cNvPr id="5" name="TextBox 4">
            <a:extLst>
              <a:ext uri="{FF2B5EF4-FFF2-40B4-BE49-F238E27FC236}">
                <a16:creationId xmlns:a16="http://schemas.microsoft.com/office/drawing/2014/main" id="{75E849FC-88B1-F843-8741-348FC803696D}"/>
              </a:ext>
            </a:extLst>
          </p:cNvPr>
          <p:cNvSpPr txBox="1"/>
          <p:nvPr/>
        </p:nvSpPr>
        <p:spPr>
          <a:xfrm>
            <a:off x="2144961" y="1117737"/>
            <a:ext cx="7677615" cy="1015663"/>
          </a:xfrm>
          <a:prstGeom prst="rect">
            <a:avLst/>
          </a:prstGeom>
          <a:noFill/>
        </p:spPr>
        <p:txBody>
          <a:bodyPr wrap="none" rtlCol="0">
            <a:spAutoFit/>
          </a:bodyPr>
          <a:lstStyle/>
          <a:p>
            <a:r>
              <a:rPr lang="en-US" sz="6000" b="1" dirty="0">
                <a:latin typeface="Gill Sans MT" panose="020B0502020104020203" pitchFamily="34" charset="77"/>
              </a:rPr>
              <a:t>Thanks for listening! </a:t>
            </a:r>
          </a:p>
        </p:txBody>
      </p:sp>
      <p:sp>
        <p:nvSpPr>
          <p:cNvPr id="2" name="TextBox 1">
            <a:extLst>
              <a:ext uri="{FF2B5EF4-FFF2-40B4-BE49-F238E27FC236}">
                <a16:creationId xmlns:a16="http://schemas.microsoft.com/office/drawing/2014/main" id="{5C642D7B-D1C1-8955-E4B0-012E89508BB7}"/>
              </a:ext>
            </a:extLst>
          </p:cNvPr>
          <p:cNvSpPr txBox="1"/>
          <p:nvPr/>
        </p:nvSpPr>
        <p:spPr>
          <a:xfrm>
            <a:off x="2260847" y="2785609"/>
            <a:ext cx="7670306" cy="1938992"/>
          </a:xfrm>
          <a:prstGeom prst="rect">
            <a:avLst/>
          </a:prstGeom>
          <a:noFill/>
        </p:spPr>
        <p:txBody>
          <a:bodyPr wrap="none" rtlCol="0">
            <a:spAutoFit/>
          </a:bodyPr>
          <a:lstStyle/>
          <a:p>
            <a:pPr algn="ctr"/>
            <a:r>
              <a:rPr lang="en-US" sz="6000" b="1" dirty="0">
                <a:latin typeface="Gill Sans MT" panose="020B0502020104020203" pitchFamily="34" charset="77"/>
              </a:rPr>
              <a:t>All the best for </a:t>
            </a:r>
          </a:p>
          <a:p>
            <a:pPr algn="ctr"/>
            <a:r>
              <a:rPr lang="en-US" sz="6000" b="1" dirty="0">
                <a:latin typeface="Gill Sans MT" panose="020B0502020104020203" pitchFamily="34" charset="77"/>
              </a:rPr>
              <a:t>your MSc journey! </a:t>
            </a:r>
            <a:r>
              <a:rPr lang="en-US" sz="6000" b="1" dirty="0">
                <a:latin typeface="Gill Sans MT" panose="020B0502020104020203" pitchFamily="34" charset="77"/>
                <a:sym typeface="Wingdings" panose="05000000000000000000" pitchFamily="2" charset="2"/>
              </a:rPr>
              <a:t></a:t>
            </a:r>
            <a:endParaRPr lang="en-US" sz="6000" b="1" dirty="0">
              <a:latin typeface="Gill Sans MT" panose="020B0502020104020203" pitchFamily="34" charset="77"/>
            </a:endParaRPr>
          </a:p>
        </p:txBody>
      </p:sp>
    </p:spTree>
    <p:extLst>
      <p:ext uri="{BB962C8B-B14F-4D97-AF65-F5344CB8AC3E}">
        <p14:creationId xmlns:p14="http://schemas.microsoft.com/office/powerpoint/2010/main" val="3935934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latin typeface="Gill Sans MT" panose="020B0502020104020203" pitchFamily="34" charset="77"/>
              </a:rPr>
              <a:t>References</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a:spcBef>
                <a:spcPts val="0"/>
              </a:spcBef>
            </a:pPr>
            <a:r>
              <a:rPr lang="en-US" sz="2200" b="0" dirty="0">
                <a:latin typeface="Gill Sans MT" panose="020B0502020104020203" pitchFamily="34" charset="0"/>
              </a:rPr>
              <a:t>Picard, C. et al. (2022) Which professional skills do students learn in engineering team-based projects? </a:t>
            </a:r>
            <a:r>
              <a:rPr lang="en-US" sz="2200" b="0" i="1" dirty="0">
                <a:latin typeface="Gill Sans MT" panose="020B0502020104020203" pitchFamily="34" charset="0"/>
              </a:rPr>
              <a:t>European journal of engineering education</a:t>
            </a:r>
            <a:r>
              <a:rPr lang="en-US" sz="2200" b="0" dirty="0">
                <a:latin typeface="Gill Sans MT" panose="020B0502020104020203" pitchFamily="34" charset="0"/>
              </a:rPr>
              <a:t>. [Online] 47 (2), 314–332.</a:t>
            </a:r>
          </a:p>
          <a:p>
            <a:pPr>
              <a:spcBef>
                <a:spcPts val="0"/>
              </a:spcBef>
            </a:pPr>
            <a:endParaRPr lang="en-US" sz="2200" b="0" dirty="0">
              <a:latin typeface="Gill Sans MT" panose="020B0502020104020203" pitchFamily="34" charset="0"/>
            </a:endParaRPr>
          </a:p>
          <a:p>
            <a:pPr>
              <a:spcBef>
                <a:spcPts val="0"/>
              </a:spcBef>
            </a:pPr>
            <a:r>
              <a:rPr lang="en-US" sz="2200" b="0" dirty="0" err="1">
                <a:latin typeface="Gill Sans MT" panose="020B0502020104020203" pitchFamily="34" charset="0"/>
              </a:rPr>
              <a:t>Winberg</a:t>
            </a:r>
            <a:r>
              <a:rPr lang="en-US" sz="2200" b="0" dirty="0">
                <a:latin typeface="Gill Sans MT" panose="020B0502020104020203" pitchFamily="34" charset="0"/>
              </a:rPr>
              <a:t>, C. et al. (2020) Developing employability in engineering education: a systematic review of the literature. </a:t>
            </a:r>
            <a:r>
              <a:rPr lang="en-US" sz="2200" b="0" i="1" dirty="0">
                <a:latin typeface="Gill Sans MT" panose="020B0502020104020203" pitchFamily="34" charset="0"/>
              </a:rPr>
              <a:t>European journal of engineering education</a:t>
            </a:r>
            <a:r>
              <a:rPr lang="en-US" sz="2200" b="0" dirty="0">
                <a:latin typeface="Gill Sans MT" panose="020B0502020104020203" pitchFamily="34" charset="0"/>
              </a:rPr>
              <a:t>. [Online] 45 (2), 165–180.</a:t>
            </a:r>
          </a:p>
          <a:p>
            <a:pPr>
              <a:spcBef>
                <a:spcPts val="0"/>
              </a:spcBef>
            </a:pPr>
            <a:endParaRPr lang="en-US" sz="2200" b="0" dirty="0">
              <a:latin typeface="Gill Sans MT" panose="020B0502020104020203" pitchFamily="34" charset="0"/>
            </a:endParaRPr>
          </a:p>
          <a:p>
            <a:pPr>
              <a:spcBef>
                <a:spcPts val="0"/>
              </a:spcBef>
            </a:pPr>
            <a:r>
              <a:rPr lang="en-US" sz="2200" b="0" dirty="0">
                <a:latin typeface="Gill Sans MT" panose="020B0502020104020203" pitchFamily="34" charset="0"/>
              </a:rPr>
              <a:t>Wu, Y. et al. (2023) Evaluating the Role of the Communication Skills of Engineering Students on Employability According to the Outcome-Based Education (OBE) Theory. </a:t>
            </a:r>
            <a:r>
              <a:rPr lang="en-US" sz="2200" b="0" i="1" dirty="0">
                <a:latin typeface="Gill Sans MT" panose="020B0502020104020203" pitchFamily="34" charset="0"/>
              </a:rPr>
              <a:t>Sustainability (Basel, Switzerland). </a:t>
            </a:r>
            <a:r>
              <a:rPr lang="en-US" sz="2200" b="0" dirty="0">
                <a:latin typeface="Gill Sans MT" panose="020B0502020104020203" pitchFamily="34" charset="0"/>
              </a:rPr>
              <a:t>[Online] 15 (12), 9711–.</a:t>
            </a:r>
          </a:p>
          <a:p>
            <a:pPr>
              <a:spcBef>
                <a:spcPts val="0"/>
              </a:spcBef>
            </a:pPr>
            <a:endParaRPr lang="en-US" sz="2400" b="0" dirty="0">
              <a:latin typeface="Gill Sans MT" panose="020B0502020104020203" pitchFamily="34" charset="0"/>
            </a:endParaRPr>
          </a:p>
          <a:p>
            <a:pPr>
              <a:spcBef>
                <a:spcPts val="0"/>
              </a:spcBef>
            </a:pPr>
            <a:endParaRPr lang="en-US" sz="2400" b="0" dirty="0">
              <a:latin typeface="Gill Sans MT" panose="020B0502020104020203" pitchFamily="34" charset="0"/>
            </a:endParaRPr>
          </a:p>
          <a:p>
            <a:pPr>
              <a:spcBef>
                <a:spcPts val="0"/>
              </a:spcBef>
            </a:pPr>
            <a:endParaRPr lang="en-US" sz="2400" b="0" dirty="0">
              <a:latin typeface="Gill Sans MT" panose="020B0502020104020203" pitchFamily="34" charset="0"/>
            </a:endParaRPr>
          </a:p>
          <a:p>
            <a:pPr>
              <a:spcBef>
                <a:spcPts val="0"/>
              </a:spcBef>
            </a:pPr>
            <a:endParaRPr lang="en-US" sz="4267" b="0" dirty="0">
              <a:latin typeface="Gill Sans MT" panose="020B0502020104020203" pitchFamily="34" charset="0"/>
            </a:endParaRPr>
          </a:p>
        </p:txBody>
      </p:sp>
    </p:spTree>
    <p:extLst>
      <p:ext uri="{BB962C8B-B14F-4D97-AF65-F5344CB8AC3E}">
        <p14:creationId xmlns:p14="http://schemas.microsoft.com/office/powerpoint/2010/main" val="140844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pic>
        <p:nvPicPr>
          <p:cNvPr id="6" name="Picture 5" descr="Stick figure families holding hands">
            <a:extLst>
              <a:ext uri="{FF2B5EF4-FFF2-40B4-BE49-F238E27FC236}">
                <a16:creationId xmlns:a16="http://schemas.microsoft.com/office/drawing/2014/main" id="{6ECF302B-A53A-FDA4-E83C-56B04229710E}"/>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0" y="-29516"/>
            <a:ext cx="12192000" cy="8128000"/>
          </a:xfrm>
          <a:prstGeom prst="rect">
            <a:avLst/>
          </a:prstGeom>
        </p:spPr>
      </p:pic>
      <p:sp>
        <p:nvSpPr>
          <p:cNvPr id="7" name="Text Placeholder 6"/>
          <p:cNvSpPr>
            <a:spLocks noGrp="1"/>
          </p:cNvSpPr>
          <p:nvPr>
            <p:ph type="body" sz="half" idx="10"/>
          </p:nvPr>
        </p:nvSpPr>
        <p:spPr>
          <a:xfrm>
            <a:off x="557552" y="498291"/>
            <a:ext cx="11041627" cy="855133"/>
          </a:xfrm>
        </p:spPr>
        <p:txBody>
          <a:bodyPr>
            <a:normAutofit fontScale="85000" lnSpcReduction="10000"/>
          </a:bodyPr>
          <a:lstStyle/>
          <a:p>
            <a:r>
              <a:rPr lang="en-US" sz="5500" dirty="0">
                <a:latin typeface="Gill Sans MT" panose="020B0502020104020203" pitchFamily="34" charset="77"/>
              </a:rPr>
              <a:t>Intercultural Communication Courses</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457200" indent="-457200">
              <a:spcBef>
                <a:spcPts val="0"/>
              </a:spcBef>
              <a:buFont typeface="Arial" panose="020B0604020202020204" pitchFamily="34" charset="0"/>
              <a:buChar char="•"/>
            </a:pPr>
            <a:r>
              <a:rPr lang="en-US" sz="3400" dirty="0">
                <a:latin typeface="Gill Sans MT" panose="020B0502020104020203" pitchFamily="34" charset="77"/>
              </a:rPr>
              <a:t>LC-0610</a:t>
            </a:r>
            <a:r>
              <a:rPr lang="en-US" sz="3400" b="0" dirty="0">
                <a:latin typeface="Gill Sans MT" panose="020B0502020104020203" pitchFamily="34" charset="77"/>
              </a:rPr>
              <a:t> Intercultural Communication (3 </a:t>
            </a:r>
            <a:r>
              <a:rPr lang="en-US" sz="3400" b="0" dirty="0" err="1">
                <a:latin typeface="Gill Sans MT" panose="020B0502020104020203" pitchFamily="34" charset="77"/>
              </a:rPr>
              <a:t>cr</a:t>
            </a:r>
            <a:r>
              <a:rPr lang="en-US" sz="3400" b="0" dirty="0">
                <a:latin typeface="Gill Sans MT" panose="020B0502020104020203" pitchFamily="34" charset="77"/>
              </a:rPr>
              <a:t>)</a:t>
            </a:r>
          </a:p>
          <a:p>
            <a:pPr marL="457200" indent="-457200">
              <a:spcBef>
                <a:spcPts val="0"/>
              </a:spcBef>
              <a:buFont typeface="Arial" panose="020B0604020202020204" pitchFamily="34" charset="0"/>
              <a:buChar char="•"/>
            </a:pPr>
            <a:endParaRPr lang="en-US" sz="3400" b="0" dirty="0">
              <a:latin typeface="Gill Sans MT" panose="020B0502020104020203" pitchFamily="34" charset="77"/>
            </a:endParaRPr>
          </a:p>
          <a:p>
            <a:pPr marL="457200" indent="-457200">
              <a:spcBef>
                <a:spcPts val="0"/>
              </a:spcBef>
              <a:buFont typeface="Arial" panose="020B0604020202020204" pitchFamily="34" charset="0"/>
              <a:buChar char="•"/>
            </a:pPr>
            <a:r>
              <a:rPr lang="en-US" sz="3400" dirty="0">
                <a:latin typeface="Gill Sans MT" panose="020B0502020104020203" pitchFamily="34" charset="77"/>
              </a:rPr>
              <a:t>LC-0611</a:t>
            </a:r>
            <a:r>
              <a:rPr lang="en-US" sz="3400" b="0" dirty="0">
                <a:latin typeface="Gill Sans MT" panose="020B0502020104020203" pitchFamily="34" charset="77"/>
              </a:rPr>
              <a:t> Teamwork &amp; Leadership in the 21</a:t>
            </a:r>
            <a:r>
              <a:rPr lang="en-US" sz="3400" b="0" baseline="30000" dirty="0">
                <a:latin typeface="Gill Sans MT" panose="020B0502020104020203" pitchFamily="34" charset="77"/>
              </a:rPr>
              <a:t>st</a:t>
            </a:r>
            <a:r>
              <a:rPr lang="en-US" sz="3400" b="0" dirty="0">
                <a:latin typeface="Gill Sans MT" panose="020B0502020104020203" pitchFamily="34" charset="77"/>
              </a:rPr>
              <a:t> Century (3 </a:t>
            </a:r>
            <a:r>
              <a:rPr lang="en-US" sz="3400" b="0" dirty="0" err="1">
                <a:latin typeface="Gill Sans MT" panose="020B0502020104020203" pitchFamily="34" charset="77"/>
              </a:rPr>
              <a:t>cr</a:t>
            </a:r>
            <a:r>
              <a:rPr lang="en-US" sz="3400" b="0" dirty="0">
                <a:latin typeface="Gill Sans MT" panose="020B0502020104020203" pitchFamily="34" charset="77"/>
              </a:rPr>
              <a:t>)</a:t>
            </a:r>
          </a:p>
          <a:p>
            <a:pPr marL="457200" indent="-457200">
              <a:spcBef>
                <a:spcPts val="0"/>
              </a:spcBef>
              <a:buFont typeface="Arial" panose="020B0604020202020204" pitchFamily="34" charset="0"/>
              <a:buChar char="•"/>
            </a:pPr>
            <a:endParaRPr lang="en-US" sz="3400" b="0" dirty="0">
              <a:latin typeface="Gill Sans MT" panose="020B0502020104020203" pitchFamily="34" charset="77"/>
            </a:endParaRPr>
          </a:p>
          <a:p>
            <a:pPr marL="457200" indent="-457200">
              <a:spcBef>
                <a:spcPts val="0"/>
              </a:spcBef>
              <a:buFont typeface="Arial" panose="020B0604020202020204" pitchFamily="34" charset="0"/>
              <a:buChar char="•"/>
            </a:pPr>
            <a:r>
              <a:rPr lang="en-US" sz="3400" dirty="0">
                <a:latin typeface="Gill Sans MT" panose="020B0502020104020203" pitchFamily="34" charset="77"/>
              </a:rPr>
              <a:t>LC-0614</a:t>
            </a:r>
            <a:r>
              <a:rPr lang="en-US" sz="3400" b="0" dirty="0">
                <a:latin typeface="Gill Sans MT" panose="020B0502020104020203" pitchFamily="34" charset="77"/>
              </a:rPr>
              <a:t> Developing Global Competence: Working in an International Virtual Team (2 </a:t>
            </a:r>
            <a:r>
              <a:rPr lang="en-US" sz="3400" b="0" dirty="0" err="1">
                <a:latin typeface="Gill Sans MT" panose="020B0502020104020203" pitchFamily="34" charset="77"/>
              </a:rPr>
              <a:t>cr</a:t>
            </a:r>
            <a:r>
              <a:rPr lang="en-US" sz="3400" b="0" dirty="0">
                <a:latin typeface="Gill Sans MT" panose="020B0502020104020203" pitchFamily="34" charset="77"/>
              </a:rPr>
              <a:t>)</a:t>
            </a: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p:txBody>
      </p:sp>
    </p:spTree>
    <p:extLst>
      <p:ext uri="{BB962C8B-B14F-4D97-AF65-F5344CB8AC3E}">
        <p14:creationId xmlns:p14="http://schemas.microsoft.com/office/powerpoint/2010/main" val="3839969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latin typeface="Gill Sans MT" panose="020B0502020104020203" pitchFamily="34" charset="77"/>
              </a:rPr>
              <a:t>A Quick Question: </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67015" y="1353424"/>
            <a:ext cx="8083324" cy="4589159"/>
          </a:xfrm>
        </p:spPr>
        <p:txBody>
          <a:bodyPr>
            <a:normAutofit/>
          </a:bodyPr>
          <a:lstStyle/>
          <a:p>
            <a:pPr marL="457200" indent="-457200">
              <a:spcBef>
                <a:spcPts val="0"/>
              </a:spcBef>
              <a:buFont typeface="Arial" panose="020B0604020202020204" pitchFamily="34" charset="0"/>
              <a:buChar char="•"/>
            </a:pPr>
            <a:r>
              <a:rPr lang="en-US" sz="3200" b="0" dirty="0">
                <a:latin typeface="Gill Sans MT" panose="020B0502020104020203" pitchFamily="34" charset="77"/>
              </a:rPr>
              <a:t>What is the most important learning area/aspect to you as an engineering student?</a:t>
            </a:r>
          </a:p>
          <a:p>
            <a:pPr marL="1581129" lvl="1" indent="-742950">
              <a:spcBef>
                <a:spcPts val="0"/>
              </a:spcBef>
              <a:buFont typeface="+mj-lt"/>
              <a:buAutoNum type="arabicPeriod"/>
            </a:pPr>
            <a:r>
              <a:rPr lang="en-US" sz="3200" b="0" dirty="0">
                <a:latin typeface="Gill Sans MT" panose="020B0502020104020203" pitchFamily="34" charset="77"/>
              </a:rPr>
              <a:t>Knowledge and Understanding</a:t>
            </a:r>
          </a:p>
          <a:p>
            <a:pPr marL="1581129" lvl="1" indent="-742950">
              <a:spcBef>
                <a:spcPts val="0"/>
              </a:spcBef>
              <a:buFont typeface="+mj-lt"/>
              <a:buAutoNum type="arabicPeriod"/>
            </a:pPr>
            <a:r>
              <a:rPr lang="en-US" sz="3200" b="0" dirty="0">
                <a:latin typeface="Gill Sans MT" panose="020B0502020104020203" pitchFamily="34" charset="77"/>
              </a:rPr>
              <a:t>Engineering Analysis</a:t>
            </a:r>
          </a:p>
          <a:p>
            <a:pPr marL="1581129" lvl="1" indent="-742950">
              <a:spcBef>
                <a:spcPts val="0"/>
              </a:spcBef>
              <a:buFont typeface="+mj-lt"/>
              <a:buAutoNum type="arabicPeriod"/>
            </a:pPr>
            <a:r>
              <a:rPr lang="en-US" sz="3200" b="0" dirty="0">
                <a:latin typeface="Gill Sans MT" panose="020B0502020104020203" pitchFamily="34" charset="77"/>
              </a:rPr>
              <a:t>Engineering Design</a:t>
            </a:r>
          </a:p>
          <a:p>
            <a:pPr marL="1581129" lvl="1" indent="-742950">
              <a:spcBef>
                <a:spcPts val="0"/>
              </a:spcBef>
              <a:buFont typeface="+mj-lt"/>
              <a:buAutoNum type="arabicPeriod"/>
            </a:pPr>
            <a:r>
              <a:rPr lang="en-US" sz="3200" b="0" dirty="0">
                <a:latin typeface="Gill Sans MT" panose="020B0502020104020203" pitchFamily="34" charset="77"/>
              </a:rPr>
              <a:t>Investigations</a:t>
            </a:r>
          </a:p>
          <a:p>
            <a:pPr marL="1581129" lvl="1" indent="-742950">
              <a:spcBef>
                <a:spcPts val="0"/>
              </a:spcBef>
              <a:buFont typeface="+mj-lt"/>
              <a:buAutoNum type="arabicPeriod"/>
            </a:pPr>
            <a:r>
              <a:rPr lang="en-US" sz="3200" b="0" dirty="0">
                <a:latin typeface="Gill Sans MT" panose="020B0502020104020203" pitchFamily="34" charset="77"/>
              </a:rPr>
              <a:t>Engineering practice</a:t>
            </a:r>
          </a:p>
          <a:p>
            <a:pPr marL="1581129" lvl="1" indent="-742950">
              <a:spcBef>
                <a:spcPts val="0"/>
              </a:spcBef>
              <a:buFont typeface="+mj-lt"/>
              <a:buAutoNum type="arabicPeriod"/>
            </a:pPr>
            <a:r>
              <a:rPr lang="en-US" sz="3200" b="0" dirty="0">
                <a:latin typeface="Gill Sans MT" panose="020B0502020104020203" pitchFamily="34" charset="77"/>
              </a:rPr>
              <a:t>Making Judgements </a:t>
            </a:r>
          </a:p>
          <a:p>
            <a:pPr marL="1581129" lvl="1" indent="-742950">
              <a:spcBef>
                <a:spcPts val="0"/>
              </a:spcBef>
              <a:buFont typeface="+mj-lt"/>
              <a:buAutoNum type="arabicPeriod"/>
            </a:pPr>
            <a:r>
              <a:rPr lang="en-US" sz="3200" b="0" dirty="0">
                <a:latin typeface="Gill Sans MT" panose="020B0502020104020203" pitchFamily="34" charset="77"/>
              </a:rPr>
              <a:t>Communication and Team-working</a:t>
            </a:r>
          </a:p>
          <a:p>
            <a:pPr marL="742950" indent="-742950">
              <a:spcBef>
                <a:spcPts val="0"/>
              </a:spcBef>
              <a:buFont typeface="+mj-lt"/>
              <a:buAutoNum type="arabicPeriod"/>
            </a:pPr>
            <a:endParaRPr lang="en-US" sz="3600" dirty="0">
              <a:latin typeface="Gill Sans MT" panose="020B0502020104020203" pitchFamily="34" charset="77"/>
            </a:endParaRPr>
          </a:p>
          <a:p>
            <a:pPr marL="1581129" lvl="1" indent="-742950">
              <a:spcBef>
                <a:spcPts val="0"/>
              </a:spcBef>
              <a:buFont typeface="+mj-lt"/>
              <a:buAutoNum type="arabicPeriod"/>
            </a:pPr>
            <a:endParaRPr lang="en-US" sz="3600" dirty="0">
              <a:latin typeface="Gill Sans MT" panose="020B0502020104020203" pitchFamily="34" charset="77"/>
            </a:endParaRPr>
          </a:p>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p:txBody>
      </p:sp>
      <p:sp>
        <p:nvSpPr>
          <p:cNvPr id="3" name="TextBox 2">
            <a:extLst>
              <a:ext uri="{FF2B5EF4-FFF2-40B4-BE49-F238E27FC236}">
                <a16:creationId xmlns:a16="http://schemas.microsoft.com/office/drawing/2014/main" id="{469024C6-E084-F368-E7E4-4D76AD92A0A8}"/>
              </a:ext>
            </a:extLst>
          </p:cNvPr>
          <p:cNvSpPr txBox="1"/>
          <p:nvPr/>
        </p:nvSpPr>
        <p:spPr>
          <a:xfrm>
            <a:off x="7911662" y="1083145"/>
            <a:ext cx="4022666" cy="646331"/>
          </a:xfrm>
          <a:prstGeom prst="rect">
            <a:avLst/>
          </a:prstGeom>
          <a:noFill/>
        </p:spPr>
        <p:txBody>
          <a:bodyPr wrap="square">
            <a:spAutoFit/>
          </a:bodyPr>
          <a:lstStyle/>
          <a:p>
            <a:r>
              <a:rPr lang="en-US" dirty="0">
                <a:hlinkClick r:id="rId3"/>
              </a:rPr>
              <a:t>https://www.menti.com/al1g2vn9wm1n</a:t>
            </a:r>
            <a:endParaRPr lang="en-US" dirty="0"/>
          </a:p>
          <a:p>
            <a:endParaRPr lang="en-US" dirty="0"/>
          </a:p>
        </p:txBody>
      </p:sp>
      <p:pic>
        <p:nvPicPr>
          <p:cNvPr id="4" name="Picture 3" descr="A qr code on a white background&#10;&#10;Description automatically generated">
            <a:extLst>
              <a:ext uri="{FF2B5EF4-FFF2-40B4-BE49-F238E27FC236}">
                <a16:creationId xmlns:a16="http://schemas.microsoft.com/office/drawing/2014/main" id="{5678CC21-3FF2-DC2D-93FB-626FA9090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537" y="1729476"/>
            <a:ext cx="4137463" cy="4137463"/>
          </a:xfrm>
          <a:prstGeom prst="rect">
            <a:avLst/>
          </a:prstGeom>
        </p:spPr>
      </p:pic>
    </p:spTree>
    <p:extLst>
      <p:ext uri="{BB962C8B-B14F-4D97-AF65-F5344CB8AC3E}">
        <p14:creationId xmlns:p14="http://schemas.microsoft.com/office/powerpoint/2010/main" val="89469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fi-FI" sz="5500" dirty="0">
                <a:latin typeface="Gill Sans MT" panose="020B0502020104020203" pitchFamily="34" charset="77"/>
              </a:rPr>
              <a:t>ENAEE (https://www.enaee.eu/)</a:t>
            </a:r>
          </a:p>
        </p:txBody>
      </p:sp>
      <p:pic>
        <p:nvPicPr>
          <p:cNvPr id="5" name="Picture 4" descr="A blue screen with yellow text&#10;&#10;Description automatically generated">
            <a:extLst>
              <a:ext uri="{FF2B5EF4-FFF2-40B4-BE49-F238E27FC236}">
                <a16:creationId xmlns:a16="http://schemas.microsoft.com/office/drawing/2014/main" id="{C9D9CE57-CED8-94F6-05FB-F9583D15F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145" y="1954236"/>
            <a:ext cx="10428113" cy="3314449"/>
          </a:xfrm>
          <a:prstGeom prst="rect">
            <a:avLst/>
          </a:prstGeom>
        </p:spPr>
      </p:pic>
      <p:sp>
        <p:nvSpPr>
          <p:cNvPr id="6" name="Rounded Rectangle 3">
            <a:extLst>
              <a:ext uri="{FF2B5EF4-FFF2-40B4-BE49-F238E27FC236}">
                <a16:creationId xmlns:a16="http://schemas.microsoft.com/office/drawing/2014/main" id="{2DBB8A2B-A416-0B63-F81F-76E49EFA6F4A}"/>
              </a:ext>
            </a:extLst>
          </p:cNvPr>
          <p:cNvSpPr/>
          <p:nvPr/>
        </p:nvSpPr>
        <p:spPr>
          <a:xfrm>
            <a:off x="5257801" y="2119087"/>
            <a:ext cx="1563914" cy="353949"/>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3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latin typeface="Gill Sans MT" panose="020B0502020104020203" pitchFamily="34" charset="77"/>
              </a:rPr>
              <a:t>Intended Learning Outcomes</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457200" indent="-457200">
              <a:spcBef>
                <a:spcPts val="0"/>
              </a:spcBef>
              <a:buFont typeface="Arial" panose="020B0604020202020204" pitchFamily="34" charset="0"/>
              <a:buChar char="•"/>
            </a:pPr>
            <a:endParaRPr lang="en-US" sz="3600"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a:p>
            <a:pPr marL="457189" indent="-457189">
              <a:spcBef>
                <a:spcPts val="0"/>
              </a:spcBef>
              <a:buFont typeface="Arial" panose="020B0604020202020204" pitchFamily="34" charset="0"/>
              <a:buChar char="•"/>
            </a:pPr>
            <a:endParaRPr lang="en-US" sz="4267" b="0" dirty="0">
              <a:latin typeface="Gill Sans MT" panose="020B0502020104020203" pitchFamily="34" charset="77"/>
            </a:endParaRPr>
          </a:p>
        </p:txBody>
      </p:sp>
      <p:pic>
        <p:nvPicPr>
          <p:cNvPr id="3" name="Picture 2" descr="A white background with black text&#10;&#10;Description automatically generated">
            <a:extLst>
              <a:ext uri="{FF2B5EF4-FFF2-40B4-BE49-F238E27FC236}">
                <a16:creationId xmlns:a16="http://schemas.microsoft.com/office/drawing/2014/main" id="{3D1F224C-6923-6058-631A-3ED00DC2F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71" y="1622234"/>
            <a:ext cx="9719338" cy="3580385"/>
          </a:xfrm>
          <a:prstGeom prst="rect">
            <a:avLst/>
          </a:prstGeom>
        </p:spPr>
      </p:pic>
      <p:sp>
        <p:nvSpPr>
          <p:cNvPr id="4" name="Rounded Rectangle 3">
            <a:extLst>
              <a:ext uri="{FF2B5EF4-FFF2-40B4-BE49-F238E27FC236}">
                <a16:creationId xmlns:a16="http://schemas.microsoft.com/office/drawing/2014/main" id="{08781117-C3C9-0F88-1C50-171B2E4BC3BD}"/>
              </a:ext>
            </a:extLst>
          </p:cNvPr>
          <p:cNvSpPr/>
          <p:nvPr/>
        </p:nvSpPr>
        <p:spPr>
          <a:xfrm>
            <a:off x="1077849" y="4450807"/>
            <a:ext cx="3734181" cy="36122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21F1E0D5-FC71-113B-5312-FAF373D5CFA2}"/>
              </a:ext>
            </a:extLst>
          </p:cNvPr>
          <p:cNvSpPr/>
          <p:nvPr/>
        </p:nvSpPr>
        <p:spPr>
          <a:xfrm>
            <a:off x="5974785" y="2100044"/>
            <a:ext cx="4048685" cy="1677703"/>
          </a:xfrm>
          <a:prstGeom prst="cloudCallout">
            <a:avLst>
              <a:gd name="adj1" fmla="val -98977"/>
              <a:gd name="adj2" fmla="val 77848"/>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a:solidFill>
                  <a:srgbClr val="FF0000"/>
                </a:solidFill>
                <a:latin typeface="Gill Sans MT" panose="020B0502020104020203" pitchFamily="34" charset="0"/>
              </a:rPr>
              <a:t>WHY? </a:t>
            </a:r>
            <a:endParaRPr lang="en-US" sz="4800" b="1" dirty="0">
              <a:solidFill>
                <a:srgbClr val="FF0000"/>
              </a:solidFill>
              <a:latin typeface="Gill Sans MT" panose="020B0502020104020203" pitchFamily="34" charset="0"/>
            </a:endParaRPr>
          </a:p>
        </p:txBody>
      </p:sp>
      <p:sp>
        <p:nvSpPr>
          <p:cNvPr id="2" name="Thought Bubble: Cloud 1">
            <a:extLst>
              <a:ext uri="{FF2B5EF4-FFF2-40B4-BE49-F238E27FC236}">
                <a16:creationId xmlns:a16="http://schemas.microsoft.com/office/drawing/2014/main" id="{D28E74CF-AD86-F552-9B29-3AD8FBE0712D}"/>
              </a:ext>
            </a:extLst>
          </p:cNvPr>
          <p:cNvSpPr/>
          <p:nvPr/>
        </p:nvSpPr>
        <p:spPr>
          <a:xfrm>
            <a:off x="6191492" y="3298273"/>
            <a:ext cx="5103063" cy="1777197"/>
          </a:xfrm>
          <a:prstGeom prst="cloudCallout">
            <a:avLst>
              <a:gd name="adj1" fmla="val -82689"/>
              <a:gd name="adj2" fmla="val -2425"/>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rgbClr val="0070C0"/>
                </a:solidFill>
                <a:latin typeface="Gill Sans MT" panose="020B0502020104020203" pitchFamily="34" charset="0"/>
              </a:rPr>
              <a:t>Of </a:t>
            </a:r>
            <a:r>
              <a:rPr lang="fi-FI" sz="2400" b="1" dirty="0" err="1">
                <a:solidFill>
                  <a:srgbClr val="0070C0"/>
                </a:solidFill>
                <a:latin typeface="Gill Sans MT" panose="020B0502020104020203" pitchFamily="34" charset="0"/>
              </a:rPr>
              <a:t>course</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who</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would</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say</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communication</a:t>
            </a:r>
            <a:r>
              <a:rPr lang="fi-FI" sz="2400" b="1" dirty="0">
                <a:solidFill>
                  <a:srgbClr val="0070C0"/>
                </a:solidFill>
                <a:latin typeface="Gill Sans MT" panose="020B0502020104020203" pitchFamily="34" charset="0"/>
              </a:rPr>
              <a:t> is </a:t>
            </a:r>
            <a:r>
              <a:rPr lang="fi-FI" sz="2400" b="1" dirty="0" err="1">
                <a:solidFill>
                  <a:srgbClr val="0070C0"/>
                </a:solidFill>
                <a:latin typeface="Gill Sans MT" panose="020B0502020104020203" pitchFamily="34" charset="0"/>
              </a:rPr>
              <a:t>not</a:t>
            </a:r>
            <a:r>
              <a:rPr lang="fi-FI" sz="2400" b="1" dirty="0">
                <a:solidFill>
                  <a:srgbClr val="0070C0"/>
                </a:solidFill>
                <a:latin typeface="Gill Sans MT" panose="020B0502020104020203" pitchFamily="34" charset="0"/>
              </a:rPr>
              <a:t> </a:t>
            </a:r>
            <a:r>
              <a:rPr lang="fi-FI" sz="2400" b="1" dirty="0" err="1">
                <a:solidFill>
                  <a:srgbClr val="0070C0"/>
                </a:solidFill>
                <a:latin typeface="Gill Sans MT" panose="020B0502020104020203" pitchFamily="34" charset="0"/>
              </a:rPr>
              <a:t>important</a:t>
            </a:r>
            <a:r>
              <a:rPr lang="fi-FI" sz="2400" b="1" dirty="0">
                <a:solidFill>
                  <a:srgbClr val="0070C0"/>
                </a:solidFill>
                <a:latin typeface="Gill Sans MT" panose="020B0502020104020203" pitchFamily="34" charset="0"/>
              </a:rPr>
              <a:t>? </a:t>
            </a:r>
            <a:r>
              <a:rPr lang="fi-FI" sz="2400" b="1" dirty="0">
                <a:solidFill>
                  <a:srgbClr val="0070C0"/>
                </a:solidFill>
                <a:latin typeface="Gill Sans MT" panose="020B0502020104020203" pitchFamily="34" charset="0"/>
                <a:sym typeface="Wingdings" panose="05000000000000000000" pitchFamily="2" charset="2"/>
              </a:rPr>
              <a:t></a:t>
            </a:r>
            <a:endParaRPr lang="en-US" sz="2400" b="1" dirty="0">
              <a:solidFill>
                <a:srgbClr val="0070C0"/>
              </a:solidFill>
              <a:latin typeface="Gill Sans MT" panose="020B0502020104020203" pitchFamily="34" charset="0"/>
            </a:endParaRPr>
          </a:p>
        </p:txBody>
      </p:sp>
      <p:sp>
        <p:nvSpPr>
          <p:cNvPr id="6" name="Thought Bubble: Cloud 5">
            <a:extLst>
              <a:ext uri="{FF2B5EF4-FFF2-40B4-BE49-F238E27FC236}">
                <a16:creationId xmlns:a16="http://schemas.microsoft.com/office/drawing/2014/main" id="{6C8ABF65-BDAA-57CE-0B65-D0F378A45F28}"/>
              </a:ext>
            </a:extLst>
          </p:cNvPr>
          <p:cNvSpPr/>
          <p:nvPr/>
        </p:nvSpPr>
        <p:spPr>
          <a:xfrm>
            <a:off x="3444240" y="5013960"/>
            <a:ext cx="4221480" cy="1260835"/>
          </a:xfrm>
          <a:prstGeom prst="cloudCallout">
            <a:avLst>
              <a:gd name="adj1" fmla="val -45074"/>
              <a:gd name="adj2" fmla="val -47762"/>
            </a:avLst>
          </a:prstGeom>
          <a:solidFill>
            <a:srgbClr val="FFFF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rgbClr val="00B050"/>
                </a:solidFill>
                <a:latin typeface="Gill Sans MT" panose="020B0502020104020203" pitchFamily="34" charset="0"/>
              </a:rPr>
              <a:t>As an </a:t>
            </a:r>
            <a:r>
              <a:rPr lang="fi-FI" sz="2800" b="1" dirty="0" err="1">
                <a:solidFill>
                  <a:srgbClr val="00B050"/>
                </a:solidFill>
                <a:latin typeface="Gill Sans MT" panose="020B0502020104020203" pitchFamily="34" charset="0"/>
              </a:rPr>
              <a:t>engineer</a:t>
            </a:r>
            <a:endParaRPr lang="en-US" sz="2800" b="1" dirty="0">
              <a:solidFill>
                <a:srgbClr val="00B050"/>
              </a:solidFill>
              <a:latin typeface="Gill Sans MT" panose="020B0502020104020203" pitchFamily="34" charset="0"/>
            </a:endParaRPr>
          </a:p>
        </p:txBody>
      </p:sp>
      <p:sp>
        <p:nvSpPr>
          <p:cNvPr id="9" name="Thought Bubble: Cloud 8">
            <a:extLst>
              <a:ext uri="{FF2B5EF4-FFF2-40B4-BE49-F238E27FC236}">
                <a16:creationId xmlns:a16="http://schemas.microsoft.com/office/drawing/2014/main" id="{235AD0CE-CA79-3708-4321-F67BD30D6238}"/>
              </a:ext>
            </a:extLst>
          </p:cNvPr>
          <p:cNvSpPr/>
          <p:nvPr/>
        </p:nvSpPr>
        <p:spPr>
          <a:xfrm>
            <a:off x="7233687" y="5345041"/>
            <a:ext cx="4221480" cy="1260835"/>
          </a:xfrm>
          <a:prstGeom prst="cloudCallout">
            <a:avLst>
              <a:gd name="adj1" fmla="val -45074"/>
              <a:gd name="adj2" fmla="val -47762"/>
            </a:avLst>
          </a:prstGeom>
          <a:solidFill>
            <a:srgbClr val="FFFF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err="1">
                <a:solidFill>
                  <a:srgbClr val="00B050"/>
                </a:solidFill>
                <a:latin typeface="Gill Sans MT" panose="020B0502020104020203" pitchFamily="34" charset="0"/>
              </a:rPr>
              <a:t>Interculturality</a:t>
            </a:r>
            <a:endParaRPr lang="en-US" sz="2800" b="1" dirty="0">
              <a:solidFill>
                <a:srgbClr val="00B050"/>
              </a:solidFill>
              <a:latin typeface="Gill Sans MT" panose="020B0502020104020203" pitchFamily="34" charset="0"/>
            </a:endParaRPr>
          </a:p>
        </p:txBody>
      </p:sp>
    </p:spTree>
    <p:extLst>
      <p:ext uri="{BB962C8B-B14F-4D97-AF65-F5344CB8AC3E}">
        <p14:creationId xmlns:p14="http://schemas.microsoft.com/office/powerpoint/2010/main" val="6618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067D1ED-2F4B-134E-B1F8-034E604172CD}"/>
              </a:ext>
            </a:extLst>
          </p:cNvPr>
          <p:cNvSpPr>
            <a:spLocks noGrp="1"/>
          </p:cNvSpPr>
          <p:nvPr>
            <p:ph type="body" sz="half" idx="11"/>
          </p:nvPr>
        </p:nvSpPr>
        <p:spPr>
          <a:xfrm>
            <a:off x="575187" y="1117737"/>
            <a:ext cx="11041627" cy="4003983"/>
          </a:xfrm>
        </p:spPr>
        <p:txBody>
          <a:bodyPr/>
          <a:lstStyle/>
          <a:p>
            <a:pPr>
              <a:spcBef>
                <a:spcPts val="0"/>
              </a:spcBef>
            </a:pPr>
            <a:endParaRPr lang="en-US" sz="2667" b="0" dirty="0">
              <a:latin typeface="Gill Sans MT" panose="020B0502020104020203" pitchFamily="34" charset="77"/>
            </a:endParaRPr>
          </a:p>
          <a:p>
            <a:pPr>
              <a:spcBef>
                <a:spcPts val="0"/>
              </a:spcBef>
            </a:pPr>
            <a:endParaRPr lang="en-US" sz="2667" b="0" dirty="0">
              <a:latin typeface="Gill Sans MT" panose="020B0502020104020203" pitchFamily="34" charset="77"/>
            </a:endParaRPr>
          </a:p>
        </p:txBody>
      </p:sp>
      <p:sp>
        <p:nvSpPr>
          <p:cNvPr id="5" name="TextBox 4">
            <a:extLst>
              <a:ext uri="{FF2B5EF4-FFF2-40B4-BE49-F238E27FC236}">
                <a16:creationId xmlns:a16="http://schemas.microsoft.com/office/drawing/2014/main" id="{75E849FC-88B1-F843-8741-348FC803696D}"/>
              </a:ext>
            </a:extLst>
          </p:cNvPr>
          <p:cNvSpPr txBox="1"/>
          <p:nvPr/>
        </p:nvSpPr>
        <p:spPr>
          <a:xfrm>
            <a:off x="4618480" y="1295824"/>
            <a:ext cx="2648867" cy="1446550"/>
          </a:xfrm>
          <a:prstGeom prst="rect">
            <a:avLst/>
          </a:prstGeom>
          <a:noFill/>
        </p:spPr>
        <p:txBody>
          <a:bodyPr wrap="none" rtlCol="0">
            <a:spAutoFit/>
          </a:bodyPr>
          <a:lstStyle/>
          <a:p>
            <a:r>
              <a:rPr lang="en-US" sz="8800" b="1" dirty="0">
                <a:latin typeface="Gill Sans MT" panose="020B0502020104020203" pitchFamily="34" charset="77"/>
              </a:rPr>
              <a:t>Now</a:t>
            </a:r>
          </a:p>
        </p:txBody>
      </p:sp>
      <p:sp>
        <p:nvSpPr>
          <p:cNvPr id="2" name="TextBox 1">
            <a:extLst>
              <a:ext uri="{FF2B5EF4-FFF2-40B4-BE49-F238E27FC236}">
                <a16:creationId xmlns:a16="http://schemas.microsoft.com/office/drawing/2014/main" id="{0EADA26E-1CD3-B1B6-7D6A-E74A6B51E0C6}"/>
              </a:ext>
            </a:extLst>
          </p:cNvPr>
          <p:cNvSpPr txBox="1"/>
          <p:nvPr/>
        </p:nvSpPr>
        <p:spPr>
          <a:xfrm>
            <a:off x="2804699" y="2920460"/>
            <a:ext cx="6833794" cy="1446550"/>
          </a:xfrm>
          <a:prstGeom prst="rect">
            <a:avLst/>
          </a:prstGeom>
          <a:noFill/>
        </p:spPr>
        <p:txBody>
          <a:bodyPr wrap="none" rtlCol="0">
            <a:spAutoFit/>
          </a:bodyPr>
          <a:lstStyle/>
          <a:p>
            <a:r>
              <a:rPr lang="en-US" sz="8800" b="1" dirty="0">
                <a:latin typeface="Gill Sans MT" panose="020B0502020104020203" pitchFamily="34" charset="77"/>
              </a:rPr>
              <a:t>Near Future</a:t>
            </a:r>
          </a:p>
        </p:txBody>
      </p:sp>
    </p:spTree>
    <p:extLst>
      <p:ext uri="{BB962C8B-B14F-4D97-AF65-F5344CB8AC3E}">
        <p14:creationId xmlns:p14="http://schemas.microsoft.com/office/powerpoint/2010/main" val="262991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067D1ED-2F4B-134E-B1F8-034E604172CD}"/>
              </a:ext>
            </a:extLst>
          </p:cNvPr>
          <p:cNvSpPr>
            <a:spLocks noGrp="1"/>
          </p:cNvSpPr>
          <p:nvPr>
            <p:ph type="body" sz="half" idx="11"/>
          </p:nvPr>
        </p:nvSpPr>
        <p:spPr>
          <a:xfrm>
            <a:off x="575187" y="1117737"/>
            <a:ext cx="11041627" cy="4003983"/>
          </a:xfrm>
        </p:spPr>
        <p:txBody>
          <a:bodyPr/>
          <a:lstStyle/>
          <a:p>
            <a:pPr>
              <a:spcBef>
                <a:spcPts val="0"/>
              </a:spcBef>
            </a:pPr>
            <a:endParaRPr lang="en-US" sz="2667" b="0" dirty="0">
              <a:latin typeface="Gill Sans MT" panose="020B0502020104020203" pitchFamily="34" charset="77"/>
            </a:endParaRPr>
          </a:p>
          <a:p>
            <a:pPr>
              <a:spcBef>
                <a:spcPts val="0"/>
              </a:spcBef>
            </a:pPr>
            <a:endParaRPr lang="en-US" sz="2667" b="0" dirty="0">
              <a:latin typeface="Gill Sans MT" panose="020B0502020104020203" pitchFamily="34" charset="77"/>
            </a:endParaRPr>
          </a:p>
        </p:txBody>
      </p:sp>
      <p:sp>
        <p:nvSpPr>
          <p:cNvPr id="2" name="TextBox 1">
            <a:extLst>
              <a:ext uri="{FF2B5EF4-FFF2-40B4-BE49-F238E27FC236}">
                <a16:creationId xmlns:a16="http://schemas.microsoft.com/office/drawing/2014/main" id="{0EADA26E-1CD3-B1B6-7D6A-E74A6B51E0C6}"/>
              </a:ext>
            </a:extLst>
          </p:cNvPr>
          <p:cNvSpPr txBox="1"/>
          <p:nvPr/>
        </p:nvSpPr>
        <p:spPr>
          <a:xfrm>
            <a:off x="1401862" y="2396453"/>
            <a:ext cx="9082102" cy="1446550"/>
          </a:xfrm>
          <a:prstGeom prst="rect">
            <a:avLst/>
          </a:prstGeom>
          <a:noFill/>
        </p:spPr>
        <p:txBody>
          <a:bodyPr wrap="none" rtlCol="0">
            <a:spAutoFit/>
          </a:bodyPr>
          <a:lstStyle/>
          <a:p>
            <a:r>
              <a:rPr lang="en-US" sz="8800" b="1" dirty="0">
                <a:latin typeface="Gill Sans MT" panose="020B0502020104020203" pitchFamily="34" charset="77"/>
              </a:rPr>
              <a:t>During your MSc</a:t>
            </a:r>
          </a:p>
        </p:txBody>
      </p:sp>
    </p:spTree>
    <p:extLst>
      <p:ext uri="{BB962C8B-B14F-4D97-AF65-F5344CB8AC3E}">
        <p14:creationId xmlns:p14="http://schemas.microsoft.com/office/powerpoint/2010/main" val="90820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10"/>
          </p:nvPr>
        </p:nvSpPr>
        <p:spPr>
          <a:xfrm>
            <a:off x="557552" y="498291"/>
            <a:ext cx="11041627" cy="855133"/>
          </a:xfrm>
        </p:spPr>
        <p:txBody>
          <a:bodyPr>
            <a:normAutofit/>
          </a:bodyPr>
          <a:lstStyle/>
          <a:p>
            <a:r>
              <a:rPr lang="en-US" sz="5500" dirty="0">
                <a:solidFill>
                  <a:srgbClr val="FF0000"/>
                </a:solidFill>
                <a:latin typeface="Gill Sans MT" panose="020B0502020104020203" pitchFamily="34" charset="77"/>
              </a:rPr>
              <a:t>WHY</a:t>
            </a:r>
            <a:r>
              <a:rPr lang="en-US" sz="5500" dirty="0">
                <a:latin typeface="Gill Sans MT" panose="020B0502020104020203" pitchFamily="34" charset="77"/>
              </a:rPr>
              <a:t> is it important?</a:t>
            </a:r>
            <a:endParaRPr lang="fi-FI" sz="5500" dirty="0">
              <a:latin typeface="Gill Sans MT" panose="020B0502020104020203" pitchFamily="34" charset="77"/>
            </a:endParaRPr>
          </a:p>
        </p:txBody>
      </p:sp>
      <p:sp>
        <p:nvSpPr>
          <p:cNvPr id="8" name="Text Placeholder 7"/>
          <p:cNvSpPr>
            <a:spLocks noGrp="1"/>
          </p:cNvSpPr>
          <p:nvPr>
            <p:ph type="body" sz="half" idx="11"/>
          </p:nvPr>
        </p:nvSpPr>
        <p:spPr>
          <a:xfrm>
            <a:off x="557551" y="1622234"/>
            <a:ext cx="11041627" cy="4003983"/>
          </a:xfrm>
        </p:spPr>
        <p:txBody>
          <a:bodyPr>
            <a:normAutofit/>
          </a:bodyPr>
          <a:lstStyle/>
          <a:p>
            <a:pPr marL="571500" indent="-571500">
              <a:spcBef>
                <a:spcPts val="0"/>
              </a:spcBef>
              <a:buFont typeface="Arial" panose="020B0604020202020204" pitchFamily="34" charset="0"/>
              <a:buChar char="•"/>
            </a:pPr>
            <a:r>
              <a:rPr lang="en-US" sz="4000" b="0" dirty="0">
                <a:latin typeface="Gill Sans MT" panose="020B0502020104020203" pitchFamily="34" charset="77"/>
              </a:rPr>
              <a:t>Master’s </a:t>
            </a:r>
            <a:r>
              <a:rPr lang="en-US" sz="4000" b="0" dirty="0" err="1">
                <a:latin typeface="Gill Sans MT" panose="020B0502020104020203" pitchFamily="34" charset="77"/>
              </a:rPr>
              <a:t>programmes</a:t>
            </a:r>
            <a:r>
              <a:rPr lang="en-US" sz="4000" b="0" dirty="0">
                <a:latin typeface="Gill Sans MT" panose="020B0502020104020203" pitchFamily="34" charset="77"/>
              </a:rPr>
              <a:t> have </a:t>
            </a:r>
            <a:r>
              <a:rPr lang="en-US" sz="4000" i="1" dirty="0">
                <a:latin typeface="Gill Sans MT" panose="020B0502020104020203" pitchFamily="34" charset="77"/>
              </a:rPr>
              <a:t>a more diverse student demographics</a:t>
            </a:r>
          </a:p>
        </p:txBody>
      </p:sp>
      <p:pic>
        <p:nvPicPr>
          <p:cNvPr id="3" name="Picture 2" descr="A close-up of a graph&#10;&#10;Description automatically generated">
            <a:extLst>
              <a:ext uri="{FF2B5EF4-FFF2-40B4-BE49-F238E27FC236}">
                <a16:creationId xmlns:a16="http://schemas.microsoft.com/office/drawing/2014/main" id="{9D64E11C-9551-E245-1C53-DBD569B32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16" y="2708336"/>
            <a:ext cx="5708821" cy="3186691"/>
          </a:xfrm>
          <a:prstGeom prst="rect">
            <a:avLst/>
          </a:prstGeom>
        </p:spPr>
      </p:pic>
      <p:sp>
        <p:nvSpPr>
          <p:cNvPr id="4" name="Thought Bubble: Cloud 3">
            <a:extLst>
              <a:ext uri="{FF2B5EF4-FFF2-40B4-BE49-F238E27FC236}">
                <a16:creationId xmlns:a16="http://schemas.microsoft.com/office/drawing/2014/main" id="{22C17913-246B-3483-EE35-BFD24A45B747}"/>
              </a:ext>
            </a:extLst>
          </p:cNvPr>
          <p:cNvSpPr/>
          <p:nvPr/>
        </p:nvSpPr>
        <p:spPr>
          <a:xfrm>
            <a:off x="8024824" y="2439526"/>
            <a:ext cx="3770936" cy="982154"/>
          </a:xfrm>
          <a:prstGeom prst="cloudCallout">
            <a:avLst>
              <a:gd name="adj1" fmla="val -40423"/>
              <a:gd name="adj2" fmla="val 101310"/>
            </a:avLst>
          </a:prstGeom>
          <a:solidFill>
            <a:srgbClr val="FF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err="1">
                <a:solidFill>
                  <a:srgbClr val="0070C0"/>
                </a:solidFill>
                <a:latin typeface="Gill Sans MT" panose="020B0502020104020203" pitchFamily="34" charset="0"/>
              </a:rPr>
              <a:t>Around</a:t>
            </a:r>
            <a:r>
              <a:rPr lang="fi-FI" sz="2800" b="1" dirty="0">
                <a:solidFill>
                  <a:srgbClr val="0070C0"/>
                </a:solidFill>
                <a:latin typeface="Gill Sans MT" panose="020B0502020104020203" pitchFamily="34" charset="0"/>
              </a:rPr>
              <a:t> 10%</a:t>
            </a:r>
            <a:endParaRPr lang="en-US" sz="2800" b="1" dirty="0">
              <a:solidFill>
                <a:srgbClr val="0070C0"/>
              </a:solidFill>
              <a:latin typeface="Gill Sans MT" panose="020B0502020104020203" pitchFamily="34" charset="0"/>
            </a:endParaRPr>
          </a:p>
        </p:txBody>
      </p:sp>
      <p:sp>
        <p:nvSpPr>
          <p:cNvPr id="5" name="Thought Bubble: Cloud 4">
            <a:extLst>
              <a:ext uri="{FF2B5EF4-FFF2-40B4-BE49-F238E27FC236}">
                <a16:creationId xmlns:a16="http://schemas.microsoft.com/office/drawing/2014/main" id="{62EC10BC-96AC-B8DA-0636-77BB8EC35CF3}"/>
              </a:ext>
            </a:extLst>
          </p:cNvPr>
          <p:cNvSpPr/>
          <p:nvPr/>
        </p:nvSpPr>
        <p:spPr>
          <a:xfrm>
            <a:off x="608623" y="2822587"/>
            <a:ext cx="3770936" cy="982154"/>
          </a:xfrm>
          <a:prstGeom prst="cloudCallout">
            <a:avLst>
              <a:gd name="adj1" fmla="val 15165"/>
              <a:gd name="adj2" fmla="val 117629"/>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err="1">
                <a:solidFill>
                  <a:srgbClr val="FF0000"/>
                </a:solidFill>
                <a:latin typeface="Gill Sans MT" panose="020B0502020104020203" pitchFamily="34" charset="0"/>
              </a:rPr>
              <a:t>Around</a:t>
            </a:r>
            <a:r>
              <a:rPr lang="fi-FI" sz="2800" b="1" dirty="0">
                <a:solidFill>
                  <a:srgbClr val="FF0000"/>
                </a:solidFill>
                <a:latin typeface="Gill Sans MT" panose="020B0502020104020203" pitchFamily="34" charset="0"/>
              </a:rPr>
              <a:t> 25%</a:t>
            </a:r>
            <a:endParaRPr lang="en-US" sz="2800" b="1" dirty="0">
              <a:solidFill>
                <a:srgbClr val="FF0000"/>
              </a:solidFill>
              <a:latin typeface="Gill Sans MT" panose="020B0502020104020203" pitchFamily="34" charset="0"/>
            </a:endParaRPr>
          </a:p>
        </p:txBody>
      </p:sp>
      <p:sp>
        <p:nvSpPr>
          <p:cNvPr id="9" name="TextBox 8">
            <a:extLst>
              <a:ext uri="{FF2B5EF4-FFF2-40B4-BE49-F238E27FC236}">
                <a16:creationId xmlns:a16="http://schemas.microsoft.com/office/drawing/2014/main" id="{327087FB-DA3C-45FD-03E2-3B0CFDC6BBD0}"/>
              </a:ext>
            </a:extLst>
          </p:cNvPr>
          <p:cNvSpPr txBox="1"/>
          <p:nvPr/>
        </p:nvSpPr>
        <p:spPr>
          <a:xfrm>
            <a:off x="3180464" y="6073109"/>
            <a:ext cx="5238724" cy="463845"/>
          </a:xfrm>
          <a:prstGeom prst="rect">
            <a:avLst/>
          </a:prstGeom>
          <a:noFill/>
        </p:spPr>
        <p:txBody>
          <a:bodyPr wrap="square">
            <a:spAutoFit/>
          </a:bodyPr>
          <a:lstStyle/>
          <a:p>
            <a:r>
              <a:rPr lang="en-US" sz="1200" dirty="0">
                <a:hlinkClick r:id="rId4"/>
              </a:rPr>
              <a:t>https://www.aalto.fi/en/aalto-university/key-figures-of-2022-and-annual-reports</a:t>
            </a:r>
            <a:endParaRPr lang="en-US" sz="1200" dirty="0"/>
          </a:p>
          <a:p>
            <a:pPr marL="171450" indent="-171450">
              <a:buFont typeface="Arial" panose="020B0604020202020204" pitchFamily="34" charset="0"/>
              <a:buChar char="•"/>
            </a:pPr>
            <a:endParaRPr lang="en-US" sz="1200" dirty="0"/>
          </a:p>
        </p:txBody>
      </p:sp>
      <p:sp>
        <p:nvSpPr>
          <p:cNvPr id="10" name="Thought Bubble: Cloud 9">
            <a:extLst>
              <a:ext uri="{FF2B5EF4-FFF2-40B4-BE49-F238E27FC236}">
                <a16:creationId xmlns:a16="http://schemas.microsoft.com/office/drawing/2014/main" id="{1C95E3B0-BB51-8B2D-54E2-48BEE12F28F5}"/>
              </a:ext>
            </a:extLst>
          </p:cNvPr>
          <p:cNvSpPr/>
          <p:nvPr/>
        </p:nvSpPr>
        <p:spPr>
          <a:xfrm>
            <a:off x="7828242" y="3804742"/>
            <a:ext cx="3967518" cy="1821476"/>
          </a:xfrm>
          <a:prstGeom prst="cloudCallout">
            <a:avLst>
              <a:gd name="adj1" fmla="val -66692"/>
              <a:gd name="adj2" fmla="val 8208"/>
            </a:avLst>
          </a:prstGeom>
          <a:solidFill>
            <a:srgbClr val="FFFF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rgbClr val="00B050"/>
                </a:solidFill>
                <a:latin typeface="Gill Sans MT" panose="020B0502020104020203" pitchFamily="34" charset="0"/>
              </a:rPr>
              <a:t>It is </a:t>
            </a:r>
            <a:r>
              <a:rPr lang="fi-FI" sz="2800" b="1" dirty="0" err="1">
                <a:solidFill>
                  <a:srgbClr val="00B050"/>
                </a:solidFill>
                <a:latin typeface="Gill Sans MT" panose="020B0502020104020203" pitchFamily="34" charset="0"/>
              </a:rPr>
              <a:t>not</a:t>
            </a:r>
            <a:r>
              <a:rPr lang="fi-FI" sz="2800" b="1" dirty="0">
                <a:solidFill>
                  <a:srgbClr val="00B050"/>
                </a:solidFill>
                <a:latin typeface="Gill Sans MT" panose="020B0502020104020203" pitchFamily="34" charset="0"/>
              </a:rPr>
              <a:t> just a </a:t>
            </a:r>
            <a:r>
              <a:rPr lang="fi-FI" sz="2800" b="1" dirty="0" err="1">
                <a:solidFill>
                  <a:srgbClr val="00B050"/>
                </a:solidFill>
                <a:latin typeface="Gill Sans MT" panose="020B0502020104020203" pitchFamily="34" charset="0"/>
              </a:rPr>
              <a:t>mere</a:t>
            </a:r>
            <a:r>
              <a:rPr lang="fi-FI" sz="2800" b="1" dirty="0">
                <a:solidFill>
                  <a:srgbClr val="00B050"/>
                </a:solidFill>
                <a:latin typeface="Gill Sans MT" panose="020B0502020104020203" pitchFamily="34" charset="0"/>
              </a:rPr>
              <a:t> </a:t>
            </a:r>
            <a:r>
              <a:rPr lang="fi-FI" sz="2800" b="1" dirty="0" err="1">
                <a:solidFill>
                  <a:srgbClr val="00B050"/>
                </a:solidFill>
                <a:latin typeface="Gill Sans MT" panose="020B0502020104020203" pitchFamily="34" charset="0"/>
              </a:rPr>
              <a:t>presence</a:t>
            </a:r>
            <a:r>
              <a:rPr lang="fi-FI" sz="2800" b="1" dirty="0">
                <a:solidFill>
                  <a:srgbClr val="00B050"/>
                </a:solidFill>
                <a:latin typeface="Gill Sans MT" panose="020B0502020104020203" pitchFamily="34" charset="0"/>
              </a:rPr>
              <a:t>!</a:t>
            </a:r>
            <a:endParaRPr lang="en-US" sz="2800" b="1" dirty="0">
              <a:solidFill>
                <a:srgbClr val="00B050"/>
              </a:solidFill>
              <a:latin typeface="Gill Sans MT" panose="020B0502020104020203" pitchFamily="34" charset="0"/>
            </a:endParaRPr>
          </a:p>
        </p:txBody>
      </p:sp>
    </p:spTree>
    <p:extLst>
      <p:ext uri="{BB962C8B-B14F-4D97-AF65-F5344CB8AC3E}">
        <p14:creationId xmlns:p14="http://schemas.microsoft.com/office/powerpoint/2010/main" val="29195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3078</TotalTime>
  <Words>3517</Words>
  <Application>Microsoft Office PowerPoint</Application>
  <PresentationFormat>Widescreen</PresentationFormat>
  <Paragraphs>262</Paragraphs>
  <Slides>25</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vt:lpstr>
      <vt:lpstr>Calibri</vt:lpstr>
      <vt:lpstr>Calibri Light</vt:lpstr>
      <vt:lpstr>Cambria</vt:lpstr>
      <vt:lpstr>Courier New</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 Yoonjoo</dc:creator>
  <cp:lastModifiedBy>Cho Yoonjoo</cp:lastModifiedBy>
  <cp:revision>75</cp:revision>
  <dcterms:created xsi:type="dcterms:W3CDTF">2023-08-07T12:02:23Z</dcterms:created>
  <dcterms:modified xsi:type="dcterms:W3CDTF">2023-08-25T11:10:31Z</dcterms:modified>
</cp:coreProperties>
</file>