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86" r:id="rId5"/>
    <p:sldId id="287" r:id="rId6"/>
    <p:sldId id="264" r:id="rId7"/>
    <p:sldId id="283" r:id="rId8"/>
    <p:sldId id="265" r:id="rId9"/>
    <p:sldId id="266" r:id="rId10"/>
    <p:sldId id="267" r:id="rId11"/>
    <p:sldId id="268" r:id="rId12"/>
    <p:sldId id="285" r:id="rId13"/>
    <p:sldId id="269" r:id="rId14"/>
    <p:sldId id="272" r:id="rId15"/>
    <p:sldId id="273" r:id="rId16"/>
    <p:sldId id="270" r:id="rId17"/>
    <p:sldId id="271" r:id="rId18"/>
    <p:sldId id="276" r:id="rId19"/>
    <p:sldId id="277" r:id="rId20"/>
    <p:sldId id="280" r:id="rId21"/>
    <p:sldId id="278" r:id="rId22"/>
    <p:sldId id="288" r:id="rId23"/>
  </p:sldIdLst>
  <p:sldSz cx="9144000" cy="5143500" type="screen16x9"/>
  <p:notesSz cx="6811963" cy="9942513"/>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0000"/>
    <a:srgbClr val="00965E"/>
    <a:srgbClr val="EF363B"/>
    <a:srgbClr val="FFCD00"/>
    <a:srgbClr val="FFFFFF"/>
    <a:srgbClr val="EE3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91047" autoAdjust="0"/>
  </p:normalViewPr>
  <p:slideViewPr>
    <p:cSldViewPr snapToGrid="0" snapToObjects="1">
      <p:cViewPr varScale="1">
        <p:scale>
          <a:sx n="103" d="100"/>
          <a:sy n="103" d="100"/>
        </p:scale>
        <p:origin x="754" y="72"/>
      </p:cViewPr>
      <p:guideLst/>
    </p:cSldViewPr>
  </p:slideViewPr>
  <p:notesTextViewPr>
    <p:cViewPr>
      <p:scale>
        <a:sx n="1" d="1"/>
        <a:sy n="1" d="1"/>
      </p:scale>
      <p:origin x="0" y="0"/>
    </p:cViewPr>
  </p:notesTextViewPr>
  <p:sorterViewPr>
    <p:cViewPr>
      <p:scale>
        <a:sx n="100" d="100"/>
        <a:sy n="100" d="100"/>
      </p:scale>
      <p:origin x="0" y="-6594"/>
    </p:cViewPr>
  </p:sorter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18CCC29D-C729-694F-A788-B5007BCA57F6}" type="datetimeFigureOut">
              <a:rPr lang="en-US" smtClean="0"/>
              <a:t>8/28/2023</a:t>
            </a:fld>
            <a:endParaRPr lang="en-US"/>
          </a:p>
        </p:txBody>
      </p:sp>
      <p:sp>
        <p:nvSpPr>
          <p:cNvPr id="4" name="Footer Placeholder 3"/>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2DAAFD53-F29D-C94E-BF8B-0D8B7431C954}" type="datetimeFigureOut">
              <a:rPr lang="en-US" smtClean="0"/>
              <a:t>8/28/2023</a:t>
            </a:fld>
            <a:endParaRPr lang="en-US"/>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Gillet, A. (2015). “Features of Academic Writing.” Using English for Academic</a:t>
            </a:r>
            <a:r>
              <a:rPr lang="en-US" baseline="0" dirty="0"/>
              <a:t> Purposes: A Guide for Students in Higher Education. [Website] Retrieved from: http://www.uefap.com/writing/feature/featfram.htm</a:t>
            </a:r>
            <a:endParaRPr lang="en-US" dirty="0"/>
          </a:p>
          <a:p>
            <a:endParaRPr lang="en-GB" dirty="0"/>
          </a:p>
        </p:txBody>
      </p:sp>
      <p:sp>
        <p:nvSpPr>
          <p:cNvPr id="4" name="Slide Number Placeholder 3"/>
          <p:cNvSpPr>
            <a:spLocks noGrp="1"/>
          </p:cNvSpPr>
          <p:nvPr>
            <p:ph type="sldNum" sz="quarter" idx="10"/>
          </p:nvPr>
        </p:nvSpPr>
        <p:spPr/>
        <p:txBody>
          <a:bodyPr/>
          <a:lstStyle/>
          <a:p>
            <a:fld id="{DF164E42-DED0-9246-9B1B-B67105F62D49}" type="slidenum">
              <a:rPr lang="en-US" smtClean="0"/>
              <a:t>8</a:t>
            </a:fld>
            <a:endParaRPr lang="en-US"/>
          </a:p>
        </p:txBody>
      </p:sp>
    </p:spTree>
    <p:extLst>
      <p:ext uri="{BB962C8B-B14F-4D97-AF65-F5344CB8AC3E}">
        <p14:creationId xmlns:p14="http://schemas.microsoft.com/office/powerpoint/2010/main" val="203222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64E42-DED0-9246-9B1B-B67105F62D49}" type="slidenum">
              <a:rPr lang="en-US" smtClean="0"/>
              <a:t>11</a:t>
            </a:fld>
            <a:endParaRPr lang="en-US"/>
          </a:p>
        </p:txBody>
      </p:sp>
    </p:spTree>
    <p:extLst>
      <p:ext uri="{BB962C8B-B14F-4D97-AF65-F5344CB8AC3E}">
        <p14:creationId xmlns:p14="http://schemas.microsoft.com/office/powerpoint/2010/main" val="80023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McCool, Matthew (2009). Writing Around the World:</a:t>
            </a:r>
            <a:r>
              <a:rPr lang="en-US" baseline="0" dirty="0"/>
              <a:t>  Guide to Writing Across Cultures.</a:t>
            </a:r>
            <a:r>
              <a:rPr lang="en-US" sz="900" b="0" i="0" kern="1200" dirty="0">
                <a:solidFill>
                  <a:schemeClr val="tx1"/>
                </a:solidFill>
                <a:effectLst/>
                <a:latin typeface="+mn-lt"/>
                <a:ea typeface="+mn-ea"/>
                <a:cs typeface="+mn-cs"/>
              </a:rPr>
              <a:t> Continuum International Publishing Group Ltd., 2009</a:t>
            </a:r>
            <a:endParaRPr lang="fi-FI" dirty="0"/>
          </a:p>
        </p:txBody>
      </p:sp>
      <p:sp>
        <p:nvSpPr>
          <p:cNvPr id="4" name="Slide Number Placeholder 3"/>
          <p:cNvSpPr>
            <a:spLocks noGrp="1"/>
          </p:cNvSpPr>
          <p:nvPr>
            <p:ph type="sldNum" sz="quarter" idx="10"/>
          </p:nvPr>
        </p:nvSpPr>
        <p:spPr/>
        <p:txBody>
          <a:bodyPr/>
          <a:lstStyle/>
          <a:p>
            <a:fld id="{DF164E42-DED0-9246-9B1B-B67105F62D49}" type="slidenum">
              <a:rPr lang="en-US" smtClean="0"/>
              <a:t>12</a:t>
            </a:fld>
            <a:endParaRPr lang="en-US"/>
          </a:p>
        </p:txBody>
      </p:sp>
    </p:spTree>
    <p:extLst>
      <p:ext uri="{BB962C8B-B14F-4D97-AF65-F5344CB8AC3E}">
        <p14:creationId xmlns:p14="http://schemas.microsoft.com/office/powerpoint/2010/main" val="379965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900" dirty="0" err="1"/>
              <a:t>Source</a:t>
            </a:r>
            <a:r>
              <a:rPr lang="fi-FI" sz="900" dirty="0"/>
              <a:t>: Harvard University Library. (2”Harvard Guide to Using </a:t>
            </a:r>
            <a:r>
              <a:rPr lang="fi-FI" sz="900" dirty="0" err="1"/>
              <a:t>Sources</a:t>
            </a:r>
            <a:r>
              <a:rPr lang="fi-FI" sz="900" dirty="0"/>
              <a:t>” </a:t>
            </a:r>
            <a:r>
              <a:rPr lang="fi-FI" sz="900" dirty="0" err="1"/>
              <a:t>From</a:t>
            </a:r>
            <a:r>
              <a:rPr lang="fi-FI" sz="900" dirty="0"/>
              <a:t>: https://usingsources.fas.harvard.edu/</a:t>
            </a:r>
            <a:endParaRPr lang="en-US" sz="900" b="1" dirty="0"/>
          </a:p>
          <a:p>
            <a:r>
              <a:rPr lang="fi-FI" sz="900" dirty="0"/>
              <a:t>018)</a:t>
            </a:r>
            <a:endParaRPr lang="en-US" sz="900" b="1" dirty="0"/>
          </a:p>
          <a:p>
            <a:endParaRPr lang="en-GB" dirty="0"/>
          </a:p>
        </p:txBody>
      </p:sp>
      <p:sp>
        <p:nvSpPr>
          <p:cNvPr id="4" name="Slide Number Placeholder 3"/>
          <p:cNvSpPr>
            <a:spLocks noGrp="1"/>
          </p:cNvSpPr>
          <p:nvPr>
            <p:ph type="sldNum" sz="quarter" idx="10"/>
          </p:nvPr>
        </p:nvSpPr>
        <p:spPr/>
        <p:txBody>
          <a:bodyPr/>
          <a:lstStyle/>
          <a:p>
            <a:fld id="{DF164E42-DED0-9246-9B1B-B67105F62D49}" type="slidenum">
              <a:rPr lang="en-US" smtClean="0"/>
              <a:t>14</a:t>
            </a:fld>
            <a:endParaRPr lang="en-US"/>
          </a:p>
        </p:txBody>
      </p:sp>
    </p:spTree>
    <p:extLst>
      <p:ext uri="{BB962C8B-B14F-4D97-AF65-F5344CB8AC3E}">
        <p14:creationId xmlns:p14="http://schemas.microsoft.com/office/powerpoint/2010/main" val="69960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64E42-DED0-9246-9B1B-B67105F62D49}" type="slidenum">
              <a:rPr lang="en-US" smtClean="0"/>
              <a:t>17</a:t>
            </a:fld>
            <a:endParaRPr lang="en-US"/>
          </a:p>
        </p:txBody>
      </p:sp>
    </p:spTree>
    <p:extLst>
      <p:ext uri="{BB962C8B-B14F-4D97-AF65-F5344CB8AC3E}">
        <p14:creationId xmlns:p14="http://schemas.microsoft.com/office/powerpoint/2010/main" val="150663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ＭＳ Ｐゴシック" charset="-128"/>
                <a:cs typeface="ＭＳ Ｐゴシック" charset="-128"/>
              </a:rPr>
              <a:t>From: Rashad, A. and </a:t>
            </a:r>
            <a:r>
              <a:rPr lang="en-GB" sz="900" kern="1200" dirty="0" err="1">
                <a:solidFill>
                  <a:schemeClr val="tx1"/>
                </a:solidFill>
                <a:effectLst/>
                <a:latin typeface="+mn-lt"/>
                <a:ea typeface="ＭＳ Ｐゴシック" charset="-128"/>
                <a:cs typeface="ＭＳ Ｐゴシック" charset="-128"/>
              </a:rPr>
              <a:t>Seleem</a:t>
            </a:r>
            <a:r>
              <a:rPr lang="en-GB" sz="900" kern="1200" dirty="0">
                <a:solidFill>
                  <a:schemeClr val="tx1"/>
                </a:solidFill>
                <a:effectLst/>
                <a:latin typeface="+mn-lt"/>
                <a:ea typeface="ＭＳ Ｐゴシック" charset="-128"/>
                <a:cs typeface="ＭＳ Ｐゴシック" charset="-128"/>
              </a:rPr>
              <a:t>, H. (17 July 2014) “A Study of High Strength Concrete with Moderate Cement Content Incorporating Limestone Powder,” </a:t>
            </a:r>
            <a:r>
              <a:rPr lang="en-GB" sz="900" i="1" kern="1200" dirty="0">
                <a:solidFill>
                  <a:schemeClr val="tx1"/>
                </a:solidFill>
                <a:effectLst/>
                <a:latin typeface="+mn-lt"/>
                <a:ea typeface="ＭＳ Ｐゴシック" charset="-128"/>
                <a:cs typeface="ＭＳ Ｐゴシック" charset="-128"/>
              </a:rPr>
              <a:t>Building Research Journal</a:t>
            </a:r>
            <a:r>
              <a:rPr lang="en-GB" sz="900" kern="1200" dirty="0">
                <a:solidFill>
                  <a:schemeClr val="tx1"/>
                </a:solidFill>
                <a:effectLst/>
                <a:latin typeface="+mn-lt"/>
                <a:ea typeface="ＭＳ Ｐゴシック" charset="-128"/>
                <a:cs typeface="ＭＳ Ｐゴシック" charset="-128"/>
              </a:rPr>
              <a:t>. 61/1: 43-58. DOI https://doi.org/10.2478/brj-2014-0004</a:t>
            </a:r>
          </a:p>
          <a:p>
            <a:endParaRPr lang="en-GB" dirty="0"/>
          </a:p>
        </p:txBody>
      </p:sp>
      <p:sp>
        <p:nvSpPr>
          <p:cNvPr id="4" name="Slide Number Placeholder 3"/>
          <p:cNvSpPr>
            <a:spLocks noGrp="1"/>
          </p:cNvSpPr>
          <p:nvPr>
            <p:ph type="sldNum" sz="quarter" idx="10"/>
          </p:nvPr>
        </p:nvSpPr>
        <p:spPr/>
        <p:txBody>
          <a:bodyPr/>
          <a:lstStyle/>
          <a:p>
            <a:fld id="{DF164E42-DED0-9246-9B1B-B67105F62D49}" type="slidenum">
              <a:rPr lang="en-US" smtClean="0"/>
              <a:t>18</a:t>
            </a:fld>
            <a:endParaRPr lang="en-US"/>
          </a:p>
        </p:txBody>
      </p:sp>
    </p:spTree>
    <p:extLst>
      <p:ext uri="{BB962C8B-B14F-4D97-AF65-F5344CB8AC3E}">
        <p14:creationId xmlns:p14="http://schemas.microsoft.com/office/powerpoint/2010/main" val="344541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ＭＳ Ｐゴシック" charset="-128"/>
                <a:cs typeface="ＭＳ Ｐゴシック" charset="-128"/>
              </a:rPr>
              <a:t>From: Rashad, A. and </a:t>
            </a:r>
            <a:r>
              <a:rPr lang="en-GB" sz="900" kern="1200" dirty="0" err="1">
                <a:solidFill>
                  <a:schemeClr val="tx1"/>
                </a:solidFill>
                <a:effectLst/>
                <a:latin typeface="+mn-lt"/>
                <a:ea typeface="ＭＳ Ｐゴシック" charset="-128"/>
                <a:cs typeface="ＭＳ Ｐゴシック" charset="-128"/>
              </a:rPr>
              <a:t>Seleem</a:t>
            </a:r>
            <a:r>
              <a:rPr lang="en-GB" sz="900" kern="1200" dirty="0">
                <a:solidFill>
                  <a:schemeClr val="tx1"/>
                </a:solidFill>
                <a:effectLst/>
                <a:latin typeface="+mn-lt"/>
                <a:ea typeface="ＭＳ Ｐゴシック" charset="-128"/>
                <a:cs typeface="ＭＳ Ｐゴシック" charset="-128"/>
              </a:rPr>
              <a:t>, H. (17 July 2014) “A Study of High Strength Concrete with Moderate Cement Content Incorporating Limestone Powder,” </a:t>
            </a:r>
            <a:r>
              <a:rPr lang="en-GB" sz="900" i="1" kern="1200" dirty="0">
                <a:solidFill>
                  <a:schemeClr val="tx1"/>
                </a:solidFill>
                <a:effectLst/>
                <a:latin typeface="+mn-lt"/>
                <a:ea typeface="ＭＳ Ｐゴシック" charset="-128"/>
                <a:cs typeface="ＭＳ Ｐゴシック" charset="-128"/>
              </a:rPr>
              <a:t>Building Research Journal</a:t>
            </a:r>
            <a:r>
              <a:rPr lang="en-GB" sz="900" kern="1200" dirty="0">
                <a:solidFill>
                  <a:schemeClr val="tx1"/>
                </a:solidFill>
                <a:effectLst/>
                <a:latin typeface="+mn-lt"/>
                <a:ea typeface="ＭＳ Ｐゴシック" charset="-128"/>
                <a:cs typeface="ＭＳ Ｐゴシック" charset="-128"/>
              </a:rPr>
              <a:t>. 61/1: 43-58. DOI https://doi.org/10.2478/brj-2014-0004</a:t>
            </a:r>
          </a:p>
          <a:p>
            <a:endParaRPr lang="en-GB" dirty="0"/>
          </a:p>
        </p:txBody>
      </p:sp>
      <p:sp>
        <p:nvSpPr>
          <p:cNvPr id="4" name="Slide Number Placeholder 3"/>
          <p:cNvSpPr>
            <a:spLocks noGrp="1"/>
          </p:cNvSpPr>
          <p:nvPr>
            <p:ph type="sldNum" sz="quarter" idx="10"/>
          </p:nvPr>
        </p:nvSpPr>
        <p:spPr/>
        <p:txBody>
          <a:bodyPr/>
          <a:lstStyle/>
          <a:p>
            <a:fld id="{DF164E42-DED0-9246-9B1B-B67105F62D49}" type="slidenum">
              <a:rPr lang="en-US" smtClean="0"/>
              <a:t>19</a:t>
            </a:fld>
            <a:endParaRPr lang="en-US"/>
          </a:p>
        </p:txBody>
      </p:sp>
    </p:spTree>
    <p:extLst>
      <p:ext uri="{BB962C8B-B14F-4D97-AF65-F5344CB8AC3E}">
        <p14:creationId xmlns:p14="http://schemas.microsoft.com/office/powerpoint/2010/main" val="1050823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9.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buNone/>
              <a:defRPr sz="46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50905"/>
            <a:ext cx="1577947" cy="1492595"/>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Kuvan paikkamerkki 2"/>
          <p:cNvSpPr>
            <a:spLocks noGrp="1"/>
          </p:cNvSpPr>
          <p:nvPr>
            <p:ph type="pic" sz="quarter" idx="12" hasCustomPrompt="1"/>
          </p:nvPr>
        </p:nvSpPr>
        <p:spPr>
          <a:xfrm>
            <a:off x="0" y="-1"/>
            <a:ext cx="9144000" cy="5143501"/>
          </a:xfrm>
          <a:prstGeom prst="rect">
            <a:avLst/>
          </a:prstGeom>
        </p:spPr>
        <p:txBody>
          <a:bodyPr anchor="ctr"/>
          <a:lstStyle>
            <a:lvl1pPr marL="0" indent="0" algn="ctr">
              <a:buNone/>
              <a:defRPr b="1">
                <a:solidFill>
                  <a:schemeClr val="bg1">
                    <a:lumMod val="75000"/>
                  </a:schemeClr>
                </a:solidFill>
              </a:defRPr>
            </a:lvl1pPr>
          </a:lstStyle>
          <a:p>
            <a:r>
              <a:rPr lang="fi-FI" dirty="0" err="1"/>
              <a:t>Change</a:t>
            </a:r>
            <a:r>
              <a:rPr lang="fi-FI" dirty="0"/>
              <a:t> image</a:t>
            </a:r>
          </a:p>
        </p:txBody>
      </p:sp>
      <p:sp>
        <p:nvSpPr>
          <p:cNvPr id="4" name="Text Placeholder 3"/>
          <p:cNvSpPr>
            <a:spLocks noGrp="1"/>
          </p:cNvSpPr>
          <p:nvPr>
            <p:ph type="body" sz="half" idx="2" hasCustomPrompt="1"/>
          </p:nvPr>
        </p:nvSpPr>
        <p:spPr>
          <a:xfrm>
            <a:off x="287339" y="1347789"/>
            <a:ext cx="4150122" cy="2938911"/>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8" y="125415"/>
            <a:ext cx="8497093" cy="899821"/>
          </a:xfrm>
          <a:prstGeom prst="rect">
            <a:avLst/>
          </a:prstGeom>
        </p:spPr>
        <p:txBody>
          <a:bodyPr lIns="0" tIns="0" rIns="0" bIns="0"/>
          <a:lstStyle>
            <a:lvl1pPr marL="0" indent="0">
              <a:lnSpc>
                <a:spcPts val="4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0" y="1347788"/>
            <a:ext cx="4077891" cy="2940607"/>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81" y="4288394"/>
            <a:ext cx="2004869" cy="914131"/>
          </a:xfrm>
          <a:prstGeom prst="rect">
            <a:avLst/>
          </a:prstGeom>
        </p:spPr>
      </p:pic>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84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125415"/>
            <a:ext cx="8497093" cy="866570"/>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8" y="4291912"/>
            <a:ext cx="2052827" cy="895602"/>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198547"/>
            <a:ext cx="5486014" cy="1443772"/>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2803849"/>
            <a:ext cx="5486014" cy="1480151"/>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6288119" y="1198545"/>
            <a:ext cx="2167128" cy="3112021"/>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11" name="Text Placeholder 3"/>
          <p:cNvSpPr>
            <a:spLocks noGrp="1"/>
          </p:cNvSpPr>
          <p:nvPr>
            <p:ph type="body" sz="half" idx="10" hasCustomPrompt="1"/>
          </p:nvPr>
        </p:nvSpPr>
        <p:spPr>
          <a:xfrm>
            <a:off x="287338" y="82867"/>
            <a:ext cx="8167909" cy="920174"/>
          </a:xfrm>
          <a:prstGeom prst="rect">
            <a:avLst/>
          </a:prstGeom>
        </p:spPr>
        <p:txBody>
          <a:bodyPr lIns="0" tIns="0" rIns="0" bIns="0"/>
          <a:lstStyle>
            <a:lvl1pPr marL="0" indent="0">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450909"/>
            <a:ext cx="1624668" cy="2623549"/>
          </a:xfrm>
          <a:prstGeom prst="rect">
            <a:avLst/>
          </a:prstGeom>
        </p:spPr>
        <p:txBody>
          <a:bodyPr lIns="0" tIns="0" rIns="0" bIns="0"/>
          <a:lstStyle>
            <a:lvl1pPr marL="0" indent="0">
              <a:lnSpc>
                <a:spcPts val="22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8" y="4291912"/>
            <a:ext cx="2052827" cy="895602"/>
          </a:xfrm>
          <a:prstGeom prst="rect">
            <a:avLst/>
          </a:prstGeom>
        </p:spPr>
      </p:pic>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8" y="519112"/>
            <a:ext cx="5130403" cy="440174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39" y="2615909"/>
            <a:ext cx="3015455" cy="1668091"/>
          </a:xfrm>
          <a:prstGeom prst="rect">
            <a:avLst/>
          </a:prstGeom>
        </p:spPr>
        <p:txBody>
          <a:bodyPr lIns="0" tIns="0" rIns="0" bIns="0"/>
          <a:lstStyle>
            <a:lvl1pPr marL="0" indent="0">
              <a:lnSpc>
                <a:spcPts val="28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519113"/>
            <a:ext cx="3015456" cy="1747969"/>
          </a:xfrm>
          <a:prstGeom prst="rect">
            <a:avLst/>
          </a:prstGeom>
        </p:spPr>
        <p:txBody>
          <a:bodyPr lIns="0" tIns="0" rIns="0" bIns="0"/>
          <a:lstStyle>
            <a:lvl1pPr marL="0" indent="0">
              <a:lnSpc>
                <a:spcPts val="4000"/>
              </a:lnSpc>
              <a:buNone/>
              <a:defRPr sz="4000" b="1" baseline="0">
                <a:solidFill>
                  <a:srgbClr val="005EB8"/>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8" y="4291912"/>
            <a:ext cx="2052827" cy="895602"/>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rgbClr val="005EB8"/>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119137"/>
            <a:ext cx="8489928" cy="902642"/>
          </a:xfrm>
          <a:prstGeom prst="rect">
            <a:avLst/>
          </a:prstGeom>
        </p:spPr>
        <p:txBody>
          <a:bodyPr lIns="0" tIns="0" rIns="0" bIns="0"/>
          <a:lstStyle>
            <a:lvl1pPr marL="0" indent="0">
              <a:lnSpc>
                <a:spcPts val="4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534491"/>
            <a:ext cx="1539000" cy="1753903"/>
          </a:xfrm>
          <a:prstGeom prst="rect">
            <a:avLst/>
          </a:prstGeom>
        </p:spPr>
        <p:txBody>
          <a:bodyPr lIns="0" tIns="0" rIns="0" bIns="0"/>
          <a:lstStyle>
            <a:lvl1pPr marL="81000" indent="-81000" algn="l" defTabSz="514436" rtl="0" eaLnBrk="1" latinLnBrk="0" hangingPunct="1">
              <a:lnSpc>
                <a:spcPts val="14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err="1"/>
              <a:t>Add</a:t>
            </a:r>
            <a:r>
              <a:rPr lang="fi-FI" dirty="0"/>
              <a:t> </a:t>
            </a:r>
            <a:r>
              <a:rPr lang="fi-FI" dirty="0" err="1"/>
              <a:t>text</a:t>
            </a:r>
            <a:endParaRPr lang="fi-FI" dirty="0"/>
          </a:p>
          <a:p>
            <a:pPr marL="81000" lvl="0" indent="-81000" algn="l" defTabSz="51443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0"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005EB8"/>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8"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005EB8"/>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49"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005EB8"/>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5"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005EB8"/>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1"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005EB8"/>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err="1"/>
              <a:t>Add</a:t>
            </a:r>
            <a:r>
              <a:rPr lang="fi-FI" dirty="0"/>
              <a:t> </a:t>
            </a:r>
            <a:r>
              <a:rPr lang="fi-FI" dirty="0" err="1"/>
              <a:t>text</a:t>
            </a:r>
            <a:endParaRPr lang="fi-FI" dirty="0"/>
          </a:p>
          <a:p>
            <a:pPr marL="81000" lvl="0" indent="-81000" algn="l" defTabSz="51443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err="1"/>
              <a:t>Add</a:t>
            </a:r>
            <a:r>
              <a:rPr lang="fi-FI" dirty="0"/>
              <a:t> </a:t>
            </a:r>
            <a:r>
              <a:rPr lang="fi-FI" dirty="0" err="1"/>
              <a:t>text</a:t>
            </a:r>
            <a:endParaRPr lang="fi-FI" dirty="0"/>
          </a:p>
          <a:p>
            <a:pPr marL="81000" lvl="0" indent="-81000" algn="l" defTabSz="51443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err="1"/>
              <a:t>Add</a:t>
            </a:r>
            <a:r>
              <a:rPr lang="fi-FI" dirty="0"/>
              <a:t> </a:t>
            </a:r>
            <a:r>
              <a:rPr lang="fi-FI" dirty="0" err="1"/>
              <a:t>text</a:t>
            </a:r>
            <a:endParaRPr lang="fi-FI" dirty="0"/>
          </a:p>
          <a:p>
            <a:pPr marL="81000" lvl="0" indent="-81000" algn="l" defTabSz="514436" rtl="0" eaLnBrk="1" latinLnBrk="0" hangingPunct="1">
              <a:lnSpc>
                <a:spcPts val="975"/>
              </a:lnSpc>
              <a:buFont typeface="Arial" charset="0"/>
              <a:buChar char="•"/>
            </a:pPr>
            <a:endParaRPr lang="fi-FI"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1" y="4288394"/>
            <a:ext cx="2004869" cy="914131"/>
          </a:xfrm>
          <a:prstGeom prst="rect">
            <a:avLst/>
          </a:prstGeom>
        </p:spPr>
      </p:pic>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125242"/>
            <a:ext cx="8497093" cy="1053699"/>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312197"/>
            <a:ext cx="864000" cy="858852"/>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312197"/>
            <a:ext cx="864000" cy="858852"/>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312197"/>
            <a:ext cx="864000" cy="858852"/>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312197"/>
            <a:ext cx="864000" cy="858852"/>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312197"/>
            <a:ext cx="864000" cy="858852"/>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304305"/>
            <a:ext cx="1539000" cy="1979695"/>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318301"/>
            <a:ext cx="1539000" cy="1965700"/>
          </a:xfrm>
          <a:prstGeom prst="rect">
            <a:avLst/>
          </a:prstGeom>
        </p:spPr>
        <p:txBody>
          <a:bodyPr lIns="0" tIns="0" rIns="0" bIns="0"/>
          <a:lstStyle>
            <a:lvl1pPr marL="0" marR="0" indent="0" algn="l" defTabSz="685800" rtl="0" eaLnBrk="1" fontAlgn="auto" latinLnBrk="0" hangingPunct="1">
              <a:lnSpc>
                <a:spcPts val="14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318300"/>
            <a:ext cx="1539000" cy="1965702"/>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318299"/>
            <a:ext cx="1539000" cy="1965702"/>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318299"/>
            <a:ext cx="1539000" cy="1965704"/>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8" y="4291912"/>
            <a:ext cx="2052827" cy="895602"/>
          </a:xfrm>
          <a:prstGeom prst="rect">
            <a:avLst/>
          </a:prstGeom>
        </p:spPr>
      </p:pic>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grpSp>
        <p:nvGrpSpPr>
          <p:cNvPr id="6" name="Group 5"/>
          <p:cNvGrpSpPr/>
          <p:nvPr userDrawn="1"/>
        </p:nvGrpSpPr>
        <p:grpSpPr>
          <a:xfrm>
            <a:off x="3094339" y="2868216"/>
            <a:ext cx="2955323" cy="353760"/>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82812" y="3824288"/>
              <a:ext cx="542544" cy="457200"/>
            </a:xfrm>
            <a:prstGeom prst="rect">
              <a:avLst/>
            </a:prstGeom>
          </p:spPr>
        </p:pic>
      </p:gr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buNone/>
              <a:defRPr sz="4000" b="1">
                <a:solidFill>
                  <a:srgbClr val="FFFFFF"/>
                </a:solidFill>
                <a:latin typeface="+mj-lt"/>
              </a:defRPr>
            </a:lvl1pPr>
            <a:lvl2pPr marL="342900" indent="0">
              <a:buNone/>
              <a:defRPr/>
            </a:lvl2pPr>
          </a:lstStyle>
          <a:p>
            <a:pPr lvl="0"/>
            <a:r>
              <a:rPr lang="fi-FI"/>
              <a:t>Add text</a:t>
            </a:r>
          </a:p>
        </p:txBody>
      </p:sp>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64" y="0"/>
            <a:ext cx="1577947" cy="1492595"/>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01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8" y="1069874"/>
            <a:ext cx="3869137" cy="570773"/>
          </a:xfrm>
          <a:prstGeom prst="rect">
            <a:avLst/>
          </a:prstGeom>
        </p:spPr>
        <p:txBody>
          <a:bodyPr lIns="0" tIns="0" rIns="0" bIns="0" anchor="b"/>
          <a:lstStyle>
            <a:lvl1pPr>
              <a:lnSpc>
                <a:spcPts val="5400"/>
              </a:lnSpc>
              <a:defRPr sz="54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8" y="1954473"/>
            <a:ext cx="3869137" cy="351692"/>
          </a:xfrm>
          <a:prstGeom prst="rect">
            <a:avLst/>
          </a:prstGeom>
        </p:spPr>
        <p:txBody>
          <a:bodyPr lIns="0" tIns="0" rIns="0" bIns="0"/>
          <a:lstStyle>
            <a:lvl1pPr marL="0" indent="0">
              <a:lnSpc>
                <a:spcPts val="28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cxnSp>
        <p:nvCxnSpPr>
          <p:cNvPr id="15" name="Suora yhdysviiva 6"/>
          <p:cNvCxnSpPr/>
          <p:nvPr userDrawn="1"/>
        </p:nvCxnSpPr>
        <p:spPr>
          <a:xfrm>
            <a:off x="442398" y="176153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398" y="2967307"/>
            <a:ext cx="3869137" cy="294419"/>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8" y="3261726"/>
            <a:ext cx="3869137" cy="324054"/>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50905"/>
            <a:ext cx="1577947" cy="1492595"/>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125416"/>
            <a:ext cx="8492897" cy="999574"/>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1234540"/>
            <a:ext cx="8492897"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8" y="4291912"/>
            <a:ext cx="2052827" cy="895602"/>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125416"/>
            <a:ext cx="8492897" cy="999574"/>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2024418"/>
            <a:ext cx="8492897" cy="2259582"/>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7" name="Text Placeholder 3"/>
          <p:cNvSpPr>
            <a:spLocks noGrp="1"/>
          </p:cNvSpPr>
          <p:nvPr>
            <p:ph type="body" sz="half" idx="12" hasCustomPrompt="1"/>
          </p:nvPr>
        </p:nvSpPr>
        <p:spPr>
          <a:xfrm>
            <a:off x="292328" y="1234540"/>
            <a:ext cx="8492897" cy="648851"/>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sz="28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a:p>
            <a:pPr lvl="0"/>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8" y="4291912"/>
            <a:ext cx="2052827" cy="895602"/>
          </a:xfrm>
          <a:prstGeom prst="rect">
            <a:avLst/>
          </a:prstGeom>
        </p:spPr>
      </p:pic>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880" y="130862"/>
            <a:ext cx="8497093" cy="1016294"/>
          </a:xfrm>
          <a:prstGeom prst="rect">
            <a:avLst/>
          </a:prstGeom>
        </p:spPr>
        <p:txBody>
          <a:bodyPr lIns="0" tIns="0" rIns="0" bIns="0" anchor="t"/>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a:t>
            </a:r>
            <a:r>
              <a:rPr lang="en-US"/>
              <a:t>text here</a:t>
            </a:r>
          </a:p>
          <a:p>
            <a:pPr lvl="1"/>
            <a:r>
              <a:rPr lang="fi-FI"/>
              <a:t>Second level</a:t>
            </a:r>
          </a:p>
          <a:p>
            <a:pPr lvl="2"/>
            <a:r>
              <a:rPr lang="fi-FI"/>
              <a:t>Third level</a:t>
            </a:r>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a:t>
            </a:r>
            <a:r>
              <a:rPr lang="en-US"/>
              <a:t>text here</a:t>
            </a:r>
          </a:p>
          <a:p>
            <a:pPr lvl="1"/>
            <a:r>
              <a:rPr lang="fi-FI"/>
              <a:t>Second level</a:t>
            </a:r>
          </a:p>
          <a:p>
            <a:pPr lvl="2"/>
            <a:r>
              <a:rPr lang="fi-FI"/>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8" y="4291912"/>
            <a:ext cx="2052827" cy="895602"/>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8" y="124851"/>
            <a:ext cx="4052221" cy="1041475"/>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8" y="4291912"/>
            <a:ext cx="2052827" cy="895602"/>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ts val="4000"/>
              </a:lnSpc>
              <a:buNone/>
              <a:defRPr sz="3300" b="1">
                <a:solidFill>
                  <a:schemeClr val="bg1"/>
                </a:solidFill>
              </a:defRPr>
            </a:lvl1pPr>
          </a:lstStyle>
          <a:p>
            <a:pPr lvl="0"/>
            <a:r>
              <a:rPr lang="en-US" dirty="0"/>
              <a:t>Mauris </a:t>
            </a:r>
            <a:r>
              <a:rPr lang="en-US" dirty="0" err="1"/>
              <a:t>varius</a:t>
            </a:r>
            <a:r>
              <a:rPr lang="en-US" dirty="0"/>
              <a:t> </a:t>
            </a:r>
            <a:r>
              <a:rPr lang="en-US" dirty="0" err="1"/>
              <a:t>diam</a:t>
            </a:r>
            <a:r>
              <a:rPr lang="en-US" dirty="0"/>
              <a:t> vitae </a:t>
            </a:r>
            <a:r>
              <a:rPr lang="en-US" dirty="0" err="1"/>
              <a:t>arcu</a:t>
            </a:r>
            <a:r>
              <a:rPr lang="en-US" dirty="0"/>
              <a:t>. </a:t>
            </a:r>
            <a:r>
              <a:rPr lang="en-US" dirty="0" err="1"/>
              <a:t>Sed</a:t>
            </a:r>
            <a:r>
              <a:rPr lang="en-US" dirty="0"/>
              <a:t> arcu </a:t>
            </a:r>
            <a:r>
              <a:rPr lang="en-US" dirty="0" err="1"/>
              <a:t>lectus</a:t>
            </a:r>
            <a:r>
              <a:rPr lang="en-US" dirty="0"/>
              <a:t> </a:t>
            </a:r>
            <a:r>
              <a:rPr lang="en-US" dirty="0" err="1"/>
              <a:t>auctor</a:t>
            </a:r>
            <a:r>
              <a:rPr lang="en-US" dirty="0"/>
              <a:t> vitae, consectetuer et </a:t>
            </a:r>
            <a:r>
              <a:rPr lang="en-US" dirty="0" err="1"/>
              <a:t>venenatis</a:t>
            </a:r>
            <a:r>
              <a:rPr lang="en-US" dirty="0"/>
              <a:t> </a:t>
            </a:r>
            <a:r>
              <a:rPr lang="en-US" dirty="0" err="1"/>
              <a:t>eget</a:t>
            </a:r>
            <a:r>
              <a:rPr lang="en-US" dirty="0"/>
              <a:t> </a:t>
            </a:r>
            <a:r>
              <a:rPr lang="en-US" dirty="0" err="1"/>
              <a:t>velit</a:t>
            </a:r>
            <a:r>
              <a:rPr lang="en-US" dirty="0"/>
              <a:t>.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1" y="4288394"/>
            <a:ext cx="2004869" cy="914131"/>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287338" y="1759425"/>
            <a:ext cx="7669159" cy="1352265"/>
          </a:xfrm>
          <a:prstGeom prst="rect">
            <a:avLst/>
          </a:prstGeom>
        </p:spPr>
        <p:txBody>
          <a:bodyPr lIns="0" rIns="0"/>
          <a:lstStyle>
            <a:lvl1pPr marL="0" indent="0" algn="l">
              <a:lnSpc>
                <a:spcPts val="4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Divider – Headline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1" y="4288394"/>
            <a:ext cx="2004869" cy="914131"/>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615909"/>
            <a:ext cx="3015456" cy="1645144"/>
          </a:xfrm>
          <a:prstGeom prst="rect">
            <a:avLst/>
          </a:prstGeom>
        </p:spPr>
        <p:txBody>
          <a:bodyPr lIns="0" tIns="0" rIns="0" bIns="0"/>
          <a:lstStyle>
            <a:lvl1pPr marL="0" indent="0">
              <a:lnSpc>
                <a:spcPts val="28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519113"/>
            <a:ext cx="3015456" cy="1747969"/>
          </a:xfrm>
          <a:prstGeom prst="rect">
            <a:avLst/>
          </a:prstGeom>
        </p:spPr>
        <p:txBody>
          <a:bodyPr lIns="0" tIns="0" rIns="0" bIns="0"/>
          <a:lstStyle>
            <a:lvl1pPr marL="0" indent="0">
              <a:lnSpc>
                <a:spcPts val="4000"/>
              </a:lnSpc>
              <a:buNone/>
              <a:defRPr sz="4000" b="1" baseline="0">
                <a:solidFill>
                  <a:srgbClr val="005EB8"/>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519112"/>
            <a:ext cx="5130402" cy="3741941"/>
          </a:xfrm>
          <a:prstGeom prst="rect">
            <a:avLst/>
          </a:prstGeom>
        </p:spPr>
        <p:txBody>
          <a:bodyPr wrap="square"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8" y="4291912"/>
            <a:ext cx="2052827" cy="895602"/>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bg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bg1"/>
                </a:solidFill>
              </a:defRPr>
            </a:lvl1pPr>
          </a:lstStyle>
          <a:p>
            <a:fld id="{872D864F-ABAF-554D-9789-A85A8B9B2E3D}" type="datetimeFigureOut">
              <a:rPr lang="en-US" smtClean="0"/>
              <a:pPr/>
              <a:t>8/28/2023</a:t>
            </a:fld>
            <a:endParaRPr lang="en-US"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09" r:id="rId17"/>
  </p:sldLayoutIdLst>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1"/>
          </p:nvPr>
        </p:nvSpPr>
        <p:spPr/>
        <p:txBody>
          <a:bodyPr/>
          <a:lstStyle/>
          <a:p>
            <a:r>
              <a:rPr lang="fi-FI" dirty="0" err="1"/>
              <a:t>Extensive</a:t>
            </a:r>
            <a:r>
              <a:rPr lang="fi-FI" dirty="0"/>
              <a:t> </a:t>
            </a:r>
            <a:r>
              <a:rPr lang="fi-FI" dirty="0" err="1"/>
              <a:t>experience</a:t>
            </a:r>
            <a:r>
              <a:rPr lang="fi-FI" dirty="0"/>
              <a:t> </a:t>
            </a:r>
            <a:r>
              <a:rPr lang="fi-FI" dirty="0" err="1"/>
              <a:t>with</a:t>
            </a:r>
            <a:r>
              <a:rPr lang="fi-FI" dirty="0"/>
              <a:t> </a:t>
            </a:r>
            <a:r>
              <a:rPr lang="fi-FI" dirty="0" err="1"/>
              <a:t>scientific</a:t>
            </a:r>
            <a:r>
              <a:rPr lang="fi-FI" dirty="0"/>
              <a:t> </a:t>
            </a:r>
            <a:r>
              <a:rPr lang="fi-FI" dirty="0" err="1"/>
              <a:t>writing</a:t>
            </a:r>
            <a:r>
              <a:rPr lang="fi-FI" dirty="0"/>
              <a:t>?</a:t>
            </a:r>
            <a:endParaRPr lang="en-GB" dirty="0"/>
          </a:p>
        </p:txBody>
      </p:sp>
    </p:spTree>
    <p:extLst>
      <p:ext uri="{BB962C8B-B14F-4D97-AF65-F5344CB8AC3E}">
        <p14:creationId xmlns:p14="http://schemas.microsoft.com/office/powerpoint/2010/main" val="55121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fi-FI" dirty="0">
                <a:solidFill>
                  <a:srgbClr val="005EB8"/>
                </a:solidFill>
              </a:rPr>
              <a:t>Reader-</a:t>
            </a:r>
            <a:r>
              <a:rPr lang="fi-FI" dirty="0" err="1">
                <a:solidFill>
                  <a:srgbClr val="005EB8"/>
                </a:solidFill>
              </a:rPr>
              <a:t>responsible</a:t>
            </a:r>
            <a:r>
              <a:rPr lang="fi-FI" dirty="0">
                <a:solidFill>
                  <a:srgbClr val="005EB8"/>
                </a:solidFill>
              </a:rPr>
              <a:t> culture</a:t>
            </a:r>
            <a:endParaRPr lang="en-GB" dirty="0">
              <a:solidFill>
                <a:srgbClr val="005EB8"/>
              </a:solidFill>
            </a:endParaRPr>
          </a:p>
        </p:txBody>
      </p:sp>
      <p:sp>
        <p:nvSpPr>
          <p:cNvPr id="3" name="Text Placeholder 2"/>
          <p:cNvSpPr>
            <a:spLocks noGrp="1"/>
          </p:cNvSpPr>
          <p:nvPr>
            <p:ph type="body" sz="half" idx="11"/>
          </p:nvPr>
        </p:nvSpPr>
        <p:spPr/>
        <p:txBody>
          <a:bodyPr/>
          <a:lstStyle/>
          <a:p>
            <a:r>
              <a:rPr lang="fi-FI" dirty="0" err="1"/>
              <a:t>The</a:t>
            </a:r>
            <a:r>
              <a:rPr lang="fi-FI" dirty="0"/>
              <a:t> </a:t>
            </a:r>
            <a:r>
              <a:rPr lang="fi-FI" dirty="0" err="1"/>
              <a:t>responsibility</a:t>
            </a:r>
            <a:r>
              <a:rPr lang="fi-FI" dirty="0"/>
              <a:t> is on </a:t>
            </a:r>
            <a:r>
              <a:rPr lang="fi-FI" dirty="0" err="1"/>
              <a:t>the</a:t>
            </a:r>
            <a:r>
              <a:rPr lang="fi-FI" dirty="0"/>
              <a:t> </a:t>
            </a:r>
            <a:r>
              <a:rPr lang="fi-FI" dirty="0">
                <a:solidFill>
                  <a:srgbClr val="005EB8"/>
                </a:solidFill>
              </a:rPr>
              <a:t>READER</a:t>
            </a:r>
            <a:r>
              <a:rPr lang="fi-FI" dirty="0"/>
              <a:t> to </a:t>
            </a:r>
            <a:r>
              <a:rPr lang="fi-FI" dirty="0" err="1"/>
              <a:t>understand</a:t>
            </a:r>
            <a:r>
              <a:rPr lang="fi-FI" dirty="0"/>
              <a:t> </a:t>
            </a:r>
          </a:p>
          <a:p>
            <a:r>
              <a:rPr lang="fi-FI" dirty="0" err="1"/>
              <a:t>the</a:t>
            </a:r>
            <a:r>
              <a:rPr lang="fi-FI" dirty="0"/>
              <a:t> </a:t>
            </a:r>
            <a:r>
              <a:rPr lang="fi-FI" dirty="0" err="1"/>
              <a:t>message</a:t>
            </a:r>
            <a:r>
              <a:rPr lang="fi-FI" dirty="0"/>
              <a:t>.</a:t>
            </a:r>
          </a:p>
          <a:p>
            <a:pPr marL="342900" indent="-342900">
              <a:lnSpc>
                <a:spcPct val="150000"/>
              </a:lnSpc>
              <a:buFont typeface="Arial" panose="020B0604020202020204" pitchFamily="34" charset="0"/>
              <a:buChar char="•"/>
            </a:pPr>
            <a:r>
              <a:rPr lang="fi-FI" b="0" dirty="0" err="1"/>
              <a:t>Avoid</a:t>
            </a:r>
            <a:r>
              <a:rPr lang="fi-FI" b="0" dirty="0"/>
              <a:t> </a:t>
            </a:r>
            <a:r>
              <a:rPr lang="fi-FI" b="0" dirty="0" err="1"/>
              <a:t>stating</a:t>
            </a:r>
            <a:r>
              <a:rPr lang="fi-FI" b="0" dirty="0"/>
              <a:t> </a:t>
            </a:r>
            <a:r>
              <a:rPr lang="fi-FI" b="0" dirty="0" err="1"/>
              <a:t>the</a:t>
            </a:r>
            <a:r>
              <a:rPr lang="fi-FI" b="0" dirty="0"/>
              <a:t> </a:t>
            </a:r>
            <a:r>
              <a:rPr lang="fi-FI" b="0" dirty="0" err="1"/>
              <a:t>obvious</a:t>
            </a:r>
            <a:endParaRPr lang="fi-FI" b="0" dirty="0"/>
          </a:p>
          <a:p>
            <a:pPr marL="342900" indent="-342900">
              <a:lnSpc>
                <a:spcPct val="150000"/>
              </a:lnSpc>
              <a:buFont typeface="Arial" panose="020B0604020202020204" pitchFamily="34" charset="0"/>
              <a:buChar char="•"/>
            </a:pPr>
            <a:r>
              <a:rPr lang="fi-FI" b="0" dirty="0" err="1"/>
              <a:t>Avoid</a:t>
            </a:r>
            <a:r>
              <a:rPr lang="fi-FI" b="0" dirty="0"/>
              <a:t> </a:t>
            </a:r>
            <a:r>
              <a:rPr lang="fi-FI" b="0" dirty="0" err="1"/>
              <a:t>repetition</a:t>
            </a:r>
            <a:endParaRPr lang="fi-FI" b="0" dirty="0"/>
          </a:p>
          <a:p>
            <a:pPr marL="342900" indent="-342900">
              <a:lnSpc>
                <a:spcPct val="150000"/>
              </a:lnSpc>
              <a:buFont typeface="Arial" panose="020B0604020202020204" pitchFamily="34" charset="0"/>
              <a:buChar char="•"/>
            </a:pPr>
            <a:r>
              <a:rPr lang="fi-FI" b="0" dirty="0" err="1"/>
              <a:t>Preference</a:t>
            </a:r>
            <a:r>
              <a:rPr lang="fi-FI" b="0" dirty="0"/>
              <a:t> for </a:t>
            </a:r>
            <a:r>
              <a:rPr lang="fi-FI" b="0" dirty="0" err="1"/>
              <a:t>complicated</a:t>
            </a:r>
            <a:r>
              <a:rPr lang="fi-FI" b="0" dirty="0"/>
              <a:t> </a:t>
            </a:r>
            <a:r>
              <a:rPr lang="fi-FI" b="0" dirty="0" err="1"/>
              <a:t>structures</a:t>
            </a:r>
            <a:endParaRPr lang="en-GB" b="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323" r="16299"/>
          <a:stretch/>
        </p:blipFill>
        <p:spPr>
          <a:xfrm>
            <a:off x="6959600" y="0"/>
            <a:ext cx="2184400" cy="5143500"/>
          </a:xfrm>
          <a:prstGeom prst="rect">
            <a:avLst/>
          </a:prstGeom>
        </p:spPr>
      </p:pic>
    </p:spTree>
    <p:extLst>
      <p:ext uri="{BB962C8B-B14F-4D97-AF65-F5344CB8AC3E}">
        <p14:creationId xmlns:p14="http://schemas.microsoft.com/office/powerpoint/2010/main" val="144737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013" r="18108"/>
          <a:stretch/>
        </p:blipFill>
        <p:spPr>
          <a:xfrm>
            <a:off x="6718300" y="0"/>
            <a:ext cx="2425700" cy="5143500"/>
          </a:xfrm>
          <a:prstGeom prst="rect">
            <a:avLst/>
          </a:prstGeom>
        </p:spPr>
      </p:pic>
      <p:sp>
        <p:nvSpPr>
          <p:cNvPr id="2" name="Text Placeholder 1"/>
          <p:cNvSpPr>
            <a:spLocks noGrp="1"/>
          </p:cNvSpPr>
          <p:nvPr>
            <p:ph type="body" sz="half" idx="10"/>
          </p:nvPr>
        </p:nvSpPr>
        <p:spPr/>
        <p:txBody>
          <a:bodyPr/>
          <a:lstStyle/>
          <a:p>
            <a:r>
              <a:rPr lang="fi-FI" dirty="0">
                <a:solidFill>
                  <a:srgbClr val="005EB8"/>
                </a:solidFill>
              </a:rPr>
              <a:t>Writer-</a:t>
            </a:r>
            <a:r>
              <a:rPr lang="fi-FI" dirty="0" err="1">
                <a:solidFill>
                  <a:srgbClr val="005EB8"/>
                </a:solidFill>
              </a:rPr>
              <a:t>responsible</a:t>
            </a:r>
            <a:r>
              <a:rPr lang="fi-FI" dirty="0">
                <a:solidFill>
                  <a:srgbClr val="005EB8"/>
                </a:solidFill>
              </a:rPr>
              <a:t> culture</a:t>
            </a:r>
            <a:endParaRPr lang="en-GB" dirty="0">
              <a:solidFill>
                <a:srgbClr val="005EB8"/>
              </a:solidFill>
            </a:endParaRPr>
          </a:p>
        </p:txBody>
      </p:sp>
      <p:sp>
        <p:nvSpPr>
          <p:cNvPr id="3" name="Text Placeholder 2"/>
          <p:cNvSpPr>
            <a:spLocks noGrp="1"/>
          </p:cNvSpPr>
          <p:nvPr>
            <p:ph type="body" sz="half" idx="11"/>
          </p:nvPr>
        </p:nvSpPr>
        <p:spPr/>
        <p:txBody>
          <a:bodyPr/>
          <a:lstStyle/>
          <a:p>
            <a:r>
              <a:rPr lang="fi-FI" dirty="0" err="1"/>
              <a:t>The</a:t>
            </a:r>
            <a:r>
              <a:rPr lang="fi-FI" dirty="0"/>
              <a:t> </a:t>
            </a:r>
            <a:r>
              <a:rPr lang="fi-FI" dirty="0" err="1"/>
              <a:t>responsibility</a:t>
            </a:r>
            <a:r>
              <a:rPr lang="fi-FI" dirty="0"/>
              <a:t> is on </a:t>
            </a:r>
            <a:r>
              <a:rPr lang="fi-FI" dirty="0" err="1"/>
              <a:t>the</a:t>
            </a:r>
            <a:r>
              <a:rPr lang="fi-FI" dirty="0"/>
              <a:t> </a:t>
            </a:r>
            <a:r>
              <a:rPr lang="fi-FI" dirty="0">
                <a:solidFill>
                  <a:srgbClr val="005EB8"/>
                </a:solidFill>
              </a:rPr>
              <a:t>WRITER</a:t>
            </a:r>
            <a:r>
              <a:rPr lang="fi-FI" dirty="0"/>
              <a:t> to </a:t>
            </a:r>
            <a:r>
              <a:rPr lang="fi-FI" dirty="0" err="1"/>
              <a:t>make</a:t>
            </a:r>
            <a:r>
              <a:rPr lang="fi-FI" dirty="0"/>
              <a:t> </a:t>
            </a:r>
            <a:r>
              <a:rPr lang="fi-FI" dirty="0" err="1"/>
              <a:t>the</a:t>
            </a:r>
            <a:r>
              <a:rPr lang="fi-FI" dirty="0"/>
              <a:t> </a:t>
            </a:r>
          </a:p>
          <a:p>
            <a:r>
              <a:rPr lang="fi-FI" dirty="0" err="1"/>
              <a:t>message</a:t>
            </a:r>
            <a:r>
              <a:rPr lang="fi-FI" dirty="0">
                <a:solidFill>
                  <a:schemeClr val="bg1"/>
                </a:solidFill>
              </a:rPr>
              <a:t> </a:t>
            </a:r>
            <a:r>
              <a:rPr lang="fi-FI" dirty="0" err="1"/>
              <a:t>understandable</a:t>
            </a:r>
            <a:r>
              <a:rPr lang="fi-FI" dirty="0"/>
              <a:t>.</a:t>
            </a:r>
          </a:p>
          <a:p>
            <a:pPr marL="342900" indent="-342900">
              <a:lnSpc>
                <a:spcPct val="150000"/>
              </a:lnSpc>
              <a:buFont typeface="Arial" panose="020B0604020202020204" pitchFamily="34" charset="0"/>
              <a:buChar char="•"/>
            </a:pPr>
            <a:r>
              <a:rPr lang="fi-FI" b="0" dirty="0" err="1"/>
              <a:t>Give</a:t>
            </a:r>
            <a:r>
              <a:rPr lang="fi-FI" b="0" dirty="0"/>
              <a:t> a </a:t>
            </a:r>
            <a:r>
              <a:rPr lang="fi-FI" b="0" dirty="0" err="1"/>
              <a:t>lot</a:t>
            </a:r>
            <a:r>
              <a:rPr lang="fi-FI" b="0" dirty="0"/>
              <a:t> of </a:t>
            </a:r>
            <a:r>
              <a:rPr lang="fi-FI" b="0" dirty="0" err="1"/>
              <a:t>background</a:t>
            </a:r>
            <a:r>
              <a:rPr lang="fi-FI" b="0" dirty="0"/>
              <a:t> </a:t>
            </a:r>
            <a:r>
              <a:rPr lang="fi-FI" b="0" dirty="0" err="1"/>
              <a:t>information</a:t>
            </a:r>
            <a:endParaRPr lang="fi-FI" b="0" dirty="0"/>
          </a:p>
          <a:p>
            <a:pPr marL="342900" indent="-342900">
              <a:lnSpc>
                <a:spcPct val="150000"/>
              </a:lnSpc>
              <a:buFont typeface="Arial" panose="020B0604020202020204" pitchFamily="34" charset="0"/>
              <a:buChar char="•"/>
            </a:pPr>
            <a:r>
              <a:rPr lang="fi-FI" b="0" dirty="0" err="1"/>
              <a:t>Repetition</a:t>
            </a:r>
            <a:r>
              <a:rPr lang="fi-FI" b="0" dirty="0"/>
              <a:t> and </a:t>
            </a:r>
            <a:r>
              <a:rPr lang="fi-FI" b="0" dirty="0" err="1"/>
              <a:t>summaries</a:t>
            </a:r>
            <a:endParaRPr lang="fi-FI" b="0" dirty="0"/>
          </a:p>
          <a:p>
            <a:pPr marL="342900" indent="-342900">
              <a:lnSpc>
                <a:spcPct val="150000"/>
              </a:lnSpc>
              <a:buFont typeface="Arial" panose="020B0604020202020204" pitchFamily="34" charset="0"/>
              <a:buChar char="•"/>
            </a:pPr>
            <a:r>
              <a:rPr lang="fi-FI" b="0" dirty="0"/>
              <a:t>Language is </a:t>
            </a:r>
            <a:r>
              <a:rPr lang="fi-FI" b="0" dirty="0" err="1"/>
              <a:t>relatively</a:t>
            </a:r>
            <a:r>
              <a:rPr lang="fi-FI" b="0" dirty="0"/>
              <a:t> </a:t>
            </a:r>
            <a:r>
              <a:rPr lang="fi-FI" b="0" dirty="0" err="1"/>
              <a:t>clear</a:t>
            </a:r>
            <a:r>
              <a:rPr lang="fi-FI" b="0" dirty="0"/>
              <a:t> and </a:t>
            </a:r>
            <a:r>
              <a:rPr lang="fi-FI" b="0" dirty="0" err="1"/>
              <a:t>simple</a:t>
            </a:r>
            <a:endParaRPr lang="en-GB" b="0" dirty="0"/>
          </a:p>
        </p:txBody>
      </p:sp>
    </p:spTree>
    <p:extLst>
      <p:ext uri="{BB962C8B-B14F-4D97-AF65-F5344CB8AC3E}">
        <p14:creationId xmlns:p14="http://schemas.microsoft.com/office/powerpoint/2010/main" val="329768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171939" y="111490"/>
            <a:ext cx="8493125" cy="3049588"/>
          </a:xfrm>
          <a:prstGeom prst="rect">
            <a:avLst/>
          </a:prstGeom>
        </p:spPr>
        <p:txBody>
          <a:bodyPr/>
          <a:lstStyle/>
          <a:p>
            <a:pPr marL="0" indent="0">
              <a:buNone/>
            </a:pPr>
            <a:r>
              <a:rPr lang="fi-FI" sz="1600" b="1" dirty="0"/>
              <a:t>Writer-</a:t>
            </a:r>
            <a:r>
              <a:rPr lang="fi-FI" sz="1600" b="1" dirty="0" err="1"/>
              <a:t>responsible</a:t>
            </a:r>
            <a:r>
              <a:rPr lang="fi-FI" sz="1600" b="1" dirty="0"/>
              <a:t> </a:t>
            </a:r>
            <a:r>
              <a:rPr lang="fi-FI" sz="1600" b="1" dirty="0" err="1"/>
              <a:t>writing</a:t>
            </a:r>
            <a:r>
              <a:rPr lang="fi-FI" sz="1600" b="1" dirty="0"/>
              <a:t> </a:t>
            </a:r>
            <a:r>
              <a:rPr lang="fi-FI" sz="1600" b="1" dirty="0" err="1"/>
              <a:t>cultures</a:t>
            </a:r>
            <a:r>
              <a:rPr lang="fi-FI" sz="1600" b="1" dirty="0"/>
              <a:t>: </a:t>
            </a:r>
          </a:p>
          <a:p>
            <a:pPr marL="0" indent="0">
              <a:buNone/>
            </a:pPr>
            <a:r>
              <a:rPr lang="fi-FI" sz="1600" dirty="0"/>
              <a:t>Australia, Canada, Great Britain, </a:t>
            </a:r>
            <a:r>
              <a:rPr lang="fi-FI" sz="1600" dirty="0" err="1"/>
              <a:t>Ireland</a:t>
            </a:r>
            <a:r>
              <a:rPr lang="fi-FI" sz="1600" dirty="0"/>
              <a:t>, </a:t>
            </a:r>
            <a:r>
              <a:rPr lang="fi-FI" sz="1600" dirty="0" err="1"/>
              <a:t>Netherlands</a:t>
            </a:r>
            <a:r>
              <a:rPr lang="fi-FI" sz="1600" dirty="0"/>
              <a:t>, New </a:t>
            </a:r>
            <a:r>
              <a:rPr lang="fi-FI" sz="1600" dirty="0" err="1"/>
              <a:t>Zealand</a:t>
            </a:r>
            <a:r>
              <a:rPr lang="fi-FI" sz="1600" dirty="0"/>
              <a:t>, Singapore, South </a:t>
            </a:r>
            <a:r>
              <a:rPr lang="fi-FI" sz="1600" dirty="0" err="1"/>
              <a:t>Africa</a:t>
            </a:r>
            <a:r>
              <a:rPr lang="fi-FI" sz="1600" dirty="0"/>
              <a:t>, United </a:t>
            </a:r>
            <a:r>
              <a:rPr lang="fi-FI" sz="1600" dirty="0" err="1"/>
              <a:t>States</a:t>
            </a:r>
            <a:endParaRPr lang="fi-FI" sz="1600" dirty="0"/>
          </a:p>
          <a:p>
            <a:pPr marL="0" indent="0">
              <a:buNone/>
            </a:pPr>
            <a:endParaRPr lang="fi-FI" sz="1600" dirty="0"/>
          </a:p>
          <a:p>
            <a:pPr marL="0" indent="0">
              <a:buNone/>
            </a:pPr>
            <a:r>
              <a:rPr lang="fi-FI" sz="1600" b="1" dirty="0"/>
              <a:t>Reader-</a:t>
            </a:r>
            <a:r>
              <a:rPr lang="fi-FI" sz="1600" b="1" dirty="0" err="1"/>
              <a:t>reponsible</a:t>
            </a:r>
            <a:r>
              <a:rPr lang="fi-FI" sz="1600" b="1" dirty="0"/>
              <a:t> </a:t>
            </a:r>
            <a:r>
              <a:rPr lang="fi-FI" sz="1600" b="1" dirty="0" err="1"/>
              <a:t>writing</a:t>
            </a:r>
            <a:r>
              <a:rPr lang="fi-FI" sz="1600" b="1" dirty="0"/>
              <a:t> </a:t>
            </a:r>
            <a:r>
              <a:rPr lang="fi-FI" sz="1600" b="1" dirty="0" err="1"/>
              <a:t>cultures</a:t>
            </a:r>
            <a:r>
              <a:rPr lang="fi-FI" sz="1600" b="1" dirty="0"/>
              <a:t>: </a:t>
            </a:r>
          </a:p>
          <a:p>
            <a:pPr marL="0" indent="0">
              <a:buNone/>
            </a:pPr>
            <a:r>
              <a:rPr lang="fi-FI" sz="1600" dirty="0" err="1"/>
              <a:t>Argentina</a:t>
            </a:r>
            <a:r>
              <a:rPr lang="fi-FI" sz="1600" dirty="0"/>
              <a:t>, Brazil, China, Columbia, East </a:t>
            </a:r>
            <a:r>
              <a:rPr lang="fi-FI" sz="1600" dirty="0" err="1"/>
              <a:t>Africa</a:t>
            </a:r>
            <a:r>
              <a:rPr lang="fi-FI" sz="1600" dirty="0"/>
              <a:t>, Ecuador, </a:t>
            </a:r>
            <a:r>
              <a:rPr lang="fi-FI" sz="1600" dirty="0" err="1"/>
              <a:t>Greece</a:t>
            </a:r>
            <a:r>
              <a:rPr lang="fi-FI" sz="1600" dirty="0"/>
              <a:t>, Guatemala, Hong Kong, </a:t>
            </a:r>
            <a:r>
              <a:rPr lang="fi-FI" sz="1600" dirty="0" err="1"/>
              <a:t>Jamaica</a:t>
            </a:r>
            <a:r>
              <a:rPr lang="fi-FI" sz="1600" dirty="0"/>
              <a:t>, Japan, </a:t>
            </a:r>
            <a:r>
              <a:rPr lang="fi-FI" sz="1600" dirty="0" err="1"/>
              <a:t>Malaysia</a:t>
            </a:r>
            <a:r>
              <a:rPr lang="fi-FI" sz="1600" dirty="0"/>
              <a:t>, Malta, </a:t>
            </a:r>
            <a:r>
              <a:rPr lang="fi-FI" sz="1600" dirty="0" err="1"/>
              <a:t>Morocco</a:t>
            </a:r>
            <a:r>
              <a:rPr lang="fi-FI" sz="1600" dirty="0"/>
              <a:t>, Pakistan, Panama, Peru, </a:t>
            </a:r>
            <a:r>
              <a:rPr lang="fi-FI" sz="1600" dirty="0" err="1"/>
              <a:t>Poland</a:t>
            </a:r>
            <a:r>
              <a:rPr lang="fi-FI" sz="1600" dirty="0"/>
              <a:t>, Portugal, Romania, </a:t>
            </a:r>
            <a:r>
              <a:rPr lang="fi-FI" sz="1600" dirty="0" err="1"/>
              <a:t>Russia</a:t>
            </a:r>
            <a:r>
              <a:rPr lang="fi-FI" sz="1600" dirty="0"/>
              <a:t>, Salvador, Serbia, Slovakia, Slovenia, South Korea, Spain, Suriname, </a:t>
            </a:r>
            <a:r>
              <a:rPr lang="fi-FI" sz="1600" dirty="0" err="1"/>
              <a:t>Turkey</a:t>
            </a:r>
            <a:r>
              <a:rPr lang="fi-FI" sz="1600" dirty="0"/>
              <a:t>, Uruguay, Vietnam</a:t>
            </a:r>
          </a:p>
          <a:p>
            <a:pPr marL="0" indent="0">
              <a:buNone/>
            </a:pPr>
            <a:endParaRPr lang="fi-FI" sz="1600" dirty="0"/>
          </a:p>
          <a:p>
            <a:pPr marL="0" indent="0">
              <a:buNone/>
            </a:pPr>
            <a:r>
              <a:rPr lang="fi-FI" sz="1600" b="1" dirty="0" err="1"/>
              <a:t>Mixture</a:t>
            </a:r>
            <a:r>
              <a:rPr lang="fi-FI" sz="1600" b="1" dirty="0"/>
              <a:t>: </a:t>
            </a:r>
          </a:p>
          <a:p>
            <a:pPr marL="0" indent="0">
              <a:buNone/>
            </a:pPr>
            <a:r>
              <a:rPr lang="fi-FI" sz="1600" dirty="0" err="1"/>
              <a:t>Arab</a:t>
            </a:r>
            <a:r>
              <a:rPr lang="fi-FI" sz="1600" dirty="0"/>
              <a:t> </a:t>
            </a:r>
            <a:r>
              <a:rPr lang="fi-FI" sz="1600" dirty="0" err="1"/>
              <a:t>Countries</a:t>
            </a:r>
            <a:r>
              <a:rPr lang="fi-FI" sz="1600" dirty="0"/>
              <a:t>, </a:t>
            </a:r>
            <a:r>
              <a:rPr lang="fi-FI" sz="1600" dirty="0" err="1"/>
              <a:t>Austria</a:t>
            </a:r>
            <a:r>
              <a:rPr lang="fi-FI" sz="1600" dirty="0"/>
              <a:t>, Bangladesh, </a:t>
            </a:r>
            <a:r>
              <a:rPr lang="fi-FI" sz="1600" dirty="0" err="1"/>
              <a:t>Belgium</a:t>
            </a:r>
            <a:r>
              <a:rPr lang="fi-FI" sz="1600" dirty="0"/>
              <a:t>, Bulgaria, Chile, Costa Rica, </a:t>
            </a:r>
            <a:r>
              <a:rPr lang="fi-FI" sz="1600" dirty="0" err="1"/>
              <a:t>Croatia</a:t>
            </a:r>
            <a:r>
              <a:rPr lang="fi-FI" sz="1600" dirty="0"/>
              <a:t>, </a:t>
            </a:r>
            <a:r>
              <a:rPr lang="fi-FI" sz="1600" dirty="0" err="1"/>
              <a:t>Czech</a:t>
            </a:r>
            <a:r>
              <a:rPr lang="fi-FI" sz="1600" dirty="0"/>
              <a:t> </a:t>
            </a:r>
            <a:r>
              <a:rPr lang="fi-FI" sz="1600" dirty="0" err="1"/>
              <a:t>Republic</a:t>
            </a:r>
            <a:r>
              <a:rPr lang="fi-FI" sz="1600" dirty="0"/>
              <a:t>, </a:t>
            </a:r>
            <a:r>
              <a:rPr lang="fi-FI" sz="1600" dirty="0" err="1"/>
              <a:t>Denmark</a:t>
            </a:r>
            <a:r>
              <a:rPr lang="fi-FI" sz="1600" dirty="0"/>
              <a:t>, Estonia, Finland, France, Germany, Indonesia, </a:t>
            </a:r>
            <a:r>
              <a:rPr lang="fi-FI" sz="1600" dirty="0" err="1"/>
              <a:t>India</a:t>
            </a:r>
            <a:r>
              <a:rPr lang="fi-FI" sz="1600" dirty="0"/>
              <a:t>, Iran, </a:t>
            </a:r>
            <a:r>
              <a:rPr lang="fi-FI" sz="1600" dirty="0" err="1"/>
              <a:t>Italy</a:t>
            </a:r>
            <a:r>
              <a:rPr lang="fi-FI" sz="1600" dirty="0"/>
              <a:t>, Luxembourg, </a:t>
            </a:r>
            <a:r>
              <a:rPr lang="fi-FI" sz="1600" dirty="0" err="1"/>
              <a:t>Norway</a:t>
            </a:r>
            <a:r>
              <a:rPr lang="fi-FI" sz="1600" dirty="0"/>
              <a:t>, </a:t>
            </a:r>
            <a:r>
              <a:rPr lang="fi-FI" sz="1600" dirty="0" err="1"/>
              <a:t>Philippines</a:t>
            </a:r>
            <a:r>
              <a:rPr lang="fi-FI" sz="1600" dirty="0"/>
              <a:t>, </a:t>
            </a:r>
            <a:r>
              <a:rPr lang="fi-FI" sz="1600" dirty="0" err="1"/>
              <a:t>Sweden</a:t>
            </a:r>
            <a:r>
              <a:rPr lang="fi-FI" sz="1600" dirty="0"/>
              <a:t>, </a:t>
            </a:r>
            <a:r>
              <a:rPr lang="fi-FI" sz="1600" dirty="0" err="1"/>
              <a:t>Switzerland</a:t>
            </a:r>
            <a:r>
              <a:rPr lang="fi-FI" sz="1600" dirty="0"/>
              <a:t>, Taiwan, </a:t>
            </a:r>
            <a:r>
              <a:rPr lang="fi-FI" sz="1600" dirty="0" err="1"/>
              <a:t>Thailand</a:t>
            </a:r>
            <a:r>
              <a:rPr lang="fi-FI" sz="1600" dirty="0"/>
              <a:t>, Trinidad, </a:t>
            </a:r>
            <a:r>
              <a:rPr lang="fi-FI" sz="1600" dirty="0" err="1"/>
              <a:t>Venzuela</a:t>
            </a:r>
            <a:endParaRPr lang="fi-FI" sz="1600" dirty="0"/>
          </a:p>
          <a:p>
            <a:endParaRPr lang="fi-FI" sz="1600" dirty="0"/>
          </a:p>
          <a:p>
            <a:pPr marL="0" indent="0">
              <a:buNone/>
            </a:pPr>
            <a:r>
              <a:rPr lang="en-US" sz="1600" dirty="0"/>
              <a:t>Source: McCool, M. (2009, p.123). </a:t>
            </a:r>
            <a:r>
              <a:rPr lang="en-US" sz="1600" i="1" dirty="0"/>
              <a:t>Writing Around the World: Guide to Writing Across Cultures. </a:t>
            </a:r>
            <a:r>
              <a:rPr lang="en-US" sz="1600" dirty="0"/>
              <a:t>Continuum International Publishing Group Ltd.</a:t>
            </a:r>
            <a:endParaRPr lang="fi-FI" sz="1600" dirty="0"/>
          </a:p>
        </p:txBody>
      </p:sp>
    </p:spTree>
    <p:extLst>
      <p:ext uri="{BB962C8B-B14F-4D97-AF65-F5344CB8AC3E}">
        <p14:creationId xmlns:p14="http://schemas.microsoft.com/office/powerpoint/2010/main" val="78637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p:txBody>
          <a:bodyPr/>
          <a:lstStyle/>
          <a:p>
            <a:r>
              <a:rPr lang="fi-FI" dirty="0" err="1"/>
              <a:t>What</a:t>
            </a:r>
            <a:r>
              <a:rPr lang="fi-FI" dirty="0"/>
              <a:t> is </a:t>
            </a:r>
            <a:r>
              <a:rPr lang="fi-FI" dirty="0" err="1"/>
              <a:t>plagiarism</a:t>
            </a:r>
            <a:r>
              <a:rPr lang="fi-FI" dirty="0"/>
              <a:t>?</a:t>
            </a:r>
            <a:endParaRPr lang="en-GB" dirty="0"/>
          </a:p>
        </p:txBody>
      </p:sp>
    </p:spTree>
    <p:extLst>
      <p:ext uri="{BB962C8B-B14F-4D97-AF65-F5344CB8AC3E}">
        <p14:creationId xmlns:p14="http://schemas.microsoft.com/office/powerpoint/2010/main" val="63933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0"/>
          </p:nvPr>
        </p:nvSpPr>
        <p:spPr/>
        <p:txBody>
          <a:bodyPr/>
          <a:lstStyle/>
          <a:p>
            <a:r>
              <a:rPr lang="fi-FI" dirty="0" err="1"/>
              <a:t>What</a:t>
            </a:r>
            <a:r>
              <a:rPr lang="fi-FI" dirty="0"/>
              <a:t> is </a:t>
            </a:r>
            <a:r>
              <a:rPr lang="fi-FI" dirty="0" err="1"/>
              <a:t>plagiarism</a:t>
            </a:r>
            <a:r>
              <a:rPr lang="fi-FI" dirty="0"/>
              <a:t>?</a:t>
            </a:r>
            <a:endParaRPr lang="en-GB" dirty="0"/>
          </a:p>
        </p:txBody>
      </p:sp>
      <p:sp>
        <p:nvSpPr>
          <p:cNvPr id="4" name="Text Placeholder 3"/>
          <p:cNvSpPr>
            <a:spLocks noGrp="1"/>
          </p:cNvSpPr>
          <p:nvPr>
            <p:ph type="body" sz="half" idx="11"/>
          </p:nvPr>
        </p:nvSpPr>
        <p:spPr/>
        <p:txBody>
          <a:bodyPr/>
          <a:lstStyle/>
          <a:p>
            <a:pPr marL="342900" indent="-342900">
              <a:buFont typeface="Arial" panose="020B0604020202020204" pitchFamily="34" charset="0"/>
              <a:buChar char="•"/>
            </a:pPr>
            <a:r>
              <a:rPr lang="fi-FI" sz="2000" b="0" dirty="0" err="1"/>
              <a:t>Stealing</a:t>
            </a:r>
            <a:r>
              <a:rPr lang="fi-FI" sz="2000" b="0" dirty="0"/>
              <a:t> </a:t>
            </a:r>
            <a:r>
              <a:rPr lang="fi-FI" sz="2000" b="0" dirty="0" err="1"/>
              <a:t>ideas</a:t>
            </a:r>
            <a:r>
              <a:rPr lang="fi-FI" sz="2000" b="0" dirty="0"/>
              <a:t> </a:t>
            </a:r>
            <a:r>
              <a:rPr lang="fi-FI" sz="2000" b="0" dirty="0" err="1"/>
              <a:t>or</a:t>
            </a:r>
            <a:r>
              <a:rPr lang="fi-FI" sz="2000" b="0" dirty="0"/>
              <a:t> </a:t>
            </a:r>
            <a:r>
              <a:rPr lang="fi-FI" sz="2000" b="0" dirty="0" err="1"/>
              <a:t>language</a:t>
            </a:r>
            <a:r>
              <a:rPr lang="fi-FI" sz="2000" b="0" dirty="0"/>
              <a:t> </a:t>
            </a:r>
            <a:r>
              <a:rPr lang="fi-FI" sz="2000" b="0" dirty="0" err="1"/>
              <a:t>from</a:t>
            </a:r>
            <a:r>
              <a:rPr lang="fi-FI" sz="2000" b="0" dirty="0"/>
              <a:t> </a:t>
            </a:r>
            <a:r>
              <a:rPr lang="fi-FI" sz="2000" b="0" dirty="0" err="1"/>
              <a:t>another</a:t>
            </a:r>
            <a:r>
              <a:rPr lang="fi-FI" sz="2000" b="0" dirty="0"/>
              <a:t> </a:t>
            </a:r>
            <a:r>
              <a:rPr lang="fi-FI" sz="2000" b="0" dirty="0" err="1"/>
              <a:t>source</a:t>
            </a:r>
            <a:r>
              <a:rPr lang="fi-FI" sz="2000" b="0" dirty="0"/>
              <a:t> </a:t>
            </a:r>
            <a:r>
              <a:rPr lang="fi-FI" sz="2000" b="0" dirty="0" err="1"/>
              <a:t>without</a:t>
            </a:r>
            <a:r>
              <a:rPr lang="fi-FI" sz="2000" b="0" dirty="0"/>
              <a:t> </a:t>
            </a:r>
            <a:r>
              <a:rPr lang="fi-FI" sz="2000" b="0" dirty="0" err="1"/>
              <a:t>giving</a:t>
            </a:r>
            <a:r>
              <a:rPr lang="fi-FI" sz="2000" b="0" dirty="0"/>
              <a:t> </a:t>
            </a:r>
            <a:r>
              <a:rPr lang="fi-FI" sz="2000" b="0" dirty="0" err="1"/>
              <a:t>credit</a:t>
            </a:r>
            <a:r>
              <a:rPr lang="fi-FI" sz="2000" b="0" dirty="0"/>
              <a:t> for it</a:t>
            </a:r>
          </a:p>
          <a:p>
            <a:pPr marL="342900" indent="-342900">
              <a:buFont typeface="Arial" panose="020B0604020202020204" pitchFamily="34" charset="0"/>
              <a:buChar char="•"/>
            </a:pPr>
            <a:r>
              <a:rPr lang="fi-FI" sz="2000" b="0" dirty="0" err="1"/>
              <a:t>Intentional</a:t>
            </a:r>
            <a:r>
              <a:rPr lang="fi-FI" sz="2000" b="0" dirty="0"/>
              <a:t> </a:t>
            </a:r>
            <a:r>
              <a:rPr lang="fi-FI" sz="2000" b="0" dirty="0" err="1"/>
              <a:t>plagiarism</a:t>
            </a:r>
            <a:r>
              <a:rPr lang="fi-FI" sz="2000" b="0" dirty="0"/>
              <a:t> / </a:t>
            </a:r>
            <a:r>
              <a:rPr lang="fi-FI" sz="2000" b="0" dirty="0" err="1"/>
              <a:t>unintentional</a:t>
            </a:r>
            <a:r>
              <a:rPr lang="fi-FI" sz="2000" b="0" dirty="0"/>
              <a:t> </a:t>
            </a:r>
            <a:r>
              <a:rPr lang="fi-FI" sz="2000" b="0" dirty="0" err="1"/>
              <a:t>plagiarism</a:t>
            </a:r>
            <a:endParaRPr lang="fi-FI" sz="2000" b="0"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210" y="2569657"/>
            <a:ext cx="3431790" cy="2573843"/>
          </a:xfrm>
          <a:prstGeom prst="rect">
            <a:avLst/>
          </a:prstGeom>
        </p:spPr>
      </p:pic>
      <p:sp>
        <p:nvSpPr>
          <p:cNvPr id="6" name="TextBox 5"/>
          <p:cNvSpPr txBox="1"/>
          <p:nvPr/>
        </p:nvSpPr>
        <p:spPr>
          <a:xfrm>
            <a:off x="2423264" y="4621417"/>
            <a:ext cx="4231023" cy="184666"/>
          </a:xfrm>
          <a:prstGeom prst="rect">
            <a:avLst/>
          </a:prstGeom>
          <a:noFill/>
        </p:spPr>
        <p:txBody>
          <a:bodyPr wrap="square" lIns="0" tIns="0" rIns="0" bIns="0" rtlCol="0">
            <a:spAutoFit/>
          </a:bodyPr>
          <a:lstStyle/>
          <a:p>
            <a:r>
              <a:rPr lang="fi-FI" sz="1200" dirty="0"/>
              <a:t>Harvard University Library, 2012</a:t>
            </a:r>
            <a:endParaRPr lang="en-US" sz="1200" b="1" dirty="0"/>
          </a:p>
        </p:txBody>
      </p:sp>
      <p:sp>
        <p:nvSpPr>
          <p:cNvPr id="7" name="TextBox 6"/>
          <p:cNvSpPr txBox="1"/>
          <p:nvPr/>
        </p:nvSpPr>
        <p:spPr>
          <a:xfrm rot="16200000">
            <a:off x="7578344" y="3429569"/>
            <a:ext cx="2975173" cy="138499"/>
          </a:xfrm>
          <a:prstGeom prst="rect">
            <a:avLst/>
          </a:prstGeom>
          <a:noFill/>
        </p:spPr>
        <p:txBody>
          <a:bodyPr wrap="none" lIns="0" tIns="0" rIns="0" bIns="0" rtlCol="0">
            <a:spAutoFit/>
          </a:bodyPr>
          <a:lstStyle/>
          <a:p>
            <a:r>
              <a:rPr lang="en-US" sz="900" dirty="0"/>
              <a:t>Image: Heath Robinson, 2018, Creative Commons license</a:t>
            </a:r>
          </a:p>
        </p:txBody>
      </p:sp>
    </p:spTree>
    <p:extLst>
      <p:ext uri="{BB962C8B-B14F-4D97-AF65-F5344CB8AC3E}">
        <p14:creationId xmlns:p14="http://schemas.microsoft.com/office/powerpoint/2010/main" val="334048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1"/>
          </p:nvPr>
        </p:nvSpPr>
        <p:spPr/>
        <p:txBody>
          <a:bodyPr/>
          <a:lstStyle/>
          <a:p>
            <a:r>
              <a:rPr lang="fi-FI" dirty="0"/>
              <a:t>How </a:t>
            </a:r>
            <a:r>
              <a:rPr lang="fi-FI" dirty="0" err="1"/>
              <a:t>do</a:t>
            </a:r>
            <a:r>
              <a:rPr lang="fi-FI" dirty="0"/>
              <a:t> </a:t>
            </a:r>
            <a:r>
              <a:rPr lang="fi-FI" dirty="0" err="1"/>
              <a:t>you</a:t>
            </a:r>
            <a:r>
              <a:rPr lang="fi-FI" dirty="0"/>
              <a:t> </a:t>
            </a:r>
            <a:r>
              <a:rPr lang="fi-FI" dirty="0" err="1"/>
              <a:t>avoid</a:t>
            </a:r>
            <a:r>
              <a:rPr lang="fi-FI" dirty="0"/>
              <a:t> </a:t>
            </a:r>
            <a:r>
              <a:rPr lang="fi-FI" dirty="0" err="1"/>
              <a:t>plagiarism</a:t>
            </a:r>
            <a:r>
              <a:rPr lang="fi-FI" dirty="0"/>
              <a:t>?</a:t>
            </a:r>
            <a:endParaRPr lang="en-GB" dirty="0"/>
          </a:p>
        </p:txBody>
      </p:sp>
    </p:spTree>
    <p:extLst>
      <p:ext uri="{BB962C8B-B14F-4D97-AF65-F5344CB8AC3E}">
        <p14:creationId xmlns:p14="http://schemas.microsoft.com/office/powerpoint/2010/main" val="377509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1"/>
          </p:nvPr>
        </p:nvSpPr>
        <p:spPr/>
        <p:txBody>
          <a:bodyPr/>
          <a:lstStyle/>
          <a:p>
            <a:pPr>
              <a:lnSpc>
                <a:spcPct val="150000"/>
              </a:lnSpc>
            </a:pPr>
            <a:r>
              <a:rPr lang="fi-FI" dirty="0" err="1">
                <a:solidFill>
                  <a:srgbClr val="00B0F0"/>
                </a:solidFill>
              </a:rPr>
              <a:t>Originality</a:t>
            </a:r>
            <a:r>
              <a:rPr lang="fi-FI" dirty="0">
                <a:solidFill>
                  <a:srgbClr val="00B0F0"/>
                </a:solidFill>
              </a:rPr>
              <a:t> </a:t>
            </a:r>
            <a:r>
              <a:rPr lang="fi-FI" dirty="0" err="1">
                <a:solidFill>
                  <a:srgbClr val="00B0F0"/>
                </a:solidFill>
              </a:rPr>
              <a:t>assessment</a:t>
            </a:r>
            <a:r>
              <a:rPr lang="fi-FI" dirty="0">
                <a:solidFill>
                  <a:srgbClr val="00B0F0"/>
                </a:solidFill>
              </a:rPr>
              <a:t> </a:t>
            </a:r>
            <a:r>
              <a:rPr lang="fi-FI" dirty="0" err="1">
                <a:solidFill>
                  <a:srgbClr val="00B0F0"/>
                </a:solidFill>
              </a:rPr>
              <a:t>tool</a:t>
            </a:r>
            <a:endParaRPr lang="fi-FI" dirty="0">
              <a:solidFill>
                <a:srgbClr val="00B0F0"/>
              </a:solidFill>
            </a:endParaRPr>
          </a:p>
          <a:p>
            <a:pPr marL="342900" indent="-342900">
              <a:lnSpc>
                <a:spcPct val="150000"/>
              </a:lnSpc>
              <a:buFont typeface="Arial" panose="020B0604020202020204" pitchFamily="34" charset="0"/>
              <a:buChar char="•"/>
            </a:pPr>
            <a:r>
              <a:rPr lang="fi-FI" b="0" dirty="0" err="1"/>
              <a:t>All</a:t>
            </a:r>
            <a:r>
              <a:rPr lang="fi-FI" b="0" dirty="0"/>
              <a:t> </a:t>
            </a:r>
            <a:r>
              <a:rPr lang="fi-FI" b="0" dirty="0" err="1"/>
              <a:t>theses</a:t>
            </a:r>
            <a:r>
              <a:rPr lang="fi-FI" b="0" dirty="0"/>
              <a:t> </a:t>
            </a:r>
            <a:r>
              <a:rPr lang="fi-FI" b="0" dirty="0" err="1"/>
              <a:t>must</a:t>
            </a:r>
            <a:r>
              <a:rPr lang="fi-FI" b="0" dirty="0"/>
              <a:t> go </a:t>
            </a:r>
            <a:r>
              <a:rPr lang="fi-FI" b="0" dirty="0" err="1"/>
              <a:t>through</a:t>
            </a:r>
            <a:r>
              <a:rPr lang="fi-FI" b="0" dirty="0"/>
              <a:t> </a:t>
            </a:r>
            <a:r>
              <a:rPr lang="fi-FI" b="0" dirty="0" err="1"/>
              <a:t>Turnitin</a:t>
            </a:r>
            <a:r>
              <a:rPr lang="fi-FI" b="0" dirty="0"/>
              <a:t>.</a:t>
            </a:r>
          </a:p>
          <a:p>
            <a:pPr marL="342900" indent="-342900">
              <a:lnSpc>
                <a:spcPct val="150000"/>
              </a:lnSpc>
              <a:buFont typeface="Arial" panose="020B0604020202020204" pitchFamily="34" charset="0"/>
              <a:buChar char="•"/>
            </a:pPr>
            <a:r>
              <a:rPr lang="fi-FI" b="0" dirty="0" err="1"/>
              <a:t>Freely</a:t>
            </a:r>
            <a:r>
              <a:rPr lang="fi-FI" b="0" dirty="0"/>
              <a:t> </a:t>
            </a:r>
            <a:r>
              <a:rPr lang="fi-FI" b="0" dirty="0" err="1"/>
              <a:t>available</a:t>
            </a:r>
            <a:r>
              <a:rPr lang="fi-FI" b="0" dirty="0"/>
              <a:t> for Aalto students</a:t>
            </a:r>
          </a:p>
          <a:p>
            <a:pPr>
              <a:lnSpc>
                <a:spcPct val="150000"/>
              </a:lnSpc>
            </a:pPr>
            <a:r>
              <a:rPr lang="fi-FI" b="0" dirty="0">
                <a:sym typeface="Wingdings" panose="05000000000000000000" pitchFamily="2" charset="2"/>
              </a:rPr>
              <a:t>     </a:t>
            </a:r>
            <a:r>
              <a:rPr lang="fi-FI" b="0" dirty="0"/>
              <a:t> </a:t>
            </a:r>
            <a:r>
              <a:rPr lang="fi-FI" b="0" dirty="0" err="1"/>
              <a:t>Use</a:t>
            </a:r>
            <a:r>
              <a:rPr lang="fi-FI" b="0" dirty="0"/>
              <a:t> it to </a:t>
            </a:r>
            <a:r>
              <a:rPr lang="fi-FI" b="0" dirty="0" err="1"/>
              <a:t>improve</a:t>
            </a:r>
            <a:r>
              <a:rPr lang="fi-FI" b="0" dirty="0"/>
              <a:t> </a:t>
            </a:r>
            <a:r>
              <a:rPr lang="fi-FI" b="0" dirty="0" err="1"/>
              <a:t>your</a:t>
            </a:r>
            <a:r>
              <a:rPr lang="fi-FI" b="0" dirty="0"/>
              <a:t> </a:t>
            </a:r>
            <a:r>
              <a:rPr lang="fi-FI" b="0" dirty="0" err="1"/>
              <a:t>citation</a:t>
            </a:r>
            <a:r>
              <a:rPr lang="fi-FI" b="0" dirty="0"/>
              <a:t> </a:t>
            </a:r>
            <a:r>
              <a:rPr lang="fi-FI" b="0" dirty="0" err="1"/>
              <a:t>skills</a:t>
            </a:r>
            <a:r>
              <a:rPr lang="fi-FI" b="0" dirty="0"/>
              <a:t> &amp; </a:t>
            </a:r>
            <a:r>
              <a:rPr lang="fi-FI" b="0" dirty="0" err="1"/>
              <a:t>avoid</a:t>
            </a:r>
            <a:r>
              <a:rPr lang="fi-FI" b="0" dirty="0"/>
              <a:t> </a:t>
            </a:r>
            <a:r>
              <a:rPr lang="fi-FI" b="0" dirty="0" err="1"/>
              <a:t>plagiarism</a:t>
            </a:r>
            <a:endParaRPr lang="fi-FI" b="0" dirty="0"/>
          </a:p>
          <a:p>
            <a:pPr>
              <a:lnSpc>
                <a:spcPct val="150000"/>
              </a:lnSpc>
            </a:pPr>
            <a:r>
              <a:rPr lang="fi-FI" dirty="0">
                <a:solidFill>
                  <a:srgbClr val="00B0F0"/>
                </a:solidFill>
              </a:rPr>
              <a:t>https://wiki.aalto.fi/display/turnitin/Turnitin+for+students</a:t>
            </a:r>
          </a:p>
          <a:p>
            <a:endParaRPr lang="en-GB" dirty="0"/>
          </a:p>
        </p:txBody>
      </p:sp>
      <p:pic>
        <p:nvPicPr>
          <p:cNvPr id="5" name="Picture 4"/>
          <p:cNvPicPr>
            <a:picLocks noChangeAspect="1"/>
          </p:cNvPicPr>
          <p:nvPr/>
        </p:nvPicPr>
        <p:blipFill>
          <a:blip r:embed="rId2"/>
          <a:stretch>
            <a:fillRect/>
          </a:stretch>
        </p:blipFill>
        <p:spPr>
          <a:xfrm>
            <a:off x="0" y="0"/>
            <a:ext cx="3207517" cy="1108982"/>
          </a:xfrm>
          <a:prstGeom prst="rect">
            <a:avLst/>
          </a:prstGeom>
        </p:spPr>
      </p:pic>
    </p:spTree>
    <p:extLst>
      <p:ext uri="{BB962C8B-B14F-4D97-AF65-F5344CB8AC3E}">
        <p14:creationId xmlns:p14="http://schemas.microsoft.com/office/powerpoint/2010/main" val="148861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fi-FI" dirty="0">
                <a:solidFill>
                  <a:srgbClr val="005EB8"/>
                </a:solidFill>
              </a:rPr>
              <a:t>Is </a:t>
            </a:r>
            <a:r>
              <a:rPr lang="fi-FI" dirty="0" err="1">
                <a:solidFill>
                  <a:srgbClr val="005EB8"/>
                </a:solidFill>
              </a:rPr>
              <a:t>this</a:t>
            </a:r>
            <a:r>
              <a:rPr lang="fi-FI" dirty="0">
                <a:solidFill>
                  <a:srgbClr val="005EB8"/>
                </a:solidFill>
              </a:rPr>
              <a:t> a </a:t>
            </a:r>
            <a:r>
              <a:rPr lang="fi-FI" dirty="0" err="1">
                <a:solidFill>
                  <a:srgbClr val="005EB8"/>
                </a:solidFill>
              </a:rPr>
              <a:t>good</a:t>
            </a:r>
            <a:r>
              <a:rPr lang="fi-FI" dirty="0">
                <a:solidFill>
                  <a:srgbClr val="005EB8"/>
                </a:solidFill>
              </a:rPr>
              <a:t> </a:t>
            </a:r>
            <a:r>
              <a:rPr lang="fi-FI" dirty="0" err="1">
                <a:solidFill>
                  <a:srgbClr val="005EB8"/>
                </a:solidFill>
              </a:rPr>
              <a:t>citation</a:t>
            </a:r>
            <a:r>
              <a:rPr lang="fi-FI" dirty="0">
                <a:solidFill>
                  <a:srgbClr val="005EB8"/>
                </a:solidFill>
              </a:rPr>
              <a:t> </a:t>
            </a:r>
            <a:r>
              <a:rPr lang="fi-FI" dirty="0" err="1">
                <a:solidFill>
                  <a:srgbClr val="005EB8"/>
                </a:solidFill>
              </a:rPr>
              <a:t>practice</a:t>
            </a:r>
            <a:r>
              <a:rPr lang="fi-FI" dirty="0">
                <a:solidFill>
                  <a:srgbClr val="005EB8"/>
                </a:solidFill>
              </a:rPr>
              <a:t>?</a:t>
            </a:r>
            <a:endParaRPr lang="en-GB" dirty="0">
              <a:solidFill>
                <a:srgbClr val="005EB8"/>
              </a:solidFill>
            </a:endParaRPr>
          </a:p>
        </p:txBody>
      </p:sp>
      <p:sp>
        <p:nvSpPr>
          <p:cNvPr id="3" name="Text Placeholder 2"/>
          <p:cNvSpPr>
            <a:spLocks noGrp="1"/>
          </p:cNvSpPr>
          <p:nvPr>
            <p:ph type="body" sz="half" idx="11"/>
          </p:nvPr>
        </p:nvSpPr>
        <p:spPr>
          <a:xfrm>
            <a:off x="292329" y="1129819"/>
            <a:ext cx="8492896" cy="3358097"/>
          </a:xfrm>
          <a:ln w="28575">
            <a:solidFill>
              <a:srgbClr val="00B0F0"/>
            </a:solidFill>
          </a:ln>
        </p:spPr>
        <p:txBody>
          <a:bodyPr/>
          <a:lstStyle/>
          <a:p>
            <a:pPr marL="179388"/>
            <a:r>
              <a:rPr lang="en-US" sz="1400" b="0" dirty="0"/>
              <a:t>Additive manufacturing was originally developed to guide product design by providing a way to create prototypes directly from digital designs. This method called rapid prototyping (RP), as the name implies, consumes less time and resources than most preceding techniques. For instance, the manufacturing of an injection mold for prototyping purposes would be extremely expensive. However, the part can be created with additive manufacturing for a fraction of the cost. Moreover, rapid prototyping is cost and time effective when it can substitute handcrafting, CNC manufacturing, or silicon molding. The downside when compared to these methods is often poor surface quality and inferior dimensional accuracy. However, RP enables fast iterative testing of products with a low threshold of prototypes failing expectations. This makes it a superior tool in product development and explains why prototyping has been the leading application of AM. (</a:t>
            </a:r>
            <a:r>
              <a:rPr lang="en-US" sz="1400" b="0" dirty="0" err="1"/>
              <a:t>Wohlers</a:t>
            </a:r>
            <a:r>
              <a:rPr lang="en-US" sz="1400" b="0" dirty="0"/>
              <a:t> 2013)</a:t>
            </a:r>
            <a:endParaRPr lang="en-GB" sz="1400" dirty="0"/>
          </a:p>
          <a:p>
            <a:endParaRPr lang="en-GB" dirty="0"/>
          </a:p>
        </p:txBody>
      </p:sp>
      <p:sp>
        <p:nvSpPr>
          <p:cNvPr id="4" name="TextBox 3"/>
          <p:cNvSpPr txBox="1"/>
          <p:nvPr/>
        </p:nvSpPr>
        <p:spPr>
          <a:xfrm>
            <a:off x="5072018" y="4805381"/>
            <a:ext cx="3860352" cy="276999"/>
          </a:xfrm>
          <a:prstGeom prst="rect">
            <a:avLst/>
          </a:prstGeom>
          <a:noFill/>
        </p:spPr>
        <p:txBody>
          <a:bodyPr wrap="none" rtlCol="0">
            <a:spAutoFit/>
          </a:bodyPr>
          <a:lstStyle/>
          <a:p>
            <a:pPr algn="r"/>
            <a:r>
              <a:rPr lang="fi-FI" sz="1200" dirty="0" err="1"/>
              <a:t>Source</a:t>
            </a:r>
            <a:r>
              <a:rPr lang="fi-FI" sz="1200" dirty="0"/>
              <a:t>: Kukko-Liedes, 2015. </a:t>
            </a:r>
            <a:r>
              <a:rPr lang="fi-FI" sz="1200" dirty="0" err="1"/>
              <a:t>Used</a:t>
            </a:r>
            <a:r>
              <a:rPr lang="fi-FI" sz="1200" dirty="0"/>
              <a:t> </a:t>
            </a:r>
            <a:r>
              <a:rPr lang="fi-FI" sz="1200" dirty="0" err="1"/>
              <a:t>under</a:t>
            </a:r>
            <a:r>
              <a:rPr lang="fi-FI" sz="1200" dirty="0"/>
              <a:t> CC </a:t>
            </a:r>
            <a:r>
              <a:rPr lang="fi-FI" sz="1200" dirty="0" err="1"/>
              <a:t>license</a:t>
            </a:r>
            <a:r>
              <a:rPr lang="fi-FI" sz="1200" dirty="0"/>
              <a:t>. </a:t>
            </a:r>
            <a:endParaRPr lang="en-GB" sz="1200" dirty="0"/>
          </a:p>
        </p:txBody>
      </p:sp>
      <p:sp>
        <p:nvSpPr>
          <p:cNvPr id="5" name="TextBox 4"/>
          <p:cNvSpPr txBox="1"/>
          <p:nvPr/>
        </p:nvSpPr>
        <p:spPr>
          <a:xfrm>
            <a:off x="3163239" y="434519"/>
            <a:ext cx="2751074" cy="4708981"/>
          </a:xfrm>
          <a:prstGeom prst="rect">
            <a:avLst/>
          </a:prstGeom>
          <a:noFill/>
        </p:spPr>
        <p:txBody>
          <a:bodyPr wrap="none" rtlCol="0">
            <a:spAutoFit/>
          </a:bodyPr>
          <a:lstStyle/>
          <a:p>
            <a:r>
              <a:rPr lang="fi-FI" sz="30000" dirty="0">
                <a:solidFill>
                  <a:srgbClr val="FF0000"/>
                </a:solidFill>
              </a:rPr>
              <a:t>X</a:t>
            </a:r>
            <a:endParaRPr lang="en-GB" sz="30000" dirty="0">
              <a:solidFill>
                <a:srgbClr val="FF0000"/>
              </a:solidFill>
            </a:endParaRPr>
          </a:p>
        </p:txBody>
      </p:sp>
    </p:spTree>
    <p:extLst>
      <p:ext uri="{BB962C8B-B14F-4D97-AF65-F5344CB8AC3E}">
        <p14:creationId xmlns:p14="http://schemas.microsoft.com/office/powerpoint/2010/main" val="388910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28" y="125416"/>
            <a:ext cx="8492897" cy="704901"/>
          </a:xfrm>
        </p:spPr>
        <p:txBody>
          <a:bodyPr/>
          <a:lstStyle/>
          <a:p>
            <a:r>
              <a:rPr lang="fi-FI" dirty="0" err="1">
                <a:solidFill>
                  <a:srgbClr val="005EB8"/>
                </a:solidFill>
              </a:rPr>
              <a:t>Topical</a:t>
            </a:r>
            <a:r>
              <a:rPr lang="fi-FI" dirty="0">
                <a:solidFill>
                  <a:srgbClr val="005EB8"/>
                </a:solidFill>
              </a:rPr>
              <a:t> progression</a:t>
            </a:r>
            <a:endParaRPr lang="en-GB" dirty="0">
              <a:solidFill>
                <a:srgbClr val="005EB8"/>
              </a:solidFill>
            </a:endParaRPr>
          </a:p>
        </p:txBody>
      </p:sp>
      <p:sp>
        <p:nvSpPr>
          <p:cNvPr id="3" name="Text Placeholder 2"/>
          <p:cNvSpPr>
            <a:spLocks noGrp="1"/>
          </p:cNvSpPr>
          <p:nvPr>
            <p:ph type="body" sz="half" idx="11"/>
          </p:nvPr>
        </p:nvSpPr>
        <p:spPr>
          <a:xfrm>
            <a:off x="292328" y="1039673"/>
            <a:ext cx="8492897" cy="3049460"/>
          </a:xfrm>
        </p:spPr>
        <p:txBody>
          <a:bodyPr/>
          <a:lstStyle/>
          <a:p>
            <a:r>
              <a:rPr lang="en-US" sz="2000" b="0" dirty="0"/>
              <a:t>Chen and Liu (2004) studied the effect of aggregate size distributions and the volume fraction of aggregate on the fracture parameters of concretes with strength 50 – 89 MPa under three-point bending test. For this purpose three various maximum aggregate sizes of 10, 15 and 20 mm were employed. They also investigated the influence of coarse aggregate volume fraction on the fracture parameters of HSC. For this purpose three various volume fraction of aggregates named 40 %, 60 % and 80 % were employed. They concluded that HSC with lower brittles could be made by aggregate with greater size. The maximum fracture energy and fracture toughness were achieved at 60 % of aggregate volume. </a:t>
            </a:r>
            <a:endParaRPr lang="en-GB" sz="2000" dirty="0"/>
          </a:p>
          <a:p>
            <a:endParaRPr lang="en-GB" dirty="0"/>
          </a:p>
        </p:txBody>
      </p:sp>
      <p:sp>
        <p:nvSpPr>
          <p:cNvPr id="4" name="TextBox 3"/>
          <p:cNvSpPr txBox="1"/>
          <p:nvPr/>
        </p:nvSpPr>
        <p:spPr>
          <a:xfrm>
            <a:off x="5773861" y="4720604"/>
            <a:ext cx="3276538" cy="307777"/>
          </a:xfrm>
          <a:prstGeom prst="rect">
            <a:avLst/>
          </a:prstGeom>
          <a:noFill/>
        </p:spPr>
        <p:txBody>
          <a:bodyPr wrap="none" lIns="0" tIns="0" rIns="0" bIns="0" rtlCol="0">
            <a:spAutoFit/>
          </a:bodyPr>
          <a:lstStyle/>
          <a:p>
            <a:r>
              <a:rPr lang="fi-FI" sz="2000" dirty="0"/>
              <a:t>(</a:t>
            </a:r>
            <a:r>
              <a:rPr lang="fi-FI" sz="2000" dirty="0" err="1"/>
              <a:t>Rashad</a:t>
            </a:r>
            <a:r>
              <a:rPr lang="fi-FI" sz="2000" dirty="0"/>
              <a:t> and </a:t>
            </a:r>
            <a:r>
              <a:rPr lang="fi-FI" sz="2000" dirty="0" err="1"/>
              <a:t>Seleem</a:t>
            </a:r>
            <a:r>
              <a:rPr lang="fi-FI" sz="2000" dirty="0"/>
              <a:t>, 2017) </a:t>
            </a:r>
          </a:p>
        </p:txBody>
      </p:sp>
    </p:spTree>
    <p:extLst>
      <p:ext uri="{BB962C8B-B14F-4D97-AF65-F5344CB8AC3E}">
        <p14:creationId xmlns:p14="http://schemas.microsoft.com/office/powerpoint/2010/main" val="133573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28" y="125416"/>
            <a:ext cx="8492897" cy="704901"/>
          </a:xfrm>
        </p:spPr>
        <p:txBody>
          <a:bodyPr/>
          <a:lstStyle/>
          <a:p>
            <a:r>
              <a:rPr lang="fi-FI" dirty="0" err="1">
                <a:solidFill>
                  <a:srgbClr val="005EB8"/>
                </a:solidFill>
              </a:rPr>
              <a:t>Topical</a:t>
            </a:r>
            <a:r>
              <a:rPr lang="fi-FI" dirty="0">
                <a:solidFill>
                  <a:srgbClr val="005EB8"/>
                </a:solidFill>
              </a:rPr>
              <a:t> progression</a:t>
            </a:r>
            <a:endParaRPr lang="en-GB" dirty="0">
              <a:solidFill>
                <a:srgbClr val="005EB8"/>
              </a:solidFill>
            </a:endParaRPr>
          </a:p>
        </p:txBody>
      </p:sp>
      <p:sp>
        <p:nvSpPr>
          <p:cNvPr id="3" name="Text Placeholder 2"/>
          <p:cNvSpPr>
            <a:spLocks noGrp="1"/>
          </p:cNvSpPr>
          <p:nvPr>
            <p:ph type="body" sz="half" idx="11"/>
          </p:nvPr>
        </p:nvSpPr>
        <p:spPr>
          <a:xfrm>
            <a:off x="292328" y="1039673"/>
            <a:ext cx="8492897" cy="3049460"/>
          </a:xfrm>
        </p:spPr>
        <p:txBody>
          <a:bodyPr/>
          <a:lstStyle/>
          <a:p>
            <a:r>
              <a:rPr lang="en-US" sz="2000" b="0" dirty="0">
                <a:solidFill>
                  <a:srgbClr val="FF0000"/>
                </a:solidFill>
              </a:rPr>
              <a:t>Chen and Liu (2004) </a:t>
            </a:r>
            <a:r>
              <a:rPr lang="en-US" sz="2000" b="0" dirty="0"/>
              <a:t>studied the effect of aggregate size distributions and the volume fraction of aggregate on the fracture parameters of concretes with strength 50 – 89 MPa under three-point bending test. </a:t>
            </a:r>
            <a:r>
              <a:rPr lang="en-US" sz="2000" b="0" dirty="0">
                <a:solidFill>
                  <a:srgbClr val="FF0000"/>
                </a:solidFill>
              </a:rPr>
              <a:t>For this purpose </a:t>
            </a:r>
            <a:r>
              <a:rPr lang="en-US" sz="2000" b="0" dirty="0"/>
              <a:t>three various maximum aggregate sizes of 10, 15 and 20 mm were employed. </a:t>
            </a:r>
            <a:r>
              <a:rPr lang="en-US" sz="2000" b="0" dirty="0">
                <a:solidFill>
                  <a:srgbClr val="FF0000"/>
                </a:solidFill>
              </a:rPr>
              <a:t>They also investigated </a:t>
            </a:r>
            <a:r>
              <a:rPr lang="en-US" sz="2000" b="0" dirty="0"/>
              <a:t>the influence of coarse aggregate volume fraction on the fracture parameters of HSC. </a:t>
            </a:r>
            <a:r>
              <a:rPr lang="en-US" sz="2000" b="0" dirty="0">
                <a:solidFill>
                  <a:srgbClr val="FF0000"/>
                </a:solidFill>
              </a:rPr>
              <a:t>For this purpose </a:t>
            </a:r>
            <a:r>
              <a:rPr lang="en-US" sz="2000" b="0" dirty="0"/>
              <a:t>three various volume fraction of aggregates named 40 %, 60 % and 80 % were employed. </a:t>
            </a:r>
            <a:r>
              <a:rPr lang="en-US" sz="2000" b="0" dirty="0">
                <a:solidFill>
                  <a:srgbClr val="FF0000"/>
                </a:solidFill>
              </a:rPr>
              <a:t>They concluded </a:t>
            </a:r>
            <a:r>
              <a:rPr lang="en-US" sz="2000" b="0" dirty="0"/>
              <a:t>that HSC with lower brittles could be made by aggregate with greater size. The maximum fracture energy and fracture toughness were achieved at 60 % of aggregate volume. </a:t>
            </a:r>
            <a:endParaRPr lang="en-GB" sz="2000" dirty="0"/>
          </a:p>
          <a:p>
            <a:endParaRPr lang="en-GB" dirty="0"/>
          </a:p>
        </p:txBody>
      </p:sp>
      <p:sp>
        <p:nvSpPr>
          <p:cNvPr id="4" name="Oval 3"/>
          <p:cNvSpPr/>
          <p:nvPr/>
        </p:nvSpPr>
        <p:spPr>
          <a:xfrm>
            <a:off x="7210097" y="1671144"/>
            <a:ext cx="1575128" cy="44143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434662" y="2280744"/>
            <a:ext cx="2664372" cy="44143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533697" y="2643351"/>
            <a:ext cx="1575128" cy="44143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524000" y="3297925"/>
            <a:ext cx="1881352" cy="45952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09296" y="2291255"/>
            <a:ext cx="625365" cy="4414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09297" y="3297925"/>
            <a:ext cx="625365" cy="4414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773861" y="4720604"/>
            <a:ext cx="3276538" cy="307777"/>
          </a:xfrm>
          <a:prstGeom prst="rect">
            <a:avLst/>
          </a:prstGeom>
          <a:noFill/>
        </p:spPr>
        <p:txBody>
          <a:bodyPr wrap="none" lIns="0" tIns="0" rIns="0" bIns="0" rtlCol="0">
            <a:spAutoFit/>
          </a:bodyPr>
          <a:lstStyle/>
          <a:p>
            <a:r>
              <a:rPr lang="fi-FI" sz="2000" dirty="0"/>
              <a:t>(</a:t>
            </a:r>
            <a:r>
              <a:rPr lang="fi-FI" sz="2000" dirty="0" err="1"/>
              <a:t>Rashad</a:t>
            </a:r>
            <a:r>
              <a:rPr lang="fi-FI" sz="2000" dirty="0"/>
              <a:t> and </a:t>
            </a:r>
            <a:r>
              <a:rPr lang="fi-FI" sz="2000" dirty="0" err="1"/>
              <a:t>Seleem</a:t>
            </a:r>
            <a:r>
              <a:rPr lang="fi-FI" sz="2000" dirty="0"/>
              <a:t>, 2017) </a:t>
            </a:r>
          </a:p>
        </p:txBody>
      </p:sp>
    </p:spTree>
    <p:extLst>
      <p:ext uri="{BB962C8B-B14F-4D97-AF65-F5344CB8AC3E}">
        <p14:creationId xmlns:p14="http://schemas.microsoft.com/office/powerpoint/2010/main" val="62889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lstStyle/>
          <a:p>
            <a:r>
              <a:rPr lang="fi-FI" dirty="0" err="1"/>
              <a:t>Worried</a:t>
            </a:r>
            <a:r>
              <a:rPr lang="fi-FI" dirty="0"/>
              <a:t> </a:t>
            </a:r>
            <a:r>
              <a:rPr lang="fi-FI" dirty="0" err="1"/>
              <a:t>about</a:t>
            </a:r>
            <a:r>
              <a:rPr lang="fi-FI" dirty="0"/>
              <a:t> </a:t>
            </a:r>
            <a:r>
              <a:rPr lang="fi-FI" dirty="0" err="1"/>
              <a:t>writing</a:t>
            </a:r>
            <a:r>
              <a:rPr lang="fi-FI" dirty="0"/>
              <a:t> a </a:t>
            </a:r>
            <a:r>
              <a:rPr lang="fi-FI" dirty="0" err="1"/>
              <a:t>paper</a:t>
            </a:r>
            <a:r>
              <a:rPr lang="fi-FI" dirty="0"/>
              <a:t> of 60 </a:t>
            </a:r>
            <a:r>
              <a:rPr lang="fi-FI" dirty="0" err="1"/>
              <a:t>pages</a:t>
            </a:r>
            <a:r>
              <a:rPr lang="fi-FI" dirty="0"/>
              <a:t> </a:t>
            </a:r>
            <a:r>
              <a:rPr lang="fi-FI" dirty="0" err="1"/>
              <a:t>or</a:t>
            </a:r>
            <a:r>
              <a:rPr lang="fi-FI" dirty="0"/>
              <a:t> </a:t>
            </a:r>
            <a:r>
              <a:rPr lang="fi-FI" dirty="0" err="1"/>
              <a:t>more</a:t>
            </a:r>
            <a:r>
              <a:rPr lang="fi-FI" dirty="0"/>
              <a:t>?</a:t>
            </a:r>
            <a:endParaRPr lang="en-GB" dirty="0"/>
          </a:p>
        </p:txBody>
      </p:sp>
    </p:spTree>
    <p:extLst>
      <p:ext uri="{BB962C8B-B14F-4D97-AF65-F5344CB8AC3E}">
        <p14:creationId xmlns:p14="http://schemas.microsoft.com/office/powerpoint/2010/main" val="128851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fi-FI" dirty="0" err="1">
                <a:solidFill>
                  <a:srgbClr val="005EB8"/>
                </a:solidFill>
              </a:rPr>
              <a:t>Which</a:t>
            </a:r>
            <a:r>
              <a:rPr lang="fi-FI" dirty="0">
                <a:solidFill>
                  <a:srgbClr val="005EB8"/>
                </a:solidFill>
              </a:rPr>
              <a:t> </a:t>
            </a:r>
            <a:r>
              <a:rPr lang="fi-FI" dirty="0" err="1">
                <a:solidFill>
                  <a:srgbClr val="005EB8"/>
                </a:solidFill>
              </a:rPr>
              <a:t>essential</a:t>
            </a:r>
            <a:r>
              <a:rPr lang="fi-FI" dirty="0">
                <a:solidFill>
                  <a:srgbClr val="005EB8"/>
                </a:solidFill>
              </a:rPr>
              <a:t> </a:t>
            </a:r>
            <a:r>
              <a:rPr lang="fi-FI" dirty="0" err="1">
                <a:solidFill>
                  <a:srgbClr val="005EB8"/>
                </a:solidFill>
              </a:rPr>
              <a:t>element</a:t>
            </a:r>
            <a:r>
              <a:rPr lang="fi-FI" dirty="0">
                <a:solidFill>
                  <a:srgbClr val="005EB8"/>
                </a:solidFill>
              </a:rPr>
              <a:t> is </a:t>
            </a:r>
            <a:r>
              <a:rPr lang="fi-FI" dirty="0" err="1">
                <a:solidFill>
                  <a:srgbClr val="005EB8"/>
                </a:solidFill>
              </a:rPr>
              <a:t>still</a:t>
            </a:r>
            <a:r>
              <a:rPr lang="fi-FI" dirty="0">
                <a:solidFill>
                  <a:srgbClr val="005EB8"/>
                </a:solidFill>
              </a:rPr>
              <a:t> </a:t>
            </a:r>
            <a:r>
              <a:rPr lang="fi-FI" dirty="0" err="1">
                <a:solidFill>
                  <a:srgbClr val="005EB8"/>
                </a:solidFill>
              </a:rPr>
              <a:t>missing</a:t>
            </a:r>
            <a:r>
              <a:rPr lang="fi-FI" dirty="0">
                <a:solidFill>
                  <a:srgbClr val="005EB8"/>
                </a:solidFill>
              </a:rPr>
              <a:t> </a:t>
            </a:r>
            <a:r>
              <a:rPr lang="fi-FI" dirty="0" err="1">
                <a:solidFill>
                  <a:srgbClr val="005EB8"/>
                </a:solidFill>
              </a:rPr>
              <a:t>from</a:t>
            </a:r>
            <a:r>
              <a:rPr lang="fi-FI" dirty="0">
                <a:solidFill>
                  <a:srgbClr val="005EB8"/>
                </a:solidFill>
              </a:rPr>
              <a:t> </a:t>
            </a:r>
            <a:r>
              <a:rPr lang="fi-FI" dirty="0" err="1">
                <a:solidFill>
                  <a:srgbClr val="005EB8"/>
                </a:solidFill>
              </a:rPr>
              <a:t>the</a:t>
            </a:r>
            <a:r>
              <a:rPr lang="fi-FI" dirty="0">
                <a:solidFill>
                  <a:srgbClr val="005EB8"/>
                </a:solidFill>
              </a:rPr>
              <a:t> </a:t>
            </a:r>
            <a:r>
              <a:rPr lang="fi-FI" dirty="0" err="1">
                <a:solidFill>
                  <a:srgbClr val="005EB8"/>
                </a:solidFill>
              </a:rPr>
              <a:t>previous</a:t>
            </a:r>
            <a:r>
              <a:rPr lang="fi-FI" dirty="0">
                <a:solidFill>
                  <a:srgbClr val="005EB8"/>
                </a:solidFill>
              </a:rPr>
              <a:t> </a:t>
            </a:r>
            <a:r>
              <a:rPr lang="fi-FI" dirty="0" err="1">
                <a:solidFill>
                  <a:srgbClr val="005EB8"/>
                </a:solidFill>
              </a:rPr>
              <a:t>citation</a:t>
            </a:r>
            <a:r>
              <a:rPr lang="fi-FI" dirty="0">
                <a:solidFill>
                  <a:srgbClr val="005EB8"/>
                </a:solidFill>
              </a:rPr>
              <a:t> </a:t>
            </a:r>
            <a:r>
              <a:rPr lang="fi-FI" dirty="0" err="1">
                <a:solidFill>
                  <a:srgbClr val="005EB8"/>
                </a:solidFill>
              </a:rPr>
              <a:t>example</a:t>
            </a:r>
            <a:r>
              <a:rPr lang="fi-FI" dirty="0">
                <a:solidFill>
                  <a:srgbClr val="005EB8"/>
                </a:solidFill>
              </a:rPr>
              <a:t>?</a:t>
            </a:r>
            <a:endParaRPr lang="en-GB" dirty="0">
              <a:solidFill>
                <a:srgbClr val="005EB8"/>
              </a:solidFill>
            </a:endParaRPr>
          </a:p>
        </p:txBody>
      </p:sp>
      <p:sp>
        <p:nvSpPr>
          <p:cNvPr id="6" name="Text Placeholder 5">
            <a:extLst>
              <a:ext uri="{FF2B5EF4-FFF2-40B4-BE49-F238E27FC236}">
                <a16:creationId xmlns:a16="http://schemas.microsoft.com/office/drawing/2014/main" id="{8FCB023E-EC71-4B0D-976B-6904923724D1}"/>
              </a:ext>
            </a:extLst>
          </p:cNvPr>
          <p:cNvSpPr>
            <a:spLocks noGrp="1"/>
          </p:cNvSpPr>
          <p:nvPr>
            <p:ph type="body" sz="half" idx="11"/>
          </p:nvPr>
        </p:nvSpPr>
        <p:spPr>
          <a:xfrm>
            <a:off x="292328" y="1772958"/>
            <a:ext cx="8492897" cy="2511041"/>
          </a:xfrm>
        </p:spPr>
        <p:txBody>
          <a:bodyPr/>
          <a:lstStyle/>
          <a:p>
            <a:endParaRPr lang="en-US" dirty="0"/>
          </a:p>
          <a:p>
            <a:pPr algn="ctr"/>
            <a:endParaRPr lang="fi-FI" sz="4400" dirty="0"/>
          </a:p>
          <a:p>
            <a:pPr algn="ctr"/>
            <a:r>
              <a:rPr lang="fi-FI" sz="4400" dirty="0" err="1"/>
              <a:t>Your</a:t>
            </a:r>
            <a:r>
              <a:rPr lang="fi-FI" sz="4400" dirty="0"/>
              <a:t> </a:t>
            </a:r>
            <a:r>
              <a:rPr lang="fi-FI" sz="4400" dirty="0" err="1"/>
              <a:t>own</a:t>
            </a:r>
            <a:r>
              <a:rPr lang="fi-FI" sz="4400" dirty="0"/>
              <a:t> </a:t>
            </a:r>
            <a:r>
              <a:rPr lang="fi-FI" sz="4400" dirty="0" err="1"/>
              <a:t>voice</a:t>
            </a:r>
            <a:r>
              <a:rPr lang="fi-FI" sz="4400" dirty="0"/>
              <a:t>!</a:t>
            </a:r>
          </a:p>
        </p:txBody>
      </p:sp>
    </p:spTree>
    <p:extLst>
      <p:ext uri="{BB962C8B-B14F-4D97-AF65-F5344CB8AC3E}">
        <p14:creationId xmlns:p14="http://schemas.microsoft.com/office/powerpoint/2010/main" val="166975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fi-FI" dirty="0" err="1"/>
              <a:t>Want</a:t>
            </a:r>
            <a:r>
              <a:rPr lang="fi-FI" dirty="0"/>
              <a:t> to </a:t>
            </a:r>
            <a:r>
              <a:rPr lang="fi-FI" dirty="0" err="1"/>
              <a:t>learn</a:t>
            </a:r>
            <a:r>
              <a:rPr lang="fi-FI" dirty="0"/>
              <a:t> </a:t>
            </a:r>
            <a:r>
              <a:rPr lang="fi-FI" dirty="0" err="1"/>
              <a:t>more</a:t>
            </a:r>
            <a:r>
              <a:rPr lang="fi-FI" dirty="0"/>
              <a:t>?</a:t>
            </a:r>
            <a:endParaRPr lang="en-GB" dirty="0"/>
          </a:p>
        </p:txBody>
      </p:sp>
      <p:sp>
        <p:nvSpPr>
          <p:cNvPr id="3" name="Text Placeholder 2"/>
          <p:cNvSpPr>
            <a:spLocks noGrp="1"/>
          </p:cNvSpPr>
          <p:nvPr>
            <p:ph type="body" sz="half" idx="11"/>
          </p:nvPr>
        </p:nvSpPr>
        <p:spPr/>
        <p:txBody>
          <a:bodyPr/>
          <a:lstStyle/>
          <a:p>
            <a:r>
              <a:rPr lang="fi-FI" dirty="0" err="1"/>
              <a:t>Sign</a:t>
            </a:r>
            <a:r>
              <a:rPr lang="fi-FI" dirty="0"/>
              <a:t> </a:t>
            </a:r>
            <a:r>
              <a:rPr lang="fi-FI" dirty="0" err="1"/>
              <a:t>up</a:t>
            </a:r>
            <a:r>
              <a:rPr lang="fi-FI" dirty="0"/>
              <a:t> for… </a:t>
            </a:r>
          </a:p>
          <a:p>
            <a:r>
              <a:rPr lang="fi-FI" dirty="0"/>
              <a:t>			 a </a:t>
            </a:r>
            <a:r>
              <a:rPr lang="fi-FI" sz="2400" dirty="0" err="1">
                <a:solidFill>
                  <a:srgbClr val="005EB8"/>
                </a:solidFill>
              </a:rPr>
              <a:t>Master’s</a:t>
            </a:r>
            <a:r>
              <a:rPr lang="fi-FI" sz="2400" dirty="0">
                <a:solidFill>
                  <a:srgbClr val="005EB8"/>
                </a:solidFill>
              </a:rPr>
              <a:t> Writing Course</a:t>
            </a:r>
            <a:endParaRPr lang="fi-FI" dirty="0"/>
          </a:p>
          <a:p>
            <a:r>
              <a:rPr lang="fi-FI" dirty="0"/>
              <a:t>							</a:t>
            </a:r>
          </a:p>
          <a:p>
            <a:r>
              <a:rPr lang="fi-FI" dirty="0"/>
              <a:t>			</a:t>
            </a:r>
            <a:endParaRPr lang="en-GB" sz="3200" dirty="0">
              <a:solidFill>
                <a:srgbClr val="005EB8"/>
              </a:solidFill>
            </a:endParaRPr>
          </a:p>
        </p:txBody>
      </p:sp>
      <p:pic>
        <p:nvPicPr>
          <p:cNvPr id="4" name="Picture 3" descr="A qr code with black squares&#10;&#10;Description automatically generated">
            <a:extLst>
              <a:ext uri="{FF2B5EF4-FFF2-40B4-BE49-F238E27FC236}">
                <a16:creationId xmlns:a16="http://schemas.microsoft.com/office/drawing/2014/main" id="{C5D71933-9A72-2904-3D4B-D71753600808}"/>
              </a:ext>
            </a:extLst>
          </p:cNvPr>
          <p:cNvPicPr>
            <a:picLocks noChangeAspect="1"/>
          </p:cNvPicPr>
          <p:nvPr/>
        </p:nvPicPr>
        <p:blipFill>
          <a:blip r:embed="rId2"/>
          <a:stretch>
            <a:fillRect/>
          </a:stretch>
        </p:blipFill>
        <p:spPr>
          <a:xfrm>
            <a:off x="736444" y="2089429"/>
            <a:ext cx="2304121" cy="2304121"/>
          </a:xfrm>
          <a:prstGeom prst="rect">
            <a:avLst/>
          </a:prstGeom>
        </p:spPr>
      </p:pic>
      <p:sp>
        <p:nvSpPr>
          <p:cNvPr id="6" name="TextBox 5">
            <a:extLst>
              <a:ext uri="{FF2B5EF4-FFF2-40B4-BE49-F238E27FC236}">
                <a16:creationId xmlns:a16="http://schemas.microsoft.com/office/drawing/2014/main" id="{3AE684A1-CCD5-A465-5651-B1EA3622B766}"/>
              </a:ext>
            </a:extLst>
          </p:cNvPr>
          <p:cNvSpPr txBox="1"/>
          <p:nvPr/>
        </p:nvSpPr>
        <p:spPr>
          <a:xfrm>
            <a:off x="3702205" y="2941407"/>
            <a:ext cx="4579434" cy="584775"/>
          </a:xfrm>
          <a:prstGeom prst="rect">
            <a:avLst/>
          </a:prstGeom>
          <a:noFill/>
        </p:spPr>
        <p:txBody>
          <a:bodyPr wrap="square">
            <a:spAutoFit/>
          </a:bodyPr>
          <a:lstStyle/>
          <a:p>
            <a:r>
              <a:rPr lang="en-US" sz="3200" dirty="0"/>
              <a:t>https://shorturl.at/entuL</a:t>
            </a:r>
          </a:p>
        </p:txBody>
      </p:sp>
    </p:spTree>
    <p:extLst>
      <p:ext uri="{BB962C8B-B14F-4D97-AF65-F5344CB8AC3E}">
        <p14:creationId xmlns:p14="http://schemas.microsoft.com/office/powerpoint/2010/main" val="2504429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68BCF7-D7CF-1D28-F4E7-3E5E2CB422A6}"/>
              </a:ext>
            </a:extLst>
          </p:cNvPr>
          <p:cNvSpPr>
            <a:spLocks noGrp="1"/>
          </p:cNvSpPr>
          <p:nvPr>
            <p:ph type="body" sz="half" idx="11"/>
          </p:nvPr>
        </p:nvSpPr>
        <p:spPr/>
        <p:txBody>
          <a:bodyPr/>
          <a:lstStyle/>
          <a:p>
            <a:r>
              <a:rPr lang="en-US" dirty="0"/>
              <a:t>				</a:t>
            </a:r>
          </a:p>
          <a:p>
            <a:r>
              <a:rPr lang="en-US" dirty="0"/>
              <a:t>			Thank you!</a:t>
            </a:r>
            <a:endParaRPr lang="fi-FI" dirty="0"/>
          </a:p>
        </p:txBody>
      </p:sp>
    </p:spTree>
    <p:extLst>
      <p:ext uri="{BB962C8B-B14F-4D97-AF65-F5344CB8AC3E}">
        <p14:creationId xmlns:p14="http://schemas.microsoft.com/office/powerpoint/2010/main" val="261383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p:txBody>
          <a:bodyPr/>
          <a:lstStyle/>
          <a:p>
            <a:r>
              <a:rPr lang="fi-FI" dirty="0" err="1"/>
              <a:t>Scientific</a:t>
            </a:r>
            <a:r>
              <a:rPr lang="fi-FI" dirty="0"/>
              <a:t> Writing</a:t>
            </a:r>
            <a:endParaRPr lang="en-GB" dirty="0"/>
          </a:p>
        </p:txBody>
      </p:sp>
      <p:sp>
        <p:nvSpPr>
          <p:cNvPr id="3" name="Text Placeholder 2"/>
          <p:cNvSpPr>
            <a:spLocks noGrp="1"/>
          </p:cNvSpPr>
          <p:nvPr>
            <p:ph type="body" sz="half" idx="2"/>
          </p:nvPr>
        </p:nvSpPr>
        <p:spPr/>
        <p:txBody>
          <a:bodyPr/>
          <a:lstStyle/>
          <a:p>
            <a:r>
              <a:rPr lang="fi-FI" dirty="0"/>
              <a:t>Aalto University Language Centre</a:t>
            </a:r>
            <a:endParaRPr lang="en-GB" dirty="0"/>
          </a:p>
        </p:txBody>
      </p:sp>
      <p:sp>
        <p:nvSpPr>
          <p:cNvPr id="5" name="Text Placeholder 4"/>
          <p:cNvSpPr>
            <a:spLocks noGrp="1"/>
          </p:cNvSpPr>
          <p:nvPr>
            <p:ph type="body" sz="half" idx="12"/>
          </p:nvPr>
        </p:nvSpPr>
        <p:spPr>
          <a:xfrm>
            <a:off x="5916331" y="3920969"/>
            <a:ext cx="2464025" cy="294419"/>
          </a:xfrm>
        </p:spPr>
        <p:txBody>
          <a:bodyPr/>
          <a:lstStyle/>
          <a:p>
            <a:r>
              <a:rPr lang="fi-FI" dirty="0"/>
              <a:t>Susan Gamache</a:t>
            </a:r>
          </a:p>
          <a:p>
            <a:r>
              <a:rPr lang="fi-FI" dirty="0"/>
              <a:t>susan.gamache@aalto.fi</a:t>
            </a:r>
          </a:p>
          <a:p>
            <a:endParaRPr lang="fi-FI" dirty="0"/>
          </a:p>
          <a:p>
            <a:endParaRPr lang="en-GB" dirty="0"/>
          </a:p>
        </p:txBody>
      </p:sp>
      <p:sp>
        <p:nvSpPr>
          <p:cNvPr id="6" name="Text Placeholder 5"/>
          <p:cNvSpPr>
            <a:spLocks noGrp="1"/>
          </p:cNvSpPr>
          <p:nvPr>
            <p:ph type="body" sz="half" idx="13"/>
          </p:nvPr>
        </p:nvSpPr>
        <p:spPr/>
        <p:txBody>
          <a:bodyPr/>
          <a:lstStyle/>
          <a:p>
            <a:r>
              <a:rPr lang="fi-FI" dirty="0"/>
              <a:t>28 </a:t>
            </a:r>
            <a:r>
              <a:rPr lang="fi-FI" dirty="0" err="1"/>
              <a:t>Aug</a:t>
            </a:r>
            <a:r>
              <a:rPr lang="fi-FI" dirty="0"/>
              <a:t> 2023</a:t>
            </a:r>
            <a:endParaRPr lang="en-GB" dirty="0"/>
          </a:p>
        </p:txBody>
      </p:sp>
    </p:spTree>
    <p:extLst>
      <p:ext uri="{BB962C8B-B14F-4D97-AF65-F5344CB8AC3E}">
        <p14:creationId xmlns:p14="http://schemas.microsoft.com/office/powerpoint/2010/main" val="217200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BBE6B7-D405-807D-0F0A-964A4A0F147C}"/>
              </a:ext>
            </a:extLst>
          </p:cNvPr>
          <p:cNvSpPr>
            <a:spLocks noGrp="1"/>
          </p:cNvSpPr>
          <p:nvPr>
            <p:ph type="body" sz="half" idx="10"/>
          </p:nvPr>
        </p:nvSpPr>
        <p:spPr/>
        <p:txBody>
          <a:bodyPr/>
          <a:lstStyle/>
          <a:p>
            <a:r>
              <a:rPr lang="en-US" dirty="0">
                <a:solidFill>
                  <a:srgbClr val="0070C0"/>
                </a:solidFill>
              </a:rPr>
              <a:t>Writing courses – Master’s</a:t>
            </a:r>
            <a:endParaRPr lang="fi-FI" dirty="0">
              <a:solidFill>
                <a:srgbClr val="0070C0"/>
              </a:solidFill>
            </a:endParaRPr>
          </a:p>
        </p:txBody>
      </p:sp>
      <p:sp>
        <p:nvSpPr>
          <p:cNvPr id="8" name="Text Placeholder 7">
            <a:extLst>
              <a:ext uri="{FF2B5EF4-FFF2-40B4-BE49-F238E27FC236}">
                <a16:creationId xmlns:a16="http://schemas.microsoft.com/office/drawing/2014/main" id="{B391CCAB-3E29-2454-DAB5-483D52B2453B}"/>
              </a:ext>
            </a:extLst>
          </p:cNvPr>
          <p:cNvSpPr>
            <a:spLocks noGrp="1"/>
          </p:cNvSpPr>
          <p:nvPr>
            <p:ph type="body" sz="half" idx="11"/>
          </p:nvPr>
        </p:nvSpPr>
        <p:spPr>
          <a:xfrm>
            <a:off x="358775" y="875799"/>
            <a:ext cx="8492897" cy="3391902"/>
          </a:xfrm>
        </p:spPr>
        <p:txBody>
          <a:bodyPr/>
          <a:lstStyle/>
          <a:p>
            <a:pPr marL="342900" indent="-342900">
              <a:buFont typeface="Arial" panose="020B0604020202020204" pitchFamily="34" charset="0"/>
              <a:buChar char="•"/>
            </a:pPr>
            <a:r>
              <a:rPr lang="en-US" b="0" dirty="0"/>
              <a:t>International students are required to take 3 credits of language studies that include oral &amp; written skills</a:t>
            </a:r>
          </a:p>
          <a:p>
            <a:r>
              <a:rPr lang="en-US" dirty="0">
                <a:solidFill>
                  <a:srgbClr val="0070C0"/>
                </a:solidFill>
              </a:rPr>
              <a:t>LC-1310 Academic Communication for MSc students (</a:t>
            </a:r>
            <a:r>
              <a:rPr lang="en-US" dirty="0" err="1">
                <a:solidFill>
                  <a:srgbClr val="0070C0"/>
                </a:solidFill>
              </a:rPr>
              <a:t>o,w</a:t>
            </a:r>
            <a:r>
              <a:rPr lang="en-US" dirty="0">
                <a:solidFill>
                  <a:srgbClr val="0070C0"/>
                </a:solidFill>
              </a:rPr>
              <a:t>) (3 </a:t>
            </a:r>
            <a:r>
              <a:rPr lang="en-US" dirty="0" err="1">
                <a:solidFill>
                  <a:srgbClr val="0070C0"/>
                </a:solidFill>
              </a:rPr>
              <a:t>cr</a:t>
            </a:r>
            <a:r>
              <a:rPr lang="en-US" dirty="0">
                <a:solidFill>
                  <a:srgbClr val="0070C0"/>
                </a:solidFill>
              </a:rPr>
              <a:t>)</a:t>
            </a:r>
          </a:p>
          <a:p>
            <a:pPr marL="342900" indent="-342900">
              <a:buFont typeface="Arial" panose="020B0604020202020204" pitchFamily="34" charset="0"/>
              <a:buChar char="•"/>
            </a:pPr>
            <a:r>
              <a:rPr lang="en-US" b="0" dirty="0"/>
              <a:t>You will write and present on a topic from your own field (usually based on previous BSc research or ongoing MSc research)</a:t>
            </a:r>
          </a:p>
          <a:p>
            <a:r>
              <a:rPr lang="en-US" dirty="0">
                <a:solidFill>
                  <a:srgbClr val="0070C0"/>
                </a:solidFill>
              </a:rPr>
              <a:t>LC-1317 Integrated Project Communication for MSc students (</a:t>
            </a:r>
            <a:r>
              <a:rPr lang="en-US" dirty="0" err="1">
                <a:solidFill>
                  <a:srgbClr val="0070C0"/>
                </a:solidFill>
              </a:rPr>
              <a:t>o,w</a:t>
            </a:r>
            <a:r>
              <a:rPr lang="en-US" dirty="0">
                <a:solidFill>
                  <a:srgbClr val="0070C0"/>
                </a:solidFill>
              </a:rPr>
              <a:t>) (3 </a:t>
            </a:r>
            <a:r>
              <a:rPr lang="en-US" dirty="0" err="1">
                <a:solidFill>
                  <a:srgbClr val="0070C0"/>
                </a:solidFill>
              </a:rPr>
              <a:t>cr</a:t>
            </a:r>
            <a:r>
              <a:rPr lang="en-US" dirty="0">
                <a:solidFill>
                  <a:srgbClr val="0070C0"/>
                </a:solidFill>
              </a:rPr>
              <a:t>)</a:t>
            </a:r>
          </a:p>
          <a:p>
            <a:pPr marL="342900" indent="-342900">
              <a:buFont typeface="Arial" panose="020B0604020202020204" pitchFamily="34" charset="0"/>
              <a:buChar char="•"/>
            </a:pPr>
            <a:r>
              <a:rPr lang="en-US" b="0" dirty="0"/>
              <a:t>This option is only available to students in the EMC program as it’s integrated into “Field Experience and Project in Hard Rock Mining”</a:t>
            </a:r>
            <a:endParaRPr lang="fi-FI" b="0" dirty="0"/>
          </a:p>
        </p:txBody>
      </p:sp>
    </p:spTree>
    <p:extLst>
      <p:ext uri="{BB962C8B-B14F-4D97-AF65-F5344CB8AC3E}">
        <p14:creationId xmlns:p14="http://schemas.microsoft.com/office/powerpoint/2010/main" val="113289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28D5B-B8FC-1E79-4390-0B5254B53AD6}"/>
              </a:ext>
            </a:extLst>
          </p:cNvPr>
          <p:cNvSpPr>
            <a:spLocks noGrp="1"/>
          </p:cNvSpPr>
          <p:nvPr>
            <p:ph type="body" sz="half" idx="10"/>
          </p:nvPr>
        </p:nvSpPr>
        <p:spPr/>
        <p:txBody>
          <a:bodyPr/>
          <a:lstStyle/>
          <a:p>
            <a:r>
              <a:rPr lang="en-US" dirty="0">
                <a:solidFill>
                  <a:srgbClr val="0070C0"/>
                </a:solidFill>
              </a:rPr>
              <a:t>Support when writing your Master’s thesis</a:t>
            </a:r>
            <a:endParaRPr lang="fi-FI" dirty="0">
              <a:solidFill>
                <a:srgbClr val="0070C0"/>
              </a:solidFill>
            </a:endParaRPr>
          </a:p>
        </p:txBody>
      </p:sp>
      <p:sp>
        <p:nvSpPr>
          <p:cNvPr id="3" name="Text Placeholder 2">
            <a:extLst>
              <a:ext uri="{FF2B5EF4-FFF2-40B4-BE49-F238E27FC236}">
                <a16:creationId xmlns:a16="http://schemas.microsoft.com/office/drawing/2014/main" id="{798D759F-F1BC-F587-D2A8-35AF9B485913}"/>
              </a:ext>
            </a:extLst>
          </p:cNvPr>
          <p:cNvSpPr>
            <a:spLocks noGrp="1"/>
          </p:cNvSpPr>
          <p:nvPr>
            <p:ph type="body" sz="half" idx="11"/>
          </p:nvPr>
        </p:nvSpPr>
        <p:spPr>
          <a:xfrm>
            <a:off x="158513" y="1234540"/>
            <a:ext cx="8492897" cy="3049460"/>
          </a:xfrm>
        </p:spPr>
        <p:txBody>
          <a:bodyPr/>
          <a:lstStyle/>
          <a:p>
            <a:r>
              <a:rPr lang="en-US" dirty="0">
                <a:solidFill>
                  <a:srgbClr val="0070C0"/>
                </a:solidFill>
              </a:rPr>
              <a:t>LC-1322 Thesis writing for engineers (w) (3 </a:t>
            </a:r>
            <a:r>
              <a:rPr lang="en-US" dirty="0" err="1">
                <a:solidFill>
                  <a:srgbClr val="0070C0"/>
                </a:solidFill>
              </a:rPr>
              <a:t>cr</a:t>
            </a:r>
            <a:r>
              <a:rPr lang="en-US" dirty="0">
                <a:solidFill>
                  <a:srgbClr val="0070C0"/>
                </a:solidFill>
              </a:rPr>
              <a:t>)</a:t>
            </a:r>
          </a:p>
          <a:p>
            <a:r>
              <a:rPr lang="en-US" dirty="0">
                <a:solidFill>
                  <a:srgbClr val="0070C0"/>
                </a:solidFill>
              </a:rPr>
              <a:t>Writing clinic</a:t>
            </a:r>
          </a:p>
          <a:p>
            <a:pPr marL="342900" indent="-342900">
              <a:lnSpc>
                <a:spcPct val="150000"/>
              </a:lnSpc>
              <a:buFont typeface="Arial" panose="020B0604020202020204" pitchFamily="34" charset="0"/>
              <a:buChar char="•"/>
            </a:pPr>
            <a:r>
              <a:rPr lang="fi-FI" b="0" dirty="0"/>
              <a:t>8 </a:t>
            </a:r>
            <a:r>
              <a:rPr lang="fi-FI" b="0" dirty="0" err="1"/>
              <a:t>free</a:t>
            </a:r>
            <a:r>
              <a:rPr lang="fi-FI" b="0" dirty="0"/>
              <a:t> </a:t>
            </a:r>
            <a:r>
              <a:rPr lang="fi-FI" b="0" dirty="0" err="1"/>
              <a:t>one</a:t>
            </a:r>
            <a:r>
              <a:rPr lang="fi-FI" b="0" dirty="0"/>
              <a:t>-on-</a:t>
            </a:r>
            <a:r>
              <a:rPr lang="fi-FI" b="0" dirty="0" err="1"/>
              <a:t>one</a:t>
            </a:r>
            <a:r>
              <a:rPr lang="fi-FI" b="0" dirty="0"/>
              <a:t> session </a:t>
            </a:r>
            <a:r>
              <a:rPr lang="fi-FI" b="0" dirty="0" err="1"/>
              <a:t>with</a:t>
            </a:r>
            <a:r>
              <a:rPr lang="fi-FI" b="0" dirty="0"/>
              <a:t> a Language Centre </a:t>
            </a:r>
            <a:r>
              <a:rPr lang="fi-FI" b="0" dirty="0" err="1"/>
              <a:t>teacher</a:t>
            </a:r>
            <a:r>
              <a:rPr lang="fi-FI" b="0" dirty="0"/>
              <a:t> to help </a:t>
            </a:r>
            <a:r>
              <a:rPr lang="fi-FI" b="0" dirty="0" err="1"/>
              <a:t>you</a:t>
            </a:r>
            <a:r>
              <a:rPr lang="fi-FI" b="0" dirty="0"/>
              <a:t> </a:t>
            </a:r>
            <a:r>
              <a:rPr lang="fi-FI" b="0" dirty="0" err="1"/>
              <a:t>improve</a:t>
            </a:r>
            <a:r>
              <a:rPr lang="fi-FI" b="0" dirty="0"/>
              <a:t> </a:t>
            </a:r>
            <a:r>
              <a:rPr lang="fi-FI" b="0" dirty="0" err="1"/>
              <a:t>your</a:t>
            </a:r>
            <a:r>
              <a:rPr lang="fi-FI" b="0" dirty="0"/>
              <a:t> </a:t>
            </a:r>
            <a:r>
              <a:rPr lang="fi-FI" b="0" dirty="0" err="1"/>
              <a:t>writing</a:t>
            </a:r>
            <a:r>
              <a:rPr lang="fi-FI" b="0" dirty="0"/>
              <a:t>. In person </a:t>
            </a:r>
            <a:r>
              <a:rPr lang="fi-FI" b="0" dirty="0" err="1"/>
              <a:t>or</a:t>
            </a:r>
            <a:r>
              <a:rPr lang="fi-FI" b="0" dirty="0"/>
              <a:t> via </a:t>
            </a:r>
            <a:r>
              <a:rPr lang="fi-FI" b="0" dirty="0" err="1"/>
              <a:t>Zoom</a:t>
            </a:r>
            <a:r>
              <a:rPr lang="fi-FI" b="0" dirty="0"/>
              <a:t>.</a:t>
            </a:r>
          </a:p>
          <a:p>
            <a:pPr marL="342900" indent="-342900">
              <a:lnSpc>
                <a:spcPct val="150000"/>
              </a:lnSpc>
              <a:buFont typeface="Arial" panose="020B0604020202020204" pitchFamily="34" charset="0"/>
              <a:buChar char="•"/>
            </a:pPr>
            <a:r>
              <a:rPr lang="fi-FI" b="0" dirty="0" err="1"/>
              <a:t>Book</a:t>
            </a:r>
            <a:r>
              <a:rPr lang="fi-FI" b="0" dirty="0"/>
              <a:t> </a:t>
            </a:r>
            <a:r>
              <a:rPr lang="fi-FI" b="0" dirty="0" err="1"/>
              <a:t>through</a:t>
            </a:r>
            <a:r>
              <a:rPr lang="fi-FI" b="0" dirty="0"/>
              <a:t> </a:t>
            </a:r>
            <a:r>
              <a:rPr lang="fi-FI" dirty="0" err="1">
                <a:solidFill>
                  <a:srgbClr val="005EB8"/>
                </a:solidFill>
              </a:rPr>
              <a:t>MyCourses</a:t>
            </a:r>
            <a:endParaRPr lang="fi-FI" dirty="0">
              <a:solidFill>
                <a:srgbClr val="005EB8"/>
              </a:solidFill>
            </a:endParaRPr>
          </a:p>
          <a:p>
            <a:endParaRPr lang="fi-FI" dirty="0"/>
          </a:p>
        </p:txBody>
      </p:sp>
    </p:spTree>
    <p:extLst>
      <p:ext uri="{BB962C8B-B14F-4D97-AF65-F5344CB8AC3E}">
        <p14:creationId xmlns:p14="http://schemas.microsoft.com/office/powerpoint/2010/main" val="344023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p:txBody>
          <a:bodyPr/>
          <a:lstStyle/>
          <a:p>
            <a:r>
              <a:rPr lang="fi-FI" dirty="0" err="1"/>
              <a:t>What</a:t>
            </a:r>
            <a:r>
              <a:rPr lang="fi-FI" dirty="0"/>
              <a:t> is ”</a:t>
            </a:r>
            <a:r>
              <a:rPr lang="fi-FI" dirty="0" err="1"/>
              <a:t>good</a:t>
            </a:r>
            <a:r>
              <a:rPr lang="fi-FI" dirty="0"/>
              <a:t>” </a:t>
            </a:r>
            <a:r>
              <a:rPr lang="fi-FI" dirty="0" err="1"/>
              <a:t>Scientific</a:t>
            </a:r>
            <a:r>
              <a:rPr lang="fi-FI" dirty="0"/>
              <a:t> Writing?</a:t>
            </a:r>
            <a:endParaRPr lang="en-GB" dirty="0"/>
          </a:p>
        </p:txBody>
      </p:sp>
    </p:spTree>
    <p:extLst>
      <p:ext uri="{BB962C8B-B14F-4D97-AF65-F5344CB8AC3E}">
        <p14:creationId xmlns:p14="http://schemas.microsoft.com/office/powerpoint/2010/main" val="388456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0"/>
          </p:nvPr>
        </p:nvSpPr>
        <p:spPr>
          <a:xfrm>
            <a:off x="292328" y="125416"/>
            <a:ext cx="8492897" cy="788984"/>
          </a:xfrm>
        </p:spPr>
        <p:txBody>
          <a:bodyPr/>
          <a:lstStyle/>
          <a:p>
            <a:r>
              <a:rPr lang="en-US" dirty="0">
                <a:solidFill>
                  <a:srgbClr val="005EB8"/>
                </a:solidFill>
              </a:rPr>
              <a:t>Do you agree?</a:t>
            </a:r>
            <a:endParaRPr lang="fi-FI" dirty="0">
              <a:solidFill>
                <a:srgbClr val="005EB8"/>
              </a:solidFill>
            </a:endParaRPr>
          </a:p>
        </p:txBody>
      </p:sp>
      <p:sp>
        <p:nvSpPr>
          <p:cNvPr id="4" name="Text Placeholder 3"/>
          <p:cNvSpPr>
            <a:spLocks noGrp="1"/>
          </p:cNvSpPr>
          <p:nvPr>
            <p:ph type="body" sz="half" idx="11"/>
          </p:nvPr>
        </p:nvSpPr>
        <p:spPr>
          <a:xfrm>
            <a:off x="292328" y="1189519"/>
            <a:ext cx="8851672" cy="1043064"/>
          </a:xfrm>
        </p:spPr>
        <p:txBody>
          <a:bodyPr/>
          <a:lstStyle/>
          <a:p>
            <a:r>
              <a:rPr lang="en-US" b="0" dirty="0"/>
              <a:t>“Good writing is mostly about using standard grammar, incorporating disciplinary vocabulary, and good mechanics.”</a:t>
            </a:r>
          </a:p>
          <a:p>
            <a:r>
              <a:rPr lang="en-US" b="0" dirty="0"/>
              <a:t>“Good writing is subjective. Every reader wants something different.”</a:t>
            </a:r>
          </a:p>
          <a:p>
            <a:r>
              <a:rPr lang="en-US" b="0" dirty="0"/>
              <a:t>“Scientific writing requires complicated sentences and long words.”</a:t>
            </a:r>
            <a:endParaRPr lang="fi-FI" b="0" dirty="0"/>
          </a:p>
          <a:p>
            <a:r>
              <a:rPr lang="en-US" b="0" dirty="0"/>
              <a:t>“Great writers are born, not made”</a:t>
            </a:r>
          </a:p>
          <a:p>
            <a:endParaRPr lang="en-US" b="0" dirty="0"/>
          </a:p>
          <a:p>
            <a:r>
              <a:rPr lang="en-US" b="0" dirty="0"/>
              <a:t>https://www.menti.com/alrhm92x9prr</a:t>
            </a:r>
          </a:p>
        </p:txBody>
      </p:sp>
      <p:pic>
        <p:nvPicPr>
          <p:cNvPr id="5" name="Picture 2">
            <a:extLst>
              <a:ext uri="{FF2B5EF4-FFF2-40B4-BE49-F238E27FC236}">
                <a16:creationId xmlns:a16="http://schemas.microsoft.com/office/drawing/2014/main" id="{1A107091-2E35-4F74-E789-7C1331DC6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085" y="2910918"/>
            <a:ext cx="2101185" cy="201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67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1"/>
          </p:nvPr>
        </p:nvSpPr>
        <p:spPr>
          <a:xfrm>
            <a:off x="292328" y="688440"/>
            <a:ext cx="8492897" cy="3049460"/>
          </a:xfrm>
        </p:spPr>
        <p:txBody>
          <a:bodyPr/>
          <a:lstStyle/>
          <a:p>
            <a:pPr marL="457200" indent="-457200">
              <a:lnSpc>
                <a:spcPct val="100000"/>
              </a:lnSpc>
              <a:buFont typeface="+mj-lt"/>
              <a:buAutoNum type="arabicPeriod"/>
            </a:pPr>
            <a:r>
              <a:rPr lang="fi-FI" sz="2000" b="0" dirty="0" err="1"/>
              <a:t>Objectivity</a:t>
            </a:r>
            <a:endParaRPr lang="fi-FI" sz="2000" b="0" dirty="0"/>
          </a:p>
          <a:p>
            <a:pPr marL="457200" indent="-457200">
              <a:lnSpc>
                <a:spcPct val="100000"/>
              </a:lnSpc>
              <a:buFont typeface="+mj-lt"/>
              <a:buAutoNum type="arabicPeriod"/>
            </a:pPr>
            <a:r>
              <a:rPr lang="fi-FI" sz="2000" b="0" dirty="0" err="1"/>
              <a:t>Complexity</a:t>
            </a:r>
            <a:r>
              <a:rPr lang="fi-FI" sz="2000" b="0" dirty="0"/>
              <a:t>: </a:t>
            </a:r>
            <a:r>
              <a:rPr lang="fi-FI" sz="2000" b="0" dirty="0" err="1"/>
              <a:t>lexically</a:t>
            </a:r>
            <a:r>
              <a:rPr lang="fi-FI" sz="2000" b="0" dirty="0"/>
              <a:t> and </a:t>
            </a:r>
            <a:r>
              <a:rPr lang="fi-FI" sz="2000" b="0" dirty="0" err="1"/>
              <a:t>grammatically</a:t>
            </a:r>
            <a:r>
              <a:rPr lang="fi-FI" sz="2000" b="0" dirty="0"/>
              <a:t> </a:t>
            </a:r>
            <a:r>
              <a:rPr lang="fi-FI" sz="2000" b="0" dirty="0" err="1"/>
              <a:t>more</a:t>
            </a:r>
            <a:r>
              <a:rPr lang="fi-FI" sz="2000" b="0" dirty="0"/>
              <a:t> </a:t>
            </a:r>
            <a:r>
              <a:rPr lang="fi-FI" sz="2000" b="0" dirty="0" err="1"/>
              <a:t>complex</a:t>
            </a:r>
            <a:endParaRPr lang="fi-FI" sz="2000" b="0" dirty="0"/>
          </a:p>
          <a:p>
            <a:pPr marL="457200" indent="-457200">
              <a:lnSpc>
                <a:spcPct val="100000"/>
              </a:lnSpc>
              <a:buFont typeface="+mj-lt"/>
              <a:buAutoNum type="arabicPeriod"/>
            </a:pPr>
            <a:r>
              <a:rPr lang="fi-FI" sz="2000" b="0" dirty="0" err="1"/>
              <a:t>Formality</a:t>
            </a:r>
            <a:endParaRPr lang="fi-FI" sz="2000" b="0" dirty="0"/>
          </a:p>
          <a:p>
            <a:pPr marL="457200" indent="-457200">
              <a:lnSpc>
                <a:spcPct val="100000"/>
              </a:lnSpc>
              <a:buFont typeface="+mj-lt"/>
              <a:buAutoNum type="arabicPeriod"/>
            </a:pPr>
            <a:r>
              <a:rPr lang="fi-FI" sz="2000" b="0" dirty="0"/>
              <a:t>Precision </a:t>
            </a:r>
            <a:r>
              <a:rPr lang="fi-FI" sz="2000" b="0" dirty="0" err="1"/>
              <a:t>with</a:t>
            </a:r>
            <a:r>
              <a:rPr lang="fi-FI" sz="2000" b="0" dirty="0"/>
              <a:t> </a:t>
            </a:r>
            <a:r>
              <a:rPr lang="fi-FI" sz="2000" b="0" dirty="0" err="1"/>
              <a:t>facts</a:t>
            </a:r>
            <a:r>
              <a:rPr lang="fi-FI" sz="2000" b="0" dirty="0"/>
              <a:t> &amp; </a:t>
            </a:r>
            <a:r>
              <a:rPr lang="fi-FI" sz="2000" b="0" dirty="0" err="1"/>
              <a:t>figures</a:t>
            </a:r>
            <a:endParaRPr lang="fi-FI" sz="2000" b="0" dirty="0"/>
          </a:p>
          <a:p>
            <a:pPr marL="457200" indent="-457200">
              <a:lnSpc>
                <a:spcPct val="100000"/>
              </a:lnSpc>
              <a:buFont typeface="+mj-lt"/>
              <a:buAutoNum type="arabicPeriod"/>
            </a:pPr>
            <a:r>
              <a:rPr lang="fi-FI" sz="2000" b="0" dirty="0" err="1"/>
              <a:t>Explicitness</a:t>
            </a:r>
            <a:r>
              <a:rPr lang="fi-FI" sz="2000" b="0" dirty="0"/>
              <a:t>: </a:t>
            </a:r>
            <a:r>
              <a:rPr lang="fi-FI" sz="2000" b="0" dirty="0" err="1"/>
              <a:t>signposting</a:t>
            </a:r>
            <a:r>
              <a:rPr lang="fi-FI" sz="2000" b="0" dirty="0"/>
              <a:t> / </a:t>
            </a:r>
            <a:r>
              <a:rPr lang="fi-FI" sz="2000" b="0" dirty="0" err="1"/>
              <a:t>linking</a:t>
            </a:r>
            <a:r>
              <a:rPr lang="fi-FI" sz="2000" b="0" dirty="0"/>
              <a:t> </a:t>
            </a:r>
            <a:r>
              <a:rPr lang="fi-FI" sz="2000" b="0" dirty="0" err="1"/>
              <a:t>ideas</a:t>
            </a:r>
            <a:endParaRPr lang="fi-FI" sz="2000" b="0" dirty="0"/>
          </a:p>
          <a:p>
            <a:pPr marL="457200" indent="-457200">
              <a:lnSpc>
                <a:spcPct val="100000"/>
              </a:lnSpc>
              <a:buFont typeface="+mj-lt"/>
              <a:buAutoNum type="arabicPeriod"/>
            </a:pPr>
            <a:r>
              <a:rPr lang="fi-FI" sz="2000" b="0" dirty="0" err="1"/>
              <a:t>Accuracy</a:t>
            </a:r>
            <a:r>
              <a:rPr lang="fi-FI" sz="2000" b="0" dirty="0"/>
              <a:t>: </a:t>
            </a:r>
            <a:r>
              <a:rPr lang="fi-FI" sz="2000" b="0" dirty="0" err="1"/>
              <a:t>narrow</a:t>
            </a:r>
            <a:r>
              <a:rPr lang="fi-FI" sz="2000" b="0" dirty="0"/>
              <a:t> </a:t>
            </a:r>
            <a:r>
              <a:rPr lang="fi-FI" sz="2000" b="0" dirty="0" err="1"/>
              <a:t>specific</a:t>
            </a:r>
            <a:r>
              <a:rPr lang="fi-FI" sz="2000" b="0" dirty="0"/>
              <a:t> </a:t>
            </a:r>
            <a:r>
              <a:rPr lang="fi-FI" sz="2000" b="0" dirty="0" err="1"/>
              <a:t>terminology</a:t>
            </a:r>
            <a:endParaRPr lang="fi-FI" sz="2000" b="0" dirty="0"/>
          </a:p>
          <a:p>
            <a:pPr marL="457200" indent="-457200">
              <a:lnSpc>
                <a:spcPct val="100000"/>
              </a:lnSpc>
              <a:buFont typeface="+mj-lt"/>
              <a:buAutoNum type="arabicPeriod"/>
            </a:pPr>
            <a:r>
              <a:rPr lang="fi-FI" sz="2000" b="0" dirty="0" err="1"/>
              <a:t>Hedging</a:t>
            </a:r>
            <a:r>
              <a:rPr lang="fi-FI" sz="2000" b="0" dirty="0"/>
              <a:t>: </a:t>
            </a:r>
            <a:r>
              <a:rPr lang="fi-FI" sz="2000" b="0" dirty="0" err="1"/>
              <a:t>cautious</a:t>
            </a:r>
            <a:r>
              <a:rPr lang="fi-FI" sz="2000" b="0" dirty="0"/>
              <a:t> </a:t>
            </a:r>
            <a:r>
              <a:rPr lang="fi-FI" sz="2000" b="0" dirty="0" err="1"/>
              <a:t>language</a:t>
            </a:r>
            <a:r>
              <a:rPr lang="fi-FI" sz="2000" b="0" dirty="0"/>
              <a:t> </a:t>
            </a:r>
            <a:r>
              <a:rPr lang="fi-FI" sz="2000" b="0" dirty="0" err="1"/>
              <a:t>indicating</a:t>
            </a:r>
            <a:r>
              <a:rPr lang="fi-FI" sz="2000" b="0" dirty="0"/>
              <a:t> a </a:t>
            </a:r>
            <a:r>
              <a:rPr lang="fi-FI" sz="2000" b="0" dirty="0" err="1"/>
              <a:t>degree</a:t>
            </a:r>
            <a:r>
              <a:rPr lang="fi-FI" sz="2000" b="0" dirty="0"/>
              <a:t> of </a:t>
            </a:r>
            <a:r>
              <a:rPr lang="fi-FI" sz="2000" b="0" dirty="0" err="1"/>
              <a:t>certainty</a:t>
            </a:r>
            <a:endParaRPr lang="fi-FI" sz="2000" b="0" dirty="0"/>
          </a:p>
          <a:p>
            <a:pPr marL="457200" indent="-457200">
              <a:lnSpc>
                <a:spcPct val="100000"/>
              </a:lnSpc>
              <a:buFont typeface="+mj-lt"/>
              <a:buAutoNum type="arabicPeriod"/>
            </a:pPr>
            <a:r>
              <a:rPr lang="fi-FI" sz="2000" b="0" dirty="0" err="1"/>
              <a:t>Responsibility</a:t>
            </a:r>
            <a:r>
              <a:rPr lang="fi-FI" sz="2000" b="0" dirty="0"/>
              <a:t>: </a:t>
            </a:r>
            <a:r>
              <a:rPr lang="fi-FI" sz="2000" b="0" dirty="0" err="1"/>
              <a:t>support</a:t>
            </a:r>
            <a:r>
              <a:rPr lang="fi-FI" sz="2000" b="0" dirty="0"/>
              <a:t> </a:t>
            </a:r>
            <a:r>
              <a:rPr lang="fi-FI" sz="2000" b="0" dirty="0" err="1"/>
              <a:t>claims</a:t>
            </a:r>
            <a:r>
              <a:rPr lang="fi-FI" sz="2000" b="0" dirty="0"/>
              <a:t> </a:t>
            </a:r>
            <a:r>
              <a:rPr lang="fi-FI" sz="2000" b="0" dirty="0" err="1"/>
              <a:t>with</a:t>
            </a:r>
            <a:r>
              <a:rPr lang="fi-FI" sz="2000" b="0" dirty="0"/>
              <a:t> </a:t>
            </a:r>
            <a:r>
              <a:rPr lang="fi-FI" sz="2000" b="0" dirty="0" err="1"/>
              <a:t>evidence</a:t>
            </a:r>
            <a:r>
              <a:rPr lang="fi-FI" sz="2000" b="0" dirty="0"/>
              <a:t>, </a:t>
            </a:r>
            <a:r>
              <a:rPr lang="fi-FI" sz="2000" b="0" dirty="0" err="1"/>
              <a:t>use</a:t>
            </a:r>
            <a:r>
              <a:rPr lang="fi-FI" sz="2000" b="0" dirty="0"/>
              <a:t> </a:t>
            </a:r>
            <a:r>
              <a:rPr lang="fi-FI" sz="2000" b="0" dirty="0" err="1"/>
              <a:t>sources</a:t>
            </a:r>
            <a:r>
              <a:rPr lang="fi-FI" sz="2000" b="0" dirty="0"/>
              <a:t>, </a:t>
            </a:r>
            <a:r>
              <a:rPr lang="fi-FI" sz="2000" b="0" dirty="0" err="1"/>
              <a:t>critically</a:t>
            </a:r>
            <a:r>
              <a:rPr lang="fi-FI" sz="2000" b="0" dirty="0"/>
              <a:t> </a:t>
            </a:r>
            <a:r>
              <a:rPr lang="fi-FI" sz="2000" b="0" dirty="0" err="1"/>
              <a:t>assess</a:t>
            </a:r>
            <a:r>
              <a:rPr lang="fi-FI" sz="2000" b="0" dirty="0"/>
              <a:t> </a:t>
            </a:r>
            <a:r>
              <a:rPr lang="fi-FI" sz="2000" b="0" dirty="0" err="1"/>
              <a:t>sources</a:t>
            </a:r>
            <a:r>
              <a:rPr lang="fi-FI" sz="2000" b="0" dirty="0"/>
              <a:t> </a:t>
            </a:r>
            <a:endParaRPr lang="fi-FI" sz="2000" b="0" i="1" dirty="0"/>
          </a:p>
          <a:p>
            <a:endParaRPr lang="en-GB" dirty="0"/>
          </a:p>
        </p:txBody>
      </p:sp>
      <p:sp>
        <p:nvSpPr>
          <p:cNvPr id="4" name="TextBox 3"/>
          <p:cNvSpPr txBox="1"/>
          <p:nvPr/>
        </p:nvSpPr>
        <p:spPr>
          <a:xfrm>
            <a:off x="7188200" y="4462418"/>
            <a:ext cx="1059906" cy="300082"/>
          </a:xfrm>
          <a:prstGeom prst="rect">
            <a:avLst/>
          </a:prstGeom>
          <a:noFill/>
        </p:spPr>
        <p:txBody>
          <a:bodyPr wrap="none" rtlCol="0">
            <a:spAutoFit/>
          </a:bodyPr>
          <a:lstStyle/>
          <a:p>
            <a:r>
              <a:rPr lang="fi-FI" dirty="0" err="1"/>
              <a:t>Gillet</a:t>
            </a:r>
            <a:r>
              <a:rPr lang="fi-FI" dirty="0"/>
              <a:t>, 2015</a:t>
            </a:r>
            <a:endParaRPr lang="en-GB" dirty="0"/>
          </a:p>
        </p:txBody>
      </p:sp>
    </p:spTree>
    <p:extLst>
      <p:ext uri="{BB962C8B-B14F-4D97-AF65-F5344CB8AC3E}">
        <p14:creationId xmlns:p14="http://schemas.microsoft.com/office/powerpoint/2010/main" val="42402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fi-FI" dirty="0" err="1">
                <a:solidFill>
                  <a:srgbClr val="005EB8"/>
                </a:solidFill>
              </a:rPr>
              <a:t>Cultural</a:t>
            </a:r>
            <a:r>
              <a:rPr lang="fi-FI" dirty="0">
                <a:solidFill>
                  <a:srgbClr val="005EB8"/>
                </a:solidFill>
              </a:rPr>
              <a:t> </a:t>
            </a:r>
            <a:r>
              <a:rPr lang="fi-FI" dirty="0" err="1">
                <a:solidFill>
                  <a:srgbClr val="005EB8"/>
                </a:solidFill>
              </a:rPr>
              <a:t>differences</a:t>
            </a:r>
            <a:r>
              <a:rPr lang="fi-FI" dirty="0">
                <a:solidFill>
                  <a:srgbClr val="005EB8"/>
                </a:solidFill>
              </a:rPr>
              <a:t> in </a:t>
            </a:r>
            <a:r>
              <a:rPr lang="fi-FI" dirty="0" err="1">
                <a:solidFill>
                  <a:srgbClr val="005EB8"/>
                </a:solidFill>
              </a:rPr>
              <a:t>writing</a:t>
            </a:r>
            <a:endParaRPr lang="en-GB" dirty="0">
              <a:solidFill>
                <a:srgbClr val="005EB8"/>
              </a:solidFill>
            </a:endParaRPr>
          </a:p>
        </p:txBody>
      </p:sp>
      <p:sp>
        <p:nvSpPr>
          <p:cNvPr id="3" name="Text Placeholder 2"/>
          <p:cNvSpPr>
            <a:spLocks noGrp="1"/>
          </p:cNvSpPr>
          <p:nvPr>
            <p:ph type="body" sz="half" idx="11"/>
          </p:nvPr>
        </p:nvSpPr>
        <p:spPr/>
        <p:txBody>
          <a:bodyPr/>
          <a:lstStyle/>
          <a:p>
            <a:pPr>
              <a:lnSpc>
                <a:spcPct val="150000"/>
              </a:lnSpc>
            </a:pPr>
            <a:endParaRPr lang="fi-FI" sz="2000" b="0" dirty="0"/>
          </a:p>
          <a:p>
            <a:pPr>
              <a:lnSpc>
                <a:spcPct val="150000"/>
              </a:lnSpc>
            </a:pPr>
            <a:r>
              <a:rPr lang="fi-FI" sz="2000" b="0" dirty="0"/>
              <a:t>Reader-</a:t>
            </a:r>
            <a:r>
              <a:rPr lang="fi-FI" sz="2000" b="0" dirty="0" err="1"/>
              <a:t>responsible</a:t>
            </a:r>
            <a:r>
              <a:rPr lang="fi-FI" sz="2000" b="0" dirty="0"/>
              <a:t> vs. </a:t>
            </a:r>
            <a:r>
              <a:rPr lang="fi-FI" sz="2000" b="0" dirty="0" err="1"/>
              <a:t>writer-responsible</a:t>
            </a:r>
            <a:r>
              <a:rPr lang="fi-FI" sz="2000" b="0" dirty="0"/>
              <a:t> </a:t>
            </a:r>
            <a:r>
              <a:rPr lang="fi-FI" sz="2000" b="0" dirty="0" err="1"/>
              <a:t>writing</a:t>
            </a:r>
            <a:r>
              <a:rPr lang="fi-FI" sz="2000" b="0" dirty="0"/>
              <a:t> </a:t>
            </a:r>
            <a:r>
              <a:rPr lang="fi-FI" sz="2000" b="0" dirty="0" err="1"/>
              <a:t>cultures</a:t>
            </a:r>
            <a:endParaRPr lang="fi-FI" sz="2000" b="0" dirty="0"/>
          </a:p>
          <a:p>
            <a:pPr>
              <a:lnSpc>
                <a:spcPct val="150000"/>
              </a:lnSpc>
            </a:pPr>
            <a:endParaRPr lang="en-US" sz="2000" b="0" dirty="0"/>
          </a:p>
          <a:p>
            <a:endParaRPr lang="en-GB" dirty="0"/>
          </a:p>
        </p:txBody>
      </p:sp>
    </p:spTree>
    <p:extLst>
      <p:ext uri="{BB962C8B-B14F-4D97-AF65-F5344CB8AC3E}">
        <p14:creationId xmlns:p14="http://schemas.microsoft.com/office/powerpoint/2010/main" val="3881221471"/>
      </p:ext>
    </p:extLst>
  </p:cSld>
  <p:clrMapOvr>
    <a:masterClrMapping/>
  </p:clrMapOvr>
</p:sld>
</file>

<file path=ppt/theme/theme1.xml><?xml version="1.0" encoding="utf-8"?>
<a:theme xmlns:a="http://schemas.openxmlformats.org/drawingml/2006/main" name="Office-teema">
  <a:themeElements>
    <a:clrScheme name="Custom 1">
      <a:dk1>
        <a:sysClr val="windowText" lastClr="000000"/>
      </a:dk1>
      <a:lt1>
        <a:sysClr val="window" lastClr="FFFFFF"/>
      </a:lt1>
      <a:dk2>
        <a:srgbClr val="EE353B"/>
      </a:dk2>
      <a:lt2>
        <a:srgbClr val="F4787B"/>
      </a:lt2>
      <a:accent1>
        <a:srgbClr val="EE353B"/>
      </a:accent1>
      <a:accent2>
        <a:srgbClr val="F4787B"/>
      </a:accent2>
      <a:accent3>
        <a:srgbClr val="FCD4D5"/>
      </a:accent3>
      <a:accent4>
        <a:srgbClr val="A50B0F"/>
      </a:accent4>
      <a:accent5>
        <a:srgbClr val="E70F14"/>
      </a:accent5>
      <a:accent6>
        <a:srgbClr val="FDE3E4"/>
      </a:accent6>
      <a:hlink>
        <a:srgbClr val="FFFFFF"/>
      </a:hlink>
      <a:folHlink>
        <a:srgbClr val="FCD4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0" id="{A8A98063-354F-574D-BD7C-5730BE16CE20}" vid="{4514F847-FB95-3F4B-97E8-FD459DCC13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Aalto_template_blue_169</Template>
  <TotalTime>1151</TotalTime>
  <Words>1343</Words>
  <Application>Microsoft Office PowerPoint</Application>
  <PresentationFormat>On-screen Show (16:9)</PresentationFormat>
  <Paragraphs>107</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vt:lpstr>
      <vt:lpstr>Calibri</vt:lpstr>
      <vt:lpstr>Office-teema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Forget Maurice</dc:creator>
  <cp:lastModifiedBy>Gamache Susan</cp:lastModifiedBy>
  <cp:revision>49</cp:revision>
  <cp:lastPrinted>2022-08-29T07:07:07Z</cp:lastPrinted>
  <dcterms:created xsi:type="dcterms:W3CDTF">2019-03-01T07:35:31Z</dcterms:created>
  <dcterms:modified xsi:type="dcterms:W3CDTF">2023-08-28T05:14:10Z</dcterms:modified>
</cp:coreProperties>
</file>