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465" r:id="rId2"/>
    <p:sldId id="466" r:id="rId3"/>
    <p:sldId id="467" r:id="rId4"/>
    <p:sldId id="474" r:id="rId5"/>
    <p:sldId id="468" r:id="rId6"/>
    <p:sldId id="459" r:id="rId7"/>
    <p:sldId id="327" r:id="rId8"/>
    <p:sldId id="374" r:id="rId9"/>
    <p:sldId id="454" r:id="rId10"/>
    <p:sldId id="430" r:id="rId11"/>
    <p:sldId id="448" r:id="rId12"/>
    <p:sldId id="491" r:id="rId13"/>
    <p:sldId id="258" r:id="rId14"/>
    <p:sldId id="434" r:id="rId15"/>
    <p:sldId id="440" r:id="rId16"/>
    <p:sldId id="435" r:id="rId17"/>
    <p:sldId id="326" r:id="rId18"/>
    <p:sldId id="330" r:id="rId19"/>
    <p:sldId id="437" r:id="rId20"/>
    <p:sldId id="438" r:id="rId21"/>
    <p:sldId id="453" r:id="rId22"/>
    <p:sldId id="307" r:id="rId23"/>
    <p:sldId id="308" r:id="rId24"/>
    <p:sldId id="457" r:id="rId25"/>
    <p:sldId id="339" r:id="rId26"/>
    <p:sldId id="485" r:id="rId27"/>
    <p:sldId id="493" r:id="rId28"/>
    <p:sldId id="479" r:id="rId29"/>
    <p:sldId id="461" r:id="rId30"/>
    <p:sldId id="482" r:id="rId31"/>
    <p:sldId id="257" r:id="rId32"/>
    <p:sldId id="462" r:id="rId33"/>
    <p:sldId id="486" r:id="rId34"/>
    <p:sldId id="314" r:id="rId35"/>
    <p:sldId id="315" r:id="rId36"/>
    <p:sldId id="317" r:id="rId37"/>
    <p:sldId id="318" r:id="rId38"/>
    <p:sldId id="488" r:id="rId39"/>
    <p:sldId id="487" r:id="rId40"/>
    <p:sldId id="470" r:id="rId41"/>
    <p:sldId id="471" r:id="rId42"/>
    <p:sldId id="472" r:id="rId43"/>
    <p:sldId id="490" r:id="rId44"/>
    <p:sldId id="458" r:id="rId45"/>
    <p:sldId id="285" r:id="rId46"/>
    <p:sldId id="460" r:id="rId47"/>
    <p:sldId id="322" r:id="rId48"/>
    <p:sldId id="324" r:id="rId49"/>
    <p:sldId id="325" r:id="rId50"/>
    <p:sldId id="442" r:id="rId51"/>
    <p:sldId id="476" r:id="rId52"/>
    <p:sldId id="475" r:id="rId5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 id="2" name="Aino Roms" initials="AR" lastIdx="4" clrIdx="1">
    <p:extLst>
      <p:ext uri="{19B8F6BF-5375-455C-9EA6-DF929625EA0E}">
        <p15:presenceInfo xmlns:p15="http://schemas.microsoft.com/office/powerpoint/2012/main" userId="Aino Ro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EF363B"/>
    <a:srgbClr val="EE353B"/>
    <a:srgbClr val="D1D1D1"/>
    <a:srgbClr val="005EB8"/>
    <a:srgbClr val="FF0000"/>
    <a:srgbClr val="FFFFFF"/>
    <a:srgbClr val="009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3792" autoAdjust="0"/>
  </p:normalViewPr>
  <p:slideViewPr>
    <p:cSldViewPr snapToGrid="0" snapToObjects="1">
      <p:cViewPr varScale="1">
        <p:scale>
          <a:sx n="83" d="100"/>
          <a:sy n="83" d="100"/>
        </p:scale>
        <p:origin x="708"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0E470-30BD-46B1-A657-303836CE7AD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F19D88A-78EB-42D5-8301-2773DFD5FFE7}">
      <dgm:prSet phldrT="[Text]"/>
      <dgm:spPr>
        <a:solidFill>
          <a:srgbClr val="FFCD00"/>
        </a:solidFill>
      </dgm:spPr>
      <dgm:t>
        <a:bodyPr/>
        <a:lstStyle/>
        <a:p>
          <a:r>
            <a:rPr lang="en-US" b="1" dirty="0">
              <a:solidFill>
                <a:schemeClr val="tx1"/>
              </a:solidFill>
            </a:rPr>
            <a:t>Student Guide</a:t>
          </a:r>
        </a:p>
      </dgm:t>
    </dgm:pt>
    <dgm:pt modelId="{13A133A7-95DC-49DC-A350-CE98C2DCB8B0}" type="parTrans" cxnId="{926C2C17-EB2B-4AC5-BD85-CE1A0990E066}">
      <dgm:prSet/>
      <dgm:spPr/>
      <dgm:t>
        <a:bodyPr/>
        <a:lstStyle/>
        <a:p>
          <a:endParaRPr lang="en-US"/>
        </a:p>
      </dgm:t>
    </dgm:pt>
    <dgm:pt modelId="{B36698AA-74C8-4494-979A-8D03878D159C}" type="sibTrans" cxnId="{926C2C17-EB2B-4AC5-BD85-CE1A0990E066}">
      <dgm:prSet/>
      <dgm:spPr/>
      <dgm:t>
        <a:bodyPr/>
        <a:lstStyle/>
        <a:p>
          <a:endParaRPr lang="en-US"/>
        </a:p>
      </dgm:t>
    </dgm:pt>
    <dgm:pt modelId="{251A5C62-4FC9-41E1-8C93-A971D4628C10}">
      <dgm:prSet phldrT="[Text]" custT="1"/>
      <dgm:spPr/>
      <dgm:t>
        <a:bodyPr/>
        <a:lstStyle/>
        <a:p>
          <a:r>
            <a:rPr lang="fi-FI" sz="1200" i="0" dirty="0">
              <a:latin typeface="+mj-lt"/>
            </a:rPr>
            <a:t>Curriculum, </a:t>
          </a:r>
          <a:r>
            <a:rPr lang="fi-FI" sz="1200" i="0" dirty="0" err="1">
              <a:latin typeface="+mj-lt"/>
            </a:rPr>
            <a:t>contact</a:t>
          </a:r>
          <a:r>
            <a:rPr lang="fi-FI" sz="1200" i="0" dirty="0">
              <a:latin typeface="+mj-lt"/>
            </a:rPr>
            <a:t> </a:t>
          </a:r>
          <a:r>
            <a:rPr lang="fi-FI" sz="1200" i="0" dirty="0" err="1">
              <a:latin typeface="+mj-lt"/>
            </a:rPr>
            <a:t>information</a:t>
          </a:r>
          <a:r>
            <a:rPr lang="fi-FI" sz="1200" i="0" dirty="0">
              <a:latin typeface="+mj-lt"/>
            </a:rPr>
            <a:t>, </a:t>
          </a:r>
          <a:r>
            <a:rPr lang="fi-FI" sz="1200" i="0" dirty="0" err="1">
              <a:latin typeface="+mj-lt"/>
            </a:rPr>
            <a:t>instructions</a:t>
          </a:r>
          <a:r>
            <a:rPr lang="fi-FI" sz="1200" i="0" dirty="0">
              <a:latin typeface="+mj-lt"/>
            </a:rPr>
            <a:t>, </a:t>
          </a:r>
          <a:r>
            <a:rPr lang="fi-FI" sz="1200" i="0" dirty="0" err="1">
              <a:latin typeface="+mj-lt"/>
            </a:rPr>
            <a:t>academic</a:t>
          </a:r>
          <a:r>
            <a:rPr lang="fi-FI" sz="1200" i="0" dirty="0">
              <a:latin typeface="+mj-lt"/>
            </a:rPr>
            <a:t> </a:t>
          </a:r>
          <a:r>
            <a:rPr lang="fi-FI" sz="1200" i="0" dirty="0" err="1">
              <a:latin typeface="+mj-lt"/>
            </a:rPr>
            <a:t>rules</a:t>
          </a:r>
          <a:r>
            <a:rPr lang="fi-FI" sz="1200" i="0" dirty="0">
              <a:latin typeface="+mj-lt"/>
            </a:rPr>
            <a:t> and </a:t>
          </a:r>
          <a:r>
            <a:rPr lang="fi-FI" sz="1200" i="0" dirty="0" err="1">
              <a:latin typeface="+mj-lt"/>
            </a:rPr>
            <a:t>regulations</a:t>
          </a:r>
          <a:endParaRPr lang="en-US" sz="1200" dirty="0"/>
        </a:p>
      </dgm:t>
    </dgm:pt>
    <dgm:pt modelId="{9DA863AA-A011-4837-B479-699B646B50E5}" type="parTrans" cxnId="{A2741835-8D82-4305-B821-911D644CED39}">
      <dgm:prSet/>
      <dgm:spPr/>
      <dgm:t>
        <a:bodyPr/>
        <a:lstStyle/>
        <a:p>
          <a:endParaRPr lang="en-US"/>
        </a:p>
      </dgm:t>
    </dgm:pt>
    <dgm:pt modelId="{85D6E141-1C2B-45B7-A5F8-1A3FEC6B905E}" type="sibTrans" cxnId="{A2741835-8D82-4305-B821-911D644CED39}">
      <dgm:prSet/>
      <dgm:spPr/>
      <dgm:t>
        <a:bodyPr/>
        <a:lstStyle/>
        <a:p>
          <a:endParaRPr lang="en-US"/>
        </a:p>
      </dgm:t>
    </dgm:pt>
    <dgm:pt modelId="{E2BEBBFF-567E-4B5F-93CB-F87584938715}">
      <dgm:prSet phldrT="[Text]" custT="1"/>
      <dgm:spPr/>
      <dgm:t>
        <a:bodyPr/>
        <a:lstStyle/>
        <a:p>
          <a:r>
            <a:rPr lang="en-US" sz="1200" b="1" i="1" dirty="0">
              <a:latin typeface="Georgia" panose="02040502050405020303" pitchFamily="18" charset="0"/>
            </a:rPr>
            <a:t>students.aalto.fi </a:t>
          </a:r>
          <a:r>
            <a:rPr lang="en-US" sz="1200" dirty="0">
              <a:sym typeface="Wingdings" panose="05000000000000000000" pitchFamily="2" charset="2"/>
            </a:rPr>
            <a:t> Bookmark the page of your </a:t>
          </a:r>
          <a:r>
            <a:rPr lang="en-US" sz="1200" dirty="0" err="1">
              <a:sym typeface="Wingdings" panose="05000000000000000000" pitchFamily="2" charset="2"/>
            </a:rPr>
            <a:t>programme</a:t>
          </a:r>
          <a:r>
            <a:rPr lang="en-US" sz="1200" dirty="0">
              <a:sym typeface="Wingdings" panose="05000000000000000000" pitchFamily="2" charset="2"/>
            </a:rPr>
            <a:t>!</a:t>
          </a:r>
          <a:endParaRPr lang="en-US" sz="1200" dirty="0"/>
        </a:p>
      </dgm:t>
    </dgm:pt>
    <dgm:pt modelId="{D30EBD62-8275-4653-AD01-9099C1F94EE7}" type="parTrans" cxnId="{77BEC73E-5C92-4730-9243-A37C7F50850D}">
      <dgm:prSet/>
      <dgm:spPr/>
      <dgm:t>
        <a:bodyPr/>
        <a:lstStyle/>
        <a:p>
          <a:endParaRPr lang="en-US"/>
        </a:p>
      </dgm:t>
    </dgm:pt>
    <dgm:pt modelId="{B3FE1420-21A8-4B56-96BF-591BB3FF60C9}" type="sibTrans" cxnId="{77BEC73E-5C92-4730-9243-A37C7F50850D}">
      <dgm:prSet/>
      <dgm:spPr/>
      <dgm:t>
        <a:bodyPr/>
        <a:lstStyle/>
        <a:p>
          <a:endParaRPr lang="en-US"/>
        </a:p>
      </dgm:t>
    </dgm:pt>
    <dgm:pt modelId="{0ACB8D96-A4BA-43EE-9608-DE615E064E7A}">
      <dgm:prSet phldrT="[Text]"/>
      <dgm:spPr>
        <a:solidFill>
          <a:srgbClr val="FFCD00"/>
        </a:solidFill>
      </dgm:spPr>
      <dgm:t>
        <a:bodyPr/>
        <a:lstStyle/>
        <a:p>
          <a:r>
            <a:rPr lang="en-US" b="1" dirty="0">
              <a:solidFill>
                <a:schemeClr val="tx1"/>
              </a:solidFill>
            </a:rPr>
            <a:t>MyCourses</a:t>
          </a:r>
        </a:p>
      </dgm:t>
    </dgm:pt>
    <dgm:pt modelId="{78BE14C8-6A12-4846-B267-E4E9BD72BECC}" type="parTrans" cxnId="{195510BA-E47C-4B0C-A51A-05F3C6BE2E22}">
      <dgm:prSet/>
      <dgm:spPr/>
      <dgm:t>
        <a:bodyPr/>
        <a:lstStyle/>
        <a:p>
          <a:endParaRPr lang="en-US"/>
        </a:p>
      </dgm:t>
    </dgm:pt>
    <dgm:pt modelId="{CFA7E898-7198-46DD-BB4E-3BBF2D7DF0EC}" type="sibTrans" cxnId="{195510BA-E47C-4B0C-A51A-05F3C6BE2E22}">
      <dgm:prSet/>
      <dgm:spPr/>
      <dgm:t>
        <a:bodyPr/>
        <a:lstStyle/>
        <a:p>
          <a:endParaRPr lang="en-US"/>
        </a:p>
      </dgm:t>
    </dgm:pt>
    <dgm:pt modelId="{CB230028-D87C-4C95-8840-C3C5FBEA13CB}">
      <dgm:prSet phldrT="[Text]" custT="1"/>
      <dgm:spPr/>
      <dgm:t>
        <a:bodyPr/>
        <a:lstStyle/>
        <a:p>
          <a:r>
            <a:rPr lang="fi-FI" sz="1050" i="0" dirty="0" err="1">
              <a:latin typeface="+mj-lt"/>
            </a:rPr>
            <a:t>Only</a:t>
          </a:r>
          <a:r>
            <a:rPr lang="fi-FI" sz="1050" i="0" dirty="0">
              <a:latin typeface="+mj-lt"/>
            </a:rPr>
            <a:t> </a:t>
          </a:r>
          <a:r>
            <a:rPr lang="fi-FI" sz="1050" i="0" dirty="0" err="1">
              <a:latin typeface="+mj-lt"/>
            </a:rPr>
            <a:t>accessible</a:t>
          </a:r>
          <a:r>
            <a:rPr lang="fi-FI" sz="1050" i="0" dirty="0">
              <a:latin typeface="+mj-lt"/>
            </a:rPr>
            <a:t> </a:t>
          </a:r>
          <a:r>
            <a:rPr lang="fi-FI" sz="1050" i="0" dirty="0" err="1">
              <a:latin typeface="+mj-lt"/>
            </a:rPr>
            <a:t>after</a:t>
          </a:r>
          <a:r>
            <a:rPr lang="fi-FI" sz="1050" i="0" dirty="0">
              <a:latin typeface="+mj-lt"/>
            </a:rPr>
            <a:t> </a:t>
          </a:r>
          <a:r>
            <a:rPr lang="fi-FI" sz="1050" i="0" dirty="0" err="1">
              <a:latin typeface="+mj-lt"/>
            </a:rPr>
            <a:t>registration</a:t>
          </a:r>
          <a:r>
            <a:rPr lang="fi-FI" sz="1050" i="0" dirty="0">
              <a:latin typeface="+mj-lt"/>
            </a:rPr>
            <a:t> to </a:t>
          </a:r>
          <a:r>
            <a:rPr lang="fi-FI" sz="1050" i="0" dirty="0" err="1">
              <a:latin typeface="+mj-lt"/>
            </a:rPr>
            <a:t>the</a:t>
          </a:r>
          <a:r>
            <a:rPr lang="fi-FI" sz="1050" i="0" dirty="0">
              <a:latin typeface="+mj-lt"/>
            </a:rPr>
            <a:t> </a:t>
          </a:r>
          <a:r>
            <a:rPr lang="fi-FI" sz="1050" i="0" dirty="0" err="1">
              <a:latin typeface="+mj-lt"/>
            </a:rPr>
            <a:t>course</a:t>
          </a:r>
          <a:endParaRPr lang="en-US" sz="1050" dirty="0"/>
        </a:p>
      </dgm:t>
    </dgm:pt>
    <dgm:pt modelId="{F99718CA-EF24-4D2D-8892-536B9E5069C2}" type="parTrans" cxnId="{E4657B56-5B74-421E-AC9E-A1684CA941C0}">
      <dgm:prSet/>
      <dgm:spPr/>
      <dgm:t>
        <a:bodyPr/>
        <a:lstStyle/>
        <a:p>
          <a:endParaRPr lang="en-US"/>
        </a:p>
      </dgm:t>
    </dgm:pt>
    <dgm:pt modelId="{A5E0AF36-3689-4DC1-9FC3-2404A5CD69D2}" type="sibTrans" cxnId="{E4657B56-5B74-421E-AC9E-A1684CA941C0}">
      <dgm:prSet/>
      <dgm:spPr/>
      <dgm:t>
        <a:bodyPr/>
        <a:lstStyle/>
        <a:p>
          <a:endParaRPr lang="en-US"/>
        </a:p>
      </dgm:t>
    </dgm:pt>
    <dgm:pt modelId="{D4BE9FC7-32D7-449B-9269-CF9A4CA924B8}">
      <dgm:prSet phldrT="[Text]" custT="1"/>
      <dgm:spPr/>
      <dgm:t>
        <a:bodyPr/>
        <a:lstStyle/>
        <a:p>
          <a:pPr>
            <a:buClr>
              <a:schemeClr val="tx1"/>
            </a:buClr>
          </a:pPr>
          <a:r>
            <a:rPr lang="fi-FI" sz="1050" b="1" i="1" dirty="0">
              <a:latin typeface="Georgia" panose="02040502050405020303" pitchFamily="18" charset="0"/>
            </a:rPr>
            <a:t>mycourses.aalto.fi</a:t>
          </a:r>
          <a:endParaRPr lang="en-US" sz="1050" dirty="0"/>
        </a:p>
      </dgm:t>
    </dgm:pt>
    <dgm:pt modelId="{337E8A0C-FD16-49ED-B85C-111D1D6EB9ED}" type="parTrans" cxnId="{C81E0A39-C806-4FAD-B3A9-F3BE27379AA8}">
      <dgm:prSet/>
      <dgm:spPr/>
      <dgm:t>
        <a:bodyPr/>
        <a:lstStyle/>
        <a:p>
          <a:endParaRPr lang="en-US"/>
        </a:p>
      </dgm:t>
    </dgm:pt>
    <dgm:pt modelId="{B6194343-FBB4-4114-B837-B9E5959C85BD}" type="sibTrans" cxnId="{C81E0A39-C806-4FAD-B3A9-F3BE27379AA8}">
      <dgm:prSet/>
      <dgm:spPr/>
      <dgm:t>
        <a:bodyPr/>
        <a:lstStyle/>
        <a:p>
          <a:endParaRPr lang="en-US"/>
        </a:p>
      </dgm:t>
    </dgm:pt>
    <dgm:pt modelId="{65277CCD-9F02-4888-A79F-22CE538B5CE3}">
      <dgm:prSet phldrT="[Text]"/>
      <dgm:spPr>
        <a:solidFill>
          <a:srgbClr val="FFCD00"/>
        </a:solidFill>
      </dgm:spPr>
      <dgm:t>
        <a:bodyPr/>
        <a:lstStyle/>
        <a:p>
          <a:r>
            <a:rPr lang="en-US" b="1" dirty="0">
              <a:solidFill>
                <a:schemeClr val="tx1"/>
              </a:solidFill>
            </a:rPr>
            <a:t>Sisu</a:t>
          </a:r>
        </a:p>
      </dgm:t>
    </dgm:pt>
    <dgm:pt modelId="{430CEFC2-B5B0-4C63-9E3B-DAF6B860332B}" type="parTrans" cxnId="{2B888190-E7CA-43E4-98D3-665DAAEDDDF1}">
      <dgm:prSet/>
      <dgm:spPr/>
      <dgm:t>
        <a:bodyPr/>
        <a:lstStyle/>
        <a:p>
          <a:endParaRPr lang="en-US"/>
        </a:p>
      </dgm:t>
    </dgm:pt>
    <dgm:pt modelId="{1EA97409-D4EF-467A-88DC-79F38F3AF382}" type="sibTrans" cxnId="{2B888190-E7CA-43E4-98D3-665DAAEDDDF1}">
      <dgm:prSet/>
      <dgm:spPr/>
      <dgm:t>
        <a:bodyPr/>
        <a:lstStyle/>
        <a:p>
          <a:endParaRPr lang="en-US"/>
        </a:p>
      </dgm:t>
    </dgm:pt>
    <dgm:pt modelId="{081BB2F0-B13A-4604-A204-2E2DD7DB32E5}">
      <dgm:prSet phldrT="[Text]" custT="1"/>
      <dgm:spPr/>
      <dgm:t>
        <a:bodyPr/>
        <a:lstStyle/>
        <a:p>
          <a:r>
            <a:rPr lang="fi-FI" sz="1000" b="1" i="0" dirty="0" err="1">
              <a:latin typeface="+mj-lt"/>
            </a:rPr>
            <a:t>Your</a:t>
          </a:r>
          <a:r>
            <a:rPr lang="fi-FI" sz="1000" b="1" i="0" dirty="0">
              <a:latin typeface="+mj-lt"/>
            </a:rPr>
            <a:t> </a:t>
          </a:r>
          <a:r>
            <a:rPr lang="fi-FI" sz="1000" b="1" i="0" dirty="0" err="1">
              <a:latin typeface="+mj-lt"/>
            </a:rPr>
            <a:t>interface</a:t>
          </a:r>
          <a:r>
            <a:rPr lang="fi-FI" sz="1000" b="1" i="0" dirty="0">
              <a:latin typeface="+mj-lt"/>
            </a:rPr>
            <a:t> to </a:t>
          </a:r>
          <a:r>
            <a:rPr lang="fi-FI" sz="1000" b="1" i="0" dirty="0" err="1">
              <a:latin typeface="+mj-lt"/>
            </a:rPr>
            <a:t>student</a:t>
          </a:r>
          <a:r>
            <a:rPr lang="fi-FI" sz="1000" b="1" i="0" dirty="0">
              <a:latin typeface="+mj-lt"/>
            </a:rPr>
            <a:t> </a:t>
          </a:r>
          <a:r>
            <a:rPr lang="fi-FI" sz="1000" b="1" i="0" dirty="0" err="1">
              <a:latin typeface="+mj-lt"/>
            </a:rPr>
            <a:t>register</a:t>
          </a:r>
          <a:r>
            <a:rPr lang="fi-FI" sz="1000" b="1" i="0" dirty="0">
              <a:latin typeface="+mj-lt"/>
            </a:rPr>
            <a:t> </a:t>
          </a:r>
          <a:endParaRPr lang="en-US" sz="1000" b="1" dirty="0"/>
        </a:p>
      </dgm:t>
    </dgm:pt>
    <dgm:pt modelId="{E9D5FAE4-CE3E-4336-A639-519DF0C01A16}" type="parTrans" cxnId="{9B0C731A-7FED-465C-A3A5-4465D9DF3738}">
      <dgm:prSet/>
      <dgm:spPr/>
      <dgm:t>
        <a:bodyPr/>
        <a:lstStyle/>
        <a:p>
          <a:endParaRPr lang="en-US"/>
        </a:p>
      </dgm:t>
    </dgm:pt>
    <dgm:pt modelId="{9E3E3441-2FC8-4817-AC9F-2DAF9B7DA5A0}" type="sibTrans" cxnId="{9B0C731A-7FED-465C-A3A5-4465D9DF3738}">
      <dgm:prSet/>
      <dgm:spPr/>
      <dgm:t>
        <a:bodyPr/>
        <a:lstStyle/>
        <a:p>
          <a:endParaRPr lang="en-US"/>
        </a:p>
      </dgm:t>
    </dgm:pt>
    <dgm:pt modelId="{B32AD9D1-6477-437D-9554-11C437958AEB}">
      <dgm:prSet phldrT="[Text]" custT="1"/>
      <dgm:spPr/>
      <dgm:t>
        <a:bodyPr/>
        <a:lstStyle/>
        <a:p>
          <a:r>
            <a:rPr lang="en-US" sz="1000" b="1" i="1" dirty="0">
              <a:latin typeface="Georgia" panose="02040502050405020303" pitchFamily="18" charset="0"/>
            </a:rPr>
            <a:t>sisu.aalto.fi</a:t>
          </a:r>
        </a:p>
      </dgm:t>
    </dgm:pt>
    <dgm:pt modelId="{9750C681-2068-41AD-A94A-2A45A97502C9}" type="parTrans" cxnId="{0148F56E-E702-4025-B391-116D753D0B63}">
      <dgm:prSet/>
      <dgm:spPr/>
      <dgm:t>
        <a:bodyPr/>
        <a:lstStyle/>
        <a:p>
          <a:endParaRPr lang="en-US"/>
        </a:p>
      </dgm:t>
    </dgm:pt>
    <dgm:pt modelId="{71170E9E-A489-4014-9A0E-A5DF3A29AA0C}" type="sibTrans" cxnId="{0148F56E-E702-4025-B391-116D753D0B63}">
      <dgm:prSet/>
      <dgm:spPr/>
      <dgm:t>
        <a:bodyPr/>
        <a:lstStyle/>
        <a:p>
          <a:endParaRPr lang="en-US"/>
        </a:p>
      </dgm:t>
    </dgm:pt>
    <dgm:pt modelId="{642059E5-4F1A-4365-8C11-946D593D6B36}">
      <dgm:prSet custT="1"/>
      <dgm:spPr/>
      <dgm:t>
        <a:bodyPr/>
        <a:lstStyle/>
        <a:p>
          <a:r>
            <a:rPr lang="fi-FI" sz="1000" i="0" dirty="0" err="1">
              <a:latin typeface="+mj-lt"/>
            </a:rPr>
            <a:t>PSP’s</a:t>
          </a:r>
          <a:r>
            <a:rPr lang="fi-FI" sz="1000" i="0" dirty="0">
              <a:latin typeface="+mj-lt"/>
            </a:rPr>
            <a:t>, </a:t>
          </a:r>
          <a:r>
            <a:rPr lang="fi-FI" sz="1000" i="0" dirty="0" err="1">
              <a:latin typeface="+mj-lt"/>
            </a:rPr>
            <a:t>course</a:t>
          </a:r>
          <a:r>
            <a:rPr lang="fi-FI" sz="1000" i="0" dirty="0">
              <a:latin typeface="+mj-lt"/>
            </a:rPr>
            <a:t> </a:t>
          </a:r>
          <a:r>
            <a:rPr lang="fi-FI" sz="1000" i="0" dirty="0" err="1">
              <a:latin typeface="+mj-lt"/>
            </a:rPr>
            <a:t>descriptions</a:t>
          </a:r>
          <a:r>
            <a:rPr lang="fi-FI" sz="1000" i="0" dirty="0">
              <a:latin typeface="+mj-lt"/>
            </a:rPr>
            <a:t>, </a:t>
          </a:r>
          <a:r>
            <a:rPr lang="fi-FI" sz="1000" i="0" dirty="0" err="1">
              <a:latin typeface="+mj-lt"/>
            </a:rPr>
            <a:t>registering</a:t>
          </a:r>
          <a:r>
            <a:rPr lang="fi-FI" sz="1000" i="0" dirty="0">
              <a:latin typeface="+mj-lt"/>
            </a:rPr>
            <a:t> for </a:t>
          </a:r>
          <a:r>
            <a:rPr lang="fi-FI" sz="1000" i="0" dirty="0" err="1">
              <a:latin typeface="+mj-lt"/>
            </a:rPr>
            <a:t>courses</a:t>
          </a:r>
          <a:r>
            <a:rPr lang="fi-FI" sz="1000" i="0" dirty="0">
              <a:latin typeface="+mj-lt"/>
            </a:rPr>
            <a:t> and </a:t>
          </a:r>
          <a:r>
            <a:rPr lang="fi-FI" sz="1000" i="0" dirty="0" err="1">
              <a:latin typeface="+mj-lt"/>
            </a:rPr>
            <a:t>exams</a:t>
          </a:r>
          <a:r>
            <a:rPr lang="fi-FI" sz="1000" i="0" dirty="0">
              <a:latin typeface="+mj-lt"/>
            </a:rPr>
            <a:t>, </a:t>
          </a:r>
          <a:r>
            <a:rPr lang="fi-FI" sz="1000" i="0" dirty="0" err="1">
              <a:latin typeface="+mj-lt"/>
            </a:rPr>
            <a:t>course</a:t>
          </a:r>
          <a:r>
            <a:rPr lang="fi-FI" sz="1000" i="0" dirty="0">
              <a:latin typeface="+mj-lt"/>
            </a:rPr>
            <a:t> </a:t>
          </a:r>
          <a:r>
            <a:rPr lang="fi-FI" sz="1000" i="0" dirty="0" err="1">
              <a:latin typeface="+mj-lt"/>
            </a:rPr>
            <a:t>grades</a:t>
          </a:r>
          <a:r>
            <a:rPr lang="fi-FI" sz="1000" i="0" dirty="0">
              <a:latin typeface="+mj-lt"/>
            </a:rPr>
            <a:t>, </a:t>
          </a:r>
          <a:r>
            <a:rPr lang="fi-FI" sz="1000" i="0" dirty="0" err="1">
              <a:latin typeface="+mj-lt"/>
            </a:rPr>
            <a:t>official</a:t>
          </a:r>
          <a:r>
            <a:rPr lang="fi-FI" sz="1000" i="0" dirty="0">
              <a:latin typeface="+mj-lt"/>
            </a:rPr>
            <a:t> </a:t>
          </a:r>
          <a:r>
            <a:rPr lang="fi-FI" sz="1000" i="0" dirty="0" err="1">
              <a:latin typeface="+mj-lt"/>
            </a:rPr>
            <a:t>electronic</a:t>
          </a:r>
          <a:r>
            <a:rPr lang="fi-FI" sz="1000" i="0" dirty="0">
              <a:latin typeface="+mj-lt"/>
            </a:rPr>
            <a:t> </a:t>
          </a:r>
          <a:r>
            <a:rPr lang="fi-FI" sz="1000" i="0" dirty="0" err="1">
              <a:latin typeface="+mj-lt"/>
            </a:rPr>
            <a:t>transcripts</a:t>
          </a:r>
          <a:r>
            <a:rPr lang="fi-FI" sz="1000" i="0" dirty="0">
              <a:latin typeface="+mj-lt"/>
            </a:rPr>
            <a:t>, </a:t>
          </a:r>
          <a:r>
            <a:rPr lang="fi-FI" sz="1000" i="0" dirty="0" err="1">
              <a:latin typeface="+mj-lt"/>
            </a:rPr>
            <a:t>personal</a:t>
          </a:r>
          <a:r>
            <a:rPr lang="fi-FI" sz="1000" i="0" dirty="0">
              <a:latin typeface="+mj-lt"/>
            </a:rPr>
            <a:t> </a:t>
          </a:r>
          <a:r>
            <a:rPr lang="fi-FI" sz="1000" i="0" dirty="0" err="1">
              <a:latin typeface="+mj-lt"/>
            </a:rPr>
            <a:t>schedules</a:t>
          </a:r>
          <a:endParaRPr lang="en-US" sz="1000" i="0" dirty="0">
            <a:latin typeface="+mj-lt"/>
          </a:endParaRPr>
        </a:p>
      </dgm:t>
    </dgm:pt>
    <dgm:pt modelId="{0C36081B-DE22-4C6D-A62B-D273F00587D1}" type="parTrans" cxnId="{D86F6635-FE0F-473A-86D8-2FDBF976E7F7}">
      <dgm:prSet/>
      <dgm:spPr/>
      <dgm:t>
        <a:bodyPr/>
        <a:lstStyle/>
        <a:p>
          <a:endParaRPr lang="en-US"/>
        </a:p>
      </dgm:t>
    </dgm:pt>
    <dgm:pt modelId="{62D3FC36-68D4-4D7E-B422-A8AFE485AA1E}" type="sibTrans" cxnId="{D86F6635-FE0F-473A-86D8-2FDBF976E7F7}">
      <dgm:prSet/>
      <dgm:spPr/>
      <dgm:t>
        <a:bodyPr/>
        <a:lstStyle/>
        <a:p>
          <a:endParaRPr lang="en-US"/>
        </a:p>
      </dgm:t>
    </dgm:pt>
    <dgm:pt modelId="{7113D70C-B778-49EE-BCA8-8B0FA99A147B}">
      <dgm:prSet custT="1"/>
      <dgm:spPr/>
      <dgm:t>
        <a:bodyPr/>
        <a:lstStyle/>
        <a:p>
          <a:r>
            <a:rPr lang="en-US" sz="1000" dirty="0"/>
            <a:t>Sisu instructions in Student Guide -&gt; Support for studying -&gt; Applications, instructions and guidelines</a:t>
          </a:r>
          <a:endParaRPr lang="en-US" sz="1000" i="0" dirty="0">
            <a:latin typeface="+mj-lt"/>
          </a:endParaRPr>
        </a:p>
      </dgm:t>
    </dgm:pt>
    <dgm:pt modelId="{73065662-B606-4C3B-BD8D-3602DA941892}" type="parTrans" cxnId="{04C1F003-004E-43AA-AC9B-26FB39F9E190}">
      <dgm:prSet/>
      <dgm:spPr/>
      <dgm:t>
        <a:bodyPr/>
        <a:lstStyle/>
        <a:p>
          <a:endParaRPr lang="en-US"/>
        </a:p>
      </dgm:t>
    </dgm:pt>
    <dgm:pt modelId="{6D891C8C-275E-4FB1-85DA-493AAD6A919D}" type="sibTrans" cxnId="{04C1F003-004E-43AA-AC9B-26FB39F9E190}">
      <dgm:prSet/>
      <dgm:spPr/>
      <dgm:t>
        <a:bodyPr/>
        <a:lstStyle/>
        <a:p>
          <a:endParaRPr lang="en-US"/>
        </a:p>
      </dgm:t>
    </dgm:pt>
    <dgm:pt modelId="{9D0C8A64-3952-4A0A-990C-8A37CAAC7D82}">
      <dgm:prSet phldrT="[Text]" custT="1"/>
      <dgm:spPr/>
      <dgm:t>
        <a:bodyPr/>
        <a:lstStyle/>
        <a:p>
          <a:r>
            <a:rPr lang="en-US" sz="1200" b="1" dirty="0"/>
            <a:t>Your study guide</a:t>
          </a:r>
        </a:p>
      </dgm:t>
    </dgm:pt>
    <dgm:pt modelId="{5C359DE9-71F0-4C85-959E-18DF635029F3}" type="parTrans" cxnId="{6C560FEB-4D45-43F8-8203-BDD5F38CC0C9}">
      <dgm:prSet/>
      <dgm:spPr/>
      <dgm:t>
        <a:bodyPr/>
        <a:lstStyle/>
        <a:p>
          <a:endParaRPr lang="en-US"/>
        </a:p>
      </dgm:t>
    </dgm:pt>
    <dgm:pt modelId="{73486CED-2FD9-4344-B6F0-E4587D1FBE15}" type="sibTrans" cxnId="{6C560FEB-4D45-43F8-8203-BDD5F38CC0C9}">
      <dgm:prSet/>
      <dgm:spPr/>
      <dgm:t>
        <a:bodyPr/>
        <a:lstStyle/>
        <a:p>
          <a:endParaRPr lang="en-US"/>
        </a:p>
      </dgm:t>
    </dgm:pt>
    <dgm:pt modelId="{1E9EF8DA-A64C-4095-A798-7D74111E9AC4}">
      <dgm:prSet phldrT="[Text]" custT="1"/>
      <dgm:spPr/>
      <dgm:t>
        <a:bodyPr/>
        <a:lstStyle/>
        <a:p>
          <a:r>
            <a:rPr lang="en-US" sz="1050" b="1" dirty="0"/>
            <a:t>Your course work platform</a:t>
          </a:r>
        </a:p>
      </dgm:t>
    </dgm:pt>
    <dgm:pt modelId="{D0C6AD27-AC9F-49B3-8BB9-C0AA3364EF4B}" type="parTrans" cxnId="{815E2647-3FB8-4254-939A-E2CC1204E1F0}">
      <dgm:prSet/>
      <dgm:spPr/>
      <dgm:t>
        <a:bodyPr/>
        <a:lstStyle/>
        <a:p>
          <a:endParaRPr lang="en-US"/>
        </a:p>
      </dgm:t>
    </dgm:pt>
    <dgm:pt modelId="{A9C993FA-3162-4151-A57A-671371C7794D}" type="sibTrans" cxnId="{815E2647-3FB8-4254-939A-E2CC1204E1F0}">
      <dgm:prSet/>
      <dgm:spPr/>
      <dgm:t>
        <a:bodyPr/>
        <a:lstStyle/>
        <a:p>
          <a:endParaRPr lang="en-US"/>
        </a:p>
      </dgm:t>
    </dgm:pt>
    <dgm:pt modelId="{FB9D5BC3-1341-4657-A861-AFD140D79055}">
      <dgm:prSet phldrT="[Text]" custT="1"/>
      <dgm:spPr/>
      <dgm:t>
        <a:bodyPr/>
        <a:lstStyle/>
        <a:p>
          <a:r>
            <a:rPr lang="fi-FI" sz="1050" i="0" dirty="0">
              <a:latin typeface="+mj-lt"/>
            </a:rPr>
            <a:t>Course </a:t>
          </a:r>
          <a:r>
            <a:rPr lang="fi-FI" sz="1050" i="0" dirty="0" err="1">
              <a:latin typeface="+mj-lt"/>
            </a:rPr>
            <a:t>spaces</a:t>
          </a:r>
          <a:r>
            <a:rPr lang="fi-FI" sz="1050" i="0" dirty="0">
              <a:latin typeface="+mj-lt"/>
            </a:rPr>
            <a:t>, news, </a:t>
          </a:r>
          <a:r>
            <a:rPr lang="fi-FI" sz="1050" i="0" dirty="0" err="1">
              <a:latin typeface="+mj-lt"/>
            </a:rPr>
            <a:t>materials</a:t>
          </a:r>
          <a:r>
            <a:rPr lang="fi-FI" sz="1050" i="0" dirty="0">
              <a:latin typeface="+mj-lt"/>
            </a:rPr>
            <a:t>, </a:t>
          </a:r>
          <a:r>
            <a:rPr lang="fi-FI" sz="1050" i="0" dirty="0" err="1">
              <a:latin typeface="+mj-lt"/>
            </a:rPr>
            <a:t>assignment</a:t>
          </a:r>
          <a:r>
            <a:rPr lang="fi-FI" sz="1050" i="0" dirty="0">
              <a:latin typeface="+mj-lt"/>
            </a:rPr>
            <a:t> </a:t>
          </a:r>
          <a:r>
            <a:rPr lang="fi-FI" sz="1050" i="0" dirty="0" err="1">
              <a:latin typeface="+mj-lt"/>
            </a:rPr>
            <a:t>submissions</a:t>
          </a:r>
          <a:r>
            <a:rPr lang="fi-FI" sz="1050" i="0" dirty="0">
              <a:latin typeface="+mj-lt"/>
            </a:rPr>
            <a:t> </a:t>
          </a:r>
          <a:endParaRPr lang="en-US" sz="1050" dirty="0"/>
        </a:p>
      </dgm:t>
    </dgm:pt>
    <dgm:pt modelId="{907A19F5-0C59-4E26-8613-F39E9C085F23}" type="parTrans" cxnId="{404DC4C8-DB35-4B2E-B272-44B06C3F713E}">
      <dgm:prSet/>
      <dgm:spPr/>
      <dgm:t>
        <a:bodyPr/>
        <a:lstStyle/>
        <a:p>
          <a:endParaRPr lang="en-US"/>
        </a:p>
      </dgm:t>
    </dgm:pt>
    <dgm:pt modelId="{3B070B19-B7C3-464F-88D9-196E04AA4BC9}" type="sibTrans" cxnId="{404DC4C8-DB35-4B2E-B272-44B06C3F713E}">
      <dgm:prSet/>
      <dgm:spPr/>
      <dgm:t>
        <a:bodyPr/>
        <a:lstStyle/>
        <a:p>
          <a:endParaRPr lang="en-US"/>
        </a:p>
      </dgm:t>
    </dgm:pt>
    <dgm:pt modelId="{844FBB65-EB0C-41EC-9D8A-8FD07422EF8E}" type="pres">
      <dgm:prSet presAssocID="{05D0E470-30BD-46B1-A657-303836CE7ADA}" presName="Name0" presStyleCnt="0">
        <dgm:presLayoutVars>
          <dgm:dir/>
          <dgm:animLvl val="lvl"/>
          <dgm:resizeHandles val="exact"/>
        </dgm:presLayoutVars>
      </dgm:prSet>
      <dgm:spPr/>
    </dgm:pt>
    <dgm:pt modelId="{2F0CB4ED-DFB2-44DD-A626-730F79E34E22}" type="pres">
      <dgm:prSet presAssocID="{BF19D88A-78EB-42D5-8301-2773DFD5FFE7}" presName="linNode" presStyleCnt="0"/>
      <dgm:spPr/>
    </dgm:pt>
    <dgm:pt modelId="{263F1375-1EFE-4020-9B28-6275AE9A5A32}" type="pres">
      <dgm:prSet presAssocID="{BF19D88A-78EB-42D5-8301-2773DFD5FFE7}" presName="parentText" presStyleLbl="node1" presStyleIdx="0" presStyleCnt="3" custScaleX="44074">
        <dgm:presLayoutVars>
          <dgm:chMax val="1"/>
          <dgm:bulletEnabled val="1"/>
        </dgm:presLayoutVars>
      </dgm:prSet>
      <dgm:spPr/>
    </dgm:pt>
    <dgm:pt modelId="{118F023F-7C64-4EEB-AEDF-A85D876BB384}" type="pres">
      <dgm:prSet presAssocID="{BF19D88A-78EB-42D5-8301-2773DFD5FFE7}" presName="descendantText" presStyleLbl="alignAccFollowNode1" presStyleIdx="0" presStyleCnt="3" custScaleX="143095" custLinFactNeighborX="331" custLinFactNeighborY="2977">
        <dgm:presLayoutVars>
          <dgm:bulletEnabled val="1"/>
        </dgm:presLayoutVars>
      </dgm:prSet>
      <dgm:spPr/>
    </dgm:pt>
    <dgm:pt modelId="{CABFE059-D260-4722-9AED-D3E11916CB4E}" type="pres">
      <dgm:prSet presAssocID="{B36698AA-74C8-4494-979A-8D03878D159C}" presName="sp" presStyleCnt="0"/>
      <dgm:spPr/>
    </dgm:pt>
    <dgm:pt modelId="{B2114B34-B5DB-4333-A691-717A88360A1F}" type="pres">
      <dgm:prSet presAssocID="{0ACB8D96-A4BA-43EE-9608-DE615E064E7A}" presName="linNode" presStyleCnt="0"/>
      <dgm:spPr/>
    </dgm:pt>
    <dgm:pt modelId="{F99C4BBE-7F1F-4598-A5A2-9E9085F331E0}" type="pres">
      <dgm:prSet presAssocID="{0ACB8D96-A4BA-43EE-9608-DE615E064E7A}" presName="parentText" presStyleLbl="node1" presStyleIdx="1" presStyleCnt="3">
        <dgm:presLayoutVars>
          <dgm:chMax val="1"/>
          <dgm:bulletEnabled val="1"/>
        </dgm:presLayoutVars>
      </dgm:prSet>
      <dgm:spPr/>
    </dgm:pt>
    <dgm:pt modelId="{38F7EFBC-8436-4978-BB03-8668E960F739}" type="pres">
      <dgm:prSet presAssocID="{0ACB8D96-A4BA-43EE-9608-DE615E064E7A}" presName="descendantText" presStyleLbl="alignAccFollowNode1" presStyleIdx="1" presStyleCnt="3" custScaleX="98114">
        <dgm:presLayoutVars>
          <dgm:bulletEnabled val="1"/>
        </dgm:presLayoutVars>
      </dgm:prSet>
      <dgm:spPr/>
    </dgm:pt>
    <dgm:pt modelId="{68C5F9B5-F664-4449-9BC6-21B00C3DBF8F}" type="pres">
      <dgm:prSet presAssocID="{CFA7E898-7198-46DD-BB4E-3BBF2D7DF0EC}" presName="sp" presStyleCnt="0"/>
      <dgm:spPr/>
    </dgm:pt>
    <dgm:pt modelId="{6B35EABA-8E23-4AD6-864F-8AA735F8DA9D}" type="pres">
      <dgm:prSet presAssocID="{65277CCD-9F02-4888-A79F-22CE538B5CE3}" presName="linNode" presStyleCnt="0"/>
      <dgm:spPr/>
    </dgm:pt>
    <dgm:pt modelId="{21762226-673C-4972-9DB0-B5C96362D59D}" type="pres">
      <dgm:prSet presAssocID="{65277CCD-9F02-4888-A79F-22CE538B5CE3}" presName="parentText" presStyleLbl="node1" presStyleIdx="2" presStyleCnt="3" custScaleX="59041">
        <dgm:presLayoutVars>
          <dgm:chMax val="1"/>
          <dgm:bulletEnabled val="1"/>
        </dgm:presLayoutVars>
      </dgm:prSet>
      <dgm:spPr/>
    </dgm:pt>
    <dgm:pt modelId="{6B7F67B8-496E-4B2F-BB8E-51237609101B}" type="pres">
      <dgm:prSet presAssocID="{65277CCD-9F02-4888-A79F-22CE538B5CE3}" presName="descendantText" presStyleLbl="alignAccFollowNode1" presStyleIdx="2" presStyleCnt="3" custScaleX="187442">
        <dgm:presLayoutVars>
          <dgm:bulletEnabled val="1"/>
        </dgm:presLayoutVars>
      </dgm:prSet>
      <dgm:spPr/>
    </dgm:pt>
  </dgm:ptLst>
  <dgm:cxnLst>
    <dgm:cxn modelId="{04C1F003-004E-43AA-AC9B-26FB39F9E190}" srcId="{65277CCD-9F02-4888-A79F-22CE538B5CE3}" destId="{7113D70C-B778-49EE-BCA8-8B0FA99A147B}" srcOrd="2" destOrd="0" parTransId="{73065662-B606-4C3B-BD8D-3602DA941892}" sibTransId="{6D891C8C-275E-4FB1-85DA-493AAD6A919D}"/>
    <dgm:cxn modelId="{4760EE0F-9C19-4640-8E9E-A51CCE428F07}" type="presOf" srcId="{CB230028-D87C-4C95-8840-C3C5FBEA13CB}" destId="{38F7EFBC-8436-4978-BB03-8668E960F739}" srcOrd="0" destOrd="1" presId="urn:microsoft.com/office/officeart/2005/8/layout/vList5"/>
    <dgm:cxn modelId="{B6DFC914-A1BB-4B10-994E-3AF2ADA61EE9}" type="presOf" srcId="{7113D70C-B778-49EE-BCA8-8B0FA99A147B}" destId="{6B7F67B8-496E-4B2F-BB8E-51237609101B}" srcOrd="0" destOrd="2" presId="urn:microsoft.com/office/officeart/2005/8/layout/vList5"/>
    <dgm:cxn modelId="{926C2C17-EB2B-4AC5-BD85-CE1A0990E066}" srcId="{05D0E470-30BD-46B1-A657-303836CE7ADA}" destId="{BF19D88A-78EB-42D5-8301-2773DFD5FFE7}" srcOrd="0" destOrd="0" parTransId="{13A133A7-95DC-49DC-A350-CE98C2DCB8B0}" sibTransId="{B36698AA-74C8-4494-979A-8D03878D159C}"/>
    <dgm:cxn modelId="{9B0C731A-7FED-465C-A3A5-4465D9DF3738}" srcId="{65277CCD-9F02-4888-A79F-22CE538B5CE3}" destId="{081BB2F0-B13A-4604-A204-2E2DD7DB32E5}" srcOrd="0" destOrd="0" parTransId="{E9D5FAE4-CE3E-4336-A639-519DF0C01A16}" sibTransId="{9E3E3441-2FC8-4817-AC9F-2DAF9B7DA5A0}"/>
    <dgm:cxn modelId="{376F5F26-7F65-497F-AB04-CBAD2EC35FA4}" type="presOf" srcId="{D4BE9FC7-32D7-449B-9269-CF9A4CA924B8}" destId="{38F7EFBC-8436-4978-BB03-8668E960F739}" srcOrd="0" destOrd="3" presId="urn:microsoft.com/office/officeart/2005/8/layout/vList5"/>
    <dgm:cxn modelId="{26AC3227-97AA-4D34-8E01-0F838C19AD26}" type="presOf" srcId="{65277CCD-9F02-4888-A79F-22CE538B5CE3}" destId="{21762226-673C-4972-9DB0-B5C96362D59D}" srcOrd="0" destOrd="0" presId="urn:microsoft.com/office/officeart/2005/8/layout/vList5"/>
    <dgm:cxn modelId="{A2741835-8D82-4305-B821-911D644CED39}" srcId="{BF19D88A-78EB-42D5-8301-2773DFD5FFE7}" destId="{251A5C62-4FC9-41E1-8C93-A971D4628C10}" srcOrd="1" destOrd="0" parTransId="{9DA863AA-A011-4837-B479-699B646B50E5}" sibTransId="{85D6E141-1C2B-45B7-A5F8-1A3FEC6B905E}"/>
    <dgm:cxn modelId="{D86F6635-FE0F-473A-86D8-2FDBF976E7F7}" srcId="{65277CCD-9F02-4888-A79F-22CE538B5CE3}" destId="{642059E5-4F1A-4365-8C11-946D593D6B36}" srcOrd="1" destOrd="0" parTransId="{0C36081B-DE22-4C6D-A62B-D273F00587D1}" sibTransId="{62D3FC36-68D4-4D7E-B422-A8AFE485AA1E}"/>
    <dgm:cxn modelId="{C81E0A39-C806-4FAD-B3A9-F3BE27379AA8}" srcId="{0ACB8D96-A4BA-43EE-9608-DE615E064E7A}" destId="{D4BE9FC7-32D7-449B-9269-CF9A4CA924B8}" srcOrd="3" destOrd="0" parTransId="{337E8A0C-FD16-49ED-B85C-111D1D6EB9ED}" sibTransId="{B6194343-FBB4-4114-B837-B9E5959C85BD}"/>
    <dgm:cxn modelId="{77BEC73E-5C92-4730-9243-A37C7F50850D}" srcId="{BF19D88A-78EB-42D5-8301-2773DFD5FFE7}" destId="{E2BEBBFF-567E-4B5F-93CB-F87584938715}" srcOrd="2" destOrd="0" parTransId="{D30EBD62-8275-4653-AD01-9099C1F94EE7}" sibTransId="{B3FE1420-21A8-4B56-96BF-591BB3FF60C9}"/>
    <dgm:cxn modelId="{815E2647-3FB8-4254-939A-E2CC1204E1F0}" srcId="{0ACB8D96-A4BA-43EE-9608-DE615E064E7A}" destId="{1E9EF8DA-A64C-4095-A798-7D74111E9AC4}" srcOrd="0" destOrd="0" parTransId="{D0C6AD27-AC9F-49B3-8BB9-C0AA3364EF4B}" sibTransId="{A9C993FA-3162-4151-A57A-671371C7794D}"/>
    <dgm:cxn modelId="{CF9D7D6B-A856-4E57-AF9B-49AD1F65AC23}" type="presOf" srcId="{0ACB8D96-A4BA-43EE-9608-DE615E064E7A}" destId="{F99C4BBE-7F1F-4598-A5A2-9E9085F331E0}" srcOrd="0" destOrd="0" presId="urn:microsoft.com/office/officeart/2005/8/layout/vList5"/>
    <dgm:cxn modelId="{0148F56E-E702-4025-B391-116D753D0B63}" srcId="{65277CCD-9F02-4888-A79F-22CE538B5CE3}" destId="{B32AD9D1-6477-437D-9554-11C437958AEB}" srcOrd="3" destOrd="0" parTransId="{9750C681-2068-41AD-A94A-2A45A97502C9}" sibTransId="{71170E9E-A489-4014-9A0E-A5DF3A29AA0C}"/>
    <dgm:cxn modelId="{E4657B56-5B74-421E-AC9E-A1684CA941C0}" srcId="{0ACB8D96-A4BA-43EE-9608-DE615E064E7A}" destId="{CB230028-D87C-4C95-8840-C3C5FBEA13CB}" srcOrd="1" destOrd="0" parTransId="{F99718CA-EF24-4D2D-8892-536B9E5069C2}" sibTransId="{A5E0AF36-3689-4DC1-9FC3-2404A5CD69D2}"/>
    <dgm:cxn modelId="{2B888190-E7CA-43E4-98D3-665DAAEDDDF1}" srcId="{05D0E470-30BD-46B1-A657-303836CE7ADA}" destId="{65277CCD-9F02-4888-A79F-22CE538B5CE3}" srcOrd="2" destOrd="0" parTransId="{430CEFC2-B5B0-4C63-9E3B-DAF6B860332B}" sibTransId="{1EA97409-D4EF-467A-88DC-79F38F3AF382}"/>
    <dgm:cxn modelId="{DF3BA095-4A80-40B3-AC00-5D8BE4886B98}" type="presOf" srcId="{642059E5-4F1A-4365-8C11-946D593D6B36}" destId="{6B7F67B8-496E-4B2F-BB8E-51237609101B}" srcOrd="0" destOrd="1" presId="urn:microsoft.com/office/officeart/2005/8/layout/vList5"/>
    <dgm:cxn modelId="{122C7C97-5219-4882-9DBE-7AE42AAAB300}" type="presOf" srcId="{251A5C62-4FC9-41E1-8C93-A971D4628C10}" destId="{118F023F-7C64-4EEB-AEDF-A85D876BB384}" srcOrd="0" destOrd="1" presId="urn:microsoft.com/office/officeart/2005/8/layout/vList5"/>
    <dgm:cxn modelId="{B190E29D-A269-46E4-A034-997795C05050}" type="presOf" srcId="{05D0E470-30BD-46B1-A657-303836CE7ADA}" destId="{844FBB65-EB0C-41EC-9D8A-8FD07422EF8E}" srcOrd="0" destOrd="0" presId="urn:microsoft.com/office/officeart/2005/8/layout/vList5"/>
    <dgm:cxn modelId="{FECA33AA-F70A-4450-BF3B-C3AFDB38226A}" type="presOf" srcId="{9D0C8A64-3952-4A0A-990C-8A37CAAC7D82}" destId="{118F023F-7C64-4EEB-AEDF-A85D876BB384}" srcOrd="0" destOrd="0" presId="urn:microsoft.com/office/officeart/2005/8/layout/vList5"/>
    <dgm:cxn modelId="{12AD49AD-828E-4E5D-BA40-49EC377C8DA1}" type="presOf" srcId="{B32AD9D1-6477-437D-9554-11C437958AEB}" destId="{6B7F67B8-496E-4B2F-BB8E-51237609101B}" srcOrd="0" destOrd="3" presId="urn:microsoft.com/office/officeart/2005/8/layout/vList5"/>
    <dgm:cxn modelId="{195510BA-E47C-4B0C-A51A-05F3C6BE2E22}" srcId="{05D0E470-30BD-46B1-A657-303836CE7ADA}" destId="{0ACB8D96-A4BA-43EE-9608-DE615E064E7A}" srcOrd="1" destOrd="0" parTransId="{78BE14C8-6A12-4846-B267-E4E9BD72BECC}" sibTransId="{CFA7E898-7198-46DD-BB4E-3BBF2D7DF0EC}"/>
    <dgm:cxn modelId="{F31424C0-7810-4E3F-AC5E-039CC2CFCFF4}" type="presOf" srcId="{081BB2F0-B13A-4604-A204-2E2DD7DB32E5}" destId="{6B7F67B8-496E-4B2F-BB8E-51237609101B}" srcOrd="0" destOrd="0" presId="urn:microsoft.com/office/officeart/2005/8/layout/vList5"/>
    <dgm:cxn modelId="{780972C6-A57D-43FB-935E-3977836B3B98}" type="presOf" srcId="{E2BEBBFF-567E-4B5F-93CB-F87584938715}" destId="{118F023F-7C64-4EEB-AEDF-A85D876BB384}" srcOrd="0" destOrd="2" presId="urn:microsoft.com/office/officeart/2005/8/layout/vList5"/>
    <dgm:cxn modelId="{404DC4C8-DB35-4B2E-B272-44B06C3F713E}" srcId="{0ACB8D96-A4BA-43EE-9608-DE615E064E7A}" destId="{FB9D5BC3-1341-4657-A861-AFD140D79055}" srcOrd="2" destOrd="0" parTransId="{907A19F5-0C59-4E26-8613-F39E9C085F23}" sibTransId="{3B070B19-B7C3-464F-88D9-196E04AA4BC9}"/>
    <dgm:cxn modelId="{B60F8DCD-32F0-45DF-B090-3B936F70D107}" type="presOf" srcId="{1E9EF8DA-A64C-4095-A798-7D74111E9AC4}" destId="{38F7EFBC-8436-4978-BB03-8668E960F739}" srcOrd="0" destOrd="0" presId="urn:microsoft.com/office/officeart/2005/8/layout/vList5"/>
    <dgm:cxn modelId="{11A11BCE-0AC4-4FB3-83FF-1E47622F3DD9}" type="presOf" srcId="{BF19D88A-78EB-42D5-8301-2773DFD5FFE7}" destId="{263F1375-1EFE-4020-9B28-6275AE9A5A32}" srcOrd="0" destOrd="0" presId="urn:microsoft.com/office/officeart/2005/8/layout/vList5"/>
    <dgm:cxn modelId="{6C560FEB-4D45-43F8-8203-BDD5F38CC0C9}" srcId="{BF19D88A-78EB-42D5-8301-2773DFD5FFE7}" destId="{9D0C8A64-3952-4A0A-990C-8A37CAAC7D82}" srcOrd="0" destOrd="0" parTransId="{5C359DE9-71F0-4C85-959E-18DF635029F3}" sibTransId="{73486CED-2FD9-4344-B6F0-E4587D1FBE15}"/>
    <dgm:cxn modelId="{8E3858FF-F472-496E-BA70-72366DABF189}" type="presOf" srcId="{FB9D5BC3-1341-4657-A861-AFD140D79055}" destId="{38F7EFBC-8436-4978-BB03-8668E960F739}" srcOrd="0" destOrd="2" presId="urn:microsoft.com/office/officeart/2005/8/layout/vList5"/>
    <dgm:cxn modelId="{5EC425A7-D369-4612-BE83-0FF96C89ED66}" type="presParOf" srcId="{844FBB65-EB0C-41EC-9D8A-8FD07422EF8E}" destId="{2F0CB4ED-DFB2-44DD-A626-730F79E34E22}" srcOrd="0" destOrd="0" presId="urn:microsoft.com/office/officeart/2005/8/layout/vList5"/>
    <dgm:cxn modelId="{7D029594-57E1-4E43-8D44-FDE18EBC2689}" type="presParOf" srcId="{2F0CB4ED-DFB2-44DD-A626-730F79E34E22}" destId="{263F1375-1EFE-4020-9B28-6275AE9A5A32}" srcOrd="0" destOrd="0" presId="urn:microsoft.com/office/officeart/2005/8/layout/vList5"/>
    <dgm:cxn modelId="{31A73AE1-1A65-40EE-8801-DA1D9B1AD971}" type="presParOf" srcId="{2F0CB4ED-DFB2-44DD-A626-730F79E34E22}" destId="{118F023F-7C64-4EEB-AEDF-A85D876BB384}" srcOrd="1" destOrd="0" presId="urn:microsoft.com/office/officeart/2005/8/layout/vList5"/>
    <dgm:cxn modelId="{6E1AB5C2-E2EE-4A73-ABE3-F3728427E3DC}" type="presParOf" srcId="{844FBB65-EB0C-41EC-9D8A-8FD07422EF8E}" destId="{CABFE059-D260-4722-9AED-D3E11916CB4E}" srcOrd="1" destOrd="0" presId="urn:microsoft.com/office/officeart/2005/8/layout/vList5"/>
    <dgm:cxn modelId="{A6FDA3A1-564C-4561-A4F6-2F876296C276}" type="presParOf" srcId="{844FBB65-EB0C-41EC-9D8A-8FD07422EF8E}" destId="{B2114B34-B5DB-4333-A691-717A88360A1F}" srcOrd="2" destOrd="0" presId="urn:microsoft.com/office/officeart/2005/8/layout/vList5"/>
    <dgm:cxn modelId="{59FFCF27-A0FB-4AF5-8954-B23979F54350}" type="presParOf" srcId="{B2114B34-B5DB-4333-A691-717A88360A1F}" destId="{F99C4BBE-7F1F-4598-A5A2-9E9085F331E0}" srcOrd="0" destOrd="0" presId="urn:microsoft.com/office/officeart/2005/8/layout/vList5"/>
    <dgm:cxn modelId="{AB8E3156-0ACE-4512-8C34-6C63CFE05749}" type="presParOf" srcId="{B2114B34-B5DB-4333-A691-717A88360A1F}" destId="{38F7EFBC-8436-4978-BB03-8668E960F739}" srcOrd="1" destOrd="0" presId="urn:microsoft.com/office/officeart/2005/8/layout/vList5"/>
    <dgm:cxn modelId="{7A1386E5-CC07-481E-B4E4-7D491FD2ACAC}" type="presParOf" srcId="{844FBB65-EB0C-41EC-9D8A-8FD07422EF8E}" destId="{68C5F9B5-F664-4449-9BC6-21B00C3DBF8F}" srcOrd="3" destOrd="0" presId="urn:microsoft.com/office/officeart/2005/8/layout/vList5"/>
    <dgm:cxn modelId="{35E5C70F-6FB7-4811-A8FD-4CA6BC53F4DB}" type="presParOf" srcId="{844FBB65-EB0C-41EC-9D8A-8FD07422EF8E}" destId="{6B35EABA-8E23-4AD6-864F-8AA735F8DA9D}" srcOrd="4" destOrd="0" presId="urn:microsoft.com/office/officeart/2005/8/layout/vList5"/>
    <dgm:cxn modelId="{31A1AB67-2B76-48A0-82EF-85D944D313BF}" type="presParOf" srcId="{6B35EABA-8E23-4AD6-864F-8AA735F8DA9D}" destId="{21762226-673C-4972-9DB0-B5C96362D59D}" srcOrd="0" destOrd="0" presId="urn:microsoft.com/office/officeart/2005/8/layout/vList5"/>
    <dgm:cxn modelId="{C3DBF488-ED85-49F0-B71D-12CDEA43961E}" type="presParOf" srcId="{6B35EABA-8E23-4AD6-864F-8AA735F8DA9D}" destId="{6B7F67B8-496E-4B2F-BB8E-51237609101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F023F-7C64-4EEB-AEDF-A85D876BB384}">
      <dsp:nvSpPr>
        <dsp:cNvPr id="0" name=""/>
        <dsp:cNvSpPr/>
      </dsp:nvSpPr>
      <dsp:spPr>
        <a:xfrm rot="5400000">
          <a:off x="2508881" y="-1604712"/>
          <a:ext cx="905763" cy="43989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Your study guide</a:t>
          </a:r>
        </a:p>
        <a:p>
          <a:pPr marL="114300" lvl="1" indent="-114300" algn="l" defTabSz="533400">
            <a:lnSpc>
              <a:spcPct val="90000"/>
            </a:lnSpc>
            <a:spcBef>
              <a:spcPct val="0"/>
            </a:spcBef>
            <a:spcAft>
              <a:spcPct val="15000"/>
            </a:spcAft>
            <a:buChar char="•"/>
          </a:pPr>
          <a:r>
            <a:rPr lang="fi-FI" sz="1200" i="0" kern="1200" dirty="0">
              <a:latin typeface="+mj-lt"/>
            </a:rPr>
            <a:t>Curriculum, </a:t>
          </a:r>
          <a:r>
            <a:rPr lang="fi-FI" sz="1200" i="0" kern="1200" dirty="0" err="1">
              <a:latin typeface="+mj-lt"/>
            </a:rPr>
            <a:t>contact</a:t>
          </a:r>
          <a:r>
            <a:rPr lang="fi-FI" sz="1200" i="0" kern="1200" dirty="0">
              <a:latin typeface="+mj-lt"/>
            </a:rPr>
            <a:t> </a:t>
          </a:r>
          <a:r>
            <a:rPr lang="fi-FI" sz="1200" i="0" kern="1200" dirty="0" err="1">
              <a:latin typeface="+mj-lt"/>
            </a:rPr>
            <a:t>information</a:t>
          </a:r>
          <a:r>
            <a:rPr lang="fi-FI" sz="1200" i="0" kern="1200" dirty="0">
              <a:latin typeface="+mj-lt"/>
            </a:rPr>
            <a:t>, </a:t>
          </a:r>
          <a:r>
            <a:rPr lang="fi-FI" sz="1200" i="0" kern="1200" dirty="0" err="1">
              <a:latin typeface="+mj-lt"/>
            </a:rPr>
            <a:t>instructions</a:t>
          </a:r>
          <a:r>
            <a:rPr lang="fi-FI" sz="1200" i="0" kern="1200" dirty="0">
              <a:latin typeface="+mj-lt"/>
            </a:rPr>
            <a:t>, </a:t>
          </a:r>
          <a:r>
            <a:rPr lang="fi-FI" sz="1200" i="0" kern="1200" dirty="0" err="1">
              <a:latin typeface="+mj-lt"/>
            </a:rPr>
            <a:t>academic</a:t>
          </a:r>
          <a:r>
            <a:rPr lang="fi-FI" sz="1200" i="0" kern="1200" dirty="0">
              <a:latin typeface="+mj-lt"/>
            </a:rPr>
            <a:t> </a:t>
          </a:r>
          <a:r>
            <a:rPr lang="fi-FI" sz="1200" i="0" kern="1200" dirty="0" err="1">
              <a:latin typeface="+mj-lt"/>
            </a:rPr>
            <a:t>rules</a:t>
          </a:r>
          <a:r>
            <a:rPr lang="fi-FI" sz="1200" i="0" kern="1200" dirty="0">
              <a:latin typeface="+mj-lt"/>
            </a:rPr>
            <a:t> and </a:t>
          </a:r>
          <a:r>
            <a:rPr lang="fi-FI" sz="1200" i="0" kern="1200" dirty="0" err="1">
              <a:latin typeface="+mj-lt"/>
            </a:rPr>
            <a:t>regulations</a:t>
          </a:r>
          <a:endParaRPr lang="en-US" sz="1200" kern="1200" dirty="0"/>
        </a:p>
        <a:p>
          <a:pPr marL="114300" lvl="1" indent="-114300" algn="l" defTabSz="533400">
            <a:lnSpc>
              <a:spcPct val="90000"/>
            </a:lnSpc>
            <a:spcBef>
              <a:spcPct val="0"/>
            </a:spcBef>
            <a:spcAft>
              <a:spcPct val="15000"/>
            </a:spcAft>
            <a:buChar char="•"/>
          </a:pPr>
          <a:r>
            <a:rPr lang="en-US" sz="1200" b="1" i="1" kern="1200" dirty="0">
              <a:latin typeface="Georgia" panose="02040502050405020303" pitchFamily="18" charset="0"/>
            </a:rPr>
            <a:t>students.aalto.fi </a:t>
          </a:r>
          <a:r>
            <a:rPr lang="en-US" sz="1200" kern="1200" dirty="0">
              <a:sym typeface="Wingdings" panose="05000000000000000000" pitchFamily="2" charset="2"/>
            </a:rPr>
            <a:t> Bookmark the page of your </a:t>
          </a:r>
          <a:r>
            <a:rPr lang="en-US" sz="1200" kern="1200" dirty="0" err="1">
              <a:sym typeface="Wingdings" panose="05000000000000000000" pitchFamily="2" charset="2"/>
            </a:rPr>
            <a:t>programme</a:t>
          </a:r>
          <a:r>
            <a:rPr lang="en-US" sz="1200" kern="1200" dirty="0">
              <a:sym typeface="Wingdings" panose="05000000000000000000" pitchFamily="2" charset="2"/>
            </a:rPr>
            <a:t>!</a:t>
          </a:r>
          <a:endParaRPr lang="en-US" sz="1200" kern="1200" dirty="0"/>
        </a:p>
      </dsp:txBody>
      <dsp:txXfrm rot="-5400000">
        <a:off x="762268" y="186117"/>
        <a:ext cx="4354774" cy="817331"/>
      </dsp:txXfrm>
    </dsp:sp>
    <dsp:sp modelId="{263F1375-1EFE-4020-9B28-6275AE9A5A32}">
      <dsp:nvSpPr>
        <dsp:cNvPr id="0" name=""/>
        <dsp:cNvSpPr/>
      </dsp:nvSpPr>
      <dsp:spPr>
        <a:xfrm>
          <a:off x="65" y="1715"/>
          <a:ext cx="762137" cy="1132204"/>
        </a:xfrm>
        <a:prstGeom prst="roundRect">
          <a:avLst/>
        </a:prstGeom>
        <a:solidFill>
          <a:srgbClr val="FFC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Student Guide</a:t>
          </a:r>
        </a:p>
      </dsp:txBody>
      <dsp:txXfrm>
        <a:off x="37269" y="38919"/>
        <a:ext cx="687729" cy="1057796"/>
      </dsp:txXfrm>
    </dsp:sp>
    <dsp:sp modelId="{38F7EFBC-8436-4978-BB03-8668E960F739}">
      <dsp:nvSpPr>
        <dsp:cNvPr id="0" name=""/>
        <dsp:cNvSpPr/>
      </dsp:nvSpPr>
      <dsp:spPr>
        <a:xfrm rot="5400000">
          <a:off x="3025690" y="136179"/>
          <a:ext cx="905763" cy="3240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b="1" kern="1200" dirty="0"/>
            <a:t>Your course work platform</a:t>
          </a:r>
        </a:p>
        <a:p>
          <a:pPr marL="57150" lvl="1" indent="-57150" algn="l" defTabSz="466725">
            <a:lnSpc>
              <a:spcPct val="90000"/>
            </a:lnSpc>
            <a:spcBef>
              <a:spcPct val="0"/>
            </a:spcBef>
            <a:spcAft>
              <a:spcPct val="15000"/>
            </a:spcAft>
            <a:buChar char="•"/>
          </a:pPr>
          <a:r>
            <a:rPr lang="fi-FI" sz="1050" i="0" kern="1200" dirty="0" err="1">
              <a:latin typeface="+mj-lt"/>
            </a:rPr>
            <a:t>Only</a:t>
          </a:r>
          <a:r>
            <a:rPr lang="fi-FI" sz="1050" i="0" kern="1200" dirty="0">
              <a:latin typeface="+mj-lt"/>
            </a:rPr>
            <a:t> </a:t>
          </a:r>
          <a:r>
            <a:rPr lang="fi-FI" sz="1050" i="0" kern="1200" dirty="0" err="1">
              <a:latin typeface="+mj-lt"/>
            </a:rPr>
            <a:t>accessible</a:t>
          </a:r>
          <a:r>
            <a:rPr lang="fi-FI" sz="1050" i="0" kern="1200" dirty="0">
              <a:latin typeface="+mj-lt"/>
            </a:rPr>
            <a:t> </a:t>
          </a:r>
          <a:r>
            <a:rPr lang="fi-FI" sz="1050" i="0" kern="1200" dirty="0" err="1">
              <a:latin typeface="+mj-lt"/>
            </a:rPr>
            <a:t>after</a:t>
          </a:r>
          <a:r>
            <a:rPr lang="fi-FI" sz="1050" i="0" kern="1200" dirty="0">
              <a:latin typeface="+mj-lt"/>
            </a:rPr>
            <a:t> </a:t>
          </a:r>
          <a:r>
            <a:rPr lang="fi-FI" sz="1050" i="0" kern="1200" dirty="0" err="1">
              <a:latin typeface="+mj-lt"/>
            </a:rPr>
            <a:t>registration</a:t>
          </a:r>
          <a:r>
            <a:rPr lang="fi-FI" sz="1050" i="0" kern="1200" dirty="0">
              <a:latin typeface="+mj-lt"/>
            </a:rPr>
            <a:t> to </a:t>
          </a:r>
          <a:r>
            <a:rPr lang="fi-FI" sz="1050" i="0" kern="1200" dirty="0" err="1">
              <a:latin typeface="+mj-lt"/>
            </a:rPr>
            <a:t>the</a:t>
          </a:r>
          <a:r>
            <a:rPr lang="fi-FI" sz="1050" i="0" kern="1200" dirty="0">
              <a:latin typeface="+mj-lt"/>
            </a:rPr>
            <a:t> </a:t>
          </a:r>
          <a:r>
            <a:rPr lang="fi-FI" sz="1050" i="0" kern="1200" dirty="0" err="1">
              <a:latin typeface="+mj-lt"/>
            </a:rPr>
            <a:t>course</a:t>
          </a:r>
          <a:endParaRPr lang="en-US" sz="1050" kern="1200" dirty="0"/>
        </a:p>
        <a:p>
          <a:pPr marL="57150" lvl="1" indent="-57150" algn="l" defTabSz="466725">
            <a:lnSpc>
              <a:spcPct val="90000"/>
            </a:lnSpc>
            <a:spcBef>
              <a:spcPct val="0"/>
            </a:spcBef>
            <a:spcAft>
              <a:spcPct val="15000"/>
            </a:spcAft>
            <a:buChar char="•"/>
          </a:pPr>
          <a:r>
            <a:rPr lang="fi-FI" sz="1050" i="0" kern="1200" dirty="0">
              <a:latin typeface="+mj-lt"/>
            </a:rPr>
            <a:t>Course </a:t>
          </a:r>
          <a:r>
            <a:rPr lang="fi-FI" sz="1050" i="0" kern="1200" dirty="0" err="1">
              <a:latin typeface="+mj-lt"/>
            </a:rPr>
            <a:t>spaces</a:t>
          </a:r>
          <a:r>
            <a:rPr lang="fi-FI" sz="1050" i="0" kern="1200" dirty="0">
              <a:latin typeface="+mj-lt"/>
            </a:rPr>
            <a:t>, news, </a:t>
          </a:r>
          <a:r>
            <a:rPr lang="fi-FI" sz="1050" i="0" kern="1200" dirty="0" err="1">
              <a:latin typeface="+mj-lt"/>
            </a:rPr>
            <a:t>materials</a:t>
          </a:r>
          <a:r>
            <a:rPr lang="fi-FI" sz="1050" i="0" kern="1200" dirty="0">
              <a:latin typeface="+mj-lt"/>
            </a:rPr>
            <a:t>, </a:t>
          </a:r>
          <a:r>
            <a:rPr lang="fi-FI" sz="1050" i="0" kern="1200" dirty="0" err="1">
              <a:latin typeface="+mj-lt"/>
            </a:rPr>
            <a:t>assignment</a:t>
          </a:r>
          <a:r>
            <a:rPr lang="fi-FI" sz="1050" i="0" kern="1200" dirty="0">
              <a:latin typeface="+mj-lt"/>
            </a:rPr>
            <a:t> </a:t>
          </a:r>
          <a:r>
            <a:rPr lang="fi-FI" sz="1050" i="0" kern="1200" dirty="0" err="1">
              <a:latin typeface="+mj-lt"/>
            </a:rPr>
            <a:t>submissions</a:t>
          </a:r>
          <a:r>
            <a:rPr lang="fi-FI" sz="1050" i="0" kern="1200" dirty="0">
              <a:latin typeface="+mj-lt"/>
            </a:rPr>
            <a:t> </a:t>
          </a:r>
          <a:endParaRPr lang="en-US" sz="1050" kern="1200" dirty="0"/>
        </a:p>
        <a:p>
          <a:pPr marL="57150" lvl="1" indent="-57150" algn="l" defTabSz="466725">
            <a:lnSpc>
              <a:spcPct val="90000"/>
            </a:lnSpc>
            <a:spcBef>
              <a:spcPct val="0"/>
            </a:spcBef>
            <a:spcAft>
              <a:spcPct val="15000"/>
            </a:spcAft>
            <a:buClr>
              <a:schemeClr val="tx1"/>
            </a:buClr>
            <a:buChar char="•"/>
          </a:pPr>
          <a:r>
            <a:rPr lang="fi-FI" sz="1050" b="1" i="1" kern="1200" dirty="0">
              <a:latin typeface="Georgia" panose="02040502050405020303" pitchFamily="18" charset="0"/>
            </a:rPr>
            <a:t>mycourses.aalto.fi</a:t>
          </a:r>
          <a:endParaRPr lang="en-US" sz="1050" kern="1200" dirty="0"/>
        </a:p>
      </dsp:txBody>
      <dsp:txXfrm rot="-5400000">
        <a:off x="1858118" y="1347967"/>
        <a:ext cx="3196691" cy="817331"/>
      </dsp:txXfrm>
    </dsp:sp>
    <dsp:sp modelId="{F99C4BBE-7F1F-4598-A5A2-9E9085F331E0}">
      <dsp:nvSpPr>
        <dsp:cNvPr id="0" name=""/>
        <dsp:cNvSpPr/>
      </dsp:nvSpPr>
      <dsp:spPr>
        <a:xfrm>
          <a:off x="65" y="1190530"/>
          <a:ext cx="1858053" cy="1132204"/>
        </a:xfrm>
        <a:prstGeom prst="roundRect">
          <a:avLst/>
        </a:prstGeom>
        <a:solidFill>
          <a:srgbClr val="FFC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MyCourses</a:t>
          </a:r>
        </a:p>
      </dsp:txBody>
      <dsp:txXfrm>
        <a:off x="55335" y="1245800"/>
        <a:ext cx="1747513" cy="1021664"/>
      </dsp:txXfrm>
    </dsp:sp>
    <dsp:sp modelId="{6B7F67B8-496E-4B2F-BB8E-51237609101B}">
      <dsp:nvSpPr>
        <dsp:cNvPr id="0" name=""/>
        <dsp:cNvSpPr/>
      </dsp:nvSpPr>
      <dsp:spPr>
        <a:xfrm rot="5400000">
          <a:off x="2515726" y="753599"/>
          <a:ext cx="905763" cy="438369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fi-FI" sz="1000" b="1" i="0" kern="1200" dirty="0" err="1">
              <a:latin typeface="+mj-lt"/>
            </a:rPr>
            <a:t>Your</a:t>
          </a:r>
          <a:r>
            <a:rPr lang="fi-FI" sz="1000" b="1" i="0" kern="1200" dirty="0">
              <a:latin typeface="+mj-lt"/>
            </a:rPr>
            <a:t> </a:t>
          </a:r>
          <a:r>
            <a:rPr lang="fi-FI" sz="1000" b="1" i="0" kern="1200" dirty="0" err="1">
              <a:latin typeface="+mj-lt"/>
            </a:rPr>
            <a:t>interface</a:t>
          </a:r>
          <a:r>
            <a:rPr lang="fi-FI" sz="1000" b="1" i="0" kern="1200" dirty="0">
              <a:latin typeface="+mj-lt"/>
            </a:rPr>
            <a:t> to </a:t>
          </a:r>
          <a:r>
            <a:rPr lang="fi-FI" sz="1000" b="1" i="0" kern="1200" dirty="0" err="1">
              <a:latin typeface="+mj-lt"/>
            </a:rPr>
            <a:t>student</a:t>
          </a:r>
          <a:r>
            <a:rPr lang="fi-FI" sz="1000" b="1" i="0" kern="1200" dirty="0">
              <a:latin typeface="+mj-lt"/>
            </a:rPr>
            <a:t> </a:t>
          </a:r>
          <a:r>
            <a:rPr lang="fi-FI" sz="1000" b="1" i="0" kern="1200" dirty="0" err="1">
              <a:latin typeface="+mj-lt"/>
            </a:rPr>
            <a:t>register</a:t>
          </a:r>
          <a:r>
            <a:rPr lang="fi-FI" sz="1000" b="1" i="0" kern="1200" dirty="0">
              <a:latin typeface="+mj-lt"/>
            </a:rPr>
            <a:t> </a:t>
          </a:r>
          <a:endParaRPr lang="en-US" sz="1000" b="1" kern="1200" dirty="0"/>
        </a:p>
        <a:p>
          <a:pPr marL="57150" lvl="1" indent="-57150" algn="l" defTabSz="444500">
            <a:lnSpc>
              <a:spcPct val="90000"/>
            </a:lnSpc>
            <a:spcBef>
              <a:spcPct val="0"/>
            </a:spcBef>
            <a:spcAft>
              <a:spcPct val="15000"/>
            </a:spcAft>
            <a:buChar char="•"/>
          </a:pPr>
          <a:r>
            <a:rPr lang="fi-FI" sz="1000" i="0" kern="1200" dirty="0" err="1">
              <a:latin typeface="+mj-lt"/>
            </a:rPr>
            <a:t>PSP’s</a:t>
          </a:r>
          <a:r>
            <a:rPr lang="fi-FI" sz="1000" i="0" kern="1200" dirty="0">
              <a:latin typeface="+mj-lt"/>
            </a:rPr>
            <a:t>, </a:t>
          </a:r>
          <a:r>
            <a:rPr lang="fi-FI" sz="1000" i="0" kern="1200" dirty="0" err="1">
              <a:latin typeface="+mj-lt"/>
            </a:rPr>
            <a:t>course</a:t>
          </a:r>
          <a:r>
            <a:rPr lang="fi-FI" sz="1000" i="0" kern="1200" dirty="0">
              <a:latin typeface="+mj-lt"/>
            </a:rPr>
            <a:t> </a:t>
          </a:r>
          <a:r>
            <a:rPr lang="fi-FI" sz="1000" i="0" kern="1200" dirty="0" err="1">
              <a:latin typeface="+mj-lt"/>
            </a:rPr>
            <a:t>descriptions</a:t>
          </a:r>
          <a:r>
            <a:rPr lang="fi-FI" sz="1000" i="0" kern="1200" dirty="0">
              <a:latin typeface="+mj-lt"/>
            </a:rPr>
            <a:t>, </a:t>
          </a:r>
          <a:r>
            <a:rPr lang="fi-FI" sz="1000" i="0" kern="1200" dirty="0" err="1">
              <a:latin typeface="+mj-lt"/>
            </a:rPr>
            <a:t>registering</a:t>
          </a:r>
          <a:r>
            <a:rPr lang="fi-FI" sz="1000" i="0" kern="1200" dirty="0">
              <a:latin typeface="+mj-lt"/>
            </a:rPr>
            <a:t> for </a:t>
          </a:r>
          <a:r>
            <a:rPr lang="fi-FI" sz="1000" i="0" kern="1200" dirty="0" err="1">
              <a:latin typeface="+mj-lt"/>
            </a:rPr>
            <a:t>courses</a:t>
          </a:r>
          <a:r>
            <a:rPr lang="fi-FI" sz="1000" i="0" kern="1200" dirty="0">
              <a:latin typeface="+mj-lt"/>
            </a:rPr>
            <a:t> and </a:t>
          </a:r>
          <a:r>
            <a:rPr lang="fi-FI" sz="1000" i="0" kern="1200" dirty="0" err="1">
              <a:latin typeface="+mj-lt"/>
            </a:rPr>
            <a:t>exams</a:t>
          </a:r>
          <a:r>
            <a:rPr lang="fi-FI" sz="1000" i="0" kern="1200" dirty="0">
              <a:latin typeface="+mj-lt"/>
            </a:rPr>
            <a:t>, </a:t>
          </a:r>
          <a:r>
            <a:rPr lang="fi-FI" sz="1000" i="0" kern="1200" dirty="0" err="1">
              <a:latin typeface="+mj-lt"/>
            </a:rPr>
            <a:t>course</a:t>
          </a:r>
          <a:r>
            <a:rPr lang="fi-FI" sz="1000" i="0" kern="1200" dirty="0">
              <a:latin typeface="+mj-lt"/>
            </a:rPr>
            <a:t> </a:t>
          </a:r>
          <a:r>
            <a:rPr lang="fi-FI" sz="1000" i="0" kern="1200" dirty="0" err="1">
              <a:latin typeface="+mj-lt"/>
            </a:rPr>
            <a:t>grades</a:t>
          </a:r>
          <a:r>
            <a:rPr lang="fi-FI" sz="1000" i="0" kern="1200" dirty="0">
              <a:latin typeface="+mj-lt"/>
            </a:rPr>
            <a:t>, </a:t>
          </a:r>
          <a:r>
            <a:rPr lang="fi-FI" sz="1000" i="0" kern="1200" dirty="0" err="1">
              <a:latin typeface="+mj-lt"/>
            </a:rPr>
            <a:t>official</a:t>
          </a:r>
          <a:r>
            <a:rPr lang="fi-FI" sz="1000" i="0" kern="1200" dirty="0">
              <a:latin typeface="+mj-lt"/>
            </a:rPr>
            <a:t> </a:t>
          </a:r>
          <a:r>
            <a:rPr lang="fi-FI" sz="1000" i="0" kern="1200" dirty="0" err="1">
              <a:latin typeface="+mj-lt"/>
            </a:rPr>
            <a:t>electronic</a:t>
          </a:r>
          <a:r>
            <a:rPr lang="fi-FI" sz="1000" i="0" kern="1200" dirty="0">
              <a:latin typeface="+mj-lt"/>
            </a:rPr>
            <a:t> </a:t>
          </a:r>
          <a:r>
            <a:rPr lang="fi-FI" sz="1000" i="0" kern="1200" dirty="0" err="1">
              <a:latin typeface="+mj-lt"/>
            </a:rPr>
            <a:t>transcripts</a:t>
          </a:r>
          <a:r>
            <a:rPr lang="fi-FI" sz="1000" i="0" kern="1200" dirty="0">
              <a:latin typeface="+mj-lt"/>
            </a:rPr>
            <a:t>, </a:t>
          </a:r>
          <a:r>
            <a:rPr lang="fi-FI" sz="1000" i="0" kern="1200" dirty="0" err="1">
              <a:latin typeface="+mj-lt"/>
            </a:rPr>
            <a:t>personal</a:t>
          </a:r>
          <a:r>
            <a:rPr lang="fi-FI" sz="1000" i="0" kern="1200" dirty="0">
              <a:latin typeface="+mj-lt"/>
            </a:rPr>
            <a:t> </a:t>
          </a:r>
          <a:r>
            <a:rPr lang="fi-FI" sz="1000" i="0" kern="1200" dirty="0" err="1">
              <a:latin typeface="+mj-lt"/>
            </a:rPr>
            <a:t>schedules</a:t>
          </a:r>
          <a:endParaRPr lang="en-US" sz="1000" i="0" kern="1200" dirty="0">
            <a:latin typeface="+mj-lt"/>
          </a:endParaRPr>
        </a:p>
        <a:p>
          <a:pPr marL="57150" lvl="1" indent="-57150" algn="l" defTabSz="444500">
            <a:lnSpc>
              <a:spcPct val="90000"/>
            </a:lnSpc>
            <a:spcBef>
              <a:spcPct val="0"/>
            </a:spcBef>
            <a:spcAft>
              <a:spcPct val="15000"/>
            </a:spcAft>
            <a:buChar char="•"/>
          </a:pPr>
          <a:r>
            <a:rPr lang="en-US" sz="1000" kern="1200" dirty="0"/>
            <a:t>Sisu instructions in Student Guide -&gt; Support for studying -&gt; Applications, instructions and guidelines</a:t>
          </a:r>
          <a:endParaRPr lang="en-US" sz="1000" i="0" kern="1200" dirty="0">
            <a:latin typeface="+mj-lt"/>
          </a:endParaRPr>
        </a:p>
        <a:p>
          <a:pPr marL="57150" lvl="1" indent="-57150" algn="l" defTabSz="444500">
            <a:lnSpc>
              <a:spcPct val="90000"/>
            </a:lnSpc>
            <a:spcBef>
              <a:spcPct val="0"/>
            </a:spcBef>
            <a:spcAft>
              <a:spcPct val="15000"/>
            </a:spcAft>
            <a:buChar char="•"/>
          </a:pPr>
          <a:r>
            <a:rPr lang="en-US" sz="1000" b="1" i="1" kern="1200" dirty="0">
              <a:latin typeface="Georgia" panose="02040502050405020303" pitchFamily="18" charset="0"/>
            </a:rPr>
            <a:t>sisu.aalto.fi</a:t>
          </a:r>
        </a:p>
      </dsp:txBody>
      <dsp:txXfrm rot="-5400000">
        <a:off x="776759" y="2536782"/>
        <a:ext cx="4339481" cy="817331"/>
      </dsp:txXfrm>
    </dsp:sp>
    <dsp:sp modelId="{21762226-673C-4972-9DB0-B5C96362D59D}">
      <dsp:nvSpPr>
        <dsp:cNvPr id="0" name=""/>
        <dsp:cNvSpPr/>
      </dsp:nvSpPr>
      <dsp:spPr>
        <a:xfrm>
          <a:off x="65" y="2379345"/>
          <a:ext cx="776693" cy="1132204"/>
        </a:xfrm>
        <a:prstGeom prst="roundRect">
          <a:avLst/>
        </a:prstGeom>
        <a:solidFill>
          <a:srgbClr val="FFC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Sisu</a:t>
          </a:r>
        </a:p>
      </dsp:txBody>
      <dsp:txXfrm>
        <a:off x="37980" y="2417260"/>
        <a:ext cx="700863" cy="10563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8/28/2023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2985422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34</a:t>
            </a:fld>
            <a:endParaRPr lang="en-US"/>
          </a:p>
        </p:txBody>
      </p:sp>
    </p:spTree>
    <p:extLst>
      <p:ext uri="{BB962C8B-B14F-4D97-AF65-F5344CB8AC3E}">
        <p14:creationId xmlns:p14="http://schemas.microsoft.com/office/powerpoint/2010/main" val="360354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35</a:t>
            </a:fld>
            <a:endParaRPr lang="en-US"/>
          </a:p>
        </p:txBody>
      </p:sp>
    </p:spTree>
    <p:extLst>
      <p:ext uri="{BB962C8B-B14F-4D97-AF65-F5344CB8AC3E}">
        <p14:creationId xmlns:p14="http://schemas.microsoft.com/office/powerpoint/2010/main" val="259798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37</a:t>
            </a:fld>
            <a:endParaRPr lang="en-US"/>
          </a:p>
        </p:txBody>
      </p:sp>
    </p:spTree>
    <p:extLst>
      <p:ext uri="{BB962C8B-B14F-4D97-AF65-F5344CB8AC3E}">
        <p14:creationId xmlns:p14="http://schemas.microsoft.com/office/powerpoint/2010/main" val="311616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47</a:t>
            </a:fld>
            <a:endParaRPr lang="en-US"/>
          </a:p>
        </p:txBody>
      </p:sp>
    </p:spTree>
    <p:extLst>
      <p:ext uri="{BB962C8B-B14F-4D97-AF65-F5344CB8AC3E}">
        <p14:creationId xmlns:p14="http://schemas.microsoft.com/office/powerpoint/2010/main" val="95723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Nelli?</a:t>
            </a:r>
          </a:p>
        </p:txBody>
      </p:sp>
      <p:sp>
        <p:nvSpPr>
          <p:cNvPr id="4" name="Slide Number Placeholder 3"/>
          <p:cNvSpPr>
            <a:spLocks noGrp="1"/>
          </p:cNvSpPr>
          <p:nvPr>
            <p:ph type="sldNum" sz="quarter" idx="5"/>
          </p:nvPr>
        </p:nvSpPr>
        <p:spPr/>
        <p:txBody>
          <a:bodyPr/>
          <a:lstStyle/>
          <a:p>
            <a:fld id="{DF164E42-DED0-9246-9B1B-B67105F62D49}" type="slidenum">
              <a:rPr lang="en-US" smtClean="0"/>
              <a:t>48</a:t>
            </a:fld>
            <a:endParaRPr lang="en-US"/>
          </a:p>
        </p:txBody>
      </p:sp>
    </p:spTree>
    <p:extLst>
      <p:ext uri="{BB962C8B-B14F-4D97-AF65-F5344CB8AC3E}">
        <p14:creationId xmlns:p14="http://schemas.microsoft.com/office/powerpoint/2010/main" val="2766187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49</a:t>
            </a:fld>
            <a:endParaRPr lang="en-US"/>
          </a:p>
        </p:txBody>
      </p:sp>
    </p:spTree>
    <p:extLst>
      <p:ext uri="{BB962C8B-B14F-4D97-AF65-F5344CB8AC3E}">
        <p14:creationId xmlns:p14="http://schemas.microsoft.com/office/powerpoint/2010/main" val="183732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Aalto University material bank, Unto Rautio</a:t>
            </a:r>
          </a:p>
        </p:txBody>
      </p:sp>
      <p:sp>
        <p:nvSpPr>
          <p:cNvPr id="4" name="Slide Number Placeholder 3"/>
          <p:cNvSpPr>
            <a:spLocks noGrp="1"/>
          </p:cNvSpPr>
          <p:nvPr>
            <p:ph type="sldNum" sz="quarter" idx="5"/>
          </p:nvPr>
        </p:nvSpPr>
        <p:spPr/>
        <p:txBody>
          <a:bodyPr/>
          <a:lstStyle/>
          <a:p>
            <a:fld id="{DF164E42-DED0-9246-9B1B-B67105F62D49}" type="slidenum">
              <a:rPr lang="en-US" smtClean="0"/>
              <a:t>52</a:t>
            </a:fld>
            <a:endParaRPr lang="en-US"/>
          </a:p>
        </p:txBody>
      </p:sp>
    </p:spTree>
    <p:extLst>
      <p:ext uri="{BB962C8B-B14F-4D97-AF65-F5344CB8AC3E}">
        <p14:creationId xmlns:p14="http://schemas.microsoft.com/office/powerpoint/2010/main" val="399527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171087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371989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15</a:t>
            </a:fld>
            <a:endParaRPr lang="en-US"/>
          </a:p>
        </p:txBody>
      </p:sp>
    </p:spTree>
    <p:extLst>
      <p:ext uri="{BB962C8B-B14F-4D97-AF65-F5344CB8AC3E}">
        <p14:creationId xmlns:p14="http://schemas.microsoft.com/office/powerpoint/2010/main" val="231494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20</a:t>
            </a:fld>
            <a:endParaRPr lang="en-US"/>
          </a:p>
        </p:txBody>
      </p:sp>
    </p:spTree>
    <p:extLst>
      <p:ext uri="{BB962C8B-B14F-4D97-AF65-F5344CB8AC3E}">
        <p14:creationId xmlns:p14="http://schemas.microsoft.com/office/powerpoint/2010/main" val="383315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Lisää</a:t>
            </a:r>
            <a:r>
              <a:rPr lang="en-US" dirty="0"/>
              <a:t> screen shot Key dates</a:t>
            </a:r>
          </a:p>
        </p:txBody>
      </p:sp>
      <p:sp>
        <p:nvSpPr>
          <p:cNvPr id="4" name="Slide Number Placeholder 3"/>
          <p:cNvSpPr>
            <a:spLocks noGrp="1"/>
          </p:cNvSpPr>
          <p:nvPr>
            <p:ph type="sldNum" sz="quarter" idx="5"/>
          </p:nvPr>
        </p:nvSpPr>
        <p:spPr/>
        <p:txBody>
          <a:bodyPr/>
          <a:lstStyle/>
          <a:p>
            <a:fld id="{DF164E42-DED0-9246-9B1B-B67105F62D49}" type="slidenum">
              <a:rPr lang="en-US" smtClean="0"/>
              <a:t>22</a:t>
            </a:fld>
            <a:endParaRPr lang="en-US"/>
          </a:p>
        </p:txBody>
      </p:sp>
    </p:spTree>
    <p:extLst>
      <p:ext uri="{BB962C8B-B14F-4D97-AF65-F5344CB8AC3E}">
        <p14:creationId xmlns:p14="http://schemas.microsoft.com/office/powerpoint/2010/main" val="112684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Aalto University material bank, Tuomas </a:t>
            </a:r>
            <a:r>
              <a:rPr lang="en-US" dirty="0" err="1"/>
              <a:t>Uusheimo</a:t>
            </a:r>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28</a:t>
            </a:fld>
            <a:endParaRPr lang="en-US"/>
          </a:p>
        </p:txBody>
      </p:sp>
    </p:spTree>
    <p:extLst>
      <p:ext uri="{BB962C8B-B14F-4D97-AF65-F5344CB8AC3E}">
        <p14:creationId xmlns:p14="http://schemas.microsoft.com/office/powerpoint/2010/main" val="274444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Aalto University material bank, Tuomas </a:t>
            </a:r>
            <a:r>
              <a:rPr lang="en-US" dirty="0" err="1"/>
              <a:t>Uusheimo</a:t>
            </a:r>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29</a:t>
            </a:fld>
            <a:endParaRPr lang="en-US"/>
          </a:p>
        </p:txBody>
      </p:sp>
    </p:spTree>
    <p:extLst>
      <p:ext uri="{BB962C8B-B14F-4D97-AF65-F5344CB8AC3E}">
        <p14:creationId xmlns:p14="http://schemas.microsoft.com/office/powerpoint/2010/main" val="35488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Aleksi </a:t>
            </a:r>
            <a:r>
              <a:rPr lang="en-US" dirty="0" err="1"/>
              <a:t>Poutanen</a:t>
            </a:r>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30</a:t>
            </a:fld>
            <a:endParaRPr lang="en-US"/>
          </a:p>
        </p:txBody>
      </p:sp>
    </p:spTree>
    <p:extLst>
      <p:ext uri="{BB962C8B-B14F-4D97-AF65-F5344CB8AC3E}">
        <p14:creationId xmlns:p14="http://schemas.microsoft.com/office/powerpoint/2010/main" val="355330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8" y="27451"/>
            <a:ext cx="8167909" cy="100956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6018-8E6A-466D-946F-E70AE94C583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97324F6-6AEA-4218-84B0-537E977B7F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798367-9E7F-429D-BE46-142AC15AC2A9}"/>
              </a:ext>
            </a:extLst>
          </p:cNvPr>
          <p:cNvSpPr>
            <a:spLocks noGrp="1"/>
          </p:cNvSpPr>
          <p:nvPr>
            <p:ph type="dt" sz="half" idx="10"/>
          </p:nvPr>
        </p:nvSpPr>
        <p:spPr/>
        <p:txBody>
          <a:bodyPr/>
          <a:lstStyle/>
          <a:p>
            <a:fld id="{D99E3A17-E24B-4B7A-9D30-C285FF9D28C1}" type="datetimeFigureOut">
              <a:rPr lang="en-US" smtClean="0"/>
              <a:t>8/28/2023</a:t>
            </a:fld>
            <a:endParaRPr lang="en-US"/>
          </a:p>
        </p:txBody>
      </p:sp>
      <p:sp>
        <p:nvSpPr>
          <p:cNvPr id="5" name="Footer Placeholder 4">
            <a:extLst>
              <a:ext uri="{FF2B5EF4-FFF2-40B4-BE49-F238E27FC236}">
                <a16:creationId xmlns:a16="http://schemas.microsoft.com/office/drawing/2014/main" id="{AE7C0CF6-735C-4038-9BFA-81A7AD111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7DFF5-BE69-4169-8348-8C7EB76F6E3F}"/>
              </a:ext>
            </a:extLst>
          </p:cNvPr>
          <p:cNvSpPr>
            <a:spLocks noGrp="1"/>
          </p:cNvSpPr>
          <p:nvPr>
            <p:ph type="sldNum" sz="quarter" idx="12"/>
          </p:nvPr>
        </p:nvSpPr>
        <p:spPr/>
        <p:txBody>
          <a:bodyPr/>
          <a:lstStyle/>
          <a:p>
            <a:fld id="{39045D3C-18D9-424D-A85E-26586D8A439F}" type="slidenum">
              <a:rPr lang="en-US" smtClean="0"/>
              <a:t>‹#›</a:t>
            </a:fld>
            <a:endParaRPr lang="en-US"/>
          </a:p>
        </p:txBody>
      </p:sp>
    </p:spTree>
    <p:extLst>
      <p:ext uri="{BB962C8B-B14F-4D97-AF65-F5344CB8AC3E}">
        <p14:creationId xmlns:p14="http://schemas.microsoft.com/office/powerpoint/2010/main" val="403597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8"/>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7"/>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2024418"/>
            <a:ext cx="8492897" cy="225958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199905"/>
            <a:ext cx="8492897" cy="64885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6955"/>
            <a:ext cx="8497093" cy="1016294"/>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1"/>
            <a:ext cx="9144000" cy="51434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0.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41.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41.svg"/><Relationship Id="rId10" Type="http://schemas.openxmlformats.org/officeDocument/2006/relationships/hyperlink" Target="https://mycourses.aalto.fi/course/info.php?id=41628" TargetMode="External"/><Relationship Id="rId4" Type="http://schemas.openxmlformats.org/officeDocument/2006/relationships/image" Target="../media/image40.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hyperlink" Target="https://www.aalto.fi/en/services/tips-for-using-artificial-intelligence-for-students" TargetMode="External"/><Relationship Id="rId2" Type="http://schemas.openxmlformats.org/officeDocument/2006/relationships/hyperlink" Target="https://www.aalto.fi/en/services/guidance-for-the-use-of-artificial-intelligence-in-teaching-and-learning-at-aalto-university"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43.sv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hyperlink" Target="https://www.aalto.fi/en/teaching-and-learning/mystudies-instruction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studies-eng@aalto.fi" TargetMode="External"/><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mailto:servicedesk@aalto.fi" TargetMode="External"/><Relationship Id="rId2" Type="http://schemas.openxmlformats.org/officeDocument/2006/relationships/hyperlink" Target="https://www.aalto.fi/en/services/aalto-multifactor-authentication-on-office-365-account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booking.aalto.fi/aaltospace/" TargetMode="External"/><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hyperlink" Target="https://mycourses.aalto.fi/course/view.php?id=30633" TargetMode="External"/><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1.svg"/><Relationship Id="rId7" Type="http://schemas.openxmlformats.org/officeDocument/2006/relationships/image" Target="../media/image33.sv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43.sv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3.xml"/><Relationship Id="rId5" Type="http://schemas.openxmlformats.org/officeDocument/2006/relationships/hyperlink" Target="mailto:exchanges-eng@aalto.fi" TargetMode="Externa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hyperlink" Target="https://www.aalto.fi/en/language-and-communication-studies/communication-and-language-studies-for-a-masters-degree?check_logged_in=1" TargetMode="External"/><Relationship Id="rId2" Type="http://schemas.openxmlformats.org/officeDocument/2006/relationships/image" Target="../media/image58.jpg"/><Relationship Id="rId1" Type="http://schemas.openxmlformats.org/officeDocument/2006/relationships/slideLayout" Target="../slideLayouts/slideLayout3.xml"/><Relationship Id="rId4" Type="http://schemas.openxmlformats.org/officeDocument/2006/relationships/hyperlink" Target="https://www.aalto.fi/en/language-and-communication-studies/teachin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43.sv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aalto.fi/en/applications-instructions-and-guidelines/aalto-university-examination-guideline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2.png"/><Relationship Id="rId7"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into.aalto.fi/display/enopisk/Financial+matters" TargetMode="External"/><Relationship Id="rId2" Type="http://schemas.openxmlformats.org/officeDocument/2006/relationships/hyperlink" Target="mailto:studies-eng@aalto.fi" TargetMode="External"/><Relationship Id="rId1" Type="http://schemas.openxmlformats.org/officeDocument/2006/relationships/slideLayout" Target="../slideLayouts/slideLayout3.xml"/><Relationship Id="rId4" Type="http://schemas.openxmlformats.org/officeDocument/2006/relationships/hyperlink" Target="https://dvv.fi/en/foreigner-registrat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aalto.fi/en/events/aalto-welcome-fair" TargetMode="External"/><Relationship Id="rId2" Type="http://schemas.openxmlformats.org/officeDocument/2006/relationships/hyperlink" Target="https://dvv.fi/en/foreigner-registration"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2.png"/><Relationship Id="rId7"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hyperlink" Target="mailto:firstname.lastname@aalto.fi.s"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mailto:jointmasters-eng@aalto.fi"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mailto:studentservices@aalto.fi"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mailto:studies-eng@aalto.fi"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www.aalto.fi/en/events/aalto-welcome-fair-2023?check_logged_in=1"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35.sv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8.jpg"/><Relationship Id="rId7" Type="http://schemas.openxmlformats.org/officeDocument/2006/relationships/image" Target="../media/image33.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67.svg"/><Relationship Id="rId10" Type="http://schemas.openxmlformats.org/officeDocument/2006/relationships/image" Target="../media/image36.png"/><Relationship Id="rId4" Type="http://schemas.openxmlformats.org/officeDocument/2006/relationships/image" Target="../media/image66.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0.png"/><Relationship Id="rId16" Type="http://schemas.openxmlformats.org/officeDocument/2006/relationships/image" Target="../media/image37.svg"/><Relationship Id="rId1" Type="http://schemas.openxmlformats.org/officeDocument/2006/relationships/slideLayout" Target="../slideLayouts/slideLayout8.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BC2928C-0972-3C46-80BB-8560397DDBDB}"/>
              </a:ext>
            </a:extLst>
          </p:cNvPr>
          <p:cNvSpPr/>
          <p:nvPr/>
        </p:nvSpPr>
        <p:spPr>
          <a:xfrm>
            <a:off x="0" y="-7415"/>
            <a:ext cx="4572000" cy="5157674"/>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FFCD00"/>
              </a:solidFill>
            </a:endParaRPr>
          </a:p>
        </p:txBody>
      </p:sp>
      <p:pic>
        <p:nvPicPr>
          <p:cNvPr id="6" name="Kuva 1">
            <a:extLst>
              <a:ext uri="{FF2B5EF4-FFF2-40B4-BE49-F238E27FC236}">
                <a16:creationId xmlns:a16="http://schemas.microsoft.com/office/drawing/2014/main" id="{FF861126-0747-1948-BAE2-B1D1313E93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460479"/>
            <a:ext cx="1734813" cy="1675605"/>
          </a:xfrm>
          <a:prstGeom prst="rect">
            <a:avLst/>
          </a:prstGeom>
        </p:spPr>
      </p:pic>
      <p:sp>
        <p:nvSpPr>
          <p:cNvPr id="17" name="Text Placeholder 9">
            <a:extLst>
              <a:ext uri="{FF2B5EF4-FFF2-40B4-BE49-F238E27FC236}">
                <a16:creationId xmlns:a16="http://schemas.microsoft.com/office/drawing/2014/main" id="{935371F9-34B0-A046-A95C-3C33F084B596}"/>
              </a:ext>
            </a:extLst>
          </p:cNvPr>
          <p:cNvSpPr txBox="1">
            <a:spLocks/>
          </p:cNvSpPr>
          <p:nvPr/>
        </p:nvSpPr>
        <p:spPr>
          <a:xfrm>
            <a:off x="456497" y="1198919"/>
            <a:ext cx="3316993" cy="663264"/>
          </a:xfrm>
          <a:prstGeom prst="rect">
            <a:avLst/>
          </a:prstGeom>
        </p:spPr>
        <p:txBody>
          <a:bodyPr lIns="0" rIns="0" anchor="b"/>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ts val="5200"/>
              </a:lnSpc>
            </a:pPr>
            <a:r>
              <a:rPr lang="en-US" sz="5200" dirty="0">
                <a:solidFill>
                  <a:schemeClr val="tx1"/>
                </a:solidFill>
              </a:rPr>
              <a:t>Welcome!</a:t>
            </a:r>
            <a:endParaRPr lang="en-FI" sz="5200" dirty="0">
              <a:solidFill>
                <a:schemeClr val="tx1"/>
              </a:solidFill>
            </a:endParaRPr>
          </a:p>
        </p:txBody>
      </p:sp>
      <p:sp>
        <p:nvSpPr>
          <p:cNvPr id="18" name="Text Placeholder 8">
            <a:extLst>
              <a:ext uri="{FF2B5EF4-FFF2-40B4-BE49-F238E27FC236}">
                <a16:creationId xmlns:a16="http://schemas.microsoft.com/office/drawing/2014/main" id="{C6DC7A70-38F4-ED4A-AF60-1F90351322CE}"/>
              </a:ext>
            </a:extLst>
          </p:cNvPr>
          <p:cNvSpPr txBox="1">
            <a:spLocks/>
          </p:cNvSpPr>
          <p:nvPr/>
        </p:nvSpPr>
        <p:spPr>
          <a:xfrm>
            <a:off x="470104" y="2214782"/>
            <a:ext cx="3928901" cy="914929"/>
          </a:xfrm>
          <a:prstGeom prst="rect">
            <a:avLst/>
          </a:prstGeom>
          <a:ln w="12700">
            <a:noFill/>
          </a:ln>
        </p:spPr>
        <p:txBody>
          <a:bodyPr lIns="0" tIns="45720" rIns="0" bIns="45720" anchor="t"/>
          <a:lstStyle>
            <a:lvl1pPr marL="0" indent="0" algn="l" defTabSz="685800" rtl="0" eaLnBrk="1" latinLnBrk="0" hangingPunct="1">
              <a:lnSpc>
                <a:spcPct val="100000"/>
              </a:lnSpc>
              <a:spcBef>
                <a:spcPts val="750"/>
              </a:spcBef>
              <a:buFont typeface="Arial"/>
              <a:buNone/>
              <a:defRPr sz="2800" b="1" i="0" kern="1200" baseline="0">
                <a:solidFill>
                  <a:schemeClr val="bg1"/>
                </a:solidFill>
                <a:latin typeface="arial" charset="0"/>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1600" b="0" dirty="0">
                <a:solidFill>
                  <a:schemeClr val="tx1"/>
                </a:solidFill>
              </a:rPr>
              <a:t>New Master’s students at </a:t>
            </a:r>
            <a:br>
              <a:rPr lang="en-US" sz="1600" b="0" dirty="0">
                <a:solidFill>
                  <a:schemeClr val="tx1"/>
                </a:solidFill>
              </a:rPr>
            </a:br>
            <a:r>
              <a:rPr lang="en-US" sz="1600" b="0" dirty="0">
                <a:solidFill>
                  <a:schemeClr val="tx1"/>
                </a:solidFill>
              </a:rPr>
              <a:t>Aalto University School of Engineering</a:t>
            </a:r>
          </a:p>
        </p:txBody>
      </p:sp>
      <p:cxnSp>
        <p:nvCxnSpPr>
          <p:cNvPr id="19" name="Suora yhdysviiva 6">
            <a:extLst>
              <a:ext uri="{FF2B5EF4-FFF2-40B4-BE49-F238E27FC236}">
                <a16:creationId xmlns:a16="http://schemas.microsoft.com/office/drawing/2014/main" id="{0F71724B-68F0-C44C-94C5-D43126F87D9A}"/>
              </a:ext>
            </a:extLst>
          </p:cNvPr>
          <p:cNvCxnSpPr>
            <a:cxnSpLocks/>
          </p:cNvCxnSpPr>
          <p:nvPr/>
        </p:nvCxnSpPr>
        <p:spPr>
          <a:xfrm>
            <a:off x="479356" y="1952524"/>
            <a:ext cx="379683"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F4B871E-287A-DE45-9A53-40108147452E}"/>
              </a:ext>
            </a:extLst>
          </p:cNvPr>
          <p:cNvPicPr>
            <a:picLocks noChangeAspect="1"/>
          </p:cNvPicPr>
          <p:nvPr/>
        </p:nvPicPr>
        <p:blipFill>
          <a:blip r:embed="rId4"/>
          <a:stretch>
            <a:fillRect/>
          </a:stretch>
        </p:blipFill>
        <p:spPr>
          <a:xfrm>
            <a:off x="23150" y="3471009"/>
            <a:ext cx="1734813" cy="1679250"/>
          </a:xfrm>
          <a:prstGeom prst="rect">
            <a:avLst/>
          </a:prstGeom>
        </p:spPr>
      </p:pic>
      <p:pic>
        <p:nvPicPr>
          <p:cNvPr id="10" name="Picture 9">
            <a:extLst>
              <a:ext uri="{FF2B5EF4-FFF2-40B4-BE49-F238E27FC236}">
                <a16:creationId xmlns:a16="http://schemas.microsoft.com/office/drawing/2014/main" id="{B2C0F2D4-31F2-4BF5-A883-3F4D541264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40" r="28681"/>
          <a:stretch/>
        </p:blipFill>
        <p:spPr>
          <a:xfrm>
            <a:off x="3202390" y="-7417"/>
            <a:ext cx="5941610" cy="51435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Tree>
    <p:extLst>
      <p:ext uri="{BB962C8B-B14F-4D97-AF65-F5344CB8AC3E}">
        <p14:creationId xmlns:p14="http://schemas.microsoft.com/office/powerpoint/2010/main" val="2632768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9AAD2-7C12-406C-868F-C11EEF5B3484}"/>
              </a:ext>
            </a:extLst>
          </p:cNvPr>
          <p:cNvSpPr>
            <a:spLocks noGrp="1"/>
          </p:cNvSpPr>
          <p:nvPr>
            <p:ph type="body" sz="half" idx="10"/>
          </p:nvPr>
        </p:nvSpPr>
        <p:spPr/>
        <p:txBody>
          <a:bodyPr/>
          <a:lstStyle/>
          <a:p>
            <a:r>
              <a:rPr lang="en-US" dirty="0"/>
              <a:t>Agenda</a:t>
            </a:r>
          </a:p>
        </p:txBody>
      </p:sp>
      <p:sp>
        <p:nvSpPr>
          <p:cNvPr id="3" name="Text Placeholder 2">
            <a:extLst>
              <a:ext uri="{FF2B5EF4-FFF2-40B4-BE49-F238E27FC236}">
                <a16:creationId xmlns:a16="http://schemas.microsoft.com/office/drawing/2014/main" id="{56863732-3B6E-4AEB-AB1A-0B54B885D941}"/>
              </a:ext>
            </a:extLst>
          </p:cNvPr>
          <p:cNvSpPr>
            <a:spLocks noGrp="1"/>
          </p:cNvSpPr>
          <p:nvPr>
            <p:ph type="body" sz="half" idx="11"/>
          </p:nvPr>
        </p:nvSpPr>
        <p:spPr>
          <a:xfrm>
            <a:off x="292328" y="741765"/>
            <a:ext cx="8019189" cy="3049460"/>
          </a:xfrm>
        </p:spPr>
        <p:txBody>
          <a:bodyPr/>
          <a:lstStyle/>
          <a:p>
            <a:r>
              <a:rPr lang="en-US" sz="2000" dirty="0"/>
              <a:t>Who are we, where are we?</a:t>
            </a:r>
          </a:p>
          <a:p>
            <a:r>
              <a:rPr lang="en-US" sz="2000" b="0" dirty="0">
                <a:highlight>
                  <a:srgbClr val="FFCD00"/>
                </a:highlight>
                <a:latin typeface="+mj-lt"/>
              </a:rPr>
              <a:t>Recap of most important points of </a:t>
            </a:r>
            <a:r>
              <a:rPr lang="en-US" sz="2000" dirty="0">
                <a:highlight>
                  <a:srgbClr val="FFCD00"/>
                </a:highlight>
                <a:latin typeface="+mj-lt"/>
              </a:rPr>
              <a:t>preorientation</a:t>
            </a:r>
            <a:r>
              <a:rPr lang="en-US" sz="2000" b="0" dirty="0">
                <a:highlight>
                  <a:srgbClr val="FFCD00"/>
                </a:highlight>
                <a:latin typeface="+mj-lt"/>
              </a:rPr>
              <a:t> &amp; introduction to further sources of information</a:t>
            </a:r>
          </a:p>
          <a:p>
            <a:pPr marL="342900" indent="-342900">
              <a:buFont typeface="Arial" panose="020B0604020202020204" pitchFamily="34" charset="0"/>
              <a:buChar char="•"/>
            </a:pPr>
            <a:r>
              <a:rPr lang="en-US" sz="2000" dirty="0"/>
              <a:t>Get to know your surroundings</a:t>
            </a:r>
          </a:p>
          <a:p>
            <a:pPr marL="342900" indent="-342900">
              <a:buFont typeface="Arial" panose="020B0604020202020204" pitchFamily="34" charset="0"/>
              <a:buChar char="•"/>
            </a:pPr>
            <a:r>
              <a:rPr lang="en-US" sz="2000" dirty="0"/>
              <a:t>Essential Tools and IT services</a:t>
            </a:r>
          </a:p>
          <a:p>
            <a:pPr marL="342900" indent="-342900">
              <a:buFont typeface="Arial" panose="020B0604020202020204" pitchFamily="34" charset="0"/>
              <a:buChar char="•"/>
            </a:pPr>
            <a:r>
              <a:rPr lang="en-US" sz="2000" dirty="0"/>
              <a:t>Quick guide to Student Guide</a:t>
            </a:r>
          </a:p>
          <a:p>
            <a:pPr marL="342900" indent="-342900">
              <a:buFont typeface="Arial" panose="020B0604020202020204" pitchFamily="34" charset="0"/>
              <a:buChar char="•"/>
            </a:pPr>
            <a:r>
              <a:rPr lang="en-US" sz="2000" dirty="0"/>
              <a:t>How to contact us</a:t>
            </a:r>
          </a:p>
          <a:p>
            <a:pPr marL="342900" indent="-342900">
              <a:buFont typeface="Arial" panose="020B0604020202020204" pitchFamily="34" charset="0"/>
              <a:buChar char="•"/>
            </a:pPr>
            <a:r>
              <a:rPr lang="en-US" sz="2000" dirty="0"/>
              <a:t>Next steps</a:t>
            </a:r>
          </a:p>
          <a:p>
            <a:endParaRPr lang="en-US" sz="2000" dirty="0"/>
          </a:p>
        </p:txBody>
      </p:sp>
      <p:grpSp>
        <p:nvGrpSpPr>
          <p:cNvPr id="4" name="Group 3">
            <a:extLst>
              <a:ext uri="{FF2B5EF4-FFF2-40B4-BE49-F238E27FC236}">
                <a16:creationId xmlns:a16="http://schemas.microsoft.com/office/drawing/2014/main" id="{6DD7F9B3-E965-4400-9FF4-40427BB0DAEC}"/>
              </a:ext>
            </a:extLst>
          </p:cNvPr>
          <p:cNvGrpSpPr/>
          <p:nvPr/>
        </p:nvGrpSpPr>
        <p:grpSpPr>
          <a:xfrm>
            <a:off x="4828698" y="2079704"/>
            <a:ext cx="2728826" cy="1711571"/>
            <a:chOff x="4828698" y="2079704"/>
            <a:chExt cx="2728826" cy="1711571"/>
          </a:xfrm>
        </p:grpSpPr>
        <p:pic>
          <p:nvPicPr>
            <p:cNvPr id="8" name="Graphic 7" descr="Oblong speech bubble">
              <a:extLst>
                <a:ext uri="{FF2B5EF4-FFF2-40B4-BE49-F238E27FC236}">
                  <a16:creationId xmlns:a16="http://schemas.microsoft.com/office/drawing/2014/main" id="{FD59E2AF-990D-4705-B3C9-5E4CF3E826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8698" y="2079704"/>
              <a:ext cx="2728826" cy="1711571"/>
            </a:xfrm>
            <a:prstGeom prst="rect">
              <a:avLst/>
            </a:prstGeom>
          </p:spPr>
        </p:pic>
        <p:sp>
          <p:nvSpPr>
            <p:cNvPr id="9" name="TextBox 8">
              <a:extLst>
                <a:ext uri="{FF2B5EF4-FFF2-40B4-BE49-F238E27FC236}">
                  <a16:creationId xmlns:a16="http://schemas.microsoft.com/office/drawing/2014/main" id="{DC67F418-113E-4033-8E4B-93F2CEF678CA}"/>
                </a:ext>
              </a:extLst>
            </p:cNvPr>
            <p:cNvSpPr txBox="1"/>
            <p:nvPr/>
          </p:nvSpPr>
          <p:spPr>
            <a:xfrm>
              <a:off x="5134671" y="2617079"/>
              <a:ext cx="1946199" cy="715581"/>
            </a:xfrm>
            <a:prstGeom prst="rect">
              <a:avLst/>
            </a:prstGeom>
            <a:noFill/>
          </p:spPr>
          <p:txBody>
            <a:bodyPr wrap="square" rtlCol="0">
              <a:spAutoFit/>
            </a:bodyPr>
            <a:lstStyle/>
            <a:p>
              <a:r>
                <a:rPr lang="en-US" b="1" dirty="0" err="1">
                  <a:latin typeface="Ink Free" panose="03080402000500000000" pitchFamily="66" charset="0"/>
                </a:rPr>
                <a:t>Errm</a:t>
              </a:r>
              <a:r>
                <a:rPr lang="en-US" b="1" dirty="0">
                  <a:latin typeface="Ink Free" panose="03080402000500000000" pitchFamily="66" charset="0"/>
                </a:rPr>
                <a:t>… excuse me, what is Pre-orientation, how can I access it? </a:t>
              </a:r>
            </a:p>
          </p:txBody>
        </p:sp>
      </p:grpSp>
      <p:grpSp>
        <p:nvGrpSpPr>
          <p:cNvPr id="5" name="Group 4">
            <a:extLst>
              <a:ext uri="{FF2B5EF4-FFF2-40B4-BE49-F238E27FC236}">
                <a16:creationId xmlns:a16="http://schemas.microsoft.com/office/drawing/2014/main" id="{C0E75912-76D3-4CBF-A16B-DA65D7254555}"/>
              </a:ext>
            </a:extLst>
          </p:cNvPr>
          <p:cNvGrpSpPr/>
          <p:nvPr/>
        </p:nvGrpSpPr>
        <p:grpSpPr>
          <a:xfrm>
            <a:off x="2566701" y="3193947"/>
            <a:ext cx="3108959" cy="1949998"/>
            <a:chOff x="2566701" y="3193947"/>
            <a:chExt cx="3108959" cy="1949998"/>
          </a:xfrm>
        </p:grpSpPr>
        <p:pic>
          <p:nvPicPr>
            <p:cNvPr id="10" name="Graphic 9" descr="Oblong speech bubble">
              <a:extLst>
                <a:ext uri="{FF2B5EF4-FFF2-40B4-BE49-F238E27FC236}">
                  <a16:creationId xmlns:a16="http://schemas.microsoft.com/office/drawing/2014/main" id="{3539CB04-94FD-453E-872B-EB4B92B08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566701" y="3193947"/>
              <a:ext cx="3108959" cy="1949998"/>
            </a:xfrm>
            <a:prstGeom prst="rect">
              <a:avLst/>
            </a:prstGeom>
          </p:spPr>
        </p:pic>
        <p:sp>
          <p:nvSpPr>
            <p:cNvPr id="11" name="TextBox 10">
              <a:extLst>
                <a:ext uri="{FF2B5EF4-FFF2-40B4-BE49-F238E27FC236}">
                  <a16:creationId xmlns:a16="http://schemas.microsoft.com/office/drawing/2014/main" id="{284676CD-3357-4BAF-9064-E6F42CEE3217}"/>
                </a:ext>
              </a:extLst>
            </p:cNvPr>
            <p:cNvSpPr txBox="1"/>
            <p:nvPr/>
          </p:nvSpPr>
          <p:spPr>
            <a:xfrm>
              <a:off x="3349045" y="3791275"/>
              <a:ext cx="1946199" cy="715581"/>
            </a:xfrm>
            <a:prstGeom prst="rect">
              <a:avLst/>
            </a:prstGeom>
            <a:noFill/>
          </p:spPr>
          <p:txBody>
            <a:bodyPr wrap="square" rtlCol="0">
              <a:spAutoFit/>
            </a:bodyPr>
            <a:lstStyle/>
            <a:p>
              <a:r>
                <a:rPr lang="en-US" b="1" dirty="0">
                  <a:latin typeface="+mj-lt"/>
                </a:rPr>
                <a:t>https://mycourses.aalto.fi/course/view.php?id=34715 </a:t>
              </a:r>
            </a:p>
          </p:txBody>
        </p:sp>
      </p:grpSp>
      <p:pic>
        <p:nvPicPr>
          <p:cNvPr id="12" name="Graphic 11" descr="Alien with one eye">
            <a:extLst>
              <a:ext uri="{FF2B5EF4-FFF2-40B4-BE49-F238E27FC236}">
                <a16:creationId xmlns:a16="http://schemas.microsoft.com/office/drawing/2014/main" id="{02EBDAB3-CD0B-4F6E-86A2-01CA2D0E1B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58004" y="2628401"/>
            <a:ext cx="2484189" cy="2627783"/>
          </a:xfrm>
          <a:prstGeom prst="rect">
            <a:avLst/>
          </a:prstGeom>
        </p:spPr>
      </p:pic>
    </p:spTree>
    <p:extLst>
      <p:ext uri="{BB962C8B-B14F-4D97-AF65-F5344CB8AC3E}">
        <p14:creationId xmlns:p14="http://schemas.microsoft.com/office/powerpoint/2010/main" val="328206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pic>
        <p:nvPicPr>
          <p:cNvPr id="3" name="Graphic 2" descr="Woman raising hands">
            <a:extLst>
              <a:ext uri="{FF2B5EF4-FFF2-40B4-BE49-F238E27FC236}">
                <a16:creationId xmlns:a16="http://schemas.microsoft.com/office/drawing/2014/main" id="{888F6A27-4E4F-42F7-8019-62277F87CA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088910" y="3299670"/>
            <a:ext cx="3140481" cy="1968660"/>
          </a:xfrm>
          <a:prstGeom prst="rect">
            <a:avLst/>
          </a:prstGeom>
        </p:spPr>
      </p:pic>
      <p:pic>
        <p:nvPicPr>
          <p:cNvPr id="8" name="Graphic 7" descr="Boy with spiky hair">
            <a:extLst>
              <a:ext uri="{FF2B5EF4-FFF2-40B4-BE49-F238E27FC236}">
                <a16:creationId xmlns:a16="http://schemas.microsoft.com/office/drawing/2014/main" id="{EB447317-5652-4F63-BABF-0F0042664B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287893" y="2090220"/>
            <a:ext cx="1136915" cy="1416772"/>
          </a:xfrm>
          <a:prstGeom prst="rect">
            <a:avLst/>
          </a:prstGeom>
        </p:spPr>
      </p:pic>
      <p:pic>
        <p:nvPicPr>
          <p:cNvPr id="9" name="Graphic 8" descr="A face with one eye">
            <a:extLst>
              <a:ext uri="{FF2B5EF4-FFF2-40B4-BE49-F238E27FC236}">
                <a16:creationId xmlns:a16="http://schemas.microsoft.com/office/drawing/2014/main" id="{8E5A4721-C954-4B42-BA7C-92FFD68D32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368516" y="2672443"/>
            <a:ext cx="634255" cy="634255"/>
          </a:xfrm>
          <a:prstGeom prst="rect">
            <a:avLst/>
          </a:prstGeom>
        </p:spPr>
      </p:pic>
      <p:pic>
        <p:nvPicPr>
          <p:cNvPr id="10" name="Graphic 9" descr="Oblong speech bubble">
            <a:extLst>
              <a:ext uri="{FF2B5EF4-FFF2-40B4-BE49-F238E27FC236}">
                <a16:creationId xmlns:a16="http://schemas.microsoft.com/office/drawing/2014/main" id="{E9A58EF6-5B02-4622-A889-3CB455B445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17792" y="1487433"/>
            <a:ext cx="4129790" cy="2865834"/>
          </a:xfrm>
          <a:prstGeom prst="rect">
            <a:avLst/>
          </a:prstGeom>
        </p:spPr>
      </p:pic>
      <p:sp>
        <p:nvSpPr>
          <p:cNvPr id="11" name="TextBox 10">
            <a:extLst>
              <a:ext uri="{FF2B5EF4-FFF2-40B4-BE49-F238E27FC236}">
                <a16:creationId xmlns:a16="http://schemas.microsoft.com/office/drawing/2014/main" id="{111796BF-888B-41D4-B41E-D67C2B630D65}"/>
              </a:ext>
            </a:extLst>
          </p:cNvPr>
          <p:cNvSpPr txBox="1"/>
          <p:nvPr/>
        </p:nvSpPr>
        <p:spPr>
          <a:xfrm>
            <a:off x="3426543" y="2400386"/>
            <a:ext cx="2887058" cy="1131079"/>
          </a:xfrm>
          <a:prstGeom prst="rect">
            <a:avLst/>
          </a:prstGeom>
          <a:noFill/>
        </p:spPr>
        <p:txBody>
          <a:bodyPr wrap="square" rtlCol="0">
            <a:spAutoFit/>
          </a:bodyPr>
          <a:lstStyle/>
          <a:p>
            <a:pPr algn="ctr"/>
            <a:r>
              <a:rPr lang="en-US" b="1" dirty="0">
                <a:latin typeface="Ink Free" panose="03080402000500000000" pitchFamily="66" charset="0"/>
              </a:rPr>
              <a:t>Thank you for introducing me to the university! Now I know what this place is, but how should I behave here? The </a:t>
            </a:r>
            <a:r>
              <a:rPr lang="en-US" b="1" dirty="0" err="1">
                <a:latin typeface="Ink Free" panose="03080402000500000000" pitchFamily="66" charset="0"/>
              </a:rPr>
              <a:t>Phoshian</a:t>
            </a:r>
            <a:r>
              <a:rPr lang="en-US" b="1" dirty="0">
                <a:latin typeface="Ink Free" panose="03080402000500000000" pitchFamily="66" charset="0"/>
              </a:rPr>
              <a:t> culture is very different from yours.</a:t>
            </a:r>
          </a:p>
        </p:txBody>
      </p:sp>
    </p:spTree>
    <p:extLst>
      <p:ext uri="{BB962C8B-B14F-4D97-AF65-F5344CB8AC3E}">
        <p14:creationId xmlns:p14="http://schemas.microsoft.com/office/powerpoint/2010/main" val="3281923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656412" y="341965"/>
            <a:ext cx="6712103" cy="711632"/>
          </a:xfrm>
        </p:spPr>
        <p:txBody>
          <a:bodyPr/>
          <a:lstStyle/>
          <a:p>
            <a:r>
              <a:rPr lang="en-US" dirty="0">
                <a:solidFill>
                  <a:schemeClr val="tx1"/>
                </a:solidFill>
              </a:rPr>
              <a:t>Code of Conduct</a:t>
            </a:r>
          </a:p>
          <a:p>
            <a:endParaRPr lang="en-US" sz="2000" b="0" dirty="0">
              <a:solidFill>
                <a:srgbClr val="FF0000"/>
              </a:solidFill>
            </a:endParaRPr>
          </a:p>
          <a:p>
            <a:endParaRPr lang="fi-FI" sz="2800" b="0" dirty="0">
              <a:solidFill>
                <a:schemeClr val="tx1"/>
              </a:solidFill>
            </a:endParaRP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pic>
        <p:nvPicPr>
          <p:cNvPr id="3" name="Graphic 2" descr="Woman raising hands">
            <a:extLst>
              <a:ext uri="{FF2B5EF4-FFF2-40B4-BE49-F238E27FC236}">
                <a16:creationId xmlns:a16="http://schemas.microsoft.com/office/drawing/2014/main" id="{888F6A27-4E4F-42F7-8019-62277F87CA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088910" y="3299670"/>
            <a:ext cx="3140481" cy="1968660"/>
          </a:xfrm>
          <a:prstGeom prst="rect">
            <a:avLst/>
          </a:prstGeom>
        </p:spPr>
      </p:pic>
      <p:pic>
        <p:nvPicPr>
          <p:cNvPr id="8" name="Graphic 7" descr="Boy with spiky hair">
            <a:extLst>
              <a:ext uri="{FF2B5EF4-FFF2-40B4-BE49-F238E27FC236}">
                <a16:creationId xmlns:a16="http://schemas.microsoft.com/office/drawing/2014/main" id="{EB447317-5652-4F63-BABF-0F0042664B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287893" y="2090220"/>
            <a:ext cx="1136915" cy="1416772"/>
          </a:xfrm>
          <a:prstGeom prst="rect">
            <a:avLst/>
          </a:prstGeom>
        </p:spPr>
      </p:pic>
      <p:pic>
        <p:nvPicPr>
          <p:cNvPr id="9" name="Graphic 8" descr="A face with one eye">
            <a:extLst>
              <a:ext uri="{FF2B5EF4-FFF2-40B4-BE49-F238E27FC236}">
                <a16:creationId xmlns:a16="http://schemas.microsoft.com/office/drawing/2014/main" id="{8E5A4721-C954-4B42-BA7C-92FFD68D32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368516" y="2672443"/>
            <a:ext cx="634255" cy="634255"/>
          </a:xfrm>
          <a:prstGeom prst="rect">
            <a:avLst/>
          </a:prstGeom>
        </p:spPr>
      </p:pic>
      <p:sp>
        <p:nvSpPr>
          <p:cNvPr id="2" name="TextBox 1">
            <a:extLst>
              <a:ext uri="{FF2B5EF4-FFF2-40B4-BE49-F238E27FC236}">
                <a16:creationId xmlns:a16="http://schemas.microsoft.com/office/drawing/2014/main" id="{7DD31A75-9DCA-7294-6CB7-ECFCA7A5511C}"/>
              </a:ext>
            </a:extLst>
          </p:cNvPr>
          <p:cNvSpPr txBox="1"/>
          <p:nvPr/>
        </p:nvSpPr>
        <p:spPr>
          <a:xfrm>
            <a:off x="656412" y="1131757"/>
            <a:ext cx="5912288" cy="2585323"/>
          </a:xfrm>
          <a:prstGeom prst="rect">
            <a:avLst/>
          </a:prstGeom>
          <a:noFill/>
        </p:spPr>
        <p:txBody>
          <a:bodyPr wrap="square" rtlCol="0">
            <a:spAutoFit/>
          </a:bodyPr>
          <a:lstStyle/>
          <a:p>
            <a:pPr marL="457200" indent="-457200">
              <a:buFont typeface="Arial" panose="020B0604020202020204" pitchFamily="34" charset="0"/>
              <a:buChar char="•"/>
            </a:pPr>
            <a:r>
              <a:rPr lang="en-US" sz="1800" dirty="0">
                <a:solidFill>
                  <a:schemeClr val="tx1"/>
                </a:solidFill>
              </a:rPr>
              <a:t>The foundation of our community culture: Putting our values and way of working into practice.</a:t>
            </a:r>
          </a:p>
          <a:p>
            <a:endParaRPr lang="en-US" sz="1800" dirty="0">
              <a:solidFill>
                <a:schemeClr val="tx1"/>
              </a:solidFill>
            </a:endParaRPr>
          </a:p>
          <a:p>
            <a:pPr marL="457200" indent="-457200">
              <a:buFont typeface="Arial" panose="020B0604020202020204" pitchFamily="34" charset="0"/>
              <a:buChar char="•"/>
            </a:pPr>
            <a:r>
              <a:rPr lang="en-US" sz="1800" dirty="0">
                <a:solidFill>
                  <a:schemeClr val="tx1"/>
                </a:solidFill>
              </a:rPr>
              <a:t>It is a responsibility of all of us, as members of Aalto community, to know this – and to know how to act in case we encounter violence of the code.</a:t>
            </a:r>
          </a:p>
          <a:p>
            <a:endParaRPr lang="en-US" sz="1800" dirty="0">
              <a:solidFill>
                <a:schemeClr val="tx1"/>
              </a:solidFill>
            </a:endParaRPr>
          </a:p>
          <a:p>
            <a:pPr marL="457200" indent="-457200">
              <a:buFont typeface="Arial" panose="020B0604020202020204" pitchFamily="34" charset="0"/>
              <a:buChar char="•"/>
            </a:pPr>
            <a:r>
              <a:rPr lang="en-US" sz="1800" dirty="0">
                <a:solidFill>
                  <a:schemeClr val="tx1"/>
                </a:solidFill>
              </a:rPr>
              <a:t>Complete the </a:t>
            </a:r>
            <a:r>
              <a:rPr lang="en-US" sz="1800" b="1" dirty="0">
                <a:solidFill>
                  <a:schemeClr val="tx1"/>
                </a:solidFill>
              </a:rPr>
              <a:t>mandatory</a:t>
            </a:r>
            <a:r>
              <a:rPr lang="en-US" sz="1800" dirty="0">
                <a:solidFill>
                  <a:schemeClr val="tx1"/>
                </a:solidFill>
              </a:rPr>
              <a:t> course for students at  </a:t>
            </a:r>
            <a:r>
              <a:rPr lang="fi-FI" sz="1800" u="sng" dirty="0">
                <a:hlinkClick r:id="rId10"/>
              </a:rPr>
              <a:t>https://mycourses.aalto.fi/course/info.php?id=41628</a:t>
            </a:r>
            <a:endParaRPr lang="en-US" sz="1800" dirty="0"/>
          </a:p>
        </p:txBody>
      </p:sp>
    </p:spTree>
    <p:extLst>
      <p:ext uri="{BB962C8B-B14F-4D97-AF65-F5344CB8AC3E}">
        <p14:creationId xmlns:p14="http://schemas.microsoft.com/office/powerpoint/2010/main" val="2817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D5DF608-E9B6-13D3-543D-A7C722D78F9C}"/>
              </a:ext>
            </a:extLst>
          </p:cNvPr>
          <p:cNvSpPr>
            <a:spLocks noGrp="1"/>
          </p:cNvSpPr>
          <p:nvPr>
            <p:ph type="body" sz="half" idx="11"/>
          </p:nvPr>
        </p:nvSpPr>
        <p:spPr>
          <a:xfrm>
            <a:off x="656412" y="1244344"/>
            <a:ext cx="7643607" cy="3049460"/>
          </a:xfrm>
        </p:spPr>
        <p:txBody>
          <a:bodyPr/>
          <a:lstStyle/>
          <a:p>
            <a:r>
              <a:rPr lang="en-US" sz="1600" b="0" dirty="0">
                <a:solidFill>
                  <a:srgbClr val="2D2D2D"/>
                </a:solidFill>
                <a:latin typeface="+mj-lt"/>
              </a:rPr>
              <a:t>The use of AI-based technologies is </a:t>
            </a:r>
            <a:r>
              <a:rPr lang="en-US" sz="1600" dirty="0">
                <a:solidFill>
                  <a:srgbClr val="2D2D2D"/>
                </a:solidFill>
                <a:latin typeface="+mj-lt"/>
              </a:rPr>
              <a:t>allowed as a support for learning unless instructed otherwise by the teacher of the course. </a:t>
            </a:r>
            <a:r>
              <a:rPr lang="en-US" sz="1600" b="0" dirty="0">
                <a:solidFill>
                  <a:srgbClr val="2D2D2D"/>
                </a:solidFill>
                <a:latin typeface="+mj-lt"/>
              </a:rPr>
              <a:t>Mainly this means that </a:t>
            </a:r>
            <a:r>
              <a:rPr lang="en-US" sz="1600" dirty="0">
                <a:solidFill>
                  <a:srgbClr val="2D2D2D"/>
                </a:solidFill>
                <a:latin typeface="+mj-lt"/>
              </a:rPr>
              <a:t>AI-based tools are not allowed to use when completing study attainments</a:t>
            </a:r>
            <a:r>
              <a:rPr lang="en-US" sz="1600" b="0" dirty="0">
                <a:solidFill>
                  <a:srgbClr val="2D2D2D"/>
                </a:solidFill>
                <a:latin typeface="+mj-lt"/>
              </a:rPr>
              <a:t> (e.g. Basic programming course) but are allowed to use to support learning. Please follow the instructions:</a:t>
            </a:r>
          </a:p>
          <a:p>
            <a:r>
              <a:rPr lang="en-US" sz="1600" b="0" dirty="0">
                <a:solidFill>
                  <a:srgbClr val="2D2D2D"/>
                </a:solidFill>
                <a:latin typeface="+mj-lt"/>
                <a:hlinkClick r:id="rId2"/>
              </a:rPr>
              <a:t>https://www.aalto.fi/en/services/guidance-for-the-use-of-artificial-intelligence-in-teaching-and-learning-at-aalto-university</a:t>
            </a:r>
            <a:r>
              <a:rPr lang="en-US" sz="1600" b="0" dirty="0">
                <a:solidFill>
                  <a:srgbClr val="2D2D2D"/>
                </a:solidFill>
                <a:latin typeface="+mj-lt"/>
              </a:rPr>
              <a:t> </a:t>
            </a:r>
          </a:p>
          <a:p>
            <a:endParaRPr lang="en-US" sz="1600" b="0" dirty="0">
              <a:solidFill>
                <a:srgbClr val="2D2D2D"/>
              </a:solidFill>
              <a:latin typeface="+mj-lt"/>
            </a:endParaRPr>
          </a:p>
          <a:p>
            <a:r>
              <a:rPr lang="en-US" sz="1600" dirty="0">
                <a:solidFill>
                  <a:srgbClr val="2D2D2D"/>
                </a:solidFill>
                <a:latin typeface="+mj-lt"/>
              </a:rPr>
              <a:t>Tips for using artificial intelligence for students:</a:t>
            </a:r>
          </a:p>
          <a:p>
            <a:r>
              <a:rPr lang="en-US" sz="1600" b="0" dirty="0">
                <a:solidFill>
                  <a:srgbClr val="2D2D2D"/>
                </a:solidFill>
                <a:latin typeface="+mj-lt"/>
                <a:hlinkClick r:id="rId3"/>
              </a:rPr>
              <a:t>https://www.aalto.fi/en/services/tips-for-using-artificial-intelligence-for-students</a:t>
            </a:r>
            <a:r>
              <a:rPr lang="en-US" sz="1600" b="0" dirty="0">
                <a:solidFill>
                  <a:srgbClr val="2D2D2D"/>
                </a:solidFill>
                <a:latin typeface="+mj-lt"/>
              </a:rPr>
              <a:t> </a:t>
            </a:r>
          </a:p>
          <a:p>
            <a:endParaRPr lang="en-US" sz="2400" dirty="0">
              <a:solidFill>
                <a:srgbClr val="2D2D2D"/>
              </a:solidFill>
              <a:latin typeface="+mj-lt"/>
            </a:endParaRPr>
          </a:p>
          <a:p>
            <a:endParaRPr lang="en-US" sz="2400" dirty="0"/>
          </a:p>
        </p:txBody>
      </p:sp>
      <p:sp>
        <p:nvSpPr>
          <p:cNvPr id="2" name="Text Placeholder 1">
            <a:extLst>
              <a:ext uri="{FF2B5EF4-FFF2-40B4-BE49-F238E27FC236}">
                <a16:creationId xmlns:a16="http://schemas.microsoft.com/office/drawing/2014/main" id="{458E15E7-7291-1915-3CA9-0C86797D8C75}"/>
              </a:ext>
            </a:extLst>
          </p:cNvPr>
          <p:cNvSpPr txBox="1">
            <a:spLocks/>
          </p:cNvSpPr>
          <p:nvPr/>
        </p:nvSpPr>
        <p:spPr>
          <a:xfrm>
            <a:off x="656412" y="341965"/>
            <a:ext cx="6712103" cy="71163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2400" dirty="0"/>
              <a:t>Guidance for the use of artificial intelligence in teaching and learning at Aalto University</a:t>
            </a:r>
          </a:p>
          <a:p>
            <a:endParaRPr lang="en-US" sz="2000" b="0" dirty="0">
              <a:solidFill>
                <a:srgbClr val="FF0000"/>
              </a:solidFill>
            </a:endParaRPr>
          </a:p>
          <a:p>
            <a:endParaRPr lang="fi-FI" sz="2800" b="0" dirty="0"/>
          </a:p>
        </p:txBody>
      </p:sp>
    </p:spTree>
    <p:extLst>
      <p:ext uri="{BB962C8B-B14F-4D97-AF65-F5344CB8AC3E}">
        <p14:creationId xmlns:p14="http://schemas.microsoft.com/office/powerpoint/2010/main" val="3951488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
        <p:nvSpPr>
          <p:cNvPr id="3" name="Text Placeholder 2">
            <a:extLst>
              <a:ext uri="{FF2B5EF4-FFF2-40B4-BE49-F238E27FC236}">
                <a16:creationId xmlns:a16="http://schemas.microsoft.com/office/drawing/2014/main" id="{FBA1ADF8-0C97-49DA-8B65-AFA097842D9E}"/>
              </a:ext>
            </a:extLst>
          </p:cNvPr>
          <p:cNvSpPr>
            <a:spLocks noGrp="1"/>
          </p:cNvSpPr>
          <p:nvPr>
            <p:ph type="body" sz="half" idx="11"/>
          </p:nvPr>
        </p:nvSpPr>
        <p:spPr>
          <a:xfrm>
            <a:off x="585530" y="390782"/>
            <a:ext cx="5561270" cy="1352265"/>
          </a:xfrm>
        </p:spPr>
        <p:txBody>
          <a:bodyPr/>
          <a:lstStyle/>
          <a:p>
            <a:r>
              <a:rPr lang="en-US" b="1" dirty="0">
                <a:solidFill>
                  <a:schemeClr val="tx1"/>
                </a:solidFill>
              </a:rPr>
              <a:t>Essential tools and IT services</a:t>
            </a: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000" b="0" dirty="0">
              <a:solidFill>
                <a:schemeClr val="tx1"/>
              </a:solidFill>
              <a:sym typeface="Wingdings" panose="05000000000000000000" pitchFamily="2" charset="2"/>
            </a:endParaRPr>
          </a:p>
          <a:p>
            <a:endParaRPr lang="en-US" sz="1600" b="0" dirty="0">
              <a:solidFill>
                <a:schemeClr val="tx1"/>
              </a:solidFill>
              <a:sym typeface="Wingdings" panose="05000000000000000000" pitchFamily="2" charset="2"/>
            </a:endParaRPr>
          </a:p>
          <a:p>
            <a:r>
              <a:rPr lang="en-US" sz="1600" b="0" dirty="0">
                <a:solidFill>
                  <a:schemeClr val="tx1"/>
                </a:solidFill>
                <a:sym typeface="Wingdings" panose="05000000000000000000" pitchFamily="2" charset="2"/>
              </a:rPr>
              <a:t>                        </a:t>
            </a:r>
            <a:endParaRPr lang="en-US" b="1" dirty="0">
              <a:solidFill>
                <a:schemeClr val="tx1"/>
              </a:solidFill>
            </a:endParaRPr>
          </a:p>
        </p:txBody>
      </p:sp>
      <p:pic>
        <p:nvPicPr>
          <p:cNvPr id="8" name="Graphic 7" descr="A man carrying a laptop">
            <a:extLst>
              <a:ext uri="{FF2B5EF4-FFF2-40B4-BE49-F238E27FC236}">
                <a16:creationId xmlns:a16="http://schemas.microsoft.com/office/drawing/2014/main" id="{F05A2C9A-45C3-4766-9CA5-3DE6F9E35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039293" y="3289128"/>
            <a:ext cx="2803730" cy="1989744"/>
          </a:xfrm>
          <a:prstGeom prst="rect">
            <a:avLst/>
          </a:prstGeom>
        </p:spPr>
      </p:pic>
      <p:pic>
        <p:nvPicPr>
          <p:cNvPr id="9" name="Graphic 8" descr="Boy with spiky hair">
            <a:extLst>
              <a:ext uri="{FF2B5EF4-FFF2-40B4-BE49-F238E27FC236}">
                <a16:creationId xmlns:a16="http://schemas.microsoft.com/office/drawing/2014/main" id="{54975C8C-3605-453B-8CF8-968431D2DB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287893" y="2090220"/>
            <a:ext cx="1136915" cy="1416772"/>
          </a:xfrm>
          <a:prstGeom prst="rect">
            <a:avLst/>
          </a:prstGeom>
        </p:spPr>
      </p:pic>
      <p:pic>
        <p:nvPicPr>
          <p:cNvPr id="10" name="Graphic 9" descr="A face with one eye">
            <a:extLst>
              <a:ext uri="{FF2B5EF4-FFF2-40B4-BE49-F238E27FC236}">
                <a16:creationId xmlns:a16="http://schemas.microsoft.com/office/drawing/2014/main" id="{7CE4082C-530C-4F5C-B1B3-02B467C765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368516" y="2672443"/>
            <a:ext cx="634255" cy="634255"/>
          </a:xfrm>
          <a:prstGeom prst="rect">
            <a:avLst/>
          </a:prstGeom>
        </p:spPr>
      </p:pic>
      <p:pic>
        <p:nvPicPr>
          <p:cNvPr id="11" name="Graphic 10" descr="Oblong speech bubble">
            <a:extLst>
              <a:ext uri="{FF2B5EF4-FFF2-40B4-BE49-F238E27FC236}">
                <a16:creationId xmlns:a16="http://schemas.microsoft.com/office/drawing/2014/main" id="{6DF8B1A0-BB9A-42EC-BE35-420F2C143E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1034" y="1546843"/>
            <a:ext cx="3991470" cy="2503526"/>
          </a:xfrm>
          <a:prstGeom prst="rect">
            <a:avLst/>
          </a:prstGeom>
        </p:spPr>
      </p:pic>
      <p:sp>
        <p:nvSpPr>
          <p:cNvPr id="12" name="TextBox 11">
            <a:extLst>
              <a:ext uri="{FF2B5EF4-FFF2-40B4-BE49-F238E27FC236}">
                <a16:creationId xmlns:a16="http://schemas.microsoft.com/office/drawing/2014/main" id="{0D4E7D67-2EE9-4331-B5CF-2929445707C5}"/>
              </a:ext>
            </a:extLst>
          </p:cNvPr>
          <p:cNvSpPr txBox="1"/>
          <p:nvPr/>
        </p:nvSpPr>
        <p:spPr>
          <a:xfrm>
            <a:off x="3678236" y="2089029"/>
            <a:ext cx="2609150" cy="1546577"/>
          </a:xfrm>
          <a:prstGeom prst="rect">
            <a:avLst/>
          </a:prstGeom>
          <a:noFill/>
        </p:spPr>
        <p:txBody>
          <a:bodyPr wrap="square" rtlCol="0">
            <a:spAutoFit/>
          </a:bodyPr>
          <a:lstStyle/>
          <a:p>
            <a:pPr algn="ctr"/>
            <a:r>
              <a:rPr lang="en-US" b="1" dirty="0">
                <a:latin typeface="Ink Free" panose="03080402000500000000" pitchFamily="66" charset="0"/>
              </a:rPr>
              <a:t>In </a:t>
            </a:r>
            <a:r>
              <a:rPr lang="en-US" b="1" dirty="0" err="1">
                <a:latin typeface="Ink Free" panose="03080402000500000000" pitchFamily="66" charset="0"/>
              </a:rPr>
              <a:t>Phosh</a:t>
            </a:r>
            <a:r>
              <a:rPr lang="en-US" b="1" dirty="0">
                <a:latin typeface="Ink Free" panose="03080402000500000000" pitchFamily="66" charset="0"/>
              </a:rPr>
              <a:t>, we communicate and transfer information with ultrasound, but I heard you have something called INTERNET and many tools there for the university students. Could you brief me on them?</a:t>
            </a:r>
          </a:p>
        </p:txBody>
      </p:sp>
    </p:spTree>
    <p:extLst>
      <p:ext uri="{BB962C8B-B14F-4D97-AF65-F5344CB8AC3E}">
        <p14:creationId xmlns:p14="http://schemas.microsoft.com/office/powerpoint/2010/main" val="165369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78D319-42BB-45D0-A8CA-11DC5306FCB6}"/>
              </a:ext>
            </a:extLst>
          </p:cNvPr>
          <p:cNvSpPr>
            <a:spLocks noGrp="1"/>
          </p:cNvSpPr>
          <p:nvPr>
            <p:ph type="body" sz="half" idx="10"/>
          </p:nvPr>
        </p:nvSpPr>
        <p:spPr>
          <a:xfrm>
            <a:off x="292328" y="28438"/>
            <a:ext cx="6897657" cy="999574"/>
          </a:xfrm>
        </p:spPr>
        <p:txBody>
          <a:bodyPr/>
          <a:lstStyle/>
          <a:p>
            <a:r>
              <a:rPr lang="en-US" sz="3600" b="1" dirty="0"/>
              <a:t>Essential tools and IT services</a:t>
            </a:r>
          </a:p>
        </p:txBody>
      </p:sp>
      <p:graphicFrame>
        <p:nvGraphicFramePr>
          <p:cNvPr id="6" name="Diagram 5">
            <a:extLst>
              <a:ext uri="{FF2B5EF4-FFF2-40B4-BE49-F238E27FC236}">
                <a16:creationId xmlns:a16="http://schemas.microsoft.com/office/drawing/2014/main" id="{3C7C6EB8-21EB-4BF3-A0A0-190B1A7A19EC}"/>
              </a:ext>
            </a:extLst>
          </p:cNvPr>
          <p:cNvGraphicFramePr/>
          <p:nvPr>
            <p:extLst>
              <p:ext uri="{D42A27DB-BD31-4B8C-83A1-F6EECF244321}">
                <p14:modId xmlns:p14="http://schemas.microsoft.com/office/powerpoint/2010/main" val="2650691757"/>
              </p:ext>
            </p:extLst>
          </p:nvPr>
        </p:nvGraphicFramePr>
        <p:xfrm>
          <a:off x="358775" y="945973"/>
          <a:ext cx="5161259" cy="3513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4933B98F-8227-4BFE-850A-C5BCE219895D}"/>
              </a:ext>
            </a:extLst>
          </p:cNvPr>
          <p:cNvSpPr/>
          <p:nvPr/>
        </p:nvSpPr>
        <p:spPr>
          <a:xfrm>
            <a:off x="6044320" y="1197429"/>
            <a:ext cx="3036401" cy="3127828"/>
          </a:xfrm>
          <a:prstGeom prst="round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285750" indent="-285750">
              <a:buFont typeface="Arial" panose="020B0604020202020204" pitchFamily="34" charset="0"/>
              <a:buChar char="•"/>
            </a:pPr>
            <a:r>
              <a:rPr lang="en-US" sz="1200" b="1" dirty="0">
                <a:solidFill>
                  <a:schemeClr val="tx1"/>
                </a:solidFill>
              </a:rPr>
              <a:t>Your landing page to studies</a:t>
            </a:r>
          </a:p>
          <a:p>
            <a:pPr marL="285750" indent="-285750">
              <a:buFont typeface="Arial" panose="020B0604020202020204" pitchFamily="34" charset="0"/>
              <a:buChar char="•"/>
            </a:pPr>
            <a:r>
              <a:rPr lang="en-US" sz="1200" dirty="0">
                <a:solidFill>
                  <a:schemeClr val="tx1"/>
                </a:solidFill>
                <a:highlight>
                  <a:srgbClr val="FFCD00"/>
                </a:highlight>
              </a:rPr>
              <a:t>MFA required</a:t>
            </a:r>
          </a:p>
          <a:p>
            <a:pPr marL="285750" indent="-285750">
              <a:buFont typeface="Arial" panose="020B0604020202020204" pitchFamily="34" charset="0"/>
              <a:buChar char="•"/>
            </a:pPr>
            <a:r>
              <a:rPr lang="en-US" sz="1200" dirty="0">
                <a:solidFill>
                  <a:schemeClr val="tx1"/>
                </a:solidFill>
              </a:rPr>
              <a:t>Contact information of your personal Success Team</a:t>
            </a:r>
          </a:p>
          <a:p>
            <a:pPr marL="285750" indent="-285750">
              <a:buFont typeface="Arial" panose="020B0604020202020204" pitchFamily="34" charset="0"/>
              <a:buChar char="•"/>
            </a:pPr>
            <a:r>
              <a:rPr lang="en-US" sz="1200" dirty="0">
                <a:solidFill>
                  <a:schemeClr val="tx1"/>
                </a:solidFill>
              </a:rPr>
              <a:t>Appointment booking system</a:t>
            </a:r>
          </a:p>
          <a:p>
            <a:pPr marL="285750" indent="-285750">
              <a:buFont typeface="Arial" panose="020B0604020202020204" pitchFamily="34" charset="0"/>
              <a:buChar char="•"/>
            </a:pPr>
            <a:r>
              <a:rPr lang="en-US" sz="1200" dirty="0">
                <a:solidFill>
                  <a:schemeClr val="tx1"/>
                </a:solidFill>
              </a:rPr>
              <a:t>Notes and tasks given by Success Team</a:t>
            </a:r>
          </a:p>
          <a:p>
            <a:pPr marL="285750" indent="-285750">
              <a:buFont typeface="Arial" panose="020B0604020202020204" pitchFamily="34" charset="0"/>
              <a:buChar char="•"/>
            </a:pPr>
            <a:r>
              <a:rPr lang="en-US" sz="1200" dirty="0">
                <a:solidFill>
                  <a:schemeClr val="tx1"/>
                </a:solidFill>
              </a:rPr>
              <a:t>Links to key services</a:t>
            </a:r>
          </a:p>
          <a:p>
            <a:pPr marL="285750" indent="-285750">
              <a:buFont typeface="Arial" panose="020B0604020202020204" pitchFamily="34" charset="0"/>
              <a:buChar char="•"/>
            </a:pPr>
            <a:r>
              <a:rPr lang="en-US" sz="1200" dirty="0">
                <a:solidFill>
                  <a:schemeClr val="tx1"/>
                </a:solidFill>
              </a:rPr>
              <a:t>Instructions </a:t>
            </a:r>
            <a:r>
              <a:rPr lang="en-US" sz="1200" dirty="0">
                <a:solidFill>
                  <a:schemeClr val="tx1"/>
                </a:solidFill>
                <a:hlinkClick r:id="rId8"/>
              </a:rPr>
              <a:t>https://www.aalto.fi/en/teaching-and-learning/mystudies-instructions</a:t>
            </a:r>
            <a:endParaRPr lang="en-US" sz="1200" dirty="0">
              <a:solidFill>
                <a:schemeClr val="tx1"/>
              </a:solidFill>
            </a:endParaRPr>
          </a:p>
          <a:p>
            <a:pPr marL="285750" indent="-285750">
              <a:buFont typeface="Arial" panose="020B0604020202020204" pitchFamily="34" charset="0"/>
              <a:buChar char="•"/>
            </a:pPr>
            <a:r>
              <a:rPr lang="en-US" sz="1200" b="1" i="1" dirty="0">
                <a:solidFill>
                  <a:schemeClr val="tx1"/>
                </a:solidFill>
                <a:latin typeface="Georgia" panose="02040502050405020303" pitchFamily="18" charset="0"/>
              </a:rPr>
              <a:t>mystudies.aalto.fi </a:t>
            </a:r>
            <a:endParaRPr lang="en-US" b="1" i="1" dirty="0">
              <a:solidFill>
                <a:schemeClr val="tx1"/>
              </a:solidFill>
              <a:latin typeface="Georgia" panose="02040502050405020303" pitchFamily="18" charset="0"/>
            </a:endParaRPr>
          </a:p>
        </p:txBody>
      </p:sp>
      <p:sp>
        <p:nvSpPr>
          <p:cNvPr id="5" name="Rectangle: Rounded Corners 4">
            <a:extLst>
              <a:ext uri="{FF2B5EF4-FFF2-40B4-BE49-F238E27FC236}">
                <a16:creationId xmlns:a16="http://schemas.microsoft.com/office/drawing/2014/main" id="{9DA9A7B5-F42D-4DD6-A803-A11A5E210BF7}"/>
              </a:ext>
            </a:extLst>
          </p:cNvPr>
          <p:cNvSpPr/>
          <p:nvPr/>
        </p:nvSpPr>
        <p:spPr>
          <a:xfrm>
            <a:off x="5586481" y="1028012"/>
            <a:ext cx="910927" cy="3431227"/>
          </a:xfrm>
          <a:prstGeom prst="roundRect">
            <a:avLst/>
          </a:prstGeom>
          <a:solidFill>
            <a:srgbClr val="FFCD00"/>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solidFill>
                  <a:schemeClr val="tx1"/>
                </a:solidFill>
              </a:rPr>
              <a:t>MyStudies</a:t>
            </a:r>
            <a:endParaRPr lang="en-US" sz="2000" dirty="0">
              <a:solidFill>
                <a:schemeClr val="tx1"/>
              </a:solidFill>
            </a:endParaRPr>
          </a:p>
        </p:txBody>
      </p:sp>
    </p:spTree>
    <p:extLst>
      <p:ext uri="{BB962C8B-B14F-4D97-AF65-F5344CB8AC3E}">
        <p14:creationId xmlns:p14="http://schemas.microsoft.com/office/powerpoint/2010/main" val="4260554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370F4-3A48-4E0A-B95A-45DAD9C308A7}"/>
              </a:ext>
            </a:extLst>
          </p:cNvPr>
          <p:cNvSpPr>
            <a:spLocks noGrp="1"/>
          </p:cNvSpPr>
          <p:nvPr>
            <p:ph type="body" sz="half" idx="10"/>
          </p:nvPr>
        </p:nvSpPr>
        <p:spPr/>
        <p:txBody>
          <a:bodyPr/>
          <a:lstStyle/>
          <a:p>
            <a:r>
              <a:rPr lang="en-US" dirty="0"/>
              <a:t>Your personal information</a:t>
            </a:r>
          </a:p>
        </p:txBody>
      </p:sp>
      <p:sp>
        <p:nvSpPr>
          <p:cNvPr id="3" name="Text Placeholder 2">
            <a:extLst>
              <a:ext uri="{FF2B5EF4-FFF2-40B4-BE49-F238E27FC236}">
                <a16:creationId xmlns:a16="http://schemas.microsoft.com/office/drawing/2014/main" id="{684FDF37-E27D-4179-AA87-5B2224495439}"/>
              </a:ext>
            </a:extLst>
          </p:cNvPr>
          <p:cNvSpPr>
            <a:spLocks noGrp="1"/>
          </p:cNvSpPr>
          <p:nvPr>
            <p:ph type="body" sz="half" idx="11"/>
          </p:nvPr>
        </p:nvSpPr>
        <p:spPr>
          <a:xfrm>
            <a:off x="292328" y="853160"/>
            <a:ext cx="8492897" cy="3049460"/>
          </a:xfrm>
        </p:spPr>
        <p:txBody>
          <a:bodyPr/>
          <a:lstStyle/>
          <a:p>
            <a:pPr marL="342900" indent="-342900">
              <a:buFont typeface="Arial" panose="020B0604020202020204" pitchFamily="34" charset="0"/>
              <a:buChar char="•"/>
            </a:pPr>
            <a:r>
              <a:rPr lang="en-US" sz="2000" dirty="0"/>
              <a:t>Update your records (and keep them updated) in Sisu</a:t>
            </a:r>
          </a:p>
          <a:p>
            <a:pPr marL="342900" indent="-342900">
              <a:buFont typeface="Arial" panose="020B0604020202020204" pitchFamily="34" charset="0"/>
              <a:buChar char="•"/>
            </a:pPr>
            <a:r>
              <a:rPr lang="en-US" sz="2000" dirty="0">
                <a:latin typeface="+mj-lt"/>
              </a:rPr>
              <a:t>You can update your </a:t>
            </a:r>
            <a:r>
              <a:rPr lang="en-US" sz="2000" dirty="0">
                <a:highlight>
                  <a:srgbClr val="FFCD00"/>
                </a:highlight>
                <a:latin typeface="+mj-lt"/>
              </a:rPr>
              <a:t>contact information </a:t>
            </a:r>
            <a:r>
              <a:rPr lang="en-US" sz="2000" dirty="0">
                <a:latin typeface="+mj-lt"/>
              </a:rPr>
              <a:t>and selections for </a:t>
            </a:r>
            <a:r>
              <a:rPr lang="en-US" sz="2000" dirty="0">
                <a:highlight>
                  <a:srgbClr val="FFCD00"/>
                </a:highlight>
                <a:latin typeface="+mj-lt"/>
              </a:rPr>
              <a:t>disclosure of information </a:t>
            </a:r>
            <a:r>
              <a:rPr lang="en-US" sz="2000" dirty="0">
                <a:latin typeface="+mj-lt"/>
              </a:rPr>
              <a:t>by clicking the </a:t>
            </a:r>
            <a:r>
              <a:rPr lang="en-US" sz="2000" b="1" i="1" dirty="0">
                <a:latin typeface="+mj-lt"/>
              </a:rPr>
              <a:t>Edit</a:t>
            </a:r>
            <a:r>
              <a:rPr lang="en-US" sz="2000" b="1" dirty="0">
                <a:latin typeface="+mj-lt"/>
              </a:rPr>
              <a:t> </a:t>
            </a:r>
            <a:r>
              <a:rPr lang="en-US" sz="2000" dirty="0">
                <a:latin typeface="+mj-lt"/>
              </a:rPr>
              <a:t>button in My Profile – Personal Information</a:t>
            </a:r>
          </a:p>
          <a:p>
            <a:pPr marL="342900" indent="-342900">
              <a:buFont typeface="Arial" panose="020B0604020202020204" pitchFamily="34" charset="0"/>
              <a:buChar char="•"/>
            </a:pPr>
            <a:r>
              <a:rPr lang="en-US" sz="2000" dirty="0"/>
              <a:t>Other records must be updated by Student Services</a:t>
            </a:r>
          </a:p>
          <a:p>
            <a:pPr marL="342900" indent="-342900">
              <a:buFont typeface="Arial" panose="020B0604020202020204" pitchFamily="34" charset="0"/>
              <a:buChar char="•"/>
            </a:pPr>
            <a:r>
              <a:rPr lang="en-US" sz="2000" dirty="0"/>
              <a:t>Check at least these:</a:t>
            </a:r>
          </a:p>
          <a:p>
            <a:pPr marL="971550" lvl="1" indent="-342900"/>
            <a:r>
              <a:rPr lang="en-US" sz="2000" b="1" dirty="0">
                <a:highlight>
                  <a:srgbClr val="FFCD00"/>
                </a:highlight>
              </a:rPr>
              <a:t>Finnish personal ID Number</a:t>
            </a:r>
            <a:r>
              <a:rPr lang="en-US" sz="2000" dirty="0">
                <a:highlight>
                  <a:srgbClr val="FFCD00"/>
                </a:highlight>
              </a:rPr>
              <a:t> </a:t>
            </a:r>
            <a:br>
              <a:rPr lang="en-US" sz="2000" dirty="0">
                <a:highlight>
                  <a:srgbClr val="FFCD00"/>
                </a:highlight>
              </a:rPr>
            </a:br>
            <a:r>
              <a:rPr lang="en-US" sz="2000" dirty="0"/>
              <a:t>(contact </a:t>
            </a:r>
            <a:r>
              <a:rPr lang="en-US" sz="2000" dirty="0">
                <a:hlinkClick r:id="rId2"/>
              </a:rPr>
              <a:t>studies-eng@aalto.fi</a:t>
            </a:r>
            <a:r>
              <a:rPr lang="en-US" sz="2000" dirty="0"/>
              <a:t>) </a:t>
            </a:r>
          </a:p>
          <a:p>
            <a:pPr marL="971550" lvl="1" indent="-342900"/>
            <a:r>
              <a:rPr lang="en-US" sz="2000" dirty="0"/>
              <a:t>Address </a:t>
            </a:r>
          </a:p>
          <a:p>
            <a:pPr marL="971550" lvl="1" indent="-342900"/>
            <a:r>
              <a:rPr lang="en-US" sz="2000" dirty="0"/>
              <a:t>Home municipality</a:t>
            </a:r>
          </a:p>
          <a:p>
            <a:pPr marL="971550" lvl="1" indent="-342900"/>
            <a:r>
              <a:rPr lang="en-US" sz="2000" dirty="0"/>
              <a:t>Phone number</a:t>
            </a:r>
          </a:p>
        </p:txBody>
      </p:sp>
      <p:pic>
        <p:nvPicPr>
          <p:cNvPr id="7" name="Picture 6">
            <a:extLst>
              <a:ext uri="{FF2B5EF4-FFF2-40B4-BE49-F238E27FC236}">
                <a16:creationId xmlns:a16="http://schemas.microsoft.com/office/drawing/2014/main" id="{D05A6612-53DE-422E-823B-19DBBE05F97D}"/>
              </a:ext>
            </a:extLst>
          </p:cNvPr>
          <p:cNvPicPr>
            <a:picLocks noChangeAspect="1"/>
          </p:cNvPicPr>
          <p:nvPr/>
        </p:nvPicPr>
        <p:blipFill>
          <a:blip r:embed="rId3"/>
          <a:stretch>
            <a:fillRect/>
          </a:stretch>
        </p:blipFill>
        <p:spPr>
          <a:xfrm>
            <a:off x="6315740" y="2289357"/>
            <a:ext cx="2693477" cy="3062365"/>
          </a:xfrm>
          <a:prstGeom prst="rect">
            <a:avLst/>
          </a:prstGeom>
        </p:spPr>
      </p:pic>
      <p:pic>
        <p:nvPicPr>
          <p:cNvPr id="8" name="Graphic 7" descr="Oblong speech bubble">
            <a:extLst>
              <a:ext uri="{FF2B5EF4-FFF2-40B4-BE49-F238E27FC236}">
                <a16:creationId xmlns:a16="http://schemas.microsoft.com/office/drawing/2014/main" id="{DA41B815-D23E-43CE-8071-3690F33819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211" y="2571750"/>
            <a:ext cx="2025057" cy="1270155"/>
          </a:xfrm>
          <a:prstGeom prst="rect">
            <a:avLst/>
          </a:prstGeom>
        </p:spPr>
      </p:pic>
      <p:sp>
        <p:nvSpPr>
          <p:cNvPr id="9" name="TextBox 8">
            <a:extLst>
              <a:ext uri="{FF2B5EF4-FFF2-40B4-BE49-F238E27FC236}">
                <a16:creationId xmlns:a16="http://schemas.microsoft.com/office/drawing/2014/main" id="{6E5E5268-5630-46C3-953B-603D6BCC211C}"/>
              </a:ext>
            </a:extLst>
          </p:cNvPr>
          <p:cNvSpPr txBox="1"/>
          <p:nvPr/>
        </p:nvSpPr>
        <p:spPr>
          <a:xfrm>
            <a:off x="5492860" y="2795962"/>
            <a:ext cx="1453745" cy="923330"/>
          </a:xfrm>
          <a:prstGeom prst="rect">
            <a:avLst/>
          </a:prstGeom>
          <a:noFill/>
        </p:spPr>
        <p:txBody>
          <a:bodyPr wrap="square" rtlCol="0">
            <a:spAutoFit/>
          </a:bodyPr>
          <a:lstStyle/>
          <a:p>
            <a:pPr algn="ctr"/>
            <a:r>
              <a:rPr lang="en-US" b="1" dirty="0">
                <a:latin typeface="Ink Free" panose="03080402000500000000" pitchFamily="66" charset="0"/>
              </a:rPr>
              <a:t>Excuse me, where should I enter my home planet…?</a:t>
            </a:r>
          </a:p>
        </p:txBody>
      </p:sp>
    </p:spTree>
    <p:extLst>
      <p:ext uri="{BB962C8B-B14F-4D97-AF65-F5344CB8AC3E}">
        <p14:creationId xmlns:p14="http://schemas.microsoft.com/office/powerpoint/2010/main" val="1595066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27514A-5A70-40DF-82B3-1B48F320AF7D}"/>
              </a:ext>
            </a:extLst>
          </p:cNvPr>
          <p:cNvSpPr>
            <a:spLocks noGrp="1"/>
          </p:cNvSpPr>
          <p:nvPr>
            <p:ph type="body" sz="half" idx="10"/>
          </p:nvPr>
        </p:nvSpPr>
        <p:spPr/>
        <p:txBody>
          <a:bodyPr/>
          <a:lstStyle/>
          <a:p>
            <a:r>
              <a:rPr lang="en-US" dirty="0"/>
              <a:t>Aalto email</a:t>
            </a:r>
          </a:p>
        </p:txBody>
      </p:sp>
      <p:sp>
        <p:nvSpPr>
          <p:cNvPr id="3" name="Text Placeholder 2">
            <a:extLst>
              <a:ext uri="{FF2B5EF4-FFF2-40B4-BE49-F238E27FC236}">
                <a16:creationId xmlns:a16="http://schemas.microsoft.com/office/drawing/2014/main" id="{FE681FA8-D84E-4998-9036-6CD2CBA20449}"/>
              </a:ext>
            </a:extLst>
          </p:cNvPr>
          <p:cNvSpPr>
            <a:spLocks noGrp="1"/>
          </p:cNvSpPr>
          <p:nvPr>
            <p:ph type="body" sz="half" idx="11"/>
          </p:nvPr>
        </p:nvSpPr>
        <p:spPr>
          <a:xfrm>
            <a:off x="292327" y="773018"/>
            <a:ext cx="8492897" cy="3049460"/>
          </a:xfrm>
        </p:spPr>
        <p:txBody>
          <a:bodyPr/>
          <a:lstStyle/>
          <a:p>
            <a:pPr marL="308610" indent="-308610">
              <a:buFont typeface="Arial" panose="020B0604020202020204" pitchFamily="34" charset="0"/>
              <a:buChar char="•"/>
            </a:pPr>
            <a:r>
              <a:rPr lang="fi-FI" sz="1600" b="0" dirty="0" err="1"/>
              <a:t>All</a:t>
            </a:r>
            <a:r>
              <a:rPr lang="fi-FI" sz="1600" b="0" dirty="0"/>
              <a:t> students </a:t>
            </a:r>
            <a:r>
              <a:rPr lang="fi-FI" sz="1600" b="0" dirty="0" err="1"/>
              <a:t>have</a:t>
            </a:r>
            <a:r>
              <a:rPr lang="fi-FI" sz="1600" b="0" dirty="0"/>
              <a:t> an @aalto.fi e-mail </a:t>
            </a:r>
            <a:r>
              <a:rPr lang="fi-FI" sz="1600" b="0" dirty="0" err="1"/>
              <a:t>address</a:t>
            </a:r>
            <a:r>
              <a:rPr lang="fi-FI" sz="1600" b="0" dirty="0"/>
              <a:t>, </a:t>
            </a:r>
            <a:r>
              <a:rPr lang="fi-FI" sz="1600" b="0" dirty="0" err="1"/>
              <a:t>usually</a:t>
            </a:r>
            <a:r>
              <a:rPr lang="fi-FI" sz="1600" b="0" dirty="0"/>
              <a:t> firstname.lastname@aalto.fi</a:t>
            </a:r>
          </a:p>
          <a:p>
            <a:pPr marL="308610" indent="-308610">
              <a:buFont typeface="Arial" panose="020B0604020202020204" pitchFamily="34" charset="0"/>
              <a:buChar char="•"/>
            </a:pPr>
            <a:r>
              <a:rPr lang="en-US" sz="1600" b="0" dirty="0"/>
              <a:t>You can access Aalto's email either with a browser (mail.aalto.fi) or via Microsoft Outlook on your computer (or phone). </a:t>
            </a:r>
          </a:p>
          <a:p>
            <a:pPr marL="308610" indent="-308610">
              <a:buFont typeface="Arial" panose="020B0604020202020204" pitchFamily="34" charset="0"/>
              <a:buChar char="•"/>
            </a:pPr>
            <a:r>
              <a:rPr lang="en-US" sz="1600" b="0" dirty="0"/>
              <a:t>All informational emails (instructions, decisions, newsletters etc.) will be sent to your @aalto.fi email – check it daily!</a:t>
            </a:r>
          </a:p>
          <a:p>
            <a:pPr marL="308610" indent="-308610">
              <a:buFont typeface="Arial" panose="020B0604020202020204" pitchFamily="34" charset="0"/>
              <a:buChar char="•"/>
            </a:pPr>
            <a:r>
              <a:rPr lang="fi-FI" sz="1600" b="0" dirty="0"/>
              <a:t>If </a:t>
            </a:r>
            <a:r>
              <a:rPr lang="fi-FI" sz="1600" b="0" dirty="0" err="1"/>
              <a:t>you</a:t>
            </a:r>
            <a:r>
              <a:rPr lang="fi-FI" sz="1600" b="0" dirty="0"/>
              <a:t> </a:t>
            </a:r>
            <a:r>
              <a:rPr lang="fi-FI" sz="1600" b="0" dirty="0" err="1"/>
              <a:t>use</a:t>
            </a:r>
            <a:r>
              <a:rPr lang="fi-FI" sz="1600" b="0" dirty="0"/>
              <a:t> some </a:t>
            </a:r>
            <a:r>
              <a:rPr lang="fi-FI" sz="1600" b="0" dirty="0" err="1"/>
              <a:t>other</a:t>
            </a:r>
            <a:r>
              <a:rPr lang="fi-FI" sz="1600" b="0" dirty="0"/>
              <a:t> </a:t>
            </a:r>
            <a:r>
              <a:rPr lang="fi-FI" sz="1600" b="0" dirty="0" err="1"/>
              <a:t>email</a:t>
            </a:r>
            <a:r>
              <a:rPr lang="fi-FI" sz="1600" b="0" dirty="0"/>
              <a:t> </a:t>
            </a:r>
            <a:r>
              <a:rPr lang="fi-FI" sz="1600" b="0" dirty="0" err="1"/>
              <a:t>address</a:t>
            </a:r>
            <a:r>
              <a:rPr lang="fi-FI" sz="1600" b="0" dirty="0"/>
              <a:t>, </a:t>
            </a:r>
            <a:r>
              <a:rPr lang="fi-FI" sz="1600" b="0" dirty="0" err="1"/>
              <a:t>redirect</a:t>
            </a:r>
            <a:r>
              <a:rPr lang="fi-FI" sz="1600" b="0" dirty="0"/>
              <a:t> </a:t>
            </a:r>
            <a:r>
              <a:rPr lang="fi-FI" sz="1600" b="0" dirty="0" err="1"/>
              <a:t>your</a:t>
            </a:r>
            <a:r>
              <a:rPr lang="fi-FI" sz="1600" b="0" dirty="0"/>
              <a:t> @aalto.fi</a:t>
            </a:r>
            <a:r>
              <a:rPr lang="fi-FI" sz="1600" b="0" dirty="0">
                <a:solidFill>
                  <a:srgbClr val="FF0000"/>
                </a:solidFill>
              </a:rPr>
              <a:t> </a:t>
            </a:r>
            <a:r>
              <a:rPr lang="fi-FI" sz="1600" b="0" dirty="0" err="1"/>
              <a:t>emails</a:t>
            </a:r>
            <a:endParaRPr lang="fi-FI" sz="1600" b="0" dirty="0"/>
          </a:p>
          <a:p>
            <a:pPr marL="308610" indent="-308610">
              <a:buFont typeface="Arial" panose="020B0604020202020204" pitchFamily="34" charset="0"/>
              <a:buChar char="•"/>
            </a:pPr>
            <a:r>
              <a:rPr lang="en-US" sz="1600" b="0" dirty="0">
                <a:highlight>
                  <a:srgbClr val="FFCD00"/>
                </a:highlight>
              </a:rPr>
              <a:t>Multifactor Authentication (MFA): </a:t>
            </a:r>
            <a:r>
              <a:rPr lang="en-US" sz="1600" b="0" dirty="0"/>
              <a:t>Download Microsoft Authenticator app (do not sign in!) and follow instructions at </a:t>
            </a:r>
            <a:r>
              <a:rPr lang="en-US" sz="1600" b="0" dirty="0">
                <a:hlinkClick r:id="rId2"/>
              </a:rPr>
              <a:t>https://www.aalto.fi/en/services/aalto-multifactor-authentication-on-office-365-accounts</a:t>
            </a:r>
            <a:endParaRPr lang="fi-FI" sz="1600" b="0" strike="sngStrike" dirty="0"/>
          </a:p>
          <a:p>
            <a:pPr marL="308610" indent="-308610">
              <a:buFont typeface="Arial" panose="020B0604020202020204" pitchFamily="34" charset="0"/>
              <a:buChar char="•"/>
            </a:pPr>
            <a:r>
              <a:rPr lang="fi-FI" sz="1600" dirty="0" err="1"/>
              <a:t>Problems</a:t>
            </a:r>
            <a:r>
              <a:rPr lang="fi-FI" sz="1600" dirty="0"/>
              <a:t>? </a:t>
            </a:r>
            <a:r>
              <a:rPr lang="fi-FI" sz="1600" dirty="0" err="1"/>
              <a:t>Please</a:t>
            </a:r>
            <a:r>
              <a:rPr lang="fi-FI" sz="1600" dirty="0"/>
              <a:t> </a:t>
            </a:r>
            <a:r>
              <a:rPr lang="fi-FI" sz="1600" dirty="0" err="1"/>
              <a:t>contact</a:t>
            </a:r>
            <a:r>
              <a:rPr lang="fi-FI" sz="1600" dirty="0"/>
              <a:t> IT Services </a:t>
            </a:r>
            <a:r>
              <a:rPr lang="fi-FI" sz="1600" dirty="0">
                <a:hlinkClick r:id="rId3"/>
              </a:rPr>
              <a:t>servicedesk@aalto.fi</a:t>
            </a:r>
            <a:r>
              <a:rPr lang="fi-FI" sz="1600" dirty="0"/>
              <a:t> </a:t>
            </a:r>
            <a:r>
              <a:rPr lang="fi-FI" sz="1600" dirty="0" err="1"/>
              <a:t>or</a:t>
            </a:r>
            <a:r>
              <a:rPr lang="fi-FI" sz="1600" dirty="0"/>
              <a:t> </a:t>
            </a:r>
            <a:r>
              <a:rPr lang="fi-FI" sz="1600" dirty="0" err="1"/>
              <a:t>visit</a:t>
            </a:r>
            <a:r>
              <a:rPr lang="fi-FI" sz="1600" dirty="0"/>
              <a:t> </a:t>
            </a:r>
            <a:r>
              <a:rPr lang="fi-FI" sz="1600" dirty="0" err="1"/>
              <a:t>them</a:t>
            </a:r>
            <a:r>
              <a:rPr lang="fi-FI" sz="1600" dirty="0"/>
              <a:t> at </a:t>
            </a:r>
            <a:r>
              <a:rPr lang="fi-FI" sz="1600" dirty="0" err="1"/>
              <a:t>Welcome</a:t>
            </a:r>
            <a:r>
              <a:rPr lang="fi-FI" sz="1600" dirty="0"/>
              <a:t> </a:t>
            </a:r>
            <a:r>
              <a:rPr lang="fi-FI" sz="1600" dirty="0" err="1"/>
              <a:t>Fair</a:t>
            </a:r>
            <a:r>
              <a:rPr lang="fi-FI" sz="1600" dirty="0"/>
              <a:t> on </a:t>
            </a:r>
            <a:r>
              <a:rPr lang="fi-FI" sz="1600" dirty="0" err="1"/>
              <a:t>Thursday</a:t>
            </a:r>
            <a:endParaRPr lang="fi-FI" sz="1600" dirty="0"/>
          </a:p>
          <a:p>
            <a:endParaRPr lang="en-US" dirty="0"/>
          </a:p>
        </p:txBody>
      </p:sp>
    </p:spTree>
    <p:extLst>
      <p:ext uri="{BB962C8B-B14F-4D97-AF65-F5344CB8AC3E}">
        <p14:creationId xmlns:p14="http://schemas.microsoft.com/office/powerpoint/2010/main" val="1092748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E9DF8C7F-1D47-48A8-91B3-431AEEA4456F}"/>
              </a:ext>
            </a:extLst>
          </p:cNvPr>
          <p:cNvPicPr>
            <a:picLocks noChangeAspect="1"/>
          </p:cNvPicPr>
          <p:nvPr/>
        </p:nvPicPr>
        <p:blipFill rotWithShape="1">
          <a:blip r:embed="rId2"/>
          <a:srcRect l="39962" r="22545" b="-1"/>
          <a:stretch/>
        </p:blipFill>
        <p:spPr>
          <a:xfrm>
            <a:off x="4710793" y="10"/>
            <a:ext cx="4433207" cy="5143490"/>
          </a:xfrm>
          <a:prstGeom prst="rect">
            <a:avLst/>
          </a:prstGeom>
          <a:noFill/>
        </p:spPr>
      </p:pic>
      <p:sp>
        <p:nvSpPr>
          <p:cNvPr id="10" name="Text Placeholder 2">
            <a:extLst>
              <a:ext uri="{FF2B5EF4-FFF2-40B4-BE49-F238E27FC236}">
                <a16:creationId xmlns:a16="http://schemas.microsoft.com/office/drawing/2014/main" id="{DD807F6E-36E9-49F6-973E-1F82BE143063}"/>
              </a:ext>
            </a:extLst>
          </p:cNvPr>
          <p:cNvSpPr>
            <a:spLocks noGrp="1"/>
          </p:cNvSpPr>
          <p:nvPr>
            <p:ph type="body" sz="half" idx="2"/>
          </p:nvPr>
        </p:nvSpPr>
        <p:spPr>
          <a:xfrm>
            <a:off x="287338" y="1358537"/>
            <a:ext cx="4052221" cy="2925463"/>
          </a:xfrm>
        </p:spPr>
        <p:txBody>
          <a:bodyPr/>
          <a:lstStyle/>
          <a:p>
            <a:pPr marL="342900" indent="-342900">
              <a:buFont typeface="Arial" panose="020B0604020202020204" pitchFamily="34" charset="0"/>
              <a:buChar char="•"/>
            </a:pPr>
            <a:r>
              <a:rPr lang="en-US" dirty="0"/>
              <a:t>Find spaces</a:t>
            </a:r>
          </a:p>
          <a:p>
            <a:pPr marL="342900" indent="-342900">
              <a:buFont typeface="Arial" panose="020B0604020202020204" pitchFamily="34" charset="0"/>
              <a:buChar char="•"/>
            </a:pPr>
            <a:r>
              <a:rPr lang="en-US" dirty="0"/>
              <a:t>Navigate on campus</a:t>
            </a:r>
          </a:p>
          <a:p>
            <a:pPr marL="342900" indent="-342900">
              <a:buFont typeface="Arial" panose="020B0604020202020204" pitchFamily="34" charset="0"/>
              <a:buChar char="•"/>
            </a:pPr>
            <a:r>
              <a:rPr lang="en-US" dirty="0"/>
              <a:t>Reserve self-study spaces</a:t>
            </a:r>
          </a:p>
          <a:p>
            <a:pPr marL="342900" indent="-342900">
              <a:buFont typeface="Arial" panose="020B0604020202020204" pitchFamily="34" charset="0"/>
              <a:buChar char="•"/>
            </a:pPr>
            <a:r>
              <a:rPr lang="en-US" dirty="0"/>
              <a:t>Download in Apple App Store or Google Play, or use </a:t>
            </a:r>
            <a:r>
              <a:rPr lang="en-US" dirty="0">
                <a:hlinkClick r:id="rId3"/>
              </a:rPr>
              <a:t>https://booking.aalto.fi/aaltospace/</a:t>
            </a:r>
            <a:r>
              <a:rPr lang="en-US" dirty="0"/>
              <a:t> on your browser</a:t>
            </a:r>
          </a:p>
        </p:txBody>
      </p:sp>
      <p:sp>
        <p:nvSpPr>
          <p:cNvPr id="2" name="Text Placeholder 1">
            <a:extLst>
              <a:ext uri="{FF2B5EF4-FFF2-40B4-BE49-F238E27FC236}">
                <a16:creationId xmlns:a16="http://schemas.microsoft.com/office/drawing/2014/main" id="{1EAC2B45-6085-4DEA-922A-D850B4EE33AC}"/>
              </a:ext>
            </a:extLst>
          </p:cNvPr>
          <p:cNvSpPr>
            <a:spLocks noGrp="1"/>
          </p:cNvSpPr>
          <p:nvPr>
            <p:ph type="body" sz="half" idx="10"/>
          </p:nvPr>
        </p:nvSpPr>
        <p:spPr>
          <a:xfrm>
            <a:off x="287338" y="34800"/>
            <a:ext cx="4052221" cy="1041475"/>
          </a:xfrm>
        </p:spPr>
        <p:txBody>
          <a:bodyPr>
            <a:normAutofit/>
          </a:bodyPr>
          <a:lstStyle/>
          <a:p>
            <a:r>
              <a:rPr lang="en-US" dirty="0"/>
              <a:t>Aalto Space App</a:t>
            </a:r>
          </a:p>
        </p:txBody>
      </p:sp>
    </p:spTree>
    <p:extLst>
      <p:ext uri="{BB962C8B-B14F-4D97-AF65-F5344CB8AC3E}">
        <p14:creationId xmlns:p14="http://schemas.microsoft.com/office/powerpoint/2010/main" val="62013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1" y="1759426"/>
            <a:ext cx="4627510" cy="711632"/>
          </a:xfrm>
        </p:spPr>
        <p:txBody>
          <a:bodyPr/>
          <a:lstStyle/>
          <a:p>
            <a:r>
              <a:rPr lang="en-US" sz="1400" b="0" dirty="0">
                <a:solidFill>
                  <a:schemeClr val="tx1"/>
                </a:solidFill>
              </a:rPr>
              <a:t>Go to students.aalto.fi </a:t>
            </a:r>
            <a:r>
              <a:rPr lang="en-US" sz="1400" b="0" dirty="0">
                <a:solidFill>
                  <a:schemeClr val="tx1"/>
                </a:solidFill>
                <a:sym typeface="Wingdings" panose="05000000000000000000" pitchFamily="2" charset="2"/>
              </a:rPr>
              <a:t> page of your </a:t>
            </a:r>
            <a:r>
              <a:rPr lang="en-US" sz="1400" b="0" dirty="0" err="1">
                <a:solidFill>
                  <a:schemeClr val="tx1"/>
                </a:solidFill>
                <a:sym typeface="Wingdings" panose="05000000000000000000" pitchFamily="2" charset="2"/>
              </a:rPr>
              <a:t>programme</a:t>
            </a:r>
            <a:endParaRPr lang="en-US" sz="1400" b="0" dirty="0">
              <a:solidFill>
                <a:schemeClr val="tx1"/>
              </a:solidFill>
            </a:endParaRPr>
          </a:p>
          <a:p>
            <a:r>
              <a:rPr lang="en-US" dirty="0">
                <a:solidFill>
                  <a:schemeClr val="tx1"/>
                </a:solidFill>
              </a:rPr>
              <a:t>Quick guide to Student Guide</a:t>
            </a: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pic>
        <p:nvPicPr>
          <p:cNvPr id="6" name="Picture 5">
            <a:extLst>
              <a:ext uri="{FF2B5EF4-FFF2-40B4-BE49-F238E27FC236}">
                <a16:creationId xmlns:a16="http://schemas.microsoft.com/office/drawing/2014/main" id="{7DD86791-2C47-4183-95C6-EA1BDD326E1F}"/>
              </a:ext>
            </a:extLst>
          </p:cNvPr>
          <p:cNvPicPr>
            <a:picLocks noChangeAspect="1"/>
          </p:cNvPicPr>
          <p:nvPr/>
        </p:nvPicPr>
        <p:blipFill>
          <a:blip r:embed="rId3"/>
          <a:stretch>
            <a:fillRect/>
          </a:stretch>
        </p:blipFill>
        <p:spPr>
          <a:xfrm>
            <a:off x="6315740" y="2289357"/>
            <a:ext cx="2693477" cy="3062365"/>
          </a:xfrm>
          <a:prstGeom prst="rect">
            <a:avLst/>
          </a:prstGeom>
        </p:spPr>
      </p:pic>
      <p:pic>
        <p:nvPicPr>
          <p:cNvPr id="7" name="Graphic 6" descr="Oblong speech bubble">
            <a:extLst>
              <a:ext uri="{FF2B5EF4-FFF2-40B4-BE49-F238E27FC236}">
                <a16:creationId xmlns:a16="http://schemas.microsoft.com/office/drawing/2014/main" id="{0BE39A29-9ECD-4BC5-8925-F9ED1C60A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7793" y="2148114"/>
            <a:ext cx="2700476" cy="1693791"/>
          </a:xfrm>
          <a:prstGeom prst="rect">
            <a:avLst/>
          </a:prstGeom>
        </p:spPr>
      </p:pic>
      <p:sp>
        <p:nvSpPr>
          <p:cNvPr id="8" name="TextBox 7">
            <a:extLst>
              <a:ext uri="{FF2B5EF4-FFF2-40B4-BE49-F238E27FC236}">
                <a16:creationId xmlns:a16="http://schemas.microsoft.com/office/drawing/2014/main" id="{B14F4F30-6049-4BC7-9A4B-E31C60216446}"/>
              </a:ext>
            </a:extLst>
          </p:cNvPr>
          <p:cNvSpPr txBox="1"/>
          <p:nvPr/>
        </p:nvSpPr>
        <p:spPr>
          <a:xfrm>
            <a:off x="4977603" y="2741093"/>
            <a:ext cx="1727997" cy="507831"/>
          </a:xfrm>
          <a:prstGeom prst="rect">
            <a:avLst/>
          </a:prstGeom>
          <a:noFill/>
        </p:spPr>
        <p:txBody>
          <a:bodyPr wrap="square" rtlCol="0">
            <a:spAutoFit/>
          </a:bodyPr>
          <a:lstStyle/>
          <a:p>
            <a:pPr algn="ctr"/>
            <a:r>
              <a:rPr lang="en-US" b="1" dirty="0">
                <a:latin typeface="Ink Free" panose="03080402000500000000" pitchFamily="66" charset="0"/>
              </a:rPr>
              <a:t>Ok, I’m ready, let’s get started!</a:t>
            </a:r>
          </a:p>
        </p:txBody>
      </p:sp>
    </p:spTree>
    <p:extLst>
      <p:ext uri="{BB962C8B-B14F-4D97-AF65-F5344CB8AC3E}">
        <p14:creationId xmlns:p14="http://schemas.microsoft.com/office/powerpoint/2010/main" val="388544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215EE-D7A7-4CD6-AEC3-3246392F6416}"/>
              </a:ext>
            </a:extLst>
          </p:cNvPr>
          <p:cNvSpPr>
            <a:spLocks noGrp="1"/>
          </p:cNvSpPr>
          <p:nvPr>
            <p:ph type="body" sz="half" idx="10"/>
          </p:nvPr>
        </p:nvSpPr>
        <p:spPr/>
        <p:txBody>
          <a:bodyPr/>
          <a:lstStyle/>
          <a:p>
            <a:r>
              <a:rPr lang="en-US" dirty="0"/>
              <a:t>Today </a:t>
            </a:r>
            <a:endParaRPr lang="en-US" dirty="0">
              <a:solidFill>
                <a:srgbClr val="FF0000"/>
              </a:solidFill>
            </a:endParaRPr>
          </a:p>
        </p:txBody>
      </p:sp>
      <p:graphicFrame>
        <p:nvGraphicFramePr>
          <p:cNvPr id="11" name="Table 10">
            <a:extLst>
              <a:ext uri="{FF2B5EF4-FFF2-40B4-BE49-F238E27FC236}">
                <a16:creationId xmlns:a16="http://schemas.microsoft.com/office/drawing/2014/main" id="{6EA4BFE3-98BB-4506-9C45-EA2A2EB5BC05}"/>
              </a:ext>
            </a:extLst>
          </p:cNvPr>
          <p:cNvGraphicFramePr>
            <a:graphicFrameLocks noGrp="1"/>
          </p:cNvGraphicFramePr>
          <p:nvPr>
            <p:extLst>
              <p:ext uri="{D42A27DB-BD31-4B8C-83A1-F6EECF244321}">
                <p14:modId xmlns:p14="http://schemas.microsoft.com/office/powerpoint/2010/main" val="19744794"/>
              </p:ext>
            </p:extLst>
          </p:nvPr>
        </p:nvGraphicFramePr>
        <p:xfrm>
          <a:off x="354027" y="703982"/>
          <a:ext cx="8364303" cy="3951070"/>
        </p:xfrm>
        <a:graphic>
          <a:graphicData uri="http://schemas.openxmlformats.org/drawingml/2006/table">
            <a:tbl>
              <a:tblPr/>
              <a:tblGrid>
                <a:gridCol w="1794087">
                  <a:extLst>
                    <a:ext uri="{9D8B030D-6E8A-4147-A177-3AD203B41FA5}">
                      <a16:colId xmlns:a16="http://schemas.microsoft.com/office/drawing/2014/main" val="4134620573"/>
                    </a:ext>
                  </a:extLst>
                </a:gridCol>
                <a:gridCol w="3782115">
                  <a:extLst>
                    <a:ext uri="{9D8B030D-6E8A-4147-A177-3AD203B41FA5}">
                      <a16:colId xmlns:a16="http://schemas.microsoft.com/office/drawing/2014/main" val="3039036884"/>
                    </a:ext>
                  </a:extLst>
                </a:gridCol>
                <a:gridCol w="2788101">
                  <a:extLst>
                    <a:ext uri="{9D8B030D-6E8A-4147-A177-3AD203B41FA5}">
                      <a16:colId xmlns:a16="http://schemas.microsoft.com/office/drawing/2014/main" val="2961610484"/>
                    </a:ext>
                  </a:extLst>
                </a:gridCol>
              </a:tblGrid>
              <a:tr h="134209">
                <a:tc>
                  <a:txBody>
                    <a:bodyPr/>
                    <a:lstStyle/>
                    <a:p>
                      <a:r>
                        <a:rPr lang="en-US" sz="1300" dirty="0">
                          <a:solidFill>
                            <a:schemeClr val="tx1"/>
                          </a:solidFill>
                        </a:rPr>
                        <a:t>10:15 AM - 10:50 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a:solidFill>
                            <a:schemeClr val="tx1"/>
                          </a:solidFill>
                        </a:rPr>
                        <a:t>Dean's Welcome</a:t>
                      </a:r>
                      <a:endParaRPr lang="en-US" sz="13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rPr>
                        <a:t>Otakaari 1, Undergraduate Centre - Lecture Hall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592287"/>
                  </a:ext>
                </a:extLst>
              </a:tr>
              <a:tr h="412951">
                <a:tc>
                  <a:txBody>
                    <a:bodyPr/>
                    <a:lstStyle/>
                    <a:p>
                      <a:r>
                        <a:rPr lang="en-US" sz="1300" dirty="0">
                          <a:solidFill>
                            <a:schemeClr val="tx1"/>
                          </a:solidFill>
                        </a:rPr>
                        <a:t>10:50 AM - 12:00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dirty="0">
                          <a:solidFill>
                            <a:schemeClr val="tx1"/>
                          </a:solidFill>
                        </a:rPr>
                        <a:t>Study Essentials, Working life in Finland</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608578"/>
                  </a:ext>
                </a:extLst>
              </a:tr>
              <a:tr h="784607">
                <a:tc>
                  <a:txBody>
                    <a:bodyPr/>
                    <a:lstStyle/>
                    <a:p>
                      <a:r>
                        <a:rPr lang="en-US" sz="1300" dirty="0">
                          <a:solidFill>
                            <a:schemeClr val="tx1"/>
                          </a:solidFill>
                        </a:rPr>
                        <a:t>12:00 - 1:00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dirty="0">
                          <a:solidFill>
                            <a:schemeClr val="tx1"/>
                          </a:solidFill>
                        </a:rPr>
                        <a:t>Lunch</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en-US" sz="1300" dirty="0">
                          <a:solidFill>
                            <a:schemeClr val="tx1"/>
                          </a:solidFill>
                        </a:rPr>
                        <a:t>Otakaari 1, Undergraduate Centre - Lecture Hall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5774958"/>
                  </a:ext>
                </a:extLst>
              </a:tr>
              <a:tr h="691693">
                <a:tc>
                  <a:txBody>
                    <a:bodyPr/>
                    <a:lstStyle/>
                    <a:p>
                      <a:r>
                        <a:rPr lang="en-US" sz="1300" dirty="0">
                          <a:solidFill>
                            <a:schemeClr val="tx1"/>
                          </a:solidFill>
                        </a:rPr>
                        <a:t>1:00 - 2:00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dirty="0">
                          <a:solidFill>
                            <a:schemeClr val="tx1"/>
                          </a:solidFill>
                        </a:rPr>
                        <a:t>Scientific writing &amp; Communication in team </a:t>
                      </a:r>
                      <a:br>
                        <a:rPr lang="en-US" sz="1300" dirty="0">
                          <a:solidFill>
                            <a:schemeClr val="tx1"/>
                          </a:solidFill>
                        </a:rPr>
                      </a:br>
                      <a:r>
                        <a:rPr lang="en-US" sz="1300" dirty="0">
                          <a:solidFill>
                            <a:schemeClr val="tx1"/>
                          </a:solidFill>
                        </a:rPr>
                        <a:t>Susan Gamache &amp; </a:t>
                      </a:r>
                      <a:r>
                        <a:rPr lang="en-US" sz="1300" dirty="0" err="1">
                          <a:solidFill>
                            <a:schemeClr val="tx1"/>
                          </a:solidFill>
                        </a:rPr>
                        <a:t>Yonjoo</a:t>
                      </a:r>
                      <a:r>
                        <a:rPr lang="en-US" sz="1300" dirty="0">
                          <a:solidFill>
                            <a:schemeClr val="tx1"/>
                          </a:solidFill>
                        </a:rPr>
                        <a:t> Cho, Aalto University Language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r>
                        <a:rPr lang="en-US" sz="1200" dirty="0"/>
                        <a:t>Otakaari 1, Undergraduate Centre - Lecture Hall B</a:t>
                      </a:r>
                    </a:p>
                  </a:txBody>
                  <a:tcPr marL="41295" marR="41295" marT="20648" marB="20648" anchor="ctr">
                    <a:lnL>
                      <a:noFill/>
                    </a:lnL>
                    <a:lnR>
                      <a:noFill/>
                    </a:lnR>
                    <a:lnT>
                      <a:noFill/>
                    </a:lnT>
                    <a:lnB>
                      <a:noFill/>
                    </a:lnB>
                  </a:tcPr>
                </a:tc>
                <a:extLst>
                  <a:ext uri="{0D108BD9-81ED-4DB2-BD59-A6C34878D82A}">
                    <a16:rowId xmlns:a16="http://schemas.microsoft.com/office/drawing/2014/main" val="371847049"/>
                  </a:ext>
                </a:extLst>
              </a:tr>
              <a:tr h="227123">
                <a:tc>
                  <a:txBody>
                    <a:bodyPr/>
                    <a:lstStyle/>
                    <a:p>
                      <a:r>
                        <a:rPr lang="en-US" sz="1300" dirty="0">
                          <a:solidFill>
                            <a:schemeClr val="tx1"/>
                          </a:solidFill>
                        </a:rPr>
                        <a:t>2:00 - 2:15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dirty="0">
                          <a:solidFill>
                            <a:schemeClr val="tx1"/>
                          </a:solidFill>
                        </a:rPr>
                        <a:t>Break</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br>
                        <a:rPr lang="en-US" sz="1200" dirty="0"/>
                      </a:br>
                      <a:endParaRPr lang="en-US" sz="1200" dirty="0"/>
                    </a:p>
                  </a:txBody>
                  <a:tcPr marL="41295" marR="41295" marT="20648" marB="20648" anchor="ctr">
                    <a:lnL>
                      <a:noFill/>
                    </a:lnL>
                    <a:lnR>
                      <a:noFill/>
                    </a:lnR>
                    <a:lnT>
                      <a:noFill/>
                    </a:lnT>
                    <a:lnB>
                      <a:noFill/>
                    </a:lnB>
                  </a:tcPr>
                </a:tc>
                <a:extLst>
                  <a:ext uri="{0D108BD9-81ED-4DB2-BD59-A6C34878D82A}">
                    <a16:rowId xmlns:a16="http://schemas.microsoft.com/office/drawing/2014/main" val="1018916949"/>
                  </a:ext>
                </a:extLst>
              </a:tr>
              <a:tr h="598779">
                <a:tc>
                  <a:txBody>
                    <a:bodyPr/>
                    <a:lstStyle/>
                    <a:p>
                      <a:r>
                        <a:rPr lang="en-US" sz="1300" dirty="0">
                          <a:solidFill>
                            <a:schemeClr val="tx1"/>
                          </a:solidFill>
                        </a:rPr>
                        <a:t>2:15 - 3:00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dirty="0">
                          <a:solidFill>
                            <a:schemeClr val="tx1"/>
                          </a:solidFill>
                        </a:rPr>
                        <a:t>Study and group-work skills </a:t>
                      </a:r>
                    </a:p>
                    <a:p>
                      <a:r>
                        <a:rPr lang="en-US" sz="1300" dirty="0">
                          <a:solidFill>
                            <a:schemeClr val="tx1"/>
                          </a:solidFill>
                        </a:rPr>
                        <a:t>Sanni Saarimäki, Study Psychologist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r>
                        <a:rPr lang="en-US" sz="1200" dirty="0"/>
                        <a:t>Otakaari 1, Undergraduate Centre - Lecture Hall B</a:t>
                      </a:r>
                    </a:p>
                  </a:txBody>
                  <a:tcPr marL="41295" marR="41295" marT="20648" marB="20648" anchor="ctr">
                    <a:lnL>
                      <a:noFill/>
                    </a:lnL>
                    <a:lnR>
                      <a:noFill/>
                    </a:lnR>
                    <a:lnT>
                      <a:noFill/>
                    </a:lnT>
                    <a:lnB>
                      <a:noFill/>
                    </a:lnB>
                  </a:tcPr>
                </a:tc>
                <a:extLst>
                  <a:ext uri="{0D108BD9-81ED-4DB2-BD59-A6C34878D82A}">
                    <a16:rowId xmlns:a16="http://schemas.microsoft.com/office/drawing/2014/main" val="2589129665"/>
                  </a:ext>
                </a:extLst>
              </a:tr>
              <a:tr h="412951">
                <a:tc>
                  <a:txBody>
                    <a:bodyPr/>
                    <a:lstStyle/>
                    <a:p>
                      <a:r>
                        <a:rPr lang="en-US" sz="1300">
                          <a:solidFill>
                            <a:schemeClr val="tx1"/>
                          </a:solidFill>
                        </a:rPr>
                        <a:t>3:00 - 3:30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dirty="0">
                          <a:solidFill>
                            <a:schemeClr val="tx1"/>
                          </a:solidFill>
                        </a:rPr>
                        <a:t>Aalto University Student Union AYY Introduction to School of Engineering student guilds and</a:t>
                      </a:r>
                      <a:endParaRPr 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r>
                        <a:rPr lang="en-US" sz="1200" dirty="0"/>
                        <a:t>Otakaari 1, Undergraduate Centre - Lecture Hall B</a:t>
                      </a:r>
                    </a:p>
                  </a:txBody>
                  <a:tcPr marL="41295" marR="41295" marT="20648" marB="20648" anchor="ctr">
                    <a:lnL>
                      <a:noFill/>
                    </a:lnL>
                    <a:lnR>
                      <a:noFill/>
                    </a:lnR>
                    <a:lnT>
                      <a:noFill/>
                    </a:lnT>
                    <a:lnB>
                      <a:noFill/>
                    </a:lnB>
                  </a:tcPr>
                </a:tc>
                <a:extLst>
                  <a:ext uri="{0D108BD9-81ED-4DB2-BD59-A6C34878D82A}">
                    <a16:rowId xmlns:a16="http://schemas.microsoft.com/office/drawing/2014/main" val="445588811"/>
                  </a:ext>
                </a:extLst>
              </a:tr>
            </a:tbl>
          </a:graphicData>
        </a:graphic>
      </p:graphicFrame>
    </p:spTree>
    <p:extLst>
      <p:ext uri="{BB962C8B-B14F-4D97-AF65-F5344CB8AC3E}">
        <p14:creationId xmlns:p14="http://schemas.microsoft.com/office/powerpoint/2010/main" val="1218336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B393A1-BB91-6D63-D0DC-A192F4F5F73D}"/>
              </a:ext>
            </a:extLst>
          </p:cNvPr>
          <p:cNvPicPr>
            <a:picLocks noChangeAspect="1"/>
          </p:cNvPicPr>
          <p:nvPr/>
        </p:nvPicPr>
        <p:blipFill rotWithShape="1">
          <a:blip r:embed="rId3"/>
          <a:srcRect l="20207" t="36914" r="10209" b="5062"/>
          <a:stretch/>
        </p:blipFill>
        <p:spPr>
          <a:xfrm>
            <a:off x="-1682750" y="-552150"/>
            <a:ext cx="6362700" cy="298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Down 7">
            <a:extLst>
              <a:ext uri="{FF2B5EF4-FFF2-40B4-BE49-F238E27FC236}">
                <a16:creationId xmlns:a16="http://schemas.microsoft.com/office/drawing/2014/main" id="{E16245D5-EFC4-BBDB-B4F8-B1BD197561D6}"/>
              </a:ext>
            </a:extLst>
          </p:cNvPr>
          <p:cNvSpPr/>
          <p:nvPr/>
        </p:nvSpPr>
        <p:spPr>
          <a:xfrm>
            <a:off x="1351063" y="1129054"/>
            <a:ext cx="565150" cy="831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6A231B-D8F3-4D5F-E100-5484CB5B3EB9}"/>
              </a:ext>
            </a:extLst>
          </p:cNvPr>
          <p:cNvPicPr>
            <a:picLocks noChangeAspect="1"/>
          </p:cNvPicPr>
          <p:nvPr/>
        </p:nvPicPr>
        <p:blipFill rotWithShape="1">
          <a:blip r:embed="rId4"/>
          <a:srcRect l="29514" t="22593" r="19236" b="4990"/>
          <a:stretch/>
        </p:blipFill>
        <p:spPr>
          <a:xfrm>
            <a:off x="2132519" y="451660"/>
            <a:ext cx="4686300" cy="372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Arrow: Down 14">
            <a:extLst>
              <a:ext uri="{FF2B5EF4-FFF2-40B4-BE49-F238E27FC236}">
                <a16:creationId xmlns:a16="http://schemas.microsoft.com/office/drawing/2014/main" id="{354085AE-4031-519D-523C-D9BF6C52CBE4}"/>
              </a:ext>
            </a:extLst>
          </p:cNvPr>
          <p:cNvSpPr/>
          <p:nvPr/>
        </p:nvSpPr>
        <p:spPr>
          <a:xfrm>
            <a:off x="2800484" y="2350648"/>
            <a:ext cx="565150" cy="831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38F1007-F43A-6AB7-4B0F-2A6B7D67FDA0}"/>
              </a:ext>
            </a:extLst>
          </p:cNvPr>
          <p:cNvPicPr>
            <a:picLocks noChangeAspect="1"/>
          </p:cNvPicPr>
          <p:nvPr/>
        </p:nvPicPr>
        <p:blipFill rotWithShape="1">
          <a:blip r:embed="rId5"/>
          <a:srcRect l="37092" t="36313" r="26170" b="5689"/>
          <a:stretch/>
        </p:blipFill>
        <p:spPr>
          <a:xfrm>
            <a:off x="5564360" y="1960904"/>
            <a:ext cx="3359286" cy="298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Arrow: Down 10">
            <a:extLst>
              <a:ext uri="{FF2B5EF4-FFF2-40B4-BE49-F238E27FC236}">
                <a16:creationId xmlns:a16="http://schemas.microsoft.com/office/drawing/2014/main" id="{BABC4A63-DE07-474F-8FE2-C148CACDAB82}"/>
              </a:ext>
            </a:extLst>
          </p:cNvPr>
          <p:cNvSpPr/>
          <p:nvPr/>
        </p:nvSpPr>
        <p:spPr>
          <a:xfrm>
            <a:off x="6090780" y="238643"/>
            <a:ext cx="2498943" cy="2016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Bookmark the page of your </a:t>
            </a:r>
            <a:r>
              <a:rPr lang="en-US" b="1" dirty="0" err="1"/>
              <a:t>programme</a:t>
            </a:r>
            <a:r>
              <a:rPr lang="en-US" b="1" dirty="0"/>
              <a:t>!</a:t>
            </a:r>
          </a:p>
        </p:txBody>
      </p:sp>
    </p:spTree>
    <p:extLst>
      <p:ext uri="{BB962C8B-B14F-4D97-AF65-F5344CB8AC3E}">
        <p14:creationId xmlns:p14="http://schemas.microsoft.com/office/powerpoint/2010/main" val="120398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ew people working on their laptops&#10;&#10;Description automatically generated with low confidence">
            <a:extLst>
              <a:ext uri="{FF2B5EF4-FFF2-40B4-BE49-F238E27FC236}">
                <a16:creationId xmlns:a16="http://schemas.microsoft.com/office/drawing/2014/main" id="{6C0FB152-BA50-4F83-8C0C-42E6642BF3B8}"/>
              </a:ext>
            </a:extLst>
          </p:cNvPr>
          <p:cNvPicPr>
            <a:picLocks noChangeAspect="1"/>
          </p:cNvPicPr>
          <p:nvPr/>
        </p:nvPicPr>
        <p:blipFill rotWithShape="1">
          <a:blip r:embed="rId2"/>
          <a:srcRect l="28573" r="26570"/>
          <a:stretch/>
        </p:blipFill>
        <p:spPr>
          <a:xfrm>
            <a:off x="5049078" y="28438"/>
            <a:ext cx="4094922" cy="5143500"/>
          </a:xfrm>
          <a:prstGeom prst="rect">
            <a:avLst/>
          </a:prstGeom>
        </p:spPr>
      </p:pic>
      <p:sp>
        <p:nvSpPr>
          <p:cNvPr id="3" name="Text Placeholder 2">
            <a:extLst>
              <a:ext uri="{FF2B5EF4-FFF2-40B4-BE49-F238E27FC236}">
                <a16:creationId xmlns:a16="http://schemas.microsoft.com/office/drawing/2014/main" id="{47A31A05-0BE0-43B3-9334-46389929C6C8}"/>
              </a:ext>
            </a:extLst>
          </p:cNvPr>
          <p:cNvSpPr>
            <a:spLocks noGrp="1"/>
          </p:cNvSpPr>
          <p:nvPr>
            <p:ph type="body" sz="half" idx="11"/>
          </p:nvPr>
        </p:nvSpPr>
        <p:spPr>
          <a:xfrm>
            <a:off x="292328" y="1313028"/>
            <a:ext cx="4531782" cy="3049460"/>
          </a:xfrm>
        </p:spPr>
        <p:txBody>
          <a:bodyPr/>
          <a:lstStyle/>
          <a:p>
            <a:r>
              <a:rPr lang="en-US" dirty="0">
                <a:highlight>
                  <a:srgbClr val="FFCD00"/>
                </a:highlight>
              </a:rPr>
              <a:t>Check pre-orientation</a:t>
            </a:r>
            <a:r>
              <a:rPr lang="en-US" dirty="0">
                <a:highlight>
                  <a:srgbClr val="FFCD00"/>
                </a:highlight>
                <a:hlinkClick r:id="rId3"/>
              </a:rPr>
              <a:t> </a:t>
            </a:r>
            <a:r>
              <a:rPr lang="en-US" dirty="0">
                <a:hlinkClick r:id="rId3"/>
              </a:rPr>
              <a:t>https://mycourses.aalto.fi/course/view.php?id=30633</a:t>
            </a:r>
            <a:r>
              <a:rPr lang="en-US" dirty="0"/>
              <a:t> </a:t>
            </a:r>
          </a:p>
          <a:p>
            <a:pPr marL="971550" lvl="1" indent="-342900"/>
            <a:r>
              <a:rPr lang="en-US" dirty="0"/>
              <a:t>Student vocabulary</a:t>
            </a:r>
          </a:p>
          <a:p>
            <a:pPr marL="971550" lvl="1" indent="-342900"/>
            <a:r>
              <a:rPr lang="en-US" dirty="0"/>
              <a:t>Academic freedom and responsibility</a:t>
            </a:r>
          </a:p>
          <a:p>
            <a:pPr marL="971550" lvl="1" indent="-342900"/>
            <a:r>
              <a:rPr lang="en-US" dirty="0"/>
              <a:t>Academic year</a:t>
            </a:r>
          </a:p>
          <a:p>
            <a:pPr marL="971550" lvl="1" indent="-342900"/>
            <a:r>
              <a:rPr lang="en-US" dirty="0"/>
              <a:t>Courses and other studies</a:t>
            </a:r>
          </a:p>
          <a:p>
            <a:pPr marL="971550" lvl="1" indent="-342900"/>
            <a:r>
              <a:rPr lang="en-US" dirty="0"/>
              <a:t>Lectures</a:t>
            </a:r>
          </a:p>
          <a:p>
            <a:endParaRPr lang="en-US" dirty="0"/>
          </a:p>
        </p:txBody>
      </p:sp>
      <p:sp>
        <p:nvSpPr>
          <p:cNvPr id="2" name="Text Placeholder 1">
            <a:extLst>
              <a:ext uri="{FF2B5EF4-FFF2-40B4-BE49-F238E27FC236}">
                <a16:creationId xmlns:a16="http://schemas.microsoft.com/office/drawing/2014/main" id="{79B41685-5849-41DB-B57A-240D863DED11}"/>
              </a:ext>
            </a:extLst>
          </p:cNvPr>
          <p:cNvSpPr>
            <a:spLocks noGrp="1"/>
          </p:cNvSpPr>
          <p:nvPr>
            <p:ph type="body" sz="half" idx="10"/>
          </p:nvPr>
        </p:nvSpPr>
        <p:spPr>
          <a:xfrm>
            <a:off x="292328" y="28438"/>
            <a:ext cx="4613627" cy="999574"/>
          </a:xfrm>
        </p:spPr>
        <p:txBody>
          <a:bodyPr/>
          <a:lstStyle/>
          <a:p>
            <a:r>
              <a:rPr lang="en-US" sz="3600" dirty="0"/>
              <a:t>Basic information on studies and courses</a:t>
            </a:r>
          </a:p>
        </p:txBody>
      </p:sp>
    </p:spTree>
    <p:extLst>
      <p:ext uri="{BB962C8B-B14F-4D97-AF65-F5344CB8AC3E}">
        <p14:creationId xmlns:p14="http://schemas.microsoft.com/office/powerpoint/2010/main" val="154818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8AC037-C049-4887-B49C-CA12F503705C}"/>
              </a:ext>
            </a:extLst>
          </p:cNvPr>
          <p:cNvSpPr>
            <a:spLocks noGrp="1"/>
          </p:cNvSpPr>
          <p:nvPr>
            <p:ph type="body" sz="half" idx="10"/>
          </p:nvPr>
        </p:nvSpPr>
        <p:spPr/>
        <p:txBody>
          <a:bodyPr/>
          <a:lstStyle/>
          <a:p>
            <a:r>
              <a:rPr lang="fi-FI" dirty="0" err="1"/>
              <a:t>Academic</a:t>
            </a:r>
            <a:r>
              <a:rPr lang="fi-FI" dirty="0"/>
              <a:t> </a:t>
            </a:r>
            <a:r>
              <a:rPr lang="fi-FI" dirty="0" err="1"/>
              <a:t>year</a:t>
            </a:r>
            <a:r>
              <a:rPr lang="fi-FI" dirty="0"/>
              <a:t> 2023-2024</a:t>
            </a:r>
          </a:p>
          <a:p>
            <a:r>
              <a:rPr lang="fi-FI" sz="2000" dirty="0">
                <a:solidFill>
                  <a:schemeClr val="accent2"/>
                </a:solidFill>
              </a:rPr>
              <a:t>(1 August 2023 – 31 </a:t>
            </a:r>
            <a:r>
              <a:rPr lang="fi-FI" sz="2000" dirty="0" err="1">
                <a:solidFill>
                  <a:schemeClr val="accent2"/>
                </a:solidFill>
              </a:rPr>
              <a:t>July</a:t>
            </a:r>
            <a:r>
              <a:rPr lang="fi-FI" sz="2000" dirty="0">
                <a:solidFill>
                  <a:schemeClr val="accent2"/>
                </a:solidFill>
              </a:rPr>
              <a:t> 2024)</a:t>
            </a:r>
            <a:endParaRPr lang="en-US" sz="2000" dirty="0">
              <a:solidFill>
                <a:schemeClr val="accent2"/>
              </a:solidFill>
            </a:endParaRPr>
          </a:p>
        </p:txBody>
      </p:sp>
      <p:sp>
        <p:nvSpPr>
          <p:cNvPr id="11" name="TextBox 10">
            <a:extLst>
              <a:ext uri="{FF2B5EF4-FFF2-40B4-BE49-F238E27FC236}">
                <a16:creationId xmlns:a16="http://schemas.microsoft.com/office/drawing/2014/main" id="{81CBA725-7471-4CB4-A5FE-317F468DE262}"/>
              </a:ext>
            </a:extLst>
          </p:cNvPr>
          <p:cNvSpPr txBox="1"/>
          <p:nvPr/>
        </p:nvSpPr>
        <p:spPr>
          <a:xfrm>
            <a:off x="221272" y="1401553"/>
            <a:ext cx="4578930" cy="300082"/>
          </a:xfrm>
          <a:prstGeom prst="rect">
            <a:avLst/>
          </a:prstGeom>
          <a:noFill/>
        </p:spPr>
        <p:txBody>
          <a:bodyPr wrap="square" rtlCol="0">
            <a:spAutoFit/>
          </a:bodyPr>
          <a:lstStyle/>
          <a:p>
            <a:r>
              <a:rPr lang="fi-FI" b="1" dirty="0">
                <a:highlight>
                  <a:srgbClr val="FFCD00"/>
                </a:highlight>
              </a:rPr>
              <a:t>Autumn </a:t>
            </a:r>
            <a:r>
              <a:rPr lang="fi-FI" b="1" dirty="0" err="1">
                <a:highlight>
                  <a:srgbClr val="FFCD00"/>
                </a:highlight>
              </a:rPr>
              <a:t>term</a:t>
            </a:r>
            <a:r>
              <a:rPr lang="fi-FI" b="1" dirty="0">
                <a:highlight>
                  <a:srgbClr val="FFCD00"/>
                </a:highlight>
              </a:rPr>
              <a:t> 2023 (1 August – 31 </a:t>
            </a:r>
            <a:r>
              <a:rPr lang="fi-FI" b="1" dirty="0" err="1">
                <a:highlight>
                  <a:srgbClr val="FFCD00"/>
                </a:highlight>
              </a:rPr>
              <a:t>December</a:t>
            </a:r>
            <a:r>
              <a:rPr lang="fi-FI" b="1" dirty="0">
                <a:highlight>
                  <a:srgbClr val="FFCD00"/>
                </a:highlight>
              </a:rPr>
              <a:t> 2023)</a:t>
            </a:r>
            <a:endParaRPr lang="en-US" b="1" dirty="0">
              <a:highlight>
                <a:srgbClr val="FFCD00"/>
              </a:highlight>
            </a:endParaRPr>
          </a:p>
        </p:txBody>
      </p:sp>
      <p:pic>
        <p:nvPicPr>
          <p:cNvPr id="5" name="Picture 4">
            <a:extLst>
              <a:ext uri="{FF2B5EF4-FFF2-40B4-BE49-F238E27FC236}">
                <a16:creationId xmlns:a16="http://schemas.microsoft.com/office/drawing/2014/main" id="{6C8B0DF0-2258-F54A-D963-7C9A534101A4}"/>
              </a:ext>
            </a:extLst>
          </p:cNvPr>
          <p:cNvPicPr>
            <a:picLocks noChangeAspect="1"/>
          </p:cNvPicPr>
          <p:nvPr/>
        </p:nvPicPr>
        <p:blipFill rotWithShape="1">
          <a:blip r:embed="rId3"/>
          <a:srcRect l="27142" t="29005" r="26240" b="5631"/>
          <a:stretch/>
        </p:blipFill>
        <p:spPr>
          <a:xfrm>
            <a:off x="4835561" y="1533168"/>
            <a:ext cx="4262616" cy="3361967"/>
          </a:xfrm>
          <a:prstGeom prst="rect">
            <a:avLst/>
          </a:prstGeom>
        </p:spPr>
      </p:pic>
      <p:sp>
        <p:nvSpPr>
          <p:cNvPr id="9" name="Oval 8">
            <a:extLst>
              <a:ext uri="{FF2B5EF4-FFF2-40B4-BE49-F238E27FC236}">
                <a16:creationId xmlns:a16="http://schemas.microsoft.com/office/drawing/2014/main" id="{822C6987-61BA-4FBA-8181-0898B8C0FED1}"/>
              </a:ext>
            </a:extLst>
          </p:cNvPr>
          <p:cNvSpPr/>
          <p:nvPr/>
        </p:nvSpPr>
        <p:spPr>
          <a:xfrm>
            <a:off x="7382685" y="648720"/>
            <a:ext cx="1540043" cy="1505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Student Guide </a:t>
            </a:r>
            <a:r>
              <a:rPr lang="en-US" sz="1200" b="1" dirty="0">
                <a:sym typeface="Wingdings" panose="05000000000000000000" pitchFamily="2" charset="2"/>
              </a:rPr>
              <a:t> Academic Calendar</a:t>
            </a:r>
            <a:endParaRPr lang="en-US" sz="1200" b="1" dirty="0"/>
          </a:p>
        </p:txBody>
      </p:sp>
      <p:graphicFrame>
        <p:nvGraphicFramePr>
          <p:cNvPr id="6" name="Table 5">
            <a:extLst>
              <a:ext uri="{FF2B5EF4-FFF2-40B4-BE49-F238E27FC236}">
                <a16:creationId xmlns:a16="http://schemas.microsoft.com/office/drawing/2014/main" id="{91F68978-A8E9-0C8E-A081-A90C2505C620}"/>
              </a:ext>
            </a:extLst>
          </p:cNvPr>
          <p:cNvGraphicFramePr>
            <a:graphicFrameLocks noGrp="1"/>
          </p:cNvGraphicFramePr>
          <p:nvPr>
            <p:extLst>
              <p:ext uri="{D42A27DB-BD31-4B8C-83A1-F6EECF244321}">
                <p14:modId xmlns:p14="http://schemas.microsoft.com/office/powerpoint/2010/main" val="2264159088"/>
              </p:ext>
            </p:extLst>
          </p:nvPr>
        </p:nvGraphicFramePr>
        <p:xfrm>
          <a:off x="221272" y="1784089"/>
          <a:ext cx="4988379" cy="2514600"/>
        </p:xfrm>
        <a:graphic>
          <a:graphicData uri="http://schemas.openxmlformats.org/drawingml/2006/table">
            <a:tbl>
              <a:tblPr/>
              <a:tblGrid>
                <a:gridCol w="1971913">
                  <a:extLst>
                    <a:ext uri="{9D8B030D-6E8A-4147-A177-3AD203B41FA5}">
                      <a16:colId xmlns:a16="http://schemas.microsoft.com/office/drawing/2014/main" val="2826346992"/>
                    </a:ext>
                  </a:extLst>
                </a:gridCol>
                <a:gridCol w="1959429">
                  <a:extLst>
                    <a:ext uri="{9D8B030D-6E8A-4147-A177-3AD203B41FA5}">
                      <a16:colId xmlns:a16="http://schemas.microsoft.com/office/drawing/2014/main" val="2711917940"/>
                    </a:ext>
                  </a:extLst>
                </a:gridCol>
                <a:gridCol w="1057037">
                  <a:extLst>
                    <a:ext uri="{9D8B030D-6E8A-4147-A177-3AD203B41FA5}">
                      <a16:colId xmlns:a16="http://schemas.microsoft.com/office/drawing/2014/main" val="1365011932"/>
                    </a:ext>
                  </a:extLst>
                </a:gridCol>
              </a:tblGrid>
              <a:tr h="0">
                <a:tc>
                  <a:txBody>
                    <a:bodyPr/>
                    <a:lstStyle/>
                    <a:p>
                      <a:r>
                        <a:rPr lang="en-US" b="1"/>
                        <a:t>Teaching/evaluation period</a:t>
                      </a:r>
                      <a:endParaRPr lang="en-US"/>
                    </a:p>
                  </a:txBody>
                  <a:tcPr anchor="ctr">
                    <a:lnL>
                      <a:noFill/>
                    </a:lnL>
                    <a:lnR>
                      <a:noFill/>
                    </a:lnR>
                    <a:lnT>
                      <a:noFill/>
                    </a:lnT>
                    <a:lnB>
                      <a:noFill/>
                    </a:lnB>
                  </a:tcPr>
                </a:tc>
                <a:tc>
                  <a:txBody>
                    <a:bodyPr/>
                    <a:lstStyle/>
                    <a:p>
                      <a:r>
                        <a:rPr lang="en-US"/>
                        <a:t>Time</a:t>
                      </a:r>
                    </a:p>
                  </a:txBody>
                  <a:tcPr anchor="ctr">
                    <a:lnL>
                      <a:noFill/>
                    </a:lnL>
                    <a:lnR>
                      <a:noFill/>
                    </a:lnR>
                    <a:lnT>
                      <a:noFill/>
                    </a:lnT>
                    <a:lnB>
                      <a:noFill/>
                    </a:lnB>
                  </a:tcPr>
                </a:tc>
                <a:tc>
                  <a:txBody>
                    <a:bodyPr/>
                    <a:lstStyle/>
                    <a:p>
                      <a:r>
                        <a:rPr lang="en-US"/>
                        <a:t>Week numbers</a:t>
                      </a:r>
                    </a:p>
                  </a:txBody>
                  <a:tcPr anchor="ctr">
                    <a:lnL>
                      <a:noFill/>
                    </a:lnL>
                    <a:lnR>
                      <a:noFill/>
                    </a:lnR>
                    <a:lnT>
                      <a:noFill/>
                    </a:lnT>
                    <a:lnB>
                      <a:noFill/>
                    </a:lnB>
                  </a:tcPr>
                </a:tc>
                <a:extLst>
                  <a:ext uri="{0D108BD9-81ED-4DB2-BD59-A6C34878D82A}">
                    <a16:rowId xmlns:a16="http://schemas.microsoft.com/office/drawing/2014/main" val="327448757"/>
                  </a:ext>
                </a:extLst>
              </a:tr>
              <a:tr h="0">
                <a:tc>
                  <a:txBody>
                    <a:bodyPr/>
                    <a:lstStyle/>
                    <a:p>
                      <a:r>
                        <a:rPr lang="en-US"/>
                        <a:t>First evaluation period and orientation</a:t>
                      </a:r>
                    </a:p>
                  </a:txBody>
                  <a:tcPr anchor="ctr">
                    <a:lnL>
                      <a:noFill/>
                    </a:lnL>
                    <a:lnR>
                      <a:noFill/>
                    </a:lnR>
                    <a:lnT>
                      <a:noFill/>
                    </a:lnT>
                    <a:lnB>
                      <a:noFill/>
                    </a:lnB>
                  </a:tcPr>
                </a:tc>
                <a:tc>
                  <a:txBody>
                    <a:bodyPr/>
                    <a:lstStyle/>
                    <a:p>
                      <a:r>
                        <a:rPr lang="en-US"/>
                        <a:t>28 Aug – 3 Sep 2023</a:t>
                      </a:r>
                    </a:p>
                  </a:txBody>
                  <a:tcPr anchor="ctr">
                    <a:lnL>
                      <a:noFill/>
                    </a:lnL>
                    <a:lnR>
                      <a:noFill/>
                    </a:lnR>
                    <a:lnT>
                      <a:noFill/>
                    </a:lnT>
                    <a:lnB>
                      <a:noFill/>
                    </a:lnB>
                  </a:tcPr>
                </a:tc>
                <a:tc>
                  <a:txBody>
                    <a:bodyPr/>
                    <a:lstStyle/>
                    <a:p>
                      <a:r>
                        <a:rPr lang="en-US" dirty="0"/>
                        <a:t>35</a:t>
                      </a:r>
                    </a:p>
                  </a:txBody>
                  <a:tcPr anchor="ctr">
                    <a:lnL>
                      <a:noFill/>
                    </a:lnL>
                    <a:lnR>
                      <a:noFill/>
                    </a:lnR>
                    <a:lnT>
                      <a:noFill/>
                    </a:lnT>
                    <a:lnB>
                      <a:noFill/>
                    </a:lnB>
                  </a:tcPr>
                </a:tc>
                <a:extLst>
                  <a:ext uri="{0D108BD9-81ED-4DB2-BD59-A6C34878D82A}">
                    <a16:rowId xmlns:a16="http://schemas.microsoft.com/office/drawing/2014/main" val="655924560"/>
                  </a:ext>
                </a:extLst>
              </a:tr>
              <a:tr h="0">
                <a:tc>
                  <a:txBody>
                    <a:bodyPr/>
                    <a:lstStyle/>
                    <a:p>
                      <a:r>
                        <a:rPr lang="en-US"/>
                        <a:t>Period I and evaluation week</a:t>
                      </a:r>
                    </a:p>
                  </a:txBody>
                  <a:tcPr anchor="ctr">
                    <a:lnL>
                      <a:noFill/>
                    </a:lnL>
                    <a:lnR>
                      <a:noFill/>
                    </a:lnR>
                    <a:lnT>
                      <a:noFill/>
                    </a:lnT>
                    <a:lnB>
                      <a:noFill/>
                    </a:lnB>
                  </a:tcPr>
                </a:tc>
                <a:tc>
                  <a:txBody>
                    <a:bodyPr/>
                    <a:lstStyle/>
                    <a:p>
                      <a:r>
                        <a:rPr lang="en-US" dirty="0"/>
                        <a:t>4 Sep – 22 Oct 2023</a:t>
                      </a:r>
                    </a:p>
                  </a:txBody>
                  <a:tcPr anchor="ctr">
                    <a:lnL>
                      <a:noFill/>
                    </a:lnL>
                    <a:lnR>
                      <a:noFill/>
                    </a:lnR>
                    <a:lnT>
                      <a:noFill/>
                    </a:lnT>
                    <a:lnB>
                      <a:noFill/>
                    </a:lnB>
                  </a:tcPr>
                </a:tc>
                <a:tc>
                  <a:txBody>
                    <a:bodyPr/>
                    <a:lstStyle/>
                    <a:p>
                      <a:r>
                        <a:rPr lang="en-US"/>
                        <a:t>36–42</a:t>
                      </a:r>
                    </a:p>
                  </a:txBody>
                  <a:tcPr anchor="ctr">
                    <a:lnL>
                      <a:noFill/>
                    </a:lnL>
                    <a:lnR>
                      <a:noFill/>
                    </a:lnR>
                    <a:lnT>
                      <a:noFill/>
                    </a:lnT>
                    <a:lnB>
                      <a:noFill/>
                    </a:lnB>
                  </a:tcPr>
                </a:tc>
                <a:extLst>
                  <a:ext uri="{0D108BD9-81ED-4DB2-BD59-A6C34878D82A}">
                    <a16:rowId xmlns:a16="http://schemas.microsoft.com/office/drawing/2014/main" val="2025528392"/>
                  </a:ext>
                </a:extLst>
              </a:tr>
              <a:tr h="0">
                <a:tc>
                  <a:txBody>
                    <a:bodyPr/>
                    <a:lstStyle/>
                    <a:p>
                      <a:r>
                        <a:rPr lang="en-US"/>
                        <a:t>Period II and evaluation week</a:t>
                      </a:r>
                    </a:p>
                  </a:txBody>
                  <a:tcPr anchor="ctr">
                    <a:lnL>
                      <a:noFill/>
                    </a:lnL>
                    <a:lnR>
                      <a:noFill/>
                    </a:lnR>
                    <a:lnT>
                      <a:noFill/>
                    </a:lnT>
                    <a:lnB>
                      <a:noFill/>
                    </a:lnB>
                  </a:tcPr>
                </a:tc>
                <a:tc>
                  <a:txBody>
                    <a:bodyPr/>
                    <a:lstStyle/>
                    <a:p>
                      <a:r>
                        <a:rPr lang="en-US"/>
                        <a:t>23 Oct – 10 Dec 2023</a:t>
                      </a:r>
                    </a:p>
                  </a:txBody>
                  <a:tcPr anchor="ctr">
                    <a:lnL>
                      <a:noFill/>
                    </a:lnL>
                    <a:lnR>
                      <a:noFill/>
                    </a:lnR>
                    <a:lnT>
                      <a:noFill/>
                    </a:lnT>
                    <a:lnB>
                      <a:noFill/>
                    </a:lnB>
                  </a:tcPr>
                </a:tc>
                <a:tc>
                  <a:txBody>
                    <a:bodyPr/>
                    <a:lstStyle/>
                    <a:p>
                      <a:r>
                        <a:rPr lang="en-US"/>
                        <a:t>43–49</a:t>
                      </a:r>
                    </a:p>
                  </a:txBody>
                  <a:tcPr anchor="ctr">
                    <a:lnL>
                      <a:noFill/>
                    </a:lnL>
                    <a:lnR>
                      <a:noFill/>
                    </a:lnR>
                    <a:lnT>
                      <a:noFill/>
                    </a:lnT>
                    <a:lnB>
                      <a:noFill/>
                    </a:lnB>
                  </a:tcPr>
                </a:tc>
                <a:extLst>
                  <a:ext uri="{0D108BD9-81ED-4DB2-BD59-A6C34878D82A}">
                    <a16:rowId xmlns:a16="http://schemas.microsoft.com/office/drawing/2014/main" val="2175889057"/>
                  </a:ext>
                </a:extLst>
              </a:tr>
              <a:tr h="0">
                <a:tc>
                  <a:txBody>
                    <a:bodyPr/>
                    <a:lstStyle/>
                    <a:p>
                      <a:r>
                        <a:rPr lang="en-US"/>
                        <a:t>Seond evaluation period</a:t>
                      </a:r>
                    </a:p>
                  </a:txBody>
                  <a:tcPr anchor="ctr">
                    <a:lnL>
                      <a:noFill/>
                    </a:lnL>
                    <a:lnR>
                      <a:noFill/>
                    </a:lnR>
                    <a:lnT>
                      <a:noFill/>
                    </a:lnT>
                    <a:lnB>
                      <a:noFill/>
                    </a:lnB>
                  </a:tcPr>
                </a:tc>
                <a:tc>
                  <a:txBody>
                    <a:bodyPr/>
                    <a:lstStyle/>
                    <a:p>
                      <a:r>
                        <a:rPr lang="fr-FR"/>
                        <a:t>11 Dec – 17 Dec 2023</a:t>
                      </a:r>
                    </a:p>
                  </a:txBody>
                  <a:tcPr anchor="ctr">
                    <a:lnL>
                      <a:noFill/>
                    </a:lnL>
                    <a:lnR>
                      <a:noFill/>
                    </a:lnR>
                    <a:lnT>
                      <a:noFill/>
                    </a:lnT>
                    <a:lnB>
                      <a:noFill/>
                    </a:lnB>
                  </a:tcPr>
                </a:tc>
                <a:tc>
                  <a:txBody>
                    <a:bodyPr/>
                    <a:lstStyle/>
                    <a:p>
                      <a:r>
                        <a:rPr lang="en-US" dirty="0"/>
                        <a:t>50</a:t>
                      </a:r>
                    </a:p>
                  </a:txBody>
                  <a:tcPr anchor="ctr">
                    <a:lnL>
                      <a:noFill/>
                    </a:lnL>
                    <a:lnR>
                      <a:noFill/>
                    </a:lnR>
                    <a:lnT>
                      <a:noFill/>
                    </a:lnT>
                    <a:lnB>
                      <a:noFill/>
                    </a:lnB>
                  </a:tcPr>
                </a:tc>
                <a:extLst>
                  <a:ext uri="{0D108BD9-81ED-4DB2-BD59-A6C34878D82A}">
                    <a16:rowId xmlns:a16="http://schemas.microsoft.com/office/drawing/2014/main" val="1073415881"/>
                  </a:ext>
                </a:extLst>
              </a:tr>
            </a:tbl>
          </a:graphicData>
        </a:graphic>
      </p:graphicFrame>
    </p:spTree>
    <p:extLst>
      <p:ext uri="{BB962C8B-B14F-4D97-AF65-F5344CB8AC3E}">
        <p14:creationId xmlns:p14="http://schemas.microsoft.com/office/powerpoint/2010/main" val="3519329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7C31EB-E78A-409A-88B5-5C14E0A9524A}"/>
              </a:ext>
            </a:extLst>
          </p:cNvPr>
          <p:cNvSpPr>
            <a:spLocks noGrp="1"/>
          </p:cNvSpPr>
          <p:nvPr>
            <p:ph type="body" sz="half" idx="10"/>
          </p:nvPr>
        </p:nvSpPr>
        <p:spPr/>
        <p:txBody>
          <a:bodyPr/>
          <a:lstStyle/>
          <a:p>
            <a:r>
              <a:rPr lang="fi-FI" dirty="0" err="1"/>
              <a:t>Academic</a:t>
            </a:r>
            <a:r>
              <a:rPr lang="fi-FI" dirty="0"/>
              <a:t> </a:t>
            </a:r>
            <a:r>
              <a:rPr lang="fi-FI" dirty="0" err="1"/>
              <a:t>year</a:t>
            </a:r>
            <a:r>
              <a:rPr lang="fi-FI" dirty="0"/>
              <a:t> 2023-2024</a:t>
            </a:r>
            <a:endParaRPr lang="fi-FI" sz="2400" dirty="0"/>
          </a:p>
          <a:p>
            <a:r>
              <a:rPr lang="fi-FI" sz="2000" dirty="0">
                <a:solidFill>
                  <a:schemeClr val="accent2"/>
                </a:solidFill>
              </a:rPr>
              <a:t>(1 August 2023 – 31 </a:t>
            </a:r>
            <a:r>
              <a:rPr lang="fi-FI" sz="2000" dirty="0" err="1">
                <a:solidFill>
                  <a:schemeClr val="accent2"/>
                </a:solidFill>
              </a:rPr>
              <a:t>July</a:t>
            </a:r>
            <a:r>
              <a:rPr lang="fi-FI" sz="2000" dirty="0">
                <a:solidFill>
                  <a:schemeClr val="accent2"/>
                </a:solidFill>
              </a:rPr>
              <a:t> 2024)</a:t>
            </a:r>
            <a:endParaRPr lang="en-US" sz="2000" dirty="0">
              <a:solidFill>
                <a:schemeClr val="accent2"/>
              </a:solidFill>
            </a:endParaRPr>
          </a:p>
          <a:p>
            <a:endParaRPr lang="en-US" dirty="0"/>
          </a:p>
        </p:txBody>
      </p:sp>
      <p:sp>
        <p:nvSpPr>
          <p:cNvPr id="8" name="TextBox 7">
            <a:extLst>
              <a:ext uri="{FF2B5EF4-FFF2-40B4-BE49-F238E27FC236}">
                <a16:creationId xmlns:a16="http://schemas.microsoft.com/office/drawing/2014/main" id="{89C0D5B2-8FF2-41CA-B748-2F56BD28624B}"/>
              </a:ext>
            </a:extLst>
          </p:cNvPr>
          <p:cNvSpPr txBox="1"/>
          <p:nvPr/>
        </p:nvSpPr>
        <p:spPr>
          <a:xfrm>
            <a:off x="221272" y="1314983"/>
            <a:ext cx="4578930" cy="300082"/>
          </a:xfrm>
          <a:prstGeom prst="rect">
            <a:avLst/>
          </a:prstGeom>
          <a:noFill/>
        </p:spPr>
        <p:txBody>
          <a:bodyPr wrap="square" rtlCol="0">
            <a:spAutoFit/>
          </a:bodyPr>
          <a:lstStyle/>
          <a:p>
            <a:r>
              <a:rPr lang="fi-FI" b="1" dirty="0" err="1">
                <a:highlight>
                  <a:srgbClr val="FFCD00"/>
                </a:highlight>
              </a:rPr>
              <a:t>Spring</a:t>
            </a:r>
            <a:r>
              <a:rPr lang="fi-FI" b="1" dirty="0">
                <a:highlight>
                  <a:srgbClr val="FFCD00"/>
                </a:highlight>
              </a:rPr>
              <a:t> </a:t>
            </a:r>
            <a:r>
              <a:rPr lang="fi-FI" b="1" dirty="0" err="1">
                <a:highlight>
                  <a:srgbClr val="FFCD00"/>
                </a:highlight>
              </a:rPr>
              <a:t>term</a:t>
            </a:r>
            <a:r>
              <a:rPr lang="fi-FI" b="1" dirty="0">
                <a:highlight>
                  <a:srgbClr val="FFCD00"/>
                </a:highlight>
              </a:rPr>
              <a:t> 2024 (1 </a:t>
            </a:r>
            <a:r>
              <a:rPr lang="fi-FI" b="1" dirty="0" err="1">
                <a:highlight>
                  <a:srgbClr val="FFCD00"/>
                </a:highlight>
              </a:rPr>
              <a:t>January</a:t>
            </a:r>
            <a:r>
              <a:rPr lang="fi-FI" b="1" dirty="0">
                <a:highlight>
                  <a:srgbClr val="FFCD00"/>
                </a:highlight>
              </a:rPr>
              <a:t> – 31 </a:t>
            </a:r>
            <a:r>
              <a:rPr lang="fi-FI" b="1" dirty="0" err="1">
                <a:highlight>
                  <a:srgbClr val="FFCD00"/>
                </a:highlight>
              </a:rPr>
              <a:t>July</a:t>
            </a:r>
            <a:r>
              <a:rPr lang="fi-FI" b="1" dirty="0">
                <a:highlight>
                  <a:srgbClr val="FFCD00"/>
                </a:highlight>
              </a:rPr>
              <a:t> 2024)</a:t>
            </a:r>
            <a:endParaRPr lang="en-US" b="1" dirty="0">
              <a:highlight>
                <a:srgbClr val="FFCD00"/>
              </a:highlight>
            </a:endParaRPr>
          </a:p>
        </p:txBody>
      </p:sp>
      <p:pic>
        <p:nvPicPr>
          <p:cNvPr id="10" name="Graphic 9" descr="Woman raising hands">
            <a:extLst>
              <a:ext uri="{FF2B5EF4-FFF2-40B4-BE49-F238E27FC236}">
                <a16:creationId xmlns:a16="http://schemas.microsoft.com/office/drawing/2014/main" id="{C5B355DF-6751-45A8-94F4-FE154A8F05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025362" y="3245735"/>
            <a:ext cx="3203409" cy="2008107"/>
          </a:xfrm>
          <a:prstGeom prst="rect">
            <a:avLst/>
          </a:prstGeom>
        </p:spPr>
      </p:pic>
      <p:pic>
        <p:nvPicPr>
          <p:cNvPr id="17" name="Graphic 16" descr="Oblong speech bubble">
            <a:extLst>
              <a:ext uri="{FF2B5EF4-FFF2-40B4-BE49-F238E27FC236}">
                <a16:creationId xmlns:a16="http://schemas.microsoft.com/office/drawing/2014/main" id="{3EA96FAB-A41D-4E64-AE38-BE7ED8DDE7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0110" y="2052307"/>
            <a:ext cx="3108959" cy="1949998"/>
          </a:xfrm>
          <a:prstGeom prst="rect">
            <a:avLst/>
          </a:prstGeom>
        </p:spPr>
      </p:pic>
      <p:sp>
        <p:nvSpPr>
          <p:cNvPr id="18" name="TextBox 17">
            <a:extLst>
              <a:ext uri="{FF2B5EF4-FFF2-40B4-BE49-F238E27FC236}">
                <a16:creationId xmlns:a16="http://schemas.microsoft.com/office/drawing/2014/main" id="{44ADA262-8698-4E13-A716-82869FB570E2}"/>
              </a:ext>
            </a:extLst>
          </p:cNvPr>
          <p:cNvSpPr txBox="1"/>
          <p:nvPr/>
        </p:nvSpPr>
        <p:spPr>
          <a:xfrm>
            <a:off x="4610803" y="2499094"/>
            <a:ext cx="1946199" cy="1131079"/>
          </a:xfrm>
          <a:prstGeom prst="rect">
            <a:avLst/>
          </a:prstGeom>
          <a:noFill/>
        </p:spPr>
        <p:txBody>
          <a:bodyPr wrap="square" rtlCol="0">
            <a:spAutoFit/>
          </a:bodyPr>
          <a:lstStyle/>
          <a:p>
            <a:pPr algn="ctr"/>
            <a:r>
              <a:rPr lang="en-US" b="1" dirty="0">
                <a:latin typeface="Ink Free" panose="03080402000500000000" pitchFamily="66" charset="0"/>
              </a:rPr>
              <a:t>So… when is there a break, when can I travel or visit my family? </a:t>
            </a:r>
            <a:r>
              <a:rPr lang="en-US" b="1" dirty="0" err="1">
                <a:latin typeface="Ink Free" panose="03080402000500000000" pitchFamily="66" charset="0"/>
              </a:rPr>
              <a:t>Phosh</a:t>
            </a:r>
            <a:r>
              <a:rPr lang="en-US" b="1" dirty="0">
                <a:latin typeface="Ink Free" panose="03080402000500000000" pitchFamily="66" charset="0"/>
              </a:rPr>
              <a:t> is quite far away…</a:t>
            </a:r>
          </a:p>
        </p:txBody>
      </p:sp>
      <p:pic>
        <p:nvPicPr>
          <p:cNvPr id="11" name="Graphic 10" descr="Boy with spiky hair">
            <a:extLst>
              <a:ext uri="{FF2B5EF4-FFF2-40B4-BE49-F238E27FC236}">
                <a16:creationId xmlns:a16="http://schemas.microsoft.com/office/drawing/2014/main" id="{C82FC1F3-CD85-455D-B343-EA10E066C2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287893" y="2090220"/>
            <a:ext cx="1136915" cy="1416772"/>
          </a:xfrm>
          <a:prstGeom prst="rect">
            <a:avLst/>
          </a:prstGeom>
        </p:spPr>
      </p:pic>
      <p:pic>
        <p:nvPicPr>
          <p:cNvPr id="13" name="Graphic 12" descr="A face with one eye">
            <a:extLst>
              <a:ext uri="{FF2B5EF4-FFF2-40B4-BE49-F238E27FC236}">
                <a16:creationId xmlns:a16="http://schemas.microsoft.com/office/drawing/2014/main" id="{57FAED35-5B90-452A-A531-8157D1593F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368516" y="2672443"/>
            <a:ext cx="634255" cy="634255"/>
          </a:xfrm>
          <a:prstGeom prst="rect">
            <a:avLst/>
          </a:prstGeom>
        </p:spPr>
      </p:pic>
      <p:graphicFrame>
        <p:nvGraphicFramePr>
          <p:cNvPr id="3" name="Table 2">
            <a:extLst>
              <a:ext uri="{FF2B5EF4-FFF2-40B4-BE49-F238E27FC236}">
                <a16:creationId xmlns:a16="http://schemas.microsoft.com/office/drawing/2014/main" id="{9E0C80C7-332D-6587-6559-D68A3DECB90A}"/>
              </a:ext>
            </a:extLst>
          </p:cNvPr>
          <p:cNvGraphicFramePr>
            <a:graphicFrameLocks noGrp="1"/>
          </p:cNvGraphicFramePr>
          <p:nvPr>
            <p:extLst>
              <p:ext uri="{D42A27DB-BD31-4B8C-83A1-F6EECF244321}">
                <p14:modId xmlns:p14="http://schemas.microsoft.com/office/powerpoint/2010/main" val="3867001899"/>
              </p:ext>
            </p:extLst>
          </p:nvPr>
        </p:nvGraphicFramePr>
        <p:xfrm>
          <a:off x="253532" y="1635691"/>
          <a:ext cx="5239743" cy="3006173"/>
        </p:xfrm>
        <a:graphic>
          <a:graphicData uri="http://schemas.openxmlformats.org/drawingml/2006/table">
            <a:tbl>
              <a:tblPr/>
              <a:tblGrid>
                <a:gridCol w="1746581">
                  <a:extLst>
                    <a:ext uri="{9D8B030D-6E8A-4147-A177-3AD203B41FA5}">
                      <a16:colId xmlns:a16="http://schemas.microsoft.com/office/drawing/2014/main" val="1271269684"/>
                    </a:ext>
                  </a:extLst>
                </a:gridCol>
                <a:gridCol w="1746581">
                  <a:extLst>
                    <a:ext uri="{9D8B030D-6E8A-4147-A177-3AD203B41FA5}">
                      <a16:colId xmlns:a16="http://schemas.microsoft.com/office/drawing/2014/main" val="749780129"/>
                    </a:ext>
                  </a:extLst>
                </a:gridCol>
                <a:gridCol w="1746581">
                  <a:extLst>
                    <a:ext uri="{9D8B030D-6E8A-4147-A177-3AD203B41FA5}">
                      <a16:colId xmlns:a16="http://schemas.microsoft.com/office/drawing/2014/main" val="3770087907"/>
                    </a:ext>
                  </a:extLst>
                </a:gridCol>
              </a:tblGrid>
              <a:tr h="374271">
                <a:tc>
                  <a:txBody>
                    <a:bodyPr/>
                    <a:lstStyle/>
                    <a:p>
                      <a:r>
                        <a:rPr lang="en-US" sz="1200" b="1"/>
                        <a:t>Teaching/evaluation period</a:t>
                      </a:r>
                      <a:endParaRPr lang="en-US" sz="1200"/>
                    </a:p>
                  </a:txBody>
                  <a:tcPr marL="81558" marR="81558" marT="40779" marB="40779" anchor="ctr">
                    <a:lnL>
                      <a:noFill/>
                    </a:lnL>
                    <a:lnR>
                      <a:noFill/>
                    </a:lnR>
                    <a:lnT>
                      <a:noFill/>
                    </a:lnT>
                    <a:lnB>
                      <a:noFill/>
                    </a:lnB>
                  </a:tcPr>
                </a:tc>
                <a:tc>
                  <a:txBody>
                    <a:bodyPr/>
                    <a:lstStyle/>
                    <a:p>
                      <a:r>
                        <a:rPr lang="en-US" sz="1200"/>
                        <a:t>Time</a:t>
                      </a:r>
                    </a:p>
                  </a:txBody>
                  <a:tcPr marL="81558" marR="81558" marT="40779" marB="40779" anchor="ctr">
                    <a:lnL>
                      <a:noFill/>
                    </a:lnL>
                    <a:lnR>
                      <a:noFill/>
                    </a:lnR>
                    <a:lnT>
                      <a:noFill/>
                    </a:lnT>
                    <a:lnB>
                      <a:noFill/>
                    </a:lnB>
                  </a:tcPr>
                </a:tc>
                <a:tc>
                  <a:txBody>
                    <a:bodyPr/>
                    <a:lstStyle/>
                    <a:p>
                      <a:r>
                        <a:rPr lang="en-US" sz="1200"/>
                        <a:t>Week numbers</a:t>
                      </a:r>
                    </a:p>
                  </a:txBody>
                  <a:tcPr marL="81558" marR="81558" marT="40779" marB="40779" anchor="ctr">
                    <a:lnL>
                      <a:noFill/>
                    </a:lnL>
                    <a:lnR>
                      <a:noFill/>
                    </a:lnR>
                    <a:lnT>
                      <a:noFill/>
                    </a:lnT>
                    <a:lnB>
                      <a:noFill/>
                    </a:lnB>
                  </a:tcPr>
                </a:tc>
                <a:extLst>
                  <a:ext uri="{0D108BD9-81ED-4DB2-BD59-A6C34878D82A}">
                    <a16:rowId xmlns:a16="http://schemas.microsoft.com/office/drawing/2014/main" val="1297191475"/>
                  </a:ext>
                </a:extLst>
              </a:tr>
              <a:tr h="374271">
                <a:tc>
                  <a:txBody>
                    <a:bodyPr/>
                    <a:lstStyle/>
                    <a:p>
                      <a:r>
                        <a:rPr lang="en-US" sz="1200"/>
                        <a:t>Period III and evaluation week</a:t>
                      </a:r>
                    </a:p>
                  </a:txBody>
                  <a:tcPr marL="81558" marR="81558" marT="40779" marB="40779" anchor="ctr">
                    <a:lnL>
                      <a:noFill/>
                    </a:lnL>
                    <a:lnR>
                      <a:noFill/>
                    </a:lnR>
                    <a:lnT>
                      <a:noFill/>
                    </a:lnT>
                    <a:lnB>
                      <a:noFill/>
                    </a:lnB>
                  </a:tcPr>
                </a:tc>
                <a:tc>
                  <a:txBody>
                    <a:bodyPr/>
                    <a:lstStyle/>
                    <a:p>
                      <a:r>
                        <a:rPr lang="en-US" sz="1200"/>
                        <a:t>8 Jan  – 25 Feb 2024</a:t>
                      </a:r>
                    </a:p>
                  </a:txBody>
                  <a:tcPr marL="81558" marR="81558" marT="40779" marB="40779" anchor="ctr">
                    <a:lnL>
                      <a:noFill/>
                    </a:lnL>
                    <a:lnR>
                      <a:noFill/>
                    </a:lnR>
                    <a:lnT>
                      <a:noFill/>
                    </a:lnT>
                    <a:lnB>
                      <a:noFill/>
                    </a:lnB>
                  </a:tcPr>
                </a:tc>
                <a:tc>
                  <a:txBody>
                    <a:bodyPr/>
                    <a:lstStyle/>
                    <a:p>
                      <a:r>
                        <a:rPr lang="en-US" sz="1200"/>
                        <a:t>2–8</a:t>
                      </a:r>
                    </a:p>
                  </a:txBody>
                  <a:tcPr marL="81558" marR="81558" marT="40779" marB="40779" anchor="ctr">
                    <a:lnL>
                      <a:noFill/>
                    </a:lnL>
                    <a:lnR>
                      <a:noFill/>
                    </a:lnR>
                    <a:lnT>
                      <a:noFill/>
                    </a:lnT>
                    <a:lnB>
                      <a:noFill/>
                    </a:lnB>
                  </a:tcPr>
                </a:tc>
                <a:extLst>
                  <a:ext uri="{0D108BD9-81ED-4DB2-BD59-A6C34878D82A}">
                    <a16:rowId xmlns:a16="http://schemas.microsoft.com/office/drawing/2014/main" val="3934661652"/>
                  </a:ext>
                </a:extLst>
              </a:tr>
              <a:tr h="680302">
                <a:tc>
                  <a:txBody>
                    <a:bodyPr/>
                    <a:lstStyle/>
                    <a:p>
                      <a:r>
                        <a:rPr lang="en-US" sz="1200" dirty="0"/>
                        <a:t>Period IV and evaluation week</a:t>
                      </a:r>
                    </a:p>
                    <a:p>
                      <a:br>
                        <a:rPr lang="en-US" sz="1200" dirty="0"/>
                      </a:br>
                      <a:r>
                        <a:rPr lang="en-US" sz="1200" dirty="0"/>
                        <a:t>Spring break 28 Mar – 3 Apr 2024</a:t>
                      </a:r>
                    </a:p>
                  </a:txBody>
                  <a:tcPr marL="81558" marR="81558" marT="40779" marB="40779" anchor="ctr">
                    <a:lnL>
                      <a:noFill/>
                    </a:lnL>
                    <a:lnR>
                      <a:noFill/>
                    </a:lnR>
                    <a:lnT>
                      <a:noFill/>
                    </a:lnT>
                    <a:lnB>
                      <a:noFill/>
                    </a:lnB>
                  </a:tcPr>
                </a:tc>
                <a:tc>
                  <a:txBody>
                    <a:bodyPr/>
                    <a:lstStyle/>
                    <a:p>
                      <a:r>
                        <a:rPr lang="da-DK" sz="1200" dirty="0"/>
                        <a:t>26 Feb – 21 Apr 2024</a:t>
                      </a:r>
                    </a:p>
                    <a:p>
                      <a:endParaRPr lang="da-DK" sz="1200" dirty="0"/>
                    </a:p>
                    <a:p>
                      <a:endParaRPr lang="da-DK" sz="1200" dirty="0"/>
                    </a:p>
                  </a:txBody>
                  <a:tcPr marL="81558" marR="81558" marT="40779" marB="40779" anchor="ctr">
                    <a:lnL>
                      <a:noFill/>
                    </a:lnL>
                    <a:lnR>
                      <a:noFill/>
                    </a:lnR>
                    <a:lnT>
                      <a:noFill/>
                    </a:lnT>
                    <a:lnB>
                      <a:noFill/>
                    </a:lnB>
                  </a:tcPr>
                </a:tc>
                <a:tc>
                  <a:txBody>
                    <a:bodyPr/>
                    <a:lstStyle/>
                    <a:p>
                      <a:r>
                        <a:rPr lang="en-US" sz="1200" dirty="0"/>
                        <a:t>9–16</a:t>
                      </a:r>
                    </a:p>
                    <a:p>
                      <a:endParaRPr lang="en-US" sz="1200" dirty="0"/>
                    </a:p>
                    <a:p>
                      <a:endParaRPr lang="en-US" sz="1200" dirty="0"/>
                    </a:p>
                  </a:txBody>
                  <a:tcPr marL="81558" marR="81558" marT="40779" marB="40779" anchor="ctr">
                    <a:lnL>
                      <a:noFill/>
                    </a:lnL>
                    <a:lnR>
                      <a:noFill/>
                    </a:lnR>
                    <a:lnT>
                      <a:noFill/>
                    </a:lnT>
                    <a:lnB>
                      <a:noFill/>
                    </a:lnB>
                  </a:tcPr>
                </a:tc>
                <a:extLst>
                  <a:ext uri="{0D108BD9-81ED-4DB2-BD59-A6C34878D82A}">
                    <a16:rowId xmlns:a16="http://schemas.microsoft.com/office/drawing/2014/main" val="9112842"/>
                  </a:ext>
                </a:extLst>
              </a:tr>
              <a:tr h="1115579">
                <a:tc>
                  <a:txBody>
                    <a:bodyPr/>
                    <a:lstStyle/>
                    <a:p>
                      <a:r>
                        <a:rPr lang="en-US" sz="1200" dirty="0"/>
                        <a:t>Period V: multimodal period</a:t>
                      </a:r>
                    </a:p>
                  </a:txBody>
                  <a:tcPr marL="81558" marR="81558" marT="40779" marB="40779" anchor="ctr">
                    <a:lnL>
                      <a:noFill/>
                    </a:lnL>
                    <a:lnR>
                      <a:noFill/>
                    </a:lnR>
                    <a:lnT>
                      <a:noFill/>
                    </a:lnT>
                    <a:lnB>
                      <a:noFill/>
                    </a:lnB>
                  </a:tcPr>
                </a:tc>
                <a:tc>
                  <a:txBody>
                    <a:bodyPr/>
                    <a:lstStyle/>
                    <a:p>
                      <a:r>
                        <a:rPr lang="en-US" sz="1200"/>
                        <a:t>22 Apr – 9 Jun 2024</a:t>
                      </a:r>
                    </a:p>
                  </a:txBody>
                  <a:tcPr marL="81558" marR="81558" marT="40779" marB="40779" anchor="ctr">
                    <a:lnL>
                      <a:noFill/>
                    </a:lnL>
                    <a:lnR>
                      <a:noFill/>
                    </a:lnR>
                    <a:lnT>
                      <a:noFill/>
                    </a:lnT>
                    <a:lnB>
                      <a:noFill/>
                    </a:lnB>
                  </a:tcPr>
                </a:tc>
                <a:tc>
                  <a:txBody>
                    <a:bodyPr/>
                    <a:lstStyle/>
                    <a:p>
                      <a:r>
                        <a:rPr lang="en-US" sz="1200" dirty="0"/>
                        <a:t>17–23</a:t>
                      </a:r>
                    </a:p>
                  </a:txBody>
                  <a:tcPr marL="81558" marR="81558" marT="40779" marB="40779" anchor="ctr">
                    <a:lnL>
                      <a:noFill/>
                    </a:lnL>
                    <a:lnR>
                      <a:noFill/>
                    </a:lnR>
                    <a:lnT>
                      <a:noFill/>
                    </a:lnT>
                    <a:lnB>
                      <a:noFill/>
                    </a:lnB>
                  </a:tcPr>
                </a:tc>
                <a:extLst>
                  <a:ext uri="{0D108BD9-81ED-4DB2-BD59-A6C34878D82A}">
                    <a16:rowId xmlns:a16="http://schemas.microsoft.com/office/drawing/2014/main" val="3084613767"/>
                  </a:ext>
                </a:extLst>
              </a:tr>
            </a:tbl>
          </a:graphicData>
        </a:graphic>
      </p:graphicFrame>
    </p:spTree>
    <p:extLst>
      <p:ext uri="{BB962C8B-B14F-4D97-AF65-F5344CB8AC3E}">
        <p14:creationId xmlns:p14="http://schemas.microsoft.com/office/powerpoint/2010/main" val="2170207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0BF64-0B42-42E5-B367-E5466ACDE604}"/>
              </a:ext>
            </a:extLst>
          </p:cNvPr>
          <p:cNvSpPr>
            <a:spLocks noGrp="1"/>
          </p:cNvSpPr>
          <p:nvPr>
            <p:ph type="body" sz="half" idx="10"/>
          </p:nvPr>
        </p:nvSpPr>
        <p:spPr/>
        <p:txBody>
          <a:bodyPr/>
          <a:lstStyle/>
          <a:p>
            <a:r>
              <a:rPr lang="en-US" dirty="0"/>
              <a:t>Weekly schedule</a:t>
            </a:r>
          </a:p>
        </p:txBody>
      </p:sp>
      <p:pic>
        <p:nvPicPr>
          <p:cNvPr id="8" name="Picture 7">
            <a:extLst>
              <a:ext uri="{FF2B5EF4-FFF2-40B4-BE49-F238E27FC236}">
                <a16:creationId xmlns:a16="http://schemas.microsoft.com/office/drawing/2014/main" id="{EC651D43-0893-403B-AABD-CD39978A1712}"/>
              </a:ext>
            </a:extLst>
          </p:cNvPr>
          <p:cNvPicPr>
            <a:picLocks noChangeAspect="1"/>
          </p:cNvPicPr>
          <p:nvPr/>
        </p:nvPicPr>
        <p:blipFill>
          <a:blip r:embed="rId2"/>
          <a:stretch>
            <a:fillRect/>
          </a:stretch>
        </p:blipFill>
        <p:spPr>
          <a:xfrm>
            <a:off x="6315740" y="2289357"/>
            <a:ext cx="2693477" cy="3062365"/>
          </a:xfrm>
          <a:prstGeom prst="rect">
            <a:avLst/>
          </a:prstGeom>
        </p:spPr>
      </p:pic>
      <p:pic>
        <p:nvPicPr>
          <p:cNvPr id="4" name="Picture 3" descr="A screenshot of a calendar&#10;&#10;Description automatically generated">
            <a:extLst>
              <a:ext uri="{FF2B5EF4-FFF2-40B4-BE49-F238E27FC236}">
                <a16:creationId xmlns:a16="http://schemas.microsoft.com/office/drawing/2014/main" id="{DE355222-50E4-C392-9DB6-CF06816B09F6}"/>
              </a:ext>
            </a:extLst>
          </p:cNvPr>
          <p:cNvPicPr>
            <a:picLocks noChangeAspect="1"/>
          </p:cNvPicPr>
          <p:nvPr/>
        </p:nvPicPr>
        <p:blipFill>
          <a:blip r:embed="rId3"/>
          <a:stretch>
            <a:fillRect/>
          </a:stretch>
        </p:blipFill>
        <p:spPr>
          <a:xfrm>
            <a:off x="281136" y="1320847"/>
            <a:ext cx="5914439" cy="3062365"/>
          </a:xfrm>
          <a:prstGeom prst="rect">
            <a:avLst/>
          </a:prstGeom>
        </p:spPr>
      </p:pic>
      <p:pic>
        <p:nvPicPr>
          <p:cNvPr id="9" name="Graphic 8" descr="Oblong speech bubble">
            <a:extLst>
              <a:ext uri="{FF2B5EF4-FFF2-40B4-BE49-F238E27FC236}">
                <a16:creationId xmlns:a16="http://schemas.microsoft.com/office/drawing/2014/main" id="{9FADDAF3-DD9C-449B-8897-3F8A5794AD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4527" y="1855514"/>
            <a:ext cx="3415873" cy="2142502"/>
          </a:xfrm>
          <a:prstGeom prst="rect">
            <a:avLst/>
          </a:prstGeom>
        </p:spPr>
      </p:pic>
      <p:sp>
        <p:nvSpPr>
          <p:cNvPr id="10" name="TextBox 9">
            <a:extLst>
              <a:ext uri="{FF2B5EF4-FFF2-40B4-BE49-F238E27FC236}">
                <a16:creationId xmlns:a16="http://schemas.microsoft.com/office/drawing/2014/main" id="{086C85C0-0B14-4880-A01C-081575F6AC23}"/>
              </a:ext>
            </a:extLst>
          </p:cNvPr>
          <p:cNvSpPr txBox="1"/>
          <p:nvPr/>
        </p:nvSpPr>
        <p:spPr>
          <a:xfrm>
            <a:off x="4597309" y="2347353"/>
            <a:ext cx="2046714" cy="1338828"/>
          </a:xfrm>
          <a:prstGeom prst="rect">
            <a:avLst/>
          </a:prstGeom>
          <a:noFill/>
        </p:spPr>
        <p:txBody>
          <a:bodyPr wrap="square" rtlCol="0">
            <a:spAutoFit/>
          </a:bodyPr>
          <a:lstStyle/>
          <a:p>
            <a:pPr algn="ctr"/>
            <a:r>
              <a:rPr lang="en-US" b="1" dirty="0">
                <a:latin typeface="Ink Free" panose="03080402000500000000" pitchFamily="66" charset="0"/>
              </a:rPr>
              <a:t>Hey, I found this in Sisu! Looks like I have a lot of free time, right? Studying at Aalto isn’t that much of work after all, or?</a:t>
            </a:r>
          </a:p>
        </p:txBody>
      </p:sp>
      <p:sp>
        <p:nvSpPr>
          <p:cNvPr id="5" name="TextBox 4">
            <a:extLst>
              <a:ext uri="{FF2B5EF4-FFF2-40B4-BE49-F238E27FC236}">
                <a16:creationId xmlns:a16="http://schemas.microsoft.com/office/drawing/2014/main" id="{AB7274BA-B1EB-4A2F-3445-FDA4EA46F75D}"/>
              </a:ext>
            </a:extLst>
          </p:cNvPr>
          <p:cNvSpPr txBox="1"/>
          <p:nvPr/>
        </p:nvSpPr>
        <p:spPr>
          <a:xfrm>
            <a:off x="292328" y="742520"/>
            <a:ext cx="8061025" cy="507831"/>
          </a:xfrm>
          <a:prstGeom prst="rect">
            <a:avLst/>
          </a:prstGeom>
          <a:noFill/>
        </p:spPr>
        <p:txBody>
          <a:bodyPr wrap="square" rtlCol="0">
            <a:spAutoFit/>
          </a:bodyPr>
          <a:lstStyle/>
          <a:p>
            <a:pPr marL="285750" indent="-285750">
              <a:buFont typeface="Arial" panose="020B0604020202020204" pitchFamily="34" charset="0"/>
              <a:buChar char="•"/>
            </a:pPr>
            <a:r>
              <a:rPr lang="en-US" dirty="0"/>
              <a:t>You will compose your individual schedule after making your personal study plan and registering on courses</a:t>
            </a:r>
          </a:p>
        </p:txBody>
      </p:sp>
    </p:spTree>
    <p:extLst>
      <p:ext uri="{BB962C8B-B14F-4D97-AF65-F5344CB8AC3E}">
        <p14:creationId xmlns:p14="http://schemas.microsoft.com/office/powerpoint/2010/main" val="1044605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DB83B26-6F57-407B-88D4-9870A2D0D9B8}"/>
              </a:ext>
            </a:extLst>
          </p:cNvPr>
          <p:cNvPicPr>
            <a:picLocks noChangeAspect="1"/>
          </p:cNvPicPr>
          <p:nvPr/>
        </p:nvPicPr>
        <p:blipFill>
          <a:blip r:embed="rId2"/>
          <a:stretch>
            <a:fillRect/>
          </a:stretch>
        </p:blipFill>
        <p:spPr>
          <a:xfrm>
            <a:off x="4381842" y="700216"/>
            <a:ext cx="4624173" cy="3468130"/>
          </a:xfrm>
          <a:prstGeom prst="rect">
            <a:avLst/>
          </a:prstGeom>
        </p:spPr>
      </p:pic>
      <p:sp>
        <p:nvSpPr>
          <p:cNvPr id="3" name="Text Placeholder 2">
            <a:extLst>
              <a:ext uri="{FF2B5EF4-FFF2-40B4-BE49-F238E27FC236}">
                <a16:creationId xmlns:a16="http://schemas.microsoft.com/office/drawing/2014/main" id="{AF90AED5-A10E-499B-A7B9-782E6B5379D0}"/>
              </a:ext>
            </a:extLst>
          </p:cNvPr>
          <p:cNvSpPr txBox="1">
            <a:spLocks/>
          </p:cNvSpPr>
          <p:nvPr/>
        </p:nvSpPr>
        <p:spPr>
          <a:xfrm>
            <a:off x="292327" y="797352"/>
            <a:ext cx="3991349"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marL="308610" indent="-308610">
              <a:buFont typeface="Arial" panose="020B0604020202020204" pitchFamily="34" charset="0"/>
              <a:buChar char="•"/>
            </a:pPr>
            <a:r>
              <a:rPr lang="en-US" sz="1600" b="0" dirty="0"/>
              <a:t>1 ECTS = 27h of work</a:t>
            </a:r>
          </a:p>
          <a:p>
            <a:pPr marL="308610" indent="-308610">
              <a:buFont typeface="Arial" panose="020B0604020202020204" pitchFamily="34" charset="0"/>
              <a:buChar char="•"/>
            </a:pPr>
            <a:r>
              <a:rPr lang="en-US" sz="1600" b="0" dirty="0"/>
              <a:t>A lecture is usually 90 minutes</a:t>
            </a:r>
          </a:p>
          <a:p>
            <a:pPr marL="308610" indent="-308610">
              <a:buFont typeface="Arial" panose="020B0604020202020204" pitchFamily="34" charset="0"/>
              <a:buChar char="•"/>
            </a:pPr>
            <a:r>
              <a:rPr lang="en-US" sz="1600" dirty="0">
                <a:highlight>
                  <a:srgbClr val="FFCD00"/>
                </a:highlight>
              </a:rPr>
              <a:t>“Academic quarter”: </a:t>
            </a:r>
            <a:r>
              <a:rPr lang="en-US" sz="1600" b="0" dirty="0"/>
              <a:t>Lectures start usually a quarter past and finish a quarter to</a:t>
            </a:r>
          </a:p>
          <a:p>
            <a:pPr marL="937260" lvl="1" indent="-308610"/>
            <a:r>
              <a:rPr lang="en-US" sz="1600" dirty="0"/>
              <a:t>NB! Exams always start at sharp hours!</a:t>
            </a:r>
          </a:p>
          <a:p>
            <a:pPr marL="308610" indent="-308610">
              <a:buFont typeface="Arial" panose="020B0604020202020204" pitchFamily="34" charset="0"/>
              <a:buChar char="•"/>
            </a:pPr>
            <a:r>
              <a:rPr lang="en-US" sz="1600" b="0" dirty="0">
                <a:solidFill>
                  <a:prstClr val="black"/>
                </a:solidFill>
              </a:rPr>
              <a:t>A major part of the workload is individual or group work</a:t>
            </a:r>
          </a:p>
          <a:p>
            <a:pPr marL="308610" indent="-308610">
              <a:buFont typeface="Arial" panose="020B0604020202020204" pitchFamily="34" charset="0"/>
              <a:buChar char="•"/>
            </a:pPr>
            <a:r>
              <a:rPr lang="en-US" sz="1600" b="0" dirty="0">
                <a:solidFill>
                  <a:prstClr val="black"/>
                </a:solidFill>
              </a:rPr>
              <a:t>Some courses have flexible extent (1-10 ECTS)</a:t>
            </a:r>
          </a:p>
          <a:p>
            <a:pPr marL="308610" indent="-308610">
              <a:buFont typeface="Arial" panose="020B0604020202020204" pitchFamily="34" charset="0"/>
              <a:buChar char="•"/>
            </a:pPr>
            <a:r>
              <a:rPr lang="en-US" sz="1600" b="0" dirty="0"/>
              <a:t>Not all the courses have exams</a:t>
            </a:r>
            <a:endParaRPr lang="en-US" sz="1600" b="0" dirty="0">
              <a:solidFill>
                <a:prstClr val="black"/>
              </a:solidFill>
            </a:endParaRPr>
          </a:p>
        </p:txBody>
      </p:sp>
      <p:sp>
        <p:nvSpPr>
          <p:cNvPr id="4" name="Text Placeholder 1">
            <a:extLst>
              <a:ext uri="{FF2B5EF4-FFF2-40B4-BE49-F238E27FC236}">
                <a16:creationId xmlns:a16="http://schemas.microsoft.com/office/drawing/2014/main" id="{C3BE313A-07D0-464B-B4A2-A04838065FAA}"/>
              </a:ext>
            </a:extLst>
          </p:cNvPr>
          <p:cNvSpPr>
            <a:spLocks noGrp="1"/>
          </p:cNvSpPr>
          <p:nvPr>
            <p:ph type="body" sz="half" idx="10"/>
          </p:nvPr>
        </p:nvSpPr>
        <p:spPr>
          <a:xfrm>
            <a:off x="292328" y="28438"/>
            <a:ext cx="8492897" cy="999574"/>
          </a:xfrm>
        </p:spPr>
        <p:txBody>
          <a:bodyPr/>
          <a:lstStyle/>
          <a:p>
            <a:r>
              <a:rPr lang="en-US" dirty="0"/>
              <a:t>A typical course at Aalto</a:t>
            </a:r>
          </a:p>
        </p:txBody>
      </p:sp>
    </p:spTree>
    <p:extLst>
      <p:ext uri="{BB962C8B-B14F-4D97-AF65-F5344CB8AC3E}">
        <p14:creationId xmlns:p14="http://schemas.microsoft.com/office/powerpoint/2010/main" val="2315780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
        <p:nvSpPr>
          <p:cNvPr id="3" name="Text Placeholder 2">
            <a:extLst>
              <a:ext uri="{FF2B5EF4-FFF2-40B4-BE49-F238E27FC236}">
                <a16:creationId xmlns:a16="http://schemas.microsoft.com/office/drawing/2014/main" id="{FBA1ADF8-0C97-49DA-8B65-AFA097842D9E}"/>
              </a:ext>
            </a:extLst>
          </p:cNvPr>
          <p:cNvSpPr>
            <a:spLocks noGrp="1"/>
          </p:cNvSpPr>
          <p:nvPr>
            <p:ph type="body" sz="half" idx="11"/>
          </p:nvPr>
        </p:nvSpPr>
        <p:spPr>
          <a:xfrm>
            <a:off x="585530" y="390782"/>
            <a:ext cx="5561270" cy="1352265"/>
          </a:xfrm>
        </p:spPr>
        <p:txBody>
          <a:bodyPr/>
          <a:lstStyle/>
          <a:p>
            <a:r>
              <a:rPr lang="en-US" b="1" dirty="0">
                <a:solidFill>
                  <a:schemeClr val="tx1"/>
                </a:solidFill>
              </a:rPr>
              <a:t>Planning your studies</a:t>
            </a: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000" b="0" dirty="0">
              <a:solidFill>
                <a:schemeClr val="tx1"/>
              </a:solidFill>
              <a:sym typeface="Wingdings" panose="05000000000000000000" pitchFamily="2" charset="2"/>
            </a:endParaRPr>
          </a:p>
          <a:p>
            <a:endParaRPr lang="en-US" sz="1600" b="0" dirty="0">
              <a:solidFill>
                <a:schemeClr val="tx1"/>
              </a:solidFill>
              <a:sym typeface="Wingdings" panose="05000000000000000000" pitchFamily="2" charset="2"/>
            </a:endParaRPr>
          </a:p>
          <a:p>
            <a:r>
              <a:rPr lang="en-US" sz="1600" b="0" dirty="0">
                <a:solidFill>
                  <a:schemeClr val="tx1"/>
                </a:solidFill>
                <a:sym typeface="Wingdings" panose="05000000000000000000" pitchFamily="2" charset="2"/>
              </a:rPr>
              <a:t>                        </a:t>
            </a:r>
            <a:endParaRPr lang="en-US" b="1" dirty="0">
              <a:solidFill>
                <a:schemeClr val="tx1"/>
              </a:solidFill>
            </a:endParaRPr>
          </a:p>
        </p:txBody>
      </p:sp>
      <p:pic>
        <p:nvPicPr>
          <p:cNvPr id="8" name="Graphic 7" descr="A man carrying a laptop">
            <a:extLst>
              <a:ext uri="{FF2B5EF4-FFF2-40B4-BE49-F238E27FC236}">
                <a16:creationId xmlns:a16="http://schemas.microsoft.com/office/drawing/2014/main" id="{F05A2C9A-45C3-4766-9CA5-3DE6F9E35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039293" y="3289128"/>
            <a:ext cx="2803730" cy="1989744"/>
          </a:xfrm>
          <a:prstGeom prst="rect">
            <a:avLst/>
          </a:prstGeom>
        </p:spPr>
      </p:pic>
      <p:pic>
        <p:nvPicPr>
          <p:cNvPr id="9" name="Graphic 8" descr="Boy with spiky hair">
            <a:extLst>
              <a:ext uri="{FF2B5EF4-FFF2-40B4-BE49-F238E27FC236}">
                <a16:creationId xmlns:a16="http://schemas.microsoft.com/office/drawing/2014/main" id="{54975C8C-3605-453B-8CF8-968431D2DB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287893" y="2090220"/>
            <a:ext cx="1136915" cy="1416772"/>
          </a:xfrm>
          <a:prstGeom prst="rect">
            <a:avLst/>
          </a:prstGeom>
        </p:spPr>
      </p:pic>
      <p:pic>
        <p:nvPicPr>
          <p:cNvPr id="10" name="Graphic 9" descr="A face with one eye">
            <a:extLst>
              <a:ext uri="{FF2B5EF4-FFF2-40B4-BE49-F238E27FC236}">
                <a16:creationId xmlns:a16="http://schemas.microsoft.com/office/drawing/2014/main" id="{7CE4082C-530C-4F5C-B1B3-02B467C765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368516" y="2672443"/>
            <a:ext cx="634255" cy="634255"/>
          </a:xfrm>
          <a:prstGeom prst="rect">
            <a:avLst/>
          </a:prstGeom>
        </p:spPr>
      </p:pic>
      <p:pic>
        <p:nvPicPr>
          <p:cNvPr id="11" name="Graphic 10" descr="Oblong speech bubble">
            <a:extLst>
              <a:ext uri="{FF2B5EF4-FFF2-40B4-BE49-F238E27FC236}">
                <a16:creationId xmlns:a16="http://schemas.microsoft.com/office/drawing/2014/main" id="{6DF8B1A0-BB9A-42EC-BE35-420F2C143E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1034" y="1546843"/>
            <a:ext cx="3991470" cy="2503526"/>
          </a:xfrm>
          <a:prstGeom prst="rect">
            <a:avLst/>
          </a:prstGeom>
        </p:spPr>
      </p:pic>
      <p:sp>
        <p:nvSpPr>
          <p:cNvPr id="12" name="TextBox 11">
            <a:extLst>
              <a:ext uri="{FF2B5EF4-FFF2-40B4-BE49-F238E27FC236}">
                <a16:creationId xmlns:a16="http://schemas.microsoft.com/office/drawing/2014/main" id="{0D4E7D67-2EE9-4331-B5CF-2929445707C5}"/>
              </a:ext>
            </a:extLst>
          </p:cNvPr>
          <p:cNvSpPr txBox="1"/>
          <p:nvPr/>
        </p:nvSpPr>
        <p:spPr>
          <a:xfrm>
            <a:off x="3678236" y="2089029"/>
            <a:ext cx="2609150" cy="1546577"/>
          </a:xfrm>
          <a:prstGeom prst="rect">
            <a:avLst/>
          </a:prstGeom>
          <a:noFill/>
        </p:spPr>
        <p:txBody>
          <a:bodyPr wrap="square" rtlCol="0">
            <a:spAutoFit/>
          </a:bodyPr>
          <a:lstStyle/>
          <a:p>
            <a:pPr algn="ctr"/>
            <a:r>
              <a:rPr lang="en-US" b="1" dirty="0">
                <a:latin typeface="Ink Free" panose="03080402000500000000" pitchFamily="66" charset="0"/>
              </a:rPr>
              <a:t>In </a:t>
            </a:r>
            <a:r>
              <a:rPr lang="en-US" b="1" dirty="0" err="1">
                <a:latin typeface="Ink Free" panose="03080402000500000000" pitchFamily="66" charset="0"/>
              </a:rPr>
              <a:t>Phosh</a:t>
            </a:r>
            <a:r>
              <a:rPr lang="en-US" b="1" dirty="0">
                <a:latin typeface="Ink Free" panose="03080402000500000000" pitchFamily="66" charset="0"/>
              </a:rPr>
              <a:t>, I can clone myself and be present in an unlimited number of places at the same time. I’ve heard that here you have only one body but so many opportunities! How to cope with that?</a:t>
            </a:r>
          </a:p>
        </p:txBody>
      </p:sp>
    </p:spTree>
    <p:extLst>
      <p:ext uri="{BB962C8B-B14F-4D97-AF65-F5344CB8AC3E}">
        <p14:creationId xmlns:p14="http://schemas.microsoft.com/office/powerpoint/2010/main" val="227435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80E9CF-6282-E39D-8E94-B69DC65B28CA}"/>
              </a:ext>
            </a:extLst>
          </p:cNvPr>
          <p:cNvSpPr>
            <a:spLocks noGrp="1"/>
          </p:cNvSpPr>
          <p:nvPr>
            <p:ph type="body" sz="half" idx="10"/>
          </p:nvPr>
        </p:nvSpPr>
        <p:spPr/>
        <p:txBody>
          <a:bodyPr/>
          <a:lstStyle/>
          <a:p>
            <a:r>
              <a:rPr lang="en-US" dirty="0" err="1"/>
              <a:t>Msc</a:t>
            </a:r>
            <a:r>
              <a:rPr lang="en-US" dirty="0"/>
              <a:t> Degree structure (120 ECTS)</a:t>
            </a:r>
          </a:p>
        </p:txBody>
      </p:sp>
      <p:sp>
        <p:nvSpPr>
          <p:cNvPr id="3" name="Text Placeholder 2">
            <a:extLst>
              <a:ext uri="{FF2B5EF4-FFF2-40B4-BE49-F238E27FC236}">
                <a16:creationId xmlns:a16="http://schemas.microsoft.com/office/drawing/2014/main" id="{76702461-3F42-3384-2FAA-55B4B00D27EA}"/>
              </a:ext>
            </a:extLst>
          </p:cNvPr>
          <p:cNvSpPr>
            <a:spLocks noGrp="1"/>
          </p:cNvSpPr>
          <p:nvPr>
            <p:ph type="body" sz="half" idx="11"/>
          </p:nvPr>
        </p:nvSpPr>
        <p:spPr>
          <a:solidFill>
            <a:srgbClr val="FFCD00"/>
          </a:solidFill>
        </p:spPr>
        <p:txBody>
          <a:bodyPr/>
          <a:lstStyle/>
          <a:p>
            <a:r>
              <a:rPr lang="en-US" dirty="0"/>
              <a:t>“Inhouse” Master’s </a:t>
            </a:r>
            <a:r>
              <a:rPr lang="en-US" dirty="0" err="1"/>
              <a:t>programmes</a:t>
            </a:r>
            <a:endParaRPr lang="en-US" dirty="0"/>
          </a:p>
          <a:p>
            <a:pPr lvl="1"/>
            <a:r>
              <a:rPr lang="en-US" dirty="0"/>
              <a:t>Major studies </a:t>
            </a:r>
          </a:p>
          <a:p>
            <a:pPr lvl="1"/>
            <a:r>
              <a:rPr lang="en-US" dirty="0"/>
              <a:t>Elective studies</a:t>
            </a:r>
          </a:p>
          <a:p>
            <a:pPr lvl="1"/>
            <a:r>
              <a:rPr lang="en-US" dirty="0"/>
              <a:t>Master’s thesis (30 ECTS)</a:t>
            </a:r>
          </a:p>
        </p:txBody>
      </p:sp>
      <p:sp>
        <p:nvSpPr>
          <p:cNvPr id="4" name="Text Placeholder 3">
            <a:extLst>
              <a:ext uri="{FF2B5EF4-FFF2-40B4-BE49-F238E27FC236}">
                <a16:creationId xmlns:a16="http://schemas.microsoft.com/office/drawing/2014/main" id="{7BEA0E55-AFD2-98A8-2516-62CE121A8498}"/>
              </a:ext>
            </a:extLst>
          </p:cNvPr>
          <p:cNvSpPr>
            <a:spLocks noGrp="1"/>
          </p:cNvSpPr>
          <p:nvPr>
            <p:ph type="body" sz="half" idx="12"/>
          </p:nvPr>
        </p:nvSpPr>
        <p:spPr>
          <a:solidFill>
            <a:srgbClr val="FFCD00"/>
          </a:solidFill>
        </p:spPr>
        <p:txBody>
          <a:bodyPr/>
          <a:lstStyle/>
          <a:p>
            <a:r>
              <a:rPr lang="en-US" dirty="0"/>
              <a:t>International joint Master’s </a:t>
            </a:r>
            <a:r>
              <a:rPr lang="en-US" dirty="0" err="1"/>
              <a:t>programmes</a:t>
            </a:r>
            <a:endParaRPr lang="en-US" dirty="0"/>
          </a:p>
          <a:p>
            <a:pPr lvl="1"/>
            <a:r>
              <a:rPr lang="en-US" dirty="0"/>
              <a:t>Major studies (Aalto + partner university)</a:t>
            </a:r>
          </a:p>
          <a:p>
            <a:pPr lvl="1"/>
            <a:r>
              <a:rPr lang="en-US" dirty="0"/>
              <a:t>Master’s thesis (30 ECTS)</a:t>
            </a:r>
          </a:p>
        </p:txBody>
      </p:sp>
    </p:spTree>
    <p:extLst>
      <p:ext uri="{BB962C8B-B14F-4D97-AF65-F5344CB8AC3E}">
        <p14:creationId xmlns:p14="http://schemas.microsoft.com/office/powerpoint/2010/main" val="3787239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396E7A-8ECE-4FC3-82C7-D108E2FF9328}"/>
              </a:ext>
            </a:extLst>
          </p:cNvPr>
          <p:cNvPicPr>
            <a:picLocks noChangeAspect="1"/>
          </p:cNvPicPr>
          <p:nvPr/>
        </p:nvPicPr>
        <p:blipFill rotWithShape="1">
          <a:blip r:embed="rId3"/>
          <a:srcRect l="29070" t="-553" r="12302" b="553"/>
          <a:stretch/>
        </p:blipFill>
        <p:spPr>
          <a:xfrm>
            <a:off x="4862285" y="0"/>
            <a:ext cx="5352143" cy="5143500"/>
          </a:xfrm>
          <a:prstGeom prst="rect">
            <a:avLst/>
          </a:prstGeom>
        </p:spPr>
      </p:pic>
      <p:sp>
        <p:nvSpPr>
          <p:cNvPr id="2" name="Text Placeholder 1">
            <a:extLst>
              <a:ext uri="{FF2B5EF4-FFF2-40B4-BE49-F238E27FC236}">
                <a16:creationId xmlns:a16="http://schemas.microsoft.com/office/drawing/2014/main" id="{8CDEA87B-AF92-46BF-8FDB-C88B23009F7D}"/>
              </a:ext>
            </a:extLst>
          </p:cNvPr>
          <p:cNvSpPr>
            <a:spLocks noGrp="1"/>
          </p:cNvSpPr>
          <p:nvPr>
            <p:ph type="body" sz="half" idx="10"/>
          </p:nvPr>
        </p:nvSpPr>
        <p:spPr/>
        <p:txBody>
          <a:bodyPr/>
          <a:lstStyle/>
          <a:p>
            <a:r>
              <a:rPr lang="en-US" dirty="0"/>
              <a:t>Planning your studies – why?</a:t>
            </a:r>
          </a:p>
        </p:txBody>
      </p:sp>
      <p:sp>
        <p:nvSpPr>
          <p:cNvPr id="3" name="Text Placeholder 2">
            <a:extLst>
              <a:ext uri="{FF2B5EF4-FFF2-40B4-BE49-F238E27FC236}">
                <a16:creationId xmlns:a16="http://schemas.microsoft.com/office/drawing/2014/main" id="{A86E1362-8D6B-4D3F-B5A5-50392C1C4965}"/>
              </a:ext>
            </a:extLst>
          </p:cNvPr>
          <p:cNvSpPr>
            <a:spLocks noGrp="1"/>
          </p:cNvSpPr>
          <p:nvPr>
            <p:ph type="body" sz="half" idx="11"/>
          </p:nvPr>
        </p:nvSpPr>
        <p:spPr>
          <a:xfrm>
            <a:off x="292328" y="1028012"/>
            <a:ext cx="4468358" cy="3049460"/>
          </a:xfrm>
        </p:spPr>
        <p:txBody>
          <a:bodyPr/>
          <a:lstStyle/>
          <a:p>
            <a:r>
              <a:rPr lang="en-US" sz="1800" b="1" dirty="0"/>
              <a:t>To stay within the normative study schedule, students at Aalto University have responsibility for:</a:t>
            </a:r>
            <a:endParaRPr lang="en-US" sz="1800" dirty="0"/>
          </a:p>
          <a:p>
            <a:pPr marL="171450" indent="-171450">
              <a:buFont typeface="Arial" panose="020B0604020202020204" pitchFamily="34" charset="0"/>
              <a:buChar char="•"/>
            </a:pPr>
            <a:r>
              <a:rPr lang="en-US" sz="1200" dirty="0"/>
              <a:t>building and updating a personal study plan in Sisu</a:t>
            </a:r>
          </a:p>
          <a:p>
            <a:pPr marL="171450" indent="-171450">
              <a:buFont typeface="Arial" panose="020B0604020202020204" pitchFamily="34" charset="0"/>
              <a:buChar char="•"/>
            </a:pPr>
            <a:r>
              <a:rPr lang="en-US" sz="1200" dirty="0"/>
              <a:t>planning a balanced, weekly schedule taking into account lectures requiring attendance, independent assignments and recovery from studies</a:t>
            </a:r>
          </a:p>
          <a:p>
            <a:pPr marL="171450" indent="-171450">
              <a:buFont typeface="Arial" panose="020B0604020202020204" pitchFamily="34" charset="0"/>
              <a:buChar char="•"/>
            </a:pPr>
            <a:r>
              <a:rPr lang="en-US" sz="1200" dirty="0"/>
              <a:t>avoiding overlaps when choosing elective courses (and/or actively look for solutions to overlaps with responsible persons of courses)</a:t>
            </a:r>
          </a:p>
          <a:p>
            <a:pPr marL="171450" indent="-171450">
              <a:buFont typeface="Arial" panose="020B0604020202020204" pitchFamily="34" charset="0"/>
              <a:buChar char="•"/>
            </a:pPr>
            <a:r>
              <a:rPr lang="en-US" sz="1200" dirty="0"/>
              <a:t>registering for courses on time in Sisu</a:t>
            </a:r>
          </a:p>
          <a:p>
            <a:pPr marL="171450" indent="-171450">
              <a:buFont typeface="Arial" panose="020B0604020202020204" pitchFamily="34" charset="0"/>
              <a:buChar char="•"/>
            </a:pPr>
            <a:r>
              <a:rPr lang="en-US" sz="1200" dirty="0"/>
              <a:t>communicating challenges related to progress of studies as early as possible.</a:t>
            </a:r>
          </a:p>
          <a:p>
            <a:endParaRPr lang="en-US" sz="1200" dirty="0"/>
          </a:p>
        </p:txBody>
      </p:sp>
    </p:spTree>
    <p:extLst>
      <p:ext uri="{BB962C8B-B14F-4D97-AF65-F5344CB8AC3E}">
        <p14:creationId xmlns:p14="http://schemas.microsoft.com/office/powerpoint/2010/main" val="1107857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D0396E7A-8ECE-4FC3-82C7-D108E2FF9328}"/>
              </a:ext>
            </a:extLst>
          </p:cNvPr>
          <p:cNvPicPr>
            <a:picLocks noChangeAspect="1"/>
          </p:cNvPicPr>
          <p:nvPr/>
        </p:nvPicPr>
        <p:blipFill rotWithShape="1">
          <a:blip r:embed="rId3"/>
          <a:srcRect l="25603" r="-16596"/>
          <a:stretch/>
        </p:blipFill>
        <p:spPr>
          <a:xfrm>
            <a:off x="4862285" y="0"/>
            <a:ext cx="5352143" cy="5143500"/>
          </a:xfrm>
          <a:prstGeom prst="rect">
            <a:avLst/>
          </a:prstGeom>
        </p:spPr>
      </p:pic>
      <p:sp>
        <p:nvSpPr>
          <p:cNvPr id="2" name="Text Placeholder 1">
            <a:extLst>
              <a:ext uri="{FF2B5EF4-FFF2-40B4-BE49-F238E27FC236}">
                <a16:creationId xmlns:a16="http://schemas.microsoft.com/office/drawing/2014/main" id="{8CDEA87B-AF92-46BF-8FDB-C88B23009F7D}"/>
              </a:ext>
            </a:extLst>
          </p:cNvPr>
          <p:cNvSpPr>
            <a:spLocks noGrp="1"/>
          </p:cNvSpPr>
          <p:nvPr>
            <p:ph type="body" sz="half" idx="10"/>
          </p:nvPr>
        </p:nvSpPr>
        <p:spPr/>
        <p:txBody>
          <a:bodyPr/>
          <a:lstStyle/>
          <a:p>
            <a:r>
              <a:rPr lang="en-US" dirty="0"/>
              <a:t>Planning your studies – how?</a:t>
            </a:r>
          </a:p>
        </p:txBody>
      </p:sp>
      <p:sp>
        <p:nvSpPr>
          <p:cNvPr id="3" name="Text Placeholder 2">
            <a:extLst>
              <a:ext uri="{FF2B5EF4-FFF2-40B4-BE49-F238E27FC236}">
                <a16:creationId xmlns:a16="http://schemas.microsoft.com/office/drawing/2014/main" id="{A86E1362-8D6B-4D3F-B5A5-50392C1C4965}"/>
              </a:ext>
            </a:extLst>
          </p:cNvPr>
          <p:cNvSpPr>
            <a:spLocks noGrp="1"/>
          </p:cNvSpPr>
          <p:nvPr>
            <p:ph type="body" sz="half" idx="11"/>
          </p:nvPr>
        </p:nvSpPr>
        <p:spPr>
          <a:xfrm>
            <a:off x="292328" y="1028012"/>
            <a:ext cx="4468358" cy="3049460"/>
          </a:xfrm>
        </p:spPr>
        <p:txBody>
          <a:bodyPr/>
          <a:lstStyle/>
          <a:p>
            <a:pPr marL="342900" indent="-342900">
              <a:buFont typeface="Arial" panose="020B0604020202020204" pitchFamily="34" charset="0"/>
              <a:buChar char="•"/>
            </a:pPr>
            <a:r>
              <a:rPr lang="en-US" sz="1200" dirty="0"/>
              <a:t>Curriculum &amp; degree structure = </a:t>
            </a:r>
            <a:r>
              <a:rPr lang="en-US" sz="1200" dirty="0">
                <a:highlight>
                  <a:srgbClr val="FFCD00"/>
                </a:highlight>
              </a:rPr>
              <a:t>what</a:t>
            </a:r>
            <a:r>
              <a:rPr lang="en-US" sz="1200" dirty="0"/>
              <a:t> you have to and can include in your degree</a:t>
            </a:r>
          </a:p>
          <a:p>
            <a:pPr marL="971550" lvl="1" indent="-342900"/>
            <a:r>
              <a:rPr lang="en-US" sz="1200" dirty="0" err="1"/>
              <a:t>Programme</a:t>
            </a:r>
            <a:r>
              <a:rPr lang="en-US" sz="1200" dirty="0"/>
              <a:t> page in Student Guide</a:t>
            </a:r>
          </a:p>
          <a:p>
            <a:pPr marL="342900" indent="-342900">
              <a:buFont typeface="Arial" panose="020B0604020202020204" pitchFamily="34" charset="0"/>
              <a:buChar char="•"/>
            </a:pPr>
            <a:r>
              <a:rPr lang="en-US" sz="1200" dirty="0"/>
              <a:t>Personal Study Plan (PSP; HOPS in Finnish) = </a:t>
            </a:r>
            <a:r>
              <a:rPr lang="en-US" sz="1200" dirty="0">
                <a:highlight>
                  <a:srgbClr val="FFCD00"/>
                </a:highlight>
              </a:rPr>
              <a:t>how</a:t>
            </a:r>
            <a:r>
              <a:rPr lang="en-US" sz="1200" dirty="0"/>
              <a:t> you plan to do this</a:t>
            </a:r>
          </a:p>
          <a:p>
            <a:pPr marL="971550" lvl="1" indent="-342900"/>
            <a:r>
              <a:rPr lang="en-US" sz="1200" dirty="0"/>
              <a:t>Sisu (sisu.aalto.fi)</a:t>
            </a:r>
          </a:p>
          <a:p>
            <a:pPr marL="971550" lvl="1" indent="-342900"/>
            <a:r>
              <a:rPr lang="en-US" sz="1200" dirty="0"/>
              <a:t>Registration to courses is done via PSP</a:t>
            </a:r>
          </a:p>
          <a:p>
            <a:pPr marL="971550" lvl="1" indent="-342900"/>
            <a:r>
              <a:rPr lang="en-US" sz="1200" b="1" dirty="0"/>
              <a:t>“Your best plan to graduate for the time being”</a:t>
            </a:r>
            <a:r>
              <a:rPr lang="en-US" sz="1200" dirty="0"/>
              <a:t> – can be modified at any time</a:t>
            </a:r>
          </a:p>
          <a:p>
            <a:pPr marL="971550" lvl="1" indent="-342900"/>
            <a:r>
              <a:rPr lang="en-US" sz="1200" dirty="0"/>
              <a:t>Play with the PSP to plan your workload per teaching period / semester</a:t>
            </a:r>
          </a:p>
          <a:p>
            <a:pPr marL="971550" lvl="1" indent="-342900"/>
            <a:r>
              <a:rPr lang="en-US" sz="1200" dirty="0"/>
              <a:t>Also a tool used to apply for graduation at a later stage</a:t>
            </a:r>
          </a:p>
          <a:p>
            <a:pPr marL="342900" indent="-342900">
              <a:buFont typeface="Arial" panose="020B0604020202020204" pitchFamily="34" charset="0"/>
              <a:buChar char="•"/>
            </a:pPr>
            <a:r>
              <a:rPr lang="en-US" sz="1200" dirty="0"/>
              <a:t>How to make your PSP, credit transfer, practical training, academic advising </a:t>
            </a:r>
            <a:r>
              <a:rPr lang="en-US" sz="1200" dirty="0">
                <a:sym typeface="Wingdings" panose="05000000000000000000" pitchFamily="2" charset="2"/>
              </a:rPr>
              <a:t> </a:t>
            </a:r>
            <a:r>
              <a:rPr lang="en-US" sz="1200" dirty="0" err="1">
                <a:highlight>
                  <a:srgbClr val="FFCD00"/>
                </a:highlight>
                <a:sym typeface="Wingdings" panose="05000000000000000000" pitchFamily="2" charset="2"/>
              </a:rPr>
              <a:t>programme</a:t>
            </a:r>
            <a:r>
              <a:rPr lang="en-US" sz="1200" dirty="0">
                <a:highlight>
                  <a:srgbClr val="FFCD00"/>
                </a:highlight>
                <a:sym typeface="Wingdings" panose="05000000000000000000" pitchFamily="2" charset="2"/>
              </a:rPr>
              <a:t>-specific meetings </a:t>
            </a:r>
            <a:r>
              <a:rPr lang="en-US" sz="1200" dirty="0">
                <a:sym typeface="Wingdings" panose="05000000000000000000" pitchFamily="2" charset="2"/>
              </a:rPr>
              <a:t>Tue &amp; Wed</a:t>
            </a:r>
            <a:endParaRPr lang="en-US" sz="1200" dirty="0"/>
          </a:p>
          <a:p>
            <a:pPr marL="342900" indent="-342900">
              <a:buFont typeface="Arial" panose="020B0604020202020204" pitchFamily="34" charset="0"/>
              <a:buChar char="•"/>
            </a:pPr>
            <a:endParaRPr lang="en-US" sz="1200" dirty="0"/>
          </a:p>
        </p:txBody>
      </p:sp>
    </p:spTree>
    <p:extLst>
      <p:ext uri="{BB962C8B-B14F-4D97-AF65-F5344CB8AC3E}">
        <p14:creationId xmlns:p14="http://schemas.microsoft.com/office/powerpoint/2010/main" val="152629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5C26F7-12CF-4B7D-A981-7F667F18CCAF}"/>
              </a:ext>
            </a:extLst>
          </p:cNvPr>
          <p:cNvSpPr>
            <a:spLocks noGrp="1"/>
          </p:cNvSpPr>
          <p:nvPr>
            <p:ph type="body" sz="half" idx="10"/>
          </p:nvPr>
        </p:nvSpPr>
        <p:spPr/>
        <p:txBody>
          <a:bodyPr/>
          <a:lstStyle/>
          <a:p>
            <a:r>
              <a:rPr lang="en-US" dirty="0"/>
              <a:t>At this session</a:t>
            </a:r>
          </a:p>
        </p:txBody>
      </p:sp>
      <p:pic>
        <p:nvPicPr>
          <p:cNvPr id="5" name="Picture 4" descr="A child in a ball pit&#10;&#10;Description automatically generated with low confidence">
            <a:extLst>
              <a:ext uri="{FF2B5EF4-FFF2-40B4-BE49-F238E27FC236}">
                <a16:creationId xmlns:a16="http://schemas.microsoft.com/office/drawing/2014/main" id="{0DB5B204-7904-40C7-B48D-E177896C5767}"/>
              </a:ext>
            </a:extLst>
          </p:cNvPr>
          <p:cNvPicPr>
            <a:picLocks noChangeAspect="1"/>
          </p:cNvPicPr>
          <p:nvPr/>
        </p:nvPicPr>
        <p:blipFill rotWithShape="1">
          <a:blip r:embed="rId2"/>
          <a:srcRect l="28079" r="11709"/>
          <a:stretch/>
        </p:blipFill>
        <p:spPr>
          <a:xfrm>
            <a:off x="4499429" y="0"/>
            <a:ext cx="4644571" cy="5143500"/>
          </a:xfrm>
          <a:prstGeom prst="rect">
            <a:avLst/>
          </a:prstGeom>
        </p:spPr>
      </p:pic>
      <p:sp>
        <p:nvSpPr>
          <p:cNvPr id="3" name="Text Placeholder 2">
            <a:extLst>
              <a:ext uri="{FF2B5EF4-FFF2-40B4-BE49-F238E27FC236}">
                <a16:creationId xmlns:a16="http://schemas.microsoft.com/office/drawing/2014/main" id="{07689E95-253A-4943-B232-B0A2FE5624E8}"/>
              </a:ext>
            </a:extLst>
          </p:cNvPr>
          <p:cNvSpPr>
            <a:spLocks noGrp="1"/>
          </p:cNvSpPr>
          <p:nvPr>
            <p:ph type="body" sz="half" idx="11"/>
          </p:nvPr>
        </p:nvSpPr>
        <p:spPr>
          <a:xfrm>
            <a:off x="292328" y="849582"/>
            <a:ext cx="3822472" cy="3049460"/>
          </a:xfrm>
        </p:spPr>
        <p:txBody>
          <a:bodyPr/>
          <a:lstStyle/>
          <a:p>
            <a:pPr marL="342900" indent="-342900">
              <a:buFont typeface="Arial" panose="020B0604020202020204" pitchFamily="34" charset="0"/>
              <a:buChar char="•"/>
            </a:pPr>
            <a:r>
              <a:rPr lang="en-US" dirty="0"/>
              <a:t>Introduction to your Orientation Week</a:t>
            </a:r>
          </a:p>
          <a:p>
            <a:pPr marL="342900" indent="-342900">
              <a:buFont typeface="Arial" panose="020B0604020202020204" pitchFamily="34" charset="0"/>
              <a:buChar char="•"/>
            </a:pPr>
            <a:r>
              <a:rPr lang="en-US" dirty="0"/>
              <a:t>Study Essentials – a recap of the Pre-Orientation</a:t>
            </a:r>
          </a:p>
          <a:p>
            <a:pPr marL="342900" indent="-342900">
              <a:buFont typeface="Arial" panose="020B0604020202020204" pitchFamily="34" charset="0"/>
              <a:buChar char="•"/>
            </a:pPr>
            <a:r>
              <a:rPr lang="en-US" dirty="0"/>
              <a:t>International student matters</a:t>
            </a:r>
          </a:p>
        </p:txBody>
      </p:sp>
    </p:spTree>
    <p:extLst>
      <p:ext uri="{BB962C8B-B14F-4D97-AF65-F5344CB8AC3E}">
        <p14:creationId xmlns:p14="http://schemas.microsoft.com/office/powerpoint/2010/main" val="2139410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sitting on a ledge in front of a building&#10;&#10;Description automatically generated">
            <a:extLst>
              <a:ext uri="{FF2B5EF4-FFF2-40B4-BE49-F238E27FC236}">
                <a16:creationId xmlns:a16="http://schemas.microsoft.com/office/drawing/2014/main" id="{E61788DB-CB65-9042-D25B-129E32CF7C33}"/>
              </a:ext>
            </a:extLst>
          </p:cNvPr>
          <p:cNvPicPr>
            <a:picLocks noGrp="1" noChangeAspect="1"/>
          </p:cNvPicPr>
          <p:nvPr>
            <p:ph type="pic" idx="11"/>
          </p:nvPr>
        </p:nvPicPr>
        <p:blipFill>
          <a:blip r:embed="rId3"/>
          <a:srcRect l="21251" r="21251"/>
          <a:stretch>
            <a:fillRect/>
          </a:stretch>
        </p:blipFill>
        <p:spPr/>
      </p:pic>
      <p:sp>
        <p:nvSpPr>
          <p:cNvPr id="3" name="Text Placeholder 2">
            <a:extLst>
              <a:ext uri="{FF2B5EF4-FFF2-40B4-BE49-F238E27FC236}">
                <a16:creationId xmlns:a16="http://schemas.microsoft.com/office/drawing/2014/main" id="{E2E89D83-3482-A9EF-426D-797FE03BAF8A}"/>
              </a:ext>
            </a:extLst>
          </p:cNvPr>
          <p:cNvSpPr>
            <a:spLocks noGrp="1"/>
          </p:cNvSpPr>
          <p:nvPr>
            <p:ph type="body" sz="half" idx="2"/>
          </p:nvPr>
        </p:nvSpPr>
        <p:spPr>
          <a:xfrm>
            <a:off x="348811" y="1204856"/>
            <a:ext cx="4154033" cy="2925463"/>
          </a:xfrm>
        </p:spPr>
        <p:txBody>
          <a:bodyPr/>
          <a:lstStyle/>
          <a:p>
            <a:r>
              <a:rPr lang="en-US" sz="1400" dirty="0"/>
              <a:t>Aalto supports its students to grow globally. </a:t>
            </a:r>
          </a:p>
          <a:p>
            <a:r>
              <a:rPr lang="en-US" sz="1400" dirty="0"/>
              <a:t>During your studies you have plenty of opportunities to study and work abroad as well as work actively in multicultural partnerships and projects.</a:t>
            </a:r>
          </a:p>
          <a:p>
            <a:r>
              <a:rPr lang="en-US" sz="1400" dirty="0"/>
              <a:t>You can choose to:</a:t>
            </a:r>
          </a:p>
          <a:p>
            <a:pPr marL="285750" indent="-285750">
              <a:buFont typeface="Arial" panose="020B0604020202020204" pitchFamily="34" charset="0"/>
              <a:buChar char="•"/>
            </a:pPr>
            <a:r>
              <a:rPr lang="en-US" sz="1400" dirty="0"/>
              <a:t>study abroad in an exchange </a:t>
            </a:r>
            <a:r>
              <a:rPr lang="en-US" sz="1400" dirty="0" err="1"/>
              <a:t>programme</a:t>
            </a:r>
            <a:endParaRPr lang="en-US" sz="1400" dirty="0"/>
          </a:p>
          <a:p>
            <a:pPr marL="285750" indent="-285750">
              <a:buFont typeface="Arial" panose="020B0604020202020204" pitchFamily="34" charset="0"/>
              <a:buChar char="•"/>
            </a:pPr>
            <a:r>
              <a:rPr lang="en-US" sz="1400" dirty="0"/>
              <a:t>complete your degree in an international jointly </a:t>
            </a:r>
            <a:r>
              <a:rPr lang="en-US" sz="1400" dirty="0" err="1"/>
              <a:t>organised</a:t>
            </a:r>
            <a:r>
              <a:rPr lang="en-US" sz="1400" dirty="0"/>
              <a:t> master's </a:t>
            </a:r>
            <a:r>
              <a:rPr lang="en-US" sz="1400" dirty="0" err="1"/>
              <a:t>programme</a:t>
            </a:r>
            <a:endParaRPr lang="en-US" sz="1400" dirty="0"/>
          </a:p>
          <a:p>
            <a:pPr marL="285750" indent="-285750">
              <a:buFont typeface="Arial" panose="020B0604020202020204" pitchFamily="34" charset="0"/>
              <a:buChar char="•"/>
            </a:pPr>
            <a:r>
              <a:rPr lang="en-US" sz="1400" dirty="0"/>
              <a:t>find an internship placement abroad</a:t>
            </a:r>
          </a:p>
          <a:p>
            <a:pPr marL="285750" indent="-285750">
              <a:buFont typeface="Arial" panose="020B0604020202020204" pitchFamily="34" charset="0"/>
              <a:buChar char="•"/>
            </a:pPr>
            <a:r>
              <a:rPr lang="en-US" sz="1400" dirty="0"/>
              <a:t>find other international study opportunities in our university networks</a:t>
            </a:r>
          </a:p>
          <a:p>
            <a:pPr marL="285750" indent="-285750">
              <a:buFont typeface="Arial" panose="020B0604020202020204" pitchFamily="34" charset="0"/>
              <a:buChar char="•"/>
            </a:pPr>
            <a:endParaRPr lang="en-US" sz="1400" dirty="0"/>
          </a:p>
          <a:p>
            <a:endParaRPr lang="en-US" sz="1400" dirty="0"/>
          </a:p>
        </p:txBody>
      </p:sp>
      <p:sp>
        <p:nvSpPr>
          <p:cNvPr id="4" name="Text Placeholder 3">
            <a:extLst>
              <a:ext uri="{FF2B5EF4-FFF2-40B4-BE49-F238E27FC236}">
                <a16:creationId xmlns:a16="http://schemas.microsoft.com/office/drawing/2014/main" id="{2E13229C-8F80-FF2F-B6D3-CCC11BC6D3C3}"/>
              </a:ext>
            </a:extLst>
          </p:cNvPr>
          <p:cNvSpPr>
            <a:spLocks noGrp="1"/>
          </p:cNvSpPr>
          <p:nvPr>
            <p:ph type="body" sz="half" idx="10"/>
          </p:nvPr>
        </p:nvSpPr>
        <p:spPr>
          <a:xfrm>
            <a:off x="287338" y="34800"/>
            <a:ext cx="4154033" cy="1041475"/>
          </a:xfrm>
        </p:spPr>
        <p:txBody>
          <a:bodyPr/>
          <a:lstStyle/>
          <a:p>
            <a:r>
              <a:rPr lang="en-US" sz="3200" dirty="0"/>
              <a:t>Planning your </a:t>
            </a:r>
            <a:r>
              <a:rPr lang="en-US" sz="3200" dirty="0">
                <a:highlight>
                  <a:srgbClr val="FFCD00"/>
                </a:highlight>
              </a:rPr>
              <a:t>international</a:t>
            </a:r>
            <a:r>
              <a:rPr lang="en-US" sz="3200" dirty="0"/>
              <a:t> studies </a:t>
            </a:r>
          </a:p>
        </p:txBody>
      </p:sp>
    </p:spTree>
    <p:extLst>
      <p:ext uri="{BB962C8B-B14F-4D97-AF65-F5344CB8AC3E}">
        <p14:creationId xmlns:p14="http://schemas.microsoft.com/office/powerpoint/2010/main" val="160529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FE6B1F4-62D1-4566-9B07-8DDD04DDC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45" b="16091"/>
          <a:stretch/>
        </p:blipFill>
        <p:spPr bwMode="auto">
          <a:xfrm>
            <a:off x="6315075" y="-11520"/>
            <a:ext cx="2828925"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AFC03D4-A196-4519-957B-FCD5CFFC98C2}"/>
              </a:ext>
            </a:extLst>
          </p:cNvPr>
          <p:cNvSpPr/>
          <p:nvPr/>
        </p:nvSpPr>
        <p:spPr>
          <a:xfrm>
            <a:off x="1080756" y="221297"/>
            <a:ext cx="4302757" cy="653162"/>
          </a:xfrm>
          <a:prstGeom prst="ellipse">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a:extLst>
              <a:ext uri="{FF2B5EF4-FFF2-40B4-BE49-F238E27FC236}">
                <a16:creationId xmlns:a16="http://schemas.microsoft.com/office/drawing/2014/main" id="{D34539C9-8062-4069-BFD8-EF7C7C2086C3}"/>
              </a:ext>
            </a:extLst>
          </p:cNvPr>
          <p:cNvPicPr>
            <a:picLocks noChangeAspect="1"/>
          </p:cNvPicPr>
          <p:nvPr/>
        </p:nvPicPr>
        <p:blipFill>
          <a:blip r:embed="rId3"/>
          <a:stretch>
            <a:fillRect/>
          </a:stretch>
        </p:blipFill>
        <p:spPr>
          <a:xfrm>
            <a:off x="6429830" y="503904"/>
            <a:ext cx="944739" cy="707291"/>
          </a:xfrm>
          <a:prstGeom prst="rect">
            <a:avLst/>
          </a:prstGeom>
        </p:spPr>
      </p:pic>
      <p:pic>
        <p:nvPicPr>
          <p:cNvPr id="8" name="Google Shape;82;p15">
            <a:extLst>
              <a:ext uri="{FF2B5EF4-FFF2-40B4-BE49-F238E27FC236}">
                <a16:creationId xmlns:a16="http://schemas.microsoft.com/office/drawing/2014/main" id="{B19AD5D4-6E6A-4E86-9284-D88A3EAF998A}"/>
              </a:ext>
            </a:extLst>
          </p:cNvPr>
          <p:cNvPicPr preferRelativeResize="0"/>
          <p:nvPr/>
        </p:nvPicPr>
        <p:blipFill rotWithShape="1">
          <a:blip r:embed="rId4">
            <a:alphaModFix/>
          </a:blip>
          <a:srcRect b="-391"/>
          <a:stretch/>
        </p:blipFill>
        <p:spPr>
          <a:xfrm>
            <a:off x="5290272" y="4186151"/>
            <a:ext cx="1006241" cy="791902"/>
          </a:xfrm>
          <a:prstGeom prst="rect">
            <a:avLst/>
          </a:prstGeom>
          <a:noFill/>
          <a:ln>
            <a:noFill/>
          </a:ln>
        </p:spPr>
      </p:pic>
      <p:sp>
        <p:nvSpPr>
          <p:cNvPr id="6" name="TextBox 5">
            <a:extLst>
              <a:ext uri="{FF2B5EF4-FFF2-40B4-BE49-F238E27FC236}">
                <a16:creationId xmlns:a16="http://schemas.microsoft.com/office/drawing/2014/main" id="{2DEB82C7-B7C6-45AD-9481-29878A2463BF}"/>
              </a:ext>
            </a:extLst>
          </p:cNvPr>
          <p:cNvSpPr txBox="1"/>
          <p:nvPr/>
        </p:nvSpPr>
        <p:spPr>
          <a:xfrm>
            <a:off x="1292627" y="321541"/>
            <a:ext cx="4008120"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STUDY EXCHANGE</a:t>
            </a:r>
          </a:p>
        </p:txBody>
      </p:sp>
      <p:sp>
        <p:nvSpPr>
          <p:cNvPr id="9" name="TextBox 8">
            <a:extLst>
              <a:ext uri="{FF2B5EF4-FFF2-40B4-BE49-F238E27FC236}">
                <a16:creationId xmlns:a16="http://schemas.microsoft.com/office/drawing/2014/main" id="{2E278B6D-A853-4003-BE3A-E0B1791AA7D6}"/>
              </a:ext>
            </a:extLst>
          </p:cNvPr>
          <p:cNvSpPr txBox="1"/>
          <p:nvPr/>
        </p:nvSpPr>
        <p:spPr>
          <a:xfrm>
            <a:off x="498468" y="551103"/>
            <a:ext cx="5467332" cy="2585323"/>
          </a:xfrm>
          <a:prstGeom prst="rect">
            <a:avLst/>
          </a:prstGeom>
          <a:noFill/>
        </p:spPr>
        <p:txBody>
          <a:bodyPr wrap="square" rtlCol="0">
            <a:spAutoFit/>
          </a:bodyPr>
          <a:lstStyle/>
          <a:p>
            <a:pPr algn="ctr"/>
            <a:endParaRPr lang="en-US" sz="3200" dirty="0">
              <a:latin typeface="Fredoka One" panose="02000000000000000000" pitchFamily="2" charset="0"/>
            </a:endParaRPr>
          </a:p>
          <a:p>
            <a:pPr marL="214313" indent="-214313" algn="ctr">
              <a:buFont typeface="Arial" panose="020B0604020202020204" pitchFamily="34" charset="0"/>
              <a:buChar char="•"/>
            </a:pPr>
            <a:r>
              <a:rPr lang="en-US" sz="1300" dirty="0">
                <a:latin typeface="Arial" panose="020B0604020202020204" pitchFamily="34" charset="0"/>
                <a:cs typeface="Arial" panose="020B0604020202020204" pitchFamily="34" charset="0"/>
              </a:rPr>
              <a:t>Apply for exchange in the best technical universities all over the world!</a:t>
            </a:r>
          </a:p>
          <a:p>
            <a:pPr marL="214313" indent="-214313" algn="ctr">
              <a:buFont typeface="Arial" panose="020B0604020202020204" pitchFamily="34" charset="0"/>
              <a:buChar char="•"/>
            </a:pPr>
            <a:r>
              <a:rPr lang="en-US" sz="1300" dirty="0">
                <a:latin typeface="Arial" panose="020B0604020202020204" pitchFamily="34" charset="0"/>
                <a:cs typeface="Arial" panose="020B0604020202020204" pitchFamily="34" charset="0"/>
              </a:rPr>
              <a:t>Students can apply for exchange during the application times in January (all placements excluding Japan), September (for spring placements only) and November (placements for Japan)</a:t>
            </a:r>
          </a:p>
          <a:p>
            <a:pPr marL="214313" indent="-214313" algn="ctr">
              <a:buFont typeface="Arial" panose="020B0604020202020204" pitchFamily="34" charset="0"/>
              <a:buChar char="•"/>
            </a:pPr>
            <a:r>
              <a:rPr lang="en-US" sz="1300" dirty="0">
                <a:latin typeface="Arial" panose="020B0604020202020204" pitchFamily="34" charset="0"/>
                <a:cs typeface="Arial" panose="020B0604020202020204" pitchFamily="34" charset="0"/>
              </a:rPr>
              <a:t>New master students need to have studied for at least 1 semester before applying, be registered as attending at Aalto at the time of applying and have a GPA of at least 2.00</a:t>
            </a:r>
          </a:p>
          <a:p>
            <a:pPr marL="214313" indent="-214313" algn="ctr">
              <a:buFont typeface="Arial" panose="020B0604020202020204" pitchFamily="34" charset="0"/>
              <a:buChar char="•"/>
            </a:pPr>
            <a:r>
              <a:rPr lang="en-US" sz="1300" dirty="0">
                <a:latin typeface="Arial" panose="020B0604020202020204" pitchFamily="34" charset="0"/>
                <a:cs typeface="Arial" panose="020B0604020202020204" pitchFamily="34" charset="0"/>
              </a:rPr>
              <a:t>Master students must have room for </a:t>
            </a:r>
            <a:r>
              <a:rPr lang="en-US" sz="1300" dirty="0">
                <a:highlight>
                  <a:srgbClr val="FFCD00"/>
                </a:highlight>
                <a:latin typeface="Arial" panose="020B0604020202020204" pitchFamily="34" charset="0"/>
                <a:cs typeface="Arial" panose="020B0604020202020204" pitchFamily="34" charset="0"/>
              </a:rPr>
              <a:t>at least 24 credits </a:t>
            </a:r>
            <a:r>
              <a:rPr lang="en-US" sz="1300" dirty="0">
                <a:latin typeface="Arial" panose="020B0604020202020204" pitchFamily="34" charset="0"/>
                <a:cs typeface="Arial" panose="020B0604020202020204" pitchFamily="34" charset="0"/>
              </a:rPr>
              <a:t>in their study plans in order to apply</a:t>
            </a:r>
          </a:p>
        </p:txBody>
      </p:sp>
      <p:sp>
        <p:nvSpPr>
          <p:cNvPr id="10" name="TextBox 9">
            <a:extLst>
              <a:ext uri="{FF2B5EF4-FFF2-40B4-BE49-F238E27FC236}">
                <a16:creationId xmlns:a16="http://schemas.microsoft.com/office/drawing/2014/main" id="{BAE2CDA7-3533-4276-9413-D41CD057772F}"/>
              </a:ext>
            </a:extLst>
          </p:cNvPr>
          <p:cNvSpPr txBox="1"/>
          <p:nvPr/>
        </p:nvSpPr>
        <p:spPr>
          <a:xfrm>
            <a:off x="1048859" y="2921688"/>
            <a:ext cx="4832299" cy="1384995"/>
          </a:xfrm>
          <a:prstGeom prst="rect">
            <a:avLst/>
          </a:prstGeom>
          <a:noFill/>
        </p:spPr>
        <p:txBody>
          <a:bodyPr wrap="square" rtlCol="0">
            <a:spAutoFit/>
          </a:bodyPr>
          <a:lstStyle/>
          <a:p>
            <a:pPr algn="ctr"/>
            <a:endParaRPr lang="en-US" sz="21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You can find the exchange destinations and application criteria on the Aalto.fi Student Guide -&gt; Exchange studies</a:t>
            </a:r>
          </a:p>
          <a:p>
            <a:pPr algn="ctr"/>
            <a:endParaRPr lang="en-US" sz="1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EE5BBE-D3D7-45FF-B6FB-7E314EC825A7}"/>
              </a:ext>
            </a:extLst>
          </p:cNvPr>
          <p:cNvSpPr txBox="1"/>
          <p:nvPr/>
        </p:nvSpPr>
        <p:spPr>
          <a:xfrm>
            <a:off x="1486030" y="3800472"/>
            <a:ext cx="3957955" cy="1107996"/>
          </a:xfrm>
          <a:prstGeom prst="rect">
            <a:avLst/>
          </a:prstGeom>
          <a:noFill/>
        </p:spPr>
        <p:txBody>
          <a:bodyPr wrap="square" rtlCol="0">
            <a:spAutoFit/>
          </a:bodyPr>
          <a:lstStyle/>
          <a:p>
            <a:pPr algn="ct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Questions? Send an email to </a:t>
            </a:r>
            <a:r>
              <a:rPr lang="en-US" sz="1500" dirty="0">
                <a:latin typeface="Arial" panose="020B0604020202020204" pitchFamily="34" charset="0"/>
                <a:cs typeface="Arial" panose="020B0604020202020204" pitchFamily="34" charset="0"/>
                <a:hlinkClick r:id="rId5"/>
              </a:rPr>
              <a:t>exchanges-eng@aalto.fi</a:t>
            </a:r>
            <a:r>
              <a:rPr lang="en-US" sz="1500" dirty="0">
                <a:latin typeface="Arial" panose="020B0604020202020204" pitchFamily="34" charset="0"/>
                <a:cs typeface="Arial" panose="020B0604020202020204" pitchFamily="34" charset="0"/>
              </a:rPr>
              <a:t>!</a:t>
            </a:r>
          </a:p>
          <a:p>
            <a:pPr algn="ctr"/>
            <a:endParaRPr lang="en-US" sz="2100" dirty="0">
              <a:latin typeface="Fredoka One" panose="02000000000000000000" pitchFamily="2" charset="0"/>
            </a:endParaRPr>
          </a:p>
        </p:txBody>
      </p:sp>
      <p:sp>
        <p:nvSpPr>
          <p:cNvPr id="12" name="Oval 11">
            <a:extLst>
              <a:ext uri="{FF2B5EF4-FFF2-40B4-BE49-F238E27FC236}">
                <a16:creationId xmlns:a16="http://schemas.microsoft.com/office/drawing/2014/main" id="{6BF4C033-5EAA-428F-A5A7-2706C5065D82}"/>
              </a:ext>
            </a:extLst>
          </p:cNvPr>
          <p:cNvSpPr/>
          <p:nvPr/>
        </p:nvSpPr>
        <p:spPr>
          <a:xfrm>
            <a:off x="128794" y="3677681"/>
            <a:ext cx="1406214" cy="1264603"/>
          </a:xfrm>
          <a:prstGeom prst="ellipse">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extBox 1">
            <a:extLst>
              <a:ext uri="{FF2B5EF4-FFF2-40B4-BE49-F238E27FC236}">
                <a16:creationId xmlns:a16="http://schemas.microsoft.com/office/drawing/2014/main" id="{D73F618F-AA54-481C-8004-AE8A8D8F2DBA}"/>
              </a:ext>
            </a:extLst>
          </p:cNvPr>
          <p:cNvSpPr txBox="1"/>
          <p:nvPr/>
        </p:nvSpPr>
        <p:spPr>
          <a:xfrm>
            <a:off x="324133" y="3805476"/>
            <a:ext cx="1057323" cy="1027589"/>
          </a:xfrm>
          <a:prstGeom prst="rect">
            <a:avLst/>
          </a:prstGeom>
          <a:noFill/>
        </p:spPr>
        <p:txBody>
          <a:bodyPr wrap="square" rtlCol="0">
            <a:spAutoFit/>
          </a:bodyPr>
          <a:lstStyle/>
          <a:p>
            <a:pPr algn="ctr"/>
            <a:r>
              <a:rPr lang="en-US" sz="1013" b="1" dirty="0">
                <a:solidFill>
                  <a:srgbClr val="FF0000"/>
                </a:solidFill>
              </a:rPr>
              <a:t>Information event on</a:t>
            </a:r>
          </a:p>
          <a:p>
            <a:pPr algn="ctr"/>
            <a:r>
              <a:rPr lang="en-US" sz="1013" b="1" dirty="0">
                <a:solidFill>
                  <a:srgbClr val="FF0000"/>
                </a:solidFill>
              </a:rPr>
              <a:t>7.9. at 12-13</a:t>
            </a:r>
          </a:p>
          <a:p>
            <a:pPr algn="ctr"/>
            <a:r>
              <a:rPr lang="en-US" sz="1013" b="1" dirty="0">
                <a:solidFill>
                  <a:srgbClr val="FF0000"/>
                </a:solidFill>
              </a:rPr>
              <a:t>in Otakaari 1, U135a U7 PWC</a:t>
            </a:r>
          </a:p>
        </p:txBody>
      </p:sp>
    </p:spTree>
    <p:extLst>
      <p:ext uri="{BB962C8B-B14F-4D97-AF65-F5344CB8AC3E}">
        <p14:creationId xmlns:p14="http://schemas.microsoft.com/office/powerpoint/2010/main" val="530964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women in a library&#10;&#10;Description automatically generated with low confidence">
            <a:extLst>
              <a:ext uri="{FF2B5EF4-FFF2-40B4-BE49-F238E27FC236}">
                <a16:creationId xmlns:a16="http://schemas.microsoft.com/office/drawing/2014/main" id="{6522EA63-08F4-45AB-8A1D-A4D41D6131CD}"/>
              </a:ext>
            </a:extLst>
          </p:cNvPr>
          <p:cNvPicPr>
            <a:picLocks noChangeAspect="1"/>
          </p:cNvPicPr>
          <p:nvPr/>
        </p:nvPicPr>
        <p:blipFill rotWithShape="1">
          <a:blip r:embed="rId2"/>
          <a:srcRect l="13268" r="21895"/>
          <a:stretch/>
        </p:blipFill>
        <p:spPr>
          <a:xfrm>
            <a:off x="4876801" y="-28438"/>
            <a:ext cx="4446494" cy="5143500"/>
          </a:xfrm>
          <a:prstGeom prst="rect">
            <a:avLst/>
          </a:prstGeom>
        </p:spPr>
      </p:pic>
      <p:sp>
        <p:nvSpPr>
          <p:cNvPr id="3" name="Text Placeholder 2">
            <a:extLst>
              <a:ext uri="{FF2B5EF4-FFF2-40B4-BE49-F238E27FC236}">
                <a16:creationId xmlns:a16="http://schemas.microsoft.com/office/drawing/2014/main" id="{74C5D265-CE11-4D4E-B355-E9249B186124}"/>
              </a:ext>
            </a:extLst>
          </p:cNvPr>
          <p:cNvSpPr>
            <a:spLocks noGrp="1"/>
          </p:cNvSpPr>
          <p:nvPr>
            <p:ph type="body" sz="half" idx="11"/>
          </p:nvPr>
        </p:nvSpPr>
        <p:spPr>
          <a:xfrm>
            <a:off x="292327" y="1413861"/>
            <a:ext cx="4279673" cy="2423259"/>
          </a:xfrm>
        </p:spPr>
        <p:txBody>
          <a:bodyPr/>
          <a:lstStyle/>
          <a:p>
            <a:pPr marL="342900" indent="-342900">
              <a:buFont typeface="Arial" panose="020B0604020202020204" pitchFamily="34" charset="0"/>
              <a:buChar char="•"/>
            </a:pPr>
            <a:r>
              <a:rPr lang="en-US" sz="1200" dirty="0"/>
              <a:t>If you have completed your Bachelor degree outside Finland, you must take a </a:t>
            </a:r>
            <a:r>
              <a:rPr lang="en-US" sz="1200" dirty="0">
                <a:highlight>
                  <a:srgbClr val="FFCD00"/>
                </a:highlight>
              </a:rPr>
              <a:t>3-ECTS course in a foreign language </a:t>
            </a:r>
            <a:r>
              <a:rPr lang="en-US" sz="1200" dirty="0"/>
              <a:t>(intermediate or advanced level) or in Finnish or Swedish (any level)</a:t>
            </a:r>
          </a:p>
          <a:p>
            <a:pPr marL="342900" indent="-342900">
              <a:buFont typeface="Arial" panose="020B0604020202020204" pitchFamily="34" charset="0"/>
              <a:buChar char="•"/>
            </a:pPr>
            <a:r>
              <a:rPr lang="en-US" sz="1200" dirty="0"/>
              <a:t>Courses with (</a:t>
            </a:r>
            <a:r>
              <a:rPr lang="en-US" sz="1200" dirty="0" err="1"/>
              <a:t>o,w</a:t>
            </a:r>
            <a:r>
              <a:rPr lang="en-US" sz="1200" dirty="0"/>
              <a:t>) = oral and written</a:t>
            </a:r>
          </a:p>
          <a:p>
            <a:pPr marL="342900" indent="-342900">
              <a:buFont typeface="Arial" panose="020B0604020202020204" pitchFamily="34" charset="0"/>
              <a:buChar char="•"/>
            </a:pPr>
            <a:r>
              <a:rPr lang="en-US" sz="1200" dirty="0"/>
              <a:t>If you have completed your high school in Finland but BSc abroad, please contact your programme’s planning officer</a:t>
            </a:r>
          </a:p>
          <a:p>
            <a:pPr marL="342900" indent="-342900">
              <a:buFont typeface="Arial" panose="020B0604020202020204" pitchFamily="34" charset="0"/>
              <a:buChar char="•"/>
            </a:pPr>
            <a:r>
              <a:rPr lang="en-US" sz="1200" dirty="0">
                <a:hlinkClick r:id="rId3"/>
              </a:rPr>
              <a:t>Foreign language course options in Student Guide</a:t>
            </a:r>
            <a:endParaRPr lang="en-US" sz="1200" dirty="0"/>
          </a:p>
          <a:p>
            <a:pPr marL="342900" indent="-342900">
              <a:buFont typeface="Arial" panose="020B0604020202020204" pitchFamily="34" charset="0"/>
              <a:buChar char="•"/>
            </a:pPr>
            <a:r>
              <a:rPr lang="en-US" sz="1200" dirty="0">
                <a:hlinkClick r:id="rId4"/>
              </a:rPr>
              <a:t>Finnish / Swedish course options </a:t>
            </a:r>
            <a:endParaRPr lang="en-US" sz="1200" dirty="0"/>
          </a:p>
          <a:p>
            <a:pPr marL="342900" indent="-342900">
              <a:buFont typeface="Arial" panose="020B0604020202020204" pitchFamily="34" charset="0"/>
              <a:buChar char="•"/>
            </a:pPr>
            <a:r>
              <a:rPr lang="en-US" sz="1200" dirty="0"/>
              <a:t>Studying basics in Finnish is </a:t>
            </a:r>
            <a:r>
              <a:rPr lang="en-US" sz="1200" dirty="0">
                <a:highlight>
                  <a:srgbClr val="FFCD00"/>
                </a:highlight>
              </a:rPr>
              <a:t>strongly</a:t>
            </a:r>
            <a:r>
              <a:rPr lang="en-US" sz="1200" dirty="0"/>
              <a:t> recommended to all international students! </a:t>
            </a:r>
          </a:p>
          <a:p>
            <a:pPr marL="342900" indent="-342900">
              <a:buFont typeface="Arial" panose="020B0604020202020204" pitchFamily="34" charset="0"/>
              <a:buChar char="•"/>
            </a:pPr>
            <a:endParaRPr lang="en-US" sz="1400" dirty="0"/>
          </a:p>
        </p:txBody>
      </p:sp>
      <p:sp>
        <p:nvSpPr>
          <p:cNvPr id="2" name="Text Placeholder 1">
            <a:extLst>
              <a:ext uri="{FF2B5EF4-FFF2-40B4-BE49-F238E27FC236}">
                <a16:creationId xmlns:a16="http://schemas.microsoft.com/office/drawing/2014/main" id="{DC6041EA-DF7F-4069-BEB0-71662AFD5D31}"/>
              </a:ext>
            </a:extLst>
          </p:cNvPr>
          <p:cNvSpPr>
            <a:spLocks noGrp="1"/>
          </p:cNvSpPr>
          <p:nvPr>
            <p:ph type="body" sz="half" idx="10"/>
          </p:nvPr>
        </p:nvSpPr>
        <p:spPr>
          <a:xfrm>
            <a:off x="292329" y="28438"/>
            <a:ext cx="4446494" cy="999574"/>
          </a:xfrm>
        </p:spPr>
        <p:txBody>
          <a:bodyPr/>
          <a:lstStyle/>
          <a:p>
            <a:r>
              <a:rPr lang="en-US" dirty="0"/>
              <a:t>Planning your </a:t>
            </a:r>
            <a:r>
              <a:rPr lang="en-US" dirty="0">
                <a:highlight>
                  <a:srgbClr val="FFCD00"/>
                </a:highlight>
              </a:rPr>
              <a:t>language</a:t>
            </a:r>
            <a:r>
              <a:rPr lang="en-US" dirty="0"/>
              <a:t> studies</a:t>
            </a:r>
          </a:p>
        </p:txBody>
      </p:sp>
    </p:spTree>
    <p:extLst>
      <p:ext uri="{BB962C8B-B14F-4D97-AF65-F5344CB8AC3E}">
        <p14:creationId xmlns:p14="http://schemas.microsoft.com/office/powerpoint/2010/main" val="3952584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
        <p:nvSpPr>
          <p:cNvPr id="3" name="Text Placeholder 2">
            <a:extLst>
              <a:ext uri="{FF2B5EF4-FFF2-40B4-BE49-F238E27FC236}">
                <a16:creationId xmlns:a16="http://schemas.microsoft.com/office/drawing/2014/main" id="{FBA1ADF8-0C97-49DA-8B65-AFA097842D9E}"/>
              </a:ext>
            </a:extLst>
          </p:cNvPr>
          <p:cNvSpPr>
            <a:spLocks noGrp="1"/>
          </p:cNvSpPr>
          <p:nvPr>
            <p:ph type="body" sz="half" idx="11"/>
          </p:nvPr>
        </p:nvSpPr>
        <p:spPr>
          <a:xfrm>
            <a:off x="585530" y="390782"/>
            <a:ext cx="5561270" cy="1352265"/>
          </a:xfrm>
        </p:spPr>
        <p:txBody>
          <a:bodyPr/>
          <a:lstStyle/>
          <a:p>
            <a:r>
              <a:rPr lang="en-US" b="1" dirty="0">
                <a:solidFill>
                  <a:schemeClr val="tx1"/>
                </a:solidFill>
              </a:rPr>
              <a:t>Course registration, exams, and grades</a:t>
            </a: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400" b="0" dirty="0">
              <a:solidFill>
                <a:schemeClr val="tx1"/>
              </a:solidFill>
              <a:sym typeface="Wingdings" panose="05000000000000000000" pitchFamily="2" charset="2"/>
            </a:endParaRPr>
          </a:p>
          <a:p>
            <a:endParaRPr lang="en-US" sz="2000" b="0" dirty="0">
              <a:solidFill>
                <a:schemeClr val="tx1"/>
              </a:solidFill>
              <a:sym typeface="Wingdings" panose="05000000000000000000" pitchFamily="2" charset="2"/>
            </a:endParaRPr>
          </a:p>
          <a:p>
            <a:endParaRPr lang="en-US" sz="1600" b="0" dirty="0">
              <a:solidFill>
                <a:schemeClr val="tx1"/>
              </a:solidFill>
              <a:sym typeface="Wingdings" panose="05000000000000000000" pitchFamily="2" charset="2"/>
            </a:endParaRPr>
          </a:p>
          <a:p>
            <a:r>
              <a:rPr lang="en-US" sz="1600" b="0" dirty="0">
                <a:solidFill>
                  <a:schemeClr val="tx1"/>
                </a:solidFill>
                <a:sym typeface="Wingdings" panose="05000000000000000000" pitchFamily="2" charset="2"/>
              </a:rPr>
              <a:t>                        </a:t>
            </a:r>
            <a:endParaRPr lang="en-US" b="1" dirty="0">
              <a:solidFill>
                <a:schemeClr val="tx1"/>
              </a:solidFill>
            </a:endParaRPr>
          </a:p>
        </p:txBody>
      </p:sp>
      <p:pic>
        <p:nvPicPr>
          <p:cNvPr id="8" name="Graphic 7" descr="A man carrying a laptop">
            <a:extLst>
              <a:ext uri="{FF2B5EF4-FFF2-40B4-BE49-F238E27FC236}">
                <a16:creationId xmlns:a16="http://schemas.microsoft.com/office/drawing/2014/main" id="{F05A2C9A-45C3-4766-9CA5-3DE6F9E35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039293" y="3289128"/>
            <a:ext cx="2803730" cy="1989744"/>
          </a:xfrm>
          <a:prstGeom prst="rect">
            <a:avLst/>
          </a:prstGeom>
        </p:spPr>
      </p:pic>
      <p:pic>
        <p:nvPicPr>
          <p:cNvPr id="9" name="Graphic 8" descr="Boy with spiky hair">
            <a:extLst>
              <a:ext uri="{FF2B5EF4-FFF2-40B4-BE49-F238E27FC236}">
                <a16:creationId xmlns:a16="http://schemas.microsoft.com/office/drawing/2014/main" id="{54975C8C-3605-453B-8CF8-968431D2DB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287893" y="2090220"/>
            <a:ext cx="1136915" cy="1416772"/>
          </a:xfrm>
          <a:prstGeom prst="rect">
            <a:avLst/>
          </a:prstGeom>
        </p:spPr>
      </p:pic>
      <p:pic>
        <p:nvPicPr>
          <p:cNvPr id="10" name="Graphic 9" descr="A face with one eye">
            <a:extLst>
              <a:ext uri="{FF2B5EF4-FFF2-40B4-BE49-F238E27FC236}">
                <a16:creationId xmlns:a16="http://schemas.microsoft.com/office/drawing/2014/main" id="{7CE4082C-530C-4F5C-B1B3-02B467C765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368516" y="2672443"/>
            <a:ext cx="634255" cy="634255"/>
          </a:xfrm>
          <a:prstGeom prst="rect">
            <a:avLst/>
          </a:prstGeom>
        </p:spPr>
      </p:pic>
      <p:pic>
        <p:nvPicPr>
          <p:cNvPr id="11" name="Graphic 10" descr="Oblong speech bubble">
            <a:extLst>
              <a:ext uri="{FF2B5EF4-FFF2-40B4-BE49-F238E27FC236}">
                <a16:creationId xmlns:a16="http://schemas.microsoft.com/office/drawing/2014/main" id="{6DF8B1A0-BB9A-42EC-BE35-420F2C143E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1034" y="1546843"/>
            <a:ext cx="3991470" cy="2503526"/>
          </a:xfrm>
          <a:prstGeom prst="rect">
            <a:avLst/>
          </a:prstGeom>
        </p:spPr>
      </p:pic>
      <p:sp>
        <p:nvSpPr>
          <p:cNvPr id="12" name="TextBox 11">
            <a:extLst>
              <a:ext uri="{FF2B5EF4-FFF2-40B4-BE49-F238E27FC236}">
                <a16:creationId xmlns:a16="http://schemas.microsoft.com/office/drawing/2014/main" id="{0D4E7D67-2EE9-4331-B5CF-2929445707C5}"/>
              </a:ext>
            </a:extLst>
          </p:cNvPr>
          <p:cNvSpPr txBox="1"/>
          <p:nvPr/>
        </p:nvSpPr>
        <p:spPr>
          <a:xfrm>
            <a:off x="3678236" y="2571750"/>
            <a:ext cx="2609150" cy="715581"/>
          </a:xfrm>
          <a:prstGeom prst="rect">
            <a:avLst/>
          </a:prstGeom>
          <a:noFill/>
        </p:spPr>
        <p:txBody>
          <a:bodyPr wrap="square" rtlCol="0">
            <a:spAutoFit/>
          </a:bodyPr>
          <a:lstStyle/>
          <a:p>
            <a:pPr algn="ctr"/>
            <a:r>
              <a:rPr lang="en-US" b="1" dirty="0">
                <a:latin typeface="Ink Free" panose="03080402000500000000" pitchFamily="66" charset="0"/>
              </a:rPr>
              <a:t>Erm… should I turn off my telepathic ultrasound transmission during exams?</a:t>
            </a:r>
          </a:p>
        </p:txBody>
      </p:sp>
    </p:spTree>
    <p:extLst>
      <p:ext uri="{BB962C8B-B14F-4D97-AF65-F5344CB8AC3E}">
        <p14:creationId xmlns:p14="http://schemas.microsoft.com/office/powerpoint/2010/main" val="31557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AA7CA2-B289-4877-9E27-75D4FEB2DDB3}"/>
              </a:ext>
            </a:extLst>
          </p:cNvPr>
          <p:cNvSpPr>
            <a:spLocks noGrp="1"/>
          </p:cNvSpPr>
          <p:nvPr>
            <p:ph type="body" sz="half" idx="10"/>
          </p:nvPr>
        </p:nvSpPr>
        <p:spPr/>
        <p:txBody>
          <a:bodyPr/>
          <a:lstStyle/>
          <a:p>
            <a:r>
              <a:rPr lang="fi-FI" sz="3600" dirty="0" err="1"/>
              <a:t>Registration</a:t>
            </a:r>
            <a:r>
              <a:rPr lang="fi-FI" sz="3600" dirty="0"/>
              <a:t> for </a:t>
            </a:r>
            <a:r>
              <a:rPr lang="fi-FI" sz="3600" dirty="0" err="1"/>
              <a:t>courses</a:t>
            </a:r>
            <a:r>
              <a:rPr lang="fi-FI" sz="3600" dirty="0"/>
              <a:t> and </a:t>
            </a:r>
            <a:r>
              <a:rPr lang="fi-FI" sz="3600" dirty="0" err="1"/>
              <a:t>exams</a:t>
            </a:r>
            <a:endParaRPr lang="en-US" sz="3600" dirty="0"/>
          </a:p>
        </p:txBody>
      </p:sp>
      <p:sp>
        <p:nvSpPr>
          <p:cNvPr id="3" name="Text Placeholder 2">
            <a:extLst>
              <a:ext uri="{FF2B5EF4-FFF2-40B4-BE49-F238E27FC236}">
                <a16:creationId xmlns:a16="http://schemas.microsoft.com/office/drawing/2014/main" id="{B9A8ACFB-CA03-40B2-9C42-CE66034D10A4}"/>
              </a:ext>
            </a:extLst>
          </p:cNvPr>
          <p:cNvSpPr>
            <a:spLocks noGrp="1"/>
          </p:cNvSpPr>
          <p:nvPr>
            <p:ph type="body" sz="half" idx="11"/>
          </p:nvPr>
        </p:nvSpPr>
        <p:spPr>
          <a:xfrm>
            <a:off x="292328" y="809205"/>
            <a:ext cx="5689656" cy="3049460"/>
          </a:xfrm>
        </p:spPr>
        <p:txBody>
          <a:bodyPr/>
          <a:lstStyle/>
          <a:p>
            <a:pPr marL="50895" defTabSz="822960">
              <a:spcBef>
                <a:spcPts val="540"/>
              </a:spcBef>
              <a:buClr>
                <a:prstClr val="black"/>
              </a:buClr>
              <a:defRPr/>
            </a:pPr>
            <a:r>
              <a:rPr lang="en-US" sz="1400" dirty="0">
                <a:solidFill>
                  <a:prstClr val="black"/>
                </a:solidFill>
              </a:rPr>
              <a:t>Course registration</a:t>
            </a:r>
          </a:p>
          <a:p>
            <a:pPr marL="359505" indent="-308610" defTabSz="822960">
              <a:spcBef>
                <a:spcPts val="540"/>
              </a:spcBef>
              <a:buClr>
                <a:prstClr val="black"/>
              </a:buClr>
              <a:buFont typeface="Arial" pitchFamily="34" charset="0"/>
              <a:buChar char="•"/>
              <a:defRPr/>
            </a:pPr>
            <a:r>
              <a:rPr lang="en-US" sz="1400" b="0" dirty="0">
                <a:solidFill>
                  <a:prstClr val="black"/>
                </a:solidFill>
              </a:rPr>
              <a:t>Most registrations are open until the 2</a:t>
            </a:r>
            <a:r>
              <a:rPr lang="en-US" sz="1400" b="0" baseline="30000" dirty="0">
                <a:solidFill>
                  <a:prstClr val="black"/>
                </a:solidFill>
              </a:rPr>
              <a:t>nd</a:t>
            </a:r>
            <a:r>
              <a:rPr lang="en-US" sz="1400" b="0" dirty="0">
                <a:solidFill>
                  <a:prstClr val="black"/>
                </a:solidFill>
              </a:rPr>
              <a:t> week of period I (11 September)</a:t>
            </a:r>
          </a:p>
          <a:p>
            <a:pPr marL="359505" indent="-308610" defTabSz="822960">
              <a:spcBef>
                <a:spcPts val="540"/>
              </a:spcBef>
              <a:buClr>
                <a:prstClr val="black"/>
              </a:buClr>
              <a:buFont typeface="Arial" pitchFamily="34" charset="0"/>
              <a:buChar char="•"/>
              <a:defRPr/>
            </a:pPr>
            <a:r>
              <a:rPr lang="en-US" sz="1400" dirty="0">
                <a:highlight>
                  <a:srgbClr val="FFCD00"/>
                </a:highlight>
              </a:rPr>
              <a:t>Project courses &amp; courses with limited seats might closer registration earlier (e.g. 4 September) – check your PSP!</a:t>
            </a:r>
          </a:p>
          <a:p>
            <a:pPr marL="359505" indent="-308610" defTabSz="822960">
              <a:spcBef>
                <a:spcPts val="540"/>
              </a:spcBef>
              <a:buClr>
                <a:prstClr val="black"/>
              </a:buClr>
              <a:buFont typeface="Arial" pitchFamily="34" charset="0"/>
              <a:buChar char="•"/>
              <a:defRPr/>
            </a:pPr>
            <a:r>
              <a:rPr lang="en-US" sz="1400" b="0" dirty="0">
                <a:solidFill>
                  <a:prstClr val="black"/>
                </a:solidFill>
              </a:rPr>
              <a:t>Register through your PSP n Sisu and make sure you are using the right year of PSP and registering to the course edition of the current academic year</a:t>
            </a:r>
            <a:endParaRPr lang="en-US" sz="1400" dirty="0">
              <a:solidFill>
                <a:prstClr val="black"/>
              </a:solidFill>
            </a:endParaRPr>
          </a:p>
          <a:p>
            <a:pPr defTabSz="822960">
              <a:spcBef>
                <a:spcPts val="540"/>
              </a:spcBef>
              <a:buClr>
                <a:prstClr val="black"/>
              </a:buClr>
              <a:defRPr/>
            </a:pPr>
            <a:r>
              <a:rPr lang="en-US" sz="1400" dirty="0">
                <a:solidFill>
                  <a:prstClr val="black"/>
                </a:solidFill>
              </a:rPr>
              <a:t>Exam registration</a:t>
            </a:r>
          </a:p>
          <a:p>
            <a:pPr marL="360045" indent="-308610" defTabSz="822960">
              <a:spcBef>
                <a:spcPts val="540"/>
              </a:spcBef>
              <a:buClr>
                <a:prstClr val="black"/>
              </a:buClr>
              <a:buFont typeface="Arial" pitchFamily="34" charset="0"/>
              <a:buChar char="•"/>
              <a:defRPr/>
            </a:pPr>
            <a:r>
              <a:rPr lang="en-US" sz="1400" b="0" dirty="0">
                <a:solidFill>
                  <a:prstClr val="black"/>
                </a:solidFill>
                <a:latin typeface="+mn-lt"/>
              </a:rPr>
              <a:t>When registering for the course you automatically register for the course exam(s) as well</a:t>
            </a:r>
          </a:p>
          <a:p>
            <a:pPr marL="360045" indent="-308610" defTabSz="822960">
              <a:spcBef>
                <a:spcPts val="540"/>
              </a:spcBef>
              <a:buClr>
                <a:prstClr val="black"/>
              </a:buClr>
              <a:buFont typeface="Arial" pitchFamily="34" charset="0"/>
              <a:buChar char="•"/>
              <a:defRPr/>
            </a:pPr>
            <a:r>
              <a:rPr lang="en-US" sz="1400" b="0" dirty="0">
                <a:solidFill>
                  <a:prstClr val="black"/>
                </a:solidFill>
                <a:latin typeface="+mn-lt"/>
              </a:rPr>
              <a:t>If you want to retake an exam you have to register for it separately &gt; </a:t>
            </a:r>
            <a:r>
              <a:rPr lang="en-US" sz="1400" b="0" dirty="0">
                <a:solidFill>
                  <a:prstClr val="black"/>
                </a:solidFill>
                <a:latin typeface="+mj-lt"/>
              </a:rPr>
              <a:t>first retake exams for I period courses take place after the II teaching period</a:t>
            </a:r>
          </a:p>
          <a:p>
            <a:pPr marL="360045" indent="-308610" defTabSz="822960">
              <a:spcBef>
                <a:spcPts val="540"/>
              </a:spcBef>
              <a:buClr>
                <a:prstClr val="black"/>
              </a:buClr>
              <a:buFont typeface="Arial" pitchFamily="34" charset="0"/>
              <a:buChar char="•"/>
              <a:defRPr/>
            </a:pPr>
            <a:r>
              <a:rPr lang="en-US" sz="1400" b="0" dirty="0">
                <a:solidFill>
                  <a:prstClr val="black"/>
                </a:solidFill>
                <a:latin typeface="+mj-lt"/>
              </a:rPr>
              <a:t>You cannot attend an exam if you haven’t registered</a:t>
            </a:r>
          </a:p>
          <a:p>
            <a:endParaRPr lang="en-US" sz="2000" dirty="0"/>
          </a:p>
        </p:txBody>
      </p:sp>
      <p:pic>
        <p:nvPicPr>
          <p:cNvPr id="4" name="Kuva 3">
            <a:extLst>
              <a:ext uri="{FF2B5EF4-FFF2-40B4-BE49-F238E27FC236}">
                <a16:creationId xmlns:a16="http://schemas.microsoft.com/office/drawing/2014/main" id="{4A0B7923-B5BA-403A-AEA4-A138EB40261B}"/>
              </a:ext>
            </a:extLst>
          </p:cNvPr>
          <p:cNvPicPr>
            <a:picLocks noChangeAspect="1"/>
          </p:cNvPicPr>
          <p:nvPr/>
        </p:nvPicPr>
        <p:blipFill rotWithShape="1">
          <a:blip r:embed="rId3"/>
          <a:srcRect l="76349" t="53128" r="12460" b="12409"/>
          <a:stretch/>
        </p:blipFill>
        <p:spPr>
          <a:xfrm>
            <a:off x="6487886" y="867263"/>
            <a:ext cx="1791437" cy="2930899"/>
          </a:xfrm>
          <a:prstGeom prst="rect">
            <a:avLst/>
          </a:prstGeom>
          <a:solidFill>
            <a:schemeClr val="tx1"/>
          </a:solidFill>
          <a:ln>
            <a:solidFill>
              <a:schemeClr val="accent1"/>
            </a:solidFill>
          </a:ln>
        </p:spPr>
      </p:pic>
      <p:sp>
        <p:nvSpPr>
          <p:cNvPr id="7" name="Tekstiruutu 6">
            <a:extLst>
              <a:ext uri="{FF2B5EF4-FFF2-40B4-BE49-F238E27FC236}">
                <a16:creationId xmlns:a16="http://schemas.microsoft.com/office/drawing/2014/main" id="{6A3F4876-40D1-4FE9-930B-422E92C15ABD}"/>
              </a:ext>
            </a:extLst>
          </p:cNvPr>
          <p:cNvSpPr txBox="1"/>
          <p:nvPr/>
        </p:nvSpPr>
        <p:spPr>
          <a:xfrm>
            <a:off x="5875904" y="3858665"/>
            <a:ext cx="3035867" cy="1131079"/>
          </a:xfrm>
          <a:prstGeom prst="rect">
            <a:avLst/>
          </a:prstGeom>
          <a:noFill/>
        </p:spPr>
        <p:txBody>
          <a:bodyPr wrap="square">
            <a:spAutoFit/>
          </a:bodyPr>
          <a:lstStyle/>
          <a:p>
            <a:r>
              <a:rPr lang="en-US" dirty="0">
                <a:highlight>
                  <a:srgbClr val="FFCD00"/>
                </a:highlight>
              </a:rPr>
              <a:t>“Error messages“ in your study plan </a:t>
            </a:r>
            <a:r>
              <a:rPr lang="en-US" b="1" dirty="0">
                <a:highlight>
                  <a:srgbClr val="FFCD00"/>
                </a:highlight>
              </a:rPr>
              <a:t>do not </a:t>
            </a:r>
            <a:r>
              <a:rPr lang="en-US" dirty="0">
                <a:highlight>
                  <a:srgbClr val="FFCD00"/>
                </a:highlight>
              </a:rPr>
              <a:t>prevent course registration.</a:t>
            </a:r>
            <a:r>
              <a:rPr lang="en-US" dirty="0"/>
              <a:t> Your programme staff will advise you whether you need to apply for approval immediately or only later.</a:t>
            </a:r>
          </a:p>
        </p:txBody>
      </p:sp>
    </p:spTree>
    <p:extLst>
      <p:ext uri="{BB962C8B-B14F-4D97-AF65-F5344CB8AC3E}">
        <p14:creationId xmlns:p14="http://schemas.microsoft.com/office/powerpoint/2010/main" val="1171867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AAA13F-6E8F-4AB4-9E70-C4D221509471}"/>
              </a:ext>
            </a:extLst>
          </p:cNvPr>
          <p:cNvSpPr>
            <a:spLocks noGrp="1"/>
          </p:cNvSpPr>
          <p:nvPr>
            <p:ph type="body" sz="half" idx="10"/>
          </p:nvPr>
        </p:nvSpPr>
        <p:spPr/>
        <p:txBody>
          <a:bodyPr/>
          <a:lstStyle/>
          <a:p>
            <a:r>
              <a:rPr lang="en-US" dirty="0"/>
              <a:t>Exams</a:t>
            </a:r>
          </a:p>
        </p:txBody>
      </p:sp>
      <p:sp>
        <p:nvSpPr>
          <p:cNvPr id="3" name="Text Placeholder 2">
            <a:extLst>
              <a:ext uri="{FF2B5EF4-FFF2-40B4-BE49-F238E27FC236}">
                <a16:creationId xmlns:a16="http://schemas.microsoft.com/office/drawing/2014/main" id="{05115C0F-3A5B-40C6-86F9-5B8BD891114C}"/>
              </a:ext>
            </a:extLst>
          </p:cNvPr>
          <p:cNvSpPr>
            <a:spLocks noGrp="1"/>
          </p:cNvSpPr>
          <p:nvPr>
            <p:ph type="body" sz="half" idx="11"/>
          </p:nvPr>
        </p:nvSpPr>
        <p:spPr>
          <a:xfrm>
            <a:off x="292329" y="757991"/>
            <a:ext cx="4941824" cy="3049460"/>
          </a:xfrm>
        </p:spPr>
        <p:txBody>
          <a:bodyPr/>
          <a:lstStyle/>
          <a:p>
            <a:pPr marL="308610" indent="-308610">
              <a:buFont typeface="Arial" panose="020B0604020202020204" pitchFamily="34" charset="0"/>
              <a:buChar char="•"/>
            </a:pPr>
            <a:r>
              <a:rPr lang="en-US" sz="1600" b="0" dirty="0"/>
              <a:t>Exams take place during the </a:t>
            </a:r>
            <a:r>
              <a:rPr lang="en-US" sz="1600" dirty="0"/>
              <a:t>evaluation week </a:t>
            </a:r>
            <a:r>
              <a:rPr lang="en-US" sz="1600" b="0" dirty="0"/>
              <a:t>at the end of each study period; not all courses have exams</a:t>
            </a:r>
          </a:p>
          <a:p>
            <a:pPr marL="308610" indent="-308610">
              <a:buFont typeface="Arial" panose="020B0604020202020204" pitchFamily="34" charset="0"/>
              <a:buChar char="•"/>
            </a:pPr>
            <a:r>
              <a:rPr lang="en-US" sz="1600" b="0" dirty="0"/>
              <a:t>Exams last typically 3 hours</a:t>
            </a:r>
          </a:p>
          <a:p>
            <a:pPr marL="308610" indent="-308610">
              <a:buFont typeface="Arial" panose="020B0604020202020204" pitchFamily="34" charset="0"/>
              <a:buChar char="•"/>
            </a:pPr>
            <a:r>
              <a:rPr lang="en-US" sz="1600" b="0" dirty="0"/>
              <a:t>Essay questions, calculations, multiple choices etc.</a:t>
            </a:r>
          </a:p>
          <a:p>
            <a:pPr marL="308610" indent="-308610">
              <a:buFont typeface="Arial" panose="020B0604020202020204" pitchFamily="34" charset="0"/>
              <a:buChar char="•"/>
            </a:pPr>
            <a:r>
              <a:rPr lang="en-US" sz="1600" b="0" dirty="0"/>
              <a:t>Take your student card, pencil and eraser with you to the exam hall. Calculators and dictionaries </a:t>
            </a:r>
            <a:r>
              <a:rPr lang="en-US" sz="1600" b="0" dirty="0">
                <a:sym typeface="Wingdings" panose="05000000000000000000" pitchFamily="2" charset="2"/>
              </a:rPr>
              <a:t> </a:t>
            </a:r>
            <a:r>
              <a:rPr lang="en-US" sz="1600" b="0" dirty="0"/>
              <a:t>check the instructions for each exam separately.</a:t>
            </a:r>
          </a:p>
          <a:p>
            <a:pPr marL="308610" indent="-308610">
              <a:buFont typeface="Arial" panose="020B0604020202020204" pitchFamily="34" charset="0"/>
              <a:buChar char="•"/>
            </a:pPr>
            <a:r>
              <a:rPr lang="en-US" sz="1600" b="0" dirty="0"/>
              <a:t>Examination regulations in Student Guide: </a:t>
            </a:r>
            <a:r>
              <a:rPr lang="en-US" sz="1600" b="0" dirty="0">
                <a:hlinkClick r:id="rId3"/>
              </a:rPr>
              <a:t>https://www.aalto.fi/en/applications-instructions-and-guidelines/aalto-university-examination-guidelines</a:t>
            </a:r>
            <a:r>
              <a:rPr lang="en-US" sz="1600" b="0" dirty="0"/>
              <a:t> </a:t>
            </a:r>
            <a:endParaRPr lang="en-US" dirty="0"/>
          </a:p>
        </p:txBody>
      </p:sp>
      <p:pic>
        <p:nvPicPr>
          <p:cNvPr id="6" name="Picture 5">
            <a:extLst>
              <a:ext uri="{FF2B5EF4-FFF2-40B4-BE49-F238E27FC236}">
                <a16:creationId xmlns:a16="http://schemas.microsoft.com/office/drawing/2014/main" id="{9D6BAA4D-741D-7C8A-D2A4-2DE93307D1E5}"/>
              </a:ext>
            </a:extLst>
          </p:cNvPr>
          <p:cNvPicPr>
            <a:picLocks noChangeAspect="1"/>
          </p:cNvPicPr>
          <p:nvPr/>
        </p:nvPicPr>
        <p:blipFill rotWithShape="1">
          <a:blip r:embed="rId4"/>
          <a:srcRect l="29774" t="15773" r="17218" b="5230"/>
          <a:stretch/>
        </p:blipFill>
        <p:spPr>
          <a:xfrm>
            <a:off x="5513901" y="386114"/>
            <a:ext cx="4847008" cy="4063236"/>
          </a:xfrm>
          <a:prstGeom prst="rect">
            <a:avLst/>
          </a:prstGeom>
        </p:spPr>
      </p:pic>
      <p:sp>
        <p:nvSpPr>
          <p:cNvPr id="8" name="Arrow: Right 7">
            <a:extLst>
              <a:ext uri="{FF2B5EF4-FFF2-40B4-BE49-F238E27FC236}">
                <a16:creationId xmlns:a16="http://schemas.microsoft.com/office/drawing/2014/main" id="{0610B4D5-C67E-8DFE-C606-22A71C2EB0A4}"/>
              </a:ext>
            </a:extLst>
          </p:cNvPr>
          <p:cNvSpPr/>
          <p:nvPr/>
        </p:nvSpPr>
        <p:spPr>
          <a:xfrm>
            <a:off x="5912662" y="3561347"/>
            <a:ext cx="343759" cy="158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203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8F3BEF-E425-4203-9DEB-5926E3196A2F}"/>
              </a:ext>
            </a:extLst>
          </p:cNvPr>
          <p:cNvSpPr/>
          <p:nvPr/>
        </p:nvSpPr>
        <p:spPr>
          <a:xfrm>
            <a:off x="4855976" y="28438"/>
            <a:ext cx="4654378" cy="5115062"/>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C4D7DA2-EA00-4F95-83A7-8ED6839A2488}"/>
              </a:ext>
            </a:extLst>
          </p:cNvPr>
          <p:cNvSpPr>
            <a:spLocks noGrp="1"/>
          </p:cNvSpPr>
          <p:nvPr>
            <p:ph type="body" sz="half" idx="10"/>
          </p:nvPr>
        </p:nvSpPr>
        <p:spPr/>
        <p:txBody>
          <a:bodyPr/>
          <a:lstStyle/>
          <a:p>
            <a:r>
              <a:rPr lang="en-US" dirty="0"/>
              <a:t>Grading system</a:t>
            </a:r>
          </a:p>
        </p:txBody>
      </p:sp>
      <p:sp>
        <p:nvSpPr>
          <p:cNvPr id="3" name="Text Placeholder 2">
            <a:extLst>
              <a:ext uri="{FF2B5EF4-FFF2-40B4-BE49-F238E27FC236}">
                <a16:creationId xmlns:a16="http://schemas.microsoft.com/office/drawing/2014/main" id="{32D5108D-036E-469C-A7CF-00F36570C13B}"/>
              </a:ext>
            </a:extLst>
          </p:cNvPr>
          <p:cNvSpPr>
            <a:spLocks noGrp="1"/>
          </p:cNvSpPr>
          <p:nvPr>
            <p:ph type="body" sz="half" idx="11"/>
          </p:nvPr>
        </p:nvSpPr>
        <p:spPr>
          <a:xfrm>
            <a:off x="215889" y="942209"/>
            <a:ext cx="4221483" cy="3049460"/>
          </a:xfrm>
        </p:spPr>
        <p:txBody>
          <a:bodyPr/>
          <a:lstStyle/>
          <a:p>
            <a:pPr marL="308610" indent="-308610">
              <a:buFont typeface="Arial" panose="020B0604020202020204" pitchFamily="34" charset="0"/>
              <a:buChar char="•"/>
            </a:pPr>
            <a:r>
              <a:rPr lang="fi-FI" sz="1400" b="0" dirty="0"/>
              <a:t>Courses </a:t>
            </a:r>
            <a:r>
              <a:rPr lang="fi-FI" sz="1400" b="0" dirty="0" err="1"/>
              <a:t>may</a:t>
            </a:r>
            <a:r>
              <a:rPr lang="fi-FI" sz="1400" b="0" dirty="0"/>
              <a:t> </a:t>
            </a:r>
            <a:r>
              <a:rPr lang="fi-FI" sz="1400" b="0" dirty="0" err="1"/>
              <a:t>also</a:t>
            </a:r>
            <a:r>
              <a:rPr lang="fi-FI" sz="1400" b="0" dirty="0"/>
              <a:t> </a:t>
            </a:r>
            <a:r>
              <a:rPr lang="fi-FI" sz="1400" b="0" dirty="0" err="1"/>
              <a:t>be</a:t>
            </a:r>
            <a:r>
              <a:rPr lang="fi-FI" sz="1400" b="0" dirty="0"/>
              <a:t> </a:t>
            </a:r>
            <a:r>
              <a:rPr lang="fi-FI" sz="1400" b="0" dirty="0" err="1"/>
              <a:t>assessed</a:t>
            </a:r>
            <a:r>
              <a:rPr lang="fi-FI" sz="1400" b="0" dirty="0"/>
              <a:t> as </a:t>
            </a:r>
            <a:r>
              <a:rPr lang="fi-FI" sz="1400" b="0" dirty="0" err="1"/>
              <a:t>pass</a:t>
            </a:r>
            <a:r>
              <a:rPr lang="fi-FI" sz="1400" b="0" dirty="0"/>
              <a:t>/</a:t>
            </a:r>
            <a:r>
              <a:rPr lang="fi-FI" sz="1400" b="0" dirty="0" err="1"/>
              <a:t>fail</a:t>
            </a:r>
            <a:endParaRPr lang="fi-FI" sz="1400" b="0" dirty="0"/>
          </a:p>
          <a:p>
            <a:pPr marL="308610" indent="-308610">
              <a:buFont typeface="Arial" panose="020B0604020202020204" pitchFamily="34" charset="0"/>
              <a:buChar char="•"/>
            </a:pPr>
            <a:r>
              <a:rPr lang="fi-FI" sz="1400" b="0" dirty="0" err="1"/>
              <a:t>Failed</a:t>
            </a:r>
            <a:r>
              <a:rPr lang="fi-FI" sz="1400" b="0" dirty="0"/>
              <a:t> </a:t>
            </a:r>
            <a:r>
              <a:rPr lang="fi-FI" sz="1400" b="0" dirty="0" err="1"/>
              <a:t>courses</a:t>
            </a:r>
            <a:r>
              <a:rPr lang="fi-FI" sz="1400" b="0" dirty="0"/>
              <a:t> </a:t>
            </a:r>
            <a:r>
              <a:rPr lang="fi-FI" sz="1400" b="0" dirty="0" err="1"/>
              <a:t>will</a:t>
            </a:r>
            <a:r>
              <a:rPr lang="fi-FI" sz="1400" b="0" dirty="0"/>
              <a:t> </a:t>
            </a:r>
            <a:r>
              <a:rPr lang="fi-FI" sz="1400" b="0" dirty="0" err="1"/>
              <a:t>not</a:t>
            </a:r>
            <a:r>
              <a:rPr lang="fi-FI" sz="1400" b="0" dirty="0"/>
              <a:t> </a:t>
            </a:r>
            <a:r>
              <a:rPr lang="fi-FI" sz="1400" b="0" dirty="0" err="1"/>
              <a:t>appear</a:t>
            </a:r>
            <a:r>
              <a:rPr lang="fi-FI" sz="1400" b="0" dirty="0"/>
              <a:t> on </a:t>
            </a:r>
            <a:r>
              <a:rPr lang="fi-FI" sz="1400" b="0" dirty="0" err="1"/>
              <a:t>the</a:t>
            </a:r>
            <a:r>
              <a:rPr lang="fi-FI" sz="1400" b="0" dirty="0"/>
              <a:t> </a:t>
            </a:r>
            <a:r>
              <a:rPr lang="fi-FI" sz="1400" b="0" dirty="0" err="1"/>
              <a:t>official</a:t>
            </a:r>
            <a:r>
              <a:rPr lang="fi-FI" sz="1400" b="0" dirty="0"/>
              <a:t> </a:t>
            </a:r>
            <a:r>
              <a:rPr lang="fi-FI" sz="1400" b="0" dirty="0" err="1"/>
              <a:t>transcript</a:t>
            </a:r>
            <a:r>
              <a:rPr lang="fi-FI" sz="1400" b="0" dirty="0"/>
              <a:t> of </a:t>
            </a:r>
            <a:r>
              <a:rPr lang="fi-FI" sz="1400" b="0" dirty="0" err="1"/>
              <a:t>records</a:t>
            </a:r>
            <a:endParaRPr lang="fi-FI" sz="1400" b="0" dirty="0"/>
          </a:p>
          <a:p>
            <a:pPr marL="308610" indent="-308610">
              <a:buFont typeface="Arial" panose="020B0604020202020204" pitchFamily="34" charset="0"/>
              <a:buChar char="•"/>
            </a:pPr>
            <a:r>
              <a:rPr lang="en-US" sz="1400" b="0" dirty="0"/>
              <a:t>The course evaluation must be given within 4 weeks from the exam</a:t>
            </a:r>
          </a:p>
          <a:p>
            <a:pPr marL="308610" indent="-308610">
              <a:buFont typeface="Arial" panose="020B0604020202020204" pitchFamily="34" charset="0"/>
              <a:buChar char="•"/>
            </a:pPr>
            <a:r>
              <a:rPr lang="en-US" sz="1400" b="0" i="1" dirty="0"/>
              <a:t>Want to raise your grade by retaking the course or participating in a make-up exam? </a:t>
            </a:r>
            <a:r>
              <a:rPr lang="en-US" sz="1400" b="0" i="1" dirty="0">
                <a:sym typeface="Wingdings" panose="05000000000000000000" pitchFamily="2" charset="2"/>
              </a:rPr>
              <a:t> Discuss first with course teacher; Learning Services staff will help with possible enrolment matters</a:t>
            </a:r>
          </a:p>
          <a:p>
            <a:pPr marL="308610" indent="-308610">
              <a:buFont typeface="Arial" panose="020B0604020202020204" pitchFamily="34" charset="0"/>
              <a:buChar char="•"/>
            </a:pPr>
            <a:r>
              <a:rPr lang="en-US" sz="1400" b="0" dirty="0" err="1">
                <a:sym typeface="Wingdings" panose="05000000000000000000" pitchFamily="2" charset="2"/>
              </a:rPr>
              <a:t>GPAmbitious</a:t>
            </a:r>
            <a:r>
              <a:rPr lang="en-US" sz="1400" b="0" dirty="0">
                <a:sym typeface="Wingdings" panose="05000000000000000000" pitchFamily="2" charset="2"/>
              </a:rPr>
              <a:t>? Your degree may be awarded with </a:t>
            </a:r>
            <a:r>
              <a:rPr lang="en-US" sz="1400" b="0" dirty="0" err="1">
                <a:sym typeface="Wingdings" panose="05000000000000000000" pitchFamily="2" charset="2"/>
              </a:rPr>
              <a:t>honours</a:t>
            </a:r>
            <a:r>
              <a:rPr lang="en-US" sz="1400" b="0" dirty="0">
                <a:sym typeface="Wingdings" panose="05000000000000000000" pitchFamily="2" charset="2"/>
              </a:rPr>
              <a:t> if the weighted average grade of the studies (with the thesis) included in the degree is at least 4.00 and if the thesis grade is 4 or 5. </a:t>
            </a:r>
            <a:endParaRPr lang="fi-FI" sz="1400" b="0" dirty="0"/>
          </a:p>
          <a:p>
            <a:endParaRPr lang="en-US" sz="1700" dirty="0"/>
          </a:p>
        </p:txBody>
      </p:sp>
      <p:graphicFrame>
        <p:nvGraphicFramePr>
          <p:cNvPr id="4" name="Table 3">
            <a:extLst>
              <a:ext uri="{FF2B5EF4-FFF2-40B4-BE49-F238E27FC236}">
                <a16:creationId xmlns:a16="http://schemas.microsoft.com/office/drawing/2014/main" id="{82FCE47C-D9ED-4097-BC8E-D8C1AE59F465}"/>
              </a:ext>
            </a:extLst>
          </p:cNvPr>
          <p:cNvGraphicFramePr>
            <a:graphicFrameLocks noGrp="1"/>
          </p:cNvGraphicFramePr>
          <p:nvPr>
            <p:extLst>
              <p:ext uri="{D42A27DB-BD31-4B8C-83A1-F6EECF244321}">
                <p14:modId xmlns:p14="http://schemas.microsoft.com/office/powerpoint/2010/main" val="4147151126"/>
              </p:ext>
            </p:extLst>
          </p:nvPr>
        </p:nvGraphicFramePr>
        <p:xfrm>
          <a:off x="5251685" y="281647"/>
          <a:ext cx="3599988" cy="4602423"/>
        </p:xfrm>
        <a:graphic>
          <a:graphicData uri="http://schemas.openxmlformats.org/drawingml/2006/table">
            <a:tbl>
              <a:tblPr firstRow="1" bandRow="1">
                <a:tableStyleId>{69012ECD-51FC-41F1-AA8D-1B2483CD663E}</a:tableStyleId>
              </a:tblPr>
              <a:tblGrid>
                <a:gridCol w="835197">
                  <a:extLst>
                    <a:ext uri="{9D8B030D-6E8A-4147-A177-3AD203B41FA5}">
                      <a16:colId xmlns:a16="http://schemas.microsoft.com/office/drawing/2014/main" val="1829217644"/>
                    </a:ext>
                  </a:extLst>
                </a:gridCol>
                <a:gridCol w="1382395">
                  <a:extLst>
                    <a:ext uri="{9D8B030D-6E8A-4147-A177-3AD203B41FA5}">
                      <a16:colId xmlns:a16="http://schemas.microsoft.com/office/drawing/2014/main" val="3303404742"/>
                    </a:ext>
                  </a:extLst>
                </a:gridCol>
                <a:gridCol w="1382396">
                  <a:extLst>
                    <a:ext uri="{9D8B030D-6E8A-4147-A177-3AD203B41FA5}">
                      <a16:colId xmlns:a16="http://schemas.microsoft.com/office/drawing/2014/main" val="127069163"/>
                    </a:ext>
                  </a:extLst>
                </a:gridCol>
              </a:tblGrid>
              <a:tr h="657489">
                <a:tc>
                  <a:txBody>
                    <a:bodyPr/>
                    <a:lstStyle/>
                    <a:p>
                      <a:pPr algn="ctr"/>
                      <a:r>
                        <a:rPr lang="fi-FI" sz="1600" dirty="0" err="1">
                          <a:solidFill>
                            <a:schemeClr val="tx1"/>
                          </a:solidFill>
                        </a:rPr>
                        <a:t>Grade</a:t>
                      </a:r>
                      <a:endParaRPr lang="fi-FI" sz="1600" dirty="0">
                        <a:solidFill>
                          <a:schemeClr val="tx1"/>
                        </a:solidFill>
                      </a:endParaRP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1600" dirty="0" err="1">
                          <a:solidFill>
                            <a:schemeClr val="tx1"/>
                          </a:solidFill>
                        </a:rPr>
                        <a:t>Meaning</a:t>
                      </a:r>
                      <a:endParaRPr lang="fi-FI" sz="1600" dirty="0">
                        <a:solidFill>
                          <a:schemeClr val="tx1"/>
                        </a:solidFill>
                      </a:endParaRP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1600" dirty="0">
                          <a:solidFill>
                            <a:schemeClr val="tx1"/>
                          </a:solidFill>
                        </a:rPr>
                        <a:t>ECTS </a:t>
                      </a:r>
                      <a:r>
                        <a:rPr lang="fi-FI" sz="1600" dirty="0" err="1">
                          <a:solidFill>
                            <a:schemeClr val="tx1"/>
                          </a:solidFill>
                        </a:rPr>
                        <a:t>grade</a:t>
                      </a:r>
                      <a:endParaRPr lang="fi-FI" sz="1600" dirty="0">
                        <a:solidFill>
                          <a:schemeClr val="tx1"/>
                        </a:solidFill>
                      </a:endParaRP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85614"/>
                  </a:ext>
                </a:extLst>
              </a:tr>
              <a:tr h="657489">
                <a:tc>
                  <a:txBody>
                    <a:bodyPr/>
                    <a:lstStyle/>
                    <a:p>
                      <a:pPr algn="ctr"/>
                      <a:r>
                        <a:rPr lang="fi-FI" sz="1600" dirty="0"/>
                        <a:t>5</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b="0" dirty="0" err="1"/>
                        <a:t>Excellent</a:t>
                      </a:r>
                      <a:endParaRPr lang="fi-FI" sz="1600" b="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b="0" dirty="0"/>
                        <a:t>A</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494385"/>
                  </a:ext>
                </a:extLst>
              </a:tr>
              <a:tr h="657489">
                <a:tc>
                  <a:txBody>
                    <a:bodyPr/>
                    <a:lstStyle/>
                    <a:p>
                      <a:pPr algn="ctr"/>
                      <a:r>
                        <a:rPr lang="fi-FI" sz="1600" dirty="0"/>
                        <a:t>4</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Very</a:t>
                      </a:r>
                      <a:r>
                        <a:rPr lang="fi-FI" sz="1600" dirty="0"/>
                        <a:t> </a:t>
                      </a:r>
                      <a:r>
                        <a:rPr lang="fi-FI" sz="1600" dirty="0" err="1"/>
                        <a:t>good</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B</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774042"/>
                  </a:ext>
                </a:extLst>
              </a:tr>
              <a:tr h="657489">
                <a:tc>
                  <a:txBody>
                    <a:bodyPr/>
                    <a:lstStyle/>
                    <a:p>
                      <a:pPr algn="ctr"/>
                      <a:r>
                        <a:rPr lang="fi-FI" sz="1600" dirty="0"/>
                        <a:t>3</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Good</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C</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185537"/>
                  </a:ext>
                </a:extLst>
              </a:tr>
              <a:tr h="657489">
                <a:tc>
                  <a:txBody>
                    <a:bodyPr/>
                    <a:lstStyle/>
                    <a:p>
                      <a:pPr algn="ctr"/>
                      <a:r>
                        <a:rPr lang="fi-FI" sz="1600" dirty="0"/>
                        <a:t>2</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Satisfactory</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D</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5083011"/>
                  </a:ext>
                </a:extLst>
              </a:tr>
              <a:tr h="657489">
                <a:tc>
                  <a:txBody>
                    <a:bodyPr/>
                    <a:lstStyle/>
                    <a:p>
                      <a:pPr algn="ctr"/>
                      <a:r>
                        <a:rPr lang="fi-FI" sz="1600" dirty="0"/>
                        <a:t>1</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Sufficient</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E</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597243"/>
                  </a:ext>
                </a:extLst>
              </a:tr>
              <a:tr h="657489">
                <a:tc>
                  <a:txBody>
                    <a:bodyPr/>
                    <a:lstStyle/>
                    <a:p>
                      <a:pPr algn="ctr"/>
                      <a:r>
                        <a:rPr lang="fi-FI" sz="1600" dirty="0"/>
                        <a:t>0</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Fail</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F</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4841864"/>
                  </a:ext>
                </a:extLst>
              </a:tr>
            </a:tbl>
          </a:graphicData>
        </a:graphic>
      </p:graphicFrame>
    </p:spTree>
    <p:extLst>
      <p:ext uri="{BB962C8B-B14F-4D97-AF65-F5344CB8AC3E}">
        <p14:creationId xmlns:p14="http://schemas.microsoft.com/office/powerpoint/2010/main" val="1520747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CC590-C4C3-484B-B9A6-A0DEDFDB8886}"/>
              </a:ext>
            </a:extLst>
          </p:cNvPr>
          <p:cNvSpPr>
            <a:spLocks noGrp="1"/>
          </p:cNvSpPr>
          <p:nvPr>
            <p:ph type="body" sz="half" idx="10"/>
          </p:nvPr>
        </p:nvSpPr>
        <p:spPr/>
        <p:txBody>
          <a:bodyPr/>
          <a:lstStyle/>
          <a:p>
            <a:r>
              <a:rPr lang="en-US" dirty="0"/>
              <a:t>Feedback</a:t>
            </a:r>
          </a:p>
        </p:txBody>
      </p:sp>
      <p:sp>
        <p:nvSpPr>
          <p:cNvPr id="3" name="Text Placeholder 2">
            <a:extLst>
              <a:ext uri="{FF2B5EF4-FFF2-40B4-BE49-F238E27FC236}">
                <a16:creationId xmlns:a16="http://schemas.microsoft.com/office/drawing/2014/main" id="{1EDE9F8A-26ED-458E-B9CA-5D9D6F3A80A7}"/>
              </a:ext>
            </a:extLst>
          </p:cNvPr>
          <p:cNvSpPr>
            <a:spLocks noGrp="1"/>
          </p:cNvSpPr>
          <p:nvPr>
            <p:ph type="body" sz="half" idx="11"/>
          </p:nvPr>
        </p:nvSpPr>
        <p:spPr>
          <a:xfrm>
            <a:off x="292328" y="962639"/>
            <a:ext cx="4542139" cy="3049460"/>
          </a:xfrm>
        </p:spPr>
        <p:txBody>
          <a:bodyPr/>
          <a:lstStyle/>
          <a:p>
            <a:pPr marL="308610" indent="-308610">
              <a:buFont typeface="Arial" panose="020B0604020202020204" pitchFamily="34" charset="0"/>
              <a:buChar char="•"/>
            </a:pPr>
            <a:r>
              <a:rPr lang="fi-FI" sz="1980" b="0" dirty="0"/>
              <a:t>Feedback is </a:t>
            </a:r>
            <a:r>
              <a:rPr lang="fi-FI" sz="1980" b="0" dirty="0" err="1"/>
              <a:t>collected</a:t>
            </a:r>
            <a:r>
              <a:rPr lang="fi-FI" sz="1980" b="0" dirty="0"/>
              <a:t> for </a:t>
            </a:r>
            <a:r>
              <a:rPr lang="fi-FI" sz="1980" b="0" dirty="0" err="1"/>
              <a:t>every</a:t>
            </a:r>
            <a:r>
              <a:rPr lang="fi-FI" sz="1980" b="0" dirty="0"/>
              <a:t> </a:t>
            </a:r>
            <a:r>
              <a:rPr lang="fi-FI" sz="1980" b="0" dirty="0" err="1"/>
              <a:t>course</a:t>
            </a:r>
            <a:endParaRPr lang="fi-FI" sz="1980" b="0" dirty="0"/>
          </a:p>
          <a:p>
            <a:pPr marL="308610" indent="-308610">
              <a:buFont typeface="Arial" panose="020B0604020202020204" pitchFamily="34" charset="0"/>
              <a:buChar char="•"/>
            </a:pPr>
            <a:r>
              <a:rPr lang="fi-FI" sz="1980" b="0" dirty="0"/>
              <a:t>In some </a:t>
            </a:r>
            <a:r>
              <a:rPr lang="fi-FI" sz="1980" b="0" dirty="0" err="1"/>
              <a:t>cases</a:t>
            </a:r>
            <a:r>
              <a:rPr lang="fi-FI" sz="1980" b="0" dirty="0"/>
              <a:t> </a:t>
            </a:r>
            <a:r>
              <a:rPr lang="fi-FI" sz="1980" b="0" dirty="0" err="1"/>
              <a:t>you</a:t>
            </a:r>
            <a:r>
              <a:rPr lang="fi-FI" sz="1980" b="0" dirty="0"/>
              <a:t> </a:t>
            </a:r>
            <a:r>
              <a:rPr lang="fi-FI" sz="1980" b="0" dirty="0" err="1"/>
              <a:t>might</a:t>
            </a:r>
            <a:r>
              <a:rPr lang="fi-FI" sz="1980" b="0" dirty="0"/>
              <a:t> </a:t>
            </a:r>
            <a:r>
              <a:rPr lang="fi-FI" sz="1980" b="0" dirty="0" err="1"/>
              <a:t>receive</a:t>
            </a:r>
            <a:r>
              <a:rPr lang="fi-FI" sz="1980" b="0" dirty="0"/>
              <a:t> extra </a:t>
            </a:r>
            <a:r>
              <a:rPr lang="fi-FI" sz="1980" b="0" dirty="0" err="1"/>
              <a:t>points</a:t>
            </a:r>
            <a:r>
              <a:rPr lang="fi-FI" sz="1980" b="0" dirty="0"/>
              <a:t> for </a:t>
            </a:r>
            <a:r>
              <a:rPr lang="fi-FI" sz="1980" b="0" dirty="0" err="1"/>
              <a:t>giving</a:t>
            </a:r>
            <a:r>
              <a:rPr lang="fi-FI" sz="1980" b="0" dirty="0"/>
              <a:t> feedback</a:t>
            </a:r>
          </a:p>
          <a:p>
            <a:pPr marL="308610" indent="-308610">
              <a:buFont typeface="Arial" panose="020B0604020202020204" pitchFamily="34" charset="0"/>
              <a:buChar char="•"/>
            </a:pPr>
            <a:r>
              <a:rPr lang="fi-FI" sz="1980" b="0" dirty="0"/>
              <a:t>Time to </a:t>
            </a:r>
            <a:r>
              <a:rPr lang="fi-FI" sz="1980" b="0" dirty="0" err="1"/>
              <a:t>time</a:t>
            </a:r>
            <a:r>
              <a:rPr lang="fi-FI" sz="1980" b="0" dirty="0"/>
              <a:t> </a:t>
            </a:r>
            <a:r>
              <a:rPr lang="fi-FI" sz="1980" b="0" dirty="0" err="1"/>
              <a:t>we</a:t>
            </a:r>
            <a:r>
              <a:rPr lang="fi-FI" sz="1980" b="0" dirty="0"/>
              <a:t> </a:t>
            </a:r>
            <a:r>
              <a:rPr lang="fi-FI" sz="1980" b="0" dirty="0" err="1"/>
              <a:t>also</a:t>
            </a:r>
            <a:r>
              <a:rPr lang="fi-FI" sz="1980" b="0" dirty="0"/>
              <a:t> </a:t>
            </a:r>
            <a:r>
              <a:rPr lang="fi-FI" sz="1980" b="0" dirty="0" err="1"/>
              <a:t>ask</a:t>
            </a:r>
            <a:r>
              <a:rPr lang="fi-FI" sz="1980" b="0" dirty="0"/>
              <a:t> </a:t>
            </a:r>
            <a:r>
              <a:rPr lang="fi-FI" sz="1980" b="0" dirty="0" err="1"/>
              <a:t>you</a:t>
            </a:r>
            <a:r>
              <a:rPr lang="fi-FI" sz="1980" b="0" dirty="0"/>
              <a:t> to </a:t>
            </a:r>
            <a:r>
              <a:rPr lang="fi-FI" sz="1980" b="0" dirty="0" err="1"/>
              <a:t>answer</a:t>
            </a:r>
            <a:r>
              <a:rPr lang="fi-FI" sz="1980" b="0" dirty="0"/>
              <a:t> </a:t>
            </a:r>
            <a:r>
              <a:rPr lang="fi-FI" sz="1980" b="0" dirty="0" err="1"/>
              <a:t>more</a:t>
            </a:r>
            <a:r>
              <a:rPr lang="fi-FI" sz="1980" b="0" dirty="0"/>
              <a:t> general feedback </a:t>
            </a:r>
            <a:r>
              <a:rPr lang="fi-FI" sz="1980" b="0" dirty="0" err="1"/>
              <a:t>questionnaires</a:t>
            </a:r>
            <a:r>
              <a:rPr lang="fi-FI" sz="1980" b="0" dirty="0"/>
              <a:t> </a:t>
            </a:r>
            <a:r>
              <a:rPr lang="fi-FI" sz="1980" b="0" dirty="0" err="1"/>
              <a:t>regarding</a:t>
            </a:r>
            <a:r>
              <a:rPr lang="fi-FI" sz="1980" b="0" dirty="0"/>
              <a:t> </a:t>
            </a:r>
            <a:r>
              <a:rPr lang="fi-FI" sz="1980" b="0" dirty="0" err="1"/>
              <a:t>the</a:t>
            </a:r>
            <a:r>
              <a:rPr lang="fi-FI" sz="1980" b="0" dirty="0"/>
              <a:t> </a:t>
            </a:r>
            <a:r>
              <a:rPr lang="fi-FI" sz="1980" b="0" dirty="0" err="1"/>
              <a:t>studies</a:t>
            </a:r>
            <a:r>
              <a:rPr lang="fi-FI" sz="1980" b="0" dirty="0"/>
              <a:t> and </a:t>
            </a:r>
            <a:r>
              <a:rPr lang="fi-FI" sz="1980" b="0" dirty="0" err="1"/>
              <a:t>also</a:t>
            </a:r>
            <a:r>
              <a:rPr lang="fi-FI" sz="1980" b="0" dirty="0"/>
              <a:t> </a:t>
            </a:r>
            <a:r>
              <a:rPr lang="fi-FI" sz="1980" b="0" dirty="0" err="1"/>
              <a:t>your</a:t>
            </a:r>
            <a:r>
              <a:rPr lang="fi-FI" sz="1980" b="0" dirty="0"/>
              <a:t> </a:t>
            </a:r>
            <a:r>
              <a:rPr lang="fi-FI" sz="1980" b="0" dirty="0" err="1"/>
              <a:t>wellbeing</a:t>
            </a:r>
            <a:endParaRPr lang="fi-FI" sz="1980" b="0" dirty="0"/>
          </a:p>
          <a:p>
            <a:pPr marL="308610" indent="-308610">
              <a:buFont typeface="Arial" panose="020B0604020202020204" pitchFamily="34" charset="0"/>
              <a:buChar char="•"/>
            </a:pPr>
            <a:r>
              <a:rPr lang="fi-FI" sz="1980" b="0" dirty="0"/>
              <a:t>It is </a:t>
            </a:r>
            <a:r>
              <a:rPr lang="fi-FI" sz="1980" b="0" dirty="0" err="1"/>
              <a:t>very</a:t>
            </a:r>
            <a:r>
              <a:rPr lang="fi-FI" sz="1980" b="0" dirty="0"/>
              <a:t> </a:t>
            </a:r>
            <a:r>
              <a:rPr lang="fi-FI" sz="1980" b="0" dirty="0" err="1"/>
              <a:t>important</a:t>
            </a:r>
            <a:r>
              <a:rPr lang="fi-FI" sz="1980" b="0" dirty="0"/>
              <a:t> </a:t>
            </a:r>
            <a:r>
              <a:rPr lang="fi-FI" sz="1980" b="0" dirty="0" err="1"/>
              <a:t>that</a:t>
            </a:r>
            <a:r>
              <a:rPr lang="fi-FI" sz="1980" b="0" dirty="0"/>
              <a:t> </a:t>
            </a:r>
            <a:r>
              <a:rPr lang="fi-FI" sz="1980" b="0" dirty="0" err="1"/>
              <a:t>you</a:t>
            </a:r>
            <a:r>
              <a:rPr lang="fi-FI" sz="1980" b="0" dirty="0"/>
              <a:t> </a:t>
            </a:r>
            <a:r>
              <a:rPr lang="fi-FI" sz="1980" b="0" dirty="0" err="1"/>
              <a:t>give</a:t>
            </a:r>
            <a:r>
              <a:rPr lang="fi-FI" sz="1980" b="0" dirty="0"/>
              <a:t> us feedback &lt;3 </a:t>
            </a:r>
          </a:p>
        </p:txBody>
      </p:sp>
      <p:pic>
        <p:nvPicPr>
          <p:cNvPr id="10" name="Picture 9">
            <a:extLst>
              <a:ext uri="{FF2B5EF4-FFF2-40B4-BE49-F238E27FC236}">
                <a16:creationId xmlns:a16="http://schemas.microsoft.com/office/drawing/2014/main" id="{92BF73CF-C4A4-1202-68AC-518428F470CF}"/>
              </a:ext>
            </a:extLst>
          </p:cNvPr>
          <p:cNvPicPr>
            <a:picLocks noChangeAspect="1"/>
          </p:cNvPicPr>
          <p:nvPr/>
        </p:nvPicPr>
        <p:blipFill rotWithShape="1">
          <a:blip r:embed="rId3"/>
          <a:srcRect l="29248" t="19269" r="27068" b="4811"/>
          <a:stretch/>
        </p:blipFill>
        <p:spPr>
          <a:xfrm>
            <a:off x="5103182" y="619252"/>
            <a:ext cx="3994485" cy="3904995"/>
          </a:xfrm>
          <a:prstGeom prst="rect">
            <a:avLst/>
          </a:prstGeom>
        </p:spPr>
      </p:pic>
    </p:spTree>
    <p:extLst>
      <p:ext uri="{BB962C8B-B14F-4D97-AF65-F5344CB8AC3E}">
        <p14:creationId xmlns:p14="http://schemas.microsoft.com/office/powerpoint/2010/main" val="287364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1759426"/>
            <a:ext cx="3334341" cy="711632"/>
          </a:xfrm>
        </p:spPr>
        <p:txBody>
          <a:bodyPr/>
          <a:lstStyle/>
          <a:p>
            <a:r>
              <a:rPr lang="en-US" dirty="0">
                <a:solidFill>
                  <a:schemeClr val="tx1"/>
                </a:solidFill>
              </a:rPr>
              <a:t>International Students</a:t>
            </a: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pic>
        <p:nvPicPr>
          <p:cNvPr id="7" name="Graphic 6" descr="Boy with spiky hair">
            <a:extLst>
              <a:ext uri="{FF2B5EF4-FFF2-40B4-BE49-F238E27FC236}">
                <a16:creationId xmlns:a16="http://schemas.microsoft.com/office/drawing/2014/main" id="{B6303FB5-165C-4303-9070-A0882447CE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25364" y="1704452"/>
            <a:ext cx="1399445" cy="1743925"/>
          </a:xfrm>
          <a:prstGeom prst="rect">
            <a:avLst/>
          </a:prstGeom>
        </p:spPr>
      </p:pic>
      <p:pic>
        <p:nvPicPr>
          <p:cNvPr id="8" name="Graphic 7" descr="A face with one eye">
            <a:extLst>
              <a:ext uri="{FF2B5EF4-FFF2-40B4-BE49-F238E27FC236}">
                <a16:creationId xmlns:a16="http://schemas.microsoft.com/office/drawing/2014/main" id="{F78A5EC3-39ED-4318-B188-B869130EFE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160043" y="2471058"/>
            <a:ext cx="739035" cy="739035"/>
          </a:xfrm>
          <a:prstGeom prst="rect">
            <a:avLst/>
          </a:prstGeom>
        </p:spPr>
      </p:pic>
      <p:pic>
        <p:nvPicPr>
          <p:cNvPr id="3" name="Graphic 2" descr="Woman wearing a striped t-shirt">
            <a:extLst>
              <a:ext uri="{FF2B5EF4-FFF2-40B4-BE49-F238E27FC236}">
                <a16:creationId xmlns:a16="http://schemas.microsoft.com/office/drawing/2014/main" id="{05ED3F9D-92A0-4815-9253-CDBC51EBFA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835006" y="3113488"/>
            <a:ext cx="2165777" cy="2233991"/>
          </a:xfrm>
          <a:prstGeom prst="rect">
            <a:avLst/>
          </a:prstGeom>
        </p:spPr>
      </p:pic>
      <p:pic>
        <p:nvPicPr>
          <p:cNvPr id="13" name="Graphic 12" descr="Oblong speech bubble">
            <a:extLst>
              <a:ext uri="{FF2B5EF4-FFF2-40B4-BE49-F238E27FC236}">
                <a16:creationId xmlns:a16="http://schemas.microsoft.com/office/drawing/2014/main" id="{5365DF80-4CB4-4ABA-8FE2-4702EB7F6B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38088" y="1917753"/>
            <a:ext cx="3687276" cy="2312731"/>
          </a:xfrm>
          <a:prstGeom prst="rect">
            <a:avLst/>
          </a:prstGeom>
        </p:spPr>
      </p:pic>
      <p:sp>
        <p:nvSpPr>
          <p:cNvPr id="14" name="TextBox 13">
            <a:extLst>
              <a:ext uri="{FF2B5EF4-FFF2-40B4-BE49-F238E27FC236}">
                <a16:creationId xmlns:a16="http://schemas.microsoft.com/office/drawing/2014/main" id="{36203A0A-4112-4C74-A6C0-3F08E888EC5B}"/>
              </a:ext>
            </a:extLst>
          </p:cNvPr>
          <p:cNvSpPr txBox="1"/>
          <p:nvPr/>
        </p:nvSpPr>
        <p:spPr>
          <a:xfrm>
            <a:off x="3819686" y="2368847"/>
            <a:ext cx="2343364" cy="1131079"/>
          </a:xfrm>
          <a:prstGeom prst="rect">
            <a:avLst/>
          </a:prstGeom>
          <a:noFill/>
        </p:spPr>
        <p:txBody>
          <a:bodyPr wrap="square" rtlCol="0">
            <a:spAutoFit/>
          </a:bodyPr>
          <a:lstStyle/>
          <a:p>
            <a:pPr algn="ctr"/>
            <a:br>
              <a:rPr lang="en-US" b="1" dirty="0">
                <a:latin typeface="Ink Free" panose="03080402000500000000" pitchFamily="66" charset="0"/>
              </a:rPr>
            </a:br>
            <a:r>
              <a:rPr lang="en-US" b="1" dirty="0">
                <a:latin typeface="Ink Free" panose="03080402000500000000" pitchFamily="66" charset="0"/>
              </a:rPr>
              <a:t>Great! I guess I know how to study here now, more or less… now I only have to find out how to live here!</a:t>
            </a:r>
          </a:p>
        </p:txBody>
      </p:sp>
    </p:spTree>
    <p:extLst>
      <p:ext uri="{BB962C8B-B14F-4D97-AF65-F5344CB8AC3E}">
        <p14:creationId xmlns:p14="http://schemas.microsoft.com/office/powerpoint/2010/main" val="3922861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5044E-1318-A7D6-0684-7180D5BF653A}"/>
              </a:ext>
            </a:extLst>
          </p:cNvPr>
          <p:cNvSpPr>
            <a:spLocks noGrp="1"/>
          </p:cNvSpPr>
          <p:nvPr>
            <p:ph type="body" sz="half" idx="10"/>
          </p:nvPr>
        </p:nvSpPr>
        <p:spPr/>
        <p:txBody>
          <a:bodyPr/>
          <a:lstStyle/>
          <a:p>
            <a:r>
              <a:rPr lang="en-US" dirty="0"/>
              <a:t>Student Guide for International Students</a:t>
            </a:r>
          </a:p>
        </p:txBody>
      </p:sp>
      <p:sp>
        <p:nvSpPr>
          <p:cNvPr id="7" name="Text Placeholder 6">
            <a:extLst>
              <a:ext uri="{FF2B5EF4-FFF2-40B4-BE49-F238E27FC236}">
                <a16:creationId xmlns:a16="http://schemas.microsoft.com/office/drawing/2014/main" id="{D5C15B81-D970-A4E7-4838-37B7B9CF4638}"/>
              </a:ext>
            </a:extLst>
          </p:cNvPr>
          <p:cNvSpPr>
            <a:spLocks noGrp="1"/>
          </p:cNvSpPr>
          <p:nvPr>
            <p:ph type="body" sz="half" idx="11"/>
          </p:nvPr>
        </p:nvSpPr>
        <p:spPr>
          <a:xfrm>
            <a:off x="292328" y="1580679"/>
            <a:ext cx="4464027" cy="3049460"/>
          </a:xfrm>
        </p:spPr>
        <p:txBody>
          <a:bodyPr/>
          <a:lstStyle/>
          <a:p>
            <a:pPr marL="342900" indent="-342900">
              <a:buFont typeface="Arial" panose="020B0604020202020204" pitchFamily="34" charset="0"/>
              <a:buChar char="•"/>
            </a:pPr>
            <a:r>
              <a:rPr lang="en-US" dirty="0"/>
              <a:t>Practicalities after admission</a:t>
            </a:r>
          </a:p>
          <a:p>
            <a:pPr marL="342900" indent="-342900">
              <a:buFont typeface="Arial" panose="020B0604020202020204" pitchFamily="34" charset="0"/>
              <a:buChar char="•"/>
            </a:pPr>
            <a:r>
              <a:rPr lang="en-US" dirty="0"/>
              <a:t>Practicalities after moving to Finland</a:t>
            </a:r>
          </a:p>
          <a:p>
            <a:pPr marL="342900" indent="-342900">
              <a:buFont typeface="Arial" panose="020B0604020202020204" pitchFamily="34" charset="0"/>
              <a:buChar char="•"/>
            </a:pPr>
            <a:r>
              <a:rPr lang="en-US" dirty="0"/>
              <a:t>Living in Finland</a:t>
            </a:r>
          </a:p>
          <a:p>
            <a:pPr marL="342900" indent="-342900">
              <a:buFont typeface="Arial" panose="020B0604020202020204" pitchFamily="34" charset="0"/>
              <a:buChar char="•"/>
            </a:pPr>
            <a:r>
              <a:rPr lang="en-US" dirty="0"/>
              <a:t>Frequently asked questions</a:t>
            </a:r>
          </a:p>
          <a:p>
            <a:pPr marL="342900" indent="-34290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E436B42E-6135-0FC3-5764-DD9C245B887B}"/>
              </a:ext>
            </a:extLst>
          </p:cNvPr>
          <p:cNvPicPr>
            <a:picLocks noChangeAspect="1"/>
          </p:cNvPicPr>
          <p:nvPr/>
        </p:nvPicPr>
        <p:blipFill rotWithShape="1">
          <a:blip r:embed="rId2"/>
          <a:srcRect l="28226" t="19987" r="24435" b="5376"/>
          <a:stretch/>
        </p:blipFill>
        <p:spPr>
          <a:xfrm>
            <a:off x="4815349" y="1028012"/>
            <a:ext cx="4328651" cy="3838956"/>
          </a:xfrm>
          <a:prstGeom prst="rect">
            <a:avLst/>
          </a:prstGeom>
        </p:spPr>
      </p:pic>
    </p:spTree>
    <p:extLst>
      <p:ext uri="{BB962C8B-B14F-4D97-AF65-F5344CB8AC3E}">
        <p14:creationId xmlns:p14="http://schemas.microsoft.com/office/powerpoint/2010/main" val="3821352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7257"/>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100"/>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965200"/>
            <a:ext cx="8049137" cy="1505858"/>
          </a:xfrm>
        </p:spPr>
        <p:txBody>
          <a:bodyPr/>
          <a:lstStyle/>
          <a:p>
            <a:r>
              <a:rPr lang="en-US" sz="3200" u="sng" dirty="0">
                <a:solidFill>
                  <a:schemeClr val="tx1"/>
                </a:solidFill>
              </a:rPr>
              <a:t>Warm-up </a:t>
            </a:r>
            <a:r>
              <a:rPr lang="en-US" sz="3200" u="sng" dirty="0" err="1">
                <a:solidFill>
                  <a:schemeClr val="tx1"/>
                </a:solidFill>
              </a:rPr>
              <a:t>excercise</a:t>
            </a:r>
            <a:endParaRPr lang="en-US" sz="3200" u="sng" dirty="0">
              <a:solidFill>
                <a:schemeClr val="tx1"/>
              </a:solidFill>
            </a:endParaRPr>
          </a:p>
          <a:p>
            <a:endParaRPr lang="en-US" sz="3200" u="sng" dirty="0">
              <a:solidFill>
                <a:schemeClr val="tx1"/>
              </a:solidFill>
            </a:endParaRPr>
          </a:p>
          <a:p>
            <a:r>
              <a:rPr lang="en-US" sz="3200" dirty="0">
                <a:solidFill>
                  <a:schemeClr val="tx1"/>
                </a:solidFill>
              </a:rPr>
              <a:t>Introduce yourself to someone you don’t know!</a:t>
            </a:r>
          </a:p>
          <a:p>
            <a:endParaRPr lang="en-US" sz="3200" dirty="0">
              <a:solidFill>
                <a:schemeClr val="tx1"/>
              </a:solidFill>
            </a:endParaRPr>
          </a:p>
          <a:p>
            <a:r>
              <a:rPr lang="en-US" sz="2000" dirty="0">
                <a:solidFill>
                  <a:schemeClr val="tx1"/>
                </a:solidFill>
              </a:rPr>
              <a:t>Your name? What do you study? Where are you from? What did you have for breakfast </a:t>
            </a:r>
            <a:r>
              <a:rPr lang="en-US" sz="2000" i="1" dirty="0">
                <a:solidFill>
                  <a:schemeClr val="tx1"/>
                </a:solidFill>
              </a:rPr>
              <a:t>yesterday</a:t>
            </a:r>
            <a:r>
              <a:rPr lang="en-US" sz="2000" dirty="0">
                <a:solidFill>
                  <a:schemeClr val="tx1"/>
                </a:solidFill>
              </a:rPr>
              <a:t>? </a:t>
            </a:r>
          </a:p>
          <a:p>
            <a:endParaRPr lang="en-US" sz="3200" dirty="0">
              <a:solidFill>
                <a:schemeClr val="tx1"/>
              </a:solidFill>
            </a:endParaRPr>
          </a:p>
          <a:p>
            <a:r>
              <a:rPr lang="en-US" sz="3200" dirty="0">
                <a:solidFill>
                  <a:schemeClr val="tx1"/>
                </a:solidFill>
              </a:rPr>
              <a:t> </a:t>
            </a:r>
            <a:endParaRPr lang="en-US" sz="1600" dirty="0">
              <a:solidFill>
                <a:schemeClr val="tx1"/>
              </a:solidFill>
            </a:endParaRP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Tree>
    <p:extLst>
      <p:ext uri="{BB962C8B-B14F-4D97-AF65-F5344CB8AC3E}">
        <p14:creationId xmlns:p14="http://schemas.microsoft.com/office/powerpoint/2010/main" val="3495558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033066-F8DD-43B4-B6DE-16DB4CA88E7D}"/>
              </a:ext>
            </a:extLst>
          </p:cNvPr>
          <p:cNvSpPr>
            <a:spLocks noGrp="1"/>
          </p:cNvSpPr>
          <p:nvPr>
            <p:ph type="body" sz="half" idx="10"/>
          </p:nvPr>
        </p:nvSpPr>
        <p:spPr/>
        <p:txBody>
          <a:bodyPr/>
          <a:lstStyle/>
          <a:p>
            <a:r>
              <a:rPr lang="en-US" dirty="0"/>
              <a:t>Residence permit &amp; registration of residence </a:t>
            </a:r>
          </a:p>
        </p:txBody>
      </p:sp>
      <p:sp>
        <p:nvSpPr>
          <p:cNvPr id="3" name="Text Placeholder 2">
            <a:extLst>
              <a:ext uri="{FF2B5EF4-FFF2-40B4-BE49-F238E27FC236}">
                <a16:creationId xmlns:a16="http://schemas.microsoft.com/office/drawing/2014/main" id="{2B8E5E6C-26B7-42F6-B2F5-E08CB514C320}"/>
              </a:ext>
            </a:extLst>
          </p:cNvPr>
          <p:cNvSpPr>
            <a:spLocks noGrp="1"/>
          </p:cNvSpPr>
          <p:nvPr>
            <p:ph type="body" sz="half" idx="11"/>
          </p:nvPr>
        </p:nvSpPr>
        <p:spPr/>
        <p:txBody>
          <a:bodyPr/>
          <a:lstStyle/>
          <a:p>
            <a:pPr marL="342900" indent="-342900">
              <a:buFont typeface="Arial" panose="020B0604020202020204" pitchFamily="34" charset="0"/>
              <a:buChar char="•"/>
            </a:pPr>
            <a:r>
              <a:rPr lang="fi-FI" sz="2400" dirty="0"/>
              <a:t>Non-EU/EEA students </a:t>
            </a:r>
            <a:r>
              <a:rPr lang="fi-FI" sz="2400" dirty="0" err="1"/>
              <a:t>need</a:t>
            </a:r>
            <a:r>
              <a:rPr lang="fi-FI" sz="2400" dirty="0"/>
              <a:t> a </a:t>
            </a:r>
            <a:r>
              <a:rPr lang="fi-FI" sz="2400" dirty="0" err="1"/>
              <a:t>residence</a:t>
            </a:r>
            <a:r>
              <a:rPr lang="fi-FI" sz="2400" dirty="0"/>
              <a:t> permit for </a:t>
            </a:r>
            <a:r>
              <a:rPr lang="fi-FI" sz="2400" dirty="0" err="1"/>
              <a:t>studies</a:t>
            </a:r>
            <a:r>
              <a:rPr lang="fi-FI" sz="2400" dirty="0"/>
              <a:t> </a:t>
            </a:r>
            <a:r>
              <a:rPr lang="fi-FI" sz="2400" dirty="0" err="1"/>
              <a:t>before</a:t>
            </a:r>
            <a:r>
              <a:rPr lang="fi-FI" sz="2400" dirty="0"/>
              <a:t> </a:t>
            </a:r>
            <a:r>
              <a:rPr lang="fi-FI" sz="2400" dirty="0" err="1"/>
              <a:t>coming</a:t>
            </a:r>
            <a:r>
              <a:rPr lang="fi-FI" sz="2400" dirty="0"/>
              <a:t> to Finland</a:t>
            </a:r>
          </a:p>
          <a:p>
            <a:pPr marL="342900" indent="-342900">
              <a:buFont typeface="Arial" panose="020B0604020202020204" pitchFamily="34" charset="0"/>
              <a:buChar char="•"/>
            </a:pPr>
            <a:r>
              <a:rPr lang="fi-FI" sz="2400" dirty="0"/>
              <a:t>EU/EEA students </a:t>
            </a:r>
            <a:r>
              <a:rPr lang="fi-FI" sz="2400" dirty="0" err="1"/>
              <a:t>register</a:t>
            </a:r>
            <a:r>
              <a:rPr lang="fi-FI" sz="2400" dirty="0"/>
              <a:t> </a:t>
            </a:r>
            <a:r>
              <a:rPr lang="fi-FI" sz="2400" dirty="0" err="1"/>
              <a:t>their</a:t>
            </a:r>
            <a:r>
              <a:rPr lang="fi-FI" sz="2400" dirty="0"/>
              <a:t> </a:t>
            </a:r>
            <a:r>
              <a:rPr lang="fi-FI" sz="2400" dirty="0" err="1"/>
              <a:t>residence</a:t>
            </a:r>
            <a:r>
              <a:rPr lang="fi-FI" sz="2400" dirty="0"/>
              <a:t> at MIGRI </a:t>
            </a:r>
            <a:r>
              <a:rPr lang="fi-FI" sz="2400" dirty="0" err="1"/>
              <a:t>within</a:t>
            </a:r>
            <a:r>
              <a:rPr lang="fi-FI" sz="2400" dirty="0"/>
              <a:t> 3 </a:t>
            </a:r>
            <a:r>
              <a:rPr lang="fi-FI" sz="2400" dirty="0" err="1"/>
              <a:t>months</a:t>
            </a:r>
            <a:r>
              <a:rPr lang="fi-FI" sz="2400" dirty="0"/>
              <a:t> </a:t>
            </a:r>
            <a:r>
              <a:rPr lang="fi-FI" sz="2400" dirty="0" err="1"/>
              <a:t>after</a:t>
            </a:r>
            <a:r>
              <a:rPr lang="fi-FI" sz="2400" dirty="0"/>
              <a:t> </a:t>
            </a:r>
            <a:r>
              <a:rPr lang="fi-FI" sz="2400" dirty="0" err="1"/>
              <a:t>arrival</a:t>
            </a:r>
            <a:r>
              <a:rPr lang="fi-FI" sz="2400" dirty="0"/>
              <a:t> </a:t>
            </a:r>
            <a:r>
              <a:rPr lang="fi-FI" sz="2400" dirty="0">
                <a:sym typeface="Wingdings" panose="05000000000000000000" pitchFamily="2" charset="2"/>
              </a:rPr>
              <a:t> </a:t>
            </a:r>
            <a:r>
              <a:rPr lang="fi-FI" sz="2400" dirty="0" err="1">
                <a:sym typeface="Wingdings" panose="05000000000000000000" pitchFamily="2" charset="2"/>
              </a:rPr>
              <a:t>book</a:t>
            </a:r>
            <a:r>
              <a:rPr lang="fi-FI" sz="2400" dirty="0">
                <a:sym typeface="Wingdings" panose="05000000000000000000" pitchFamily="2" charset="2"/>
              </a:rPr>
              <a:t> an </a:t>
            </a:r>
            <a:r>
              <a:rPr lang="fi-FI" sz="2400" dirty="0" err="1">
                <a:sym typeface="Wingdings" panose="05000000000000000000" pitchFamily="2" charset="2"/>
              </a:rPr>
              <a:t>appointment</a:t>
            </a:r>
            <a:r>
              <a:rPr lang="fi-FI" sz="2400" dirty="0">
                <a:sym typeface="Wingdings" panose="05000000000000000000" pitchFamily="2" charset="2"/>
              </a:rPr>
              <a:t> in </a:t>
            </a:r>
            <a:r>
              <a:rPr lang="fi-FI" sz="2400" dirty="0" err="1">
                <a:sym typeface="Wingdings" panose="05000000000000000000" pitchFamily="2" charset="2"/>
              </a:rPr>
              <a:t>advance</a:t>
            </a:r>
            <a:r>
              <a:rPr lang="fi-FI" sz="2400" dirty="0">
                <a:sym typeface="Wingdings" panose="05000000000000000000" pitchFamily="2" charset="2"/>
              </a:rPr>
              <a:t>!</a:t>
            </a:r>
          </a:p>
          <a:p>
            <a:pPr marL="342900" indent="-342900">
              <a:buFont typeface="Arial" panose="020B0604020202020204" pitchFamily="34" charset="0"/>
              <a:buChar char="•"/>
            </a:pPr>
            <a:r>
              <a:rPr lang="fi-FI" sz="2400" dirty="0">
                <a:sym typeface="Wingdings" panose="05000000000000000000" pitchFamily="2" charset="2"/>
              </a:rPr>
              <a:t>Nordic </a:t>
            </a:r>
            <a:r>
              <a:rPr lang="fi-FI" sz="2400" dirty="0" err="1">
                <a:sym typeface="Wingdings" panose="05000000000000000000" pitchFamily="2" charset="2"/>
              </a:rPr>
              <a:t>citizens</a:t>
            </a:r>
            <a:r>
              <a:rPr lang="fi-FI" sz="2400" dirty="0">
                <a:sym typeface="Wingdings" panose="05000000000000000000" pitchFamily="2" charset="2"/>
              </a:rPr>
              <a:t> </a:t>
            </a:r>
            <a:r>
              <a:rPr lang="fi-FI" sz="2400" dirty="0" err="1">
                <a:sym typeface="Wingdings" panose="05000000000000000000" pitchFamily="2" charset="2"/>
              </a:rPr>
              <a:t>register</a:t>
            </a:r>
            <a:r>
              <a:rPr lang="fi-FI" sz="2400" dirty="0">
                <a:sym typeface="Wingdings" panose="05000000000000000000" pitchFamily="2" charset="2"/>
              </a:rPr>
              <a:t> </a:t>
            </a:r>
            <a:r>
              <a:rPr lang="fi-FI" sz="2400" dirty="0" err="1">
                <a:sym typeface="Wingdings" panose="05000000000000000000" pitchFamily="2" charset="2"/>
              </a:rPr>
              <a:t>their</a:t>
            </a:r>
            <a:r>
              <a:rPr lang="fi-FI" sz="2400" dirty="0">
                <a:sym typeface="Wingdings" panose="05000000000000000000" pitchFamily="2" charset="2"/>
              </a:rPr>
              <a:t> </a:t>
            </a:r>
            <a:r>
              <a:rPr lang="fi-FI" sz="2400" dirty="0" err="1">
                <a:sym typeface="Wingdings" panose="05000000000000000000" pitchFamily="2" charset="2"/>
              </a:rPr>
              <a:t>personal</a:t>
            </a:r>
            <a:r>
              <a:rPr lang="fi-FI" sz="2400" dirty="0">
                <a:sym typeface="Wingdings" panose="05000000000000000000" pitchFamily="2" charset="2"/>
              </a:rPr>
              <a:t> data at DVV (Digital and </a:t>
            </a:r>
            <a:r>
              <a:rPr lang="fi-FI" sz="2400" dirty="0" err="1">
                <a:sym typeface="Wingdings" panose="05000000000000000000" pitchFamily="2" charset="2"/>
              </a:rPr>
              <a:t>Population</a:t>
            </a:r>
            <a:r>
              <a:rPr lang="fi-FI" sz="2400" dirty="0">
                <a:sym typeface="Wingdings" panose="05000000000000000000" pitchFamily="2" charset="2"/>
              </a:rPr>
              <a:t> Data Service </a:t>
            </a:r>
            <a:r>
              <a:rPr lang="fi-FI" sz="2400" dirty="0" err="1">
                <a:sym typeface="Wingdings" panose="05000000000000000000" pitchFamily="2" charset="2"/>
              </a:rPr>
              <a:t>Agency</a:t>
            </a:r>
            <a:r>
              <a:rPr lang="fi-FI" sz="2400" dirty="0">
                <a:sym typeface="Wingdings" panose="05000000000000000000" pitchFamily="2" charset="2"/>
              </a:rPr>
              <a:t>)</a:t>
            </a:r>
            <a:endParaRPr lang="en-US" dirty="0"/>
          </a:p>
        </p:txBody>
      </p:sp>
    </p:spTree>
    <p:extLst>
      <p:ext uri="{BB962C8B-B14F-4D97-AF65-F5344CB8AC3E}">
        <p14:creationId xmlns:p14="http://schemas.microsoft.com/office/powerpoint/2010/main" val="829954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693BA2-52CE-46F5-A6F9-F3CC237F97E1}"/>
              </a:ext>
            </a:extLst>
          </p:cNvPr>
          <p:cNvSpPr>
            <a:spLocks noGrp="1"/>
          </p:cNvSpPr>
          <p:nvPr>
            <p:ph type="body" sz="half" idx="10"/>
          </p:nvPr>
        </p:nvSpPr>
        <p:spPr/>
        <p:txBody>
          <a:bodyPr/>
          <a:lstStyle/>
          <a:p>
            <a:r>
              <a:rPr lang="en-US" dirty="0"/>
              <a:t>Finnish ID number</a:t>
            </a:r>
          </a:p>
        </p:txBody>
      </p:sp>
      <p:sp>
        <p:nvSpPr>
          <p:cNvPr id="3" name="Text Placeholder 2">
            <a:extLst>
              <a:ext uri="{FF2B5EF4-FFF2-40B4-BE49-F238E27FC236}">
                <a16:creationId xmlns:a16="http://schemas.microsoft.com/office/drawing/2014/main" id="{93F87B2C-BD0B-4EAA-82AD-AF58A9084D22}"/>
              </a:ext>
            </a:extLst>
          </p:cNvPr>
          <p:cNvSpPr>
            <a:spLocks noGrp="1"/>
          </p:cNvSpPr>
          <p:nvPr>
            <p:ph type="body" sz="half" idx="11"/>
          </p:nvPr>
        </p:nvSpPr>
        <p:spPr>
          <a:xfrm>
            <a:off x="292328" y="675410"/>
            <a:ext cx="8492897" cy="3049460"/>
          </a:xfrm>
        </p:spPr>
        <p:txBody>
          <a:bodyPr/>
          <a:lstStyle/>
          <a:p>
            <a:pPr marL="342900" indent="-342900">
              <a:lnSpc>
                <a:spcPct val="90000"/>
              </a:lnSpc>
              <a:spcAft>
                <a:spcPts val="600"/>
              </a:spcAft>
              <a:buFont typeface="Arial" panose="020B0604020202020204" pitchFamily="34" charset="0"/>
              <a:buChar char="•"/>
            </a:pPr>
            <a:r>
              <a:rPr lang="en-US" sz="1400" dirty="0">
                <a:solidFill>
                  <a:schemeClr val="tx1">
                    <a:lumMod val="85000"/>
                    <a:lumOff val="15000"/>
                  </a:schemeClr>
                </a:solidFill>
              </a:rPr>
              <a:t>The Finnish personal identity number (i.e. social security number, ‘</a:t>
            </a:r>
            <a:r>
              <a:rPr lang="en-US" sz="1400" dirty="0" err="1">
                <a:solidFill>
                  <a:schemeClr val="tx1">
                    <a:lumMod val="85000"/>
                    <a:lumOff val="15000"/>
                  </a:schemeClr>
                </a:solidFill>
              </a:rPr>
              <a:t>henkilötunnus</a:t>
            </a:r>
            <a:r>
              <a:rPr lang="en-US" sz="1400" dirty="0">
                <a:solidFill>
                  <a:schemeClr val="tx1">
                    <a:lumMod val="85000"/>
                    <a:lumOff val="15000"/>
                  </a:schemeClr>
                </a:solidFill>
              </a:rPr>
              <a:t>’ in Finnish) is the main means of identification in Finland. </a:t>
            </a:r>
          </a:p>
          <a:p>
            <a:pPr marL="342900" indent="-342900">
              <a:lnSpc>
                <a:spcPct val="90000"/>
              </a:lnSpc>
              <a:spcAft>
                <a:spcPts val="600"/>
              </a:spcAft>
              <a:buFont typeface="Arial" panose="020B0604020202020204" pitchFamily="34" charset="0"/>
              <a:buChar char="•"/>
            </a:pPr>
            <a:r>
              <a:rPr lang="en-US" sz="1400" dirty="0">
                <a:solidFill>
                  <a:schemeClr val="tx1">
                    <a:lumMod val="85000"/>
                    <a:lumOff val="15000"/>
                  </a:schemeClr>
                </a:solidFill>
              </a:rPr>
              <a:t>Inform the university of your personal ID code at </a:t>
            </a:r>
            <a:r>
              <a:rPr lang="en-US" sz="1400" u="sng" dirty="0">
                <a:solidFill>
                  <a:schemeClr val="tx1">
                    <a:lumMod val="85000"/>
                    <a:lumOff val="15000"/>
                  </a:schemeClr>
                </a:solidFill>
              </a:rPr>
              <a:t>master</a:t>
            </a:r>
            <a:r>
              <a:rPr lang="en-US" sz="1400" u="sng" dirty="0">
                <a:solidFill>
                  <a:schemeClr val="tx1">
                    <a:lumMod val="85000"/>
                    <a:lumOff val="15000"/>
                  </a:schemeClr>
                </a:solidFill>
                <a:hlinkClick r:id="rId2"/>
              </a:rPr>
              <a:t>s</a:t>
            </a:r>
            <a:r>
              <a:rPr lang="en-US" sz="1400" dirty="0">
                <a:solidFill>
                  <a:schemeClr val="tx1">
                    <a:lumMod val="85000"/>
                    <a:lumOff val="15000"/>
                  </a:schemeClr>
                </a:solidFill>
                <a:hlinkClick r:id="rId2"/>
              </a:rPr>
              <a:t>tudies-eng@aalto.fi</a:t>
            </a:r>
            <a:r>
              <a:rPr lang="en-US" sz="1400" dirty="0">
                <a:solidFill>
                  <a:schemeClr val="tx1">
                    <a:lumMod val="85000"/>
                    <a:lumOff val="15000"/>
                  </a:schemeClr>
                </a:solidFill>
              </a:rPr>
              <a:t> </a:t>
            </a:r>
          </a:p>
          <a:p>
            <a:pPr marL="342900" indent="-342900">
              <a:lnSpc>
                <a:spcPct val="90000"/>
              </a:lnSpc>
              <a:spcAft>
                <a:spcPts val="600"/>
              </a:spcAft>
              <a:buFont typeface="Arial" panose="020B0604020202020204" pitchFamily="34" charset="0"/>
              <a:buChar char="•"/>
            </a:pPr>
            <a:r>
              <a:rPr lang="en-US" sz="1400" dirty="0">
                <a:solidFill>
                  <a:schemeClr val="tx1">
                    <a:lumMod val="85000"/>
                    <a:lumOff val="15000"/>
                  </a:schemeClr>
                </a:solidFill>
              </a:rPr>
              <a:t>The code is needed for </a:t>
            </a:r>
            <a:r>
              <a:rPr lang="en-US" sz="1400" b="1" dirty="0">
                <a:solidFill>
                  <a:schemeClr val="tx1">
                    <a:lumMod val="85000"/>
                    <a:lumOff val="15000"/>
                  </a:schemeClr>
                </a:solidFill>
              </a:rPr>
              <a:t>accessing important services, such as the FSHS (healthcare services), HSL transportation seasonal tickets, working, </a:t>
            </a:r>
            <a:r>
              <a:rPr lang="en-US" sz="1400" b="1" dirty="0">
                <a:solidFill>
                  <a:schemeClr val="tx1">
                    <a:lumMod val="85000"/>
                    <a:lumOff val="15000"/>
                  </a:schemeClr>
                </a:solidFill>
                <a:hlinkClick r:id="rId3"/>
              </a:rPr>
              <a:t>opening a bank account</a:t>
            </a:r>
            <a:r>
              <a:rPr lang="en-US" sz="1400" b="1" dirty="0">
                <a:solidFill>
                  <a:schemeClr val="tx1">
                    <a:lumMod val="85000"/>
                    <a:lumOff val="15000"/>
                  </a:schemeClr>
                </a:solidFill>
              </a:rPr>
              <a:t> or a mobile phone plan</a:t>
            </a:r>
            <a:r>
              <a:rPr lang="en-US" sz="1400" dirty="0">
                <a:solidFill>
                  <a:schemeClr val="tx1">
                    <a:lumMod val="85000"/>
                    <a:lumOff val="15000"/>
                  </a:schemeClr>
                </a:solidFill>
              </a:rPr>
              <a:t>. </a:t>
            </a:r>
          </a:p>
          <a:p>
            <a:pPr marL="342900" indent="-342900">
              <a:lnSpc>
                <a:spcPct val="90000"/>
              </a:lnSpc>
              <a:spcAft>
                <a:spcPts val="600"/>
              </a:spcAft>
              <a:buFont typeface="Arial" panose="020B0604020202020204" pitchFamily="34" charset="0"/>
              <a:buChar char="•"/>
            </a:pPr>
            <a:r>
              <a:rPr lang="en-US" sz="1400" b="1" dirty="0">
                <a:solidFill>
                  <a:schemeClr val="tx1">
                    <a:lumMod val="85000"/>
                    <a:lumOff val="15000"/>
                  </a:schemeClr>
                </a:solidFill>
              </a:rPr>
              <a:t>How to get one?</a:t>
            </a:r>
            <a:endParaRPr lang="en-US" sz="1400" dirty="0">
              <a:solidFill>
                <a:schemeClr val="tx1">
                  <a:lumMod val="85000"/>
                  <a:lumOff val="15000"/>
                </a:schemeClr>
              </a:solidFill>
            </a:endParaRPr>
          </a:p>
          <a:p>
            <a:pPr marL="971550" lvl="1" indent="-342900">
              <a:spcAft>
                <a:spcPts val="600"/>
              </a:spcAft>
            </a:pPr>
            <a:r>
              <a:rPr lang="en-US" sz="1400" b="1" dirty="0">
                <a:solidFill>
                  <a:schemeClr val="tx1">
                    <a:lumMod val="85000"/>
                    <a:lumOff val="15000"/>
                  </a:schemeClr>
                </a:solidFill>
              </a:rPr>
              <a:t>Non-EU/EEA citizens</a:t>
            </a:r>
            <a:r>
              <a:rPr lang="en-US" sz="1400" dirty="0">
                <a:solidFill>
                  <a:schemeClr val="tx1">
                    <a:lumMod val="85000"/>
                    <a:lumOff val="15000"/>
                  </a:schemeClr>
                </a:solidFill>
              </a:rPr>
              <a:t>: when you are granted the student residence permit OR upon arrival by registering at the </a:t>
            </a:r>
            <a:r>
              <a:rPr lang="en-US" sz="1400" dirty="0">
                <a:solidFill>
                  <a:schemeClr val="tx1">
                    <a:lumMod val="85000"/>
                    <a:lumOff val="15000"/>
                  </a:schemeClr>
                </a:solidFill>
                <a:hlinkClick r:id="rId4"/>
              </a:rPr>
              <a:t>Digital and Population Data Services Agency</a:t>
            </a:r>
            <a:endParaRPr lang="en-US" sz="1400" b="1" dirty="0">
              <a:solidFill>
                <a:schemeClr val="tx1">
                  <a:lumMod val="85000"/>
                  <a:lumOff val="15000"/>
                </a:schemeClr>
              </a:solidFill>
            </a:endParaRPr>
          </a:p>
          <a:p>
            <a:pPr marL="971550" lvl="1" indent="-342900">
              <a:spcAft>
                <a:spcPts val="600"/>
              </a:spcAft>
            </a:pPr>
            <a:r>
              <a:rPr lang="en-US" sz="1400" b="1" dirty="0">
                <a:solidFill>
                  <a:schemeClr val="tx1">
                    <a:lumMod val="85000"/>
                    <a:lumOff val="15000"/>
                  </a:schemeClr>
                </a:solidFill>
              </a:rPr>
              <a:t>EU/EEA citizens</a:t>
            </a:r>
            <a:r>
              <a:rPr lang="en-US" sz="1400" dirty="0">
                <a:solidFill>
                  <a:schemeClr val="tx1">
                    <a:lumMod val="85000"/>
                    <a:lumOff val="15000"/>
                  </a:schemeClr>
                </a:solidFill>
              </a:rPr>
              <a:t>: when your right of residence is registered at </a:t>
            </a:r>
            <a:r>
              <a:rPr lang="en-US" sz="1400" dirty="0" err="1">
                <a:solidFill>
                  <a:schemeClr val="tx1">
                    <a:lumMod val="85000"/>
                    <a:lumOff val="15000"/>
                  </a:schemeClr>
                </a:solidFill>
              </a:rPr>
              <a:t>Migri</a:t>
            </a:r>
            <a:r>
              <a:rPr lang="en-US" sz="1400" dirty="0">
                <a:solidFill>
                  <a:schemeClr val="tx1">
                    <a:lumMod val="85000"/>
                    <a:lumOff val="15000"/>
                  </a:schemeClr>
                </a:solidFill>
              </a:rPr>
              <a:t> OR upon arrival by registering at the </a:t>
            </a:r>
            <a:r>
              <a:rPr lang="en-US" sz="1400" dirty="0">
                <a:solidFill>
                  <a:schemeClr val="tx1">
                    <a:lumMod val="85000"/>
                    <a:lumOff val="15000"/>
                  </a:schemeClr>
                </a:solidFill>
                <a:hlinkClick r:id="rId4"/>
              </a:rPr>
              <a:t>Digital and Population Data Services Agency</a:t>
            </a:r>
            <a:endParaRPr lang="en-US" sz="1400" b="1" dirty="0">
              <a:solidFill>
                <a:schemeClr val="tx1">
                  <a:lumMod val="85000"/>
                  <a:lumOff val="15000"/>
                </a:schemeClr>
              </a:solidFill>
            </a:endParaRPr>
          </a:p>
          <a:p>
            <a:pPr marL="971550" lvl="1" indent="-342900">
              <a:spcAft>
                <a:spcPts val="600"/>
              </a:spcAft>
            </a:pPr>
            <a:r>
              <a:rPr lang="en-US" sz="1400" b="1" dirty="0">
                <a:solidFill>
                  <a:schemeClr val="tx1">
                    <a:lumMod val="85000"/>
                    <a:lumOff val="15000"/>
                  </a:schemeClr>
                </a:solidFill>
              </a:rPr>
              <a:t>Nordic citizens</a:t>
            </a:r>
            <a:r>
              <a:rPr lang="en-US" sz="1400" dirty="0">
                <a:solidFill>
                  <a:schemeClr val="tx1">
                    <a:lumMod val="85000"/>
                    <a:lumOff val="15000"/>
                  </a:schemeClr>
                </a:solidFill>
              </a:rPr>
              <a:t>: when you register at the </a:t>
            </a:r>
            <a:r>
              <a:rPr lang="en-US" sz="1400" dirty="0">
                <a:solidFill>
                  <a:schemeClr val="tx1">
                    <a:lumMod val="85000"/>
                    <a:lumOff val="15000"/>
                  </a:schemeClr>
                </a:solidFill>
                <a:hlinkClick r:id="rId4"/>
              </a:rPr>
              <a:t>Digital and Population Data Services Agency</a:t>
            </a:r>
            <a:endParaRPr lang="en-US" sz="1400" dirty="0">
              <a:solidFill>
                <a:schemeClr val="tx1">
                  <a:lumMod val="85000"/>
                  <a:lumOff val="15000"/>
                </a:schemeClr>
              </a:solidFill>
            </a:endParaRPr>
          </a:p>
          <a:p>
            <a:pPr marL="342900" indent="-342900">
              <a:spcAft>
                <a:spcPts val="600"/>
              </a:spcAft>
              <a:buFont typeface="Arial" panose="020B0604020202020204" pitchFamily="34" charset="0"/>
              <a:buChar char="•"/>
            </a:pPr>
            <a:r>
              <a:rPr lang="en-US" sz="1400" dirty="0">
                <a:solidFill>
                  <a:schemeClr val="tx1">
                    <a:lumMod val="85000"/>
                    <a:lumOff val="15000"/>
                  </a:schemeClr>
                </a:solidFill>
              </a:rPr>
              <a:t>Note that the identity code is </a:t>
            </a:r>
            <a:r>
              <a:rPr lang="en-US" sz="1400" dirty="0">
                <a:solidFill>
                  <a:schemeClr val="tx1">
                    <a:lumMod val="85000"/>
                    <a:lumOff val="15000"/>
                  </a:schemeClr>
                </a:solidFill>
                <a:highlight>
                  <a:srgbClr val="FFCD00"/>
                </a:highlight>
              </a:rPr>
              <a:t>sensitive personal information</a:t>
            </a:r>
            <a:r>
              <a:rPr lang="en-US" sz="1400" dirty="0">
                <a:solidFill>
                  <a:schemeClr val="tx1">
                    <a:lumMod val="85000"/>
                    <a:lumOff val="15000"/>
                  </a:schemeClr>
                </a:solidFill>
              </a:rPr>
              <a:t>, so please do not share it in social media or other open channels.</a:t>
            </a:r>
          </a:p>
          <a:p>
            <a:endParaRPr lang="en-US" dirty="0"/>
          </a:p>
        </p:txBody>
      </p:sp>
    </p:spTree>
    <p:extLst>
      <p:ext uri="{BB962C8B-B14F-4D97-AF65-F5344CB8AC3E}">
        <p14:creationId xmlns:p14="http://schemas.microsoft.com/office/powerpoint/2010/main" val="457484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04B275-B223-42C5-98EF-2B354E1F3F23}"/>
              </a:ext>
            </a:extLst>
          </p:cNvPr>
          <p:cNvSpPr>
            <a:spLocks noGrp="1"/>
          </p:cNvSpPr>
          <p:nvPr>
            <p:ph type="body" sz="half" idx="10"/>
          </p:nvPr>
        </p:nvSpPr>
        <p:spPr/>
        <p:txBody>
          <a:bodyPr/>
          <a:lstStyle/>
          <a:p>
            <a:r>
              <a:rPr lang="en-US" dirty="0"/>
              <a:t>Municipality of residence</a:t>
            </a:r>
          </a:p>
        </p:txBody>
      </p:sp>
      <p:sp>
        <p:nvSpPr>
          <p:cNvPr id="3" name="Text Placeholder 2">
            <a:extLst>
              <a:ext uri="{FF2B5EF4-FFF2-40B4-BE49-F238E27FC236}">
                <a16:creationId xmlns:a16="http://schemas.microsoft.com/office/drawing/2014/main" id="{AEBCE74A-ADC3-4D3F-A56C-09C88C3630DC}"/>
              </a:ext>
            </a:extLst>
          </p:cNvPr>
          <p:cNvSpPr>
            <a:spLocks noGrp="1"/>
          </p:cNvSpPr>
          <p:nvPr>
            <p:ph type="body" sz="half" idx="11"/>
          </p:nvPr>
        </p:nvSpPr>
        <p:spPr>
          <a:xfrm>
            <a:off x="292327" y="806038"/>
            <a:ext cx="8492897" cy="3049460"/>
          </a:xfrm>
        </p:spPr>
        <p:txBody>
          <a:bodyPr/>
          <a:lstStyle/>
          <a:p>
            <a:pPr marL="342900" indent="-342900">
              <a:buFont typeface="Arial" panose="020B0604020202020204" pitchFamily="34" charset="0"/>
              <a:buChar char="•"/>
            </a:pPr>
            <a:r>
              <a:rPr lang="en-US" sz="1800" dirty="0"/>
              <a:t>If you are staying in Finland for more than a year (regardless of your nationality), you are required to register your place of residence and your permanent municipality of residence in Finland at the </a:t>
            </a:r>
            <a:r>
              <a:rPr lang="en-US" sz="1800" dirty="0">
                <a:hlinkClick r:id="rId2"/>
              </a:rPr>
              <a:t>Digital and Population Data Services Agency (DVV)</a:t>
            </a:r>
            <a:r>
              <a:rPr lang="en-US" sz="1800" dirty="0"/>
              <a:t>. </a:t>
            </a:r>
          </a:p>
          <a:p>
            <a:pPr marL="342900" indent="-342900">
              <a:buFont typeface="Arial" panose="020B0604020202020204" pitchFamily="34" charset="0"/>
              <a:buChar char="•"/>
            </a:pPr>
            <a:r>
              <a:rPr lang="en-US" sz="1800" dirty="0"/>
              <a:t>The registration enables you, for example, to receive the full student discount in public transportation (HSL) and to use some municipal health care services.</a:t>
            </a:r>
          </a:p>
          <a:p>
            <a:pPr marL="342900" indent="-342900">
              <a:buFont typeface="Arial" panose="020B0604020202020204" pitchFamily="34" charset="0"/>
              <a:buChar char="•"/>
            </a:pPr>
            <a:r>
              <a:rPr lang="en-US" sz="1800" dirty="0"/>
              <a:t>Pop-up desks at the Welcome Fair </a:t>
            </a:r>
            <a:r>
              <a:rPr lang="en-US" sz="1800" dirty="0">
                <a:sym typeface="Wingdings" panose="05000000000000000000" pitchFamily="2" charset="2"/>
              </a:rPr>
              <a:t> see details at </a:t>
            </a:r>
            <a:r>
              <a:rPr lang="en-US" sz="1800" dirty="0">
                <a:sym typeface="Wingdings" panose="05000000000000000000" pitchFamily="2" charset="2"/>
                <a:hlinkClick r:id="rId3"/>
              </a:rPr>
              <a:t>https://www.aalto.fi/en/events/aalto-welcome-fair</a:t>
            </a:r>
            <a:r>
              <a:rPr lang="en-US" sz="1800" dirty="0">
                <a:sym typeface="Wingdings" panose="05000000000000000000" pitchFamily="2" charset="2"/>
              </a:rPr>
              <a:t> </a:t>
            </a:r>
          </a:p>
          <a:p>
            <a:pPr marL="971550" lvl="1" indent="-342900"/>
            <a:r>
              <a:rPr lang="en-US" sz="1800" dirty="0">
                <a:sym typeface="Wingdings" panose="05000000000000000000" pitchFamily="2" charset="2"/>
              </a:rPr>
              <a:t>Bring your passport, residence permit card (non-EU/EEA) and certificate of student status (download in Sisu  My profile)</a:t>
            </a:r>
          </a:p>
          <a:p>
            <a:endParaRPr lang="en-US" dirty="0"/>
          </a:p>
        </p:txBody>
      </p:sp>
    </p:spTree>
    <p:extLst>
      <p:ext uri="{BB962C8B-B14F-4D97-AF65-F5344CB8AC3E}">
        <p14:creationId xmlns:p14="http://schemas.microsoft.com/office/powerpoint/2010/main" val="904436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68ABAB-8E24-585F-EA67-0266F677B79F}"/>
              </a:ext>
            </a:extLst>
          </p:cNvPr>
          <p:cNvSpPr>
            <a:spLocks noGrp="1"/>
          </p:cNvSpPr>
          <p:nvPr>
            <p:ph type="body" sz="half" idx="2"/>
          </p:nvPr>
        </p:nvSpPr>
        <p:spPr/>
        <p:txBody>
          <a:bodyPr/>
          <a:lstStyle/>
          <a:p>
            <a:pPr marL="342900" indent="-342900">
              <a:buFont typeface="Arial" panose="020B0604020202020204" pitchFamily="34" charset="0"/>
              <a:buChar char="•"/>
            </a:pPr>
            <a:r>
              <a:rPr lang="en-US" sz="1800" dirty="0"/>
              <a:t>If you are a non-EU/EEA citizen, you are liable for tuition fees at Aalto University</a:t>
            </a:r>
          </a:p>
          <a:p>
            <a:pPr marL="342900" indent="-342900">
              <a:buFont typeface="Arial" panose="020B0604020202020204" pitchFamily="34" charset="0"/>
              <a:buChar char="•"/>
            </a:pPr>
            <a:r>
              <a:rPr lang="en-US" sz="1800" dirty="0"/>
              <a:t>Welcome to hear more about how tuition fee liability may (or may not) affect planning your studies on Thursday at 9 am</a:t>
            </a:r>
          </a:p>
          <a:p>
            <a:pPr marL="342900" indent="-342900">
              <a:buFont typeface="Arial" panose="020B0604020202020204" pitchFamily="34" charset="0"/>
              <a:buChar char="•"/>
            </a:pPr>
            <a:r>
              <a:rPr lang="en-US" sz="1800" dirty="0"/>
              <a:t>Useful also for those exempted from fees</a:t>
            </a:r>
          </a:p>
          <a:p>
            <a:pPr marL="342900" indent="-342900">
              <a:buFont typeface="Arial" panose="020B0604020202020204" pitchFamily="34" charset="0"/>
              <a:buChar char="•"/>
            </a:pPr>
            <a:r>
              <a:rPr lang="en-US" sz="1800" dirty="0">
                <a:highlight>
                  <a:srgbClr val="FFCD00"/>
                </a:highlight>
              </a:rPr>
              <a:t>Note: not for EIT students</a:t>
            </a:r>
          </a:p>
          <a:p>
            <a:endParaRPr lang="en-US" dirty="0"/>
          </a:p>
        </p:txBody>
      </p:sp>
      <p:sp>
        <p:nvSpPr>
          <p:cNvPr id="4" name="Text Placeholder 3">
            <a:extLst>
              <a:ext uri="{FF2B5EF4-FFF2-40B4-BE49-F238E27FC236}">
                <a16:creationId xmlns:a16="http://schemas.microsoft.com/office/drawing/2014/main" id="{6B6E4BF8-A200-71A6-E63F-FFD808A4602E}"/>
              </a:ext>
            </a:extLst>
          </p:cNvPr>
          <p:cNvSpPr>
            <a:spLocks noGrp="1"/>
          </p:cNvSpPr>
          <p:nvPr>
            <p:ph type="body" sz="half" idx="10"/>
          </p:nvPr>
        </p:nvSpPr>
        <p:spPr/>
        <p:txBody>
          <a:bodyPr/>
          <a:lstStyle/>
          <a:p>
            <a:r>
              <a:rPr lang="en-US" dirty="0"/>
              <a:t>Tuition fees &amp; scholarships</a:t>
            </a:r>
          </a:p>
        </p:txBody>
      </p:sp>
      <p:pic>
        <p:nvPicPr>
          <p:cNvPr id="5" name="Picture Placeholder 4" descr="Woman standing in work conference room">
            <a:extLst>
              <a:ext uri="{FF2B5EF4-FFF2-40B4-BE49-F238E27FC236}">
                <a16:creationId xmlns:a16="http://schemas.microsoft.com/office/drawing/2014/main" id="{EDABA442-348A-D224-247B-F5F53D92954A}"/>
              </a:ext>
            </a:extLst>
          </p:cNvPr>
          <p:cNvPicPr>
            <a:picLocks noGrp="1" noChangeAspect="1"/>
          </p:cNvPicPr>
          <p:nvPr>
            <p:ph type="pic" idx="11"/>
          </p:nvPr>
        </p:nvPicPr>
        <p:blipFill>
          <a:blip r:embed="rId2"/>
          <a:srcRect l="21251" r="21251"/>
          <a:stretch>
            <a:fillRect/>
          </a:stretch>
        </p:blipFill>
        <p:spPr>
          <a:xfrm>
            <a:off x="4710113" y="0"/>
            <a:ext cx="4433887" cy="5143500"/>
          </a:xfrm>
          <a:prstGeom prst="rect">
            <a:avLst/>
          </a:prstGeom>
        </p:spPr>
      </p:pic>
    </p:spTree>
    <p:extLst>
      <p:ext uri="{BB962C8B-B14F-4D97-AF65-F5344CB8AC3E}">
        <p14:creationId xmlns:p14="http://schemas.microsoft.com/office/powerpoint/2010/main" val="457705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1759426"/>
            <a:ext cx="3334341" cy="711632"/>
          </a:xfrm>
        </p:spPr>
        <p:txBody>
          <a:bodyPr/>
          <a:lstStyle/>
          <a:p>
            <a:r>
              <a:rPr lang="en-US" dirty="0">
                <a:solidFill>
                  <a:schemeClr val="tx1"/>
                </a:solidFill>
              </a:rPr>
              <a:t>Support for studies</a:t>
            </a: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pic>
        <p:nvPicPr>
          <p:cNvPr id="7" name="Graphic 6" descr="Boy with spiky hair">
            <a:extLst>
              <a:ext uri="{FF2B5EF4-FFF2-40B4-BE49-F238E27FC236}">
                <a16:creationId xmlns:a16="http://schemas.microsoft.com/office/drawing/2014/main" id="{B6303FB5-165C-4303-9070-A0882447CE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25364" y="1704452"/>
            <a:ext cx="1399445" cy="1743925"/>
          </a:xfrm>
          <a:prstGeom prst="rect">
            <a:avLst/>
          </a:prstGeom>
        </p:spPr>
      </p:pic>
      <p:pic>
        <p:nvPicPr>
          <p:cNvPr id="8" name="Graphic 7" descr="A face with one eye">
            <a:extLst>
              <a:ext uri="{FF2B5EF4-FFF2-40B4-BE49-F238E27FC236}">
                <a16:creationId xmlns:a16="http://schemas.microsoft.com/office/drawing/2014/main" id="{F78A5EC3-39ED-4318-B188-B869130EFE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160043" y="2471058"/>
            <a:ext cx="739035" cy="739035"/>
          </a:xfrm>
          <a:prstGeom prst="rect">
            <a:avLst/>
          </a:prstGeom>
        </p:spPr>
      </p:pic>
      <p:pic>
        <p:nvPicPr>
          <p:cNvPr id="3" name="Graphic 2" descr="Woman wearing a striped t-shirt">
            <a:extLst>
              <a:ext uri="{FF2B5EF4-FFF2-40B4-BE49-F238E27FC236}">
                <a16:creationId xmlns:a16="http://schemas.microsoft.com/office/drawing/2014/main" id="{05ED3F9D-92A0-4815-9253-CDBC51EBFA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835006" y="3113488"/>
            <a:ext cx="2165777" cy="2233991"/>
          </a:xfrm>
          <a:prstGeom prst="rect">
            <a:avLst/>
          </a:prstGeom>
        </p:spPr>
      </p:pic>
      <p:pic>
        <p:nvPicPr>
          <p:cNvPr id="13" name="Graphic 12" descr="Oblong speech bubble">
            <a:extLst>
              <a:ext uri="{FF2B5EF4-FFF2-40B4-BE49-F238E27FC236}">
                <a16:creationId xmlns:a16="http://schemas.microsoft.com/office/drawing/2014/main" id="{5365DF80-4CB4-4ABA-8FE2-4702EB7F6B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38088" y="1917753"/>
            <a:ext cx="3687276" cy="2312731"/>
          </a:xfrm>
          <a:prstGeom prst="rect">
            <a:avLst/>
          </a:prstGeom>
        </p:spPr>
      </p:pic>
      <p:sp>
        <p:nvSpPr>
          <p:cNvPr id="14" name="TextBox 13">
            <a:extLst>
              <a:ext uri="{FF2B5EF4-FFF2-40B4-BE49-F238E27FC236}">
                <a16:creationId xmlns:a16="http://schemas.microsoft.com/office/drawing/2014/main" id="{36203A0A-4112-4C74-A6C0-3F08E888EC5B}"/>
              </a:ext>
            </a:extLst>
          </p:cNvPr>
          <p:cNvSpPr txBox="1"/>
          <p:nvPr/>
        </p:nvSpPr>
        <p:spPr>
          <a:xfrm>
            <a:off x="3772450" y="2196955"/>
            <a:ext cx="2343364" cy="1754326"/>
          </a:xfrm>
          <a:prstGeom prst="rect">
            <a:avLst/>
          </a:prstGeom>
          <a:noFill/>
        </p:spPr>
        <p:txBody>
          <a:bodyPr wrap="square" rtlCol="0">
            <a:spAutoFit/>
          </a:bodyPr>
          <a:lstStyle/>
          <a:p>
            <a:pPr algn="ctr"/>
            <a:br>
              <a:rPr lang="en-US" b="1" dirty="0">
                <a:latin typeface="Ink Free" panose="03080402000500000000" pitchFamily="66" charset="0"/>
              </a:rPr>
            </a:br>
            <a:r>
              <a:rPr lang="en-US" b="1" dirty="0">
                <a:latin typeface="Ink Free" panose="03080402000500000000" pitchFamily="66" charset="0"/>
              </a:rPr>
              <a:t>This information has been very helpful but what if I need some additional support with my studies? I might have some physical challenges compared to most human beings. </a:t>
            </a:r>
          </a:p>
        </p:txBody>
      </p:sp>
    </p:spTree>
    <p:extLst>
      <p:ext uri="{BB962C8B-B14F-4D97-AF65-F5344CB8AC3E}">
        <p14:creationId xmlns:p14="http://schemas.microsoft.com/office/powerpoint/2010/main" val="2934524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A3E74-B890-4507-83F0-02282A33665F}"/>
              </a:ext>
            </a:extLst>
          </p:cNvPr>
          <p:cNvSpPr>
            <a:spLocks noGrp="1"/>
          </p:cNvSpPr>
          <p:nvPr>
            <p:ph type="body" sz="half" idx="10"/>
          </p:nvPr>
        </p:nvSpPr>
        <p:spPr/>
        <p:txBody>
          <a:bodyPr/>
          <a:lstStyle/>
          <a:p>
            <a:r>
              <a:rPr lang="fi-FI" b="1" dirty="0" err="1"/>
              <a:t>Individual</a:t>
            </a:r>
            <a:r>
              <a:rPr lang="fi-FI" b="1" dirty="0"/>
              <a:t> </a:t>
            </a:r>
            <a:r>
              <a:rPr lang="fi-FI" b="1" dirty="0" err="1"/>
              <a:t>study</a:t>
            </a:r>
            <a:r>
              <a:rPr lang="fi-FI" b="1" dirty="0"/>
              <a:t> </a:t>
            </a:r>
            <a:r>
              <a:rPr lang="fi-FI" b="1" dirty="0" err="1"/>
              <a:t>arrangements</a:t>
            </a:r>
            <a:endParaRPr lang="fi-FI" b="1" dirty="0"/>
          </a:p>
        </p:txBody>
      </p:sp>
      <p:sp>
        <p:nvSpPr>
          <p:cNvPr id="3" name="Text Placeholder 2">
            <a:extLst>
              <a:ext uri="{FF2B5EF4-FFF2-40B4-BE49-F238E27FC236}">
                <a16:creationId xmlns:a16="http://schemas.microsoft.com/office/drawing/2014/main" id="{8BA26ACC-3CD0-4009-B373-B05A7C0B0C45}"/>
              </a:ext>
            </a:extLst>
          </p:cNvPr>
          <p:cNvSpPr>
            <a:spLocks noGrp="1"/>
          </p:cNvSpPr>
          <p:nvPr>
            <p:ph type="body" sz="half" idx="11"/>
          </p:nvPr>
        </p:nvSpPr>
        <p:spPr>
          <a:xfrm>
            <a:off x="292354" y="812053"/>
            <a:ext cx="8492897" cy="3519393"/>
          </a:xfrm>
        </p:spPr>
        <p:txBody>
          <a:bodyPr lIns="0" tIns="0" rIns="0" bIns="0" anchor="t"/>
          <a:lstStyle/>
          <a:p>
            <a:pPr marL="342900" indent="-342900">
              <a:buFont typeface="Arial" panose="020B0604020202020204" pitchFamily="34" charset="0"/>
              <a:buChar char="•"/>
            </a:pPr>
            <a:r>
              <a:rPr lang="en-US" sz="1600" dirty="0"/>
              <a:t>Each Aalto student has a right to reasonable individual study arrangements due to an impairment restricting his/her ability to study or other health condition. </a:t>
            </a:r>
          </a:p>
          <a:p>
            <a:pPr marL="873760" lvl="1" indent="-308610"/>
            <a:r>
              <a:rPr lang="fi-FI" sz="1600" dirty="0">
                <a:ea typeface="+mn-lt"/>
                <a:cs typeface="+mn-lt"/>
              </a:rPr>
              <a:t>For </a:t>
            </a:r>
            <a:r>
              <a:rPr lang="fi-FI" sz="1600" dirty="0" err="1">
                <a:ea typeface="+mn-lt"/>
                <a:cs typeface="+mn-lt"/>
              </a:rPr>
              <a:t>example</a:t>
            </a:r>
            <a:r>
              <a:rPr lang="fi-FI" sz="1600" dirty="0">
                <a:ea typeface="+mn-lt"/>
                <a:cs typeface="+mn-lt"/>
              </a:rPr>
              <a:t>: </a:t>
            </a:r>
            <a:r>
              <a:rPr lang="fi-FI" sz="1600" dirty="0" err="1">
                <a:ea typeface="+mn-lt"/>
                <a:cs typeface="+mn-lt"/>
              </a:rPr>
              <a:t>dyslexia</a:t>
            </a:r>
            <a:r>
              <a:rPr lang="fi-FI" sz="1600" dirty="0">
                <a:ea typeface="+mn-lt"/>
                <a:cs typeface="+mn-lt"/>
              </a:rPr>
              <a:t>, </a:t>
            </a:r>
            <a:r>
              <a:rPr lang="fi-FI" sz="1600" dirty="0" err="1">
                <a:ea typeface="+mn-lt"/>
                <a:cs typeface="+mn-lt"/>
              </a:rPr>
              <a:t>sensory</a:t>
            </a:r>
            <a:r>
              <a:rPr lang="fi-FI" sz="1600" dirty="0">
                <a:ea typeface="+mn-lt"/>
                <a:cs typeface="+mn-lt"/>
              </a:rPr>
              <a:t> </a:t>
            </a:r>
            <a:r>
              <a:rPr lang="fi-FI" sz="1600" dirty="0" err="1">
                <a:ea typeface="+mn-lt"/>
                <a:cs typeface="+mn-lt"/>
              </a:rPr>
              <a:t>impairment</a:t>
            </a:r>
            <a:r>
              <a:rPr lang="fi-FI" sz="1600" dirty="0">
                <a:ea typeface="+mn-lt"/>
                <a:cs typeface="+mn-lt"/>
              </a:rPr>
              <a:t>, </a:t>
            </a:r>
            <a:r>
              <a:rPr lang="fi-FI" sz="1600" dirty="0" err="1">
                <a:ea typeface="+mn-lt"/>
                <a:cs typeface="+mn-lt"/>
              </a:rPr>
              <a:t>mathematical</a:t>
            </a:r>
            <a:r>
              <a:rPr lang="fi-FI" sz="1600" dirty="0">
                <a:ea typeface="+mn-lt"/>
                <a:cs typeface="+mn-lt"/>
              </a:rPr>
              <a:t> </a:t>
            </a:r>
            <a:r>
              <a:rPr lang="fi-FI" sz="1600" dirty="0" err="1">
                <a:ea typeface="+mn-lt"/>
                <a:cs typeface="+mn-lt"/>
              </a:rPr>
              <a:t>learning</a:t>
            </a:r>
            <a:r>
              <a:rPr lang="fi-FI" sz="1600" dirty="0">
                <a:ea typeface="+mn-lt"/>
                <a:cs typeface="+mn-lt"/>
              </a:rPr>
              <a:t> </a:t>
            </a:r>
            <a:r>
              <a:rPr lang="fi-FI" sz="1600" dirty="0" err="1">
                <a:ea typeface="+mn-lt"/>
                <a:cs typeface="+mn-lt"/>
              </a:rPr>
              <a:t>difficulties</a:t>
            </a:r>
            <a:r>
              <a:rPr lang="fi-FI" sz="1600" dirty="0">
                <a:ea typeface="+mn-lt"/>
                <a:cs typeface="+mn-lt"/>
              </a:rPr>
              <a:t>, </a:t>
            </a:r>
            <a:r>
              <a:rPr lang="en-US" sz="1600" dirty="0">
                <a:ea typeface="+mn-lt"/>
                <a:cs typeface="+mn-lt"/>
              </a:rPr>
              <a:t>attention deficit and hyperactivity disorder</a:t>
            </a:r>
            <a:r>
              <a:rPr lang="fi-FI" sz="1600" dirty="0">
                <a:ea typeface="+mn-lt"/>
                <a:cs typeface="+mn-lt"/>
              </a:rPr>
              <a:t>, </a:t>
            </a:r>
            <a:r>
              <a:rPr lang="fi-FI" sz="1600" dirty="0" err="1">
                <a:ea typeface="+mn-lt"/>
                <a:cs typeface="+mn-lt"/>
              </a:rPr>
              <a:t>autism</a:t>
            </a:r>
            <a:r>
              <a:rPr lang="fi-FI" sz="1600" dirty="0">
                <a:ea typeface="+mn-lt"/>
                <a:cs typeface="+mn-lt"/>
              </a:rPr>
              <a:t> </a:t>
            </a:r>
            <a:r>
              <a:rPr lang="fi-FI" sz="1600" dirty="0" err="1">
                <a:ea typeface="+mn-lt"/>
                <a:cs typeface="+mn-lt"/>
              </a:rPr>
              <a:t>spectrum</a:t>
            </a:r>
            <a:r>
              <a:rPr lang="fi-FI" sz="1600" dirty="0">
                <a:ea typeface="+mn-lt"/>
                <a:cs typeface="+mn-lt"/>
              </a:rPr>
              <a:t> </a:t>
            </a:r>
            <a:r>
              <a:rPr lang="fi-FI" sz="1600" dirty="0" err="1">
                <a:ea typeface="+mn-lt"/>
                <a:cs typeface="+mn-lt"/>
              </a:rPr>
              <a:t>disorders</a:t>
            </a:r>
            <a:r>
              <a:rPr lang="fi-FI" sz="1600" dirty="0">
                <a:ea typeface="+mn-lt"/>
                <a:cs typeface="+mn-lt"/>
              </a:rPr>
              <a:t> </a:t>
            </a:r>
            <a:r>
              <a:rPr lang="fi-FI" sz="1600" dirty="0" err="1">
                <a:ea typeface="+mn-lt"/>
                <a:cs typeface="+mn-lt"/>
              </a:rPr>
              <a:t>or</a:t>
            </a:r>
            <a:r>
              <a:rPr lang="fi-FI" sz="1600" dirty="0">
                <a:ea typeface="+mn-lt"/>
                <a:cs typeface="+mn-lt"/>
              </a:rPr>
              <a:t> </a:t>
            </a:r>
            <a:r>
              <a:rPr lang="fi-FI" sz="1600" dirty="0" err="1">
                <a:ea typeface="+mn-lt"/>
                <a:cs typeface="+mn-lt"/>
              </a:rPr>
              <a:t>mental</a:t>
            </a:r>
            <a:r>
              <a:rPr lang="fi-FI" sz="1600" dirty="0">
                <a:ea typeface="+mn-lt"/>
                <a:cs typeface="+mn-lt"/>
              </a:rPr>
              <a:t> </a:t>
            </a:r>
            <a:r>
              <a:rPr lang="fi-FI" sz="1600" dirty="0" err="1">
                <a:ea typeface="+mn-lt"/>
                <a:cs typeface="+mn-lt"/>
              </a:rPr>
              <a:t>disorders</a:t>
            </a:r>
            <a:endParaRPr lang="en-US" sz="1600" dirty="0">
              <a:solidFill>
                <a:srgbClr val="FF0000"/>
              </a:solidFill>
              <a:ea typeface="+mn-lt"/>
              <a:cs typeface="+mn-lt"/>
            </a:endParaRPr>
          </a:p>
          <a:p>
            <a:pPr marL="308610" indent="-308610">
              <a:buFont typeface="Arial,Sans-Serif" panose="020B0604020202020204" pitchFamily="34" charset="0"/>
              <a:buChar char="•"/>
            </a:pPr>
            <a:r>
              <a:rPr lang="fi-FI" sz="1600" dirty="0">
                <a:ea typeface="+mn-lt"/>
                <a:cs typeface="+mn-lt"/>
              </a:rPr>
              <a:t>The </a:t>
            </a:r>
            <a:r>
              <a:rPr lang="fi-FI" sz="1600" dirty="0" err="1">
                <a:ea typeface="+mn-lt"/>
                <a:cs typeface="+mn-lt"/>
              </a:rPr>
              <a:t>measures</a:t>
            </a:r>
            <a:r>
              <a:rPr lang="fi-FI" sz="1600" dirty="0">
                <a:ea typeface="+mn-lt"/>
                <a:cs typeface="+mn-lt"/>
              </a:rPr>
              <a:t> for </a:t>
            </a:r>
            <a:r>
              <a:rPr lang="fi-FI" sz="1600" dirty="0" err="1">
                <a:ea typeface="+mn-lt"/>
                <a:cs typeface="+mn-lt"/>
              </a:rPr>
              <a:t>making</a:t>
            </a:r>
            <a:r>
              <a:rPr lang="fi-FI" sz="1600" dirty="0">
                <a:ea typeface="+mn-lt"/>
                <a:cs typeface="+mn-lt"/>
              </a:rPr>
              <a:t> </a:t>
            </a:r>
            <a:r>
              <a:rPr lang="fi-FI" sz="1600" dirty="0" err="1">
                <a:ea typeface="+mn-lt"/>
                <a:cs typeface="+mn-lt"/>
              </a:rPr>
              <a:t>individual</a:t>
            </a:r>
            <a:r>
              <a:rPr lang="fi-FI" sz="1600" dirty="0">
                <a:ea typeface="+mn-lt"/>
                <a:cs typeface="+mn-lt"/>
              </a:rPr>
              <a:t> </a:t>
            </a:r>
            <a:r>
              <a:rPr lang="fi-FI" sz="1600" dirty="0" err="1">
                <a:ea typeface="+mn-lt"/>
                <a:cs typeface="+mn-lt"/>
              </a:rPr>
              <a:t>study</a:t>
            </a:r>
            <a:r>
              <a:rPr lang="fi-FI" sz="1600" dirty="0">
                <a:ea typeface="+mn-lt"/>
                <a:cs typeface="+mn-lt"/>
              </a:rPr>
              <a:t> </a:t>
            </a:r>
            <a:r>
              <a:rPr lang="fi-FI" sz="1600" dirty="0" err="1">
                <a:ea typeface="+mn-lt"/>
                <a:cs typeface="+mn-lt"/>
              </a:rPr>
              <a:t>arrangements</a:t>
            </a:r>
            <a:r>
              <a:rPr lang="fi-FI" sz="1600" dirty="0">
                <a:ea typeface="+mn-lt"/>
                <a:cs typeface="+mn-lt"/>
              </a:rPr>
              <a:t> </a:t>
            </a:r>
            <a:r>
              <a:rPr lang="fi-FI" sz="1600" dirty="0" err="1">
                <a:ea typeface="+mn-lt"/>
                <a:cs typeface="+mn-lt"/>
              </a:rPr>
              <a:t>are</a:t>
            </a:r>
            <a:r>
              <a:rPr lang="fi-FI" sz="1600" dirty="0">
                <a:ea typeface="+mn-lt"/>
                <a:cs typeface="+mn-lt"/>
              </a:rPr>
              <a:t> </a:t>
            </a:r>
            <a:r>
              <a:rPr lang="fi-FI" sz="1600" dirty="0" err="1">
                <a:ea typeface="+mn-lt"/>
                <a:cs typeface="+mn-lt"/>
              </a:rPr>
              <a:t>individual</a:t>
            </a:r>
            <a:r>
              <a:rPr lang="fi-FI" sz="1600" dirty="0">
                <a:ea typeface="+mn-lt"/>
                <a:cs typeface="+mn-lt"/>
              </a:rPr>
              <a:t> </a:t>
            </a:r>
            <a:r>
              <a:rPr lang="fi-FI" sz="1600" dirty="0" err="1">
                <a:ea typeface="+mn-lt"/>
                <a:cs typeface="+mn-lt"/>
              </a:rPr>
              <a:t>solutions</a:t>
            </a:r>
            <a:r>
              <a:rPr lang="fi-FI" sz="1600" dirty="0">
                <a:ea typeface="+mn-lt"/>
                <a:cs typeface="+mn-lt"/>
              </a:rPr>
              <a:t> to </a:t>
            </a:r>
            <a:r>
              <a:rPr lang="fi-FI" sz="1600" dirty="0" err="1">
                <a:ea typeface="+mn-lt"/>
                <a:cs typeface="+mn-lt"/>
              </a:rPr>
              <a:t>course</a:t>
            </a:r>
            <a:r>
              <a:rPr lang="fi-FI" sz="1600" dirty="0">
                <a:ea typeface="+mn-lt"/>
                <a:cs typeface="+mn-lt"/>
              </a:rPr>
              <a:t> </a:t>
            </a:r>
            <a:r>
              <a:rPr lang="fi-FI" sz="1600" dirty="0" err="1">
                <a:ea typeface="+mn-lt"/>
                <a:cs typeface="+mn-lt"/>
              </a:rPr>
              <a:t>teaching</a:t>
            </a:r>
            <a:r>
              <a:rPr lang="fi-FI" sz="1600" dirty="0">
                <a:ea typeface="+mn-lt"/>
                <a:cs typeface="+mn-lt"/>
              </a:rPr>
              <a:t>, </a:t>
            </a:r>
            <a:r>
              <a:rPr lang="fi-FI" sz="1600" dirty="0" err="1">
                <a:ea typeface="+mn-lt"/>
                <a:cs typeface="+mn-lt"/>
              </a:rPr>
              <a:t>examinations</a:t>
            </a:r>
            <a:r>
              <a:rPr lang="fi-FI" sz="1600" dirty="0">
                <a:ea typeface="+mn-lt"/>
                <a:cs typeface="+mn-lt"/>
              </a:rPr>
              <a:t> and </a:t>
            </a:r>
            <a:r>
              <a:rPr lang="fi-FI" sz="1600" dirty="0" err="1">
                <a:ea typeface="+mn-lt"/>
                <a:cs typeface="+mn-lt"/>
              </a:rPr>
              <a:t>working</a:t>
            </a:r>
            <a:r>
              <a:rPr lang="fi-FI" sz="1600" dirty="0">
                <a:ea typeface="+mn-lt"/>
                <a:cs typeface="+mn-lt"/>
              </a:rPr>
              <a:t> </a:t>
            </a:r>
            <a:r>
              <a:rPr lang="fi-FI" sz="1600" dirty="0" err="1">
                <a:ea typeface="+mn-lt"/>
                <a:cs typeface="+mn-lt"/>
              </a:rPr>
              <a:t>methods</a:t>
            </a:r>
            <a:r>
              <a:rPr lang="fi-FI" sz="1600" dirty="0">
                <a:ea typeface="+mn-lt"/>
                <a:cs typeface="+mn-lt"/>
              </a:rPr>
              <a:t>.</a:t>
            </a:r>
          </a:p>
          <a:p>
            <a:pPr marL="873760" lvl="1" indent="-308610">
              <a:buFont typeface="Arial,Sans-Serif" panose="020B0604020202020204" pitchFamily="34" charset="0"/>
              <a:buChar char="•"/>
            </a:pPr>
            <a:r>
              <a:rPr lang="fi-FI" sz="1600" dirty="0">
                <a:ea typeface="+mn-lt"/>
                <a:cs typeface="+mn-lt"/>
              </a:rPr>
              <a:t>For </a:t>
            </a:r>
            <a:r>
              <a:rPr lang="fi-FI" sz="1600" dirty="0" err="1">
                <a:ea typeface="+mn-lt"/>
                <a:cs typeface="+mn-lt"/>
              </a:rPr>
              <a:t>example</a:t>
            </a:r>
            <a:r>
              <a:rPr lang="fi-FI" sz="1600" dirty="0">
                <a:ea typeface="+mn-lt"/>
                <a:cs typeface="+mn-lt"/>
              </a:rPr>
              <a:t>: </a:t>
            </a:r>
            <a:r>
              <a:rPr lang="fi-FI" sz="1600" dirty="0" err="1">
                <a:ea typeface="+mn-lt"/>
                <a:cs typeface="+mn-lt"/>
              </a:rPr>
              <a:t>extended</a:t>
            </a:r>
            <a:r>
              <a:rPr lang="fi-FI" sz="1600" dirty="0">
                <a:ea typeface="+mn-lt"/>
                <a:cs typeface="+mn-lt"/>
              </a:rPr>
              <a:t> </a:t>
            </a:r>
            <a:r>
              <a:rPr lang="fi-FI" sz="1600" dirty="0" err="1">
                <a:ea typeface="+mn-lt"/>
                <a:cs typeface="+mn-lt"/>
              </a:rPr>
              <a:t>exam</a:t>
            </a:r>
            <a:r>
              <a:rPr lang="fi-FI" sz="1600" dirty="0">
                <a:ea typeface="+mn-lt"/>
                <a:cs typeface="+mn-lt"/>
              </a:rPr>
              <a:t> </a:t>
            </a:r>
            <a:r>
              <a:rPr lang="fi-FI" sz="1600" dirty="0" err="1">
                <a:ea typeface="+mn-lt"/>
                <a:cs typeface="+mn-lt"/>
              </a:rPr>
              <a:t>time</a:t>
            </a:r>
            <a:r>
              <a:rPr lang="fi-FI" sz="1600" dirty="0">
                <a:ea typeface="+mn-lt"/>
                <a:cs typeface="+mn-lt"/>
              </a:rPr>
              <a:t>, </a:t>
            </a:r>
            <a:r>
              <a:rPr lang="fi-FI" sz="1600" dirty="0" err="1">
                <a:ea typeface="+mn-lt"/>
                <a:cs typeface="+mn-lt"/>
              </a:rPr>
              <a:t>separate</a:t>
            </a:r>
            <a:r>
              <a:rPr lang="fi-FI" sz="1600" dirty="0">
                <a:ea typeface="+mn-lt"/>
                <a:cs typeface="+mn-lt"/>
              </a:rPr>
              <a:t> </a:t>
            </a:r>
            <a:r>
              <a:rPr lang="fi-FI" sz="1600" dirty="0" err="1">
                <a:ea typeface="+mn-lt"/>
                <a:cs typeface="+mn-lt"/>
              </a:rPr>
              <a:t>exam</a:t>
            </a:r>
            <a:r>
              <a:rPr lang="fi-FI" sz="1600" dirty="0">
                <a:ea typeface="+mn-lt"/>
                <a:cs typeface="+mn-lt"/>
              </a:rPr>
              <a:t> </a:t>
            </a:r>
            <a:r>
              <a:rPr lang="fi-FI" sz="1600" dirty="0" err="1">
                <a:ea typeface="+mn-lt"/>
                <a:cs typeface="+mn-lt"/>
              </a:rPr>
              <a:t>room</a:t>
            </a:r>
            <a:r>
              <a:rPr lang="fi-FI" sz="1600" dirty="0">
                <a:ea typeface="+mn-lt"/>
                <a:cs typeface="+mn-lt"/>
              </a:rPr>
              <a:t>, </a:t>
            </a:r>
            <a:r>
              <a:rPr lang="fi-FI" sz="1600" dirty="0" err="1">
                <a:ea typeface="+mn-lt"/>
                <a:cs typeface="+mn-lt"/>
              </a:rPr>
              <a:t>modified</a:t>
            </a:r>
            <a:r>
              <a:rPr lang="fi-FI" sz="1600" dirty="0">
                <a:ea typeface="+mn-lt"/>
                <a:cs typeface="+mn-lt"/>
              </a:rPr>
              <a:t> </a:t>
            </a:r>
            <a:r>
              <a:rPr lang="fi-FI" sz="1600" dirty="0" err="1">
                <a:ea typeface="+mn-lt"/>
                <a:cs typeface="+mn-lt"/>
              </a:rPr>
              <a:t>schedule</a:t>
            </a:r>
            <a:r>
              <a:rPr lang="fi-FI" sz="1600" dirty="0">
                <a:ea typeface="+mn-lt"/>
                <a:cs typeface="+mn-lt"/>
              </a:rPr>
              <a:t>, </a:t>
            </a:r>
            <a:r>
              <a:rPr lang="en-US" sz="1600" dirty="0">
                <a:ea typeface="+mn-lt"/>
                <a:cs typeface="+mn-lt"/>
              </a:rPr>
              <a:t>alternative ways of assessing learning outcomes </a:t>
            </a:r>
          </a:p>
          <a:p>
            <a:pPr marL="308610" indent="-308610">
              <a:buFont typeface="Wingdings" panose="05000000000000000000" pitchFamily="2" charset="2"/>
              <a:buChar char="Ø"/>
            </a:pPr>
            <a:r>
              <a:rPr lang="fi-FI" sz="1600" dirty="0" err="1">
                <a:ea typeface="+mn-lt"/>
                <a:cs typeface="+mn-lt"/>
              </a:rPr>
              <a:t>Please</a:t>
            </a:r>
            <a:r>
              <a:rPr lang="fi-FI" sz="1600" dirty="0">
                <a:ea typeface="+mn-lt"/>
                <a:cs typeface="+mn-lt"/>
              </a:rPr>
              <a:t> </a:t>
            </a:r>
            <a:r>
              <a:rPr lang="fi-FI" sz="1600" dirty="0" err="1">
                <a:ea typeface="+mn-lt"/>
                <a:cs typeface="+mn-lt"/>
              </a:rPr>
              <a:t>contact</a:t>
            </a:r>
            <a:r>
              <a:rPr lang="fi-FI" sz="1600" dirty="0">
                <a:ea typeface="+mn-lt"/>
                <a:cs typeface="+mn-lt"/>
              </a:rPr>
              <a:t> </a:t>
            </a:r>
            <a:r>
              <a:rPr lang="fi-FI" sz="1600" dirty="0" err="1">
                <a:ea typeface="+mn-lt"/>
                <a:cs typeface="+mn-lt"/>
              </a:rPr>
              <a:t>your</a:t>
            </a:r>
            <a:r>
              <a:rPr lang="fi-FI" sz="1600" dirty="0">
                <a:ea typeface="+mn-lt"/>
                <a:cs typeface="+mn-lt"/>
              </a:rPr>
              <a:t> Learning Services </a:t>
            </a:r>
            <a:r>
              <a:rPr lang="fi-FI" sz="1600" dirty="0" err="1">
                <a:ea typeface="+mn-lt"/>
                <a:cs typeface="+mn-lt"/>
              </a:rPr>
              <a:t>by</a:t>
            </a:r>
            <a:r>
              <a:rPr lang="fi-FI" sz="1600" dirty="0">
                <a:ea typeface="+mn-lt"/>
                <a:cs typeface="+mn-lt"/>
              </a:rPr>
              <a:t> </a:t>
            </a:r>
            <a:r>
              <a:rPr lang="fi-FI" sz="1600" dirty="0" err="1">
                <a:ea typeface="+mn-lt"/>
                <a:cs typeface="+mn-lt"/>
              </a:rPr>
              <a:t>secure</a:t>
            </a:r>
            <a:r>
              <a:rPr lang="fi-FI" sz="1600" dirty="0">
                <a:ea typeface="+mn-lt"/>
                <a:cs typeface="+mn-lt"/>
              </a:rPr>
              <a:t> </a:t>
            </a:r>
            <a:r>
              <a:rPr lang="fi-FI" sz="1600" dirty="0" err="1">
                <a:ea typeface="+mn-lt"/>
                <a:cs typeface="+mn-lt"/>
              </a:rPr>
              <a:t>email</a:t>
            </a:r>
            <a:r>
              <a:rPr lang="fi-FI" sz="1600" dirty="0">
                <a:ea typeface="+mn-lt"/>
                <a:cs typeface="+mn-lt"/>
              </a:rPr>
              <a:t> (</a:t>
            </a:r>
            <a:r>
              <a:rPr lang="fi-FI" sz="1600" dirty="0" err="1">
                <a:ea typeface="+mn-lt"/>
                <a:cs typeface="+mn-lt"/>
                <a:hlinkClick r:id="rId2"/>
              </a:rPr>
              <a:t>firstname.lastname@aalto.</a:t>
            </a:r>
            <a:r>
              <a:rPr lang="fi-FI" sz="1600" dirty="0" err="1">
                <a:highlight>
                  <a:srgbClr val="FFCD00"/>
                </a:highlight>
                <a:ea typeface="+mn-lt"/>
                <a:cs typeface="+mn-lt"/>
                <a:hlinkClick r:id="rId2"/>
              </a:rPr>
              <a:t>fi.s</a:t>
            </a:r>
            <a:r>
              <a:rPr lang="fi-FI" sz="1600" dirty="0">
                <a:ea typeface="+mn-lt"/>
                <a:cs typeface="+mn-lt"/>
              </a:rPr>
              <a:t>)</a:t>
            </a:r>
          </a:p>
          <a:p>
            <a:pPr marL="308610" indent="-308610">
              <a:buFont typeface="Wingdings" panose="05000000000000000000" pitchFamily="2" charset="2"/>
              <a:buChar char="Ø"/>
            </a:pPr>
            <a:r>
              <a:rPr lang="fi-FI" sz="1600" dirty="0" err="1">
                <a:ea typeface="+mn-lt"/>
                <a:cs typeface="+mn-lt"/>
              </a:rPr>
              <a:t>Additional</a:t>
            </a:r>
            <a:r>
              <a:rPr lang="fi-FI" sz="1600" dirty="0">
                <a:ea typeface="+mn-lt"/>
                <a:cs typeface="+mn-lt"/>
              </a:rPr>
              <a:t> </a:t>
            </a:r>
            <a:r>
              <a:rPr lang="fi-FI" sz="1600" dirty="0" err="1">
                <a:ea typeface="+mn-lt"/>
                <a:cs typeface="+mn-lt"/>
              </a:rPr>
              <a:t>information</a:t>
            </a:r>
            <a:r>
              <a:rPr lang="fi-FI" sz="1600" dirty="0">
                <a:ea typeface="+mn-lt"/>
                <a:cs typeface="+mn-lt"/>
              </a:rPr>
              <a:t> and </a:t>
            </a:r>
            <a:r>
              <a:rPr lang="fi-FI" sz="1600" dirty="0" err="1"/>
              <a:t>c</a:t>
            </a:r>
            <a:r>
              <a:rPr lang="fi-FI" sz="1600" dirty="0" err="1">
                <a:ea typeface="+mn-lt"/>
                <a:cs typeface="+mn-lt"/>
              </a:rPr>
              <a:t>ontact</a:t>
            </a:r>
            <a:r>
              <a:rPr lang="fi-FI" sz="1600" dirty="0">
                <a:ea typeface="+mn-lt"/>
                <a:cs typeface="+mn-lt"/>
              </a:rPr>
              <a:t> </a:t>
            </a:r>
            <a:r>
              <a:rPr lang="fi-FI" sz="1600" dirty="0" err="1">
                <a:ea typeface="+mn-lt"/>
                <a:cs typeface="+mn-lt"/>
              </a:rPr>
              <a:t>details</a:t>
            </a:r>
            <a:r>
              <a:rPr lang="fi-FI" sz="1600" dirty="0">
                <a:ea typeface="+mn-lt"/>
                <a:cs typeface="+mn-lt"/>
              </a:rPr>
              <a:t> </a:t>
            </a:r>
            <a:r>
              <a:rPr lang="fi-FI" sz="1600" u="sng" dirty="0">
                <a:ea typeface="+mn-lt"/>
                <a:cs typeface="+mn-lt"/>
              </a:rPr>
              <a:t>https://www.aalto.fi/en/services/contact-information-for-individual-study-arrangements</a:t>
            </a:r>
            <a:endParaRPr lang="en-US" sz="1600" u="sng" dirty="0">
              <a:cs typeface="Arial"/>
            </a:endParaRPr>
          </a:p>
        </p:txBody>
      </p:sp>
    </p:spTree>
    <p:extLst>
      <p:ext uri="{BB962C8B-B14F-4D97-AF65-F5344CB8AC3E}">
        <p14:creationId xmlns:p14="http://schemas.microsoft.com/office/powerpoint/2010/main" val="3981298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18AA5F-EEBC-41EE-9BD5-1009732EDE2E}"/>
              </a:ext>
            </a:extLst>
          </p:cNvPr>
          <p:cNvSpPr>
            <a:spLocks noGrp="1"/>
          </p:cNvSpPr>
          <p:nvPr>
            <p:ph type="body" sz="half" idx="10"/>
          </p:nvPr>
        </p:nvSpPr>
        <p:spPr/>
        <p:txBody>
          <a:bodyPr/>
          <a:lstStyle/>
          <a:p>
            <a:r>
              <a:rPr lang="en-US" dirty="0"/>
              <a:t>Learning Services (LES)</a:t>
            </a:r>
          </a:p>
        </p:txBody>
      </p:sp>
      <p:sp>
        <p:nvSpPr>
          <p:cNvPr id="3" name="Text Placeholder 2">
            <a:extLst>
              <a:ext uri="{FF2B5EF4-FFF2-40B4-BE49-F238E27FC236}">
                <a16:creationId xmlns:a16="http://schemas.microsoft.com/office/drawing/2014/main" id="{6F951989-C76E-4E84-8553-5223833DDE51}"/>
              </a:ext>
            </a:extLst>
          </p:cNvPr>
          <p:cNvSpPr>
            <a:spLocks noGrp="1"/>
          </p:cNvSpPr>
          <p:nvPr>
            <p:ph type="body" sz="half" idx="11"/>
          </p:nvPr>
        </p:nvSpPr>
        <p:spPr>
          <a:xfrm>
            <a:off x="292328" y="864095"/>
            <a:ext cx="8492897" cy="3049460"/>
          </a:xfrm>
        </p:spPr>
        <p:txBody>
          <a:bodyPr/>
          <a:lstStyle/>
          <a:p>
            <a:pPr marL="342900" indent="-342900">
              <a:buFont typeface="Arial" panose="020B0604020202020204" pitchFamily="34" charset="0"/>
              <a:buChar char="•"/>
            </a:pPr>
            <a:r>
              <a:rPr lang="en-US" sz="1400" dirty="0"/>
              <a:t>One of the biggest (if not the?) service unit of Aalto University</a:t>
            </a:r>
          </a:p>
          <a:p>
            <a:pPr marL="342900" indent="-342900">
              <a:buFont typeface="Arial" panose="020B0604020202020204" pitchFamily="34" charset="0"/>
              <a:buChar char="•"/>
            </a:pPr>
            <a:r>
              <a:rPr lang="en-US" sz="1400" dirty="0"/>
              <a:t>“To let students focus on studies and faculty members focus on teaching and research” – we help with the rest</a:t>
            </a:r>
          </a:p>
          <a:p>
            <a:pPr marL="342900" indent="-342900">
              <a:buFont typeface="Arial" panose="020B0604020202020204" pitchFamily="34" charset="0"/>
              <a:buChar char="•"/>
            </a:pPr>
            <a:r>
              <a:rPr lang="en-US" sz="1400" dirty="0"/>
              <a:t>We are mostly study affairs secretaries, study coordinators and planning officers – we are not teachers or (necessarily) experts in your substance </a:t>
            </a:r>
          </a:p>
          <a:p>
            <a:pPr marL="342900" indent="-342900">
              <a:buFont typeface="Arial" panose="020B0604020202020204" pitchFamily="34" charset="0"/>
              <a:buChar char="•"/>
            </a:pPr>
            <a:r>
              <a:rPr lang="en-US" sz="1400" dirty="0"/>
              <a:t>Units and areas of learning services</a:t>
            </a:r>
          </a:p>
          <a:p>
            <a:pPr marL="971550" lvl="1" indent="-342900"/>
            <a:r>
              <a:rPr lang="en-US" sz="1400" dirty="0"/>
              <a:t>Open University</a:t>
            </a:r>
          </a:p>
          <a:p>
            <a:pPr marL="971550" lvl="1" indent="-342900"/>
            <a:r>
              <a:rPr lang="en-US" sz="1400" dirty="0"/>
              <a:t>Admission Services</a:t>
            </a:r>
          </a:p>
          <a:p>
            <a:pPr marL="971550" lvl="1" indent="-342900"/>
            <a:r>
              <a:rPr lang="en-US" sz="1400" dirty="0"/>
              <a:t>Library Services</a:t>
            </a:r>
          </a:p>
          <a:p>
            <a:pPr marL="971550" lvl="1" indent="-342900"/>
            <a:r>
              <a:rPr lang="en-US" sz="1400" dirty="0">
                <a:highlight>
                  <a:srgbClr val="FFCD00"/>
                </a:highlight>
              </a:rPr>
              <a:t>Student Services (at each school and at Starting Point) </a:t>
            </a:r>
            <a:br>
              <a:rPr lang="en-US" sz="1400" dirty="0">
                <a:highlight>
                  <a:srgbClr val="FFCD00"/>
                </a:highlight>
              </a:rPr>
            </a:br>
            <a:r>
              <a:rPr lang="en-US" sz="1400" dirty="0">
                <a:highlight>
                  <a:srgbClr val="FFCD00"/>
                </a:highlight>
                <a:sym typeface="Wingdings" panose="05000000000000000000" pitchFamily="2" charset="2"/>
              </a:rPr>
              <a:t> often referred to as synonym to LES in student contexts</a:t>
            </a:r>
            <a:endParaRPr lang="en-US" sz="1400" dirty="0">
              <a:highlight>
                <a:srgbClr val="FFCD00"/>
              </a:highlight>
            </a:endParaRPr>
          </a:p>
          <a:p>
            <a:pPr marL="971550" lvl="1" indent="-342900"/>
            <a:r>
              <a:rPr lang="en-US" sz="1400" dirty="0"/>
              <a:t>Language Centre</a:t>
            </a:r>
          </a:p>
          <a:p>
            <a:pPr marL="971550" lvl="1" indent="-342900"/>
            <a:r>
              <a:rPr lang="en-US" sz="1400" dirty="0"/>
              <a:t>Teacher Services</a:t>
            </a:r>
          </a:p>
          <a:p>
            <a:pPr marL="971550" lvl="1" indent="-342900"/>
            <a:r>
              <a:rPr lang="en-US" sz="1400" dirty="0" err="1"/>
              <a:t>Programme</a:t>
            </a:r>
            <a:r>
              <a:rPr lang="en-US" sz="1400" dirty="0"/>
              <a:t> management services</a:t>
            </a:r>
            <a:endParaRPr lang="en-US" sz="2000" dirty="0"/>
          </a:p>
          <a:p>
            <a:r>
              <a:rPr lang="en-US" sz="2000" dirty="0"/>
              <a:t>	</a:t>
            </a:r>
          </a:p>
        </p:txBody>
      </p:sp>
      <p:sp>
        <p:nvSpPr>
          <p:cNvPr id="4" name="Flowchart: Connector 3">
            <a:extLst>
              <a:ext uri="{FF2B5EF4-FFF2-40B4-BE49-F238E27FC236}">
                <a16:creationId xmlns:a16="http://schemas.microsoft.com/office/drawing/2014/main" id="{86131B7D-93F4-4444-AACE-0DC34DAF3ED7}"/>
              </a:ext>
            </a:extLst>
          </p:cNvPr>
          <p:cNvSpPr/>
          <p:nvPr/>
        </p:nvSpPr>
        <p:spPr>
          <a:xfrm>
            <a:off x="6008914" y="2104892"/>
            <a:ext cx="3077028" cy="29243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Welcome</a:t>
            </a:r>
            <a:r>
              <a:rPr lang="en-US" dirty="0"/>
              <a:t> </a:t>
            </a:r>
            <a:br>
              <a:rPr lang="en-US" dirty="0"/>
            </a:br>
            <a:r>
              <a:rPr lang="en-US" b="1" dirty="0"/>
              <a:t>to ask questions on Friday from 9 am to 12 pm in Otakaari 4 lobby!</a:t>
            </a:r>
          </a:p>
        </p:txBody>
      </p:sp>
    </p:spTree>
    <p:extLst>
      <p:ext uri="{BB962C8B-B14F-4D97-AF65-F5344CB8AC3E}">
        <p14:creationId xmlns:p14="http://schemas.microsoft.com/office/powerpoint/2010/main" val="2386299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F6AEB-D59F-4937-88DA-36BF6BB78A8D}"/>
              </a:ext>
            </a:extLst>
          </p:cNvPr>
          <p:cNvSpPr>
            <a:spLocks noGrp="1"/>
          </p:cNvSpPr>
          <p:nvPr>
            <p:ph type="body" sz="half" idx="10"/>
          </p:nvPr>
        </p:nvSpPr>
        <p:spPr/>
        <p:txBody>
          <a:bodyPr/>
          <a:lstStyle/>
          <a:p>
            <a:r>
              <a:rPr lang="en-US" sz="2800" dirty="0"/>
              <a:t>Student’s Primary LES Contacts</a:t>
            </a:r>
          </a:p>
        </p:txBody>
      </p:sp>
      <p:graphicFrame>
        <p:nvGraphicFramePr>
          <p:cNvPr id="4" name="Table 3">
            <a:extLst>
              <a:ext uri="{FF2B5EF4-FFF2-40B4-BE49-F238E27FC236}">
                <a16:creationId xmlns:a16="http://schemas.microsoft.com/office/drawing/2014/main" id="{89210E5F-CACF-4577-B4F3-A2FA555D20D1}"/>
              </a:ext>
            </a:extLst>
          </p:cNvPr>
          <p:cNvGraphicFramePr>
            <a:graphicFrameLocks noGrp="1"/>
          </p:cNvGraphicFramePr>
          <p:nvPr>
            <p:extLst>
              <p:ext uri="{D42A27DB-BD31-4B8C-83A1-F6EECF244321}">
                <p14:modId xmlns:p14="http://schemas.microsoft.com/office/powerpoint/2010/main" val="1412956741"/>
              </p:ext>
            </p:extLst>
          </p:nvPr>
        </p:nvGraphicFramePr>
        <p:xfrm>
          <a:off x="292328" y="528225"/>
          <a:ext cx="7383758" cy="3852913"/>
        </p:xfrm>
        <a:graphic>
          <a:graphicData uri="http://schemas.openxmlformats.org/drawingml/2006/table">
            <a:tbl>
              <a:tblPr firstRow="1" bandRow="1">
                <a:tableStyleId>{5C22544A-7EE6-4342-B048-85BDC9FD1C3A}</a:tableStyleId>
              </a:tblPr>
              <a:tblGrid>
                <a:gridCol w="3915287">
                  <a:extLst>
                    <a:ext uri="{9D8B030D-6E8A-4147-A177-3AD203B41FA5}">
                      <a16:colId xmlns:a16="http://schemas.microsoft.com/office/drawing/2014/main" val="3594241028"/>
                    </a:ext>
                  </a:extLst>
                </a:gridCol>
                <a:gridCol w="3468471">
                  <a:extLst>
                    <a:ext uri="{9D8B030D-6E8A-4147-A177-3AD203B41FA5}">
                      <a16:colId xmlns:a16="http://schemas.microsoft.com/office/drawing/2014/main" val="3269943179"/>
                    </a:ext>
                  </a:extLst>
                </a:gridCol>
              </a:tblGrid>
              <a:tr h="329184">
                <a:tc>
                  <a:txBody>
                    <a:bodyPr/>
                    <a:lstStyle/>
                    <a:p>
                      <a:r>
                        <a:rPr lang="fi-FI" sz="1400" dirty="0" err="1"/>
                        <a:t>Master’s</a:t>
                      </a:r>
                      <a:r>
                        <a:rPr lang="fi-FI" sz="1400" dirty="0"/>
                        <a:t> </a:t>
                      </a:r>
                      <a:r>
                        <a:rPr lang="fi-FI" sz="1400" dirty="0" err="1"/>
                        <a:t>programme</a:t>
                      </a:r>
                      <a:endParaRPr lang="fi-FI" sz="1400" dirty="0"/>
                    </a:p>
                  </a:txBody>
                  <a:tcPr marL="82296" marR="82296" marT="41148" marB="41148"/>
                </a:tc>
                <a:tc>
                  <a:txBody>
                    <a:bodyPr/>
                    <a:lstStyle/>
                    <a:p>
                      <a:r>
                        <a:rPr lang="fi-FI" sz="1400" dirty="0"/>
                        <a:t>LES </a:t>
                      </a:r>
                      <a:r>
                        <a:rPr lang="fi-FI" sz="1400" dirty="0" err="1"/>
                        <a:t>Contact</a:t>
                      </a:r>
                      <a:r>
                        <a:rPr lang="fi-FI" sz="1400" dirty="0"/>
                        <a:t> </a:t>
                      </a:r>
                      <a:r>
                        <a:rPr lang="fi-FI" sz="1400" dirty="0" err="1"/>
                        <a:t>persons</a:t>
                      </a:r>
                      <a:endParaRPr lang="fi-FI" sz="1400" dirty="0"/>
                    </a:p>
                  </a:txBody>
                  <a:tcPr marL="82296" marR="82296" marT="41148" marB="41148"/>
                </a:tc>
                <a:extLst>
                  <a:ext uri="{0D108BD9-81ED-4DB2-BD59-A6C34878D82A}">
                    <a16:rowId xmlns:a16="http://schemas.microsoft.com/office/drawing/2014/main" val="104927733"/>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Advanced Energy Solutions (AAE)</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Pauliina Liimatta / Suvi Jämsä</a:t>
                      </a:r>
                    </a:p>
                  </a:txBody>
                  <a:tcPr marL="82296" marR="82296" marT="41148" marB="41148"/>
                </a:tc>
                <a:extLst>
                  <a:ext uri="{0D108BD9-81ED-4DB2-BD59-A6C34878D82A}">
                    <a16:rowId xmlns:a16="http://schemas.microsoft.com/office/drawing/2014/main" val="3216309008"/>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Building Technology (CIV)</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Katri Koistinen / Harri Långstedt</a:t>
                      </a:r>
                    </a:p>
                  </a:txBody>
                  <a:tcPr marL="82296" marR="82296" marT="41148" marB="41148"/>
                </a:tc>
                <a:extLst>
                  <a:ext uri="{0D108BD9-81ED-4DB2-BD59-A6C34878D82A}">
                    <a16:rowId xmlns:a16="http://schemas.microsoft.com/office/drawing/2014/main" val="2941703769"/>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Geoengineering</a:t>
                      </a:r>
                      <a:r>
                        <a:rPr lang="fi-FI" sz="1300" b="0" dirty="0"/>
                        <a:t> (GEO)</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Katri Koistinen / Harri Långstedt</a:t>
                      </a:r>
                    </a:p>
                  </a:txBody>
                  <a:tcPr marL="82296" marR="82296" marT="41148" marB="41148"/>
                </a:tc>
                <a:extLst>
                  <a:ext uri="{0D108BD9-81ED-4DB2-BD59-A6C34878D82A}">
                    <a16:rowId xmlns:a16="http://schemas.microsoft.com/office/drawing/2014/main" val="685128459"/>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Geoinformatics</a:t>
                      </a:r>
                      <a:r>
                        <a:rPr lang="fi-FI" sz="1300" b="0" dirty="0"/>
                        <a:t> (GIS)</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Päivi Kauppinen / Harri Långstedt</a:t>
                      </a:r>
                    </a:p>
                  </a:txBody>
                  <a:tcPr marL="82296" marR="82296" marT="41148" marB="41148"/>
                </a:tc>
                <a:extLst>
                  <a:ext uri="{0D108BD9-81ED-4DB2-BD59-A6C34878D82A}">
                    <a16:rowId xmlns:a16="http://schemas.microsoft.com/office/drawing/2014/main" val="1812613452"/>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International Design Business Management (IDBM ENG)</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Katri Koistinen </a:t>
                      </a:r>
                    </a:p>
                  </a:txBody>
                  <a:tcPr marL="82296" marR="82296" marT="41148" marB="41148"/>
                </a:tc>
                <a:extLst>
                  <a:ext uri="{0D108BD9-81ED-4DB2-BD59-A6C34878D82A}">
                    <a16:rowId xmlns:a16="http://schemas.microsoft.com/office/drawing/2014/main" val="3780072197"/>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Mechanical</a:t>
                      </a:r>
                      <a:r>
                        <a:rPr lang="fi-FI" sz="1300" b="0" dirty="0"/>
                        <a:t> Engineering (MEC)</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Katri Koistinen / Helena Suonsilta</a:t>
                      </a:r>
                    </a:p>
                  </a:txBody>
                  <a:tcPr marL="82296" marR="82296" marT="41148" marB="41148"/>
                </a:tc>
                <a:extLst>
                  <a:ext uri="{0D108BD9-81ED-4DB2-BD59-A6C34878D82A}">
                    <a16:rowId xmlns:a16="http://schemas.microsoft.com/office/drawing/2014/main" val="3023277461"/>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Real </a:t>
                      </a:r>
                      <a:r>
                        <a:rPr lang="fi-FI" sz="1300" b="0" dirty="0" err="1"/>
                        <a:t>Estate</a:t>
                      </a:r>
                      <a:r>
                        <a:rPr lang="fi-FI" sz="1300" b="0" dirty="0"/>
                        <a:t> </a:t>
                      </a:r>
                      <a:r>
                        <a:rPr lang="fi-FI" sz="1300" b="0" dirty="0" err="1"/>
                        <a:t>Economics</a:t>
                      </a:r>
                      <a:r>
                        <a:rPr lang="fi-FI" sz="1300" b="0" dirty="0"/>
                        <a:t> (REC)</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Päivi Kauppinen </a:t>
                      </a:r>
                    </a:p>
                  </a:txBody>
                  <a:tcPr marL="82296" marR="82296" marT="41148" marB="41148"/>
                </a:tc>
                <a:extLst>
                  <a:ext uri="{0D108BD9-81ED-4DB2-BD59-A6C34878D82A}">
                    <a16:rowId xmlns:a16="http://schemas.microsoft.com/office/drawing/2014/main" val="2380196673"/>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Spatial</a:t>
                      </a:r>
                      <a:r>
                        <a:rPr lang="fi-FI" sz="1300" b="0" dirty="0"/>
                        <a:t> Planning and </a:t>
                      </a:r>
                      <a:r>
                        <a:rPr lang="fi-FI" sz="1300" b="0" dirty="0" err="1"/>
                        <a:t>Transportation</a:t>
                      </a:r>
                      <a:r>
                        <a:rPr lang="fi-FI" sz="1300" b="0" dirty="0"/>
                        <a:t> Engineering (SPT)</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Päivi Kauppinen / Suvi Jämsä</a:t>
                      </a:r>
                    </a:p>
                  </a:txBody>
                  <a:tcPr marL="82296" marR="82296" marT="41148" marB="41148"/>
                </a:tc>
                <a:extLst>
                  <a:ext uri="{0D108BD9-81ED-4DB2-BD59-A6C34878D82A}">
                    <a16:rowId xmlns:a16="http://schemas.microsoft.com/office/drawing/2014/main" val="3810221035"/>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t>Urban Studies and Planning in Real Estate Economics</a:t>
                      </a:r>
                      <a:r>
                        <a:rPr lang="fi-FI" sz="1300" b="0" dirty="0"/>
                        <a:t> (USP)</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Päivi Kauppinen</a:t>
                      </a:r>
                    </a:p>
                  </a:txBody>
                  <a:tcPr marL="82296" marR="82296" marT="41148" marB="41148"/>
                </a:tc>
                <a:extLst>
                  <a:ext uri="{0D108BD9-81ED-4DB2-BD59-A6C34878D82A}">
                    <a16:rowId xmlns:a16="http://schemas.microsoft.com/office/drawing/2014/main" val="3514340464"/>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Water</a:t>
                      </a:r>
                      <a:r>
                        <a:rPr lang="fi-FI" sz="1300" b="0" dirty="0"/>
                        <a:t> and </a:t>
                      </a:r>
                      <a:r>
                        <a:rPr lang="fi-FI" sz="1300" b="0" dirty="0" err="1"/>
                        <a:t>Environmental</a:t>
                      </a:r>
                      <a:r>
                        <a:rPr lang="fi-FI" sz="1300" b="0" dirty="0"/>
                        <a:t> Engineering (WAT)</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Päivi Kauppinen</a:t>
                      </a:r>
                    </a:p>
                  </a:txBody>
                  <a:tcPr marL="82296" marR="82296" marT="41148" marB="41148"/>
                </a:tc>
                <a:extLst>
                  <a:ext uri="{0D108BD9-81ED-4DB2-BD59-A6C34878D82A}">
                    <a16:rowId xmlns:a16="http://schemas.microsoft.com/office/drawing/2014/main" val="2030874459"/>
                  </a:ext>
                </a:extLst>
              </a:tr>
            </a:tbl>
          </a:graphicData>
        </a:graphic>
      </p:graphicFrame>
      <p:sp>
        <p:nvSpPr>
          <p:cNvPr id="3" name="Speech Bubble: Rectangle with Corners Rounded 2">
            <a:extLst>
              <a:ext uri="{FF2B5EF4-FFF2-40B4-BE49-F238E27FC236}">
                <a16:creationId xmlns:a16="http://schemas.microsoft.com/office/drawing/2014/main" id="{D96EE84F-1362-4639-8F27-451B1257636D}"/>
              </a:ext>
            </a:extLst>
          </p:cNvPr>
          <p:cNvSpPr/>
          <p:nvPr/>
        </p:nvSpPr>
        <p:spPr>
          <a:xfrm>
            <a:off x="6739246" y="171353"/>
            <a:ext cx="1873679" cy="1136812"/>
          </a:xfrm>
          <a:prstGeom prst="wedgeRoundRectCallout">
            <a:avLst>
              <a:gd name="adj1" fmla="val 44237"/>
              <a:gd name="adj2" fmla="val 62501"/>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Find our contact information &amp; book appointments with us in </a:t>
            </a:r>
            <a:r>
              <a:rPr lang="en-US" b="1" dirty="0" err="1">
                <a:solidFill>
                  <a:schemeClr val="tx1"/>
                </a:solidFill>
              </a:rPr>
              <a:t>MyStudies</a:t>
            </a:r>
            <a:endParaRPr lang="en-US" b="1" dirty="0">
              <a:solidFill>
                <a:schemeClr val="tx1"/>
              </a:solidFill>
            </a:endParaRPr>
          </a:p>
        </p:txBody>
      </p:sp>
      <p:sp>
        <p:nvSpPr>
          <p:cNvPr id="8" name="Speech Bubble: Rectangle with Corners Rounded 7">
            <a:extLst>
              <a:ext uri="{FF2B5EF4-FFF2-40B4-BE49-F238E27FC236}">
                <a16:creationId xmlns:a16="http://schemas.microsoft.com/office/drawing/2014/main" id="{08C9F37D-B0EE-4256-9E1D-882B92D4911F}"/>
              </a:ext>
            </a:extLst>
          </p:cNvPr>
          <p:cNvSpPr/>
          <p:nvPr/>
        </p:nvSpPr>
        <p:spPr>
          <a:xfrm>
            <a:off x="6911546" y="1384884"/>
            <a:ext cx="1873679" cy="1136812"/>
          </a:xfrm>
          <a:prstGeom prst="wedgeRoundRectCallout">
            <a:avLst>
              <a:gd name="adj1" fmla="val -45234"/>
              <a:gd name="adj2" fmla="val 75269"/>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masterstudies-eng@aalto.fi</a:t>
            </a:r>
          </a:p>
        </p:txBody>
      </p:sp>
      <p:sp>
        <p:nvSpPr>
          <p:cNvPr id="5" name="Flowchart: Connector 4">
            <a:extLst>
              <a:ext uri="{FF2B5EF4-FFF2-40B4-BE49-F238E27FC236}">
                <a16:creationId xmlns:a16="http://schemas.microsoft.com/office/drawing/2014/main" id="{674A1A95-E7EB-03FE-AD3C-FEE56B4A6810}"/>
              </a:ext>
            </a:extLst>
          </p:cNvPr>
          <p:cNvSpPr/>
          <p:nvPr/>
        </p:nvSpPr>
        <p:spPr>
          <a:xfrm>
            <a:off x="6531428" y="2689412"/>
            <a:ext cx="2554513" cy="23397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Welcome</a:t>
            </a:r>
            <a:r>
              <a:rPr lang="en-US" sz="1200" dirty="0"/>
              <a:t> </a:t>
            </a:r>
            <a:br>
              <a:rPr lang="en-US" dirty="0"/>
            </a:br>
            <a:r>
              <a:rPr lang="en-US" b="1" dirty="0"/>
              <a:t>to ask questions on Friday from 9 am to 12 pm in Otakaari 4 lobby!</a:t>
            </a:r>
          </a:p>
        </p:txBody>
      </p:sp>
    </p:spTree>
    <p:extLst>
      <p:ext uri="{BB962C8B-B14F-4D97-AF65-F5344CB8AC3E}">
        <p14:creationId xmlns:p14="http://schemas.microsoft.com/office/powerpoint/2010/main" val="128569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D4969C-CDBA-42D8-A285-D6AAC6B864F1}"/>
              </a:ext>
            </a:extLst>
          </p:cNvPr>
          <p:cNvSpPr>
            <a:spLocks noGrp="1"/>
          </p:cNvSpPr>
          <p:nvPr>
            <p:ph type="body" sz="half" idx="10"/>
          </p:nvPr>
        </p:nvSpPr>
        <p:spPr/>
        <p:txBody>
          <a:bodyPr/>
          <a:lstStyle/>
          <a:p>
            <a:r>
              <a:rPr lang="en-US" sz="2800" dirty="0"/>
              <a:t>Student’s Primary LES Contacts</a:t>
            </a:r>
          </a:p>
          <a:p>
            <a:endParaRPr lang="en-US" dirty="0"/>
          </a:p>
        </p:txBody>
      </p:sp>
      <p:graphicFrame>
        <p:nvGraphicFramePr>
          <p:cNvPr id="4" name="Table 3">
            <a:extLst>
              <a:ext uri="{FF2B5EF4-FFF2-40B4-BE49-F238E27FC236}">
                <a16:creationId xmlns:a16="http://schemas.microsoft.com/office/drawing/2014/main" id="{2BFAAAE0-2460-47C5-8E85-1671DEC46234}"/>
              </a:ext>
            </a:extLst>
          </p:cNvPr>
          <p:cNvGraphicFramePr>
            <a:graphicFrameLocks noGrp="1"/>
          </p:cNvGraphicFramePr>
          <p:nvPr>
            <p:extLst>
              <p:ext uri="{D42A27DB-BD31-4B8C-83A1-F6EECF244321}">
                <p14:modId xmlns:p14="http://schemas.microsoft.com/office/powerpoint/2010/main" val="2831584877"/>
              </p:ext>
            </p:extLst>
          </p:nvPr>
        </p:nvGraphicFramePr>
        <p:xfrm>
          <a:off x="292328" y="531296"/>
          <a:ext cx="7240902" cy="3763316"/>
        </p:xfrm>
        <a:graphic>
          <a:graphicData uri="http://schemas.openxmlformats.org/drawingml/2006/table">
            <a:tbl>
              <a:tblPr firstRow="1" bandRow="1">
                <a:tableStyleId>{5C22544A-7EE6-4342-B048-85BDC9FD1C3A}</a:tableStyleId>
              </a:tblPr>
              <a:tblGrid>
                <a:gridCol w="3620451">
                  <a:extLst>
                    <a:ext uri="{9D8B030D-6E8A-4147-A177-3AD203B41FA5}">
                      <a16:colId xmlns:a16="http://schemas.microsoft.com/office/drawing/2014/main" val="951149556"/>
                    </a:ext>
                  </a:extLst>
                </a:gridCol>
                <a:gridCol w="3620451">
                  <a:extLst>
                    <a:ext uri="{9D8B030D-6E8A-4147-A177-3AD203B41FA5}">
                      <a16:colId xmlns:a16="http://schemas.microsoft.com/office/drawing/2014/main" val="1240660444"/>
                    </a:ext>
                  </a:extLst>
                </a:gridCol>
              </a:tblGrid>
              <a:tr h="297740">
                <a:tc>
                  <a:txBody>
                    <a:bodyPr/>
                    <a:lstStyle/>
                    <a:p>
                      <a:r>
                        <a:rPr lang="fi-FI" sz="1200" dirty="0" err="1"/>
                        <a:t>Joint</a:t>
                      </a:r>
                      <a:r>
                        <a:rPr lang="fi-FI" sz="1200" dirty="0"/>
                        <a:t> </a:t>
                      </a:r>
                      <a:r>
                        <a:rPr lang="fi-FI" sz="1200" dirty="0" err="1"/>
                        <a:t>international</a:t>
                      </a:r>
                      <a:r>
                        <a:rPr lang="fi-FI" sz="1200" baseline="0" dirty="0"/>
                        <a:t> </a:t>
                      </a:r>
                      <a:r>
                        <a:rPr lang="fi-FI" sz="1200" baseline="0" dirty="0" err="1"/>
                        <a:t>Master’s</a:t>
                      </a:r>
                      <a:r>
                        <a:rPr lang="fi-FI" sz="1200" baseline="0" dirty="0"/>
                        <a:t> </a:t>
                      </a:r>
                      <a:r>
                        <a:rPr lang="fi-FI" sz="1200" baseline="0" dirty="0" err="1"/>
                        <a:t>programmes</a:t>
                      </a:r>
                      <a:endParaRPr lang="fi-FI" sz="1200" dirty="0"/>
                    </a:p>
                  </a:txBody>
                  <a:tcPr marL="82296" marR="82296" marT="41148" marB="41148"/>
                </a:tc>
                <a:tc>
                  <a:txBody>
                    <a:bodyPr/>
                    <a:lstStyle/>
                    <a:p>
                      <a:r>
                        <a:rPr lang="fi-FI" sz="1200" dirty="0"/>
                        <a:t>LES </a:t>
                      </a:r>
                      <a:r>
                        <a:rPr lang="fi-FI" sz="1200" dirty="0" err="1"/>
                        <a:t>Contact</a:t>
                      </a:r>
                      <a:r>
                        <a:rPr lang="fi-FI" sz="1200" dirty="0"/>
                        <a:t> person</a:t>
                      </a:r>
                    </a:p>
                  </a:txBody>
                  <a:tcPr marL="82296" marR="82296" marT="41148" marB="41148"/>
                </a:tc>
                <a:extLst>
                  <a:ext uri="{0D108BD9-81ED-4DB2-BD59-A6C34878D82A}">
                    <a16:rowId xmlns:a16="http://schemas.microsoft.com/office/drawing/2014/main" val="2749901205"/>
                  </a:ext>
                </a:extLst>
              </a:tr>
              <a:tr h="301752">
                <a:tc>
                  <a:txBody>
                    <a:bodyPr/>
                    <a:lstStyle/>
                    <a:p>
                      <a:r>
                        <a:rPr lang="fi-FI" sz="1200" i="1" dirty="0"/>
                        <a:t>Nordic Master </a:t>
                      </a:r>
                      <a:r>
                        <a:rPr lang="fi-FI" sz="1200" i="1" dirty="0" err="1"/>
                        <a:t>programmes</a:t>
                      </a:r>
                      <a:endParaRPr lang="fi-FI" sz="1200" i="1" dirty="0"/>
                    </a:p>
                  </a:txBody>
                  <a:tcPr marL="82296" marR="82296" marT="41148" marB="41148"/>
                </a:tc>
                <a:tc>
                  <a:txBody>
                    <a:bodyPr/>
                    <a:lstStyle/>
                    <a:p>
                      <a:endParaRPr lang="fi-FI" sz="1200" i="1" dirty="0"/>
                    </a:p>
                  </a:txBody>
                  <a:tcPr marL="82296" marR="82296" marT="41148" marB="41148"/>
                </a:tc>
                <a:extLst>
                  <a:ext uri="{0D108BD9-81ED-4DB2-BD59-A6C34878D82A}">
                    <a16:rowId xmlns:a16="http://schemas.microsoft.com/office/drawing/2014/main" val="1239355454"/>
                  </a:ext>
                </a:extLst>
              </a:tr>
              <a:tr h="301752">
                <a:tc>
                  <a:txBody>
                    <a:bodyPr/>
                    <a:lstStyle/>
                    <a:p>
                      <a:pPr marL="285750" indent="-285750">
                        <a:buFont typeface="Arial" panose="020B0604020202020204" pitchFamily="34" charset="0"/>
                        <a:buChar char="•"/>
                      </a:pPr>
                      <a:r>
                        <a:rPr lang="en-US" sz="1200" dirty="0"/>
                        <a:t>Environmental Engineering</a:t>
                      </a:r>
                      <a:endParaRPr lang="fi-FI" sz="1200" dirty="0"/>
                    </a:p>
                  </a:txBody>
                  <a:tcPr marL="82296" marR="82296" marT="41148" marB="41148"/>
                </a:tc>
                <a:tc>
                  <a:txBody>
                    <a:bodyPr/>
                    <a:lstStyle/>
                    <a:p>
                      <a:pPr marL="0" indent="0">
                        <a:buFont typeface="Arial" panose="020B0604020202020204" pitchFamily="34" charset="0"/>
                        <a:buNone/>
                      </a:pPr>
                      <a:r>
                        <a:rPr lang="fi-FI" sz="1200" dirty="0"/>
                        <a:t>Michael Sagulin / Börje Helenius</a:t>
                      </a:r>
                    </a:p>
                  </a:txBody>
                  <a:tcPr marL="82296" marR="82296" marT="41148" marB="41148"/>
                </a:tc>
                <a:extLst>
                  <a:ext uri="{0D108BD9-81ED-4DB2-BD59-A6C34878D82A}">
                    <a16:rowId xmlns:a16="http://schemas.microsoft.com/office/drawing/2014/main" val="160233671"/>
                  </a:ext>
                </a:extLst>
              </a:tr>
              <a:tr h="301752">
                <a:tc>
                  <a:txBody>
                    <a:bodyPr/>
                    <a:lstStyle/>
                    <a:p>
                      <a:pPr marL="285750" indent="-285750">
                        <a:buFont typeface="Arial" panose="020B0604020202020204" pitchFamily="34" charset="0"/>
                        <a:buChar char="•"/>
                      </a:pPr>
                      <a:r>
                        <a:rPr lang="fi-FI" sz="1200" dirty="0" err="1"/>
                        <a:t>Innovative</a:t>
                      </a:r>
                      <a:r>
                        <a:rPr lang="fi-FI" sz="1200" dirty="0"/>
                        <a:t> </a:t>
                      </a:r>
                      <a:r>
                        <a:rPr lang="fi-FI" sz="1200" dirty="0" err="1"/>
                        <a:t>Sustainable</a:t>
                      </a:r>
                      <a:r>
                        <a:rPr lang="fi-FI" sz="1200" dirty="0"/>
                        <a:t> Energy Engineering</a:t>
                      </a:r>
                    </a:p>
                  </a:txBody>
                  <a:tcPr marL="82296" marR="82296" marT="41148" marB="41148"/>
                </a:tc>
                <a:tc>
                  <a:txBody>
                    <a:bodyPr/>
                    <a:lstStyle/>
                    <a:p>
                      <a:pPr marL="0" indent="0">
                        <a:buFont typeface="Arial" panose="020B0604020202020204" pitchFamily="34" charset="0"/>
                        <a:buNone/>
                      </a:pPr>
                      <a:r>
                        <a:rPr lang="fi-FI" sz="1200" dirty="0"/>
                        <a:t>Michael Sagulin / Börje Helenius</a:t>
                      </a:r>
                    </a:p>
                  </a:txBody>
                  <a:tcPr marL="82296" marR="82296" marT="41148" marB="41148"/>
                </a:tc>
                <a:extLst>
                  <a:ext uri="{0D108BD9-81ED-4DB2-BD59-A6C34878D82A}">
                    <a16:rowId xmlns:a16="http://schemas.microsoft.com/office/drawing/2014/main" val="463673070"/>
                  </a:ext>
                </a:extLst>
              </a:tr>
              <a:tr h="301752">
                <a:tc>
                  <a:txBody>
                    <a:bodyPr/>
                    <a:lstStyle/>
                    <a:p>
                      <a:pPr marL="285750" indent="-285750">
                        <a:buFont typeface="Arial" panose="020B0604020202020204" pitchFamily="34" charset="0"/>
                        <a:buChar char="•"/>
                      </a:pPr>
                      <a:r>
                        <a:rPr lang="fi-FI" sz="1200" dirty="0" err="1"/>
                        <a:t>Maritime</a:t>
                      </a:r>
                      <a:r>
                        <a:rPr lang="fi-FI" sz="1200" dirty="0"/>
                        <a:t> Engineering </a:t>
                      </a:r>
                    </a:p>
                  </a:txBody>
                  <a:tcPr marL="82296" marR="82296" marT="41148" marB="41148"/>
                </a:tc>
                <a:tc>
                  <a:txBody>
                    <a:bodyPr/>
                    <a:lstStyle/>
                    <a:p>
                      <a:pPr marL="0" indent="0">
                        <a:buFont typeface="Arial" panose="020B0604020202020204" pitchFamily="34" charset="0"/>
                        <a:buNone/>
                      </a:pPr>
                      <a:r>
                        <a:rPr lang="fi-FI" sz="1200" dirty="0"/>
                        <a:t>Michael Sagulin / Börje Helenius</a:t>
                      </a:r>
                    </a:p>
                  </a:txBody>
                  <a:tcPr marL="82296" marR="82296" marT="41148" marB="41148"/>
                </a:tc>
                <a:extLst>
                  <a:ext uri="{0D108BD9-81ED-4DB2-BD59-A6C34878D82A}">
                    <a16:rowId xmlns:a16="http://schemas.microsoft.com/office/drawing/2014/main" val="1692980307"/>
                  </a:ext>
                </a:extLst>
              </a:tr>
              <a:tr h="301752">
                <a:tc>
                  <a:txBody>
                    <a:bodyPr/>
                    <a:lstStyle/>
                    <a:p>
                      <a:pPr marL="285750" indent="-285750">
                        <a:buFont typeface="Arial" panose="020B0604020202020204" pitchFamily="34" charset="0"/>
                        <a:buChar char="•"/>
                      </a:pPr>
                      <a:r>
                        <a:rPr lang="fi-FI" sz="1200" dirty="0" err="1"/>
                        <a:t>Cold</a:t>
                      </a:r>
                      <a:r>
                        <a:rPr lang="fi-FI" sz="1200" dirty="0"/>
                        <a:t> </a:t>
                      </a:r>
                      <a:r>
                        <a:rPr lang="fi-FI" sz="1200" dirty="0" err="1"/>
                        <a:t>Climate</a:t>
                      </a:r>
                      <a:r>
                        <a:rPr lang="fi-FI" sz="1200" dirty="0"/>
                        <a:t> Engineering</a:t>
                      </a:r>
                    </a:p>
                  </a:txBody>
                  <a:tcPr marL="82296" marR="82296" marT="41148" marB="41148"/>
                </a:tc>
                <a:tc>
                  <a:txBody>
                    <a:bodyPr/>
                    <a:lstStyle/>
                    <a:p>
                      <a:pPr marL="0" indent="0">
                        <a:buFont typeface="Arial" panose="020B0604020202020204" pitchFamily="34" charset="0"/>
                        <a:buNone/>
                      </a:pPr>
                      <a:r>
                        <a:rPr lang="fi-FI" sz="1200" dirty="0"/>
                        <a:t>Michael Sagulin / Börje Helenius</a:t>
                      </a:r>
                    </a:p>
                  </a:txBody>
                  <a:tcPr marL="82296" marR="82296" marT="41148" marB="41148"/>
                </a:tc>
                <a:extLst>
                  <a:ext uri="{0D108BD9-81ED-4DB2-BD59-A6C34878D82A}">
                    <a16:rowId xmlns:a16="http://schemas.microsoft.com/office/drawing/2014/main" val="2515546886"/>
                  </a:ext>
                </a:extLst>
              </a:tr>
              <a:tr h="301752">
                <a:tc>
                  <a:txBody>
                    <a:bodyPr/>
                    <a:lstStyle/>
                    <a:p>
                      <a:r>
                        <a:rPr lang="fi-FI" sz="1200" i="1" dirty="0"/>
                        <a:t>EIT </a:t>
                      </a:r>
                      <a:r>
                        <a:rPr lang="fi-FI" sz="1200" i="1" dirty="0" err="1"/>
                        <a:t>programmes</a:t>
                      </a:r>
                      <a:endParaRPr lang="fi-FI" sz="1200" i="1" dirty="0"/>
                    </a:p>
                  </a:txBody>
                  <a:tcPr marL="82296" marR="82296" marT="41148" marB="41148"/>
                </a:tc>
                <a:tc>
                  <a:txBody>
                    <a:bodyPr/>
                    <a:lstStyle/>
                    <a:p>
                      <a:endParaRPr lang="fi-FI" sz="1200" i="1" dirty="0"/>
                    </a:p>
                  </a:txBody>
                  <a:tcPr marL="82296" marR="82296" marT="41148" marB="41148"/>
                </a:tc>
                <a:extLst>
                  <a:ext uri="{0D108BD9-81ED-4DB2-BD59-A6C34878D82A}">
                    <a16:rowId xmlns:a16="http://schemas.microsoft.com/office/drawing/2014/main" val="1408047968"/>
                  </a:ext>
                </a:extLst>
              </a:tr>
              <a:tr h="301752">
                <a:tc>
                  <a:txBody>
                    <a:bodyPr/>
                    <a:lstStyle/>
                    <a:p>
                      <a:pPr marL="285750" indent="-285750">
                        <a:buFont typeface="Arial" panose="020B0604020202020204" pitchFamily="34" charset="0"/>
                        <a:buChar char="•"/>
                      </a:pPr>
                      <a:r>
                        <a:rPr lang="en-US" sz="1200" dirty="0" err="1"/>
                        <a:t>Environomical</a:t>
                      </a:r>
                      <a:r>
                        <a:rPr lang="en-US" sz="1200" dirty="0"/>
                        <a:t> Pathways for Sustainable Energy Systems (EIT</a:t>
                      </a:r>
                      <a:r>
                        <a:rPr lang="en-US" sz="1200" baseline="0" dirty="0"/>
                        <a:t> InnoEnergy)</a:t>
                      </a:r>
                      <a:endParaRPr lang="fi-FI" sz="1200" dirty="0"/>
                    </a:p>
                  </a:txBody>
                  <a:tcPr marL="82296" marR="82296" marT="41148" marB="41148"/>
                </a:tc>
                <a:tc>
                  <a:txBody>
                    <a:bodyPr/>
                    <a:lstStyle/>
                    <a:p>
                      <a:pPr marL="0" indent="0">
                        <a:buFont typeface="Arial" panose="020B0604020202020204" pitchFamily="34" charset="0"/>
                        <a:buNone/>
                      </a:pPr>
                      <a:r>
                        <a:rPr lang="fi-FI" sz="1200" dirty="0"/>
                        <a:t>Michael Sagulin / Börje Helenius</a:t>
                      </a:r>
                    </a:p>
                  </a:txBody>
                  <a:tcPr marL="82296" marR="82296" marT="41148" marB="41148"/>
                </a:tc>
                <a:extLst>
                  <a:ext uri="{0D108BD9-81ED-4DB2-BD59-A6C34878D82A}">
                    <a16:rowId xmlns:a16="http://schemas.microsoft.com/office/drawing/2014/main" val="1945824940"/>
                  </a:ext>
                </a:extLst>
              </a:tr>
              <a:tr h="301752">
                <a:tc>
                  <a:txBody>
                    <a:bodyPr/>
                    <a:lstStyle/>
                    <a:p>
                      <a:pPr marL="285750" indent="-285750">
                        <a:buFont typeface="Arial" panose="020B0604020202020204" pitchFamily="34" charset="0"/>
                        <a:buChar char="•"/>
                      </a:pPr>
                      <a:r>
                        <a:rPr lang="en-US" sz="1200" dirty="0"/>
                        <a:t>Energy Storage (EIT InnoEnergy</a:t>
                      </a:r>
                      <a:r>
                        <a:rPr lang="en-US" sz="1200" baseline="0" dirty="0"/>
                        <a:t>)</a:t>
                      </a:r>
                      <a:endParaRPr lang="fi-FI" sz="1200" dirty="0"/>
                    </a:p>
                  </a:txBody>
                  <a:tcPr marL="82296" marR="82296" marT="41148" marB="41148"/>
                </a:tc>
                <a:tc>
                  <a:txBody>
                    <a:bodyPr/>
                    <a:lstStyle/>
                    <a:p>
                      <a:pPr marL="0" indent="0">
                        <a:buFont typeface="Arial" panose="020B0604020202020204" pitchFamily="34" charset="0"/>
                        <a:buNone/>
                      </a:pPr>
                      <a:r>
                        <a:rPr lang="fi-FI" sz="1200" dirty="0"/>
                        <a:t>Michael Sagulin / Aino Roms</a:t>
                      </a:r>
                      <a:endParaRPr lang="fi-FI" sz="1200" dirty="0">
                        <a:highlight>
                          <a:srgbClr val="EF363B"/>
                        </a:highlight>
                      </a:endParaRPr>
                    </a:p>
                  </a:txBody>
                  <a:tcPr marL="82296" marR="82296" marT="41148" marB="41148"/>
                </a:tc>
                <a:extLst>
                  <a:ext uri="{0D108BD9-81ED-4DB2-BD59-A6C34878D82A}">
                    <a16:rowId xmlns:a16="http://schemas.microsoft.com/office/drawing/2014/main" val="2224358383"/>
                  </a:ext>
                </a:extLst>
              </a:tr>
              <a:tr h="301752">
                <a:tc>
                  <a:txBody>
                    <a:bodyPr/>
                    <a:lstStyle/>
                    <a:p>
                      <a:pPr marL="285750" indent="-285750">
                        <a:buFont typeface="Arial" panose="020B0604020202020204" pitchFamily="34" charset="0"/>
                        <a:buChar char="•"/>
                      </a:pPr>
                      <a:r>
                        <a:rPr lang="fi-FI" sz="1200" dirty="0"/>
                        <a:t>Manufacturing (EIT Manufacturing)</a:t>
                      </a:r>
                    </a:p>
                  </a:txBody>
                  <a:tcPr marL="82296" marR="82296" marT="41148" marB="41148"/>
                </a:tc>
                <a:tc>
                  <a:txBody>
                    <a:bodyPr/>
                    <a:lstStyle/>
                    <a:p>
                      <a:pPr marL="0" indent="0">
                        <a:buFont typeface="Arial" panose="020B0604020202020204" pitchFamily="34" charset="0"/>
                        <a:buNone/>
                      </a:pPr>
                      <a:r>
                        <a:rPr lang="fi-FI" sz="1200" dirty="0"/>
                        <a:t>Anni Vänskä / Aino Roms</a:t>
                      </a:r>
                    </a:p>
                  </a:txBody>
                  <a:tcPr marL="82296" marR="82296" marT="41148" marB="41148"/>
                </a:tc>
                <a:extLst>
                  <a:ext uri="{0D108BD9-81ED-4DB2-BD59-A6C34878D82A}">
                    <a16:rowId xmlns:a16="http://schemas.microsoft.com/office/drawing/2014/main" val="2094592730"/>
                  </a:ext>
                </a:extLst>
              </a:tr>
              <a:tr h="30175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Urban</a:t>
                      </a:r>
                      <a:r>
                        <a:rPr lang="en-US" sz="1200" baseline="0" dirty="0"/>
                        <a:t> Mobility (EIT Urban Mobility)</a:t>
                      </a:r>
                      <a:endParaRPr lang="fi-FI" sz="1200" dirty="0"/>
                    </a:p>
                  </a:txBody>
                  <a:tcPr marL="82296" marR="82296" marT="41148" marB="41148"/>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t>Anni Vänskä / Aino Roms</a:t>
                      </a:r>
                    </a:p>
                  </a:txBody>
                  <a:tcPr marL="82296" marR="82296" marT="41148" marB="41148"/>
                </a:tc>
                <a:extLst>
                  <a:ext uri="{0D108BD9-81ED-4DB2-BD59-A6C34878D82A}">
                    <a16:rowId xmlns:a16="http://schemas.microsoft.com/office/drawing/2014/main" val="1754666102"/>
                  </a:ext>
                </a:extLst>
              </a:tr>
              <a:tr h="301752">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i="1" dirty="0"/>
                        <a:t>European Mining Course</a:t>
                      </a:r>
                    </a:p>
                  </a:txBody>
                  <a:tcPr marL="82296" marR="82296" marT="41148" marB="41148"/>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t>Anni Vänskä </a:t>
                      </a:r>
                    </a:p>
                  </a:txBody>
                  <a:tcPr marL="82296" marR="82296" marT="41148" marB="41148"/>
                </a:tc>
                <a:extLst>
                  <a:ext uri="{0D108BD9-81ED-4DB2-BD59-A6C34878D82A}">
                    <a16:rowId xmlns:a16="http://schemas.microsoft.com/office/drawing/2014/main" val="3945007781"/>
                  </a:ext>
                </a:extLst>
              </a:tr>
            </a:tbl>
          </a:graphicData>
        </a:graphic>
      </p:graphicFrame>
      <p:sp>
        <p:nvSpPr>
          <p:cNvPr id="3" name="Rectangle 2">
            <a:extLst>
              <a:ext uri="{FF2B5EF4-FFF2-40B4-BE49-F238E27FC236}">
                <a16:creationId xmlns:a16="http://schemas.microsoft.com/office/drawing/2014/main" id="{CAE72221-C456-424A-906D-1F83319F366A}"/>
              </a:ext>
            </a:extLst>
          </p:cNvPr>
          <p:cNvSpPr/>
          <p:nvPr/>
        </p:nvSpPr>
        <p:spPr>
          <a:xfrm>
            <a:off x="6930571" y="531296"/>
            <a:ext cx="1766825" cy="3763316"/>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hlinkClick r:id="rId3"/>
              </a:rPr>
              <a:t>jointmasters-eng@aalto.fi</a:t>
            </a:r>
            <a:endParaRPr lang="en-US" sz="1800" b="1" dirty="0">
              <a:solidFill>
                <a:schemeClr val="tx1"/>
              </a:solidFill>
            </a:endParaRPr>
          </a:p>
        </p:txBody>
      </p:sp>
    </p:spTree>
    <p:extLst>
      <p:ext uri="{BB962C8B-B14F-4D97-AF65-F5344CB8AC3E}">
        <p14:creationId xmlns:p14="http://schemas.microsoft.com/office/powerpoint/2010/main" val="2424946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A73E93-AFE1-4E7C-AABF-6D230B2D9503}"/>
              </a:ext>
            </a:extLst>
          </p:cNvPr>
          <p:cNvSpPr/>
          <p:nvPr/>
        </p:nvSpPr>
        <p:spPr>
          <a:xfrm>
            <a:off x="5313405" y="0"/>
            <a:ext cx="3830595"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You handle most things easiest and quickest on electronic study platforms, but if needed, you can visit regarding…</a:t>
            </a:r>
          </a:p>
          <a:p>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Certificates of student status / attendance</a:t>
            </a:r>
          </a:p>
          <a:p>
            <a:pPr marL="257175" indent="-257175">
              <a:buFont typeface="Arial" panose="020B0604020202020204" pitchFamily="34" charset="0"/>
              <a:buChar char="•"/>
            </a:pPr>
            <a:r>
              <a:rPr lang="en-US" sz="1400" b="1" dirty="0">
                <a:solidFill>
                  <a:schemeClr val="tx1"/>
                </a:solidFill>
              </a:rPr>
              <a:t>Transcript of records</a:t>
            </a:r>
          </a:p>
          <a:p>
            <a:pPr marL="257175" indent="-257175">
              <a:buFont typeface="Arial" panose="020B0604020202020204" pitchFamily="34" charset="0"/>
              <a:buChar char="•"/>
            </a:pPr>
            <a:r>
              <a:rPr lang="en-US" sz="1400" b="1" dirty="0">
                <a:solidFill>
                  <a:schemeClr val="tx1"/>
                </a:solidFill>
              </a:rPr>
              <a:t>Annual enrolment for the academic year (primarily done online via </a:t>
            </a:r>
            <a:r>
              <a:rPr lang="en-US" sz="1400" b="1" dirty="0" err="1">
                <a:solidFill>
                  <a:schemeClr val="tx1"/>
                </a:solidFill>
              </a:rPr>
              <a:t>WebOodi</a:t>
            </a:r>
            <a:r>
              <a:rPr lang="en-US" sz="1400" b="1" dirty="0">
                <a:solidFill>
                  <a:schemeClr val="tx1"/>
                </a:solidFill>
              </a:rPr>
              <a:t>)</a:t>
            </a:r>
          </a:p>
          <a:p>
            <a:pPr marL="257175" indent="-257175">
              <a:buFont typeface="Arial" panose="020B0604020202020204" pitchFamily="34" charset="0"/>
              <a:buChar char="•"/>
            </a:pPr>
            <a:r>
              <a:rPr lang="en-US" sz="1400" b="1" dirty="0">
                <a:solidFill>
                  <a:schemeClr val="tx1"/>
                </a:solidFill>
              </a:rPr>
              <a:t>Changes of name for the student register</a:t>
            </a:r>
          </a:p>
          <a:p>
            <a:pPr marL="257175" indent="-257175">
              <a:buFont typeface="Arial" panose="020B0604020202020204" pitchFamily="34" charset="0"/>
              <a:buChar char="•"/>
            </a:pPr>
            <a:r>
              <a:rPr lang="en-US" sz="1400" b="1" dirty="0">
                <a:solidFill>
                  <a:schemeClr val="tx1"/>
                </a:solidFill>
              </a:rPr>
              <a:t>Questions related to study rights</a:t>
            </a:r>
          </a:p>
          <a:p>
            <a:endParaRPr lang="en-US" sz="1400" b="1" u="sng" dirty="0">
              <a:solidFill>
                <a:schemeClr val="tx1"/>
              </a:solidFill>
            </a:endParaRPr>
          </a:p>
          <a:p>
            <a:pPr algn="ctr"/>
            <a:r>
              <a:rPr lang="en-US" sz="1400" b="1" u="sng" dirty="0">
                <a:solidFill>
                  <a:schemeClr val="tx1"/>
                </a:solidFill>
              </a:rPr>
              <a:t>Always use your Aalto.fi email when you contact us and mention your programme as well as student number</a:t>
            </a:r>
            <a:endParaRPr lang="en-US" b="1" u="sng" dirty="0">
              <a:solidFill>
                <a:schemeClr val="tx1"/>
              </a:solidFill>
            </a:endParaRPr>
          </a:p>
        </p:txBody>
      </p:sp>
      <p:sp>
        <p:nvSpPr>
          <p:cNvPr id="2" name="Text Placeholder 1">
            <a:extLst>
              <a:ext uri="{FF2B5EF4-FFF2-40B4-BE49-F238E27FC236}">
                <a16:creationId xmlns:a16="http://schemas.microsoft.com/office/drawing/2014/main" id="{BE602CC3-C3A6-4E29-ADDD-A11A1EB9C870}"/>
              </a:ext>
            </a:extLst>
          </p:cNvPr>
          <p:cNvSpPr>
            <a:spLocks noGrp="1"/>
          </p:cNvSpPr>
          <p:nvPr>
            <p:ph type="body" sz="half" idx="10"/>
          </p:nvPr>
        </p:nvSpPr>
        <p:spPr/>
        <p:txBody>
          <a:bodyPr/>
          <a:lstStyle/>
          <a:p>
            <a:r>
              <a:rPr lang="en-US" dirty="0"/>
              <a:t>General Student Services</a:t>
            </a:r>
          </a:p>
        </p:txBody>
      </p:sp>
      <p:sp>
        <p:nvSpPr>
          <p:cNvPr id="3" name="Text Placeholder 2">
            <a:extLst>
              <a:ext uri="{FF2B5EF4-FFF2-40B4-BE49-F238E27FC236}">
                <a16:creationId xmlns:a16="http://schemas.microsoft.com/office/drawing/2014/main" id="{4B6BAFDF-580A-4D12-A456-3BD073AE8019}"/>
              </a:ext>
            </a:extLst>
          </p:cNvPr>
          <p:cNvSpPr>
            <a:spLocks noGrp="1"/>
          </p:cNvSpPr>
          <p:nvPr>
            <p:ph type="body" sz="half" idx="11"/>
          </p:nvPr>
        </p:nvSpPr>
        <p:spPr>
          <a:xfrm>
            <a:off x="336459" y="972953"/>
            <a:ext cx="4932815" cy="3049460"/>
          </a:xfrm>
        </p:spPr>
        <p:txBody>
          <a:bodyPr/>
          <a:lstStyle/>
          <a:p>
            <a:r>
              <a:rPr lang="en-US" sz="1800" dirty="0"/>
              <a:t>Starting Point</a:t>
            </a:r>
            <a:br>
              <a:rPr lang="en-US" sz="1800" dirty="0"/>
            </a:br>
            <a:r>
              <a:rPr lang="en-US" sz="1600" b="0" dirty="0"/>
              <a:t>Otakaari 1 (Undergraduate Centre), room </a:t>
            </a:r>
            <a:r>
              <a:rPr lang="fi-FI" sz="1600" b="0" dirty="0"/>
              <a:t>Y199a</a:t>
            </a:r>
            <a:br>
              <a:rPr lang="fi-FI" sz="1600" b="0" dirty="0"/>
            </a:br>
            <a:r>
              <a:rPr lang="en-US" sz="1600" dirty="0">
                <a:highlight>
                  <a:srgbClr val="FFCD00"/>
                </a:highlight>
              </a:rPr>
              <a:t>Starting Point Service Desk is open Mon–Thu 12-15, closed on Fridays</a:t>
            </a:r>
            <a:br>
              <a:rPr lang="en-US" sz="1200" dirty="0"/>
            </a:br>
            <a:r>
              <a:rPr lang="en-US" sz="1600" b="0" dirty="0">
                <a:hlinkClick r:id="rId3"/>
              </a:rPr>
              <a:t>s</a:t>
            </a:r>
            <a:r>
              <a:rPr lang="en-US" sz="1600" b="0" dirty="0">
                <a:hlinkClick r:id="rId3"/>
              </a:rPr>
              <a:t>tudentservices@aalto.fi</a:t>
            </a:r>
            <a:br>
              <a:rPr lang="en-US" sz="1600" b="0" dirty="0"/>
            </a:br>
            <a:r>
              <a:rPr lang="en-US" sz="1600" b="0" dirty="0"/>
              <a:t>+358 29 442 9280</a:t>
            </a:r>
          </a:p>
          <a:p>
            <a:endParaRPr lang="en-US" sz="1600" b="0" dirty="0"/>
          </a:p>
          <a:p>
            <a:r>
              <a:rPr lang="en-US" sz="1800" dirty="0"/>
              <a:t>Student Service Desk, School of Engineering</a:t>
            </a:r>
            <a:br>
              <a:rPr lang="en-US" sz="1800" dirty="0"/>
            </a:br>
            <a:r>
              <a:rPr lang="en-US" sz="1600" b="0" dirty="0"/>
              <a:t>Otakaari 4 (K1 building) room K102</a:t>
            </a:r>
            <a:br>
              <a:rPr lang="en-US" sz="1600" b="0" dirty="0"/>
            </a:br>
            <a:r>
              <a:rPr lang="en-US" sz="1600" dirty="0">
                <a:highlight>
                  <a:srgbClr val="FFCD00"/>
                </a:highlight>
              </a:rPr>
              <a:t>Open this week Mon-Fri 10-12 &amp; 13-15</a:t>
            </a:r>
            <a:br>
              <a:rPr lang="en-US" sz="1600" dirty="0"/>
            </a:br>
            <a:r>
              <a:rPr lang="en-US" sz="1600" b="0" dirty="0">
                <a:hlinkClick r:id="rId4"/>
              </a:rPr>
              <a:t>studies-eng@aalto.fi</a:t>
            </a:r>
            <a:r>
              <a:rPr lang="en-US" sz="1600" b="0" dirty="0"/>
              <a:t> or </a:t>
            </a:r>
            <a:r>
              <a:rPr lang="en-US" sz="1600" b="0" dirty="0">
                <a:hlinkClick r:id="rId3"/>
              </a:rPr>
              <a:t>studentservices@aalto.fi</a:t>
            </a:r>
            <a:r>
              <a:rPr lang="en-US" sz="1600" b="0" dirty="0"/>
              <a:t> </a:t>
            </a:r>
            <a:br>
              <a:rPr lang="en-US" sz="1600" b="0" dirty="0"/>
            </a:br>
            <a:r>
              <a:rPr lang="en-US" sz="1600" b="0" dirty="0"/>
              <a:t>+358 50 347 8230</a:t>
            </a:r>
            <a:br>
              <a:rPr lang="en-US" sz="1000" dirty="0"/>
            </a:br>
            <a:endParaRPr lang="en-US" sz="1000" dirty="0"/>
          </a:p>
          <a:p>
            <a:endParaRPr lang="en-US" dirty="0"/>
          </a:p>
        </p:txBody>
      </p:sp>
      <p:cxnSp>
        <p:nvCxnSpPr>
          <p:cNvPr id="7" name="Straight Connector 6">
            <a:extLst>
              <a:ext uri="{FF2B5EF4-FFF2-40B4-BE49-F238E27FC236}">
                <a16:creationId xmlns:a16="http://schemas.microsoft.com/office/drawing/2014/main" id="{309D1E25-836B-4994-96CD-39DA584BF143}"/>
              </a:ext>
            </a:extLst>
          </p:cNvPr>
          <p:cNvCxnSpPr/>
          <p:nvPr/>
        </p:nvCxnSpPr>
        <p:spPr>
          <a:xfrm>
            <a:off x="292328" y="2728269"/>
            <a:ext cx="35382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49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A74B2-DF3B-4B5D-917E-91CCC95448B9}"/>
              </a:ext>
            </a:extLst>
          </p:cNvPr>
          <p:cNvSpPr>
            <a:spLocks noGrp="1"/>
          </p:cNvSpPr>
          <p:nvPr>
            <p:ph type="body" sz="half" idx="10"/>
          </p:nvPr>
        </p:nvSpPr>
        <p:spPr/>
        <p:txBody>
          <a:bodyPr/>
          <a:lstStyle/>
          <a:p>
            <a:r>
              <a:rPr lang="en-US" dirty="0"/>
              <a:t>Orientation Week </a:t>
            </a:r>
            <a:endParaRPr lang="en-US" dirty="0">
              <a:solidFill>
                <a:srgbClr val="FF0000"/>
              </a:solidFill>
            </a:endParaRPr>
          </a:p>
        </p:txBody>
      </p:sp>
      <p:graphicFrame>
        <p:nvGraphicFramePr>
          <p:cNvPr id="6" name="Table 5">
            <a:extLst>
              <a:ext uri="{FF2B5EF4-FFF2-40B4-BE49-F238E27FC236}">
                <a16:creationId xmlns:a16="http://schemas.microsoft.com/office/drawing/2014/main" id="{CFE86960-5FA5-48AE-A050-00F0AD35C9BE}"/>
              </a:ext>
            </a:extLst>
          </p:cNvPr>
          <p:cNvGraphicFramePr>
            <a:graphicFrameLocks noGrp="1"/>
          </p:cNvGraphicFramePr>
          <p:nvPr>
            <p:extLst>
              <p:ext uri="{D42A27DB-BD31-4B8C-83A1-F6EECF244321}">
                <p14:modId xmlns:p14="http://schemas.microsoft.com/office/powerpoint/2010/main" val="3509562873"/>
              </p:ext>
            </p:extLst>
          </p:nvPr>
        </p:nvGraphicFramePr>
        <p:xfrm>
          <a:off x="292328" y="581046"/>
          <a:ext cx="8364303" cy="4183380"/>
        </p:xfrm>
        <a:graphic>
          <a:graphicData uri="http://schemas.openxmlformats.org/drawingml/2006/table">
            <a:tbl>
              <a:tblPr/>
              <a:tblGrid>
                <a:gridCol w="1950261">
                  <a:extLst>
                    <a:ext uri="{9D8B030D-6E8A-4147-A177-3AD203B41FA5}">
                      <a16:colId xmlns:a16="http://schemas.microsoft.com/office/drawing/2014/main" val="4134620573"/>
                    </a:ext>
                  </a:extLst>
                </a:gridCol>
                <a:gridCol w="3625941">
                  <a:extLst>
                    <a:ext uri="{9D8B030D-6E8A-4147-A177-3AD203B41FA5}">
                      <a16:colId xmlns:a16="http://schemas.microsoft.com/office/drawing/2014/main" val="3039036884"/>
                    </a:ext>
                  </a:extLst>
                </a:gridCol>
                <a:gridCol w="2788101">
                  <a:extLst>
                    <a:ext uri="{9D8B030D-6E8A-4147-A177-3AD203B41FA5}">
                      <a16:colId xmlns:a16="http://schemas.microsoft.com/office/drawing/2014/main" val="2961610484"/>
                    </a:ext>
                  </a:extLst>
                </a:gridCol>
              </a:tblGrid>
              <a:tr h="0">
                <a:tc>
                  <a:txBody>
                    <a:bodyPr/>
                    <a:lstStyle/>
                    <a:p>
                      <a:r>
                        <a:rPr lang="en-US" sz="1050" b="1" dirty="0">
                          <a:solidFill>
                            <a:schemeClr val="tx1"/>
                          </a:solidFill>
                        </a:rPr>
                        <a:t>Tuesday &amp; Wednesday</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b="1" dirty="0" err="1">
                          <a:solidFill>
                            <a:schemeClr val="tx1"/>
                          </a:solidFill>
                        </a:rPr>
                        <a:t>Programme</a:t>
                      </a:r>
                      <a:r>
                        <a:rPr lang="en-US" sz="1050" b="1" dirty="0">
                          <a:solidFill>
                            <a:schemeClr val="tx1"/>
                          </a:solidFill>
                        </a:rPr>
                        <a:t>-specific meetings</a:t>
                      </a:r>
                      <a:endParaRPr lang="en-US" sz="1050" dirty="0">
                        <a:solidFill>
                          <a:schemeClr val="tx1"/>
                        </a:solidFill>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dirty="0">
                          <a:solidFill>
                            <a:schemeClr val="tx1"/>
                          </a:solidFill>
                        </a:rPr>
                        <a:t>Check your </a:t>
                      </a:r>
                      <a:r>
                        <a:rPr lang="en-US" sz="1050" dirty="0" err="1">
                          <a:solidFill>
                            <a:schemeClr val="tx1"/>
                          </a:solidFill>
                        </a:rPr>
                        <a:t>programme’s</a:t>
                      </a:r>
                      <a:r>
                        <a:rPr lang="en-US" sz="1050" dirty="0">
                          <a:solidFill>
                            <a:schemeClr val="tx1"/>
                          </a:solidFill>
                        </a:rPr>
                        <a:t> Student guide/During studies/Starting your studies page for details</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592287"/>
                  </a:ext>
                </a:extLst>
              </a:tr>
              <a:tr h="412951">
                <a:tc>
                  <a:txBody>
                    <a:bodyPr/>
                    <a:lstStyle/>
                    <a:p>
                      <a:r>
                        <a:rPr lang="en-US" sz="1050" b="1" dirty="0">
                          <a:solidFill>
                            <a:schemeClr val="tx1"/>
                          </a:solidFill>
                        </a:rPr>
                        <a:t>Thursday </a:t>
                      </a:r>
                    </a:p>
                    <a:p>
                      <a:r>
                        <a:rPr lang="en-US" sz="1050" b="1" dirty="0">
                          <a:solidFill>
                            <a:schemeClr val="tx1"/>
                          </a:solidFill>
                        </a:rPr>
                        <a:t>9 am – 10 am</a:t>
                      </a:r>
                    </a:p>
                    <a:p>
                      <a:endParaRPr lang="en-US" sz="1050" b="1" dirty="0">
                        <a:solidFill>
                          <a:schemeClr val="tx1"/>
                        </a:solidFill>
                      </a:endParaRPr>
                    </a:p>
                    <a:p>
                      <a:r>
                        <a:rPr lang="en-US" sz="1050" b="1" dirty="0">
                          <a:solidFill>
                            <a:schemeClr val="tx1"/>
                          </a:solidFill>
                        </a:rPr>
                        <a:t>10 am-4 pm</a:t>
                      </a:r>
                    </a:p>
                    <a:p>
                      <a:endParaRPr lang="en-US" sz="1050" b="1" dirty="0">
                        <a:solidFill>
                          <a:schemeClr val="tx1"/>
                        </a:solidFill>
                      </a:endParaRPr>
                    </a:p>
                    <a:p>
                      <a:endParaRPr lang="en-US" sz="1050" b="1" dirty="0">
                        <a:solidFill>
                          <a:schemeClr val="tx1"/>
                        </a:solidFill>
                      </a:endParaRPr>
                    </a:p>
                    <a:p>
                      <a:endParaRPr lang="en-US" sz="1050" b="1" dirty="0">
                        <a:solidFill>
                          <a:schemeClr val="tx1"/>
                        </a:solidFill>
                      </a:endParaRPr>
                    </a:p>
                    <a:p>
                      <a:r>
                        <a:rPr lang="en-US" sz="1050" b="1" dirty="0">
                          <a:solidFill>
                            <a:schemeClr val="tx1"/>
                          </a:solidFill>
                        </a:rPr>
                        <a:t> </a:t>
                      </a:r>
                    </a:p>
                    <a:p>
                      <a:endParaRPr lang="en-US" sz="1050" b="1" dirty="0">
                        <a:solidFill>
                          <a:schemeClr val="tx1"/>
                        </a:solidFill>
                      </a:endParaRPr>
                    </a:p>
                    <a:p>
                      <a:r>
                        <a:rPr lang="en-US" sz="1050" b="1" dirty="0">
                          <a:solidFill>
                            <a:schemeClr val="tx1"/>
                          </a:solidFill>
                        </a:rPr>
                        <a:t>2 pm- 3 pm</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050" dirty="0" err="1">
                          <a:solidFill>
                            <a:schemeClr val="tx1"/>
                          </a:solidFill>
                        </a:rPr>
                        <a:t>Information</a:t>
                      </a:r>
                      <a:r>
                        <a:rPr lang="fi-FI" sz="1050" dirty="0">
                          <a:solidFill>
                            <a:schemeClr val="tx1"/>
                          </a:solidFill>
                        </a:rPr>
                        <a:t> for</a:t>
                      </a:r>
                      <a:r>
                        <a:rPr lang="fi-FI" sz="1050" b="1" dirty="0">
                          <a:solidFill>
                            <a:schemeClr val="tx1"/>
                          </a:solidFill>
                        </a:rPr>
                        <a:t> </a:t>
                      </a:r>
                      <a:r>
                        <a:rPr lang="fi-FI" sz="1050" b="1" dirty="0" err="1">
                          <a:solidFill>
                            <a:schemeClr val="tx1"/>
                          </a:solidFill>
                        </a:rPr>
                        <a:t>tuition-fee-liable</a:t>
                      </a:r>
                      <a:r>
                        <a:rPr lang="fi-FI" sz="1050" b="1" dirty="0">
                          <a:solidFill>
                            <a:schemeClr val="tx1"/>
                          </a:solidFill>
                        </a:rPr>
                        <a:t> students</a:t>
                      </a:r>
                      <a:r>
                        <a:rPr lang="fi-FI" sz="1050" dirty="0">
                          <a:solidFill>
                            <a:schemeClr val="tx1"/>
                          </a:solidFill>
                        </a:rPr>
                        <a:t> ENG, Otakaari 4, </a:t>
                      </a:r>
                      <a:r>
                        <a:rPr lang="fi-FI" sz="1050" dirty="0" err="1">
                          <a:solidFill>
                            <a:schemeClr val="tx1"/>
                          </a:solidFill>
                        </a:rPr>
                        <a:t>Lecture</a:t>
                      </a:r>
                      <a:r>
                        <a:rPr lang="fi-FI" sz="1050" dirty="0">
                          <a:solidFill>
                            <a:schemeClr val="tx1"/>
                          </a:solidFill>
                        </a:rPr>
                        <a:t> </a:t>
                      </a:r>
                      <a:r>
                        <a:rPr lang="fi-FI" sz="1050" dirty="0" err="1">
                          <a:solidFill>
                            <a:schemeClr val="tx1"/>
                          </a:solidFill>
                        </a:rPr>
                        <a:t>hall</a:t>
                      </a:r>
                      <a:r>
                        <a:rPr lang="fi-FI" sz="1050" dirty="0">
                          <a:solidFill>
                            <a:schemeClr val="tx1"/>
                          </a:solidFill>
                        </a:rPr>
                        <a:t> 216</a:t>
                      </a:r>
                      <a:endParaRPr lang="en-US" sz="1050" b="1" dirty="0">
                        <a:solidFill>
                          <a:schemeClr val="tx1"/>
                        </a:solidFill>
                      </a:endParaRPr>
                    </a:p>
                    <a:p>
                      <a:endParaRPr lang="en-US" sz="1050" b="1" dirty="0">
                        <a:solidFill>
                          <a:schemeClr val="tx1"/>
                        </a:solidFill>
                      </a:endParaRPr>
                    </a:p>
                    <a:p>
                      <a:r>
                        <a:rPr lang="en-US" sz="1050" b="1" dirty="0">
                          <a:solidFill>
                            <a:schemeClr val="tx1"/>
                          </a:solidFill>
                        </a:rPr>
                        <a:t>Aalto Welcome Fair </a:t>
                      </a:r>
                    </a:p>
                    <a:p>
                      <a:r>
                        <a:rPr lang="en-US" sz="1050" dirty="0">
                          <a:solidFill>
                            <a:schemeClr val="tx1"/>
                          </a:solidFill>
                          <a:hlinkClick r:id="rId2">
                            <a:extLst>
                              <a:ext uri="{A12FA001-AC4F-418D-AE19-62706E023703}">
                                <ahyp:hlinkClr xmlns:ahyp="http://schemas.microsoft.com/office/drawing/2018/hyperlinkcolor" val="tx"/>
                              </a:ext>
                            </a:extLst>
                          </a:hlinkClick>
                        </a:rPr>
                        <a:t>Check out the event page here</a:t>
                      </a:r>
                      <a:r>
                        <a:rPr lang="en-US" sz="1050" dirty="0">
                          <a:solidFill>
                            <a:schemeClr val="tx1"/>
                          </a:solidFill>
                        </a:rPr>
                        <a:t>.</a:t>
                      </a:r>
                    </a:p>
                    <a:p>
                      <a:r>
                        <a:rPr lang="en-US" sz="1050" dirty="0">
                          <a:solidFill>
                            <a:schemeClr val="tx1"/>
                          </a:solidFill>
                        </a:rPr>
                        <a:t>Program includes pop-up service points like DVV, HSL, Bank, Carrier Lab, </a:t>
                      </a:r>
                      <a:r>
                        <a:rPr lang="en-US" sz="1050" dirty="0" err="1">
                          <a:solidFill>
                            <a:schemeClr val="tx1"/>
                          </a:solidFill>
                        </a:rPr>
                        <a:t>Unisport</a:t>
                      </a:r>
                      <a:r>
                        <a:rPr lang="en-US" sz="1050" dirty="0">
                          <a:solidFill>
                            <a:schemeClr val="tx1"/>
                          </a:solidFill>
                        </a:rPr>
                        <a:t> etc.</a:t>
                      </a:r>
                    </a:p>
                    <a:p>
                      <a:endParaRPr lang="en-US" sz="1050" b="0" dirty="0">
                        <a:solidFill>
                          <a:schemeClr val="tx1"/>
                        </a:solidFill>
                      </a:endParaRPr>
                    </a:p>
                    <a:p>
                      <a:r>
                        <a:rPr lang="en-US" sz="1050" b="0" dirty="0">
                          <a:solidFill>
                            <a:schemeClr val="tx1"/>
                          </a:solidFill>
                        </a:rPr>
                        <a:t>Better Study Life Lecture</a:t>
                      </a:r>
                      <a:endParaRPr lang="en-US" sz="1050" dirty="0">
                        <a:solidFill>
                          <a:schemeClr val="tx1"/>
                        </a:solidFill>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050" dirty="0">
                          <a:solidFill>
                            <a:schemeClr val="tx1"/>
                          </a:solidFill>
                        </a:rPr>
                        <a:t>Otakaari 4, </a:t>
                      </a:r>
                      <a:r>
                        <a:rPr lang="fi-FI" sz="1050" dirty="0" err="1">
                          <a:solidFill>
                            <a:schemeClr val="tx1"/>
                          </a:solidFill>
                        </a:rPr>
                        <a:t>Lecture</a:t>
                      </a:r>
                      <a:r>
                        <a:rPr lang="fi-FI" sz="1050" dirty="0">
                          <a:solidFill>
                            <a:schemeClr val="tx1"/>
                          </a:solidFill>
                        </a:rPr>
                        <a:t> </a:t>
                      </a:r>
                      <a:r>
                        <a:rPr lang="fi-FI" sz="1050" dirty="0" err="1">
                          <a:solidFill>
                            <a:schemeClr val="tx1"/>
                          </a:solidFill>
                        </a:rPr>
                        <a:t>hall</a:t>
                      </a:r>
                      <a:r>
                        <a:rPr lang="fi-FI" sz="1050" dirty="0">
                          <a:solidFill>
                            <a:schemeClr val="tx1"/>
                          </a:solidFill>
                        </a:rPr>
                        <a:t> 216</a:t>
                      </a:r>
                    </a:p>
                    <a:p>
                      <a:endParaRPr lang="en-US" sz="1050" dirty="0">
                        <a:solidFill>
                          <a:schemeClr val="tx1"/>
                        </a:solidFill>
                      </a:endParaRPr>
                    </a:p>
                    <a:p>
                      <a:endParaRPr lang="en-US" sz="1050" dirty="0">
                        <a:solidFill>
                          <a:schemeClr val="tx1"/>
                        </a:solidFill>
                      </a:endParaRPr>
                    </a:p>
                    <a:p>
                      <a:r>
                        <a:rPr lang="en-US" sz="1050" dirty="0">
                          <a:solidFill>
                            <a:schemeClr val="tx1"/>
                          </a:solidFill>
                        </a:rPr>
                        <a:t>Otaniementie 1, Undergraduate Center</a:t>
                      </a:r>
                    </a:p>
                    <a:p>
                      <a:endParaRPr lang="en-US" sz="105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Lecture in Otaniementie 1, Undergraduate Center, A-hall</a:t>
                      </a:r>
                    </a:p>
                    <a:p>
                      <a:endParaRPr lang="en-US" sz="1050" dirty="0">
                        <a:solidFill>
                          <a:schemeClr val="tx1"/>
                        </a:solidFill>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608578"/>
                  </a:ext>
                </a:extLst>
              </a:tr>
              <a:tr h="784607">
                <a:tc>
                  <a:txBody>
                    <a:bodyPr/>
                    <a:lstStyle/>
                    <a:p>
                      <a:r>
                        <a:rPr lang="en-US" sz="1050" b="1" dirty="0">
                          <a:solidFill>
                            <a:schemeClr val="tx1"/>
                          </a:solidFill>
                        </a:rPr>
                        <a:t>Friday </a:t>
                      </a:r>
                    </a:p>
                    <a:p>
                      <a:r>
                        <a:rPr lang="en-US" sz="1050" b="1" dirty="0">
                          <a:solidFill>
                            <a:schemeClr val="tx1"/>
                          </a:solidFill>
                        </a:rPr>
                        <a:t>9 am – 12 pm</a:t>
                      </a:r>
                    </a:p>
                    <a:p>
                      <a:endParaRPr lang="en-US" sz="1050" b="1" dirty="0">
                        <a:solidFill>
                          <a:schemeClr val="tx1"/>
                        </a:solidFill>
                      </a:endParaRPr>
                    </a:p>
                    <a:p>
                      <a:r>
                        <a:rPr lang="en-US" sz="1050" b="1" dirty="0">
                          <a:solidFill>
                            <a:schemeClr val="tx1"/>
                          </a:solidFill>
                        </a:rPr>
                        <a:t>12 pm-14 pm</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b="0" dirty="0">
                          <a:solidFill>
                            <a:schemeClr val="tx1"/>
                          </a:solidFill>
                        </a:rPr>
                        <a:t>LES ENG Open House at Otakaari 4</a:t>
                      </a:r>
                    </a:p>
                    <a:p>
                      <a:endParaRPr lang="fi-FI" sz="1050" dirty="0">
                        <a:solidFill>
                          <a:schemeClr val="tx1"/>
                        </a:solidFill>
                      </a:endParaRPr>
                    </a:p>
                    <a:p>
                      <a:r>
                        <a:rPr lang="fi-FI" sz="1050" dirty="0">
                          <a:solidFill>
                            <a:schemeClr val="tx1"/>
                          </a:solidFill>
                        </a:rPr>
                        <a:t>Teekkari life </a:t>
                      </a:r>
                      <a:endParaRPr lang="en-US" sz="1050" b="1" dirty="0">
                        <a:solidFill>
                          <a:schemeClr val="tx1"/>
                        </a:solidFill>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dirty="0">
                          <a:solidFill>
                            <a:schemeClr val="tx1"/>
                          </a:solidFill>
                        </a:rPr>
                        <a:t>Otakaari 4</a:t>
                      </a:r>
                    </a:p>
                    <a:p>
                      <a:endParaRPr lang="en-US" sz="1050" dirty="0">
                        <a:solidFill>
                          <a:schemeClr val="tx1"/>
                        </a:solidFill>
                      </a:endParaRPr>
                    </a:p>
                    <a:p>
                      <a:r>
                        <a:rPr lang="en-US" sz="1050" dirty="0">
                          <a:solidFill>
                            <a:schemeClr val="tx1"/>
                          </a:solidFill>
                        </a:rPr>
                        <a:t>Lecture in Otaniementie 1, Undergraduate Center, A-</a:t>
                      </a:r>
                    </a:p>
                    <a:p>
                      <a:endParaRPr lang="en-US" sz="1050" dirty="0">
                        <a:solidFill>
                          <a:schemeClr val="tx1"/>
                        </a:solidFill>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5774958"/>
                  </a:ext>
                </a:extLst>
              </a:tr>
            </a:tbl>
          </a:graphicData>
        </a:graphic>
      </p:graphicFrame>
    </p:spTree>
    <p:extLst>
      <p:ext uri="{BB962C8B-B14F-4D97-AF65-F5344CB8AC3E}">
        <p14:creationId xmlns:p14="http://schemas.microsoft.com/office/powerpoint/2010/main" val="2322849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
        <p:nvSpPr>
          <p:cNvPr id="3" name="Text Placeholder 2">
            <a:extLst>
              <a:ext uri="{FF2B5EF4-FFF2-40B4-BE49-F238E27FC236}">
                <a16:creationId xmlns:a16="http://schemas.microsoft.com/office/drawing/2014/main" id="{0AAE3C9A-42DD-4D52-A72F-18FFBEF1BCC8}"/>
              </a:ext>
            </a:extLst>
          </p:cNvPr>
          <p:cNvSpPr>
            <a:spLocks noGrp="1"/>
          </p:cNvSpPr>
          <p:nvPr>
            <p:ph type="body" sz="half" idx="11"/>
          </p:nvPr>
        </p:nvSpPr>
        <p:spPr/>
        <p:txBody>
          <a:bodyPr/>
          <a:lstStyle/>
          <a:p>
            <a:r>
              <a:rPr lang="en-US" dirty="0">
                <a:solidFill>
                  <a:schemeClr val="tx1"/>
                </a:solidFill>
              </a:rPr>
              <a:t>Questions?</a:t>
            </a:r>
          </a:p>
        </p:txBody>
      </p:sp>
    </p:spTree>
    <p:extLst>
      <p:ext uri="{BB962C8B-B14F-4D97-AF65-F5344CB8AC3E}">
        <p14:creationId xmlns:p14="http://schemas.microsoft.com/office/powerpoint/2010/main" val="3762736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6" descr="Woman with hands together">
            <a:extLst>
              <a:ext uri="{FF2B5EF4-FFF2-40B4-BE49-F238E27FC236}">
                <a16:creationId xmlns:a16="http://schemas.microsoft.com/office/drawing/2014/main" id="{B9EBACD1-0D00-4788-8A40-8E7E6DEF62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812465" y="2574090"/>
            <a:ext cx="2972760" cy="2750912"/>
          </a:xfrm>
          <a:prstGeom prst="rect">
            <a:avLst/>
          </a:prstGeom>
        </p:spPr>
      </p:pic>
      <p:pic>
        <p:nvPicPr>
          <p:cNvPr id="5" name="Graphic 7" descr="Boy with spiky hair">
            <a:extLst>
              <a:ext uri="{FF2B5EF4-FFF2-40B4-BE49-F238E27FC236}">
                <a16:creationId xmlns:a16="http://schemas.microsoft.com/office/drawing/2014/main" id="{D473BD4A-690E-4FC9-A99C-44DF6082C9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38808" y="818912"/>
            <a:ext cx="1747562" cy="2177733"/>
          </a:xfrm>
          <a:prstGeom prst="rect">
            <a:avLst/>
          </a:prstGeom>
        </p:spPr>
      </p:pic>
      <p:sp>
        <p:nvSpPr>
          <p:cNvPr id="2" name="Text Placeholder 1">
            <a:extLst>
              <a:ext uri="{FF2B5EF4-FFF2-40B4-BE49-F238E27FC236}">
                <a16:creationId xmlns:a16="http://schemas.microsoft.com/office/drawing/2014/main" id="{AC18AA5F-EEBC-41EE-9BD5-1009732EDE2E}"/>
              </a:ext>
            </a:extLst>
          </p:cNvPr>
          <p:cNvSpPr>
            <a:spLocks noGrp="1"/>
          </p:cNvSpPr>
          <p:nvPr>
            <p:ph type="body" sz="half" idx="10"/>
          </p:nvPr>
        </p:nvSpPr>
        <p:spPr/>
        <p:txBody>
          <a:bodyPr/>
          <a:lstStyle/>
          <a:p>
            <a:r>
              <a:rPr lang="en-US" dirty="0"/>
              <a:t>Last slide (promise) – Wrap up</a:t>
            </a:r>
          </a:p>
        </p:txBody>
      </p:sp>
      <p:sp>
        <p:nvSpPr>
          <p:cNvPr id="3" name="Text Placeholder 2">
            <a:extLst>
              <a:ext uri="{FF2B5EF4-FFF2-40B4-BE49-F238E27FC236}">
                <a16:creationId xmlns:a16="http://schemas.microsoft.com/office/drawing/2014/main" id="{6F951989-C76E-4E84-8553-5223833DDE51}"/>
              </a:ext>
            </a:extLst>
          </p:cNvPr>
          <p:cNvSpPr>
            <a:spLocks noGrp="1"/>
          </p:cNvSpPr>
          <p:nvPr>
            <p:ph type="body" sz="half" idx="11"/>
          </p:nvPr>
        </p:nvSpPr>
        <p:spPr>
          <a:xfrm>
            <a:off x="292329" y="864094"/>
            <a:ext cx="5980032" cy="3612489"/>
          </a:xfrm>
        </p:spPr>
        <p:txBody>
          <a:bodyPr/>
          <a:lstStyle/>
          <a:p>
            <a:pPr marL="342900" indent="-342900">
              <a:buFont typeface="Arial" panose="020B0604020202020204" pitchFamily="34" charset="0"/>
              <a:buChar char="•"/>
            </a:pPr>
            <a:r>
              <a:rPr lang="en-US" sz="2000" dirty="0"/>
              <a:t>Attend programme-specific events later this week</a:t>
            </a:r>
          </a:p>
          <a:p>
            <a:pPr marL="342900" indent="-342900">
              <a:buFont typeface="Arial" panose="020B0604020202020204" pitchFamily="34" charset="0"/>
              <a:buChar char="•"/>
            </a:pPr>
            <a:r>
              <a:rPr lang="en-US" sz="2000" dirty="0"/>
              <a:t>Booking one-on-one appointment with Learning Services coordinator / planning officer in MyStudies (reviewing study plans, discussing electives, questions..)</a:t>
            </a:r>
          </a:p>
          <a:p>
            <a:pPr marL="342900" indent="-342900">
              <a:buFont typeface="Arial" panose="020B0604020202020204" pitchFamily="34" charset="0"/>
              <a:buChar char="•"/>
            </a:pPr>
            <a:r>
              <a:rPr lang="en-US" sz="2000" dirty="0"/>
              <a:t>Find this material will be on your </a:t>
            </a:r>
            <a:r>
              <a:rPr lang="en-US" sz="2000" dirty="0" err="1"/>
              <a:t>programme’s</a:t>
            </a:r>
            <a:r>
              <a:rPr lang="en-US" sz="2000" dirty="0"/>
              <a:t> Student Guide page </a:t>
            </a:r>
            <a:r>
              <a:rPr lang="en-US" sz="2000" dirty="0">
                <a:sym typeface="Wingdings" panose="05000000000000000000" pitchFamily="2" charset="2"/>
              </a:rPr>
              <a:t> Starting your studies</a:t>
            </a:r>
            <a:endParaRPr lang="en-US" sz="2000" dirty="0"/>
          </a:p>
          <a:p>
            <a:pPr marL="342900" indent="-342900">
              <a:buFont typeface="Arial" panose="020B0604020202020204" pitchFamily="34" charset="0"/>
              <a:buChar char="•"/>
            </a:pPr>
            <a:r>
              <a:rPr lang="en-US" sz="2000" dirty="0"/>
              <a:t>Lost and don't know where to be tomorrow? Stay to chat!</a:t>
            </a:r>
          </a:p>
        </p:txBody>
      </p:sp>
      <p:sp>
        <p:nvSpPr>
          <p:cNvPr id="4" name="Flowchart: Connector 3">
            <a:extLst>
              <a:ext uri="{FF2B5EF4-FFF2-40B4-BE49-F238E27FC236}">
                <a16:creationId xmlns:a16="http://schemas.microsoft.com/office/drawing/2014/main" id="{86131B7D-93F4-4444-AACE-0DC34DAF3ED7}"/>
              </a:ext>
            </a:extLst>
          </p:cNvPr>
          <p:cNvSpPr/>
          <p:nvPr/>
        </p:nvSpPr>
        <p:spPr>
          <a:xfrm>
            <a:off x="6702950" y="2854043"/>
            <a:ext cx="2148722" cy="2119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0" dirty="0" err="1">
                <a:solidFill>
                  <a:schemeClr val="accent6"/>
                </a:solidFill>
                <a:effectLst/>
                <a:latin typeface="+mj-lt"/>
              </a:rPr>
              <a:t>mystudies</a:t>
            </a:r>
            <a:r>
              <a:rPr lang="en-US" sz="1400" b="1" i="0" dirty="0">
                <a:solidFill>
                  <a:schemeClr val="accent6"/>
                </a:solidFill>
                <a:effectLst/>
                <a:latin typeface="+mj-lt"/>
              </a:rPr>
              <a:t>.</a:t>
            </a:r>
            <a:br>
              <a:rPr lang="en-US" sz="1400" b="1" i="0" dirty="0">
                <a:solidFill>
                  <a:schemeClr val="accent6"/>
                </a:solidFill>
                <a:effectLst/>
                <a:latin typeface="+mj-lt"/>
              </a:rPr>
            </a:br>
            <a:r>
              <a:rPr lang="en-US" sz="1400" b="1" i="0" dirty="0">
                <a:solidFill>
                  <a:schemeClr val="accent6"/>
                </a:solidFill>
                <a:effectLst/>
                <a:latin typeface="+mj-lt"/>
              </a:rPr>
              <a:t>aalto.fi</a:t>
            </a:r>
            <a:endParaRPr lang="en-US" sz="700" b="1" dirty="0">
              <a:solidFill>
                <a:schemeClr val="accent6"/>
              </a:solidFill>
              <a:latin typeface="+mj-lt"/>
            </a:endParaRPr>
          </a:p>
        </p:txBody>
      </p:sp>
      <p:pic>
        <p:nvPicPr>
          <p:cNvPr id="7" name="Graphic 8" descr="A face with one eye">
            <a:extLst>
              <a:ext uri="{FF2B5EF4-FFF2-40B4-BE49-F238E27FC236}">
                <a16:creationId xmlns:a16="http://schemas.microsoft.com/office/drawing/2014/main" id="{2EC28708-1485-460C-AB84-62FFEB51A1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505115" y="1759425"/>
            <a:ext cx="974919" cy="974919"/>
          </a:xfrm>
          <a:prstGeom prst="rect">
            <a:avLst/>
          </a:prstGeom>
        </p:spPr>
      </p:pic>
    </p:spTree>
    <p:extLst>
      <p:ext uri="{BB962C8B-B14F-4D97-AF65-F5344CB8AC3E}">
        <p14:creationId xmlns:p14="http://schemas.microsoft.com/office/powerpoint/2010/main" val="2018563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25DE-EB63-4EF4-95E5-5CC1EFBF7034}"/>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1E4814E6-40FE-45C0-9068-090A6924C166}"/>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BC947AF1-0A23-4E73-A10E-CB94A707E793}"/>
              </a:ext>
            </a:extLst>
          </p:cNvPr>
          <p:cNvPicPr>
            <a:picLocks noChangeAspect="1"/>
          </p:cNvPicPr>
          <p:nvPr/>
        </p:nvPicPr>
        <p:blipFill>
          <a:blip r:embed="rId3"/>
          <a:stretch>
            <a:fillRect/>
          </a:stretch>
        </p:blipFill>
        <p:spPr>
          <a:xfrm>
            <a:off x="27152" y="2340"/>
            <a:ext cx="9126153" cy="5143500"/>
          </a:xfrm>
          <a:prstGeom prst="rect">
            <a:avLst/>
          </a:prstGeom>
        </p:spPr>
      </p:pic>
      <p:sp>
        <p:nvSpPr>
          <p:cNvPr id="6" name="Text Placeholder 2">
            <a:extLst>
              <a:ext uri="{FF2B5EF4-FFF2-40B4-BE49-F238E27FC236}">
                <a16:creationId xmlns:a16="http://schemas.microsoft.com/office/drawing/2014/main" id="{65315F3F-A7CF-4CE3-86E1-E688B99599E1}"/>
              </a:ext>
            </a:extLst>
          </p:cNvPr>
          <p:cNvSpPr txBox="1">
            <a:spLocks/>
          </p:cNvSpPr>
          <p:nvPr/>
        </p:nvSpPr>
        <p:spPr>
          <a:xfrm>
            <a:off x="755650" y="1759425"/>
            <a:ext cx="7669159" cy="135226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6600" dirty="0">
                <a:solidFill>
                  <a:schemeClr val="accent6"/>
                </a:solidFill>
              </a:rPr>
              <a:t>Kiitos!</a:t>
            </a:r>
          </a:p>
        </p:txBody>
      </p:sp>
      <p:pic>
        <p:nvPicPr>
          <p:cNvPr id="7" name="Graphic 6" descr="Woman with hands together">
            <a:extLst>
              <a:ext uri="{FF2B5EF4-FFF2-40B4-BE49-F238E27FC236}">
                <a16:creationId xmlns:a16="http://schemas.microsoft.com/office/drawing/2014/main" id="{270B9DBE-A920-4AA7-BCA2-6963C5CD13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812465" y="2574090"/>
            <a:ext cx="2972760" cy="2750912"/>
          </a:xfrm>
          <a:prstGeom prst="rect">
            <a:avLst/>
          </a:prstGeom>
        </p:spPr>
      </p:pic>
      <p:pic>
        <p:nvPicPr>
          <p:cNvPr id="8" name="Graphic 7" descr="Boy with spiky hair">
            <a:extLst>
              <a:ext uri="{FF2B5EF4-FFF2-40B4-BE49-F238E27FC236}">
                <a16:creationId xmlns:a16="http://schemas.microsoft.com/office/drawing/2014/main" id="{B8782DF4-3630-4757-995F-81737376D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338808" y="818912"/>
            <a:ext cx="1747562" cy="2177733"/>
          </a:xfrm>
          <a:prstGeom prst="rect">
            <a:avLst/>
          </a:prstGeom>
        </p:spPr>
      </p:pic>
      <p:pic>
        <p:nvPicPr>
          <p:cNvPr id="9" name="Graphic 8" descr="A face with one eye">
            <a:extLst>
              <a:ext uri="{FF2B5EF4-FFF2-40B4-BE49-F238E27FC236}">
                <a16:creationId xmlns:a16="http://schemas.microsoft.com/office/drawing/2014/main" id="{75542CD0-E2D6-4D0A-B87D-BDC1AD03B5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505115" y="1759425"/>
            <a:ext cx="974919" cy="974919"/>
          </a:xfrm>
          <a:prstGeom prst="rect">
            <a:avLst/>
          </a:prstGeom>
        </p:spPr>
      </p:pic>
      <p:pic>
        <p:nvPicPr>
          <p:cNvPr id="10" name="Graphic 9" descr="Oblong speech bubble">
            <a:extLst>
              <a:ext uri="{FF2B5EF4-FFF2-40B4-BE49-F238E27FC236}">
                <a16:creationId xmlns:a16="http://schemas.microsoft.com/office/drawing/2014/main" id="{F39327E2-1DDA-4F98-9F30-0F5D499AB0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9634" y="1603666"/>
            <a:ext cx="2220880" cy="1392979"/>
          </a:xfrm>
          <a:prstGeom prst="rect">
            <a:avLst/>
          </a:prstGeom>
        </p:spPr>
      </p:pic>
      <p:sp>
        <p:nvSpPr>
          <p:cNvPr id="11" name="TextBox 10">
            <a:extLst>
              <a:ext uri="{FF2B5EF4-FFF2-40B4-BE49-F238E27FC236}">
                <a16:creationId xmlns:a16="http://schemas.microsoft.com/office/drawing/2014/main" id="{BD8F18B6-77F1-4AD6-BDD6-F3DEA46B9719}"/>
              </a:ext>
            </a:extLst>
          </p:cNvPr>
          <p:cNvSpPr txBox="1"/>
          <p:nvPr/>
        </p:nvSpPr>
        <p:spPr>
          <a:xfrm>
            <a:off x="4271846" y="1846856"/>
            <a:ext cx="1385177" cy="923330"/>
          </a:xfrm>
          <a:prstGeom prst="rect">
            <a:avLst/>
          </a:prstGeom>
          <a:noFill/>
        </p:spPr>
        <p:txBody>
          <a:bodyPr wrap="square" rtlCol="0">
            <a:spAutoFit/>
          </a:bodyPr>
          <a:lstStyle/>
          <a:p>
            <a:pPr algn="ctr"/>
            <a:r>
              <a:rPr lang="en-US" b="1" dirty="0">
                <a:latin typeface="Ink Free" panose="03080402000500000000" pitchFamily="66" charset="0"/>
              </a:rPr>
              <a:t>Thank you, I feel super relieved and welcome now!</a:t>
            </a:r>
          </a:p>
        </p:txBody>
      </p:sp>
    </p:spTree>
    <p:extLst>
      <p:ext uri="{BB962C8B-B14F-4D97-AF65-F5344CB8AC3E}">
        <p14:creationId xmlns:p14="http://schemas.microsoft.com/office/powerpoint/2010/main" val="2916803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7BBCC8-40D8-42D0-A1DC-60B31948F94D}"/>
              </a:ext>
            </a:extLst>
          </p:cNvPr>
          <p:cNvSpPr>
            <a:spLocks noGrp="1"/>
          </p:cNvSpPr>
          <p:nvPr>
            <p:ph type="body" sz="half" idx="10"/>
          </p:nvPr>
        </p:nvSpPr>
        <p:spPr/>
        <p:txBody>
          <a:bodyPr/>
          <a:lstStyle/>
          <a:p>
            <a:r>
              <a:rPr lang="en-US" dirty="0"/>
              <a:t>Make the most out of your orientation week! </a:t>
            </a:r>
            <a:endParaRPr lang="en-US" dirty="0">
              <a:solidFill>
                <a:srgbClr val="FF0000"/>
              </a:solidFill>
            </a:endParaRPr>
          </a:p>
        </p:txBody>
      </p:sp>
      <p:sp>
        <p:nvSpPr>
          <p:cNvPr id="3" name="Text Placeholder 2">
            <a:extLst>
              <a:ext uri="{FF2B5EF4-FFF2-40B4-BE49-F238E27FC236}">
                <a16:creationId xmlns:a16="http://schemas.microsoft.com/office/drawing/2014/main" id="{CC5D8178-46CC-4717-8547-E79D19D98FAE}"/>
              </a:ext>
            </a:extLst>
          </p:cNvPr>
          <p:cNvSpPr>
            <a:spLocks noGrp="1"/>
          </p:cNvSpPr>
          <p:nvPr>
            <p:ph type="body" sz="half" idx="11"/>
          </p:nvPr>
        </p:nvSpPr>
        <p:spPr/>
        <p:txBody>
          <a:bodyPr/>
          <a:lstStyle/>
          <a:p>
            <a:r>
              <a:rPr lang="en-US" sz="1600" dirty="0"/>
              <a:t>Some examples of questions you might have in your mind and where to get answers to them:</a:t>
            </a:r>
          </a:p>
          <a:p>
            <a:pPr marL="342900" indent="-342900">
              <a:buFont typeface="Arial" panose="020B0604020202020204" pitchFamily="34" charset="0"/>
              <a:buChar char="•"/>
            </a:pPr>
            <a:r>
              <a:rPr lang="en-US" sz="1600" dirty="0"/>
              <a:t>Which elective courses should I select? </a:t>
            </a:r>
            <a:r>
              <a:rPr lang="en-US" sz="1600" dirty="0">
                <a:sym typeface="Wingdings" panose="05000000000000000000" pitchFamily="2" charset="2"/>
              </a:rPr>
              <a:t> </a:t>
            </a:r>
            <a:r>
              <a:rPr lang="en-US" sz="1600" dirty="0" err="1">
                <a:sym typeface="Wingdings" panose="05000000000000000000" pitchFamily="2" charset="2"/>
              </a:rPr>
              <a:t>Programme</a:t>
            </a:r>
            <a:r>
              <a:rPr lang="en-US" sz="1600" dirty="0">
                <a:sym typeface="Wingdings" panose="05000000000000000000" pitchFamily="2" charset="2"/>
              </a:rPr>
              <a:t>-specific meetings, Tue-Wed</a:t>
            </a:r>
          </a:p>
          <a:p>
            <a:pPr marL="342900" indent="-342900">
              <a:buFont typeface="Arial" panose="020B0604020202020204" pitchFamily="34" charset="0"/>
              <a:buChar char="•"/>
            </a:pPr>
            <a:r>
              <a:rPr lang="en-US" sz="1600" dirty="0">
                <a:sym typeface="Wingdings" panose="05000000000000000000" pitchFamily="2" charset="2"/>
              </a:rPr>
              <a:t>What kind of sport facilities are available for the students?  Service Fair, Thu</a:t>
            </a:r>
          </a:p>
          <a:p>
            <a:pPr marL="342900" indent="-342900">
              <a:buFont typeface="Arial" panose="020B0604020202020204" pitchFamily="34" charset="0"/>
              <a:buChar char="•"/>
            </a:pPr>
            <a:r>
              <a:rPr lang="en-US" sz="1600" dirty="0">
                <a:sym typeface="Wingdings" panose="05000000000000000000" pitchFamily="2" charset="2"/>
              </a:rPr>
              <a:t>Where should I go if I fall ill and need to see a doctor?  Service Fair, Thu</a:t>
            </a:r>
          </a:p>
          <a:p>
            <a:pPr marL="342900" indent="-342900">
              <a:buFont typeface="Arial" panose="020B0604020202020204" pitchFamily="34" charset="0"/>
              <a:buChar char="•"/>
            </a:pPr>
            <a:r>
              <a:rPr lang="en-US" sz="1600" dirty="0">
                <a:sym typeface="Wingdings" panose="05000000000000000000" pitchFamily="2" charset="2"/>
              </a:rPr>
              <a:t>How and where can I activate my HSL student discount?  HSL pop-up </a:t>
            </a:r>
            <a:r>
              <a:rPr lang="en-US" sz="1600" dirty="0" err="1">
                <a:sym typeface="Wingdings" panose="05000000000000000000" pitchFamily="2" charset="2"/>
              </a:rPr>
              <a:t>servicedesk</a:t>
            </a:r>
            <a:r>
              <a:rPr lang="en-US" sz="1600" dirty="0">
                <a:sym typeface="Wingdings" panose="05000000000000000000" pitchFamily="2" charset="2"/>
              </a:rPr>
              <a:t>, 29 August to 31 August</a:t>
            </a:r>
            <a:r>
              <a:rPr lang="en-US" sz="1600">
                <a:sym typeface="Wingdings" panose="05000000000000000000" pitchFamily="2" charset="2"/>
              </a:rPr>
              <a:t>, 10 am-4.00 </a:t>
            </a:r>
            <a:r>
              <a:rPr lang="en-US" sz="1600" dirty="0">
                <a:sym typeface="Wingdings" panose="05000000000000000000" pitchFamily="2" charset="2"/>
              </a:rPr>
              <a:t>pm: Otakaari 1, Main entrance</a:t>
            </a:r>
          </a:p>
          <a:p>
            <a:pPr marL="342900" indent="-342900">
              <a:buFont typeface="Arial" panose="020B0604020202020204" pitchFamily="34" charset="0"/>
              <a:buChar char="•"/>
            </a:pPr>
            <a:r>
              <a:rPr lang="en-US" sz="1600" dirty="0">
                <a:sym typeface="Wingdings" panose="05000000000000000000" pitchFamily="2" charset="2"/>
              </a:rPr>
              <a:t>I need help with course registrations and my personal study plan  book an individual appointment with your planning officer or coordinator in </a:t>
            </a:r>
            <a:r>
              <a:rPr lang="en-US" sz="1600" dirty="0" err="1">
                <a:sym typeface="Wingdings" panose="05000000000000000000" pitchFamily="2" charset="2"/>
              </a:rPr>
              <a:t>MyStudies</a:t>
            </a:r>
            <a:r>
              <a:rPr lang="en-US" sz="1600" dirty="0">
                <a:sym typeface="Wingdings" panose="05000000000000000000" pitchFamily="2" charset="2"/>
              </a:rPr>
              <a:t> or join the Open House on Friday</a:t>
            </a:r>
            <a:endParaRPr lang="en-US" sz="1600" dirty="0">
              <a:highlight>
                <a:srgbClr val="EF363B"/>
              </a:highlight>
              <a:sym typeface="Wingdings" panose="05000000000000000000" pitchFamily="2" charset="2"/>
            </a:endParaRPr>
          </a:p>
          <a:p>
            <a:endParaRPr lang="en-US" sz="1800" dirty="0">
              <a:highlight>
                <a:srgbClr val="EF363B"/>
              </a:highlight>
            </a:endParaRPr>
          </a:p>
        </p:txBody>
      </p:sp>
    </p:spTree>
    <p:extLst>
      <p:ext uri="{BB962C8B-B14F-4D97-AF65-F5344CB8AC3E}">
        <p14:creationId xmlns:p14="http://schemas.microsoft.com/office/powerpoint/2010/main" val="47717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1BC29-CF8A-46A2-A581-B823E7313BFF}"/>
              </a:ext>
            </a:extLst>
          </p:cNvPr>
          <p:cNvSpPr>
            <a:spLocks noGrp="1"/>
          </p:cNvSpPr>
          <p:nvPr>
            <p:ph type="body" sz="half" idx="10"/>
          </p:nvPr>
        </p:nvSpPr>
        <p:spPr>
          <a:xfrm>
            <a:off x="292328" y="28438"/>
            <a:ext cx="8492897" cy="810587"/>
          </a:xfrm>
        </p:spPr>
        <p:txBody>
          <a:bodyPr/>
          <a:lstStyle/>
          <a:p>
            <a:r>
              <a:rPr lang="en-US" dirty="0"/>
              <a:t>Getting started with your studies</a:t>
            </a:r>
            <a:endParaRPr lang="en-US" dirty="0">
              <a:solidFill>
                <a:srgbClr val="FF0000"/>
              </a:solidFill>
            </a:endParaRPr>
          </a:p>
        </p:txBody>
      </p:sp>
      <p:sp>
        <p:nvSpPr>
          <p:cNvPr id="3" name="Text Placeholder 2">
            <a:extLst>
              <a:ext uri="{FF2B5EF4-FFF2-40B4-BE49-F238E27FC236}">
                <a16:creationId xmlns:a16="http://schemas.microsoft.com/office/drawing/2014/main" id="{C146F08D-CAFD-42DE-A19A-68EBC7C5A2AE}"/>
              </a:ext>
            </a:extLst>
          </p:cNvPr>
          <p:cNvSpPr>
            <a:spLocks noGrp="1"/>
          </p:cNvSpPr>
          <p:nvPr>
            <p:ph type="body" sz="half" idx="11"/>
          </p:nvPr>
        </p:nvSpPr>
        <p:spPr>
          <a:xfrm>
            <a:off x="358775" y="839024"/>
            <a:ext cx="5926201" cy="3562287"/>
          </a:xfrm>
        </p:spPr>
        <p:txBody>
          <a:bodyPr/>
          <a:lstStyle/>
          <a:p>
            <a:r>
              <a:rPr lang="fi-FI" sz="1800" dirty="0"/>
              <a:t>At </a:t>
            </a:r>
            <a:r>
              <a:rPr lang="fi-FI" sz="1800" dirty="0" err="1"/>
              <a:t>this</a:t>
            </a:r>
            <a:r>
              <a:rPr lang="fi-FI" sz="1800" dirty="0"/>
              <a:t> </a:t>
            </a:r>
            <a:r>
              <a:rPr lang="fi-FI" sz="1800" dirty="0" err="1"/>
              <a:t>point</a:t>
            </a:r>
            <a:r>
              <a:rPr lang="fi-FI" sz="1800" dirty="0"/>
              <a:t> </a:t>
            </a:r>
            <a:r>
              <a:rPr lang="fi-FI" sz="1800" dirty="0" err="1"/>
              <a:t>you</a:t>
            </a:r>
            <a:r>
              <a:rPr lang="fi-FI" sz="1800" dirty="0"/>
              <a:t> </a:t>
            </a:r>
            <a:r>
              <a:rPr lang="fi-FI" sz="1800" dirty="0" err="1"/>
              <a:t>should</a:t>
            </a:r>
            <a:r>
              <a:rPr lang="fi-FI" sz="1800" dirty="0"/>
              <a:t> </a:t>
            </a:r>
            <a:r>
              <a:rPr lang="fi-FI" sz="1800" dirty="0" err="1"/>
              <a:t>have</a:t>
            </a:r>
            <a:endParaRPr lang="fi-FI" sz="1800" dirty="0"/>
          </a:p>
          <a:p>
            <a:endParaRPr lang="fi-FI" sz="1800" dirty="0"/>
          </a:p>
          <a:p>
            <a:pPr marL="625320" lvl="1" indent="-411480">
              <a:buFont typeface="Arial" charset="0"/>
              <a:buAutoNum type="arabicPeriod"/>
            </a:pPr>
            <a:r>
              <a:rPr lang="fi-FI" sz="1800" dirty="0" err="1"/>
              <a:t>Enrolled</a:t>
            </a:r>
            <a:r>
              <a:rPr lang="fi-FI" sz="1800" dirty="0"/>
              <a:t> at </a:t>
            </a:r>
            <a:r>
              <a:rPr lang="fi-FI" sz="1800" dirty="0" err="1"/>
              <a:t>the</a:t>
            </a:r>
            <a:r>
              <a:rPr lang="fi-FI" sz="1800" dirty="0"/>
              <a:t> University (DL 1 </a:t>
            </a:r>
            <a:r>
              <a:rPr lang="fi-FI" sz="1800" dirty="0" err="1"/>
              <a:t>September</a:t>
            </a:r>
            <a:r>
              <a:rPr lang="fi-FI" sz="1800"/>
              <a:t>)</a:t>
            </a:r>
            <a:endParaRPr lang="fi-FI" sz="1800" dirty="0"/>
          </a:p>
          <a:p>
            <a:pPr marL="625320" lvl="1" indent="-411480">
              <a:buFont typeface="Arial" charset="0"/>
              <a:buAutoNum type="arabicPeriod"/>
            </a:pPr>
            <a:r>
              <a:rPr lang="fi-FI" sz="1800" dirty="0" err="1"/>
              <a:t>Been</a:t>
            </a:r>
            <a:r>
              <a:rPr lang="fi-FI" sz="1800" dirty="0"/>
              <a:t> in </a:t>
            </a:r>
            <a:r>
              <a:rPr lang="fi-FI" sz="1800" dirty="0" err="1"/>
              <a:t>contact</a:t>
            </a:r>
            <a:r>
              <a:rPr lang="fi-FI" sz="1800" dirty="0"/>
              <a:t> </a:t>
            </a:r>
            <a:r>
              <a:rPr lang="fi-FI" sz="1800" dirty="0" err="1"/>
              <a:t>with</a:t>
            </a:r>
            <a:r>
              <a:rPr lang="fi-FI" sz="1800" dirty="0"/>
              <a:t> </a:t>
            </a:r>
            <a:r>
              <a:rPr lang="fi-FI" sz="1800" dirty="0" err="1"/>
              <a:t>your</a:t>
            </a:r>
            <a:r>
              <a:rPr lang="fi-FI" sz="1800" dirty="0"/>
              <a:t> </a:t>
            </a:r>
            <a:r>
              <a:rPr lang="fi-FI" sz="1800" dirty="0" err="1"/>
              <a:t>student</a:t>
            </a:r>
            <a:r>
              <a:rPr lang="fi-FI" sz="1800" dirty="0"/>
              <a:t> tutor</a:t>
            </a:r>
          </a:p>
          <a:p>
            <a:pPr marL="625320" lvl="1" indent="-411480">
              <a:buFont typeface="Arial" charset="0"/>
              <a:buAutoNum type="arabicPeriod"/>
            </a:pPr>
            <a:r>
              <a:rPr lang="fi-FI" sz="1800" dirty="0" err="1"/>
              <a:t>Applied</a:t>
            </a:r>
            <a:r>
              <a:rPr lang="fi-FI" sz="1800" dirty="0"/>
              <a:t> for a </a:t>
            </a:r>
            <a:r>
              <a:rPr lang="fi-FI" sz="1800" dirty="0" err="1"/>
              <a:t>student</a:t>
            </a:r>
            <a:r>
              <a:rPr lang="fi-FI" sz="1800" dirty="0"/>
              <a:t> </a:t>
            </a:r>
            <a:r>
              <a:rPr lang="fi-FI" sz="1800" dirty="0" err="1"/>
              <a:t>card</a:t>
            </a:r>
            <a:r>
              <a:rPr lang="fi-FI" sz="1800" dirty="0"/>
              <a:t> </a:t>
            </a:r>
          </a:p>
          <a:p>
            <a:pPr marL="625320" lvl="1" indent="-411480">
              <a:buFont typeface="Arial" charset="0"/>
              <a:buAutoNum type="arabicPeriod"/>
            </a:pPr>
            <a:r>
              <a:rPr lang="en-US" sz="1800" dirty="0"/>
              <a:t>Activated your Aalto IT account</a:t>
            </a:r>
          </a:p>
          <a:p>
            <a:pPr marL="625320" lvl="1" indent="-411480">
              <a:buFont typeface="Arial" charset="0"/>
              <a:buAutoNum type="arabicPeriod"/>
            </a:pPr>
            <a:r>
              <a:rPr lang="en-US" sz="1800" dirty="0"/>
              <a:t>Checked the degree structure and courses of your </a:t>
            </a:r>
            <a:r>
              <a:rPr lang="en-US" sz="1800" dirty="0" err="1"/>
              <a:t>programme</a:t>
            </a:r>
            <a:endParaRPr lang="en-US" sz="1800" dirty="0"/>
          </a:p>
          <a:p>
            <a:pPr marL="625320" lvl="1" indent="-411480">
              <a:buFont typeface="Arial" charset="0"/>
              <a:buAutoNum type="arabicPeriod"/>
            </a:pPr>
            <a:r>
              <a:rPr lang="en-US" sz="1800" dirty="0"/>
              <a:t>Completed the Pre-orientation in MyCourses</a:t>
            </a:r>
          </a:p>
          <a:p>
            <a:pPr marL="625320" lvl="1" indent="-411480">
              <a:buFont typeface="Arial" charset="0"/>
              <a:buAutoNum type="arabicPeriod"/>
            </a:pPr>
            <a:r>
              <a:rPr lang="fi-FI" sz="1800" dirty="0" err="1"/>
              <a:t>Registered</a:t>
            </a:r>
            <a:r>
              <a:rPr lang="fi-FI" sz="1800" dirty="0"/>
              <a:t> </a:t>
            </a:r>
            <a:r>
              <a:rPr lang="fi-FI" sz="1800" dirty="0" err="1"/>
              <a:t>your</a:t>
            </a:r>
            <a:r>
              <a:rPr lang="fi-FI" sz="1800" dirty="0"/>
              <a:t> </a:t>
            </a:r>
            <a:r>
              <a:rPr lang="fi-FI" sz="1800" dirty="0" err="1"/>
              <a:t>residence</a:t>
            </a:r>
            <a:r>
              <a:rPr lang="fi-FI" sz="1800" dirty="0"/>
              <a:t> and </a:t>
            </a:r>
            <a:r>
              <a:rPr lang="fi-FI" sz="1800" dirty="0" err="1"/>
              <a:t>received</a:t>
            </a:r>
            <a:r>
              <a:rPr lang="fi-FI" sz="1800" dirty="0"/>
              <a:t> a </a:t>
            </a:r>
            <a:r>
              <a:rPr lang="fi-FI" sz="1800" dirty="0" err="1"/>
              <a:t>Finnish</a:t>
            </a:r>
            <a:r>
              <a:rPr lang="fi-FI" sz="1800" dirty="0"/>
              <a:t> </a:t>
            </a:r>
            <a:r>
              <a:rPr lang="en-US" sz="1800" dirty="0"/>
              <a:t>ID code (DVV-pop up service on Thursday 31 August at Aalto Welcome </a:t>
            </a:r>
            <a:r>
              <a:rPr lang="en-US" sz="1800" dirty="0" err="1"/>
              <a:t>Fairn</a:t>
            </a:r>
            <a:r>
              <a:rPr lang="en-US" sz="1800" dirty="0"/>
              <a:t> 10 am-4 pm)</a:t>
            </a:r>
          </a:p>
        </p:txBody>
      </p:sp>
      <p:sp>
        <p:nvSpPr>
          <p:cNvPr id="4" name="Rectangle: Rounded Corners 3">
            <a:extLst>
              <a:ext uri="{FF2B5EF4-FFF2-40B4-BE49-F238E27FC236}">
                <a16:creationId xmlns:a16="http://schemas.microsoft.com/office/drawing/2014/main" id="{C238CC08-69B3-4ED2-B544-2E9D2242E8CD}"/>
              </a:ext>
            </a:extLst>
          </p:cNvPr>
          <p:cNvSpPr/>
          <p:nvPr/>
        </p:nvSpPr>
        <p:spPr>
          <a:xfrm>
            <a:off x="6409578" y="652182"/>
            <a:ext cx="2375647" cy="3821206"/>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endParaRPr lang="en-US" sz="1600" b="1" dirty="0"/>
          </a:p>
          <a:p>
            <a:pPr algn="ctr"/>
            <a:endParaRPr lang="en-US" sz="1600" b="1" dirty="0"/>
          </a:p>
          <a:p>
            <a:pPr algn="ctr"/>
            <a:r>
              <a:rPr lang="en-US" sz="1600" b="1" dirty="0"/>
              <a:t>If missing any of these, use the free hours of your orientation week to catch up!</a:t>
            </a:r>
          </a:p>
        </p:txBody>
      </p:sp>
      <p:pic>
        <p:nvPicPr>
          <p:cNvPr id="6" name="Graphic 5" descr="Warning with solid fill">
            <a:extLst>
              <a:ext uri="{FF2B5EF4-FFF2-40B4-BE49-F238E27FC236}">
                <a16:creationId xmlns:a16="http://schemas.microsoft.com/office/drawing/2014/main" id="{15CD4F20-3734-4849-82BA-25049B2379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0201" y="1158339"/>
            <a:ext cx="914400" cy="914400"/>
          </a:xfrm>
          <a:prstGeom prst="rect">
            <a:avLst/>
          </a:prstGeom>
        </p:spPr>
      </p:pic>
    </p:spTree>
    <p:extLst>
      <p:ext uri="{BB962C8B-B14F-4D97-AF65-F5344CB8AC3E}">
        <p14:creationId xmlns:p14="http://schemas.microsoft.com/office/powerpoint/2010/main" val="262000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46CBE-AE72-1B4A-9388-3CA1A8F1FB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606" t="1129" r="21005" b="1984"/>
          <a:stretch/>
        </p:blipFill>
        <p:spPr>
          <a:xfrm>
            <a:off x="0" y="-1"/>
            <a:ext cx="9221821" cy="5143501"/>
          </a:xfrm>
          <a:prstGeom prst="rect">
            <a:avLst/>
          </a:prstGeom>
        </p:spPr>
      </p:pic>
      <p:sp>
        <p:nvSpPr>
          <p:cNvPr id="16" name="Rectangle 15">
            <a:extLst>
              <a:ext uri="{FF2B5EF4-FFF2-40B4-BE49-F238E27FC236}">
                <a16:creationId xmlns:a16="http://schemas.microsoft.com/office/drawing/2014/main" id="{8BC2928C-0972-3C46-80BB-8560397DDBDB}"/>
              </a:ext>
            </a:extLst>
          </p:cNvPr>
          <p:cNvSpPr/>
          <p:nvPr/>
        </p:nvSpPr>
        <p:spPr>
          <a:xfrm>
            <a:off x="0" y="-7415"/>
            <a:ext cx="4572000" cy="5157674"/>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FFCD00"/>
              </a:solidFill>
            </a:endParaRPr>
          </a:p>
        </p:txBody>
      </p:sp>
      <p:pic>
        <p:nvPicPr>
          <p:cNvPr id="6" name="Kuva 1">
            <a:extLst>
              <a:ext uri="{FF2B5EF4-FFF2-40B4-BE49-F238E27FC236}">
                <a16:creationId xmlns:a16="http://schemas.microsoft.com/office/drawing/2014/main" id="{FF861126-0747-1948-BAE2-B1D1313E93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60479"/>
            <a:ext cx="1734813" cy="1675605"/>
          </a:xfrm>
          <a:prstGeom prst="rect">
            <a:avLst/>
          </a:prstGeom>
        </p:spPr>
      </p:pic>
      <p:sp>
        <p:nvSpPr>
          <p:cNvPr id="17" name="Text Placeholder 9">
            <a:extLst>
              <a:ext uri="{FF2B5EF4-FFF2-40B4-BE49-F238E27FC236}">
                <a16:creationId xmlns:a16="http://schemas.microsoft.com/office/drawing/2014/main" id="{935371F9-34B0-A046-A95C-3C33F084B596}"/>
              </a:ext>
            </a:extLst>
          </p:cNvPr>
          <p:cNvSpPr txBox="1">
            <a:spLocks/>
          </p:cNvSpPr>
          <p:nvPr/>
        </p:nvSpPr>
        <p:spPr>
          <a:xfrm>
            <a:off x="456497" y="1198919"/>
            <a:ext cx="3316993" cy="663264"/>
          </a:xfrm>
          <a:prstGeom prst="rect">
            <a:avLst/>
          </a:prstGeom>
        </p:spPr>
        <p:txBody>
          <a:bodyPr lIns="0" rIns="0" anchor="b"/>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ts val="5200"/>
              </a:lnSpc>
            </a:pPr>
            <a:r>
              <a:rPr lang="en-US" sz="5200" dirty="0">
                <a:solidFill>
                  <a:schemeClr val="tx1"/>
                </a:solidFill>
              </a:rPr>
              <a:t>Study Essentials</a:t>
            </a:r>
            <a:endParaRPr lang="en-FI" sz="5200" dirty="0">
              <a:solidFill>
                <a:schemeClr val="tx1"/>
              </a:solidFill>
            </a:endParaRPr>
          </a:p>
        </p:txBody>
      </p:sp>
      <p:sp>
        <p:nvSpPr>
          <p:cNvPr id="18" name="Text Placeholder 8">
            <a:extLst>
              <a:ext uri="{FF2B5EF4-FFF2-40B4-BE49-F238E27FC236}">
                <a16:creationId xmlns:a16="http://schemas.microsoft.com/office/drawing/2014/main" id="{C6DC7A70-38F4-ED4A-AF60-1F90351322CE}"/>
              </a:ext>
            </a:extLst>
          </p:cNvPr>
          <p:cNvSpPr txBox="1">
            <a:spLocks/>
          </p:cNvSpPr>
          <p:nvPr/>
        </p:nvSpPr>
        <p:spPr>
          <a:xfrm>
            <a:off x="470104" y="2214782"/>
            <a:ext cx="3928901" cy="914929"/>
          </a:xfrm>
          <a:prstGeom prst="rect">
            <a:avLst/>
          </a:prstGeom>
          <a:ln w="12700">
            <a:noFill/>
          </a:ln>
        </p:spPr>
        <p:txBody>
          <a:bodyPr lIns="0" tIns="45720" rIns="0" bIns="45720" anchor="t"/>
          <a:lstStyle>
            <a:lvl1pPr marL="0" indent="0" algn="l" defTabSz="685800" rtl="0" eaLnBrk="1" latinLnBrk="0" hangingPunct="1">
              <a:lnSpc>
                <a:spcPct val="100000"/>
              </a:lnSpc>
              <a:spcBef>
                <a:spcPts val="750"/>
              </a:spcBef>
              <a:buFont typeface="Arial"/>
              <a:buNone/>
              <a:defRPr sz="2800" b="1" i="0" kern="1200" baseline="0">
                <a:solidFill>
                  <a:schemeClr val="bg1"/>
                </a:solidFill>
                <a:latin typeface="arial" charset="0"/>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1800" b="0" dirty="0">
                <a:solidFill>
                  <a:schemeClr val="tx1"/>
                </a:solidFill>
              </a:rPr>
              <a:t>New Master’s students at </a:t>
            </a:r>
            <a:br>
              <a:rPr lang="en-US" sz="1800" b="0" dirty="0">
                <a:solidFill>
                  <a:schemeClr val="tx1"/>
                </a:solidFill>
              </a:rPr>
            </a:br>
            <a:r>
              <a:rPr lang="en-US" sz="1800" b="0" dirty="0">
                <a:solidFill>
                  <a:schemeClr val="tx1"/>
                </a:solidFill>
              </a:rPr>
              <a:t>Aalto University School of Engineering</a:t>
            </a:r>
          </a:p>
          <a:p>
            <a:r>
              <a:rPr lang="en-US" sz="1400" i="1" dirty="0">
                <a:solidFill>
                  <a:schemeClr val="tx1"/>
                </a:solidFill>
                <a:latin typeface="Georgia" panose="02040502050405020303" pitchFamily="18" charset="0"/>
              </a:rPr>
              <a:t>28 August 2023</a:t>
            </a:r>
            <a:br>
              <a:rPr lang="en-US" sz="1400" i="1" dirty="0">
                <a:solidFill>
                  <a:schemeClr val="tx1"/>
                </a:solidFill>
                <a:latin typeface="Georgia" panose="02040502050405020303" pitchFamily="18" charset="0"/>
              </a:rPr>
            </a:br>
            <a:r>
              <a:rPr lang="en-US" sz="1400" i="1" dirty="0">
                <a:solidFill>
                  <a:schemeClr val="tx1"/>
                </a:solidFill>
                <a:latin typeface="Georgia" panose="02040502050405020303" pitchFamily="18" charset="0"/>
              </a:rPr>
              <a:t>Aino Roms</a:t>
            </a:r>
            <a:endParaRPr lang="en-FI" sz="1400" i="1" dirty="0">
              <a:solidFill>
                <a:schemeClr val="tx1"/>
              </a:solidFill>
              <a:latin typeface="Georgia" panose="02040502050405020303" pitchFamily="18" charset="0"/>
            </a:endParaRPr>
          </a:p>
        </p:txBody>
      </p:sp>
      <p:cxnSp>
        <p:nvCxnSpPr>
          <p:cNvPr id="19" name="Suora yhdysviiva 6">
            <a:extLst>
              <a:ext uri="{FF2B5EF4-FFF2-40B4-BE49-F238E27FC236}">
                <a16:creationId xmlns:a16="http://schemas.microsoft.com/office/drawing/2014/main" id="{0F71724B-68F0-C44C-94C5-D43126F87D9A}"/>
              </a:ext>
            </a:extLst>
          </p:cNvPr>
          <p:cNvCxnSpPr>
            <a:cxnSpLocks/>
          </p:cNvCxnSpPr>
          <p:nvPr/>
        </p:nvCxnSpPr>
        <p:spPr>
          <a:xfrm>
            <a:off x="479356" y="1952524"/>
            <a:ext cx="379683"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F4B871E-287A-DE45-9A53-40108147452E}"/>
              </a:ext>
            </a:extLst>
          </p:cNvPr>
          <p:cNvPicPr>
            <a:picLocks noChangeAspect="1"/>
          </p:cNvPicPr>
          <p:nvPr/>
        </p:nvPicPr>
        <p:blipFill>
          <a:blip r:embed="rId5"/>
          <a:stretch>
            <a:fillRect/>
          </a:stretch>
        </p:blipFill>
        <p:spPr>
          <a:xfrm>
            <a:off x="23150" y="3471009"/>
            <a:ext cx="1734813" cy="1679250"/>
          </a:xfrm>
          <a:prstGeom prst="rect">
            <a:avLst/>
          </a:prstGeom>
        </p:spPr>
      </p:pic>
    </p:spTree>
    <p:extLst>
      <p:ext uri="{BB962C8B-B14F-4D97-AF65-F5344CB8AC3E}">
        <p14:creationId xmlns:p14="http://schemas.microsoft.com/office/powerpoint/2010/main" val="252950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grpSp>
        <p:nvGrpSpPr>
          <p:cNvPr id="17" name="Group 16">
            <a:extLst>
              <a:ext uri="{FF2B5EF4-FFF2-40B4-BE49-F238E27FC236}">
                <a16:creationId xmlns:a16="http://schemas.microsoft.com/office/drawing/2014/main" id="{04A64BFE-CEFD-4D81-9ED3-53416C58A54E}"/>
              </a:ext>
            </a:extLst>
          </p:cNvPr>
          <p:cNvGrpSpPr/>
          <p:nvPr/>
        </p:nvGrpSpPr>
        <p:grpSpPr>
          <a:xfrm>
            <a:off x="829097" y="670601"/>
            <a:ext cx="3858369" cy="3726470"/>
            <a:chOff x="339920" y="670601"/>
            <a:chExt cx="4705350" cy="4470636"/>
          </a:xfrm>
        </p:grpSpPr>
        <p:pic>
          <p:nvPicPr>
            <p:cNvPr id="9" name="Graphic 8" descr="Woman riding bicycle with basket">
              <a:extLst>
                <a:ext uri="{FF2B5EF4-FFF2-40B4-BE49-F238E27FC236}">
                  <a16:creationId xmlns:a16="http://schemas.microsoft.com/office/drawing/2014/main" id="{A2E964FD-ABA2-4CFE-9FA2-0824FEC6D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9920" y="1197887"/>
              <a:ext cx="4705350" cy="3943350"/>
            </a:xfrm>
            <a:prstGeom prst="rect">
              <a:avLst/>
            </a:prstGeom>
          </p:spPr>
        </p:pic>
        <p:pic>
          <p:nvPicPr>
            <p:cNvPr id="11" name="Graphic 10" descr="Girl with braided hair">
              <a:extLst>
                <a:ext uri="{FF2B5EF4-FFF2-40B4-BE49-F238E27FC236}">
                  <a16:creationId xmlns:a16="http://schemas.microsoft.com/office/drawing/2014/main" id="{F407B7C1-1511-4414-ADF2-68A94BE6DF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2190" y="670601"/>
              <a:ext cx="704850" cy="923925"/>
            </a:xfrm>
            <a:prstGeom prst="rect">
              <a:avLst/>
            </a:prstGeom>
          </p:spPr>
        </p:pic>
        <p:pic>
          <p:nvPicPr>
            <p:cNvPr id="13" name="Graphic 12" descr="A happy face">
              <a:extLst>
                <a:ext uri="{FF2B5EF4-FFF2-40B4-BE49-F238E27FC236}">
                  <a16:creationId xmlns:a16="http://schemas.microsoft.com/office/drawing/2014/main" id="{70E81285-25D6-476E-8B3A-90EC8257D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0456" y="975400"/>
              <a:ext cx="304800" cy="314325"/>
            </a:xfrm>
            <a:prstGeom prst="rect">
              <a:avLst/>
            </a:prstGeom>
          </p:spPr>
        </p:pic>
      </p:grpSp>
      <p:grpSp>
        <p:nvGrpSpPr>
          <p:cNvPr id="2" name="Group 1">
            <a:extLst>
              <a:ext uri="{FF2B5EF4-FFF2-40B4-BE49-F238E27FC236}">
                <a16:creationId xmlns:a16="http://schemas.microsoft.com/office/drawing/2014/main" id="{658C950A-1201-4BA1-BE2B-1EC9C3BB7461}"/>
              </a:ext>
            </a:extLst>
          </p:cNvPr>
          <p:cNvGrpSpPr/>
          <p:nvPr/>
        </p:nvGrpSpPr>
        <p:grpSpPr>
          <a:xfrm>
            <a:off x="6760316" y="981349"/>
            <a:ext cx="1384000" cy="4243486"/>
            <a:chOff x="6760316" y="981349"/>
            <a:chExt cx="1384000" cy="4243486"/>
          </a:xfrm>
        </p:grpSpPr>
        <p:pic>
          <p:nvPicPr>
            <p:cNvPr id="3" name="Graphic 2" descr="A male waving hand">
              <a:extLst>
                <a:ext uri="{FF2B5EF4-FFF2-40B4-BE49-F238E27FC236}">
                  <a16:creationId xmlns:a16="http://schemas.microsoft.com/office/drawing/2014/main" id="{42711917-39EB-43BB-8690-F04C62851A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760316" y="1440733"/>
              <a:ext cx="1384000" cy="3784102"/>
            </a:xfrm>
            <a:prstGeom prst="rect">
              <a:avLst/>
            </a:prstGeom>
          </p:spPr>
        </p:pic>
        <p:pic>
          <p:nvPicPr>
            <p:cNvPr id="7" name="Graphic 6" descr="Boy with spiky hair">
              <a:extLst>
                <a:ext uri="{FF2B5EF4-FFF2-40B4-BE49-F238E27FC236}">
                  <a16:creationId xmlns:a16="http://schemas.microsoft.com/office/drawing/2014/main" id="{8C699972-5C5E-4BA7-A0D0-7A327FD3BB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7115247" y="981349"/>
              <a:ext cx="569367" cy="709519"/>
            </a:xfrm>
            <a:prstGeom prst="rect">
              <a:avLst/>
            </a:prstGeom>
          </p:spPr>
        </p:pic>
        <p:pic>
          <p:nvPicPr>
            <p:cNvPr id="15" name="Graphic 14" descr="A face with one eye">
              <a:extLst>
                <a:ext uri="{FF2B5EF4-FFF2-40B4-BE49-F238E27FC236}">
                  <a16:creationId xmlns:a16="http://schemas.microsoft.com/office/drawing/2014/main" id="{9DE22731-9983-4AD9-A958-92E26B7EF9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7154807" y="1268563"/>
              <a:ext cx="304800" cy="304800"/>
            </a:xfrm>
            <a:prstGeom prst="rect">
              <a:avLst/>
            </a:prstGeom>
          </p:spPr>
        </p:pic>
      </p:grpSp>
      <p:grpSp>
        <p:nvGrpSpPr>
          <p:cNvPr id="6" name="Group 5">
            <a:extLst>
              <a:ext uri="{FF2B5EF4-FFF2-40B4-BE49-F238E27FC236}">
                <a16:creationId xmlns:a16="http://schemas.microsoft.com/office/drawing/2014/main" id="{D11DBE03-D60F-47BA-9A27-749CEF96C66B}"/>
              </a:ext>
            </a:extLst>
          </p:cNvPr>
          <p:cNvGrpSpPr/>
          <p:nvPr/>
        </p:nvGrpSpPr>
        <p:grpSpPr>
          <a:xfrm>
            <a:off x="3944140" y="617560"/>
            <a:ext cx="3115642" cy="1954190"/>
            <a:chOff x="3944140" y="617560"/>
            <a:chExt cx="3115642" cy="1954190"/>
          </a:xfrm>
        </p:grpSpPr>
        <p:pic>
          <p:nvPicPr>
            <p:cNvPr id="18" name="Graphic 17" descr="Oblong speech bubble">
              <a:extLst>
                <a:ext uri="{FF2B5EF4-FFF2-40B4-BE49-F238E27FC236}">
                  <a16:creationId xmlns:a16="http://schemas.microsoft.com/office/drawing/2014/main" id="{D003346B-350A-4784-93EF-3A017F7519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44140" y="617560"/>
              <a:ext cx="3115642" cy="1954190"/>
            </a:xfrm>
            <a:prstGeom prst="rect">
              <a:avLst/>
            </a:prstGeom>
          </p:spPr>
        </p:pic>
        <p:sp>
          <p:nvSpPr>
            <p:cNvPr id="19" name="TextBox 18">
              <a:extLst>
                <a:ext uri="{FF2B5EF4-FFF2-40B4-BE49-F238E27FC236}">
                  <a16:creationId xmlns:a16="http://schemas.microsoft.com/office/drawing/2014/main" id="{13F76151-C135-42CA-AC6E-EDA4C37884C7}"/>
                </a:ext>
              </a:extLst>
            </p:cNvPr>
            <p:cNvSpPr txBox="1"/>
            <p:nvPr/>
          </p:nvSpPr>
          <p:spPr>
            <a:xfrm>
              <a:off x="4357707" y="951475"/>
              <a:ext cx="1946199" cy="1338828"/>
            </a:xfrm>
            <a:prstGeom prst="rect">
              <a:avLst/>
            </a:prstGeom>
            <a:noFill/>
          </p:spPr>
          <p:txBody>
            <a:bodyPr wrap="square" rtlCol="0">
              <a:spAutoFit/>
            </a:bodyPr>
            <a:lstStyle/>
            <a:p>
              <a:pPr algn="ctr"/>
              <a:r>
                <a:rPr lang="en-US" b="1" dirty="0">
                  <a:latin typeface="Ink Free" panose="03080402000500000000" pitchFamily="66" charset="0"/>
                </a:rPr>
                <a:t>Hi! </a:t>
              </a:r>
              <a:br>
                <a:rPr lang="en-US" b="1" dirty="0">
                  <a:latin typeface="Ink Free" panose="03080402000500000000" pitchFamily="66" charset="0"/>
                </a:rPr>
              </a:br>
              <a:r>
                <a:rPr lang="en-US" b="1" dirty="0">
                  <a:latin typeface="Ink Free" panose="03080402000500000000" pitchFamily="66" charset="0"/>
                </a:rPr>
                <a:t>My name is Zig and I’m from planet </a:t>
              </a:r>
              <a:r>
                <a:rPr lang="en-US" b="1" dirty="0" err="1">
                  <a:latin typeface="Ink Free" panose="03080402000500000000" pitchFamily="66" charset="0"/>
                </a:rPr>
                <a:t>Phosh</a:t>
              </a:r>
              <a:r>
                <a:rPr lang="en-US" b="1" dirty="0">
                  <a:latin typeface="Ink Free" panose="03080402000500000000" pitchFamily="66" charset="0"/>
                </a:rPr>
                <a:t>. I have no idea of this university-thing, could you help me? </a:t>
              </a:r>
            </a:p>
          </p:txBody>
        </p:sp>
      </p:grpSp>
    </p:spTree>
    <p:extLst>
      <p:ext uri="{BB962C8B-B14F-4D97-AF65-F5344CB8AC3E}">
        <p14:creationId xmlns:p14="http://schemas.microsoft.com/office/powerpoint/2010/main" val="89529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ema">
  <a:themeElements>
    <a:clrScheme name="Mukautettu 11">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9_EN.potx" id="{E1465BDA-3F1E-4B43-A4A9-42844E8B9EAE}" vid="{79FD88EC-2B1E-4CEE-9078-86CF928A22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Aalto_ENG_169_EN</Template>
  <TotalTime>3868</TotalTime>
  <Words>4031</Words>
  <Application>Microsoft Office PowerPoint</Application>
  <PresentationFormat>On-screen Show (16:9)</PresentationFormat>
  <Paragraphs>506</Paragraphs>
  <Slides>52</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vt:lpstr>
      <vt:lpstr>Arial,Sans-Serif</vt:lpstr>
      <vt:lpstr>Calibri</vt:lpstr>
      <vt:lpstr>Fredoka One</vt:lpstr>
      <vt:lpstr>Georgia</vt:lpstr>
      <vt:lpstr>Ink Free</vt:lpstr>
      <vt:lpstr>Wingdings</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Essentials</dc:title>
  <dc:creator>Aino Roms</dc:creator>
  <cp:lastModifiedBy>Aino Roms</cp:lastModifiedBy>
  <cp:revision>100</cp:revision>
  <dcterms:created xsi:type="dcterms:W3CDTF">2021-08-12T11:27:51Z</dcterms:created>
  <dcterms:modified xsi:type="dcterms:W3CDTF">2023-08-28T07:45:50Z</dcterms:modified>
</cp:coreProperties>
</file>