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8" r:id="rId2"/>
    <p:sldId id="259" r:id="rId3"/>
    <p:sldId id="450" r:id="rId4"/>
    <p:sldId id="269" r:id="rId5"/>
    <p:sldId id="4492" r:id="rId6"/>
    <p:sldId id="270" r:id="rId7"/>
    <p:sldId id="260" r:id="rId8"/>
    <p:sldId id="272" r:id="rId9"/>
    <p:sldId id="262" r:id="rId10"/>
    <p:sldId id="271" r:id="rId11"/>
    <p:sldId id="4509" r:id="rId12"/>
    <p:sldId id="263" r:id="rId13"/>
    <p:sldId id="4510" r:id="rId14"/>
    <p:sldId id="4511" r:id="rId15"/>
    <p:sldId id="4484" r:id="rId16"/>
  </p:sldIdLst>
  <p:sldSz cx="9144000" cy="5715000" type="screen16x1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tinen Eeva" initials="LE" lastIdx="5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363B"/>
    <a:srgbClr val="00965E"/>
    <a:srgbClr val="EE353B"/>
    <a:srgbClr val="FF0000"/>
    <a:srgbClr val="005EB8"/>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9" autoAdjust="0"/>
    <p:restoredTop sz="80094" autoAdjust="0"/>
  </p:normalViewPr>
  <p:slideViewPr>
    <p:cSldViewPr snapToGrid="0" snapToObjects="1">
      <p:cViewPr varScale="1">
        <p:scale>
          <a:sx n="75" d="100"/>
          <a:sy n="75" d="100"/>
        </p:scale>
        <p:origin x="964"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3" d="100"/>
          <a:sy n="93" d="100"/>
        </p:scale>
        <p:origin x="402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CC29D-C729-694F-A788-B5007BCA57F6}" type="datetimeFigureOut">
              <a:rPr lang="en-US" smtClean="0"/>
              <a:t>8/25/2023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D53-F29D-C94E-BF8B-0D8B7431C954}" type="datetimeFigureOut">
              <a:rPr lang="en-US" smtClean="0"/>
              <a:t>8/25/2023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704850" y="1233488"/>
            <a:ext cx="5326063" cy="3328987"/>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DF164E42-DED0-9246-9B1B-B67105F62D49}" type="slidenum">
              <a:rPr lang="en-US" smtClean="0"/>
              <a:t>1</a:t>
            </a:fld>
            <a:endParaRPr lang="en-US"/>
          </a:p>
        </p:txBody>
      </p:sp>
    </p:spTree>
    <p:extLst>
      <p:ext uri="{BB962C8B-B14F-4D97-AF65-F5344CB8AC3E}">
        <p14:creationId xmlns:p14="http://schemas.microsoft.com/office/powerpoint/2010/main" val="586335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www.aalto.fi/snapchat/" TargetMode="External"/><Relationship Id="rId3" Type="http://schemas.openxmlformats.org/officeDocument/2006/relationships/hyperlink" Target="https://www.linkedin.com/school/aalto-university/" TargetMode="External"/><Relationship Id="rId7" Type="http://schemas.openxmlformats.org/officeDocument/2006/relationships/hyperlink" Target="https://www.youtube.com/user/aaltouniversity" TargetMode="External"/><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facebook.com/AaltoUniversitySchoolOfEngineering" TargetMode="External"/><Relationship Id="rId5" Type="http://schemas.openxmlformats.org/officeDocument/2006/relationships/hyperlink" Target="https://twitter.com/AaltoENG"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www.instagram.com/aalto.eng/" TargetMode="External"/><Relationship Id="rId1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p:spTree>
      <p:nvGrpSpPr>
        <p:cNvPr id="1" name=""/>
        <p:cNvGrpSpPr/>
        <p:nvPr/>
      </p:nvGrpSpPr>
      <p:grpSpPr>
        <a:xfrm>
          <a:off x="0" y="0"/>
          <a:ext cx="0" cy="0"/>
          <a:chOff x="0" y="0"/>
          <a:chExt cx="0" cy="0"/>
        </a:xfrm>
      </p:grpSpPr>
      <p:sp>
        <p:nvSpPr>
          <p:cNvPr id="5" name="Rectangle 4"/>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noProof="0"/>
          </a:p>
        </p:txBody>
      </p:sp>
      <p:sp>
        <p:nvSpPr>
          <p:cNvPr id="7" name="Text Placeholder 3"/>
          <p:cNvSpPr>
            <a:spLocks noGrp="1"/>
          </p:cNvSpPr>
          <p:nvPr>
            <p:ph type="body" sz="half" idx="11" hasCustomPrompt="1"/>
          </p:nvPr>
        </p:nvSpPr>
        <p:spPr>
          <a:xfrm>
            <a:off x="431800" y="1820150"/>
            <a:ext cx="7948556" cy="736960"/>
          </a:xfrm>
          <a:prstGeom prst="rect">
            <a:avLst/>
          </a:prstGeom>
        </p:spPr>
        <p:txBody>
          <a:bodyPr lIns="0" rIns="0" anchor="b"/>
          <a:lstStyle>
            <a:lvl1pPr marL="0" indent="0">
              <a:lnSpc>
                <a:spcPct val="100000"/>
              </a:lnSpc>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Headline</a:t>
            </a:r>
          </a:p>
        </p:txBody>
      </p:sp>
      <p:sp>
        <p:nvSpPr>
          <p:cNvPr id="8" name="Text Placeholder 3"/>
          <p:cNvSpPr>
            <a:spLocks noGrp="1"/>
          </p:cNvSpPr>
          <p:nvPr>
            <p:ph type="body" sz="half" idx="2" hasCustomPrompt="1"/>
          </p:nvPr>
        </p:nvSpPr>
        <p:spPr>
          <a:xfrm>
            <a:off x="431825" y="2857500"/>
            <a:ext cx="7998597" cy="557098"/>
          </a:xfrm>
          <a:prstGeom prst="rect">
            <a:avLst/>
          </a:prstGeom>
        </p:spPr>
        <p:txBody>
          <a:bodyPr lIns="0" r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No Image - Sub</a:t>
            </a:r>
          </a:p>
        </p:txBody>
      </p:sp>
      <p:sp>
        <p:nvSpPr>
          <p:cNvPr id="9" name="Text Placeholder 3"/>
          <p:cNvSpPr>
            <a:spLocks noGrp="1"/>
          </p:cNvSpPr>
          <p:nvPr>
            <p:ph type="body" sz="half" idx="12" hasCustomPrompt="1"/>
          </p:nvPr>
        </p:nvSpPr>
        <p:spPr>
          <a:xfrm>
            <a:off x="5966385" y="4683765"/>
            <a:ext cx="2464025" cy="327132"/>
          </a:xfrm>
          <a:prstGeom prst="rect">
            <a:avLst/>
          </a:prstGeom>
        </p:spPr>
        <p:txBody>
          <a:bodyPr/>
          <a:lstStyle>
            <a:lvl1pPr marL="0" indent="0">
              <a:lnSpc>
                <a:spcPct val="100000"/>
              </a:lnSpc>
              <a:buNone/>
              <a:defRPr sz="135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Name</a:t>
            </a:r>
          </a:p>
        </p:txBody>
      </p:sp>
      <p:sp>
        <p:nvSpPr>
          <p:cNvPr id="11" name="Text Placeholder 3"/>
          <p:cNvSpPr>
            <a:spLocks noGrp="1"/>
          </p:cNvSpPr>
          <p:nvPr>
            <p:ph type="body" sz="half" idx="13" hasCustomPrompt="1"/>
          </p:nvPr>
        </p:nvSpPr>
        <p:spPr>
          <a:xfrm>
            <a:off x="5966385" y="5010897"/>
            <a:ext cx="2464025" cy="327132"/>
          </a:xfrm>
          <a:prstGeom prst="rect">
            <a:avLst/>
          </a:prstGeom>
        </p:spPr>
        <p:txBody>
          <a:bodyPr/>
          <a:lstStyle>
            <a:lvl1pPr marL="0" indent="0">
              <a:lnSpc>
                <a:spcPct val="100000"/>
              </a:lnSpc>
              <a:buNone/>
              <a:defRPr sz="135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Date</a:t>
            </a:r>
          </a:p>
        </p:txBody>
      </p:sp>
      <p:pic>
        <p:nvPicPr>
          <p:cNvPr id="13" name="Kuva 1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05361"/>
            <a:ext cx="2044059" cy="1674000"/>
          </a:xfrm>
          <a:prstGeom prst="rect">
            <a:avLst/>
          </a:prstGeom>
        </p:spPr>
      </p:pic>
    </p:spTree>
  </p:cSld>
  <p:clrMapOvr>
    <a:masterClrMapping/>
  </p:clrMapOvr>
  <p:extLst>
    <p:ext uri="{DCECCB84-F9BA-43D5-87BE-67443E8EF086}">
      <p15:sldGuideLst xmlns:p15="http://schemas.microsoft.com/office/powerpoint/2012/main">
        <p15:guide id="1" orient="horz" pos="3287" userDrawn="1">
          <p15:clr>
            <a:srgbClr val="FBAE40"/>
          </p15:clr>
        </p15:guide>
        <p15:guide id="2" pos="2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rocess slide">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215137"/>
            <a:ext cx="8489928" cy="1106552"/>
          </a:xfrm>
          <a:prstGeom prst="rect">
            <a:avLst/>
          </a:prstGeom>
        </p:spPr>
        <p:txBody>
          <a:bodyPr lIns="0" tIns="0" rIns="0" bIns="0"/>
          <a:lstStyle>
            <a:lvl1pPr marL="0" indent="0">
              <a:lnSpc>
                <a:spcPct val="100000"/>
              </a:lnSpc>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Body slide title</a:t>
            </a:r>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rgbClr val="FFFFFF"/>
                </a:solidFill>
              </a:defRPr>
            </a:lvl1pPr>
          </a:lstStyle>
          <a:p>
            <a:r>
              <a:rPr lang="en-GB" noProof="0"/>
              <a:t>dd.mm.yyyy</a:t>
            </a:r>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rgbClr val="FFFFFF"/>
                </a:solidFill>
              </a:defRPr>
            </a:lvl1pPr>
          </a:lstStyle>
          <a:p>
            <a:r>
              <a:rPr lang="en-GB" noProof="0"/>
              <a:t>Your text here</a:t>
            </a:r>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rgbClr val="FFFFFF"/>
                </a:solidFill>
              </a:defRPr>
            </a:lvl1pPr>
          </a:lstStyle>
          <a:p>
            <a:fld id="{28F7F04C-F568-F649-A2AE-EA61C66B69B4}" type="slidenum">
              <a:rPr lang="en-GB" noProof="0" smtClean="0"/>
              <a:pPr/>
              <a:t>‹#›</a:t>
            </a:fld>
            <a:endParaRPr lang="en-GB" noProof="0"/>
          </a:p>
        </p:txBody>
      </p:sp>
      <p:pic>
        <p:nvPicPr>
          <p:cNvPr id="32" name="Kuva 3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 y="4823410"/>
            <a:ext cx="2149762" cy="856800"/>
          </a:xfrm>
          <a:prstGeom prst="rect">
            <a:avLst/>
          </a:prstGeom>
        </p:spPr>
      </p:pic>
      <p:sp>
        <p:nvSpPr>
          <p:cNvPr id="19" name="Text Placeholder 5">
            <a:extLst>
              <a:ext uri="{FF2B5EF4-FFF2-40B4-BE49-F238E27FC236}">
                <a16:creationId xmlns:a16="http://schemas.microsoft.com/office/drawing/2014/main" id="{A9371F52-AAF0-4EB9-AB77-BACC586C6EB0}"/>
              </a:ext>
            </a:extLst>
          </p:cNvPr>
          <p:cNvSpPr>
            <a:spLocks noGrp="1"/>
          </p:cNvSpPr>
          <p:nvPr>
            <p:ph type="body" sz="quarter" idx="11" hasCustomPrompt="1"/>
          </p:nvPr>
        </p:nvSpPr>
        <p:spPr>
          <a:xfrm>
            <a:off x="295200" y="2761199"/>
            <a:ext cx="1539000" cy="2160000"/>
          </a:xfrm>
          <a:prstGeom prst="rect">
            <a:avLst/>
          </a:prstGeom>
        </p:spPr>
        <p:txBody>
          <a:bodyPr lIns="0" tIns="0" rIns="0" bIns="0"/>
          <a:lstStyle>
            <a:lvl1pPr marL="80996" indent="-80996" algn="l" defTabSz="514386" rtl="0" eaLnBrk="1" latinLnBrk="0" hangingPunct="1">
              <a:lnSpc>
                <a:spcPct val="1000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0996" lvl="0" indent="-80996" algn="l" defTabSz="514386" rtl="0" eaLnBrk="1" latinLnBrk="0" hangingPunct="1">
              <a:lnSpc>
                <a:spcPts val="975"/>
              </a:lnSpc>
              <a:buFont typeface="Arial" charset="0"/>
              <a:buChar char="•"/>
            </a:pPr>
            <a:r>
              <a:rPr lang="en-GB" noProof="0"/>
              <a:t>Add text</a:t>
            </a:r>
          </a:p>
        </p:txBody>
      </p:sp>
      <p:sp>
        <p:nvSpPr>
          <p:cNvPr id="20" name="Text Placeholder 5">
            <a:extLst>
              <a:ext uri="{FF2B5EF4-FFF2-40B4-BE49-F238E27FC236}">
                <a16:creationId xmlns:a16="http://schemas.microsoft.com/office/drawing/2014/main" id="{D1277C50-3A8C-4385-A075-74B5F6DF741D}"/>
              </a:ext>
            </a:extLst>
          </p:cNvPr>
          <p:cNvSpPr>
            <a:spLocks noGrp="1"/>
          </p:cNvSpPr>
          <p:nvPr>
            <p:ph type="body" sz="quarter" idx="12" hasCustomPrompt="1"/>
          </p:nvPr>
        </p:nvSpPr>
        <p:spPr>
          <a:xfrm>
            <a:off x="2039978" y="2761200"/>
            <a:ext cx="1539000" cy="2160000"/>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en-GB" noProof="0"/>
              <a:t>Add text</a:t>
            </a:r>
          </a:p>
          <a:p>
            <a:pPr marL="80996" lvl="0" indent="-80996" algn="l" defTabSz="514386" rtl="0" eaLnBrk="1" latinLnBrk="0" hangingPunct="1">
              <a:lnSpc>
                <a:spcPts val="975"/>
              </a:lnSpc>
              <a:buFont typeface="Arial" charset="0"/>
              <a:buChar char="•"/>
            </a:pPr>
            <a:endParaRPr lang="en-GB" noProof="0"/>
          </a:p>
        </p:txBody>
      </p:sp>
      <p:sp>
        <p:nvSpPr>
          <p:cNvPr id="21" name="Text Placeholder 23">
            <a:extLst>
              <a:ext uri="{FF2B5EF4-FFF2-40B4-BE49-F238E27FC236}">
                <a16:creationId xmlns:a16="http://schemas.microsoft.com/office/drawing/2014/main" id="{FA2CD813-8378-4AAF-86E9-18FC39BA81C0}"/>
              </a:ext>
            </a:extLst>
          </p:cNvPr>
          <p:cNvSpPr>
            <a:spLocks noGrp="1"/>
          </p:cNvSpPr>
          <p:nvPr>
            <p:ph type="body" sz="quarter" idx="16" hasCustomPrompt="1"/>
          </p:nvPr>
        </p:nvSpPr>
        <p:spPr>
          <a:xfrm>
            <a:off x="506700" y="1470810"/>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2014</a:t>
            </a:r>
          </a:p>
        </p:txBody>
      </p:sp>
      <p:sp>
        <p:nvSpPr>
          <p:cNvPr id="25" name="Text Placeholder 23">
            <a:extLst>
              <a:ext uri="{FF2B5EF4-FFF2-40B4-BE49-F238E27FC236}">
                <a16:creationId xmlns:a16="http://schemas.microsoft.com/office/drawing/2014/main" id="{4D7217AC-201E-42F1-9C6A-5EBA37032C79}"/>
              </a:ext>
            </a:extLst>
          </p:cNvPr>
          <p:cNvSpPr>
            <a:spLocks noGrp="1"/>
          </p:cNvSpPr>
          <p:nvPr>
            <p:ph type="body" sz="quarter" idx="17" hasCustomPrompt="1"/>
          </p:nvPr>
        </p:nvSpPr>
        <p:spPr>
          <a:xfrm>
            <a:off x="2251478" y="1470810"/>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2015</a:t>
            </a:r>
          </a:p>
        </p:txBody>
      </p:sp>
      <p:sp>
        <p:nvSpPr>
          <p:cNvPr id="30" name="Text Placeholder 23">
            <a:extLst>
              <a:ext uri="{FF2B5EF4-FFF2-40B4-BE49-F238E27FC236}">
                <a16:creationId xmlns:a16="http://schemas.microsoft.com/office/drawing/2014/main" id="{42C4284B-ABF4-47AD-B4BA-51C0F3F9B69F}"/>
              </a:ext>
            </a:extLst>
          </p:cNvPr>
          <p:cNvSpPr>
            <a:spLocks noGrp="1"/>
          </p:cNvSpPr>
          <p:nvPr>
            <p:ph type="body" sz="quarter" idx="18" hasCustomPrompt="1"/>
          </p:nvPr>
        </p:nvSpPr>
        <p:spPr>
          <a:xfrm>
            <a:off x="3983001" y="1470810"/>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2016</a:t>
            </a:r>
          </a:p>
        </p:txBody>
      </p:sp>
      <p:sp>
        <p:nvSpPr>
          <p:cNvPr id="31" name="Text Placeholder 23">
            <a:extLst>
              <a:ext uri="{FF2B5EF4-FFF2-40B4-BE49-F238E27FC236}">
                <a16:creationId xmlns:a16="http://schemas.microsoft.com/office/drawing/2014/main" id="{284911EC-53B5-40E7-9352-3351E1BAE2E9}"/>
              </a:ext>
            </a:extLst>
          </p:cNvPr>
          <p:cNvSpPr>
            <a:spLocks noGrp="1"/>
          </p:cNvSpPr>
          <p:nvPr>
            <p:ph type="body" sz="quarter" idx="19" hasCustomPrompt="1"/>
          </p:nvPr>
        </p:nvSpPr>
        <p:spPr>
          <a:xfrm>
            <a:off x="5727495" y="1470810"/>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2017</a:t>
            </a:r>
          </a:p>
        </p:txBody>
      </p:sp>
      <p:sp>
        <p:nvSpPr>
          <p:cNvPr id="33" name="Text Placeholder 23">
            <a:extLst>
              <a:ext uri="{FF2B5EF4-FFF2-40B4-BE49-F238E27FC236}">
                <a16:creationId xmlns:a16="http://schemas.microsoft.com/office/drawing/2014/main" id="{DF925FBA-FCA1-42D1-B445-C03945FD5179}"/>
              </a:ext>
            </a:extLst>
          </p:cNvPr>
          <p:cNvSpPr>
            <a:spLocks noGrp="1"/>
          </p:cNvSpPr>
          <p:nvPr>
            <p:ph type="body" sz="quarter" idx="20" hasCustomPrompt="1"/>
          </p:nvPr>
        </p:nvSpPr>
        <p:spPr>
          <a:xfrm>
            <a:off x="7459018" y="1470810"/>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2018</a:t>
            </a:r>
          </a:p>
        </p:txBody>
      </p:sp>
      <p:sp>
        <p:nvSpPr>
          <p:cNvPr id="34" name="Text Placeholder 5">
            <a:extLst>
              <a:ext uri="{FF2B5EF4-FFF2-40B4-BE49-F238E27FC236}">
                <a16:creationId xmlns:a16="http://schemas.microsoft.com/office/drawing/2014/main" id="{76BD8010-2CCD-4583-ABF4-6E939FEBCA5D}"/>
              </a:ext>
            </a:extLst>
          </p:cNvPr>
          <p:cNvSpPr>
            <a:spLocks noGrp="1"/>
          </p:cNvSpPr>
          <p:nvPr>
            <p:ph type="body" sz="quarter" idx="23" hasCustomPrompt="1"/>
          </p:nvPr>
        </p:nvSpPr>
        <p:spPr>
          <a:xfrm>
            <a:off x="3771501" y="2761200"/>
            <a:ext cx="1539000" cy="2160000"/>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en-GB" noProof="0"/>
              <a:t>Add text</a:t>
            </a:r>
          </a:p>
          <a:p>
            <a:pPr marL="80996" lvl="0" indent="-80996" algn="l" defTabSz="514386" rtl="0" eaLnBrk="1" latinLnBrk="0" hangingPunct="1">
              <a:lnSpc>
                <a:spcPts val="975"/>
              </a:lnSpc>
              <a:buFont typeface="Arial" charset="0"/>
              <a:buChar char="•"/>
            </a:pPr>
            <a:endParaRPr lang="en-GB" noProof="0"/>
          </a:p>
        </p:txBody>
      </p:sp>
      <p:sp>
        <p:nvSpPr>
          <p:cNvPr id="35" name="Text Placeholder 5">
            <a:extLst>
              <a:ext uri="{FF2B5EF4-FFF2-40B4-BE49-F238E27FC236}">
                <a16:creationId xmlns:a16="http://schemas.microsoft.com/office/drawing/2014/main" id="{521B7535-4770-497E-AD23-21B5311CE170}"/>
              </a:ext>
            </a:extLst>
          </p:cNvPr>
          <p:cNvSpPr>
            <a:spLocks noGrp="1"/>
          </p:cNvSpPr>
          <p:nvPr>
            <p:ph type="body" sz="quarter" idx="24" hasCustomPrompt="1"/>
          </p:nvPr>
        </p:nvSpPr>
        <p:spPr>
          <a:xfrm>
            <a:off x="5515995" y="2761200"/>
            <a:ext cx="1539000" cy="2160000"/>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en-GB" noProof="0"/>
              <a:t>Add text</a:t>
            </a:r>
          </a:p>
          <a:p>
            <a:pPr marL="80996" lvl="0" indent="-80996" algn="l" defTabSz="514386" rtl="0" eaLnBrk="1" latinLnBrk="0" hangingPunct="1">
              <a:lnSpc>
                <a:spcPts val="975"/>
              </a:lnSpc>
              <a:buFont typeface="Arial" charset="0"/>
              <a:buChar char="•"/>
            </a:pPr>
            <a:endParaRPr lang="en-GB" noProof="0"/>
          </a:p>
        </p:txBody>
      </p:sp>
      <p:sp>
        <p:nvSpPr>
          <p:cNvPr id="36" name="Text Placeholder 5">
            <a:extLst>
              <a:ext uri="{FF2B5EF4-FFF2-40B4-BE49-F238E27FC236}">
                <a16:creationId xmlns:a16="http://schemas.microsoft.com/office/drawing/2014/main" id="{55458216-C761-4B36-9CD5-D1DD343DFD5D}"/>
              </a:ext>
            </a:extLst>
          </p:cNvPr>
          <p:cNvSpPr>
            <a:spLocks noGrp="1"/>
          </p:cNvSpPr>
          <p:nvPr>
            <p:ph type="body" sz="quarter" idx="25" hasCustomPrompt="1"/>
          </p:nvPr>
        </p:nvSpPr>
        <p:spPr>
          <a:xfrm>
            <a:off x="7247518" y="2761200"/>
            <a:ext cx="1539000" cy="2160000"/>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en-GB" noProof="0"/>
              <a:t>Add text</a:t>
            </a:r>
          </a:p>
          <a:p>
            <a:pPr marL="80996" lvl="0" indent="-80996" algn="l" defTabSz="514386" rtl="0" eaLnBrk="1" latinLnBrk="0" hangingPunct="1">
              <a:lnSpc>
                <a:spcPts val="975"/>
              </a:lnSpc>
              <a:buFont typeface="Arial" charset="0"/>
              <a:buChar char="•"/>
            </a:pPr>
            <a:endParaRPr lang="en-GB" noProof="0"/>
          </a:p>
        </p:txBody>
      </p:sp>
    </p:spTree>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rocess slide - White">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GB" noProof="0" smtClean="0"/>
              <a:pPr/>
              <a:t>‹#›</a:t>
            </a:fld>
            <a:endParaRPr lang="en-GB" noProof="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en-GB" noProof="0"/>
              <a:t>dd.mm.yyyy</a:t>
            </a:r>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en-GB" noProof="0"/>
              <a:t>Your text here</a:t>
            </a:r>
          </a:p>
        </p:txBody>
      </p:sp>
      <p:sp>
        <p:nvSpPr>
          <p:cNvPr id="11" name="Text Placeholder 3"/>
          <p:cNvSpPr>
            <a:spLocks noGrp="1"/>
          </p:cNvSpPr>
          <p:nvPr>
            <p:ph type="body" sz="half" idx="10" hasCustomPrompt="1"/>
          </p:nvPr>
        </p:nvSpPr>
        <p:spPr>
          <a:xfrm>
            <a:off x="287363" y="215768"/>
            <a:ext cx="8497093" cy="1262979"/>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Body slide title</a:t>
            </a:r>
          </a:p>
        </p:txBody>
      </p:sp>
      <p:pic>
        <p:nvPicPr>
          <p:cNvPr id="25" name="Kuva 2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238235" cy="856800"/>
          </a:xfrm>
          <a:prstGeom prst="rect">
            <a:avLst/>
          </a:prstGeom>
        </p:spPr>
      </p:pic>
      <p:sp>
        <p:nvSpPr>
          <p:cNvPr id="18" name="Text Placeholder 3">
            <a:extLst>
              <a:ext uri="{FF2B5EF4-FFF2-40B4-BE49-F238E27FC236}">
                <a16:creationId xmlns:a16="http://schemas.microsoft.com/office/drawing/2014/main" id="{84BC6AF9-32CE-49B6-B0CD-330B1B5EAB20}"/>
              </a:ext>
            </a:extLst>
          </p:cNvPr>
          <p:cNvSpPr>
            <a:spLocks noGrp="1"/>
          </p:cNvSpPr>
          <p:nvPr>
            <p:ph type="body" sz="half" idx="2" hasCustomPrompt="1"/>
          </p:nvPr>
        </p:nvSpPr>
        <p:spPr>
          <a:xfrm>
            <a:off x="294254" y="2760239"/>
            <a:ext cx="1539000" cy="2144463"/>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Point 1</a:t>
            </a:r>
          </a:p>
        </p:txBody>
      </p:sp>
      <p:sp>
        <p:nvSpPr>
          <p:cNvPr id="19" name="Text Placeholder 3">
            <a:extLst>
              <a:ext uri="{FF2B5EF4-FFF2-40B4-BE49-F238E27FC236}">
                <a16:creationId xmlns:a16="http://schemas.microsoft.com/office/drawing/2014/main" id="{B17C31E5-6395-4651-B22D-E841D1AD8D42}"/>
              </a:ext>
            </a:extLst>
          </p:cNvPr>
          <p:cNvSpPr>
            <a:spLocks noGrp="1"/>
          </p:cNvSpPr>
          <p:nvPr>
            <p:ph type="body" sz="half" idx="21" hasCustomPrompt="1"/>
          </p:nvPr>
        </p:nvSpPr>
        <p:spPr>
          <a:xfrm>
            <a:off x="2048379" y="2760240"/>
            <a:ext cx="1539000" cy="2160000"/>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Point 2</a:t>
            </a:r>
          </a:p>
        </p:txBody>
      </p:sp>
      <p:sp>
        <p:nvSpPr>
          <p:cNvPr id="20" name="Text Placeholder 3">
            <a:extLst>
              <a:ext uri="{FF2B5EF4-FFF2-40B4-BE49-F238E27FC236}">
                <a16:creationId xmlns:a16="http://schemas.microsoft.com/office/drawing/2014/main" id="{7D12D468-7738-44F7-8939-10CC8C9D10B5}"/>
              </a:ext>
            </a:extLst>
          </p:cNvPr>
          <p:cNvSpPr>
            <a:spLocks noGrp="1"/>
          </p:cNvSpPr>
          <p:nvPr>
            <p:ph type="body" sz="half" idx="22" hasCustomPrompt="1"/>
          </p:nvPr>
        </p:nvSpPr>
        <p:spPr>
          <a:xfrm>
            <a:off x="3788504" y="2760239"/>
            <a:ext cx="1539000" cy="2160000"/>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Point 3</a:t>
            </a:r>
          </a:p>
        </p:txBody>
      </p:sp>
      <p:sp>
        <p:nvSpPr>
          <p:cNvPr id="21" name="Text Placeholder 3">
            <a:extLst>
              <a:ext uri="{FF2B5EF4-FFF2-40B4-BE49-F238E27FC236}">
                <a16:creationId xmlns:a16="http://schemas.microsoft.com/office/drawing/2014/main" id="{94611C04-C252-4296-8DFF-F356A61FB830}"/>
              </a:ext>
            </a:extLst>
          </p:cNvPr>
          <p:cNvSpPr>
            <a:spLocks noGrp="1"/>
          </p:cNvSpPr>
          <p:nvPr>
            <p:ph type="body" sz="half" idx="23" hasCustomPrompt="1"/>
          </p:nvPr>
        </p:nvSpPr>
        <p:spPr>
          <a:xfrm>
            <a:off x="5519300" y="2760239"/>
            <a:ext cx="1539000" cy="2160000"/>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Point 4</a:t>
            </a:r>
          </a:p>
        </p:txBody>
      </p:sp>
      <p:sp>
        <p:nvSpPr>
          <p:cNvPr id="22" name="Text Placeholder 3">
            <a:extLst>
              <a:ext uri="{FF2B5EF4-FFF2-40B4-BE49-F238E27FC236}">
                <a16:creationId xmlns:a16="http://schemas.microsoft.com/office/drawing/2014/main" id="{ED0D34D3-86A4-4EE7-890C-C18C8F749A0E}"/>
              </a:ext>
            </a:extLst>
          </p:cNvPr>
          <p:cNvSpPr>
            <a:spLocks noGrp="1"/>
          </p:cNvSpPr>
          <p:nvPr>
            <p:ph type="body" sz="half" idx="24" hasCustomPrompt="1"/>
          </p:nvPr>
        </p:nvSpPr>
        <p:spPr>
          <a:xfrm>
            <a:off x="7245431" y="2760238"/>
            <a:ext cx="1539000" cy="2160000"/>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Point 4</a:t>
            </a:r>
          </a:p>
        </p:txBody>
      </p:sp>
      <p:sp>
        <p:nvSpPr>
          <p:cNvPr id="23" name="Text Placeholder 23">
            <a:extLst>
              <a:ext uri="{FF2B5EF4-FFF2-40B4-BE49-F238E27FC236}">
                <a16:creationId xmlns:a16="http://schemas.microsoft.com/office/drawing/2014/main" id="{CBE1BBE0-EF6E-4AC2-AA6E-EA3B8FB0B522}"/>
              </a:ext>
            </a:extLst>
          </p:cNvPr>
          <p:cNvSpPr>
            <a:spLocks noGrp="1"/>
          </p:cNvSpPr>
          <p:nvPr>
            <p:ph type="body" sz="quarter" idx="16" hasCustomPrompt="1"/>
          </p:nvPr>
        </p:nvSpPr>
        <p:spPr>
          <a:xfrm>
            <a:off x="505754" y="147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1</a:t>
            </a:r>
          </a:p>
        </p:txBody>
      </p:sp>
      <p:sp>
        <p:nvSpPr>
          <p:cNvPr id="30" name="Text Placeholder 23">
            <a:extLst>
              <a:ext uri="{FF2B5EF4-FFF2-40B4-BE49-F238E27FC236}">
                <a16:creationId xmlns:a16="http://schemas.microsoft.com/office/drawing/2014/main" id="{30434C1C-CFF6-4AB9-B8C7-CC8E5A9A276D}"/>
              </a:ext>
            </a:extLst>
          </p:cNvPr>
          <p:cNvSpPr>
            <a:spLocks noGrp="1"/>
          </p:cNvSpPr>
          <p:nvPr>
            <p:ph type="body" sz="quarter" idx="17" hasCustomPrompt="1"/>
          </p:nvPr>
        </p:nvSpPr>
        <p:spPr>
          <a:xfrm>
            <a:off x="2259879" y="147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2</a:t>
            </a:r>
          </a:p>
        </p:txBody>
      </p:sp>
      <p:sp>
        <p:nvSpPr>
          <p:cNvPr id="31" name="Text Placeholder 23">
            <a:extLst>
              <a:ext uri="{FF2B5EF4-FFF2-40B4-BE49-F238E27FC236}">
                <a16:creationId xmlns:a16="http://schemas.microsoft.com/office/drawing/2014/main" id="{E9602C71-4670-4B44-BFB6-03331C7C7A3C}"/>
              </a:ext>
            </a:extLst>
          </p:cNvPr>
          <p:cNvSpPr>
            <a:spLocks noGrp="1"/>
          </p:cNvSpPr>
          <p:nvPr>
            <p:ph type="body" sz="quarter" idx="18" hasCustomPrompt="1"/>
          </p:nvPr>
        </p:nvSpPr>
        <p:spPr>
          <a:xfrm>
            <a:off x="4000004" y="147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3</a:t>
            </a:r>
          </a:p>
        </p:txBody>
      </p:sp>
      <p:sp>
        <p:nvSpPr>
          <p:cNvPr id="32" name="Text Placeholder 23">
            <a:extLst>
              <a:ext uri="{FF2B5EF4-FFF2-40B4-BE49-F238E27FC236}">
                <a16:creationId xmlns:a16="http://schemas.microsoft.com/office/drawing/2014/main" id="{D0E7BB68-700E-40A4-A435-8FC67104BBBD}"/>
              </a:ext>
            </a:extLst>
          </p:cNvPr>
          <p:cNvSpPr>
            <a:spLocks noGrp="1"/>
          </p:cNvSpPr>
          <p:nvPr>
            <p:ph type="body" sz="quarter" idx="19" hasCustomPrompt="1"/>
          </p:nvPr>
        </p:nvSpPr>
        <p:spPr>
          <a:xfrm>
            <a:off x="5730800" y="147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4</a:t>
            </a:r>
          </a:p>
        </p:txBody>
      </p:sp>
      <p:sp>
        <p:nvSpPr>
          <p:cNvPr id="38" name="Text Placeholder 23">
            <a:extLst>
              <a:ext uri="{FF2B5EF4-FFF2-40B4-BE49-F238E27FC236}">
                <a16:creationId xmlns:a16="http://schemas.microsoft.com/office/drawing/2014/main" id="{E801D8AF-A862-42A1-AB6B-8230B0716784}"/>
              </a:ext>
            </a:extLst>
          </p:cNvPr>
          <p:cNvSpPr>
            <a:spLocks noGrp="1"/>
          </p:cNvSpPr>
          <p:nvPr>
            <p:ph type="body" sz="quarter" idx="20" hasCustomPrompt="1"/>
          </p:nvPr>
        </p:nvSpPr>
        <p:spPr>
          <a:xfrm>
            <a:off x="7456931" y="147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5</a:t>
            </a:r>
          </a:p>
        </p:txBody>
      </p:sp>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Closing slide - Social media icons">
    <p:spTree>
      <p:nvGrpSpPr>
        <p:cNvPr id="1" name=""/>
        <p:cNvGrpSpPr/>
        <p:nvPr/>
      </p:nvGrpSpPr>
      <p:grpSpPr>
        <a:xfrm>
          <a:off x="0" y="0"/>
          <a:ext cx="0" cy="0"/>
          <a:chOff x="0" y="0"/>
          <a:chExt cx="0" cy="0"/>
        </a:xfrm>
      </p:grpSpPr>
      <p:sp>
        <p:nvSpPr>
          <p:cNvPr id="5" name="Rectangle 4"/>
          <p:cNvSpPr/>
          <p:nvPr userDrawn="1"/>
        </p:nvSpPr>
        <p:spPr>
          <a:xfrm>
            <a:off x="0" y="0"/>
            <a:ext cx="9143999" cy="571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noProof="0"/>
          </a:p>
        </p:txBody>
      </p:sp>
      <p:sp>
        <p:nvSpPr>
          <p:cNvPr id="16" name="Tekstin paikkamerkki 2">
            <a:extLst>
              <a:ext uri="{FF2B5EF4-FFF2-40B4-BE49-F238E27FC236}">
                <a16:creationId xmlns:a16="http://schemas.microsoft.com/office/drawing/2014/main" id="{B67CF44B-9D5D-46DC-B676-986416FB8384}"/>
              </a:ext>
            </a:extLst>
          </p:cNvPr>
          <p:cNvSpPr>
            <a:spLocks noGrp="1"/>
          </p:cNvSpPr>
          <p:nvPr userDrawn="1">
            <p:ph type="body" sz="quarter" idx="10" hasCustomPrompt="1"/>
          </p:nvPr>
        </p:nvSpPr>
        <p:spPr>
          <a:xfrm>
            <a:off x="1576400" y="1516282"/>
            <a:ext cx="5995987" cy="1451219"/>
          </a:xfrm>
          <a:prstGeom prst="rect">
            <a:avLst/>
          </a:prstGeom>
        </p:spPr>
        <p:txBody>
          <a:bodyPr anchor="b" anchorCtr="0"/>
          <a:lstStyle>
            <a:lvl1pPr marL="0" indent="0" algn="ctr">
              <a:lnSpc>
                <a:spcPct val="100000"/>
              </a:lnSpc>
              <a:buNone/>
              <a:defRPr sz="4000" b="1">
                <a:solidFill>
                  <a:srgbClr val="FFFFFF"/>
                </a:solidFill>
                <a:latin typeface="+mj-lt"/>
              </a:defRPr>
            </a:lvl1pPr>
            <a:lvl2pPr marL="342866" indent="0">
              <a:buNone/>
              <a:defRPr/>
            </a:lvl2pPr>
          </a:lstStyle>
          <a:p>
            <a:pPr lvl="0"/>
            <a:r>
              <a:rPr lang="en-GB" noProof="0"/>
              <a:t>Add text</a:t>
            </a:r>
          </a:p>
        </p:txBody>
      </p:sp>
      <p:pic>
        <p:nvPicPr>
          <p:cNvPr id="20" name="Kuva 19">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05361"/>
            <a:ext cx="2044059" cy="1674000"/>
          </a:xfrm>
          <a:prstGeom prst="rect">
            <a:avLst/>
          </a:prstGeom>
        </p:spPr>
      </p:pic>
      <p:sp>
        <p:nvSpPr>
          <p:cNvPr id="13" name="Otsikko 1">
            <a:extLst>
              <a:ext uri="{FF2B5EF4-FFF2-40B4-BE49-F238E27FC236}">
                <a16:creationId xmlns:a16="http://schemas.microsoft.com/office/drawing/2014/main" id="{6A20E15E-D4C8-440E-9B17-7F1CDF936AFF}"/>
              </a:ext>
            </a:extLst>
          </p:cNvPr>
          <p:cNvSpPr txBox="1">
            <a:spLocks/>
          </p:cNvSpPr>
          <p:nvPr userDrawn="1"/>
        </p:nvSpPr>
        <p:spPr>
          <a:xfrm>
            <a:off x="3717368" y="3964834"/>
            <a:ext cx="1709289" cy="404836"/>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1800" spc="0" baseline="0" dirty="0">
                <a:latin typeface="Arial"/>
                <a:cs typeface="Arial"/>
              </a:rPr>
              <a:t>aalto.fi</a:t>
            </a:r>
          </a:p>
        </p:txBody>
      </p:sp>
      <p:grpSp>
        <p:nvGrpSpPr>
          <p:cNvPr id="14" name="Group 14">
            <a:extLst>
              <a:ext uri="{FF2B5EF4-FFF2-40B4-BE49-F238E27FC236}">
                <a16:creationId xmlns:a16="http://schemas.microsoft.com/office/drawing/2014/main" id="{392DCCD5-96B2-4768-91A3-B729701F14AF}"/>
              </a:ext>
            </a:extLst>
          </p:cNvPr>
          <p:cNvGrpSpPr/>
          <p:nvPr userDrawn="1"/>
        </p:nvGrpSpPr>
        <p:grpSpPr>
          <a:xfrm>
            <a:off x="3080871" y="3200262"/>
            <a:ext cx="2982257" cy="419100"/>
            <a:chOff x="3079396" y="2265361"/>
            <a:chExt cx="2982257" cy="419100"/>
          </a:xfrm>
        </p:grpSpPr>
        <p:pic>
          <p:nvPicPr>
            <p:cNvPr id="15" name="Picture 5">
              <a:hlinkClick r:id="rId3"/>
              <a:extLst>
                <a:ext uri="{FF2B5EF4-FFF2-40B4-BE49-F238E27FC236}">
                  <a16:creationId xmlns:a16="http://schemas.microsoft.com/office/drawing/2014/main" id="{91C98A07-8997-44AE-B0C3-34B0BC132835}"/>
                </a:ext>
              </a:extLst>
            </p:cNvPr>
            <p:cNvPicPr>
              <a:picLocks noChangeAspect="1"/>
            </p:cNvPicPr>
            <p:nvPr/>
          </p:nvPicPr>
          <p:blipFill>
            <a:blip r:embed="rId4"/>
            <a:stretch>
              <a:fillRect/>
            </a:stretch>
          </p:blipFill>
          <p:spPr>
            <a:xfrm>
              <a:off x="5642553" y="2265361"/>
              <a:ext cx="419100" cy="419100"/>
            </a:xfrm>
            <a:prstGeom prst="rect">
              <a:avLst/>
            </a:prstGeom>
          </p:spPr>
        </p:pic>
        <p:pic>
          <p:nvPicPr>
            <p:cNvPr id="17" name="Picture 6">
              <a:hlinkClick r:id="rId5"/>
              <a:extLst>
                <a:ext uri="{FF2B5EF4-FFF2-40B4-BE49-F238E27FC236}">
                  <a16:creationId xmlns:a16="http://schemas.microsoft.com/office/drawing/2014/main" id="{78A6A0B3-8E0D-489A-B36E-70AC4586A14A}"/>
                </a:ext>
              </a:extLst>
            </p:cNvPr>
            <p:cNvPicPr>
              <a:picLocks noChangeAspect="1"/>
            </p:cNvPicPr>
            <p:nvPr/>
          </p:nvPicPr>
          <p:blipFill>
            <a:blip r:embed="rId6"/>
            <a:stretch>
              <a:fillRect/>
            </a:stretch>
          </p:blipFill>
          <p:spPr>
            <a:xfrm>
              <a:off x="4119898" y="2265361"/>
              <a:ext cx="419100" cy="419100"/>
            </a:xfrm>
            <a:prstGeom prst="rect">
              <a:avLst/>
            </a:prstGeom>
          </p:spPr>
        </p:pic>
        <p:pic>
          <p:nvPicPr>
            <p:cNvPr id="18" name="Picture 7">
              <a:hlinkClick r:id="rId7"/>
              <a:extLst>
                <a:ext uri="{FF2B5EF4-FFF2-40B4-BE49-F238E27FC236}">
                  <a16:creationId xmlns:a16="http://schemas.microsoft.com/office/drawing/2014/main" id="{C4A876D8-5EBE-4F9B-96C3-4C86166CBD8D}"/>
                </a:ext>
              </a:extLst>
            </p:cNvPr>
            <p:cNvPicPr>
              <a:picLocks noChangeAspect="1"/>
            </p:cNvPicPr>
            <p:nvPr/>
          </p:nvPicPr>
          <p:blipFill>
            <a:blip r:embed="rId8"/>
            <a:stretch>
              <a:fillRect/>
            </a:stretch>
          </p:blipFill>
          <p:spPr>
            <a:xfrm>
              <a:off x="4627449" y="2265361"/>
              <a:ext cx="419100" cy="419100"/>
            </a:xfrm>
            <a:prstGeom prst="rect">
              <a:avLst/>
            </a:prstGeom>
          </p:spPr>
        </p:pic>
        <p:pic>
          <p:nvPicPr>
            <p:cNvPr id="19" name="Picture 8">
              <a:hlinkClick r:id="rId9"/>
              <a:extLst>
                <a:ext uri="{FF2B5EF4-FFF2-40B4-BE49-F238E27FC236}">
                  <a16:creationId xmlns:a16="http://schemas.microsoft.com/office/drawing/2014/main" id="{1C9C5B64-90F0-4ED3-BA97-45F1EDFF7F5A}"/>
                </a:ext>
              </a:extLst>
            </p:cNvPr>
            <p:cNvPicPr>
              <a:picLocks noChangeAspect="1"/>
            </p:cNvPicPr>
            <p:nvPr/>
          </p:nvPicPr>
          <p:blipFill>
            <a:blip r:embed="rId10"/>
            <a:stretch>
              <a:fillRect/>
            </a:stretch>
          </p:blipFill>
          <p:spPr>
            <a:xfrm>
              <a:off x="3612347" y="2265361"/>
              <a:ext cx="419100" cy="419100"/>
            </a:xfrm>
            <a:prstGeom prst="rect">
              <a:avLst/>
            </a:prstGeom>
          </p:spPr>
        </p:pic>
        <p:pic>
          <p:nvPicPr>
            <p:cNvPr id="21" name="Picture 9">
              <a:hlinkClick r:id="rId11"/>
              <a:extLst>
                <a:ext uri="{FF2B5EF4-FFF2-40B4-BE49-F238E27FC236}">
                  <a16:creationId xmlns:a16="http://schemas.microsoft.com/office/drawing/2014/main" id="{646F8F6E-9A94-47D7-BEFC-4627C928D45F}"/>
                </a:ext>
              </a:extLst>
            </p:cNvPr>
            <p:cNvPicPr>
              <a:picLocks noChangeAspect="1"/>
            </p:cNvPicPr>
            <p:nvPr/>
          </p:nvPicPr>
          <p:blipFill>
            <a:blip r:embed="rId12"/>
            <a:stretch>
              <a:fillRect/>
            </a:stretch>
          </p:blipFill>
          <p:spPr>
            <a:xfrm>
              <a:off x="3079396" y="2265361"/>
              <a:ext cx="444500" cy="419100"/>
            </a:xfrm>
            <a:prstGeom prst="rect">
              <a:avLst/>
            </a:prstGeom>
          </p:spPr>
        </p:pic>
        <p:pic>
          <p:nvPicPr>
            <p:cNvPr id="22" name="Picture 11">
              <a:hlinkClick r:id="rId13"/>
              <a:extLst>
                <a:ext uri="{FF2B5EF4-FFF2-40B4-BE49-F238E27FC236}">
                  <a16:creationId xmlns:a16="http://schemas.microsoft.com/office/drawing/2014/main" id="{D2807A94-AA32-49F9-B1E3-83DCBB32AEA2}"/>
                </a:ext>
              </a:extLst>
            </p:cNvPr>
            <p:cNvPicPr>
              <a:picLocks noChangeAspect="1"/>
            </p:cNvPicPr>
            <p:nvPr/>
          </p:nvPicPr>
          <p:blipFill>
            <a:blip r:embed="rId14"/>
            <a:stretch>
              <a:fillRect/>
            </a:stretch>
          </p:blipFill>
          <p:spPr>
            <a:xfrm>
              <a:off x="5135000" y="2265361"/>
              <a:ext cx="419100" cy="419100"/>
            </a:xfrm>
            <a:prstGeom prst="rect">
              <a:avLst/>
            </a:prstGeom>
          </p:spPr>
        </p:pic>
      </p:grpSp>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Header Slide - Red - Image ">
    <p:spTree>
      <p:nvGrpSpPr>
        <p:cNvPr id="1" name=""/>
        <p:cNvGrpSpPr/>
        <p:nvPr/>
      </p:nvGrpSpPr>
      <p:grpSpPr>
        <a:xfrm>
          <a:off x="0" y="0"/>
          <a:ext cx="0" cy="0"/>
          <a:chOff x="0" y="0"/>
          <a:chExt cx="0" cy="0"/>
        </a:xfrm>
      </p:grpSpPr>
      <p:sp>
        <p:nvSpPr>
          <p:cNvPr id="11" name="Rectangle 10"/>
          <p:cNvSpPr/>
          <p:nvPr userDrawn="1"/>
        </p:nvSpPr>
        <p:spPr>
          <a:xfrm>
            <a:off x="3"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403" y="996335"/>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442403" y="1979220"/>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sp>
        <p:nvSpPr>
          <p:cNvPr id="12" name="Text Placeholder 3"/>
          <p:cNvSpPr>
            <a:spLocks noGrp="1"/>
          </p:cNvSpPr>
          <p:nvPr>
            <p:ph type="body" sz="half" idx="11" hasCustomPrompt="1"/>
          </p:nvPr>
        </p:nvSpPr>
        <p:spPr>
          <a:xfrm>
            <a:off x="442403" y="3104594"/>
            <a:ext cx="3869137" cy="327132"/>
          </a:xfrm>
          <a:prstGeom prst="rect">
            <a:avLst/>
          </a:prstGeom>
        </p:spPr>
        <p:txBody>
          <a:bodyPr lIns="0" tIns="0" rIns="0" bIns="0"/>
          <a:lstStyle>
            <a:lvl1pPr marL="0" indent="0">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6" name="Text Placeholder 3"/>
          <p:cNvSpPr>
            <a:spLocks noGrp="1"/>
          </p:cNvSpPr>
          <p:nvPr>
            <p:ph type="body" sz="half" idx="12" hasCustomPrompt="1"/>
          </p:nvPr>
        </p:nvSpPr>
        <p:spPr>
          <a:xfrm>
            <a:off x="442403" y="3431723"/>
            <a:ext cx="3869137" cy="360060"/>
          </a:xfrm>
          <a:prstGeom prst="rect">
            <a:avLst/>
          </a:prstGeom>
        </p:spPr>
        <p:txBody>
          <a:bodyPr lIns="0" tIns="0" rIns="0" bIns="0"/>
          <a:lstStyle>
            <a:lvl1pPr marL="0" indent="0">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a:t>Date</a:t>
            </a:r>
            <a:endParaRPr lang="en-US" dirty="0"/>
          </a:p>
        </p:txBody>
      </p:sp>
      <p:sp>
        <p:nvSpPr>
          <p:cNvPr id="14" name="Picture Placeholder 2"/>
          <p:cNvSpPr>
            <a:spLocks noGrp="1"/>
          </p:cNvSpPr>
          <p:nvPr>
            <p:ph type="pic" idx="13" hasCustomPrompt="1"/>
          </p:nvPr>
        </p:nvSpPr>
        <p:spPr>
          <a:xfrm>
            <a:off x="4564419" y="0"/>
            <a:ext cx="4579582" cy="5715000"/>
          </a:xfrm>
          <a:prstGeom prst="rect">
            <a:avLst/>
          </a:prstGeom>
        </p:spPr>
        <p:txBody>
          <a:bodyPr/>
          <a:lstStyle>
            <a:lvl1pPr marL="0" marR="0" indent="0" algn="l" defTabSz="685733"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en-US" dirty="0"/>
              <a:t>Click icon to add image.</a:t>
            </a:r>
          </a:p>
          <a:p>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pic>
        <p:nvPicPr>
          <p:cNvPr id="19" name="Kuva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06210"/>
            <a:ext cx="1699341" cy="1674000"/>
          </a:xfrm>
          <a:prstGeom prst="rect">
            <a:avLst/>
          </a:prstGeom>
        </p:spPr>
      </p:pic>
    </p:spTree>
    <p:extLst>
      <p:ext uri="{BB962C8B-B14F-4D97-AF65-F5344CB8AC3E}">
        <p14:creationId xmlns:p14="http://schemas.microsoft.com/office/powerpoint/2010/main" val="2859658680"/>
      </p:ext>
    </p:extLst>
  </p:cSld>
  <p:clrMapOvr>
    <a:masterClrMapping/>
  </p:clrMapOvr>
  <p:extLst>
    <p:ext uri="{DCECCB84-F9BA-43D5-87BE-67443E8EF086}">
      <p15:sldGuideLst xmlns:p15="http://schemas.microsoft.com/office/powerpoint/2012/main">
        <p15:guide id="1" orient="horz" pos="329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4710816" y="0"/>
            <a:ext cx="4433207" cy="5715000"/>
          </a:xfrm>
          <a:prstGeom prst="rect">
            <a:avLst/>
          </a:prstGeom>
        </p:spPr>
        <p:txBody>
          <a:bodyPr/>
          <a:lstStyle>
            <a:lvl1pPr marL="0" indent="0">
              <a:buNone/>
              <a:defRPr sz="2400" b="1" baseline="0">
                <a:solidFill>
                  <a:schemeClr val="bg1">
                    <a:lumMod val="85000"/>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fi-FI" dirty="0" err="1"/>
              <a:t>Click</a:t>
            </a:r>
            <a:r>
              <a:rPr lang="fi-FI" dirty="0"/>
              <a:t> </a:t>
            </a:r>
            <a:r>
              <a:rPr lang="fi-FI" dirty="0" err="1"/>
              <a:t>icon</a:t>
            </a:r>
            <a:r>
              <a:rPr lang="fi-FI" dirty="0"/>
              <a:t> to </a:t>
            </a:r>
            <a:r>
              <a:rPr lang="fi-FI" dirty="0" err="1"/>
              <a:t>add</a:t>
            </a:r>
            <a:r>
              <a:rPr lang="fi-FI" dirty="0"/>
              <a:t> image</a:t>
            </a:r>
            <a:br>
              <a:rPr lang="fi-FI" dirty="0"/>
            </a:br>
            <a:br>
              <a:rPr lang="fi-FI" dirty="0"/>
            </a:br>
            <a:r>
              <a:rPr lang="fi-FI" dirty="0" err="1"/>
              <a:t>Fit</a:t>
            </a:r>
            <a:r>
              <a:rPr lang="fi-FI" dirty="0"/>
              <a:t> the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Text Placeholder 3"/>
          <p:cNvSpPr>
            <a:spLocks noGrp="1"/>
          </p:cNvSpPr>
          <p:nvPr>
            <p:ph type="body" sz="half" idx="2" hasCustomPrompt="1"/>
          </p:nvPr>
        </p:nvSpPr>
        <p:spPr>
          <a:xfrm>
            <a:off x="287363" y="1693836"/>
            <a:ext cx="4052221" cy="3250514"/>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lang="en-GB" sz="2100" b="1" smtClean="0"/>
            </a:lvl1pPr>
            <a:lvl2pPr marL="342866" indent="0">
              <a:buFontTx/>
              <a:buNone/>
              <a:defRPr sz="2100"/>
            </a:lvl2pPr>
            <a:lvl3pPr marL="628589" indent="0">
              <a:buFontTx/>
              <a:buNone/>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63" y="223017"/>
            <a:ext cx="4052221" cy="1157194"/>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6" name="Päivämäärän paikkamerkki 5"/>
          <p:cNvSpPr>
            <a:spLocks noGrp="1"/>
          </p:cNvSpPr>
          <p:nvPr>
            <p:ph type="dt" sz="half" idx="12"/>
          </p:nvPr>
        </p:nvSpPr>
        <p:spPr/>
        <p:txBody>
          <a:bodyPr/>
          <a:lstStyle/>
          <a:p>
            <a:r>
              <a:rPr lang="fi-FI"/>
              <a:t>dd.mm.yyyy</a:t>
            </a:r>
            <a:endParaRPr lang="en-US" dirty="0"/>
          </a:p>
        </p:txBody>
      </p:sp>
      <p:sp>
        <p:nvSpPr>
          <p:cNvPr id="9" name="Alatunnisteen paikkamerkki 8"/>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10" name="Dian numeron paikkamerkki 9"/>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7" name="Kuva 1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823410"/>
            <a:ext cx="2004355" cy="856800"/>
          </a:xfrm>
          <a:prstGeom prst="rect">
            <a:avLst/>
          </a:prstGeom>
        </p:spPr>
      </p:pic>
    </p:spTree>
    <p:extLst>
      <p:ext uri="{BB962C8B-B14F-4D97-AF65-F5344CB8AC3E}">
        <p14:creationId xmlns:p14="http://schemas.microsoft.com/office/powerpoint/2010/main" val="3130751498"/>
      </p:ext>
    </p:extLst>
  </p:cSld>
  <p:clrMapOvr>
    <a:masterClrMapping/>
  </p:clrMapOvr>
  <p:extLst>
    <p:ext uri="{DCECCB84-F9BA-43D5-87BE-67443E8EF086}">
      <p15:sldGuideLst xmlns:p15="http://schemas.microsoft.com/office/powerpoint/2012/main">
        <p15:guide id="1" orient="horz" pos="341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539750" y="4804833"/>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17500"/>
            <a:ext cx="8085599" cy="996498"/>
          </a:xfrm>
          <a:prstGeom prst="rect">
            <a:avLst/>
          </a:prstGeom>
        </p:spPr>
        <p:txBody>
          <a:bodyPr lIns="0" tIns="0" rIns="0" bIns="0" anchor="t" anchorCtr="0">
            <a:noAutofit/>
          </a:bodyPr>
          <a:lstStyle>
            <a:lvl1pPr algn="l">
              <a:lnSpc>
                <a:spcPct val="85000"/>
              </a:lnSpc>
              <a:defRPr sz="3000" b="1" spc="-83">
                <a:solidFill>
                  <a:schemeClr val="accent1"/>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540002" y="1404730"/>
            <a:ext cx="808559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Date Placeholder 7"/>
          <p:cNvSpPr>
            <a:spLocks noGrp="1"/>
          </p:cNvSpPr>
          <p:nvPr>
            <p:ph type="dt" sz="half" idx="15"/>
          </p:nvPr>
        </p:nvSpPr>
        <p:spPr/>
        <p:txBody>
          <a:bodyPr/>
          <a:lstStyle>
            <a:lvl1pPr>
              <a:defRPr/>
            </a:lvl1pPr>
          </a:lstStyle>
          <a:p>
            <a:pPr>
              <a:defRPr/>
            </a:pPr>
            <a:fld id="{2D34C3A9-AC77-1A41-B965-7077E996C96B}" type="datetime1">
              <a:t>8/25/2023</a:t>
            </a:fld>
            <a:endParaRPr lang="fi-FI"/>
          </a:p>
        </p:txBody>
      </p:sp>
      <p:sp>
        <p:nvSpPr>
          <p:cNvPr id="7" name="Footer Placeholder 8"/>
          <p:cNvSpPr>
            <a:spLocks noGrp="1"/>
          </p:cNvSpPr>
          <p:nvPr>
            <p:ph type="ftr" sz="quarter" idx="16"/>
          </p:nvPr>
        </p:nvSpPr>
        <p:spPr/>
        <p:txBody>
          <a:bodyPr/>
          <a:lstStyle>
            <a:lvl1pPr>
              <a:defRPr/>
            </a:lvl1pPr>
          </a:lstStyle>
          <a:p>
            <a:pPr>
              <a:defRPr/>
            </a:pPr>
            <a:r>
              <a:rPr lang="fi-FI"/>
              <a:t>Laitoksen nimi</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pPr>
                <a:defRPr/>
              </a:pPr>
              <a:t>‹#›</a:t>
            </a:fld>
            <a:endParaRPr lang="fi-FI"/>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293" y="4721476"/>
            <a:ext cx="2741875" cy="884476"/>
          </a:xfrm>
          <a:prstGeom prst="rect">
            <a:avLst/>
          </a:prstGeom>
        </p:spPr>
      </p:pic>
    </p:spTree>
    <p:extLst>
      <p:ext uri="{BB962C8B-B14F-4D97-AF65-F5344CB8AC3E}">
        <p14:creationId xmlns:p14="http://schemas.microsoft.com/office/powerpoint/2010/main" val="334992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32"/>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000" y="0"/>
            <a:ext cx="1960563" cy="1606550"/>
          </a:xfrm>
          <a:prstGeom prst="rect">
            <a:avLst/>
          </a:prstGeom>
        </p:spPr>
      </p:pic>
    </p:spTree>
    <p:extLst>
      <p:ext uri="{BB962C8B-B14F-4D97-AF65-F5344CB8AC3E}">
        <p14:creationId xmlns:p14="http://schemas.microsoft.com/office/powerpoint/2010/main" val="4147086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Image ">
    <p:spTree>
      <p:nvGrpSpPr>
        <p:cNvPr id="1" name=""/>
        <p:cNvGrpSpPr/>
        <p:nvPr/>
      </p:nvGrpSpPr>
      <p:grpSpPr>
        <a:xfrm>
          <a:off x="0" y="0"/>
          <a:ext cx="0" cy="0"/>
          <a:chOff x="0" y="0"/>
          <a:chExt cx="0" cy="0"/>
        </a:xfrm>
      </p:grpSpPr>
      <p:sp>
        <p:nvSpPr>
          <p:cNvPr id="11" name="Rectangle 10"/>
          <p:cNvSpPr/>
          <p:nvPr userDrawn="1"/>
        </p:nvSpPr>
        <p:spPr>
          <a:xfrm>
            <a:off x="3"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013" noProof="0"/>
          </a:p>
        </p:txBody>
      </p:sp>
      <p:sp>
        <p:nvSpPr>
          <p:cNvPr id="9" name="Title 8"/>
          <p:cNvSpPr>
            <a:spLocks noGrp="1"/>
          </p:cNvSpPr>
          <p:nvPr>
            <p:ph type="title" hasCustomPrompt="1"/>
          </p:nvPr>
        </p:nvSpPr>
        <p:spPr>
          <a:xfrm>
            <a:off x="442403" y="996335"/>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GB" noProof="0"/>
              <a:t>Headline</a:t>
            </a:r>
          </a:p>
        </p:txBody>
      </p:sp>
      <p:sp>
        <p:nvSpPr>
          <p:cNvPr id="13" name="Text Placeholder 3"/>
          <p:cNvSpPr>
            <a:spLocks noGrp="1"/>
          </p:cNvSpPr>
          <p:nvPr>
            <p:ph type="body" sz="half" idx="2" hasCustomPrompt="1"/>
          </p:nvPr>
        </p:nvSpPr>
        <p:spPr>
          <a:xfrm>
            <a:off x="442403" y="1979220"/>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Sub Headline</a:t>
            </a:r>
          </a:p>
        </p:txBody>
      </p:sp>
      <p:sp>
        <p:nvSpPr>
          <p:cNvPr id="12" name="Text Placeholder 3"/>
          <p:cNvSpPr>
            <a:spLocks noGrp="1"/>
          </p:cNvSpPr>
          <p:nvPr>
            <p:ph type="body" sz="half" idx="11" hasCustomPrompt="1"/>
          </p:nvPr>
        </p:nvSpPr>
        <p:spPr>
          <a:xfrm>
            <a:off x="442403" y="3104594"/>
            <a:ext cx="3869137" cy="327132"/>
          </a:xfrm>
          <a:prstGeom prst="rect">
            <a:avLst/>
          </a:prstGeom>
        </p:spPr>
        <p:txBody>
          <a:bodyPr lIns="0" tIns="0" rIns="0" bIns="0"/>
          <a:lstStyle>
            <a:lvl1pPr marL="0" indent="0">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Name</a:t>
            </a:r>
          </a:p>
        </p:txBody>
      </p:sp>
      <p:sp>
        <p:nvSpPr>
          <p:cNvPr id="16" name="Text Placeholder 3"/>
          <p:cNvSpPr>
            <a:spLocks noGrp="1"/>
          </p:cNvSpPr>
          <p:nvPr>
            <p:ph type="body" sz="half" idx="12" hasCustomPrompt="1"/>
          </p:nvPr>
        </p:nvSpPr>
        <p:spPr>
          <a:xfrm>
            <a:off x="442403" y="3431723"/>
            <a:ext cx="3869137" cy="360060"/>
          </a:xfrm>
          <a:prstGeom prst="rect">
            <a:avLst/>
          </a:prstGeom>
        </p:spPr>
        <p:txBody>
          <a:bodyPr lIns="0" tIns="0" rIns="0" bIns="0"/>
          <a:lstStyle>
            <a:lvl1pPr marL="0" indent="0">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Date</a:t>
            </a:r>
          </a:p>
        </p:txBody>
      </p:sp>
      <p:sp>
        <p:nvSpPr>
          <p:cNvPr id="14" name="Picture Placeholder 2"/>
          <p:cNvSpPr>
            <a:spLocks noGrp="1"/>
          </p:cNvSpPr>
          <p:nvPr>
            <p:ph type="pic" idx="13" hasCustomPrompt="1"/>
          </p:nvPr>
        </p:nvSpPr>
        <p:spPr>
          <a:xfrm>
            <a:off x="4564419" y="0"/>
            <a:ext cx="4579582" cy="5715000"/>
          </a:xfrm>
          <a:prstGeom prst="rect">
            <a:avLst/>
          </a:prstGeom>
        </p:spPr>
        <p:txBody>
          <a:bodyPr/>
          <a:lstStyle>
            <a:lvl1pPr marL="0" marR="0" indent="0" algn="l" defTabSz="685733"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en-GB" noProof="0"/>
              <a:t>Click icon to add image.</a:t>
            </a:r>
          </a:p>
          <a:p>
            <a:r>
              <a:rPr lang="en-GB" noProof="0"/>
              <a:t>Fit the image to frame </a:t>
            </a:r>
            <a:br>
              <a:rPr lang="en-GB" noProof="0"/>
            </a:br>
            <a:r>
              <a:rPr lang="en-GB" noProof="0"/>
              <a:t>by choosing: </a:t>
            </a:r>
            <a:br>
              <a:rPr lang="en-GB" noProof="0"/>
            </a:br>
            <a:r>
              <a:rPr lang="en-GB" noProof="0"/>
              <a:t>crop&gt;fit / rajaa&gt;sovita</a:t>
            </a:r>
          </a:p>
        </p:txBody>
      </p:sp>
      <p:pic>
        <p:nvPicPr>
          <p:cNvPr id="21" name="Kuva 20">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05361"/>
            <a:ext cx="2044059" cy="1674000"/>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15:guide id="1" orient="horz" pos="329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53" y="215948"/>
            <a:ext cx="8492897" cy="1110638"/>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Body slide title </a:t>
            </a:r>
          </a:p>
        </p:txBody>
      </p:sp>
      <p:sp>
        <p:nvSpPr>
          <p:cNvPr id="13" name="Text Placeholder 3"/>
          <p:cNvSpPr>
            <a:spLocks noGrp="1"/>
          </p:cNvSpPr>
          <p:nvPr>
            <p:ph type="body" sz="half" idx="11" hasCustomPrompt="1"/>
          </p:nvPr>
        </p:nvSpPr>
        <p:spPr>
          <a:xfrm>
            <a:off x="292353" y="1563761"/>
            <a:ext cx="8492897" cy="3388289"/>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589" indent="-271437">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Your text here</a:t>
            </a:r>
          </a:p>
          <a:p>
            <a:pPr lvl="1"/>
            <a:r>
              <a:rPr lang="en-GB" noProof="0"/>
              <a:t>Second level</a:t>
            </a:r>
          </a:p>
          <a:p>
            <a:pPr lvl="2"/>
            <a:r>
              <a:rPr lang="en-GB" noProof="0"/>
              <a:t>Third level</a:t>
            </a:r>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en-GB" noProof="0"/>
              <a:t>dd.mm.yyyy</a:t>
            </a:r>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en-GB" noProof="0"/>
              <a:t>Your text here</a:t>
            </a:r>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GB" noProof="0" smtClean="0"/>
              <a:pPr/>
              <a:t>‹#›</a:t>
            </a:fld>
            <a:endParaRPr lang="en-GB" noProof="0"/>
          </a:p>
        </p:txBody>
      </p:sp>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238235" cy="856800"/>
          </a:xfrm>
          <a:prstGeom prst="rect">
            <a:avLst/>
          </a:prstGeom>
        </p:spPr>
      </p:pic>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guide id="8" orient="horz" pos="341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 2 text columns ">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905" y="214300"/>
            <a:ext cx="8497093" cy="1129216"/>
          </a:xfrm>
          <a:prstGeom prst="rect">
            <a:avLst/>
          </a:prstGeom>
        </p:spPr>
        <p:txBody>
          <a:bodyPr lIns="0" tIns="0" rIns="0" bIns="0" anchor="t"/>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Body slide title</a:t>
            </a:r>
          </a:p>
        </p:txBody>
      </p:sp>
      <p:sp>
        <p:nvSpPr>
          <p:cNvPr id="13" name="Text Placeholder 3"/>
          <p:cNvSpPr>
            <a:spLocks noGrp="1"/>
          </p:cNvSpPr>
          <p:nvPr>
            <p:ph type="body" sz="half" idx="11" hasCustomPrompt="1"/>
          </p:nvPr>
        </p:nvSpPr>
        <p:spPr>
          <a:xfrm>
            <a:off x="287339" y="1681893"/>
            <a:ext cx="4150122" cy="3262458"/>
          </a:xfrm>
          <a:prstGeom prst="rect">
            <a:avLst/>
          </a:prstGeom>
        </p:spPr>
        <p:txBody>
          <a:bodyPr lIns="0" tIns="0" rIns="0" bIns="0"/>
          <a:lstStyle>
            <a:lvl1pPr marL="342866" marR="0" indent="-342866" algn="l" defTabSz="685733"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589" indent="-285720">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Your text here</a:t>
            </a:r>
          </a:p>
          <a:p>
            <a:pPr lvl="1"/>
            <a:r>
              <a:rPr lang="en-GB" noProof="0"/>
              <a:t>Second level</a:t>
            </a:r>
          </a:p>
          <a:p>
            <a:pPr lvl="2"/>
            <a:r>
              <a:rPr lang="en-GB" noProof="0"/>
              <a:t>Third level</a:t>
            </a:r>
          </a:p>
        </p:txBody>
      </p:sp>
      <p:sp>
        <p:nvSpPr>
          <p:cNvPr id="21" name="Text Placeholder 3"/>
          <p:cNvSpPr>
            <a:spLocks noGrp="1"/>
          </p:cNvSpPr>
          <p:nvPr>
            <p:ph type="body" sz="half" idx="12" hasCustomPrompt="1"/>
          </p:nvPr>
        </p:nvSpPr>
        <p:spPr>
          <a:xfrm>
            <a:off x="4706541" y="1681893"/>
            <a:ext cx="4078684" cy="3262458"/>
          </a:xfrm>
          <a:prstGeom prst="rect">
            <a:avLst/>
          </a:prstGeom>
        </p:spPr>
        <p:txBody>
          <a:bodyPr lIns="0" tIns="0" rIns="0" bIns="0"/>
          <a:lstStyle>
            <a:lvl1pPr marL="342866" marR="0" indent="-342866" algn="l" defTabSz="685733"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589" indent="-285720">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Your text here</a:t>
            </a:r>
          </a:p>
          <a:p>
            <a:pPr lvl="1"/>
            <a:r>
              <a:rPr lang="en-GB" noProof="0"/>
              <a:t>Second level</a:t>
            </a:r>
          </a:p>
          <a:p>
            <a:pPr lvl="2"/>
            <a:r>
              <a:rPr lang="en-GB" noProof="0"/>
              <a:t>Third level</a:t>
            </a:r>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en-GB" noProof="0"/>
              <a:t>dd.mm.yyyy</a:t>
            </a:r>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en-GB" noProof="0"/>
              <a:t>Your text here</a:t>
            </a:r>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GB" noProof="0" smtClean="0"/>
              <a:pPr/>
              <a:t>‹#›</a:t>
            </a:fld>
            <a:endParaRPr lang="en-GB" noProof="0"/>
          </a:p>
        </p:txBody>
      </p:sp>
      <p:pic>
        <p:nvPicPr>
          <p:cNvPr id="17" name="Kuva 1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238235" cy="856800"/>
          </a:xfrm>
          <a:prstGeom prst="rect">
            <a:avLst/>
          </a:prstGeom>
        </p:spPr>
      </p:pic>
    </p:spTree>
  </p:cSld>
  <p:clrMapOvr>
    <a:masterClrMapping/>
  </p:clrMapOvr>
  <p:extLst>
    <p:ext uri="{DCECCB84-F9BA-43D5-87BE-67443E8EF086}">
      <p15:sldGuideLst xmlns:p15="http://schemas.microsoft.com/office/powerpoint/2012/main">
        <p15:guide id="4" pos="5534" userDrawn="1">
          <p15:clr>
            <a:srgbClr val="FBAE40"/>
          </p15:clr>
        </p15:guide>
        <p15:guide id="5" orient="horz" pos="3410" userDrawn="1">
          <p15:clr>
            <a:srgbClr val="FBAE40"/>
          </p15:clr>
        </p15:guide>
        <p15:guide id="6" pos="2795" userDrawn="1">
          <p15:clr>
            <a:srgbClr val="FBAE40"/>
          </p15:clr>
        </p15:guide>
        <p15:guide id="7" pos="2965" userDrawn="1">
          <p15:clr>
            <a:srgbClr val="FBAE40"/>
          </p15:clr>
        </p15:guide>
        <p15:guide id="8" pos="181" userDrawn="1">
          <p15:clr>
            <a:srgbClr val="FBAE40"/>
          </p15:clr>
        </p15:guide>
        <p15:guide id="9" orient="horz" pos="94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4710816" y="0"/>
            <a:ext cx="4433207" cy="5715000"/>
          </a:xfrm>
          <a:prstGeom prst="rect">
            <a:avLst/>
          </a:prstGeom>
        </p:spPr>
        <p:txBody>
          <a:bodyPr/>
          <a:lstStyle>
            <a:lvl1pPr marL="0" indent="0">
              <a:buNone/>
              <a:defRPr sz="2400" b="1" baseline="0">
                <a:solidFill>
                  <a:schemeClr val="bg1">
                    <a:lumMod val="85000"/>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en-GB" noProof="0"/>
              <a:t>Click icon to add image</a:t>
            </a:r>
            <a:br>
              <a:rPr lang="en-GB" noProof="0"/>
            </a:br>
            <a:br>
              <a:rPr lang="en-GB" noProof="0"/>
            </a:br>
            <a:r>
              <a:rPr lang="en-GB" noProof="0"/>
              <a:t>Fit the image to frame </a:t>
            </a:r>
            <a:br>
              <a:rPr lang="en-GB" noProof="0"/>
            </a:br>
            <a:r>
              <a:rPr lang="en-GB" noProof="0"/>
              <a:t>by choosing: </a:t>
            </a:r>
            <a:br>
              <a:rPr lang="en-GB" noProof="0"/>
            </a:br>
            <a:r>
              <a:rPr lang="en-GB" noProof="0"/>
              <a:t>crop&gt;fit / rajaa&gt;sovita</a:t>
            </a:r>
          </a:p>
        </p:txBody>
      </p:sp>
      <p:sp>
        <p:nvSpPr>
          <p:cNvPr id="4" name="Text Placeholder 3"/>
          <p:cNvSpPr>
            <a:spLocks noGrp="1"/>
          </p:cNvSpPr>
          <p:nvPr>
            <p:ph type="body" sz="half" idx="2" hasCustomPrompt="1"/>
          </p:nvPr>
        </p:nvSpPr>
        <p:spPr>
          <a:xfrm>
            <a:off x="287363" y="1693836"/>
            <a:ext cx="4052221" cy="3250514"/>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lang="en-GB" sz="2100" b="1" smtClean="0"/>
            </a:lvl1pPr>
            <a:lvl2pPr marL="342866" indent="0">
              <a:buFontTx/>
              <a:buNone/>
              <a:defRPr sz="2100"/>
            </a:lvl2pPr>
            <a:lvl3pPr marL="628589" indent="0">
              <a:buFontTx/>
              <a:buNone/>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Your text here</a:t>
            </a:r>
          </a:p>
        </p:txBody>
      </p:sp>
      <p:sp>
        <p:nvSpPr>
          <p:cNvPr id="11" name="Text Placeholder 3"/>
          <p:cNvSpPr>
            <a:spLocks noGrp="1"/>
          </p:cNvSpPr>
          <p:nvPr>
            <p:ph type="body" sz="half" idx="10" hasCustomPrompt="1"/>
          </p:nvPr>
        </p:nvSpPr>
        <p:spPr>
          <a:xfrm>
            <a:off x="287363" y="223017"/>
            <a:ext cx="4052221" cy="1157194"/>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Body slide title</a:t>
            </a:r>
          </a:p>
        </p:txBody>
      </p:sp>
      <p:sp>
        <p:nvSpPr>
          <p:cNvPr id="6" name="Päivämäärän paikkamerkki 5"/>
          <p:cNvSpPr>
            <a:spLocks noGrp="1"/>
          </p:cNvSpPr>
          <p:nvPr>
            <p:ph type="dt" sz="half" idx="12"/>
          </p:nvPr>
        </p:nvSpPr>
        <p:spPr/>
        <p:txBody>
          <a:bodyPr/>
          <a:lstStyle/>
          <a:p>
            <a:r>
              <a:rPr lang="en-GB" noProof="0"/>
              <a:t>dd.mm.yyyy</a:t>
            </a:r>
          </a:p>
        </p:txBody>
      </p:sp>
      <p:sp>
        <p:nvSpPr>
          <p:cNvPr id="9" name="Alatunnisteen paikkamerkki 8"/>
          <p:cNvSpPr>
            <a:spLocks noGrp="1"/>
          </p:cNvSpPr>
          <p:nvPr>
            <p:ph type="ftr" sz="quarter" idx="13"/>
          </p:nvPr>
        </p:nvSpPr>
        <p:spPr/>
        <p:txBody>
          <a:bodyPr/>
          <a:lstStyle/>
          <a:p>
            <a:r>
              <a:rPr lang="en-GB" noProof="0"/>
              <a:t>Your text here</a:t>
            </a:r>
          </a:p>
        </p:txBody>
      </p:sp>
      <p:sp>
        <p:nvSpPr>
          <p:cNvPr id="10" name="Dian numeron paikkamerkki 9"/>
          <p:cNvSpPr>
            <a:spLocks noGrp="1"/>
          </p:cNvSpPr>
          <p:nvPr>
            <p:ph type="sldNum" sz="quarter" idx="14"/>
          </p:nvPr>
        </p:nvSpPr>
        <p:spPr/>
        <p:txBody>
          <a:bodyPr/>
          <a:lstStyle/>
          <a:p>
            <a:fld id="{28F7F04C-F568-F649-A2AE-EA61C66B69B4}" type="slidenum">
              <a:rPr lang="en-GB" noProof="0" smtClean="0"/>
              <a:pPr/>
              <a:t>‹#›</a:t>
            </a:fld>
            <a:endParaRPr lang="en-GB" noProof="0"/>
          </a:p>
        </p:txBody>
      </p:sp>
      <p:pic>
        <p:nvPicPr>
          <p:cNvPr id="18" name="Kuva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238235" cy="856800"/>
          </a:xfrm>
          <a:prstGeom prst="rect">
            <a:avLst/>
          </a:prstGeom>
        </p:spPr>
      </p:pic>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15:guide id="1" orient="horz" pos="341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Divider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013" noProof="0"/>
          </a:p>
        </p:txBody>
      </p:sp>
      <p:sp>
        <p:nvSpPr>
          <p:cNvPr id="6" name="Picture Placeholder 2"/>
          <p:cNvSpPr>
            <a:spLocks noGrp="1"/>
          </p:cNvSpPr>
          <p:nvPr>
            <p:ph type="pic" idx="11" hasCustomPrompt="1"/>
          </p:nvPr>
        </p:nvSpPr>
        <p:spPr>
          <a:xfrm>
            <a:off x="4710816" y="0"/>
            <a:ext cx="4433207" cy="5715000"/>
          </a:xfrm>
          <a:prstGeom prst="rect">
            <a:avLst/>
          </a:prstGeom>
        </p:spPr>
        <p:txBody>
          <a:bodyPr/>
          <a:lstStyle>
            <a:lvl1pPr marL="0" marR="0" indent="0" algn="l" defTabSz="685733"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en-GB" noProof="0"/>
              <a:t>Click icon to add image.</a:t>
            </a:r>
            <a:br>
              <a:rPr lang="en-GB" noProof="0"/>
            </a:br>
            <a:br>
              <a:rPr lang="en-GB" noProof="0"/>
            </a:br>
            <a:r>
              <a:rPr lang="en-GB" noProof="0"/>
              <a:t>Fit the image to frame </a:t>
            </a:r>
            <a:br>
              <a:rPr lang="en-GB" noProof="0"/>
            </a:br>
            <a:r>
              <a:rPr lang="en-GB" noProof="0"/>
              <a:t>by choosing: </a:t>
            </a:r>
            <a:br>
              <a:rPr lang="en-GB" noProof="0"/>
            </a:br>
            <a:r>
              <a:rPr lang="en-GB" noProof="0"/>
              <a:t>crop&gt;fit / rajaa&gt;sovita</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en-GB" noProof="0"/>
              <a:t>dd.mm.yyyy</a:t>
            </a:r>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en-GB" noProof="0"/>
              <a:t>Your text here</a:t>
            </a:r>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GB" noProof="0" smtClean="0"/>
              <a:pPr/>
              <a:t>‹#›</a:t>
            </a:fld>
            <a:endParaRPr lang="en-GB" noProof="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7"/>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en-GB" noProof="0"/>
              <a:t>Lorem ipsum dolor sit amet, consectetur adipiscing elit. Maecenas velit velit, consequat eget ullamcorper a, maximus ac ex.</a:t>
            </a:r>
          </a:p>
        </p:txBody>
      </p:sp>
      <p:pic>
        <p:nvPicPr>
          <p:cNvPr id="14" name="Kuva 1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 y="4823410"/>
            <a:ext cx="2149762" cy="856800"/>
          </a:xfrm>
          <a:prstGeom prst="rect">
            <a:avLst/>
          </a:prstGeom>
        </p:spPr>
      </p:pic>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p:spTree>
      <p:nvGrpSpPr>
        <p:cNvPr id="1" name=""/>
        <p:cNvGrpSpPr/>
        <p:nvPr/>
      </p:nvGrpSpPr>
      <p:grpSpPr>
        <a:xfrm>
          <a:off x="0" y="0"/>
          <a:ext cx="0" cy="0"/>
          <a:chOff x="0" y="0"/>
          <a:chExt cx="0" cy="0"/>
        </a:xfrm>
      </p:grpSpPr>
      <p:sp>
        <p:nvSpPr>
          <p:cNvPr id="5" name="Rectangle 4"/>
          <p:cNvSpPr/>
          <p:nvPr userDrawn="1"/>
        </p:nvSpPr>
        <p:spPr>
          <a:xfrm>
            <a:off x="-1066"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noProof="0"/>
          </a:p>
        </p:txBody>
      </p:sp>
      <p:sp>
        <p:nvSpPr>
          <p:cNvPr id="7" name="Text Placeholder 3"/>
          <p:cNvSpPr>
            <a:spLocks noGrp="1"/>
          </p:cNvSpPr>
          <p:nvPr>
            <p:ph type="body" sz="half" idx="11" hasCustomPrompt="1"/>
          </p:nvPr>
        </p:nvSpPr>
        <p:spPr>
          <a:xfrm>
            <a:off x="755662" y="1954930"/>
            <a:ext cx="7669159" cy="1502517"/>
          </a:xfrm>
          <a:prstGeom prst="rect">
            <a:avLst/>
          </a:prstGeom>
        </p:spPr>
        <p:txBody>
          <a:bodyPr lIns="0" rIns="0"/>
          <a:lstStyle>
            <a:lvl1pPr marL="0" indent="0" algn="l">
              <a:lnSpc>
                <a:spcPct val="100000"/>
              </a:lnSpc>
              <a:spcBef>
                <a:spcPts val="0"/>
              </a:spcBef>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Divider – Headline</a:t>
            </a:r>
          </a:p>
        </p:txBody>
      </p:sp>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rgbClr val="FFFFFF"/>
                </a:solidFill>
              </a:defRPr>
            </a:lvl1pPr>
          </a:lstStyle>
          <a:p>
            <a:r>
              <a:rPr lang="en-GB" noProof="0"/>
              <a:t>dd.mm.yyyy</a:t>
            </a:r>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rgbClr val="FFFFFF"/>
                </a:solidFill>
              </a:defRPr>
            </a:lvl1pPr>
          </a:lstStyle>
          <a:p>
            <a:r>
              <a:rPr lang="en-GB" noProof="0"/>
              <a:t>Your text here</a:t>
            </a:r>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rgbClr val="FFFFFF"/>
                </a:solidFill>
              </a:defRPr>
            </a:lvl1pPr>
          </a:lstStyle>
          <a:p>
            <a:fld id="{28F7F04C-F568-F649-A2AE-EA61C66B69B4}" type="slidenum">
              <a:rPr lang="en-GB" noProof="0" smtClean="0"/>
              <a:pPr/>
              <a:t>‹#›</a:t>
            </a:fld>
            <a:endParaRPr lang="en-GB" noProof="0"/>
          </a:p>
        </p:txBody>
      </p:sp>
      <p:pic>
        <p:nvPicPr>
          <p:cNvPr id="14" name="Kuva 1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 y="4823410"/>
            <a:ext cx="2149762" cy="856800"/>
          </a:xfrm>
          <a:prstGeom prst="rect">
            <a:avLst/>
          </a:prstGeom>
        </p:spPr>
      </p:pic>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Body slide - Tabl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63" y="215946"/>
            <a:ext cx="8497093" cy="1118950"/>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63" y="1526921"/>
            <a:ext cx="8497093" cy="3417429"/>
          </a:xfrm>
          <a:prstGeom prst="rect">
            <a:avLst/>
          </a:prstGeom>
        </p:spPr>
        <p:txBody>
          <a:bodyPr/>
          <a:lstStyle>
            <a:lvl1pPr marL="0" indent="0" algn="ctr">
              <a:buNone/>
              <a:defRPr b="1">
                <a:solidFill>
                  <a:schemeClr val="bg1">
                    <a:lumMod val="85000"/>
                  </a:schemeClr>
                </a:solidFill>
              </a:defRPr>
            </a:lvl1pPr>
          </a:lstStyle>
          <a:p>
            <a:r>
              <a:rPr lang="en-GB" noProof="0"/>
              <a:t>Click icon to add table</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GB" noProof="0" smtClean="0"/>
              <a:pPr/>
              <a:t>‹#›</a:t>
            </a:fld>
            <a:endParaRPr lang="en-GB" noProof="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en-GB" noProof="0"/>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en-GB" noProof="0"/>
              <a:t>Your text here</a:t>
            </a:r>
          </a:p>
        </p:txBody>
      </p:sp>
      <p:pic>
        <p:nvPicPr>
          <p:cNvPr id="17" name="Kuva 1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238235" cy="856800"/>
          </a:xfrm>
          <a:prstGeom prst="rect">
            <a:avLst/>
          </a:prstGeom>
        </p:spPr>
      </p:pic>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3444" userDrawn="1">
          <p15:clr>
            <a:srgbClr val="FBAE40"/>
          </p15:clr>
        </p15:guide>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Chart">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63" y="215946"/>
            <a:ext cx="8497093" cy="1118950"/>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Body slide title </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GB" noProof="0" smtClean="0"/>
              <a:pPr/>
              <a:t>‹#›</a:t>
            </a:fld>
            <a:endParaRPr lang="en-GB" noProof="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en-GB" noProof="0"/>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en-GB" noProof="0"/>
              <a:t>Your text here</a:t>
            </a:r>
          </a:p>
        </p:txBody>
      </p:sp>
      <p:pic>
        <p:nvPicPr>
          <p:cNvPr id="17" name="Kuva 1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238235" cy="856800"/>
          </a:xfrm>
          <a:prstGeom prst="rect">
            <a:avLst/>
          </a:prstGeom>
        </p:spPr>
      </p:pic>
      <p:sp>
        <p:nvSpPr>
          <p:cNvPr id="10" name="Chart Placeholder 2">
            <a:extLst>
              <a:ext uri="{FF2B5EF4-FFF2-40B4-BE49-F238E27FC236}">
                <a16:creationId xmlns:a16="http://schemas.microsoft.com/office/drawing/2014/main" id="{39374CC0-1804-48F9-91AE-C5EBE85D52EA}"/>
              </a:ext>
            </a:extLst>
          </p:cNvPr>
          <p:cNvSpPr>
            <a:spLocks noGrp="1"/>
          </p:cNvSpPr>
          <p:nvPr>
            <p:ph type="chart" sz="quarter" idx="12" hasCustomPrompt="1"/>
          </p:nvPr>
        </p:nvSpPr>
        <p:spPr>
          <a:xfrm>
            <a:off x="287364" y="1526921"/>
            <a:ext cx="8497082" cy="3417429"/>
          </a:xfrm>
          <a:prstGeom prst="rect">
            <a:avLst/>
          </a:prstGeom>
        </p:spPr>
        <p:txBody>
          <a:bodyPr/>
          <a:lstStyle>
            <a:lvl1pPr marL="0" marR="0" indent="0" algn="ctr" defTabSz="685733"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en-GB" noProof="0"/>
              <a:t>Click icon to add chart</a:t>
            </a:r>
          </a:p>
        </p:txBody>
      </p:sp>
    </p:spTree>
    <p:extLst>
      <p:ext uri="{BB962C8B-B14F-4D97-AF65-F5344CB8AC3E}">
        <p14:creationId xmlns:p14="http://schemas.microsoft.com/office/powerpoint/2010/main" val="3392833459"/>
      </p:ext>
    </p:extLst>
  </p:cSld>
  <p:clrMapOvr>
    <a:masterClrMapping/>
  </p:clrMapOvr>
  <p:extLst>
    <p:ext uri="{DCECCB84-F9BA-43D5-87BE-67443E8EF086}">
      <p15:sldGuideLst xmlns:p15="http://schemas.microsoft.com/office/powerpoint/2012/main">
        <p15:guide id="1" orient="horz" pos="3444" userDrawn="1">
          <p15:clr>
            <a:srgbClr val="FBAE40"/>
          </p15:clr>
        </p15:guide>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GB" noProof="0" smtClean="0"/>
              <a:pPr/>
              <a:t>‹#›</a:t>
            </a:fld>
            <a:endParaRPr lang="en-GB" noProof="0"/>
          </a:p>
        </p:txBody>
      </p:sp>
      <p:sp>
        <p:nvSpPr>
          <p:cNvPr id="4" name="Date Placeholder 3"/>
          <p:cNvSpPr>
            <a:spLocks noGrp="1"/>
          </p:cNvSpPr>
          <p:nvPr>
            <p:ph type="dt" sz="half" idx="2"/>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en-GB" noProof="0"/>
              <a:t>dd.mm.yyyy</a:t>
            </a:r>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en-GB" noProof="0"/>
              <a:t>Your text here</a:t>
            </a:r>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04" r:id="rId3"/>
    <p:sldLayoutId id="2147483707" r:id="rId4"/>
    <p:sldLayoutId id="2147483694" r:id="rId5"/>
    <p:sldLayoutId id="2147483695" r:id="rId6"/>
    <p:sldLayoutId id="2147483702" r:id="rId7"/>
    <p:sldLayoutId id="2147483701" r:id="rId8"/>
    <p:sldLayoutId id="2147483715" r:id="rId9"/>
    <p:sldLayoutId id="2147483691" r:id="rId10"/>
    <p:sldLayoutId id="2147483699" r:id="rId11"/>
    <p:sldLayoutId id="2147483679" r:id="rId12"/>
    <p:sldLayoutId id="2147483716" r:id="rId13"/>
    <p:sldLayoutId id="2147483717" r:id="rId14"/>
    <p:sldLayoutId id="2147483718" r:id="rId15"/>
    <p:sldLayoutId id="2147483719" r:id="rId16"/>
  </p:sldLayoutIdLst>
  <p:hf sldNum="0" hdr="0" ftr="0" dt="0"/>
  <p:txStyles>
    <p:titleStyle>
      <a:lvl1pPr algn="l" defTabSz="685733"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35" indent="-171435" algn="l" defTabSz="685733"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00" indent="-171435" algn="l" defTabSz="685733"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160" indent="-171435" algn="l" defTabSz="685733"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030"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2895"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766"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26"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494"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360"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33" rtl="0" eaLnBrk="1" latinLnBrk="0" hangingPunct="1">
        <a:defRPr sz="1350" kern="1200">
          <a:solidFill>
            <a:schemeClr val="tx1"/>
          </a:solidFill>
          <a:latin typeface="+mn-lt"/>
          <a:ea typeface="+mn-ea"/>
          <a:cs typeface="+mn-cs"/>
        </a:defRPr>
      </a:lvl1pPr>
      <a:lvl2pPr marL="342866" algn="l" defTabSz="685733" rtl="0" eaLnBrk="1" latinLnBrk="0" hangingPunct="1">
        <a:defRPr sz="1350" kern="1200">
          <a:solidFill>
            <a:schemeClr val="tx1"/>
          </a:solidFill>
          <a:latin typeface="+mn-lt"/>
          <a:ea typeface="+mn-ea"/>
          <a:cs typeface="+mn-cs"/>
        </a:defRPr>
      </a:lvl2pPr>
      <a:lvl3pPr marL="685733" algn="l" defTabSz="685733" rtl="0" eaLnBrk="1" latinLnBrk="0" hangingPunct="1">
        <a:defRPr sz="1350" kern="1200">
          <a:solidFill>
            <a:schemeClr val="tx1"/>
          </a:solidFill>
          <a:latin typeface="+mn-lt"/>
          <a:ea typeface="+mn-ea"/>
          <a:cs typeface="+mn-cs"/>
        </a:defRPr>
      </a:lvl3pPr>
      <a:lvl4pPr marL="1028598" algn="l" defTabSz="685733" rtl="0" eaLnBrk="1" latinLnBrk="0" hangingPunct="1">
        <a:defRPr sz="1350" kern="1200">
          <a:solidFill>
            <a:schemeClr val="tx1"/>
          </a:solidFill>
          <a:latin typeface="+mn-lt"/>
          <a:ea typeface="+mn-ea"/>
          <a:cs typeface="+mn-cs"/>
        </a:defRPr>
      </a:lvl4pPr>
      <a:lvl5pPr marL="1371465" algn="l" defTabSz="685733" rtl="0" eaLnBrk="1" latinLnBrk="0" hangingPunct="1">
        <a:defRPr sz="1350" kern="1200">
          <a:solidFill>
            <a:schemeClr val="tx1"/>
          </a:solidFill>
          <a:latin typeface="+mn-lt"/>
          <a:ea typeface="+mn-ea"/>
          <a:cs typeface="+mn-cs"/>
        </a:defRPr>
      </a:lvl5pPr>
      <a:lvl6pPr marL="1714330" algn="l" defTabSz="685733" rtl="0" eaLnBrk="1" latinLnBrk="0" hangingPunct="1">
        <a:defRPr sz="1350" kern="1200">
          <a:solidFill>
            <a:schemeClr val="tx1"/>
          </a:solidFill>
          <a:latin typeface="+mn-lt"/>
          <a:ea typeface="+mn-ea"/>
          <a:cs typeface="+mn-cs"/>
        </a:defRPr>
      </a:lvl6pPr>
      <a:lvl7pPr marL="2057195" algn="l" defTabSz="685733" rtl="0" eaLnBrk="1" latinLnBrk="0" hangingPunct="1">
        <a:defRPr sz="1350" kern="1200">
          <a:solidFill>
            <a:schemeClr val="tx1"/>
          </a:solidFill>
          <a:latin typeface="+mn-lt"/>
          <a:ea typeface="+mn-ea"/>
          <a:cs typeface="+mn-cs"/>
        </a:defRPr>
      </a:lvl7pPr>
      <a:lvl8pPr marL="2400060" algn="l" defTabSz="685733" rtl="0" eaLnBrk="1" latinLnBrk="0" hangingPunct="1">
        <a:defRPr sz="1350" kern="1200">
          <a:solidFill>
            <a:schemeClr val="tx1"/>
          </a:solidFill>
          <a:latin typeface="+mn-lt"/>
          <a:ea typeface="+mn-ea"/>
          <a:cs typeface="+mn-cs"/>
        </a:defRPr>
      </a:lvl8pPr>
      <a:lvl9pPr marL="2742930" algn="l" defTabSz="68573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3" orient="horz" pos="3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s://people.aalto.fi/" TargetMode="External"/><Relationship Id="rId7" Type="http://schemas.openxmlformats.org/officeDocument/2006/relationships/image" Target="../media/image24.jpeg"/><Relationship Id="rId2" Type="http://schemas.openxmlformats.org/officeDocument/2006/relationships/hyperlink" Target="https://www.aalto.fi/en/support-for-studying/school-of-engineering-learning-services" TargetMode="Externa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hyperlink" Target="mailto:advisors-eng@aalto.fi" TargetMode="External"/><Relationship Id="rId10" Type="http://schemas.openxmlformats.org/officeDocument/2006/relationships/image" Target="../media/image27.jpeg"/><Relationship Id="rId4" Type="http://schemas.openxmlformats.org/officeDocument/2006/relationships/hyperlink" Target="mailto:studies-eng@aalto.fi" TargetMode="Externa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hyperlink" Target="mailto:minna.marin@aalto.fi" TargetMode="External"/><Relationship Id="rId4" Type="http://schemas.openxmlformats.org/officeDocument/2006/relationships/image" Target="../media/image42.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aalto.fi/en/support-for-studying/school-of-engineering-learning-services" TargetMode="External"/><Relationship Id="rId2" Type="http://schemas.openxmlformats.org/officeDocument/2006/relationships/hyperlink" Target="https://www.aalto.fi/en/student-guide" TargetMode="Externa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hyperlink" Target="mailto:studentservices@aalto.f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www.nyyti.fi/en/opiskelijoille/loyda-apua/" TargetMode="External"/><Relationship Id="rId3" Type="http://schemas.openxmlformats.org/officeDocument/2006/relationships/hyperlink" Target="https://www.aalto.fi/en/study-at-aalto/starting-point-of-wellbeing" TargetMode="External"/><Relationship Id="rId7" Type="http://schemas.openxmlformats.org/officeDocument/2006/relationships/hyperlink" Target="https://www.yths.fi/en/news/2021/you-can-use-fshs-services-once-you-have-registered/" TargetMode="External"/><Relationship Id="rId2" Type="http://schemas.openxmlformats.org/officeDocument/2006/relationships/image" Target="../media/image17.jpeg"/><Relationship Id="rId1" Type="http://schemas.openxmlformats.org/officeDocument/2006/relationships/slideLayout" Target="../slideLayouts/slideLayout14.xml"/><Relationship Id="rId6" Type="http://schemas.openxmlformats.org/officeDocument/2006/relationships/hyperlink" Target="https://www.aalto.fi/en/podcasts/the-best-thing-today-podcasts" TargetMode="External"/><Relationship Id="rId5" Type="http://schemas.openxmlformats.org/officeDocument/2006/relationships/hyperlink" Target="https://www.aalto.fi/en/services/groups-workshops-and-online-materials-for-supporting-wellbeing-and-study-ability" TargetMode="External"/><Relationship Id="rId4" Type="http://schemas.openxmlformats.org/officeDocument/2006/relationships/hyperlink" Target="https://www.aalto.fi/en/other-studies/personal-impact" TargetMode="External"/><Relationship Id="rId9" Type="http://schemas.openxmlformats.org/officeDocument/2006/relationships/hyperlink" Target="https://www.unisport.fi/e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aalto.fi/en/services/guidance-and-support-for-students" TargetMode="External"/><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aalto.fi/fi/ohjelmat/insinooritieteiden-kandidaattiohjelma/opintojen-aloittaminen?check_logged_in=1" TargetMode="External"/><Relationship Id="rId2" Type="http://schemas.openxmlformats.org/officeDocument/2006/relationships/image" Target="../media/image19.jpeg"/><Relationship Id="rId1" Type="http://schemas.openxmlformats.org/officeDocument/2006/relationships/slideLayout" Target="../slideLayouts/slideLayout14.xml"/><Relationship Id="rId5" Type="http://schemas.openxmlformats.org/officeDocument/2006/relationships/hyperlink" Target="https://www.aalto.fi/en/programmes-hub#/" TargetMode="External"/><Relationship Id="rId4" Type="http://schemas.openxmlformats.org/officeDocument/2006/relationships/hyperlink" Target="https://www.aalto.fi/en/student-guid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vents.aalto.fi/en/3X3IKxA7/aalto-day-one-592023-4a3b7T8hrg/overview"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42401" y="2537330"/>
            <a:ext cx="3869137" cy="634192"/>
          </a:xfrm>
        </p:spPr>
        <p:txBody>
          <a:bodyPr/>
          <a:lstStyle/>
          <a:p>
            <a:r>
              <a:rPr lang="fi-FI" sz="4400" dirty="0" err="1"/>
              <a:t>Welcome</a:t>
            </a:r>
            <a:r>
              <a:rPr lang="fi-FI" sz="4400" dirty="0"/>
              <a:t> to Aalto ENG!</a:t>
            </a:r>
            <a:br>
              <a:rPr lang="fi-FI" dirty="0"/>
            </a:br>
            <a:endParaRPr lang="fi-FI" dirty="0"/>
          </a:p>
        </p:txBody>
      </p:sp>
      <p:sp>
        <p:nvSpPr>
          <p:cNvPr id="4" name="Tekstin paikkamerkki 3"/>
          <p:cNvSpPr>
            <a:spLocks noGrp="1"/>
          </p:cNvSpPr>
          <p:nvPr>
            <p:ph type="body" sz="half" idx="11"/>
          </p:nvPr>
        </p:nvSpPr>
        <p:spPr>
          <a:xfrm>
            <a:off x="442400" y="3325052"/>
            <a:ext cx="3869137" cy="327132"/>
          </a:xfrm>
        </p:spPr>
        <p:txBody>
          <a:bodyPr/>
          <a:lstStyle/>
          <a:p>
            <a:r>
              <a:rPr lang="fi-FI" sz="1700" dirty="0"/>
              <a:t>Mirka Jalonen</a:t>
            </a:r>
            <a:br>
              <a:rPr lang="fi-FI" sz="1700" dirty="0"/>
            </a:br>
            <a:r>
              <a:rPr lang="fi-FI" sz="1700" dirty="0" err="1"/>
              <a:t>Manager</a:t>
            </a:r>
            <a:r>
              <a:rPr lang="fi-FI" sz="1700" dirty="0"/>
              <a:t>, Academic </a:t>
            </a:r>
            <a:r>
              <a:rPr lang="fi-FI" sz="1700" dirty="0" err="1"/>
              <a:t>Affairs</a:t>
            </a:r>
            <a:endParaRPr lang="fi-FI" sz="1700" dirty="0"/>
          </a:p>
          <a:p>
            <a:endParaRPr lang="fi-FI" dirty="0"/>
          </a:p>
        </p:txBody>
      </p:sp>
      <p:sp>
        <p:nvSpPr>
          <p:cNvPr id="5" name="Tekstin paikkamerkki 4"/>
          <p:cNvSpPr>
            <a:spLocks noGrp="1"/>
          </p:cNvSpPr>
          <p:nvPr>
            <p:ph type="body" sz="half" idx="12"/>
          </p:nvPr>
        </p:nvSpPr>
        <p:spPr>
          <a:xfrm>
            <a:off x="442401" y="3959244"/>
            <a:ext cx="3869137" cy="360060"/>
          </a:xfrm>
        </p:spPr>
        <p:txBody>
          <a:bodyPr/>
          <a:lstStyle/>
          <a:p>
            <a:r>
              <a:rPr lang="fi-FI" sz="1700" dirty="0"/>
              <a:t>28.8.2023</a:t>
            </a:r>
          </a:p>
        </p:txBody>
      </p:sp>
      <p:pic>
        <p:nvPicPr>
          <p:cNvPr id="15" name="Picture Placeholder 14">
            <a:extLst>
              <a:ext uri="{FF2B5EF4-FFF2-40B4-BE49-F238E27FC236}">
                <a16:creationId xmlns:a16="http://schemas.microsoft.com/office/drawing/2014/main" id="{EBDF5525-911B-4C14-98B8-ECD84CF1ABB5}"/>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p:blipFill>
        <p:spPr>
          <a:xfrm>
            <a:off x="4949410" y="0"/>
            <a:ext cx="4286678" cy="5715000"/>
          </a:xfrm>
        </p:spPr>
      </p:pic>
    </p:spTree>
    <p:extLst>
      <p:ext uri="{BB962C8B-B14F-4D97-AF65-F5344CB8AC3E}">
        <p14:creationId xmlns:p14="http://schemas.microsoft.com/office/powerpoint/2010/main" val="1817948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C8D04DD-0662-40AF-8B19-6C3C618BBEC4}"/>
              </a:ext>
            </a:extLst>
          </p:cNvPr>
          <p:cNvSpPr txBox="1">
            <a:spLocks/>
          </p:cNvSpPr>
          <p:nvPr/>
        </p:nvSpPr>
        <p:spPr>
          <a:xfrm>
            <a:off x="301555" y="1420745"/>
            <a:ext cx="3835081" cy="3212028"/>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kern="1200" smtClean="0">
                <a:solidFill>
                  <a:srgbClr val="FFFFFF"/>
                </a:solidFill>
                <a:latin typeface="+mn-lt"/>
                <a:ea typeface="+mn-ea"/>
                <a:cs typeface="+mn-cs"/>
              </a:defRPr>
            </a:lvl1pPr>
            <a:lvl2pPr marL="628650" indent="-285750" algn="l" defTabSz="685800" rtl="0" eaLnBrk="1" latinLnBrk="0" hangingPunct="1">
              <a:lnSpc>
                <a:spcPct val="90000"/>
              </a:lnSpc>
              <a:spcBef>
                <a:spcPts val="375"/>
              </a:spcBef>
              <a:buFont typeface="Arial" panose="020B0604020202020204" pitchFamily="34" charset="0"/>
              <a:buChar char="•"/>
              <a:defRPr sz="2100" kern="1200">
                <a:solidFill>
                  <a:srgbClr val="FFFFFF"/>
                </a:solidFill>
                <a:latin typeface="+mn-lt"/>
                <a:ea typeface="+mn-ea"/>
                <a:cs typeface="+mn-cs"/>
              </a:defRPr>
            </a:lvl2pPr>
            <a:lvl3pPr marL="804863" indent="-176213" algn="l" defTabSz="685800" rtl="0" eaLnBrk="1" latinLnBrk="0" hangingPunct="1">
              <a:lnSpc>
                <a:spcPct val="90000"/>
              </a:lnSpc>
              <a:spcBef>
                <a:spcPts val="375"/>
              </a:spcBef>
              <a:buFont typeface="Arial" panose="020B0604020202020204" pitchFamily="34" charset="0"/>
              <a:buChar char="•"/>
              <a:defRPr sz="1600" kern="1200">
                <a:solidFill>
                  <a:srgbClr val="FFFFFF"/>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Tx/>
              <a:buNone/>
              <a:tabLst/>
              <a:defRPr/>
            </a:pPr>
            <a:r>
              <a:rPr kumimoji="0" lang="fi-FI" sz="1200" b="0" i="0" u="none" strike="noStrike" kern="1200" cap="none" spc="0" normalizeH="0" baseline="0" noProof="0" dirty="0">
                <a:ln>
                  <a:noFill/>
                </a:ln>
                <a:solidFill>
                  <a:schemeClr val="tx1"/>
                </a:solidFill>
                <a:effectLst/>
                <a:uLnTx/>
                <a:uFillTx/>
                <a:latin typeface="Arial" panose="020B0604020202020204"/>
                <a:ea typeface="+mn-ea"/>
                <a:cs typeface="+mn-cs"/>
              </a:rPr>
              <a:t>Learning </a:t>
            </a:r>
            <a:r>
              <a:rPr kumimoji="0" lang="fi-FI" sz="1200" b="0" i="0" u="none" strike="noStrike" kern="1200" cap="none" spc="0" normalizeH="0" baseline="0" noProof="0" dirty="0" err="1">
                <a:ln>
                  <a:noFill/>
                </a:ln>
                <a:solidFill>
                  <a:schemeClr val="tx1"/>
                </a:solidFill>
                <a:effectLst/>
                <a:uLnTx/>
                <a:uFillTx/>
                <a:latin typeface="Arial" panose="020B0604020202020204"/>
                <a:ea typeface="+mn-ea"/>
                <a:cs typeface="+mn-cs"/>
              </a:rPr>
              <a:t>Ser</a:t>
            </a:r>
            <a:r>
              <a:rPr lang="fi-FI" sz="1200" b="0" dirty="0" err="1">
                <a:solidFill>
                  <a:schemeClr val="tx1"/>
                </a:solidFill>
                <a:latin typeface="Arial" panose="020B0604020202020204"/>
              </a:rPr>
              <a:t>vices</a:t>
            </a:r>
            <a:r>
              <a:rPr lang="fi-FI" sz="1200" b="0" dirty="0">
                <a:solidFill>
                  <a:schemeClr val="tx1"/>
                </a:solidFill>
                <a:latin typeface="Arial" panose="020B0604020202020204"/>
              </a:rPr>
              <a:t> </a:t>
            </a:r>
            <a:r>
              <a:rPr lang="fi-FI" sz="1200" b="0" dirty="0" err="1">
                <a:solidFill>
                  <a:schemeClr val="tx1"/>
                </a:solidFill>
                <a:latin typeface="Arial" panose="020B0604020202020204"/>
              </a:rPr>
              <a:t>provides</a:t>
            </a:r>
            <a:r>
              <a:rPr lang="fi-FI" sz="1200" b="0" dirty="0">
                <a:solidFill>
                  <a:schemeClr val="tx1"/>
                </a:solidFill>
                <a:latin typeface="Arial" panose="020B0604020202020204"/>
              </a:rPr>
              <a:t> </a:t>
            </a:r>
            <a:r>
              <a:rPr lang="fi-FI" sz="1200" b="0" dirty="0" err="1">
                <a:solidFill>
                  <a:schemeClr val="tx1"/>
                </a:solidFill>
                <a:latin typeface="Arial" panose="020B0604020202020204"/>
              </a:rPr>
              <a:t>support</a:t>
            </a:r>
            <a:r>
              <a:rPr lang="fi-FI" sz="1200" b="0" dirty="0">
                <a:solidFill>
                  <a:schemeClr val="tx1"/>
                </a:solidFill>
                <a:latin typeface="Arial" panose="020B0604020202020204"/>
              </a:rPr>
              <a:t> for </a:t>
            </a:r>
            <a:r>
              <a:rPr lang="fi-FI" sz="1200" b="0" dirty="0" err="1">
                <a:solidFill>
                  <a:schemeClr val="tx1"/>
                </a:solidFill>
                <a:latin typeface="Arial" panose="020B0604020202020204"/>
              </a:rPr>
              <a:t>teachers</a:t>
            </a:r>
            <a:r>
              <a:rPr lang="fi-FI" sz="1200" b="0" dirty="0">
                <a:solidFill>
                  <a:schemeClr val="tx1"/>
                </a:solidFill>
                <a:latin typeface="Arial" panose="020B0604020202020204"/>
              </a:rPr>
              <a:t>, </a:t>
            </a:r>
            <a:r>
              <a:rPr lang="fi-FI" sz="1200" b="0" dirty="0" err="1">
                <a:solidFill>
                  <a:schemeClr val="tx1"/>
                </a:solidFill>
                <a:latin typeface="Arial" panose="020B0604020202020204"/>
              </a:rPr>
              <a:t>students</a:t>
            </a:r>
            <a:r>
              <a:rPr lang="fi-FI" sz="1200" b="0" dirty="0">
                <a:solidFill>
                  <a:schemeClr val="tx1"/>
                </a:solidFill>
                <a:latin typeface="Arial" panose="020B0604020202020204"/>
              </a:rPr>
              <a:t> and </a:t>
            </a:r>
            <a:r>
              <a:rPr lang="fi-FI" sz="1200" b="0" dirty="0" err="1">
                <a:solidFill>
                  <a:schemeClr val="tx1"/>
                </a:solidFill>
                <a:latin typeface="Arial" panose="020B0604020202020204"/>
              </a:rPr>
              <a:t>applicants.Three</a:t>
            </a:r>
            <a:r>
              <a:rPr lang="fi-FI" sz="1200" b="0" dirty="0">
                <a:solidFill>
                  <a:schemeClr val="tx1"/>
                </a:solidFill>
                <a:latin typeface="Arial" panose="020B0604020202020204"/>
              </a:rPr>
              <a:t> </a:t>
            </a:r>
            <a:r>
              <a:rPr lang="fi-FI" sz="1200" b="0" dirty="0" err="1">
                <a:solidFill>
                  <a:schemeClr val="tx1"/>
                </a:solidFill>
                <a:latin typeface="Arial" panose="020B0604020202020204"/>
              </a:rPr>
              <a:t>teams</a:t>
            </a:r>
            <a:r>
              <a:rPr lang="fi-FI" sz="1200" b="0" dirty="0">
                <a:solidFill>
                  <a:schemeClr val="tx1"/>
                </a:solidFill>
                <a:latin typeface="Arial" panose="020B0604020202020204"/>
              </a:rPr>
              <a:t> </a:t>
            </a:r>
            <a:r>
              <a:rPr lang="fi-FI" sz="1200" b="0" dirty="0" err="1">
                <a:solidFill>
                  <a:schemeClr val="tx1"/>
                </a:solidFill>
                <a:latin typeface="Arial" panose="020B0604020202020204"/>
              </a:rPr>
              <a:t>work</a:t>
            </a:r>
            <a:r>
              <a:rPr lang="fi-FI" sz="1200" b="0" dirty="0">
                <a:solidFill>
                  <a:schemeClr val="tx1"/>
                </a:solidFill>
                <a:latin typeface="Arial" panose="020B0604020202020204"/>
              </a:rPr>
              <a:t> in </a:t>
            </a:r>
            <a:r>
              <a:rPr lang="fi-FI" sz="1200" b="0" dirty="0" err="1">
                <a:solidFill>
                  <a:schemeClr val="tx1"/>
                </a:solidFill>
                <a:latin typeface="Arial" panose="020B0604020202020204"/>
              </a:rPr>
              <a:t>cooperation</a:t>
            </a:r>
            <a:r>
              <a:rPr lang="fi-FI" sz="1200" b="0" dirty="0">
                <a:solidFill>
                  <a:schemeClr val="tx1"/>
                </a:solidFill>
                <a:latin typeface="Arial" panose="020B0604020202020204"/>
              </a:rPr>
              <a:t> </a:t>
            </a:r>
            <a:r>
              <a:rPr lang="fi-FI" sz="1200" b="0" dirty="0" err="1">
                <a:solidFill>
                  <a:schemeClr val="tx1"/>
                </a:solidFill>
                <a:latin typeface="Arial" panose="020B0604020202020204"/>
              </a:rPr>
              <a:t>with</a:t>
            </a:r>
            <a:r>
              <a:rPr lang="fi-FI" sz="1200" b="0" dirty="0">
                <a:solidFill>
                  <a:schemeClr val="tx1"/>
                </a:solidFill>
                <a:latin typeface="Arial" panose="020B0604020202020204"/>
              </a:rPr>
              <a:t> </a:t>
            </a:r>
            <a:r>
              <a:rPr lang="fi-FI" sz="1200" b="0" dirty="0" err="1">
                <a:solidFill>
                  <a:schemeClr val="tx1"/>
                </a:solidFill>
                <a:latin typeface="Arial" panose="020B0604020202020204"/>
              </a:rPr>
              <a:t>Aalto’s</a:t>
            </a:r>
            <a:r>
              <a:rPr lang="fi-FI" sz="1200" b="0" dirty="0">
                <a:solidFill>
                  <a:schemeClr val="tx1"/>
                </a:solidFill>
                <a:latin typeface="Arial" panose="020B0604020202020204"/>
              </a:rPr>
              <a:t> Learning Services and </a:t>
            </a:r>
            <a:r>
              <a:rPr lang="fi-FI" sz="1200" b="0" dirty="0" err="1">
                <a:solidFill>
                  <a:schemeClr val="tx1"/>
                </a:solidFill>
                <a:latin typeface="Arial" panose="020B0604020202020204"/>
              </a:rPr>
              <a:t>other</a:t>
            </a:r>
            <a:r>
              <a:rPr lang="fi-FI" sz="1200" b="0" dirty="0">
                <a:solidFill>
                  <a:schemeClr val="tx1"/>
                </a:solidFill>
                <a:latin typeface="Arial" panose="020B0604020202020204"/>
              </a:rPr>
              <a:t> Aalto </a:t>
            </a:r>
            <a:r>
              <a:rPr lang="fi-FI" sz="1200" b="0" dirty="0" err="1">
                <a:solidFill>
                  <a:schemeClr val="tx1"/>
                </a:solidFill>
                <a:latin typeface="Arial" panose="020B0604020202020204"/>
              </a:rPr>
              <a:t>staff</a:t>
            </a:r>
            <a:r>
              <a:rPr lang="fi-FI" sz="1200" b="0" dirty="0">
                <a:solidFill>
                  <a:schemeClr val="tx1"/>
                </a:solidFill>
                <a:latin typeface="Arial" panose="020B0604020202020204"/>
              </a:rPr>
              <a:t>. </a:t>
            </a:r>
            <a:r>
              <a:rPr lang="fi-FI" sz="1200" b="0" dirty="0" err="1">
                <a:solidFill>
                  <a:schemeClr val="tx1"/>
                </a:solidFill>
                <a:latin typeface="Arial" panose="020B0604020202020204"/>
              </a:rPr>
              <a:t>This</a:t>
            </a:r>
            <a:r>
              <a:rPr lang="fi-FI" sz="1200" b="0" dirty="0">
                <a:solidFill>
                  <a:schemeClr val="tx1"/>
                </a:solidFill>
                <a:latin typeface="Arial" panose="020B0604020202020204"/>
              </a:rPr>
              <a:t> </a:t>
            </a:r>
            <a:r>
              <a:rPr lang="fi-FI" sz="1200" b="0" dirty="0" err="1">
                <a:solidFill>
                  <a:schemeClr val="tx1"/>
                </a:solidFill>
                <a:latin typeface="Arial" panose="020B0604020202020204"/>
              </a:rPr>
              <a:t>prochure</a:t>
            </a:r>
            <a:r>
              <a:rPr lang="fi-FI" sz="1200" b="0" dirty="0">
                <a:solidFill>
                  <a:schemeClr val="tx1"/>
                </a:solidFill>
                <a:latin typeface="Arial" panose="020B0604020202020204"/>
              </a:rPr>
              <a:t> </a:t>
            </a:r>
            <a:r>
              <a:rPr lang="fi-FI" sz="1200" b="0" dirty="0" err="1">
                <a:solidFill>
                  <a:schemeClr val="tx1"/>
                </a:solidFill>
                <a:latin typeface="Arial" panose="020B0604020202020204"/>
              </a:rPr>
              <a:t>includes</a:t>
            </a:r>
            <a:r>
              <a:rPr lang="fi-FI" sz="1200" b="0" dirty="0">
                <a:solidFill>
                  <a:schemeClr val="tx1"/>
                </a:solidFill>
                <a:latin typeface="Arial" panose="020B0604020202020204"/>
              </a:rPr>
              <a:t> </a:t>
            </a:r>
            <a:r>
              <a:rPr lang="fi-FI" sz="1200" b="0" dirty="0" err="1">
                <a:solidFill>
                  <a:schemeClr val="tx1"/>
                </a:solidFill>
                <a:latin typeface="Arial" panose="020B0604020202020204"/>
              </a:rPr>
              <a:t>the</a:t>
            </a:r>
            <a:r>
              <a:rPr lang="fi-FI" sz="1200" b="0" dirty="0">
                <a:solidFill>
                  <a:schemeClr val="tx1"/>
                </a:solidFill>
                <a:latin typeface="Arial" panose="020B0604020202020204"/>
              </a:rPr>
              <a:t> main </a:t>
            </a:r>
            <a:r>
              <a:rPr lang="fi-FI" sz="1200" b="0" dirty="0" err="1">
                <a:solidFill>
                  <a:schemeClr val="tx1"/>
                </a:solidFill>
                <a:latin typeface="Arial" panose="020B0604020202020204"/>
              </a:rPr>
              <a:t>tasks</a:t>
            </a:r>
            <a:r>
              <a:rPr lang="fi-FI" sz="1200" b="0" dirty="0">
                <a:solidFill>
                  <a:schemeClr val="tx1"/>
                </a:solidFill>
                <a:latin typeface="Arial" panose="020B0604020202020204"/>
              </a:rPr>
              <a:t> of </a:t>
            </a:r>
            <a:r>
              <a:rPr lang="fi-FI" sz="1200" b="0" dirty="0" err="1">
                <a:solidFill>
                  <a:schemeClr val="tx1"/>
                </a:solidFill>
                <a:latin typeface="Arial" panose="020B0604020202020204"/>
              </a:rPr>
              <a:t>each</a:t>
            </a:r>
            <a:r>
              <a:rPr lang="fi-FI" sz="1200" b="0" dirty="0">
                <a:solidFill>
                  <a:schemeClr val="tx1"/>
                </a:solidFill>
                <a:latin typeface="Arial" panose="020B0604020202020204"/>
              </a:rPr>
              <a:t> </a:t>
            </a:r>
            <a:r>
              <a:rPr lang="fi-FI" sz="1200" b="0" dirty="0" err="1">
                <a:solidFill>
                  <a:schemeClr val="tx1"/>
                </a:solidFill>
                <a:latin typeface="Arial" panose="020B0604020202020204"/>
              </a:rPr>
              <a:t>employee</a:t>
            </a:r>
            <a:r>
              <a:rPr lang="fi-FI" sz="1200" b="0" dirty="0">
                <a:solidFill>
                  <a:schemeClr val="tx1"/>
                </a:solidFill>
                <a:latin typeface="Arial" panose="020B0604020202020204"/>
              </a:rPr>
              <a:t>. More </a:t>
            </a:r>
            <a:r>
              <a:rPr lang="fi-FI" sz="1200" b="0" dirty="0" err="1">
                <a:solidFill>
                  <a:schemeClr val="tx1"/>
                </a:solidFill>
                <a:latin typeface="Arial" panose="020B0604020202020204"/>
              </a:rPr>
              <a:t>information</a:t>
            </a:r>
            <a:r>
              <a:rPr lang="fi-FI" sz="1200" b="0" dirty="0">
                <a:solidFill>
                  <a:schemeClr val="tx1"/>
                </a:solidFill>
                <a:latin typeface="Arial" panose="020B0604020202020204"/>
              </a:rPr>
              <a:t> and </a:t>
            </a:r>
            <a:r>
              <a:rPr lang="fi-FI" sz="1200" b="0" dirty="0" err="1">
                <a:solidFill>
                  <a:schemeClr val="tx1"/>
                </a:solidFill>
                <a:latin typeface="Arial" panose="020B0604020202020204"/>
              </a:rPr>
              <a:t>the</a:t>
            </a:r>
            <a:r>
              <a:rPr lang="fi-FI" sz="1200" b="0" dirty="0">
                <a:solidFill>
                  <a:schemeClr val="tx1"/>
                </a:solidFill>
                <a:latin typeface="Arial" panose="020B0604020202020204"/>
              </a:rPr>
              <a:t> </a:t>
            </a:r>
            <a:r>
              <a:rPr lang="fi-FI" sz="1200" b="0" dirty="0" err="1">
                <a:solidFill>
                  <a:schemeClr val="tx1"/>
                </a:solidFill>
                <a:latin typeface="Arial" panose="020B0604020202020204"/>
              </a:rPr>
              <a:t>contact</a:t>
            </a:r>
            <a:r>
              <a:rPr lang="fi-FI" sz="1200" b="0" dirty="0">
                <a:solidFill>
                  <a:schemeClr val="tx1"/>
                </a:solidFill>
                <a:latin typeface="Arial" panose="020B0604020202020204"/>
              </a:rPr>
              <a:t> info </a:t>
            </a:r>
            <a:r>
              <a:rPr lang="fi-FI" sz="1200" b="0" dirty="0" err="1">
                <a:solidFill>
                  <a:schemeClr val="tx1"/>
                </a:solidFill>
                <a:latin typeface="Arial" panose="020B0604020202020204"/>
              </a:rPr>
              <a:t>can</a:t>
            </a:r>
            <a:r>
              <a:rPr lang="fi-FI" sz="1200" b="0" dirty="0">
                <a:solidFill>
                  <a:schemeClr val="tx1"/>
                </a:solidFill>
                <a:latin typeface="Arial" panose="020B0604020202020204"/>
              </a:rPr>
              <a:t> </a:t>
            </a:r>
            <a:r>
              <a:rPr lang="fi-FI" sz="1200" b="0" dirty="0" err="1">
                <a:solidFill>
                  <a:schemeClr val="tx1"/>
                </a:solidFill>
                <a:latin typeface="Arial" panose="020B0604020202020204"/>
              </a:rPr>
              <a:t>be</a:t>
            </a:r>
            <a:r>
              <a:rPr lang="fi-FI" sz="1200" b="0" dirty="0">
                <a:solidFill>
                  <a:schemeClr val="tx1"/>
                </a:solidFill>
                <a:latin typeface="Arial" panose="020B0604020202020204"/>
              </a:rPr>
              <a:t> </a:t>
            </a:r>
            <a:r>
              <a:rPr lang="fi-FI" sz="1200" b="0" dirty="0" err="1">
                <a:solidFill>
                  <a:schemeClr val="tx1"/>
                </a:solidFill>
                <a:latin typeface="Arial" panose="020B0604020202020204"/>
              </a:rPr>
              <a:t>found</a:t>
            </a:r>
            <a:r>
              <a:rPr lang="fi-FI" sz="1200" b="0" dirty="0">
                <a:solidFill>
                  <a:schemeClr val="tx1"/>
                </a:solidFill>
                <a:latin typeface="Arial" panose="020B0604020202020204"/>
              </a:rPr>
              <a:t> </a:t>
            </a:r>
            <a:r>
              <a:rPr lang="fi-FI" sz="1200" b="0" dirty="0" err="1">
                <a:solidFill>
                  <a:schemeClr val="tx1"/>
                </a:solidFill>
                <a:latin typeface="Arial" panose="020B0604020202020204"/>
              </a:rPr>
              <a:t>from</a:t>
            </a:r>
            <a:r>
              <a:rPr lang="fi-FI" sz="1200" b="0" dirty="0">
                <a:solidFill>
                  <a:schemeClr val="tx1"/>
                </a:solidFill>
                <a:latin typeface="Arial" panose="020B0604020202020204"/>
              </a:rPr>
              <a:t> </a:t>
            </a:r>
            <a:r>
              <a:rPr lang="fi-FI" sz="1200" b="0" dirty="0" err="1">
                <a:solidFill>
                  <a:schemeClr val="tx1"/>
                </a:solidFill>
                <a:latin typeface="Arial" panose="020B0604020202020204"/>
              </a:rPr>
              <a:t>the</a:t>
            </a:r>
            <a:r>
              <a:rPr lang="fi-FI" sz="1200" b="0" dirty="0">
                <a:solidFill>
                  <a:schemeClr val="tx1"/>
                </a:solidFill>
                <a:latin typeface="Arial" panose="020B0604020202020204"/>
              </a:rPr>
              <a:t> </a:t>
            </a:r>
            <a:r>
              <a:rPr lang="fi-FI" sz="1200" b="0" dirty="0" err="1">
                <a:solidFill>
                  <a:schemeClr val="tx1"/>
                </a:solidFill>
                <a:latin typeface="Arial" panose="020B0604020202020204"/>
              </a:rPr>
              <a:t>websites</a:t>
            </a:r>
            <a:r>
              <a:rPr lang="fi-FI" sz="1200" b="0" dirty="0">
                <a:solidFill>
                  <a:schemeClr val="tx1"/>
                </a:solidFill>
                <a:latin typeface="Arial" panose="020B0604020202020204"/>
              </a:rPr>
              <a:t>  </a:t>
            </a:r>
            <a:r>
              <a:rPr lang="fi-FI" sz="1200" b="0" dirty="0" err="1">
                <a:solidFill>
                  <a:schemeClr val="tx1"/>
                </a:solidFill>
                <a:latin typeface="Arial" panose="020B0604020202020204"/>
                <a:hlinkClick r:id="rId2"/>
              </a:rPr>
              <a:t>Student</a:t>
            </a:r>
            <a:r>
              <a:rPr lang="fi-FI" sz="1200" b="0" dirty="0">
                <a:solidFill>
                  <a:schemeClr val="tx1"/>
                </a:solidFill>
                <a:latin typeface="Arial" panose="020B0604020202020204"/>
                <a:hlinkClick r:id="rId2"/>
              </a:rPr>
              <a:t> Guide </a:t>
            </a:r>
            <a:r>
              <a:rPr lang="fi-FI" sz="1200" b="0" dirty="0">
                <a:solidFill>
                  <a:schemeClr val="tx1"/>
                </a:solidFill>
                <a:latin typeface="Arial" panose="020B0604020202020204"/>
              </a:rPr>
              <a:t>and</a:t>
            </a:r>
            <a:r>
              <a:rPr kumimoji="0" lang="fi-FI" sz="1200" b="0" i="0" u="none" strike="noStrike" kern="1200" cap="none" spc="0" normalizeH="0" baseline="0" noProof="0" dirty="0">
                <a:ln>
                  <a:noFill/>
                </a:ln>
                <a:solidFill>
                  <a:schemeClr val="tx1"/>
                </a:solidFill>
                <a:effectLst/>
                <a:uLnTx/>
                <a:uFillTx/>
                <a:latin typeface="Arial" panose="020B0604020202020204"/>
                <a:ea typeface="+mn-ea"/>
                <a:cs typeface="+mn-cs"/>
              </a:rPr>
              <a:t> </a:t>
            </a:r>
            <a:r>
              <a:rPr kumimoji="0" lang="fi-FI" sz="1200" b="0" i="0" u="none" strike="noStrike" kern="1200" cap="none" spc="0" normalizeH="0" baseline="0" noProof="0" dirty="0">
                <a:ln>
                  <a:noFill/>
                </a:ln>
                <a:solidFill>
                  <a:schemeClr val="tx1"/>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people.aalto.fi</a:t>
            </a:r>
            <a:endParaRPr lang="fi-FI" sz="1200" b="0" dirty="0">
              <a:solidFill>
                <a:schemeClr val="tx1"/>
              </a:solidFill>
              <a:latin typeface="Arial" panose="020B0604020202020204"/>
            </a:endParaRPr>
          </a:p>
          <a:p>
            <a:pPr marL="0" marR="0" lvl="0" indent="0" algn="l" defTabSz="685800" rtl="0" eaLnBrk="1" fontAlgn="auto" latinLnBrk="0" hangingPunct="1">
              <a:lnSpc>
                <a:spcPct val="100000"/>
              </a:lnSpc>
              <a:spcBef>
                <a:spcPts val="750"/>
              </a:spcBef>
              <a:spcAft>
                <a:spcPts val="0"/>
              </a:spcAft>
              <a:buClrTx/>
              <a:buSzTx/>
              <a:buFontTx/>
              <a:buNone/>
              <a:tabLst/>
              <a:defRPr/>
            </a:pPr>
            <a:endParaRPr kumimoji="0" lang="fi-FI" sz="1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750"/>
              </a:spcBef>
              <a:spcAft>
                <a:spcPts val="0"/>
              </a:spcAft>
              <a:buClrTx/>
              <a:buSzTx/>
              <a:buFontTx/>
              <a:buNone/>
              <a:tabLst/>
              <a:defRPr/>
            </a:pPr>
            <a:r>
              <a:rPr kumimoji="0" lang="fi-FI" sz="1200" b="0" i="0" u="none" strike="noStrike" kern="1200" cap="none" spc="0" normalizeH="0" baseline="0" noProof="0" dirty="0" err="1">
                <a:ln>
                  <a:noFill/>
                </a:ln>
                <a:solidFill>
                  <a:schemeClr val="tx1"/>
                </a:solidFill>
                <a:effectLst/>
                <a:uLnTx/>
                <a:uFillTx/>
                <a:latin typeface="Arial" panose="020B0604020202020204"/>
                <a:ea typeface="+mn-ea"/>
                <a:cs typeface="+mn-cs"/>
              </a:rPr>
              <a:t>Student</a:t>
            </a:r>
            <a:r>
              <a:rPr kumimoji="0" lang="fi-FI" sz="1200" b="0" i="0" u="none" strike="noStrike" kern="1200" cap="none" spc="0" normalizeH="0" baseline="0" noProof="0" dirty="0">
                <a:ln>
                  <a:noFill/>
                </a:ln>
                <a:solidFill>
                  <a:schemeClr val="tx1"/>
                </a:solidFill>
                <a:effectLst/>
                <a:uLnTx/>
                <a:uFillTx/>
                <a:latin typeface="Arial" panose="020B0604020202020204"/>
                <a:ea typeface="+mn-ea"/>
                <a:cs typeface="+mn-cs"/>
              </a:rPr>
              <a:t> Service </a:t>
            </a:r>
            <a:r>
              <a:rPr kumimoji="0" lang="fi-FI" sz="1200" b="0" i="0" u="none" strike="noStrike" kern="1200" cap="none" spc="0" normalizeH="0" baseline="0" noProof="0" dirty="0" err="1">
                <a:ln>
                  <a:noFill/>
                </a:ln>
                <a:solidFill>
                  <a:schemeClr val="tx1"/>
                </a:solidFill>
                <a:effectLst/>
                <a:uLnTx/>
                <a:uFillTx/>
                <a:latin typeface="Arial" panose="020B0604020202020204"/>
                <a:ea typeface="+mn-ea"/>
                <a:cs typeface="+mn-cs"/>
              </a:rPr>
              <a:t>Desk</a:t>
            </a:r>
            <a:r>
              <a:rPr kumimoji="0" lang="fi-FI" sz="1200" b="0" i="0" u="none" strike="noStrike" kern="1200" cap="none" spc="0" normalizeH="0" baseline="0" noProof="0" dirty="0">
                <a:ln>
                  <a:noFill/>
                </a:ln>
                <a:solidFill>
                  <a:schemeClr val="tx1"/>
                </a:solidFill>
                <a:effectLst/>
                <a:uLnTx/>
                <a:uFillTx/>
                <a:latin typeface="Arial" panose="020B0604020202020204"/>
                <a:ea typeface="+mn-ea"/>
                <a:cs typeface="+mn-cs"/>
              </a:rPr>
              <a:t> </a:t>
            </a:r>
            <a:br>
              <a:rPr kumimoji="0" lang="fi-FI" sz="1200" b="1"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fi-FI" sz="1200" b="0" i="1" u="none" strike="noStrike" kern="1200" cap="none" spc="0" normalizeH="0" baseline="0" noProof="0" dirty="0" err="1">
                <a:ln>
                  <a:noFill/>
                </a:ln>
                <a:solidFill>
                  <a:schemeClr val="tx1"/>
                </a:solidFill>
                <a:effectLst/>
                <a:uLnTx/>
                <a:uFillTx/>
                <a:latin typeface="Arial" panose="020B0604020202020204"/>
                <a:ea typeface="+mn-ea"/>
                <a:cs typeface="+mn-cs"/>
              </a:rPr>
              <a:t>room</a:t>
            </a:r>
            <a:r>
              <a:rPr kumimoji="0" lang="fi-FI" sz="1200" b="0" i="1" u="none" strike="noStrike" kern="1200" cap="none" spc="0" normalizeH="0" baseline="0" noProof="0" dirty="0">
                <a:ln>
                  <a:noFill/>
                </a:ln>
                <a:solidFill>
                  <a:schemeClr val="tx1"/>
                </a:solidFill>
                <a:effectLst/>
                <a:uLnTx/>
                <a:uFillTx/>
                <a:latin typeface="Arial" panose="020B0604020202020204"/>
                <a:ea typeface="+mn-ea"/>
                <a:cs typeface="+mn-cs"/>
              </a:rPr>
              <a:t> 102a, Otakaari 4, Otaniemi, ESPOO</a:t>
            </a:r>
            <a:br>
              <a:rPr kumimoji="0" lang="fi-FI" sz="1200" b="0" i="1" u="none" strike="noStrike" kern="1200" cap="none" spc="0" normalizeH="0" baseline="0" noProof="0" dirty="0">
                <a:ln>
                  <a:noFill/>
                </a:ln>
                <a:solidFill>
                  <a:schemeClr val="tx1"/>
                </a:solidFill>
                <a:effectLst/>
                <a:uLnTx/>
                <a:uFillTx/>
                <a:latin typeface="Arial" panose="020B0604020202020204"/>
                <a:ea typeface="+mn-ea"/>
                <a:cs typeface="+mn-cs"/>
              </a:rPr>
            </a:br>
            <a:r>
              <a:rPr kumimoji="0" lang="fi-FI" sz="1200" b="0" i="1" u="none" strike="noStrike" kern="1200" cap="none" spc="0" normalizeH="0" baseline="0" noProof="0" dirty="0">
                <a:ln>
                  <a:noFill/>
                </a:ln>
                <a:solidFill>
                  <a:schemeClr val="tx1"/>
                </a:solidFill>
                <a:effectLst/>
                <a:uLnTx/>
                <a:uFillTx/>
                <a:latin typeface="Arial" panose="020B0604020202020204"/>
                <a:ea typeface="+mn-ea"/>
                <a:cs typeface="+mn-cs"/>
              </a:rPr>
              <a:t>open on </a:t>
            </a:r>
            <a:r>
              <a:rPr kumimoji="0" lang="fi-FI" sz="1200" b="0" i="1" u="none" strike="noStrike" kern="1200" cap="none" spc="0" normalizeH="0" baseline="0" noProof="0" dirty="0" err="1">
                <a:ln>
                  <a:noFill/>
                </a:ln>
                <a:solidFill>
                  <a:schemeClr val="tx1"/>
                </a:solidFill>
                <a:effectLst/>
                <a:uLnTx/>
                <a:uFillTx/>
                <a:latin typeface="Arial" panose="020B0604020202020204"/>
                <a:ea typeface="+mn-ea"/>
                <a:cs typeface="+mn-cs"/>
              </a:rPr>
              <a:t>Tuesdays</a:t>
            </a:r>
            <a:r>
              <a:rPr kumimoji="0" lang="fi-FI" sz="1200" b="0" i="1" u="none" strike="noStrike" kern="1200" cap="none" spc="0" normalizeH="0" baseline="0" noProof="0" dirty="0">
                <a:ln>
                  <a:noFill/>
                </a:ln>
                <a:solidFill>
                  <a:schemeClr val="tx1"/>
                </a:solidFill>
                <a:effectLst/>
                <a:uLnTx/>
                <a:uFillTx/>
                <a:latin typeface="Arial" panose="020B0604020202020204"/>
                <a:ea typeface="+mn-ea"/>
                <a:cs typeface="+mn-cs"/>
              </a:rPr>
              <a:t> </a:t>
            </a:r>
            <a:r>
              <a:rPr lang="fi-FI" sz="1200" b="0" i="1" dirty="0">
                <a:solidFill>
                  <a:schemeClr val="tx1"/>
                </a:solidFill>
              </a:rPr>
              <a:t>12–14 and on </a:t>
            </a:r>
            <a:r>
              <a:rPr lang="fi-FI" sz="1200" b="0" i="1" dirty="0" err="1">
                <a:solidFill>
                  <a:schemeClr val="tx1"/>
                </a:solidFill>
              </a:rPr>
              <a:t>Thursdays</a:t>
            </a:r>
            <a:r>
              <a:rPr lang="fi-FI" sz="1200" b="0" i="1" dirty="0">
                <a:solidFill>
                  <a:schemeClr val="tx1"/>
                </a:solidFill>
              </a:rPr>
              <a:t> 13–15</a:t>
            </a:r>
            <a:br>
              <a:rPr kumimoji="0" lang="fi-FI" sz="1200" b="0" i="1" u="none" strike="noStrike" kern="1200" cap="none" spc="0" normalizeH="0" baseline="0" noProof="0" dirty="0">
                <a:ln>
                  <a:noFill/>
                </a:ln>
                <a:solidFill>
                  <a:schemeClr val="tx1"/>
                </a:solidFill>
                <a:effectLst/>
                <a:uLnTx/>
                <a:uFillTx/>
                <a:latin typeface="Arial" panose="020B0604020202020204"/>
                <a:ea typeface="+mn-ea"/>
                <a:cs typeface="+mn-cs"/>
              </a:rPr>
            </a:br>
            <a:r>
              <a:rPr kumimoji="0" lang="fi-FI" sz="1200" b="0" i="1" u="none" strike="noStrike" kern="1200" cap="none" spc="0" normalizeH="0" baseline="0" noProof="0" dirty="0">
                <a:ln>
                  <a:noFill/>
                </a:ln>
                <a:solidFill>
                  <a:schemeClr val="tx1"/>
                </a:solidFill>
                <a:effectLst/>
                <a:uLnTx/>
                <a:uFillTx/>
                <a:latin typeface="Arial" panose="020B0604020202020204"/>
                <a:ea typeface="+mn-ea"/>
                <a:cs typeface="+mn-cs"/>
              </a:rPr>
              <a:t>PL 14100, 00076 AALTO</a:t>
            </a:r>
            <a:br>
              <a:rPr kumimoji="0" lang="fi-FI" sz="1200" b="0" i="1" u="none" strike="noStrike" kern="1200" cap="none" spc="0" normalizeH="0" baseline="0" noProof="0" dirty="0">
                <a:ln>
                  <a:noFill/>
                </a:ln>
                <a:solidFill>
                  <a:schemeClr val="tx1"/>
                </a:solidFill>
                <a:effectLst/>
                <a:uLnTx/>
                <a:uFillTx/>
                <a:latin typeface="Arial" panose="020B0604020202020204"/>
                <a:ea typeface="+mn-ea"/>
                <a:cs typeface="+mn-cs"/>
              </a:rPr>
            </a:br>
            <a:r>
              <a:rPr kumimoji="0" lang="fi-FI" sz="1200" b="0" i="1" u="none" strike="noStrike" kern="1200" cap="none" spc="0" normalizeH="0" baseline="0" noProof="0" dirty="0">
                <a:ln>
                  <a:noFill/>
                </a:ln>
                <a:solidFill>
                  <a:schemeClr val="tx1"/>
                </a:solidFill>
                <a:effectLst/>
                <a:uLnTx/>
                <a:uFillTx/>
                <a:latin typeface="Arial" panose="020B0604020202020204"/>
                <a:ea typeface="+mn-ea"/>
                <a:cs typeface="+mn-cs"/>
              </a:rPr>
              <a:t>p. +358 50 347 8230	</a:t>
            </a:r>
            <a:r>
              <a:rPr kumimoji="0" lang="fi-FI" sz="1200" b="0" i="1" u="none" strike="noStrike" kern="1200" cap="none" spc="0" normalizeH="0" baseline="0" noProof="0" dirty="0" err="1">
                <a:ln>
                  <a:noFill/>
                </a:ln>
                <a:solidFill>
                  <a:schemeClr val="tx1"/>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studies-eng</a:t>
            </a:r>
            <a:r>
              <a:rPr kumimoji="0" lang="fi-FI" sz="1200" b="0" i="1" u="none" strike="noStrike" kern="1200" cap="none" spc="0" normalizeH="0" baseline="0" noProof="0" dirty="0">
                <a:ln>
                  <a:noFill/>
                </a:ln>
                <a:solidFill>
                  <a:schemeClr val="tx1"/>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(a)aalto.fi</a:t>
            </a:r>
            <a:endParaRPr kumimoji="0" lang="fi-FI" sz="1200" b="0" i="1" u="none" strike="noStrike" kern="1200" cap="none" spc="0" normalizeH="0" baseline="0" noProof="0" dirty="0">
              <a:ln>
                <a:noFill/>
              </a:ln>
              <a:solidFill>
                <a:schemeClr val="tx1"/>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750"/>
              </a:spcBef>
              <a:spcAft>
                <a:spcPts val="0"/>
              </a:spcAft>
              <a:buClrTx/>
              <a:buSzTx/>
              <a:buFontTx/>
              <a:buNone/>
              <a:tabLst/>
              <a:defRPr/>
            </a:pPr>
            <a:r>
              <a:rPr lang="fi-FI" sz="1200" b="0" dirty="0" err="1">
                <a:solidFill>
                  <a:schemeClr val="tx1"/>
                </a:solidFill>
                <a:latin typeface="Arial" panose="020B0604020202020204"/>
              </a:rPr>
              <a:t>Student</a:t>
            </a:r>
            <a:r>
              <a:rPr lang="fi-FI" sz="1200" b="0" dirty="0">
                <a:solidFill>
                  <a:schemeClr val="tx1"/>
                </a:solidFill>
                <a:latin typeface="Arial" panose="020B0604020202020204"/>
              </a:rPr>
              <a:t> </a:t>
            </a:r>
            <a:r>
              <a:rPr lang="fi-FI" sz="1200" b="0" dirty="0" err="1">
                <a:solidFill>
                  <a:schemeClr val="tx1"/>
                </a:solidFill>
                <a:latin typeface="Arial" panose="020B0604020202020204"/>
              </a:rPr>
              <a:t>advisors</a:t>
            </a:r>
            <a:r>
              <a:rPr kumimoji="0" lang="fi-FI" sz="1200" b="0" i="0" u="none" strike="noStrike" kern="1200" cap="none" spc="0" normalizeH="0" baseline="0" noProof="0" dirty="0">
                <a:ln>
                  <a:noFill/>
                </a:ln>
                <a:solidFill>
                  <a:schemeClr val="tx1"/>
                </a:solidFill>
                <a:effectLst/>
                <a:uLnTx/>
                <a:uFillTx/>
                <a:latin typeface="Arial" panose="020B0604020202020204"/>
                <a:ea typeface="+mn-ea"/>
                <a:cs typeface="+mn-cs"/>
              </a:rPr>
              <a:t>		</a:t>
            </a:r>
            <a:r>
              <a:rPr kumimoji="0" lang="fi-FI" sz="1200" b="0" i="1" u="none" strike="noStrike" kern="1200" cap="none" spc="0" normalizeH="0" baseline="0" noProof="0" dirty="0">
                <a:ln>
                  <a:noFill/>
                </a:ln>
                <a:solidFill>
                  <a:schemeClr val="tx1"/>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advisors-eng(a)aalto.fi</a:t>
            </a:r>
            <a:r>
              <a:rPr kumimoji="0" lang="fi-FI" sz="1200" b="0" i="1" u="none" strike="noStrike" kern="1200" cap="none" spc="0" normalizeH="0" baseline="0" noProof="0" dirty="0">
                <a:ln>
                  <a:noFill/>
                </a:ln>
                <a:solidFill>
                  <a:schemeClr val="tx1"/>
                </a:solidFill>
                <a:effectLst/>
                <a:uLnTx/>
                <a:uFillTx/>
                <a:latin typeface="Arial" panose="020B0604020202020204"/>
                <a:ea typeface="+mn-ea"/>
                <a:cs typeface="+mn-cs"/>
              </a:rPr>
              <a:t> </a:t>
            </a:r>
            <a:endParaRPr kumimoji="0" lang="fi-FI" sz="1200" b="0" i="0" u="none" strike="noStrike" kern="1200" cap="none" spc="0" normalizeH="0" baseline="0" noProof="0" dirty="0">
              <a:ln>
                <a:noFill/>
              </a:ln>
              <a:solidFill>
                <a:schemeClr val="tx1"/>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750"/>
              </a:spcBef>
              <a:spcAft>
                <a:spcPts val="0"/>
              </a:spcAft>
              <a:buClrTx/>
              <a:buSzTx/>
              <a:buFontTx/>
              <a:buNone/>
              <a:tabLst/>
              <a:defRPr/>
            </a:pPr>
            <a:r>
              <a:rPr kumimoji="0" lang="fi-FI" sz="1400" b="0" i="1" u="none" strike="noStrike" kern="1200" cap="none" spc="0" normalizeH="0" baseline="0" noProof="0" dirty="0">
                <a:ln>
                  <a:noFill/>
                </a:ln>
                <a:solidFill>
                  <a:schemeClr val="tx1"/>
                </a:solidFill>
                <a:effectLst/>
                <a:uLnTx/>
                <a:uFillTx/>
                <a:latin typeface="Arial" panose="020B0604020202020204"/>
                <a:ea typeface="+mn-ea"/>
                <a:cs typeface="+mn-cs"/>
              </a:rPr>
              <a:t>			</a:t>
            </a:r>
          </a:p>
          <a:p>
            <a:pPr marL="0" marR="0" lvl="0" indent="0" algn="l" defTabSz="685800" rtl="0" eaLnBrk="1" fontAlgn="auto" latinLnBrk="0" hangingPunct="1">
              <a:lnSpc>
                <a:spcPct val="100000"/>
              </a:lnSpc>
              <a:spcBef>
                <a:spcPts val="750"/>
              </a:spcBef>
              <a:spcAft>
                <a:spcPts val="0"/>
              </a:spcAft>
              <a:buClrTx/>
              <a:buSzTx/>
              <a:buFontTx/>
              <a:buNone/>
              <a:tabLst/>
              <a:defRPr/>
            </a:pPr>
            <a:br>
              <a:rPr kumimoji="0" lang="fi-FI" sz="1400" b="0" i="1" u="none" strike="noStrike" kern="1200" cap="none" spc="0" normalizeH="0" baseline="0" noProof="0" dirty="0">
                <a:ln>
                  <a:noFill/>
                </a:ln>
                <a:solidFill>
                  <a:srgbClr val="FFFFFF"/>
                </a:solidFill>
                <a:effectLst/>
                <a:uLnTx/>
                <a:uFillTx/>
                <a:latin typeface="Arial" panose="020B0604020202020204"/>
                <a:ea typeface="+mn-ea"/>
                <a:cs typeface="+mn-cs"/>
              </a:rPr>
            </a:br>
            <a:endParaRPr kumimoji="0" lang="fi-FI" sz="1400" b="0" i="1"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750"/>
              </a:spcBef>
              <a:spcAft>
                <a:spcPts val="0"/>
              </a:spcAft>
              <a:buClrTx/>
              <a:buSzTx/>
              <a:buFontTx/>
              <a:buNone/>
              <a:tabLst/>
              <a:defRPr/>
            </a:pPr>
            <a:br>
              <a:rPr kumimoji="0" lang="fi-FI" sz="1400" b="0" i="0" u="none" strike="noStrike" kern="1200" cap="none" spc="0" normalizeH="0" baseline="0" noProof="0" dirty="0">
                <a:ln>
                  <a:noFill/>
                </a:ln>
                <a:solidFill>
                  <a:srgbClr val="FFFFFF"/>
                </a:solidFill>
                <a:effectLst/>
                <a:uLnTx/>
                <a:uFillTx/>
                <a:latin typeface="Arial" panose="020B0604020202020204"/>
                <a:ea typeface="+mn-ea"/>
                <a:cs typeface="+mn-cs"/>
              </a:rPr>
            </a:br>
            <a:endParaRPr kumimoji="0" lang="fi-FI"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Text Placeholder 2">
            <a:extLst>
              <a:ext uri="{FF2B5EF4-FFF2-40B4-BE49-F238E27FC236}">
                <a16:creationId xmlns:a16="http://schemas.microsoft.com/office/drawing/2014/main" id="{70207EEE-52F5-4D65-B15A-70E6F96D7247}"/>
              </a:ext>
            </a:extLst>
          </p:cNvPr>
          <p:cNvSpPr txBox="1">
            <a:spLocks/>
          </p:cNvSpPr>
          <p:nvPr/>
        </p:nvSpPr>
        <p:spPr>
          <a:xfrm>
            <a:off x="301555" y="248395"/>
            <a:ext cx="8497093" cy="909151"/>
          </a:xfrm>
          <a:prstGeom prst="rect">
            <a:avLst/>
          </a:prstGeom>
        </p:spPr>
        <p:txBody>
          <a:bodyPr lIns="0" tIns="0" rIns="0" bIns="0" anchor="t"/>
          <a:lstStyle>
            <a:lvl1pPr marL="0" indent="0" algn="l" defTabSz="685800" rtl="0" eaLnBrk="1" latinLnBrk="0" hangingPunct="1">
              <a:lnSpc>
                <a:spcPct val="100000"/>
              </a:lnSpc>
              <a:spcBef>
                <a:spcPts val="750"/>
              </a:spcBef>
              <a:buFont typeface="Arial"/>
              <a:buNone/>
              <a:defRPr sz="4000" b="1" kern="1200" baseline="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 typeface="Arial"/>
              <a:buNone/>
              <a:tabLst/>
              <a:defRPr/>
            </a:pPr>
            <a:r>
              <a:rPr kumimoji="0" lang="fi-FI" sz="3200" b="1" i="0" u="none" strike="noStrike" kern="1200" cap="none" spc="0" normalizeH="0" baseline="0" noProof="0">
                <a:ln>
                  <a:noFill/>
                </a:ln>
                <a:solidFill>
                  <a:schemeClr val="tx1"/>
                </a:solidFill>
                <a:effectLst/>
                <a:uLnTx/>
                <a:uFillTx/>
                <a:latin typeface="Arial" panose="020B0604020202020204"/>
                <a:ea typeface="+mn-ea"/>
                <a:cs typeface="+mn-cs"/>
              </a:rPr>
              <a:t>Learning Services</a:t>
            </a:r>
            <a:br>
              <a:rPr kumimoji="0" lang="fi-FI" sz="3600" b="1" i="0" u="none" strike="noStrike" kern="1200" cap="none" spc="0" normalizeH="0" baseline="0" noProof="0">
                <a:ln>
                  <a:noFill/>
                </a:ln>
                <a:solidFill>
                  <a:schemeClr val="tx1"/>
                </a:solidFill>
                <a:effectLst/>
                <a:uLnTx/>
                <a:uFillTx/>
                <a:latin typeface="Arial" panose="020B0604020202020204"/>
                <a:ea typeface="+mn-ea"/>
                <a:cs typeface="+mn-cs"/>
              </a:rPr>
            </a:br>
            <a:r>
              <a:rPr kumimoji="0" lang="fi-FI" sz="2400" b="1" i="0" u="none" strike="noStrike" kern="1200" cap="none" spc="0" normalizeH="0" baseline="0" noProof="0">
                <a:ln>
                  <a:noFill/>
                </a:ln>
                <a:solidFill>
                  <a:schemeClr val="tx1"/>
                </a:solidFill>
                <a:effectLst/>
                <a:uLnTx/>
                <a:uFillTx/>
                <a:latin typeface="Arial" panose="020B0604020202020204"/>
                <a:ea typeface="+mn-ea"/>
                <a:cs typeface="+mn-cs"/>
              </a:rPr>
              <a:t>School of Engineering </a:t>
            </a:r>
            <a:endParaRPr kumimoji="0" lang="fi-FI" sz="3600" b="1"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10" name="Text Placeholder 3">
            <a:extLst>
              <a:ext uri="{FF2B5EF4-FFF2-40B4-BE49-F238E27FC236}">
                <a16:creationId xmlns:a16="http://schemas.microsoft.com/office/drawing/2014/main" id="{B1827CB1-E803-420D-A073-95161528AFB0}"/>
              </a:ext>
            </a:extLst>
          </p:cNvPr>
          <p:cNvSpPr txBox="1">
            <a:spLocks/>
          </p:cNvSpPr>
          <p:nvPr/>
        </p:nvSpPr>
        <p:spPr>
          <a:xfrm>
            <a:off x="5308511" y="265328"/>
            <a:ext cx="3490137" cy="1275605"/>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000" b="1" kern="1200">
                <a:solidFill>
                  <a:srgbClr val="FFFFFF"/>
                </a:solidFill>
                <a:latin typeface="+mn-lt"/>
                <a:ea typeface="+mn-ea"/>
                <a:cs typeface="+mn-cs"/>
              </a:defRPr>
            </a:lvl1pPr>
            <a:lvl2pPr marL="628650" indent="-285750" algn="l" defTabSz="685800" rtl="0" eaLnBrk="1" latinLnBrk="0" hangingPunct="1">
              <a:lnSpc>
                <a:spcPct val="90000"/>
              </a:lnSpc>
              <a:spcBef>
                <a:spcPts val="375"/>
              </a:spcBef>
              <a:buFont typeface="Arial" panose="020B0604020202020204" pitchFamily="34" charset="0"/>
              <a:buChar char="•"/>
              <a:defRPr sz="2100" kern="1200">
                <a:solidFill>
                  <a:srgbClr val="FFFFFF"/>
                </a:solidFill>
                <a:latin typeface="+mn-lt"/>
                <a:ea typeface="+mn-ea"/>
                <a:cs typeface="+mn-cs"/>
              </a:defRPr>
            </a:lvl2pPr>
            <a:lvl3pPr marL="804863" indent="-176213" algn="l" defTabSz="685800" rtl="0" eaLnBrk="1" latinLnBrk="0" hangingPunct="1">
              <a:lnSpc>
                <a:spcPct val="90000"/>
              </a:lnSpc>
              <a:spcBef>
                <a:spcPts val="375"/>
              </a:spcBef>
              <a:buFont typeface="Arial" panose="020B0604020202020204" pitchFamily="34" charset="0"/>
              <a:buChar char="•"/>
              <a:defRPr sz="1600" kern="1200">
                <a:solidFill>
                  <a:srgbClr val="FFFFFF"/>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0"/>
              </a:spcBef>
              <a:spcAft>
                <a:spcPts val="0"/>
              </a:spcAft>
              <a:buClrTx/>
              <a:buSzTx/>
              <a:buFontTx/>
              <a:buNone/>
              <a:tabLst/>
              <a:defRPr/>
            </a:pPr>
            <a:r>
              <a:rPr lang="en-US" sz="950" kern="0" dirty="0">
                <a:solidFill>
                  <a:schemeClr val="tx1"/>
                </a:solidFill>
                <a:latin typeface="Arial" panose="020B0604020202020204"/>
              </a:rPr>
              <a:t>Manager, </a:t>
            </a:r>
            <a:r>
              <a:rPr kumimoji="0" lang="en-US" sz="950" b="1" i="0" u="none" strike="noStrike" kern="0" cap="none" spc="0" normalizeH="0" baseline="0" noProof="0" dirty="0">
                <a:ln>
                  <a:noFill/>
                </a:ln>
                <a:solidFill>
                  <a:schemeClr val="tx1"/>
                </a:solidFill>
                <a:uLnTx/>
                <a:uFillTx/>
                <a:latin typeface="Arial" panose="020B0604020202020204"/>
                <a:ea typeface="+mn-ea"/>
                <a:cs typeface="+mn-cs"/>
              </a:rPr>
              <a:t>Academic Affairs, Mirka Jalonen, </a:t>
            </a:r>
            <a:r>
              <a:rPr kumimoji="0" lang="en-US" sz="950" b="0" i="0" u="none" strike="noStrike" kern="0" cap="none" spc="0" normalizeH="0" baseline="0" noProof="0" dirty="0" err="1">
                <a:ln>
                  <a:noFill/>
                </a:ln>
                <a:solidFill>
                  <a:schemeClr val="tx1"/>
                </a:solidFill>
                <a:uLnTx/>
                <a:uFillTx/>
                <a:latin typeface="Arial" panose="020B0604020202020204"/>
                <a:ea typeface="+mn-ea"/>
                <a:cs typeface="+mn-cs"/>
              </a:rPr>
              <a:t>mirka.jalonen</a:t>
            </a:r>
            <a:r>
              <a:rPr kumimoji="0" lang="en-US" sz="950" b="0" i="0" u="none" strike="noStrike" kern="0" cap="none" spc="0" normalizeH="0" baseline="0" noProof="0" dirty="0">
                <a:ln>
                  <a:noFill/>
                </a:ln>
                <a:solidFill>
                  <a:schemeClr val="tx1"/>
                </a:solidFill>
                <a:uLnTx/>
                <a:uFillTx/>
                <a:latin typeface="Arial" panose="020B0604020202020204"/>
                <a:ea typeface="+mn-ea"/>
                <a:cs typeface="+mn-cs"/>
              </a:rPr>
              <a:t>(a)aalto.fi</a:t>
            </a:r>
          </a:p>
          <a:p>
            <a:pPr marL="171450" marR="0" lvl="0" indent="-171450" algn="l" defTabSz="6858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950" b="0" i="1" kern="0" dirty="0">
                <a:solidFill>
                  <a:schemeClr val="tx1"/>
                </a:solidFill>
                <a:latin typeface="Arial" panose="020B0604020202020204"/>
              </a:rPr>
              <a:t>Management of Learning Services, School of Engineering</a:t>
            </a:r>
          </a:p>
          <a:p>
            <a:pPr marL="171450" marR="0" lvl="0" indent="-171450" algn="l" defTabSz="6858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Presenting</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a:t>
            </a:r>
            <a:r>
              <a:rPr lang="fi-FI" sz="950" b="0" i="1" kern="0" dirty="0">
                <a:solidFill>
                  <a:schemeClr val="tx1"/>
                </a:solidFill>
                <a:latin typeface="Arial" panose="020B0604020202020204"/>
              </a:rPr>
              <a:t>o</a:t>
            </a: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fficer</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a:t>
            </a:r>
            <a:r>
              <a:rPr lang="fi-FI" sz="950" b="0" i="1" kern="0" dirty="0">
                <a:solidFill>
                  <a:schemeClr val="tx1"/>
                </a:solidFill>
                <a:latin typeface="Arial" panose="020B0604020202020204"/>
              </a:rPr>
              <a:t>s</a:t>
            </a: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tudy</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a:t>
            </a: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related</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a:t>
            </a:r>
            <a:r>
              <a:rPr lang="fi-FI" sz="950" b="0" i="1" kern="0" dirty="0">
                <a:solidFill>
                  <a:schemeClr val="tx1"/>
                </a:solidFill>
                <a:latin typeface="Arial" panose="020B0604020202020204"/>
              </a:rPr>
              <a:t>d</a:t>
            </a: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ecisions</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a:t>
            </a: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i.a</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a:t>
            </a:r>
            <a:r>
              <a:rPr lang="fi-FI" sz="950" b="0" i="1" kern="0" dirty="0">
                <a:solidFill>
                  <a:schemeClr val="tx1"/>
                </a:solidFill>
                <a:latin typeface="Arial" panose="020B0604020202020204"/>
              </a:rPr>
              <a:t>a</a:t>
            </a: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dmissions</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a:t>
            </a:r>
            <a:r>
              <a:rPr lang="fi-FI" sz="950" b="0" i="1" kern="0" dirty="0">
                <a:solidFill>
                  <a:schemeClr val="tx1"/>
                </a:solidFill>
                <a:latin typeface="Arial" panose="020B0604020202020204"/>
              </a:rPr>
              <a:t>d</a:t>
            </a: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egrees</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a:t>
            </a:r>
            <a:r>
              <a:rPr lang="fi-FI" sz="950" b="0" i="1" kern="0" dirty="0">
                <a:solidFill>
                  <a:schemeClr val="tx1"/>
                </a:solidFill>
                <a:latin typeface="Arial" panose="020B0604020202020204"/>
              </a:rPr>
              <a:t>s</a:t>
            </a: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tudy</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a:t>
            </a:r>
            <a:r>
              <a:rPr lang="fi-FI" sz="950" b="0" i="1" kern="0" dirty="0">
                <a:solidFill>
                  <a:schemeClr val="tx1"/>
                </a:solidFill>
                <a:latin typeface="Arial" panose="020B0604020202020204"/>
              </a:rPr>
              <a:t>r</a:t>
            </a: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ight</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a:t>
            </a:r>
            <a:r>
              <a:rPr lang="fi-FI" sz="950" b="0" i="1" kern="0" dirty="0">
                <a:solidFill>
                  <a:schemeClr val="tx1"/>
                </a:solidFill>
                <a:latin typeface="Arial" panose="020B0604020202020204"/>
              </a:rPr>
              <a:t>e</a:t>
            </a: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xtensions</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a:t>
            </a:r>
            <a:r>
              <a:rPr kumimoji="0" lang="en-US" sz="950" b="0" i="1" u="none" strike="noStrike" kern="0" cap="none" spc="0" normalizeH="0" baseline="0" noProof="0" dirty="0">
                <a:ln>
                  <a:noFill/>
                </a:ln>
                <a:solidFill>
                  <a:schemeClr val="tx1"/>
                </a:solidFill>
                <a:uLnTx/>
                <a:uFillTx/>
                <a:latin typeface="Arial" panose="020B0604020202020204"/>
                <a:ea typeface="+mn-ea"/>
                <a:cs typeface="+mn-cs"/>
              </a:rPr>
              <a:t>requests for </a:t>
            </a:r>
            <a:r>
              <a:rPr lang="en-US" sz="950" b="0" i="1" kern="0" dirty="0">
                <a:solidFill>
                  <a:schemeClr val="tx1"/>
                </a:solidFill>
                <a:latin typeface="Arial" panose="020B0604020202020204"/>
              </a:rPr>
              <a:t>an a</a:t>
            </a:r>
            <a:r>
              <a:rPr kumimoji="0" lang="en-US" sz="950" b="0" i="1" u="none" strike="noStrike" kern="0" cap="none" spc="0" normalizeH="0" baseline="0" noProof="0" dirty="0" err="1">
                <a:ln>
                  <a:noFill/>
                </a:ln>
                <a:solidFill>
                  <a:schemeClr val="tx1"/>
                </a:solidFill>
                <a:uLnTx/>
                <a:uFillTx/>
                <a:latin typeface="Arial" panose="020B0604020202020204"/>
                <a:ea typeface="+mn-ea"/>
                <a:cs typeface="+mn-cs"/>
              </a:rPr>
              <a:t>dministrative</a:t>
            </a:r>
            <a:r>
              <a:rPr lang="en-US" sz="950" b="0" i="1" kern="0" dirty="0">
                <a:solidFill>
                  <a:schemeClr val="tx1"/>
                </a:solidFill>
                <a:latin typeface="Arial" panose="020B0604020202020204"/>
              </a:rPr>
              <a:t> r</a:t>
            </a:r>
            <a:r>
              <a:rPr kumimoji="0" lang="en-US" sz="950" b="0" i="1" u="none" strike="noStrike" kern="0" cap="none" spc="0" normalizeH="0" baseline="0" noProof="0" dirty="0" err="1">
                <a:ln>
                  <a:noFill/>
                </a:ln>
                <a:solidFill>
                  <a:schemeClr val="tx1"/>
                </a:solidFill>
                <a:uLnTx/>
                <a:uFillTx/>
                <a:latin typeface="Arial" panose="020B0604020202020204"/>
                <a:ea typeface="+mn-ea"/>
                <a:cs typeface="+mn-cs"/>
              </a:rPr>
              <a:t>eview</a:t>
            </a:r>
            <a:r>
              <a:rPr kumimoji="0" lang="fi-FI" sz="950" b="0" i="1" u="none" strike="noStrike" kern="0" cap="none" spc="0" normalizeH="0" baseline="0" noProof="0" dirty="0">
                <a:ln>
                  <a:noFill/>
                </a:ln>
                <a:solidFill>
                  <a:schemeClr val="tx1"/>
                </a:solidFill>
                <a:uLnTx/>
                <a:uFillTx/>
                <a:latin typeface="Arial" panose="020B0604020202020204"/>
              </a:rPr>
              <a:t>)</a:t>
            </a:r>
            <a:endParaRPr lang="fi-FI" sz="950" b="0" i="1" kern="0" dirty="0">
              <a:solidFill>
                <a:schemeClr val="tx1"/>
              </a:solidFill>
              <a:latin typeface="Arial" panose="020B0604020202020204"/>
            </a:endParaRPr>
          </a:p>
          <a:p>
            <a:pPr marL="171450" marR="0" lvl="0" indent="-171450" algn="l" defTabSz="6858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Violations</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of Aalto University </a:t>
            </a: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Code</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of Academic </a:t>
            </a: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Integrity</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a:t>
            </a: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plagiarism</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a:t>
            </a: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cheating</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on </a:t>
            </a: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exam</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a:t>
            </a: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inappropriate</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a:t>
            </a: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conduct</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a:t>
            </a:r>
          </a:p>
          <a:p>
            <a:pPr marL="171450" marR="0" lvl="0" indent="-171450" algn="l" defTabSz="6858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Preparer</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and </a:t>
            </a:r>
            <a:r>
              <a:rPr lang="fi-FI" sz="950" b="0" i="1" kern="0" dirty="0">
                <a:solidFill>
                  <a:schemeClr val="tx1"/>
                </a:solidFill>
                <a:latin typeface="Arial" panose="020B0604020202020204"/>
              </a:rPr>
              <a:t>p</a:t>
            </a: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resenting</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a:t>
            </a:r>
            <a:r>
              <a:rPr lang="fi-FI" sz="950" b="0" i="1" kern="0" dirty="0">
                <a:solidFill>
                  <a:schemeClr val="tx1"/>
                </a:solidFill>
                <a:latin typeface="Arial" panose="020B0604020202020204"/>
              </a:rPr>
              <a:t>o</a:t>
            </a: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fficer</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School Academic </a:t>
            </a: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Committee</a:t>
            </a:r>
            <a:endParaRPr kumimoji="0" lang="fi-FI" sz="950" b="0" i="1" u="none" strike="noStrike" kern="0" cap="none" spc="0" normalizeH="0" baseline="0" noProof="0" dirty="0">
              <a:ln>
                <a:noFill/>
              </a:ln>
              <a:solidFill>
                <a:schemeClr val="tx1"/>
              </a:solidFill>
              <a:uLnTx/>
              <a:uFillTx/>
              <a:latin typeface="Arial" panose="020B0604020202020204"/>
              <a:ea typeface="+mn-ea"/>
              <a:cs typeface="+mn-cs"/>
            </a:endParaRPr>
          </a:p>
          <a:p>
            <a:pPr marL="171450" marR="0" lvl="0" indent="-171450" algn="l" defTabSz="6858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fi-FI" sz="950" b="0" i="1" kern="0" dirty="0">
              <a:solidFill>
                <a:schemeClr val="tx1"/>
              </a:solidFill>
              <a:latin typeface="Arial" panose="020B0604020202020204"/>
            </a:endParaRPr>
          </a:p>
          <a:p>
            <a:pPr marL="0" marR="0" lvl="0" indent="0" defTabSz="914400" eaLnBrk="1" fontAlgn="auto" latinLnBrk="0" hangingPunct="1">
              <a:lnSpc>
                <a:spcPct val="100000"/>
              </a:lnSpc>
              <a:spcBef>
                <a:spcPts val="0"/>
              </a:spcBef>
              <a:spcAft>
                <a:spcPts val="0"/>
              </a:spcAft>
              <a:buClrTx/>
              <a:buSzTx/>
              <a:buFontTx/>
              <a:buNone/>
              <a:tabLst/>
              <a:defRPr/>
            </a:pPr>
            <a:r>
              <a:rPr lang="en-US" sz="950" b="1" kern="0" dirty="0">
                <a:solidFill>
                  <a:schemeClr val="tx1"/>
                </a:solidFill>
                <a:latin typeface="+mj-lt"/>
              </a:rPr>
              <a:t>Manager</a:t>
            </a:r>
            <a:r>
              <a:rPr kumimoji="0" lang="en-US" sz="950" b="1" i="0" u="none" strike="noStrike" kern="0" cap="none" spc="0" normalizeH="0" baseline="0" noProof="0" dirty="0">
                <a:ln>
                  <a:noFill/>
                </a:ln>
                <a:solidFill>
                  <a:schemeClr val="tx1"/>
                </a:solidFill>
                <a:uLnTx/>
                <a:uFillTx/>
                <a:latin typeface="+mj-lt"/>
              </a:rPr>
              <a:t>, International </a:t>
            </a:r>
            <a:r>
              <a:rPr lang="en-US" sz="950" b="1" kern="0" dirty="0">
                <a:solidFill>
                  <a:schemeClr val="tx1"/>
                </a:solidFill>
                <a:latin typeface="+mj-lt"/>
              </a:rPr>
              <a:t>R</a:t>
            </a:r>
            <a:r>
              <a:rPr kumimoji="0" lang="en-US" sz="950" b="1" i="0" u="none" strike="noStrike" kern="0" cap="none" spc="0" normalizeH="0" baseline="0" noProof="0" dirty="0">
                <a:ln>
                  <a:noFill/>
                </a:ln>
                <a:solidFill>
                  <a:schemeClr val="tx1"/>
                </a:solidFill>
                <a:uLnTx/>
                <a:uFillTx/>
                <a:latin typeface="+mj-lt"/>
              </a:rPr>
              <a:t>elations, Saara Sokolnicki,</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50" b="0" u="none" strike="noStrike" kern="0" cap="none" spc="0" normalizeH="0" baseline="0" noProof="0" dirty="0" err="1">
                <a:ln>
                  <a:noFill/>
                </a:ln>
                <a:solidFill>
                  <a:schemeClr val="tx1"/>
                </a:solidFill>
                <a:uLnTx/>
                <a:uFillTx/>
                <a:latin typeface="+mj-lt"/>
              </a:rPr>
              <a:t>saara.sokolnicki</a:t>
            </a:r>
            <a:r>
              <a:rPr kumimoji="0" lang="en-US" sz="950" b="0" u="none" strike="noStrike" kern="0" cap="none" spc="0" normalizeH="0" baseline="0" noProof="0" dirty="0">
                <a:ln>
                  <a:noFill/>
                </a:ln>
                <a:solidFill>
                  <a:schemeClr val="tx1"/>
                </a:solidFill>
                <a:uLnTx/>
                <a:uFillTx/>
                <a:latin typeface="+mj-lt"/>
              </a:rPr>
              <a:t>(a)aalto.fi</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50" b="0" i="1" u="none" strike="noStrike" kern="0" cap="none" spc="0" normalizeH="0" baseline="0" noProof="0" dirty="0">
                <a:ln>
                  <a:noFill/>
                </a:ln>
                <a:solidFill>
                  <a:schemeClr val="tx1"/>
                </a:solidFill>
                <a:uLnTx/>
                <a:uFillTx/>
                <a:latin typeface="+mj-lt"/>
              </a:rPr>
              <a:t>International </a:t>
            </a:r>
            <a:r>
              <a:rPr kumimoji="0" lang="fi-FI" sz="950" b="0" i="1" u="none" strike="noStrike" kern="0" cap="none" spc="0" normalizeH="0" baseline="0" noProof="0" dirty="0" err="1">
                <a:ln>
                  <a:noFill/>
                </a:ln>
                <a:solidFill>
                  <a:schemeClr val="tx1"/>
                </a:solidFill>
                <a:uLnTx/>
                <a:uFillTx/>
                <a:latin typeface="+mj-lt"/>
              </a:rPr>
              <a:t>partnerships</a:t>
            </a:r>
            <a:r>
              <a:rPr lang="fi-FI" sz="950" b="0" i="1" kern="0" dirty="0">
                <a:solidFill>
                  <a:schemeClr val="tx1"/>
                </a:solidFill>
                <a:latin typeface="+mj-lt"/>
              </a:rPr>
              <a:t>, </a:t>
            </a:r>
            <a:r>
              <a:rPr lang="fi-FI" sz="950" b="0" i="1" kern="0" dirty="0" err="1">
                <a:solidFill>
                  <a:schemeClr val="tx1"/>
                </a:solidFill>
                <a:latin typeface="+mj-lt"/>
              </a:rPr>
              <a:t>incl</a:t>
            </a:r>
            <a:r>
              <a:rPr lang="fi-FI" sz="950" b="0" i="1" kern="0" dirty="0">
                <a:solidFill>
                  <a:schemeClr val="tx1"/>
                </a:solidFill>
                <a:latin typeface="+mj-lt"/>
              </a:rPr>
              <a:t>. </a:t>
            </a:r>
            <a:r>
              <a:rPr lang="fi-FI" sz="950" b="0" i="1" kern="0" dirty="0" err="1">
                <a:solidFill>
                  <a:schemeClr val="tx1"/>
                </a:solidFill>
                <a:latin typeface="+mj-lt"/>
              </a:rPr>
              <a:t>student</a:t>
            </a:r>
            <a:r>
              <a:rPr lang="fi-FI" sz="950" b="0" i="1" kern="0" dirty="0">
                <a:solidFill>
                  <a:schemeClr val="tx1"/>
                </a:solidFill>
                <a:latin typeface="+mj-lt"/>
              </a:rPr>
              <a:t> </a:t>
            </a:r>
            <a:r>
              <a:rPr lang="fi-FI" sz="950" b="0" i="1" kern="0" dirty="0" err="1">
                <a:solidFill>
                  <a:schemeClr val="tx1"/>
                </a:solidFill>
                <a:latin typeface="+mj-lt"/>
              </a:rPr>
              <a:t>exchange</a:t>
            </a:r>
            <a:r>
              <a:rPr lang="fi-FI" sz="950" b="0" i="1" kern="0" dirty="0">
                <a:solidFill>
                  <a:schemeClr val="tx1"/>
                </a:solidFill>
                <a:latin typeface="+mj-lt"/>
              </a:rPr>
              <a:t> </a:t>
            </a:r>
            <a:r>
              <a:rPr kumimoji="0" lang="fi-FI" sz="950" b="0" i="1" u="none" strike="noStrike" kern="0" cap="none" spc="0" normalizeH="0" baseline="0" noProof="0" dirty="0">
                <a:ln>
                  <a:noFill/>
                </a:ln>
                <a:solidFill>
                  <a:schemeClr val="tx1"/>
                </a:solidFill>
                <a:uLnTx/>
                <a:uFillTx/>
                <a:latin typeface="+mj-lt"/>
              </a:rPr>
              <a:t>(</a:t>
            </a:r>
            <a:r>
              <a:rPr kumimoji="0" lang="fi-FI" sz="950" b="0" i="1" u="none" strike="noStrike" kern="0" cap="none" spc="0" normalizeH="0" baseline="0" noProof="0" dirty="0" err="1">
                <a:ln>
                  <a:noFill/>
                </a:ln>
                <a:solidFill>
                  <a:schemeClr val="tx1"/>
                </a:solidFill>
                <a:uLnTx/>
                <a:uFillTx/>
                <a:latin typeface="+mj-lt"/>
              </a:rPr>
              <a:t>agreements</a:t>
            </a:r>
            <a:r>
              <a:rPr kumimoji="0" lang="fi-FI" sz="950" b="0" i="1" u="none" strike="noStrike" kern="0" cap="none" spc="0" normalizeH="0" baseline="0" noProof="0" dirty="0">
                <a:ln>
                  <a:noFill/>
                </a:ln>
                <a:solidFill>
                  <a:schemeClr val="tx1"/>
                </a:solidFill>
                <a:uLnTx/>
                <a:uFillTx/>
                <a:latin typeface="+mj-lt"/>
              </a:rPr>
              <a: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950" b="0" i="1" kern="0" dirty="0">
                <a:solidFill>
                  <a:schemeClr val="tx1"/>
                </a:solidFill>
                <a:latin typeface="+mj-lt"/>
              </a:rPr>
              <a:t>International </a:t>
            </a:r>
            <a:r>
              <a:rPr lang="fi-FI" sz="950" b="0" i="1" kern="0" dirty="0" err="1">
                <a:solidFill>
                  <a:schemeClr val="tx1"/>
                </a:solidFill>
                <a:latin typeface="+mj-lt"/>
              </a:rPr>
              <a:t>education</a:t>
            </a:r>
            <a:r>
              <a:rPr lang="fi-FI" sz="950" b="0" i="1" kern="0" dirty="0">
                <a:solidFill>
                  <a:schemeClr val="tx1"/>
                </a:solidFill>
                <a:latin typeface="+mj-lt"/>
              </a:rPr>
              <a:t> </a:t>
            </a:r>
            <a:r>
              <a:rPr lang="fi-FI" sz="950" b="0" i="1" kern="0" dirty="0" err="1">
                <a:solidFill>
                  <a:schemeClr val="tx1"/>
                </a:solidFill>
                <a:latin typeface="+mj-lt"/>
              </a:rPr>
              <a:t>projects</a:t>
            </a:r>
            <a:r>
              <a:rPr lang="fi-FI" sz="950" b="0" i="1" kern="0" dirty="0">
                <a:solidFill>
                  <a:schemeClr val="tx1"/>
                </a:solidFill>
                <a:latin typeface="+mj-lt"/>
              </a:rPr>
              <a:t> (</a:t>
            </a:r>
            <a:r>
              <a:rPr lang="fi-FI" sz="950" b="0" i="1" kern="0" dirty="0" err="1">
                <a:solidFill>
                  <a:schemeClr val="tx1"/>
                </a:solidFill>
                <a:latin typeface="+mj-lt"/>
              </a:rPr>
              <a:t>agreements</a:t>
            </a:r>
            <a:r>
              <a:rPr lang="fi-FI" sz="950" b="0" i="1" kern="0" dirty="0">
                <a:solidFill>
                  <a:schemeClr val="tx1"/>
                </a:solidFill>
                <a:latin typeface="+mj-lt"/>
              </a:rPr>
              <a:t>)</a:t>
            </a:r>
          </a:p>
          <a:p>
            <a:pPr marR="0" lvl="0" algn="l" defTabSz="685800" rtl="0" eaLnBrk="1" fontAlgn="auto" latinLnBrk="0" hangingPunct="1">
              <a:lnSpc>
                <a:spcPct val="90000"/>
              </a:lnSpc>
              <a:spcBef>
                <a:spcPts val="0"/>
              </a:spcBef>
              <a:spcAft>
                <a:spcPts val="0"/>
              </a:spcAft>
              <a:buClrTx/>
              <a:buSzTx/>
              <a:tabLst/>
              <a:defRPr/>
            </a:pPr>
            <a:endParaRPr kumimoji="0" lang="fi-FI" sz="950" b="0" i="1" u="none" strike="noStrike" kern="0" cap="none" spc="0" normalizeH="0" baseline="0" noProof="0" dirty="0">
              <a:ln>
                <a:noFill/>
              </a:ln>
              <a:solidFill>
                <a:prstClr val="white"/>
              </a:solidFill>
              <a:uLnTx/>
              <a:uFillTx/>
              <a:latin typeface="Arial" panose="020B0604020202020204"/>
              <a:ea typeface="+mn-ea"/>
              <a:cs typeface="+mn-cs"/>
            </a:endParaRPr>
          </a:p>
          <a:p>
            <a:pPr marL="0" marR="0" lvl="0" indent="0" algn="l" defTabSz="685800" rtl="0" eaLnBrk="1" fontAlgn="auto" latinLnBrk="0" hangingPunct="1">
              <a:lnSpc>
                <a:spcPct val="90000"/>
              </a:lnSpc>
              <a:spcBef>
                <a:spcPts val="0"/>
              </a:spcBef>
              <a:spcAft>
                <a:spcPts val="0"/>
              </a:spcAft>
              <a:buClrTx/>
              <a:buSzTx/>
              <a:buFontTx/>
              <a:buNone/>
              <a:tabLst/>
              <a:defRPr/>
            </a:pPr>
            <a:r>
              <a:rPr lang="en-US" sz="950" kern="0" dirty="0">
                <a:solidFill>
                  <a:schemeClr val="tx1"/>
                </a:solidFill>
                <a:latin typeface="Arial" panose="020B0604020202020204"/>
              </a:rPr>
              <a:t>Specialist</a:t>
            </a:r>
            <a:r>
              <a:rPr kumimoji="0" lang="en-US" sz="950" b="1" i="0" u="none" strike="noStrike" kern="0" cap="none" spc="0" normalizeH="0" baseline="0" noProof="0" dirty="0">
                <a:ln>
                  <a:noFill/>
                </a:ln>
                <a:solidFill>
                  <a:schemeClr val="tx1"/>
                </a:solidFill>
                <a:uLnTx/>
                <a:uFillTx/>
                <a:latin typeface="Arial" panose="020B0604020202020204"/>
                <a:ea typeface="+mn-ea"/>
                <a:cs typeface="+mn-cs"/>
              </a:rPr>
              <a:t> Heidy Tiits-Tikkanen, </a:t>
            </a:r>
            <a:r>
              <a:rPr kumimoji="0" lang="fi-FI" sz="950" b="0" i="0" u="none" strike="noStrike" kern="0" cap="none" spc="0" normalizeH="0" baseline="0" noProof="0" dirty="0" err="1">
                <a:ln>
                  <a:noFill/>
                </a:ln>
                <a:solidFill>
                  <a:schemeClr val="tx1"/>
                </a:solidFill>
                <a:uLnTx/>
                <a:uFillTx/>
                <a:latin typeface="Arial" panose="020B0604020202020204"/>
                <a:ea typeface="+mn-ea"/>
                <a:cs typeface="+mn-cs"/>
              </a:rPr>
              <a:t>heidy.tiits-tikkanen</a:t>
            </a:r>
            <a:r>
              <a:rPr kumimoji="0" lang="fi-FI" sz="950" b="0" i="0" u="none" strike="noStrike" kern="0" cap="none" spc="0" normalizeH="0" baseline="0" noProof="0" dirty="0">
                <a:ln>
                  <a:noFill/>
                </a:ln>
                <a:solidFill>
                  <a:schemeClr val="tx1"/>
                </a:solidFill>
                <a:uLnTx/>
                <a:uFillTx/>
                <a:latin typeface="Arial" panose="020B0604020202020204"/>
                <a:ea typeface="+mn-ea"/>
                <a:cs typeface="+mn-cs"/>
              </a:rPr>
              <a:t>(a)aalto.fi</a:t>
            </a:r>
            <a:endParaRPr kumimoji="0" lang="en-US" sz="950" b="0" i="0" u="none" strike="noStrike" kern="0" cap="none" spc="0" normalizeH="0" baseline="0" noProof="0" dirty="0">
              <a:ln>
                <a:noFill/>
              </a:ln>
              <a:solidFill>
                <a:schemeClr val="tx1"/>
              </a:solidFill>
              <a:uLnTx/>
              <a:uFillTx/>
              <a:latin typeface="Arial" panose="020B0604020202020204"/>
              <a:ea typeface="+mn-ea"/>
              <a:cs typeface="+mn-cs"/>
            </a:endParaRPr>
          </a:p>
          <a:p>
            <a:pPr marL="171450" marR="0" lvl="0" indent="-171450" algn="l" defTabSz="6858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Pedagogical</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a:t>
            </a: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specialist</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a:t>
            </a: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Teaching</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Competence </a:t>
            </a: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Assessment</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a:t>
            </a: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Committee</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(TCAC)</a:t>
            </a:r>
          </a:p>
          <a:p>
            <a:pPr marL="171450" marR="0" lvl="0" indent="-171450" algn="l" defTabSz="6858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Teaching</a:t>
            </a:r>
            <a:r>
              <a:rPr kumimoji="0" lang="fi-FI" sz="950" b="0" i="1" u="none" strike="noStrike" kern="0" cap="none" spc="0" normalizeH="0" baseline="0" noProof="0" dirty="0">
                <a:ln>
                  <a:noFill/>
                </a:ln>
                <a:solidFill>
                  <a:schemeClr val="tx1"/>
                </a:solidFill>
                <a:uLnTx/>
                <a:uFillTx/>
                <a:latin typeface="Arial" panose="020B0604020202020204"/>
                <a:ea typeface="+mn-ea"/>
                <a:cs typeface="+mn-cs"/>
              </a:rPr>
              <a:t> </a:t>
            </a:r>
            <a:r>
              <a:rPr kumimoji="0" lang="fi-FI" sz="950" b="0" i="1" u="none" strike="noStrike" kern="0" cap="none" spc="0" normalizeH="0" baseline="0" noProof="0" dirty="0" err="1">
                <a:ln>
                  <a:noFill/>
                </a:ln>
                <a:solidFill>
                  <a:schemeClr val="tx1"/>
                </a:solidFill>
                <a:uLnTx/>
                <a:uFillTx/>
                <a:latin typeface="Arial" panose="020B0604020202020204"/>
                <a:ea typeface="+mn-ea"/>
                <a:cs typeface="+mn-cs"/>
              </a:rPr>
              <a:t>development</a:t>
            </a:r>
            <a:endParaRPr kumimoji="0" lang="fi-FI" sz="950" b="0" i="1" u="none" strike="noStrike" kern="0" cap="none" spc="0" normalizeH="0" baseline="0" noProof="0" dirty="0">
              <a:ln>
                <a:noFill/>
              </a:ln>
              <a:solidFill>
                <a:schemeClr val="tx1"/>
              </a:solidFill>
              <a:uLnTx/>
              <a:uFillTx/>
              <a:latin typeface="Arial" panose="020B0604020202020204"/>
              <a:ea typeface="+mn-ea"/>
              <a:cs typeface="+mn-cs"/>
            </a:endParaRPr>
          </a:p>
          <a:p>
            <a:pPr marR="0" lvl="0" defTabSz="914400" eaLnBrk="1" fontAlgn="auto" latinLnBrk="0" hangingPunct="1">
              <a:lnSpc>
                <a:spcPct val="90000"/>
              </a:lnSpc>
              <a:spcBef>
                <a:spcPts val="0"/>
              </a:spcBef>
              <a:spcAft>
                <a:spcPts val="0"/>
              </a:spcAft>
              <a:buClrTx/>
              <a:buSzTx/>
              <a:tabLst/>
              <a:defRPr/>
            </a:pPr>
            <a:endParaRPr lang="en-US" sz="1000" kern="0" dirty="0">
              <a:solidFill>
                <a:schemeClr val="tx1"/>
              </a:solidFill>
            </a:endParaRPr>
          </a:p>
          <a:p>
            <a:pPr marR="0" lvl="0" defTabSz="914400" eaLnBrk="1" fontAlgn="auto" latinLnBrk="0" hangingPunct="1">
              <a:lnSpc>
                <a:spcPct val="90000"/>
              </a:lnSpc>
              <a:spcBef>
                <a:spcPts val="0"/>
              </a:spcBef>
              <a:spcAft>
                <a:spcPts val="0"/>
              </a:spcAft>
              <a:buClrTx/>
              <a:buSzTx/>
              <a:tabLst/>
              <a:defRPr/>
            </a:pPr>
            <a:endParaRPr kumimoji="0" lang="en-US" sz="1000" b="1" i="0" u="none" strike="noStrike" kern="0" cap="none" spc="0" normalizeH="0" baseline="0" noProof="0" dirty="0">
              <a:ln>
                <a:noFill/>
              </a:ln>
              <a:solidFill>
                <a:schemeClr val="tx1"/>
              </a:solidFill>
              <a:uLnTx/>
              <a:uFillTx/>
            </a:endParaRPr>
          </a:p>
          <a:p>
            <a:pPr marL="0" marR="0" lvl="0" indent="0" defTabSz="914400" eaLnBrk="1" fontAlgn="auto" latinLnBrk="0" hangingPunct="1">
              <a:lnSpc>
                <a:spcPct val="9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solidFill>
                <a:uLnTx/>
                <a:uFillTx/>
              </a:rPr>
              <a:t>Coordinator Reetta Mannola, </a:t>
            </a:r>
            <a:r>
              <a:rPr lang="en-US" sz="900" b="0" kern="0" dirty="0" err="1">
                <a:solidFill>
                  <a:schemeClr val="tx1"/>
                </a:solidFill>
              </a:rPr>
              <a:t>reetta.mannola</a:t>
            </a:r>
            <a:r>
              <a:rPr lang="en-US" sz="900" b="0" kern="0" dirty="0">
                <a:solidFill>
                  <a:schemeClr val="tx1"/>
                </a:solidFill>
              </a:rPr>
              <a:t>(a)aalto.fi</a:t>
            </a:r>
            <a:endParaRPr kumimoji="0" lang="en-US" sz="900" b="1" i="0" u="none" strike="noStrike" kern="0" cap="none" spc="0" normalizeH="0" baseline="0" noProof="0" dirty="0">
              <a:ln>
                <a:noFill/>
              </a:ln>
              <a:solidFill>
                <a:schemeClr val="tx1"/>
              </a:solidFill>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a:ln>
                  <a:noFill/>
                </a:ln>
                <a:solidFill>
                  <a:schemeClr val="tx1"/>
                </a:solidFill>
                <a:uLnTx/>
                <a:uFillTx/>
              </a:rPr>
              <a:t>ENG </a:t>
            </a:r>
            <a:r>
              <a:rPr lang="fi-FI" sz="900" b="0" i="1" kern="0" dirty="0">
                <a:solidFill>
                  <a:schemeClr val="tx1"/>
                </a:solidFill>
              </a:rPr>
              <a:t>d</a:t>
            </a:r>
            <a:r>
              <a:rPr kumimoji="0" lang="fi-FI" sz="900" b="0" i="1" u="none" strike="noStrike" kern="0" cap="none" spc="0" normalizeH="0" baseline="0" noProof="0" dirty="0" err="1">
                <a:ln>
                  <a:noFill/>
                </a:ln>
                <a:solidFill>
                  <a:schemeClr val="tx1"/>
                </a:solidFill>
                <a:uLnTx/>
                <a:uFillTx/>
              </a:rPr>
              <a:t>octoral</a:t>
            </a:r>
            <a:r>
              <a:rPr kumimoji="0" lang="fi-FI" sz="900" b="0" i="1" u="none" strike="noStrike" kern="0" cap="none" spc="0" normalizeH="0" baseline="0" noProof="0" dirty="0">
                <a:ln>
                  <a:noFill/>
                </a:ln>
                <a:solidFill>
                  <a:schemeClr val="tx1"/>
                </a:solidFill>
                <a:uLnTx/>
                <a:uFillTx/>
              </a:rPr>
              <a:t> </a:t>
            </a:r>
            <a:r>
              <a:rPr kumimoji="0" lang="fi-FI" sz="900" b="0" i="1" u="none" strike="noStrike" kern="0" cap="none" spc="0" normalizeH="0" baseline="0" noProof="0" dirty="0" err="1">
                <a:ln>
                  <a:noFill/>
                </a:ln>
                <a:solidFill>
                  <a:schemeClr val="tx1"/>
                </a:solidFill>
                <a:uLnTx/>
                <a:uFillTx/>
              </a:rPr>
              <a:t>programme</a:t>
            </a:r>
            <a:endParaRPr kumimoji="0" lang="fi-FI" sz="900" b="0" i="1" u="none" strike="noStrike" kern="0" cap="none" spc="0" normalizeH="0" baseline="0" noProof="0" dirty="0">
              <a:ln>
                <a:noFill/>
              </a:ln>
              <a:solidFill>
                <a:schemeClr val="tx1"/>
              </a:solidFill>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err="1">
                <a:ln>
                  <a:noFill/>
                </a:ln>
                <a:solidFill>
                  <a:schemeClr val="tx1"/>
                </a:solidFill>
                <a:uLnTx/>
                <a:uFillTx/>
              </a:rPr>
              <a:t>Selection</a:t>
            </a:r>
            <a:r>
              <a:rPr kumimoji="0" lang="fi-FI" sz="900" b="0" i="1" u="none" strike="noStrike" kern="0" cap="none" spc="0" normalizeH="0" baseline="0" noProof="0" dirty="0">
                <a:ln>
                  <a:noFill/>
                </a:ln>
                <a:solidFill>
                  <a:schemeClr val="tx1"/>
                </a:solidFill>
                <a:uLnTx/>
                <a:uFillTx/>
              </a:rPr>
              <a:t> </a:t>
            </a:r>
            <a:r>
              <a:rPr lang="fi-FI" sz="900" b="0" i="1" kern="0" dirty="0">
                <a:solidFill>
                  <a:schemeClr val="tx1"/>
                </a:solidFill>
              </a:rPr>
              <a:t>p</a:t>
            </a:r>
            <a:r>
              <a:rPr kumimoji="0" lang="fi-FI" sz="900" b="0" i="1" u="none" strike="noStrike" kern="0" cap="none" spc="0" normalizeH="0" baseline="0" noProof="0" dirty="0" err="1">
                <a:ln>
                  <a:noFill/>
                </a:ln>
                <a:solidFill>
                  <a:schemeClr val="tx1"/>
                </a:solidFill>
                <a:uLnTx/>
                <a:uFillTx/>
              </a:rPr>
              <a:t>rocess</a:t>
            </a:r>
            <a:r>
              <a:rPr lang="fi-FI" sz="900" b="0" i="1" kern="0" dirty="0">
                <a:solidFill>
                  <a:schemeClr val="tx1"/>
                </a:solidFill>
              </a:rPr>
              <a:t>, </a:t>
            </a:r>
            <a:r>
              <a:rPr lang="fi-FI" sz="900" b="0" i="1" kern="0" dirty="0" err="1">
                <a:solidFill>
                  <a:schemeClr val="tx1"/>
                </a:solidFill>
              </a:rPr>
              <a:t>doctoral</a:t>
            </a:r>
            <a:r>
              <a:rPr lang="fi-FI" sz="900" b="0" i="1" kern="0" dirty="0">
                <a:solidFill>
                  <a:schemeClr val="tx1"/>
                </a:solidFill>
              </a:rPr>
              <a:t> </a:t>
            </a:r>
            <a:r>
              <a:rPr lang="fi-FI" sz="900" b="0" i="1" kern="0" dirty="0" err="1">
                <a:solidFill>
                  <a:schemeClr val="tx1"/>
                </a:solidFill>
              </a:rPr>
              <a:t>programme</a:t>
            </a:r>
            <a:endParaRPr kumimoji="0" lang="fi-FI" sz="900" b="0" i="1" u="none" strike="noStrike" kern="0" cap="none" spc="0" normalizeH="0" baseline="0" noProof="0" dirty="0">
              <a:ln>
                <a:noFill/>
              </a:ln>
              <a:solidFill>
                <a:schemeClr val="tx1"/>
              </a:solidFill>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err="1">
                <a:ln>
                  <a:noFill/>
                </a:ln>
                <a:solidFill>
                  <a:schemeClr val="tx1"/>
                </a:solidFill>
                <a:uLnTx/>
                <a:uFillTx/>
              </a:rPr>
              <a:t>Preparation</a:t>
            </a:r>
            <a:r>
              <a:rPr kumimoji="0" lang="fi-FI" sz="900" b="0" i="1" u="none" strike="noStrike" kern="0" cap="none" spc="0" normalizeH="0" baseline="0" noProof="0" dirty="0">
                <a:ln>
                  <a:noFill/>
                </a:ln>
                <a:solidFill>
                  <a:schemeClr val="tx1"/>
                </a:solidFill>
                <a:uLnTx/>
                <a:uFillTx/>
              </a:rPr>
              <a:t> and </a:t>
            </a:r>
            <a:r>
              <a:rPr lang="fi-FI" sz="900" b="0" i="1" kern="0" dirty="0">
                <a:solidFill>
                  <a:schemeClr val="tx1"/>
                </a:solidFill>
              </a:rPr>
              <a:t>e</a:t>
            </a:r>
            <a:r>
              <a:rPr kumimoji="0" lang="fi-FI" sz="900" b="0" i="1" u="none" strike="noStrike" kern="0" cap="none" spc="0" normalizeH="0" baseline="0" noProof="0" dirty="0" err="1">
                <a:ln>
                  <a:noFill/>
                </a:ln>
                <a:solidFill>
                  <a:schemeClr val="tx1"/>
                </a:solidFill>
                <a:uLnTx/>
                <a:uFillTx/>
              </a:rPr>
              <a:t>xecution</a:t>
            </a:r>
            <a:r>
              <a:rPr kumimoji="0" lang="fi-FI" sz="900" b="0" i="1" u="none" strike="noStrike" kern="0" cap="none" spc="0" normalizeH="0" baseline="0" noProof="0" dirty="0">
                <a:ln>
                  <a:noFill/>
                </a:ln>
                <a:solidFill>
                  <a:schemeClr val="tx1"/>
                </a:solidFill>
                <a:uLnTx/>
                <a:uFillTx/>
              </a:rPr>
              <a:t> of </a:t>
            </a:r>
            <a:r>
              <a:rPr kumimoji="0" lang="fi-FI" sz="900" b="0" i="1" u="none" strike="noStrike" kern="0" cap="none" spc="0" normalizeH="0" baseline="0" noProof="0" dirty="0" err="1">
                <a:ln>
                  <a:noFill/>
                </a:ln>
                <a:solidFill>
                  <a:schemeClr val="tx1"/>
                </a:solidFill>
                <a:uLnTx/>
                <a:uFillTx/>
              </a:rPr>
              <a:t>the</a:t>
            </a:r>
            <a:r>
              <a:rPr kumimoji="0" lang="fi-FI" sz="900" b="0" i="1" u="none" strike="noStrike" kern="0" cap="none" spc="0" normalizeH="0" baseline="0" noProof="0" dirty="0">
                <a:ln>
                  <a:noFill/>
                </a:ln>
                <a:solidFill>
                  <a:schemeClr val="tx1"/>
                </a:solidFill>
                <a:uLnTx/>
                <a:uFillTx/>
              </a:rPr>
              <a:t> </a:t>
            </a:r>
            <a:r>
              <a:rPr lang="fi-FI" sz="900" b="0" i="1" kern="0" dirty="0">
                <a:solidFill>
                  <a:schemeClr val="tx1"/>
                </a:solidFill>
              </a:rPr>
              <a:t>d</a:t>
            </a:r>
            <a:r>
              <a:rPr kumimoji="0" lang="fi-FI" sz="900" b="0" i="1" u="none" strike="noStrike" kern="0" cap="none" spc="0" normalizeH="0" baseline="0" noProof="0" dirty="0" err="1">
                <a:ln>
                  <a:noFill/>
                </a:ln>
                <a:solidFill>
                  <a:schemeClr val="tx1"/>
                </a:solidFill>
                <a:uLnTx/>
                <a:uFillTx/>
              </a:rPr>
              <a:t>ecisions</a:t>
            </a:r>
            <a:r>
              <a:rPr kumimoji="0" lang="fi-FI" sz="900" b="0" i="1" u="none" strike="noStrike" kern="0" cap="none" spc="0" normalizeH="0" baseline="0" noProof="0" dirty="0">
                <a:ln>
                  <a:noFill/>
                </a:ln>
                <a:solidFill>
                  <a:schemeClr val="tx1"/>
                </a:solidFill>
                <a:uLnTx/>
                <a:uFillTx/>
              </a:rPr>
              <a:t> </a:t>
            </a:r>
            <a:r>
              <a:rPr lang="fi-FI" sz="900" b="0" i="1" kern="0" dirty="0">
                <a:solidFill>
                  <a:schemeClr val="tx1"/>
                </a:solidFill>
              </a:rPr>
              <a:t>d</a:t>
            </a:r>
            <a:r>
              <a:rPr kumimoji="0" lang="fi-FI" sz="900" b="0" i="1" u="none" strike="noStrike" kern="0" cap="none" spc="0" normalizeH="0" baseline="0" noProof="0" dirty="0" err="1">
                <a:ln>
                  <a:noFill/>
                </a:ln>
                <a:solidFill>
                  <a:schemeClr val="tx1"/>
                </a:solidFill>
                <a:uLnTx/>
                <a:uFillTx/>
              </a:rPr>
              <a:t>elegated</a:t>
            </a:r>
            <a:r>
              <a:rPr kumimoji="0" lang="fi-FI" sz="900" b="0" i="1" u="none" strike="noStrike" kern="0" cap="none" spc="0" normalizeH="0" baseline="0" noProof="0" dirty="0">
                <a:ln>
                  <a:noFill/>
                </a:ln>
                <a:solidFill>
                  <a:schemeClr val="tx1"/>
                </a:solidFill>
                <a:uLnTx/>
                <a:uFillTx/>
              </a:rPr>
              <a:t> to </a:t>
            </a:r>
            <a:r>
              <a:rPr lang="fi-FI" sz="900" b="0" i="1" kern="0" dirty="0">
                <a:solidFill>
                  <a:schemeClr val="tx1"/>
                </a:solidFill>
              </a:rPr>
              <a:t>h</a:t>
            </a:r>
            <a:r>
              <a:rPr kumimoji="0" lang="fi-FI" sz="900" b="0" i="1" u="none" strike="noStrike" kern="0" cap="none" spc="0" normalizeH="0" baseline="0" noProof="0" dirty="0" err="1">
                <a:ln>
                  <a:noFill/>
                </a:ln>
                <a:solidFill>
                  <a:schemeClr val="tx1"/>
                </a:solidFill>
                <a:uLnTx/>
                <a:uFillTx/>
              </a:rPr>
              <a:t>ead</a:t>
            </a:r>
            <a:r>
              <a:rPr kumimoji="0" lang="fi-FI" sz="900" b="0" i="1" u="none" strike="noStrike" kern="0" cap="none" spc="0" normalizeH="0" baseline="0" noProof="0" dirty="0">
                <a:ln>
                  <a:noFill/>
                </a:ln>
                <a:solidFill>
                  <a:schemeClr val="tx1"/>
                </a:solidFill>
                <a:uLnTx/>
                <a:uFillTx/>
              </a:rPr>
              <a:t> of </a:t>
            </a:r>
            <a:r>
              <a:rPr lang="fi-FI" sz="900" b="0" i="1" kern="0" dirty="0">
                <a:solidFill>
                  <a:schemeClr val="tx1"/>
                </a:solidFill>
              </a:rPr>
              <a:t>d</a:t>
            </a:r>
            <a:r>
              <a:rPr kumimoji="0" lang="fi-FI" sz="900" b="0" i="1" u="none" strike="noStrike" kern="0" cap="none" spc="0" normalizeH="0" baseline="0" noProof="0" dirty="0" err="1">
                <a:ln>
                  <a:noFill/>
                </a:ln>
                <a:solidFill>
                  <a:schemeClr val="tx1"/>
                </a:solidFill>
                <a:uLnTx/>
                <a:uFillTx/>
              </a:rPr>
              <a:t>octoral</a:t>
            </a:r>
            <a:r>
              <a:rPr kumimoji="0" lang="fi-FI" sz="900" b="0" i="1" u="none" strike="noStrike" kern="0" cap="none" spc="0" normalizeH="0" baseline="0" noProof="0" dirty="0">
                <a:ln>
                  <a:noFill/>
                </a:ln>
                <a:solidFill>
                  <a:schemeClr val="tx1"/>
                </a:solidFill>
                <a:uLnTx/>
                <a:uFillTx/>
              </a:rPr>
              <a:t> </a:t>
            </a:r>
            <a:r>
              <a:rPr lang="fi-FI" sz="900" b="0" i="1" kern="0" dirty="0">
                <a:solidFill>
                  <a:schemeClr val="tx1"/>
                </a:solidFill>
              </a:rPr>
              <a:t>p</a:t>
            </a:r>
            <a:r>
              <a:rPr kumimoji="0" lang="fi-FI" sz="900" b="0" i="1" u="none" strike="noStrike" kern="0" cap="none" spc="0" normalizeH="0" baseline="0" noProof="0" dirty="0" err="1">
                <a:ln>
                  <a:noFill/>
                </a:ln>
                <a:solidFill>
                  <a:schemeClr val="tx1"/>
                </a:solidFill>
                <a:uLnTx/>
                <a:uFillTx/>
              </a:rPr>
              <a:t>rogramme</a:t>
            </a:r>
            <a:endParaRPr lang="fi-FI" sz="900" b="0" i="1" kern="0" dirty="0">
              <a:solidFill>
                <a:schemeClr val="tx1"/>
              </a:solidFill>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900" b="0" i="1" kern="0" dirty="0" err="1">
                <a:solidFill>
                  <a:schemeClr val="tx1"/>
                </a:solidFill>
              </a:rPr>
              <a:t>Graduation</a:t>
            </a:r>
            <a:endParaRPr kumimoji="0" lang="fi-FI" sz="900" b="0" i="1" u="none" strike="noStrike" kern="0" cap="none" spc="0" normalizeH="0" baseline="0" noProof="0" dirty="0">
              <a:ln>
                <a:noFill/>
              </a:ln>
              <a:solidFill>
                <a:schemeClr val="tx1"/>
              </a:solidFill>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fi-FI" sz="900" b="0" i="1" u="none" strike="noStrike" kern="0" cap="none" spc="0" normalizeH="0" baseline="0" noProof="0" dirty="0">
              <a:ln>
                <a:noFill/>
              </a:ln>
              <a:solidFill>
                <a:schemeClr val="tx1"/>
              </a:solidFill>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fi-FI" sz="900" b="0" i="1" u="none" strike="noStrike" kern="0" cap="none" spc="0" normalizeH="0" baseline="0" noProof="0" dirty="0">
              <a:ln>
                <a:noFill/>
              </a:ln>
              <a:solidFill>
                <a:schemeClr val="tx1"/>
              </a:solidFill>
              <a:uLnTx/>
              <a:uFillTx/>
            </a:endParaRPr>
          </a:p>
          <a:p>
            <a:pPr marL="0" marR="0" lvl="0" indent="0" defTabSz="914400" eaLnBrk="1" fontAlgn="auto" latinLnBrk="0" hangingPunct="1">
              <a:lnSpc>
                <a:spcPct val="90000"/>
              </a:lnSpc>
              <a:spcBef>
                <a:spcPts val="0"/>
              </a:spcBef>
              <a:spcAft>
                <a:spcPts val="0"/>
              </a:spcAft>
              <a:buClrTx/>
              <a:buSzTx/>
              <a:buFontTx/>
              <a:buNone/>
              <a:tabLst/>
              <a:defRPr/>
            </a:pPr>
            <a:r>
              <a:rPr lang="en-US" sz="900" b="1" kern="0" dirty="0">
                <a:solidFill>
                  <a:schemeClr val="tx1"/>
                </a:solidFill>
              </a:rPr>
              <a:t>Planning Officer</a:t>
            </a:r>
            <a:r>
              <a:rPr kumimoji="0" lang="en-US" sz="900" b="1" i="0" u="none" strike="noStrike" kern="0" cap="none" spc="0" normalizeH="0" baseline="0" noProof="0" dirty="0">
                <a:ln>
                  <a:noFill/>
                </a:ln>
                <a:solidFill>
                  <a:schemeClr val="tx1"/>
                </a:solidFill>
                <a:uLnTx/>
                <a:uFillTx/>
              </a:rPr>
              <a:t> Ritva Viero,</a:t>
            </a:r>
            <a:r>
              <a:rPr lang="en-US" sz="900" kern="0" dirty="0">
                <a:solidFill>
                  <a:schemeClr val="tx1"/>
                </a:solidFill>
              </a:rPr>
              <a:t> </a:t>
            </a:r>
            <a:r>
              <a:rPr kumimoji="0" lang="en-US" sz="900" b="0" i="0" u="none" strike="noStrike" kern="0" cap="none" spc="0" normalizeH="0" baseline="0" noProof="0" dirty="0" err="1">
                <a:ln>
                  <a:noFill/>
                </a:ln>
                <a:solidFill>
                  <a:schemeClr val="tx1"/>
                </a:solidFill>
                <a:uLnTx/>
                <a:uFillTx/>
              </a:rPr>
              <a:t>ritva.viero</a:t>
            </a:r>
            <a:r>
              <a:rPr lang="en-US" sz="900" b="0" kern="0" dirty="0">
                <a:solidFill>
                  <a:schemeClr val="tx1"/>
                </a:solidFill>
              </a:rPr>
              <a:t>(a)aalto.fi</a:t>
            </a:r>
            <a:endParaRPr kumimoji="0" lang="fi-FI" sz="900" b="0" i="1" u="none" strike="noStrike" kern="0" cap="none" spc="0" normalizeH="0" baseline="0" noProof="0" dirty="0">
              <a:ln>
                <a:noFill/>
              </a:ln>
              <a:solidFill>
                <a:schemeClr val="tx1"/>
              </a:solidFill>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a:ln>
                  <a:noFill/>
                </a:ln>
                <a:solidFill>
                  <a:schemeClr val="tx1"/>
                </a:solidFill>
                <a:uLnTx/>
                <a:uFillTx/>
              </a:rPr>
              <a:t>ENG </a:t>
            </a:r>
            <a:r>
              <a:rPr lang="fi-FI" sz="900" b="0" i="1" kern="0" dirty="0">
                <a:solidFill>
                  <a:schemeClr val="tx1"/>
                </a:solidFill>
              </a:rPr>
              <a:t>d</a:t>
            </a:r>
            <a:r>
              <a:rPr kumimoji="0" lang="fi-FI" sz="900" b="0" i="1" u="none" strike="noStrike" kern="0" cap="none" spc="0" normalizeH="0" baseline="0" noProof="0" dirty="0" err="1">
                <a:ln>
                  <a:noFill/>
                </a:ln>
                <a:solidFill>
                  <a:schemeClr val="tx1"/>
                </a:solidFill>
                <a:uLnTx/>
                <a:uFillTx/>
              </a:rPr>
              <a:t>octoral</a:t>
            </a:r>
            <a:r>
              <a:rPr kumimoji="0" lang="fi-FI" sz="900" b="0" i="1" u="none" strike="noStrike" kern="0" cap="none" spc="0" normalizeH="0" baseline="0" noProof="0" dirty="0">
                <a:ln>
                  <a:noFill/>
                </a:ln>
                <a:solidFill>
                  <a:schemeClr val="tx1"/>
                </a:solidFill>
                <a:uLnTx/>
                <a:uFillTx/>
              </a:rPr>
              <a:t> </a:t>
            </a:r>
            <a:r>
              <a:rPr kumimoji="0" lang="fi-FI" sz="900" b="0" i="1" u="none" strike="noStrike" kern="0" cap="none" spc="0" normalizeH="0" baseline="0" noProof="0" dirty="0" err="1">
                <a:ln>
                  <a:noFill/>
                </a:ln>
                <a:solidFill>
                  <a:schemeClr val="tx1"/>
                </a:solidFill>
                <a:uLnTx/>
                <a:uFillTx/>
              </a:rPr>
              <a:t>programme</a:t>
            </a:r>
            <a:endParaRPr kumimoji="0" lang="fi-FI" sz="900" b="0" i="1" u="none" strike="noStrike" kern="0" cap="none" spc="0" normalizeH="0" baseline="0" noProof="0" dirty="0">
              <a:ln>
                <a:noFill/>
              </a:ln>
              <a:solidFill>
                <a:schemeClr val="tx1"/>
              </a:solidFill>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900" b="0" i="1" kern="0" dirty="0" err="1">
                <a:solidFill>
                  <a:schemeClr val="tx1"/>
                </a:solidFill>
              </a:rPr>
              <a:t>Selection</a:t>
            </a:r>
            <a:r>
              <a:rPr lang="fi-FI" sz="900" b="0" i="1" kern="0" dirty="0">
                <a:solidFill>
                  <a:schemeClr val="tx1"/>
                </a:solidFill>
              </a:rPr>
              <a:t> </a:t>
            </a:r>
            <a:r>
              <a:rPr lang="fi-FI" sz="900" b="0" i="1" kern="0" dirty="0" err="1">
                <a:solidFill>
                  <a:schemeClr val="tx1"/>
                </a:solidFill>
              </a:rPr>
              <a:t>process</a:t>
            </a:r>
            <a:r>
              <a:rPr lang="fi-FI" sz="900" b="0" i="1" kern="0" dirty="0">
                <a:solidFill>
                  <a:schemeClr val="tx1"/>
                </a:solidFill>
              </a:rPr>
              <a:t>, </a:t>
            </a:r>
            <a:r>
              <a:rPr lang="fi-FI" sz="900" b="0" i="1" kern="0" dirty="0" err="1">
                <a:solidFill>
                  <a:schemeClr val="tx1"/>
                </a:solidFill>
              </a:rPr>
              <a:t>preliminary</a:t>
            </a:r>
            <a:r>
              <a:rPr lang="fi-FI" sz="900" b="0" i="1" kern="0" dirty="0">
                <a:solidFill>
                  <a:schemeClr val="tx1"/>
                </a:solidFill>
              </a:rPr>
              <a:t> </a:t>
            </a:r>
            <a:r>
              <a:rPr lang="fi-FI" sz="900" b="0" i="1" kern="0" dirty="0" err="1">
                <a:solidFill>
                  <a:schemeClr val="tx1"/>
                </a:solidFill>
              </a:rPr>
              <a:t>examination</a:t>
            </a:r>
            <a:r>
              <a:rPr lang="fi-FI" sz="900" b="0" i="1" kern="0" dirty="0">
                <a:solidFill>
                  <a:schemeClr val="tx1"/>
                </a:solidFill>
              </a:rPr>
              <a:t> </a:t>
            </a:r>
            <a:r>
              <a:rPr lang="fi-FI" sz="900" b="0" i="1" kern="0" dirty="0" err="1">
                <a:solidFill>
                  <a:schemeClr val="tx1"/>
                </a:solidFill>
              </a:rPr>
              <a:t>process</a:t>
            </a:r>
            <a:r>
              <a:rPr lang="fi-FI" sz="900" b="0" i="1" kern="0" dirty="0">
                <a:solidFill>
                  <a:schemeClr val="tx1"/>
                </a:solidFill>
              </a:rPr>
              <a:t>, </a:t>
            </a:r>
            <a:r>
              <a:rPr lang="fi-FI" sz="900" b="0" i="1" kern="0" dirty="0" err="1">
                <a:solidFill>
                  <a:schemeClr val="tx1"/>
                </a:solidFill>
              </a:rPr>
              <a:t>doctoral</a:t>
            </a:r>
            <a:r>
              <a:rPr lang="fi-FI" sz="900" b="0" i="1" kern="0" dirty="0">
                <a:solidFill>
                  <a:schemeClr val="tx1"/>
                </a:solidFill>
              </a:rPr>
              <a:t> </a:t>
            </a:r>
            <a:r>
              <a:rPr lang="fi-FI" sz="900" b="0" i="1" kern="0" dirty="0" err="1">
                <a:solidFill>
                  <a:schemeClr val="tx1"/>
                </a:solidFill>
              </a:rPr>
              <a:t>programme</a:t>
            </a:r>
            <a:endParaRPr kumimoji="0" lang="fi-FI" sz="900" b="0" i="1" u="none" strike="noStrike" kern="0" cap="none" spc="0" normalizeH="0" baseline="0" noProof="0" dirty="0">
              <a:ln>
                <a:noFill/>
              </a:ln>
              <a:solidFill>
                <a:schemeClr val="tx1"/>
              </a:solidFill>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err="1">
                <a:ln>
                  <a:noFill/>
                </a:ln>
                <a:solidFill>
                  <a:schemeClr val="tx1"/>
                </a:solidFill>
                <a:uLnTx/>
                <a:uFillTx/>
              </a:rPr>
              <a:t>Preparation</a:t>
            </a:r>
            <a:r>
              <a:rPr kumimoji="0" lang="fi-FI" sz="900" b="0" i="1" u="none" strike="noStrike" kern="0" cap="none" spc="0" normalizeH="0" baseline="0" noProof="0" dirty="0">
                <a:ln>
                  <a:noFill/>
                </a:ln>
                <a:solidFill>
                  <a:schemeClr val="tx1"/>
                </a:solidFill>
                <a:uLnTx/>
                <a:uFillTx/>
              </a:rPr>
              <a:t> and </a:t>
            </a:r>
            <a:r>
              <a:rPr lang="fi-FI" sz="900" i="1" kern="0" dirty="0">
                <a:solidFill>
                  <a:schemeClr val="tx1"/>
                </a:solidFill>
              </a:rPr>
              <a:t>e</a:t>
            </a:r>
            <a:r>
              <a:rPr kumimoji="0" lang="fi-FI" sz="900" b="0" i="1" u="none" strike="noStrike" kern="0" cap="none" spc="0" normalizeH="0" baseline="0" noProof="0" dirty="0" err="1">
                <a:ln>
                  <a:noFill/>
                </a:ln>
                <a:solidFill>
                  <a:schemeClr val="tx1"/>
                </a:solidFill>
                <a:uLnTx/>
                <a:uFillTx/>
              </a:rPr>
              <a:t>xecution</a:t>
            </a:r>
            <a:r>
              <a:rPr kumimoji="0" lang="fi-FI" sz="900" b="0" i="1" u="none" strike="noStrike" kern="0" cap="none" spc="0" normalizeH="0" baseline="0" noProof="0" dirty="0">
                <a:ln>
                  <a:noFill/>
                </a:ln>
                <a:solidFill>
                  <a:schemeClr val="tx1"/>
                </a:solidFill>
                <a:uLnTx/>
                <a:uFillTx/>
              </a:rPr>
              <a:t> of </a:t>
            </a:r>
            <a:r>
              <a:rPr kumimoji="0" lang="fi-FI" sz="900" b="0" i="1" u="none" strike="noStrike" kern="0" cap="none" spc="0" normalizeH="0" baseline="0" noProof="0" dirty="0" err="1">
                <a:ln>
                  <a:noFill/>
                </a:ln>
                <a:solidFill>
                  <a:schemeClr val="tx1"/>
                </a:solidFill>
                <a:uLnTx/>
                <a:uFillTx/>
              </a:rPr>
              <a:t>the</a:t>
            </a:r>
            <a:r>
              <a:rPr kumimoji="0" lang="fi-FI" sz="900" b="0" i="1" u="none" strike="noStrike" kern="0" cap="none" spc="0" normalizeH="0" baseline="0" noProof="0" dirty="0">
                <a:ln>
                  <a:noFill/>
                </a:ln>
                <a:solidFill>
                  <a:schemeClr val="tx1"/>
                </a:solidFill>
                <a:uLnTx/>
                <a:uFillTx/>
              </a:rPr>
              <a:t> </a:t>
            </a:r>
            <a:r>
              <a:rPr lang="fi-FI" sz="900" b="0" i="1" kern="0" dirty="0">
                <a:solidFill>
                  <a:schemeClr val="tx1"/>
                </a:solidFill>
              </a:rPr>
              <a:t>d</a:t>
            </a:r>
            <a:r>
              <a:rPr kumimoji="0" lang="fi-FI" sz="900" b="0" i="1" u="none" strike="noStrike" kern="0" cap="none" spc="0" normalizeH="0" baseline="0" noProof="0" dirty="0" err="1">
                <a:ln>
                  <a:noFill/>
                </a:ln>
                <a:solidFill>
                  <a:schemeClr val="tx1"/>
                </a:solidFill>
                <a:uLnTx/>
                <a:uFillTx/>
              </a:rPr>
              <a:t>ecisions</a:t>
            </a:r>
            <a:r>
              <a:rPr kumimoji="0" lang="fi-FI" sz="900" b="0" i="1" u="none" strike="noStrike" kern="0" cap="none" spc="0" normalizeH="0" baseline="0" noProof="0" dirty="0">
                <a:ln>
                  <a:noFill/>
                </a:ln>
                <a:solidFill>
                  <a:schemeClr val="tx1"/>
                </a:solidFill>
                <a:uLnTx/>
                <a:uFillTx/>
              </a:rPr>
              <a:t> </a:t>
            </a:r>
            <a:r>
              <a:rPr lang="fi-FI" sz="900" i="1" kern="0" dirty="0">
                <a:solidFill>
                  <a:schemeClr val="tx1"/>
                </a:solidFill>
              </a:rPr>
              <a:t>m</a:t>
            </a:r>
            <a:r>
              <a:rPr kumimoji="0" lang="fi-FI" sz="900" b="0" i="1" u="none" strike="noStrike" kern="0" cap="none" spc="0" normalizeH="0" baseline="0" noProof="0" dirty="0" err="1">
                <a:ln>
                  <a:noFill/>
                </a:ln>
                <a:solidFill>
                  <a:schemeClr val="tx1"/>
                </a:solidFill>
                <a:uLnTx/>
                <a:uFillTx/>
              </a:rPr>
              <a:t>ade</a:t>
            </a:r>
            <a:r>
              <a:rPr kumimoji="0" lang="fi-FI" sz="900" b="0" i="1" u="none" strike="noStrike" kern="0" cap="none" spc="0" normalizeH="0" baseline="0" noProof="0" dirty="0">
                <a:ln>
                  <a:noFill/>
                </a:ln>
                <a:solidFill>
                  <a:schemeClr val="tx1"/>
                </a:solidFill>
                <a:uLnTx/>
                <a:uFillTx/>
              </a:rPr>
              <a:t> </a:t>
            </a:r>
            <a:r>
              <a:rPr kumimoji="0" lang="fi-FI" sz="900" b="0" i="1" u="none" strike="noStrike" kern="0" cap="none" spc="0" normalizeH="0" baseline="0" noProof="0" dirty="0" err="1">
                <a:ln>
                  <a:noFill/>
                </a:ln>
                <a:solidFill>
                  <a:schemeClr val="tx1"/>
                </a:solidFill>
                <a:uLnTx/>
                <a:uFillTx/>
              </a:rPr>
              <a:t>by</a:t>
            </a:r>
            <a:r>
              <a:rPr kumimoji="0" lang="fi-FI" sz="900" b="0" i="1" u="none" strike="noStrike" kern="0" cap="none" spc="0" normalizeH="0" baseline="0" noProof="0" dirty="0">
                <a:ln>
                  <a:noFill/>
                </a:ln>
                <a:solidFill>
                  <a:schemeClr val="tx1"/>
                </a:solidFill>
                <a:uLnTx/>
                <a:uFillTx/>
              </a:rPr>
              <a:t> </a:t>
            </a:r>
            <a:r>
              <a:rPr kumimoji="0" lang="fi-FI" sz="900" b="0" i="1" u="none" strike="noStrike" kern="0" cap="none" spc="0" normalizeH="0" baseline="0" noProof="0" dirty="0" err="1">
                <a:ln>
                  <a:noFill/>
                </a:ln>
                <a:solidFill>
                  <a:schemeClr val="tx1"/>
                </a:solidFill>
                <a:uLnTx/>
                <a:uFillTx/>
              </a:rPr>
              <a:t>the</a:t>
            </a:r>
            <a:r>
              <a:rPr kumimoji="0" lang="fi-FI" sz="900" b="0" i="1" u="none" strike="noStrike" kern="0" cap="none" spc="0" normalizeH="0" baseline="0" noProof="0" dirty="0">
                <a:ln>
                  <a:noFill/>
                </a:ln>
                <a:solidFill>
                  <a:schemeClr val="tx1"/>
                </a:solidFill>
                <a:uLnTx/>
                <a:uFillTx/>
              </a:rPr>
              <a:t> </a:t>
            </a:r>
            <a:r>
              <a:rPr kumimoji="0" lang="fi-FI" sz="900" b="0" i="1" u="none" strike="noStrike" kern="0" cap="none" spc="0" normalizeH="0" baseline="0" noProof="0" dirty="0" err="1">
                <a:ln>
                  <a:noFill/>
                </a:ln>
                <a:solidFill>
                  <a:schemeClr val="tx1"/>
                </a:solidFill>
                <a:uLnTx/>
                <a:uFillTx/>
              </a:rPr>
              <a:t>Doctoral</a:t>
            </a:r>
            <a:r>
              <a:rPr kumimoji="0" lang="fi-FI" sz="900" b="0" i="1" u="none" strike="noStrike" kern="0" cap="none" spc="0" normalizeH="0" baseline="0" noProof="0" dirty="0">
                <a:ln>
                  <a:noFill/>
                </a:ln>
                <a:solidFill>
                  <a:schemeClr val="tx1"/>
                </a:solidFill>
                <a:uLnTx/>
                <a:uFillTx/>
              </a:rPr>
              <a:t> </a:t>
            </a:r>
            <a:r>
              <a:rPr kumimoji="0" lang="fi-FI" sz="900" b="0" i="1" u="none" strike="noStrike" kern="0" cap="none" spc="0" normalizeH="0" baseline="0" noProof="0" dirty="0" err="1">
                <a:ln>
                  <a:noFill/>
                </a:ln>
                <a:solidFill>
                  <a:schemeClr val="tx1"/>
                </a:solidFill>
                <a:uLnTx/>
                <a:uFillTx/>
              </a:rPr>
              <a:t>Programme</a:t>
            </a:r>
            <a:r>
              <a:rPr kumimoji="0" lang="fi-FI" sz="900" b="0" i="1" u="none" strike="noStrike" kern="0" cap="none" spc="0" normalizeH="0" baseline="0" noProof="0" dirty="0">
                <a:ln>
                  <a:noFill/>
                </a:ln>
                <a:solidFill>
                  <a:schemeClr val="tx1"/>
                </a:solidFill>
                <a:uLnTx/>
                <a:uFillTx/>
              </a:rPr>
              <a:t> </a:t>
            </a:r>
            <a:r>
              <a:rPr kumimoji="0" lang="fi-FI" sz="900" b="0" i="1" u="none" strike="noStrike" kern="0" cap="none" spc="0" normalizeH="0" baseline="0" noProof="0" dirty="0" err="1">
                <a:ln>
                  <a:noFill/>
                </a:ln>
                <a:solidFill>
                  <a:schemeClr val="tx1"/>
                </a:solidFill>
                <a:uLnTx/>
                <a:uFillTx/>
              </a:rPr>
              <a:t>Committee</a:t>
            </a:r>
            <a:r>
              <a:rPr kumimoji="0" lang="fi-FI" sz="900" b="0" i="1" u="none" strike="noStrike" kern="0" cap="none" spc="0" normalizeH="0" baseline="0" noProof="0" dirty="0">
                <a:ln>
                  <a:noFill/>
                </a:ln>
                <a:solidFill>
                  <a:schemeClr val="tx1"/>
                </a:solidFill>
                <a:uLnTx/>
                <a:uFillTx/>
              </a:rPr>
              <a:t> and </a:t>
            </a:r>
            <a:r>
              <a:rPr kumimoji="0" lang="fi-FI" sz="900" b="0" i="1" u="none" strike="noStrike" kern="0" cap="none" spc="0" normalizeH="0" baseline="0" noProof="0" dirty="0" err="1">
                <a:ln>
                  <a:noFill/>
                </a:ln>
                <a:solidFill>
                  <a:schemeClr val="tx1"/>
                </a:solidFill>
                <a:uLnTx/>
                <a:uFillTx/>
              </a:rPr>
              <a:t>the</a:t>
            </a:r>
            <a:r>
              <a:rPr kumimoji="0" lang="fi-FI" sz="900" b="0" i="1" u="none" strike="noStrike" kern="0" cap="none" spc="0" normalizeH="0" baseline="0" noProof="0" dirty="0">
                <a:ln>
                  <a:noFill/>
                </a:ln>
                <a:solidFill>
                  <a:schemeClr val="tx1"/>
                </a:solidFill>
                <a:uLnTx/>
                <a:uFillTx/>
              </a:rPr>
              <a:t> </a:t>
            </a:r>
            <a:r>
              <a:rPr kumimoji="0" lang="fi-FI" sz="900" b="0" i="1" u="none" strike="noStrike" kern="0" cap="none" spc="0" normalizeH="0" baseline="0" noProof="0" dirty="0" err="1">
                <a:ln>
                  <a:noFill/>
                </a:ln>
                <a:solidFill>
                  <a:schemeClr val="tx1"/>
                </a:solidFill>
                <a:uLnTx/>
                <a:uFillTx/>
              </a:rPr>
              <a:t>dean</a:t>
            </a:r>
            <a:r>
              <a:rPr kumimoji="0" lang="fi-FI" sz="900" b="0" i="1" u="none" strike="noStrike" kern="0" cap="none" spc="0" normalizeH="0" baseline="0" noProof="0" dirty="0">
                <a:ln>
                  <a:noFill/>
                </a:ln>
                <a:solidFill>
                  <a:schemeClr val="tx1"/>
                </a:solidFill>
                <a:uLnTx/>
                <a:uFillTx/>
              </a:rPr>
              <a:t> </a:t>
            </a:r>
          </a:p>
          <a:p>
            <a:pPr marR="0" lvl="0" algn="l" defTabSz="685800" rtl="0" eaLnBrk="1" fontAlgn="auto" latinLnBrk="0" hangingPunct="1">
              <a:lnSpc>
                <a:spcPct val="90000"/>
              </a:lnSpc>
              <a:spcBef>
                <a:spcPts val="0"/>
              </a:spcBef>
              <a:spcAft>
                <a:spcPts val="0"/>
              </a:spcAft>
              <a:buClrTx/>
              <a:buSzTx/>
              <a:tabLst/>
              <a:defRPr/>
            </a:pPr>
            <a:endParaRPr kumimoji="0" lang="fi-FI" sz="1000" b="0" i="1"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a:ea typeface="+mn-ea"/>
              <a:cs typeface="+mn-cs"/>
            </a:endParaRPr>
          </a:p>
          <a:p>
            <a:pPr marL="0" marR="0" lvl="0" indent="0" algn="l" defTabSz="685800" rtl="0" eaLnBrk="1" fontAlgn="auto" latinLnBrk="0" hangingPunct="1">
              <a:lnSpc>
                <a:spcPct val="90000"/>
              </a:lnSpc>
              <a:spcBef>
                <a:spcPts val="0"/>
              </a:spcBef>
              <a:spcAft>
                <a:spcPts val="0"/>
              </a:spcAft>
              <a:buClrTx/>
              <a:buSzTx/>
              <a:buFontTx/>
              <a:buNone/>
              <a:tabLst/>
              <a:defRPr/>
            </a:pPr>
            <a:endParaRPr kumimoji="0" lang="fi-FI" sz="1000" b="0"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pic>
        <p:nvPicPr>
          <p:cNvPr id="12" name="Picture 2">
            <a:extLst>
              <a:ext uri="{FF2B5EF4-FFF2-40B4-BE49-F238E27FC236}">
                <a16:creationId xmlns:a16="http://schemas.microsoft.com/office/drawing/2014/main" id="{D7EEBE13-3F8E-4EBF-8EB4-104B64C19B6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90144" y="265687"/>
            <a:ext cx="630000" cy="7737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E91BBA61-30C8-4572-BC64-3893F1F8CB4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537586" y="4501373"/>
            <a:ext cx="628368" cy="720000"/>
          </a:xfrm>
          <a:prstGeom prst="rect">
            <a:avLst/>
          </a:prstGeom>
        </p:spPr>
      </p:pic>
      <p:pic>
        <p:nvPicPr>
          <p:cNvPr id="18" name="Picture 17">
            <a:extLst>
              <a:ext uri="{FF2B5EF4-FFF2-40B4-BE49-F238E27FC236}">
                <a16:creationId xmlns:a16="http://schemas.microsoft.com/office/drawing/2014/main" id="{60B2EB87-251B-48CE-A450-F2A682777D7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531215" y="3466937"/>
            <a:ext cx="628368" cy="720000"/>
          </a:xfrm>
          <a:prstGeom prst="rect">
            <a:avLst/>
          </a:prstGeom>
        </p:spPr>
      </p:pic>
      <p:pic>
        <p:nvPicPr>
          <p:cNvPr id="11" name="Picture 10" descr="Icon&#10;&#10;Description automatically generated">
            <a:extLst>
              <a:ext uri="{FF2B5EF4-FFF2-40B4-BE49-F238E27FC236}">
                <a16:creationId xmlns:a16="http://schemas.microsoft.com/office/drawing/2014/main" id="{5624E358-0207-4A81-9B65-8CA5704F469D}"/>
              </a:ext>
            </a:extLst>
          </p:cNvPr>
          <p:cNvPicPr>
            <a:picLocks/>
          </p:cNvPicPr>
          <p:nvPr/>
        </p:nvPicPr>
        <p:blipFill>
          <a:blip r:embed="rId9" cstate="email">
            <a:extLst>
              <a:ext uri="{28A0092B-C50C-407E-A947-70E740481C1C}">
                <a14:useLocalDpi xmlns:a14="http://schemas.microsoft.com/office/drawing/2010/main"/>
              </a:ext>
            </a:extLst>
          </a:blip>
          <a:stretch>
            <a:fillRect/>
          </a:stretch>
        </p:blipFill>
        <p:spPr>
          <a:xfrm>
            <a:off x="4535954" y="2469459"/>
            <a:ext cx="630000" cy="720000"/>
          </a:xfrm>
          <a:prstGeom prst="rect">
            <a:avLst/>
          </a:prstGeom>
        </p:spPr>
      </p:pic>
      <p:sp>
        <p:nvSpPr>
          <p:cNvPr id="7" name="Slide Number Placeholder 6">
            <a:extLst>
              <a:ext uri="{FF2B5EF4-FFF2-40B4-BE49-F238E27FC236}">
                <a16:creationId xmlns:a16="http://schemas.microsoft.com/office/drawing/2014/main" id="{A85F006F-802E-7598-8105-1CB80B66FCFD}"/>
              </a:ext>
            </a:extLst>
          </p:cNvPr>
          <p:cNvSpPr>
            <a:spLocks noGrp="1"/>
          </p:cNvSpPr>
          <p:nvPr>
            <p:ph type="sldNum" sz="quarter" idx="14"/>
          </p:nvPr>
        </p:nvSpPr>
        <p:spPr/>
        <p:txBody>
          <a:bodyPr/>
          <a:lstStyle/>
          <a:p>
            <a:fld id="{28F7F04C-F568-F649-A2AE-EA61C66B69B4}" type="slidenum">
              <a:rPr lang="en-GB" noProof="0" smtClean="0"/>
              <a:pPr/>
              <a:t>10</a:t>
            </a:fld>
            <a:endParaRPr lang="en-GB" noProof="0"/>
          </a:p>
        </p:txBody>
      </p:sp>
      <p:pic>
        <p:nvPicPr>
          <p:cNvPr id="2" name="Picture 1">
            <a:extLst>
              <a:ext uri="{FF2B5EF4-FFF2-40B4-BE49-F238E27FC236}">
                <a16:creationId xmlns:a16="http://schemas.microsoft.com/office/drawing/2014/main" id="{B4A48C33-94F1-49FB-F0C1-1E49E603BF7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550101" y="1608851"/>
            <a:ext cx="630000" cy="721869"/>
          </a:xfrm>
          <a:prstGeom prst="rect">
            <a:avLst/>
          </a:prstGeom>
        </p:spPr>
      </p:pic>
    </p:spTree>
    <p:extLst>
      <p:ext uri="{BB962C8B-B14F-4D97-AF65-F5344CB8AC3E}">
        <p14:creationId xmlns:p14="http://schemas.microsoft.com/office/powerpoint/2010/main" val="1190822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965F1FD9-BC86-4AAD-A7F7-28ECE3D409A9}"/>
              </a:ext>
            </a:extLst>
          </p:cNvPr>
          <p:cNvSpPr txBox="1">
            <a:spLocks/>
          </p:cNvSpPr>
          <p:nvPr/>
        </p:nvSpPr>
        <p:spPr>
          <a:xfrm>
            <a:off x="287339" y="265815"/>
            <a:ext cx="4922614" cy="728512"/>
          </a:xfrm>
          <a:prstGeom prst="rect">
            <a:avLst/>
          </a:prstGeom>
        </p:spPr>
        <p:txBody>
          <a:bodyPr lIns="0" tIns="0" rIns="0" bIns="0"/>
          <a:lstStyle>
            <a:lvl1pPr marL="0" indent="0" algn="l" defTabSz="685800" rtl="0" eaLnBrk="1" latinLnBrk="0" hangingPunct="1">
              <a:lnSpc>
                <a:spcPct val="100000"/>
              </a:lnSpc>
              <a:spcBef>
                <a:spcPts val="750"/>
              </a:spcBef>
              <a:buFont typeface="Arial"/>
              <a:buNone/>
              <a:defRPr sz="4000" b="1" kern="1200" baseline="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 typeface="Arial"/>
              <a:buNone/>
              <a:tabLst/>
              <a:defRPr/>
            </a:pPr>
            <a:r>
              <a:rPr kumimoji="0" lang="en-US" sz="2200" b="1" i="0" u="none" strike="noStrike" kern="1200" cap="none" spc="0" normalizeH="0" baseline="0" noProof="0">
                <a:ln>
                  <a:noFill/>
                </a:ln>
                <a:solidFill>
                  <a:schemeClr val="tx1"/>
                </a:solidFill>
                <a:effectLst/>
                <a:uLnTx/>
                <a:uFillTx/>
                <a:latin typeface="Arial" panose="020B0604020202020204"/>
                <a:ea typeface="+mn-ea"/>
                <a:cs typeface="+mn-cs"/>
              </a:rPr>
              <a:t>Student Services (SUP-team)</a:t>
            </a:r>
          </a:p>
        </p:txBody>
      </p:sp>
      <p:sp>
        <p:nvSpPr>
          <p:cNvPr id="16" name="Rounded Rectangle 63">
            <a:extLst>
              <a:ext uri="{FF2B5EF4-FFF2-40B4-BE49-F238E27FC236}">
                <a16:creationId xmlns:a16="http://schemas.microsoft.com/office/drawing/2014/main" id="{806ACD1F-DC3C-4631-B767-2E292A41812A}"/>
              </a:ext>
            </a:extLst>
          </p:cNvPr>
          <p:cNvSpPr/>
          <p:nvPr/>
        </p:nvSpPr>
        <p:spPr>
          <a:xfrm>
            <a:off x="5899867" y="535671"/>
            <a:ext cx="3080825" cy="668905"/>
          </a:xfrm>
          <a:prstGeom prst="roundRect">
            <a:avLst>
              <a:gd name="adj" fmla="val 0"/>
            </a:avLst>
          </a:prstGeom>
          <a:noFill/>
          <a:ln w="6350" cap="flat" cmpd="sng" algn="ctr">
            <a:noFill/>
            <a:prstDash val="solid"/>
            <a:miter lim="800000"/>
          </a:ln>
          <a:effectLst/>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lang="en-US" sz="900" b="1" kern="0" dirty="0">
              <a:solidFill>
                <a:prstClr val="white"/>
              </a:solidFill>
              <a:effectLst>
                <a:outerShdw blurRad="38100" dist="38100" dir="2700000" algn="tl">
                  <a:srgbClr val="000000">
                    <a:alpha val="43137"/>
                  </a:srgbClr>
                </a:outerShdw>
              </a:effectLst>
            </a:endParaRPr>
          </a:p>
          <a:p>
            <a:pPr marL="0" marR="0" lvl="0" indent="0" defTabSz="914400" eaLnBrk="1" fontAlgn="auto" latinLnBrk="0" hangingPunct="1">
              <a:lnSpc>
                <a:spcPct val="90000"/>
              </a:lnSpc>
              <a:spcBef>
                <a:spcPts val="0"/>
              </a:spcBef>
              <a:spcAft>
                <a:spcPts val="0"/>
              </a:spcAft>
              <a:buClrTx/>
              <a:buSzTx/>
              <a:buFontTx/>
              <a:buNone/>
              <a:tabLst/>
              <a:defRPr/>
            </a:pPr>
            <a:r>
              <a:rPr kumimoji="0" lang="en-US" sz="900" b="1" i="0" u="none" strike="noStrike" kern="0" cap="none" spc="0" normalizeH="0" baseline="0" noProof="0" dirty="0">
                <a:ln>
                  <a:noFill/>
                </a:ln>
                <a:uLnTx/>
                <a:uFillTx/>
              </a:rPr>
              <a:t>Coordinator Helena Suonsilta,</a:t>
            </a:r>
          </a:p>
          <a:p>
            <a:pPr marL="0" marR="0" lvl="0" indent="0" defTabSz="914400" eaLnBrk="1" fontAlgn="auto" latinLnBrk="0" hangingPunct="1">
              <a:lnSpc>
                <a:spcPct val="90000"/>
              </a:lnSpc>
              <a:spcBef>
                <a:spcPts val="0"/>
              </a:spcBef>
              <a:spcAft>
                <a:spcPts val="0"/>
              </a:spcAft>
              <a:buClrTx/>
              <a:buSzTx/>
              <a:buFontTx/>
              <a:buNone/>
              <a:tabLst/>
              <a:defRPr/>
            </a:pPr>
            <a:r>
              <a:rPr kumimoji="0" lang="en-US" sz="900" i="1" u="none" strike="noStrike" kern="0" cap="none" spc="0" normalizeH="0" baseline="0" noProof="0" dirty="0">
                <a:ln>
                  <a:noFill/>
                </a:ln>
                <a:uLnTx/>
                <a:uFillTx/>
              </a:rPr>
              <a:t>team</a:t>
            </a:r>
            <a:r>
              <a:rPr kumimoji="0" lang="en-US" sz="900" b="0" i="1" u="none" strike="noStrike" kern="0" cap="none" spc="0" normalizeH="0" baseline="0" noProof="0" dirty="0">
                <a:ln>
                  <a:noFill/>
                </a:ln>
                <a:uLnTx/>
                <a:uFillTx/>
              </a:rPr>
              <a:t> leader </a:t>
            </a:r>
            <a:r>
              <a:rPr lang="en-US" sz="900" kern="0" dirty="0"/>
              <a:t>h</a:t>
            </a:r>
            <a:r>
              <a:rPr kumimoji="0" lang="en-US" sz="900" b="0" u="none" strike="noStrike" kern="0" cap="none" spc="0" normalizeH="0" baseline="0" noProof="0" dirty="0" err="1">
                <a:ln>
                  <a:noFill/>
                </a:ln>
                <a:uLnTx/>
                <a:uFillTx/>
              </a:rPr>
              <a:t>elena.suonsilta</a:t>
            </a:r>
            <a:r>
              <a:rPr kumimoji="0" lang="en-US" sz="900" b="0" u="none" strike="noStrike" kern="0" cap="none" spc="0" normalizeH="0" baseline="0" noProof="0" dirty="0">
                <a:ln>
                  <a:noFill/>
                </a:ln>
                <a:uLnTx/>
                <a:uFillTx/>
              </a:rPr>
              <a:t>(a)aalto.fi</a:t>
            </a:r>
            <a:endParaRPr kumimoji="0" lang="en-US" sz="900" b="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err="1">
                <a:ln>
                  <a:noFill/>
                </a:ln>
                <a:uLnTx/>
                <a:uFillTx/>
              </a:rPr>
              <a:t>Master’s</a:t>
            </a:r>
            <a:r>
              <a:rPr kumimoji="0" lang="fi-FI" sz="900" b="0" i="1" u="none" strike="noStrike" kern="0" cap="none" spc="0" normalizeH="0" baseline="0" noProof="0" dirty="0">
                <a:ln>
                  <a:noFill/>
                </a:ln>
                <a:uLnTx/>
                <a:uFillTx/>
              </a:rPr>
              <a:t> </a:t>
            </a:r>
            <a:r>
              <a:rPr kumimoji="0" lang="fi-FI" sz="900" b="0" i="1" u="none" strike="noStrike" kern="0" cap="none" spc="0" normalizeH="0" baseline="0" noProof="0" dirty="0" err="1">
                <a:ln>
                  <a:noFill/>
                </a:ln>
                <a:uLnTx/>
                <a:uFillTx/>
              </a:rPr>
              <a:t>programmes</a:t>
            </a:r>
            <a:r>
              <a:rPr kumimoji="0" lang="fi-FI" sz="900" b="0" i="1" u="none" strike="noStrike" kern="0" cap="none" spc="0" normalizeH="0" baseline="0" noProof="0" dirty="0">
                <a:ln>
                  <a:noFill/>
                </a:ln>
                <a:uLnTx/>
                <a:uFillTx/>
              </a:rPr>
              <a:t> MEC</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900" i="1" kern="0" dirty="0"/>
              <a:t>Personal </a:t>
            </a:r>
            <a:r>
              <a:rPr lang="fi-FI" sz="900" i="1" kern="0" dirty="0" err="1"/>
              <a:t>study</a:t>
            </a:r>
            <a:r>
              <a:rPr lang="fi-FI" sz="900" i="1" kern="0" dirty="0"/>
              <a:t> </a:t>
            </a:r>
            <a:r>
              <a:rPr lang="fi-FI" sz="900" i="1" kern="0" dirty="0" err="1"/>
              <a:t>plans</a:t>
            </a:r>
            <a:r>
              <a:rPr lang="fi-FI" sz="900" i="1" kern="0" dirty="0"/>
              <a:t>, </a:t>
            </a:r>
            <a:r>
              <a:rPr lang="fi-FI" sz="900" i="1" kern="0" dirty="0" err="1"/>
              <a:t>graduation</a:t>
            </a:r>
            <a:endParaRPr kumimoji="0" lang="fi-FI" sz="900" b="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900" i="1" kern="0" dirty="0" err="1"/>
              <a:t>Timetables</a:t>
            </a:r>
            <a:endParaRPr kumimoji="0" lang="fi-FI" sz="900" b="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900" i="1" kern="0" dirty="0"/>
              <a:t>S</a:t>
            </a:r>
            <a:r>
              <a:rPr kumimoji="0" lang="en-US" sz="900" b="0" i="1" u="none" strike="noStrike" kern="0" cap="none" spc="0" normalizeH="0" baseline="0" noProof="0" dirty="0" err="1">
                <a:ln>
                  <a:noFill/>
                </a:ln>
                <a:uLnTx/>
                <a:uFillTx/>
              </a:rPr>
              <a:t>ecretary</a:t>
            </a:r>
            <a:r>
              <a:rPr lang="en-US" sz="900" i="1" kern="0" dirty="0"/>
              <a:t>, </a:t>
            </a:r>
            <a:r>
              <a:rPr kumimoji="0" lang="en-US" sz="900" b="0" i="1" u="none" strike="noStrike" kern="0" cap="none" spc="0" normalizeH="0" baseline="0" noProof="0" dirty="0">
                <a:ln>
                  <a:noFill/>
                </a:ln>
                <a:uLnTx/>
                <a:uFillTx/>
              </a:rPr>
              <a:t>Degree </a:t>
            </a:r>
            <a:r>
              <a:rPr kumimoji="0" lang="en-US" sz="900" b="0" i="1" u="none" strike="noStrike" kern="0" cap="none" spc="0" normalizeH="0" baseline="0" noProof="0" dirty="0" err="1">
                <a:ln>
                  <a:noFill/>
                </a:ln>
                <a:uLnTx/>
                <a:uFillTx/>
              </a:rPr>
              <a:t>Programme</a:t>
            </a:r>
            <a:r>
              <a:rPr kumimoji="0" lang="en-US" sz="900" b="0" i="1" u="none" strike="noStrike" kern="0" cap="none" spc="0" normalizeH="0" baseline="0" noProof="0" dirty="0">
                <a:ln>
                  <a:noFill/>
                </a:ln>
                <a:uLnTx/>
                <a:uFillTx/>
              </a:rPr>
              <a:t> Committee</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900" i="1" kern="0" dirty="0" err="1"/>
              <a:t>Secretary</a:t>
            </a:r>
            <a:r>
              <a:rPr lang="fi-FI" sz="900" i="1" kern="0" dirty="0"/>
              <a:t> and </a:t>
            </a:r>
            <a:r>
              <a:rPr lang="fi-FI" sz="900" i="1" kern="0" dirty="0" err="1"/>
              <a:t>member</a:t>
            </a:r>
            <a:r>
              <a:rPr lang="fi-FI" sz="900" i="1" kern="0" dirty="0"/>
              <a:t>, </a:t>
            </a:r>
            <a:r>
              <a:rPr kumimoji="0" lang="fi-FI" sz="900" b="0" i="1" u="none" strike="noStrike" kern="0" cap="none" spc="0" normalizeH="0" baseline="0" noProof="0" dirty="0">
                <a:ln>
                  <a:noFill/>
                </a:ln>
                <a:uLnTx/>
                <a:uFillTx/>
              </a:rPr>
              <a:t>TCAC</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fi-FI" sz="900" b="0"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p:txBody>
      </p:sp>
      <p:sp>
        <p:nvSpPr>
          <p:cNvPr id="17" name="Rectangle 16">
            <a:extLst>
              <a:ext uri="{FF2B5EF4-FFF2-40B4-BE49-F238E27FC236}">
                <a16:creationId xmlns:a16="http://schemas.microsoft.com/office/drawing/2014/main" id="{02A7BB96-273F-44A8-819F-53493AA63250}"/>
              </a:ext>
            </a:extLst>
          </p:cNvPr>
          <p:cNvSpPr/>
          <p:nvPr/>
        </p:nvSpPr>
        <p:spPr>
          <a:xfrm>
            <a:off x="1398299" y="1047668"/>
            <a:ext cx="3811653" cy="2682273"/>
          </a:xfrm>
          <a:prstGeom prst="rect">
            <a:avLst/>
          </a:prstGeom>
        </p:spPr>
        <p:txBody>
          <a:bodyPr wrap="square">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900" b="1" i="0" u="none" strike="noStrike" kern="0" cap="none" spc="0" normalizeH="0" baseline="0" noProof="0" dirty="0">
                <a:ln>
                  <a:noFill/>
                </a:ln>
                <a:uLnTx/>
                <a:uFillTx/>
              </a:rPr>
              <a:t>Coordinator </a:t>
            </a:r>
            <a:r>
              <a:rPr kumimoji="0" lang="fi-FI" sz="900" b="1" i="0" u="none" strike="noStrike" kern="0" cap="none" spc="0" normalizeH="0" baseline="0" noProof="0" dirty="0">
                <a:ln>
                  <a:noFill/>
                </a:ln>
                <a:uLnTx/>
                <a:uFillTx/>
              </a:rPr>
              <a:t>Elias </a:t>
            </a:r>
            <a:r>
              <a:rPr lang="fi-FI" sz="900" b="1" kern="0" dirty="0"/>
              <a:t>Fors</a:t>
            </a:r>
            <a:r>
              <a:rPr kumimoji="0" lang="fi-FI" sz="900" b="1" i="0" u="none" strike="noStrike" kern="0" cap="none" spc="0" normalizeH="0" baseline="0" noProof="0" dirty="0" err="1">
                <a:ln>
                  <a:noFill/>
                </a:ln>
                <a:uLnTx/>
                <a:uFillTx/>
              </a:rPr>
              <a:t>man</a:t>
            </a:r>
            <a:r>
              <a:rPr kumimoji="0" lang="fi-FI" sz="900" b="1" i="0" u="none" strike="noStrike" kern="0" cap="none" spc="0" normalizeH="0" baseline="0" noProof="0" dirty="0">
                <a:ln>
                  <a:noFill/>
                </a:ln>
                <a:uLnTx/>
                <a:uFillTx/>
              </a:rPr>
              <a:t>, </a:t>
            </a:r>
            <a:r>
              <a:rPr lang="fi-FI" sz="900" kern="0" dirty="0" err="1"/>
              <a:t>elias.forsman</a:t>
            </a:r>
            <a:r>
              <a:rPr lang="fi-FI" sz="900" kern="0" dirty="0"/>
              <a:t>(a)aalto.fi</a:t>
            </a:r>
            <a:endParaRPr kumimoji="0" lang="fi-FI" sz="90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900" i="1" kern="0" dirty="0" err="1"/>
              <a:t>Bachelor’s</a:t>
            </a:r>
            <a:r>
              <a:rPr lang="fi-FI" sz="900" i="1" kern="0" dirty="0"/>
              <a:t> </a:t>
            </a:r>
            <a:r>
              <a:rPr lang="fi-FI" sz="900" i="1" kern="0" dirty="0" err="1"/>
              <a:t>programme</a:t>
            </a:r>
            <a:r>
              <a:rPr lang="fi-FI" sz="900" i="1" kern="0" dirty="0"/>
              <a:t>, </a:t>
            </a:r>
            <a:r>
              <a:rPr lang="fi-FI" sz="900" i="1" kern="0" dirty="0" err="1"/>
              <a:t>majors</a:t>
            </a:r>
            <a:r>
              <a:rPr lang="fi-FI" sz="900" i="1" kern="0" dirty="0"/>
              <a:t> KEY, KIG and RYM </a:t>
            </a:r>
            <a:endParaRPr kumimoji="0" lang="fi-FI" sz="900" b="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err="1">
                <a:ln>
                  <a:noFill/>
                </a:ln>
                <a:uLnTx/>
                <a:uFillTx/>
              </a:rPr>
              <a:t>Support</a:t>
            </a:r>
            <a:r>
              <a:rPr kumimoji="0" lang="fi-FI" sz="900" b="0" i="1" u="none" strike="noStrike" kern="0" cap="none" spc="0" normalizeH="0" baseline="0" noProof="0" dirty="0">
                <a:ln>
                  <a:noFill/>
                </a:ln>
                <a:uLnTx/>
                <a:uFillTx/>
              </a:rPr>
              <a:t> for </a:t>
            </a:r>
            <a:r>
              <a:rPr lang="fi-FI" sz="900" i="1" kern="0" dirty="0"/>
              <a:t>b</a:t>
            </a:r>
            <a:r>
              <a:rPr kumimoji="0" lang="fi-FI" sz="900" b="0" i="1" u="none" strike="noStrike" kern="0" cap="none" spc="0" normalizeH="0" baseline="0" noProof="0" dirty="0" err="1">
                <a:ln>
                  <a:noFill/>
                </a:ln>
                <a:uLnTx/>
                <a:uFillTx/>
              </a:rPr>
              <a:t>achelor’s</a:t>
            </a:r>
            <a:r>
              <a:rPr kumimoji="0" lang="fi-FI" sz="900" b="0" i="1" u="none" strike="noStrike" kern="0" cap="none" spc="0" normalizeH="0" baseline="0" noProof="0" dirty="0">
                <a:ln>
                  <a:noFill/>
                </a:ln>
                <a:uLnTx/>
                <a:uFillTx/>
              </a:rPr>
              <a:t> </a:t>
            </a:r>
            <a:r>
              <a:rPr lang="fi-FI" sz="900" i="1" kern="0" dirty="0"/>
              <a:t>p</a:t>
            </a:r>
            <a:r>
              <a:rPr kumimoji="0" lang="fi-FI" sz="900" b="0" i="1" u="none" strike="noStrike" kern="0" cap="none" spc="0" normalizeH="0" baseline="0" noProof="0" dirty="0" err="1">
                <a:ln>
                  <a:noFill/>
                </a:ln>
                <a:uLnTx/>
                <a:uFillTx/>
              </a:rPr>
              <a:t>rogramme</a:t>
            </a:r>
            <a:endParaRPr kumimoji="0" lang="fi-FI" sz="900" b="0" i="1" u="none" strike="noStrike" kern="0" cap="none" spc="0" normalizeH="0" baseline="0" noProof="0" dirty="0">
              <a:ln>
                <a:noFill/>
              </a:ln>
              <a:uLnTx/>
              <a:uFillTx/>
            </a:endParaRPr>
          </a:p>
          <a:p>
            <a:pPr marL="171450" indent="-171450" defTabSz="914400">
              <a:lnSpc>
                <a:spcPct val="90000"/>
              </a:lnSpc>
              <a:buFont typeface="Arial" panose="020B0604020202020204" pitchFamily="34" charset="0"/>
              <a:buChar char="•"/>
              <a:defRPr/>
            </a:pPr>
            <a:r>
              <a:rPr lang="fi-FI" sz="900" i="1" kern="0" dirty="0"/>
              <a:t>Personal </a:t>
            </a:r>
            <a:r>
              <a:rPr lang="fi-FI" sz="900" i="1" kern="0" dirty="0" err="1"/>
              <a:t>study</a:t>
            </a:r>
            <a:r>
              <a:rPr lang="fi-FI" sz="900" i="1" kern="0" dirty="0"/>
              <a:t> </a:t>
            </a:r>
            <a:r>
              <a:rPr lang="fi-FI" sz="900" i="1" kern="0" dirty="0" err="1"/>
              <a:t>plans</a:t>
            </a:r>
            <a:r>
              <a:rPr lang="fi-FI" sz="900" i="1" kern="0" dirty="0"/>
              <a:t>, </a:t>
            </a:r>
            <a:r>
              <a:rPr lang="fi-FI" sz="900" i="1" kern="0" dirty="0" err="1"/>
              <a:t>graduation</a:t>
            </a:r>
            <a:endParaRPr lang="fi-FI" sz="900" i="1" kern="0" dirty="0"/>
          </a:p>
          <a:p>
            <a:pPr marL="171450" indent="-171450" defTabSz="914400">
              <a:lnSpc>
                <a:spcPct val="90000"/>
              </a:lnSpc>
              <a:buFont typeface="Arial" panose="020B0604020202020204" pitchFamily="34" charset="0"/>
              <a:buChar char="•"/>
              <a:defRPr/>
            </a:pPr>
            <a:r>
              <a:rPr kumimoji="0" lang="fi-FI" sz="900" b="0" i="1" u="none" strike="noStrike" kern="0" cap="none" spc="0" normalizeH="0" baseline="0" noProof="0" dirty="0" err="1">
                <a:ln>
                  <a:noFill/>
                </a:ln>
                <a:uLnTx/>
                <a:uFillTx/>
              </a:rPr>
              <a:t>Secretary</a:t>
            </a:r>
            <a:r>
              <a:rPr lang="fi-FI" sz="900" i="1" kern="0" dirty="0"/>
              <a:t>, </a:t>
            </a:r>
            <a:r>
              <a:rPr kumimoji="0" lang="fi-FI" sz="900" b="0" i="1" u="none" strike="noStrike" kern="0" cap="none" spc="0" normalizeH="0" baseline="0" noProof="0" dirty="0" err="1">
                <a:ln>
                  <a:noFill/>
                </a:ln>
                <a:uLnTx/>
                <a:uFillTx/>
              </a:rPr>
              <a:t>Bachelor’s</a:t>
            </a:r>
            <a:r>
              <a:rPr kumimoji="0" lang="fi-FI" sz="900" b="0" i="1" u="none" strike="noStrike" kern="0" cap="none" spc="0" normalizeH="0" baseline="0" noProof="0" dirty="0">
                <a:ln>
                  <a:noFill/>
                </a:ln>
                <a:uLnTx/>
                <a:uFillTx/>
              </a:rPr>
              <a:t> </a:t>
            </a:r>
            <a:r>
              <a:rPr kumimoji="0" lang="fi-FI" sz="900" b="0" i="1" u="none" strike="noStrike" kern="0" cap="none" spc="0" normalizeH="0" baseline="0" noProof="0" dirty="0" err="1">
                <a:ln>
                  <a:noFill/>
                </a:ln>
                <a:uLnTx/>
                <a:uFillTx/>
              </a:rPr>
              <a:t>Programme</a:t>
            </a:r>
            <a:r>
              <a:rPr kumimoji="0" lang="fi-FI" sz="900" b="0" i="1" u="none" strike="noStrike" kern="0" cap="none" spc="0" normalizeH="0" baseline="0" noProof="0" dirty="0">
                <a:ln>
                  <a:noFill/>
                </a:ln>
                <a:uLnTx/>
                <a:uFillTx/>
              </a:rPr>
              <a:t> </a:t>
            </a:r>
            <a:r>
              <a:rPr kumimoji="0" lang="fi-FI" sz="900" b="0" i="1" u="none" strike="noStrike" kern="0" cap="none" spc="0" normalizeH="0" baseline="0" noProof="0" dirty="0" err="1">
                <a:ln>
                  <a:noFill/>
                </a:ln>
                <a:uLnTx/>
                <a:uFillTx/>
              </a:rPr>
              <a:t>Steering</a:t>
            </a:r>
            <a:r>
              <a:rPr kumimoji="0" lang="fi-FI" sz="900" b="0" i="1" u="none" strike="noStrike" kern="0" cap="none" spc="0" normalizeH="0" baseline="0" noProof="0" dirty="0">
                <a:ln>
                  <a:noFill/>
                </a:ln>
                <a:uLnTx/>
                <a:uFillTx/>
              </a:rPr>
              <a:t> Group</a:t>
            </a:r>
          </a:p>
          <a:p>
            <a:pPr marL="171450" indent="-171450" defTabSz="914400">
              <a:lnSpc>
                <a:spcPct val="90000"/>
              </a:lnSpc>
              <a:buFont typeface="Arial" panose="020B0604020202020204" pitchFamily="34" charset="0"/>
              <a:buChar char="•"/>
              <a:defRPr/>
            </a:pPr>
            <a:r>
              <a:rPr lang="fi-FI" sz="900" i="1" kern="0" dirty="0" err="1"/>
              <a:t>Advising</a:t>
            </a:r>
            <a:r>
              <a:rPr lang="fi-FI" sz="900" i="1" kern="0" dirty="0"/>
              <a:t> </a:t>
            </a:r>
            <a:r>
              <a:rPr lang="fi-FI" sz="900" i="1" kern="0" dirty="0" err="1"/>
              <a:t>Swedish</a:t>
            </a:r>
            <a:r>
              <a:rPr lang="fi-FI" sz="900" i="1" kern="0" dirty="0"/>
              <a:t> </a:t>
            </a:r>
            <a:r>
              <a:rPr lang="fi-FI" sz="900" i="1" kern="0" dirty="0" err="1"/>
              <a:t>speaking</a:t>
            </a:r>
            <a:r>
              <a:rPr lang="fi-FI" sz="900" i="1" kern="0" dirty="0"/>
              <a:t> </a:t>
            </a:r>
            <a:r>
              <a:rPr lang="fi-FI" sz="900" i="1" kern="0" dirty="0" err="1"/>
              <a:t>bachelor’s</a:t>
            </a:r>
            <a:r>
              <a:rPr lang="fi-FI" sz="900" i="1" kern="0" dirty="0"/>
              <a:t> </a:t>
            </a:r>
            <a:r>
              <a:rPr lang="fi-FI" sz="900" i="1" kern="0" dirty="0" err="1"/>
              <a:t>students</a:t>
            </a:r>
            <a:endParaRPr lang="fi-FI" sz="900" i="1" kern="0" dirty="0"/>
          </a:p>
          <a:p>
            <a:pPr defTabSz="914400">
              <a:lnSpc>
                <a:spcPct val="90000"/>
              </a:lnSpc>
              <a:defRPr/>
            </a:pPr>
            <a:endParaRPr lang="fi-FI" sz="500" i="1" kern="0" dirty="0"/>
          </a:p>
          <a:p>
            <a:pPr marL="0" marR="0" lvl="0" indent="0" defTabSz="914400" eaLnBrk="1" fontAlgn="auto" latinLnBrk="0" hangingPunct="1">
              <a:lnSpc>
                <a:spcPct val="90000"/>
              </a:lnSpc>
              <a:spcBef>
                <a:spcPts val="0"/>
              </a:spcBef>
              <a:spcAft>
                <a:spcPts val="0"/>
              </a:spcAft>
              <a:buClrTx/>
              <a:buSzTx/>
              <a:buFontTx/>
              <a:buNone/>
              <a:tabLst/>
              <a:defRPr/>
            </a:pPr>
            <a:endParaRPr kumimoji="0" lang="en-US" sz="900" b="1" i="0"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r>
              <a:rPr kumimoji="0" lang="en-US" sz="900" b="1" i="0" u="none" strike="noStrike" kern="0" cap="none" spc="0" normalizeH="0" baseline="0" noProof="0" dirty="0">
                <a:ln>
                  <a:noFill/>
                </a:ln>
                <a:uLnTx/>
                <a:uFillTx/>
              </a:rPr>
              <a:t>Coordinator </a:t>
            </a:r>
            <a:r>
              <a:rPr lang="en-US" sz="900" b="1" kern="0" dirty="0"/>
              <a:t>Elisa Murto</a:t>
            </a:r>
            <a:r>
              <a:rPr kumimoji="0" lang="en-US" sz="900" b="1" i="0" u="none" strike="noStrike" kern="0" cap="none" spc="0" normalizeH="0" baseline="0" noProof="0" dirty="0">
                <a:ln>
                  <a:noFill/>
                </a:ln>
                <a:uLnTx/>
                <a:uFillTx/>
              </a:rPr>
              <a:t>, </a:t>
            </a:r>
            <a:r>
              <a:rPr lang="fi-FI" sz="900" kern="0" dirty="0" err="1"/>
              <a:t>elisa.murto</a:t>
            </a:r>
            <a:r>
              <a:rPr kumimoji="0" lang="fi-FI" sz="900" i="0" u="none" strike="noStrike" kern="0" cap="none" spc="0" normalizeH="0" baseline="0" noProof="0" dirty="0">
                <a:ln>
                  <a:noFill/>
                </a:ln>
                <a:uLnTx/>
                <a:uFillTx/>
              </a:rPr>
              <a:t>(a)aalto.fi</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err="1">
                <a:ln>
                  <a:noFill/>
                </a:ln>
                <a:uLnTx/>
                <a:uFillTx/>
              </a:rPr>
              <a:t>Student</a:t>
            </a:r>
            <a:r>
              <a:rPr kumimoji="0" lang="fi-FI" sz="900" b="0" i="1" u="none" strike="noStrike" kern="0" cap="none" spc="0" normalizeH="0" baseline="0" noProof="0" dirty="0">
                <a:ln>
                  <a:noFill/>
                </a:ln>
                <a:uLnTx/>
                <a:uFillTx/>
              </a:rPr>
              <a:t> Service </a:t>
            </a:r>
            <a:r>
              <a:rPr kumimoji="0" lang="fi-FI" sz="900" b="0" i="1" u="none" strike="noStrike" kern="0" cap="none" spc="0" normalizeH="0" baseline="0" noProof="0" dirty="0" err="1">
                <a:ln>
                  <a:noFill/>
                </a:ln>
                <a:uLnTx/>
                <a:uFillTx/>
              </a:rPr>
              <a:t>Desk</a:t>
            </a:r>
            <a:endParaRPr kumimoji="0" lang="fi-FI" sz="900" b="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900" i="1" kern="0" dirty="0" err="1"/>
              <a:t>Registerations</a:t>
            </a:r>
            <a:endParaRPr kumimoji="0" lang="fi-FI" sz="900" b="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a:ln>
                  <a:noFill/>
                </a:ln>
                <a:uLnTx/>
                <a:uFillTx/>
              </a:rPr>
              <a:t>Non-</a:t>
            </a:r>
            <a:r>
              <a:rPr kumimoji="0" lang="fi-FI" sz="900" b="0" i="1" u="none" strike="noStrike" kern="0" cap="none" spc="0" normalizeH="0" baseline="0" noProof="0" dirty="0" err="1">
                <a:ln>
                  <a:noFill/>
                </a:ln>
                <a:uLnTx/>
                <a:uFillTx/>
              </a:rPr>
              <a:t>degree</a:t>
            </a:r>
            <a:r>
              <a:rPr kumimoji="0" lang="fi-FI" sz="900" b="0" i="1" u="none" strike="noStrike" kern="0" cap="none" spc="0" normalizeH="0" baseline="0" noProof="0" dirty="0">
                <a:ln>
                  <a:noFill/>
                </a:ln>
                <a:uLnTx/>
                <a:uFillTx/>
              </a:rPr>
              <a:t> </a:t>
            </a:r>
            <a:r>
              <a:rPr kumimoji="0" lang="fi-FI" sz="900" b="0" i="1" u="none" strike="noStrike" kern="0" cap="none" spc="0" normalizeH="0" baseline="0" noProof="0" dirty="0" err="1">
                <a:ln>
                  <a:noFill/>
                </a:ln>
                <a:uLnTx/>
                <a:uFillTx/>
              </a:rPr>
              <a:t>studies</a:t>
            </a:r>
            <a:r>
              <a:rPr lang="fi-FI" sz="900" i="1" kern="0" dirty="0"/>
              <a:t> and </a:t>
            </a:r>
            <a:r>
              <a:rPr kumimoji="0" lang="fi-FI" sz="900" b="0" i="1" u="none" strike="noStrike" kern="0" cap="none" spc="0" normalizeH="0" baseline="0" noProof="0" dirty="0" err="1">
                <a:ln>
                  <a:noFill/>
                </a:ln>
                <a:uLnTx/>
                <a:uFillTx/>
              </a:rPr>
              <a:t>contract</a:t>
            </a:r>
            <a:r>
              <a:rPr kumimoji="0" lang="fi-FI" sz="900" b="0" i="1" u="none" strike="noStrike" kern="0" cap="none" spc="0" normalizeH="0" baseline="0" noProof="0" dirty="0">
                <a:ln>
                  <a:noFill/>
                </a:ln>
                <a:uLnTx/>
                <a:uFillTx/>
              </a:rPr>
              <a:t> </a:t>
            </a:r>
            <a:r>
              <a:rPr kumimoji="0" lang="fi-FI" sz="900" b="0" i="1" u="none" strike="noStrike" kern="0" cap="none" spc="0" normalizeH="0" baseline="0" noProof="0" dirty="0" err="1">
                <a:ln>
                  <a:noFill/>
                </a:ln>
                <a:uLnTx/>
                <a:uFillTx/>
              </a:rPr>
              <a:t>studies</a:t>
            </a:r>
            <a:endParaRPr kumimoji="0" lang="fi-FI" sz="900" b="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900" i="1" kern="0" dirty="0" err="1"/>
              <a:t>Graduation</a:t>
            </a:r>
            <a:r>
              <a:rPr lang="fi-FI" sz="900" i="1" kern="0" dirty="0"/>
              <a:t> </a:t>
            </a:r>
            <a:r>
              <a:rPr lang="fi-FI" sz="900" i="1" kern="0" dirty="0" err="1"/>
              <a:t>ceremonies</a:t>
            </a:r>
            <a:endParaRPr kumimoji="0" lang="fi-FI" sz="900" i="0" u="none" strike="noStrike" kern="0" cap="none" spc="0" normalizeH="0" baseline="0" noProof="0" dirty="0">
              <a:ln>
                <a:noFill/>
              </a:ln>
              <a:uLnTx/>
              <a:uFillTx/>
            </a:endParaRPr>
          </a:p>
          <a:p>
            <a:pPr marR="0" lvl="0" defTabSz="914400" eaLnBrk="1" fontAlgn="auto" latinLnBrk="0" hangingPunct="1">
              <a:lnSpc>
                <a:spcPct val="90000"/>
              </a:lnSpc>
              <a:spcBef>
                <a:spcPts val="0"/>
              </a:spcBef>
              <a:spcAft>
                <a:spcPts val="0"/>
              </a:spcAft>
              <a:buClrTx/>
              <a:buSzTx/>
              <a:tabLst/>
              <a:defRPr/>
            </a:pPr>
            <a:endParaRPr kumimoji="0" lang="fi-FI" sz="200" b="0" i="1"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fi-FI" sz="900" b="0" i="1"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br>
              <a:rPr kumimoji="0" lang="fi-FI" sz="900" b="0" i="1" u="none" strike="noStrike" kern="0" cap="none" spc="0" normalizeH="0" baseline="0" noProof="0" dirty="0">
                <a:ln>
                  <a:noFill/>
                </a:ln>
                <a:uLnTx/>
                <a:uFillTx/>
              </a:rPr>
            </a:br>
            <a:endParaRPr kumimoji="0" lang="fi-FI" sz="900" b="0" i="1"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r>
              <a:rPr kumimoji="0" lang="en-US" sz="900" b="1" i="0" u="none" strike="noStrike" kern="0" cap="none" spc="0" normalizeH="0" baseline="0" noProof="0" dirty="0">
                <a:ln>
                  <a:noFill/>
                </a:ln>
                <a:uLnTx/>
                <a:uFillTx/>
              </a:rPr>
              <a:t>Coordinator </a:t>
            </a:r>
            <a:r>
              <a:rPr kumimoji="0" lang="fi-FI" sz="900" b="1" i="0" u="none" strike="noStrike" kern="0" cap="none" spc="0" normalizeH="0" baseline="0" noProof="0" dirty="0">
                <a:ln>
                  <a:noFill/>
                </a:ln>
                <a:uLnTx/>
                <a:uFillTx/>
              </a:rPr>
              <a:t>Pauliina Latvakoski, </a:t>
            </a:r>
            <a:r>
              <a:rPr kumimoji="0" lang="fi-FI" sz="900" i="0" u="none" strike="noStrike" kern="0" cap="none" spc="0" normalizeH="0" baseline="0" noProof="0" dirty="0" err="1">
                <a:ln>
                  <a:noFill/>
                </a:ln>
                <a:uLnTx/>
                <a:uFillTx/>
              </a:rPr>
              <a:t>pauliina.latvakoski</a:t>
            </a:r>
            <a:r>
              <a:rPr kumimoji="0" lang="fi-FI" sz="900" i="0" u="none" strike="noStrike" kern="0" cap="none" spc="0" normalizeH="0" baseline="0" noProof="0" dirty="0">
                <a:ln>
                  <a:noFill/>
                </a:ln>
                <a:uLnTx/>
                <a:uFillTx/>
              </a:rPr>
              <a:t>(a)aalto.fi</a:t>
            </a:r>
            <a:endParaRPr kumimoji="0" lang="fi-FI" sz="90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a:ln>
                  <a:noFill/>
                </a:ln>
                <a:uLnTx/>
                <a:uFillTx/>
              </a:rPr>
              <a:t>ENG </a:t>
            </a:r>
            <a:r>
              <a:rPr kumimoji="0" lang="fi-FI" sz="900" b="0" i="1" u="none" strike="noStrike" kern="0" cap="none" spc="0" normalizeH="0" baseline="0" noProof="0" dirty="0" err="1">
                <a:ln>
                  <a:noFill/>
                </a:ln>
                <a:uLnTx/>
                <a:uFillTx/>
              </a:rPr>
              <a:t>Bachelor’s</a:t>
            </a:r>
            <a:r>
              <a:rPr kumimoji="0" lang="fi-FI" sz="900" b="0" i="1" u="none" strike="noStrike" kern="0" cap="none" spc="0" normalizeH="0" baseline="0" noProof="0" dirty="0">
                <a:ln>
                  <a:noFill/>
                </a:ln>
                <a:uLnTx/>
                <a:uFillTx/>
              </a:rPr>
              <a:t> </a:t>
            </a:r>
            <a:r>
              <a:rPr kumimoji="0" lang="fi-FI" sz="900" b="0" i="1" u="none" strike="noStrike" kern="0" cap="none" spc="0" normalizeH="0" baseline="0" noProof="0" dirty="0" err="1">
                <a:ln>
                  <a:noFill/>
                </a:ln>
                <a:uLnTx/>
                <a:uFillTx/>
              </a:rPr>
              <a:t>thesis</a:t>
            </a:r>
            <a:r>
              <a:rPr kumimoji="0" lang="fi-FI" sz="900" b="0" i="1" u="none" strike="noStrike" kern="0" cap="none" spc="0" normalizeH="0" baseline="0" noProof="0" dirty="0">
                <a:ln>
                  <a:noFill/>
                </a:ln>
                <a:uLnTx/>
                <a:uFillTx/>
              </a:rPr>
              <a:t> </a:t>
            </a:r>
            <a:r>
              <a:rPr kumimoji="0" lang="fi-FI" sz="900" b="0" i="1" u="none" strike="noStrike" kern="0" cap="none" spc="0" normalizeH="0" baseline="0" noProof="0" dirty="0" err="1">
                <a:ln>
                  <a:noFill/>
                </a:ln>
                <a:uLnTx/>
                <a:uFillTx/>
              </a:rPr>
              <a:t>seminars</a:t>
            </a:r>
            <a:endParaRPr kumimoji="0" lang="fi-FI" sz="900" b="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900" i="1" kern="0" dirty="0"/>
              <a:t>ENG common </a:t>
            </a:r>
            <a:r>
              <a:rPr kumimoji="0" lang="en-US" sz="900" b="0" i="1" u="none" strike="noStrike" kern="0" cap="none" spc="0" normalizeH="0" baseline="0" noProof="0" dirty="0">
                <a:ln>
                  <a:noFill/>
                </a:ln>
                <a:uLnTx/>
                <a:uFillTx/>
              </a:rPr>
              <a:t>evening exams</a:t>
            </a:r>
            <a:br>
              <a:rPr kumimoji="0" lang="en-US" sz="900" b="0" i="1" u="none" strike="noStrike" kern="0" cap="none" spc="0" normalizeH="0" baseline="0" noProof="0" dirty="0">
                <a:ln>
                  <a:noFill/>
                </a:ln>
                <a:uLnTx/>
                <a:uFillTx/>
              </a:rPr>
            </a:br>
            <a:br>
              <a:rPr kumimoji="0" lang="fi-FI" sz="900" b="0" i="1" u="none" strike="noStrike" kern="0" cap="none" spc="0" normalizeH="0" baseline="0" noProof="0" dirty="0">
                <a:ln>
                  <a:noFill/>
                </a:ln>
                <a:uLnTx/>
                <a:uFillTx/>
              </a:rPr>
            </a:br>
            <a:endParaRPr kumimoji="0" lang="fi-FI" sz="900" b="0" i="1" u="none" strike="noStrike" kern="0" cap="none" spc="0" normalizeH="0" baseline="0" noProof="0" dirty="0">
              <a:ln>
                <a:noFill/>
              </a:ln>
              <a:uLnTx/>
              <a:uFillTx/>
            </a:endParaRPr>
          </a:p>
        </p:txBody>
      </p:sp>
      <p:sp>
        <p:nvSpPr>
          <p:cNvPr id="18" name="Rectangle 17">
            <a:extLst>
              <a:ext uri="{FF2B5EF4-FFF2-40B4-BE49-F238E27FC236}">
                <a16:creationId xmlns:a16="http://schemas.microsoft.com/office/drawing/2014/main" id="{29234F85-64D6-4B37-B803-0673ED765AC0}"/>
              </a:ext>
            </a:extLst>
          </p:cNvPr>
          <p:cNvSpPr/>
          <p:nvPr/>
        </p:nvSpPr>
        <p:spPr>
          <a:xfrm>
            <a:off x="5899867" y="1006207"/>
            <a:ext cx="3080825" cy="4205767"/>
          </a:xfrm>
          <a:prstGeom prst="rect">
            <a:avLst/>
          </a:prstGeom>
        </p:spPr>
        <p:txBody>
          <a:bodyPr wrap="square">
            <a:spAutoFit/>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900" b="1" i="0"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lang="en-US" sz="900" b="1" kern="0" dirty="0"/>
          </a:p>
          <a:p>
            <a:pPr marL="0" marR="0" lvl="0" indent="0" defTabSz="914400" eaLnBrk="1" fontAlgn="auto" latinLnBrk="0" hangingPunct="1">
              <a:lnSpc>
                <a:spcPct val="90000"/>
              </a:lnSpc>
              <a:spcBef>
                <a:spcPts val="0"/>
              </a:spcBef>
              <a:spcAft>
                <a:spcPts val="0"/>
              </a:spcAft>
              <a:buClrTx/>
              <a:buSzTx/>
              <a:buFontTx/>
              <a:buNone/>
              <a:tabLst/>
              <a:defRPr/>
            </a:pPr>
            <a:endParaRPr kumimoji="0" lang="en-US" sz="900" b="1" i="0"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lang="en-US" sz="900" b="1" kern="0" dirty="0"/>
          </a:p>
          <a:p>
            <a:pPr marL="0" marR="0" lvl="0" indent="0" defTabSz="914400" eaLnBrk="1" fontAlgn="auto" latinLnBrk="0" hangingPunct="1">
              <a:lnSpc>
                <a:spcPct val="90000"/>
              </a:lnSpc>
              <a:spcBef>
                <a:spcPts val="0"/>
              </a:spcBef>
              <a:spcAft>
                <a:spcPts val="0"/>
              </a:spcAft>
              <a:buClrTx/>
              <a:buSzTx/>
              <a:buFontTx/>
              <a:buNone/>
              <a:tabLst/>
              <a:defRPr/>
            </a:pPr>
            <a:endParaRPr kumimoji="0" lang="en-US" sz="900" b="1" i="0"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lang="en-US" sz="900" b="1" kern="0" dirty="0"/>
          </a:p>
          <a:p>
            <a:pPr marL="0" marR="0" lvl="0" indent="0" defTabSz="914400" eaLnBrk="1" fontAlgn="auto" latinLnBrk="0" hangingPunct="1">
              <a:lnSpc>
                <a:spcPct val="90000"/>
              </a:lnSpc>
              <a:spcBef>
                <a:spcPts val="0"/>
              </a:spcBef>
              <a:spcAft>
                <a:spcPts val="0"/>
              </a:spcAft>
              <a:buClrTx/>
              <a:buSzTx/>
              <a:buFontTx/>
              <a:buNone/>
              <a:tabLst/>
              <a:defRPr/>
            </a:pPr>
            <a:r>
              <a:rPr kumimoji="0" lang="en-US" sz="900" b="1" i="0" u="none" strike="noStrike" kern="0" cap="none" spc="0" normalizeH="0" baseline="0" noProof="0" dirty="0">
                <a:ln>
                  <a:noFill/>
                </a:ln>
                <a:uLnTx/>
                <a:uFillTx/>
              </a:rPr>
              <a:t>Coordinator </a:t>
            </a:r>
            <a:r>
              <a:rPr kumimoji="0" lang="fi-FI" sz="900" b="1" i="0" u="none" strike="noStrike" kern="0" cap="none" spc="0" normalizeH="0" baseline="0" noProof="0" dirty="0">
                <a:ln>
                  <a:noFill/>
                </a:ln>
                <a:uLnTx/>
                <a:uFillTx/>
              </a:rPr>
              <a:t>Marlene Parman, </a:t>
            </a:r>
            <a:r>
              <a:rPr kumimoji="0" lang="fi-FI" sz="900" i="0" u="none" strike="noStrike" kern="0" cap="none" spc="0" normalizeH="0" baseline="0" noProof="0" dirty="0" err="1">
                <a:ln>
                  <a:noFill/>
                </a:ln>
                <a:uLnTx/>
                <a:uFillTx/>
              </a:rPr>
              <a:t>marlene.parman</a:t>
            </a:r>
            <a:r>
              <a:rPr kumimoji="0" lang="fi-FI" sz="900" i="0" u="none" strike="noStrike" kern="0" cap="none" spc="0" normalizeH="0" baseline="0" noProof="0" dirty="0">
                <a:ln>
                  <a:noFill/>
                </a:ln>
                <a:uLnTx/>
                <a:uFillTx/>
              </a:rPr>
              <a:t>(a)aalto.fi</a:t>
            </a:r>
            <a:endParaRPr kumimoji="0" lang="fi-FI" sz="90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900" i="1" kern="0" dirty="0" err="1"/>
              <a:t>Bachelor’s</a:t>
            </a:r>
            <a:r>
              <a:rPr lang="fi-FI" sz="900" i="1" kern="0" dirty="0"/>
              <a:t> </a:t>
            </a:r>
            <a:r>
              <a:rPr lang="fi-FI" sz="900" i="1" kern="0" dirty="0" err="1"/>
              <a:t>programme</a:t>
            </a:r>
            <a:r>
              <a:rPr lang="fi-FI" sz="900" i="1" kern="0" dirty="0"/>
              <a:t>, </a:t>
            </a:r>
            <a:r>
              <a:rPr lang="fi-FI" sz="900" i="1" kern="0" dirty="0" err="1"/>
              <a:t>majors</a:t>
            </a:r>
            <a:r>
              <a:rPr lang="fi-FI" sz="900" i="1" kern="0" dirty="0"/>
              <a:t> EKO and KJR</a:t>
            </a:r>
            <a:endParaRPr kumimoji="0" lang="fi-FI" sz="900" b="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err="1">
                <a:ln>
                  <a:noFill/>
                </a:ln>
                <a:uLnTx/>
                <a:uFillTx/>
              </a:rPr>
              <a:t>Support</a:t>
            </a:r>
            <a:r>
              <a:rPr kumimoji="0" lang="fi-FI" sz="900" b="0" i="1" u="none" strike="noStrike" kern="0" cap="none" spc="0" normalizeH="0" baseline="0" noProof="0" dirty="0">
                <a:ln>
                  <a:noFill/>
                </a:ln>
                <a:uLnTx/>
                <a:uFillTx/>
              </a:rPr>
              <a:t> for </a:t>
            </a:r>
            <a:r>
              <a:rPr lang="fi-FI" sz="900" i="1" kern="0" dirty="0"/>
              <a:t>b</a:t>
            </a:r>
            <a:r>
              <a:rPr kumimoji="0" lang="fi-FI" sz="900" b="0" i="1" u="none" strike="noStrike" kern="0" cap="none" spc="0" normalizeH="0" baseline="0" noProof="0" dirty="0" err="1">
                <a:ln>
                  <a:noFill/>
                </a:ln>
                <a:uLnTx/>
                <a:uFillTx/>
              </a:rPr>
              <a:t>achelor’s</a:t>
            </a:r>
            <a:r>
              <a:rPr kumimoji="0" lang="fi-FI" sz="900" b="0" i="1" u="none" strike="noStrike" kern="0" cap="none" spc="0" normalizeH="0" baseline="0" noProof="0" dirty="0">
                <a:ln>
                  <a:noFill/>
                </a:ln>
                <a:uLnTx/>
                <a:uFillTx/>
              </a:rPr>
              <a:t> </a:t>
            </a:r>
            <a:r>
              <a:rPr lang="fi-FI" sz="900" i="1" kern="0" dirty="0"/>
              <a:t>p</a:t>
            </a:r>
            <a:r>
              <a:rPr kumimoji="0" lang="fi-FI" sz="900" b="0" i="1" u="none" strike="noStrike" kern="0" cap="none" spc="0" normalizeH="0" baseline="0" noProof="0" dirty="0" err="1">
                <a:ln>
                  <a:noFill/>
                </a:ln>
                <a:uLnTx/>
                <a:uFillTx/>
              </a:rPr>
              <a:t>rogramme</a:t>
            </a:r>
            <a:endParaRPr kumimoji="0" lang="fi-FI" sz="900" b="0" i="1" u="none" strike="noStrike" kern="0" cap="none" spc="0" normalizeH="0" baseline="0" noProof="0" dirty="0">
              <a:ln>
                <a:noFill/>
              </a:ln>
              <a:uLnTx/>
              <a:uFillTx/>
            </a:endParaRPr>
          </a:p>
          <a:p>
            <a:pPr marL="171450" indent="-171450" defTabSz="914400">
              <a:lnSpc>
                <a:spcPct val="90000"/>
              </a:lnSpc>
              <a:buFont typeface="Arial" panose="020B0604020202020204" pitchFamily="34" charset="0"/>
              <a:buChar char="•"/>
              <a:defRPr/>
            </a:pPr>
            <a:r>
              <a:rPr lang="fi-FI" sz="900" i="1" kern="0" dirty="0"/>
              <a:t>Personal </a:t>
            </a:r>
            <a:r>
              <a:rPr lang="fi-FI" sz="900" i="1" kern="0" dirty="0" err="1"/>
              <a:t>study</a:t>
            </a:r>
            <a:r>
              <a:rPr lang="fi-FI" sz="900" i="1" kern="0" dirty="0"/>
              <a:t> </a:t>
            </a:r>
            <a:r>
              <a:rPr lang="fi-FI" sz="900" i="1" kern="0" dirty="0" err="1"/>
              <a:t>plans</a:t>
            </a:r>
            <a:r>
              <a:rPr lang="fi-FI" sz="900" i="1" kern="0" dirty="0"/>
              <a:t>, </a:t>
            </a:r>
            <a:r>
              <a:rPr lang="fi-FI" sz="900" i="1" kern="0" dirty="0" err="1"/>
              <a:t>graduation</a:t>
            </a:r>
            <a:endParaRPr lang="fi-FI" sz="900" i="1" kern="0" dirty="0"/>
          </a:p>
          <a:p>
            <a:pPr marL="171450" indent="-171450" defTabSz="914400">
              <a:lnSpc>
                <a:spcPct val="90000"/>
              </a:lnSpc>
              <a:buFont typeface="Arial" panose="020B0604020202020204" pitchFamily="34" charset="0"/>
              <a:buChar char="•"/>
              <a:defRPr/>
            </a:pPr>
            <a:r>
              <a:rPr kumimoji="0" lang="fi-FI" sz="900" b="0" i="1" u="none" strike="noStrike" kern="0" cap="none" spc="0" normalizeH="0" baseline="0" noProof="0" dirty="0" err="1">
                <a:ln>
                  <a:noFill/>
                </a:ln>
                <a:uLnTx/>
                <a:uFillTx/>
              </a:rPr>
              <a:t>Timetables</a:t>
            </a:r>
            <a:endParaRPr lang="fi-FI" sz="900" b="1" kern="0" dirty="0"/>
          </a:p>
          <a:p>
            <a:pPr marL="0" marR="0" lvl="0" indent="0" defTabSz="914400" eaLnBrk="1" fontAlgn="auto" latinLnBrk="0" hangingPunct="1">
              <a:lnSpc>
                <a:spcPct val="90000"/>
              </a:lnSpc>
              <a:spcBef>
                <a:spcPts val="0"/>
              </a:spcBef>
              <a:spcAft>
                <a:spcPts val="0"/>
              </a:spcAft>
              <a:buClrTx/>
              <a:buSzTx/>
              <a:buFontTx/>
              <a:buNone/>
              <a:tabLst/>
              <a:defRPr/>
            </a:pPr>
            <a:endParaRPr kumimoji="0" lang="fi-FI" sz="900" b="1"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lang="fi-FI" sz="900" b="1" kern="0" dirty="0"/>
          </a:p>
          <a:p>
            <a:pPr marL="0" marR="0" lvl="0" indent="0" defTabSz="914400" eaLnBrk="1" fontAlgn="auto" latinLnBrk="0" hangingPunct="1">
              <a:lnSpc>
                <a:spcPct val="90000"/>
              </a:lnSpc>
              <a:spcBef>
                <a:spcPts val="0"/>
              </a:spcBef>
              <a:spcAft>
                <a:spcPts val="0"/>
              </a:spcAft>
              <a:buClrTx/>
              <a:buSzTx/>
              <a:buFontTx/>
              <a:buNone/>
              <a:tabLst/>
              <a:defRPr/>
            </a:pPr>
            <a:endParaRPr kumimoji="0" lang="fi-FI" sz="900" b="1"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fi-FI" sz="900" b="1"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r>
              <a:rPr kumimoji="0" lang="fi-FI" sz="900" b="1" u="none" strike="noStrike" kern="0" cap="none" spc="0" normalizeH="0" baseline="0" noProof="0" dirty="0" err="1">
                <a:ln>
                  <a:noFill/>
                </a:ln>
                <a:uLnTx/>
                <a:uFillTx/>
              </a:rPr>
              <a:t>Study</a:t>
            </a:r>
            <a:r>
              <a:rPr kumimoji="0" lang="fi-FI" sz="900" b="1" u="none" strike="noStrike" kern="0" cap="none" spc="0" normalizeH="0" baseline="0" noProof="0" dirty="0">
                <a:ln>
                  <a:noFill/>
                </a:ln>
                <a:uLnTx/>
                <a:uFillTx/>
              </a:rPr>
              <a:t> </a:t>
            </a:r>
            <a:r>
              <a:rPr kumimoji="0" lang="fi-FI" sz="900" b="1" u="none" strike="noStrike" kern="0" cap="none" spc="0" normalizeH="0" baseline="0" noProof="0" dirty="0" err="1">
                <a:ln>
                  <a:noFill/>
                </a:ln>
                <a:uLnTx/>
                <a:uFillTx/>
              </a:rPr>
              <a:t>Secretary</a:t>
            </a:r>
            <a:r>
              <a:rPr kumimoji="0" lang="fi-FI" sz="900" b="1" u="none" strike="noStrike" kern="0" cap="none" spc="0" normalizeH="0" baseline="0" noProof="0" dirty="0">
                <a:ln>
                  <a:noFill/>
                </a:ln>
                <a:uLnTx/>
                <a:uFillTx/>
              </a:rPr>
              <a:t> </a:t>
            </a:r>
            <a:r>
              <a:rPr kumimoji="0" lang="fi-FI" sz="900" b="1" i="0" u="none" strike="noStrike" kern="0" cap="none" spc="0" normalizeH="0" baseline="0" noProof="0" dirty="0">
                <a:ln>
                  <a:noFill/>
                </a:ln>
                <a:uLnTx/>
                <a:uFillTx/>
              </a:rPr>
              <a:t>Tiia Pelkonen, </a:t>
            </a:r>
            <a:r>
              <a:rPr kumimoji="0" lang="fi-FI" sz="900" i="0" u="none" strike="noStrike" kern="0" cap="none" spc="0" normalizeH="0" baseline="0" noProof="0" dirty="0" err="1">
                <a:ln>
                  <a:noFill/>
                </a:ln>
                <a:uLnTx/>
                <a:uFillTx/>
              </a:rPr>
              <a:t>tiia.pelkonen</a:t>
            </a:r>
            <a:r>
              <a:rPr kumimoji="0" lang="fi-FI" sz="900" i="0" u="none" strike="noStrike" kern="0" cap="none" spc="0" normalizeH="0" baseline="0" noProof="0" dirty="0">
                <a:ln>
                  <a:noFill/>
                </a:ln>
                <a:uLnTx/>
                <a:uFillTx/>
              </a:rPr>
              <a:t>(a)aalto.fi</a:t>
            </a:r>
            <a:endParaRPr kumimoji="0" lang="fi-FI" sz="900" b="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err="1">
                <a:ln>
                  <a:noFill/>
                </a:ln>
                <a:uLnTx/>
                <a:uFillTx/>
              </a:rPr>
              <a:t>Student</a:t>
            </a:r>
            <a:r>
              <a:rPr kumimoji="0" lang="fi-FI" sz="900" b="0" i="1" u="none" strike="noStrike" kern="0" cap="none" spc="0" normalizeH="0" baseline="0" noProof="0" dirty="0">
                <a:ln>
                  <a:noFill/>
                </a:ln>
                <a:uLnTx/>
                <a:uFillTx/>
              </a:rPr>
              <a:t> Service </a:t>
            </a:r>
            <a:r>
              <a:rPr kumimoji="0" lang="fi-FI" sz="900" b="0" i="1" u="none" strike="noStrike" kern="0" cap="none" spc="0" normalizeH="0" baseline="0" noProof="0" dirty="0" err="1">
                <a:ln>
                  <a:noFill/>
                </a:ln>
                <a:uLnTx/>
                <a:uFillTx/>
              </a:rPr>
              <a:t>Desk</a:t>
            </a:r>
            <a:endParaRPr kumimoji="0" lang="fi-FI" sz="900" b="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900" i="1" kern="0" dirty="0" err="1"/>
              <a:t>Degree</a:t>
            </a:r>
            <a:r>
              <a:rPr lang="fi-FI" sz="900" i="1" kern="0" dirty="0"/>
              <a:t> </a:t>
            </a:r>
            <a:r>
              <a:rPr lang="fi-FI" sz="900" i="1" kern="0" dirty="0" err="1"/>
              <a:t>certificate</a:t>
            </a:r>
            <a:r>
              <a:rPr lang="fi-FI" sz="900" i="1" kern="0" dirty="0"/>
              <a:t>,</a:t>
            </a:r>
            <a:r>
              <a:rPr kumimoji="0" lang="fi-FI" sz="900" b="0" i="1" u="none" strike="noStrike" kern="0" cap="none" spc="0" normalizeH="0" baseline="0" noProof="0" dirty="0">
                <a:ln>
                  <a:noFill/>
                </a:ln>
                <a:uLnTx/>
                <a:uFillTx/>
              </a:rPr>
              <a:t> a</a:t>
            </a:r>
            <a:r>
              <a:rPr lang="fi-FI" sz="900" i="1" kern="0" dirty="0" err="1"/>
              <a:t>rchiving</a:t>
            </a:r>
            <a:endParaRPr kumimoji="0" lang="fi-FI" sz="900" b="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err="1">
                <a:ln>
                  <a:noFill/>
                </a:ln>
                <a:uLnTx/>
                <a:uFillTx/>
              </a:rPr>
              <a:t>Study</a:t>
            </a:r>
            <a:r>
              <a:rPr kumimoji="0" lang="fi-FI" sz="900" b="0" i="1" u="none" strike="noStrike" kern="0" cap="none" spc="0" normalizeH="0" baseline="0" noProof="0" dirty="0">
                <a:ln>
                  <a:noFill/>
                </a:ln>
                <a:uLnTx/>
                <a:uFillTx/>
              </a:rPr>
              <a:t> </a:t>
            </a:r>
            <a:r>
              <a:rPr kumimoji="0" lang="fi-FI" sz="900" b="0" i="1" u="none" strike="noStrike" kern="0" cap="none" spc="0" normalizeH="0" baseline="0" noProof="0" dirty="0" err="1">
                <a:ln>
                  <a:noFill/>
                </a:ln>
                <a:uLnTx/>
                <a:uFillTx/>
              </a:rPr>
              <a:t>credit</a:t>
            </a:r>
            <a:r>
              <a:rPr kumimoji="0" lang="fi-FI" sz="900" b="0" i="1" u="none" strike="noStrike" kern="0" cap="none" spc="0" normalizeH="0" baseline="0" noProof="0" dirty="0">
                <a:ln>
                  <a:noFill/>
                </a:ln>
                <a:uLnTx/>
                <a:uFillTx/>
              </a:rPr>
              <a:t> </a:t>
            </a:r>
            <a:r>
              <a:rPr lang="fi-FI" sz="900" i="1" kern="0" dirty="0"/>
              <a:t>r</a:t>
            </a:r>
            <a:r>
              <a:rPr kumimoji="0" lang="fi-FI" sz="900" b="0" i="1" u="none" strike="noStrike" kern="0" cap="none" spc="0" normalizeH="0" baseline="0" noProof="0" dirty="0" err="1">
                <a:ln>
                  <a:noFill/>
                </a:ln>
                <a:uLnTx/>
                <a:uFillTx/>
              </a:rPr>
              <a:t>egisterations</a:t>
            </a:r>
            <a:endParaRPr kumimoji="0" lang="fi-FI" sz="900" b="0" i="1"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lang="en-US" sz="900" b="1" kern="0" dirty="0"/>
          </a:p>
          <a:p>
            <a:pPr marL="0" marR="0" lvl="0" indent="0" defTabSz="914400" eaLnBrk="1" fontAlgn="auto" latinLnBrk="0" hangingPunct="1">
              <a:lnSpc>
                <a:spcPct val="90000"/>
              </a:lnSpc>
              <a:spcBef>
                <a:spcPts val="0"/>
              </a:spcBef>
              <a:spcAft>
                <a:spcPts val="0"/>
              </a:spcAft>
              <a:buClrTx/>
              <a:buSzTx/>
              <a:buFontTx/>
              <a:buNone/>
              <a:tabLst/>
              <a:defRPr/>
            </a:pPr>
            <a:endParaRPr kumimoji="0" lang="en-US" sz="900" b="1" i="0"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lang="en-US" sz="900" b="1" kern="0" dirty="0"/>
          </a:p>
          <a:p>
            <a:pPr marL="0" marR="0" lvl="0" indent="0" defTabSz="914400" eaLnBrk="1" fontAlgn="auto" latinLnBrk="0" hangingPunct="1">
              <a:lnSpc>
                <a:spcPct val="90000"/>
              </a:lnSpc>
              <a:spcBef>
                <a:spcPts val="0"/>
              </a:spcBef>
              <a:spcAft>
                <a:spcPts val="0"/>
              </a:spcAft>
              <a:buClrTx/>
              <a:buSzTx/>
              <a:buFontTx/>
              <a:buNone/>
              <a:tabLst/>
              <a:defRPr/>
            </a:pPr>
            <a:endParaRPr kumimoji="0" lang="en-US" sz="900" b="1" i="0"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r>
              <a:rPr kumimoji="0" lang="en-US" sz="900" b="1" i="0" u="none" strike="noStrike" kern="0" cap="none" spc="0" normalizeH="0" baseline="0" noProof="0" dirty="0">
                <a:ln>
                  <a:noFill/>
                </a:ln>
                <a:uLnTx/>
                <a:uFillTx/>
              </a:rPr>
              <a:t>Coordinator Virpi Riissanen, </a:t>
            </a:r>
            <a:r>
              <a:rPr kumimoji="0" lang="fi-FI" sz="900" i="0" u="none" strike="noStrike" kern="0" cap="none" spc="0" normalizeH="0" baseline="0" noProof="0" dirty="0" err="1">
                <a:ln>
                  <a:noFill/>
                </a:ln>
                <a:uLnTx/>
                <a:uFillTx/>
              </a:rPr>
              <a:t>virpi.riissanen</a:t>
            </a:r>
            <a:r>
              <a:rPr kumimoji="0" lang="fi-FI" sz="900" i="0" u="none" strike="noStrike" kern="0" cap="none" spc="0" normalizeH="0" baseline="0" noProof="0" dirty="0">
                <a:ln>
                  <a:noFill/>
                </a:ln>
                <a:uLnTx/>
                <a:uFillTx/>
              </a:rPr>
              <a:t>(a)aalto.fi</a:t>
            </a:r>
            <a:endParaRPr kumimoji="0" lang="en-US" sz="900" i="0"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err="1">
                <a:ln>
                  <a:noFill/>
                </a:ln>
                <a:uLnTx/>
                <a:uFillTx/>
              </a:rPr>
              <a:t>Supervisor</a:t>
            </a:r>
            <a:r>
              <a:rPr kumimoji="0" lang="fi-FI" sz="900" b="0" i="1" u="none" strike="noStrike" kern="0" cap="none" spc="0" normalizeH="0" baseline="0" noProof="0" dirty="0">
                <a:ln>
                  <a:noFill/>
                </a:ln>
                <a:uLnTx/>
                <a:uFillTx/>
              </a:rPr>
              <a:t> </a:t>
            </a:r>
            <a:r>
              <a:rPr lang="fi-FI" sz="900" i="1" kern="0" dirty="0"/>
              <a:t>of s</a:t>
            </a:r>
            <a:r>
              <a:rPr kumimoji="0" lang="fi-FI" sz="900" b="0" i="1" u="none" strike="noStrike" kern="0" cap="none" spc="0" normalizeH="0" baseline="0" noProof="0" dirty="0" err="1">
                <a:ln>
                  <a:noFill/>
                </a:ln>
                <a:uLnTx/>
                <a:uFillTx/>
              </a:rPr>
              <a:t>tudent</a:t>
            </a:r>
            <a:r>
              <a:rPr kumimoji="0" lang="fi-FI" sz="900" b="0" i="1" u="none" strike="noStrike" kern="0" cap="none" spc="0" normalizeH="0" baseline="0" noProof="0" dirty="0">
                <a:ln>
                  <a:noFill/>
                </a:ln>
                <a:uLnTx/>
                <a:uFillTx/>
              </a:rPr>
              <a:t> </a:t>
            </a:r>
            <a:r>
              <a:rPr lang="fi-FI" sz="900" i="1" kern="0" dirty="0"/>
              <a:t>a</a:t>
            </a:r>
            <a:r>
              <a:rPr kumimoji="0" lang="fi-FI" sz="900" b="0" i="1" u="none" strike="noStrike" kern="0" cap="none" spc="0" normalizeH="0" baseline="0" noProof="0" dirty="0" err="1">
                <a:ln>
                  <a:noFill/>
                </a:ln>
                <a:uLnTx/>
                <a:uFillTx/>
              </a:rPr>
              <a:t>dvisors</a:t>
            </a:r>
            <a:endParaRPr kumimoji="0" lang="fi-FI" sz="900" b="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900" i="1" kern="0" dirty="0" err="1"/>
              <a:t>Contact</a:t>
            </a:r>
            <a:r>
              <a:rPr lang="fi-FI" sz="900" i="1" kern="0" dirty="0"/>
              <a:t> person, Metropolitan Sports Academy Urhea</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err="1">
                <a:ln>
                  <a:noFill/>
                </a:ln>
                <a:uLnTx/>
                <a:uFillTx/>
              </a:rPr>
              <a:t>Orientation</a:t>
            </a:r>
            <a:r>
              <a:rPr kumimoji="0" lang="fi-FI" sz="900" b="0" i="1" u="none" strike="noStrike" kern="0" cap="none" spc="0" normalizeH="0" baseline="0" noProof="0" dirty="0">
                <a:ln>
                  <a:noFill/>
                </a:ln>
                <a:uLnTx/>
                <a:uFillTx/>
              </a:rPr>
              <a:t> and </a:t>
            </a:r>
            <a:r>
              <a:rPr kumimoji="0" lang="fi-FI" sz="900" b="0" i="1" u="none" strike="noStrike" kern="0" cap="none" spc="0" normalizeH="0" baseline="0" noProof="0" dirty="0" err="1">
                <a:ln>
                  <a:noFill/>
                </a:ln>
                <a:uLnTx/>
                <a:uFillTx/>
              </a:rPr>
              <a:t>orientation</a:t>
            </a:r>
            <a:r>
              <a:rPr kumimoji="0" lang="fi-FI" sz="900" b="0" i="1" u="none" strike="noStrike" kern="0" cap="none" spc="0" normalizeH="0" baseline="0" noProof="0" dirty="0">
                <a:ln>
                  <a:noFill/>
                </a:ln>
                <a:uLnTx/>
                <a:uFillTx/>
              </a:rPr>
              <a:t> </a:t>
            </a:r>
            <a:r>
              <a:rPr kumimoji="0" lang="fi-FI" sz="900" b="0" i="1" u="none" strike="noStrike" kern="0" cap="none" spc="0" normalizeH="0" baseline="0" noProof="0" dirty="0" err="1">
                <a:ln>
                  <a:noFill/>
                </a:ln>
                <a:uLnTx/>
                <a:uFillTx/>
              </a:rPr>
              <a:t>course</a:t>
            </a:r>
            <a:r>
              <a:rPr lang="fi-FI" sz="900" i="1" kern="0" dirty="0"/>
              <a:t>, </a:t>
            </a:r>
            <a:r>
              <a:rPr lang="fi-FI" sz="900" i="1" kern="0" dirty="0" err="1"/>
              <a:t>bachelor’s</a:t>
            </a:r>
            <a:r>
              <a:rPr lang="fi-FI" sz="900" i="1" kern="0" dirty="0"/>
              <a:t> </a:t>
            </a:r>
            <a:r>
              <a:rPr lang="fi-FI" sz="900" i="1" kern="0" dirty="0" err="1"/>
              <a:t>programme</a:t>
            </a:r>
            <a:r>
              <a:rPr lang="fi-FI" sz="900" i="1" kern="0" dirty="0"/>
              <a:t> </a:t>
            </a:r>
            <a:r>
              <a:rPr lang="fi-FI" sz="900" i="1" kern="0" dirty="0" err="1"/>
              <a:t>students</a:t>
            </a:r>
            <a:br>
              <a:rPr kumimoji="0" lang="fi-FI" sz="900" b="0" i="1" u="none" strike="noStrike" kern="0" cap="none" spc="0" normalizeH="0" baseline="0" noProof="0" dirty="0">
                <a:ln>
                  <a:noFill/>
                </a:ln>
                <a:uLnTx/>
                <a:uFillTx/>
              </a:rPr>
            </a:br>
            <a:endParaRPr kumimoji="0" lang="fi-FI" sz="900" b="0" i="1" u="none" strike="noStrike" kern="0" cap="none" spc="0" normalizeH="0" baseline="0" noProof="0" dirty="0">
              <a:ln>
                <a:noFill/>
              </a:ln>
              <a:uLnTx/>
              <a:uFillTx/>
            </a:endParaRPr>
          </a:p>
          <a:p>
            <a:pPr marR="0" lvl="0" defTabSz="914400" eaLnBrk="1" fontAlgn="auto" latinLnBrk="0" hangingPunct="1">
              <a:lnSpc>
                <a:spcPct val="90000"/>
              </a:lnSpc>
              <a:spcBef>
                <a:spcPts val="0"/>
              </a:spcBef>
              <a:spcAft>
                <a:spcPts val="0"/>
              </a:spcAft>
              <a:buClrTx/>
              <a:buSzTx/>
              <a:tabLst/>
              <a:defRPr/>
            </a:pPr>
            <a:br>
              <a:rPr kumimoji="0" lang="fi-FI" sz="900" b="0" i="1" u="none" strike="noStrike" kern="0" cap="none" spc="0" normalizeH="0" baseline="0" noProof="0" dirty="0">
                <a:ln>
                  <a:noFill/>
                </a:ln>
                <a:uLnTx/>
                <a:uFillTx/>
              </a:rPr>
            </a:br>
            <a:r>
              <a:rPr kumimoji="0" lang="fi-FI" sz="900" b="0" i="1" u="none" strike="noStrike" kern="0" cap="none" spc="0" normalizeH="0" baseline="0" noProof="0" dirty="0">
                <a:ln>
                  <a:noFill/>
                </a:ln>
                <a:solidFill>
                  <a:prstClr val="white"/>
                </a:solidFill>
                <a:uLnTx/>
                <a:uFillTx/>
              </a:rPr>
              <a:t> </a:t>
            </a:r>
          </a:p>
          <a:p>
            <a:pPr marL="0" marR="0" lvl="0" indent="0" defTabSz="914400" eaLnBrk="1" fontAlgn="auto" latinLnBrk="0" hangingPunct="1">
              <a:lnSpc>
                <a:spcPct val="90000"/>
              </a:lnSpc>
              <a:spcBef>
                <a:spcPts val="0"/>
              </a:spcBef>
              <a:spcAft>
                <a:spcPts val="0"/>
              </a:spcAft>
              <a:buClrTx/>
              <a:buSzTx/>
              <a:buFontTx/>
              <a:buNone/>
              <a:tabLst/>
              <a:defRPr/>
            </a:pPr>
            <a:endParaRPr kumimoji="0" lang="fi-FI" sz="900" b="0"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p:txBody>
      </p:sp>
      <p:pic>
        <p:nvPicPr>
          <p:cNvPr id="21" name="Picture 20" descr="A picture containing person, wall, indoor, posing&#10;&#10;Description automatically generated">
            <a:extLst>
              <a:ext uri="{FF2B5EF4-FFF2-40B4-BE49-F238E27FC236}">
                <a16:creationId xmlns:a16="http://schemas.microsoft.com/office/drawing/2014/main" id="{B61CEF92-0015-4EDB-88E0-FF75F6A8C19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5673" y="3903221"/>
            <a:ext cx="630000" cy="710074"/>
          </a:xfrm>
          <a:prstGeom prst="rect">
            <a:avLst/>
          </a:prstGeom>
        </p:spPr>
      </p:pic>
      <p:pic>
        <p:nvPicPr>
          <p:cNvPr id="26" name="Picture 25" descr="A picture containing person&#10;&#10;Description automatically generated">
            <a:extLst>
              <a:ext uri="{FF2B5EF4-FFF2-40B4-BE49-F238E27FC236}">
                <a16:creationId xmlns:a16="http://schemas.microsoft.com/office/drawing/2014/main" id="{126938E6-52B1-4AD5-A7F3-586AEB9F5D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81834" y="535824"/>
            <a:ext cx="630000" cy="721871"/>
          </a:xfrm>
          <a:prstGeom prst="rect">
            <a:avLst/>
          </a:prstGeom>
        </p:spPr>
      </p:pic>
      <p:pic>
        <p:nvPicPr>
          <p:cNvPr id="34" name="Picture 33">
            <a:extLst>
              <a:ext uri="{FF2B5EF4-FFF2-40B4-BE49-F238E27FC236}">
                <a16:creationId xmlns:a16="http://schemas.microsoft.com/office/drawing/2014/main" id="{6A209F54-B246-4349-8824-15DBDA46B2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58623" y="1820061"/>
            <a:ext cx="630000" cy="713186"/>
          </a:xfrm>
          <a:prstGeom prst="rect">
            <a:avLst/>
          </a:prstGeom>
        </p:spPr>
      </p:pic>
      <p:pic>
        <p:nvPicPr>
          <p:cNvPr id="35" name="Picture 34">
            <a:extLst>
              <a:ext uri="{FF2B5EF4-FFF2-40B4-BE49-F238E27FC236}">
                <a16:creationId xmlns:a16="http://schemas.microsoft.com/office/drawing/2014/main" id="{73E49F26-CA94-4206-A4BE-678D737F44A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
          <a:stretch/>
        </p:blipFill>
        <p:spPr>
          <a:xfrm>
            <a:off x="4980345" y="2971465"/>
            <a:ext cx="630000" cy="707971"/>
          </a:xfrm>
          <a:prstGeom prst="rect">
            <a:avLst/>
          </a:prstGeom>
        </p:spPr>
      </p:pic>
      <p:pic>
        <p:nvPicPr>
          <p:cNvPr id="36" name="Picture 35" descr="A picture containing person, wall, indoor, posing&#10;&#10;Description automatically generated">
            <a:extLst>
              <a:ext uri="{FF2B5EF4-FFF2-40B4-BE49-F238E27FC236}">
                <a16:creationId xmlns:a16="http://schemas.microsoft.com/office/drawing/2014/main" id="{985FC442-80F9-4481-AD63-7EFB7B45338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81834" y="4001996"/>
            <a:ext cx="630000" cy="668970"/>
          </a:xfrm>
          <a:prstGeom prst="rect">
            <a:avLst/>
          </a:prstGeom>
        </p:spPr>
      </p:pic>
      <p:pic>
        <p:nvPicPr>
          <p:cNvPr id="37" name="Picture 36" descr="A picture containing person, person, wall, indoor&#10;&#10;Description automatically generated">
            <a:extLst>
              <a:ext uri="{FF2B5EF4-FFF2-40B4-BE49-F238E27FC236}">
                <a16:creationId xmlns:a16="http://schemas.microsoft.com/office/drawing/2014/main" id="{812B7C39-6E8D-4661-99CA-D2B236D7AA2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35673" y="1112585"/>
            <a:ext cx="630000" cy="734421"/>
          </a:xfrm>
          <a:prstGeom prst="rect">
            <a:avLst/>
          </a:prstGeom>
        </p:spPr>
      </p:pic>
      <p:pic>
        <p:nvPicPr>
          <p:cNvPr id="4" name="Picture 3" descr="Icon&#10;&#10;Description automatically generated">
            <a:extLst>
              <a:ext uri="{FF2B5EF4-FFF2-40B4-BE49-F238E27FC236}">
                <a16:creationId xmlns:a16="http://schemas.microsoft.com/office/drawing/2014/main" id="{A2C85996-C047-D015-09AF-AF4B1C863B78}"/>
              </a:ext>
            </a:extLst>
          </p:cNvPr>
          <p:cNvPicPr>
            <a:picLocks/>
          </p:cNvPicPr>
          <p:nvPr/>
        </p:nvPicPr>
        <p:blipFill>
          <a:blip r:embed="rId8" cstate="email">
            <a:extLst>
              <a:ext uri="{28A0092B-C50C-407E-A947-70E740481C1C}">
                <a14:useLocalDpi xmlns:a14="http://schemas.microsoft.com/office/drawing/2010/main"/>
              </a:ext>
            </a:extLst>
          </a:blip>
          <a:stretch>
            <a:fillRect/>
          </a:stretch>
        </p:blipFill>
        <p:spPr>
          <a:xfrm>
            <a:off x="535673" y="2018981"/>
            <a:ext cx="630000" cy="720000"/>
          </a:xfrm>
          <a:prstGeom prst="rect">
            <a:avLst/>
          </a:prstGeom>
        </p:spPr>
      </p:pic>
      <p:sp>
        <p:nvSpPr>
          <p:cNvPr id="5" name="Slide Number Placeholder 4">
            <a:extLst>
              <a:ext uri="{FF2B5EF4-FFF2-40B4-BE49-F238E27FC236}">
                <a16:creationId xmlns:a16="http://schemas.microsoft.com/office/drawing/2014/main" id="{E89593C6-C0CC-D75C-A93F-9122BCED66F6}"/>
              </a:ext>
            </a:extLst>
          </p:cNvPr>
          <p:cNvSpPr>
            <a:spLocks noGrp="1"/>
          </p:cNvSpPr>
          <p:nvPr>
            <p:ph type="sldNum" sz="quarter" idx="14"/>
          </p:nvPr>
        </p:nvSpPr>
        <p:spPr/>
        <p:txBody>
          <a:bodyPr/>
          <a:lstStyle/>
          <a:p>
            <a:fld id="{28F7F04C-F568-F649-A2AE-EA61C66B69B4}" type="slidenum">
              <a:rPr lang="en-GB" noProof="0" smtClean="0"/>
              <a:pPr/>
              <a:t>11</a:t>
            </a:fld>
            <a:endParaRPr lang="en-GB" noProof="0"/>
          </a:p>
        </p:txBody>
      </p:sp>
      <p:pic>
        <p:nvPicPr>
          <p:cNvPr id="2" name="Picture 1" descr="Icon&#10;&#10;Description automatically generated">
            <a:extLst>
              <a:ext uri="{FF2B5EF4-FFF2-40B4-BE49-F238E27FC236}">
                <a16:creationId xmlns:a16="http://schemas.microsoft.com/office/drawing/2014/main" id="{7EE979B5-D9F3-AB3E-D0CB-D54C3A9D6324}"/>
              </a:ext>
            </a:extLst>
          </p:cNvPr>
          <p:cNvPicPr>
            <a:picLocks/>
          </p:cNvPicPr>
          <p:nvPr/>
        </p:nvPicPr>
        <p:blipFill>
          <a:blip r:embed="rId8" cstate="email">
            <a:extLst>
              <a:ext uri="{28A0092B-C50C-407E-A947-70E740481C1C}">
                <a14:useLocalDpi xmlns:a14="http://schemas.microsoft.com/office/drawing/2010/main"/>
              </a:ext>
            </a:extLst>
          </a:blip>
          <a:stretch>
            <a:fillRect/>
          </a:stretch>
        </p:blipFill>
        <p:spPr>
          <a:xfrm>
            <a:off x="535673" y="2995042"/>
            <a:ext cx="630000" cy="720000"/>
          </a:xfrm>
          <a:prstGeom prst="rect">
            <a:avLst/>
          </a:prstGeom>
        </p:spPr>
      </p:pic>
      <p:sp>
        <p:nvSpPr>
          <p:cNvPr id="6" name="TextBox 5">
            <a:extLst>
              <a:ext uri="{FF2B5EF4-FFF2-40B4-BE49-F238E27FC236}">
                <a16:creationId xmlns:a16="http://schemas.microsoft.com/office/drawing/2014/main" id="{1EEBDAE1-680B-B20D-BCD7-F5DF9B3EF41E}"/>
              </a:ext>
            </a:extLst>
          </p:cNvPr>
          <p:cNvSpPr txBox="1"/>
          <p:nvPr/>
        </p:nvSpPr>
        <p:spPr>
          <a:xfrm>
            <a:off x="1368712" y="3842686"/>
            <a:ext cx="4572000" cy="715581"/>
          </a:xfrm>
          <a:prstGeom prst="rect">
            <a:avLst/>
          </a:prstGeom>
          <a:noFill/>
        </p:spPr>
        <p:txBody>
          <a:bodyPr wrap="square">
            <a:spAutoFit/>
          </a:bodyPr>
          <a:lstStyle/>
          <a:p>
            <a:pPr marR="0" lvl="0" defTabSz="914400" eaLnBrk="1" fontAlgn="auto" latinLnBrk="0" hangingPunct="1">
              <a:lnSpc>
                <a:spcPct val="90000"/>
              </a:lnSpc>
              <a:spcBef>
                <a:spcPts val="0"/>
              </a:spcBef>
              <a:spcAft>
                <a:spcPts val="0"/>
              </a:spcAft>
              <a:buClrTx/>
              <a:buSzTx/>
              <a:tabLst/>
              <a:defRPr/>
            </a:pPr>
            <a:r>
              <a:rPr kumimoji="0" lang="en-US" sz="900" b="1" i="0" u="none" strike="noStrike" kern="0" cap="none" spc="0" normalizeH="0" baseline="0" noProof="0" dirty="0">
                <a:ln>
                  <a:noFill/>
                </a:ln>
                <a:uLnTx/>
                <a:uFillTx/>
              </a:rPr>
              <a:t>Coordinator </a:t>
            </a:r>
            <a:r>
              <a:rPr kumimoji="0" lang="fi-FI" sz="900" b="1" i="0" u="none" strike="noStrike" kern="0" cap="none" spc="0" normalizeH="0" baseline="0" noProof="0" dirty="0">
                <a:ln>
                  <a:noFill/>
                </a:ln>
                <a:uLnTx/>
                <a:uFillTx/>
              </a:rPr>
              <a:t>Erika Ruohonen, </a:t>
            </a:r>
            <a:r>
              <a:rPr kumimoji="0" lang="fi-FI" sz="900" i="0" u="none" strike="noStrike" kern="0" cap="none" spc="0" normalizeH="0" baseline="0" noProof="0" dirty="0" err="1">
                <a:ln>
                  <a:noFill/>
                </a:ln>
                <a:uLnTx/>
                <a:uFillTx/>
              </a:rPr>
              <a:t>erika.ruohonen</a:t>
            </a:r>
            <a:r>
              <a:rPr kumimoji="0" lang="fi-FI" sz="900" i="0" u="none" strike="noStrike" kern="0" cap="none" spc="0" normalizeH="0" baseline="0" noProof="0" dirty="0">
                <a:ln>
                  <a:noFill/>
                </a:ln>
                <a:uLnTx/>
                <a:uFillTx/>
              </a:rPr>
              <a:t>(a)aalto.fi</a:t>
            </a:r>
            <a:endParaRPr kumimoji="0" lang="fi-FI" sz="900" i="1" u="none" strike="noStrike" kern="0" cap="none" spc="0" normalizeH="0" baseline="0" noProof="0" dirty="0">
              <a:ln>
                <a:noFill/>
              </a:ln>
              <a:uLnTx/>
              <a:uFillTx/>
            </a:endParaRPr>
          </a:p>
          <a:p>
            <a:pPr marL="171450" lvl="0" indent="-171450" defTabSz="914400">
              <a:lnSpc>
                <a:spcPct val="90000"/>
              </a:lnSpc>
              <a:buFont typeface="Arial" panose="020B0604020202020204" pitchFamily="34" charset="0"/>
              <a:buChar char="•"/>
              <a:defRPr/>
            </a:pPr>
            <a:r>
              <a:rPr lang="fi-FI" sz="900" i="1" kern="0" dirty="0" err="1"/>
              <a:t>Bachelor’s</a:t>
            </a:r>
            <a:r>
              <a:rPr lang="fi-FI" sz="900" i="1" kern="0" dirty="0"/>
              <a:t> </a:t>
            </a:r>
            <a:r>
              <a:rPr lang="fi-FI" sz="900" i="1" kern="0" dirty="0" err="1"/>
              <a:t>programme</a:t>
            </a:r>
            <a:r>
              <a:rPr lang="fi-FI" sz="900" i="1" kern="0" dirty="0"/>
              <a:t>, m</a:t>
            </a:r>
            <a:r>
              <a:rPr kumimoji="0" lang="fi-FI" sz="900" b="0" i="1" u="none" strike="noStrike" kern="0" cap="none" spc="0" normalizeH="0" baseline="0" noProof="0" dirty="0" err="1">
                <a:ln>
                  <a:noFill/>
                </a:ln>
                <a:uLnTx/>
                <a:uFillTx/>
              </a:rPr>
              <a:t>ajors</a:t>
            </a:r>
            <a:r>
              <a:rPr kumimoji="0" lang="fi-FI" sz="900" b="0" i="1" u="none" strike="noStrike" kern="0" cap="none" spc="0" normalizeH="0" baseline="0" noProof="0" dirty="0">
                <a:ln>
                  <a:noFill/>
                </a:ln>
                <a:uLnTx/>
                <a:uFillTx/>
              </a:rPr>
              <a:t> RAK and </a:t>
            </a:r>
            <a:r>
              <a:rPr lang="fi-FI" sz="900" i="1" kern="0" dirty="0"/>
              <a:t>ENY</a:t>
            </a:r>
            <a:endParaRPr kumimoji="0" lang="fi-FI" sz="900" b="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err="1">
                <a:ln>
                  <a:noFill/>
                </a:ln>
                <a:uLnTx/>
                <a:uFillTx/>
              </a:rPr>
              <a:t>Support</a:t>
            </a:r>
            <a:r>
              <a:rPr kumimoji="0" lang="fi-FI" sz="900" b="0" i="1" u="none" strike="noStrike" kern="0" cap="none" spc="0" normalizeH="0" baseline="0" noProof="0" dirty="0">
                <a:ln>
                  <a:noFill/>
                </a:ln>
                <a:uLnTx/>
                <a:uFillTx/>
              </a:rPr>
              <a:t> for </a:t>
            </a:r>
            <a:r>
              <a:rPr lang="fi-FI" sz="900" i="1" kern="0" dirty="0"/>
              <a:t>b</a:t>
            </a:r>
            <a:r>
              <a:rPr kumimoji="0" lang="fi-FI" sz="900" b="0" i="1" u="none" strike="noStrike" kern="0" cap="none" spc="0" normalizeH="0" baseline="0" noProof="0" dirty="0" err="1">
                <a:ln>
                  <a:noFill/>
                </a:ln>
                <a:uLnTx/>
                <a:uFillTx/>
              </a:rPr>
              <a:t>achelor’s</a:t>
            </a:r>
            <a:r>
              <a:rPr kumimoji="0" lang="fi-FI" sz="900" b="0" i="1" u="none" strike="noStrike" kern="0" cap="none" spc="0" normalizeH="0" baseline="0" noProof="0" dirty="0">
                <a:ln>
                  <a:noFill/>
                </a:ln>
                <a:uLnTx/>
                <a:uFillTx/>
              </a:rPr>
              <a:t> </a:t>
            </a:r>
            <a:r>
              <a:rPr lang="fi-FI" sz="900" i="1" kern="0" dirty="0"/>
              <a:t>p</a:t>
            </a:r>
            <a:r>
              <a:rPr kumimoji="0" lang="fi-FI" sz="900" b="0" i="1" u="none" strike="noStrike" kern="0" cap="none" spc="0" normalizeH="0" baseline="0" noProof="0" dirty="0" err="1">
                <a:ln>
                  <a:noFill/>
                </a:ln>
                <a:uLnTx/>
                <a:uFillTx/>
              </a:rPr>
              <a:t>rogramme</a:t>
            </a:r>
            <a:endParaRPr kumimoji="0" lang="fi-FI" sz="900" b="0" i="1" u="none" strike="noStrike" kern="0" cap="none" spc="0" normalizeH="0" baseline="0" noProof="0" dirty="0">
              <a:ln>
                <a:noFill/>
              </a:ln>
              <a:uLnTx/>
              <a:uFillTx/>
            </a:endParaRPr>
          </a:p>
          <a:p>
            <a:pPr marL="171450" indent="-171450" defTabSz="914400">
              <a:lnSpc>
                <a:spcPct val="90000"/>
              </a:lnSpc>
              <a:buFont typeface="Arial" panose="020B0604020202020204" pitchFamily="34" charset="0"/>
              <a:buChar char="•"/>
              <a:defRPr/>
            </a:pPr>
            <a:r>
              <a:rPr lang="fi-FI" sz="900" i="1" kern="0" dirty="0"/>
              <a:t>Personal </a:t>
            </a:r>
            <a:r>
              <a:rPr lang="fi-FI" sz="900" i="1" kern="0" dirty="0" err="1"/>
              <a:t>study</a:t>
            </a:r>
            <a:r>
              <a:rPr lang="fi-FI" sz="900" i="1" kern="0" dirty="0"/>
              <a:t> </a:t>
            </a:r>
            <a:r>
              <a:rPr lang="fi-FI" sz="900" i="1" kern="0" dirty="0" err="1"/>
              <a:t>plans</a:t>
            </a:r>
            <a:r>
              <a:rPr lang="fi-FI" sz="900" i="1" kern="0" dirty="0"/>
              <a:t>, </a:t>
            </a:r>
            <a:r>
              <a:rPr lang="fi-FI" sz="900" i="1" kern="0" dirty="0" err="1"/>
              <a:t>graduation</a:t>
            </a:r>
            <a:endParaRPr lang="fi-FI" sz="900" i="1" kern="0" dirty="0"/>
          </a:p>
          <a:p>
            <a:pPr marL="171450" indent="-171450" defTabSz="914400">
              <a:lnSpc>
                <a:spcPct val="90000"/>
              </a:lnSpc>
              <a:buFont typeface="Arial" panose="020B0604020202020204" pitchFamily="34" charset="0"/>
              <a:buChar char="•"/>
              <a:defRPr/>
            </a:pPr>
            <a:r>
              <a:rPr kumimoji="0" lang="fi-FI" sz="900" b="0" i="1" u="none" strike="noStrike" kern="0" cap="none" spc="0" normalizeH="0" baseline="0" noProof="0" dirty="0" err="1">
                <a:ln>
                  <a:noFill/>
                </a:ln>
                <a:uLnTx/>
                <a:uFillTx/>
              </a:rPr>
              <a:t>Responsible</a:t>
            </a:r>
            <a:r>
              <a:rPr kumimoji="0" lang="fi-FI" sz="900" b="0" i="1" u="none" strike="noStrike" kern="0" cap="none" spc="0" normalizeH="0" baseline="0" noProof="0" dirty="0">
                <a:ln>
                  <a:noFill/>
                </a:ln>
                <a:uLnTx/>
                <a:uFillTx/>
              </a:rPr>
              <a:t> for </a:t>
            </a:r>
            <a:r>
              <a:rPr kumimoji="0" lang="fi-FI" sz="900" b="0" i="1" u="none" strike="noStrike" kern="0" cap="none" spc="0" normalizeH="0" baseline="0" noProof="0" dirty="0" err="1">
                <a:ln>
                  <a:noFill/>
                </a:ln>
                <a:uLnTx/>
                <a:uFillTx/>
              </a:rPr>
              <a:t>timetables</a:t>
            </a:r>
            <a:endParaRPr kumimoji="0" lang="fi-FI" sz="900" b="0" i="1" u="none" strike="noStrike" kern="0" cap="none" spc="0" normalizeH="0" baseline="0" noProof="0" dirty="0">
              <a:ln>
                <a:noFill/>
              </a:ln>
              <a:uLnTx/>
              <a:uFillTx/>
            </a:endParaRPr>
          </a:p>
        </p:txBody>
      </p:sp>
    </p:spTree>
    <p:extLst>
      <p:ext uri="{BB962C8B-B14F-4D97-AF65-F5344CB8AC3E}">
        <p14:creationId xmlns:p14="http://schemas.microsoft.com/office/powerpoint/2010/main" val="2979406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9B64E4E1-25CD-4F21-AC0D-D12E3474918C}"/>
              </a:ext>
            </a:extLst>
          </p:cNvPr>
          <p:cNvSpPr txBox="1">
            <a:spLocks/>
          </p:cNvSpPr>
          <p:nvPr/>
        </p:nvSpPr>
        <p:spPr>
          <a:xfrm>
            <a:off x="287339" y="265815"/>
            <a:ext cx="4922614" cy="728512"/>
          </a:xfrm>
          <a:prstGeom prst="rect">
            <a:avLst/>
          </a:prstGeom>
        </p:spPr>
        <p:txBody>
          <a:bodyPr lIns="0" tIns="0" rIns="0" bIns="0"/>
          <a:lstStyle>
            <a:lvl1pPr marL="0" indent="0" algn="l" defTabSz="685800" rtl="0" eaLnBrk="1" latinLnBrk="0" hangingPunct="1">
              <a:lnSpc>
                <a:spcPct val="100000"/>
              </a:lnSpc>
              <a:spcBef>
                <a:spcPts val="750"/>
              </a:spcBef>
              <a:buFont typeface="Arial"/>
              <a:buNone/>
              <a:defRPr sz="4000" b="1" kern="1200" baseline="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 typeface="Arial"/>
              <a:buNone/>
              <a:tabLst/>
              <a:defRPr/>
            </a:pPr>
            <a:r>
              <a:rPr lang="fi-FI" sz="2200">
                <a:solidFill>
                  <a:schemeClr val="tx1"/>
                </a:solidFill>
                <a:latin typeface="Arial" panose="020B0604020202020204"/>
              </a:rPr>
              <a:t>International </a:t>
            </a:r>
            <a:r>
              <a:rPr lang="fi-FI" sz="2200" err="1">
                <a:solidFill>
                  <a:schemeClr val="tx1"/>
                </a:solidFill>
                <a:latin typeface="Arial" panose="020B0604020202020204"/>
              </a:rPr>
              <a:t>Study</a:t>
            </a:r>
            <a:r>
              <a:rPr lang="fi-FI" sz="2200">
                <a:solidFill>
                  <a:schemeClr val="tx1"/>
                </a:solidFill>
                <a:latin typeface="Arial" panose="020B0604020202020204"/>
              </a:rPr>
              <a:t> Services</a:t>
            </a:r>
            <a:br>
              <a:rPr lang="fi-FI" sz="2200">
                <a:solidFill>
                  <a:schemeClr val="tx1"/>
                </a:solidFill>
                <a:latin typeface="Arial" panose="020B0604020202020204"/>
              </a:rPr>
            </a:br>
            <a:r>
              <a:rPr kumimoji="0" lang="fi-FI" sz="2200" b="1" i="0" u="none" strike="noStrike" kern="1200" cap="none" spc="0" normalizeH="0" baseline="0" noProof="0">
                <a:ln>
                  <a:noFill/>
                </a:ln>
                <a:solidFill>
                  <a:schemeClr val="tx1"/>
                </a:solidFill>
                <a:effectLst/>
                <a:uLnTx/>
                <a:uFillTx/>
                <a:latin typeface="Arial" panose="020B0604020202020204"/>
                <a:ea typeface="+mn-ea"/>
                <a:cs typeface="+mn-cs"/>
              </a:rPr>
              <a:t>(ISE-team)</a:t>
            </a:r>
            <a:endParaRPr kumimoji="0" lang="en-US" sz="2200" b="1"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15" name="Rounded Rectangle 63">
            <a:extLst>
              <a:ext uri="{FF2B5EF4-FFF2-40B4-BE49-F238E27FC236}">
                <a16:creationId xmlns:a16="http://schemas.microsoft.com/office/drawing/2014/main" id="{7C559BBF-D579-4CAF-AAB7-CD0CA73FBB3B}"/>
              </a:ext>
            </a:extLst>
          </p:cNvPr>
          <p:cNvSpPr/>
          <p:nvPr/>
        </p:nvSpPr>
        <p:spPr>
          <a:xfrm>
            <a:off x="5943600" y="557144"/>
            <a:ext cx="2766907" cy="555413"/>
          </a:xfrm>
          <a:prstGeom prst="roundRect">
            <a:avLst>
              <a:gd name="adj" fmla="val 0"/>
            </a:avLst>
          </a:prstGeom>
          <a:noFill/>
          <a:ln w="6350" cap="flat" cmpd="sng" algn="ctr">
            <a:noFill/>
            <a:prstDash val="solid"/>
            <a:miter lim="800000"/>
          </a:ln>
          <a:effectLst/>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r>
              <a:rPr lang="en-US" sz="950" b="1" kern="0" dirty="0"/>
              <a:t>Planning Officer</a:t>
            </a:r>
            <a:r>
              <a:rPr kumimoji="0" lang="en-US" sz="950" b="1" i="0" u="none" strike="noStrike" kern="0" cap="none" spc="0" normalizeH="0" baseline="0" noProof="0" dirty="0">
                <a:ln>
                  <a:noFill/>
                </a:ln>
                <a:uLnTx/>
                <a:uFillTx/>
              </a:rPr>
              <a:t> </a:t>
            </a:r>
            <a:r>
              <a:rPr kumimoji="0" lang="fi-FI" sz="950" b="1" i="0" u="none" strike="noStrike" kern="0" cap="none" spc="0" normalizeH="0" baseline="0" noProof="0" dirty="0">
                <a:ln>
                  <a:noFill/>
                </a:ln>
                <a:uLnTx/>
                <a:uFillTx/>
              </a:rPr>
              <a:t>Aino Roms, </a:t>
            </a:r>
            <a:r>
              <a:rPr kumimoji="0" lang="fi-FI" sz="950" i="0" u="none" strike="noStrike" kern="0" cap="none" spc="0" normalizeH="0" baseline="0" noProof="0" dirty="0" err="1">
                <a:ln>
                  <a:noFill/>
                </a:ln>
                <a:uLnTx/>
                <a:uFillTx/>
              </a:rPr>
              <a:t>aino.roms</a:t>
            </a:r>
            <a:r>
              <a:rPr kumimoji="0" lang="fi-FI" sz="950" i="0" u="none" strike="noStrike" kern="0" cap="none" spc="0" normalizeH="0" baseline="0" noProof="0" dirty="0">
                <a:ln>
                  <a:noFill/>
                </a:ln>
                <a:uLnTx/>
                <a:uFillTx/>
              </a:rPr>
              <a:t>(a)aalto.fi, </a:t>
            </a:r>
            <a:r>
              <a:rPr kumimoji="0" lang="fi-FI" sz="950" b="1" i="0" u="none" strike="noStrike" kern="0" cap="none" spc="0" normalizeH="0" baseline="0" noProof="0" dirty="0">
                <a:ln>
                  <a:noFill/>
                </a:ln>
                <a:uLnTx/>
                <a:uFillTx/>
              </a:rPr>
              <a:t>team </a:t>
            </a:r>
            <a:r>
              <a:rPr kumimoji="0" lang="fi-FI" sz="950" b="1" i="0" u="none" strike="noStrike" kern="0" cap="none" spc="0" normalizeH="0" baseline="0" noProof="0" dirty="0" err="1">
                <a:ln>
                  <a:noFill/>
                </a:ln>
                <a:uLnTx/>
                <a:uFillTx/>
              </a:rPr>
              <a:t>leader</a:t>
            </a:r>
            <a:endParaRPr kumimoji="0" lang="fi-FI" sz="950" b="1"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950" i="1" kern="0" dirty="0" err="1"/>
              <a:t>Joint</a:t>
            </a:r>
            <a:r>
              <a:rPr lang="fi-FI" sz="950" i="1" kern="0" dirty="0"/>
              <a:t> </a:t>
            </a:r>
            <a:r>
              <a:rPr lang="fi-FI" sz="950" i="1" kern="0" dirty="0" err="1"/>
              <a:t>master’s</a:t>
            </a:r>
            <a:r>
              <a:rPr lang="fi-FI" sz="950" i="1" kern="0" dirty="0"/>
              <a:t> </a:t>
            </a:r>
            <a:r>
              <a:rPr lang="fi-FI" sz="950" i="1" kern="0" dirty="0" err="1"/>
              <a:t>programmes</a:t>
            </a:r>
            <a:r>
              <a:rPr kumimoji="0" lang="fi-FI" sz="950" b="0" i="1" u="none" strike="noStrike" kern="0" cap="none" spc="0" normalizeH="0" baseline="0" noProof="0" dirty="0">
                <a:ln>
                  <a:noFill/>
                </a:ln>
                <a:uLnTx/>
                <a:uFillTx/>
              </a:rPr>
              <a:t> ES, UM, MANUF</a:t>
            </a:r>
            <a:endParaRPr lang="fi-FI" sz="950" b="0" i="1" u="none" strike="noStrike" kern="0" cap="none" spc="0" normalizeH="0" baseline="0" noProof="0" dirty="0">
              <a:ln>
                <a:noFill/>
              </a:ln>
              <a:uLnTx/>
              <a:uFillTx/>
              <a:cs typeface="Arial"/>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950" i="1" kern="0" dirty="0"/>
              <a:t>C</a:t>
            </a:r>
            <a:r>
              <a:rPr kumimoji="0" lang="fi-FI" sz="950" b="0" i="1" u="none" strike="noStrike" kern="0" cap="none" spc="0" normalizeH="0" baseline="0" noProof="0" dirty="0" err="1">
                <a:ln>
                  <a:noFill/>
                </a:ln>
                <a:uLnTx/>
                <a:uFillTx/>
              </a:rPr>
              <a:t>urriculum</a:t>
            </a:r>
            <a:r>
              <a:rPr kumimoji="0" lang="fi-FI" sz="950" b="0" i="1" u="none" strike="noStrike" kern="0" cap="none" spc="0" normalizeH="0" baseline="0" noProof="0" dirty="0">
                <a:ln>
                  <a:noFill/>
                </a:ln>
                <a:uLnTx/>
                <a:uFillTx/>
              </a:rPr>
              <a:t> </a:t>
            </a:r>
            <a:r>
              <a:rPr kumimoji="0" lang="fi-FI" sz="950" b="0" i="1" u="none" strike="noStrike" kern="0" cap="none" spc="0" normalizeH="0" baseline="0" noProof="0" dirty="0" err="1">
                <a:ln>
                  <a:noFill/>
                </a:ln>
                <a:uLnTx/>
                <a:uFillTx/>
              </a:rPr>
              <a:t>planning</a:t>
            </a:r>
            <a:r>
              <a:rPr kumimoji="0" lang="fi-FI" sz="950" b="0" i="1" u="none" strike="noStrike" kern="0" cap="none" spc="0" normalizeH="0" baseline="0" noProof="0" dirty="0">
                <a:ln>
                  <a:noFill/>
                </a:ln>
                <a:uLnTx/>
                <a:uFillTx/>
              </a:rPr>
              <a:t>, a</a:t>
            </a:r>
            <a:r>
              <a:rPr lang="fi-FI" sz="950" i="1" kern="0" dirty="0" err="1"/>
              <a:t>dmissions</a:t>
            </a:r>
            <a:endParaRPr kumimoji="0" lang="fi-FI" sz="950" b="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50" b="0" i="1" u="none" strike="noStrike" kern="0" cap="none" spc="0" normalizeH="0" baseline="0" noProof="0" dirty="0">
                <a:ln>
                  <a:noFill/>
                </a:ln>
                <a:uLnTx/>
                <a:uFillTx/>
              </a:rPr>
              <a:t>Academic </a:t>
            </a:r>
            <a:r>
              <a:rPr lang="fi-FI" sz="950" i="1" kern="0" dirty="0"/>
              <a:t>a</a:t>
            </a:r>
            <a:r>
              <a:rPr kumimoji="0" lang="fi-FI" sz="950" b="0" i="1" u="none" strike="noStrike" kern="0" cap="none" spc="0" normalizeH="0" baseline="0" noProof="0" dirty="0" err="1">
                <a:ln>
                  <a:noFill/>
                </a:ln>
                <a:uLnTx/>
                <a:uFillTx/>
              </a:rPr>
              <a:t>dvising</a:t>
            </a:r>
            <a:r>
              <a:rPr kumimoji="0" lang="fi-FI" sz="950" b="0" i="1" u="none" strike="noStrike" kern="0" cap="none" spc="0" normalizeH="0" baseline="0" noProof="0" dirty="0">
                <a:ln>
                  <a:noFill/>
                </a:ln>
                <a:uLnTx/>
                <a:uFillTx/>
              </a:rPr>
              <a:t>, </a:t>
            </a:r>
            <a:r>
              <a:rPr kumimoji="0" lang="fi-FI" sz="950" b="0" i="1" u="none" strike="noStrike" kern="0" cap="none" spc="0" normalizeH="0" baseline="0" noProof="0" dirty="0" err="1">
                <a:ln>
                  <a:noFill/>
                </a:ln>
                <a:uLnTx/>
                <a:uFillTx/>
              </a:rPr>
              <a:t>master</a:t>
            </a:r>
            <a:r>
              <a:rPr kumimoji="0" lang="fi-FI" sz="950" b="0" i="1" u="none" strike="noStrike" kern="0" cap="none" spc="0" normalizeH="0" baseline="0" noProof="0" dirty="0">
                <a:ln>
                  <a:noFill/>
                </a:ln>
                <a:uLnTx/>
                <a:uFillTx/>
              </a:rPr>
              <a:t> </a:t>
            </a:r>
            <a:r>
              <a:rPr kumimoji="0" lang="fi-FI" sz="950" b="0" i="1" u="none" strike="noStrike" kern="0" cap="none" spc="0" normalizeH="0" baseline="0" noProof="0" dirty="0" err="1">
                <a:ln>
                  <a:noFill/>
                </a:ln>
                <a:uLnTx/>
                <a:uFillTx/>
              </a:rPr>
              <a:t>students</a:t>
            </a:r>
            <a:endParaRPr kumimoji="0" lang="fi-FI" sz="950" b="0" i="1" u="none" strike="noStrike" kern="0" cap="none" spc="0" normalizeH="0" baseline="0" noProof="0" dirty="0">
              <a:ln>
                <a:noFill/>
              </a:ln>
              <a:uLnTx/>
              <a:uFillTx/>
            </a:endParaRPr>
          </a:p>
        </p:txBody>
      </p:sp>
      <p:sp>
        <p:nvSpPr>
          <p:cNvPr id="16" name="Rectangle 15">
            <a:extLst>
              <a:ext uri="{FF2B5EF4-FFF2-40B4-BE49-F238E27FC236}">
                <a16:creationId xmlns:a16="http://schemas.microsoft.com/office/drawing/2014/main" id="{2C1004CD-0807-4CBF-A834-E76DC47C5F83}"/>
              </a:ext>
            </a:extLst>
          </p:cNvPr>
          <p:cNvSpPr/>
          <p:nvPr/>
        </p:nvSpPr>
        <p:spPr>
          <a:xfrm>
            <a:off x="1349238" y="1119162"/>
            <a:ext cx="3222762" cy="3582519"/>
          </a:xfrm>
          <a:prstGeom prst="rect">
            <a:avLst/>
          </a:prstGeom>
        </p:spPr>
        <p:txBody>
          <a:bodyPr wrap="square">
            <a:spAutoFit/>
          </a:bodyPr>
          <a:lstStyle/>
          <a:p>
            <a:pPr marL="0" marR="0" lvl="0" indent="0" defTabSz="914400" eaLnBrk="1" fontAlgn="auto" latinLnBrk="0" hangingPunct="1">
              <a:lnSpc>
                <a:spcPct val="90000"/>
              </a:lnSpc>
              <a:spcBef>
                <a:spcPts val="0"/>
              </a:spcBef>
              <a:spcAft>
                <a:spcPts val="0"/>
              </a:spcAft>
              <a:buClrTx/>
              <a:buSzTx/>
              <a:buFontTx/>
              <a:buNone/>
              <a:tabLst/>
              <a:defRPr/>
            </a:pPr>
            <a:r>
              <a:rPr lang="en-US" sz="900" b="1" kern="0" dirty="0"/>
              <a:t>Planning Officer</a:t>
            </a:r>
            <a:r>
              <a:rPr kumimoji="0" lang="en-US" sz="900" b="1" i="0" u="none" strike="noStrike" kern="0" cap="none" spc="0" normalizeH="0" baseline="0" noProof="0" dirty="0">
                <a:ln>
                  <a:noFill/>
                </a:ln>
                <a:uLnTx/>
                <a:uFillTx/>
              </a:rPr>
              <a:t> </a:t>
            </a:r>
            <a:r>
              <a:rPr kumimoji="0" lang="en-US" sz="900" b="1" i="0" u="none" strike="noStrike" kern="0" cap="none" spc="0" normalizeH="0" baseline="0" noProof="0" dirty="0" err="1">
                <a:ln>
                  <a:noFill/>
                </a:ln>
                <a:uLnTx/>
                <a:uFillTx/>
              </a:rPr>
              <a:t>Börje</a:t>
            </a:r>
            <a:r>
              <a:rPr kumimoji="0" lang="en-US" sz="900" b="1" i="0" u="none" strike="noStrike" kern="0" cap="none" spc="0" normalizeH="0" baseline="0" noProof="0" dirty="0">
                <a:ln>
                  <a:noFill/>
                </a:ln>
                <a:uLnTx/>
                <a:uFillTx/>
              </a:rPr>
              <a:t> </a:t>
            </a:r>
            <a:r>
              <a:rPr kumimoji="0" lang="en-US" sz="900" b="1" i="0" u="none" strike="noStrike" kern="0" cap="none" spc="0" normalizeH="0" baseline="0" noProof="0" dirty="0" err="1">
                <a:ln>
                  <a:noFill/>
                </a:ln>
                <a:uLnTx/>
                <a:uFillTx/>
              </a:rPr>
              <a:t>Helenius</a:t>
            </a:r>
            <a:r>
              <a:rPr kumimoji="0" lang="en-US" sz="900" b="1" i="0" u="none" strike="noStrike" kern="0" cap="none" spc="0" normalizeH="0" baseline="0" noProof="0" dirty="0">
                <a:ln>
                  <a:noFill/>
                </a:ln>
                <a:uLnTx/>
                <a:uFillTx/>
              </a:rPr>
              <a:t>, </a:t>
            </a:r>
            <a:r>
              <a:rPr kumimoji="0" lang="en-US" sz="900" i="0" u="none" strike="noStrike" kern="0" cap="none" spc="0" normalizeH="0" baseline="0" noProof="0" dirty="0" err="1">
                <a:ln>
                  <a:noFill/>
                </a:ln>
                <a:uLnTx/>
                <a:uFillTx/>
              </a:rPr>
              <a:t>borje.helenius</a:t>
            </a:r>
            <a:r>
              <a:rPr kumimoji="0" lang="en-US" sz="900" i="0" u="none" strike="noStrike" kern="0" cap="none" spc="0" normalizeH="0" baseline="0" noProof="0" dirty="0">
                <a:ln>
                  <a:noFill/>
                </a:ln>
                <a:uLnTx/>
                <a:uFillTx/>
              </a:rPr>
              <a:t>(a)aalto.fi</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900" i="1" kern="0" dirty="0" err="1"/>
              <a:t>Joint</a:t>
            </a:r>
            <a:r>
              <a:rPr lang="fi-FI" sz="900" i="1" kern="0" dirty="0"/>
              <a:t> </a:t>
            </a:r>
            <a:r>
              <a:rPr lang="fi-FI" sz="900" i="1" kern="0" dirty="0" err="1"/>
              <a:t>master’s</a:t>
            </a:r>
            <a:r>
              <a:rPr lang="fi-FI" sz="900" i="1" kern="0" dirty="0"/>
              <a:t> </a:t>
            </a:r>
            <a:r>
              <a:rPr lang="fi-FI" sz="900" i="1" kern="0" dirty="0" err="1"/>
              <a:t>programmes</a:t>
            </a:r>
            <a:r>
              <a:rPr kumimoji="0" lang="fi-FI" sz="900" b="0" i="1" u="none" strike="noStrike" kern="0" cap="none" spc="0" normalizeH="0" baseline="0" noProof="0" dirty="0">
                <a:ln>
                  <a:noFill/>
                </a:ln>
                <a:uLnTx/>
                <a:uFillTx/>
              </a:rPr>
              <a:t> NMCC, NMEE, ISEE, NMME ja SELECT</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err="1">
                <a:ln>
                  <a:noFill/>
                </a:ln>
                <a:uLnTx/>
                <a:uFillTx/>
              </a:rPr>
              <a:t>Orientation</a:t>
            </a:r>
            <a:r>
              <a:rPr lang="fi-FI" sz="900" i="1" kern="0" dirty="0"/>
              <a:t>, m</a:t>
            </a:r>
            <a:r>
              <a:rPr kumimoji="0" lang="fi-FI" sz="900" b="0" i="1" u="none" strike="noStrike" kern="0" cap="none" spc="0" normalizeH="0" baseline="0" noProof="0" dirty="0" err="1">
                <a:ln>
                  <a:noFill/>
                </a:ln>
                <a:uLnTx/>
                <a:uFillTx/>
              </a:rPr>
              <a:t>aster’s</a:t>
            </a:r>
            <a:r>
              <a:rPr kumimoji="0" lang="fi-FI" sz="900" b="0" i="1" u="none" strike="noStrike" kern="0" cap="none" spc="0" normalizeH="0" baseline="0" noProof="0" dirty="0">
                <a:ln>
                  <a:noFill/>
                </a:ln>
                <a:uLnTx/>
                <a:uFillTx/>
              </a:rPr>
              <a:t> </a:t>
            </a:r>
            <a:r>
              <a:rPr lang="fi-FI" sz="900" i="1" kern="0" dirty="0"/>
              <a:t>p</a:t>
            </a:r>
            <a:r>
              <a:rPr kumimoji="0" lang="fi-FI" sz="900" b="0" i="1" u="none" strike="noStrike" kern="0" cap="none" spc="0" normalizeH="0" baseline="0" noProof="0" dirty="0" err="1">
                <a:ln>
                  <a:noFill/>
                </a:ln>
                <a:uLnTx/>
                <a:uFillTx/>
              </a:rPr>
              <a:t>rogramme</a:t>
            </a:r>
            <a:r>
              <a:rPr kumimoji="0" lang="fi-FI" sz="900" b="0" i="1" u="none" strike="noStrike" kern="0" cap="none" spc="0" normalizeH="0" baseline="0" noProof="0" dirty="0">
                <a:ln>
                  <a:noFill/>
                </a:ln>
                <a:uLnTx/>
                <a:uFillTx/>
              </a:rPr>
              <a:t> </a:t>
            </a:r>
            <a:r>
              <a:rPr lang="fi-FI" sz="900" i="1" kern="0" dirty="0"/>
              <a:t>s</a:t>
            </a:r>
            <a:r>
              <a:rPr kumimoji="0" lang="fi-FI" sz="900" b="0" i="1" u="none" strike="noStrike" kern="0" cap="none" spc="0" normalizeH="0" baseline="0" noProof="0" dirty="0" err="1">
                <a:ln>
                  <a:noFill/>
                </a:ln>
                <a:uLnTx/>
                <a:uFillTx/>
              </a:rPr>
              <a:t>tudents</a:t>
            </a:r>
            <a:endParaRPr kumimoji="0" lang="fi-FI" sz="900" b="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900" i="1" kern="0" dirty="0" err="1"/>
              <a:t>Degree</a:t>
            </a:r>
            <a:r>
              <a:rPr lang="fi-FI" sz="900" i="1" kern="0" dirty="0"/>
              <a:t> </a:t>
            </a:r>
            <a:r>
              <a:rPr lang="fi-FI" sz="900" i="1" kern="0" dirty="0" err="1"/>
              <a:t>descriptions</a:t>
            </a:r>
            <a:r>
              <a:rPr lang="fi-FI" sz="900" i="1" kern="0" dirty="0"/>
              <a:t>, c</a:t>
            </a:r>
            <a:r>
              <a:rPr kumimoji="0" lang="fi-FI" sz="900" b="0" i="1" u="none" strike="noStrike" kern="0" cap="none" spc="0" normalizeH="0" baseline="0" noProof="0" dirty="0" err="1">
                <a:ln>
                  <a:noFill/>
                </a:ln>
                <a:uLnTx/>
                <a:uFillTx/>
              </a:rPr>
              <a:t>urriculum</a:t>
            </a:r>
            <a:r>
              <a:rPr kumimoji="0" lang="fi-FI" sz="900" b="0" i="1" u="none" strike="noStrike" kern="0" cap="none" spc="0" normalizeH="0" baseline="0" noProof="0" dirty="0">
                <a:ln>
                  <a:noFill/>
                </a:ln>
                <a:uLnTx/>
                <a:uFillTx/>
              </a:rPr>
              <a:t> </a:t>
            </a:r>
            <a:r>
              <a:rPr kumimoji="0" lang="fi-FI" sz="900" b="0" i="1" u="none" strike="noStrike" kern="0" cap="none" spc="0" normalizeH="0" baseline="0" noProof="0" dirty="0" err="1">
                <a:ln>
                  <a:noFill/>
                </a:ln>
                <a:uLnTx/>
                <a:uFillTx/>
              </a:rPr>
              <a:t>planning</a:t>
            </a:r>
            <a:r>
              <a:rPr kumimoji="0" lang="fi-FI" sz="900" b="0" i="1" u="none" strike="noStrike" kern="0" cap="none" spc="0" normalizeH="0" baseline="0" noProof="0" dirty="0">
                <a:ln>
                  <a:noFill/>
                </a:ln>
                <a:uLnTx/>
                <a:uFillTx/>
              </a:rPr>
              <a:t>, </a:t>
            </a:r>
            <a:r>
              <a:rPr lang="fi-FI" sz="900" i="1" kern="0" dirty="0"/>
              <a:t>admissions</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fi-FI" sz="900" b="0" i="1"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en-US" sz="900" b="1" i="0" u="none" strike="noStrike" kern="0" cap="none" spc="0" normalizeH="0" baseline="0" noProof="0" dirty="0">
              <a:ln>
                <a:noFill/>
              </a:ln>
              <a:uLnTx/>
              <a:uFillTx/>
            </a:endParaRPr>
          </a:p>
          <a:p>
            <a:pPr marR="0" lvl="0" defTabSz="914400" eaLnBrk="1" fontAlgn="auto" latinLnBrk="0" hangingPunct="1">
              <a:lnSpc>
                <a:spcPct val="90000"/>
              </a:lnSpc>
              <a:spcBef>
                <a:spcPts val="0"/>
              </a:spcBef>
              <a:spcAft>
                <a:spcPts val="0"/>
              </a:spcAft>
              <a:buClrTx/>
              <a:buSzTx/>
              <a:tabLst/>
              <a:defRPr/>
            </a:pPr>
            <a:r>
              <a:rPr kumimoji="0" lang="en-US" sz="900" b="1" i="0" u="none" strike="noStrike" kern="0" cap="none" spc="0" normalizeH="0" baseline="0" noProof="0" dirty="0">
                <a:ln>
                  <a:noFill/>
                </a:ln>
                <a:uLnTx/>
                <a:uFillTx/>
              </a:rPr>
              <a:t>Coordinator Vilma Jokinen, </a:t>
            </a:r>
            <a:r>
              <a:rPr kumimoji="0" lang="fi-FI" sz="900" i="0" u="none" strike="noStrike" kern="0" cap="none" spc="0" normalizeH="0" baseline="0" noProof="0" dirty="0">
                <a:ln>
                  <a:noFill/>
                </a:ln>
                <a:uLnTx/>
                <a:uFillTx/>
              </a:rPr>
              <a:t>vilma.1.jokinen(a)aalto.fi</a:t>
            </a:r>
            <a:r>
              <a:rPr kumimoji="0" lang="en-US" sz="900" i="0" u="none" strike="noStrike" kern="0" cap="none" spc="0" normalizeH="0" baseline="0" noProof="0" dirty="0">
                <a:ln>
                  <a:noFill/>
                </a:ln>
                <a:uLnTx/>
                <a:uFillTx/>
              </a:rPr>
              <a:t> </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900" i="1" u="none" strike="noStrike" kern="0" cap="none" spc="0" normalizeH="0" baseline="0" noProof="0" dirty="0">
                <a:ln>
                  <a:noFill/>
                </a:ln>
                <a:uLnTx/>
                <a:uFillTx/>
              </a:rPr>
              <a:t>Outgoing exchange students, selection process, </a:t>
            </a:r>
            <a:br>
              <a:rPr kumimoji="0" lang="en-US" sz="900" i="1" u="none" strike="noStrike" kern="0" cap="none" spc="0" normalizeH="0" baseline="0" noProof="0" dirty="0">
                <a:ln>
                  <a:noFill/>
                </a:ln>
                <a:uLnTx/>
                <a:uFillTx/>
              </a:rPr>
            </a:br>
            <a:r>
              <a:rPr kumimoji="0" lang="en-US" sz="900" i="1" u="none" strike="noStrike" kern="0" cap="none" spc="0" normalizeH="0" baseline="0" noProof="0" dirty="0">
                <a:ln>
                  <a:noFill/>
                </a:ln>
                <a:uLnTx/>
                <a:uFillTx/>
              </a:rPr>
              <a:t>advise, grants</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900" i="1" u="none" strike="noStrike" kern="0" cap="none" spc="0" normalizeH="0" baseline="0" noProof="0" dirty="0">
                <a:ln>
                  <a:noFill/>
                </a:ln>
                <a:uLnTx/>
                <a:uFillTx/>
              </a:rPr>
              <a:t>Unite: outgoing and incoming students</a:t>
            </a:r>
            <a:endParaRPr kumimoji="0" lang="en-US" sz="900" b="1" i="0"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en-US" sz="900" b="1" i="0"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en-US" sz="900" b="1" i="0"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en-US" sz="900" b="1" i="0"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r>
              <a:rPr kumimoji="0" lang="en-US" sz="900" b="1" i="0" u="none" strike="noStrike" kern="0" cap="none" spc="0" normalizeH="0" baseline="0" noProof="0" dirty="0">
                <a:ln>
                  <a:noFill/>
                </a:ln>
                <a:uLnTx/>
                <a:uFillTx/>
              </a:rPr>
              <a:t>Coordinator Jaana Kauppi, </a:t>
            </a:r>
            <a:r>
              <a:rPr kumimoji="0" lang="en-US" sz="900" i="0" u="none" strike="noStrike" kern="0" cap="none" spc="0" normalizeH="0" baseline="0" noProof="0" dirty="0" err="1">
                <a:ln>
                  <a:noFill/>
                </a:ln>
                <a:uLnTx/>
                <a:uFillTx/>
              </a:rPr>
              <a:t>jaana.kauppi</a:t>
            </a:r>
            <a:r>
              <a:rPr kumimoji="0" lang="en-US" sz="900" i="0" u="none" strike="noStrike" kern="0" cap="none" spc="0" normalizeH="0" baseline="0" noProof="0" dirty="0">
                <a:ln>
                  <a:noFill/>
                </a:ln>
                <a:uLnTx/>
                <a:uFillTx/>
              </a:rPr>
              <a:t>(a)aalto.fi</a:t>
            </a:r>
            <a:endParaRPr kumimoji="0" lang="fi-FI" sz="90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900" b="0" i="1" u="none" strike="noStrike" kern="0" cap="none" spc="0" normalizeH="0" baseline="0" noProof="0" dirty="0">
                <a:ln>
                  <a:noFill/>
                </a:ln>
                <a:uLnTx/>
                <a:uFillTx/>
              </a:rPr>
              <a:t>Aalto </a:t>
            </a:r>
            <a:r>
              <a:rPr lang="en-US" sz="900" i="1" kern="0" dirty="0"/>
              <a:t>c</a:t>
            </a:r>
            <a:r>
              <a:rPr kumimoji="0" lang="en-US" sz="900" b="0" i="1" u="none" strike="noStrike" kern="0" cap="none" spc="0" normalizeH="0" baseline="0" noProof="0" dirty="0" err="1">
                <a:ln>
                  <a:noFill/>
                </a:ln>
                <a:uLnTx/>
                <a:uFillTx/>
              </a:rPr>
              <a:t>oordinator</a:t>
            </a:r>
            <a:r>
              <a:rPr kumimoji="0" lang="en-US" sz="900" b="0" i="1" u="none" strike="noStrike" kern="0" cap="none" spc="0" normalizeH="0" baseline="0" noProof="0" dirty="0">
                <a:ln>
                  <a:noFill/>
                </a:ln>
                <a:uLnTx/>
                <a:uFillTx/>
              </a:rPr>
              <a:t>, housing for </a:t>
            </a:r>
            <a:r>
              <a:rPr lang="en-US" sz="900" i="1" kern="0" dirty="0" err="1"/>
              <a:t>i</a:t>
            </a:r>
            <a:r>
              <a:rPr kumimoji="0" lang="en-US" sz="900" b="0" i="1" u="none" strike="noStrike" kern="0" cap="none" spc="0" normalizeH="0" baseline="0" noProof="0" dirty="0" err="1">
                <a:ln>
                  <a:noFill/>
                </a:ln>
                <a:uLnTx/>
                <a:uFillTx/>
              </a:rPr>
              <a:t>nternational</a:t>
            </a:r>
            <a:r>
              <a:rPr kumimoji="0" lang="en-US" sz="900" b="0" i="1" u="none" strike="noStrike" kern="0" cap="none" spc="0" normalizeH="0" baseline="0" noProof="0" dirty="0">
                <a:ln>
                  <a:noFill/>
                </a:ln>
                <a:uLnTx/>
                <a:uFillTx/>
              </a:rPr>
              <a:t> </a:t>
            </a:r>
            <a:r>
              <a:rPr lang="en-US" sz="900" i="1" kern="0" dirty="0"/>
              <a:t>s</a:t>
            </a:r>
            <a:r>
              <a:rPr kumimoji="0" lang="en-US" sz="900" b="0" i="1" u="none" strike="noStrike" kern="0" cap="none" spc="0" normalizeH="0" baseline="0" noProof="0" dirty="0" err="1">
                <a:ln>
                  <a:noFill/>
                </a:ln>
                <a:uLnTx/>
                <a:uFillTx/>
              </a:rPr>
              <a:t>tudents</a:t>
            </a:r>
            <a:endParaRPr kumimoji="0" lang="en-US" sz="900" b="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err="1">
                <a:ln>
                  <a:noFill/>
                </a:ln>
                <a:uLnTx/>
                <a:uFillTx/>
              </a:rPr>
              <a:t>Degree</a:t>
            </a:r>
            <a:r>
              <a:rPr kumimoji="0" lang="fi-FI" sz="900" b="0" i="1" u="none" strike="noStrike" kern="0" cap="none" spc="0" normalizeH="0" baseline="0" noProof="0" dirty="0">
                <a:ln>
                  <a:noFill/>
                </a:ln>
                <a:uLnTx/>
                <a:uFillTx/>
              </a:rPr>
              <a:t> </a:t>
            </a:r>
            <a:r>
              <a:rPr lang="fi-FI" sz="900" i="1" kern="0" dirty="0"/>
              <a:t>d</a:t>
            </a:r>
            <a:r>
              <a:rPr kumimoji="0" lang="fi-FI" sz="900" b="0" i="1" u="none" strike="noStrike" kern="0" cap="none" spc="0" normalizeH="0" baseline="0" noProof="0" dirty="0" err="1">
                <a:ln>
                  <a:noFill/>
                </a:ln>
                <a:uLnTx/>
                <a:uFillTx/>
              </a:rPr>
              <a:t>escriptions</a:t>
            </a:r>
            <a:r>
              <a:rPr lang="fi-FI" sz="900" i="1" kern="0" dirty="0"/>
              <a:t> and admissions, </a:t>
            </a:r>
            <a:r>
              <a:rPr lang="fi-FI" sz="900" i="1" kern="0" dirty="0" err="1"/>
              <a:t>master’s</a:t>
            </a:r>
            <a:r>
              <a:rPr lang="fi-FI" sz="900" i="1" kern="0" dirty="0"/>
              <a:t> </a:t>
            </a:r>
            <a:r>
              <a:rPr lang="fi-FI" sz="900" i="1" kern="0" dirty="0" err="1"/>
              <a:t>programmes</a:t>
            </a:r>
            <a:endParaRPr lang="fi-FI" sz="900" i="1" kern="0" dirty="0"/>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err="1">
                <a:ln>
                  <a:noFill/>
                </a:ln>
                <a:uLnTx/>
                <a:uFillTx/>
              </a:rPr>
              <a:t>Secretary</a:t>
            </a:r>
            <a:r>
              <a:rPr lang="fi-FI" sz="900" i="1" kern="0" dirty="0"/>
              <a:t>, </a:t>
            </a:r>
            <a:r>
              <a:rPr kumimoji="0" lang="fi-FI" sz="900" b="0" i="1" u="none" strike="noStrike" kern="0" cap="none" spc="0" normalizeH="0" baseline="0" noProof="0" dirty="0">
                <a:ln>
                  <a:noFill/>
                </a:ln>
                <a:uLnTx/>
                <a:uFillTx/>
              </a:rPr>
              <a:t>Engineering Academic </a:t>
            </a:r>
            <a:r>
              <a:rPr kumimoji="0" lang="fi-FI" sz="900" b="0" i="1" u="none" strike="noStrike" kern="0" cap="none" spc="0" normalizeH="0" baseline="0" noProof="0" dirty="0" err="1">
                <a:ln>
                  <a:noFill/>
                </a:ln>
                <a:uLnTx/>
                <a:uFillTx/>
              </a:rPr>
              <a:t>Committee</a:t>
            </a:r>
            <a:br>
              <a:rPr kumimoji="0" lang="fi-FI" sz="900" b="0" i="1" u="none" strike="noStrike" kern="0" cap="none" spc="0" normalizeH="0" baseline="0" noProof="0" dirty="0">
                <a:ln>
                  <a:noFill/>
                </a:ln>
                <a:uLnTx/>
                <a:uFillTx/>
              </a:rPr>
            </a:br>
            <a:endParaRPr lang="en-US" sz="900" b="1" kern="0" dirty="0"/>
          </a:p>
          <a:p>
            <a:pPr marL="0" marR="0" lvl="0" indent="0" defTabSz="914400" eaLnBrk="1" fontAlgn="auto" latinLnBrk="0" hangingPunct="1">
              <a:lnSpc>
                <a:spcPct val="90000"/>
              </a:lnSpc>
              <a:spcBef>
                <a:spcPts val="0"/>
              </a:spcBef>
              <a:spcAft>
                <a:spcPts val="0"/>
              </a:spcAft>
              <a:buClrTx/>
              <a:buSzTx/>
              <a:buFontTx/>
              <a:buNone/>
              <a:tabLst/>
              <a:defRPr/>
            </a:pPr>
            <a:endParaRPr lang="en-US" sz="900" b="1" kern="0" dirty="0"/>
          </a:p>
          <a:p>
            <a:pPr marL="0" marR="0" lvl="0" indent="0" defTabSz="914400" eaLnBrk="1" fontAlgn="auto" latinLnBrk="0" hangingPunct="1">
              <a:lnSpc>
                <a:spcPct val="90000"/>
              </a:lnSpc>
              <a:spcBef>
                <a:spcPts val="0"/>
              </a:spcBef>
              <a:spcAft>
                <a:spcPts val="0"/>
              </a:spcAft>
              <a:buClrTx/>
              <a:buSzTx/>
              <a:buFontTx/>
              <a:buNone/>
              <a:tabLst/>
              <a:defRPr/>
            </a:pPr>
            <a:endParaRPr lang="en-US" sz="900" b="1" kern="0" dirty="0"/>
          </a:p>
          <a:p>
            <a:pPr marL="0" marR="0" lvl="0" indent="0" defTabSz="914400" eaLnBrk="1" fontAlgn="auto" latinLnBrk="0" hangingPunct="1">
              <a:lnSpc>
                <a:spcPct val="90000"/>
              </a:lnSpc>
              <a:spcBef>
                <a:spcPts val="0"/>
              </a:spcBef>
              <a:spcAft>
                <a:spcPts val="0"/>
              </a:spcAft>
              <a:buClrTx/>
              <a:buSzTx/>
              <a:buFontTx/>
              <a:buNone/>
              <a:tabLst/>
              <a:defRPr/>
            </a:pPr>
            <a:r>
              <a:rPr lang="en-US" sz="900" b="1" kern="0" dirty="0" err="1"/>
              <a:t>Coodinator</a:t>
            </a:r>
            <a:r>
              <a:rPr lang="en-US" sz="900" b="1" kern="0" dirty="0"/>
              <a:t> Michael Sagulin, </a:t>
            </a:r>
            <a:endParaRPr lang="en-US" sz="900" kern="0" dirty="0"/>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900" i="1" kern="0" dirty="0"/>
              <a:t>International joint degree </a:t>
            </a:r>
            <a:r>
              <a:rPr lang="en-US" sz="900" i="1" kern="0" dirty="0" err="1"/>
              <a:t>programmes</a:t>
            </a:r>
            <a:r>
              <a:rPr lang="en-US" sz="900" i="1" kern="0" dirty="0"/>
              <a:t>, NMCC, NMEE, ISEE, NMME, SELECT, ES</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900" i="1" kern="0" dirty="0"/>
              <a:t>Student selection, advising and marketing</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900" i="1" kern="0" dirty="0"/>
              <a:t>Graduation</a:t>
            </a:r>
          </a:p>
          <a:p>
            <a:pPr marL="0" marR="0" lvl="0" indent="0" defTabSz="914400" eaLnBrk="1" fontAlgn="auto" latinLnBrk="0" hangingPunct="1">
              <a:lnSpc>
                <a:spcPct val="90000"/>
              </a:lnSpc>
              <a:spcBef>
                <a:spcPts val="0"/>
              </a:spcBef>
              <a:spcAft>
                <a:spcPts val="0"/>
              </a:spcAft>
              <a:buClrTx/>
              <a:buSzTx/>
              <a:buFontTx/>
              <a:buNone/>
              <a:tabLst/>
              <a:defRPr/>
            </a:pPr>
            <a:endParaRPr lang="en-US" sz="900" b="1" kern="0" dirty="0">
              <a:solidFill>
                <a:prstClr val="white"/>
              </a:solidFill>
              <a:effectLst>
                <a:outerShdw blurRad="38100" dist="38100" dir="2700000" algn="tl">
                  <a:srgbClr val="000000">
                    <a:alpha val="43137"/>
                  </a:srgbClr>
                </a:outerShdw>
              </a:effectLst>
            </a:endParaRPr>
          </a:p>
        </p:txBody>
      </p:sp>
      <p:sp>
        <p:nvSpPr>
          <p:cNvPr id="17" name="Rectangle 16">
            <a:extLst>
              <a:ext uri="{FF2B5EF4-FFF2-40B4-BE49-F238E27FC236}">
                <a16:creationId xmlns:a16="http://schemas.microsoft.com/office/drawing/2014/main" id="{EA57CEB3-CD92-4CDF-B8C4-64ADF51BECA8}"/>
              </a:ext>
            </a:extLst>
          </p:cNvPr>
          <p:cNvSpPr/>
          <p:nvPr/>
        </p:nvSpPr>
        <p:spPr>
          <a:xfrm>
            <a:off x="5941150" y="1829176"/>
            <a:ext cx="2766907" cy="2834622"/>
          </a:xfrm>
          <a:prstGeom prst="rect">
            <a:avLst/>
          </a:prstGeom>
        </p:spPr>
        <p:txBody>
          <a:bodyPr wrap="square" lIns="91440" tIns="45720" rIns="91440" bIns="45720" anchor="t">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900" b="1" i="0" u="none" strike="noStrike" kern="0" cap="none" spc="0" normalizeH="0" baseline="0" noProof="0" dirty="0">
                <a:ln>
                  <a:noFill/>
                </a:ln>
                <a:uLnTx/>
                <a:uFillTx/>
              </a:rPr>
              <a:t>Planning officer Melina </a:t>
            </a:r>
            <a:r>
              <a:rPr kumimoji="0" lang="en-US" sz="900" b="1" i="0" u="none" strike="noStrike" kern="0" cap="none" spc="0" normalizeH="0" baseline="0" noProof="0" dirty="0" err="1">
                <a:ln>
                  <a:noFill/>
                </a:ln>
                <a:uLnTx/>
                <a:uFillTx/>
              </a:rPr>
              <a:t>Nummi</a:t>
            </a:r>
            <a:r>
              <a:rPr kumimoji="0" lang="en-US" sz="900" b="1" i="0" u="none" strike="noStrike" kern="0" cap="none" spc="0" normalizeH="0" baseline="0" noProof="0" dirty="0">
                <a:ln>
                  <a:noFill/>
                </a:ln>
                <a:uLnTx/>
                <a:uFillTx/>
              </a:rPr>
              <a:t>, </a:t>
            </a:r>
            <a:r>
              <a:rPr kumimoji="0" lang="en-US" sz="900" i="0" u="none" strike="noStrike" kern="0" cap="none" spc="0" normalizeH="0" baseline="0" noProof="0" dirty="0" err="1">
                <a:ln>
                  <a:noFill/>
                </a:ln>
                <a:uLnTx/>
                <a:uFillTx/>
              </a:rPr>
              <a:t>melina.numi</a:t>
            </a:r>
            <a:r>
              <a:rPr kumimoji="0" lang="en-US" sz="900" i="0" u="none" strike="noStrike" kern="0" cap="none" spc="0" normalizeH="0" baseline="0" noProof="0" dirty="0">
                <a:ln>
                  <a:noFill/>
                </a:ln>
                <a:uLnTx/>
                <a:uFillTx/>
              </a:rPr>
              <a:t>(a)aalto.fi</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900" i="1" u="none" strike="noStrike" kern="0" cap="none" spc="0" normalizeH="0" baseline="0" noProof="0" dirty="0">
                <a:ln>
                  <a:noFill/>
                </a:ln>
                <a:uLnTx/>
                <a:uFillTx/>
              </a:rPr>
              <a:t>Student exchange (outgoing) and international </a:t>
            </a:r>
            <a:r>
              <a:rPr kumimoji="0" lang="en-US" sz="900" i="1" u="none" strike="noStrike" kern="0" cap="none" spc="0" normalizeH="0" baseline="0" noProof="0" dirty="0" err="1">
                <a:ln>
                  <a:noFill/>
                </a:ln>
                <a:uLnTx/>
                <a:uFillTx/>
              </a:rPr>
              <a:t>internhips</a:t>
            </a:r>
            <a:r>
              <a:rPr kumimoji="0" lang="en-US" sz="900" i="1" u="none" strike="noStrike" kern="0" cap="none" spc="0" normalizeH="0" baseline="0" noProof="0" dirty="0">
                <a:ln>
                  <a:noFill/>
                </a:ln>
                <a:uLnTx/>
                <a:uFillTx/>
              </a:rPr>
              <a:t> </a:t>
            </a:r>
            <a:r>
              <a:rPr lang="fi-FI" sz="900" i="1" kern="0" dirty="0"/>
              <a:t>s</a:t>
            </a:r>
            <a:r>
              <a:rPr kumimoji="0" lang="fi-FI" sz="900" b="0" i="1" u="none" strike="noStrike" kern="0" cap="none" spc="0" normalizeH="0" baseline="0" noProof="0" dirty="0" err="1">
                <a:ln>
                  <a:noFill/>
                </a:ln>
                <a:uLnTx/>
                <a:uFillTx/>
              </a:rPr>
              <a:t>election</a:t>
            </a:r>
            <a:r>
              <a:rPr kumimoji="0" lang="fi-FI" sz="900" b="0" i="1" u="none" strike="noStrike" kern="0" cap="none" spc="0" normalizeH="0" baseline="0" noProof="0" dirty="0">
                <a:ln>
                  <a:noFill/>
                </a:ln>
                <a:uLnTx/>
                <a:uFillTx/>
              </a:rPr>
              <a:t> </a:t>
            </a:r>
            <a:r>
              <a:rPr lang="fi-FI" sz="900" i="1" kern="0" dirty="0"/>
              <a:t>p</a:t>
            </a:r>
            <a:r>
              <a:rPr kumimoji="0" lang="fi-FI" sz="900" b="0" i="1" u="none" strike="noStrike" kern="0" cap="none" spc="0" normalizeH="0" baseline="0" noProof="0" dirty="0" err="1">
                <a:ln>
                  <a:noFill/>
                </a:ln>
                <a:uLnTx/>
                <a:uFillTx/>
              </a:rPr>
              <a:t>rocess</a:t>
            </a:r>
            <a:r>
              <a:rPr kumimoji="0" lang="fi-FI" sz="900" b="0" i="1" u="none" strike="noStrike" kern="0" cap="none" spc="0" normalizeH="0" baseline="0" noProof="0" dirty="0">
                <a:ln>
                  <a:noFill/>
                </a:ln>
                <a:uLnTx/>
                <a:uFillTx/>
              </a:rPr>
              <a:t>, </a:t>
            </a:r>
            <a:r>
              <a:rPr lang="fi-FI" sz="900" i="1" kern="0" dirty="0"/>
              <a:t>o</a:t>
            </a:r>
            <a:r>
              <a:rPr kumimoji="0" lang="fi-FI" sz="900" b="0" i="1" u="none" strike="noStrike" kern="0" cap="none" spc="0" normalizeH="0" baseline="0" noProof="0" dirty="0" err="1">
                <a:ln>
                  <a:noFill/>
                </a:ln>
                <a:uLnTx/>
                <a:uFillTx/>
              </a:rPr>
              <a:t>rientation</a:t>
            </a:r>
            <a:r>
              <a:rPr kumimoji="0" lang="fi-FI" sz="900" b="0" i="1" u="none" strike="noStrike" kern="0" cap="none" spc="0" normalizeH="0" baseline="0" noProof="0" dirty="0">
                <a:ln>
                  <a:noFill/>
                </a:ln>
                <a:uLnTx/>
                <a:uFillTx/>
              </a:rPr>
              <a:t>, </a:t>
            </a:r>
            <a:r>
              <a:rPr lang="fi-FI" sz="900" i="1" kern="0" dirty="0"/>
              <a:t>a</a:t>
            </a:r>
            <a:r>
              <a:rPr kumimoji="0" lang="fi-FI" sz="900" b="0" i="1" u="none" strike="noStrike" kern="0" cap="none" spc="0" normalizeH="0" baseline="0" noProof="0" dirty="0" err="1">
                <a:ln>
                  <a:noFill/>
                </a:ln>
                <a:uLnTx/>
                <a:uFillTx/>
              </a:rPr>
              <a:t>dvising</a:t>
            </a:r>
            <a:r>
              <a:rPr kumimoji="0" lang="fi-FI" sz="900" b="0" i="1" u="none" strike="noStrike" kern="0" cap="none" spc="0" normalizeH="0" baseline="0" noProof="0" dirty="0">
                <a:ln>
                  <a:noFill/>
                </a:ln>
                <a:uLnTx/>
                <a:uFillTx/>
              </a:rPr>
              <a:t>, </a:t>
            </a:r>
            <a:r>
              <a:rPr kumimoji="0" lang="fi-FI" sz="900" b="0" i="1" u="none" strike="noStrike" kern="0" cap="none" spc="0" normalizeH="0" baseline="0" noProof="0" dirty="0" err="1">
                <a:ln>
                  <a:noFill/>
                </a:ln>
                <a:uLnTx/>
                <a:uFillTx/>
              </a:rPr>
              <a:t>marketing</a:t>
            </a:r>
            <a:endParaRPr kumimoji="0" lang="en-US" sz="90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900" i="1" kern="0" dirty="0">
                <a:cs typeface="Arial"/>
              </a:rPr>
              <a:t>Unite, Joint Mobility Centre and Mobility for All Projects</a:t>
            </a:r>
            <a:endParaRPr lang="en-US" sz="900" i="1" u="none" strike="noStrike" kern="0" cap="none" spc="0" normalizeH="0" baseline="0" noProof="0" dirty="0">
              <a:ln>
                <a:noFill/>
              </a:ln>
              <a:uLnTx/>
              <a:uFillTx/>
              <a:cs typeface="Arial"/>
            </a:endParaRPr>
          </a:p>
          <a:p>
            <a:pPr marL="0" marR="0" lvl="0" indent="0" defTabSz="914400" eaLnBrk="1" fontAlgn="auto" latinLnBrk="0" hangingPunct="1">
              <a:lnSpc>
                <a:spcPct val="90000"/>
              </a:lnSpc>
              <a:spcBef>
                <a:spcPts val="0"/>
              </a:spcBef>
              <a:spcAft>
                <a:spcPts val="0"/>
              </a:spcAft>
              <a:buClrTx/>
              <a:buSzTx/>
              <a:buFontTx/>
              <a:buNone/>
              <a:tabLst/>
              <a:defRPr/>
            </a:pPr>
            <a:endParaRPr lang="en-US" sz="900" b="1" kern="0" dirty="0"/>
          </a:p>
          <a:p>
            <a:pPr marL="0" marR="0" lvl="0" indent="0" defTabSz="914400" eaLnBrk="1" fontAlgn="auto" latinLnBrk="0" hangingPunct="1">
              <a:lnSpc>
                <a:spcPct val="90000"/>
              </a:lnSpc>
              <a:spcBef>
                <a:spcPts val="0"/>
              </a:spcBef>
              <a:spcAft>
                <a:spcPts val="0"/>
              </a:spcAft>
              <a:buClrTx/>
              <a:buSzTx/>
              <a:buFontTx/>
              <a:buNone/>
              <a:tabLst/>
              <a:defRPr/>
            </a:pPr>
            <a:endParaRPr lang="en-US" sz="900" b="1" kern="0" dirty="0"/>
          </a:p>
          <a:p>
            <a:pPr marL="0" marR="0" lvl="0" indent="0" defTabSz="914400" eaLnBrk="1" fontAlgn="auto" latinLnBrk="0" hangingPunct="1">
              <a:lnSpc>
                <a:spcPct val="90000"/>
              </a:lnSpc>
              <a:spcBef>
                <a:spcPts val="0"/>
              </a:spcBef>
              <a:spcAft>
                <a:spcPts val="0"/>
              </a:spcAft>
              <a:buClrTx/>
              <a:buSzTx/>
              <a:buFontTx/>
              <a:buNone/>
              <a:tabLst/>
              <a:defRPr/>
            </a:pPr>
            <a:r>
              <a:rPr kumimoji="0" lang="en-US" sz="900" b="1" i="0" u="none" strike="noStrike" kern="0" cap="none" spc="0" normalizeH="0" baseline="0" noProof="0" dirty="0">
                <a:ln>
                  <a:noFill/>
                </a:ln>
                <a:uLnTx/>
                <a:uFillTx/>
              </a:rPr>
              <a:t>Coordinator Hannele </a:t>
            </a:r>
            <a:r>
              <a:rPr kumimoji="0" lang="en-US" sz="900" b="1" i="0" u="none" strike="noStrike" kern="0" cap="none" spc="0" normalizeH="0" baseline="0" noProof="0" dirty="0" err="1">
                <a:ln>
                  <a:noFill/>
                </a:ln>
                <a:uLnTx/>
                <a:uFillTx/>
              </a:rPr>
              <a:t>Pietola</a:t>
            </a:r>
            <a:r>
              <a:rPr kumimoji="0" lang="en-US" sz="900" b="1" i="0" u="none" strike="noStrike" kern="0" cap="none" spc="0" normalizeH="0" baseline="0" noProof="0" dirty="0">
                <a:ln>
                  <a:noFill/>
                </a:ln>
                <a:uLnTx/>
                <a:uFillTx/>
              </a:rPr>
              <a:t>, </a:t>
            </a:r>
            <a:r>
              <a:rPr kumimoji="0" lang="fi-FI" sz="900" i="0" u="none" strike="noStrike" kern="0" cap="none" spc="0" normalizeH="0" baseline="0" noProof="0" dirty="0" err="1">
                <a:ln>
                  <a:noFill/>
                </a:ln>
                <a:uLnTx/>
                <a:uFillTx/>
              </a:rPr>
              <a:t>hannele.pietola</a:t>
            </a:r>
            <a:r>
              <a:rPr kumimoji="0" lang="fi-FI" sz="900" i="0" u="none" strike="noStrike" kern="0" cap="none" spc="0" normalizeH="0" baseline="0" noProof="0" dirty="0">
                <a:ln>
                  <a:noFill/>
                </a:ln>
                <a:uLnTx/>
                <a:uFillTx/>
              </a:rPr>
              <a:t>(a)aalto.fi</a:t>
            </a:r>
            <a:endParaRPr kumimoji="0" lang="fi-FI" sz="90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err="1">
                <a:ln>
                  <a:noFill/>
                </a:ln>
                <a:uLnTx/>
                <a:uFillTx/>
              </a:rPr>
              <a:t>Student</a:t>
            </a:r>
            <a:r>
              <a:rPr kumimoji="0" lang="fi-FI" sz="900" b="0" i="1" u="none" strike="noStrike" kern="0" cap="none" spc="0" normalizeH="0" baseline="0" noProof="0" dirty="0">
                <a:ln>
                  <a:noFill/>
                </a:ln>
                <a:uLnTx/>
                <a:uFillTx/>
              </a:rPr>
              <a:t> </a:t>
            </a:r>
            <a:r>
              <a:rPr kumimoji="0" lang="fi-FI" sz="900" b="0" i="1" u="none" strike="noStrike" kern="0" cap="none" spc="0" normalizeH="0" baseline="0" noProof="0" dirty="0" err="1">
                <a:ln>
                  <a:noFill/>
                </a:ln>
                <a:uLnTx/>
                <a:uFillTx/>
              </a:rPr>
              <a:t>exchange</a:t>
            </a:r>
            <a:r>
              <a:rPr kumimoji="0" lang="fi-FI" sz="900" b="0" i="1" u="none" strike="noStrike" kern="0" cap="none" spc="0" normalizeH="0" baseline="0" noProof="0" dirty="0">
                <a:ln>
                  <a:noFill/>
                </a:ln>
                <a:uLnTx/>
                <a:uFillTx/>
              </a:rPr>
              <a:t> (</a:t>
            </a:r>
            <a:r>
              <a:rPr lang="fi-FI" sz="900" i="1" kern="0" dirty="0" err="1"/>
              <a:t>i</a:t>
            </a:r>
            <a:r>
              <a:rPr kumimoji="0" lang="fi-FI" sz="900" b="0" i="1" u="none" strike="noStrike" kern="0" cap="none" spc="0" normalizeH="0" baseline="0" noProof="0" dirty="0" err="1">
                <a:ln>
                  <a:noFill/>
                </a:ln>
                <a:uLnTx/>
                <a:uFillTx/>
              </a:rPr>
              <a:t>ncoming</a:t>
            </a:r>
            <a:r>
              <a:rPr kumimoji="0" lang="fi-FI" sz="900" b="0" i="1" u="none" strike="noStrike" kern="0" cap="none" spc="0" normalizeH="0" baseline="0" noProof="0" dirty="0">
                <a:ln>
                  <a:noFill/>
                </a:ln>
                <a:uLnTx/>
                <a:uFillTx/>
              </a:rPr>
              <a:t>), </a:t>
            </a:r>
            <a:r>
              <a:rPr lang="fi-FI" sz="900" i="1" kern="0" dirty="0" err="1"/>
              <a:t>s</a:t>
            </a:r>
            <a:r>
              <a:rPr kumimoji="0" lang="fi-FI" sz="900" b="0" i="1" u="none" strike="noStrike" kern="0" cap="none" spc="0" normalizeH="0" baseline="0" noProof="0" dirty="0" err="1">
                <a:ln>
                  <a:noFill/>
                </a:ln>
                <a:uLnTx/>
                <a:uFillTx/>
              </a:rPr>
              <a:t>election</a:t>
            </a:r>
            <a:r>
              <a:rPr kumimoji="0" lang="fi-FI" sz="900" b="0" i="1" u="none" strike="noStrike" kern="0" cap="none" spc="0" normalizeH="0" baseline="0" noProof="0" dirty="0">
                <a:ln>
                  <a:noFill/>
                </a:ln>
                <a:uLnTx/>
                <a:uFillTx/>
              </a:rPr>
              <a:t> </a:t>
            </a:r>
            <a:r>
              <a:rPr lang="fi-FI" sz="900" i="1" kern="0" dirty="0" err="1"/>
              <a:t>p</a:t>
            </a:r>
            <a:r>
              <a:rPr kumimoji="0" lang="fi-FI" sz="900" b="0" i="1" u="none" strike="noStrike" kern="0" cap="none" spc="0" normalizeH="0" baseline="0" noProof="0" dirty="0" err="1">
                <a:ln>
                  <a:noFill/>
                </a:ln>
                <a:uLnTx/>
                <a:uFillTx/>
              </a:rPr>
              <a:t>rocess</a:t>
            </a:r>
            <a:r>
              <a:rPr kumimoji="0" lang="fi-FI" sz="900" b="0" i="1" u="none" strike="noStrike" kern="0" cap="none" spc="0" normalizeH="0" baseline="0" noProof="0" dirty="0">
                <a:ln>
                  <a:noFill/>
                </a:ln>
                <a:uLnTx/>
                <a:uFillTx/>
              </a:rPr>
              <a:t>, </a:t>
            </a:r>
            <a:r>
              <a:rPr lang="fi-FI" sz="900" i="1" kern="0" dirty="0" err="1"/>
              <a:t>o</a:t>
            </a:r>
            <a:r>
              <a:rPr kumimoji="0" lang="fi-FI" sz="900" b="0" i="1" u="none" strike="noStrike" kern="0" cap="none" spc="0" normalizeH="0" baseline="0" noProof="0" dirty="0" err="1">
                <a:ln>
                  <a:noFill/>
                </a:ln>
                <a:uLnTx/>
                <a:uFillTx/>
              </a:rPr>
              <a:t>rientation</a:t>
            </a:r>
            <a:r>
              <a:rPr kumimoji="0" lang="fi-FI" sz="900" b="0" i="1" u="none" strike="noStrike" kern="0" cap="none" spc="0" normalizeH="0" baseline="0" noProof="0" dirty="0">
                <a:ln>
                  <a:noFill/>
                </a:ln>
                <a:uLnTx/>
                <a:uFillTx/>
              </a:rPr>
              <a:t>, </a:t>
            </a:r>
            <a:r>
              <a:rPr lang="en-US" sz="900" i="1" kern="0" dirty="0"/>
              <a:t>advising, marketing</a:t>
            </a:r>
            <a:endParaRPr kumimoji="0" lang="en-US" sz="900" b="1" i="0" u="none" strike="noStrike" kern="0" cap="none" spc="0" normalizeH="0" baseline="0" noProof="0" dirty="0">
              <a:ln>
                <a:noFill/>
              </a:ln>
              <a:uLnTx/>
              <a:uFillTx/>
            </a:endParaRPr>
          </a:p>
          <a:p>
            <a:pPr marR="0" lvl="0" defTabSz="914400" eaLnBrk="1" fontAlgn="auto" latinLnBrk="0" hangingPunct="1">
              <a:lnSpc>
                <a:spcPct val="90000"/>
              </a:lnSpc>
              <a:spcBef>
                <a:spcPts val="0"/>
              </a:spcBef>
              <a:spcAft>
                <a:spcPts val="0"/>
              </a:spcAft>
              <a:buClrTx/>
              <a:buSzTx/>
              <a:tabLst/>
              <a:defRPr/>
            </a:pPr>
            <a:endParaRPr lang="en-US" sz="900" b="1" kern="0" dirty="0"/>
          </a:p>
          <a:p>
            <a:pPr marR="0" lvl="0" defTabSz="914400" eaLnBrk="1" fontAlgn="auto" latinLnBrk="0" hangingPunct="1">
              <a:lnSpc>
                <a:spcPct val="90000"/>
              </a:lnSpc>
              <a:spcBef>
                <a:spcPts val="0"/>
              </a:spcBef>
              <a:spcAft>
                <a:spcPts val="0"/>
              </a:spcAft>
              <a:buClrTx/>
              <a:buSzTx/>
              <a:tabLst/>
              <a:defRPr/>
            </a:pPr>
            <a:endParaRPr kumimoji="0" lang="en-US" sz="900" b="1" i="0" u="none" strike="noStrike" kern="0" cap="none" spc="0" normalizeH="0" baseline="0" noProof="0" dirty="0">
              <a:ln>
                <a:noFill/>
              </a:ln>
              <a:uLnTx/>
              <a:uFillTx/>
            </a:endParaRPr>
          </a:p>
          <a:p>
            <a:pPr marR="0" lvl="0" defTabSz="914400" eaLnBrk="1" fontAlgn="auto" latinLnBrk="0" hangingPunct="1">
              <a:lnSpc>
                <a:spcPct val="90000"/>
              </a:lnSpc>
              <a:spcBef>
                <a:spcPts val="0"/>
              </a:spcBef>
              <a:spcAft>
                <a:spcPts val="0"/>
              </a:spcAft>
              <a:buClrTx/>
              <a:buSzTx/>
              <a:tabLst/>
              <a:defRPr/>
            </a:pPr>
            <a:endParaRPr lang="en-US" sz="900" b="1" kern="0" dirty="0"/>
          </a:p>
          <a:p>
            <a:pPr marR="0" lvl="0" defTabSz="914400" eaLnBrk="1" fontAlgn="auto" latinLnBrk="0" hangingPunct="1">
              <a:lnSpc>
                <a:spcPct val="90000"/>
              </a:lnSpc>
              <a:spcBef>
                <a:spcPts val="0"/>
              </a:spcBef>
              <a:spcAft>
                <a:spcPts val="0"/>
              </a:spcAft>
              <a:buClrTx/>
              <a:buSzTx/>
              <a:tabLst/>
              <a:defRPr/>
            </a:pPr>
            <a:r>
              <a:rPr kumimoji="0" lang="en-US" sz="900" b="1" i="1" u="none" strike="noStrike" kern="0" cap="none" spc="0" normalizeH="0" baseline="0" noProof="0" dirty="0">
                <a:ln>
                  <a:noFill/>
                </a:ln>
                <a:uLnTx/>
                <a:uFillTx/>
              </a:rPr>
              <a:t>Coordinator Anni-Elina Vänskä </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900" i="1" kern="0" dirty="0"/>
              <a:t>International joint degree </a:t>
            </a:r>
            <a:r>
              <a:rPr lang="en-US" sz="900" i="1" kern="0" dirty="0" err="1"/>
              <a:t>programmes</a:t>
            </a:r>
            <a:r>
              <a:rPr lang="en-US" sz="900" i="1" kern="0" dirty="0"/>
              <a:t>, EMC, UM, MANUF</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900" i="1" kern="0" dirty="0"/>
              <a:t>Student selection, advising and marketing</a:t>
            </a:r>
            <a:endParaRPr lang="en-US" sz="900" i="1" kern="0" dirty="0">
              <a:cs typeface="Arial"/>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900" i="1" kern="0" dirty="0"/>
              <a:t>Graduation</a:t>
            </a:r>
            <a:endParaRPr lang="en-US" sz="900" i="1" kern="0" dirty="0">
              <a:cs typeface="Arial"/>
            </a:endParaRPr>
          </a:p>
          <a:p>
            <a:pPr marR="0" lvl="0" defTabSz="914400" eaLnBrk="1" fontAlgn="auto" latinLnBrk="0" hangingPunct="1">
              <a:lnSpc>
                <a:spcPct val="90000"/>
              </a:lnSpc>
              <a:spcBef>
                <a:spcPts val="0"/>
              </a:spcBef>
              <a:spcAft>
                <a:spcPts val="0"/>
              </a:spcAft>
              <a:buClrTx/>
              <a:buSzTx/>
              <a:tabLst/>
              <a:defRPr/>
            </a:pPr>
            <a:endParaRPr kumimoji="0" lang="en-US" sz="900" b="1"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p:txBody>
      </p:sp>
      <p:pic>
        <p:nvPicPr>
          <p:cNvPr id="18" name="Picture 17" descr="A picture containing person, wall, person, smiling&#10;&#10;Description automatically generated">
            <a:extLst>
              <a:ext uri="{FF2B5EF4-FFF2-40B4-BE49-F238E27FC236}">
                <a16:creationId xmlns:a16="http://schemas.microsoft.com/office/drawing/2014/main" id="{645E64A1-D51F-4DAF-80B4-0BE4080672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2087" y="2995471"/>
            <a:ext cx="630000" cy="708138"/>
          </a:xfrm>
          <a:prstGeom prst="rect">
            <a:avLst/>
          </a:prstGeom>
        </p:spPr>
      </p:pic>
      <p:pic>
        <p:nvPicPr>
          <p:cNvPr id="19" name="Picture 18">
            <a:extLst>
              <a:ext uri="{FF2B5EF4-FFF2-40B4-BE49-F238E27FC236}">
                <a16:creationId xmlns:a16="http://schemas.microsoft.com/office/drawing/2014/main" id="{D04E075A-D517-40C3-BF8D-06008D9DE5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2087" y="1112557"/>
            <a:ext cx="630000" cy="716619"/>
          </a:xfrm>
          <a:prstGeom prst="rect">
            <a:avLst/>
          </a:prstGeom>
        </p:spPr>
      </p:pic>
      <p:pic>
        <p:nvPicPr>
          <p:cNvPr id="28" name="Picture 27" descr="A person in a red jacket&#10;&#10;Description automatically generated with low confidence">
            <a:extLst>
              <a:ext uri="{FF2B5EF4-FFF2-40B4-BE49-F238E27FC236}">
                <a16:creationId xmlns:a16="http://schemas.microsoft.com/office/drawing/2014/main" id="{41BC4A06-1A6E-4643-AC5A-DFAFB807FC4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a:stretch/>
        </p:blipFill>
        <p:spPr>
          <a:xfrm>
            <a:off x="532087" y="2047634"/>
            <a:ext cx="630000" cy="729379"/>
          </a:xfrm>
          <a:prstGeom prst="rect">
            <a:avLst/>
          </a:prstGeom>
        </p:spPr>
      </p:pic>
      <p:pic>
        <p:nvPicPr>
          <p:cNvPr id="29" name="Picture 28">
            <a:extLst>
              <a:ext uri="{FF2B5EF4-FFF2-40B4-BE49-F238E27FC236}">
                <a16:creationId xmlns:a16="http://schemas.microsoft.com/office/drawing/2014/main" id="{CD39E58E-03F2-456E-A1A1-CEEDA966553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88289" y="2885552"/>
            <a:ext cx="630000" cy="721870"/>
          </a:xfrm>
          <a:prstGeom prst="rect">
            <a:avLst/>
          </a:prstGeom>
        </p:spPr>
      </p:pic>
      <p:pic>
        <p:nvPicPr>
          <p:cNvPr id="31" name="Picture 30">
            <a:extLst>
              <a:ext uri="{FF2B5EF4-FFF2-40B4-BE49-F238E27FC236}">
                <a16:creationId xmlns:a16="http://schemas.microsoft.com/office/drawing/2014/main" id="{C9B12D83-92D9-454C-BC92-2C2FC7C9E97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88289" y="1843805"/>
            <a:ext cx="630000" cy="712536"/>
          </a:xfrm>
          <a:prstGeom prst="rect">
            <a:avLst/>
          </a:prstGeom>
        </p:spPr>
      </p:pic>
      <p:pic>
        <p:nvPicPr>
          <p:cNvPr id="32" name="Picture 31" descr="A picture containing person, clothing, indoor, sweater&#10;&#10;Description automatically generated">
            <a:extLst>
              <a:ext uri="{FF2B5EF4-FFF2-40B4-BE49-F238E27FC236}">
                <a16:creationId xmlns:a16="http://schemas.microsoft.com/office/drawing/2014/main" id="{854B70DB-181C-42F7-BA47-AA2DD65E05A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967648" y="525327"/>
            <a:ext cx="630000" cy="701139"/>
          </a:xfrm>
          <a:prstGeom prst="rect">
            <a:avLst/>
          </a:prstGeom>
        </p:spPr>
      </p:pic>
      <p:pic>
        <p:nvPicPr>
          <p:cNvPr id="2" name="Picture 1" descr="Icon&#10;&#10;Description automatically generated">
            <a:extLst>
              <a:ext uri="{FF2B5EF4-FFF2-40B4-BE49-F238E27FC236}">
                <a16:creationId xmlns:a16="http://schemas.microsoft.com/office/drawing/2014/main" id="{D7453C2E-076E-DC1F-CAE2-0206981261CD}"/>
              </a:ext>
            </a:extLst>
          </p:cNvPr>
          <p:cNvPicPr>
            <a:picLocks/>
          </p:cNvPicPr>
          <p:nvPr/>
        </p:nvPicPr>
        <p:blipFill>
          <a:blip r:embed="rId8" cstate="email">
            <a:extLst>
              <a:ext uri="{28A0092B-C50C-407E-A947-70E740481C1C}">
                <a14:useLocalDpi xmlns:a14="http://schemas.microsoft.com/office/drawing/2010/main"/>
              </a:ext>
            </a:extLst>
          </a:blip>
          <a:stretch>
            <a:fillRect/>
          </a:stretch>
        </p:blipFill>
        <p:spPr>
          <a:xfrm>
            <a:off x="532087" y="3981681"/>
            <a:ext cx="630000" cy="720000"/>
          </a:xfrm>
          <a:prstGeom prst="rect">
            <a:avLst/>
          </a:prstGeom>
        </p:spPr>
      </p:pic>
      <p:pic>
        <p:nvPicPr>
          <p:cNvPr id="3" name="Picture 2" descr="Icon&#10;&#10;Description automatically generated">
            <a:extLst>
              <a:ext uri="{FF2B5EF4-FFF2-40B4-BE49-F238E27FC236}">
                <a16:creationId xmlns:a16="http://schemas.microsoft.com/office/drawing/2014/main" id="{4CFD1F90-362A-8E98-E6A1-C2EF4D49AC91}"/>
              </a:ext>
            </a:extLst>
          </p:cNvPr>
          <p:cNvPicPr>
            <a:picLocks/>
          </p:cNvPicPr>
          <p:nvPr/>
        </p:nvPicPr>
        <p:blipFill>
          <a:blip r:embed="rId8" cstate="email">
            <a:extLst>
              <a:ext uri="{28A0092B-C50C-407E-A947-70E740481C1C}">
                <a14:useLocalDpi xmlns:a14="http://schemas.microsoft.com/office/drawing/2010/main"/>
              </a:ext>
            </a:extLst>
          </a:blip>
          <a:stretch>
            <a:fillRect/>
          </a:stretch>
        </p:blipFill>
        <p:spPr>
          <a:xfrm>
            <a:off x="4988289" y="3976329"/>
            <a:ext cx="630000" cy="720000"/>
          </a:xfrm>
          <a:prstGeom prst="rect">
            <a:avLst/>
          </a:prstGeom>
        </p:spPr>
      </p:pic>
      <p:sp>
        <p:nvSpPr>
          <p:cNvPr id="6" name="Slide Number Placeholder 5">
            <a:extLst>
              <a:ext uri="{FF2B5EF4-FFF2-40B4-BE49-F238E27FC236}">
                <a16:creationId xmlns:a16="http://schemas.microsoft.com/office/drawing/2014/main" id="{DF53133C-6C48-9438-084F-E00D7234DA03}"/>
              </a:ext>
            </a:extLst>
          </p:cNvPr>
          <p:cNvSpPr>
            <a:spLocks noGrp="1"/>
          </p:cNvSpPr>
          <p:nvPr>
            <p:ph type="sldNum" sz="quarter" idx="14"/>
          </p:nvPr>
        </p:nvSpPr>
        <p:spPr/>
        <p:txBody>
          <a:bodyPr/>
          <a:lstStyle/>
          <a:p>
            <a:fld id="{28F7F04C-F568-F649-A2AE-EA61C66B69B4}" type="slidenum">
              <a:rPr lang="en-GB" noProof="0" smtClean="0"/>
              <a:pPr/>
              <a:t>12</a:t>
            </a:fld>
            <a:endParaRPr lang="en-GB" noProof="0"/>
          </a:p>
        </p:txBody>
      </p:sp>
    </p:spTree>
    <p:extLst>
      <p:ext uri="{BB962C8B-B14F-4D97-AF65-F5344CB8AC3E}">
        <p14:creationId xmlns:p14="http://schemas.microsoft.com/office/powerpoint/2010/main" val="1132023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5AD8044D-4312-4870-8D39-6B3A3EF9C1E9}"/>
              </a:ext>
            </a:extLst>
          </p:cNvPr>
          <p:cNvSpPr txBox="1">
            <a:spLocks/>
          </p:cNvSpPr>
          <p:nvPr/>
        </p:nvSpPr>
        <p:spPr>
          <a:xfrm>
            <a:off x="287339" y="265815"/>
            <a:ext cx="4922614" cy="728512"/>
          </a:xfrm>
          <a:prstGeom prst="rect">
            <a:avLst/>
          </a:prstGeom>
        </p:spPr>
        <p:txBody>
          <a:bodyPr lIns="0" tIns="0" rIns="0" bIns="0"/>
          <a:lstStyle>
            <a:lvl1pPr marL="0" indent="0" algn="l" defTabSz="685800" rtl="0" eaLnBrk="1" latinLnBrk="0" hangingPunct="1">
              <a:lnSpc>
                <a:spcPct val="100000"/>
              </a:lnSpc>
              <a:spcBef>
                <a:spcPts val="750"/>
              </a:spcBef>
              <a:buFont typeface="Arial"/>
              <a:buNone/>
              <a:defRPr sz="4000" b="1" kern="1200" baseline="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 typeface="Arial"/>
              <a:buNone/>
              <a:tabLst/>
              <a:defRPr/>
            </a:pPr>
            <a:r>
              <a:rPr kumimoji="0" lang="en-US" sz="2200" b="1" i="0" u="none" strike="noStrike" kern="1200" cap="none" spc="0" normalizeH="0" baseline="0" noProof="0">
                <a:ln>
                  <a:noFill/>
                </a:ln>
                <a:solidFill>
                  <a:schemeClr val="tx1"/>
                </a:solidFill>
                <a:effectLst/>
                <a:uLnTx/>
                <a:uFillTx/>
                <a:latin typeface="Arial" panose="020B0604020202020204"/>
                <a:ea typeface="+mn-ea"/>
                <a:cs typeface="+mn-cs"/>
              </a:rPr>
              <a:t>Support Services for Teachers and </a:t>
            </a:r>
            <a:r>
              <a:rPr kumimoji="0" lang="en-US" sz="2200" b="1" i="0" u="none" strike="noStrike" kern="1200" cap="none" spc="0" normalizeH="0" baseline="0" noProof="0" err="1">
                <a:ln>
                  <a:noFill/>
                </a:ln>
                <a:solidFill>
                  <a:schemeClr val="tx1"/>
                </a:solidFill>
                <a:effectLst/>
                <a:uLnTx/>
                <a:uFillTx/>
                <a:latin typeface="Arial" panose="020B0604020202020204"/>
                <a:ea typeface="+mn-ea"/>
                <a:cs typeface="+mn-cs"/>
              </a:rPr>
              <a:t>Programme</a:t>
            </a:r>
            <a:r>
              <a:rPr kumimoji="0" lang="en-US" sz="2200" b="1" i="0" u="none" strike="noStrike" kern="1200" cap="none" spc="0" normalizeH="0" baseline="0" noProof="0">
                <a:ln>
                  <a:noFill/>
                </a:ln>
                <a:solidFill>
                  <a:schemeClr val="tx1"/>
                </a:solidFill>
                <a:effectLst/>
                <a:uLnTx/>
                <a:uFillTx/>
                <a:latin typeface="Arial" panose="020B0604020202020204"/>
                <a:ea typeface="+mn-ea"/>
                <a:cs typeface="+mn-cs"/>
              </a:rPr>
              <a:t> Directors (TED-team)</a:t>
            </a:r>
          </a:p>
        </p:txBody>
      </p:sp>
      <p:sp>
        <p:nvSpPr>
          <p:cNvPr id="16" name="Rectangle 15">
            <a:extLst>
              <a:ext uri="{FF2B5EF4-FFF2-40B4-BE49-F238E27FC236}">
                <a16:creationId xmlns:a16="http://schemas.microsoft.com/office/drawing/2014/main" id="{8AAB2678-390F-407D-A88E-9E574A555468}"/>
              </a:ext>
            </a:extLst>
          </p:cNvPr>
          <p:cNvSpPr/>
          <p:nvPr/>
        </p:nvSpPr>
        <p:spPr>
          <a:xfrm>
            <a:off x="1419575" y="1187420"/>
            <a:ext cx="3054453" cy="3582519"/>
          </a:xfrm>
          <a:prstGeom prst="rect">
            <a:avLst/>
          </a:prstGeom>
        </p:spPr>
        <p:txBody>
          <a:bodyPr wrap="square">
            <a:spAutoFit/>
          </a:bodyPr>
          <a:lstStyle/>
          <a:p>
            <a:pPr marL="0" marR="0" lvl="0" indent="0" defTabSz="914400" eaLnBrk="1" fontAlgn="auto" latinLnBrk="0" hangingPunct="1">
              <a:lnSpc>
                <a:spcPct val="90000"/>
              </a:lnSpc>
              <a:spcBef>
                <a:spcPts val="0"/>
              </a:spcBef>
              <a:spcAft>
                <a:spcPts val="0"/>
              </a:spcAft>
              <a:buClrTx/>
              <a:buSzTx/>
              <a:buFontTx/>
              <a:buNone/>
              <a:tabLst/>
              <a:defRPr/>
            </a:pPr>
            <a:r>
              <a:rPr lang="en-US" sz="900" b="1" kern="0" dirty="0"/>
              <a:t>Planning officer</a:t>
            </a:r>
            <a:r>
              <a:rPr kumimoji="0" lang="en-US" sz="900" b="1" i="0" u="none" strike="noStrike" kern="0" cap="none" spc="0" normalizeH="0" baseline="0" noProof="0" dirty="0">
                <a:ln>
                  <a:noFill/>
                </a:ln>
                <a:uLnTx/>
                <a:uFillTx/>
              </a:rPr>
              <a:t> Päivi Kauppinen, </a:t>
            </a:r>
            <a:r>
              <a:rPr kumimoji="0" lang="en-US" sz="900" i="0" u="none" strike="noStrike" kern="0" cap="none" spc="0" normalizeH="0" baseline="0" noProof="0" dirty="0" err="1">
                <a:ln>
                  <a:noFill/>
                </a:ln>
                <a:uLnTx/>
                <a:uFillTx/>
              </a:rPr>
              <a:t>paivi</a:t>
            </a:r>
            <a:r>
              <a:rPr lang="en-US" sz="900" kern="0" dirty="0"/>
              <a:t>.</a:t>
            </a:r>
            <a:r>
              <a:rPr lang="en-US" sz="900" kern="0" dirty="0" err="1"/>
              <a:t>kauppinen</a:t>
            </a:r>
            <a:r>
              <a:rPr lang="en-US" sz="900" kern="0" dirty="0"/>
              <a:t>(a)aalto.fi</a:t>
            </a:r>
            <a:endParaRPr kumimoji="0" lang="fi-FI" sz="90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900" i="1" kern="0" dirty="0"/>
              <a:t>Master’s </a:t>
            </a:r>
            <a:r>
              <a:rPr lang="en-US" sz="900" i="1" kern="0" dirty="0" err="1"/>
              <a:t>programmes</a:t>
            </a:r>
            <a:r>
              <a:rPr lang="en-US" sz="900" i="1" kern="0" dirty="0"/>
              <a:t> </a:t>
            </a:r>
            <a:r>
              <a:rPr kumimoji="0" lang="fi-FI" sz="900" b="0" i="1" u="none" strike="noStrike" kern="0" cap="none" spc="0" normalizeH="0" baseline="0" noProof="0" dirty="0">
                <a:ln>
                  <a:noFill/>
                </a:ln>
                <a:uLnTx/>
                <a:uFillTx/>
              </a:rPr>
              <a:t>GIS, REC, SPT, </a:t>
            </a:r>
            <a:br>
              <a:rPr kumimoji="0" lang="fi-FI" sz="900" b="0" i="1" u="none" strike="noStrike" kern="0" cap="none" spc="0" normalizeH="0" baseline="0" noProof="0" dirty="0">
                <a:ln>
                  <a:noFill/>
                </a:ln>
                <a:uLnTx/>
                <a:uFillTx/>
              </a:rPr>
            </a:br>
            <a:r>
              <a:rPr kumimoji="0" lang="fi-FI" sz="900" b="0" i="1" u="none" strike="noStrike" kern="0" cap="none" spc="0" normalizeH="0" baseline="0" noProof="0" dirty="0">
                <a:ln>
                  <a:noFill/>
                </a:ln>
                <a:uLnTx/>
                <a:uFillTx/>
              </a:rPr>
              <a:t>WAT, CS, USP</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900" i="1" kern="0" dirty="0"/>
              <a:t>C</a:t>
            </a:r>
            <a:r>
              <a:rPr kumimoji="0" lang="fi-FI" sz="900" b="0" i="1" u="none" strike="noStrike" kern="0" cap="none" spc="0" normalizeH="0" baseline="0" noProof="0" dirty="0" err="1">
                <a:ln>
                  <a:noFill/>
                </a:ln>
                <a:uLnTx/>
                <a:uFillTx/>
              </a:rPr>
              <a:t>urriculum</a:t>
            </a:r>
            <a:r>
              <a:rPr kumimoji="0" lang="fi-FI" sz="900" b="0" i="1" u="none" strike="noStrike" kern="0" cap="none" spc="0" normalizeH="0" baseline="0" noProof="0" dirty="0">
                <a:ln>
                  <a:noFill/>
                </a:ln>
                <a:uLnTx/>
                <a:uFillTx/>
              </a:rPr>
              <a:t> </a:t>
            </a:r>
            <a:r>
              <a:rPr kumimoji="0" lang="fi-FI" sz="900" b="0" i="1" u="none" strike="noStrike" kern="0" cap="none" spc="0" normalizeH="0" baseline="0" noProof="0" dirty="0" err="1">
                <a:ln>
                  <a:noFill/>
                </a:ln>
                <a:uLnTx/>
                <a:uFillTx/>
              </a:rPr>
              <a:t>planning</a:t>
            </a:r>
            <a:r>
              <a:rPr kumimoji="0" lang="fi-FI" sz="900" b="0" i="1" u="none" strike="noStrike" kern="0" cap="none" spc="0" normalizeH="0" baseline="0" noProof="0" dirty="0">
                <a:ln>
                  <a:noFill/>
                </a:ln>
                <a:uLnTx/>
                <a:uFillTx/>
              </a:rPr>
              <a:t>, admissions</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err="1">
                <a:ln>
                  <a:noFill/>
                </a:ln>
                <a:uLnTx/>
                <a:uFillTx/>
              </a:rPr>
              <a:t>Suppor</a:t>
            </a:r>
            <a:r>
              <a:rPr lang="fi-FI" sz="900" i="1" kern="0" dirty="0"/>
              <a:t>t </a:t>
            </a:r>
            <a:r>
              <a:rPr kumimoji="0" lang="fi-FI" sz="900" b="0" i="1" u="none" strike="noStrike" kern="0" cap="none" spc="0" normalizeH="0" baseline="0" noProof="0" dirty="0">
                <a:ln>
                  <a:noFill/>
                </a:ln>
                <a:uLnTx/>
                <a:uFillTx/>
              </a:rPr>
              <a:t>for </a:t>
            </a:r>
            <a:r>
              <a:rPr kumimoji="0" lang="fi-FI" sz="900" b="0" i="1" u="none" strike="noStrike" kern="0" cap="none" spc="0" normalizeH="0" baseline="0" noProof="0" dirty="0" err="1">
                <a:ln>
                  <a:noFill/>
                </a:ln>
                <a:uLnTx/>
                <a:uFillTx/>
              </a:rPr>
              <a:t>programme</a:t>
            </a:r>
            <a:r>
              <a:rPr kumimoji="0" lang="fi-FI" sz="900" b="0" i="1" u="none" strike="noStrike" kern="0" cap="none" spc="0" normalizeH="0" baseline="0" noProof="0" dirty="0">
                <a:ln>
                  <a:noFill/>
                </a:ln>
                <a:uLnTx/>
                <a:uFillTx/>
              </a:rPr>
              <a:t> </a:t>
            </a:r>
            <a:r>
              <a:rPr lang="fi-FI" sz="900" i="1" kern="0" dirty="0"/>
              <a:t>d</a:t>
            </a:r>
            <a:r>
              <a:rPr kumimoji="0" lang="fi-FI" sz="900" b="0" i="1" u="none" strike="noStrike" kern="0" cap="none" spc="0" normalizeH="0" baseline="0" noProof="0" dirty="0" err="1">
                <a:ln>
                  <a:noFill/>
                </a:ln>
                <a:uLnTx/>
                <a:uFillTx/>
              </a:rPr>
              <a:t>irector</a:t>
            </a:r>
            <a:br>
              <a:rPr kumimoji="0" lang="fi-FI" sz="900" b="0" i="1" u="none" strike="noStrike" kern="0" cap="none" spc="0" normalizeH="0" baseline="0" noProof="0" dirty="0">
                <a:ln>
                  <a:noFill/>
                </a:ln>
                <a:uLnTx/>
                <a:uFillTx/>
              </a:rPr>
            </a:br>
            <a:endParaRPr kumimoji="0" lang="fi-FI" sz="900" b="0" i="1"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br>
              <a:rPr kumimoji="0" lang="fi-FI" sz="900" b="0" i="1" u="none" strike="noStrike" kern="0" cap="none" spc="0" normalizeH="0" baseline="0" noProof="0" dirty="0">
                <a:ln>
                  <a:noFill/>
                </a:ln>
                <a:uLnTx/>
                <a:uFillTx/>
              </a:rPr>
            </a:br>
            <a:r>
              <a:rPr lang="en-US" sz="900" b="1" kern="0" dirty="0"/>
              <a:t>Planning Officer</a:t>
            </a:r>
            <a:r>
              <a:rPr kumimoji="0" lang="en-US" sz="900" b="1" i="0" u="none" strike="noStrike" kern="0" cap="none" spc="0" normalizeH="0" baseline="0" noProof="0" dirty="0">
                <a:ln>
                  <a:noFill/>
                </a:ln>
                <a:uLnTx/>
                <a:uFillTx/>
              </a:rPr>
              <a:t> Katri Koistinen, </a:t>
            </a:r>
            <a:r>
              <a:rPr kumimoji="0" lang="en-US" sz="900" i="0" u="none" strike="noStrike" kern="0" cap="none" spc="0" normalizeH="0" baseline="0" noProof="0" dirty="0" err="1">
                <a:ln>
                  <a:noFill/>
                </a:ln>
                <a:uLnTx/>
                <a:uFillTx/>
              </a:rPr>
              <a:t>katri.koistinen</a:t>
            </a:r>
            <a:r>
              <a:rPr kumimoji="0" lang="en-US" sz="900" i="0" u="none" strike="noStrike" kern="0" cap="none" spc="0" normalizeH="0" baseline="0" noProof="0" dirty="0">
                <a:ln>
                  <a:noFill/>
                </a:ln>
                <a:uLnTx/>
                <a:uFillTx/>
              </a:rPr>
              <a:t>(a)aalto.fi</a:t>
            </a:r>
            <a:endParaRPr kumimoji="0" lang="fi-FI" sz="90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err="1">
                <a:ln>
                  <a:noFill/>
                </a:ln>
                <a:uLnTx/>
                <a:uFillTx/>
              </a:rPr>
              <a:t>Master’s</a:t>
            </a:r>
            <a:r>
              <a:rPr kumimoji="0" lang="fi-FI" sz="900" b="0" i="1" u="none" strike="noStrike" kern="0" cap="none" spc="0" normalizeH="0" baseline="0" noProof="0" dirty="0">
                <a:ln>
                  <a:noFill/>
                </a:ln>
                <a:uLnTx/>
                <a:uFillTx/>
              </a:rPr>
              <a:t> </a:t>
            </a:r>
            <a:r>
              <a:rPr kumimoji="0" lang="fi-FI" sz="900" b="0" i="1" u="none" strike="noStrike" kern="0" cap="none" spc="0" normalizeH="0" baseline="0" noProof="0" dirty="0" err="1">
                <a:ln>
                  <a:noFill/>
                </a:ln>
                <a:uLnTx/>
                <a:uFillTx/>
              </a:rPr>
              <a:t>programmes</a:t>
            </a:r>
            <a:r>
              <a:rPr kumimoji="0" lang="fi-FI" sz="900" b="0" i="1" u="none" strike="noStrike" kern="0" cap="none" spc="0" normalizeH="0" baseline="0" noProof="0" dirty="0">
                <a:ln>
                  <a:noFill/>
                </a:ln>
                <a:uLnTx/>
                <a:uFillTx/>
              </a:rPr>
              <a:t> MEC, CIV, GEO, IDBM</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900" i="1" kern="0" dirty="0"/>
              <a:t>Curriculum </a:t>
            </a:r>
            <a:r>
              <a:rPr lang="fi-FI" sz="900" i="1" kern="0" dirty="0" err="1"/>
              <a:t>planning</a:t>
            </a:r>
            <a:r>
              <a:rPr lang="fi-FI" sz="900" i="1" kern="0" dirty="0"/>
              <a:t>, admissions</a:t>
            </a:r>
            <a:endParaRPr kumimoji="0" lang="fi-FI" sz="900" b="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900" i="1" kern="0" dirty="0" err="1"/>
              <a:t>Support</a:t>
            </a:r>
            <a:r>
              <a:rPr lang="fi-FI" sz="900" i="1" kern="0" dirty="0"/>
              <a:t> for </a:t>
            </a:r>
            <a:r>
              <a:rPr lang="fi-FI" sz="900" i="1" kern="0" dirty="0" err="1"/>
              <a:t>programme</a:t>
            </a:r>
            <a:r>
              <a:rPr lang="fi-FI" sz="900" i="1" kern="0" dirty="0"/>
              <a:t> </a:t>
            </a:r>
            <a:r>
              <a:rPr lang="fi-FI" sz="900" i="1" kern="0" dirty="0" err="1"/>
              <a:t>director</a:t>
            </a:r>
            <a:endParaRPr kumimoji="0" lang="fi-FI" sz="900" b="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err="1">
                <a:ln>
                  <a:noFill/>
                </a:ln>
                <a:uLnTx/>
                <a:uFillTx/>
              </a:rPr>
              <a:t>Contact</a:t>
            </a:r>
            <a:r>
              <a:rPr kumimoji="0" lang="fi-FI" sz="900" b="0" i="1" u="none" strike="noStrike" kern="0" cap="none" spc="0" normalizeH="0" baseline="0" noProof="0" dirty="0">
                <a:ln>
                  <a:noFill/>
                </a:ln>
                <a:uLnTx/>
                <a:uFillTx/>
              </a:rPr>
              <a:t> </a:t>
            </a:r>
            <a:r>
              <a:rPr lang="fi-FI" sz="900" i="1" kern="0" dirty="0"/>
              <a:t>p</a:t>
            </a:r>
            <a:r>
              <a:rPr kumimoji="0" lang="fi-FI" sz="900" b="0" i="1" u="none" strike="noStrike" kern="0" cap="none" spc="0" normalizeH="0" baseline="0" noProof="0" dirty="0" err="1">
                <a:ln>
                  <a:noFill/>
                </a:ln>
                <a:uLnTx/>
                <a:uFillTx/>
              </a:rPr>
              <a:t>erson</a:t>
            </a:r>
            <a:r>
              <a:rPr kumimoji="0" lang="fi-FI" sz="900" b="0" i="1" u="none" strike="noStrike" kern="0" cap="none" spc="0" normalizeH="0" baseline="0" noProof="0" dirty="0">
                <a:ln>
                  <a:noFill/>
                </a:ln>
                <a:uLnTx/>
                <a:uFillTx/>
              </a:rPr>
              <a:t>, </a:t>
            </a:r>
            <a:r>
              <a:rPr lang="fi-FI" sz="900" i="1" kern="0" dirty="0"/>
              <a:t>a</a:t>
            </a:r>
            <a:r>
              <a:rPr kumimoji="0" lang="fi-FI" sz="900" b="0" i="1" u="none" strike="noStrike" kern="0" cap="none" spc="0" normalizeH="0" baseline="0" noProof="0" dirty="0" err="1">
                <a:ln>
                  <a:noFill/>
                </a:ln>
                <a:uLnTx/>
                <a:uFillTx/>
              </a:rPr>
              <a:t>ccessibilities</a:t>
            </a:r>
            <a:endParaRPr kumimoji="0" lang="fi-FI" sz="900" b="0" i="1"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fi-FI" sz="900" b="0" i="1"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fi-FI" sz="900" b="0" i="1"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r>
              <a:rPr kumimoji="0" lang="en-US" sz="900" b="1" i="0" u="none" strike="noStrike" kern="0" cap="none" spc="0" normalizeH="0" baseline="0" noProof="0" dirty="0">
                <a:ln>
                  <a:noFill/>
                </a:ln>
                <a:uLnTx/>
                <a:uFillTx/>
              </a:rPr>
              <a:t>Coordinator Suvi Jämsä, </a:t>
            </a:r>
            <a:r>
              <a:rPr kumimoji="0" lang="fi-FI" sz="900" i="0" u="none" strike="noStrike" kern="0" cap="none" spc="0" normalizeH="0" baseline="0" noProof="0" dirty="0" err="1">
                <a:ln>
                  <a:noFill/>
                </a:ln>
                <a:uLnTx/>
                <a:uFillTx/>
              </a:rPr>
              <a:t>suvi.jamsa</a:t>
            </a:r>
            <a:r>
              <a:rPr kumimoji="0" lang="fi-FI" sz="900" i="0" u="none" strike="noStrike" kern="0" cap="none" spc="0" normalizeH="0" baseline="0" noProof="0" dirty="0">
                <a:ln>
                  <a:noFill/>
                </a:ln>
                <a:uLnTx/>
                <a:uFillTx/>
              </a:rPr>
              <a:t>(a)aalto.fi</a:t>
            </a:r>
            <a:endParaRPr kumimoji="0" lang="en-US" sz="900" i="0"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err="1">
                <a:ln>
                  <a:noFill/>
                </a:ln>
                <a:uLnTx/>
                <a:uFillTx/>
              </a:rPr>
              <a:t>Master’s</a:t>
            </a:r>
            <a:r>
              <a:rPr kumimoji="0" lang="fi-FI" sz="900" b="0" i="1" u="none" strike="noStrike" kern="0" cap="none" spc="0" normalizeH="0" baseline="0" noProof="0" dirty="0">
                <a:ln>
                  <a:noFill/>
                </a:ln>
                <a:uLnTx/>
                <a:uFillTx/>
              </a:rPr>
              <a:t> </a:t>
            </a:r>
            <a:r>
              <a:rPr kumimoji="0" lang="fi-FI" sz="900" b="0" i="1" u="none" strike="noStrike" kern="0" cap="none" spc="0" normalizeH="0" baseline="0" noProof="0" dirty="0" err="1">
                <a:ln>
                  <a:noFill/>
                </a:ln>
                <a:uLnTx/>
                <a:uFillTx/>
              </a:rPr>
              <a:t>programmes</a:t>
            </a:r>
            <a:r>
              <a:rPr kumimoji="0" lang="fi-FI" sz="900" b="0" i="1" u="none" strike="noStrike" kern="0" cap="none" spc="0" normalizeH="0" baseline="0" noProof="0" dirty="0">
                <a:ln>
                  <a:noFill/>
                </a:ln>
                <a:uLnTx/>
                <a:uFillTx/>
              </a:rPr>
              <a:t> GIS, CS, REC, SPT, USP</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900" i="1" kern="0" dirty="0"/>
              <a:t>Personal </a:t>
            </a:r>
            <a:r>
              <a:rPr lang="fi-FI" sz="900" i="1" kern="0" dirty="0" err="1"/>
              <a:t>study</a:t>
            </a:r>
            <a:r>
              <a:rPr lang="fi-FI" sz="900" i="1" kern="0" dirty="0"/>
              <a:t> </a:t>
            </a:r>
            <a:r>
              <a:rPr lang="fi-FI" sz="900" i="1" kern="0" dirty="0" err="1"/>
              <a:t>plans</a:t>
            </a:r>
            <a:r>
              <a:rPr lang="fi-FI" sz="900" i="1" kern="0" dirty="0"/>
              <a:t>, </a:t>
            </a:r>
            <a:r>
              <a:rPr lang="fi-FI" sz="900" i="1" kern="0" dirty="0" err="1"/>
              <a:t>graduation</a:t>
            </a:r>
            <a:r>
              <a:rPr lang="fi-FI" sz="900" i="1" kern="0" dirty="0"/>
              <a:t>, </a:t>
            </a:r>
            <a:r>
              <a:rPr lang="fi-FI" sz="900" i="1" kern="0" dirty="0" err="1"/>
              <a:t>timetables</a:t>
            </a:r>
            <a:endParaRPr kumimoji="0" lang="fi-FI" sz="900" b="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err="1">
                <a:ln>
                  <a:noFill/>
                </a:ln>
                <a:uLnTx/>
                <a:uFillTx/>
              </a:rPr>
              <a:t>Coordinator</a:t>
            </a:r>
            <a:r>
              <a:rPr lang="fi-FI" sz="900" i="1" kern="0" dirty="0"/>
              <a:t>, n</a:t>
            </a:r>
            <a:r>
              <a:rPr kumimoji="0" lang="fi-FI" sz="900" b="0" i="1" u="none" strike="noStrike" kern="0" cap="none" spc="0" normalizeH="0" baseline="0" noProof="0" dirty="0" err="1">
                <a:ln>
                  <a:noFill/>
                </a:ln>
                <a:uLnTx/>
                <a:uFillTx/>
              </a:rPr>
              <a:t>ational</a:t>
            </a:r>
            <a:r>
              <a:rPr kumimoji="0" lang="fi-FI" sz="900" b="0" i="1" u="none" strike="noStrike" kern="0" cap="none" spc="0" normalizeH="0" baseline="0" noProof="0" dirty="0">
                <a:ln>
                  <a:noFill/>
                </a:ln>
                <a:uLnTx/>
                <a:uFillTx/>
              </a:rPr>
              <a:t> </a:t>
            </a:r>
            <a:r>
              <a:rPr lang="fi-FI" sz="900" i="1" kern="0" dirty="0"/>
              <a:t>g</a:t>
            </a:r>
            <a:r>
              <a:rPr kumimoji="0" lang="fi-FI" sz="900" b="0" i="1" u="none" strike="noStrike" kern="0" cap="none" spc="0" normalizeH="0" baseline="0" noProof="0" dirty="0" err="1">
                <a:ln>
                  <a:noFill/>
                </a:ln>
                <a:uLnTx/>
                <a:uFillTx/>
              </a:rPr>
              <a:t>rants</a:t>
            </a:r>
            <a:endParaRPr kumimoji="0" lang="fi-FI" sz="900" b="0" i="1" u="none" strike="noStrike" kern="0" cap="none" spc="0" normalizeH="0" baseline="0" noProof="0" dirty="0">
              <a:ln>
                <a:noFill/>
              </a:ln>
              <a:uLnTx/>
              <a:uFillTx/>
            </a:endParaRPr>
          </a:p>
          <a:p>
            <a:pPr marL="171450" indent="-171450" defTabSz="914400">
              <a:lnSpc>
                <a:spcPct val="90000"/>
              </a:lnSpc>
              <a:buFont typeface="Arial" panose="020B0604020202020204" pitchFamily="34" charset="0"/>
              <a:buChar char="•"/>
              <a:defRPr/>
            </a:pPr>
            <a:r>
              <a:rPr kumimoji="0" lang="fi-FI" sz="900" b="0" i="1" u="none" strike="noStrike" kern="0" cap="none" spc="0" normalizeH="0" baseline="0" noProof="0" dirty="0" err="1">
                <a:ln>
                  <a:noFill/>
                </a:ln>
                <a:uLnTx/>
                <a:uFillTx/>
              </a:rPr>
              <a:t>Secretary</a:t>
            </a:r>
            <a:r>
              <a:rPr lang="fi-FI" sz="900" i="1" kern="0" dirty="0"/>
              <a:t>, </a:t>
            </a:r>
            <a:r>
              <a:rPr kumimoji="0" lang="fi-FI" sz="900" b="0" i="1" u="none" strike="noStrike" kern="0" cap="none" spc="0" normalizeH="0" baseline="0" noProof="0" dirty="0">
                <a:ln>
                  <a:noFill/>
                </a:ln>
                <a:uLnTx/>
                <a:uFillTx/>
              </a:rPr>
              <a:t>AAE </a:t>
            </a:r>
            <a:r>
              <a:rPr kumimoji="0" lang="fi-FI" sz="900" b="0" i="1" u="none" strike="noStrike" kern="0" cap="none" spc="0" normalizeH="0" baseline="0" noProof="0" dirty="0" err="1">
                <a:ln>
                  <a:noFill/>
                </a:ln>
                <a:uLnTx/>
                <a:uFillTx/>
              </a:rPr>
              <a:t>Degree</a:t>
            </a:r>
            <a:r>
              <a:rPr kumimoji="0" lang="fi-FI" sz="900" b="0" i="1" u="none" strike="noStrike" kern="0" cap="none" spc="0" normalizeH="0" baseline="0" noProof="0" dirty="0">
                <a:ln>
                  <a:noFill/>
                </a:ln>
                <a:uLnTx/>
                <a:uFillTx/>
              </a:rPr>
              <a:t> </a:t>
            </a:r>
            <a:r>
              <a:rPr kumimoji="0" lang="fi-FI" sz="900" b="0" i="1" u="none" strike="noStrike" kern="0" cap="none" spc="0" normalizeH="0" baseline="0" noProof="0" dirty="0" err="1">
                <a:ln>
                  <a:noFill/>
                </a:ln>
                <a:uLnTx/>
                <a:uFillTx/>
              </a:rPr>
              <a:t>Programme</a:t>
            </a:r>
            <a:r>
              <a:rPr kumimoji="0" lang="fi-FI" sz="900" b="0" i="1" u="none" strike="noStrike" kern="0" cap="none" spc="0" normalizeH="0" baseline="0" noProof="0" dirty="0">
                <a:ln>
                  <a:noFill/>
                </a:ln>
                <a:uLnTx/>
                <a:uFillTx/>
              </a:rPr>
              <a:t> </a:t>
            </a:r>
            <a:r>
              <a:rPr kumimoji="0" lang="fi-FI" sz="900" b="0" i="1" u="none" strike="noStrike" kern="0" cap="none" spc="0" normalizeH="0" baseline="0" noProof="0" dirty="0" err="1">
                <a:ln>
                  <a:noFill/>
                </a:ln>
                <a:uLnTx/>
                <a:uFillTx/>
              </a:rPr>
              <a:t>Committee</a:t>
            </a:r>
            <a:endParaRPr kumimoji="0" lang="fi-FI" sz="900" b="0" i="1" u="none" strike="noStrike" kern="0" cap="none" spc="0" normalizeH="0" baseline="0" noProof="0" dirty="0">
              <a:ln>
                <a:noFill/>
              </a:ln>
              <a:uLnTx/>
              <a:uFillTx/>
            </a:endParaRPr>
          </a:p>
          <a:p>
            <a:pPr marL="171450" indent="-171450" defTabSz="914400">
              <a:lnSpc>
                <a:spcPct val="90000"/>
              </a:lnSpc>
              <a:buFont typeface="Arial" panose="020B0604020202020204" pitchFamily="34" charset="0"/>
              <a:buChar char="•"/>
              <a:defRPr/>
            </a:pPr>
            <a:r>
              <a:rPr lang="fi-FI" sz="900" i="1" kern="0" dirty="0" err="1"/>
              <a:t>Secretary</a:t>
            </a:r>
            <a:r>
              <a:rPr lang="fi-FI" sz="900" i="1" kern="0" dirty="0"/>
              <a:t> and </a:t>
            </a:r>
            <a:r>
              <a:rPr lang="fi-FI" sz="900" i="1" kern="0" dirty="0" err="1"/>
              <a:t>member</a:t>
            </a:r>
            <a:r>
              <a:rPr lang="fi-FI" sz="900" i="1" kern="0" dirty="0"/>
              <a:t>, </a:t>
            </a:r>
            <a:r>
              <a:rPr kumimoji="0" lang="fi-FI" sz="900" b="0" i="1" u="none" strike="noStrike" kern="0" cap="none" spc="0" normalizeH="0" baseline="0" noProof="0" dirty="0">
                <a:ln>
                  <a:noFill/>
                </a:ln>
                <a:uLnTx/>
                <a:uFillTx/>
              </a:rPr>
              <a:t>TCAC</a:t>
            </a:r>
          </a:p>
          <a:p>
            <a:pPr marL="0" marR="0" lvl="0" indent="0" defTabSz="914400" eaLnBrk="1" fontAlgn="auto" latinLnBrk="0" hangingPunct="1">
              <a:lnSpc>
                <a:spcPct val="90000"/>
              </a:lnSpc>
              <a:spcBef>
                <a:spcPts val="0"/>
              </a:spcBef>
              <a:spcAft>
                <a:spcPts val="0"/>
              </a:spcAft>
              <a:buClrTx/>
              <a:buSzTx/>
              <a:buFontTx/>
              <a:buNone/>
              <a:tabLst/>
              <a:defRPr/>
            </a:pPr>
            <a:endParaRPr kumimoji="0" lang="fi-FI" sz="900" b="0" i="1"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fi-FI" sz="900" b="0" i="1"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r>
              <a:rPr lang="en-US" sz="900" b="1" kern="0" dirty="0"/>
              <a:t>Planning Officer</a:t>
            </a:r>
            <a:r>
              <a:rPr kumimoji="0" lang="en-US" sz="900" b="1" i="0" u="none" strike="noStrike" kern="0" cap="none" spc="0" normalizeH="0" baseline="0" noProof="0" dirty="0">
                <a:ln>
                  <a:noFill/>
                </a:ln>
                <a:uLnTx/>
                <a:uFillTx/>
              </a:rPr>
              <a:t> Sanni Valkeapää, </a:t>
            </a:r>
          </a:p>
          <a:p>
            <a:pPr marL="0" marR="0" lvl="0" indent="0" defTabSz="914400" eaLnBrk="1" fontAlgn="auto" latinLnBrk="0" hangingPunct="1">
              <a:lnSpc>
                <a:spcPct val="90000"/>
              </a:lnSpc>
              <a:spcBef>
                <a:spcPts val="0"/>
              </a:spcBef>
              <a:spcAft>
                <a:spcPts val="0"/>
              </a:spcAft>
              <a:buClrTx/>
              <a:buSzTx/>
              <a:buFontTx/>
              <a:buNone/>
              <a:tabLst/>
              <a:defRPr/>
            </a:pPr>
            <a:r>
              <a:rPr lang="fi-FI" sz="900" kern="0" dirty="0"/>
              <a:t>On </a:t>
            </a:r>
            <a:r>
              <a:rPr lang="fi-FI" sz="900" kern="0" dirty="0" err="1"/>
              <a:t>family</a:t>
            </a:r>
            <a:r>
              <a:rPr lang="fi-FI" sz="900" kern="0" dirty="0"/>
              <a:t> </a:t>
            </a:r>
            <a:r>
              <a:rPr lang="fi-FI" sz="900" kern="0" dirty="0" err="1"/>
              <a:t>leave</a:t>
            </a:r>
            <a:endParaRPr kumimoji="0" lang="fi-FI" sz="900" b="0"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fi-FI" sz="900" b="0"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p:txBody>
      </p:sp>
      <p:sp>
        <p:nvSpPr>
          <p:cNvPr id="17" name="Rectangle 16">
            <a:extLst>
              <a:ext uri="{FF2B5EF4-FFF2-40B4-BE49-F238E27FC236}">
                <a16:creationId xmlns:a16="http://schemas.microsoft.com/office/drawing/2014/main" id="{C7028B12-1CDA-4729-98BF-C42F25462FCA}"/>
              </a:ext>
            </a:extLst>
          </p:cNvPr>
          <p:cNvSpPr/>
          <p:nvPr/>
        </p:nvSpPr>
        <p:spPr>
          <a:xfrm>
            <a:off x="5906010" y="1106045"/>
            <a:ext cx="2831432" cy="4829014"/>
          </a:xfrm>
          <a:prstGeom prst="rect">
            <a:avLst/>
          </a:prstGeom>
        </p:spPr>
        <p:txBody>
          <a:bodyPr wrap="square">
            <a:spAutoFit/>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900" b="1" i="0"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r>
              <a:rPr kumimoji="0" lang="en-US" sz="900" b="1" i="0" u="none" strike="noStrike" kern="0" cap="none" spc="0" normalizeH="0" baseline="0" noProof="0" dirty="0">
                <a:ln>
                  <a:noFill/>
                </a:ln>
                <a:uLnTx/>
                <a:uFillTx/>
              </a:rPr>
              <a:t>Coordinator Harri Långstedt, </a:t>
            </a:r>
            <a:r>
              <a:rPr kumimoji="0" lang="en-US" sz="900" i="0" u="none" strike="noStrike" kern="0" cap="none" spc="0" normalizeH="0" baseline="0" noProof="0" dirty="0" err="1">
                <a:ln>
                  <a:noFill/>
                </a:ln>
                <a:uLnTx/>
                <a:uFillTx/>
              </a:rPr>
              <a:t>harri.langstedt</a:t>
            </a:r>
            <a:r>
              <a:rPr kumimoji="0" lang="en-US" sz="900" i="0" u="none" strike="noStrike" kern="0" cap="none" spc="0" normalizeH="0" baseline="0" noProof="0" dirty="0">
                <a:ln>
                  <a:noFill/>
                </a:ln>
                <a:uLnTx/>
                <a:uFillTx/>
              </a:rPr>
              <a:t>(a)aalto.fi</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err="1">
                <a:ln>
                  <a:noFill/>
                </a:ln>
                <a:uLnTx/>
                <a:uFillTx/>
              </a:rPr>
              <a:t>Master’s</a:t>
            </a:r>
            <a:r>
              <a:rPr kumimoji="0" lang="fi-FI" sz="900" b="0" i="1" u="none" strike="noStrike" kern="0" cap="none" spc="0" normalizeH="0" baseline="0" noProof="0" dirty="0">
                <a:ln>
                  <a:noFill/>
                </a:ln>
                <a:uLnTx/>
                <a:uFillTx/>
              </a:rPr>
              <a:t> </a:t>
            </a:r>
            <a:r>
              <a:rPr kumimoji="0" lang="fi-FI" sz="900" b="0" i="1" u="none" strike="noStrike" kern="0" cap="none" spc="0" normalizeH="0" baseline="0" noProof="0" dirty="0" err="1">
                <a:ln>
                  <a:noFill/>
                </a:ln>
                <a:uLnTx/>
                <a:uFillTx/>
              </a:rPr>
              <a:t>programmes</a:t>
            </a:r>
            <a:r>
              <a:rPr kumimoji="0" lang="fi-FI" sz="900" b="0" i="1" u="none" strike="noStrike" kern="0" cap="none" spc="0" normalizeH="0" baseline="0" noProof="0" dirty="0">
                <a:ln>
                  <a:noFill/>
                </a:ln>
                <a:uLnTx/>
                <a:uFillTx/>
              </a:rPr>
              <a:t> GEO, CIV, WAT, EMMEP, NMEE</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a:ln>
                  <a:noFill/>
                </a:ln>
                <a:uLnTx/>
                <a:uFillTx/>
              </a:rPr>
              <a:t>Personal </a:t>
            </a:r>
            <a:r>
              <a:rPr kumimoji="0" lang="fi-FI" sz="900" b="0" i="1" u="none" strike="noStrike" kern="0" cap="none" spc="0" normalizeH="0" baseline="0" noProof="0" dirty="0" err="1">
                <a:ln>
                  <a:noFill/>
                </a:ln>
                <a:uLnTx/>
                <a:uFillTx/>
              </a:rPr>
              <a:t>study</a:t>
            </a:r>
            <a:r>
              <a:rPr kumimoji="0" lang="fi-FI" sz="900" b="0" i="1" u="none" strike="noStrike" kern="0" cap="none" spc="0" normalizeH="0" baseline="0" noProof="0" dirty="0">
                <a:ln>
                  <a:noFill/>
                </a:ln>
                <a:uLnTx/>
                <a:uFillTx/>
              </a:rPr>
              <a:t> </a:t>
            </a:r>
            <a:r>
              <a:rPr kumimoji="0" lang="fi-FI" sz="900" b="0" i="1" u="none" strike="noStrike" kern="0" cap="none" spc="0" normalizeH="0" baseline="0" noProof="0" dirty="0" err="1">
                <a:ln>
                  <a:noFill/>
                </a:ln>
                <a:uLnTx/>
                <a:uFillTx/>
              </a:rPr>
              <a:t>plans</a:t>
            </a:r>
            <a:r>
              <a:rPr kumimoji="0" lang="fi-FI" sz="900" b="0" i="1" u="none" strike="noStrike" kern="0" cap="none" spc="0" normalizeH="0" baseline="0" noProof="0" dirty="0">
                <a:ln>
                  <a:noFill/>
                </a:ln>
                <a:uLnTx/>
                <a:uFillTx/>
              </a:rPr>
              <a:t>, g</a:t>
            </a:r>
            <a:r>
              <a:rPr lang="fi-FI" sz="900" i="1" kern="0" dirty="0" err="1"/>
              <a:t>raduation</a:t>
            </a:r>
            <a:endParaRPr kumimoji="0" lang="fi-FI" sz="900" b="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900" i="1" kern="0" dirty="0" err="1"/>
              <a:t>Timetables</a:t>
            </a:r>
            <a:endParaRPr lang="fi-FI" sz="900" i="1" kern="0" dirty="0"/>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fi-FI" sz="900" b="0" i="1" u="none" strike="noStrike" kern="0" cap="none" spc="0" normalizeH="0" baseline="0" noProof="0" dirty="0">
              <a:ln>
                <a:noFill/>
              </a:ln>
              <a:uLnTx/>
              <a:uFillTx/>
            </a:endParaRPr>
          </a:p>
          <a:p>
            <a:pPr marR="0" lvl="0" defTabSz="914400" eaLnBrk="1" fontAlgn="auto" latinLnBrk="0" hangingPunct="1">
              <a:lnSpc>
                <a:spcPct val="90000"/>
              </a:lnSpc>
              <a:spcBef>
                <a:spcPts val="0"/>
              </a:spcBef>
              <a:spcAft>
                <a:spcPts val="0"/>
              </a:spcAft>
              <a:buClrTx/>
              <a:buSzTx/>
              <a:tabLst/>
              <a:defRPr/>
            </a:pPr>
            <a:endParaRPr kumimoji="0" lang="en-US" sz="900" b="1" i="0" u="none" strike="noStrike" kern="0" cap="none" spc="0" normalizeH="0" baseline="0" noProof="0" dirty="0">
              <a:ln>
                <a:noFill/>
              </a:ln>
              <a:uLnTx/>
              <a:uFillTx/>
            </a:endParaRPr>
          </a:p>
          <a:p>
            <a:pPr marR="0" lvl="0" defTabSz="914400" eaLnBrk="1" fontAlgn="auto" latinLnBrk="0" hangingPunct="1">
              <a:lnSpc>
                <a:spcPct val="90000"/>
              </a:lnSpc>
              <a:spcBef>
                <a:spcPts val="0"/>
              </a:spcBef>
              <a:spcAft>
                <a:spcPts val="0"/>
              </a:spcAft>
              <a:buClrTx/>
              <a:buSzTx/>
              <a:tabLst/>
              <a:defRPr/>
            </a:pPr>
            <a:r>
              <a:rPr kumimoji="0" lang="en-US" sz="900" b="1" i="0" u="none" strike="noStrike" kern="0" cap="none" spc="0" normalizeH="0" baseline="0" noProof="0" dirty="0">
                <a:ln>
                  <a:noFill/>
                </a:ln>
                <a:uLnTx/>
                <a:uFillTx/>
              </a:rPr>
              <a:t>Coordinator, Study Counsellor Mari Martinmaa, </a:t>
            </a:r>
            <a:r>
              <a:rPr kumimoji="0" lang="en-US" sz="900" i="0" u="none" strike="noStrike" kern="0" cap="none" spc="0" normalizeH="0" baseline="0" noProof="0" dirty="0" err="1">
                <a:ln>
                  <a:noFill/>
                </a:ln>
                <a:uLnTx/>
                <a:uFillTx/>
              </a:rPr>
              <a:t>mari.martinmaa</a:t>
            </a:r>
            <a:r>
              <a:rPr kumimoji="0" lang="en-US" sz="900" i="0" u="none" strike="noStrike" kern="0" cap="none" spc="0" normalizeH="0" baseline="0" noProof="0" dirty="0">
                <a:ln>
                  <a:noFill/>
                </a:ln>
                <a:uLnTx/>
                <a:uFillTx/>
              </a:rPr>
              <a:t>(a)aalto.fi</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900" i="1" u="none" strike="noStrike" kern="0" cap="none" spc="0" normalizeH="0" baseline="0" noProof="0" dirty="0">
                <a:ln>
                  <a:noFill/>
                </a:ln>
                <a:uLnTx/>
                <a:uFillTx/>
              </a:rPr>
              <a:t>Study </a:t>
            </a:r>
            <a:r>
              <a:rPr kumimoji="0" lang="en-US" sz="900" i="1" u="none" strike="noStrike" kern="0" cap="none" spc="0" normalizeH="0" baseline="0" noProof="0" dirty="0" err="1">
                <a:ln>
                  <a:noFill/>
                </a:ln>
                <a:uLnTx/>
                <a:uFillTx/>
              </a:rPr>
              <a:t>councelling</a:t>
            </a:r>
            <a:r>
              <a:rPr kumimoji="0" lang="en-US" sz="900" i="1" u="none" strike="noStrike" kern="0" cap="none" spc="0" normalizeH="0" baseline="0" noProof="0" dirty="0">
                <a:ln>
                  <a:noFill/>
                </a:ln>
                <a:uLnTx/>
                <a:uFillTx/>
              </a:rPr>
              <a:t> (bachelor students)</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900" i="1" kern="0" dirty="0"/>
              <a:t>S</a:t>
            </a:r>
            <a:r>
              <a:rPr kumimoji="0" lang="en-US" sz="900" i="1" u="none" strike="noStrike" kern="0" cap="none" spc="0" normalizeH="0" baseline="0" noProof="0" dirty="0" err="1">
                <a:ln>
                  <a:noFill/>
                </a:ln>
                <a:uLnTx/>
                <a:uFillTx/>
              </a:rPr>
              <a:t>tudent</a:t>
            </a:r>
            <a:r>
              <a:rPr kumimoji="0" lang="en-US" sz="900" i="1" u="none" strike="noStrike" kern="0" cap="none" spc="0" normalizeH="0" baseline="0" noProof="0" dirty="0">
                <a:ln>
                  <a:noFill/>
                </a:ln>
                <a:uLnTx/>
                <a:uFillTx/>
              </a:rPr>
              <a:t> feedback surveys</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900" i="1" kern="0" dirty="0"/>
              <a:t>A</a:t>
            </a:r>
            <a:r>
              <a:rPr kumimoji="0" lang="en-US" sz="900" i="1" u="none" strike="noStrike" kern="0" cap="none" spc="0" normalizeH="0" baseline="0" noProof="0" dirty="0" err="1">
                <a:ln>
                  <a:noFill/>
                </a:ln>
                <a:uLnTx/>
                <a:uFillTx/>
              </a:rPr>
              <a:t>cademic</a:t>
            </a:r>
            <a:r>
              <a:rPr kumimoji="0" lang="en-US" sz="900" i="1" u="none" strike="noStrike" kern="0" cap="none" spc="0" normalizeH="0" baseline="0" noProof="0" dirty="0">
                <a:ln>
                  <a:noFill/>
                </a:ln>
                <a:uLnTx/>
                <a:uFillTx/>
              </a:rPr>
              <a:t> advising</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900" i="1" kern="0" dirty="0" err="1"/>
              <a:t>Secretary</a:t>
            </a:r>
            <a:r>
              <a:rPr lang="fi-FI" sz="900" i="1" kern="0" dirty="0"/>
              <a:t> and </a:t>
            </a:r>
            <a:r>
              <a:rPr lang="fi-FI" sz="900" i="1" kern="0" dirty="0" err="1"/>
              <a:t>member</a:t>
            </a:r>
            <a:r>
              <a:rPr lang="fi-FI" sz="900" i="1" kern="0" dirty="0"/>
              <a:t>, </a:t>
            </a:r>
            <a:r>
              <a:rPr kumimoji="0" lang="fi-FI" sz="900" b="0" i="1" u="none" strike="noStrike" kern="0" cap="none" spc="0" normalizeH="0" baseline="0" noProof="0" dirty="0">
                <a:ln>
                  <a:noFill/>
                </a:ln>
                <a:uLnTx/>
                <a:uFillTx/>
              </a:rPr>
              <a:t>TCAC</a:t>
            </a:r>
          </a:p>
          <a:p>
            <a:pPr marR="0" lvl="0" defTabSz="914400" eaLnBrk="1" fontAlgn="auto" latinLnBrk="0" hangingPunct="1">
              <a:lnSpc>
                <a:spcPct val="90000"/>
              </a:lnSpc>
              <a:spcBef>
                <a:spcPts val="0"/>
              </a:spcBef>
              <a:spcAft>
                <a:spcPts val="0"/>
              </a:spcAft>
              <a:buClrTx/>
              <a:buSzTx/>
              <a:tabLst/>
              <a:defRPr/>
            </a:pPr>
            <a:endParaRPr kumimoji="0" lang="fi-FI" sz="900" b="0" i="1" u="none" strike="noStrike" kern="0" cap="none" spc="0" normalizeH="0" baseline="0" noProof="0" dirty="0">
              <a:ln>
                <a:noFill/>
              </a:ln>
              <a:uLnTx/>
              <a:uFillTx/>
            </a:endParaRPr>
          </a:p>
          <a:p>
            <a:pPr>
              <a:lnSpc>
                <a:spcPct val="90000"/>
              </a:lnSpc>
              <a:defRPr/>
            </a:pPr>
            <a:endParaRPr lang="en-US" sz="900" b="1" kern="0" dirty="0"/>
          </a:p>
          <a:p>
            <a:pPr>
              <a:lnSpc>
                <a:spcPct val="90000"/>
              </a:lnSpc>
              <a:defRPr/>
            </a:pPr>
            <a:r>
              <a:rPr lang="en-US" sz="900" b="1" kern="0" dirty="0"/>
              <a:t>Planning Officer Pauliina Liimatta, </a:t>
            </a:r>
            <a:br>
              <a:rPr lang="en-US" sz="900" b="1" kern="0" dirty="0"/>
            </a:br>
            <a:r>
              <a:rPr lang="fi-FI" sz="900" kern="0" dirty="0" err="1"/>
              <a:t>pauliina.liimatta</a:t>
            </a:r>
            <a:r>
              <a:rPr lang="fi-FI" sz="900" kern="0" dirty="0"/>
              <a:t>(a)aalto.fi</a:t>
            </a:r>
          </a:p>
          <a:p>
            <a:pPr marL="171450" indent="-171450">
              <a:lnSpc>
                <a:spcPct val="90000"/>
              </a:lnSpc>
              <a:buFont typeface="Arial" panose="020B0604020202020204" pitchFamily="34" charset="0"/>
              <a:buChar char="•"/>
              <a:defRPr/>
            </a:pPr>
            <a:r>
              <a:rPr lang="fi-FI" sz="900" i="1" kern="0" dirty="0" err="1"/>
              <a:t>Substitute</a:t>
            </a:r>
            <a:r>
              <a:rPr lang="fi-FI" sz="900" i="1" kern="0" dirty="0"/>
              <a:t> for Sanni Valkeapää</a:t>
            </a:r>
            <a:endParaRPr kumimoji="0" lang="fi-FI" sz="900" b="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a:ln>
                  <a:noFill/>
                </a:ln>
                <a:uLnTx/>
                <a:uFillTx/>
              </a:rPr>
              <a:t>Aalto </a:t>
            </a:r>
            <a:r>
              <a:rPr kumimoji="0" lang="fi-FI" sz="900" b="0" i="1" u="none" strike="noStrike" kern="0" cap="none" spc="0" normalizeH="0" baseline="0" noProof="0" dirty="0" err="1">
                <a:ln>
                  <a:noFill/>
                </a:ln>
                <a:uLnTx/>
                <a:uFillTx/>
              </a:rPr>
              <a:t>joint</a:t>
            </a:r>
            <a:r>
              <a:rPr kumimoji="0" lang="fi-FI" sz="900" b="0" i="1" u="none" strike="noStrike" kern="0" cap="none" spc="0" normalizeH="0" baseline="0" noProof="0" dirty="0">
                <a:ln>
                  <a:noFill/>
                </a:ln>
                <a:uLnTx/>
                <a:uFillTx/>
              </a:rPr>
              <a:t> </a:t>
            </a:r>
            <a:r>
              <a:rPr kumimoji="0" lang="fi-FI" sz="900" b="0" i="1" u="none" strike="noStrike" kern="0" cap="none" spc="0" normalizeH="0" baseline="0" noProof="0" dirty="0" err="1">
                <a:ln>
                  <a:noFill/>
                </a:ln>
                <a:uLnTx/>
                <a:uFillTx/>
              </a:rPr>
              <a:t>master’s</a:t>
            </a:r>
            <a:r>
              <a:rPr kumimoji="0" lang="fi-FI" sz="900" b="0" i="1" u="none" strike="noStrike" kern="0" cap="none" spc="0" normalizeH="0" baseline="0" noProof="0" dirty="0">
                <a:ln>
                  <a:noFill/>
                </a:ln>
                <a:uLnTx/>
                <a:uFillTx/>
              </a:rPr>
              <a:t> </a:t>
            </a:r>
            <a:r>
              <a:rPr kumimoji="0" lang="fi-FI" sz="900" b="0" i="1" u="none" strike="noStrike" kern="0" cap="none" spc="0" normalizeH="0" baseline="0" noProof="0" dirty="0" err="1">
                <a:ln>
                  <a:noFill/>
                </a:ln>
                <a:uLnTx/>
                <a:uFillTx/>
              </a:rPr>
              <a:t>programme</a:t>
            </a:r>
            <a:r>
              <a:rPr kumimoji="0" lang="fi-FI" sz="900" b="0" i="1" u="none" strike="noStrike" kern="0" cap="none" spc="0" normalizeH="0" baseline="0" noProof="0" dirty="0">
                <a:ln>
                  <a:noFill/>
                </a:ln>
                <a:uLnTx/>
                <a:uFillTx/>
              </a:rPr>
              <a:t> AAE</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a:ln>
                  <a:noFill/>
                </a:ln>
                <a:uLnTx/>
                <a:uFillTx/>
              </a:rPr>
              <a:t>Curriculum </a:t>
            </a:r>
            <a:r>
              <a:rPr kumimoji="0" lang="fi-FI" sz="900" b="0" i="1" u="none" strike="noStrike" kern="0" cap="none" spc="0" normalizeH="0" baseline="0" noProof="0" dirty="0" err="1">
                <a:ln>
                  <a:noFill/>
                </a:ln>
                <a:uLnTx/>
                <a:uFillTx/>
              </a:rPr>
              <a:t>planning</a:t>
            </a:r>
            <a:r>
              <a:rPr lang="fi-FI" sz="900" i="1" kern="0" dirty="0"/>
              <a:t>, admissions</a:t>
            </a:r>
            <a:endParaRPr kumimoji="0" lang="fi-FI" sz="900" b="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err="1">
                <a:ln>
                  <a:noFill/>
                </a:ln>
                <a:uLnTx/>
                <a:uFillTx/>
              </a:rPr>
              <a:t>Support</a:t>
            </a:r>
            <a:r>
              <a:rPr kumimoji="0" lang="fi-FI" sz="900" b="0" i="1" u="none" strike="noStrike" kern="0" cap="none" spc="0" normalizeH="0" baseline="0" noProof="0" dirty="0">
                <a:ln>
                  <a:noFill/>
                </a:ln>
                <a:uLnTx/>
                <a:uFillTx/>
              </a:rPr>
              <a:t> for </a:t>
            </a:r>
            <a:r>
              <a:rPr lang="fi-FI" sz="900" i="1" kern="0" dirty="0"/>
              <a:t>p</a:t>
            </a:r>
            <a:r>
              <a:rPr kumimoji="0" lang="fi-FI" sz="900" b="0" i="1" u="none" strike="noStrike" kern="0" cap="none" spc="0" normalizeH="0" baseline="0" noProof="0" dirty="0" err="1">
                <a:ln>
                  <a:noFill/>
                </a:ln>
                <a:uLnTx/>
                <a:uFillTx/>
              </a:rPr>
              <a:t>rogramme</a:t>
            </a:r>
            <a:r>
              <a:rPr kumimoji="0" lang="fi-FI" sz="900" b="0" i="1" u="none" strike="noStrike" kern="0" cap="none" spc="0" normalizeH="0" baseline="0" noProof="0" dirty="0">
                <a:ln>
                  <a:noFill/>
                </a:ln>
                <a:uLnTx/>
                <a:uFillTx/>
              </a:rPr>
              <a:t> </a:t>
            </a:r>
            <a:r>
              <a:rPr lang="fi-FI" sz="900" i="1" kern="0" dirty="0"/>
              <a:t>d</a:t>
            </a:r>
            <a:r>
              <a:rPr kumimoji="0" lang="fi-FI" sz="900" b="0" i="1" u="none" strike="noStrike" kern="0" cap="none" spc="0" normalizeH="0" baseline="0" noProof="0" dirty="0" err="1">
                <a:ln>
                  <a:noFill/>
                </a:ln>
                <a:uLnTx/>
                <a:uFillTx/>
              </a:rPr>
              <a:t>irector</a:t>
            </a:r>
            <a:endParaRPr kumimoji="0" lang="fi-FI" sz="900" b="0" i="1" u="none" strike="noStrike" kern="0" cap="none" spc="0" normalizeH="0" baseline="0" noProof="0" dirty="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dirty="0">
                <a:ln>
                  <a:noFill/>
                </a:ln>
                <a:uLnTx/>
                <a:uFillTx/>
              </a:rPr>
              <a:t>Personal </a:t>
            </a:r>
            <a:r>
              <a:rPr kumimoji="0" lang="fi-FI" sz="900" b="0" i="1" u="none" strike="noStrike" kern="0" cap="none" spc="0" normalizeH="0" baseline="0" noProof="0" dirty="0" err="1">
                <a:ln>
                  <a:noFill/>
                </a:ln>
                <a:uLnTx/>
                <a:uFillTx/>
              </a:rPr>
              <a:t>study</a:t>
            </a:r>
            <a:r>
              <a:rPr kumimoji="0" lang="fi-FI" sz="900" b="0" i="1" u="none" strike="noStrike" kern="0" cap="none" spc="0" normalizeH="0" baseline="0" noProof="0" dirty="0">
                <a:ln>
                  <a:noFill/>
                </a:ln>
                <a:uLnTx/>
                <a:uFillTx/>
              </a:rPr>
              <a:t> </a:t>
            </a:r>
            <a:r>
              <a:rPr kumimoji="0" lang="fi-FI" sz="900" b="0" i="1" u="none" strike="noStrike" kern="0" cap="none" spc="0" normalizeH="0" baseline="0" noProof="0" dirty="0" err="1">
                <a:ln>
                  <a:noFill/>
                </a:ln>
                <a:uLnTx/>
                <a:uFillTx/>
              </a:rPr>
              <a:t>plans</a:t>
            </a:r>
            <a:r>
              <a:rPr kumimoji="0" lang="fi-FI" sz="900" b="0" i="1" u="none" strike="noStrike" kern="0" cap="none" spc="0" normalizeH="0" baseline="0" noProof="0" dirty="0">
                <a:ln>
                  <a:noFill/>
                </a:ln>
                <a:uLnTx/>
                <a:uFillTx/>
              </a:rPr>
              <a:t>, g</a:t>
            </a:r>
            <a:r>
              <a:rPr lang="fi-FI" sz="900" i="1" kern="0" dirty="0" err="1"/>
              <a:t>raduation</a:t>
            </a:r>
            <a:endParaRPr kumimoji="0" lang="fi-FI" sz="900" b="0" i="1"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fi-FI" sz="900" b="0" i="1" u="none" strike="noStrike" kern="0" cap="none" spc="0" normalizeH="0" baseline="0" noProof="0" dirty="0">
              <a:ln>
                <a:noFill/>
              </a:ln>
              <a:uLnTx/>
              <a:uFillTx/>
            </a:endParaRPr>
          </a:p>
          <a:p>
            <a:pPr marL="0" marR="0" lvl="0" indent="0" defTabSz="914400" eaLnBrk="1" fontAlgn="auto" latinLnBrk="0" hangingPunct="1">
              <a:lnSpc>
                <a:spcPct val="90000"/>
              </a:lnSpc>
              <a:spcBef>
                <a:spcPts val="0"/>
              </a:spcBef>
              <a:spcAft>
                <a:spcPts val="0"/>
              </a:spcAft>
              <a:buClrTx/>
              <a:buSzTx/>
              <a:buFontTx/>
              <a:buNone/>
              <a:tabLst/>
              <a:defRPr/>
            </a:pPr>
            <a:r>
              <a:rPr lang="en-US" sz="900" b="1" kern="0" dirty="0"/>
              <a:t>Planning officer Saara Kanerva. </a:t>
            </a:r>
            <a:endParaRPr lang="en-US" sz="900" kern="0" dirty="0"/>
          </a:p>
          <a:p>
            <a:pPr marR="0" lvl="0" defTabSz="914400" eaLnBrk="1" fontAlgn="auto" latinLnBrk="0" hangingPunct="1">
              <a:lnSpc>
                <a:spcPct val="90000"/>
              </a:lnSpc>
              <a:spcBef>
                <a:spcPts val="0"/>
              </a:spcBef>
              <a:spcAft>
                <a:spcPts val="0"/>
              </a:spcAft>
              <a:buClrTx/>
              <a:buSzTx/>
              <a:tabLst/>
              <a:defRPr/>
            </a:pPr>
            <a:r>
              <a:rPr lang="en-US" sz="900" kern="0" dirty="0"/>
              <a:t>On family leave</a:t>
            </a:r>
          </a:p>
          <a:p>
            <a:pPr marL="0" marR="0" lvl="0" indent="0" defTabSz="914400" eaLnBrk="1" fontAlgn="auto" latinLnBrk="0" hangingPunct="1">
              <a:lnSpc>
                <a:spcPct val="90000"/>
              </a:lnSpc>
              <a:spcBef>
                <a:spcPts val="0"/>
              </a:spcBef>
              <a:spcAft>
                <a:spcPts val="0"/>
              </a:spcAft>
              <a:buClrTx/>
              <a:buSzTx/>
              <a:buFontTx/>
              <a:buNone/>
              <a:tabLst/>
              <a:defRPr/>
            </a:pPr>
            <a:endParaRPr lang="en-US" sz="900" b="1" kern="0" dirty="0"/>
          </a:p>
          <a:p>
            <a:pPr marL="0" marR="0" lvl="0" indent="0" defTabSz="914400" eaLnBrk="1" fontAlgn="auto" latinLnBrk="0" hangingPunct="1">
              <a:lnSpc>
                <a:spcPct val="90000"/>
              </a:lnSpc>
              <a:spcBef>
                <a:spcPts val="0"/>
              </a:spcBef>
              <a:spcAft>
                <a:spcPts val="0"/>
              </a:spcAft>
              <a:buClrTx/>
              <a:buSzTx/>
              <a:buFontTx/>
              <a:buNone/>
              <a:tabLst/>
              <a:defRPr/>
            </a:pPr>
            <a:endParaRPr lang="en-US" sz="900" b="1" kern="0" dirty="0"/>
          </a:p>
          <a:p>
            <a:pPr marL="0" marR="0" lvl="0" indent="0" defTabSz="914400" eaLnBrk="1" fontAlgn="auto" latinLnBrk="0" hangingPunct="1">
              <a:lnSpc>
                <a:spcPct val="90000"/>
              </a:lnSpc>
              <a:spcBef>
                <a:spcPts val="0"/>
              </a:spcBef>
              <a:spcAft>
                <a:spcPts val="0"/>
              </a:spcAft>
              <a:buClrTx/>
              <a:buSzTx/>
              <a:buFontTx/>
              <a:buNone/>
              <a:tabLst/>
              <a:defRPr/>
            </a:pPr>
            <a:endParaRPr lang="en-US" sz="900" b="1" kern="0" dirty="0"/>
          </a:p>
          <a:p>
            <a:pPr marL="0" marR="0" lvl="0" indent="0" defTabSz="914400" eaLnBrk="1" fontAlgn="auto" latinLnBrk="0" hangingPunct="1">
              <a:lnSpc>
                <a:spcPct val="90000"/>
              </a:lnSpc>
              <a:spcBef>
                <a:spcPts val="0"/>
              </a:spcBef>
              <a:spcAft>
                <a:spcPts val="0"/>
              </a:spcAft>
              <a:buClrTx/>
              <a:buSzTx/>
              <a:buFontTx/>
              <a:buNone/>
              <a:tabLst/>
              <a:defRPr/>
            </a:pPr>
            <a:endParaRPr lang="en-US" sz="900" b="1" kern="0" dirty="0"/>
          </a:p>
          <a:p>
            <a:pPr marL="0" marR="0" lvl="0" indent="0" defTabSz="914400" eaLnBrk="1" fontAlgn="auto" latinLnBrk="0" hangingPunct="1">
              <a:lnSpc>
                <a:spcPct val="90000"/>
              </a:lnSpc>
              <a:spcBef>
                <a:spcPts val="0"/>
              </a:spcBef>
              <a:spcAft>
                <a:spcPts val="0"/>
              </a:spcAft>
              <a:buClrTx/>
              <a:buSzTx/>
              <a:buFontTx/>
              <a:buNone/>
              <a:tabLst/>
              <a:defRPr/>
            </a:pPr>
            <a:endParaRPr kumimoji="0" lang="fi-FI" sz="900" b="0"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fi-FI" sz="900" b="0"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fi-FI" sz="900" b="0"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fi-FI" sz="900" b="0"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fi-FI" sz="900" b="0"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fi-FI" sz="900" b="0"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fi-FI" sz="900" b="0"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p:txBody>
      </p:sp>
      <p:pic>
        <p:nvPicPr>
          <p:cNvPr id="25" name="Picture 24">
            <a:extLst>
              <a:ext uri="{FF2B5EF4-FFF2-40B4-BE49-F238E27FC236}">
                <a16:creationId xmlns:a16="http://schemas.microsoft.com/office/drawing/2014/main" id="{A6C8D9A8-01A3-4510-AE89-80E48F342A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2087" y="4243263"/>
            <a:ext cx="630000" cy="721873"/>
          </a:xfrm>
          <a:prstGeom prst="rect">
            <a:avLst/>
          </a:prstGeom>
        </p:spPr>
      </p:pic>
      <p:pic>
        <p:nvPicPr>
          <p:cNvPr id="27" name="Picture 26">
            <a:extLst>
              <a:ext uri="{FF2B5EF4-FFF2-40B4-BE49-F238E27FC236}">
                <a16:creationId xmlns:a16="http://schemas.microsoft.com/office/drawing/2014/main" id="{24344BAC-78CB-4F58-9263-34F98F65BA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07675" y="1300760"/>
            <a:ext cx="630000" cy="704426"/>
          </a:xfrm>
          <a:prstGeom prst="rect">
            <a:avLst/>
          </a:prstGeom>
        </p:spPr>
      </p:pic>
      <p:pic>
        <p:nvPicPr>
          <p:cNvPr id="28" name="Picture 27" descr="A picture containing outdoor, person&#10;&#10;Description automatically generated">
            <a:extLst>
              <a:ext uri="{FF2B5EF4-FFF2-40B4-BE49-F238E27FC236}">
                <a16:creationId xmlns:a16="http://schemas.microsoft.com/office/drawing/2014/main" id="{421474B6-D4C3-419F-926F-89C1084C11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200000">
            <a:off x="5155459" y="4295479"/>
            <a:ext cx="734433" cy="630000"/>
          </a:xfrm>
          <a:prstGeom prst="rect">
            <a:avLst/>
          </a:prstGeom>
        </p:spPr>
      </p:pic>
      <p:pic>
        <p:nvPicPr>
          <p:cNvPr id="29" name="Picture 28" descr="A person with blonde hair&#10;&#10;Description automatically generated with medium confidence">
            <a:extLst>
              <a:ext uri="{FF2B5EF4-FFF2-40B4-BE49-F238E27FC236}">
                <a16:creationId xmlns:a16="http://schemas.microsoft.com/office/drawing/2014/main" id="{E13034BB-53EF-4425-8D0D-3B1BF68A901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09953" y="2264700"/>
            <a:ext cx="630000" cy="698787"/>
          </a:xfrm>
          <a:prstGeom prst="rect">
            <a:avLst/>
          </a:prstGeom>
        </p:spPr>
      </p:pic>
      <p:pic>
        <p:nvPicPr>
          <p:cNvPr id="30" name="Picture 29">
            <a:extLst>
              <a:ext uri="{FF2B5EF4-FFF2-40B4-BE49-F238E27FC236}">
                <a16:creationId xmlns:a16="http://schemas.microsoft.com/office/drawing/2014/main" id="{FC17ED07-A013-42E8-AB18-73EC6BC245F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1731" y="1291773"/>
            <a:ext cx="625409" cy="713413"/>
          </a:xfrm>
          <a:prstGeom prst="rect">
            <a:avLst/>
          </a:prstGeom>
        </p:spPr>
      </p:pic>
      <p:pic>
        <p:nvPicPr>
          <p:cNvPr id="31" name="Picture 30">
            <a:extLst>
              <a:ext uri="{FF2B5EF4-FFF2-40B4-BE49-F238E27FC236}">
                <a16:creationId xmlns:a16="http://schemas.microsoft.com/office/drawing/2014/main" id="{6C94EDE4-DA0C-4671-BFB2-931A8D2113D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2445" y="2250094"/>
            <a:ext cx="634695" cy="713415"/>
          </a:xfrm>
          <a:prstGeom prst="rect">
            <a:avLst/>
          </a:prstGeom>
        </p:spPr>
      </p:pic>
      <p:pic>
        <p:nvPicPr>
          <p:cNvPr id="2" name="Picture 1">
            <a:extLst>
              <a:ext uri="{FF2B5EF4-FFF2-40B4-BE49-F238E27FC236}">
                <a16:creationId xmlns:a16="http://schemas.microsoft.com/office/drawing/2014/main" id="{2237EB9C-B9F9-2EF6-22F5-4604F9E07C3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11731" y="3284940"/>
            <a:ext cx="630000" cy="704864"/>
          </a:xfrm>
          <a:prstGeom prst="rect">
            <a:avLst/>
          </a:prstGeom>
        </p:spPr>
      </p:pic>
      <p:sp>
        <p:nvSpPr>
          <p:cNvPr id="5" name="Slide Number Placeholder 4">
            <a:extLst>
              <a:ext uri="{FF2B5EF4-FFF2-40B4-BE49-F238E27FC236}">
                <a16:creationId xmlns:a16="http://schemas.microsoft.com/office/drawing/2014/main" id="{9A5A50D3-0499-D865-F967-EA374BCC9A38}"/>
              </a:ext>
            </a:extLst>
          </p:cNvPr>
          <p:cNvSpPr>
            <a:spLocks noGrp="1"/>
          </p:cNvSpPr>
          <p:nvPr>
            <p:ph type="sldNum" sz="quarter" idx="14"/>
          </p:nvPr>
        </p:nvSpPr>
        <p:spPr/>
        <p:txBody>
          <a:bodyPr/>
          <a:lstStyle/>
          <a:p>
            <a:fld id="{28F7F04C-F568-F649-A2AE-EA61C66B69B4}" type="slidenum">
              <a:rPr lang="en-GB" noProof="0" smtClean="0"/>
              <a:pPr/>
              <a:t>13</a:t>
            </a:fld>
            <a:endParaRPr lang="en-GB" noProof="0"/>
          </a:p>
        </p:txBody>
      </p:sp>
      <p:pic>
        <p:nvPicPr>
          <p:cNvPr id="6" name="Picture 5" descr="Icon&#10;&#10;Description automatically generated">
            <a:extLst>
              <a:ext uri="{FF2B5EF4-FFF2-40B4-BE49-F238E27FC236}">
                <a16:creationId xmlns:a16="http://schemas.microsoft.com/office/drawing/2014/main" id="{A687368B-C558-E496-F6CE-D1D1D2BCAF56}"/>
              </a:ext>
            </a:extLst>
          </p:cNvPr>
          <p:cNvPicPr>
            <a:picLocks/>
          </p:cNvPicPr>
          <p:nvPr/>
        </p:nvPicPr>
        <p:blipFill>
          <a:blip r:embed="rId9" cstate="email">
            <a:extLst>
              <a:ext uri="{28A0092B-C50C-407E-A947-70E740481C1C}">
                <a14:useLocalDpi xmlns:a14="http://schemas.microsoft.com/office/drawing/2010/main"/>
              </a:ext>
            </a:extLst>
          </a:blip>
          <a:stretch>
            <a:fillRect/>
          </a:stretch>
        </p:blipFill>
        <p:spPr>
          <a:xfrm>
            <a:off x="5122489" y="274327"/>
            <a:ext cx="630000" cy="720000"/>
          </a:xfrm>
          <a:prstGeom prst="rect">
            <a:avLst/>
          </a:prstGeom>
        </p:spPr>
      </p:pic>
      <p:pic>
        <p:nvPicPr>
          <p:cNvPr id="3" name="Picture 2" descr="Icon&#10;&#10;Description automatically generated">
            <a:extLst>
              <a:ext uri="{FF2B5EF4-FFF2-40B4-BE49-F238E27FC236}">
                <a16:creationId xmlns:a16="http://schemas.microsoft.com/office/drawing/2014/main" id="{6AE1B059-051A-50A4-E80D-2D90EFDC8A9D}"/>
              </a:ext>
            </a:extLst>
          </p:cNvPr>
          <p:cNvPicPr>
            <a:picLocks/>
          </p:cNvPicPr>
          <p:nvPr/>
        </p:nvPicPr>
        <p:blipFill>
          <a:blip r:embed="rId9" cstate="email">
            <a:extLst>
              <a:ext uri="{28A0092B-C50C-407E-A947-70E740481C1C}">
                <a14:useLocalDpi xmlns:a14="http://schemas.microsoft.com/office/drawing/2010/main"/>
              </a:ext>
            </a:extLst>
          </a:blip>
          <a:stretch>
            <a:fillRect/>
          </a:stretch>
        </p:blipFill>
        <p:spPr>
          <a:xfrm>
            <a:off x="5207675" y="3248798"/>
            <a:ext cx="630000" cy="720000"/>
          </a:xfrm>
          <a:prstGeom prst="rect">
            <a:avLst/>
          </a:prstGeom>
        </p:spPr>
      </p:pic>
      <p:sp>
        <p:nvSpPr>
          <p:cNvPr id="8" name="TextBox 7">
            <a:extLst>
              <a:ext uri="{FF2B5EF4-FFF2-40B4-BE49-F238E27FC236}">
                <a16:creationId xmlns:a16="http://schemas.microsoft.com/office/drawing/2014/main" id="{6D3E8BA4-E6A5-67BB-853F-ED911C01B349}"/>
              </a:ext>
            </a:extLst>
          </p:cNvPr>
          <p:cNvSpPr txBox="1"/>
          <p:nvPr/>
        </p:nvSpPr>
        <p:spPr>
          <a:xfrm>
            <a:off x="6011185" y="265815"/>
            <a:ext cx="2621083" cy="840230"/>
          </a:xfrm>
          <a:prstGeom prst="rect">
            <a:avLst/>
          </a:prstGeom>
          <a:noFill/>
        </p:spPr>
        <p:txBody>
          <a:bodyPr wrap="square"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lang="en-US" sz="900" b="1" kern="0"/>
              <a:t>Planning officer Minna Marin, team leader </a:t>
            </a:r>
            <a:r>
              <a:rPr lang="en-US" sz="900" kern="0">
                <a:hlinkClick r:id="rId10"/>
              </a:rPr>
              <a:t>minna.marin@aalto.fi</a:t>
            </a:r>
            <a:endParaRPr lang="en-US" sz="900" kern="0"/>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900" i="1" kern="0" err="1"/>
              <a:t>Substitute</a:t>
            </a:r>
            <a:r>
              <a:rPr lang="fi-FI" sz="900" i="1" kern="0"/>
              <a:t> for </a:t>
            </a:r>
            <a:r>
              <a:rPr lang="en-US" sz="900" i="1" kern="0"/>
              <a:t>Saara Kanerva</a:t>
            </a: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900" b="0" i="1" u="none" strike="noStrike" kern="0" cap="none" spc="0" normalizeH="0" baseline="0" noProof="0" err="1">
                <a:ln>
                  <a:noFill/>
                </a:ln>
                <a:uLnTx/>
                <a:uFillTx/>
              </a:rPr>
              <a:t>Bachelor’s</a:t>
            </a:r>
            <a:r>
              <a:rPr kumimoji="0" lang="fi-FI" sz="900" b="0" i="1" u="none" strike="noStrike" kern="0" cap="none" spc="0" normalizeH="0" baseline="0" noProof="0">
                <a:ln>
                  <a:noFill/>
                </a:ln>
                <a:uLnTx/>
                <a:uFillTx/>
              </a:rPr>
              <a:t> </a:t>
            </a:r>
            <a:r>
              <a:rPr kumimoji="0" lang="fi-FI" sz="900" b="0" i="1" u="none" strike="noStrike" kern="0" cap="none" spc="0" normalizeH="0" baseline="0" noProof="0" err="1">
                <a:ln>
                  <a:noFill/>
                </a:ln>
                <a:uLnTx/>
                <a:uFillTx/>
              </a:rPr>
              <a:t>programme</a:t>
            </a:r>
            <a:endParaRPr kumimoji="0" lang="fi-FI" sz="900" b="0" i="1" u="none" strike="noStrike" kern="0" cap="none" spc="0" normalizeH="0" baseline="0" noProof="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900" i="1" kern="0"/>
              <a:t>Curriculum </a:t>
            </a:r>
            <a:r>
              <a:rPr lang="fi-FI" sz="900" i="1" kern="0" err="1"/>
              <a:t>planning</a:t>
            </a:r>
            <a:r>
              <a:rPr lang="fi-FI" sz="900" i="1" kern="0"/>
              <a:t>, admissions</a:t>
            </a:r>
            <a:endParaRPr kumimoji="0" lang="fi-FI" sz="900" b="0" i="1" u="none" strike="noStrike" kern="0" cap="none" spc="0" normalizeH="0" baseline="0" noProof="0">
              <a:ln>
                <a:noFill/>
              </a:ln>
              <a:uLnTx/>
              <a:uFillTx/>
            </a:endParaRPr>
          </a:p>
          <a:p>
            <a:pPr marL="171450" marR="0" lvl="0" indent="-1714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900" i="1" kern="0" err="1"/>
              <a:t>Support</a:t>
            </a:r>
            <a:r>
              <a:rPr lang="fi-FI" sz="900" i="1" kern="0"/>
              <a:t> for </a:t>
            </a:r>
            <a:r>
              <a:rPr lang="fi-FI" sz="900" i="1" kern="0" err="1"/>
              <a:t>programme</a:t>
            </a:r>
            <a:r>
              <a:rPr lang="fi-FI" sz="900" i="1" kern="0"/>
              <a:t> </a:t>
            </a:r>
            <a:r>
              <a:rPr lang="fi-FI" sz="900" i="1" kern="0" err="1"/>
              <a:t>director</a:t>
            </a:r>
            <a:endParaRPr lang="en-US" sz="900" b="1" i="1" kern="0"/>
          </a:p>
        </p:txBody>
      </p:sp>
    </p:spTree>
    <p:extLst>
      <p:ext uri="{BB962C8B-B14F-4D97-AF65-F5344CB8AC3E}">
        <p14:creationId xmlns:p14="http://schemas.microsoft.com/office/powerpoint/2010/main" val="3841165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018769"/>
            <a:ext cx="8207375" cy="2952032"/>
          </a:xfrm>
        </p:spPr>
        <p:txBody>
          <a:bodyPr/>
          <a:lstStyle/>
          <a:p>
            <a:r>
              <a:rPr lang="en-US" dirty="0" err="1"/>
              <a:t>ENGin</a:t>
            </a:r>
            <a:r>
              <a:rPr lang="en-US" dirty="0"/>
              <a:t> </a:t>
            </a:r>
            <a:r>
              <a:rPr lang="en-US" dirty="0" err="1"/>
              <a:t>koulutusohjelmat</a:t>
            </a:r>
            <a:r>
              <a:rPr lang="en-US" dirty="0"/>
              <a:t>/</a:t>
            </a:r>
            <a:br>
              <a:rPr lang="en-US" dirty="0"/>
            </a:br>
            <a:r>
              <a:rPr lang="en-US" dirty="0" err="1"/>
              <a:t>Programmes</a:t>
            </a:r>
            <a:r>
              <a:rPr lang="en-US" dirty="0"/>
              <a:t> at ENG</a:t>
            </a:r>
            <a:endParaRPr lang="fi-FI" dirty="0"/>
          </a:p>
        </p:txBody>
      </p:sp>
    </p:spTree>
    <p:extLst>
      <p:ext uri="{BB962C8B-B14F-4D97-AF65-F5344CB8AC3E}">
        <p14:creationId xmlns:p14="http://schemas.microsoft.com/office/powerpoint/2010/main" val="3221462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BD9358D0-2412-43E5-8F38-B83E93C90B3F}"/>
              </a:ext>
            </a:extLst>
          </p:cNvPr>
          <p:cNvSpPr txBox="1">
            <a:spLocks/>
          </p:cNvSpPr>
          <p:nvPr/>
        </p:nvSpPr>
        <p:spPr>
          <a:xfrm>
            <a:off x="313628" y="641222"/>
            <a:ext cx="3486267" cy="3407973"/>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kern="1200" smtClean="0">
                <a:solidFill>
                  <a:srgbClr val="FFFFFF"/>
                </a:solidFill>
                <a:latin typeface="+mn-lt"/>
                <a:ea typeface="+mn-ea"/>
                <a:cs typeface="+mn-cs"/>
              </a:defRPr>
            </a:lvl1pPr>
            <a:lvl2pPr marL="628650" indent="-285750" algn="l" defTabSz="685800" rtl="0" eaLnBrk="1" latinLnBrk="0" hangingPunct="1">
              <a:lnSpc>
                <a:spcPct val="90000"/>
              </a:lnSpc>
              <a:spcBef>
                <a:spcPts val="375"/>
              </a:spcBef>
              <a:buFont typeface="Arial" panose="020B0604020202020204" pitchFamily="34" charset="0"/>
              <a:buChar char="•"/>
              <a:defRPr sz="2100" kern="1200">
                <a:solidFill>
                  <a:srgbClr val="FFFFFF"/>
                </a:solidFill>
                <a:latin typeface="+mn-lt"/>
                <a:ea typeface="+mn-ea"/>
                <a:cs typeface="+mn-cs"/>
              </a:defRPr>
            </a:lvl2pPr>
            <a:lvl3pPr marL="804863" indent="-176213" algn="l" defTabSz="685800" rtl="0" eaLnBrk="1" latinLnBrk="0" hangingPunct="1">
              <a:lnSpc>
                <a:spcPct val="90000"/>
              </a:lnSpc>
              <a:spcBef>
                <a:spcPts val="375"/>
              </a:spcBef>
              <a:buFont typeface="Arial" panose="020B0604020202020204" pitchFamily="34" charset="0"/>
              <a:buChar char="•"/>
              <a:defRPr sz="1600" kern="1200">
                <a:solidFill>
                  <a:srgbClr val="FFFFFF"/>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Tx/>
              <a:buNone/>
              <a:tabLst/>
              <a:defRPr/>
            </a:pPr>
            <a:r>
              <a:rPr kumimoji="0" lang="fi-FI" sz="1000" b="1" i="0" strike="noStrike" kern="1200" cap="none" spc="0" normalizeH="0" baseline="0" noProof="0" dirty="0" err="1">
                <a:ln>
                  <a:noFill/>
                </a:ln>
                <a:solidFill>
                  <a:schemeClr val="tx1"/>
                </a:solidFill>
                <a:effectLst/>
                <a:uLnTx/>
                <a:uFillTx/>
                <a:latin typeface="Arial" panose="020B0604020202020204"/>
                <a:ea typeface="+mn-ea"/>
                <a:cs typeface="+mn-cs"/>
              </a:rPr>
              <a:t>Bachelor’s</a:t>
            </a:r>
            <a:r>
              <a:rPr kumimoji="0" lang="fi-FI" sz="1000" b="1" i="0" strike="noStrike" kern="1200" cap="none" spc="0" normalizeH="0" baseline="0" noProof="0" dirty="0">
                <a:ln>
                  <a:noFill/>
                </a:ln>
                <a:solidFill>
                  <a:schemeClr val="tx1"/>
                </a:solidFill>
                <a:effectLst/>
                <a:uLnTx/>
                <a:uFillTx/>
                <a:latin typeface="Arial" panose="020B0604020202020204"/>
                <a:ea typeface="+mn-ea"/>
                <a:cs typeface="+mn-cs"/>
              </a:rPr>
              <a:t> </a:t>
            </a:r>
            <a:r>
              <a:rPr kumimoji="0" lang="fi-FI" sz="1000" b="1" i="0" strike="noStrike" kern="1200" cap="none" spc="0" normalizeH="0" baseline="0" noProof="0" dirty="0" err="1">
                <a:ln>
                  <a:noFill/>
                </a:ln>
                <a:solidFill>
                  <a:schemeClr val="tx1"/>
                </a:solidFill>
                <a:effectLst/>
                <a:uLnTx/>
                <a:uFillTx/>
                <a:latin typeface="Arial" panose="020B0604020202020204"/>
                <a:ea typeface="+mn-ea"/>
                <a:cs typeface="+mn-cs"/>
              </a:rPr>
              <a:t>Programme</a:t>
            </a:r>
            <a:r>
              <a:rPr kumimoji="0" lang="fi-FI" sz="1000" b="1" i="0" strike="noStrike" kern="1200" cap="none" spc="0" normalizeH="0" baseline="0" noProof="0" dirty="0">
                <a:ln>
                  <a:noFill/>
                </a:ln>
                <a:solidFill>
                  <a:schemeClr val="tx1"/>
                </a:solidFill>
                <a:effectLst/>
                <a:uLnTx/>
                <a:uFillTx/>
                <a:latin typeface="Arial" panose="020B0604020202020204"/>
                <a:ea typeface="+mn-ea"/>
                <a:cs typeface="+mn-cs"/>
              </a:rPr>
              <a:t> in Engineering/ Insinööritieteiden kandidaattiohjelma</a:t>
            </a:r>
          </a:p>
          <a:p>
            <a:pPr marL="0" marR="0" lvl="0" indent="0" algn="l" defTabSz="685800" rtl="0" eaLnBrk="1" fontAlgn="auto" latinLnBrk="0" hangingPunct="1">
              <a:lnSpc>
                <a:spcPct val="100000"/>
              </a:lnSpc>
              <a:spcBef>
                <a:spcPts val="750"/>
              </a:spcBef>
              <a:spcAft>
                <a:spcPts val="0"/>
              </a:spcAft>
              <a:buClrTx/>
              <a:buSzTx/>
              <a:buFontTx/>
              <a:buNone/>
              <a:tabLst/>
              <a:defRPr/>
            </a:pPr>
            <a:r>
              <a:rPr lang="fi-FI" sz="1000" b="0" dirty="0" err="1">
                <a:solidFill>
                  <a:schemeClr val="tx1"/>
                </a:solidFill>
                <a:latin typeface="Arial" panose="020B0604020202020204"/>
              </a:rPr>
              <a:t>Majors</a:t>
            </a:r>
            <a:r>
              <a:rPr lang="fi-FI" sz="1000" b="0" dirty="0">
                <a:solidFill>
                  <a:schemeClr val="tx1"/>
                </a:solidFill>
                <a:latin typeface="Arial" panose="020B0604020202020204"/>
              </a:rPr>
              <a:t> </a:t>
            </a:r>
            <a:r>
              <a:rPr lang="fi-FI" sz="1000" b="0" dirty="0" err="1">
                <a:solidFill>
                  <a:schemeClr val="tx1"/>
                </a:solidFill>
                <a:latin typeface="Arial" panose="020B0604020202020204"/>
              </a:rPr>
              <a:t>until</a:t>
            </a:r>
            <a:r>
              <a:rPr lang="fi-FI" sz="1000" b="0" dirty="0">
                <a:solidFill>
                  <a:schemeClr val="tx1"/>
                </a:solidFill>
                <a:latin typeface="Arial" panose="020B0604020202020204"/>
              </a:rPr>
              <a:t> 31 </a:t>
            </a:r>
            <a:r>
              <a:rPr lang="fi-FI" sz="1000" b="0" dirty="0" err="1">
                <a:solidFill>
                  <a:schemeClr val="tx1"/>
                </a:solidFill>
                <a:latin typeface="Arial" panose="020B0604020202020204"/>
              </a:rPr>
              <a:t>July</a:t>
            </a:r>
            <a:r>
              <a:rPr lang="fi-FI" sz="1000" b="0" dirty="0">
                <a:solidFill>
                  <a:schemeClr val="tx1"/>
                </a:solidFill>
                <a:latin typeface="Arial" panose="020B0604020202020204"/>
              </a:rPr>
              <a:t> 2025/ Vanhat pääaineet, mahdollisuus valmistua 31.7.2025 asti</a:t>
            </a:r>
            <a:br>
              <a:rPr kumimoji="0" lang="fi-FI" sz="1000" b="1" i="0" u="none" strike="noStrike" kern="1200" cap="none" spc="0" normalizeH="0" baseline="0" noProof="0" dirty="0">
                <a:ln>
                  <a:noFill/>
                </a:ln>
                <a:solidFill>
                  <a:schemeClr val="tx1"/>
                </a:solidFill>
                <a:effectLst/>
                <a:uLnTx/>
                <a:uFillTx/>
                <a:latin typeface="Arial" panose="020B0604020202020204"/>
                <a:ea typeface="+mn-ea"/>
                <a:cs typeface="+mn-cs"/>
              </a:rPr>
            </a:br>
            <a:br>
              <a:rPr kumimoji="0" lang="fi-FI" sz="1000" b="1"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ENY 	Energia- ja ympäristötekniikka/ Energy and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Environmental</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 </a:t>
            </a:r>
            <a:r>
              <a:rPr lang="fi-FI" sz="1000" b="0" dirty="0">
                <a:solidFill>
                  <a:schemeClr val="tx1"/>
                </a:solidFill>
                <a:latin typeface="Arial" panose="020B0604020202020204"/>
              </a:rPr>
              <a:t>Engineering</a:t>
            </a:r>
            <a:endPar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KJR	Kone- ja rakennustekniikka/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Mechanical</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 and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Civil</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 	Engineering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RYM	</a:t>
            </a:r>
            <a:r>
              <a:rPr lang="fi-FI" sz="1000" b="0" dirty="0">
                <a:solidFill>
                  <a:schemeClr val="tx1"/>
                </a:solidFill>
                <a:latin typeface="Arial" panose="020B0604020202020204"/>
              </a:rPr>
              <a:t>R</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akennettu</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 ympäristö/ </a:t>
            </a:r>
            <a:r>
              <a:rPr lang="fi-FI" sz="1000" b="0" dirty="0" err="1">
                <a:solidFill>
                  <a:schemeClr val="tx1"/>
                </a:solidFill>
                <a:latin typeface="Arial" panose="020B0604020202020204"/>
              </a:rPr>
              <a:t>Build</a:t>
            </a:r>
            <a:r>
              <a:rPr lang="fi-FI" sz="1000" b="0" dirty="0">
                <a:solidFill>
                  <a:schemeClr val="tx1"/>
                </a:solidFill>
                <a:latin typeface="Arial" panose="020B0604020202020204"/>
              </a:rPr>
              <a:t> Environment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fi-FI" sz="1000" b="0" dirty="0">
                <a:solidFill>
                  <a:schemeClr val="tx1"/>
                </a:solidFill>
                <a:latin typeface="Arial" panose="020B0604020202020204"/>
              </a:rPr>
              <a:t>New </a:t>
            </a:r>
            <a:r>
              <a:rPr lang="fi-FI" sz="1000" b="0" dirty="0" err="1">
                <a:solidFill>
                  <a:schemeClr val="tx1"/>
                </a:solidFill>
                <a:latin typeface="Arial" panose="020B0604020202020204"/>
              </a:rPr>
              <a:t>majors</a:t>
            </a:r>
            <a:r>
              <a:rPr lang="fi-FI" sz="1000" b="0" dirty="0">
                <a:solidFill>
                  <a:schemeClr val="tx1"/>
                </a:solidFill>
                <a:latin typeface="Arial" panose="020B0604020202020204"/>
              </a:rPr>
              <a:t>, </a:t>
            </a:r>
            <a:r>
              <a:rPr lang="fi-FI" sz="1000" b="0" dirty="0" err="1">
                <a:solidFill>
                  <a:schemeClr val="tx1"/>
                </a:solidFill>
                <a:latin typeface="Arial" panose="020B0604020202020204"/>
              </a:rPr>
              <a:t>starting</a:t>
            </a:r>
            <a:r>
              <a:rPr lang="fi-FI" sz="1000" b="0" dirty="0">
                <a:solidFill>
                  <a:schemeClr val="tx1"/>
                </a:solidFill>
                <a:latin typeface="Arial" panose="020B0604020202020204"/>
              </a:rPr>
              <a:t> </a:t>
            </a:r>
            <a:r>
              <a:rPr lang="fi-FI" sz="1000" b="0" dirty="0" err="1">
                <a:solidFill>
                  <a:schemeClr val="tx1"/>
                </a:solidFill>
                <a:latin typeface="Arial" panose="020B0604020202020204"/>
              </a:rPr>
              <a:t>from</a:t>
            </a:r>
            <a:r>
              <a:rPr lang="fi-FI" sz="1000" b="0" dirty="0">
                <a:solidFill>
                  <a:schemeClr val="tx1"/>
                </a:solidFill>
                <a:latin typeface="Arial" panose="020B0604020202020204"/>
              </a:rPr>
              <a:t> 1 August 2022/ uudet pääaineet 1.8.2022 alkaen</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i-FI" sz="1000" i="0" u="none" strike="noStrike" kern="1200" cap="none" spc="0" normalizeH="0" baseline="0" noProof="0" dirty="0">
              <a:ln>
                <a:noFill/>
              </a:ln>
              <a:solidFill>
                <a:schemeClr val="tx1"/>
              </a:solidFill>
              <a:effectLst/>
              <a:uLnTx/>
              <a:uFillTx/>
              <a:latin typeface="Arial" panose="020B0604020202020204"/>
              <a:ea typeface="+mn-ea"/>
              <a:cs typeface="+mn-cs"/>
            </a:endParaRPr>
          </a:p>
          <a:p>
            <a:pPr>
              <a:spcBef>
                <a:spcPts val="0"/>
              </a:spcBef>
              <a:defRPr/>
            </a:pPr>
            <a:r>
              <a:rPr lang="fi-FI" sz="1000" b="0" dirty="0">
                <a:solidFill>
                  <a:schemeClr val="tx1"/>
                </a:solidFill>
                <a:latin typeface="Arial" panose="020B0604020202020204"/>
              </a:rPr>
              <a:t>EKO	Energia- ja konetekniikka/</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1000" b="0" dirty="0">
                <a:solidFill>
                  <a:schemeClr val="tx1"/>
                </a:solidFill>
                <a:latin typeface="Arial" panose="020B0604020202020204"/>
              </a:rPr>
              <a:t>	Energy and </a:t>
            </a:r>
            <a:r>
              <a:rPr lang="fi-FI" sz="1000" b="0" dirty="0" err="1">
                <a:solidFill>
                  <a:schemeClr val="tx1"/>
                </a:solidFill>
                <a:latin typeface="Arial" panose="020B0604020202020204"/>
              </a:rPr>
              <a:t>Mechanical</a:t>
            </a:r>
            <a:r>
              <a:rPr lang="fi-FI" sz="1000" b="0" dirty="0">
                <a:solidFill>
                  <a:schemeClr val="tx1"/>
                </a:solidFill>
                <a:latin typeface="Arial" panose="020B0604020202020204"/>
              </a:rPr>
              <a:t> Engineering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KEY	Kestävät yhdyskunnat/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Sustainable</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 </a:t>
            </a:r>
            <a:r>
              <a:rPr lang="fi-FI" sz="1000" b="0" dirty="0">
                <a:solidFill>
                  <a:schemeClr val="tx1"/>
                </a:solidFill>
                <a:latin typeface="Arial" panose="020B0604020202020204"/>
              </a:rPr>
              <a:t>C</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ommunities</a:t>
            </a:r>
            <a:endPar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fi-FI" sz="1000" b="0" dirty="0">
                <a:solidFill>
                  <a:schemeClr val="tx1"/>
                </a:solidFill>
                <a:latin typeface="Arial" panose="020B0604020202020204"/>
              </a:rPr>
              <a:t>KIG	Kiinteistötalois ja </a:t>
            </a:r>
            <a:r>
              <a:rPr lang="fi-FI" sz="1000" b="0" dirty="0" err="1">
                <a:solidFill>
                  <a:schemeClr val="tx1"/>
                </a:solidFill>
                <a:latin typeface="Arial" panose="020B0604020202020204"/>
              </a:rPr>
              <a:t>geoinformatiikka</a:t>
            </a:r>
            <a:r>
              <a:rPr lang="fi-FI" sz="1000" b="0" dirty="0">
                <a:solidFill>
                  <a:schemeClr val="tx1"/>
                </a:solidFill>
                <a:latin typeface="Arial" panose="020B0604020202020204"/>
              </a:rPr>
              <a:t>/</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1000" b="0" dirty="0">
                <a:solidFill>
                  <a:schemeClr val="tx1"/>
                </a:solidFill>
                <a:latin typeface="Arial" panose="020B0604020202020204"/>
              </a:rPr>
              <a:t>	Real </a:t>
            </a:r>
            <a:r>
              <a:rPr lang="fi-FI" sz="1000" b="0" dirty="0" err="1">
                <a:solidFill>
                  <a:schemeClr val="tx1"/>
                </a:solidFill>
                <a:latin typeface="Arial" panose="020B0604020202020204"/>
              </a:rPr>
              <a:t>Estate</a:t>
            </a:r>
            <a:r>
              <a:rPr lang="fi-FI" sz="1000" b="0" dirty="0">
                <a:solidFill>
                  <a:schemeClr val="tx1"/>
                </a:solidFill>
                <a:latin typeface="Arial" panose="020B0604020202020204"/>
              </a:rPr>
              <a:t> </a:t>
            </a:r>
            <a:r>
              <a:rPr lang="fi-FI" sz="1000" b="0" dirty="0" err="1">
                <a:solidFill>
                  <a:schemeClr val="tx1"/>
                </a:solidFill>
                <a:latin typeface="Arial" panose="020B0604020202020204"/>
              </a:rPr>
              <a:t>Economics</a:t>
            </a:r>
            <a:r>
              <a:rPr lang="fi-FI" sz="1000" b="0" dirty="0">
                <a:solidFill>
                  <a:schemeClr val="tx1"/>
                </a:solidFill>
                <a:latin typeface="Arial" panose="020B0604020202020204"/>
              </a:rPr>
              <a:t> and </a:t>
            </a:r>
            <a:r>
              <a:rPr lang="fi-FI" sz="1000" b="0" dirty="0" err="1">
                <a:solidFill>
                  <a:schemeClr val="tx1"/>
                </a:solidFill>
                <a:latin typeface="Arial" panose="020B0604020202020204"/>
              </a:rPr>
              <a:t>Geoinformatics</a:t>
            </a:r>
            <a:endParaRPr lang="fi-FI" sz="1000" b="0" dirty="0">
              <a:solidFill>
                <a:schemeClr val="tx1"/>
              </a:solidFill>
              <a:latin typeface="Arial" panose="020B0604020202020204"/>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RA</a:t>
            </a:r>
            <a:r>
              <a:rPr lang="fi-FI" sz="1000" b="0" dirty="0">
                <a:solidFill>
                  <a:schemeClr val="tx1"/>
                </a:solidFill>
                <a:latin typeface="Arial" panose="020B0604020202020204"/>
              </a:rPr>
              <a:t>K	Rakennustekniikka/ </a:t>
            </a:r>
            <a:r>
              <a:rPr lang="fi-FI" sz="1000" b="0" dirty="0" err="1">
                <a:solidFill>
                  <a:schemeClr val="tx1"/>
                </a:solidFill>
                <a:latin typeface="Arial" panose="020B0604020202020204"/>
              </a:rPr>
              <a:t>Civil</a:t>
            </a:r>
            <a:r>
              <a:rPr lang="fi-FI" sz="1000" b="0" dirty="0">
                <a:solidFill>
                  <a:schemeClr val="tx1"/>
                </a:solidFill>
                <a:latin typeface="Arial" panose="020B0604020202020204"/>
              </a:rPr>
              <a:t> Engineering</a:t>
            </a:r>
            <a:endPar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1" i="0" strike="noStrike" kern="1200" cap="none" spc="0" normalizeH="0" baseline="0" noProof="0" dirty="0">
                <a:ln>
                  <a:noFill/>
                </a:ln>
                <a:solidFill>
                  <a:schemeClr val="tx1"/>
                </a:solidFill>
                <a:effectLst/>
                <a:uLnTx/>
                <a:uFillTx/>
                <a:latin typeface="Arial" panose="020B0604020202020204"/>
                <a:ea typeface="+mn-ea"/>
                <a:cs typeface="+mn-cs"/>
              </a:rPr>
              <a:t>Aalto Bachelor’s </a:t>
            </a:r>
            <a:r>
              <a:rPr kumimoji="0" lang="en-US" sz="1000" b="1" i="0" strike="noStrike" kern="1200" cap="none" spc="0" normalizeH="0" baseline="0" noProof="0" dirty="0" err="1">
                <a:ln>
                  <a:noFill/>
                </a:ln>
                <a:solidFill>
                  <a:schemeClr val="tx1"/>
                </a:solidFill>
                <a:effectLst/>
                <a:uLnTx/>
                <a:uFillTx/>
                <a:latin typeface="Arial" panose="020B0604020202020204"/>
                <a:ea typeface="+mn-ea"/>
                <a:cs typeface="+mn-cs"/>
              </a:rPr>
              <a:t>Programme</a:t>
            </a:r>
            <a:r>
              <a:rPr kumimoji="0" lang="en-US" sz="1000" b="1" i="0" strike="noStrike" kern="1200" cap="none" spc="0" normalizeH="0" baseline="0" noProof="0" dirty="0">
                <a:ln>
                  <a:noFill/>
                </a:ln>
                <a:solidFill>
                  <a:schemeClr val="tx1"/>
                </a:solidFill>
                <a:effectLst/>
                <a:uLnTx/>
                <a:uFillTx/>
                <a:latin typeface="Arial" panose="020B0604020202020204"/>
                <a:ea typeface="+mn-ea"/>
                <a:cs typeface="+mn-cs"/>
              </a:rPr>
              <a:t> in Science and Technology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Arial" panose="020B0604020202020204"/>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a:ea typeface="+mn-ea"/>
                <a:cs typeface="+mn-cs"/>
              </a:rPr>
              <a:t>ENG </a:t>
            </a:r>
            <a:r>
              <a:rPr lang="en-US" sz="1000" b="0" dirty="0">
                <a:solidFill>
                  <a:schemeClr val="tx1"/>
                </a:solidFill>
                <a:latin typeface="Arial" panose="020B0604020202020204"/>
              </a:rPr>
              <a:t>major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a:ea typeface="+mn-ea"/>
                <a:cs typeface="+mn-cs"/>
              </a:rPr>
              <a:t>COE 	Computational Engineering</a:t>
            </a:r>
            <a:endPar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6" name="Text Placeholder 2">
            <a:extLst>
              <a:ext uri="{FF2B5EF4-FFF2-40B4-BE49-F238E27FC236}">
                <a16:creationId xmlns:a16="http://schemas.microsoft.com/office/drawing/2014/main" id="{C92F66A6-8DD2-4599-9457-4ADCB6F9BA73}"/>
              </a:ext>
            </a:extLst>
          </p:cNvPr>
          <p:cNvSpPr txBox="1">
            <a:spLocks/>
          </p:cNvSpPr>
          <p:nvPr/>
        </p:nvSpPr>
        <p:spPr>
          <a:xfrm>
            <a:off x="215777" y="99598"/>
            <a:ext cx="8497093" cy="432708"/>
          </a:xfrm>
          <a:prstGeom prst="rect">
            <a:avLst/>
          </a:prstGeom>
        </p:spPr>
        <p:txBody>
          <a:bodyPr lIns="0" tIns="0" rIns="0" bIns="0"/>
          <a:lstStyle>
            <a:lvl1pPr marL="0" indent="0" algn="l" defTabSz="685800" rtl="0" eaLnBrk="1" latinLnBrk="0" hangingPunct="1">
              <a:lnSpc>
                <a:spcPct val="100000"/>
              </a:lnSpc>
              <a:spcBef>
                <a:spcPts val="750"/>
              </a:spcBef>
              <a:buFont typeface="Arial"/>
              <a:buNone/>
              <a:defRPr sz="4000" b="1" kern="1200" baseline="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 typeface="Arial"/>
              <a:buNone/>
              <a:tabLst/>
              <a:defRPr/>
            </a:pPr>
            <a:r>
              <a:rPr kumimoji="0" lang="fi-FI" sz="2400" b="1" i="0" u="none" strike="noStrike" kern="1200" cap="none" spc="0" normalizeH="0" baseline="0" noProof="0" err="1">
                <a:ln>
                  <a:noFill/>
                </a:ln>
                <a:solidFill>
                  <a:schemeClr val="tx1"/>
                </a:solidFill>
                <a:effectLst/>
                <a:uLnTx/>
                <a:uFillTx/>
                <a:latin typeface="Arial" panose="020B0604020202020204"/>
                <a:ea typeface="+mn-ea"/>
                <a:cs typeface="+mn-cs"/>
              </a:rPr>
              <a:t>Degree</a:t>
            </a:r>
            <a:r>
              <a:rPr kumimoji="0" lang="fi-FI" sz="2400" b="1" i="0" u="none" strike="noStrike" kern="1200" cap="none" spc="0" normalizeH="0" baseline="0" noProof="0">
                <a:ln>
                  <a:noFill/>
                </a:ln>
                <a:solidFill>
                  <a:schemeClr val="tx1"/>
                </a:solidFill>
                <a:effectLst/>
                <a:uLnTx/>
                <a:uFillTx/>
                <a:latin typeface="Arial" panose="020B0604020202020204"/>
                <a:ea typeface="+mn-ea"/>
                <a:cs typeface="+mn-cs"/>
              </a:rPr>
              <a:t> </a:t>
            </a:r>
            <a:r>
              <a:rPr kumimoji="0" lang="fi-FI" sz="2400" b="1" i="0" u="none" strike="noStrike" kern="1200" cap="none" spc="0" normalizeH="0" baseline="0" noProof="0" err="1">
                <a:ln>
                  <a:noFill/>
                </a:ln>
                <a:solidFill>
                  <a:schemeClr val="tx1"/>
                </a:solidFill>
                <a:effectLst/>
                <a:uLnTx/>
                <a:uFillTx/>
                <a:latin typeface="Arial" panose="020B0604020202020204"/>
                <a:ea typeface="+mn-ea"/>
                <a:cs typeface="+mn-cs"/>
              </a:rPr>
              <a:t>Programmes</a:t>
            </a:r>
            <a:r>
              <a:rPr kumimoji="0" lang="fi-FI" sz="2400" b="1" i="0" u="none" strike="noStrike" kern="1200" cap="none" spc="0" normalizeH="0" baseline="0" noProof="0">
                <a:ln>
                  <a:noFill/>
                </a:ln>
                <a:solidFill>
                  <a:schemeClr val="tx1"/>
                </a:solidFill>
                <a:effectLst/>
                <a:uLnTx/>
                <a:uFillTx/>
                <a:latin typeface="Arial" panose="020B0604020202020204"/>
                <a:ea typeface="+mn-ea"/>
                <a:cs typeface="+mn-cs"/>
              </a:rPr>
              <a:t>, School of Engineering (ENG)</a:t>
            </a:r>
          </a:p>
        </p:txBody>
      </p:sp>
      <p:sp>
        <p:nvSpPr>
          <p:cNvPr id="7" name="Text Placeholder 3">
            <a:extLst>
              <a:ext uri="{FF2B5EF4-FFF2-40B4-BE49-F238E27FC236}">
                <a16:creationId xmlns:a16="http://schemas.microsoft.com/office/drawing/2014/main" id="{993C32D4-5941-4FFB-BDA4-32DEA42671B3}"/>
              </a:ext>
            </a:extLst>
          </p:cNvPr>
          <p:cNvSpPr txBox="1">
            <a:spLocks/>
          </p:cNvSpPr>
          <p:nvPr/>
        </p:nvSpPr>
        <p:spPr>
          <a:xfrm>
            <a:off x="3897745" y="639089"/>
            <a:ext cx="5111083" cy="3577195"/>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000" b="1" kern="1200">
                <a:solidFill>
                  <a:srgbClr val="FFFFFF"/>
                </a:solidFill>
                <a:latin typeface="+mn-lt"/>
                <a:ea typeface="+mn-ea"/>
                <a:cs typeface="+mn-cs"/>
              </a:defRPr>
            </a:lvl1pPr>
            <a:lvl2pPr marL="628650" indent="-285750" algn="l" defTabSz="685800" rtl="0" eaLnBrk="1" latinLnBrk="0" hangingPunct="1">
              <a:lnSpc>
                <a:spcPct val="90000"/>
              </a:lnSpc>
              <a:spcBef>
                <a:spcPts val="375"/>
              </a:spcBef>
              <a:buFont typeface="Arial" panose="020B0604020202020204" pitchFamily="34" charset="0"/>
              <a:buChar char="•"/>
              <a:defRPr sz="2100" kern="1200">
                <a:solidFill>
                  <a:srgbClr val="FFFFFF"/>
                </a:solidFill>
                <a:latin typeface="+mn-lt"/>
                <a:ea typeface="+mn-ea"/>
                <a:cs typeface="+mn-cs"/>
              </a:defRPr>
            </a:lvl2pPr>
            <a:lvl3pPr marL="804863" indent="-176213" algn="l" defTabSz="685800" rtl="0" eaLnBrk="1" latinLnBrk="0" hangingPunct="1">
              <a:lnSpc>
                <a:spcPct val="90000"/>
              </a:lnSpc>
              <a:spcBef>
                <a:spcPts val="375"/>
              </a:spcBef>
              <a:buFont typeface="Arial" panose="020B0604020202020204" pitchFamily="34" charset="0"/>
              <a:buChar char="•"/>
              <a:defRPr sz="1600" kern="1200">
                <a:solidFill>
                  <a:srgbClr val="FFFFFF"/>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Tx/>
              <a:buNone/>
              <a:tabLst/>
              <a:defRPr/>
            </a:pPr>
            <a:r>
              <a:rPr kumimoji="0" lang="fi-FI" sz="1000" b="1" i="0" u="none" strike="noStrike" kern="1200" cap="none" spc="0" normalizeH="0" baseline="0" noProof="0" dirty="0">
                <a:ln>
                  <a:noFill/>
                </a:ln>
                <a:solidFill>
                  <a:schemeClr val="tx1"/>
                </a:solidFill>
                <a:effectLst/>
                <a:uLnTx/>
                <a:uFillTx/>
                <a:latin typeface="Arial" panose="020B0604020202020204"/>
                <a:ea typeface="+mn-ea"/>
                <a:cs typeface="+mn-cs"/>
              </a:rPr>
              <a:t>In house </a:t>
            </a:r>
            <a:r>
              <a:rPr kumimoji="0" lang="fi-FI" sz="1000" b="1" i="0" u="none" strike="noStrike" kern="1200" cap="none" spc="0" normalizeH="0" baseline="0" noProof="0" dirty="0" err="1">
                <a:ln>
                  <a:noFill/>
                </a:ln>
                <a:solidFill>
                  <a:schemeClr val="tx1"/>
                </a:solidFill>
                <a:effectLst/>
                <a:uLnTx/>
                <a:uFillTx/>
                <a:latin typeface="Arial" panose="020B0604020202020204"/>
                <a:ea typeface="+mn-ea"/>
                <a:cs typeface="+mn-cs"/>
              </a:rPr>
              <a:t>Master’s</a:t>
            </a:r>
            <a:r>
              <a:rPr kumimoji="0" lang="fi-FI" sz="1000" b="1" i="0" u="none" strike="noStrike" kern="1200" cap="none" spc="0" normalizeH="0" baseline="0" noProof="0" dirty="0">
                <a:ln>
                  <a:noFill/>
                </a:ln>
                <a:solidFill>
                  <a:schemeClr val="tx1"/>
                </a:solidFill>
                <a:effectLst/>
                <a:uLnTx/>
                <a:uFillTx/>
                <a:latin typeface="Arial" panose="020B0604020202020204"/>
                <a:ea typeface="+mn-ea"/>
                <a:cs typeface="+mn-cs"/>
              </a:rPr>
              <a:t> </a:t>
            </a:r>
            <a:r>
              <a:rPr kumimoji="0" lang="fi-FI" sz="1000" b="1" i="0" u="none" strike="noStrike" kern="1200" cap="none" spc="0" normalizeH="0" baseline="0" noProof="0" dirty="0" err="1">
                <a:ln>
                  <a:noFill/>
                </a:ln>
                <a:solidFill>
                  <a:schemeClr val="tx1"/>
                </a:solidFill>
                <a:effectLst/>
                <a:uLnTx/>
                <a:uFillTx/>
                <a:latin typeface="Arial" panose="020B0604020202020204"/>
                <a:ea typeface="+mn-ea"/>
                <a:cs typeface="+mn-cs"/>
              </a:rPr>
              <a:t>Programmes</a:t>
            </a:r>
            <a:endParaRPr kumimoji="0" lang="fi-FI" sz="1000" b="1" i="0" u="none" strike="noStrike" kern="1200" cap="none" spc="0" normalizeH="0" baseline="0" noProof="0" dirty="0">
              <a:ln>
                <a:noFill/>
              </a:ln>
              <a:solidFill>
                <a:schemeClr val="tx1"/>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CIV	Building Technology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GEO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Geoengineering</a:t>
            </a:r>
            <a:endPar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GIS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Geoinformatics</a:t>
            </a:r>
            <a:endPar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MEC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Mechanical</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 Engineering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REC	Real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Estate</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Economics</a:t>
            </a:r>
            <a:endPar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SPT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Spatial</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 Planning and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Transportation</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 Engineering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WAT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Water</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 and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Environmental</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 Engineering</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chemeClr val="tx1"/>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err="1">
                <a:ln>
                  <a:noFill/>
                </a:ln>
                <a:solidFill>
                  <a:schemeClr val="tx1"/>
                </a:solidFill>
                <a:effectLst/>
                <a:uLnTx/>
                <a:uFillTx/>
                <a:latin typeface="Arial" panose="020B0604020202020204"/>
                <a:ea typeface="+mn-ea"/>
                <a:cs typeface="+mn-cs"/>
              </a:rPr>
              <a:t>Joint</a:t>
            </a:r>
            <a:r>
              <a:rPr kumimoji="0" lang="fi-FI" sz="1000" b="1" i="0" u="none" strike="noStrike" kern="1200" cap="none" spc="0" normalizeH="0" baseline="0" noProof="0" dirty="0">
                <a:ln>
                  <a:noFill/>
                </a:ln>
                <a:solidFill>
                  <a:schemeClr val="tx1"/>
                </a:solidFill>
                <a:effectLst/>
                <a:uLnTx/>
                <a:uFillTx/>
                <a:latin typeface="Arial" panose="020B0604020202020204"/>
                <a:ea typeface="+mn-ea"/>
                <a:cs typeface="+mn-cs"/>
              </a:rPr>
              <a:t> </a:t>
            </a:r>
            <a:r>
              <a:rPr lang="fi-FI" sz="1000" dirty="0">
                <a:solidFill>
                  <a:schemeClr val="tx1"/>
                </a:solidFill>
                <a:latin typeface="Arial" panose="020B0604020202020204"/>
              </a:rPr>
              <a:t>M</a:t>
            </a:r>
            <a:r>
              <a:rPr kumimoji="0" lang="fi-FI" sz="1000" b="1" i="0" u="none" strike="noStrike" kern="1200" cap="none" spc="0" normalizeH="0" baseline="0" noProof="0" dirty="0" err="1">
                <a:ln>
                  <a:noFill/>
                </a:ln>
                <a:solidFill>
                  <a:schemeClr val="tx1"/>
                </a:solidFill>
                <a:effectLst/>
                <a:uLnTx/>
                <a:uFillTx/>
                <a:latin typeface="Arial" panose="020B0604020202020204"/>
                <a:ea typeface="+mn-ea"/>
                <a:cs typeface="+mn-cs"/>
              </a:rPr>
              <a:t>aster’s</a:t>
            </a:r>
            <a:r>
              <a:rPr kumimoji="0" lang="fi-FI" sz="1000" b="1" i="0" u="none" strike="noStrike" kern="1200" cap="none" spc="0" normalizeH="0" baseline="0" noProof="0" dirty="0">
                <a:ln>
                  <a:noFill/>
                </a:ln>
                <a:solidFill>
                  <a:schemeClr val="tx1"/>
                </a:solidFill>
                <a:effectLst/>
                <a:uLnTx/>
                <a:uFillTx/>
                <a:latin typeface="Arial" panose="020B0604020202020204"/>
                <a:ea typeface="+mn-ea"/>
                <a:cs typeface="+mn-cs"/>
              </a:rPr>
              <a:t> </a:t>
            </a:r>
            <a:r>
              <a:rPr lang="fi-FI" sz="1000" dirty="0">
                <a:solidFill>
                  <a:schemeClr val="tx1"/>
                </a:solidFill>
                <a:latin typeface="Arial" panose="020B0604020202020204"/>
              </a:rPr>
              <a:t>P</a:t>
            </a:r>
            <a:r>
              <a:rPr kumimoji="0" lang="fi-FI" sz="1000" b="1" i="0" u="none" strike="noStrike" kern="1200" cap="none" spc="0" normalizeH="0" baseline="0" noProof="0" dirty="0" err="1">
                <a:ln>
                  <a:noFill/>
                </a:ln>
                <a:solidFill>
                  <a:schemeClr val="tx1"/>
                </a:solidFill>
                <a:effectLst/>
                <a:uLnTx/>
                <a:uFillTx/>
                <a:latin typeface="Arial" panose="020B0604020202020204"/>
                <a:ea typeface="+mn-ea"/>
                <a:cs typeface="+mn-cs"/>
              </a:rPr>
              <a:t>rogrammes</a:t>
            </a:r>
            <a:r>
              <a:rPr kumimoji="0" lang="fi-FI" sz="1000" b="1" i="0" u="none" strike="noStrike" kern="1200" cap="none" spc="0" normalizeH="0" baseline="0" noProof="0" dirty="0">
                <a:ln>
                  <a:noFill/>
                </a:ln>
                <a:solidFill>
                  <a:schemeClr val="tx1"/>
                </a:solidFill>
                <a:effectLst/>
                <a:uLnTx/>
                <a:uFillTx/>
                <a:latin typeface="Arial" panose="020B0604020202020204"/>
                <a:ea typeface="+mn-ea"/>
                <a:cs typeface="+mn-cs"/>
              </a:rPr>
              <a:t> </a:t>
            </a:r>
            <a:r>
              <a:rPr kumimoji="0" lang="fi-FI" sz="1000" b="1" i="0" u="none" strike="noStrike" kern="1200" cap="none" spc="0" normalizeH="0" baseline="0" noProof="0" dirty="0" err="1">
                <a:ln>
                  <a:noFill/>
                </a:ln>
                <a:solidFill>
                  <a:schemeClr val="tx1"/>
                </a:solidFill>
                <a:effectLst/>
                <a:uLnTx/>
                <a:uFillTx/>
                <a:latin typeface="Arial" panose="020B0604020202020204"/>
                <a:ea typeface="+mn-ea"/>
                <a:cs typeface="+mn-cs"/>
              </a:rPr>
              <a:t>with</a:t>
            </a:r>
            <a:r>
              <a:rPr kumimoji="0" lang="fi-FI" sz="1000" b="1" i="0" u="none" strike="noStrike" kern="1200" cap="none" spc="0" normalizeH="0" baseline="0" noProof="0" dirty="0">
                <a:ln>
                  <a:noFill/>
                </a:ln>
                <a:solidFill>
                  <a:schemeClr val="tx1"/>
                </a:solidFill>
                <a:effectLst/>
                <a:uLnTx/>
                <a:uFillTx/>
                <a:latin typeface="Arial" panose="020B0604020202020204"/>
                <a:ea typeface="+mn-ea"/>
                <a:cs typeface="+mn-cs"/>
              </a:rPr>
              <a:t> </a:t>
            </a:r>
            <a:r>
              <a:rPr kumimoji="0" lang="fi-FI" sz="1000" b="1" i="0" u="none" strike="noStrike" kern="1200" cap="none" spc="0" normalizeH="0" baseline="0" noProof="0" dirty="0" err="1">
                <a:ln>
                  <a:noFill/>
                </a:ln>
                <a:solidFill>
                  <a:schemeClr val="tx1"/>
                </a:solidFill>
                <a:effectLst/>
                <a:uLnTx/>
                <a:uFillTx/>
                <a:latin typeface="Arial" panose="020B0604020202020204"/>
                <a:ea typeface="+mn-ea"/>
                <a:cs typeface="+mn-cs"/>
              </a:rPr>
              <a:t>other</a:t>
            </a:r>
            <a:r>
              <a:rPr kumimoji="0" lang="fi-FI" sz="1000" b="1" i="0" u="none" strike="noStrike" kern="1200" cap="none" spc="0" normalizeH="0" baseline="0" noProof="0" dirty="0">
                <a:ln>
                  <a:noFill/>
                </a:ln>
                <a:solidFill>
                  <a:schemeClr val="tx1"/>
                </a:solidFill>
                <a:effectLst/>
                <a:uLnTx/>
                <a:uFillTx/>
                <a:latin typeface="Arial" panose="020B0604020202020204"/>
                <a:ea typeface="+mn-ea"/>
                <a:cs typeface="+mn-cs"/>
              </a:rPr>
              <a:t> Aalto </a:t>
            </a:r>
            <a:r>
              <a:rPr lang="fi-FI" sz="1000" dirty="0">
                <a:solidFill>
                  <a:schemeClr val="tx1"/>
                </a:solidFill>
                <a:latin typeface="Arial" panose="020B0604020202020204"/>
              </a:rPr>
              <a:t>S</a:t>
            </a:r>
            <a:r>
              <a:rPr kumimoji="0" lang="fi-FI" sz="1000" b="1" i="0" u="none" strike="noStrike" kern="1200" cap="none" spc="0" normalizeH="0" baseline="0" noProof="0" dirty="0" err="1">
                <a:ln>
                  <a:noFill/>
                </a:ln>
                <a:solidFill>
                  <a:schemeClr val="tx1"/>
                </a:solidFill>
                <a:effectLst/>
                <a:uLnTx/>
                <a:uFillTx/>
                <a:latin typeface="Arial" panose="020B0604020202020204"/>
                <a:ea typeface="+mn-ea"/>
                <a:cs typeface="+mn-cs"/>
              </a:rPr>
              <a:t>chools</a:t>
            </a:r>
            <a:endParaRPr kumimoji="0" lang="fi-FI" sz="1000" b="1" i="0" u="none" strike="noStrike" kern="1200" cap="none" spc="0" normalizeH="0" baseline="0" noProof="0" dirty="0">
              <a:ln>
                <a:noFill/>
              </a:ln>
              <a:solidFill>
                <a:schemeClr val="tx1"/>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AAE	Advanced Energy Solutions (ENG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majors</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Sustainable</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 Energy in </a:t>
            </a:r>
            <a:r>
              <a:rPr kumimoji="0" lang="en-US" sz="1000" b="0" i="0" u="none" strike="noStrike" kern="1200" cap="none" spc="0" normalizeH="0" baseline="0" noProof="0" dirty="0">
                <a:ln>
                  <a:noFill/>
                </a:ln>
                <a:solidFill>
                  <a:schemeClr val="tx1"/>
                </a:solidFill>
                <a:effectLst/>
                <a:uLnTx/>
                <a:uFillTx/>
                <a:latin typeface="Arial" panose="020B0604020202020204"/>
                <a:ea typeface="+mn-ea"/>
                <a:cs typeface="+mn-cs"/>
              </a:rPr>
              <a:t>Buildings and </a:t>
            </a:r>
            <a:br>
              <a:rPr kumimoji="0" lang="en-US" sz="1000" b="0"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en-US" sz="1000" b="0" i="0" u="none" strike="noStrike" kern="1200" cap="none" spc="0" normalizeH="0" baseline="0" noProof="0" dirty="0">
                <a:ln>
                  <a:noFill/>
                </a:ln>
                <a:solidFill>
                  <a:schemeClr val="tx1"/>
                </a:solidFill>
                <a:effectLst/>
                <a:uLnTx/>
                <a:uFillTx/>
                <a:latin typeface="Arial" panose="020B0604020202020204"/>
                <a:ea typeface="+mn-ea"/>
                <a:cs typeface="+mn-cs"/>
              </a:rPr>
              <a:t>	Built Environment ja  Sustainable Energy Conversion Processes)</a:t>
            </a:r>
            <a:endPar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IDBM	</a:t>
            </a:r>
            <a:r>
              <a:rPr kumimoji="0" lang="en-US" sz="1000" b="0" i="0" u="none" strike="noStrike" kern="1200" cap="none" spc="0" normalizeH="0" baseline="0" noProof="0" dirty="0">
                <a:ln>
                  <a:noFill/>
                </a:ln>
                <a:solidFill>
                  <a:schemeClr val="tx1"/>
                </a:solidFill>
                <a:effectLst/>
                <a:uLnTx/>
                <a:uFillTx/>
                <a:latin typeface="Arial" panose="020B0604020202020204"/>
                <a:ea typeface="+mn-ea"/>
                <a:cs typeface="+mn-cs"/>
              </a:rPr>
              <a:t>International Design Business Management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a:ea typeface="+mn-ea"/>
                <a:cs typeface="+mn-cs"/>
              </a:rPr>
              <a:t>USP	Urban Studies and Planning (ENG: Urban Studies and Planning in Real</a:t>
            </a:r>
            <a:br>
              <a:rPr kumimoji="0" lang="en-US" sz="1000" b="0"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en-US" sz="1000" b="0" i="0" u="none" strike="noStrike" kern="1200" cap="none" spc="0" normalizeH="0" baseline="0" noProof="0" dirty="0">
                <a:ln>
                  <a:noFill/>
                </a:ln>
                <a:solidFill>
                  <a:schemeClr val="tx1"/>
                </a:solidFill>
                <a:effectLst/>
                <a:uLnTx/>
                <a:uFillTx/>
                <a:latin typeface="Arial" panose="020B0604020202020204"/>
                <a:ea typeface="+mn-ea"/>
                <a:cs typeface="+mn-cs"/>
              </a:rPr>
              <a:t>    	Estate Economics)</a:t>
            </a:r>
            <a:endParaRPr kumimoji="0" lang="fi-FI" sz="1000" b="1" i="0" u="none" strike="noStrike" kern="1200" cap="none" spc="0" normalizeH="0" baseline="0" noProof="0" dirty="0">
              <a:ln>
                <a:noFill/>
              </a:ln>
              <a:solidFill>
                <a:schemeClr val="tx1"/>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750"/>
              </a:spcBef>
              <a:spcAft>
                <a:spcPts val="0"/>
              </a:spcAft>
              <a:buClrTx/>
              <a:buSzTx/>
              <a:buFontTx/>
              <a:buNone/>
              <a:tabLst/>
              <a:defRPr/>
            </a:pPr>
            <a:r>
              <a:rPr lang="fi-FI" sz="1000" dirty="0">
                <a:solidFill>
                  <a:schemeClr val="tx1"/>
                </a:solidFill>
                <a:latin typeface="Arial" panose="020B0604020202020204"/>
              </a:rPr>
              <a:t>J</a:t>
            </a:r>
            <a:r>
              <a:rPr kumimoji="0" lang="fi-FI" sz="1000" b="1" i="0" u="none" strike="noStrike" kern="1200" cap="none" spc="0" normalizeH="0" baseline="0" noProof="0" dirty="0" err="1">
                <a:ln>
                  <a:noFill/>
                </a:ln>
                <a:solidFill>
                  <a:schemeClr val="tx1"/>
                </a:solidFill>
                <a:effectLst/>
                <a:uLnTx/>
                <a:uFillTx/>
                <a:latin typeface="Arial" panose="020B0604020202020204"/>
                <a:ea typeface="+mn-ea"/>
                <a:cs typeface="+mn-cs"/>
              </a:rPr>
              <a:t>oint</a:t>
            </a:r>
            <a:r>
              <a:rPr kumimoji="0" lang="fi-FI" sz="1000" b="1" i="0" u="none" strike="noStrike" kern="1200" cap="none" spc="0" normalizeH="0" baseline="0" noProof="0" dirty="0">
                <a:ln>
                  <a:noFill/>
                </a:ln>
                <a:solidFill>
                  <a:schemeClr val="tx1"/>
                </a:solidFill>
                <a:effectLst/>
                <a:uLnTx/>
                <a:uFillTx/>
                <a:latin typeface="Arial" panose="020B0604020202020204"/>
                <a:ea typeface="+mn-ea"/>
                <a:cs typeface="+mn-cs"/>
              </a:rPr>
              <a:t> </a:t>
            </a:r>
            <a:r>
              <a:rPr lang="fi-FI" sz="1000" dirty="0">
                <a:solidFill>
                  <a:schemeClr val="tx1"/>
                </a:solidFill>
                <a:latin typeface="Arial" panose="020B0604020202020204"/>
              </a:rPr>
              <a:t>I</a:t>
            </a:r>
            <a:r>
              <a:rPr kumimoji="0" lang="fi-FI" sz="1000" b="1" i="0" u="none" strike="noStrike" kern="1200" cap="none" spc="0" normalizeH="0" baseline="0" noProof="0" dirty="0" err="1">
                <a:ln>
                  <a:noFill/>
                </a:ln>
                <a:solidFill>
                  <a:schemeClr val="tx1"/>
                </a:solidFill>
                <a:effectLst/>
                <a:uLnTx/>
                <a:uFillTx/>
                <a:latin typeface="Arial" panose="020B0604020202020204"/>
                <a:ea typeface="+mn-ea"/>
                <a:cs typeface="+mn-cs"/>
              </a:rPr>
              <a:t>nternational</a:t>
            </a:r>
            <a:r>
              <a:rPr kumimoji="0" lang="fi-FI" sz="1000" b="1" i="0" u="none" strike="noStrike" kern="1200" cap="none" spc="0" normalizeH="0" baseline="0" noProof="0" dirty="0">
                <a:ln>
                  <a:noFill/>
                </a:ln>
                <a:solidFill>
                  <a:schemeClr val="tx1"/>
                </a:solidFill>
                <a:effectLst/>
                <a:uLnTx/>
                <a:uFillTx/>
                <a:latin typeface="Arial" panose="020B0604020202020204"/>
                <a:ea typeface="+mn-ea"/>
                <a:cs typeface="+mn-cs"/>
              </a:rPr>
              <a:t> </a:t>
            </a:r>
            <a:r>
              <a:rPr lang="fi-FI" sz="1000" dirty="0">
                <a:solidFill>
                  <a:schemeClr val="tx1"/>
                </a:solidFill>
                <a:latin typeface="Arial" panose="020B0604020202020204"/>
              </a:rPr>
              <a:t>M</a:t>
            </a:r>
            <a:r>
              <a:rPr kumimoji="0" lang="fi-FI" sz="1000" b="1" i="0" u="none" strike="noStrike" kern="1200" cap="none" spc="0" normalizeH="0" baseline="0" noProof="0" dirty="0" err="1">
                <a:ln>
                  <a:noFill/>
                </a:ln>
                <a:solidFill>
                  <a:schemeClr val="tx1"/>
                </a:solidFill>
                <a:effectLst/>
                <a:uLnTx/>
                <a:uFillTx/>
                <a:latin typeface="Arial" panose="020B0604020202020204"/>
                <a:ea typeface="+mn-ea"/>
                <a:cs typeface="+mn-cs"/>
              </a:rPr>
              <a:t>aster’s</a:t>
            </a:r>
            <a:r>
              <a:rPr kumimoji="0" lang="fi-FI" sz="1000" b="1" i="0" u="none" strike="noStrike" kern="1200" cap="none" spc="0" normalizeH="0" baseline="0" noProof="0" dirty="0">
                <a:ln>
                  <a:noFill/>
                </a:ln>
                <a:solidFill>
                  <a:schemeClr val="tx1"/>
                </a:solidFill>
                <a:effectLst/>
                <a:uLnTx/>
                <a:uFillTx/>
                <a:latin typeface="Arial" panose="020B0604020202020204"/>
                <a:ea typeface="+mn-ea"/>
                <a:cs typeface="+mn-cs"/>
              </a:rPr>
              <a:t> </a:t>
            </a:r>
            <a:r>
              <a:rPr lang="fi-FI" sz="1000" dirty="0">
                <a:solidFill>
                  <a:schemeClr val="tx1"/>
                </a:solidFill>
                <a:latin typeface="Arial" panose="020B0604020202020204"/>
              </a:rPr>
              <a:t>P</a:t>
            </a:r>
            <a:r>
              <a:rPr kumimoji="0" lang="fi-FI" sz="1000" b="1" i="0" u="none" strike="noStrike" kern="1200" cap="none" spc="0" normalizeH="0" baseline="0" noProof="0" dirty="0" err="1">
                <a:ln>
                  <a:noFill/>
                </a:ln>
                <a:solidFill>
                  <a:schemeClr val="tx1"/>
                </a:solidFill>
                <a:effectLst/>
                <a:uLnTx/>
                <a:uFillTx/>
                <a:latin typeface="Arial" panose="020B0604020202020204"/>
                <a:ea typeface="+mn-ea"/>
                <a:cs typeface="+mn-cs"/>
              </a:rPr>
              <a:t>rogrammes</a:t>
            </a:r>
            <a:endParaRPr kumimoji="0" lang="fi-FI" sz="1000" b="1" i="0" u="none" strike="noStrike" kern="1200" cap="none" spc="0" normalizeH="0" baseline="0" noProof="0" dirty="0">
              <a:ln>
                <a:noFill/>
              </a:ln>
              <a:solidFill>
                <a:schemeClr val="tx1"/>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NMCC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Cold</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Climate</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 Engineering (Nordic Master)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NMEE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Environmental</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 Engineering (Nordic Master)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ISEE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Innovative</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Sustainable</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 Energy Engineering (Nordic Master)</a:t>
            </a:r>
            <a:b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NMME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Maritime</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 Engineering (Nordic Master)</a:t>
            </a:r>
            <a:b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EMC	European Mining Course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ES 	Energy Storage (EIT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InnoEnergy</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SELECT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Environomical</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Pathways</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 for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Sustainable</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 Energy Systems (EIT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InnoEnergy</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MANUF	</a:t>
            </a:r>
            <a:r>
              <a:rPr kumimoji="0" lang="en-US" sz="1000" b="0" i="0" u="none" strike="noStrike" kern="1200" cap="none" spc="0" normalizeH="0" baseline="0" noProof="0" dirty="0">
                <a:ln>
                  <a:noFill/>
                </a:ln>
                <a:solidFill>
                  <a:schemeClr val="tx1"/>
                </a:solidFill>
                <a:effectLst/>
                <a:uLnTx/>
                <a:uFillTx/>
                <a:latin typeface="Arial" panose="020B0604020202020204"/>
                <a:ea typeface="+mn-ea"/>
                <a:cs typeface="+mn-cs"/>
              </a:rPr>
              <a:t>Manufacturing (EIT Manufacturing)</a:t>
            </a:r>
            <a:endPar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UM 	Urban </a:t>
            </a:r>
            <a:r>
              <a:rPr kumimoji="0" lang="fi-FI" sz="1000" b="0" i="0" u="none" strike="noStrike" kern="1200" cap="none" spc="0" normalizeH="0" baseline="0" noProof="0" dirty="0" err="1">
                <a:ln>
                  <a:noFill/>
                </a:ln>
                <a:solidFill>
                  <a:schemeClr val="tx1"/>
                </a:solidFill>
                <a:effectLst/>
                <a:uLnTx/>
                <a:uFillTx/>
                <a:latin typeface="Arial" panose="020B0604020202020204"/>
                <a:ea typeface="+mn-ea"/>
                <a:cs typeface="+mn-cs"/>
              </a:rPr>
              <a:t>Mobility</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rPr>
              <a:t> (</a:t>
            </a:r>
            <a:r>
              <a:rPr kumimoji="0" lang="en-US" sz="1000" b="0" i="0" u="none" strike="noStrike" kern="1200" cap="none" spc="0" normalizeH="0" baseline="0" noProof="0" dirty="0">
                <a:ln>
                  <a:noFill/>
                </a:ln>
                <a:solidFill>
                  <a:schemeClr val="tx1"/>
                </a:solidFill>
                <a:effectLst/>
                <a:uLnTx/>
                <a:uFillTx/>
                <a:latin typeface="Arial" panose="020B0604020202020204"/>
                <a:ea typeface="+mn-ea"/>
                <a:cs typeface="+mn-cs"/>
              </a:rPr>
              <a:t>EIT Urban Mobility)</a:t>
            </a:r>
            <a:endParaRPr kumimoji="0" lang="fi-FI" sz="1000" b="0" i="0" u="none" strike="noStrike" kern="1200" cap="none" spc="0" normalizeH="0" baseline="0" noProof="0" dirty="0">
              <a:ln>
                <a:noFill/>
              </a:ln>
              <a:solidFill>
                <a:schemeClr val="tx1"/>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750"/>
              </a:spcBef>
              <a:spcAft>
                <a:spcPts val="0"/>
              </a:spcAft>
              <a:buClrTx/>
              <a:buSzTx/>
              <a:buFontTx/>
              <a:buNone/>
              <a:tabLst/>
              <a:defRPr/>
            </a:pPr>
            <a:r>
              <a:rPr kumimoji="0" lang="fi-FI" sz="1000" b="1" i="0" u="none" strike="noStrike" kern="1200" cap="none" spc="0" normalizeH="0" baseline="0" noProof="0" dirty="0" err="1">
                <a:ln>
                  <a:noFill/>
                </a:ln>
                <a:solidFill>
                  <a:schemeClr val="tx1"/>
                </a:solidFill>
                <a:effectLst/>
                <a:uLnTx/>
                <a:uFillTx/>
                <a:latin typeface="Arial" panose="020B0604020202020204"/>
                <a:ea typeface="+mn-ea"/>
                <a:cs typeface="+mn-cs"/>
              </a:rPr>
              <a:t>Doctoral</a:t>
            </a:r>
            <a:r>
              <a:rPr kumimoji="0" lang="fi-FI" sz="1000" b="1" i="0" u="none" strike="noStrike" kern="1200" cap="none" spc="0" normalizeH="0" baseline="0" noProof="0" dirty="0">
                <a:ln>
                  <a:noFill/>
                </a:ln>
                <a:solidFill>
                  <a:schemeClr val="tx1"/>
                </a:solidFill>
                <a:effectLst/>
                <a:uLnTx/>
                <a:uFillTx/>
                <a:latin typeface="Arial" panose="020B0604020202020204"/>
                <a:ea typeface="+mn-ea"/>
                <a:cs typeface="+mn-cs"/>
              </a:rPr>
              <a:t> </a:t>
            </a:r>
            <a:r>
              <a:rPr kumimoji="0" lang="fi-FI" sz="1000" b="1" i="0" u="none" strike="noStrike" kern="1200" cap="none" spc="0" normalizeH="0" baseline="0" noProof="0" dirty="0" err="1">
                <a:ln>
                  <a:noFill/>
                </a:ln>
                <a:solidFill>
                  <a:schemeClr val="tx1"/>
                </a:solidFill>
                <a:effectLst/>
                <a:uLnTx/>
                <a:uFillTx/>
                <a:latin typeface="Arial" panose="020B0604020202020204"/>
                <a:ea typeface="+mn-ea"/>
                <a:cs typeface="+mn-cs"/>
              </a:rPr>
              <a:t>Programme</a:t>
            </a:r>
            <a:r>
              <a:rPr kumimoji="0" lang="fi-FI" sz="1000" b="1" i="0" u="none" strike="noStrike" kern="1200" cap="none" spc="0" normalizeH="0" baseline="0" noProof="0" dirty="0">
                <a:ln>
                  <a:noFill/>
                </a:ln>
                <a:solidFill>
                  <a:schemeClr val="tx1"/>
                </a:solidFill>
                <a:effectLst/>
                <a:uLnTx/>
                <a:uFillTx/>
                <a:latin typeface="Arial" panose="020B0604020202020204"/>
                <a:ea typeface="+mn-ea"/>
                <a:cs typeface="+mn-cs"/>
              </a:rPr>
              <a:t> in Engineering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FFFFFF"/>
                </a:solidFill>
                <a:effectLst/>
                <a:uLnTx/>
                <a:uFillTx/>
                <a:latin typeface="Arial" panose="020B0604020202020204"/>
                <a:ea typeface="+mn-ea"/>
                <a:cs typeface="+mn-cs"/>
              </a:rPr>
              <a:t>	</a:t>
            </a:r>
          </a:p>
        </p:txBody>
      </p:sp>
      <p:sp>
        <p:nvSpPr>
          <p:cNvPr id="2" name="Slide Number Placeholder 1">
            <a:extLst>
              <a:ext uri="{FF2B5EF4-FFF2-40B4-BE49-F238E27FC236}">
                <a16:creationId xmlns:a16="http://schemas.microsoft.com/office/drawing/2014/main" id="{4010BBBC-ADCD-6A75-8194-4DB7A5BB11B1}"/>
              </a:ext>
            </a:extLst>
          </p:cNvPr>
          <p:cNvSpPr>
            <a:spLocks noGrp="1"/>
          </p:cNvSpPr>
          <p:nvPr>
            <p:ph type="sldNum" sz="quarter" idx="14"/>
          </p:nvPr>
        </p:nvSpPr>
        <p:spPr/>
        <p:txBody>
          <a:bodyPr/>
          <a:lstStyle/>
          <a:p>
            <a:fld id="{28F7F04C-F568-F649-A2AE-EA61C66B69B4}" type="slidenum">
              <a:rPr lang="en-GB" noProof="0" smtClean="0"/>
              <a:pPr/>
              <a:t>15</a:t>
            </a:fld>
            <a:endParaRPr lang="en-GB" noProof="0"/>
          </a:p>
        </p:txBody>
      </p:sp>
    </p:spTree>
    <p:extLst>
      <p:ext uri="{BB962C8B-B14F-4D97-AF65-F5344CB8AC3E}">
        <p14:creationId xmlns:p14="http://schemas.microsoft.com/office/powerpoint/2010/main" val="2761894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13974CA-5839-4407-8960-C34C90A2FAAF}"/>
              </a:ext>
            </a:extLst>
          </p:cNvPr>
          <p:cNvSpPr>
            <a:spLocks noGrp="1"/>
          </p:cNvSpPr>
          <p:nvPr>
            <p:ph type="pic" idx="11"/>
          </p:nvPr>
        </p:nvSpPr>
        <p:spPr/>
      </p:sp>
      <p:sp>
        <p:nvSpPr>
          <p:cNvPr id="7" name="Text Placeholder 6">
            <a:extLst>
              <a:ext uri="{FF2B5EF4-FFF2-40B4-BE49-F238E27FC236}">
                <a16:creationId xmlns:a16="http://schemas.microsoft.com/office/drawing/2014/main" id="{14E6CE9F-8279-47F4-B963-6CC9424D1E8C}"/>
              </a:ext>
            </a:extLst>
          </p:cNvPr>
          <p:cNvSpPr>
            <a:spLocks noGrp="1"/>
          </p:cNvSpPr>
          <p:nvPr>
            <p:ph type="body" sz="half" idx="2"/>
          </p:nvPr>
        </p:nvSpPr>
        <p:spPr>
          <a:xfrm>
            <a:off x="287363" y="143332"/>
            <a:ext cx="4423430" cy="3250514"/>
          </a:xfrm>
        </p:spPr>
        <p:txBody>
          <a:bodyPr/>
          <a:lstStyle/>
          <a:p>
            <a:r>
              <a:rPr lang="fi-FI" dirty="0"/>
              <a:t>Learning Services </a:t>
            </a:r>
            <a:r>
              <a:rPr lang="fi-FI" dirty="0" err="1"/>
              <a:t>works</a:t>
            </a:r>
            <a:r>
              <a:rPr lang="fi-FI" dirty="0"/>
              <a:t> for </a:t>
            </a:r>
            <a:r>
              <a:rPr lang="fi-FI" dirty="0" err="1"/>
              <a:t>you</a:t>
            </a:r>
            <a:r>
              <a:rPr lang="fi-FI" dirty="0"/>
              <a:t>!</a:t>
            </a:r>
            <a:endParaRPr lang="en-US" dirty="0"/>
          </a:p>
        </p:txBody>
      </p:sp>
      <p:sp>
        <p:nvSpPr>
          <p:cNvPr id="8" name="Text Placeholder 7">
            <a:extLst>
              <a:ext uri="{FF2B5EF4-FFF2-40B4-BE49-F238E27FC236}">
                <a16:creationId xmlns:a16="http://schemas.microsoft.com/office/drawing/2014/main" id="{92061C25-3E7C-40C2-9876-65A6A21AD2B4}"/>
              </a:ext>
            </a:extLst>
          </p:cNvPr>
          <p:cNvSpPr>
            <a:spLocks noGrp="1"/>
          </p:cNvSpPr>
          <p:nvPr>
            <p:ph type="body" sz="half" idx="10"/>
          </p:nvPr>
        </p:nvSpPr>
        <p:spPr>
          <a:xfrm>
            <a:off x="287340" y="611395"/>
            <a:ext cx="4052221" cy="1157194"/>
          </a:xfrm>
        </p:spPr>
        <p:txBody>
          <a:bodyPr/>
          <a:lstStyle/>
          <a:p>
            <a:pPr marL="342900" indent="-342900">
              <a:buFont typeface="Arial" panose="020B0604020202020204" pitchFamily="34" charset="0"/>
              <a:buChar char="•"/>
            </a:pPr>
            <a:r>
              <a:rPr lang="en-US" sz="1600" b="0" dirty="0"/>
              <a:t>Learning Services (LES) personnel is helping you with planning your studies from first year to graduation and you are most welcome to ask us anything regarding the beginning of your studies and during your study path.</a:t>
            </a:r>
          </a:p>
          <a:p>
            <a:pPr marL="342900" indent="-342900">
              <a:buFont typeface="Arial" panose="020B0604020202020204" pitchFamily="34" charset="0"/>
              <a:buChar char="•"/>
            </a:pPr>
            <a:r>
              <a:rPr lang="en-US" sz="1600" b="0" dirty="0"/>
              <a:t>Counselling and advising is organized via Zoom/ Teams, phone or email and face to face.</a:t>
            </a:r>
          </a:p>
          <a:p>
            <a:pPr marL="342900" indent="-342900">
              <a:buFont typeface="Arial" panose="020B0604020202020204" pitchFamily="34" charset="0"/>
              <a:buChar char="•"/>
            </a:pPr>
            <a:r>
              <a:rPr lang="fi-FI" sz="1600" b="0" dirty="0" err="1"/>
              <a:t>Contact</a:t>
            </a:r>
            <a:r>
              <a:rPr lang="fi-FI" sz="1600" b="0" dirty="0"/>
              <a:t> </a:t>
            </a:r>
            <a:r>
              <a:rPr lang="fi-FI" sz="1600" b="0" dirty="0" err="1"/>
              <a:t>details</a:t>
            </a:r>
            <a:r>
              <a:rPr lang="fi-FI" sz="1600" b="0" dirty="0"/>
              <a:t> of Learning Services of ENG: </a:t>
            </a:r>
            <a:br>
              <a:rPr lang="fi-FI" sz="1600" b="0" dirty="0"/>
            </a:br>
            <a:r>
              <a:rPr lang="fi-FI" sz="1600" b="0" dirty="0">
                <a:hlinkClick r:id="rId2"/>
              </a:rPr>
              <a:t>https://www.aalto.fi/en/student-guide</a:t>
            </a:r>
            <a:r>
              <a:rPr lang="fi-FI" sz="1600" b="0" dirty="0"/>
              <a:t> </a:t>
            </a:r>
            <a:r>
              <a:rPr lang="fi-FI" sz="1600" b="0" dirty="0">
                <a:solidFill>
                  <a:schemeClr val="accent1"/>
                </a:solidFill>
                <a:sym typeface="Wingdings" panose="05000000000000000000" pitchFamily="2" charset="2"/>
              </a:rPr>
              <a:t>  </a:t>
            </a:r>
            <a:r>
              <a:rPr lang="fi-FI" sz="1600" b="0" dirty="0" err="1">
                <a:solidFill>
                  <a:schemeClr val="accent1"/>
                </a:solidFill>
                <a:sym typeface="Wingdings" panose="05000000000000000000" pitchFamily="2" charset="2"/>
                <a:hlinkClick r:id="rId3"/>
              </a:rPr>
              <a:t>Support</a:t>
            </a:r>
            <a:r>
              <a:rPr lang="fi-FI" sz="1600" b="0" dirty="0">
                <a:solidFill>
                  <a:schemeClr val="accent1"/>
                </a:solidFill>
                <a:sym typeface="Wingdings" panose="05000000000000000000" pitchFamily="2" charset="2"/>
                <a:hlinkClick r:id="rId3"/>
              </a:rPr>
              <a:t> </a:t>
            </a:r>
            <a:r>
              <a:rPr lang="fi-FI" sz="1600" b="0" dirty="0" err="1">
                <a:solidFill>
                  <a:schemeClr val="accent1"/>
                </a:solidFill>
                <a:sym typeface="Wingdings" panose="05000000000000000000" pitchFamily="2" charset="2"/>
                <a:hlinkClick r:id="rId3"/>
              </a:rPr>
              <a:t>fo</a:t>
            </a:r>
            <a:r>
              <a:rPr lang="fi-FI" sz="1600" b="0" dirty="0">
                <a:solidFill>
                  <a:schemeClr val="accent1"/>
                </a:solidFill>
                <a:sym typeface="Wingdings" panose="05000000000000000000" pitchFamily="2" charset="2"/>
                <a:hlinkClick r:id="rId3"/>
              </a:rPr>
              <a:t> </a:t>
            </a:r>
            <a:r>
              <a:rPr lang="fi-FI" sz="1600" b="0" dirty="0" err="1">
                <a:solidFill>
                  <a:schemeClr val="accent1"/>
                </a:solidFill>
                <a:sym typeface="Wingdings" panose="05000000000000000000" pitchFamily="2" charset="2"/>
                <a:hlinkClick r:id="rId3"/>
              </a:rPr>
              <a:t>Studying</a:t>
            </a:r>
            <a:r>
              <a:rPr lang="fi-FI" sz="1600" b="0" dirty="0">
                <a:solidFill>
                  <a:schemeClr val="accent1"/>
                </a:solidFill>
                <a:sym typeface="Wingdings" panose="05000000000000000000" pitchFamily="2" charset="2"/>
                <a:hlinkClick r:id="rId3"/>
              </a:rPr>
              <a:t> </a:t>
            </a:r>
            <a:r>
              <a:rPr lang="fi-FI" sz="1600" b="0" dirty="0">
                <a:solidFill>
                  <a:schemeClr val="accent1"/>
                </a:solidFill>
                <a:hlinkClick r:id="rId3"/>
              </a:rPr>
              <a:t> </a:t>
            </a:r>
            <a:r>
              <a:rPr lang="fi-FI" sz="1600" b="0" dirty="0">
                <a:solidFill>
                  <a:schemeClr val="accent1"/>
                </a:solidFill>
                <a:sym typeface="Wingdings" panose="05000000000000000000" pitchFamily="2" charset="2"/>
              </a:rPr>
              <a:t> </a:t>
            </a:r>
            <a:r>
              <a:rPr lang="fi-FI" sz="1600" b="0" dirty="0">
                <a:solidFill>
                  <a:schemeClr val="accent1"/>
                </a:solidFill>
                <a:sym typeface="Wingdings" panose="05000000000000000000" pitchFamily="2" charset="2"/>
                <a:hlinkClick r:id="rId3"/>
              </a:rPr>
              <a:t>School of Engineering Learning Services</a:t>
            </a:r>
            <a:endParaRPr lang="fi-FI" sz="1600" b="0" dirty="0">
              <a:solidFill>
                <a:schemeClr val="accent1"/>
              </a:solidFill>
            </a:endParaRPr>
          </a:p>
          <a:p>
            <a:pPr marL="342900" indent="-342900">
              <a:buFont typeface="Arial" panose="020B0604020202020204" pitchFamily="34" charset="0"/>
              <a:buChar char="•"/>
            </a:pPr>
            <a:r>
              <a:rPr lang="fi-FI" sz="1600" b="0" dirty="0" err="1">
                <a:solidFill>
                  <a:schemeClr val="accent1"/>
                </a:solidFill>
              </a:rPr>
              <a:t>You</a:t>
            </a:r>
            <a:r>
              <a:rPr lang="fi-FI" sz="1600" b="0" dirty="0">
                <a:solidFill>
                  <a:schemeClr val="accent1"/>
                </a:solidFill>
              </a:rPr>
              <a:t> </a:t>
            </a:r>
            <a:r>
              <a:rPr lang="fi-FI" sz="1600" b="0" dirty="0" err="1">
                <a:solidFill>
                  <a:schemeClr val="accent1"/>
                </a:solidFill>
              </a:rPr>
              <a:t>can</a:t>
            </a:r>
            <a:r>
              <a:rPr lang="fi-FI" sz="1600" b="0" dirty="0">
                <a:solidFill>
                  <a:schemeClr val="accent1"/>
                </a:solidFill>
              </a:rPr>
              <a:t> </a:t>
            </a:r>
            <a:r>
              <a:rPr lang="fi-FI" sz="1600" b="0" dirty="0" err="1">
                <a:solidFill>
                  <a:schemeClr val="accent1"/>
                </a:solidFill>
              </a:rPr>
              <a:t>always</a:t>
            </a:r>
            <a:r>
              <a:rPr lang="fi-FI" sz="1600" b="0" dirty="0">
                <a:solidFill>
                  <a:schemeClr val="accent1"/>
                </a:solidFill>
              </a:rPr>
              <a:t> </a:t>
            </a:r>
            <a:r>
              <a:rPr lang="fi-FI" sz="1600" b="0" dirty="0" err="1">
                <a:solidFill>
                  <a:schemeClr val="accent1"/>
                </a:solidFill>
              </a:rPr>
              <a:t>send</a:t>
            </a:r>
            <a:r>
              <a:rPr lang="fi-FI" sz="1600" b="0" dirty="0">
                <a:solidFill>
                  <a:schemeClr val="accent1"/>
                </a:solidFill>
              </a:rPr>
              <a:t> </a:t>
            </a:r>
            <a:r>
              <a:rPr lang="fi-FI" sz="1600" b="0" dirty="0" err="1">
                <a:solidFill>
                  <a:schemeClr val="accent1"/>
                </a:solidFill>
              </a:rPr>
              <a:t>email</a:t>
            </a:r>
            <a:r>
              <a:rPr lang="fi-FI" sz="1600" b="0" dirty="0">
                <a:solidFill>
                  <a:schemeClr val="accent1"/>
                </a:solidFill>
              </a:rPr>
              <a:t> to </a:t>
            </a:r>
            <a:r>
              <a:rPr lang="fi-FI" sz="1600" b="0" dirty="0">
                <a:solidFill>
                  <a:schemeClr val="accent1"/>
                </a:solidFill>
                <a:hlinkClick r:id="rId4"/>
              </a:rPr>
              <a:t>studentservices@aalto.fi</a:t>
            </a:r>
            <a:r>
              <a:rPr lang="fi-FI" sz="1600" b="0" dirty="0">
                <a:solidFill>
                  <a:schemeClr val="accent1"/>
                </a:solidFill>
              </a:rPr>
              <a:t> </a:t>
            </a:r>
          </a:p>
        </p:txBody>
      </p:sp>
      <p:pic>
        <p:nvPicPr>
          <p:cNvPr id="9" name="Picture 8" descr="A close up of a flower&#10;&#10;Description automatically generated">
            <a:extLst>
              <a:ext uri="{FF2B5EF4-FFF2-40B4-BE49-F238E27FC236}">
                <a16:creationId xmlns:a16="http://schemas.microsoft.com/office/drawing/2014/main" id="{7F6880C5-C345-4D24-94B9-830EA58A1506}"/>
              </a:ext>
            </a:extLst>
          </p:cNvPr>
          <p:cNvPicPr>
            <a:picLocks noChangeAspect="1"/>
          </p:cNvPicPr>
          <p:nvPr/>
        </p:nvPicPr>
        <p:blipFill>
          <a:blip r:embed="rId5"/>
          <a:stretch>
            <a:fillRect/>
          </a:stretch>
        </p:blipFill>
        <p:spPr>
          <a:xfrm>
            <a:off x="4710816" y="0"/>
            <a:ext cx="4433184" cy="5910912"/>
          </a:xfrm>
          <a:prstGeom prst="rect">
            <a:avLst/>
          </a:prstGeom>
          <a:noFill/>
        </p:spPr>
      </p:pic>
    </p:spTree>
    <p:extLst>
      <p:ext uri="{BB962C8B-B14F-4D97-AF65-F5344CB8AC3E}">
        <p14:creationId xmlns:p14="http://schemas.microsoft.com/office/powerpoint/2010/main" val="216813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C2BC0C-8F01-467C-AF53-D9D18AE6A222}"/>
              </a:ext>
            </a:extLst>
          </p:cNvPr>
          <p:cNvSpPr>
            <a:spLocks noGrp="1"/>
          </p:cNvSpPr>
          <p:nvPr>
            <p:ph type="body" sz="half" idx="10"/>
          </p:nvPr>
        </p:nvSpPr>
        <p:spPr>
          <a:xfrm>
            <a:off x="325551" y="260441"/>
            <a:ext cx="8818449" cy="1110638"/>
          </a:xfrm>
        </p:spPr>
        <p:txBody>
          <a:bodyPr/>
          <a:lstStyle/>
          <a:p>
            <a:r>
              <a:rPr lang="en-US" sz="2000" dirty="0"/>
              <a:t>Examples of services offered from the School’s Learning Services (LES)</a:t>
            </a:r>
          </a:p>
        </p:txBody>
      </p:sp>
      <p:pic>
        <p:nvPicPr>
          <p:cNvPr id="4" name="Picture 3">
            <a:extLst>
              <a:ext uri="{FF2B5EF4-FFF2-40B4-BE49-F238E27FC236}">
                <a16:creationId xmlns:a16="http://schemas.microsoft.com/office/drawing/2014/main" id="{ABBDC56B-3A89-4C74-A47F-621D21881F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0659" y="672408"/>
            <a:ext cx="6315602" cy="4453309"/>
          </a:xfrm>
          <a:prstGeom prst="rect">
            <a:avLst/>
          </a:prstGeom>
        </p:spPr>
      </p:pic>
      <p:sp>
        <p:nvSpPr>
          <p:cNvPr id="6" name="TextBox 5">
            <a:extLst>
              <a:ext uri="{FF2B5EF4-FFF2-40B4-BE49-F238E27FC236}">
                <a16:creationId xmlns:a16="http://schemas.microsoft.com/office/drawing/2014/main" id="{2C70B279-F7AC-483F-9AA1-2126654F9AB0}"/>
              </a:ext>
            </a:extLst>
          </p:cNvPr>
          <p:cNvSpPr txBox="1"/>
          <p:nvPr/>
        </p:nvSpPr>
        <p:spPr>
          <a:xfrm>
            <a:off x="230061" y="844167"/>
            <a:ext cx="3562184" cy="584775"/>
          </a:xfrm>
          <a:prstGeom prst="rect">
            <a:avLst/>
          </a:prstGeom>
          <a:noFill/>
        </p:spPr>
        <p:txBody>
          <a:bodyPr wrap="square">
            <a:spAutoFit/>
          </a:bodyPr>
          <a:lstStyle/>
          <a:p>
            <a:r>
              <a:rPr lang="en-US" sz="1600" dirty="0"/>
              <a:t>Help with Personal Study Plan (HOPS)</a:t>
            </a:r>
            <a:endParaRPr lang="fi-FI" sz="1600" dirty="0"/>
          </a:p>
        </p:txBody>
      </p:sp>
      <p:sp>
        <p:nvSpPr>
          <p:cNvPr id="11" name="TextBox 10">
            <a:extLst>
              <a:ext uri="{FF2B5EF4-FFF2-40B4-BE49-F238E27FC236}">
                <a16:creationId xmlns:a16="http://schemas.microsoft.com/office/drawing/2014/main" id="{495FDA74-C973-4404-845F-A59432F90293}"/>
              </a:ext>
            </a:extLst>
          </p:cNvPr>
          <p:cNvSpPr txBox="1"/>
          <p:nvPr/>
        </p:nvSpPr>
        <p:spPr>
          <a:xfrm>
            <a:off x="242515" y="2159680"/>
            <a:ext cx="2180503" cy="246221"/>
          </a:xfrm>
          <a:prstGeom prst="rect">
            <a:avLst/>
          </a:prstGeom>
          <a:noFill/>
        </p:spPr>
        <p:txBody>
          <a:bodyPr wrap="square" lIns="0" tIns="0" rIns="0" bIns="0" rtlCol="0">
            <a:spAutoFit/>
          </a:bodyPr>
          <a:lstStyle/>
          <a:p>
            <a:r>
              <a:rPr lang="en-US" sz="1600" dirty="0"/>
              <a:t>Transfer of credits</a:t>
            </a:r>
            <a:endParaRPr lang="fi-FI" sz="1600" dirty="0"/>
          </a:p>
        </p:txBody>
      </p:sp>
      <p:sp>
        <p:nvSpPr>
          <p:cNvPr id="12" name="TextBox 11">
            <a:extLst>
              <a:ext uri="{FF2B5EF4-FFF2-40B4-BE49-F238E27FC236}">
                <a16:creationId xmlns:a16="http://schemas.microsoft.com/office/drawing/2014/main" id="{FF76203E-7E73-411C-973D-00DFE88D060C}"/>
              </a:ext>
            </a:extLst>
          </p:cNvPr>
          <p:cNvSpPr txBox="1"/>
          <p:nvPr/>
        </p:nvSpPr>
        <p:spPr>
          <a:xfrm>
            <a:off x="119708" y="2670744"/>
            <a:ext cx="2099839" cy="246221"/>
          </a:xfrm>
          <a:prstGeom prst="rect">
            <a:avLst/>
          </a:prstGeom>
          <a:noFill/>
        </p:spPr>
        <p:txBody>
          <a:bodyPr wrap="square" lIns="0" tIns="0" rIns="0" bIns="0" rtlCol="0">
            <a:spAutoFit/>
          </a:bodyPr>
          <a:lstStyle/>
          <a:p>
            <a:r>
              <a:rPr lang="en-US" sz="1600" dirty="0"/>
              <a:t>Exchange studies</a:t>
            </a:r>
            <a:endParaRPr lang="fi-FI" sz="1600" dirty="0"/>
          </a:p>
        </p:txBody>
      </p:sp>
      <p:sp>
        <p:nvSpPr>
          <p:cNvPr id="15" name="TextBox 14">
            <a:extLst>
              <a:ext uri="{FF2B5EF4-FFF2-40B4-BE49-F238E27FC236}">
                <a16:creationId xmlns:a16="http://schemas.microsoft.com/office/drawing/2014/main" id="{2AA7800A-EEA1-41BC-AE78-7CDA4EC2AD64}"/>
              </a:ext>
            </a:extLst>
          </p:cNvPr>
          <p:cNvSpPr txBox="1"/>
          <p:nvPr/>
        </p:nvSpPr>
        <p:spPr>
          <a:xfrm>
            <a:off x="343341" y="3758163"/>
            <a:ext cx="2180502" cy="492443"/>
          </a:xfrm>
          <a:prstGeom prst="rect">
            <a:avLst/>
          </a:prstGeom>
          <a:noFill/>
        </p:spPr>
        <p:txBody>
          <a:bodyPr wrap="square" lIns="0" tIns="0" rIns="0" bIns="0" rtlCol="0">
            <a:spAutoFit/>
          </a:bodyPr>
          <a:lstStyle/>
          <a:p>
            <a:r>
              <a:rPr lang="en-US" sz="1600" dirty="0"/>
              <a:t>Curriculum planning and  coordination  </a:t>
            </a:r>
            <a:endParaRPr lang="fi-FI" sz="1600" dirty="0"/>
          </a:p>
        </p:txBody>
      </p:sp>
      <p:sp>
        <p:nvSpPr>
          <p:cNvPr id="16" name="TextBox 15">
            <a:extLst>
              <a:ext uri="{FF2B5EF4-FFF2-40B4-BE49-F238E27FC236}">
                <a16:creationId xmlns:a16="http://schemas.microsoft.com/office/drawing/2014/main" id="{E2415ECB-8E1F-4793-93F9-965D50FB3CCC}"/>
              </a:ext>
            </a:extLst>
          </p:cNvPr>
          <p:cNvSpPr txBox="1"/>
          <p:nvPr/>
        </p:nvSpPr>
        <p:spPr>
          <a:xfrm>
            <a:off x="5312625" y="5149448"/>
            <a:ext cx="2632445" cy="553998"/>
          </a:xfrm>
          <a:prstGeom prst="rect">
            <a:avLst/>
          </a:prstGeom>
          <a:noFill/>
        </p:spPr>
        <p:txBody>
          <a:bodyPr wrap="square" lIns="0" tIns="0" rIns="0" bIns="0" rtlCol="0">
            <a:spAutoFit/>
          </a:bodyPr>
          <a:lstStyle/>
          <a:p>
            <a:r>
              <a:rPr lang="en-US" sz="1800"/>
              <a:t>Graduation + graduation ceremonies</a:t>
            </a:r>
            <a:endParaRPr lang="fi-FI" sz="1800"/>
          </a:p>
        </p:txBody>
      </p:sp>
      <p:sp>
        <p:nvSpPr>
          <p:cNvPr id="17" name="TextBox 16">
            <a:extLst>
              <a:ext uri="{FF2B5EF4-FFF2-40B4-BE49-F238E27FC236}">
                <a16:creationId xmlns:a16="http://schemas.microsoft.com/office/drawing/2014/main" id="{ADF0CD64-411B-483C-8735-BFAEE8F1C16F}"/>
              </a:ext>
            </a:extLst>
          </p:cNvPr>
          <p:cNvSpPr txBox="1"/>
          <p:nvPr/>
        </p:nvSpPr>
        <p:spPr>
          <a:xfrm>
            <a:off x="6825130" y="3430031"/>
            <a:ext cx="1344558" cy="369332"/>
          </a:xfrm>
          <a:prstGeom prst="rect">
            <a:avLst/>
          </a:prstGeom>
          <a:noFill/>
        </p:spPr>
        <p:txBody>
          <a:bodyPr wrap="square" rtlCol="0">
            <a:spAutoFit/>
          </a:bodyPr>
          <a:lstStyle/>
          <a:p>
            <a:r>
              <a:rPr lang="en-US" sz="1800"/>
              <a:t>Timetables</a:t>
            </a:r>
          </a:p>
        </p:txBody>
      </p:sp>
      <p:sp>
        <p:nvSpPr>
          <p:cNvPr id="18" name="TextBox 17">
            <a:extLst>
              <a:ext uri="{FF2B5EF4-FFF2-40B4-BE49-F238E27FC236}">
                <a16:creationId xmlns:a16="http://schemas.microsoft.com/office/drawing/2014/main" id="{75207A80-3FFC-4E05-B9BF-EE1906F07CCB}"/>
              </a:ext>
            </a:extLst>
          </p:cNvPr>
          <p:cNvSpPr txBox="1"/>
          <p:nvPr/>
        </p:nvSpPr>
        <p:spPr>
          <a:xfrm>
            <a:off x="5572468" y="1426221"/>
            <a:ext cx="2890749" cy="276999"/>
          </a:xfrm>
          <a:prstGeom prst="rect">
            <a:avLst/>
          </a:prstGeom>
          <a:noFill/>
        </p:spPr>
        <p:txBody>
          <a:bodyPr wrap="square" lIns="0" tIns="0" rIns="0" bIns="0" rtlCol="0">
            <a:spAutoFit/>
          </a:bodyPr>
          <a:lstStyle/>
          <a:p>
            <a:r>
              <a:rPr lang="en-US" sz="1800"/>
              <a:t>Transcripts and certificates</a:t>
            </a:r>
            <a:endParaRPr lang="fi-FI" sz="1800"/>
          </a:p>
        </p:txBody>
      </p:sp>
      <p:sp>
        <p:nvSpPr>
          <p:cNvPr id="19" name="TextBox 18">
            <a:extLst>
              <a:ext uri="{FF2B5EF4-FFF2-40B4-BE49-F238E27FC236}">
                <a16:creationId xmlns:a16="http://schemas.microsoft.com/office/drawing/2014/main" id="{D948E688-091B-42C0-ACCE-09C67B578192}"/>
              </a:ext>
            </a:extLst>
          </p:cNvPr>
          <p:cNvSpPr txBox="1"/>
          <p:nvPr/>
        </p:nvSpPr>
        <p:spPr>
          <a:xfrm>
            <a:off x="5869281" y="1871233"/>
            <a:ext cx="2297122" cy="276999"/>
          </a:xfrm>
          <a:prstGeom prst="rect">
            <a:avLst/>
          </a:prstGeom>
          <a:noFill/>
        </p:spPr>
        <p:txBody>
          <a:bodyPr wrap="square" lIns="0" tIns="0" rIns="0" bIns="0" rtlCol="0">
            <a:spAutoFit/>
          </a:bodyPr>
          <a:lstStyle/>
          <a:p>
            <a:r>
              <a:rPr lang="en-US" sz="1800"/>
              <a:t>Annual enrolment</a:t>
            </a:r>
            <a:endParaRPr lang="fi-FI" sz="1800"/>
          </a:p>
        </p:txBody>
      </p:sp>
      <p:sp>
        <p:nvSpPr>
          <p:cNvPr id="20" name="TextBox 19">
            <a:extLst>
              <a:ext uri="{FF2B5EF4-FFF2-40B4-BE49-F238E27FC236}">
                <a16:creationId xmlns:a16="http://schemas.microsoft.com/office/drawing/2014/main" id="{B347EA22-19E1-4929-AF61-F5AFFB08949A}"/>
              </a:ext>
            </a:extLst>
          </p:cNvPr>
          <p:cNvSpPr txBox="1"/>
          <p:nvPr/>
        </p:nvSpPr>
        <p:spPr>
          <a:xfrm>
            <a:off x="6660622" y="2369047"/>
            <a:ext cx="2240863" cy="276999"/>
          </a:xfrm>
          <a:prstGeom prst="rect">
            <a:avLst/>
          </a:prstGeom>
          <a:noFill/>
        </p:spPr>
        <p:txBody>
          <a:bodyPr wrap="square" lIns="0" tIns="0" rIns="0" bIns="0" rtlCol="0">
            <a:spAutoFit/>
          </a:bodyPr>
          <a:lstStyle/>
          <a:p>
            <a:r>
              <a:rPr lang="en-US" sz="1800"/>
              <a:t>Degree certificates</a:t>
            </a:r>
            <a:endParaRPr lang="fi-FI" sz="1800"/>
          </a:p>
        </p:txBody>
      </p:sp>
      <p:sp>
        <p:nvSpPr>
          <p:cNvPr id="21" name="TextBox 20">
            <a:extLst>
              <a:ext uri="{FF2B5EF4-FFF2-40B4-BE49-F238E27FC236}">
                <a16:creationId xmlns:a16="http://schemas.microsoft.com/office/drawing/2014/main" id="{BA208EFF-DE05-4CD2-867B-D681C597C9F4}"/>
              </a:ext>
            </a:extLst>
          </p:cNvPr>
          <p:cNvSpPr txBox="1"/>
          <p:nvPr/>
        </p:nvSpPr>
        <p:spPr>
          <a:xfrm>
            <a:off x="775866" y="1536267"/>
            <a:ext cx="2041380" cy="246221"/>
          </a:xfrm>
          <a:prstGeom prst="rect">
            <a:avLst/>
          </a:prstGeom>
          <a:noFill/>
        </p:spPr>
        <p:txBody>
          <a:bodyPr wrap="square" lIns="0" tIns="0" rIns="0" bIns="0" rtlCol="0">
            <a:spAutoFit/>
          </a:bodyPr>
          <a:lstStyle/>
          <a:p>
            <a:r>
              <a:rPr lang="en-US" sz="1600"/>
              <a:t>Study counselling</a:t>
            </a:r>
            <a:endParaRPr lang="fi-FI" sz="1600"/>
          </a:p>
        </p:txBody>
      </p:sp>
      <p:sp>
        <p:nvSpPr>
          <p:cNvPr id="22" name="TextBox 21">
            <a:extLst>
              <a:ext uri="{FF2B5EF4-FFF2-40B4-BE49-F238E27FC236}">
                <a16:creationId xmlns:a16="http://schemas.microsoft.com/office/drawing/2014/main" id="{98D67874-F185-44E3-954A-F88135800A1C}"/>
              </a:ext>
            </a:extLst>
          </p:cNvPr>
          <p:cNvSpPr txBox="1"/>
          <p:nvPr/>
        </p:nvSpPr>
        <p:spPr>
          <a:xfrm>
            <a:off x="5738974" y="3857399"/>
            <a:ext cx="2992814" cy="553998"/>
          </a:xfrm>
          <a:prstGeom prst="rect">
            <a:avLst/>
          </a:prstGeom>
          <a:noFill/>
        </p:spPr>
        <p:txBody>
          <a:bodyPr wrap="square" lIns="0" tIns="0" rIns="0" bIns="0" rtlCol="0">
            <a:spAutoFit/>
          </a:bodyPr>
          <a:lstStyle/>
          <a:p>
            <a:r>
              <a:rPr lang="en-US" sz="1800"/>
              <a:t>Information on BSc and MSc theses practical issues</a:t>
            </a:r>
            <a:endParaRPr lang="fi-FI" sz="1800"/>
          </a:p>
        </p:txBody>
      </p:sp>
      <p:sp>
        <p:nvSpPr>
          <p:cNvPr id="24" name="TextBox 23">
            <a:extLst>
              <a:ext uri="{FF2B5EF4-FFF2-40B4-BE49-F238E27FC236}">
                <a16:creationId xmlns:a16="http://schemas.microsoft.com/office/drawing/2014/main" id="{6075B138-F8E9-45C2-A826-FB21D21E8A4E}"/>
              </a:ext>
            </a:extLst>
          </p:cNvPr>
          <p:cNvSpPr txBox="1"/>
          <p:nvPr/>
        </p:nvSpPr>
        <p:spPr>
          <a:xfrm>
            <a:off x="5738974" y="4455656"/>
            <a:ext cx="2042080" cy="646331"/>
          </a:xfrm>
          <a:prstGeom prst="rect">
            <a:avLst/>
          </a:prstGeom>
          <a:noFill/>
        </p:spPr>
        <p:txBody>
          <a:bodyPr wrap="square" rtlCol="0">
            <a:spAutoFit/>
          </a:bodyPr>
          <a:lstStyle/>
          <a:p>
            <a:r>
              <a:rPr lang="en-US" sz="1800"/>
              <a:t>Updating student register SISU</a:t>
            </a:r>
          </a:p>
        </p:txBody>
      </p:sp>
      <p:sp>
        <p:nvSpPr>
          <p:cNvPr id="26" name="TextBox 25">
            <a:extLst>
              <a:ext uri="{FF2B5EF4-FFF2-40B4-BE49-F238E27FC236}">
                <a16:creationId xmlns:a16="http://schemas.microsoft.com/office/drawing/2014/main" id="{6F22C3BA-54DD-47D9-9938-F4CBD1416736}"/>
              </a:ext>
            </a:extLst>
          </p:cNvPr>
          <p:cNvSpPr txBox="1"/>
          <p:nvPr/>
        </p:nvSpPr>
        <p:spPr>
          <a:xfrm>
            <a:off x="6723234" y="2765503"/>
            <a:ext cx="2240863" cy="646331"/>
          </a:xfrm>
          <a:prstGeom prst="rect">
            <a:avLst/>
          </a:prstGeom>
          <a:noFill/>
        </p:spPr>
        <p:txBody>
          <a:bodyPr wrap="square" rtlCol="0">
            <a:spAutoFit/>
          </a:bodyPr>
          <a:lstStyle/>
          <a:p>
            <a:r>
              <a:rPr lang="en-US" sz="1800"/>
              <a:t>Tuition fee related matters</a:t>
            </a:r>
          </a:p>
        </p:txBody>
      </p:sp>
      <p:sp>
        <p:nvSpPr>
          <p:cNvPr id="3" name="TextBox 2">
            <a:extLst>
              <a:ext uri="{FF2B5EF4-FFF2-40B4-BE49-F238E27FC236}">
                <a16:creationId xmlns:a16="http://schemas.microsoft.com/office/drawing/2014/main" id="{175C7D46-E32D-422C-8BD0-CA9CC8E18AA2}"/>
              </a:ext>
            </a:extLst>
          </p:cNvPr>
          <p:cNvSpPr txBox="1"/>
          <p:nvPr/>
        </p:nvSpPr>
        <p:spPr>
          <a:xfrm>
            <a:off x="142041" y="3087009"/>
            <a:ext cx="1927195" cy="584775"/>
          </a:xfrm>
          <a:prstGeom prst="rect">
            <a:avLst/>
          </a:prstGeom>
          <a:noFill/>
        </p:spPr>
        <p:txBody>
          <a:bodyPr wrap="square" rtlCol="0">
            <a:spAutoFit/>
          </a:bodyPr>
          <a:lstStyle/>
          <a:p>
            <a:r>
              <a:rPr lang="en-US" sz="1600" dirty="0"/>
              <a:t>Study time extensions</a:t>
            </a:r>
          </a:p>
        </p:txBody>
      </p:sp>
      <p:sp>
        <p:nvSpPr>
          <p:cNvPr id="5" name="TextBox 4">
            <a:extLst>
              <a:ext uri="{FF2B5EF4-FFF2-40B4-BE49-F238E27FC236}">
                <a16:creationId xmlns:a16="http://schemas.microsoft.com/office/drawing/2014/main" id="{0ECD1933-F836-92EC-D1CD-883566D851FD}"/>
              </a:ext>
            </a:extLst>
          </p:cNvPr>
          <p:cNvSpPr txBox="1"/>
          <p:nvPr/>
        </p:nvSpPr>
        <p:spPr>
          <a:xfrm>
            <a:off x="5278939" y="930363"/>
            <a:ext cx="2890749" cy="369332"/>
          </a:xfrm>
          <a:prstGeom prst="rect">
            <a:avLst/>
          </a:prstGeom>
          <a:noFill/>
        </p:spPr>
        <p:txBody>
          <a:bodyPr wrap="square" rtlCol="0">
            <a:spAutoFit/>
          </a:bodyPr>
          <a:lstStyle/>
          <a:p>
            <a:r>
              <a:rPr lang="en-US" sz="1800"/>
              <a:t>Study right related matters</a:t>
            </a:r>
          </a:p>
        </p:txBody>
      </p:sp>
      <p:sp>
        <p:nvSpPr>
          <p:cNvPr id="7" name="TextBox 6">
            <a:extLst>
              <a:ext uri="{FF2B5EF4-FFF2-40B4-BE49-F238E27FC236}">
                <a16:creationId xmlns:a16="http://schemas.microsoft.com/office/drawing/2014/main" id="{2E5E2D88-79B9-57F1-BC3E-B6265CBBDDFC}"/>
              </a:ext>
            </a:extLst>
          </p:cNvPr>
          <p:cNvSpPr txBox="1"/>
          <p:nvPr/>
        </p:nvSpPr>
        <p:spPr>
          <a:xfrm>
            <a:off x="157182" y="4366681"/>
            <a:ext cx="2552821" cy="584775"/>
          </a:xfrm>
          <a:prstGeom prst="rect">
            <a:avLst/>
          </a:prstGeom>
          <a:noFill/>
        </p:spPr>
        <p:txBody>
          <a:bodyPr wrap="square" rtlCol="0">
            <a:spAutoFit/>
          </a:bodyPr>
          <a:lstStyle/>
          <a:p>
            <a:r>
              <a:rPr lang="en-US" sz="1600" dirty="0"/>
              <a:t>Coordination of academic advising </a:t>
            </a:r>
          </a:p>
        </p:txBody>
      </p:sp>
      <p:sp>
        <p:nvSpPr>
          <p:cNvPr id="9" name="TextBox 8">
            <a:extLst>
              <a:ext uri="{FF2B5EF4-FFF2-40B4-BE49-F238E27FC236}">
                <a16:creationId xmlns:a16="http://schemas.microsoft.com/office/drawing/2014/main" id="{52D214CC-7875-7ADC-AAF5-746E9DCF86AB}"/>
              </a:ext>
            </a:extLst>
          </p:cNvPr>
          <p:cNvSpPr txBox="1"/>
          <p:nvPr/>
        </p:nvSpPr>
        <p:spPr>
          <a:xfrm>
            <a:off x="1749053" y="5004756"/>
            <a:ext cx="2632445" cy="584775"/>
          </a:xfrm>
          <a:prstGeom prst="rect">
            <a:avLst/>
          </a:prstGeom>
          <a:noFill/>
        </p:spPr>
        <p:txBody>
          <a:bodyPr wrap="square" rtlCol="0">
            <a:spAutoFit/>
          </a:bodyPr>
          <a:lstStyle/>
          <a:p>
            <a:r>
              <a:rPr lang="en-US" sz="1600" dirty="0"/>
              <a:t>Coordination of applicants’ academic evaluation</a:t>
            </a:r>
          </a:p>
        </p:txBody>
      </p:sp>
      <p:sp>
        <p:nvSpPr>
          <p:cNvPr id="8" name="Slide Number Placeholder 7">
            <a:extLst>
              <a:ext uri="{FF2B5EF4-FFF2-40B4-BE49-F238E27FC236}">
                <a16:creationId xmlns:a16="http://schemas.microsoft.com/office/drawing/2014/main" id="{33963700-6405-59C1-5D7B-2428C004D04A}"/>
              </a:ext>
            </a:extLst>
          </p:cNvPr>
          <p:cNvSpPr>
            <a:spLocks noGrp="1"/>
          </p:cNvSpPr>
          <p:nvPr>
            <p:ph type="sldNum" sz="quarter" idx="14"/>
          </p:nvPr>
        </p:nvSpPr>
        <p:spPr/>
        <p:txBody>
          <a:bodyPr/>
          <a:lstStyle/>
          <a:p>
            <a:fld id="{28F7F04C-F568-F649-A2AE-EA61C66B69B4}" type="slidenum">
              <a:rPr lang="en-GB" noProof="0" smtClean="0"/>
              <a:pPr/>
              <a:t>3</a:t>
            </a:fld>
            <a:endParaRPr lang="en-GB" noProof="0"/>
          </a:p>
        </p:txBody>
      </p:sp>
    </p:spTree>
    <p:extLst>
      <p:ext uri="{BB962C8B-B14F-4D97-AF65-F5344CB8AC3E}">
        <p14:creationId xmlns:p14="http://schemas.microsoft.com/office/powerpoint/2010/main" val="274988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grass, person, outdoor, sport&#10;&#10;Description automatically generated">
            <a:extLst>
              <a:ext uri="{FF2B5EF4-FFF2-40B4-BE49-F238E27FC236}">
                <a16:creationId xmlns:a16="http://schemas.microsoft.com/office/drawing/2014/main" id="{00BA9ADF-F686-4CC2-9E7C-734481601E78}"/>
              </a:ext>
            </a:extLst>
          </p:cNvPr>
          <p:cNvPicPr>
            <a:picLocks noGrp="1" noChangeAspect="1"/>
          </p:cNvPicPr>
          <p:nvPr>
            <p:ph type="pic" idx="11"/>
          </p:nvPr>
        </p:nvPicPr>
        <p:blipFill>
          <a:blip r:embed="rId2" cstate="screen">
            <a:extLst>
              <a:ext uri="{28A0092B-C50C-407E-A947-70E740481C1C}">
                <a14:useLocalDpi xmlns:a14="http://schemas.microsoft.com/office/drawing/2010/main"/>
              </a:ext>
            </a:extLst>
          </a:blip>
          <a:srcRect/>
          <a:stretch>
            <a:fillRect/>
          </a:stretch>
        </p:blipFill>
        <p:spPr>
          <a:xfrm>
            <a:off x="4710793" y="0"/>
            <a:ext cx="4433207" cy="5715000"/>
          </a:xfrm>
        </p:spPr>
      </p:pic>
      <p:sp>
        <p:nvSpPr>
          <p:cNvPr id="2" name="Text Placeholder 1">
            <a:extLst>
              <a:ext uri="{FF2B5EF4-FFF2-40B4-BE49-F238E27FC236}">
                <a16:creationId xmlns:a16="http://schemas.microsoft.com/office/drawing/2014/main" id="{8147E21A-BBEF-44B4-A02E-D38AAB25F5D4}"/>
              </a:ext>
            </a:extLst>
          </p:cNvPr>
          <p:cNvSpPr>
            <a:spLocks noGrp="1"/>
          </p:cNvSpPr>
          <p:nvPr>
            <p:ph type="body" sz="half" idx="2"/>
          </p:nvPr>
        </p:nvSpPr>
        <p:spPr>
          <a:xfrm>
            <a:off x="177800" y="143331"/>
            <a:ext cx="4255385" cy="3250514"/>
          </a:xfrm>
        </p:spPr>
        <p:txBody>
          <a:bodyPr/>
          <a:lstStyle/>
          <a:p>
            <a:r>
              <a:rPr lang="en-US" dirty="0"/>
              <a:t>Students’ well-being services</a:t>
            </a:r>
          </a:p>
        </p:txBody>
      </p:sp>
      <p:sp>
        <p:nvSpPr>
          <p:cNvPr id="3" name="Text Placeholder 2">
            <a:extLst>
              <a:ext uri="{FF2B5EF4-FFF2-40B4-BE49-F238E27FC236}">
                <a16:creationId xmlns:a16="http://schemas.microsoft.com/office/drawing/2014/main" id="{1D2C6041-9245-4AE4-81E0-92D21FE10276}"/>
              </a:ext>
            </a:extLst>
          </p:cNvPr>
          <p:cNvSpPr>
            <a:spLocks noGrp="1"/>
          </p:cNvSpPr>
          <p:nvPr>
            <p:ph type="body" sz="half" idx="10"/>
          </p:nvPr>
        </p:nvSpPr>
        <p:spPr>
          <a:xfrm>
            <a:off x="287363" y="532261"/>
            <a:ext cx="4052221" cy="1157194"/>
          </a:xfrm>
        </p:spPr>
        <p:txBody>
          <a:bodyPr/>
          <a:lstStyle/>
          <a:p>
            <a:r>
              <a:rPr lang="en-US" sz="1400" b="0" i="0" dirty="0">
                <a:effectLst/>
              </a:rPr>
              <a:t>Students’ well-being is important for Aalto and Aalto offers guidance and self-study services that supports student well-being. Below you will find more about the services available and links to useful materials.</a:t>
            </a:r>
          </a:p>
          <a:p>
            <a:pPr marL="342900" indent="-342900">
              <a:buFont typeface="Arial" panose="020B0604020202020204" pitchFamily="34" charset="0"/>
              <a:buChar char="•"/>
            </a:pPr>
            <a:r>
              <a:rPr lang="en-US" sz="1300" b="0" u="none" strike="noStrike" dirty="0">
                <a:effectLst/>
                <a:hlinkClick r:id="rId3"/>
              </a:rPr>
              <a:t>Starting Point of Wellbeing </a:t>
            </a:r>
            <a:r>
              <a:rPr lang="en-US" sz="1300" b="0" dirty="0">
                <a:effectLst/>
              </a:rPr>
              <a:t>supports your well-being</a:t>
            </a:r>
          </a:p>
          <a:p>
            <a:pPr marL="342900" indent="-342900">
              <a:buFont typeface="Arial" panose="020B0604020202020204" pitchFamily="34" charset="0"/>
              <a:buChar char="•"/>
            </a:pPr>
            <a:r>
              <a:rPr lang="en-US" sz="1300" b="0" dirty="0">
                <a:hlinkClick r:id="rId4"/>
              </a:rPr>
              <a:t>Personal Impact course offering</a:t>
            </a:r>
            <a:r>
              <a:rPr lang="en-US" sz="1300" b="0" dirty="0"/>
              <a:t>, 2023-2024</a:t>
            </a:r>
          </a:p>
          <a:p>
            <a:pPr marL="342900" indent="-342900">
              <a:buFont typeface="Arial" panose="020B0604020202020204" pitchFamily="34" charset="0"/>
              <a:buChar char="•"/>
            </a:pPr>
            <a:r>
              <a:rPr lang="en-US" sz="1300" b="0" dirty="0">
                <a:hlinkClick r:id="rId5"/>
              </a:rPr>
              <a:t>Groups, workshops and online materials for supporting wellbeing and study ability</a:t>
            </a:r>
            <a:endParaRPr lang="en-US" sz="1300" b="0" dirty="0"/>
          </a:p>
          <a:p>
            <a:pPr marL="342900" indent="-342900">
              <a:buFont typeface="Arial" panose="020B0604020202020204" pitchFamily="34" charset="0"/>
              <a:buChar char="•"/>
            </a:pPr>
            <a:r>
              <a:rPr lang="en-US" sz="1300" b="0" u="none" strike="noStrike" dirty="0">
                <a:effectLst/>
                <a:hlinkClick r:id="rId6">
                  <a:extLst>
                    <a:ext uri="{A12FA001-AC4F-418D-AE19-62706E023703}">
                      <ahyp:hlinkClr xmlns:ahyp="http://schemas.microsoft.com/office/drawing/2018/hyperlinkcolor" val="tx"/>
                    </a:ext>
                  </a:extLst>
                </a:hlinkClick>
              </a:rPr>
              <a:t>The Best Thing Today is a podcast series by Aalto study, career and advanced study psychologists.</a:t>
            </a:r>
            <a:endParaRPr lang="en-US" sz="1300" b="0" u="none" strike="noStrike" dirty="0">
              <a:effectLst/>
            </a:endParaRPr>
          </a:p>
          <a:p>
            <a:pPr marL="342900" indent="-342900">
              <a:buFont typeface="Arial" panose="020B0604020202020204" pitchFamily="34" charset="0"/>
              <a:buChar char="•"/>
            </a:pPr>
            <a:r>
              <a:rPr lang="en-US" sz="1300" b="0" u="none" strike="noStrike" dirty="0">
                <a:effectLst/>
                <a:hlinkClick r:id="rId7">
                  <a:extLst>
                    <a:ext uri="{A12FA001-AC4F-418D-AE19-62706E023703}">
                      <ahyp:hlinkClr xmlns:ahyp="http://schemas.microsoft.com/office/drawing/2018/hyperlinkcolor" val="tx"/>
                    </a:ext>
                  </a:extLst>
                </a:hlinkClick>
              </a:rPr>
              <a:t>You can use Finnish Student Health </a:t>
            </a:r>
            <a:r>
              <a:rPr lang="en-US" sz="1300" b="0" dirty="0">
                <a:hlinkClick r:id="rId7">
                  <a:extLst>
                    <a:ext uri="{A12FA001-AC4F-418D-AE19-62706E023703}">
                      <ahyp:hlinkClr xmlns:ahyp="http://schemas.microsoft.com/office/drawing/2018/hyperlinkcolor" val="tx"/>
                    </a:ext>
                  </a:extLst>
                </a:hlinkClick>
              </a:rPr>
              <a:t>S</a:t>
            </a:r>
            <a:r>
              <a:rPr lang="en-US" sz="1300" b="0" u="none" strike="noStrike" dirty="0">
                <a:effectLst/>
                <a:hlinkClick r:id="rId7">
                  <a:extLst>
                    <a:ext uri="{A12FA001-AC4F-418D-AE19-62706E023703}">
                      <ahyp:hlinkClr xmlns:ahyp="http://schemas.microsoft.com/office/drawing/2018/hyperlinkcolor" val="tx"/>
                    </a:ext>
                  </a:extLst>
                </a:hlinkClick>
              </a:rPr>
              <a:t>ervice once you have registered - (yths.fi)</a:t>
            </a:r>
            <a:r>
              <a:rPr lang="en-US" sz="1300" b="0" u="none" strike="noStrike" dirty="0">
                <a:effectLst/>
              </a:rPr>
              <a:t> (only for BSc and MSc degree students)</a:t>
            </a:r>
            <a:endParaRPr lang="en-US" sz="1300" b="0" dirty="0"/>
          </a:p>
          <a:p>
            <a:pPr marL="342900" indent="-342900">
              <a:buFont typeface="Arial" panose="020B0604020202020204" pitchFamily="34" charset="0"/>
              <a:buChar char="•"/>
            </a:pPr>
            <a:r>
              <a:rPr lang="en-US" sz="1300" b="0" u="none" strike="noStrike" dirty="0" err="1">
                <a:solidFill>
                  <a:srgbClr val="000000"/>
                </a:solidFill>
                <a:effectLst/>
                <a:hlinkClick r:id="rId8">
                  <a:extLst>
                    <a:ext uri="{A12FA001-AC4F-418D-AE19-62706E023703}">
                      <ahyp:hlinkClr xmlns:ahyp="http://schemas.microsoft.com/office/drawing/2018/hyperlinkcolor" val="tx"/>
                    </a:ext>
                  </a:extLst>
                </a:hlinkClick>
              </a:rPr>
              <a:t>Nyyti</a:t>
            </a:r>
            <a:r>
              <a:rPr lang="en-US" sz="1300" b="0" u="none" strike="noStrike" dirty="0">
                <a:effectLst/>
                <a:hlinkClick r:id="rId8">
                  <a:extLst>
                    <a:ext uri="{A12FA001-AC4F-418D-AE19-62706E023703}">
                      <ahyp:hlinkClr xmlns:ahyp="http://schemas.microsoft.com/office/drawing/2018/hyperlinkcolor" val="tx"/>
                    </a:ext>
                  </a:extLst>
                </a:hlinkClick>
              </a:rPr>
              <a:t> Ry / services for students</a:t>
            </a:r>
            <a:r>
              <a:rPr lang="en-US" sz="1300" b="0" u="none" strike="noStrike" dirty="0">
                <a:effectLst/>
              </a:rPr>
              <a:t> to support students’ mental health and ability to study</a:t>
            </a:r>
          </a:p>
          <a:p>
            <a:pPr marL="342900" indent="-342900">
              <a:buFont typeface="Arial" panose="020B0604020202020204" pitchFamily="34" charset="0"/>
              <a:buChar char="•"/>
            </a:pPr>
            <a:r>
              <a:rPr lang="en-US" sz="1300" b="0" dirty="0" err="1">
                <a:effectLst/>
                <a:hlinkClick r:id="rId9"/>
              </a:rPr>
              <a:t>UniSport</a:t>
            </a:r>
            <a:r>
              <a:rPr lang="en-US" sz="1300" b="0" dirty="0">
                <a:effectLst/>
                <a:hlinkClick r:id="rId9"/>
              </a:rPr>
              <a:t> </a:t>
            </a:r>
            <a:r>
              <a:rPr lang="en-US" sz="1300" b="0" dirty="0">
                <a:effectLst/>
              </a:rPr>
              <a:t>– Exercise and much more</a:t>
            </a:r>
            <a:r>
              <a:rPr lang="en-US" sz="1300" dirty="0">
                <a:effectLst/>
              </a:rPr>
              <a:t>!</a:t>
            </a:r>
            <a:endParaRPr lang="en-US" sz="1300" dirty="0"/>
          </a:p>
        </p:txBody>
      </p:sp>
    </p:spTree>
    <p:extLst>
      <p:ext uri="{BB962C8B-B14F-4D97-AF65-F5344CB8AC3E}">
        <p14:creationId xmlns:p14="http://schemas.microsoft.com/office/powerpoint/2010/main" val="924763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559FEEE7-468B-3B37-9A72-7B51B15EDD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734" y="0"/>
            <a:ext cx="8316916" cy="5010192"/>
          </a:xfrm>
          <a:prstGeom prst="rect">
            <a:avLst/>
          </a:prstGeom>
        </p:spPr>
      </p:pic>
      <p:sp>
        <p:nvSpPr>
          <p:cNvPr id="6" name="TextBox 5">
            <a:extLst>
              <a:ext uri="{FF2B5EF4-FFF2-40B4-BE49-F238E27FC236}">
                <a16:creationId xmlns:a16="http://schemas.microsoft.com/office/drawing/2014/main" id="{3DA51BA2-110E-7FA3-37A0-A3C419DD9137}"/>
              </a:ext>
            </a:extLst>
          </p:cNvPr>
          <p:cNvSpPr txBox="1"/>
          <p:nvPr/>
        </p:nvSpPr>
        <p:spPr>
          <a:xfrm>
            <a:off x="2798859" y="5216056"/>
            <a:ext cx="5653378" cy="300082"/>
          </a:xfrm>
          <a:prstGeom prst="rect">
            <a:avLst/>
          </a:prstGeom>
          <a:noFill/>
        </p:spPr>
        <p:txBody>
          <a:bodyPr wrap="square" rtlCol="0">
            <a:spAutoFit/>
          </a:bodyPr>
          <a:lstStyle/>
          <a:p>
            <a:r>
              <a:rPr lang="en-US" dirty="0">
                <a:hlinkClick r:id="rId3"/>
              </a:rPr>
              <a:t>https://www.aalto.fi/en/services/guidance-and-support-for-students</a:t>
            </a:r>
            <a:r>
              <a:rPr lang="en-US" dirty="0"/>
              <a:t> </a:t>
            </a:r>
          </a:p>
        </p:txBody>
      </p:sp>
      <p:sp>
        <p:nvSpPr>
          <p:cNvPr id="9" name="Slide Number Placeholder 8">
            <a:extLst>
              <a:ext uri="{FF2B5EF4-FFF2-40B4-BE49-F238E27FC236}">
                <a16:creationId xmlns:a16="http://schemas.microsoft.com/office/drawing/2014/main" id="{2CEE97F1-B684-733F-CE05-7BF312BF47E8}"/>
              </a:ext>
            </a:extLst>
          </p:cNvPr>
          <p:cNvSpPr>
            <a:spLocks noGrp="1"/>
          </p:cNvSpPr>
          <p:nvPr>
            <p:ph type="sldNum" sz="quarter" idx="14"/>
          </p:nvPr>
        </p:nvSpPr>
        <p:spPr/>
        <p:txBody>
          <a:bodyPr/>
          <a:lstStyle/>
          <a:p>
            <a:fld id="{28F7F04C-F568-F649-A2AE-EA61C66B69B4}" type="slidenum">
              <a:rPr lang="en-GB" noProof="0" smtClean="0"/>
              <a:pPr/>
              <a:t>5</a:t>
            </a:fld>
            <a:endParaRPr lang="en-GB" noProof="0"/>
          </a:p>
        </p:txBody>
      </p:sp>
    </p:spTree>
    <p:extLst>
      <p:ext uri="{BB962C8B-B14F-4D97-AF65-F5344CB8AC3E}">
        <p14:creationId xmlns:p14="http://schemas.microsoft.com/office/powerpoint/2010/main" val="2720948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sitting on the grass with pink and white balloons&#10;&#10;Description automatically generated with low confidence">
            <a:extLst>
              <a:ext uri="{FF2B5EF4-FFF2-40B4-BE49-F238E27FC236}">
                <a16:creationId xmlns:a16="http://schemas.microsoft.com/office/drawing/2014/main" id="{1D477074-C83E-4CCD-9565-C74C17AC138F}"/>
              </a:ext>
            </a:extLst>
          </p:cNvPr>
          <p:cNvPicPr>
            <a:picLocks noGrp="1" noChangeAspect="1"/>
          </p:cNvPicPr>
          <p:nvPr>
            <p:ph type="pic"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13A22215-ABEF-460F-83ED-B3E46B884BDC}"/>
              </a:ext>
            </a:extLst>
          </p:cNvPr>
          <p:cNvSpPr>
            <a:spLocks noGrp="1"/>
          </p:cNvSpPr>
          <p:nvPr>
            <p:ph type="body" sz="half" idx="2"/>
          </p:nvPr>
        </p:nvSpPr>
        <p:spPr>
          <a:xfrm>
            <a:off x="287363" y="672971"/>
            <a:ext cx="4145822" cy="4369057"/>
          </a:xfrm>
        </p:spPr>
        <p:txBody>
          <a:bodyPr/>
          <a:lstStyle/>
          <a:p>
            <a:r>
              <a:rPr lang="fi-FI" sz="1500" dirty="0">
                <a:sym typeface="Wingdings" panose="05000000000000000000" pitchFamily="2" charset="2"/>
              </a:rPr>
              <a:t>Insinööritieteiden kandidaattiohjelma/ Bachelor </a:t>
            </a:r>
            <a:r>
              <a:rPr lang="fi-FI" sz="1500" dirty="0" err="1">
                <a:sym typeface="Wingdings" panose="05000000000000000000" pitchFamily="2" charset="2"/>
              </a:rPr>
              <a:t>programme</a:t>
            </a:r>
            <a:r>
              <a:rPr lang="fi-FI" sz="1500" dirty="0">
                <a:sym typeface="Wingdings" panose="05000000000000000000" pitchFamily="2" charset="2"/>
              </a:rPr>
              <a:t> in Engineering: </a:t>
            </a:r>
            <a:r>
              <a:rPr lang="fi-FI" sz="1500" b="0" dirty="0">
                <a:sym typeface="Wingdings" panose="05000000000000000000" pitchFamily="2" charset="2"/>
                <a:hlinkClick r:id="rId3">
                  <a:extLst>
                    <a:ext uri="{A12FA001-AC4F-418D-AE19-62706E023703}">
                      <ahyp:hlinkClr xmlns:ahyp="http://schemas.microsoft.com/office/drawing/2018/hyperlinkcolor" val="tx"/>
                    </a:ext>
                  </a:extLst>
                </a:hlinkClick>
              </a:rPr>
              <a:t>https://www.aalto.fi/fi/ohjelmat/insinooritieteiden-kandidaattiohjelma/opintojen-aloittaminen?check_logged_in=1</a:t>
            </a:r>
            <a:br>
              <a:rPr lang="fi-FI" sz="1500" b="0" dirty="0">
                <a:sym typeface="Wingdings" panose="05000000000000000000" pitchFamily="2" charset="2"/>
              </a:rPr>
            </a:br>
            <a:endParaRPr lang="fi-FI" sz="1500" b="0" dirty="0">
              <a:sym typeface="Wingdings" panose="05000000000000000000" pitchFamily="2" charset="2"/>
            </a:endParaRPr>
          </a:p>
          <a:p>
            <a:r>
              <a:rPr lang="fi-FI" sz="1500" dirty="0" err="1">
                <a:sym typeface="Wingdings" panose="05000000000000000000" pitchFamily="2" charset="2"/>
              </a:rPr>
              <a:t>Master’s</a:t>
            </a:r>
            <a:r>
              <a:rPr lang="fi-FI" sz="1500" dirty="0">
                <a:sym typeface="Wingdings" panose="05000000000000000000" pitchFamily="2" charset="2"/>
              </a:rPr>
              <a:t> </a:t>
            </a:r>
            <a:r>
              <a:rPr lang="fi-FI" sz="1500" dirty="0" err="1">
                <a:sym typeface="Wingdings" panose="05000000000000000000" pitchFamily="2" charset="2"/>
              </a:rPr>
              <a:t>programmes</a:t>
            </a:r>
            <a:r>
              <a:rPr lang="fi-FI" sz="1500" b="0" dirty="0">
                <a:sym typeface="Wingdings" panose="05000000000000000000" pitchFamily="2" charset="2"/>
              </a:rPr>
              <a:t>: </a:t>
            </a:r>
            <a:br>
              <a:rPr lang="fi-FI" sz="1500" b="0" dirty="0">
                <a:sym typeface="Wingdings" panose="05000000000000000000" pitchFamily="2" charset="2"/>
              </a:rPr>
            </a:br>
            <a:r>
              <a:rPr lang="fi-FI" sz="1500" b="0" dirty="0" err="1">
                <a:solidFill>
                  <a:srgbClr val="000000"/>
                </a:solidFill>
                <a:sym typeface="Wingdings" panose="05000000000000000000" pitchFamily="2" charset="2"/>
                <a:hlinkClick r:id="rId4">
                  <a:extLst>
                    <a:ext uri="{A12FA001-AC4F-418D-AE19-62706E023703}">
                      <ahyp:hlinkClr xmlns:ahyp="http://schemas.microsoft.com/office/drawing/2018/hyperlinkcolor" val="tx"/>
                    </a:ext>
                  </a:extLst>
                </a:hlinkClick>
              </a:rPr>
              <a:t>Student</a:t>
            </a:r>
            <a:r>
              <a:rPr lang="fi-FI" sz="1500" b="0" dirty="0">
                <a:sym typeface="Wingdings" panose="05000000000000000000" pitchFamily="2" charset="2"/>
                <a:hlinkClick r:id="rId4">
                  <a:extLst>
                    <a:ext uri="{A12FA001-AC4F-418D-AE19-62706E023703}">
                      <ahyp:hlinkClr xmlns:ahyp="http://schemas.microsoft.com/office/drawing/2018/hyperlinkcolor" val="tx"/>
                    </a:ext>
                  </a:extLst>
                </a:hlinkClick>
              </a:rPr>
              <a:t> Guide</a:t>
            </a:r>
            <a:r>
              <a:rPr lang="fi-FI" sz="1500" b="0" dirty="0">
                <a:sym typeface="Wingdings" panose="05000000000000000000" pitchFamily="2" charset="2"/>
              </a:rPr>
              <a:t>  </a:t>
            </a:r>
            <a:r>
              <a:rPr lang="fi-FI" sz="1500" b="0" dirty="0" err="1">
                <a:sym typeface="Wingdings" panose="05000000000000000000" pitchFamily="2" charset="2"/>
                <a:hlinkClick r:id="rId5">
                  <a:extLst>
                    <a:ext uri="{A12FA001-AC4F-418D-AE19-62706E023703}">
                      <ahyp:hlinkClr xmlns:ahyp="http://schemas.microsoft.com/office/drawing/2018/hyperlinkcolor" val="tx"/>
                    </a:ext>
                  </a:extLst>
                </a:hlinkClick>
              </a:rPr>
              <a:t>Programmes</a:t>
            </a:r>
            <a:r>
              <a:rPr lang="fi-FI" sz="1500" b="0" dirty="0">
                <a:sym typeface="Wingdings" panose="05000000000000000000" pitchFamily="2" charset="2"/>
              </a:rPr>
              <a:t>  </a:t>
            </a:r>
            <a:r>
              <a:rPr lang="fi-FI" sz="1500" b="0" dirty="0" err="1">
                <a:sym typeface="Wingdings" panose="05000000000000000000" pitchFamily="2" charset="2"/>
              </a:rPr>
              <a:t>Find</a:t>
            </a:r>
            <a:r>
              <a:rPr lang="fi-FI" sz="1500" b="0" dirty="0">
                <a:sym typeface="Wingdings" panose="05000000000000000000" pitchFamily="2" charset="2"/>
              </a:rPr>
              <a:t> </a:t>
            </a:r>
            <a:r>
              <a:rPr lang="fi-FI" sz="1500" b="0" dirty="0" err="1">
                <a:sym typeface="Wingdings" panose="05000000000000000000" pitchFamily="2" charset="2"/>
              </a:rPr>
              <a:t>your</a:t>
            </a:r>
            <a:r>
              <a:rPr lang="fi-FI" sz="1500" b="0" dirty="0">
                <a:sym typeface="Wingdings" panose="05000000000000000000" pitchFamily="2" charset="2"/>
              </a:rPr>
              <a:t> </a:t>
            </a:r>
            <a:r>
              <a:rPr lang="fi-FI" sz="1500" b="0" dirty="0" err="1">
                <a:sym typeface="Wingdings" panose="05000000000000000000" pitchFamily="2" charset="2"/>
              </a:rPr>
              <a:t>own</a:t>
            </a:r>
            <a:r>
              <a:rPr lang="fi-FI" sz="1500" b="0" dirty="0">
                <a:sym typeface="Wingdings" panose="05000000000000000000" pitchFamily="2" charset="2"/>
              </a:rPr>
              <a:t> </a:t>
            </a:r>
            <a:r>
              <a:rPr lang="fi-FI" sz="1500" b="0" dirty="0" err="1">
                <a:sym typeface="Wingdings" panose="05000000000000000000" pitchFamily="2" charset="2"/>
              </a:rPr>
              <a:t>programme</a:t>
            </a:r>
            <a:r>
              <a:rPr lang="fi-FI" sz="1500" b="0" dirty="0">
                <a:sym typeface="Wingdings" panose="05000000000000000000" pitchFamily="2" charset="2"/>
              </a:rPr>
              <a:t>  </a:t>
            </a:r>
            <a:r>
              <a:rPr lang="fi-FI" sz="1500" b="0" dirty="0" err="1">
                <a:sym typeface="Wingdings" panose="05000000000000000000" pitchFamily="2" charset="2"/>
              </a:rPr>
              <a:t>During</a:t>
            </a:r>
            <a:r>
              <a:rPr lang="fi-FI" sz="1500" b="0" dirty="0">
                <a:sym typeface="Wingdings" panose="05000000000000000000" pitchFamily="2" charset="2"/>
              </a:rPr>
              <a:t> </a:t>
            </a:r>
            <a:r>
              <a:rPr lang="fi-FI" sz="1500" b="0" dirty="0" err="1">
                <a:sym typeface="Wingdings" panose="05000000000000000000" pitchFamily="2" charset="2"/>
              </a:rPr>
              <a:t>your</a:t>
            </a:r>
            <a:r>
              <a:rPr lang="fi-FI" sz="1500" b="0" dirty="0">
                <a:sym typeface="Wingdings" panose="05000000000000000000" pitchFamily="2" charset="2"/>
              </a:rPr>
              <a:t> </a:t>
            </a:r>
            <a:r>
              <a:rPr lang="fi-FI" sz="1500" b="0" dirty="0" err="1">
                <a:sym typeface="Wingdings" panose="05000000000000000000" pitchFamily="2" charset="2"/>
              </a:rPr>
              <a:t>studies</a:t>
            </a:r>
            <a:r>
              <a:rPr lang="fi-FI" sz="1500" b="0" dirty="0">
                <a:sym typeface="Wingdings" panose="05000000000000000000" pitchFamily="2" charset="2"/>
              </a:rPr>
              <a:t>  </a:t>
            </a:r>
            <a:r>
              <a:rPr lang="fi-FI" sz="1500" b="0" dirty="0" err="1">
                <a:sym typeface="Wingdings" panose="05000000000000000000" pitchFamily="2" charset="2"/>
              </a:rPr>
              <a:t>Starting</a:t>
            </a:r>
            <a:r>
              <a:rPr lang="fi-FI" sz="1500" b="0" dirty="0">
                <a:sym typeface="Wingdings" panose="05000000000000000000" pitchFamily="2" charset="2"/>
              </a:rPr>
              <a:t> </a:t>
            </a:r>
            <a:r>
              <a:rPr lang="fi-FI" sz="1500" b="0" dirty="0" err="1">
                <a:sym typeface="Wingdings" panose="05000000000000000000" pitchFamily="2" charset="2"/>
              </a:rPr>
              <a:t>your</a:t>
            </a:r>
            <a:r>
              <a:rPr lang="fi-FI" sz="1500" b="0" dirty="0">
                <a:sym typeface="Wingdings" panose="05000000000000000000" pitchFamily="2" charset="2"/>
              </a:rPr>
              <a:t> </a:t>
            </a:r>
            <a:r>
              <a:rPr lang="fi-FI" sz="1500" b="0" dirty="0" err="1">
                <a:sym typeface="Wingdings" panose="05000000000000000000" pitchFamily="2" charset="2"/>
              </a:rPr>
              <a:t>studies</a:t>
            </a:r>
            <a:br>
              <a:rPr lang="fi-FI" sz="1500" b="0" dirty="0">
                <a:sym typeface="Wingdings" panose="05000000000000000000" pitchFamily="2" charset="2"/>
              </a:rPr>
            </a:br>
            <a:endParaRPr lang="fi-FI" sz="1500" b="0" dirty="0">
              <a:sym typeface="Wingdings" panose="05000000000000000000" pitchFamily="2" charset="2"/>
            </a:endParaRPr>
          </a:p>
          <a:p>
            <a:r>
              <a:rPr lang="en-US" sz="1500" dirty="0" err="1">
                <a:sym typeface="Wingdings" panose="05000000000000000000" pitchFamily="2" charset="2"/>
              </a:rPr>
              <a:t>ENGin</a:t>
            </a:r>
            <a:r>
              <a:rPr lang="en-US" sz="1500" dirty="0">
                <a:sym typeface="Wingdings" panose="05000000000000000000" pitchFamily="2" charset="2"/>
              </a:rPr>
              <a:t> </a:t>
            </a:r>
            <a:r>
              <a:rPr lang="en-US" sz="1500" dirty="0" err="1">
                <a:sym typeface="Wingdings" panose="05000000000000000000" pitchFamily="2" charset="2"/>
              </a:rPr>
              <a:t>opiskelijapalvelupisteen</a:t>
            </a:r>
            <a:r>
              <a:rPr lang="en-US" sz="1500" dirty="0">
                <a:sym typeface="Wingdings" panose="05000000000000000000" pitchFamily="2" charset="2"/>
              </a:rPr>
              <a:t> </a:t>
            </a:r>
            <a:r>
              <a:rPr lang="en-US" sz="1500" dirty="0" err="1">
                <a:sym typeface="Wingdings" panose="05000000000000000000" pitchFamily="2" charset="2"/>
              </a:rPr>
              <a:t>aukioloajat</a:t>
            </a:r>
            <a:r>
              <a:rPr lang="en-US" sz="1500" dirty="0">
                <a:sym typeface="Wingdings" panose="05000000000000000000" pitchFamily="2" charset="2"/>
              </a:rPr>
              <a:t> </a:t>
            </a:r>
            <a:r>
              <a:rPr lang="en-US" sz="1500" dirty="0" err="1">
                <a:sym typeface="Wingdings" panose="05000000000000000000" pitchFamily="2" charset="2"/>
              </a:rPr>
              <a:t>orientaatioviikolla</a:t>
            </a:r>
            <a:r>
              <a:rPr lang="en-US" sz="1500" dirty="0">
                <a:sym typeface="Wingdings" panose="05000000000000000000" pitchFamily="2" charset="2"/>
              </a:rPr>
              <a:t>/ ENG student service desk opening hours during the orientation week 28.8.-1.9.2023</a:t>
            </a:r>
          </a:p>
          <a:p>
            <a:pPr>
              <a:buFont typeface="Arial" panose="020B0604020202020204" pitchFamily="34" charset="0"/>
              <a:buChar char="•"/>
            </a:pPr>
            <a:r>
              <a:rPr lang="en-US" sz="1300" b="0" dirty="0"/>
              <a:t>28.8. - 31.8. 10:00–12:00 and 13:00–15:00</a:t>
            </a:r>
          </a:p>
          <a:p>
            <a:pPr>
              <a:buFont typeface="Arial" panose="020B0604020202020204" pitchFamily="34" charset="0"/>
              <a:buChar char="•"/>
            </a:pPr>
            <a:r>
              <a:rPr lang="en-US" sz="1300" b="0" dirty="0"/>
              <a:t>1.9. 10:00–14:00</a:t>
            </a:r>
          </a:p>
          <a:p>
            <a:endParaRPr lang="en-US" sz="1500" dirty="0">
              <a:sym typeface="Wingdings" panose="05000000000000000000" pitchFamily="2" charset="2"/>
            </a:endParaRPr>
          </a:p>
          <a:p>
            <a:endParaRPr lang="en-US" sz="1800" b="0" dirty="0">
              <a:sym typeface="Wingdings" panose="05000000000000000000" pitchFamily="2" charset="2"/>
            </a:endParaRPr>
          </a:p>
        </p:txBody>
      </p:sp>
      <p:sp>
        <p:nvSpPr>
          <p:cNvPr id="5" name="Text Placeholder 4">
            <a:extLst>
              <a:ext uri="{FF2B5EF4-FFF2-40B4-BE49-F238E27FC236}">
                <a16:creationId xmlns:a16="http://schemas.microsoft.com/office/drawing/2014/main" id="{1E9E480B-EAD3-4246-BFE4-755A949A2B6A}"/>
              </a:ext>
            </a:extLst>
          </p:cNvPr>
          <p:cNvSpPr>
            <a:spLocks noGrp="1"/>
          </p:cNvSpPr>
          <p:nvPr>
            <p:ph type="body" sz="half" idx="10"/>
          </p:nvPr>
        </p:nvSpPr>
        <p:spPr>
          <a:xfrm>
            <a:off x="287363" y="146818"/>
            <a:ext cx="4284637" cy="360926"/>
          </a:xfrm>
        </p:spPr>
        <p:txBody>
          <a:bodyPr/>
          <a:lstStyle/>
          <a:p>
            <a:r>
              <a:rPr lang="en-US" sz="2000" dirty="0" err="1"/>
              <a:t>Orientaatioviikko</a:t>
            </a:r>
            <a:r>
              <a:rPr lang="en-US" sz="2000" dirty="0"/>
              <a:t>/ Orientation week</a:t>
            </a:r>
          </a:p>
        </p:txBody>
      </p:sp>
      <p:sp>
        <p:nvSpPr>
          <p:cNvPr id="2" name="TextBox 1">
            <a:extLst>
              <a:ext uri="{FF2B5EF4-FFF2-40B4-BE49-F238E27FC236}">
                <a16:creationId xmlns:a16="http://schemas.microsoft.com/office/drawing/2014/main" id="{CDBE390E-F45D-2B2C-4B79-23335D77A448}"/>
              </a:ext>
            </a:extLst>
          </p:cNvPr>
          <p:cNvSpPr txBox="1"/>
          <p:nvPr/>
        </p:nvSpPr>
        <p:spPr>
          <a:xfrm>
            <a:off x="1972733" y="5042028"/>
            <a:ext cx="2599267" cy="577081"/>
          </a:xfrm>
          <a:prstGeom prst="rect">
            <a:avLst/>
          </a:prstGeom>
          <a:noFill/>
        </p:spPr>
        <p:txBody>
          <a:bodyPr wrap="square" rtlCol="0">
            <a:spAutoFit/>
          </a:bodyPr>
          <a:lstStyle/>
          <a:p>
            <a:r>
              <a:rPr lang="en-US" sz="1800" b="0" dirty="0" err="1">
                <a:sym typeface="Wingdings" panose="05000000000000000000" pitchFamily="2" charset="2"/>
              </a:rPr>
              <a:t>Tervetuloa</a:t>
            </a:r>
            <a:r>
              <a:rPr lang="en-US" sz="1800" b="0" dirty="0">
                <a:sym typeface="Wingdings" panose="05000000000000000000" pitchFamily="2" charset="2"/>
              </a:rPr>
              <a:t>!/ Welcome!</a:t>
            </a:r>
            <a:endParaRPr lang="fi-FI" sz="1800" b="0" dirty="0">
              <a:sym typeface="Wingdings" panose="05000000000000000000" pitchFamily="2" charset="2"/>
            </a:endParaRPr>
          </a:p>
          <a:p>
            <a:endParaRPr lang="en-US" dirty="0"/>
          </a:p>
        </p:txBody>
      </p:sp>
    </p:spTree>
    <p:extLst>
      <p:ext uri="{BB962C8B-B14F-4D97-AF65-F5344CB8AC3E}">
        <p14:creationId xmlns:p14="http://schemas.microsoft.com/office/powerpoint/2010/main" val="2706119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6045345-2B31-4BC5-BCC9-9F99E9C2FAA0}"/>
              </a:ext>
            </a:extLst>
          </p:cNvPr>
          <p:cNvSpPr>
            <a:spLocks noGrp="1"/>
          </p:cNvSpPr>
          <p:nvPr>
            <p:ph type="body" sz="half" idx="2"/>
          </p:nvPr>
        </p:nvSpPr>
        <p:spPr>
          <a:xfrm>
            <a:off x="287363" y="1025718"/>
            <a:ext cx="4052221" cy="3918632"/>
          </a:xfrm>
        </p:spPr>
        <p:txBody>
          <a:bodyPr/>
          <a:lstStyle/>
          <a:p>
            <a:r>
              <a:rPr lang="en-US" sz="1800" b="0" dirty="0">
                <a:solidFill>
                  <a:srgbClr val="000000"/>
                </a:solidFill>
                <a:effectLst/>
                <a:latin typeface="+mj-lt"/>
              </a:rPr>
              <a:t>Let’s start the new academic year of Aalto University together! All members and partners of the Aalto community are welcome to celebrate on </a:t>
            </a:r>
            <a:r>
              <a:rPr lang="en-US" sz="1800" dirty="0">
                <a:solidFill>
                  <a:srgbClr val="000000"/>
                </a:solidFill>
                <a:effectLst/>
                <a:latin typeface="+mj-lt"/>
              </a:rPr>
              <a:t>Tuesday 5 September.  </a:t>
            </a:r>
          </a:p>
          <a:p>
            <a:r>
              <a:rPr lang="en-US" sz="1800" b="0" dirty="0">
                <a:solidFill>
                  <a:srgbClr val="000000"/>
                </a:solidFill>
                <a:latin typeface="+mj-lt"/>
              </a:rPr>
              <a:t>Please remember to register for the event.</a:t>
            </a:r>
            <a:endParaRPr lang="en-US" sz="1800" b="0" dirty="0">
              <a:latin typeface="+mj-lt"/>
            </a:endParaRPr>
          </a:p>
          <a:p>
            <a:r>
              <a:rPr lang="en-US" sz="1800" b="0" dirty="0">
                <a:latin typeface="+mj-lt"/>
              </a:rPr>
              <a:t>The link to the webcast of the opening ceremony will be provided on the event’s webpage on the day of the event: </a:t>
            </a:r>
            <a:r>
              <a:rPr lang="en-US" sz="1800" b="0" dirty="0">
                <a:latin typeface="+mj-lt"/>
                <a:hlinkClick r:id="rId2"/>
              </a:rPr>
              <a:t>https://events.aalto.fi/en/3X3IKxA7/aalto-day-one-592023-4a3b7T8hrg/overview</a:t>
            </a:r>
            <a:r>
              <a:rPr lang="en-US" sz="1800" b="0" dirty="0">
                <a:latin typeface="+mj-lt"/>
              </a:rPr>
              <a:t> </a:t>
            </a:r>
            <a:br>
              <a:rPr lang="en-US" sz="1800" b="0" dirty="0">
                <a:latin typeface="+mj-lt"/>
              </a:rPr>
            </a:br>
            <a:endParaRPr lang="en-US" sz="1800" b="0" dirty="0">
              <a:latin typeface="+mj-lt"/>
            </a:endParaRPr>
          </a:p>
          <a:p>
            <a:endParaRPr lang="en-US" dirty="0"/>
          </a:p>
          <a:p>
            <a:endParaRPr lang="en-US" b="1" dirty="0"/>
          </a:p>
          <a:p>
            <a:endParaRPr lang="en-US" dirty="0"/>
          </a:p>
        </p:txBody>
      </p:sp>
      <p:sp>
        <p:nvSpPr>
          <p:cNvPr id="5" name="Text Placeholder 4">
            <a:extLst>
              <a:ext uri="{FF2B5EF4-FFF2-40B4-BE49-F238E27FC236}">
                <a16:creationId xmlns:a16="http://schemas.microsoft.com/office/drawing/2014/main" id="{E9F4F9CF-3EDF-4AFD-AE0B-51C7BD7CA541}"/>
              </a:ext>
            </a:extLst>
          </p:cNvPr>
          <p:cNvSpPr>
            <a:spLocks noGrp="1"/>
          </p:cNvSpPr>
          <p:nvPr>
            <p:ph type="body" sz="half" idx="10"/>
          </p:nvPr>
        </p:nvSpPr>
        <p:spPr>
          <a:xfrm>
            <a:off x="287363" y="223017"/>
            <a:ext cx="4052221" cy="802701"/>
          </a:xfrm>
        </p:spPr>
        <p:txBody>
          <a:bodyPr/>
          <a:lstStyle/>
          <a:p>
            <a:r>
              <a:rPr lang="en-US" dirty="0"/>
              <a:t>Aalto Day One</a:t>
            </a:r>
          </a:p>
        </p:txBody>
      </p:sp>
      <p:sp>
        <p:nvSpPr>
          <p:cNvPr id="15" name="TextBox 14">
            <a:extLst>
              <a:ext uri="{FF2B5EF4-FFF2-40B4-BE49-F238E27FC236}">
                <a16:creationId xmlns:a16="http://schemas.microsoft.com/office/drawing/2014/main" id="{794F0B67-03A5-4D32-9A61-BF8E823CB717}"/>
              </a:ext>
            </a:extLst>
          </p:cNvPr>
          <p:cNvSpPr txBox="1"/>
          <p:nvPr/>
        </p:nvSpPr>
        <p:spPr>
          <a:xfrm>
            <a:off x="4514735" y="2985034"/>
            <a:ext cx="4439060" cy="2139047"/>
          </a:xfrm>
          <a:prstGeom prst="rect">
            <a:avLst/>
          </a:prstGeom>
          <a:noFill/>
        </p:spPr>
        <p:txBody>
          <a:bodyPr wrap="square" lIns="0" tIns="0" rIns="0" bIns="0" rtlCol="0">
            <a:spAutoFit/>
          </a:bodyPr>
          <a:lstStyle/>
          <a:p>
            <a:r>
              <a:rPr lang="en-US" sz="1300" b="0" dirty="0">
                <a:solidFill>
                  <a:srgbClr val="000000"/>
                </a:solidFill>
                <a:effectLst/>
                <a:latin typeface="+mj-lt"/>
              </a:rPr>
              <a:t>Timetable</a:t>
            </a:r>
          </a:p>
          <a:p>
            <a:endParaRPr lang="en-US" sz="1300" dirty="0">
              <a:solidFill>
                <a:srgbClr val="000000"/>
              </a:solidFill>
              <a:latin typeface="+mj-lt"/>
            </a:endParaRPr>
          </a:p>
          <a:p>
            <a:r>
              <a:rPr lang="en-US" sz="1300" b="0" dirty="0">
                <a:solidFill>
                  <a:srgbClr val="000000"/>
                </a:solidFill>
                <a:effectLst/>
                <a:latin typeface="+mj-lt"/>
              </a:rPr>
              <a:t>13.15–14.20 Opening ceremony of the academic year | Undergraduate Centre, U2 hall &amp; online &amp; screening studios </a:t>
            </a:r>
          </a:p>
          <a:p>
            <a:endParaRPr lang="en-US" sz="1300" b="0" dirty="0">
              <a:latin typeface="+mj-lt"/>
            </a:endParaRPr>
          </a:p>
          <a:p>
            <a:r>
              <a:rPr lang="en-US" sz="1300" b="0" dirty="0">
                <a:solidFill>
                  <a:srgbClr val="000000"/>
                </a:solidFill>
                <a:effectLst/>
                <a:latin typeface="+mj-lt"/>
              </a:rPr>
              <a:t>14.20–15.00 Reception | Undergraduate Centre, U wing, lobby </a:t>
            </a:r>
          </a:p>
          <a:p>
            <a:endParaRPr lang="en-US" sz="1300" b="0" dirty="0">
              <a:latin typeface="+mj-lt"/>
            </a:endParaRPr>
          </a:p>
          <a:p>
            <a:r>
              <a:rPr lang="en-US" sz="1300" b="0" dirty="0">
                <a:solidFill>
                  <a:srgbClr val="000000"/>
                </a:solidFill>
                <a:effectLst/>
                <a:latin typeface="+mj-lt"/>
              </a:rPr>
              <a:t>15.30–19.30 Aalto Party | Alvar Aalto park  </a:t>
            </a:r>
            <a:endParaRPr lang="en-US" sz="1300" b="0" dirty="0">
              <a:latin typeface="+mj-lt"/>
            </a:endParaRPr>
          </a:p>
          <a:p>
            <a:endParaRPr lang="en-US" sz="2200" b="1" dirty="0">
              <a:solidFill>
                <a:srgbClr val="FF0000"/>
              </a:solidFill>
            </a:endParaRPr>
          </a:p>
        </p:txBody>
      </p:sp>
      <p:pic>
        <p:nvPicPr>
          <p:cNvPr id="6" name="Picture 5" descr="A purple balloon shaped like letters&#10;&#10;Description automatically generated">
            <a:extLst>
              <a:ext uri="{FF2B5EF4-FFF2-40B4-BE49-F238E27FC236}">
                <a16:creationId xmlns:a16="http://schemas.microsoft.com/office/drawing/2014/main" id="{D9DBF4C4-BAA9-36E7-1397-28E4748485D9}"/>
              </a:ext>
            </a:extLst>
          </p:cNvPr>
          <p:cNvPicPr>
            <a:picLocks noChangeAspect="1"/>
          </p:cNvPicPr>
          <p:nvPr/>
        </p:nvPicPr>
        <p:blipFill>
          <a:blip r:embed="rId3"/>
          <a:stretch>
            <a:fillRect/>
          </a:stretch>
        </p:blipFill>
        <p:spPr>
          <a:xfrm>
            <a:off x="4514735" y="396584"/>
            <a:ext cx="3937466" cy="2460916"/>
          </a:xfrm>
          <a:prstGeom prst="rect">
            <a:avLst/>
          </a:prstGeom>
        </p:spPr>
      </p:pic>
    </p:spTree>
    <p:extLst>
      <p:ext uri="{BB962C8B-B14F-4D97-AF65-F5344CB8AC3E}">
        <p14:creationId xmlns:p14="http://schemas.microsoft.com/office/powerpoint/2010/main" val="3665077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2001" y="220437"/>
            <a:ext cx="6737999" cy="996498"/>
          </a:xfrm>
        </p:spPr>
        <p:txBody>
          <a:bodyPr/>
          <a:lstStyle/>
          <a:p>
            <a:r>
              <a:rPr lang="fi-FI" sz="4000" dirty="0" err="1"/>
              <a:t>Your</a:t>
            </a:r>
            <a:r>
              <a:rPr lang="fi-FI" sz="4000" dirty="0"/>
              <a:t> feedback </a:t>
            </a:r>
            <a:r>
              <a:rPr lang="fi-FI" sz="4000" dirty="0" err="1"/>
              <a:t>matters</a:t>
            </a:r>
            <a:r>
              <a:rPr lang="fi-FI" sz="4000" dirty="0"/>
              <a:t>!</a:t>
            </a:r>
          </a:p>
        </p:txBody>
      </p:sp>
      <p:pic>
        <p:nvPicPr>
          <p:cNvPr id="8" name="Content Placeholder 7"/>
          <p:cNvPicPr>
            <a:picLocks noGrp="1" noChangeAspect="1"/>
          </p:cNvPicPr>
          <p:nvPr>
            <p:ph sz="quarter" idx="14"/>
          </p:nvPr>
        </p:nvPicPr>
        <p:blipFill>
          <a:blip r:embed="rId2"/>
          <a:stretch>
            <a:fillRect/>
          </a:stretch>
        </p:blipFill>
        <p:spPr>
          <a:xfrm>
            <a:off x="1212001" y="731894"/>
            <a:ext cx="6130093" cy="1259608"/>
          </a:xfrm>
          <a:prstGeom prst="rect">
            <a:avLst/>
          </a:prstGeom>
        </p:spPr>
      </p:pic>
      <p:sp>
        <p:nvSpPr>
          <p:cNvPr id="9" name="TextBox 8"/>
          <p:cNvSpPr txBox="1"/>
          <p:nvPr/>
        </p:nvSpPr>
        <p:spPr>
          <a:xfrm>
            <a:off x="1212001" y="3011961"/>
            <a:ext cx="6877604" cy="1539268"/>
          </a:xfrm>
          <a:prstGeom prst="rect">
            <a:avLst/>
          </a:prstGeom>
          <a:noFill/>
        </p:spPr>
        <p:txBody>
          <a:bodyPr wrap="square" lIns="0" tIns="0" rIns="0" bIns="0" rtlCol="0">
            <a:spAutoFit/>
          </a:bodyPr>
          <a:lstStyle/>
          <a:p>
            <a:r>
              <a:rPr lang="fi-FI" sz="1667" dirty="0"/>
              <a:t>Some </a:t>
            </a:r>
            <a:r>
              <a:rPr lang="fi-FI" sz="1667" dirty="0" err="1"/>
              <a:t>examples</a:t>
            </a:r>
            <a:r>
              <a:rPr lang="fi-FI" sz="1667" dirty="0"/>
              <a:t>:</a:t>
            </a:r>
          </a:p>
          <a:p>
            <a:pPr marL="285739" indent="-285739">
              <a:buFont typeface="Arial" panose="020B0604020202020204" pitchFamily="34" charset="0"/>
              <a:buChar char="•"/>
            </a:pPr>
            <a:r>
              <a:rPr lang="fi-FI" sz="1667" dirty="0"/>
              <a:t>Course feedback </a:t>
            </a:r>
            <a:r>
              <a:rPr lang="fi-FI" sz="1667" dirty="0" err="1"/>
              <a:t>after</a:t>
            </a:r>
            <a:r>
              <a:rPr lang="fi-FI" sz="1667" dirty="0"/>
              <a:t> </a:t>
            </a:r>
            <a:r>
              <a:rPr lang="fi-FI" sz="1667" dirty="0" err="1"/>
              <a:t>every</a:t>
            </a:r>
            <a:r>
              <a:rPr lang="fi-FI" sz="1667" dirty="0"/>
              <a:t> </a:t>
            </a:r>
            <a:r>
              <a:rPr lang="fi-FI" sz="1667" dirty="0" err="1"/>
              <a:t>course</a:t>
            </a:r>
            <a:endParaRPr lang="fi-FI" sz="1667" dirty="0"/>
          </a:p>
          <a:p>
            <a:pPr marL="285739" indent="-285739">
              <a:buFont typeface="Arial" panose="020B0604020202020204" pitchFamily="34" charset="0"/>
              <a:buChar char="•"/>
            </a:pPr>
            <a:r>
              <a:rPr lang="fi-FI" sz="1667" dirty="0"/>
              <a:t>New </a:t>
            </a:r>
            <a:r>
              <a:rPr lang="fi-FI" sz="1667" dirty="0" err="1"/>
              <a:t>student</a:t>
            </a:r>
            <a:r>
              <a:rPr lang="fi-FI" sz="1667" dirty="0"/>
              <a:t> </a:t>
            </a:r>
            <a:r>
              <a:rPr lang="fi-FI" sz="1667" dirty="0" err="1"/>
              <a:t>questionnaire</a:t>
            </a:r>
            <a:r>
              <a:rPr lang="fi-FI" sz="1667" dirty="0"/>
              <a:t> </a:t>
            </a:r>
            <a:r>
              <a:rPr lang="fi-FI" sz="1667" dirty="0" err="1"/>
              <a:t>after</a:t>
            </a:r>
            <a:r>
              <a:rPr lang="fi-FI" sz="1667" dirty="0"/>
              <a:t> 1st </a:t>
            </a:r>
            <a:r>
              <a:rPr lang="fi-FI" sz="1667" dirty="0" err="1"/>
              <a:t>study</a:t>
            </a:r>
            <a:r>
              <a:rPr lang="fi-FI" sz="1667" dirty="0"/>
              <a:t> </a:t>
            </a:r>
            <a:r>
              <a:rPr lang="fi-FI" sz="1667" dirty="0" err="1"/>
              <a:t>year</a:t>
            </a:r>
            <a:r>
              <a:rPr lang="fi-FI" sz="1667" dirty="0"/>
              <a:t> (Fuksikysely)</a:t>
            </a:r>
          </a:p>
          <a:p>
            <a:pPr marL="285739" indent="-285739">
              <a:buFont typeface="Arial" panose="020B0604020202020204" pitchFamily="34" charset="0"/>
              <a:buChar char="•"/>
            </a:pPr>
            <a:r>
              <a:rPr lang="en-US" sz="1667" dirty="0"/>
              <a:t>The national Finnish Bachelor's Graduate Survey (</a:t>
            </a:r>
            <a:r>
              <a:rPr lang="en-US" sz="1667" dirty="0" err="1"/>
              <a:t>Kandipalaute</a:t>
            </a:r>
            <a:r>
              <a:rPr lang="en-US" sz="1667" dirty="0"/>
              <a:t>)</a:t>
            </a:r>
          </a:p>
          <a:p>
            <a:pPr marL="285739" indent="-285739">
              <a:buFont typeface="Arial" panose="020B0604020202020204" pitchFamily="34" charset="0"/>
              <a:buChar char="•"/>
            </a:pPr>
            <a:r>
              <a:rPr lang="en-US" sz="1667" dirty="0"/>
              <a:t>Study Well-being questionnaire (</a:t>
            </a:r>
            <a:r>
              <a:rPr lang="en-US" sz="1667" dirty="0" err="1"/>
              <a:t>AllWell</a:t>
            </a:r>
            <a:r>
              <a:rPr lang="en-US" sz="1667" dirty="0"/>
              <a:t>?)</a:t>
            </a:r>
          </a:p>
          <a:p>
            <a:pPr marL="285739" indent="-285739">
              <a:buFont typeface="Arial" panose="020B0604020202020204" pitchFamily="34" charset="0"/>
              <a:buChar char="•"/>
            </a:pPr>
            <a:r>
              <a:rPr lang="en-US" sz="1667" dirty="0"/>
              <a:t>Graduates questionnaire after Master studies </a:t>
            </a:r>
          </a:p>
        </p:txBody>
      </p:sp>
      <p:sp>
        <p:nvSpPr>
          <p:cNvPr id="11" name="TextBox 10"/>
          <p:cNvSpPr txBox="1"/>
          <p:nvPr/>
        </p:nvSpPr>
        <p:spPr>
          <a:xfrm>
            <a:off x="1212001" y="2004528"/>
            <a:ext cx="7063674" cy="1026178"/>
          </a:xfrm>
          <a:prstGeom prst="rect">
            <a:avLst/>
          </a:prstGeom>
          <a:noFill/>
        </p:spPr>
        <p:txBody>
          <a:bodyPr wrap="square" lIns="0" tIns="0" rIns="0" bIns="0" rtlCol="0">
            <a:spAutoFit/>
          </a:bodyPr>
          <a:lstStyle/>
          <a:p>
            <a:r>
              <a:rPr lang="en-US" sz="1667" b="1" dirty="0"/>
              <a:t>During the time of studies you have a possibility to give many kind of feedback. Feedback gives important information for the development of teaching as well as for quality assurance and for improving study-related services. All the feedback is much appreciated!</a:t>
            </a:r>
            <a:endParaRPr lang="fi-FI" sz="1667" b="1" dirty="0"/>
          </a:p>
        </p:txBody>
      </p:sp>
    </p:spTree>
    <p:extLst>
      <p:ext uri="{BB962C8B-B14F-4D97-AF65-F5344CB8AC3E}">
        <p14:creationId xmlns:p14="http://schemas.microsoft.com/office/powerpoint/2010/main" val="1488256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grass, outdoor, sky, tree&#10;&#10;Description automatically generated">
            <a:extLst>
              <a:ext uri="{FF2B5EF4-FFF2-40B4-BE49-F238E27FC236}">
                <a16:creationId xmlns:a16="http://schemas.microsoft.com/office/drawing/2014/main" id="{6C32562F-01C5-47CE-BFBB-5405F77F0FAD}"/>
              </a:ext>
            </a:extLst>
          </p:cNvPr>
          <p:cNvPicPr>
            <a:picLocks noGrp="1" noChangeAspect="1"/>
          </p:cNvPicPr>
          <p:nvPr>
            <p:ph type="pic"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3370F71B-4DC7-4DA6-9EC6-A0F1E13BEAC4}"/>
              </a:ext>
            </a:extLst>
          </p:cNvPr>
          <p:cNvSpPr>
            <a:spLocks noGrp="1"/>
          </p:cNvSpPr>
          <p:nvPr>
            <p:ph type="body" sz="half" idx="10"/>
          </p:nvPr>
        </p:nvSpPr>
        <p:spPr>
          <a:xfrm>
            <a:off x="380964" y="524786"/>
            <a:ext cx="4052221" cy="2727297"/>
          </a:xfrm>
        </p:spPr>
        <p:txBody>
          <a:bodyPr/>
          <a:lstStyle/>
          <a:p>
            <a:pPr algn="ctr"/>
            <a:r>
              <a:rPr lang="en-US" dirty="0"/>
              <a:t>Thank you! </a:t>
            </a:r>
            <a:br>
              <a:rPr lang="en-US" dirty="0"/>
            </a:br>
            <a:r>
              <a:rPr lang="en-US" dirty="0"/>
              <a:t>Have a great orientation week and even greater first academic year!</a:t>
            </a:r>
          </a:p>
        </p:txBody>
      </p:sp>
    </p:spTree>
    <p:extLst>
      <p:ext uri="{BB962C8B-B14F-4D97-AF65-F5344CB8AC3E}">
        <p14:creationId xmlns:p14="http://schemas.microsoft.com/office/powerpoint/2010/main" val="3551052212"/>
      </p:ext>
    </p:extLst>
  </p:cSld>
  <p:clrMapOvr>
    <a:masterClrMapping/>
  </p:clrMapOvr>
</p:sld>
</file>

<file path=ppt/theme/theme1.xml><?xml version="1.0" encoding="utf-8"?>
<a:theme xmlns:a="http://schemas.openxmlformats.org/drawingml/2006/main" name="Office-teema">
  <a:themeElements>
    <a:clrScheme name="Mukautettu 10">
      <a:dk1>
        <a:sysClr val="windowText" lastClr="000000"/>
      </a:dk1>
      <a:lt1>
        <a:sysClr val="window" lastClr="FFFFFF"/>
      </a:lt1>
      <a:dk2>
        <a:srgbClr val="BB16A3"/>
      </a:dk2>
      <a:lt2>
        <a:srgbClr val="D673C8"/>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ENG_1610_EN.pptx" id="{60580E5E-7877-4C76-8157-15EE87C323A7}" vid="{89662A20-9397-4A13-8423-3589269519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Aalto_ENG_1610_EN</Template>
  <TotalTime>3</TotalTime>
  <Words>2071</Words>
  <Application>Microsoft Office PowerPoint</Application>
  <PresentationFormat>On-screen Show (16:10)</PresentationFormat>
  <Paragraphs>316</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vt:lpstr>
      <vt:lpstr>Calibri</vt:lpstr>
      <vt:lpstr>Courier New</vt:lpstr>
      <vt:lpstr>Georgia</vt:lpstr>
      <vt:lpstr>Lucida Grande</vt:lpstr>
      <vt:lpstr>Office-teema</vt:lpstr>
      <vt:lpstr>Welcome to Aalto ENG! </vt:lpstr>
      <vt:lpstr>PowerPoint Presentation</vt:lpstr>
      <vt:lpstr>PowerPoint Presentation</vt:lpstr>
      <vt:lpstr>PowerPoint Presentation</vt:lpstr>
      <vt:lpstr>PowerPoint Presentation</vt:lpstr>
      <vt:lpstr>PowerPoint Presentation</vt:lpstr>
      <vt:lpstr>PowerPoint Presentation</vt:lpstr>
      <vt:lpstr>Your feedback matters!</vt:lpstr>
      <vt:lpstr>PowerPoint Presentation</vt:lpstr>
      <vt:lpstr>PowerPoint Presentation</vt:lpstr>
      <vt:lpstr>PowerPoint Presentation</vt:lpstr>
      <vt:lpstr>PowerPoint Presentation</vt:lpstr>
      <vt:lpstr>PowerPoint Presentation</vt:lpstr>
      <vt:lpstr>ENGin koulutusohjelmat/ Programmes at ENG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Jalonen Mirka</dc:creator>
  <cp:lastModifiedBy>Jalonen Mirka</cp:lastModifiedBy>
  <cp:revision>2</cp:revision>
  <dcterms:created xsi:type="dcterms:W3CDTF">2023-08-25T09:35:55Z</dcterms:created>
  <dcterms:modified xsi:type="dcterms:W3CDTF">2023-08-25T09:39:42Z</dcterms:modified>
</cp:coreProperties>
</file>