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0396" autoAdjust="0"/>
  </p:normalViewPr>
  <p:slideViewPr>
    <p:cSldViewPr snapToGrid="0" snapToObjects="1">
      <p:cViewPr varScale="1">
        <p:scale>
          <a:sx n="80" d="100"/>
          <a:sy n="80" d="100"/>
        </p:scale>
        <p:origin x="80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85699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0A2E582-828B-49E3-B075-4BF34F55B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DABFDCD-D4BD-41CF-88B5-422B6E0BAF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7754B4A-80EE-4B13-9F9E-6E5CC381A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457F25F-72AC-4AE9-9960-324C6C02EC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4CF6E408-295F-4F8C-AB73-97D14925C7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EC2D979B-FFB3-41EE-8083-EC8F484C90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9E8E5F6-BB20-44AB-A022-B0E741CAF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9888426-EBDD-4318-8E70-821A3BA49A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4129B07-3499-4EB3-A5CF-23A8021460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8E52A2A-5393-4B16-9320-A6F1235960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487D8D71-927D-4A21-86A7-9E8881D05F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61B2CFB-075F-44CE-AF3B-A580C8ED55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88B7493-0FEF-4814-92DC-C7AF5C878B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5B1CDE28-58A6-40A9-A86A-AEDCB66B63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3FB14190-C7A4-4834-9AAA-79E301FF3D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6C88A49-EBA7-4451-A147-D01B0104C7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3A1FFD0-9F03-4AB2-AD69-BFCF5296AAD6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979ECA-99A7-4EF5-962B-6539140B5E15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1C6D9C7-49B0-4C65-A267-DF0E79F0B03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ED1EB16-FC48-4127-94DA-E7DE42950A3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1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1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024332"/>
            <a:ext cx="1750409" cy="1690668"/>
          </a:xfrm>
          <a:prstGeom prst="rect">
            <a:avLst/>
          </a:prstGeom>
        </p:spPr>
      </p:pic>
      <p:grpSp>
        <p:nvGrpSpPr>
          <p:cNvPr id="22" name="Group 14">
            <a:extLst>
              <a:ext uri="{FF2B5EF4-FFF2-40B4-BE49-F238E27FC236}">
                <a16:creationId xmlns:a16="http://schemas.microsoft.com/office/drawing/2014/main" id="{D1743D5B-95B8-4F25-9E87-9DAC43C8AC45}"/>
              </a:ext>
            </a:extLst>
          </p:cNvPr>
          <p:cNvGrpSpPr/>
          <p:nvPr userDrawn="1"/>
        </p:nvGrpSpPr>
        <p:grpSpPr>
          <a:xfrm>
            <a:off x="3080871" y="3200262"/>
            <a:ext cx="2982257" cy="419100"/>
            <a:chOff x="3079396" y="2265361"/>
            <a:chExt cx="2982257" cy="419100"/>
          </a:xfrm>
        </p:grpSpPr>
        <p:pic>
          <p:nvPicPr>
            <p:cNvPr id="23" name="Picture 5">
              <a:hlinkClick r:id="rId3"/>
              <a:extLst>
                <a:ext uri="{FF2B5EF4-FFF2-40B4-BE49-F238E27FC236}">
                  <a16:creationId xmlns:a16="http://schemas.microsoft.com/office/drawing/2014/main" id="{23824073-2460-443F-B1B9-52453222A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24" name="Picture 6">
              <a:hlinkClick r:id="rId5"/>
              <a:extLst>
                <a:ext uri="{FF2B5EF4-FFF2-40B4-BE49-F238E27FC236}">
                  <a16:creationId xmlns:a16="http://schemas.microsoft.com/office/drawing/2014/main" id="{7CE9689C-3685-43FA-BFEB-D300B7EC9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25" name="Picture 7">
              <a:hlinkClick r:id="rId7"/>
              <a:extLst>
                <a:ext uri="{FF2B5EF4-FFF2-40B4-BE49-F238E27FC236}">
                  <a16:creationId xmlns:a16="http://schemas.microsoft.com/office/drawing/2014/main" id="{86A1994A-CBAA-40B7-9C29-F93D8D226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26" name="Picture 8">
              <a:hlinkClick r:id="rId9"/>
              <a:extLst>
                <a:ext uri="{FF2B5EF4-FFF2-40B4-BE49-F238E27FC236}">
                  <a16:creationId xmlns:a16="http://schemas.microsoft.com/office/drawing/2014/main" id="{8AF93359-C4FB-4C31-9E23-4200CB661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7" name="Picture 9">
              <a:hlinkClick r:id="rId11"/>
              <a:extLst>
                <a:ext uri="{FF2B5EF4-FFF2-40B4-BE49-F238E27FC236}">
                  <a16:creationId xmlns:a16="http://schemas.microsoft.com/office/drawing/2014/main" id="{598F0F0F-6281-4338-8C3E-92C99B24A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8" name="Picture 11">
              <a:hlinkClick r:id="rId13"/>
              <a:extLst>
                <a:ext uri="{FF2B5EF4-FFF2-40B4-BE49-F238E27FC236}">
                  <a16:creationId xmlns:a16="http://schemas.microsoft.com/office/drawing/2014/main" id="{C1800ABB-DFFD-4DDB-918B-7D865032A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96106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285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5555753-6608-4F68-B9B1-61A538EC1CE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64" y="1526921"/>
            <a:ext cx="8497862" cy="3417429"/>
          </a:xfrm>
          <a:prstGeom prst="rect">
            <a:avLst/>
          </a:prstGeom>
        </p:spPr>
        <p:txBody>
          <a:bodyPr/>
          <a:lstStyle>
            <a:lvl1pPr marL="0" marR="0" indent="0" algn="ctr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91900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09" r:id="rId9"/>
    <p:sldLayoutId id="2147483691" r:id="rId10"/>
    <p:sldLayoutId id="2147483699" r:id="rId11"/>
    <p:sldLayoutId id="2147483679" r:id="rId1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alto.fi/en/aalto-university/code-of-conduct-values-into-practi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applications-instructions-and-guidelines/rules-of-conduct-students-rights-and-responsibilities-in-force-from-1-august-202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yy.fi/fi/palvelut-jasenille/hairintahydhshenkilot" TargetMode="External"/><Relationship Id="rId2" Type="http://schemas.openxmlformats.org/officeDocument/2006/relationships/hyperlink" Target="https://www.aalto.fi/en/applications-instructions-and-guidelines/instructions-for-investigating-suspected-cases-of-misconduct-and-disruptions-of-student-learnin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applications-instructions-and-guidelines/aalto-university-code-of-academic-integrity-and-handling-violations-thereo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7B7375-DF1C-72C0-7720-BD416C7DF11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14D3A7-EB7C-A5E2-2596-EC338941A1B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403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8B39C-2220-4EAC-54C0-C34263614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199" y="215948"/>
            <a:ext cx="9144000" cy="52479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BDBAF3-B735-69C6-9BEF-9DE5072EA694}"/>
              </a:ext>
            </a:extLst>
          </p:cNvPr>
          <p:cNvSpPr txBox="1"/>
          <p:nvPr/>
        </p:nvSpPr>
        <p:spPr>
          <a:xfrm>
            <a:off x="4538801" y="3885999"/>
            <a:ext cx="4539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4"/>
              </a:rPr>
              <a:t>https://www.aalto.fi/en/aalto-university/code-of-conduct-values-into-practice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ighlight>
                  <a:srgbClr val="FFFF00"/>
                </a:highlight>
              </a:rPr>
              <a:t>COMPULSORY ONLINE COURSE FOR ALL:</a:t>
            </a:r>
          </a:p>
          <a:p>
            <a:r>
              <a:rPr lang="en-US" sz="1500" dirty="0">
                <a:highlight>
                  <a:srgbClr val="FFFF00"/>
                </a:highlight>
              </a:rPr>
              <a:t>https://mycourses.aalto.fi/course/info.php?id=41628&amp;amp;lang=fi </a:t>
            </a:r>
          </a:p>
        </p:txBody>
      </p: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AC24EC-4360-C518-A872-621431CAB07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84000-DB69-B039-3584-061FA602A23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D2C7D7-4F32-9C42-23EF-85F0D5A6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255"/>
            <a:ext cx="9144000" cy="51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5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5CB74-BD6F-7AB3-E313-E14045846B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AE78A-B503-B3D4-5DAC-D16558271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399"/>
            <a:ext cx="9144000" cy="43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38EF-7D24-A034-1526-118576235B5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5D8A1-4FD3-E645-937B-2505A405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894"/>
            <a:ext cx="9562660" cy="46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A44DE5-86BB-BEFA-707C-6C46224A0CB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E0FF-2B8A-2340-E702-502A53BC055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B3B23-A6EC-5388-4ED2-CEA662F6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30" y="-55606"/>
            <a:ext cx="10094006" cy="57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BE136-9A10-EF48-AD1A-A1D681AE64B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97162-B076-5AFC-349D-BE4DC6A1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528515"/>
            <a:ext cx="8746434" cy="48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1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F4D92D-C61C-17FB-E2F7-2E9168E208C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000" b="1" dirty="0"/>
              <a:t>Rules of Conduct – </a:t>
            </a:r>
            <a:br>
              <a:rPr lang="en-US" sz="3000" b="1" dirty="0"/>
            </a:br>
            <a:r>
              <a:rPr lang="en-US" sz="3000" b="1" dirty="0"/>
              <a:t>Students’ Rights and Responsibilities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8AEF7-CBC9-0E4B-0C04-016E943A12A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0" dirty="0"/>
              <a:t>Students have the right to be treated equally, impartially and with mutual respect, to open and responsible communication, to respect of their privacy and property rights and to a healthy and safe environment for working and learning, as set forth in the Aalto University Code of Conduct. “</a:t>
            </a:r>
          </a:p>
          <a:p>
            <a:endParaRPr lang="en-US" b="0" dirty="0"/>
          </a:p>
          <a:p>
            <a:r>
              <a:rPr lang="en-US" b="0" dirty="0">
                <a:hlinkClick r:id="rId2"/>
              </a:rPr>
              <a:t>https://www.aalto.fi/en/applications-instructions-and-guidelines/rules-of-conduct-students-rights-and-responsibilities-in-force-from-1-august-2020</a:t>
            </a:r>
            <a:r>
              <a:rPr 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04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1E22DA-C1E5-57B5-F5F7-A485E0DD41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9349" y="149446"/>
            <a:ext cx="8492897" cy="1110638"/>
          </a:xfrm>
        </p:spPr>
        <p:txBody>
          <a:bodyPr/>
          <a:lstStyle/>
          <a:p>
            <a:r>
              <a:rPr lang="en-US" sz="2500" dirty="0"/>
              <a:t>Instructions for investigating suspected cases of misconduct and disruptions of student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9A105-941C-F1B8-AC6A-EDA3F05D4B9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8742" y="1163355"/>
            <a:ext cx="8492897" cy="3388289"/>
          </a:xfrm>
        </p:spPr>
        <p:txBody>
          <a:bodyPr/>
          <a:lstStyle/>
          <a:p>
            <a:r>
              <a:rPr lang="en-US" sz="1500" dirty="0">
                <a:hlinkClick r:id="rId2"/>
              </a:rPr>
              <a:t>https://www.aalto.fi/en/applications-instructions-and-guidelines/instructions-for-investigating-suspected-cases-of-misconduct-and-disruptions-of-student-learning</a:t>
            </a:r>
            <a:endParaRPr lang="en-US" sz="1500" dirty="0"/>
          </a:p>
          <a:p>
            <a:r>
              <a:rPr lang="en-US" sz="1700" dirty="0"/>
              <a:t>What to do in situations where you encounter inappropriate behavior? </a:t>
            </a:r>
          </a:p>
          <a:p>
            <a:pPr marL="342900" indent="-342900">
              <a:buAutoNum type="arabicPeriod"/>
            </a:pPr>
            <a:r>
              <a:rPr lang="en-US" sz="1500" b="0" dirty="0"/>
              <a:t>Speak up about inappropriate treatment or harassment you experienced. Tell the person involved that they is not behaving properly and ask they to stop.​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Write down what happened, when it happened and who witnessed it.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Even if you haven't discussed the matter with the person concerned, you can still take the matter forward confidentially.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If it happens during the course, contact the responsible teacher of the course.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You can also contact the study affairs manager Mirka Jalonen, (mirka.jalonen@aalto.fi), tel. +358 50 563 3386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You can also contact student union AYY's harassment contact person: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rId3"/>
              </a:rPr>
              <a:t>https://www.ayy.fi/fi/palvelut-jasenille/hairintahydhshenkilot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9E0D07-5C52-3025-9ED3-F5A4C1F13B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000" b="1" dirty="0"/>
              <a:t>Aalto University Code of Academic Integrity and Handling Violations Thereof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556F2-E15C-805D-F96A-DBFBE86FA30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168843"/>
            <a:ext cx="8492897" cy="3783208"/>
          </a:xfrm>
        </p:spPr>
        <p:txBody>
          <a:bodyPr/>
          <a:lstStyle/>
          <a:p>
            <a:r>
              <a:rPr lang="en-US" b="0" dirty="0">
                <a:hlinkClick r:id="rId2"/>
              </a:rPr>
              <a:t>https://www.aalto.fi/en/applications-instructions-and-guidelines/aalto-university-code-of-academic-integrity-and-handling-violations-thereof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b="0" dirty="0">
                <a:latin typeface="Arial Unicode MS"/>
              </a:rPr>
              <a:t>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ood scientific practice should be taken into account in the teaching and studying.​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Students must follow the instructions given regarding course assignments, exams and other course completion. Students should familiarize themself with the available instructions and ask for guidance in unclear </a:t>
            </a:r>
            <a:r>
              <a:rPr lang="en-US" sz="1800" b="0" dirty="0" err="1"/>
              <a:t>situtations</a:t>
            </a:r>
            <a:r>
              <a:rPr lang="en-US" sz="1800" b="0" dirty="0"/>
              <a:t>.​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Different types of violations: </a:t>
            </a:r>
            <a:r>
              <a:rPr lang="en-US" sz="1800" b="0" dirty="0" err="1"/>
              <a:t>autoplagiarism</a:t>
            </a:r>
            <a:r>
              <a:rPr lang="en-US" sz="1800" b="0" dirty="0"/>
              <a:t>, cheating, unacknowledged borrowing, fabrication, misrepresentation</a:t>
            </a:r>
          </a:p>
          <a:p>
            <a:endParaRPr lang="en-US" sz="1800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8179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red.pptx" id="{98FFDEA3-2635-464A-8F0E-24BD6D162FF0}" vid="{53BCD806-5221-4B8E-AE55-64710476B7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Aalto_1610_red</Template>
  <TotalTime>64</TotalTime>
  <Words>369</Words>
  <Application>Microsoft Office PowerPoint</Application>
  <PresentationFormat>On-screen Show (16:10)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Arial Unicode MS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Jalonen Mirka</dc:creator>
  <cp:lastModifiedBy>Jalonen Mirka</cp:lastModifiedBy>
  <cp:revision>5</cp:revision>
  <dcterms:created xsi:type="dcterms:W3CDTF">2023-08-25T11:49:19Z</dcterms:created>
  <dcterms:modified xsi:type="dcterms:W3CDTF">2023-08-25T12:53:52Z</dcterms:modified>
</cp:coreProperties>
</file>