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6" r:id="rId2"/>
  </p:sldMasterIdLst>
  <p:notesMasterIdLst>
    <p:notesMasterId r:id="rId10"/>
  </p:notesMasterIdLst>
  <p:handoutMasterIdLst>
    <p:handoutMasterId r:id="rId11"/>
  </p:handoutMasterIdLst>
  <p:sldIdLst>
    <p:sldId id="4513" r:id="rId3"/>
    <p:sldId id="4514" r:id="rId4"/>
    <p:sldId id="4515" r:id="rId5"/>
    <p:sldId id="469" r:id="rId6"/>
    <p:sldId id="4516" r:id="rId7"/>
    <p:sldId id="266" r:id="rId8"/>
    <p:sldId id="264" r:id="rId9"/>
  </p:sldIdLst>
  <p:sldSz cx="9144000" cy="5715000" type="screen16x10"/>
  <p:notesSz cx="6735763" cy="98663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FAAAB-2B04-2A49-B4CE-0F3EBA4C49CE}" v="14" dt="2023-08-18T04:39:17.3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80183" autoAdjust="0"/>
  </p:normalViewPr>
  <p:slideViewPr>
    <p:cSldViewPr snapToGrid="0" snapToObjects="1">
      <p:cViewPr varScale="1">
        <p:scale>
          <a:sx n="108" d="100"/>
          <a:sy n="108" d="100"/>
        </p:scale>
        <p:origin x="15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off Jani" userId="6c9faec0-b63b-4983-81be-9b5a9bbb4183" providerId="ADAL" clId="{391FAAAB-2B04-2A49-B4CE-0F3EBA4C49CE}"/>
    <pc:docChg chg="custSel addSld modSld sldOrd">
      <pc:chgData name="Romanoff Jani" userId="6c9faec0-b63b-4983-81be-9b5a9bbb4183" providerId="ADAL" clId="{391FAAAB-2B04-2A49-B4CE-0F3EBA4C49CE}" dt="2023-08-18T04:39:35.482" v="714" actId="1076"/>
      <pc:docMkLst>
        <pc:docMk/>
      </pc:docMkLst>
      <pc:sldChg chg="addSp modSp add mod modNotesTx">
        <pc:chgData name="Romanoff Jani" userId="6c9faec0-b63b-4983-81be-9b5a9bbb4183" providerId="ADAL" clId="{391FAAAB-2B04-2A49-B4CE-0F3EBA4C49CE}" dt="2023-08-18T04:32:46.246" v="341" actId="1076"/>
        <pc:sldMkLst>
          <pc:docMk/>
          <pc:sldMk cId="693965754" sldId="264"/>
        </pc:sldMkLst>
        <pc:picChg chg="add mod">
          <ac:chgData name="Romanoff Jani" userId="6c9faec0-b63b-4983-81be-9b5a9bbb4183" providerId="ADAL" clId="{391FAAAB-2B04-2A49-B4CE-0F3EBA4C49CE}" dt="2023-08-18T04:32:46.246" v="341" actId="1076"/>
          <ac:picMkLst>
            <pc:docMk/>
            <pc:sldMk cId="693965754" sldId="264"/>
            <ac:picMk id="2" creationId="{8970F805-B714-380A-87ED-DDA3923E24F4}"/>
          </ac:picMkLst>
        </pc:picChg>
        <pc:picChg chg="mod">
          <ac:chgData name="Romanoff Jani" userId="6c9faec0-b63b-4983-81be-9b5a9bbb4183" providerId="ADAL" clId="{391FAAAB-2B04-2A49-B4CE-0F3EBA4C49CE}" dt="2023-08-18T04:32:37.822" v="338" actId="1076"/>
          <ac:picMkLst>
            <pc:docMk/>
            <pc:sldMk cId="693965754" sldId="264"/>
            <ac:picMk id="4" creationId="{263F0384-CB00-E246-82E2-9C92EDC52860}"/>
          </ac:picMkLst>
        </pc:picChg>
      </pc:sldChg>
      <pc:sldChg chg="add modNotesTx">
        <pc:chgData name="Romanoff Jani" userId="6c9faec0-b63b-4983-81be-9b5a9bbb4183" providerId="ADAL" clId="{391FAAAB-2B04-2A49-B4CE-0F3EBA4C49CE}" dt="2023-08-17T09:49:44.979" v="314" actId="6549"/>
        <pc:sldMkLst>
          <pc:docMk/>
          <pc:sldMk cId="3488303055" sldId="266"/>
        </pc:sldMkLst>
      </pc:sldChg>
      <pc:sldChg chg="add modNotesTx">
        <pc:chgData name="Romanoff Jani" userId="6c9faec0-b63b-4983-81be-9b5a9bbb4183" providerId="ADAL" clId="{391FAAAB-2B04-2A49-B4CE-0F3EBA4C49CE}" dt="2023-08-18T04:31:22.147" v="331" actId="6549"/>
        <pc:sldMkLst>
          <pc:docMk/>
          <pc:sldMk cId="2260177513" sldId="469"/>
        </pc:sldMkLst>
      </pc:sldChg>
      <pc:sldChg chg="modSp add mod">
        <pc:chgData name="Romanoff Jani" userId="6c9faec0-b63b-4983-81be-9b5a9bbb4183" providerId="ADAL" clId="{391FAAAB-2B04-2A49-B4CE-0F3EBA4C49CE}" dt="2023-08-17T09:39:23.932" v="63" actId="1076"/>
        <pc:sldMkLst>
          <pc:docMk/>
          <pc:sldMk cId="3898010941" sldId="4513"/>
        </pc:sldMkLst>
        <pc:spChg chg="mod">
          <ac:chgData name="Romanoff Jani" userId="6c9faec0-b63b-4983-81be-9b5a9bbb4183" providerId="ADAL" clId="{391FAAAB-2B04-2A49-B4CE-0F3EBA4C49CE}" dt="2023-08-17T09:39:19.342" v="62" actId="20577"/>
          <ac:spMkLst>
            <pc:docMk/>
            <pc:sldMk cId="3898010941" sldId="4513"/>
            <ac:spMk id="4" creationId="{00000000-0000-0000-0000-000000000000}"/>
          </ac:spMkLst>
        </pc:spChg>
        <pc:spChg chg="mod">
          <ac:chgData name="Romanoff Jani" userId="6c9faec0-b63b-4983-81be-9b5a9bbb4183" providerId="ADAL" clId="{391FAAAB-2B04-2A49-B4CE-0F3EBA4C49CE}" dt="2023-08-17T09:39:23.932" v="63" actId="1076"/>
          <ac:spMkLst>
            <pc:docMk/>
            <pc:sldMk cId="3898010941" sldId="4513"/>
            <ac:spMk id="5" creationId="{00000000-0000-0000-0000-000000000000}"/>
          </ac:spMkLst>
        </pc:spChg>
      </pc:sldChg>
      <pc:sldChg chg="addSp delSp modSp add mod">
        <pc:chgData name="Romanoff Jani" userId="6c9faec0-b63b-4983-81be-9b5a9bbb4183" providerId="ADAL" clId="{391FAAAB-2B04-2A49-B4CE-0F3EBA4C49CE}" dt="2023-08-18T04:39:35.482" v="714" actId="1076"/>
        <pc:sldMkLst>
          <pc:docMk/>
          <pc:sldMk cId="293693494" sldId="4514"/>
        </pc:sldMkLst>
        <pc:spChg chg="add mod">
          <ac:chgData name="Romanoff Jani" userId="6c9faec0-b63b-4983-81be-9b5a9bbb4183" providerId="ADAL" clId="{391FAAAB-2B04-2A49-B4CE-0F3EBA4C49CE}" dt="2023-08-18T04:39:21.419" v="711" actId="14100"/>
          <ac:spMkLst>
            <pc:docMk/>
            <pc:sldMk cId="293693494" sldId="4514"/>
            <ac:spMk id="2" creationId="{A783B093-D891-8DC2-1944-3139CF0158C4}"/>
          </ac:spMkLst>
        </pc:spChg>
        <pc:spChg chg="del">
          <ac:chgData name="Romanoff Jani" userId="6c9faec0-b63b-4983-81be-9b5a9bbb4183" providerId="ADAL" clId="{391FAAAB-2B04-2A49-B4CE-0F3EBA4C49CE}" dt="2023-08-17T09:43:29.687" v="226"/>
          <ac:spMkLst>
            <pc:docMk/>
            <pc:sldMk cId="293693494" sldId="4514"/>
            <ac:spMk id="6" creationId="{B13974CA-5839-4407-8960-C34C90A2FAAF}"/>
          </ac:spMkLst>
        </pc:spChg>
        <pc:spChg chg="mod">
          <ac:chgData name="Romanoff Jani" userId="6c9faec0-b63b-4983-81be-9b5a9bbb4183" providerId="ADAL" clId="{391FAAAB-2B04-2A49-B4CE-0F3EBA4C49CE}" dt="2023-08-18T04:38:57.099" v="708" actId="790"/>
          <ac:spMkLst>
            <pc:docMk/>
            <pc:sldMk cId="293693494" sldId="4514"/>
            <ac:spMk id="7" creationId="{14E6CE9F-8279-47F4-B963-6CC9424D1E8C}"/>
          </ac:spMkLst>
        </pc:spChg>
        <pc:spChg chg="mod">
          <ac:chgData name="Romanoff Jani" userId="6c9faec0-b63b-4983-81be-9b5a9bbb4183" providerId="ADAL" clId="{391FAAAB-2B04-2A49-B4CE-0F3EBA4C49CE}" dt="2023-08-18T04:38:41.514" v="707" actId="20577"/>
          <ac:spMkLst>
            <pc:docMk/>
            <pc:sldMk cId="293693494" sldId="4514"/>
            <ac:spMk id="8" creationId="{92061C25-3E7C-40C2-9876-65A6A21AD2B4}"/>
          </ac:spMkLst>
        </pc:spChg>
        <pc:spChg chg="add del mod">
          <ac:chgData name="Romanoff Jani" userId="6c9faec0-b63b-4983-81be-9b5a9bbb4183" providerId="ADAL" clId="{391FAAAB-2B04-2A49-B4CE-0F3EBA4C49CE}" dt="2023-08-17T09:45:07.604" v="233" actId="478"/>
          <ac:spMkLst>
            <pc:docMk/>
            <pc:sldMk cId="293693494" sldId="4514"/>
            <ac:spMk id="11" creationId="{F35EC95F-3586-2131-7D6C-CBD2685363B4}"/>
          </ac:spMkLst>
        </pc:spChg>
        <pc:spChg chg="add mod">
          <ac:chgData name="Romanoff Jani" userId="6c9faec0-b63b-4983-81be-9b5a9bbb4183" providerId="ADAL" clId="{391FAAAB-2B04-2A49-B4CE-0F3EBA4C49CE}" dt="2023-08-18T04:39:35.482" v="714" actId="1076"/>
          <ac:spMkLst>
            <pc:docMk/>
            <pc:sldMk cId="293693494" sldId="4514"/>
            <ac:spMk id="12" creationId="{5B9B9F5A-8F9C-DA54-284E-58A99FB70340}"/>
          </ac:spMkLst>
        </pc:spChg>
        <pc:picChg chg="add del mod">
          <ac:chgData name="Romanoff Jani" userId="6c9faec0-b63b-4983-81be-9b5a9bbb4183" providerId="ADAL" clId="{391FAAAB-2B04-2A49-B4CE-0F3EBA4C49CE}" dt="2023-08-17T09:45:04.487" v="232" actId="478"/>
          <ac:picMkLst>
            <pc:docMk/>
            <pc:sldMk cId="293693494" sldId="4514"/>
            <ac:picMk id="3" creationId="{15BAB6BE-06D3-2C1C-F4A2-CA661DF5B38A}"/>
          </ac:picMkLst>
        </pc:picChg>
        <pc:picChg chg="add mod">
          <ac:chgData name="Romanoff Jani" userId="6c9faec0-b63b-4983-81be-9b5a9bbb4183" providerId="ADAL" clId="{391FAAAB-2B04-2A49-B4CE-0F3EBA4C49CE}" dt="2023-08-18T04:39:23.971" v="712" actId="1076"/>
          <ac:picMkLst>
            <pc:docMk/>
            <pc:sldMk cId="293693494" sldId="4514"/>
            <ac:picMk id="5" creationId="{0999C616-3D2C-5D83-64E1-7BD764E3B842}"/>
          </ac:picMkLst>
        </pc:picChg>
        <pc:picChg chg="del">
          <ac:chgData name="Romanoff Jani" userId="6c9faec0-b63b-4983-81be-9b5a9bbb4183" providerId="ADAL" clId="{391FAAAB-2B04-2A49-B4CE-0F3EBA4C49CE}" dt="2023-08-17T09:39:27.755" v="64" actId="478"/>
          <ac:picMkLst>
            <pc:docMk/>
            <pc:sldMk cId="293693494" sldId="4514"/>
            <ac:picMk id="9" creationId="{7F6880C5-C345-4D24-94B9-830EA58A1506}"/>
          </ac:picMkLst>
        </pc:picChg>
      </pc:sldChg>
      <pc:sldChg chg="add ord modNotesTx">
        <pc:chgData name="Romanoff Jani" userId="6c9faec0-b63b-4983-81be-9b5a9bbb4183" providerId="ADAL" clId="{391FAAAB-2B04-2A49-B4CE-0F3EBA4C49CE}" dt="2023-08-18T04:31:09.343" v="330" actId="6549"/>
        <pc:sldMkLst>
          <pc:docMk/>
          <pc:sldMk cId="896224316" sldId="4515"/>
        </pc:sldMkLst>
      </pc:sldChg>
      <pc:sldChg chg="add modNotesTx">
        <pc:chgData name="Romanoff Jani" userId="6c9faec0-b63b-4983-81be-9b5a9bbb4183" providerId="ADAL" clId="{391FAAAB-2B04-2A49-B4CE-0F3EBA4C49CE}" dt="2023-08-17T09:49:54.535" v="315" actId="6549"/>
        <pc:sldMkLst>
          <pc:docMk/>
          <pc:sldMk cId="2165078930" sldId="45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233488"/>
            <a:ext cx="5326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04850" y="1233488"/>
            <a:ext cx="5326063" cy="3328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8A3F-5FE9-404F-AA28-842A5179DB62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611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8A3F-5FE9-404F-AA28-842A5179DB62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694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i-FI" sz="12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8A3F-5FE9-404F-AA28-842A5179DB62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01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6210"/>
            <a:ext cx="1699341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" name="Kuva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621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621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621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621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621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3" y="317501"/>
            <a:ext cx="8085599" cy="996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22.8.2023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3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0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459-BB23-B942-85C9-8FD9B464B49F}" type="datetimeFigureOut">
              <a:rPr lang="en-FI" smtClean="0"/>
              <a:t>22.8.2023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8F8-654F-1E43-AC93-B12E52669D2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4144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3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0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solidFill>
                  <a:schemeClr val="bg1"/>
                </a:solidFill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solidFill>
                  <a:schemeClr val="bg1"/>
                </a:solidFill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72" y="4712400"/>
            <a:ext cx="2461656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0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" y="4823410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341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24" r:id="rId23"/>
    <p:sldLayoutId id="2147483725" r:id="rId24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aalto.fi/fi/uutiset/uusi-3n-opn-kurssi-mind-study-hyvinvoivan-opiskelijan-tyokalupakki-tulossa-2-periodiss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8842" y="2293310"/>
            <a:ext cx="3869137" cy="634192"/>
          </a:xfrm>
        </p:spPr>
        <p:txBody>
          <a:bodyPr/>
          <a:lstStyle/>
          <a:p>
            <a:r>
              <a:rPr lang="fi-FI" sz="4400" dirty="0" err="1"/>
              <a:t>Welcome</a:t>
            </a:r>
            <a:r>
              <a:rPr lang="fi-FI" sz="4400" dirty="0"/>
              <a:t> to Aalto ENG!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42402" y="3026019"/>
            <a:ext cx="3869137" cy="327132"/>
          </a:xfrm>
        </p:spPr>
        <p:txBody>
          <a:bodyPr/>
          <a:lstStyle/>
          <a:p>
            <a:r>
              <a:rPr lang="fi-FI" dirty="0"/>
              <a:t>Jani </a:t>
            </a:r>
            <a:r>
              <a:rPr lang="fi-FI" dirty="0" err="1"/>
              <a:t>Romanoff</a:t>
            </a:r>
            <a:endParaRPr lang="fi-FI" dirty="0"/>
          </a:p>
          <a:p>
            <a:r>
              <a:rPr lang="fi-FI" dirty="0" err="1"/>
              <a:t>Vice</a:t>
            </a:r>
            <a:r>
              <a:rPr lang="fi-FI" dirty="0"/>
              <a:t> Dean of </a:t>
            </a:r>
            <a:r>
              <a:rPr lang="fi-FI" dirty="0" err="1"/>
              <a:t>Education</a:t>
            </a:r>
            <a:r>
              <a:rPr lang="fi-FI" dirty="0"/>
              <a:t>, School of Engineering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42401" y="3948483"/>
            <a:ext cx="3869137" cy="360060"/>
          </a:xfrm>
        </p:spPr>
        <p:txBody>
          <a:bodyPr/>
          <a:lstStyle/>
          <a:p>
            <a:r>
              <a:rPr lang="fi-FI" dirty="0"/>
              <a:t>28 August 2023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BDF5525-911B-4C14-98B8-ECD84CF1ABB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410" y="0"/>
            <a:ext cx="4286678" cy="5715000"/>
          </a:xfrm>
        </p:spPr>
      </p:pic>
    </p:spTree>
    <p:extLst>
      <p:ext uri="{BB962C8B-B14F-4D97-AF65-F5344CB8AC3E}">
        <p14:creationId xmlns:p14="http://schemas.microsoft.com/office/powerpoint/2010/main" val="389801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E6CE9F-8279-47F4-B963-6CC9424D1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63" y="143332"/>
            <a:ext cx="4423430" cy="3250514"/>
          </a:xfrm>
        </p:spPr>
        <p:txBody>
          <a:bodyPr/>
          <a:lstStyle/>
          <a:p>
            <a:r>
              <a:rPr lang="en-US"/>
              <a:t>Learning through Well-being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061C25-3E7C-40C2-9876-65A6A21AD2B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41" y="611395"/>
            <a:ext cx="3521334" cy="41537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/>
              <a:t>The aim is that everyone find their own meaningful study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</a:rPr>
              <a:t>We learn and we teach the best we can – we are in this journey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</a:rPr>
              <a:t>Society needs you to solve the grand-challenges with creativity and entrepreneurial mindset – we are known for our capability to innovate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</a:rPr>
              <a:t>Work-life balance is essential for our success, see related course </a:t>
            </a:r>
            <a:r>
              <a:rPr lang="en-US" sz="1200" b="0" i="1" dirty="0">
                <a:solidFill>
                  <a:schemeClr val="accent1"/>
                </a:solidFill>
              </a:rPr>
              <a:t>Mind and Study (3cp)</a:t>
            </a:r>
          </a:p>
          <a:p>
            <a:r>
              <a:rPr lang="en-US" sz="1200" b="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https://www.aalto.fi/fi/uutiset/uusi-3n-opn-kurssi-mind-study-hyvinvoivan-opiskelijan-tyokalupakki-tulossa-2-periodissa</a:t>
            </a:r>
            <a:endParaRPr lang="en-US" sz="1200" b="0" i="1" dirty="0">
              <a:solidFill>
                <a:srgbClr val="0070C0"/>
              </a:solidFill>
            </a:endParaRPr>
          </a:p>
          <a:p>
            <a:r>
              <a:rPr lang="en-US" sz="1200" b="0" i="1" dirty="0">
                <a:solidFill>
                  <a:srgbClr val="0070C0"/>
                </a:solidFill>
              </a:rPr>
              <a:t>https://</a:t>
            </a:r>
            <a:r>
              <a:rPr lang="en-US" sz="1200" b="0" i="1" dirty="0" err="1">
                <a:solidFill>
                  <a:srgbClr val="0070C0"/>
                </a:solidFill>
              </a:rPr>
              <a:t>sisu.aalto.fi</a:t>
            </a:r>
            <a:r>
              <a:rPr lang="en-US" sz="1200" b="0" i="1" dirty="0">
                <a:solidFill>
                  <a:srgbClr val="0070C0"/>
                </a:solidFill>
              </a:rPr>
              <a:t>/student/</a:t>
            </a:r>
            <a:r>
              <a:rPr lang="en-US" sz="1200" b="0" i="1" dirty="0" err="1">
                <a:solidFill>
                  <a:srgbClr val="0070C0"/>
                </a:solidFill>
              </a:rPr>
              <a:t>courseunit</a:t>
            </a:r>
            <a:r>
              <a:rPr lang="en-US" sz="1200" b="0" i="1" dirty="0">
                <a:solidFill>
                  <a:srgbClr val="0070C0"/>
                </a:solidFill>
              </a:rPr>
              <a:t>/otm-01b019fd-4d00-4e90-a49a-cc30444a4415/completion-methods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9C616-3D2C-5D83-64E1-7BD764E3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88" y="673018"/>
            <a:ext cx="5389512" cy="36266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B9B9F5A-8F9C-DA54-284E-58A99FB70340}"/>
              </a:ext>
            </a:extLst>
          </p:cNvPr>
          <p:cNvSpPr/>
          <p:nvPr/>
        </p:nvSpPr>
        <p:spPr>
          <a:xfrm>
            <a:off x="6358155" y="1544731"/>
            <a:ext cx="569241" cy="745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83B093-D891-8DC2-1944-3139CF0158C4}"/>
              </a:ext>
            </a:extLst>
          </p:cNvPr>
          <p:cNvSpPr/>
          <p:nvPr/>
        </p:nvSpPr>
        <p:spPr>
          <a:xfrm>
            <a:off x="5513875" y="1962908"/>
            <a:ext cx="707666" cy="655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D027DD-104D-4EC4-B276-4987BEB274A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1" y="312705"/>
            <a:ext cx="8497093" cy="557758"/>
          </a:xfrm>
        </p:spPr>
        <p:txBody>
          <a:bodyPr/>
          <a:lstStyle/>
          <a:p>
            <a:r>
              <a:rPr lang="en-US" sz="2160" dirty="0"/>
              <a:t>Changes to Bachelor </a:t>
            </a:r>
            <a:r>
              <a:rPr lang="en-US" sz="2160" dirty="0" err="1"/>
              <a:t>Programme</a:t>
            </a:r>
            <a:r>
              <a:rPr lang="en-US" sz="2160" dirty="0"/>
              <a:t> in Engineering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792607-15E5-43D2-9812-07E002C2BBB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35032" y="1017116"/>
            <a:ext cx="3735110" cy="342883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Current majors/application targets</a:t>
            </a:r>
          </a:p>
          <a:p>
            <a:r>
              <a:rPr lang="fi-FI" sz="1200" b="0" dirty="0"/>
              <a:t>Energy and </a:t>
            </a:r>
            <a:r>
              <a:rPr lang="fi-FI" sz="1200" b="0" dirty="0" err="1"/>
              <a:t>Environmental</a:t>
            </a:r>
            <a:r>
              <a:rPr lang="fi-FI" sz="1200" b="0" dirty="0"/>
              <a:t> Technology (ENY)</a:t>
            </a:r>
          </a:p>
          <a:p>
            <a:r>
              <a:rPr lang="fi-FI" sz="1200" b="0" dirty="0" err="1"/>
              <a:t>Mechanical</a:t>
            </a:r>
            <a:r>
              <a:rPr lang="fi-FI" sz="1200" b="0" dirty="0"/>
              <a:t> and </a:t>
            </a:r>
            <a:r>
              <a:rPr lang="fi-FI" sz="1200" b="0" dirty="0" err="1"/>
              <a:t>Structural</a:t>
            </a:r>
            <a:r>
              <a:rPr lang="fi-FI" sz="1200" b="0" dirty="0"/>
              <a:t> Engineering (KJR)</a:t>
            </a:r>
          </a:p>
          <a:p>
            <a:r>
              <a:rPr lang="fi-FI" sz="1200" b="0" dirty="0" err="1"/>
              <a:t>Built</a:t>
            </a:r>
            <a:r>
              <a:rPr lang="fi-FI" sz="1200" b="0" dirty="0"/>
              <a:t> Environment (RYM)</a:t>
            </a:r>
          </a:p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Computational Engineering (COE)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1026" name="Picture 2" descr="Uudet mallinnukset vahvistavat: Sairaiden eristäminen ja etätyön suosiminen  ovat avainasemassa koronan torjunnassa | Aalto-yliopisto">
            <a:extLst>
              <a:ext uri="{FF2B5EF4-FFF2-40B4-BE49-F238E27FC236}">
                <a16:creationId xmlns:a16="http://schemas.microsoft.com/office/drawing/2014/main" id="{3C1BBEE2-963B-084A-BBAF-6D36E499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94" y="3500938"/>
            <a:ext cx="3399245" cy="19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informatics and remote sensing – Geoinformatics and remote sensing  courses in the study programs of forest sciences at the University of  Helsinki">
            <a:extLst>
              <a:ext uri="{FF2B5EF4-FFF2-40B4-BE49-F238E27FC236}">
                <a16:creationId xmlns:a16="http://schemas.microsoft.com/office/drawing/2014/main" id="{9C4DA9E2-10C3-E742-A6CC-B9AD3D000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9" t="21977" r="-1"/>
          <a:stretch/>
        </p:blipFill>
        <p:spPr bwMode="auto">
          <a:xfrm>
            <a:off x="3078035" y="3491310"/>
            <a:ext cx="2334816" cy="19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 » Crystallon – lattice structures in Rhino and Grasshopper">
            <a:extLst>
              <a:ext uri="{FF2B5EF4-FFF2-40B4-BE49-F238E27FC236}">
                <a16:creationId xmlns:a16="http://schemas.microsoft.com/office/drawing/2014/main" id="{EBC530CC-03C4-DE40-AC17-94787AF0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38" y="3650052"/>
            <a:ext cx="2164862" cy="1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lsingin Kalasataman kolmannen tornitalon rakentaminen käynnistyy - SRV.fi">
            <a:extLst>
              <a:ext uri="{FF2B5EF4-FFF2-40B4-BE49-F238E27FC236}">
                <a16:creationId xmlns:a16="http://schemas.microsoft.com/office/drawing/2014/main" id="{88B5CFF1-9C6A-BD49-9955-E8D8BEDD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3491310"/>
            <a:ext cx="3091293" cy="19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FD060A-CF5C-4FAB-BDCA-9F87F34D9F5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72001" y="1011810"/>
            <a:ext cx="4341657" cy="293621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New Majors/application targets starting from autumn 2022</a:t>
            </a:r>
          </a:p>
          <a:p>
            <a:r>
              <a:rPr lang="en-US" sz="1200" b="0" dirty="0"/>
              <a:t>Energy and Mechanical Engineering (EKO)</a:t>
            </a:r>
          </a:p>
          <a:p>
            <a:r>
              <a:rPr lang="en-US" sz="1200" b="0" dirty="0"/>
              <a:t>Civil Engineering (RAK)</a:t>
            </a:r>
          </a:p>
          <a:p>
            <a:r>
              <a:rPr lang="en-US" sz="1200" b="0" dirty="0"/>
              <a:t>Sustainable Communities (KEY)</a:t>
            </a:r>
          </a:p>
          <a:p>
            <a:r>
              <a:rPr lang="en-US" sz="1200" b="0" dirty="0"/>
              <a:t>Real Estate Economics and Geoinformatics (KIG)</a:t>
            </a:r>
          </a:p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Computational Engineering (COE)</a:t>
            </a:r>
          </a:p>
        </p:txBody>
      </p:sp>
    </p:spTree>
    <p:extLst>
      <p:ext uri="{BB962C8B-B14F-4D97-AF65-F5344CB8AC3E}">
        <p14:creationId xmlns:p14="http://schemas.microsoft.com/office/powerpoint/2010/main" val="89622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ED7B-A632-264D-976E-ADD9CDA4B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3" y="571501"/>
            <a:ext cx="8171435" cy="896849"/>
          </a:xfrm>
        </p:spPr>
        <p:txBody>
          <a:bodyPr/>
          <a:lstStyle/>
          <a:p>
            <a:r>
              <a:rPr lang="en-FI" sz="2400" dirty="0">
                <a:ea typeface="ＭＳ Ｐゴシック"/>
              </a:rPr>
              <a:t>New B.Sc. </a:t>
            </a:r>
            <a:r>
              <a:rPr lang="en-GB" sz="2400" dirty="0">
                <a:ea typeface="ＭＳ Ｐゴシック"/>
              </a:rPr>
              <a:t>Programme with intakes aligned with Master's Programmes</a:t>
            </a:r>
            <a:r>
              <a:rPr lang="en-FI" sz="2400" dirty="0">
                <a:ea typeface="ＭＳ Ｐゴシック"/>
              </a:rPr>
              <a:t> </a:t>
            </a:r>
            <a:br>
              <a:rPr lang="en-FI" sz="2400" dirty="0">
                <a:ea typeface="ＭＳ Ｐゴシック"/>
              </a:rPr>
            </a:br>
            <a:endParaRPr lang="en-US" sz="2400" dirty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0CB67-4D59-2843-A7D4-AFA7125E9C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22.8.2023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CF119-CD61-9240-99CF-10F07727F3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D5D10-D28E-D946-8930-7661ED716817}"/>
              </a:ext>
            </a:extLst>
          </p:cNvPr>
          <p:cNvSpPr txBox="1"/>
          <p:nvPr/>
        </p:nvSpPr>
        <p:spPr>
          <a:xfrm>
            <a:off x="6908226" y="1837582"/>
            <a:ext cx="2131173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FI" sz="800" b="1"/>
              <a:t>Aalto Internal M.Sc. Programs: </a:t>
            </a:r>
            <a:r>
              <a:rPr lang="en-GB" sz="800"/>
              <a:t>M</a:t>
            </a:r>
            <a:r>
              <a:rPr lang="en-FI" sz="800"/>
              <a:t>echanical Engineering (several paths); Building Technology (several paths, FISE); Advanced Energy Solutions; Geoengineering; Geoinformatics; Water and Environmental Engineering; Real Estate Economics; Spatial Planning and Transportation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61871-F5A3-C947-AEBE-A010D1EECDEC}"/>
              </a:ext>
            </a:extLst>
          </p:cNvPr>
          <p:cNvSpPr txBox="1"/>
          <p:nvPr/>
        </p:nvSpPr>
        <p:spPr>
          <a:xfrm>
            <a:off x="6908226" y="2743156"/>
            <a:ext cx="211952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FI" sz="800" b="1"/>
              <a:t>International Co-operation M.Sc. Programs: </a:t>
            </a:r>
            <a:r>
              <a:rPr lang="en-FI" sz="800"/>
              <a:t>Environmental Engineering; Innovative Sustainable Energy Engineering; Maritime Engineering; Cold Climate Engineering; European Mining Course; Env. Pathways for Sust. Energy Systems; Energy Storage; Urban Mobility; Manufacturing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937FF-79AC-0142-BA62-5FAA6DE323A6}"/>
              </a:ext>
            </a:extLst>
          </p:cNvPr>
          <p:cNvSpPr/>
          <p:nvPr/>
        </p:nvSpPr>
        <p:spPr>
          <a:xfrm>
            <a:off x="3143073" y="1993961"/>
            <a:ext cx="1140091" cy="450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FI" sz="900" dirty="0">
                <a:solidFill>
                  <a:schemeClr val="bg1"/>
                </a:solidFill>
              </a:rPr>
              <a:t>Mechanics</a:t>
            </a:r>
          </a:p>
          <a:p>
            <a:pPr algn="ctr"/>
            <a:r>
              <a:rPr lang="en-FI" sz="900" b="1" dirty="0">
                <a:solidFill>
                  <a:schemeClr val="bg1"/>
                </a:solidFill>
              </a:rPr>
              <a:t>Common Studies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FD24A-D7A4-FD41-ADB9-583B26A3F2A0}"/>
              </a:ext>
            </a:extLst>
          </p:cNvPr>
          <p:cNvSpPr/>
          <p:nvPr/>
        </p:nvSpPr>
        <p:spPr>
          <a:xfrm>
            <a:off x="4417188" y="1755121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Energy Engineering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C1494-3A82-5C4D-B7BA-641015403672}"/>
              </a:ext>
            </a:extLst>
          </p:cNvPr>
          <p:cNvSpPr/>
          <p:nvPr/>
        </p:nvSpPr>
        <p:spPr>
          <a:xfrm>
            <a:off x="5652234" y="2663783"/>
            <a:ext cx="1080000" cy="165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Intelligent systems</a:t>
            </a:r>
          </a:p>
          <a:p>
            <a:pPr algn="ctr"/>
            <a:r>
              <a:rPr lang="en-FI" sz="600" dirty="0">
                <a:solidFill>
                  <a:schemeClr val="bg1"/>
                </a:solidFill>
              </a:rPr>
              <a:t>(Joint between Schools)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FACA9-4EC1-6049-9A38-56D6B77860A0}"/>
              </a:ext>
            </a:extLst>
          </p:cNvPr>
          <p:cNvSpPr/>
          <p:nvPr/>
        </p:nvSpPr>
        <p:spPr>
          <a:xfrm>
            <a:off x="3128744" y="3767384"/>
            <a:ext cx="1140091" cy="4865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900" dirty="0">
                <a:solidFill>
                  <a:schemeClr val="tx1"/>
                </a:solidFill>
              </a:rPr>
              <a:t>Computational Engineering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03625-961B-A540-9E65-16AB1ECEFAA6}"/>
              </a:ext>
            </a:extLst>
          </p:cNvPr>
          <p:cNvSpPr/>
          <p:nvPr/>
        </p:nvSpPr>
        <p:spPr>
          <a:xfrm>
            <a:off x="5652234" y="1763442"/>
            <a:ext cx="1080000" cy="165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Mechanical Engineering (School Internal)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F76B3-975C-7D40-B188-A2D264CBCF1E}"/>
              </a:ext>
            </a:extLst>
          </p:cNvPr>
          <p:cNvSpPr txBox="1"/>
          <p:nvPr/>
        </p:nvSpPr>
        <p:spPr>
          <a:xfrm>
            <a:off x="6023880" y="2260558"/>
            <a:ext cx="2564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2000" b="1"/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A9CB47-606E-5646-9111-32EC25B1F10D}"/>
              </a:ext>
            </a:extLst>
          </p:cNvPr>
          <p:cNvSpPr/>
          <p:nvPr/>
        </p:nvSpPr>
        <p:spPr>
          <a:xfrm>
            <a:off x="5626593" y="3335978"/>
            <a:ext cx="1080000" cy="165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Industrial Economics</a:t>
            </a:r>
          </a:p>
          <a:p>
            <a:pPr algn="ctr"/>
            <a:r>
              <a:rPr lang="en-FI" sz="600" dirty="0">
                <a:solidFill>
                  <a:schemeClr val="bg1"/>
                </a:solidFill>
              </a:rPr>
              <a:t>(Other Schools)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4AEE41-071C-FE4B-B3A6-69C8E383097D}"/>
              </a:ext>
            </a:extLst>
          </p:cNvPr>
          <p:cNvSpPr/>
          <p:nvPr/>
        </p:nvSpPr>
        <p:spPr>
          <a:xfrm>
            <a:off x="4412835" y="2249105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700" dirty="0">
                <a:solidFill>
                  <a:schemeClr val="bg1"/>
                </a:solidFill>
              </a:rPr>
              <a:t>Structural Engineering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D77C94-F1E9-7F47-8FBB-F6247F2F6440}"/>
              </a:ext>
            </a:extLst>
          </p:cNvPr>
          <p:cNvSpPr/>
          <p:nvPr/>
        </p:nvSpPr>
        <p:spPr>
          <a:xfrm>
            <a:off x="3135334" y="3054338"/>
            <a:ext cx="1140091" cy="4653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FI" sz="900" dirty="0">
                <a:solidFill>
                  <a:schemeClr val="bg1"/>
                </a:solidFill>
              </a:rPr>
              <a:t>Build Environment</a:t>
            </a:r>
          </a:p>
          <a:p>
            <a:pPr algn="ctr"/>
            <a:r>
              <a:rPr lang="en-FI" sz="900" b="1" dirty="0">
                <a:solidFill>
                  <a:schemeClr val="bg1"/>
                </a:solidFill>
              </a:rPr>
              <a:t>Common Studies</a:t>
            </a:r>
            <a:endParaRPr lang="en-FI" sz="7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086102-7CD0-7043-953F-BC8237F0EFAE}"/>
              </a:ext>
            </a:extLst>
          </p:cNvPr>
          <p:cNvSpPr txBox="1"/>
          <p:nvPr/>
        </p:nvSpPr>
        <p:spPr>
          <a:xfrm>
            <a:off x="3009169" y="1252527"/>
            <a:ext cx="1341561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FI" sz="1000" b="1" dirty="0"/>
              <a:t>B.Sc. Clusters</a:t>
            </a:r>
          </a:p>
          <a:p>
            <a:pPr algn="ctr"/>
            <a:r>
              <a:rPr lang="en-GB" sz="1000" b="1" dirty="0"/>
              <a:t>o</a:t>
            </a:r>
            <a:r>
              <a:rPr lang="en-FI" sz="1000" b="1" dirty="0"/>
              <a:t>n common studies</a:t>
            </a:r>
          </a:p>
          <a:p>
            <a:pPr algn="ctr"/>
            <a:r>
              <a:rPr lang="en-FI" sz="1000" b="1" dirty="0"/>
              <a:t>20-25ECTS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5C4AF-0ECD-2B4B-8453-AA88AE31C357}"/>
              </a:ext>
            </a:extLst>
          </p:cNvPr>
          <p:cNvSpPr txBox="1"/>
          <p:nvPr/>
        </p:nvSpPr>
        <p:spPr>
          <a:xfrm>
            <a:off x="5524361" y="1253740"/>
            <a:ext cx="147155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FI" sz="1000" b="1" dirty="0"/>
              <a:t>B.Sc. Minors + Electives</a:t>
            </a:r>
          </a:p>
          <a:p>
            <a:pPr algn="ctr"/>
            <a:r>
              <a:rPr lang="en-FI" sz="1000" b="1" dirty="0"/>
              <a:t>(ENG &amp; other schools)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BEB803-72FE-644A-9CC6-222754F31E39}"/>
              </a:ext>
            </a:extLst>
          </p:cNvPr>
          <p:cNvSpPr txBox="1"/>
          <p:nvPr/>
        </p:nvSpPr>
        <p:spPr>
          <a:xfrm>
            <a:off x="4413488" y="1253444"/>
            <a:ext cx="95218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FI" sz="1000" b="1" dirty="0"/>
              <a:t>Extended Major</a:t>
            </a:r>
          </a:p>
          <a:p>
            <a:pPr algn="ctr"/>
            <a:r>
              <a:rPr lang="en-FI" sz="1000" b="1" dirty="0"/>
              <a:t>Electives</a:t>
            </a:r>
          </a:p>
          <a:p>
            <a:pPr algn="ctr"/>
            <a:r>
              <a:rPr lang="en-FI" sz="1000" b="1" dirty="0"/>
              <a:t>45-50ECTS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7D16F2-90B2-4744-8764-A6062A3AB77B}"/>
              </a:ext>
            </a:extLst>
          </p:cNvPr>
          <p:cNvSpPr txBox="1"/>
          <p:nvPr/>
        </p:nvSpPr>
        <p:spPr>
          <a:xfrm>
            <a:off x="6007073" y="2919560"/>
            <a:ext cx="2564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FI" sz="2000" b="1" dirty="0"/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031A70-AB41-A44C-8875-78F51890279B}"/>
              </a:ext>
            </a:extLst>
          </p:cNvPr>
          <p:cNvSpPr/>
          <p:nvPr/>
        </p:nvSpPr>
        <p:spPr>
          <a:xfrm>
            <a:off x="2877415" y="1732819"/>
            <a:ext cx="219987" cy="252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FI" sz="1050" dirty="0">
                <a:solidFill>
                  <a:schemeClr val="tx1"/>
                </a:solidFill>
              </a:rPr>
              <a:t>Common Studies (65-70ECTS)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10996E-B637-6A4D-857B-ED8944561020}"/>
              </a:ext>
            </a:extLst>
          </p:cNvPr>
          <p:cNvSpPr txBox="1"/>
          <p:nvPr/>
        </p:nvSpPr>
        <p:spPr>
          <a:xfrm>
            <a:off x="6908226" y="3660804"/>
            <a:ext cx="2119523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FI" sz="800" b="1"/>
              <a:t>National Co-operation M.Sc. Programs: </a:t>
            </a:r>
            <a:r>
              <a:rPr lang="en-FI" sz="800"/>
              <a:t>Urban studies and planning (in real estate economics); FITech, Bilateral agreements (UTU)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383037-1436-E84E-B5C1-BF1BB51E56BA}"/>
              </a:ext>
            </a:extLst>
          </p:cNvPr>
          <p:cNvCxnSpPr/>
          <p:nvPr/>
        </p:nvCxnSpPr>
        <p:spPr>
          <a:xfrm>
            <a:off x="4345889" y="1728235"/>
            <a:ext cx="0" cy="263149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92C08D-087A-B24D-8028-1724FDE32E55}"/>
              </a:ext>
            </a:extLst>
          </p:cNvPr>
          <p:cNvCxnSpPr/>
          <p:nvPr/>
        </p:nvCxnSpPr>
        <p:spPr>
          <a:xfrm>
            <a:off x="5551418" y="1755042"/>
            <a:ext cx="0" cy="263149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19C4642-ED83-4B44-839C-48667974696C}"/>
              </a:ext>
            </a:extLst>
          </p:cNvPr>
          <p:cNvSpPr/>
          <p:nvPr/>
        </p:nvSpPr>
        <p:spPr>
          <a:xfrm>
            <a:off x="3032531" y="4701604"/>
            <a:ext cx="334439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Helvetica"/>
                <a:cs typeface="Helvetica"/>
              </a:rPr>
              <a:t>* The B.Sc. studies in Technology / Engineering contain: </a:t>
            </a:r>
          </a:p>
          <a:p>
            <a:r>
              <a:rPr lang="en-GB" sz="700" dirty="0">
                <a:solidFill>
                  <a:srgbClr val="000000"/>
                </a:solidFill>
                <a:latin typeface="Helvetica"/>
                <a:cs typeface="Helvetica"/>
              </a:rPr>
              <a:t>Common studies 65-70 ECTS (inc. 5 ECTS on communication and languages)  </a:t>
            </a:r>
          </a:p>
          <a:p>
            <a:r>
              <a:rPr lang="en-GB" sz="700" b="1" u="sng" dirty="0">
                <a:solidFill>
                  <a:srgbClr val="000000"/>
                </a:solidFill>
                <a:latin typeface="Helvetica"/>
                <a:cs typeface="Helvetica"/>
              </a:rPr>
              <a:t>Cluster and </a:t>
            </a:r>
            <a:r>
              <a:rPr lang="en-GB" sz="700" dirty="0">
                <a:solidFill>
                  <a:srgbClr val="000000"/>
                </a:solidFill>
                <a:latin typeface="Helvetica"/>
                <a:cs typeface="Helvetica"/>
              </a:rPr>
              <a:t>Major studies 60-75 ECTS </a:t>
            </a:r>
          </a:p>
          <a:p>
            <a:r>
              <a:rPr lang="en-GB" sz="700" dirty="0">
                <a:solidFill>
                  <a:srgbClr val="000000"/>
                </a:solidFill>
                <a:latin typeface="Helvetica"/>
                <a:cs typeface="Helvetica"/>
              </a:rPr>
              <a:t>Minor studies 20-25 ECTS </a:t>
            </a:r>
          </a:p>
          <a:p>
            <a:r>
              <a:rPr lang="en-GB" sz="700" dirty="0">
                <a:solidFill>
                  <a:srgbClr val="000000"/>
                </a:solidFill>
                <a:latin typeface="Helvetica"/>
                <a:cs typeface="Helvetica"/>
              </a:rPr>
              <a:t>Electives 15-30 ECTS</a:t>
            </a:r>
          </a:p>
          <a:p>
            <a:r>
              <a:rPr lang="en-GB" sz="700" dirty="0">
                <a:solidFill>
                  <a:srgbClr val="000000"/>
                </a:solidFill>
                <a:latin typeface="Helvetica"/>
                <a:cs typeface="Helvetica"/>
              </a:rPr>
              <a:t>Technical Schools: Math 20, </a:t>
            </a:r>
            <a:r>
              <a:rPr lang="en-GB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Natural Sciences 10</a:t>
            </a:r>
            <a:r>
              <a:rPr lang="en-GB" sz="700" dirty="0">
                <a:solidFill>
                  <a:srgbClr val="000000"/>
                </a:solidFill>
                <a:latin typeface="Helvetica"/>
                <a:cs typeface="Helvetica"/>
              </a:rPr>
              <a:t>, Computer Sciences 10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EF4ADE-BFD3-F74A-AB44-F2401BEBA3BC}"/>
              </a:ext>
            </a:extLst>
          </p:cNvPr>
          <p:cNvCxnSpPr/>
          <p:nvPr/>
        </p:nvCxnSpPr>
        <p:spPr>
          <a:xfrm>
            <a:off x="6833050" y="1755042"/>
            <a:ext cx="0" cy="263149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2D1E252-62C4-40BE-A9FB-7B39954ADAB3}"/>
              </a:ext>
            </a:extLst>
          </p:cNvPr>
          <p:cNvSpPr txBox="1"/>
          <p:nvPr/>
        </p:nvSpPr>
        <p:spPr>
          <a:xfrm>
            <a:off x="1067724" y="1279471"/>
            <a:ext cx="177834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FI" sz="1100" b="1" dirty="0"/>
              <a:t>4 Finnish + 1 English language intakes/majors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94B42-6900-43FF-9DA0-B3FEC2CC262D}"/>
              </a:ext>
            </a:extLst>
          </p:cNvPr>
          <p:cNvSpPr/>
          <p:nvPr/>
        </p:nvSpPr>
        <p:spPr>
          <a:xfrm>
            <a:off x="1322454" y="1735097"/>
            <a:ext cx="1178508" cy="39967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700" dirty="0">
                <a:solidFill>
                  <a:schemeClr val="bg1"/>
                </a:solidFill>
              </a:rPr>
              <a:t>Energy and Mechanical Engineering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0B3FFB9-D2F7-F045-844E-C9069DD39C0C}"/>
              </a:ext>
            </a:extLst>
          </p:cNvPr>
          <p:cNvSpPr/>
          <p:nvPr/>
        </p:nvSpPr>
        <p:spPr>
          <a:xfrm>
            <a:off x="1322454" y="2192613"/>
            <a:ext cx="1178508" cy="39967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800" dirty="0">
                <a:solidFill>
                  <a:schemeClr val="bg1"/>
                </a:solidFill>
              </a:rPr>
              <a:t>Civil Engineering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8EE4CD-28ED-E248-979E-F1236FE98F4C}"/>
              </a:ext>
            </a:extLst>
          </p:cNvPr>
          <p:cNvSpPr/>
          <p:nvPr/>
        </p:nvSpPr>
        <p:spPr>
          <a:xfrm>
            <a:off x="1322454" y="2844145"/>
            <a:ext cx="1178508" cy="39967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800" dirty="0">
                <a:solidFill>
                  <a:schemeClr val="bg1"/>
                </a:solidFill>
              </a:rPr>
              <a:t>Sustainable Communities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F30E9F6-BE6D-844F-8168-E068BE138385}"/>
              </a:ext>
            </a:extLst>
          </p:cNvPr>
          <p:cNvSpPr/>
          <p:nvPr/>
        </p:nvSpPr>
        <p:spPr>
          <a:xfrm>
            <a:off x="1316678" y="3302799"/>
            <a:ext cx="1178508" cy="39756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800" dirty="0">
                <a:solidFill>
                  <a:schemeClr val="bg1"/>
                </a:solidFill>
              </a:rPr>
              <a:t>Real Estate Economics and Geoinformatics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B8D3DA-413E-C343-8C7A-F46AA309E48B}"/>
              </a:ext>
            </a:extLst>
          </p:cNvPr>
          <p:cNvSpPr/>
          <p:nvPr/>
        </p:nvSpPr>
        <p:spPr>
          <a:xfrm>
            <a:off x="1310434" y="3842059"/>
            <a:ext cx="1178508" cy="386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tx1"/>
                </a:solidFill>
              </a:rPr>
              <a:t>Computational Engineering</a:t>
            </a:r>
          </a:p>
        </p:txBody>
      </p:sp>
      <p:sp>
        <p:nvSpPr>
          <p:cNvPr id="70" name="Isosceles Triangle 58">
            <a:extLst>
              <a:ext uri="{FF2B5EF4-FFF2-40B4-BE49-F238E27FC236}">
                <a16:creationId xmlns:a16="http://schemas.microsoft.com/office/drawing/2014/main" id="{A63841A0-8ABF-304B-A9F9-F6BDE3F51E54}"/>
              </a:ext>
            </a:extLst>
          </p:cNvPr>
          <p:cNvSpPr/>
          <p:nvPr/>
        </p:nvSpPr>
        <p:spPr>
          <a:xfrm rot="5400000">
            <a:off x="2144304" y="3185045"/>
            <a:ext cx="1058677" cy="23550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58">
            <a:extLst>
              <a:ext uri="{FF2B5EF4-FFF2-40B4-BE49-F238E27FC236}">
                <a16:creationId xmlns:a16="http://schemas.microsoft.com/office/drawing/2014/main" id="{A245EBC1-0EDF-CF4A-AC22-C13A4BC9344C}"/>
              </a:ext>
            </a:extLst>
          </p:cNvPr>
          <p:cNvSpPr/>
          <p:nvPr/>
        </p:nvSpPr>
        <p:spPr>
          <a:xfrm rot="5400000">
            <a:off x="2467768" y="3941569"/>
            <a:ext cx="401088" cy="22355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DD3BE7-9982-5245-9C56-D5039A883E26}"/>
              </a:ext>
            </a:extLst>
          </p:cNvPr>
          <p:cNvSpPr/>
          <p:nvPr/>
        </p:nvSpPr>
        <p:spPr>
          <a:xfrm>
            <a:off x="4413537" y="2006076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Mechanical Engineering</a:t>
            </a:r>
          </a:p>
        </p:txBody>
      </p:sp>
      <p:sp>
        <p:nvSpPr>
          <p:cNvPr id="49" name="Isosceles Triangle 58">
            <a:extLst>
              <a:ext uri="{FF2B5EF4-FFF2-40B4-BE49-F238E27FC236}">
                <a16:creationId xmlns:a16="http://schemas.microsoft.com/office/drawing/2014/main" id="{294E1504-168C-5B43-85F8-2EE93AEDD2EA}"/>
              </a:ext>
            </a:extLst>
          </p:cNvPr>
          <p:cNvSpPr/>
          <p:nvPr/>
        </p:nvSpPr>
        <p:spPr>
          <a:xfrm rot="5400000">
            <a:off x="2149890" y="2029610"/>
            <a:ext cx="1058677" cy="23550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0852AE-9E8B-3542-A1BD-18A35BCDEB2C}"/>
              </a:ext>
            </a:extLst>
          </p:cNvPr>
          <p:cNvSpPr/>
          <p:nvPr/>
        </p:nvSpPr>
        <p:spPr>
          <a:xfrm>
            <a:off x="4409787" y="2495353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700" dirty="0">
                <a:solidFill>
                  <a:schemeClr val="bg1"/>
                </a:solidFill>
              </a:rPr>
              <a:t>Geo Engineering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BFFC15-D276-354B-92F5-879912A98E8F}"/>
              </a:ext>
            </a:extLst>
          </p:cNvPr>
          <p:cNvSpPr/>
          <p:nvPr/>
        </p:nvSpPr>
        <p:spPr>
          <a:xfrm>
            <a:off x="4417546" y="2809833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Spatial planning and transportation engineering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CD3125-0BBE-2D4A-AAA7-8144C0F6DDB3}"/>
              </a:ext>
            </a:extLst>
          </p:cNvPr>
          <p:cNvSpPr/>
          <p:nvPr/>
        </p:nvSpPr>
        <p:spPr>
          <a:xfrm>
            <a:off x="4416196" y="3056359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Water and environmental engineering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CECC86-35EA-C64C-BCD3-C6BF270616B7}"/>
              </a:ext>
            </a:extLst>
          </p:cNvPr>
          <p:cNvSpPr/>
          <p:nvPr/>
        </p:nvSpPr>
        <p:spPr>
          <a:xfrm>
            <a:off x="4409787" y="3308026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Real estate economics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AB5523-F8DE-C544-A8E6-167DA5989C4F}"/>
              </a:ext>
            </a:extLst>
          </p:cNvPr>
          <p:cNvSpPr/>
          <p:nvPr/>
        </p:nvSpPr>
        <p:spPr>
          <a:xfrm>
            <a:off x="4412115" y="3561680"/>
            <a:ext cx="10800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600" dirty="0">
                <a:solidFill>
                  <a:schemeClr val="bg1"/>
                </a:solidFill>
              </a:rPr>
              <a:t>Geoinformatics</a:t>
            </a:r>
          </a:p>
        </p:txBody>
      </p:sp>
    </p:spTree>
    <p:extLst>
      <p:ext uri="{BB962C8B-B14F-4D97-AF65-F5344CB8AC3E}">
        <p14:creationId xmlns:p14="http://schemas.microsoft.com/office/powerpoint/2010/main" val="226017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933316-3482-3A44-826B-C6444B30C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4"/>
          <a:stretch/>
        </p:blipFill>
        <p:spPr>
          <a:xfrm>
            <a:off x="0" y="904948"/>
            <a:ext cx="5176640" cy="41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D0DB0-F74B-BC43-93F6-2A18F3E3C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22"/>
          <a:stretch/>
        </p:blipFill>
        <p:spPr>
          <a:xfrm>
            <a:off x="57923" y="285750"/>
            <a:ext cx="902815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3-eu5.ixquick.com/cgi-bin/serveimage?url=http%3A%2F%2Fwww.aaghealth.com%2Fblog%2Fwp-content%2Fuploads%2F2012%2F12%2Fstress-management.jpg&amp;sp=b6d0a661791013a50801ffd5771a1f72">
            <a:extLst>
              <a:ext uri="{FF2B5EF4-FFF2-40B4-BE49-F238E27FC236}">
                <a16:creationId xmlns:a16="http://schemas.microsoft.com/office/drawing/2014/main" id="{263F0384-CB00-E246-82E2-9C92EDC52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4317"/>
          <a:stretch/>
        </p:blipFill>
        <p:spPr bwMode="auto">
          <a:xfrm>
            <a:off x="322489" y="604238"/>
            <a:ext cx="4372251" cy="2394930"/>
          </a:xfrm>
          <a:prstGeom prst="rect">
            <a:avLst/>
          </a:prstGeom>
          <a:noFill/>
        </p:spPr>
      </p:pic>
      <p:pic>
        <p:nvPicPr>
          <p:cNvPr id="2050" name="Picture 2" descr="11,547 Cut Strings Stock Photos, Pictures &amp; Royalty-Free Images - iStock">
            <a:extLst>
              <a:ext uri="{FF2B5EF4-FFF2-40B4-BE49-F238E27FC236}">
                <a16:creationId xmlns:a16="http://schemas.microsoft.com/office/drawing/2014/main" id="{E3CD08DD-B775-204F-8E51-DA7D753A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11" y="28575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w on Motivation? 7 Psychological Hacks to Get Going">
            <a:extLst>
              <a:ext uri="{FF2B5EF4-FFF2-40B4-BE49-F238E27FC236}">
                <a16:creationId xmlns:a16="http://schemas.microsoft.com/office/drawing/2014/main" id="{8970F805-B714-380A-87ED-DDA3923E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" y="3074291"/>
            <a:ext cx="3766652" cy="25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6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FI.potx" id="{2D71A087-8B0F-4CDA-BE79-3669FB8D01AA}" vid="{94795727-C858-4033-B691-0EED40204AF5}"/>
    </a:ext>
  </a:extLst>
</a:theme>
</file>

<file path=ppt/theme/theme2.xml><?xml version="1.0" encoding="utf-8"?>
<a:theme xmlns:a="http://schemas.openxmlformats.org/drawingml/2006/main" name="Aalto University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7" id="{EE9B57FD-A1AE-4C4F-B17B-690F370611A3}" vid="{C0B7D4C6-41EB-4F02-A0B9-29A31D2D67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Aalto_ENG_1610_FI</Template>
  <TotalTime>9660</TotalTime>
  <Words>484</Words>
  <Application>Microsoft Macintosh PowerPoint</Application>
  <PresentationFormat>On-screen Show (16:10)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</vt:lpstr>
      <vt:lpstr>Calibri</vt:lpstr>
      <vt:lpstr>Courier New</vt:lpstr>
      <vt:lpstr>Georgia</vt:lpstr>
      <vt:lpstr>Helvetica</vt:lpstr>
      <vt:lpstr>Lucida Grande</vt:lpstr>
      <vt:lpstr>Office-teema</vt:lpstr>
      <vt:lpstr>Aalto University</vt:lpstr>
      <vt:lpstr>Welcome to Aalto ENG! </vt:lpstr>
      <vt:lpstr>PowerPoint Presentation</vt:lpstr>
      <vt:lpstr>PowerPoint Presentation</vt:lpstr>
      <vt:lpstr>New B.Sc. Programme with intakes aligned with Master's Programmes  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Jalonen Mirka</dc:creator>
  <cp:lastModifiedBy>Romanoff Jani</cp:lastModifiedBy>
  <cp:revision>43</cp:revision>
  <cp:lastPrinted>2021-09-05T18:01:15Z</cp:lastPrinted>
  <dcterms:created xsi:type="dcterms:W3CDTF">2021-09-05T13:20:32Z</dcterms:created>
  <dcterms:modified xsi:type="dcterms:W3CDTF">2023-08-22T12:32:08Z</dcterms:modified>
</cp:coreProperties>
</file>