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256" r:id="rId2"/>
    <p:sldId id="258" r:id="rId3"/>
    <p:sldId id="259" r:id="rId4"/>
    <p:sldId id="277" r:id="rId5"/>
    <p:sldId id="260" r:id="rId6"/>
    <p:sldId id="280" r:id="rId7"/>
    <p:sldId id="263" r:id="rId8"/>
    <p:sldId id="261" r:id="rId9"/>
    <p:sldId id="281" r:id="rId10"/>
    <p:sldId id="284" r:id="rId11"/>
    <p:sldId id="286" r:id="rId12"/>
    <p:sldId id="264" r:id="rId13"/>
    <p:sldId id="265" r:id="rId14"/>
    <p:sldId id="282" r:id="rId15"/>
    <p:sldId id="283" r:id="rId16"/>
    <p:sldId id="285" r:id="rId17"/>
    <p:sldId id="287" r:id="rId18"/>
    <p:sldId id="266" r:id="rId19"/>
    <p:sldId id="267" r:id="rId20"/>
    <p:sldId id="268" r:id="rId21"/>
    <p:sldId id="269" r:id="rId22"/>
    <p:sldId id="270" r:id="rId23"/>
    <p:sldId id="271" r:id="rId24"/>
    <p:sldId id="272" r:id="rId25"/>
    <p:sldId id="289" r:id="rId26"/>
    <p:sldId id="274" r:id="rId27"/>
    <p:sldId id="293" r:id="rId28"/>
    <p:sldId id="294" r:id="rId29"/>
    <p:sldId id="296" r:id="rId30"/>
    <p:sldId id="295" r:id="rId31"/>
    <p:sldId id="290" r:id="rId32"/>
    <p:sldId id="262" r:id="rId33"/>
    <p:sldId id="276" r:id="rId34"/>
    <p:sldId id="291" r:id="rId35"/>
  </p:sldIdLst>
  <p:sldSz cx="16254413" cy="9144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5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1C24"/>
    <a:srgbClr val="A7A7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784" autoAdjust="0"/>
    <p:restoredTop sz="68556" autoAdjust="0"/>
  </p:normalViewPr>
  <p:slideViewPr>
    <p:cSldViewPr snapToGrid="0" showGuides="1">
      <p:cViewPr varScale="1">
        <p:scale>
          <a:sx n="34" d="100"/>
          <a:sy n="34" d="100"/>
        </p:scale>
        <p:origin x="1660" y="56"/>
      </p:cViewPr>
      <p:guideLst>
        <p:guide orient="horz" pos="2880"/>
        <p:guide pos="5120"/>
      </p:guideLst>
    </p:cSldViewPr>
  </p:slideViewPr>
  <p:notesTextViewPr>
    <p:cViewPr>
      <p:scale>
        <a:sx n="1" d="1"/>
        <a:sy n="1" d="1"/>
      </p:scale>
      <p:origin x="0" y="-816"/>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24117C-D054-4771-B256-51D666EB2308}" type="datetimeFigureOut">
              <a:rPr lang="fi-FI" smtClean="0"/>
              <a:t>25.11.2022</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F36671-E088-4136-B909-334FC2DC8126}" type="slidenum">
              <a:rPr lang="fi-FI" smtClean="0"/>
              <a:t>‹#›</a:t>
            </a:fld>
            <a:endParaRPr lang="fi-FI"/>
          </a:p>
        </p:txBody>
      </p:sp>
    </p:spTree>
    <p:extLst>
      <p:ext uri="{BB962C8B-B14F-4D97-AF65-F5344CB8AC3E}">
        <p14:creationId xmlns:p14="http://schemas.microsoft.com/office/powerpoint/2010/main" val="541724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aalto.fi/fi/node/30286/"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aalto.fi/fi/node/105821/"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ayy.fi/"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www.yths.fi/palvelut/suunterveys" TargetMode="External"/><Relationship Id="rId5" Type="http://schemas.openxmlformats.org/officeDocument/2006/relationships/hyperlink" Target="http://www.yths.fi/palvelut/mielenterveys" TargetMode="External"/><Relationship Id="rId4" Type="http://schemas.openxmlformats.org/officeDocument/2006/relationships/hyperlink" Target="http://www.yths.fi/palvelut/yleisterveys"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60F36671-E088-4136-B909-334FC2DC8126}" type="slidenum">
              <a:rPr lang="fi-FI" smtClean="0"/>
              <a:t>1</a:t>
            </a:fld>
            <a:endParaRPr lang="fi-FI"/>
          </a:p>
        </p:txBody>
      </p:sp>
    </p:spTree>
    <p:extLst>
      <p:ext uri="{BB962C8B-B14F-4D97-AF65-F5344CB8AC3E}">
        <p14:creationId xmlns:p14="http://schemas.microsoft.com/office/powerpoint/2010/main" val="2041066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ltLang="en-US" i="0" noProof="0" dirty="0">
                <a:latin typeface="Nimbus Sans" charset="0"/>
                <a:ea typeface="Nimbus Sans" charset="0"/>
                <a:cs typeface="Nimbus Sans" charset="0"/>
              </a:rPr>
              <a:t>Esittelijä:</a:t>
            </a:r>
            <a:r>
              <a:rPr lang="fi-FI" altLang="en-US" i="0" baseline="0" noProof="0" dirty="0">
                <a:latin typeface="Nimbus Sans" charset="0"/>
                <a:ea typeface="Nimbus Sans" charset="0"/>
                <a:cs typeface="Nimbus Sans" charset="0"/>
              </a:rPr>
              <a:t> tyhjennä tästä lukujärjestyspohjasta malliesimerkin merkinnät ja täytä lukujärjestys omilla tiedoillasi. Voit täyttää lukujärjestykseen esimerkiksi kuluvan viikon kalenterimerkintäsi tai jos tämä viikko on jollakin tapaa erikoinen, voit myös täyttää tyypillisen opiskeluviikkosi lukujärjestyksen. Lisää lukujärjestykseen luennot, harkat, tenttiin valmistautuminen, järjestöelämä, mahdolliset työt, liikuntavuorot, YTHS-käynnit, yms. Kerro myös mielellään, millä kampuksella/kampuksilla opiskelet (Otaniemi, Mikkeli) sekä</a:t>
            </a:r>
            <a:r>
              <a:rPr lang="fi-FI" altLang="en-US" i="0" noProof="0" dirty="0">
                <a:latin typeface="Nimbus Sans" charset="0"/>
                <a:ea typeface="Nimbus Sans" charset="0"/>
                <a:cs typeface="Nimbus Sans" charset="0"/>
              </a:rPr>
              <a:t> mitä yliopiston tiloja käytät (</a:t>
            </a:r>
            <a:r>
              <a:rPr lang="fi-FI" altLang="en-US" i="0" noProof="0" dirty="0" err="1">
                <a:latin typeface="Nimbus Sans" charset="0"/>
                <a:ea typeface="Nimbus Sans" charset="0"/>
                <a:cs typeface="Nimbus Sans" charset="0"/>
              </a:rPr>
              <a:t>hub</a:t>
            </a:r>
            <a:r>
              <a:rPr lang="fi-FI" altLang="en-US" i="0" noProof="0" dirty="0">
                <a:latin typeface="Nimbus Sans" charset="0"/>
                <a:ea typeface="Nimbus Sans" charset="0"/>
                <a:cs typeface="Nimbus Sans" charset="0"/>
              </a:rPr>
              <a:t>, oppimiskeskus, kirjasto, ryhmätyötilat, kahvilat).</a:t>
            </a:r>
            <a:r>
              <a:rPr lang="fi-FI" altLang="en-US" i="0" baseline="0" noProof="0" dirty="0">
                <a:latin typeface="Nimbus Sans" charset="0"/>
                <a:ea typeface="Nimbus Sans" charset="0"/>
                <a:cs typeface="Nimbus Sans" charset="0"/>
              </a:rPr>
              <a:t> Tämän kuvan tarkoitus on antaa kuulijoille realistinen kuva opiskelijan ajankäytöstä ja osoittaa, että opiskelu ja opiskeluelämä on muutakin kuin luennoilla istumista.</a:t>
            </a:r>
            <a:endParaRPr lang="fi-FI" i="0" baseline="0" noProof="0" dirty="0">
              <a:latin typeface="Nimbus Sans" charset="0"/>
            </a:endParaRPr>
          </a:p>
          <a:p>
            <a:endParaRPr lang="fi-FI" i="0" baseline="0" noProof="0" dirty="0">
              <a:latin typeface="Nimbus Sans" charset="0"/>
            </a:endParaRPr>
          </a:p>
          <a:p>
            <a:r>
              <a:rPr lang="en-US" sz="1200" kern="1200" dirty="0" err="1">
                <a:solidFill>
                  <a:schemeClr val="tx1"/>
                </a:solidFill>
                <a:effectLst/>
                <a:latin typeface="+mn-lt"/>
                <a:ea typeface="+mn-ea"/>
                <a:cs typeface="+mn-cs"/>
              </a:rPr>
              <a:t>Lukujärjestyksen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kohdalla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taiteiden</a:t>
            </a:r>
            <a:r>
              <a:rPr lang="en-US" sz="1200" kern="1200" baseline="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alan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opiskelusta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hyvä</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mainita</a:t>
            </a:r>
            <a:r>
              <a:rPr lang="en-US" sz="1200" kern="1200" dirty="0">
                <a:solidFill>
                  <a:schemeClr val="tx1"/>
                </a:solidFill>
                <a:effectLst/>
                <a:latin typeface="+mn-lt"/>
                <a:ea typeface="+mn-ea"/>
                <a:cs typeface="+mn-cs"/>
              </a:rPr>
              <a:t>:</a:t>
            </a:r>
          </a:p>
          <a:p>
            <a:pPr marL="171450" indent="-171450">
              <a:buFontTx/>
              <a:buChar char="-"/>
            </a:pPr>
            <a:r>
              <a:rPr lang="en-US" sz="1200" kern="1200" dirty="0" err="1">
                <a:solidFill>
                  <a:schemeClr val="tx1"/>
                </a:solidFill>
                <a:effectLst/>
                <a:latin typeface="+mn-lt"/>
                <a:ea typeface="+mn-ea"/>
                <a:cs typeface="+mn-cs"/>
              </a:rPr>
              <a:t>Tenttejä</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äärimmäisen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vähän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enemmän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käytännön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työskentelyä</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projektit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arvioidaan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kritiikeissä</a:t>
            </a:r>
            <a:endParaRPr lang="en-US" sz="1200" kern="1200" dirty="0">
              <a:solidFill>
                <a:schemeClr val="tx1"/>
              </a:solidFill>
              <a:effectLst/>
              <a:latin typeface="+mn-lt"/>
              <a:ea typeface="+mn-ea"/>
              <a:cs typeface="+mn-cs"/>
            </a:endParaRPr>
          </a:p>
          <a:p>
            <a:pPr marL="171450" indent="-171450">
              <a:buFontTx/>
              <a:buChar char="-"/>
            </a:pPr>
            <a:r>
              <a:rPr lang="en-US" sz="1200" kern="1200" dirty="0" err="1">
                <a:solidFill>
                  <a:schemeClr val="tx1"/>
                </a:solidFill>
                <a:effectLst/>
                <a:latin typeface="+mn-lt"/>
                <a:ea typeface="+mn-ea"/>
                <a:cs typeface="+mn-cs"/>
              </a:rPr>
              <a:t>Suurin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osa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kursseista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läsnäolopakollisia</a:t>
            </a:r>
            <a:endParaRPr lang="en-US" sz="1200" kern="1200" dirty="0">
              <a:solidFill>
                <a:schemeClr val="tx1"/>
              </a:solidFill>
              <a:effectLst/>
              <a:latin typeface="+mn-lt"/>
              <a:ea typeface="+mn-ea"/>
              <a:cs typeface="+mn-cs"/>
            </a:endParaRPr>
          </a:p>
          <a:p>
            <a:pPr marL="171450" indent="-171450">
              <a:buFontTx/>
              <a:buChar char="-"/>
            </a:pPr>
            <a:r>
              <a:rPr lang="en-US" sz="1200" kern="1200" dirty="0" err="1">
                <a:solidFill>
                  <a:schemeClr val="tx1"/>
                </a:solidFill>
                <a:effectLst/>
                <a:latin typeface="+mn-lt"/>
                <a:ea typeface="+mn-ea"/>
                <a:cs typeface="+mn-cs"/>
              </a:rPr>
              <a:t>Etenkin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kandin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tutkinnossa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tyypillistä</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että</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koulupäivä</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esim</a:t>
            </a:r>
            <a:r>
              <a:rPr lang="en-US" sz="1200" kern="1200" dirty="0">
                <a:solidFill>
                  <a:schemeClr val="tx1"/>
                </a:solidFill>
                <a:effectLst/>
                <a:latin typeface="+mn-lt"/>
                <a:ea typeface="+mn-ea"/>
                <a:cs typeface="+mn-cs"/>
              </a:rPr>
              <a:t>. 9-17 </a:t>
            </a:r>
            <a:r>
              <a:rPr lang="en-US" sz="1200" kern="1200" dirty="0" err="1">
                <a:solidFill>
                  <a:schemeClr val="tx1"/>
                </a:solidFill>
                <a:effectLst/>
                <a:latin typeface="+mn-lt"/>
                <a:ea typeface="+mn-ea"/>
                <a:cs typeface="+mn-cs"/>
              </a:rPr>
              <a:t>samaa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kurssia</a:t>
            </a:r>
            <a:endParaRPr lang="fi-FI" noProof="0" dirty="0"/>
          </a:p>
          <a:p>
            <a:endParaRPr lang="fi-FI" dirty="0"/>
          </a:p>
        </p:txBody>
      </p:sp>
      <p:sp>
        <p:nvSpPr>
          <p:cNvPr id="4" name="Slide Number Placeholder 3"/>
          <p:cNvSpPr>
            <a:spLocks noGrp="1"/>
          </p:cNvSpPr>
          <p:nvPr>
            <p:ph type="sldNum" sz="quarter" idx="10"/>
          </p:nvPr>
        </p:nvSpPr>
        <p:spPr/>
        <p:txBody>
          <a:bodyPr/>
          <a:lstStyle/>
          <a:p>
            <a:fld id="{60F36671-E088-4136-B909-334FC2DC8126}" type="slidenum">
              <a:rPr lang="fi-FI" smtClean="0"/>
              <a:t>24</a:t>
            </a:fld>
            <a:endParaRPr lang="fi-FI"/>
          </a:p>
        </p:txBody>
      </p:sp>
    </p:spTree>
    <p:extLst>
      <p:ext uri="{BB962C8B-B14F-4D97-AF65-F5344CB8AC3E}">
        <p14:creationId xmlns:p14="http://schemas.microsoft.com/office/powerpoint/2010/main" val="3729379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b="1" noProof="0" dirty="0">
                <a:latin typeface="Arial" charset="0"/>
                <a:ea typeface="Arial" charset="0"/>
                <a:cs typeface="Arial" charset="0"/>
              </a:rPr>
              <a:t>Tutkinnot</a:t>
            </a:r>
          </a:p>
          <a:p>
            <a:pPr marL="171450" indent="-171450">
              <a:buFontTx/>
              <a:buChar char="-"/>
            </a:pPr>
            <a:r>
              <a:rPr lang="fi-FI" sz="1200" noProof="0" dirty="0">
                <a:latin typeface="Arial" charset="0"/>
                <a:ea typeface="Arial" charset="0"/>
                <a:cs typeface="Arial" charset="0"/>
              </a:rPr>
              <a:t>Aalto-yliopistossa voi suorittaa alempia (kandidaatti) ja ylempiä (maisteri) korkeakoulututkintoja sekä tieteellisiä jatkotutkintoja, joita ovat lisensiaatin ja tohtorin tutkinnot.</a:t>
            </a:r>
          </a:p>
          <a:p>
            <a:pPr marL="171450" indent="-171450">
              <a:buFontTx/>
              <a:buChar char="-"/>
            </a:pPr>
            <a:r>
              <a:rPr lang="fi-FI" sz="1200" noProof="0" dirty="0">
                <a:latin typeface="Arial" charset="0"/>
                <a:ea typeface="Arial" charset="0"/>
                <a:cs typeface="Arial" charset="0"/>
              </a:rPr>
              <a:t>Yleiseurooppalaisen opintosuoritusmitoituksen mukaisesti Aallossa suoritettavat alemmat korkeakoulututkinnot ovat laajuudeltaan 180 opintopistettä (ECTS) ja ylemmät korkeakoulututkinnot 120 opintopistettä.</a:t>
            </a:r>
          </a:p>
          <a:p>
            <a:pPr marL="171450" indent="-171450">
              <a:buFontTx/>
              <a:buChar char="-"/>
            </a:pPr>
            <a:r>
              <a:rPr lang="fi-FI" sz="1200" noProof="0" dirty="0">
                <a:latin typeface="Arial" charset="0"/>
                <a:ea typeface="Arial" charset="0"/>
                <a:cs typeface="Arial" charset="0"/>
              </a:rPr>
              <a:t>Pääsääntöisesti yliopistoon pyrkivä hakee opinto-oikeutta kandidaattitason koulutukseen, ja opiskelupaikan saatuaan ja sen vastaanotettuaan on oikeutettu suorittamaan myös ylempään korkeakoulututkintoon johtavat opinnot.</a:t>
            </a:r>
          </a:p>
          <a:p>
            <a:pPr marL="171450" indent="-171450">
              <a:buFontTx/>
              <a:buChar char="-"/>
            </a:pPr>
            <a:r>
              <a:rPr lang="fi-FI" sz="1200" noProof="0" dirty="0">
                <a:latin typeface="Arial" charset="0"/>
                <a:ea typeface="Arial" charset="0"/>
                <a:cs typeface="Arial" charset="0"/>
              </a:rPr>
              <a:t>Maisteriohjelmiin on myös erillinen opiskelijavalinta, jolloin hakija pyrkii muualla suoritetun</a:t>
            </a:r>
            <a:r>
              <a:rPr lang="fi-FI" sz="1200" baseline="0" noProof="0" dirty="0">
                <a:latin typeface="Arial" charset="0"/>
                <a:ea typeface="Arial" charset="0"/>
                <a:cs typeface="Arial" charset="0"/>
              </a:rPr>
              <a:t> </a:t>
            </a:r>
            <a:r>
              <a:rPr lang="fi-FI" sz="1200" noProof="0" dirty="0">
                <a:latin typeface="Arial" charset="0"/>
                <a:ea typeface="Arial" charset="0"/>
                <a:cs typeface="Arial" charset="0"/>
              </a:rPr>
              <a:t>kandidaattitason</a:t>
            </a:r>
            <a:r>
              <a:rPr lang="fi-FI" sz="1200" baseline="0" noProof="0" dirty="0">
                <a:latin typeface="Arial" charset="0"/>
                <a:ea typeface="Arial" charset="0"/>
                <a:cs typeface="Arial" charset="0"/>
              </a:rPr>
              <a:t> tutkinnon</a:t>
            </a:r>
            <a:r>
              <a:rPr lang="fi-FI" sz="1200" noProof="0" dirty="0">
                <a:latin typeface="Arial" charset="0"/>
                <a:ea typeface="Arial" charset="0"/>
                <a:cs typeface="Arial" charset="0"/>
              </a:rPr>
              <a:t> perusteella suoraan haluamaansa maisteritason hakukohteeseen suorittamaan ylempää korkeakoulututkintoa.</a:t>
            </a:r>
          </a:p>
          <a:p>
            <a:pPr marL="171450" indent="-171450">
              <a:buFontTx/>
              <a:buChar char="-"/>
            </a:pPr>
            <a:endParaRPr lang="fi-FI" sz="1200" noProof="0" dirty="0">
              <a:latin typeface="Arial" charset="0"/>
              <a:ea typeface="Arial" charset="0"/>
              <a:cs typeface="Arial" charset="0"/>
            </a:endParaRPr>
          </a:p>
          <a:p>
            <a:pPr marL="171450" indent="-171450">
              <a:buFontTx/>
              <a:buChar char="-"/>
            </a:pPr>
            <a:r>
              <a:rPr lang="fi-FI" sz="1200" b="1" kern="1200" dirty="0">
                <a:solidFill>
                  <a:schemeClr val="tx1"/>
                </a:solidFill>
                <a:effectLst/>
                <a:latin typeface="+mn-lt"/>
                <a:ea typeface="+mn-ea"/>
                <a:cs typeface="+mn-cs"/>
              </a:rPr>
              <a:t>Kandidaatin tutkintoon sisältyy sivuaine: </a:t>
            </a:r>
            <a:r>
              <a:rPr lang="fi-FI" sz="1200" kern="1200" dirty="0">
                <a:solidFill>
                  <a:schemeClr val="tx1"/>
                </a:solidFill>
                <a:effectLst/>
                <a:latin typeface="+mn-lt"/>
                <a:ea typeface="+mn-ea"/>
                <a:cs typeface="+mn-cs"/>
              </a:rPr>
              <a:t>opiskelija voi itse hakea itseään kiinnostavaan sivuainekokonaisuuteen Aallon sisältä tai muista yliopistoista</a:t>
            </a:r>
            <a:endParaRPr lang="fi-FI" sz="1200" kern="1200" noProof="0" dirty="0">
              <a:solidFill>
                <a:schemeClr val="tx1"/>
              </a:solidFill>
              <a:effectLst/>
              <a:latin typeface="+mn-lt"/>
              <a:ea typeface="+mn-ea"/>
              <a:cs typeface="+mn-cs"/>
            </a:endParaRPr>
          </a:p>
          <a:p>
            <a:pPr marL="171450" indent="-171450">
              <a:buFontTx/>
              <a:buChar char="-"/>
            </a:pPr>
            <a:r>
              <a:rPr lang="fi-FI" sz="1200" b="1" kern="1200" noProof="0" dirty="0" err="1">
                <a:solidFill>
                  <a:schemeClr val="tx1"/>
                </a:solidFill>
                <a:effectLst/>
                <a:latin typeface="+mn-lt"/>
                <a:ea typeface="+mn-ea"/>
                <a:cs typeface="+mn-cs"/>
              </a:rPr>
              <a:t>Huom</a:t>
            </a:r>
            <a:r>
              <a:rPr lang="fi-FI" sz="1200" b="1" kern="1200" noProof="0" dirty="0">
                <a:solidFill>
                  <a:schemeClr val="tx1"/>
                </a:solidFill>
                <a:effectLst/>
                <a:latin typeface="+mn-lt"/>
                <a:ea typeface="+mn-ea"/>
                <a:cs typeface="+mn-cs"/>
              </a:rPr>
              <a:t>!</a:t>
            </a:r>
            <a:r>
              <a:rPr lang="fi-FI" sz="1200" b="1" kern="1200" baseline="0" noProof="0" dirty="0">
                <a:solidFill>
                  <a:schemeClr val="tx1"/>
                </a:solidFill>
                <a:effectLst/>
                <a:latin typeface="+mn-lt"/>
                <a:ea typeface="+mn-ea"/>
                <a:cs typeface="+mn-cs"/>
              </a:rPr>
              <a:t> 1 opintopiste</a:t>
            </a:r>
            <a:r>
              <a:rPr lang="fi-FI" sz="1200" kern="1200" baseline="0" noProof="0" dirty="0">
                <a:solidFill>
                  <a:schemeClr val="tx1"/>
                </a:solidFill>
                <a:effectLst/>
                <a:latin typeface="+mn-lt"/>
                <a:ea typeface="+mn-ea"/>
                <a:cs typeface="+mn-cs"/>
              </a:rPr>
              <a:t> vastaa n. 27 tunnin työpanosta.</a:t>
            </a:r>
            <a:endParaRPr lang="fi-FI" sz="1200" noProof="0" dirty="0">
              <a:latin typeface="Arial" charset="0"/>
              <a:ea typeface="Arial" charset="0"/>
              <a:cs typeface="Arial" charset="0"/>
            </a:endParaRPr>
          </a:p>
          <a:p>
            <a:endParaRPr lang="fi-FI" dirty="0"/>
          </a:p>
        </p:txBody>
      </p:sp>
      <p:sp>
        <p:nvSpPr>
          <p:cNvPr id="4" name="Slide Number Placeholder 3"/>
          <p:cNvSpPr>
            <a:spLocks noGrp="1"/>
          </p:cNvSpPr>
          <p:nvPr>
            <p:ph type="sldNum" sz="quarter" idx="10"/>
          </p:nvPr>
        </p:nvSpPr>
        <p:spPr/>
        <p:txBody>
          <a:bodyPr/>
          <a:lstStyle/>
          <a:p>
            <a:fld id="{60F36671-E088-4136-B909-334FC2DC8126}" type="slidenum">
              <a:rPr lang="fi-FI" smtClean="0"/>
              <a:t>25</a:t>
            </a:fld>
            <a:endParaRPr lang="fi-FI"/>
          </a:p>
        </p:txBody>
      </p:sp>
    </p:spTree>
    <p:extLst>
      <p:ext uri="{BB962C8B-B14F-4D97-AF65-F5344CB8AC3E}">
        <p14:creationId xmlns:p14="http://schemas.microsoft.com/office/powerpoint/2010/main" val="3221242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200" b="1" i="0" noProof="0" dirty="0">
                <a:latin typeface="Arial" charset="0"/>
                <a:ea typeface="Arial" charset="0"/>
                <a:cs typeface="Arial" charset="0"/>
              </a:rPr>
              <a:t>Kannattaa aina käydä katsomassa oman alan hakuohjesivut osoitteessa aalto.fi/opinnot.</a:t>
            </a:r>
          </a:p>
          <a:p>
            <a:endParaRPr lang="fi-FI" sz="1200" b="1" i="0" noProof="0" dirty="0">
              <a:latin typeface="Arial" charset="0"/>
              <a:ea typeface="Arial" charset="0"/>
              <a:cs typeface="Arial" charset="0"/>
            </a:endParaRPr>
          </a:p>
          <a:p>
            <a:r>
              <a:rPr lang="fi-FI" sz="1200" b="1" i="0" noProof="0" dirty="0">
                <a:solidFill>
                  <a:srgbClr val="FFFF00"/>
                </a:solidFill>
                <a:latin typeface="Arial" charset="0"/>
                <a:ea typeface="Arial" charset="0"/>
                <a:cs typeface="Arial" charset="0"/>
              </a:rPr>
              <a:t>Kauppatieteet:</a:t>
            </a:r>
          </a:p>
          <a:p>
            <a:pPr marL="171450" indent="-171450">
              <a:buFontTx/>
              <a:buChar char="-"/>
            </a:pPr>
            <a:r>
              <a:rPr lang="fi-FI" sz="1200" b="0" i="0" noProof="0" dirty="0">
                <a:solidFill>
                  <a:srgbClr val="FF0000"/>
                </a:solidFill>
                <a:latin typeface="Arial" charset="0"/>
                <a:ea typeface="Arial" charset="0"/>
                <a:cs typeface="Arial" charset="0"/>
              </a:rPr>
              <a:t>Lukion</a:t>
            </a:r>
            <a:r>
              <a:rPr lang="fi-FI" sz="1200" b="0" i="0" baseline="0" noProof="0" dirty="0">
                <a:solidFill>
                  <a:srgbClr val="FF0000"/>
                </a:solidFill>
                <a:latin typeface="Arial" charset="0"/>
                <a:ea typeface="Arial" charset="0"/>
                <a:cs typeface="Arial" charset="0"/>
              </a:rPr>
              <a:t> kurssivalinnat, joista on hyötyä: pitkästä matematiikasta voi olla hyötyä, mutta se ei kuitenkaan ole välttämätön. Todistusvalinnassa kynnysehtona on, että joko pitkä tai lyhyt matematiikka on kirjoitettu ylioppilaskirjoituksissa.</a:t>
            </a:r>
          </a:p>
          <a:p>
            <a:pPr marL="171450" indent="-171450">
              <a:buFontTx/>
              <a:buChar char="-"/>
            </a:pPr>
            <a:r>
              <a:rPr lang="fi-FI" dirty="0"/>
              <a:t>Hakija voi saada pisteitä viidestä aineesta:</a:t>
            </a:r>
            <a:r>
              <a:rPr lang="fi-FI" baseline="0" dirty="0"/>
              <a:t> ä</a:t>
            </a:r>
            <a:r>
              <a:rPr lang="fi-FI" dirty="0"/>
              <a:t>idinkieli,</a:t>
            </a:r>
            <a:r>
              <a:rPr lang="fi-FI" baseline="0" dirty="0"/>
              <a:t> m</a:t>
            </a:r>
            <a:r>
              <a:rPr lang="fi-FI" dirty="0"/>
              <a:t>atematiikka (pitkä tai lyhyt,</a:t>
            </a:r>
            <a:r>
              <a:rPr lang="fi-FI" baseline="0" dirty="0"/>
              <a:t> </a:t>
            </a:r>
            <a:r>
              <a:rPr lang="fi-FI" sz="1200" b="0" i="0" noProof="0" dirty="0">
                <a:solidFill>
                  <a:srgbClr val="FF0000"/>
                </a:solidFill>
                <a:latin typeface="Arial" charset="0"/>
                <a:ea typeface="Arial" charset="0"/>
                <a:cs typeface="Arial" charset="0"/>
              </a:rPr>
              <a:t>pitkänä kirjoitetusta matikasta saa enemmän pisteitä kuin lyhyenä kirjoitetusta</a:t>
            </a:r>
            <a:r>
              <a:rPr lang="fi-FI" dirty="0"/>
              <a:t>),</a:t>
            </a:r>
            <a:r>
              <a:rPr lang="fi-FI" baseline="0" dirty="0"/>
              <a:t> h</a:t>
            </a:r>
            <a:r>
              <a:rPr lang="fi-FI" dirty="0"/>
              <a:t>akijalle parhaat pisteet tuottava kieli,</a:t>
            </a:r>
            <a:r>
              <a:rPr lang="fi-FI" baseline="0" dirty="0"/>
              <a:t> k</a:t>
            </a:r>
            <a:r>
              <a:rPr lang="fi-FI" dirty="0"/>
              <a:t>aksi hakijalle parhaat pisteet tuottavaa muuta ainetta.</a:t>
            </a:r>
          </a:p>
          <a:p>
            <a:pPr marL="171450" indent="-171450">
              <a:buFontTx/>
              <a:buChar char="-"/>
            </a:pPr>
            <a:endParaRPr lang="fi-FI" sz="1200" b="1" i="0" noProof="0" dirty="0">
              <a:latin typeface="Arial" charset="0"/>
              <a:ea typeface="Arial" charset="0"/>
              <a:cs typeface="Arial" charset="0"/>
            </a:endParaRPr>
          </a:p>
          <a:p>
            <a:r>
              <a:rPr lang="fi-FI" sz="1200" b="1" i="0" noProof="0" dirty="0">
                <a:latin typeface="Arial" charset="0"/>
                <a:ea typeface="Arial" charset="0"/>
                <a:cs typeface="Arial" charset="0"/>
              </a:rPr>
              <a:t>Tekniikan</a:t>
            </a:r>
            <a:r>
              <a:rPr lang="fi-FI" sz="1200" b="1" i="0" baseline="0" noProof="0" dirty="0">
                <a:latin typeface="Arial" charset="0"/>
                <a:ea typeface="Arial" charset="0"/>
                <a:cs typeface="Arial" charset="0"/>
              </a:rPr>
              <a:t> ala:</a:t>
            </a:r>
          </a:p>
          <a:p>
            <a:r>
              <a:rPr lang="en-US" sz="1200" b="1" i="0" baseline="0" noProof="0" dirty="0">
                <a:latin typeface="Arial" charset="0"/>
                <a:ea typeface="Arial" charset="0"/>
                <a:cs typeface="Arial" charset="0"/>
              </a:rPr>
              <a:t>- DIA-</a:t>
            </a:r>
            <a:r>
              <a:rPr lang="en-US" sz="1200" b="1" i="0" baseline="0" noProof="0" dirty="0" err="1">
                <a:latin typeface="Arial" charset="0"/>
                <a:ea typeface="Arial" charset="0"/>
                <a:cs typeface="Arial" charset="0"/>
              </a:rPr>
              <a:t>yhteisvalinnan</a:t>
            </a:r>
            <a:r>
              <a:rPr lang="en-US" sz="1200" b="1" i="0" baseline="0" noProof="0" dirty="0">
                <a:latin typeface="Arial" charset="0"/>
                <a:ea typeface="Arial" charset="0"/>
                <a:cs typeface="Arial" charset="0"/>
              </a:rPr>
              <a:t> DI-</a:t>
            </a:r>
            <a:r>
              <a:rPr lang="en-US" sz="1200" b="1" i="0" baseline="0" noProof="0" dirty="0" err="1">
                <a:latin typeface="Arial" charset="0"/>
                <a:ea typeface="Arial" charset="0"/>
                <a:cs typeface="Arial" charset="0"/>
              </a:rPr>
              <a:t>hakukohteet</a:t>
            </a:r>
            <a:r>
              <a:rPr lang="en-US" sz="1200" b="1" i="0" baseline="0" noProof="0" dirty="0">
                <a:latin typeface="Arial" charset="0"/>
                <a:ea typeface="Arial" charset="0"/>
                <a:cs typeface="Arial" charset="0"/>
              </a:rPr>
              <a:t>: </a:t>
            </a:r>
            <a:r>
              <a:rPr lang="fi-FI" dirty="0"/>
              <a:t>Pisteitä voi saada kolmesta aineesta:</a:t>
            </a:r>
            <a:r>
              <a:rPr lang="fi-FI" baseline="0" dirty="0"/>
              <a:t> </a:t>
            </a:r>
            <a:r>
              <a:rPr lang="fi-FI" dirty="0"/>
              <a:t>äidinkieli,</a:t>
            </a:r>
            <a:r>
              <a:rPr lang="fi-FI" baseline="0" dirty="0"/>
              <a:t> </a:t>
            </a:r>
            <a:r>
              <a:rPr lang="fi-FI" dirty="0"/>
              <a:t>pitkä matematiikka</a:t>
            </a:r>
            <a:r>
              <a:rPr lang="fi-FI" baseline="0" dirty="0"/>
              <a:t> sekä </a:t>
            </a:r>
            <a:r>
              <a:rPr lang="fi-FI" dirty="0"/>
              <a:t>hakijalle paremmat pisteet tuottava aine: fysiikka tai kemia</a:t>
            </a:r>
          </a:p>
          <a:p>
            <a:r>
              <a:rPr lang="en-US" sz="1200" b="1" i="0" baseline="0" noProof="0" dirty="0">
                <a:latin typeface="Arial" charset="0"/>
                <a:ea typeface="Arial" charset="0"/>
                <a:cs typeface="Arial" charset="0"/>
              </a:rPr>
              <a:t>- </a:t>
            </a:r>
            <a:r>
              <a:rPr lang="en-US" sz="1200" b="1" i="0" baseline="0" noProof="0" dirty="0" err="1">
                <a:latin typeface="Arial" charset="0"/>
                <a:ea typeface="Arial" charset="0"/>
                <a:cs typeface="Arial" charset="0"/>
              </a:rPr>
              <a:t>Arkkitehtuuri</a:t>
            </a:r>
            <a:r>
              <a:rPr lang="en-US" sz="1200" b="1"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kaikilta</a:t>
            </a:r>
            <a:r>
              <a:rPr lang="en-US" sz="1200" b="0"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huomioitavat</a:t>
            </a:r>
            <a:r>
              <a:rPr lang="en-US" sz="1200" b="0"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aineet</a:t>
            </a:r>
            <a:r>
              <a:rPr lang="en-US" sz="1200" b="0"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äidinkieli</a:t>
            </a:r>
            <a:r>
              <a:rPr lang="en-US" sz="1200" b="0" i="0" baseline="0" noProof="0" dirty="0">
                <a:latin typeface="Arial" charset="0"/>
                <a:ea typeface="Arial" charset="0"/>
                <a:cs typeface="Arial" charset="0"/>
              </a:rPr>
              <a:t> ja </a:t>
            </a:r>
            <a:r>
              <a:rPr lang="en-US" sz="1200" b="0" i="0" baseline="0" noProof="0" dirty="0" err="1">
                <a:latin typeface="Arial" charset="0"/>
                <a:ea typeface="Arial" charset="0"/>
                <a:cs typeface="Arial" charset="0"/>
              </a:rPr>
              <a:t>lyhyt</a:t>
            </a:r>
            <a:r>
              <a:rPr lang="en-US" sz="1200" b="0" i="0" baseline="0" noProof="0" dirty="0">
                <a:latin typeface="Arial" charset="0"/>
                <a:ea typeface="Arial" charset="0"/>
                <a:cs typeface="Arial" charset="0"/>
              </a:rPr>
              <a:t>/</a:t>
            </a:r>
            <a:r>
              <a:rPr lang="en-US" sz="1200" b="0" i="0" baseline="0" noProof="0" dirty="0" err="1">
                <a:latin typeface="Arial" charset="0"/>
                <a:ea typeface="Arial" charset="0"/>
                <a:cs typeface="Arial" charset="0"/>
              </a:rPr>
              <a:t>pitkä</a:t>
            </a:r>
            <a:r>
              <a:rPr lang="en-US" sz="1200" b="0"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matematiikka</a:t>
            </a:r>
            <a:r>
              <a:rPr lang="en-US" sz="1200" b="0"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sekä</a:t>
            </a:r>
            <a:r>
              <a:rPr lang="en-US" sz="1200" b="0" i="0" baseline="0" noProof="0" dirty="0">
                <a:latin typeface="Arial" charset="0"/>
                <a:ea typeface="Arial" charset="0"/>
                <a:cs typeface="Arial" charset="0"/>
              </a:rPr>
              <a:t> </a:t>
            </a:r>
            <a:r>
              <a:rPr lang="fi-FI" sz="1200" b="0" i="0" baseline="0" noProof="0" dirty="0">
                <a:latin typeface="+mn-lt"/>
                <a:ea typeface="+mn-ea"/>
                <a:cs typeface="+mn-cs"/>
              </a:rPr>
              <a:t>k</a:t>
            </a:r>
            <a:r>
              <a:rPr lang="fi-FI" b="0" dirty="0" err="1"/>
              <a:t>olme</a:t>
            </a:r>
            <a:r>
              <a:rPr lang="fi-FI" b="0" dirty="0"/>
              <a:t> parhaat pisteet tuottavaa arvosanaa</a:t>
            </a:r>
          </a:p>
          <a:p>
            <a:r>
              <a:rPr lang="en-US" sz="1200" b="0" i="0" baseline="0" noProof="0" dirty="0">
                <a:latin typeface="Arial" charset="0"/>
                <a:ea typeface="Arial" charset="0"/>
                <a:cs typeface="Arial" charset="0"/>
              </a:rPr>
              <a:t>- </a:t>
            </a:r>
            <a:r>
              <a:rPr lang="en-US" sz="1200" b="1" i="0" baseline="0" noProof="0" dirty="0" err="1">
                <a:latin typeface="Arial" charset="0"/>
                <a:ea typeface="Arial" charset="0"/>
                <a:cs typeface="Arial" charset="0"/>
              </a:rPr>
              <a:t>Informaatioverkostot</a:t>
            </a:r>
            <a:r>
              <a:rPr lang="en-US" sz="1200" b="0"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Pisteitä</a:t>
            </a:r>
            <a:r>
              <a:rPr lang="en-US" sz="1200" b="0"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voi</a:t>
            </a:r>
            <a:r>
              <a:rPr lang="en-US" sz="1200" b="0"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saada</a:t>
            </a:r>
            <a:r>
              <a:rPr lang="en-US" sz="1200" b="0"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viidestä</a:t>
            </a:r>
            <a:r>
              <a:rPr lang="en-US" sz="1200" b="0"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aineesta</a:t>
            </a:r>
            <a:r>
              <a:rPr lang="en-US" sz="1200" b="0"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äidinkieli</a:t>
            </a:r>
            <a:r>
              <a:rPr lang="en-US" sz="1200" b="0"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pitkä</a:t>
            </a:r>
            <a:r>
              <a:rPr lang="en-US" sz="1200" b="0"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matematiikka</a:t>
            </a:r>
            <a:r>
              <a:rPr lang="en-US" sz="1200" b="0"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pitkä</a:t>
            </a:r>
            <a:r>
              <a:rPr lang="en-US" sz="1200" b="0"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kieli</a:t>
            </a:r>
            <a:r>
              <a:rPr lang="en-US" sz="1200" b="0"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sekä</a:t>
            </a:r>
            <a:r>
              <a:rPr lang="en-US" sz="1200" b="0"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kaksi</a:t>
            </a:r>
            <a:r>
              <a:rPr lang="en-US" sz="1200" b="0"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muuta</a:t>
            </a:r>
            <a:r>
              <a:rPr lang="en-US" sz="1200" b="0"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hakijalle</a:t>
            </a:r>
            <a:r>
              <a:rPr lang="en-US" sz="1200" b="0"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parhaat</a:t>
            </a:r>
            <a:r>
              <a:rPr lang="en-US" sz="1200" b="0"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pisteet</a:t>
            </a:r>
            <a:r>
              <a:rPr lang="en-US" sz="1200" b="0"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tuottavaa</a:t>
            </a:r>
            <a:r>
              <a:rPr lang="en-US" sz="1200" b="0" i="0" baseline="0" noProof="0" dirty="0">
                <a:latin typeface="Arial" charset="0"/>
                <a:ea typeface="Arial" charset="0"/>
                <a:cs typeface="Arial" charset="0"/>
              </a:rPr>
              <a:t> </a:t>
            </a:r>
            <a:r>
              <a:rPr lang="en-US" sz="1200" b="0" i="0" baseline="0" noProof="0" dirty="0" err="1">
                <a:latin typeface="Arial" charset="0"/>
                <a:ea typeface="Arial" charset="0"/>
                <a:cs typeface="Arial" charset="0"/>
              </a:rPr>
              <a:t>ainetta</a:t>
            </a:r>
            <a:endParaRPr lang="fi-FI" sz="1200" b="0" i="0" baseline="0" noProof="0" dirty="0">
              <a:latin typeface="Arial" charset="0"/>
              <a:ea typeface="Arial" charset="0"/>
              <a:cs typeface="Arial" charset="0"/>
            </a:endParaRPr>
          </a:p>
          <a:p>
            <a:endParaRPr lang="fi-FI" sz="1200" b="1" i="0" baseline="0" noProof="0" dirty="0">
              <a:latin typeface="Arial" charset="0"/>
              <a:ea typeface="Arial" charset="0"/>
              <a:cs typeface="Arial" charset="0"/>
            </a:endParaRPr>
          </a:p>
          <a:p>
            <a:r>
              <a:rPr lang="fi-FI" sz="1200" b="1" i="0" baseline="0" noProof="0" dirty="0">
                <a:latin typeface="Arial" charset="0"/>
                <a:ea typeface="Arial" charset="0"/>
                <a:cs typeface="Arial" charset="0"/>
              </a:rPr>
              <a:t>Taiteiden ala:</a:t>
            </a:r>
            <a:endParaRPr lang="fi-FI" sz="1200" b="1" i="0" noProof="0" dirty="0">
              <a:latin typeface="Arial" charset="0"/>
              <a:ea typeface="Arial" charset="0"/>
              <a:cs typeface="Arial"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i-FI" sz="1200" b="0" i="0" baseline="0" noProof="0" dirty="0">
                <a:latin typeface="Arial" charset="0"/>
                <a:ea typeface="Arial" charset="0"/>
                <a:cs typeface="Arial" charset="0"/>
              </a:rPr>
              <a:t>Ennakkotehtävien ja valintakokeiden merkitys on suuri, eivätkä kaikki hakukohteet annan pisteitä ylioppilastodistuksen perusteella. Tällä hetkellä </a:t>
            </a:r>
            <a:r>
              <a:rPr lang="en-US" altLang="en-US" dirty="0">
                <a:latin typeface="Arial" panose="020B0604020202020204" pitchFamily="34" charset="0"/>
                <a:ea typeface="Arial" charset="0"/>
                <a:cs typeface="Arial" panose="020B0604020202020204" pitchFamily="34" charset="0"/>
              </a:rPr>
              <a:t>YO-</a:t>
            </a:r>
            <a:r>
              <a:rPr lang="en-US" altLang="en-US" dirty="0" err="1">
                <a:latin typeface="Arial" panose="020B0604020202020204" pitchFamily="34" charset="0"/>
                <a:ea typeface="Arial" charset="0"/>
                <a:cs typeface="Arial" panose="020B0604020202020204" pitchFamily="34" charset="0"/>
              </a:rPr>
              <a:t>arvosanoja</a:t>
            </a:r>
            <a:r>
              <a:rPr lang="en-US" altLang="en-US" dirty="0">
                <a:latin typeface="Arial" panose="020B0604020202020204" pitchFamily="34" charset="0"/>
                <a:ea typeface="Arial" charset="0"/>
                <a:cs typeface="Arial" panose="020B0604020202020204" pitchFamily="34" charset="0"/>
              </a:rPr>
              <a:t> </a:t>
            </a:r>
            <a:r>
              <a:rPr lang="en-US" altLang="en-US" dirty="0" err="1">
                <a:latin typeface="Arial" panose="020B0604020202020204" pitchFamily="34" charset="0"/>
                <a:ea typeface="Arial" charset="0"/>
                <a:cs typeface="Arial" panose="020B0604020202020204" pitchFamily="34" charset="0"/>
              </a:rPr>
              <a:t>huomioidaan</a:t>
            </a:r>
            <a:r>
              <a:rPr lang="en-US" altLang="en-US" dirty="0">
                <a:latin typeface="Arial" panose="020B0604020202020204" pitchFamily="34" charset="0"/>
                <a:ea typeface="Arial" charset="0"/>
                <a:cs typeface="Arial" panose="020B0604020202020204" pitchFamily="34" charset="0"/>
              </a:rPr>
              <a:t> </a:t>
            </a:r>
            <a:r>
              <a:rPr lang="en-US" altLang="en-US" dirty="0" err="1">
                <a:latin typeface="Arial" panose="020B0604020202020204" pitchFamily="34" charset="0"/>
                <a:ea typeface="Arial" charset="0"/>
                <a:cs typeface="Arial" panose="020B0604020202020204" pitchFamily="34" charset="0"/>
              </a:rPr>
              <a:t>kuvataidekasvatuksen</a:t>
            </a:r>
            <a:r>
              <a:rPr lang="en-US" altLang="en-US" dirty="0">
                <a:latin typeface="Arial" panose="020B0604020202020204" pitchFamily="34" charset="0"/>
                <a:ea typeface="Arial" charset="0"/>
                <a:cs typeface="Arial" panose="020B0604020202020204" pitchFamily="34" charset="0"/>
              </a:rPr>
              <a:t>, </a:t>
            </a:r>
            <a:r>
              <a:rPr lang="en-US" altLang="en-US" dirty="0" err="1">
                <a:latin typeface="Arial" panose="020B0604020202020204" pitchFamily="34" charset="0"/>
                <a:ea typeface="Arial" charset="0"/>
                <a:cs typeface="Arial" panose="020B0604020202020204" pitchFamily="34" charset="0"/>
              </a:rPr>
              <a:t>muotoilun</a:t>
            </a:r>
            <a:r>
              <a:rPr lang="en-US" altLang="en-US" dirty="0">
                <a:latin typeface="Arial" panose="020B0604020202020204" pitchFamily="34" charset="0"/>
                <a:ea typeface="Arial" charset="0"/>
                <a:cs typeface="Arial" panose="020B0604020202020204" pitchFamily="34" charset="0"/>
              </a:rPr>
              <a:t> ja </a:t>
            </a:r>
            <a:r>
              <a:rPr lang="en-US" altLang="en-US" dirty="0" err="1">
                <a:latin typeface="Arial" panose="020B0604020202020204" pitchFamily="34" charset="0"/>
                <a:ea typeface="Arial" charset="0"/>
                <a:cs typeface="Arial" panose="020B0604020202020204" pitchFamily="34" charset="0"/>
              </a:rPr>
              <a:t>visuaalisen</a:t>
            </a:r>
            <a:r>
              <a:rPr lang="en-US" altLang="en-US" dirty="0">
                <a:latin typeface="Arial" panose="020B0604020202020204" pitchFamily="34" charset="0"/>
                <a:ea typeface="Arial" charset="0"/>
                <a:cs typeface="Arial" panose="020B0604020202020204" pitchFamily="34" charset="0"/>
              </a:rPr>
              <a:t> </a:t>
            </a:r>
            <a:r>
              <a:rPr lang="en-US" altLang="en-US" dirty="0" err="1">
                <a:latin typeface="Arial" panose="020B0604020202020204" pitchFamily="34" charset="0"/>
                <a:ea typeface="Arial" charset="0"/>
                <a:cs typeface="Arial" panose="020B0604020202020204" pitchFamily="34" charset="0"/>
              </a:rPr>
              <a:t>viestinnän</a:t>
            </a:r>
            <a:r>
              <a:rPr lang="en-US" altLang="en-US" dirty="0">
                <a:latin typeface="Arial" panose="020B0604020202020204" pitchFamily="34" charset="0"/>
                <a:ea typeface="Arial" charset="0"/>
                <a:cs typeface="Arial" panose="020B0604020202020204" pitchFamily="34" charset="0"/>
              </a:rPr>
              <a:t> </a:t>
            </a:r>
            <a:r>
              <a:rPr lang="en-US" altLang="en-US" dirty="0" err="1">
                <a:latin typeface="Arial" panose="020B0604020202020204" pitchFamily="34" charset="0"/>
                <a:ea typeface="Arial" charset="0"/>
                <a:cs typeface="Arial" panose="020B0604020202020204" pitchFamily="34" charset="0"/>
              </a:rPr>
              <a:t>muotoilun</a:t>
            </a:r>
            <a:r>
              <a:rPr lang="en-US" altLang="en-US" dirty="0">
                <a:latin typeface="Arial" panose="020B0604020202020204" pitchFamily="34" charset="0"/>
                <a:ea typeface="Arial" charset="0"/>
                <a:cs typeface="Arial" panose="020B0604020202020204" pitchFamily="34" charset="0"/>
              </a:rPr>
              <a:t> </a:t>
            </a:r>
            <a:r>
              <a:rPr lang="en-US" altLang="en-US" dirty="0" err="1">
                <a:latin typeface="Arial" panose="020B0604020202020204" pitchFamily="34" charset="0"/>
                <a:ea typeface="Arial" charset="0"/>
                <a:cs typeface="Arial" panose="020B0604020202020204" pitchFamily="34" charset="0"/>
              </a:rPr>
              <a:t>hakukohteissa</a:t>
            </a:r>
            <a:r>
              <a:rPr lang="en-US" altLang="en-US" dirty="0">
                <a:latin typeface="Arial" panose="020B0604020202020204" pitchFamily="34" charset="0"/>
                <a:ea typeface="Arial" charset="0"/>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ltLang="en-US" sz="1200" b="0" dirty="0" err="1">
                <a:solidFill>
                  <a:schemeClr val="tx1"/>
                </a:solidFill>
                <a:latin typeface="Arial" panose="020B0604020202020204" pitchFamily="34" charset="0"/>
                <a:ea typeface="Arial" charset="0"/>
                <a:cs typeface="Arial" panose="020B0604020202020204" pitchFamily="34" charset="0"/>
              </a:rPr>
              <a:t>Kuvataidekasvatuksen</a:t>
            </a:r>
            <a:r>
              <a:rPr lang="en-US" altLang="en-US" sz="1200" b="0" dirty="0">
                <a:solidFill>
                  <a:schemeClr val="tx1"/>
                </a:solidFill>
                <a:latin typeface="Arial" panose="020B0604020202020204" pitchFamily="34" charset="0"/>
                <a:ea typeface="Arial" charset="0"/>
                <a:cs typeface="Arial" panose="020B0604020202020204" pitchFamily="34" charset="0"/>
              </a:rPr>
              <a:t>, </a:t>
            </a:r>
            <a:r>
              <a:rPr lang="en-US" altLang="en-US" sz="1200" b="0" dirty="0" err="1">
                <a:solidFill>
                  <a:schemeClr val="tx1"/>
                </a:solidFill>
                <a:latin typeface="Arial" panose="020B0604020202020204" pitchFamily="34" charset="0"/>
                <a:ea typeface="Arial" charset="0"/>
                <a:cs typeface="Arial" panose="020B0604020202020204" pitchFamily="34" charset="0"/>
              </a:rPr>
              <a:t>muotoilun</a:t>
            </a:r>
            <a:r>
              <a:rPr lang="en-US" altLang="en-US" sz="1200" b="0" dirty="0">
                <a:solidFill>
                  <a:schemeClr val="tx1"/>
                </a:solidFill>
                <a:latin typeface="Arial" panose="020B0604020202020204" pitchFamily="34" charset="0"/>
                <a:ea typeface="Arial" charset="0"/>
                <a:cs typeface="Arial" panose="020B0604020202020204" pitchFamily="34" charset="0"/>
              </a:rPr>
              <a:t> </a:t>
            </a:r>
            <a:r>
              <a:rPr lang="en-US" altLang="en-US" sz="1200" b="0" dirty="0" err="1">
                <a:solidFill>
                  <a:schemeClr val="tx1"/>
                </a:solidFill>
                <a:latin typeface="Arial" panose="020B0604020202020204" pitchFamily="34" charset="0"/>
                <a:ea typeface="Arial" charset="0"/>
                <a:cs typeface="Arial" panose="020B0604020202020204" pitchFamily="34" charset="0"/>
              </a:rPr>
              <a:t>sekä</a:t>
            </a:r>
            <a:r>
              <a:rPr lang="en-US" altLang="en-US" sz="1200" b="0" dirty="0">
                <a:solidFill>
                  <a:schemeClr val="tx1"/>
                </a:solidFill>
                <a:latin typeface="Arial" panose="020B0604020202020204" pitchFamily="34" charset="0"/>
                <a:ea typeface="Arial" charset="0"/>
                <a:cs typeface="Arial" panose="020B0604020202020204" pitchFamily="34" charset="0"/>
              </a:rPr>
              <a:t> </a:t>
            </a:r>
            <a:r>
              <a:rPr lang="en-US" altLang="en-US" sz="1200" b="0" dirty="0" err="1">
                <a:solidFill>
                  <a:schemeClr val="tx1"/>
                </a:solidFill>
                <a:latin typeface="Arial" panose="020B0604020202020204" pitchFamily="34" charset="0"/>
                <a:ea typeface="Arial" charset="0"/>
                <a:cs typeface="Arial" panose="020B0604020202020204" pitchFamily="34" charset="0"/>
              </a:rPr>
              <a:t>visuaalisen</a:t>
            </a:r>
            <a:r>
              <a:rPr lang="en-US" altLang="en-US" sz="1200" b="0" dirty="0">
                <a:solidFill>
                  <a:schemeClr val="tx1"/>
                </a:solidFill>
                <a:latin typeface="Arial" panose="020B0604020202020204" pitchFamily="34" charset="0"/>
                <a:ea typeface="Arial" charset="0"/>
                <a:cs typeface="Arial" panose="020B0604020202020204" pitchFamily="34" charset="0"/>
              </a:rPr>
              <a:t> </a:t>
            </a:r>
            <a:r>
              <a:rPr lang="en-US" altLang="en-US" sz="1200" b="0" dirty="0" err="1">
                <a:solidFill>
                  <a:schemeClr val="tx1"/>
                </a:solidFill>
                <a:latin typeface="Arial" panose="020B0604020202020204" pitchFamily="34" charset="0"/>
                <a:ea typeface="Arial" charset="0"/>
                <a:cs typeface="Arial" panose="020B0604020202020204" pitchFamily="34" charset="0"/>
              </a:rPr>
              <a:t>viestinnän</a:t>
            </a:r>
            <a:r>
              <a:rPr lang="en-US" altLang="en-US" sz="1200" b="0" dirty="0">
                <a:solidFill>
                  <a:schemeClr val="tx1"/>
                </a:solidFill>
                <a:latin typeface="Arial" panose="020B0604020202020204" pitchFamily="34" charset="0"/>
                <a:ea typeface="Arial" charset="0"/>
                <a:cs typeface="Arial" panose="020B0604020202020204" pitchFamily="34" charset="0"/>
              </a:rPr>
              <a:t> </a:t>
            </a:r>
            <a:r>
              <a:rPr lang="en-US" altLang="en-US" sz="1200" b="0" dirty="0" err="1">
                <a:solidFill>
                  <a:schemeClr val="tx1"/>
                </a:solidFill>
                <a:latin typeface="Arial" panose="020B0604020202020204" pitchFamily="34" charset="0"/>
                <a:ea typeface="Arial" charset="0"/>
                <a:cs typeface="Arial" panose="020B0604020202020204" pitchFamily="34" charset="0"/>
              </a:rPr>
              <a:t>muotoilun</a:t>
            </a:r>
            <a:r>
              <a:rPr lang="en-US" altLang="en-US" sz="1200" b="0" dirty="0">
                <a:solidFill>
                  <a:schemeClr val="tx1"/>
                </a:solidFill>
                <a:latin typeface="Arial" panose="020B0604020202020204" pitchFamily="34" charset="0"/>
                <a:ea typeface="Arial" charset="0"/>
                <a:cs typeface="Arial" panose="020B0604020202020204" pitchFamily="34" charset="0"/>
              </a:rPr>
              <a:t> </a:t>
            </a:r>
            <a:r>
              <a:rPr lang="en-US" altLang="en-US" sz="1200" b="0" dirty="0" err="1">
                <a:solidFill>
                  <a:schemeClr val="tx1"/>
                </a:solidFill>
                <a:latin typeface="Arial" panose="020B0604020202020204" pitchFamily="34" charset="0"/>
                <a:ea typeface="Arial" charset="0"/>
                <a:cs typeface="Arial" panose="020B0604020202020204" pitchFamily="34" charset="0"/>
              </a:rPr>
              <a:t>hakukohteissa</a:t>
            </a:r>
            <a:r>
              <a:rPr lang="en-US" altLang="en-US" sz="1200" b="0" dirty="0">
                <a:solidFill>
                  <a:schemeClr val="tx1"/>
                </a:solidFill>
                <a:latin typeface="Arial" panose="020B0604020202020204" pitchFamily="34" charset="0"/>
                <a:ea typeface="Arial" charset="0"/>
                <a:cs typeface="Arial" panose="020B0604020202020204" pitchFamily="34" charset="0"/>
              </a:rPr>
              <a:t> </a:t>
            </a:r>
            <a:r>
              <a:rPr lang="en-US" altLang="en-US" sz="1200" b="0" dirty="0" err="1">
                <a:solidFill>
                  <a:schemeClr val="tx1"/>
                </a:solidFill>
                <a:latin typeface="Arial" panose="020B0604020202020204" pitchFamily="34" charset="0"/>
                <a:ea typeface="Arial" charset="0"/>
                <a:cs typeface="Arial" panose="020B0604020202020204" pitchFamily="34" charset="0"/>
              </a:rPr>
              <a:t>valinta</a:t>
            </a:r>
            <a:r>
              <a:rPr lang="en-US" altLang="en-US" sz="1200" b="0" dirty="0">
                <a:solidFill>
                  <a:schemeClr val="tx1"/>
                </a:solidFill>
                <a:latin typeface="Arial" panose="020B0604020202020204" pitchFamily="34" charset="0"/>
                <a:ea typeface="Arial" charset="0"/>
                <a:cs typeface="Arial" panose="020B0604020202020204" pitchFamily="34" charset="0"/>
              </a:rPr>
              <a:t> </a:t>
            </a:r>
            <a:r>
              <a:rPr lang="en-US" altLang="en-US" sz="1200" b="0" dirty="0" err="1">
                <a:solidFill>
                  <a:schemeClr val="tx1"/>
                </a:solidFill>
                <a:latin typeface="Arial" panose="020B0604020202020204" pitchFamily="34" charset="0"/>
                <a:ea typeface="Arial" charset="0"/>
                <a:cs typeface="Arial" panose="020B0604020202020204" pitchFamily="34" charset="0"/>
              </a:rPr>
              <a:t>tehdään</a:t>
            </a:r>
            <a:r>
              <a:rPr lang="en-US" altLang="en-US" sz="1200" b="0" dirty="0">
                <a:solidFill>
                  <a:schemeClr val="tx1"/>
                </a:solidFill>
                <a:latin typeface="Arial" panose="020B0604020202020204" pitchFamily="34" charset="0"/>
                <a:ea typeface="Arial" charset="0"/>
                <a:cs typeface="Arial" panose="020B0604020202020204" pitchFamily="34" charset="0"/>
              </a:rPr>
              <a:t> </a:t>
            </a:r>
            <a:r>
              <a:rPr lang="fi-FI" altLang="en-US" sz="1200" b="0" dirty="0">
                <a:solidFill>
                  <a:schemeClr val="tx1"/>
                </a:solidFill>
                <a:latin typeface="Arial" panose="020B0604020202020204" pitchFamily="34" charset="0"/>
                <a:ea typeface="Arial" charset="0"/>
                <a:cs typeface="Arial" panose="020B0604020202020204" pitchFamily="34" charset="0"/>
              </a:rPr>
              <a:t>valintakokeen ja todistuksista saatavan yhteispistemäärän perusteella tai pelkän valintakokeen perusteella.</a:t>
            </a:r>
            <a:endParaRPr lang="en-US" altLang="en-US" sz="1200" b="0" dirty="0">
              <a:solidFill>
                <a:schemeClr val="tx1"/>
              </a:solidFill>
              <a:latin typeface="Arial" panose="020B0604020202020204" pitchFamily="34" charset="0"/>
              <a:ea typeface="Arial" charset="0"/>
              <a:cs typeface="Arial" panose="020B0604020202020204" pitchFamily="34" charset="0"/>
            </a:endParaRP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200" b="1" kern="1200" dirty="0" err="1">
                <a:solidFill>
                  <a:schemeClr val="tx1"/>
                </a:solidFill>
                <a:effectLst/>
                <a:latin typeface="+mn-lt"/>
                <a:ea typeface="+mn-ea"/>
                <a:cs typeface="+mn-cs"/>
              </a:rPr>
              <a:t>Kuvataidekasvatus</a:t>
            </a:r>
            <a:r>
              <a:rPr lang="en-US" sz="1200" b="1"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Kaikilta</a:t>
            </a:r>
            <a:r>
              <a:rPr lang="en-US" sz="1200" b="0" kern="1200" dirty="0">
                <a:solidFill>
                  <a:schemeClr val="tx1"/>
                </a:solidFill>
                <a:effectLst/>
                <a:latin typeface="+mn-lt"/>
                <a:ea typeface="+mn-ea"/>
                <a:cs typeface="+mn-cs"/>
              </a:rPr>
              <a:t> YO/IB/EB/RP/DIA-</a:t>
            </a:r>
            <a:r>
              <a:rPr lang="en-US" sz="1200" b="0" kern="1200" dirty="0" err="1">
                <a:solidFill>
                  <a:schemeClr val="tx1"/>
                </a:solidFill>
                <a:effectLst/>
                <a:latin typeface="+mn-lt"/>
                <a:ea typeface="+mn-ea"/>
                <a:cs typeface="+mn-cs"/>
              </a:rPr>
              <a:t>tutkinnon</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suorittaneilta</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huomioidaan</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äidinkieli</a:t>
            </a:r>
            <a:r>
              <a:rPr lang="en-US" sz="1200" b="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Median</a:t>
            </a:r>
            <a:r>
              <a:rPr lang="en-US" sz="1200" kern="1200" baseline="0" dirty="0">
                <a:solidFill>
                  <a:schemeClr val="tx1"/>
                </a:solidFill>
                <a:effectLst/>
                <a:latin typeface="+mn-lt"/>
                <a:ea typeface="+mn-ea"/>
                <a:cs typeface="+mn-cs"/>
              </a:rPr>
              <a:t> tai </a:t>
            </a:r>
            <a:r>
              <a:rPr lang="en-US" sz="1200" kern="1200" baseline="0" dirty="0" err="1">
                <a:solidFill>
                  <a:schemeClr val="tx1"/>
                </a:solidFill>
                <a:effectLst/>
                <a:latin typeface="+mn-lt"/>
                <a:ea typeface="+mn-ea"/>
                <a:cs typeface="+mn-cs"/>
              </a:rPr>
              <a:t>kuvataiteen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a:t>
            </a:r>
            <a:r>
              <a:rPr lang="en-US" sz="1200" kern="1200" dirty="0" err="1">
                <a:solidFill>
                  <a:schemeClr val="tx1"/>
                </a:solidFill>
                <a:effectLst/>
                <a:latin typeface="+mn-lt"/>
                <a:ea typeface="+mn-ea"/>
                <a:cs typeface="+mn-cs"/>
              </a:rPr>
              <a:t>ukiodiplomilla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voi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saada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neljä</a:t>
            </a:r>
            <a:r>
              <a:rPr lang="en-US" sz="1200" kern="1200" baseline="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lisäpistettä</a:t>
            </a:r>
            <a:r>
              <a:rPr lang="en-US" sz="1200" kern="1200" dirty="0">
                <a:solidFill>
                  <a:schemeClr val="tx1"/>
                </a:solidFill>
                <a:effectLst/>
                <a:latin typeface="+mn-lt"/>
                <a:ea typeface="+mn-ea"/>
                <a:cs typeface="+mn-cs"/>
              </a:rPr>
              <a:t>. </a:t>
            </a:r>
          </a:p>
          <a:p>
            <a:pPr marL="628650" lvl="1" indent="-171450">
              <a:buFontTx/>
              <a:buChar char="-"/>
            </a:pPr>
            <a:r>
              <a:rPr lang="en-US" sz="1200" b="1" kern="1200" dirty="0" err="1">
                <a:solidFill>
                  <a:schemeClr val="tx1"/>
                </a:solidFill>
                <a:effectLst/>
                <a:latin typeface="+mn-lt"/>
                <a:ea typeface="+mn-ea"/>
                <a:cs typeface="+mn-cs"/>
              </a:rPr>
              <a:t>Muotoilu</a:t>
            </a:r>
            <a:r>
              <a:rPr lang="en-US" sz="1200" b="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Kaikilta</a:t>
            </a:r>
            <a:r>
              <a:rPr lang="en-US" sz="120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YO/IB/EB/RP/DIA-</a:t>
            </a:r>
            <a:r>
              <a:rPr lang="en-US" sz="1200" b="0" kern="1200" dirty="0" err="1">
                <a:solidFill>
                  <a:schemeClr val="tx1"/>
                </a:solidFill>
                <a:effectLst/>
                <a:latin typeface="+mn-lt"/>
                <a:ea typeface="+mn-ea"/>
                <a:cs typeface="+mn-cs"/>
              </a:rPr>
              <a:t>tutkinnon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suorittaneilta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huomioidaan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äidinkieli</a:t>
            </a:r>
            <a:r>
              <a:rPr lang="en-US" sz="1200" kern="1200" baseline="0" dirty="0">
                <a:solidFill>
                  <a:schemeClr val="tx1"/>
                </a:solidFill>
                <a:effectLst/>
                <a:latin typeface="+mn-lt"/>
                <a:ea typeface="+mn-ea"/>
                <a:cs typeface="+mn-cs"/>
              </a:rPr>
              <a:t> ja </a:t>
            </a:r>
            <a:r>
              <a:rPr lang="en-US" sz="1200" kern="1200" baseline="0" dirty="0" err="1">
                <a:solidFill>
                  <a:schemeClr val="tx1"/>
                </a:solidFill>
                <a:effectLst/>
                <a:latin typeface="+mn-lt"/>
                <a:ea typeface="+mn-ea"/>
                <a:cs typeface="+mn-cs"/>
              </a:rPr>
              <a:t>matematiikka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sekä</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kaksi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muuta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parasta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ainetta</a:t>
            </a:r>
            <a:r>
              <a:rPr lang="en-US" sz="1200" kern="1200" baseline="0" dirty="0">
                <a:solidFill>
                  <a:schemeClr val="tx1"/>
                </a:solidFill>
                <a:effectLst/>
                <a:latin typeface="+mn-lt"/>
                <a:ea typeface="+mn-ea"/>
                <a:cs typeface="+mn-cs"/>
              </a:rPr>
              <a:t>.</a:t>
            </a:r>
          </a:p>
          <a:p>
            <a:pPr marL="628650" lvl="1" indent="-171450">
              <a:buFontTx/>
              <a:buChar char="-"/>
            </a:pPr>
            <a:r>
              <a:rPr lang="en-US" sz="1200" b="1" kern="1200" baseline="0" dirty="0" err="1">
                <a:solidFill>
                  <a:schemeClr val="tx1"/>
                </a:solidFill>
                <a:effectLst/>
                <a:latin typeface="+mn-lt"/>
                <a:ea typeface="+mn-ea"/>
                <a:cs typeface="+mn-cs"/>
              </a:rPr>
              <a:t>Visuaalisen</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viestinnän</a:t>
            </a:r>
            <a:r>
              <a:rPr lang="en-US" sz="1200" b="1" kern="1200" baseline="0" dirty="0">
                <a:solidFill>
                  <a:schemeClr val="tx1"/>
                </a:solidFill>
                <a:effectLst/>
                <a:latin typeface="+mn-lt"/>
                <a:ea typeface="+mn-ea"/>
                <a:cs typeface="+mn-cs"/>
              </a:rPr>
              <a:t> </a:t>
            </a:r>
            <a:r>
              <a:rPr lang="en-US" sz="1200" b="1" kern="1200" baseline="0" dirty="0" err="1">
                <a:solidFill>
                  <a:schemeClr val="tx1"/>
                </a:solidFill>
                <a:effectLst/>
                <a:latin typeface="+mn-lt"/>
                <a:ea typeface="+mn-ea"/>
                <a:cs typeface="+mn-cs"/>
              </a:rPr>
              <a:t>muotoilu</a:t>
            </a:r>
            <a:r>
              <a:rPr lang="en-US" sz="1200" b="1" kern="1200" baseline="0" dirty="0">
                <a:solidFill>
                  <a:schemeClr val="tx1"/>
                </a:solidFill>
                <a:effectLst/>
                <a:latin typeface="+mn-lt"/>
                <a:ea typeface="+mn-ea"/>
                <a:cs typeface="+mn-cs"/>
              </a:rPr>
              <a:t>:</a:t>
            </a:r>
            <a:r>
              <a:rPr lang="en-US" sz="1200" b="0" kern="1200" baseline="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Kaikilta</a:t>
            </a:r>
            <a:r>
              <a:rPr lang="en-US" sz="120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YO/IB/EB/RP/DIA-</a:t>
            </a:r>
            <a:r>
              <a:rPr lang="en-US" sz="1200" b="0" kern="1200" dirty="0" err="1">
                <a:solidFill>
                  <a:schemeClr val="tx1"/>
                </a:solidFill>
                <a:effectLst/>
                <a:latin typeface="+mn-lt"/>
                <a:ea typeface="+mn-ea"/>
                <a:cs typeface="+mn-cs"/>
              </a:rPr>
              <a:t>tutkinnon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suorittaneilta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huomioidaan</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äidinkieli</a:t>
            </a:r>
            <a:r>
              <a:rPr lang="en-US" sz="1200" kern="1200" baseline="0" dirty="0">
                <a:solidFill>
                  <a:schemeClr val="tx1"/>
                </a:solidFill>
                <a:effectLst/>
                <a:latin typeface="+mn-lt"/>
                <a:ea typeface="+mn-ea"/>
                <a:cs typeface="+mn-cs"/>
              </a:rPr>
              <a:t> ja </a:t>
            </a:r>
            <a:r>
              <a:rPr lang="en-US" sz="1200" b="0" kern="1200" baseline="0" dirty="0" err="1">
                <a:solidFill>
                  <a:schemeClr val="tx1"/>
                </a:solidFill>
                <a:effectLst/>
                <a:latin typeface="+mn-lt"/>
                <a:ea typeface="+mn-ea"/>
                <a:cs typeface="+mn-cs"/>
              </a:rPr>
              <a:t>pitkä</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vieras</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kieli</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Lisäksi</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kaksi</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muuta</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parhaat</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pisteet</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tuottavaa</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ainetta</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joista</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toinen</a:t>
            </a:r>
            <a:r>
              <a:rPr lang="en-US" sz="1200" b="0" kern="1200" baseline="0" dirty="0">
                <a:solidFill>
                  <a:schemeClr val="tx1"/>
                </a:solidFill>
                <a:effectLst/>
                <a:latin typeface="+mn-lt"/>
                <a:ea typeface="+mn-ea"/>
                <a:cs typeface="+mn-cs"/>
              </a:rPr>
              <a:t> </a:t>
            </a:r>
            <a:r>
              <a:rPr lang="en-US" sz="1200" b="0" kern="1200" baseline="0" dirty="0" err="1">
                <a:solidFill>
                  <a:schemeClr val="tx1"/>
                </a:solidFill>
                <a:effectLst/>
                <a:latin typeface="+mn-lt"/>
                <a:ea typeface="+mn-ea"/>
                <a:cs typeface="+mn-cs"/>
              </a:rPr>
              <a:t>voi</a:t>
            </a:r>
            <a:r>
              <a:rPr lang="en-US" sz="1200" b="0" kern="1200" baseline="0" dirty="0">
                <a:solidFill>
                  <a:schemeClr val="tx1"/>
                </a:solidFill>
                <a:effectLst/>
                <a:latin typeface="+mn-lt"/>
                <a:ea typeface="+mn-ea"/>
                <a:cs typeface="+mn-cs"/>
              </a:rPr>
              <a:t> olla </a:t>
            </a:r>
            <a:r>
              <a:rPr lang="en-US" sz="1200" b="0" kern="1200" baseline="0" dirty="0" err="1">
                <a:solidFill>
                  <a:schemeClr val="tx1"/>
                </a:solidFill>
                <a:effectLst/>
                <a:latin typeface="+mn-lt"/>
                <a:ea typeface="+mn-ea"/>
                <a:cs typeface="+mn-cs"/>
              </a:rPr>
              <a:t>kuvataiteen</a:t>
            </a:r>
            <a:r>
              <a:rPr lang="en-US" sz="1200" b="0" kern="1200" baseline="0" dirty="0">
                <a:solidFill>
                  <a:schemeClr val="tx1"/>
                </a:solidFill>
                <a:effectLst/>
                <a:latin typeface="+mn-lt"/>
                <a:ea typeface="+mn-ea"/>
                <a:cs typeface="+mn-cs"/>
              </a:rPr>
              <a:t> tai median </a:t>
            </a:r>
            <a:r>
              <a:rPr lang="en-US" sz="1200" b="0" kern="1200" baseline="0" dirty="0" err="1">
                <a:solidFill>
                  <a:schemeClr val="tx1"/>
                </a:solidFill>
                <a:effectLst/>
                <a:latin typeface="+mn-lt"/>
                <a:ea typeface="+mn-ea"/>
                <a:cs typeface="+mn-cs"/>
              </a:rPr>
              <a:t>lukiodiplomi</a:t>
            </a:r>
            <a:r>
              <a:rPr lang="en-US" sz="1200" b="0" kern="1200" baseline="0" dirty="0">
                <a:solidFill>
                  <a:schemeClr val="tx1"/>
                </a:solidFill>
                <a:effectLst/>
                <a:latin typeface="+mn-lt"/>
                <a:ea typeface="+mn-ea"/>
                <a:cs typeface="+mn-cs"/>
              </a:rPr>
              <a:t>.</a:t>
            </a:r>
            <a:endParaRPr lang="en-US" sz="1200" b="1" kern="1200" dirty="0">
              <a:solidFill>
                <a:schemeClr val="tx1"/>
              </a:solidFill>
              <a:effectLst/>
              <a:latin typeface="+mn-lt"/>
              <a:ea typeface="+mn-ea"/>
              <a:cs typeface="+mn-cs"/>
            </a:endParaRPr>
          </a:p>
          <a:p>
            <a:endParaRPr lang="fi-FI" dirty="0"/>
          </a:p>
        </p:txBody>
      </p:sp>
      <p:sp>
        <p:nvSpPr>
          <p:cNvPr id="4" name="Slide Number Placeholder 3"/>
          <p:cNvSpPr>
            <a:spLocks noGrp="1"/>
          </p:cNvSpPr>
          <p:nvPr>
            <p:ph type="sldNum" sz="quarter" idx="10"/>
          </p:nvPr>
        </p:nvSpPr>
        <p:spPr/>
        <p:txBody>
          <a:bodyPr/>
          <a:lstStyle/>
          <a:p>
            <a:fld id="{60F36671-E088-4136-B909-334FC2DC8126}" type="slidenum">
              <a:rPr lang="fi-FI" smtClean="0"/>
              <a:t>27</a:t>
            </a:fld>
            <a:endParaRPr lang="fi-FI"/>
          </a:p>
        </p:txBody>
      </p:sp>
    </p:spTree>
    <p:extLst>
      <p:ext uri="{BB962C8B-B14F-4D97-AF65-F5344CB8AC3E}">
        <p14:creationId xmlns:p14="http://schemas.microsoft.com/office/powerpoint/2010/main" val="3747012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b="1" dirty="0">
                <a:solidFill>
                  <a:schemeClr val="tx1"/>
                </a:solidFill>
              </a:rPr>
              <a:t>Lisätietoja:</a:t>
            </a:r>
            <a:r>
              <a:rPr lang="fi-FI" sz="1200" b="1" baseline="0" dirty="0">
                <a:solidFill>
                  <a:schemeClr val="tx1"/>
                </a:solidFill>
              </a:rPr>
              <a:t> </a:t>
            </a:r>
            <a:r>
              <a:rPr lang="fi-FI" sz="1200" b="0" dirty="0">
                <a:solidFill>
                  <a:schemeClr val="tx1"/>
                </a:solidFill>
              </a:rPr>
              <a:t>aalto.fi/opinnot, opintopolku.fi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solidFill>
                  <a:schemeClr val="tx1"/>
                </a:solidFill>
              </a:rPr>
              <a:t>Kauppatieteellinen</a:t>
            </a:r>
            <a:r>
              <a:rPr lang="en-US" b="1" dirty="0">
                <a:solidFill>
                  <a:schemeClr val="tx1"/>
                </a:solidFill>
              </a:rPr>
              <a:t> ala: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i-FI" sz="1200" dirty="0">
                <a:solidFill>
                  <a:schemeClr val="tx1"/>
                </a:solidFill>
                <a:latin typeface="Arial" panose="020B0604020202020204" pitchFamily="34" charset="0"/>
                <a:cs typeface="Arial" panose="020B0604020202020204" pitchFamily="34" charset="0"/>
              </a:rPr>
              <a:t>Kauppatieteellisen alan yhteisvalinnassa ovat mukana kaikki Suomen kauppatieteellisen alan yliopistot.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i-FI" dirty="0"/>
              <a:t>Voidakseen tulla hyväksytyksi todistusvalinnassa, hakijan on saatava vähintään 77 todistuspistettä ja on suorittanut (ns. kynnysehto) matematiikan (joko pitkä tai lyhyt) kokeen hyväksytysti.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solidFill>
                  <a:schemeClr val="tx1"/>
                </a:solidFill>
              </a:rPr>
              <a:t>Taiteiden</a:t>
            </a:r>
            <a:r>
              <a:rPr lang="en-US" b="1" dirty="0">
                <a:solidFill>
                  <a:schemeClr val="tx1"/>
                </a:solidFill>
              </a:rPr>
              <a:t> ala:</a:t>
            </a:r>
            <a:endParaRPr lang="fi-FI" b="1" dirty="0">
              <a:solidFill>
                <a:schemeClr val="tx1"/>
              </a:solidFil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i-FI" dirty="0">
                <a:solidFill>
                  <a:schemeClr val="tx1"/>
                </a:solidFill>
              </a:rPr>
              <a:t>Osassa hakukohteista on </a:t>
            </a:r>
            <a:r>
              <a:rPr lang="fi-FI" u="sng" dirty="0">
                <a:solidFill>
                  <a:schemeClr val="tx1"/>
                </a:solidFill>
              </a:rPr>
              <a:t>haastattelu</a:t>
            </a:r>
            <a:r>
              <a:rPr lang="fi-FI" dirty="0">
                <a:solidFill>
                  <a:schemeClr val="tx1"/>
                </a:solidFill>
              </a:rPr>
              <a:t>, johon kutsutaan osa hakijoista. Näistä osa jatkaa valintakokeen toiseen osaan.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err="1">
                <a:solidFill>
                  <a:schemeClr val="tx1"/>
                </a:solidFill>
                <a:latin typeface="Arial" panose="020B0604020202020204" pitchFamily="34" charset="0"/>
                <a:cs typeface="Arial" panose="020B0604020202020204" pitchFamily="34" charset="0"/>
              </a:rPr>
              <a:t>Englanninkielisessä</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kandidaattiohjelmassa</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ei</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perinteisiä</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läsnäoloa</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vaativia</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valintakokeita</a:t>
            </a:r>
            <a:r>
              <a:rPr lang="en-US" sz="1200" dirty="0">
                <a:solidFill>
                  <a:schemeClr val="tx1"/>
                </a:solidFill>
                <a:latin typeface="Arial" panose="020B0604020202020204" pitchFamily="34" charset="0"/>
                <a:cs typeface="Arial" panose="020B0604020202020204" pitchFamily="34" charset="0"/>
              </a:rPr>
              <a:t>.</a:t>
            </a:r>
            <a:r>
              <a:rPr lang="fi-FI" sz="1200" baseline="0" dirty="0">
                <a:solidFill>
                  <a:schemeClr val="tx1"/>
                </a:solidFill>
                <a:latin typeface="+mn-lt"/>
                <a:cs typeface="+mn-cs"/>
              </a:rPr>
              <a:t> </a:t>
            </a:r>
            <a:r>
              <a:rPr lang="en-US" b="1" dirty="0">
                <a:solidFill>
                  <a:schemeClr val="tx1"/>
                </a:solidFill>
              </a:rPr>
              <a:t>HUOM!</a:t>
            </a:r>
            <a:r>
              <a:rPr lang="en-US" b="1" baseline="0" dirty="0">
                <a:solidFill>
                  <a:schemeClr val="tx1"/>
                </a:solidFill>
              </a:rPr>
              <a:t> </a:t>
            </a:r>
            <a:r>
              <a:rPr lang="en-US" b="0" baseline="0" dirty="0" err="1">
                <a:solidFill>
                  <a:schemeClr val="tx1"/>
                </a:solidFill>
              </a:rPr>
              <a:t>K</a:t>
            </a:r>
            <a:r>
              <a:rPr lang="en-US" baseline="0" dirty="0" err="1">
                <a:solidFill>
                  <a:schemeClr val="tx1"/>
                </a:solidFill>
              </a:rPr>
              <a:t>ielitaitovaatimus</a:t>
            </a:r>
            <a:r>
              <a:rPr lang="en-US" baseline="0" dirty="0">
                <a:solidFill>
                  <a:schemeClr val="tx1"/>
                </a:solidFill>
              </a:rPr>
              <a:t>.</a:t>
            </a:r>
            <a:endParaRPr lang="fi-FI" dirty="0">
              <a:solidFill>
                <a:schemeClr val="tx1"/>
              </a:solidFill>
            </a:endParaRPr>
          </a:p>
          <a:p>
            <a:endParaRPr lang="en-US" b="1" dirty="0"/>
          </a:p>
          <a:p>
            <a:r>
              <a:rPr lang="en-US" b="1" dirty="0" err="1"/>
              <a:t>Tekniikan</a:t>
            </a:r>
            <a:r>
              <a:rPr lang="en-US" b="1" dirty="0"/>
              <a:t> ala:</a:t>
            </a:r>
          </a:p>
          <a:p>
            <a:pPr marL="171450" indent="-171450">
              <a:buFontTx/>
              <a:buChar char="-"/>
            </a:pPr>
            <a:r>
              <a:rPr lang="fi-FI" sz="1200" dirty="0">
                <a:solidFill>
                  <a:schemeClr val="tx1"/>
                </a:solidFill>
                <a:latin typeface="Arial" panose="020B0604020202020204" pitchFamily="34" charset="0"/>
                <a:cs typeface="Arial" panose="020B0604020202020204" pitchFamily="34" charset="0"/>
              </a:rPr>
              <a:t>DIA-yhteisvalinnassa ovat mukana kaikki Suomen tekniikan alan opetusta tarjoavat yliopistot</a:t>
            </a:r>
            <a:endParaRPr lang="en-US" sz="1200" b="1" dirty="0">
              <a:solidFill>
                <a:schemeClr val="tx1"/>
              </a:solidFill>
              <a:latin typeface="+mn-lt"/>
              <a:cs typeface="+mn-cs"/>
            </a:endParaRP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200" b="1" u="none" dirty="0" err="1">
                <a:solidFill>
                  <a:schemeClr val="tx1"/>
                </a:solidFill>
                <a:latin typeface="Arial" panose="020B0604020202020204" pitchFamily="34" charset="0"/>
                <a:cs typeface="Arial" panose="020B0604020202020204" pitchFamily="34" charset="0"/>
              </a:rPr>
              <a:t>Arkkitehtuuri</a:t>
            </a:r>
            <a:r>
              <a:rPr lang="en-US" sz="1200" b="1" u="none" dirty="0">
                <a:solidFill>
                  <a:schemeClr val="tx1"/>
                </a:solidFill>
                <a:latin typeface="Arial" panose="020B0604020202020204" pitchFamily="34" charset="0"/>
                <a:cs typeface="Arial" panose="020B0604020202020204" pitchFamily="34" charset="0"/>
              </a:rPr>
              <a:t>: </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fi-FI" b="1" dirty="0"/>
              <a:t>Valinnassa kaksi eri valintaväylää</a:t>
            </a:r>
            <a:r>
              <a:rPr lang="fi-FI" b="1" baseline="0" dirty="0"/>
              <a:t> (</a:t>
            </a:r>
            <a:r>
              <a:rPr lang="fi-FI" b="1" dirty="0"/>
              <a:t>yhteispiste- ja valintakoevalinta). </a:t>
            </a:r>
            <a:endParaRPr lang="en-US" b="1" baseline="0" dirty="0">
              <a:latin typeface="Arial" panose="020B0604020202020204" pitchFamily="34" charset="0"/>
              <a:cs typeface="Arial" panose="020B0604020202020204" pitchFamily="34" charset="0"/>
            </a:endParaRP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baseline="0" dirty="0" err="1">
                <a:latin typeface="Arial" panose="020B0604020202020204" pitchFamily="34" charset="0"/>
                <a:cs typeface="Arial" panose="020B0604020202020204" pitchFamily="34" charset="0"/>
              </a:rPr>
              <a:t>Kaksipäiväiset</a:t>
            </a:r>
            <a:r>
              <a:rPr lang="en-US" baseline="0" dirty="0">
                <a:latin typeface="Arial" panose="020B0604020202020204" pitchFamily="34" charset="0"/>
                <a:cs typeface="Arial" panose="020B0604020202020204" pitchFamily="34" charset="0"/>
              </a:rPr>
              <a:t> </a:t>
            </a:r>
            <a:r>
              <a:rPr lang="en-US" baseline="0" dirty="0" err="1">
                <a:latin typeface="Arial" panose="020B0604020202020204" pitchFamily="34" charset="0"/>
                <a:cs typeface="Arial" panose="020B0604020202020204" pitchFamily="34" charset="0"/>
              </a:rPr>
              <a:t>p</a:t>
            </a:r>
            <a:r>
              <a:rPr lang="en-US" dirty="0" err="1">
                <a:latin typeface="Arial" panose="020B0604020202020204" pitchFamily="34" charset="0"/>
                <a:cs typeface="Arial" panose="020B0604020202020204" pitchFamily="34" charset="0"/>
              </a:rPr>
              <a:t>iirustus</a:t>
            </a:r>
            <a:r>
              <a:rPr lang="en-US" dirty="0">
                <a:latin typeface="Arial" panose="020B0604020202020204" pitchFamily="34" charset="0"/>
                <a:cs typeface="Arial" panose="020B0604020202020204" pitchFamily="34" charset="0"/>
              </a:rPr>
              <a:t>- ja </a:t>
            </a:r>
            <a:r>
              <a:rPr lang="en-US" dirty="0" err="1">
                <a:latin typeface="Arial" panose="020B0604020202020204" pitchFamily="34" charset="0"/>
                <a:cs typeface="Arial" panose="020B0604020202020204" pitchFamily="34" charset="0"/>
              </a:rPr>
              <a:t>suunnittelukokeet</a:t>
            </a:r>
            <a:r>
              <a:rPr lang="en-US" baseline="0" dirty="0">
                <a:latin typeface="Arial" panose="020B0604020202020204" pitchFamily="34" charset="0"/>
                <a:cs typeface="Arial" panose="020B0604020202020204" pitchFamily="34" charset="0"/>
              </a:rPr>
              <a:t> </a:t>
            </a:r>
            <a:r>
              <a:rPr lang="en-US" baseline="0" dirty="0" err="1">
                <a:latin typeface="Arial" panose="020B0604020202020204" pitchFamily="34" charset="0"/>
                <a:cs typeface="Arial" panose="020B0604020202020204" pitchFamily="34" charset="0"/>
              </a:rPr>
              <a:t>sekä</a:t>
            </a:r>
            <a:r>
              <a:rPr lang="en-US" baseline="0" dirty="0">
                <a:latin typeface="Arial" panose="020B0604020202020204" pitchFamily="34" charset="0"/>
                <a:cs typeface="Arial" panose="020B0604020202020204" pitchFamily="34" charset="0"/>
              </a:rPr>
              <a:t> 3. </a:t>
            </a:r>
            <a:r>
              <a:rPr lang="en-US" baseline="0" dirty="0" err="1">
                <a:latin typeface="Arial" panose="020B0604020202020204" pitchFamily="34" charset="0"/>
                <a:cs typeface="Arial" panose="020B0604020202020204" pitchFamily="34" charset="0"/>
              </a:rPr>
              <a:t>päivänä</a:t>
            </a:r>
            <a:r>
              <a:rPr lang="en-US" baseline="0" dirty="0">
                <a:latin typeface="Arial" panose="020B0604020202020204" pitchFamily="34" charset="0"/>
                <a:cs typeface="Arial" panose="020B0604020202020204" pitchFamily="34" charset="0"/>
              </a:rPr>
              <a:t> </a:t>
            </a:r>
            <a:r>
              <a:rPr lang="en-US" baseline="0" dirty="0" err="1">
                <a:latin typeface="Arial" panose="020B0604020202020204" pitchFamily="34" charset="0"/>
                <a:cs typeface="Arial" panose="020B0604020202020204" pitchFamily="34" charset="0"/>
              </a:rPr>
              <a:t>matematiikan</a:t>
            </a:r>
            <a:r>
              <a:rPr lang="en-US" baseline="0" dirty="0">
                <a:latin typeface="Arial" panose="020B0604020202020204" pitchFamily="34" charset="0"/>
                <a:cs typeface="Arial" panose="020B0604020202020204" pitchFamily="34" charset="0"/>
              </a:rPr>
              <a:t> </a:t>
            </a:r>
            <a:r>
              <a:rPr lang="en-US" baseline="0" dirty="0" err="1">
                <a:latin typeface="Arial" panose="020B0604020202020204" pitchFamily="34" charset="0"/>
                <a:cs typeface="Arial" panose="020B0604020202020204" pitchFamily="34" charset="0"/>
              </a:rPr>
              <a:t>koe</a:t>
            </a:r>
            <a:r>
              <a:rPr lang="en-US" baseline="0" dirty="0">
                <a:latin typeface="Arial" panose="020B0604020202020204" pitchFamily="34" charset="0"/>
                <a:cs typeface="Arial" panose="020B0604020202020204" pitchFamily="34" charset="0"/>
              </a:rPr>
              <a:t> ja </a:t>
            </a:r>
            <a:r>
              <a:rPr lang="en-US" baseline="0" dirty="0" err="1">
                <a:latin typeface="Arial" panose="020B0604020202020204" pitchFamily="34" charset="0"/>
                <a:cs typeface="Arial" panose="020B0604020202020204" pitchFamily="34" charset="0"/>
              </a:rPr>
              <a:t>luonnontieteen</a:t>
            </a:r>
            <a:r>
              <a:rPr lang="en-US" baseline="0" dirty="0">
                <a:latin typeface="Arial" panose="020B0604020202020204" pitchFamily="34" charset="0"/>
                <a:cs typeface="Arial" panose="020B0604020202020204" pitchFamily="34" charset="0"/>
              </a:rPr>
              <a:t> </a:t>
            </a:r>
            <a:r>
              <a:rPr lang="en-US" baseline="0" dirty="0" err="1">
                <a:latin typeface="Arial" panose="020B0604020202020204" pitchFamily="34" charset="0"/>
                <a:cs typeface="Arial" panose="020B0604020202020204" pitchFamily="34" charset="0"/>
              </a:rPr>
              <a:t>koe</a:t>
            </a:r>
            <a:r>
              <a:rPr lang="en-US" baseline="0" dirty="0">
                <a:latin typeface="Arial" panose="020B0604020202020204" pitchFamily="34" charset="0"/>
                <a:cs typeface="Arial" panose="020B0604020202020204" pitchFamily="34" charset="0"/>
              </a:rPr>
              <a:t> (</a:t>
            </a:r>
            <a:r>
              <a:rPr lang="en-US" baseline="0" dirty="0" err="1">
                <a:latin typeface="Arial" panose="020B0604020202020204" pitchFamily="34" charset="0"/>
                <a:cs typeface="Arial" panose="020B0604020202020204" pitchFamily="34" charset="0"/>
              </a:rPr>
              <a:t>maisema-arkkitehtuuri</a:t>
            </a:r>
            <a:r>
              <a:rPr lang="en-US" baseline="0" dirty="0">
                <a:latin typeface="Arial" panose="020B0604020202020204" pitchFamily="34" charset="0"/>
                <a:cs typeface="Arial" panose="020B0604020202020204" pitchFamily="34" charset="0"/>
              </a:rPr>
              <a:t>). </a:t>
            </a:r>
            <a:r>
              <a:rPr lang="fi-FI" dirty="0"/>
              <a:t>Matematiikan kokeen voi korvata matematiikan yo-arvosanalla ja</a:t>
            </a:r>
            <a:r>
              <a:rPr lang="fi-FI" baseline="0" dirty="0"/>
              <a:t> l</a:t>
            </a:r>
            <a:r>
              <a:rPr lang="fi-FI" dirty="0"/>
              <a:t>uonnontieteen kokeen maantiedon yo-arvosanalla (</a:t>
            </a:r>
            <a:r>
              <a:rPr lang="fi-FI" dirty="0" err="1"/>
              <a:t>Huom</a:t>
            </a:r>
            <a:r>
              <a:rPr lang="fi-FI" dirty="0"/>
              <a:t>! Täytettävä tietyt kynnysehdot). </a:t>
            </a:r>
            <a:endParaRPr lang="en-US" baseline="0" dirty="0">
              <a:latin typeface="Arial" panose="020B0604020202020204" pitchFamily="34" charset="0"/>
              <a:cs typeface="Arial" panose="020B0604020202020204" pitchFamily="34" charset="0"/>
            </a:endParaRP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b="1" baseline="0" dirty="0">
                <a:latin typeface="Arial" panose="020B0604020202020204" pitchFamily="34" charset="0"/>
                <a:cs typeface="Arial" panose="020B0604020202020204" pitchFamily="34" charset="0"/>
              </a:rPr>
              <a:t>Valintakokeet </a:t>
            </a:r>
            <a:r>
              <a:rPr lang="fi-FI" sz="1200" b="1" u="none" kern="1200" baseline="0" dirty="0">
                <a:solidFill>
                  <a:schemeClr val="tx1"/>
                </a:solidFill>
                <a:effectLst/>
                <a:latin typeface="+mn-lt"/>
                <a:ea typeface="+mn-ea"/>
                <a:cs typeface="+mn-cs"/>
              </a:rPr>
              <a:t>5</a:t>
            </a:r>
            <a:r>
              <a:rPr lang="fi-FI" sz="1200" b="1" u="none" kern="1200" dirty="0">
                <a:solidFill>
                  <a:schemeClr val="tx1"/>
                </a:solidFill>
                <a:effectLst/>
                <a:latin typeface="+mn-lt"/>
                <a:ea typeface="+mn-ea"/>
                <a:cs typeface="+mn-cs"/>
              </a:rPr>
              <a:t>.-6.6.2023</a:t>
            </a:r>
            <a:endParaRPr lang="en-US" b="1" u="none" baseline="0" dirty="0">
              <a:latin typeface="Arial" panose="020B0604020202020204" pitchFamily="34" charset="0"/>
              <a:cs typeface="Arial" panose="020B0604020202020204" pitchFamily="34" charset="0"/>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lang="en-US" sz="1200" u="none" dirty="0">
              <a:solidFill>
                <a:schemeClr val="tx1"/>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1" baseline="0" dirty="0" err="1">
                <a:latin typeface="Arial" panose="020B0604020202020204" pitchFamily="34" charset="0"/>
                <a:cs typeface="Arial" panose="020B0604020202020204" pitchFamily="34" charset="0"/>
              </a:rPr>
              <a:t>Huom</a:t>
            </a:r>
            <a:r>
              <a:rPr lang="en-US" b="1" baseline="0" dirty="0">
                <a:latin typeface="Arial" panose="020B0604020202020204" pitchFamily="34" charset="0"/>
                <a:cs typeface="Arial" panose="020B0604020202020204" pitchFamily="34" charset="0"/>
              </a:rPr>
              <a:t>! </a:t>
            </a:r>
            <a:r>
              <a:rPr lang="en-US" baseline="0" dirty="0" err="1">
                <a:latin typeface="Arial" panose="020B0604020202020204" pitchFamily="34" charset="0"/>
                <a:cs typeface="Arial" panose="020B0604020202020204" pitchFamily="34" charset="0"/>
              </a:rPr>
              <a:t>Informaatioverkostot</a:t>
            </a:r>
            <a:r>
              <a:rPr lang="en-US" baseline="0" dirty="0">
                <a:latin typeface="Arial" panose="020B0604020202020204" pitchFamily="34" charset="0"/>
                <a:cs typeface="Arial" panose="020B0604020202020204" pitchFamily="34" charset="0"/>
              </a:rPr>
              <a:t> </a:t>
            </a:r>
            <a:r>
              <a:rPr lang="en-US" baseline="0" dirty="0" err="1">
                <a:latin typeface="Arial" panose="020B0604020202020204" pitchFamily="34" charset="0"/>
                <a:cs typeface="Arial" panose="020B0604020202020204" pitchFamily="34" charset="0"/>
              </a:rPr>
              <a:t>ei</a:t>
            </a:r>
            <a:r>
              <a:rPr lang="en-US" baseline="0" dirty="0">
                <a:latin typeface="Arial" panose="020B0604020202020204" pitchFamily="34" charset="0"/>
                <a:cs typeface="Arial" panose="020B0604020202020204" pitchFamily="34" charset="0"/>
              </a:rPr>
              <a:t> </a:t>
            </a:r>
            <a:r>
              <a:rPr lang="en-US" baseline="0" dirty="0" err="1">
                <a:latin typeface="Arial" panose="020B0604020202020204" pitchFamily="34" charset="0"/>
                <a:cs typeface="Arial" panose="020B0604020202020204" pitchFamily="34" charset="0"/>
              </a:rPr>
              <a:t>kuulu</a:t>
            </a:r>
            <a:r>
              <a:rPr lang="en-US" baseline="0" dirty="0">
                <a:latin typeface="Arial" panose="020B0604020202020204" pitchFamily="34" charset="0"/>
                <a:cs typeface="Arial" panose="020B0604020202020204" pitchFamily="34" charset="0"/>
              </a:rPr>
              <a:t> DIA-</a:t>
            </a:r>
            <a:r>
              <a:rPr lang="en-US" baseline="0" dirty="0" err="1">
                <a:latin typeface="Arial" panose="020B0604020202020204" pitchFamily="34" charset="0"/>
                <a:cs typeface="Arial" panose="020B0604020202020204" pitchFamily="34" charset="0"/>
              </a:rPr>
              <a:t>yhteisvalintaan</a:t>
            </a:r>
            <a:r>
              <a:rPr lang="en-US" baseline="0" dirty="0">
                <a:latin typeface="Arial" panose="020B0604020202020204" pitchFamily="34" charset="0"/>
                <a:cs typeface="Arial" panose="020B0604020202020204" pitchFamily="34" charset="0"/>
              </a:rPr>
              <a:t>, </a:t>
            </a:r>
            <a:r>
              <a:rPr lang="en-US" baseline="0" dirty="0" err="1">
                <a:latin typeface="Arial" panose="020B0604020202020204" pitchFamily="34" charset="0"/>
                <a:cs typeface="Arial" panose="020B0604020202020204" pitchFamily="34" charset="0"/>
              </a:rPr>
              <a:t>siitä</a:t>
            </a:r>
            <a:r>
              <a:rPr lang="en-US" baseline="0" dirty="0">
                <a:latin typeface="Arial" panose="020B0604020202020204" pitchFamily="34" charset="0"/>
                <a:cs typeface="Arial" panose="020B0604020202020204" pitchFamily="34" charset="0"/>
              </a:rPr>
              <a:t> </a:t>
            </a:r>
            <a:r>
              <a:rPr lang="en-US" baseline="0" dirty="0" err="1">
                <a:latin typeface="Arial" panose="020B0604020202020204" pitchFamily="34" charset="0"/>
                <a:cs typeface="Arial" panose="020B0604020202020204" pitchFamily="34" charset="0"/>
              </a:rPr>
              <a:t>lisätietoa</a:t>
            </a:r>
            <a:r>
              <a:rPr lang="en-US" baseline="0" dirty="0">
                <a:latin typeface="Arial" panose="020B0604020202020204" pitchFamily="34" charset="0"/>
                <a:cs typeface="Arial" panose="020B0604020202020204" pitchFamily="34" charset="0"/>
              </a:rPr>
              <a:t>: </a:t>
            </a:r>
            <a:r>
              <a:rPr lang="en-US" u="sng" baseline="0" dirty="0">
                <a:latin typeface="Arial" panose="020B0604020202020204" pitchFamily="34" charset="0"/>
                <a:cs typeface="Arial" panose="020B0604020202020204" pitchFamily="34" charset="0"/>
              </a:rPr>
              <a:t>aalto.fi/</a:t>
            </a:r>
            <a:r>
              <a:rPr lang="en-US" u="sng" baseline="0" dirty="0" err="1">
                <a:latin typeface="Arial" panose="020B0604020202020204" pitchFamily="34" charset="0"/>
                <a:cs typeface="Arial" panose="020B0604020202020204" pitchFamily="34" charset="0"/>
              </a:rPr>
              <a:t>opinnot</a:t>
            </a:r>
            <a:r>
              <a:rPr lang="en-US" u="sng" baseline="0" dirty="0">
                <a:latin typeface="Arial" panose="020B0604020202020204" pitchFamily="34" charset="0"/>
                <a:cs typeface="Arial" panose="020B0604020202020204" pitchFamily="34" charset="0"/>
              </a:rPr>
              <a:t>, opintopolku.fi</a:t>
            </a:r>
            <a:endParaRPr lang="fi-FI" sz="1200" u="sng"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20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b="1" dirty="0">
                <a:solidFill>
                  <a:schemeClr val="tx1"/>
                </a:solidFill>
                <a:latin typeface="Arial" panose="020B0604020202020204" pitchFamily="34" charset="0"/>
                <a:cs typeface="Arial" panose="020B0604020202020204" pitchFamily="34" charset="0"/>
              </a:rPr>
              <a:t>Kauppatieteellinen</a:t>
            </a:r>
            <a:r>
              <a:rPr lang="fi-FI" sz="1200" b="1" baseline="0" dirty="0">
                <a:solidFill>
                  <a:schemeClr val="tx1"/>
                </a:solidFill>
                <a:latin typeface="Arial" panose="020B0604020202020204" pitchFamily="34" charset="0"/>
                <a:cs typeface="Arial" panose="020B0604020202020204" pitchFamily="34" charset="0"/>
              </a:rPr>
              <a:t> ala ja tekniikan ala: </a:t>
            </a:r>
            <a:r>
              <a:rPr lang="en-US" sz="1200" dirty="0">
                <a:solidFill>
                  <a:schemeClr val="tx1"/>
                </a:solidFill>
                <a:latin typeface="Arial" panose="020B0604020202020204" pitchFamily="34" charset="0"/>
                <a:cs typeface="Arial" panose="020B0604020202020204" pitchFamily="34" charset="0"/>
              </a:rPr>
              <a:t>Jo </a:t>
            </a:r>
            <a:r>
              <a:rPr lang="en-US" sz="1200" dirty="0" err="1">
                <a:solidFill>
                  <a:schemeClr val="tx1"/>
                </a:solidFill>
                <a:latin typeface="Arial" panose="020B0604020202020204" pitchFamily="34" charset="0"/>
                <a:cs typeface="Arial" panose="020B0604020202020204" pitchFamily="34" charset="0"/>
              </a:rPr>
              <a:t>mainittujen</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valintaryhmien</a:t>
            </a:r>
            <a:r>
              <a:rPr lang="en-US"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lisäksi</a:t>
            </a:r>
            <a:r>
              <a:rPr lang="en-US" sz="1200" dirty="0">
                <a:solidFill>
                  <a:schemeClr val="tx1"/>
                </a:solidFill>
                <a:latin typeface="Arial" panose="020B0604020202020204" pitchFamily="34" charset="0"/>
                <a:cs typeface="Arial" panose="020B0604020202020204" pitchFamily="34" charset="0"/>
              </a:rPr>
              <a:t> on</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myös</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erillisiä</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pienempiä</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valintaryhmiä</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jotka</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löytyvät</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Opintopolku-palvelusta</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hakukohdekohtaisesti</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esimerkiksi</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valinta</a:t>
            </a:r>
            <a:r>
              <a:rPr lang="en-US" sz="1200" baseline="0" dirty="0">
                <a:solidFill>
                  <a:schemeClr val="tx1"/>
                </a:solidFill>
                <a:latin typeface="Arial" panose="020B0604020202020204" pitchFamily="34" charset="0"/>
                <a:cs typeface="Arial" panose="020B0604020202020204" pitchFamily="34" charset="0"/>
              </a:rPr>
              <a:t> MAOL- tai </a:t>
            </a:r>
            <a:r>
              <a:rPr lang="en-US" sz="1200" baseline="0" dirty="0" err="1">
                <a:solidFill>
                  <a:schemeClr val="tx1"/>
                </a:solidFill>
                <a:latin typeface="Arial" panose="020B0604020202020204" pitchFamily="34" charset="0"/>
                <a:cs typeface="Arial" panose="020B0604020202020204" pitchFamily="34" charset="0"/>
              </a:rPr>
              <a:t>Talousguru-kilpailuiden</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perusteella</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Kauppatieteellisellä</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alalla</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voi</a:t>
            </a:r>
            <a:r>
              <a:rPr lang="en-US" sz="1200" baseline="0" dirty="0">
                <a:solidFill>
                  <a:schemeClr val="tx1"/>
                </a:solidFill>
                <a:latin typeface="Arial" panose="020B0604020202020204" pitchFamily="34" charset="0"/>
                <a:cs typeface="Arial" panose="020B0604020202020204" pitchFamily="34" charset="0"/>
              </a:rPr>
              <a:t> hakea </a:t>
            </a:r>
            <a:r>
              <a:rPr lang="en-US" sz="1200" baseline="0" dirty="0" err="1">
                <a:solidFill>
                  <a:schemeClr val="tx1"/>
                </a:solidFill>
                <a:latin typeface="Arial" panose="020B0604020202020204" pitchFamily="34" charset="0"/>
                <a:cs typeface="Arial" panose="020B0604020202020204" pitchFamily="34" charset="0"/>
              </a:rPr>
              <a:t>lisäksi</a:t>
            </a:r>
            <a:r>
              <a:rPr lang="en-US" sz="1200" baseline="0" dirty="0">
                <a:solidFill>
                  <a:schemeClr val="tx1"/>
                </a:solidFill>
                <a:latin typeface="Arial" panose="020B0604020202020204" pitchFamily="34" charset="0"/>
                <a:cs typeface="Arial" panose="020B0604020202020204" pitchFamily="34" charset="0"/>
              </a:rPr>
              <a:t> SAT-/ACT-</a:t>
            </a:r>
            <a:r>
              <a:rPr lang="en-US" sz="1200" baseline="0" dirty="0" err="1">
                <a:solidFill>
                  <a:schemeClr val="tx1"/>
                </a:solidFill>
                <a:latin typeface="Arial" panose="020B0604020202020204" pitchFamily="34" charset="0"/>
                <a:cs typeface="Arial" panose="020B0604020202020204" pitchFamily="34" charset="0"/>
              </a:rPr>
              <a:t>testien</a:t>
            </a:r>
            <a:r>
              <a:rPr lang="en-US" sz="1200" baseline="0" dirty="0">
                <a:solidFill>
                  <a:schemeClr val="tx1"/>
                </a:solidFill>
                <a:latin typeface="Arial" panose="020B0604020202020204" pitchFamily="34" charset="0"/>
                <a:cs typeface="Arial" panose="020B0604020202020204" pitchFamily="34" charset="0"/>
              </a:rPr>
              <a:t> </a:t>
            </a:r>
            <a:r>
              <a:rPr lang="en-US" sz="1200" baseline="0" dirty="0" err="1">
                <a:solidFill>
                  <a:schemeClr val="tx1"/>
                </a:solidFill>
                <a:latin typeface="Arial" panose="020B0604020202020204" pitchFamily="34" charset="0"/>
                <a:cs typeface="Arial" panose="020B0604020202020204" pitchFamily="34" charset="0"/>
              </a:rPr>
              <a:t>perusteella</a:t>
            </a:r>
            <a:r>
              <a:rPr lang="en-US" sz="1200" baseline="0" dirty="0">
                <a:solidFill>
                  <a:schemeClr val="tx1"/>
                </a:solidFill>
                <a:latin typeface="Arial" panose="020B0604020202020204" pitchFamily="34" charset="0"/>
                <a:cs typeface="Arial" panose="020B0604020202020204" pitchFamily="34" charset="0"/>
              </a:rPr>
              <a:t>. </a:t>
            </a:r>
            <a:endParaRPr lang="en-US" sz="1200" dirty="0">
              <a:solidFill>
                <a:schemeClr val="tx1"/>
              </a:solidFill>
            </a:endParaRPr>
          </a:p>
          <a:p>
            <a:endParaRPr lang="fi-FI" b="1" dirty="0"/>
          </a:p>
          <a:p>
            <a:r>
              <a:rPr lang="fi-FI" b="1" dirty="0"/>
              <a:t>Ensikertalaisuus:</a:t>
            </a:r>
          </a:p>
          <a:p>
            <a:pPr marL="171450" indent="-171450">
              <a:buFontTx/>
              <a:buChar char="-"/>
            </a:pPr>
            <a:r>
              <a:rPr lang="fi-FI" dirty="0"/>
              <a:t>Ensikertalaisille </a:t>
            </a:r>
            <a:r>
              <a:rPr lang="fi-FI" sz="1200" kern="1200" dirty="0">
                <a:solidFill>
                  <a:schemeClr val="tx1"/>
                </a:solidFill>
                <a:effectLst/>
                <a:latin typeface="+mn-lt"/>
                <a:ea typeface="+mn-ea"/>
                <a:cs typeface="+mn-cs"/>
              </a:rPr>
              <a:t>on varattu tietty määrä aloituspaikkoja. </a:t>
            </a:r>
            <a:endParaRPr lang="fi-FI" dirty="0"/>
          </a:p>
          <a:p>
            <a:pPr marL="171450" indent="-171450">
              <a:buFontTx/>
              <a:buChar char="-"/>
            </a:pPr>
            <a:r>
              <a:rPr lang="fi-FI" dirty="0"/>
              <a:t>Hakijat, jotka eivät ole vastaanottaneet opiskelupaikkaa vuoden 2014 jälkeen ja ei ole korkeakoulututkintoa suoritettuna.</a:t>
            </a:r>
          </a:p>
          <a:p>
            <a:pPr marL="171450" indent="-171450">
              <a:buFontTx/>
              <a:buChar char="-"/>
            </a:pPr>
            <a:endParaRPr lang="en-US" dirty="0"/>
          </a:p>
          <a:p>
            <a:pPr marL="171450" indent="-171450">
              <a:buFontTx/>
              <a:buChar char="-"/>
            </a:pPr>
            <a:endParaRPr lang="fi-FI" dirty="0"/>
          </a:p>
        </p:txBody>
      </p:sp>
      <p:sp>
        <p:nvSpPr>
          <p:cNvPr id="4" name="Slide Number Placeholder 3"/>
          <p:cNvSpPr>
            <a:spLocks noGrp="1"/>
          </p:cNvSpPr>
          <p:nvPr>
            <p:ph type="sldNum" sz="quarter" idx="10"/>
          </p:nvPr>
        </p:nvSpPr>
        <p:spPr/>
        <p:txBody>
          <a:bodyPr/>
          <a:lstStyle/>
          <a:p>
            <a:fld id="{60F36671-E088-4136-B909-334FC2DC8126}" type="slidenum">
              <a:rPr lang="fi-FI" smtClean="0"/>
              <a:t>28</a:t>
            </a:fld>
            <a:endParaRPr lang="fi-FI"/>
          </a:p>
        </p:txBody>
      </p:sp>
    </p:spTree>
    <p:extLst>
      <p:ext uri="{BB962C8B-B14F-4D97-AF65-F5344CB8AC3E}">
        <p14:creationId xmlns:p14="http://schemas.microsoft.com/office/powerpoint/2010/main" val="2168346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i-FI" sz="1200" i="0" kern="1200" dirty="0">
                <a:solidFill>
                  <a:schemeClr val="tx1"/>
                </a:solidFill>
                <a:effectLst/>
                <a:latin typeface="+mn-lt"/>
                <a:ea typeface="+mn-ea"/>
                <a:cs typeface="+mn-cs"/>
              </a:rPr>
              <a:t>Aalto-yliopiston avoimen yliopiston väyläopinnot suorittaneilla on mahdollisuus tulla hyväksytyksi erikseen määriteltyihin hakukohteisiin alemman ja ylemmän korkeakoulututkinnon opiskelijoiksi ilman pääsykoetta ja pohjakoulutuksesta riippumatta, mikäli he täyttävät hakukohteen väylävaatimukset.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i-FI" sz="1200" i="0" kern="1200" dirty="0">
                <a:solidFill>
                  <a:schemeClr val="tx1"/>
                </a:solidFill>
                <a:effectLst/>
                <a:latin typeface="+mn-lt"/>
                <a:ea typeface="+mn-ea"/>
                <a:cs typeface="+mn-cs"/>
              </a:rPr>
              <a:t>Kauppatieteiden väyläopinnot voi suorittaa haluamassaan ajassa.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i-FI" sz="1200" i="0" kern="1200" dirty="0">
                <a:solidFill>
                  <a:schemeClr val="tx1"/>
                </a:solidFill>
                <a:effectLst/>
                <a:latin typeface="+mn-lt"/>
                <a:ea typeface="+mn-ea"/>
                <a:cs typeface="+mn-cs"/>
              </a:rPr>
              <a:t>Tekniikan väyläopintoihin on jatkuva ilmoittautuminen läpi vuoden. Opinnot tulee suorittaa vuoden sisällä.</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i-FI" sz="1200" i="0" kern="1200" dirty="0">
                <a:solidFill>
                  <a:schemeClr val="tx1"/>
                </a:solidFill>
                <a:effectLst/>
                <a:latin typeface="+mn-lt"/>
                <a:ea typeface="+mn-ea"/>
                <a:cs typeface="+mn-cs"/>
              </a:rPr>
              <a:t>Lisätietoa kauppatieteiden väylästä: </a:t>
            </a:r>
            <a:r>
              <a:rPr lang="fi-FI" sz="1200" b="0" i="0" kern="1200" dirty="0">
                <a:solidFill>
                  <a:schemeClr val="tx1"/>
                </a:solidFill>
                <a:effectLst/>
                <a:latin typeface="+mn-lt"/>
                <a:ea typeface="+mn-ea"/>
                <a:cs typeface="+mn-cs"/>
                <a:hlinkClick r:id="rId3" tooltip="https://www.aalto.fi/fi/node/30286/"/>
              </a:rPr>
              <a:t>https://www.aalto.fi/fi/node/30286/</a:t>
            </a:r>
            <a:endParaRPr lang="fi-FI"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i-FI" sz="1200" i="0" kern="1200" dirty="0">
                <a:solidFill>
                  <a:schemeClr val="tx1"/>
                </a:solidFill>
                <a:effectLst/>
                <a:latin typeface="+mn-lt"/>
                <a:ea typeface="+mn-ea"/>
                <a:cs typeface="+mn-cs"/>
              </a:rPr>
              <a:t>Lisätietoa tekniikan väylästä: </a:t>
            </a:r>
            <a:r>
              <a:rPr lang="fi-FI" sz="1200" b="0" i="0" kern="1200" dirty="0">
                <a:solidFill>
                  <a:schemeClr val="tx1"/>
                </a:solidFill>
                <a:effectLst/>
                <a:latin typeface="+mn-lt"/>
                <a:ea typeface="+mn-ea"/>
                <a:cs typeface="+mn-cs"/>
                <a:hlinkClick r:id="rId4" tooltip="https://www.aalto.fi/fi/node/105821/"/>
              </a:rPr>
              <a:t>https://www.aalto.fi/fi/node/105821/</a:t>
            </a:r>
            <a:endParaRPr lang="fi-FI" sz="1200" b="0" i="0" kern="1200" dirty="0">
              <a:solidFill>
                <a:schemeClr val="tx1"/>
              </a:solidFill>
              <a:effectLst/>
              <a:latin typeface="+mn-lt"/>
              <a:ea typeface="+mn-ea"/>
              <a:cs typeface="+mn-cs"/>
            </a:endParaRPr>
          </a:p>
          <a:p>
            <a:endParaRPr lang="fi-FI" dirty="0"/>
          </a:p>
          <a:p>
            <a:r>
              <a:rPr lang="fi-FI" b="0" dirty="0"/>
              <a:t>-</a:t>
            </a:r>
            <a:r>
              <a:rPr lang="fi-FI" b="1" dirty="0"/>
              <a:t> </a:t>
            </a:r>
            <a:r>
              <a:rPr lang="fi-FI" b="1" dirty="0" err="1"/>
              <a:t>Huom</a:t>
            </a:r>
            <a:r>
              <a:rPr lang="fi-FI" b="1" dirty="0"/>
              <a:t>! </a:t>
            </a:r>
            <a:r>
              <a:rPr lang="fi-FI" dirty="0"/>
              <a:t>Lisäksi kaikkien hakijoiden tulee osoittaa riittävä suomen- tai ruotsinkielen taito annettuun määräaikaan mennessä.</a:t>
            </a:r>
          </a:p>
        </p:txBody>
      </p:sp>
      <p:sp>
        <p:nvSpPr>
          <p:cNvPr id="4" name="Slide Number Placeholder 3"/>
          <p:cNvSpPr>
            <a:spLocks noGrp="1"/>
          </p:cNvSpPr>
          <p:nvPr>
            <p:ph type="sldNum" sz="quarter" idx="5"/>
          </p:nvPr>
        </p:nvSpPr>
        <p:spPr/>
        <p:txBody>
          <a:bodyPr/>
          <a:lstStyle/>
          <a:p>
            <a:fld id="{60F36671-E088-4136-B909-334FC2DC8126}" type="slidenum">
              <a:rPr lang="fi-FI" smtClean="0"/>
              <a:t>29</a:t>
            </a:fld>
            <a:endParaRPr lang="fi-FI"/>
          </a:p>
        </p:txBody>
      </p:sp>
    </p:spTree>
    <p:extLst>
      <p:ext uri="{BB962C8B-B14F-4D97-AF65-F5344CB8AC3E}">
        <p14:creationId xmlns:p14="http://schemas.microsoft.com/office/powerpoint/2010/main" val="2571958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latin typeface="Arial" panose="020B0604020202020204" pitchFamily="34" charset="0"/>
                <a:cs typeface="Arial" panose="020B0604020202020204" pitchFamily="34" charset="0"/>
              </a:rPr>
              <a:t>Riittävän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kielitaidon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voi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osoittaa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myös</a:t>
            </a:r>
            <a:r>
              <a:rPr lang="en-US"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esimerkiksi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seuraavilla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tavoilla</a:t>
            </a:r>
            <a:r>
              <a:rPr lang="en-US" dirty="0">
                <a:latin typeface="Arial" panose="020B0604020202020204" pitchFamily="34" charset="0"/>
                <a:cs typeface="Arial" panose="020B0604020202020204" pitchFamily="34" charset="0"/>
              </a:rPr>
              <a:t>:</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fi-FI" altLang="fi-FI" sz="1200" dirty="0">
                <a:latin typeface="Arial" panose="020B0604020202020204" pitchFamily="34" charset="0"/>
                <a:cs typeface="Arial" panose="020B0604020202020204" pitchFamily="34" charset="0"/>
              </a:rPr>
              <a:t>Opetushallituksen yleinen kielitutkinto (YKI): </a:t>
            </a:r>
            <a:r>
              <a:rPr lang="fi-FI" sz="1200" kern="1200" dirty="0">
                <a:solidFill>
                  <a:schemeClr val="tx1"/>
                </a:solidFill>
                <a:effectLst/>
                <a:latin typeface="+mn-lt"/>
                <a:ea typeface="+mn-ea"/>
                <a:cs typeface="+mn-cs"/>
              </a:rPr>
              <a:t>keskitason tutkinto suoritettu taitotasolla 4 kokeen kaikissa osakokeissa (tekstin ymmärtäminen, kirjoittaminen, puheen ymmärtäminen ja puhuminen). Vaihtoehtoisesti ylimmän tason tutkinnosta (taitotasot 5 ja 6) vähintään kolme osakoetta suoritettuna hyväksytysti. Eri tutkintokertoja voi yhdistellä.</a:t>
            </a:r>
          </a:p>
          <a:p>
            <a:pPr marL="342900" indent="-342900">
              <a:buFontTx/>
              <a:buChar char="-"/>
            </a:pPr>
            <a:r>
              <a:rPr lang="fi-FI" dirty="0"/>
              <a:t>Valtionhallinnon suullinen ja kirjallinen kielitutkinto suoritettu arvosanalla hyvä</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lang="fi-FI" b="0" i="0" dirty="0">
                <a:effectLst/>
                <a:latin typeface="Segoe UI" panose="020B0502040204020203" pitchFamily="34" charset="0"/>
              </a:rPr>
              <a:t>Yhdistelmä Yleisestä kielitutkinnosta ja Valtionhallinnon kielitutkinnosta: Yleisen kielitutkinnon tekstin ymmärtämisen ja kirjoittamisen osakokeet suoritettu taitotasolla 4 ja Valtionhallinnon kielitutkinnon suullinen osa suoritettu arvosanalla hyvä TAI Yleisen kielitutkinnon puheen ymmärtämisen ja puhumisen osakokeet suoritettu taitotasolla 4 ja Valtionhallinnon kielitutkinnon kirjallinen osa suoritettu arvosanalla hyvä. </a:t>
            </a:r>
            <a:endParaRPr lang="fi-FI" dirty="0"/>
          </a:p>
          <a:p>
            <a:pPr marL="342900" indent="-342900">
              <a:buFontTx/>
              <a:buChar char="-"/>
            </a:pPr>
            <a:endParaRPr lang="en-US" dirty="0"/>
          </a:p>
          <a:p>
            <a:pPr marL="0" indent="0">
              <a:buFontTx/>
              <a:buNone/>
            </a:pPr>
            <a:r>
              <a:rPr lang="en-US" b="1" dirty="0" err="1"/>
              <a:t>Huom</a:t>
            </a:r>
            <a:r>
              <a:rPr lang="en-US" b="1" dirty="0"/>
              <a:t>!</a:t>
            </a:r>
            <a:r>
              <a:rPr lang="en-US" b="1" baseline="0" dirty="0"/>
              <a:t> </a:t>
            </a:r>
            <a:r>
              <a:rPr lang="en-US" b="0" baseline="0" dirty="0" err="1"/>
              <a:t>Kotimaisten</a:t>
            </a:r>
            <a:r>
              <a:rPr lang="en-US" b="0" baseline="0" dirty="0"/>
              <a:t> </a:t>
            </a:r>
            <a:r>
              <a:rPr lang="en-US" b="0" baseline="0" dirty="0" err="1"/>
              <a:t>kielten</a:t>
            </a:r>
            <a:r>
              <a:rPr lang="en-US" b="0" baseline="0" dirty="0"/>
              <a:t> </a:t>
            </a:r>
            <a:r>
              <a:rPr lang="en-US" b="0" baseline="0" dirty="0" err="1"/>
              <a:t>taito</a:t>
            </a:r>
            <a:r>
              <a:rPr lang="en-US" b="0" baseline="0" dirty="0"/>
              <a:t> </a:t>
            </a:r>
            <a:r>
              <a:rPr lang="en-US" b="0" baseline="0" dirty="0" err="1"/>
              <a:t>tulee</a:t>
            </a:r>
            <a:r>
              <a:rPr lang="en-US" b="0" baseline="0" dirty="0"/>
              <a:t> </a:t>
            </a:r>
            <a:r>
              <a:rPr lang="en-US" b="0" baseline="0" dirty="0" err="1"/>
              <a:t>aina</a:t>
            </a:r>
            <a:r>
              <a:rPr lang="en-US" b="0" baseline="0" dirty="0"/>
              <a:t> </a:t>
            </a:r>
            <a:r>
              <a:rPr lang="en-US" b="0" baseline="0" dirty="0" err="1"/>
              <a:t>osoittaa</a:t>
            </a:r>
            <a:r>
              <a:rPr lang="en-US" b="0" baseline="0" dirty="0"/>
              <a:t> </a:t>
            </a:r>
            <a:r>
              <a:rPr lang="en-US" b="0" baseline="0" dirty="0" err="1"/>
              <a:t>hakukohteen</a:t>
            </a:r>
            <a:r>
              <a:rPr lang="en-US" b="0" baseline="0" dirty="0"/>
              <a:t> </a:t>
            </a:r>
            <a:r>
              <a:rPr lang="en-US" b="0" baseline="0" dirty="0" err="1"/>
              <a:t>opetuskielen</a:t>
            </a:r>
            <a:r>
              <a:rPr lang="en-US" b="0" baseline="0" dirty="0"/>
              <a:t> </a:t>
            </a:r>
            <a:r>
              <a:rPr lang="en-US" b="0" baseline="0" dirty="0" err="1"/>
              <a:t>mukaisesti</a:t>
            </a:r>
            <a:r>
              <a:rPr lang="en-US" b="0" baseline="0" dirty="0"/>
              <a:t>, </a:t>
            </a:r>
            <a:r>
              <a:rPr lang="en-US" b="0" baseline="0" dirty="0" err="1"/>
              <a:t>esim</a:t>
            </a:r>
            <a:r>
              <a:rPr lang="en-US" b="0" baseline="0" dirty="0"/>
              <a:t>. </a:t>
            </a:r>
            <a:r>
              <a:rPr lang="en-US" baseline="0" dirty="0" err="1"/>
              <a:t>Aallon</a:t>
            </a:r>
            <a:r>
              <a:rPr lang="en-US" baseline="0" dirty="0"/>
              <a:t> </a:t>
            </a:r>
            <a:r>
              <a:rPr lang="en-US" baseline="0" dirty="0" err="1"/>
              <a:t>suomenkieliseen</a:t>
            </a:r>
            <a:r>
              <a:rPr lang="en-US" baseline="0" dirty="0"/>
              <a:t> </a:t>
            </a:r>
            <a:r>
              <a:rPr lang="en-US" baseline="0" dirty="0" err="1"/>
              <a:t>Kauppatieteiden</a:t>
            </a:r>
            <a:r>
              <a:rPr lang="en-US" baseline="0" dirty="0"/>
              <a:t> </a:t>
            </a:r>
            <a:r>
              <a:rPr lang="en-US" baseline="0" dirty="0" err="1"/>
              <a:t>kandidaattiohjelmaan</a:t>
            </a:r>
            <a:r>
              <a:rPr lang="en-US" baseline="0" dirty="0"/>
              <a:t> </a:t>
            </a:r>
            <a:r>
              <a:rPr lang="en-US" baseline="0" dirty="0" err="1"/>
              <a:t>hakevien</a:t>
            </a:r>
            <a:r>
              <a:rPr lang="en-US" baseline="0" dirty="0"/>
              <a:t> </a:t>
            </a:r>
            <a:r>
              <a:rPr lang="fi-FI" dirty="0"/>
              <a:t>on osoitettava suomen kielen taito.</a:t>
            </a:r>
          </a:p>
          <a:p>
            <a:pPr marL="342900" indent="-342900">
              <a:buFontTx/>
              <a:buChar cha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Arial" panose="020B0604020202020204" pitchFamily="34" charset="0"/>
                <a:cs typeface="Arial" panose="020B0604020202020204" pitchFamily="34" charset="0"/>
              </a:rPr>
              <a:t>Lisätietoja</a:t>
            </a:r>
            <a:r>
              <a:rPr lang="en-US" dirty="0">
                <a:latin typeface="Arial" panose="020B0604020202020204" pitchFamily="34" charset="0"/>
                <a:cs typeface="Arial" panose="020B0604020202020204" pitchFamily="34" charset="0"/>
              </a:rPr>
              <a:t>: https://www.aalto.fi/fi/node/17066/</a:t>
            </a:r>
          </a:p>
          <a:p>
            <a:endParaRPr lang="fi-FI" dirty="0"/>
          </a:p>
        </p:txBody>
      </p:sp>
      <p:sp>
        <p:nvSpPr>
          <p:cNvPr id="4" name="Slide Number Placeholder 3"/>
          <p:cNvSpPr>
            <a:spLocks noGrp="1"/>
          </p:cNvSpPr>
          <p:nvPr>
            <p:ph type="sldNum" sz="quarter" idx="10"/>
          </p:nvPr>
        </p:nvSpPr>
        <p:spPr/>
        <p:txBody>
          <a:bodyPr/>
          <a:lstStyle/>
          <a:p>
            <a:fld id="{60F36671-E088-4136-B909-334FC2DC8126}" type="slidenum">
              <a:rPr lang="fi-FI" smtClean="0"/>
              <a:t>30</a:t>
            </a:fld>
            <a:endParaRPr lang="fi-FI"/>
          </a:p>
        </p:txBody>
      </p:sp>
    </p:spTree>
    <p:extLst>
      <p:ext uri="{BB962C8B-B14F-4D97-AF65-F5344CB8AC3E}">
        <p14:creationId xmlns:p14="http://schemas.microsoft.com/office/powerpoint/2010/main" val="1871804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1" dirty="0" err="1"/>
              <a:t>Huom</a:t>
            </a:r>
            <a:r>
              <a:rPr lang="fi-FI" b="1" dirty="0"/>
              <a:t>! </a:t>
            </a:r>
            <a:r>
              <a:rPr lang="fi-FI" dirty="0"/>
              <a:t>Kevään toisessa yhteishaussa (suomen- ja ruotsinkieliset hakukohteet) voi hakea enintään kuuteen koulutukseen, jotka </a:t>
            </a:r>
            <a:r>
              <a:rPr lang="fi-FI" b="1" dirty="0"/>
              <a:t>hakija asettaa hakulomakkeella mieluisuusjärjestykseen.</a:t>
            </a:r>
          </a:p>
          <a:p>
            <a:endParaRPr lang="fi-FI" b="1" dirty="0"/>
          </a:p>
          <a:p>
            <a:endParaRPr lang="fi-FI" b="1" dirty="0"/>
          </a:p>
          <a:p>
            <a:endParaRPr lang="en-US" dirty="0"/>
          </a:p>
          <a:p>
            <a:endParaRPr lang="fi-FI" dirty="0"/>
          </a:p>
        </p:txBody>
      </p:sp>
      <p:sp>
        <p:nvSpPr>
          <p:cNvPr id="4" name="Slide Number Placeholder 3"/>
          <p:cNvSpPr>
            <a:spLocks noGrp="1"/>
          </p:cNvSpPr>
          <p:nvPr>
            <p:ph type="sldNum" sz="quarter" idx="10"/>
          </p:nvPr>
        </p:nvSpPr>
        <p:spPr/>
        <p:txBody>
          <a:bodyPr/>
          <a:lstStyle/>
          <a:p>
            <a:fld id="{60F36671-E088-4136-B909-334FC2DC8126}" type="slidenum">
              <a:rPr lang="fi-FI" smtClean="0"/>
              <a:t>31</a:t>
            </a:fld>
            <a:endParaRPr lang="fi-FI"/>
          </a:p>
        </p:txBody>
      </p:sp>
    </p:spTree>
    <p:extLst>
      <p:ext uri="{BB962C8B-B14F-4D97-AF65-F5344CB8AC3E}">
        <p14:creationId xmlns:p14="http://schemas.microsoft.com/office/powerpoint/2010/main" val="327277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60F36671-E088-4136-B909-334FC2DC8126}" type="slidenum">
              <a:rPr lang="fi-FI" smtClean="0"/>
              <a:t>33</a:t>
            </a:fld>
            <a:endParaRPr lang="fi-FI"/>
          </a:p>
        </p:txBody>
      </p:sp>
    </p:spTree>
    <p:extLst>
      <p:ext uri="{BB962C8B-B14F-4D97-AF65-F5344CB8AC3E}">
        <p14:creationId xmlns:p14="http://schemas.microsoft.com/office/powerpoint/2010/main" val="28264501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Huom! </a:t>
            </a:r>
            <a:r>
              <a:rPr lang="en-US" dirty="0" err="1"/>
              <a:t>Virtuaalinen</a:t>
            </a:r>
            <a:r>
              <a:rPr lang="en-US" dirty="0"/>
              <a:t> </a:t>
            </a:r>
            <a:r>
              <a:rPr lang="en-US" dirty="0" err="1"/>
              <a:t>kampuskierros</a:t>
            </a:r>
            <a:endParaRPr lang="fi-FI" dirty="0"/>
          </a:p>
        </p:txBody>
      </p:sp>
      <p:sp>
        <p:nvSpPr>
          <p:cNvPr id="4" name="Slide Number Placeholder 3"/>
          <p:cNvSpPr>
            <a:spLocks noGrp="1"/>
          </p:cNvSpPr>
          <p:nvPr>
            <p:ph type="sldNum" sz="quarter" idx="5"/>
          </p:nvPr>
        </p:nvSpPr>
        <p:spPr/>
        <p:txBody>
          <a:bodyPr/>
          <a:lstStyle/>
          <a:p>
            <a:fld id="{60F36671-E088-4136-B909-334FC2DC8126}" type="slidenum">
              <a:rPr lang="fi-FI" smtClean="0"/>
              <a:t>34</a:t>
            </a:fld>
            <a:endParaRPr lang="fi-FI"/>
          </a:p>
        </p:txBody>
      </p:sp>
    </p:spTree>
    <p:extLst>
      <p:ext uri="{BB962C8B-B14F-4D97-AF65-F5344CB8AC3E}">
        <p14:creationId xmlns:p14="http://schemas.microsoft.com/office/powerpoint/2010/main" val="968672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i-FI" sz="1200" dirty="0">
                <a:solidFill>
                  <a:schemeClr val="tx1">
                    <a:lumMod val="85000"/>
                    <a:lumOff val="15000"/>
                  </a:schemeClr>
                </a:solidFill>
                <a:latin typeface="Arial" charset="0"/>
                <a:ea typeface="Arial" charset="0"/>
                <a:cs typeface="Arial" charset="0"/>
              </a:rPr>
              <a:t>Aalto-yliopisto on rohkeiden ajattelijoiden yhteisö, jossa kohtaavat tekniikka, talous, taide ja muotoilu. Tavoitteemme on olla yksi maailman kärkiyliopistoista. </a:t>
            </a:r>
            <a:endParaRPr lang="fi-FI" sz="1200" baseline="0" dirty="0"/>
          </a:p>
          <a:p>
            <a:r>
              <a:rPr lang="fi-FI" sz="1200" b="1" dirty="0"/>
              <a:t>Aallon kolme alaa</a:t>
            </a:r>
            <a:r>
              <a:rPr lang="fi-FI" sz="1200" b="1" baseline="0" dirty="0"/>
              <a:t> ovat</a:t>
            </a:r>
            <a:r>
              <a:rPr lang="fi-FI" sz="1200" b="1" dirty="0"/>
              <a:t> taide,</a:t>
            </a:r>
            <a:r>
              <a:rPr lang="fi-FI" sz="1200" b="1" baseline="0" dirty="0"/>
              <a:t> talous ja tekniikka.</a:t>
            </a:r>
          </a:p>
          <a:p>
            <a:endParaRPr lang="fi-FI" sz="1200" b="1" baseline="0" dirty="0"/>
          </a:p>
          <a:p>
            <a:r>
              <a:rPr lang="fi-FI" sz="1200" b="1" baseline="0" dirty="0"/>
              <a:t>Kuusi korkeakoulua: Taiteiden ja suunnittelun korkeakoulu</a:t>
            </a:r>
            <a:r>
              <a:rPr lang="fi-FI" sz="1200" baseline="0" dirty="0"/>
              <a:t>, </a:t>
            </a:r>
            <a:r>
              <a:rPr lang="fi-FI" sz="1200" b="1" baseline="0" dirty="0"/>
              <a:t>Kauppakorkeakoulu</a:t>
            </a:r>
            <a:r>
              <a:rPr lang="fi-FI" sz="1200" baseline="0" dirty="0"/>
              <a:t> ja tekniikan alan neljä korkeakoulua </a:t>
            </a:r>
            <a:r>
              <a:rPr lang="fi-FI" sz="1200" b="1" baseline="0" dirty="0"/>
              <a:t>Insinööritieteiden korkeakoulu, Kemian tekniikan korkeakoulu, Perustieteiden korkeakoulu ja Sähkötekniikan korkeakoulu</a:t>
            </a:r>
          </a:p>
          <a:p>
            <a:endParaRPr lang="en-US"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baseline="0" noProof="0" dirty="0"/>
              <a:t>Opetus keskittyy Otaniemen kampukselle (lukuun ottamatta Mikkelin englanninkielistä International Business –kandidaattiohjelmaa). </a:t>
            </a:r>
            <a:endParaRPr lang="fi-FI" sz="1200" baseline="0" dirty="0"/>
          </a:p>
          <a:p>
            <a:endParaRPr lang="fi-FI" dirty="0"/>
          </a:p>
        </p:txBody>
      </p:sp>
      <p:sp>
        <p:nvSpPr>
          <p:cNvPr id="4" name="Slide Number Placeholder 3"/>
          <p:cNvSpPr>
            <a:spLocks noGrp="1"/>
          </p:cNvSpPr>
          <p:nvPr>
            <p:ph type="sldNum" sz="quarter" idx="10"/>
          </p:nvPr>
        </p:nvSpPr>
        <p:spPr/>
        <p:txBody>
          <a:bodyPr/>
          <a:lstStyle/>
          <a:p>
            <a:fld id="{60F36671-E088-4136-B909-334FC2DC8126}" type="slidenum">
              <a:rPr lang="fi-FI" smtClean="0"/>
              <a:t>3</a:t>
            </a:fld>
            <a:endParaRPr lang="fi-FI"/>
          </a:p>
        </p:txBody>
      </p:sp>
    </p:spTree>
    <p:extLst>
      <p:ext uri="{BB962C8B-B14F-4D97-AF65-F5344CB8AC3E}">
        <p14:creationId xmlns:p14="http://schemas.microsoft.com/office/powerpoint/2010/main" val="2099116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i-FI" sz="1200" dirty="0">
                <a:latin typeface="Times New Roman" panose="02020603050405020304" pitchFamily="18" charset="0"/>
                <a:cs typeface="Times New Roman" panose="02020603050405020304" pitchFamily="18" charset="0"/>
              </a:rPr>
              <a:t>Hakija valitsee ensin, millä kielellä hän suorittaa kokeen. Tämän jälkeen hän voi valita</a:t>
            </a:r>
            <a:r>
              <a:rPr lang="fi-FI" sz="1200" dirty="0">
                <a:solidFill>
                  <a:srgbClr val="FFFFFF"/>
                </a:solidFill>
                <a:effectLst/>
                <a:latin typeface="Times New Roman" panose="02020603050405020304" pitchFamily="18" charset="0"/>
                <a:ea typeface="Calibri" panose="020F0502020204030204" pitchFamily="34" charset="0"/>
                <a:cs typeface="Times New Roman" panose="02020603050405020304" pitchFamily="18" charset="0"/>
              </a:rPr>
              <a:t> yliopiston/korkeakoulun sekä paikkakunnan, jossa hän valintakokeen suorittaa. </a:t>
            </a:r>
            <a:r>
              <a:rPr lang="fi-FI" b="0" dirty="0">
                <a:latin typeface="Times New Roman" panose="02020603050405020304" pitchFamily="18" charset="0"/>
                <a:cs typeface="Times New Roman" panose="02020603050405020304" pitchFamily="18" charset="0"/>
              </a:rPr>
              <a:t>Hakija ilmoittaa sitovasti koepaikkansa hakulomakkeella Opintopolussa.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i-FI" dirty="0"/>
              <a:t>Kauppatieteellisen alan yhteisvalinnan valintakoe tehdään sillä kielellä, joka on ko. yliopiston opetus- ja tutkimuskieli, eli jos osallistut kokeeseen Aallossa, suoritetaan koe suomeksi.</a:t>
            </a:r>
          </a:p>
          <a:p>
            <a:endParaRPr lang="en-US" dirty="0"/>
          </a:p>
          <a:p>
            <a:r>
              <a:rPr lang="en-US" b="1" dirty="0" err="1"/>
              <a:t>Lisätietoja</a:t>
            </a:r>
            <a:r>
              <a:rPr lang="en-US" b="1" dirty="0"/>
              <a:t>:</a:t>
            </a:r>
            <a:r>
              <a:rPr lang="en-US" b="1" baseline="0" dirty="0"/>
              <a:t> kauppatieteet.fi </a:t>
            </a:r>
            <a:r>
              <a:rPr lang="en-US" b="0" baseline="0" dirty="0"/>
              <a:t>(</a:t>
            </a:r>
            <a:r>
              <a:rPr lang="en-US" b="0" baseline="0" dirty="0" err="1"/>
              <a:t>täältä</a:t>
            </a:r>
            <a:r>
              <a:rPr lang="en-US" b="0" baseline="0" dirty="0"/>
              <a:t> </a:t>
            </a:r>
            <a:r>
              <a:rPr lang="en-US" b="0" baseline="0" dirty="0" err="1"/>
              <a:t>löytyy</a:t>
            </a:r>
            <a:r>
              <a:rPr lang="en-US" b="0" baseline="0" dirty="0"/>
              <a:t> </a:t>
            </a:r>
            <a:r>
              <a:rPr lang="en-US" b="0" baseline="0" dirty="0" err="1"/>
              <a:t>myös</a:t>
            </a:r>
            <a:r>
              <a:rPr lang="en-US" b="0" baseline="0" dirty="0"/>
              <a:t> </a:t>
            </a:r>
            <a:r>
              <a:rPr lang="en-US" b="0" baseline="0" dirty="0" err="1"/>
              <a:t>vanhoja</a:t>
            </a:r>
            <a:r>
              <a:rPr lang="en-US" b="0" baseline="0" dirty="0"/>
              <a:t> </a:t>
            </a:r>
            <a:r>
              <a:rPr lang="en-US" b="0" baseline="0" dirty="0" err="1"/>
              <a:t>valintakokeita</a:t>
            </a:r>
            <a:r>
              <a:rPr lang="en-US" b="0" baseline="0" dirty="0"/>
              <a:t>)</a:t>
            </a:r>
            <a:endParaRPr lang="fi-FI" b="0" dirty="0"/>
          </a:p>
        </p:txBody>
      </p:sp>
      <p:sp>
        <p:nvSpPr>
          <p:cNvPr id="4" name="Slide Number Placeholder 3"/>
          <p:cNvSpPr>
            <a:spLocks noGrp="1"/>
          </p:cNvSpPr>
          <p:nvPr>
            <p:ph type="sldNum" sz="quarter" idx="10"/>
          </p:nvPr>
        </p:nvSpPr>
        <p:spPr/>
        <p:txBody>
          <a:bodyPr/>
          <a:lstStyle/>
          <a:p>
            <a:fld id="{60F36671-E088-4136-B909-334FC2DC8126}" type="slidenum">
              <a:rPr lang="fi-FI" smtClean="0"/>
              <a:t>8</a:t>
            </a:fld>
            <a:endParaRPr lang="fi-FI"/>
          </a:p>
        </p:txBody>
      </p:sp>
    </p:spTree>
    <p:extLst>
      <p:ext uri="{BB962C8B-B14F-4D97-AF65-F5344CB8AC3E}">
        <p14:creationId xmlns:p14="http://schemas.microsoft.com/office/powerpoint/2010/main" val="972362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1" dirty="0" err="1"/>
              <a:t>Huom</a:t>
            </a:r>
            <a:r>
              <a:rPr lang="fi-FI" b="1" dirty="0"/>
              <a:t>! </a:t>
            </a:r>
            <a:r>
              <a:rPr lang="fi-FI" b="0" dirty="0"/>
              <a:t>Voit hakea Aalto-yliopistoon vain yhteen taiteen kandidaatin tutkintoon johtavaan hakukohteeseen kevään 2023 (</a:t>
            </a:r>
            <a:r>
              <a:rPr lang="fi-FI" b="0" dirty="0" err="1"/>
              <a:t>yhteis</a:t>
            </a:r>
            <a:r>
              <a:rPr lang="fi-FI" b="0" dirty="0"/>
              <a:t>)hauissa. </a:t>
            </a:r>
          </a:p>
          <a:p>
            <a:endParaRPr lang="en-US" b="0" dirty="0"/>
          </a:p>
          <a:p>
            <a:pPr marL="171450" indent="-171450">
              <a:buFontTx/>
              <a:buChar char="-"/>
            </a:pPr>
            <a:r>
              <a:rPr lang="en-US" sz="1200" b="1" kern="1200" dirty="0" err="1">
                <a:solidFill>
                  <a:schemeClr val="tx1"/>
                </a:solidFill>
                <a:effectLst/>
                <a:latin typeface="+mn-lt"/>
                <a:ea typeface="+mn-ea"/>
                <a:cs typeface="+mn-cs"/>
              </a:rPr>
              <a:t>Esittävien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taiteiden</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lavastus</a:t>
            </a:r>
            <a:r>
              <a:rPr lang="en-US" sz="1200" b="1" kern="1200" dirty="0">
                <a:solidFill>
                  <a:schemeClr val="tx1"/>
                </a:solidFill>
                <a:effectLst/>
                <a:latin typeface="+mn-lt"/>
                <a:ea typeface="+mn-ea"/>
                <a:cs typeface="+mn-cs"/>
              </a:rPr>
              <a:t>: </a:t>
            </a:r>
            <a:r>
              <a:rPr lang="fi-FI" b="0" dirty="0"/>
              <a:t>koulutus siirtynyt Aalto-yliopistosta Taideyliopistoon</a:t>
            </a:r>
          </a:p>
          <a:p>
            <a:pPr marL="171450" indent="-171450">
              <a:buFontTx/>
              <a:buChar char="-"/>
            </a:pPr>
            <a:r>
              <a:rPr lang="fi-FI" b="0" dirty="0"/>
              <a:t>Pukusuunnittelu: sisäänotto joka toinen vuosi, seuraava sisäänotto 2024</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i-FI" baseline="0" noProof="0" dirty="0"/>
              <a:t>Visuaalisen viestinnän muotoilu on tunnettu aiemmin nimellä graafinen suunnittelu</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i-FI" baseline="0" noProof="0" dirty="0"/>
              <a:t>Arkkitehtuurin ja maisema-arkkitehtuurin hakukohteisiin haetaan DIA-yhteisvalinnassa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i-FI" baseline="0" noProof="0" dirty="0"/>
              <a:t>Esimerkkejä yhteistyöstä alan toimijoiden kanssa: </a:t>
            </a:r>
            <a:r>
              <a:rPr lang="fi-FI" sz="1200" kern="1200" dirty="0">
                <a:solidFill>
                  <a:schemeClr val="tx1"/>
                </a:solidFill>
                <a:effectLst/>
                <a:latin typeface="+mn-lt"/>
                <a:ea typeface="+mn-ea"/>
                <a:cs typeface="+mn-cs"/>
              </a:rPr>
              <a:t>kuvataidekasvattajilla opetusharjoittelut, muotoilun ja median laitoksen kursseilla usein yhteistyötä mm. eri firmojen kanssa, </a:t>
            </a:r>
            <a:r>
              <a:rPr lang="fi-FI" sz="1200" kern="1200" dirty="0" err="1">
                <a:solidFill>
                  <a:schemeClr val="tx1"/>
                </a:solidFill>
                <a:effectLst/>
                <a:latin typeface="+mn-lt"/>
                <a:ea typeface="+mn-ea"/>
                <a:cs typeface="+mn-cs"/>
              </a:rPr>
              <a:t>ELO:lla</a:t>
            </a:r>
            <a:r>
              <a:rPr lang="fi-FI" sz="1200" kern="1200" dirty="0">
                <a:solidFill>
                  <a:schemeClr val="tx1"/>
                </a:solidFill>
                <a:effectLst/>
                <a:latin typeface="+mn-lt"/>
                <a:ea typeface="+mn-ea"/>
                <a:cs typeface="+mn-cs"/>
              </a:rPr>
              <a:t> produktioita ammattilaisten kanssa</a:t>
            </a:r>
          </a:p>
          <a:p>
            <a:endParaRPr lang="fi-FI" b="0" dirty="0"/>
          </a:p>
        </p:txBody>
      </p:sp>
      <p:sp>
        <p:nvSpPr>
          <p:cNvPr id="4" name="Slide Number Placeholder 3"/>
          <p:cNvSpPr>
            <a:spLocks noGrp="1"/>
          </p:cNvSpPr>
          <p:nvPr>
            <p:ph type="sldNum" sz="quarter" idx="10"/>
          </p:nvPr>
        </p:nvSpPr>
        <p:spPr/>
        <p:txBody>
          <a:bodyPr/>
          <a:lstStyle/>
          <a:p>
            <a:fld id="{60F36671-E088-4136-B909-334FC2DC8126}" type="slidenum">
              <a:rPr lang="fi-FI" smtClean="0"/>
              <a:t>12</a:t>
            </a:fld>
            <a:endParaRPr lang="fi-FI"/>
          </a:p>
        </p:txBody>
      </p:sp>
    </p:spTree>
    <p:extLst>
      <p:ext uri="{BB962C8B-B14F-4D97-AF65-F5344CB8AC3E}">
        <p14:creationId xmlns:p14="http://schemas.microsoft.com/office/powerpoint/2010/main" val="3020590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trike="noStrike" dirty="0" err="1"/>
              <a:t>Valintakokeet</a:t>
            </a:r>
            <a:r>
              <a:rPr lang="en-US" strike="noStrike" dirty="0"/>
              <a:t> </a:t>
            </a:r>
            <a:r>
              <a:rPr lang="en-US" strike="noStrike" dirty="0" err="1"/>
              <a:t>järjestetään</a:t>
            </a:r>
            <a:r>
              <a:rPr lang="en-US" strike="noStrike" dirty="0"/>
              <a:t> </a:t>
            </a:r>
            <a:r>
              <a:rPr lang="en-US" strike="noStrike" dirty="0" err="1"/>
              <a:t>kesäkuun</a:t>
            </a:r>
            <a:r>
              <a:rPr lang="en-US" strike="noStrike" dirty="0"/>
              <a:t> 2023 </a:t>
            </a:r>
            <a:r>
              <a:rPr lang="en-US" strike="noStrike" dirty="0" err="1"/>
              <a:t>alussa</a:t>
            </a:r>
            <a:r>
              <a:rPr lang="en-US" strike="noStrike"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200" kern="1200" baseline="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i-FI" sz="1200" kern="1200" baseline="0" noProof="0" dirty="0">
                <a:solidFill>
                  <a:schemeClr val="tx1"/>
                </a:solidFill>
                <a:effectLst/>
                <a:latin typeface="+mn-lt"/>
                <a:ea typeface="+mn-ea"/>
                <a:cs typeface="+mn-cs"/>
              </a:rPr>
              <a:t>Hakijoiden kannattaa kiinnittää erityistä huomioita tehtävien arviointiperusteisiin</a:t>
            </a:r>
            <a:r>
              <a:rPr lang="en-US" sz="1200" kern="1200" dirty="0">
                <a:solidFill>
                  <a:schemeClr val="tx1"/>
                </a:solidFill>
                <a:effectLst/>
                <a:latin typeface="+mn-lt"/>
                <a:ea typeface="+mn-ea"/>
                <a:cs typeface="+mn-cs"/>
              </a:rPr>
              <a: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i-FI" b="1" dirty="0"/>
              <a:t>Aiempien vuosien ennakko- ja valintakoetehtäviä:</a:t>
            </a:r>
            <a:r>
              <a:rPr lang="fi-FI" b="1" baseline="0" dirty="0"/>
              <a:t> </a:t>
            </a:r>
            <a:r>
              <a:rPr lang="en-US" dirty="0"/>
              <a:t>https://www.aalto.fi/fi/opiskelu-aallossa/aiempien-vuosien-ennakko-ja-valintakoetehtavia</a:t>
            </a:r>
          </a:p>
          <a:p>
            <a:endParaRPr lang="en-US" dirty="0"/>
          </a:p>
          <a:p>
            <a:endParaRPr lang="fi-FI" dirty="0"/>
          </a:p>
        </p:txBody>
      </p:sp>
      <p:sp>
        <p:nvSpPr>
          <p:cNvPr id="4" name="Slide Number Placeholder 3"/>
          <p:cNvSpPr>
            <a:spLocks noGrp="1"/>
          </p:cNvSpPr>
          <p:nvPr>
            <p:ph type="sldNum" sz="quarter" idx="10"/>
          </p:nvPr>
        </p:nvSpPr>
        <p:spPr/>
        <p:txBody>
          <a:bodyPr/>
          <a:lstStyle/>
          <a:p>
            <a:fld id="{60F36671-E088-4136-B909-334FC2DC8126}" type="slidenum">
              <a:rPr lang="fi-FI" smtClean="0"/>
              <a:t>13</a:t>
            </a:fld>
            <a:endParaRPr lang="fi-FI"/>
          </a:p>
        </p:txBody>
      </p:sp>
    </p:spTree>
    <p:extLst>
      <p:ext uri="{BB962C8B-B14F-4D97-AF65-F5344CB8AC3E}">
        <p14:creationId xmlns:p14="http://schemas.microsoft.com/office/powerpoint/2010/main" val="620760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60F36671-E088-4136-B909-334FC2DC8126}" type="slidenum">
              <a:rPr lang="fi-FI" smtClean="0"/>
              <a:t>17</a:t>
            </a:fld>
            <a:endParaRPr lang="fi-FI"/>
          </a:p>
        </p:txBody>
      </p:sp>
    </p:spTree>
    <p:extLst>
      <p:ext uri="{BB962C8B-B14F-4D97-AF65-F5344CB8AC3E}">
        <p14:creationId xmlns:p14="http://schemas.microsoft.com/office/powerpoint/2010/main" val="686731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err="1">
                <a:solidFill>
                  <a:schemeClr val="tx1"/>
                </a:solidFill>
                <a:effectLst/>
                <a:latin typeface="+mn-lt"/>
                <a:ea typeface="+mn-ea"/>
                <a:cs typeface="+mn-cs"/>
              </a:rPr>
              <a:t>Esimerkkitehtävät</a:t>
            </a:r>
            <a:r>
              <a:rPr lang="en-US" sz="1200" b="0" i="0" u="none" strike="noStrike" kern="1200" baseline="0" dirty="0">
                <a:solidFill>
                  <a:schemeClr val="tx1"/>
                </a:solidFill>
                <a:effectLst/>
                <a:latin typeface="+mn-lt"/>
                <a:ea typeface="+mn-ea"/>
                <a:cs typeface="+mn-cs"/>
              </a:rPr>
              <a:t> </a:t>
            </a:r>
            <a:r>
              <a:rPr lang="en-US" sz="1200" b="0" i="0" u="none" strike="noStrike" kern="1200" baseline="0" dirty="0" err="1">
                <a:solidFill>
                  <a:schemeClr val="tx1"/>
                </a:solidFill>
                <a:effectLst/>
                <a:latin typeface="+mn-lt"/>
                <a:ea typeface="+mn-ea"/>
                <a:cs typeface="+mn-cs"/>
              </a:rPr>
              <a:t>ovat</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vuoden</a:t>
            </a:r>
            <a:r>
              <a:rPr lang="en-US" sz="1200" b="0" i="0" u="none" strike="noStrike" kern="1200" dirty="0">
                <a:solidFill>
                  <a:schemeClr val="tx1"/>
                </a:solidFill>
                <a:effectLst/>
                <a:latin typeface="+mn-lt"/>
                <a:ea typeface="+mn-ea"/>
                <a:cs typeface="+mn-cs"/>
              </a:rPr>
              <a:t> 2019 </a:t>
            </a:r>
            <a:r>
              <a:rPr lang="en-US" sz="1200" b="0" i="0" u="none" strike="noStrike" kern="1200" dirty="0" err="1">
                <a:solidFill>
                  <a:schemeClr val="tx1"/>
                </a:solidFill>
                <a:effectLst/>
                <a:latin typeface="+mn-lt"/>
                <a:ea typeface="+mn-ea"/>
                <a:cs typeface="+mn-cs"/>
              </a:rPr>
              <a:t>uudistetusta</a:t>
            </a:r>
            <a:r>
              <a:rPr lang="en-US" sz="1200" b="0" i="0" u="none" strike="noStrike" kern="1200" dirty="0">
                <a:solidFill>
                  <a:schemeClr val="tx1"/>
                </a:solidFill>
                <a:effectLst/>
                <a:latin typeface="+mn-lt"/>
                <a:ea typeface="+mn-ea"/>
                <a:cs typeface="+mn-cs"/>
              </a:rPr>
              <a:t> DI-</a:t>
            </a:r>
            <a:r>
              <a:rPr lang="en-US" sz="1200" b="0" i="0" u="none" strike="noStrike" kern="1200" dirty="0" err="1">
                <a:solidFill>
                  <a:schemeClr val="tx1"/>
                </a:solidFill>
                <a:effectLst/>
                <a:latin typeface="+mn-lt"/>
                <a:ea typeface="+mn-ea"/>
                <a:cs typeface="+mn-cs"/>
              </a:rPr>
              <a:t>valintakokeesta</a:t>
            </a:r>
            <a:r>
              <a:rPr lang="en-US" sz="1200" b="0" i="0" u="none" strike="noStrike" kern="1200" dirty="0">
                <a:solidFill>
                  <a:schemeClr val="tx1"/>
                </a:solidFill>
                <a:effectLst/>
                <a:latin typeface="+mn-lt"/>
                <a:ea typeface="+mn-ea"/>
                <a:cs typeface="+mn-cs"/>
              </a:rPr>
              <a:t>.</a:t>
            </a:r>
            <a:endParaRPr lang="fi-FI" sz="1200" b="0" i="0" u="none" strike="noStrike" kern="1200" dirty="0">
              <a:solidFill>
                <a:schemeClr val="tx1"/>
              </a:solidFill>
              <a:effectLst/>
              <a:latin typeface="+mn-lt"/>
              <a:ea typeface="+mn-ea"/>
              <a:cs typeface="+mn-cs"/>
            </a:endParaRPr>
          </a:p>
          <a:p>
            <a:endParaRPr lang="fi-FI" sz="1200" b="1" i="0" u="none" strike="noStrike" kern="1200" dirty="0">
              <a:solidFill>
                <a:schemeClr val="tx1"/>
              </a:solidFill>
              <a:effectLst/>
              <a:latin typeface="+mn-lt"/>
              <a:ea typeface="+mn-ea"/>
              <a:cs typeface="+mn-cs"/>
            </a:endParaRPr>
          </a:p>
          <a:p>
            <a:r>
              <a:rPr lang="fi-FI" sz="1200" b="1" i="0" u="none" strike="noStrike" kern="1200" dirty="0">
                <a:solidFill>
                  <a:schemeClr val="tx1"/>
                </a:solidFill>
                <a:effectLst/>
                <a:latin typeface="+mn-lt"/>
                <a:ea typeface="+mn-ea"/>
                <a:cs typeface="+mn-cs"/>
              </a:rPr>
              <a:t>DI-valintakoe 30.5.2023 klo 10-14</a:t>
            </a:r>
          </a:p>
          <a:p>
            <a:r>
              <a:rPr lang="fi-FI" sz="1200" b="1" i="0" u="none" strike="noStrike" kern="1200" dirty="0">
                <a:solidFill>
                  <a:schemeClr val="tx1"/>
                </a:solidFill>
                <a:effectLst/>
                <a:latin typeface="+mn-lt"/>
                <a:ea typeface="+mn-ea"/>
                <a:cs typeface="+mn-cs"/>
              </a:rPr>
              <a:t>Pakollinen matematiikan osio</a:t>
            </a:r>
            <a:r>
              <a:rPr lang="fi-FI" sz="1200" b="0" i="0" u="none" strike="noStrike" kern="1200" dirty="0">
                <a:solidFill>
                  <a:schemeClr val="tx1"/>
                </a:solidFill>
                <a:effectLst/>
                <a:latin typeface="+mn-lt"/>
                <a:ea typeface="+mn-ea"/>
                <a:cs typeface="+mn-cs"/>
              </a:rPr>
              <a:t>: kaikki vastaavat kaikkiin kolmeen (3) kysymykseen</a:t>
            </a:r>
            <a:br>
              <a:rPr lang="fi-FI" dirty="0"/>
            </a:br>
            <a:r>
              <a:rPr lang="fi-FI" sz="1200" b="1" i="0" u="none" strike="noStrike" kern="1200" dirty="0">
                <a:solidFill>
                  <a:schemeClr val="tx1"/>
                </a:solidFill>
                <a:effectLst/>
                <a:latin typeface="+mn-lt"/>
                <a:ea typeface="+mn-ea"/>
                <a:cs typeface="+mn-cs"/>
              </a:rPr>
              <a:t>Valinnainen osio</a:t>
            </a:r>
            <a:r>
              <a:rPr lang="fi-FI" sz="1200" b="0" i="0" u="none" strike="noStrike" kern="1200" dirty="0">
                <a:solidFill>
                  <a:schemeClr val="tx1"/>
                </a:solidFill>
                <a:effectLst/>
                <a:latin typeface="+mn-lt"/>
                <a:ea typeface="+mn-ea"/>
                <a:cs typeface="+mn-cs"/>
              </a:rPr>
              <a:t>: kaikki vastaavat kolmeen (3) kysymykseen</a:t>
            </a:r>
            <a:br>
              <a:rPr lang="fi-FI" dirty="0"/>
            </a:br>
            <a:r>
              <a:rPr lang="fi-FI" sz="1200" b="0" i="0" u="none" strike="noStrike" kern="1200" dirty="0">
                <a:solidFill>
                  <a:schemeClr val="tx1"/>
                </a:solidFill>
                <a:effectLst/>
                <a:latin typeface="+mn-lt"/>
                <a:ea typeface="+mn-ea"/>
                <a:cs typeface="+mn-cs"/>
              </a:rPr>
              <a:t>     Fysiikka: 2 kysymystä</a:t>
            </a:r>
            <a:br>
              <a:rPr lang="fi-FI" dirty="0"/>
            </a:br>
            <a:r>
              <a:rPr lang="fi-FI" sz="1200" b="0" i="0" u="none" strike="noStrike" kern="1200" dirty="0">
                <a:solidFill>
                  <a:schemeClr val="tx1"/>
                </a:solidFill>
                <a:effectLst/>
                <a:latin typeface="+mn-lt"/>
                <a:ea typeface="+mn-ea"/>
                <a:cs typeface="+mn-cs"/>
              </a:rPr>
              <a:t>     Kemia: 2 kysymystä</a:t>
            </a:r>
            <a:br>
              <a:rPr lang="fi-FI" dirty="0"/>
            </a:br>
            <a:r>
              <a:rPr lang="fi-FI" sz="1200" b="0" i="0" u="none" strike="noStrike" kern="1200" dirty="0">
                <a:solidFill>
                  <a:schemeClr val="tx1"/>
                </a:solidFill>
                <a:effectLst/>
                <a:latin typeface="+mn-lt"/>
                <a:ea typeface="+mn-ea"/>
                <a:cs typeface="+mn-cs"/>
              </a:rPr>
              <a:t>     Tekniikan alan luova ongelmanratkaisukyky: 2 kysymystä</a:t>
            </a:r>
            <a:endParaRPr lang="en-US" sz="1200" b="0" i="0" u="none" strike="noStrike" kern="1200" dirty="0">
              <a:solidFill>
                <a:schemeClr val="tx1"/>
              </a:solidFill>
              <a:effectLst/>
              <a:latin typeface="+mn-lt"/>
              <a:ea typeface="+mn-ea"/>
              <a:cs typeface="+mn-cs"/>
            </a:endParaRPr>
          </a:p>
          <a:p>
            <a:endParaRPr lang="en-US" sz="1200" b="0" i="0" u="none" strike="noStrike" kern="1200" baseline="0" dirty="0">
              <a:solidFill>
                <a:schemeClr val="tx1"/>
              </a:solidFill>
              <a:effectLst/>
              <a:latin typeface="+mn-lt"/>
              <a:ea typeface="+mn-ea"/>
              <a:cs typeface="+mn-cs"/>
            </a:endParaRPr>
          </a:p>
          <a:p>
            <a:r>
              <a:rPr lang="en-US" sz="1200" b="1" i="0" u="none" strike="noStrike" kern="1200" baseline="0" dirty="0">
                <a:solidFill>
                  <a:schemeClr val="tx1"/>
                </a:solidFill>
                <a:effectLst/>
                <a:latin typeface="+mn-lt"/>
                <a:ea typeface="+mn-ea"/>
                <a:cs typeface="+mn-cs"/>
              </a:rPr>
              <a:t>HUOM!</a:t>
            </a:r>
            <a:r>
              <a:rPr lang="en-US" sz="1200" b="0" i="0" u="none" strike="noStrike" kern="1200" baseline="0" dirty="0">
                <a:solidFill>
                  <a:schemeClr val="tx1"/>
                </a:solidFill>
                <a:effectLst/>
                <a:latin typeface="+mn-lt"/>
                <a:ea typeface="+mn-ea"/>
                <a:cs typeface="+mn-cs"/>
              </a:rPr>
              <a:t> </a:t>
            </a:r>
            <a:r>
              <a:rPr lang="en-US" sz="1200" b="0" i="0" u="none" strike="noStrike" kern="1200" baseline="0" dirty="0" err="1">
                <a:solidFill>
                  <a:schemeClr val="tx1"/>
                </a:solidFill>
                <a:effectLst/>
                <a:latin typeface="+mn-lt"/>
                <a:ea typeface="+mn-ea"/>
                <a:cs typeface="+mn-cs"/>
              </a:rPr>
              <a:t>Informaatioverkostot-hakukohteessa</a:t>
            </a:r>
            <a:r>
              <a:rPr lang="en-US" sz="1200" b="0" i="0" u="none" strike="noStrike" kern="1200" baseline="0" dirty="0">
                <a:solidFill>
                  <a:schemeClr val="tx1"/>
                </a:solidFill>
                <a:effectLst/>
                <a:latin typeface="+mn-lt"/>
                <a:ea typeface="+mn-ea"/>
                <a:cs typeface="+mn-cs"/>
              </a:rPr>
              <a:t> </a:t>
            </a:r>
            <a:r>
              <a:rPr lang="en-US" sz="1200" b="0" i="0" u="none" strike="noStrike" kern="1200" baseline="0" dirty="0" err="1">
                <a:solidFill>
                  <a:schemeClr val="tx1"/>
                </a:solidFill>
                <a:effectLst/>
                <a:latin typeface="+mn-lt"/>
                <a:ea typeface="+mn-ea"/>
                <a:cs typeface="+mn-cs"/>
              </a:rPr>
              <a:t>vastataan</a:t>
            </a:r>
            <a:r>
              <a:rPr lang="en-US" sz="1200" b="0" i="0" u="none" strike="noStrike" kern="1200" baseline="0" dirty="0">
                <a:solidFill>
                  <a:schemeClr val="tx1"/>
                </a:solidFill>
                <a:effectLst/>
                <a:latin typeface="+mn-lt"/>
                <a:ea typeface="+mn-ea"/>
                <a:cs typeface="+mn-cs"/>
              </a:rPr>
              <a:t> </a:t>
            </a:r>
            <a:r>
              <a:rPr lang="en-US" sz="1200" b="0" i="0" u="none" strike="noStrike" kern="1200" baseline="0" dirty="0" err="1">
                <a:solidFill>
                  <a:schemeClr val="tx1"/>
                </a:solidFill>
                <a:effectLst/>
                <a:latin typeface="+mn-lt"/>
                <a:ea typeface="+mn-ea"/>
                <a:cs typeface="+mn-cs"/>
              </a:rPr>
              <a:t>matematiikan</a:t>
            </a:r>
            <a:r>
              <a:rPr lang="en-US" sz="1200" b="0" i="0" u="none" strike="noStrike" kern="1200" baseline="0" dirty="0">
                <a:solidFill>
                  <a:schemeClr val="tx1"/>
                </a:solidFill>
                <a:effectLst/>
                <a:latin typeface="+mn-lt"/>
                <a:ea typeface="+mn-ea"/>
                <a:cs typeface="+mn-cs"/>
              </a:rPr>
              <a:t> </a:t>
            </a:r>
            <a:r>
              <a:rPr lang="en-US" sz="1200" b="0" i="0" u="none" strike="noStrike" kern="1200" baseline="0" dirty="0" err="1">
                <a:solidFill>
                  <a:schemeClr val="tx1"/>
                </a:solidFill>
                <a:effectLst/>
                <a:latin typeface="+mn-lt"/>
                <a:ea typeface="+mn-ea"/>
                <a:cs typeface="+mn-cs"/>
              </a:rPr>
              <a:t>osioon</a:t>
            </a:r>
            <a:r>
              <a:rPr lang="en-US" sz="1200" b="0" i="0" u="none" strike="noStrike" kern="1200" baseline="0" dirty="0">
                <a:solidFill>
                  <a:schemeClr val="tx1"/>
                </a:solidFill>
                <a:effectLst/>
                <a:latin typeface="+mn-lt"/>
                <a:ea typeface="+mn-ea"/>
                <a:cs typeface="+mn-cs"/>
              </a:rPr>
              <a:t> ja </a:t>
            </a:r>
            <a:r>
              <a:rPr lang="en-US" sz="1200" b="0" i="0" u="none" strike="noStrike" kern="1200" baseline="0" dirty="0" err="1">
                <a:solidFill>
                  <a:schemeClr val="tx1"/>
                </a:solidFill>
                <a:effectLst/>
                <a:latin typeface="+mn-lt"/>
                <a:ea typeface="+mn-ea"/>
                <a:cs typeface="+mn-cs"/>
              </a:rPr>
              <a:t>tekniikan</a:t>
            </a:r>
            <a:r>
              <a:rPr lang="en-US" sz="1200" b="0" i="0" u="none" strike="noStrike" kern="1200" baseline="0" dirty="0">
                <a:solidFill>
                  <a:schemeClr val="tx1"/>
                </a:solidFill>
                <a:effectLst/>
                <a:latin typeface="+mn-lt"/>
                <a:ea typeface="+mn-ea"/>
                <a:cs typeface="+mn-cs"/>
              </a:rPr>
              <a:t> </a:t>
            </a:r>
            <a:r>
              <a:rPr lang="en-US" sz="1200" b="0" i="0" u="none" strike="noStrike" kern="1200" baseline="0" dirty="0" err="1">
                <a:solidFill>
                  <a:schemeClr val="tx1"/>
                </a:solidFill>
                <a:effectLst/>
                <a:latin typeface="+mn-lt"/>
                <a:ea typeface="+mn-ea"/>
                <a:cs typeface="+mn-cs"/>
              </a:rPr>
              <a:t>alan</a:t>
            </a:r>
            <a:r>
              <a:rPr lang="en-US" sz="1200" b="0" i="0" u="none" strike="noStrike" kern="1200" baseline="0" dirty="0">
                <a:solidFill>
                  <a:schemeClr val="tx1"/>
                </a:solidFill>
                <a:effectLst/>
                <a:latin typeface="+mn-lt"/>
                <a:ea typeface="+mn-ea"/>
                <a:cs typeface="+mn-cs"/>
              </a:rPr>
              <a:t> </a:t>
            </a:r>
            <a:r>
              <a:rPr lang="en-US" sz="1200" b="0" i="0" u="none" strike="noStrike" kern="1200" baseline="0" dirty="0" err="1">
                <a:solidFill>
                  <a:schemeClr val="tx1"/>
                </a:solidFill>
                <a:effectLst/>
                <a:latin typeface="+mn-lt"/>
                <a:ea typeface="+mn-ea"/>
                <a:cs typeface="+mn-cs"/>
              </a:rPr>
              <a:t>luovan</a:t>
            </a:r>
            <a:r>
              <a:rPr lang="en-US" sz="1200" b="0" i="0" u="none" strike="noStrike" kern="1200" baseline="0" dirty="0">
                <a:solidFill>
                  <a:schemeClr val="tx1"/>
                </a:solidFill>
                <a:effectLst/>
                <a:latin typeface="+mn-lt"/>
                <a:ea typeface="+mn-ea"/>
                <a:cs typeface="+mn-cs"/>
              </a:rPr>
              <a:t> </a:t>
            </a:r>
            <a:r>
              <a:rPr lang="en-US" sz="1200" b="0" i="0" u="none" strike="noStrike" kern="1200" baseline="0" dirty="0" err="1">
                <a:solidFill>
                  <a:schemeClr val="tx1"/>
                </a:solidFill>
                <a:effectLst/>
                <a:latin typeface="+mn-lt"/>
                <a:ea typeface="+mn-ea"/>
                <a:cs typeface="+mn-cs"/>
              </a:rPr>
              <a:t>ongelmanratkaisukyvyn</a:t>
            </a:r>
            <a:r>
              <a:rPr lang="en-US" sz="1200" b="0" i="0" u="none" strike="noStrike" kern="1200" baseline="0" dirty="0">
                <a:solidFill>
                  <a:schemeClr val="tx1"/>
                </a:solidFill>
                <a:effectLst/>
                <a:latin typeface="+mn-lt"/>
                <a:ea typeface="+mn-ea"/>
                <a:cs typeface="+mn-cs"/>
              </a:rPr>
              <a:t> </a:t>
            </a:r>
            <a:r>
              <a:rPr lang="en-US" sz="1200" b="0" i="0" u="none" strike="noStrike" kern="1200" baseline="0" dirty="0" err="1">
                <a:solidFill>
                  <a:schemeClr val="tx1"/>
                </a:solidFill>
                <a:effectLst/>
                <a:latin typeface="+mn-lt"/>
                <a:ea typeface="+mn-ea"/>
                <a:cs typeface="+mn-cs"/>
              </a:rPr>
              <a:t>tehtäviin</a:t>
            </a:r>
            <a:r>
              <a:rPr lang="en-US" sz="1200" b="0" i="0" u="none" strike="noStrike" kern="1200" baseline="0" dirty="0">
                <a:solidFill>
                  <a:schemeClr val="tx1"/>
                </a:solidFill>
                <a:effectLst/>
                <a:latin typeface="+mn-lt"/>
                <a:ea typeface="+mn-ea"/>
                <a:cs typeface="+mn-cs"/>
              </a:rPr>
              <a:t>.</a:t>
            </a:r>
          </a:p>
          <a:p>
            <a:endParaRPr lang="en-US" sz="1200" b="0" i="0" u="none" strike="noStrike" kern="1200" baseline="0" dirty="0">
              <a:solidFill>
                <a:schemeClr val="tx1"/>
              </a:solidFill>
              <a:effectLst/>
              <a:latin typeface="+mn-lt"/>
              <a:ea typeface="+mn-ea"/>
              <a:cs typeface="+mn-cs"/>
            </a:endParaRPr>
          </a:p>
          <a:p>
            <a:r>
              <a:rPr lang="en-US" sz="1200" b="0" i="0" u="none" strike="noStrike" kern="1200" baseline="0" dirty="0">
                <a:solidFill>
                  <a:schemeClr val="tx1"/>
                </a:solidFill>
                <a:effectLst/>
                <a:latin typeface="+mn-lt"/>
                <a:ea typeface="+mn-ea"/>
                <a:cs typeface="+mn-cs"/>
              </a:rPr>
              <a:t>DI-</a:t>
            </a:r>
            <a:r>
              <a:rPr lang="en-US" sz="1200" b="0" i="0" u="none" strike="noStrike" kern="1200" baseline="0" dirty="0" err="1">
                <a:solidFill>
                  <a:schemeClr val="tx1"/>
                </a:solidFill>
                <a:effectLst/>
                <a:latin typeface="+mn-lt"/>
                <a:ea typeface="+mn-ea"/>
                <a:cs typeface="+mn-cs"/>
              </a:rPr>
              <a:t>valintakokeen</a:t>
            </a:r>
            <a:r>
              <a:rPr lang="en-US" sz="1200" b="0" i="0" u="none" strike="noStrike" kern="1200" baseline="0" dirty="0">
                <a:solidFill>
                  <a:schemeClr val="tx1"/>
                </a:solidFill>
                <a:effectLst/>
                <a:latin typeface="+mn-lt"/>
                <a:ea typeface="+mn-ea"/>
                <a:cs typeface="+mn-cs"/>
              </a:rPr>
              <a:t> </a:t>
            </a:r>
            <a:r>
              <a:rPr lang="en-US" sz="1200" b="0" i="0" u="none" strike="noStrike" kern="1200" baseline="0" dirty="0" err="1">
                <a:solidFill>
                  <a:schemeClr val="tx1"/>
                </a:solidFill>
                <a:effectLst/>
                <a:latin typeface="+mn-lt"/>
                <a:ea typeface="+mn-ea"/>
                <a:cs typeface="+mn-cs"/>
              </a:rPr>
              <a:t>kielinä</a:t>
            </a:r>
            <a:r>
              <a:rPr lang="en-US" sz="1200" b="0" i="0" u="none" strike="noStrike" kern="1200" baseline="0" dirty="0">
                <a:solidFill>
                  <a:schemeClr val="tx1"/>
                </a:solidFill>
                <a:effectLst/>
                <a:latin typeface="+mn-lt"/>
                <a:ea typeface="+mn-ea"/>
                <a:cs typeface="+mn-cs"/>
              </a:rPr>
              <a:t> </a:t>
            </a:r>
            <a:r>
              <a:rPr lang="en-US" sz="1200" b="0" i="0" u="none" strike="noStrike" kern="1200" baseline="0" dirty="0" err="1">
                <a:solidFill>
                  <a:schemeClr val="tx1"/>
                </a:solidFill>
                <a:effectLst/>
                <a:latin typeface="+mn-lt"/>
                <a:ea typeface="+mn-ea"/>
                <a:cs typeface="+mn-cs"/>
              </a:rPr>
              <a:t>suomi</a:t>
            </a:r>
            <a:r>
              <a:rPr lang="en-US" sz="1200" b="0" i="0" u="none" strike="noStrike" kern="1200" baseline="0" dirty="0">
                <a:solidFill>
                  <a:schemeClr val="tx1"/>
                </a:solidFill>
                <a:effectLst/>
                <a:latin typeface="+mn-lt"/>
                <a:ea typeface="+mn-ea"/>
                <a:cs typeface="+mn-cs"/>
              </a:rPr>
              <a:t>, </a:t>
            </a:r>
            <a:r>
              <a:rPr lang="en-US" sz="1200" b="0" i="0" u="none" strike="noStrike" kern="1200" baseline="0" dirty="0" err="1">
                <a:solidFill>
                  <a:schemeClr val="tx1"/>
                </a:solidFill>
                <a:effectLst/>
                <a:latin typeface="+mn-lt"/>
                <a:ea typeface="+mn-ea"/>
                <a:cs typeface="+mn-cs"/>
              </a:rPr>
              <a:t>ruotsi</a:t>
            </a:r>
            <a:r>
              <a:rPr lang="en-US" sz="1200" b="0" i="0" u="none" strike="noStrike" kern="1200" baseline="0" dirty="0">
                <a:solidFill>
                  <a:schemeClr val="tx1"/>
                </a:solidFill>
                <a:effectLst/>
                <a:latin typeface="+mn-lt"/>
                <a:ea typeface="+mn-ea"/>
                <a:cs typeface="+mn-cs"/>
              </a:rPr>
              <a:t> ja </a:t>
            </a:r>
            <a:r>
              <a:rPr lang="en-US" sz="1200" b="0" i="0" u="none" strike="noStrike" kern="1200" baseline="0" dirty="0" err="1">
                <a:solidFill>
                  <a:schemeClr val="tx1"/>
                </a:solidFill>
                <a:effectLst/>
                <a:latin typeface="+mn-lt"/>
                <a:ea typeface="+mn-ea"/>
                <a:cs typeface="+mn-cs"/>
              </a:rPr>
              <a:t>englanti</a:t>
            </a:r>
            <a:r>
              <a:rPr lang="en-US" sz="1200" b="0" i="0" u="none" strike="noStrike" kern="1200" baseline="0" dirty="0">
                <a:solidFill>
                  <a:schemeClr val="tx1"/>
                </a:solidFill>
                <a:effectLst/>
                <a:latin typeface="+mn-lt"/>
                <a:ea typeface="+mn-ea"/>
                <a:cs typeface="+mn-cs"/>
              </a:rPr>
              <a:t>.</a:t>
            </a:r>
          </a:p>
          <a:p>
            <a:endParaRPr lang="en-US"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err="1">
                <a:solidFill>
                  <a:schemeClr val="tx1"/>
                </a:solidFill>
                <a:effectLst/>
                <a:latin typeface="+mn-lt"/>
                <a:ea typeface="+mn-ea"/>
                <a:cs typeface="+mn-cs"/>
              </a:rPr>
              <a:t>Lisätietoja</a:t>
            </a:r>
            <a:r>
              <a:rPr lang="en-US" sz="1200" b="1" i="0" u="none" strike="noStrike" kern="1200" dirty="0">
                <a:solidFill>
                  <a:schemeClr val="tx1"/>
                </a:solidFill>
                <a:effectLst/>
                <a:latin typeface="+mn-lt"/>
                <a:ea typeface="+mn-ea"/>
                <a:cs typeface="+mn-cs"/>
              </a:rPr>
              <a:t> ja </a:t>
            </a:r>
            <a:r>
              <a:rPr lang="en-US" sz="1200" b="1" i="0" u="none" strike="noStrike" kern="1200" dirty="0" err="1">
                <a:solidFill>
                  <a:schemeClr val="tx1"/>
                </a:solidFill>
                <a:effectLst/>
                <a:latin typeface="+mn-lt"/>
                <a:ea typeface="+mn-ea"/>
                <a:cs typeface="+mn-cs"/>
              </a:rPr>
              <a:t>vanhoja</a:t>
            </a:r>
            <a:r>
              <a:rPr lang="en-US" sz="1200" b="1" i="0" u="none" strike="noStrike" kern="1200" dirty="0">
                <a:solidFill>
                  <a:schemeClr val="tx1"/>
                </a:solidFill>
                <a:effectLst/>
                <a:latin typeface="+mn-lt"/>
                <a:ea typeface="+mn-ea"/>
                <a:cs typeface="+mn-cs"/>
              </a:rPr>
              <a:t> </a:t>
            </a:r>
            <a:r>
              <a:rPr lang="en-US" sz="1200" b="1" i="0" u="none" strike="noStrike" kern="1200" dirty="0" err="1">
                <a:solidFill>
                  <a:schemeClr val="tx1"/>
                </a:solidFill>
                <a:effectLst/>
                <a:latin typeface="+mn-lt"/>
                <a:ea typeface="+mn-ea"/>
                <a:cs typeface="+mn-cs"/>
              </a:rPr>
              <a:t>valintakokeita</a:t>
            </a:r>
            <a:r>
              <a:rPr lang="en-US" sz="1200" b="1" i="0" u="none" strike="noStrike" kern="1200" dirty="0">
                <a:solidFill>
                  <a:schemeClr val="tx1"/>
                </a:solidFill>
                <a:effectLst/>
                <a:latin typeface="+mn-lt"/>
                <a:ea typeface="+mn-ea"/>
                <a:cs typeface="+mn-cs"/>
              </a:rPr>
              <a:t>:</a:t>
            </a:r>
            <a:r>
              <a:rPr lang="en-US" sz="1200" b="1" i="0" u="none" strike="noStrike" kern="1200" baseline="0" dirty="0">
                <a:solidFill>
                  <a:schemeClr val="tx1"/>
                </a:solidFill>
                <a:effectLst/>
                <a:latin typeface="+mn-lt"/>
                <a:ea typeface="+mn-ea"/>
                <a:cs typeface="+mn-cs"/>
              </a:rPr>
              <a:t> dia.fi</a:t>
            </a:r>
            <a:endParaRPr lang="en-US"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highlight>
                  <a:srgbClr val="FFFF00"/>
                </a:highlight>
                <a:latin typeface="Arial" panose="020B0604020202020204" pitchFamily="34" charset="0"/>
                <a:cs typeface="Arial" panose="020B0604020202020204" pitchFamily="34" charset="0"/>
              </a:rPr>
              <a:t>Arkkitehtuurin</a:t>
            </a:r>
            <a:r>
              <a:rPr lang="en-US" b="1" dirty="0">
                <a:highlight>
                  <a:srgbClr val="FFFF00"/>
                </a:highlight>
                <a:latin typeface="Arial" panose="020B0604020202020204" pitchFamily="34" charset="0"/>
                <a:cs typeface="Arial" panose="020B0604020202020204" pitchFamily="34" charset="0"/>
              </a:rPr>
              <a:t> </a:t>
            </a:r>
            <a:r>
              <a:rPr lang="en-US" b="1" dirty="0" err="1">
                <a:highlight>
                  <a:srgbClr val="FFFF00"/>
                </a:highlight>
                <a:latin typeface="Arial" panose="020B0604020202020204" pitchFamily="34" charset="0"/>
                <a:cs typeface="Arial" panose="020B0604020202020204" pitchFamily="34" charset="0"/>
              </a:rPr>
              <a:t>valintakoenäyttely</a:t>
            </a:r>
            <a:r>
              <a:rPr lang="en-US" b="1" dirty="0">
                <a:highlight>
                  <a:srgbClr val="FFFF00"/>
                </a:highlight>
                <a:latin typeface="Arial" panose="020B0604020202020204" pitchFamily="34" charset="0"/>
                <a:cs typeface="Arial" panose="020B0604020202020204" pitchFamily="34" charset="0"/>
              </a:rPr>
              <a:t>: </a:t>
            </a:r>
            <a:r>
              <a:rPr lang="en-US" sz="1800" dirty="0">
                <a:solidFill>
                  <a:schemeClr val="tx1"/>
                </a:solidFill>
                <a:highlight>
                  <a:srgbClr val="FFFF00"/>
                </a:highlight>
                <a:latin typeface="Arial" panose="020B0604020202020204" pitchFamily="34" charset="0"/>
                <a:cs typeface="Arial" panose="020B0604020202020204" pitchFamily="34" charset="0"/>
              </a:rPr>
              <a:t>dia.fi &gt; </a:t>
            </a:r>
            <a:r>
              <a:rPr lang="en-US" sz="1800" dirty="0" err="1">
                <a:solidFill>
                  <a:schemeClr val="tx1"/>
                </a:solidFill>
                <a:highlight>
                  <a:srgbClr val="FFFF00"/>
                </a:highlight>
                <a:latin typeface="Arial" panose="020B0604020202020204" pitchFamily="34" charset="0"/>
                <a:cs typeface="Arial" panose="020B0604020202020204" pitchFamily="34" charset="0"/>
              </a:rPr>
              <a:t>Haluan</a:t>
            </a:r>
            <a:r>
              <a:rPr lang="en-US" sz="1800" dirty="0">
                <a:solidFill>
                  <a:schemeClr val="tx1"/>
                </a:solidFill>
                <a:highlight>
                  <a:srgbClr val="FFFF00"/>
                </a:highlight>
                <a:latin typeface="Arial" panose="020B0604020202020204" pitchFamily="34" charset="0"/>
                <a:cs typeface="Arial" panose="020B0604020202020204" pitchFamily="34" charset="0"/>
              </a:rPr>
              <a:t> </a:t>
            </a:r>
            <a:r>
              <a:rPr lang="en-US" sz="1800" dirty="0" err="1">
                <a:solidFill>
                  <a:schemeClr val="tx1"/>
                </a:solidFill>
                <a:highlight>
                  <a:srgbClr val="FFFF00"/>
                </a:highlight>
                <a:latin typeface="Arial" panose="020B0604020202020204" pitchFamily="34" charset="0"/>
                <a:cs typeface="Arial" panose="020B0604020202020204" pitchFamily="34" charset="0"/>
              </a:rPr>
              <a:t>arkkitehdiksi</a:t>
            </a:r>
            <a:endParaRPr lang="fi-FI" dirty="0">
              <a:solidFill>
                <a:schemeClr val="tx1"/>
              </a:solidFill>
              <a:highlight>
                <a:srgbClr val="FFFF00"/>
              </a:highlight>
              <a:latin typeface="Arial" panose="020B0604020202020204" pitchFamily="34" charset="0"/>
              <a:cs typeface="Arial" panose="020B0604020202020204" pitchFamily="34" charset="0"/>
            </a:endParaRPr>
          </a:p>
          <a:p>
            <a:endParaRPr lang="fi-FI" dirty="0"/>
          </a:p>
        </p:txBody>
      </p:sp>
      <p:sp>
        <p:nvSpPr>
          <p:cNvPr id="4" name="Slide Number Placeholder 3"/>
          <p:cNvSpPr>
            <a:spLocks noGrp="1"/>
          </p:cNvSpPr>
          <p:nvPr>
            <p:ph type="sldNum" sz="quarter" idx="10"/>
          </p:nvPr>
        </p:nvSpPr>
        <p:spPr/>
        <p:txBody>
          <a:bodyPr/>
          <a:lstStyle/>
          <a:p>
            <a:fld id="{60F36671-E088-4136-B909-334FC2DC8126}" type="slidenum">
              <a:rPr lang="fi-FI" smtClean="0"/>
              <a:t>18</a:t>
            </a:fld>
            <a:endParaRPr lang="fi-FI"/>
          </a:p>
        </p:txBody>
      </p:sp>
    </p:spTree>
    <p:extLst>
      <p:ext uri="{BB962C8B-B14F-4D97-AF65-F5344CB8AC3E}">
        <p14:creationId xmlns:p14="http://schemas.microsoft.com/office/powerpoint/2010/main" val="3312149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i-FI" altLang="en-US" sz="1200" b="1" baseline="0" noProof="0" dirty="0">
                <a:latin typeface="Arial" charset="0"/>
                <a:ea typeface="Arial" charset="0"/>
                <a:cs typeface="Arial" charset="0"/>
              </a:rPr>
              <a:t>Aalto-yhteisö: </a:t>
            </a:r>
            <a:r>
              <a:rPr lang="fi-FI" altLang="en-US" sz="1200" b="0" baseline="0" noProof="0" dirty="0">
                <a:latin typeface="Arial" charset="0"/>
                <a:ea typeface="Arial" charset="0"/>
                <a:cs typeface="Arial" charset="0"/>
              </a:rPr>
              <a:t>Aallon suurin vahvuus ovat aaltolaiset. </a:t>
            </a:r>
            <a:r>
              <a:rPr lang="fi-FI" altLang="en-US" sz="1200" noProof="0" dirty="0">
                <a:latin typeface="Arial" charset="0"/>
                <a:ea typeface="Arial" charset="0"/>
                <a:cs typeface="Arial" charset="0"/>
              </a:rPr>
              <a:t>Opiskeluaikana</a:t>
            </a:r>
            <a:r>
              <a:rPr lang="fi-FI" altLang="en-US" sz="1200" baseline="0" noProof="0" dirty="0">
                <a:latin typeface="Arial" charset="0"/>
                <a:ea typeface="Arial" charset="0"/>
                <a:cs typeface="Arial" charset="0"/>
              </a:rPr>
              <a:t> saat</a:t>
            </a:r>
            <a:r>
              <a:rPr lang="fi-FI" altLang="en-US" sz="1200" noProof="0" dirty="0">
                <a:latin typeface="Arial" charset="0"/>
                <a:ea typeface="Arial" charset="0"/>
                <a:cs typeface="Arial" charset="0"/>
              </a:rPr>
              <a:t> kontaktit ja verkostot, jotka kantavat pitkään opintojen jo päätyttyä.</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i-FI" altLang="en-US" sz="1200" b="1" noProof="0" dirty="0">
                <a:latin typeface="Arial" charset="0"/>
                <a:ea typeface="Arial" charset="0"/>
                <a:cs typeface="Arial" charset="0"/>
              </a:rPr>
              <a:t>Kansainvälisyys:</a:t>
            </a:r>
            <a:r>
              <a:rPr lang="fi-FI" altLang="en-US" sz="1200" b="1" baseline="0" noProof="0" dirty="0">
                <a:latin typeface="Arial" charset="0"/>
                <a:ea typeface="Arial" charset="0"/>
                <a:cs typeface="Arial" charset="0"/>
              </a:rPr>
              <a:t> </a:t>
            </a:r>
            <a:r>
              <a:rPr lang="fi-FI" altLang="en-US" sz="1200" noProof="0" dirty="0">
                <a:latin typeface="Arial" charset="0"/>
                <a:ea typeface="Arial" charset="0"/>
                <a:cs typeface="Arial" charset="0"/>
              </a:rPr>
              <a:t>Aalto-yliopisto on hyvin kansainvälinen.</a:t>
            </a:r>
            <a:r>
              <a:rPr lang="fi-FI" altLang="en-US" sz="1200" baseline="0" noProof="0" dirty="0">
                <a:latin typeface="Arial" charset="0"/>
                <a:ea typeface="Arial" charset="0"/>
                <a:cs typeface="Arial" charset="0"/>
              </a:rPr>
              <a:t> S</a:t>
            </a:r>
            <a:r>
              <a:rPr lang="fi-FI" altLang="en-US" sz="1200" noProof="0" dirty="0">
                <a:latin typeface="Arial" charset="0"/>
                <a:ea typeface="Arial" charset="0"/>
                <a:cs typeface="Arial" charset="0"/>
              </a:rPr>
              <a:t>illä on laaja kansainvälinen kumppaniverkosto ja yhteistyötä yli 400 yliopiston kanssa. Erilaisten kansainvälisten vaihto-, harjoittelu- ja projektimahdollisuuksien valikoima on erittäin kattava. Vuonna 2014 MIT sijoitti 200 yliopiston vertailussa Aalto-yliopiston viiden nousevan tähden joukkoon.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ltLang="en-US" sz="1200" b="1" noProof="0" dirty="0" err="1">
                <a:latin typeface="Arial" charset="0"/>
                <a:ea typeface="Arial" charset="0"/>
                <a:cs typeface="Arial" charset="0"/>
              </a:rPr>
              <a:t>Kampus</a:t>
            </a:r>
            <a:r>
              <a:rPr lang="en-US" altLang="en-US" sz="1200" b="1" noProof="0" dirty="0">
                <a:latin typeface="Arial" charset="0"/>
                <a:ea typeface="Arial" charset="0"/>
                <a:cs typeface="Arial" charset="0"/>
              </a:rPr>
              <a:t>:</a:t>
            </a:r>
            <a:r>
              <a:rPr lang="en-US" altLang="en-US" sz="1200" b="1" baseline="0" noProof="0" dirty="0">
                <a:latin typeface="Arial" charset="0"/>
                <a:ea typeface="Arial" charset="0"/>
                <a:cs typeface="Arial" charset="0"/>
              </a:rPr>
              <a:t> </a:t>
            </a:r>
            <a:r>
              <a:rPr lang="en-US" altLang="en-US" sz="1200" b="0" baseline="0" noProof="0" dirty="0" err="1">
                <a:latin typeface="Arial" charset="0"/>
                <a:ea typeface="Arial" charset="0"/>
                <a:cs typeface="Arial" charset="0"/>
              </a:rPr>
              <a:t>opetus</a:t>
            </a:r>
            <a:r>
              <a:rPr lang="en-US" altLang="en-US" sz="1200" b="0" baseline="0" noProof="0" dirty="0">
                <a:latin typeface="Arial" charset="0"/>
                <a:ea typeface="Arial" charset="0"/>
                <a:cs typeface="Arial" charset="0"/>
              </a:rPr>
              <a:t> </a:t>
            </a:r>
            <a:r>
              <a:rPr lang="en-US" altLang="en-US" sz="1200" b="0" baseline="0" noProof="0" dirty="0" err="1">
                <a:latin typeface="Arial" charset="0"/>
                <a:ea typeface="Arial" charset="0"/>
                <a:cs typeface="Arial" charset="0"/>
              </a:rPr>
              <a:t>keskitetty</a:t>
            </a:r>
            <a:r>
              <a:rPr lang="en-US" altLang="en-US" sz="1200" b="0" baseline="0" noProof="0" dirty="0">
                <a:latin typeface="Arial" charset="0"/>
                <a:ea typeface="Arial" charset="0"/>
                <a:cs typeface="Arial" charset="0"/>
              </a:rPr>
              <a:t> </a:t>
            </a:r>
            <a:r>
              <a:rPr lang="en-US" altLang="en-US" sz="1200" b="0" baseline="0" noProof="0" dirty="0" err="1">
                <a:latin typeface="Arial" charset="0"/>
                <a:ea typeface="Arial" charset="0"/>
                <a:cs typeface="Arial" charset="0"/>
              </a:rPr>
              <a:t>Otaniemeen</a:t>
            </a:r>
            <a:r>
              <a:rPr lang="en-US" altLang="en-US" sz="1200" b="0" baseline="0" noProof="0" dirty="0">
                <a:latin typeface="Arial" charset="0"/>
                <a:ea typeface="Arial" charset="0"/>
                <a:cs typeface="Arial" charset="0"/>
              </a:rPr>
              <a:t>, </a:t>
            </a:r>
            <a:r>
              <a:rPr lang="en-US" altLang="en-US" sz="1200" b="0" baseline="0" noProof="0" dirty="0" err="1">
                <a:latin typeface="Arial" charset="0"/>
                <a:ea typeface="Arial" charset="0"/>
                <a:cs typeface="Arial" charset="0"/>
              </a:rPr>
              <a:t>Taiteiden</a:t>
            </a:r>
            <a:r>
              <a:rPr lang="en-US" altLang="en-US" sz="1200" b="0" baseline="0" noProof="0" dirty="0">
                <a:latin typeface="Arial" charset="0"/>
                <a:ea typeface="Arial" charset="0"/>
                <a:cs typeface="Arial" charset="0"/>
              </a:rPr>
              <a:t> ja </a:t>
            </a:r>
            <a:r>
              <a:rPr lang="en-US" altLang="en-US" sz="1200" b="0" baseline="0" noProof="0" dirty="0" err="1">
                <a:latin typeface="Arial" charset="0"/>
                <a:ea typeface="Arial" charset="0"/>
                <a:cs typeface="Arial" charset="0"/>
              </a:rPr>
              <a:t>suunnittelun</a:t>
            </a:r>
            <a:r>
              <a:rPr lang="en-US" altLang="en-US" sz="1200" b="0" baseline="0" noProof="0" dirty="0">
                <a:latin typeface="Arial" charset="0"/>
                <a:ea typeface="Arial" charset="0"/>
                <a:cs typeface="Arial" charset="0"/>
              </a:rPr>
              <a:t> </a:t>
            </a:r>
            <a:r>
              <a:rPr lang="en-US" altLang="en-US" sz="1200" b="0" baseline="0" noProof="0" dirty="0" err="1">
                <a:latin typeface="Arial" charset="0"/>
                <a:ea typeface="Arial" charset="0"/>
                <a:cs typeface="Arial" charset="0"/>
              </a:rPr>
              <a:t>korkeakoululla</a:t>
            </a:r>
            <a:r>
              <a:rPr lang="en-US" altLang="en-US" sz="1200" b="0" baseline="0" noProof="0" dirty="0">
                <a:latin typeface="Arial" charset="0"/>
                <a:ea typeface="Arial" charset="0"/>
                <a:cs typeface="Arial" charset="0"/>
              </a:rPr>
              <a:t> ja </a:t>
            </a:r>
            <a:r>
              <a:rPr lang="en-US" altLang="en-US" sz="1200" b="0" baseline="0" noProof="0" dirty="0" err="1">
                <a:latin typeface="Arial" charset="0"/>
                <a:ea typeface="Arial" charset="0"/>
                <a:cs typeface="Arial" charset="0"/>
              </a:rPr>
              <a:t>Kauppatieteellisellä</a:t>
            </a:r>
            <a:r>
              <a:rPr lang="en-US" altLang="en-US" sz="1200" b="0" baseline="0" noProof="0" dirty="0">
                <a:latin typeface="Arial" charset="0"/>
                <a:ea typeface="Arial" charset="0"/>
                <a:cs typeface="Arial" charset="0"/>
              </a:rPr>
              <a:t> </a:t>
            </a:r>
            <a:r>
              <a:rPr lang="en-US" altLang="en-US" sz="1200" b="0" baseline="0" noProof="0" dirty="0" err="1">
                <a:latin typeface="Arial" charset="0"/>
                <a:ea typeface="Arial" charset="0"/>
                <a:cs typeface="Arial" charset="0"/>
              </a:rPr>
              <a:t>uudet</a:t>
            </a:r>
            <a:r>
              <a:rPr lang="en-US" altLang="en-US" sz="1200" b="0" baseline="0" noProof="0" dirty="0">
                <a:latin typeface="Arial" charset="0"/>
                <a:ea typeface="Arial" charset="0"/>
                <a:cs typeface="Arial" charset="0"/>
              </a:rPr>
              <a:t> </a:t>
            </a:r>
            <a:r>
              <a:rPr lang="en-US" altLang="en-US" sz="1200" b="0" baseline="0" noProof="0" dirty="0" err="1">
                <a:latin typeface="Arial" charset="0"/>
                <a:ea typeface="Arial" charset="0"/>
                <a:cs typeface="Arial" charset="0"/>
              </a:rPr>
              <a:t>tilat</a:t>
            </a:r>
            <a:r>
              <a:rPr lang="en-US" altLang="en-US" sz="1200" b="0" baseline="0" noProof="0" dirty="0">
                <a:latin typeface="Arial" charset="0"/>
                <a:ea typeface="Arial" charset="0"/>
                <a:cs typeface="Arial" charset="0"/>
              </a:rPr>
              <a:t>; </a:t>
            </a:r>
            <a:r>
              <a:rPr lang="en-US" altLang="en-US" sz="1200" b="0" baseline="0" noProof="0" dirty="0" err="1">
                <a:latin typeface="Arial" charset="0"/>
                <a:ea typeface="Arial" charset="0"/>
                <a:cs typeface="Arial" charset="0"/>
              </a:rPr>
              <a:t>yksi</a:t>
            </a:r>
            <a:r>
              <a:rPr lang="en-US" altLang="en-US" sz="1200" b="0" baseline="0" noProof="0" dirty="0">
                <a:latin typeface="Arial" charset="0"/>
                <a:ea typeface="Arial" charset="0"/>
                <a:cs typeface="Arial" charset="0"/>
              </a:rPr>
              <a:t> </a:t>
            </a:r>
            <a:r>
              <a:rPr lang="en-US" altLang="en-US" sz="1200" b="0" baseline="0" noProof="0" dirty="0" err="1">
                <a:latin typeface="Arial" charset="0"/>
                <a:ea typeface="Arial" charset="0"/>
                <a:cs typeface="Arial" charset="0"/>
              </a:rPr>
              <a:t>ohjelma</a:t>
            </a:r>
            <a:r>
              <a:rPr lang="en-US" altLang="en-US" sz="1200" b="0" baseline="0" noProof="0" dirty="0">
                <a:latin typeface="Arial" charset="0"/>
                <a:ea typeface="Arial" charset="0"/>
                <a:cs typeface="Arial" charset="0"/>
              </a:rPr>
              <a:t> </a:t>
            </a:r>
            <a:r>
              <a:rPr lang="en-US" altLang="en-US" sz="1200" b="0" baseline="0" noProof="0" dirty="0" err="1">
                <a:latin typeface="Arial" charset="0"/>
                <a:ea typeface="Arial" charset="0"/>
                <a:cs typeface="Arial" charset="0"/>
              </a:rPr>
              <a:t>Mikkelissä</a:t>
            </a:r>
            <a:endParaRPr lang="en-US" altLang="en-US" sz="1200" b="0" baseline="0" noProof="0" dirty="0">
              <a:latin typeface="Arial" charset="0"/>
              <a:ea typeface="Arial" charset="0"/>
              <a:cs typeface="Arial"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i-FI" altLang="en-US" sz="1200" b="1" baseline="0" noProof="0" dirty="0">
                <a:latin typeface="Arial" charset="0"/>
                <a:ea typeface="Arial" charset="0"/>
                <a:cs typeface="Arial" charset="0"/>
              </a:rPr>
              <a:t>Infrastruktuuri:</a:t>
            </a:r>
            <a:r>
              <a:rPr lang="fi-FI" altLang="en-US" sz="1200" baseline="0" noProof="0" dirty="0">
                <a:latin typeface="Arial" charset="0"/>
                <a:ea typeface="Arial" charset="0"/>
                <a:cs typeface="Arial" charset="0"/>
              </a:rPr>
              <a:t> Aalto-ylipiston infrastruktuurit tarjoavat erinomaiset olosuhteet ja edellytykset niin huippututkimukselle kuin oppimisellekin.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i-FI" altLang="en-US" sz="1200" b="1" noProof="0" dirty="0" err="1">
                <a:latin typeface="Arial" charset="0"/>
                <a:ea typeface="Arial" charset="0"/>
                <a:cs typeface="Arial" charset="0"/>
              </a:rPr>
              <a:t>Start</a:t>
            </a:r>
            <a:r>
              <a:rPr lang="fi-FI" altLang="en-US" sz="1200" b="1" noProof="0" dirty="0">
                <a:latin typeface="Arial" charset="0"/>
                <a:ea typeface="Arial" charset="0"/>
                <a:cs typeface="Arial" charset="0"/>
              </a:rPr>
              <a:t> </a:t>
            </a:r>
            <a:r>
              <a:rPr lang="fi-FI" altLang="en-US" sz="1200" b="1" noProof="0" dirty="0" err="1">
                <a:latin typeface="Arial" charset="0"/>
                <a:ea typeface="Arial" charset="0"/>
                <a:cs typeface="Arial" charset="0"/>
              </a:rPr>
              <a:t>up</a:t>
            </a:r>
            <a:r>
              <a:rPr lang="fi-FI" altLang="en-US" sz="1200" b="1" noProof="0" dirty="0">
                <a:latin typeface="Arial" charset="0"/>
                <a:ea typeface="Arial" charset="0"/>
                <a:cs typeface="Arial" charset="0"/>
              </a:rPr>
              <a:t> -</a:t>
            </a:r>
            <a:r>
              <a:rPr lang="fi-FI" altLang="en-US" sz="1200" b="1" noProof="0" dirty="0" err="1">
                <a:latin typeface="Arial" charset="0"/>
                <a:ea typeface="Arial" charset="0"/>
                <a:cs typeface="Arial" charset="0"/>
              </a:rPr>
              <a:t>skene</a:t>
            </a:r>
            <a:r>
              <a:rPr lang="fi-FI" altLang="en-US" sz="1200" b="1" noProof="0" dirty="0">
                <a:latin typeface="Arial" charset="0"/>
                <a:ea typeface="Arial" charset="0"/>
                <a:cs typeface="Arial" charset="0"/>
              </a:rPr>
              <a:t>: </a:t>
            </a:r>
            <a:r>
              <a:rPr lang="fi-FI" altLang="en-US" sz="1200" b="1" baseline="0" noProof="0" dirty="0">
                <a:latin typeface="Arial" charset="0"/>
                <a:ea typeface="Arial" charset="0"/>
                <a:cs typeface="Arial" charset="0"/>
              </a:rPr>
              <a:t> </a:t>
            </a:r>
            <a:r>
              <a:rPr lang="fi-FI" altLang="en-US" sz="1200" noProof="0" dirty="0">
                <a:latin typeface="Arial" charset="0"/>
                <a:ea typeface="Arial" charset="0"/>
                <a:cs typeface="Arial" charset="0"/>
              </a:rPr>
              <a:t>Aalto-yliopistossa on aito ja opiskelijavetoinen </a:t>
            </a:r>
            <a:r>
              <a:rPr lang="fi-FI" altLang="en-US" sz="1200" noProof="0" dirty="0" err="1">
                <a:latin typeface="Arial" charset="0"/>
                <a:ea typeface="Arial" charset="0"/>
                <a:cs typeface="Arial" charset="0"/>
              </a:rPr>
              <a:t>start</a:t>
            </a:r>
            <a:r>
              <a:rPr lang="fi-FI" altLang="en-US" sz="1200" baseline="0" noProof="0" dirty="0">
                <a:latin typeface="Arial" charset="0"/>
                <a:ea typeface="Arial" charset="0"/>
                <a:cs typeface="Arial" charset="0"/>
              </a:rPr>
              <a:t> </a:t>
            </a:r>
            <a:r>
              <a:rPr lang="fi-FI" altLang="en-US" sz="1200" baseline="0" noProof="0" dirty="0" err="1">
                <a:latin typeface="Arial" charset="0"/>
                <a:ea typeface="Arial" charset="0"/>
                <a:cs typeface="Arial" charset="0"/>
              </a:rPr>
              <a:t>up</a:t>
            </a:r>
            <a:r>
              <a:rPr lang="fi-FI" altLang="en-US" sz="1200" baseline="0" noProof="0" dirty="0">
                <a:latin typeface="Arial" charset="0"/>
                <a:ea typeface="Arial" charset="0"/>
                <a:cs typeface="Arial" charset="0"/>
              </a:rPr>
              <a:t> –</a:t>
            </a:r>
            <a:r>
              <a:rPr lang="fi-FI" altLang="en-US" sz="1200" baseline="0" noProof="0" dirty="0" err="1">
                <a:latin typeface="Arial" charset="0"/>
                <a:ea typeface="Arial" charset="0"/>
                <a:cs typeface="Arial" charset="0"/>
              </a:rPr>
              <a:t>skene</a:t>
            </a:r>
            <a:r>
              <a:rPr lang="fi-FI" altLang="en-US" sz="1200" baseline="0" noProof="0" dirty="0">
                <a:latin typeface="Arial" charset="0"/>
                <a:ea typeface="Arial" charset="0"/>
                <a:cs typeface="Arial" charset="0"/>
              </a:rPr>
              <a:t> aiheesta kiinnostuneille. Aallosta ovat lähtöisin mm. </a:t>
            </a:r>
            <a:r>
              <a:rPr lang="fi-FI" altLang="en-US" sz="1200" baseline="0" noProof="0" dirty="0" err="1">
                <a:latin typeface="Arial" charset="0"/>
                <a:ea typeface="Arial" charset="0"/>
                <a:cs typeface="Arial" charset="0"/>
              </a:rPr>
              <a:t>Startup</a:t>
            </a:r>
            <a:r>
              <a:rPr lang="fi-FI" altLang="en-US" sz="1200" baseline="0" noProof="0" dirty="0">
                <a:latin typeface="Arial" charset="0"/>
                <a:ea typeface="Arial" charset="0"/>
                <a:cs typeface="Arial" charset="0"/>
              </a:rPr>
              <a:t> Sauna, Aalto Entrepreneur </a:t>
            </a:r>
            <a:r>
              <a:rPr lang="fi-FI" altLang="en-US" sz="1200" baseline="0" noProof="0" dirty="0" err="1">
                <a:latin typeface="Arial" charset="0"/>
                <a:ea typeface="Arial" charset="0"/>
                <a:cs typeface="Arial" charset="0"/>
              </a:rPr>
              <a:t>Society</a:t>
            </a:r>
            <a:r>
              <a:rPr lang="fi-FI" altLang="en-US" sz="1200" baseline="0" noProof="0" dirty="0">
                <a:latin typeface="Arial" charset="0"/>
                <a:ea typeface="Arial" charset="0"/>
                <a:cs typeface="Arial" charset="0"/>
              </a:rPr>
              <a:t> (</a:t>
            </a:r>
            <a:r>
              <a:rPr lang="fi-FI" altLang="en-US" sz="1200" baseline="0" noProof="0" dirty="0" err="1">
                <a:latin typeface="Arial" charset="0"/>
                <a:ea typeface="Arial" charset="0"/>
                <a:cs typeface="Arial" charset="0"/>
              </a:rPr>
              <a:t>AaltoES</a:t>
            </a:r>
            <a:r>
              <a:rPr lang="fi-FI" altLang="en-US" sz="1200" baseline="0" noProof="0" dirty="0">
                <a:latin typeface="Arial" charset="0"/>
                <a:ea typeface="Arial" charset="0"/>
                <a:cs typeface="Arial" charset="0"/>
              </a:rPr>
              <a:t>), sekä jo kansainvälistäkin huomiota herättäneet </a:t>
            </a:r>
            <a:r>
              <a:rPr lang="fi-FI" altLang="en-US" sz="1200" baseline="0" noProof="0" dirty="0" err="1">
                <a:latin typeface="Arial" charset="0"/>
                <a:ea typeface="Arial" charset="0"/>
                <a:cs typeface="Arial" charset="0"/>
              </a:rPr>
              <a:t>Slush</a:t>
            </a:r>
            <a:r>
              <a:rPr lang="fi-FI" altLang="en-US" sz="1200" baseline="0" noProof="0" dirty="0">
                <a:latin typeface="Arial" charset="0"/>
                <a:ea typeface="Arial" charset="0"/>
                <a:cs typeface="Arial" charset="0"/>
              </a:rPr>
              <a:t> ja Summer of </a:t>
            </a:r>
            <a:r>
              <a:rPr lang="fi-FI" altLang="en-US" sz="1200" baseline="0" noProof="0" dirty="0" err="1">
                <a:latin typeface="Arial" charset="0"/>
                <a:ea typeface="Arial" charset="0"/>
                <a:cs typeface="Arial" charset="0"/>
              </a:rPr>
              <a:t>Startups</a:t>
            </a:r>
            <a:r>
              <a:rPr lang="fi-FI" altLang="en-US" sz="1200" baseline="0" noProof="0" dirty="0">
                <a:latin typeface="Arial" charset="0"/>
                <a:ea typeface="Arial" charset="0"/>
                <a:cs typeface="Arial" charset="0"/>
              </a:rPr>
              <a:t>. </a:t>
            </a:r>
            <a:r>
              <a:rPr lang="fi-FI" altLang="en-US" sz="1200" noProof="0" dirty="0">
                <a:latin typeface="Arial" charset="0"/>
                <a:ea typeface="Arial" charset="0"/>
                <a:cs typeface="Arial" charset="0"/>
              </a:rPr>
              <a:t>Aalto-yliopistossa syntyy 70-100 uutta yritystä vuosittain. </a:t>
            </a:r>
            <a:r>
              <a:rPr lang="fi-FI" altLang="en-US" sz="1200" baseline="0" noProof="0" dirty="0">
                <a:latin typeface="Arial" charset="0"/>
                <a:ea typeface="Arial" charset="0"/>
                <a:cs typeface="Arial" charset="0"/>
              </a:rPr>
              <a:t>P</a:t>
            </a:r>
            <a:r>
              <a:rPr lang="fi-FI" altLang="en-US" sz="1200" noProof="0" dirty="0">
                <a:latin typeface="Arial" charset="0"/>
                <a:ea typeface="Arial" charset="0"/>
                <a:cs typeface="Arial" charset="0"/>
              </a:rPr>
              <a:t>ääset heti opintojesi alkuvaiheessa mukaan kiinnostaviin käytännön projekteihin, joissa usein on mukana yritysmaailman edustajia.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i-FI" altLang="en-US" sz="1200" b="1" noProof="0" dirty="0">
                <a:latin typeface="Arial" charset="0"/>
                <a:ea typeface="Arial" charset="0"/>
                <a:cs typeface="Arial" charset="0"/>
              </a:rPr>
              <a:t>Uramahdollisuudet: </a:t>
            </a:r>
            <a:r>
              <a:rPr lang="fi-FI" altLang="en-US" sz="1200" noProof="0" dirty="0">
                <a:latin typeface="Arial" charset="0"/>
                <a:ea typeface="Arial" charset="0"/>
                <a:cs typeface="Arial" charset="0"/>
              </a:rPr>
              <a:t>Aalto-yliopiston kandidaatti- ja maisteriohjelmat tarjoavat hyvät lähtökohdat huippu-uralle. Aalto-yliopiston</a:t>
            </a:r>
            <a:r>
              <a:rPr lang="fi-FI" altLang="en-US" sz="1200" baseline="0" noProof="0" dirty="0">
                <a:latin typeface="Arial" charset="0"/>
                <a:ea typeface="Arial" charset="0"/>
                <a:cs typeface="Arial" charset="0"/>
              </a:rPr>
              <a:t> ura- ja rekrytointipalvelut auttavat opiskelijoita työelämätaitojen kartuttamisessa, tarjoavat kanavia työnhakuun ja järjestävät rekrytointimessuja.</a:t>
            </a:r>
            <a:r>
              <a:rPr lang="fi-FI" altLang="en-US" sz="1200" noProof="0" dirty="0">
                <a:latin typeface="Arial" charset="0"/>
                <a:ea typeface="Arial" charset="0"/>
                <a:cs typeface="Arial" charset="0"/>
              </a:rPr>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ltLang="en-US" sz="1200" b="1" noProof="0" dirty="0" err="1">
                <a:latin typeface="Arial" charset="0"/>
                <a:ea typeface="Arial" charset="0"/>
                <a:cs typeface="Arial" charset="0"/>
              </a:rPr>
              <a:t>Opiskelijaelämä</a:t>
            </a:r>
            <a:r>
              <a:rPr lang="en-US" altLang="en-US" sz="1200" b="1" noProof="0" dirty="0">
                <a:latin typeface="Arial" charset="0"/>
                <a:ea typeface="Arial" charset="0"/>
                <a:cs typeface="Arial" charset="0"/>
              </a:rPr>
              <a:t>:</a:t>
            </a:r>
            <a:r>
              <a:rPr lang="en-US" altLang="en-US" sz="1200" b="1" baseline="0" noProof="0" dirty="0">
                <a:latin typeface="Arial" charset="0"/>
                <a:ea typeface="Arial" charset="0"/>
                <a:cs typeface="Arial" charset="0"/>
              </a:rPr>
              <a:t> </a:t>
            </a:r>
            <a:r>
              <a:rPr lang="fi-FI" sz="1200" kern="1200" noProof="0" dirty="0">
                <a:solidFill>
                  <a:schemeClr val="tx1"/>
                </a:solidFill>
                <a:latin typeface="+mn-lt"/>
                <a:ea typeface="+mn-ea"/>
                <a:cs typeface="+mn-cs"/>
              </a:rPr>
              <a:t>Aalto-yliopiston ylioppilaskunta AYY (sekä KY, TOKYO</a:t>
            </a:r>
            <a:r>
              <a:rPr lang="fi-FI" sz="1200" kern="1200" baseline="0" noProof="0" dirty="0">
                <a:solidFill>
                  <a:schemeClr val="tx1"/>
                </a:solidFill>
                <a:latin typeface="+mn-lt"/>
                <a:ea typeface="+mn-ea"/>
                <a:cs typeface="+mn-cs"/>
              </a:rPr>
              <a:t> että Teekkarijaosto) </a:t>
            </a:r>
            <a:r>
              <a:rPr lang="fi-FI" sz="1200" kern="1200" noProof="0" dirty="0">
                <a:solidFill>
                  <a:schemeClr val="tx1"/>
                </a:solidFill>
                <a:latin typeface="+mn-lt"/>
                <a:ea typeface="+mn-ea"/>
                <a:cs typeface="+mn-cs"/>
              </a:rPr>
              <a:t>kokoaa sateenvarjonsa alle kaikki Aalto-yliopiston opiskelijat.  AYY tarjoaa jäsenistölleen mm. edunvalvontaa,</a:t>
            </a:r>
            <a:r>
              <a:rPr lang="fi-FI" sz="1200" kern="1200" baseline="0" noProof="0" dirty="0">
                <a:solidFill>
                  <a:schemeClr val="tx1"/>
                </a:solidFill>
                <a:latin typeface="+mn-lt"/>
                <a:ea typeface="+mn-ea"/>
                <a:cs typeface="+mn-cs"/>
              </a:rPr>
              <a:t> tapahtumia, opiskelija-asuntoja ja oikeuden </a:t>
            </a:r>
            <a:r>
              <a:rPr lang="fi-FI" sz="1200" kern="1200" baseline="0" noProof="0" dirty="0" err="1">
                <a:solidFill>
                  <a:schemeClr val="tx1"/>
                </a:solidFill>
                <a:latin typeface="+mn-lt"/>
                <a:ea typeface="+mn-ea"/>
                <a:cs typeface="+mn-cs"/>
              </a:rPr>
              <a:t>YTHS:n</a:t>
            </a:r>
            <a:r>
              <a:rPr lang="fi-FI" sz="1200" kern="1200" baseline="0" noProof="0" dirty="0">
                <a:solidFill>
                  <a:schemeClr val="tx1"/>
                </a:solidFill>
                <a:latin typeface="+mn-lt"/>
                <a:ea typeface="+mn-ea"/>
                <a:cs typeface="+mn-cs"/>
              </a:rPr>
              <a:t> ja </a:t>
            </a:r>
            <a:r>
              <a:rPr lang="fi-FI" sz="1200" kern="1200" baseline="0" noProof="0" dirty="0" err="1">
                <a:solidFill>
                  <a:schemeClr val="tx1"/>
                </a:solidFill>
                <a:latin typeface="+mn-lt"/>
                <a:ea typeface="+mn-ea"/>
                <a:cs typeface="+mn-cs"/>
              </a:rPr>
              <a:t>UniSportin</a:t>
            </a:r>
            <a:r>
              <a:rPr lang="fi-FI" sz="1200" kern="1200" baseline="0" noProof="0" dirty="0">
                <a:solidFill>
                  <a:schemeClr val="tx1"/>
                </a:solidFill>
                <a:latin typeface="+mn-lt"/>
                <a:ea typeface="+mn-ea"/>
                <a:cs typeface="+mn-cs"/>
              </a:rPr>
              <a:t> palveluiden käyttöön</a:t>
            </a:r>
            <a:r>
              <a:rPr lang="fi-FI" sz="1200" kern="1200" noProof="0" dirty="0">
                <a:solidFill>
                  <a:schemeClr val="tx1"/>
                </a:solidFill>
                <a:latin typeface="+mn-lt"/>
                <a:ea typeface="+mn-ea"/>
                <a:cs typeface="+mn-cs"/>
              </a:rPr>
              <a:t>. </a:t>
            </a:r>
            <a:r>
              <a:rPr lang="fi-FI" sz="1200" kern="1200" noProof="0" dirty="0" err="1">
                <a:solidFill>
                  <a:schemeClr val="tx1"/>
                </a:solidFill>
                <a:latin typeface="+mn-lt"/>
                <a:ea typeface="+mn-ea"/>
                <a:cs typeface="+mn-cs"/>
              </a:rPr>
              <a:t>AYY:n</a:t>
            </a:r>
            <a:r>
              <a:rPr lang="fi-FI" sz="1200" kern="1200" noProof="0" dirty="0">
                <a:solidFill>
                  <a:schemeClr val="tx1"/>
                </a:solidFill>
                <a:latin typeface="+mn-lt"/>
                <a:ea typeface="+mn-ea"/>
                <a:cs typeface="+mn-cs"/>
              </a:rPr>
              <a:t> piirissä toimivien yli 200 yhdistyksen parista löydät tekemistä ja tapahtumia vuoden jokaiselle päivälle. Lisätietoa: </a:t>
            </a:r>
            <a:r>
              <a:rPr lang="fi-FI" sz="1200" u="sng" kern="1200" noProof="0" dirty="0">
                <a:solidFill>
                  <a:schemeClr val="tx1"/>
                </a:solidFill>
                <a:latin typeface="+mn-lt"/>
                <a:ea typeface="+mn-ea"/>
                <a:cs typeface="+mn-cs"/>
                <a:hlinkClick r:id="rId3"/>
              </a:rPr>
              <a:t>ayy.fi.</a:t>
            </a:r>
            <a:endParaRPr lang="fi-FI" sz="1200" u="sng" kern="1200" noProof="0" dirty="0">
              <a:solidFill>
                <a:schemeClr val="tx1"/>
              </a:solidFill>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sz="1200" u="sng" kern="1200" noProof="0" dirty="0">
                <a:solidFill>
                  <a:schemeClr val="tx1"/>
                </a:solidFill>
                <a:latin typeface="+mn-lt"/>
                <a:ea typeface="+mn-ea"/>
                <a:cs typeface="+mn-cs"/>
              </a:rPr>
              <a:t>(</a:t>
            </a:r>
            <a:r>
              <a:rPr lang="en-US" sz="1200" u="sng" kern="1200" noProof="0" dirty="0" err="1">
                <a:solidFill>
                  <a:schemeClr val="tx1"/>
                </a:solidFill>
                <a:latin typeface="+mn-lt"/>
                <a:ea typeface="+mn-ea"/>
                <a:cs typeface="+mn-cs"/>
              </a:rPr>
              <a:t>Lukekaa</a:t>
            </a:r>
            <a:r>
              <a:rPr lang="en-US" sz="1200" u="sng" kern="1200" baseline="0" noProof="0" dirty="0">
                <a:solidFill>
                  <a:schemeClr val="tx1"/>
                </a:solidFill>
                <a:latin typeface="+mn-lt"/>
                <a:ea typeface="+mn-ea"/>
                <a:cs typeface="+mn-cs"/>
              </a:rPr>
              <a:t> </a:t>
            </a:r>
            <a:r>
              <a:rPr lang="en-US" sz="1200" u="sng" kern="1200" baseline="0" noProof="0" dirty="0" err="1">
                <a:solidFill>
                  <a:schemeClr val="tx1"/>
                </a:solidFill>
                <a:latin typeface="+mn-lt"/>
                <a:ea typeface="+mn-ea"/>
                <a:cs typeface="+mn-cs"/>
              </a:rPr>
              <a:t>jos</a:t>
            </a:r>
            <a:r>
              <a:rPr lang="en-US" sz="1200" u="sng" kern="1200" baseline="0" noProof="0" dirty="0">
                <a:solidFill>
                  <a:schemeClr val="tx1"/>
                </a:solidFill>
                <a:latin typeface="+mn-lt"/>
                <a:ea typeface="+mn-ea"/>
                <a:cs typeface="+mn-cs"/>
              </a:rPr>
              <a:t> </a:t>
            </a:r>
            <a:r>
              <a:rPr lang="en-US" sz="1200" u="sng" kern="1200" baseline="0" noProof="0" dirty="0" err="1">
                <a:solidFill>
                  <a:schemeClr val="tx1"/>
                </a:solidFill>
                <a:latin typeface="+mn-lt"/>
                <a:ea typeface="+mn-ea"/>
                <a:cs typeface="+mn-cs"/>
              </a:rPr>
              <a:t>ehditte</a:t>
            </a:r>
            <a:r>
              <a:rPr lang="en-US" sz="1200" u="sng" kern="1200" baseline="0" noProof="0" dirty="0">
                <a:solidFill>
                  <a:schemeClr val="tx1"/>
                </a:solidFill>
                <a:latin typeface="+mn-lt"/>
                <a:ea typeface="+mn-ea"/>
                <a:cs typeface="+mn-cs"/>
              </a:rPr>
              <a:t>/</a:t>
            </a:r>
            <a:r>
              <a:rPr lang="en-US" sz="1200" u="sng" kern="1200" baseline="0" noProof="0" dirty="0" err="1">
                <a:solidFill>
                  <a:schemeClr val="tx1"/>
                </a:solidFill>
                <a:latin typeface="+mn-lt"/>
                <a:ea typeface="+mn-ea"/>
                <a:cs typeface="+mn-cs"/>
              </a:rPr>
              <a:t>haluatte</a:t>
            </a:r>
            <a:r>
              <a:rPr lang="en-US" sz="1200" u="sng" kern="1200" baseline="0" noProof="0" dirty="0">
                <a:solidFill>
                  <a:schemeClr val="tx1"/>
                </a:solidFill>
                <a:latin typeface="+mn-lt"/>
                <a:ea typeface="+mn-ea"/>
                <a:cs typeface="+mn-cs"/>
              </a:rPr>
              <a:t> </a:t>
            </a:r>
            <a:r>
              <a:rPr lang="en-US" sz="1200" u="sng" kern="1200" baseline="0" noProof="0" dirty="0" err="1">
                <a:solidFill>
                  <a:schemeClr val="tx1"/>
                </a:solidFill>
                <a:latin typeface="+mn-lt"/>
                <a:ea typeface="+mn-ea"/>
                <a:cs typeface="+mn-cs"/>
              </a:rPr>
              <a:t>kertoa</a:t>
            </a:r>
            <a:r>
              <a:rPr lang="en-US" sz="1200" u="sng" kern="1200" baseline="0" noProof="0" dirty="0">
                <a:solidFill>
                  <a:schemeClr val="tx1"/>
                </a:solidFill>
                <a:latin typeface="+mn-lt"/>
                <a:ea typeface="+mn-ea"/>
                <a:cs typeface="+mn-cs"/>
              </a:rPr>
              <a:t> </a:t>
            </a:r>
            <a:r>
              <a:rPr lang="en-US" sz="1200" u="sng" kern="1200" baseline="0" noProof="0" dirty="0" err="1">
                <a:solidFill>
                  <a:schemeClr val="tx1"/>
                </a:solidFill>
                <a:latin typeface="+mn-lt"/>
                <a:ea typeface="+mn-ea"/>
                <a:cs typeface="+mn-cs"/>
              </a:rPr>
              <a:t>tarkemmin</a:t>
            </a:r>
            <a:r>
              <a:rPr lang="en-US" sz="1200" u="sng" kern="1200" baseline="0" noProof="0" dirty="0">
                <a:solidFill>
                  <a:schemeClr val="tx1"/>
                </a:solidFill>
                <a:latin typeface="+mn-lt"/>
                <a:ea typeface="+mn-ea"/>
                <a:cs typeface="+mn-cs"/>
              </a:rPr>
              <a:t>)</a:t>
            </a:r>
            <a:endParaRPr lang="fi-FI" sz="1200" u="sng" kern="1200" noProof="0" dirty="0">
              <a:solidFill>
                <a:schemeClr val="tx1"/>
              </a:solidFill>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i-FI" sz="1200" b="1" u="none" kern="1200" baseline="0" noProof="0" dirty="0">
                <a:solidFill>
                  <a:schemeClr val="tx1"/>
                </a:solidFill>
                <a:latin typeface="+mn-lt"/>
                <a:ea typeface="+mn-ea"/>
                <a:cs typeface="+mn-cs"/>
              </a:rPr>
              <a:t>Edunvalvonta:</a:t>
            </a:r>
            <a:r>
              <a:rPr lang="fi-FI" sz="1200" b="1" i="0" u="none" kern="1200" baseline="0" noProof="0" dirty="0">
                <a:solidFill>
                  <a:schemeClr val="tx1"/>
                </a:solidFill>
                <a:effectLst/>
                <a:latin typeface="+mn-lt"/>
                <a:ea typeface="+mn-ea"/>
                <a:cs typeface="+mn-cs"/>
              </a:rPr>
              <a:t> </a:t>
            </a:r>
            <a:r>
              <a:rPr lang="fi-FI" sz="1200" b="0" i="0" kern="1200" dirty="0">
                <a:solidFill>
                  <a:schemeClr val="tx1"/>
                </a:solidFill>
                <a:effectLst/>
                <a:latin typeface="+mn-lt"/>
                <a:ea typeface="+mn-ea"/>
                <a:cs typeface="+mn-cs"/>
              </a:rPr>
              <a:t>Aalto-yliopiston ylioppilaskunta AYY ajaa opiskelijoiden etua koulutukseen ja opiskelijaelämään </a:t>
            </a:r>
            <a:r>
              <a:rPr lang="fi-FI" sz="1200" b="0" i="0" u="none" kern="1200" baseline="0" noProof="0" dirty="0">
                <a:solidFill>
                  <a:schemeClr val="tx1"/>
                </a:solidFill>
                <a:effectLst/>
                <a:latin typeface="+mn-lt"/>
                <a:ea typeface="+mn-ea"/>
                <a:cs typeface="+mn-cs"/>
              </a:rPr>
              <a:t>(h</a:t>
            </a:r>
            <a:r>
              <a:rPr lang="fi-FI" sz="1200" b="0" i="0" kern="1200" dirty="0" err="1">
                <a:solidFill>
                  <a:schemeClr val="tx1"/>
                </a:solidFill>
                <a:effectLst/>
                <a:latin typeface="+mn-lt"/>
                <a:ea typeface="+mn-ea"/>
                <a:cs typeface="+mn-cs"/>
              </a:rPr>
              <a:t>yvinvointi</a:t>
            </a:r>
            <a:r>
              <a:rPr lang="fi-FI" sz="1200" b="0" i="0" kern="1200" dirty="0">
                <a:solidFill>
                  <a:schemeClr val="tx1"/>
                </a:solidFill>
                <a:effectLst/>
                <a:latin typeface="+mn-lt"/>
                <a:ea typeface="+mn-ea"/>
                <a:cs typeface="+mn-cs"/>
              </a:rPr>
              <a:t>, terveys, toimeentulo, asuminen ja liikunta) liittyvissä asioissa.</a:t>
            </a:r>
            <a:r>
              <a:rPr lang="fi-FI" sz="1200" b="0" i="0" u="none" kern="1200" baseline="0" noProof="0" dirty="0">
                <a:solidFill>
                  <a:schemeClr val="tx1"/>
                </a:solidFill>
                <a:effectLst/>
                <a:latin typeface="+mn-lt"/>
                <a:ea typeface="+mn-ea"/>
                <a:cs typeface="+mn-cs"/>
              </a:rPr>
              <a:t> </a:t>
            </a:r>
            <a:endParaRPr lang="fi-FI" sz="1200" b="1" i="0" u="none" kern="1200" baseline="0" noProof="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i-FI" sz="1200" b="1" u="none" kern="1200" baseline="0" noProof="0" dirty="0">
                <a:solidFill>
                  <a:schemeClr val="tx1"/>
                </a:solidFill>
                <a:latin typeface="+mn-lt"/>
                <a:ea typeface="+mn-ea"/>
                <a:cs typeface="+mn-cs"/>
              </a:rPr>
              <a:t>Asuminen: </a:t>
            </a:r>
            <a:r>
              <a:rPr lang="fi-FI" sz="1200" b="0" u="none" kern="1200" baseline="0" noProof="0" dirty="0" err="1">
                <a:solidFill>
                  <a:schemeClr val="tx1"/>
                </a:solidFill>
                <a:latin typeface="+mn-lt"/>
                <a:ea typeface="+mn-ea"/>
                <a:cs typeface="+mn-cs"/>
              </a:rPr>
              <a:t>AYY:llä</a:t>
            </a:r>
            <a:r>
              <a:rPr lang="fi-FI" sz="1200" b="0" u="none" kern="1200" baseline="0" noProof="0" dirty="0">
                <a:solidFill>
                  <a:schemeClr val="tx1"/>
                </a:solidFill>
                <a:latin typeface="+mn-lt"/>
                <a:ea typeface="+mn-ea"/>
                <a:cs typeface="+mn-cs"/>
              </a:rPr>
              <a:t> on noin 2500 asuntoa, joita vuokrataan edullisesti ylioppilaskunnan jäsenille. Suurin osa asunnoista sijaitsee Otaniemessä.</a:t>
            </a:r>
            <a:endParaRPr lang="fi-FI" sz="1200" b="1" u="none" kern="1200" baseline="0" noProof="0" dirty="0">
              <a:solidFill>
                <a:schemeClr val="tx1"/>
              </a:solidFill>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i-FI" sz="1200" b="1" u="none" kern="1200" baseline="0" noProof="0" dirty="0">
                <a:solidFill>
                  <a:schemeClr val="tx1"/>
                </a:solidFill>
                <a:latin typeface="+mn-lt"/>
                <a:ea typeface="+mn-ea"/>
                <a:cs typeface="+mn-cs"/>
              </a:rPr>
              <a:t>YTHS: </a:t>
            </a:r>
            <a:r>
              <a:rPr lang="fi-FI" dirty="0"/>
              <a:t>Ylioppilaiden terveydenhoitosäätiö YTHS </a:t>
            </a:r>
            <a:r>
              <a:rPr lang="fi-FI" u="none" dirty="0">
                <a:solidFill>
                  <a:schemeClr val="tx1"/>
                </a:solidFill>
              </a:rPr>
              <a:t>tarjoaa </a:t>
            </a:r>
            <a:r>
              <a:rPr lang="fi-FI" u="none" dirty="0">
                <a:solidFill>
                  <a:schemeClr val="tx1"/>
                </a:solidFill>
                <a:hlinkClick r:id="rId4"/>
              </a:rPr>
              <a:t>yleisterveyden</a:t>
            </a:r>
            <a:r>
              <a:rPr lang="fi-FI" u="none" dirty="0">
                <a:solidFill>
                  <a:schemeClr val="tx1"/>
                </a:solidFill>
              </a:rPr>
              <a:t>, </a:t>
            </a:r>
            <a:r>
              <a:rPr lang="fi-FI" u="none" dirty="0">
                <a:solidFill>
                  <a:schemeClr val="tx1"/>
                </a:solidFill>
                <a:hlinkClick r:id="rId5"/>
              </a:rPr>
              <a:t>mielenterveyden</a:t>
            </a:r>
            <a:r>
              <a:rPr lang="fi-FI" u="none" dirty="0">
                <a:solidFill>
                  <a:schemeClr val="tx1"/>
                </a:solidFill>
              </a:rPr>
              <a:t> ja </a:t>
            </a:r>
            <a:r>
              <a:rPr lang="fi-FI" u="none" dirty="0">
                <a:solidFill>
                  <a:schemeClr val="tx1"/>
                </a:solidFill>
                <a:hlinkClick r:id="rId6"/>
              </a:rPr>
              <a:t>suunterveyden</a:t>
            </a:r>
            <a:r>
              <a:rPr lang="fi-FI" u="none" dirty="0">
                <a:solidFill>
                  <a:schemeClr val="tx1"/>
                </a:solidFill>
              </a:rPr>
              <a:t> palveluja </a:t>
            </a:r>
            <a:r>
              <a:rPr lang="fi-FI" dirty="0"/>
              <a:t>yliopisto-opiskelijoille. </a:t>
            </a:r>
            <a:endParaRPr lang="fi-FI" sz="1200" b="1" u="none" kern="1200" baseline="0" noProof="0" dirty="0">
              <a:solidFill>
                <a:schemeClr val="tx1"/>
              </a:solidFill>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fi-FI" sz="1200" b="1" u="none" kern="1200" baseline="0" noProof="0" dirty="0" err="1">
                <a:solidFill>
                  <a:schemeClr val="tx1"/>
                </a:solidFill>
                <a:latin typeface="+mn-lt"/>
                <a:ea typeface="+mn-ea"/>
                <a:cs typeface="+mn-cs"/>
              </a:rPr>
              <a:t>UniSport</a:t>
            </a:r>
            <a:r>
              <a:rPr lang="fi-FI" sz="1200" b="1" u="none" kern="1200" baseline="0" noProof="0" dirty="0">
                <a:solidFill>
                  <a:schemeClr val="tx1"/>
                </a:solidFill>
                <a:latin typeface="+mn-lt"/>
                <a:ea typeface="+mn-ea"/>
                <a:cs typeface="+mn-cs"/>
              </a:rPr>
              <a:t>: </a:t>
            </a:r>
            <a:r>
              <a:rPr lang="fi-FI" dirty="0" err="1"/>
              <a:t>UniSport</a:t>
            </a:r>
            <a:r>
              <a:rPr lang="fi-FI" dirty="0"/>
              <a:t> on yliopistolaisten oma liikuntakeskus kuudella kampuksella Espoossa ja Helsingissä.</a:t>
            </a:r>
            <a:r>
              <a:rPr lang="fi-FI" baseline="0" dirty="0"/>
              <a:t> </a:t>
            </a:r>
            <a:r>
              <a:rPr lang="fi-FI" dirty="0"/>
              <a:t>Tarjolla on laaja valikoima lajeja sekä tiloja monenlaiseen yksilö- ja joukkueliikuntaan. Aktiivisen liikkujan paras treenikaveri on </a:t>
            </a:r>
            <a:r>
              <a:rPr lang="fi-FI" dirty="0" err="1"/>
              <a:t>UniSportin</a:t>
            </a:r>
            <a:r>
              <a:rPr lang="fi-FI" dirty="0"/>
              <a:t> kausikortti, jonka opiskelijat voivat hankkia edulliseen opiskelijahintaan.</a:t>
            </a:r>
          </a:p>
        </p:txBody>
      </p:sp>
      <p:sp>
        <p:nvSpPr>
          <p:cNvPr id="4" name="Slide Number Placeholder 3"/>
          <p:cNvSpPr>
            <a:spLocks noGrp="1"/>
          </p:cNvSpPr>
          <p:nvPr>
            <p:ph type="sldNum" sz="quarter" idx="10"/>
          </p:nvPr>
        </p:nvSpPr>
        <p:spPr/>
        <p:txBody>
          <a:bodyPr/>
          <a:lstStyle/>
          <a:p>
            <a:fld id="{60F36671-E088-4136-B909-334FC2DC8126}" type="slidenum">
              <a:rPr lang="fi-FI" smtClean="0"/>
              <a:t>20</a:t>
            </a:fld>
            <a:endParaRPr lang="fi-FI"/>
          </a:p>
        </p:txBody>
      </p:sp>
    </p:spTree>
    <p:extLst>
      <p:ext uri="{BB962C8B-B14F-4D97-AF65-F5344CB8AC3E}">
        <p14:creationId xmlns:p14="http://schemas.microsoft.com/office/powerpoint/2010/main" val="2380923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i-FI" noProof="0" dirty="0"/>
              <a:t>Tässä kohdassa on tarkoitus, että esittelijä kertoo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i-FI" b="1" noProof="0" dirty="0"/>
              <a:t>oman</a:t>
            </a:r>
            <a:r>
              <a:rPr lang="fi-FI" b="1" baseline="0" noProof="0" dirty="0"/>
              <a:t> tarinansa siitä, miten ja miksi hän on valinnut juuri Aalto-yliopiston ja tullut Aaltoon opiskelemaan.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i-FI" sz="1200" b="1" kern="1200" baseline="0" noProof="0" dirty="0">
                <a:solidFill>
                  <a:schemeClr val="tx1"/>
                </a:solidFill>
                <a:latin typeface="+mn-lt"/>
                <a:ea typeface="+mn-ea"/>
                <a:cs typeface="+mn-cs"/>
              </a:rPr>
              <a:t>opinnoistaan Aallossa sekä opiskelijaelämästä.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i-FI" b="1" noProof="0" dirty="0"/>
              <a:t>omista tulevaisuuden</a:t>
            </a:r>
            <a:r>
              <a:rPr lang="fi-FI" b="1" baseline="0" noProof="0" dirty="0"/>
              <a:t>suunnitelmistaan.</a:t>
            </a:r>
            <a:endParaRPr lang="fi-FI" sz="1200" b="1" kern="1200" baseline="0" noProof="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i-FI" sz="1200" kern="1200" baseline="0" noProof="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i-FI" sz="1200" kern="1200" baseline="0" noProof="0" dirty="0">
                <a:solidFill>
                  <a:schemeClr val="tx1"/>
                </a:solidFill>
                <a:latin typeface="+mn-lt"/>
                <a:ea typeface="+mn-ea"/>
                <a:cs typeface="+mn-cs"/>
              </a:rPr>
              <a:t>Mieti etukäteen vastaukset alla oleviin kysymyksiin ja käytä kysymyslistaa vastauksesi runkona. Voit valita itse kysymyslistasta relevanteimmat aiheet, joista haluat kertoa – kaikkia kysymyksiä ei ole pakko käydä läpi.</a:t>
            </a:r>
            <a:endParaRPr lang="fi-FI" sz="1200" kern="1200" noProof="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i-FI" noProof="0" dirty="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i-FI" noProof="0" dirty="0"/>
              <a:t>Mikä ala kiinnosti sinua?</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i-FI" noProof="0" dirty="0"/>
              <a:t>Mistä kuulit Aallosta?</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i-FI" noProof="0" dirty="0"/>
              <a:t>Mikä sai sinut valitsemaan Aallon?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i-FI" noProof="0" dirty="0"/>
              <a:t>Miksi Aalto oli sinulle juuri oikea vaihtoehto?</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i-FI" noProof="0" dirty="0"/>
              <a:t>Miten hain Aalto-yliopistoon? </a:t>
            </a:r>
            <a:r>
              <a:rPr lang="fi-FI" sz="1200" kern="1200" noProof="0" dirty="0">
                <a:solidFill>
                  <a:schemeClr val="tx1"/>
                </a:solidFill>
                <a:latin typeface="+mn-lt"/>
                <a:ea typeface="+mn-ea"/>
                <a:cs typeface="+mn-cs"/>
              </a:rPr>
              <a:t>(hakemus, valintakokeisiin valmistautuminen/ennakkotehtävät, valintakokeet, tulokset)</a:t>
            </a:r>
          </a:p>
          <a:p>
            <a:endParaRPr lang="fi-FI" sz="1200" kern="1200" noProof="0" dirty="0">
              <a:solidFill>
                <a:schemeClr val="tx1"/>
              </a:solidFill>
              <a:latin typeface="+mn-lt"/>
              <a:ea typeface="+mn-ea"/>
              <a:cs typeface="+mn-cs"/>
            </a:endParaRPr>
          </a:p>
          <a:p>
            <a:pPr marL="171450" indent="-171450">
              <a:buFontTx/>
              <a:buChar char="-"/>
            </a:pPr>
            <a:r>
              <a:rPr lang="fi-FI" sz="1200" kern="1200" noProof="0" dirty="0">
                <a:solidFill>
                  <a:schemeClr val="tx1"/>
                </a:solidFill>
                <a:latin typeface="+mn-lt"/>
                <a:ea typeface="+mn-ea"/>
                <a:cs typeface="+mn-cs"/>
              </a:rPr>
              <a:t>Mitä opiskelet? (Millaisia opintokokonaisuuksia olet suorittanut,</a:t>
            </a:r>
            <a:r>
              <a:rPr lang="fi-FI" sz="1200" kern="1200" baseline="0" noProof="0" dirty="0">
                <a:solidFill>
                  <a:schemeClr val="tx1"/>
                </a:solidFill>
                <a:latin typeface="+mn-lt"/>
                <a:ea typeface="+mn-ea"/>
                <a:cs typeface="+mn-cs"/>
              </a:rPr>
              <a:t> mitä vielä </a:t>
            </a:r>
            <a:r>
              <a:rPr lang="fi-FI" sz="1200" kern="1200" noProof="0" dirty="0">
                <a:solidFill>
                  <a:schemeClr val="tx1"/>
                </a:solidFill>
                <a:latin typeface="+mn-lt"/>
                <a:ea typeface="+mn-ea"/>
                <a:cs typeface="+mn-cs"/>
              </a:rPr>
              <a:t>aiot suorittaa?)</a:t>
            </a:r>
          </a:p>
          <a:p>
            <a:pPr marL="171450" indent="-171450">
              <a:buFontTx/>
              <a:buChar char="-"/>
            </a:pPr>
            <a:r>
              <a:rPr lang="fi-FI" sz="1200" kern="1200" noProof="0" dirty="0">
                <a:solidFill>
                  <a:schemeClr val="tx1"/>
                </a:solidFill>
                <a:latin typeface="+mn-lt"/>
                <a:ea typeface="+mn-ea"/>
                <a:cs typeface="+mn-cs"/>
              </a:rPr>
              <a:t>Miten opiskelet, kuuluvatko arkeesi luennot, harkat, tentit jne.?</a:t>
            </a:r>
          </a:p>
          <a:p>
            <a:pPr marL="171450" indent="-171450">
              <a:buFontTx/>
              <a:buChar char="-"/>
            </a:pPr>
            <a:r>
              <a:rPr lang="fi-FI" sz="1200" kern="1200" noProof="0" dirty="0">
                <a:solidFill>
                  <a:schemeClr val="tx1"/>
                </a:solidFill>
                <a:latin typeface="+mn-lt"/>
                <a:ea typeface="+mn-ea"/>
                <a:cs typeface="+mn-cs"/>
              </a:rPr>
              <a:t>Millaisissa projekteissa olet ollut mukana?</a:t>
            </a:r>
          </a:p>
          <a:p>
            <a:pPr marL="171450" indent="-171450">
              <a:buFontTx/>
              <a:buChar char="-"/>
            </a:pPr>
            <a:r>
              <a:rPr lang="fi-FI" sz="1200" kern="1200" noProof="0" dirty="0">
                <a:solidFill>
                  <a:schemeClr val="tx1"/>
                </a:solidFill>
                <a:latin typeface="+mn-lt"/>
                <a:ea typeface="+mn-ea"/>
                <a:cs typeface="+mn-cs"/>
              </a:rPr>
              <a:t>Osallistutko ylioppilaskunta-/järjestö-/kiltaelämään?</a:t>
            </a:r>
          </a:p>
          <a:p>
            <a:pPr marL="171450" indent="-171450">
              <a:buFontTx/>
              <a:buChar char="-"/>
            </a:pPr>
            <a:r>
              <a:rPr lang="fi-FI" sz="1200" kern="1200" noProof="0" dirty="0">
                <a:solidFill>
                  <a:schemeClr val="tx1"/>
                </a:solidFill>
                <a:latin typeface="+mn-lt"/>
                <a:ea typeface="+mn-ea"/>
                <a:cs typeface="+mn-cs"/>
              </a:rPr>
              <a:t>Oletko ollut vaihdossa</a:t>
            </a:r>
            <a:r>
              <a:rPr lang="fi-FI" sz="1200" kern="1200" baseline="0" noProof="0" dirty="0">
                <a:solidFill>
                  <a:schemeClr val="tx1"/>
                </a:solidFill>
                <a:latin typeface="+mn-lt"/>
                <a:ea typeface="+mn-ea"/>
                <a:cs typeface="+mn-cs"/>
              </a:rPr>
              <a:t> tai </a:t>
            </a:r>
            <a:r>
              <a:rPr lang="fi-FI" sz="1200" kern="1200" noProof="0" dirty="0">
                <a:solidFill>
                  <a:schemeClr val="tx1"/>
                </a:solidFill>
                <a:latin typeface="+mn-lt"/>
                <a:ea typeface="+mn-ea"/>
                <a:cs typeface="+mn-cs"/>
              </a:rPr>
              <a:t>suunnitteletko vaihtoon lähtöä?</a:t>
            </a:r>
          </a:p>
          <a:p>
            <a:pPr marL="171450" indent="-171450">
              <a:buFontTx/>
              <a:buChar char="-"/>
            </a:pPr>
            <a:r>
              <a:rPr lang="fi-FI" sz="1200" kern="1200" noProof="0" dirty="0">
                <a:solidFill>
                  <a:schemeClr val="tx1"/>
                </a:solidFill>
                <a:latin typeface="+mn-lt"/>
                <a:ea typeface="+mn-ea"/>
                <a:cs typeface="+mn-cs"/>
              </a:rPr>
              <a:t>Miten palvelut ovat järjestyneet? (esim.</a:t>
            </a:r>
            <a:r>
              <a:rPr lang="fi-FI" sz="1200" kern="1200" baseline="0" noProof="0" dirty="0">
                <a:solidFill>
                  <a:schemeClr val="tx1"/>
                </a:solidFill>
                <a:latin typeface="+mn-lt"/>
                <a:ea typeface="+mn-ea"/>
                <a:cs typeface="+mn-cs"/>
              </a:rPr>
              <a:t> a</a:t>
            </a:r>
            <a:r>
              <a:rPr lang="fi-FI" sz="1200" kern="1200" noProof="0" dirty="0">
                <a:solidFill>
                  <a:schemeClr val="tx1"/>
                </a:solidFill>
                <a:latin typeface="+mn-lt"/>
                <a:ea typeface="+mn-ea"/>
                <a:cs typeface="+mn-cs"/>
              </a:rPr>
              <a:t>suminen, terveydenhuolto, liikuntapalvelut, kirjastot, it-asiat, jne.)</a:t>
            </a:r>
          </a:p>
          <a:p>
            <a:pPr marL="171450" indent="-171450">
              <a:buFontTx/>
              <a:buChar char="-"/>
            </a:pPr>
            <a:r>
              <a:rPr lang="fi-FI" sz="1200" kern="1200" noProof="0" dirty="0">
                <a:solidFill>
                  <a:schemeClr val="tx1"/>
                </a:solidFill>
                <a:latin typeface="+mn-lt"/>
                <a:ea typeface="+mn-ea"/>
                <a:cs typeface="+mn-cs"/>
              </a:rPr>
              <a:t>Mitkä ovat olleet tähänastisia kohokohtia? Mitä vielä toivot opinnoiltasi?</a:t>
            </a:r>
          </a:p>
          <a:p>
            <a:pPr marL="171450" indent="-171450">
              <a:buFontTx/>
              <a:buChar char="-"/>
            </a:pPr>
            <a:r>
              <a:rPr lang="fi-FI" sz="1200" kern="1200" noProof="0" dirty="0">
                <a:solidFill>
                  <a:schemeClr val="tx1"/>
                </a:solidFill>
                <a:latin typeface="+mn-lt"/>
                <a:ea typeface="+mn-ea"/>
                <a:cs typeface="+mn-cs"/>
              </a:rPr>
              <a:t>Oletko töissä opintojen ohella?</a:t>
            </a:r>
          </a:p>
          <a:p>
            <a:pPr marL="171450" indent="-171450">
              <a:buFontTx/>
              <a:buChar char="-"/>
            </a:pPr>
            <a:r>
              <a:rPr lang="fi-FI" sz="1200" kern="1200" noProof="0" dirty="0">
                <a:solidFill>
                  <a:schemeClr val="tx1"/>
                </a:solidFill>
                <a:latin typeface="+mn-lt"/>
                <a:ea typeface="+mn-ea"/>
                <a:cs typeface="+mn-cs"/>
              </a:rPr>
              <a:t>Haluatko</a:t>
            </a:r>
            <a:r>
              <a:rPr lang="fi-FI" sz="1200" kern="1200" baseline="0" noProof="0" dirty="0">
                <a:solidFill>
                  <a:schemeClr val="tx1"/>
                </a:solidFill>
                <a:latin typeface="+mn-lt"/>
                <a:ea typeface="+mn-ea"/>
                <a:cs typeface="+mn-cs"/>
              </a:rPr>
              <a:t> kertoa vielä jotakin muuta opinnoistasi Aallossa?</a:t>
            </a:r>
          </a:p>
          <a:p>
            <a:pPr marL="0" marR="0" indent="0" algn="l" defTabSz="914400" rtl="0" eaLnBrk="1" fontAlgn="auto" latinLnBrk="0" hangingPunct="1">
              <a:lnSpc>
                <a:spcPct val="100000"/>
              </a:lnSpc>
              <a:spcBef>
                <a:spcPts val="0"/>
              </a:spcBef>
              <a:spcAft>
                <a:spcPts val="0"/>
              </a:spcAft>
              <a:buClrTx/>
              <a:buSzTx/>
              <a:buFontTx/>
              <a:buNone/>
              <a:tabLst/>
              <a:defRPr/>
            </a:pPr>
            <a:endParaRPr lang="fi-FI" noProof="0" dirty="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i-FI" noProof="0" dirty="0"/>
              <a:t>Mitä suunnitelmia</a:t>
            </a:r>
            <a:r>
              <a:rPr lang="fi-FI" baseline="0" noProof="0" dirty="0"/>
              <a:t> sinulla on? </a:t>
            </a:r>
            <a:r>
              <a:rPr lang="fi-FI" noProof="0" dirty="0"/>
              <a:t>Mitä haluat tehdä Aallon</a:t>
            </a:r>
            <a:r>
              <a:rPr lang="fi-FI" baseline="0" noProof="0" dirty="0"/>
              <a:t> jälkeen?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i-FI" baseline="0" noProof="0" dirty="0"/>
              <a:t>Millaisia töitä haluaisit tehdä? Nyt ja myöhemmin?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i-FI" baseline="0" noProof="0" dirty="0"/>
              <a:t>Millaisen uran haluaisit?</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i-FI" baseline="0" noProof="0" dirty="0"/>
              <a:t>Haluatko työskennellä Suomessa vai ehkä jossain muualla?</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i-FI" baseline="0" noProof="0" dirty="0"/>
              <a:t>Miten näet, että opiskelu Aallossa auttaa sinua näiden tavoitteiden saavuttamisessa? (opinnot, verkostot, poikkitieteellisyys)</a:t>
            </a:r>
            <a:endParaRPr lang="fi-FI" sz="1200" kern="1200" noProof="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0F36671-E088-4136-B909-334FC2DC8126}" type="slidenum">
              <a:rPr lang="fi-FI" smtClean="0"/>
              <a:t>21</a:t>
            </a:fld>
            <a:endParaRPr lang="fi-FI"/>
          </a:p>
        </p:txBody>
      </p:sp>
    </p:spTree>
    <p:extLst>
      <p:ext uri="{BB962C8B-B14F-4D97-AF65-F5344CB8AC3E}">
        <p14:creationId xmlns:p14="http://schemas.microsoft.com/office/powerpoint/2010/main" val="16642798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p:bg>
      <p:bgPr>
        <a:solidFill>
          <a:srgbClr val="ED1C2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95202" y="5562600"/>
            <a:ext cx="13905310" cy="3035300"/>
          </a:xfrm>
        </p:spPr>
        <p:txBody>
          <a:bodyPr anchor="b" anchorCtr="0"/>
          <a:lstStyle>
            <a:lvl1pPr algn="r">
              <a:lnSpc>
                <a:spcPct val="70000"/>
              </a:lnSpc>
              <a:defRPr sz="13600" spc="-650" baseline="0">
                <a:solidFill>
                  <a:schemeClr val="bg1"/>
                </a:solidFill>
              </a:defRPr>
            </a:lvl1pPr>
          </a:lstStyle>
          <a:p>
            <a:r>
              <a:rPr lang="en-US" dirty="0"/>
              <a:t>Title</a:t>
            </a:r>
          </a:p>
        </p:txBody>
      </p:sp>
      <p:pic>
        <p:nvPicPr>
          <p:cNvPr id="7" name="Picture 6">
            <a:extLst>
              <a:ext uri="{FF2B5EF4-FFF2-40B4-BE49-F238E27FC236}">
                <a16:creationId xmlns:a16="http://schemas.microsoft.com/office/drawing/2014/main" id="{83B8504E-7E0D-45C5-8E79-B0C57388FC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3521" y="962702"/>
            <a:ext cx="1866679" cy="1646363"/>
          </a:xfrm>
          <a:prstGeom prst="rect">
            <a:avLst/>
          </a:prstGeom>
        </p:spPr>
      </p:pic>
    </p:spTree>
    <p:extLst>
      <p:ext uri="{BB962C8B-B14F-4D97-AF65-F5344CB8AC3E}">
        <p14:creationId xmlns:p14="http://schemas.microsoft.com/office/powerpoint/2010/main" val="2693681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836E5A-EC51-4189-B8D4-6F63C0EDD61A}" type="datetimeFigureOut">
              <a:rPr lang="en-GB" smtClean="0"/>
              <a:t>25/11/2022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2573CD7-AF28-4324-9A71-17BB99008DC2}" type="slidenum">
              <a:rPr lang="en-GB" smtClean="0"/>
              <a:t>‹#›</a:t>
            </a:fld>
            <a:endParaRPr lang="en-GB"/>
          </a:p>
        </p:txBody>
      </p:sp>
    </p:spTree>
    <p:extLst>
      <p:ext uri="{BB962C8B-B14F-4D97-AF65-F5344CB8AC3E}">
        <p14:creationId xmlns:p14="http://schemas.microsoft.com/office/powerpoint/2010/main" val="513360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836E5A-EC51-4189-B8D4-6F63C0EDD61A}" type="datetimeFigureOut">
              <a:rPr lang="en-GB" smtClean="0"/>
              <a:t>25/11/2022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2573CD7-AF28-4324-9A71-17BB99008DC2}" type="slidenum">
              <a:rPr lang="en-GB" smtClean="0"/>
              <a:t>‹#›</a:t>
            </a:fld>
            <a:endParaRPr lang="en-GB"/>
          </a:p>
        </p:txBody>
      </p:sp>
    </p:spTree>
    <p:extLst>
      <p:ext uri="{BB962C8B-B14F-4D97-AF65-F5344CB8AC3E}">
        <p14:creationId xmlns:p14="http://schemas.microsoft.com/office/powerpoint/2010/main" val="3067817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ED1C2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8902" y="711200"/>
            <a:ext cx="13905310" cy="3035300"/>
          </a:xfrm>
        </p:spPr>
        <p:txBody>
          <a:bodyPr anchor="t" anchorCtr="0"/>
          <a:lstStyle>
            <a:lvl1pPr algn="l">
              <a:lnSpc>
                <a:spcPct val="70000"/>
              </a:lnSpc>
              <a:defRPr sz="13600" spc="-650" baseline="0">
                <a:solidFill>
                  <a:schemeClr val="bg1"/>
                </a:solidFill>
              </a:defRPr>
            </a:lvl1pPr>
          </a:lstStyle>
          <a:p>
            <a:r>
              <a:rPr lang="en-US" dirty="0"/>
              <a:t>Title</a:t>
            </a:r>
          </a:p>
        </p:txBody>
      </p:sp>
      <p:sp>
        <p:nvSpPr>
          <p:cNvPr id="3" name="Subtitle 2"/>
          <p:cNvSpPr>
            <a:spLocks noGrp="1"/>
          </p:cNvSpPr>
          <p:nvPr>
            <p:ph type="subTitle" idx="1"/>
          </p:nvPr>
        </p:nvSpPr>
        <p:spPr>
          <a:xfrm>
            <a:off x="520502" y="3837517"/>
            <a:ext cx="13803710" cy="2207683"/>
          </a:xfrm>
        </p:spPr>
        <p:txBody>
          <a:bodyPr/>
          <a:lstStyle>
            <a:lvl1pPr marL="0" indent="0" algn="l">
              <a:lnSpc>
                <a:spcPct val="80000"/>
              </a:lnSpc>
              <a:spcBef>
                <a:spcPts val="0"/>
              </a:spcBef>
              <a:buNone/>
              <a:defRPr sz="3200" spc="-150" baseline="0">
                <a:solidFill>
                  <a:schemeClr val="bg1"/>
                </a:solidFill>
              </a:defRPr>
            </a:lvl1pPr>
            <a:lvl2pPr marL="609539" indent="0" algn="ctr">
              <a:buNone/>
              <a:defRPr sz="2666"/>
            </a:lvl2pPr>
            <a:lvl3pPr marL="1219078" indent="0" algn="ctr">
              <a:buNone/>
              <a:defRPr sz="2400"/>
            </a:lvl3pPr>
            <a:lvl4pPr marL="1828617" indent="0" algn="ctr">
              <a:buNone/>
              <a:defRPr sz="2133"/>
            </a:lvl4pPr>
            <a:lvl5pPr marL="2438156" indent="0" algn="ctr">
              <a:buNone/>
              <a:defRPr sz="2133"/>
            </a:lvl5pPr>
            <a:lvl6pPr marL="3047695" indent="0" algn="ctr">
              <a:buNone/>
              <a:defRPr sz="2133"/>
            </a:lvl6pPr>
            <a:lvl7pPr marL="3657234" indent="0" algn="ctr">
              <a:buNone/>
              <a:defRPr sz="2133"/>
            </a:lvl7pPr>
            <a:lvl8pPr marL="4266773" indent="0" algn="ctr">
              <a:buNone/>
              <a:defRPr sz="2133"/>
            </a:lvl8pPr>
            <a:lvl9pPr marL="4876312" indent="0" algn="ctr">
              <a:buNone/>
              <a:defRPr sz="2133"/>
            </a:lvl9pPr>
          </a:lstStyle>
          <a:p>
            <a:r>
              <a:rPr lang="en-US"/>
              <a:t>Click to edit Master subtitle style</a:t>
            </a:r>
            <a:endParaRPr lang="en-US" dirty="0"/>
          </a:p>
        </p:txBody>
      </p:sp>
      <p:pic>
        <p:nvPicPr>
          <p:cNvPr id="9" name="Picture 8">
            <a:extLst>
              <a:ext uri="{FF2B5EF4-FFF2-40B4-BE49-F238E27FC236}">
                <a16:creationId xmlns:a16="http://schemas.microsoft.com/office/drawing/2014/main" id="{E7B5170F-DD56-4562-9B53-0B9124DA7B6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02474" y="8184129"/>
            <a:ext cx="1983551" cy="451361"/>
          </a:xfrm>
          <a:prstGeom prst="rect">
            <a:avLst/>
          </a:prstGeom>
        </p:spPr>
      </p:pic>
    </p:spTree>
    <p:extLst>
      <p:ext uri="{BB962C8B-B14F-4D97-AF65-F5344CB8AC3E}">
        <p14:creationId xmlns:p14="http://schemas.microsoft.com/office/powerpoint/2010/main" val="3161387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spcBef>
                <a:spcPts val="600"/>
              </a:spcBef>
              <a:spcAft>
                <a:spcPts val="0"/>
              </a:spcAft>
              <a:defRPr/>
            </a:lvl1pPr>
            <a:lvl2pPr>
              <a:spcBef>
                <a:spcPts val="600"/>
              </a:spcBef>
              <a:defRPr/>
            </a:lvl2pPr>
            <a:lvl3pPr>
              <a:spcBef>
                <a:spcPts val="0"/>
              </a:spcBef>
              <a:defRPr/>
            </a:lvl3pPr>
            <a:lvl4pPr>
              <a:spcBef>
                <a:spcPts val="0"/>
              </a:spcBef>
              <a:defRPr/>
            </a:lvl4pPr>
            <a:lvl5pPr>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836E5A-EC51-4189-B8D4-6F63C0EDD61A}" type="datetimeFigureOut">
              <a:rPr lang="en-GB" smtClean="0"/>
              <a:t>25/11/2022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573CD7-AF28-4324-9A71-17BB99008DC2}" type="slidenum">
              <a:rPr lang="en-GB" smtClean="0"/>
              <a:t>‹#›</a:t>
            </a:fld>
            <a:endParaRPr lang="en-GB"/>
          </a:p>
        </p:txBody>
      </p:sp>
    </p:spTree>
    <p:extLst>
      <p:ext uri="{BB962C8B-B14F-4D97-AF65-F5344CB8AC3E}">
        <p14:creationId xmlns:p14="http://schemas.microsoft.com/office/powerpoint/2010/main" val="2924521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360000"/>
            <a:ext cx="9143999" cy="8776800"/>
          </a:xfrm>
        </p:spPr>
        <p:txBody>
          <a:bodyPr anchor="ctr" anchorCtr="0"/>
          <a:lstStyle>
            <a:lvl1pPr>
              <a:lnSpc>
                <a:spcPct val="75000"/>
              </a:lnSpc>
              <a:defRPr sz="11000" spc="-500" baseline="0"/>
            </a:lvl1pPr>
          </a:lstStyle>
          <a:p>
            <a:r>
              <a:rPr lang="en-US" dirty="0"/>
              <a:t>Click to edit Master title style</a:t>
            </a:r>
          </a:p>
        </p:txBody>
      </p:sp>
      <p:sp>
        <p:nvSpPr>
          <p:cNvPr id="8" name="Picture Placeholder 15">
            <a:extLst>
              <a:ext uri="{FF2B5EF4-FFF2-40B4-BE49-F238E27FC236}">
                <a16:creationId xmlns:a16="http://schemas.microsoft.com/office/drawing/2014/main" id="{FE20F293-DAD0-42EC-A4E9-167A3CEB0CFC}"/>
              </a:ext>
            </a:extLst>
          </p:cNvPr>
          <p:cNvSpPr>
            <a:spLocks noGrp="1"/>
          </p:cNvSpPr>
          <p:nvPr>
            <p:ph type="pic" sz="quarter" idx="14"/>
          </p:nvPr>
        </p:nvSpPr>
        <p:spPr>
          <a:xfrm>
            <a:off x="9778999" y="0"/>
            <a:ext cx="6475413" cy="9143571"/>
          </a:xfrm>
        </p:spPr>
        <p:txBody>
          <a:bodyPr anchor="ctr" anchorCtr="0"/>
          <a:lstStyle>
            <a:lvl1pPr marL="0" indent="0" algn="ctr">
              <a:buNone/>
              <a:defRPr sz="3000" i="1">
                <a:solidFill>
                  <a:schemeClr val="tx1"/>
                </a:solidFill>
              </a:defRPr>
            </a:lvl1pPr>
          </a:lstStyle>
          <a:p>
            <a:r>
              <a:rPr lang="en-US"/>
              <a:t>Drag picture to placeholder or click icon to add</a:t>
            </a:r>
            <a:endParaRPr lang="en-GB"/>
          </a:p>
        </p:txBody>
      </p:sp>
    </p:spTree>
    <p:extLst>
      <p:ext uri="{BB962C8B-B14F-4D97-AF65-F5344CB8AC3E}">
        <p14:creationId xmlns:p14="http://schemas.microsoft.com/office/powerpoint/2010/main" val="1982836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412000" y="2221200"/>
            <a:ext cx="6008100" cy="5230800"/>
          </a:xfrm>
        </p:spPr>
        <p:txBody>
          <a:bodyPr/>
          <a:lstStyle>
            <a:lvl1pPr>
              <a:spcBef>
                <a:spcPts val="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836E5A-EC51-4189-B8D4-6F63C0EDD61A}" type="datetimeFigureOut">
              <a:rPr lang="en-GB" smtClean="0"/>
              <a:t>25/11/2022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2573CD7-AF28-4324-9A71-17BB99008DC2}" type="slidenum">
              <a:rPr lang="en-GB" smtClean="0"/>
              <a:t>‹#›</a:t>
            </a:fld>
            <a:endParaRPr lang="en-GB"/>
          </a:p>
        </p:txBody>
      </p:sp>
      <p:sp>
        <p:nvSpPr>
          <p:cNvPr id="11" name="Content Placeholder 5">
            <a:extLst>
              <a:ext uri="{FF2B5EF4-FFF2-40B4-BE49-F238E27FC236}">
                <a16:creationId xmlns:a16="http://schemas.microsoft.com/office/drawing/2014/main" id="{05803B77-9F3E-4644-B660-9F1208CF4F04}"/>
              </a:ext>
            </a:extLst>
          </p:cNvPr>
          <p:cNvSpPr>
            <a:spLocks noGrp="1"/>
          </p:cNvSpPr>
          <p:nvPr>
            <p:ph sz="quarter" idx="4"/>
          </p:nvPr>
        </p:nvSpPr>
        <p:spPr>
          <a:xfrm>
            <a:off x="9117796" y="2221200"/>
            <a:ext cx="6008400" cy="5230800"/>
          </a:xfrm>
        </p:spPr>
        <p:txBody>
          <a:bodyPr/>
          <a:lstStyle>
            <a:lvl1pPr>
              <a:spcBef>
                <a:spcPts val="6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32651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299" y="520699"/>
            <a:ext cx="7925101" cy="114300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2412000" y="2221200"/>
            <a:ext cx="6228000" cy="5230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836E5A-EC51-4189-B8D4-6F63C0EDD61A}" type="datetimeFigureOut">
              <a:rPr lang="en-GB" smtClean="0"/>
              <a:t>25/11/2022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2573CD7-AF28-4324-9A71-17BB99008DC2}" type="slidenum">
              <a:rPr lang="en-GB" smtClean="0"/>
              <a:t>‹#›</a:t>
            </a:fld>
            <a:endParaRPr lang="en-GB"/>
          </a:p>
        </p:txBody>
      </p:sp>
      <p:sp>
        <p:nvSpPr>
          <p:cNvPr id="10" name="Picture Placeholder 15">
            <a:extLst>
              <a:ext uri="{FF2B5EF4-FFF2-40B4-BE49-F238E27FC236}">
                <a16:creationId xmlns:a16="http://schemas.microsoft.com/office/drawing/2014/main" id="{82F1A127-04EC-4411-A727-D439A4DFDDED}"/>
              </a:ext>
            </a:extLst>
          </p:cNvPr>
          <p:cNvSpPr>
            <a:spLocks noGrp="1"/>
          </p:cNvSpPr>
          <p:nvPr>
            <p:ph type="pic" sz="quarter" idx="14"/>
          </p:nvPr>
        </p:nvSpPr>
        <p:spPr>
          <a:xfrm>
            <a:off x="9779000" y="520699"/>
            <a:ext cx="5956300" cy="8115301"/>
          </a:xfrm>
        </p:spPr>
        <p:txBody>
          <a:bodyPr anchor="ctr" anchorCtr="0"/>
          <a:lstStyle>
            <a:lvl1pPr marL="0" indent="0" algn="ctr">
              <a:buNone/>
              <a:defRPr sz="3000" i="1">
                <a:solidFill>
                  <a:schemeClr val="tx1"/>
                </a:solidFill>
              </a:defRPr>
            </a:lvl1pPr>
          </a:lstStyle>
          <a:p>
            <a:r>
              <a:rPr lang="en-US"/>
              <a:t>Drag picture to placeholder or click icon to add</a:t>
            </a:r>
            <a:endParaRPr lang="en-GB"/>
          </a:p>
        </p:txBody>
      </p:sp>
    </p:spTree>
    <p:extLst>
      <p:ext uri="{BB962C8B-B14F-4D97-AF65-F5344CB8AC3E}">
        <p14:creationId xmlns:p14="http://schemas.microsoft.com/office/powerpoint/2010/main" val="2277235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495299" y="520699"/>
            <a:ext cx="8001001" cy="1143001"/>
          </a:xfrm>
        </p:spPr>
        <p:txBody>
          <a:bodyPr/>
          <a:lstStyle>
            <a:lvl1pPr>
              <a:defRPr sz="2200" spc="-100" baseline="0"/>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2F836E5A-EC51-4189-B8D4-6F63C0EDD61A}" type="datetimeFigureOut">
              <a:rPr lang="en-GB" smtClean="0"/>
              <a:t>25/11/2022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573CD7-AF28-4324-9A71-17BB99008DC2}" type="slidenum">
              <a:rPr lang="en-GB" smtClean="0"/>
              <a:t>‹#›</a:t>
            </a:fld>
            <a:endParaRPr lang="en-GB"/>
          </a:p>
        </p:txBody>
      </p:sp>
      <p:sp>
        <p:nvSpPr>
          <p:cNvPr id="10" name="Text Placeholder 9">
            <a:extLst>
              <a:ext uri="{FF2B5EF4-FFF2-40B4-BE49-F238E27FC236}">
                <a16:creationId xmlns:a16="http://schemas.microsoft.com/office/drawing/2014/main" id="{E9219853-42F3-4D2F-9451-91EE3CDE10DE}"/>
              </a:ext>
            </a:extLst>
          </p:cNvPr>
          <p:cNvSpPr>
            <a:spLocks noGrp="1"/>
          </p:cNvSpPr>
          <p:nvPr>
            <p:ph type="body" sz="quarter" idx="13"/>
          </p:nvPr>
        </p:nvSpPr>
        <p:spPr>
          <a:xfrm>
            <a:off x="1739900" y="2235200"/>
            <a:ext cx="7200000" cy="5219700"/>
          </a:xfrm>
        </p:spPr>
        <p:txBody>
          <a:bodyPr/>
          <a:lstStyle>
            <a:lvl1pPr marL="0" indent="0">
              <a:lnSpc>
                <a:spcPct val="82000"/>
              </a:lnSpc>
              <a:spcBef>
                <a:spcPts val="0"/>
              </a:spcBef>
              <a:buNone/>
              <a:defRPr sz="4900" spc="-250" baseline="0"/>
            </a:lvl1pPr>
          </a:lstStyle>
          <a:p>
            <a:pPr lvl="0"/>
            <a:r>
              <a:rPr lang="en-US"/>
              <a:t>Click to edit Master text styles</a:t>
            </a:r>
          </a:p>
        </p:txBody>
      </p:sp>
      <p:sp>
        <p:nvSpPr>
          <p:cNvPr id="14" name="Freeform 5">
            <a:extLst>
              <a:ext uri="{FF2B5EF4-FFF2-40B4-BE49-F238E27FC236}">
                <a16:creationId xmlns:a16="http://schemas.microsoft.com/office/drawing/2014/main" id="{F282FF88-928F-4361-9B1F-0789D0459C50}"/>
              </a:ext>
            </a:extLst>
          </p:cNvPr>
          <p:cNvSpPr>
            <a:spLocks noEditPoints="1"/>
          </p:cNvSpPr>
          <p:nvPr userDrawn="1"/>
        </p:nvSpPr>
        <p:spPr bwMode="black">
          <a:xfrm>
            <a:off x="852488" y="2278063"/>
            <a:ext cx="655638" cy="574675"/>
          </a:xfrm>
          <a:custGeom>
            <a:avLst/>
            <a:gdLst>
              <a:gd name="T0" fmla="*/ 26 w 1805"/>
              <a:gd name="T1" fmla="*/ 0 h 1583"/>
              <a:gd name="T2" fmla="*/ 26 w 1805"/>
              <a:gd name="T3" fmla="*/ 739 h 1583"/>
              <a:gd name="T4" fmla="*/ 391 w 1805"/>
              <a:gd name="T5" fmla="*/ 739 h 1583"/>
              <a:gd name="T6" fmla="*/ 0 w 1805"/>
              <a:gd name="T7" fmla="*/ 1288 h 1583"/>
              <a:gd name="T8" fmla="*/ 0 w 1805"/>
              <a:gd name="T9" fmla="*/ 1583 h 1583"/>
              <a:gd name="T10" fmla="*/ 765 w 1805"/>
              <a:gd name="T11" fmla="*/ 633 h 1583"/>
              <a:gd name="T12" fmla="*/ 765 w 1805"/>
              <a:gd name="T13" fmla="*/ 0 h 1583"/>
              <a:gd name="T14" fmla="*/ 26 w 1805"/>
              <a:gd name="T15" fmla="*/ 0 h 1583"/>
              <a:gd name="T16" fmla="*/ 1066 w 1805"/>
              <a:gd name="T17" fmla="*/ 0 h 1583"/>
              <a:gd name="T18" fmla="*/ 1066 w 1805"/>
              <a:gd name="T19" fmla="*/ 739 h 1583"/>
              <a:gd name="T20" fmla="*/ 1430 w 1805"/>
              <a:gd name="T21" fmla="*/ 739 h 1583"/>
              <a:gd name="T22" fmla="*/ 1040 w 1805"/>
              <a:gd name="T23" fmla="*/ 1288 h 1583"/>
              <a:gd name="T24" fmla="*/ 1040 w 1805"/>
              <a:gd name="T25" fmla="*/ 1583 h 1583"/>
              <a:gd name="T26" fmla="*/ 1805 w 1805"/>
              <a:gd name="T27" fmla="*/ 633 h 1583"/>
              <a:gd name="T28" fmla="*/ 1805 w 1805"/>
              <a:gd name="T29" fmla="*/ 0 h 1583"/>
              <a:gd name="T30" fmla="*/ 1066 w 1805"/>
              <a:gd name="T31" fmla="*/ 0 h 1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5" h="1583">
                <a:moveTo>
                  <a:pt x="26" y="0"/>
                </a:moveTo>
                <a:lnTo>
                  <a:pt x="26" y="739"/>
                </a:lnTo>
                <a:lnTo>
                  <a:pt x="391" y="739"/>
                </a:lnTo>
                <a:cubicBezTo>
                  <a:pt x="380" y="992"/>
                  <a:pt x="238" y="1198"/>
                  <a:pt x="0" y="1288"/>
                </a:cubicBezTo>
                <a:lnTo>
                  <a:pt x="0" y="1583"/>
                </a:lnTo>
                <a:cubicBezTo>
                  <a:pt x="501" y="1473"/>
                  <a:pt x="765" y="1145"/>
                  <a:pt x="765" y="633"/>
                </a:cubicBezTo>
                <a:lnTo>
                  <a:pt x="765" y="0"/>
                </a:lnTo>
                <a:lnTo>
                  <a:pt x="26" y="0"/>
                </a:lnTo>
                <a:close/>
                <a:moveTo>
                  <a:pt x="1066" y="0"/>
                </a:moveTo>
                <a:lnTo>
                  <a:pt x="1066" y="739"/>
                </a:lnTo>
                <a:lnTo>
                  <a:pt x="1430" y="739"/>
                </a:lnTo>
                <a:cubicBezTo>
                  <a:pt x="1420" y="992"/>
                  <a:pt x="1277" y="1198"/>
                  <a:pt x="1040" y="1288"/>
                </a:cubicBezTo>
                <a:lnTo>
                  <a:pt x="1040" y="1583"/>
                </a:lnTo>
                <a:cubicBezTo>
                  <a:pt x="1541" y="1473"/>
                  <a:pt x="1805" y="1145"/>
                  <a:pt x="1805" y="633"/>
                </a:cubicBezTo>
                <a:lnTo>
                  <a:pt x="1805" y="0"/>
                </a:lnTo>
                <a:lnTo>
                  <a:pt x="1066" y="0"/>
                </a:lnTo>
                <a:close/>
              </a:path>
            </a:pathLst>
          </a:custGeom>
          <a:solidFill>
            <a:srgbClr val="ED1C24"/>
          </a:solidFill>
          <a:ln>
            <a:noFill/>
          </a:ln>
        </p:spPr>
        <p:txBody>
          <a:bodyPr vert="horz" wrap="square" lIns="91440" tIns="45720" rIns="91440" bIns="45720" numCol="1" anchor="t" anchorCtr="0" compatLnSpc="1">
            <a:prstTxWarp prst="textNoShape">
              <a:avLst/>
            </a:prstTxWarp>
          </a:bodyPr>
          <a:lstStyle/>
          <a:p>
            <a:endParaRPr lang="en-GB"/>
          </a:p>
        </p:txBody>
      </p:sp>
      <p:sp>
        <p:nvSpPr>
          <p:cNvPr id="21" name="Picture Placeholder 15">
            <a:extLst>
              <a:ext uri="{FF2B5EF4-FFF2-40B4-BE49-F238E27FC236}">
                <a16:creationId xmlns:a16="http://schemas.microsoft.com/office/drawing/2014/main" id="{66EE7208-8B1A-47EE-8170-79341ED7EAC2}"/>
              </a:ext>
            </a:extLst>
          </p:cNvPr>
          <p:cNvSpPr>
            <a:spLocks noGrp="1"/>
          </p:cNvSpPr>
          <p:nvPr>
            <p:ph type="pic" sz="quarter" idx="14"/>
          </p:nvPr>
        </p:nvSpPr>
        <p:spPr>
          <a:xfrm>
            <a:off x="9334500" y="520699"/>
            <a:ext cx="6400800" cy="8115301"/>
          </a:xfrm>
        </p:spPr>
        <p:txBody>
          <a:bodyPr anchor="ctr" anchorCtr="0"/>
          <a:lstStyle>
            <a:lvl1pPr marL="0" indent="0" algn="ctr">
              <a:buNone/>
              <a:defRPr sz="3000" i="1">
                <a:solidFill>
                  <a:schemeClr val="tx1"/>
                </a:solidFill>
              </a:defRPr>
            </a:lvl1pPr>
          </a:lstStyle>
          <a:p>
            <a:r>
              <a:rPr lang="en-US"/>
              <a:t>Drag picture to placeholder or click icon to add</a:t>
            </a:r>
            <a:endParaRPr lang="en-GB"/>
          </a:p>
        </p:txBody>
      </p:sp>
    </p:spTree>
    <p:extLst>
      <p:ext uri="{BB962C8B-B14F-4D97-AF65-F5344CB8AC3E}">
        <p14:creationId xmlns:p14="http://schemas.microsoft.com/office/powerpoint/2010/main" val="1032262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2" name="Title 1"/>
          <p:cNvSpPr>
            <a:spLocks noGrp="1"/>
          </p:cNvSpPr>
          <p:nvPr>
            <p:ph type="title"/>
          </p:nvPr>
        </p:nvSpPr>
        <p:spPr>
          <a:xfrm>
            <a:off x="495299" y="520699"/>
            <a:ext cx="8001001" cy="1143001"/>
          </a:xfrm>
        </p:spPr>
        <p:txBody>
          <a:bodyPr/>
          <a:lstStyle>
            <a:lvl1pPr>
              <a:defRPr sz="2200" spc="-100" baseline="0"/>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2F836E5A-EC51-4189-B8D4-6F63C0EDD61A}" type="datetimeFigureOut">
              <a:rPr lang="en-GB" smtClean="0"/>
              <a:t>25/11/2022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573CD7-AF28-4324-9A71-17BB99008DC2}" type="slidenum">
              <a:rPr lang="en-GB" smtClean="0"/>
              <a:t>‹#›</a:t>
            </a:fld>
            <a:endParaRPr lang="en-GB"/>
          </a:p>
        </p:txBody>
      </p:sp>
      <p:sp>
        <p:nvSpPr>
          <p:cNvPr id="10" name="Text Placeholder 9">
            <a:extLst>
              <a:ext uri="{FF2B5EF4-FFF2-40B4-BE49-F238E27FC236}">
                <a16:creationId xmlns:a16="http://schemas.microsoft.com/office/drawing/2014/main" id="{E9219853-42F3-4D2F-9451-91EE3CDE10DE}"/>
              </a:ext>
            </a:extLst>
          </p:cNvPr>
          <p:cNvSpPr>
            <a:spLocks noGrp="1"/>
          </p:cNvSpPr>
          <p:nvPr>
            <p:ph type="body" sz="quarter" idx="13"/>
          </p:nvPr>
        </p:nvSpPr>
        <p:spPr>
          <a:xfrm>
            <a:off x="4660900" y="2476500"/>
            <a:ext cx="8610600" cy="5219700"/>
          </a:xfrm>
        </p:spPr>
        <p:txBody>
          <a:bodyPr/>
          <a:lstStyle>
            <a:lvl1pPr marL="0" indent="0">
              <a:lnSpc>
                <a:spcPct val="82000"/>
              </a:lnSpc>
              <a:spcBef>
                <a:spcPts val="0"/>
              </a:spcBef>
              <a:buNone/>
              <a:defRPr sz="4900" spc="-250" baseline="0"/>
            </a:lvl1pPr>
          </a:lstStyle>
          <a:p>
            <a:pPr lvl="0"/>
            <a:r>
              <a:rPr lang="en-US"/>
              <a:t>Click to edit Master text styles</a:t>
            </a:r>
          </a:p>
        </p:txBody>
      </p:sp>
      <p:sp>
        <p:nvSpPr>
          <p:cNvPr id="14" name="Freeform 5">
            <a:extLst>
              <a:ext uri="{FF2B5EF4-FFF2-40B4-BE49-F238E27FC236}">
                <a16:creationId xmlns:a16="http://schemas.microsoft.com/office/drawing/2014/main" id="{F282FF88-928F-4361-9B1F-0789D0459C50}"/>
              </a:ext>
            </a:extLst>
          </p:cNvPr>
          <p:cNvSpPr>
            <a:spLocks noEditPoints="1"/>
          </p:cNvSpPr>
          <p:nvPr userDrawn="1"/>
        </p:nvSpPr>
        <p:spPr bwMode="black">
          <a:xfrm>
            <a:off x="3773488" y="2519363"/>
            <a:ext cx="655638" cy="574675"/>
          </a:xfrm>
          <a:custGeom>
            <a:avLst/>
            <a:gdLst>
              <a:gd name="T0" fmla="*/ 26 w 1805"/>
              <a:gd name="T1" fmla="*/ 0 h 1583"/>
              <a:gd name="T2" fmla="*/ 26 w 1805"/>
              <a:gd name="T3" fmla="*/ 739 h 1583"/>
              <a:gd name="T4" fmla="*/ 391 w 1805"/>
              <a:gd name="T5" fmla="*/ 739 h 1583"/>
              <a:gd name="T6" fmla="*/ 0 w 1805"/>
              <a:gd name="T7" fmla="*/ 1288 h 1583"/>
              <a:gd name="T8" fmla="*/ 0 w 1805"/>
              <a:gd name="T9" fmla="*/ 1583 h 1583"/>
              <a:gd name="T10" fmla="*/ 765 w 1805"/>
              <a:gd name="T11" fmla="*/ 633 h 1583"/>
              <a:gd name="T12" fmla="*/ 765 w 1805"/>
              <a:gd name="T13" fmla="*/ 0 h 1583"/>
              <a:gd name="T14" fmla="*/ 26 w 1805"/>
              <a:gd name="T15" fmla="*/ 0 h 1583"/>
              <a:gd name="T16" fmla="*/ 1066 w 1805"/>
              <a:gd name="T17" fmla="*/ 0 h 1583"/>
              <a:gd name="T18" fmla="*/ 1066 w 1805"/>
              <a:gd name="T19" fmla="*/ 739 h 1583"/>
              <a:gd name="T20" fmla="*/ 1430 w 1805"/>
              <a:gd name="T21" fmla="*/ 739 h 1583"/>
              <a:gd name="T22" fmla="*/ 1040 w 1805"/>
              <a:gd name="T23" fmla="*/ 1288 h 1583"/>
              <a:gd name="T24" fmla="*/ 1040 w 1805"/>
              <a:gd name="T25" fmla="*/ 1583 h 1583"/>
              <a:gd name="T26" fmla="*/ 1805 w 1805"/>
              <a:gd name="T27" fmla="*/ 633 h 1583"/>
              <a:gd name="T28" fmla="*/ 1805 w 1805"/>
              <a:gd name="T29" fmla="*/ 0 h 1583"/>
              <a:gd name="T30" fmla="*/ 1066 w 1805"/>
              <a:gd name="T31" fmla="*/ 0 h 1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5" h="1583">
                <a:moveTo>
                  <a:pt x="26" y="0"/>
                </a:moveTo>
                <a:lnTo>
                  <a:pt x="26" y="739"/>
                </a:lnTo>
                <a:lnTo>
                  <a:pt x="391" y="739"/>
                </a:lnTo>
                <a:cubicBezTo>
                  <a:pt x="380" y="992"/>
                  <a:pt x="238" y="1198"/>
                  <a:pt x="0" y="1288"/>
                </a:cubicBezTo>
                <a:lnTo>
                  <a:pt x="0" y="1583"/>
                </a:lnTo>
                <a:cubicBezTo>
                  <a:pt x="501" y="1473"/>
                  <a:pt x="765" y="1145"/>
                  <a:pt x="765" y="633"/>
                </a:cubicBezTo>
                <a:lnTo>
                  <a:pt x="765" y="0"/>
                </a:lnTo>
                <a:lnTo>
                  <a:pt x="26" y="0"/>
                </a:lnTo>
                <a:close/>
                <a:moveTo>
                  <a:pt x="1066" y="0"/>
                </a:moveTo>
                <a:lnTo>
                  <a:pt x="1066" y="739"/>
                </a:lnTo>
                <a:lnTo>
                  <a:pt x="1430" y="739"/>
                </a:lnTo>
                <a:cubicBezTo>
                  <a:pt x="1420" y="992"/>
                  <a:pt x="1277" y="1198"/>
                  <a:pt x="1040" y="1288"/>
                </a:cubicBezTo>
                <a:lnTo>
                  <a:pt x="1040" y="1583"/>
                </a:lnTo>
                <a:cubicBezTo>
                  <a:pt x="1541" y="1473"/>
                  <a:pt x="1805" y="1145"/>
                  <a:pt x="1805" y="633"/>
                </a:cubicBezTo>
                <a:lnTo>
                  <a:pt x="1805" y="0"/>
                </a:lnTo>
                <a:lnTo>
                  <a:pt x="1066" y="0"/>
                </a:lnTo>
                <a:close/>
              </a:path>
            </a:pathLst>
          </a:custGeom>
          <a:solidFill>
            <a:srgbClr val="ED1C24"/>
          </a:solidFill>
          <a:ln>
            <a:noFill/>
          </a:ln>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939266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Title 1"/>
          <p:cNvSpPr>
            <a:spLocks noGrp="1"/>
          </p:cNvSpPr>
          <p:nvPr>
            <p:ph type="title"/>
          </p:nvPr>
        </p:nvSpPr>
        <p:spPr>
          <a:xfrm>
            <a:off x="495299" y="520700"/>
            <a:ext cx="14641623" cy="856688"/>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836E5A-EC51-4189-B8D4-6F63C0EDD61A}" type="datetimeFigureOut">
              <a:rPr lang="en-GB" smtClean="0"/>
              <a:t>25/11/2022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2573CD7-AF28-4324-9A71-17BB99008DC2}" type="slidenum">
              <a:rPr lang="en-GB" smtClean="0"/>
              <a:t>‹#›</a:t>
            </a:fld>
            <a:endParaRPr lang="en-GB"/>
          </a:p>
        </p:txBody>
      </p:sp>
      <p:sp>
        <p:nvSpPr>
          <p:cNvPr id="7" name="Median paikkamerkki 6">
            <a:extLst>
              <a:ext uri="{FF2B5EF4-FFF2-40B4-BE49-F238E27FC236}">
                <a16:creationId xmlns:a16="http://schemas.microsoft.com/office/drawing/2014/main" id="{B9CF75F9-7A2D-4956-BB75-04F5394C8BA8}"/>
              </a:ext>
            </a:extLst>
          </p:cNvPr>
          <p:cNvSpPr>
            <a:spLocks noGrp="1"/>
          </p:cNvSpPr>
          <p:nvPr>
            <p:ph type="media" sz="quarter" idx="13"/>
          </p:nvPr>
        </p:nvSpPr>
        <p:spPr>
          <a:xfrm>
            <a:off x="2326511" y="1377387"/>
            <a:ext cx="11597833" cy="6504972"/>
          </a:xfrm>
        </p:spPr>
        <p:txBody>
          <a:bodyPr anchor="ctr" anchorCtr="0"/>
          <a:lstStyle>
            <a:lvl1pPr marL="0" indent="0" algn="ctr">
              <a:buNone/>
              <a:defRPr sz="3000" i="1">
                <a:solidFill>
                  <a:schemeClr val="tx1"/>
                </a:solidFill>
              </a:defRPr>
            </a:lvl1pPr>
          </a:lstStyle>
          <a:p>
            <a:r>
              <a:rPr lang="en-US"/>
              <a:t>Click icon to add media</a:t>
            </a:r>
            <a:endParaRPr lang="fi-FI"/>
          </a:p>
        </p:txBody>
      </p:sp>
    </p:spTree>
    <p:extLst>
      <p:ext uri="{BB962C8B-B14F-4D97-AF65-F5344CB8AC3E}">
        <p14:creationId xmlns:p14="http://schemas.microsoft.com/office/powerpoint/2010/main" val="4070159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299" y="520699"/>
            <a:ext cx="14641623" cy="1143001"/>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2413000" y="2222501"/>
            <a:ext cx="12723922" cy="52324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3474591" y="8767235"/>
            <a:ext cx="1440000" cy="300566"/>
          </a:xfrm>
          <a:prstGeom prst="rect">
            <a:avLst/>
          </a:prstGeom>
        </p:spPr>
        <p:txBody>
          <a:bodyPr vert="horz" lIns="0" tIns="0" rIns="0" bIns="0" rtlCol="0" anchor="ctr"/>
          <a:lstStyle>
            <a:lvl1pPr algn="ctr">
              <a:defRPr sz="1400">
                <a:solidFill>
                  <a:schemeClr val="tx1">
                    <a:tint val="75000"/>
                  </a:schemeClr>
                </a:solidFill>
              </a:defRPr>
            </a:lvl1pPr>
          </a:lstStyle>
          <a:p>
            <a:fld id="{2F836E5A-EC51-4189-B8D4-6F63C0EDD61A}" type="datetimeFigureOut">
              <a:rPr lang="en-GB" smtClean="0"/>
              <a:pPr/>
              <a:t>25/11/2022</a:t>
            </a:fld>
            <a:endParaRPr lang="en-GB" dirty="0"/>
          </a:p>
        </p:txBody>
      </p:sp>
      <p:sp>
        <p:nvSpPr>
          <p:cNvPr id="5" name="Footer Placeholder 4"/>
          <p:cNvSpPr>
            <a:spLocks noGrp="1"/>
          </p:cNvSpPr>
          <p:nvPr>
            <p:ph type="ftr" sz="quarter" idx="3"/>
          </p:nvPr>
        </p:nvSpPr>
        <p:spPr>
          <a:xfrm>
            <a:off x="5384275" y="8767235"/>
            <a:ext cx="5485864" cy="300566"/>
          </a:xfrm>
          <a:prstGeom prst="rect">
            <a:avLst/>
          </a:prstGeom>
        </p:spPr>
        <p:txBody>
          <a:bodyPr vert="horz" lIns="0" tIns="0" rIns="0" bIns="0" rtlCol="0" anchor="ctr"/>
          <a:lstStyle>
            <a:lvl1pPr algn="ctr">
              <a:defRPr sz="14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4997579" y="8767235"/>
            <a:ext cx="1080000" cy="300566"/>
          </a:xfrm>
          <a:prstGeom prst="rect">
            <a:avLst/>
          </a:prstGeom>
        </p:spPr>
        <p:txBody>
          <a:bodyPr vert="horz" lIns="0" tIns="0" rIns="0" bIns="0" rtlCol="0" anchor="ctr"/>
          <a:lstStyle>
            <a:lvl1pPr algn="r">
              <a:defRPr sz="1400">
                <a:solidFill>
                  <a:schemeClr val="tx1">
                    <a:tint val="75000"/>
                  </a:schemeClr>
                </a:solidFill>
              </a:defRPr>
            </a:lvl1pPr>
          </a:lstStyle>
          <a:p>
            <a:fld id="{82573CD7-AF28-4324-9A71-17BB99008DC2}" type="slidenum">
              <a:rPr lang="en-GB" smtClean="0"/>
              <a:pPr/>
              <a:t>‹#›</a:t>
            </a:fld>
            <a:endParaRPr lang="en-GB"/>
          </a:p>
        </p:txBody>
      </p:sp>
      <p:pic>
        <p:nvPicPr>
          <p:cNvPr id="9" name="Picture 8">
            <a:extLst>
              <a:ext uri="{FF2B5EF4-FFF2-40B4-BE49-F238E27FC236}">
                <a16:creationId xmlns:a16="http://schemas.microsoft.com/office/drawing/2014/main" id="{51425989-B6A2-4ED9-8F1A-0F7C6D25141E}"/>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04000" y="8184129"/>
            <a:ext cx="1983551" cy="451361"/>
          </a:xfrm>
          <a:prstGeom prst="rect">
            <a:avLst/>
          </a:prstGeom>
        </p:spPr>
      </p:pic>
    </p:spTree>
    <p:extLst>
      <p:ext uri="{BB962C8B-B14F-4D97-AF65-F5344CB8AC3E}">
        <p14:creationId xmlns:p14="http://schemas.microsoft.com/office/powerpoint/2010/main" val="1795701612"/>
      </p:ext>
    </p:extLst>
  </p:cSld>
  <p:clrMap bg1="lt1" tx1="dk1" bg2="lt2" tx2="dk2" accent1="accent1" accent2="accent2" accent3="accent3" accent4="accent4" accent5="accent5" accent6="accent6" hlink="hlink" folHlink="folHlink"/>
  <p:sldLayoutIdLst>
    <p:sldLayoutId id="2147483675" r:id="rId1"/>
    <p:sldLayoutId id="2147483661" r:id="rId2"/>
    <p:sldLayoutId id="2147483662" r:id="rId3"/>
    <p:sldLayoutId id="2147483663" r:id="rId4"/>
    <p:sldLayoutId id="2147483664" r:id="rId5"/>
    <p:sldLayoutId id="2147483673" r:id="rId6"/>
    <p:sldLayoutId id="2147483672" r:id="rId7"/>
    <p:sldLayoutId id="2147483674" r:id="rId8"/>
    <p:sldLayoutId id="2147483676" r:id="rId9"/>
    <p:sldLayoutId id="2147483666" r:id="rId10"/>
    <p:sldLayoutId id="2147483667" r:id="rId11"/>
  </p:sldLayoutIdLst>
  <p:txStyles>
    <p:titleStyle>
      <a:lvl1pPr algn="l" defTabSz="1219078" rtl="0" eaLnBrk="1" latinLnBrk="0" hangingPunct="1">
        <a:lnSpc>
          <a:spcPct val="80000"/>
        </a:lnSpc>
        <a:spcBef>
          <a:spcPct val="0"/>
        </a:spcBef>
        <a:buNone/>
        <a:defRPr sz="3200" b="1" kern="1200" spc="-170" baseline="0">
          <a:solidFill>
            <a:schemeClr val="tx2"/>
          </a:solidFill>
          <a:latin typeface="+mj-lt"/>
          <a:ea typeface="+mj-ea"/>
          <a:cs typeface="+mj-cs"/>
        </a:defRPr>
      </a:lvl1pPr>
    </p:titleStyle>
    <p:bodyStyle>
      <a:lvl1pPr marL="355600" indent="-355600" algn="l" defTabSz="1219078" rtl="0" eaLnBrk="1" latinLnBrk="0" hangingPunct="1">
        <a:lnSpc>
          <a:spcPct val="90000"/>
        </a:lnSpc>
        <a:spcBef>
          <a:spcPts val="1333"/>
        </a:spcBef>
        <a:buFont typeface="Arial" panose="020B0604020202020204" pitchFamily="34" charset="0"/>
        <a:buChar char="•"/>
        <a:defRPr sz="2400" b="1" kern="1200" spc="-70" baseline="0">
          <a:solidFill>
            <a:schemeClr val="tx2"/>
          </a:solidFill>
          <a:latin typeface="+mn-lt"/>
          <a:ea typeface="+mn-ea"/>
          <a:cs typeface="+mn-cs"/>
        </a:defRPr>
      </a:lvl1pPr>
      <a:lvl2pPr marL="355600" indent="0" algn="l" defTabSz="1219078" rtl="0" eaLnBrk="1" latinLnBrk="0" hangingPunct="1">
        <a:lnSpc>
          <a:spcPct val="90000"/>
        </a:lnSpc>
        <a:spcBef>
          <a:spcPts val="667"/>
        </a:spcBef>
        <a:buFontTx/>
        <a:buNone/>
        <a:defRPr sz="2000" kern="1200" spc="-100" baseline="0">
          <a:solidFill>
            <a:schemeClr val="tx1"/>
          </a:solidFill>
          <a:latin typeface="+mn-lt"/>
          <a:ea typeface="+mn-ea"/>
          <a:cs typeface="+mn-cs"/>
        </a:defRPr>
      </a:lvl2pPr>
      <a:lvl3pPr marL="1079500" indent="-355600" algn="l" defTabSz="1219078" rtl="0" eaLnBrk="1" latinLnBrk="0" hangingPunct="1">
        <a:lnSpc>
          <a:spcPct val="90000"/>
        </a:lnSpc>
        <a:spcBef>
          <a:spcPts val="667"/>
        </a:spcBef>
        <a:buFont typeface="Arial" panose="020B0604020202020204" pitchFamily="34" charset="0"/>
        <a:buChar char="•"/>
        <a:defRPr sz="2000" kern="1200" spc="-100" baseline="0">
          <a:solidFill>
            <a:schemeClr val="tx1"/>
          </a:solidFill>
          <a:latin typeface="+mn-lt"/>
          <a:ea typeface="+mn-ea"/>
          <a:cs typeface="+mn-cs"/>
        </a:defRPr>
      </a:lvl3pPr>
      <a:lvl4pPr marL="1435100" indent="-355600" algn="l" defTabSz="1219078" rtl="0" eaLnBrk="1" latinLnBrk="0" hangingPunct="1">
        <a:lnSpc>
          <a:spcPct val="90000"/>
        </a:lnSpc>
        <a:spcBef>
          <a:spcPts val="667"/>
        </a:spcBef>
        <a:buFont typeface="Arial" panose="020B0604020202020204" pitchFamily="34" charset="0"/>
        <a:buChar char="•"/>
        <a:defRPr sz="2000" kern="1200" spc="-100" baseline="0">
          <a:solidFill>
            <a:schemeClr val="tx1"/>
          </a:solidFill>
          <a:latin typeface="+mn-lt"/>
          <a:ea typeface="+mn-ea"/>
          <a:cs typeface="+mn-cs"/>
        </a:defRPr>
      </a:lvl4pPr>
      <a:lvl5pPr marL="1790700" indent="-355600" algn="l" defTabSz="1219078" rtl="0" eaLnBrk="1" latinLnBrk="0" hangingPunct="1">
        <a:lnSpc>
          <a:spcPct val="90000"/>
        </a:lnSpc>
        <a:spcBef>
          <a:spcPts val="667"/>
        </a:spcBef>
        <a:buFont typeface="Arial" panose="020B0604020202020204" pitchFamily="34" charset="0"/>
        <a:buChar char="•"/>
        <a:defRPr sz="2000" kern="1200" spc="-100" baseline="0">
          <a:solidFill>
            <a:schemeClr val="tx1"/>
          </a:solidFill>
          <a:latin typeface="+mn-lt"/>
          <a:ea typeface="+mn-ea"/>
          <a:cs typeface="+mn-cs"/>
        </a:defRPr>
      </a:lvl5pPr>
      <a:lvl6pPr marL="3352465" indent="-304770" algn="l" defTabSz="121907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04" indent="-304770" algn="l" defTabSz="121907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43" indent="-304770" algn="l" defTabSz="121907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082" indent="-304770" algn="l" defTabSz="121907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png"/><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0.png"/><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0FCE10-9B86-450D-8F13-967523C26748}"/>
              </a:ext>
            </a:extLst>
          </p:cNvPr>
          <p:cNvSpPr>
            <a:spLocks noGrp="1"/>
          </p:cNvSpPr>
          <p:nvPr>
            <p:ph type="ctrTitle"/>
          </p:nvPr>
        </p:nvSpPr>
        <p:spPr/>
        <p:txBody>
          <a:bodyPr/>
          <a:lstStyle/>
          <a:p>
            <a:r>
              <a:rPr lang="fi-FI" dirty="0" err="1">
                <a:latin typeface="Arial" charset="0"/>
                <a:ea typeface="Arial" charset="0"/>
                <a:cs typeface="Arial" charset="0"/>
              </a:rPr>
              <a:t>Change</a:t>
            </a:r>
            <a:br>
              <a:rPr lang="fi-FI" dirty="0">
                <a:latin typeface="Arial" charset="0"/>
                <a:ea typeface="Arial" charset="0"/>
                <a:cs typeface="Arial" charset="0"/>
              </a:rPr>
            </a:br>
            <a:r>
              <a:rPr lang="fi-FI" dirty="0" err="1">
                <a:latin typeface="Arial" charset="0"/>
                <a:ea typeface="Arial" charset="0"/>
                <a:cs typeface="Arial" charset="0"/>
              </a:rPr>
              <a:t>the</a:t>
            </a:r>
            <a:r>
              <a:rPr lang="fi-FI" dirty="0">
                <a:latin typeface="Arial" charset="0"/>
                <a:ea typeface="Arial" charset="0"/>
                <a:cs typeface="Arial" charset="0"/>
              </a:rPr>
              <a:t> </a:t>
            </a:r>
            <a:r>
              <a:rPr lang="fi-FI" dirty="0" err="1">
                <a:latin typeface="Arial" charset="0"/>
                <a:ea typeface="Arial" charset="0"/>
                <a:cs typeface="Arial" charset="0"/>
              </a:rPr>
              <a:t>Game</a:t>
            </a:r>
            <a:endParaRPr lang="en-GB" dirty="0">
              <a:latin typeface="Arial" charset="0"/>
              <a:ea typeface="Arial" charset="0"/>
              <a:cs typeface="Arial" charset="0"/>
            </a:endParaRPr>
          </a:p>
        </p:txBody>
      </p:sp>
    </p:spTree>
    <p:extLst>
      <p:ext uri="{BB962C8B-B14F-4D97-AF65-F5344CB8AC3E}">
        <p14:creationId xmlns:p14="http://schemas.microsoft.com/office/powerpoint/2010/main" val="3094680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n paikkamerkki 6">
            <a:extLst>
              <a:ext uri="{FF2B5EF4-FFF2-40B4-BE49-F238E27FC236}">
                <a16:creationId xmlns:a16="http://schemas.microsoft.com/office/drawing/2014/main" id="{D7C240A6-3F55-4F16-9178-1CF2900FC8E0}"/>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64" r="164"/>
          <a:stretch>
            <a:fillRect/>
          </a:stretch>
        </p:blipFill>
        <p:spPr>
          <a:xfrm>
            <a:off x="8936293" y="0"/>
            <a:ext cx="7210563" cy="9141965"/>
          </a:xfrm>
        </p:spPr>
      </p:pic>
      <p:sp>
        <p:nvSpPr>
          <p:cNvPr id="5" name="Title 4">
            <a:extLst>
              <a:ext uri="{FF2B5EF4-FFF2-40B4-BE49-F238E27FC236}">
                <a16:creationId xmlns:a16="http://schemas.microsoft.com/office/drawing/2014/main" id="{B0C0D280-6D15-4C22-B8CE-D51DBB97B975}"/>
              </a:ext>
            </a:extLst>
          </p:cNvPr>
          <p:cNvSpPr>
            <a:spLocks noGrp="1"/>
          </p:cNvSpPr>
          <p:nvPr>
            <p:ph type="title"/>
          </p:nvPr>
        </p:nvSpPr>
        <p:spPr>
          <a:xfrm>
            <a:off x="495299" y="520699"/>
            <a:ext cx="10816714" cy="1143001"/>
          </a:xfrm>
        </p:spPr>
        <p:txBody>
          <a:bodyPr/>
          <a:lstStyle/>
          <a:p>
            <a:r>
              <a:rPr lang="en-GB" dirty="0">
                <a:latin typeface="Arial" charset="0"/>
                <a:ea typeface="Arial" charset="0"/>
                <a:cs typeface="Arial" charset="0"/>
              </a:rPr>
              <a:t>Anna </a:t>
            </a:r>
            <a:r>
              <a:rPr lang="en-GB" dirty="0" err="1">
                <a:latin typeface="Arial" charset="0"/>
                <a:ea typeface="Arial" charset="0"/>
                <a:cs typeface="Arial" charset="0"/>
              </a:rPr>
              <a:t>Isoniemi</a:t>
            </a:r>
            <a:r>
              <a:rPr lang="en-GB" dirty="0">
                <a:latin typeface="Arial" charset="0"/>
                <a:ea typeface="Arial" charset="0"/>
                <a:cs typeface="Arial" charset="0"/>
              </a:rPr>
              <a:t>  --------------  Fashion, Clothing and Textile Design -</a:t>
            </a:r>
            <a:r>
              <a:rPr lang="en-GB" dirty="0" err="1">
                <a:latin typeface="Arial" charset="0"/>
                <a:ea typeface="Arial" charset="0"/>
                <a:cs typeface="Arial" charset="0"/>
              </a:rPr>
              <a:t>ohjelman</a:t>
            </a:r>
            <a:r>
              <a:rPr lang="en-GB" dirty="0">
                <a:latin typeface="Arial" charset="0"/>
                <a:ea typeface="Arial" charset="0"/>
                <a:cs typeface="Arial" charset="0"/>
              </a:rPr>
              <a:t> </a:t>
            </a:r>
            <a:r>
              <a:rPr lang="en-GB" dirty="0" err="1">
                <a:latin typeface="Arial" charset="0"/>
                <a:ea typeface="Arial" charset="0"/>
                <a:cs typeface="Arial" charset="0"/>
              </a:rPr>
              <a:t>opiskelija</a:t>
            </a:r>
            <a:endParaRPr lang="en-GB" dirty="0">
              <a:latin typeface="Arial" charset="0"/>
              <a:ea typeface="Arial" charset="0"/>
              <a:cs typeface="Arial" charset="0"/>
            </a:endParaRPr>
          </a:p>
        </p:txBody>
      </p:sp>
      <p:sp>
        <p:nvSpPr>
          <p:cNvPr id="3" name="Text Placeholder 2">
            <a:extLst>
              <a:ext uri="{FF2B5EF4-FFF2-40B4-BE49-F238E27FC236}">
                <a16:creationId xmlns:a16="http://schemas.microsoft.com/office/drawing/2014/main" id="{3EC0F5B3-68C9-455B-9FC0-442F96B516DF}"/>
              </a:ext>
            </a:extLst>
          </p:cNvPr>
          <p:cNvSpPr>
            <a:spLocks noGrp="1"/>
          </p:cNvSpPr>
          <p:nvPr>
            <p:ph type="body" sz="quarter" idx="13"/>
          </p:nvPr>
        </p:nvSpPr>
        <p:spPr/>
        <p:txBody>
          <a:bodyPr/>
          <a:lstStyle/>
          <a:p>
            <a:r>
              <a:rPr lang="fi-FI" dirty="0">
                <a:latin typeface="Arial" charset="0"/>
                <a:ea typeface="Arial" charset="0"/>
                <a:cs typeface="Arial" charset="0"/>
              </a:rPr>
              <a:t>Meitä rohkaistaan löytämään oma tyyli. </a:t>
            </a:r>
          </a:p>
          <a:p>
            <a:r>
              <a:rPr lang="fi-FI" dirty="0">
                <a:latin typeface="Arial" charset="0"/>
                <a:ea typeface="Arial" charset="0"/>
                <a:cs typeface="Arial" charset="0"/>
              </a:rPr>
              <a:t>Voit toteuttaa itseäsi </a:t>
            </a:r>
          </a:p>
          <a:p>
            <a:r>
              <a:rPr lang="fi-FI" dirty="0">
                <a:latin typeface="Arial" charset="0"/>
                <a:ea typeface="Arial" charset="0"/>
                <a:cs typeface="Arial" charset="0"/>
              </a:rPr>
              <a:t>vapaasti. Toki töiden </a:t>
            </a:r>
            <a:br>
              <a:rPr lang="fi-FI" dirty="0">
                <a:latin typeface="Arial" charset="0"/>
                <a:ea typeface="Arial" charset="0"/>
                <a:cs typeface="Arial" charset="0"/>
              </a:rPr>
            </a:br>
            <a:r>
              <a:rPr lang="fi-FI" dirty="0">
                <a:latin typeface="Arial" charset="0"/>
                <a:ea typeface="Arial" charset="0"/>
                <a:cs typeface="Arial" charset="0"/>
              </a:rPr>
              <a:t>on myös täytettävä </a:t>
            </a:r>
            <a:br>
              <a:rPr lang="fi-FI" dirty="0">
                <a:latin typeface="Arial" charset="0"/>
                <a:ea typeface="Arial" charset="0"/>
                <a:cs typeface="Arial" charset="0"/>
              </a:rPr>
            </a:br>
            <a:r>
              <a:rPr lang="fi-FI" dirty="0">
                <a:latin typeface="Arial" charset="0"/>
                <a:ea typeface="Arial" charset="0"/>
                <a:cs typeface="Arial" charset="0"/>
              </a:rPr>
              <a:t>Aallon maailmanluokan laatuvaatimukset.</a:t>
            </a:r>
            <a:endParaRPr lang="en-GB" dirty="0">
              <a:latin typeface="Arial" charset="0"/>
              <a:ea typeface="Arial" charset="0"/>
              <a:cs typeface="Arial" charset="0"/>
            </a:endParaRPr>
          </a:p>
        </p:txBody>
      </p:sp>
    </p:spTree>
    <p:extLst>
      <p:ext uri="{BB962C8B-B14F-4D97-AF65-F5344CB8AC3E}">
        <p14:creationId xmlns:p14="http://schemas.microsoft.com/office/powerpoint/2010/main" val="1747254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F518992-9DBF-42EE-AB1C-4F2F0E32982E}"/>
              </a:ext>
            </a:extLst>
          </p:cNvPr>
          <p:cNvSpPr>
            <a:spLocks noGrp="1"/>
          </p:cNvSpPr>
          <p:nvPr>
            <p:ph type="title"/>
          </p:nvPr>
        </p:nvSpPr>
        <p:spPr/>
        <p:txBody>
          <a:bodyPr/>
          <a:lstStyle/>
          <a:p>
            <a:r>
              <a:rPr lang="en-GB" dirty="0" err="1">
                <a:latin typeface="Arial" charset="0"/>
                <a:ea typeface="Arial" charset="0"/>
                <a:cs typeface="Arial" charset="0"/>
              </a:rPr>
              <a:t>Opiskelu</a:t>
            </a:r>
            <a:r>
              <a:rPr lang="en-GB" dirty="0">
                <a:latin typeface="Arial" charset="0"/>
                <a:ea typeface="Arial" charset="0"/>
                <a:cs typeface="Arial" charset="0"/>
              </a:rPr>
              <a:t> </a:t>
            </a:r>
            <a:r>
              <a:rPr lang="en-GB" dirty="0" err="1">
                <a:latin typeface="Arial" charset="0"/>
                <a:ea typeface="Arial" charset="0"/>
                <a:cs typeface="Arial" charset="0"/>
              </a:rPr>
              <a:t>taiteiden</a:t>
            </a:r>
            <a:r>
              <a:rPr lang="en-GB" dirty="0">
                <a:latin typeface="Arial" charset="0"/>
                <a:ea typeface="Arial" charset="0"/>
                <a:cs typeface="Arial" charset="0"/>
              </a:rPr>
              <a:t> </a:t>
            </a:r>
            <a:r>
              <a:rPr lang="en-GB" dirty="0" err="1">
                <a:latin typeface="Arial" charset="0"/>
                <a:ea typeface="Arial" charset="0"/>
                <a:cs typeface="Arial" charset="0"/>
              </a:rPr>
              <a:t>alalla</a:t>
            </a:r>
            <a:r>
              <a:rPr lang="en-GB" dirty="0">
                <a:latin typeface="Arial" charset="0"/>
                <a:ea typeface="Arial" charset="0"/>
                <a:cs typeface="Arial" charset="0"/>
              </a:rPr>
              <a:t> on...</a:t>
            </a:r>
          </a:p>
        </p:txBody>
      </p:sp>
      <p:sp>
        <p:nvSpPr>
          <p:cNvPr id="3" name="Content Placeholder 2">
            <a:extLst>
              <a:ext uri="{FF2B5EF4-FFF2-40B4-BE49-F238E27FC236}">
                <a16:creationId xmlns:a16="http://schemas.microsoft.com/office/drawing/2014/main" id="{34F7B6C2-09BE-415B-A547-7326DFA18BE7}"/>
              </a:ext>
            </a:extLst>
          </p:cNvPr>
          <p:cNvSpPr>
            <a:spLocks noGrp="1"/>
          </p:cNvSpPr>
          <p:nvPr>
            <p:ph idx="1"/>
          </p:nvPr>
        </p:nvSpPr>
        <p:spPr/>
        <p:txBody>
          <a:bodyPr/>
          <a:lstStyle/>
          <a:p>
            <a:r>
              <a:rPr lang="fi-FI" sz="2600" dirty="0">
                <a:latin typeface="Arial" charset="0"/>
                <a:ea typeface="Arial" charset="0"/>
                <a:cs typeface="Arial" charset="0"/>
              </a:rPr>
              <a:t>Yhteisöllistä kehittymistä.</a:t>
            </a:r>
          </a:p>
          <a:p>
            <a:pPr lvl="1"/>
            <a:r>
              <a:rPr lang="fi-FI" sz="2200" dirty="0">
                <a:latin typeface="Arial" charset="0"/>
                <a:ea typeface="Arial" charset="0"/>
                <a:cs typeface="Arial" charset="0"/>
              </a:rPr>
              <a:t>Pienet ryhmäkoot mahdollistavat tiiviin ryhmähengen, vertaisoppimisen ja henkilökohtaisen </a:t>
            </a:r>
            <a:br>
              <a:rPr lang="fi-FI" sz="2200" dirty="0">
                <a:latin typeface="Arial" charset="0"/>
                <a:ea typeface="Arial" charset="0"/>
                <a:cs typeface="Arial" charset="0"/>
              </a:rPr>
            </a:br>
            <a:r>
              <a:rPr lang="fi-FI" sz="2200" dirty="0">
                <a:latin typeface="Arial" charset="0"/>
                <a:ea typeface="Arial" charset="0"/>
                <a:cs typeface="Arial" charset="0"/>
              </a:rPr>
              <a:t>palautteen. Tenttien sijaan pidetään kritiikkejä eli yhteisiä palautetilaisuuksia.</a:t>
            </a:r>
          </a:p>
          <a:p>
            <a:pPr lvl="1"/>
            <a:endParaRPr lang="fi-FI" sz="2200" dirty="0">
              <a:latin typeface="Arial" charset="0"/>
              <a:ea typeface="Arial" charset="0"/>
              <a:cs typeface="Arial" charset="0"/>
            </a:endParaRPr>
          </a:p>
          <a:p>
            <a:r>
              <a:rPr lang="fi-FI" sz="2600" dirty="0">
                <a:latin typeface="Arial" charset="0"/>
                <a:ea typeface="Arial" charset="0"/>
                <a:cs typeface="Arial" charset="0"/>
              </a:rPr>
              <a:t>Käytännönläheistä.</a:t>
            </a:r>
          </a:p>
          <a:p>
            <a:pPr lvl="1"/>
            <a:r>
              <a:rPr lang="fi-FI" sz="2200" dirty="0">
                <a:latin typeface="Arial" charset="0"/>
                <a:ea typeface="Arial" charset="0"/>
                <a:cs typeface="Arial" charset="0"/>
              </a:rPr>
              <a:t>Projektit ovat konkreettisia harjoitustöitä ja edellyttävät läsnäoloa. Työtilat vaihtelevat </a:t>
            </a:r>
            <a:br>
              <a:rPr lang="fi-FI" sz="2200" dirty="0">
                <a:latin typeface="Arial" charset="0"/>
                <a:ea typeface="Arial" charset="0"/>
                <a:cs typeface="Arial" charset="0"/>
              </a:rPr>
            </a:br>
            <a:r>
              <a:rPr lang="fi-FI" sz="2200" dirty="0">
                <a:latin typeface="Arial" charset="0"/>
                <a:ea typeface="Arial" charset="0"/>
                <a:cs typeface="Arial" charset="0"/>
              </a:rPr>
              <a:t>luokkahuoneista pajoihin ja studioihin.</a:t>
            </a:r>
          </a:p>
          <a:p>
            <a:pPr lvl="1"/>
            <a:endParaRPr lang="fi-FI" sz="2200" dirty="0">
              <a:latin typeface="Arial" charset="0"/>
              <a:ea typeface="Arial" charset="0"/>
              <a:cs typeface="Arial" charset="0"/>
            </a:endParaRPr>
          </a:p>
          <a:p>
            <a:r>
              <a:rPr lang="fi-FI" sz="2600" dirty="0">
                <a:latin typeface="Arial" charset="0"/>
                <a:ea typeface="Arial" charset="0"/>
                <a:cs typeface="Arial" charset="0"/>
              </a:rPr>
              <a:t>Soveltavaa.</a:t>
            </a:r>
          </a:p>
          <a:p>
            <a:pPr lvl="1"/>
            <a:r>
              <a:rPr lang="fi-FI" sz="2200" dirty="0">
                <a:latin typeface="Arial" charset="0"/>
                <a:ea typeface="Arial" charset="0"/>
                <a:cs typeface="Arial" charset="0"/>
              </a:rPr>
              <a:t>Opintojen aikana tehdään paljon yhteistyötä alan toimijoiden kanssa.</a:t>
            </a:r>
          </a:p>
          <a:p>
            <a:pPr lvl="1"/>
            <a:endParaRPr lang="en-US" sz="2200" dirty="0">
              <a:latin typeface="Arial" charset="0"/>
              <a:ea typeface="Arial" charset="0"/>
              <a:cs typeface="Arial" charset="0"/>
            </a:endParaRPr>
          </a:p>
          <a:p>
            <a:r>
              <a:rPr lang="fi-FI" sz="2600" dirty="0">
                <a:latin typeface="Arial" charset="0"/>
                <a:ea typeface="Arial" charset="0"/>
                <a:cs typeface="Arial" charset="0"/>
              </a:rPr>
              <a:t>Monialaista.</a:t>
            </a:r>
          </a:p>
          <a:p>
            <a:pPr lvl="1"/>
            <a:r>
              <a:rPr lang="fi-FI" sz="2200" dirty="0">
                <a:latin typeface="Arial" charset="0"/>
                <a:ea typeface="Arial" charset="0"/>
                <a:cs typeface="Arial" charset="0"/>
              </a:rPr>
              <a:t>Kauppatieteet, taide ja tekniikka on mahdollista muokata jokaiselle itselleen sopivaksi </a:t>
            </a:r>
            <a:br>
              <a:rPr lang="fi-FI" sz="2200" dirty="0">
                <a:latin typeface="Arial" charset="0"/>
                <a:ea typeface="Arial" charset="0"/>
                <a:cs typeface="Arial" charset="0"/>
              </a:rPr>
            </a:br>
            <a:r>
              <a:rPr lang="fi-FI" sz="2200" dirty="0">
                <a:latin typeface="Arial" charset="0"/>
                <a:ea typeface="Arial" charset="0"/>
                <a:cs typeface="Arial" charset="0"/>
              </a:rPr>
              <a:t>kokonaisuudeksi.</a:t>
            </a:r>
            <a:endParaRPr lang="en-GB" sz="2200" dirty="0">
              <a:latin typeface="Arial" charset="0"/>
              <a:ea typeface="Arial" charset="0"/>
              <a:cs typeface="Arial" charset="0"/>
            </a:endParaRPr>
          </a:p>
          <a:p>
            <a:pPr lvl="1"/>
            <a:endParaRPr lang="fi-FI" dirty="0">
              <a:latin typeface="Arial" charset="0"/>
              <a:ea typeface="Arial" charset="0"/>
              <a:cs typeface="Arial" charset="0"/>
            </a:endParaRPr>
          </a:p>
          <a:p>
            <a:pPr lvl="1"/>
            <a:endParaRPr lang="fi-FI" dirty="0">
              <a:latin typeface="Arial" charset="0"/>
              <a:ea typeface="Arial" charset="0"/>
              <a:cs typeface="Arial" charset="0"/>
            </a:endParaRPr>
          </a:p>
        </p:txBody>
      </p:sp>
    </p:spTree>
    <p:extLst>
      <p:ext uri="{BB962C8B-B14F-4D97-AF65-F5344CB8AC3E}">
        <p14:creationId xmlns:p14="http://schemas.microsoft.com/office/powerpoint/2010/main" val="232473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5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250"/>
                                        <p:tgtEl>
                                          <p:spTgt spid="3">
                                            <p:txEl>
                                              <p:pRg st="0" end="0"/>
                                            </p:txEl>
                                          </p:spTgt>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25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2" dur="25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25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18" dur="250"/>
                                        <p:tgtEl>
                                          <p:spTgt spid="3">
                                            <p:txEl>
                                              <p:pRg st="3" end="3"/>
                                            </p:txEl>
                                          </p:spTgt>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25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2" dur="25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25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28" dur="250"/>
                                        <p:tgtEl>
                                          <p:spTgt spid="3">
                                            <p:txEl>
                                              <p:pRg st="6" end="6"/>
                                            </p:txEl>
                                          </p:spTgt>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250"/>
                                        <p:tgtEl>
                                          <p:spTgt spid="3">
                                            <p:txEl>
                                              <p:pRg st="7" end="7"/>
                                            </p:txEl>
                                          </p:spTgt>
                                        </p:tgtEl>
                                        <p:attrNameLst>
                                          <p:attrName>ppt_y</p:attrName>
                                        </p:attrNameLst>
                                      </p:cBhvr>
                                      <p:tavLst>
                                        <p:tav tm="0">
                                          <p:val>
                                            <p:strVal val="#ppt_y+#ppt_h*1.125000"/>
                                          </p:val>
                                        </p:tav>
                                        <p:tav tm="100000">
                                          <p:val>
                                            <p:strVal val="#ppt_y"/>
                                          </p:val>
                                        </p:tav>
                                      </p:tavLst>
                                    </p:anim>
                                    <p:animEffect transition="in" filter="wipe(up)">
                                      <p:cBhvr>
                                        <p:cTn id="32" dur="25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 calcmode="lin" valueType="num">
                                      <p:cBhvr additive="base">
                                        <p:cTn id="37" dur="250"/>
                                        <p:tgtEl>
                                          <p:spTgt spid="3">
                                            <p:txEl>
                                              <p:pRg st="9" end="9"/>
                                            </p:txEl>
                                          </p:spTgt>
                                        </p:tgtEl>
                                        <p:attrNameLst>
                                          <p:attrName>ppt_y</p:attrName>
                                        </p:attrNameLst>
                                      </p:cBhvr>
                                      <p:tavLst>
                                        <p:tav tm="0">
                                          <p:val>
                                            <p:strVal val="#ppt_y+#ppt_h*1.125000"/>
                                          </p:val>
                                        </p:tav>
                                        <p:tav tm="100000">
                                          <p:val>
                                            <p:strVal val="#ppt_y"/>
                                          </p:val>
                                        </p:tav>
                                      </p:tavLst>
                                    </p:anim>
                                    <p:animEffect transition="in" filter="wipe(up)">
                                      <p:cBhvr>
                                        <p:cTn id="38" dur="250"/>
                                        <p:tgtEl>
                                          <p:spTgt spid="3">
                                            <p:txEl>
                                              <p:pRg st="9" end="9"/>
                                            </p:txEl>
                                          </p:spTgt>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 calcmode="lin" valueType="num">
                                      <p:cBhvr additive="base">
                                        <p:cTn id="41" dur="250"/>
                                        <p:tgtEl>
                                          <p:spTgt spid="3">
                                            <p:txEl>
                                              <p:pRg st="10" end="10"/>
                                            </p:txEl>
                                          </p:spTgt>
                                        </p:tgtEl>
                                        <p:attrNameLst>
                                          <p:attrName>ppt_y</p:attrName>
                                        </p:attrNameLst>
                                      </p:cBhvr>
                                      <p:tavLst>
                                        <p:tav tm="0">
                                          <p:val>
                                            <p:strVal val="#ppt_y+#ppt_h*1.125000"/>
                                          </p:val>
                                        </p:tav>
                                        <p:tav tm="100000">
                                          <p:val>
                                            <p:strVal val="#ppt_y"/>
                                          </p:val>
                                        </p:tav>
                                      </p:tavLst>
                                    </p:anim>
                                    <p:animEffect transition="in" filter="wipe(up)">
                                      <p:cBhvr>
                                        <p:cTn id="42" dur="25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87917-FA1A-4C2A-996C-92BF131A1CA1}"/>
              </a:ext>
            </a:extLst>
          </p:cNvPr>
          <p:cNvSpPr>
            <a:spLocks noGrp="1"/>
          </p:cNvSpPr>
          <p:nvPr>
            <p:ph type="title"/>
          </p:nvPr>
        </p:nvSpPr>
        <p:spPr/>
        <p:txBody>
          <a:bodyPr/>
          <a:lstStyle/>
          <a:p>
            <a:r>
              <a:rPr lang="fi-FI" dirty="0">
                <a:latin typeface="Arial" charset="0"/>
                <a:ea typeface="Arial" charset="0"/>
                <a:cs typeface="Arial" charset="0"/>
              </a:rPr>
              <a:t>Hakukohteet</a:t>
            </a:r>
            <a:endParaRPr lang="en-GB" dirty="0">
              <a:latin typeface="Arial" charset="0"/>
              <a:ea typeface="Arial" charset="0"/>
              <a:cs typeface="Arial" charset="0"/>
            </a:endParaRPr>
          </a:p>
        </p:txBody>
      </p:sp>
      <p:sp>
        <p:nvSpPr>
          <p:cNvPr id="3" name="Content Placeholder 2">
            <a:extLst>
              <a:ext uri="{FF2B5EF4-FFF2-40B4-BE49-F238E27FC236}">
                <a16:creationId xmlns:a16="http://schemas.microsoft.com/office/drawing/2014/main" id="{97BD1B59-77D4-408B-ABB8-BC6B1738D83D}"/>
              </a:ext>
            </a:extLst>
          </p:cNvPr>
          <p:cNvSpPr>
            <a:spLocks noGrp="1"/>
          </p:cNvSpPr>
          <p:nvPr>
            <p:ph sz="half" idx="1"/>
          </p:nvPr>
        </p:nvSpPr>
        <p:spPr>
          <a:xfrm>
            <a:off x="2140698" y="1663700"/>
            <a:ext cx="6008100" cy="6003192"/>
          </a:xfrm>
        </p:spPr>
        <p:txBody>
          <a:bodyPr/>
          <a:lstStyle/>
          <a:p>
            <a:pPr marL="0" indent="0">
              <a:spcBef>
                <a:spcPts val="600"/>
              </a:spcBef>
              <a:buNone/>
            </a:pPr>
            <a:r>
              <a:rPr lang="fi-FI" dirty="0">
                <a:latin typeface="Arial" charset="0"/>
                <a:ea typeface="Arial" charset="0"/>
                <a:cs typeface="Arial" charset="0"/>
              </a:rPr>
              <a:t>Suomenkieliset hakukohteet:</a:t>
            </a:r>
          </a:p>
          <a:p>
            <a:pPr marL="0" indent="0">
              <a:spcBef>
                <a:spcPts val="600"/>
              </a:spcBef>
              <a:buNone/>
            </a:pPr>
            <a:r>
              <a:rPr lang="fi-FI" dirty="0">
                <a:solidFill>
                  <a:schemeClr val="tx1"/>
                </a:solidFill>
                <a:latin typeface="Arial" charset="0"/>
                <a:ea typeface="Arial" charset="0"/>
                <a:cs typeface="Arial" charset="0"/>
              </a:rPr>
              <a:t>Arkkitehtuurin, maisema-arkkitehtuurin ja sisustusarkkitehtuurin kandidaattiohjelma</a:t>
            </a:r>
          </a:p>
          <a:p>
            <a:r>
              <a:rPr lang="fi-FI" dirty="0">
                <a:solidFill>
                  <a:schemeClr val="tx1"/>
                </a:solidFill>
                <a:latin typeface="Arial" charset="0"/>
                <a:ea typeface="Arial" charset="0"/>
                <a:cs typeface="Arial" charset="0"/>
              </a:rPr>
              <a:t>Sisustusarkkitehtuuri</a:t>
            </a:r>
          </a:p>
          <a:p>
            <a:pPr marL="0" indent="0">
              <a:buNone/>
            </a:pPr>
            <a:endParaRPr lang="fi-FI" dirty="0">
              <a:solidFill>
                <a:schemeClr val="tx1"/>
              </a:solidFill>
              <a:latin typeface="Arial" charset="0"/>
              <a:ea typeface="Arial" charset="0"/>
              <a:cs typeface="Arial" charset="0"/>
            </a:endParaRPr>
          </a:p>
          <a:p>
            <a:pPr marL="0" indent="0">
              <a:spcBef>
                <a:spcPts val="600"/>
              </a:spcBef>
              <a:buNone/>
            </a:pPr>
            <a:r>
              <a:rPr lang="fi-FI" dirty="0">
                <a:solidFill>
                  <a:schemeClr val="tx1"/>
                </a:solidFill>
                <a:latin typeface="Arial" charset="0"/>
                <a:ea typeface="Arial" charset="0"/>
                <a:cs typeface="Arial" charset="0"/>
              </a:rPr>
              <a:t>Elokuvataiteen kandidaattiohjelma</a:t>
            </a:r>
          </a:p>
          <a:p>
            <a:pPr>
              <a:spcBef>
                <a:spcPts val="600"/>
              </a:spcBef>
            </a:pPr>
            <a:r>
              <a:rPr lang="fi-FI" dirty="0">
                <a:solidFill>
                  <a:schemeClr val="tx1"/>
                </a:solidFill>
                <a:latin typeface="Arial" charset="0"/>
                <a:ea typeface="Arial" charset="0"/>
                <a:cs typeface="Arial" charset="0"/>
              </a:rPr>
              <a:t>Dokumentaarinen elokuva</a:t>
            </a:r>
          </a:p>
          <a:p>
            <a:pPr>
              <a:spcBef>
                <a:spcPts val="600"/>
              </a:spcBef>
            </a:pPr>
            <a:r>
              <a:rPr lang="fi-FI" dirty="0">
                <a:solidFill>
                  <a:schemeClr val="tx1"/>
                </a:solidFill>
                <a:latin typeface="Arial" charset="0"/>
                <a:ea typeface="Arial" charset="0"/>
                <a:cs typeface="Arial" charset="0"/>
              </a:rPr>
              <a:t>Elokuva- ja tv-käsikirjoitus</a:t>
            </a:r>
          </a:p>
          <a:p>
            <a:pPr>
              <a:spcBef>
                <a:spcPts val="600"/>
              </a:spcBef>
            </a:pPr>
            <a:r>
              <a:rPr lang="fi-FI" dirty="0">
                <a:solidFill>
                  <a:schemeClr val="tx1"/>
                </a:solidFill>
                <a:latin typeface="Arial" charset="0"/>
                <a:ea typeface="Arial" charset="0"/>
                <a:cs typeface="Arial" charset="0"/>
              </a:rPr>
              <a:t>Elokuva- ja tv-lavastus</a:t>
            </a:r>
          </a:p>
          <a:p>
            <a:pPr>
              <a:spcBef>
                <a:spcPts val="600"/>
              </a:spcBef>
            </a:pPr>
            <a:r>
              <a:rPr lang="fi-FI" dirty="0">
                <a:solidFill>
                  <a:schemeClr val="tx1"/>
                </a:solidFill>
                <a:latin typeface="Arial" charset="0"/>
                <a:ea typeface="Arial" charset="0"/>
                <a:cs typeface="Arial" charset="0"/>
              </a:rPr>
              <a:t>Elokuva- ja tv-tuotanto</a:t>
            </a:r>
          </a:p>
          <a:p>
            <a:pPr>
              <a:spcBef>
                <a:spcPts val="600"/>
              </a:spcBef>
            </a:pPr>
            <a:r>
              <a:rPr lang="fi-FI" dirty="0">
                <a:solidFill>
                  <a:schemeClr val="tx1"/>
                </a:solidFill>
                <a:latin typeface="Arial" charset="0"/>
                <a:ea typeface="Arial" charset="0"/>
                <a:cs typeface="Arial" charset="0"/>
              </a:rPr>
              <a:t>Elokuvaleikkaus</a:t>
            </a:r>
          </a:p>
          <a:p>
            <a:pPr>
              <a:spcBef>
                <a:spcPts val="600"/>
              </a:spcBef>
            </a:pPr>
            <a:r>
              <a:rPr lang="fi-FI" dirty="0">
                <a:solidFill>
                  <a:schemeClr val="tx1"/>
                </a:solidFill>
                <a:latin typeface="Arial" charset="0"/>
                <a:ea typeface="Arial" charset="0"/>
                <a:cs typeface="Arial" charset="0"/>
              </a:rPr>
              <a:t>Elokuvaohjaus</a:t>
            </a:r>
          </a:p>
          <a:p>
            <a:pPr>
              <a:spcBef>
                <a:spcPts val="600"/>
              </a:spcBef>
            </a:pPr>
            <a:r>
              <a:rPr lang="fi-FI" dirty="0">
                <a:solidFill>
                  <a:schemeClr val="tx1"/>
                </a:solidFill>
                <a:latin typeface="Arial" charset="0"/>
                <a:ea typeface="Arial" charset="0"/>
                <a:cs typeface="Arial" charset="0"/>
              </a:rPr>
              <a:t>Elokuvaus</a:t>
            </a:r>
          </a:p>
          <a:p>
            <a:pPr>
              <a:spcBef>
                <a:spcPts val="600"/>
              </a:spcBef>
            </a:pPr>
            <a:r>
              <a:rPr lang="fi-FI" dirty="0">
                <a:solidFill>
                  <a:schemeClr val="tx1"/>
                </a:solidFill>
                <a:latin typeface="Arial" charset="0"/>
                <a:ea typeface="Arial" charset="0"/>
                <a:cs typeface="Arial" charset="0"/>
              </a:rPr>
              <a:t>Elokuvaäänitys ja –äänisuunnittelu</a:t>
            </a:r>
          </a:p>
        </p:txBody>
      </p:sp>
      <p:sp>
        <p:nvSpPr>
          <p:cNvPr id="4" name="Content Placeholder 3">
            <a:extLst>
              <a:ext uri="{FF2B5EF4-FFF2-40B4-BE49-F238E27FC236}">
                <a16:creationId xmlns:a16="http://schemas.microsoft.com/office/drawing/2014/main" id="{816BB09C-7A07-410D-BF62-060D748D8D35}"/>
              </a:ext>
            </a:extLst>
          </p:cNvPr>
          <p:cNvSpPr>
            <a:spLocks noGrp="1"/>
          </p:cNvSpPr>
          <p:nvPr>
            <p:ph sz="quarter" idx="4"/>
          </p:nvPr>
        </p:nvSpPr>
        <p:spPr>
          <a:xfrm>
            <a:off x="8638660" y="1653583"/>
            <a:ext cx="6008400" cy="5230800"/>
          </a:xfrm>
        </p:spPr>
        <p:txBody>
          <a:bodyPr/>
          <a:lstStyle/>
          <a:p>
            <a:pPr marL="0" indent="0">
              <a:buNone/>
            </a:pPr>
            <a:r>
              <a:rPr lang="fi-FI" dirty="0">
                <a:solidFill>
                  <a:schemeClr val="tx1"/>
                </a:solidFill>
                <a:latin typeface="Arial" charset="0"/>
                <a:ea typeface="Arial" charset="0"/>
                <a:cs typeface="Arial" charset="0"/>
              </a:rPr>
              <a:t>Muotoilun ja muodin kandidaattiohjelma</a:t>
            </a:r>
          </a:p>
          <a:p>
            <a:pPr>
              <a:spcBef>
                <a:spcPts val="600"/>
              </a:spcBef>
            </a:pPr>
            <a:r>
              <a:rPr lang="fi-FI" dirty="0">
                <a:solidFill>
                  <a:schemeClr val="tx1"/>
                </a:solidFill>
                <a:latin typeface="Arial" charset="0"/>
                <a:ea typeface="Arial" charset="0"/>
                <a:cs typeface="Arial" charset="0"/>
              </a:rPr>
              <a:t>Muoti</a:t>
            </a:r>
          </a:p>
          <a:p>
            <a:pPr>
              <a:spcBef>
                <a:spcPts val="600"/>
              </a:spcBef>
            </a:pPr>
            <a:r>
              <a:rPr lang="fi-FI" dirty="0">
                <a:solidFill>
                  <a:schemeClr val="tx1"/>
                </a:solidFill>
                <a:latin typeface="Arial" charset="0"/>
                <a:ea typeface="Arial" charset="0"/>
                <a:cs typeface="Arial" charset="0"/>
              </a:rPr>
              <a:t>Muotoilu</a:t>
            </a:r>
          </a:p>
          <a:p>
            <a:pPr marL="0" indent="0">
              <a:spcBef>
                <a:spcPts val="600"/>
              </a:spcBef>
              <a:buNone/>
            </a:pPr>
            <a:endParaRPr lang="fi-FI" dirty="0">
              <a:solidFill>
                <a:schemeClr val="tx1"/>
              </a:solidFill>
              <a:latin typeface="Arial" charset="0"/>
              <a:ea typeface="Arial" charset="0"/>
              <a:cs typeface="Arial" charset="0"/>
            </a:endParaRPr>
          </a:p>
          <a:p>
            <a:pPr marL="0" indent="0">
              <a:spcBef>
                <a:spcPts val="600"/>
              </a:spcBef>
              <a:buNone/>
            </a:pPr>
            <a:r>
              <a:rPr lang="fi-FI" dirty="0">
                <a:solidFill>
                  <a:schemeClr val="tx1"/>
                </a:solidFill>
                <a:latin typeface="Arial" charset="0"/>
                <a:ea typeface="Arial" charset="0"/>
                <a:cs typeface="Arial" charset="0"/>
              </a:rPr>
              <a:t>Taiteen ja median kandidaattiohjelma</a:t>
            </a:r>
          </a:p>
          <a:p>
            <a:r>
              <a:rPr lang="fi-FI" dirty="0">
                <a:solidFill>
                  <a:schemeClr val="tx1"/>
                </a:solidFill>
                <a:latin typeface="Arial" charset="0"/>
                <a:ea typeface="Arial" charset="0"/>
                <a:cs typeface="Arial" charset="0"/>
              </a:rPr>
              <a:t>Kuvataidekasvatus</a:t>
            </a:r>
          </a:p>
          <a:p>
            <a:pPr>
              <a:spcBef>
                <a:spcPts val="600"/>
              </a:spcBef>
            </a:pPr>
            <a:r>
              <a:rPr lang="fi-FI" dirty="0">
                <a:solidFill>
                  <a:schemeClr val="tx1"/>
                </a:solidFill>
                <a:latin typeface="Arial" charset="0"/>
                <a:ea typeface="Arial" charset="0"/>
                <a:cs typeface="Arial" charset="0"/>
              </a:rPr>
              <a:t>Visuaalisen viestinnän muotoilu</a:t>
            </a:r>
          </a:p>
          <a:p>
            <a:pPr>
              <a:spcBef>
                <a:spcPts val="600"/>
              </a:spcBef>
            </a:pPr>
            <a:endParaRPr lang="fi-FI" dirty="0">
              <a:solidFill>
                <a:schemeClr val="tx1"/>
              </a:solidFill>
              <a:latin typeface="Arial" charset="0"/>
              <a:ea typeface="Arial" charset="0"/>
              <a:cs typeface="Arial" charset="0"/>
            </a:endParaRPr>
          </a:p>
          <a:p>
            <a:pPr marL="0" indent="0">
              <a:spcBef>
                <a:spcPts val="600"/>
              </a:spcBef>
              <a:buNone/>
            </a:pPr>
            <a:r>
              <a:rPr lang="en-GB" dirty="0" err="1">
                <a:latin typeface="Arial" charset="0"/>
                <a:ea typeface="Arial" charset="0"/>
                <a:cs typeface="Arial" charset="0"/>
              </a:rPr>
              <a:t>Englanninkielinen</a:t>
            </a:r>
            <a:r>
              <a:rPr lang="en-GB" dirty="0">
                <a:latin typeface="Arial" charset="0"/>
                <a:ea typeface="Arial" charset="0"/>
                <a:cs typeface="Arial" charset="0"/>
              </a:rPr>
              <a:t> </a:t>
            </a:r>
            <a:r>
              <a:rPr lang="en-GB" dirty="0" err="1">
                <a:latin typeface="Arial" charset="0"/>
                <a:ea typeface="Arial" charset="0"/>
                <a:cs typeface="Arial" charset="0"/>
              </a:rPr>
              <a:t>hakukohde</a:t>
            </a:r>
            <a:r>
              <a:rPr lang="en-GB" dirty="0">
                <a:latin typeface="Arial" charset="0"/>
                <a:ea typeface="Arial" charset="0"/>
                <a:cs typeface="Arial" charset="0"/>
              </a:rPr>
              <a:t>:</a:t>
            </a:r>
          </a:p>
          <a:p>
            <a:pPr>
              <a:spcBef>
                <a:spcPts val="600"/>
              </a:spcBef>
            </a:pPr>
            <a:r>
              <a:rPr lang="en-GB" dirty="0">
                <a:solidFill>
                  <a:schemeClr val="tx1"/>
                </a:solidFill>
                <a:latin typeface="Arial" charset="0"/>
                <a:ea typeface="Arial" charset="0"/>
                <a:cs typeface="Arial" charset="0"/>
              </a:rPr>
              <a:t>Design</a:t>
            </a:r>
          </a:p>
        </p:txBody>
      </p:sp>
    </p:spTree>
    <p:extLst>
      <p:ext uri="{BB962C8B-B14F-4D97-AF65-F5344CB8AC3E}">
        <p14:creationId xmlns:p14="http://schemas.microsoft.com/office/powerpoint/2010/main" val="471288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798D5-8CF6-43C1-9D9B-9C21499DF66E}"/>
              </a:ext>
            </a:extLst>
          </p:cNvPr>
          <p:cNvSpPr>
            <a:spLocks noGrp="1"/>
          </p:cNvSpPr>
          <p:nvPr>
            <p:ph type="title"/>
          </p:nvPr>
        </p:nvSpPr>
        <p:spPr/>
        <p:txBody>
          <a:bodyPr/>
          <a:lstStyle/>
          <a:p>
            <a:r>
              <a:rPr lang="en-GB" dirty="0" err="1">
                <a:latin typeface="Arial" charset="0"/>
                <a:ea typeface="Arial" charset="0"/>
                <a:cs typeface="Arial" charset="0"/>
              </a:rPr>
              <a:t>Esimerkki</a:t>
            </a:r>
            <a:r>
              <a:rPr lang="en-GB" dirty="0">
                <a:latin typeface="Arial" charset="0"/>
                <a:ea typeface="Arial" charset="0"/>
                <a:cs typeface="Arial" charset="0"/>
              </a:rPr>
              <a:t> </a:t>
            </a:r>
            <a:r>
              <a:rPr lang="en-GB" dirty="0" err="1">
                <a:latin typeface="Arial" charset="0"/>
                <a:ea typeface="Arial" charset="0"/>
                <a:cs typeface="Arial" charset="0"/>
              </a:rPr>
              <a:t>ennakko</a:t>
            </a:r>
            <a:r>
              <a:rPr lang="en-GB" dirty="0">
                <a:latin typeface="Arial" charset="0"/>
                <a:ea typeface="Arial" charset="0"/>
                <a:cs typeface="Arial" charset="0"/>
              </a:rPr>
              <a:t>-/</a:t>
            </a:r>
            <a:r>
              <a:rPr lang="en-GB" dirty="0" err="1">
                <a:latin typeface="Arial" charset="0"/>
                <a:ea typeface="Arial" charset="0"/>
                <a:cs typeface="Arial" charset="0"/>
              </a:rPr>
              <a:t>valintakoetehtävästä</a:t>
            </a:r>
            <a:endParaRPr lang="en-GB" dirty="0">
              <a:latin typeface="Arial" charset="0"/>
              <a:ea typeface="Arial" charset="0"/>
              <a:cs typeface="Arial" charset="0"/>
            </a:endParaRPr>
          </a:p>
        </p:txBody>
      </p:sp>
      <p:sp>
        <p:nvSpPr>
          <p:cNvPr id="3" name="Content Placeholder 2">
            <a:extLst>
              <a:ext uri="{FF2B5EF4-FFF2-40B4-BE49-F238E27FC236}">
                <a16:creationId xmlns:a16="http://schemas.microsoft.com/office/drawing/2014/main" id="{D597E538-BD2E-43E3-AE73-787E60602820}"/>
              </a:ext>
            </a:extLst>
          </p:cNvPr>
          <p:cNvSpPr>
            <a:spLocks noGrp="1"/>
          </p:cNvSpPr>
          <p:nvPr>
            <p:ph sz="half" idx="1"/>
          </p:nvPr>
        </p:nvSpPr>
        <p:spPr>
          <a:xfrm>
            <a:off x="2412000" y="2221200"/>
            <a:ext cx="6008100" cy="5230800"/>
          </a:xfrm>
        </p:spPr>
        <p:txBody>
          <a:bodyPr/>
          <a:lstStyle/>
          <a:p>
            <a:pPr marL="0" indent="355600">
              <a:buNone/>
            </a:pPr>
            <a:r>
              <a:rPr lang="fi-FI" sz="2600" dirty="0">
                <a:latin typeface="Arial" charset="0"/>
                <a:ea typeface="Arial" charset="0"/>
                <a:cs typeface="Arial" charset="0"/>
              </a:rPr>
              <a:t>Muoti</a:t>
            </a:r>
          </a:p>
          <a:p>
            <a:pPr lvl="1"/>
            <a:r>
              <a:rPr lang="fi-FI" sz="2200" spc="-100" dirty="0">
                <a:latin typeface="Arial" charset="0"/>
                <a:ea typeface="Arial" charset="0"/>
                <a:cs typeface="Arial" charset="0"/>
              </a:rPr>
              <a:t>Suunnittele viiden asukokonaisuuden naistenvaatemallisto asusteineen käyttämällä </a:t>
            </a:r>
            <a:br>
              <a:rPr lang="fi-FI" sz="2200" spc="-100" dirty="0">
                <a:latin typeface="Arial" charset="0"/>
                <a:ea typeface="Arial" charset="0"/>
                <a:cs typeface="Arial" charset="0"/>
              </a:rPr>
            </a:br>
            <a:r>
              <a:rPr lang="fi-FI" sz="2200" spc="-100" dirty="0">
                <a:latin typeface="Arial" charset="0"/>
                <a:ea typeface="Arial" charset="0"/>
                <a:cs typeface="Arial" charset="0"/>
              </a:rPr>
              <a:t>ympyrän, neliön ja kolmion muotoisia kappaleita. </a:t>
            </a:r>
            <a:br>
              <a:rPr lang="fi-FI" sz="2200" spc="-100" dirty="0">
                <a:latin typeface="Arial" charset="0"/>
                <a:ea typeface="Arial" charset="0"/>
                <a:cs typeface="Arial" charset="0"/>
              </a:rPr>
            </a:br>
            <a:r>
              <a:rPr lang="fi-FI" sz="2200" spc="-100" dirty="0">
                <a:latin typeface="Arial" charset="0"/>
                <a:ea typeface="Arial" charset="0"/>
                <a:cs typeface="Arial" charset="0"/>
              </a:rPr>
              <a:t>Kuvaa mallistosi ihmisen päällä edestä ja takaa A2 paperiarkille.</a:t>
            </a:r>
          </a:p>
          <a:p>
            <a:pPr lvl="1"/>
            <a:endParaRPr lang="fi-FI" sz="2200" dirty="0">
              <a:latin typeface="Arial" charset="0"/>
              <a:ea typeface="Arial" charset="0"/>
              <a:cs typeface="Arial" charset="0"/>
            </a:endParaRPr>
          </a:p>
          <a:p>
            <a:pPr lvl="1"/>
            <a:r>
              <a:rPr lang="fi-FI" sz="2200" b="1" dirty="0">
                <a:solidFill>
                  <a:schemeClr val="tx2"/>
                </a:solidFill>
                <a:latin typeface="Arial" charset="0"/>
                <a:ea typeface="Arial" charset="0"/>
                <a:cs typeface="Arial" charset="0"/>
              </a:rPr>
              <a:t>Toteutustapa</a:t>
            </a:r>
          </a:p>
          <a:p>
            <a:pPr lvl="1"/>
            <a:r>
              <a:rPr lang="fi-FI" sz="2200" dirty="0">
                <a:latin typeface="Arial" charset="0"/>
                <a:ea typeface="Arial" charset="0"/>
                <a:cs typeface="Arial" charset="0"/>
              </a:rPr>
              <a:t>Väritehtävä, väline vapaa, koko A2</a:t>
            </a:r>
          </a:p>
          <a:p>
            <a:pPr lvl="1"/>
            <a:endParaRPr lang="fi-FI" sz="2200" dirty="0">
              <a:latin typeface="Arial" charset="0"/>
              <a:ea typeface="Arial" charset="0"/>
              <a:cs typeface="Arial" charset="0"/>
            </a:endParaRPr>
          </a:p>
          <a:p>
            <a:pPr lvl="1"/>
            <a:r>
              <a:rPr lang="fi-FI" sz="2200" b="1" dirty="0">
                <a:solidFill>
                  <a:srgbClr val="ED1C24"/>
                </a:solidFill>
                <a:latin typeface="Arial" charset="0"/>
                <a:ea typeface="Arial" charset="0"/>
                <a:cs typeface="Arial" charset="0"/>
              </a:rPr>
              <a:t>Arviointiperusteet</a:t>
            </a:r>
          </a:p>
          <a:p>
            <a:pPr lvl="1"/>
            <a:r>
              <a:rPr lang="fi-FI" sz="2200" dirty="0">
                <a:latin typeface="Arial" charset="0"/>
                <a:ea typeface="Arial" charset="0"/>
                <a:cs typeface="Arial" charset="0"/>
              </a:rPr>
              <a:t>Mallistokokonaisuuden hahmottaminen, visuaalisuus, värien käyttö, idearikkaus</a:t>
            </a:r>
            <a:endParaRPr lang="en-GB" sz="2200" dirty="0">
              <a:latin typeface="Arial" charset="0"/>
              <a:ea typeface="Arial" charset="0"/>
              <a:cs typeface="Arial" charset="0"/>
            </a:endParaRPr>
          </a:p>
        </p:txBody>
      </p:sp>
      <p:sp>
        <p:nvSpPr>
          <p:cNvPr id="4" name="Content Placeholder 3">
            <a:extLst>
              <a:ext uri="{FF2B5EF4-FFF2-40B4-BE49-F238E27FC236}">
                <a16:creationId xmlns:a16="http://schemas.microsoft.com/office/drawing/2014/main" id="{32E1B7B3-3AE1-4E54-9E4B-4C5DB581754B}"/>
              </a:ext>
            </a:extLst>
          </p:cNvPr>
          <p:cNvSpPr>
            <a:spLocks noGrp="1"/>
          </p:cNvSpPr>
          <p:nvPr>
            <p:ph sz="quarter" idx="4"/>
          </p:nvPr>
        </p:nvSpPr>
        <p:spPr>
          <a:xfrm>
            <a:off x="8838396" y="2221200"/>
            <a:ext cx="6096804" cy="5230800"/>
          </a:xfrm>
        </p:spPr>
        <p:txBody>
          <a:bodyPr/>
          <a:lstStyle/>
          <a:p>
            <a:pPr marL="0" indent="355600">
              <a:buNone/>
            </a:pPr>
            <a:r>
              <a:rPr lang="fi-FI" sz="2600" dirty="0">
                <a:latin typeface="Arial" charset="0"/>
                <a:ea typeface="Arial" charset="0"/>
                <a:cs typeface="Arial" charset="0"/>
              </a:rPr>
              <a:t>Visuaalisen viestinnän muotoilu</a:t>
            </a:r>
          </a:p>
          <a:p>
            <a:pPr lvl="1"/>
            <a:r>
              <a:rPr lang="fi-FI" sz="2200" dirty="0">
                <a:latin typeface="Arial" charset="0"/>
                <a:ea typeface="Arial" charset="0"/>
                <a:cs typeface="Arial" charset="0"/>
              </a:rPr>
              <a:t>Suunnittele ja toteuta julkaisu aiheista, jotka sinua kiinnostavat kuvallisessa viestinnässä. Nimeä </a:t>
            </a:r>
            <a:br>
              <a:rPr lang="fi-FI" sz="2200" dirty="0">
                <a:latin typeface="Arial" charset="0"/>
                <a:ea typeface="Arial" charset="0"/>
                <a:cs typeface="Arial" charset="0"/>
              </a:rPr>
            </a:br>
            <a:r>
              <a:rPr lang="fi-FI" sz="2200" dirty="0">
                <a:latin typeface="Arial" charset="0"/>
                <a:ea typeface="Arial" charset="0"/>
                <a:cs typeface="Arial" charset="0"/>
              </a:rPr>
              <a:t>julkaisusi. Muotoile lehteen erillinen liite, jossa kuvaat jotain harrastustasi infografiikan keinoin. </a:t>
            </a:r>
          </a:p>
          <a:p>
            <a:pPr lvl="1"/>
            <a:endParaRPr lang="fi-FI" sz="2200" dirty="0">
              <a:latin typeface="Arial" charset="0"/>
              <a:ea typeface="Arial" charset="0"/>
              <a:cs typeface="Arial" charset="0"/>
            </a:endParaRPr>
          </a:p>
          <a:p>
            <a:pPr lvl="1"/>
            <a:r>
              <a:rPr lang="fi-FI" sz="2200" b="1" dirty="0">
                <a:solidFill>
                  <a:srgbClr val="ED1C24"/>
                </a:solidFill>
                <a:latin typeface="Arial" charset="0"/>
                <a:ea typeface="Arial" charset="0"/>
                <a:cs typeface="Arial" charset="0"/>
              </a:rPr>
              <a:t>Toteutustapa</a:t>
            </a:r>
            <a:r>
              <a:rPr lang="fi-FI" sz="2200" dirty="0">
                <a:latin typeface="Arial" charset="0"/>
                <a:ea typeface="Arial" charset="0"/>
                <a:cs typeface="Arial" charset="0"/>
              </a:rPr>
              <a:t> </a:t>
            </a:r>
          </a:p>
          <a:p>
            <a:pPr lvl="1"/>
            <a:r>
              <a:rPr lang="fi-FI" sz="2200" dirty="0">
                <a:latin typeface="Arial" charset="0"/>
                <a:ea typeface="Arial" charset="0"/>
                <a:cs typeface="Arial" charset="0"/>
              </a:rPr>
              <a:t>8–12 sivua käsittävä kokonaisuus, tulostettu tai käsin tehty, sivukoko korkeintaan A3.</a:t>
            </a:r>
          </a:p>
          <a:p>
            <a:pPr lvl="1"/>
            <a:endParaRPr lang="fi-FI" sz="2200" dirty="0">
              <a:latin typeface="Arial" charset="0"/>
              <a:ea typeface="Arial" charset="0"/>
              <a:cs typeface="Arial" charset="0"/>
            </a:endParaRPr>
          </a:p>
          <a:p>
            <a:pPr lvl="1"/>
            <a:r>
              <a:rPr lang="fi-FI" sz="2200" b="1" dirty="0">
                <a:solidFill>
                  <a:schemeClr val="tx2"/>
                </a:solidFill>
                <a:latin typeface="Arial" charset="0"/>
                <a:ea typeface="Arial" charset="0"/>
                <a:cs typeface="Arial" charset="0"/>
              </a:rPr>
              <a:t>Arviointiperusteet </a:t>
            </a:r>
          </a:p>
          <a:p>
            <a:pPr lvl="1"/>
            <a:r>
              <a:rPr lang="fi-FI" sz="2200" dirty="0">
                <a:latin typeface="Arial" charset="0"/>
                <a:ea typeface="Arial" charset="0"/>
                <a:cs typeface="Arial" charset="0"/>
              </a:rPr>
              <a:t>Sisällölliset ratkaisut, visualisointitaidot, </a:t>
            </a:r>
            <a:br>
              <a:rPr lang="fi-FI" sz="2200" dirty="0">
                <a:latin typeface="Arial" charset="0"/>
                <a:ea typeface="Arial" charset="0"/>
                <a:cs typeface="Arial" charset="0"/>
              </a:rPr>
            </a:br>
            <a:r>
              <a:rPr lang="fi-FI" sz="2200" dirty="0">
                <a:latin typeface="Arial" charset="0"/>
                <a:ea typeface="Arial" charset="0"/>
                <a:cs typeface="Arial" charset="0"/>
              </a:rPr>
              <a:t>informatiivisuus, sommittelukyky, kerronnallisuus ja kokonaisuuden hallinta. </a:t>
            </a:r>
            <a:endParaRPr lang="en-GB" sz="2200" dirty="0">
              <a:latin typeface="Arial" charset="0"/>
              <a:ea typeface="Arial" charset="0"/>
              <a:cs typeface="Arial" charset="0"/>
            </a:endParaRPr>
          </a:p>
        </p:txBody>
      </p:sp>
      <p:grpSp>
        <p:nvGrpSpPr>
          <p:cNvPr id="9" name="Ryhmä 8">
            <a:extLst>
              <a:ext uri="{FF2B5EF4-FFF2-40B4-BE49-F238E27FC236}">
                <a16:creationId xmlns:a16="http://schemas.microsoft.com/office/drawing/2014/main" id="{7D60AEF8-55F4-4964-80EE-85835C90AA7F}"/>
              </a:ext>
            </a:extLst>
          </p:cNvPr>
          <p:cNvGrpSpPr/>
          <p:nvPr/>
        </p:nvGrpSpPr>
        <p:grpSpPr bwMode="black">
          <a:xfrm>
            <a:off x="1955622" y="2148774"/>
            <a:ext cx="439737" cy="454025"/>
            <a:chOff x="3952875" y="4344988"/>
            <a:chExt cx="439737" cy="454025"/>
          </a:xfrm>
          <a:solidFill>
            <a:srgbClr val="ED1C24"/>
          </a:solidFill>
        </p:grpSpPr>
        <p:sp>
          <p:nvSpPr>
            <p:cNvPr id="10" name="Freeform 5">
              <a:extLst>
                <a:ext uri="{FF2B5EF4-FFF2-40B4-BE49-F238E27FC236}">
                  <a16:creationId xmlns:a16="http://schemas.microsoft.com/office/drawing/2014/main" id="{E4483840-5266-448B-90BC-4FAB1EA116C0}"/>
                </a:ext>
              </a:extLst>
            </p:cNvPr>
            <p:cNvSpPr>
              <a:spLocks noEditPoints="1"/>
            </p:cNvSpPr>
            <p:nvPr/>
          </p:nvSpPr>
          <p:spPr bwMode="black">
            <a:xfrm>
              <a:off x="3952875" y="4344988"/>
              <a:ext cx="439737" cy="454025"/>
            </a:xfrm>
            <a:custGeom>
              <a:avLst/>
              <a:gdLst>
                <a:gd name="T0" fmla="*/ 611 w 1222"/>
                <a:gd name="T1" fmla="*/ 32 h 1222"/>
                <a:gd name="T2" fmla="*/ 32 w 1222"/>
                <a:gd name="T3" fmla="*/ 611 h 1222"/>
                <a:gd name="T4" fmla="*/ 611 w 1222"/>
                <a:gd name="T5" fmla="*/ 1191 h 1222"/>
                <a:gd name="T6" fmla="*/ 1191 w 1222"/>
                <a:gd name="T7" fmla="*/ 611 h 1222"/>
                <a:gd name="T8" fmla="*/ 611 w 1222"/>
                <a:gd name="T9" fmla="*/ 32 h 1222"/>
                <a:gd name="T10" fmla="*/ 611 w 1222"/>
                <a:gd name="T11" fmla="*/ 1222 h 1222"/>
                <a:gd name="T12" fmla="*/ 0 w 1222"/>
                <a:gd name="T13" fmla="*/ 611 h 1222"/>
                <a:gd name="T14" fmla="*/ 611 w 1222"/>
                <a:gd name="T15" fmla="*/ 0 h 1222"/>
                <a:gd name="T16" fmla="*/ 1222 w 1222"/>
                <a:gd name="T17" fmla="*/ 611 h 1222"/>
                <a:gd name="T18" fmla="*/ 611 w 1222"/>
                <a:gd name="T19" fmla="*/ 1222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2" h="1222">
                  <a:moveTo>
                    <a:pt x="611" y="32"/>
                  </a:moveTo>
                  <a:cubicBezTo>
                    <a:pt x="292" y="32"/>
                    <a:pt x="32" y="292"/>
                    <a:pt x="32" y="611"/>
                  </a:cubicBezTo>
                  <a:cubicBezTo>
                    <a:pt x="32" y="931"/>
                    <a:pt x="292" y="1191"/>
                    <a:pt x="611" y="1191"/>
                  </a:cubicBezTo>
                  <a:cubicBezTo>
                    <a:pt x="931" y="1191"/>
                    <a:pt x="1191" y="931"/>
                    <a:pt x="1191" y="611"/>
                  </a:cubicBezTo>
                  <a:cubicBezTo>
                    <a:pt x="1191" y="292"/>
                    <a:pt x="931" y="32"/>
                    <a:pt x="611" y="32"/>
                  </a:cubicBezTo>
                  <a:close/>
                  <a:moveTo>
                    <a:pt x="611" y="1222"/>
                  </a:moveTo>
                  <a:cubicBezTo>
                    <a:pt x="274" y="1222"/>
                    <a:pt x="0" y="948"/>
                    <a:pt x="0" y="611"/>
                  </a:cubicBezTo>
                  <a:cubicBezTo>
                    <a:pt x="0" y="274"/>
                    <a:pt x="274" y="0"/>
                    <a:pt x="611" y="0"/>
                  </a:cubicBezTo>
                  <a:cubicBezTo>
                    <a:pt x="948" y="0"/>
                    <a:pt x="1222" y="274"/>
                    <a:pt x="1222" y="611"/>
                  </a:cubicBezTo>
                  <a:cubicBezTo>
                    <a:pt x="1222" y="948"/>
                    <a:pt x="948" y="1222"/>
                    <a:pt x="611" y="12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1" name="Freeform 6">
              <a:extLst>
                <a:ext uri="{FF2B5EF4-FFF2-40B4-BE49-F238E27FC236}">
                  <a16:creationId xmlns:a16="http://schemas.microsoft.com/office/drawing/2014/main" id="{3CBE8244-7583-4303-9E4E-F02D552ECD86}"/>
                </a:ext>
              </a:extLst>
            </p:cNvPr>
            <p:cNvSpPr>
              <a:spLocks noEditPoints="1"/>
            </p:cNvSpPr>
            <p:nvPr/>
          </p:nvSpPr>
          <p:spPr bwMode="black">
            <a:xfrm>
              <a:off x="4127500" y="4510088"/>
              <a:ext cx="98425" cy="125413"/>
            </a:xfrm>
            <a:custGeom>
              <a:avLst/>
              <a:gdLst>
                <a:gd name="T0" fmla="*/ 121 w 272"/>
                <a:gd name="T1" fmla="*/ 0 h 335"/>
                <a:gd name="T2" fmla="*/ 87 w 272"/>
                <a:gd name="T3" fmla="*/ 0 h 335"/>
                <a:gd name="T4" fmla="*/ 0 w 272"/>
                <a:gd name="T5" fmla="*/ 62 h 335"/>
                <a:gd name="T6" fmla="*/ 0 w 272"/>
                <a:gd name="T7" fmla="*/ 95 h 335"/>
                <a:gd name="T8" fmla="*/ 76 w 272"/>
                <a:gd name="T9" fmla="*/ 95 h 335"/>
                <a:gd name="T10" fmla="*/ 76 w 272"/>
                <a:gd name="T11" fmla="*/ 335 h 335"/>
                <a:gd name="T12" fmla="*/ 121 w 272"/>
                <a:gd name="T13" fmla="*/ 335 h 335"/>
                <a:gd name="T14" fmla="*/ 121 w 272"/>
                <a:gd name="T15" fmla="*/ 0 h 335"/>
                <a:gd name="T16" fmla="*/ 272 w 272"/>
                <a:gd name="T17" fmla="*/ 285 h 335"/>
                <a:gd name="T18" fmla="*/ 220 w 272"/>
                <a:gd name="T19" fmla="*/ 285 h 335"/>
                <a:gd name="T20" fmla="*/ 220 w 272"/>
                <a:gd name="T21" fmla="*/ 335 h 335"/>
                <a:gd name="T22" fmla="*/ 272 w 272"/>
                <a:gd name="T23" fmla="*/ 335 h 335"/>
                <a:gd name="T24" fmla="*/ 272 w 272"/>
                <a:gd name="T25" fmla="*/ 285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2" h="335">
                  <a:moveTo>
                    <a:pt x="121" y="0"/>
                  </a:moveTo>
                  <a:lnTo>
                    <a:pt x="87" y="0"/>
                  </a:lnTo>
                  <a:cubicBezTo>
                    <a:pt x="78" y="38"/>
                    <a:pt x="43" y="63"/>
                    <a:pt x="0" y="62"/>
                  </a:cubicBezTo>
                  <a:lnTo>
                    <a:pt x="0" y="95"/>
                  </a:lnTo>
                  <a:lnTo>
                    <a:pt x="76" y="95"/>
                  </a:lnTo>
                  <a:lnTo>
                    <a:pt x="76" y="335"/>
                  </a:lnTo>
                  <a:lnTo>
                    <a:pt x="121" y="335"/>
                  </a:lnTo>
                  <a:lnTo>
                    <a:pt x="121" y="0"/>
                  </a:lnTo>
                  <a:close/>
                  <a:moveTo>
                    <a:pt x="272" y="285"/>
                  </a:moveTo>
                  <a:lnTo>
                    <a:pt x="220" y="285"/>
                  </a:lnTo>
                  <a:lnTo>
                    <a:pt x="220" y="335"/>
                  </a:lnTo>
                  <a:lnTo>
                    <a:pt x="272" y="335"/>
                  </a:lnTo>
                  <a:lnTo>
                    <a:pt x="272"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nvGrpSpPr>
          <p:cNvPr id="12" name="Ryhmä 11">
            <a:extLst>
              <a:ext uri="{FF2B5EF4-FFF2-40B4-BE49-F238E27FC236}">
                <a16:creationId xmlns:a16="http://schemas.microsoft.com/office/drawing/2014/main" id="{536886A7-CDC7-443C-A216-B3313ADA8180}"/>
              </a:ext>
            </a:extLst>
          </p:cNvPr>
          <p:cNvGrpSpPr/>
          <p:nvPr/>
        </p:nvGrpSpPr>
        <p:grpSpPr bwMode="black">
          <a:xfrm>
            <a:off x="8369485" y="2122522"/>
            <a:ext cx="441325" cy="454025"/>
            <a:chOff x="4830763" y="4344988"/>
            <a:chExt cx="441325" cy="454025"/>
          </a:xfrm>
          <a:solidFill>
            <a:srgbClr val="ED1C24"/>
          </a:solidFill>
        </p:grpSpPr>
        <p:sp>
          <p:nvSpPr>
            <p:cNvPr id="13" name="Freeform 7">
              <a:extLst>
                <a:ext uri="{FF2B5EF4-FFF2-40B4-BE49-F238E27FC236}">
                  <a16:creationId xmlns:a16="http://schemas.microsoft.com/office/drawing/2014/main" id="{5913E20A-DDB7-45D2-A363-107C6F6CA216}"/>
                </a:ext>
              </a:extLst>
            </p:cNvPr>
            <p:cNvSpPr>
              <a:spLocks noEditPoints="1"/>
            </p:cNvSpPr>
            <p:nvPr/>
          </p:nvSpPr>
          <p:spPr bwMode="black">
            <a:xfrm>
              <a:off x="4830763" y="4344988"/>
              <a:ext cx="441325" cy="454025"/>
            </a:xfrm>
            <a:custGeom>
              <a:avLst/>
              <a:gdLst>
                <a:gd name="T0" fmla="*/ 611 w 1222"/>
                <a:gd name="T1" fmla="*/ 32 h 1222"/>
                <a:gd name="T2" fmla="*/ 32 w 1222"/>
                <a:gd name="T3" fmla="*/ 611 h 1222"/>
                <a:gd name="T4" fmla="*/ 611 w 1222"/>
                <a:gd name="T5" fmla="*/ 1191 h 1222"/>
                <a:gd name="T6" fmla="*/ 1191 w 1222"/>
                <a:gd name="T7" fmla="*/ 611 h 1222"/>
                <a:gd name="T8" fmla="*/ 611 w 1222"/>
                <a:gd name="T9" fmla="*/ 32 h 1222"/>
                <a:gd name="T10" fmla="*/ 611 w 1222"/>
                <a:gd name="T11" fmla="*/ 1222 h 1222"/>
                <a:gd name="T12" fmla="*/ 0 w 1222"/>
                <a:gd name="T13" fmla="*/ 611 h 1222"/>
                <a:gd name="T14" fmla="*/ 611 w 1222"/>
                <a:gd name="T15" fmla="*/ 0 h 1222"/>
                <a:gd name="T16" fmla="*/ 1222 w 1222"/>
                <a:gd name="T17" fmla="*/ 611 h 1222"/>
                <a:gd name="T18" fmla="*/ 611 w 1222"/>
                <a:gd name="T19" fmla="*/ 1222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2" h="1222">
                  <a:moveTo>
                    <a:pt x="611" y="32"/>
                  </a:moveTo>
                  <a:cubicBezTo>
                    <a:pt x="292" y="32"/>
                    <a:pt x="32" y="292"/>
                    <a:pt x="32" y="611"/>
                  </a:cubicBezTo>
                  <a:cubicBezTo>
                    <a:pt x="32" y="931"/>
                    <a:pt x="292" y="1191"/>
                    <a:pt x="611" y="1191"/>
                  </a:cubicBezTo>
                  <a:cubicBezTo>
                    <a:pt x="931" y="1191"/>
                    <a:pt x="1191" y="931"/>
                    <a:pt x="1191" y="611"/>
                  </a:cubicBezTo>
                  <a:cubicBezTo>
                    <a:pt x="1191" y="292"/>
                    <a:pt x="931" y="32"/>
                    <a:pt x="611" y="32"/>
                  </a:cubicBezTo>
                  <a:close/>
                  <a:moveTo>
                    <a:pt x="611" y="1222"/>
                  </a:moveTo>
                  <a:cubicBezTo>
                    <a:pt x="274" y="1222"/>
                    <a:pt x="0" y="948"/>
                    <a:pt x="0" y="611"/>
                  </a:cubicBezTo>
                  <a:cubicBezTo>
                    <a:pt x="0" y="274"/>
                    <a:pt x="274" y="0"/>
                    <a:pt x="611" y="0"/>
                  </a:cubicBezTo>
                  <a:cubicBezTo>
                    <a:pt x="948" y="0"/>
                    <a:pt x="1222" y="274"/>
                    <a:pt x="1222" y="611"/>
                  </a:cubicBezTo>
                  <a:cubicBezTo>
                    <a:pt x="1222" y="948"/>
                    <a:pt x="948" y="1222"/>
                    <a:pt x="611" y="12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8">
              <a:extLst>
                <a:ext uri="{FF2B5EF4-FFF2-40B4-BE49-F238E27FC236}">
                  <a16:creationId xmlns:a16="http://schemas.microsoft.com/office/drawing/2014/main" id="{3E0D2CC1-E6FB-4044-904A-D8173D3F237C}"/>
                </a:ext>
              </a:extLst>
            </p:cNvPr>
            <p:cNvSpPr>
              <a:spLocks noEditPoints="1"/>
            </p:cNvSpPr>
            <p:nvPr/>
          </p:nvSpPr>
          <p:spPr bwMode="black">
            <a:xfrm>
              <a:off x="4992688" y="4508500"/>
              <a:ext cx="115887" cy="127000"/>
            </a:xfrm>
            <a:custGeom>
              <a:avLst/>
              <a:gdLst>
                <a:gd name="T0" fmla="*/ 224 w 321"/>
                <a:gd name="T1" fmla="*/ 300 h 342"/>
                <a:gd name="T2" fmla="*/ 58 w 321"/>
                <a:gd name="T3" fmla="*/ 300 h 342"/>
                <a:gd name="T4" fmla="*/ 128 w 321"/>
                <a:gd name="T5" fmla="*/ 229 h 342"/>
                <a:gd name="T6" fmla="*/ 198 w 321"/>
                <a:gd name="T7" fmla="*/ 177 h 342"/>
                <a:gd name="T8" fmla="*/ 228 w 321"/>
                <a:gd name="T9" fmla="*/ 102 h 342"/>
                <a:gd name="T10" fmla="*/ 121 w 321"/>
                <a:gd name="T11" fmla="*/ 0 h 342"/>
                <a:gd name="T12" fmla="*/ 36 w 321"/>
                <a:gd name="T13" fmla="*/ 35 h 342"/>
                <a:gd name="T14" fmla="*/ 12 w 321"/>
                <a:gd name="T15" fmla="*/ 111 h 342"/>
                <a:gd name="T16" fmla="*/ 12 w 321"/>
                <a:gd name="T17" fmla="*/ 124 h 342"/>
                <a:gd name="T18" fmla="*/ 57 w 321"/>
                <a:gd name="T19" fmla="*/ 124 h 342"/>
                <a:gd name="T20" fmla="*/ 61 w 321"/>
                <a:gd name="T21" fmla="*/ 80 h 342"/>
                <a:gd name="T22" fmla="*/ 119 w 321"/>
                <a:gd name="T23" fmla="*/ 42 h 342"/>
                <a:gd name="T24" fmla="*/ 181 w 321"/>
                <a:gd name="T25" fmla="*/ 103 h 342"/>
                <a:gd name="T26" fmla="*/ 117 w 321"/>
                <a:gd name="T27" fmla="*/ 185 h 342"/>
                <a:gd name="T28" fmla="*/ 2 w 321"/>
                <a:gd name="T29" fmla="*/ 342 h 342"/>
                <a:gd name="T30" fmla="*/ 224 w 321"/>
                <a:gd name="T31" fmla="*/ 342 h 342"/>
                <a:gd name="T32" fmla="*/ 224 w 321"/>
                <a:gd name="T33" fmla="*/ 300 h 342"/>
                <a:gd name="T34" fmla="*/ 321 w 321"/>
                <a:gd name="T35" fmla="*/ 292 h 342"/>
                <a:gd name="T36" fmla="*/ 269 w 321"/>
                <a:gd name="T37" fmla="*/ 292 h 342"/>
                <a:gd name="T38" fmla="*/ 269 w 321"/>
                <a:gd name="T39" fmla="*/ 342 h 342"/>
                <a:gd name="T40" fmla="*/ 321 w 321"/>
                <a:gd name="T41" fmla="*/ 342 h 342"/>
                <a:gd name="T42" fmla="*/ 321 w 321"/>
                <a:gd name="T43" fmla="*/ 292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1" h="342">
                  <a:moveTo>
                    <a:pt x="224" y="300"/>
                  </a:moveTo>
                  <a:lnTo>
                    <a:pt x="58" y="300"/>
                  </a:lnTo>
                  <a:cubicBezTo>
                    <a:pt x="64" y="281"/>
                    <a:pt x="93" y="252"/>
                    <a:pt x="128" y="229"/>
                  </a:cubicBezTo>
                  <a:cubicBezTo>
                    <a:pt x="178" y="197"/>
                    <a:pt x="184" y="192"/>
                    <a:pt x="198" y="177"/>
                  </a:cubicBezTo>
                  <a:cubicBezTo>
                    <a:pt x="218" y="157"/>
                    <a:pt x="228" y="132"/>
                    <a:pt x="228" y="102"/>
                  </a:cubicBezTo>
                  <a:cubicBezTo>
                    <a:pt x="228" y="41"/>
                    <a:pt x="185" y="0"/>
                    <a:pt x="121" y="0"/>
                  </a:cubicBezTo>
                  <a:cubicBezTo>
                    <a:pt x="85" y="0"/>
                    <a:pt x="55" y="12"/>
                    <a:pt x="36" y="35"/>
                  </a:cubicBezTo>
                  <a:cubicBezTo>
                    <a:pt x="19" y="53"/>
                    <a:pt x="12" y="77"/>
                    <a:pt x="12" y="111"/>
                  </a:cubicBezTo>
                  <a:lnTo>
                    <a:pt x="12" y="124"/>
                  </a:lnTo>
                  <a:lnTo>
                    <a:pt x="57" y="124"/>
                  </a:lnTo>
                  <a:cubicBezTo>
                    <a:pt x="57" y="99"/>
                    <a:pt x="58" y="90"/>
                    <a:pt x="61" y="80"/>
                  </a:cubicBezTo>
                  <a:cubicBezTo>
                    <a:pt x="70" y="56"/>
                    <a:pt x="91" y="42"/>
                    <a:pt x="119" y="42"/>
                  </a:cubicBezTo>
                  <a:cubicBezTo>
                    <a:pt x="155" y="42"/>
                    <a:pt x="181" y="67"/>
                    <a:pt x="181" y="103"/>
                  </a:cubicBezTo>
                  <a:cubicBezTo>
                    <a:pt x="181" y="135"/>
                    <a:pt x="168" y="152"/>
                    <a:pt x="117" y="185"/>
                  </a:cubicBezTo>
                  <a:cubicBezTo>
                    <a:pt x="32" y="238"/>
                    <a:pt x="0" y="282"/>
                    <a:pt x="2" y="342"/>
                  </a:cubicBezTo>
                  <a:lnTo>
                    <a:pt x="224" y="342"/>
                  </a:lnTo>
                  <a:lnTo>
                    <a:pt x="224" y="300"/>
                  </a:lnTo>
                  <a:close/>
                  <a:moveTo>
                    <a:pt x="321" y="292"/>
                  </a:moveTo>
                  <a:lnTo>
                    <a:pt x="269" y="292"/>
                  </a:lnTo>
                  <a:lnTo>
                    <a:pt x="269" y="342"/>
                  </a:lnTo>
                  <a:lnTo>
                    <a:pt x="321" y="342"/>
                  </a:lnTo>
                  <a:lnTo>
                    <a:pt x="321" y="2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936219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2BF3975-D997-4C66-B52A-9768521ED00D}"/>
              </a:ext>
            </a:extLst>
          </p:cNvPr>
          <p:cNvSpPr>
            <a:spLocks noGrp="1"/>
          </p:cNvSpPr>
          <p:nvPr>
            <p:ph type="title"/>
          </p:nvPr>
        </p:nvSpPr>
        <p:spPr>
          <a:xfrm>
            <a:off x="457201" y="368300"/>
            <a:ext cx="9143999" cy="8768500"/>
          </a:xfrm>
        </p:spPr>
        <p:txBody>
          <a:bodyPr/>
          <a:lstStyle/>
          <a:p>
            <a:r>
              <a:rPr lang="fi-FI" dirty="0">
                <a:latin typeface="Arial" charset="0"/>
                <a:ea typeface="Arial" charset="0"/>
                <a:cs typeface="Arial" charset="0"/>
              </a:rPr>
              <a:t>Tekniikan ala</a:t>
            </a:r>
          </a:p>
        </p:txBody>
      </p:sp>
      <p:pic>
        <p:nvPicPr>
          <p:cNvPr id="13" name="Kuvan paikkamerkki 12">
            <a:extLst>
              <a:ext uri="{FF2B5EF4-FFF2-40B4-BE49-F238E27FC236}">
                <a16:creationId xmlns:a16="http://schemas.microsoft.com/office/drawing/2014/main" id="{308CF083-3C68-448D-8A4A-3D37D896A461}"/>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36" r="36"/>
          <a:stretch>
            <a:fillRect/>
          </a:stretch>
        </p:blipFill>
        <p:spPr>
          <a:xfrm>
            <a:off x="8661399" y="97393"/>
            <a:ext cx="6475413" cy="9143571"/>
          </a:xfrm>
        </p:spPr>
      </p:pic>
      <p:sp>
        <p:nvSpPr>
          <p:cNvPr id="7" name="Otsikko 1">
            <a:extLst>
              <a:ext uri="{FF2B5EF4-FFF2-40B4-BE49-F238E27FC236}">
                <a16:creationId xmlns:a16="http://schemas.microsoft.com/office/drawing/2014/main" id="{EC881ACE-D9CF-4CB1-90FE-816539BCB3BE}"/>
              </a:ext>
            </a:extLst>
          </p:cNvPr>
          <p:cNvSpPr txBox="1">
            <a:spLocks/>
          </p:cNvSpPr>
          <p:nvPr/>
        </p:nvSpPr>
        <p:spPr>
          <a:xfrm>
            <a:off x="476045" y="368300"/>
            <a:ext cx="9143999" cy="1800000"/>
          </a:xfrm>
          <a:prstGeom prst="rect">
            <a:avLst/>
          </a:prstGeom>
        </p:spPr>
        <p:txBody>
          <a:bodyPr vert="horz" lIns="0" tIns="0" rIns="0" bIns="0" rtlCol="0" anchor="ctr" anchorCtr="0">
            <a:noAutofit/>
          </a:bodyPr>
          <a:lstStyle>
            <a:lvl1pPr algn="l" defTabSz="1219078" rtl="0" eaLnBrk="1" latinLnBrk="0" hangingPunct="1">
              <a:lnSpc>
                <a:spcPct val="75000"/>
              </a:lnSpc>
              <a:spcBef>
                <a:spcPct val="0"/>
              </a:spcBef>
              <a:buNone/>
              <a:defRPr sz="11000" b="1" kern="1200" spc="-500" baseline="0">
                <a:solidFill>
                  <a:schemeClr val="tx2"/>
                </a:solidFill>
                <a:latin typeface="+mj-lt"/>
                <a:ea typeface="+mj-ea"/>
                <a:cs typeface="+mj-cs"/>
              </a:defRPr>
            </a:lvl1pPr>
          </a:lstStyle>
          <a:p>
            <a:r>
              <a:rPr lang="fi-FI" dirty="0">
                <a:latin typeface="Arial" charset="0"/>
                <a:ea typeface="Arial" charset="0"/>
                <a:cs typeface="Arial" charset="0"/>
              </a:rPr>
              <a:t>Tekniikan</a:t>
            </a:r>
            <a:r>
              <a:rPr lang="fi-FI" dirty="0"/>
              <a:t> ala</a:t>
            </a:r>
          </a:p>
        </p:txBody>
      </p:sp>
      <p:sp>
        <p:nvSpPr>
          <p:cNvPr id="8" name="Otsikko 1">
            <a:extLst>
              <a:ext uri="{FF2B5EF4-FFF2-40B4-BE49-F238E27FC236}">
                <a16:creationId xmlns:a16="http://schemas.microsoft.com/office/drawing/2014/main" id="{881A6891-7F1B-4E64-9D78-EE87345CFA16}"/>
              </a:ext>
            </a:extLst>
          </p:cNvPr>
          <p:cNvSpPr txBox="1">
            <a:spLocks/>
          </p:cNvSpPr>
          <p:nvPr/>
        </p:nvSpPr>
        <p:spPr>
          <a:xfrm>
            <a:off x="476045" y="7440964"/>
            <a:ext cx="9143999" cy="1800000"/>
          </a:xfrm>
          <a:prstGeom prst="rect">
            <a:avLst/>
          </a:prstGeom>
        </p:spPr>
        <p:txBody>
          <a:bodyPr vert="horz" lIns="0" tIns="0" rIns="0" bIns="0" rtlCol="0" anchor="ctr" anchorCtr="0">
            <a:noAutofit/>
          </a:bodyPr>
          <a:lstStyle>
            <a:lvl1pPr algn="l" defTabSz="1219078" rtl="0" eaLnBrk="1" latinLnBrk="0" hangingPunct="1">
              <a:lnSpc>
                <a:spcPct val="75000"/>
              </a:lnSpc>
              <a:spcBef>
                <a:spcPct val="0"/>
              </a:spcBef>
              <a:buNone/>
              <a:defRPr sz="11000" b="1" kern="1200" spc="-500" baseline="0">
                <a:solidFill>
                  <a:schemeClr val="tx2"/>
                </a:solidFill>
                <a:latin typeface="+mj-lt"/>
                <a:ea typeface="+mj-ea"/>
                <a:cs typeface="+mj-cs"/>
              </a:defRPr>
            </a:lvl1pPr>
          </a:lstStyle>
          <a:p>
            <a:r>
              <a:rPr lang="fi-FI" dirty="0">
                <a:latin typeface="Arial" charset="0"/>
                <a:ea typeface="Arial" charset="0"/>
                <a:cs typeface="Arial" charset="0"/>
              </a:rPr>
              <a:t>Tekniikan ala</a:t>
            </a:r>
          </a:p>
        </p:txBody>
      </p:sp>
    </p:spTree>
    <p:extLst>
      <p:ext uri="{BB962C8B-B14F-4D97-AF65-F5344CB8AC3E}">
        <p14:creationId xmlns:p14="http://schemas.microsoft.com/office/powerpoint/2010/main" val="255241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n paikkamerkki 6">
            <a:extLst>
              <a:ext uri="{FF2B5EF4-FFF2-40B4-BE49-F238E27FC236}">
                <a16:creationId xmlns:a16="http://schemas.microsoft.com/office/drawing/2014/main" id="{24488356-87A5-4921-B42E-E6C8F4CECD81}"/>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64" r="164"/>
          <a:stretch>
            <a:fillRect/>
          </a:stretch>
        </p:blipFill>
        <p:spPr>
          <a:xfrm>
            <a:off x="8667134" y="0"/>
            <a:ext cx="7210563" cy="9141965"/>
          </a:xfrm>
        </p:spPr>
      </p:pic>
      <p:sp>
        <p:nvSpPr>
          <p:cNvPr id="5" name="Title 4">
            <a:extLst>
              <a:ext uri="{FF2B5EF4-FFF2-40B4-BE49-F238E27FC236}">
                <a16:creationId xmlns:a16="http://schemas.microsoft.com/office/drawing/2014/main" id="{B0C0D280-6D15-4C22-B8CE-D51DBB97B975}"/>
              </a:ext>
            </a:extLst>
          </p:cNvPr>
          <p:cNvSpPr>
            <a:spLocks noGrp="1"/>
          </p:cNvSpPr>
          <p:nvPr>
            <p:ph type="title"/>
          </p:nvPr>
        </p:nvSpPr>
        <p:spPr>
          <a:xfrm>
            <a:off x="495298" y="520699"/>
            <a:ext cx="12586521" cy="1143001"/>
          </a:xfrm>
        </p:spPr>
        <p:txBody>
          <a:bodyPr/>
          <a:lstStyle/>
          <a:p>
            <a:r>
              <a:rPr lang="en-GB" dirty="0" err="1">
                <a:latin typeface="Arial" charset="0"/>
                <a:ea typeface="Arial" charset="0"/>
                <a:cs typeface="Arial" charset="0"/>
              </a:rPr>
              <a:t>Tinka</a:t>
            </a:r>
            <a:r>
              <a:rPr lang="en-GB" dirty="0">
                <a:latin typeface="Arial" charset="0"/>
                <a:ea typeface="Arial" charset="0"/>
                <a:cs typeface="Arial" charset="0"/>
              </a:rPr>
              <a:t> </a:t>
            </a:r>
            <a:r>
              <a:rPr lang="en-GB" dirty="0" err="1">
                <a:latin typeface="Arial" charset="0"/>
                <a:ea typeface="Arial" charset="0"/>
                <a:cs typeface="Arial" charset="0"/>
              </a:rPr>
              <a:t>Valentijn</a:t>
            </a:r>
            <a:r>
              <a:rPr lang="en-GB" dirty="0">
                <a:latin typeface="Arial" charset="0"/>
                <a:ea typeface="Arial" charset="0"/>
                <a:cs typeface="Arial" charset="0"/>
              </a:rPr>
              <a:t>  --------  Machine Learning, Data Science and Artificial Intelligence -</a:t>
            </a:r>
            <a:r>
              <a:rPr lang="en-GB" dirty="0" err="1">
                <a:latin typeface="Arial" charset="0"/>
                <a:ea typeface="Arial" charset="0"/>
                <a:cs typeface="Arial" charset="0"/>
              </a:rPr>
              <a:t>ohjelman</a:t>
            </a:r>
            <a:r>
              <a:rPr lang="en-GB" dirty="0">
                <a:latin typeface="Arial" charset="0"/>
                <a:ea typeface="Arial" charset="0"/>
                <a:cs typeface="Arial" charset="0"/>
              </a:rPr>
              <a:t> </a:t>
            </a:r>
            <a:r>
              <a:rPr lang="en-GB" dirty="0" err="1">
                <a:latin typeface="Arial" charset="0"/>
                <a:ea typeface="Arial" charset="0"/>
                <a:cs typeface="Arial" charset="0"/>
              </a:rPr>
              <a:t>opiskelija</a:t>
            </a:r>
            <a:endParaRPr lang="en-GB" dirty="0">
              <a:latin typeface="Arial" charset="0"/>
              <a:ea typeface="Arial" charset="0"/>
              <a:cs typeface="Arial" charset="0"/>
            </a:endParaRPr>
          </a:p>
        </p:txBody>
      </p:sp>
      <p:sp>
        <p:nvSpPr>
          <p:cNvPr id="3" name="Text Placeholder 2">
            <a:extLst>
              <a:ext uri="{FF2B5EF4-FFF2-40B4-BE49-F238E27FC236}">
                <a16:creationId xmlns:a16="http://schemas.microsoft.com/office/drawing/2014/main" id="{3EC0F5B3-68C9-455B-9FC0-442F96B516DF}"/>
              </a:ext>
            </a:extLst>
          </p:cNvPr>
          <p:cNvSpPr>
            <a:spLocks noGrp="1"/>
          </p:cNvSpPr>
          <p:nvPr>
            <p:ph type="body" sz="quarter" idx="13"/>
          </p:nvPr>
        </p:nvSpPr>
        <p:spPr/>
        <p:txBody>
          <a:bodyPr/>
          <a:lstStyle/>
          <a:p>
            <a:r>
              <a:rPr lang="fi-FI" dirty="0">
                <a:latin typeface="Arial" charset="0"/>
                <a:ea typeface="Arial" charset="0"/>
                <a:cs typeface="Arial" charset="0"/>
              </a:rPr>
              <a:t>Meillä Aallon opiskelijoilla on mahdollisuus </a:t>
            </a:r>
            <a:br>
              <a:rPr lang="fi-FI" dirty="0">
                <a:latin typeface="Arial" charset="0"/>
                <a:ea typeface="Arial" charset="0"/>
                <a:cs typeface="Arial" charset="0"/>
              </a:rPr>
            </a:br>
            <a:r>
              <a:rPr lang="fi-FI" dirty="0">
                <a:latin typeface="Arial" charset="0"/>
                <a:ea typeface="Arial" charset="0"/>
                <a:cs typeface="Arial" charset="0"/>
              </a:rPr>
              <a:t>soveltaa kovatasoista tutkimusta monialaisesti. Minä esimerkiksi </a:t>
            </a:r>
            <a:br>
              <a:rPr lang="fi-FI" dirty="0">
                <a:latin typeface="Arial" charset="0"/>
                <a:ea typeface="Arial" charset="0"/>
                <a:cs typeface="Arial" charset="0"/>
              </a:rPr>
            </a:br>
            <a:r>
              <a:rPr lang="fi-FI" dirty="0">
                <a:latin typeface="Arial" charset="0"/>
                <a:ea typeface="Arial" charset="0"/>
                <a:cs typeface="Arial" charset="0"/>
              </a:rPr>
              <a:t>pyrin ratkaisemaan lukutaidottomuutta </a:t>
            </a:r>
          </a:p>
          <a:p>
            <a:r>
              <a:rPr lang="fi-FI" dirty="0">
                <a:latin typeface="Arial" charset="0"/>
                <a:ea typeface="Arial" charset="0"/>
                <a:cs typeface="Arial" charset="0"/>
              </a:rPr>
              <a:t>sen avulla.</a:t>
            </a:r>
            <a:endParaRPr lang="en-GB" dirty="0">
              <a:latin typeface="Arial" charset="0"/>
              <a:ea typeface="Arial" charset="0"/>
              <a:cs typeface="Arial" charset="0"/>
            </a:endParaRPr>
          </a:p>
        </p:txBody>
      </p:sp>
    </p:spTree>
    <p:extLst>
      <p:ext uri="{BB962C8B-B14F-4D97-AF65-F5344CB8AC3E}">
        <p14:creationId xmlns:p14="http://schemas.microsoft.com/office/powerpoint/2010/main" val="34735796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F518992-9DBF-42EE-AB1C-4F2F0E32982E}"/>
              </a:ext>
            </a:extLst>
          </p:cNvPr>
          <p:cNvSpPr>
            <a:spLocks noGrp="1"/>
          </p:cNvSpPr>
          <p:nvPr>
            <p:ph type="title"/>
          </p:nvPr>
        </p:nvSpPr>
        <p:spPr/>
        <p:txBody>
          <a:bodyPr/>
          <a:lstStyle/>
          <a:p>
            <a:r>
              <a:rPr lang="en-GB" dirty="0" err="1">
                <a:latin typeface="Arial" charset="0"/>
                <a:ea typeface="Arial" charset="0"/>
                <a:cs typeface="Arial" charset="0"/>
              </a:rPr>
              <a:t>Opiskelu</a:t>
            </a:r>
            <a:r>
              <a:rPr lang="en-GB" dirty="0">
                <a:latin typeface="Arial" charset="0"/>
                <a:ea typeface="Arial" charset="0"/>
                <a:cs typeface="Arial" charset="0"/>
              </a:rPr>
              <a:t> </a:t>
            </a:r>
            <a:r>
              <a:rPr lang="en-GB" dirty="0" err="1">
                <a:latin typeface="Arial" charset="0"/>
                <a:ea typeface="Arial" charset="0"/>
                <a:cs typeface="Arial" charset="0"/>
              </a:rPr>
              <a:t>tekniikan</a:t>
            </a:r>
            <a:r>
              <a:rPr lang="en-GB" dirty="0">
                <a:latin typeface="Arial" charset="0"/>
                <a:ea typeface="Arial" charset="0"/>
                <a:cs typeface="Arial" charset="0"/>
              </a:rPr>
              <a:t> </a:t>
            </a:r>
            <a:r>
              <a:rPr lang="en-GB" dirty="0" err="1">
                <a:latin typeface="Arial" charset="0"/>
                <a:ea typeface="Arial" charset="0"/>
                <a:cs typeface="Arial" charset="0"/>
              </a:rPr>
              <a:t>alalla</a:t>
            </a:r>
            <a:r>
              <a:rPr lang="en-GB" dirty="0">
                <a:latin typeface="Arial" charset="0"/>
                <a:ea typeface="Arial" charset="0"/>
                <a:cs typeface="Arial" charset="0"/>
              </a:rPr>
              <a:t> on...</a:t>
            </a:r>
          </a:p>
        </p:txBody>
      </p:sp>
      <p:sp>
        <p:nvSpPr>
          <p:cNvPr id="3" name="Content Placeholder 2">
            <a:extLst>
              <a:ext uri="{FF2B5EF4-FFF2-40B4-BE49-F238E27FC236}">
                <a16:creationId xmlns:a16="http://schemas.microsoft.com/office/drawing/2014/main" id="{34F7B6C2-09BE-415B-A547-7326DFA18BE7}"/>
              </a:ext>
            </a:extLst>
          </p:cNvPr>
          <p:cNvSpPr>
            <a:spLocks noGrp="1"/>
          </p:cNvSpPr>
          <p:nvPr>
            <p:ph idx="1"/>
          </p:nvPr>
        </p:nvSpPr>
        <p:spPr/>
        <p:txBody>
          <a:bodyPr/>
          <a:lstStyle/>
          <a:p>
            <a:r>
              <a:rPr lang="fi-FI" sz="2600" dirty="0">
                <a:latin typeface="Arial" charset="0"/>
                <a:ea typeface="Arial" charset="0"/>
                <a:cs typeface="Arial" charset="0"/>
              </a:rPr>
              <a:t>Ensimmäisenä vuonna perusopintoja.</a:t>
            </a:r>
          </a:p>
          <a:p>
            <a:pPr lvl="1"/>
            <a:r>
              <a:rPr lang="fi-FI" sz="2200" dirty="0">
                <a:latin typeface="Arial" charset="0"/>
                <a:ea typeface="Arial" charset="0"/>
                <a:cs typeface="Arial" charset="0"/>
              </a:rPr>
              <a:t>Hakukohteesta riippuen kurssit keskittyvät aluksi alan perustietoihin sekä tyypillisesti myös </a:t>
            </a:r>
            <a:br>
              <a:rPr lang="fi-FI" sz="2200" dirty="0">
                <a:latin typeface="Arial" charset="0"/>
                <a:ea typeface="Arial" charset="0"/>
                <a:cs typeface="Arial" charset="0"/>
              </a:rPr>
            </a:br>
            <a:r>
              <a:rPr lang="fi-FI" sz="2200" dirty="0">
                <a:latin typeface="Arial" charset="0"/>
                <a:ea typeface="Arial" charset="0"/>
                <a:cs typeface="Arial" charset="0"/>
              </a:rPr>
              <a:t>matematiikkaan, fysiikkaan ja kemiaan.</a:t>
            </a:r>
          </a:p>
          <a:p>
            <a:pPr lvl="1"/>
            <a:endParaRPr lang="fi-FI" sz="2200" dirty="0">
              <a:latin typeface="Arial" charset="0"/>
              <a:ea typeface="Arial" charset="0"/>
              <a:cs typeface="Arial" charset="0"/>
            </a:endParaRPr>
          </a:p>
          <a:p>
            <a:r>
              <a:rPr lang="fi-FI" sz="2600" dirty="0">
                <a:latin typeface="Arial" charset="0"/>
                <a:ea typeface="Arial" charset="0"/>
                <a:cs typeface="Arial" charset="0"/>
              </a:rPr>
              <a:t>Opetustavoiltaan monipuolista.</a:t>
            </a:r>
          </a:p>
          <a:p>
            <a:pPr lvl="1"/>
            <a:r>
              <a:rPr lang="fi-FI" sz="2200" dirty="0">
                <a:latin typeface="Arial" charset="0"/>
                <a:ea typeface="Arial" charset="0"/>
                <a:cs typeface="Arial" charset="0"/>
              </a:rPr>
              <a:t>Kurssien koostumus vaihtelee itsenäisemmistä luennoista ja laskuharjoituksista </a:t>
            </a:r>
            <a:br>
              <a:rPr lang="fi-FI" sz="2200" dirty="0">
                <a:latin typeface="Arial" charset="0"/>
                <a:ea typeface="Arial" charset="0"/>
                <a:cs typeface="Arial" charset="0"/>
              </a:rPr>
            </a:br>
            <a:r>
              <a:rPr lang="fi-FI" sz="2200" dirty="0">
                <a:latin typeface="Arial" charset="0"/>
                <a:ea typeface="Arial" charset="0"/>
                <a:cs typeface="Arial" charset="0"/>
              </a:rPr>
              <a:t>yhteistyöpainotteisempiin labratehtäviin ja ryhmätöihin.</a:t>
            </a:r>
          </a:p>
          <a:p>
            <a:pPr lvl="1"/>
            <a:endParaRPr lang="fi-FI" sz="2200" dirty="0">
              <a:latin typeface="Arial" charset="0"/>
              <a:ea typeface="Arial" charset="0"/>
              <a:cs typeface="Arial" charset="0"/>
            </a:endParaRPr>
          </a:p>
          <a:p>
            <a:r>
              <a:rPr lang="fi-FI" sz="2600" dirty="0">
                <a:latin typeface="Arial" charset="0"/>
                <a:ea typeface="Arial" charset="0"/>
                <a:cs typeface="Arial" charset="0"/>
              </a:rPr>
              <a:t>Asiantuntijuuteen tähtäävää.</a:t>
            </a:r>
          </a:p>
          <a:p>
            <a:pPr lvl="1"/>
            <a:r>
              <a:rPr lang="fi-FI" sz="2200" dirty="0">
                <a:latin typeface="Arial" charset="0"/>
                <a:ea typeface="Arial" charset="0"/>
                <a:cs typeface="Arial" charset="0"/>
              </a:rPr>
              <a:t>Koulutus antaa valmiudet toimia vaativissa asiantuntijatehtävissä.</a:t>
            </a:r>
          </a:p>
          <a:p>
            <a:pPr lvl="1"/>
            <a:endParaRPr lang="en-US" sz="2200" dirty="0">
              <a:latin typeface="Arial" charset="0"/>
              <a:ea typeface="Arial" charset="0"/>
              <a:cs typeface="Arial" charset="0"/>
            </a:endParaRPr>
          </a:p>
          <a:p>
            <a:r>
              <a:rPr lang="fi-FI" sz="2600" dirty="0">
                <a:latin typeface="Arial" charset="0"/>
                <a:ea typeface="Arial" charset="0"/>
                <a:cs typeface="Arial" charset="0"/>
              </a:rPr>
              <a:t>Monialaista.</a:t>
            </a:r>
          </a:p>
          <a:p>
            <a:pPr lvl="1"/>
            <a:r>
              <a:rPr lang="fi-FI" sz="2200" dirty="0">
                <a:latin typeface="Arial" charset="0"/>
                <a:ea typeface="Arial" charset="0"/>
                <a:cs typeface="Arial" charset="0"/>
              </a:rPr>
              <a:t>Kauppatieteet, taide ja tekniikka on mahdollista muokata jokaiselle itselleen sopivaksi </a:t>
            </a:r>
            <a:br>
              <a:rPr lang="fi-FI" sz="2200" dirty="0">
                <a:latin typeface="Arial" charset="0"/>
                <a:ea typeface="Arial" charset="0"/>
                <a:cs typeface="Arial" charset="0"/>
              </a:rPr>
            </a:br>
            <a:r>
              <a:rPr lang="fi-FI" sz="2200" dirty="0">
                <a:latin typeface="Arial" charset="0"/>
                <a:ea typeface="Arial" charset="0"/>
                <a:cs typeface="Arial" charset="0"/>
              </a:rPr>
              <a:t>kokonaisuudeksi.</a:t>
            </a:r>
            <a:endParaRPr lang="en-GB" sz="2200" dirty="0">
              <a:latin typeface="Arial" charset="0"/>
              <a:ea typeface="Arial" charset="0"/>
              <a:cs typeface="Arial" charset="0"/>
            </a:endParaRPr>
          </a:p>
          <a:p>
            <a:pPr lvl="1"/>
            <a:endParaRPr lang="fi-FI" dirty="0">
              <a:latin typeface="Arial" charset="0"/>
              <a:ea typeface="Arial" charset="0"/>
              <a:cs typeface="Arial" charset="0"/>
            </a:endParaRPr>
          </a:p>
          <a:p>
            <a:pPr lvl="1"/>
            <a:endParaRPr lang="en-US" dirty="0">
              <a:latin typeface="Arial" charset="0"/>
              <a:ea typeface="Arial" charset="0"/>
              <a:cs typeface="Arial" charset="0"/>
            </a:endParaRPr>
          </a:p>
          <a:p>
            <a:pPr lvl="1"/>
            <a:endParaRPr lang="fi-FI" dirty="0">
              <a:latin typeface="Arial" charset="0"/>
              <a:ea typeface="Arial" charset="0"/>
              <a:cs typeface="Arial" charset="0"/>
            </a:endParaRPr>
          </a:p>
          <a:p>
            <a:pPr lvl="1"/>
            <a:endParaRPr lang="fi-FI" dirty="0">
              <a:latin typeface="Arial" charset="0"/>
              <a:ea typeface="Arial" charset="0"/>
              <a:cs typeface="Arial" charset="0"/>
            </a:endParaRPr>
          </a:p>
        </p:txBody>
      </p:sp>
    </p:spTree>
    <p:extLst>
      <p:ext uri="{BB962C8B-B14F-4D97-AF65-F5344CB8AC3E}">
        <p14:creationId xmlns:p14="http://schemas.microsoft.com/office/powerpoint/2010/main" val="385041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5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250"/>
                                        <p:tgtEl>
                                          <p:spTgt spid="3">
                                            <p:txEl>
                                              <p:pRg st="0" end="0"/>
                                            </p:txEl>
                                          </p:spTgt>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25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2" dur="25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25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18" dur="250"/>
                                        <p:tgtEl>
                                          <p:spTgt spid="3">
                                            <p:txEl>
                                              <p:pRg st="3" end="3"/>
                                            </p:txEl>
                                          </p:spTgt>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25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2" dur="25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25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28" dur="250"/>
                                        <p:tgtEl>
                                          <p:spTgt spid="3">
                                            <p:txEl>
                                              <p:pRg st="6" end="6"/>
                                            </p:txEl>
                                          </p:spTgt>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250"/>
                                        <p:tgtEl>
                                          <p:spTgt spid="3">
                                            <p:txEl>
                                              <p:pRg st="7" end="7"/>
                                            </p:txEl>
                                          </p:spTgt>
                                        </p:tgtEl>
                                        <p:attrNameLst>
                                          <p:attrName>ppt_y</p:attrName>
                                        </p:attrNameLst>
                                      </p:cBhvr>
                                      <p:tavLst>
                                        <p:tav tm="0">
                                          <p:val>
                                            <p:strVal val="#ppt_y+#ppt_h*1.125000"/>
                                          </p:val>
                                        </p:tav>
                                        <p:tav tm="100000">
                                          <p:val>
                                            <p:strVal val="#ppt_y"/>
                                          </p:val>
                                        </p:tav>
                                      </p:tavLst>
                                    </p:anim>
                                    <p:animEffect transition="in" filter="wipe(up)">
                                      <p:cBhvr>
                                        <p:cTn id="32" dur="25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 calcmode="lin" valueType="num">
                                      <p:cBhvr additive="base">
                                        <p:cTn id="37" dur="250"/>
                                        <p:tgtEl>
                                          <p:spTgt spid="3">
                                            <p:txEl>
                                              <p:pRg st="9" end="9"/>
                                            </p:txEl>
                                          </p:spTgt>
                                        </p:tgtEl>
                                        <p:attrNameLst>
                                          <p:attrName>ppt_y</p:attrName>
                                        </p:attrNameLst>
                                      </p:cBhvr>
                                      <p:tavLst>
                                        <p:tav tm="0">
                                          <p:val>
                                            <p:strVal val="#ppt_y+#ppt_h*1.125000"/>
                                          </p:val>
                                        </p:tav>
                                        <p:tav tm="100000">
                                          <p:val>
                                            <p:strVal val="#ppt_y"/>
                                          </p:val>
                                        </p:tav>
                                      </p:tavLst>
                                    </p:anim>
                                    <p:animEffect transition="in" filter="wipe(up)">
                                      <p:cBhvr>
                                        <p:cTn id="38" dur="250"/>
                                        <p:tgtEl>
                                          <p:spTgt spid="3">
                                            <p:txEl>
                                              <p:pRg st="9" end="9"/>
                                            </p:txEl>
                                          </p:spTgt>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 calcmode="lin" valueType="num">
                                      <p:cBhvr additive="base">
                                        <p:cTn id="41" dur="250"/>
                                        <p:tgtEl>
                                          <p:spTgt spid="3">
                                            <p:txEl>
                                              <p:pRg st="10" end="10"/>
                                            </p:txEl>
                                          </p:spTgt>
                                        </p:tgtEl>
                                        <p:attrNameLst>
                                          <p:attrName>ppt_y</p:attrName>
                                        </p:attrNameLst>
                                      </p:cBhvr>
                                      <p:tavLst>
                                        <p:tav tm="0">
                                          <p:val>
                                            <p:strVal val="#ppt_y+#ppt_h*1.125000"/>
                                          </p:val>
                                        </p:tav>
                                        <p:tav tm="100000">
                                          <p:val>
                                            <p:strVal val="#ppt_y"/>
                                          </p:val>
                                        </p:tav>
                                      </p:tavLst>
                                    </p:anim>
                                    <p:animEffect transition="in" filter="wipe(up)">
                                      <p:cBhvr>
                                        <p:cTn id="42" dur="25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87917-FA1A-4C2A-996C-92BF131A1CA1}"/>
              </a:ext>
            </a:extLst>
          </p:cNvPr>
          <p:cNvSpPr>
            <a:spLocks noGrp="1"/>
          </p:cNvSpPr>
          <p:nvPr>
            <p:ph type="title"/>
          </p:nvPr>
        </p:nvSpPr>
        <p:spPr/>
        <p:txBody>
          <a:bodyPr/>
          <a:lstStyle/>
          <a:p>
            <a:r>
              <a:rPr lang="fi-FI" dirty="0">
                <a:latin typeface="Arial" charset="0"/>
                <a:ea typeface="Arial" charset="0"/>
                <a:cs typeface="Arial" charset="0"/>
              </a:rPr>
              <a:t>Hakukohteet</a:t>
            </a:r>
            <a:endParaRPr lang="en-GB" dirty="0">
              <a:latin typeface="Arial" charset="0"/>
              <a:ea typeface="Arial" charset="0"/>
              <a:cs typeface="Arial" charset="0"/>
            </a:endParaRPr>
          </a:p>
        </p:txBody>
      </p:sp>
      <p:sp>
        <p:nvSpPr>
          <p:cNvPr id="3" name="Content Placeholder 2">
            <a:extLst>
              <a:ext uri="{FF2B5EF4-FFF2-40B4-BE49-F238E27FC236}">
                <a16:creationId xmlns:a16="http://schemas.microsoft.com/office/drawing/2014/main" id="{97BD1B59-77D4-408B-ABB8-BC6B1738D83D}"/>
              </a:ext>
            </a:extLst>
          </p:cNvPr>
          <p:cNvSpPr>
            <a:spLocks noGrp="1"/>
          </p:cNvSpPr>
          <p:nvPr>
            <p:ph sz="half" idx="1"/>
          </p:nvPr>
        </p:nvSpPr>
        <p:spPr>
          <a:xfrm>
            <a:off x="2119106" y="1956600"/>
            <a:ext cx="6008100" cy="5230800"/>
          </a:xfrm>
        </p:spPr>
        <p:txBody>
          <a:bodyPr/>
          <a:lstStyle/>
          <a:p>
            <a:pPr marL="0" indent="0">
              <a:spcBef>
                <a:spcPts val="600"/>
              </a:spcBef>
              <a:buNone/>
            </a:pPr>
            <a:r>
              <a:rPr lang="fi-FI" dirty="0">
                <a:latin typeface="Arial" charset="0"/>
                <a:ea typeface="Arial" charset="0"/>
                <a:cs typeface="Arial" charset="0"/>
              </a:rPr>
              <a:t>Suomenkieliset hakukohteet:</a:t>
            </a:r>
          </a:p>
          <a:p>
            <a:pPr marL="0" indent="0">
              <a:spcBef>
                <a:spcPts val="600"/>
              </a:spcBef>
              <a:buNone/>
            </a:pPr>
            <a:r>
              <a:rPr lang="fi-FI" dirty="0">
                <a:solidFill>
                  <a:schemeClr val="tx1"/>
                </a:solidFill>
                <a:latin typeface="Arial" charset="0"/>
                <a:ea typeface="Arial" charset="0"/>
                <a:cs typeface="Arial" charset="0"/>
              </a:rPr>
              <a:t>Arkkitehtuurin, maisema-arkkitehtuurin ja sisustusarkkitehtuurin kandidaattiohjelma</a:t>
            </a:r>
          </a:p>
          <a:p>
            <a:pPr>
              <a:spcBef>
                <a:spcPts val="600"/>
              </a:spcBef>
            </a:pPr>
            <a:r>
              <a:rPr lang="fi-FI" dirty="0">
                <a:solidFill>
                  <a:schemeClr val="tx1"/>
                </a:solidFill>
                <a:latin typeface="Arial" charset="0"/>
                <a:ea typeface="Arial" charset="0"/>
                <a:cs typeface="Arial" charset="0"/>
              </a:rPr>
              <a:t>Arkkitehtuuri</a:t>
            </a:r>
          </a:p>
          <a:p>
            <a:r>
              <a:rPr lang="fi-FI" dirty="0">
                <a:solidFill>
                  <a:schemeClr val="tx1"/>
                </a:solidFill>
                <a:latin typeface="Arial" charset="0"/>
                <a:ea typeface="Arial" charset="0"/>
                <a:cs typeface="Arial" charset="0"/>
              </a:rPr>
              <a:t>Maisema-arkkitehtuuri</a:t>
            </a:r>
          </a:p>
          <a:p>
            <a:pPr marL="0" indent="0">
              <a:buNone/>
            </a:pPr>
            <a:endParaRPr lang="fi-FI" dirty="0">
              <a:solidFill>
                <a:schemeClr val="tx1"/>
              </a:solidFill>
              <a:latin typeface="Arial" charset="0"/>
              <a:ea typeface="Arial" charset="0"/>
              <a:cs typeface="Arial" charset="0"/>
            </a:endParaRPr>
          </a:p>
          <a:p>
            <a:pPr>
              <a:spcBef>
                <a:spcPts val="600"/>
              </a:spcBef>
            </a:pPr>
            <a:r>
              <a:rPr lang="fi-FI" dirty="0">
                <a:solidFill>
                  <a:schemeClr val="tx1"/>
                </a:solidFill>
                <a:latin typeface="Arial" charset="0"/>
                <a:ea typeface="Arial" charset="0"/>
                <a:cs typeface="Arial" charset="0"/>
              </a:rPr>
              <a:t>Automaatio ja robotiikka</a:t>
            </a:r>
          </a:p>
          <a:p>
            <a:pPr>
              <a:spcBef>
                <a:spcPts val="600"/>
              </a:spcBef>
            </a:pPr>
            <a:r>
              <a:rPr lang="fi-FI" dirty="0">
                <a:solidFill>
                  <a:schemeClr val="tx1"/>
                </a:solidFill>
                <a:latin typeface="Arial" charset="0"/>
                <a:ea typeface="Arial" charset="0"/>
                <a:cs typeface="Arial" charset="0"/>
              </a:rPr>
              <a:t>Bioinformaatioteknologia</a:t>
            </a:r>
          </a:p>
          <a:p>
            <a:pPr>
              <a:spcBef>
                <a:spcPts val="600"/>
              </a:spcBef>
            </a:pPr>
            <a:r>
              <a:rPr lang="fi-FI" dirty="0">
                <a:solidFill>
                  <a:schemeClr val="tx1"/>
                </a:solidFill>
                <a:latin typeface="Arial" charset="0"/>
                <a:ea typeface="Arial" charset="0"/>
                <a:cs typeface="Arial" charset="0"/>
              </a:rPr>
              <a:t>Elektroniikka ja sähkötekniikka</a:t>
            </a:r>
          </a:p>
          <a:p>
            <a:r>
              <a:rPr lang="fi-FI" dirty="0">
                <a:solidFill>
                  <a:schemeClr val="tx1"/>
                </a:solidFill>
                <a:latin typeface="Arial" charset="0"/>
                <a:ea typeface="Arial" charset="0"/>
                <a:cs typeface="Arial" charset="0"/>
              </a:rPr>
              <a:t>Energia- ja konetekniikka</a:t>
            </a:r>
          </a:p>
          <a:p>
            <a:pPr>
              <a:spcBef>
                <a:spcPts val="600"/>
              </a:spcBef>
            </a:pPr>
            <a:r>
              <a:rPr lang="fi-FI" dirty="0">
                <a:solidFill>
                  <a:schemeClr val="tx1"/>
                </a:solidFill>
                <a:latin typeface="Arial" charset="0"/>
                <a:ea typeface="Arial" charset="0"/>
                <a:cs typeface="Arial" charset="0"/>
              </a:rPr>
              <a:t>Informaatioteknologia</a:t>
            </a:r>
          </a:p>
          <a:p>
            <a:pPr>
              <a:spcBef>
                <a:spcPts val="600"/>
              </a:spcBef>
            </a:pPr>
            <a:r>
              <a:rPr lang="fi-FI" dirty="0">
                <a:solidFill>
                  <a:schemeClr val="tx1"/>
                </a:solidFill>
                <a:latin typeface="Arial" charset="0"/>
                <a:ea typeface="Arial" charset="0"/>
                <a:cs typeface="Arial" charset="0"/>
              </a:rPr>
              <a:t>Informaatioverkostot</a:t>
            </a:r>
          </a:p>
          <a:p>
            <a:pPr>
              <a:spcBef>
                <a:spcPts val="600"/>
              </a:spcBef>
            </a:pPr>
            <a:r>
              <a:rPr lang="fi-FI" dirty="0">
                <a:solidFill>
                  <a:schemeClr val="tx1"/>
                </a:solidFill>
                <a:latin typeface="Arial" charset="0"/>
                <a:ea typeface="Arial" charset="0"/>
                <a:cs typeface="Arial" charset="0"/>
              </a:rPr>
              <a:t>Kemian tekniikka</a:t>
            </a:r>
          </a:p>
          <a:p>
            <a:pPr>
              <a:spcBef>
                <a:spcPts val="600"/>
              </a:spcBef>
            </a:pPr>
            <a:r>
              <a:rPr lang="fi-FI" dirty="0">
                <a:solidFill>
                  <a:schemeClr val="tx1"/>
                </a:solidFill>
                <a:latin typeface="Arial" charset="0"/>
                <a:ea typeface="Arial" charset="0"/>
                <a:cs typeface="Arial" charset="0"/>
              </a:rPr>
              <a:t>Kestävät yhdyskunnat</a:t>
            </a:r>
          </a:p>
        </p:txBody>
      </p:sp>
      <p:sp>
        <p:nvSpPr>
          <p:cNvPr id="4" name="Content Placeholder 3">
            <a:extLst>
              <a:ext uri="{FF2B5EF4-FFF2-40B4-BE49-F238E27FC236}">
                <a16:creationId xmlns:a16="http://schemas.microsoft.com/office/drawing/2014/main" id="{816BB09C-7A07-410D-BF62-060D748D8D35}"/>
              </a:ext>
            </a:extLst>
          </p:cNvPr>
          <p:cNvSpPr>
            <a:spLocks noGrp="1"/>
          </p:cNvSpPr>
          <p:nvPr>
            <p:ph sz="quarter" idx="4"/>
          </p:nvPr>
        </p:nvSpPr>
        <p:spPr>
          <a:xfrm>
            <a:off x="8444696" y="1956600"/>
            <a:ext cx="6008400" cy="5230800"/>
          </a:xfrm>
        </p:spPr>
        <p:txBody>
          <a:bodyPr/>
          <a:lstStyle/>
          <a:p>
            <a:r>
              <a:rPr lang="fi-FI" dirty="0">
                <a:solidFill>
                  <a:schemeClr val="tx1"/>
                </a:solidFill>
                <a:latin typeface="Arial" charset="0"/>
                <a:ea typeface="Arial" charset="0"/>
                <a:cs typeface="Arial" charset="0"/>
              </a:rPr>
              <a:t>Kiinteistötalous ja </a:t>
            </a:r>
            <a:r>
              <a:rPr lang="fi-FI" dirty="0" err="1">
                <a:solidFill>
                  <a:schemeClr val="tx1"/>
                </a:solidFill>
                <a:latin typeface="Arial" charset="0"/>
                <a:ea typeface="Arial" charset="0"/>
                <a:cs typeface="Arial" charset="0"/>
              </a:rPr>
              <a:t>geoinformatiikka</a:t>
            </a:r>
            <a:endParaRPr lang="fi-FI" dirty="0">
              <a:solidFill>
                <a:schemeClr val="tx1"/>
              </a:solidFill>
              <a:latin typeface="Arial" charset="0"/>
              <a:ea typeface="Arial" charset="0"/>
              <a:cs typeface="Arial" charset="0"/>
            </a:endParaRPr>
          </a:p>
          <a:p>
            <a:r>
              <a:rPr lang="fi-FI" dirty="0">
                <a:solidFill>
                  <a:schemeClr val="tx1"/>
                </a:solidFill>
                <a:latin typeface="Arial" charset="0"/>
                <a:ea typeface="Arial" charset="0"/>
                <a:cs typeface="Arial" charset="0"/>
              </a:rPr>
              <a:t>Rakennustekniikka</a:t>
            </a:r>
          </a:p>
          <a:p>
            <a:pPr>
              <a:spcBef>
                <a:spcPts val="600"/>
              </a:spcBef>
            </a:pPr>
            <a:r>
              <a:rPr lang="fi-FI" dirty="0">
                <a:solidFill>
                  <a:schemeClr val="tx1"/>
                </a:solidFill>
                <a:latin typeface="Arial" charset="0"/>
                <a:ea typeface="Arial" charset="0"/>
                <a:cs typeface="Arial" charset="0"/>
              </a:rPr>
              <a:t>Teknillinen fysiikka ja matematiikka</a:t>
            </a:r>
          </a:p>
          <a:p>
            <a:pPr>
              <a:spcBef>
                <a:spcPts val="600"/>
              </a:spcBef>
            </a:pPr>
            <a:r>
              <a:rPr lang="fi-FI" dirty="0">
                <a:solidFill>
                  <a:schemeClr val="tx1"/>
                </a:solidFill>
                <a:latin typeface="Arial" charset="0"/>
                <a:ea typeface="Arial" charset="0"/>
                <a:cs typeface="Arial" charset="0"/>
              </a:rPr>
              <a:t>Teknillinen psykologia</a:t>
            </a:r>
          </a:p>
          <a:p>
            <a:pPr>
              <a:spcBef>
                <a:spcPts val="600"/>
              </a:spcBef>
            </a:pPr>
            <a:r>
              <a:rPr lang="fi-FI" dirty="0">
                <a:solidFill>
                  <a:schemeClr val="tx1"/>
                </a:solidFill>
                <a:latin typeface="Arial" charset="0"/>
                <a:ea typeface="Arial" charset="0"/>
                <a:cs typeface="Arial" charset="0"/>
              </a:rPr>
              <a:t>Tietotekniikka</a:t>
            </a:r>
          </a:p>
          <a:p>
            <a:pPr>
              <a:spcBef>
                <a:spcPts val="600"/>
              </a:spcBef>
            </a:pPr>
            <a:r>
              <a:rPr lang="fi-FI" dirty="0">
                <a:solidFill>
                  <a:schemeClr val="tx1"/>
                </a:solidFill>
                <a:latin typeface="Arial" charset="0"/>
                <a:ea typeface="Arial" charset="0"/>
                <a:cs typeface="Arial" charset="0"/>
              </a:rPr>
              <a:t>Tuotantotalous</a:t>
            </a:r>
          </a:p>
          <a:p>
            <a:pPr marL="0" indent="0">
              <a:spcBef>
                <a:spcPts val="600"/>
              </a:spcBef>
              <a:buNone/>
            </a:pPr>
            <a:endParaRPr lang="fi-FI" dirty="0">
              <a:solidFill>
                <a:schemeClr val="tx1"/>
              </a:solidFill>
              <a:latin typeface="Arial" charset="0"/>
              <a:ea typeface="Arial" charset="0"/>
              <a:cs typeface="Arial" charset="0"/>
            </a:endParaRPr>
          </a:p>
          <a:p>
            <a:pPr marL="0" indent="0">
              <a:spcBef>
                <a:spcPts val="600"/>
              </a:spcBef>
              <a:buNone/>
            </a:pPr>
            <a:r>
              <a:rPr lang="en-GB" dirty="0" err="1">
                <a:latin typeface="Arial" charset="0"/>
                <a:ea typeface="Arial" charset="0"/>
                <a:cs typeface="Arial" charset="0"/>
              </a:rPr>
              <a:t>Englanninkieliset</a:t>
            </a:r>
            <a:r>
              <a:rPr lang="en-GB" dirty="0">
                <a:latin typeface="Arial" charset="0"/>
                <a:ea typeface="Arial" charset="0"/>
                <a:cs typeface="Arial" charset="0"/>
              </a:rPr>
              <a:t> </a:t>
            </a:r>
            <a:r>
              <a:rPr lang="en-GB" dirty="0" err="1">
                <a:latin typeface="Arial" charset="0"/>
                <a:ea typeface="Arial" charset="0"/>
                <a:cs typeface="Arial" charset="0"/>
              </a:rPr>
              <a:t>hakukohteet</a:t>
            </a:r>
            <a:r>
              <a:rPr lang="en-GB" dirty="0">
                <a:latin typeface="Arial" charset="0"/>
                <a:ea typeface="Arial" charset="0"/>
                <a:cs typeface="Arial" charset="0"/>
              </a:rPr>
              <a:t>:</a:t>
            </a:r>
          </a:p>
          <a:p>
            <a:pPr marL="0" indent="0">
              <a:buNone/>
            </a:pPr>
            <a:r>
              <a:rPr lang="fi-FI" sz="2400" dirty="0">
                <a:solidFill>
                  <a:schemeClr val="tx1"/>
                </a:solidFill>
                <a:latin typeface="Arial" panose="020B0604020202020204" pitchFamily="34" charset="0"/>
                <a:cs typeface="Arial" panose="020B0604020202020204" pitchFamily="34" charset="0"/>
              </a:rPr>
              <a:t>Aalto </a:t>
            </a:r>
            <a:r>
              <a:rPr lang="fi-FI" sz="2400" dirty="0" err="1">
                <a:solidFill>
                  <a:schemeClr val="tx1"/>
                </a:solidFill>
                <a:latin typeface="Arial" panose="020B0604020202020204" pitchFamily="34" charset="0"/>
                <a:cs typeface="Arial" panose="020B0604020202020204" pitchFamily="34" charset="0"/>
              </a:rPr>
              <a:t>Bachelor’s</a:t>
            </a:r>
            <a:r>
              <a:rPr lang="fi-FI" sz="2400" dirty="0">
                <a:solidFill>
                  <a:schemeClr val="tx1"/>
                </a:solidFill>
                <a:latin typeface="Arial" panose="020B0604020202020204" pitchFamily="34" charset="0"/>
                <a:cs typeface="Arial" panose="020B0604020202020204" pitchFamily="34" charset="0"/>
              </a:rPr>
              <a:t> </a:t>
            </a:r>
            <a:r>
              <a:rPr lang="fi-FI" sz="2400" dirty="0" err="1">
                <a:solidFill>
                  <a:schemeClr val="tx1"/>
                </a:solidFill>
                <a:latin typeface="Arial" panose="020B0604020202020204" pitchFamily="34" charset="0"/>
                <a:cs typeface="Arial" panose="020B0604020202020204" pitchFamily="34" charset="0"/>
              </a:rPr>
              <a:t>Programme</a:t>
            </a:r>
            <a:r>
              <a:rPr lang="fi-FI" sz="2400" dirty="0">
                <a:solidFill>
                  <a:schemeClr val="tx1"/>
                </a:solidFill>
                <a:latin typeface="Arial" panose="020B0604020202020204" pitchFamily="34" charset="0"/>
                <a:cs typeface="Arial" panose="020B0604020202020204" pitchFamily="34" charset="0"/>
              </a:rPr>
              <a:t> in Science and Technology</a:t>
            </a:r>
            <a:endParaRPr lang="en-GB" dirty="0">
              <a:solidFill>
                <a:schemeClr val="tx1"/>
              </a:solidFill>
              <a:latin typeface="Arial" panose="020B0604020202020204" pitchFamily="34" charset="0"/>
              <a:ea typeface="Arial" charset="0"/>
              <a:cs typeface="Arial" panose="020B0604020202020204" pitchFamily="34" charset="0"/>
            </a:endParaRPr>
          </a:p>
          <a:p>
            <a:pPr>
              <a:spcBef>
                <a:spcPts val="600"/>
              </a:spcBef>
            </a:pPr>
            <a:r>
              <a:rPr lang="en-US" dirty="0">
                <a:solidFill>
                  <a:schemeClr val="tx1"/>
                </a:solidFill>
                <a:latin typeface="Arial" charset="0"/>
                <a:ea typeface="Arial" charset="0"/>
                <a:cs typeface="Arial" charset="0"/>
              </a:rPr>
              <a:t>Chemical Engineering</a:t>
            </a:r>
          </a:p>
          <a:p>
            <a:pPr>
              <a:spcBef>
                <a:spcPts val="600"/>
              </a:spcBef>
            </a:pPr>
            <a:r>
              <a:rPr lang="en-US" dirty="0">
                <a:solidFill>
                  <a:schemeClr val="tx1"/>
                </a:solidFill>
                <a:latin typeface="Arial" charset="0"/>
                <a:ea typeface="Arial" charset="0"/>
                <a:cs typeface="Arial" charset="0"/>
              </a:rPr>
              <a:t>Computational Engineering</a:t>
            </a:r>
          </a:p>
          <a:p>
            <a:pPr>
              <a:spcBef>
                <a:spcPts val="600"/>
              </a:spcBef>
            </a:pPr>
            <a:r>
              <a:rPr lang="en-US" dirty="0">
                <a:solidFill>
                  <a:schemeClr val="tx1"/>
                </a:solidFill>
                <a:latin typeface="Arial" charset="0"/>
                <a:ea typeface="Arial" charset="0"/>
                <a:cs typeface="Arial" charset="0"/>
              </a:rPr>
              <a:t>Data Science</a:t>
            </a:r>
          </a:p>
          <a:p>
            <a:pPr>
              <a:spcBef>
                <a:spcPts val="600"/>
              </a:spcBef>
            </a:pPr>
            <a:r>
              <a:rPr lang="en-US" dirty="0">
                <a:solidFill>
                  <a:schemeClr val="tx1"/>
                </a:solidFill>
                <a:latin typeface="Arial" charset="0"/>
                <a:ea typeface="Arial" charset="0"/>
                <a:cs typeface="Arial" charset="0"/>
              </a:rPr>
              <a:t>Digital Systems and Design</a:t>
            </a:r>
          </a:p>
          <a:p>
            <a:pPr>
              <a:spcBef>
                <a:spcPts val="600"/>
              </a:spcBef>
            </a:pPr>
            <a:r>
              <a:rPr lang="en-US" dirty="0">
                <a:solidFill>
                  <a:schemeClr val="tx1"/>
                </a:solidFill>
                <a:latin typeface="Arial" charset="0"/>
                <a:ea typeface="Arial" charset="0"/>
                <a:cs typeface="Arial" charset="0"/>
              </a:rPr>
              <a:t>Quantum Technology</a:t>
            </a:r>
            <a:endParaRPr lang="en-GB"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30567863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798D5-8CF6-43C1-9D9B-9C21499DF66E}"/>
              </a:ext>
            </a:extLst>
          </p:cNvPr>
          <p:cNvSpPr>
            <a:spLocks noGrp="1"/>
          </p:cNvSpPr>
          <p:nvPr>
            <p:ph type="title"/>
          </p:nvPr>
        </p:nvSpPr>
        <p:spPr>
          <a:xfrm>
            <a:off x="495299" y="420686"/>
            <a:ext cx="14641623" cy="1143001"/>
          </a:xfrm>
        </p:spPr>
        <p:txBody>
          <a:bodyPr/>
          <a:lstStyle/>
          <a:p>
            <a:r>
              <a:rPr lang="en-GB" dirty="0" err="1">
                <a:latin typeface="Arial" charset="0"/>
                <a:ea typeface="Arial" charset="0"/>
                <a:cs typeface="Arial" charset="0"/>
              </a:rPr>
              <a:t>Esimerkkejä</a:t>
            </a:r>
            <a:r>
              <a:rPr lang="en-GB" dirty="0">
                <a:latin typeface="Arial" charset="0"/>
                <a:ea typeface="Arial" charset="0"/>
                <a:cs typeface="Arial" charset="0"/>
              </a:rPr>
              <a:t> DI-</a:t>
            </a:r>
            <a:r>
              <a:rPr lang="en-GB" dirty="0" err="1">
                <a:latin typeface="Arial" charset="0"/>
                <a:ea typeface="Arial" charset="0"/>
                <a:cs typeface="Arial" charset="0"/>
              </a:rPr>
              <a:t>valintakoetehtävistä</a:t>
            </a:r>
            <a:endParaRPr lang="en-GB" dirty="0">
              <a:latin typeface="Arial" charset="0"/>
              <a:ea typeface="Arial" charset="0"/>
              <a:cs typeface="Arial" charset="0"/>
            </a:endParaRPr>
          </a:p>
        </p:txBody>
      </p:sp>
      <p:sp>
        <p:nvSpPr>
          <p:cNvPr id="3" name="Content Placeholder 2">
            <a:extLst>
              <a:ext uri="{FF2B5EF4-FFF2-40B4-BE49-F238E27FC236}">
                <a16:creationId xmlns:a16="http://schemas.microsoft.com/office/drawing/2014/main" id="{D597E538-BD2E-43E3-AE73-787E60602820}"/>
              </a:ext>
            </a:extLst>
          </p:cNvPr>
          <p:cNvSpPr>
            <a:spLocks noGrp="1"/>
          </p:cNvSpPr>
          <p:nvPr>
            <p:ph sz="half" idx="1"/>
          </p:nvPr>
        </p:nvSpPr>
        <p:spPr>
          <a:xfrm>
            <a:off x="423859" y="1349372"/>
            <a:ext cx="3764116" cy="879475"/>
          </a:xfrm>
        </p:spPr>
        <p:txBody>
          <a:bodyPr/>
          <a:lstStyle/>
          <a:p>
            <a:pPr marL="0" indent="355600">
              <a:buNone/>
            </a:pPr>
            <a:r>
              <a:rPr lang="fi-FI" dirty="0">
                <a:latin typeface="Arial" charset="0"/>
                <a:ea typeface="Arial" charset="0"/>
                <a:cs typeface="Arial" charset="0"/>
              </a:rPr>
              <a:t>Matematiikka:</a:t>
            </a:r>
          </a:p>
          <a:p>
            <a:pPr lvl="1"/>
            <a:endParaRPr lang="fi-FI" dirty="0">
              <a:latin typeface="Arial" charset="0"/>
              <a:ea typeface="Arial" charset="0"/>
              <a:cs typeface="Arial" charset="0"/>
            </a:endParaRPr>
          </a:p>
          <a:p>
            <a:pPr lvl="1"/>
            <a:endParaRPr lang="fi-FI" dirty="0">
              <a:latin typeface="Arial" charset="0"/>
              <a:ea typeface="Arial" charset="0"/>
              <a:cs typeface="Arial" charset="0"/>
            </a:endParaRPr>
          </a:p>
        </p:txBody>
      </p:sp>
      <p:pic>
        <p:nvPicPr>
          <p:cNvPr id="27" name="Picture 26"/>
          <p:cNvPicPr/>
          <p:nvPr/>
        </p:nvPicPr>
        <p:blipFill rotWithShape="1">
          <a:blip r:embed="rId3"/>
          <a:srcRect l="22714" t="55697" r="43582" b="22355"/>
          <a:stretch/>
        </p:blipFill>
        <p:spPr bwMode="auto">
          <a:xfrm>
            <a:off x="628650" y="1716444"/>
            <a:ext cx="7015145" cy="3095262"/>
          </a:xfrm>
          <a:prstGeom prst="rect">
            <a:avLst/>
          </a:prstGeom>
          <a:ln>
            <a:noFill/>
          </a:ln>
          <a:extLst>
            <a:ext uri="{53640926-AAD7-44D8-BBD7-CCE9431645EC}">
              <a14:shadowObscured xmlns:a14="http://schemas.microsoft.com/office/drawing/2010/main"/>
            </a:ext>
          </a:extLst>
        </p:spPr>
      </p:pic>
      <p:sp>
        <p:nvSpPr>
          <p:cNvPr id="7" name="Rectangle 6"/>
          <p:cNvSpPr/>
          <p:nvPr/>
        </p:nvSpPr>
        <p:spPr>
          <a:xfrm>
            <a:off x="7643796" y="1787884"/>
            <a:ext cx="7902319" cy="3139321"/>
          </a:xfrm>
          <a:prstGeom prst="rect">
            <a:avLst/>
          </a:prstGeom>
        </p:spPr>
        <p:txBody>
          <a:bodyPr wrap="square">
            <a:spAutoFit/>
          </a:bodyPr>
          <a:lstStyle/>
          <a:p>
            <a:r>
              <a:rPr lang="fi-FI" dirty="0">
                <a:latin typeface="Times New Roman" panose="02020603050405020304" pitchFamily="18" charset="0"/>
                <a:ea typeface="Arial" charset="0"/>
                <a:cs typeface="Times New Roman" panose="02020603050405020304" pitchFamily="18" charset="0"/>
              </a:rPr>
              <a:t>Kuution muotoinen jäälohkare, jonka tilavuus on 1,0 m3 ja lämpötila 0,0 </a:t>
            </a:r>
            <a:r>
              <a:rPr lang="fi-FI" dirty="0">
                <a:latin typeface="Times New Roman" panose="02020603050405020304" pitchFamily="18" charset="0"/>
                <a:cs typeface="Times New Roman" panose="02020603050405020304" pitchFamily="18" charset="0"/>
              </a:rPr>
              <a:t>°C</a:t>
            </a:r>
            <a:r>
              <a:rPr lang="fi-FI" dirty="0">
                <a:latin typeface="Times New Roman" panose="02020603050405020304" pitchFamily="18" charset="0"/>
                <a:ea typeface="Arial" charset="0"/>
                <a:cs typeface="Times New Roman" panose="02020603050405020304" pitchFamily="18" charset="0"/>
              </a:rPr>
              <a:t>, kelluu Itämeressä vaakasuorassa asennossa. Veden ja ilman lämpötila on +5,0 </a:t>
            </a:r>
            <a:r>
              <a:rPr lang="fi-FI" dirty="0">
                <a:latin typeface="Times New Roman" panose="02020603050405020304" pitchFamily="18" charset="0"/>
                <a:cs typeface="Times New Roman" panose="02020603050405020304" pitchFamily="18" charset="0"/>
              </a:rPr>
              <a:t>°C</a:t>
            </a:r>
            <a:r>
              <a:rPr lang="fi-FI" dirty="0">
                <a:latin typeface="Times New Roman" panose="02020603050405020304" pitchFamily="18" charset="0"/>
                <a:ea typeface="Arial" charset="0"/>
                <a:cs typeface="Times New Roman" panose="02020603050405020304" pitchFamily="18" charset="0"/>
              </a:rPr>
              <a:t>.</a:t>
            </a:r>
          </a:p>
          <a:p>
            <a:endParaRPr lang="fi-FI" dirty="0">
              <a:latin typeface="Times New Roman" panose="02020603050405020304" pitchFamily="18" charset="0"/>
              <a:ea typeface="Arial" charset="0"/>
              <a:cs typeface="Times New Roman" panose="02020603050405020304" pitchFamily="18" charset="0"/>
            </a:endParaRPr>
          </a:p>
          <a:p>
            <a:r>
              <a:rPr lang="fi-FI" dirty="0">
                <a:latin typeface="Times New Roman" panose="02020603050405020304" pitchFamily="18" charset="0"/>
                <a:ea typeface="Arial" charset="0"/>
                <a:cs typeface="Times New Roman" panose="02020603050405020304" pitchFamily="18" charset="0"/>
              </a:rPr>
              <a:t>a) Keskelle jää lohkareen vedenpinnan yläpuolella olevaa tahkoa osuu valonsäde tulokulmassa α = 25</a:t>
            </a:r>
            <a:r>
              <a:rPr lang="fi-FI" dirty="0">
                <a:latin typeface="Times New Roman" panose="02020603050405020304" pitchFamily="18" charset="0"/>
                <a:cs typeface="Times New Roman" panose="02020603050405020304" pitchFamily="18" charset="0"/>
              </a:rPr>
              <a:t>°</a:t>
            </a:r>
            <a:r>
              <a:rPr lang="fi-FI" dirty="0">
                <a:latin typeface="Times New Roman" panose="02020603050405020304" pitchFamily="18" charset="0"/>
                <a:ea typeface="Arial" charset="0"/>
                <a:cs typeface="Times New Roman" panose="02020603050405020304" pitchFamily="18" charset="0"/>
              </a:rPr>
              <a:t> kulkien lohkareen läpi. Kuinka suuri on taitekulma säteen kulkiessa jäälohkareesta veteen? (2p.)</a:t>
            </a:r>
          </a:p>
          <a:p>
            <a:r>
              <a:rPr lang="fi-FI" dirty="0">
                <a:latin typeface="Times New Roman" panose="02020603050405020304" pitchFamily="18" charset="0"/>
                <a:ea typeface="Arial" charset="0"/>
                <a:cs typeface="Times New Roman" panose="02020603050405020304" pitchFamily="18" charset="0"/>
              </a:rPr>
              <a:t>b) Laske, kuinka korkea jäälohkareen vedenpinnan yläpuolella oleva osa on. (2p.)</a:t>
            </a:r>
          </a:p>
          <a:p>
            <a:r>
              <a:rPr lang="fi-FI" dirty="0">
                <a:latin typeface="Times New Roman" panose="02020603050405020304" pitchFamily="18" charset="0"/>
                <a:ea typeface="Arial" charset="0"/>
                <a:cs typeface="Times New Roman" panose="02020603050405020304" pitchFamily="18" charset="0"/>
              </a:rPr>
              <a:t>c) Jäälohkare on kokonaan sulanut 21 päivän kuluttua. Kuinka suuri on meriveden ja ilman yhteenlaskettu keskimääräinen sulatusteho? (2p.)</a:t>
            </a:r>
          </a:p>
          <a:p>
            <a:endParaRPr lang="fi-FI" dirty="0">
              <a:latin typeface="Times New Roman" panose="02020603050405020304" pitchFamily="18" charset="0"/>
              <a:ea typeface="Arial" charset="0"/>
              <a:cs typeface="Times New Roman" panose="02020603050405020304" pitchFamily="18" charset="0"/>
            </a:endParaRPr>
          </a:p>
          <a:p>
            <a:r>
              <a:rPr lang="fi-FI" dirty="0">
                <a:latin typeface="Times New Roman" panose="02020603050405020304" pitchFamily="18" charset="0"/>
                <a:ea typeface="Arial" charset="0"/>
                <a:cs typeface="Times New Roman" panose="02020603050405020304" pitchFamily="18" charset="0"/>
              </a:rPr>
              <a:t>Ilmoita kaikki vastauksesi kahden merkitsevän numeron tarkkuudella.</a:t>
            </a:r>
          </a:p>
        </p:txBody>
      </p:sp>
      <p:sp>
        <p:nvSpPr>
          <p:cNvPr id="28" name="Content Placeholder 2">
            <a:extLst>
              <a:ext uri="{FF2B5EF4-FFF2-40B4-BE49-F238E27FC236}">
                <a16:creationId xmlns:a16="http://schemas.microsoft.com/office/drawing/2014/main" id="{D597E538-BD2E-43E3-AE73-787E60602820}"/>
              </a:ext>
            </a:extLst>
          </p:cNvPr>
          <p:cNvSpPr>
            <a:spLocks noGrp="1"/>
          </p:cNvSpPr>
          <p:nvPr>
            <p:ph sz="half" idx="1"/>
          </p:nvPr>
        </p:nvSpPr>
        <p:spPr>
          <a:xfrm>
            <a:off x="7342829" y="1349372"/>
            <a:ext cx="3764116" cy="879475"/>
          </a:xfrm>
        </p:spPr>
        <p:txBody>
          <a:bodyPr/>
          <a:lstStyle/>
          <a:p>
            <a:pPr marL="0" indent="355600">
              <a:buNone/>
            </a:pPr>
            <a:r>
              <a:rPr lang="fi-FI" dirty="0">
                <a:latin typeface="Arial" charset="0"/>
                <a:ea typeface="Arial" charset="0"/>
                <a:cs typeface="Arial" charset="0"/>
              </a:rPr>
              <a:t>Fysiikka:</a:t>
            </a:r>
          </a:p>
          <a:p>
            <a:pPr lvl="1"/>
            <a:endParaRPr lang="fi-FI" dirty="0">
              <a:latin typeface="Arial" charset="0"/>
              <a:ea typeface="Arial" charset="0"/>
              <a:cs typeface="Arial" charset="0"/>
            </a:endParaRPr>
          </a:p>
        </p:txBody>
      </p:sp>
      <p:pic>
        <p:nvPicPr>
          <p:cNvPr id="29" name="Picture 28"/>
          <p:cNvPicPr/>
          <p:nvPr/>
        </p:nvPicPr>
        <p:blipFill rotWithShape="1">
          <a:blip r:embed="rId4"/>
          <a:srcRect l="32404" t="21235" r="32746" b="20110"/>
          <a:stretch/>
        </p:blipFill>
        <p:spPr bwMode="auto">
          <a:xfrm>
            <a:off x="9732885" y="6043606"/>
            <a:ext cx="2776696" cy="2594209"/>
          </a:xfrm>
          <a:prstGeom prst="rect">
            <a:avLst/>
          </a:prstGeom>
          <a:ln>
            <a:noFill/>
          </a:ln>
          <a:extLst>
            <a:ext uri="{53640926-AAD7-44D8-BBD7-CCE9431645EC}">
              <a14:shadowObscured xmlns:a14="http://schemas.microsoft.com/office/drawing/2010/main"/>
            </a:ext>
          </a:extLst>
        </p:spPr>
      </p:pic>
      <p:pic>
        <p:nvPicPr>
          <p:cNvPr id="30" name="Picture 29"/>
          <p:cNvPicPr/>
          <p:nvPr/>
        </p:nvPicPr>
        <p:blipFill rotWithShape="1">
          <a:blip r:embed="rId5"/>
          <a:srcRect l="16205" t="65309" r="33081" b="23736"/>
          <a:stretch/>
        </p:blipFill>
        <p:spPr bwMode="auto">
          <a:xfrm>
            <a:off x="7643796" y="4829170"/>
            <a:ext cx="7902319" cy="1214436"/>
          </a:xfrm>
          <a:prstGeom prst="rect">
            <a:avLst/>
          </a:prstGeom>
          <a:ln>
            <a:noFill/>
          </a:ln>
          <a:extLst>
            <a:ext uri="{53640926-AAD7-44D8-BBD7-CCE9431645EC}">
              <a14:shadowObscured xmlns:a14="http://schemas.microsoft.com/office/drawing/2010/main"/>
            </a:ext>
          </a:extLst>
        </p:spPr>
      </p:pic>
      <p:sp>
        <p:nvSpPr>
          <p:cNvPr id="9" name="Title 1">
            <a:extLst>
              <a:ext uri="{FF2B5EF4-FFF2-40B4-BE49-F238E27FC236}">
                <a16:creationId xmlns:a16="http://schemas.microsoft.com/office/drawing/2014/main" id="{AA6FC73E-C7AA-4E76-8CB7-A54B048498C8}"/>
              </a:ext>
            </a:extLst>
          </p:cNvPr>
          <p:cNvSpPr txBox="1">
            <a:spLocks/>
          </p:cNvSpPr>
          <p:nvPr/>
        </p:nvSpPr>
        <p:spPr>
          <a:xfrm>
            <a:off x="495299" y="6856055"/>
            <a:ext cx="6356262" cy="1143001"/>
          </a:xfrm>
          <a:prstGeom prst="rect">
            <a:avLst/>
          </a:prstGeom>
        </p:spPr>
        <p:txBody>
          <a:bodyPr vert="horz" lIns="0" tIns="0" rIns="0" bIns="0" rtlCol="0" anchor="t" anchorCtr="0">
            <a:noAutofit/>
          </a:bodyPr>
          <a:lstStyle>
            <a:lvl1pPr algn="l" defTabSz="1219078" rtl="0" eaLnBrk="1" latinLnBrk="0" hangingPunct="1">
              <a:lnSpc>
                <a:spcPct val="80000"/>
              </a:lnSpc>
              <a:spcBef>
                <a:spcPct val="0"/>
              </a:spcBef>
              <a:buNone/>
              <a:defRPr sz="3200" b="1" kern="1200" spc="-170" baseline="0">
                <a:solidFill>
                  <a:schemeClr val="tx2"/>
                </a:solidFill>
                <a:latin typeface="+mj-lt"/>
                <a:ea typeface="+mj-ea"/>
                <a:cs typeface="+mj-cs"/>
              </a:defRPr>
            </a:lvl1pPr>
          </a:lstStyle>
          <a:p>
            <a:endParaRPr lang="fi-FI" dirty="0">
              <a:solidFill>
                <a:schemeClr val="tx1"/>
              </a:solidFill>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85718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3C74F-5C3B-450D-9F89-A7FB9A4D52ED}"/>
              </a:ext>
            </a:extLst>
          </p:cNvPr>
          <p:cNvSpPr>
            <a:spLocks noGrp="1"/>
          </p:cNvSpPr>
          <p:nvPr>
            <p:ph type="ctrTitle"/>
          </p:nvPr>
        </p:nvSpPr>
        <p:spPr/>
        <p:txBody>
          <a:bodyPr/>
          <a:lstStyle/>
          <a:p>
            <a:r>
              <a:rPr lang="en-GB" dirty="0" err="1">
                <a:latin typeface="Arial" charset="0"/>
                <a:ea typeface="Arial" charset="0"/>
                <a:cs typeface="Arial" charset="0"/>
              </a:rPr>
              <a:t>Kolme</a:t>
            </a:r>
            <a:r>
              <a:rPr lang="en-GB" dirty="0">
                <a:latin typeface="Arial" charset="0"/>
                <a:ea typeface="Arial" charset="0"/>
                <a:cs typeface="Arial" charset="0"/>
              </a:rPr>
              <a:t> </a:t>
            </a:r>
            <a:r>
              <a:rPr lang="en-GB" dirty="0" err="1">
                <a:latin typeface="Arial" charset="0"/>
                <a:ea typeface="Arial" charset="0"/>
                <a:cs typeface="Arial" charset="0"/>
              </a:rPr>
              <a:t>alaa</a:t>
            </a:r>
            <a:r>
              <a:rPr lang="en-GB" dirty="0">
                <a:latin typeface="Arial" charset="0"/>
                <a:ea typeface="Arial" charset="0"/>
                <a:cs typeface="Arial" charset="0"/>
              </a:rPr>
              <a:t>,</a:t>
            </a:r>
            <a:br>
              <a:rPr lang="en-GB" dirty="0">
                <a:latin typeface="Arial" charset="0"/>
                <a:ea typeface="Arial" charset="0"/>
                <a:cs typeface="Arial" charset="0"/>
              </a:rPr>
            </a:br>
            <a:r>
              <a:rPr lang="en-GB" dirty="0" err="1">
                <a:latin typeface="Arial" charset="0"/>
                <a:ea typeface="Arial" charset="0"/>
                <a:cs typeface="Arial" charset="0"/>
              </a:rPr>
              <a:t>yksi</a:t>
            </a:r>
            <a:r>
              <a:rPr lang="en-GB" dirty="0">
                <a:latin typeface="Arial" charset="0"/>
                <a:ea typeface="Arial" charset="0"/>
                <a:cs typeface="Arial" charset="0"/>
              </a:rPr>
              <a:t> </a:t>
            </a:r>
            <a:r>
              <a:rPr lang="en-GB" dirty="0" err="1">
                <a:latin typeface="Arial" charset="0"/>
                <a:ea typeface="Arial" charset="0"/>
                <a:cs typeface="Arial" charset="0"/>
              </a:rPr>
              <a:t>yhteisö</a:t>
            </a:r>
            <a:endParaRPr lang="en-GB" dirty="0">
              <a:latin typeface="Arial" charset="0"/>
              <a:ea typeface="Arial" charset="0"/>
              <a:cs typeface="Arial" charset="0"/>
            </a:endParaRPr>
          </a:p>
        </p:txBody>
      </p:sp>
    </p:spTree>
    <p:extLst>
      <p:ext uri="{BB962C8B-B14F-4D97-AF65-F5344CB8AC3E}">
        <p14:creationId xmlns:p14="http://schemas.microsoft.com/office/powerpoint/2010/main" val="2893764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055A5-EFF1-4049-920E-05F7D1A279F8}"/>
              </a:ext>
            </a:extLst>
          </p:cNvPr>
          <p:cNvSpPr>
            <a:spLocks noGrp="1"/>
          </p:cNvSpPr>
          <p:nvPr>
            <p:ph type="ctrTitle"/>
          </p:nvPr>
        </p:nvSpPr>
        <p:spPr/>
        <p:txBody>
          <a:bodyPr/>
          <a:lstStyle/>
          <a:p>
            <a:r>
              <a:rPr lang="fi-FI" dirty="0">
                <a:latin typeface="Arial" charset="0"/>
                <a:ea typeface="Arial" charset="0"/>
                <a:cs typeface="Arial" charset="0"/>
              </a:rPr>
              <a:t>Etunimi</a:t>
            </a:r>
            <a:br>
              <a:rPr lang="fi-FI" dirty="0">
                <a:latin typeface="Arial" charset="0"/>
                <a:ea typeface="Arial" charset="0"/>
                <a:cs typeface="Arial" charset="0"/>
              </a:rPr>
            </a:br>
            <a:r>
              <a:rPr lang="fi-FI" dirty="0">
                <a:latin typeface="Arial" charset="0"/>
                <a:ea typeface="Arial" charset="0"/>
                <a:cs typeface="Arial" charset="0"/>
              </a:rPr>
              <a:t>Sukunimi</a:t>
            </a:r>
            <a:endParaRPr lang="en-GB" dirty="0">
              <a:latin typeface="Arial" charset="0"/>
              <a:ea typeface="Arial" charset="0"/>
              <a:cs typeface="Arial" charset="0"/>
            </a:endParaRPr>
          </a:p>
        </p:txBody>
      </p:sp>
      <p:sp>
        <p:nvSpPr>
          <p:cNvPr id="3" name="Subtitle 2">
            <a:extLst>
              <a:ext uri="{FF2B5EF4-FFF2-40B4-BE49-F238E27FC236}">
                <a16:creationId xmlns:a16="http://schemas.microsoft.com/office/drawing/2014/main" id="{4DD12047-BB06-47D6-9AED-7897B833E6A4}"/>
              </a:ext>
            </a:extLst>
          </p:cNvPr>
          <p:cNvSpPr>
            <a:spLocks noGrp="1"/>
          </p:cNvSpPr>
          <p:nvPr>
            <p:ph type="subTitle" idx="1"/>
          </p:nvPr>
        </p:nvSpPr>
        <p:spPr/>
        <p:txBody>
          <a:bodyPr/>
          <a:lstStyle/>
          <a:p>
            <a:r>
              <a:rPr lang="en-US" dirty="0" err="1">
                <a:latin typeface="Arial" charset="0"/>
                <a:ea typeface="Arial" charset="0"/>
                <a:cs typeface="Arial" charset="0"/>
              </a:rPr>
              <a:t>Pääaine</a:t>
            </a:r>
            <a:endParaRPr lang="en-GB" dirty="0">
              <a:latin typeface="Arial" charset="0"/>
              <a:ea typeface="Arial" charset="0"/>
              <a:cs typeface="Arial" charset="0"/>
            </a:endParaRPr>
          </a:p>
        </p:txBody>
      </p:sp>
    </p:spTree>
    <p:extLst>
      <p:ext uri="{BB962C8B-B14F-4D97-AF65-F5344CB8AC3E}">
        <p14:creationId xmlns:p14="http://schemas.microsoft.com/office/powerpoint/2010/main" val="18337461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ALTO_POWERPOINT_SIVU_20">
            <a:hlinkClick r:id="" action="ppaction://media"/>
            <a:extLst>
              <a:ext uri="{FF2B5EF4-FFF2-40B4-BE49-F238E27FC236}">
                <a16:creationId xmlns:a16="http://schemas.microsoft.com/office/drawing/2014/main" id="{3335FF63-6D03-4B88-8A3D-39C4FA10925E}"/>
              </a:ext>
            </a:extLst>
          </p:cNvPr>
          <p:cNvPicPr>
            <a:picLocks noGrp="1" noChangeAspect="1"/>
          </p:cNvPicPr>
          <p:nvPr>
            <p:ph type="media" sz="quarter" idx="13"/>
            <a:videoFile r:link="rId2"/>
            <p:extLst>
              <p:ext uri="{DAA4B4D4-6D71-4841-9C94-3DE7FCFB9230}">
                <p14:media xmlns:p14="http://schemas.microsoft.com/office/powerpoint/2010/main" r:embed="rId1"/>
              </p:ext>
            </p:extLst>
          </p:nvPr>
        </p:nvPicPr>
        <p:blipFill>
          <a:blip r:embed="rId5"/>
          <a:stretch>
            <a:fillRect/>
          </a:stretch>
        </p:blipFill>
        <p:spPr>
          <a:xfrm>
            <a:off x="0" y="0"/>
            <a:ext cx="16254413" cy="9142413"/>
          </a:xfrm>
        </p:spPr>
      </p:pic>
      <p:sp>
        <p:nvSpPr>
          <p:cNvPr id="2" name="Title 1">
            <a:extLst>
              <a:ext uri="{FF2B5EF4-FFF2-40B4-BE49-F238E27FC236}">
                <a16:creationId xmlns:a16="http://schemas.microsoft.com/office/drawing/2014/main" id="{2B8FE21F-CD00-498B-A463-3739609BD9E8}"/>
              </a:ext>
            </a:extLst>
          </p:cNvPr>
          <p:cNvSpPr>
            <a:spLocks noGrp="1"/>
          </p:cNvSpPr>
          <p:nvPr>
            <p:ph type="title"/>
          </p:nvPr>
        </p:nvSpPr>
        <p:spPr/>
        <p:txBody>
          <a:bodyPr/>
          <a:lstStyle/>
          <a:p>
            <a:r>
              <a:rPr lang="en-GB" dirty="0" err="1">
                <a:latin typeface="Arial" charset="0"/>
                <a:ea typeface="Arial" charset="0"/>
                <a:cs typeface="Arial" charset="0"/>
              </a:rPr>
              <a:t>Aallosta</a:t>
            </a:r>
            <a:r>
              <a:rPr lang="en-GB" dirty="0">
                <a:latin typeface="Arial" charset="0"/>
                <a:ea typeface="Arial" charset="0"/>
                <a:cs typeface="Arial" charset="0"/>
              </a:rPr>
              <a:t> </a:t>
            </a:r>
            <a:r>
              <a:rPr lang="en-GB" dirty="0" err="1">
                <a:latin typeface="Arial" charset="0"/>
                <a:ea typeface="Arial" charset="0"/>
                <a:cs typeface="Arial" charset="0"/>
              </a:rPr>
              <a:t>erityisen</a:t>
            </a:r>
            <a:r>
              <a:rPr lang="en-GB" dirty="0">
                <a:latin typeface="Arial" charset="0"/>
                <a:ea typeface="Arial" charset="0"/>
                <a:cs typeface="Arial" charset="0"/>
              </a:rPr>
              <a:t> </a:t>
            </a:r>
            <a:r>
              <a:rPr lang="en-GB" dirty="0" err="1">
                <a:latin typeface="Arial" charset="0"/>
                <a:ea typeface="Arial" charset="0"/>
                <a:cs typeface="Arial" charset="0"/>
              </a:rPr>
              <a:t>tekee</a:t>
            </a:r>
            <a:endParaRPr lang="en-GB" dirty="0">
              <a:latin typeface="Arial" charset="0"/>
              <a:ea typeface="Arial" charset="0"/>
              <a:cs typeface="Arial" charset="0"/>
            </a:endParaRPr>
          </a:p>
        </p:txBody>
      </p:sp>
      <p:pic>
        <p:nvPicPr>
          <p:cNvPr id="5" name="Picture 8">
            <a:extLst>
              <a:ext uri="{FF2B5EF4-FFF2-40B4-BE49-F238E27FC236}">
                <a16:creationId xmlns:a16="http://schemas.microsoft.com/office/drawing/2014/main" id="{0DCD0CF9-1621-4D8C-A674-4383E34B78C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02474" y="8184129"/>
            <a:ext cx="1983551" cy="451362"/>
          </a:xfrm>
          <a:prstGeom prst="rect">
            <a:avLst/>
          </a:prstGeom>
        </p:spPr>
      </p:pic>
    </p:spTree>
    <p:extLst>
      <p:ext uri="{BB962C8B-B14F-4D97-AF65-F5344CB8AC3E}">
        <p14:creationId xmlns:p14="http://schemas.microsoft.com/office/powerpoint/2010/main" val="2459588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21607-0C58-43DA-A03F-A6BE9302620B}"/>
              </a:ext>
            </a:extLst>
          </p:cNvPr>
          <p:cNvSpPr>
            <a:spLocks noGrp="1"/>
          </p:cNvSpPr>
          <p:nvPr>
            <p:ph type="ctrTitle"/>
          </p:nvPr>
        </p:nvSpPr>
        <p:spPr/>
        <p:txBody>
          <a:bodyPr/>
          <a:lstStyle/>
          <a:p>
            <a:r>
              <a:rPr lang="en-GB" dirty="0" err="1">
                <a:latin typeface="Arial" charset="0"/>
                <a:ea typeface="Arial" charset="0"/>
                <a:cs typeface="Arial" charset="0"/>
              </a:rPr>
              <a:t>Minun</a:t>
            </a:r>
            <a:r>
              <a:rPr lang="en-GB" dirty="0">
                <a:latin typeface="Arial" charset="0"/>
                <a:ea typeface="Arial" charset="0"/>
                <a:cs typeface="Arial" charset="0"/>
              </a:rPr>
              <a:t> </a:t>
            </a:r>
            <a:r>
              <a:rPr lang="en-GB" dirty="0" err="1">
                <a:latin typeface="Arial" charset="0"/>
                <a:ea typeface="Arial" charset="0"/>
                <a:cs typeface="Arial" charset="0"/>
              </a:rPr>
              <a:t>tarinani</a:t>
            </a:r>
            <a:endParaRPr lang="en-GB" dirty="0">
              <a:latin typeface="Arial" charset="0"/>
              <a:ea typeface="Arial" charset="0"/>
              <a:cs typeface="Arial" charset="0"/>
            </a:endParaRPr>
          </a:p>
        </p:txBody>
      </p:sp>
      <p:sp>
        <p:nvSpPr>
          <p:cNvPr id="3" name="Subtitle 2">
            <a:extLst>
              <a:ext uri="{FF2B5EF4-FFF2-40B4-BE49-F238E27FC236}">
                <a16:creationId xmlns:a16="http://schemas.microsoft.com/office/drawing/2014/main" id="{C3C7F1D8-8304-44C9-B54B-D1B67B164492}"/>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23680908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15BA4CF-1076-422B-8A0E-8A64DC801F1A}"/>
              </a:ext>
            </a:extLst>
          </p:cNvPr>
          <p:cNvSpPr>
            <a:spLocks noGrp="1"/>
          </p:cNvSpPr>
          <p:nvPr>
            <p:ph type="title"/>
          </p:nvPr>
        </p:nvSpPr>
        <p:spPr/>
        <p:txBody>
          <a:bodyPr/>
          <a:lstStyle/>
          <a:p>
            <a:r>
              <a:rPr lang="fi-FI" dirty="0">
                <a:latin typeface="Arial" charset="0"/>
                <a:ea typeface="Arial" charset="0"/>
                <a:cs typeface="Arial" charset="0"/>
              </a:rPr>
              <a:t>Etunimi Sukunimi  </a:t>
            </a:r>
            <a:r>
              <a:rPr lang="en-GB" dirty="0">
                <a:latin typeface="Arial" charset="0"/>
                <a:ea typeface="Arial" charset="0"/>
                <a:cs typeface="Arial" charset="0"/>
              </a:rPr>
              <a:t>----------  </a:t>
            </a:r>
            <a:r>
              <a:rPr lang="fi-FI" dirty="0">
                <a:latin typeface="Arial" charset="0"/>
                <a:ea typeface="Arial" charset="0"/>
                <a:cs typeface="Arial" charset="0"/>
              </a:rPr>
              <a:t>Koulutusohjelman x opiskelija</a:t>
            </a:r>
            <a:endParaRPr lang="en-GB" dirty="0">
              <a:latin typeface="Arial" charset="0"/>
              <a:ea typeface="Arial" charset="0"/>
              <a:cs typeface="Arial" charset="0"/>
            </a:endParaRPr>
          </a:p>
        </p:txBody>
      </p:sp>
      <p:sp>
        <p:nvSpPr>
          <p:cNvPr id="3" name="Text Placeholder 2">
            <a:extLst>
              <a:ext uri="{FF2B5EF4-FFF2-40B4-BE49-F238E27FC236}">
                <a16:creationId xmlns:a16="http://schemas.microsoft.com/office/drawing/2014/main" id="{CBA8AFF4-5CF2-4DDB-B75A-113169538A8C}"/>
              </a:ext>
            </a:extLst>
          </p:cNvPr>
          <p:cNvSpPr>
            <a:spLocks noGrp="1"/>
          </p:cNvSpPr>
          <p:nvPr>
            <p:ph type="body" sz="quarter" idx="13"/>
          </p:nvPr>
        </p:nvSpPr>
        <p:spPr>
          <a:xfrm>
            <a:off x="1739900" y="2235200"/>
            <a:ext cx="7200000" cy="5638800"/>
          </a:xfrm>
        </p:spPr>
        <p:txBody>
          <a:bodyPr/>
          <a:lstStyle/>
          <a:p>
            <a:r>
              <a:rPr lang="fi-FI" dirty="0">
                <a:latin typeface="Arial" charset="0"/>
                <a:ea typeface="Arial" charset="0"/>
                <a:cs typeface="Arial" charset="0"/>
              </a:rPr>
              <a:t>Kirjoita tähän omaa opiskeluasi kuvaava lause. Voit ottaa mallia kolmesta opiskelijasta, joiden </a:t>
            </a:r>
          </a:p>
          <a:p>
            <a:r>
              <a:rPr lang="fi-FI" dirty="0">
                <a:latin typeface="Arial" charset="0"/>
                <a:ea typeface="Arial" charset="0"/>
                <a:cs typeface="Arial" charset="0"/>
              </a:rPr>
              <a:t>lainaukset on esitetty aikaisemmilla </a:t>
            </a:r>
            <a:r>
              <a:rPr lang="fi-FI" dirty="0" err="1">
                <a:latin typeface="Arial" charset="0"/>
                <a:ea typeface="Arial" charset="0"/>
                <a:cs typeface="Arial" charset="0"/>
              </a:rPr>
              <a:t>slideilla</a:t>
            </a:r>
            <a:r>
              <a:rPr lang="fi-FI" dirty="0">
                <a:latin typeface="Arial" charset="0"/>
                <a:ea typeface="Arial" charset="0"/>
                <a:cs typeface="Arial" charset="0"/>
              </a:rPr>
              <a:t>. Käytä tätä jos haluat oman kuvan näkyviin.</a:t>
            </a:r>
            <a:endParaRPr lang="en-GB" dirty="0">
              <a:latin typeface="Arial" charset="0"/>
              <a:ea typeface="Arial" charset="0"/>
              <a:cs typeface="Arial" charset="0"/>
            </a:endParaRPr>
          </a:p>
        </p:txBody>
      </p:sp>
      <p:pic>
        <p:nvPicPr>
          <p:cNvPr id="14" name="Picture Placeholder 13">
            <a:extLst>
              <a:ext uri="{FF2B5EF4-FFF2-40B4-BE49-F238E27FC236}">
                <a16:creationId xmlns:a16="http://schemas.microsoft.com/office/drawing/2014/main" id="{241BE248-116C-4EF2-9DED-71ED2473B7D1}"/>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9" r="29"/>
          <a:stretch>
            <a:fillRect/>
          </a:stretch>
        </p:blipFill>
        <p:spPr/>
      </p:pic>
    </p:spTree>
    <p:extLst>
      <p:ext uri="{BB962C8B-B14F-4D97-AF65-F5344CB8AC3E}">
        <p14:creationId xmlns:p14="http://schemas.microsoft.com/office/powerpoint/2010/main" val="7525483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15BA4CF-1076-422B-8A0E-8A64DC801F1A}"/>
              </a:ext>
            </a:extLst>
          </p:cNvPr>
          <p:cNvSpPr>
            <a:spLocks noGrp="1"/>
          </p:cNvSpPr>
          <p:nvPr>
            <p:ph type="title"/>
          </p:nvPr>
        </p:nvSpPr>
        <p:spPr/>
        <p:txBody>
          <a:bodyPr/>
          <a:lstStyle/>
          <a:p>
            <a:r>
              <a:rPr lang="fi-FI" dirty="0">
                <a:latin typeface="Arial" charset="0"/>
                <a:ea typeface="Arial" charset="0"/>
                <a:cs typeface="Arial" charset="0"/>
              </a:rPr>
              <a:t>Etunimi Sukunimi  </a:t>
            </a:r>
            <a:r>
              <a:rPr lang="en-GB" dirty="0">
                <a:latin typeface="Arial" charset="0"/>
                <a:ea typeface="Arial" charset="0"/>
                <a:cs typeface="Arial" charset="0"/>
              </a:rPr>
              <a:t>----------  </a:t>
            </a:r>
            <a:r>
              <a:rPr lang="fi-FI" dirty="0">
                <a:latin typeface="Arial" charset="0"/>
                <a:ea typeface="Arial" charset="0"/>
                <a:cs typeface="Arial" charset="0"/>
              </a:rPr>
              <a:t>Koulutusohjelman x opiskelija</a:t>
            </a:r>
            <a:endParaRPr lang="en-GB" dirty="0">
              <a:latin typeface="Arial" charset="0"/>
              <a:ea typeface="Arial" charset="0"/>
              <a:cs typeface="Arial" charset="0"/>
            </a:endParaRPr>
          </a:p>
        </p:txBody>
      </p:sp>
      <p:sp>
        <p:nvSpPr>
          <p:cNvPr id="3" name="Text Placeholder 2">
            <a:extLst>
              <a:ext uri="{FF2B5EF4-FFF2-40B4-BE49-F238E27FC236}">
                <a16:creationId xmlns:a16="http://schemas.microsoft.com/office/drawing/2014/main" id="{CBA8AFF4-5CF2-4DDB-B75A-113169538A8C}"/>
              </a:ext>
            </a:extLst>
          </p:cNvPr>
          <p:cNvSpPr>
            <a:spLocks noGrp="1"/>
          </p:cNvSpPr>
          <p:nvPr>
            <p:ph type="body" sz="quarter" idx="13"/>
          </p:nvPr>
        </p:nvSpPr>
        <p:spPr/>
        <p:txBody>
          <a:bodyPr/>
          <a:lstStyle/>
          <a:p>
            <a:r>
              <a:rPr lang="fi-FI" dirty="0">
                <a:latin typeface="Arial" charset="0"/>
                <a:ea typeface="Arial" charset="0"/>
                <a:cs typeface="Arial" charset="0"/>
              </a:rPr>
              <a:t>Kirjoita tähän omaa </a:t>
            </a:r>
          </a:p>
          <a:p>
            <a:r>
              <a:rPr lang="fi-FI" dirty="0">
                <a:latin typeface="Arial" charset="0"/>
                <a:ea typeface="Arial" charset="0"/>
                <a:cs typeface="Arial" charset="0"/>
              </a:rPr>
              <a:t>opiskeluasi kuvaava lause. </a:t>
            </a:r>
          </a:p>
          <a:p>
            <a:r>
              <a:rPr lang="fi-FI" dirty="0">
                <a:latin typeface="Arial" charset="0"/>
                <a:ea typeface="Arial" charset="0"/>
                <a:cs typeface="Arial" charset="0"/>
              </a:rPr>
              <a:t>Voit ottaa mallia kolmesta opiskelijasta, joiden lainaukset on esitetty aikaisemmilla </a:t>
            </a:r>
          </a:p>
          <a:p>
            <a:r>
              <a:rPr lang="fi-FI" dirty="0" err="1">
                <a:latin typeface="Arial" charset="0"/>
                <a:ea typeface="Arial" charset="0"/>
                <a:cs typeface="Arial" charset="0"/>
              </a:rPr>
              <a:t>slideilla</a:t>
            </a:r>
            <a:r>
              <a:rPr lang="fi-FI" dirty="0">
                <a:latin typeface="Arial" charset="0"/>
                <a:ea typeface="Arial" charset="0"/>
                <a:cs typeface="Arial" charset="0"/>
              </a:rPr>
              <a:t>. Käytä tätä jos et halua omaa kuvaa näkyviin.</a:t>
            </a:r>
            <a:endParaRPr lang="en-GB" dirty="0">
              <a:latin typeface="Arial" charset="0"/>
              <a:ea typeface="Arial" charset="0"/>
              <a:cs typeface="Arial" charset="0"/>
            </a:endParaRPr>
          </a:p>
        </p:txBody>
      </p:sp>
    </p:spTree>
    <p:extLst>
      <p:ext uri="{BB962C8B-B14F-4D97-AF65-F5344CB8AC3E}">
        <p14:creationId xmlns:p14="http://schemas.microsoft.com/office/powerpoint/2010/main" val="22662467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13D5C90-744B-4CE1-A4A2-21212AFF4A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6710" y="2051558"/>
            <a:ext cx="12051792" cy="5472684"/>
          </a:xfrm>
          <a:prstGeom prst="rect">
            <a:avLst/>
          </a:prstGeom>
        </p:spPr>
      </p:pic>
      <p:sp>
        <p:nvSpPr>
          <p:cNvPr id="2" name="Title 1">
            <a:extLst>
              <a:ext uri="{FF2B5EF4-FFF2-40B4-BE49-F238E27FC236}">
                <a16:creationId xmlns:a16="http://schemas.microsoft.com/office/drawing/2014/main" id="{5400D2BA-087B-412B-B4C9-C5A41903A1B4}"/>
              </a:ext>
            </a:extLst>
          </p:cNvPr>
          <p:cNvSpPr>
            <a:spLocks noGrp="1"/>
          </p:cNvSpPr>
          <p:nvPr>
            <p:ph type="title"/>
          </p:nvPr>
        </p:nvSpPr>
        <p:spPr/>
        <p:txBody>
          <a:bodyPr/>
          <a:lstStyle/>
          <a:p>
            <a:r>
              <a:rPr lang="en-GB" dirty="0" err="1">
                <a:latin typeface="Arial" charset="0"/>
                <a:ea typeface="Arial" charset="0"/>
                <a:cs typeface="Arial" charset="0"/>
              </a:rPr>
              <a:t>Minun</a:t>
            </a:r>
            <a:r>
              <a:rPr lang="en-GB" dirty="0">
                <a:latin typeface="Arial" charset="0"/>
                <a:ea typeface="Arial" charset="0"/>
                <a:cs typeface="Arial" charset="0"/>
              </a:rPr>
              <a:t> </a:t>
            </a:r>
            <a:r>
              <a:rPr lang="en-GB" dirty="0" err="1">
                <a:latin typeface="Arial" charset="0"/>
                <a:ea typeface="Arial" charset="0"/>
                <a:cs typeface="Arial" charset="0"/>
              </a:rPr>
              <a:t>lukujärjestykseni</a:t>
            </a:r>
            <a:endParaRPr lang="en-GB" dirty="0">
              <a:latin typeface="Arial" charset="0"/>
              <a:ea typeface="Arial" charset="0"/>
              <a:cs typeface="Arial" charset="0"/>
            </a:endParaRPr>
          </a:p>
        </p:txBody>
      </p:sp>
      <p:graphicFrame>
        <p:nvGraphicFramePr>
          <p:cNvPr id="6" name="Table 5">
            <a:extLst>
              <a:ext uri="{FF2B5EF4-FFF2-40B4-BE49-F238E27FC236}">
                <a16:creationId xmlns:a16="http://schemas.microsoft.com/office/drawing/2014/main" id="{3AD3C9DE-6A5A-43BE-8785-2E4BBCC2F64E}"/>
              </a:ext>
            </a:extLst>
          </p:cNvPr>
          <p:cNvGraphicFramePr>
            <a:graphicFrameLocks noGrp="1"/>
          </p:cNvGraphicFramePr>
          <p:nvPr>
            <p:extLst>
              <p:ext uri="{D42A27DB-BD31-4B8C-83A1-F6EECF244321}">
                <p14:modId xmlns:p14="http://schemas.microsoft.com/office/powerpoint/2010/main" val="2584639364"/>
              </p:ext>
            </p:extLst>
          </p:nvPr>
        </p:nvGraphicFramePr>
        <p:xfrm>
          <a:off x="2120901" y="1346200"/>
          <a:ext cx="12052300" cy="6168300"/>
        </p:xfrm>
        <a:graphic>
          <a:graphicData uri="http://schemas.openxmlformats.org/drawingml/2006/table">
            <a:tbl>
              <a:tblPr firstRow="1" bandRow="1">
                <a:tableStyleId>{5C22544A-7EE6-4342-B048-85BDC9FD1C3A}</a:tableStyleId>
              </a:tblPr>
              <a:tblGrid>
                <a:gridCol w="2410460">
                  <a:extLst>
                    <a:ext uri="{9D8B030D-6E8A-4147-A177-3AD203B41FA5}">
                      <a16:colId xmlns:a16="http://schemas.microsoft.com/office/drawing/2014/main" val="2325707408"/>
                    </a:ext>
                  </a:extLst>
                </a:gridCol>
                <a:gridCol w="2410460">
                  <a:extLst>
                    <a:ext uri="{9D8B030D-6E8A-4147-A177-3AD203B41FA5}">
                      <a16:colId xmlns:a16="http://schemas.microsoft.com/office/drawing/2014/main" val="2044462978"/>
                    </a:ext>
                  </a:extLst>
                </a:gridCol>
                <a:gridCol w="2410460">
                  <a:extLst>
                    <a:ext uri="{9D8B030D-6E8A-4147-A177-3AD203B41FA5}">
                      <a16:colId xmlns:a16="http://schemas.microsoft.com/office/drawing/2014/main" val="420193252"/>
                    </a:ext>
                  </a:extLst>
                </a:gridCol>
                <a:gridCol w="2410460">
                  <a:extLst>
                    <a:ext uri="{9D8B030D-6E8A-4147-A177-3AD203B41FA5}">
                      <a16:colId xmlns:a16="http://schemas.microsoft.com/office/drawing/2014/main" val="2385713330"/>
                    </a:ext>
                  </a:extLst>
                </a:gridCol>
                <a:gridCol w="2410460">
                  <a:extLst>
                    <a:ext uri="{9D8B030D-6E8A-4147-A177-3AD203B41FA5}">
                      <a16:colId xmlns:a16="http://schemas.microsoft.com/office/drawing/2014/main" val="2009990209"/>
                    </a:ext>
                  </a:extLst>
                </a:gridCol>
              </a:tblGrid>
              <a:tr h="720000">
                <a:tc>
                  <a:txBody>
                    <a:bodyPr/>
                    <a:lstStyle/>
                    <a:p>
                      <a:pPr algn="ctr"/>
                      <a:r>
                        <a:rPr lang="fi-FI" sz="1600" b="1" spc="-70" baseline="0" dirty="0">
                          <a:solidFill>
                            <a:schemeClr val="bg2"/>
                          </a:solidFill>
                          <a:latin typeface="Arial" charset="0"/>
                          <a:ea typeface="Arial" charset="0"/>
                          <a:cs typeface="Arial" charset="0"/>
                        </a:rPr>
                        <a:t>Maanantai</a:t>
                      </a:r>
                      <a:endParaRPr lang="en-GB" sz="1600" b="1" spc="-70" baseline="0" dirty="0">
                        <a:solidFill>
                          <a:schemeClr val="bg2"/>
                        </a:solidFill>
                        <a:latin typeface="Arial" charset="0"/>
                        <a:ea typeface="Arial" charset="0"/>
                        <a:cs typeface="Arial" charset="0"/>
                      </a:endParaRPr>
                    </a:p>
                  </a:txBody>
                  <a:tcPr marL="21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i-FI" sz="1600" b="1" spc="-70" baseline="0" dirty="0">
                          <a:solidFill>
                            <a:schemeClr val="bg2"/>
                          </a:solidFill>
                          <a:latin typeface="Arial" charset="0"/>
                          <a:ea typeface="Arial" charset="0"/>
                          <a:cs typeface="Arial" charset="0"/>
                        </a:rPr>
                        <a:t>Tiistai</a:t>
                      </a:r>
                      <a:endParaRPr lang="en-GB" sz="1600" b="1" spc="-70" baseline="0" dirty="0">
                        <a:solidFill>
                          <a:schemeClr val="bg2"/>
                        </a:solidFill>
                        <a:latin typeface="Arial" charset="0"/>
                        <a:ea typeface="Arial" charset="0"/>
                        <a:cs typeface="Arial" charset="0"/>
                      </a:endParaRPr>
                    </a:p>
                  </a:txBody>
                  <a:tcPr marL="21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i-FI" sz="1600" b="1" spc="-70" baseline="0" dirty="0">
                          <a:solidFill>
                            <a:schemeClr val="bg2"/>
                          </a:solidFill>
                          <a:latin typeface="Arial" charset="0"/>
                          <a:ea typeface="Arial" charset="0"/>
                          <a:cs typeface="Arial" charset="0"/>
                        </a:rPr>
                        <a:t>Keskiviikko</a:t>
                      </a:r>
                      <a:endParaRPr lang="en-GB" sz="1600" b="1" spc="-70" baseline="0" dirty="0">
                        <a:solidFill>
                          <a:schemeClr val="bg2"/>
                        </a:solidFill>
                        <a:latin typeface="Arial" charset="0"/>
                        <a:ea typeface="Arial" charset="0"/>
                        <a:cs typeface="Arial" charset="0"/>
                      </a:endParaRPr>
                    </a:p>
                  </a:txBody>
                  <a:tcPr marL="21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i-FI" sz="1600" b="1" spc="-70" baseline="0" dirty="0">
                          <a:solidFill>
                            <a:schemeClr val="bg2"/>
                          </a:solidFill>
                          <a:latin typeface="Arial" charset="0"/>
                          <a:ea typeface="Arial" charset="0"/>
                          <a:cs typeface="Arial" charset="0"/>
                        </a:rPr>
                        <a:t>Torstai</a:t>
                      </a:r>
                      <a:endParaRPr lang="en-GB" sz="1600" b="1" spc="-70" baseline="0" dirty="0">
                        <a:solidFill>
                          <a:schemeClr val="bg2"/>
                        </a:solidFill>
                        <a:latin typeface="Arial" charset="0"/>
                        <a:ea typeface="Arial" charset="0"/>
                        <a:cs typeface="Arial" charset="0"/>
                      </a:endParaRPr>
                    </a:p>
                  </a:txBody>
                  <a:tcPr marL="21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i-FI" sz="1600" b="1" spc="-70" baseline="0" dirty="0">
                          <a:solidFill>
                            <a:schemeClr val="bg2"/>
                          </a:solidFill>
                          <a:latin typeface="Arial" charset="0"/>
                          <a:ea typeface="Arial" charset="0"/>
                          <a:cs typeface="Arial" charset="0"/>
                        </a:rPr>
                        <a:t>Perjantai</a:t>
                      </a:r>
                      <a:endParaRPr lang="en-GB" sz="1600" b="1" spc="-70" baseline="0" dirty="0">
                        <a:solidFill>
                          <a:schemeClr val="bg2"/>
                        </a:solidFill>
                        <a:latin typeface="Arial" charset="0"/>
                        <a:ea typeface="Arial" charset="0"/>
                        <a:cs typeface="Arial" charset="0"/>
                      </a:endParaRPr>
                    </a:p>
                  </a:txBody>
                  <a:tcPr marL="216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3322951"/>
                  </a:ext>
                </a:extLst>
              </a:tr>
              <a:tr h="1089660">
                <a:tc>
                  <a:txBody>
                    <a:bodyPr/>
                    <a:lstStyle/>
                    <a:p>
                      <a:pPr>
                        <a:lnSpc>
                          <a:spcPct val="85000"/>
                        </a:lnSpc>
                      </a:pPr>
                      <a:endParaRPr lang="en-GB" sz="1600" b="1" spc="-70" baseline="0" dirty="0">
                        <a:solidFill>
                          <a:schemeClr val="tx2"/>
                        </a:solidFill>
                        <a:latin typeface="Arial" charset="0"/>
                        <a:ea typeface="Arial" charset="0"/>
                        <a:cs typeface="Arial" charset="0"/>
                      </a:endParaRPr>
                    </a:p>
                  </a:txBody>
                  <a:tcPr marL="25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r>
                        <a:rPr lang="fi-FI" sz="1600" b="1" spc="-70" baseline="0" dirty="0">
                          <a:solidFill>
                            <a:schemeClr val="tx2"/>
                          </a:solidFill>
                          <a:latin typeface="Arial" charset="0"/>
                          <a:ea typeface="Arial" charset="0"/>
                          <a:cs typeface="Arial" charset="0"/>
                        </a:rPr>
                        <a:t>MS-A0105</a:t>
                      </a:r>
                    </a:p>
                    <a:p>
                      <a:pPr>
                        <a:lnSpc>
                          <a:spcPct val="85000"/>
                        </a:lnSpc>
                      </a:pPr>
                      <a:r>
                        <a:rPr lang="fi-FI" sz="1600" b="1" spc="-70" baseline="0" dirty="0">
                          <a:solidFill>
                            <a:schemeClr val="tx2"/>
                          </a:solidFill>
                          <a:latin typeface="Arial" charset="0"/>
                          <a:ea typeface="Arial" charset="0"/>
                          <a:cs typeface="Arial" charset="0"/>
                        </a:rPr>
                        <a:t>Differentiaali- ja </a:t>
                      </a:r>
                    </a:p>
                    <a:p>
                      <a:pPr>
                        <a:lnSpc>
                          <a:spcPct val="85000"/>
                        </a:lnSpc>
                      </a:pPr>
                      <a:r>
                        <a:rPr lang="fi-FI" sz="1600" b="1" spc="-70" baseline="0" dirty="0">
                          <a:solidFill>
                            <a:schemeClr val="tx2"/>
                          </a:solidFill>
                          <a:latin typeface="Arial" charset="0"/>
                          <a:ea typeface="Arial" charset="0"/>
                          <a:cs typeface="Arial" charset="0"/>
                        </a:rPr>
                        <a:t>integraalilaskenta 1, </a:t>
                      </a:r>
                      <a:br>
                        <a:rPr lang="fi-FI" sz="1600" b="1" spc="-70" baseline="0" dirty="0">
                          <a:solidFill>
                            <a:schemeClr val="tx2"/>
                          </a:solidFill>
                          <a:latin typeface="Arial" charset="0"/>
                          <a:ea typeface="Arial" charset="0"/>
                          <a:cs typeface="Arial" charset="0"/>
                        </a:rPr>
                      </a:br>
                      <a:r>
                        <a:rPr lang="fi-FI" sz="1600" b="1" spc="-70" baseline="0" dirty="0">
                          <a:solidFill>
                            <a:schemeClr val="tx2"/>
                          </a:solidFill>
                          <a:latin typeface="Arial" charset="0"/>
                          <a:ea typeface="Arial" charset="0"/>
                          <a:cs typeface="Arial" charset="0"/>
                        </a:rPr>
                        <a:t>luento</a:t>
                      </a:r>
                      <a:endParaRPr lang="en-GB" sz="1600" b="1" spc="-70" baseline="0" dirty="0">
                        <a:solidFill>
                          <a:schemeClr val="tx2"/>
                        </a:solidFill>
                        <a:latin typeface="Arial" charset="0"/>
                        <a:ea typeface="Arial" charset="0"/>
                        <a:cs typeface="Arial" charset="0"/>
                      </a:endParaRPr>
                    </a:p>
                  </a:txBody>
                  <a:tcPr marL="25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r>
                        <a:rPr lang="fi-FI" sz="1600" b="1" spc="-70" baseline="0" dirty="0">
                          <a:solidFill>
                            <a:schemeClr val="tx2"/>
                          </a:solidFill>
                          <a:latin typeface="Arial" charset="0"/>
                          <a:ea typeface="Arial" charset="0"/>
                          <a:cs typeface="Arial" charset="0"/>
                        </a:rPr>
                        <a:t>MS-A0105</a:t>
                      </a:r>
                    </a:p>
                    <a:p>
                      <a:pPr>
                        <a:lnSpc>
                          <a:spcPct val="85000"/>
                        </a:lnSpc>
                      </a:pPr>
                      <a:r>
                        <a:rPr lang="fi-FI" sz="1600" b="1" spc="-70" baseline="0" dirty="0">
                          <a:solidFill>
                            <a:schemeClr val="tx2"/>
                          </a:solidFill>
                          <a:latin typeface="Arial" charset="0"/>
                          <a:ea typeface="Arial" charset="0"/>
                          <a:cs typeface="Arial" charset="0"/>
                        </a:rPr>
                        <a:t>Differentiaali- ja </a:t>
                      </a:r>
                    </a:p>
                    <a:p>
                      <a:pPr>
                        <a:lnSpc>
                          <a:spcPct val="85000"/>
                        </a:lnSpc>
                      </a:pPr>
                      <a:r>
                        <a:rPr lang="fi-FI" sz="1600" b="1" spc="-70" baseline="0" dirty="0">
                          <a:solidFill>
                            <a:schemeClr val="tx2"/>
                          </a:solidFill>
                          <a:latin typeface="Arial" charset="0"/>
                          <a:ea typeface="Arial" charset="0"/>
                          <a:cs typeface="Arial" charset="0"/>
                        </a:rPr>
                        <a:t>integraalilaskenta 1, </a:t>
                      </a:r>
                      <a:br>
                        <a:rPr lang="fi-FI" sz="1600" b="1" spc="-70" baseline="0" dirty="0">
                          <a:solidFill>
                            <a:schemeClr val="tx2"/>
                          </a:solidFill>
                          <a:latin typeface="Arial" charset="0"/>
                          <a:ea typeface="Arial" charset="0"/>
                          <a:cs typeface="Arial" charset="0"/>
                        </a:rPr>
                      </a:br>
                      <a:r>
                        <a:rPr lang="fi-FI" sz="1600" b="1" spc="-70" baseline="0" dirty="0">
                          <a:solidFill>
                            <a:schemeClr val="tx2"/>
                          </a:solidFill>
                          <a:latin typeface="Arial" charset="0"/>
                          <a:ea typeface="Arial" charset="0"/>
                          <a:cs typeface="Arial" charset="0"/>
                        </a:rPr>
                        <a:t>luento</a:t>
                      </a:r>
                    </a:p>
                  </a:txBody>
                  <a:tcPr marL="25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endParaRPr lang="en-GB" sz="1600" b="1" spc="-70" baseline="0" dirty="0">
                        <a:solidFill>
                          <a:schemeClr val="tx2"/>
                        </a:solidFill>
                        <a:latin typeface="Arial" charset="0"/>
                        <a:ea typeface="Arial" charset="0"/>
                        <a:cs typeface="Arial" charset="0"/>
                      </a:endParaRPr>
                    </a:p>
                  </a:txBody>
                  <a:tcPr marL="25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endParaRPr lang="en-GB" sz="1600" b="1" spc="-70" baseline="0" dirty="0">
                        <a:solidFill>
                          <a:schemeClr val="tx2"/>
                        </a:solidFill>
                        <a:latin typeface="Arial" charset="0"/>
                        <a:ea typeface="Arial" charset="0"/>
                        <a:cs typeface="Arial" charset="0"/>
                      </a:endParaRPr>
                    </a:p>
                  </a:txBody>
                  <a:tcPr marL="25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8511033"/>
                  </a:ext>
                </a:extLst>
              </a:tr>
              <a:tr h="1089660">
                <a:tc>
                  <a:txBody>
                    <a:bodyPr/>
                    <a:lstStyle/>
                    <a:p>
                      <a:pPr>
                        <a:lnSpc>
                          <a:spcPct val="85000"/>
                        </a:lnSpc>
                      </a:pPr>
                      <a:r>
                        <a:rPr lang="en-GB" sz="1600" b="1" spc="-70" baseline="0" dirty="0">
                          <a:solidFill>
                            <a:schemeClr val="tx2"/>
                          </a:solidFill>
                          <a:latin typeface="Arial" charset="0"/>
                          <a:ea typeface="Arial" charset="0"/>
                          <a:cs typeface="Arial" charset="0"/>
                        </a:rPr>
                        <a:t>CS-A1111</a:t>
                      </a:r>
                    </a:p>
                    <a:p>
                      <a:pPr>
                        <a:lnSpc>
                          <a:spcPct val="85000"/>
                        </a:lnSpc>
                      </a:pPr>
                      <a:r>
                        <a:rPr lang="en-GB" sz="1600" b="1" spc="-70" baseline="0" dirty="0" err="1">
                          <a:solidFill>
                            <a:schemeClr val="tx2"/>
                          </a:solidFill>
                          <a:latin typeface="Arial" charset="0"/>
                          <a:ea typeface="Arial" charset="0"/>
                          <a:cs typeface="Arial" charset="0"/>
                        </a:rPr>
                        <a:t>Ohjelmoinnin</a:t>
                      </a:r>
                      <a:r>
                        <a:rPr lang="en-GB" sz="1600" b="1" spc="-70" baseline="0" dirty="0">
                          <a:solidFill>
                            <a:schemeClr val="tx2"/>
                          </a:solidFill>
                          <a:latin typeface="Arial" charset="0"/>
                          <a:ea typeface="Arial" charset="0"/>
                          <a:cs typeface="Arial" charset="0"/>
                        </a:rPr>
                        <a:t> </a:t>
                      </a:r>
                    </a:p>
                    <a:p>
                      <a:pPr>
                        <a:lnSpc>
                          <a:spcPct val="85000"/>
                        </a:lnSpc>
                      </a:pPr>
                      <a:r>
                        <a:rPr lang="en-GB" sz="1600" b="1" spc="-70" baseline="0" dirty="0" err="1">
                          <a:solidFill>
                            <a:schemeClr val="tx2"/>
                          </a:solidFill>
                          <a:latin typeface="Arial" charset="0"/>
                          <a:ea typeface="Arial" charset="0"/>
                          <a:cs typeface="Arial" charset="0"/>
                        </a:rPr>
                        <a:t>peruskurssi</a:t>
                      </a:r>
                      <a:r>
                        <a:rPr lang="en-GB" sz="1600" b="1" spc="-70" baseline="0" dirty="0">
                          <a:solidFill>
                            <a:schemeClr val="tx2"/>
                          </a:solidFill>
                          <a:latin typeface="Arial" charset="0"/>
                          <a:ea typeface="Arial" charset="0"/>
                          <a:cs typeface="Arial" charset="0"/>
                        </a:rPr>
                        <a:t>, </a:t>
                      </a:r>
                      <a:r>
                        <a:rPr lang="en-GB" sz="1600" b="1" spc="-70" baseline="0" dirty="0" err="1">
                          <a:solidFill>
                            <a:schemeClr val="tx2"/>
                          </a:solidFill>
                          <a:latin typeface="Arial" charset="0"/>
                          <a:ea typeface="Arial" charset="0"/>
                          <a:cs typeface="Arial" charset="0"/>
                        </a:rPr>
                        <a:t>harkka</a:t>
                      </a:r>
                      <a:endParaRPr lang="en-GB" sz="1600" b="1" spc="-70" baseline="0" dirty="0">
                        <a:solidFill>
                          <a:schemeClr val="tx2"/>
                        </a:solidFill>
                        <a:latin typeface="Arial" charset="0"/>
                        <a:ea typeface="Arial" charset="0"/>
                        <a:cs typeface="Arial" charset="0"/>
                      </a:endParaRPr>
                    </a:p>
                  </a:txBody>
                  <a:tcPr marL="25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endParaRPr lang="en-GB" sz="1600" b="1" spc="-70" baseline="0" dirty="0">
                        <a:solidFill>
                          <a:schemeClr val="tx2"/>
                        </a:solidFill>
                        <a:latin typeface="Arial" charset="0"/>
                        <a:ea typeface="Arial" charset="0"/>
                        <a:cs typeface="Arial" charset="0"/>
                      </a:endParaRPr>
                    </a:p>
                  </a:txBody>
                  <a:tcPr marL="25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endParaRPr lang="en-GB" sz="1600" b="1" spc="-70" baseline="0" dirty="0">
                        <a:solidFill>
                          <a:schemeClr val="tx2"/>
                        </a:solidFill>
                        <a:latin typeface="Arial" charset="0"/>
                        <a:ea typeface="Arial" charset="0"/>
                        <a:cs typeface="Arial" charset="0"/>
                      </a:endParaRPr>
                    </a:p>
                  </a:txBody>
                  <a:tcPr marL="25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r>
                        <a:rPr lang="en-GB" sz="1600" b="1" spc="-70" baseline="0" dirty="0">
                          <a:solidFill>
                            <a:schemeClr val="tx2"/>
                          </a:solidFill>
                          <a:latin typeface="Arial" charset="0"/>
                          <a:ea typeface="Arial" charset="0"/>
                          <a:cs typeface="Arial" charset="0"/>
                        </a:rPr>
                        <a:t>PHYS-A3121</a:t>
                      </a:r>
                    </a:p>
                    <a:p>
                      <a:pPr>
                        <a:lnSpc>
                          <a:spcPct val="85000"/>
                        </a:lnSpc>
                      </a:pPr>
                      <a:r>
                        <a:rPr lang="en-GB" sz="1600" b="1" spc="-70" baseline="0" dirty="0" err="1">
                          <a:solidFill>
                            <a:schemeClr val="tx2"/>
                          </a:solidFill>
                          <a:latin typeface="Arial" charset="0"/>
                          <a:ea typeface="Arial" charset="0"/>
                          <a:cs typeface="Arial" charset="0"/>
                        </a:rPr>
                        <a:t>Thermodynamiikka</a:t>
                      </a:r>
                      <a:r>
                        <a:rPr lang="en-GB" sz="1600" b="1" spc="-70" baseline="0" dirty="0">
                          <a:solidFill>
                            <a:schemeClr val="tx2"/>
                          </a:solidFill>
                          <a:latin typeface="Arial" charset="0"/>
                          <a:ea typeface="Arial" charset="0"/>
                          <a:cs typeface="Arial" charset="0"/>
                        </a:rPr>
                        <a:t>, </a:t>
                      </a:r>
                      <a:r>
                        <a:rPr lang="en-GB" sz="1600" b="1" spc="-70" baseline="0" dirty="0" err="1">
                          <a:solidFill>
                            <a:schemeClr val="tx2"/>
                          </a:solidFill>
                          <a:latin typeface="Arial" charset="0"/>
                          <a:ea typeface="Arial" charset="0"/>
                          <a:cs typeface="Arial" charset="0"/>
                        </a:rPr>
                        <a:t>harjoitus</a:t>
                      </a:r>
                      <a:endParaRPr lang="en-GB" sz="1600" b="1" spc="-70" baseline="0" dirty="0">
                        <a:solidFill>
                          <a:schemeClr val="tx2"/>
                        </a:solidFill>
                        <a:latin typeface="Arial" charset="0"/>
                        <a:ea typeface="Arial" charset="0"/>
                        <a:cs typeface="Arial" charset="0"/>
                      </a:endParaRPr>
                    </a:p>
                  </a:txBody>
                  <a:tcPr marL="25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endParaRPr lang="en-GB" sz="1600" b="1" spc="-70" baseline="0" dirty="0">
                        <a:solidFill>
                          <a:schemeClr val="tx2"/>
                        </a:solidFill>
                        <a:latin typeface="Arial" charset="0"/>
                        <a:ea typeface="Arial" charset="0"/>
                        <a:cs typeface="Arial" charset="0"/>
                      </a:endParaRPr>
                    </a:p>
                  </a:txBody>
                  <a:tcPr marL="25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2327129"/>
                  </a:ext>
                </a:extLst>
              </a:tr>
              <a:tr h="1089660">
                <a:tc>
                  <a:txBody>
                    <a:bodyPr/>
                    <a:lstStyle/>
                    <a:p>
                      <a:pPr>
                        <a:lnSpc>
                          <a:spcPct val="85000"/>
                        </a:lnSpc>
                      </a:pPr>
                      <a:r>
                        <a:rPr lang="en-GB" sz="1600" b="1" spc="-70" baseline="0" dirty="0">
                          <a:solidFill>
                            <a:schemeClr val="tx2"/>
                          </a:solidFill>
                          <a:latin typeface="Arial" charset="0"/>
                          <a:ea typeface="Arial" charset="0"/>
                          <a:cs typeface="Arial" charset="0"/>
                        </a:rPr>
                        <a:t>PHYS-A3121</a:t>
                      </a:r>
                    </a:p>
                    <a:p>
                      <a:pPr>
                        <a:lnSpc>
                          <a:spcPct val="85000"/>
                        </a:lnSpc>
                      </a:pPr>
                      <a:r>
                        <a:rPr lang="en-GB" sz="1600" b="1" spc="-70" baseline="0" dirty="0" err="1">
                          <a:solidFill>
                            <a:schemeClr val="tx2"/>
                          </a:solidFill>
                          <a:latin typeface="Arial" charset="0"/>
                          <a:ea typeface="Arial" charset="0"/>
                          <a:cs typeface="Arial" charset="0"/>
                        </a:rPr>
                        <a:t>Thermodynamiikka</a:t>
                      </a:r>
                      <a:r>
                        <a:rPr lang="en-GB" sz="1600" b="1" spc="-70" baseline="0" dirty="0">
                          <a:solidFill>
                            <a:schemeClr val="tx2"/>
                          </a:solidFill>
                          <a:latin typeface="Arial" charset="0"/>
                          <a:ea typeface="Arial" charset="0"/>
                          <a:cs typeface="Arial" charset="0"/>
                        </a:rPr>
                        <a:t>, </a:t>
                      </a:r>
                      <a:br>
                        <a:rPr lang="en-GB" sz="1600" b="1" spc="-70" baseline="0" dirty="0">
                          <a:solidFill>
                            <a:schemeClr val="tx2"/>
                          </a:solidFill>
                          <a:latin typeface="Arial" charset="0"/>
                          <a:ea typeface="Arial" charset="0"/>
                          <a:cs typeface="Arial" charset="0"/>
                        </a:rPr>
                      </a:br>
                      <a:r>
                        <a:rPr lang="en-GB" sz="1600" b="1" spc="-70" baseline="0" dirty="0">
                          <a:solidFill>
                            <a:schemeClr val="tx2"/>
                          </a:solidFill>
                          <a:latin typeface="Arial" charset="0"/>
                          <a:ea typeface="Arial" charset="0"/>
                          <a:cs typeface="Arial" charset="0"/>
                        </a:rPr>
                        <a:t>labra</a:t>
                      </a:r>
                    </a:p>
                  </a:txBody>
                  <a:tcPr marL="25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r>
                        <a:rPr lang="en-GB" sz="1600" b="1" spc="-70" baseline="0" dirty="0">
                          <a:solidFill>
                            <a:schemeClr val="tx2"/>
                          </a:solidFill>
                          <a:latin typeface="Arial" charset="0"/>
                          <a:ea typeface="Arial" charset="0"/>
                          <a:cs typeface="Arial" charset="0"/>
                        </a:rPr>
                        <a:t>PHYS-A3121</a:t>
                      </a:r>
                    </a:p>
                    <a:p>
                      <a:pPr>
                        <a:lnSpc>
                          <a:spcPct val="85000"/>
                        </a:lnSpc>
                      </a:pPr>
                      <a:r>
                        <a:rPr lang="en-GB" sz="1600" b="1" spc="-70" baseline="0" dirty="0" err="1">
                          <a:solidFill>
                            <a:schemeClr val="tx2"/>
                          </a:solidFill>
                          <a:latin typeface="Arial" charset="0"/>
                          <a:ea typeface="Arial" charset="0"/>
                          <a:cs typeface="Arial" charset="0"/>
                        </a:rPr>
                        <a:t>Thermodynamiikka</a:t>
                      </a:r>
                      <a:r>
                        <a:rPr lang="en-GB" sz="1600" b="1" spc="-70" baseline="0" dirty="0">
                          <a:solidFill>
                            <a:schemeClr val="tx2"/>
                          </a:solidFill>
                          <a:latin typeface="Arial" charset="0"/>
                          <a:ea typeface="Arial" charset="0"/>
                          <a:cs typeface="Arial" charset="0"/>
                        </a:rPr>
                        <a:t>, </a:t>
                      </a:r>
                      <a:r>
                        <a:rPr lang="en-GB" sz="1600" b="1" spc="-70" baseline="0" dirty="0" err="1">
                          <a:solidFill>
                            <a:schemeClr val="tx2"/>
                          </a:solidFill>
                          <a:latin typeface="Arial" charset="0"/>
                          <a:ea typeface="Arial" charset="0"/>
                          <a:cs typeface="Arial" charset="0"/>
                        </a:rPr>
                        <a:t>luento</a:t>
                      </a:r>
                      <a:endParaRPr lang="en-GB" sz="1600" b="1" spc="-70" baseline="0" dirty="0">
                        <a:solidFill>
                          <a:schemeClr val="tx2"/>
                        </a:solidFill>
                        <a:latin typeface="Arial" charset="0"/>
                        <a:ea typeface="Arial" charset="0"/>
                        <a:cs typeface="Arial" charset="0"/>
                      </a:endParaRPr>
                    </a:p>
                  </a:txBody>
                  <a:tcPr marL="25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r>
                        <a:rPr lang="en-GB" sz="1600" b="1" spc="-70" baseline="0" dirty="0" err="1">
                          <a:solidFill>
                            <a:schemeClr val="tx2"/>
                          </a:solidFill>
                          <a:latin typeface="Arial" charset="0"/>
                          <a:ea typeface="Arial" charset="0"/>
                          <a:cs typeface="Arial" charset="0"/>
                        </a:rPr>
                        <a:t>Ryhmätyö</a:t>
                      </a:r>
                      <a:endParaRPr lang="en-GB" sz="1600" b="1" spc="-70" baseline="0" dirty="0">
                        <a:solidFill>
                          <a:schemeClr val="tx2"/>
                        </a:solidFill>
                        <a:latin typeface="Arial" charset="0"/>
                        <a:ea typeface="Arial" charset="0"/>
                        <a:cs typeface="Arial" charset="0"/>
                      </a:endParaRPr>
                    </a:p>
                  </a:txBody>
                  <a:tcPr marL="25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endParaRPr lang="en-GB" sz="1600" b="1" spc="-70" baseline="0" dirty="0">
                        <a:solidFill>
                          <a:schemeClr val="tx2"/>
                        </a:solidFill>
                        <a:latin typeface="Arial" charset="0"/>
                        <a:ea typeface="Arial" charset="0"/>
                        <a:cs typeface="Arial" charset="0"/>
                      </a:endParaRPr>
                    </a:p>
                  </a:txBody>
                  <a:tcPr marL="25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r>
                        <a:rPr lang="en-GB" sz="1600" b="1" spc="-70" baseline="0" dirty="0">
                          <a:solidFill>
                            <a:schemeClr val="tx2"/>
                          </a:solidFill>
                          <a:latin typeface="Arial" charset="0"/>
                          <a:ea typeface="Arial" charset="0"/>
                          <a:cs typeface="Arial" charset="0"/>
                        </a:rPr>
                        <a:t>LC-5410</a:t>
                      </a:r>
                    </a:p>
                    <a:p>
                      <a:pPr>
                        <a:lnSpc>
                          <a:spcPct val="85000"/>
                        </a:lnSpc>
                      </a:pPr>
                      <a:r>
                        <a:rPr lang="en-GB" sz="1600" b="1" spc="-70" baseline="0" dirty="0" err="1">
                          <a:solidFill>
                            <a:schemeClr val="tx2"/>
                          </a:solidFill>
                          <a:latin typeface="Arial" charset="0"/>
                          <a:ea typeface="Arial" charset="0"/>
                          <a:cs typeface="Arial" charset="0"/>
                        </a:rPr>
                        <a:t>Tekniikan</a:t>
                      </a:r>
                      <a:r>
                        <a:rPr lang="en-GB" sz="1600" b="1" spc="-70" baseline="0" dirty="0">
                          <a:solidFill>
                            <a:schemeClr val="tx2"/>
                          </a:solidFill>
                          <a:latin typeface="Arial" charset="0"/>
                          <a:ea typeface="Arial" charset="0"/>
                          <a:cs typeface="Arial" charset="0"/>
                        </a:rPr>
                        <a:t> </a:t>
                      </a:r>
                      <a:r>
                        <a:rPr lang="en-GB" sz="1600" b="1" spc="-70" baseline="0" dirty="0" err="1">
                          <a:solidFill>
                            <a:schemeClr val="tx2"/>
                          </a:solidFill>
                          <a:latin typeface="Arial" charset="0"/>
                          <a:ea typeface="Arial" charset="0"/>
                          <a:cs typeface="Arial" charset="0"/>
                        </a:rPr>
                        <a:t>alan</a:t>
                      </a:r>
                      <a:r>
                        <a:rPr lang="en-GB" sz="1600" b="1" spc="-70" baseline="0" dirty="0">
                          <a:solidFill>
                            <a:schemeClr val="tx2"/>
                          </a:solidFill>
                          <a:latin typeface="Arial" charset="0"/>
                          <a:ea typeface="Arial" charset="0"/>
                          <a:cs typeface="Arial" charset="0"/>
                        </a:rPr>
                        <a:t> </a:t>
                      </a:r>
                      <a:r>
                        <a:rPr lang="en-GB" sz="1600" b="1" spc="-70" baseline="0" dirty="0" err="1">
                          <a:solidFill>
                            <a:schemeClr val="tx2"/>
                          </a:solidFill>
                          <a:latin typeface="Arial" charset="0"/>
                          <a:ea typeface="Arial" charset="0"/>
                          <a:cs typeface="Arial" charset="0"/>
                        </a:rPr>
                        <a:t>ruotsi</a:t>
                      </a:r>
                      <a:endParaRPr lang="en-GB" sz="1600" b="1" spc="-70" baseline="0" dirty="0">
                        <a:solidFill>
                          <a:schemeClr val="tx2"/>
                        </a:solidFill>
                        <a:latin typeface="Arial" charset="0"/>
                        <a:ea typeface="Arial" charset="0"/>
                        <a:cs typeface="Arial" charset="0"/>
                      </a:endParaRPr>
                    </a:p>
                  </a:txBody>
                  <a:tcPr marL="25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60108442"/>
                  </a:ext>
                </a:extLst>
              </a:tr>
              <a:tr h="1089660">
                <a:tc>
                  <a:txBody>
                    <a:bodyPr/>
                    <a:lstStyle/>
                    <a:p>
                      <a:pPr>
                        <a:lnSpc>
                          <a:spcPct val="85000"/>
                        </a:lnSpc>
                      </a:pPr>
                      <a:endParaRPr lang="en-GB" sz="1600" b="1" spc="-70" baseline="0">
                        <a:solidFill>
                          <a:schemeClr val="tx2"/>
                        </a:solidFill>
                        <a:latin typeface="Arial" charset="0"/>
                        <a:ea typeface="Arial" charset="0"/>
                        <a:cs typeface="Arial" charset="0"/>
                      </a:endParaRPr>
                    </a:p>
                  </a:txBody>
                  <a:tcPr marL="25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endParaRPr lang="en-GB" sz="1600" b="1" spc="-70" baseline="0">
                        <a:solidFill>
                          <a:schemeClr val="tx2"/>
                        </a:solidFill>
                        <a:latin typeface="Arial" charset="0"/>
                        <a:ea typeface="Arial" charset="0"/>
                        <a:cs typeface="Arial" charset="0"/>
                      </a:endParaRPr>
                    </a:p>
                  </a:txBody>
                  <a:tcPr marL="25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r>
                        <a:rPr lang="fi-FI" sz="1600" b="1" spc="-70" baseline="0" dirty="0">
                          <a:solidFill>
                            <a:schemeClr val="tx2"/>
                          </a:solidFill>
                          <a:latin typeface="Arial" charset="0"/>
                          <a:ea typeface="Arial" charset="0"/>
                          <a:cs typeface="Arial" charset="0"/>
                        </a:rPr>
                        <a:t>Tee labraselostus</a:t>
                      </a:r>
                      <a:endParaRPr lang="en-GB" sz="1600" b="1" spc="-70" baseline="0" dirty="0">
                        <a:solidFill>
                          <a:schemeClr val="tx2"/>
                        </a:solidFill>
                        <a:latin typeface="Arial" charset="0"/>
                        <a:ea typeface="Arial" charset="0"/>
                        <a:cs typeface="Arial" charset="0"/>
                      </a:endParaRPr>
                    </a:p>
                  </a:txBody>
                  <a:tcPr marL="25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r>
                        <a:rPr lang="en-GB" sz="1600" b="1" spc="-70" baseline="0" dirty="0" err="1">
                          <a:solidFill>
                            <a:schemeClr val="bg2"/>
                          </a:solidFill>
                          <a:latin typeface="Arial" charset="0"/>
                          <a:ea typeface="Arial" charset="0"/>
                          <a:cs typeface="Arial" charset="0"/>
                        </a:rPr>
                        <a:t>YTHS-hammaslääkäri</a:t>
                      </a:r>
                      <a:r>
                        <a:rPr lang="en-GB" sz="1600" b="1" spc="-70" baseline="0" dirty="0">
                          <a:solidFill>
                            <a:schemeClr val="bg2"/>
                          </a:solidFill>
                          <a:latin typeface="Arial" charset="0"/>
                          <a:ea typeface="Arial" charset="0"/>
                          <a:cs typeface="Arial" charset="0"/>
                        </a:rPr>
                        <a:t> </a:t>
                      </a:r>
                      <a:br>
                        <a:rPr lang="en-GB" sz="1600" b="1" spc="-70" baseline="0" dirty="0">
                          <a:solidFill>
                            <a:schemeClr val="bg2"/>
                          </a:solidFill>
                          <a:latin typeface="Arial" charset="0"/>
                          <a:ea typeface="Arial" charset="0"/>
                          <a:cs typeface="Arial" charset="0"/>
                        </a:rPr>
                      </a:br>
                      <a:r>
                        <a:rPr lang="en-GB" sz="1600" b="1" spc="-70" baseline="0" dirty="0" err="1">
                          <a:solidFill>
                            <a:schemeClr val="bg2"/>
                          </a:solidFill>
                          <a:latin typeface="Arial" charset="0"/>
                          <a:ea typeface="Arial" charset="0"/>
                          <a:cs typeface="Arial" charset="0"/>
                        </a:rPr>
                        <a:t>klo</a:t>
                      </a:r>
                      <a:r>
                        <a:rPr lang="en-GB" sz="1600" b="1" spc="-70" baseline="0" dirty="0">
                          <a:solidFill>
                            <a:schemeClr val="bg2"/>
                          </a:solidFill>
                          <a:latin typeface="Arial" charset="0"/>
                          <a:ea typeface="Arial" charset="0"/>
                          <a:cs typeface="Arial" charset="0"/>
                        </a:rPr>
                        <a:t> 14</a:t>
                      </a:r>
                    </a:p>
                  </a:txBody>
                  <a:tcPr marL="25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endParaRPr lang="en-GB" sz="1600" b="1" spc="-70" baseline="0" dirty="0">
                        <a:solidFill>
                          <a:schemeClr val="tx2"/>
                        </a:solidFill>
                        <a:latin typeface="Arial" charset="0"/>
                        <a:ea typeface="Arial" charset="0"/>
                        <a:cs typeface="Arial" charset="0"/>
                      </a:endParaRPr>
                    </a:p>
                  </a:txBody>
                  <a:tcPr marL="25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15510302"/>
                  </a:ext>
                </a:extLst>
              </a:tr>
              <a:tr h="1089660">
                <a:tc>
                  <a:txBody>
                    <a:bodyPr/>
                    <a:lstStyle/>
                    <a:p>
                      <a:pPr>
                        <a:lnSpc>
                          <a:spcPct val="85000"/>
                        </a:lnSpc>
                      </a:pPr>
                      <a:endParaRPr lang="en-GB" sz="1600" b="1" spc="-70" baseline="0">
                        <a:solidFill>
                          <a:schemeClr val="tx2"/>
                        </a:solidFill>
                        <a:latin typeface="Arial" charset="0"/>
                        <a:ea typeface="Arial" charset="0"/>
                        <a:cs typeface="Arial" charset="0"/>
                      </a:endParaRPr>
                    </a:p>
                  </a:txBody>
                  <a:tcPr marL="25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r>
                        <a:rPr lang="en-GB" sz="1600" b="1" spc="-70" baseline="0" dirty="0" err="1">
                          <a:solidFill>
                            <a:schemeClr val="bg2"/>
                          </a:solidFill>
                          <a:latin typeface="Arial" charset="0"/>
                          <a:ea typeface="Arial" charset="0"/>
                          <a:cs typeface="Arial" charset="0"/>
                        </a:rPr>
                        <a:t>Unisport</a:t>
                      </a:r>
                      <a:r>
                        <a:rPr lang="en-GB" sz="1600" b="1" spc="-70" baseline="0" dirty="0">
                          <a:solidFill>
                            <a:schemeClr val="bg2"/>
                          </a:solidFill>
                          <a:latin typeface="Arial" charset="0"/>
                          <a:ea typeface="Arial" charset="0"/>
                          <a:cs typeface="Arial" charset="0"/>
                        </a:rPr>
                        <a:t>: </a:t>
                      </a:r>
                      <a:r>
                        <a:rPr lang="en-GB" sz="1600" b="1" spc="-70" baseline="0" dirty="0" err="1">
                          <a:solidFill>
                            <a:schemeClr val="bg2"/>
                          </a:solidFill>
                          <a:latin typeface="Arial" charset="0"/>
                          <a:ea typeface="Arial" charset="0"/>
                          <a:cs typeface="Arial" charset="0"/>
                        </a:rPr>
                        <a:t>BodyPump</a:t>
                      </a:r>
                      <a:r>
                        <a:rPr lang="en-GB" sz="1600" b="1" spc="-70" baseline="0" dirty="0">
                          <a:solidFill>
                            <a:schemeClr val="bg2"/>
                          </a:solidFill>
                          <a:latin typeface="Arial" charset="0"/>
                          <a:ea typeface="Arial" charset="0"/>
                          <a:cs typeface="Arial" charset="0"/>
                        </a:rPr>
                        <a:t> </a:t>
                      </a:r>
                      <a:br>
                        <a:rPr lang="en-GB" sz="1600" b="1" spc="-70" baseline="0" dirty="0">
                          <a:solidFill>
                            <a:schemeClr val="bg2"/>
                          </a:solidFill>
                          <a:latin typeface="Arial" charset="0"/>
                          <a:ea typeface="Arial" charset="0"/>
                          <a:cs typeface="Arial" charset="0"/>
                        </a:rPr>
                      </a:br>
                      <a:r>
                        <a:rPr lang="en-GB" sz="1600" b="1" spc="-70" baseline="0" dirty="0" err="1">
                          <a:solidFill>
                            <a:schemeClr val="bg2"/>
                          </a:solidFill>
                          <a:latin typeface="Arial" charset="0"/>
                          <a:ea typeface="Arial" charset="0"/>
                          <a:cs typeface="Arial" charset="0"/>
                        </a:rPr>
                        <a:t>klo</a:t>
                      </a:r>
                      <a:r>
                        <a:rPr lang="en-GB" sz="1600" b="1" spc="-70" baseline="0" dirty="0">
                          <a:solidFill>
                            <a:schemeClr val="bg2"/>
                          </a:solidFill>
                          <a:latin typeface="Arial" charset="0"/>
                          <a:ea typeface="Arial" charset="0"/>
                          <a:cs typeface="Arial" charset="0"/>
                        </a:rPr>
                        <a:t> 18</a:t>
                      </a:r>
                    </a:p>
                  </a:txBody>
                  <a:tcPr marL="25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endParaRPr lang="en-GB" sz="1600" b="1" spc="-70" baseline="0" dirty="0">
                        <a:solidFill>
                          <a:schemeClr val="bg2"/>
                        </a:solidFill>
                        <a:latin typeface="Arial" charset="0"/>
                        <a:ea typeface="Arial" charset="0"/>
                        <a:cs typeface="Arial" charset="0"/>
                      </a:endParaRPr>
                    </a:p>
                  </a:txBody>
                  <a:tcPr marL="25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r>
                        <a:rPr lang="en-GB" sz="1600" b="1" spc="-70" baseline="0" dirty="0" err="1">
                          <a:solidFill>
                            <a:schemeClr val="bg2"/>
                          </a:solidFill>
                          <a:latin typeface="Arial" charset="0"/>
                          <a:ea typeface="Arial" charset="0"/>
                          <a:cs typeface="Arial" charset="0"/>
                        </a:rPr>
                        <a:t>Kavereiden</a:t>
                      </a:r>
                      <a:r>
                        <a:rPr lang="en-GB" sz="1600" b="1" spc="-70" baseline="0" dirty="0">
                          <a:solidFill>
                            <a:schemeClr val="bg2"/>
                          </a:solidFill>
                          <a:latin typeface="Arial" charset="0"/>
                          <a:ea typeface="Arial" charset="0"/>
                          <a:cs typeface="Arial" charset="0"/>
                        </a:rPr>
                        <a:t> </a:t>
                      </a:r>
                      <a:r>
                        <a:rPr lang="en-GB" sz="1600" b="1" spc="-70" baseline="0" dirty="0" err="1">
                          <a:solidFill>
                            <a:schemeClr val="bg2"/>
                          </a:solidFill>
                          <a:latin typeface="Arial" charset="0"/>
                          <a:ea typeface="Arial" charset="0"/>
                          <a:cs typeface="Arial" charset="0"/>
                        </a:rPr>
                        <a:t>kanssa</a:t>
                      </a:r>
                      <a:r>
                        <a:rPr lang="en-GB" sz="1600" b="1" spc="-70" baseline="0" dirty="0">
                          <a:solidFill>
                            <a:schemeClr val="bg2"/>
                          </a:solidFill>
                          <a:latin typeface="Arial" charset="0"/>
                          <a:ea typeface="Arial" charset="0"/>
                          <a:cs typeface="Arial" charset="0"/>
                        </a:rPr>
                        <a:t>  </a:t>
                      </a:r>
                      <a:r>
                        <a:rPr lang="en-GB" sz="1600" b="1" spc="-70" baseline="0" dirty="0" err="1">
                          <a:solidFill>
                            <a:schemeClr val="bg2"/>
                          </a:solidFill>
                          <a:latin typeface="Arial" charset="0"/>
                          <a:ea typeface="Arial" charset="0"/>
                          <a:cs typeface="Arial" charset="0"/>
                        </a:rPr>
                        <a:t>etänä</a:t>
                      </a:r>
                      <a:r>
                        <a:rPr lang="en-GB" sz="1600" b="1" spc="-70" baseline="0" dirty="0">
                          <a:solidFill>
                            <a:schemeClr val="bg2"/>
                          </a:solidFill>
                          <a:latin typeface="Arial" charset="0"/>
                          <a:ea typeface="Arial" charset="0"/>
                          <a:cs typeface="Arial" charset="0"/>
                        </a:rPr>
                        <a:t> </a:t>
                      </a:r>
                      <a:r>
                        <a:rPr lang="en-GB" sz="1600" b="1" spc="-70" baseline="0" dirty="0" err="1">
                          <a:solidFill>
                            <a:schemeClr val="bg2"/>
                          </a:solidFill>
                          <a:latin typeface="Arial" charset="0"/>
                          <a:ea typeface="Arial" charset="0"/>
                          <a:cs typeface="Arial" charset="0"/>
                        </a:rPr>
                        <a:t>klo</a:t>
                      </a:r>
                      <a:r>
                        <a:rPr lang="en-GB" sz="1600" b="1" spc="-70" baseline="0" dirty="0">
                          <a:solidFill>
                            <a:schemeClr val="bg2"/>
                          </a:solidFill>
                          <a:latin typeface="Arial" charset="0"/>
                          <a:ea typeface="Arial" charset="0"/>
                          <a:cs typeface="Arial" charset="0"/>
                        </a:rPr>
                        <a:t> 19</a:t>
                      </a:r>
                    </a:p>
                  </a:txBody>
                  <a:tcPr marL="25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85000"/>
                        </a:lnSpc>
                      </a:pPr>
                      <a:r>
                        <a:rPr lang="en-GB" sz="1600" b="1" spc="-70" baseline="0" dirty="0" err="1">
                          <a:solidFill>
                            <a:schemeClr val="bg2"/>
                          </a:solidFill>
                          <a:latin typeface="Arial" charset="0"/>
                          <a:ea typeface="Arial" charset="0"/>
                          <a:cs typeface="Arial" charset="0"/>
                        </a:rPr>
                        <a:t>Unisport</a:t>
                      </a:r>
                      <a:r>
                        <a:rPr lang="en-GB" sz="1600" b="1" spc="-70" baseline="0" dirty="0">
                          <a:solidFill>
                            <a:schemeClr val="bg2"/>
                          </a:solidFill>
                          <a:latin typeface="Arial" charset="0"/>
                          <a:ea typeface="Arial" charset="0"/>
                          <a:cs typeface="Arial" charset="0"/>
                        </a:rPr>
                        <a:t>: </a:t>
                      </a:r>
                      <a:r>
                        <a:rPr lang="en-GB" sz="1600" b="1" spc="-70" baseline="0" dirty="0" err="1">
                          <a:solidFill>
                            <a:schemeClr val="bg2"/>
                          </a:solidFill>
                          <a:latin typeface="Arial" charset="0"/>
                          <a:ea typeface="Arial" charset="0"/>
                          <a:cs typeface="Arial" charset="0"/>
                        </a:rPr>
                        <a:t>jooga</a:t>
                      </a:r>
                      <a:r>
                        <a:rPr lang="en-GB" sz="1600" b="1" spc="-70" baseline="0" dirty="0">
                          <a:solidFill>
                            <a:schemeClr val="bg2"/>
                          </a:solidFill>
                          <a:latin typeface="Arial" charset="0"/>
                          <a:ea typeface="Arial" charset="0"/>
                          <a:cs typeface="Arial" charset="0"/>
                        </a:rPr>
                        <a:t> </a:t>
                      </a:r>
                      <a:r>
                        <a:rPr lang="en-GB" sz="1600" b="1" spc="-70" baseline="0" dirty="0" err="1">
                          <a:solidFill>
                            <a:schemeClr val="bg2"/>
                          </a:solidFill>
                          <a:latin typeface="Arial" charset="0"/>
                          <a:ea typeface="Arial" charset="0"/>
                          <a:cs typeface="Arial" charset="0"/>
                        </a:rPr>
                        <a:t>klo</a:t>
                      </a:r>
                      <a:r>
                        <a:rPr lang="en-GB" sz="1600" b="1" spc="-70" baseline="0" dirty="0">
                          <a:solidFill>
                            <a:schemeClr val="bg2"/>
                          </a:solidFill>
                          <a:latin typeface="Arial" charset="0"/>
                          <a:ea typeface="Arial" charset="0"/>
                          <a:cs typeface="Arial" charset="0"/>
                        </a:rPr>
                        <a:t> 17</a:t>
                      </a:r>
                    </a:p>
                  </a:txBody>
                  <a:tcPr marL="25200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39700297"/>
                  </a:ext>
                </a:extLst>
              </a:tr>
            </a:tbl>
          </a:graphicData>
        </a:graphic>
      </p:graphicFrame>
    </p:spTree>
    <p:extLst>
      <p:ext uri="{BB962C8B-B14F-4D97-AF65-F5344CB8AC3E}">
        <p14:creationId xmlns:p14="http://schemas.microsoft.com/office/powerpoint/2010/main" val="14688427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798D5-8CF6-43C1-9D9B-9C21499DF66E}"/>
              </a:ext>
            </a:extLst>
          </p:cNvPr>
          <p:cNvSpPr>
            <a:spLocks noGrp="1"/>
          </p:cNvSpPr>
          <p:nvPr>
            <p:ph type="title"/>
          </p:nvPr>
        </p:nvSpPr>
        <p:spPr/>
        <p:txBody>
          <a:bodyPr/>
          <a:lstStyle/>
          <a:p>
            <a:r>
              <a:rPr lang="en-GB" dirty="0" err="1">
                <a:latin typeface="Arial" charset="0"/>
                <a:ea typeface="Arial" charset="0"/>
                <a:cs typeface="Arial" charset="0"/>
              </a:rPr>
              <a:t>Kandidaatti</a:t>
            </a:r>
            <a:r>
              <a:rPr lang="en-GB" dirty="0">
                <a:latin typeface="Arial" charset="0"/>
                <a:ea typeface="Arial" charset="0"/>
                <a:cs typeface="Arial" charset="0"/>
              </a:rPr>
              <a:t>- </a:t>
            </a:r>
            <a:r>
              <a:rPr lang="en-GB" dirty="0" err="1">
                <a:latin typeface="Arial" charset="0"/>
                <a:ea typeface="Arial" charset="0"/>
                <a:cs typeface="Arial" charset="0"/>
              </a:rPr>
              <a:t>ja</a:t>
            </a:r>
            <a:r>
              <a:rPr lang="en-GB" dirty="0">
                <a:latin typeface="Arial" charset="0"/>
                <a:ea typeface="Arial" charset="0"/>
                <a:cs typeface="Arial" charset="0"/>
              </a:rPr>
              <a:t> </a:t>
            </a:r>
            <a:r>
              <a:rPr lang="en-GB" dirty="0" err="1">
                <a:latin typeface="Arial" charset="0"/>
                <a:ea typeface="Arial" charset="0"/>
                <a:cs typeface="Arial" charset="0"/>
              </a:rPr>
              <a:t>maisteriopinnot</a:t>
            </a:r>
            <a:endParaRPr lang="en-GB" dirty="0">
              <a:latin typeface="Arial" charset="0"/>
              <a:ea typeface="Arial" charset="0"/>
              <a:cs typeface="Arial" charset="0"/>
            </a:endParaRPr>
          </a:p>
        </p:txBody>
      </p:sp>
      <p:sp>
        <p:nvSpPr>
          <p:cNvPr id="3" name="Content Placeholder 2">
            <a:extLst>
              <a:ext uri="{FF2B5EF4-FFF2-40B4-BE49-F238E27FC236}">
                <a16:creationId xmlns:a16="http://schemas.microsoft.com/office/drawing/2014/main" id="{D597E538-BD2E-43E3-AE73-787E60602820}"/>
              </a:ext>
            </a:extLst>
          </p:cNvPr>
          <p:cNvSpPr>
            <a:spLocks noGrp="1"/>
          </p:cNvSpPr>
          <p:nvPr>
            <p:ph sz="half" idx="4294967295"/>
          </p:nvPr>
        </p:nvSpPr>
        <p:spPr>
          <a:xfrm>
            <a:off x="2412000" y="2220913"/>
            <a:ext cx="10707688" cy="4649787"/>
          </a:xfrm>
        </p:spPr>
        <p:txBody>
          <a:bodyPr/>
          <a:lstStyle/>
          <a:p>
            <a:pPr marL="0" indent="355600">
              <a:buNone/>
            </a:pPr>
            <a:r>
              <a:rPr lang="fi-FI" sz="2600" dirty="0">
                <a:latin typeface="Arial" charset="0"/>
                <a:ea typeface="Arial" charset="0"/>
                <a:cs typeface="Arial" charset="0"/>
              </a:rPr>
              <a:t>Ensin kandidaatiksi</a:t>
            </a:r>
          </a:p>
          <a:p>
            <a:pPr lvl="1"/>
            <a:r>
              <a:rPr lang="fi-FI" sz="2200" dirty="0">
                <a:latin typeface="Arial" charset="0"/>
                <a:ea typeface="Arial" charset="0"/>
                <a:cs typeface="Arial" charset="0"/>
              </a:rPr>
              <a:t>Tekniikan kandidaatti, kauppatieteiden kandidaatti tai taiteen kandidaatti</a:t>
            </a:r>
          </a:p>
          <a:p>
            <a:pPr lvl="1"/>
            <a:r>
              <a:rPr lang="fi-FI" sz="2200" dirty="0">
                <a:latin typeface="Arial" charset="0"/>
                <a:ea typeface="Arial" charset="0"/>
                <a:cs typeface="Arial" charset="0"/>
              </a:rPr>
              <a:t>Kandidaattiopinnot 180 op (kolme vuotta)</a:t>
            </a:r>
          </a:p>
          <a:p>
            <a:pPr lvl="1"/>
            <a:endParaRPr lang="fi-FI" sz="2200" dirty="0">
              <a:latin typeface="Arial" charset="0"/>
              <a:ea typeface="Arial" charset="0"/>
              <a:cs typeface="Arial" charset="0"/>
            </a:endParaRPr>
          </a:p>
          <a:p>
            <a:pPr marL="0" indent="355600">
              <a:buNone/>
            </a:pPr>
            <a:r>
              <a:rPr lang="fi-FI" sz="2600" dirty="0">
                <a:latin typeface="Arial" charset="0"/>
                <a:ea typeface="Arial" charset="0"/>
                <a:cs typeface="Arial" charset="0"/>
              </a:rPr>
              <a:t>Sitten maisteriksi</a:t>
            </a:r>
          </a:p>
          <a:p>
            <a:pPr lvl="1"/>
            <a:r>
              <a:rPr lang="fi-FI" sz="2200" dirty="0">
                <a:latin typeface="Arial" charset="0"/>
                <a:ea typeface="Arial" charset="0"/>
                <a:cs typeface="Arial" charset="0"/>
              </a:rPr>
              <a:t>Arkkitehti, diplomi-insinööri, kauppatieteiden maisteri, maisema-arkkitehti, taiteen maisteri</a:t>
            </a:r>
          </a:p>
          <a:p>
            <a:pPr lvl="1"/>
            <a:r>
              <a:rPr lang="fi-FI" sz="2200" dirty="0">
                <a:latin typeface="Arial" charset="0"/>
                <a:ea typeface="Arial" charset="0"/>
                <a:cs typeface="Arial" charset="0"/>
              </a:rPr>
              <a:t>Maisteriopinnot 120 op (kaksi vuotta)</a:t>
            </a:r>
          </a:p>
          <a:p>
            <a:pPr lvl="1"/>
            <a:r>
              <a:rPr lang="fi-FI" sz="2200" dirty="0">
                <a:latin typeface="Arial" charset="0"/>
                <a:ea typeface="Arial" charset="0"/>
                <a:cs typeface="Arial" charset="0"/>
              </a:rPr>
              <a:t>Kandidaatin ja maisterin opinnot yhteensä 300 op</a:t>
            </a:r>
          </a:p>
          <a:p>
            <a:pPr lvl="1"/>
            <a:endParaRPr lang="fi-FI" sz="2200" dirty="0">
              <a:latin typeface="Arial" charset="0"/>
              <a:ea typeface="Arial" charset="0"/>
              <a:cs typeface="Arial" charset="0"/>
            </a:endParaRPr>
          </a:p>
          <a:p>
            <a:pPr marL="0" indent="355600">
              <a:buNone/>
            </a:pPr>
            <a:r>
              <a:rPr lang="fi-FI" sz="2600" dirty="0">
                <a:latin typeface="Arial" charset="0"/>
                <a:ea typeface="Arial" charset="0"/>
                <a:cs typeface="Arial" charset="0"/>
              </a:rPr>
              <a:t>Lopulta tohtoriksi</a:t>
            </a:r>
          </a:p>
          <a:p>
            <a:pPr lvl="1"/>
            <a:r>
              <a:rPr lang="fi-FI" sz="2200" dirty="0">
                <a:latin typeface="Arial" charset="0"/>
                <a:ea typeface="Arial" charset="0"/>
                <a:cs typeface="Arial" charset="0"/>
              </a:rPr>
              <a:t>Tieteelliset jatkotutkinnot: lisensiaatin ja tohtorin tutkinnot</a:t>
            </a:r>
          </a:p>
          <a:p>
            <a:pPr lvl="1"/>
            <a:endParaRPr lang="fi-FI" dirty="0">
              <a:latin typeface="Arial" charset="0"/>
              <a:ea typeface="Arial" charset="0"/>
              <a:cs typeface="Arial" charset="0"/>
            </a:endParaRPr>
          </a:p>
          <a:p>
            <a:pPr lvl="1"/>
            <a:endParaRPr lang="fi-FI" dirty="0">
              <a:latin typeface="Arial" charset="0"/>
              <a:ea typeface="Arial" charset="0"/>
              <a:cs typeface="Arial" charset="0"/>
            </a:endParaRPr>
          </a:p>
          <a:p>
            <a:pPr lvl="1"/>
            <a:endParaRPr lang="fi-FI" dirty="0">
              <a:latin typeface="Arial" charset="0"/>
              <a:ea typeface="Arial" charset="0"/>
              <a:cs typeface="Arial" charset="0"/>
            </a:endParaRPr>
          </a:p>
        </p:txBody>
      </p:sp>
      <p:grpSp>
        <p:nvGrpSpPr>
          <p:cNvPr id="8" name="Ryhmä 7">
            <a:extLst>
              <a:ext uri="{FF2B5EF4-FFF2-40B4-BE49-F238E27FC236}">
                <a16:creationId xmlns:a16="http://schemas.microsoft.com/office/drawing/2014/main" id="{C2DBFCCE-511E-4BBA-8BB8-DB20A61D7B81}"/>
              </a:ext>
            </a:extLst>
          </p:cNvPr>
          <p:cNvGrpSpPr/>
          <p:nvPr/>
        </p:nvGrpSpPr>
        <p:grpSpPr bwMode="black">
          <a:xfrm>
            <a:off x="2034000" y="2215746"/>
            <a:ext cx="439737" cy="454025"/>
            <a:chOff x="3952875" y="4344988"/>
            <a:chExt cx="439737" cy="454025"/>
          </a:xfrm>
          <a:solidFill>
            <a:srgbClr val="ED1C24"/>
          </a:solidFill>
        </p:grpSpPr>
        <p:sp>
          <p:nvSpPr>
            <p:cNvPr id="9" name="Freeform 5">
              <a:extLst>
                <a:ext uri="{FF2B5EF4-FFF2-40B4-BE49-F238E27FC236}">
                  <a16:creationId xmlns:a16="http://schemas.microsoft.com/office/drawing/2014/main" id="{3D7350E0-CA91-47C1-8F91-C65A51CB84C6}"/>
                </a:ext>
              </a:extLst>
            </p:cNvPr>
            <p:cNvSpPr>
              <a:spLocks noEditPoints="1"/>
            </p:cNvSpPr>
            <p:nvPr/>
          </p:nvSpPr>
          <p:spPr bwMode="black">
            <a:xfrm>
              <a:off x="3952875" y="4344988"/>
              <a:ext cx="439737" cy="454025"/>
            </a:xfrm>
            <a:custGeom>
              <a:avLst/>
              <a:gdLst>
                <a:gd name="T0" fmla="*/ 611 w 1222"/>
                <a:gd name="T1" fmla="*/ 32 h 1222"/>
                <a:gd name="T2" fmla="*/ 32 w 1222"/>
                <a:gd name="T3" fmla="*/ 611 h 1222"/>
                <a:gd name="T4" fmla="*/ 611 w 1222"/>
                <a:gd name="T5" fmla="*/ 1191 h 1222"/>
                <a:gd name="T6" fmla="*/ 1191 w 1222"/>
                <a:gd name="T7" fmla="*/ 611 h 1222"/>
                <a:gd name="T8" fmla="*/ 611 w 1222"/>
                <a:gd name="T9" fmla="*/ 32 h 1222"/>
                <a:gd name="T10" fmla="*/ 611 w 1222"/>
                <a:gd name="T11" fmla="*/ 1222 h 1222"/>
                <a:gd name="T12" fmla="*/ 0 w 1222"/>
                <a:gd name="T13" fmla="*/ 611 h 1222"/>
                <a:gd name="T14" fmla="*/ 611 w 1222"/>
                <a:gd name="T15" fmla="*/ 0 h 1222"/>
                <a:gd name="T16" fmla="*/ 1222 w 1222"/>
                <a:gd name="T17" fmla="*/ 611 h 1222"/>
                <a:gd name="T18" fmla="*/ 611 w 1222"/>
                <a:gd name="T19" fmla="*/ 1222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2" h="1222">
                  <a:moveTo>
                    <a:pt x="611" y="32"/>
                  </a:moveTo>
                  <a:cubicBezTo>
                    <a:pt x="292" y="32"/>
                    <a:pt x="32" y="292"/>
                    <a:pt x="32" y="611"/>
                  </a:cubicBezTo>
                  <a:cubicBezTo>
                    <a:pt x="32" y="931"/>
                    <a:pt x="292" y="1191"/>
                    <a:pt x="611" y="1191"/>
                  </a:cubicBezTo>
                  <a:cubicBezTo>
                    <a:pt x="931" y="1191"/>
                    <a:pt x="1191" y="931"/>
                    <a:pt x="1191" y="611"/>
                  </a:cubicBezTo>
                  <a:cubicBezTo>
                    <a:pt x="1191" y="292"/>
                    <a:pt x="931" y="32"/>
                    <a:pt x="611" y="32"/>
                  </a:cubicBezTo>
                  <a:close/>
                  <a:moveTo>
                    <a:pt x="611" y="1222"/>
                  </a:moveTo>
                  <a:cubicBezTo>
                    <a:pt x="274" y="1222"/>
                    <a:pt x="0" y="948"/>
                    <a:pt x="0" y="611"/>
                  </a:cubicBezTo>
                  <a:cubicBezTo>
                    <a:pt x="0" y="274"/>
                    <a:pt x="274" y="0"/>
                    <a:pt x="611" y="0"/>
                  </a:cubicBezTo>
                  <a:cubicBezTo>
                    <a:pt x="948" y="0"/>
                    <a:pt x="1222" y="274"/>
                    <a:pt x="1222" y="611"/>
                  </a:cubicBezTo>
                  <a:cubicBezTo>
                    <a:pt x="1222" y="948"/>
                    <a:pt x="948" y="1222"/>
                    <a:pt x="611" y="12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0" name="Freeform 6">
              <a:extLst>
                <a:ext uri="{FF2B5EF4-FFF2-40B4-BE49-F238E27FC236}">
                  <a16:creationId xmlns:a16="http://schemas.microsoft.com/office/drawing/2014/main" id="{47323E17-9DAD-465C-BBA3-0464DF82FD91}"/>
                </a:ext>
              </a:extLst>
            </p:cNvPr>
            <p:cNvSpPr>
              <a:spLocks noEditPoints="1"/>
            </p:cNvSpPr>
            <p:nvPr/>
          </p:nvSpPr>
          <p:spPr bwMode="black">
            <a:xfrm>
              <a:off x="4127500" y="4510088"/>
              <a:ext cx="98425" cy="125413"/>
            </a:xfrm>
            <a:custGeom>
              <a:avLst/>
              <a:gdLst>
                <a:gd name="T0" fmla="*/ 121 w 272"/>
                <a:gd name="T1" fmla="*/ 0 h 335"/>
                <a:gd name="T2" fmla="*/ 87 w 272"/>
                <a:gd name="T3" fmla="*/ 0 h 335"/>
                <a:gd name="T4" fmla="*/ 0 w 272"/>
                <a:gd name="T5" fmla="*/ 62 h 335"/>
                <a:gd name="T6" fmla="*/ 0 w 272"/>
                <a:gd name="T7" fmla="*/ 95 h 335"/>
                <a:gd name="T8" fmla="*/ 76 w 272"/>
                <a:gd name="T9" fmla="*/ 95 h 335"/>
                <a:gd name="T10" fmla="*/ 76 w 272"/>
                <a:gd name="T11" fmla="*/ 335 h 335"/>
                <a:gd name="T12" fmla="*/ 121 w 272"/>
                <a:gd name="T13" fmla="*/ 335 h 335"/>
                <a:gd name="T14" fmla="*/ 121 w 272"/>
                <a:gd name="T15" fmla="*/ 0 h 335"/>
                <a:gd name="T16" fmla="*/ 272 w 272"/>
                <a:gd name="T17" fmla="*/ 285 h 335"/>
                <a:gd name="T18" fmla="*/ 220 w 272"/>
                <a:gd name="T19" fmla="*/ 285 h 335"/>
                <a:gd name="T20" fmla="*/ 220 w 272"/>
                <a:gd name="T21" fmla="*/ 335 h 335"/>
                <a:gd name="T22" fmla="*/ 272 w 272"/>
                <a:gd name="T23" fmla="*/ 335 h 335"/>
                <a:gd name="T24" fmla="*/ 272 w 272"/>
                <a:gd name="T25" fmla="*/ 285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2" h="335">
                  <a:moveTo>
                    <a:pt x="121" y="0"/>
                  </a:moveTo>
                  <a:lnTo>
                    <a:pt x="87" y="0"/>
                  </a:lnTo>
                  <a:cubicBezTo>
                    <a:pt x="78" y="38"/>
                    <a:pt x="43" y="63"/>
                    <a:pt x="0" y="62"/>
                  </a:cubicBezTo>
                  <a:lnTo>
                    <a:pt x="0" y="95"/>
                  </a:lnTo>
                  <a:lnTo>
                    <a:pt x="76" y="95"/>
                  </a:lnTo>
                  <a:lnTo>
                    <a:pt x="76" y="335"/>
                  </a:lnTo>
                  <a:lnTo>
                    <a:pt x="121" y="335"/>
                  </a:lnTo>
                  <a:lnTo>
                    <a:pt x="121" y="0"/>
                  </a:lnTo>
                  <a:close/>
                  <a:moveTo>
                    <a:pt x="272" y="285"/>
                  </a:moveTo>
                  <a:lnTo>
                    <a:pt x="220" y="285"/>
                  </a:lnTo>
                  <a:lnTo>
                    <a:pt x="220" y="335"/>
                  </a:lnTo>
                  <a:lnTo>
                    <a:pt x="272" y="335"/>
                  </a:lnTo>
                  <a:lnTo>
                    <a:pt x="272"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nvGrpSpPr>
          <p:cNvPr id="11" name="Ryhmä 10">
            <a:extLst>
              <a:ext uri="{FF2B5EF4-FFF2-40B4-BE49-F238E27FC236}">
                <a16:creationId xmlns:a16="http://schemas.microsoft.com/office/drawing/2014/main" id="{23FD2612-8CEE-4EDC-BA65-07C79331A8E6}"/>
              </a:ext>
            </a:extLst>
          </p:cNvPr>
          <p:cNvGrpSpPr/>
          <p:nvPr/>
        </p:nvGrpSpPr>
        <p:grpSpPr bwMode="black">
          <a:xfrm>
            <a:off x="2034000" y="3867965"/>
            <a:ext cx="441325" cy="454025"/>
            <a:chOff x="4830763" y="4344988"/>
            <a:chExt cx="441325" cy="454025"/>
          </a:xfrm>
          <a:solidFill>
            <a:srgbClr val="ED1C24"/>
          </a:solidFill>
        </p:grpSpPr>
        <p:sp>
          <p:nvSpPr>
            <p:cNvPr id="12" name="Freeform 7">
              <a:extLst>
                <a:ext uri="{FF2B5EF4-FFF2-40B4-BE49-F238E27FC236}">
                  <a16:creationId xmlns:a16="http://schemas.microsoft.com/office/drawing/2014/main" id="{9055B8A5-DF8F-4808-85EF-4F86052425B4}"/>
                </a:ext>
              </a:extLst>
            </p:cNvPr>
            <p:cNvSpPr>
              <a:spLocks noEditPoints="1"/>
            </p:cNvSpPr>
            <p:nvPr/>
          </p:nvSpPr>
          <p:spPr bwMode="black">
            <a:xfrm>
              <a:off x="4830763" y="4344988"/>
              <a:ext cx="441325" cy="454025"/>
            </a:xfrm>
            <a:custGeom>
              <a:avLst/>
              <a:gdLst>
                <a:gd name="T0" fmla="*/ 611 w 1222"/>
                <a:gd name="T1" fmla="*/ 32 h 1222"/>
                <a:gd name="T2" fmla="*/ 32 w 1222"/>
                <a:gd name="T3" fmla="*/ 611 h 1222"/>
                <a:gd name="T4" fmla="*/ 611 w 1222"/>
                <a:gd name="T5" fmla="*/ 1191 h 1222"/>
                <a:gd name="T6" fmla="*/ 1191 w 1222"/>
                <a:gd name="T7" fmla="*/ 611 h 1222"/>
                <a:gd name="T8" fmla="*/ 611 w 1222"/>
                <a:gd name="T9" fmla="*/ 32 h 1222"/>
                <a:gd name="T10" fmla="*/ 611 w 1222"/>
                <a:gd name="T11" fmla="*/ 1222 h 1222"/>
                <a:gd name="T12" fmla="*/ 0 w 1222"/>
                <a:gd name="T13" fmla="*/ 611 h 1222"/>
                <a:gd name="T14" fmla="*/ 611 w 1222"/>
                <a:gd name="T15" fmla="*/ 0 h 1222"/>
                <a:gd name="T16" fmla="*/ 1222 w 1222"/>
                <a:gd name="T17" fmla="*/ 611 h 1222"/>
                <a:gd name="T18" fmla="*/ 611 w 1222"/>
                <a:gd name="T19" fmla="*/ 1222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2" h="1222">
                  <a:moveTo>
                    <a:pt x="611" y="32"/>
                  </a:moveTo>
                  <a:cubicBezTo>
                    <a:pt x="292" y="32"/>
                    <a:pt x="32" y="292"/>
                    <a:pt x="32" y="611"/>
                  </a:cubicBezTo>
                  <a:cubicBezTo>
                    <a:pt x="32" y="931"/>
                    <a:pt x="292" y="1191"/>
                    <a:pt x="611" y="1191"/>
                  </a:cubicBezTo>
                  <a:cubicBezTo>
                    <a:pt x="931" y="1191"/>
                    <a:pt x="1191" y="931"/>
                    <a:pt x="1191" y="611"/>
                  </a:cubicBezTo>
                  <a:cubicBezTo>
                    <a:pt x="1191" y="292"/>
                    <a:pt x="931" y="32"/>
                    <a:pt x="611" y="32"/>
                  </a:cubicBezTo>
                  <a:close/>
                  <a:moveTo>
                    <a:pt x="611" y="1222"/>
                  </a:moveTo>
                  <a:cubicBezTo>
                    <a:pt x="274" y="1222"/>
                    <a:pt x="0" y="948"/>
                    <a:pt x="0" y="611"/>
                  </a:cubicBezTo>
                  <a:cubicBezTo>
                    <a:pt x="0" y="274"/>
                    <a:pt x="274" y="0"/>
                    <a:pt x="611" y="0"/>
                  </a:cubicBezTo>
                  <a:cubicBezTo>
                    <a:pt x="948" y="0"/>
                    <a:pt x="1222" y="274"/>
                    <a:pt x="1222" y="611"/>
                  </a:cubicBezTo>
                  <a:cubicBezTo>
                    <a:pt x="1222" y="948"/>
                    <a:pt x="948" y="1222"/>
                    <a:pt x="611" y="12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8">
              <a:extLst>
                <a:ext uri="{FF2B5EF4-FFF2-40B4-BE49-F238E27FC236}">
                  <a16:creationId xmlns:a16="http://schemas.microsoft.com/office/drawing/2014/main" id="{C96FA044-42C2-4D90-87AB-17F156A03810}"/>
                </a:ext>
              </a:extLst>
            </p:cNvPr>
            <p:cNvSpPr>
              <a:spLocks noEditPoints="1"/>
            </p:cNvSpPr>
            <p:nvPr/>
          </p:nvSpPr>
          <p:spPr bwMode="black">
            <a:xfrm>
              <a:off x="4992688" y="4508500"/>
              <a:ext cx="115887" cy="127000"/>
            </a:xfrm>
            <a:custGeom>
              <a:avLst/>
              <a:gdLst>
                <a:gd name="T0" fmla="*/ 224 w 321"/>
                <a:gd name="T1" fmla="*/ 300 h 342"/>
                <a:gd name="T2" fmla="*/ 58 w 321"/>
                <a:gd name="T3" fmla="*/ 300 h 342"/>
                <a:gd name="T4" fmla="*/ 128 w 321"/>
                <a:gd name="T5" fmla="*/ 229 h 342"/>
                <a:gd name="T6" fmla="*/ 198 w 321"/>
                <a:gd name="T7" fmla="*/ 177 h 342"/>
                <a:gd name="T8" fmla="*/ 228 w 321"/>
                <a:gd name="T9" fmla="*/ 102 h 342"/>
                <a:gd name="T10" fmla="*/ 121 w 321"/>
                <a:gd name="T11" fmla="*/ 0 h 342"/>
                <a:gd name="T12" fmla="*/ 36 w 321"/>
                <a:gd name="T13" fmla="*/ 35 h 342"/>
                <a:gd name="T14" fmla="*/ 12 w 321"/>
                <a:gd name="T15" fmla="*/ 111 h 342"/>
                <a:gd name="T16" fmla="*/ 12 w 321"/>
                <a:gd name="T17" fmla="*/ 124 h 342"/>
                <a:gd name="T18" fmla="*/ 57 w 321"/>
                <a:gd name="T19" fmla="*/ 124 h 342"/>
                <a:gd name="T20" fmla="*/ 61 w 321"/>
                <a:gd name="T21" fmla="*/ 80 h 342"/>
                <a:gd name="T22" fmla="*/ 119 w 321"/>
                <a:gd name="T23" fmla="*/ 42 h 342"/>
                <a:gd name="T24" fmla="*/ 181 w 321"/>
                <a:gd name="T25" fmla="*/ 103 h 342"/>
                <a:gd name="T26" fmla="*/ 117 w 321"/>
                <a:gd name="T27" fmla="*/ 185 h 342"/>
                <a:gd name="T28" fmla="*/ 2 w 321"/>
                <a:gd name="T29" fmla="*/ 342 h 342"/>
                <a:gd name="T30" fmla="*/ 224 w 321"/>
                <a:gd name="T31" fmla="*/ 342 h 342"/>
                <a:gd name="T32" fmla="*/ 224 w 321"/>
                <a:gd name="T33" fmla="*/ 300 h 342"/>
                <a:gd name="T34" fmla="*/ 321 w 321"/>
                <a:gd name="T35" fmla="*/ 292 h 342"/>
                <a:gd name="T36" fmla="*/ 269 w 321"/>
                <a:gd name="T37" fmla="*/ 292 h 342"/>
                <a:gd name="T38" fmla="*/ 269 w 321"/>
                <a:gd name="T39" fmla="*/ 342 h 342"/>
                <a:gd name="T40" fmla="*/ 321 w 321"/>
                <a:gd name="T41" fmla="*/ 342 h 342"/>
                <a:gd name="T42" fmla="*/ 321 w 321"/>
                <a:gd name="T43" fmla="*/ 292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1" h="342">
                  <a:moveTo>
                    <a:pt x="224" y="300"/>
                  </a:moveTo>
                  <a:lnTo>
                    <a:pt x="58" y="300"/>
                  </a:lnTo>
                  <a:cubicBezTo>
                    <a:pt x="64" y="281"/>
                    <a:pt x="93" y="252"/>
                    <a:pt x="128" y="229"/>
                  </a:cubicBezTo>
                  <a:cubicBezTo>
                    <a:pt x="178" y="197"/>
                    <a:pt x="184" y="192"/>
                    <a:pt x="198" y="177"/>
                  </a:cubicBezTo>
                  <a:cubicBezTo>
                    <a:pt x="218" y="157"/>
                    <a:pt x="228" y="132"/>
                    <a:pt x="228" y="102"/>
                  </a:cubicBezTo>
                  <a:cubicBezTo>
                    <a:pt x="228" y="41"/>
                    <a:pt x="185" y="0"/>
                    <a:pt x="121" y="0"/>
                  </a:cubicBezTo>
                  <a:cubicBezTo>
                    <a:pt x="85" y="0"/>
                    <a:pt x="55" y="12"/>
                    <a:pt x="36" y="35"/>
                  </a:cubicBezTo>
                  <a:cubicBezTo>
                    <a:pt x="19" y="53"/>
                    <a:pt x="12" y="77"/>
                    <a:pt x="12" y="111"/>
                  </a:cubicBezTo>
                  <a:lnTo>
                    <a:pt x="12" y="124"/>
                  </a:lnTo>
                  <a:lnTo>
                    <a:pt x="57" y="124"/>
                  </a:lnTo>
                  <a:cubicBezTo>
                    <a:pt x="57" y="99"/>
                    <a:pt x="58" y="90"/>
                    <a:pt x="61" y="80"/>
                  </a:cubicBezTo>
                  <a:cubicBezTo>
                    <a:pt x="70" y="56"/>
                    <a:pt x="91" y="42"/>
                    <a:pt x="119" y="42"/>
                  </a:cubicBezTo>
                  <a:cubicBezTo>
                    <a:pt x="155" y="42"/>
                    <a:pt x="181" y="67"/>
                    <a:pt x="181" y="103"/>
                  </a:cubicBezTo>
                  <a:cubicBezTo>
                    <a:pt x="181" y="135"/>
                    <a:pt x="168" y="152"/>
                    <a:pt x="117" y="185"/>
                  </a:cubicBezTo>
                  <a:cubicBezTo>
                    <a:pt x="32" y="238"/>
                    <a:pt x="0" y="282"/>
                    <a:pt x="2" y="342"/>
                  </a:cubicBezTo>
                  <a:lnTo>
                    <a:pt x="224" y="342"/>
                  </a:lnTo>
                  <a:lnTo>
                    <a:pt x="224" y="300"/>
                  </a:lnTo>
                  <a:close/>
                  <a:moveTo>
                    <a:pt x="321" y="292"/>
                  </a:moveTo>
                  <a:lnTo>
                    <a:pt x="269" y="292"/>
                  </a:lnTo>
                  <a:lnTo>
                    <a:pt x="269" y="342"/>
                  </a:lnTo>
                  <a:lnTo>
                    <a:pt x="321" y="342"/>
                  </a:lnTo>
                  <a:lnTo>
                    <a:pt x="321" y="2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nvGrpSpPr>
          <p:cNvPr id="15" name="Ryhmä 14">
            <a:extLst>
              <a:ext uri="{FF2B5EF4-FFF2-40B4-BE49-F238E27FC236}">
                <a16:creationId xmlns:a16="http://schemas.microsoft.com/office/drawing/2014/main" id="{4BD66ED7-DFE4-4718-96AC-35C58016EFAF}"/>
              </a:ext>
            </a:extLst>
          </p:cNvPr>
          <p:cNvGrpSpPr/>
          <p:nvPr/>
        </p:nvGrpSpPr>
        <p:grpSpPr bwMode="black">
          <a:xfrm>
            <a:off x="2087181" y="5923939"/>
            <a:ext cx="439737" cy="454025"/>
            <a:chOff x="5710238" y="4344988"/>
            <a:chExt cx="439737" cy="454025"/>
          </a:xfrm>
          <a:solidFill>
            <a:srgbClr val="ED1C24"/>
          </a:solidFill>
        </p:grpSpPr>
        <p:sp>
          <p:nvSpPr>
            <p:cNvPr id="16" name="Freeform 9">
              <a:extLst>
                <a:ext uri="{FF2B5EF4-FFF2-40B4-BE49-F238E27FC236}">
                  <a16:creationId xmlns:a16="http://schemas.microsoft.com/office/drawing/2014/main" id="{E613A5DC-CBF5-42E9-B4D0-41244C94CAF3}"/>
                </a:ext>
              </a:extLst>
            </p:cNvPr>
            <p:cNvSpPr>
              <a:spLocks noEditPoints="1"/>
            </p:cNvSpPr>
            <p:nvPr/>
          </p:nvSpPr>
          <p:spPr bwMode="black">
            <a:xfrm>
              <a:off x="5710238" y="4344988"/>
              <a:ext cx="439737" cy="454025"/>
            </a:xfrm>
            <a:custGeom>
              <a:avLst/>
              <a:gdLst>
                <a:gd name="T0" fmla="*/ 611 w 1222"/>
                <a:gd name="T1" fmla="*/ 32 h 1222"/>
                <a:gd name="T2" fmla="*/ 32 w 1222"/>
                <a:gd name="T3" fmla="*/ 611 h 1222"/>
                <a:gd name="T4" fmla="*/ 611 w 1222"/>
                <a:gd name="T5" fmla="*/ 1191 h 1222"/>
                <a:gd name="T6" fmla="*/ 1191 w 1222"/>
                <a:gd name="T7" fmla="*/ 611 h 1222"/>
                <a:gd name="T8" fmla="*/ 611 w 1222"/>
                <a:gd name="T9" fmla="*/ 32 h 1222"/>
                <a:gd name="T10" fmla="*/ 611 w 1222"/>
                <a:gd name="T11" fmla="*/ 1222 h 1222"/>
                <a:gd name="T12" fmla="*/ 0 w 1222"/>
                <a:gd name="T13" fmla="*/ 611 h 1222"/>
                <a:gd name="T14" fmla="*/ 611 w 1222"/>
                <a:gd name="T15" fmla="*/ 0 h 1222"/>
                <a:gd name="T16" fmla="*/ 1222 w 1222"/>
                <a:gd name="T17" fmla="*/ 611 h 1222"/>
                <a:gd name="T18" fmla="*/ 611 w 1222"/>
                <a:gd name="T19" fmla="*/ 1222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2" h="1222">
                  <a:moveTo>
                    <a:pt x="611" y="32"/>
                  </a:moveTo>
                  <a:cubicBezTo>
                    <a:pt x="292" y="32"/>
                    <a:pt x="32" y="292"/>
                    <a:pt x="32" y="611"/>
                  </a:cubicBezTo>
                  <a:cubicBezTo>
                    <a:pt x="32" y="931"/>
                    <a:pt x="292" y="1191"/>
                    <a:pt x="611" y="1191"/>
                  </a:cubicBezTo>
                  <a:cubicBezTo>
                    <a:pt x="931" y="1191"/>
                    <a:pt x="1191" y="931"/>
                    <a:pt x="1191" y="611"/>
                  </a:cubicBezTo>
                  <a:cubicBezTo>
                    <a:pt x="1191" y="292"/>
                    <a:pt x="931" y="32"/>
                    <a:pt x="611" y="32"/>
                  </a:cubicBezTo>
                  <a:close/>
                  <a:moveTo>
                    <a:pt x="611" y="1222"/>
                  </a:moveTo>
                  <a:cubicBezTo>
                    <a:pt x="274" y="1222"/>
                    <a:pt x="0" y="948"/>
                    <a:pt x="0" y="611"/>
                  </a:cubicBezTo>
                  <a:cubicBezTo>
                    <a:pt x="0" y="274"/>
                    <a:pt x="274" y="0"/>
                    <a:pt x="611" y="0"/>
                  </a:cubicBezTo>
                  <a:cubicBezTo>
                    <a:pt x="948" y="0"/>
                    <a:pt x="1222" y="274"/>
                    <a:pt x="1222" y="611"/>
                  </a:cubicBezTo>
                  <a:cubicBezTo>
                    <a:pt x="1222" y="948"/>
                    <a:pt x="948" y="1222"/>
                    <a:pt x="611" y="12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7" name="Freeform 10">
              <a:extLst>
                <a:ext uri="{FF2B5EF4-FFF2-40B4-BE49-F238E27FC236}">
                  <a16:creationId xmlns:a16="http://schemas.microsoft.com/office/drawing/2014/main" id="{3DAD2816-A3F4-4124-9279-195A800EDED2}"/>
                </a:ext>
              </a:extLst>
            </p:cNvPr>
            <p:cNvSpPr>
              <a:spLocks noEditPoints="1"/>
            </p:cNvSpPr>
            <p:nvPr/>
          </p:nvSpPr>
          <p:spPr bwMode="black">
            <a:xfrm>
              <a:off x="5868988" y="4508500"/>
              <a:ext cx="120650" cy="128588"/>
            </a:xfrm>
            <a:custGeom>
              <a:avLst/>
              <a:gdLst>
                <a:gd name="T0" fmla="*/ 97 w 335"/>
                <a:gd name="T1" fmla="*/ 186 h 349"/>
                <a:gd name="T2" fmla="*/ 108 w 335"/>
                <a:gd name="T3" fmla="*/ 186 h 349"/>
                <a:gd name="T4" fmla="*/ 184 w 335"/>
                <a:gd name="T5" fmla="*/ 249 h 349"/>
                <a:gd name="T6" fmla="*/ 119 w 335"/>
                <a:gd name="T7" fmla="*/ 307 h 349"/>
                <a:gd name="T8" fmla="*/ 45 w 335"/>
                <a:gd name="T9" fmla="*/ 231 h 349"/>
                <a:gd name="T10" fmla="*/ 0 w 335"/>
                <a:gd name="T11" fmla="*/ 231 h 349"/>
                <a:gd name="T12" fmla="*/ 120 w 335"/>
                <a:gd name="T13" fmla="*/ 349 h 349"/>
                <a:gd name="T14" fmla="*/ 231 w 335"/>
                <a:gd name="T15" fmla="*/ 249 h 349"/>
                <a:gd name="T16" fmla="*/ 173 w 335"/>
                <a:gd name="T17" fmla="*/ 165 h 349"/>
                <a:gd name="T18" fmla="*/ 222 w 335"/>
                <a:gd name="T19" fmla="*/ 92 h 349"/>
                <a:gd name="T20" fmla="*/ 121 w 335"/>
                <a:gd name="T21" fmla="*/ 0 h 349"/>
                <a:gd name="T22" fmla="*/ 14 w 335"/>
                <a:gd name="T23" fmla="*/ 110 h 349"/>
                <a:gd name="T24" fmla="*/ 58 w 335"/>
                <a:gd name="T25" fmla="*/ 110 h 349"/>
                <a:gd name="T26" fmla="*/ 119 w 335"/>
                <a:gd name="T27" fmla="*/ 42 h 349"/>
                <a:gd name="T28" fmla="*/ 174 w 335"/>
                <a:gd name="T29" fmla="*/ 94 h 349"/>
                <a:gd name="T30" fmla="*/ 106 w 335"/>
                <a:gd name="T31" fmla="*/ 148 h 349"/>
                <a:gd name="T32" fmla="*/ 97 w 335"/>
                <a:gd name="T33" fmla="*/ 147 h 349"/>
                <a:gd name="T34" fmla="*/ 97 w 335"/>
                <a:gd name="T35" fmla="*/ 186 h 349"/>
                <a:gd name="T36" fmla="*/ 335 w 335"/>
                <a:gd name="T37" fmla="*/ 292 h 349"/>
                <a:gd name="T38" fmla="*/ 283 w 335"/>
                <a:gd name="T39" fmla="*/ 292 h 349"/>
                <a:gd name="T40" fmla="*/ 283 w 335"/>
                <a:gd name="T41" fmla="*/ 342 h 349"/>
                <a:gd name="T42" fmla="*/ 335 w 335"/>
                <a:gd name="T43" fmla="*/ 342 h 349"/>
                <a:gd name="T44" fmla="*/ 335 w 335"/>
                <a:gd name="T45" fmla="*/ 292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5" h="349">
                  <a:moveTo>
                    <a:pt x="97" y="186"/>
                  </a:moveTo>
                  <a:lnTo>
                    <a:pt x="108" y="186"/>
                  </a:lnTo>
                  <a:cubicBezTo>
                    <a:pt x="153" y="186"/>
                    <a:pt x="184" y="211"/>
                    <a:pt x="184" y="249"/>
                  </a:cubicBezTo>
                  <a:cubicBezTo>
                    <a:pt x="184" y="282"/>
                    <a:pt x="157" y="307"/>
                    <a:pt x="119" y="307"/>
                  </a:cubicBezTo>
                  <a:cubicBezTo>
                    <a:pt x="76" y="307"/>
                    <a:pt x="47" y="277"/>
                    <a:pt x="45" y="231"/>
                  </a:cubicBezTo>
                  <a:lnTo>
                    <a:pt x="0" y="231"/>
                  </a:lnTo>
                  <a:cubicBezTo>
                    <a:pt x="1" y="301"/>
                    <a:pt x="49" y="349"/>
                    <a:pt x="120" y="349"/>
                  </a:cubicBezTo>
                  <a:cubicBezTo>
                    <a:pt x="184" y="349"/>
                    <a:pt x="231" y="307"/>
                    <a:pt x="231" y="249"/>
                  </a:cubicBezTo>
                  <a:cubicBezTo>
                    <a:pt x="231" y="211"/>
                    <a:pt x="212" y="184"/>
                    <a:pt x="173" y="165"/>
                  </a:cubicBezTo>
                  <a:cubicBezTo>
                    <a:pt x="206" y="147"/>
                    <a:pt x="222" y="125"/>
                    <a:pt x="222" y="92"/>
                  </a:cubicBezTo>
                  <a:cubicBezTo>
                    <a:pt x="222" y="39"/>
                    <a:pt x="179" y="0"/>
                    <a:pt x="121" y="0"/>
                  </a:cubicBezTo>
                  <a:cubicBezTo>
                    <a:pt x="55" y="0"/>
                    <a:pt x="14" y="43"/>
                    <a:pt x="14" y="110"/>
                  </a:cubicBezTo>
                  <a:lnTo>
                    <a:pt x="58" y="110"/>
                  </a:lnTo>
                  <a:cubicBezTo>
                    <a:pt x="58" y="68"/>
                    <a:pt x="80" y="42"/>
                    <a:pt x="119" y="42"/>
                  </a:cubicBezTo>
                  <a:cubicBezTo>
                    <a:pt x="151" y="42"/>
                    <a:pt x="174" y="64"/>
                    <a:pt x="174" y="94"/>
                  </a:cubicBezTo>
                  <a:cubicBezTo>
                    <a:pt x="174" y="126"/>
                    <a:pt x="147" y="148"/>
                    <a:pt x="106" y="148"/>
                  </a:cubicBezTo>
                  <a:cubicBezTo>
                    <a:pt x="104" y="148"/>
                    <a:pt x="101" y="148"/>
                    <a:pt x="97" y="147"/>
                  </a:cubicBezTo>
                  <a:lnTo>
                    <a:pt x="97" y="186"/>
                  </a:lnTo>
                  <a:close/>
                  <a:moveTo>
                    <a:pt x="335" y="292"/>
                  </a:moveTo>
                  <a:lnTo>
                    <a:pt x="283" y="292"/>
                  </a:lnTo>
                  <a:lnTo>
                    <a:pt x="283" y="342"/>
                  </a:lnTo>
                  <a:lnTo>
                    <a:pt x="335" y="342"/>
                  </a:lnTo>
                  <a:lnTo>
                    <a:pt x="335" y="2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59869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2" dur="500"/>
                                        <p:tgtEl>
                                          <p:spTgt spid="3">
                                            <p:txEl>
                                              <p:pRg st="1" end="1"/>
                                            </p:txEl>
                                          </p:spTgt>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6" dur="500"/>
                                        <p:tgtEl>
                                          <p:spTgt spid="3">
                                            <p:txEl>
                                              <p:pRg st="2" end="2"/>
                                            </p:txEl>
                                          </p:spTgt>
                                        </p:tgtEl>
                                      </p:cBhvr>
                                    </p:animEffect>
                                  </p:childTnLst>
                                </p:cTn>
                              </p:par>
                              <p:par>
                                <p:cTn id="17" presetID="1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4" end="4"/>
                                            </p:txEl>
                                          </p:spTgt>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30" dur="500"/>
                                        <p:tgtEl>
                                          <p:spTgt spid="3">
                                            <p:txEl>
                                              <p:pRg st="5" end="5"/>
                                            </p:txEl>
                                          </p:spTgt>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34" dur="500"/>
                                        <p:tgtEl>
                                          <p:spTgt spid="3">
                                            <p:txEl>
                                              <p:pRg st="6" end="6"/>
                                            </p:txEl>
                                          </p:spTgt>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p:tgtEl>
                                          <p:spTgt spid="3">
                                            <p:txEl>
                                              <p:pRg st="7" end="7"/>
                                            </p:txEl>
                                          </p:spTgt>
                                        </p:tgtEl>
                                        <p:attrNameLst>
                                          <p:attrName>ppt_y</p:attrName>
                                        </p:attrNameLst>
                                      </p:cBhvr>
                                      <p:tavLst>
                                        <p:tav tm="0">
                                          <p:val>
                                            <p:strVal val="#ppt_y+#ppt_h*1.125000"/>
                                          </p:val>
                                        </p:tav>
                                        <p:tav tm="100000">
                                          <p:val>
                                            <p:strVal val="#ppt_y"/>
                                          </p:val>
                                        </p:tav>
                                      </p:tavLst>
                                    </p:anim>
                                    <p:animEffect transition="in" filter="wipe(up)">
                                      <p:cBhvr>
                                        <p:cTn id="38" dur="500"/>
                                        <p:tgtEl>
                                          <p:spTgt spid="3">
                                            <p:txEl>
                                              <p:pRg st="7" end="7"/>
                                            </p:txEl>
                                          </p:spTgt>
                                        </p:tgtEl>
                                      </p:cBhvr>
                                    </p:animEffect>
                                  </p:childTnLst>
                                </p:cTn>
                              </p:par>
                              <p:par>
                                <p:cTn id="39" presetID="12" presetClass="entr" presetSubtype="4"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p:tgtEl>
                                          <p:spTgt spid="11"/>
                                        </p:tgtEl>
                                        <p:attrNameLst>
                                          <p:attrName>ppt_y</p:attrName>
                                        </p:attrNameLst>
                                      </p:cBhvr>
                                      <p:tavLst>
                                        <p:tav tm="0">
                                          <p:val>
                                            <p:strVal val="#ppt_y+#ppt_h*1.125000"/>
                                          </p:val>
                                        </p:tav>
                                        <p:tav tm="100000">
                                          <p:val>
                                            <p:strVal val="#ppt_y"/>
                                          </p:val>
                                        </p:tav>
                                      </p:tavLst>
                                    </p:anim>
                                    <p:animEffect transition="in" filter="wipe(up)">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 calcmode="lin" valueType="num">
                                      <p:cBhvr additive="base">
                                        <p:cTn id="47" dur="500"/>
                                        <p:tgtEl>
                                          <p:spTgt spid="3">
                                            <p:txEl>
                                              <p:pRg st="9" end="9"/>
                                            </p:txEl>
                                          </p:spTgt>
                                        </p:tgtEl>
                                        <p:attrNameLst>
                                          <p:attrName>ppt_y</p:attrName>
                                        </p:attrNameLst>
                                      </p:cBhvr>
                                      <p:tavLst>
                                        <p:tav tm="0">
                                          <p:val>
                                            <p:strVal val="#ppt_y+#ppt_h*1.125000"/>
                                          </p:val>
                                        </p:tav>
                                        <p:tav tm="100000">
                                          <p:val>
                                            <p:strVal val="#ppt_y"/>
                                          </p:val>
                                        </p:tav>
                                      </p:tavLst>
                                    </p:anim>
                                    <p:animEffect transition="in" filter="wipe(up)">
                                      <p:cBhvr>
                                        <p:cTn id="48" dur="500"/>
                                        <p:tgtEl>
                                          <p:spTgt spid="3">
                                            <p:txEl>
                                              <p:pRg st="9" end="9"/>
                                            </p:txEl>
                                          </p:spTgt>
                                        </p:tgtEl>
                                      </p:cBhvr>
                                    </p:animEffect>
                                  </p:childTnLst>
                                </p:cTn>
                              </p:par>
                              <p:par>
                                <p:cTn id="49" presetID="12" presetClass="entr" presetSubtype="4" fill="hold" grpId="0" nodeType="with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 calcmode="lin" valueType="num">
                                      <p:cBhvr additive="base">
                                        <p:cTn id="51" dur="500"/>
                                        <p:tgtEl>
                                          <p:spTgt spid="3">
                                            <p:txEl>
                                              <p:pRg st="10" end="10"/>
                                            </p:txEl>
                                          </p:spTgt>
                                        </p:tgtEl>
                                        <p:attrNameLst>
                                          <p:attrName>ppt_y</p:attrName>
                                        </p:attrNameLst>
                                      </p:cBhvr>
                                      <p:tavLst>
                                        <p:tav tm="0">
                                          <p:val>
                                            <p:strVal val="#ppt_y+#ppt_h*1.125000"/>
                                          </p:val>
                                        </p:tav>
                                        <p:tav tm="100000">
                                          <p:val>
                                            <p:strVal val="#ppt_y"/>
                                          </p:val>
                                        </p:tav>
                                      </p:tavLst>
                                    </p:anim>
                                    <p:animEffect transition="in" filter="wipe(up)">
                                      <p:cBhvr>
                                        <p:cTn id="52" dur="500"/>
                                        <p:tgtEl>
                                          <p:spTgt spid="3">
                                            <p:txEl>
                                              <p:pRg st="10" end="10"/>
                                            </p:txEl>
                                          </p:spTgt>
                                        </p:tgtEl>
                                      </p:cBhvr>
                                    </p:animEffect>
                                  </p:childTnLst>
                                </p:cTn>
                              </p:par>
                              <p:par>
                                <p:cTn id="53" presetID="12" presetClass="entr" presetSubtype="4"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p:tgtEl>
                                          <p:spTgt spid="15"/>
                                        </p:tgtEl>
                                        <p:attrNameLst>
                                          <p:attrName>ppt_y</p:attrName>
                                        </p:attrNameLst>
                                      </p:cBhvr>
                                      <p:tavLst>
                                        <p:tav tm="0">
                                          <p:val>
                                            <p:strVal val="#ppt_y+#ppt_h*1.125000"/>
                                          </p:val>
                                        </p:tav>
                                        <p:tav tm="100000">
                                          <p:val>
                                            <p:strVal val="#ppt_y"/>
                                          </p:val>
                                        </p:tav>
                                      </p:tavLst>
                                    </p:anim>
                                    <p:animEffect transition="in" filter="wipe(up)">
                                      <p:cBhvr>
                                        <p:cTn id="5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21607-0C58-43DA-A03F-A6BE9302620B}"/>
              </a:ext>
            </a:extLst>
          </p:cNvPr>
          <p:cNvSpPr>
            <a:spLocks noGrp="1"/>
          </p:cNvSpPr>
          <p:nvPr>
            <p:ph type="ctrTitle"/>
          </p:nvPr>
        </p:nvSpPr>
        <p:spPr/>
        <p:txBody>
          <a:bodyPr/>
          <a:lstStyle/>
          <a:p>
            <a:r>
              <a:rPr lang="en-GB" dirty="0" err="1">
                <a:latin typeface="Arial" charset="0"/>
                <a:ea typeface="Arial" charset="0"/>
                <a:cs typeface="Arial" charset="0"/>
              </a:rPr>
              <a:t>Sinun</a:t>
            </a:r>
            <a:r>
              <a:rPr lang="en-GB" dirty="0">
                <a:latin typeface="Arial" charset="0"/>
                <a:ea typeface="Arial" charset="0"/>
                <a:cs typeface="Arial" charset="0"/>
              </a:rPr>
              <a:t> </a:t>
            </a:r>
            <a:r>
              <a:rPr lang="en-GB" dirty="0" err="1">
                <a:latin typeface="Arial" charset="0"/>
                <a:ea typeface="Arial" charset="0"/>
                <a:cs typeface="Arial" charset="0"/>
              </a:rPr>
              <a:t>tarinasi</a:t>
            </a:r>
            <a:endParaRPr lang="en-GB" dirty="0">
              <a:latin typeface="Arial" charset="0"/>
              <a:ea typeface="Arial" charset="0"/>
              <a:cs typeface="Arial" charset="0"/>
            </a:endParaRPr>
          </a:p>
        </p:txBody>
      </p:sp>
    </p:spTree>
    <p:extLst>
      <p:ext uri="{BB962C8B-B14F-4D97-AF65-F5344CB8AC3E}">
        <p14:creationId xmlns:p14="http://schemas.microsoft.com/office/powerpoint/2010/main" val="25426879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a:latin typeface="Arial" charset="0"/>
                <a:ea typeface="Arial" charset="0"/>
                <a:cs typeface="Arial" charset="0"/>
              </a:rPr>
              <a:t>Lukiossa</a:t>
            </a:r>
            <a:endParaRPr lang="fi-FI" dirty="0">
              <a:latin typeface="Arial" charset="0"/>
              <a:ea typeface="Arial" charset="0"/>
              <a:cs typeface="Arial" charset="0"/>
            </a:endParaRPr>
          </a:p>
        </p:txBody>
      </p:sp>
      <p:sp>
        <p:nvSpPr>
          <p:cNvPr id="2" name="Content Placeholder 1"/>
          <p:cNvSpPr>
            <a:spLocks noGrp="1"/>
          </p:cNvSpPr>
          <p:nvPr>
            <p:ph idx="1"/>
          </p:nvPr>
        </p:nvSpPr>
        <p:spPr/>
        <p:txBody>
          <a:bodyPr/>
          <a:lstStyle/>
          <a:p>
            <a:pPr marL="0" indent="0">
              <a:buNone/>
            </a:pPr>
            <a:r>
              <a:rPr lang="fi-FI" sz="2600" dirty="0">
                <a:latin typeface="Arial" panose="020B0604020202020204" pitchFamily="34" charset="0"/>
                <a:ea typeface="Georgia" charset="0"/>
                <a:cs typeface="Arial" panose="020B0604020202020204" pitchFamily="34" charset="0"/>
              </a:rPr>
              <a:t>Tietyt lukio-opinnot helpottavat sisäänpääsyä:</a:t>
            </a:r>
          </a:p>
          <a:p>
            <a:r>
              <a:rPr lang="fi-FI" sz="2200" b="0" dirty="0">
                <a:solidFill>
                  <a:schemeClr val="tx1"/>
                </a:solidFill>
                <a:latin typeface="Arial" panose="020B0604020202020204" pitchFamily="34" charset="0"/>
                <a:ea typeface="Georgia" charset="0"/>
                <a:cs typeface="Arial" panose="020B0604020202020204" pitchFamily="34" charset="0"/>
              </a:rPr>
              <a:t>Pitkästä matematiikasta on hyötyä sekä kauppatieteiden että tekniikan aloilla. </a:t>
            </a:r>
          </a:p>
          <a:p>
            <a:r>
              <a:rPr lang="fi-FI" sz="2200" b="0" dirty="0">
                <a:solidFill>
                  <a:schemeClr val="tx1"/>
                </a:solidFill>
                <a:latin typeface="Arial" panose="020B0604020202020204" pitchFamily="34" charset="0"/>
                <a:ea typeface="Georgia" charset="0"/>
                <a:cs typeface="Arial" panose="020B0604020202020204" pitchFamily="34" charset="0"/>
              </a:rPr>
              <a:t>Taiteiden alalla taideaineista on hyötyä.</a:t>
            </a:r>
          </a:p>
          <a:p>
            <a:r>
              <a:rPr lang="en-US" sz="2200" b="0" dirty="0">
                <a:solidFill>
                  <a:schemeClr val="tx1"/>
                </a:solidFill>
                <a:latin typeface="Arial" panose="020B0604020202020204" pitchFamily="34" charset="0"/>
                <a:cs typeface="Arial" panose="020B0604020202020204" pitchFamily="34" charset="0"/>
              </a:rPr>
              <a:t>On </a:t>
            </a:r>
            <a:r>
              <a:rPr lang="en-US" sz="2200" b="0" dirty="0" err="1">
                <a:solidFill>
                  <a:schemeClr val="tx1"/>
                </a:solidFill>
                <a:latin typeface="Arial" panose="020B0604020202020204" pitchFamily="34" charset="0"/>
                <a:cs typeface="Arial" panose="020B0604020202020204" pitchFamily="34" charset="0"/>
              </a:rPr>
              <a:t>hyvä</a:t>
            </a:r>
            <a:r>
              <a:rPr lang="en-US" sz="2200" b="0" dirty="0">
                <a:solidFill>
                  <a:schemeClr val="tx1"/>
                </a:solidFill>
                <a:latin typeface="Arial" panose="020B0604020202020204" pitchFamily="34" charset="0"/>
                <a:cs typeface="Arial" panose="020B0604020202020204" pitchFamily="34" charset="0"/>
              </a:rPr>
              <a:t> </a:t>
            </a:r>
            <a:r>
              <a:rPr lang="en-US" sz="2200" b="0" dirty="0" err="1">
                <a:solidFill>
                  <a:schemeClr val="tx1"/>
                </a:solidFill>
                <a:latin typeface="Arial" panose="020B0604020202020204" pitchFamily="34" charset="0"/>
                <a:cs typeface="Arial" panose="020B0604020202020204" pitchFamily="34" charset="0"/>
              </a:rPr>
              <a:t>panostaa</a:t>
            </a:r>
            <a:r>
              <a:rPr lang="en-US" sz="2200" b="0" dirty="0">
                <a:solidFill>
                  <a:schemeClr val="tx1"/>
                </a:solidFill>
                <a:latin typeface="Arial" panose="020B0604020202020204" pitchFamily="34" charset="0"/>
                <a:cs typeface="Arial" panose="020B0604020202020204" pitchFamily="34" charset="0"/>
              </a:rPr>
              <a:t> </a:t>
            </a:r>
            <a:r>
              <a:rPr lang="en-US" sz="2200" b="0" dirty="0" err="1">
                <a:solidFill>
                  <a:schemeClr val="tx1"/>
                </a:solidFill>
                <a:latin typeface="Arial" panose="020B0604020202020204" pitchFamily="34" charset="0"/>
                <a:cs typeface="Arial" panose="020B0604020202020204" pitchFamily="34" charset="0"/>
              </a:rPr>
              <a:t>englannin</a:t>
            </a:r>
            <a:r>
              <a:rPr lang="en-US" sz="2200" b="0" dirty="0">
                <a:solidFill>
                  <a:schemeClr val="tx1"/>
                </a:solidFill>
                <a:latin typeface="Arial" panose="020B0604020202020204" pitchFamily="34" charset="0"/>
                <a:cs typeface="Arial" panose="020B0604020202020204" pitchFamily="34" charset="0"/>
              </a:rPr>
              <a:t> </a:t>
            </a:r>
            <a:r>
              <a:rPr lang="en-US" sz="2200" b="0" dirty="0" err="1">
                <a:solidFill>
                  <a:schemeClr val="tx1"/>
                </a:solidFill>
                <a:latin typeface="Arial" panose="020B0604020202020204" pitchFamily="34" charset="0"/>
                <a:cs typeface="Arial" panose="020B0604020202020204" pitchFamily="34" charset="0"/>
              </a:rPr>
              <a:t>kielen</a:t>
            </a:r>
            <a:r>
              <a:rPr lang="en-US" sz="2200" b="0" dirty="0">
                <a:solidFill>
                  <a:schemeClr val="tx1"/>
                </a:solidFill>
                <a:latin typeface="Arial" panose="020B0604020202020204" pitchFamily="34" charset="0"/>
                <a:cs typeface="Arial" panose="020B0604020202020204" pitchFamily="34" charset="0"/>
              </a:rPr>
              <a:t> </a:t>
            </a:r>
            <a:r>
              <a:rPr lang="en-US" sz="2200" b="0" dirty="0" err="1">
                <a:solidFill>
                  <a:schemeClr val="tx1"/>
                </a:solidFill>
                <a:latin typeface="Arial" panose="020B0604020202020204" pitchFamily="34" charset="0"/>
                <a:cs typeface="Arial" panose="020B0604020202020204" pitchFamily="34" charset="0"/>
              </a:rPr>
              <a:t>osaamiseen</a:t>
            </a:r>
            <a:r>
              <a:rPr lang="en-US" sz="2200" b="0" dirty="0">
                <a:solidFill>
                  <a:schemeClr val="tx1"/>
                </a:solidFill>
                <a:latin typeface="Arial" panose="020B0604020202020204" pitchFamily="34" charset="0"/>
                <a:cs typeface="Arial" panose="020B0604020202020204" pitchFamily="34" charset="0"/>
              </a:rPr>
              <a:t> </a:t>
            </a:r>
            <a:r>
              <a:rPr lang="en-US" sz="2200" b="0" dirty="0" err="1">
                <a:solidFill>
                  <a:schemeClr val="tx1"/>
                </a:solidFill>
                <a:latin typeface="Arial" panose="020B0604020202020204" pitchFamily="34" charset="0"/>
                <a:cs typeface="Arial" panose="020B0604020202020204" pitchFamily="34" charset="0"/>
              </a:rPr>
              <a:t>varsinkin</a:t>
            </a:r>
            <a:r>
              <a:rPr lang="en-US" sz="2200" b="0" dirty="0">
                <a:solidFill>
                  <a:schemeClr val="tx1"/>
                </a:solidFill>
                <a:latin typeface="Arial" panose="020B0604020202020204" pitchFamily="34" charset="0"/>
                <a:cs typeface="Arial" panose="020B0604020202020204" pitchFamily="34" charset="0"/>
              </a:rPr>
              <a:t>, </a:t>
            </a:r>
            <a:r>
              <a:rPr lang="en-US" sz="2200" b="0" dirty="0" err="1">
                <a:solidFill>
                  <a:schemeClr val="tx1"/>
                </a:solidFill>
                <a:latin typeface="Arial" panose="020B0604020202020204" pitchFamily="34" charset="0"/>
                <a:cs typeface="Arial" panose="020B0604020202020204" pitchFamily="34" charset="0"/>
              </a:rPr>
              <a:t>jos</a:t>
            </a:r>
            <a:r>
              <a:rPr lang="en-US" sz="2200" b="0" dirty="0">
                <a:solidFill>
                  <a:schemeClr val="tx1"/>
                </a:solidFill>
                <a:latin typeface="Arial" panose="020B0604020202020204" pitchFamily="34" charset="0"/>
                <a:cs typeface="Arial" panose="020B0604020202020204" pitchFamily="34" charset="0"/>
              </a:rPr>
              <a:t> </a:t>
            </a:r>
            <a:r>
              <a:rPr lang="en-US" sz="2200" b="0" dirty="0" err="1">
                <a:solidFill>
                  <a:schemeClr val="tx1"/>
                </a:solidFill>
                <a:latin typeface="Arial" panose="020B0604020202020204" pitchFamily="34" charset="0"/>
                <a:cs typeface="Arial" panose="020B0604020202020204" pitchFamily="34" charset="0"/>
              </a:rPr>
              <a:t>harkitsee</a:t>
            </a:r>
            <a:r>
              <a:rPr lang="en-US" sz="2200" b="0" dirty="0">
                <a:solidFill>
                  <a:schemeClr val="tx1"/>
                </a:solidFill>
                <a:latin typeface="Arial" panose="020B0604020202020204" pitchFamily="34" charset="0"/>
                <a:cs typeface="Arial" panose="020B0604020202020204" pitchFamily="34" charset="0"/>
              </a:rPr>
              <a:t> </a:t>
            </a:r>
            <a:r>
              <a:rPr lang="en-US" sz="2200" b="0" dirty="0" err="1">
                <a:solidFill>
                  <a:schemeClr val="tx1"/>
                </a:solidFill>
                <a:latin typeface="Arial" panose="020B0604020202020204" pitchFamily="34" charset="0"/>
                <a:cs typeface="Arial" panose="020B0604020202020204" pitchFamily="34" charset="0"/>
              </a:rPr>
              <a:t>hakemista</a:t>
            </a:r>
            <a:r>
              <a:rPr lang="en-US" sz="2200" b="0" dirty="0">
                <a:solidFill>
                  <a:schemeClr val="tx1"/>
                </a:solidFill>
                <a:latin typeface="Arial" panose="020B0604020202020204" pitchFamily="34" charset="0"/>
                <a:cs typeface="Arial" panose="020B0604020202020204" pitchFamily="34" charset="0"/>
              </a:rPr>
              <a:t> </a:t>
            </a:r>
            <a:r>
              <a:rPr lang="en-US" sz="2200" b="0" dirty="0" err="1">
                <a:solidFill>
                  <a:schemeClr val="tx1"/>
                </a:solidFill>
                <a:latin typeface="Arial" panose="020B0604020202020204" pitchFamily="34" charset="0"/>
                <a:cs typeface="Arial" panose="020B0604020202020204" pitchFamily="34" charset="0"/>
              </a:rPr>
              <a:t>englanninkielisiin</a:t>
            </a:r>
            <a:r>
              <a:rPr lang="en-US" sz="2200" b="0" dirty="0">
                <a:solidFill>
                  <a:schemeClr val="tx1"/>
                </a:solidFill>
                <a:latin typeface="Arial" panose="020B0604020202020204" pitchFamily="34" charset="0"/>
                <a:cs typeface="Arial" panose="020B0604020202020204" pitchFamily="34" charset="0"/>
              </a:rPr>
              <a:t> </a:t>
            </a:r>
            <a:r>
              <a:rPr lang="en-US" sz="2200" b="0" dirty="0" err="1">
                <a:solidFill>
                  <a:schemeClr val="tx1"/>
                </a:solidFill>
                <a:latin typeface="Arial" panose="020B0604020202020204" pitchFamily="34" charset="0"/>
                <a:cs typeface="Arial" panose="020B0604020202020204" pitchFamily="34" charset="0"/>
              </a:rPr>
              <a:t>hakukohteisiin</a:t>
            </a:r>
            <a:r>
              <a:rPr lang="en-US" sz="2200" b="0" dirty="0">
                <a:solidFill>
                  <a:schemeClr val="tx1"/>
                </a:solidFill>
                <a:latin typeface="Arial" panose="020B0604020202020204" pitchFamily="34" charset="0"/>
                <a:cs typeface="Arial" panose="020B0604020202020204" pitchFamily="34" charset="0"/>
              </a:rPr>
              <a:t>.</a:t>
            </a:r>
            <a:endParaRPr lang="fi-FI" sz="2200" b="0" dirty="0">
              <a:solidFill>
                <a:schemeClr val="tx1"/>
              </a:solidFill>
              <a:latin typeface="Arial" panose="020B0604020202020204" pitchFamily="34" charset="0"/>
              <a:ea typeface="Georgia" charset="0"/>
              <a:cs typeface="Arial" panose="020B0604020202020204" pitchFamily="34" charset="0"/>
            </a:endParaRPr>
          </a:p>
          <a:p>
            <a:pPr marL="0" indent="0">
              <a:buNone/>
            </a:pPr>
            <a:endParaRPr lang="fi-FI" sz="2200" b="1" dirty="0">
              <a:latin typeface="Arial" panose="020B0604020202020204" pitchFamily="34" charset="0"/>
              <a:ea typeface="Georgia" charset="0"/>
              <a:cs typeface="Arial" panose="020B0604020202020204" pitchFamily="34" charset="0"/>
            </a:endParaRPr>
          </a:p>
          <a:p>
            <a:pPr marL="0" indent="0">
              <a:buNone/>
            </a:pPr>
            <a:r>
              <a:rPr lang="fi-FI" altLang="en-US" sz="2600" dirty="0">
                <a:latin typeface="Arial" panose="020B0604020202020204" pitchFamily="34" charset="0"/>
                <a:ea typeface="Arial" charset="0"/>
                <a:cs typeface="Arial" panose="020B0604020202020204" pitchFamily="34" charset="0"/>
              </a:rPr>
              <a:t>Ylioppilaskirjoituksilla merkitystä etenkin kauppatieteiden ja tekniikan aloilla:</a:t>
            </a:r>
          </a:p>
          <a:p>
            <a:pPr marL="342900" lvl="1" indent="-342900">
              <a:buFont typeface="Arial" panose="020B0604020202020204" pitchFamily="34" charset="0"/>
              <a:buChar char="•"/>
            </a:pPr>
            <a:r>
              <a:rPr lang="en-US" sz="2200" dirty="0" err="1">
                <a:latin typeface="Arial" panose="020B0604020202020204" pitchFamily="34" charset="0"/>
                <a:ea typeface="Georgia" charset="0"/>
                <a:cs typeface="Arial" panose="020B0604020202020204" pitchFamily="34" charset="0"/>
              </a:rPr>
              <a:t>Kauppatieteiden</a:t>
            </a:r>
            <a:r>
              <a:rPr lang="en-US" sz="2200" dirty="0">
                <a:latin typeface="Arial" panose="020B0604020202020204" pitchFamily="34" charset="0"/>
                <a:ea typeface="Georgia" charset="0"/>
                <a:cs typeface="Arial" panose="020B0604020202020204" pitchFamily="34" charset="0"/>
              </a:rPr>
              <a:t> </a:t>
            </a:r>
            <a:r>
              <a:rPr lang="en-US" sz="2200" dirty="0" err="1">
                <a:latin typeface="Arial" panose="020B0604020202020204" pitchFamily="34" charset="0"/>
                <a:ea typeface="Georgia" charset="0"/>
                <a:cs typeface="Arial" panose="020B0604020202020204" pitchFamily="34" charset="0"/>
              </a:rPr>
              <a:t>alan</a:t>
            </a:r>
            <a:r>
              <a:rPr lang="en-US" sz="2200" dirty="0">
                <a:latin typeface="Arial" panose="020B0604020202020204" pitchFamily="34" charset="0"/>
                <a:ea typeface="Georgia" charset="0"/>
                <a:cs typeface="Arial" panose="020B0604020202020204" pitchFamily="34" charset="0"/>
              </a:rPr>
              <a:t> </a:t>
            </a:r>
            <a:r>
              <a:rPr lang="en-US" sz="2200" dirty="0" err="1">
                <a:latin typeface="Arial" panose="020B0604020202020204" pitchFamily="34" charset="0"/>
                <a:ea typeface="Georgia" charset="0"/>
                <a:cs typeface="Arial" panose="020B0604020202020204" pitchFamily="34" charset="0"/>
              </a:rPr>
              <a:t>todistusvalinnassa</a:t>
            </a:r>
            <a:r>
              <a:rPr lang="en-US" sz="2200" dirty="0">
                <a:latin typeface="Arial" panose="020B0604020202020204" pitchFamily="34" charset="0"/>
                <a:ea typeface="Georgia" charset="0"/>
                <a:cs typeface="Arial" panose="020B0604020202020204" pitchFamily="34" charset="0"/>
              </a:rPr>
              <a:t> </a:t>
            </a:r>
            <a:r>
              <a:rPr lang="en-US" sz="2200" dirty="0" err="1">
                <a:latin typeface="Arial" panose="020B0604020202020204" pitchFamily="34" charset="0"/>
                <a:ea typeface="Georgia" charset="0"/>
                <a:cs typeface="Arial" panose="020B0604020202020204" pitchFamily="34" charset="0"/>
              </a:rPr>
              <a:t>huomioidaan</a:t>
            </a:r>
            <a:r>
              <a:rPr lang="en-US" sz="2200" dirty="0">
                <a:latin typeface="Arial" panose="020B0604020202020204" pitchFamily="34" charset="0"/>
                <a:ea typeface="Georgia" charset="0"/>
                <a:cs typeface="Arial" panose="020B0604020202020204" pitchFamily="34" charset="0"/>
              </a:rPr>
              <a:t> </a:t>
            </a:r>
            <a:r>
              <a:rPr lang="en-US" sz="2200" dirty="0" err="1">
                <a:latin typeface="Arial" panose="020B0604020202020204" pitchFamily="34" charset="0"/>
                <a:ea typeface="Georgia" charset="0"/>
                <a:cs typeface="Arial" panose="020B0604020202020204" pitchFamily="34" charset="0"/>
              </a:rPr>
              <a:t>äidinkieli</a:t>
            </a:r>
            <a:r>
              <a:rPr lang="en-US" sz="2200" dirty="0">
                <a:latin typeface="Arial" panose="020B0604020202020204" pitchFamily="34" charset="0"/>
                <a:ea typeface="Georgia" charset="0"/>
                <a:cs typeface="Arial" panose="020B0604020202020204" pitchFamily="34" charset="0"/>
              </a:rPr>
              <a:t>, </a:t>
            </a:r>
            <a:r>
              <a:rPr lang="en-US" sz="2200" dirty="0" err="1">
                <a:latin typeface="Arial" panose="020B0604020202020204" pitchFamily="34" charset="0"/>
                <a:ea typeface="Georgia" charset="0"/>
                <a:cs typeface="Arial" panose="020B0604020202020204" pitchFamily="34" charset="0"/>
              </a:rPr>
              <a:t>matematiikka</a:t>
            </a:r>
            <a:r>
              <a:rPr lang="en-US" sz="2200" dirty="0">
                <a:latin typeface="Arial" panose="020B0604020202020204" pitchFamily="34" charset="0"/>
                <a:ea typeface="Georgia" charset="0"/>
                <a:cs typeface="Arial" panose="020B0604020202020204" pitchFamily="34" charset="0"/>
              </a:rPr>
              <a:t> ja </a:t>
            </a:r>
            <a:r>
              <a:rPr lang="en-US" sz="2200" dirty="0" err="1">
                <a:latin typeface="Arial" panose="020B0604020202020204" pitchFamily="34" charset="0"/>
                <a:ea typeface="Georgia" charset="0"/>
                <a:cs typeface="Arial" panose="020B0604020202020204" pitchFamily="34" charset="0"/>
              </a:rPr>
              <a:t>parhaat</a:t>
            </a:r>
            <a:r>
              <a:rPr lang="en-US" sz="2200" dirty="0">
                <a:latin typeface="Arial" panose="020B0604020202020204" pitchFamily="34" charset="0"/>
                <a:ea typeface="Georgia" charset="0"/>
                <a:cs typeface="Arial" panose="020B0604020202020204" pitchFamily="34" charset="0"/>
              </a:rPr>
              <a:t> </a:t>
            </a:r>
            <a:r>
              <a:rPr lang="en-US" sz="2200" dirty="0" err="1">
                <a:latin typeface="Arial" panose="020B0604020202020204" pitchFamily="34" charset="0"/>
                <a:ea typeface="Georgia" charset="0"/>
                <a:cs typeface="Arial" panose="020B0604020202020204" pitchFamily="34" charset="0"/>
              </a:rPr>
              <a:t>pisteet</a:t>
            </a:r>
            <a:r>
              <a:rPr lang="en-US" sz="2200" dirty="0">
                <a:latin typeface="Arial" panose="020B0604020202020204" pitchFamily="34" charset="0"/>
                <a:ea typeface="Georgia" charset="0"/>
                <a:cs typeface="Arial" panose="020B0604020202020204" pitchFamily="34" charset="0"/>
              </a:rPr>
              <a:t> </a:t>
            </a:r>
            <a:r>
              <a:rPr lang="en-US" sz="2200" dirty="0" err="1">
                <a:latin typeface="Arial" panose="020B0604020202020204" pitchFamily="34" charset="0"/>
                <a:ea typeface="Georgia" charset="0"/>
                <a:cs typeface="Arial" panose="020B0604020202020204" pitchFamily="34" charset="0"/>
              </a:rPr>
              <a:t>tuottava</a:t>
            </a:r>
            <a:r>
              <a:rPr lang="en-US" sz="2200" dirty="0">
                <a:latin typeface="Arial" panose="020B0604020202020204" pitchFamily="34" charset="0"/>
                <a:ea typeface="Georgia" charset="0"/>
                <a:cs typeface="Arial" panose="020B0604020202020204" pitchFamily="34" charset="0"/>
              </a:rPr>
              <a:t> </a:t>
            </a:r>
            <a:r>
              <a:rPr lang="en-US" sz="2200" dirty="0" err="1">
                <a:latin typeface="Arial" panose="020B0604020202020204" pitchFamily="34" charset="0"/>
                <a:ea typeface="Georgia" charset="0"/>
                <a:cs typeface="Arial" panose="020B0604020202020204" pitchFamily="34" charset="0"/>
              </a:rPr>
              <a:t>kieli</a:t>
            </a:r>
            <a:r>
              <a:rPr lang="en-US" sz="2200" dirty="0">
                <a:latin typeface="Arial" panose="020B0604020202020204" pitchFamily="34" charset="0"/>
                <a:ea typeface="Georgia" charset="0"/>
                <a:cs typeface="Arial" panose="020B0604020202020204" pitchFamily="34" charset="0"/>
              </a:rPr>
              <a:t> </a:t>
            </a:r>
            <a:r>
              <a:rPr lang="en-US" sz="2200" dirty="0" err="1">
                <a:latin typeface="Arial" panose="020B0604020202020204" pitchFamily="34" charset="0"/>
                <a:ea typeface="Georgia" charset="0"/>
                <a:cs typeface="Arial" panose="020B0604020202020204" pitchFamily="34" charset="0"/>
              </a:rPr>
              <a:t>sekä</a:t>
            </a:r>
            <a:r>
              <a:rPr lang="en-US" sz="2200" dirty="0">
                <a:latin typeface="Arial" panose="020B0604020202020204" pitchFamily="34" charset="0"/>
                <a:ea typeface="Georgia" charset="0"/>
                <a:cs typeface="Arial" panose="020B0604020202020204" pitchFamily="34" charset="0"/>
              </a:rPr>
              <a:t> </a:t>
            </a:r>
            <a:r>
              <a:rPr lang="en-US" sz="2200" dirty="0" err="1">
                <a:latin typeface="Arial" panose="020B0604020202020204" pitchFamily="34" charset="0"/>
                <a:ea typeface="Georgia" charset="0"/>
                <a:cs typeface="Arial" panose="020B0604020202020204" pitchFamily="34" charset="0"/>
              </a:rPr>
              <a:t>kaksi</a:t>
            </a:r>
            <a:r>
              <a:rPr lang="en-US" sz="2200" dirty="0">
                <a:latin typeface="Arial" panose="020B0604020202020204" pitchFamily="34" charset="0"/>
                <a:ea typeface="Georgia" charset="0"/>
                <a:cs typeface="Arial" panose="020B0604020202020204" pitchFamily="34" charset="0"/>
              </a:rPr>
              <a:t> </a:t>
            </a:r>
            <a:r>
              <a:rPr lang="en-US" sz="2200" dirty="0" err="1">
                <a:latin typeface="Arial" panose="020B0604020202020204" pitchFamily="34" charset="0"/>
                <a:ea typeface="Georgia" charset="0"/>
                <a:cs typeface="Arial" panose="020B0604020202020204" pitchFamily="34" charset="0"/>
              </a:rPr>
              <a:t>muuta</a:t>
            </a:r>
            <a:r>
              <a:rPr lang="en-US" sz="2200" dirty="0">
                <a:latin typeface="Arial" panose="020B0604020202020204" pitchFamily="34" charset="0"/>
                <a:ea typeface="Georgia" charset="0"/>
                <a:cs typeface="Arial" panose="020B0604020202020204" pitchFamily="34" charset="0"/>
              </a:rPr>
              <a:t> </a:t>
            </a:r>
            <a:r>
              <a:rPr lang="en-US" sz="2200" dirty="0" err="1">
                <a:latin typeface="Arial" panose="020B0604020202020204" pitchFamily="34" charset="0"/>
                <a:ea typeface="Georgia" charset="0"/>
                <a:cs typeface="Arial" panose="020B0604020202020204" pitchFamily="34" charset="0"/>
              </a:rPr>
              <a:t>parhaimmat</a:t>
            </a:r>
            <a:r>
              <a:rPr lang="en-US" sz="2200" dirty="0">
                <a:latin typeface="Arial" panose="020B0604020202020204" pitchFamily="34" charset="0"/>
                <a:ea typeface="Georgia" charset="0"/>
                <a:cs typeface="Arial" panose="020B0604020202020204" pitchFamily="34" charset="0"/>
              </a:rPr>
              <a:t> </a:t>
            </a:r>
            <a:r>
              <a:rPr lang="en-US" sz="2200" dirty="0" err="1">
                <a:latin typeface="Arial" panose="020B0604020202020204" pitchFamily="34" charset="0"/>
                <a:ea typeface="Georgia" charset="0"/>
                <a:cs typeface="Arial" panose="020B0604020202020204" pitchFamily="34" charset="0"/>
              </a:rPr>
              <a:t>pisteet</a:t>
            </a:r>
            <a:r>
              <a:rPr lang="en-US" sz="2200" dirty="0">
                <a:latin typeface="Arial" panose="020B0604020202020204" pitchFamily="34" charset="0"/>
                <a:ea typeface="Georgia" charset="0"/>
                <a:cs typeface="Arial" panose="020B0604020202020204" pitchFamily="34" charset="0"/>
              </a:rPr>
              <a:t> </a:t>
            </a:r>
            <a:r>
              <a:rPr lang="en-US" sz="2200" dirty="0" err="1">
                <a:latin typeface="Arial" panose="020B0604020202020204" pitchFamily="34" charset="0"/>
                <a:ea typeface="Georgia" charset="0"/>
                <a:cs typeface="Arial" panose="020B0604020202020204" pitchFamily="34" charset="0"/>
              </a:rPr>
              <a:t>antavaa</a:t>
            </a:r>
            <a:r>
              <a:rPr lang="en-US" sz="2200" dirty="0">
                <a:latin typeface="Arial" panose="020B0604020202020204" pitchFamily="34" charset="0"/>
                <a:ea typeface="Georgia" charset="0"/>
                <a:cs typeface="Arial" panose="020B0604020202020204" pitchFamily="34" charset="0"/>
              </a:rPr>
              <a:t> </a:t>
            </a:r>
            <a:r>
              <a:rPr lang="en-US" sz="2200" dirty="0" err="1">
                <a:latin typeface="Arial" panose="020B0604020202020204" pitchFamily="34" charset="0"/>
                <a:ea typeface="Georgia" charset="0"/>
                <a:cs typeface="Arial" panose="020B0604020202020204" pitchFamily="34" charset="0"/>
              </a:rPr>
              <a:t>koetta</a:t>
            </a:r>
            <a:r>
              <a:rPr lang="en-US" sz="2200" dirty="0">
                <a:latin typeface="Arial" panose="020B0604020202020204" pitchFamily="34" charset="0"/>
                <a:ea typeface="Georgia" charset="0"/>
                <a:cs typeface="Arial" panose="020B0604020202020204" pitchFamily="34" charset="0"/>
              </a:rPr>
              <a:t>.</a:t>
            </a:r>
          </a:p>
          <a:p>
            <a:pPr marL="342900" lvl="1" indent="-342900">
              <a:buFont typeface="Arial" panose="020B0604020202020204" pitchFamily="34" charset="0"/>
              <a:buChar char="•"/>
            </a:pPr>
            <a:r>
              <a:rPr lang="en-US" sz="2200" dirty="0" err="1">
                <a:latin typeface="Arial" panose="020B0604020202020204" pitchFamily="34" charset="0"/>
                <a:ea typeface="Georgia" charset="0"/>
                <a:cs typeface="Arial" panose="020B0604020202020204" pitchFamily="34" charset="0"/>
              </a:rPr>
              <a:t>Tekniikan</a:t>
            </a:r>
            <a:r>
              <a:rPr lang="en-US" sz="2200" dirty="0">
                <a:latin typeface="Arial" panose="020B0604020202020204" pitchFamily="34" charset="0"/>
                <a:ea typeface="Georgia" charset="0"/>
                <a:cs typeface="Arial" panose="020B0604020202020204" pitchFamily="34" charset="0"/>
              </a:rPr>
              <a:t> </a:t>
            </a:r>
            <a:r>
              <a:rPr lang="en-US" sz="2200" dirty="0" err="1">
                <a:latin typeface="Arial" panose="020B0604020202020204" pitchFamily="34" charset="0"/>
                <a:ea typeface="Georgia" charset="0"/>
                <a:cs typeface="Arial" panose="020B0604020202020204" pitchFamily="34" charset="0"/>
              </a:rPr>
              <a:t>alan</a:t>
            </a:r>
            <a:r>
              <a:rPr lang="en-US" sz="2200" dirty="0">
                <a:latin typeface="Arial" panose="020B0604020202020204" pitchFamily="34" charset="0"/>
                <a:ea typeface="Georgia" charset="0"/>
                <a:cs typeface="Arial" panose="020B0604020202020204" pitchFamily="34" charset="0"/>
              </a:rPr>
              <a:t> </a:t>
            </a:r>
            <a:r>
              <a:rPr lang="en-US" sz="2200" dirty="0" err="1">
                <a:latin typeface="Arial" panose="020B0604020202020204" pitchFamily="34" charset="0"/>
                <a:ea typeface="Georgia" charset="0"/>
                <a:cs typeface="Arial" panose="020B0604020202020204" pitchFamily="34" charset="0"/>
              </a:rPr>
              <a:t>todistusvalinnassa</a:t>
            </a:r>
            <a:r>
              <a:rPr lang="en-US" sz="2200" dirty="0">
                <a:latin typeface="Arial" panose="020B0604020202020204" pitchFamily="34" charset="0"/>
                <a:ea typeface="Georgia" charset="0"/>
                <a:cs typeface="Arial" panose="020B0604020202020204" pitchFamily="34" charset="0"/>
              </a:rPr>
              <a:t> </a:t>
            </a:r>
            <a:r>
              <a:rPr lang="en-US" sz="2200" dirty="0" err="1">
                <a:latin typeface="Arial" panose="020B0604020202020204" pitchFamily="34" charset="0"/>
                <a:ea typeface="Georgia" charset="0"/>
                <a:cs typeface="Arial" panose="020B0604020202020204" pitchFamily="34" charset="0"/>
              </a:rPr>
              <a:t>katsotaan</a:t>
            </a:r>
            <a:r>
              <a:rPr lang="en-US" sz="2200" dirty="0">
                <a:latin typeface="Arial" panose="020B0604020202020204" pitchFamily="34" charset="0"/>
                <a:ea typeface="Georgia" charset="0"/>
                <a:cs typeface="Arial" panose="020B0604020202020204" pitchFamily="34" charset="0"/>
              </a:rPr>
              <a:t> </a:t>
            </a:r>
            <a:r>
              <a:rPr lang="en-US" sz="2200" dirty="0" err="1">
                <a:latin typeface="Arial" panose="020B0604020202020204" pitchFamily="34" charset="0"/>
                <a:ea typeface="Georgia" charset="0"/>
                <a:cs typeface="Arial" panose="020B0604020202020204" pitchFamily="34" charset="0"/>
              </a:rPr>
              <a:t>äidinkielen</a:t>
            </a:r>
            <a:r>
              <a:rPr lang="en-US" sz="2200" dirty="0">
                <a:latin typeface="Arial" panose="020B0604020202020204" pitchFamily="34" charset="0"/>
                <a:ea typeface="Georgia" charset="0"/>
                <a:cs typeface="Arial" panose="020B0604020202020204" pitchFamily="34" charset="0"/>
              </a:rPr>
              <a:t>, </a:t>
            </a:r>
            <a:r>
              <a:rPr lang="en-US" sz="2200" dirty="0" err="1">
                <a:latin typeface="Arial" panose="020B0604020202020204" pitchFamily="34" charset="0"/>
                <a:ea typeface="Georgia" charset="0"/>
                <a:cs typeface="Arial" panose="020B0604020202020204" pitchFamily="34" charset="0"/>
              </a:rPr>
              <a:t>pitkän</a:t>
            </a:r>
            <a:r>
              <a:rPr lang="en-US" sz="2200" dirty="0">
                <a:latin typeface="Arial" panose="020B0604020202020204" pitchFamily="34" charset="0"/>
                <a:ea typeface="Georgia" charset="0"/>
                <a:cs typeface="Arial" panose="020B0604020202020204" pitchFamily="34" charset="0"/>
              </a:rPr>
              <a:t> </a:t>
            </a:r>
            <a:r>
              <a:rPr lang="en-US" sz="2200" dirty="0" err="1">
                <a:latin typeface="Arial" panose="020B0604020202020204" pitchFamily="34" charset="0"/>
                <a:ea typeface="Georgia" charset="0"/>
                <a:cs typeface="Arial" panose="020B0604020202020204" pitchFamily="34" charset="0"/>
              </a:rPr>
              <a:t>matematiikan</a:t>
            </a:r>
            <a:r>
              <a:rPr lang="en-US" sz="2200" dirty="0">
                <a:latin typeface="Arial" panose="020B0604020202020204" pitchFamily="34" charset="0"/>
                <a:ea typeface="Georgia" charset="0"/>
                <a:cs typeface="Arial" panose="020B0604020202020204" pitchFamily="34" charset="0"/>
              </a:rPr>
              <a:t> ja </a:t>
            </a:r>
            <a:r>
              <a:rPr lang="en-US" sz="2200" dirty="0" err="1">
                <a:latin typeface="Arial" panose="020B0604020202020204" pitchFamily="34" charset="0"/>
                <a:ea typeface="Georgia" charset="0"/>
                <a:cs typeface="Arial" panose="020B0604020202020204" pitchFamily="34" charset="0"/>
              </a:rPr>
              <a:t>kemian</a:t>
            </a:r>
            <a:r>
              <a:rPr lang="en-US" sz="2200" dirty="0">
                <a:latin typeface="Arial" panose="020B0604020202020204" pitchFamily="34" charset="0"/>
                <a:ea typeface="Georgia" charset="0"/>
                <a:cs typeface="Arial" panose="020B0604020202020204" pitchFamily="34" charset="0"/>
              </a:rPr>
              <a:t>/</a:t>
            </a:r>
            <a:r>
              <a:rPr lang="en-US" sz="2200" dirty="0" err="1">
                <a:latin typeface="Arial" panose="020B0604020202020204" pitchFamily="34" charset="0"/>
                <a:ea typeface="Georgia" charset="0"/>
                <a:cs typeface="Arial" panose="020B0604020202020204" pitchFamily="34" charset="0"/>
              </a:rPr>
              <a:t>fysiikan</a:t>
            </a:r>
            <a:r>
              <a:rPr lang="en-US" sz="2200" dirty="0">
                <a:latin typeface="Arial" panose="020B0604020202020204" pitchFamily="34" charset="0"/>
                <a:ea typeface="Georgia" charset="0"/>
                <a:cs typeface="Arial" panose="020B0604020202020204" pitchFamily="34" charset="0"/>
              </a:rPr>
              <a:t> </a:t>
            </a:r>
            <a:r>
              <a:rPr lang="en-US" sz="2200" dirty="0" err="1">
                <a:latin typeface="Arial" panose="020B0604020202020204" pitchFamily="34" charset="0"/>
                <a:ea typeface="Georgia" charset="0"/>
                <a:cs typeface="Arial" panose="020B0604020202020204" pitchFamily="34" charset="0"/>
              </a:rPr>
              <a:t>arvosanoja</a:t>
            </a:r>
            <a:r>
              <a:rPr lang="en-US" sz="2200" dirty="0">
                <a:latin typeface="Arial" panose="020B0604020202020204" pitchFamily="34" charset="0"/>
                <a:ea typeface="Georgia" charset="0"/>
                <a:cs typeface="Arial" panose="020B0604020202020204" pitchFamily="34" charset="0"/>
              </a:rPr>
              <a:t>.</a:t>
            </a:r>
          </a:p>
          <a:p>
            <a:pPr marL="342900" lvl="1" indent="-342900">
              <a:buFont typeface="Arial" panose="020B0604020202020204" pitchFamily="34" charset="0"/>
              <a:buChar char="•"/>
            </a:pPr>
            <a:r>
              <a:rPr lang="en-US" sz="2200" dirty="0" err="1">
                <a:latin typeface="Arial" panose="020B0604020202020204" pitchFamily="34" charset="0"/>
                <a:ea typeface="Georgia" charset="0"/>
                <a:cs typeface="Arial" panose="020B0604020202020204" pitchFamily="34" charset="0"/>
              </a:rPr>
              <a:t>Arkkitehtuurissa</a:t>
            </a:r>
            <a:r>
              <a:rPr lang="en-US" sz="2200" dirty="0">
                <a:latin typeface="Arial" panose="020B0604020202020204" pitchFamily="34" charset="0"/>
                <a:ea typeface="Georgia" charset="0"/>
                <a:cs typeface="Arial" panose="020B0604020202020204" pitchFamily="34" charset="0"/>
              </a:rPr>
              <a:t> </a:t>
            </a:r>
            <a:r>
              <a:rPr lang="en-US" sz="2200" dirty="0" err="1">
                <a:latin typeface="Arial" panose="020B0604020202020204" pitchFamily="34" charset="0"/>
                <a:ea typeface="Georgia" charset="0"/>
                <a:cs typeface="Arial" panose="020B0604020202020204" pitchFamily="34" charset="0"/>
              </a:rPr>
              <a:t>huomioidaan</a:t>
            </a:r>
            <a:r>
              <a:rPr lang="en-US" sz="2200" dirty="0">
                <a:latin typeface="Arial" panose="020B0604020202020204" pitchFamily="34" charset="0"/>
                <a:ea typeface="Georgia" charset="0"/>
                <a:cs typeface="Arial" panose="020B0604020202020204" pitchFamily="34" charset="0"/>
              </a:rPr>
              <a:t> </a:t>
            </a:r>
            <a:r>
              <a:rPr lang="en-US" sz="2200" dirty="0" err="1">
                <a:latin typeface="Arial" panose="020B0604020202020204" pitchFamily="34" charset="0"/>
                <a:ea typeface="Georgia" charset="0"/>
                <a:cs typeface="Arial" panose="020B0604020202020204" pitchFamily="34" charset="0"/>
              </a:rPr>
              <a:t>äidinkieli</a:t>
            </a:r>
            <a:r>
              <a:rPr lang="en-US" sz="2200" dirty="0">
                <a:latin typeface="Arial" panose="020B0604020202020204" pitchFamily="34" charset="0"/>
                <a:ea typeface="Georgia" charset="0"/>
                <a:cs typeface="Arial" panose="020B0604020202020204" pitchFamily="34" charset="0"/>
              </a:rPr>
              <a:t> ja </a:t>
            </a:r>
            <a:r>
              <a:rPr lang="en-US" sz="2200" dirty="0" err="1">
                <a:latin typeface="Arial" panose="020B0604020202020204" pitchFamily="34" charset="0"/>
                <a:ea typeface="Georgia" charset="0"/>
                <a:cs typeface="Arial" panose="020B0604020202020204" pitchFamily="34" charset="0"/>
              </a:rPr>
              <a:t>matematiikka</a:t>
            </a:r>
            <a:r>
              <a:rPr lang="en-US" sz="2200" dirty="0">
                <a:latin typeface="Arial" panose="020B0604020202020204" pitchFamily="34" charset="0"/>
                <a:ea typeface="Georgia" charset="0"/>
                <a:cs typeface="Arial" panose="020B0604020202020204" pitchFamily="34" charset="0"/>
              </a:rPr>
              <a:t> </a:t>
            </a:r>
            <a:r>
              <a:rPr lang="en-US" sz="2200" dirty="0" err="1">
                <a:latin typeface="Arial" panose="020B0604020202020204" pitchFamily="34" charset="0"/>
                <a:ea typeface="Georgia" charset="0"/>
                <a:cs typeface="Arial" panose="020B0604020202020204" pitchFamily="34" charset="0"/>
              </a:rPr>
              <a:t>sekä</a:t>
            </a:r>
            <a:r>
              <a:rPr lang="en-US" sz="2200" dirty="0">
                <a:latin typeface="Arial" panose="020B0604020202020204" pitchFamily="34" charset="0"/>
                <a:ea typeface="Georgia" charset="0"/>
                <a:cs typeface="Arial" panose="020B0604020202020204" pitchFamily="34" charset="0"/>
              </a:rPr>
              <a:t> </a:t>
            </a:r>
            <a:r>
              <a:rPr lang="fi-FI" sz="2200" dirty="0">
                <a:latin typeface="Arial" panose="020B0604020202020204" pitchFamily="34" charset="0"/>
                <a:cs typeface="Arial" panose="020B0604020202020204" pitchFamily="34" charset="0"/>
              </a:rPr>
              <a:t>kolme parhaat pisteet tuottavaa arvosanaa.</a:t>
            </a:r>
            <a:endParaRPr lang="en-US" sz="2200" dirty="0">
              <a:latin typeface="Arial" panose="020B0604020202020204" pitchFamily="34" charset="0"/>
              <a:cs typeface="Arial" panose="020B0604020202020204" pitchFamily="34" charset="0"/>
            </a:endParaRPr>
          </a:p>
          <a:p>
            <a:pPr marL="0" indent="0">
              <a:buNone/>
            </a:pPr>
            <a:endParaRPr lang="fi-FI" altLang="en-US" sz="2200" dirty="0">
              <a:latin typeface="Arial" panose="020B0604020202020204" pitchFamily="34" charset="0"/>
              <a:ea typeface="Arial" charset="0"/>
              <a:cs typeface="Arial" panose="020B0604020202020204" pitchFamily="34" charset="0"/>
            </a:endParaRPr>
          </a:p>
          <a:p>
            <a:pPr marL="0" indent="0">
              <a:buNone/>
            </a:pPr>
            <a:r>
              <a:rPr lang="fi-FI" altLang="en-US" sz="2600" dirty="0">
                <a:latin typeface="Arial" panose="020B0604020202020204" pitchFamily="34" charset="0"/>
                <a:ea typeface="Arial" charset="0"/>
                <a:cs typeface="Arial" panose="020B0604020202020204" pitchFamily="34" charset="0"/>
              </a:rPr>
              <a:t>Taiteen alalla ennakkotehtävien ja valintakokeiden merkitys on suurempi.</a:t>
            </a:r>
          </a:p>
          <a:p>
            <a:pPr marL="0" indent="0">
              <a:buNone/>
            </a:pPr>
            <a:endParaRPr lang="fi-FI" dirty="0"/>
          </a:p>
        </p:txBody>
      </p:sp>
    </p:spTree>
    <p:extLst>
      <p:ext uri="{BB962C8B-B14F-4D97-AF65-F5344CB8AC3E}">
        <p14:creationId xmlns:p14="http://schemas.microsoft.com/office/powerpoint/2010/main" val="17721798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Arial" panose="020B0604020202020204" pitchFamily="34" charset="0"/>
                <a:cs typeface="Arial" panose="020B0604020202020204" pitchFamily="34" charset="0"/>
              </a:rPr>
              <a:t>Hakeminen</a:t>
            </a:r>
            <a:endParaRPr lang="fi-FI"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938529" y="1451518"/>
            <a:ext cx="13755162" cy="5232400"/>
          </a:xfrm>
        </p:spPr>
        <p:txBody>
          <a:bodyPr/>
          <a:lstStyle/>
          <a:p>
            <a:pPr marL="0" indent="0">
              <a:buNone/>
            </a:pPr>
            <a:r>
              <a:rPr lang="fi-FI" sz="2600" dirty="0">
                <a:latin typeface="Arial" panose="020B0604020202020204" pitchFamily="34" charset="0"/>
                <a:cs typeface="Arial" panose="020B0604020202020204" pitchFamily="34" charset="0"/>
              </a:rPr>
              <a:t>Kauppatieteellinen ala:</a:t>
            </a:r>
          </a:p>
          <a:p>
            <a:pPr marL="342900" indent="-342900"/>
            <a:r>
              <a:rPr lang="fi-FI" sz="2200" b="0" dirty="0">
                <a:solidFill>
                  <a:schemeClr val="tx1"/>
                </a:solidFill>
                <a:latin typeface="Arial" panose="020B0604020202020204" pitchFamily="34" charset="0"/>
                <a:cs typeface="Arial" panose="020B0604020202020204" pitchFamily="34" charset="0"/>
              </a:rPr>
              <a:t>Kauppatieteellisen alan yhteisvalinta, lisätietoja: </a:t>
            </a:r>
            <a:r>
              <a:rPr lang="fi-FI" sz="2200" b="0" u="sng" dirty="0">
                <a:solidFill>
                  <a:schemeClr val="tx1"/>
                </a:solidFill>
                <a:latin typeface="Arial" panose="020B0604020202020204" pitchFamily="34" charset="0"/>
                <a:cs typeface="Arial" panose="020B0604020202020204" pitchFamily="34" charset="0"/>
              </a:rPr>
              <a:t>kauppatieteet.fi</a:t>
            </a:r>
            <a:r>
              <a:rPr lang="fi-FI" sz="2200" b="0" dirty="0">
                <a:solidFill>
                  <a:schemeClr val="tx1"/>
                </a:solidFill>
                <a:latin typeface="Arial" panose="020B0604020202020204" pitchFamily="34" charset="0"/>
                <a:cs typeface="Arial" panose="020B0604020202020204" pitchFamily="34" charset="0"/>
              </a:rPr>
              <a:t>.</a:t>
            </a:r>
            <a:endParaRPr lang="fi-FI" sz="2200" b="0" u="sng" dirty="0">
              <a:solidFill>
                <a:schemeClr val="tx1"/>
              </a:solidFill>
              <a:latin typeface="Arial" panose="020B0604020202020204" pitchFamily="34" charset="0"/>
              <a:cs typeface="Arial" panose="020B0604020202020204" pitchFamily="34" charset="0"/>
            </a:endParaRPr>
          </a:p>
          <a:p>
            <a:pPr marL="342900" indent="-342900"/>
            <a:r>
              <a:rPr lang="fi-FI" sz="2200" b="0" dirty="0">
                <a:solidFill>
                  <a:schemeClr val="tx1"/>
                </a:solidFill>
                <a:latin typeface="Arial" panose="020B0604020202020204" pitchFamily="34" charset="0"/>
                <a:cs typeface="Arial" panose="020B0604020202020204" pitchFamily="34" charset="0"/>
              </a:rPr>
              <a:t>Todistusvalinta (ensikertalaiset hakijat) tai valintakoevalinta.</a:t>
            </a:r>
          </a:p>
          <a:p>
            <a:pPr marL="342900" indent="-342900"/>
            <a:r>
              <a:rPr lang="fi-FI" sz="2200" b="0" dirty="0">
                <a:solidFill>
                  <a:schemeClr val="tx1"/>
                </a:solidFill>
                <a:latin typeface="Arial" panose="020B0604020202020204" pitchFamily="34" charset="0"/>
                <a:cs typeface="Arial" panose="020B0604020202020204" pitchFamily="34" charset="0"/>
              </a:rPr>
              <a:t>Englanninkieliset kandidaattiohjelmat: todistusvalinta tai SAT-testi tai ACT-testi.</a:t>
            </a:r>
          </a:p>
          <a:p>
            <a:endParaRPr lang="fi-FI" sz="2200" dirty="0">
              <a:solidFill>
                <a:schemeClr val="tx1"/>
              </a:solidFill>
              <a:latin typeface="Arial" panose="020B0604020202020204" pitchFamily="34" charset="0"/>
              <a:cs typeface="Arial" panose="020B0604020202020204" pitchFamily="34" charset="0"/>
            </a:endParaRPr>
          </a:p>
          <a:p>
            <a:pPr marL="0" indent="0">
              <a:buNone/>
            </a:pPr>
            <a:r>
              <a:rPr lang="fi-FI" sz="2600" dirty="0">
                <a:latin typeface="Arial" panose="020B0604020202020204" pitchFamily="34" charset="0"/>
                <a:cs typeface="Arial" panose="020B0604020202020204" pitchFamily="34" charset="0"/>
              </a:rPr>
              <a:t>Taiteiden ala:</a:t>
            </a:r>
          </a:p>
          <a:p>
            <a:pPr marL="342900" indent="-342900"/>
            <a:r>
              <a:rPr lang="fi-FI" sz="2200" b="0" dirty="0">
                <a:solidFill>
                  <a:schemeClr val="tx1"/>
                </a:solidFill>
                <a:latin typeface="Arial" panose="020B0604020202020204" pitchFamily="34" charset="0"/>
                <a:cs typeface="Arial" panose="020B0604020202020204" pitchFamily="34" charset="0"/>
              </a:rPr>
              <a:t>Kaikkiin hakukohteisiin vaaditaan ennakkotehtävät.</a:t>
            </a:r>
          </a:p>
          <a:p>
            <a:pPr marL="342900" indent="-342900"/>
            <a:r>
              <a:rPr lang="fi-FI" sz="2200" b="0" dirty="0">
                <a:solidFill>
                  <a:schemeClr val="tx1"/>
                </a:solidFill>
                <a:latin typeface="Arial" panose="020B0604020202020204" pitchFamily="34" charset="0"/>
                <a:cs typeface="Arial" panose="020B0604020202020204" pitchFamily="34" charset="0"/>
              </a:rPr>
              <a:t>Valintakokeet kestävät hakukohteesta riippuen 3-5 päivää.</a:t>
            </a:r>
          </a:p>
          <a:p>
            <a:pPr marL="342900" indent="-342900"/>
            <a:r>
              <a:rPr lang="en-US" sz="2200" b="0" dirty="0" err="1">
                <a:solidFill>
                  <a:schemeClr val="tx1"/>
                </a:solidFill>
                <a:latin typeface="Arial" panose="020B0604020202020204" pitchFamily="34" charset="0"/>
                <a:cs typeface="Arial" panose="020B0604020202020204" pitchFamily="34" charset="0"/>
              </a:rPr>
              <a:t>Englanninkielinen</a:t>
            </a:r>
            <a:r>
              <a:rPr lang="en-US" sz="2200" b="0" dirty="0">
                <a:solidFill>
                  <a:schemeClr val="tx1"/>
                </a:solidFill>
                <a:latin typeface="Arial" panose="020B0604020202020204" pitchFamily="34" charset="0"/>
                <a:cs typeface="Arial" panose="020B0604020202020204" pitchFamily="34" charset="0"/>
              </a:rPr>
              <a:t> </a:t>
            </a:r>
            <a:r>
              <a:rPr lang="en-US" sz="2200" b="0" dirty="0" err="1">
                <a:solidFill>
                  <a:schemeClr val="tx1"/>
                </a:solidFill>
                <a:latin typeface="Arial" panose="020B0604020202020204" pitchFamily="34" charset="0"/>
                <a:cs typeface="Arial" panose="020B0604020202020204" pitchFamily="34" charset="0"/>
              </a:rPr>
              <a:t>kandidaattiohjelma</a:t>
            </a:r>
            <a:r>
              <a:rPr lang="en-US" sz="2200" b="0" dirty="0">
                <a:solidFill>
                  <a:schemeClr val="tx1"/>
                </a:solidFill>
                <a:latin typeface="Arial" panose="020B0604020202020204" pitchFamily="34" charset="0"/>
                <a:cs typeface="Arial" panose="020B0604020202020204" pitchFamily="34" charset="0"/>
              </a:rPr>
              <a:t>: </a:t>
            </a:r>
            <a:r>
              <a:rPr lang="en-US" sz="2200" b="0" dirty="0" err="1">
                <a:solidFill>
                  <a:schemeClr val="tx1"/>
                </a:solidFill>
                <a:latin typeface="Arial" panose="020B0604020202020204" pitchFamily="34" charset="0"/>
                <a:cs typeface="Arial" panose="020B0604020202020204" pitchFamily="34" charset="0"/>
              </a:rPr>
              <a:t>ennakkotehtävät</a:t>
            </a:r>
            <a:r>
              <a:rPr lang="en-US" sz="2200" b="0" dirty="0">
                <a:solidFill>
                  <a:schemeClr val="tx1"/>
                </a:solidFill>
                <a:latin typeface="Arial" panose="020B0604020202020204" pitchFamily="34" charset="0"/>
                <a:cs typeface="Arial" panose="020B0604020202020204" pitchFamily="34" charset="0"/>
              </a:rPr>
              <a:t>, </a:t>
            </a:r>
            <a:r>
              <a:rPr lang="en-US" sz="2200" b="0" dirty="0" err="1">
                <a:solidFill>
                  <a:schemeClr val="tx1"/>
                </a:solidFill>
                <a:latin typeface="Arial" panose="020B0604020202020204" pitchFamily="34" charset="0"/>
                <a:cs typeface="Arial" panose="020B0604020202020204" pitchFamily="34" charset="0"/>
              </a:rPr>
              <a:t>itsenäisesti</a:t>
            </a:r>
            <a:r>
              <a:rPr lang="en-US" sz="2200" b="0" dirty="0">
                <a:solidFill>
                  <a:schemeClr val="tx1"/>
                </a:solidFill>
                <a:latin typeface="Arial" panose="020B0604020202020204" pitchFamily="34" charset="0"/>
                <a:cs typeface="Arial" panose="020B0604020202020204" pitchFamily="34" charset="0"/>
              </a:rPr>
              <a:t> </a:t>
            </a:r>
            <a:r>
              <a:rPr lang="en-US" sz="2200" b="0" dirty="0" err="1">
                <a:solidFill>
                  <a:schemeClr val="tx1"/>
                </a:solidFill>
                <a:latin typeface="Arial" panose="020B0604020202020204" pitchFamily="34" charset="0"/>
                <a:cs typeface="Arial" panose="020B0604020202020204" pitchFamily="34" charset="0"/>
              </a:rPr>
              <a:t>laadittavat</a:t>
            </a:r>
            <a:r>
              <a:rPr lang="en-US" sz="2200" b="0" dirty="0">
                <a:solidFill>
                  <a:schemeClr val="tx1"/>
                </a:solidFill>
                <a:latin typeface="Arial" panose="020B0604020202020204" pitchFamily="34" charset="0"/>
                <a:cs typeface="Arial" panose="020B0604020202020204" pitchFamily="34" charset="0"/>
              </a:rPr>
              <a:t> </a:t>
            </a:r>
            <a:r>
              <a:rPr lang="en-US" sz="2200" b="0" dirty="0" err="1">
                <a:solidFill>
                  <a:schemeClr val="tx1"/>
                </a:solidFill>
                <a:latin typeface="Arial" panose="020B0604020202020204" pitchFamily="34" charset="0"/>
                <a:cs typeface="Arial" panose="020B0604020202020204" pitchFamily="34" charset="0"/>
              </a:rPr>
              <a:t>valintakoetehtävät</a:t>
            </a:r>
            <a:r>
              <a:rPr lang="en-US" sz="2200" b="0" dirty="0">
                <a:solidFill>
                  <a:schemeClr val="tx1"/>
                </a:solidFill>
                <a:latin typeface="Arial" panose="020B0604020202020204" pitchFamily="34" charset="0"/>
                <a:cs typeface="Arial" panose="020B0604020202020204" pitchFamily="34" charset="0"/>
              </a:rPr>
              <a:t> ja </a:t>
            </a:r>
            <a:r>
              <a:rPr lang="en-US" sz="2200" b="0" dirty="0" err="1">
                <a:solidFill>
                  <a:schemeClr val="tx1"/>
                </a:solidFill>
                <a:latin typeface="Arial" panose="020B0604020202020204" pitchFamily="34" charset="0"/>
                <a:cs typeface="Arial" panose="020B0604020202020204" pitchFamily="34" charset="0"/>
              </a:rPr>
              <a:t>haastattelut</a:t>
            </a:r>
            <a:r>
              <a:rPr lang="en-US" sz="2200" b="0" dirty="0">
                <a:solidFill>
                  <a:schemeClr val="tx1"/>
                </a:solidFill>
                <a:latin typeface="Arial" panose="020B0604020202020204" pitchFamily="34" charset="0"/>
                <a:cs typeface="Arial" panose="020B0604020202020204" pitchFamily="34" charset="0"/>
              </a:rPr>
              <a:t>.</a:t>
            </a:r>
          </a:p>
          <a:p>
            <a:pPr marL="0" indent="0">
              <a:buNone/>
            </a:pPr>
            <a:endParaRPr lang="fi-FI" sz="2200" dirty="0">
              <a:solidFill>
                <a:schemeClr val="tx1"/>
              </a:solidFill>
              <a:latin typeface="Arial" panose="020B0604020202020204" pitchFamily="34" charset="0"/>
              <a:cs typeface="Arial" panose="020B0604020202020204" pitchFamily="34" charset="0"/>
            </a:endParaRPr>
          </a:p>
          <a:p>
            <a:pPr marL="0" indent="0">
              <a:buNone/>
            </a:pPr>
            <a:r>
              <a:rPr lang="fi-FI" sz="2600" dirty="0">
                <a:latin typeface="Arial" panose="020B0604020202020204" pitchFamily="34" charset="0"/>
                <a:cs typeface="Arial" panose="020B0604020202020204" pitchFamily="34" charset="0"/>
              </a:rPr>
              <a:t>Tekniikan ala:</a:t>
            </a:r>
          </a:p>
          <a:p>
            <a:pPr marL="342900" indent="-342900"/>
            <a:r>
              <a:rPr lang="fi-FI" sz="2200" b="0" dirty="0">
                <a:solidFill>
                  <a:schemeClr val="tx1"/>
                </a:solidFill>
                <a:latin typeface="Arial" panose="020B0604020202020204" pitchFamily="34" charset="0"/>
                <a:cs typeface="Arial" panose="020B0604020202020204" pitchFamily="34" charset="0"/>
              </a:rPr>
              <a:t>DIA-yhteisvalinta, lisätietoja: </a:t>
            </a:r>
            <a:r>
              <a:rPr lang="fi-FI" sz="2200" b="0" u="sng" dirty="0">
                <a:solidFill>
                  <a:schemeClr val="tx1"/>
                </a:solidFill>
                <a:latin typeface="Arial" panose="020B0604020202020204" pitchFamily="34" charset="0"/>
                <a:cs typeface="Arial" panose="020B0604020202020204" pitchFamily="34" charset="0"/>
              </a:rPr>
              <a:t>dia.fi</a:t>
            </a:r>
            <a:r>
              <a:rPr lang="fi-FI" sz="2200" b="0" dirty="0">
                <a:solidFill>
                  <a:schemeClr val="tx1"/>
                </a:solidFill>
                <a:latin typeface="Arial" panose="020B0604020202020204" pitchFamily="34" charset="0"/>
                <a:cs typeface="Arial" panose="020B0604020202020204" pitchFamily="34" charset="0"/>
              </a:rPr>
              <a:t>.</a:t>
            </a:r>
            <a:endParaRPr lang="fi-FI" sz="2200" b="0" u="sng" dirty="0">
              <a:solidFill>
                <a:schemeClr val="tx1"/>
              </a:solidFill>
              <a:latin typeface="Arial" panose="020B0604020202020204" pitchFamily="34" charset="0"/>
              <a:cs typeface="Arial" panose="020B0604020202020204" pitchFamily="34" charset="0"/>
            </a:endParaRPr>
          </a:p>
          <a:p>
            <a:pPr marL="1066800" lvl="2" indent="-342900"/>
            <a:r>
              <a:rPr lang="fi-FI" sz="2200" dirty="0">
                <a:solidFill>
                  <a:schemeClr val="tx1"/>
                </a:solidFill>
                <a:latin typeface="Arial" panose="020B0604020202020204" pitchFamily="34" charset="0"/>
                <a:cs typeface="Arial" panose="020B0604020202020204" pitchFamily="34" charset="0"/>
              </a:rPr>
              <a:t>DI: todistus- tai valintakoevalinta.</a:t>
            </a:r>
          </a:p>
          <a:p>
            <a:pPr marL="1066800" lvl="2" indent="-342900"/>
            <a:r>
              <a:rPr lang="en-US" sz="2200" dirty="0" err="1">
                <a:solidFill>
                  <a:schemeClr val="tx1"/>
                </a:solidFill>
                <a:latin typeface="Arial" panose="020B0604020202020204" pitchFamily="34" charset="0"/>
                <a:cs typeface="Arial" panose="020B0604020202020204" pitchFamily="34" charset="0"/>
              </a:rPr>
              <a:t>Arkkitehtuuri</a:t>
            </a:r>
            <a:r>
              <a:rPr lang="en-US" sz="2200" dirty="0">
                <a:solidFill>
                  <a:schemeClr val="tx1"/>
                </a:solidFill>
                <a:latin typeface="Arial" panose="020B0604020202020204" pitchFamily="34" charset="0"/>
                <a:cs typeface="Arial" panose="020B0604020202020204" pitchFamily="34" charset="0"/>
              </a:rPr>
              <a:t>: </a:t>
            </a:r>
            <a:r>
              <a:rPr lang="en-US" sz="2200" dirty="0" err="1">
                <a:solidFill>
                  <a:schemeClr val="tx1"/>
                </a:solidFill>
                <a:latin typeface="Arial" panose="020B0604020202020204" pitchFamily="34" charset="0"/>
                <a:cs typeface="Arial" panose="020B0604020202020204" pitchFamily="34" charset="0"/>
              </a:rPr>
              <a:t>yhteispiste</a:t>
            </a:r>
            <a:r>
              <a:rPr lang="en-US" sz="2200" dirty="0">
                <a:latin typeface="Arial" panose="020B0604020202020204" pitchFamily="34" charset="0"/>
                <a:cs typeface="Arial" panose="020B0604020202020204" pitchFamily="34" charset="0"/>
              </a:rPr>
              <a:t>- ja </a:t>
            </a:r>
            <a:r>
              <a:rPr lang="en-US" sz="2200" dirty="0" err="1">
                <a:latin typeface="Arial" panose="020B0604020202020204" pitchFamily="34" charset="0"/>
                <a:cs typeface="Arial" panose="020B0604020202020204" pitchFamily="34" charset="0"/>
              </a:rPr>
              <a:t>valintakoevalinta</a:t>
            </a:r>
            <a:r>
              <a:rPr lang="en-US" sz="2200" dirty="0">
                <a:latin typeface="Arial" panose="020B0604020202020204" pitchFamily="34" charset="0"/>
                <a:cs typeface="Arial" panose="020B0604020202020204" pitchFamily="34" charset="0"/>
              </a:rPr>
              <a:t>, </a:t>
            </a:r>
            <a:r>
              <a:rPr lang="en-US" sz="2200" dirty="0" err="1">
                <a:solidFill>
                  <a:schemeClr val="tx1"/>
                </a:solidFill>
                <a:latin typeface="Arial" panose="020B0604020202020204" pitchFamily="34" charset="0"/>
                <a:cs typeface="Arial" panose="020B0604020202020204" pitchFamily="34" charset="0"/>
              </a:rPr>
              <a:t>ennakkotehtävät</a:t>
            </a:r>
            <a:r>
              <a:rPr lang="en-US" sz="2200" dirty="0">
                <a:latin typeface="Arial" panose="020B0604020202020204" pitchFamily="34" charset="0"/>
                <a:cs typeface="Arial" panose="020B0604020202020204" pitchFamily="34" charset="0"/>
              </a:rPr>
              <a:t> </a:t>
            </a:r>
            <a:r>
              <a:rPr lang="en-US" sz="2200" dirty="0">
                <a:solidFill>
                  <a:schemeClr val="tx1"/>
                </a:solidFill>
                <a:latin typeface="Arial" panose="020B0604020202020204" pitchFamily="34" charset="0"/>
                <a:cs typeface="Arial" panose="020B0604020202020204" pitchFamily="34" charset="0"/>
              </a:rPr>
              <a:t>ja </a:t>
            </a:r>
            <a:r>
              <a:rPr lang="en-US" sz="2200" dirty="0" err="1">
                <a:solidFill>
                  <a:schemeClr val="tx1"/>
                </a:solidFill>
                <a:latin typeface="Arial" panose="020B0604020202020204" pitchFamily="34" charset="0"/>
                <a:cs typeface="Arial" panose="020B0604020202020204" pitchFamily="34" charset="0"/>
              </a:rPr>
              <a:t>valintakokeet</a:t>
            </a:r>
            <a:r>
              <a:rPr lang="en-US" sz="2200" dirty="0">
                <a:solidFill>
                  <a:schemeClr val="tx1"/>
                </a:solidFill>
                <a:latin typeface="Arial" panose="020B0604020202020204" pitchFamily="34" charset="0"/>
                <a:cs typeface="Arial" panose="020B0604020202020204" pitchFamily="34" charset="0"/>
              </a:rPr>
              <a:t> </a:t>
            </a:r>
            <a:r>
              <a:rPr lang="en-US" sz="2200" dirty="0" err="1">
                <a:solidFill>
                  <a:schemeClr val="tx1"/>
                </a:solidFill>
                <a:latin typeface="Arial" panose="020B0604020202020204" pitchFamily="34" charset="0"/>
                <a:cs typeface="Arial" panose="020B0604020202020204" pitchFamily="34" charset="0"/>
              </a:rPr>
              <a:t>koskevat</a:t>
            </a:r>
            <a:r>
              <a:rPr lang="en-US" sz="2200" dirty="0">
                <a:solidFill>
                  <a:schemeClr val="tx1"/>
                </a:solidFill>
                <a:latin typeface="Arial" panose="020B0604020202020204" pitchFamily="34" charset="0"/>
                <a:cs typeface="Arial" panose="020B0604020202020204" pitchFamily="34" charset="0"/>
              </a:rPr>
              <a:t> </a:t>
            </a:r>
            <a:r>
              <a:rPr lang="en-US" sz="2200" dirty="0" err="1">
                <a:solidFill>
                  <a:schemeClr val="tx1"/>
                </a:solidFill>
                <a:latin typeface="Arial" panose="020B0604020202020204" pitchFamily="34" charset="0"/>
                <a:cs typeface="Arial" panose="020B0604020202020204" pitchFamily="34" charset="0"/>
              </a:rPr>
              <a:t>kaikkia</a:t>
            </a:r>
            <a:r>
              <a:rPr lang="en-US" sz="2200" dirty="0">
                <a:solidFill>
                  <a:schemeClr val="tx1"/>
                </a:solidFill>
                <a:latin typeface="Arial" panose="020B0604020202020204" pitchFamily="34" charset="0"/>
                <a:cs typeface="Arial" panose="020B0604020202020204" pitchFamily="34" charset="0"/>
              </a:rPr>
              <a:t> </a:t>
            </a:r>
            <a:r>
              <a:rPr lang="en-US" sz="2200" dirty="0" err="1">
                <a:solidFill>
                  <a:schemeClr val="tx1"/>
                </a:solidFill>
                <a:latin typeface="Arial" panose="020B0604020202020204" pitchFamily="34" charset="0"/>
                <a:cs typeface="Arial" panose="020B0604020202020204" pitchFamily="34" charset="0"/>
              </a:rPr>
              <a:t>hakijoita</a:t>
            </a:r>
            <a:r>
              <a:rPr lang="en-US" sz="2200" dirty="0">
                <a:solidFill>
                  <a:schemeClr val="tx1"/>
                </a:solidFill>
                <a:latin typeface="Arial" panose="020B0604020202020204" pitchFamily="34" charset="0"/>
                <a:cs typeface="Arial" panose="020B0604020202020204" pitchFamily="34" charset="0"/>
              </a:rPr>
              <a:t>.</a:t>
            </a:r>
            <a:r>
              <a:rPr lang="en-US" sz="2200" dirty="0">
                <a:latin typeface="Arial" panose="020B0604020202020204" pitchFamily="34" charset="0"/>
                <a:cs typeface="Arial" panose="020B0604020202020204" pitchFamily="34" charset="0"/>
              </a:rPr>
              <a:t> </a:t>
            </a:r>
          </a:p>
          <a:p>
            <a:pPr marL="342900" indent="-342900"/>
            <a:r>
              <a:rPr lang="en-US" sz="2200" b="0" dirty="0" err="1">
                <a:solidFill>
                  <a:schemeClr val="tx1"/>
                </a:solidFill>
                <a:latin typeface="Arial" panose="020B0604020202020204" pitchFamily="34" charset="0"/>
                <a:cs typeface="Arial" panose="020B0604020202020204" pitchFamily="34" charset="0"/>
              </a:rPr>
              <a:t>Informaatioverkostot</a:t>
            </a:r>
            <a:r>
              <a:rPr lang="en-US" sz="2200" b="0" dirty="0">
                <a:solidFill>
                  <a:schemeClr val="tx1"/>
                </a:solidFill>
                <a:latin typeface="Arial" panose="020B0604020202020204" pitchFamily="34" charset="0"/>
                <a:cs typeface="Arial" panose="020B0604020202020204" pitchFamily="34" charset="0"/>
              </a:rPr>
              <a:t>: </a:t>
            </a:r>
            <a:r>
              <a:rPr lang="en-US" sz="2200" b="0" dirty="0" err="1">
                <a:solidFill>
                  <a:schemeClr val="tx1"/>
                </a:solidFill>
                <a:latin typeface="Arial" panose="020B0604020202020204" pitchFamily="34" charset="0"/>
                <a:cs typeface="Arial" panose="020B0604020202020204" pitchFamily="34" charset="0"/>
              </a:rPr>
              <a:t>todistus</a:t>
            </a:r>
            <a:r>
              <a:rPr lang="en-US" sz="2200" b="0" dirty="0">
                <a:solidFill>
                  <a:schemeClr val="tx1"/>
                </a:solidFill>
                <a:latin typeface="Arial" panose="020B0604020202020204" pitchFamily="34" charset="0"/>
                <a:cs typeface="Arial" panose="020B0604020202020204" pitchFamily="34" charset="0"/>
              </a:rPr>
              <a:t>- tai </a:t>
            </a:r>
            <a:r>
              <a:rPr lang="en-US" sz="2200" b="0" dirty="0" err="1">
                <a:solidFill>
                  <a:schemeClr val="tx1"/>
                </a:solidFill>
                <a:latin typeface="Arial" panose="020B0604020202020204" pitchFamily="34" charset="0"/>
                <a:cs typeface="Arial" panose="020B0604020202020204" pitchFamily="34" charset="0"/>
              </a:rPr>
              <a:t>valintakoevalinta</a:t>
            </a:r>
            <a:r>
              <a:rPr lang="en-US" sz="2200" b="0" dirty="0">
                <a:solidFill>
                  <a:schemeClr val="tx1"/>
                </a:solidFill>
                <a:latin typeface="Arial" panose="020B0604020202020204" pitchFamily="34" charset="0"/>
                <a:cs typeface="Arial" panose="020B0604020202020204" pitchFamily="34" charset="0"/>
              </a:rPr>
              <a:t>.</a:t>
            </a:r>
            <a:endParaRPr lang="fi-FI" sz="2200" b="0" dirty="0">
              <a:solidFill>
                <a:schemeClr val="tx1"/>
              </a:solidFill>
              <a:latin typeface="Arial" panose="020B0604020202020204" pitchFamily="34" charset="0"/>
              <a:cs typeface="Arial" panose="020B0604020202020204" pitchFamily="34" charset="0"/>
            </a:endParaRPr>
          </a:p>
          <a:p>
            <a:pPr marL="342900" indent="-342900"/>
            <a:r>
              <a:rPr lang="fi-FI" sz="2200" b="0" dirty="0">
                <a:solidFill>
                  <a:schemeClr val="tx1"/>
                </a:solidFill>
                <a:latin typeface="Arial" panose="020B0604020202020204" pitchFamily="34" charset="0"/>
                <a:cs typeface="Arial" panose="020B0604020202020204" pitchFamily="34" charset="0"/>
              </a:rPr>
              <a:t>Englanninkielinen kandidaattiohjelma: todistusvalinta tai SAT-testi tai ACT-testi. </a:t>
            </a:r>
          </a:p>
          <a:p>
            <a:pPr marL="0" indent="0">
              <a:buNone/>
            </a:pPr>
            <a:endParaRPr lang="en-US" sz="2000" dirty="0">
              <a:solidFill>
                <a:schemeClr val="tx1"/>
              </a:solidFill>
              <a:latin typeface="Arial" panose="020B0604020202020204" pitchFamily="34" charset="0"/>
              <a:cs typeface="Arial" panose="020B0604020202020204" pitchFamily="34" charset="0"/>
            </a:endParaRPr>
          </a:p>
          <a:p>
            <a:pPr marL="0" indent="0">
              <a:buNone/>
            </a:pPr>
            <a:endParaRPr lang="fi-FI"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246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299" y="504371"/>
            <a:ext cx="14641623" cy="1143001"/>
          </a:xfrm>
        </p:spPr>
        <p:txBody>
          <a:bodyPr/>
          <a:lstStyle/>
          <a:p>
            <a:r>
              <a:rPr lang="en-US" dirty="0" err="1">
                <a:latin typeface="Arial" panose="020B0604020202020204" pitchFamily="34" charset="0"/>
                <a:cs typeface="Arial" panose="020B0604020202020204" pitchFamily="34" charset="0"/>
              </a:rPr>
              <a:t>Avoimen</a:t>
            </a:r>
            <a:r>
              <a:rPr lang="fi-FI" dirty="0">
                <a:latin typeface="Arial" panose="020B0604020202020204" pitchFamily="34" charset="0"/>
                <a:cs typeface="Arial" panose="020B0604020202020204" pitchFamily="34" charset="0"/>
              </a:rPr>
              <a:t> yliopiston väylät</a:t>
            </a:r>
            <a:br>
              <a:rPr lang="fi-FI" dirty="0">
                <a:latin typeface="Arial" panose="020B0604020202020204" pitchFamily="34" charset="0"/>
                <a:cs typeface="Arial" panose="020B0604020202020204" pitchFamily="34" charset="0"/>
              </a:rPr>
            </a:br>
            <a:endParaRPr lang="fi-FI" dirty="0"/>
          </a:p>
        </p:txBody>
      </p:sp>
      <p:sp>
        <p:nvSpPr>
          <p:cNvPr id="3" name="Content Placeholder 2"/>
          <p:cNvSpPr>
            <a:spLocks noGrp="1"/>
          </p:cNvSpPr>
          <p:nvPr>
            <p:ph idx="1"/>
          </p:nvPr>
        </p:nvSpPr>
        <p:spPr>
          <a:xfrm>
            <a:off x="2413000" y="1839043"/>
            <a:ext cx="12723922" cy="5232400"/>
          </a:xfrm>
        </p:spPr>
        <p:txBody>
          <a:bodyPr/>
          <a:lstStyle/>
          <a:p>
            <a:r>
              <a:rPr lang="fi-FI" sz="2600" dirty="0">
                <a:latin typeface="Arial" panose="020B0604020202020204" pitchFamily="34" charset="0"/>
                <a:cs typeface="Arial" panose="020B0604020202020204" pitchFamily="34" charset="0"/>
              </a:rPr>
              <a:t>Kauppatieteiden ja tekniikan aloilla.</a:t>
            </a:r>
          </a:p>
          <a:p>
            <a:pPr marL="0" indent="0">
              <a:buNone/>
            </a:pPr>
            <a:endParaRPr lang="fi-FI" sz="2600" dirty="0">
              <a:latin typeface="Arial" panose="020B0604020202020204" pitchFamily="34" charset="0"/>
              <a:cs typeface="Arial" panose="020B0604020202020204" pitchFamily="34" charset="0"/>
            </a:endParaRPr>
          </a:p>
          <a:p>
            <a:r>
              <a:rPr lang="fi-FI" sz="2600" dirty="0">
                <a:latin typeface="Arial" panose="020B0604020202020204" pitchFamily="34" charset="0"/>
                <a:cs typeface="Arial" panose="020B0604020202020204" pitchFamily="34" charset="0"/>
              </a:rPr>
              <a:t>Suoritettava vaaditut kurssit tietyillä arvosanoilla.</a:t>
            </a:r>
          </a:p>
          <a:p>
            <a:pPr marL="698500" lvl="1" indent="-342900">
              <a:buFont typeface="Arial" panose="020B0604020202020204" pitchFamily="34" charset="0"/>
              <a:buChar char="•"/>
            </a:pPr>
            <a:r>
              <a:rPr lang="fi-FI" sz="2200" dirty="0">
                <a:latin typeface="Arial" panose="020B0604020202020204" pitchFamily="34" charset="0"/>
                <a:cs typeface="Arial" panose="020B0604020202020204" pitchFamily="34" charset="0"/>
              </a:rPr>
              <a:t>Kauppatieteiden väylän laajuus on 60 opintopistettä.</a:t>
            </a:r>
          </a:p>
          <a:p>
            <a:pPr marL="698500" lvl="1" indent="-342900">
              <a:buFont typeface="Arial" panose="020B0604020202020204" pitchFamily="34" charset="0"/>
              <a:buChar char="•"/>
            </a:pPr>
            <a:r>
              <a:rPr lang="fi-FI" sz="2200" dirty="0">
                <a:latin typeface="Arial" panose="020B0604020202020204" pitchFamily="34" charset="0"/>
                <a:cs typeface="Arial" panose="020B0604020202020204" pitchFamily="34" charset="0"/>
              </a:rPr>
              <a:t>Tekniikan väylän laajuus on 27 opintopistettä.</a:t>
            </a:r>
          </a:p>
          <a:p>
            <a:pPr lvl="1"/>
            <a:endParaRPr lang="fi-FI" sz="2200" b="0" dirty="0">
              <a:solidFill>
                <a:schemeClr val="tx1"/>
              </a:solidFill>
              <a:latin typeface="Arial" panose="020B0604020202020204" pitchFamily="34" charset="0"/>
              <a:cs typeface="Arial" panose="020B0604020202020204" pitchFamily="34" charset="0"/>
            </a:endParaRPr>
          </a:p>
          <a:p>
            <a:r>
              <a:rPr lang="fi-FI" sz="2600" dirty="0">
                <a:latin typeface="Arial" panose="020B0604020202020204" pitchFamily="34" charset="0"/>
                <a:cs typeface="Arial" panose="020B0604020202020204" pitchFamily="34" charset="0"/>
              </a:rPr>
              <a:t>Opintojen suorittaminen </a:t>
            </a:r>
          </a:p>
          <a:p>
            <a:pPr marL="698500" lvl="1" indent="-342900">
              <a:buFont typeface="Arial" panose="020B0604020202020204" pitchFamily="34" charset="0"/>
              <a:buChar char="•"/>
            </a:pPr>
            <a:r>
              <a:rPr lang="fi-FI" sz="2200" dirty="0">
                <a:latin typeface="Arial" panose="020B0604020202020204" pitchFamily="34" charset="0"/>
                <a:cs typeface="Arial" panose="020B0604020202020204" pitchFamily="34" charset="0"/>
              </a:rPr>
              <a:t>Tekniikan väyläopinnot on suoritettava vaaditussa ajassa.</a:t>
            </a:r>
          </a:p>
          <a:p>
            <a:pPr marL="698500" lvl="1" indent="-342900">
              <a:buFont typeface="Arial" panose="020B0604020202020204" pitchFamily="34" charset="0"/>
              <a:buChar char="•"/>
            </a:pPr>
            <a:r>
              <a:rPr lang="fi-FI" sz="2200" dirty="0">
                <a:latin typeface="Arial" panose="020B0604020202020204" pitchFamily="34" charset="0"/>
                <a:cs typeface="Arial" panose="020B0604020202020204" pitchFamily="34" charset="0"/>
              </a:rPr>
              <a:t>Kauppatieteiden väyläopinnot voi suorittaa oman aikataulun mukaan, ei aikarajaa. </a:t>
            </a:r>
          </a:p>
          <a:p>
            <a:pPr marL="0" indent="0">
              <a:buNone/>
            </a:pPr>
            <a:endParaRPr lang="fi-FI" sz="2200" dirty="0">
              <a:latin typeface="Arial" panose="020B0604020202020204" pitchFamily="34" charset="0"/>
              <a:cs typeface="Arial" panose="020B0604020202020204" pitchFamily="34" charset="0"/>
            </a:endParaRPr>
          </a:p>
          <a:p>
            <a:r>
              <a:rPr lang="fi-FI" sz="2600" dirty="0">
                <a:latin typeface="Arial" panose="020B0604020202020204" pitchFamily="34" charset="0"/>
                <a:cs typeface="Arial" panose="020B0604020202020204" pitchFamily="34" charset="0"/>
              </a:rPr>
              <a:t>Tutkinto-opiskelijaksi haetaan Opintopolussa.</a:t>
            </a:r>
          </a:p>
          <a:p>
            <a:pPr marL="698500" lvl="1" indent="-342900">
              <a:buFont typeface="Arial" panose="020B0604020202020204" pitchFamily="34" charset="0"/>
              <a:buChar char="•"/>
            </a:pPr>
            <a:r>
              <a:rPr lang="fi-FI" sz="2200" dirty="0">
                <a:latin typeface="Arial" panose="020B0604020202020204" pitchFamily="34" charset="0"/>
                <a:cs typeface="Arial" panose="020B0604020202020204" pitchFamily="34" charset="0"/>
              </a:rPr>
              <a:t>Kauppatieteiden alan opintoihin yliopistojen avoimen väylän erillishaussa keväällä</a:t>
            </a:r>
          </a:p>
          <a:p>
            <a:pPr marL="698500" lvl="1" indent="-342900">
              <a:buFont typeface="Arial" panose="020B0604020202020204" pitchFamily="34" charset="0"/>
              <a:buChar char="•"/>
            </a:pPr>
            <a:r>
              <a:rPr lang="fi-FI" sz="2200" dirty="0">
                <a:latin typeface="Arial" panose="020B0604020202020204" pitchFamily="34" charset="0"/>
                <a:cs typeface="Arial" panose="020B0604020202020204" pitchFamily="34" charset="0"/>
              </a:rPr>
              <a:t>Tekniikan alan opintoihin syksyn yhteishaussa tai yliopistojen avoimen väylän erillishaussa keväällä</a:t>
            </a:r>
          </a:p>
          <a:p>
            <a:pPr marL="0" indent="0">
              <a:buNone/>
            </a:pPr>
            <a:endParaRPr lang="fi-FI" sz="2200" dirty="0">
              <a:solidFill>
                <a:srgbClr val="FF0000"/>
              </a:solidFill>
              <a:latin typeface="Arial" panose="020B0604020202020204" pitchFamily="34" charset="0"/>
              <a:cs typeface="Arial" panose="020B0604020202020204" pitchFamily="34" charset="0"/>
            </a:endParaRPr>
          </a:p>
          <a:p>
            <a:r>
              <a:rPr lang="fi-FI" sz="2600" dirty="0">
                <a:latin typeface="Arial" panose="020B0604020202020204" pitchFamily="34" charset="0"/>
                <a:cs typeface="Arial" panose="020B0604020202020204" pitchFamily="34" charset="0"/>
              </a:rPr>
              <a:t>Lisätietoja: </a:t>
            </a:r>
            <a:r>
              <a:rPr lang="fi-FI" sz="2600" u="sng" dirty="0">
                <a:latin typeface="Arial" panose="020B0604020202020204" pitchFamily="34" charset="0"/>
                <a:cs typeface="Arial" panose="020B0604020202020204" pitchFamily="34" charset="0"/>
              </a:rPr>
              <a:t>avoin.aalto.fi</a:t>
            </a:r>
          </a:p>
          <a:p>
            <a:endParaRPr lang="fi-FI" dirty="0">
              <a:solidFill>
                <a:schemeClr val="tx1">
                  <a:lumMod val="95000"/>
                  <a:lumOff val="5000"/>
                </a:schemeClr>
              </a:solidFill>
            </a:endParaRPr>
          </a:p>
        </p:txBody>
      </p:sp>
    </p:spTree>
    <p:extLst>
      <p:ext uri="{BB962C8B-B14F-4D97-AF65-F5344CB8AC3E}">
        <p14:creationId xmlns:p14="http://schemas.microsoft.com/office/powerpoint/2010/main" val="38135227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ALTO_POWERPOINT_SIVU_3">
            <a:hlinkClick r:id="" action="ppaction://media"/>
            <a:extLst>
              <a:ext uri="{FF2B5EF4-FFF2-40B4-BE49-F238E27FC236}">
                <a16:creationId xmlns:a16="http://schemas.microsoft.com/office/drawing/2014/main" id="{7146C212-F729-4FDE-8DD3-4FB0EDDD41EF}"/>
              </a:ext>
            </a:extLst>
          </p:cNvPr>
          <p:cNvPicPr>
            <a:picLocks noGrp="1" noChangeAspect="1"/>
          </p:cNvPicPr>
          <p:nvPr>
            <p:ph type="media" sz="quarter" idx="13"/>
            <a:videoFile r:link="rId2"/>
            <p:extLst>
              <p:ext uri="{DAA4B4D4-6D71-4841-9C94-3DE7FCFB9230}">
                <p14:media xmlns:p14="http://schemas.microsoft.com/office/powerpoint/2010/main" r:embed="rId1"/>
              </p:ext>
            </p:extLst>
          </p:nvPr>
        </p:nvPicPr>
        <p:blipFill>
          <a:blip r:embed="rId5"/>
          <a:stretch>
            <a:fillRect/>
          </a:stretch>
        </p:blipFill>
        <p:spPr>
          <a:xfrm>
            <a:off x="0" y="0"/>
            <a:ext cx="16254413" cy="9142413"/>
          </a:xfrm>
        </p:spPr>
      </p:pic>
      <p:sp>
        <p:nvSpPr>
          <p:cNvPr id="2" name="Title 1">
            <a:extLst>
              <a:ext uri="{FF2B5EF4-FFF2-40B4-BE49-F238E27FC236}">
                <a16:creationId xmlns:a16="http://schemas.microsoft.com/office/drawing/2014/main" id="{A24C5054-A38A-4047-937C-BF366415D4AE}"/>
              </a:ext>
            </a:extLst>
          </p:cNvPr>
          <p:cNvSpPr>
            <a:spLocks noGrp="1"/>
          </p:cNvSpPr>
          <p:nvPr>
            <p:ph type="title"/>
          </p:nvPr>
        </p:nvSpPr>
        <p:spPr/>
        <p:txBody>
          <a:bodyPr/>
          <a:lstStyle/>
          <a:p>
            <a:r>
              <a:rPr lang="fi-FI" spc="-170" dirty="0">
                <a:latin typeface="Arial" charset="0"/>
                <a:ea typeface="Arial" charset="0"/>
                <a:cs typeface="Arial" charset="0"/>
              </a:rPr>
              <a:t>Aalto-yliopistossa tiede ja taide </a:t>
            </a:r>
            <a:br>
              <a:rPr lang="fi-FI" spc="-170" dirty="0">
                <a:latin typeface="Arial" charset="0"/>
                <a:ea typeface="Arial" charset="0"/>
                <a:cs typeface="Arial" charset="0"/>
              </a:rPr>
            </a:br>
            <a:r>
              <a:rPr lang="fi-FI" spc="-170" dirty="0">
                <a:latin typeface="Arial" charset="0"/>
                <a:ea typeface="Arial" charset="0"/>
                <a:cs typeface="Arial" charset="0"/>
              </a:rPr>
              <a:t>kohtaavat teknologian ja talouden.</a:t>
            </a:r>
            <a:endParaRPr lang="en-GB" spc="-170" dirty="0">
              <a:latin typeface="Arial" charset="0"/>
              <a:ea typeface="Arial" charset="0"/>
              <a:cs typeface="Arial" charset="0"/>
            </a:endParaRPr>
          </a:p>
        </p:txBody>
      </p:sp>
      <p:pic>
        <p:nvPicPr>
          <p:cNvPr id="6" name="Picture 8">
            <a:extLst>
              <a:ext uri="{FF2B5EF4-FFF2-40B4-BE49-F238E27FC236}">
                <a16:creationId xmlns:a16="http://schemas.microsoft.com/office/drawing/2014/main" id="{8E9AEA4D-0EEE-4029-AB91-C308EE73403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02474" y="8184129"/>
            <a:ext cx="1983551" cy="451362"/>
          </a:xfrm>
          <a:prstGeom prst="rect">
            <a:avLst/>
          </a:prstGeom>
        </p:spPr>
      </p:pic>
    </p:spTree>
    <p:extLst>
      <p:ext uri="{BB962C8B-B14F-4D97-AF65-F5344CB8AC3E}">
        <p14:creationId xmlns:p14="http://schemas.microsoft.com/office/powerpoint/2010/main" val="1843832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a:latin typeface="Arial" charset="0"/>
                <a:ea typeface="Arial" charset="0"/>
                <a:cs typeface="Arial" charset="0"/>
              </a:rPr>
              <a:t>Kotimaisten kielten taidon osoittaminen</a:t>
            </a:r>
          </a:p>
        </p:txBody>
      </p:sp>
      <p:sp>
        <p:nvSpPr>
          <p:cNvPr id="3" name="Content Placeholder 2"/>
          <p:cNvSpPr>
            <a:spLocks noGrp="1"/>
          </p:cNvSpPr>
          <p:nvPr>
            <p:ph idx="1"/>
          </p:nvPr>
        </p:nvSpPr>
        <p:spPr>
          <a:xfrm>
            <a:off x="1454149" y="1663700"/>
            <a:ext cx="12723922" cy="5232400"/>
          </a:xfrm>
        </p:spPr>
        <p:txBody>
          <a:bodyPr/>
          <a:lstStyle/>
          <a:p>
            <a:r>
              <a:rPr lang="fi-FI" sz="2600" dirty="0">
                <a:latin typeface="Arial" panose="020B0604020202020204" pitchFamily="34" charset="0"/>
                <a:cs typeface="Arial" panose="020B0604020202020204" pitchFamily="34" charset="0"/>
              </a:rPr>
              <a:t>Suomen- ja ruotsinkielisiin kandidaattivaiheen hakukohteisiin hakevilta vaaditaan riittävää suomen TAI ruotsin kielen taitoa.</a:t>
            </a:r>
          </a:p>
          <a:p>
            <a:pPr marL="0" indent="0">
              <a:buNone/>
            </a:pPr>
            <a:endParaRPr lang="fi-FI" sz="2200" dirty="0">
              <a:latin typeface="Arial" panose="020B0604020202020204" pitchFamily="34" charset="0"/>
              <a:cs typeface="Arial" panose="020B0604020202020204" pitchFamily="34" charset="0"/>
            </a:endParaRPr>
          </a:p>
          <a:p>
            <a:r>
              <a:rPr lang="fi-FI" sz="2600" dirty="0">
                <a:latin typeface="Arial" panose="020B0604020202020204" pitchFamily="34" charset="0"/>
                <a:cs typeface="Arial" panose="020B0604020202020204" pitchFamily="34" charset="0"/>
              </a:rPr>
              <a:t>Olet kielellisesti kelpoinen, jos: </a:t>
            </a:r>
          </a:p>
          <a:p>
            <a:pPr marL="523875" lvl="1" indent="-257175">
              <a:buFont typeface="Arial" panose="020B0604020202020204" pitchFamily="34" charset="0"/>
              <a:buChar char="•"/>
            </a:pPr>
            <a:r>
              <a:rPr lang="fi-FI" sz="2200" dirty="0">
                <a:latin typeface="Arial" panose="020B0604020202020204" pitchFamily="34" charset="0"/>
                <a:cs typeface="Arial" panose="020B0604020202020204" pitchFamily="34" charset="0"/>
              </a:rPr>
              <a:t>olet suorittanut perusopetuksen, toisen asteen tutkinnon tai muun korkeakoulukelpoisuuden antavan tutkinnon suomeksi tai ruotsiksi.</a:t>
            </a:r>
            <a:endParaRPr lang="fi-FI" sz="2200" strike="sngStrike" dirty="0">
              <a:highlight>
                <a:srgbClr val="FFFF00"/>
              </a:highlight>
              <a:latin typeface="Arial" panose="020B0604020202020204" pitchFamily="34" charset="0"/>
              <a:cs typeface="Arial" panose="020B0604020202020204" pitchFamily="34" charset="0"/>
            </a:endParaRPr>
          </a:p>
          <a:p>
            <a:pPr lvl="1"/>
            <a:endParaRPr lang="fi-FI" sz="2200" dirty="0">
              <a:latin typeface="Arial" panose="020B0604020202020204" pitchFamily="34" charset="0"/>
              <a:cs typeface="Arial" panose="020B0604020202020204" pitchFamily="34" charset="0"/>
            </a:endParaRPr>
          </a:p>
          <a:p>
            <a:r>
              <a:rPr lang="en-US" sz="2600" dirty="0" err="1">
                <a:latin typeface="Arial" panose="020B0604020202020204" pitchFamily="34" charset="0"/>
                <a:cs typeface="Arial" panose="020B0604020202020204" pitchFamily="34" charset="0"/>
              </a:rPr>
              <a:t>Riittävän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kielitaidon</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voi</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osoittaa</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myös</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muilla</a:t>
            </a:r>
            <a:r>
              <a:rPr lang="en-US" sz="2600" dirty="0">
                <a:latin typeface="Arial" panose="020B0604020202020204" pitchFamily="34" charset="0"/>
                <a:cs typeface="Arial" panose="020B0604020202020204" pitchFamily="34" charset="0"/>
              </a:rPr>
              <a:t> </a:t>
            </a:r>
            <a:r>
              <a:rPr lang="en-US" sz="2600" dirty="0" err="1">
                <a:latin typeface="Arial" panose="020B0604020202020204" pitchFamily="34" charset="0"/>
                <a:cs typeface="Arial" panose="020B0604020202020204" pitchFamily="34" charset="0"/>
              </a:rPr>
              <a:t>tavoilla</a:t>
            </a:r>
            <a:r>
              <a:rPr lang="en-US" sz="2600" dirty="0">
                <a:latin typeface="Arial" panose="020B0604020202020204" pitchFamily="34" charset="0"/>
                <a:cs typeface="Arial" panose="020B0604020202020204" pitchFamily="34" charset="0"/>
              </a:rPr>
              <a:t>:</a:t>
            </a:r>
          </a:p>
          <a:p>
            <a:pPr marL="698500" lvl="1" indent="-342900">
              <a:buFont typeface="Arial" panose="020B0604020202020204" pitchFamily="34" charset="0"/>
              <a:buChar char="•"/>
            </a:pPr>
            <a:r>
              <a:rPr lang="en-US" sz="2200" dirty="0" err="1">
                <a:latin typeface="Arial" panose="020B0604020202020204" pitchFamily="34" charset="0"/>
                <a:cs typeface="Arial" panose="020B0604020202020204" pitchFamily="34" charset="0"/>
              </a:rPr>
              <a:t>Esim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ylioppilastutkinnossa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äidinkielen</a:t>
            </a:r>
            <a:r>
              <a:rPr lang="en-US" sz="2200" dirty="0">
                <a:latin typeface="Arial" panose="020B0604020202020204" pitchFamily="34" charset="0"/>
                <a:cs typeface="Arial" panose="020B0604020202020204" pitchFamily="34" charset="0"/>
              </a:rPr>
              <a:t> ja </a:t>
            </a:r>
            <a:r>
              <a:rPr lang="en-US" sz="2200" dirty="0" err="1">
                <a:latin typeface="Arial" panose="020B0604020202020204" pitchFamily="34" charset="0"/>
                <a:cs typeface="Arial" panose="020B0604020202020204" pitchFamily="34" charset="0"/>
              </a:rPr>
              <a:t>kirjallisuuden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koe</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suomi</a:t>
            </a:r>
            <a:r>
              <a:rPr lang="en-US" sz="2200" dirty="0">
                <a:latin typeface="Arial" panose="020B0604020202020204" pitchFamily="34" charset="0"/>
                <a:cs typeface="Arial" panose="020B0604020202020204" pitchFamily="34" charset="0"/>
              </a:rPr>
              <a:t>/</a:t>
            </a:r>
            <a:r>
              <a:rPr lang="en-US" sz="2200" dirty="0" err="1">
                <a:latin typeface="Arial" panose="020B0604020202020204" pitchFamily="34" charset="0"/>
                <a:cs typeface="Arial" panose="020B0604020202020204" pitchFamily="34" charset="0"/>
              </a:rPr>
              <a:t>ruotsi</a:t>
            </a:r>
            <a:r>
              <a:rPr lang="en-US" sz="2200" dirty="0">
                <a:latin typeface="Arial" panose="020B0604020202020204" pitchFamily="34" charset="0"/>
                <a:cs typeface="Arial" panose="020B0604020202020204" pitchFamily="34" charset="0"/>
              </a:rPr>
              <a:t>) tai </a:t>
            </a:r>
            <a:r>
              <a:rPr lang="en-US" sz="2200" dirty="0" err="1">
                <a:latin typeface="Arial" panose="020B0604020202020204" pitchFamily="34" charset="0"/>
                <a:cs typeface="Arial" panose="020B0604020202020204" pitchFamily="34" charset="0"/>
              </a:rPr>
              <a:t>suomi</a:t>
            </a:r>
            <a:r>
              <a:rPr lang="en-US" sz="2200" dirty="0">
                <a:latin typeface="Arial" panose="020B0604020202020204" pitchFamily="34" charset="0"/>
                <a:cs typeface="Arial" panose="020B0604020202020204" pitchFamily="34" charset="0"/>
              </a:rPr>
              <a:t>/</a:t>
            </a:r>
            <a:r>
              <a:rPr lang="en-US" sz="2200" dirty="0" err="1">
                <a:latin typeface="Arial" panose="020B0604020202020204" pitchFamily="34" charset="0"/>
                <a:cs typeface="Arial" panose="020B0604020202020204" pitchFamily="34" charset="0"/>
              </a:rPr>
              <a:t>ruotsi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toisena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kielenä</a:t>
            </a:r>
            <a:r>
              <a:rPr lang="en-US" sz="2200" dirty="0">
                <a:latin typeface="Arial" panose="020B0604020202020204" pitchFamily="34" charset="0"/>
                <a:cs typeface="Arial" panose="020B0604020202020204" pitchFamily="34" charset="0"/>
              </a:rPr>
              <a:t> ja </a:t>
            </a:r>
            <a:r>
              <a:rPr lang="en-US" sz="2200" dirty="0" err="1">
                <a:latin typeface="Arial" panose="020B0604020202020204" pitchFamily="34" charset="0"/>
                <a:cs typeface="Arial" panose="020B0604020202020204" pitchFamily="34" charset="0"/>
              </a:rPr>
              <a:t>kirjallisuus</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koe</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vähintään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arvosanalla</a:t>
            </a:r>
            <a:r>
              <a:rPr lang="en-US" sz="2200" dirty="0">
                <a:latin typeface="Arial" panose="020B0604020202020204" pitchFamily="34" charset="0"/>
                <a:cs typeface="Arial" panose="020B0604020202020204" pitchFamily="34" charset="0"/>
              </a:rPr>
              <a:t> A. </a:t>
            </a:r>
          </a:p>
          <a:p>
            <a:pPr lvl="1"/>
            <a:r>
              <a:rPr lang="en-US" sz="2200" dirty="0">
                <a:latin typeface="Arial" panose="020B0604020202020204" pitchFamily="34" charset="0"/>
                <a:cs typeface="Arial" panose="020B0604020202020204" pitchFamily="34" charset="0"/>
              </a:rPr>
              <a:t> </a:t>
            </a:r>
          </a:p>
          <a:p>
            <a:r>
              <a:rPr lang="en-US" sz="2600" dirty="0" err="1">
                <a:latin typeface="Arial" panose="020B0604020202020204" pitchFamily="34" charset="0"/>
                <a:cs typeface="Arial" panose="020B0604020202020204" pitchFamily="34" charset="0"/>
              </a:rPr>
              <a:t>Lisätietoja</a:t>
            </a:r>
            <a:r>
              <a:rPr lang="en-US" sz="2600" dirty="0">
                <a:latin typeface="Arial" panose="020B0604020202020204" pitchFamily="34" charset="0"/>
                <a:cs typeface="Arial" panose="020B0604020202020204" pitchFamily="34" charset="0"/>
              </a:rPr>
              <a:t>: https://www.aalto.fi/opinnot</a:t>
            </a:r>
          </a:p>
          <a:p>
            <a:pPr lvl="1"/>
            <a:endParaRPr lang="en-US" dirty="0"/>
          </a:p>
          <a:p>
            <a:pPr lvl="1"/>
            <a:endParaRPr lang="en-US" dirty="0"/>
          </a:p>
        </p:txBody>
      </p:sp>
    </p:spTree>
    <p:extLst>
      <p:ext uri="{BB962C8B-B14F-4D97-AF65-F5344CB8AC3E}">
        <p14:creationId xmlns:p14="http://schemas.microsoft.com/office/powerpoint/2010/main" val="14884157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Ryhmä 11">
            <a:extLst>
              <a:ext uri="{FF2B5EF4-FFF2-40B4-BE49-F238E27FC236}">
                <a16:creationId xmlns:a16="http://schemas.microsoft.com/office/drawing/2014/main" id="{D1723350-CDB9-4B2B-9B61-C286A7D2FCE3}"/>
              </a:ext>
            </a:extLst>
          </p:cNvPr>
          <p:cNvGrpSpPr/>
          <p:nvPr/>
        </p:nvGrpSpPr>
        <p:grpSpPr bwMode="black">
          <a:xfrm>
            <a:off x="2034000" y="1248835"/>
            <a:ext cx="439737" cy="454025"/>
            <a:chOff x="3952875" y="4344988"/>
            <a:chExt cx="439737" cy="454025"/>
          </a:xfrm>
          <a:solidFill>
            <a:srgbClr val="ED1C24"/>
          </a:solidFill>
        </p:grpSpPr>
        <p:sp>
          <p:nvSpPr>
            <p:cNvPr id="13" name="Freeform 5">
              <a:extLst>
                <a:ext uri="{FF2B5EF4-FFF2-40B4-BE49-F238E27FC236}">
                  <a16:creationId xmlns:a16="http://schemas.microsoft.com/office/drawing/2014/main" id="{C6E9DA9A-A826-42D9-A5BA-623AD29414A4}"/>
                </a:ext>
              </a:extLst>
            </p:cNvPr>
            <p:cNvSpPr>
              <a:spLocks noEditPoints="1"/>
            </p:cNvSpPr>
            <p:nvPr/>
          </p:nvSpPr>
          <p:spPr bwMode="black">
            <a:xfrm>
              <a:off x="3952875" y="4344988"/>
              <a:ext cx="439737" cy="454025"/>
            </a:xfrm>
            <a:custGeom>
              <a:avLst/>
              <a:gdLst>
                <a:gd name="T0" fmla="*/ 611 w 1222"/>
                <a:gd name="T1" fmla="*/ 32 h 1222"/>
                <a:gd name="T2" fmla="*/ 32 w 1222"/>
                <a:gd name="T3" fmla="*/ 611 h 1222"/>
                <a:gd name="T4" fmla="*/ 611 w 1222"/>
                <a:gd name="T5" fmla="*/ 1191 h 1222"/>
                <a:gd name="T6" fmla="*/ 1191 w 1222"/>
                <a:gd name="T7" fmla="*/ 611 h 1222"/>
                <a:gd name="T8" fmla="*/ 611 w 1222"/>
                <a:gd name="T9" fmla="*/ 32 h 1222"/>
                <a:gd name="T10" fmla="*/ 611 w 1222"/>
                <a:gd name="T11" fmla="*/ 1222 h 1222"/>
                <a:gd name="T12" fmla="*/ 0 w 1222"/>
                <a:gd name="T13" fmla="*/ 611 h 1222"/>
                <a:gd name="T14" fmla="*/ 611 w 1222"/>
                <a:gd name="T15" fmla="*/ 0 h 1222"/>
                <a:gd name="T16" fmla="*/ 1222 w 1222"/>
                <a:gd name="T17" fmla="*/ 611 h 1222"/>
                <a:gd name="T18" fmla="*/ 611 w 1222"/>
                <a:gd name="T19" fmla="*/ 1222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2" h="1222">
                  <a:moveTo>
                    <a:pt x="611" y="32"/>
                  </a:moveTo>
                  <a:cubicBezTo>
                    <a:pt x="292" y="32"/>
                    <a:pt x="32" y="292"/>
                    <a:pt x="32" y="611"/>
                  </a:cubicBezTo>
                  <a:cubicBezTo>
                    <a:pt x="32" y="931"/>
                    <a:pt x="292" y="1191"/>
                    <a:pt x="611" y="1191"/>
                  </a:cubicBezTo>
                  <a:cubicBezTo>
                    <a:pt x="931" y="1191"/>
                    <a:pt x="1191" y="931"/>
                    <a:pt x="1191" y="611"/>
                  </a:cubicBezTo>
                  <a:cubicBezTo>
                    <a:pt x="1191" y="292"/>
                    <a:pt x="931" y="32"/>
                    <a:pt x="611" y="32"/>
                  </a:cubicBezTo>
                  <a:close/>
                  <a:moveTo>
                    <a:pt x="611" y="1222"/>
                  </a:moveTo>
                  <a:cubicBezTo>
                    <a:pt x="274" y="1222"/>
                    <a:pt x="0" y="948"/>
                    <a:pt x="0" y="611"/>
                  </a:cubicBezTo>
                  <a:cubicBezTo>
                    <a:pt x="0" y="274"/>
                    <a:pt x="274" y="0"/>
                    <a:pt x="611" y="0"/>
                  </a:cubicBezTo>
                  <a:cubicBezTo>
                    <a:pt x="948" y="0"/>
                    <a:pt x="1222" y="274"/>
                    <a:pt x="1222" y="611"/>
                  </a:cubicBezTo>
                  <a:cubicBezTo>
                    <a:pt x="1222" y="948"/>
                    <a:pt x="948" y="1222"/>
                    <a:pt x="611" y="12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Freeform 6">
              <a:extLst>
                <a:ext uri="{FF2B5EF4-FFF2-40B4-BE49-F238E27FC236}">
                  <a16:creationId xmlns:a16="http://schemas.microsoft.com/office/drawing/2014/main" id="{48563474-A9D0-429B-8550-64489DAA82A6}"/>
                </a:ext>
              </a:extLst>
            </p:cNvPr>
            <p:cNvSpPr>
              <a:spLocks noEditPoints="1"/>
            </p:cNvSpPr>
            <p:nvPr/>
          </p:nvSpPr>
          <p:spPr bwMode="black">
            <a:xfrm>
              <a:off x="4127500" y="4510088"/>
              <a:ext cx="98425" cy="125413"/>
            </a:xfrm>
            <a:custGeom>
              <a:avLst/>
              <a:gdLst>
                <a:gd name="T0" fmla="*/ 121 w 272"/>
                <a:gd name="T1" fmla="*/ 0 h 335"/>
                <a:gd name="T2" fmla="*/ 87 w 272"/>
                <a:gd name="T3" fmla="*/ 0 h 335"/>
                <a:gd name="T4" fmla="*/ 0 w 272"/>
                <a:gd name="T5" fmla="*/ 62 h 335"/>
                <a:gd name="T6" fmla="*/ 0 w 272"/>
                <a:gd name="T7" fmla="*/ 95 h 335"/>
                <a:gd name="T8" fmla="*/ 76 w 272"/>
                <a:gd name="T9" fmla="*/ 95 h 335"/>
                <a:gd name="T10" fmla="*/ 76 w 272"/>
                <a:gd name="T11" fmla="*/ 335 h 335"/>
                <a:gd name="T12" fmla="*/ 121 w 272"/>
                <a:gd name="T13" fmla="*/ 335 h 335"/>
                <a:gd name="T14" fmla="*/ 121 w 272"/>
                <a:gd name="T15" fmla="*/ 0 h 335"/>
                <a:gd name="T16" fmla="*/ 272 w 272"/>
                <a:gd name="T17" fmla="*/ 285 h 335"/>
                <a:gd name="T18" fmla="*/ 220 w 272"/>
                <a:gd name="T19" fmla="*/ 285 h 335"/>
                <a:gd name="T20" fmla="*/ 220 w 272"/>
                <a:gd name="T21" fmla="*/ 335 h 335"/>
                <a:gd name="T22" fmla="*/ 272 w 272"/>
                <a:gd name="T23" fmla="*/ 335 h 335"/>
                <a:gd name="T24" fmla="*/ 272 w 272"/>
                <a:gd name="T25" fmla="*/ 285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2" h="335">
                  <a:moveTo>
                    <a:pt x="121" y="0"/>
                  </a:moveTo>
                  <a:lnTo>
                    <a:pt x="87" y="0"/>
                  </a:lnTo>
                  <a:cubicBezTo>
                    <a:pt x="78" y="38"/>
                    <a:pt x="43" y="63"/>
                    <a:pt x="0" y="62"/>
                  </a:cubicBezTo>
                  <a:lnTo>
                    <a:pt x="0" y="95"/>
                  </a:lnTo>
                  <a:lnTo>
                    <a:pt x="76" y="95"/>
                  </a:lnTo>
                  <a:lnTo>
                    <a:pt x="76" y="335"/>
                  </a:lnTo>
                  <a:lnTo>
                    <a:pt x="121" y="335"/>
                  </a:lnTo>
                  <a:lnTo>
                    <a:pt x="121" y="0"/>
                  </a:lnTo>
                  <a:close/>
                  <a:moveTo>
                    <a:pt x="272" y="285"/>
                  </a:moveTo>
                  <a:lnTo>
                    <a:pt x="220" y="285"/>
                  </a:lnTo>
                  <a:lnTo>
                    <a:pt x="220" y="335"/>
                  </a:lnTo>
                  <a:lnTo>
                    <a:pt x="272" y="335"/>
                  </a:lnTo>
                  <a:lnTo>
                    <a:pt x="272"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26" name="Content Placeholder 2">
            <a:extLst>
              <a:ext uri="{FF2B5EF4-FFF2-40B4-BE49-F238E27FC236}">
                <a16:creationId xmlns:a16="http://schemas.microsoft.com/office/drawing/2014/main" id="{476F51B4-D335-4BA3-8028-9BD39BF5CD35}"/>
              </a:ext>
            </a:extLst>
          </p:cNvPr>
          <p:cNvSpPr txBox="1">
            <a:spLocks/>
          </p:cNvSpPr>
          <p:nvPr/>
        </p:nvSpPr>
        <p:spPr>
          <a:xfrm>
            <a:off x="2852379" y="1332334"/>
            <a:ext cx="12723922" cy="5232400"/>
          </a:xfrm>
          <a:prstGeom prst="rect">
            <a:avLst/>
          </a:prstGeom>
        </p:spPr>
        <p:txBody>
          <a:bodyPr vert="horz" lIns="0" tIns="0" rIns="0" bIns="0" rtlCol="0">
            <a:noAutofit/>
          </a:bodyPr>
          <a:lstStyle>
            <a:lvl1pPr marL="355600" indent="-355600" algn="l" defTabSz="1219078" rtl="0" eaLnBrk="1" latinLnBrk="0" hangingPunct="1">
              <a:lnSpc>
                <a:spcPct val="90000"/>
              </a:lnSpc>
              <a:spcBef>
                <a:spcPts val="1333"/>
              </a:spcBef>
              <a:buFont typeface="Arial" panose="020B0604020202020204" pitchFamily="34" charset="0"/>
              <a:buChar char="•"/>
              <a:defRPr sz="2400" b="1" kern="1200" spc="-70" baseline="0">
                <a:solidFill>
                  <a:schemeClr val="tx2"/>
                </a:solidFill>
                <a:latin typeface="+mn-lt"/>
                <a:ea typeface="+mn-ea"/>
                <a:cs typeface="+mn-cs"/>
              </a:defRPr>
            </a:lvl1pPr>
            <a:lvl2pPr marL="355600" indent="0" algn="l" defTabSz="1219078" rtl="0" eaLnBrk="1" latinLnBrk="0" hangingPunct="1">
              <a:lnSpc>
                <a:spcPct val="90000"/>
              </a:lnSpc>
              <a:spcBef>
                <a:spcPts val="667"/>
              </a:spcBef>
              <a:buFontTx/>
              <a:buNone/>
              <a:defRPr sz="2000" kern="1200" spc="-100" baseline="0">
                <a:solidFill>
                  <a:schemeClr val="tx1"/>
                </a:solidFill>
                <a:latin typeface="+mn-lt"/>
                <a:ea typeface="+mn-ea"/>
                <a:cs typeface="+mn-cs"/>
              </a:defRPr>
            </a:lvl2pPr>
            <a:lvl3pPr marL="1079500" indent="-355600" algn="l" defTabSz="1219078" rtl="0" eaLnBrk="1" latinLnBrk="0" hangingPunct="1">
              <a:lnSpc>
                <a:spcPct val="90000"/>
              </a:lnSpc>
              <a:spcBef>
                <a:spcPts val="667"/>
              </a:spcBef>
              <a:buFont typeface="Arial" panose="020B0604020202020204" pitchFamily="34" charset="0"/>
              <a:buChar char="•"/>
              <a:defRPr sz="2000" kern="1200" spc="-100" baseline="0">
                <a:solidFill>
                  <a:schemeClr val="tx1"/>
                </a:solidFill>
                <a:latin typeface="+mn-lt"/>
                <a:ea typeface="+mn-ea"/>
                <a:cs typeface="+mn-cs"/>
              </a:defRPr>
            </a:lvl3pPr>
            <a:lvl4pPr marL="1435100" indent="-355600" algn="l" defTabSz="1219078" rtl="0" eaLnBrk="1" latinLnBrk="0" hangingPunct="1">
              <a:lnSpc>
                <a:spcPct val="90000"/>
              </a:lnSpc>
              <a:spcBef>
                <a:spcPts val="667"/>
              </a:spcBef>
              <a:buFont typeface="Arial" panose="020B0604020202020204" pitchFamily="34" charset="0"/>
              <a:buChar char="•"/>
              <a:defRPr sz="2000" kern="1200" spc="-100" baseline="0">
                <a:solidFill>
                  <a:schemeClr val="tx1"/>
                </a:solidFill>
                <a:latin typeface="+mn-lt"/>
                <a:ea typeface="+mn-ea"/>
                <a:cs typeface="+mn-cs"/>
              </a:defRPr>
            </a:lvl4pPr>
            <a:lvl5pPr marL="1790700" indent="-355600" algn="l" defTabSz="1219078" rtl="0" eaLnBrk="1" latinLnBrk="0" hangingPunct="1">
              <a:lnSpc>
                <a:spcPct val="90000"/>
              </a:lnSpc>
              <a:spcBef>
                <a:spcPts val="667"/>
              </a:spcBef>
              <a:buFont typeface="Arial" panose="020B0604020202020204" pitchFamily="34" charset="0"/>
              <a:buChar char="•"/>
              <a:defRPr sz="2000" kern="1200" spc="-100" baseline="0">
                <a:solidFill>
                  <a:schemeClr val="tx1"/>
                </a:solidFill>
                <a:latin typeface="+mn-lt"/>
                <a:ea typeface="+mn-ea"/>
                <a:cs typeface="+mn-cs"/>
              </a:defRPr>
            </a:lvl5pPr>
            <a:lvl6pPr marL="3352465" indent="-304770" algn="l" defTabSz="121907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04" indent="-304770" algn="l" defTabSz="121907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43" indent="-304770" algn="l" defTabSz="121907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082" indent="-304770" algn="l" defTabSz="121907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lnSpc>
                <a:spcPct val="85000"/>
              </a:lnSpc>
              <a:spcBef>
                <a:spcPts val="0"/>
              </a:spcBef>
              <a:buNone/>
            </a:pPr>
            <a:r>
              <a:rPr lang="fi-FI" dirty="0">
                <a:latin typeface="Arial" charset="0"/>
                <a:ea typeface="Arial" charset="0"/>
                <a:cs typeface="Arial" charset="0"/>
              </a:rPr>
              <a:t>Tutustu koulutustarjontaamme osoitteessa </a:t>
            </a:r>
            <a:r>
              <a:rPr lang="fi-FI" dirty="0" err="1">
                <a:latin typeface="Arial" charset="0"/>
                <a:ea typeface="Arial" charset="0"/>
                <a:cs typeface="Arial" charset="0"/>
              </a:rPr>
              <a:t>aalto.fi</a:t>
            </a:r>
            <a:r>
              <a:rPr lang="fi-FI" dirty="0">
                <a:latin typeface="Arial" charset="0"/>
                <a:ea typeface="Arial" charset="0"/>
                <a:cs typeface="Arial" charset="0"/>
              </a:rPr>
              <a:t>/opinnot</a:t>
            </a:r>
          </a:p>
          <a:p>
            <a:pPr marL="0" indent="0">
              <a:lnSpc>
                <a:spcPct val="85000"/>
              </a:lnSpc>
              <a:spcBef>
                <a:spcPts val="0"/>
              </a:spcBef>
              <a:buNone/>
            </a:pPr>
            <a:endParaRPr lang="fi-FI" dirty="0">
              <a:latin typeface="Arial" charset="0"/>
              <a:ea typeface="Arial" charset="0"/>
              <a:cs typeface="Arial" charset="0"/>
            </a:endParaRPr>
          </a:p>
          <a:p>
            <a:pPr marL="0" indent="0">
              <a:lnSpc>
                <a:spcPct val="85000"/>
              </a:lnSpc>
              <a:spcBef>
                <a:spcPts val="0"/>
              </a:spcBef>
              <a:buNone/>
            </a:pPr>
            <a:r>
              <a:rPr lang="fi-FI" dirty="0">
                <a:latin typeface="Arial" charset="0"/>
                <a:ea typeface="Arial" charset="0"/>
                <a:cs typeface="Arial" charset="0"/>
              </a:rPr>
              <a:t>Tutustu valintaperusteisiin ja hakuohjeisiin.</a:t>
            </a:r>
          </a:p>
          <a:p>
            <a:pPr marL="0" indent="0">
              <a:lnSpc>
                <a:spcPct val="85000"/>
              </a:lnSpc>
              <a:spcBef>
                <a:spcPts val="0"/>
              </a:spcBef>
              <a:buNone/>
            </a:pPr>
            <a:endParaRPr lang="fi-FI" dirty="0">
              <a:latin typeface="Arial" charset="0"/>
              <a:ea typeface="Arial" charset="0"/>
              <a:cs typeface="Arial" charset="0"/>
            </a:endParaRPr>
          </a:p>
          <a:p>
            <a:pPr marL="0" indent="0">
              <a:lnSpc>
                <a:spcPct val="85000"/>
              </a:lnSpc>
              <a:spcBef>
                <a:spcPts val="0"/>
              </a:spcBef>
              <a:buNone/>
            </a:pPr>
            <a:r>
              <a:rPr lang="fi-FI" dirty="0">
                <a:latin typeface="Arial" charset="0"/>
                <a:ea typeface="Arial" charset="0"/>
                <a:cs typeface="Arial" charset="0"/>
              </a:rPr>
              <a:t>Hakuajat: </a:t>
            </a:r>
            <a:br>
              <a:rPr lang="fi-FI" sz="2000" dirty="0">
                <a:latin typeface="Arial" charset="0"/>
                <a:ea typeface="Arial" charset="0"/>
                <a:cs typeface="Arial" charset="0"/>
              </a:rPr>
            </a:br>
            <a:r>
              <a:rPr lang="fi-FI" sz="2000" b="0" dirty="0">
                <a:solidFill>
                  <a:schemeClr val="tx1"/>
                </a:solidFill>
                <a:latin typeface="Arial" panose="020B0604020202020204" pitchFamily="34" charset="0"/>
                <a:ea typeface="Arial" charset="0"/>
                <a:cs typeface="Arial" panose="020B0604020202020204" pitchFamily="34" charset="0"/>
              </a:rPr>
              <a:t>Englanninkieliset kandidaattikoulutukset: </a:t>
            </a:r>
            <a:r>
              <a:rPr lang="fi-FI" sz="2000" b="0" dirty="0">
                <a:solidFill>
                  <a:schemeClr val="tx1"/>
                </a:solidFill>
                <a:latin typeface="Arial" panose="020B0604020202020204" pitchFamily="34" charset="0"/>
                <a:cs typeface="Arial" panose="020B0604020202020204" pitchFamily="34" charset="0"/>
              </a:rPr>
              <a:t>4.-18.1.2023</a:t>
            </a:r>
            <a:br>
              <a:rPr lang="fi-FI" sz="2000" b="0" dirty="0">
                <a:solidFill>
                  <a:schemeClr val="tx1"/>
                </a:solidFill>
                <a:latin typeface="Arial" charset="0"/>
                <a:cs typeface="Arial" charset="0"/>
              </a:rPr>
            </a:br>
            <a:r>
              <a:rPr lang="fi-FI" sz="2000" b="0" dirty="0">
                <a:solidFill>
                  <a:schemeClr val="tx1"/>
                </a:solidFill>
                <a:latin typeface="Arial" panose="020B0604020202020204" pitchFamily="34" charset="0"/>
                <a:ea typeface="Arial" charset="0"/>
                <a:cs typeface="Arial" panose="020B0604020202020204" pitchFamily="34" charset="0"/>
              </a:rPr>
              <a:t>Suomen- ja ruotsinkieliset kandidaattikoulutukset: </a:t>
            </a:r>
            <a:r>
              <a:rPr lang="fi-FI" sz="2000" b="0" dirty="0">
                <a:solidFill>
                  <a:schemeClr val="tx1"/>
                </a:solidFill>
                <a:latin typeface="Arial" panose="020B0604020202020204" pitchFamily="34" charset="0"/>
                <a:cs typeface="Arial" panose="020B0604020202020204" pitchFamily="34" charset="0"/>
              </a:rPr>
              <a:t>15.-30.3.2023</a:t>
            </a:r>
            <a:endParaRPr lang="fi-FI" sz="2000" b="0" dirty="0">
              <a:solidFill>
                <a:schemeClr val="tx1"/>
              </a:solidFill>
              <a:latin typeface="Arial" panose="020B0604020202020204" pitchFamily="34" charset="0"/>
              <a:ea typeface="Arial" charset="0"/>
              <a:cs typeface="Arial" panose="020B0604020202020204" pitchFamily="34" charset="0"/>
            </a:endParaRPr>
          </a:p>
          <a:p>
            <a:pPr marL="0" indent="0">
              <a:lnSpc>
                <a:spcPct val="85000"/>
              </a:lnSpc>
              <a:spcBef>
                <a:spcPts val="0"/>
              </a:spcBef>
              <a:buNone/>
            </a:pPr>
            <a:endParaRPr lang="fi-FI" sz="2000" dirty="0">
              <a:latin typeface="Arial" charset="0"/>
              <a:ea typeface="Arial" charset="0"/>
              <a:cs typeface="Arial" charset="0"/>
            </a:endParaRPr>
          </a:p>
          <a:p>
            <a:pPr marL="0" indent="0">
              <a:lnSpc>
                <a:spcPct val="85000"/>
              </a:lnSpc>
              <a:spcBef>
                <a:spcPts val="0"/>
              </a:spcBef>
              <a:buNone/>
            </a:pPr>
            <a:r>
              <a:rPr lang="fi-FI" dirty="0">
                <a:latin typeface="Arial" charset="0"/>
                <a:ea typeface="Arial" charset="0"/>
                <a:cs typeface="Arial" charset="0"/>
              </a:rPr>
              <a:t>Rekisteröidy Opintopolkuun ja täytä sekä lähetä hakemus sähköisesti. </a:t>
            </a:r>
            <a:br>
              <a:rPr lang="fi-FI" dirty="0">
                <a:latin typeface="Arial" charset="0"/>
                <a:ea typeface="Arial" charset="0"/>
                <a:cs typeface="Arial" charset="0"/>
              </a:rPr>
            </a:br>
            <a:r>
              <a:rPr lang="fi-FI" dirty="0">
                <a:latin typeface="Arial" charset="0"/>
                <a:ea typeface="Arial" charset="0"/>
                <a:cs typeface="Arial" charset="0"/>
              </a:rPr>
              <a:t>Toimita vaadittavat liitteet ja mahdolliset ennakkotehtävät annettuun määräaikaan mennessä. </a:t>
            </a:r>
          </a:p>
          <a:p>
            <a:pPr marL="0" indent="0">
              <a:lnSpc>
                <a:spcPct val="85000"/>
              </a:lnSpc>
              <a:spcBef>
                <a:spcPts val="0"/>
              </a:spcBef>
              <a:buNone/>
            </a:pPr>
            <a:endParaRPr lang="fi-FI" dirty="0">
              <a:latin typeface="Arial" charset="0"/>
              <a:ea typeface="Arial" charset="0"/>
              <a:cs typeface="Arial" charset="0"/>
            </a:endParaRPr>
          </a:p>
          <a:p>
            <a:pPr marL="0" indent="0">
              <a:lnSpc>
                <a:spcPct val="85000"/>
              </a:lnSpc>
              <a:spcBef>
                <a:spcPts val="0"/>
              </a:spcBef>
              <a:buNone/>
            </a:pPr>
            <a:r>
              <a:rPr lang="fi-FI" dirty="0">
                <a:latin typeface="Arial" charset="0"/>
                <a:ea typeface="Arial" charset="0"/>
                <a:cs typeface="Arial" charset="0"/>
              </a:rPr>
              <a:t>Valmistaudu ja osallistu valintakokeisiin.</a:t>
            </a:r>
          </a:p>
          <a:p>
            <a:pPr marL="0" indent="0">
              <a:lnSpc>
                <a:spcPct val="85000"/>
              </a:lnSpc>
              <a:spcBef>
                <a:spcPts val="0"/>
              </a:spcBef>
              <a:buNone/>
            </a:pPr>
            <a:endParaRPr lang="fi-FI" dirty="0">
              <a:latin typeface="Arial" charset="0"/>
              <a:ea typeface="Arial" charset="0"/>
              <a:cs typeface="Arial" charset="0"/>
            </a:endParaRPr>
          </a:p>
          <a:p>
            <a:pPr marL="0" indent="0">
              <a:lnSpc>
                <a:spcPct val="85000"/>
              </a:lnSpc>
              <a:spcBef>
                <a:spcPts val="0"/>
              </a:spcBef>
              <a:buNone/>
            </a:pPr>
            <a:r>
              <a:rPr lang="fi-FI" dirty="0">
                <a:latin typeface="Arial" charset="0"/>
                <a:ea typeface="Arial" charset="0"/>
                <a:cs typeface="Arial" charset="0"/>
              </a:rPr>
              <a:t>Tarkista, oletko tullut valituksi tulosten julkaisun jälkeen.</a:t>
            </a:r>
            <a:br>
              <a:rPr lang="fi-FI" sz="2000" dirty="0">
                <a:solidFill>
                  <a:schemeClr val="tx1"/>
                </a:solidFill>
                <a:latin typeface="Arial" charset="0"/>
                <a:ea typeface="Arial" charset="0"/>
                <a:cs typeface="Arial" charset="0"/>
              </a:rPr>
            </a:br>
            <a:endParaRPr lang="fi-FI" sz="2000" dirty="0">
              <a:latin typeface="Arial" charset="0"/>
              <a:ea typeface="Arial" charset="0"/>
              <a:cs typeface="Arial" charset="0"/>
            </a:endParaRPr>
          </a:p>
          <a:p>
            <a:pPr marL="0" indent="0">
              <a:lnSpc>
                <a:spcPct val="85000"/>
              </a:lnSpc>
              <a:spcBef>
                <a:spcPts val="0"/>
              </a:spcBef>
              <a:buNone/>
            </a:pPr>
            <a:r>
              <a:rPr lang="fi-FI" dirty="0">
                <a:latin typeface="Arial" charset="0"/>
                <a:ea typeface="Arial" charset="0"/>
                <a:cs typeface="Arial" charset="0"/>
              </a:rPr>
              <a:t>Ota tarjottu opiskelupaikka vastaan määräaikaan mennessä saatuasi hyväksymiskirjeen, jossa kerrotaan tarkkaan miten toimia. Muista myös ilmoittautua yliopistoon.</a:t>
            </a:r>
          </a:p>
          <a:p>
            <a:pPr marL="0" indent="0">
              <a:lnSpc>
                <a:spcPct val="85000"/>
              </a:lnSpc>
              <a:spcBef>
                <a:spcPts val="0"/>
              </a:spcBef>
              <a:buNone/>
            </a:pPr>
            <a:endParaRPr lang="fi-FI" sz="2000" dirty="0">
              <a:latin typeface="Arial" charset="0"/>
              <a:ea typeface="Arial" charset="0"/>
              <a:cs typeface="Arial" charset="0"/>
            </a:endParaRPr>
          </a:p>
          <a:p>
            <a:pPr marL="0" indent="0">
              <a:lnSpc>
                <a:spcPct val="85000"/>
              </a:lnSpc>
              <a:spcBef>
                <a:spcPts val="0"/>
              </a:spcBef>
              <a:buNone/>
            </a:pPr>
            <a:endParaRPr lang="fi-FI" sz="2000" dirty="0">
              <a:latin typeface="Arial" charset="0"/>
              <a:ea typeface="Arial" charset="0"/>
              <a:cs typeface="Arial" charset="0"/>
            </a:endParaRPr>
          </a:p>
        </p:txBody>
      </p:sp>
      <p:sp>
        <p:nvSpPr>
          <p:cNvPr id="2" name="Title 1">
            <a:extLst>
              <a:ext uri="{FF2B5EF4-FFF2-40B4-BE49-F238E27FC236}">
                <a16:creationId xmlns:a16="http://schemas.microsoft.com/office/drawing/2014/main" id="{EF5798D5-8CF6-43C1-9D9B-9C21499DF66E}"/>
              </a:ext>
            </a:extLst>
          </p:cNvPr>
          <p:cNvSpPr>
            <a:spLocks noGrp="1"/>
          </p:cNvSpPr>
          <p:nvPr>
            <p:ph type="title"/>
          </p:nvPr>
        </p:nvSpPr>
        <p:spPr>
          <a:xfrm>
            <a:off x="514349" y="396778"/>
            <a:ext cx="14641623" cy="772043"/>
          </a:xfrm>
        </p:spPr>
        <p:txBody>
          <a:bodyPr/>
          <a:lstStyle/>
          <a:p>
            <a:r>
              <a:rPr lang="en-GB" dirty="0" err="1">
                <a:latin typeface="Arial" charset="0"/>
                <a:ea typeface="Arial" charset="0"/>
                <a:cs typeface="Arial" charset="0"/>
              </a:rPr>
              <a:t>Näin</a:t>
            </a:r>
            <a:r>
              <a:rPr lang="en-GB" dirty="0">
                <a:latin typeface="Arial" charset="0"/>
                <a:ea typeface="Arial" charset="0"/>
                <a:cs typeface="Arial" charset="0"/>
              </a:rPr>
              <a:t> </a:t>
            </a:r>
            <a:r>
              <a:rPr lang="en-GB" dirty="0" err="1">
                <a:latin typeface="Arial" charset="0"/>
                <a:ea typeface="Arial" charset="0"/>
                <a:cs typeface="Arial" charset="0"/>
              </a:rPr>
              <a:t>haet</a:t>
            </a:r>
            <a:endParaRPr lang="en-GB" dirty="0">
              <a:latin typeface="Arial" charset="0"/>
              <a:ea typeface="Arial" charset="0"/>
              <a:cs typeface="Arial" charset="0"/>
            </a:endParaRPr>
          </a:p>
        </p:txBody>
      </p:sp>
      <p:grpSp>
        <p:nvGrpSpPr>
          <p:cNvPr id="15" name="Ryhmä 14">
            <a:extLst>
              <a:ext uri="{FF2B5EF4-FFF2-40B4-BE49-F238E27FC236}">
                <a16:creationId xmlns:a16="http://schemas.microsoft.com/office/drawing/2014/main" id="{82D05BDF-7AAC-4557-90B4-21FC7DC12B2A}"/>
              </a:ext>
            </a:extLst>
          </p:cNvPr>
          <p:cNvGrpSpPr/>
          <p:nvPr/>
        </p:nvGrpSpPr>
        <p:grpSpPr bwMode="black">
          <a:xfrm>
            <a:off x="2034000" y="1890070"/>
            <a:ext cx="441325" cy="454025"/>
            <a:chOff x="4830763" y="4344988"/>
            <a:chExt cx="441325" cy="454025"/>
          </a:xfrm>
          <a:solidFill>
            <a:srgbClr val="ED1C24"/>
          </a:solidFill>
        </p:grpSpPr>
        <p:sp>
          <p:nvSpPr>
            <p:cNvPr id="17" name="Freeform 7">
              <a:extLst>
                <a:ext uri="{FF2B5EF4-FFF2-40B4-BE49-F238E27FC236}">
                  <a16:creationId xmlns:a16="http://schemas.microsoft.com/office/drawing/2014/main" id="{1B982F0B-9A30-40A5-85A0-3D92C74CBA47}"/>
                </a:ext>
              </a:extLst>
            </p:cNvPr>
            <p:cNvSpPr>
              <a:spLocks noEditPoints="1"/>
            </p:cNvSpPr>
            <p:nvPr/>
          </p:nvSpPr>
          <p:spPr bwMode="black">
            <a:xfrm>
              <a:off x="4830763" y="4344988"/>
              <a:ext cx="441325" cy="454025"/>
            </a:xfrm>
            <a:custGeom>
              <a:avLst/>
              <a:gdLst>
                <a:gd name="T0" fmla="*/ 611 w 1222"/>
                <a:gd name="T1" fmla="*/ 32 h 1222"/>
                <a:gd name="T2" fmla="*/ 32 w 1222"/>
                <a:gd name="T3" fmla="*/ 611 h 1222"/>
                <a:gd name="T4" fmla="*/ 611 w 1222"/>
                <a:gd name="T5" fmla="*/ 1191 h 1222"/>
                <a:gd name="T6" fmla="*/ 1191 w 1222"/>
                <a:gd name="T7" fmla="*/ 611 h 1222"/>
                <a:gd name="T8" fmla="*/ 611 w 1222"/>
                <a:gd name="T9" fmla="*/ 32 h 1222"/>
                <a:gd name="T10" fmla="*/ 611 w 1222"/>
                <a:gd name="T11" fmla="*/ 1222 h 1222"/>
                <a:gd name="T12" fmla="*/ 0 w 1222"/>
                <a:gd name="T13" fmla="*/ 611 h 1222"/>
                <a:gd name="T14" fmla="*/ 611 w 1222"/>
                <a:gd name="T15" fmla="*/ 0 h 1222"/>
                <a:gd name="T16" fmla="*/ 1222 w 1222"/>
                <a:gd name="T17" fmla="*/ 611 h 1222"/>
                <a:gd name="T18" fmla="*/ 611 w 1222"/>
                <a:gd name="T19" fmla="*/ 1222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2" h="1222">
                  <a:moveTo>
                    <a:pt x="611" y="32"/>
                  </a:moveTo>
                  <a:cubicBezTo>
                    <a:pt x="292" y="32"/>
                    <a:pt x="32" y="292"/>
                    <a:pt x="32" y="611"/>
                  </a:cubicBezTo>
                  <a:cubicBezTo>
                    <a:pt x="32" y="931"/>
                    <a:pt x="292" y="1191"/>
                    <a:pt x="611" y="1191"/>
                  </a:cubicBezTo>
                  <a:cubicBezTo>
                    <a:pt x="931" y="1191"/>
                    <a:pt x="1191" y="931"/>
                    <a:pt x="1191" y="611"/>
                  </a:cubicBezTo>
                  <a:cubicBezTo>
                    <a:pt x="1191" y="292"/>
                    <a:pt x="931" y="32"/>
                    <a:pt x="611" y="32"/>
                  </a:cubicBezTo>
                  <a:close/>
                  <a:moveTo>
                    <a:pt x="611" y="1222"/>
                  </a:moveTo>
                  <a:cubicBezTo>
                    <a:pt x="274" y="1222"/>
                    <a:pt x="0" y="948"/>
                    <a:pt x="0" y="611"/>
                  </a:cubicBezTo>
                  <a:cubicBezTo>
                    <a:pt x="0" y="274"/>
                    <a:pt x="274" y="0"/>
                    <a:pt x="611" y="0"/>
                  </a:cubicBezTo>
                  <a:cubicBezTo>
                    <a:pt x="948" y="0"/>
                    <a:pt x="1222" y="274"/>
                    <a:pt x="1222" y="611"/>
                  </a:cubicBezTo>
                  <a:cubicBezTo>
                    <a:pt x="1222" y="948"/>
                    <a:pt x="948" y="1222"/>
                    <a:pt x="611" y="12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8" name="Freeform 8">
              <a:extLst>
                <a:ext uri="{FF2B5EF4-FFF2-40B4-BE49-F238E27FC236}">
                  <a16:creationId xmlns:a16="http://schemas.microsoft.com/office/drawing/2014/main" id="{C1412894-43E2-471D-92C3-D2594C0025B2}"/>
                </a:ext>
              </a:extLst>
            </p:cNvPr>
            <p:cNvSpPr>
              <a:spLocks noEditPoints="1"/>
            </p:cNvSpPr>
            <p:nvPr/>
          </p:nvSpPr>
          <p:spPr bwMode="black">
            <a:xfrm>
              <a:off x="4992688" y="4508500"/>
              <a:ext cx="115887" cy="127000"/>
            </a:xfrm>
            <a:custGeom>
              <a:avLst/>
              <a:gdLst>
                <a:gd name="T0" fmla="*/ 224 w 321"/>
                <a:gd name="T1" fmla="*/ 300 h 342"/>
                <a:gd name="T2" fmla="*/ 58 w 321"/>
                <a:gd name="T3" fmla="*/ 300 h 342"/>
                <a:gd name="T4" fmla="*/ 128 w 321"/>
                <a:gd name="T5" fmla="*/ 229 h 342"/>
                <a:gd name="T6" fmla="*/ 198 w 321"/>
                <a:gd name="T7" fmla="*/ 177 h 342"/>
                <a:gd name="T8" fmla="*/ 228 w 321"/>
                <a:gd name="T9" fmla="*/ 102 h 342"/>
                <a:gd name="T10" fmla="*/ 121 w 321"/>
                <a:gd name="T11" fmla="*/ 0 h 342"/>
                <a:gd name="T12" fmla="*/ 36 w 321"/>
                <a:gd name="T13" fmla="*/ 35 h 342"/>
                <a:gd name="T14" fmla="*/ 12 w 321"/>
                <a:gd name="T15" fmla="*/ 111 h 342"/>
                <a:gd name="T16" fmla="*/ 12 w 321"/>
                <a:gd name="T17" fmla="*/ 124 h 342"/>
                <a:gd name="T18" fmla="*/ 57 w 321"/>
                <a:gd name="T19" fmla="*/ 124 h 342"/>
                <a:gd name="T20" fmla="*/ 61 w 321"/>
                <a:gd name="T21" fmla="*/ 80 h 342"/>
                <a:gd name="T22" fmla="*/ 119 w 321"/>
                <a:gd name="T23" fmla="*/ 42 h 342"/>
                <a:gd name="T24" fmla="*/ 181 w 321"/>
                <a:gd name="T25" fmla="*/ 103 h 342"/>
                <a:gd name="T26" fmla="*/ 117 w 321"/>
                <a:gd name="T27" fmla="*/ 185 h 342"/>
                <a:gd name="T28" fmla="*/ 2 w 321"/>
                <a:gd name="T29" fmla="*/ 342 h 342"/>
                <a:gd name="T30" fmla="*/ 224 w 321"/>
                <a:gd name="T31" fmla="*/ 342 h 342"/>
                <a:gd name="T32" fmla="*/ 224 w 321"/>
                <a:gd name="T33" fmla="*/ 300 h 342"/>
                <a:gd name="T34" fmla="*/ 321 w 321"/>
                <a:gd name="T35" fmla="*/ 292 h 342"/>
                <a:gd name="T36" fmla="*/ 269 w 321"/>
                <a:gd name="T37" fmla="*/ 292 h 342"/>
                <a:gd name="T38" fmla="*/ 269 w 321"/>
                <a:gd name="T39" fmla="*/ 342 h 342"/>
                <a:gd name="T40" fmla="*/ 321 w 321"/>
                <a:gd name="T41" fmla="*/ 342 h 342"/>
                <a:gd name="T42" fmla="*/ 321 w 321"/>
                <a:gd name="T43" fmla="*/ 292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1" h="342">
                  <a:moveTo>
                    <a:pt x="224" y="300"/>
                  </a:moveTo>
                  <a:lnTo>
                    <a:pt x="58" y="300"/>
                  </a:lnTo>
                  <a:cubicBezTo>
                    <a:pt x="64" y="281"/>
                    <a:pt x="93" y="252"/>
                    <a:pt x="128" y="229"/>
                  </a:cubicBezTo>
                  <a:cubicBezTo>
                    <a:pt x="178" y="197"/>
                    <a:pt x="184" y="192"/>
                    <a:pt x="198" y="177"/>
                  </a:cubicBezTo>
                  <a:cubicBezTo>
                    <a:pt x="218" y="157"/>
                    <a:pt x="228" y="132"/>
                    <a:pt x="228" y="102"/>
                  </a:cubicBezTo>
                  <a:cubicBezTo>
                    <a:pt x="228" y="41"/>
                    <a:pt x="185" y="0"/>
                    <a:pt x="121" y="0"/>
                  </a:cubicBezTo>
                  <a:cubicBezTo>
                    <a:pt x="85" y="0"/>
                    <a:pt x="55" y="12"/>
                    <a:pt x="36" y="35"/>
                  </a:cubicBezTo>
                  <a:cubicBezTo>
                    <a:pt x="19" y="53"/>
                    <a:pt x="12" y="77"/>
                    <a:pt x="12" y="111"/>
                  </a:cubicBezTo>
                  <a:lnTo>
                    <a:pt x="12" y="124"/>
                  </a:lnTo>
                  <a:lnTo>
                    <a:pt x="57" y="124"/>
                  </a:lnTo>
                  <a:cubicBezTo>
                    <a:pt x="57" y="99"/>
                    <a:pt x="58" y="90"/>
                    <a:pt x="61" y="80"/>
                  </a:cubicBezTo>
                  <a:cubicBezTo>
                    <a:pt x="70" y="56"/>
                    <a:pt x="91" y="42"/>
                    <a:pt x="119" y="42"/>
                  </a:cubicBezTo>
                  <a:cubicBezTo>
                    <a:pt x="155" y="42"/>
                    <a:pt x="181" y="67"/>
                    <a:pt x="181" y="103"/>
                  </a:cubicBezTo>
                  <a:cubicBezTo>
                    <a:pt x="181" y="135"/>
                    <a:pt x="168" y="152"/>
                    <a:pt x="117" y="185"/>
                  </a:cubicBezTo>
                  <a:cubicBezTo>
                    <a:pt x="32" y="238"/>
                    <a:pt x="0" y="282"/>
                    <a:pt x="2" y="342"/>
                  </a:cubicBezTo>
                  <a:lnTo>
                    <a:pt x="224" y="342"/>
                  </a:lnTo>
                  <a:lnTo>
                    <a:pt x="224" y="300"/>
                  </a:lnTo>
                  <a:close/>
                  <a:moveTo>
                    <a:pt x="321" y="292"/>
                  </a:moveTo>
                  <a:lnTo>
                    <a:pt x="269" y="292"/>
                  </a:lnTo>
                  <a:lnTo>
                    <a:pt x="269" y="342"/>
                  </a:lnTo>
                  <a:lnTo>
                    <a:pt x="321" y="342"/>
                  </a:lnTo>
                  <a:lnTo>
                    <a:pt x="321" y="2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nvGrpSpPr>
          <p:cNvPr id="20" name="Ryhmä 19">
            <a:extLst>
              <a:ext uri="{FF2B5EF4-FFF2-40B4-BE49-F238E27FC236}">
                <a16:creationId xmlns:a16="http://schemas.microsoft.com/office/drawing/2014/main" id="{DEC1E86A-2B3B-48B5-B7A9-E5CF91D37A31}"/>
              </a:ext>
            </a:extLst>
          </p:cNvPr>
          <p:cNvGrpSpPr/>
          <p:nvPr/>
        </p:nvGrpSpPr>
        <p:grpSpPr bwMode="black">
          <a:xfrm>
            <a:off x="2034000" y="2506020"/>
            <a:ext cx="439737" cy="454025"/>
            <a:chOff x="5710238" y="4344988"/>
            <a:chExt cx="439737" cy="454025"/>
          </a:xfrm>
          <a:solidFill>
            <a:srgbClr val="ED1C24"/>
          </a:solidFill>
        </p:grpSpPr>
        <p:sp>
          <p:nvSpPr>
            <p:cNvPr id="22" name="Freeform 9">
              <a:extLst>
                <a:ext uri="{FF2B5EF4-FFF2-40B4-BE49-F238E27FC236}">
                  <a16:creationId xmlns:a16="http://schemas.microsoft.com/office/drawing/2014/main" id="{2C9990A8-530D-4C99-BABD-967F7B8DAAC0}"/>
                </a:ext>
              </a:extLst>
            </p:cNvPr>
            <p:cNvSpPr>
              <a:spLocks noEditPoints="1"/>
            </p:cNvSpPr>
            <p:nvPr/>
          </p:nvSpPr>
          <p:spPr bwMode="black">
            <a:xfrm>
              <a:off x="5710238" y="4344988"/>
              <a:ext cx="439737" cy="454025"/>
            </a:xfrm>
            <a:custGeom>
              <a:avLst/>
              <a:gdLst>
                <a:gd name="T0" fmla="*/ 611 w 1222"/>
                <a:gd name="T1" fmla="*/ 32 h 1222"/>
                <a:gd name="T2" fmla="*/ 32 w 1222"/>
                <a:gd name="T3" fmla="*/ 611 h 1222"/>
                <a:gd name="T4" fmla="*/ 611 w 1222"/>
                <a:gd name="T5" fmla="*/ 1191 h 1222"/>
                <a:gd name="T6" fmla="*/ 1191 w 1222"/>
                <a:gd name="T7" fmla="*/ 611 h 1222"/>
                <a:gd name="T8" fmla="*/ 611 w 1222"/>
                <a:gd name="T9" fmla="*/ 32 h 1222"/>
                <a:gd name="T10" fmla="*/ 611 w 1222"/>
                <a:gd name="T11" fmla="*/ 1222 h 1222"/>
                <a:gd name="T12" fmla="*/ 0 w 1222"/>
                <a:gd name="T13" fmla="*/ 611 h 1222"/>
                <a:gd name="T14" fmla="*/ 611 w 1222"/>
                <a:gd name="T15" fmla="*/ 0 h 1222"/>
                <a:gd name="T16" fmla="*/ 1222 w 1222"/>
                <a:gd name="T17" fmla="*/ 611 h 1222"/>
                <a:gd name="T18" fmla="*/ 611 w 1222"/>
                <a:gd name="T19" fmla="*/ 1222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2" h="1222">
                  <a:moveTo>
                    <a:pt x="611" y="32"/>
                  </a:moveTo>
                  <a:cubicBezTo>
                    <a:pt x="292" y="32"/>
                    <a:pt x="32" y="292"/>
                    <a:pt x="32" y="611"/>
                  </a:cubicBezTo>
                  <a:cubicBezTo>
                    <a:pt x="32" y="931"/>
                    <a:pt x="292" y="1191"/>
                    <a:pt x="611" y="1191"/>
                  </a:cubicBezTo>
                  <a:cubicBezTo>
                    <a:pt x="931" y="1191"/>
                    <a:pt x="1191" y="931"/>
                    <a:pt x="1191" y="611"/>
                  </a:cubicBezTo>
                  <a:cubicBezTo>
                    <a:pt x="1191" y="292"/>
                    <a:pt x="931" y="32"/>
                    <a:pt x="611" y="32"/>
                  </a:cubicBezTo>
                  <a:close/>
                  <a:moveTo>
                    <a:pt x="611" y="1222"/>
                  </a:moveTo>
                  <a:cubicBezTo>
                    <a:pt x="274" y="1222"/>
                    <a:pt x="0" y="948"/>
                    <a:pt x="0" y="611"/>
                  </a:cubicBezTo>
                  <a:cubicBezTo>
                    <a:pt x="0" y="274"/>
                    <a:pt x="274" y="0"/>
                    <a:pt x="611" y="0"/>
                  </a:cubicBezTo>
                  <a:cubicBezTo>
                    <a:pt x="948" y="0"/>
                    <a:pt x="1222" y="274"/>
                    <a:pt x="1222" y="611"/>
                  </a:cubicBezTo>
                  <a:cubicBezTo>
                    <a:pt x="1222" y="948"/>
                    <a:pt x="948" y="1222"/>
                    <a:pt x="611" y="12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4" name="Freeform 10">
              <a:extLst>
                <a:ext uri="{FF2B5EF4-FFF2-40B4-BE49-F238E27FC236}">
                  <a16:creationId xmlns:a16="http://schemas.microsoft.com/office/drawing/2014/main" id="{6F990721-5A29-45D9-9334-091B3644978B}"/>
                </a:ext>
              </a:extLst>
            </p:cNvPr>
            <p:cNvSpPr>
              <a:spLocks noEditPoints="1"/>
            </p:cNvSpPr>
            <p:nvPr/>
          </p:nvSpPr>
          <p:spPr bwMode="black">
            <a:xfrm>
              <a:off x="5868988" y="4508500"/>
              <a:ext cx="120650" cy="128588"/>
            </a:xfrm>
            <a:custGeom>
              <a:avLst/>
              <a:gdLst>
                <a:gd name="T0" fmla="*/ 97 w 335"/>
                <a:gd name="T1" fmla="*/ 186 h 349"/>
                <a:gd name="T2" fmla="*/ 108 w 335"/>
                <a:gd name="T3" fmla="*/ 186 h 349"/>
                <a:gd name="T4" fmla="*/ 184 w 335"/>
                <a:gd name="T5" fmla="*/ 249 h 349"/>
                <a:gd name="T6" fmla="*/ 119 w 335"/>
                <a:gd name="T7" fmla="*/ 307 h 349"/>
                <a:gd name="T8" fmla="*/ 45 w 335"/>
                <a:gd name="T9" fmla="*/ 231 h 349"/>
                <a:gd name="T10" fmla="*/ 0 w 335"/>
                <a:gd name="T11" fmla="*/ 231 h 349"/>
                <a:gd name="T12" fmla="*/ 120 w 335"/>
                <a:gd name="T13" fmla="*/ 349 h 349"/>
                <a:gd name="T14" fmla="*/ 231 w 335"/>
                <a:gd name="T15" fmla="*/ 249 h 349"/>
                <a:gd name="T16" fmla="*/ 173 w 335"/>
                <a:gd name="T17" fmla="*/ 165 h 349"/>
                <a:gd name="T18" fmla="*/ 222 w 335"/>
                <a:gd name="T19" fmla="*/ 92 h 349"/>
                <a:gd name="T20" fmla="*/ 121 w 335"/>
                <a:gd name="T21" fmla="*/ 0 h 349"/>
                <a:gd name="T22" fmla="*/ 14 w 335"/>
                <a:gd name="T23" fmla="*/ 110 h 349"/>
                <a:gd name="T24" fmla="*/ 58 w 335"/>
                <a:gd name="T25" fmla="*/ 110 h 349"/>
                <a:gd name="T26" fmla="*/ 119 w 335"/>
                <a:gd name="T27" fmla="*/ 42 h 349"/>
                <a:gd name="T28" fmla="*/ 174 w 335"/>
                <a:gd name="T29" fmla="*/ 94 h 349"/>
                <a:gd name="T30" fmla="*/ 106 w 335"/>
                <a:gd name="T31" fmla="*/ 148 h 349"/>
                <a:gd name="T32" fmla="*/ 97 w 335"/>
                <a:gd name="T33" fmla="*/ 147 h 349"/>
                <a:gd name="T34" fmla="*/ 97 w 335"/>
                <a:gd name="T35" fmla="*/ 186 h 349"/>
                <a:gd name="T36" fmla="*/ 335 w 335"/>
                <a:gd name="T37" fmla="*/ 292 h 349"/>
                <a:gd name="T38" fmla="*/ 283 w 335"/>
                <a:gd name="T39" fmla="*/ 292 h 349"/>
                <a:gd name="T40" fmla="*/ 283 w 335"/>
                <a:gd name="T41" fmla="*/ 342 h 349"/>
                <a:gd name="T42" fmla="*/ 335 w 335"/>
                <a:gd name="T43" fmla="*/ 342 h 349"/>
                <a:gd name="T44" fmla="*/ 335 w 335"/>
                <a:gd name="T45" fmla="*/ 292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5" h="349">
                  <a:moveTo>
                    <a:pt x="97" y="186"/>
                  </a:moveTo>
                  <a:lnTo>
                    <a:pt x="108" y="186"/>
                  </a:lnTo>
                  <a:cubicBezTo>
                    <a:pt x="153" y="186"/>
                    <a:pt x="184" y="211"/>
                    <a:pt x="184" y="249"/>
                  </a:cubicBezTo>
                  <a:cubicBezTo>
                    <a:pt x="184" y="282"/>
                    <a:pt x="157" y="307"/>
                    <a:pt x="119" y="307"/>
                  </a:cubicBezTo>
                  <a:cubicBezTo>
                    <a:pt x="76" y="307"/>
                    <a:pt x="47" y="277"/>
                    <a:pt x="45" y="231"/>
                  </a:cubicBezTo>
                  <a:lnTo>
                    <a:pt x="0" y="231"/>
                  </a:lnTo>
                  <a:cubicBezTo>
                    <a:pt x="1" y="301"/>
                    <a:pt x="49" y="349"/>
                    <a:pt x="120" y="349"/>
                  </a:cubicBezTo>
                  <a:cubicBezTo>
                    <a:pt x="184" y="349"/>
                    <a:pt x="231" y="307"/>
                    <a:pt x="231" y="249"/>
                  </a:cubicBezTo>
                  <a:cubicBezTo>
                    <a:pt x="231" y="211"/>
                    <a:pt x="212" y="184"/>
                    <a:pt x="173" y="165"/>
                  </a:cubicBezTo>
                  <a:cubicBezTo>
                    <a:pt x="206" y="147"/>
                    <a:pt x="222" y="125"/>
                    <a:pt x="222" y="92"/>
                  </a:cubicBezTo>
                  <a:cubicBezTo>
                    <a:pt x="222" y="39"/>
                    <a:pt x="179" y="0"/>
                    <a:pt x="121" y="0"/>
                  </a:cubicBezTo>
                  <a:cubicBezTo>
                    <a:pt x="55" y="0"/>
                    <a:pt x="14" y="43"/>
                    <a:pt x="14" y="110"/>
                  </a:cubicBezTo>
                  <a:lnTo>
                    <a:pt x="58" y="110"/>
                  </a:lnTo>
                  <a:cubicBezTo>
                    <a:pt x="58" y="68"/>
                    <a:pt x="80" y="42"/>
                    <a:pt x="119" y="42"/>
                  </a:cubicBezTo>
                  <a:cubicBezTo>
                    <a:pt x="151" y="42"/>
                    <a:pt x="174" y="64"/>
                    <a:pt x="174" y="94"/>
                  </a:cubicBezTo>
                  <a:cubicBezTo>
                    <a:pt x="174" y="126"/>
                    <a:pt x="147" y="148"/>
                    <a:pt x="106" y="148"/>
                  </a:cubicBezTo>
                  <a:cubicBezTo>
                    <a:pt x="104" y="148"/>
                    <a:pt x="101" y="148"/>
                    <a:pt x="97" y="147"/>
                  </a:cubicBezTo>
                  <a:lnTo>
                    <a:pt x="97" y="186"/>
                  </a:lnTo>
                  <a:close/>
                  <a:moveTo>
                    <a:pt x="335" y="292"/>
                  </a:moveTo>
                  <a:lnTo>
                    <a:pt x="283" y="292"/>
                  </a:lnTo>
                  <a:lnTo>
                    <a:pt x="283" y="342"/>
                  </a:lnTo>
                  <a:lnTo>
                    <a:pt x="335" y="342"/>
                  </a:lnTo>
                  <a:lnTo>
                    <a:pt x="335" y="2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nvGrpSpPr>
          <p:cNvPr id="27" name="Ryhmä 26">
            <a:extLst>
              <a:ext uri="{FF2B5EF4-FFF2-40B4-BE49-F238E27FC236}">
                <a16:creationId xmlns:a16="http://schemas.microsoft.com/office/drawing/2014/main" id="{21139733-861E-4A95-B6FD-3D64FCDD120F}"/>
              </a:ext>
            </a:extLst>
          </p:cNvPr>
          <p:cNvGrpSpPr/>
          <p:nvPr/>
        </p:nvGrpSpPr>
        <p:grpSpPr bwMode="black">
          <a:xfrm>
            <a:off x="2034000" y="3659240"/>
            <a:ext cx="441325" cy="454025"/>
            <a:chOff x="6588125" y="4344988"/>
            <a:chExt cx="441325" cy="454025"/>
          </a:xfrm>
          <a:solidFill>
            <a:srgbClr val="ED1C24"/>
          </a:solidFill>
        </p:grpSpPr>
        <p:sp>
          <p:nvSpPr>
            <p:cNvPr id="28" name="Freeform 11">
              <a:extLst>
                <a:ext uri="{FF2B5EF4-FFF2-40B4-BE49-F238E27FC236}">
                  <a16:creationId xmlns:a16="http://schemas.microsoft.com/office/drawing/2014/main" id="{CD3B83D8-04B3-45B8-A74D-5729ED9C79F4}"/>
                </a:ext>
              </a:extLst>
            </p:cNvPr>
            <p:cNvSpPr>
              <a:spLocks noEditPoints="1"/>
            </p:cNvSpPr>
            <p:nvPr/>
          </p:nvSpPr>
          <p:spPr bwMode="black">
            <a:xfrm>
              <a:off x="6588125" y="4344988"/>
              <a:ext cx="441325" cy="454025"/>
            </a:xfrm>
            <a:custGeom>
              <a:avLst/>
              <a:gdLst>
                <a:gd name="T0" fmla="*/ 611 w 1222"/>
                <a:gd name="T1" fmla="*/ 32 h 1222"/>
                <a:gd name="T2" fmla="*/ 32 w 1222"/>
                <a:gd name="T3" fmla="*/ 611 h 1222"/>
                <a:gd name="T4" fmla="*/ 611 w 1222"/>
                <a:gd name="T5" fmla="*/ 1191 h 1222"/>
                <a:gd name="T6" fmla="*/ 1191 w 1222"/>
                <a:gd name="T7" fmla="*/ 611 h 1222"/>
                <a:gd name="T8" fmla="*/ 611 w 1222"/>
                <a:gd name="T9" fmla="*/ 32 h 1222"/>
                <a:gd name="T10" fmla="*/ 611 w 1222"/>
                <a:gd name="T11" fmla="*/ 1222 h 1222"/>
                <a:gd name="T12" fmla="*/ 0 w 1222"/>
                <a:gd name="T13" fmla="*/ 611 h 1222"/>
                <a:gd name="T14" fmla="*/ 611 w 1222"/>
                <a:gd name="T15" fmla="*/ 0 h 1222"/>
                <a:gd name="T16" fmla="*/ 1222 w 1222"/>
                <a:gd name="T17" fmla="*/ 611 h 1222"/>
                <a:gd name="T18" fmla="*/ 611 w 1222"/>
                <a:gd name="T19" fmla="*/ 1222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2" h="1222">
                  <a:moveTo>
                    <a:pt x="611" y="32"/>
                  </a:moveTo>
                  <a:cubicBezTo>
                    <a:pt x="292" y="32"/>
                    <a:pt x="32" y="292"/>
                    <a:pt x="32" y="611"/>
                  </a:cubicBezTo>
                  <a:cubicBezTo>
                    <a:pt x="32" y="931"/>
                    <a:pt x="292" y="1191"/>
                    <a:pt x="611" y="1191"/>
                  </a:cubicBezTo>
                  <a:cubicBezTo>
                    <a:pt x="931" y="1191"/>
                    <a:pt x="1191" y="931"/>
                    <a:pt x="1191" y="611"/>
                  </a:cubicBezTo>
                  <a:cubicBezTo>
                    <a:pt x="1191" y="292"/>
                    <a:pt x="931" y="32"/>
                    <a:pt x="611" y="32"/>
                  </a:cubicBezTo>
                  <a:close/>
                  <a:moveTo>
                    <a:pt x="611" y="1222"/>
                  </a:moveTo>
                  <a:cubicBezTo>
                    <a:pt x="274" y="1222"/>
                    <a:pt x="0" y="948"/>
                    <a:pt x="0" y="611"/>
                  </a:cubicBezTo>
                  <a:cubicBezTo>
                    <a:pt x="0" y="274"/>
                    <a:pt x="274" y="0"/>
                    <a:pt x="611" y="0"/>
                  </a:cubicBezTo>
                  <a:cubicBezTo>
                    <a:pt x="948" y="0"/>
                    <a:pt x="1222" y="274"/>
                    <a:pt x="1222" y="611"/>
                  </a:cubicBezTo>
                  <a:cubicBezTo>
                    <a:pt x="1222" y="948"/>
                    <a:pt x="948" y="1222"/>
                    <a:pt x="611" y="12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29" name="Freeform 12">
              <a:extLst>
                <a:ext uri="{FF2B5EF4-FFF2-40B4-BE49-F238E27FC236}">
                  <a16:creationId xmlns:a16="http://schemas.microsoft.com/office/drawing/2014/main" id="{BC51F70D-14EE-4970-8E5F-5EB4CE5F20BD}"/>
                </a:ext>
              </a:extLst>
            </p:cNvPr>
            <p:cNvSpPr>
              <a:spLocks noEditPoints="1"/>
            </p:cNvSpPr>
            <p:nvPr/>
          </p:nvSpPr>
          <p:spPr bwMode="black">
            <a:xfrm>
              <a:off x="6746875" y="4510088"/>
              <a:ext cx="120650" cy="125413"/>
            </a:xfrm>
            <a:custGeom>
              <a:avLst/>
              <a:gdLst>
                <a:gd name="T0" fmla="*/ 145 w 333"/>
                <a:gd name="T1" fmla="*/ 258 h 336"/>
                <a:gd name="T2" fmla="*/ 145 w 333"/>
                <a:gd name="T3" fmla="*/ 336 h 336"/>
                <a:gd name="T4" fmla="*/ 190 w 333"/>
                <a:gd name="T5" fmla="*/ 336 h 336"/>
                <a:gd name="T6" fmla="*/ 190 w 333"/>
                <a:gd name="T7" fmla="*/ 258 h 336"/>
                <a:gd name="T8" fmla="*/ 231 w 333"/>
                <a:gd name="T9" fmla="*/ 258 h 336"/>
                <a:gd name="T10" fmla="*/ 231 w 333"/>
                <a:gd name="T11" fmla="*/ 220 h 336"/>
                <a:gd name="T12" fmla="*/ 190 w 333"/>
                <a:gd name="T13" fmla="*/ 220 h 336"/>
                <a:gd name="T14" fmla="*/ 190 w 333"/>
                <a:gd name="T15" fmla="*/ 0 h 336"/>
                <a:gd name="T16" fmla="*/ 151 w 333"/>
                <a:gd name="T17" fmla="*/ 0 h 336"/>
                <a:gd name="T18" fmla="*/ 0 w 333"/>
                <a:gd name="T19" fmla="*/ 213 h 336"/>
                <a:gd name="T20" fmla="*/ 0 w 333"/>
                <a:gd name="T21" fmla="*/ 258 h 336"/>
                <a:gd name="T22" fmla="*/ 145 w 333"/>
                <a:gd name="T23" fmla="*/ 258 h 336"/>
                <a:gd name="T24" fmla="*/ 145 w 333"/>
                <a:gd name="T25" fmla="*/ 220 h 336"/>
                <a:gd name="T26" fmla="*/ 42 w 333"/>
                <a:gd name="T27" fmla="*/ 220 h 336"/>
                <a:gd name="T28" fmla="*/ 120 w 333"/>
                <a:gd name="T29" fmla="*/ 110 h 336"/>
                <a:gd name="T30" fmla="*/ 147 w 333"/>
                <a:gd name="T31" fmla="*/ 69 h 336"/>
                <a:gd name="T32" fmla="*/ 146 w 333"/>
                <a:gd name="T33" fmla="*/ 91 h 336"/>
                <a:gd name="T34" fmla="*/ 145 w 333"/>
                <a:gd name="T35" fmla="*/ 103 h 336"/>
                <a:gd name="T36" fmla="*/ 145 w 333"/>
                <a:gd name="T37" fmla="*/ 117 h 336"/>
                <a:gd name="T38" fmla="*/ 145 w 333"/>
                <a:gd name="T39" fmla="*/ 220 h 336"/>
                <a:gd name="T40" fmla="*/ 333 w 333"/>
                <a:gd name="T41" fmla="*/ 285 h 336"/>
                <a:gd name="T42" fmla="*/ 281 w 333"/>
                <a:gd name="T43" fmla="*/ 285 h 336"/>
                <a:gd name="T44" fmla="*/ 281 w 333"/>
                <a:gd name="T45" fmla="*/ 336 h 336"/>
                <a:gd name="T46" fmla="*/ 333 w 333"/>
                <a:gd name="T47" fmla="*/ 336 h 336"/>
                <a:gd name="T48" fmla="*/ 333 w 333"/>
                <a:gd name="T49" fmla="*/ 285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3" h="336">
                  <a:moveTo>
                    <a:pt x="145" y="258"/>
                  </a:moveTo>
                  <a:lnTo>
                    <a:pt x="145" y="336"/>
                  </a:lnTo>
                  <a:lnTo>
                    <a:pt x="190" y="336"/>
                  </a:lnTo>
                  <a:lnTo>
                    <a:pt x="190" y="258"/>
                  </a:lnTo>
                  <a:lnTo>
                    <a:pt x="231" y="258"/>
                  </a:lnTo>
                  <a:lnTo>
                    <a:pt x="231" y="220"/>
                  </a:lnTo>
                  <a:lnTo>
                    <a:pt x="190" y="220"/>
                  </a:lnTo>
                  <a:lnTo>
                    <a:pt x="190" y="0"/>
                  </a:lnTo>
                  <a:lnTo>
                    <a:pt x="151" y="0"/>
                  </a:lnTo>
                  <a:lnTo>
                    <a:pt x="0" y="213"/>
                  </a:lnTo>
                  <a:lnTo>
                    <a:pt x="0" y="258"/>
                  </a:lnTo>
                  <a:lnTo>
                    <a:pt x="145" y="258"/>
                  </a:lnTo>
                  <a:close/>
                  <a:moveTo>
                    <a:pt x="145" y="220"/>
                  </a:moveTo>
                  <a:lnTo>
                    <a:pt x="42" y="220"/>
                  </a:lnTo>
                  <a:lnTo>
                    <a:pt x="120" y="110"/>
                  </a:lnTo>
                  <a:cubicBezTo>
                    <a:pt x="127" y="99"/>
                    <a:pt x="133" y="91"/>
                    <a:pt x="147" y="69"/>
                  </a:cubicBezTo>
                  <a:cubicBezTo>
                    <a:pt x="146" y="85"/>
                    <a:pt x="146" y="86"/>
                    <a:pt x="146" y="91"/>
                  </a:cubicBezTo>
                  <a:lnTo>
                    <a:pt x="145" y="103"/>
                  </a:lnTo>
                  <a:lnTo>
                    <a:pt x="145" y="117"/>
                  </a:lnTo>
                  <a:lnTo>
                    <a:pt x="145" y="220"/>
                  </a:lnTo>
                  <a:close/>
                  <a:moveTo>
                    <a:pt x="333" y="285"/>
                  </a:moveTo>
                  <a:lnTo>
                    <a:pt x="281" y="285"/>
                  </a:lnTo>
                  <a:lnTo>
                    <a:pt x="281" y="336"/>
                  </a:lnTo>
                  <a:lnTo>
                    <a:pt x="333" y="336"/>
                  </a:lnTo>
                  <a:lnTo>
                    <a:pt x="333"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nvGrpSpPr>
          <p:cNvPr id="30" name="Ryhmä 29">
            <a:extLst>
              <a:ext uri="{FF2B5EF4-FFF2-40B4-BE49-F238E27FC236}">
                <a16:creationId xmlns:a16="http://schemas.microsoft.com/office/drawing/2014/main" id="{B776007E-2DA7-4E54-A402-8F0752BEE697}"/>
              </a:ext>
            </a:extLst>
          </p:cNvPr>
          <p:cNvGrpSpPr/>
          <p:nvPr/>
        </p:nvGrpSpPr>
        <p:grpSpPr bwMode="black">
          <a:xfrm>
            <a:off x="2034000" y="4518005"/>
            <a:ext cx="441325" cy="454025"/>
            <a:chOff x="7467600" y="4344988"/>
            <a:chExt cx="441325" cy="454025"/>
          </a:xfrm>
          <a:solidFill>
            <a:srgbClr val="ED1C24"/>
          </a:solidFill>
        </p:grpSpPr>
        <p:sp>
          <p:nvSpPr>
            <p:cNvPr id="31" name="Freeform 13">
              <a:extLst>
                <a:ext uri="{FF2B5EF4-FFF2-40B4-BE49-F238E27FC236}">
                  <a16:creationId xmlns:a16="http://schemas.microsoft.com/office/drawing/2014/main" id="{0883E797-CB14-4054-8EFF-290888C03168}"/>
                </a:ext>
              </a:extLst>
            </p:cNvPr>
            <p:cNvSpPr>
              <a:spLocks noEditPoints="1"/>
            </p:cNvSpPr>
            <p:nvPr/>
          </p:nvSpPr>
          <p:spPr bwMode="black">
            <a:xfrm>
              <a:off x="7467600" y="4344988"/>
              <a:ext cx="441325" cy="454025"/>
            </a:xfrm>
            <a:custGeom>
              <a:avLst/>
              <a:gdLst>
                <a:gd name="T0" fmla="*/ 611 w 1223"/>
                <a:gd name="T1" fmla="*/ 32 h 1222"/>
                <a:gd name="T2" fmla="*/ 32 w 1223"/>
                <a:gd name="T3" fmla="*/ 611 h 1222"/>
                <a:gd name="T4" fmla="*/ 611 w 1223"/>
                <a:gd name="T5" fmla="*/ 1191 h 1222"/>
                <a:gd name="T6" fmla="*/ 1191 w 1223"/>
                <a:gd name="T7" fmla="*/ 611 h 1222"/>
                <a:gd name="T8" fmla="*/ 611 w 1223"/>
                <a:gd name="T9" fmla="*/ 32 h 1222"/>
                <a:gd name="T10" fmla="*/ 611 w 1223"/>
                <a:gd name="T11" fmla="*/ 1222 h 1222"/>
                <a:gd name="T12" fmla="*/ 0 w 1223"/>
                <a:gd name="T13" fmla="*/ 611 h 1222"/>
                <a:gd name="T14" fmla="*/ 611 w 1223"/>
                <a:gd name="T15" fmla="*/ 0 h 1222"/>
                <a:gd name="T16" fmla="*/ 1223 w 1223"/>
                <a:gd name="T17" fmla="*/ 611 h 1222"/>
                <a:gd name="T18" fmla="*/ 611 w 1223"/>
                <a:gd name="T19" fmla="*/ 1222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3" h="1222">
                  <a:moveTo>
                    <a:pt x="611" y="32"/>
                  </a:moveTo>
                  <a:cubicBezTo>
                    <a:pt x="292" y="32"/>
                    <a:pt x="32" y="292"/>
                    <a:pt x="32" y="611"/>
                  </a:cubicBezTo>
                  <a:cubicBezTo>
                    <a:pt x="32" y="931"/>
                    <a:pt x="292" y="1191"/>
                    <a:pt x="611" y="1191"/>
                  </a:cubicBezTo>
                  <a:cubicBezTo>
                    <a:pt x="931" y="1191"/>
                    <a:pt x="1191" y="931"/>
                    <a:pt x="1191" y="611"/>
                  </a:cubicBezTo>
                  <a:cubicBezTo>
                    <a:pt x="1191" y="292"/>
                    <a:pt x="931" y="32"/>
                    <a:pt x="611" y="32"/>
                  </a:cubicBezTo>
                  <a:close/>
                  <a:moveTo>
                    <a:pt x="611" y="1222"/>
                  </a:moveTo>
                  <a:cubicBezTo>
                    <a:pt x="275" y="1222"/>
                    <a:pt x="0" y="948"/>
                    <a:pt x="0" y="611"/>
                  </a:cubicBezTo>
                  <a:cubicBezTo>
                    <a:pt x="0" y="274"/>
                    <a:pt x="275" y="0"/>
                    <a:pt x="611" y="0"/>
                  </a:cubicBezTo>
                  <a:cubicBezTo>
                    <a:pt x="948" y="0"/>
                    <a:pt x="1223" y="274"/>
                    <a:pt x="1223" y="611"/>
                  </a:cubicBezTo>
                  <a:cubicBezTo>
                    <a:pt x="1223" y="948"/>
                    <a:pt x="948" y="1222"/>
                    <a:pt x="611" y="12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2" name="Freeform 14">
              <a:extLst>
                <a:ext uri="{FF2B5EF4-FFF2-40B4-BE49-F238E27FC236}">
                  <a16:creationId xmlns:a16="http://schemas.microsoft.com/office/drawing/2014/main" id="{3017AE90-7229-4F40-BF44-1BAEB219A4B8}"/>
                </a:ext>
              </a:extLst>
            </p:cNvPr>
            <p:cNvSpPr>
              <a:spLocks noEditPoints="1"/>
            </p:cNvSpPr>
            <p:nvPr/>
          </p:nvSpPr>
          <p:spPr bwMode="black">
            <a:xfrm>
              <a:off x="7627938" y="4510088"/>
              <a:ext cx="119062" cy="127000"/>
            </a:xfrm>
            <a:custGeom>
              <a:avLst/>
              <a:gdLst>
                <a:gd name="T0" fmla="*/ 69 w 330"/>
                <a:gd name="T1" fmla="*/ 42 h 342"/>
                <a:gd name="T2" fmla="*/ 210 w 330"/>
                <a:gd name="T3" fmla="*/ 42 h 342"/>
                <a:gd name="T4" fmla="*/ 210 w 330"/>
                <a:gd name="T5" fmla="*/ 0 h 342"/>
                <a:gd name="T6" fmla="*/ 33 w 330"/>
                <a:gd name="T7" fmla="*/ 0 h 342"/>
                <a:gd name="T8" fmla="*/ 7 w 330"/>
                <a:gd name="T9" fmla="*/ 182 h 342"/>
                <a:gd name="T10" fmla="*/ 49 w 330"/>
                <a:gd name="T11" fmla="*/ 182 h 342"/>
                <a:gd name="T12" fmla="*/ 113 w 330"/>
                <a:gd name="T13" fmla="*/ 152 h 342"/>
                <a:gd name="T14" fmla="*/ 182 w 330"/>
                <a:gd name="T15" fmla="*/ 226 h 342"/>
                <a:gd name="T16" fmla="*/ 114 w 330"/>
                <a:gd name="T17" fmla="*/ 302 h 342"/>
                <a:gd name="T18" fmla="*/ 44 w 330"/>
                <a:gd name="T19" fmla="*/ 238 h 342"/>
                <a:gd name="T20" fmla="*/ 0 w 330"/>
                <a:gd name="T21" fmla="*/ 241 h 342"/>
                <a:gd name="T22" fmla="*/ 113 w 330"/>
                <a:gd name="T23" fmla="*/ 342 h 342"/>
                <a:gd name="T24" fmla="*/ 227 w 330"/>
                <a:gd name="T25" fmla="*/ 224 h 342"/>
                <a:gd name="T26" fmla="*/ 119 w 330"/>
                <a:gd name="T27" fmla="*/ 113 h 342"/>
                <a:gd name="T28" fmla="*/ 56 w 330"/>
                <a:gd name="T29" fmla="*/ 131 h 342"/>
                <a:gd name="T30" fmla="*/ 69 w 330"/>
                <a:gd name="T31" fmla="*/ 42 h 342"/>
                <a:gd name="T32" fmla="*/ 330 w 330"/>
                <a:gd name="T33" fmla="*/ 285 h 342"/>
                <a:gd name="T34" fmla="*/ 277 w 330"/>
                <a:gd name="T35" fmla="*/ 285 h 342"/>
                <a:gd name="T36" fmla="*/ 277 w 330"/>
                <a:gd name="T37" fmla="*/ 336 h 342"/>
                <a:gd name="T38" fmla="*/ 330 w 330"/>
                <a:gd name="T39" fmla="*/ 336 h 342"/>
                <a:gd name="T40" fmla="*/ 330 w 330"/>
                <a:gd name="T41" fmla="*/ 285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0" h="342">
                  <a:moveTo>
                    <a:pt x="69" y="42"/>
                  </a:moveTo>
                  <a:lnTo>
                    <a:pt x="210" y="42"/>
                  </a:lnTo>
                  <a:lnTo>
                    <a:pt x="210" y="0"/>
                  </a:lnTo>
                  <a:lnTo>
                    <a:pt x="33" y="0"/>
                  </a:lnTo>
                  <a:lnTo>
                    <a:pt x="7" y="182"/>
                  </a:lnTo>
                  <a:lnTo>
                    <a:pt x="49" y="182"/>
                  </a:lnTo>
                  <a:cubicBezTo>
                    <a:pt x="67" y="161"/>
                    <a:pt x="88" y="152"/>
                    <a:pt x="113" y="152"/>
                  </a:cubicBezTo>
                  <a:cubicBezTo>
                    <a:pt x="153" y="152"/>
                    <a:pt x="182" y="182"/>
                    <a:pt x="182" y="226"/>
                  </a:cubicBezTo>
                  <a:cubicBezTo>
                    <a:pt x="182" y="270"/>
                    <a:pt x="153" y="302"/>
                    <a:pt x="114" y="302"/>
                  </a:cubicBezTo>
                  <a:cubicBezTo>
                    <a:pt x="78" y="302"/>
                    <a:pt x="53" y="279"/>
                    <a:pt x="44" y="238"/>
                  </a:cubicBezTo>
                  <a:lnTo>
                    <a:pt x="0" y="241"/>
                  </a:lnTo>
                  <a:cubicBezTo>
                    <a:pt x="8" y="304"/>
                    <a:pt x="51" y="342"/>
                    <a:pt x="113" y="342"/>
                  </a:cubicBezTo>
                  <a:cubicBezTo>
                    <a:pt x="180" y="342"/>
                    <a:pt x="227" y="293"/>
                    <a:pt x="227" y="224"/>
                  </a:cubicBezTo>
                  <a:cubicBezTo>
                    <a:pt x="227" y="158"/>
                    <a:pt x="183" y="113"/>
                    <a:pt x="119" y="113"/>
                  </a:cubicBezTo>
                  <a:cubicBezTo>
                    <a:pt x="96" y="113"/>
                    <a:pt x="77" y="118"/>
                    <a:pt x="56" y="131"/>
                  </a:cubicBezTo>
                  <a:lnTo>
                    <a:pt x="69" y="42"/>
                  </a:lnTo>
                  <a:close/>
                  <a:moveTo>
                    <a:pt x="330" y="285"/>
                  </a:moveTo>
                  <a:lnTo>
                    <a:pt x="277" y="285"/>
                  </a:lnTo>
                  <a:lnTo>
                    <a:pt x="277" y="336"/>
                  </a:lnTo>
                  <a:lnTo>
                    <a:pt x="330" y="336"/>
                  </a:lnTo>
                  <a:lnTo>
                    <a:pt x="330"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nvGrpSpPr>
          <p:cNvPr id="36" name="Ryhmä 35">
            <a:extLst>
              <a:ext uri="{FF2B5EF4-FFF2-40B4-BE49-F238E27FC236}">
                <a16:creationId xmlns:a16="http://schemas.microsoft.com/office/drawing/2014/main" id="{21DCAB04-AA91-4125-A041-C472171DFE13}"/>
              </a:ext>
            </a:extLst>
          </p:cNvPr>
          <p:cNvGrpSpPr/>
          <p:nvPr/>
        </p:nvGrpSpPr>
        <p:grpSpPr bwMode="black">
          <a:xfrm>
            <a:off x="2039054" y="5754667"/>
            <a:ext cx="441325" cy="454025"/>
            <a:chOff x="9224963" y="4344988"/>
            <a:chExt cx="441325" cy="454025"/>
          </a:xfrm>
          <a:solidFill>
            <a:srgbClr val="ED1C24"/>
          </a:solidFill>
        </p:grpSpPr>
        <p:sp>
          <p:nvSpPr>
            <p:cNvPr id="37" name="Freeform 17">
              <a:extLst>
                <a:ext uri="{FF2B5EF4-FFF2-40B4-BE49-F238E27FC236}">
                  <a16:creationId xmlns:a16="http://schemas.microsoft.com/office/drawing/2014/main" id="{AC3F9281-5F7E-46A3-90C8-293F417F43DD}"/>
                </a:ext>
              </a:extLst>
            </p:cNvPr>
            <p:cNvSpPr>
              <a:spLocks noEditPoints="1"/>
            </p:cNvSpPr>
            <p:nvPr/>
          </p:nvSpPr>
          <p:spPr bwMode="black">
            <a:xfrm>
              <a:off x="9224963" y="4344988"/>
              <a:ext cx="441325" cy="454025"/>
            </a:xfrm>
            <a:custGeom>
              <a:avLst/>
              <a:gdLst>
                <a:gd name="T0" fmla="*/ 611 w 1222"/>
                <a:gd name="T1" fmla="*/ 32 h 1222"/>
                <a:gd name="T2" fmla="*/ 31 w 1222"/>
                <a:gd name="T3" fmla="*/ 611 h 1222"/>
                <a:gd name="T4" fmla="*/ 611 w 1222"/>
                <a:gd name="T5" fmla="*/ 1191 h 1222"/>
                <a:gd name="T6" fmla="*/ 1190 w 1222"/>
                <a:gd name="T7" fmla="*/ 611 h 1222"/>
                <a:gd name="T8" fmla="*/ 611 w 1222"/>
                <a:gd name="T9" fmla="*/ 32 h 1222"/>
                <a:gd name="T10" fmla="*/ 611 w 1222"/>
                <a:gd name="T11" fmla="*/ 1222 h 1222"/>
                <a:gd name="T12" fmla="*/ 0 w 1222"/>
                <a:gd name="T13" fmla="*/ 611 h 1222"/>
                <a:gd name="T14" fmla="*/ 611 w 1222"/>
                <a:gd name="T15" fmla="*/ 0 h 1222"/>
                <a:gd name="T16" fmla="*/ 1222 w 1222"/>
                <a:gd name="T17" fmla="*/ 611 h 1222"/>
                <a:gd name="T18" fmla="*/ 611 w 1222"/>
                <a:gd name="T19" fmla="*/ 1222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2" h="1222">
                  <a:moveTo>
                    <a:pt x="611" y="32"/>
                  </a:moveTo>
                  <a:cubicBezTo>
                    <a:pt x="291" y="32"/>
                    <a:pt x="31" y="292"/>
                    <a:pt x="31" y="611"/>
                  </a:cubicBezTo>
                  <a:cubicBezTo>
                    <a:pt x="31" y="931"/>
                    <a:pt x="291" y="1191"/>
                    <a:pt x="611" y="1191"/>
                  </a:cubicBezTo>
                  <a:cubicBezTo>
                    <a:pt x="930" y="1191"/>
                    <a:pt x="1190" y="931"/>
                    <a:pt x="1190" y="611"/>
                  </a:cubicBezTo>
                  <a:cubicBezTo>
                    <a:pt x="1190" y="292"/>
                    <a:pt x="930" y="32"/>
                    <a:pt x="611" y="32"/>
                  </a:cubicBezTo>
                  <a:close/>
                  <a:moveTo>
                    <a:pt x="611" y="1222"/>
                  </a:moveTo>
                  <a:cubicBezTo>
                    <a:pt x="274" y="1222"/>
                    <a:pt x="0" y="948"/>
                    <a:pt x="0" y="611"/>
                  </a:cubicBezTo>
                  <a:cubicBezTo>
                    <a:pt x="0" y="274"/>
                    <a:pt x="274" y="0"/>
                    <a:pt x="611" y="0"/>
                  </a:cubicBezTo>
                  <a:cubicBezTo>
                    <a:pt x="948" y="0"/>
                    <a:pt x="1222" y="274"/>
                    <a:pt x="1222" y="611"/>
                  </a:cubicBezTo>
                  <a:cubicBezTo>
                    <a:pt x="1222" y="948"/>
                    <a:pt x="948" y="1222"/>
                    <a:pt x="611" y="12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8" name="Freeform 18">
              <a:extLst>
                <a:ext uri="{FF2B5EF4-FFF2-40B4-BE49-F238E27FC236}">
                  <a16:creationId xmlns:a16="http://schemas.microsoft.com/office/drawing/2014/main" id="{51A8DF8A-1139-4F92-B00B-FF6578006204}"/>
                </a:ext>
              </a:extLst>
            </p:cNvPr>
            <p:cNvSpPr>
              <a:spLocks noEditPoints="1"/>
            </p:cNvSpPr>
            <p:nvPr/>
          </p:nvSpPr>
          <p:spPr bwMode="black">
            <a:xfrm>
              <a:off x="9396413" y="4510088"/>
              <a:ext cx="98425" cy="125413"/>
            </a:xfrm>
            <a:custGeom>
              <a:avLst/>
              <a:gdLst>
                <a:gd name="T0" fmla="*/ 218 w 272"/>
                <a:gd name="T1" fmla="*/ 0 h 336"/>
                <a:gd name="T2" fmla="*/ 0 w 272"/>
                <a:gd name="T3" fmla="*/ 0 h 336"/>
                <a:gd name="T4" fmla="*/ 0 w 272"/>
                <a:gd name="T5" fmla="*/ 42 h 336"/>
                <a:gd name="T6" fmla="*/ 169 w 272"/>
                <a:gd name="T7" fmla="*/ 42 h 336"/>
                <a:gd name="T8" fmla="*/ 39 w 272"/>
                <a:gd name="T9" fmla="*/ 336 h 336"/>
                <a:gd name="T10" fmla="*/ 89 w 272"/>
                <a:gd name="T11" fmla="*/ 336 h 336"/>
                <a:gd name="T12" fmla="*/ 218 w 272"/>
                <a:gd name="T13" fmla="*/ 36 h 336"/>
                <a:gd name="T14" fmla="*/ 218 w 272"/>
                <a:gd name="T15" fmla="*/ 0 h 336"/>
                <a:gd name="T16" fmla="*/ 272 w 272"/>
                <a:gd name="T17" fmla="*/ 285 h 336"/>
                <a:gd name="T18" fmla="*/ 220 w 272"/>
                <a:gd name="T19" fmla="*/ 285 h 336"/>
                <a:gd name="T20" fmla="*/ 220 w 272"/>
                <a:gd name="T21" fmla="*/ 335 h 336"/>
                <a:gd name="T22" fmla="*/ 272 w 272"/>
                <a:gd name="T23" fmla="*/ 335 h 336"/>
                <a:gd name="T24" fmla="*/ 272 w 272"/>
                <a:gd name="T25" fmla="*/ 285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2" h="336">
                  <a:moveTo>
                    <a:pt x="218" y="0"/>
                  </a:moveTo>
                  <a:lnTo>
                    <a:pt x="0" y="0"/>
                  </a:lnTo>
                  <a:lnTo>
                    <a:pt x="0" y="42"/>
                  </a:lnTo>
                  <a:lnTo>
                    <a:pt x="169" y="42"/>
                  </a:lnTo>
                  <a:cubicBezTo>
                    <a:pt x="105" y="106"/>
                    <a:pt x="53" y="222"/>
                    <a:pt x="39" y="336"/>
                  </a:cubicBezTo>
                  <a:lnTo>
                    <a:pt x="89" y="336"/>
                  </a:lnTo>
                  <a:cubicBezTo>
                    <a:pt x="105" y="206"/>
                    <a:pt x="149" y="103"/>
                    <a:pt x="218" y="36"/>
                  </a:cubicBezTo>
                  <a:lnTo>
                    <a:pt x="218" y="0"/>
                  </a:lnTo>
                  <a:close/>
                  <a:moveTo>
                    <a:pt x="272" y="285"/>
                  </a:moveTo>
                  <a:lnTo>
                    <a:pt x="220" y="285"/>
                  </a:lnTo>
                  <a:lnTo>
                    <a:pt x="220" y="335"/>
                  </a:lnTo>
                  <a:lnTo>
                    <a:pt x="272" y="335"/>
                  </a:lnTo>
                  <a:lnTo>
                    <a:pt x="272"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grpSp>
        <p:nvGrpSpPr>
          <p:cNvPr id="33" name="Ryhmä 32">
            <a:extLst>
              <a:ext uri="{FF2B5EF4-FFF2-40B4-BE49-F238E27FC236}">
                <a16:creationId xmlns:a16="http://schemas.microsoft.com/office/drawing/2014/main" id="{5A541C63-A36C-4C8B-BD2B-E36A87025C71}"/>
              </a:ext>
            </a:extLst>
          </p:cNvPr>
          <p:cNvGrpSpPr/>
          <p:nvPr/>
        </p:nvGrpSpPr>
        <p:grpSpPr bwMode="black">
          <a:xfrm>
            <a:off x="2034000" y="5137130"/>
            <a:ext cx="439737" cy="454025"/>
            <a:chOff x="8347075" y="4344988"/>
            <a:chExt cx="439737" cy="454025"/>
          </a:xfrm>
          <a:solidFill>
            <a:srgbClr val="ED1C24"/>
          </a:solidFill>
        </p:grpSpPr>
        <p:sp>
          <p:nvSpPr>
            <p:cNvPr id="34" name="Freeform 15">
              <a:extLst>
                <a:ext uri="{FF2B5EF4-FFF2-40B4-BE49-F238E27FC236}">
                  <a16:creationId xmlns:a16="http://schemas.microsoft.com/office/drawing/2014/main" id="{083BE12A-0C6F-45C9-A890-AB1EC1108B70}"/>
                </a:ext>
              </a:extLst>
            </p:cNvPr>
            <p:cNvSpPr>
              <a:spLocks noEditPoints="1"/>
            </p:cNvSpPr>
            <p:nvPr/>
          </p:nvSpPr>
          <p:spPr bwMode="black">
            <a:xfrm>
              <a:off x="8347075" y="4344988"/>
              <a:ext cx="439737" cy="454025"/>
            </a:xfrm>
            <a:custGeom>
              <a:avLst/>
              <a:gdLst>
                <a:gd name="T0" fmla="*/ 611 w 1222"/>
                <a:gd name="T1" fmla="*/ 32 h 1222"/>
                <a:gd name="T2" fmla="*/ 31 w 1222"/>
                <a:gd name="T3" fmla="*/ 611 h 1222"/>
                <a:gd name="T4" fmla="*/ 611 w 1222"/>
                <a:gd name="T5" fmla="*/ 1191 h 1222"/>
                <a:gd name="T6" fmla="*/ 1190 w 1222"/>
                <a:gd name="T7" fmla="*/ 611 h 1222"/>
                <a:gd name="T8" fmla="*/ 611 w 1222"/>
                <a:gd name="T9" fmla="*/ 32 h 1222"/>
                <a:gd name="T10" fmla="*/ 611 w 1222"/>
                <a:gd name="T11" fmla="*/ 1222 h 1222"/>
                <a:gd name="T12" fmla="*/ 0 w 1222"/>
                <a:gd name="T13" fmla="*/ 611 h 1222"/>
                <a:gd name="T14" fmla="*/ 611 w 1222"/>
                <a:gd name="T15" fmla="*/ 0 h 1222"/>
                <a:gd name="T16" fmla="*/ 1222 w 1222"/>
                <a:gd name="T17" fmla="*/ 611 h 1222"/>
                <a:gd name="T18" fmla="*/ 611 w 1222"/>
                <a:gd name="T19" fmla="*/ 1222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2" h="1222">
                  <a:moveTo>
                    <a:pt x="611" y="32"/>
                  </a:moveTo>
                  <a:cubicBezTo>
                    <a:pt x="291" y="32"/>
                    <a:pt x="31" y="292"/>
                    <a:pt x="31" y="611"/>
                  </a:cubicBezTo>
                  <a:cubicBezTo>
                    <a:pt x="31" y="931"/>
                    <a:pt x="291" y="1191"/>
                    <a:pt x="611" y="1191"/>
                  </a:cubicBezTo>
                  <a:cubicBezTo>
                    <a:pt x="930" y="1191"/>
                    <a:pt x="1190" y="931"/>
                    <a:pt x="1190" y="611"/>
                  </a:cubicBezTo>
                  <a:cubicBezTo>
                    <a:pt x="1190" y="292"/>
                    <a:pt x="930" y="32"/>
                    <a:pt x="611" y="32"/>
                  </a:cubicBezTo>
                  <a:close/>
                  <a:moveTo>
                    <a:pt x="611" y="1222"/>
                  </a:moveTo>
                  <a:cubicBezTo>
                    <a:pt x="274" y="1222"/>
                    <a:pt x="0" y="948"/>
                    <a:pt x="0" y="611"/>
                  </a:cubicBezTo>
                  <a:cubicBezTo>
                    <a:pt x="0" y="274"/>
                    <a:pt x="274" y="0"/>
                    <a:pt x="611" y="0"/>
                  </a:cubicBezTo>
                  <a:cubicBezTo>
                    <a:pt x="948" y="0"/>
                    <a:pt x="1222" y="274"/>
                    <a:pt x="1222" y="611"/>
                  </a:cubicBezTo>
                  <a:cubicBezTo>
                    <a:pt x="1222" y="948"/>
                    <a:pt x="948" y="1222"/>
                    <a:pt x="611" y="12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35" name="Freeform 16">
              <a:extLst>
                <a:ext uri="{FF2B5EF4-FFF2-40B4-BE49-F238E27FC236}">
                  <a16:creationId xmlns:a16="http://schemas.microsoft.com/office/drawing/2014/main" id="{733BE61E-6A06-460C-8A07-14D3F9A9ED90}"/>
                </a:ext>
              </a:extLst>
            </p:cNvPr>
            <p:cNvSpPr>
              <a:spLocks noEditPoints="1"/>
            </p:cNvSpPr>
            <p:nvPr/>
          </p:nvSpPr>
          <p:spPr bwMode="black">
            <a:xfrm>
              <a:off x="8505825" y="4508500"/>
              <a:ext cx="119062" cy="128588"/>
            </a:xfrm>
            <a:custGeom>
              <a:avLst/>
              <a:gdLst>
                <a:gd name="T0" fmla="*/ 224 w 332"/>
                <a:gd name="T1" fmla="*/ 94 h 349"/>
                <a:gd name="T2" fmla="*/ 125 w 332"/>
                <a:gd name="T3" fmla="*/ 0 h 349"/>
                <a:gd name="T4" fmla="*/ 0 w 332"/>
                <a:gd name="T5" fmla="*/ 182 h 349"/>
                <a:gd name="T6" fmla="*/ 122 w 332"/>
                <a:gd name="T7" fmla="*/ 349 h 349"/>
                <a:gd name="T8" fmla="*/ 229 w 332"/>
                <a:gd name="T9" fmla="*/ 236 h 349"/>
                <a:gd name="T10" fmla="*/ 125 w 332"/>
                <a:gd name="T11" fmla="*/ 126 h 349"/>
                <a:gd name="T12" fmla="*/ 44 w 332"/>
                <a:gd name="T13" fmla="*/ 167 h 349"/>
                <a:gd name="T14" fmla="*/ 124 w 332"/>
                <a:gd name="T15" fmla="*/ 39 h 349"/>
                <a:gd name="T16" fmla="*/ 180 w 332"/>
                <a:gd name="T17" fmla="*/ 94 h 349"/>
                <a:gd name="T18" fmla="*/ 224 w 332"/>
                <a:gd name="T19" fmla="*/ 94 h 349"/>
                <a:gd name="T20" fmla="*/ 119 w 332"/>
                <a:gd name="T21" fmla="*/ 167 h 349"/>
                <a:gd name="T22" fmla="*/ 183 w 332"/>
                <a:gd name="T23" fmla="*/ 238 h 349"/>
                <a:gd name="T24" fmla="*/ 119 w 332"/>
                <a:gd name="T25" fmla="*/ 309 h 349"/>
                <a:gd name="T26" fmla="*/ 55 w 332"/>
                <a:gd name="T27" fmla="*/ 237 h 349"/>
                <a:gd name="T28" fmla="*/ 119 w 332"/>
                <a:gd name="T29" fmla="*/ 167 h 349"/>
                <a:gd name="T30" fmla="*/ 332 w 332"/>
                <a:gd name="T31" fmla="*/ 292 h 349"/>
                <a:gd name="T32" fmla="*/ 280 w 332"/>
                <a:gd name="T33" fmla="*/ 292 h 349"/>
                <a:gd name="T34" fmla="*/ 280 w 332"/>
                <a:gd name="T35" fmla="*/ 343 h 349"/>
                <a:gd name="T36" fmla="*/ 332 w 332"/>
                <a:gd name="T37" fmla="*/ 343 h 349"/>
                <a:gd name="T38" fmla="*/ 332 w 332"/>
                <a:gd name="T39" fmla="*/ 292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32" h="349">
                  <a:moveTo>
                    <a:pt x="224" y="94"/>
                  </a:moveTo>
                  <a:cubicBezTo>
                    <a:pt x="216" y="35"/>
                    <a:pt x="179" y="0"/>
                    <a:pt x="125" y="0"/>
                  </a:cubicBezTo>
                  <a:cubicBezTo>
                    <a:pt x="48" y="0"/>
                    <a:pt x="0" y="69"/>
                    <a:pt x="0" y="182"/>
                  </a:cubicBezTo>
                  <a:cubicBezTo>
                    <a:pt x="0" y="285"/>
                    <a:pt x="47" y="349"/>
                    <a:pt x="122" y="349"/>
                  </a:cubicBezTo>
                  <a:cubicBezTo>
                    <a:pt x="184" y="349"/>
                    <a:pt x="229" y="302"/>
                    <a:pt x="229" y="236"/>
                  </a:cubicBezTo>
                  <a:cubicBezTo>
                    <a:pt x="229" y="171"/>
                    <a:pt x="186" y="126"/>
                    <a:pt x="125" y="126"/>
                  </a:cubicBezTo>
                  <a:cubicBezTo>
                    <a:pt x="92" y="126"/>
                    <a:pt x="71" y="137"/>
                    <a:pt x="44" y="167"/>
                  </a:cubicBezTo>
                  <a:cubicBezTo>
                    <a:pt x="49" y="85"/>
                    <a:pt x="78" y="39"/>
                    <a:pt x="124" y="39"/>
                  </a:cubicBezTo>
                  <a:cubicBezTo>
                    <a:pt x="153" y="39"/>
                    <a:pt x="172" y="57"/>
                    <a:pt x="180" y="94"/>
                  </a:cubicBezTo>
                  <a:lnTo>
                    <a:pt x="224" y="94"/>
                  </a:lnTo>
                  <a:close/>
                  <a:moveTo>
                    <a:pt x="119" y="167"/>
                  </a:moveTo>
                  <a:cubicBezTo>
                    <a:pt x="156" y="167"/>
                    <a:pt x="183" y="197"/>
                    <a:pt x="183" y="238"/>
                  </a:cubicBezTo>
                  <a:cubicBezTo>
                    <a:pt x="183" y="278"/>
                    <a:pt x="155" y="309"/>
                    <a:pt x="119" y="309"/>
                  </a:cubicBezTo>
                  <a:cubicBezTo>
                    <a:pt x="83" y="309"/>
                    <a:pt x="55" y="278"/>
                    <a:pt x="55" y="237"/>
                  </a:cubicBezTo>
                  <a:cubicBezTo>
                    <a:pt x="55" y="196"/>
                    <a:pt x="82" y="167"/>
                    <a:pt x="119" y="167"/>
                  </a:cubicBezTo>
                  <a:close/>
                  <a:moveTo>
                    <a:pt x="332" y="292"/>
                  </a:moveTo>
                  <a:lnTo>
                    <a:pt x="280" y="292"/>
                  </a:lnTo>
                  <a:lnTo>
                    <a:pt x="280" y="343"/>
                  </a:lnTo>
                  <a:lnTo>
                    <a:pt x="332" y="343"/>
                  </a:lnTo>
                  <a:lnTo>
                    <a:pt x="332" y="2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66932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 calcmode="lin" valueType="num">
                                      <p:cBhvr additive="base">
                                        <p:cTn id="7" dur="250"/>
                                        <p:tgtEl>
                                          <p:spTgt spid="26">
                                            <p:txEl>
                                              <p:pRg st="0" end="0"/>
                                            </p:txEl>
                                          </p:spTgt>
                                        </p:tgtEl>
                                        <p:attrNameLst>
                                          <p:attrName>ppt_y</p:attrName>
                                        </p:attrNameLst>
                                      </p:cBhvr>
                                      <p:tavLst>
                                        <p:tav tm="0">
                                          <p:val>
                                            <p:strVal val="#ppt_y+#ppt_h*1.125000"/>
                                          </p:val>
                                        </p:tav>
                                        <p:tav tm="100000">
                                          <p:val>
                                            <p:strVal val="#ppt_y"/>
                                          </p:val>
                                        </p:tav>
                                      </p:tavLst>
                                    </p:anim>
                                    <p:animEffect transition="in" filter="wipe(up)">
                                      <p:cBhvr>
                                        <p:cTn id="8" dur="250"/>
                                        <p:tgtEl>
                                          <p:spTgt spid="26">
                                            <p:txEl>
                                              <p:pRg st="0" end="0"/>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250"/>
                                        <p:tgtEl>
                                          <p:spTgt spid="12"/>
                                        </p:tgtEl>
                                        <p:attrNameLst>
                                          <p:attrName>ppt_y</p:attrName>
                                        </p:attrNameLst>
                                      </p:cBhvr>
                                      <p:tavLst>
                                        <p:tav tm="0">
                                          <p:val>
                                            <p:strVal val="#ppt_y+#ppt_h*1.125000"/>
                                          </p:val>
                                        </p:tav>
                                        <p:tav tm="100000">
                                          <p:val>
                                            <p:strVal val="#ppt_y"/>
                                          </p:val>
                                        </p:tav>
                                      </p:tavLst>
                                    </p:anim>
                                    <p:animEffect transition="in" filter="wipe(up)">
                                      <p:cBhvr>
                                        <p:cTn id="12" dur="25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6">
                                            <p:txEl>
                                              <p:pRg st="2" end="2"/>
                                            </p:txEl>
                                          </p:spTgt>
                                        </p:tgtEl>
                                        <p:attrNameLst>
                                          <p:attrName>style.visibility</p:attrName>
                                        </p:attrNameLst>
                                      </p:cBhvr>
                                      <p:to>
                                        <p:strVal val="visible"/>
                                      </p:to>
                                    </p:set>
                                    <p:anim calcmode="lin" valueType="num">
                                      <p:cBhvr additive="base">
                                        <p:cTn id="17" dur="250"/>
                                        <p:tgtEl>
                                          <p:spTgt spid="26">
                                            <p:txEl>
                                              <p:pRg st="2" end="2"/>
                                            </p:txEl>
                                          </p:spTgt>
                                        </p:tgtEl>
                                        <p:attrNameLst>
                                          <p:attrName>ppt_y</p:attrName>
                                        </p:attrNameLst>
                                      </p:cBhvr>
                                      <p:tavLst>
                                        <p:tav tm="0">
                                          <p:val>
                                            <p:strVal val="#ppt_y+#ppt_h*1.125000"/>
                                          </p:val>
                                        </p:tav>
                                        <p:tav tm="100000">
                                          <p:val>
                                            <p:strVal val="#ppt_y"/>
                                          </p:val>
                                        </p:tav>
                                      </p:tavLst>
                                    </p:anim>
                                    <p:animEffect transition="in" filter="wipe(up)">
                                      <p:cBhvr>
                                        <p:cTn id="18" dur="250"/>
                                        <p:tgtEl>
                                          <p:spTgt spid="26">
                                            <p:txEl>
                                              <p:pRg st="2" end="2"/>
                                            </p:txEl>
                                          </p:spTgt>
                                        </p:tgtEl>
                                      </p:cBhvr>
                                    </p:animEffect>
                                  </p:childTnLst>
                                </p:cTn>
                              </p:par>
                              <p:par>
                                <p:cTn id="19" presetID="1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250"/>
                                        <p:tgtEl>
                                          <p:spTgt spid="15"/>
                                        </p:tgtEl>
                                        <p:attrNameLst>
                                          <p:attrName>ppt_y</p:attrName>
                                        </p:attrNameLst>
                                      </p:cBhvr>
                                      <p:tavLst>
                                        <p:tav tm="0">
                                          <p:val>
                                            <p:strVal val="#ppt_y+#ppt_h*1.125000"/>
                                          </p:val>
                                        </p:tav>
                                        <p:tav tm="100000">
                                          <p:val>
                                            <p:strVal val="#ppt_y"/>
                                          </p:val>
                                        </p:tav>
                                      </p:tavLst>
                                    </p:anim>
                                    <p:animEffect transition="in" filter="wipe(up)">
                                      <p:cBhvr>
                                        <p:cTn id="22" dur="25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26">
                                            <p:txEl>
                                              <p:pRg st="4" end="4"/>
                                            </p:txEl>
                                          </p:spTgt>
                                        </p:tgtEl>
                                        <p:attrNameLst>
                                          <p:attrName>style.visibility</p:attrName>
                                        </p:attrNameLst>
                                      </p:cBhvr>
                                      <p:to>
                                        <p:strVal val="visible"/>
                                      </p:to>
                                    </p:set>
                                    <p:anim calcmode="lin" valueType="num">
                                      <p:cBhvr additive="base">
                                        <p:cTn id="27" dur="250"/>
                                        <p:tgtEl>
                                          <p:spTgt spid="26">
                                            <p:txEl>
                                              <p:pRg st="4" end="4"/>
                                            </p:txEl>
                                          </p:spTgt>
                                        </p:tgtEl>
                                        <p:attrNameLst>
                                          <p:attrName>ppt_y</p:attrName>
                                        </p:attrNameLst>
                                      </p:cBhvr>
                                      <p:tavLst>
                                        <p:tav tm="0">
                                          <p:val>
                                            <p:strVal val="#ppt_y+#ppt_h*1.125000"/>
                                          </p:val>
                                        </p:tav>
                                        <p:tav tm="100000">
                                          <p:val>
                                            <p:strVal val="#ppt_y"/>
                                          </p:val>
                                        </p:tav>
                                      </p:tavLst>
                                    </p:anim>
                                    <p:animEffect transition="in" filter="wipe(up)">
                                      <p:cBhvr>
                                        <p:cTn id="28" dur="250"/>
                                        <p:tgtEl>
                                          <p:spTgt spid="26">
                                            <p:txEl>
                                              <p:pRg st="4" end="4"/>
                                            </p:txEl>
                                          </p:spTgt>
                                        </p:tgtEl>
                                      </p:cBhvr>
                                    </p:animEffect>
                                  </p:childTnLst>
                                </p:cTn>
                              </p:par>
                              <p:par>
                                <p:cTn id="29" presetID="12" presetClass="entr" presetSubtype="4"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250"/>
                                        <p:tgtEl>
                                          <p:spTgt spid="20"/>
                                        </p:tgtEl>
                                        <p:attrNameLst>
                                          <p:attrName>ppt_y</p:attrName>
                                        </p:attrNameLst>
                                      </p:cBhvr>
                                      <p:tavLst>
                                        <p:tav tm="0">
                                          <p:val>
                                            <p:strVal val="#ppt_y+#ppt_h*1.125000"/>
                                          </p:val>
                                        </p:tav>
                                        <p:tav tm="100000">
                                          <p:val>
                                            <p:strVal val="#ppt_y"/>
                                          </p:val>
                                        </p:tav>
                                      </p:tavLst>
                                    </p:anim>
                                    <p:animEffect transition="in" filter="wipe(up)">
                                      <p:cBhvr>
                                        <p:cTn id="32" dur="25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26">
                                            <p:txEl>
                                              <p:pRg st="6" end="6"/>
                                            </p:txEl>
                                          </p:spTgt>
                                        </p:tgtEl>
                                        <p:attrNameLst>
                                          <p:attrName>style.visibility</p:attrName>
                                        </p:attrNameLst>
                                      </p:cBhvr>
                                      <p:to>
                                        <p:strVal val="visible"/>
                                      </p:to>
                                    </p:set>
                                    <p:anim calcmode="lin" valueType="num">
                                      <p:cBhvr additive="base">
                                        <p:cTn id="37" dur="250"/>
                                        <p:tgtEl>
                                          <p:spTgt spid="26">
                                            <p:txEl>
                                              <p:pRg st="6" end="6"/>
                                            </p:txEl>
                                          </p:spTgt>
                                        </p:tgtEl>
                                        <p:attrNameLst>
                                          <p:attrName>ppt_y</p:attrName>
                                        </p:attrNameLst>
                                      </p:cBhvr>
                                      <p:tavLst>
                                        <p:tav tm="0">
                                          <p:val>
                                            <p:strVal val="#ppt_y+#ppt_h*1.125000"/>
                                          </p:val>
                                        </p:tav>
                                        <p:tav tm="100000">
                                          <p:val>
                                            <p:strVal val="#ppt_y"/>
                                          </p:val>
                                        </p:tav>
                                      </p:tavLst>
                                    </p:anim>
                                    <p:animEffect transition="in" filter="wipe(up)">
                                      <p:cBhvr>
                                        <p:cTn id="38" dur="250"/>
                                        <p:tgtEl>
                                          <p:spTgt spid="26">
                                            <p:txEl>
                                              <p:pRg st="6" end="6"/>
                                            </p:txEl>
                                          </p:spTgt>
                                        </p:tgtEl>
                                      </p:cBhvr>
                                    </p:animEffect>
                                  </p:childTnLst>
                                </p:cTn>
                              </p:par>
                              <p:par>
                                <p:cTn id="39" presetID="12" presetClass="entr" presetSubtype="4"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additive="base">
                                        <p:cTn id="41" dur="250"/>
                                        <p:tgtEl>
                                          <p:spTgt spid="27"/>
                                        </p:tgtEl>
                                        <p:attrNameLst>
                                          <p:attrName>ppt_y</p:attrName>
                                        </p:attrNameLst>
                                      </p:cBhvr>
                                      <p:tavLst>
                                        <p:tav tm="0">
                                          <p:val>
                                            <p:strVal val="#ppt_y+#ppt_h*1.125000"/>
                                          </p:val>
                                        </p:tav>
                                        <p:tav tm="100000">
                                          <p:val>
                                            <p:strVal val="#ppt_y"/>
                                          </p:val>
                                        </p:tav>
                                      </p:tavLst>
                                    </p:anim>
                                    <p:animEffect transition="in" filter="wipe(up)">
                                      <p:cBhvr>
                                        <p:cTn id="42" dur="25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4" fill="hold" grpId="0" nodeType="clickEffect">
                                  <p:stCondLst>
                                    <p:cond delay="0"/>
                                  </p:stCondLst>
                                  <p:childTnLst>
                                    <p:set>
                                      <p:cBhvr>
                                        <p:cTn id="46" dur="1" fill="hold">
                                          <p:stCondLst>
                                            <p:cond delay="0"/>
                                          </p:stCondLst>
                                        </p:cTn>
                                        <p:tgtEl>
                                          <p:spTgt spid="26">
                                            <p:txEl>
                                              <p:pRg st="8" end="8"/>
                                            </p:txEl>
                                          </p:spTgt>
                                        </p:tgtEl>
                                        <p:attrNameLst>
                                          <p:attrName>style.visibility</p:attrName>
                                        </p:attrNameLst>
                                      </p:cBhvr>
                                      <p:to>
                                        <p:strVal val="visible"/>
                                      </p:to>
                                    </p:set>
                                    <p:anim calcmode="lin" valueType="num">
                                      <p:cBhvr additive="base">
                                        <p:cTn id="47" dur="250"/>
                                        <p:tgtEl>
                                          <p:spTgt spid="26">
                                            <p:txEl>
                                              <p:pRg st="8" end="8"/>
                                            </p:txEl>
                                          </p:spTgt>
                                        </p:tgtEl>
                                        <p:attrNameLst>
                                          <p:attrName>ppt_y</p:attrName>
                                        </p:attrNameLst>
                                      </p:cBhvr>
                                      <p:tavLst>
                                        <p:tav tm="0">
                                          <p:val>
                                            <p:strVal val="#ppt_y+#ppt_h*1.125000"/>
                                          </p:val>
                                        </p:tav>
                                        <p:tav tm="100000">
                                          <p:val>
                                            <p:strVal val="#ppt_y"/>
                                          </p:val>
                                        </p:tav>
                                      </p:tavLst>
                                    </p:anim>
                                    <p:animEffect transition="in" filter="wipe(up)">
                                      <p:cBhvr>
                                        <p:cTn id="48" dur="250"/>
                                        <p:tgtEl>
                                          <p:spTgt spid="26">
                                            <p:txEl>
                                              <p:pRg st="8" end="8"/>
                                            </p:txEl>
                                          </p:spTgt>
                                        </p:tgtEl>
                                      </p:cBhvr>
                                    </p:animEffect>
                                  </p:childTnLst>
                                </p:cTn>
                              </p:par>
                              <p:par>
                                <p:cTn id="49" presetID="12" presetClass="entr" presetSubtype="4"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250"/>
                                        <p:tgtEl>
                                          <p:spTgt spid="30"/>
                                        </p:tgtEl>
                                        <p:attrNameLst>
                                          <p:attrName>ppt_y</p:attrName>
                                        </p:attrNameLst>
                                      </p:cBhvr>
                                      <p:tavLst>
                                        <p:tav tm="0">
                                          <p:val>
                                            <p:strVal val="#ppt_y+#ppt_h*1.125000"/>
                                          </p:val>
                                        </p:tav>
                                        <p:tav tm="100000">
                                          <p:val>
                                            <p:strVal val="#ppt_y"/>
                                          </p:val>
                                        </p:tav>
                                      </p:tavLst>
                                    </p:anim>
                                    <p:animEffect transition="in" filter="wipe(up)">
                                      <p:cBhvr>
                                        <p:cTn id="52" dur="25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4" fill="hold" grpId="0" nodeType="clickEffect">
                                  <p:stCondLst>
                                    <p:cond delay="0"/>
                                  </p:stCondLst>
                                  <p:childTnLst>
                                    <p:set>
                                      <p:cBhvr>
                                        <p:cTn id="56" dur="1" fill="hold">
                                          <p:stCondLst>
                                            <p:cond delay="0"/>
                                          </p:stCondLst>
                                        </p:cTn>
                                        <p:tgtEl>
                                          <p:spTgt spid="26">
                                            <p:txEl>
                                              <p:pRg st="10" end="10"/>
                                            </p:txEl>
                                          </p:spTgt>
                                        </p:tgtEl>
                                        <p:attrNameLst>
                                          <p:attrName>style.visibility</p:attrName>
                                        </p:attrNameLst>
                                      </p:cBhvr>
                                      <p:to>
                                        <p:strVal val="visible"/>
                                      </p:to>
                                    </p:set>
                                    <p:anim calcmode="lin" valueType="num">
                                      <p:cBhvr additive="base">
                                        <p:cTn id="57" dur="250"/>
                                        <p:tgtEl>
                                          <p:spTgt spid="26">
                                            <p:txEl>
                                              <p:pRg st="10" end="10"/>
                                            </p:txEl>
                                          </p:spTgt>
                                        </p:tgtEl>
                                        <p:attrNameLst>
                                          <p:attrName>ppt_y</p:attrName>
                                        </p:attrNameLst>
                                      </p:cBhvr>
                                      <p:tavLst>
                                        <p:tav tm="0">
                                          <p:val>
                                            <p:strVal val="#ppt_y+#ppt_h*1.125000"/>
                                          </p:val>
                                        </p:tav>
                                        <p:tav tm="100000">
                                          <p:val>
                                            <p:strVal val="#ppt_y"/>
                                          </p:val>
                                        </p:tav>
                                      </p:tavLst>
                                    </p:anim>
                                    <p:animEffect transition="in" filter="wipe(up)">
                                      <p:cBhvr>
                                        <p:cTn id="58" dur="250"/>
                                        <p:tgtEl>
                                          <p:spTgt spid="26">
                                            <p:txEl>
                                              <p:pRg st="10" end="10"/>
                                            </p:txEl>
                                          </p:spTgt>
                                        </p:tgtEl>
                                      </p:cBhvr>
                                    </p:animEffect>
                                  </p:childTnLst>
                                </p:cTn>
                              </p:par>
                              <p:par>
                                <p:cTn id="59" presetID="12" presetClass="entr" presetSubtype="4"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anim calcmode="lin" valueType="num">
                                      <p:cBhvr additive="base">
                                        <p:cTn id="61" dur="250"/>
                                        <p:tgtEl>
                                          <p:spTgt spid="33"/>
                                        </p:tgtEl>
                                        <p:attrNameLst>
                                          <p:attrName>ppt_y</p:attrName>
                                        </p:attrNameLst>
                                      </p:cBhvr>
                                      <p:tavLst>
                                        <p:tav tm="0">
                                          <p:val>
                                            <p:strVal val="#ppt_y+#ppt_h*1.125000"/>
                                          </p:val>
                                        </p:tav>
                                        <p:tav tm="100000">
                                          <p:val>
                                            <p:strVal val="#ppt_y"/>
                                          </p:val>
                                        </p:tav>
                                      </p:tavLst>
                                    </p:anim>
                                    <p:animEffect transition="in" filter="wipe(up)">
                                      <p:cBhvr>
                                        <p:cTn id="62" dur="25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12" presetClass="entr" presetSubtype="4" fill="hold" grpId="0" nodeType="clickEffect">
                                  <p:stCondLst>
                                    <p:cond delay="0"/>
                                  </p:stCondLst>
                                  <p:childTnLst>
                                    <p:set>
                                      <p:cBhvr>
                                        <p:cTn id="66" dur="1" fill="hold">
                                          <p:stCondLst>
                                            <p:cond delay="0"/>
                                          </p:stCondLst>
                                        </p:cTn>
                                        <p:tgtEl>
                                          <p:spTgt spid="26">
                                            <p:txEl>
                                              <p:pRg st="11" end="11"/>
                                            </p:txEl>
                                          </p:spTgt>
                                        </p:tgtEl>
                                        <p:attrNameLst>
                                          <p:attrName>style.visibility</p:attrName>
                                        </p:attrNameLst>
                                      </p:cBhvr>
                                      <p:to>
                                        <p:strVal val="visible"/>
                                      </p:to>
                                    </p:set>
                                    <p:anim calcmode="lin" valueType="num">
                                      <p:cBhvr additive="base">
                                        <p:cTn id="67" dur="250"/>
                                        <p:tgtEl>
                                          <p:spTgt spid="26">
                                            <p:txEl>
                                              <p:pRg st="11" end="11"/>
                                            </p:txEl>
                                          </p:spTgt>
                                        </p:tgtEl>
                                        <p:attrNameLst>
                                          <p:attrName>ppt_y</p:attrName>
                                        </p:attrNameLst>
                                      </p:cBhvr>
                                      <p:tavLst>
                                        <p:tav tm="0">
                                          <p:val>
                                            <p:strVal val="#ppt_y+#ppt_h*1.125000"/>
                                          </p:val>
                                        </p:tav>
                                        <p:tav tm="100000">
                                          <p:val>
                                            <p:strVal val="#ppt_y"/>
                                          </p:val>
                                        </p:tav>
                                      </p:tavLst>
                                    </p:anim>
                                    <p:animEffect transition="in" filter="wipe(up)">
                                      <p:cBhvr>
                                        <p:cTn id="68" dur="250"/>
                                        <p:tgtEl>
                                          <p:spTgt spid="26">
                                            <p:txEl>
                                              <p:pRg st="11" end="11"/>
                                            </p:txEl>
                                          </p:spTgt>
                                        </p:tgtEl>
                                      </p:cBhvr>
                                    </p:animEffect>
                                  </p:childTnLst>
                                </p:cTn>
                              </p:par>
                              <p:par>
                                <p:cTn id="69" presetID="12" presetClass="entr" presetSubtype="4" fill="hold" nodeType="withEffect">
                                  <p:stCondLst>
                                    <p:cond delay="0"/>
                                  </p:stCondLst>
                                  <p:childTnLst>
                                    <p:set>
                                      <p:cBhvr>
                                        <p:cTn id="70" dur="1" fill="hold">
                                          <p:stCondLst>
                                            <p:cond delay="0"/>
                                          </p:stCondLst>
                                        </p:cTn>
                                        <p:tgtEl>
                                          <p:spTgt spid="36"/>
                                        </p:tgtEl>
                                        <p:attrNameLst>
                                          <p:attrName>style.visibility</p:attrName>
                                        </p:attrNameLst>
                                      </p:cBhvr>
                                      <p:to>
                                        <p:strVal val="visible"/>
                                      </p:to>
                                    </p:set>
                                    <p:anim calcmode="lin" valueType="num">
                                      <p:cBhvr additive="base">
                                        <p:cTn id="71" dur="250"/>
                                        <p:tgtEl>
                                          <p:spTgt spid="36"/>
                                        </p:tgtEl>
                                        <p:attrNameLst>
                                          <p:attrName>ppt_y</p:attrName>
                                        </p:attrNameLst>
                                      </p:cBhvr>
                                      <p:tavLst>
                                        <p:tav tm="0">
                                          <p:val>
                                            <p:strVal val="#ppt_y+#ppt_h*1.125000"/>
                                          </p:val>
                                        </p:tav>
                                        <p:tav tm="100000">
                                          <p:val>
                                            <p:strVal val="#ppt_y"/>
                                          </p:val>
                                        </p:tav>
                                      </p:tavLst>
                                    </p:anim>
                                    <p:animEffect transition="in" filter="wipe(up)">
                                      <p:cBhvr>
                                        <p:cTn id="72"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ALTO_POWERPOINT_SIVU_28">
            <a:hlinkClick r:id="" action="ppaction://media"/>
            <a:extLst>
              <a:ext uri="{FF2B5EF4-FFF2-40B4-BE49-F238E27FC236}">
                <a16:creationId xmlns:a16="http://schemas.microsoft.com/office/drawing/2014/main" id="{AB088E5C-A6FA-40C1-81A7-7861C2AECB6A}"/>
              </a:ext>
            </a:extLst>
          </p:cNvPr>
          <p:cNvPicPr>
            <a:picLocks noGrp="1" noChangeAspect="1"/>
          </p:cNvPicPr>
          <p:nvPr>
            <p:ph type="media" sz="quarter" idx="13"/>
            <a:videoFile r:link="rId2"/>
            <p:extLst>
              <p:ext uri="{DAA4B4D4-6D71-4841-9C94-3DE7FCFB9230}">
                <p14:media xmlns:p14="http://schemas.microsoft.com/office/powerpoint/2010/main" r:embed="rId1"/>
              </p:ext>
            </p:extLst>
          </p:nvPr>
        </p:nvPicPr>
        <p:blipFill>
          <a:blip r:embed="rId4"/>
          <a:stretch>
            <a:fillRect/>
          </a:stretch>
        </p:blipFill>
        <p:spPr>
          <a:xfrm>
            <a:off x="0" y="0"/>
            <a:ext cx="16254413" cy="9142413"/>
          </a:xfrm>
        </p:spPr>
      </p:pic>
      <p:sp>
        <p:nvSpPr>
          <p:cNvPr id="53" name="Title 52">
            <a:extLst>
              <a:ext uri="{FF2B5EF4-FFF2-40B4-BE49-F238E27FC236}">
                <a16:creationId xmlns:a16="http://schemas.microsoft.com/office/drawing/2014/main" id="{B7B61DCC-66AB-49CB-AE11-E07C071AEC48}"/>
              </a:ext>
            </a:extLst>
          </p:cNvPr>
          <p:cNvSpPr>
            <a:spLocks noGrp="1"/>
          </p:cNvSpPr>
          <p:nvPr>
            <p:ph type="title"/>
          </p:nvPr>
        </p:nvSpPr>
        <p:spPr/>
        <p:txBody>
          <a:bodyPr/>
          <a:lstStyle/>
          <a:p>
            <a:r>
              <a:rPr lang="en-GB" dirty="0" err="1">
                <a:latin typeface="Arial" charset="0"/>
                <a:ea typeface="Arial" charset="0"/>
                <a:cs typeface="Arial" charset="0"/>
              </a:rPr>
              <a:t>Sinusta</a:t>
            </a:r>
            <a:r>
              <a:rPr lang="en-GB" dirty="0">
                <a:latin typeface="Arial" charset="0"/>
                <a:ea typeface="Arial" charset="0"/>
                <a:cs typeface="Arial" charset="0"/>
              </a:rPr>
              <a:t> </a:t>
            </a:r>
            <a:r>
              <a:rPr lang="en-GB" dirty="0" err="1">
                <a:latin typeface="Arial" charset="0"/>
                <a:ea typeface="Arial" charset="0"/>
                <a:cs typeface="Arial" charset="0"/>
              </a:rPr>
              <a:t>voi</a:t>
            </a:r>
            <a:r>
              <a:rPr lang="en-GB" dirty="0">
                <a:latin typeface="Arial" charset="0"/>
                <a:ea typeface="Arial" charset="0"/>
                <a:cs typeface="Arial" charset="0"/>
              </a:rPr>
              <a:t> </a:t>
            </a:r>
            <a:r>
              <a:rPr lang="en-GB" dirty="0" err="1">
                <a:latin typeface="Arial" charset="0"/>
                <a:ea typeface="Arial" charset="0"/>
                <a:cs typeface="Arial" charset="0"/>
              </a:rPr>
              <a:t>tulla</a:t>
            </a:r>
            <a:r>
              <a:rPr lang="en-GB" dirty="0">
                <a:latin typeface="Arial" charset="0"/>
                <a:ea typeface="Arial" charset="0"/>
                <a:cs typeface="Arial" charset="0"/>
              </a:rPr>
              <a:t> </a:t>
            </a:r>
            <a:r>
              <a:rPr lang="en-GB" dirty="0" err="1">
                <a:latin typeface="Arial" charset="0"/>
                <a:ea typeface="Arial" charset="0"/>
                <a:cs typeface="Arial" charset="0"/>
              </a:rPr>
              <a:t>isona</a:t>
            </a:r>
            <a:endParaRPr lang="en-GB" dirty="0">
              <a:latin typeface="Arial" charset="0"/>
              <a:ea typeface="Arial" charset="0"/>
              <a:cs typeface="Arial" charset="0"/>
            </a:endParaRPr>
          </a:p>
        </p:txBody>
      </p:sp>
      <p:pic>
        <p:nvPicPr>
          <p:cNvPr id="5" name="Picture 8">
            <a:extLst>
              <a:ext uri="{FF2B5EF4-FFF2-40B4-BE49-F238E27FC236}">
                <a16:creationId xmlns:a16="http://schemas.microsoft.com/office/drawing/2014/main" id="{721ADA47-50DD-4B72-9EC2-AD6545E6F86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02474" y="8184129"/>
            <a:ext cx="1983551" cy="451362"/>
          </a:xfrm>
          <a:prstGeom prst="rect">
            <a:avLst/>
          </a:prstGeom>
        </p:spPr>
      </p:pic>
    </p:spTree>
    <p:extLst>
      <p:ext uri="{BB962C8B-B14F-4D97-AF65-F5344CB8AC3E}">
        <p14:creationId xmlns:p14="http://schemas.microsoft.com/office/powerpoint/2010/main" val="420775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BF172-2378-4972-A733-204AEACECF4E}"/>
              </a:ext>
            </a:extLst>
          </p:cNvPr>
          <p:cNvSpPr>
            <a:spLocks noGrp="1"/>
          </p:cNvSpPr>
          <p:nvPr>
            <p:ph type="title"/>
          </p:nvPr>
        </p:nvSpPr>
        <p:spPr/>
        <p:txBody>
          <a:bodyPr/>
          <a:lstStyle/>
          <a:p>
            <a:r>
              <a:rPr lang="en-GB" dirty="0">
                <a:latin typeface="Arial" charset="0"/>
                <a:ea typeface="Arial" charset="0"/>
                <a:cs typeface="Arial" charset="0"/>
              </a:rPr>
              <a:t>Made in Aalto</a:t>
            </a:r>
          </a:p>
        </p:txBody>
      </p:sp>
      <p:pic>
        <p:nvPicPr>
          <p:cNvPr id="5" name="Picture 8">
            <a:extLst>
              <a:ext uri="{FF2B5EF4-FFF2-40B4-BE49-F238E27FC236}">
                <a16:creationId xmlns:a16="http://schemas.microsoft.com/office/drawing/2014/main" id="{34A90F6F-7DED-4E73-B13E-E257A55BA6F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02474" y="8184129"/>
            <a:ext cx="1983551" cy="451362"/>
          </a:xfrm>
          <a:prstGeom prst="rect">
            <a:avLst/>
          </a:prstGeom>
        </p:spPr>
      </p:pic>
      <p:pic>
        <p:nvPicPr>
          <p:cNvPr id="8" name="Try Crazy Ideas Change the Game">
            <a:hlinkClick r:id="" action="ppaction://media"/>
            <a:extLst>
              <a:ext uri="{FF2B5EF4-FFF2-40B4-BE49-F238E27FC236}">
                <a16:creationId xmlns:a16="http://schemas.microsoft.com/office/drawing/2014/main" id="{734EEB7F-B067-4BA0-BC1B-131A699E9491}"/>
              </a:ext>
            </a:extLst>
          </p:cNvPr>
          <p:cNvPicPr>
            <a:picLocks noGrp="1" noChangeAspect="1"/>
          </p:cNvPicPr>
          <p:nvPr>
            <p:ph type="media" sz="quarter" idx="13"/>
            <a:videoFile r:link="rId2"/>
            <p:extLst>
              <p:ext uri="{DAA4B4D4-6D71-4841-9C94-3DE7FCFB9230}">
                <p14:media xmlns:p14="http://schemas.microsoft.com/office/powerpoint/2010/main" r:embed="rId1"/>
              </p:ext>
            </p:extLst>
          </p:nvPr>
        </p:nvPicPr>
        <p:blipFill>
          <a:blip r:embed="rId6"/>
          <a:stretch>
            <a:fillRect/>
          </a:stretch>
        </p:blipFill>
        <p:spPr>
          <a:xfrm>
            <a:off x="2173817" y="1114696"/>
            <a:ext cx="11563350" cy="6503988"/>
          </a:xfrm>
        </p:spPr>
      </p:pic>
    </p:spTree>
    <p:extLst>
      <p:ext uri="{BB962C8B-B14F-4D97-AF65-F5344CB8AC3E}">
        <p14:creationId xmlns:p14="http://schemas.microsoft.com/office/powerpoint/2010/main" val="187318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93F4AE-48EE-427F-B04C-26275A2CE7B2}"/>
              </a:ext>
            </a:extLst>
          </p:cNvPr>
          <p:cNvSpPr>
            <a:spLocks noGrp="1"/>
          </p:cNvSpPr>
          <p:nvPr>
            <p:ph type="ctrTitle"/>
          </p:nvPr>
        </p:nvSpPr>
        <p:spPr>
          <a:xfrm>
            <a:off x="492643" y="548971"/>
            <a:ext cx="13905310" cy="2341716"/>
          </a:xfrm>
        </p:spPr>
        <p:txBody>
          <a:bodyPr/>
          <a:lstStyle/>
          <a:p>
            <a:pPr>
              <a:lnSpc>
                <a:spcPct val="80000"/>
              </a:lnSpc>
            </a:pPr>
            <a:r>
              <a:rPr lang="fi-FI" sz="9400" spc="-450" dirty="0">
                <a:latin typeface="Arial" charset="0"/>
                <a:ea typeface="Arial" charset="0"/>
                <a:cs typeface="Arial" charset="0"/>
              </a:rPr>
              <a:t>Aalto-yliopistosta saat </a:t>
            </a:r>
            <a:br>
              <a:rPr lang="fi-FI" sz="9400" spc="-450" dirty="0">
                <a:latin typeface="Arial" charset="0"/>
                <a:ea typeface="Arial" charset="0"/>
                <a:cs typeface="Arial" charset="0"/>
              </a:rPr>
            </a:br>
            <a:r>
              <a:rPr lang="fi-FI" sz="9400" spc="-450" dirty="0">
                <a:latin typeface="Arial" charset="0"/>
                <a:ea typeface="Arial" charset="0"/>
                <a:cs typeface="Arial" charset="0"/>
              </a:rPr>
              <a:t>enemmän kuin tutkinnon.</a:t>
            </a:r>
          </a:p>
        </p:txBody>
      </p:sp>
      <p:pic>
        <p:nvPicPr>
          <p:cNvPr id="7" name="Kuva 6">
            <a:extLst>
              <a:ext uri="{FF2B5EF4-FFF2-40B4-BE49-F238E27FC236}">
                <a16:creationId xmlns:a16="http://schemas.microsoft.com/office/drawing/2014/main" id="{4E8290EB-849B-4A1F-BD52-08326FED98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863" y="3323941"/>
            <a:ext cx="3112014" cy="844298"/>
          </a:xfrm>
          <a:prstGeom prst="rect">
            <a:avLst/>
          </a:prstGeom>
        </p:spPr>
      </p:pic>
      <p:pic>
        <p:nvPicPr>
          <p:cNvPr id="9" name="Kuva 8">
            <a:extLst>
              <a:ext uri="{FF2B5EF4-FFF2-40B4-BE49-F238E27FC236}">
                <a16:creationId xmlns:a16="http://schemas.microsoft.com/office/drawing/2014/main" id="{3CD8E6B8-1A80-4801-818A-EA203007C3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9682" y="3322800"/>
            <a:ext cx="3160782" cy="359665"/>
          </a:xfrm>
          <a:prstGeom prst="rect">
            <a:avLst/>
          </a:prstGeom>
        </p:spPr>
      </p:pic>
      <p:sp>
        <p:nvSpPr>
          <p:cNvPr id="8" name="TextBox 7">
            <a:extLst>
              <a:ext uri="{FF2B5EF4-FFF2-40B4-BE49-F238E27FC236}">
                <a16:creationId xmlns:a16="http://schemas.microsoft.com/office/drawing/2014/main" id="{0C003C8A-F8F8-4D33-9882-1FE172760E7C}"/>
              </a:ext>
            </a:extLst>
          </p:cNvPr>
          <p:cNvSpPr txBox="1"/>
          <p:nvPr/>
        </p:nvSpPr>
        <p:spPr>
          <a:xfrm>
            <a:off x="10043410" y="3179466"/>
            <a:ext cx="4062335"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virtualtour</a:t>
            </a:r>
            <a:r>
              <a:rPr kumimoji="0" lang="fi-FI" sz="3600" b="1" i="0" u="none" strike="noStrike" kern="1200" cap="none" spc="0" normalizeH="0" baseline="0" noProof="0" dirty="0">
                <a:ln>
                  <a:noFill/>
                </a:ln>
                <a:solidFill>
                  <a:prstClr val="white"/>
                </a:solidFill>
                <a:effectLst/>
                <a:uLnTx/>
                <a:uFillTx/>
                <a:latin typeface="NimbusSan"/>
                <a:ea typeface="+mn-ea"/>
                <a:cs typeface="+mn-cs"/>
              </a:rPr>
              <a:t>.</a:t>
            </a:r>
            <a:r>
              <a:rPr kumimoji="0" lang="fi-FI"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aalto.fi</a:t>
            </a:r>
          </a:p>
        </p:txBody>
      </p:sp>
    </p:spTree>
    <p:extLst>
      <p:ext uri="{BB962C8B-B14F-4D97-AF65-F5344CB8AC3E}">
        <p14:creationId xmlns:p14="http://schemas.microsoft.com/office/powerpoint/2010/main" val="3657595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2BF3975-D997-4C66-B52A-9768521ED00D}"/>
              </a:ext>
            </a:extLst>
          </p:cNvPr>
          <p:cNvSpPr>
            <a:spLocks noGrp="1"/>
          </p:cNvSpPr>
          <p:nvPr>
            <p:ph type="title"/>
          </p:nvPr>
        </p:nvSpPr>
        <p:spPr/>
        <p:txBody>
          <a:bodyPr/>
          <a:lstStyle/>
          <a:p>
            <a:r>
              <a:rPr lang="fi-FI" dirty="0">
                <a:latin typeface="Arial" charset="0"/>
                <a:ea typeface="Arial" charset="0"/>
                <a:cs typeface="Arial" charset="0"/>
              </a:rPr>
              <a:t>Kauppa-tieteellinen ala</a:t>
            </a:r>
          </a:p>
        </p:txBody>
      </p:sp>
      <p:pic>
        <p:nvPicPr>
          <p:cNvPr id="12" name="Kuvan paikkamerkki 11">
            <a:extLst>
              <a:ext uri="{FF2B5EF4-FFF2-40B4-BE49-F238E27FC236}">
                <a16:creationId xmlns:a16="http://schemas.microsoft.com/office/drawing/2014/main" id="{73CF2165-D1F7-49D9-B983-0353B8EC994F}"/>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1" b="11"/>
          <a:stretch>
            <a:fillRect/>
          </a:stretch>
        </p:blipFill>
        <p:spPr/>
      </p:pic>
      <p:sp>
        <p:nvSpPr>
          <p:cNvPr id="7" name="Otsikko 1">
            <a:extLst>
              <a:ext uri="{FF2B5EF4-FFF2-40B4-BE49-F238E27FC236}">
                <a16:creationId xmlns:a16="http://schemas.microsoft.com/office/drawing/2014/main" id="{EC881ACE-D9CF-4CB1-90FE-816539BCB3BE}"/>
              </a:ext>
            </a:extLst>
          </p:cNvPr>
          <p:cNvSpPr txBox="1">
            <a:spLocks/>
          </p:cNvSpPr>
          <p:nvPr/>
        </p:nvSpPr>
        <p:spPr>
          <a:xfrm>
            <a:off x="476045" y="368300"/>
            <a:ext cx="9143999" cy="3073400"/>
          </a:xfrm>
          <a:prstGeom prst="rect">
            <a:avLst/>
          </a:prstGeom>
        </p:spPr>
        <p:txBody>
          <a:bodyPr vert="horz" lIns="0" tIns="0" rIns="0" bIns="0" rtlCol="0" anchor="ctr" anchorCtr="0">
            <a:noAutofit/>
          </a:bodyPr>
          <a:lstStyle>
            <a:lvl1pPr algn="l" defTabSz="1219078" rtl="0" eaLnBrk="1" latinLnBrk="0" hangingPunct="1">
              <a:lnSpc>
                <a:spcPct val="75000"/>
              </a:lnSpc>
              <a:spcBef>
                <a:spcPct val="0"/>
              </a:spcBef>
              <a:buNone/>
              <a:defRPr sz="11000" b="1" kern="1200" spc="-500" baseline="0">
                <a:solidFill>
                  <a:schemeClr val="tx2"/>
                </a:solidFill>
                <a:latin typeface="+mj-lt"/>
                <a:ea typeface="+mj-ea"/>
                <a:cs typeface="+mj-cs"/>
              </a:defRPr>
            </a:lvl1pPr>
          </a:lstStyle>
          <a:p>
            <a:r>
              <a:rPr lang="fi-FI" dirty="0">
                <a:latin typeface="Arial" charset="0"/>
                <a:ea typeface="Arial" charset="0"/>
                <a:cs typeface="Arial" charset="0"/>
              </a:rPr>
              <a:t>Kauppa-tieteellinen ala</a:t>
            </a:r>
          </a:p>
        </p:txBody>
      </p:sp>
      <p:sp>
        <p:nvSpPr>
          <p:cNvPr id="8" name="Otsikko 1">
            <a:extLst>
              <a:ext uri="{FF2B5EF4-FFF2-40B4-BE49-F238E27FC236}">
                <a16:creationId xmlns:a16="http://schemas.microsoft.com/office/drawing/2014/main" id="{881A6891-7F1B-4E64-9D78-EE87345CFA16}"/>
              </a:ext>
            </a:extLst>
          </p:cNvPr>
          <p:cNvSpPr txBox="1">
            <a:spLocks/>
          </p:cNvSpPr>
          <p:nvPr/>
        </p:nvSpPr>
        <p:spPr>
          <a:xfrm>
            <a:off x="476045" y="6261100"/>
            <a:ext cx="9143999" cy="3073400"/>
          </a:xfrm>
          <a:prstGeom prst="rect">
            <a:avLst/>
          </a:prstGeom>
        </p:spPr>
        <p:txBody>
          <a:bodyPr vert="horz" lIns="0" tIns="0" rIns="0" bIns="0" rtlCol="0" anchor="ctr" anchorCtr="0">
            <a:noAutofit/>
          </a:bodyPr>
          <a:lstStyle>
            <a:lvl1pPr algn="l" defTabSz="1219078" rtl="0" eaLnBrk="1" latinLnBrk="0" hangingPunct="1">
              <a:lnSpc>
                <a:spcPct val="75000"/>
              </a:lnSpc>
              <a:spcBef>
                <a:spcPct val="0"/>
              </a:spcBef>
              <a:buNone/>
              <a:defRPr sz="11000" b="1" kern="1200" spc="-500" baseline="0">
                <a:solidFill>
                  <a:schemeClr val="tx2"/>
                </a:solidFill>
                <a:latin typeface="+mj-lt"/>
                <a:ea typeface="+mj-ea"/>
                <a:cs typeface="+mj-cs"/>
              </a:defRPr>
            </a:lvl1pPr>
          </a:lstStyle>
          <a:p>
            <a:r>
              <a:rPr lang="fi-FI" dirty="0">
                <a:latin typeface="Arial" charset="0"/>
                <a:ea typeface="Arial" charset="0"/>
                <a:cs typeface="Arial" charset="0"/>
              </a:rPr>
              <a:t>Kauppa-tieteellinen ala</a:t>
            </a:r>
          </a:p>
        </p:txBody>
      </p:sp>
    </p:spTree>
    <p:extLst>
      <p:ext uri="{BB962C8B-B14F-4D97-AF65-F5344CB8AC3E}">
        <p14:creationId xmlns:p14="http://schemas.microsoft.com/office/powerpoint/2010/main" val="2097407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2C26A8D3-105E-455D-8C9E-CD3D9932730D}"/>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9" r="29"/>
          <a:stretch>
            <a:fillRect/>
          </a:stretch>
        </p:blipFill>
        <p:spPr>
          <a:xfrm>
            <a:off x="8407399" y="0"/>
            <a:ext cx="7210563" cy="9141965"/>
          </a:xfrm>
        </p:spPr>
      </p:pic>
      <p:sp>
        <p:nvSpPr>
          <p:cNvPr id="5" name="Title 4">
            <a:extLst>
              <a:ext uri="{FF2B5EF4-FFF2-40B4-BE49-F238E27FC236}">
                <a16:creationId xmlns:a16="http://schemas.microsoft.com/office/drawing/2014/main" id="{B0C0D280-6D15-4C22-B8CE-D51DBB97B975}"/>
              </a:ext>
            </a:extLst>
          </p:cNvPr>
          <p:cNvSpPr>
            <a:spLocks noGrp="1"/>
          </p:cNvSpPr>
          <p:nvPr>
            <p:ph type="title"/>
          </p:nvPr>
        </p:nvSpPr>
        <p:spPr/>
        <p:txBody>
          <a:bodyPr/>
          <a:lstStyle/>
          <a:p>
            <a:r>
              <a:rPr lang="en-GB" dirty="0">
                <a:latin typeface="Arial" charset="0"/>
                <a:ea typeface="Arial" charset="0"/>
                <a:cs typeface="Arial" charset="0"/>
              </a:rPr>
              <a:t>Erika </a:t>
            </a:r>
            <a:r>
              <a:rPr lang="en-GB" dirty="0" err="1">
                <a:latin typeface="Arial" charset="0"/>
                <a:ea typeface="Arial" charset="0"/>
                <a:cs typeface="Arial" charset="0"/>
              </a:rPr>
              <a:t>Noponen</a:t>
            </a:r>
            <a:r>
              <a:rPr lang="en-GB" dirty="0">
                <a:latin typeface="Arial" charset="0"/>
                <a:ea typeface="Arial" charset="0"/>
                <a:cs typeface="Arial" charset="0"/>
              </a:rPr>
              <a:t>  --------------  </a:t>
            </a:r>
            <a:r>
              <a:rPr lang="en-GB" dirty="0" err="1">
                <a:latin typeface="Arial" charset="0"/>
                <a:ea typeface="Arial" charset="0"/>
                <a:cs typeface="Arial" charset="0"/>
              </a:rPr>
              <a:t>Taloustieteen</a:t>
            </a:r>
            <a:r>
              <a:rPr lang="en-GB" dirty="0">
                <a:latin typeface="Arial" charset="0"/>
                <a:ea typeface="Arial" charset="0"/>
                <a:cs typeface="Arial" charset="0"/>
              </a:rPr>
              <a:t> </a:t>
            </a:r>
            <a:r>
              <a:rPr lang="en-GB" dirty="0" err="1">
                <a:latin typeface="Arial" charset="0"/>
                <a:ea typeface="Arial" charset="0"/>
                <a:cs typeface="Arial" charset="0"/>
              </a:rPr>
              <a:t>opiskelija</a:t>
            </a:r>
            <a:endParaRPr lang="en-GB" dirty="0">
              <a:latin typeface="Arial" charset="0"/>
              <a:ea typeface="Arial" charset="0"/>
              <a:cs typeface="Arial" charset="0"/>
            </a:endParaRPr>
          </a:p>
        </p:txBody>
      </p:sp>
      <p:sp>
        <p:nvSpPr>
          <p:cNvPr id="3" name="Text Placeholder 2">
            <a:extLst>
              <a:ext uri="{FF2B5EF4-FFF2-40B4-BE49-F238E27FC236}">
                <a16:creationId xmlns:a16="http://schemas.microsoft.com/office/drawing/2014/main" id="{3EC0F5B3-68C9-455B-9FC0-442F96B516DF}"/>
              </a:ext>
            </a:extLst>
          </p:cNvPr>
          <p:cNvSpPr>
            <a:spLocks noGrp="1"/>
          </p:cNvSpPr>
          <p:nvPr>
            <p:ph type="body" sz="quarter" idx="13"/>
          </p:nvPr>
        </p:nvSpPr>
        <p:spPr/>
        <p:txBody>
          <a:bodyPr/>
          <a:lstStyle/>
          <a:p>
            <a:r>
              <a:rPr lang="fi-FI" dirty="0">
                <a:latin typeface="Arial" charset="0"/>
                <a:ea typeface="Arial" charset="0"/>
                <a:cs typeface="Arial" charset="0"/>
              </a:rPr>
              <a:t>Tieteellisten artikkeleiden </a:t>
            </a:r>
            <a:br>
              <a:rPr lang="fi-FI" dirty="0">
                <a:latin typeface="Arial" charset="0"/>
                <a:ea typeface="Arial" charset="0"/>
                <a:cs typeface="Arial" charset="0"/>
              </a:rPr>
            </a:br>
            <a:r>
              <a:rPr lang="fi-FI" dirty="0">
                <a:latin typeface="Arial" charset="0"/>
                <a:ea typeface="Arial" charset="0"/>
                <a:cs typeface="Arial" charset="0"/>
              </a:rPr>
              <a:t>ei pitäisi pölyyntyä </a:t>
            </a:r>
          </a:p>
          <a:p>
            <a:r>
              <a:rPr lang="fi-FI" dirty="0">
                <a:latin typeface="Arial" charset="0"/>
                <a:ea typeface="Arial" charset="0"/>
                <a:cs typeface="Arial" charset="0"/>
              </a:rPr>
              <a:t>arkistoissa. Me laitamme tieteen hyötykäyttöön ja luomme parempaa dataa päätöksentekoon.</a:t>
            </a:r>
            <a:endParaRPr lang="en-GB" dirty="0">
              <a:latin typeface="Arial" charset="0"/>
              <a:ea typeface="Arial" charset="0"/>
              <a:cs typeface="Arial" charset="0"/>
            </a:endParaRPr>
          </a:p>
        </p:txBody>
      </p:sp>
    </p:spTree>
    <p:extLst>
      <p:ext uri="{BB962C8B-B14F-4D97-AF65-F5344CB8AC3E}">
        <p14:creationId xmlns:p14="http://schemas.microsoft.com/office/powerpoint/2010/main" val="3367060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F518992-9DBF-42EE-AB1C-4F2F0E32982E}"/>
              </a:ext>
            </a:extLst>
          </p:cNvPr>
          <p:cNvSpPr>
            <a:spLocks noGrp="1"/>
          </p:cNvSpPr>
          <p:nvPr>
            <p:ph type="title"/>
          </p:nvPr>
        </p:nvSpPr>
        <p:spPr/>
        <p:txBody>
          <a:bodyPr/>
          <a:lstStyle/>
          <a:p>
            <a:r>
              <a:rPr lang="en-GB" dirty="0" err="1">
                <a:latin typeface="Arial" charset="0"/>
                <a:ea typeface="Arial" charset="0"/>
                <a:cs typeface="Arial" charset="0"/>
              </a:rPr>
              <a:t>Opiskelu</a:t>
            </a:r>
            <a:r>
              <a:rPr lang="en-GB" dirty="0">
                <a:latin typeface="Arial" charset="0"/>
                <a:ea typeface="Arial" charset="0"/>
                <a:cs typeface="Arial" charset="0"/>
              </a:rPr>
              <a:t> </a:t>
            </a:r>
            <a:r>
              <a:rPr lang="en-GB" dirty="0" err="1">
                <a:latin typeface="Arial" charset="0"/>
                <a:ea typeface="Arial" charset="0"/>
                <a:cs typeface="Arial" charset="0"/>
              </a:rPr>
              <a:t>kauppatieteellisellä</a:t>
            </a:r>
            <a:r>
              <a:rPr lang="en-GB" dirty="0">
                <a:latin typeface="Arial" charset="0"/>
                <a:ea typeface="Arial" charset="0"/>
                <a:cs typeface="Arial" charset="0"/>
              </a:rPr>
              <a:t> </a:t>
            </a:r>
            <a:r>
              <a:rPr lang="en-GB" dirty="0" err="1">
                <a:latin typeface="Arial" charset="0"/>
                <a:ea typeface="Arial" charset="0"/>
                <a:cs typeface="Arial" charset="0"/>
              </a:rPr>
              <a:t>alalla</a:t>
            </a:r>
            <a:r>
              <a:rPr lang="en-GB" dirty="0">
                <a:latin typeface="Arial" charset="0"/>
                <a:ea typeface="Arial" charset="0"/>
                <a:cs typeface="Arial" charset="0"/>
              </a:rPr>
              <a:t> on...</a:t>
            </a:r>
          </a:p>
        </p:txBody>
      </p:sp>
      <p:sp>
        <p:nvSpPr>
          <p:cNvPr id="3" name="Content Placeholder 2">
            <a:extLst>
              <a:ext uri="{FF2B5EF4-FFF2-40B4-BE49-F238E27FC236}">
                <a16:creationId xmlns:a16="http://schemas.microsoft.com/office/drawing/2014/main" id="{34F7B6C2-09BE-415B-A547-7326DFA18BE7}"/>
              </a:ext>
            </a:extLst>
          </p:cNvPr>
          <p:cNvSpPr>
            <a:spLocks noGrp="1"/>
          </p:cNvSpPr>
          <p:nvPr>
            <p:ph idx="4294967295"/>
          </p:nvPr>
        </p:nvSpPr>
        <p:spPr>
          <a:xfrm>
            <a:off x="2412000" y="2222500"/>
            <a:ext cx="12723813" cy="5232400"/>
          </a:xfrm>
        </p:spPr>
        <p:txBody>
          <a:bodyPr/>
          <a:lstStyle/>
          <a:p>
            <a:r>
              <a:rPr lang="fi-FI" sz="2600" dirty="0">
                <a:latin typeface="Arial" charset="0"/>
                <a:ea typeface="Arial" charset="0"/>
                <a:cs typeface="Arial" charset="0"/>
              </a:rPr>
              <a:t>Ensimmäisenä vuonna yhteistä.</a:t>
            </a:r>
          </a:p>
          <a:p>
            <a:pPr lvl="1"/>
            <a:r>
              <a:rPr lang="fi-FI" sz="2200" dirty="0">
                <a:latin typeface="Arial" charset="0"/>
                <a:ea typeface="Arial" charset="0"/>
                <a:cs typeface="Arial" charset="0"/>
              </a:rPr>
              <a:t>Perusopintojen jälkeen erikoistutaan ja syvennytään valittuihin pääaineisiin.</a:t>
            </a:r>
          </a:p>
          <a:p>
            <a:pPr lvl="1"/>
            <a:endParaRPr lang="fi-FI" sz="2200" dirty="0">
              <a:latin typeface="Arial" charset="0"/>
              <a:ea typeface="Arial" charset="0"/>
              <a:cs typeface="Arial" charset="0"/>
            </a:endParaRPr>
          </a:p>
          <a:p>
            <a:r>
              <a:rPr lang="fi-FI" sz="2600" dirty="0">
                <a:latin typeface="Arial" charset="0"/>
                <a:ea typeface="Arial" charset="0"/>
                <a:cs typeface="Arial" charset="0"/>
              </a:rPr>
              <a:t>Itsenäistä ja joustavaa.</a:t>
            </a:r>
          </a:p>
          <a:p>
            <a:pPr lvl="1"/>
            <a:r>
              <a:rPr lang="fi-FI" sz="2200" dirty="0">
                <a:latin typeface="Arial" charset="0"/>
                <a:ea typeface="Arial" charset="0"/>
                <a:cs typeface="Arial" charset="0"/>
              </a:rPr>
              <a:t>Kurssit koostuvat luennoista, ryhmätöistä ja joissakin tapauksissa myös laskuharjoituksista ja </a:t>
            </a:r>
            <a:br>
              <a:rPr lang="fi-FI" sz="2200" dirty="0">
                <a:latin typeface="Arial" charset="0"/>
                <a:ea typeface="Arial" charset="0"/>
                <a:cs typeface="Arial" charset="0"/>
              </a:rPr>
            </a:br>
            <a:r>
              <a:rPr lang="fi-FI" sz="2200" dirty="0">
                <a:latin typeface="Arial" charset="0"/>
                <a:ea typeface="Arial" charset="0"/>
                <a:cs typeface="Arial" charset="0"/>
              </a:rPr>
              <a:t>lopputenteistä. Läsnäoloa ei aina vaadita – jokainen voi opiskella omalla tavallaan.</a:t>
            </a:r>
          </a:p>
          <a:p>
            <a:pPr lvl="1"/>
            <a:endParaRPr lang="fi-FI" sz="2200" dirty="0">
              <a:latin typeface="Arial" charset="0"/>
              <a:ea typeface="Arial" charset="0"/>
              <a:cs typeface="Arial" charset="0"/>
            </a:endParaRPr>
          </a:p>
          <a:p>
            <a:r>
              <a:rPr lang="fi-FI" sz="2600" spc="-80" dirty="0">
                <a:latin typeface="Arial" charset="0"/>
                <a:ea typeface="Arial" charset="0"/>
                <a:cs typeface="Arial" charset="0"/>
              </a:rPr>
              <a:t>Ratkaisukeskeistä ja kansainvälistä.</a:t>
            </a:r>
          </a:p>
          <a:p>
            <a:pPr lvl="1"/>
            <a:r>
              <a:rPr lang="fi-FI" sz="2200" dirty="0">
                <a:latin typeface="Arial" charset="0"/>
                <a:ea typeface="Arial" charset="0"/>
                <a:cs typeface="Arial" charset="0"/>
              </a:rPr>
              <a:t>Kursseilla käsitellään ja ratkotaan oikeita yritysmaailman ja yhteiskunnan haasteita eri näkökulmista </a:t>
            </a:r>
            <a:br>
              <a:rPr lang="fi-FI" sz="2200" dirty="0">
                <a:latin typeface="Arial" charset="0"/>
                <a:ea typeface="Arial" charset="0"/>
                <a:cs typeface="Arial" charset="0"/>
              </a:rPr>
            </a:br>
            <a:r>
              <a:rPr lang="fi-FI" sz="2200" dirty="0">
                <a:latin typeface="Arial" charset="0"/>
                <a:ea typeface="Arial" charset="0"/>
                <a:cs typeface="Arial" charset="0"/>
              </a:rPr>
              <a:t>– lähtökohtaisesti aina globaalilla tasolla.</a:t>
            </a:r>
          </a:p>
          <a:p>
            <a:pPr lvl="1"/>
            <a:endParaRPr lang="en-US" sz="2200" dirty="0">
              <a:latin typeface="Arial" charset="0"/>
              <a:ea typeface="Arial" charset="0"/>
              <a:cs typeface="Arial" charset="0"/>
            </a:endParaRPr>
          </a:p>
          <a:p>
            <a:r>
              <a:rPr lang="fi-FI" sz="2600" dirty="0">
                <a:latin typeface="Arial" charset="0"/>
                <a:ea typeface="Arial" charset="0"/>
                <a:cs typeface="Arial" charset="0"/>
              </a:rPr>
              <a:t>Monialaista.</a:t>
            </a:r>
          </a:p>
          <a:p>
            <a:pPr lvl="1"/>
            <a:r>
              <a:rPr lang="fi-FI" sz="2200" dirty="0">
                <a:latin typeface="Arial" charset="0"/>
                <a:ea typeface="Arial" charset="0"/>
                <a:cs typeface="Arial" charset="0"/>
              </a:rPr>
              <a:t>Kauppatieteet, taide ja tekniikka on mahdollista muokata jokaiselle itselleen sopivaksi kokonaisuudeksi.</a:t>
            </a:r>
            <a:endParaRPr lang="en-GB" sz="2200" dirty="0">
              <a:latin typeface="Arial" charset="0"/>
              <a:ea typeface="Arial" charset="0"/>
              <a:cs typeface="Arial" charset="0"/>
            </a:endParaRPr>
          </a:p>
          <a:p>
            <a:pPr lvl="1"/>
            <a:endParaRPr lang="fi-FI" dirty="0">
              <a:latin typeface="Arial" charset="0"/>
              <a:ea typeface="Arial" charset="0"/>
              <a:cs typeface="Arial" charset="0"/>
            </a:endParaRPr>
          </a:p>
          <a:p>
            <a:pPr lvl="1"/>
            <a:endParaRPr lang="fi-FI" dirty="0">
              <a:latin typeface="Arial" charset="0"/>
              <a:ea typeface="Arial" charset="0"/>
              <a:cs typeface="Arial" charset="0"/>
            </a:endParaRPr>
          </a:p>
        </p:txBody>
      </p:sp>
    </p:spTree>
    <p:extLst>
      <p:ext uri="{BB962C8B-B14F-4D97-AF65-F5344CB8AC3E}">
        <p14:creationId xmlns:p14="http://schemas.microsoft.com/office/powerpoint/2010/main" val="1351276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5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250"/>
                                        <p:tgtEl>
                                          <p:spTgt spid="3">
                                            <p:txEl>
                                              <p:pRg st="0" end="0"/>
                                            </p:txEl>
                                          </p:spTgt>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25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2" dur="25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25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18" dur="250"/>
                                        <p:tgtEl>
                                          <p:spTgt spid="3">
                                            <p:txEl>
                                              <p:pRg st="3" end="3"/>
                                            </p:txEl>
                                          </p:spTgt>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25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2" dur="25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250"/>
                                        <p:tgtEl>
                                          <p:spTgt spid="3">
                                            <p:txEl>
                                              <p:pRg st="6" end="6"/>
                                            </p:txEl>
                                          </p:spTgt>
                                        </p:tgtEl>
                                        <p:attrNameLst>
                                          <p:attrName>ppt_y</p:attrName>
                                        </p:attrNameLst>
                                      </p:cBhvr>
                                      <p:tavLst>
                                        <p:tav tm="0">
                                          <p:val>
                                            <p:strVal val="#ppt_y+#ppt_h*1.125000"/>
                                          </p:val>
                                        </p:tav>
                                        <p:tav tm="100000">
                                          <p:val>
                                            <p:strVal val="#ppt_y"/>
                                          </p:val>
                                        </p:tav>
                                      </p:tavLst>
                                    </p:anim>
                                    <p:animEffect transition="in" filter="wipe(up)">
                                      <p:cBhvr>
                                        <p:cTn id="28" dur="250"/>
                                        <p:tgtEl>
                                          <p:spTgt spid="3">
                                            <p:txEl>
                                              <p:pRg st="6" end="6"/>
                                            </p:txEl>
                                          </p:spTgt>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250"/>
                                        <p:tgtEl>
                                          <p:spTgt spid="3">
                                            <p:txEl>
                                              <p:pRg st="7" end="7"/>
                                            </p:txEl>
                                          </p:spTgt>
                                        </p:tgtEl>
                                        <p:attrNameLst>
                                          <p:attrName>ppt_y</p:attrName>
                                        </p:attrNameLst>
                                      </p:cBhvr>
                                      <p:tavLst>
                                        <p:tav tm="0">
                                          <p:val>
                                            <p:strVal val="#ppt_y+#ppt_h*1.125000"/>
                                          </p:val>
                                        </p:tav>
                                        <p:tav tm="100000">
                                          <p:val>
                                            <p:strVal val="#ppt_y"/>
                                          </p:val>
                                        </p:tav>
                                      </p:tavLst>
                                    </p:anim>
                                    <p:animEffect transition="in" filter="wipe(up)">
                                      <p:cBhvr>
                                        <p:cTn id="32" dur="25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 calcmode="lin" valueType="num">
                                      <p:cBhvr additive="base">
                                        <p:cTn id="37" dur="250"/>
                                        <p:tgtEl>
                                          <p:spTgt spid="3">
                                            <p:txEl>
                                              <p:pRg st="9" end="9"/>
                                            </p:txEl>
                                          </p:spTgt>
                                        </p:tgtEl>
                                        <p:attrNameLst>
                                          <p:attrName>ppt_y</p:attrName>
                                        </p:attrNameLst>
                                      </p:cBhvr>
                                      <p:tavLst>
                                        <p:tav tm="0">
                                          <p:val>
                                            <p:strVal val="#ppt_y+#ppt_h*1.125000"/>
                                          </p:val>
                                        </p:tav>
                                        <p:tav tm="100000">
                                          <p:val>
                                            <p:strVal val="#ppt_y"/>
                                          </p:val>
                                        </p:tav>
                                      </p:tavLst>
                                    </p:anim>
                                    <p:animEffect transition="in" filter="wipe(up)">
                                      <p:cBhvr>
                                        <p:cTn id="38" dur="250"/>
                                        <p:tgtEl>
                                          <p:spTgt spid="3">
                                            <p:txEl>
                                              <p:pRg st="9" end="9"/>
                                            </p:txEl>
                                          </p:spTgt>
                                        </p:tgtEl>
                                      </p:cBhvr>
                                    </p:animEffect>
                                  </p:childTnLst>
                                </p:cTn>
                              </p:par>
                              <p:par>
                                <p:cTn id="39" presetID="12" presetClass="entr" presetSubtype="4" fill="hold" grpId="0"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 calcmode="lin" valueType="num">
                                      <p:cBhvr additive="base">
                                        <p:cTn id="41" dur="250"/>
                                        <p:tgtEl>
                                          <p:spTgt spid="3">
                                            <p:txEl>
                                              <p:pRg st="10" end="10"/>
                                            </p:txEl>
                                          </p:spTgt>
                                        </p:tgtEl>
                                        <p:attrNameLst>
                                          <p:attrName>ppt_y</p:attrName>
                                        </p:attrNameLst>
                                      </p:cBhvr>
                                      <p:tavLst>
                                        <p:tav tm="0">
                                          <p:val>
                                            <p:strVal val="#ppt_y+#ppt_h*1.125000"/>
                                          </p:val>
                                        </p:tav>
                                        <p:tav tm="100000">
                                          <p:val>
                                            <p:strVal val="#ppt_y"/>
                                          </p:val>
                                        </p:tav>
                                      </p:tavLst>
                                    </p:anim>
                                    <p:animEffect transition="in" filter="wipe(up)">
                                      <p:cBhvr>
                                        <p:cTn id="42" dur="25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1635A8-C30D-41D4-9A8F-C9A6FE37171D}"/>
              </a:ext>
            </a:extLst>
          </p:cNvPr>
          <p:cNvSpPr>
            <a:spLocks noGrp="1"/>
          </p:cNvSpPr>
          <p:nvPr>
            <p:ph type="title"/>
          </p:nvPr>
        </p:nvSpPr>
        <p:spPr/>
        <p:txBody>
          <a:bodyPr/>
          <a:lstStyle/>
          <a:p>
            <a:r>
              <a:rPr lang="fi-FI" dirty="0">
                <a:latin typeface="Arial" charset="0"/>
                <a:ea typeface="Arial" charset="0"/>
                <a:cs typeface="Arial" charset="0"/>
              </a:rPr>
              <a:t>Hakukohteet</a:t>
            </a:r>
            <a:endParaRPr lang="en-GB" dirty="0">
              <a:latin typeface="Arial" charset="0"/>
              <a:ea typeface="Arial" charset="0"/>
              <a:cs typeface="Arial" charset="0"/>
            </a:endParaRPr>
          </a:p>
        </p:txBody>
      </p:sp>
      <p:sp>
        <p:nvSpPr>
          <p:cNvPr id="3" name="Content Placeholder 2">
            <a:extLst>
              <a:ext uri="{FF2B5EF4-FFF2-40B4-BE49-F238E27FC236}">
                <a16:creationId xmlns:a16="http://schemas.microsoft.com/office/drawing/2014/main" id="{5DDD6AC9-AC86-4E71-A00B-A3EAA1148BAE}"/>
              </a:ext>
            </a:extLst>
          </p:cNvPr>
          <p:cNvSpPr>
            <a:spLocks noGrp="1"/>
          </p:cNvSpPr>
          <p:nvPr>
            <p:ph sz="half" idx="1"/>
          </p:nvPr>
        </p:nvSpPr>
        <p:spPr/>
        <p:txBody>
          <a:bodyPr/>
          <a:lstStyle/>
          <a:p>
            <a:pPr marL="0" indent="0">
              <a:spcBef>
                <a:spcPts val="600"/>
              </a:spcBef>
              <a:buNone/>
            </a:pPr>
            <a:r>
              <a:rPr lang="fi-FI" dirty="0">
                <a:latin typeface="Arial" charset="0"/>
                <a:ea typeface="Arial" charset="0"/>
                <a:cs typeface="Arial" charset="0"/>
              </a:rPr>
              <a:t>Suomenkielinen hakukohde:</a:t>
            </a:r>
          </a:p>
          <a:p>
            <a:pPr>
              <a:spcBef>
                <a:spcPts val="600"/>
              </a:spcBef>
            </a:pPr>
            <a:r>
              <a:rPr lang="fi-FI" dirty="0">
                <a:solidFill>
                  <a:schemeClr val="tx1"/>
                </a:solidFill>
                <a:latin typeface="Arial" charset="0"/>
                <a:ea typeface="Arial" charset="0"/>
                <a:cs typeface="Arial" charset="0"/>
              </a:rPr>
              <a:t>Kauppatieteet</a:t>
            </a:r>
          </a:p>
          <a:p>
            <a:pPr marL="358775" indent="0">
              <a:spcBef>
                <a:spcPts val="600"/>
              </a:spcBef>
              <a:buNone/>
            </a:pPr>
            <a:r>
              <a:rPr lang="fi-FI" dirty="0">
                <a:solidFill>
                  <a:schemeClr val="tx1"/>
                </a:solidFill>
                <a:latin typeface="Arial" charset="0"/>
                <a:ea typeface="Arial" charset="0"/>
                <a:cs typeface="Arial" charset="0"/>
              </a:rPr>
              <a:t>Pääaineet: </a:t>
            </a:r>
          </a:p>
          <a:p>
            <a:pPr marL="723900" indent="-368300">
              <a:spcBef>
                <a:spcPts val="500"/>
              </a:spcBef>
            </a:pPr>
            <a:r>
              <a:rPr lang="fi-FI" dirty="0">
                <a:solidFill>
                  <a:schemeClr val="tx1"/>
                </a:solidFill>
                <a:latin typeface="Arial" charset="0"/>
                <a:ea typeface="Arial" charset="0"/>
                <a:cs typeface="Arial" charset="0"/>
              </a:rPr>
              <a:t>Johtaminen</a:t>
            </a:r>
          </a:p>
          <a:p>
            <a:pPr marL="723900" indent="-368300">
              <a:spcBef>
                <a:spcPts val="500"/>
              </a:spcBef>
            </a:pPr>
            <a:r>
              <a:rPr lang="fi-FI" dirty="0">
                <a:solidFill>
                  <a:schemeClr val="tx1"/>
                </a:solidFill>
                <a:latin typeface="Arial" charset="0"/>
                <a:ea typeface="Arial" charset="0"/>
                <a:cs typeface="Arial" charset="0"/>
              </a:rPr>
              <a:t>Laskentatoimi</a:t>
            </a:r>
          </a:p>
          <a:p>
            <a:pPr marL="723900" indent="-368300">
              <a:spcBef>
                <a:spcPts val="500"/>
              </a:spcBef>
            </a:pPr>
            <a:r>
              <a:rPr lang="fi-FI" dirty="0">
                <a:solidFill>
                  <a:schemeClr val="tx1"/>
                </a:solidFill>
                <a:latin typeface="Arial" charset="0"/>
                <a:ea typeface="Arial" charset="0"/>
                <a:cs typeface="Arial" charset="0"/>
              </a:rPr>
              <a:t>Tieto- ja palvelujohtaminen</a:t>
            </a:r>
          </a:p>
          <a:p>
            <a:pPr marL="723900" indent="-368300">
              <a:spcBef>
                <a:spcPts val="500"/>
              </a:spcBef>
            </a:pPr>
            <a:r>
              <a:rPr lang="fi-FI" dirty="0">
                <a:solidFill>
                  <a:schemeClr val="tx1"/>
                </a:solidFill>
                <a:latin typeface="Arial" charset="0"/>
                <a:ea typeface="Arial" charset="0"/>
                <a:cs typeface="Arial" charset="0"/>
              </a:rPr>
              <a:t>Markkinointi</a:t>
            </a:r>
          </a:p>
          <a:p>
            <a:pPr marL="723900" indent="-368300">
              <a:spcBef>
                <a:spcPts val="500"/>
              </a:spcBef>
            </a:pPr>
            <a:r>
              <a:rPr lang="fi-FI" dirty="0">
                <a:solidFill>
                  <a:schemeClr val="tx1"/>
                </a:solidFill>
                <a:latin typeface="Arial" charset="0"/>
                <a:ea typeface="Arial" charset="0"/>
                <a:cs typeface="Arial" charset="0"/>
              </a:rPr>
              <a:t>Rahoitus</a:t>
            </a:r>
          </a:p>
          <a:p>
            <a:pPr marL="723900" indent="-368300">
              <a:spcBef>
                <a:spcPts val="500"/>
              </a:spcBef>
            </a:pPr>
            <a:r>
              <a:rPr lang="fi-FI" dirty="0">
                <a:solidFill>
                  <a:schemeClr val="tx1"/>
                </a:solidFill>
                <a:latin typeface="Arial" charset="0"/>
                <a:ea typeface="Arial" charset="0"/>
                <a:cs typeface="Arial" charset="0"/>
              </a:rPr>
              <a:t>Taloustiede</a:t>
            </a:r>
          </a:p>
          <a:p>
            <a:pPr marL="723900" indent="-368300">
              <a:spcBef>
                <a:spcPts val="500"/>
              </a:spcBef>
            </a:pPr>
            <a:r>
              <a:rPr lang="fi-FI" dirty="0">
                <a:solidFill>
                  <a:schemeClr val="tx1"/>
                </a:solidFill>
                <a:latin typeface="Arial" charset="0"/>
                <a:ea typeface="Arial" charset="0"/>
                <a:cs typeface="Arial" charset="0"/>
              </a:rPr>
              <a:t>Yritysjuridiikka</a:t>
            </a:r>
          </a:p>
          <a:p>
            <a:pPr>
              <a:spcBef>
                <a:spcPts val="600"/>
              </a:spcBef>
            </a:pPr>
            <a:endParaRPr lang="fi-FI" sz="1000" dirty="0">
              <a:solidFill>
                <a:schemeClr val="tx1"/>
              </a:solidFill>
              <a:latin typeface="Arial" charset="0"/>
              <a:ea typeface="Arial" charset="0"/>
              <a:cs typeface="Arial" charset="0"/>
            </a:endParaRPr>
          </a:p>
          <a:p>
            <a:pPr marL="0" indent="0">
              <a:spcBef>
                <a:spcPts val="600"/>
              </a:spcBef>
              <a:buNone/>
            </a:pPr>
            <a:r>
              <a:rPr lang="fi-FI" dirty="0">
                <a:latin typeface="Arial" charset="0"/>
                <a:ea typeface="Arial" charset="0"/>
                <a:cs typeface="Arial" charset="0"/>
              </a:rPr>
              <a:t>Englanninkieliset hakukohteet:</a:t>
            </a:r>
          </a:p>
          <a:p>
            <a:pPr>
              <a:spcBef>
                <a:spcPts val="600"/>
              </a:spcBef>
            </a:pPr>
            <a:r>
              <a:rPr lang="fi-FI" dirty="0" err="1">
                <a:solidFill>
                  <a:schemeClr val="tx1"/>
                </a:solidFill>
                <a:latin typeface="Arial" charset="0"/>
                <a:ea typeface="Arial" charset="0"/>
                <a:cs typeface="Arial" charset="0"/>
              </a:rPr>
              <a:t>Economics</a:t>
            </a:r>
            <a:endParaRPr lang="fi-FI" dirty="0">
              <a:solidFill>
                <a:schemeClr val="tx1"/>
              </a:solidFill>
              <a:latin typeface="Arial" charset="0"/>
              <a:ea typeface="Arial" charset="0"/>
              <a:cs typeface="Arial" charset="0"/>
            </a:endParaRPr>
          </a:p>
          <a:p>
            <a:pPr>
              <a:spcBef>
                <a:spcPts val="600"/>
              </a:spcBef>
            </a:pPr>
            <a:r>
              <a:rPr lang="fi-FI" dirty="0">
                <a:solidFill>
                  <a:schemeClr val="tx1"/>
                </a:solidFill>
                <a:latin typeface="Arial" charset="0"/>
                <a:ea typeface="Arial" charset="0"/>
                <a:cs typeface="Arial" charset="0"/>
              </a:rPr>
              <a:t>International Business, Mikkelin yksikkö</a:t>
            </a:r>
            <a:endParaRPr lang="en-GB" dirty="0">
              <a:solidFill>
                <a:schemeClr val="tx1"/>
              </a:solidFill>
              <a:latin typeface="Arial" charset="0"/>
              <a:ea typeface="Arial" charset="0"/>
              <a:cs typeface="Arial" charset="0"/>
            </a:endParaRPr>
          </a:p>
        </p:txBody>
      </p:sp>
      <p:pic>
        <p:nvPicPr>
          <p:cNvPr id="4" name="Kuvan paikkamerkki 3">
            <a:extLst>
              <a:ext uri="{FF2B5EF4-FFF2-40B4-BE49-F238E27FC236}">
                <a16:creationId xmlns:a16="http://schemas.microsoft.com/office/drawing/2014/main" id="{FEC79E2D-09C8-4300-AC8A-66949E01F6A3}"/>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32" r="32"/>
          <a:stretch>
            <a:fillRect/>
          </a:stretch>
        </p:blipFill>
        <p:spPr/>
      </p:pic>
    </p:spTree>
    <p:extLst>
      <p:ext uri="{BB962C8B-B14F-4D97-AF65-F5344CB8AC3E}">
        <p14:creationId xmlns:p14="http://schemas.microsoft.com/office/powerpoint/2010/main" val="18602204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16023-93B1-4C14-B7F3-F0576E4C21D2}"/>
              </a:ext>
            </a:extLst>
          </p:cNvPr>
          <p:cNvSpPr>
            <a:spLocks noGrp="1"/>
          </p:cNvSpPr>
          <p:nvPr>
            <p:ph type="title"/>
          </p:nvPr>
        </p:nvSpPr>
        <p:spPr/>
        <p:txBody>
          <a:bodyPr/>
          <a:lstStyle/>
          <a:p>
            <a:r>
              <a:rPr lang="fi-FI" dirty="0">
                <a:latin typeface="Arial" charset="0"/>
                <a:ea typeface="Arial" charset="0"/>
                <a:cs typeface="Arial" charset="0"/>
              </a:rPr>
              <a:t>Valintakoe</a:t>
            </a:r>
            <a:endParaRPr lang="en-GB" dirty="0">
              <a:latin typeface="Arial" charset="0"/>
              <a:ea typeface="Arial" charset="0"/>
              <a:cs typeface="Arial" charset="0"/>
            </a:endParaRPr>
          </a:p>
        </p:txBody>
      </p:sp>
      <p:sp>
        <p:nvSpPr>
          <p:cNvPr id="5" name="Content Placeholder 4">
            <a:extLst>
              <a:ext uri="{FF2B5EF4-FFF2-40B4-BE49-F238E27FC236}">
                <a16:creationId xmlns:a16="http://schemas.microsoft.com/office/drawing/2014/main" id="{52520E04-5E0C-496D-B191-96440EDFC859}"/>
              </a:ext>
            </a:extLst>
          </p:cNvPr>
          <p:cNvSpPr>
            <a:spLocks noGrp="1"/>
          </p:cNvSpPr>
          <p:nvPr>
            <p:ph sz="half" idx="1"/>
          </p:nvPr>
        </p:nvSpPr>
        <p:spPr>
          <a:xfrm>
            <a:off x="2192400" y="1358900"/>
            <a:ext cx="6228000" cy="5230800"/>
          </a:xfrm>
        </p:spPr>
        <p:txBody>
          <a:bodyPr/>
          <a:lstStyle/>
          <a:p>
            <a:pPr marL="0" indent="355600">
              <a:buNone/>
            </a:pPr>
            <a:r>
              <a:rPr lang="fi-FI" sz="2600" dirty="0">
                <a:latin typeface="Arial" charset="0"/>
                <a:ea typeface="Arial" charset="0"/>
                <a:cs typeface="Arial" charset="0"/>
              </a:rPr>
              <a:t>Perustuu</a:t>
            </a:r>
          </a:p>
          <a:p>
            <a:pPr lvl="1"/>
            <a:r>
              <a:rPr lang="fi-FI" sz="2200" dirty="0">
                <a:latin typeface="Arial" charset="0"/>
                <a:ea typeface="Arial" charset="0"/>
                <a:cs typeface="Arial" charset="0"/>
              </a:rPr>
              <a:t>Kokeessa mahdollisesti jaettavaan aineistoon sekä lukion kursseihin:</a:t>
            </a:r>
          </a:p>
          <a:p>
            <a:pPr marL="698500" lvl="1" indent="-342900">
              <a:buFont typeface="Arial" panose="020B0604020202020204" pitchFamily="34" charset="0"/>
              <a:buChar char="•"/>
            </a:pPr>
            <a:r>
              <a:rPr lang="fi-FI" sz="2200" dirty="0">
                <a:latin typeface="Arial" charset="0"/>
                <a:ea typeface="Arial" charset="0"/>
                <a:cs typeface="Arial" charset="0"/>
              </a:rPr>
              <a:t>Taloustieto (YH2)</a:t>
            </a:r>
          </a:p>
          <a:p>
            <a:pPr marL="698500" lvl="1" indent="-342900">
              <a:buFont typeface="Arial" panose="020B0604020202020204" pitchFamily="34" charset="0"/>
              <a:buChar char="•"/>
            </a:pPr>
            <a:r>
              <a:rPr lang="fi-FI" sz="2200" dirty="0">
                <a:latin typeface="Arial" charset="0"/>
                <a:ea typeface="Arial" charset="0"/>
                <a:cs typeface="Arial" charset="0"/>
              </a:rPr>
              <a:t>Ihminen ympäristön ja yhteiskunnan muutoksessa (HI1)</a:t>
            </a:r>
          </a:p>
          <a:p>
            <a:pPr marL="698500" lvl="1" indent="-342900">
              <a:buFont typeface="Arial" panose="020B0604020202020204" pitchFamily="34" charset="0"/>
              <a:buChar char="•"/>
            </a:pPr>
            <a:r>
              <a:rPr lang="fi-FI" sz="2200" dirty="0">
                <a:latin typeface="Arial" panose="020B0604020202020204" pitchFamily="34" charset="0"/>
                <a:cs typeface="Arial" panose="020B0604020202020204" pitchFamily="34" charset="0"/>
              </a:rPr>
              <a:t>Tilastot ja todennäköisyys (MAB5, lyhyt matematiikka) tai Todennäköisyys ja tilastot (MAA10). Valintakokeeseen riittää jompikumpi matematiikan oppimäärä.</a:t>
            </a:r>
          </a:p>
          <a:p>
            <a:pPr lvl="1"/>
            <a:endParaRPr lang="fi-FI" sz="2200" dirty="0">
              <a:latin typeface="Arial" charset="0"/>
              <a:ea typeface="Arial" charset="0"/>
              <a:cs typeface="Arial" charset="0"/>
            </a:endParaRPr>
          </a:p>
          <a:p>
            <a:pPr marL="0" indent="355600">
              <a:buNone/>
            </a:pPr>
            <a:r>
              <a:rPr lang="fi-FI" sz="2600" dirty="0">
                <a:latin typeface="Arial" charset="0"/>
                <a:ea typeface="Arial" charset="0"/>
                <a:cs typeface="Arial" charset="0"/>
              </a:rPr>
              <a:t>Sisältää</a:t>
            </a:r>
          </a:p>
          <a:p>
            <a:pPr lvl="1"/>
            <a:r>
              <a:rPr lang="fi-FI" sz="2200" dirty="0">
                <a:latin typeface="Arial" charset="0"/>
                <a:ea typeface="Arial" charset="0"/>
                <a:cs typeface="Arial" charset="0"/>
              </a:rPr>
              <a:t>Monivalinta- ja/tai oikein/väärin-kysymyksiä.</a:t>
            </a:r>
          </a:p>
          <a:p>
            <a:endParaRPr lang="fi-FI" sz="2200" dirty="0">
              <a:latin typeface="Arial" charset="0"/>
              <a:ea typeface="Arial" charset="0"/>
              <a:cs typeface="Arial" charset="0"/>
            </a:endParaRPr>
          </a:p>
          <a:p>
            <a:pPr marL="0" indent="355600">
              <a:buNone/>
            </a:pPr>
            <a:r>
              <a:rPr lang="fi-FI" sz="2600" dirty="0">
                <a:latin typeface="Arial" charset="0"/>
                <a:ea typeface="Arial" charset="0"/>
                <a:cs typeface="Arial" charset="0"/>
              </a:rPr>
              <a:t>Järjestetään</a:t>
            </a:r>
          </a:p>
          <a:p>
            <a:pPr lvl="1"/>
            <a:r>
              <a:rPr lang="en-US" sz="2200" dirty="0" err="1">
                <a:latin typeface="Arial" charset="0"/>
                <a:ea typeface="Arial" charset="0"/>
                <a:cs typeface="Arial" charset="0"/>
              </a:rPr>
              <a:t>Tiistaina</a:t>
            </a:r>
            <a:r>
              <a:rPr lang="en-US" sz="2200" dirty="0">
                <a:latin typeface="Arial" charset="0"/>
                <a:ea typeface="Arial" charset="0"/>
                <a:cs typeface="Arial" charset="0"/>
              </a:rPr>
              <a:t> 6.6.2023 </a:t>
            </a:r>
            <a:r>
              <a:rPr lang="en-US" sz="2200" dirty="0" err="1">
                <a:latin typeface="Arial" charset="0"/>
                <a:ea typeface="Arial" charset="0"/>
                <a:cs typeface="Arial" charset="0"/>
              </a:rPr>
              <a:t>klo</a:t>
            </a:r>
            <a:r>
              <a:rPr lang="en-US" sz="2200" dirty="0">
                <a:latin typeface="Arial" charset="0"/>
                <a:ea typeface="Arial" charset="0"/>
                <a:cs typeface="Arial" charset="0"/>
              </a:rPr>
              <a:t> 12-15</a:t>
            </a:r>
          </a:p>
          <a:p>
            <a:pPr lvl="1"/>
            <a:endParaRPr lang="en-US" sz="2200" b="1" strike="sngStrike" dirty="0">
              <a:latin typeface="Arial" charset="0"/>
              <a:ea typeface="Arial" charset="0"/>
              <a:cs typeface="Arial" charset="0"/>
            </a:endParaRPr>
          </a:p>
          <a:p>
            <a:pPr lvl="1"/>
            <a:endParaRPr lang="en-GB" sz="2200" b="1" strike="sngStrike" dirty="0">
              <a:latin typeface="Arial" charset="0"/>
              <a:ea typeface="Arial" charset="0"/>
              <a:cs typeface="Arial" charset="0"/>
            </a:endParaRPr>
          </a:p>
        </p:txBody>
      </p:sp>
      <p:pic>
        <p:nvPicPr>
          <p:cNvPr id="8" name="Kuvan paikkamerkki 7">
            <a:extLst>
              <a:ext uri="{FF2B5EF4-FFF2-40B4-BE49-F238E27FC236}">
                <a16:creationId xmlns:a16="http://schemas.microsoft.com/office/drawing/2014/main" id="{9EA8C819-6E83-4505-87E5-9DD67EF47603}"/>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32" r="32"/>
          <a:stretch>
            <a:fillRect/>
          </a:stretch>
        </p:blipFill>
        <p:spPr/>
      </p:pic>
    </p:spTree>
    <p:extLst>
      <p:ext uri="{BB962C8B-B14F-4D97-AF65-F5344CB8AC3E}">
        <p14:creationId xmlns:p14="http://schemas.microsoft.com/office/powerpoint/2010/main" val="763461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2BF3975-D997-4C66-B52A-9768521ED00D}"/>
              </a:ext>
            </a:extLst>
          </p:cNvPr>
          <p:cNvSpPr>
            <a:spLocks noGrp="1"/>
          </p:cNvSpPr>
          <p:nvPr>
            <p:ph type="title"/>
          </p:nvPr>
        </p:nvSpPr>
        <p:spPr/>
        <p:txBody>
          <a:bodyPr/>
          <a:lstStyle/>
          <a:p>
            <a:r>
              <a:rPr lang="fi-FI" dirty="0">
                <a:latin typeface="Arial" charset="0"/>
                <a:ea typeface="Arial" charset="0"/>
                <a:cs typeface="Arial" charset="0"/>
              </a:rPr>
              <a:t>Taiteiden ala</a:t>
            </a:r>
          </a:p>
        </p:txBody>
      </p:sp>
      <p:pic>
        <p:nvPicPr>
          <p:cNvPr id="4" name="Kuvan paikkamerkki 3">
            <a:extLst>
              <a:ext uri="{FF2B5EF4-FFF2-40B4-BE49-F238E27FC236}">
                <a16:creationId xmlns:a16="http://schemas.microsoft.com/office/drawing/2014/main" id="{AC8DD0BD-61B5-4445-B793-4A4CCA41F611}"/>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2" r="22"/>
          <a:stretch>
            <a:fillRect/>
          </a:stretch>
        </p:blipFill>
        <p:spPr/>
      </p:pic>
      <p:sp>
        <p:nvSpPr>
          <p:cNvPr id="7" name="Otsikko 1">
            <a:extLst>
              <a:ext uri="{FF2B5EF4-FFF2-40B4-BE49-F238E27FC236}">
                <a16:creationId xmlns:a16="http://schemas.microsoft.com/office/drawing/2014/main" id="{EC881ACE-D9CF-4CB1-90FE-816539BCB3BE}"/>
              </a:ext>
            </a:extLst>
          </p:cNvPr>
          <p:cNvSpPr txBox="1">
            <a:spLocks/>
          </p:cNvSpPr>
          <p:nvPr/>
        </p:nvSpPr>
        <p:spPr>
          <a:xfrm>
            <a:off x="476045" y="368300"/>
            <a:ext cx="9143999" cy="1800000"/>
          </a:xfrm>
          <a:prstGeom prst="rect">
            <a:avLst/>
          </a:prstGeom>
        </p:spPr>
        <p:txBody>
          <a:bodyPr vert="horz" lIns="0" tIns="0" rIns="0" bIns="0" rtlCol="0" anchor="ctr" anchorCtr="0">
            <a:noAutofit/>
          </a:bodyPr>
          <a:lstStyle>
            <a:lvl1pPr algn="l" defTabSz="1219078" rtl="0" eaLnBrk="1" latinLnBrk="0" hangingPunct="1">
              <a:lnSpc>
                <a:spcPct val="75000"/>
              </a:lnSpc>
              <a:spcBef>
                <a:spcPct val="0"/>
              </a:spcBef>
              <a:buNone/>
              <a:defRPr sz="11000" b="1" kern="1200" spc="-500" baseline="0">
                <a:solidFill>
                  <a:schemeClr val="tx2"/>
                </a:solidFill>
                <a:latin typeface="+mj-lt"/>
                <a:ea typeface="+mj-ea"/>
                <a:cs typeface="+mj-cs"/>
              </a:defRPr>
            </a:lvl1pPr>
          </a:lstStyle>
          <a:p>
            <a:r>
              <a:rPr lang="fi-FI" dirty="0">
                <a:latin typeface="Arial" charset="0"/>
                <a:ea typeface="Arial" charset="0"/>
                <a:cs typeface="Arial" charset="0"/>
              </a:rPr>
              <a:t>Taiteiden ala</a:t>
            </a:r>
          </a:p>
        </p:txBody>
      </p:sp>
      <p:sp>
        <p:nvSpPr>
          <p:cNvPr id="8" name="Otsikko 1">
            <a:extLst>
              <a:ext uri="{FF2B5EF4-FFF2-40B4-BE49-F238E27FC236}">
                <a16:creationId xmlns:a16="http://schemas.microsoft.com/office/drawing/2014/main" id="{881A6891-7F1B-4E64-9D78-EE87345CFA16}"/>
              </a:ext>
            </a:extLst>
          </p:cNvPr>
          <p:cNvSpPr txBox="1">
            <a:spLocks/>
          </p:cNvSpPr>
          <p:nvPr/>
        </p:nvSpPr>
        <p:spPr>
          <a:xfrm>
            <a:off x="476045" y="7440964"/>
            <a:ext cx="9143999" cy="1800000"/>
          </a:xfrm>
          <a:prstGeom prst="rect">
            <a:avLst/>
          </a:prstGeom>
        </p:spPr>
        <p:txBody>
          <a:bodyPr vert="horz" lIns="0" tIns="0" rIns="0" bIns="0" rtlCol="0" anchor="ctr" anchorCtr="0">
            <a:noAutofit/>
          </a:bodyPr>
          <a:lstStyle>
            <a:lvl1pPr algn="l" defTabSz="1219078" rtl="0" eaLnBrk="1" latinLnBrk="0" hangingPunct="1">
              <a:lnSpc>
                <a:spcPct val="75000"/>
              </a:lnSpc>
              <a:spcBef>
                <a:spcPct val="0"/>
              </a:spcBef>
              <a:buNone/>
              <a:defRPr sz="11000" b="1" kern="1200" spc="-500" baseline="0">
                <a:solidFill>
                  <a:schemeClr val="tx2"/>
                </a:solidFill>
                <a:latin typeface="+mj-lt"/>
                <a:ea typeface="+mj-ea"/>
                <a:cs typeface="+mj-cs"/>
              </a:defRPr>
            </a:lvl1pPr>
          </a:lstStyle>
          <a:p>
            <a:r>
              <a:rPr lang="fi-FI" dirty="0">
                <a:latin typeface="Arial" charset="0"/>
                <a:ea typeface="Arial" charset="0"/>
                <a:cs typeface="Arial" charset="0"/>
              </a:rPr>
              <a:t>Taiteiden ala</a:t>
            </a:r>
          </a:p>
        </p:txBody>
      </p:sp>
    </p:spTree>
    <p:extLst>
      <p:ext uri="{BB962C8B-B14F-4D97-AF65-F5344CB8AC3E}">
        <p14:creationId xmlns:p14="http://schemas.microsoft.com/office/powerpoint/2010/main" val="1104605208"/>
      </p:ext>
    </p:extLst>
  </p:cSld>
  <p:clrMapOvr>
    <a:masterClrMapping/>
  </p:clrMapOvr>
</p:sld>
</file>

<file path=ppt/theme/theme1.xml><?xml version="1.0" encoding="utf-8"?>
<a:theme xmlns:a="http://schemas.openxmlformats.org/drawingml/2006/main" name="Aalto-yliopisto">
  <a:themeElements>
    <a:clrScheme name="Aalto">
      <a:dk1>
        <a:sysClr val="windowText" lastClr="000000"/>
      </a:dk1>
      <a:lt1>
        <a:sysClr val="window" lastClr="FFFFFF"/>
      </a:lt1>
      <a:dk2>
        <a:srgbClr val="ED1C24"/>
      </a:dk2>
      <a:lt2>
        <a:srgbClr val="A5A5A5"/>
      </a:lt2>
      <a:accent1>
        <a:srgbClr val="ED1C24"/>
      </a:accent1>
      <a:accent2>
        <a:srgbClr val="CCCCCC"/>
      </a:accent2>
      <a:accent3>
        <a:srgbClr val="A5A5A5"/>
      </a:accent3>
      <a:accent4>
        <a:srgbClr val="ED1C24"/>
      </a:accent4>
      <a:accent5>
        <a:srgbClr val="CCCCCC"/>
      </a:accent5>
      <a:accent6>
        <a:srgbClr val="A5A5A5"/>
      </a:accent6>
      <a:hlink>
        <a:srgbClr val="0563C1"/>
      </a:hlink>
      <a:folHlink>
        <a:srgbClr val="954F72"/>
      </a:folHlink>
    </a:clrScheme>
    <a:fontScheme name="AaltoYO">
      <a:majorFont>
        <a:latin typeface="NimbusSan"/>
        <a:ea typeface=""/>
        <a:cs typeface=""/>
      </a:majorFont>
      <a:minorFont>
        <a:latin typeface="NimbusSan"/>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ctr">
          <a:defRPr sz="2000" b="1" dirty="0" smtClean="0">
            <a:solidFill>
              <a:schemeClr val="tx2"/>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Aalto_template_koulutusohjelma_FIN_v2018-12-20.potx" id="{97E9A9DB-FFBE-44E6-AA30-781E5947E0F7}" vid="{933B85FA-1E2C-4441-84EF-A42D78D1F3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Aalto_template_koulutusohjelma_FIN_v2019-01-13</Template>
  <TotalTime>3487</TotalTime>
  <Words>3496</Words>
  <Application>Microsoft Office PowerPoint</Application>
  <PresentationFormat>Custom</PresentationFormat>
  <Paragraphs>457</Paragraphs>
  <Slides>34</Slides>
  <Notes>18</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Calibri</vt:lpstr>
      <vt:lpstr>Nimbus Sans</vt:lpstr>
      <vt:lpstr>NimbusSan</vt:lpstr>
      <vt:lpstr>Segoe UI</vt:lpstr>
      <vt:lpstr>Times New Roman</vt:lpstr>
      <vt:lpstr>Aalto-yliopisto</vt:lpstr>
      <vt:lpstr>Change the Game</vt:lpstr>
      <vt:lpstr>Etunimi Sukunimi</vt:lpstr>
      <vt:lpstr>Aalto-yliopistossa tiede ja taide  kohtaavat teknologian ja talouden.</vt:lpstr>
      <vt:lpstr>Kauppa-tieteellinen ala</vt:lpstr>
      <vt:lpstr>Erika Noponen  --------------  Taloustieteen opiskelija</vt:lpstr>
      <vt:lpstr>Opiskelu kauppatieteellisellä alalla on...</vt:lpstr>
      <vt:lpstr>Hakukohteet</vt:lpstr>
      <vt:lpstr>Valintakoe</vt:lpstr>
      <vt:lpstr>Taiteiden ala</vt:lpstr>
      <vt:lpstr>Anna Isoniemi  --------------  Fashion, Clothing and Textile Design -ohjelman opiskelija</vt:lpstr>
      <vt:lpstr>Opiskelu taiteiden alalla on...</vt:lpstr>
      <vt:lpstr>Hakukohteet</vt:lpstr>
      <vt:lpstr>Esimerkki ennakko-/valintakoetehtävästä</vt:lpstr>
      <vt:lpstr>Tekniikan ala</vt:lpstr>
      <vt:lpstr>Tinka Valentijn  --------  Machine Learning, Data Science and Artificial Intelligence -ohjelman opiskelija</vt:lpstr>
      <vt:lpstr>Opiskelu tekniikan alalla on...</vt:lpstr>
      <vt:lpstr>Hakukohteet</vt:lpstr>
      <vt:lpstr>Esimerkkejä DI-valintakoetehtävistä</vt:lpstr>
      <vt:lpstr>Kolme alaa, yksi yhteisö</vt:lpstr>
      <vt:lpstr>Aallosta erityisen tekee</vt:lpstr>
      <vt:lpstr>Minun tarinani</vt:lpstr>
      <vt:lpstr>Etunimi Sukunimi  ----------  Koulutusohjelman x opiskelija</vt:lpstr>
      <vt:lpstr>Etunimi Sukunimi  ----------  Koulutusohjelman x opiskelija</vt:lpstr>
      <vt:lpstr>Minun lukujärjestykseni</vt:lpstr>
      <vt:lpstr>Kandidaatti- ja maisteriopinnot</vt:lpstr>
      <vt:lpstr>Sinun tarinasi</vt:lpstr>
      <vt:lpstr>Lukiossa</vt:lpstr>
      <vt:lpstr>Hakeminen</vt:lpstr>
      <vt:lpstr>Avoimen yliopiston väylät </vt:lpstr>
      <vt:lpstr>Kotimaisten kielten taidon osoittaminen</vt:lpstr>
      <vt:lpstr>Näin haet</vt:lpstr>
      <vt:lpstr>Sinusta voi tulla isona</vt:lpstr>
      <vt:lpstr>Made in Aalto</vt:lpstr>
      <vt:lpstr>Aalto-yliopistosta saat  enemmän kuin tutkinnon.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Change the Game</dc:title>
  <dc:creator>Koskinen Saara</dc:creator>
  <cp:lastModifiedBy>Räsänen Sari</cp:lastModifiedBy>
  <cp:revision>199</cp:revision>
  <dcterms:created xsi:type="dcterms:W3CDTF">2019-01-15T13:13:19Z</dcterms:created>
  <dcterms:modified xsi:type="dcterms:W3CDTF">2022-11-25T08:51:16Z</dcterms:modified>
</cp:coreProperties>
</file>