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8"/>
  </p:notesMasterIdLst>
  <p:sldIdLst>
    <p:sldId id="267" r:id="rId5"/>
    <p:sldId id="256" r:id="rId6"/>
    <p:sldId id="261" r:id="rId7"/>
    <p:sldId id="262" r:id="rId8"/>
    <p:sldId id="266" r:id="rId9"/>
    <p:sldId id="258" r:id="rId10"/>
    <p:sldId id="272" r:id="rId11"/>
    <p:sldId id="277" r:id="rId12"/>
    <p:sldId id="270" r:id="rId13"/>
    <p:sldId id="259" r:id="rId14"/>
    <p:sldId id="269" r:id="rId15"/>
    <p:sldId id="260" r:id="rId16"/>
    <p:sldId id="268" r:id="rId17"/>
  </p:sldIdLst>
  <p:sldSz cx="7559675" cy="1069181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248" userDrawn="1">
          <p15:clr>
            <a:srgbClr val="A4A3A4"/>
          </p15:clr>
        </p15:guide>
        <p15:guide id="2" pos="2381" userDrawn="1">
          <p15:clr>
            <a:srgbClr val="A4A3A4"/>
          </p15:clr>
        </p15:guide>
        <p15:guide id="3" pos="657" userDrawn="1">
          <p15:clr>
            <a:srgbClr val="A4A3A4"/>
          </p15:clr>
        </p15:guide>
        <p15:guide id="4" orient="horz" pos="2211" userDrawn="1">
          <p15:clr>
            <a:srgbClr val="A4A3A4"/>
          </p15:clr>
        </p15:guide>
        <p15:guide id="5" pos="4082" userDrawn="1">
          <p15:clr>
            <a:srgbClr val="A4A3A4"/>
          </p15:clr>
        </p15:guide>
        <p15:guide id="6" pos="2336" userDrawn="1">
          <p15:clr>
            <a:srgbClr val="A4A3A4"/>
          </p15:clr>
        </p15:guide>
        <p15:guide id="7" pos="2426" userDrawn="1">
          <p15:clr>
            <a:srgbClr val="A4A3A4"/>
          </p15:clr>
        </p15:guide>
        <p15:guide id="8" orient="horz" pos="25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363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32"/>
  </p:normalViewPr>
  <p:slideViewPr>
    <p:cSldViewPr snapToGrid="0">
      <p:cViewPr>
        <p:scale>
          <a:sx n="79" d="100"/>
          <a:sy n="79" d="100"/>
        </p:scale>
        <p:origin x="2992" y="-80"/>
      </p:cViewPr>
      <p:guideLst>
        <p:guide orient="horz" pos="6248"/>
        <p:guide pos="2381"/>
        <p:guide pos="657"/>
        <p:guide orient="horz" pos="2211"/>
        <p:guide pos="4082"/>
        <p:guide pos="2336"/>
        <p:guide pos="2426"/>
        <p:guide orient="horz" pos="2528"/>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CC4961-31BD-044C-941C-7349F0375F5E}" type="datetimeFigureOut">
              <a:rPr lang="en-US" smtClean="0"/>
              <a:t>1/11/22</a:t>
            </a:fld>
            <a:endParaRPr lang="en-US"/>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6651D9-087A-844F-901B-5995970B69A4}" type="slidenum">
              <a:rPr lang="en-US" smtClean="0"/>
              <a:t>‹#›</a:t>
            </a:fld>
            <a:endParaRPr lang="en-US"/>
          </a:p>
        </p:txBody>
      </p:sp>
    </p:spTree>
    <p:extLst>
      <p:ext uri="{BB962C8B-B14F-4D97-AF65-F5344CB8AC3E}">
        <p14:creationId xmlns:p14="http://schemas.microsoft.com/office/powerpoint/2010/main" val="810420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606651D9-087A-844F-901B-5995970B69A4}" type="slidenum">
              <a:rPr lang="en-US" smtClean="0"/>
              <a:t>1</a:t>
            </a:fld>
            <a:endParaRPr lang="en-US"/>
          </a:p>
        </p:txBody>
      </p:sp>
    </p:spTree>
    <p:extLst>
      <p:ext uri="{BB962C8B-B14F-4D97-AF65-F5344CB8AC3E}">
        <p14:creationId xmlns:p14="http://schemas.microsoft.com/office/powerpoint/2010/main" val="1739154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Lisätty</a:t>
            </a:r>
            <a:r>
              <a:rPr lang="en-US" baseline="0"/>
              <a:t> piste viimeisen kappaleen loppuun.</a:t>
            </a:r>
            <a:endParaRPr lang="en-US"/>
          </a:p>
        </p:txBody>
      </p:sp>
      <p:sp>
        <p:nvSpPr>
          <p:cNvPr id="4" name="Slide Number Placeholder 3"/>
          <p:cNvSpPr>
            <a:spLocks noGrp="1"/>
          </p:cNvSpPr>
          <p:nvPr>
            <p:ph type="sldNum" sz="quarter" idx="10"/>
          </p:nvPr>
        </p:nvSpPr>
        <p:spPr/>
        <p:txBody>
          <a:bodyPr/>
          <a:lstStyle/>
          <a:p>
            <a:fld id="{606651D9-087A-844F-901B-5995970B69A4}" type="slidenum">
              <a:rPr lang="en-US" smtClean="0"/>
              <a:t>9</a:t>
            </a:fld>
            <a:endParaRPr lang="en-US"/>
          </a:p>
        </p:txBody>
      </p:sp>
    </p:spTree>
    <p:extLst>
      <p:ext uri="{BB962C8B-B14F-4D97-AF65-F5344CB8AC3E}">
        <p14:creationId xmlns:p14="http://schemas.microsoft.com/office/powerpoint/2010/main" val="4217882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6977" y="1749797"/>
            <a:ext cx="6425724" cy="3722335"/>
          </a:xfrm>
        </p:spPr>
        <p:txBody>
          <a:bodyPr anchor="b"/>
          <a:lstStyle>
            <a:lvl1pPr algn="ctr">
              <a:defRPr sz="4960"/>
            </a:lvl1pPr>
          </a:lstStyle>
          <a:p>
            <a:r>
              <a:rPr lang="en-US"/>
              <a:t>Click to edit Master title style</a:t>
            </a:r>
          </a:p>
        </p:txBody>
      </p:sp>
      <p:sp>
        <p:nvSpPr>
          <p:cNvPr id="3" name="Subtitle 2"/>
          <p:cNvSpPr>
            <a:spLocks noGrp="1"/>
          </p:cNvSpPr>
          <p:nvPr>
            <p:ph type="subTitle" idx="1"/>
          </p:nvPr>
        </p:nvSpPr>
        <p:spPr>
          <a:xfrm>
            <a:off x="944961" y="5615679"/>
            <a:ext cx="5669756" cy="2581379"/>
          </a:xfrm>
        </p:spPr>
        <p:txBody>
          <a:bodyPr/>
          <a:lstStyle>
            <a:lvl1pPr marL="0" indent="0" algn="ctr">
              <a:buNone/>
              <a:defRPr sz="1984"/>
            </a:lvl1pPr>
            <a:lvl2pPr marL="377987" indent="0" algn="ctr">
              <a:buNone/>
              <a:defRPr sz="1653"/>
            </a:lvl2pPr>
            <a:lvl3pPr marL="755973" indent="0" algn="ctr">
              <a:buNone/>
              <a:defRPr sz="1488"/>
            </a:lvl3pPr>
            <a:lvl4pPr marL="1133961" indent="0" algn="ctr">
              <a:buNone/>
              <a:defRPr sz="1323"/>
            </a:lvl4pPr>
            <a:lvl5pPr marL="1511947" indent="0" algn="ctr">
              <a:buNone/>
              <a:defRPr sz="1323"/>
            </a:lvl5pPr>
            <a:lvl6pPr marL="1889933" indent="0" algn="ctr">
              <a:buNone/>
              <a:defRPr sz="1323"/>
            </a:lvl6pPr>
            <a:lvl7pPr marL="2267920" indent="0" algn="ctr">
              <a:buNone/>
              <a:defRPr sz="1323"/>
            </a:lvl7pPr>
            <a:lvl8pPr marL="2645907" indent="0" algn="ctr">
              <a:buNone/>
              <a:defRPr sz="1323"/>
            </a:lvl8pPr>
            <a:lvl9pPr marL="3023894" indent="0" algn="ctr">
              <a:buNone/>
              <a:defRPr sz="1323"/>
            </a:lvl9pPr>
          </a:lstStyle>
          <a:p>
            <a:r>
              <a:rPr lang="en-US"/>
              <a:t>Click to edit Master subtitle style</a:t>
            </a:r>
          </a:p>
        </p:txBody>
      </p:sp>
      <p:sp>
        <p:nvSpPr>
          <p:cNvPr id="4" name="Date Placeholder 3"/>
          <p:cNvSpPr>
            <a:spLocks noGrp="1"/>
          </p:cNvSpPr>
          <p:nvPr>
            <p:ph type="dt" sz="half" idx="10"/>
          </p:nvPr>
        </p:nvSpPr>
        <p:spPr/>
        <p:txBody>
          <a:bodyPr/>
          <a:lstStyle/>
          <a:p>
            <a:fld id="{4FAC4835-744B-324F-8822-9D1309ABB18C}" type="datetimeFigureOut">
              <a:rPr lang="en-GB" smtClean="0"/>
              <a:t>11/01/2022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5300A1-49DC-7F49-9AC7-A3EB3A137E52}"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C4835-744B-324F-8822-9D1309ABB18C}" type="datetimeFigureOut">
              <a:rPr lang="en-GB" smtClean="0"/>
              <a:t>11/01/2022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5300A1-49DC-7F49-9AC7-A3EB3A137E52}"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1"/>
            <a:ext cx="1630055" cy="90608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729" y="569241"/>
            <a:ext cx="4795669" cy="9060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C4835-744B-324F-8822-9D1309ABB18C}" type="datetimeFigureOut">
              <a:rPr lang="en-GB" smtClean="0"/>
              <a:t>11/01/2022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5300A1-49DC-7F49-9AC7-A3EB3A137E52}"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C4835-744B-324F-8822-9D1309ABB18C}" type="datetimeFigureOut">
              <a:rPr lang="en-GB" smtClean="0"/>
              <a:t>11/01/2022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5300A1-49DC-7F49-9AC7-A3EB3A137E52}"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5792" y="2665533"/>
            <a:ext cx="6520220" cy="4447496"/>
          </a:xfrm>
        </p:spPr>
        <p:txBody>
          <a:bodyPr anchor="b"/>
          <a:lstStyle>
            <a:lvl1pPr>
              <a:defRPr sz="4960"/>
            </a:lvl1pPr>
          </a:lstStyle>
          <a:p>
            <a:r>
              <a:rPr lang="en-US"/>
              <a:t>Click to edit Master title style</a:t>
            </a:r>
          </a:p>
        </p:txBody>
      </p:sp>
      <p:sp>
        <p:nvSpPr>
          <p:cNvPr id="3" name="Text Placeholder 2"/>
          <p:cNvSpPr>
            <a:spLocks noGrp="1"/>
          </p:cNvSpPr>
          <p:nvPr>
            <p:ph type="body" idx="1"/>
          </p:nvPr>
        </p:nvSpPr>
        <p:spPr>
          <a:xfrm>
            <a:off x="515792" y="7155103"/>
            <a:ext cx="6520220" cy="2338833"/>
          </a:xfrm>
        </p:spPr>
        <p:txBody>
          <a:bodyPr/>
          <a:lstStyle>
            <a:lvl1pPr marL="0" indent="0">
              <a:buNone/>
              <a:defRPr sz="1984">
                <a:solidFill>
                  <a:schemeClr val="tx1"/>
                </a:solidFill>
              </a:defRPr>
            </a:lvl1pPr>
            <a:lvl2pPr marL="377987" indent="0">
              <a:buNone/>
              <a:defRPr sz="1653">
                <a:solidFill>
                  <a:schemeClr val="tx1">
                    <a:tint val="75000"/>
                  </a:schemeClr>
                </a:solidFill>
              </a:defRPr>
            </a:lvl2pPr>
            <a:lvl3pPr marL="755973" indent="0">
              <a:buNone/>
              <a:defRPr sz="1488">
                <a:solidFill>
                  <a:schemeClr val="tx1">
                    <a:tint val="75000"/>
                  </a:schemeClr>
                </a:solidFill>
              </a:defRPr>
            </a:lvl3pPr>
            <a:lvl4pPr marL="1133961" indent="0">
              <a:buNone/>
              <a:defRPr sz="1323">
                <a:solidFill>
                  <a:schemeClr val="tx1">
                    <a:tint val="75000"/>
                  </a:schemeClr>
                </a:solidFill>
              </a:defRPr>
            </a:lvl4pPr>
            <a:lvl5pPr marL="1511947" indent="0">
              <a:buNone/>
              <a:defRPr sz="1323">
                <a:solidFill>
                  <a:schemeClr val="tx1">
                    <a:tint val="75000"/>
                  </a:schemeClr>
                </a:solidFill>
              </a:defRPr>
            </a:lvl5pPr>
            <a:lvl6pPr marL="1889933" indent="0">
              <a:buNone/>
              <a:defRPr sz="1323">
                <a:solidFill>
                  <a:schemeClr val="tx1">
                    <a:tint val="75000"/>
                  </a:schemeClr>
                </a:solidFill>
              </a:defRPr>
            </a:lvl6pPr>
            <a:lvl7pPr marL="2267920" indent="0">
              <a:buNone/>
              <a:defRPr sz="1323">
                <a:solidFill>
                  <a:schemeClr val="tx1">
                    <a:tint val="75000"/>
                  </a:schemeClr>
                </a:solidFill>
              </a:defRPr>
            </a:lvl7pPr>
            <a:lvl8pPr marL="2645907" indent="0">
              <a:buNone/>
              <a:defRPr sz="1323">
                <a:solidFill>
                  <a:schemeClr val="tx1">
                    <a:tint val="75000"/>
                  </a:schemeClr>
                </a:solidFill>
              </a:defRPr>
            </a:lvl8pPr>
            <a:lvl9pPr marL="3023894" indent="0">
              <a:buNone/>
              <a:defRPr sz="132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C4835-744B-324F-8822-9D1309ABB18C}" type="datetimeFigureOut">
              <a:rPr lang="en-GB" smtClean="0"/>
              <a:t>11/01/2022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5300A1-49DC-7F49-9AC7-A3EB3A137E52}"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9728" y="2846201"/>
            <a:ext cx="3212862" cy="6783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27086" y="2846201"/>
            <a:ext cx="3212862" cy="6783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AC4835-744B-324F-8822-9D1309ABB18C}" type="datetimeFigureOut">
              <a:rPr lang="en-GB" smtClean="0"/>
              <a:t>11/01/2022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5300A1-49DC-7F49-9AC7-A3EB3A137E52}"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en-US"/>
              <a:t>Click to edit Master title style</a:t>
            </a:r>
          </a:p>
        </p:txBody>
      </p:sp>
      <p:sp>
        <p:nvSpPr>
          <p:cNvPr id="3" name="Text Placeholder 2"/>
          <p:cNvSpPr>
            <a:spLocks noGrp="1"/>
          </p:cNvSpPr>
          <p:nvPr>
            <p:ph type="body" idx="1"/>
          </p:nvPr>
        </p:nvSpPr>
        <p:spPr>
          <a:xfrm>
            <a:off x="520714" y="2620981"/>
            <a:ext cx="3198096" cy="1284503"/>
          </a:xfrm>
        </p:spPr>
        <p:txBody>
          <a:bodyPr anchor="b"/>
          <a:lstStyle>
            <a:lvl1pPr marL="0" indent="0">
              <a:buNone/>
              <a:defRPr sz="1984" b="1"/>
            </a:lvl1pPr>
            <a:lvl2pPr marL="377987" indent="0">
              <a:buNone/>
              <a:defRPr sz="1653" b="1"/>
            </a:lvl2pPr>
            <a:lvl3pPr marL="755973" indent="0">
              <a:buNone/>
              <a:defRPr sz="1488" b="1"/>
            </a:lvl3pPr>
            <a:lvl4pPr marL="1133961" indent="0">
              <a:buNone/>
              <a:defRPr sz="1323" b="1"/>
            </a:lvl4pPr>
            <a:lvl5pPr marL="1511947" indent="0">
              <a:buNone/>
              <a:defRPr sz="1323" b="1"/>
            </a:lvl5pPr>
            <a:lvl6pPr marL="1889933" indent="0">
              <a:buNone/>
              <a:defRPr sz="1323" b="1"/>
            </a:lvl6pPr>
            <a:lvl7pPr marL="2267920" indent="0">
              <a:buNone/>
              <a:defRPr sz="1323" b="1"/>
            </a:lvl7pPr>
            <a:lvl8pPr marL="2645907" indent="0">
              <a:buNone/>
              <a:defRPr sz="1323" b="1"/>
            </a:lvl8pPr>
            <a:lvl9pPr marL="3023894" indent="0">
              <a:buNone/>
              <a:defRPr sz="1323" b="1"/>
            </a:lvl9pPr>
          </a:lstStyle>
          <a:p>
            <a:pPr lvl="0"/>
            <a:r>
              <a:rPr lang="en-US"/>
              <a:t>Click to edit Master text styles</a:t>
            </a:r>
          </a:p>
        </p:txBody>
      </p:sp>
      <p:sp>
        <p:nvSpPr>
          <p:cNvPr id="4" name="Content Placeholder 3"/>
          <p:cNvSpPr>
            <a:spLocks noGrp="1"/>
          </p:cNvSpPr>
          <p:nvPr>
            <p:ph sz="half" idx="2"/>
          </p:nvPr>
        </p:nvSpPr>
        <p:spPr>
          <a:xfrm>
            <a:off x="520714" y="3905483"/>
            <a:ext cx="3198096" cy="574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827087" y="2620981"/>
            <a:ext cx="3213847" cy="1284503"/>
          </a:xfrm>
        </p:spPr>
        <p:txBody>
          <a:bodyPr anchor="b"/>
          <a:lstStyle>
            <a:lvl1pPr marL="0" indent="0">
              <a:buNone/>
              <a:defRPr sz="1984" b="1"/>
            </a:lvl1pPr>
            <a:lvl2pPr marL="377987" indent="0">
              <a:buNone/>
              <a:defRPr sz="1653" b="1"/>
            </a:lvl2pPr>
            <a:lvl3pPr marL="755973" indent="0">
              <a:buNone/>
              <a:defRPr sz="1488" b="1"/>
            </a:lvl3pPr>
            <a:lvl4pPr marL="1133961" indent="0">
              <a:buNone/>
              <a:defRPr sz="1323" b="1"/>
            </a:lvl4pPr>
            <a:lvl5pPr marL="1511947" indent="0">
              <a:buNone/>
              <a:defRPr sz="1323" b="1"/>
            </a:lvl5pPr>
            <a:lvl6pPr marL="1889933" indent="0">
              <a:buNone/>
              <a:defRPr sz="1323" b="1"/>
            </a:lvl6pPr>
            <a:lvl7pPr marL="2267920" indent="0">
              <a:buNone/>
              <a:defRPr sz="1323" b="1"/>
            </a:lvl7pPr>
            <a:lvl8pPr marL="2645907" indent="0">
              <a:buNone/>
              <a:defRPr sz="1323" b="1"/>
            </a:lvl8pPr>
            <a:lvl9pPr marL="3023894" indent="0">
              <a:buNone/>
              <a:defRPr sz="1323" b="1"/>
            </a:lvl9pPr>
          </a:lstStyle>
          <a:p>
            <a:pPr lvl="0"/>
            <a:r>
              <a:rPr lang="en-US"/>
              <a:t>Click to edit Master text styles</a:t>
            </a:r>
          </a:p>
        </p:txBody>
      </p:sp>
      <p:sp>
        <p:nvSpPr>
          <p:cNvPr id="6" name="Content Placeholder 5"/>
          <p:cNvSpPr>
            <a:spLocks noGrp="1"/>
          </p:cNvSpPr>
          <p:nvPr>
            <p:ph sz="quarter" idx="4"/>
          </p:nvPr>
        </p:nvSpPr>
        <p:spPr>
          <a:xfrm>
            <a:off x="3827087" y="3905483"/>
            <a:ext cx="3213847" cy="574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AC4835-744B-324F-8822-9D1309ABB18C}" type="datetimeFigureOut">
              <a:rPr lang="en-GB" smtClean="0"/>
              <a:t>11/01/2022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85300A1-49DC-7F49-9AC7-A3EB3A137E52}"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AC4835-744B-324F-8822-9D1309ABB18C}" type="datetimeFigureOut">
              <a:rPr lang="en-GB" smtClean="0"/>
              <a:t>11/01/2022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85300A1-49DC-7F49-9AC7-A3EB3A137E52}"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C4835-744B-324F-8822-9D1309ABB18C}" type="datetimeFigureOut">
              <a:rPr lang="en-GB" smtClean="0"/>
              <a:t>11/01/2022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85300A1-49DC-7F49-9AC7-A3EB3A137E52}"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9"/>
            <a:ext cx="2438192" cy="2494756"/>
          </a:xfrm>
        </p:spPr>
        <p:txBody>
          <a:bodyPr anchor="b"/>
          <a:lstStyle>
            <a:lvl1pPr>
              <a:defRPr sz="2645"/>
            </a:lvl1pPr>
          </a:lstStyle>
          <a:p>
            <a:r>
              <a:rPr lang="en-US"/>
              <a:t>Click to edit Master title style</a:t>
            </a:r>
          </a:p>
        </p:txBody>
      </p:sp>
      <p:sp>
        <p:nvSpPr>
          <p:cNvPr id="3" name="Content Placeholder 2"/>
          <p:cNvSpPr>
            <a:spLocks noGrp="1"/>
          </p:cNvSpPr>
          <p:nvPr>
            <p:ph idx="1"/>
          </p:nvPr>
        </p:nvSpPr>
        <p:spPr>
          <a:xfrm>
            <a:off x="3213847" y="1539426"/>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20712" y="3207545"/>
            <a:ext cx="2438192" cy="5942372"/>
          </a:xfrm>
        </p:spPr>
        <p:txBody>
          <a:bodyPr/>
          <a:lstStyle>
            <a:lvl1pPr marL="0" indent="0">
              <a:buNone/>
              <a:defRPr sz="1323"/>
            </a:lvl1pPr>
            <a:lvl2pPr marL="377987" indent="0">
              <a:buNone/>
              <a:defRPr sz="1157"/>
            </a:lvl2pPr>
            <a:lvl3pPr marL="755973" indent="0">
              <a:buNone/>
              <a:defRPr sz="992"/>
            </a:lvl3pPr>
            <a:lvl4pPr marL="1133961" indent="0">
              <a:buNone/>
              <a:defRPr sz="827"/>
            </a:lvl4pPr>
            <a:lvl5pPr marL="1511947" indent="0">
              <a:buNone/>
              <a:defRPr sz="827"/>
            </a:lvl5pPr>
            <a:lvl6pPr marL="1889933" indent="0">
              <a:buNone/>
              <a:defRPr sz="827"/>
            </a:lvl6pPr>
            <a:lvl7pPr marL="2267920" indent="0">
              <a:buNone/>
              <a:defRPr sz="827"/>
            </a:lvl7pPr>
            <a:lvl8pPr marL="2645907" indent="0">
              <a:buNone/>
              <a:defRPr sz="827"/>
            </a:lvl8pPr>
            <a:lvl9pPr marL="3023894" indent="0">
              <a:buNone/>
              <a:defRPr sz="827"/>
            </a:lvl9pPr>
          </a:lstStyle>
          <a:p>
            <a:pPr lvl="0"/>
            <a:r>
              <a:rPr lang="en-US"/>
              <a:t>Click to edit Master text styles</a:t>
            </a:r>
          </a:p>
        </p:txBody>
      </p:sp>
      <p:sp>
        <p:nvSpPr>
          <p:cNvPr id="5" name="Date Placeholder 4"/>
          <p:cNvSpPr>
            <a:spLocks noGrp="1"/>
          </p:cNvSpPr>
          <p:nvPr>
            <p:ph type="dt" sz="half" idx="10"/>
          </p:nvPr>
        </p:nvSpPr>
        <p:spPr/>
        <p:txBody>
          <a:bodyPr/>
          <a:lstStyle/>
          <a:p>
            <a:fld id="{4FAC4835-744B-324F-8822-9D1309ABB18C}" type="datetimeFigureOut">
              <a:rPr lang="en-GB" smtClean="0"/>
              <a:t>11/01/2022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5300A1-49DC-7F49-9AC7-A3EB3A137E52}"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9"/>
            <a:ext cx="2438192" cy="2494756"/>
          </a:xfrm>
        </p:spPr>
        <p:txBody>
          <a:bodyPr anchor="b"/>
          <a:lstStyle>
            <a:lvl1pPr>
              <a:defRPr sz="2645"/>
            </a:lvl1pPr>
          </a:lstStyle>
          <a:p>
            <a:r>
              <a:rPr lang="en-US"/>
              <a:t>Click to edit Master title style</a:t>
            </a:r>
          </a:p>
        </p:txBody>
      </p:sp>
      <p:sp>
        <p:nvSpPr>
          <p:cNvPr id="3" name="Picture Placeholder 2"/>
          <p:cNvSpPr>
            <a:spLocks noGrp="1" noChangeAspect="1"/>
          </p:cNvSpPr>
          <p:nvPr>
            <p:ph type="pic" idx="1"/>
          </p:nvPr>
        </p:nvSpPr>
        <p:spPr>
          <a:xfrm>
            <a:off x="3213847" y="1539426"/>
            <a:ext cx="3827085" cy="7598117"/>
          </a:xfrm>
        </p:spPr>
        <p:txBody>
          <a:bodyPr anchor="t"/>
          <a:lstStyle>
            <a:lvl1pPr marL="0" indent="0">
              <a:buNone/>
              <a:defRPr sz="2645"/>
            </a:lvl1pPr>
            <a:lvl2pPr marL="377987" indent="0">
              <a:buNone/>
              <a:defRPr sz="2315"/>
            </a:lvl2pPr>
            <a:lvl3pPr marL="755973" indent="0">
              <a:buNone/>
              <a:defRPr sz="1984"/>
            </a:lvl3pPr>
            <a:lvl4pPr marL="1133961" indent="0">
              <a:buNone/>
              <a:defRPr sz="1653"/>
            </a:lvl4pPr>
            <a:lvl5pPr marL="1511947" indent="0">
              <a:buNone/>
              <a:defRPr sz="1653"/>
            </a:lvl5pPr>
            <a:lvl6pPr marL="1889933" indent="0">
              <a:buNone/>
              <a:defRPr sz="1653"/>
            </a:lvl6pPr>
            <a:lvl7pPr marL="2267920" indent="0">
              <a:buNone/>
              <a:defRPr sz="1653"/>
            </a:lvl7pPr>
            <a:lvl8pPr marL="2645907" indent="0">
              <a:buNone/>
              <a:defRPr sz="1653"/>
            </a:lvl8pPr>
            <a:lvl9pPr marL="3023894" indent="0">
              <a:buNone/>
              <a:defRPr sz="1653"/>
            </a:lvl9pPr>
          </a:lstStyle>
          <a:p>
            <a:r>
              <a:rPr lang="en-US"/>
              <a:t>Drag picture to placeholder or click icon to add</a:t>
            </a:r>
          </a:p>
        </p:txBody>
      </p:sp>
      <p:sp>
        <p:nvSpPr>
          <p:cNvPr id="4" name="Text Placeholder 3"/>
          <p:cNvSpPr>
            <a:spLocks noGrp="1"/>
          </p:cNvSpPr>
          <p:nvPr>
            <p:ph type="body" sz="half" idx="2"/>
          </p:nvPr>
        </p:nvSpPr>
        <p:spPr>
          <a:xfrm>
            <a:off x="520712" y="3207545"/>
            <a:ext cx="2438192" cy="5942372"/>
          </a:xfrm>
        </p:spPr>
        <p:txBody>
          <a:bodyPr/>
          <a:lstStyle>
            <a:lvl1pPr marL="0" indent="0">
              <a:buNone/>
              <a:defRPr sz="1323"/>
            </a:lvl1pPr>
            <a:lvl2pPr marL="377987" indent="0">
              <a:buNone/>
              <a:defRPr sz="1157"/>
            </a:lvl2pPr>
            <a:lvl3pPr marL="755973" indent="0">
              <a:buNone/>
              <a:defRPr sz="992"/>
            </a:lvl3pPr>
            <a:lvl4pPr marL="1133961" indent="0">
              <a:buNone/>
              <a:defRPr sz="827"/>
            </a:lvl4pPr>
            <a:lvl5pPr marL="1511947" indent="0">
              <a:buNone/>
              <a:defRPr sz="827"/>
            </a:lvl5pPr>
            <a:lvl6pPr marL="1889933" indent="0">
              <a:buNone/>
              <a:defRPr sz="827"/>
            </a:lvl6pPr>
            <a:lvl7pPr marL="2267920" indent="0">
              <a:buNone/>
              <a:defRPr sz="827"/>
            </a:lvl7pPr>
            <a:lvl8pPr marL="2645907" indent="0">
              <a:buNone/>
              <a:defRPr sz="827"/>
            </a:lvl8pPr>
            <a:lvl9pPr marL="3023894" indent="0">
              <a:buNone/>
              <a:defRPr sz="827"/>
            </a:lvl9pPr>
          </a:lstStyle>
          <a:p>
            <a:pPr lvl="0"/>
            <a:r>
              <a:rPr lang="en-US"/>
              <a:t>Click to edit Master text styles</a:t>
            </a:r>
          </a:p>
        </p:txBody>
      </p:sp>
      <p:sp>
        <p:nvSpPr>
          <p:cNvPr id="5" name="Date Placeholder 4"/>
          <p:cNvSpPr>
            <a:spLocks noGrp="1"/>
          </p:cNvSpPr>
          <p:nvPr>
            <p:ph type="dt" sz="half" idx="10"/>
          </p:nvPr>
        </p:nvSpPr>
        <p:spPr/>
        <p:txBody>
          <a:bodyPr/>
          <a:lstStyle/>
          <a:p>
            <a:fld id="{4FAC4835-744B-324F-8822-9D1309ABB18C}" type="datetimeFigureOut">
              <a:rPr lang="en-GB" smtClean="0"/>
              <a:t>11/01/2022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5300A1-49DC-7F49-9AC7-A3EB3A137E52}"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9" y="569242"/>
            <a:ext cx="6520220" cy="206659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19729" y="2846201"/>
            <a:ext cx="6520220" cy="67838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4FAC4835-744B-324F-8822-9D1309ABB18C}" type="datetimeFigureOut">
              <a:rPr lang="en-GB" smtClean="0"/>
              <a:t>11/01/2022</a:t>
            </a:fld>
            <a:endParaRPr lang="en-GB"/>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885300A1-49DC-7F49-9AC7-A3EB3A137E52}" type="slidenum">
              <a:rPr lang="en-GB" smtClean="0"/>
              <a:t>‹#›</a:t>
            </a:fld>
            <a:endParaRPr lang="en-GB"/>
          </a:p>
        </p:txBody>
      </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55973"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94" indent="-188994" algn="l" defTabSz="755973"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80" indent="-188994" algn="l" defTabSz="755973"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67" indent="-188994" algn="l" defTabSz="755973"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953" indent="-188994" algn="l" defTabSz="755973"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940" indent="-188994" algn="l" defTabSz="755973"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927" indent="-188994" algn="l" defTabSz="755973"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914" indent="-188994" algn="l" defTabSz="755973"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900" indent="-188994" algn="l" defTabSz="755973"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888" indent="-188994" algn="l" defTabSz="755973"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73" rtl="0" eaLnBrk="1" latinLnBrk="0" hangingPunct="1">
        <a:defRPr sz="1488" kern="1200">
          <a:solidFill>
            <a:schemeClr val="tx1"/>
          </a:solidFill>
          <a:latin typeface="+mn-lt"/>
          <a:ea typeface="+mn-ea"/>
          <a:cs typeface="+mn-cs"/>
        </a:defRPr>
      </a:lvl1pPr>
      <a:lvl2pPr marL="377987" algn="l" defTabSz="755973" rtl="0" eaLnBrk="1" latinLnBrk="0" hangingPunct="1">
        <a:defRPr sz="1488" kern="1200">
          <a:solidFill>
            <a:schemeClr val="tx1"/>
          </a:solidFill>
          <a:latin typeface="+mn-lt"/>
          <a:ea typeface="+mn-ea"/>
          <a:cs typeface="+mn-cs"/>
        </a:defRPr>
      </a:lvl2pPr>
      <a:lvl3pPr marL="755973" algn="l" defTabSz="755973" rtl="0" eaLnBrk="1" latinLnBrk="0" hangingPunct="1">
        <a:defRPr sz="1488" kern="1200">
          <a:solidFill>
            <a:schemeClr val="tx1"/>
          </a:solidFill>
          <a:latin typeface="+mn-lt"/>
          <a:ea typeface="+mn-ea"/>
          <a:cs typeface="+mn-cs"/>
        </a:defRPr>
      </a:lvl3pPr>
      <a:lvl4pPr marL="1133961" algn="l" defTabSz="755973" rtl="0" eaLnBrk="1" latinLnBrk="0" hangingPunct="1">
        <a:defRPr sz="1488" kern="1200">
          <a:solidFill>
            <a:schemeClr val="tx1"/>
          </a:solidFill>
          <a:latin typeface="+mn-lt"/>
          <a:ea typeface="+mn-ea"/>
          <a:cs typeface="+mn-cs"/>
        </a:defRPr>
      </a:lvl4pPr>
      <a:lvl5pPr marL="1511947" algn="l" defTabSz="755973" rtl="0" eaLnBrk="1" latinLnBrk="0" hangingPunct="1">
        <a:defRPr sz="1488" kern="1200">
          <a:solidFill>
            <a:schemeClr val="tx1"/>
          </a:solidFill>
          <a:latin typeface="+mn-lt"/>
          <a:ea typeface="+mn-ea"/>
          <a:cs typeface="+mn-cs"/>
        </a:defRPr>
      </a:lvl5pPr>
      <a:lvl6pPr marL="1889933" algn="l" defTabSz="755973" rtl="0" eaLnBrk="1" latinLnBrk="0" hangingPunct="1">
        <a:defRPr sz="1488" kern="1200">
          <a:solidFill>
            <a:schemeClr val="tx1"/>
          </a:solidFill>
          <a:latin typeface="+mn-lt"/>
          <a:ea typeface="+mn-ea"/>
          <a:cs typeface="+mn-cs"/>
        </a:defRPr>
      </a:lvl6pPr>
      <a:lvl7pPr marL="2267920" algn="l" defTabSz="755973" rtl="0" eaLnBrk="1" latinLnBrk="0" hangingPunct="1">
        <a:defRPr sz="1488" kern="1200">
          <a:solidFill>
            <a:schemeClr val="tx1"/>
          </a:solidFill>
          <a:latin typeface="+mn-lt"/>
          <a:ea typeface="+mn-ea"/>
          <a:cs typeface="+mn-cs"/>
        </a:defRPr>
      </a:lvl7pPr>
      <a:lvl8pPr marL="2645907" algn="l" defTabSz="755973" rtl="0" eaLnBrk="1" latinLnBrk="0" hangingPunct="1">
        <a:defRPr sz="1488" kern="1200">
          <a:solidFill>
            <a:schemeClr val="tx1"/>
          </a:solidFill>
          <a:latin typeface="+mn-lt"/>
          <a:ea typeface="+mn-ea"/>
          <a:cs typeface="+mn-cs"/>
        </a:defRPr>
      </a:lvl8pPr>
      <a:lvl9pPr marL="3023894" algn="l" defTabSz="755973"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hyperlink" Target="https://www.aalto.fi/en/tenure-track" TargetMode="External"/><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aalto.fi/aalto-university/rankings" TargetMode="External"/><Relationship Id="rId2" Type="http://schemas.openxmlformats.org/officeDocument/2006/relationships/image" Target="../media/image14.tiff"/><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openxmlformats.org/officeDocument/2006/relationships/hyperlink" Target="aalto.fi/aalto-university/international-staff-information-package" TargetMode="External"/><Relationship Id="rId3" Type="http://schemas.openxmlformats.org/officeDocument/2006/relationships/hyperlink" Target="http://stat.fi/ajk/satavuotiassuomi/suomimaailmankarjessa_en.html" TargetMode="External"/><Relationship Id="rId7" Type="http://schemas.openxmlformats.org/officeDocument/2006/relationships/hyperlink" Target="https://www.visitfinland.com/" TargetMode="External"/><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hyperlink" Target="visitespoo.fi/en" TargetMode="External"/><Relationship Id="rId5" Type="http://schemas.openxmlformats.org/officeDocument/2006/relationships/hyperlink" Target="visithelsinki.fi/en" TargetMode="External"/><Relationship Id="rId4" Type="http://schemas.openxmlformats.org/officeDocument/2006/relationships/hyperlink" Target="http://worldhappiness.report/ed/2018/"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aalto.fi/en" TargetMode="External"/><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tiff"/><Relationship Id="rId1" Type="http://schemas.openxmlformats.org/officeDocument/2006/relationships/slideLayout" Target="../slideLayouts/slideLayout1.xml"/><Relationship Id="rId4" Type="http://schemas.openxmlformats.org/officeDocument/2006/relationships/hyperlink" Target="https://www.aalto.fi/en/school-of-business"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aalto.fi/en/school-of-science" TargetMode="External"/><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8.tiff"/></Relationships>
</file>

<file path=ppt/slides/_rels/slide5.xml.rels><?xml version="1.0" encoding="UTF-8" standalone="yes"?>
<Relationships xmlns="http://schemas.openxmlformats.org/package/2006/relationships"><Relationship Id="rId3" Type="http://schemas.openxmlformats.org/officeDocument/2006/relationships/hyperlink" Target="https://www.aalto.fi/en/school-of-electrical-engineering" TargetMode="External"/><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0.tiff"/></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www.aalto.fi/study-options/masters-programme-in-automation-and-electrical-engineering" TargetMode="External"/><Relationship Id="rId7" Type="http://schemas.openxmlformats.org/officeDocument/2006/relationships/hyperlink" Target="http://ele.aalto.fi/en/" TargetMode="External"/><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hyperlink" Target="https://into.aalto.fi/pages/viewpage.action?pageId=4853366" TargetMode="External"/><Relationship Id="rId5" Type="http://schemas.openxmlformats.org/officeDocument/2006/relationships/hyperlink" Target="https://into.aalto.fi/pages/viewpage.action?pageId=4853367" TargetMode="External"/><Relationship Id="rId4" Type="http://schemas.openxmlformats.org/officeDocument/2006/relationships/hyperlink" Target="https://into.aalto.fi/pages/viewpage.action?pageId=4853365"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cs.aalto.fi/" TargetMode="External"/><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7559675" cy="10691813"/>
          </a:xfrm>
          <a:prstGeom prst="rect">
            <a:avLst/>
          </a:prstGeom>
          <a:solidFill>
            <a:srgbClr val="EF36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042988" y="5417820"/>
            <a:ext cx="5437187" cy="3077766"/>
          </a:xfrm>
          <a:prstGeom prst="rect">
            <a:avLst/>
          </a:prstGeom>
          <a:noFill/>
        </p:spPr>
        <p:txBody>
          <a:bodyPr wrap="square" lIns="0" tIns="0" rIns="0" bIns="0" rtlCol="0" anchor="t">
            <a:spAutoFit/>
          </a:bodyPr>
          <a:lstStyle/>
          <a:p>
            <a:endParaRPr lang="en-US" sz="4000" b="1">
              <a:solidFill>
                <a:schemeClr val="bg1"/>
              </a:solidFill>
              <a:latin typeface="Arial"/>
              <a:ea typeface="Arial" charset="0"/>
              <a:cs typeface="Arial"/>
            </a:endParaRPr>
          </a:p>
          <a:p>
            <a:r>
              <a:rPr lang="en-US" sz="4000" b="1">
                <a:solidFill>
                  <a:schemeClr val="bg1"/>
                </a:solidFill>
                <a:latin typeface="Arial"/>
                <a:ea typeface="Arial" charset="0"/>
                <a:cs typeface="Arial"/>
              </a:rPr>
              <a:t>Professor in AI-Health</a:t>
            </a:r>
            <a:endParaRPr lang="en-US" sz="4000" b="1">
              <a:solidFill>
                <a:schemeClr val="bg1"/>
              </a:solidFill>
              <a:latin typeface="Arial"/>
              <a:ea typeface="Arial" charset="0"/>
              <a:cs typeface="Arial" charset="0"/>
            </a:endParaRPr>
          </a:p>
          <a:p>
            <a:endParaRPr lang="en-US" sz="4000" b="1">
              <a:solidFill>
                <a:schemeClr val="bg1"/>
              </a:solidFill>
              <a:latin typeface="Arial" charset="0"/>
              <a:ea typeface="Arial" charset="0"/>
              <a:cs typeface="Arial" charset="0"/>
            </a:endParaRPr>
          </a:p>
          <a:p>
            <a:endParaRPr lang="en-US" sz="4000" b="1">
              <a:solidFill>
                <a:schemeClr val="bg1"/>
              </a:solidFill>
              <a:latin typeface="Arial" charset="0"/>
              <a:ea typeface="Arial" charset="0"/>
              <a:cs typeface="Arial" charset="0"/>
            </a:endParaRPr>
          </a:p>
          <a:p>
            <a:endParaRPr lang="en-GB" sz="4000" b="1">
              <a:solidFill>
                <a:schemeClr val="bg1"/>
              </a:solidFill>
              <a:latin typeface="Arial" charset="0"/>
              <a:ea typeface="Arial" charset="0"/>
              <a:cs typeface="Arial"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559675" cy="504230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400" y="8412480"/>
            <a:ext cx="2437125" cy="2240280"/>
          </a:xfrm>
          <a:prstGeom prst="rect">
            <a:avLst/>
          </a:prstGeom>
        </p:spPr>
      </p:pic>
    </p:spTree>
    <p:extLst>
      <p:ext uri="{BB962C8B-B14F-4D97-AF65-F5344CB8AC3E}">
        <p14:creationId xmlns:p14="http://schemas.microsoft.com/office/powerpoint/2010/main" val="2066195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49382" r="36761"/>
          <a:stretch/>
        </p:blipFill>
        <p:spPr>
          <a:xfrm>
            <a:off x="0" y="-525966"/>
            <a:ext cx="7559675" cy="4035929"/>
          </a:xfrm>
          <a:prstGeom prst="rect">
            <a:avLst/>
          </a:prstGeom>
        </p:spPr>
      </p:pic>
      <p:sp>
        <p:nvSpPr>
          <p:cNvPr id="8" name="Rectangle 7"/>
          <p:cNvSpPr/>
          <p:nvPr/>
        </p:nvSpPr>
        <p:spPr>
          <a:xfrm>
            <a:off x="305023" y="347241"/>
            <a:ext cx="6929058" cy="9836665"/>
          </a:xfrm>
          <a:prstGeom prst="rect">
            <a:avLst/>
          </a:pr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7" name="Rectangle 6"/>
          <p:cNvSpPr/>
          <p:nvPr/>
        </p:nvSpPr>
        <p:spPr>
          <a:xfrm>
            <a:off x="810433" y="2265780"/>
            <a:ext cx="4569120" cy="923330"/>
          </a:xfrm>
          <a:prstGeom prst="rect">
            <a:avLst/>
          </a:prstGeom>
          <a:solidFill>
            <a:srgbClr val="EF363B"/>
          </a:solidFill>
        </p:spPr>
        <p:txBody>
          <a:bodyPr wrap="square" lIns="0" tIns="0" rIns="0" bIns="0" anchor="t">
            <a:spAutoFit/>
          </a:bodyPr>
          <a:lstStyle/>
          <a:p>
            <a:r>
              <a:rPr lang="en-US" sz="3000" b="1">
                <a:solidFill>
                  <a:schemeClr val="bg1"/>
                </a:solidFill>
                <a:latin typeface="Arial"/>
                <a:ea typeface="Arial" charset="0"/>
                <a:cs typeface="Arial"/>
              </a:rPr>
              <a:t>Professor in AI-health</a:t>
            </a:r>
            <a:endParaRPr lang="en-US" sz="3000" b="1">
              <a:solidFill>
                <a:schemeClr val="bg1"/>
              </a:solidFill>
              <a:latin typeface="Arial"/>
              <a:ea typeface="Arial" charset="0"/>
              <a:cs typeface="Arial" charset="0"/>
            </a:endParaRPr>
          </a:p>
          <a:p>
            <a:endParaRPr lang="en-US" sz="3000" b="1">
              <a:solidFill>
                <a:schemeClr val="bg1"/>
              </a:solidFill>
              <a:latin typeface="Arial" charset="0"/>
              <a:ea typeface="Arial" charset="0"/>
              <a:cs typeface="Arial" charset="0"/>
            </a:endParaRPr>
          </a:p>
        </p:txBody>
      </p:sp>
      <p:cxnSp>
        <p:nvCxnSpPr>
          <p:cNvPr id="6" name="Straight Connector 5">
            <a:extLst>
              <a:ext uri="{FF2B5EF4-FFF2-40B4-BE49-F238E27FC236}">
                <a16:creationId xmlns:a16="http://schemas.microsoft.com/office/drawing/2014/main" id="{F5A2E9E0-BA74-4E5B-BE9E-5735115B9A62}"/>
              </a:ext>
            </a:extLst>
          </p:cNvPr>
          <p:cNvCxnSpPr/>
          <p:nvPr/>
        </p:nvCxnSpPr>
        <p:spPr>
          <a:xfrm>
            <a:off x="4995747" y="9456234"/>
            <a:ext cx="0" cy="44604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5EF40AD-6D48-4F24-95F0-F1D93F074FD9}"/>
              </a:ext>
            </a:extLst>
          </p:cNvPr>
          <p:cNvSpPr txBox="1"/>
          <p:nvPr/>
        </p:nvSpPr>
        <p:spPr>
          <a:xfrm>
            <a:off x="351239" y="3712283"/>
            <a:ext cx="3408067" cy="6871112"/>
          </a:xfrm>
          <a:prstGeom prst="rect">
            <a:avLst/>
          </a:prstGeom>
          <a:noFill/>
        </p:spPr>
        <p:txBody>
          <a:bodyPr wrap="square" lIns="0" tIns="0" rIns="0" bIns="0" numCol="1" rtlCol="0" anchor="t">
            <a:spAutoFit/>
          </a:bodyPr>
          <a:lstStyle/>
          <a:p>
            <a:pPr algn="just"/>
            <a:r>
              <a:rPr lang="en-US" sz="1000">
                <a:ea typeface="+mn-lt"/>
                <a:cs typeface="+mn-lt"/>
              </a:rPr>
              <a:t>The position is open to talented individuals who hold a doctorate in a </a:t>
            </a:r>
            <a:r>
              <a:rPr lang="en-US" sz="1000" b="1">
                <a:ea typeface="+mn-lt"/>
                <a:cs typeface="+mn-lt"/>
              </a:rPr>
              <a:t>related field</a:t>
            </a:r>
            <a:r>
              <a:rPr lang="en-US" sz="1000">
                <a:ea typeface="+mn-lt"/>
                <a:cs typeface="+mn-lt"/>
              </a:rPr>
              <a:t> and have an excellent potential or proven track record for a productive scientific career. This position is a new cross-school initiative in artificial Intelligence by leading departments in their own fields. The goal is to build solutions for socially and economically sustainable healthcare by combining artificial intelligence with neuroscience, medical technology, and economics. Artificial intelligence (AI) is quickly changing the world and opening doors to entirely new solutions in all areas of life. Healthcare with its growing challenges is one of the major domains where AI can contribute to significant advances. New levels of efficacy for prevention, diagnosis and treatment of both individual diseases and the overall healthcare system can be reached if AI-related knowledge is combined with expertise in the health domain. Aalto is well placed for this initiative given its strength in AI research, and its ability to combine this with expertise in three special areas of healthcare that have significant future relevance—neuroscience, medical technology, and economics. Complemented with the unique availability of health records in Finland, strong existing ties to public authorities, and tight collaboration with medical partners, the AI-driven healthcare theme can provide significant contributions to research-based knowledge in the healthcare area. This program will help build socially and economically sustainable healthcare by bringing together expertise in these key research areas: Health and Wellbeing, ICT, and business. </a:t>
            </a:r>
            <a:endParaRPr lang="en-US" sz="1000">
              <a:cs typeface="Calibri" panose="020F0502020204030204"/>
            </a:endParaRPr>
          </a:p>
          <a:p>
            <a:r>
              <a:rPr lang="en-US" sz="1000" b="1">
                <a:ea typeface="+mn-lt"/>
                <a:cs typeface="+mn-lt"/>
              </a:rPr>
              <a:t> </a:t>
            </a:r>
            <a:r>
              <a:rPr lang="en-US" sz="1000">
                <a:ea typeface="+mn-lt"/>
                <a:cs typeface="+mn-lt"/>
              </a:rPr>
              <a:t> </a:t>
            </a:r>
            <a:endParaRPr lang="en-US" sz="1000">
              <a:cs typeface="Calibri"/>
            </a:endParaRPr>
          </a:p>
          <a:p>
            <a:pPr algn="just"/>
            <a:r>
              <a:rPr lang="en-US" sz="1000">
                <a:ea typeface="+mn-lt"/>
                <a:cs typeface="+mn-lt"/>
              </a:rPr>
              <a:t>As a tenure-track faculty member, the nominated candidate is expected to complement the expertise of the current faculty by bringing new ideas and perspectives into our community.  The candidate is also expected to teach in our study programs with a typical teaching load of about two courses per year. </a:t>
            </a:r>
            <a:endParaRPr lang="en-US" sz="1000">
              <a:cs typeface="Calibri" panose="020F0502020204030204"/>
            </a:endParaRPr>
          </a:p>
          <a:p>
            <a:r>
              <a:rPr lang="en-US" sz="1000">
                <a:ea typeface="+mn-lt"/>
                <a:cs typeface="+mn-lt"/>
              </a:rPr>
              <a:t>  </a:t>
            </a:r>
            <a:endParaRPr lang="en-GB" sz="1000">
              <a:cs typeface="Calibri"/>
            </a:endParaRPr>
          </a:p>
          <a:p>
            <a:pPr algn="just"/>
            <a:r>
              <a:rPr lang="en-US" sz="1000">
                <a:ea typeface="+mn-lt"/>
                <a:cs typeface="+mn-lt"/>
              </a:rPr>
              <a:t>The nominated candidate is expected to take responsibility for education in the relevant field at Aalto University. Preference will be given to candidates who plan to integrate their research with the existing research in their field in Aalto university. We mainly search for candidates at the Assistant Professor level, but exceptional candidates at the Associate and Full Professor levels will also be considered. </a:t>
            </a:r>
            <a:endParaRPr lang="en-US" sz="1000">
              <a:cs typeface="Calibri" panose="020F0502020204030204"/>
            </a:endParaRPr>
          </a:p>
          <a:p>
            <a:br>
              <a:rPr lang="en-US"/>
            </a:br>
            <a:endParaRPr lang="en-US"/>
          </a:p>
          <a:p>
            <a:endParaRPr lang="en-US" sz="1050">
              <a:latin typeface="Georgia"/>
            </a:endParaRPr>
          </a:p>
        </p:txBody>
      </p:sp>
      <p:sp>
        <p:nvSpPr>
          <p:cNvPr id="12" name="TextBox 11">
            <a:extLst>
              <a:ext uri="{FF2B5EF4-FFF2-40B4-BE49-F238E27FC236}">
                <a16:creationId xmlns:a16="http://schemas.microsoft.com/office/drawing/2014/main" id="{FCA4A6B1-460E-4977-BEF9-E5D6AE0C567F}"/>
              </a:ext>
            </a:extLst>
          </p:cNvPr>
          <p:cNvSpPr txBox="1"/>
          <p:nvPr/>
        </p:nvSpPr>
        <p:spPr>
          <a:xfrm>
            <a:off x="3978250" y="4503535"/>
            <a:ext cx="2802606" cy="161583"/>
          </a:xfrm>
          <a:prstGeom prst="rect">
            <a:avLst/>
          </a:prstGeom>
          <a:noFill/>
        </p:spPr>
        <p:txBody>
          <a:bodyPr wrap="square" lIns="0" tIns="0" rIns="0" bIns="0" numCol="1" rtlCol="0" anchor="t">
            <a:spAutoFit/>
          </a:bodyPr>
          <a:lstStyle/>
          <a:p>
            <a:endParaRPr lang="en-US" sz="1050">
              <a:latin typeface="Georgia" charset="0"/>
              <a:ea typeface="Georgia" charset="0"/>
              <a:cs typeface="Georgia" charset="0"/>
            </a:endParaRPr>
          </a:p>
        </p:txBody>
      </p:sp>
      <p:sp>
        <p:nvSpPr>
          <p:cNvPr id="13" name="Rectangle 12">
            <a:extLst>
              <a:ext uri="{FF2B5EF4-FFF2-40B4-BE49-F238E27FC236}">
                <a16:creationId xmlns:a16="http://schemas.microsoft.com/office/drawing/2014/main" id="{45249EED-EF84-455B-AFEF-DD41EE6EE444}"/>
              </a:ext>
            </a:extLst>
          </p:cNvPr>
          <p:cNvSpPr/>
          <p:nvPr/>
        </p:nvSpPr>
        <p:spPr>
          <a:xfrm>
            <a:off x="5049993" y="9373859"/>
            <a:ext cx="2175559" cy="584775"/>
          </a:xfrm>
          <a:prstGeom prst="rect">
            <a:avLst/>
          </a:prstGeom>
        </p:spPr>
        <p:txBody>
          <a:bodyPr wrap="square">
            <a:spAutoFit/>
          </a:bodyPr>
          <a:lstStyle/>
          <a:p>
            <a:r>
              <a:rPr lang="en-US" sz="1600" b="1">
                <a:solidFill>
                  <a:schemeClr val="bg1">
                    <a:lumMod val="75000"/>
                  </a:schemeClr>
                </a:solidFill>
                <a:effectLst/>
                <a:latin typeface="Georgia" panose="02040502050405020303" pitchFamily="18" charset="0"/>
                <a:ea typeface="Arial" charset="0"/>
                <a:cs typeface="Arial" charset="0"/>
              </a:rPr>
              <a:t>More info at</a:t>
            </a:r>
          </a:p>
          <a:p>
            <a:r>
              <a:rPr lang="en-US" sz="1600" b="1">
                <a:solidFill>
                  <a:schemeClr val="bg1">
                    <a:lumMod val="75000"/>
                  </a:schemeClr>
                </a:solidFill>
                <a:latin typeface="Georgia" panose="02040502050405020303" pitchFamily="18" charset="0"/>
                <a:ea typeface="Arial" charset="0"/>
                <a:cs typeface="Arial" charset="0"/>
              </a:rPr>
              <a:t>position.aalto.fi</a:t>
            </a:r>
            <a:endParaRPr lang="en-US" sz="1600">
              <a:solidFill>
                <a:schemeClr val="bg1">
                  <a:lumMod val="75000"/>
                </a:schemeClr>
              </a:solidFill>
              <a:effectLst/>
              <a:latin typeface="Georgia" panose="02040502050405020303" pitchFamily="18" charset="0"/>
              <a:ea typeface="Arial" charset="0"/>
              <a:cs typeface="Arial" charset="0"/>
            </a:endParaRPr>
          </a:p>
        </p:txBody>
      </p:sp>
      <p:sp>
        <p:nvSpPr>
          <p:cNvPr id="2" name="TextBox 1">
            <a:extLst>
              <a:ext uri="{FF2B5EF4-FFF2-40B4-BE49-F238E27FC236}">
                <a16:creationId xmlns:a16="http://schemas.microsoft.com/office/drawing/2014/main" id="{DCF4EDD1-2E07-461C-9A63-6A5C44855B6D}"/>
              </a:ext>
            </a:extLst>
          </p:cNvPr>
          <p:cNvSpPr txBox="1"/>
          <p:nvPr/>
        </p:nvSpPr>
        <p:spPr>
          <a:xfrm>
            <a:off x="3940015" y="3668398"/>
            <a:ext cx="3278032" cy="64017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00" b="1">
                <a:ea typeface="+mn-lt"/>
                <a:cs typeface="+mn-lt"/>
              </a:rPr>
              <a:t>Your experience</a:t>
            </a:r>
            <a:r>
              <a:rPr lang="en-US" sz="1000">
                <a:ea typeface="+mn-lt"/>
                <a:cs typeface="+mn-lt"/>
              </a:rPr>
              <a:t> </a:t>
            </a:r>
            <a:endParaRPr lang="en-US" sz="1000">
              <a:cs typeface="Calibri"/>
            </a:endParaRPr>
          </a:p>
          <a:p>
            <a:pPr algn="just"/>
            <a:r>
              <a:rPr lang="en-US" sz="1000">
                <a:ea typeface="+mn-lt"/>
                <a:cs typeface="+mn-lt"/>
              </a:rPr>
              <a:t>Throughout their career, those in the academic tenure track system are expected to conduct and guide scientific research, to provide related higher academic education, to follow advances in their field, to participate in service to the Aalto University community, and to take part in societal interaction and international collaboration in their field. </a:t>
            </a:r>
            <a:endParaRPr lang="en-US" sz="1000">
              <a:cs typeface="Calibri"/>
            </a:endParaRPr>
          </a:p>
          <a:p>
            <a:pPr algn="just"/>
            <a:r>
              <a:rPr lang="en-US" sz="1000" b="1">
                <a:ea typeface="+mn-lt"/>
                <a:cs typeface="+mn-lt"/>
              </a:rPr>
              <a:t>We seek applicants with</a:t>
            </a:r>
            <a:r>
              <a:rPr lang="en-US" sz="1000">
                <a:ea typeface="+mn-lt"/>
                <a:cs typeface="+mn-lt"/>
              </a:rPr>
              <a:t> </a:t>
            </a:r>
            <a:endParaRPr lang="en-US" sz="1000">
              <a:cs typeface="Calibri"/>
            </a:endParaRPr>
          </a:p>
          <a:p>
            <a:pPr marL="285750" indent="-285750" algn="just">
              <a:buFont typeface="Arial"/>
              <a:buChar char="•"/>
            </a:pPr>
            <a:r>
              <a:rPr lang="en-US" sz="1000">
                <a:ea typeface="+mn-lt"/>
                <a:cs typeface="+mn-lt"/>
              </a:rPr>
              <a:t>Expertise and research experience in AI</a:t>
            </a:r>
            <a:endParaRPr lang="en-US" sz="1000">
              <a:cs typeface="Calibri"/>
            </a:endParaRPr>
          </a:p>
          <a:p>
            <a:pPr marL="285750" indent="-285750" algn="just">
              <a:buFont typeface="Arial"/>
              <a:buChar char="•"/>
            </a:pPr>
            <a:r>
              <a:rPr lang="en-US" sz="1000">
                <a:ea typeface="+mn-lt"/>
                <a:cs typeface="+mn-lt"/>
              </a:rPr>
              <a:t>A doctorate in a field relevant for healthcare; for example, Computer Science, Economics, Mathematical modelling, Medical Technology, Neuroscience, Physics, or Statistics</a:t>
            </a:r>
            <a:endParaRPr lang="en-US" sz="1000">
              <a:cs typeface="Calibri"/>
            </a:endParaRPr>
          </a:p>
          <a:p>
            <a:pPr marL="285750" indent="-285750" algn="just">
              <a:buFont typeface="Arial"/>
              <a:buChar char="•"/>
            </a:pPr>
            <a:r>
              <a:rPr lang="en-US" sz="1000">
                <a:ea typeface="+mn-lt"/>
                <a:cs typeface="+mn-lt"/>
              </a:rPr>
              <a:t>Potential to carry out research at the highest level and to attract research funding</a:t>
            </a:r>
            <a:endParaRPr lang="en-US" sz="1000">
              <a:cs typeface="Calibri"/>
            </a:endParaRPr>
          </a:p>
          <a:p>
            <a:pPr marL="285750" indent="-285750" algn="just">
              <a:buFont typeface="Arial"/>
              <a:buChar char="•"/>
            </a:pPr>
            <a:r>
              <a:rPr lang="en-US" sz="1000">
                <a:ea typeface="+mn-lt"/>
                <a:cs typeface="+mn-lt"/>
              </a:rPr>
              <a:t>Potential to take responsibility for education in the relevant field</a:t>
            </a:r>
            <a:endParaRPr lang="en-US" sz="1000">
              <a:cs typeface="Calibri"/>
            </a:endParaRPr>
          </a:p>
          <a:p>
            <a:pPr marL="285750" indent="-285750" algn="just">
              <a:buFont typeface="Arial"/>
              <a:buChar char="•"/>
            </a:pPr>
            <a:r>
              <a:rPr lang="en-US" sz="1000">
                <a:ea typeface="+mn-lt"/>
                <a:cs typeface="+mn-lt"/>
              </a:rPr>
              <a:t>Ability to be an effective teacher in undergraduate and graduate degree programs</a:t>
            </a:r>
            <a:endParaRPr lang="en-US" sz="1000">
              <a:cs typeface="Calibri"/>
            </a:endParaRPr>
          </a:p>
          <a:p>
            <a:pPr algn="just"/>
            <a:r>
              <a:rPr lang="en-US" sz="1000">
                <a:ea typeface="+mn-lt"/>
                <a:cs typeface="+mn-lt"/>
              </a:rPr>
              <a:t>The applicants will be reviewed based on their merits in research, teaching, academic/technological leadership, and activities in the scientific community, including in R&amp;D, in accordance with their career stage. A more detailed description of the tenure track system at Aalto University is available at </a:t>
            </a:r>
            <a:r>
              <a:rPr lang="en-US" sz="1000">
                <a:ea typeface="+mn-lt"/>
                <a:cs typeface="+mn-lt"/>
                <a:hlinkClick r:id="rId3"/>
              </a:rPr>
              <a:t>https://www.aalto.fi/en/tenure-track</a:t>
            </a:r>
            <a:r>
              <a:rPr lang="en-US" sz="1000">
                <a:ea typeface="+mn-lt"/>
                <a:cs typeface="+mn-lt"/>
              </a:rPr>
              <a:t> </a:t>
            </a:r>
            <a:endParaRPr lang="en-US" sz="1000">
              <a:cs typeface="Calibri"/>
            </a:endParaRPr>
          </a:p>
          <a:p>
            <a:pPr algn="just"/>
            <a:r>
              <a:rPr lang="en-US" sz="1000">
                <a:ea typeface="+mn-lt"/>
                <a:cs typeface="+mn-lt"/>
              </a:rPr>
              <a:t>Aalto University is committed to promoting diversity, equality and non-discrimination in all its activities. Thus, we promote equal opportunities to learn, acquire knowledge, participate and to make a difference. We encourage qualified candidates from all backgrounds and especially women, who are underrepresented in this field, to apply. As an equal-opportunity employer, Aalto University recruitment decisions are based on applicants’ competencies, skills and aptitudes. Aalto’s recruitment processes are clearly defined, transparent and fair, and allow the relevant areas to be emphasized when recruiting people to positions in the various career systems and levels. Career breaks due to periods of parental leave and other obligatory absences, such as military service, will be taken into account to your benefit when considering applications. </a:t>
            </a:r>
            <a:endParaRPr lang="en-US" sz="1000">
              <a:cs typeface="Calibri"/>
            </a:endParaRPr>
          </a:p>
          <a:p>
            <a:r>
              <a:rPr lang="en-US" sz="1000">
                <a:ea typeface="+mn-lt"/>
                <a:cs typeface="+mn-lt"/>
              </a:rPr>
              <a:t>  </a:t>
            </a:r>
            <a:endParaRPr lang="en-US" sz="1000">
              <a:cs typeface="Calibri"/>
            </a:endParaRPr>
          </a:p>
        </p:txBody>
      </p:sp>
    </p:spTree>
    <p:extLst>
      <p:ext uri="{BB962C8B-B14F-4D97-AF65-F5344CB8AC3E}">
        <p14:creationId xmlns:p14="http://schemas.microsoft.com/office/powerpoint/2010/main" val="801911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BFC333-0F6C-AA45-823C-CA92579CACEC}"/>
              </a:ext>
            </a:extLst>
          </p:cNvPr>
          <p:cNvPicPr>
            <a:picLocks noChangeAspect="1"/>
          </p:cNvPicPr>
          <p:nvPr/>
        </p:nvPicPr>
        <p:blipFill rotWithShape="1">
          <a:blip r:embed="rId2"/>
          <a:srcRect t="22821"/>
          <a:stretch/>
        </p:blipFill>
        <p:spPr>
          <a:xfrm>
            <a:off x="-1" y="0"/>
            <a:ext cx="7559675" cy="3646552"/>
          </a:xfrm>
          <a:prstGeom prst="rect">
            <a:avLst/>
          </a:prstGeom>
        </p:spPr>
      </p:pic>
      <p:sp>
        <p:nvSpPr>
          <p:cNvPr id="5" name="Rectangle 4"/>
          <p:cNvSpPr/>
          <p:nvPr/>
        </p:nvSpPr>
        <p:spPr>
          <a:xfrm>
            <a:off x="849098" y="1986691"/>
            <a:ext cx="4637103" cy="1446550"/>
          </a:xfrm>
          <a:prstGeom prst="rect">
            <a:avLst/>
          </a:prstGeom>
          <a:solidFill>
            <a:srgbClr val="EF363B"/>
          </a:solidFill>
        </p:spPr>
        <p:txBody>
          <a:bodyPr wrap="square">
            <a:spAutoFit/>
          </a:bodyPr>
          <a:lstStyle/>
          <a:p>
            <a:r>
              <a:rPr lang="en-US" sz="4400" b="1">
                <a:solidFill>
                  <a:schemeClr val="bg1"/>
                </a:solidFill>
                <a:latin typeface="Arial" charset="0"/>
                <a:ea typeface="Arial" charset="0"/>
                <a:cs typeface="Arial" charset="0"/>
              </a:rPr>
              <a:t>Working at</a:t>
            </a:r>
            <a:br>
              <a:rPr lang="en-US" sz="4400" b="1">
                <a:solidFill>
                  <a:schemeClr val="bg1"/>
                </a:solidFill>
                <a:latin typeface="Arial" charset="0"/>
                <a:ea typeface="Arial" charset="0"/>
                <a:cs typeface="Arial" charset="0"/>
              </a:rPr>
            </a:br>
            <a:r>
              <a:rPr lang="en-US" sz="4400" b="1">
                <a:solidFill>
                  <a:schemeClr val="bg1"/>
                </a:solidFill>
                <a:latin typeface="Arial" charset="0"/>
                <a:ea typeface="Arial" charset="0"/>
                <a:cs typeface="Arial" charset="0"/>
              </a:rPr>
              <a:t>Aalto University</a:t>
            </a:r>
            <a:endParaRPr lang="en-US" sz="4400">
              <a:solidFill>
                <a:schemeClr val="bg1"/>
              </a:solidFill>
              <a:latin typeface="Arial" charset="0"/>
              <a:ea typeface="Arial" charset="0"/>
              <a:cs typeface="Arial" charset="0"/>
            </a:endParaRPr>
          </a:p>
        </p:txBody>
      </p:sp>
      <p:sp>
        <p:nvSpPr>
          <p:cNvPr id="7" name="Rectangle 6"/>
          <p:cNvSpPr/>
          <p:nvPr/>
        </p:nvSpPr>
        <p:spPr>
          <a:xfrm>
            <a:off x="490157" y="347241"/>
            <a:ext cx="6579360" cy="9836665"/>
          </a:xfrm>
          <a:prstGeom prst="rect">
            <a:avLst/>
          </a:pr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8" name="TextBox 7"/>
          <p:cNvSpPr txBox="1"/>
          <p:nvPr/>
        </p:nvSpPr>
        <p:spPr>
          <a:xfrm>
            <a:off x="849098" y="3820391"/>
            <a:ext cx="5722131" cy="584775"/>
          </a:xfrm>
          <a:prstGeom prst="rect">
            <a:avLst/>
          </a:prstGeom>
          <a:noFill/>
        </p:spPr>
        <p:txBody>
          <a:bodyPr wrap="square" rtlCol="0">
            <a:spAutoFit/>
          </a:bodyPr>
          <a:lstStyle/>
          <a:p>
            <a:r>
              <a:rPr lang="en-US" sz="3200" b="1">
                <a:latin typeface="Arial" charset="0"/>
                <a:ea typeface="Arial" charset="0"/>
                <a:cs typeface="Arial" charset="0"/>
              </a:rPr>
              <a:t>Why join us?</a:t>
            </a:r>
            <a:endParaRPr lang="en-GB" sz="3000">
              <a:latin typeface="Arial" charset="0"/>
              <a:ea typeface="Arial" charset="0"/>
              <a:cs typeface="Arial" charset="0"/>
            </a:endParaRPr>
          </a:p>
        </p:txBody>
      </p:sp>
      <p:sp>
        <p:nvSpPr>
          <p:cNvPr id="11" name="TextBox 10"/>
          <p:cNvSpPr txBox="1"/>
          <p:nvPr/>
        </p:nvSpPr>
        <p:spPr>
          <a:xfrm>
            <a:off x="888418" y="4579005"/>
            <a:ext cx="5420840" cy="5355312"/>
          </a:xfrm>
          <a:prstGeom prst="rect">
            <a:avLst/>
          </a:prstGeom>
          <a:noFill/>
        </p:spPr>
        <p:txBody>
          <a:bodyPr wrap="square" lIns="0" tIns="0" rIns="0" bIns="0" rtlCol="0" anchor="t">
            <a:spAutoFit/>
          </a:bodyPr>
          <a:lstStyle/>
          <a:p>
            <a:r>
              <a:rPr lang="en" sz="1200">
                <a:latin typeface="Georgia"/>
              </a:rPr>
              <a:t>Established in 2010 as a merger of three leading Finnish Universities, we are both </a:t>
            </a:r>
            <a:r>
              <a:rPr lang="en" sz="1200" b="1">
                <a:latin typeface="Georgia"/>
              </a:rPr>
              <a:t>challenger of the old, and traditional with strong history</a:t>
            </a:r>
            <a:r>
              <a:rPr lang="en" sz="1200">
                <a:latin typeface="Georgia"/>
              </a:rPr>
              <a:t> and legacy.</a:t>
            </a:r>
          </a:p>
          <a:p>
            <a:endParaRPr lang="en" sz="1200">
              <a:latin typeface="Georgia" panose="02040502050405020303" pitchFamily="18" charset="0"/>
            </a:endParaRPr>
          </a:p>
          <a:p>
            <a:r>
              <a:rPr lang="en" sz="1200">
                <a:latin typeface="Georgia"/>
              </a:rPr>
              <a:t>Our unique combination of fields in </a:t>
            </a:r>
            <a:r>
              <a:rPr lang="en" sz="1200" b="1">
                <a:latin typeface="Georgia"/>
              </a:rPr>
              <a:t>art and design, technology and business enable</a:t>
            </a:r>
            <a:r>
              <a:rPr lang="en" sz="1200">
                <a:latin typeface="Georgia"/>
              </a:rPr>
              <a:t> </a:t>
            </a:r>
            <a:r>
              <a:rPr lang="en" sz="1200" b="1">
                <a:latin typeface="Georgia"/>
              </a:rPr>
              <a:t>multi-disciplinarity </a:t>
            </a:r>
            <a:r>
              <a:rPr lang="en" sz="1200">
                <a:latin typeface="Georgia"/>
              </a:rPr>
              <a:t>and finding clever solutions for the world’s most wicked problems</a:t>
            </a:r>
            <a:r>
              <a:rPr lang="en" sz="1200" b="1">
                <a:latin typeface="Georgia"/>
              </a:rPr>
              <a:t> </a:t>
            </a:r>
            <a:r>
              <a:rPr lang="en" sz="1200">
                <a:latin typeface="Georgia"/>
              </a:rPr>
              <a:t>in the interfaces of these fields.</a:t>
            </a:r>
          </a:p>
          <a:p>
            <a:endParaRPr lang="en" sz="1200">
              <a:latin typeface="Georgia" panose="02040502050405020303" pitchFamily="18" charset="0"/>
            </a:endParaRPr>
          </a:p>
          <a:p>
            <a:r>
              <a:rPr lang="en" sz="1200">
                <a:latin typeface="Georgia"/>
              </a:rPr>
              <a:t>We aim for</a:t>
            </a:r>
            <a:r>
              <a:rPr lang="en" sz="1200" b="1">
                <a:latin typeface="Georgia"/>
              </a:rPr>
              <a:t> societal impact</a:t>
            </a:r>
            <a:r>
              <a:rPr lang="en" sz="1200">
                <a:latin typeface="Georgia"/>
              </a:rPr>
              <a:t>, educating game changers to drive sustainability.</a:t>
            </a:r>
          </a:p>
          <a:p>
            <a:endParaRPr lang="en" sz="1200">
              <a:latin typeface="Georgia" panose="02040502050405020303" pitchFamily="18" charset="0"/>
            </a:endParaRPr>
          </a:p>
          <a:p>
            <a:r>
              <a:rPr lang="en" sz="1200">
                <a:latin typeface="Georgia"/>
              </a:rPr>
              <a:t>We enjoy working at our evolving </a:t>
            </a:r>
            <a:r>
              <a:rPr lang="en" sz="1200" b="1">
                <a:latin typeface="Georgia"/>
              </a:rPr>
              <a:t>collaborative campus close to the heart of Helsinki</a:t>
            </a:r>
            <a:r>
              <a:rPr lang="en" sz="1200">
                <a:latin typeface="Georgia"/>
              </a:rPr>
              <a:t>, with good connections, great architecture and amazing nature.</a:t>
            </a:r>
          </a:p>
          <a:p>
            <a:endParaRPr lang="en" sz="1200">
              <a:latin typeface="Georgia" panose="02040502050405020303" pitchFamily="18" charset="0"/>
            </a:endParaRPr>
          </a:p>
          <a:p>
            <a:r>
              <a:rPr lang="en" sz="1200">
                <a:latin typeface="Georgia"/>
              </a:rPr>
              <a:t>We are </a:t>
            </a:r>
            <a:r>
              <a:rPr lang="en" sz="1200" b="1">
                <a:latin typeface="Georgia"/>
              </a:rPr>
              <a:t>international and diverse</a:t>
            </a:r>
            <a:r>
              <a:rPr lang="en" sz="1200">
                <a:latin typeface="Georgia"/>
              </a:rPr>
              <a:t>: more than 40 % of our faculty comes from outside of Finland. Our working environment is multi-cu</a:t>
            </a:r>
            <a:r>
              <a:rPr lang="fi-FI" sz="1200" err="1">
                <a:latin typeface="Georgia"/>
              </a:rPr>
              <a:t>ltural</a:t>
            </a:r>
            <a:r>
              <a:rPr lang="en" sz="1200">
                <a:latin typeface="Georgia"/>
              </a:rPr>
              <a:t>, widely English-speaking and its easy to settle in, </a:t>
            </a:r>
            <a:r>
              <a:rPr lang="fi-FI" sz="1200" err="1">
                <a:latin typeface="Georgia"/>
              </a:rPr>
              <a:t>despite</a:t>
            </a:r>
            <a:r>
              <a:rPr lang="fi-FI" sz="1200">
                <a:latin typeface="Georgia"/>
              </a:rPr>
              <a:t> of </a:t>
            </a:r>
            <a:r>
              <a:rPr lang="fi-FI" sz="1200" err="1">
                <a:latin typeface="Georgia"/>
              </a:rPr>
              <a:t>wherever</a:t>
            </a:r>
            <a:r>
              <a:rPr lang="en" sz="1200">
                <a:latin typeface="Georgia"/>
              </a:rPr>
              <a:t> you come from.</a:t>
            </a:r>
          </a:p>
          <a:p>
            <a:endParaRPr lang="en" sz="1200">
              <a:latin typeface="Georgia" panose="02040502050405020303" pitchFamily="18" charset="0"/>
            </a:endParaRPr>
          </a:p>
          <a:p>
            <a:r>
              <a:rPr lang="en" sz="1200" b="1">
                <a:latin typeface="Georgia"/>
              </a:rPr>
              <a:t>We have strong </a:t>
            </a:r>
            <a:r>
              <a:rPr lang="en" sz="1200" b="1">
                <a:latin typeface="Georgia"/>
                <a:hlinkClick r:id="rId3"/>
              </a:rPr>
              <a:t>academic standing </a:t>
            </a:r>
            <a:r>
              <a:rPr lang="en" sz="1200">
                <a:latin typeface="Georgia"/>
                <a:hlinkClick r:id="rId3"/>
              </a:rPr>
              <a:t>and reputation in our key fields</a:t>
            </a:r>
            <a:r>
              <a:rPr lang="en" sz="1200">
                <a:latin typeface="Georgia"/>
              </a:rPr>
              <a:t> – Aalto University is among top 10 of New Universities in the world (QS ranking).</a:t>
            </a:r>
            <a:r>
              <a:rPr lang="en" sz="1200">
                <a:solidFill>
                  <a:srgbClr val="FF0000"/>
                </a:solidFill>
                <a:latin typeface="Georgia"/>
              </a:rPr>
              <a:t> </a:t>
            </a:r>
            <a:r>
              <a:rPr lang="en" sz="1200">
                <a:latin typeface="Georgia"/>
              </a:rPr>
              <a:t>Of the participating</a:t>
            </a:r>
            <a:r>
              <a:rPr lang="en" sz="1200">
                <a:latin typeface="Georgia"/>
                <a:ea typeface="+mn-lt"/>
                <a:cs typeface="+mn-lt"/>
              </a:rPr>
              <a:t> fields, </a:t>
            </a:r>
            <a:r>
              <a:rPr lang="en-US" sz="1200">
                <a:latin typeface="Georgia"/>
                <a:ea typeface="+mn-lt"/>
                <a:cs typeface="+mn-lt"/>
              </a:rPr>
              <a:t>Computer Science is a leading European department (3rd in Europe and 33rd worldwide in the U.S. News Best Global Universities subject ranking 2020), and the other fields are equally successful: Electrical Engineering, Neuroscience and Economics.</a:t>
            </a:r>
            <a:endParaRPr lang="en" sz="1200">
              <a:latin typeface="Georgia"/>
              <a:cs typeface="Calibri"/>
            </a:endParaRPr>
          </a:p>
          <a:p>
            <a:endParaRPr lang="en-US" sz="1200">
              <a:latin typeface="Calibri"/>
              <a:cs typeface="Calibri"/>
            </a:endParaRPr>
          </a:p>
          <a:p>
            <a:r>
              <a:rPr lang="en" sz="1200">
                <a:latin typeface="Georgia"/>
              </a:rPr>
              <a:t>Our </a:t>
            </a:r>
            <a:r>
              <a:rPr lang="en" sz="1200" b="1">
                <a:latin typeface="Georgia"/>
              </a:rPr>
              <a:t>well-functioning and fair Tenure Track career system </a:t>
            </a:r>
            <a:r>
              <a:rPr lang="en" sz="1200">
                <a:latin typeface="Georgia"/>
              </a:rPr>
              <a:t>enables building a </a:t>
            </a:r>
            <a:r>
              <a:rPr lang="en" sz="1200" err="1">
                <a:latin typeface="Georgia"/>
              </a:rPr>
              <a:t>succes</a:t>
            </a:r>
            <a:r>
              <a:rPr lang="fi-FI" sz="1200">
                <a:latin typeface="Georgia"/>
              </a:rPr>
              <a:t>s</a:t>
            </a:r>
            <a:r>
              <a:rPr lang="en" sz="1200">
                <a:latin typeface="Georgia"/>
              </a:rPr>
              <a:t>full academic career, providing support for fulfilling your professional ambitions.</a:t>
            </a:r>
          </a:p>
          <a:p>
            <a:endParaRPr lang="en" sz="1200" b="1">
              <a:latin typeface="Georgia" panose="02040502050405020303" pitchFamily="18" charset="0"/>
            </a:endParaRPr>
          </a:p>
          <a:p>
            <a:endParaRPr lang="en" sz="1200" b="1">
              <a:solidFill>
                <a:srgbClr val="FF0000"/>
              </a:solidFill>
              <a:latin typeface="Georgia" panose="02040502050405020303" pitchFamily="18" charset="0"/>
            </a:endParaRPr>
          </a:p>
        </p:txBody>
      </p:sp>
      <p:pic>
        <p:nvPicPr>
          <p:cNvPr id="2" name="Picture 1">
            <a:extLst>
              <a:ext uri="{FF2B5EF4-FFF2-40B4-BE49-F238E27FC236}">
                <a16:creationId xmlns:a16="http://schemas.microsoft.com/office/drawing/2014/main" id="{BBDC8594-84ED-499A-80A2-0D410D7C8CDE}"/>
              </a:ext>
            </a:extLst>
          </p:cNvPr>
          <p:cNvPicPr>
            <a:picLocks noChangeAspect="1"/>
          </p:cNvPicPr>
          <p:nvPr/>
        </p:nvPicPr>
        <p:blipFill rotWithShape="1">
          <a:blip r:embed="rId4">
            <a:extLst>
              <a:ext uri="{28A0092B-C50C-407E-A947-70E740481C1C}">
                <a14:useLocalDpi xmlns:a14="http://schemas.microsoft.com/office/drawing/2010/main" val="0"/>
              </a:ext>
            </a:extLst>
          </a:blip>
          <a:srcRect t="49382" r="36761"/>
          <a:stretch/>
        </p:blipFill>
        <p:spPr>
          <a:xfrm>
            <a:off x="0" y="-525966"/>
            <a:ext cx="7559675" cy="4035929"/>
          </a:xfrm>
          <a:prstGeom prst="rect">
            <a:avLst/>
          </a:prstGeom>
        </p:spPr>
      </p:pic>
    </p:spTree>
    <p:extLst>
      <p:ext uri="{BB962C8B-B14F-4D97-AF65-F5344CB8AC3E}">
        <p14:creationId xmlns:p14="http://schemas.microsoft.com/office/powerpoint/2010/main" val="109180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7287" b="11555"/>
          <a:stretch/>
        </p:blipFill>
        <p:spPr>
          <a:xfrm>
            <a:off x="0" y="-78059"/>
            <a:ext cx="7559675" cy="3588022"/>
          </a:xfrm>
          <a:prstGeom prst="rect">
            <a:avLst/>
          </a:prstGeom>
        </p:spPr>
      </p:pic>
      <p:sp>
        <p:nvSpPr>
          <p:cNvPr id="5" name="Rectangle 4"/>
          <p:cNvSpPr/>
          <p:nvPr/>
        </p:nvSpPr>
        <p:spPr>
          <a:xfrm>
            <a:off x="941343" y="2550955"/>
            <a:ext cx="4826962" cy="769441"/>
          </a:xfrm>
          <a:prstGeom prst="rect">
            <a:avLst/>
          </a:prstGeom>
          <a:solidFill>
            <a:srgbClr val="EF363B"/>
          </a:solidFill>
        </p:spPr>
        <p:txBody>
          <a:bodyPr wrap="none">
            <a:spAutoFit/>
          </a:bodyPr>
          <a:lstStyle/>
          <a:p>
            <a:r>
              <a:rPr lang="en-US" sz="4400" b="1">
                <a:solidFill>
                  <a:schemeClr val="bg1"/>
                </a:solidFill>
                <a:latin typeface="Arial" charset="0"/>
                <a:ea typeface="Arial" charset="0"/>
                <a:cs typeface="Arial" charset="0"/>
              </a:rPr>
              <a:t>Living in Finland </a:t>
            </a:r>
            <a:endParaRPr lang="en-US" sz="4400">
              <a:solidFill>
                <a:schemeClr val="bg1"/>
              </a:solidFill>
              <a:latin typeface="Arial" charset="0"/>
              <a:ea typeface="Arial" charset="0"/>
              <a:cs typeface="Arial" charset="0"/>
            </a:endParaRPr>
          </a:p>
        </p:txBody>
      </p:sp>
      <p:sp>
        <p:nvSpPr>
          <p:cNvPr id="7" name="Rectangle 6"/>
          <p:cNvSpPr/>
          <p:nvPr/>
        </p:nvSpPr>
        <p:spPr>
          <a:xfrm>
            <a:off x="490157" y="347241"/>
            <a:ext cx="6579360" cy="9836665"/>
          </a:xfrm>
          <a:prstGeom prst="rect">
            <a:avLst/>
          </a:pr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0" name="TextBox 9"/>
          <p:cNvSpPr txBox="1"/>
          <p:nvPr/>
        </p:nvSpPr>
        <p:spPr>
          <a:xfrm>
            <a:off x="880393" y="4308333"/>
            <a:ext cx="2838494" cy="5078313"/>
          </a:xfrm>
          <a:prstGeom prst="rect">
            <a:avLst/>
          </a:prstGeom>
          <a:noFill/>
        </p:spPr>
        <p:txBody>
          <a:bodyPr wrap="square" lIns="0" tIns="0" rIns="0" bIns="0" rtlCol="0">
            <a:spAutoFit/>
          </a:bodyPr>
          <a:lstStyle/>
          <a:p>
            <a:r>
              <a:rPr lang="en" sz="1100">
                <a:latin typeface="Georgia" panose="02040502050405020303" pitchFamily="18" charset="0"/>
              </a:rPr>
              <a:t>Finland is </a:t>
            </a:r>
            <a:r>
              <a:rPr lang="en" sz="1100">
                <a:latin typeface="Georgia" panose="02040502050405020303" pitchFamily="18" charset="0"/>
                <a:hlinkClick r:id="rId3" tooltip="http://stat.fi/ajk/satavuotiassuomi/suomimaailmankarjessa_en.html"/>
              </a:rPr>
              <a:t>among the best countries in the world</a:t>
            </a:r>
            <a:r>
              <a:rPr lang="en" sz="1100">
                <a:latin typeface="Georgia" panose="02040502050405020303" pitchFamily="18" charset="0"/>
              </a:rPr>
              <a:t> according to many quality of life indicators, including being the </a:t>
            </a:r>
            <a:r>
              <a:rPr lang="en" sz="1100">
                <a:latin typeface="Georgia" panose="02040502050405020303" pitchFamily="18" charset="0"/>
                <a:hlinkClick r:id="rId4" tooltip="http://www.ssfindex.com/results/main-results-2016/"/>
              </a:rPr>
              <a:t>happiest country in the world (UN study 2018).</a:t>
            </a:r>
            <a:endParaRPr lang="en-US" sz="1100">
              <a:latin typeface="Georgia" panose="02040502050405020303" pitchFamily="18" charset="0"/>
            </a:endParaRPr>
          </a:p>
          <a:p>
            <a:endParaRPr lang="en-US" sz="1100">
              <a:latin typeface="Georgia" panose="02040502050405020303" pitchFamily="18" charset="0"/>
            </a:endParaRPr>
          </a:p>
          <a:p>
            <a:r>
              <a:rPr lang="en-US" sz="1100">
                <a:latin typeface="Georgia" panose="02040502050405020303" pitchFamily="18" charset="0"/>
              </a:rPr>
              <a:t>We are humble people, but dare to say we have </a:t>
            </a:r>
            <a:r>
              <a:rPr lang="en-US" sz="1100" b="1">
                <a:latin typeface="Georgia" panose="02040502050405020303" pitchFamily="18" charset="0"/>
              </a:rPr>
              <a:t>one of the most advanced education systems in the world.</a:t>
            </a:r>
          </a:p>
          <a:p>
            <a:endParaRPr lang="en-US" sz="1100" b="1">
              <a:latin typeface="Georgia" panose="02040502050405020303" pitchFamily="18" charset="0"/>
            </a:endParaRPr>
          </a:p>
          <a:p>
            <a:r>
              <a:rPr lang="en-US" sz="1100">
                <a:latin typeface="Georgia" panose="02040502050405020303" pitchFamily="18" charset="0"/>
              </a:rPr>
              <a:t>The Nordic values of </a:t>
            </a:r>
            <a:r>
              <a:rPr lang="en-US" sz="1100" b="1">
                <a:latin typeface="Georgia" panose="02040502050405020303" pitchFamily="18" charset="0"/>
              </a:rPr>
              <a:t>equality and co-operation </a:t>
            </a:r>
            <a:r>
              <a:rPr lang="en-US" sz="1100">
                <a:latin typeface="Georgia" panose="02040502050405020303" pitchFamily="18" charset="0"/>
              </a:rPr>
              <a:t>are rooted deeply into our society. We are one of the world’s top countries in press freedom and consider the many voices in our society a strength.</a:t>
            </a:r>
          </a:p>
          <a:p>
            <a:endParaRPr lang="en-US" sz="1100">
              <a:latin typeface="Georgia" panose="02040502050405020303" pitchFamily="18" charset="0"/>
            </a:endParaRPr>
          </a:p>
          <a:p>
            <a:r>
              <a:rPr lang="en-US" sz="1100">
                <a:latin typeface="Georgia" panose="02040502050405020303" pitchFamily="18" charset="0"/>
              </a:rPr>
              <a:t>With high investments in R&amp;D, a strong innovation culture, open data and advanced state of digitalization, we are a nation of </a:t>
            </a:r>
            <a:r>
              <a:rPr lang="en-US" sz="1100" b="1">
                <a:latin typeface="Georgia" panose="02040502050405020303" pitchFamily="18" charset="0"/>
              </a:rPr>
              <a:t>innovation and entrepreneurship.</a:t>
            </a:r>
          </a:p>
          <a:p>
            <a:endParaRPr lang="en-US" sz="1100" b="1">
              <a:latin typeface="Georgia" panose="02040502050405020303" pitchFamily="18" charset="0"/>
            </a:endParaRPr>
          </a:p>
          <a:p>
            <a:r>
              <a:rPr lang="en-US" sz="1100">
                <a:latin typeface="Georgia" panose="02040502050405020303" pitchFamily="18" charset="0"/>
              </a:rPr>
              <a:t>Gender equality, flexibility and low hierarchy are at the core of our </a:t>
            </a:r>
            <a:r>
              <a:rPr lang="en-US" sz="1100" b="1">
                <a:latin typeface="Georgia" panose="02040502050405020303" pitchFamily="18" charset="0"/>
              </a:rPr>
              <a:t>Nordic working environment</a:t>
            </a:r>
            <a:r>
              <a:rPr lang="en-US" sz="1100">
                <a:latin typeface="Georgia" panose="02040502050405020303" pitchFamily="18" charset="0"/>
              </a:rPr>
              <a:t>. Professional ambitions can be combined with a fulfilling personal life.</a:t>
            </a:r>
          </a:p>
          <a:p>
            <a:endParaRPr lang="en-US" sz="1100">
              <a:latin typeface="Georgia" panose="02040502050405020303" pitchFamily="18" charset="0"/>
            </a:endParaRPr>
          </a:p>
          <a:p>
            <a:r>
              <a:rPr lang="en-US" sz="1100">
                <a:latin typeface="Georgia" panose="02040502050405020303" pitchFamily="18" charset="0"/>
              </a:rPr>
              <a:t>We are one of the world’s most </a:t>
            </a:r>
            <a:r>
              <a:rPr lang="en-US" sz="1100" b="1">
                <a:latin typeface="Georgia" panose="02040502050405020303" pitchFamily="18" charset="0"/>
              </a:rPr>
              <a:t>reliable and stable</a:t>
            </a:r>
            <a:r>
              <a:rPr lang="en-US" sz="1100">
                <a:latin typeface="Georgia" panose="02040502050405020303" pitchFamily="18" charset="0"/>
              </a:rPr>
              <a:t> nations with low levels of corruption and high level of safety. </a:t>
            </a:r>
            <a:r>
              <a:rPr lang="en" sz="1100">
                <a:latin typeface="Georgia" panose="02040502050405020303" pitchFamily="18" charset="0"/>
              </a:rPr>
              <a:t>We are proud to provide exceptionally high standards of social security and healthcare, financed by the state</a:t>
            </a:r>
            <a:r>
              <a:rPr lang="en" sz="1000">
                <a:latin typeface="Georgia" panose="02040502050405020303" pitchFamily="18" charset="0"/>
              </a:rPr>
              <a:t>.</a:t>
            </a:r>
          </a:p>
        </p:txBody>
      </p:sp>
      <p:sp>
        <p:nvSpPr>
          <p:cNvPr id="11" name="TextBox 10"/>
          <p:cNvSpPr txBox="1"/>
          <p:nvPr/>
        </p:nvSpPr>
        <p:spPr>
          <a:xfrm>
            <a:off x="4133796" y="4308333"/>
            <a:ext cx="2777544" cy="4570482"/>
          </a:xfrm>
          <a:prstGeom prst="rect">
            <a:avLst/>
          </a:prstGeom>
          <a:noFill/>
        </p:spPr>
        <p:txBody>
          <a:bodyPr wrap="square" lIns="0" tIns="0" rIns="0" bIns="0" rtlCol="0">
            <a:spAutoFit/>
          </a:bodyPr>
          <a:lstStyle/>
          <a:p>
            <a:r>
              <a:rPr lang="en-US" sz="1100">
                <a:latin typeface="Georgia" panose="02040502050405020303" pitchFamily="18" charset="0"/>
              </a:rPr>
              <a:t>Having four distinct seasons, clean air and thousands of lakes, we are some nature-loving people and take good care of our </a:t>
            </a:r>
            <a:r>
              <a:rPr lang="en-US" sz="1100" b="1">
                <a:latin typeface="Georgia" panose="02040502050405020303" pitchFamily="18" charset="0"/>
              </a:rPr>
              <a:t>unique environment. </a:t>
            </a:r>
            <a:r>
              <a:rPr lang="fi-FI" sz="1100" err="1">
                <a:latin typeface="Georgia" panose="02040502050405020303" pitchFamily="18" charset="0"/>
              </a:rPr>
              <a:t>We</a:t>
            </a:r>
            <a:r>
              <a:rPr lang="fi-FI" sz="1100">
                <a:latin typeface="Georgia" panose="02040502050405020303" pitchFamily="18" charset="0"/>
              </a:rPr>
              <a:t> </a:t>
            </a:r>
            <a:r>
              <a:rPr lang="fi-FI" sz="1100" err="1">
                <a:latin typeface="Georgia" panose="02040502050405020303" pitchFamily="18" charset="0"/>
              </a:rPr>
              <a:t>enjoy</a:t>
            </a:r>
            <a:r>
              <a:rPr lang="fi-FI" sz="1100">
                <a:latin typeface="Georgia" panose="02040502050405020303" pitchFamily="18" charset="0"/>
              </a:rPr>
              <a:t> </a:t>
            </a:r>
            <a:r>
              <a:rPr lang="fi-FI" sz="1100" err="1">
                <a:latin typeface="Georgia" panose="02040502050405020303" pitchFamily="18" charset="0"/>
              </a:rPr>
              <a:t>our</a:t>
            </a:r>
            <a:r>
              <a:rPr lang="fi-FI" sz="1100">
                <a:latin typeface="Georgia" panose="02040502050405020303" pitchFamily="18" charset="0"/>
              </a:rPr>
              <a:t>  </a:t>
            </a:r>
            <a:r>
              <a:rPr lang="en" sz="1100">
                <a:latin typeface="Georgia" panose="02040502050405020303" pitchFamily="18" charset="0"/>
              </a:rPr>
              <a:t>midnight sun in the summer and northern lights in the winter. </a:t>
            </a:r>
            <a:endParaRPr lang="en-US" sz="1100" b="1">
              <a:latin typeface="Georgia" panose="02040502050405020303" pitchFamily="18" charset="0"/>
            </a:endParaRPr>
          </a:p>
          <a:p>
            <a:endParaRPr lang="en-US" sz="1100">
              <a:latin typeface="Georgia" panose="02040502050405020303" pitchFamily="18" charset="0"/>
            </a:endParaRPr>
          </a:p>
          <a:p>
            <a:r>
              <a:rPr lang="en-US" sz="1100">
                <a:latin typeface="Georgia" panose="02040502050405020303" pitchFamily="18" charset="0"/>
              </a:rPr>
              <a:t>Finnish language is known to be a bit on the complicated side, but don’t worry, we Finns are fluent in English, and have an </a:t>
            </a:r>
            <a:r>
              <a:rPr lang="en-US" sz="1100" b="1">
                <a:latin typeface="Georgia" panose="02040502050405020303" pitchFamily="18" charset="0"/>
              </a:rPr>
              <a:t>international mindset.</a:t>
            </a:r>
          </a:p>
          <a:p>
            <a:r>
              <a:rPr lang="en" sz="1100">
                <a:latin typeface="Georgia" panose="02040502050405020303" pitchFamily="18" charset="0"/>
              </a:rPr>
              <a:t> </a:t>
            </a:r>
            <a:br>
              <a:rPr lang="en" sz="1100">
                <a:latin typeface="Georgia" panose="02040502050405020303" pitchFamily="18" charset="0"/>
              </a:rPr>
            </a:br>
            <a:r>
              <a:rPr lang="en" sz="1100">
                <a:latin typeface="Georgia" panose="02040502050405020303" pitchFamily="18" charset="0"/>
              </a:rPr>
              <a:t>We have </a:t>
            </a:r>
            <a:r>
              <a:rPr lang="en" sz="1100" b="1">
                <a:latin typeface="Georgia" panose="02040502050405020303" pitchFamily="18" charset="0"/>
              </a:rPr>
              <a:t>wide and reliable transport networks</a:t>
            </a:r>
            <a:r>
              <a:rPr lang="en" sz="1100">
                <a:latin typeface="Georgia" panose="02040502050405020303" pitchFamily="18" charset="0"/>
              </a:rPr>
              <a:t>, with Helsinki airport serving over 100 direct destinations. T</a:t>
            </a:r>
            <a:r>
              <a:rPr lang="fi-FI" sz="1100">
                <a:latin typeface="Georgia" panose="02040502050405020303" pitchFamily="18" charset="0"/>
              </a:rPr>
              <a:t>h</a:t>
            </a:r>
            <a:r>
              <a:rPr lang="en" sz="1100">
                <a:latin typeface="Georgia" panose="02040502050405020303" pitchFamily="18" charset="0"/>
              </a:rPr>
              <a:t>e comprehensive public transport makes it easy to commute. Our campus is situated within a 10 minute metro ride from the heart of Helsinki.</a:t>
            </a:r>
          </a:p>
          <a:p>
            <a:br>
              <a:rPr lang="en" sz="1100">
                <a:latin typeface="Georgia" panose="02040502050405020303" pitchFamily="18" charset="0"/>
              </a:rPr>
            </a:br>
            <a:r>
              <a:rPr lang="en" sz="1100">
                <a:latin typeface="Georgia" panose="02040502050405020303" pitchFamily="18" charset="0"/>
              </a:rPr>
              <a:t>Want to live in the best country in the world?</a:t>
            </a:r>
          </a:p>
          <a:p>
            <a:br>
              <a:rPr lang="en" sz="1100">
                <a:latin typeface="Georgia" panose="02040502050405020303" pitchFamily="18" charset="0"/>
              </a:rPr>
            </a:br>
            <a:r>
              <a:rPr lang="en" sz="1100">
                <a:latin typeface="Georgia" panose="02040502050405020303" pitchFamily="18" charset="0"/>
              </a:rPr>
              <a:t>More about </a:t>
            </a:r>
            <a:r>
              <a:rPr lang="en" sz="1100">
                <a:latin typeface="Georgia" panose="02040502050405020303" pitchFamily="18" charset="0"/>
                <a:hlinkClick r:id="rId5"/>
              </a:rPr>
              <a:t>Helsinki</a:t>
            </a:r>
            <a:br>
              <a:rPr lang="en" sz="1100">
                <a:latin typeface="Georgia" panose="02040502050405020303" pitchFamily="18" charset="0"/>
              </a:rPr>
            </a:br>
            <a:r>
              <a:rPr lang="en" sz="1100">
                <a:latin typeface="Georgia" panose="02040502050405020303" pitchFamily="18" charset="0"/>
              </a:rPr>
              <a:t>More about </a:t>
            </a:r>
            <a:r>
              <a:rPr lang="en" sz="1100">
                <a:latin typeface="Georgia" panose="02040502050405020303" pitchFamily="18" charset="0"/>
                <a:hlinkClick r:id="rId6"/>
              </a:rPr>
              <a:t>Espoo</a:t>
            </a:r>
            <a:br>
              <a:rPr lang="en" sz="1100">
                <a:latin typeface="Georgia" panose="02040502050405020303" pitchFamily="18" charset="0"/>
              </a:rPr>
            </a:br>
            <a:r>
              <a:rPr lang="en" sz="1100">
                <a:latin typeface="Georgia" panose="02040502050405020303" pitchFamily="18" charset="0"/>
              </a:rPr>
              <a:t>More about </a:t>
            </a:r>
            <a:r>
              <a:rPr lang="en" sz="1100">
                <a:latin typeface="Georgia" panose="02040502050405020303" pitchFamily="18" charset="0"/>
                <a:hlinkClick r:id="rId7"/>
              </a:rPr>
              <a:t>Finland</a:t>
            </a:r>
            <a:endParaRPr lang="en" sz="1100">
              <a:latin typeface="Georgia" panose="02040502050405020303" pitchFamily="18" charset="0"/>
            </a:endParaRPr>
          </a:p>
          <a:p>
            <a:r>
              <a:rPr lang="en" sz="1100">
                <a:latin typeface="Georgia" panose="02040502050405020303" pitchFamily="18" charset="0"/>
              </a:rPr>
              <a:t>More about </a:t>
            </a:r>
            <a:r>
              <a:rPr lang="en" sz="1100">
                <a:latin typeface="Georgia" panose="02040502050405020303" pitchFamily="18" charset="0"/>
                <a:hlinkClick r:id="rId8"/>
              </a:rPr>
              <a:t>working at Aalto</a:t>
            </a:r>
            <a:endParaRPr lang="en" sz="1100">
              <a:latin typeface="Georgia" panose="02040502050405020303" pitchFamily="18" charset="0"/>
            </a:endParaRPr>
          </a:p>
          <a:p>
            <a:endParaRPr lang="en-US" sz="1100">
              <a:latin typeface="Georgia" panose="02040502050405020303" pitchFamily="18" charset="0"/>
            </a:endParaRPr>
          </a:p>
        </p:txBody>
      </p:sp>
    </p:spTree>
    <p:extLst>
      <p:ext uri="{BB962C8B-B14F-4D97-AF65-F5344CB8AC3E}">
        <p14:creationId xmlns:p14="http://schemas.microsoft.com/office/powerpoint/2010/main" val="1467108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61256"/>
            <a:ext cx="7559675" cy="11765870"/>
          </a:xfrm>
          <a:prstGeom prst="rect">
            <a:avLst/>
          </a:prstGeom>
          <a:solidFill>
            <a:srgbClr val="EF36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8412480"/>
            <a:ext cx="2437125" cy="2240280"/>
          </a:xfrm>
          <a:prstGeom prst="rect">
            <a:avLst/>
          </a:prstGeom>
        </p:spPr>
      </p:pic>
      <p:sp>
        <p:nvSpPr>
          <p:cNvPr id="4" name="Rectangle 3"/>
          <p:cNvSpPr/>
          <p:nvPr/>
        </p:nvSpPr>
        <p:spPr>
          <a:xfrm>
            <a:off x="677049" y="3123868"/>
            <a:ext cx="5110694" cy="2800767"/>
          </a:xfrm>
          <a:prstGeom prst="rect">
            <a:avLst/>
          </a:prstGeom>
        </p:spPr>
        <p:txBody>
          <a:bodyPr wrap="none">
            <a:spAutoFit/>
          </a:bodyPr>
          <a:lstStyle/>
          <a:p>
            <a:r>
              <a:rPr lang="en-US" sz="4400" b="1">
                <a:solidFill>
                  <a:schemeClr val="bg1"/>
                </a:solidFill>
                <a:latin typeface="Arial" charset="0"/>
                <a:ea typeface="Arial" charset="0"/>
                <a:cs typeface="Arial" charset="0"/>
              </a:rPr>
              <a:t>Aalto University </a:t>
            </a:r>
            <a:r>
              <a:rPr lang="mr-IN" sz="4400" b="1">
                <a:solidFill>
                  <a:schemeClr val="bg1"/>
                </a:solidFill>
                <a:latin typeface="Arial" charset="0"/>
                <a:ea typeface="Arial" charset="0"/>
                <a:cs typeface="Arial" charset="0"/>
              </a:rPr>
              <a:t>–</a:t>
            </a:r>
            <a:r>
              <a:rPr lang="en-US" sz="4400" b="1">
                <a:solidFill>
                  <a:schemeClr val="bg1"/>
                </a:solidFill>
                <a:latin typeface="Arial" charset="0"/>
                <a:ea typeface="Arial" charset="0"/>
                <a:cs typeface="Arial" charset="0"/>
              </a:rPr>
              <a:t> </a:t>
            </a:r>
          </a:p>
          <a:p>
            <a:r>
              <a:rPr lang="en-US" sz="4400" b="1">
                <a:solidFill>
                  <a:schemeClr val="bg1"/>
                </a:solidFill>
                <a:latin typeface="Arial" charset="0"/>
                <a:ea typeface="Arial" charset="0"/>
                <a:cs typeface="Arial" charset="0"/>
              </a:rPr>
              <a:t>a community of </a:t>
            </a:r>
          </a:p>
          <a:p>
            <a:r>
              <a:rPr lang="en-US" sz="4400" b="1">
                <a:solidFill>
                  <a:schemeClr val="bg1"/>
                </a:solidFill>
                <a:latin typeface="Arial" charset="0"/>
                <a:ea typeface="Arial" charset="0"/>
                <a:cs typeface="Arial" charset="0"/>
              </a:rPr>
              <a:t>game changers</a:t>
            </a:r>
          </a:p>
          <a:p>
            <a:r>
              <a:rPr lang="en-US" sz="4400" b="1" i="1" err="1">
                <a:solidFill>
                  <a:schemeClr val="bg1"/>
                </a:solidFill>
                <a:latin typeface="Georgia" charset="0"/>
                <a:ea typeface="Georgia" charset="0"/>
                <a:cs typeface="Georgia" charset="0"/>
              </a:rPr>
              <a:t>aalto.fi</a:t>
            </a:r>
            <a:endParaRPr lang="en-US" sz="4400" b="1" i="1">
              <a:solidFill>
                <a:schemeClr val="bg1"/>
              </a:solidFill>
              <a:latin typeface="Georgia" charset="0"/>
              <a:ea typeface="Georgia" charset="0"/>
              <a:cs typeface="Georgia" charset="0"/>
            </a:endParaRPr>
          </a:p>
        </p:txBody>
      </p:sp>
    </p:spTree>
    <p:extLst>
      <p:ext uri="{BB962C8B-B14F-4D97-AF65-F5344CB8AC3E}">
        <p14:creationId xmlns:p14="http://schemas.microsoft.com/office/powerpoint/2010/main" val="1387986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4018" b="26372"/>
          <a:stretch/>
        </p:blipFill>
        <p:spPr>
          <a:xfrm>
            <a:off x="0" y="0"/>
            <a:ext cx="7559675" cy="3509963"/>
          </a:xfrm>
          <a:prstGeom prst="rect">
            <a:avLst/>
          </a:prstGeom>
        </p:spPr>
      </p:pic>
      <p:sp>
        <p:nvSpPr>
          <p:cNvPr id="5" name="Rectangle 4"/>
          <p:cNvSpPr/>
          <p:nvPr/>
        </p:nvSpPr>
        <p:spPr>
          <a:xfrm>
            <a:off x="941343" y="2550955"/>
            <a:ext cx="4482317" cy="769441"/>
          </a:xfrm>
          <a:prstGeom prst="rect">
            <a:avLst/>
          </a:prstGeom>
          <a:solidFill>
            <a:srgbClr val="EF363B"/>
          </a:solidFill>
        </p:spPr>
        <p:txBody>
          <a:bodyPr wrap="none">
            <a:spAutoFit/>
          </a:bodyPr>
          <a:lstStyle/>
          <a:p>
            <a:pPr marL="342917" indent="-342917" defTabSz="914447">
              <a:spcBef>
                <a:spcPts val="1200"/>
              </a:spcBef>
              <a:spcAft>
                <a:spcPts val="1200"/>
              </a:spcAft>
            </a:pPr>
            <a:r>
              <a:rPr lang="en-US" sz="4400" b="1" kern="0">
                <a:solidFill>
                  <a:schemeClr val="bg1"/>
                </a:solidFill>
                <a:latin typeface="Arial" charset="0"/>
              </a:rPr>
              <a:t>Aalto University</a:t>
            </a:r>
          </a:p>
        </p:txBody>
      </p:sp>
      <p:sp>
        <p:nvSpPr>
          <p:cNvPr id="6" name="TextBox 5"/>
          <p:cNvSpPr txBox="1"/>
          <p:nvPr/>
        </p:nvSpPr>
        <p:spPr>
          <a:xfrm>
            <a:off x="949125" y="3667637"/>
            <a:ext cx="5544273" cy="2862322"/>
          </a:xfrm>
          <a:prstGeom prst="rect">
            <a:avLst/>
          </a:prstGeom>
          <a:noFill/>
        </p:spPr>
        <p:txBody>
          <a:bodyPr wrap="square" rtlCol="0">
            <a:spAutoFit/>
          </a:bodyPr>
          <a:lstStyle/>
          <a:p>
            <a:r>
              <a:rPr lang="en-US" sz="3000" b="1">
                <a:latin typeface="Arial" charset="0"/>
                <a:ea typeface="Arial" charset="0"/>
                <a:cs typeface="Arial" charset="0"/>
              </a:rPr>
              <a:t>Aalto University is a multidisciplinary community of bold thinkers where science and art meet technology and business.</a:t>
            </a:r>
            <a:endParaRPr lang="en-US" sz="3000">
              <a:latin typeface="Arial" charset="0"/>
              <a:ea typeface="Arial" charset="0"/>
              <a:cs typeface="Arial" charset="0"/>
            </a:endParaRPr>
          </a:p>
          <a:p>
            <a:endParaRPr lang="en-GB" sz="3000">
              <a:latin typeface="Arial" charset="0"/>
              <a:ea typeface="Arial" charset="0"/>
              <a:cs typeface="Arial" charset="0"/>
            </a:endParaRPr>
          </a:p>
        </p:txBody>
      </p:sp>
      <p:sp>
        <p:nvSpPr>
          <p:cNvPr id="8" name="Rectangle 7"/>
          <p:cNvSpPr/>
          <p:nvPr/>
        </p:nvSpPr>
        <p:spPr>
          <a:xfrm>
            <a:off x="5049993" y="9373859"/>
            <a:ext cx="2175559" cy="584775"/>
          </a:xfrm>
          <a:prstGeom prst="rect">
            <a:avLst/>
          </a:prstGeom>
        </p:spPr>
        <p:txBody>
          <a:bodyPr wrap="square">
            <a:spAutoFit/>
          </a:bodyPr>
          <a:lstStyle/>
          <a:p>
            <a:r>
              <a:rPr lang="en-US" sz="1600" b="1">
                <a:solidFill>
                  <a:schemeClr val="bg1">
                    <a:lumMod val="75000"/>
                  </a:schemeClr>
                </a:solidFill>
                <a:effectLst/>
                <a:latin typeface="Georgia" panose="02040502050405020303" pitchFamily="18" charset="0"/>
                <a:ea typeface="Arial" charset="0"/>
                <a:cs typeface="Arial" charset="0"/>
              </a:rPr>
              <a:t>More info at</a:t>
            </a:r>
          </a:p>
          <a:p>
            <a:r>
              <a:rPr lang="en-US" sz="1600" b="1">
                <a:solidFill>
                  <a:schemeClr val="bg1">
                    <a:lumMod val="75000"/>
                  </a:schemeClr>
                </a:solidFill>
                <a:latin typeface="Georgia" panose="02040502050405020303" pitchFamily="18" charset="0"/>
                <a:ea typeface="Arial" charset="0"/>
                <a:cs typeface="Arial" charset="0"/>
                <a:hlinkClick r:id="rId3"/>
              </a:rPr>
              <a:t>aalto.fi </a:t>
            </a:r>
            <a:endParaRPr lang="en-US" sz="1600">
              <a:solidFill>
                <a:schemeClr val="bg1">
                  <a:lumMod val="75000"/>
                </a:schemeClr>
              </a:solidFill>
              <a:effectLst/>
              <a:latin typeface="Georgia" panose="02040502050405020303" pitchFamily="18" charset="0"/>
              <a:ea typeface="Arial" charset="0"/>
              <a:cs typeface="Arial" charset="0"/>
            </a:endParaRPr>
          </a:p>
        </p:txBody>
      </p:sp>
      <p:cxnSp>
        <p:nvCxnSpPr>
          <p:cNvPr id="9" name="Straight Connector 8"/>
          <p:cNvCxnSpPr/>
          <p:nvPr/>
        </p:nvCxnSpPr>
        <p:spPr>
          <a:xfrm>
            <a:off x="4995747" y="9456234"/>
            <a:ext cx="0" cy="44604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90157" y="347241"/>
            <a:ext cx="6579360" cy="9836665"/>
          </a:xfrm>
          <a:prstGeom prst="rect">
            <a:avLst/>
          </a:pr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157" y="8709553"/>
            <a:ext cx="1770875" cy="1627842"/>
          </a:xfrm>
          <a:prstGeom prst="rect">
            <a:avLst/>
          </a:prstGeom>
        </p:spPr>
      </p:pic>
      <p:sp>
        <p:nvSpPr>
          <p:cNvPr id="7" name="TextBox 6"/>
          <p:cNvSpPr txBox="1"/>
          <p:nvPr/>
        </p:nvSpPr>
        <p:spPr>
          <a:xfrm>
            <a:off x="1099301" y="6083010"/>
            <a:ext cx="2767120" cy="2923877"/>
          </a:xfrm>
          <a:prstGeom prst="rect">
            <a:avLst/>
          </a:prstGeom>
          <a:noFill/>
        </p:spPr>
        <p:txBody>
          <a:bodyPr wrap="square" lIns="0" tIns="0" rIns="0" bIns="0" rtlCol="0" anchor="t">
            <a:spAutoFit/>
          </a:bodyPr>
          <a:lstStyle/>
          <a:p>
            <a:r>
              <a:rPr lang="en-US" sz="1000">
                <a:latin typeface="Georgia" charset="0"/>
                <a:ea typeface="Georgia" charset="0"/>
                <a:cs typeface="Georgia" charset="0"/>
              </a:rPr>
              <a:t>Aalto University is a university where research, art and education are promoted hand in hand. We are committed to </a:t>
            </a:r>
            <a:r>
              <a:rPr lang="en-US" sz="1000" b="1">
                <a:latin typeface="Georgia" charset="0"/>
                <a:ea typeface="Georgia" charset="0"/>
                <a:cs typeface="Georgia" charset="0"/>
              </a:rPr>
              <a:t>identifying and solving grand societal challenges</a:t>
            </a:r>
            <a:r>
              <a:rPr lang="en-US" sz="1000">
                <a:latin typeface="Georgia" charset="0"/>
                <a:ea typeface="Georgia" charset="0"/>
                <a:cs typeface="Georgia" charset="0"/>
              </a:rPr>
              <a:t> and building an innovative future.  </a:t>
            </a:r>
          </a:p>
          <a:p>
            <a:endParaRPr lang="en-US" sz="1000">
              <a:latin typeface="Georgia" charset="0"/>
              <a:ea typeface="Georgia" charset="0"/>
              <a:cs typeface="Georgia" charset="0"/>
            </a:endParaRPr>
          </a:p>
          <a:p>
            <a:r>
              <a:rPr lang="en-US" sz="1000">
                <a:latin typeface="Georgia" charset="0"/>
                <a:ea typeface="Georgia" charset="0"/>
                <a:cs typeface="Georgia" charset="0"/>
              </a:rPr>
              <a:t>With high-quality research we aim at creating significant impact on the international scientific community, industry and business, as well as the society at large. Disciplinary excellence is combined with </a:t>
            </a:r>
            <a:r>
              <a:rPr lang="en-US" sz="1000" b="1">
                <a:latin typeface="Georgia" charset="0"/>
                <a:ea typeface="Georgia" charset="0"/>
                <a:cs typeface="Georgia" charset="0"/>
              </a:rPr>
              <a:t>multidisciplinary</a:t>
            </a:r>
            <a:r>
              <a:rPr lang="en-US" sz="1000">
                <a:latin typeface="Georgia" charset="0"/>
                <a:ea typeface="Georgia" charset="0"/>
                <a:cs typeface="Georgia" charset="0"/>
              </a:rPr>
              <a:t> activities, engaging both students and the local innovation ecosystem.</a:t>
            </a:r>
          </a:p>
          <a:p>
            <a:endParaRPr lang="en-US" sz="1000">
              <a:latin typeface="Georgia" charset="0"/>
              <a:ea typeface="Georgia" charset="0"/>
              <a:cs typeface="Georgia" charset="0"/>
            </a:endParaRPr>
          </a:p>
          <a:p>
            <a:r>
              <a:rPr lang="en-US" sz="1000">
                <a:latin typeface="Georgia"/>
                <a:ea typeface="Georgia" charset="0"/>
                <a:cs typeface="Georgia" charset="0"/>
              </a:rPr>
              <a:t>Aalto has with nearly 11 000 students and more then </a:t>
            </a:r>
            <a:r>
              <a:rPr lang="en-US" sz="1000" b="1">
                <a:latin typeface="Georgia"/>
                <a:ea typeface="Georgia" charset="0"/>
                <a:cs typeface="Georgia" charset="0"/>
              </a:rPr>
              <a:t>six schools </a:t>
            </a:r>
            <a:r>
              <a:rPr lang="en-US" sz="1000">
                <a:latin typeface="Georgia"/>
                <a:ea typeface="Georgia" charset="0"/>
                <a:cs typeface="Georgia" charset="0"/>
              </a:rPr>
              <a:t>an 400 professors. We are an international community: more than 40% of our academic personnel have an international background.</a:t>
            </a:r>
          </a:p>
        </p:txBody>
      </p:sp>
      <p:sp>
        <p:nvSpPr>
          <p:cNvPr id="13" name="TextBox 12"/>
          <p:cNvSpPr txBox="1"/>
          <p:nvPr/>
        </p:nvSpPr>
        <p:spPr>
          <a:xfrm>
            <a:off x="4014674" y="6083010"/>
            <a:ext cx="2628900" cy="2308324"/>
          </a:xfrm>
          <a:prstGeom prst="rect">
            <a:avLst/>
          </a:prstGeom>
          <a:noFill/>
        </p:spPr>
        <p:txBody>
          <a:bodyPr wrap="square" lIns="0" tIns="0" rIns="0" bIns="0" rtlCol="0" anchor="t">
            <a:spAutoFit/>
          </a:bodyPr>
          <a:lstStyle/>
          <a:p>
            <a:r>
              <a:rPr lang="en-US" sz="1000">
                <a:latin typeface="Georgia"/>
                <a:ea typeface="Georgia" charset="0"/>
                <a:cs typeface="Georgia" charset="0"/>
              </a:rPr>
              <a:t>Aalto University was </a:t>
            </a:r>
            <a:r>
              <a:rPr lang="en-US" sz="1000" b="1">
                <a:latin typeface="Georgia"/>
                <a:ea typeface="Georgia" charset="0"/>
                <a:cs typeface="Georgia" charset="0"/>
              </a:rPr>
              <a:t>founded in 2010 </a:t>
            </a:r>
            <a:r>
              <a:rPr lang="en-US" sz="1000">
                <a:latin typeface="Georgia"/>
                <a:ea typeface="Georgia" charset="0"/>
                <a:cs typeface="Georgia" charset="0"/>
              </a:rPr>
              <a:t>as three leading Finnish universities, Helsinki University of Technology, the Helsinki School of Economics and the University of Art and Design Helsinki, were merged. Our campuses are located in Espoo and Helsinki, Finland.</a:t>
            </a:r>
          </a:p>
          <a:p>
            <a:endParaRPr lang="en-US" sz="1000">
              <a:latin typeface="Georgia" charset="0"/>
              <a:ea typeface="Georgia" charset="0"/>
              <a:cs typeface="Georgia" charset="0"/>
            </a:endParaRPr>
          </a:p>
          <a:p>
            <a:r>
              <a:rPr lang="en-US" sz="1000">
                <a:latin typeface="Georgia"/>
                <a:ea typeface="Georgia" charset="0"/>
                <a:cs typeface="Georgia" charset="0"/>
              </a:rPr>
              <a:t>The University campus in Espoo is developing into a unique, open innovation hub and a center of collaboration that attracts partners from all around the world. It encourages sharing of ideas, inter-disciplinary encounters, creativity, growth and entrepreneurship. The core of the campus will be a vibrant city with versatile services and attractive places to meet.</a:t>
            </a:r>
            <a:endParaRPr lang="en-GB" sz="1000">
              <a:latin typeface="Georgia"/>
              <a:ea typeface="Georgia" charset="0"/>
              <a:cs typeface="Georgia" charset="0"/>
            </a:endParaRPr>
          </a:p>
        </p:txBody>
      </p:sp>
    </p:spTree>
    <p:extLst>
      <p:ext uri="{BB962C8B-B14F-4D97-AF65-F5344CB8AC3E}">
        <p14:creationId xmlns:p14="http://schemas.microsoft.com/office/powerpoint/2010/main" val="76914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117" t="12400" r="11117" b="12400"/>
          <a:stretch/>
        </p:blipFill>
        <p:spPr>
          <a:xfrm>
            <a:off x="958390" y="8734671"/>
            <a:ext cx="1379508" cy="1223963"/>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5518" b="14872"/>
          <a:stretch/>
        </p:blipFill>
        <p:spPr>
          <a:xfrm>
            <a:off x="0" y="0"/>
            <a:ext cx="7559675" cy="3509963"/>
          </a:xfrm>
          <a:prstGeom prst="rect">
            <a:avLst/>
          </a:prstGeom>
        </p:spPr>
      </p:pic>
      <p:sp>
        <p:nvSpPr>
          <p:cNvPr id="5" name="Rectangle 4"/>
          <p:cNvSpPr/>
          <p:nvPr/>
        </p:nvSpPr>
        <p:spPr>
          <a:xfrm>
            <a:off x="880383" y="2413795"/>
            <a:ext cx="5423280" cy="769441"/>
          </a:xfrm>
          <a:prstGeom prst="rect">
            <a:avLst/>
          </a:prstGeom>
          <a:solidFill>
            <a:srgbClr val="EF363B"/>
          </a:solidFill>
        </p:spPr>
        <p:txBody>
          <a:bodyPr wrap="none">
            <a:spAutoFit/>
          </a:bodyPr>
          <a:lstStyle/>
          <a:p>
            <a:pPr marL="342917" indent="-342917" defTabSz="914447">
              <a:spcBef>
                <a:spcPts val="1200"/>
              </a:spcBef>
              <a:spcAft>
                <a:spcPts val="1200"/>
              </a:spcAft>
            </a:pPr>
            <a:r>
              <a:rPr lang="en-US" sz="4400" b="1" kern="0">
                <a:solidFill>
                  <a:schemeClr val="bg1"/>
                </a:solidFill>
                <a:latin typeface="Arial" charset="0"/>
              </a:rPr>
              <a:t>School of Business</a:t>
            </a:r>
          </a:p>
        </p:txBody>
      </p:sp>
      <p:sp>
        <p:nvSpPr>
          <p:cNvPr id="8" name="Rectangle 7"/>
          <p:cNvSpPr/>
          <p:nvPr/>
        </p:nvSpPr>
        <p:spPr>
          <a:xfrm>
            <a:off x="490157" y="347241"/>
            <a:ext cx="6579360" cy="9836665"/>
          </a:xfrm>
          <a:prstGeom prst="rect">
            <a:avLst/>
          </a:pr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9" name="Rectangle 8"/>
          <p:cNvSpPr/>
          <p:nvPr/>
        </p:nvSpPr>
        <p:spPr>
          <a:xfrm>
            <a:off x="5049993" y="9373859"/>
            <a:ext cx="2175559" cy="584775"/>
          </a:xfrm>
          <a:prstGeom prst="rect">
            <a:avLst/>
          </a:prstGeom>
        </p:spPr>
        <p:txBody>
          <a:bodyPr wrap="square">
            <a:spAutoFit/>
          </a:bodyPr>
          <a:lstStyle/>
          <a:p>
            <a:r>
              <a:rPr lang="en-US" sz="1600" b="1">
                <a:solidFill>
                  <a:schemeClr val="bg1">
                    <a:lumMod val="75000"/>
                  </a:schemeClr>
                </a:solidFill>
                <a:effectLst/>
                <a:latin typeface="Georgia" panose="02040502050405020303" pitchFamily="18" charset="0"/>
                <a:ea typeface="Arial" charset="0"/>
                <a:cs typeface="Arial" charset="0"/>
              </a:rPr>
              <a:t>More info at</a:t>
            </a:r>
          </a:p>
          <a:p>
            <a:r>
              <a:rPr lang="en-US" sz="1600" b="1">
                <a:solidFill>
                  <a:schemeClr val="bg1">
                    <a:lumMod val="75000"/>
                  </a:schemeClr>
                </a:solidFill>
                <a:latin typeface="Georgia" panose="02040502050405020303" pitchFamily="18" charset="0"/>
                <a:ea typeface="Arial" charset="0"/>
                <a:cs typeface="Arial" charset="0"/>
                <a:hlinkClick r:id="rId4"/>
              </a:rPr>
              <a:t>biz.aalto.fi </a:t>
            </a:r>
            <a:endParaRPr lang="en-US" sz="1600">
              <a:solidFill>
                <a:schemeClr val="bg1">
                  <a:lumMod val="75000"/>
                </a:schemeClr>
              </a:solidFill>
              <a:effectLst/>
              <a:latin typeface="Georgia" panose="02040502050405020303" pitchFamily="18" charset="0"/>
              <a:ea typeface="Arial" charset="0"/>
              <a:cs typeface="Arial" charset="0"/>
            </a:endParaRPr>
          </a:p>
        </p:txBody>
      </p:sp>
      <p:cxnSp>
        <p:nvCxnSpPr>
          <p:cNvPr id="10" name="Straight Connector 9"/>
          <p:cNvCxnSpPr/>
          <p:nvPr/>
        </p:nvCxnSpPr>
        <p:spPr>
          <a:xfrm>
            <a:off x="4995747" y="9456234"/>
            <a:ext cx="0" cy="44604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19886" y="3995764"/>
            <a:ext cx="5544273" cy="1077218"/>
          </a:xfrm>
          <a:prstGeom prst="rect">
            <a:avLst/>
          </a:prstGeom>
          <a:noFill/>
        </p:spPr>
        <p:txBody>
          <a:bodyPr wrap="square" rtlCol="0">
            <a:spAutoFit/>
          </a:bodyPr>
          <a:lstStyle/>
          <a:p>
            <a:r>
              <a:rPr lang="en-US" sz="3200" b="1">
                <a:latin typeface="Arial" charset="0"/>
                <a:ea typeface="Arial" charset="0"/>
                <a:cs typeface="Arial" charset="0"/>
              </a:rPr>
              <a:t>We work for better society through better business.</a:t>
            </a:r>
            <a:endParaRPr lang="en-GB" sz="3000">
              <a:latin typeface="Arial" charset="0"/>
              <a:ea typeface="Arial" charset="0"/>
              <a:cs typeface="Arial" charset="0"/>
            </a:endParaRPr>
          </a:p>
        </p:txBody>
      </p:sp>
      <p:sp>
        <p:nvSpPr>
          <p:cNvPr id="12" name="TextBox 11"/>
          <p:cNvSpPr txBox="1"/>
          <p:nvPr/>
        </p:nvSpPr>
        <p:spPr>
          <a:xfrm>
            <a:off x="856728" y="5345906"/>
            <a:ext cx="2893364" cy="3185487"/>
          </a:xfrm>
          <a:prstGeom prst="rect">
            <a:avLst/>
          </a:prstGeom>
          <a:noFill/>
        </p:spPr>
        <p:txBody>
          <a:bodyPr wrap="square" lIns="0" tIns="0" rIns="0" bIns="0" rtlCol="0">
            <a:spAutoFit/>
          </a:bodyPr>
          <a:lstStyle/>
          <a:p>
            <a:r>
              <a:rPr lang="en-US" sz="1100">
                <a:latin typeface="Georgia" charset="0"/>
                <a:ea typeface="Georgia" charset="0"/>
                <a:cs typeface="Georgia" charset="0"/>
              </a:rPr>
              <a:t>Aalto University School of Business is </a:t>
            </a:r>
            <a:r>
              <a:rPr lang="en-US" sz="1100" b="1">
                <a:latin typeface="Georgia" charset="0"/>
                <a:ea typeface="Georgia" charset="0"/>
                <a:cs typeface="Georgia" charset="0"/>
              </a:rPr>
              <a:t>the leading business school in Finland</a:t>
            </a:r>
            <a:r>
              <a:rPr lang="en-US" sz="1100">
                <a:latin typeface="Georgia" charset="0"/>
                <a:ea typeface="Georgia" charset="0"/>
                <a:cs typeface="Georgia" charset="0"/>
              </a:rPr>
              <a:t> and one of the top schools in Europe.</a:t>
            </a:r>
          </a:p>
          <a:p>
            <a:endParaRPr lang="en-US" sz="1100">
              <a:latin typeface="Georgia" charset="0"/>
              <a:ea typeface="Georgia" charset="0"/>
              <a:cs typeface="Georgia" charset="0"/>
            </a:endParaRPr>
          </a:p>
          <a:p>
            <a:r>
              <a:rPr lang="en-US" sz="1100">
                <a:latin typeface="Georgia" charset="0"/>
                <a:ea typeface="Georgia" charset="0"/>
                <a:cs typeface="Georgia" charset="0"/>
              </a:rPr>
              <a:t>We educate the influential leaders of tomorrow with over 100 years of experience - building on our proud history as Helsinki School of Economics and on our recent achievements as part of Aalto University. </a:t>
            </a:r>
          </a:p>
          <a:p>
            <a:endParaRPr lang="en-US" sz="1100">
              <a:latin typeface="Georgia" charset="0"/>
              <a:ea typeface="Georgia" charset="0"/>
              <a:cs typeface="Georgia" charset="0"/>
            </a:endParaRPr>
          </a:p>
          <a:p>
            <a:r>
              <a:rPr lang="en-US" sz="1100">
                <a:latin typeface="Georgia" charset="0"/>
                <a:ea typeface="Georgia" charset="0"/>
                <a:cs typeface="Georgia" charset="0"/>
              </a:rPr>
              <a:t>There are </a:t>
            </a:r>
            <a:r>
              <a:rPr lang="en-US" sz="1100" b="1">
                <a:latin typeface="Georgia" charset="0"/>
                <a:ea typeface="Georgia" charset="0"/>
                <a:cs typeface="Georgia" charset="0"/>
              </a:rPr>
              <a:t>six departments </a:t>
            </a:r>
            <a:r>
              <a:rPr lang="en-US" sz="1100">
                <a:latin typeface="Georgia" charset="0"/>
                <a:ea typeface="Georgia" charset="0"/>
                <a:cs typeface="Georgia" charset="0"/>
              </a:rPr>
              <a:t>in the school:’</a:t>
            </a:r>
          </a:p>
          <a:p>
            <a:endParaRPr lang="en-US" sz="1100">
              <a:latin typeface="Georgia" charset="0"/>
              <a:ea typeface="Georgia" charset="0"/>
              <a:cs typeface="Georgia" charset="0"/>
            </a:endParaRPr>
          </a:p>
          <a:p>
            <a:pPr marL="171450" indent="-171450">
              <a:buFont typeface="Arial" panose="020B0604020202020204" pitchFamily="34" charset="0"/>
              <a:buChar char="•"/>
            </a:pPr>
            <a:r>
              <a:rPr lang="en-US" sz="1100">
                <a:latin typeface="Georgia" charset="0"/>
                <a:ea typeface="Georgia" charset="0"/>
                <a:cs typeface="Georgia" charset="0"/>
              </a:rPr>
              <a:t>Management</a:t>
            </a:r>
          </a:p>
          <a:p>
            <a:pPr marL="171450" indent="-171450">
              <a:buFont typeface="Arial" panose="020B0604020202020204" pitchFamily="34" charset="0"/>
              <a:buChar char="•"/>
            </a:pPr>
            <a:r>
              <a:rPr lang="en-US" sz="1100">
                <a:latin typeface="Georgia" charset="0"/>
                <a:ea typeface="Georgia" charset="0"/>
                <a:cs typeface="Georgia" charset="0"/>
              </a:rPr>
              <a:t>Marketing</a:t>
            </a:r>
          </a:p>
          <a:p>
            <a:pPr marL="171450" indent="-171450">
              <a:buFont typeface="Arial" panose="020B0604020202020204" pitchFamily="34" charset="0"/>
              <a:buChar char="•"/>
            </a:pPr>
            <a:r>
              <a:rPr lang="en-US" sz="1100">
                <a:latin typeface="Georgia" charset="0"/>
                <a:ea typeface="Georgia" charset="0"/>
                <a:cs typeface="Georgia" charset="0"/>
              </a:rPr>
              <a:t>Accounting</a:t>
            </a:r>
          </a:p>
          <a:p>
            <a:pPr marL="171450" indent="-171450">
              <a:buFont typeface="Arial" panose="020B0604020202020204" pitchFamily="34" charset="0"/>
              <a:buChar char="•"/>
            </a:pPr>
            <a:r>
              <a:rPr lang="en-US" sz="1100">
                <a:latin typeface="Georgia" charset="0"/>
                <a:ea typeface="Georgia" charset="0"/>
                <a:cs typeface="Georgia" charset="0"/>
              </a:rPr>
              <a:t>Information and Service Management</a:t>
            </a:r>
          </a:p>
          <a:p>
            <a:pPr marL="171450" indent="-171450">
              <a:buFont typeface="Arial" panose="020B0604020202020204" pitchFamily="34" charset="0"/>
              <a:buChar char="•"/>
            </a:pPr>
            <a:r>
              <a:rPr lang="en-US" sz="1100">
                <a:latin typeface="Georgia" charset="0"/>
                <a:ea typeface="Georgia" charset="0"/>
                <a:cs typeface="Georgia" charset="0"/>
              </a:rPr>
              <a:t>Finance</a:t>
            </a:r>
          </a:p>
          <a:p>
            <a:pPr marL="171450" indent="-171450">
              <a:buFont typeface="Arial" panose="020B0604020202020204" pitchFamily="34" charset="0"/>
              <a:buChar char="•"/>
            </a:pPr>
            <a:r>
              <a:rPr lang="en-US" sz="1000">
                <a:latin typeface="Georgia" charset="0"/>
                <a:ea typeface="Georgia" charset="0"/>
                <a:cs typeface="Georgia" charset="0"/>
              </a:rPr>
              <a:t>Economics</a:t>
            </a:r>
          </a:p>
          <a:p>
            <a:pPr marL="171450" indent="-171450">
              <a:buFont typeface="Arial" panose="020B0604020202020204" pitchFamily="34" charset="0"/>
              <a:buChar char="•"/>
            </a:pPr>
            <a:endParaRPr lang="en-US" sz="1000">
              <a:latin typeface="Georgia" charset="0"/>
              <a:ea typeface="Georgia" charset="0"/>
              <a:cs typeface="Georgia" charset="0"/>
            </a:endParaRPr>
          </a:p>
        </p:txBody>
      </p:sp>
      <p:sp>
        <p:nvSpPr>
          <p:cNvPr id="13" name="TextBox 12"/>
          <p:cNvSpPr txBox="1"/>
          <p:nvPr/>
        </p:nvSpPr>
        <p:spPr>
          <a:xfrm>
            <a:off x="3881020" y="6266946"/>
            <a:ext cx="2628900" cy="2369880"/>
          </a:xfrm>
          <a:prstGeom prst="rect">
            <a:avLst/>
          </a:prstGeom>
          <a:noFill/>
        </p:spPr>
        <p:txBody>
          <a:bodyPr wrap="square" lIns="0" tIns="0" rIns="0" bIns="0" rtlCol="0">
            <a:spAutoFit/>
          </a:bodyPr>
          <a:lstStyle/>
          <a:p>
            <a:r>
              <a:rPr lang="en-US" sz="1100">
                <a:latin typeface="Georgia" charset="0"/>
                <a:ea typeface="Georgia" charset="0"/>
                <a:cs typeface="Georgia" charset="0"/>
              </a:rPr>
              <a:t>Aalto School of Business is the first business school in the Nordic countries to have received all three labels of excellence from the world’s leading business school accreditation bodies: AACSB, AMBA and EQUIS. This </a:t>
            </a:r>
            <a:r>
              <a:rPr lang="en-US" sz="1100" b="1">
                <a:latin typeface="Georgia" charset="0"/>
                <a:ea typeface="Georgia" charset="0"/>
                <a:cs typeface="Georgia" charset="0"/>
              </a:rPr>
              <a:t>Triple Crown status </a:t>
            </a:r>
            <a:r>
              <a:rPr lang="en-US" sz="1100">
                <a:latin typeface="Georgia" charset="0"/>
                <a:ea typeface="Georgia" charset="0"/>
                <a:cs typeface="Georgia" charset="0"/>
              </a:rPr>
              <a:t>is an honor held by only few business schools worldwide.</a:t>
            </a:r>
          </a:p>
          <a:p>
            <a:endParaRPr lang="en-US" sz="1100">
              <a:latin typeface="Georgia" charset="0"/>
              <a:ea typeface="Georgia" charset="0"/>
              <a:cs typeface="Georgia" charset="0"/>
            </a:endParaRPr>
          </a:p>
          <a:p>
            <a:r>
              <a:rPr lang="en-US" sz="1100">
                <a:latin typeface="Georgia" charset="0"/>
                <a:ea typeface="Georgia" charset="0"/>
                <a:cs typeface="Georgia" charset="0"/>
              </a:rPr>
              <a:t>The School of Business is an innovative and lively community of about </a:t>
            </a:r>
            <a:r>
              <a:rPr lang="en-US" sz="1100" b="1">
                <a:latin typeface="Georgia" charset="0"/>
                <a:ea typeface="Georgia" charset="0"/>
                <a:cs typeface="Georgia" charset="0"/>
              </a:rPr>
              <a:t>2,700 students and over 400 faculty and staff</a:t>
            </a:r>
            <a:r>
              <a:rPr lang="en-US" sz="1100">
                <a:latin typeface="Georgia" charset="0"/>
                <a:ea typeface="Georgia" charset="0"/>
                <a:cs typeface="Georgia" charset="0"/>
              </a:rPr>
              <a:t>. Our campuses are in Helsinki, </a:t>
            </a:r>
            <a:r>
              <a:rPr lang="en-US" sz="1100" err="1">
                <a:latin typeface="Georgia" charset="0"/>
                <a:ea typeface="Georgia" charset="0"/>
                <a:cs typeface="Georgia" charset="0"/>
              </a:rPr>
              <a:t>Otaniemi</a:t>
            </a:r>
            <a:r>
              <a:rPr lang="en-US" sz="1100">
                <a:latin typeface="Georgia" charset="0"/>
                <a:ea typeface="Georgia" charset="0"/>
                <a:cs typeface="Georgia" charset="0"/>
              </a:rPr>
              <a:t> (Espoo), and Mikkeli, Finland.</a:t>
            </a:r>
          </a:p>
        </p:txBody>
      </p:sp>
      <p:sp>
        <p:nvSpPr>
          <p:cNvPr id="3" name="Rectangle 2">
            <a:extLst>
              <a:ext uri="{FF2B5EF4-FFF2-40B4-BE49-F238E27FC236}">
                <a16:creationId xmlns:a16="http://schemas.microsoft.com/office/drawing/2014/main" id="{DAB2D871-747C-4413-915A-D8BEC792F90A}"/>
              </a:ext>
            </a:extLst>
          </p:cNvPr>
          <p:cNvSpPr/>
          <p:nvPr/>
        </p:nvSpPr>
        <p:spPr>
          <a:xfrm>
            <a:off x="3810599" y="5276260"/>
            <a:ext cx="2743884" cy="769441"/>
          </a:xfrm>
          <a:prstGeom prst="rect">
            <a:avLst/>
          </a:prstGeom>
        </p:spPr>
        <p:txBody>
          <a:bodyPr wrap="square">
            <a:spAutoFit/>
          </a:bodyPr>
          <a:lstStyle/>
          <a:p>
            <a:r>
              <a:rPr lang="en-US" sz="1100">
                <a:latin typeface="Georgia" charset="0"/>
                <a:ea typeface="Georgia" charset="0"/>
                <a:cs typeface="Georgia" charset="0"/>
              </a:rPr>
              <a:t>Two additional units: Center for Markets in Transition, CEMAT, and Center for Knowledge and Innovation Research, CKIR</a:t>
            </a:r>
            <a:r>
              <a:rPr lang="en-US" sz="1000">
                <a:latin typeface="Georgia" charset="0"/>
                <a:ea typeface="Georgia" charset="0"/>
                <a:cs typeface="Georgia" charset="0"/>
              </a:rPr>
              <a:t>.</a:t>
            </a:r>
          </a:p>
        </p:txBody>
      </p:sp>
    </p:spTree>
    <p:extLst>
      <p:ext uri="{BB962C8B-B14F-4D97-AF65-F5344CB8AC3E}">
        <p14:creationId xmlns:p14="http://schemas.microsoft.com/office/powerpoint/2010/main" val="1736500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446" t="32092" r="1"/>
          <a:stretch/>
        </p:blipFill>
        <p:spPr>
          <a:xfrm>
            <a:off x="1" y="0"/>
            <a:ext cx="7559674" cy="3509963"/>
          </a:xfrm>
          <a:prstGeom prst="rect">
            <a:avLst/>
          </a:prstGeom>
        </p:spPr>
      </p:pic>
      <p:sp>
        <p:nvSpPr>
          <p:cNvPr id="5" name="Rectangle 4"/>
          <p:cNvSpPr/>
          <p:nvPr/>
        </p:nvSpPr>
        <p:spPr>
          <a:xfrm>
            <a:off x="941343" y="2550955"/>
            <a:ext cx="5048177" cy="769441"/>
          </a:xfrm>
          <a:prstGeom prst="rect">
            <a:avLst/>
          </a:prstGeom>
          <a:solidFill>
            <a:srgbClr val="EF363B"/>
          </a:solidFill>
        </p:spPr>
        <p:txBody>
          <a:bodyPr wrap="none">
            <a:spAutoFit/>
          </a:bodyPr>
          <a:lstStyle/>
          <a:p>
            <a:pPr marL="342917" indent="-342917" defTabSz="914447">
              <a:spcBef>
                <a:spcPts val="1200"/>
              </a:spcBef>
              <a:spcAft>
                <a:spcPts val="1200"/>
              </a:spcAft>
            </a:pPr>
            <a:r>
              <a:rPr lang="en-US" sz="4400" b="1" kern="0">
                <a:solidFill>
                  <a:schemeClr val="bg1"/>
                </a:solidFill>
                <a:latin typeface="Arial" charset="0"/>
              </a:rPr>
              <a:t>School of Science</a:t>
            </a:r>
          </a:p>
        </p:txBody>
      </p:sp>
      <p:sp>
        <p:nvSpPr>
          <p:cNvPr id="8" name="Rectangle 7"/>
          <p:cNvSpPr/>
          <p:nvPr/>
        </p:nvSpPr>
        <p:spPr>
          <a:xfrm>
            <a:off x="490157" y="347241"/>
            <a:ext cx="6579360" cy="9836665"/>
          </a:xfrm>
          <a:prstGeom prst="rect">
            <a:avLst/>
          </a:pr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9" name="Rectangle 8"/>
          <p:cNvSpPr/>
          <p:nvPr/>
        </p:nvSpPr>
        <p:spPr>
          <a:xfrm>
            <a:off x="5049993" y="9373859"/>
            <a:ext cx="2175559" cy="584775"/>
          </a:xfrm>
          <a:prstGeom prst="rect">
            <a:avLst/>
          </a:prstGeom>
        </p:spPr>
        <p:txBody>
          <a:bodyPr wrap="square">
            <a:spAutoFit/>
          </a:bodyPr>
          <a:lstStyle/>
          <a:p>
            <a:r>
              <a:rPr lang="en-US" sz="1600" b="1">
                <a:solidFill>
                  <a:schemeClr val="bg1">
                    <a:lumMod val="75000"/>
                  </a:schemeClr>
                </a:solidFill>
                <a:effectLst/>
                <a:latin typeface="Georgia" panose="02040502050405020303" pitchFamily="18" charset="0"/>
                <a:ea typeface="Arial" charset="0"/>
                <a:cs typeface="Arial" charset="0"/>
              </a:rPr>
              <a:t>More info at</a:t>
            </a:r>
          </a:p>
          <a:p>
            <a:r>
              <a:rPr lang="en-US" sz="1600" b="1">
                <a:solidFill>
                  <a:schemeClr val="bg1">
                    <a:lumMod val="75000"/>
                  </a:schemeClr>
                </a:solidFill>
                <a:latin typeface="Georgia" panose="02040502050405020303" pitchFamily="18" charset="0"/>
                <a:ea typeface="Arial" charset="0"/>
                <a:cs typeface="Arial" charset="0"/>
                <a:hlinkClick r:id="rId3"/>
              </a:rPr>
              <a:t>sci.aalto.fi </a:t>
            </a:r>
            <a:endParaRPr lang="en-US" sz="1600">
              <a:solidFill>
                <a:schemeClr val="bg1">
                  <a:lumMod val="75000"/>
                </a:schemeClr>
              </a:solidFill>
              <a:effectLst/>
              <a:latin typeface="Georgia" panose="02040502050405020303" pitchFamily="18" charset="0"/>
              <a:ea typeface="Arial" charset="0"/>
              <a:cs typeface="Arial" charset="0"/>
            </a:endParaRPr>
          </a:p>
        </p:txBody>
      </p:sp>
      <p:cxnSp>
        <p:nvCxnSpPr>
          <p:cNvPr id="10" name="Straight Connector 9"/>
          <p:cNvCxnSpPr/>
          <p:nvPr/>
        </p:nvCxnSpPr>
        <p:spPr>
          <a:xfrm>
            <a:off x="4995747" y="9456234"/>
            <a:ext cx="0" cy="44604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55849" y="5965528"/>
            <a:ext cx="2665412" cy="3031599"/>
          </a:xfrm>
          <a:prstGeom prst="rect">
            <a:avLst/>
          </a:prstGeom>
          <a:noFill/>
        </p:spPr>
        <p:txBody>
          <a:bodyPr wrap="square" lIns="0" tIns="0" rIns="0" bIns="0" rtlCol="0" anchor="t">
            <a:spAutoFit/>
          </a:bodyPr>
          <a:lstStyle/>
          <a:p>
            <a:r>
              <a:rPr lang="en-US" sz="1100">
                <a:latin typeface="Georgia"/>
              </a:rPr>
              <a:t>At the school, the research carried out meets the highest of international scientific standards in our focus areas and scientific and technological applications on the basis of research findings are developed. The school is an important research partner and has strong connections with many international networks.</a:t>
            </a:r>
          </a:p>
          <a:p>
            <a:endParaRPr lang="en-US" sz="1100">
              <a:latin typeface="Georgia" panose="02040502050405020303" pitchFamily="18" charset="0"/>
            </a:endParaRPr>
          </a:p>
          <a:p>
            <a:r>
              <a:rPr lang="en-US" sz="1100">
                <a:latin typeface="Georgia" panose="02040502050405020303" pitchFamily="18" charset="0"/>
              </a:rPr>
              <a:t>Moreover, the school is committed to having an </a:t>
            </a:r>
            <a:r>
              <a:rPr lang="en-US" sz="1100" b="1">
                <a:latin typeface="Georgia" panose="02040502050405020303" pitchFamily="18" charset="0"/>
              </a:rPr>
              <a:t>active role in society </a:t>
            </a:r>
            <a:r>
              <a:rPr lang="en-US" sz="1100">
                <a:latin typeface="Georgia" panose="02040502050405020303" pitchFamily="18" charset="0"/>
              </a:rPr>
              <a:t>and promoting the societal effectiveness of research findings at both a national and international level. During the last twenty years, the school has generated approximately </a:t>
            </a:r>
            <a:r>
              <a:rPr lang="en-US" sz="1100" b="1">
                <a:latin typeface="Georgia" panose="02040502050405020303" pitchFamily="18" charset="0"/>
              </a:rPr>
              <a:t>100 patents and tens of research-based enterprises.</a:t>
            </a:r>
          </a:p>
          <a:p>
            <a:endParaRPr lang="en-US" sz="1000">
              <a:latin typeface="Georgia" panose="02040502050405020303" pitchFamily="18" charset="0"/>
            </a:endParaRPr>
          </a:p>
        </p:txBody>
      </p:sp>
      <p:sp>
        <p:nvSpPr>
          <p:cNvPr id="12" name="TextBox 11"/>
          <p:cNvSpPr txBox="1"/>
          <p:nvPr/>
        </p:nvSpPr>
        <p:spPr>
          <a:xfrm>
            <a:off x="3874926" y="5965528"/>
            <a:ext cx="2628900" cy="2693045"/>
          </a:xfrm>
          <a:prstGeom prst="rect">
            <a:avLst/>
          </a:prstGeom>
          <a:noFill/>
        </p:spPr>
        <p:txBody>
          <a:bodyPr wrap="square" lIns="0" tIns="0" rIns="0" bIns="0" rtlCol="0">
            <a:spAutoFit/>
          </a:bodyPr>
          <a:lstStyle/>
          <a:p>
            <a:r>
              <a:rPr lang="fi-FI" sz="1100" err="1">
                <a:latin typeface="Georgia" panose="02040502050405020303" pitchFamily="18" charset="0"/>
              </a:rPr>
              <a:t>The</a:t>
            </a:r>
            <a:r>
              <a:rPr lang="fi-FI" sz="1100">
                <a:latin typeface="Georgia" panose="02040502050405020303" pitchFamily="18" charset="0"/>
              </a:rPr>
              <a:t> School </a:t>
            </a:r>
            <a:r>
              <a:rPr lang="fi-FI" sz="1100" err="1">
                <a:latin typeface="Georgia" panose="02040502050405020303" pitchFamily="18" charset="0"/>
              </a:rPr>
              <a:t>has</a:t>
            </a:r>
            <a:r>
              <a:rPr lang="fi-FI" sz="1100">
                <a:latin typeface="Georgia" panose="02040502050405020303" pitchFamily="18" charset="0"/>
              </a:rPr>
              <a:t> </a:t>
            </a:r>
            <a:r>
              <a:rPr lang="fi-FI" sz="1100" b="1" err="1">
                <a:latin typeface="Georgia" panose="02040502050405020303" pitchFamily="18" charset="0"/>
              </a:rPr>
              <a:t>five</a:t>
            </a:r>
            <a:r>
              <a:rPr lang="fi-FI" sz="1100" b="1">
                <a:latin typeface="Georgia" panose="02040502050405020303" pitchFamily="18" charset="0"/>
              </a:rPr>
              <a:t> </a:t>
            </a:r>
            <a:r>
              <a:rPr lang="fi-FI" sz="1100" b="1" err="1">
                <a:latin typeface="Georgia" panose="02040502050405020303" pitchFamily="18" charset="0"/>
              </a:rPr>
              <a:t>departments</a:t>
            </a:r>
            <a:r>
              <a:rPr lang="fi-FI" sz="1100">
                <a:latin typeface="Georgia" panose="02040502050405020303" pitchFamily="18" charset="0"/>
              </a:rPr>
              <a:t>: </a:t>
            </a:r>
          </a:p>
          <a:p>
            <a:r>
              <a:rPr lang="fi-FI" sz="1100" err="1">
                <a:latin typeface="Georgia" panose="02040502050405020303" pitchFamily="18" charset="0"/>
              </a:rPr>
              <a:t>Applied</a:t>
            </a:r>
            <a:r>
              <a:rPr lang="fi-FI" sz="1100">
                <a:latin typeface="Georgia" panose="02040502050405020303" pitchFamily="18" charset="0"/>
              </a:rPr>
              <a:t> </a:t>
            </a:r>
            <a:r>
              <a:rPr lang="fi-FI" sz="1100" err="1">
                <a:latin typeface="Georgia" panose="02040502050405020303" pitchFamily="18" charset="0"/>
              </a:rPr>
              <a:t>Physics</a:t>
            </a:r>
            <a:r>
              <a:rPr lang="fi-FI" sz="1100">
                <a:latin typeface="Georgia" panose="02040502050405020303" pitchFamily="18" charset="0"/>
              </a:rPr>
              <a:t>, Computer Science, </a:t>
            </a:r>
            <a:r>
              <a:rPr lang="en-US" sz="1100">
                <a:latin typeface="Georgia" panose="02040502050405020303" pitchFamily="18" charset="0"/>
              </a:rPr>
              <a:t>Industrial Engineering and Management, Mathematics and Systems Analysis and Neuroscience and Biomedical Engineering</a:t>
            </a:r>
          </a:p>
          <a:p>
            <a:endParaRPr lang="en-US" sz="1100">
              <a:latin typeface="Georgia" panose="02040502050405020303" pitchFamily="18" charset="0"/>
            </a:endParaRPr>
          </a:p>
          <a:p>
            <a:r>
              <a:rPr lang="en-US" sz="1100">
                <a:latin typeface="Georgia" panose="02040502050405020303" pitchFamily="18" charset="0"/>
              </a:rPr>
              <a:t>Around </a:t>
            </a:r>
            <a:r>
              <a:rPr lang="en-US" sz="1100" b="1">
                <a:latin typeface="Georgia" panose="02040502050405020303" pitchFamily="18" charset="0"/>
              </a:rPr>
              <a:t>3 500 students</a:t>
            </a:r>
            <a:r>
              <a:rPr lang="en-US" sz="1100">
                <a:latin typeface="Georgia" panose="02040502050405020303" pitchFamily="18" charset="0"/>
              </a:rPr>
              <a:t> are taught by the School of Science. Over 250 master's degree students and 90 doctoral candidates graduate from the school every year. In total, there are  </a:t>
            </a:r>
            <a:r>
              <a:rPr lang="en-US" sz="1100" b="1">
                <a:latin typeface="Georgia" panose="02040502050405020303" pitchFamily="18" charset="0"/>
              </a:rPr>
              <a:t>1 500 members of academic staff</a:t>
            </a:r>
            <a:r>
              <a:rPr lang="en-US" sz="1100">
                <a:latin typeface="Georgia" panose="02040502050405020303" pitchFamily="18" charset="0"/>
              </a:rPr>
              <a:t> at the school, of which 110 are professors, 400 are doctoral candidates, and other research and teaching personnel 600. </a:t>
            </a:r>
          </a:p>
          <a:p>
            <a:endParaRPr lang="en-US" sz="1000">
              <a:latin typeface="Georgia" panose="02040502050405020303" pitchFamily="18" charset="0"/>
            </a:endParaRPr>
          </a:p>
        </p:txBody>
      </p:sp>
      <p:sp>
        <p:nvSpPr>
          <p:cNvPr id="13" name="TextBox 12"/>
          <p:cNvSpPr txBox="1"/>
          <p:nvPr/>
        </p:nvSpPr>
        <p:spPr>
          <a:xfrm>
            <a:off x="949125" y="3662175"/>
            <a:ext cx="5915314" cy="2062103"/>
          </a:xfrm>
          <a:prstGeom prst="rect">
            <a:avLst/>
          </a:prstGeom>
          <a:noFill/>
        </p:spPr>
        <p:txBody>
          <a:bodyPr wrap="square" rtlCol="0">
            <a:spAutoFit/>
          </a:bodyPr>
          <a:lstStyle/>
          <a:p>
            <a:r>
              <a:rPr lang="en-US" sz="3200" b="1">
                <a:latin typeface="Arial" charset="0"/>
                <a:ea typeface="Arial" charset="0"/>
                <a:cs typeface="Arial" charset="0"/>
              </a:rPr>
              <a:t>Changing the world for the better through high-level research, making a significant impact on society.</a:t>
            </a:r>
            <a:endParaRPr lang="en-GB" sz="3000">
              <a:latin typeface="Arial" charset="0"/>
              <a:ea typeface="Arial" charset="0"/>
              <a:cs typeface="Arial" charset="0"/>
            </a:endParaRPr>
          </a:p>
        </p:txBody>
      </p:sp>
      <p:pic>
        <p:nvPicPr>
          <p:cNvPr id="2" name="Picture 1"/>
          <p:cNvPicPr>
            <a:picLocks noChangeAspect="1"/>
          </p:cNvPicPr>
          <p:nvPr/>
        </p:nvPicPr>
        <p:blipFill rotWithShape="1">
          <a:blip r:embed="rId4"/>
          <a:srcRect l="11417" t="11699" r="11417" b="11699"/>
          <a:stretch/>
        </p:blipFill>
        <p:spPr>
          <a:xfrm>
            <a:off x="949125" y="8832842"/>
            <a:ext cx="1368865" cy="1246784"/>
          </a:xfrm>
          <a:prstGeom prst="rect">
            <a:avLst/>
          </a:prstGeom>
        </p:spPr>
      </p:pic>
    </p:spTree>
    <p:extLst>
      <p:ext uri="{BB962C8B-B14F-4D97-AF65-F5344CB8AC3E}">
        <p14:creationId xmlns:p14="http://schemas.microsoft.com/office/powerpoint/2010/main" val="979214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9940" b="10448"/>
          <a:stretch/>
        </p:blipFill>
        <p:spPr>
          <a:xfrm>
            <a:off x="0" y="0"/>
            <a:ext cx="7559675" cy="3509963"/>
          </a:xfrm>
          <a:prstGeom prst="rect">
            <a:avLst/>
          </a:prstGeom>
        </p:spPr>
      </p:pic>
      <p:sp>
        <p:nvSpPr>
          <p:cNvPr id="8" name="Rectangle 7"/>
          <p:cNvSpPr/>
          <p:nvPr/>
        </p:nvSpPr>
        <p:spPr>
          <a:xfrm>
            <a:off x="490157" y="347241"/>
            <a:ext cx="6579360" cy="9836665"/>
          </a:xfrm>
          <a:prstGeom prst="rect">
            <a:avLst/>
          </a:pr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9" name="Rectangle 8"/>
          <p:cNvSpPr/>
          <p:nvPr/>
        </p:nvSpPr>
        <p:spPr>
          <a:xfrm>
            <a:off x="5049993" y="9373859"/>
            <a:ext cx="2175559" cy="584775"/>
          </a:xfrm>
          <a:prstGeom prst="rect">
            <a:avLst/>
          </a:prstGeom>
        </p:spPr>
        <p:txBody>
          <a:bodyPr wrap="square">
            <a:spAutoFit/>
          </a:bodyPr>
          <a:lstStyle/>
          <a:p>
            <a:r>
              <a:rPr lang="en-US" sz="1600" b="1">
                <a:solidFill>
                  <a:schemeClr val="bg1">
                    <a:lumMod val="75000"/>
                  </a:schemeClr>
                </a:solidFill>
                <a:effectLst/>
                <a:latin typeface="Georgia" panose="02040502050405020303" pitchFamily="18" charset="0"/>
                <a:ea typeface="Arial" charset="0"/>
                <a:cs typeface="Arial" charset="0"/>
              </a:rPr>
              <a:t>More info at</a:t>
            </a:r>
          </a:p>
          <a:p>
            <a:r>
              <a:rPr lang="en-US" sz="1600" b="1">
                <a:solidFill>
                  <a:schemeClr val="bg1">
                    <a:lumMod val="75000"/>
                  </a:schemeClr>
                </a:solidFill>
                <a:latin typeface="Georgia" panose="02040502050405020303" pitchFamily="18" charset="0"/>
                <a:ea typeface="Arial" charset="0"/>
                <a:cs typeface="Arial" charset="0"/>
                <a:hlinkClick r:id="rId3"/>
              </a:rPr>
              <a:t>elec.aalto.fi </a:t>
            </a:r>
            <a:endParaRPr lang="en-US" sz="1600">
              <a:solidFill>
                <a:schemeClr val="bg1">
                  <a:lumMod val="75000"/>
                </a:schemeClr>
              </a:solidFill>
              <a:effectLst/>
              <a:latin typeface="Georgia" panose="02040502050405020303" pitchFamily="18" charset="0"/>
              <a:ea typeface="Arial" charset="0"/>
              <a:cs typeface="Arial" charset="0"/>
            </a:endParaRPr>
          </a:p>
        </p:txBody>
      </p:sp>
      <p:cxnSp>
        <p:nvCxnSpPr>
          <p:cNvPr id="10" name="Straight Connector 9"/>
          <p:cNvCxnSpPr/>
          <p:nvPr/>
        </p:nvCxnSpPr>
        <p:spPr>
          <a:xfrm>
            <a:off x="4995747" y="9456234"/>
            <a:ext cx="0" cy="44604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49125" y="5692772"/>
            <a:ext cx="2665412" cy="2693045"/>
          </a:xfrm>
          <a:prstGeom prst="rect">
            <a:avLst/>
          </a:prstGeom>
          <a:noFill/>
        </p:spPr>
        <p:txBody>
          <a:bodyPr wrap="square" lIns="0" tIns="0" rIns="0" bIns="0" rtlCol="0">
            <a:spAutoFit/>
          </a:bodyPr>
          <a:lstStyle/>
          <a:p>
            <a:r>
              <a:rPr lang="en-US" sz="1100">
                <a:latin typeface="Georgia" charset="0"/>
                <a:ea typeface="Georgia" charset="0"/>
                <a:cs typeface="Georgia" charset="0"/>
              </a:rPr>
              <a:t>Our portfolio covers fields from natural sciences to engineering and information sciences. In parallel with basic research, we develop ideas and technologies further into innovations and services. We are </a:t>
            </a:r>
            <a:r>
              <a:rPr lang="en-US" sz="1100" b="1">
                <a:latin typeface="Georgia" charset="0"/>
                <a:ea typeface="Georgia" charset="0"/>
                <a:cs typeface="Georgia" charset="0"/>
              </a:rPr>
              <a:t>experts in systems science</a:t>
            </a:r>
            <a:r>
              <a:rPr lang="en-US" sz="1100">
                <a:latin typeface="Georgia" charset="0"/>
                <a:ea typeface="Georgia" charset="0"/>
                <a:cs typeface="Georgia" charset="0"/>
              </a:rPr>
              <a:t>: we develop integrated solutions from care of the elderly to space robotics. </a:t>
            </a:r>
          </a:p>
          <a:p>
            <a:endParaRPr lang="en-US" sz="1100">
              <a:latin typeface="Georgia" charset="0"/>
              <a:ea typeface="Georgia" charset="0"/>
              <a:cs typeface="Georgia" charset="0"/>
            </a:endParaRPr>
          </a:p>
          <a:p>
            <a:r>
              <a:rPr lang="en-US" sz="1100">
                <a:latin typeface="Georgia" charset="0"/>
                <a:ea typeface="Georgia" charset="0"/>
                <a:cs typeface="Georgia" charset="0"/>
              </a:rPr>
              <a:t>Our school has about </a:t>
            </a:r>
            <a:r>
              <a:rPr lang="en-US" sz="1100" b="1">
                <a:latin typeface="Georgia" charset="0"/>
                <a:ea typeface="Georgia" charset="0"/>
                <a:cs typeface="Georgia" charset="0"/>
              </a:rPr>
              <a:t>2000 students</a:t>
            </a:r>
            <a:r>
              <a:rPr lang="en-US" sz="1100">
                <a:latin typeface="Georgia" charset="0"/>
                <a:ea typeface="Georgia" charset="0"/>
                <a:cs typeface="Georgia" charset="0"/>
              </a:rPr>
              <a:t>, approximately 50 doctor’s and about 250 master's degrees are completed annually. There are </a:t>
            </a:r>
            <a:r>
              <a:rPr lang="en-US" sz="1100" b="1">
                <a:latin typeface="Georgia" charset="0"/>
                <a:ea typeface="Georgia" charset="0"/>
                <a:cs typeface="Georgia" charset="0"/>
              </a:rPr>
              <a:t>600 members of academic staff </a:t>
            </a:r>
            <a:r>
              <a:rPr lang="en-US" sz="1100">
                <a:latin typeface="Georgia" charset="0"/>
                <a:ea typeface="Georgia" charset="0"/>
                <a:cs typeface="Georgia" charset="0"/>
              </a:rPr>
              <a:t>at the School, of which 60 are professors.</a:t>
            </a:r>
          </a:p>
          <a:p>
            <a:endParaRPr lang="en-GB" sz="1000">
              <a:latin typeface="Georgia" charset="0"/>
              <a:ea typeface="Georgia" charset="0"/>
              <a:cs typeface="Georgia" charset="0"/>
            </a:endParaRPr>
          </a:p>
        </p:txBody>
      </p:sp>
      <p:sp>
        <p:nvSpPr>
          <p:cNvPr id="12" name="TextBox 11"/>
          <p:cNvSpPr txBox="1"/>
          <p:nvPr/>
        </p:nvSpPr>
        <p:spPr>
          <a:xfrm>
            <a:off x="3779837" y="5692772"/>
            <a:ext cx="2830713" cy="2369880"/>
          </a:xfrm>
          <a:prstGeom prst="rect">
            <a:avLst/>
          </a:prstGeom>
          <a:noFill/>
        </p:spPr>
        <p:txBody>
          <a:bodyPr wrap="square" lIns="0" tIns="0" rIns="0" bIns="0" rtlCol="0">
            <a:spAutoFit/>
          </a:bodyPr>
          <a:lstStyle/>
          <a:p>
            <a:r>
              <a:rPr lang="en-US" sz="1100">
                <a:latin typeface="Georgia" charset="0"/>
                <a:ea typeface="Georgia" charset="0"/>
                <a:cs typeface="Georgia" charset="0"/>
              </a:rPr>
              <a:t>The School's </a:t>
            </a:r>
            <a:r>
              <a:rPr lang="en-US" sz="1100" b="1">
                <a:latin typeface="Georgia" charset="0"/>
                <a:ea typeface="Georgia" charset="0"/>
                <a:cs typeface="Georgia" charset="0"/>
              </a:rPr>
              <a:t>five departments </a:t>
            </a:r>
            <a:r>
              <a:rPr lang="en-US" sz="1100">
                <a:latin typeface="Georgia" charset="0"/>
                <a:ea typeface="Georgia" charset="0"/>
                <a:cs typeface="Georgia" charset="0"/>
              </a:rPr>
              <a:t>cover the fields of electronics, communications and automation. Special fields include automation and systems technology, electronics and information technology, power engineering, communications engineering and bioinformation technology.</a:t>
            </a:r>
          </a:p>
          <a:p>
            <a:endParaRPr lang="en-US" sz="1100">
              <a:latin typeface="Georgia" charset="0"/>
              <a:ea typeface="Georgia" charset="0"/>
              <a:cs typeface="Georgia" charset="0"/>
            </a:endParaRPr>
          </a:p>
          <a:p>
            <a:r>
              <a:rPr lang="en-US" sz="1100">
                <a:latin typeface="Georgia" charset="0"/>
                <a:ea typeface="Georgia" charset="0"/>
                <a:cs typeface="Georgia" charset="0"/>
              </a:rPr>
              <a:t>The novel research results and systems solutions require committed researchers, hard-working students, modern research infrastructure, and an excellent support organization. Our international and close-knit community is one of our strengths. </a:t>
            </a:r>
            <a:endParaRPr lang="en-GB" sz="1100">
              <a:latin typeface="Georgia" charset="0"/>
              <a:ea typeface="Georgia" charset="0"/>
              <a:cs typeface="Georgia" charset="0"/>
            </a:endParaRPr>
          </a:p>
        </p:txBody>
      </p:sp>
      <p:sp>
        <p:nvSpPr>
          <p:cNvPr id="13" name="Rectangle 12"/>
          <p:cNvSpPr/>
          <p:nvPr/>
        </p:nvSpPr>
        <p:spPr>
          <a:xfrm>
            <a:off x="715750" y="2091005"/>
            <a:ext cx="6128174" cy="1246688"/>
          </a:xfrm>
          <a:prstGeom prst="rect">
            <a:avLst/>
          </a:prstGeom>
          <a:solidFill>
            <a:srgbClr val="EF363B"/>
          </a:solidFill>
        </p:spPr>
        <p:txBody>
          <a:bodyPr wrap="square">
            <a:spAutoFit/>
          </a:bodyPr>
          <a:lstStyle/>
          <a:p>
            <a:pPr marL="342917" indent="-342917" defTabSz="914447">
              <a:lnSpc>
                <a:spcPts val="3200"/>
              </a:lnSpc>
              <a:spcBef>
                <a:spcPts val="1200"/>
              </a:spcBef>
              <a:spcAft>
                <a:spcPts val="1200"/>
              </a:spcAft>
            </a:pPr>
            <a:r>
              <a:rPr lang="en-US" sz="4400" b="1" kern="0">
                <a:solidFill>
                  <a:schemeClr val="bg1"/>
                </a:solidFill>
                <a:latin typeface="Arial" charset="0"/>
              </a:rPr>
              <a:t>School of </a:t>
            </a:r>
          </a:p>
          <a:p>
            <a:pPr marL="342917" indent="-342917" defTabSz="914447">
              <a:lnSpc>
                <a:spcPts val="3200"/>
              </a:lnSpc>
              <a:spcBef>
                <a:spcPts val="1200"/>
              </a:spcBef>
              <a:spcAft>
                <a:spcPts val="1200"/>
              </a:spcAft>
            </a:pPr>
            <a:r>
              <a:rPr lang="en-US" sz="4400" b="1" kern="0">
                <a:solidFill>
                  <a:schemeClr val="bg1"/>
                </a:solidFill>
                <a:latin typeface="Arial" charset="0"/>
              </a:rPr>
              <a:t>Electrical Engineering</a:t>
            </a:r>
          </a:p>
        </p:txBody>
      </p:sp>
      <p:sp>
        <p:nvSpPr>
          <p:cNvPr id="14" name="TextBox 13"/>
          <p:cNvSpPr txBox="1"/>
          <p:nvPr/>
        </p:nvSpPr>
        <p:spPr>
          <a:xfrm>
            <a:off x="949125" y="3889094"/>
            <a:ext cx="5544273" cy="1569660"/>
          </a:xfrm>
          <a:prstGeom prst="rect">
            <a:avLst/>
          </a:prstGeom>
          <a:noFill/>
        </p:spPr>
        <p:txBody>
          <a:bodyPr wrap="square" rtlCol="0">
            <a:spAutoFit/>
          </a:bodyPr>
          <a:lstStyle/>
          <a:p>
            <a:r>
              <a:rPr lang="en-US" sz="3200" b="1">
                <a:latin typeface="Arial" charset="0"/>
                <a:ea typeface="Arial" charset="0"/>
                <a:cs typeface="Arial" charset="0"/>
              </a:rPr>
              <a:t>At the School of Electrical Engineering, science and engineering meet society. </a:t>
            </a:r>
            <a:endParaRPr lang="en-GB" sz="3000">
              <a:latin typeface="Arial" charset="0"/>
              <a:ea typeface="Arial" charset="0"/>
              <a:cs typeface="Arial" charset="0"/>
            </a:endParaRPr>
          </a:p>
        </p:txBody>
      </p:sp>
      <p:pic>
        <p:nvPicPr>
          <p:cNvPr id="3" name="Picture 2"/>
          <p:cNvPicPr>
            <a:picLocks noChangeAspect="1"/>
          </p:cNvPicPr>
          <p:nvPr/>
        </p:nvPicPr>
        <p:blipFill rotWithShape="1">
          <a:blip r:embed="rId4"/>
          <a:srcRect l="12706" t="12043" r="12706" b="12043"/>
          <a:stretch/>
        </p:blipFill>
        <p:spPr>
          <a:xfrm>
            <a:off x="941343" y="8503605"/>
            <a:ext cx="1323135" cy="1235612"/>
          </a:xfrm>
          <a:prstGeom prst="rect">
            <a:avLst/>
          </a:prstGeom>
        </p:spPr>
      </p:pic>
    </p:spTree>
    <p:extLst>
      <p:ext uri="{BB962C8B-B14F-4D97-AF65-F5344CB8AC3E}">
        <p14:creationId xmlns:p14="http://schemas.microsoft.com/office/powerpoint/2010/main" val="1348913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9217" b="8876"/>
          <a:stretch/>
        </p:blipFill>
        <p:spPr>
          <a:xfrm>
            <a:off x="0" y="0"/>
            <a:ext cx="7559675" cy="3509964"/>
          </a:xfrm>
          <a:prstGeom prst="rect">
            <a:avLst/>
          </a:prstGeom>
        </p:spPr>
      </p:pic>
      <p:sp>
        <p:nvSpPr>
          <p:cNvPr id="8" name="Rectangle 7"/>
          <p:cNvSpPr/>
          <p:nvPr/>
        </p:nvSpPr>
        <p:spPr>
          <a:xfrm>
            <a:off x="490157" y="347241"/>
            <a:ext cx="6579360" cy="9836665"/>
          </a:xfrm>
          <a:prstGeom prst="rect">
            <a:avLst/>
          </a:pr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7" name="TextBox 16"/>
          <p:cNvSpPr txBox="1"/>
          <p:nvPr/>
        </p:nvSpPr>
        <p:spPr>
          <a:xfrm>
            <a:off x="763868" y="3997698"/>
            <a:ext cx="3006944" cy="3139321"/>
          </a:xfrm>
          <a:prstGeom prst="rect">
            <a:avLst/>
          </a:prstGeom>
          <a:noFill/>
        </p:spPr>
        <p:txBody>
          <a:bodyPr wrap="square" lIns="0" tIns="0" rIns="0" bIns="0" numCol="1" rtlCol="0">
            <a:spAutoFit/>
          </a:bodyPr>
          <a:lstStyle/>
          <a:p>
            <a:r>
              <a:rPr lang="en-US" sz="1200">
                <a:latin typeface="Georgia" charset="0"/>
                <a:ea typeface="Georgia" charset="0"/>
                <a:cs typeface="Georgia" charset="0"/>
              </a:rPr>
              <a:t>The Department of Economics is the leading research-oriented economics unit in Finland. We are committed to outstanding research and research-based education at all levels. We are particularly strong in theoretical and empirical microeconomics with applications in labor and personnel economics, energy and environmental economics, urban economics, competition and innovation policy, education, and development.</a:t>
            </a:r>
          </a:p>
          <a:p>
            <a:endParaRPr lang="en-US" sz="1200">
              <a:latin typeface="Georgia" charset="0"/>
              <a:ea typeface="Georgia" charset="0"/>
              <a:cs typeface="Georgia" charset="0"/>
            </a:endParaRPr>
          </a:p>
          <a:p>
            <a:r>
              <a:rPr lang="en-US" sz="1200">
                <a:latin typeface="Georgia" charset="0"/>
                <a:ea typeface="Georgia" charset="0"/>
                <a:cs typeface="Georgia" charset="0"/>
              </a:rPr>
              <a:t>We offer Bachelor's, Master's and PhD degrees in Economics. The study </a:t>
            </a:r>
            <a:r>
              <a:rPr lang="en-US" sz="1200" err="1">
                <a:latin typeface="Georgia" charset="0"/>
                <a:ea typeface="Georgia" charset="0"/>
                <a:cs typeface="Georgia" charset="0"/>
              </a:rPr>
              <a:t>programmes</a:t>
            </a:r>
            <a:r>
              <a:rPr lang="en-US" sz="1200">
                <a:latin typeface="Georgia" charset="0"/>
                <a:ea typeface="Georgia" charset="0"/>
                <a:cs typeface="Georgia" charset="0"/>
              </a:rPr>
              <a:t> are structured to ensure internationally recognized qualifications and a lifelong human capital.</a:t>
            </a:r>
          </a:p>
        </p:txBody>
      </p:sp>
      <p:sp>
        <p:nvSpPr>
          <p:cNvPr id="18" name="Rectangle 17"/>
          <p:cNvSpPr/>
          <p:nvPr/>
        </p:nvSpPr>
        <p:spPr>
          <a:xfrm>
            <a:off x="810433" y="2237605"/>
            <a:ext cx="4569120" cy="923330"/>
          </a:xfrm>
          <a:prstGeom prst="rect">
            <a:avLst/>
          </a:prstGeom>
          <a:solidFill>
            <a:srgbClr val="EF363B"/>
          </a:solidFill>
        </p:spPr>
        <p:txBody>
          <a:bodyPr wrap="square" lIns="0" tIns="0" rIns="0" bIns="0">
            <a:spAutoFit/>
          </a:bodyPr>
          <a:lstStyle/>
          <a:p>
            <a:r>
              <a:rPr lang="en-US" sz="3000" b="1">
                <a:solidFill>
                  <a:schemeClr val="bg1"/>
                </a:solidFill>
                <a:latin typeface="Arial" charset="0"/>
                <a:ea typeface="Arial" charset="0"/>
                <a:cs typeface="Arial" charset="0"/>
              </a:rPr>
              <a:t>Department of Economics </a:t>
            </a:r>
          </a:p>
        </p:txBody>
      </p:sp>
      <p:cxnSp>
        <p:nvCxnSpPr>
          <p:cNvPr id="6" name="Straight Connector 5">
            <a:extLst>
              <a:ext uri="{FF2B5EF4-FFF2-40B4-BE49-F238E27FC236}">
                <a16:creationId xmlns:a16="http://schemas.microsoft.com/office/drawing/2014/main" id="{8C5C1902-234D-451B-B208-DEEF6C0D5530}"/>
              </a:ext>
            </a:extLst>
          </p:cNvPr>
          <p:cNvCxnSpPr/>
          <p:nvPr/>
        </p:nvCxnSpPr>
        <p:spPr>
          <a:xfrm>
            <a:off x="4995747" y="9456234"/>
            <a:ext cx="0" cy="44604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54EA1195-11E1-4703-A829-2E404278E41A}"/>
              </a:ext>
            </a:extLst>
          </p:cNvPr>
          <p:cNvSpPr/>
          <p:nvPr/>
        </p:nvSpPr>
        <p:spPr>
          <a:xfrm>
            <a:off x="5049993" y="9373859"/>
            <a:ext cx="2175559" cy="584775"/>
          </a:xfrm>
          <a:prstGeom prst="rect">
            <a:avLst/>
          </a:prstGeom>
        </p:spPr>
        <p:txBody>
          <a:bodyPr wrap="square">
            <a:spAutoFit/>
          </a:bodyPr>
          <a:lstStyle/>
          <a:p>
            <a:r>
              <a:rPr lang="en-US" sz="1600" b="1">
                <a:solidFill>
                  <a:schemeClr val="bg1">
                    <a:lumMod val="75000"/>
                  </a:schemeClr>
                </a:solidFill>
                <a:effectLst/>
                <a:latin typeface="Georgia" panose="02040502050405020303" pitchFamily="18" charset="0"/>
                <a:ea typeface="Arial" charset="0"/>
                <a:cs typeface="Arial" charset="0"/>
              </a:rPr>
              <a:t>More info at</a:t>
            </a:r>
          </a:p>
          <a:p>
            <a:r>
              <a:rPr lang="en-US" sz="1600" b="1">
                <a:solidFill>
                  <a:schemeClr val="bg1">
                    <a:lumMod val="75000"/>
                  </a:schemeClr>
                </a:solidFill>
                <a:latin typeface="Georgia" panose="02040502050405020303" pitchFamily="18" charset="0"/>
                <a:ea typeface="Arial" charset="0"/>
                <a:cs typeface="Arial" charset="0"/>
              </a:rPr>
              <a:t>dept.aalto.fi</a:t>
            </a:r>
            <a:endParaRPr lang="en-US" sz="1600">
              <a:solidFill>
                <a:schemeClr val="bg1">
                  <a:lumMod val="75000"/>
                </a:schemeClr>
              </a:solidFill>
              <a:effectLst/>
              <a:latin typeface="Georgia" panose="02040502050405020303" pitchFamily="18" charset="0"/>
              <a:ea typeface="Arial" charset="0"/>
              <a:cs typeface="Arial" charset="0"/>
            </a:endParaRPr>
          </a:p>
        </p:txBody>
      </p:sp>
      <p:sp>
        <p:nvSpPr>
          <p:cNvPr id="9" name="TextBox 8">
            <a:extLst>
              <a:ext uri="{FF2B5EF4-FFF2-40B4-BE49-F238E27FC236}">
                <a16:creationId xmlns:a16="http://schemas.microsoft.com/office/drawing/2014/main" id="{702C7FA6-CB51-4698-A03C-B9636378BE04}"/>
              </a:ext>
            </a:extLst>
          </p:cNvPr>
          <p:cNvSpPr txBox="1"/>
          <p:nvPr/>
        </p:nvSpPr>
        <p:spPr>
          <a:xfrm>
            <a:off x="4116487" y="4028526"/>
            <a:ext cx="2802606" cy="3877985"/>
          </a:xfrm>
          <a:prstGeom prst="rect">
            <a:avLst/>
          </a:prstGeom>
          <a:noFill/>
        </p:spPr>
        <p:txBody>
          <a:bodyPr wrap="square" lIns="0" tIns="0" rIns="0" bIns="0" numCol="1" rtlCol="0">
            <a:spAutoFit/>
          </a:bodyPr>
          <a:lstStyle/>
          <a:p>
            <a:r>
              <a:rPr lang="en-US" sz="1200">
                <a:latin typeface="Georgia" charset="0"/>
                <a:ea typeface="Georgia" charset="0"/>
                <a:cs typeface="Georgia" charset="0"/>
              </a:rPr>
              <a:t>The Department of Economics is part of the Helsinki Graduate School of Economics initiative, which brings together the economics faculty from three Finnish universities – Aalto University, </a:t>
            </a:r>
            <a:r>
              <a:rPr lang="en-US" sz="1200" err="1">
                <a:latin typeface="Georgia" charset="0"/>
                <a:ea typeface="Georgia" charset="0"/>
                <a:cs typeface="Georgia" charset="0"/>
              </a:rPr>
              <a:t>Hanken</a:t>
            </a:r>
            <a:r>
              <a:rPr lang="en-US" sz="1200">
                <a:latin typeface="Georgia" charset="0"/>
                <a:ea typeface="Georgia" charset="0"/>
                <a:cs typeface="Georgia" charset="0"/>
              </a:rPr>
              <a:t> School of Economics, and University of Helsinki. Our mission is to produce outstanding research with maximum academic and social impact, to educate the next generation of world-class economists, and to offer excellent training across disciplinary borders. (Helsinki GSE, http://www.helsinkigse.fi) Helsinki GSE collaborates closely with VATT Institute for Economic Research (http://www.vatt.fi/en/).</a:t>
            </a:r>
          </a:p>
          <a:p>
            <a:endParaRPr lang="en-US" sz="1200">
              <a:latin typeface="Georgia" charset="0"/>
              <a:ea typeface="Georgia" charset="0"/>
              <a:cs typeface="Georgia" charset="0"/>
            </a:endParaRPr>
          </a:p>
          <a:p>
            <a:r>
              <a:rPr lang="en-US" sz="1200">
                <a:latin typeface="Georgia" charset="0"/>
                <a:ea typeface="Georgia" charset="0"/>
                <a:cs typeface="Georgia" charset="0"/>
              </a:rPr>
              <a:t>For more information about the Department, please visit: http://economics.aalto.fi/</a:t>
            </a:r>
            <a:r>
              <a:rPr lang="en-US" sz="1200" err="1">
                <a:latin typeface="Georgia" charset="0"/>
                <a:ea typeface="Georgia" charset="0"/>
                <a:cs typeface="Georgia" charset="0"/>
              </a:rPr>
              <a:t>en</a:t>
            </a:r>
            <a:r>
              <a:rPr lang="en-US" sz="1200">
                <a:latin typeface="Georgia" charset="0"/>
                <a:ea typeface="Georgia" charset="0"/>
                <a:cs typeface="Georgia" charset="0"/>
              </a:rPr>
              <a:t>/”</a:t>
            </a:r>
          </a:p>
        </p:txBody>
      </p:sp>
      <p:sp>
        <p:nvSpPr>
          <p:cNvPr id="3" name="TextBox 2">
            <a:extLst>
              <a:ext uri="{FF2B5EF4-FFF2-40B4-BE49-F238E27FC236}">
                <a16:creationId xmlns:a16="http://schemas.microsoft.com/office/drawing/2014/main" id="{AB58D87A-4380-48E7-9769-67736AB4B9D5}"/>
              </a:ext>
            </a:extLst>
          </p:cNvPr>
          <p:cNvSpPr txBox="1"/>
          <p:nvPr/>
        </p:nvSpPr>
        <p:spPr>
          <a:xfrm>
            <a:off x="740235" y="3683584"/>
            <a:ext cx="6013887" cy="369332"/>
          </a:xfrm>
          <a:prstGeom prst="rect">
            <a:avLst/>
          </a:prstGeom>
          <a:noFill/>
        </p:spPr>
        <p:txBody>
          <a:bodyPr wrap="square" lIns="91440" tIns="45720" rIns="91440" bIns="45720" rtlCol="0" anchor="t">
            <a:spAutoFit/>
          </a:bodyPr>
          <a:lstStyle/>
          <a:p>
            <a:endParaRPr lang="en-US" i="1">
              <a:latin typeface="Georgia" charset="0"/>
              <a:ea typeface="Georgia" charset="0"/>
              <a:cs typeface="Georgia" charset="0"/>
            </a:endParaRPr>
          </a:p>
        </p:txBody>
      </p:sp>
    </p:spTree>
    <p:extLst>
      <p:ext uri="{BB962C8B-B14F-4D97-AF65-F5344CB8AC3E}">
        <p14:creationId xmlns:p14="http://schemas.microsoft.com/office/powerpoint/2010/main" val="694449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9217" b="8876"/>
          <a:stretch/>
        </p:blipFill>
        <p:spPr>
          <a:xfrm>
            <a:off x="0" y="0"/>
            <a:ext cx="7559675" cy="3509964"/>
          </a:xfrm>
          <a:prstGeom prst="rect">
            <a:avLst/>
          </a:prstGeom>
        </p:spPr>
      </p:pic>
      <p:sp>
        <p:nvSpPr>
          <p:cNvPr id="8" name="Rectangle 7"/>
          <p:cNvSpPr/>
          <p:nvPr/>
        </p:nvSpPr>
        <p:spPr>
          <a:xfrm>
            <a:off x="490157" y="347241"/>
            <a:ext cx="6579360" cy="9836665"/>
          </a:xfrm>
          <a:prstGeom prst="rect">
            <a:avLst/>
          </a:pr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7" name="TextBox 16"/>
          <p:cNvSpPr txBox="1"/>
          <p:nvPr/>
        </p:nvSpPr>
        <p:spPr>
          <a:xfrm>
            <a:off x="844741" y="3760008"/>
            <a:ext cx="5972509" cy="615553"/>
          </a:xfrm>
          <a:prstGeom prst="rect">
            <a:avLst/>
          </a:prstGeom>
          <a:noFill/>
        </p:spPr>
        <p:txBody>
          <a:bodyPr wrap="square" lIns="0" tIns="0" rIns="0" bIns="0" numCol="2" rtlCol="0">
            <a:spAutoFit/>
          </a:bodyPr>
          <a:lstStyle/>
          <a:p>
            <a:r>
              <a:rPr lang="en-US" sz="2000" b="1">
                <a:latin typeface="Georgia" charset="0"/>
                <a:ea typeface="Georgia" charset="0"/>
                <a:cs typeface="Georgia" charset="0"/>
              </a:rPr>
              <a:t>Research and teaching</a:t>
            </a:r>
            <a:br>
              <a:rPr lang="en-US" sz="1000">
                <a:latin typeface="Georgia" charset="0"/>
                <a:ea typeface="Georgia" charset="0"/>
                <a:cs typeface="Georgia" charset="0"/>
              </a:rPr>
            </a:br>
            <a:endParaRPr lang="en-US" sz="1000">
              <a:latin typeface="Georgia" charset="0"/>
              <a:ea typeface="Georgia" charset="0"/>
              <a:cs typeface="Georgia" charset="0"/>
            </a:endParaRPr>
          </a:p>
          <a:p>
            <a:endParaRPr lang="en-GB" sz="1000">
              <a:latin typeface="Georgia" charset="0"/>
              <a:ea typeface="Georgia" charset="0"/>
              <a:cs typeface="Georgia" charset="0"/>
            </a:endParaRPr>
          </a:p>
        </p:txBody>
      </p:sp>
      <p:sp>
        <p:nvSpPr>
          <p:cNvPr id="18" name="Rectangle 17"/>
          <p:cNvSpPr/>
          <p:nvPr/>
        </p:nvSpPr>
        <p:spPr>
          <a:xfrm>
            <a:off x="941342" y="2357023"/>
            <a:ext cx="5278483" cy="923330"/>
          </a:xfrm>
          <a:prstGeom prst="rect">
            <a:avLst/>
          </a:prstGeom>
          <a:solidFill>
            <a:srgbClr val="EF363B"/>
          </a:solidFill>
        </p:spPr>
        <p:txBody>
          <a:bodyPr wrap="square" lIns="0" tIns="0" rIns="0" bIns="0" anchor="t">
            <a:spAutoFit/>
          </a:bodyPr>
          <a:lstStyle/>
          <a:p>
            <a:r>
              <a:rPr lang="en-US" sz="3000" b="1">
                <a:solidFill>
                  <a:schemeClr val="bg1"/>
                </a:solidFill>
                <a:latin typeface="Arial"/>
                <a:ea typeface="Arial" charset="0"/>
                <a:cs typeface="Arial"/>
              </a:rPr>
              <a:t>Department of Electrical Engineering and Automation</a:t>
            </a:r>
            <a:endParaRPr lang="en-US" sz="3000" b="1">
              <a:solidFill>
                <a:schemeClr val="bg1"/>
              </a:solidFill>
              <a:latin typeface="Arial"/>
              <a:ea typeface="Arial" charset="0"/>
              <a:cs typeface="Arial" charset="0"/>
            </a:endParaRPr>
          </a:p>
        </p:txBody>
      </p:sp>
      <p:sp>
        <p:nvSpPr>
          <p:cNvPr id="6" name="TextBox 5"/>
          <p:cNvSpPr txBox="1"/>
          <p:nvPr/>
        </p:nvSpPr>
        <p:spPr>
          <a:xfrm>
            <a:off x="4059447" y="4186124"/>
            <a:ext cx="2935095" cy="2846933"/>
          </a:xfrm>
          <a:prstGeom prst="rect">
            <a:avLst/>
          </a:prstGeom>
          <a:noFill/>
        </p:spPr>
        <p:txBody>
          <a:bodyPr wrap="square" lIns="0" tIns="0" rIns="0" bIns="0" rtlCol="0" anchor="t">
            <a:spAutoFit/>
          </a:bodyPr>
          <a:lstStyle/>
          <a:p>
            <a:r>
              <a:rPr lang="en-US" sz="1100" b="1">
                <a:latin typeface="Georgia"/>
                <a:ea typeface="Georgia" charset="0"/>
                <a:cs typeface="Georgia" charset="0"/>
              </a:rPr>
              <a:t>Teaching</a:t>
            </a:r>
          </a:p>
          <a:p>
            <a:r>
              <a:rPr lang="en-US" sz="1100">
                <a:latin typeface="Georgia"/>
              </a:rPr>
              <a:t>The Department conducts research and provides education in bachelor, master‘s and doctoral </a:t>
            </a:r>
            <a:r>
              <a:rPr lang="en-US" sz="1100" err="1">
                <a:latin typeface="Georgia"/>
              </a:rPr>
              <a:t>programmes</a:t>
            </a:r>
            <a:r>
              <a:rPr lang="en-US" sz="1100">
                <a:latin typeface="Georgia"/>
              </a:rPr>
              <a:t>. The programs relevant for this professor positions is especially </a:t>
            </a:r>
            <a:endParaRPr lang="en-US" sz="1100">
              <a:latin typeface="Georgia"/>
              <a:cs typeface="Calibri"/>
            </a:endParaRPr>
          </a:p>
          <a:p>
            <a:r>
              <a:rPr lang="en-US" sz="1100">
                <a:latin typeface="Georgia"/>
                <a:hlinkClick r:id="rId3"/>
              </a:rPr>
              <a:t>Master’s program in Automation and Electrical Engineering</a:t>
            </a:r>
            <a:r>
              <a:rPr lang="en-US" sz="1100">
                <a:latin typeface="Georgia"/>
              </a:rPr>
              <a:t> including three majors </a:t>
            </a:r>
            <a:endParaRPr lang="en-US" sz="1100">
              <a:latin typeface="Georgia"/>
              <a:cs typeface="Calibri" panose="020F0502020204030204"/>
            </a:endParaRPr>
          </a:p>
          <a:p>
            <a:endParaRPr lang="en-US" sz="1100">
              <a:latin typeface="Georgia"/>
            </a:endParaRPr>
          </a:p>
          <a:p>
            <a:r>
              <a:rPr lang="en-US" sz="1100">
                <a:latin typeface="Georgia"/>
                <a:hlinkClick r:id="rId4"/>
              </a:rPr>
              <a:t>Control, robotics and autonomous systems</a:t>
            </a:r>
            <a:endParaRPr lang="en-US" sz="1100">
              <a:latin typeface="Georgia"/>
              <a:cs typeface="Calibri"/>
            </a:endParaRPr>
          </a:p>
          <a:p>
            <a:r>
              <a:rPr lang="en-US" sz="1100">
                <a:latin typeface="Georgia"/>
                <a:cs typeface="Calibri"/>
                <a:hlinkClick r:id="rId5"/>
              </a:rPr>
              <a:t>Translational Engineering</a:t>
            </a:r>
            <a:endParaRPr lang="en-US" sz="2400"/>
          </a:p>
          <a:p>
            <a:r>
              <a:rPr lang="en-US" sz="1100">
                <a:latin typeface="Georgia"/>
                <a:cs typeface="Calibri"/>
                <a:hlinkClick r:id="rId6"/>
              </a:rPr>
              <a:t>Electrical Power and Energy Engineering</a:t>
            </a:r>
            <a:endParaRPr lang="en-US" sz="2400"/>
          </a:p>
          <a:p>
            <a:endParaRPr lang="en-US" sz="1100">
              <a:latin typeface="Georgia"/>
              <a:cs typeface="Calibri" panose="020F0502020204030204"/>
            </a:endParaRPr>
          </a:p>
          <a:p>
            <a:r>
              <a:rPr lang="en-US" sz="1100">
                <a:latin typeface="Georgia"/>
                <a:cs typeface="Calibri" panose="020F0502020204030204"/>
              </a:rPr>
              <a:t>In all of these expertise in embedded electronics is needed and especially in the first one on autonomous systems too.</a:t>
            </a:r>
            <a:endParaRPr lang="en-US" sz="1100">
              <a:latin typeface="Georgia" charset="0"/>
              <a:cs typeface="Calibri"/>
            </a:endParaRPr>
          </a:p>
          <a:p>
            <a:endParaRPr lang="en-US" sz="1000">
              <a:latin typeface="Georgia" charset="0"/>
              <a:ea typeface="Georgia" charset="0"/>
              <a:cs typeface="Georgia" charset="0"/>
            </a:endParaRPr>
          </a:p>
          <a:p>
            <a:endParaRPr lang="en-US" sz="1000">
              <a:latin typeface="Georgia" charset="0"/>
              <a:ea typeface="Georgia" charset="0"/>
              <a:cs typeface="Georgia" charset="0"/>
            </a:endParaRPr>
          </a:p>
        </p:txBody>
      </p:sp>
      <p:sp>
        <p:nvSpPr>
          <p:cNvPr id="7" name="TextBox 6"/>
          <p:cNvSpPr txBox="1"/>
          <p:nvPr/>
        </p:nvSpPr>
        <p:spPr>
          <a:xfrm>
            <a:off x="844741" y="4186124"/>
            <a:ext cx="2935096" cy="6070893"/>
          </a:xfrm>
          <a:prstGeom prst="rect">
            <a:avLst/>
          </a:prstGeom>
          <a:noFill/>
        </p:spPr>
        <p:txBody>
          <a:bodyPr wrap="square" lIns="0" tIns="0" rIns="0" bIns="0" rtlCol="0" anchor="t">
            <a:spAutoFit/>
          </a:bodyPr>
          <a:lstStyle/>
          <a:p>
            <a:r>
              <a:rPr lang="en-US" sz="1100">
                <a:latin typeface="Georgia"/>
              </a:rPr>
              <a:t>The Department of Electrical Engineering and Automation (EEA) of the Aalto University School of Electrical Engineering is an ecosystem where scientists and engineers from different fields interact and work together by crossing over traditional boundaries to solve the most challenging scientific and technological problems, to provide excellent education and to produce wellbeing for the society.</a:t>
            </a:r>
          </a:p>
          <a:p>
            <a:endParaRPr lang="en-US" sz="1050">
              <a:latin typeface="Georgia"/>
            </a:endParaRPr>
          </a:p>
          <a:p>
            <a:r>
              <a:rPr lang="en-US" sz="1100">
                <a:latin typeface="Georgia"/>
              </a:rPr>
              <a:t>EEA is an academic community of approximately  160 employees and 23 professors. Talented scholars can conduct their own independent research on topics related to our areas of inquiry. The department has over60 students pursuing Doctor of Science in Technology and 39senior research and teaching staff members  </a:t>
            </a:r>
            <a:endParaRPr lang="en-US" sz="2400">
              <a:latin typeface="Georgia"/>
            </a:endParaRPr>
          </a:p>
          <a:p>
            <a:endParaRPr lang="en-US" sz="1100">
              <a:latin typeface="Georgia" charset="0"/>
              <a:ea typeface="Georgia" charset="0"/>
              <a:cs typeface="Georgia" charset="0"/>
            </a:endParaRPr>
          </a:p>
          <a:p>
            <a:r>
              <a:rPr lang="en-US" sz="1100" b="1">
                <a:latin typeface="Georgia"/>
                <a:ea typeface="Georgia" charset="0"/>
                <a:cs typeface="Georgia" charset="0"/>
              </a:rPr>
              <a:t>Research </a:t>
            </a:r>
          </a:p>
          <a:p>
            <a:r>
              <a:rPr lang="en-US" sz="1100">
                <a:latin typeface="Georgia"/>
              </a:rPr>
              <a:t>Research in EEA is organized in four focus areas, Power systems and conversion; Control, robotics and autonomous systems; Well-being and smart living environment; Industrial electronics and informatics. Because of the interdisciplinary nature, the department partner network covers a large share of Finnish and international industries from the energy sector to manufacturing industries, including many machinery production companies, medical sector, cities and public organizations, and service providers. There have been several spin-off companies utilizing the research results.</a:t>
            </a:r>
            <a:endParaRPr lang="en-US" sz="2400">
              <a:latin typeface="Georgia"/>
            </a:endParaRPr>
          </a:p>
        </p:txBody>
      </p:sp>
      <p:sp>
        <p:nvSpPr>
          <p:cNvPr id="9" name="Rectangle 8"/>
          <p:cNvSpPr/>
          <p:nvPr/>
        </p:nvSpPr>
        <p:spPr>
          <a:xfrm>
            <a:off x="5033763" y="9326234"/>
            <a:ext cx="2175559" cy="523220"/>
          </a:xfrm>
          <a:prstGeom prst="rect">
            <a:avLst/>
          </a:prstGeom>
        </p:spPr>
        <p:txBody>
          <a:bodyPr wrap="square">
            <a:spAutoFit/>
          </a:bodyPr>
          <a:lstStyle/>
          <a:p>
            <a:r>
              <a:rPr lang="en-US" sz="1600" b="1">
                <a:solidFill>
                  <a:schemeClr val="bg1">
                    <a:lumMod val="75000"/>
                  </a:schemeClr>
                </a:solidFill>
                <a:effectLst/>
                <a:latin typeface="Arial" charset="0"/>
                <a:ea typeface="Arial" charset="0"/>
                <a:cs typeface="Arial" charset="0"/>
              </a:rPr>
              <a:t>More info at</a:t>
            </a:r>
          </a:p>
          <a:p>
            <a:r>
              <a:rPr lang="en-US" sz="1200" b="1">
                <a:solidFill>
                  <a:schemeClr val="bg1">
                    <a:lumMod val="75000"/>
                  </a:schemeClr>
                </a:solidFill>
                <a:latin typeface="Arial" charset="0"/>
                <a:ea typeface="Arial" charset="0"/>
                <a:cs typeface="Arial" charset="0"/>
                <a:hlinkClick r:id="rId7"/>
              </a:rPr>
              <a:t>http://ele.aalto.fi/en/</a:t>
            </a:r>
            <a:endParaRPr lang="en-US" sz="1200">
              <a:solidFill>
                <a:schemeClr val="bg1">
                  <a:lumMod val="75000"/>
                </a:schemeClr>
              </a:solidFill>
              <a:effectLst/>
              <a:latin typeface="Arial" charset="0"/>
              <a:ea typeface="Arial" charset="0"/>
              <a:cs typeface="Arial" charset="0"/>
            </a:endParaRPr>
          </a:p>
        </p:txBody>
      </p:sp>
      <p:cxnSp>
        <p:nvCxnSpPr>
          <p:cNvPr id="10" name="Straight Connector 9">
            <a:extLst>
              <a:ext uri="{FF2B5EF4-FFF2-40B4-BE49-F238E27FC236}">
                <a16:creationId xmlns:a16="http://schemas.microsoft.com/office/drawing/2014/main" id="{3F09ABF9-1138-4C12-9BC6-52D209BA47EF}"/>
              </a:ext>
            </a:extLst>
          </p:cNvPr>
          <p:cNvCxnSpPr/>
          <p:nvPr/>
        </p:nvCxnSpPr>
        <p:spPr>
          <a:xfrm>
            <a:off x="4995747" y="9456234"/>
            <a:ext cx="0" cy="44604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1852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9217" b="8876"/>
          <a:stretch/>
        </p:blipFill>
        <p:spPr>
          <a:xfrm>
            <a:off x="0" y="0"/>
            <a:ext cx="7559675" cy="3509964"/>
          </a:xfrm>
          <a:prstGeom prst="rect">
            <a:avLst/>
          </a:prstGeom>
        </p:spPr>
      </p:pic>
      <p:sp>
        <p:nvSpPr>
          <p:cNvPr id="8" name="Rectangle 7"/>
          <p:cNvSpPr/>
          <p:nvPr/>
        </p:nvSpPr>
        <p:spPr>
          <a:xfrm>
            <a:off x="490157" y="347241"/>
            <a:ext cx="6579360" cy="9836665"/>
          </a:xfrm>
          <a:prstGeom prst="rect">
            <a:avLst/>
          </a:pr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7" name="TextBox 16"/>
          <p:cNvSpPr txBox="1"/>
          <p:nvPr/>
        </p:nvSpPr>
        <p:spPr>
          <a:xfrm>
            <a:off x="941342" y="3699193"/>
            <a:ext cx="5868760" cy="6992620"/>
          </a:xfrm>
          <a:prstGeom prst="rect">
            <a:avLst/>
          </a:prstGeom>
          <a:noFill/>
        </p:spPr>
        <p:txBody>
          <a:bodyPr wrap="square" lIns="0" tIns="0" rIns="0" bIns="0" numCol="2" spcCol="108000" rtlCol="0">
            <a:spAutoFit/>
          </a:bodyPr>
          <a:lstStyle/>
          <a:p>
            <a:r>
              <a:rPr lang="en-GB" sz="1600" i="1">
                <a:latin typeface="Georgia" panose="02040502050405020303" pitchFamily="18" charset="0"/>
              </a:rPr>
              <a:t>The Department of Computer Science provides world-class research and education in modern computer science to foster future science, engineering and society. The work combines fundamental research with innovative applications.</a:t>
            </a:r>
            <a:r>
              <a:rPr lang="en-GB" sz="1600">
                <a:latin typeface="Georgia" panose="02040502050405020303" pitchFamily="18" charset="0"/>
              </a:rPr>
              <a:t> </a:t>
            </a:r>
          </a:p>
          <a:p>
            <a:endParaRPr lang="en-GB" sz="1000" i="1">
              <a:latin typeface="Georgia" panose="02040502050405020303" pitchFamily="18" charset="0"/>
              <a:ea typeface="Georgia" charset="0"/>
              <a:cs typeface="Georgia" charset="0"/>
            </a:endParaRPr>
          </a:p>
          <a:p>
            <a:pPr>
              <a:spcAft>
                <a:spcPts val="600"/>
              </a:spcAft>
            </a:pPr>
            <a:r>
              <a:rPr lang="en-GB" sz="1000">
                <a:latin typeface="Georgia" panose="02040502050405020303" pitchFamily="18" charset="0"/>
              </a:rPr>
              <a:t>Computer Science is the largest department at Aalto University and the largest CS unit in Finland with 44 professors and more than 400 employees. It is routinely ranked among the top 10 CS departments in Europe and in the top 100 globally. </a:t>
            </a:r>
          </a:p>
          <a:p>
            <a:pPr>
              <a:spcAft>
                <a:spcPts val="600"/>
              </a:spcAft>
            </a:pPr>
            <a:r>
              <a:rPr lang="en-GB" sz="1000" b="1">
                <a:latin typeface="Georgia" panose="02040502050405020303" pitchFamily="18" charset="0"/>
              </a:rPr>
              <a:t>Education </a:t>
            </a:r>
            <a:endParaRPr lang="en-GB" sz="1000">
              <a:latin typeface="Georgia" panose="02040502050405020303" pitchFamily="18" charset="0"/>
            </a:endParaRPr>
          </a:p>
          <a:p>
            <a:pPr>
              <a:spcAft>
                <a:spcPts val="600"/>
              </a:spcAft>
            </a:pPr>
            <a:r>
              <a:rPr lang="en-GB" sz="1000">
                <a:latin typeface="Georgia" panose="02040502050405020303" pitchFamily="18" charset="0"/>
              </a:rPr>
              <a:t>The Department offers three undergraduate degree programmes: </a:t>
            </a:r>
          </a:p>
          <a:p>
            <a:pPr marL="171450" indent="-171450">
              <a:buFont typeface="Arial" panose="020B0604020202020204" pitchFamily="34" charset="0"/>
              <a:buChar char="•"/>
            </a:pPr>
            <a:r>
              <a:rPr lang="en-GB" sz="1000">
                <a:latin typeface="Georgia" panose="02040502050405020303" pitchFamily="18" charset="0"/>
              </a:rPr>
              <a:t>Computer Science and Engineering</a:t>
            </a:r>
          </a:p>
          <a:p>
            <a:pPr marL="171450" indent="-171450">
              <a:buFont typeface="Arial" panose="020B0604020202020204" pitchFamily="34" charset="0"/>
              <a:buChar char="•"/>
            </a:pPr>
            <a:r>
              <a:rPr lang="en-GB" sz="1000">
                <a:latin typeface="Georgia" panose="02040502050405020303" pitchFamily="18" charset="0"/>
              </a:rPr>
              <a:t>Data Science</a:t>
            </a:r>
          </a:p>
          <a:p>
            <a:pPr marL="171450" indent="-171450">
              <a:buFont typeface="Arial" panose="020B0604020202020204" pitchFamily="34" charset="0"/>
              <a:buChar char="•"/>
            </a:pPr>
            <a:r>
              <a:rPr lang="en-GB" sz="1000">
                <a:latin typeface="Georgia" panose="02040502050405020303" pitchFamily="18" charset="0"/>
              </a:rPr>
              <a:t>Information Networks</a:t>
            </a:r>
          </a:p>
          <a:p>
            <a:endParaRPr lang="en-GB" sz="1000">
              <a:latin typeface="Georgia" panose="02040502050405020303" pitchFamily="18" charset="0"/>
            </a:endParaRPr>
          </a:p>
          <a:p>
            <a:pPr>
              <a:spcAft>
                <a:spcPts val="600"/>
              </a:spcAft>
            </a:pPr>
            <a:r>
              <a:rPr lang="en-GB" sz="1000">
                <a:latin typeface="Georgia" panose="02040502050405020303" pitchFamily="18" charset="0"/>
              </a:rPr>
              <a:t>The Department also offers five Master’s programmes taught entirely in English:</a:t>
            </a:r>
          </a:p>
          <a:p>
            <a:pPr marL="171450" indent="-171450">
              <a:buFont typeface="Arial" panose="020B0604020202020204" pitchFamily="34" charset="0"/>
              <a:buChar char="•"/>
            </a:pPr>
            <a:r>
              <a:rPr lang="en-GB" sz="1000">
                <a:latin typeface="Georgia" panose="02040502050405020303" pitchFamily="18" charset="0"/>
              </a:rPr>
              <a:t>Computer, Communication and Information Sciences (CCIS) </a:t>
            </a:r>
          </a:p>
          <a:p>
            <a:pPr marL="171450" indent="-171450">
              <a:buFont typeface="Arial" panose="020B0604020202020204" pitchFamily="34" charset="0"/>
              <a:buChar char="•"/>
            </a:pPr>
            <a:r>
              <a:rPr lang="en-GB" sz="1000">
                <a:latin typeface="Georgia" panose="02040502050405020303" pitchFamily="18" charset="0"/>
              </a:rPr>
              <a:t>Life Science Technologies </a:t>
            </a:r>
          </a:p>
          <a:p>
            <a:pPr marL="171450" indent="-171450">
              <a:buFont typeface="Arial" panose="020B0604020202020204" pitchFamily="34" charset="0"/>
              <a:buChar char="•"/>
            </a:pPr>
            <a:r>
              <a:rPr lang="en-GB" sz="1000">
                <a:latin typeface="Georgia" panose="02040502050405020303" pitchFamily="18" charset="0"/>
              </a:rPr>
              <a:t>Information Networks </a:t>
            </a:r>
          </a:p>
          <a:p>
            <a:pPr marL="171450" indent="-171450">
              <a:buFont typeface="Arial" panose="020B0604020202020204" pitchFamily="34" charset="0"/>
              <a:buChar char="•"/>
            </a:pPr>
            <a:r>
              <a:rPr lang="en-GB" sz="1000">
                <a:latin typeface="Georgia" panose="02040502050405020303" pitchFamily="18" charset="0"/>
              </a:rPr>
              <a:t>Double degree programme ICT Innovation (EIT Digital Master School)</a:t>
            </a:r>
          </a:p>
          <a:p>
            <a:pPr marL="171450" indent="-171450">
              <a:buFont typeface="Arial" panose="020B0604020202020204" pitchFamily="34" charset="0"/>
              <a:buChar char="•"/>
            </a:pPr>
            <a:r>
              <a:rPr lang="en-GB" sz="1000">
                <a:latin typeface="Georgia" panose="02040502050405020303" pitchFamily="18" charset="0"/>
              </a:rPr>
              <a:t>Security and Cloud Computing (Erasmus Mundus)</a:t>
            </a:r>
          </a:p>
          <a:p>
            <a:endParaRPr lang="en-GB" sz="1000">
              <a:latin typeface="Georgia" panose="02040502050405020303" pitchFamily="18" charset="0"/>
            </a:endParaRPr>
          </a:p>
          <a:p>
            <a:endParaRPr lang="en-GB" sz="1000">
              <a:latin typeface="Georgia" panose="02040502050405020303" pitchFamily="18" charset="0"/>
            </a:endParaRPr>
          </a:p>
          <a:p>
            <a:endParaRPr lang="en-GB" sz="1000">
              <a:latin typeface="Georgia" panose="02040502050405020303" pitchFamily="18" charset="0"/>
            </a:endParaRPr>
          </a:p>
          <a:p>
            <a:endParaRPr lang="en-GB" sz="1000">
              <a:latin typeface="Georgia" panose="02040502050405020303" pitchFamily="18" charset="0"/>
            </a:endParaRPr>
          </a:p>
          <a:p>
            <a:endParaRPr lang="en-GB" sz="1000">
              <a:latin typeface="Georgia" panose="02040502050405020303" pitchFamily="18" charset="0"/>
            </a:endParaRPr>
          </a:p>
          <a:p>
            <a:endParaRPr lang="en-GB" sz="1000">
              <a:latin typeface="Georgia" panose="02040502050405020303" pitchFamily="18" charset="0"/>
            </a:endParaRPr>
          </a:p>
          <a:p>
            <a:pPr>
              <a:spcAft>
                <a:spcPts val="600"/>
              </a:spcAft>
            </a:pPr>
            <a:r>
              <a:rPr lang="en-GB" sz="1000" b="1">
                <a:latin typeface="Georgia" panose="02040502050405020303" pitchFamily="18" charset="0"/>
              </a:rPr>
              <a:t>Research </a:t>
            </a:r>
            <a:endParaRPr lang="en-GB" sz="1000">
              <a:latin typeface="Georgia" panose="02040502050405020303" pitchFamily="18" charset="0"/>
            </a:endParaRPr>
          </a:p>
          <a:p>
            <a:pPr>
              <a:spcAft>
                <a:spcPts val="600"/>
              </a:spcAft>
            </a:pPr>
            <a:r>
              <a:rPr lang="en-GB" sz="1000">
                <a:latin typeface="Georgia" panose="02040502050405020303" pitchFamily="18" charset="0"/>
              </a:rPr>
              <a:t>The Department has strong groups in a range of areas including Algorithms, Data Science, Machine Learning and AI, Mobile and Distributed Systems, Security and Privacy, Software Engineering, and Visual Computing and HCI. The current faculty’s strength is evidenced in part by the high volume of extremely competitive funding from the Academy of Finland (equivalent to the National Science Foundation) and the European Research Council (ERC). The Department consistently attracts many high-achieving international students entering its MSc and PhD programmes. </a:t>
            </a:r>
          </a:p>
          <a:p>
            <a:pPr>
              <a:spcAft>
                <a:spcPts val="600"/>
              </a:spcAft>
            </a:pPr>
            <a:r>
              <a:rPr lang="en-GB" sz="1000" b="1">
                <a:latin typeface="Georgia" panose="02040502050405020303" pitchFamily="18" charset="0"/>
              </a:rPr>
              <a:t>Doctoral studies</a:t>
            </a:r>
          </a:p>
          <a:p>
            <a:pPr>
              <a:spcAft>
                <a:spcPts val="600"/>
              </a:spcAft>
            </a:pPr>
            <a:r>
              <a:rPr lang="en-GB" sz="1000">
                <a:latin typeface="Georgia" panose="02040502050405020303" pitchFamily="18" charset="0"/>
              </a:rPr>
              <a:t>Doctoral studies are organised through the Aalto Doctoral Programme in Science. The Department has also integrated a doctoral track into a number of its MSc majors, for supporting and expediting the progress of top students who aim for the doctoral degree directly from the Bachelor’s level.</a:t>
            </a:r>
          </a:p>
          <a:p>
            <a:r>
              <a:rPr lang="en-GB" sz="1000">
                <a:latin typeface="Georgia" panose="02040502050405020303" pitchFamily="18" charset="0"/>
              </a:rPr>
              <a:t>The Helsinki Doctoral Education Network in Information and Communications Technology (HICT) is a collaborative doctoral education network hosted jointly by Aalto University and the University of Helsinki, the two leading universities within this area in Finland. The network serves as a collaboration platform for doctoral education combining all the relevant subfields of computer science and information technology at Aalto University and the University of Helsinki. At present, it involves 65 professors and almost 300 doctoral students, and the participating units graduate altogether more than 40 new doctors each year.</a:t>
            </a:r>
          </a:p>
          <a:p>
            <a:endParaRPr lang="en-GB" sz="1000" b="1">
              <a:solidFill>
                <a:schemeClr val="bg1">
                  <a:lumMod val="75000"/>
                </a:schemeClr>
              </a:solidFill>
              <a:latin typeface="Georgia" panose="02040502050405020303" pitchFamily="18" charset="0"/>
              <a:ea typeface="Arial" charset="0"/>
              <a:cs typeface="Arial" charset="0"/>
            </a:endParaRPr>
          </a:p>
        </p:txBody>
      </p:sp>
      <p:sp>
        <p:nvSpPr>
          <p:cNvPr id="18" name="Rectangle 17"/>
          <p:cNvSpPr/>
          <p:nvPr/>
        </p:nvSpPr>
        <p:spPr>
          <a:xfrm>
            <a:off x="941342" y="2055909"/>
            <a:ext cx="5676989" cy="1354217"/>
          </a:xfrm>
          <a:prstGeom prst="rect">
            <a:avLst/>
          </a:prstGeom>
        </p:spPr>
        <p:txBody>
          <a:bodyPr wrap="square" lIns="0" tIns="0" rIns="0" bIns="0">
            <a:spAutoFit/>
          </a:bodyPr>
          <a:lstStyle/>
          <a:p>
            <a:r>
              <a:rPr lang="en-US" sz="4400" b="1">
                <a:solidFill>
                  <a:schemeClr val="bg1"/>
                </a:solidFill>
                <a:latin typeface="Arial" charset="0"/>
                <a:ea typeface="Arial" charset="0"/>
                <a:cs typeface="Arial" charset="0"/>
              </a:rPr>
              <a:t>Department of Computer Science</a:t>
            </a:r>
          </a:p>
        </p:txBody>
      </p:sp>
      <p:sp>
        <p:nvSpPr>
          <p:cNvPr id="3" name="TextBox 2">
            <a:extLst>
              <a:ext uri="{FF2B5EF4-FFF2-40B4-BE49-F238E27FC236}">
                <a16:creationId xmlns:a16="http://schemas.microsoft.com/office/drawing/2014/main" id="{DD018A68-B851-5D47-AFDC-1A23ECC0CEDA}"/>
              </a:ext>
            </a:extLst>
          </p:cNvPr>
          <p:cNvSpPr txBox="1"/>
          <p:nvPr/>
        </p:nvSpPr>
        <p:spPr>
          <a:xfrm>
            <a:off x="5653713" y="9531961"/>
            <a:ext cx="1401469" cy="584775"/>
          </a:xfrm>
          <a:prstGeom prst="rect">
            <a:avLst/>
          </a:prstGeom>
          <a:noFill/>
        </p:spPr>
        <p:txBody>
          <a:bodyPr wrap="square" rtlCol="0">
            <a:spAutoFit/>
          </a:bodyPr>
          <a:lstStyle/>
          <a:p>
            <a:r>
              <a:rPr lang="en-US" sz="1600" b="1">
                <a:solidFill>
                  <a:schemeClr val="bg1">
                    <a:lumMod val="75000"/>
                  </a:schemeClr>
                </a:solidFill>
                <a:latin typeface="Arial" panose="020B0604020202020204" pitchFamily="34" charset="0"/>
                <a:cs typeface="Arial" panose="020B0604020202020204" pitchFamily="34" charset="0"/>
              </a:rPr>
              <a:t>More info at </a:t>
            </a:r>
            <a:r>
              <a:rPr lang="en-US" sz="1600" b="1">
                <a:solidFill>
                  <a:schemeClr val="bg1">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cs.aalto.fi</a:t>
            </a:r>
            <a:endParaRPr lang="en-US" sz="1600" b="1">
              <a:solidFill>
                <a:schemeClr val="bg1">
                  <a:lumMod val="75000"/>
                </a:schemeClr>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C79876C5-E170-495B-B070-55533734EE7F}"/>
              </a:ext>
            </a:extLst>
          </p:cNvPr>
          <p:cNvCxnSpPr/>
          <p:nvPr/>
        </p:nvCxnSpPr>
        <p:spPr>
          <a:xfrm>
            <a:off x="4995747" y="9456234"/>
            <a:ext cx="0" cy="44604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672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44" t="16630" r="-144" b="8702"/>
          <a:stretch/>
        </p:blipFill>
        <p:spPr>
          <a:xfrm>
            <a:off x="0" y="-29642"/>
            <a:ext cx="7559675" cy="3763442"/>
          </a:xfrm>
          <a:prstGeom prst="rect">
            <a:avLst/>
          </a:prstGeom>
        </p:spPr>
      </p:pic>
      <p:sp>
        <p:nvSpPr>
          <p:cNvPr id="8" name="Rectangle 7"/>
          <p:cNvSpPr/>
          <p:nvPr/>
        </p:nvSpPr>
        <p:spPr>
          <a:xfrm>
            <a:off x="490157" y="347241"/>
            <a:ext cx="6579360" cy="9836665"/>
          </a:xfrm>
          <a:prstGeom prst="rect">
            <a:avLst/>
          </a:pr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8" name="Rectangle 17"/>
          <p:cNvSpPr/>
          <p:nvPr/>
        </p:nvSpPr>
        <p:spPr>
          <a:xfrm>
            <a:off x="744132" y="2628704"/>
            <a:ext cx="5468335" cy="923330"/>
          </a:xfrm>
          <a:prstGeom prst="rect">
            <a:avLst/>
          </a:prstGeom>
          <a:solidFill>
            <a:srgbClr val="EF363B"/>
          </a:solidFill>
        </p:spPr>
        <p:txBody>
          <a:bodyPr wrap="square" lIns="0" tIns="0" rIns="0" bIns="0" anchor="t">
            <a:spAutoFit/>
          </a:bodyPr>
          <a:lstStyle/>
          <a:p>
            <a:r>
              <a:rPr lang="en-US" sz="3000" b="1">
                <a:solidFill>
                  <a:schemeClr val="bg1"/>
                </a:solidFill>
                <a:latin typeface="Arial"/>
                <a:ea typeface="Arial" charset="0"/>
                <a:cs typeface="Arial"/>
              </a:rPr>
              <a:t>Department of Neuroscience and Biomedical Engineering</a:t>
            </a:r>
          </a:p>
        </p:txBody>
      </p:sp>
      <p:sp>
        <p:nvSpPr>
          <p:cNvPr id="6" name="Rectangle 5"/>
          <p:cNvSpPr/>
          <p:nvPr/>
        </p:nvSpPr>
        <p:spPr>
          <a:xfrm>
            <a:off x="5049993" y="9373859"/>
            <a:ext cx="2175559" cy="584775"/>
          </a:xfrm>
          <a:prstGeom prst="rect">
            <a:avLst/>
          </a:prstGeom>
        </p:spPr>
        <p:txBody>
          <a:bodyPr wrap="square">
            <a:spAutoFit/>
          </a:bodyPr>
          <a:lstStyle/>
          <a:p>
            <a:r>
              <a:rPr lang="en-US" sz="1600" b="1">
                <a:solidFill>
                  <a:schemeClr val="bg1">
                    <a:lumMod val="75000"/>
                  </a:schemeClr>
                </a:solidFill>
                <a:effectLst/>
                <a:latin typeface="Arial" charset="0"/>
                <a:ea typeface="Arial" charset="0"/>
                <a:cs typeface="Arial" charset="0"/>
              </a:rPr>
              <a:t>More info at</a:t>
            </a:r>
          </a:p>
          <a:p>
            <a:r>
              <a:rPr lang="en-US" sz="1600" b="1">
                <a:solidFill>
                  <a:schemeClr val="bg1">
                    <a:lumMod val="75000"/>
                  </a:schemeClr>
                </a:solidFill>
                <a:latin typeface="Arial" charset="0"/>
                <a:ea typeface="Arial" charset="0"/>
                <a:cs typeface="Arial" charset="0"/>
              </a:rPr>
              <a:t>nbe.aalto.fi </a:t>
            </a:r>
            <a:endParaRPr lang="en-US" sz="1600">
              <a:solidFill>
                <a:schemeClr val="bg1">
                  <a:lumMod val="75000"/>
                </a:schemeClr>
              </a:solidFill>
              <a:effectLst/>
              <a:latin typeface="Arial" charset="0"/>
              <a:ea typeface="Arial" charset="0"/>
              <a:cs typeface="Arial" charset="0"/>
            </a:endParaRPr>
          </a:p>
        </p:txBody>
      </p:sp>
      <p:cxnSp>
        <p:nvCxnSpPr>
          <p:cNvPr id="7" name="Straight Connector 6"/>
          <p:cNvCxnSpPr/>
          <p:nvPr/>
        </p:nvCxnSpPr>
        <p:spPr>
          <a:xfrm>
            <a:off x="4995747" y="9456234"/>
            <a:ext cx="0" cy="44604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962196" y="3795506"/>
            <a:ext cx="3107321" cy="5755422"/>
          </a:xfrm>
          <a:prstGeom prst="rect">
            <a:avLst/>
          </a:prstGeom>
        </p:spPr>
        <p:txBody>
          <a:bodyPr wrap="square" anchor="t">
            <a:spAutoFit/>
          </a:bodyPr>
          <a:lstStyle/>
          <a:p>
            <a:pPr lvl="0"/>
            <a:r>
              <a:rPr lang="en-US" sz="1200" b="1">
                <a:solidFill>
                  <a:prstClr val="black"/>
                </a:solidFill>
                <a:latin typeface="Georgia" charset="0"/>
                <a:ea typeface="Georgia" charset="0"/>
                <a:cs typeface="Georgia" charset="0"/>
              </a:rPr>
              <a:t>Research</a:t>
            </a:r>
          </a:p>
          <a:p>
            <a:pPr lvl="0"/>
            <a:r>
              <a:rPr lang="en-US" sz="1200">
                <a:latin typeface="Georgia"/>
                <a:ea typeface="Georgia" charset="0"/>
                <a:cs typeface="Georgia" charset="0"/>
              </a:rPr>
              <a:t>The department focuses on biomedical engineering, biophysics, and brain research. We combine experimental and computational methods and develop algorithms as well as new technologies to tackle major problems in human well-being and medical diagnostics. The grand challenges in brain research are in better understanding the function of the human brain in health and disease, as studied in well-controlled and increasingly complex experimental settings, including during social interaction.</a:t>
            </a:r>
            <a:br>
              <a:rPr lang="en-US" sz="1200">
                <a:latin typeface="Georgia" charset="0"/>
                <a:ea typeface="Georgia" charset="0"/>
                <a:cs typeface="Georgia" charset="0"/>
              </a:rPr>
            </a:br>
            <a:endParaRPr lang="en-US" sz="1200">
              <a:solidFill>
                <a:prstClr val="black"/>
              </a:solidFill>
              <a:latin typeface="Georgia" charset="0"/>
              <a:ea typeface="Georgia" charset="0"/>
              <a:cs typeface="Georgia" charset="0"/>
            </a:endParaRPr>
          </a:p>
          <a:p>
            <a:pPr lvl="0"/>
            <a:r>
              <a:rPr lang="en-US" sz="1200" b="1">
                <a:solidFill>
                  <a:prstClr val="black"/>
                </a:solidFill>
                <a:latin typeface="Georgia" charset="0"/>
                <a:ea typeface="Georgia" charset="0"/>
                <a:cs typeface="Georgia" charset="0"/>
              </a:rPr>
              <a:t>Teaching</a:t>
            </a:r>
          </a:p>
          <a:p>
            <a:pPr lvl="0"/>
            <a:r>
              <a:rPr lang="en-US" sz="1200">
                <a:latin typeface="Georgia"/>
                <a:ea typeface="Georgia" charset="0"/>
                <a:cs typeface="Georgia" charset="0"/>
              </a:rPr>
              <a:t>The Department of Neuroscience and Biomedical Engineering provides courses on Bachelor’s, Master’s and Doctoral levels. At the Bachelor’s level education, NBE contributes to the majors Engineering Physics and </a:t>
            </a:r>
            <a:r>
              <a:rPr lang="en-US" sz="1200" err="1">
                <a:latin typeface="Georgia"/>
                <a:ea typeface="Georgia" charset="0"/>
                <a:cs typeface="Georgia" charset="0"/>
              </a:rPr>
              <a:t>Bioinformation</a:t>
            </a:r>
            <a:r>
              <a:rPr lang="en-US" sz="1200">
                <a:latin typeface="Georgia"/>
                <a:ea typeface="Georgia" charset="0"/>
                <a:cs typeface="Georgia" charset="0"/>
              </a:rPr>
              <a:t> Technology. We also supervise Bachelor theses.</a:t>
            </a:r>
          </a:p>
          <a:p>
            <a:pPr lvl="0"/>
            <a:endParaRPr lang="en-US" sz="1200">
              <a:solidFill>
                <a:prstClr val="black"/>
              </a:solidFill>
              <a:latin typeface="Georgia" charset="0"/>
              <a:ea typeface="Georgia" charset="0"/>
              <a:cs typeface="Georgia" charset="0"/>
            </a:endParaRPr>
          </a:p>
          <a:p>
            <a:pPr lvl="0"/>
            <a:r>
              <a:rPr lang="en-US" sz="1200">
                <a:latin typeface="Georgia"/>
                <a:ea typeface="Georgia" charset="0"/>
                <a:cs typeface="Georgia" charset="0"/>
              </a:rPr>
              <a:t>At the Master’s level education, NBE produces two majors for the Master’s Degree </a:t>
            </a:r>
            <a:r>
              <a:rPr lang="en-US" sz="1200" err="1">
                <a:latin typeface="Georgia"/>
                <a:ea typeface="Georgia" charset="0"/>
                <a:cs typeface="Georgia" charset="0"/>
              </a:rPr>
              <a:t>Programme</a:t>
            </a:r>
            <a:r>
              <a:rPr lang="en-US" sz="1200">
                <a:latin typeface="Georgia"/>
                <a:ea typeface="Georgia" charset="0"/>
                <a:cs typeface="Georgia" charset="0"/>
              </a:rPr>
              <a:t> in Life Science Technologies: Biomedical Engineering and Human neuroscience and –technology.</a:t>
            </a:r>
          </a:p>
          <a:p>
            <a:pPr lvl="0"/>
            <a:endParaRPr lang="en-US" sz="1000">
              <a:solidFill>
                <a:prstClr val="black"/>
              </a:solidFill>
              <a:latin typeface="Georgia" charset="0"/>
              <a:ea typeface="Georgia" charset="0"/>
              <a:cs typeface="Georgia" charset="0"/>
            </a:endParaRPr>
          </a:p>
        </p:txBody>
      </p:sp>
      <p:sp>
        <p:nvSpPr>
          <p:cNvPr id="4" name="Rectangle 3"/>
          <p:cNvSpPr/>
          <p:nvPr/>
        </p:nvSpPr>
        <p:spPr>
          <a:xfrm>
            <a:off x="610828" y="3857205"/>
            <a:ext cx="3106289" cy="4893647"/>
          </a:xfrm>
          <a:prstGeom prst="rect">
            <a:avLst/>
          </a:prstGeom>
        </p:spPr>
        <p:txBody>
          <a:bodyPr wrap="square">
            <a:spAutoFit/>
          </a:bodyPr>
          <a:lstStyle/>
          <a:p>
            <a:pPr lvl="0"/>
            <a:r>
              <a:rPr lang="en-US" sz="1200" b="1">
                <a:solidFill>
                  <a:prstClr val="black"/>
                </a:solidFill>
                <a:latin typeface="Georgia" charset="0"/>
                <a:ea typeface="Georgia" charset="0"/>
                <a:cs typeface="Georgia" charset="0"/>
              </a:rPr>
              <a:t>The Department of Neuroscience and Biomedical Engineerin</a:t>
            </a:r>
            <a:r>
              <a:rPr lang="en-US" sz="1200">
                <a:solidFill>
                  <a:prstClr val="black"/>
                </a:solidFill>
                <a:latin typeface="Georgia" charset="0"/>
                <a:ea typeface="Georgia" charset="0"/>
                <a:cs typeface="Georgia" charset="0"/>
              </a:rPr>
              <a:t>g</a:t>
            </a:r>
            <a:r>
              <a:rPr lang="en-US" sz="1200" b="1">
                <a:solidFill>
                  <a:prstClr val="black"/>
                </a:solidFill>
                <a:latin typeface="Georgia" charset="0"/>
                <a:ea typeface="Georgia" charset="0"/>
                <a:cs typeface="Georgia" charset="0"/>
              </a:rPr>
              <a:t> (NBE</a:t>
            </a:r>
            <a:r>
              <a:rPr lang="en-US" sz="1200">
                <a:solidFill>
                  <a:prstClr val="black"/>
                </a:solidFill>
                <a:latin typeface="Georgia" charset="0"/>
                <a:ea typeface="Georgia" charset="0"/>
                <a:cs typeface="Georgia" charset="0"/>
              </a:rPr>
              <a:t>), formed in 2015, combines the former Department of Biomedical Engineering and Computational Science and the Brain Research Unit of the O.V. </a:t>
            </a:r>
            <a:r>
              <a:rPr lang="en-US" sz="1200" err="1">
                <a:solidFill>
                  <a:prstClr val="black"/>
                </a:solidFill>
                <a:latin typeface="Georgia" charset="0"/>
                <a:ea typeface="Georgia" charset="0"/>
                <a:cs typeface="Georgia" charset="0"/>
              </a:rPr>
              <a:t>Lounasmaa</a:t>
            </a:r>
            <a:r>
              <a:rPr lang="en-US" sz="1200">
                <a:solidFill>
                  <a:prstClr val="black"/>
                </a:solidFill>
                <a:latin typeface="Georgia" charset="0"/>
                <a:ea typeface="Georgia" charset="0"/>
                <a:cs typeface="Georgia" charset="0"/>
              </a:rPr>
              <a:t> Laboratory.</a:t>
            </a:r>
          </a:p>
          <a:p>
            <a:pPr lvl="0"/>
            <a:endParaRPr lang="en-US" sz="1200">
              <a:solidFill>
                <a:prstClr val="black"/>
              </a:solidFill>
              <a:latin typeface="Georgia" charset="0"/>
              <a:ea typeface="Georgia" charset="0"/>
              <a:cs typeface="Georgia" charset="0"/>
            </a:endParaRPr>
          </a:p>
          <a:p>
            <a:pPr lvl="0"/>
            <a:r>
              <a:rPr lang="en-US" sz="1200">
                <a:solidFill>
                  <a:prstClr val="black"/>
                </a:solidFill>
                <a:latin typeface="Georgia" charset="0"/>
                <a:ea typeface="Georgia" charset="0"/>
                <a:cs typeface="Georgia" charset="0"/>
              </a:rPr>
              <a:t>The Department aims at understanding of system-level dynamic functions of the human brain, mind and body. The research, enabled by state-of-the-art technology and computational methods, leads to discoveries and technological breakthroughs that contribute to health and wellbeing.</a:t>
            </a:r>
          </a:p>
          <a:p>
            <a:pPr lvl="0"/>
            <a:endParaRPr lang="en-US" sz="1200">
              <a:solidFill>
                <a:prstClr val="black"/>
              </a:solidFill>
              <a:latin typeface="Georgia" charset="0"/>
              <a:ea typeface="Georgia" charset="0"/>
              <a:cs typeface="Georgia" charset="0"/>
            </a:endParaRPr>
          </a:p>
          <a:p>
            <a:pPr lvl="0"/>
            <a:r>
              <a:rPr lang="en-US" sz="1200">
                <a:solidFill>
                  <a:prstClr val="black"/>
                </a:solidFill>
                <a:latin typeface="Georgia" charset="0"/>
                <a:ea typeface="Georgia" charset="0"/>
                <a:cs typeface="Georgia" charset="0"/>
              </a:rPr>
              <a:t>NBE brings together systems and cognitive neuroscience, biophysics, and biomedical engineering. The levels of description range from molecular and cellular measures to noninvasive neuroimaging and </a:t>
            </a:r>
            <a:r>
              <a:rPr lang="en-US" sz="1200" err="1">
                <a:solidFill>
                  <a:prstClr val="black"/>
                </a:solidFill>
                <a:latin typeface="Georgia" charset="0"/>
                <a:ea typeface="Georgia" charset="0"/>
                <a:cs typeface="Georgia" charset="0"/>
              </a:rPr>
              <a:t>behaviour</a:t>
            </a:r>
            <a:r>
              <a:rPr lang="en-US" sz="1200">
                <a:solidFill>
                  <a:prstClr val="black"/>
                </a:solidFill>
                <a:latin typeface="Georgia" charset="0"/>
                <a:ea typeface="Georgia" charset="0"/>
                <a:cs typeface="Georgia" charset="0"/>
              </a:rPr>
              <a:t>. New generations of multidisciplinary scientists and engineers are educated by engaging them with cutting-edge science and technology.</a:t>
            </a:r>
          </a:p>
        </p:txBody>
      </p:sp>
    </p:spTree>
    <p:extLst>
      <p:ext uri="{BB962C8B-B14F-4D97-AF65-F5344CB8AC3E}">
        <p14:creationId xmlns:p14="http://schemas.microsoft.com/office/powerpoint/2010/main" val="4172689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9FA36AA9035C94A88ABD11DC35D558E" ma:contentTypeVersion="4" ma:contentTypeDescription="Create a new document." ma:contentTypeScope="" ma:versionID="634bae47b992d15c4d13a0ea620cde45">
  <xsd:schema xmlns:xsd="http://www.w3.org/2001/XMLSchema" xmlns:xs="http://www.w3.org/2001/XMLSchema" xmlns:p="http://schemas.microsoft.com/office/2006/metadata/properties" xmlns:ns2="e6446e29-70fc-451b-962f-a0b5abf25d8c" targetNamespace="http://schemas.microsoft.com/office/2006/metadata/properties" ma:root="true" ma:fieldsID="f3f9bba5868e60ccc3f2b968bf143b21" ns2:_="">
    <xsd:import namespace="e6446e29-70fc-451b-962f-a0b5abf25d8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446e29-70fc-451b-962f-a0b5abf25d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C48FFDB-C319-4163-8F88-BF3F5A79A1E4}">
  <ds:schemaRefs>
    <ds:schemaRef ds:uri="http://schemas.microsoft.com/sharepoint/v3/contenttype/forms"/>
  </ds:schemaRefs>
</ds:datastoreItem>
</file>

<file path=customXml/itemProps2.xml><?xml version="1.0" encoding="utf-8"?>
<ds:datastoreItem xmlns:ds="http://schemas.openxmlformats.org/officeDocument/2006/customXml" ds:itemID="{A6558973-E5C4-428F-8FE4-3D8389D12578}">
  <ds:schemaRefs>
    <ds:schemaRef ds:uri="e6446e29-70fc-451b-962f-a0b5abf25d8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FF1A8A5-74B0-4ADD-946A-F0BD977C1672}">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4</TotalTime>
  <Words>3376</Words>
  <Application>Microsoft Macintosh PowerPoint</Application>
  <PresentationFormat>Custom</PresentationFormat>
  <Paragraphs>188</Paragraphs>
  <Slides>13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Haggren Saara</cp:lastModifiedBy>
  <cp:revision>3</cp:revision>
  <cp:lastPrinted>2017-11-16T14:14:31Z</cp:lastPrinted>
  <dcterms:created xsi:type="dcterms:W3CDTF">2017-11-08T13:52:04Z</dcterms:created>
  <dcterms:modified xsi:type="dcterms:W3CDTF">2022-01-11T08:47:19Z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0x010100E9FA36AA9035C94A88ABD11DC35D558E</vt:lpwstr>
  </property>
  <property fmtid="{D5CDD505-2E9C-101B-9397-08002B2CF9AE}" pid="3" name="AuthorIds_UIVersion_512">
    <vt:lpwstr>20</vt:lpwstr>
  </property>
  <property fmtid="{D5CDD505-2E9C-101B-9397-08002B2CF9AE}" pid="4" name="AuthorIds_UIVersion_2048">
    <vt:lpwstr>46</vt:lpwstr>
  </property>
</Properties>
</file>