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1" r:id="rId2"/>
    <p:sldId id="291" r:id="rId3"/>
    <p:sldId id="294" r:id="rId4"/>
    <p:sldId id="275" r:id="rId5"/>
    <p:sldId id="283" r:id="rId6"/>
    <p:sldId id="278" r:id="rId7"/>
    <p:sldId id="293" r:id="rId8"/>
    <p:sldId id="292" r:id="rId9"/>
    <p:sldId id="265" r:id="rId10"/>
    <p:sldId id="282" r:id="rId11"/>
    <p:sldId id="256" r:id="rId12"/>
    <p:sldId id="273" r:id="rId13"/>
    <p:sldId id="266" r:id="rId14"/>
    <p:sldId id="285" r:id="rId15"/>
    <p:sldId id="296" r:id="rId16"/>
    <p:sldId id="286" r:id="rId17"/>
    <p:sldId id="295" r:id="rId18"/>
    <p:sldId id="299" r:id="rId19"/>
    <p:sldId id="26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C0"/>
    <a:srgbClr val="FF43A1"/>
    <a:srgbClr val="FF007F"/>
    <a:srgbClr val="FFA7D3"/>
    <a:srgbClr val="FF6D6D"/>
    <a:srgbClr val="FF8989"/>
    <a:srgbClr val="FF79BC"/>
    <a:srgbClr val="FFC1E0"/>
    <a:srgbClr val="B3EBFF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84204" autoAdjust="0"/>
  </p:normalViewPr>
  <p:slideViewPr>
    <p:cSldViewPr snapToGrid="0">
      <p:cViewPr varScale="1">
        <p:scale>
          <a:sx n="63" d="100"/>
          <a:sy n="63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4887FC8-6BD9-4AC1-BFC9-AD6195754E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DD1F26-AB07-4836-9749-59D43F602F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384E9-F1B6-4F94-9031-870446AC325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DCB826-4017-4DD1-A741-C9581A4D9F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51A1D2-3983-4B8B-8498-58549CEBED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5B24F-54E7-4752-8253-B3EE449F1B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58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0977-E8C2-4BC5-B448-3436399435D4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3D7C7-29BD-4702-8563-20D5C954C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558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altLang="zh-CN" sz="1800" b="0" i="0" u="none" strike="noStrike" dirty="0">
                <a:solidFill>
                  <a:srgbClr val="323130"/>
                </a:solidFill>
                <a:effectLst/>
                <a:latin typeface="Calibri" panose="020F0502020204030204" pitchFamily="34" charset="0"/>
              </a:rPr>
              <a:t>P</a:t>
            </a:r>
            <a:r>
              <a:rPr lang="fi-FI" altLang="zh-CN" sz="1800" b="0" i="0" u="none" strike="noStrike" dirty="0">
                <a:solidFill>
                  <a:srgbClr val="861106"/>
                </a:solidFill>
                <a:effectLst/>
                <a:latin typeface="Calibri" panose="020F0502020204030204" pitchFamily="34" charset="0"/>
              </a:rPr>
              <a:t>APER ID: 3590931</a:t>
            </a:r>
            <a:br>
              <a:rPr lang="fi-FI" altLang="zh-CN" sz="1800" b="0" i="0" u="none" strike="noStrike" dirty="0">
                <a:effectLst/>
                <a:latin typeface="Calibri" panose="020F0502020204030204" pitchFamily="34" charset="0"/>
              </a:rPr>
            </a:br>
            <a:r>
              <a:rPr lang="fi-FI" altLang="zh-CN" sz="1800" b="0" i="0" u="none" strike="noStrike" dirty="0">
                <a:solidFill>
                  <a:srgbClr val="861106"/>
                </a:solidFill>
                <a:effectLst/>
                <a:latin typeface="Calibri" panose="020F0502020204030204" pitchFamily="34" charset="0"/>
              </a:rPr>
              <a:t>PAPER TITLE: TiO</a:t>
            </a:r>
            <a:r>
              <a:rPr lang="fi-FI" altLang="zh-CN" sz="1800" b="0" i="0" u="none" strike="noStrike" baseline="-25000" dirty="0">
                <a:solidFill>
                  <a:srgbClr val="861106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fi-FI" altLang="zh-CN" sz="1800" b="0" i="0" u="none" strike="noStrike" dirty="0">
                <a:solidFill>
                  <a:srgbClr val="861106"/>
                </a:solidFill>
                <a:effectLst/>
                <a:latin typeface="Calibri" panose="020F0502020204030204" pitchFamily="34" charset="0"/>
              </a:rPr>
              <a:t> nanotubes grown on Ti foil: As functional supports and flexible electrodes</a:t>
            </a:r>
            <a:br>
              <a:rPr lang="fi-FI" altLang="zh-CN" sz="1800" b="0" i="0" u="none" strike="noStrike" dirty="0">
                <a:effectLst/>
                <a:latin typeface="Calibri" panose="020F0502020204030204" pitchFamily="34" charset="0"/>
              </a:rPr>
            </a:br>
            <a:br>
              <a:rPr lang="fi-FI" altLang="zh-CN" sz="1800" b="0" i="0" u="none" strike="noStrike" dirty="0">
                <a:effectLst/>
                <a:latin typeface="Calibri" panose="020F0502020204030204" pitchFamily="34" charset="0"/>
              </a:rPr>
            </a:br>
            <a:r>
              <a:rPr lang="fi-FI" altLang="zh-CN" sz="1800" b="0" i="0" u="none" strike="noStrike" dirty="0">
                <a:solidFill>
                  <a:srgbClr val="861106"/>
                </a:solidFill>
                <a:effectLst/>
                <a:latin typeface="Calibri" panose="020F0502020204030204" pitchFamily="34" charset="0"/>
              </a:rPr>
              <a:t>DIVISION: Division of Energy and Fuels</a:t>
            </a:r>
            <a:br>
              <a:rPr lang="fi-FI" altLang="zh-CN" sz="1800" b="0" i="0" u="none" strike="noStrike" dirty="0">
                <a:effectLst/>
                <a:latin typeface="Calibri" panose="020F0502020204030204" pitchFamily="34" charset="0"/>
              </a:rPr>
            </a:br>
            <a:r>
              <a:rPr lang="fi-FI" altLang="zh-CN" sz="1800" b="0" i="0" u="none" strike="noStrike" dirty="0">
                <a:solidFill>
                  <a:srgbClr val="861106"/>
                </a:solidFill>
                <a:effectLst/>
                <a:latin typeface="Calibri" panose="020F0502020204030204" pitchFamily="34" charset="0"/>
              </a:rPr>
              <a:t>SESSION: Electrochemistry-Enable Catalysis for Energy, Chemicals, &amp; Materials</a:t>
            </a:r>
            <a:br>
              <a:rPr lang="fi-FI" altLang="zh-CN" sz="1800" b="0" i="0" u="none" strike="noStrike" dirty="0">
                <a:effectLst/>
                <a:latin typeface="Calibri" panose="020F0502020204030204" pitchFamily="34" charset="0"/>
              </a:rPr>
            </a:br>
            <a:r>
              <a:rPr lang="fi-FI" altLang="zh-CN" sz="1800" b="0" i="0" u="none" strike="noStrike" dirty="0">
                <a:solidFill>
                  <a:srgbClr val="861106"/>
                </a:solidFill>
                <a:effectLst/>
                <a:latin typeface="Calibri" panose="020F0502020204030204" pitchFamily="34" charset="0"/>
              </a:rPr>
              <a:t>SESSION TIME: 2:00 PM - 4:00 PM</a:t>
            </a:r>
            <a:br>
              <a:rPr lang="fi-FI" altLang="zh-CN" sz="1800" b="0" i="0" u="none" strike="noStrike" dirty="0">
                <a:effectLst/>
                <a:latin typeface="Calibri" panose="020F0502020204030204" pitchFamily="34" charset="0"/>
              </a:rPr>
            </a:br>
            <a:br>
              <a:rPr lang="fi-FI" altLang="zh-CN" sz="1800" b="0" i="0" u="none" strike="noStrike" dirty="0">
                <a:effectLst/>
                <a:latin typeface="Calibri" panose="020F0502020204030204" pitchFamily="34" charset="0"/>
              </a:rPr>
            </a:br>
            <a:r>
              <a:rPr lang="fi-FI" altLang="zh-CN" sz="1800" b="0" i="0" u="none" strike="noStrike" dirty="0">
                <a:solidFill>
                  <a:srgbClr val="861106"/>
                </a:solidFill>
                <a:effectLst/>
                <a:latin typeface="Calibri" panose="020F0502020204030204" pitchFamily="34" charset="0"/>
              </a:rPr>
              <a:t>PRESENTATION FORMAT: Oral - Virtual</a:t>
            </a:r>
            <a:br>
              <a:rPr lang="fi-FI" altLang="zh-CN" sz="1800" b="0" i="0" u="none" strike="noStrike" dirty="0">
                <a:effectLst/>
                <a:latin typeface="Calibri" panose="020F0502020204030204" pitchFamily="34" charset="0"/>
              </a:rPr>
            </a:br>
            <a:r>
              <a:rPr lang="fi-FI" altLang="zh-CN" sz="1800" b="0" i="0" u="none" strike="noStrike" dirty="0">
                <a:solidFill>
                  <a:srgbClr val="861106"/>
                </a:solidFill>
                <a:effectLst/>
                <a:latin typeface="Calibri" panose="020F0502020204030204" pitchFamily="34" charset="0"/>
              </a:rPr>
              <a:t>ROOM &amp; LOCATION: Virtual Room</a:t>
            </a:r>
            <a:br>
              <a:rPr lang="fi-FI" altLang="zh-CN" sz="1800" b="0" i="0" u="none" strike="noStrike" dirty="0">
                <a:effectLst/>
                <a:latin typeface="Calibri" panose="020F0502020204030204" pitchFamily="34" charset="0"/>
              </a:rPr>
            </a:br>
            <a:r>
              <a:rPr lang="fi-FI" altLang="zh-CN" sz="1800" b="0" i="0" u="none" strike="noStrike" dirty="0">
                <a:solidFill>
                  <a:srgbClr val="861106"/>
                </a:solidFill>
                <a:effectLst/>
                <a:latin typeface="Calibri" panose="020F0502020204030204" pitchFamily="34" charset="0"/>
              </a:rPr>
              <a:t>PRESENTATION DATE &amp; TIME: Tuesday, 8/24/20</a:t>
            </a:r>
            <a:r>
              <a:rPr lang="fi-FI" altLang="zh-CN" sz="1800" b="0" i="0" u="none" strike="noStrike" dirty="0">
                <a:solidFill>
                  <a:srgbClr val="BE5B17"/>
                </a:solidFill>
                <a:effectLst/>
                <a:latin typeface="Calibri" panose="020F0502020204030204" pitchFamily="34" charset="0"/>
              </a:rPr>
              <a:t>21, 3:15 PM - 3:40 PM</a:t>
            </a:r>
            <a:endParaRPr lang="fi-FI" altLang="zh-CN" sz="1800" b="0" i="0" u="none" strike="noStrike" dirty="0">
              <a:effectLst/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42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28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028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95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5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64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16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17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E2E2E"/>
                </a:solidFill>
                <a:effectLst/>
                <a:latin typeface="NexusSerif"/>
              </a:rPr>
              <a:t>0.71, 1.44, 2.05</a:t>
            </a:r>
            <a:r>
              <a:rPr lang="fi-FI" altLang="zh-CN" b="0" i="0" dirty="0">
                <a:solidFill>
                  <a:srgbClr val="2E2E2E"/>
                </a:solidFill>
                <a:effectLst/>
                <a:latin typeface="NexusSerif"/>
              </a:rPr>
              <a:t>and 1.73 mA/cm</a:t>
            </a:r>
            <a:r>
              <a:rPr lang="fi-FI" altLang="zh-CN" b="0" i="0" baseline="30000" dirty="0">
                <a:solidFill>
                  <a:srgbClr val="2E2E2E"/>
                </a:solidFill>
                <a:effectLst/>
                <a:latin typeface="NexusSerif"/>
              </a:rPr>
              <a:t>2</a:t>
            </a:r>
            <a:r>
              <a:rPr lang="fi-FI" altLang="zh-CN" b="0" i="0" dirty="0">
                <a:solidFill>
                  <a:srgbClr val="2E2E2E"/>
                </a:solidFill>
                <a:effectLst/>
                <a:latin typeface="NexusSerif"/>
              </a:rPr>
              <a:t>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16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04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70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833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E2E2E"/>
                </a:solidFill>
                <a:effectLst/>
                <a:latin typeface="NexusSerif"/>
              </a:rPr>
              <a:t>0.71, 1.44, 2.05</a:t>
            </a:r>
            <a:r>
              <a:rPr lang="fi-FI" altLang="zh-CN" b="0" i="0" dirty="0">
                <a:solidFill>
                  <a:srgbClr val="2E2E2E"/>
                </a:solidFill>
                <a:effectLst/>
                <a:latin typeface="NexusSerif"/>
              </a:rPr>
              <a:t>and 1.73 mA/cm</a:t>
            </a:r>
            <a:r>
              <a:rPr lang="fi-FI" altLang="zh-CN" b="0" i="0" baseline="30000" dirty="0">
                <a:solidFill>
                  <a:srgbClr val="2E2E2E"/>
                </a:solidFill>
                <a:effectLst/>
                <a:latin typeface="NexusSerif"/>
              </a:rPr>
              <a:t>2</a:t>
            </a:r>
            <a:r>
              <a:rPr lang="fi-FI" altLang="zh-CN" b="0" i="0" dirty="0">
                <a:solidFill>
                  <a:srgbClr val="2E2E2E"/>
                </a:solidFill>
                <a:effectLst/>
                <a:latin typeface="NexusSerif"/>
              </a:rPr>
              <a:t>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D7C7-29BD-4702-8563-20D5C954C7B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18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32E224-97A1-4D0A-9DC7-21A79AE57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8A5F55-36CD-4AEF-8183-3BAFDB2CF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B5C678-0B31-4C59-B5B0-7AF17307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6E4-AEFF-432E-A9A1-F0361ABCCA53}" type="datetime1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B88C14-278F-4FBA-A5E1-952FF0A6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F4A58-906B-4A71-8CAD-047658D3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0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66CAAA-8764-4174-A2C5-8E551253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295135-259D-416C-A250-DC8FAF4AF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8BDCA7-CA56-4377-8A04-6BF70F9E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B8F2-2894-4FED-AC00-1E38A3D971BD}" type="datetime1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5818D8-B469-4533-87F1-0D8329D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25AEA9-670A-4433-ADD1-849E81A5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57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2C8755-BE4E-45CA-9372-688075CE9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0A4066-219B-42E0-80F4-BE79E554E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7C20DA-90B5-4B41-ACCC-E9280DAEE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B7E3-B584-44AA-8B66-490C0F2C48EE}" type="datetime1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6BD5B1-F949-44EA-826B-D6926B4D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416CFD-AB45-4CBF-8519-8C01C0010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9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51C69B-6CA9-4B0B-B7B0-8129C955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2D1044-1060-46C5-B986-07F914F37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E6D47A-AF93-4EBD-BC76-D659BC7F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B47-0F20-44CB-8FF6-054DE327CB37}" type="datetime1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D5D4CD-3F40-40E5-B42C-16051DFD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F3C95C-426B-4441-BE84-944637CB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72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D7609-2B86-4593-A670-03EB2BC8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A66950-6DD7-4683-AFBB-51E43BB57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B909A5-F308-4C3B-8033-9DA97779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2344-E8A9-4667-BD97-2223663FFBF1}" type="datetime1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28F5F0-6679-42E3-AE59-CE671E7D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9AE0C4-1C30-4F49-AFF3-CD598792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B6942-3349-4A2E-91AB-CF06F1B3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BBF946-4EC6-4502-A31E-EDB75104F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589E29-BA8B-4D8B-8C30-723BE4453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3B1B8B-9011-4636-A28C-61CDBED8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0892-0BB3-4067-8A72-3DCA17304940}" type="datetime1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AB96A7-2201-41DE-9E23-8DD385B7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47DCC3-B10B-4A93-9970-47C96CDA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84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B9DD2D-0645-48E0-A40E-DE95F67E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0EB193-08C8-44DC-BDE1-136CEAD38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ED1EDC-D269-440C-A213-8A7A84B30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34737F-B9B4-4D08-BC08-E7FF0891A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ABAEEC-4458-4DDF-A1DC-4634EE15A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7377A5-CB65-4062-A19F-038B392C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8061-93D7-473F-AD38-F19A28867C72}" type="datetime1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35E98D-0A4D-421D-8959-3E21FC67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EF244AF-9F6A-4A18-8A2C-FC31587B3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9B105D-0E8C-4D41-9658-753F803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E3AD82-19EA-4E60-935C-3EA53F06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776B-59AA-4AF6-AE6A-6F0E9F846B80}" type="datetime1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9F991A-BF57-408C-9963-FC00E909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73E077-3FBF-49B3-B2CF-15DE57DB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4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4AF182-9BD3-4D2E-8B12-4AA568E3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EB81-FD30-4983-9D7F-659EB41827CD}" type="datetime1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15CFD1-6D6D-47D4-BECD-69ED6852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CB780F-FAF8-4401-BCF0-2F6F70BA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21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FF5235-9207-4863-A2E0-8ED428FC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904ECC-D875-4E5B-83B6-75BC92520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40ED68-6A0C-4B36-A96D-C0014A011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700843-0409-4C2F-B09C-6D4C601DF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C500-4C61-4266-BB0F-4DDCB872E85E}" type="datetime1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59E921-1933-4895-89F9-FD70D094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FE0E32-52F6-4F68-9A0A-48DA120B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34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B81D3C-7682-4A3F-B480-843C477A5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658346-63F5-4342-980F-89105CAA6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F5A032-4BD9-4692-A8B2-190B31E6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F90065-DCA5-4A4C-815D-D9F11FE7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7E3B-8AB6-4E20-833F-F0931598FCD8}" type="datetime1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474628-9491-424B-B0CD-7E7979D6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F31EDB-AE29-4268-84E9-EB27A28D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56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B13571-FE4A-49D1-B672-A82663AC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61FA48-C847-427C-92CA-6B11D02F0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6D872F-784C-4B36-B650-D8FF307E9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64FD6-6CD2-455A-A81C-545445A7BEE1}" type="datetime1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2C1F2A-CA50-44D5-A467-4D09CF1A6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0FCCA4-30C1-416E-BAD1-AA187BD45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E69F-431A-4352-93E9-B648FB7298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60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topics/earth-and-planetary-sciences/photoelectric-emiss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lto.fi/en/department-of-chemical-and-metallurgical-engineering/industrial-chemistry" TargetMode="External"/><Relationship Id="rId5" Type="http://schemas.openxmlformats.org/officeDocument/2006/relationships/hyperlink" Target="https://people.aalto.fi/yongdan.li" TargetMode="External"/><Relationship Id="rId4" Type="http://schemas.openxmlformats.org/officeDocument/2006/relationships/hyperlink" Target="mailto:yongdan.li@aalto.f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ysics.aalto.fi/en/groups/newergy/" TargetMode="External"/><Relationship Id="rId5" Type="http://schemas.openxmlformats.org/officeDocument/2006/relationships/hyperlink" Target="https://people.aalto.fi/peter.lund#contact" TargetMode="External"/><Relationship Id="rId4" Type="http://schemas.openxmlformats.org/officeDocument/2006/relationships/hyperlink" Target="mailto:peter.lund@aalto.f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s://www.sciencedirect.com/science/article/pii/S138589472102996X#gp010" TargetMode="External"/><Relationship Id="rId4" Type="http://schemas.openxmlformats.org/officeDocument/2006/relationships/hyperlink" Target="https://www.sciencedirect.com/science/article/pii/S138589472102996X#gp00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9580728-DB4A-42DA-9DD0-69B2DD4E4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1681" cy="72906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09B3C85-0E27-45DE-B721-A3F05F5991AF}"/>
              </a:ext>
            </a:extLst>
          </p:cNvPr>
          <p:cNvSpPr txBox="1"/>
          <p:nvPr/>
        </p:nvSpPr>
        <p:spPr>
          <a:xfrm>
            <a:off x="915507" y="2025844"/>
            <a:ext cx="549631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i-FI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TiO</a:t>
            </a:r>
            <a:r>
              <a:rPr kumimoji="0" lang="fi-FI" altLang="zh-CN" sz="32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fi-FI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 nanotubes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fi-FI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 foil: </a:t>
            </a:r>
          </a:p>
          <a:p>
            <a:pPr algn="ctr"/>
            <a:r>
              <a:rPr kumimoji="0" lang="fi-FI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As functional supports and flexible electrodes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solar energy storage</a:t>
            </a:r>
            <a:endParaRPr kumimoji="0" lang="fi-FI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kumimoji="0" lang="fi-FI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zh-CN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太阳形 6">
            <a:extLst>
              <a:ext uri="{FF2B5EF4-FFF2-40B4-BE49-F238E27FC236}">
                <a16:creationId xmlns:a16="http://schemas.microsoft.com/office/drawing/2014/main" id="{221025AE-4006-4332-85E4-104027A619D3}"/>
              </a:ext>
            </a:extLst>
          </p:cNvPr>
          <p:cNvSpPr/>
          <p:nvPr/>
        </p:nvSpPr>
        <p:spPr>
          <a:xfrm>
            <a:off x="9997439" y="442040"/>
            <a:ext cx="857839" cy="886120"/>
          </a:xfrm>
          <a:prstGeom prst="sun">
            <a:avLst/>
          </a:prstGeom>
          <a:solidFill>
            <a:srgbClr val="FF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6422BD-E7D6-4706-9B35-9379208C7174}"/>
              </a:ext>
            </a:extLst>
          </p:cNvPr>
          <p:cNvSpPr txBox="1"/>
          <p:nvPr/>
        </p:nvSpPr>
        <p:spPr>
          <a:xfrm>
            <a:off x="5058021" y="5719227"/>
            <a:ext cx="62563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PhD: Xuelan Hou</a:t>
            </a:r>
          </a:p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Peter D. Lund,  Prof. Yongdan Li</a:t>
            </a:r>
          </a:p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Aalto University</a:t>
            </a:r>
          </a:p>
        </p:txBody>
      </p:sp>
    </p:spTree>
    <p:extLst>
      <p:ext uri="{BB962C8B-B14F-4D97-AF65-F5344CB8AC3E}">
        <p14:creationId xmlns:p14="http://schemas.microsoft.com/office/powerpoint/2010/main" val="273763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FC5B0C-60AC-4E43-89D5-734D728B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050" y="191384"/>
            <a:ext cx="7594416" cy="55854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A6E3C30-C4A0-493C-8847-84E492170DE5}"/>
              </a:ext>
            </a:extLst>
          </p:cNvPr>
          <p:cNvSpPr txBox="1"/>
          <p:nvPr/>
        </p:nvSpPr>
        <p:spPr>
          <a:xfrm>
            <a:off x="2764465" y="265812"/>
            <a:ext cx="2551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109414-DE2A-4F37-A525-51B466A4257B}"/>
              </a:ext>
            </a:extLst>
          </p:cNvPr>
          <p:cNvSpPr txBox="1"/>
          <p:nvPr/>
        </p:nvSpPr>
        <p:spPr>
          <a:xfrm>
            <a:off x="6446869" y="265812"/>
            <a:ext cx="2551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8ACCA81-105A-48B2-9B7D-6D483C4A463A}"/>
              </a:ext>
            </a:extLst>
          </p:cNvPr>
          <p:cNvSpPr txBox="1"/>
          <p:nvPr/>
        </p:nvSpPr>
        <p:spPr>
          <a:xfrm>
            <a:off x="2806996" y="3059668"/>
            <a:ext cx="2551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2C179A-6AB9-4EDD-B05C-995E04E0CA23}"/>
              </a:ext>
            </a:extLst>
          </p:cNvPr>
          <p:cNvSpPr txBox="1"/>
          <p:nvPr/>
        </p:nvSpPr>
        <p:spPr>
          <a:xfrm>
            <a:off x="6553194" y="3059668"/>
            <a:ext cx="2551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74F8F88-D0F9-4482-B1CA-A6E6A7B39163}"/>
              </a:ext>
            </a:extLst>
          </p:cNvPr>
          <p:cNvSpPr txBox="1"/>
          <p:nvPr/>
        </p:nvSpPr>
        <p:spPr>
          <a:xfrm>
            <a:off x="1825694" y="5784141"/>
            <a:ext cx="88170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i="0" dirty="0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Fig</a:t>
            </a:r>
            <a:r>
              <a:rPr lang="en-US" altLang="zh-CN" sz="1600" b="1" dirty="0">
                <a:solidFill>
                  <a:srgbClr val="32323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zh-CN" altLang="en-US" sz="1600" b="1" dirty="0">
                <a:solidFill>
                  <a:srgbClr val="32323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CN" sz="1600" b="1" i="0" dirty="0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(a) Normalized transient </a:t>
            </a:r>
            <a:r>
              <a:rPr lang="en-US" altLang="zh-CN" sz="1600" b="1" i="1" dirty="0" err="1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altLang="zh-CN" sz="1600" b="1" i="1" dirty="0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en-US" altLang="zh-CN" sz="1600" b="1" i="0" dirty="0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log</a:t>
            </a:r>
            <a:r>
              <a:rPr lang="en-US" altLang="zh-CN" sz="1600" b="1" i="1" dirty="0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(t)</a:t>
            </a:r>
            <a:r>
              <a:rPr lang="en-US" altLang="zh-CN" sz="1600" b="1" i="0" dirty="0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curves under 60 V in 50 ml electrolyte.(b). LSV curves (c) ABPE curves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" panose="02020603050405020304" pitchFamily="18" charset="0"/>
                <a:ea typeface="等线" panose="02010600030101010101" pitchFamily="2" charset="-122"/>
                <a:cs typeface="Times" panose="02020603050405020304" pitchFamily="18" charset="0"/>
              </a:rPr>
              <a:t>(d)</a:t>
            </a:r>
            <a:r>
              <a:rPr lang="en-US" altLang="zh-CN" sz="1600" b="1" i="0" dirty="0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Effect of six size factors on the </a:t>
            </a:r>
            <a:r>
              <a:rPr lang="en-US" altLang="zh-CN" sz="1600" b="1" i="0" dirty="0">
                <a:solidFill>
                  <a:srgbClr val="2E2E2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hlinkClick r:id="rId4" tooltip="Learn more about photocurrent from ScienceDirect's AI-generated Topic Pages"/>
              </a:rPr>
              <a:t>photocurrent</a:t>
            </a:r>
            <a:r>
              <a:rPr lang="en-US" altLang="zh-CN" sz="1600" b="1" i="0" dirty="0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density at 1.23 V</a:t>
            </a:r>
            <a:r>
              <a:rPr lang="en-US" altLang="zh-CN" sz="1600" b="1" i="0" baseline="-25000" dirty="0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RHE</a:t>
            </a:r>
            <a:r>
              <a:rPr lang="en-US" altLang="zh-CN" sz="1600" b="1" i="0" dirty="0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under 100 </a:t>
            </a:r>
            <a:r>
              <a:rPr lang="en-US" altLang="zh-CN" sz="1600" b="1" i="0" dirty="0" err="1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mW</a:t>
            </a:r>
            <a:r>
              <a:rPr lang="en-US" altLang="zh-CN" sz="1600" b="1" i="0" dirty="0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/cm</a:t>
            </a:r>
            <a:r>
              <a:rPr lang="en-US" altLang="zh-CN" sz="1600" b="1" i="0" baseline="30000" dirty="0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altLang="zh-CN" sz="1600" b="1" i="0" dirty="0">
                <a:solidFill>
                  <a:srgbClr val="32323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in 1 M NaOH. The numbers of the Y-axis multiply the minus orders specified in the insets are the size values.</a:t>
            </a:r>
            <a:endParaRPr lang="zh-CN" altLang="en-US" sz="1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BE9B44D-1D09-4893-9AB2-8ABB08FE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60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23F809A-885D-4118-9623-3042A81DFB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03579" y="985301"/>
            <a:ext cx="5325164" cy="356849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C9FC661-D52B-402D-8E86-D059CF6AAF25}"/>
              </a:ext>
            </a:extLst>
          </p:cNvPr>
          <p:cNvSpPr txBox="1"/>
          <p:nvPr/>
        </p:nvSpPr>
        <p:spPr>
          <a:xfrm>
            <a:off x="3414248" y="5142683"/>
            <a:ext cx="7553624" cy="68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altLang="zh-CN" sz="16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Scheme 1: the photon capture, charge carrier flow </a:t>
            </a:r>
          </a:p>
          <a:p>
            <a:pPr algn="ctr">
              <a:spcAft>
                <a:spcPts val="800"/>
              </a:spcAft>
            </a:pPr>
            <a:r>
              <a:rPr lang="en-US" altLang="zh-CN" sz="16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and water splitting mechanism.</a:t>
            </a:r>
            <a:endParaRPr lang="zh-CN" altLang="zh-CN" sz="1600" b="1" dirty="0">
              <a:effectLst/>
              <a:latin typeface="Calibri" panose="020F050202020403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0F6467E-CC37-4B18-BF53-4A0029B42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75077">
            <a:off x="2209434" y="3169222"/>
            <a:ext cx="2596860" cy="182057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C51BDB4-106D-424A-8F6C-EB16CE7EF3D9}"/>
              </a:ext>
            </a:extLst>
          </p:cNvPr>
          <p:cNvSpPr txBox="1"/>
          <p:nvPr/>
        </p:nvSpPr>
        <p:spPr>
          <a:xfrm>
            <a:off x="34727" y="135771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2F5DB3-742B-40DC-9130-A6CC8B61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EA5E35E-C4EA-4762-998A-75EF9E76B7BD}"/>
              </a:ext>
            </a:extLst>
          </p:cNvPr>
          <p:cNvSpPr txBox="1"/>
          <p:nvPr/>
        </p:nvSpPr>
        <p:spPr>
          <a:xfrm>
            <a:off x="34727" y="6159386"/>
            <a:ext cx="63181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Chemical Engineering Journal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(2021): 131415.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55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A283B2F4-0E8E-46E6-AA6C-86FA890DB33D}"/>
              </a:ext>
            </a:extLst>
          </p:cNvPr>
          <p:cNvSpPr txBox="1"/>
          <p:nvPr/>
        </p:nvSpPr>
        <p:spPr>
          <a:xfrm>
            <a:off x="300296" y="187581"/>
            <a:ext cx="337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(Photo)cathode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D6CF143-0967-4251-84E1-005829966D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14156" y="914399"/>
            <a:ext cx="5940029" cy="444002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5E1AB75-844E-44AF-A670-5A94E2B2BB48}"/>
              </a:ext>
            </a:extLst>
          </p:cNvPr>
          <p:cNvSpPr txBox="1"/>
          <p:nvPr/>
        </p:nvSpPr>
        <p:spPr>
          <a:xfrm>
            <a:off x="-524757" y="5529069"/>
            <a:ext cx="12716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ctr"/>
            <a:r>
              <a:rPr lang="en-US" altLang="zh-CN" sz="1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Electrochemical potentials of possible HER, CO</a:t>
            </a:r>
            <a:r>
              <a:rPr lang="en-US" altLang="zh-CN" sz="1600" b="1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1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RR and NRR in aqueous solution </a:t>
            </a:r>
          </a:p>
          <a:p>
            <a:pPr indent="304800" algn="ctr"/>
            <a:r>
              <a:rPr lang="en-US" altLang="zh-CN" sz="1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for the production of different solar fuels.</a:t>
            </a:r>
            <a:endParaRPr lang="zh-CN" altLang="zh-CN" sz="1600" b="1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671B9A0-EE67-4587-A998-6625AB2A5285}"/>
              </a:ext>
            </a:extLst>
          </p:cNvPr>
          <p:cNvSpPr txBox="1"/>
          <p:nvPr/>
        </p:nvSpPr>
        <p:spPr>
          <a:xfrm>
            <a:off x="1850834" y="2060154"/>
            <a:ext cx="210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-100 mA/cm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1E96EA-ED05-4051-BC57-228B6D08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16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-3">
            <a:hlinkClick r:id="" action="ppaction://media"/>
            <a:extLst>
              <a:ext uri="{FF2B5EF4-FFF2-40B4-BE49-F238E27FC236}">
                <a16:creationId xmlns:a16="http://schemas.microsoft.com/office/drawing/2014/main" id="{835FE0B8-720F-4D9B-A5C1-7DF98CBC292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05109"/>
            <a:ext cx="12283126" cy="696043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825AA1-AB72-4D7E-B86F-0C71975E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13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7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83059CA-E952-4B18-AA8F-4D00043EE8B9}"/>
              </a:ext>
            </a:extLst>
          </p:cNvPr>
          <p:cNvSpPr txBox="1"/>
          <p:nvPr/>
        </p:nvSpPr>
        <p:spPr>
          <a:xfrm>
            <a:off x="7682340" y="5500111"/>
            <a:ext cx="53312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" panose="02020603050405020304" pitchFamily="18" charset="0"/>
                <a:cs typeface="Times" panose="02020603050405020304" pitchFamily="18" charset="0"/>
              </a:rPr>
              <a:t>Lignin depolymerized products</a:t>
            </a:r>
            <a:endParaRPr lang="zh-CN" altLang="en-US" sz="1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EDF90E-B5E2-4982-9B6E-FAACAA0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11" y="3386792"/>
            <a:ext cx="2940790" cy="19517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9130036-009A-456E-82A3-BF9D0887A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785" y="1161268"/>
            <a:ext cx="3248816" cy="22306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A1E21EA-5E0E-4C10-8EFA-4DA04C3E3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3" y="1269382"/>
            <a:ext cx="5644886" cy="42277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598BE0-84AE-4E42-AFC9-CE35D714B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699" y="1219820"/>
            <a:ext cx="2014516" cy="223064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0EF1FC-5BED-4F04-BB9F-ECDAFCDCA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0463" y="3614734"/>
            <a:ext cx="2867694" cy="222985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4600CD8-58EF-4F0F-879F-B3AC8C42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97999AC-1818-4333-A988-E5A69DCC9732}"/>
              </a:ext>
            </a:extLst>
          </p:cNvPr>
          <p:cNvSpPr txBox="1"/>
          <p:nvPr/>
        </p:nvSpPr>
        <p:spPr>
          <a:xfrm>
            <a:off x="300295" y="187581"/>
            <a:ext cx="482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Dye sensitized solar cell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4C6450-9EC8-4125-A897-3928E4AD53AD}"/>
              </a:ext>
            </a:extLst>
          </p:cNvPr>
          <p:cNvSpPr txBox="1"/>
          <p:nvPr/>
        </p:nvSpPr>
        <p:spPr>
          <a:xfrm>
            <a:off x="5620350" y="6382921"/>
            <a:ext cx="53312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1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30D6CA-5265-4917-9893-7DD151E66F99}"/>
              </a:ext>
            </a:extLst>
          </p:cNvPr>
          <p:cNvSpPr txBox="1"/>
          <p:nvPr/>
        </p:nvSpPr>
        <p:spPr>
          <a:xfrm>
            <a:off x="7324292" y="5540058"/>
            <a:ext cx="716096" cy="307777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n-US" altLang="zh-CN" sz="1400" b="1" dirty="0">
                <a:latin typeface="Times" panose="02020603050405020304" pitchFamily="18" charset="0"/>
                <a:cs typeface="Times" panose="02020603050405020304" pitchFamily="18" charset="0"/>
              </a:rPr>
              <a:t>Y123</a:t>
            </a:r>
            <a:endParaRPr lang="zh-CN" altLang="en-US" sz="1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1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187ACA3-7CE8-4A9D-BA4F-93833B47AC8A}"/>
              </a:ext>
            </a:extLst>
          </p:cNvPr>
          <p:cNvGrpSpPr/>
          <p:nvPr/>
        </p:nvGrpSpPr>
        <p:grpSpPr>
          <a:xfrm>
            <a:off x="3748002" y="2478347"/>
            <a:ext cx="950653" cy="950653"/>
            <a:chOff x="3359591" y="0"/>
            <a:chExt cx="1295647" cy="129564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2A7146F3-3A3D-47B9-8F44-D89CA5E1CFE3}"/>
                </a:ext>
              </a:extLst>
            </p:cNvPr>
            <p:cNvSpPr/>
            <p:nvPr/>
          </p:nvSpPr>
          <p:spPr>
            <a:xfrm>
              <a:off x="3359591" y="0"/>
              <a:ext cx="1295647" cy="129564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椭圆 4">
              <a:extLst>
                <a:ext uri="{FF2B5EF4-FFF2-40B4-BE49-F238E27FC236}">
                  <a16:creationId xmlns:a16="http://schemas.microsoft.com/office/drawing/2014/main" id="{05BE1C9E-575A-467C-BC27-12A5453381AC}"/>
                </a:ext>
              </a:extLst>
            </p:cNvPr>
            <p:cNvSpPr txBox="1"/>
            <p:nvPr/>
          </p:nvSpPr>
          <p:spPr>
            <a:xfrm>
              <a:off x="3549334" y="189743"/>
              <a:ext cx="916161" cy="9161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304" tIns="45720" rIns="71304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3600" b="1" kern="1200" dirty="0">
                  <a:latin typeface="Times" panose="02020603050405020304" pitchFamily="18" charset="0"/>
                  <a:cs typeface="Times" panose="02020603050405020304" pitchFamily="18" charset="0"/>
                </a:rPr>
                <a:t>3</a:t>
              </a:r>
              <a:endParaRPr lang="zh-CN" altLang="en-US" sz="3600" b="1" kern="12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77A096BF-50BA-4AA7-A51F-5824686032C4}"/>
              </a:ext>
            </a:extLst>
          </p:cNvPr>
          <p:cNvSpPr txBox="1"/>
          <p:nvPr/>
        </p:nvSpPr>
        <p:spPr>
          <a:xfrm>
            <a:off x="5230258" y="2769007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charset="0"/>
                <a:cs typeface="Times" panose="02020603050405020304" pitchFamily="18" charset="0"/>
              </a:rPr>
              <a:t>Conclusions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F8042-AC11-4AD7-B2EC-9E82482E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44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65AFAC2-07A7-47FC-B06E-4FD9D069CBF4}"/>
              </a:ext>
            </a:extLst>
          </p:cNvPr>
          <p:cNvSpPr txBox="1"/>
          <p:nvPr/>
        </p:nvSpPr>
        <p:spPr>
          <a:xfrm>
            <a:off x="96386" y="219937"/>
            <a:ext cx="7758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  <a:endParaRPr lang="zh-CN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0D4525-5C88-4D21-9BCB-150A006D40F5}"/>
              </a:ext>
            </a:extLst>
          </p:cNvPr>
          <p:cNvGrpSpPr/>
          <p:nvPr/>
        </p:nvGrpSpPr>
        <p:grpSpPr>
          <a:xfrm>
            <a:off x="2119162" y="1405276"/>
            <a:ext cx="553998" cy="553998"/>
            <a:chOff x="464045" y="0"/>
            <a:chExt cx="1295647" cy="1295647"/>
          </a:xfrm>
          <a:solidFill>
            <a:srgbClr val="FF8989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298CDA5-889B-4035-A995-597F4ACF9124}"/>
                </a:ext>
              </a:extLst>
            </p:cNvPr>
            <p:cNvSpPr/>
            <p:nvPr/>
          </p:nvSpPr>
          <p:spPr>
            <a:xfrm>
              <a:off x="464045" y="0"/>
              <a:ext cx="1295647" cy="1295647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9926955A-8F2E-4B78-A194-CA3BC616ED81}"/>
                </a:ext>
              </a:extLst>
            </p:cNvPr>
            <p:cNvSpPr txBox="1"/>
            <p:nvPr/>
          </p:nvSpPr>
          <p:spPr>
            <a:xfrm>
              <a:off x="653788" y="189743"/>
              <a:ext cx="916161" cy="91616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304" tIns="45720" rIns="71304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800" b="1" kern="1200" dirty="0">
                  <a:latin typeface="Times" panose="02020603050405020304" pitchFamily="18" charset="0"/>
                  <a:cs typeface="Times" panose="02020603050405020304" pitchFamily="18" charset="0"/>
                </a:rPr>
                <a:t>1</a:t>
              </a:r>
              <a:endParaRPr lang="zh-CN" altLang="en-US" sz="2800" b="1" kern="12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1498A4C-58E7-46F3-B0C0-67EF64D39EFA}"/>
              </a:ext>
            </a:extLst>
          </p:cNvPr>
          <p:cNvGrpSpPr/>
          <p:nvPr/>
        </p:nvGrpSpPr>
        <p:grpSpPr>
          <a:xfrm>
            <a:off x="2119162" y="2521977"/>
            <a:ext cx="553998" cy="553998"/>
            <a:chOff x="1972119" y="0"/>
            <a:chExt cx="1295647" cy="1295647"/>
          </a:xfr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85B1433-04F7-468A-A4AB-11FACE65C877}"/>
                </a:ext>
              </a:extLst>
            </p:cNvPr>
            <p:cNvSpPr/>
            <p:nvPr/>
          </p:nvSpPr>
          <p:spPr>
            <a:xfrm>
              <a:off x="1972119" y="0"/>
              <a:ext cx="1295647" cy="1295647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椭圆 4">
              <a:extLst>
                <a:ext uri="{FF2B5EF4-FFF2-40B4-BE49-F238E27FC236}">
                  <a16:creationId xmlns:a16="http://schemas.microsoft.com/office/drawing/2014/main" id="{DA12F6EB-208E-4FA8-9F46-DA5D46CD05FE}"/>
                </a:ext>
              </a:extLst>
            </p:cNvPr>
            <p:cNvSpPr txBox="1"/>
            <p:nvPr/>
          </p:nvSpPr>
          <p:spPr>
            <a:xfrm>
              <a:off x="2161862" y="189743"/>
              <a:ext cx="916161" cy="91616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304" tIns="45720" rIns="71304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800" b="1" kern="1200" dirty="0">
                  <a:latin typeface="Times" panose="02020603050405020304" pitchFamily="18" charset="0"/>
                  <a:cs typeface="Times" panose="02020603050405020304" pitchFamily="18" charset="0"/>
                </a:rPr>
                <a:t>2</a:t>
              </a:r>
              <a:endParaRPr lang="zh-CN" altLang="en-US" sz="2800" b="1" kern="12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FE60091-CD72-442F-B332-D78D45495D81}"/>
              </a:ext>
            </a:extLst>
          </p:cNvPr>
          <p:cNvGrpSpPr/>
          <p:nvPr/>
        </p:nvGrpSpPr>
        <p:grpSpPr>
          <a:xfrm>
            <a:off x="2127479" y="4667247"/>
            <a:ext cx="553998" cy="553998"/>
            <a:chOff x="3359591" y="0"/>
            <a:chExt cx="1295647" cy="1295647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B9E3632C-2FAD-4A8D-8CAB-D8C78B7F52DB}"/>
                </a:ext>
              </a:extLst>
            </p:cNvPr>
            <p:cNvSpPr/>
            <p:nvPr/>
          </p:nvSpPr>
          <p:spPr>
            <a:xfrm>
              <a:off x="3359591" y="0"/>
              <a:ext cx="1295647" cy="1295647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椭圆 4">
              <a:extLst>
                <a:ext uri="{FF2B5EF4-FFF2-40B4-BE49-F238E27FC236}">
                  <a16:creationId xmlns:a16="http://schemas.microsoft.com/office/drawing/2014/main" id="{0F7C6F47-BF9B-4327-BAC2-90E83F5E8075}"/>
                </a:ext>
              </a:extLst>
            </p:cNvPr>
            <p:cNvSpPr txBox="1"/>
            <p:nvPr/>
          </p:nvSpPr>
          <p:spPr>
            <a:xfrm>
              <a:off x="3549334" y="189743"/>
              <a:ext cx="916161" cy="91616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304" tIns="45720" rIns="71304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800" b="1" dirty="0">
                  <a:latin typeface="Times" panose="02020603050405020304" pitchFamily="18" charset="0"/>
                  <a:cs typeface="Times" panose="02020603050405020304" pitchFamily="18" charset="0"/>
                </a:rPr>
                <a:t>4</a:t>
              </a:r>
              <a:endParaRPr lang="zh-CN" altLang="en-US" sz="2800" b="1" kern="12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AFBFD0B-5E2A-4574-8429-0F4308613B4B}"/>
              </a:ext>
            </a:extLst>
          </p:cNvPr>
          <p:cNvSpPr txBox="1"/>
          <p:nvPr/>
        </p:nvSpPr>
        <p:spPr>
          <a:xfrm>
            <a:off x="2839350" y="1350400"/>
            <a:ext cx="8710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22222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Anodic TNT array is promising for the design of flexible and efficient (photo)electrode in electrochemical cells</a:t>
            </a:r>
            <a:r>
              <a:rPr lang="en-US" altLang="zh-CN" b="1" dirty="0">
                <a:solidFill>
                  <a:srgbClr val="22222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en-US" altLang="zh-CN" b="1" i="0" dirty="0">
                <a:solidFill>
                  <a:srgbClr val="22222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zh-CN" alt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BCC4085-1E12-468D-8017-C95C6AC65F73}"/>
              </a:ext>
            </a:extLst>
          </p:cNvPr>
          <p:cNvSpPr txBox="1"/>
          <p:nvPr/>
        </p:nvSpPr>
        <p:spPr>
          <a:xfrm>
            <a:off x="2509220" y="4818513"/>
            <a:ext cx="7758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Multi-length scale effect shows importance on PEC water splitting cell 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4D5E7C-2420-428F-824E-72D6F98FFACC}"/>
              </a:ext>
            </a:extLst>
          </p:cNvPr>
          <p:cNvSpPr txBox="1"/>
          <p:nvPr/>
        </p:nvSpPr>
        <p:spPr>
          <a:xfrm>
            <a:off x="2839350" y="3667258"/>
            <a:ext cx="9132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" panose="02020603050405020304" pitchFamily="18" charset="0"/>
                <a:cs typeface="Times" panose="02020603050405020304" pitchFamily="18" charset="0"/>
              </a:rPr>
              <a:t>Electrochemical reduction method, i.e. TAR, provides an operational control and time-saving  pathway for preparation of black TNT.</a:t>
            </a:r>
            <a:endParaRPr lang="zh-CN" alt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B6FE95E-984B-4D1F-B45C-9522573B0C2A}"/>
              </a:ext>
            </a:extLst>
          </p:cNvPr>
          <p:cNvGrpSpPr/>
          <p:nvPr/>
        </p:nvGrpSpPr>
        <p:grpSpPr>
          <a:xfrm>
            <a:off x="2119162" y="3574925"/>
            <a:ext cx="553998" cy="553998"/>
            <a:chOff x="1972119" y="0"/>
            <a:chExt cx="1295647" cy="1295647"/>
          </a:xfrm>
          <a:solidFill>
            <a:schemeClr val="bg2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26AE8C-37B9-4C76-B10D-430DA5E5E263}"/>
                </a:ext>
              </a:extLst>
            </p:cNvPr>
            <p:cNvSpPr/>
            <p:nvPr/>
          </p:nvSpPr>
          <p:spPr>
            <a:xfrm>
              <a:off x="1972119" y="0"/>
              <a:ext cx="1295647" cy="1295647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椭圆 4">
              <a:extLst>
                <a:ext uri="{FF2B5EF4-FFF2-40B4-BE49-F238E27FC236}">
                  <a16:creationId xmlns:a16="http://schemas.microsoft.com/office/drawing/2014/main" id="{C32AD97F-E11A-4ADC-98A9-EBDF8287D53E}"/>
                </a:ext>
              </a:extLst>
            </p:cNvPr>
            <p:cNvSpPr txBox="1"/>
            <p:nvPr/>
          </p:nvSpPr>
          <p:spPr>
            <a:xfrm>
              <a:off x="2161862" y="189743"/>
              <a:ext cx="916161" cy="91616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304" tIns="45720" rIns="71304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800" b="1" dirty="0">
                  <a:latin typeface="Times" panose="02020603050405020304" pitchFamily="18" charset="0"/>
                  <a:cs typeface="Times" panose="02020603050405020304" pitchFamily="18" charset="0"/>
                </a:rPr>
                <a:t>3</a:t>
              </a:r>
              <a:endParaRPr lang="zh-CN" altLang="en-US" sz="2800" b="1" kern="12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FB01CC4F-B53B-43B3-91A0-04EAB899157D}"/>
              </a:ext>
            </a:extLst>
          </p:cNvPr>
          <p:cNvSpPr txBox="1"/>
          <p:nvPr/>
        </p:nvSpPr>
        <p:spPr>
          <a:xfrm>
            <a:off x="2754291" y="2634276"/>
            <a:ext cx="8710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" panose="02020603050405020304" pitchFamily="18" charset="0"/>
                <a:cs typeface="Times" panose="02020603050405020304" pitchFamily="18" charset="0"/>
              </a:rPr>
              <a:t>Black TiO</a:t>
            </a:r>
            <a:r>
              <a:rPr lang="en-US" altLang="zh-CN" b="1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altLang="zh-CN" b="1" dirty="0">
                <a:latin typeface="Times" panose="02020603050405020304" pitchFamily="18" charset="0"/>
                <a:cs typeface="Times" panose="02020603050405020304" pitchFamily="18" charset="0"/>
              </a:rPr>
              <a:t> offers a platform for solar energy storage and electricity storage systems.</a:t>
            </a:r>
            <a:endParaRPr lang="zh-CN" alt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743A160D-DC37-4B64-9B31-0507F672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16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1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D475C7-67FE-45E7-9F8E-B657857AA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730615"/>
            <a:ext cx="9296400" cy="22383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332EF8F-758D-454B-80E4-AD177760E0CF}"/>
              </a:ext>
            </a:extLst>
          </p:cNvPr>
          <p:cNvSpPr txBox="1"/>
          <p:nvPr/>
        </p:nvSpPr>
        <p:spPr>
          <a:xfrm>
            <a:off x="3671027" y="614499"/>
            <a:ext cx="8326342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" panose="02020603050405020304" pitchFamily="18" charset="0"/>
                <a:cs typeface="Times" panose="02020603050405020304" pitchFamily="18" charset="0"/>
              </a:rPr>
              <a:t>Prof. Yongdan Li</a:t>
            </a:r>
          </a:p>
          <a:p>
            <a:endParaRPr lang="en-US" altLang="zh-CN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zh-CN" sz="2000" b="1" dirty="0">
                <a:latin typeface="Times" panose="02020603050405020304" pitchFamily="18" charset="0"/>
                <a:cs typeface="Times" panose="02020603050405020304" pitchFamily="18" charset="0"/>
              </a:rPr>
              <a:t>Aalto University </a:t>
            </a:r>
          </a:p>
          <a:p>
            <a:endParaRPr lang="en-US" altLang="zh-CN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zh-CN" sz="2000" b="1" dirty="0">
                <a:latin typeface="Times" panose="02020603050405020304" pitchFamily="18" charset="0"/>
                <a:cs typeface="Times" panose="02020603050405020304" pitchFamily="18" charset="0"/>
              </a:rPr>
              <a:t>Email : </a:t>
            </a:r>
            <a:r>
              <a:rPr lang="en-US" altLang="zh-CN" sz="2000" b="1" dirty="0">
                <a:latin typeface="Times" panose="02020603050405020304" pitchFamily="18" charset="0"/>
                <a:cs typeface="Times" panose="02020603050405020304" pitchFamily="18" charset="0"/>
                <a:hlinkClick r:id="rId4"/>
              </a:rPr>
              <a:t>yongdan.li@aalto.fi</a:t>
            </a:r>
            <a:endParaRPr lang="en-US" altLang="zh-CN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/>
            <a:r>
              <a:rPr lang="en-US" altLang="zh-CN" sz="2000" b="1" dirty="0">
                <a:latin typeface="Times" panose="02020603050405020304" pitchFamily="18" charset="0"/>
                <a:cs typeface="Times" panose="02020603050405020304" pitchFamily="18" charset="0"/>
              </a:rPr>
              <a:t>Link: </a:t>
            </a:r>
            <a:r>
              <a:rPr lang="fi-FI" altLang="zh-CN" sz="20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hlinkClick r:id="rId5"/>
              </a:rPr>
              <a:t>https://people.aalto.fi/yongdan.li</a:t>
            </a:r>
            <a:endParaRPr lang="fi-FI" altLang="zh-CN" sz="20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i-FI" altLang="zh-CN" sz="20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Group link</a:t>
            </a:r>
            <a:r>
              <a:rPr lang="fi-FI" altLang="zh-CN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fi-FI" altLang="zh-CN" sz="2000" b="1" dirty="0">
                <a:latin typeface="Times" panose="02020603050405020304" pitchFamily="18" charset="0"/>
                <a:cs typeface="Times" panose="02020603050405020304" pitchFamily="18" charset="0"/>
                <a:hlinkClick r:id="rId6"/>
              </a:rPr>
              <a:t>https://www.aalto.fi/en/</a:t>
            </a:r>
          </a:p>
          <a:p>
            <a:r>
              <a:rPr lang="fi-FI" altLang="zh-CN" sz="2000" b="1" dirty="0">
                <a:latin typeface="Times" panose="02020603050405020304" pitchFamily="18" charset="0"/>
                <a:cs typeface="Times" panose="02020603050405020304" pitchFamily="18" charset="0"/>
                <a:hlinkClick r:id="rId6"/>
              </a:rPr>
              <a:t>department-of-chemical-and-metallurgical-engineering/industrial-chemistry</a:t>
            </a:r>
            <a:endParaRPr lang="fi-FI" altLang="zh-CN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zh-CN" altLang="en-US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/>
            <a:endParaRPr lang="fi-FI" altLang="zh-CN" sz="20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/>
            <a:endParaRPr lang="fi-FI" altLang="zh-CN" sz="20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/>
            <a:endParaRPr lang="zh-CN" altLang="en-US" sz="2000" b="1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altLang="zh-CN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zh-CN" alt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26" name="Picture 2" descr="Research topics Industrial Chemistry made by Yingnan Zhao">
            <a:extLst>
              <a:ext uri="{FF2B5EF4-FFF2-40B4-BE49-F238E27FC236}">
                <a16:creationId xmlns:a16="http://schemas.microsoft.com/office/drawing/2014/main" id="{ECC73D1E-E542-4DDA-AB3D-ABED89743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20" y="3278143"/>
            <a:ext cx="6122968" cy="344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A5C21B-2C2E-47D9-95B2-BF0B189D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1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FA3DAB-B85C-425F-94FC-DC22AC54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C5524C4-12ED-4CA4-80DA-091FD177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304" y="508625"/>
            <a:ext cx="10060496" cy="29203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69B5F2-A65B-44B5-9A87-1D515C5CD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159" y="3549476"/>
            <a:ext cx="6738895" cy="220481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1A8909C-67FE-4104-83A5-7A3D21AD2D3C}"/>
              </a:ext>
            </a:extLst>
          </p:cNvPr>
          <p:cNvSpPr txBox="1"/>
          <p:nvPr/>
        </p:nvSpPr>
        <p:spPr>
          <a:xfrm>
            <a:off x="3927758" y="869653"/>
            <a:ext cx="826424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" panose="02020603050405020304" pitchFamily="18" charset="0"/>
                <a:cs typeface="Times" panose="02020603050405020304" pitchFamily="18" charset="0"/>
              </a:rPr>
              <a:t>Prof. Peter D. Lund</a:t>
            </a:r>
          </a:p>
          <a:p>
            <a:endParaRPr lang="en-US" altLang="zh-CN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zh-CN" sz="2000" b="1" dirty="0">
                <a:latin typeface="Times" panose="02020603050405020304" pitchFamily="18" charset="0"/>
                <a:cs typeface="Times" panose="02020603050405020304" pitchFamily="18" charset="0"/>
              </a:rPr>
              <a:t>Aalto University </a:t>
            </a:r>
          </a:p>
          <a:p>
            <a:endParaRPr lang="en-US" altLang="zh-CN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zh-CN" sz="2000" b="1" dirty="0">
                <a:latin typeface="Times" panose="02020603050405020304" pitchFamily="18" charset="0"/>
                <a:cs typeface="Times" panose="02020603050405020304" pitchFamily="18" charset="0"/>
              </a:rPr>
              <a:t>Email : </a:t>
            </a:r>
            <a:r>
              <a:rPr lang="en-US" altLang="zh-CN" sz="2000" b="1" dirty="0">
                <a:latin typeface="Times" panose="02020603050405020304" pitchFamily="18" charset="0"/>
                <a:cs typeface="Times" panose="02020603050405020304" pitchFamily="18" charset="0"/>
                <a:hlinkClick r:id="rId4"/>
              </a:rPr>
              <a:t>peter.lund@aalto.fi</a:t>
            </a:r>
            <a:endParaRPr lang="en-US" altLang="zh-CN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/>
            <a:r>
              <a:rPr lang="en-US" altLang="zh-CN" sz="2000" b="1" dirty="0">
                <a:latin typeface="Times" panose="02020603050405020304" pitchFamily="18" charset="0"/>
                <a:cs typeface="Times" panose="02020603050405020304" pitchFamily="18" charset="0"/>
              </a:rPr>
              <a:t>Link: </a:t>
            </a:r>
            <a:r>
              <a:rPr lang="fi-FI" altLang="zh-CN" sz="20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  <a:hlinkClick r:id="rId5"/>
              </a:rPr>
              <a:t>https://people.aalto.fi/peter.lund#contact</a:t>
            </a:r>
            <a:r>
              <a:rPr lang="fi-FI" altLang="zh-CN" sz="20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r>
              <a:rPr lang="fi-FI" altLang="zh-CN" sz="20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Group link</a:t>
            </a:r>
            <a:r>
              <a:rPr lang="fi-FI" altLang="zh-CN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fi-FI" altLang="zh-CN" sz="2000" b="1" dirty="0">
                <a:latin typeface="Times" panose="02020603050405020304" pitchFamily="18" charset="0"/>
                <a:cs typeface="Times" panose="02020603050405020304" pitchFamily="18" charset="0"/>
                <a:hlinkClick r:id="rId6"/>
              </a:rPr>
              <a:t>https://physics.aalto.fi/en/groups/newergy/</a:t>
            </a:r>
            <a:endParaRPr lang="en-US" altLang="zh-CN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zh-CN" alt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01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A65AFAC2-07A7-47FC-B06E-4FD9D069CBF4}"/>
              </a:ext>
            </a:extLst>
          </p:cNvPr>
          <p:cNvSpPr txBox="1"/>
          <p:nvPr/>
        </p:nvSpPr>
        <p:spPr>
          <a:xfrm>
            <a:off x="1073595" y="1545421"/>
            <a:ext cx="77582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zh-CN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2217F7C-4736-42E1-95A9-D02EBD5ECC7D}"/>
              </a:ext>
            </a:extLst>
          </p:cNvPr>
          <p:cNvSpPr txBox="1"/>
          <p:nvPr/>
        </p:nvSpPr>
        <p:spPr>
          <a:xfrm>
            <a:off x="1158609" y="2666291"/>
            <a:ext cx="9395552" cy="15254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2E2E2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The China Scholarship Council (CSC), No. </a:t>
            </a:r>
            <a:r>
              <a:rPr lang="en-US" altLang="zh-CN" sz="1600" b="1" u="none" strike="noStrike" dirty="0">
                <a:solidFill>
                  <a:srgbClr val="0C7DBB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  <a:hlinkClick r:id="rId4"/>
              </a:rPr>
              <a:t>201706250038</a:t>
            </a:r>
            <a:r>
              <a:rPr lang="en-US" altLang="zh-CN" sz="1600" b="1" dirty="0">
                <a:solidFill>
                  <a:srgbClr val="2E2E2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2E2E2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altLang="zh-CN" sz="1600" b="1" dirty="0">
                <a:solidFill>
                  <a:srgbClr val="2E2E2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he Start-up Package of </a:t>
            </a:r>
            <a:r>
              <a:rPr lang="en-US" altLang="zh-CN" sz="1600" b="1" dirty="0">
                <a:solidFill>
                  <a:srgbClr val="0C7DBB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T10108 </a:t>
            </a:r>
            <a:r>
              <a:rPr lang="en-US" altLang="zh-CN" sz="1600" b="1" dirty="0">
                <a:solidFill>
                  <a:srgbClr val="2E2E2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Professorship offered by Aalto University to Y. Li</a:t>
            </a:r>
            <a:endParaRPr lang="en-US" altLang="zh-CN" sz="1600" b="1" dirty="0">
              <a:solidFill>
                <a:srgbClr val="2E2E2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2E2E2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Aalto University School of Science Project </a:t>
            </a:r>
            <a:r>
              <a:rPr lang="en-US" altLang="zh-CN" sz="1600" b="1" dirty="0">
                <a:solidFill>
                  <a:srgbClr val="0C7DBB"/>
                </a:solidFill>
                <a:latin typeface="Times" panose="02020603050405020304" pitchFamily="18" charset="0"/>
                <a:cs typeface="Times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T30404</a:t>
            </a:r>
            <a:endParaRPr lang="en-US" altLang="zh-CN" sz="1600" b="1" dirty="0">
              <a:solidFill>
                <a:srgbClr val="0C7DBB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2E2E2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r>
              <a:rPr lang="en-US" altLang="zh-CN" sz="1600" b="1" dirty="0">
                <a:solidFill>
                  <a:srgbClr val="2E2E2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he Academy of Finland Flagship Program, Photonics </a:t>
            </a:r>
            <a:r>
              <a:rPr lang="en-US" altLang="zh-CN" sz="1600" b="1" dirty="0">
                <a:solidFill>
                  <a:srgbClr val="2E2E2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Research </a:t>
            </a:r>
            <a:r>
              <a:rPr lang="en-US" altLang="zh-CN" sz="1600" b="1" dirty="0">
                <a:solidFill>
                  <a:srgbClr val="2E2E2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and Innovation (PREIN), No. </a:t>
            </a:r>
            <a:r>
              <a:rPr lang="en-US" altLang="zh-CN" sz="1600" b="1" dirty="0">
                <a:solidFill>
                  <a:srgbClr val="0C7DBB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320167</a:t>
            </a:r>
            <a:endParaRPr lang="zh-CN" altLang="en-US" sz="1600" b="1" dirty="0">
              <a:solidFill>
                <a:srgbClr val="0C7DBB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44663DE-98CD-4430-A156-9BA6F2E2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19</a:t>
            </a:fld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56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331F3D7-EC56-4049-BFDE-07B11F8AB7E7}"/>
              </a:ext>
            </a:extLst>
          </p:cNvPr>
          <p:cNvGrpSpPr/>
          <p:nvPr/>
        </p:nvGrpSpPr>
        <p:grpSpPr>
          <a:xfrm>
            <a:off x="2509091" y="1859225"/>
            <a:ext cx="950653" cy="950653"/>
            <a:chOff x="464045" y="0"/>
            <a:chExt cx="1295647" cy="129564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D3E5B04-E92E-4158-B5B7-326474042446}"/>
                </a:ext>
              </a:extLst>
            </p:cNvPr>
            <p:cNvSpPr/>
            <p:nvPr/>
          </p:nvSpPr>
          <p:spPr>
            <a:xfrm>
              <a:off x="464045" y="0"/>
              <a:ext cx="1295647" cy="129564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椭圆 4">
              <a:extLst>
                <a:ext uri="{FF2B5EF4-FFF2-40B4-BE49-F238E27FC236}">
                  <a16:creationId xmlns:a16="http://schemas.microsoft.com/office/drawing/2014/main" id="{4AA2E3CA-A113-44E3-A1E9-BB7352A6247A}"/>
                </a:ext>
              </a:extLst>
            </p:cNvPr>
            <p:cNvSpPr txBox="1"/>
            <p:nvPr/>
          </p:nvSpPr>
          <p:spPr>
            <a:xfrm>
              <a:off x="653788" y="189743"/>
              <a:ext cx="916161" cy="9161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304" tIns="45720" rIns="71304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3600" b="1" kern="1200" dirty="0">
                  <a:latin typeface="Times" panose="02020603050405020304" pitchFamily="18" charset="0"/>
                  <a:cs typeface="Times" panose="02020603050405020304" pitchFamily="18" charset="0"/>
                </a:rPr>
                <a:t>1</a:t>
              </a:r>
              <a:endParaRPr lang="zh-CN" altLang="en-US" sz="3600" b="1" kern="12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71EFB0D-C546-440B-9803-FE8BBD5D106D}"/>
              </a:ext>
            </a:extLst>
          </p:cNvPr>
          <p:cNvSpPr txBox="1"/>
          <p:nvPr/>
        </p:nvSpPr>
        <p:spPr>
          <a:xfrm>
            <a:off x="2291825" y="3080716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800" b="1" dirty="0">
                <a:latin typeface="Times" panose="02020603050405020304" pitchFamily="18" charset="0"/>
                <a:cs typeface="Times" panose="02020603050405020304" pitchFamily="18" charset="0"/>
              </a:rPr>
              <a:t>Introduction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1DFAF514-F5E7-4C8C-A256-9133E2B156C9}"/>
              </a:ext>
            </a:extLst>
          </p:cNvPr>
          <p:cNvGrpSpPr/>
          <p:nvPr/>
        </p:nvGrpSpPr>
        <p:grpSpPr>
          <a:xfrm>
            <a:off x="5340743" y="1864534"/>
            <a:ext cx="950653" cy="950653"/>
            <a:chOff x="1972119" y="0"/>
            <a:chExt cx="1295647" cy="129564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3996BC29-E1DF-4B12-81E3-D67DAC72C91D}"/>
                </a:ext>
              </a:extLst>
            </p:cNvPr>
            <p:cNvSpPr/>
            <p:nvPr/>
          </p:nvSpPr>
          <p:spPr>
            <a:xfrm>
              <a:off x="1972119" y="0"/>
              <a:ext cx="1295647" cy="129564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椭圆 4">
              <a:extLst>
                <a:ext uri="{FF2B5EF4-FFF2-40B4-BE49-F238E27FC236}">
                  <a16:creationId xmlns:a16="http://schemas.microsoft.com/office/drawing/2014/main" id="{874059DD-6925-43FC-BAE8-5F651BCC639A}"/>
                </a:ext>
              </a:extLst>
            </p:cNvPr>
            <p:cNvSpPr txBox="1"/>
            <p:nvPr/>
          </p:nvSpPr>
          <p:spPr>
            <a:xfrm>
              <a:off x="2161862" y="189743"/>
              <a:ext cx="916161" cy="9161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304" tIns="45720" rIns="71304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3600" b="1" kern="1200" dirty="0">
                  <a:latin typeface="Times" panose="02020603050405020304" pitchFamily="18" charset="0"/>
                  <a:cs typeface="Times" panose="02020603050405020304" pitchFamily="18" charset="0"/>
                </a:rPr>
                <a:t>2</a:t>
              </a:r>
              <a:endParaRPr lang="zh-CN" altLang="en-US" sz="3600" b="1" kern="12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B72E244-0DBA-412D-B0C3-F3DC8D029364}"/>
              </a:ext>
            </a:extLst>
          </p:cNvPr>
          <p:cNvGrpSpPr/>
          <p:nvPr/>
        </p:nvGrpSpPr>
        <p:grpSpPr>
          <a:xfrm>
            <a:off x="8053554" y="1859224"/>
            <a:ext cx="950653" cy="950653"/>
            <a:chOff x="3359591" y="0"/>
            <a:chExt cx="1295647" cy="129564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3C2B0EC2-B285-4EE8-AF3E-90D4F6BF025C}"/>
                </a:ext>
              </a:extLst>
            </p:cNvPr>
            <p:cNvSpPr/>
            <p:nvPr/>
          </p:nvSpPr>
          <p:spPr>
            <a:xfrm>
              <a:off x="3359591" y="0"/>
              <a:ext cx="1295647" cy="129564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椭圆 4">
              <a:extLst>
                <a:ext uri="{FF2B5EF4-FFF2-40B4-BE49-F238E27FC236}">
                  <a16:creationId xmlns:a16="http://schemas.microsoft.com/office/drawing/2014/main" id="{8132676E-010F-4830-9452-F721D4057EF1}"/>
                </a:ext>
              </a:extLst>
            </p:cNvPr>
            <p:cNvSpPr txBox="1"/>
            <p:nvPr/>
          </p:nvSpPr>
          <p:spPr>
            <a:xfrm>
              <a:off x="3549334" y="189743"/>
              <a:ext cx="916161" cy="9161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304" tIns="45720" rIns="71304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3600" b="1" kern="1200" dirty="0">
                  <a:latin typeface="Times" panose="02020603050405020304" pitchFamily="18" charset="0"/>
                  <a:cs typeface="Times" panose="02020603050405020304" pitchFamily="18" charset="0"/>
                </a:rPr>
                <a:t>3</a:t>
              </a:r>
              <a:endParaRPr lang="zh-CN" altLang="en-US" sz="3600" b="1" kern="12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49776F75-0718-4E16-8FDB-06A10DD4329B}"/>
              </a:ext>
            </a:extLst>
          </p:cNvPr>
          <p:cNvSpPr txBox="1"/>
          <p:nvPr/>
        </p:nvSpPr>
        <p:spPr>
          <a:xfrm>
            <a:off x="2291825" y="3660767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b="1" dirty="0">
                <a:solidFill>
                  <a:prstClr val="black"/>
                </a:solidFill>
                <a:latin typeface="Times" panose="02020603050405020304" pitchFamily="18" charset="0"/>
                <a:ea typeface="ＭＳ Ｐゴシック" charset="0"/>
                <a:cs typeface="Times" panose="02020603050405020304" pitchFamily="18" charset="0"/>
              </a:rPr>
              <a:t>Why choose the topic?</a:t>
            </a:r>
            <a:endParaRPr lang="en-US" altLang="zh-CN" sz="1800" b="1" dirty="0">
              <a:solidFill>
                <a:prstClr val="black"/>
              </a:solidFill>
              <a:latin typeface="Times" panose="02020603050405020304" pitchFamily="18" charset="0"/>
              <a:ea typeface="ＭＳ Ｐゴシック" charset="0"/>
              <a:cs typeface="Times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8A33B3C-37A5-4E9D-B7B9-46203A8342AD}"/>
              </a:ext>
            </a:extLst>
          </p:cNvPr>
          <p:cNvSpPr txBox="1"/>
          <p:nvPr/>
        </p:nvSpPr>
        <p:spPr>
          <a:xfrm>
            <a:off x="5083067" y="3116826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charset="0"/>
                <a:cs typeface="Times" panose="02020603050405020304" pitchFamily="18" charset="0"/>
              </a:rPr>
              <a:t>Our research work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78C7757-870D-4B5D-BCC2-131C8C88DDBA}"/>
              </a:ext>
            </a:extLst>
          </p:cNvPr>
          <p:cNvSpPr txBox="1"/>
          <p:nvPr/>
        </p:nvSpPr>
        <p:spPr>
          <a:xfrm>
            <a:off x="5340743" y="3522267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1800" b="1" dirty="0">
                <a:solidFill>
                  <a:prstClr val="black"/>
                </a:solidFill>
                <a:latin typeface="Times" panose="02020603050405020304" pitchFamily="18" charset="0"/>
                <a:ea typeface="ＭＳ Ｐゴシック" charset="0"/>
                <a:cs typeface="Times" panose="02020603050405020304" pitchFamily="18" charset="0"/>
              </a:rPr>
              <a:t>Anode 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charset="0"/>
                <a:cs typeface="Times" panose="02020603050405020304" pitchFamily="18" charset="0"/>
              </a:rPr>
              <a:t>Cathode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BFACA16-56C8-44D8-9593-2E1F259AD419}"/>
              </a:ext>
            </a:extLst>
          </p:cNvPr>
          <p:cNvSpPr txBox="1"/>
          <p:nvPr/>
        </p:nvSpPr>
        <p:spPr>
          <a:xfrm>
            <a:off x="7874309" y="3107920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charset="0"/>
                <a:cs typeface="Times" panose="02020603050405020304" pitchFamily="18" charset="0"/>
              </a:rPr>
              <a:t>Conclusions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6430D31-CEC6-4B6C-A98A-FDF967BF5C45}"/>
              </a:ext>
            </a:extLst>
          </p:cNvPr>
          <p:cNvSpPr txBox="1"/>
          <p:nvPr/>
        </p:nvSpPr>
        <p:spPr>
          <a:xfrm>
            <a:off x="330506" y="187286"/>
            <a:ext cx="236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6AFFDF4-1AB4-4D90-9A62-58ED1CC9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10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1E883CF-9AED-45CB-8301-31735F0EA48A}"/>
              </a:ext>
            </a:extLst>
          </p:cNvPr>
          <p:cNvGrpSpPr/>
          <p:nvPr/>
        </p:nvGrpSpPr>
        <p:grpSpPr>
          <a:xfrm>
            <a:off x="3076091" y="2478347"/>
            <a:ext cx="950653" cy="950653"/>
            <a:chOff x="464045" y="0"/>
            <a:chExt cx="1295647" cy="129564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1E1CDCB-059A-42CA-AD9C-22272A4F86DF}"/>
                </a:ext>
              </a:extLst>
            </p:cNvPr>
            <p:cNvSpPr/>
            <p:nvPr/>
          </p:nvSpPr>
          <p:spPr>
            <a:xfrm>
              <a:off x="464045" y="0"/>
              <a:ext cx="1295647" cy="129564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椭圆 4">
              <a:extLst>
                <a:ext uri="{FF2B5EF4-FFF2-40B4-BE49-F238E27FC236}">
                  <a16:creationId xmlns:a16="http://schemas.microsoft.com/office/drawing/2014/main" id="{95F55DBE-EFD6-4CC5-8B6A-D0D0EC2F706D}"/>
                </a:ext>
              </a:extLst>
            </p:cNvPr>
            <p:cNvSpPr txBox="1"/>
            <p:nvPr/>
          </p:nvSpPr>
          <p:spPr>
            <a:xfrm>
              <a:off x="653788" y="189743"/>
              <a:ext cx="916161" cy="9161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304" tIns="45720" rIns="71304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3600" b="1" kern="1200" dirty="0">
                  <a:latin typeface="Times" panose="02020603050405020304" pitchFamily="18" charset="0"/>
                  <a:cs typeface="Times" panose="02020603050405020304" pitchFamily="18" charset="0"/>
                </a:rPr>
                <a:t>1</a:t>
              </a:r>
              <a:endParaRPr lang="zh-CN" altLang="en-US" sz="3600" b="1" kern="12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715C6E5-A09D-4920-8661-2A9B23E898DE}"/>
              </a:ext>
            </a:extLst>
          </p:cNvPr>
          <p:cNvSpPr txBox="1"/>
          <p:nvPr/>
        </p:nvSpPr>
        <p:spPr>
          <a:xfrm>
            <a:off x="4805851" y="2668552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latin typeface="Times" panose="02020603050405020304" pitchFamily="18" charset="0"/>
                <a:cs typeface="Times" panose="02020603050405020304" pitchFamily="18" charset="0"/>
              </a:rPr>
              <a:t>Introduction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5D1235-FED8-4766-B7A9-457D7597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08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95B652A-FC06-4EE6-9491-9756E164A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37" y="765822"/>
            <a:ext cx="8992977" cy="486322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1054CA1-D341-4CA1-9F26-EBFD24BDC40D}"/>
              </a:ext>
            </a:extLst>
          </p:cNvPr>
          <p:cNvSpPr txBox="1"/>
          <p:nvPr/>
        </p:nvSpPr>
        <p:spPr>
          <a:xfrm>
            <a:off x="330506" y="187286"/>
            <a:ext cx="236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D5A55D3-130D-4805-892C-F0C2E00BA0E4}"/>
              </a:ext>
            </a:extLst>
          </p:cNvPr>
          <p:cNvSpPr/>
          <p:nvPr/>
        </p:nvSpPr>
        <p:spPr>
          <a:xfrm>
            <a:off x="7138930" y="528810"/>
            <a:ext cx="1828800" cy="1520327"/>
          </a:xfrm>
          <a:prstGeom prst="ellipse">
            <a:avLst/>
          </a:prstGeom>
          <a:noFill/>
          <a:ln>
            <a:solidFill>
              <a:srgbClr val="FF007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AB79BF5-DC5E-40DB-B7DB-DF57DFE6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4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2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D4C64A9-E8A0-43BD-9359-0A8596FDFB9D}"/>
              </a:ext>
            </a:extLst>
          </p:cNvPr>
          <p:cNvSpPr txBox="1"/>
          <p:nvPr/>
        </p:nvSpPr>
        <p:spPr>
          <a:xfrm>
            <a:off x="300295" y="165547"/>
            <a:ext cx="331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black titania ?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0520CBE-304A-47BA-B360-98F10F1EE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514" y="1687713"/>
            <a:ext cx="6154756" cy="42789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0C58AA-E459-487C-AEC5-FEE2CC7E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788" y="396219"/>
            <a:ext cx="6294482" cy="571840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6AE1025-9DFE-4A8A-A7B7-A3D67B6F6350}"/>
              </a:ext>
            </a:extLst>
          </p:cNvPr>
          <p:cNvSpPr txBox="1"/>
          <p:nvPr/>
        </p:nvSpPr>
        <p:spPr>
          <a:xfrm>
            <a:off x="2560898" y="6114625"/>
            <a:ext cx="7532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1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Fig. 1. A schematic diagram of </a:t>
            </a:r>
            <a:r>
              <a:rPr lang="en-US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properties, preparation methods </a:t>
            </a:r>
            <a:r>
              <a:rPr lang="en-US" altLang="zh-CN" sz="16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applications of black TiO</a:t>
            </a:r>
            <a:r>
              <a:rPr lang="en-US" altLang="zh-CN" sz="16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zh-CN" sz="1600" kern="100" baseline="-250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626C4C-9BD1-416A-A654-C7C98417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18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FA883E2-B07F-4F75-AC67-026EA49C48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6091" y="1615700"/>
            <a:ext cx="4104456" cy="224378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E2796F2-D039-4B93-87FC-D6369BCA81AB}"/>
              </a:ext>
            </a:extLst>
          </p:cNvPr>
          <p:cNvSpPr txBox="1"/>
          <p:nvPr/>
        </p:nvSpPr>
        <p:spPr>
          <a:xfrm>
            <a:off x="300295" y="4288055"/>
            <a:ext cx="426622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Fig. 2.</a:t>
            </a:r>
            <a:r>
              <a:rPr lang="zh-CN" altLang="en-US" sz="1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(a) </a:t>
            </a:r>
            <a:r>
              <a:rPr lang="en-US" altLang="zh-CN" sz="1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schematic diagram of a electrochemical set-up and the anodic growth of TNT a Ti metal sheet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1400" kern="1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1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(b) 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parameters to tune the morphology of TNT by the anodic oxidation method</a:t>
            </a:r>
            <a:r>
              <a:rPr kumimoji="0" lang="en-US" altLang="zh-CN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fi-FI" altLang="zh-CN" sz="1200" b="1" i="0" u="none" strike="noStrike" kern="1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1</a:t>
            </a:r>
            <a:r>
              <a:rPr kumimoji="0" lang="fi-FI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 (c) Cross-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宋体" panose="02010600030101010101" pitchFamily="2" charset="-122"/>
                <a:cs typeface="Times" panose="02020603050405020304" pitchFamily="18" charset="0"/>
              </a:rPr>
              <a:t>s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ectional view of SEM of anodic TNT</a:t>
            </a:r>
            <a:r>
              <a:rPr kumimoji="0" lang="en-US" altLang="zh-CN" sz="1200" b="1" i="0" u="none" strike="noStrike" kern="1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zh-CN" altLang="zh-CN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F60ED7-8008-4497-9C4D-5B7DE7444215}"/>
              </a:ext>
            </a:extLst>
          </p:cNvPr>
          <p:cNvSpPr txBox="1"/>
          <p:nvPr/>
        </p:nvSpPr>
        <p:spPr>
          <a:xfrm>
            <a:off x="300295" y="187581"/>
            <a:ext cx="477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anodic TiO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nanotube?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4C0919D-689A-4BDF-A360-612C77841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432" y="1045002"/>
            <a:ext cx="4009070" cy="245098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AF70CEC-A117-4878-91C4-775D28713AFD}"/>
              </a:ext>
            </a:extLst>
          </p:cNvPr>
          <p:cNvSpPr txBox="1"/>
          <p:nvPr/>
        </p:nvSpPr>
        <p:spPr>
          <a:xfrm>
            <a:off x="7924432" y="3863726"/>
            <a:ext cx="4267568" cy="15388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Times" panose="02020603050405020304" pitchFamily="18" charset="0"/>
                <a:cs typeface="Times" panose="02020603050405020304" pitchFamily="18" charset="0"/>
              </a:rPr>
              <a:t>Electron density</a:t>
            </a:r>
            <a:r>
              <a:rPr lang="en-US" altLang="zh-CN" sz="1400" b="1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3-4 </a:t>
            </a:r>
            <a:r>
              <a:rPr lang="en-US" altLang="zh-CN" sz="1400" b="1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endParaRPr lang="en-US" altLang="zh-CN" sz="14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zh-CN" sz="1200" b="1" dirty="0">
                <a:latin typeface="Times" panose="02020603050405020304" pitchFamily="18" charset="0"/>
                <a:cs typeface="Times" panose="02020603050405020304" pitchFamily="18" charset="0"/>
              </a:rPr>
              <a:t>           TiO</a:t>
            </a:r>
            <a:r>
              <a:rPr lang="en-US" altLang="zh-CN" sz="1200" b="1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altLang="zh-CN" sz="1200" b="1" dirty="0">
                <a:latin typeface="Times" panose="02020603050405020304" pitchFamily="18" charset="0"/>
                <a:cs typeface="Times" panose="02020603050405020304" pitchFamily="18" charset="0"/>
              </a:rPr>
              <a:t> NPs: </a:t>
            </a:r>
            <a:r>
              <a:rPr lang="en-US" altLang="zh-CN" sz="1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7.67*10</a:t>
            </a:r>
            <a:r>
              <a:rPr lang="en-US" altLang="zh-CN" sz="1200" b="1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17</a:t>
            </a:r>
            <a:r>
              <a:rPr lang="en-US" altLang="zh-CN" sz="1200" b="1" baseline="-25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cm</a:t>
            </a:r>
            <a:r>
              <a:rPr lang="en-US" altLang="zh-CN" sz="1200" b="1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-3</a:t>
            </a:r>
          </a:p>
          <a:p>
            <a:endParaRPr lang="en-US" altLang="zh-CN" sz="12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zh-CN" sz="1200" b="1" dirty="0">
                <a:latin typeface="Times" panose="02020603050405020304" pitchFamily="18" charset="0"/>
                <a:cs typeface="Times" panose="02020603050405020304" pitchFamily="18" charset="0"/>
              </a:rPr>
              <a:t>Black TiO</a:t>
            </a:r>
            <a:r>
              <a:rPr lang="en-US" altLang="zh-CN" sz="1200" b="1" baseline="-25000" dirty="0">
                <a:latin typeface="Times" panose="02020603050405020304" pitchFamily="18" charset="0"/>
                <a:cs typeface="Times" panose="02020603050405020304" pitchFamily="18" charset="0"/>
              </a:rPr>
              <a:t>2 </a:t>
            </a:r>
            <a:r>
              <a:rPr lang="en-US" altLang="zh-CN" sz="1200" b="1" dirty="0">
                <a:latin typeface="Times" panose="02020603050405020304" pitchFamily="18" charset="0"/>
                <a:cs typeface="Times" panose="02020603050405020304" pitchFamily="18" charset="0"/>
              </a:rPr>
              <a:t>NPs: </a:t>
            </a:r>
            <a:r>
              <a:rPr lang="en-US" altLang="zh-CN" sz="1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5.61*10</a:t>
            </a:r>
            <a:r>
              <a:rPr lang="en-US" altLang="zh-CN" sz="1200" b="1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</a:t>
            </a:r>
            <a:r>
              <a:rPr lang="en-US" altLang="zh-CN" sz="1200" b="1" baseline="-25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cm</a:t>
            </a:r>
            <a:r>
              <a:rPr lang="en-US" altLang="zh-CN" sz="1400" b="1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-3</a:t>
            </a:r>
            <a:endParaRPr lang="en-US" altLang="zh-CN" sz="14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altLang="zh-CN" sz="14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zh-CN" sz="1400" b="1" dirty="0"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C14F3F-F70F-49E2-A1EE-8178D2FD67C6}"/>
              </a:ext>
            </a:extLst>
          </p:cNvPr>
          <p:cNvSpPr txBox="1"/>
          <p:nvPr/>
        </p:nvSpPr>
        <p:spPr>
          <a:xfrm>
            <a:off x="7890062" y="6223263"/>
            <a:ext cx="6475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400" i="1" dirty="0">
                <a:latin typeface="Times" panose="02020603050405020304" pitchFamily="18" charset="0"/>
                <a:cs typeface="Times" panose="02020603050405020304" pitchFamily="18" charset="0"/>
              </a:rPr>
              <a:t>|3</a:t>
            </a:r>
            <a:r>
              <a:rPr lang="en-US" altLang="zh-CN" sz="1400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fr-FR" altLang="zh-CN" sz="1400" i="1" dirty="0">
                <a:latin typeface="Times" panose="02020603050405020304" pitchFamily="18" charset="0"/>
                <a:cs typeface="Times" panose="02020603050405020304" pitchFamily="18" charset="0"/>
              </a:rPr>
              <a:t>Energy Environ. Sci., 2013, 6, 3007–3014</a:t>
            </a:r>
          </a:p>
          <a:p>
            <a:endParaRPr lang="zh-CN" altLang="en-US" sz="1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F6C919A-8F7B-4DC2-BD3A-C5B730311298}"/>
              </a:ext>
            </a:extLst>
          </p:cNvPr>
          <p:cNvSpPr txBox="1"/>
          <p:nvPr/>
        </p:nvSpPr>
        <p:spPr>
          <a:xfrm>
            <a:off x="7924432" y="6528224"/>
            <a:ext cx="7139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1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4. J. Mater. Chem. A, </a:t>
            </a:r>
            <a:r>
              <a:rPr lang="fi-FI" altLang="zh-CN" sz="1400" b="0" i="1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2014, </a:t>
            </a:r>
            <a:r>
              <a:rPr lang="fi-FI" altLang="zh-CN" sz="1400" b="1" i="1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fi-FI" altLang="zh-CN" sz="1400" b="0" i="1" dirty="0">
                <a:effectLst/>
                <a:latin typeface="Times" panose="02020603050405020304" pitchFamily="18" charset="0"/>
                <a:cs typeface="Times" panose="02020603050405020304" pitchFamily="18" charset="0"/>
              </a:rPr>
              <a:t>, 8612-8616</a:t>
            </a:r>
            <a:endParaRPr lang="zh-CN" altLang="en-US" sz="1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722A7B-8ECF-42FF-911E-B4FCBAAD3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766" y="3782513"/>
            <a:ext cx="2487240" cy="243702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3247EA-14B6-434D-BC99-35EB52465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4850" y="1333499"/>
            <a:ext cx="2973156" cy="2101529"/>
          </a:xfrm>
          <a:prstGeom prst="rect">
            <a:avLst/>
          </a:prstGeom>
        </p:spPr>
      </p:pic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3E6367E-3EED-4074-89E6-6AB65BF47495}"/>
              </a:ext>
            </a:extLst>
          </p:cNvPr>
          <p:cNvCxnSpPr>
            <a:cxnSpLocks/>
          </p:cNvCxnSpPr>
          <p:nvPr/>
        </p:nvCxnSpPr>
        <p:spPr>
          <a:xfrm flipV="1">
            <a:off x="2577180" y="1777587"/>
            <a:ext cx="1821973" cy="606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F53A1C6-EE33-4E25-B7BF-A72314D27520}"/>
              </a:ext>
            </a:extLst>
          </p:cNvPr>
          <p:cNvCxnSpPr>
            <a:cxnSpLocks/>
          </p:cNvCxnSpPr>
          <p:nvPr/>
        </p:nvCxnSpPr>
        <p:spPr>
          <a:xfrm>
            <a:off x="3203606" y="3531954"/>
            <a:ext cx="1552354" cy="767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7C67FC2F-8E3D-4B72-8424-BAC43396F734}"/>
              </a:ext>
            </a:extLst>
          </p:cNvPr>
          <p:cNvSpPr txBox="1"/>
          <p:nvPr/>
        </p:nvSpPr>
        <p:spPr>
          <a:xfrm rot="20424096">
            <a:off x="2829825" y="1679753"/>
            <a:ext cx="155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t, C,V,</a:t>
            </a:r>
            <a:r>
              <a:rPr lang="zh-CN" altLang="en-US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  <a:endParaRPr lang="zh-CN" altLang="en-US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AC6137A-94D3-4DAC-B1D3-4BDFF6160397}"/>
              </a:ext>
            </a:extLst>
          </p:cNvPr>
          <p:cNvSpPr txBox="1"/>
          <p:nvPr/>
        </p:nvSpPr>
        <p:spPr>
          <a:xfrm>
            <a:off x="813763" y="1732861"/>
            <a:ext cx="574158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" panose="02020603050405020304" pitchFamily="18" charset="0"/>
                <a:cs typeface="Times" panose="02020603050405020304" pitchFamily="18" charset="0"/>
              </a:rPr>
              <a:t>(a)</a:t>
            </a:r>
            <a:endParaRPr lang="zh-CN" alt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79E07AD-2971-4CB9-9B76-87E59473101C}"/>
              </a:ext>
            </a:extLst>
          </p:cNvPr>
          <p:cNvSpPr txBox="1"/>
          <p:nvPr/>
        </p:nvSpPr>
        <p:spPr>
          <a:xfrm>
            <a:off x="4808602" y="896455"/>
            <a:ext cx="574158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" panose="02020603050405020304" pitchFamily="18" charset="0"/>
                <a:cs typeface="Times" panose="02020603050405020304" pitchFamily="18" charset="0"/>
              </a:rPr>
              <a:t>(b)</a:t>
            </a:r>
            <a:endParaRPr lang="zh-CN" alt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D955234-D907-4527-BD81-714036E5B4CF}"/>
              </a:ext>
            </a:extLst>
          </p:cNvPr>
          <p:cNvSpPr txBox="1"/>
          <p:nvPr/>
        </p:nvSpPr>
        <p:spPr>
          <a:xfrm>
            <a:off x="4681742" y="3725194"/>
            <a:ext cx="574158" cy="335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" panose="02020603050405020304" pitchFamily="18" charset="0"/>
                <a:cs typeface="Times" panose="02020603050405020304" pitchFamily="18" charset="0"/>
              </a:rPr>
              <a:t>(c)</a:t>
            </a:r>
            <a:endParaRPr lang="zh-CN" alt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E1003BE-4681-456E-A13B-F812F500BCFD}"/>
              </a:ext>
            </a:extLst>
          </p:cNvPr>
          <p:cNvSpPr txBox="1"/>
          <p:nvPr/>
        </p:nvSpPr>
        <p:spPr>
          <a:xfrm>
            <a:off x="10199309" y="4299681"/>
            <a:ext cx="754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" panose="02020603050405020304" pitchFamily="18" charset="0"/>
                <a:cs typeface="Times" panose="02020603050405020304" pitchFamily="18" charset="0"/>
              </a:rPr>
              <a:t>TNTs : </a:t>
            </a:r>
            <a:r>
              <a:rPr lang="en-US" altLang="zh-CN" sz="1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1.24*10</a:t>
            </a:r>
            <a:r>
              <a:rPr lang="en-US" altLang="zh-CN" sz="1200" b="1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19</a:t>
            </a:r>
            <a:r>
              <a:rPr lang="en-US" altLang="zh-CN" sz="1200" b="1" baseline="-25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cm</a:t>
            </a:r>
            <a:r>
              <a:rPr lang="en-US" altLang="zh-CN" sz="1200" b="1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-3</a:t>
            </a:r>
          </a:p>
          <a:p>
            <a:endParaRPr lang="en-US" altLang="zh-CN" sz="12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altLang="zh-CN" sz="1200" b="1" dirty="0">
                <a:latin typeface="Times" panose="02020603050405020304" pitchFamily="18" charset="0"/>
                <a:cs typeface="Times" panose="02020603050405020304" pitchFamily="18" charset="0"/>
              </a:rPr>
              <a:t>B-TNTs : </a:t>
            </a:r>
            <a:r>
              <a:rPr lang="en-US" altLang="zh-CN" sz="1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5.55*10</a:t>
            </a:r>
            <a:r>
              <a:rPr lang="en-US" altLang="zh-CN" sz="1200" b="1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21</a:t>
            </a:r>
            <a:r>
              <a:rPr lang="en-US" altLang="zh-CN" sz="1200" b="1" baseline="-25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cm</a:t>
            </a:r>
            <a:r>
              <a:rPr lang="en-US" altLang="zh-CN" sz="1200" b="1" baseline="30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-3</a:t>
            </a:r>
            <a:endParaRPr lang="en-US" altLang="zh-CN" sz="1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BEF72DC-8BFA-4265-B9E1-659B86EFBDFE}"/>
              </a:ext>
            </a:extLst>
          </p:cNvPr>
          <p:cNvSpPr txBox="1"/>
          <p:nvPr/>
        </p:nvSpPr>
        <p:spPr>
          <a:xfrm>
            <a:off x="7761726" y="2671418"/>
            <a:ext cx="4549754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altLang="zh-CN" sz="12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CN" sz="12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1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Fig. 3.  Schematic of electron pathway in TiO</a:t>
            </a:r>
            <a:r>
              <a:rPr lang="en-US" altLang="zh-CN" sz="1200" b="1" kern="100" baseline="-250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12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NPs and TNT</a:t>
            </a:r>
          </a:p>
          <a:p>
            <a:pPr algn="ctr">
              <a:spcAft>
                <a:spcPts val="0"/>
              </a:spcAft>
            </a:pP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F31B2D2-4C63-4AA0-AB3B-60292FF3E5BF}"/>
              </a:ext>
            </a:extLst>
          </p:cNvPr>
          <p:cNvSpPr txBox="1"/>
          <p:nvPr/>
        </p:nvSpPr>
        <p:spPr>
          <a:xfrm>
            <a:off x="7904279" y="5937285"/>
            <a:ext cx="8788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zh-CN" sz="1400" b="0" i="1" dirty="0">
                <a:solidFill>
                  <a:srgbClr val="22222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 2</a:t>
            </a:r>
            <a:r>
              <a:rPr lang="en-US" altLang="zh-CN" sz="1400" b="0" i="1" dirty="0">
                <a:solidFill>
                  <a:srgbClr val="22222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fi-FI" altLang="zh-CN" sz="1400" b="0" i="1" dirty="0">
                <a:solidFill>
                  <a:srgbClr val="222222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Chemical Engineering Journal, 2021, 131415.</a:t>
            </a:r>
            <a:endParaRPr lang="zh-CN" altLang="en-US" sz="1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87D9C7A-4AE1-49A6-9A24-2B3CE7A6D8DD}"/>
              </a:ext>
            </a:extLst>
          </p:cNvPr>
          <p:cNvSpPr txBox="1"/>
          <p:nvPr/>
        </p:nvSpPr>
        <p:spPr>
          <a:xfrm>
            <a:off x="8004642" y="5672513"/>
            <a:ext cx="8790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zh-CN" sz="1400" b="0" i="1" dirty="0">
                <a:solidFill>
                  <a:srgbClr val="1C1D1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altLang="zh-CN" sz="1400" b="0" i="1" dirty="0">
                <a:solidFill>
                  <a:srgbClr val="1C1D1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fi-FI" altLang="zh-CN" sz="1400" b="0" i="1" dirty="0">
                <a:solidFill>
                  <a:srgbClr val="1C1D1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Nanoscale. 2010;</a:t>
            </a:r>
            <a:r>
              <a:rPr lang="fi-FI" altLang="zh-CN" sz="1400" b="1" i="1" dirty="0">
                <a:solidFill>
                  <a:srgbClr val="1C1D1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fi-FI" altLang="zh-CN" sz="1400" b="0" i="1" dirty="0">
                <a:solidFill>
                  <a:srgbClr val="1C1D1E"/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(1):45-59.</a:t>
            </a:r>
            <a:endParaRPr lang="zh-CN" altLang="en-US" sz="1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894311B-133B-48AA-B7D8-2E96AB00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95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2BC409E-272E-49D7-9EA1-96B134931C9F}"/>
              </a:ext>
            </a:extLst>
          </p:cNvPr>
          <p:cNvGrpSpPr/>
          <p:nvPr/>
        </p:nvGrpSpPr>
        <p:grpSpPr>
          <a:xfrm>
            <a:off x="3521685" y="2609342"/>
            <a:ext cx="950653" cy="950653"/>
            <a:chOff x="1972119" y="0"/>
            <a:chExt cx="1295647" cy="129564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68F2F96-5657-4D72-944F-489E5618830D}"/>
                </a:ext>
              </a:extLst>
            </p:cNvPr>
            <p:cNvSpPr/>
            <p:nvPr/>
          </p:nvSpPr>
          <p:spPr>
            <a:xfrm>
              <a:off x="1972119" y="0"/>
              <a:ext cx="1295647" cy="1295647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椭圆 4">
              <a:extLst>
                <a:ext uri="{FF2B5EF4-FFF2-40B4-BE49-F238E27FC236}">
                  <a16:creationId xmlns:a16="http://schemas.microsoft.com/office/drawing/2014/main" id="{567C49B4-469E-4219-9937-12F07940B3F7}"/>
                </a:ext>
              </a:extLst>
            </p:cNvPr>
            <p:cNvSpPr txBox="1"/>
            <p:nvPr/>
          </p:nvSpPr>
          <p:spPr>
            <a:xfrm>
              <a:off x="2161862" y="189743"/>
              <a:ext cx="916161" cy="9161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304" tIns="45720" rIns="71304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3600" b="1" kern="1200" dirty="0">
                  <a:latin typeface="Times" panose="02020603050405020304" pitchFamily="18" charset="0"/>
                  <a:cs typeface="Times" panose="02020603050405020304" pitchFamily="18" charset="0"/>
                </a:rPr>
                <a:t>2</a:t>
              </a:r>
              <a:endParaRPr lang="zh-CN" altLang="en-US" sz="3600" b="1" kern="12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411E615-53FB-404E-9A57-2DDFB3882288}"/>
              </a:ext>
            </a:extLst>
          </p:cNvPr>
          <p:cNvSpPr txBox="1"/>
          <p:nvPr/>
        </p:nvSpPr>
        <p:spPr>
          <a:xfrm>
            <a:off x="4789317" y="2748562"/>
            <a:ext cx="609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charset="0"/>
                <a:cs typeface="Times" panose="02020603050405020304" pitchFamily="18" charset="0"/>
              </a:rPr>
              <a:t>Our research work</a:t>
            </a:r>
          </a:p>
          <a:p>
            <a:pPr lvl="0"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ＭＳ Ｐゴシック" charset="0"/>
              <a:cs typeface="Times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85D9F6-B486-49EF-956D-C881FC5FDA9B}"/>
              </a:ext>
            </a:extLst>
          </p:cNvPr>
          <p:cNvSpPr txBox="1"/>
          <p:nvPr/>
        </p:nvSpPr>
        <p:spPr>
          <a:xfrm>
            <a:off x="5335715" y="3579559"/>
            <a:ext cx="609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1800" b="1" dirty="0">
                <a:solidFill>
                  <a:prstClr val="black"/>
                </a:solidFill>
                <a:latin typeface="Times" panose="02020603050405020304" pitchFamily="18" charset="0"/>
                <a:ea typeface="ＭＳ Ｐゴシック" charset="0"/>
                <a:cs typeface="Times" panose="02020603050405020304" pitchFamily="18" charset="0"/>
              </a:rPr>
              <a:t>Anode 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endParaRPr lang="en-US" altLang="zh-CN" sz="1800" b="1" dirty="0">
              <a:solidFill>
                <a:prstClr val="black"/>
              </a:solidFill>
              <a:latin typeface="Times" panose="02020603050405020304" pitchFamily="18" charset="0"/>
              <a:ea typeface="ＭＳ Ｐゴシック" charset="0"/>
              <a:cs typeface="Times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ＭＳ Ｐゴシック" charset="0"/>
                <a:cs typeface="Times" panose="02020603050405020304" pitchFamily="18" charset="0"/>
              </a:rPr>
              <a:t>Cathode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854EF1-64A8-488B-B087-494E4A20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8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D7D1B35-F5DB-4C85-ABA3-F05F4B37A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73" y="1130717"/>
            <a:ext cx="10187091" cy="571641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283B2F4-0E8E-46E6-AA6C-86FA890DB33D}"/>
              </a:ext>
            </a:extLst>
          </p:cNvPr>
          <p:cNvSpPr txBox="1"/>
          <p:nvPr/>
        </p:nvSpPr>
        <p:spPr>
          <a:xfrm>
            <a:off x="300295" y="187581"/>
            <a:ext cx="331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Photoanode: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I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E67055-6D3B-47FA-BD5D-C5370DB18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532" y="754950"/>
            <a:ext cx="6838868" cy="30988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87FC00E-895D-4DA3-AF86-1912AFE019AC}"/>
              </a:ext>
            </a:extLst>
          </p:cNvPr>
          <p:cNvSpPr txBox="1"/>
          <p:nvPr/>
        </p:nvSpPr>
        <p:spPr>
          <a:xfrm>
            <a:off x="8610600" y="1507684"/>
            <a:ext cx="3305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78E59A8-F8AA-4F5D-B4E8-9E7B6CA0966C}"/>
              </a:ext>
            </a:extLst>
          </p:cNvPr>
          <p:cNvSpPr txBox="1"/>
          <p:nvPr/>
        </p:nvSpPr>
        <p:spPr>
          <a:xfrm>
            <a:off x="8576296" y="3584961"/>
            <a:ext cx="3305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890340-406C-409E-A250-2510EF719411}"/>
              </a:ext>
            </a:extLst>
          </p:cNvPr>
          <p:cNvSpPr txBox="1"/>
          <p:nvPr/>
        </p:nvSpPr>
        <p:spPr>
          <a:xfrm>
            <a:off x="8551843" y="1051864"/>
            <a:ext cx="545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6CDD9E4-BE05-4015-8200-B2DECF15624F}"/>
              </a:ext>
            </a:extLst>
          </p:cNvPr>
          <p:cNvSpPr txBox="1"/>
          <p:nvPr/>
        </p:nvSpPr>
        <p:spPr>
          <a:xfrm>
            <a:off x="5544943" y="3709855"/>
            <a:ext cx="3893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85BCF72-9260-42A6-8B7B-2BA05E7F14C5}"/>
              </a:ext>
            </a:extLst>
          </p:cNvPr>
          <p:cNvSpPr txBox="1"/>
          <p:nvPr/>
        </p:nvSpPr>
        <p:spPr>
          <a:xfrm>
            <a:off x="8574253" y="3696988"/>
            <a:ext cx="3893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8711220-9057-4172-B881-7AD52989A602}"/>
              </a:ext>
            </a:extLst>
          </p:cNvPr>
          <p:cNvSpPr txBox="1"/>
          <p:nvPr/>
        </p:nvSpPr>
        <p:spPr>
          <a:xfrm>
            <a:off x="1325880" y="3853812"/>
            <a:ext cx="4056870" cy="22492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ECB53B3-2F26-47B1-867B-787713CCF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36" y="1711477"/>
            <a:ext cx="4994182" cy="324849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A828735-32CC-4E0C-8D51-880C1A3FE9CD}"/>
              </a:ext>
            </a:extLst>
          </p:cNvPr>
          <p:cNvSpPr txBox="1"/>
          <p:nvPr/>
        </p:nvSpPr>
        <p:spPr>
          <a:xfrm>
            <a:off x="1536639" y="1037213"/>
            <a:ext cx="3824591" cy="806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EBF8B9-44F4-4B90-893F-B1DC5030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CC52711-DEF9-45D7-B448-C33A808F3A5A}"/>
              </a:ext>
            </a:extLst>
          </p:cNvPr>
          <p:cNvSpPr txBox="1"/>
          <p:nvPr/>
        </p:nvSpPr>
        <p:spPr>
          <a:xfrm>
            <a:off x="2754217" y="754950"/>
            <a:ext cx="1277956" cy="5502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F4914D6-497C-4B9B-9095-5377CBD02F5A}"/>
              </a:ext>
            </a:extLst>
          </p:cNvPr>
          <p:cNvSpPr txBox="1"/>
          <p:nvPr/>
        </p:nvSpPr>
        <p:spPr>
          <a:xfrm>
            <a:off x="349664" y="1457274"/>
            <a:ext cx="12779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" panose="02020603050405020304" pitchFamily="18" charset="0"/>
                <a:cs typeface="Times" panose="02020603050405020304" pitchFamily="18" charset="0"/>
              </a:rPr>
              <a:t>(a)</a:t>
            </a:r>
            <a:endParaRPr lang="zh-CN" alt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340C952-1855-4292-BB09-0A040554A8A2}"/>
              </a:ext>
            </a:extLst>
          </p:cNvPr>
          <p:cNvSpPr txBox="1"/>
          <p:nvPr/>
        </p:nvSpPr>
        <p:spPr>
          <a:xfrm>
            <a:off x="5492598" y="1021086"/>
            <a:ext cx="4919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" panose="02020603050405020304" pitchFamily="18" charset="0"/>
                <a:cs typeface="Times" panose="02020603050405020304" pitchFamily="18" charset="0"/>
              </a:rPr>
              <a:t>(b)</a:t>
            </a:r>
            <a:endParaRPr lang="zh-CN" alt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7771854-C45B-4A2A-96E6-5D0094196540}"/>
              </a:ext>
            </a:extLst>
          </p:cNvPr>
          <p:cNvSpPr txBox="1"/>
          <p:nvPr/>
        </p:nvSpPr>
        <p:spPr>
          <a:xfrm>
            <a:off x="6466391" y="513208"/>
            <a:ext cx="1277956" cy="5502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ABBA75B-31A9-4D63-9938-A0CF311CBC12}"/>
              </a:ext>
            </a:extLst>
          </p:cNvPr>
          <p:cNvSpPr txBox="1"/>
          <p:nvPr/>
        </p:nvSpPr>
        <p:spPr>
          <a:xfrm>
            <a:off x="1325880" y="6244895"/>
            <a:ext cx="4296578" cy="6567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9B32BE1-EB41-48CC-8332-6BB5B83D5604}"/>
              </a:ext>
            </a:extLst>
          </p:cNvPr>
          <p:cNvSpPr txBox="1"/>
          <p:nvPr/>
        </p:nvSpPr>
        <p:spPr>
          <a:xfrm>
            <a:off x="300295" y="6352143"/>
            <a:ext cx="6097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zh-CN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Applied Catalysis B: Environmental</a:t>
            </a:r>
            <a:r>
              <a:rPr lang="fi-FI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258 (2019): 117949.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609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DD105A32-8554-4868-BFE7-754DC5EE798E}"/>
              </a:ext>
            </a:extLst>
          </p:cNvPr>
          <p:cNvSpPr txBox="1"/>
          <p:nvPr/>
        </p:nvSpPr>
        <p:spPr>
          <a:xfrm>
            <a:off x="2980228" y="1627858"/>
            <a:ext cx="460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Multi-length scale effect on PEC efficiency: 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CE841BE-A376-4358-84A6-832B57460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899" y="2231595"/>
            <a:ext cx="4293582" cy="40676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F9BE5C8-EA7E-4CAF-8646-E42C1F7EE5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84702" y="2874489"/>
            <a:ext cx="3061613" cy="259576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F16EA21-C432-4AC0-9422-E5FC1C843951}"/>
              </a:ext>
            </a:extLst>
          </p:cNvPr>
          <p:cNvSpPr txBox="1"/>
          <p:nvPr/>
        </p:nvSpPr>
        <p:spPr>
          <a:xfrm>
            <a:off x="34727" y="135771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Photoanode</a:t>
            </a:r>
            <a:r>
              <a:rPr lang="zh-CN" altLang="en-US" sz="24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n-US" altLang="zh-CN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Ⅱ</a:t>
            </a:r>
            <a:r>
              <a:rPr lang="fi-FI" altLang="zh-CN" sz="24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F50314-FBD3-45B0-A708-71CC6E061F6A}"/>
              </a:ext>
            </a:extLst>
          </p:cNvPr>
          <p:cNvSpPr txBox="1"/>
          <p:nvPr/>
        </p:nvSpPr>
        <p:spPr>
          <a:xfrm>
            <a:off x="146599" y="789824"/>
            <a:ext cx="5422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Photocurrent density :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TNT: 0.05 - 0.5~1.0 mA/cm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1.23 V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</a:t>
            </a:r>
          </a:p>
          <a:p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10~50 times</a:t>
            </a:r>
            <a:endParaRPr lang="zh-CN" altLang="en-US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右大括号 3">
            <a:extLst>
              <a:ext uri="{FF2B5EF4-FFF2-40B4-BE49-F238E27FC236}">
                <a16:creationId xmlns:a16="http://schemas.microsoft.com/office/drawing/2014/main" id="{D7EFA6BC-0103-4FDA-9439-EFAD32A32D2F}"/>
              </a:ext>
            </a:extLst>
          </p:cNvPr>
          <p:cNvSpPr/>
          <p:nvPr/>
        </p:nvSpPr>
        <p:spPr>
          <a:xfrm>
            <a:off x="9857896" y="4528168"/>
            <a:ext cx="332286" cy="586357"/>
          </a:xfrm>
          <a:prstGeom prst="rightBrac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D3E3634-6354-4AF0-8D95-588ECFCAFD04}"/>
              </a:ext>
            </a:extLst>
          </p:cNvPr>
          <p:cNvCxnSpPr>
            <a:cxnSpLocks/>
          </p:cNvCxnSpPr>
          <p:nvPr/>
        </p:nvCxnSpPr>
        <p:spPr>
          <a:xfrm flipV="1">
            <a:off x="10424239" y="4528168"/>
            <a:ext cx="0" cy="407624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D2F7D0F-9A04-4E94-88C6-3B3CEF194AA1}"/>
              </a:ext>
            </a:extLst>
          </p:cNvPr>
          <p:cNvSpPr txBox="1"/>
          <p:nvPr/>
        </p:nvSpPr>
        <p:spPr>
          <a:xfrm>
            <a:off x="7549172" y="1751463"/>
            <a:ext cx="1362083" cy="307777"/>
          </a:xfrm>
          <a:prstGeom prst="rect">
            <a:avLst/>
          </a:prstGeom>
          <a:solidFill>
            <a:srgbClr val="B3E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Scale-up</a:t>
            </a: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3B89709-24E9-4FBE-8E89-82D0F5B1DE1C}"/>
              </a:ext>
            </a:extLst>
          </p:cNvPr>
          <p:cNvSpPr txBox="1"/>
          <p:nvPr/>
        </p:nvSpPr>
        <p:spPr>
          <a:xfrm>
            <a:off x="34727" y="6159386"/>
            <a:ext cx="63181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Chemical Engineering Journal</a:t>
            </a:r>
            <a:r>
              <a:rPr lang="en-US" altLang="zh-CN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(2021): 131415.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67EBDF-653C-4030-B556-C01AFF4C1A79}"/>
              </a:ext>
            </a:extLst>
          </p:cNvPr>
          <p:cNvSpPr txBox="1"/>
          <p:nvPr/>
        </p:nvSpPr>
        <p:spPr>
          <a:xfrm>
            <a:off x="6622696" y="905606"/>
            <a:ext cx="7582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span 6 orders magnitude length scales ranging</a:t>
            </a:r>
          </a:p>
          <a:p>
            <a:r>
              <a:rPr lang="en-US" altLang="zh-CN" b="1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10</a:t>
            </a:r>
            <a:r>
              <a:rPr lang="en-US" altLang="zh-CN" b="1" i="0" baseline="300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−8</a:t>
            </a:r>
            <a:r>
              <a:rPr lang="en-US" altLang="zh-CN" b="1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 to 10</a:t>
            </a:r>
            <a:r>
              <a:rPr lang="en-US" altLang="zh-CN" b="1" i="0" baseline="300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altLang="zh-CN" b="1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CBF597E-FAAE-406E-A775-673E32D1A232}"/>
              </a:ext>
            </a:extLst>
          </p:cNvPr>
          <p:cNvCxnSpPr>
            <a:cxnSpLocks/>
          </p:cNvCxnSpPr>
          <p:nvPr/>
        </p:nvCxnSpPr>
        <p:spPr>
          <a:xfrm>
            <a:off x="4869455" y="1994053"/>
            <a:ext cx="0" cy="35584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6DDE79-4F61-46CA-9F84-9477E57D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E69F-431A-4352-93E9-B648FB729839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B0F1EFB-AF03-4859-9A89-E6B297E171C6}"/>
              </a:ext>
            </a:extLst>
          </p:cNvPr>
          <p:cNvSpPr txBox="1"/>
          <p:nvPr/>
        </p:nvSpPr>
        <p:spPr>
          <a:xfrm>
            <a:off x="6849340" y="2210488"/>
            <a:ext cx="3300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" panose="02020603050405020304" pitchFamily="18" charset="0"/>
                <a:cs typeface="Times" panose="02020603050405020304" pitchFamily="18" charset="0"/>
              </a:rPr>
              <a:t>1 cm</a:t>
            </a:r>
            <a:r>
              <a:rPr lang="en-US" altLang="zh-CN" sz="12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2     </a:t>
            </a:r>
            <a:r>
              <a:rPr lang="en-US" altLang="zh-CN" sz="1200" b="1" dirty="0">
                <a:latin typeface="Times" panose="02020603050405020304" pitchFamily="18" charset="0"/>
                <a:cs typeface="Times" panose="02020603050405020304" pitchFamily="18" charset="0"/>
              </a:rPr>
              <a:t>2 cm</a:t>
            </a:r>
            <a:r>
              <a:rPr lang="en-US" altLang="zh-CN" sz="12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2        </a:t>
            </a:r>
            <a:r>
              <a:rPr lang="en-US" altLang="zh-CN" sz="1200" b="1" dirty="0">
                <a:latin typeface="Times" panose="02020603050405020304" pitchFamily="18" charset="0"/>
                <a:cs typeface="Times" panose="02020603050405020304" pitchFamily="18" charset="0"/>
              </a:rPr>
              <a:t> 4</a:t>
            </a:r>
            <a:r>
              <a:rPr lang="en-US" altLang="zh-CN" sz="12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zh-CN" sz="1200" b="1" dirty="0">
                <a:latin typeface="Times" panose="02020603050405020304" pitchFamily="18" charset="0"/>
                <a:cs typeface="Times" panose="02020603050405020304" pitchFamily="18" charset="0"/>
              </a:rPr>
              <a:t>cm</a:t>
            </a:r>
            <a:r>
              <a:rPr lang="en-US" altLang="zh-CN" sz="12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2                       </a:t>
            </a:r>
            <a:r>
              <a:rPr lang="en-US" altLang="zh-CN" sz="1200" b="1" dirty="0">
                <a:latin typeface="Times" panose="02020603050405020304" pitchFamily="18" charset="0"/>
                <a:cs typeface="Times" panose="02020603050405020304" pitchFamily="18" charset="0"/>
              </a:rPr>
              <a:t>6 cm</a:t>
            </a:r>
            <a:r>
              <a:rPr lang="en-US" altLang="zh-CN" sz="1200" b="1" baseline="30000" dirty="0">
                <a:latin typeface="Times" panose="02020603050405020304" pitchFamily="18" charset="0"/>
                <a:cs typeface="Times" panose="02020603050405020304" pitchFamily="18" charset="0"/>
              </a:rPr>
              <a:t>2  </a:t>
            </a:r>
            <a:endParaRPr lang="zh-CN" altLang="en-US" sz="1200" b="1" baseline="30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zh-CN" altLang="en-US" sz="1200" b="1" baseline="30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8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2.1|11.1|1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830</Words>
  <Application>Microsoft Office PowerPoint</Application>
  <PresentationFormat>Widescreen</PresentationFormat>
  <Paragraphs>152</Paragraphs>
  <Slides>19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等线</vt:lpstr>
      <vt:lpstr>等线 Light</vt:lpstr>
      <vt:lpstr>NexusSerif</vt:lpstr>
      <vt:lpstr>Arial</vt:lpstr>
      <vt:lpstr>Calibri</vt:lpstr>
      <vt:lpstr>Times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雪兰 侯</dc:creator>
  <cp:lastModifiedBy>Li Yongdan</cp:lastModifiedBy>
  <cp:revision>127</cp:revision>
  <dcterms:created xsi:type="dcterms:W3CDTF">2021-04-12T09:25:56Z</dcterms:created>
  <dcterms:modified xsi:type="dcterms:W3CDTF">2021-09-05T07:46:14Z</dcterms:modified>
</cp:coreProperties>
</file>