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60" r:id="rId2"/>
    <p:sldId id="257" r:id="rId3"/>
    <p:sldId id="263" r:id="rId4"/>
    <p:sldId id="264" r:id="rId5"/>
    <p:sldId id="265" r:id="rId6"/>
    <p:sldId id="289" r:id="rId7"/>
    <p:sldId id="266" r:id="rId8"/>
    <p:sldId id="299" r:id="rId9"/>
    <p:sldId id="275" r:id="rId10"/>
    <p:sldId id="277" r:id="rId11"/>
    <p:sldId id="278" r:id="rId12"/>
    <p:sldId id="279" r:id="rId13"/>
    <p:sldId id="270" r:id="rId14"/>
    <p:sldId id="271" r:id="rId15"/>
    <p:sldId id="272" r:id="rId16"/>
    <p:sldId id="261" r:id="rId17"/>
    <p:sldId id="259" r:id="rId18"/>
    <p:sldId id="258" r:id="rId19"/>
    <p:sldId id="296" r:id="rId20"/>
    <p:sldId id="297" r:id="rId21"/>
    <p:sldId id="269" r:id="rId22"/>
    <p:sldId id="295" r:id="rId23"/>
    <p:sldId id="280" r:id="rId24"/>
    <p:sldId id="281" r:id="rId25"/>
    <p:sldId id="282" r:id="rId26"/>
    <p:sldId id="293" r:id="rId27"/>
  </p:sldIdLst>
  <p:sldSz cx="9144000" cy="5715000" type="screen16x1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7">
          <p15:clr>
            <a:srgbClr val="A4A3A4"/>
          </p15:clr>
        </p15:guide>
        <p15:guide id="2" orient="horz" pos="3047" userDrawn="1">
          <p15:clr>
            <a:srgbClr val="A4A3A4"/>
          </p15:clr>
        </p15:guide>
        <p15:guide id="3" pos="295">
          <p15:clr>
            <a:srgbClr val="A4A3A4"/>
          </p15:clr>
        </p15:guide>
        <p15:guide id="4" pos="546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3340"/>
    <a:srgbClr val="FFCD00"/>
    <a:srgbClr val="005EB8"/>
    <a:srgbClr val="FFCDB8"/>
    <a:srgbClr val="FFCF06"/>
    <a:srgbClr val="F8C704"/>
    <a:srgbClr val="EFC002"/>
    <a:srgbClr val="00A8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/>
    <p:restoredTop sz="94666"/>
  </p:normalViewPr>
  <p:slideViewPr>
    <p:cSldViewPr snapToGrid="0">
      <p:cViewPr varScale="1">
        <p:scale>
          <a:sx n="229" d="100"/>
          <a:sy n="229" d="100"/>
        </p:scale>
        <p:origin x="1277" y="149"/>
      </p:cViewPr>
      <p:guideLst>
        <p:guide orient="horz" pos="167"/>
        <p:guide orient="horz" pos="3047"/>
        <p:guide pos="295"/>
        <p:guide pos="546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39D04D9-2D90-E741-8C77-A958108973E5}" type="datetimeFigureOut">
              <a:rPr lang="en-US"/>
              <a:pPr>
                <a:defRPr/>
              </a:pPr>
              <a:t>10/22/2020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81337A6-C487-9645-B543-6BBD05A1D1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45393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FE7B0BA-8FA8-3A4A-9820-CF1299A8B616}" type="datetime1">
              <a:rPr lang="fi-FI"/>
              <a:pPr>
                <a:defRPr/>
              </a:pPr>
              <a:t>22.10.2020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/>
              <a:t>Click to edit Master text styles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66A5FF2-0573-2649-A39A-26FA52E0537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72913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Video is a simulation of the combustion process inside an engine.  Good way to highlight the multidisciplinary nature of the field: fluid dynamics, chemistry, heat transfer, mathematics, programming, and high performance computing.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4403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Video is a simulation of the combustion process inside an engine.  Good way to highlight the multidisciplinary nature of the field: fluid dynamics, chemistry, heat transfer, mathematics, programming, and high performance computing.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2684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lue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3" y="1417340"/>
            <a:ext cx="8207375" cy="2952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654175" cy="151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6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lu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3" y="1657740"/>
            <a:ext cx="3319477" cy="269408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rgbClr val="005EB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3" y="4531740"/>
            <a:ext cx="3319477" cy="486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50000"/>
            <a:ext cx="4629692" cy="5415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  <a:endParaRPr lang="fi-FI" noProof="0"/>
          </a:p>
        </p:txBody>
      </p:sp>
      <p:pic>
        <p:nvPicPr>
          <p:cNvPr id="7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654175" cy="151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45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R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50000"/>
            <a:ext cx="4629692" cy="5415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  <a:endParaRPr lang="fi-FI" noProof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68313" y="1657740"/>
            <a:ext cx="3319477" cy="269408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rgbClr val="EF334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3" y="4531740"/>
            <a:ext cx="3319477" cy="486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654175" cy="151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45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Yello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50000"/>
            <a:ext cx="4629692" cy="5415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  <a:endParaRPr lang="fi-FI" noProof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68313" y="1633364"/>
            <a:ext cx="3319477" cy="269408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rgbClr val="FFCD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68313" y="4507364"/>
            <a:ext cx="3319477" cy="486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654175" cy="151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62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lue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3" y="1593555"/>
            <a:ext cx="8207375" cy="21966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4"/>
          <p:cNvCxnSpPr/>
          <p:nvPr userDrawn="1"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113788" cy="9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7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Red">
    <p:bg>
      <p:bgPr>
        <a:solidFill>
          <a:srgbClr val="EF3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68313" y="1593555"/>
            <a:ext cx="8207375" cy="21966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4"/>
          <p:cNvCxnSpPr/>
          <p:nvPr userDrawn="1"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055876" cy="9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48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Yellow">
    <p:bg>
      <p:bgPr>
        <a:solidFill>
          <a:srgbClr val="FF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68313" y="1593555"/>
            <a:ext cx="8207375" cy="21966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4"/>
          <p:cNvCxnSpPr/>
          <p:nvPr userDrawn="1"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146364" cy="9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16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rgbClr val="0065B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73324"/>
            <a:ext cx="8207374" cy="33243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BB682-87B2-4236-AF78-B49807E7713E}" type="datetime1">
              <a:rPr lang="fi-FI" smtClean="0"/>
              <a:t>22.10.2020</a:t>
            </a:fld>
            <a:endParaRPr lang="fi-FI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rgbClr val="005EB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113788" cy="9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08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rgbClr val="0065B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36687-CBD3-415D-8421-2B5EAA963EBF}" type="datetime1">
              <a:rPr lang="fi-FI" smtClean="0"/>
              <a:t>22.10.2020</a:t>
            </a:fld>
            <a:endParaRPr lang="fi-FI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42AF8-94BF-6340-B60E-A8C5E9F87F0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34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rgbClr val="EF33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055876" cy="9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15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rgbClr val="0065B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C5285-7526-43D5-81FF-B1103F667C54}" type="datetime1">
              <a:rPr lang="fi-FI" smtClean="0"/>
              <a:t>22.10.2020</a:t>
            </a:fld>
            <a:endParaRPr lang="fi-FI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4BE77-5FCA-3844-8BD6-7ECE8B5BEE8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0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rgbClr val="FFCD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146364" cy="9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42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265113"/>
            <a:ext cx="8212380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rgbClr val="0065B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8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09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F12C3-4421-43A0-8844-8188FCFDF52F}" type="datetime1">
              <a:rPr lang="fi-FI" smtClean="0"/>
              <a:t>22.10.2020</a:t>
            </a:fld>
            <a:endParaRPr lang="fi-FI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9A8AE-7274-0C4A-AB42-92022833E6E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3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rgbClr val="005EB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113788" cy="9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82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Red">
    <p:bg>
      <p:bgPr>
        <a:solidFill>
          <a:srgbClr val="EF3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3" y="1417340"/>
            <a:ext cx="8207375" cy="2952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654175" cy="151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993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rgbClr val="0065B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468313" y="1261611"/>
            <a:ext cx="3988079" cy="333664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5" name="Content Placeholder 10"/>
          <p:cNvSpPr>
            <a:spLocks noGrp="1"/>
          </p:cNvSpPr>
          <p:nvPr>
            <p:ph sz="quarter" idx="18"/>
          </p:nvPr>
        </p:nvSpPr>
        <p:spPr>
          <a:xfrm>
            <a:off x="4687609" y="1261049"/>
            <a:ext cx="3988079" cy="333664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F29C9-51F7-4E61-B7C7-5CEFA78BD6B3}" type="datetime1">
              <a:rPr lang="fi-FI" smtClean="0"/>
              <a:t>22.10.2020</a:t>
            </a:fld>
            <a:endParaRPr lang="fi-FI"/>
          </a:p>
        </p:txBody>
      </p:sp>
      <p:sp>
        <p:nvSpPr>
          <p:cNvPr id="8" name="Footer Placeholder 15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5180D-9F57-224F-AD9B-D6C47196F0C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3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rgbClr val="EF33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055876" cy="9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52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rgbClr val="0065B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313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BD0ED-27AA-4BEE-8827-0A59147D95E5}" type="datetime1">
              <a:rPr lang="fi-FI" smtClean="0"/>
              <a:t>22.10.2020</a:t>
            </a:fld>
            <a:endParaRPr lang="fi-FI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5D404-ADF5-A94E-82B6-70B84D261D7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3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rgbClr val="FFCD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0"/>
          <p:cNvSpPr>
            <a:spLocks noGrp="1"/>
          </p:cNvSpPr>
          <p:nvPr>
            <p:ph sz="quarter" idx="18"/>
          </p:nvPr>
        </p:nvSpPr>
        <p:spPr>
          <a:xfrm>
            <a:off x="4687609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pic>
        <p:nvPicPr>
          <p:cNvPr id="12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146364" cy="9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713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BB682-87B2-4236-AF78-B49807E7713E}" type="datetime1">
              <a:rPr lang="fi-FI" smtClean="0"/>
              <a:t>22.10.2020</a:t>
            </a:fld>
            <a:endParaRPr lang="fi-FI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357727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78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Yellow">
    <p:bg>
      <p:bgPr>
        <a:solidFill>
          <a:srgbClr val="FF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3" y="1417340"/>
            <a:ext cx="8207375" cy="2952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654175" cy="151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18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3" y="1417636"/>
            <a:ext cx="8207375" cy="2952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654175" cy="151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27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BG image 2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3" y="1417636"/>
            <a:ext cx="8207375" cy="2952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654175" cy="151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2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BG image 3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3" y="1417636"/>
            <a:ext cx="8207375" cy="2952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654175" cy="151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05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lu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418400"/>
            <a:ext cx="8208000" cy="2952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rgbClr val="005EB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388448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654175" cy="151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77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2" y="1418400"/>
            <a:ext cx="8208000" cy="2952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rgbClr val="EF334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379423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654175" cy="151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64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Yellow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2" y="1418400"/>
            <a:ext cx="8208000" cy="2952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rgbClr val="FFCD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388448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654175" cy="151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46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956" y="5017740"/>
            <a:ext cx="3619500" cy="1322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956" y="5150032"/>
            <a:ext cx="3619500" cy="15478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520173-7D7F-4FBC-A781-33E654CAA422}" type="datetime1">
              <a:rPr lang="fi-FI" smtClean="0"/>
              <a:t>22.10.2020</a:t>
            </a:fld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956" y="5304814"/>
            <a:ext cx="3619500" cy="1349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5BCDE0-955E-2A43-932A-046BF80DB9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7" r:id="rId1"/>
    <p:sldLayoutId id="2147484748" r:id="rId2"/>
    <p:sldLayoutId id="2147484749" r:id="rId3"/>
    <p:sldLayoutId id="2147484750" r:id="rId4"/>
    <p:sldLayoutId id="2147484751" r:id="rId5"/>
    <p:sldLayoutId id="2147484752" r:id="rId6"/>
    <p:sldLayoutId id="2147484753" r:id="rId7"/>
    <p:sldLayoutId id="2147484754" r:id="rId8"/>
    <p:sldLayoutId id="2147484755" r:id="rId9"/>
    <p:sldLayoutId id="2147484756" r:id="rId10"/>
    <p:sldLayoutId id="2147484757" r:id="rId11"/>
    <p:sldLayoutId id="2147484758" r:id="rId12"/>
    <p:sldLayoutId id="2147484759" r:id="rId13"/>
    <p:sldLayoutId id="2147484760" r:id="rId14"/>
    <p:sldLayoutId id="2147484761" r:id="rId15"/>
    <p:sldLayoutId id="2147484762" r:id="rId16"/>
    <p:sldLayoutId id="2147484763" r:id="rId17"/>
    <p:sldLayoutId id="2147484764" r:id="rId18"/>
    <p:sldLayoutId id="2147484765" r:id="rId19"/>
    <p:sldLayoutId id="2147484766" r:id="rId20"/>
    <p:sldLayoutId id="2147484767" r:id="rId21"/>
    <p:sldLayoutId id="2147484768" r:id="rId22"/>
  </p:sldLayoutIdLst>
  <p:hf hdr="0" ft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4400" dirty="0"/>
              <a:t>Aalto Bachelor’s </a:t>
            </a:r>
            <a:r>
              <a:rPr lang="en-US" sz="4400" dirty="0" err="1"/>
              <a:t>programme</a:t>
            </a:r>
            <a:r>
              <a:rPr lang="en-US" sz="4400" dirty="0"/>
              <a:t> in Science and Technology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313" y="4213625"/>
            <a:ext cx="5495420" cy="660000"/>
          </a:xfrm>
        </p:spPr>
        <p:txBody>
          <a:bodyPr>
            <a:noAutofit/>
          </a:bodyPr>
          <a:lstStyle/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42849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err="1"/>
              <a:t>Chemical</a:t>
            </a:r>
            <a:r>
              <a:rPr lang="fi-FI"/>
              <a:t> Engineering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22.10.2020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10</a:t>
            </a:fld>
            <a:endParaRPr lang="fi-FI"/>
          </a:p>
        </p:txBody>
      </p:sp>
      <p:sp>
        <p:nvSpPr>
          <p:cNvPr id="21" name="Rectangle 20"/>
          <p:cNvSpPr/>
          <p:nvPr/>
        </p:nvSpPr>
        <p:spPr>
          <a:xfrm>
            <a:off x="395536" y="1345332"/>
            <a:ext cx="2159471" cy="792088"/>
          </a:xfrm>
          <a:prstGeom prst="rect">
            <a:avLst/>
          </a:prstGeom>
          <a:solidFill>
            <a:schemeClr val="accent1">
              <a:lumMod val="40000"/>
              <a:lumOff val="60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2799" y="1439406"/>
            <a:ext cx="164152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/>
              <a:t>Why to choose</a:t>
            </a:r>
          </a:p>
          <a:p>
            <a:pPr algn="ctr"/>
            <a:r>
              <a:rPr lang="en-US" b="1"/>
              <a:t>this major?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95536" y="2462245"/>
            <a:ext cx="2159471" cy="792088"/>
          </a:xfrm>
          <a:prstGeom prst="rect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4302" y="2556319"/>
            <a:ext cx="121852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Content of</a:t>
            </a:r>
          </a:p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the studies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95536" y="3649588"/>
            <a:ext cx="2159471" cy="792088"/>
          </a:xfrm>
          <a:prstGeom prst="rect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2736" y="3876645"/>
            <a:ext cx="112835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Highlights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7A3DE2-3418-F940-BEA4-092D6AF47772}"/>
              </a:ext>
            </a:extLst>
          </p:cNvPr>
          <p:cNvSpPr/>
          <p:nvPr/>
        </p:nvSpPr>
        <p:spPr>
          <a:xfrm>
            <a:off x="2659791" y="1211728"/>
            <a:ext cx="5977508" cy="3331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05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i-FI" dirty="0" err="1"/>
              <a:t>Strong</a:t>
            </a:r>
            <a:r>
              <a:rPr lang="fi-FI" dirty="0"/>
              <a:t> </a:t>
            </a:r>
            <a:r>
              <a:rPr lang="fi-FI" dirty="0" err="1"/>
              <a:t>basis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b="1" dirty="0" err="1"/>
              <a:t>math</a:t>
            </a:r>
            <a:r>
              <a:rPr lang="fi-FI" dirty="0"/>
              <a:t> and </a:t>
            </a:r>
            <a:r>
              <a:rPr lang="fi-FI" b="1" dirty="0" err="1"/>
              <a:t>programming</a:t>
            </a:r>
            <a:r>
              <a:rPr lang="fi-FI" dirty="0"/>
              <a:t> is </a:t>
            </a:r>
            <a:r>
              <a:rPr lang="fi-FI" dirty="0" err="1"/>
              <a:t>combined</a:t>
            </a:r>
            <a:r>
              <a:rPr lang="fi-FI" dirty="0"/>
              <a:t> with </a:t>
            </a:r>
            <a:r>
              <a:rPr lang="fi-FI" b="1" dirty="0" err="1"/>
              <a:t>chemistry</a:t>
            </a:r>
            <a:r>
              <a:rPr lang="fi-FI" dirty="0"/>
              <a:t>, </a:t>
            </a:r>
            <a:r>
              <a:rPr lang="fi-FI" b="1" dirty="0" err="1"/>
              <a:t>biochemistry</a:t>
            </a:r>
            <a:r>
              <a:rPr lang="fi-FI" dirty="0"/>
              <a:t>, </a:t>
            </a:r>
            <a:r>
              <a:rPr lang="fi-FI" b="1" dirty="0"/>
              <a:t>life </a:t>
            </a:r>
            <a:r>
              <a:rPr lang="fi-FI" b="1" dirty="0" err="1"/>
              <a:t>sciences</a:t>
            </a:r>
            <a:r>
              <a:rPr lang="fi-FI" dirty="0"/>
              <a:t> and </a:t>
            </a:r>
            <a:r>
              <a:rPr lang="fi-FI" b="1" dirty="0" err="1"/>
              <a:t>materials</a:t>
            </a:r>
            <a:r>
              <a:rPr lang="fi-FI" b="1" dirty="0"/>
              <a:t> </a:t>
            </a:r>
            <a:r>
              <a:rPr lang="fi-FI" b="1" dirty="0" err="1"/>
              <a:t>technology</a:t>
            </a:r>
            <a:r>
              <a:rPr lang="fi-FI" dirty="0"/>
              <a:t>. </a:t>
            </a:r>
          </a:p>
          <a:p>
            <a:pPr marL="580500" lvl="1" indent="-342900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i-FI" dirty="0"/>
              <a:t>IT is </a:t>
            </a:r>
            <a:r>
              <a:rPr lang="fi-FI" dirty="0" err="1"/>
              <a:t>more</a:t>
            </a:r>
            <a:r>
              <a:rPr lang="fi-FI" dirty="0"/>
              <a:t> and </a:t>
            </a:r>
            <a:r>
              <a:rPr lang="fi-FI" dirty="0" err="1"/>
              <a:t>more</a:t>
            </a:r>
            <a:r>
              <a:rPr lang="fi-FI" dirty="0"/>
              <a:t> </a:t>
            </a:r>
            <a:r>
              <a:rPr lang="fi-FI" dirty="0" err="1"/>
              <a:t>present</a:t>
            </a:r>
            <a:r>
              <a:rPr lang="fi-FI" dirty="0"/>
              <a:t> in </a:t>
            </a:r>
            <a:r>
              <a:rPr lang="fi-FI" dirty="0" err="1"/>
              <a:t>all</a:t>
            </a:r>
            <a:r>
              <a:rPr lang="fi-FI" dirty="0"/>
              <a:t> </a:t>
            </a:r>
            <a:r>
              <a:rPr lang="fi-FI" dirty="0" err="1"/>
              <a:t>fields</a:t>
            </a:r>
            <a:r>
              <a:rPr lang="fi-FI" dirty="0"/>
              <a:t> of </a:t>
            </a:r>
            <a:r>
              <a:rPr lang="fi-FI" dirty="0" err="1"/>
              <a:t>technology</a:t>
            </a:r>
            <a:r>
              <a:rPr lang="fi-FI" dirty="0"/>
              <a:t> and science. </a:t>
            </a:r>
          </a:p>
          <a:p>
            <a:pPr marL="5805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major</a:t>
            </a:r>
            <a:r>
              <a:rPr lang="fi-FI" dirty="0"/>
              <a:t> </a:t>
            </a:r>
            <a:r>
              <a:rPr lang="fi-FI" dirty="0" err="1"/>
              <a:t>gives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a </a:t>
            </a:r>
            <a:r>
              <a:rPr lang="fi-FI" dirty="0" err="1"/>
              <a:t>unique</a:t>
            </a:r>
            <a:r>
              <a:rPr lang="fi-FI" dirty="0"/>
              <a:t> </a:t>
            </a:r>
            <a:r>
              <a:rPr lang="fi-FI" dirty="0" err="1"/>
              <a:t>competitive</a:t>
            </a:r>
            <a:r>
              <a:rPr lang="fi-FI" dirty="0"/>
              <a:t> </a:t>
            </a:r>
            <a:r>
              <a:rPr lang="fi-FI" dirty="0" err="1"/>
              <a:t>edge</a:t>
            </a:r>
            <a:r>
              <a:rPr lang="fi-FI" dirty="0"/>
              <a:t> </a:t>
            </a:r>
            <a:r>
              <a:rPr lang="fi-FI" dirty="0" err="1"/>
              <a:t>over</a:t>
            </a:r>
            <a:r>
              <a:rPr lang="fi-FI" dirty="0"/>
              <a:t> </a:t>
            </a:r>
            <a:r>
              <a:rPr lang="fi-FI" dirty="0" err="1"/>
              <a:t>those</a:t>
            </a:r>
            <a:r>
              <a:rPr lang="fi-FI" dirty="0"/>
              <a:t> </a:t>
            </a:r>
            <a:r>
              <a:rPr lang="fi-FI" dirty="0" err="1"/>
              <a:t>being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field</a:t>
            </a:r>
            <a:r>
              <a:rPr lang="fi-FI" dirty="0"/>
              <a:t> for </a:t>
            </a:r>
            <a:r>
              <a:rPr lang="fi-FI" dirty="0" err="1"/>
              <a:t>longer</a:t>
            </a:r>
            <a:r>
              <a:rPr lang="fi-FI" dirty="0"/>
              <a:t> </a:t>
            </a:r>
            <a:r>
              <a:rPr lang="fi-FI" dirty="0" err="1"/>
              <a:t>time</a:t>
            </a:r>
            <a:r>
              <a:rPr lang="fi-FI" dirty="0"/>
              <a:t>.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really</a:t>
            </a:r>
            <a:r>
              <a:rPr lang="fi-FI" dirty="0"/>
              <a:t> </a:t>
            </a:r>
            <a:r>
              <a:rPr lang="fi-FI" b="1" dirty="0" err="1"/>
              <a:t>combine</a:t>
            </a:r>
            <a:r>
              <a:rPr lang="fi-FI" b="1" dirty="0"/>
              <a:t> </a:t>
            </a:r>
            <a:r>
              <a:rPr lang="fi-FI" b="1" dirty="0" err="1"/>
              <a:t>cutting</a:t>
            </a:r>
            <a:r>
              <a:rPr lang="fi-FI" b="1" dirty="0"/>
              <a:t> </a:t>
            </a:r>
            <a:r>
              <a:rPr lang="fi-FI" b="1" dirty="0" err="1"/>
              <a:t>edge</a:t>
            </a:r>
            <a:r>
              <a:rPr lang="fi-FI" b="1" dirty="0"/>
              <a:t> </a:t>
            </a:r>
            <a:r>
              <a:rPr lang="fi-FI" b="1" dirty="0" err="1"/>
              <a:t>computational</a:t>
            </a:r>
            <a:r>
              <a:rPr lang="fi-FI" b="1" dirty="0"/>
              <a:t> </a:t>
            </a:r>
            <a:r>
              <a:rPr lang="fi-FI" b="1" dirty="0" err="1"/>
              <a:t>tools</a:t>
            </a:r>
            <a:r>
              <a:rPr lang="fi-FI" b="1" dirty="0"/>
              <a:t> to </a:t>
            </a:r>
            <a:r>
              <a:rPr lang="fi-FI" b="1" dirty="0" err="1"/>
              <a:t>applications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really</a:t>
            </a:r>
            <a:r>
              <a:rPr lang="fi-FI" dirty="0"/>
              <a:t> </a:t>
            </a:r>
            <a:r>
              <a:rPr lang="fi-FI" dirty="0" err="1"/>
              <a:t>matter</a:t>
            </a:r>
            <a:r>
              <a:rPr lang="fi-FI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91277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12B37B-308C-4C4C-A2D6-F1A15A131C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13844" r="10443" b="5177"/>
          <a:stretch/>
        </p:blipFill>
        <p:spPr>
          <a:xfrm>
            <a:off x="2771800" y="916632"/>
            <a:ext cx="6264696" cy="39570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err="1"/>
              <a:t>Chemical</a:t>
            </a:r>
            <a:r>
              <a:rPr lang="fi-FI"/>
              <a:t> Engineering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22.10.2020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11</a:t>
            </a:fld>
            <a:endParaRPr lang="fi-FI"/>
          </a:p>
        </p:txBody>
      </p:sp>
      <p:sp>
        <p:nvSpPr>
          <p:cNvPr id="21" name="Rectangle 20"/>
          <p:cNvSpPr/>
          <p:nvPr/>
        </p:nvSpPr>
        <p:spPr>
          <a:xfrm>
            <a:off x="395536" y="1345332"/>
            <a:ext cx="2159471" cy="792088"/>
          </a:xfrm>
          <a:prstGeom prst="rect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2799" y="1439406"/>
            <a:ext cx="164152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Why to choose</a:t>
            </a:r>
          </a:p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this major?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95536" y="2462245"/>
            <a:ext cx="2159471" cy="792088"/>
          </a:xfrm>
          <a:prstGeom prst="rect">
            <a:avLst/>
          </a:prstGeom>
          <a:solidFill>
            <a:schemeClr val="accent1">
              <a:lumMod val="40000"/>
              <a:lumOff val="60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4302" y="2556319"/>
            <a:ext cx="121852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/>
              <a:t>Content of</a:t>
            </a:r>
          </a:p>
          <a:p>
            <a:pPr algn="ctr"/>
            <a:r>
              <a:rPr lang="en-US" b="1"/>
              <a:t>the studies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95536" y="3649588"/>
            <a:ext cx="2159471" cy="792088"/>
          </a:xfrm>
          <a:prstGeom prst="rect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2736" y="3876645"/>
            <a:ext cx="112835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Highlights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99792" y="2462245"/>
            <a:ext cx="622818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fi-FI" b="1"/>
              <a:t>Math, Computer science, </a:t>
            </a:r>
            <a:r>
              <a:rPr lang="fi-FI" b="1" err="1"/>
              <a:t>Chemistry</a:t>
            </a:r>
            <a:r>
              <a:rPr lang="fi-FI" b="1"/>
              <a:t>, </a:t>
            </a:r>
            <a:r>
              <a:rPr lang="fi-FI" b="1" err="1"/>
              <a:t>Biochemistry</a:t>
            </a:r>
            <a:r>
              <a:rPr lang="fi-FI" b="1"/>
              <a:t>, </a:t>
            </a:r>
            <a:r>
              <a:rPr lang="fi-FI" b="1" err="1"/>
              <a:t>Material</a:t>
            </a:r>
            <a:r>
              <a:rPr lang="fi-FI" b="1"/>
              <a:t> science, Design and </a:t>
            </a:r>
            <a:r>
              <a:rPr lang="fi-FI" b="1" err="1"/>
              <a:t>much</a:t>
            </a:r>
            <a:r>
              <a:rPr lang="fi-FI" b="1"/>
              <a:t> </a:t>
            </a:r>
            <a:r>
              <a:rPr lang="fi-FI" b="1" err="1"/>
              <a:t>more</a:t>
            </a:r>
            <a:r>
              <a:rPr lang="fi-FI" b="1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30984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Chemical</a:t>
            </a:r>
            <a:r>
              <a:rPr lang="fi-FI" dirty="0"/>
              <a:t> Engineering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22.10.2020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12</a:t>
            </a:fld>
            <a:endParaRPr lang="fi-FI"/>
          </a:p>
        </p:txBody>
      </p:sp>
      <p:sp>
        <p:nvSpPr>
          <p:cNvPr id="21" name="Rectangle 20"/>
          <p:cNvSpPr/>
          <p:nvPr/>
        </p:nvSpPr>
        <p:spPr>
          <a:xfrm>
            <a:off x="395536" y="1345332"/>
            <a:ext cx="2159471" cy="792088"/>
          </a:xfrm>
          <a:prstGeom prst="rect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2799" y="1439406"/>
            <a:ext cx="164152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Why to choose</a:t>
            </a:r>
          </a:p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this major?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95536" y="2462245"/>
            <a:ext cx="2159471" cy="792088"/>
          </a:xfrm>
          <a:prstGeom prst="rect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4302" y="2556319"/>
            <a:ext cx="121852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Content of</a:t>
            </a:r>
          </a:p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the studies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95536" y="3649588"/>
            <a:ext cx="2159471" cy="792088"/>
          </a:xfrm>
          <a:prstGeom prst="rect">
            <a:avLst/>
          </a:prstGeom>
          <a:solidFill>
            <a:schemeClr val="accent1">
              <a:lumMod val="40000"/>
              <a:lumOff val="60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2736" y="3876645"/>
            <a:ext cx="112835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/>
              <a:t>Highlights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8ED51C-EF3C-094F-A204-CB00DC0119CC}"/>
              </a:ext>
            </a:extLst>
          </p:cNvPr>
          <p:cNvSpPr txBox="1"/>
          <p:nvPr/>
        </p:nvSpPr>
        <p:spPr>
          <a:xfrm>
            <a:off x="2620022" y="1305332"/>
            <a:ext cx="5770208" cy="31326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80500" lvl="1" indent="-342900">
              <a:lnSpc>
                <a:spcPct val="120000"/>
              </a:lnSpc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fi-FI" dirty="0" err="1"/>
              <a:t>After</a:t>
            </a:r>
            <a:r>
              <a:rPr lang="fi-FI" dirty="0"/>
              <a:t> </a:t>
            </a:r>
            <a:r>
              <a:rPr lang="fi-FI" dirty="0" err="1"/>
              <a:t>having</a:t>
            </a:r>
            <a:r>
              <a:rPr lang="fi-FI" dirty="0"/>
              <a:t> </a:t>
            </a:r>
            <a:r>
              <a:rPr lang="fi-FI" dirty="0" err="1"/>
              <a:t>basic</a:t>
            </a:r>
            <a:r>
              <a:rPr lang="fi-FI" dirty="0"/>
              <a:t> </a:t>
            </a:r>
            <a:r>
              <a:rPr lang="fi-FI" dirty="0" err="1"/>
              <a:t>knowledge</a:t>
            </a:r>
            <a:r>
              <a:rPr lang="fi-FI" dirty="0"/>
              <a:t> in </a:t>
            </a:r>
            <a:r>
              <a:rPr lang="fi-FI" b="1" dirty="0" err="1"/>
              <a:t>chemistry</a:t>
            </a:r>
            <a:r>
              <a:rPr lang="fi-FI" b="1" dirty="0"/>
              <a:t>, </a:t>
            </a:r>
            <a:r>
              <a:rPr lang="fi-FI" b="1" dirty="0" err="1"/>
              <a:t>biochemistry</a:t>
            </a:r>
            <a:r>
              <a:rPr lang="fi-FI" b="1" dirty="0"/>
              <a:t> and </a:t>
            </a:r>
            <a:r>
              <a:rPr lang="fi-FI" b="1" dirty="0" err="1"/>
              <a:t>material</a:t>
            </a:r>
            <a:r>
              <a:rPr lang="fi-FI" b="1" dirty="0"/>
              <a:t> </a:t>
            </a:r>
            <a:r>
              <a:rPr lang="fi-FI" b="1" dirty="0" err="1"/>
              <a:t>sciences</a:t>
            </a:r>
            <a:r>
              <a:rPr lang="fi-FI" dirty="0"/>
              <a:t>, </a:t>
            </a:r>
            <a:r>
              <a:rPr lang="fi-FI" dirty="0" err="1"/>
              <a:t>both</a:t>
            </a:r>
            <a:r>
              <a:rPr lang="fi-FI" dirty="0"/>
              <a:t> </a:t>
            </a:r>
            <a:r>
              <a:rPr lang="fi-FI" dirty="0" err="1"/>
              <a:t>theoretically</a:t>
            </a:r>
            <a:r>
              <a:rPr lang="fi-FI" dirty="0"/>
              <a:t> and in the </a:t>
            </a:r>
            <a:r>
              <a:rPr lang="fi-FI" dirty="0" err="1"/>
              <a:t>laboratories</a:t>
            </a:r>
            <a:r>
              <a:rPr lang="fi-FI" dirty="0"/>
              <a:t>,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will</a:t>
            </a:r>
            <a:r>
              <a:rPr lang="fi-FI" dirty="0"/>
              <a:t> </a:t>
            </a:r>
            <a:r>
              <a:rPr lang="fi-FI" dirty="0" err="1"/>
              <a:t>continue</a:t>
            </a:r>
            <a:r>
              <a:rPr lang="fi-FI" dirty="0"/>
              <a:t> </a:t>
            </a:r>
            <a:r>
              <a:rPr lang="fi-FI" dirty="0" err="1"/>
              <a:t>your</a:t>
            </a:r>
            <a:r>
              <a:rPr lang="fi-FI" dirty="0"/>
              <a:t> </a:t>
            </a:r>
            <a:r>
              <a:rPr lang="fi-FI" dirty="0" err="1"/>
              <a:t>studies</a:t>
            </a:r>
            <a:r>
              <a:rPr lang="fi-FI" dirty="0"/>
              <a:t> with a </a:t>
            </a:r>
            <a:r>
              <a:rPr lang="fi-FI" dirty="0" err="1"/>
              <a:t>strong</a:t>
            </a:r>
            <a:r>
              <a:rPr lang="fi-FI" dirty="0"/>
              <a:t> </a:t>
            </a:r>
            <a:r>
              <a:rPr lang="fi-FI" dirty="0" err="1"/>
              <a:t>connection</a:t>
            </a:r>
            <a:r>
              <a:rPr lang="fi-FI" dirty="0"/>
              <a:t> to </a:t>
            </a:r>
            <a:r>
              <a:rPr lang="fi-FI" b="1" dirty="0"/>
              <a:t>design</a:t>
            </a:r>
            <a:r>
              <a:rPr lang="fi-FI" dirty="0"/>
              <a:t> and </a:t>
            </a:r>
            <a:r>
              <a:rPr lang="fi-FI" b="1" dirty="0" err="1"/>
              <a:t>entrepreneurship</a:t>
            </a:r>
            <a:r>
              <a:rPr lang="fi-FI" dirty="0"/>
              <a:t>.</a:t>
            </a:r>
          </a:p>
          <a:p>
            <a:pPr marL="5805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i-FI" dirty="0" err="1"/>
              <a:t>After</a:t>
            </a:r>
            <a:r>
              <a:rPr lang="fi-FI" dirty="0"/>
              <a:t> </a:t>
            </a:r>
            <a:r>
              <a:rPr lang="fi-FI" dirty="0" err="1"/>
              <a:t>BSc</a:t>
            </a:r>
            <a:r>
              <a:rPr lang="fi-FI" dirty="0"/>
              <a:t>,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choose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a set of </a:t>
            </a:r>
            <a:r>
              <a:rPr lang="fi-FI" dirty="0" err="1"/>
              <a:t>MSc</a:t>
            </a:r>
            <a:r>
              <a:rPr lang="fi-FI" dirty="0"/>
              <a:t>  </a:t>
            </a:r>
            <a:r>
              <a:rPr lang="fi-FI" dirty="0" err="1"/>
              <a:t>majors</a:t>
            </a:r>
            <a:r>
              <a:rPr lang="fi-FI" dirty="0"/>
              <a:t>, </a:t>
            </a:r>
            <a:r>
              <a:rPr lang="fi-FI" dirty="0" err="1"/>
              <a:t>giving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opportunities</a:t>
            </a:r>
            <a:r>
              <a:rPr lang="fi-FI" dirty="0"/>
              <a:t> </a:t>
            </a:r>
            <a:r>
              <a:rPr lang="fi-FI" dirty="0" err="1"/>
              <a:t>both</a:t>
            </a:r>
            <a:r>
              <a:rPr lang="fi-FI" dirty="0"/>
              <a:t> to </a:t>
            </a:r>
            <a:r>
              <a:rPr lang="fi-FI" dirty="0" err="1"/>
              <a:t>work</a:t>
            </a:r>
            <a:r>
              <a:rPr lang="fi-FI" dirty="0"/>
              <a:t> at </a:t>
            </a:r>
            <a:r>
              <a:rPr lang="fi-FI" dirty="0" err="1"/>
              <a:t>high</a:t>
            </a:r>
            <a:r>
              <a:rPr lang="fi-FI" dirty="0"/>
              <a:t> </a:t>
            </a:r>
            <a:r>
              <a:rPr lang="fi-FI" dirty="0" err="1"/>
              <a:t>impact</a:t>
            </a:r>
            <a:r>
              <a:rPr lang="fi-FI" dirty="0"/>
              <a:t> </a:t>
            </a:r>
            <a:r>
              <a:rPr lang="fi-FI" dirty="0" err="1"/>
              <a:t>research</a:t>
            </a:r>
            <a:r>
              <a:rPr lang="fi-FI" dirty="0"/>
              <a:t> </a:t>
            </a:r>
            <a:r>
              <a:rPr lang="fi-FI" dirty="0" err="1"/>
              <a:t>or</a:t>
            </a:r>
            <a:r>
              <a:rPr lang="fi-FI" dirty="0"/>
              <a:t> in </a:t>
            </a:r>
            <a:r>
              <a:rPr lang="fi-FI" dirty="0" err="1"/>
              <a:t>industry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has</a:t>
            </a:r>
            <a:r>
              <a:rPr lang="fi-FI" dirty="0"/>
              <a:t> a </a:t>
            </a:r>
            <a:r>
              <a:rPr lang="fi-FI" dirty="0" err="1"/>
              <a:t>practical</a:t>
            </a:r>
            <a:r>
              <a:rPr lang="fi-FI" dirty="0"/>
              <a:t> </a:t>
            </a:r>
            <a:r>
              <a:rPr lang="fi-FI" dirty="0" err="1"/>
              <a:t>impact</a:t>
            </a:r>
            <a:r>
              <a:rPr lang="fi-FI" dirty="0"/>
              <a:t> to </a:t>
            </a:r>
            <a:r>
              <a:rPr lang="fi-FI" dirty="0" err="1"/>
              <a:t>well-being</a:t>
            </a:r>
            <a:r>
              <a:rPr lang="fi-FI" dirty="0"/>
              <a:t> for </a:t>
            </a:r>
            <a:r>
              <a:rPr lang="fi-FI" dirty="0" err="1"/>
              <a:t>all</a:t>
            </a:r>
            <a:r>
              <a:rPr lang="fi-FI" dirty="0"/>
              <a:t> of us.</a:t>
            </a:r>
          </a:p>
        </p:txBody>
      </p:sp>
    </p:spTree>
    <p:extLst>
      <p:ext uri="{BB962C8B-B14F-4D97-AF65-F5344CB8AC3E}">
        <p14:creationId xmlns:p14="http://schemas.microsoft.com/office/powerpoint/2010/main" val="3172661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err="1"/>
              <a:t>Computational</a:t>
            </a:r>
            <a:r>
              <a:rPr lang="fi-FI"/>
              <a:t> Engineering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22.10.2020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13</a:t>
            </a:fld>
            <a:endParaRPr lang="fi-FI"/>
          </a:p>
        </p:txBody>
      </p:sp>
      <p:sp>
        <p:nvSpPr>
          <p:cNvPr id="21" name="Rectangle 20"/>
          <p:cNvSpPr/>
          <p:nvPr/>
        </p:nvSpPr>
        <p:spPr>
          <a:xfrm>
            <a:off x="395536" y="1345332"/>
            <a:ext cx="2159471" cy="792088"/>
          </a:xfrm>
          <a:prstGeom prst="rect">
            <a:avLst/>
          </a:prstGeom>
          <a:solidFill>
            <a:schemeClr val="accent1">
              <a:lumMod val="40000"/>
              <a:lumOff val="60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2799" y="1439406"/>
            <a:ext cx="164152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/>
              <a:t>Why to choose</a:t>
            </a:r>
          </a:p>
          <a:p>
            <a:pPr algn="ctr"/>
            <a:r>
              <a:rPr lang="en-US" b="1"/>
              <a:t>this major?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95536" y="2462245"/>
            <a:ext cx="2159471" cy="792088"/>
          </a:xfrm>
          <a:prstGeom prst="rect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4302" y="2556319"/>
            <a:ext cx="121852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Content of</a:t>
            </a:r>
          </a:p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the studies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95536" y="3649588"/>
            <a:ext cx="2159471" cy="792088"/>
          </a:xfrm>
          <a:prstGeom prst="rect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2736" y="3876645"/>
            <a:ext cx="112835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Highlights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7A3DE2-3418-F940-BEA4-092D6AF47772}"/>
              </a:ext>
            </a:extLst>
          </p:cNvPr>
          <p:cNvSpPr/>
          <p:nvPr/>
        </p:nvSpPr>
        <p:spPr>
          <a:xfrm>
            <a:off x="2699792" y="1129308"/>
            <a:ext cx="59775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err="1"/>
              <a:t>We</a:t>
            </a:r>
            <a:r>
              <a:rPr lang="fi-FI" b="1"/>
              <a:t> </a:t>
            </a:r>
            <a:r>
              <a:rPr lang="fi-FI" b="1" err="1"/>
              <a:t>use</a:t>
            </a:r>
            <a:r>
              <a:rPr lang="fi-FI" b="1"/>
              <a:t> </a:t>
            </a:r>
            <a:r>
              <a:rPr lang="fi-FI" b="1" err="1"/>
              <a:t>computers</a:t>
            </a:r>
            <a:r>
              <a:rPr lang="fi-FI" b="1"/>
              <a:t>, </a:t>
            </a:r>
            <a:r>
              <a:rPr lang="fi-FI" b="1" err="1"/>
              <a:t>mathematics</a:t>
            </a:r>
            <a:r>
              <a:rPr lang="fi-FI" b="1"/>
              <a:t> and </a:t>
            </a:r>
            <a:r>
              <a:rPr lang="fi-FI" b="1" err="1"/>
              <a:t>algorithms</a:t>
            </a:r>
            <a:r>
              <a:rPr lang="fi-FI" b="1"/>
              <a:t> to </a:t>
            </a:r>
            <a:r>
              <a:rPr lang="fi-FI" b="1" err="1"/>
              <a:t>simulate</a:t>
            </a:r>
            <a:r>
              <a:rPr lang="fi-FI" b="1"/>
              <a:t> </a:t>
            </a:r>
            <a:r>
              <a:rPr lang="fi-FI" b="1" err="1"/>
              <a:t>how</a:t>
            </a:r>
            <a:r>
              <a:rPr lang="fi-FI" b="1"/>
              <a:t> </a:t>
            </a:r>
            <a:r>
              <a:rPr lang="fi-FI" b="1" err="1"/>
              <a:t>new</a:t>
            </a:r>
            <a:r>
              <a:rPr lang="fi-FI" b="1"/>
              <a:t> </a:t>
            </a:r>
            <a:r>
              <a:rPr lang="fi-FI" b="1" err="1"/>
              <a:t>technologies</a:t>
            </a:r>
            <a:r>
              <a:rPr lang="fi-FI" b="1"/>
              <a:t> </a:t>
            </a:r>
            <a:r>
              <a:rPr lang="fi-FI" b="1" err="1"/>
              <a:t>will</a:t>
            </a:r>
            <a:r>
              <a:rPr lang="fi-FI" b="1"/>
              <a:t> </a:t>
            </a:r>
            <a:r>
              <a:rPr lang="fi-FI" b="1" err="1"/>
              <a:t>behave</a:t>
            </a:r>
            <a:r>
              <a:rPr lang="fi-FI" b="1"/>
              <a:t> in </a:t>
            </a:r>
            <a:r>
              <a:rPr lang="fi-FI" b="1" err="1"/>
              <a:t>reality</a:t>
            </a:r>
            <a:r>
              <a:rPr lang="fi-FI" b="1"/>
              <a:t>.</a:t>
            </a:r>
            <a:endParaRPr lang="en-US" b="1"/>
          </a:p>
        </p:txBody>
      </p:sp>
      <p:pic>
        <p:nvPicPr>
          <p:cNvPr id="16" name="Combustion.mp4">
            <a:hlinkClick r:id="" action="ppaction://media"/>
            <a:extLst>
              <a:ext uri="{FF2B5EF4-FFF2-40B4-BE49-F238E27FC236}">
                <a16:creationId xmlns:a16="http://schemas.microsoft.com/office/drawing/2014/main" id="{F8FF2F1E-07F2-5043-ADBF-5F5AFF4064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32966" y="1777380"/>
            <a:ext cx="5114481" cy="302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6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12B37B-308C-4C4C-A2D6-F1A15A131C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13844" r="10443" b="5177"/>
          <a:stretch/>
        </p:blipFill>
        <p:spPr>
          <a:xfrm>
            <a:off x="2771800" y="916632"/>
            <a:ext cx="6264696" cy="39570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err="1"/>
              <a:t>Computational</a:t>
            </a:r>
            <a:r>
              <a:rPr lang="fi-FI"/>
              <a:t> Engineering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22.10.2020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14</a:t>
            </a:fld>
            <a:endParaRPr lang="fi-FI"/>
          </a:p>
        </p:txBody>
      </p:sp>
      <p:sp>
        <p:nvSpPr>
          <p:cNvPr id="21" name="Rectangle 20"/>
          <p:cNvSpPr/>
          <p:nvPr/>
        </p:nvSpPr>
        <p:spPr>
          <a:xfrm>
            <a:off x="395536" y="1345332"/>
            <a:ext cx="2159471" cy="792088"/>
          </a:xfrm>
          <a:prstGeom prst="rect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2799" y="1439406"/>
            <a:ext cx="164152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Why to choose</a:t>
            </a:r>
          </a:p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this major?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95536" y="2462245"/>
            <a:ext cx="2159471" cy="792088"/>
          </a:xfrm>
          <a:prstGeom prst="rect">
            <a:avLst/>
          </a:prstGeom>
          <a:solidFill>
            <a:schemeClr val="accent1">
              <a:lumMod val="40000"/>
              <a:lumOff val="60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4302" y="2556319"/>
            <a:ext cx="121852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/>
              <a:t>Content of</a:t>
            </a:r>
          </a:p>
          <a:p>
            <a:pPr algn="ctr"/>
            <a:r>
              <a:rPr lang="en-US" b="1"/>
              <a:t>the studies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95536" y="3649588"/>
            <a:ext cx="2159471" cy="792088"/>
          </a:xfrm>
          <a:prstGeom prst="rect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2736" y="3876645"/>
            <a:ext cx="112835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Highlights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15816" y="1273324"/>
            <a:ext cx="6228184" cy="35635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/>
              <a:t>Physics and Engineering</a:t>
            </a:r>
          </a:p>
          <a:p>
            <a:pPr>
              <a:lnSpc>
                <a:spcPct val="130000"/>
              </a:lnSpc>
            </a:pPr>
            <a:r>
              <a:rPr lang="en-US" b="1"/>
              <a:t>	</a:t>
            </a:r>
            <a:r>
              <a:rPr lang="en-US"/>
              <a:t>mechanics of materials, fluid dynamics,  	thermodynamics, heat transfer</a:t>
            </a:r>
          </a:p>
          <a:p>
            <a:pPr>
              <a:lnSpc>
                <a:spcPct val="130000"/>
              </a:lnSpc>
            </a:pPr>
            <a:endParaRPr lang="en-US"/>
          </a:p>
          <a:p>
            <a:pPr>
              <a:lnSpc>
                <a:spcPct val="130000"/>
              </a:lnSpc>
            </a:pPr>
            <a:r>
              <a:rPr lang="en-US" b="1"/>
              <a:t>Applied mathematics</a:t>
            </a:r>
          </a:p>
          <a:p>
            <a:pPr>
              <a:lnSpc>
                <a:spcPct val="130000"/>
              </a:lnSpc>
            </a:pPr>
            <a:r>
              <a:rPr lang="en-US"/>
              <a:t>	linear algebra, differential &amp; integral calculus</a:t>
            </a:r>
          </a:p>
          <a:p>
            <a:pPr>
              <a:lnSpc>
                <a:spcPct val="130000"/>
              </a:lnSpc>
            </a:pPr>
            <a:endParaRPr lang="en-US" b="1"/>
          </a:p>
          <a:p>
            <a:pPr>
              <a:lnSpc>
                <a:spcPct val="130000"/>
              </a:lnSpc>
            </a:pPr>
            <a:r>
              <a:rPr lang="en-US" b="1"/>
              <a:t>Computation</a:t>
            </a:r>
          </a:p>
          <a:p>
            <a:pPr>
              <a:lnSpc>
                <a:spcPct val="130000"/>
              </a:lnSpc>
            </a:pPr>
            <a:r>
              <a:rPr lang="en-US" b="1"/>
              <a:t>	</a:t>
            </a:r>
            <a:r>
              <a:rPr lang="en-US"/>
              <a:t>programming principles and algorithms,</a:t>
            </a:r>
          </a:p>
          <a:p>
            <a:pPr>
              <a:lnSpc>
                <a:spcPct val="130000"/>
              </a:lnSpc>
            </a:pPr>
            <a:r>
              <a:rPr lang="en-US"/>
              <a:t>	learn to use the most popular engineering software</a:t>
            </a:r>
          </a:p>
        </p:txBody>
      </p:sp>
    </p:spTree>
    <p:extLst>
      <p:ext uri="{BB962C8B-B14F-4D97-AF65-F5344CB8AC3E}">
        <p14:creationId xmlns:p14="http://schemas.microsoft.com/office/powerpoint/2010/main" val="2883303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err="1"/>
              <a:t>Computational</a:t>
            </a:r>
            <a:r>
              <a:rPr lang="fi-FI"/>
              <a:t> Engineering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22.10.2020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15</a:t>
            </a:fld>
            <a:endParaRPr lang="fi-FI"/>
          </a:p>
        </p:txBody>
      </p:sp>
      <p:sp>
        <p:nvSpPr>
          <p:cNvPr id="21" name="Rectangle 20"/>
          <p:cNvSpPr/>
          <p:nvPr/>
        </p:nvSpPr>
        <p:spPr>
          <a:xfrm>
            <a:off x="395536" y="1345332"/>
            <a:ext cx="2159471" cy="792088"/>
          </a:xfrm>
          <a:prstGeom prst="rect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2799" y="1439406"/>
            <a:ext cx="164152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Why to choose</a:t>
            </a:r>
          </a:p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this major?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95536" y="2462245"/>
            <a:ext cx="2159471" cy="792088"/>
          </a:xfrm>
          <a:prstGeom prst="rect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4302" y="2556319"/>
            <a:ext cx="121852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Content of</a:t>
            </a:r>
          </a:p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the studies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95536" y="3649588"/>
            <a:ext cx="2159471" cy="792088"/>
          </a:xfrm>
          <a:prstGeom prst="rect">
            <a:avLst/>
          </a:prstGeom>
          <a:solidFill>
            <a:schemeClr val="accent1">
              <a:lumMod val="40000"/>
              <a:lumOff val="60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2736" y="3876645"/>
            <a:ext cx="112835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/>
              <a:t>Highlights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43809" y="3073524"/>
            <a:ext cx="518457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err="1"/>
              <a:t>Pursue</a:t>
            </a:r>
            <a:r>
              <a:rPr lang="fi-FI"/>
              <a:t> a </a:t>
            </a:r>
            <a:r>
              <a:rPr lang="fi-FI" err="1"/>
              <a:t>career</a:t>
            </a:r>
            <a:r>
              <a:rPr lang="fi-FI"/>
              <a:t> in a </a:t>
            </a:r>
            <a:r>
              <a:rPr lang="fi-FI" err="1"/>
              <a:t>wide</a:t>
            </a:r>
            <a:r>
              <a:rPr lang="fi-FI"/>
              <a:t> </a:t>
            </a:r>
            <a:r>
              <a:rPr lang="fi-FI" err="1"/>
              <a:t>range</a:t>
            </a:r>
            <a:r>
              <a:rPr lang="fi-FI"/>
              <a:t> of </a:t>
            </a:r>
            <a:r>
              <a:rPr lang="fi-FI" err="1"/>
              <a:t>fields</a:t>
            </a:r>
            <a:r>
              <a:rPr lang="fi-FI"/>
              <a:t>:</a:t>
            </a:r>
          </a:p>
          <a:p>
            <a:r>
              <a:rPr lang="en-US"/>
              <a:t>energy, construction, manufacturing, mechanical systems, bioengineering and more!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F6F13C-315A-2B4E-92F9-FEA83C8069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92" t="33620" r="3803" b="15980"/>
          <a:stretch/>
        </p:blipFill>
        <p:spPr>
          <a:xfrm>
            <a:off x="2842269" y="890715"/>
            <a:ext cx="5759591" cy="20387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78ED51C-EF3C-094F-A204-CB00DC0119CC}"/>
              </a:ext>
            </a:extLst>
          </p:cNvPr>
          <p:cNvSpPr txBox="1"/>
          <p:nvPr/>
        </p:nvSpPr>
        <p:spPr>
          <a:xfrm>
            <a:off x="2843808" y="4103702"/>
            <a:ext cx="51845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err="1">
                <a:solidFill>
                  <a:schemeClr val="tx2"/>
                </a:solidFill>
              </a:rPr>
              <a:t>The</a:t>
            </a:r>
            <a:r>
              <a:rPr lang="fi-FI">
                <a:solidFill>
                  <a:schemeClr val="tx2"/>
                </a:solidFill>
              </a:rPr>
              <a:t> </a:t>
            </a:r>
            <a:r>
              <a:rPr lang="fi-FI" err="1">
                <a:solidFill>
                  <a:schemeClr val="tx2"/>
                </a:solidFill>
              </a:rPr>
              <a:t>majority</a:t>
            </a:r>
            <a:r>
              <a:rPr lang="fi-FI">
                <a:solidFill>
                  <a:schemeClr val="tx2"/>
                </a:solidFill>
              </a:rPr>
              <a:t> of Aalto </a:t>
            </a:r>
            <a:r>
              <a:rPr lang="fi-FI" err="1">
                <a:solidFill>
                  <a:schemeClr val="tx2"/>
                </a:solidFill>
              </a:rPr>
              <a:t>Engineers</a:t>
            </a:r>
            <a:r>
              <a:rPr lang="fi-FI">
                <a:solidFill>
                  <a:schemeClr val="tx2"/>
                </a:solidFill>
              </a:rPr>
              <a:t> </a:t>
            </a:r>
            <a:r>
              <a:rPr lang="fi-FI" err="1">
                <a:solidFill>
                  <a:schemeClr val="tx2"/>
                </a:solidFill>
              </a:rPr>
              <a:t>are</a:t>
            </a:r>
            <a:r>
              <a:rPr lang="fi-FI">
                <a:solidFill>
                  <a:schemeClr val="tx2"/>
                </a:solidFill>
              </a:rPr>
              <a:t> </a:t>
            </a:r>
            <a:r>
              <a:rPr lang="fi-FI" err="1">
                <a:solidFill>
                  <a:schemeClr val="tx2"/>
                </a:solidFill>
              </a:rPr>
              <a:t>employed</a:t>
            </a:r>
            <a:r>
              <a:rPr lang="fi-FI">
                <a:solidFill>
                  <a:schemeClr val="tx2"/>
                </a:solidFill>
              </a:rPr>
              <a:t> as </a:t>
            </a:r>
            <a:r>
              <a:rPr lang="fi-FI" err="1">
                <a:solidFill>
                  <a:schemeClr val="tx2"/>
                </a:solidFill>
              </a:rPr>
              <a:t>soon</a:t>
            </a:r>
            <a:r>
              <a:rPr lang="fi-FI">
                <a:solidFill>
                  <a:schemeClr val="tx2"/>
                </a:solidFill>
              </a:rPr>
              <a:t> as </a:t>
            </a:r>
            <a:r>
              <a:rPr lang="fi-FI" err="1">
                <a:solidFill>
                  <a:schemeClr val="tx2"/>
                </a:solidFill>
              </a:rPr>
              <a:t>they</a:t>
            </a:r>
            <a:r>
              <a:rPr lang="fi-FI">
                <a:solidFill>
                  <a:schemeClr val="tx2"/>
                </a:solidFill>
              </a:rPr>
              <a:t> </a:t>
            </a:r>
            <a:r>
              <a:rPr lang="fi-FI" err="1">
                <a:solidFill>
                  <a:schemeClr val="tx2"/>
                </a:solidFill>
              </a:rPr>
              <a:t>graduate</a:t>
            </a:r>
            <a:r>
              <a:rPr lang="fi-FI">
                <a:solidFill>
                  <a:schemeClr val="tx2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22130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Data Science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22.10.2020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16</a:t>
            </a:fld>
            <a:endParaRPr lang="fi-FI"/>
          </a:p>
        </p:txBody>
      </p:sp>
      <p:sp>
        <p:nvSpPr>
          <p:cNvPr id="21" name="Rectangle 20"/>
          <p:cNvSpPr/>
          <p:nvPr/>
        </p:nvSpPr>
        <p:spPr>
          <a:xfrm>
            <a:off x="395536" y="1345332"/>
            <a:ext cx="2159471" cy="792088"/>
          </a:xfrm>
          <a:prstGeom prst="rect">
            <a:avLst/>
          </a:prstGeom>
          <a:solidFill>
            <a:schemeClr val="accent1">
              <a:lumMod val="40000"/>
              <a:lumOff val="60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2799" y="1439406"/>
            <a:ext cx="164152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/>
              <a:t>Why to choose</a:t>
            </a:r>
          </a:p>
          <a:p>
            <a:pPr algn="ctr"/>
            <a:r>
              <a:rPr lang="en-US" b="1"/>
              <a:t>this major?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95536" y="2462245"/>
            <a:ext cx="2159471" cy="792088"/>
          </a:xfrm>
          <a:prstGeom prst="rect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4302" y="2556319"/>
            <a:ext cx="121852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Content of</a:t>
            </a:r>
          </a:p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the studies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95536" y="3649588"/>
            <a:ext cx="2159471" cy="792088"/>
          </a:xfrm>
          <a:prstGeom prst="rect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2736" y="3876645"/>
            <a:ext cx="112835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Highlights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985292"/>
            <a:ext cx="2542900" cy="158748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777" y="1029297"/>
            <a:ext cx="3694735" cy="36284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2654849"/>
            <a:ext cx="2592288" cy="214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21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Data Science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22.10.2020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17</a:t>
            </a:fld>
            <a:endParaRPr lang="fi-FI"/>
          </a:p>
        </p:txBody>
      </p:sp>
      <p:sp>
        <p:nvSpPr>
          <p:cNvPr id="21" name="Rectangle 20"/>
          <p:cNvSpPr/>
          <p:nvPr/>
        </p:nvSpPr>
        <p:spPr>
          <a:xfrm>
            <a:off x="395536" y="1345332"/>
            <a:ext cx="2159471" cy="792088"/>
          </a:xfrm>
          <a:prstGeom prst="rect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2799" y="1439406"/>
            <a:ext cx="164152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Why to choose</a:t>
            </a:r>
          </a:p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this major?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95536" y="2462245"/>
            <a:ext cx="2159471" cy="792088"/>
          </a:xfrm>
          <a:prstGeom prst="rect">
            <a:avLst/>
          </a:prstGeom>
          <a:solidFill>
            <a:schemeClr val="accent1">
              <a:lumMod val="40000"/>
              <a:lumOff val="60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4302" y="2556319"/>
            <a:ext cx="121852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/>
              <a:t>Content of</a:t>
            </a:r>
          </a:p>
          <a:p>
            <a:pPr algn="ctr"/>
            <a:r>
              <a:rPr lang="en-US" b="1"/>
              <a:t>the studies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95536" y="3649588"/>
            <a:ext cx="2159471" cy="792088"/>
          </a:xfrm>
          <a:prstGeom prst="rect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2736" y="3876645"/>
            <a:ext cx="112835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Highlights</a:t>
            </a:r>
          </a:p>
        </p:txBody>
      </p:sp>
      <p:pic>
        <p:nvPicPr>
          <p:cNvPr id="11" name="Picture 10" descr="unto_rautio_aalto_0697_weblarge_jpg.jpg"/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923" y="1310054"/>
            <a:ext cx="6421077" cy="32384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15816" y="1332469"/>
            <a:ext cx="6228184" cy="32270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/>
              <a:t>Computation</a:t>
            </a:r>
          </a:p>
          <a:p>
            <a:pPr>
              <a:lnSpc>
                <a:spcPct val="130000"/>
              </a:lnSpc>
            </a:pPr>
            <a:r>
              <a:rPr lang="en-US" b="1"/>
              <a:t>	</a:t>
            </a:r>
            <a:r>
              <a:rPr lang="en-US"/>
              <a:t>programming, algorithms, databases, AI, </a:t>
            </a:r>
          </a:p>
          <a:p>
            <a:pPr>
              <a:lnSpc>
                <a:spcPct val="130000"/>
              </a:lnSpc>
            </a:pPr>
            <a:r>
              <a:rPr lang="en-US"/>
              <a:t>	machine learning, data mining</a:t>
            </a:r>
          </a:p>
          <a:p>
            <a:pPr>
              <a:lnSpc>
                <a:spcPct val="130000"/>
              </a:lnSpc>
            </a:pPr>
            <a:endParaRPr lang="en-US" b="1"/>
          </a:p>
          <a:p>
            <a:pPr>
              <a:lnSpc>
                <a:spcPct val="130000"/>
              </a:lnSpc>
            </a:pPr>
            <a:r>
              <a:rPr lang="en-US" b="1"/>
              <a:t>Mathematics</a:t>
            </a:r>
          </a:p>
          <a:p>
            <a:pPr>
              <a:lnSpc>
                <a:spcPct val="130000"/>
              </a:lnSpc>
            </a:pPr>
            <a:r>
              <a:rPr lang="en-US"/>
              <a:t>	matrix analysis, linear algebra, optimization</a:t>
            </a:r>
          </a:p>
          <a:p>
            <a:pPr>
              <a:lnSpc>
                <a:spcPct val="130000"/>
              </a:lnSpc>
            </a:pPr>
            <a:endParaRPr lang="en-US" b="1"/>
          </a:p>
          <a:p>
            <a:pPr>
              <a:lnSpc>
                <a:spcPct val="130000"/>
              </a:lnSpc>
            </a:pPr>
            <a:r>
              <a:rPr lang="en-US" b="1"/>
              <a:t>Statistics</a:t>
            </a:r>
          </a:p>
          <a:p>
            <a:pPr>
              <a:lnSpc>
                <a:spcPct val="130000"/>
              </a:lnSpc>
            </a:pPr>
            <a:r>
              <a:rPr lang="en-US"/>
              <a:t>	probability and statistics, statistical inference</a:t>
            </a:r>
          </a:p>
        </p:txBody>
      </p:sp>
    </p:spTree>
    <p:extLst>
      <p:ext uri="{BB962C8B-B14F-4D97-AF65-F5344CB8AC3E}">
        <p14:creationId xmlns:p14="http://schemas.microsoft.com/office/powerpoint/2010/main" val="3347005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Data Science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22.10.2020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18</a:t>
            </a:fld>
            <a:endParaRPr lang="fi-FI"/>
          </a:p>
        </p:txBody>
      </p:sp>
      <p:sp>
        <p:nvSpPr>
          <p:cNvPr id="21" name="Rectangle 20"/>
          <p:cNvSpPr/>
          <p:nvPr/>
        </p:nvSpPr>
        <p:spPr>
          <a:xfrm>
            <a:off x="395536" y="1345332"/>
            <a:ext cx="2159471" cy="792088"/>
          </a:xfrm>
          <a:prstGeom prst="rect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2799" y="1439406"/>
            <a:ext cx="164152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Why to choose</a:t>
            </a:r>
          </a:p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this major?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95536" y="2462245"/>
            <a:ext cx="2159471" cy="792088"/>
          </a:xfrm>
          <a:prstGeom prst="rect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4302" y="2556319"/>
            <a:ext cx="121852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Content of</a:t>
            </a:r>
          </a:p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the studies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95536" y="3649588"/>
            <a:ext cx="2159471" cy="792088"/>
          </a:xfrm>
          <a:prstGeom prst="rect">
            <a:avLst/>
          </a:prstGeom>
          <a:solidFill>
            <a:schemeClr val="accent1">
              <a:lumMod val="40000"/>
              <a:lumOff val="60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2736" y="3876645"/>
            <a:ext cx="112835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/>
              <a:t>Highlights</a:t>
            </a:r>
          </a:p>
        </p:txBody>
      </p:sp>
      <p:pic>
        <p:nvPicPr>
          <p:cNvPr id="3" name="Picture 2" descr="disc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328315"/>
            <a:ext cx="6372200" cy="12179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31840" y="2731388"/>
            <a:ext cx="2604842" cy="183280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>
                <a:solidFill>
                  <a:srgbClr val="EF3340"/>
                </a:solidFill>
              </a:rPr>
              <a:t>strong</a:t>
            </a:r>
            <a:r>
              <a:rPr lang="en-US">
                <a:solidFill>
                  <a:schemeClr val="accent2"/>
                </a:solidFill>
              </a:rPr>
              <a:t> tradition </a:t>
            </a:r>
            <a:r>
              <a:rPr lang="en-US"/>
              <a:t>in Aalto in </a:t>
            </a:r>
          </a:p>
          <a:p>
            <a:pPr>
              <a:lnSpc>
                <a:spcPct val="130000"/>
              </a:lnSpc>
            </a:pPr>
            <a:r>
              <a:rPr lang="en-US"/>
              <a:t>	data science</a:t>
            </a:r>
          </a:p>
          <a:p>
            <a:pPr>
              <a:lnSpc>
                <a:spcPct val="130000"/>
              </a:lnSpc>
            </a:pPr>
            <a:r>
              <a:rPr lang="en-US"/>
              <a:t>	machine learning</a:t>
            </a:r>
          </a:p>
          <a:p>
            <a:pPr>
              <a:lnSpc>
                <a:spcPct val="130000"/>
              </a:lnSpc>
            </a:pPr>
            <a:r>
              <a:rPr lang="en-US"/>
              <a:t>	artificial intelligence</a:t>
            </a:r>
          </a:p>
          <a:p>
            <a:pPr>
              <a:lnSpc>
                <a:spcPct val="150000"/>
              </a:lnSpc>
            </a:pPr>
            <a:r>
              <a:rPr lang="en-US">
                <a:solidFill>
                  <a:schemeClr val="accent3"/>
                </a:solidFill>
              </a:rPr>
              <a:t>world-class research</a:t>
            </a:r>
          </a:p>
        </p:txBody>
      </p:sp>
    </p:spTree>
    <p:extLst>
      <p:ext uri="{BB962C8B-B14F-4D97-AF65-F5344CB8AC3E}">
        <p14:creationId xmlns:p14="http://schemas.microsoft.com/office/powerpoint/2010/main" val="3347005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Data Science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22.10.2020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19</a:t>
            </a:fld>
            <a:endParaRPr lang="fi-FI"/>
          </a:p>
        </p:txBody>
      </p:sp>
      <p:sp>
        <p:nvSpPr>
          <p:cNvPr id="21" name="Rectangle 20"/>
          <p:cNvSpPr/>
          <p:nvPr/>
        </p:nvSpPr>
        <p:spPr>
          <a:xfrm>
            <a:off x="395536" y="1345332"/>
            <a:ext cx="2159471" cy="792088"/>
          </a:xfrm>
          <a:prstGeom prst="rect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2799" y="1439406"/>
            <a:ext cx="164152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Why to choose</a:t>
            </a:r>
          </a:p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this major?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95536" y="2462245"/>
            <a:ext cx="2159471" cy="792088"/>
          </a:xfrm>
          <a:prstGeom prst="rect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4302" y="2556319"/>
            <a:ext cx="121852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Content of</a:t>
            </a:r>
          </a:p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the studies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95536" y="3649588"/>
            <a:ext cx="2159471" cy="792088"/>
          </a:xfrm>
          <a:prstGeom prst="rect">
            <a:avLst/>
          </a:prstGeom>
          <a:solidFill>
            <a:schemeClr val="accent1">
              <a:lumMod val="40000"/>
              <a:lumOff val="60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2736" y="3876645"/>
            <a:ext cx="112835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/>
              <a:t>Highlights</a:t>
            </a:r>
          </a:p>
        </p:txBody>
      </p:sp>
      <p:pic>
        <p:nvPicPr>
          <p:cNvPr id="3" name="Picture 2" descr="disc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328315"/>
            <a:ext cx="6372200" cy="12179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31840" y="2731388"/>
            <a:ext cx="2604842" cy="183280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>
                <a:solidFill>
                  <a:srgbClr val="EF3340"/>
                </a:solidFill>
              </a:rPr>
              <a:t>strong</a:t>
            </a:r>
            <a:r>
              <a:rPr lang="en-US">
                <a:solidFill>
                  <a:schemeClr val="accent2"/>
                </a:solidFill>
              </a:rPr>
              <a:t> tradition </a:t>
            </a:r>
            <a:r>
              <a:rPr lang="en-US"/>
              <a:t>in Aalto in </a:t>
            </a:r>
          </a:p>
          <a:p>
            <a:pPr>
              <a:lnSpc>
                <a:spcPct val="130000"/>
              </a:lnSpc>
            </a:pPr>
            <a:r>
              <a:rPr lang="en-US"/>
              <a:t>	data science</a:t>
            </a:r>
          </a:p>
          <a:p>
            <a:pPr>
              <a:lnSpc>
                <a:spcPct val="130000"/>
              </a:lnSpc>
            </a:pPr>
            <a:r>
              <a:rPr lang="en-US"/>
              <a:t>	machine learning</a:t>
            </a:r>
          </a:p>
          <a:p>
            <a:pPr>
              <a:lnSpc>
                <a:spcPct val="130000"/>
              </a:lnSpc>
            </a:pPr>
            <a:r>
              <a:rPr lang="en-US"/>
              <a:t>	artificial intelligence</a:t>
            </a:r>
          </a:p>
          <a:p>
            <a:pPr>
              <a:lnSpc>
                <a:spcPct val="150000"/>
              </a:lnSpc>
            </a:pPr>
            <a:r>
              <a:rPr lang="en-US">
                <a:solidFill>
                  <a:schemeClr val="accent3"/>
                </a:solidFill>
              </a:rPr>
              <a:t>world-class research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835" y="1129308"/>
            <a:ext cx="6440585" cy="368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37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hysici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089" y="3780843"/>
            <a:ext cx="2678185" cy="17854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z="3200" err="1"/>
              <a:t>Jobs</a:t>
            </a:r>
            <a:r>
              <a:rPr lang="fi-FI" sz="3200"/>
              <a:t> in science and </a:t>
            </a:r>
            <a:r>
              <a:rPr lang="fi-FI" sz="3200" err="1"/>
              <a:t>technology</a:t>
            </a:r>
            <a:r>
              <a:rPr lang="fi-FI" sz="3200"/>
              <a:t> − </a:t>
            </a:r>
            <a:r>
              <a:rPr lang="fi-FI" sz="3200" err="1"/>
              <a:t>perception</a:t>
            </a:r>
            <a:endParaRPr lang="fi-FI" sz="32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22.10.2020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</a:t>
            </a:fld>
            <a:endParaRPr lang="fi-FI"/>
          </a:p>
        </p:txBody>
      </p:sp>
      <p:pic>
        <p:nvPicPr>
          <p:cNvPr id="8" name="Picture 7" descr="cs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583" y="3780843"/>
            <a:ext cx="2696299" cy="1800200"/>
          </a:xfrm>
          <a:prstGeom prst="rect">
            <a:avLst/>
          </a:prstGeom>
        </p:spPr>
      </p:pic>
      <p:pic>
        <p:nvPicPr>
          <p:cNvPr id="9" name="Picture 8" descr="mechanical engine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80843"/>
            <a:ext cx="2696299" cy="1779557"/>
          </a:xfrm>
          <a:prstGeom prst="rect">
            <a:avLst/>
          </a:prstGeom>
        </p:spPr>
      </p:pic>
      <p:pic>
        <p:nvPicPr>
          <p:cNvPr id="10" name="Picture 9" descr="civil engineer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51675"/>
            <a:ext cx="2660469" cy="1773214"/>
          </a:xfrm>
          <a:prstGeom prst="rect">
            <a:avLst/>
          </a:prstGeom>
        </p:spPr>
      </p:pic>
      <p:pic>
        <p:nvPicPr>
          <p:cNvPr id="14" name="Picture 13" descr="chemis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105" y="1358774"/>
            <a:ext cx="2789777" cy="178545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65867" y="985292"/>
            <a:ext cx="147538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/>
              <a:t>civil engineer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95536" y="3433564"/>
            <a:ext cx="22836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/>
              <a:t>mechanical engineer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510477" y="985292"/>
            <a:ext cx="201426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/>
              <a:t>chemical engineer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581749" y="985292"/>
            <a:ext cx="202722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/>
              <a:t>electrical engineer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535518" y="3433564"/>
            <a:ext cx="205235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 dirty="0"/>
              <a:t>computer scientist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050448" y="3436459"/>
            <a:ext cx="100027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 dirty="0"/>
              <a:t>physicist</a:t>
            </a:r>
          </a:p>
        </p:txBody>
      </p:sp>
      <p:pic>
        <p:nvPicPr>
          <p:cNvPr id="3" name="Picture 2" descr="female-engineer-measuring-voltage-on-conductor-boar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089" y="1351675"/>
            <a:ext cx="2680817" cy="178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62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92784DE1-C01C-4D9E-954F-48CE8C75D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104" y="879278"/>
            <a:ext cx="6174948" cy="397619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09A396C-0ECE-47FE-88E9-2FEF422441EB}"/>
              </a:ext>
            </a:extLst>
          </p:cNvPr>
          <p:cNvSpPr/>
          <p:nvPr/>
        </p:nvSpPr>
        <p:spPr>
          <a:xfrm>
            <a:off x="350047" y="3288404"/>
            <a:ext cx="2089249" cy="7729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9A396C-0ECE-47FE-88E9-2FEF422441EB}"/>
              </a:ext>
            </a:extLst>
          </p:cNvPr>
          <p:cNvSpPr/>
          <p:nvPr/>
        </p:nvSpPr>
        <p:spPr>
          <a:xfrm>
            <a:off x="350046" y="3289696"/>
            <a:ext cx="2089249" cy="7729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9A396C-0ECE-47FE-88E9-2FEF422441EB}"/>
              </a:ext>
            </a:extLst>
          </p:cNvPr>
          <p:cNvSpPr/>
          <p:nvPr/>
        </p:nvSpPr>
        <p:spPr>
          <a:xfrm>
            <a:off x="353695" y="2344680"/>
            <a:ext cx="2089249" cy="7729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610802"/>
          </a:xfrm>
        </p:spPr>
        <p:txBody>
          <a:bodyPr/>
          <a:lstStyle/>
          <a:p>
            <a:r>
              <a:rPr lang="en-GB" sz="3400">
                <a:cs typeface="Arial"/>
              </a:rPr>
              <a:t>Digital Systems and Design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388EE0-BEBF-40BD-AB97-5EFF8360AE98}"/>
              </a:ext>
            </a:extLst>
          </p:cNvPr>
          <p:cNvSpPr/>
          <p:nvPr/>
        </p:nvSpPr>
        <p:spPr>
          <a:xfrm>
            <a:off x="353871" y="1321090"/>
            <a:ext cx="2089248" cy="8224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241836" y="1417172"/>
            <a:ext cx="2085425" cy="757145"/>
          </a:xfrm>
        </p:spPr>
        <p:txBody>
          <a:bodyPr vert="horz" lIns="0" tIns="0" rIns="0" bIns="0" anchor="t"/>
          <a:lstStyle/>
          <a:p>
            <a:pPr marL="237490" lvl="1" indent="0" algn="ctr">
              <a:buNone/>
            </a:pPr>
            <a:r>
              <a:rPr lang="en-GB" b="1">
                <a:solidFill>
                  <a:srgbClr val="000000"/>
                </a:solidFill>
                <a:latin typeface="Arial"/>
                <a:cs typeface="Arial"/>
              </a:rPr>
              <a:t>Why to choose this major?</a:t>
            </a:r>
            <a:endParaRPr lang="en-GB" b="1">
              <a:cs typeface="Arial"/>
            </a:endParaRPr>
          </a:p>
          <a:p>
            <a:pPr marL="342900" indent="-342900" algn="ctr">
              <a:buChar char="•"/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 marL="342900" indent="-342900" algn="ctr">
              <a:buChar char="•"/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 algn="ctr"/>
            <a:endParaRPr lang="en-GB">
              <a:solidFill>
                <a:srgbClr val="000000"/>
              </a:solidFill>
              <a:cs typeface="Arial"/>
            </a:endParaRPr>
          </a:p>
          <a:p>
            <a:pPr algn="ctr"/>
            <a:endParaRPr lang="en-GB">
              <a:solidFill>
                <a:srgbClr val="EF3340"/>
              </a:solidFill>
              <a:cs typeface="Arial"/>
            </a:endParaRPr>
          </a:p>
          <a:p>
            <a:pPr algn="ctr"/>
            <a:endParaRPr lang="en-GB">
              <a:cs typeface="Arial"/>
            </a:endParaRPr>
          </a:p>
          <a:p>
            <a:pPr algn="ctr"/>
            <a:endParaRPr lang="en-GB"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22.10.2020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/>
              <a:pPr>
                <a:defRPr/>
              </a:pPr>
              <a:t>20</a:t>
            </a:fld>
            <a:endParaRPr lang="fi-FI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29AEA95-1464-41B7-A272-511D237F2D80}"/>
              </a:ext>
            </a:extLst>
          </p:cNvPr>
          <p:cNvSpPr txBox="1">
            <a:spLocks/>
          </p:cNvSpPr>
          <p:nvPr/>
        </p:nvSpPr>
        <p:spPr>
          <a:xfrm>
            <a:off x="269996" y="2405484"/>
            <a:ext cx="2085425" cy="757145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490" lvl="1" indent="-212090" algn="ctr">
              <a:buNone/>
            </a:pPr>
            <a:r>
              <a:rPr lang="en-GB" b="1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Content of the studies</a:t>
            </a:r>
            <a:endParaRPr lang="en-US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 algn="ctr">
              <a:buFont typeface="Arial" charset="0"/>
              <a:buChar char="•"/>
            </a:pPr>
            <a:endParaRPr lang="en-GB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marL="342900" indent="-342900" algn="ctr">
              <a:buFont typeface="Arial" charset="0"/>
              <a:buChar char="•"/>
            </a:pPr>
            <a:endParaRPr lang="en-GB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algn="ctr"/>
            <a:endParaRPr lang="en-GB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algn="ctr"/>
            <a:endParaRPr lang="en-GB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algn="ctr"/>
            <a:endParaRPr lang="en-GB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algn="ctr"/>
            <a:endParaRPr lang="en-GB">
              <a:solidFill>
                <a:schemeClr val="bg1">
                  <a:lumMod val="65000"/>
                </a:schemeClr>
              </a:solidFill>
              <a:cs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09A396C-0ECE-47FE-88E9-2FEF422441EB}"/>
              </a:ext>
            </a:extLst>
          </p:cNvPr>
          <p:cNvSpPr/>
          <p:nvPr/>
        </p:nvSpPr>
        <p:spPr>
          <a:xfrm>
            <a:off x="353718" y="2351119"/>
            <a:ext cx="2089249" cy="7729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29AEA95-1464-41B7-A272-511D237F2D80}"/>
              </a:ext>
            </a:extLst>
          </p:cNvPr>
          <p:cNvSpPr txBox="1">
            <a:spLocks/>
          </p:cNvSpPr>
          <p:nvPr/>
        </p:nvSpPr>
        <p:spPr>
          <a:xfrm>
            <a:off x="270019" y="2405483"/>
            <a:ext cx="2085425" cy="757147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490" lvl="1" indent="-212090" algn="ctr">
              <a:buNone/>
            </a:pPr>
            <a:r>
              <a:rPr lang="en-GB" b="1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Content of the studies</a:t>
            </a:r>
            <a:endParaRPr lang="en-US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 algn="ctr">
              <a:buFont typeface="Arial" charset="0"/>
              <a:buChar char="•"/>
            </a:pPr>
            <a:endParaRPr lang="en-GB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marL="342900" indent="-342900" algn="ctr">
              <a:buFont typeface="Arial" charset="0"/>
              <a:buChar char="•"/>
            </a:pPr>
            <a:endParaRPr lang="en-GB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algn="ctr"/>
            <a:endParaRPr lang="en-GB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algn="ctr"/>
            <a:endParaRPr lang="en-GB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algn="ctr"/>
            <a:endParaRPr lang="en-GB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algn="ctr"/>
            <a:endParaRPr lang="en-GB">
              <a:solidFill>
                <a:schemeClr val="bg1">
                  <a:lumMod val="65000"/>
                </a:schemeClr>
              </a:solidFill>
              <a:cs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9A396C-0ECE-47FE-88E9-2FEF422441EB}"/>
              </a:ext>
            </a:extLst>
          </p:cNvPr>
          <p:cNvSpPr/>
          <p:nvPr/>
        </p:nvSpPr>
        <p:spPr>
          <a:xfrm>
            <a:off x="353718" y="2351030"/>
            <a:ext cx="2089249" cy="7729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29AEA95-1464-41B7-A272-511D237F2D80}"/>
              </a:ext>
            </a:extLst>
          </p:cNvPr>
          <p:cNvSpPr txBox="1">
            <a:spLocks/>
          </p:cNvSpPr>
          <p:nvPr/>
        </p:nvSpPr>
        <p:spPr>
          <a:xfrm>
            <a:off x="270019" y="2411833"/>
            <a:ext cx="2085425" cy="757147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490" lvl="1" indent="-212090" algn="ctr">
              <a:buNone/>
            </a:pPr>
            <a:r>
              <a:rPr lang="en-GB" b="1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Content of the studies</a:t>
            </a:r>
            <a:endParaRPr lang="en-US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 algn="ctr">
              <a:buFont typeface="Arial" charset="0"/>
              <a:buChar char="•"/>
            </a:pPr>
            <a:endParaRPr lang="en-GB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marL="342900" indent="-342900" algn="ctr">
              <a:buFont typeface="Arial" charset="0"/>
              <a:buChar char="•"/>
            </a:pPr>
            <a:endParaRPr lang="en-GB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algn="ctr"/>
            <a:endParaRPr lang="en-GB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algn="ctr"/>
            <a:endParaRPr lang="en-GB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algn="ctr"/>
            <a:endParaRPr lang="en-GB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algn="ctr"/>
            <a:endParaRPr lang="en-GB">
              <a:solidFill>
                <a:schemeClr val="bg1">
                  <a:lumMod val="65000"/>
                </a:schemeClr>
              </a:solidFill>
              <a:cs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388EE0-BEBF-40BD-AB97-5EFF8360AE98}"/>
              </a:ext>
            </a:extLst>
          </p:cNvPr>
          <p:cNvSpPr/>
          <p:nvPr/>
        </p:nvSpPr>
        <p:spPr>
          <a:xfrm>
            <a:off x="360221" y="1327440"/>
            <a:ext cx="2089248" cy="8224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248186" y="1423522"/>
            <a:ext cx="2085425" cy="757145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490" lvl="1" indent="0" algn="ctr">
              <a:buFont typeface="Arial"/>
              <a:buNone/>
            </a:pPr>
            <a:r>
              <a:rPr lang="en-GB" b="1" dirty="0">
                <a:latin typeface="Arial"/>
                <a:cs typeface="Arial"/>
              </a:rPr>
              <a:t>Why to choose this major?</a:t>
            </a:r>
            <a:endParaRPr lang="en-GB" b="1" dirty="0">
              <a:cs typeface="Arial"/>
            </a:endParaRPr>
          </a:p>
          <a:p>
            <a:pPr marL="342900" indent="-342900" algn="ctr">
              <a:buFont typeface="Arial" charset="0"/>
              <a:buChar char="•"/>
            </a:pPr>
            <a:endParaRPr lang="en-GB" dirty="0">
              <a:cs typeface="Arial"/>
            </a:endParaRPr>
          </a:p>
          <a:p>
            <a:pPr marL="342900" indent="-342900" algn="ctr">
              <a:buFont typeface="Arial" charset="0"/>
              <a:buChar char="•"/>
            </a:pPr>
            <a:endParaRPr lang="en-GB" dirty="0">
              <a:cs typeface="Arial"/>
            </a:endParaRPr>
          </a:p>
          <a:p>
            <a:pPr algn="ctr"/>
            <a:endParaRPr lang="en-GB" dirty="0">
              <a:cs typeface="Arial"/>
            </a:endParaRPr>
          </a:p>
          <a:p>
            <a:pPr algn="ctr"/>
            <a:endParaRPr lang="en-GB" dirty="0">
              <a:cs typeface="Arial"/>
            </a:endParaRPr>
          </a:p>
          <a:p>
            <a:pPr algn="ctr"/>
            <a:endParaRPr lang="en-GB" dirty="0">
              <a:cs typeface="Arial"/>
            </a:endParaRPr>
          </a:p>
          <a:p>
            <a:pPr algn="ctr"/>
            <a:endParaRPr lang="en-GB" dirty="0">
              <a:cs typeface="Arial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269995" y="3493188"/>
            <a:ext cx="2085425" cy="367996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490" lvl="1" indent="0" algn="ctr">
              <a:buFont typeface="Arial"/>
              <a:buNone/>
            </a:pPr>
            <a:r>
              <a:rPr lang="en-GB" b="1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Highlights</a:t>
            </a:r>
            <a:endParaRPr lang="en-GB" b="1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marL="342900" indent="-342900" algn="ctr">
              <a:buFont typeface="Arial" charset="0"/>
              <a:buChar char="•"/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 marL="342900" indent="-342900" algn="ctr">
              <a:buFont typeface="Arial" charset="0"/>
              <a:buChar char="•"/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 algn="ctr"/>
            <a:endParaRPr lang="en-GB">
              <a:solidFill>
                <a:srgbClr val="000000"/>
              </a:solidFill>
              <a:cs typeface="Arial"/>
            </a:endParaRPr>
          </a:p>
          <a:p>
            <a:pPr algn="ctr"/>
            <a:endParaRPr lang="en-GB">
              <a:solidFill>
                <a:srgbClr val="EF3340"/>
              </a:solidFill>
              <a:cs typeface="Arial"/>
            </a:endParaRPr>
          </a:p>
          <a:p>
            <a:pPr algn="ctr"/>
            <a:endParaRPr lang="en-GB">
              <a:cs typeface="Arial"/>
            </a:endParaRPr>
          </a:p>
          <a:p>
            <a:pPr algn="ctr"/>
            <a:endParaRPr lang="en-GB">
              <a:cs typeface="Arial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269995" y="3490876"/>
            <a:ext cx="2085425" cy="367996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490" lvl="1" indent="0" algn="ctr">
              <a:buFont typeface="Arial"/>
              <a:buNone/>
            </a:pPr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Highlights</a:t>
            </a:r>
            <a:endParaRPr lang="en-GB" b="1" dirty="0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marL="342900" indent="-342900" algn="ctr">
              <a:buFont typeface="Arial" charset="0"/>
              <a:buChar char="•"/>
            </a:pPr>
            <a:endParaRPr lang="en-GB" dirty="0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marL="342900" indent="-342900" algn="ctr">
              <a:buFont typeface="Arial" charset="0"/>
              <a:buChar char="•"/>
            </a:pPr>
            <a:endParaRPr lang="en-GB" dirty="0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algn="ctr"/>
            <a:endParaRPr lang="en-GB" dirty="0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algn="ctr"/>
            <a:endParaRPr lang="en-GB" dirty="0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algn="ctr"/>
            <a:endParaRPr lang="en-GB" dirty="0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algn="ctr"/>
            <a:endParaRPr lang="en-GB" dirty="0">
              <a:solidFill>
                <a:schemeClr val="bg1">
                  <a:lumMod val="65000"/>
                </a:schemeClr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04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09A396C-0ECE-47FE-88E9-2FEF422441EB}"/>
              </a:ext>
            </a:extLst>
          </p:cNvPr>
          <p:cNvSpPr/>
          <p:nvPr/>
        </p:nvSpPr>
        <p:spPr>
          <a:xfrm>
            <a:off x="350047" y="3288404"/>
            <a:ext cx="2089249" cy="7729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9A396C-0ECE-47FE-88E9-2FEF422441EB}"/>
              </a:ext>
            </a:extLst>
          </p:cNvPr>
          <p:cNvSpPr/>
          <p:nvPr/>
        </p:nvSpPr>
        <p:spPr>
          <a:xfrm>
            <a:off x="350046" y="3289696"/>
            <a:ext cx="2089249" cy="7729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9A396C-0ECE-47FE-88E9-2FEF422441EB}"/>
              </a:ext>
            </a:extLst>
          </p:cNvPr>
          <p:cNvSpPr/>
          <p:nvPr/>
        </p:nvSpPr>
        <p:spPr>
          <a:xfrm>
            <a:off x="353695" y="2344680"/>
            <a:ext cx="2089249" cy="7729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610802"/>
          </a:xfrm>
        </p:spPr>
        <p:txBody>
          <a:bodyPr/>
          <a:lstStyle/>
          <a:p>
            <a:r>
              <a:rPr lang="en-GB" sz="3400">
                <a:cs typeface="Arial"/>
              </a:rPr>
              <a:t>Digital Systems and Design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388EE0-BEBF-40BD-AB97-5EFF8360AE98}"/>
              </a:ext>
            </a:extLst>
          </p:cNvPr>
          <p:cNvSpPr/>
          <p:nvPr/>
        </p:nvSpPr>
        <p:spPr>
          <a:xfrm>
            <a:off x="353871" y="1321090"/>
            <a:ext cx="2089248" cy="8224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241836" y="1417172"/>
            <a:ext cx="2085425" cy="757145"/>
          </a:xfrm>
        </p:spPr>
        <p:txBody>
          <a:bodyPr vert="horz" lIns="0" tIns="0" rIns="0" bIns="0" anchor="t"/>
          <a:lstStyle/>
          <a:p>
            <a:pPr marL="237490" lvl="1" indent="0" algn="ctr">
              <a:buNone/>
            </a:pPr>
            <a:r>
              <a:rPr lang="en-GB" b="1">
                <a:solidFill>
                  <a:srgbClr val="000000"/>
                </a:solidFill>
                <a:latin typeface="Arial"/>
                <a:cs typeface="Arial"/>
              </a:rPr>
              <a:t>Why to choose this major?</a:t>
            </a:r>
            <a:endParaRPr lang="en-GB" b="1">
              <a:cs typeface="Arial"/>
            </a:endParaRPr>
          </a:p>
          <a:p>
            <a:pPr marL="342900" indent="-342900" algn="ctr">
              <a:buChar char="•"/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 marL="342900" indent="-342900" algn="ctr">
              <a:buChar char="•"/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 algn="ctr"/>
            <a:endParaRPr lang="en-GB">
              <a:solidFill>
                <a:srgbClr val="000000"/>
              </a:solidFill>
              <a:cs typeface="Arial"/>
            </a:endParaRPr>
          </a:p>
          <a:p>
            <a:pPr algn="ctr"/>
            <a:endParaRPr lang="en-GB">
              <a:solidFill>
                <a:srgbClr val="EF3340"/>
              </a:solidFill>
              <a:cs typeface="Arial"/>
            </a:endParaRPr>
          </a:p>
          <a:p>
            <a:pPr algn="ctr"/>
            <a:endParaRPr lang="en-GB">
              <a:cs typeface="Arial"/>
            </a:endParaRPr>
          </a:p>
          <a:p>
            <a:pPr algn="ctr"/>
            <a:endParaRPr lang="en-GB"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22.10.2020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/>
              <a:pPr>
                <a:defRPr/>
              </a:pPr>
              <a:t>21</a:t>
            </a:fld>
            <a:endParaRPr lang="fi-FI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2784DE1-C01C-4D9E-954F-48CE8C75D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104" y="879278"/>
            <a:ext cx="6174948" cy="3976196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29AEA95-1464-41B7-A272-511D237F2D80}"/>
              </a:ext>
            </a:extLst>
          </p:cNvPr>
          <p:cNvSpPr txBox="1">
            <a:spLocks/>
          </p:cNvSpPr>
          <p:nvPr/>
        </p:nvSpPr>
        <p:spPr>
          <a:xfrm>
            <a:off x="269996" y="2405484"/>
            <a:ext cx="2085425" cy="757145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490" lvl="1" indent="-212090" algn="ctr">
              <a:buNone/>
            </a:pPr>
            <a:r>
              <a:rPr lang="en-GB" b="1">
                <a:solidFill>
                  <a:srgbClr val="000000"/>
                </a:solidFill>
                <a:latin typeface="Arial"/>
                <a:cs typeface="Arial"/>
              </a:rPr>
              <a:t>Content of the studies</a:t>
            </a:r>
            <a:endParaRPr lang="en-US"/>
          </a:p>
          <a:p>
            <a:pPr marL="342900" indent="-342900" algn="ctr">
              <a:buFont typeface="Arial" charset="0"/>
              <a:buChar char="•"/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 marL="342900" indent="-342900" algn="ctr">
              <a:buFont typeface="Arial" charset="0"/>
              <a:buChar char="•"/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 algn="ctr"/>
            <a:endParaRPr lang="en-GB">
              <a:solidFill>
                <a:srgbClr val="000000"/>
              </a:solidFill>
              <a:cs typeface="Arial"/>
            </a:endParaRPr>
          </a:p>
          <a:p>
            <a:pPr algn="ctr"/>
            <a:endParaRPr lang="en-GB">
              <a:solidFill>
                <a:srgbClr val="EF3340"/>
              </a:solidFill>
              <a:cs typeface="Arial"/>
            </a:endParaRPr>
          </a:p>
          <a:p>
            <a:pPr algn="ctr"/>
            <a:endParaRPr lang="en-GB">
              <a:cs typeface="Arial"/>
            </a:endParaRPr>
          </a:p>
          <a:p>
            <a:pPr algn="ctr"/>
            <a:endParaRPr lang="en-GB">
              <a:cs typeface="Arial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D086152F-5858-41A1-A03A-FAA5EC7E7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975" y="817831"/>
            <a:ext cx="6155042" cy="40102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09A396C-0ECE-47FE-88E9-2FEF422441EB}"/>
              </a:ext>
            </a:extLst>
          </p:cNvPr>
          <p:cNvSpPr/>
          <p:nvPr/>
        </p:nvSpPr>
        <p:spPr>
          <a:xfrm>
            <a:off x="353718" y="2351119"/>
            <a:ext cx="2089249" cy="7729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29AEA95-1464-41B7-A272-511D237F2D80}"/>
              </a:ext>
            </a:extLst>
          </p:cNvPr>
          <p:cNvSpPr txBox="1">
            <a:spLocks/>
          </p:cNvSpPr>
          <p:nvPr/>
        </p:nvSpPr>
        <p:spPr>
          <a:xfrm>
            <a:off x="270019" y="2405483"/>
            <a:ext cx="2085425" cy="757147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490" lvl="1" indent="-212090" algn="ctr">
              <a:buNone/>
            </a:pPr>
            <a:r>
              <a:rPr lang="en-GB" b="1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Content of the studies</a:t>
            </a:r>
            <a:endParaRPr lang="en-US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 algn="ctr">
              <a:buFont typeface="Arial" charset="0"/>
              <a:buChar char="•"/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 marL="342900" indent="-342900" algn="ctr">
              <a:buFont typeface="Arial" charset="0"/>
              <a:buChar char="•"/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 algn="ctr"/>
            <a:endParaRPr lang="en-GB">
              <a:solidFill>
                <a:srgbClr val="000000"/>
              </a:solidFill>
              <a:cs typeface="Arial"/>
            </a:endParaRPr>
          </a:p>
          <a:p>
            <a:pPr algn="ctr"/>
            <a:endParaRPr lang="en-GB">
              <a:solidFill>
                <a:srgbClr val="EF3340"/>
              </a:solidFill>
              <a:cs typeface="Arial"/>
            </a:endParaRPr>
          </a:p>
          <a:p>
            <a:pPr algn="ctr"/>
            <a:endParaRPr lang="en-GB">
              <a:cs typeface="Arial"/>
            </a:endParaRPr>
          </a:p>
          <a:p>
            <a:pPr algn="ctr"/>
            <a:endParaRPr lang="en-GB">
              <a:cs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9A396C-0ECE-47FE-88E9-2FEF422441EB}"/>
              </a:ext>
            </a:extLst>
          </p:cNvPr>
          <p:cNvSpPr/>
          <p:nvPr/>
        </p:nvSpPr>
        <p:spPr>
          <a:xfrm>
            <a:off x="353718" y="2351030"/>
            <a:ext cx="2089249" cy="7729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29AEA95-1464-41B7-A272-511D237F2D80}"/>
              </a:ext>
            </a:extLst>
          </p:cNvPr>
          <p:cNvSpPr txBox="1">
            <a:spLocks/>
          </p:cNvSpPr>
          <p:nvPr/>
        </p:nvSpPr>
        <p:spPr>
          <a:xfrm>
            <a:off x="270019" y="2411833"/>
            <a:ext cx="2085425" cy="757147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490" lvl="1" indent="-212090" algn="ctr">
              <a:buNone/>
            </a:pPr>
            <a:r>
              <a:rPr lang="en-GB" b="1">
                <a:latin typeface="Arial"/>
                <a:cs typeface="Arial"/>
              </a:rPr>
              <a:t>Content of the studies</a:t>
            </a:r>
            <a:endParaRPr lang="en-US"/>
          </a:p>
          <a:p>
            <a:pPr marL="342900" indent="-342900" algn="ctr">
              <a:buFont typeface="Arial" charset="0"/>
              <a:buChar char="•"/>
            </a:pPr>
            <a:endParaRPr lang="en-GB">
              <a:cs typeface="Arial"/>
            </a:endParaRPr>
          </a:p>
          <a:p>
            <a:pPr marL="342900" indent="-342900" algn="ctr">
              <a:buFont typeface="Arial" charset="0"/>
              <a:buChar char="•"/>
            </a:pPr>
            <a:endParaRPr lang="en-GB">
              <a:cs typeface="Arial"/>
            </a:endParaRPr>
          </a:p>
          <a:p>
            <a:pPr algn="ctr"/>
            <a:endParaRPr lang="en-GB">
              <a:cs typeface="Arial"/>
            </a:endParaRPr>
          </a:p>
          <a:p>
            <a:pPr algn="ctr"/>
            <a:endParaRPr lang="en-GB">
              <a:cs typeface="Arial"/>
            </a:endParaRPr>
          </a:p>
          <a:p>
            <a:pPr algn="ctr"/>
            <a:endParaRPr lang="en-GB">
              <a:cs typeface="Arial"/>
            </a:endParaRPr>
          </a:p>
          <a:p>
            <a:pPr algn="ctr"/>
            <a:endParaRPr lang="en-GB">
              <a:cs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388EE0-BEBF-40BD-AB97-5EFF8360AE98}"/>
              </a:ext>
            </a:extLst>
          </p:cNvPr>
          <p:cNvSpPr/>
          <p:nvPr/>
        </p:nvSpPr>
        <p:spPr>
          <a:xfrm>
            <a:off x="360221" y="1327440"/>
            <a:ext cx="2089248" cy="8224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248186" y="1423522"/>
            <a:ext cx="2085425" cy="757145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490" lvl="1" indent="0" algn="ctr">
              <a:buFont typeface="Arial"/>
              <a:buNone/>
            </a:pPr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Why to choose this major?</a:t>
            </a:r>
            <a:endParaRPr lang="en-GB" b="1" dirty="0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marL="342900" indent="-342900" algn="ctr">
              <a:buFont typeface="Arial" charset="0"/>
              <a:buChar char="•"/>
            </a:pPr>
            <a:endParaRPr lang="en-GB" dirty="0">
              <a:solidFill>
                <a:srgbClr val="000000"/>
              </a:solidFill>
              <a:cs typeface="Arial"/>
            </a:endParaRPr>
          </a:p>
          <a:p>
            <a:pPr marL="342900" indent="-342900" algn="ctr">
              <a:buFont typeface="Arial" charset="0"/>
              <a:buChar char="•"/>
            </a:pPr>
            <a:endParaRPr lang="en-GB" dirty="0">
              <a:solidFill>
                <a:srgbClr val="000000"/>
              </a:solidFill>
              <a:cs typeface="Arial"/>
            </a:endParaRPr>
          </a:p>
          <a:p>
            <a:pPr algn="ctr"/>
            <a:endParaRPr lang="en-GB" dirty="0">
              <a:solidFill>
                <a:srgbClr val="000000"/>
              </a:solidFill>
              <a:cs typeface="Arial"/>
            </a:endParaRPr>
          </a:p>
          <a:p>
            <a:pPr algn="ctr"/>
            <a:endParaRPr lang="en-GB" dirty="0">
              <a:solidFill>
                <a:srgbClr val="EF3340"/>
              </a:solidFill>
              <a:cs typeface="Arial"/>
            </a:endParaRPr>
          </a:p>
          <a:p>
            <a:pPr algn="ctr"/>
            <a:endParaRPr lang="en-GB" dirty="0">
              <a:cs typeface="Arial"/>
            </a:endParaRPr>
          </a:p>
          <a:p>
            <a:pPr algn="ctr"/>
            <a:endParaRPr lang="en-GB" dirty="0">
              <a:cs typeface="Arial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269995" y="3493188"/>
            <a:ext cx="2085425" cy="367996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490" lvl="1" indent="0" algn="ctr">
              <a:buFont typeface="Arial"/>
              <a:buNone/>
            </a:pPr>
            <a:r>
              <a:rPr lang="en-GB" b="1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Highlights</a:t>
            </a:r>
            <a:endParaRPr lang="en-GB" b="1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marL="342900" indent="-342900" algn="ctr">
              <a:buFont typeface="Arial" charset="0"/>
              <a:buChar char="•"/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 marL="342900" indent="-342900" algn="ctr">
              <a:buFont typeface="Arial" charset="0"/>
              <a:buChar char="•"/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 algn="ctr"/>
            <a:endParaRPr lang="en-GB">
              <a:solidFill>
                <a:srgbClr val="000000"/>
              </a:solidFill>
              <a:cs typeface="Arial"/>
            </a:endParaRPr>
          </a:p>
          <a:p>
            <a:pPr algn="ctr"/>
            <a:endParaRPr lang="en-GB">
              <a:solidFill>
                <a:srgbClr val="EF3340"/>
              </a:solidFill>
              <a:cs typeface="Arial"/>
            </a:endParaRPr>
          </a:p>
          <a:p>
            <a:pPr algn="ctr"/>
            <a:endParaRPr lang="en-GB">
              <a:cs typeface="Arial"/>
            </a:endParaRPr>
          </a:p>
          <a:p>
            <a:pPr algn="ctr"/>
            <a:endParaRPr lang="en-GB">
              <a:cs typeface="Arial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269995" y="3490876"/>
            <a:ext cx="2085425" cy="367996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490" lvl="1" indent="0" algn="ctr">
              <a:buFont typeface="Arial"/>
              <a:buNone/>
            </a:pPr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Highlights</a:t>
            </a:r>
            <a:endParaRPr lang="en-GB" b="1" dirty="0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marL="342900" indent="-342900" algn="ctr">
              <a:buFont typeface="Arial" charset="0"/>
              <a:buChar char="•"/>
            </a:pPr>
            <a:endParaRPr lang="en-GB" dirty="0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marL="342900" indent="-342900" algn="ctr">
              <a:buFont typeface="Arial" charset="0"/>
              <a:buChar char="•"/>
            </a:pPr>
            <a:endParaRPr lang="en-GB" dirty="0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algn="ctr"/>
            <a:endParaRPr lang="en-GB" dirty="0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algn="ctr"/>
            <a:endParaRPr lang="en-GB" dirty="0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algn="ctr"/>
            <a:endParaRPr lang="en-GB" dirty="0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algn="ctr"/>
            <a:endParaRPr lang="en-GB" dirty="0">
              <a:solidFill>
                <a:schemeClr val="bg1">
                  <a:lumMod val="65000"/>
                </a:schemeClr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0036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09A396C-0ECE-47FE-88E9-2FEF422441EB}"/>
              </a:ext>
            </a:extLst>
          </p:cNvPr>
          <p:cNvSpPr/>
          <p:nvPr/>
        </p:nvSpPr>
        <p:spPr>
          <a:xfrm>
            <a:off x="350047" y="3288404"/>
            <a:ext cx="2089249" cy="7729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9A396C-0ECE-47FE-88E9-2FEF422441EB}"/>
              </a:ext>
            </a:extLst>
          </p:cNvPr>
          <p:cNvSpPr/>
          <p:nvPr/>
        </p:nvSpPr>
        <p:spPr>
          <a:xfrm>
            <a:off x="350046" y="3289696"/>
            <a:ext cx="2089249" cy="7729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9A396C-0ECE-47FE-88E9-2FEF422441EB}"/>
              </a:ext>
            </a:extLst>
          </p:cNvPr>
          <p:cNvSpPr/>
          <p:nvPr/>
        </p:nvSpPr>
        <p:spPr>
          <a:xfrm>
            <a:off x="353695" y="2344680"/>
            <a:ext cx="2089249" cy="7729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610802"/>
          </a:xfrm>
        </p:spPr>
        <p:txBody>
          <a:bodyPr/>
          <a:lstStyle/>
          <a:p>
            <a:r>
              <a:rPr lang="en-GB" sz="3400">
                <a:cs typeface="Arial"/>
              </a:rPr>
              <a:t>Digital Systems and Design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388EE0-BEBF-40BD-AB97-5EFF8360AE98}"/>
              </a:ext>
            </a:extLst>
          </p:cNvPr>
          <p:cNvSpPr/>
          <p:nvPr/>
        </p:nvSpPr>
        <p:spPr>
          <a:xfrm>
            <a:off x="353871" y="1321090"/>
            <a:ext cx="2089248" cy="8224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241836" y="1417172"/>
            <a:ext cx="2085425" cy="757145"/>
          </a:xfrm>
        </p:spPr>
        <p:txBody>
          <a:bodyPr vert="horz" lIns="0" tIns="0" rIns="0" bIns="0" anchor="t"/>
          <a:lstStyle/>
          <a:p>
            <a:pPr marL="237490" lvl="1" indent="0" algn="ctr">
              <a:buNone/>
            </a:pPr>
            <a:r>
              <a:rPr lang="en-GB" b="1">
                <a:solidFill>
                  <a:srgbClr val="000000"/>
                </a:solidFill>
                <a:latin typeface="Arial"/>
                <a:cs typeface="Arial"/>
              </a:rPr>
              <a:t>Why to choose this major?</a:t>
            </a:r>
            <a:endParaRPr lang="en-GB" b="1">
              <a:cs typeface="Arial"/>
            </a:endParaRPr>
          </a:p>
          <a:p>
            <a:pPr marL="342900" indent="-342900" algn="ctr">
              <a:buChar char="•"/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 marL="342900" indent="-342900" algn="ctr">
              <a:buChar char="•"/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 algn="ctr"/>
            <a:endParaRPr lang="en-GB">
              <a:solidFill>
                <a:srgbClr val="000000"/>
              </a:solidFill>
              <a:cs typeface="Arial"/>
            </a:endParaRPr>
          </a:p>
          <a:p>
            <a:pPr algn="ctr"/>
            <a:endParaRPr lang="en-GB">
              <a:solidFill>
                <a:srgbClr val="EF3340"/>
              </a:solidFill>
              <a:cs typeface="Arial"/>
            </a:endParaRPr>
          </a:p>
          <a:p>
            <a:pPr algn="ctr"/>
            <a:endParaRPr lang="en-GB">
              <a:cs typeface="Arial"/>
            </a:endParaRPr>
          </a:p>
          <a:p>
            <a:pPr algn="ctr"/>
            <a:endParaRPr lang="en-GB"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22.10.2020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/>
              <a:pPr>
                <a:defRPr/>
              </a:pPr>
              <a:t>22</a:t>
            </a:fld>
            <a:endParaRPr lang="fi-FI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2784DE1-C01C-4D9E-954F-48CE8C75D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104" y="879278"/>
            <a:ext cx="6174948" cy="3976196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29AEA95-1464-41B7-A272-511D237F2D80}"/>
              </a:ext>
            </a:extLst>
          </p:cNvPr>
          <p:cNvSpPr txBox="1">
            <a:spLocks/>
          </p:cNvSpPr>
          <p:nvPr/>
        </p:nvSpPr>
        <p:spPr>
          <a:xfrm>
            <a:off x="269996" y="2405484"/>
            <a:ext cx="2085425" cy="757145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490" lvl="1" indent="-212090" algn="ctr">
              <a:buNone/>
            </a:pPr>
            <a:r>
              <a:rPr lang="en-GB" b="1">
                <a:solidFill>
                  <a:srgbClr val="000000"/>
                </a:solidFill>
                <a:latin typeface="Arial"/>
                <a:cs typeface="Arial"/>
              </a:rPr>
              <a:t>Content of the studies</a:t>
            </a:r>
            <a:endParaRPr lang="en-US"/>
          </a:p>
          <a:p>
            <a:pPr marL="342900" indent="-342900" algn="ctr">
              <a:buFont typeface="Arial" charset="0"/>
              <a:buChar char="•"/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 marL="342900" indent="-342900" algn="ctr">
              <a:buFont typeface="Arial" charset="0"/>
              <a:buChar char="•"/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 algn="ctr"/>
            <a:endParaRPr lang="en-GB">
              <a:solidFill>
                <a:srgbClr val="000000"/>
              </a:solidFill>
              <a:cs typeface="Arial"/>
            </a:endParaRPr>
          </a:p>
          <a:p>
            <a:pPr algn="ctr"/>
            <a:endParaRPr lang="en-GB">
              <a:solidFill>
                <a:srgbClr val="EF3340"/>
              </a:solidFill>
              <a:cs typeface="Arial"/>
            </a:endParaRPr>
          </a:p>
          <a:p>
            <a:pPr algn="ctr"/>
            <a:endParaRPr lang="en-GB">
              <a:cs typeface="Arial"/>
            </a:endParaRPr>
          </a:p>
          <a:p>
            <a:pPr algn="ctr"/>
            <a:endParaRPr lang="en-GB">
              <a:cs typeface="Arial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D086152F-5858-41A1-A03A-FAA5EC7E7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975" y="817831"/>
            <a:ext cx="6155042" cy="40102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09A396C-0ECE-47FE-88E9-2FEF422441EB}"/>
              </a:ext>
            </a:extLst>
          </p:cNvPr>
          <p:cNvSpPr/>
          <p:nvPr/>
        </p:nvSpPr>
        <p:spPr>
          <a:xfrm>
            <a:off x="353718" y="2351119"/>
            <a:ext cx="2089249" cy="7729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29AEA95-1464-41B7-A272-511D237F2D80}"/>
              </a:ext>
            </a:extLst>
          </p:cNvPr>
          <p:cNvSpPr txBox="1">
            <a:spLocks/>
          </p:cNvSpPr>
          <p:nvPr/>
        </p:nvSpPr>
        <p:spPr>
          <a:xfrm>
            <a:off x="270019" y="2405483"/>
            <a:ext cx="2085425" cy="757147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490" lvl="1" indent="-212090" algn="ctr">
              <a:buNone/>
            </a:pPr>
            <a:r>
              <a:rPr lang="en-GB" b="1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Content of the studies</a:t>
            </a:r>
            <a:endParaRPr lang="en-US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 algn="ctr">
              <a:buFont typeface="Arial" charset="0"/>
              <a:buChar char="•"/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 marL="342900" indent="-342900" algn="ctr">
              <a:buFont typeface="Arial" charset="0"/>
              <a:buChar char="•"/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 algn="ctr"/>
            <a:endParaRPr lang="en-GB">
              <a:solidFill>
                <a:srgbClr val="000000"/>
              </a:solidFill>
              <a:cs typeface="Arial"/>
            </a:endParaRPr>
          </a:p>
          <a:p>
            <a:pPr algn="ctr"/>
            <a:endParaRPr lang="en-GB">
              <a:solidFill>
                <a:srgbClr val="EF3340"/>
              </a:solidFill>
              <a:cs typeface="Arial"/>
            </a:endParaRPr>
          </a:p>
          <a:p>
            <a:pPr algn="ctr"/>
            <a:endParaRPr lang="en-GB">
              <a:cs typeface="Arial"/>
            </a:endParaRPr>
          </a:p>
          <a:p>
            <a:pPr algn="ctr"/>
            <a:endParaRPr lang="en-GB">
              <a:cs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9A396C-0ECE-47FE-88E9-2FEF422441EB}"/>
              </a:ext>
            </a:extLst>
          </p:cNvPr>
          <p:cNvSpPr/>
          <p:nvPr/>
        </p:nvSpPr>
        <p:spPr>
          <a:xfrm>
            <a:off x="353718" y="2351030"/>
            <a:ext cx="2089249" cy="7729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29AEA95-1464-41B7-A272-511D237F2D80}"/>
              </a:ext>
            </a:extLst>
          </p:cNvPr>
          <p:cNvSpPr txBox="1">
            <a:spLocks/>
          </p:cNvSpPr>
          <p:nvPr/>
        </p:nvSpPr>
        <p:spPr>
          <a:xfrm>
            <a:off x="270019" y="2411833"/>
            <a:ext cx="2085425" cy="757147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490" lvl="1" indent="-212090" algn="ctr">
              <a:buNone/>
            </a:pPr>
            <a:r>
              <a:rPr lang="en-GB" b="1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Content of the studies</a:t>
            </a:r>
            <a:endParaRPr lang="en-US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 algn="ctr">
              <a:buFont typeface="Arial" charset="0"/>
              <a:buChar char="•"/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 marL="342900" indent="-342900" algn="ctr">
              <a:buFont typeface="Arial" charset="0"/>
              <a:buChar char="•"/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 algn="ctr"/>
            <a:endParaRPr lang="en-GB">
              <a:solidFill>
                <a:srgbClr val="000000"/>
              </a:solidFill>
              <a:cs typeface="Arial"/>
            </a:endParaRPr>
          </a:p>
          <a:p>
            <a:pPr algn="ctr"/>
            <a:endParaRPr lang="en-GB">
              <a:solidFill>
                <a:srgbClr val="EF3340"/>
              </a:solidFill>
              <a:cs typeface="Arial"/>
            </a:endParaRPr>
          </a:p>
          <a:p>
            <a:pPr algn="ctr"/>
            <a:endParaRPr lang="en-GB">
              <a:cs typeface="Arial"/>
            </a:endParaRPr>
          </a:p>
          <a:p>
            <a:pPr algn="ctr"/>
            <a:endParaRPr lang="en-GB">
              <a:cs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388EE0-BEBF-40BD-AB97-5EFF8360AE98}"/>
              </a:ext>
            </a:extLst>
          </p:cNvPr>
          <p:cNvSpPr/>
          <p:nvPr/>
        </p:nvSpPr>
        <p:spPr>
          <a:xfrm>
            <a:off x="360221" y="1327440"/>
            <a:ext cx="2089248" cy="8224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248186" y="1423522"/>
            <a:ext cx="2085425" cy="757145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490" lvl="1" indent="0" algn="ctr">
              <a:buFont typeface="Arial"/>
              <a:buNone/>
            </a:pPr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Why to choose this major?</a:t>
            </a:r>
            <a:endParaRPr lang="en-GB" b="1" dirty="0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marL="342900" indent="-342900" algn="ctr">
              <a:buFont typeface="Arial" charset="0"/>
              <a:buChar char="•"/>
            </a:pPr>
            <a:endParaRPr lang="en-GB" dirty="0">
              <a:solidFill>
                <a:srgbClr val="000000"/>
              </a:solidFill>
              <a:cs typeface="Arial"/>
            </a:endParaRPr>
          </a:p>
          <a:p>
            <a:pPr marL="342900" indent="-342900" algn="ctr">
              <a:buFont typeface="Arial" charset="0"/>
              <a:buChar char="•"/>
            </a:pPr>
            <a:endParaRPr lang="en-GB" dirty="0">
              <a:solidFill>
                <a:srgbClr val="000000"/>
              </a:solidFill>
              <a:cs typeface="Arial"/>
            </a:endParaRPr>
          </a:p>
          <a:p>
            <a:pPr algn="ctr"/>
            <a:endParaRPr lang="en-GB" dirty="0">
              <a:solidFill>
                <a:srgbClr val="000000"/>
              </a:solidFill>
              <a:cs typeface="Arial"/>
            </a:endParaRPr>
          </a:p>
          <a:p>
            <a:pPr algn="ctr"/>
            <a:endParaRPr lang="en-GB" dirty="0">
              <a:solidFill>
                <a:srgbClr val="EF3340"/>
              </a:solidFill>
              <a:cs typeface="Arial"/>
            </a:endParaRPr>
          </a:p>
          <a:p>
            <a:pPr algn="ctr"/>
            <a:endParaRPr lang="en-GB" dirty="0">
              <a:cs typeface="Arial"/>
            </a:endParaRPr>
          </a:p>
          <a:p>
            <a:pPr algn="ctr"/>
            <a:endParaRPr lang="en-GB" dirty="0">
              <a:cs typeface="Arial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269995" y="3493188"/>
            <a:ext cx="2085425" cy="367996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490" lvl="1" indent="0" algn="ctr">
              <a:buFont typeface="Arial"/>
              <a:buNone/>
            </a:pPr>
            <a:r>
              <a:rPr lang="en-GB" b="1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Highlights</a:t>
            </a:r>
            <a:endParaRPr lang="en-GB" b="1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marL="342900" indent="-342900" algn="ctr">
              <a:buFont typeface="Arial" charset="0"/>
              <a:buChar char="•"/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 marL="342900" indent="-342900" algn="ctr">
              <a:buFont typeface="Arial" charset="0"/>
              <a:buChar char="•"/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 algn="ctr"/>
            <a:endParaRPr lang="en-GB">
              <a:solidFill>
                <a:srgbClr val="000000"/>
              </a:solidFill>
              <a:cs typeface="Arial"/>
            </a:endParaRPr>
          </a:p>
          <a:p>
            <a:pPr algn="ctr"/>
            <a:endParaRPr lang="en-GB">
              <a:solidFill>
                <a:srgbClr val="EF3340"/>
              </a:solidFill>
              <a:cs typeface="Arial"/>
            </a:endParaRPr>
          </a:p>
          <a:p>
            <a:pPr algn="ctr"/>
            <a:endParaRPr lang="en-GB">
              <a:cs typeface="Arial"/>
            </a:endParaRPr>
          </a:p>
          <a:p>
            <a:pPr algn="ctr"/>
            <a:endParaRPr lang="en-GB">
              <a:cs typeface="Arial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269995" y="3490876"/>
            <a:ext cx="2085425" cy="367996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490" lvl="1" indent="0" algn="ctr">
              <a:buFont typeface="Arial"/>
              <a:buNone/>
            </a:pPr>
            <a:r>
              <a:rPr lang="en-GB" b="1" dirty="0">
                <a:latin typeface="Arial"/>
                <a:cs typeface="Arial"/>
              </a:rPr>
              <a:t>Highlights</a:t>
            </a:r>
            <a:endParaRPr lang="en-GB" b="1" dirty="0">
              <a:cs typeface="Arial"/>
            </a:endParaRPr>
          </a:p>
          <a:p>
            <a:pPr marL="342900" indent="-342900" algn="ctr">
              <a:buFont typeface="Arial" charset="0"/>
              <a:buChar char="•"/>
            </a:pPr>
            <a:endParaRPr lang="en-GB" dirty="0">
              <a:solidFill>
                <a:srgbClr val="000000"/>
              </a:solidFill>
              <a:cs typeface="Arial"/>
            </a:endParaRPr>
          </a:p>
          <a:p>
            <a:pPr marL="342900" indent="-342900" algn="ctr">
              <a:buFont typeface="Arial" charset="0"/>
              <a:buChar char="•"/>
            </a:pPr>
            <a:endParaRPr lang="en-GB" dirty="0">
              <a:solidFill>
                <a:srgbClr val="000000"/>
              </a:solidFill>
              <a:cs typeface="Arial"/>
            </a:endParaRPr>
          </a:p>
          <a:p>
            <a:pPr algn="ctr"/>
            <a:endParaRPr lang="en-GB" dirty="0">
              <a:solidFill>
                <a:srgbClr val="000000"/>
              </a:solidFill>
              <a:cs typeface="Arial"/>
            </a:endParaRPr>
          </a:p>
          <a:p>
            <a:pPr algn="ctr"/>
            <a:endParaRPr lang="en-GB" dirty="0">
              <a:solidFill>
                <a:srgbClr val="EF3340"/>
              </a:solidFill>
              <a:cs typeface="Arial"/>
            </a:endParaRPr>
          </a:p>
          <a:p>
            <a:pPr algn="ctr"/>
            <a:endParaRPr lang="en-GB" dirty="0">
              <a:cs typeface="Arial"/>
            </a:endParaRPr>
          </a:p>
          <a:p>
            <a:pPr algn="ctr"/>
            <a:endParaRPr lang="en-GB" dirty="0"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623" y="867572"/>
            <a:ext cx="6137796" cy="3950954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2887980" y="1135380"/>
            <a:ext cx="5516880" cy="340614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887980" y="1211580"/>
            <a:ext cx="5516880" cy="32932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Design in Engineering Competences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Unique among comparable 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Industry-relevant programming skills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Python, C++, C,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Matlab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Hands-on experiences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MyDaQ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/Arduino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Industry internship periods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ELEC-C7430 Industrial training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647" y="2411833"/>
            <a:ext cx="944454" cy="203817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7338647" y="2405483"/>
            <a:ext cx="944454" cy="204452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8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Quantum</a:t>
            </a:r>
            <a:r>
              <a:rPr lang="fi-FI" dirty="0"/>
              <a:t>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22.10.2020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23</a:t>
            </a:fld>
            <a:endParaRPr lang="fi-FI"/>
          </a:p>
        </p:txBody>
      </p:sp>
      <p:sp>
        <p:nvSpPr>
          <p:cNvPr id="21" name="Rectangle 20"/>
          <p:cNvSpPr/>
          <p:nvPr/>
        </p:nvSpPr>
        <p:spPr>
          <a:xfrm>
            <a:off x="395536" y="1345332"/>
            <a:ext cx="2159471" cy="792088"/>
          </a:xfrm>
          <a:prstGeom prst="rect">
            <a:avLst/>
          </a:prstGeom>
          <a:solidFill>
            <a:schemeClr val="accent1">
              <a:lumMod val="40000"/>
              <a:lumOff val="60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2799" y="1439406"/>
            <a:ext cx="164152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/>
              <a:t>Why to choose</a:t>
            </a:r>
          </a:p>
          <a:p>
            <a:pPr algn="ctr"/>
            <a:r>
              <a:rPr lang="en-US" b="1"/>
              <a:t>this major?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95536" y="2462245"/>
            <a:ext cx="2159471" cy="792088"/>
          </a:xfrm>
          <a:prstGeom prst="rect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4302" y="2556319"/>
            <a:ext cx="121852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Content of</a:t>
            </a:r>
          </a:p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the studies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95536" y="3649588"/>
            <a:ext cx="2159471" cy="792088"/>
          </a:xfrm>
          <a:prstGeom prst="rect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2736" y="3876645"/>
            <a:ext cx="112835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Highlights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quarter" idx="14"/>
          </p:nvPr>
        </p:nvSpPr>
        <p:spPr>
          <a:xfrm>
            <a:off x="2631586" y="1005280"/>
            <a:ext cx="3860047" cy="3744416"/>
          </a:xfrm>
        </p:spPr>
        <p:txBody>
          <a:bodyPr/>
          <a:lstStyle/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sz="1800" b="0" dirty="0"/>
              <a:t>Are you fascinated by quantum physics? </a:t>
            </a: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sz="1800" b="0" dirty="0"/>
              <a:t>Do you want to create real-world applications? </a:t>
            </a: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sz="1800" b="0" dirty="0"/>
              <a:t>Come study </a:t>
            </a:r>
            <a:r>
              <a:rPr lang="en-US" sz="1800" i="1" dirty="0"/>
              <a:t>Quantum Technology</a:t>
            </a:r>
            <a:r>
              <a:rPr lang="en-US" sz="1800" b="0" dirty="0"/>
              <a:t> at Aalto University! </a:t>
            </a:r>
          </a:p>
          <a:p>
            <a:pPr marL="230188" indent="-230188" algn="just">
              <a:buFont typeface="Arial" panose="020B0604020202020204" pitchFamily="34" charset="0"/>
              <a:buChar char="•"/>
            </a:pPr>
            <a:endParaRPr lang="fi-FI" sz="400" b="0" dirty="0"/>
          </a:p>
          <a:p>
            <a:pPr marL="230188" indent="-230188" algn="just">
              <a:buFont typeface="Arial" panose="020B0604020202020204" pitchFamily="34" charset="0"/>
              <a:buChar char="•"/>
            </a:pPr>
            <a:r>
              <a:rPr lang="fi-FI" sz="1800" b="0" dirty="0" err="1"/>
              <a:t>Future</a:t>
            </a:r>
            <a:r>
              <a:rPr lang="fi-FI" sz="1800" b="0" dirty="0"/>
              <a:t> </a:t>
            </a:r>
            <a:r>
              <a:rPr lang="fi-FI" sz="1800" b="0" dirty="0" err="1"/>
              <a:t>quantum</a:t>
            </a:r>
            <a:r>
              <a:rPr lang="fi-FI" sz="1800" b="0" dirty="0"/>
              <a:t> </a:t>
            </a:r>
            <a:r>
              <a:rPr lang="fi-FI" sz="1800" b="0" dirty="0" err="1"/>
              <a:t>technologies</a:t>
            </a:r>
            <a:r>
              <a:rPr lang="fi-FI" sz="1800" b="0" dirty="0"/>
              <a:t>:</a:t>
            </a:r>
          </a:p>
          <a:p>
            <a:pPr marL="230188" indent="-230188" algn="just">
              <a:buFont typeface="Arial" panose="020B0604020202020204" pitchFamily="34" charset="0"/>
              <a:buChar char="•"/>
            </a:pPr>
            <a:endParaRPr lang="fi-FI" sz="200" b="0" dirty="0"/>
          </a:p>
          <a:p>
            <a:pPr marL="746125" lvl="1" indent="-342900" algn="just">
              <a:buFont typeface="Courier New"/>
              <a:buChar char="o"/>
              <a:tabLst>
                <a:tab pos="627063" algn="l"/>
              </a:tabLst>
            </a:pPr>
            <a:r>
              <a:rPr lang="fi-FI" sz="1600" dirty="0" err="1">
                <a:latin typeface="+mj-lt"/>
              </a:rPr>
              <a:t>Quantum</a:t>
            </a:r>
            <a:r>
              <a:rPr lang="fi-FI" sz="1600" dirty="0">
                <a:latin typeface="+mj-lt"/>
              </a:rPr>
              <a:t> </a:t>
            </a:r>
            <a:r>
              <a:rPr lang="fi-FI" sz="1600" dirty="0" err="1">
                <a:latin typeface="+mj-lt"/>
              </a:rPr>
              <a:t>computers</a:t>
            </a:r>
            <a:endParaRPr lang="fi-FI" sz="1600" dirty="0">
              <a:latin typeface="+mj-lt"/>
            </a:endParaRPr>
          </a:p>
          <a:p>
            <a:pPr marL="746125" lvl="1" indent="-342900" algn="just">
              <a:buFont typeface="Courier New"/>
              <a:buChar char="o"/>
            </a:pPr>
            <a:r>
              <a:rPr lang="fi-FI" sz="1600" b="0" dirty="0" err="1">
                <a:latin typeface="+mj-lt"/>
              </a:rPr>
              <a:t>Quantum</a:t>
            </a:r>
            <a:r>
              <a:rPr lang="fi-FI" sz="1600" b="0" dirty="0">
                <a:latin typeface="+mj-lt"/>
              </a:rPr>
              <a:t> </a:t>
            </a:r>
            <a:r>
              <a:rPr lang="fi-FI" sz="1600" b="0" dirty="0" err="1">
                <a:latin typeface="+mj-lt"/>
              </a:rPr>
              <a:t>communication</a:t>
            </a:r>
            <a:endParaRPr lang="fi-FI" sz="1600" b="0" dirty="0">
              <a:latin typeface="+mj-lt"/>
            </a:endParaRPr>
          </a:p>
          <a:p>
            <a:pPr marL="746125" lvl="1" indent="-342900" algn="just">
              <a:buFont typeface="Courier New"/>
              <a:buChar char="o"/>
            </a:pPr>
            <a:r>
              <a:rPr lang="fi-FI" sz="1600" dirty="0" err="1">
                <a:latin typeface="+mj-lt"/>
              </a:rPr>
              <a:t>Quantum</a:t>
            </a:r>
            <a:r>
              <a:rPr lang="fi-FI" sz="1600" dirty="0">
                <a:latin typeface="+mj-lt"/>
              </a:rPr>
              <a:t> </a:t>
            </a:r>
            <a:r>
              <a:rPr lang="fi-FI" sz="1600" dirty="0" err="1">
                <a:latin typeface="+mj-lt"/>
              </a:rPr>
              <a:t>sensing</a:t>
            </a:r>
            <a:endParaRPr lang="fi-FI" sz="1600" dirty="0">
              <a:latin typeface="+mj-lt"/>
            </a:endParaRPr>
          </a:p>
          <a:p>
            <a:pPr marL="746125" lvl="1" indent="-342900" algn="just">
              <a:buFont typeface="Courier New"/>
              <a:buChar char="o"/>
            </a:pPr>
            <a:r>
              <a:rPr lang="fi-FI" sz="1600" b="0" dirty="0" err="1">
                <a:latin typeface="+mj-lt"/>
              </a:rPr>
              <a:t>Quantum</a:t>
            </a:r>
            <a:r>
              <a:rPr lang="fi-FI" sz="1600" b="0" dirty="0">
                <a:latin typeface="+mj-lt"/>
              </a:rPr>
              <a:t> </a:t>
            </a:r>
            <a:r>
              <a:rPr lang="fi-FI" sz="1600" b="0" dirty="0" err="1">
                <a:latin typeface="+mj-lt"/>
              </a:rPr>
              <a:t>simulation</a:t>
            </a:r>
            <a:endParaRPr lang="fi-FI" sz="1600" dirty="0">
              <a:latin typeface="+mj-lt"/>
            </a:endParaRPr>
          </a:p>
          <a:p>
            <a:pPr marL="230188" lvl="0" indent="-230188" algn="just">
              <a:buFont typeface="Arial" panose="020B0604020202020204" pitchFamily="34" charset="0"/>
              <a:buChar char="•"/>
            </a:pPr>
            <a:endParaRPr lang="fi-FI" sz="400" b="0" dirty="0">
              <a:solidFill>
                <a:prstClr val="black"/>
              </a:solidFill>
            </a:endParaRPr>
          </a:p>
          <a:p>
            <a:pPr marL="230188" lvl="0" indent="-230188" algn="just">
              <a:buFont typeface="Arial" panose="020B0604020202020204" pitchFamily="34" charset="0"/>
              <a:buChar char="•"/>
            </a:pPr>
            <a:r>
              <a:rPr lang="fi-FI" sz="1800" b="0" dirty="0" err="1">
                <a:solidFill>
                  <a:prstClr val="black"/>
                </a:solidFill>
              </a:rPr>
              <a:t>Become</a:t>
            </a:r>
            <a:r>
              <a:rPr lang="fi-FI" sz="1800" b="0" dirty="0">
                <a:solidFill>
                  <a:prstClr val="black"/>
                </a:solidFill>
              </a:rPr>
              <a:t> a </a:t>
            </a:r>
            <a:r>
              <a:rPr lang="fi-FI" sz="1800" i="1" dirty="0" err="1">
                <a:solidFill>
                  <a:prstClr val="black"/>
                </a:solidFill>
              </a:rPr>
              <a:t>quantum</a:t>
            </a:r>
            <a:r>
              <a:rPr lang="fi-FI" sz="1800" i="1" dirty="0">
                <a:solidFill>
                  <a:prstClr val="black"/>
                </a:solidFill>
              </a:rPr>
              <a:t> </a:t>
            </a:r>
            <a:r>
              <a:rPr lang="fi-FI" sz="1800" i="1" dirty="0" err="1">
                <a:solidFill>
                  <a:prstClr val="black"/>
                </a:solidFill>
              </a:rPr>
              <a:t>engineer</a:t>
            </a:r>
            <a:r>
              <a:rPr lang="fi-FI" sz="1800" b="0" dirty="0">
                <a:solidFill>
                  <a:prstClr val="black"/>
                </a:solidFill>
              </a:rPr>
              <a:t>!</a:t>
            </a:r>
            <a:endParaRPr lang="fi-FI" dirty="0">
              <a:latin typeface="+mj-lt"/>
            </a:endParaRPr>
          </a:p>
          <a:p>
            <a:pPr marL="746125" lvl="1" indent="-342900" algn="just">
              <a:buFont typeface="Wingdings" panose="05000000000000000000" pitchFamily="2" charset="2"/>
              <a:buChar char="Ø"/>
            </a:pPr>
            <a:endParaRPr lang="fi-FI" b="0" dirty="0">
              <a:latin typeface="+mj-lt"/>
            </a:endParaRPr>
          </a:p>
          <a:p>
            <a:pPr marL="467788" lvl="1" indent="-230188" algn="just">
              <a:buFont typeface="Arial" panose="020B0604020202020204" pitchFamily="34" charset="0"/>
              <a:buChar char="•"/>
            </a:pPr>
            <a:endParaRPr lang="fi-FI" dirty="0">
              <a:latin typeface="+mj-lt"/>
            </a:endParaRPr>
          </a:p>
          <a:p>
            <a:pPr marL="467788" lvl="1" indent="-230188" algn="just">
              <a:buFont typeface="Arial" panose="020B0604020202020204" pitchFamily="34" charset="0"/>
              <a:buChar char="•"/>
            </a:pPr>
            <a:endParaRPr lang="fi-FI" b="0" dirty="0">
              <a:latin typeface="+mj-lt"/>
            </a:endParaRPr>
          </a:p>
          <a:p>
            <a:pPr marL="230188" indent="-230188" algn="just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515" y="214811"/>
            <a:ext cx="2133220" cy="28051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1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510" y="3097386"/>
            <a:ext cx="2715438" cy="134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43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Quantum</a:t>
            </a:r>
            <a:r>
              <a:rPr lang="fi-FI" dirty="0"/>
              <a:t>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22.10.2020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24</a:t>
            </a:fld>
            <a:endParaRPr lang="fi-FI"/>
          </a:p>
        </p:txBody>
      </p:sp>
      <p:sp>
        <p:nvSpPr>
          <p:cNvPr id="21" name="Rectangle 20"/>
          <p:cNvSpPr/>
          <p:nvPr/>
        </p:nvSpPr>
        <p:spPr>
          <a:xfrm>
            <a:off x="395536" y="1345332"/>
            <a:ext cx="2159471" cy="792088"/>
          </a:xfrm>
          <a:prstGeom prst="rect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2799" y="1439406"/>
            <a:ext cx="164152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Why to choose</a:t>
            </a:r>
          </a:p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this major?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95536" y="2462245"/>
            <a:ext cx="2159471" cy="792088"/>
          </a:xfrm>
          <a:prstGeom prst="rect">
            <a:avLst/>
          </a:prstGeom>
          <a:solidFill>
            <a:schemeClr val="accent1">
              <a:lumMod val="40000"/>
              <a:lumOff val="60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4302" y="2556319"/>
            <a:ext cx="121852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/>
              <a:t>Content of</a:t>
            </a:r>
          </a:p>
          <a:p>
            <a:pPr algn="ctr"/>
            <a:r>
              <a:rPr lang="en-US" b="1"/>
              <a:t>the studies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95536" y="3649588"/>
            <a:ext cx="2159471" cy="792088"/>
          </a:xfrm>
          <a:prstGeom prst="rect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2736" y="3876645"/>
            <a:ext cx="112835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Highlights</a:t>
            </a:r>
          </a:p>
        </p:txBody>
      </p:sp>
      <p:pic>
        <p:nvPicPr>
          <p:cNvPr id="11" name="Picture 10" descr="unto_rautio_aalto_0697_weblarge_jpg.jpg"/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923" y="1310054"/>
            <a:ext cx="6421077" cy="3238456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2726630" y="1270678"/>
            <a:ext cx="6053610" cy="327783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b="0" dirty="0"/>
              <a:t>During the BSc degree, you will: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learn the </a:t>
            </a:r>
            <a:r>
              <a:rPr lang="en-US" sz="1800" dirty="0"/>
              <a:t>fundamentals of quantum physics</a:t>
            </a:r>
            <a:r>
              <a:rPr lang="en-US" sz="1800" b="0" dirty="0"/>
              <a:t> and understand its applications in real-world technologies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acquire mathematical &amp; physical skills to </a:t>
            </a:r>
            <a:r>
              <a:rPr lang="en-US" sz="1800" dirty="0"/>
              <a:t>understand the quantum world </a:t>
            </a:r>
            <a:r>
              <a:rPr lang="en-US" sz="1800" b="0" dirty="0"/>
              <a:t>from a technological perspective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perform experiments on quantum systems </a:t>
            </a:r>
            <a:r>
              <a:rPr lang="en-US" sz="1800" b="0" dirty="0"/>
              <a:t>and generate roadmaps to future applications  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develop computer algorithms exploiting quantum mechanical principles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b="0" dirty="0"/>
          </a:p>
          <a:p>
            <a:endParaRPr lang="en-US" b="0" dirty="0"/>
          </a:p>
          <a:p>
            <a:pPr marL="403225" lvl="1" indent="0" algn="just">
              <a:buNone/>
            </a:pPr>
            <a:endParaRPr lang="fi-FI" dirty="0">
              <a:latin typeface="+mj-lt"/>
            </a:endParaRPr>
          </a:p>
          <a:p>
            <a:pPr marL="0" lvl="1" indent="0" algn="just">
              <a:buFont typeface="Wingdings" panose="05000000000000000000" pitchFamily="2" charset="2"/>
              <a:buChar char="Ø"/>
            </a:pPr>
            <a:endParaRPr lang="fi-FI" dirty="0">
              <a:latin typeface="+mj-lt"/>
            </a:endParaRPr>
          </a:p>
          <a:p>
            <a:pPr marL="746125" lvl="1" indent="-342900" algn="just">
              <a:buFont typeface="Wingdings" panose="05000000000000000000" pitchFamily="2" charset="2"/>
              <a:buChar char="Ø"/>
            </a:pPr>
            <a:endParaRPr lang="fi-FI" dirty="0">
              <a:latin typeface="+mj-lt"/>
            </a:endParaRPr>
          </a:p>
          <a:p>
            <a:pPr marL="467788" lvl="1" indent="-230188" algn="just">
              <a:buFont typeface="Arial" panose="020B0604020202020204" pitchFamily="34" charset="0"/>
              <a:buChar char="•"/>
            </a:pPr>
            <a:endParaRPr lang="fi-FI" dirty="0">
              <a:latin typeface="+mj-lt"/>
            </a:endParaRPr>
          </a:p>
          <a:p>
            <a:pPr marL="467788" lvl="1" indent="-230188" algn="just">
              <a:buFont typeface="Arial" panose="020B0604020202020204" pitchFamily="34" charset="0"/>
              <a:buChar char="•"/>
            </a:pPr>
            <a:endParaRPr lang="fi-FI" dirty="0">
              <a:latin typeface="+mj-lt"/>
            </a:endParaRPr>
          </a:p>
          <a:p>
            <a:pPr marL="230188" indent="-230188" algn="just">
              <a:buFont typeface="Arial" panose="020B0604020202020204" pitchFamily="34" charset="0"/>
              <a:buChar char="•"/>
            </a:pPr>
            <a:r>
              <a:rPr lang="en-US" b="0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736829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Quantum</a:t>
            </a:r>
            <a:r>
              <a:rPr lang="fi-FI" dirty="0"/>
              <a:t>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22.10.2020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25</a:t>
            </a:fld>
            <a:endParaRPr lang="fi-FI"/>
          </a:p>
        </p:txBody>
      </p:sp>
      <p:sp>
        <p:nvSpPr>
          <p:cNvPr id="21" name="Rectangle 20"/>
          <p:cNvSpPr/>
          <p:nvPr/>
        </p:nvSpPr>
        <p:spPr>
          <a:xfrm>
            <a:off x="395536" y="1345332"/>
            <a:ext cx="2159471" cy="792088"/>
          </a:xfrm>
          <a:prstGeom prst="rect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2799" y="1439406"/>
            <a:ext cx="164152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Why to choose</a:t>
            </a:r>
          </a:p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this major?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95536" y="2462245"/>
            <a:ext cx="2159471" cy="792088"/>
          </a:xfrm>
          <a:prstGeom prst="rect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4302" y="2556319"/>
            <a:ext cx="121852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Content of</a:t>
            </a:r>
          </a:p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the studies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95536" y="3649588"/>
            <a:ext cx="2159471" cy="792088"/>
          </a:xfrm>
          <a:prstGeom prst="rect">
            <a:avLst/>
          </a:prstGeom>
          <a:solidFill>
            <a:schemeClr val="accent1">
              <a:lumMod val="40000"/>
              <a:lumOff val="60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2736" y="3876645"/>
            <a:ext cx="112835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/>
              <a:t>Highlights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91834" y="2869150"/>
            <a:ext cx="5705729" cy="17491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EF3340"/>
                </a:solidFill>
              </a:rPr>
              <a:t>Broad career prospects in industry and academia 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sz="1400" dirty="0"/>
              <a:t>    Research and development engineer    Quantum Device Engineer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    Quantum computing scientist                 Quantum Software Engineer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    Technology consultant                            Analyst (banking and finance)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3"/>
                </a:solidFill>
              </a:rPr>
              <a:t>World-class research on Quantum Technology in Aalto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374" y="1345332"/>
            <a:ext cx="6128243" cy="144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84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44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348042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z="3200" dirty="0" err="1"/>
              <a:t>Jobs</a:t>
            </a:r>
            <a:r>
              <a:rPr lang="fi-FI" sz="3200" dirty="0"/>
              <a:t> in science and </a:t>
            </a:r>
            <a:r>
              <a:rPr lang="fi-FI" sz="3200" dirty="0" err="1"/>
              <a:t>technology</a:t>
            </a:r>
            <a:r>
              <a:rPr lang="fi-FI" sz="3200" dirty="0"/>
              <a:t> − </a:t>
            </a:r>
            <a:r>
              <a:rPr lang="fi-FI" sz="3200" dirty="0" err="1"/>
              <a:t>reality</a:t>
            </a:r>
            <a:endParaRPr lang="fi-FI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22.10.2020</a:t>
            </a:fld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3</a:t>
            </a:fld>
            <a:endParaRPr lang="fi-FI"/>
          </a:p>
        </p:txBody>
      </p:sp>
      <p:sp>
        <p:nvSpPr>
          <p:cNvPr id="40" name="TextBox 39"/>
          <p:cNvSpPr txBox="1"/>
          <p:nvPr/>
        </p:nvSpPr>
        <p:spPr>
          <a:xfrm>
            <a:off x="107504" y="1258804"/>
            <a:ext cx="2376264" cy="37671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40000"/>
              </a:lnSpc>
            </a:pPr>
            <a:r>
              <a:rPr lang="en-US" b="1" dirty="0"/>
              <a:t>computer scientist</a:t>
            </a:r>
          </a:p>
          <a:p>
            <a:pPr algn="r">
              <a:lnSpc>
                <a:spcPct val="140000"/>
              </a:lnSpc>
            </a:pPr>
            <a:r>
              <a:rPr lang="en-US" b="1" dirty="0"/>
              <a:t>quantum engineer </a:t>
            </a:r>
          </a:p>
          <a:p>
            <a:pPr algn="r">
              <a:lnSpc>
                <a:spcPct val="140000"/>
              </a:lnSpc>
            </a:pPr>
            <a:r>
              <a:rPr lang="en-US" b="1" dirty="0"/>
              <a:t>civil engineer</a:t>
            </a:r>
          </a:p>
          <a:p>
            <a:pPr algn="r">
              <a:lnSpc>
                <a:spcPct val="140000"/>
              </a:lnSpc>
            </a:pPr>
            <a:r>
              <a:rPr lang="en-US" b="1" dirty="0"/>
              <a:t>mechanical engineer</a:t>
            </a:r>
          </a:p>
          <a:p>
            <a:pPr algn="r">
              <a:lnSpc>
                <a:spcPct val="140000"/>
              </a:lnSpc>
            </a:pPr>
            <a:r>
              <a:rPr lang="en-US" b="1" dirty="0"/>
              <a:t>chemical engineer</a:t>
            </a:r>
          </a:p>
          <a:p>
            <a:pPr algn="r">
              <a:lnSpc>
                <a:spcPct val="140000"/>
              </a:lnSpc>
            </a:pPr>
            <a:r>
              <a:rPr lang="en-US" b="1" dirty="0"/>
              <a:t>electrical engineer</a:t>
            </a:r>
          </a:p>
          <a:p>
            <a:pPr algn="r">
              <a:lnSpc>
                <a:spcPct val="140000"/>
              </a:lnSpc>
            </a:pPr>
            <a:r>
              <a:rPr lang="en-US" b="1" dirty="0"/>
              <a:t>physicist</a:t>
            </a:r>
          </a:p>
          <a:p>
            <a:pPr algn="r">
              <a:lnSpc>
                <a:spcPct val="140000"/>
              </a:lnSpc>
            </a:pPr>
            <a:r>
              <a:rPr lang="en-US" b="1" dirty="0"/>
              <a:t>statistician</a:t>
            </a:r>
          </a:p>
          <a:p>
            <a:pPr algn="r">
              <a:lnSpc>
                <a:spcPct val="140000"/>
              </a:lnSpc>
            </a:pPr>
            <a:r>
              <a:rPr lang="en-US" b="1" dirty="0"/>
              <a:t>mathematician</a:t>
            </a:r>
          </a:p>
          <a:p>
            <a:pPr algn="ctr"/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660232" y="1258804"/>
            <a:ext cx="2376264" cy="26037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b="1"/>
              <a:t>political scientist</a:t>
            </a:r>
          </a:p>
          <a:p>
            <a:pPr>
              <a:lnSpc>
                <a:spcPct val="140000"/>
              </a:lnSpc>
            </a:pPr>
            <a:r>
              <a:rPr lang="en-US" b="1"/>
              <a:t>sociologist</a:t>
            </a:r>
          </a:p>
          <a:p>
            <a:pPr>
              <a:lnSpc>
                <a:spcPct val="140000"/>
              </a:lnSpc>
            </a:pPr>
            <a:r>
              <a:rPr lang="en-US" b="1"/>
              <a:t>historian</a:t>
            </a:r>
          </a:p>
          <a:p>
            <a:pPr>
              <a:lnSpc>
                <a:spcPct val="140000"/>
              </a:lnSpc>
            </a:pPr>
            <a:r>
              <a:rPr lang="en-US" b="1"/>
              <a:t>economist</a:t>
            </a:r>
          </a:p>
          <a:p>
            <a:pPr>
              <a:lnSpc>
                <a:spcPct val="140000"/>
              </a:lnSpc>
            </a:pPr>
            <a:r>
              <a:rPr lang="en-US" b="1"/>
              <a:t>business analyst</a:t>
            </a:r>
          </a:p>
          <a:p>
            <a:pPr>
              <a:lnSpc>
                <a:spcPct val="140000"/>
              </a:lnSpc>
            </a:pPr>
            <a:r>
              <a:rPr lang="en-US" b="1"/>
              <a:t>linguist</a:t>
            </a:r>
          </a:p>
          <a:p>
            <a:endParaRPr lang="en-US" b="1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473" y="1386895"/>
            <a:ext cx="3845379" cy="287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4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5" y="251922"/>
            <a:ext cx="8207374" cy="99649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/>
              <a:t>Aalto English-language BSc </a:t>
            </a:r>
            <a:r>
              <a:rPr lang="en-US" sz="3200" err="1"/>
              <a:t>programme</a:t>
            </a:r>
            <a:r>
              <a:rPr lang="en-US" sz="3200"/>
              <a:t> in science and 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68314" y="1549354"/>
            <a:ext cx="8207374" cy="3108346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b="0" dirty="0"/>
              <a:t>The nature of science and technology jobs is changing</a:t>
            </a:r>
          </a:p>
          <a:p>
            <a:pPr>
              <a:lnSpc>
                <a:spcPct val="120000"/>
              </a:lnSpc>
            </a:pPr>
            <a:r>
              <a:rPr lang="en-US" b="0" dirty="0"/>
              <a:t>Emphasis on </a:t>
            </a:r>
            <a:r>
              <a:rPr lang="en-US" b="0" dirty="0">
                <a:solidFill>
                  <a:srgbClr val="008000"/>
                </a:solidFill>
              </a:rPr>
              <a:t>mathematics</a:t>
            </a:r>
            <a:r>
              <a:rPr lang="en-US" b="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0" dirty="0"/>
              <a:t>and </a:t>
            </a:r>
            <a:r>
              <a:rPr lang="en-US" b="0" dirty="0">
                <a:solidFill>
                  <a:srgbClr val="005EB8"/>
                </a:solidFill>
              </a:rPr>
              <a:t>computational skills</a:t>
            </a:r>
          </a:p>
          <a:p>
            <a:pPr>
              <a:lnSpc>
                <a:spcPct val="120000"/>
              </a:lnSpc>
            </a:pPr>
            <a:r>
              <a:rPr lang="en-US" b="0" dirty="0"/>
              <a:t>Importance of </a:t>
            </a:r>
            <a:r>
              <a:rPr lang="en-US" b="0" dirty="0" err="1">
                <a:solidFill>
                  <a:srgbClr val="EF3340"/>
                </a:solidFill>
              </a:rPr>
              <a:t>multidisciplinarity</a:t>
            </a:r>
            <a:endParaRPr lang="en-US" b="0" dirty="0">
              <a:solidFill>
                <a:srgbClr val="EF3340"/>
              </a:solidFill>
            </a:endParaRPr>
          </a:p>
          <a:p>
            <a:pPr>
              <a:lnSpc>
                <a:spcPct val="120000"/>
              </a:lnSpc>
            </a:pPr>
            <a:endParaRPr lang="en-US" sz="800" b="0" dirty="0"/>
          </a:p>
          <a:p>
            <a:pPr>
              <a:lnSpc>
                <a:spcPct val="120000"/>
              </a:lnSpc>
            </a:pPr>
            <a:r>
              <a:rPr lang="en-US" sz="2000" i="1" dirty="0"/>
              <a:t>Example</a:t>
            </a:r>
            <a:r>
              <a:rPr lang="en-US" sz="2000" b="0" dirty="0"/>
              <a:t>: An engineer wants to simulate the combustion process inside an engine. The task involves fluid dynamics, chemistry, heat transfer, mathematics, programming, and high performance computing.	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22.10.2020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4804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5" y="251922"/>
            <a:ext cx="8207374" cy="99649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dirty="0"/>
              <a:t>Aalto English-language BSc </a:t>
            </a:r>
            <a:r>
              <a:rPr lang="en-US" sz="3200" dirty="0" err="1"/>
              <a:t>programme</a:t>
            </a:r>
            <a:r>
              <a:rPr lang="en-US" sz="3200" dirty="0"/>
              <a:t> in science and 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68314" y="1333330"/>
            <a:ext cx="8207374" cy="3468386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b="0">
                <a:solidFill>
                  <a:srgbClr val="EF3340"/>
                </a:solidFill>
              </a:rPr>
              <a:t>Five majors:</a:t>
            </a:r>
          </a:p>
          <a:p>
            <a:pPr>
              <a:lnSpc>
                <a:spcPct val="110000"/>
              </a:lnSpc>
            </a:pPr>
            <a:r>
              <a:rPr lang="en-US"/>
              <a:t>	</a:t>
            </a:r>
            <a:r>
              <a:rPr lang="en-US" b="0"/>
              <a:t>Chemical Engineering</a:t>
            </a:r>
          </a:p>
          <a:p>
            <a:pPr>
              <a:lnSpc>
                <a:spcPct val="110000"/>
              </a:lnSpc>
            </a:pPr>
            <a:r>
              <a:rPr lang="en-US" b="0"/>
              <a:t>	Computational Engineering</a:t>
            </a:r>
          </a:p>
          <a:p>
            <a:pPr>
              <a:lnSpc>
                <a:spcPct val="110000"/>
              </a:lnSpc>
            </a:pPr>
            <a:r>
              <a:rPr lang="en-US" b="0"/>
              <a:t>	Data Science</a:t>
            </a:r>
          </a:p>
          <a:p>
            <a:pPr>
              <a:lnSpc>
                <a:spcPct val="110000"/>
              </a:lnSpc>
            </a:pPr>
            <a:r>
              <a:rPr lang="en-US" b="0"/>
              <a:t>	Digital Systems and Design</a:t>
            </a:r>
          </a:p>
          <a:p>
            <a:pPr>
              <a:lnSpc>
                <a:spcPct val="110000"/>
              </a:lnSpc>
            </a:pPr>
            <a:r>
              <a:rPr lang="en-US" b="0"/>
              <a:t>	Quantum Technology</a:t>
            </a:r>
          </a:p>
          <a:p>
            <a:pPr>
              <a:lnSpc>
                <a:spcPct val="110000"/>
              </a:lnSpc>
            </a:pPr>
            <a:endParaRPr lang="en-US" sz="800"/>
          </a:p>
          <a:p>
            <a:pPr>
              <a:lnSpc>
                <a:spcPct val="110000"/>
              </a:lnSpc>
            </a:pPr>
            <a:r>
              <a:rPr lang="en-US" b="0">
                <a:solidFill>
                  <a:srgbClr val="005EB8"/>
                </a:solidFill>
              </a:rPr>
              <a:t>Common structure</a:t>
            </a:r>
            <a:r>
              <a:rPr lang="en-US" b="0"/>
              <a:t>, </a:t>
            </a:r>
            <a:r>
              <a:rPr lang="en-US" b="0">
                <a:solidFill>
                  <a:srgbClr val="008000"/>
                </a:solidFill>
              </a:rPr>
              <a:t>common courses of mathematics and computation</a:t>
            </a:r>
            <a:r>
              <a:rPr lang="en-US" b="0"/>
              <a:t>, </a:t>
            </a:r>
            <a:r>
              <a:rPr lang="en-US" b="0">
                <a:solidFill>
                  <a:srgbClr val="EF3340"/>
                </a:solidFill>
              </a:rPr>
              <a:t>different specialization paths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22.10.2020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4842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Aalto English-language BSc </a:t>
            </a:r>
            <a:r>
              <a:rPr lang="en-US" dirty="0" err="1"/>
              <a:t>programme</a:t>
            </a:r>
            <a:r>
              <a:rPr lang="en-US" dirty="0"/>
              <a:t> in science and technology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68314" y="1513668"/>
            <a:ext cx="8207374" cy="3084026"/>
          </a:xfrm>
        </p:spPr>
        <p:txBody>
          <a:bodyPr/>
          <a:lstStyle/>
          <a:p>
            <a:r>
              <a:rPr lang="en-US" b="0" dirty="0"/>
              <a:t>Common structure of the </a:t>
            </a:r>
            <a:r>
              <a:rPr lang="en-US" b="0" dirty="0" err="1"/>
              <a:t>programme</a:t>
            </a:r>
            <a:r>
              <a:rPr lang="en-US" b="0" dirty="0"/>
              <a:t>:</a:t>
            </a:r>
            <a:endParaRPr lang="en-GB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22.10.2020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6</a:t>
            </a:fld>
            <a:endParaRPr lang="fi-FI"/>
          </a:p>
        </p:txBody>
      </p:sp>
      <p:sp>
        <p:nvSpPr>
          <p:cNvPr id="6" name="Rounded Rectangle 5"/>
          <p:cNvSpPr/>
          <p:nvPr/>
        </p:nvSpPr>
        <p:spPr>
          <a:xfrm>
            <a:off x="584523" y="2101168"/>
            <a:ext cx="2664296" cy="1339456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/>
              <a:t>Basic studies 		65cr</a:t>
            </a:r>
          </a:p>
          <a:p>
            <a:r>
              <a:rPr lang="en-US" sz="1600" dirty="0"/>
              <a:t>Math 			25cr</a:t>
            </a:r>
          </a:p>
          <a:p>
            <a:r>
              <a:rPr lang="en-US" sz="1600" dirty="0"/>
              <a:t>Computation		25cr</a:t>
            </a:r>
          </a:p>
          <a:p>
            <a:r>
              <a:rPr lang="en-US" sz="1600" dirty="0"/>
              <a:t>General studies	15cr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574868" y="2101168"/>
            <a:ext cx="2664296" cy="137986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/>
              <a:t>Major	 		65cr</a:t>
            </a:r>
          </a:p>
          <a:p>
            <a:r>
              <a:rPr lang="en-US" sz="1600" dirty="0"/>
              <a:t>Including BSc thesis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566282" y="2161463"/>
            <a:ext cx="1946126" cy="5157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/>
              <a:t>Minor	20-25cr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565213" y="2944600"/>
            <a:ext cx="1947195" cy="51576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/>
              <a:t>Electives	25-30cr</a:t>
            </a:r>
          </a:p>
        </p:txBody>
      </p:sp>
    </p:spTree>
    <p:extLst>
      <p:ext uri="{BB962C8B-B14F-4D97-AF65-F5344CB8AC3E}">
        <p14:creationId xmlns:p14="http://schemas.microsoft.com/office/powerpoint/2010/main" val="3672934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5" y="251922"/>
            <a:ext cx="8207374" cy="99649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err="1"/>
              <a:t>Programme</a:t>
            </a:r>
            <a:r>
              <a:rPr lang="en-US" sz="3200"/>
              <a:t> in English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5868144" y="1296692"/>
            <a:ext cx="2807544" cy="337301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b="0" dirty="0"/>
              <a:t>Meet other students from around the world</a:t>
            </a:r>
          </a:p>
          <a:p>
            <a:pPr>
              <a:lnSpc>
                <a:spcPct val="130000"/>
              </a:lnSpc>
            </a:pPr>
            <a:r>
              <a:rPr lang="en-US" b="0" dirty="0"/>
              <a:t>Interact with international professors</a:t>
            </a:r>
          </a:p>
          <a:p>
            <a:pPr>
              <a:lnSpc>
                <a:spcPct val="130000"/>
              </a:lnSpc>
            </a:pPr>
            <a:r>
              <a:rPr lang="en-US" b="0" dirty="0"/>
              <a:t>Prepare better for the global job market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22.10.2020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7</a:t>
            </a:fld>
            <a:endParaRPr lang="fi-FI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48420"/>
            <a:ext cx="5219135" cy="347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37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B464531F-1053-4129-8315-2211E2E69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308" y="265113"/>
            <a:ext cx="8212380" cy="996498"/>
          </a:xfrm>
        </p:spPr>
        <p:txBody>
          <a:bodyPr anchor="t">
            <a:normAutofit/>
          </a:bodyPr>
          <a:lstStyle/>
          <a:p>
            <a:r>
              <a:rPr lang="en-US"/>
              <a:t>What our students are </a:t>
            </a:r>
            <a:r>
              <a:rPr lang="en-US" dirty="0"/>
              <a:t>saying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C0C26B14-C5BA-465F-ACA2-193A40464C2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3308" y="1261611"/>
            <a:ext cx="3988079" cy="3336083"/>
          </a:xfrm>
        </p:spPr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New </a:t>
            </a:r>
            <a:r>
              <a:rPr lang="en-US" sz="1600" dirty="0" err="1"/>
              <a:t>programme</a:t>
            </a:r>
            <a:r>
              <a:rPr lang="en-US" sz="1600" dirty="0"/>
              <a:t>, first intake in 2018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217 students from 34 different nationalities all around the world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35% Finnish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sz="1600" dirty="0" err="1"/>
              <a:t>According</a:t>
            </a:r>
            <a:r>
              <a:rPr lang="fi-FI" sz="1600" dirty="0"/>
              <a:t> to </a:t>
            </a:r>
            <a:r>
              <a:rPr lang="fi-FI" sz="1600" i="1" dirty="0" err="1"/>
              <a:t>First</a:t>
            </a:r>
            <a:r>
              <a:rPr lang="fi-FI" sz="1600" i="1" dirty="0"/>
              <a:t> </a:t>
            </a:r>
            <a:r>
              <a:rPr lang="fi-FI" sz="1600" i="1" dirty="0" err="1"/>
              <a:t>year</a:t>
            </a:r>
            <a:r>
              <a:rPr lang="fi-FI" sz="1600" i="1" dirty="0"/>
              <a:t> feedback 2020</a:t>
            </a:r>
          </a:p>
          <a:p>
            <a:pPr marL="5805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sz="1600" dirty="0" err="1"/>
              <a:t>Very</a:t>
            </a:r>
            <a:r>
              <a:rPr lang="fi-FI" sz="1600" dirty="0"/>
              <a:t> </a:t>
            </a:r>
            <a:r>
              <a:rPr lang="fi-FI" sz="1600" dirty="0" err="1"/>
              <a:t>high</a:t>
            </a:r>
            <a:r>
              <a:rPr lang="fi-FI" sz="1600" dirty="0"/>
              <a:t> </a:t>
            </a:r>
            <a:r>
              <a:rPr lang="fi-FI" sz="1600" dirty="0" err="1"/>
              <a:t>satisfaction</a:t>
            </a:r>
            <a:r>
              <a:rPr lang="fi-FI" sz="1600" dirty="0"/>
              <a:t> to Aalto as a </a:t>
            </a:r>
            <a:r>
              <a:rPr lang="fi-FI" sz="1600" dirty="0" err="1"/>
              <a:t>study</a:t>
            </a:r>
            <a:r>
              <a:rPr lang="fi-FI" sz="1600" dirty="0"/>
              <a:t> </a:t>
            </a:r>
            <a:r>
              <a:rPr lang="fi-FI" sz="1600" dirty="0" err="1"/>
              <a:t>place</a:t>
            </a:r>
            <a:endParaRPr lang="fi-FI" sz="1600" dirty="0"/>
          </a:p>
          <a:p>
            <a:pPr marL="5805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sz="1600" dirty="0" err="1"/>
              <a:t>High</a:t>
            </a:r>
            <a:r>
              <a:rPr lang="fi-FI" sz="1600" dirty="0"/>
              <a:t> </a:t>
            </a:r>
            <a:r>
              <a:rPr lang="fi-FI" sz="1600" dirty="0" err="1"/>
              <a:t>satisfaction</a:t>
            </a:r>
            <a:r>
              <a:rPr lang="fi-FI" sz="1600" dirty="0"/>
              <a:t> to </a:t>
            </a:r>
            <a:r>
              <a:rPr lang="fi-FI" sz="1600" dirty="0" err="1"/>
              <a:t>course</a:t>
            </a:r>
            <a:r>
              <a:rPr lang="fi-FI" sz="1600" dirty="0"/>
              <a:t> </a:t>
            </a:r>
            <a:r>
              <a:rPr lang="fi-FI" sz="1600" dirty="0" err="1"/>
              <a:t>contents</a:t>
            </a:r>
            <a:endParaRPr lang="fi-FI" sz="1600" dirty="0"/>
          </a:p>
          <a:p>
            <a:pPr marL="5805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sz="1600" dirty="0" err="1"/>
              <a:t>Good</a:t>
            </a:r>
            <a:r>
              <a:rPr lang="fi-FI" sz="1600" dirty="0"/>
              <a:t> </a:t>
            </a:r>
            <a:r>
              <a:rPr lang="fi-FI" sz="1600" dirty="0" err="1"/>
              <a:t>support</a:t>
            </a:r>
            <a:r>
              <a:rPr lang="fi-FI" sz="1600" dirty="0"/>
              <a:t> for </a:t>
            </a:r>
            <a:r>
              <a:rPr lang="fi-FI" sz="1600" dirty="0" err="1"/>
              <a:t>studies</a:t>
            </a:r>
            <a:r>
              <a:rPr lang="fi-FI" sz="1600" dirty="0"/>
              <a:t> </a:t>
            </a:r>
            <a:r>
              <a:rPr lang="fi-FI" sz="1600" dirty="0" err="1"/>
              <a:t>from</a:t>
            </a:r>
            <a:r>
              <a:rPr lang="fi-FI" sz="1600" dirty="0"/>
              <a:t> </a:t>
            </a:r>
            <a:r>
              <a:rPr lang="fi-FI" sz="1600" dirty="0" err="1"/>
              <a:t>teachers</a:t>
            </a:r>
            <a:r>
              <a:rPr lang="fi-FI" sz="1600" dirty="0"/>
              <a:t> and </a:t>
            </a:r>
            <a:r>
              <a:rPr lang="fi-FI" sz="1600" dirty="0" err="1"/>
              <a:t>administrative</a:t>
            </a:r>
            <a:r>
              <a:rPr lang="fi-FI" sz="1600" dirty="0"/>
              <a:t> </a:t>
            </a:r>
            <a:r>
              <a:rPr lang="fi-FI" sz="1600" dirty="0" err="1"/>
              <a:t>staff</a:t>
            </a:r>
            <a:endParaRPr lang="fi-FI" sz="1600" dirty="0"/>
          </a:p>
          <a:p>
            <a:pPr marL="5805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79% would recommend their study option to other students</a:t>
            </a:r>
            <a:endParaRPr lang="fi-FI" sz="1600" dirty="0"/>
          </a:p>
          <a:p>
            <a:pPr>
              <a:lnSpc>
                <a:spcPct val="90000"/>
              </a:lnSpc>
            </a:pPr>
            <a:endParaRPr lang="en-US" sz="1600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415B5DE8-2AB6-4B2C-944F-AAEC7C7816A0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 rotWithShape="1">
          <a:blip r:embed="rId2"/>
          <a:srcRect r="10340" b="-2"/>
          <a:stretch/>
        </p:blipFill>
        <p:spPr>
          <a:xfrm>
            <a:off x="4687609" y="1261611"/>
            <a:ext cx="3988079" cy="3336083"/>
          </a:xfrm>
          <a:noFill/>
        </p:spPr>
      </p:pic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05CCA423-06FC-47AF-9929-DAACAF8B8CFE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5056956" y="5150032"/>
            <a:ext cx="3619500" cy="15478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42FBD0ED-27AA-4BEE-8827-0A59147D95E5}" type="datetime1">
              <a:rPr lang="fi-FI" sz="4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22.10.2020</a:t>
            </a:fld>
            <a:endParaRPr lang="fi-FI" sz="40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DD30C9C4-F6E4-4FBA-8682-A1405F27616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5056956" y="5304814"/>
            <a:ext cx="3619500" cy="1349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265D404-ADF5-A94E-82B6-70B84D261D76}" type="slidenum">
              <a:rPr lang="fi-FI" sz="30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8</a:t>
            </a:fld>
            <a:endParaRPr lang="fi-FI" sz="300"/>
          </a:p>
        </p:txBody>
      </p:sp>
    </p:spTree>
    <p:extLst>
      <p:ext uri="{BB962C8B-B14F-4D97-AF65-F5344CB8AC3E}">
        <p14:creationId xmlns:p14="http://schemas.microsoft.com/office/powerpoint/2010/main" val="3926534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4400"/>
              <a:t>The 5 majors</a:t>
            </a:r>
          </a:p>
        </p:txBody>
      </p:sp>
    </p:spTree>
    <p:extLst>
      <p:ext uri="{BB962C8B-B14F-4D97-AF65-F5344CB8AC3E}">
        <p14:creationId xmlns:p14="http://schemas.microsoft.com/office/powerpoint/2010/main" val="701231280"/>
      </p:ext>
    </p:extLst>
  </p:cSld>
  <p:clrMapOvr>
    <a:masterClrMapping/>
  </p:clrMapOvr>
</p:sld>
</file>

<file path=ppt/theme/theme1.xml><?xml version="1.0" encoding="utf-8"?>
<a:theme xmlns:a="http://schemas.openxmlformats.org/drawingml/2006/main" name="Aalto University">
  <a:themeElements>
    <a:clrScheme name="Aalto-yliopisto">
      <a:dk1>
        <a:sysClr val="windowText" lastClr="000000"/>
      </a:dk1>
      <a:lt1>
        <a:sysClr val="window" lastClr="FFFFFF"/>
      </a:lt1>
      <a:dk2>
        <a:srgbClr val="005EB8"/>
      </a:dk2>
      <a:lt2>
        <a:srgbClr val="8C857B"/>
      </a:lt2>
      <a:accent1>
        <a:srgbClr val="FFCD00"/>
      </a:accent1>
      <a:accent2>
        <a:srgbClr val="EF3340"/>
      </a:accent2>
      <a:accent3>
        <a:srgbClr val="005EB8"/>
      </a:accent3>
      <a:accent4>
        <a:srgbClr val="8C857B"/>
      </a:accent4>
      <a:accent5>
        <a:srgbClr val="7D55C7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5DFF5384-7925-49C9-826D-99D946B8D539}" vid="{3183760B-E33B-4B04-9A52-658182C5CAD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1158</Words>
  <Application>Microsoft Office PowerPoint</Application>
  <PresentationFormat>On-screen Show (16:10)</PresentationFormat>
  <Paragraphs>385</Paragraphs>
  <Slides>26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Courier New</vt:lpstr>
      <vt:lpstr>Georgia</vt:lpstr>
      <vt:lpstr>Lucida Grande</vt:lpstr>
      <vt:lpstr>Wingdings</vt:lpstr>
      <vt:lpstr>Aalto University</vt:lpstr>
      <vt:lpstr>Aalto Bachelor’s programme in Science and Technology </vt:lpstr>
      <vt:lpstr>Jobs in science and technology − perception</vt:lpstr>
      <vt:lpstr>Jobs in science and technology − reality</vt:lpstr>
      <vt:lpstr>Aalto English-language BSc programme in science and technology</vt:lpstr>
      <vt:lpstr>Aalto English-language BSc programme in science and technology</vt:lpstr>
      <vt:lpstr>Aalto English-language BSc programme in science and technology</vt:lpstr>
      <vt:lpstr>Programme in English</vt:lpstr>
      <vt:lpstr>What our students are saying</vt:lpstr>
      <vt:lpstr>The 5 majors</vt:lpstr>
      <vt:lpstr>Chemical Engineering</vt:lpstr>
      <vt:lpstr>Chemical Engineering</vt:lpstr>
      <vt:lpstr>Chemical Engineering</vt:lpstr>
      <vt:lpstr>Computational Engineering</vt:lpstr>
      <vt:lpstr>Computational Engineering</vt:lpstr>
      <vt:lpstr>Computational Engineering</vt:lpstr>
      <vt:lpstr>Data Science</vt:lpstr>
      <vt:lpstr>Data Science</vt:lpstr>
      <vt:lpstr>Data Science</vt:lpstr>
      <vt:lpstr>Data Science</vt:lpstr>
      <vt:lpstr>Digital Systems and Design</vt:lpstr>
      <vt:lpstr>Digital Systems and Design</vt:lpstr>
      <vt:lpstr>Digital Systems and Design</vt:lpstr>
      <vt:lpstr>Quantum Technology</vt:lpstr>
      <vt:lpstr>Quantum Technology</vt:lpstr>
      <vt:lpstr>Quantum Technology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2020-10-21T05:47:58Z</dcterms:created>
  <dcterms:modified xsi:type="dcterms:W3CDTF">2020-10-22T10:13:38Z</dcterms:modified>
</cp:coreProperties>
</file>