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4766" r:id="rId2"/>
    <p:sldMasterId id="2147484777" r:id="rId3"/>
    <p:sldMasterId id="2147484797" r:id="rId4"/>
  </p:sldMasterIdLst>
  <p:notesMasterIdLst>
    <p:notesMasterId r:id="rId18"/>
  </p:notesMasterIdLst>
  <p:handoutMasterIdLst>
    <p:handoutMasterId r:id="rId19"/>
  </p:handoutMasterIdLst>
  <p:sldIdLst>
    <p:sldId id="526" r:id="rId5"/>
    <p:sldId id="550" r:id="rId6"/>
    <p:sldId id="552" r:id="rId7"/>
    <p:sldId id="551" r:id="rId8"/>
    <p:sldId id="553" r:id="rId9"/>
    <p:sldId id="554" r:id="rId10"/>
    <p:sldId id="556" r:id="rId11"/>
    <p:sldId id="558" r:id="rId12"/>
    <p:sldId id="557" r:id="rId13"/>
    <p:sldId id="540" r:id="rId14"/>
    <p:sldId id="559" r:id="rId15"/>
    <p:sldId id="555" r:id="rId16"/>
    <p:sldId id="546" r:id="rId17"/>
  </p:sldIdLst>
  <p:sldSz cx="9144000" cy="5715000" type="screen16x10"/>
  <p:notesSz cx="6794500" cy="9931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7">
          <p15:clr>
            <a:srgbClr val="A4A3A4"/>
          </p15:clr>
        </p15:guide>
        <p15:guide id="2" orient="horz" pos="3070">
          <p15:clr>
            <a:srgbClr val="A4A3A4"/>
          </p15:clr>
        </p15:guide>
        <p15:guide id="3" pos="295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000000"/>
    <a:srgbClr val="EFC002"/>
    <a:srgbClr val="FFFFFF"/>
    <a:srgbClr val="92D050"/>
    <a:srgbClr val="EF3340"/>
    <a:srgbClr val="BB16A3"/>
    <a:srgbClr val="FFCD00"/>
    <a:srgbClr val="FFCDB8"/>
    <a:srgbClr val="FFCF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2" autoAdjust="0"/>
    <p:restoredTop sz="89583" autoAdjust="0"/>
  </p:normalViewPr>
  <p:slideViewPr>
    <p:cSldViewPr snapToObjects="1">
      <p:cViewPr varScale="1">
        <p:scale>
          <a:sx n="114" d="100"/>
          <a:sy n="114" d="100"/>
        </p:scale>
        <p:origin x="114" y="306"/>
      </p:cViewPr>
      <p:guideLst>
        <p:guide orient="horz" pos="167"/>
        <p:guide orient="horz" pos="3070"/>
        <p:guide pos="295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.org.aalto.fi\kulkark1\data\Documents\Ketki\Baltimare\RMReview\ClassicReviewFi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.org.aalto.fi\kulkark1\data\Documents\Ketki\Baltimare\RMReview\ClassicReviewFin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.org.aalto.fi\kulkark1\data\Documents\Ketki\Baltimare\RMReview\ClassicReviewFin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.org.aalto.fi\kulkark1\data\Documents\Ketki\Baltimare\Safety%20Science%20SI\ClassicReviewFin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.org.aalto.fi\kulkark1\data\Documents\Ketki\Baltimare\RMReview\ClassicReviewFina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Sheet1!$G$47</c:f>
              <c:strCache>
                <c:ptCount val="1"/>
                <c:pt idx="0">
                  <c:v>BSR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Sheet1!$A$48:$A$84</c:f>
              <c:numCache>
                <c:formatCode>General</c:formatCode>
                <c:ptCount val="37"/>
                <c:pt idx="0">
                  <c:v>1971</c:v>
                </c:pt>
                <c:pt idx="1">
                  <c:v>1974</c:v>
                </c:pt>
                <c:pt idx="2">
                  <c:v>1975</c:v>
                </c:pt>
                <c:pt idx="3">
                  <c:v>1978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1986</c:v>
                </c:pt>
                <c:pt idx="8">
                  <c:v>1989</c:v>
                </c:pt>
                <c:pt idx="9">
                  <c:v>1990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</c:numCache>
            </c:numRef>
          </c:cat>
          <c:val>
            <c:numRef>
              <c:f>Sheet1!$G$48:$G$84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2</c:v>
                </c:pt>
                <c:pt idx="15">
                  <c:v>3</c:v>
                </c:pt>
                <c:pt idx="16">
                  <c:v>2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0</c:v>
                </c:pt>
                <c:pt idx="21">
                  <c:v>5</c:v>
                </c:pt>
                <c:pt idx="22">
                  <c:v>2</c:v>
                </c:pt>
                <c:pt idx="23">
                  <c:v>12</c:v>
                </c:pt>
                <c:pt idx="24">
                  <c:v>5</c:v>
                </c:pt>
                <c:pt idx="25">
                  <c:v>10</c:v>
                </c:pt>
                <c:pt idx="26">
                  <c:v>16</c:v>
                </c:pt>
                <c:pt idx="27">
                  <c:v>8</c:v>
                </c:pt>
                <c:pt idx="28">
                  <c:v>12</c:v>
                </c:pt>
                <c:pt idx="29">
                  <c:v>16</c:v>
                </c:pt>
                <c:pt idx="30">
                  <c:v>6</c:v>
                </c:pt>
                <c:pt idx="31">
                  <c:v>14</c:v>
                </c:pt>
                <c:pt idx="32">
                  <c:v>31</c:v>
                </c:pt>
                <c:pt idx="33">
                  <c:v>13</c:v>
                </c:pt>
                <c:pt idx="34">
                  <c:v>19</c:v>
                </c:pt>
                <c:pt idx="35">
                  <c:v>11</c:v>
                </c:pt>
                <c:pt idx="3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21-4ABF-AC9E-857158271967}"/>
            </c:ext>
          </c:extLst>
        </c:ser>
        <c:ser>
          <c:idx val="1"/>
          <c:order val="1"/>
          <c:tx>
            <c:strRef>
              <c:f>Sheet1!$H$47</c:f>
              <c:strCache>
                <c:ptCount val="1"/>
                <c:pt idx="0">
                  <c:v>NB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Sheet1!$A$48:$A$84</c:f>
              <c:numCache>
                <c:formatCode>General</c:formatCode>
                <c:ptCount val="37"/>
                <c:pt idx="0">
                  <c:v>1971</c:v>
                </c:pt>
                <c:pt idx="1">
                  <c:v>1974</c:v>
                </c:pt>
                <c:pt idx="2">
                  <c:v>1975</c:v>
                </c:pt>
                <c:pt idx="3">
                  <c:v>1978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1986</c:v>
                </c:pt>
                <c:pt idx="8">
                  <c:v>1989</c:v>
                </c:pt>
                <c:pt idx="9">
                  <c:v>1990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</c:numCache>
            </c:numRef>
          </c:cat>
          <c:val>
            <c:numRef>
              <c:f>Sheet1!$H$48:$H$84</c:f>
              <c:numCache>
                <c:formatCode>General</c:formatCode>
                <c:ptCount val="37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3</c:v>
                </c:pt>
                <c:pt idx="13">
                  <c:v>2</c:v>
                </c:pt>
                <c:pt idx="14">
                  <c:v>2</c:v>
                </c:pt>
                <c:pt idx="15">
                  <c:v>4</c:v>
                </c:pt>
                <c:pt idx="16">
                  <c:v>0</c:v>
                </c:pt>
                <c:pt idx="17">
                  <c:v>9</c:v>
                </c:pt>
                <c:pt idx="18">
                  <c:v>10</c:v>
                </c:pt>
                <c:pt idx="19">
                  <c:v>6</c:v>
                </c:pt>
                <c:pt idx="20">
                  <c:v>10</c:v>
                </c:pt>
                <c:pt idx="21">
                  <c:v>8</c:v>
                </c:pt>
                <c:pt idx="22">
                  <c:v>11</c:v>
                </c:pt>
                <c:pt idx="23">
                  <c:v>19</c:v>
                </c:pt>
                <c:pt idx="24">
                  <c:v>17</c:v>
                </c:pt>
                <c:pt idx="25">
                  <c:v>20</c:v>
                </c:pt>
                <c:pt idx="26">
                  <c:v>26</c:v>
                </c:pt>
                <c:pt idx="27">
                  <c:v>7</c:v>
                </c:pt>
                <c:pt idx="28">
                  <c:v>14</c:v>
                </c:pt>
                <c:pt idx="29">
                  <c:v>14</c:v>
                </c:pt>
                <c:pt idx="30">
                  <c:v>11</c:v>
                </c:pt>
                <c:pt idx="31">
                  <c:v>8</c:v>
                </c:pt>
                <c:pt idx="32">
                  <c:v>15</c:v>
                </c:pt>
                <c:pt idx="33">
                  <c:v>7</c:v>
                </c:pt>
                <c:pt idx="34">
                  <c:v>10</c:v>
                </c:pt>
                <c:pt idx="35">
                  <c:v>7</c:v>
                </c:pt>
                <c:pt idx="3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21-4ABF-AC9E-8571582719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9019792"/>
        <c:axId val="709020208"/>
      </c:barChart>
      <c:catAx>
        <c:axId val="7090197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09020208"/>
        <c:crosses val="autoZero"/>
        <c:auto val="1"/>
        <c:lblAlgn val="ctr"/>
        <c:lblOffset val="100"/>
        <c:noMultiLvlLbl val="0"/>
      </c:catAx>
      <c:valAx>
        <c:axId val="709020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Number of articles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0901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Sheet2!$U$45</c:f>
              <c:strCache>
                <c:ptCount val="1"/>
                <c:pt idx="0">
                  <c:v>Empirical analysis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Sheet2!$P$46:$P$82</c:f>
              <c:numCache>
                <c:formatCode>General</c:formatCode>
                <c:ptCount val="37"/>
                <c:pt idx="0">
                  <c:v>1971</c:v>
                </c:pt>
                <c:pt idx="1">
                  <c:v>1974</c:v>
                </c:pt>
                <c:pt idx="2">
                  <c:v>1975</c:v>
                </c:pt>
                <c:pt idx="3">
                  <c:v>1978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1986</c:v>
                </c:pt>
                <c:pt idx="8">
                  <c:v>1989</c:v>
                </c:pt>
                <c:pt idx="9">
                  <c:v>1990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</c:numCache>
            </c:numRef>
          </c:cat>
          <c:val>
            <c:numRef>
              <c:f>Sheet2!$U$46:$U$82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3</c:v>
                </c:pt>
                <c:pt idx="18">
                  <c:v>2</c:v>
                </c:pt>
                <c:pt idx="19">
                  <c:v>2</c:v>
                </c:pt>
                <c:pt idx="20">
                  <c:v>0</c:v>
                </c:pt>
                <c:pt idx="21">
                  <c:v>3</c:v>
                </c:pt>
                <c:pt idx="22">
                  <c:v>1</c:v>
                </c:pt>
                <c:pt idx="23">
                  <c:v>10</c:v>
                </c:pt>
                <c:pt idx="24">
                  <c:v>3</c:v>
                </c:pt>
                <c:pt idx="25">
                  <c:v>7</c:v>
                </c:pt>
                <c:pt idx="26">
                  <c:v>12</c:v>
                </c:pt>
                <c:pt idx="27">
                  <c:v>2</c:v>
                </c:pt>
                <c:pt idx="28">
                  <c:v>7</c:v>
                </c:pt>
                <c:pt idx="29">
                  <c:v>12</c:v>
                </c:pt>
                <c:pt idx="30">
                  <c:v>4</c:v>
                </c:pt>
                <c:pt idx="31">
                  <c:v>8</c:v>
                </c:pt>
                <c:pt idx="32">
                  <c:v>8</c:v>
                </c:pt>
                <c:pt idx="33">
                  <c:v>6</c:v>
                </c:pt>
                <c:pt idx="34">
                  <c:v>7</c:v>
                </c:pt>
                <c:pt idx="35">
                  <c:v>7</c:v>
                </c:pt>
                <c:pt idx="3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25-4073-8D64-7F8043C23B28}"/>
            </c:ext>
          </c:extLst>
        </c:ser>
        <c:ser>
          <c:idx val="1"/>
          <c:order val="1"/>
          <c:tx>
            <c:strRef>
              <c:f>Sheet2!$V$45</c:f>
              <c:strCache>
                <c:ptCount val="1"/>
                <c:pt idx="0">
                  <c:v>Application of existing methods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Sheet2!$P$46:$P$82</c:f>
              <c:numCache>
                <c:formatCode>General</c:formatCode>
                <c:ptCount val="37"/>
                <c:pt idx="0">
                  <c:v>1971</c:v>
                </c:pt>
                <c:pt idx="1">
                  <c:v>1974</c:v>
                </c:pt>
                <c:pt idx="2">
                  <c:v>1975</c:v>
                </c:pt>
                <c:pt idx="3">
                  <c:v>1978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1986</c:v>
                </c:pt>
                <c:pt idx="8">
                  <c:v>1989</c:v>
                </c:pt>
                <c:pt idx="9">
                  <c:v>1990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</c:numCache>
            </c:numRef>
          </c:cat>
          <c:val>
            <c:numRef>
              <c:f>Sheet2!$V$46:$V$82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2</c:v>
                </c:pt>
                <c:pt idx="19">
                  <c:v>1</c:v>
                </c:pt>
                <c:pt idx="20">
                  <c:v>0</c:v>
                </c:pt>
                <c:pt idx="21">
                  <c:v>2</c:v>
                </c:pt>
                <c:pt idx="22">
                  <c:v>2</c:v>
                </c:pt>
                <c:pt idx="23">
                  <c:v>5</c:v>
                </c:pt>
                <c:pt idx="24">
                  <c:v>3</c:v>
                </c:pt>
                <c:pt idx="25">
                  <c:v>5</c:v>
                </c:pt>
                <c:pt idx="26">
                  <c:v>7</c:v>
                </c:pt>
                <c:pt idx="27">
                  <c:v>5</c:v>
                </c:pt>
                <c:pt idx="28">
                  <c:v>4</c:v>
                </c:pt>
                <c:pt idx="29">
                  <c:v>10</c:v>
                </c:pt>
                <c:pt idx="30">
                  <c:v>4</c:v>
                </c:pt>
                <c:pt idx="31">
                  <c:v>9</c:v>
                </c:pt>
                <c:pt idx="32">
                  <c:v>19</c:v>
                </c:pt>
                <c:pt idx="33">
                  <c:v>9</c:v>
                </c:pt>
                <c:pt idx="34">
                  <c:v>14</c:v>
                </c:pt>
                <c:pt idx="35">
                  <c:v>5</c:v>
                </c:pt>
                <c:pt idx="3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25-4073-8D64-7F8043C23B28}"/>
            </c:ext>
          </c:extLst>
        </c:ser>
        <c:ser>
          <c:idx val="2"/>
          <c:order val="2"/>
          <c:tx>
            <c:strRef>
              <c:f>Sheet2!$W$45</c:f>
              <c:strCache>
                <c:ptCount val="1"/>
                <c:pt idx="0">
                  <c:v>Proposing new methods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Sheet2!$P$46:$P$82</c:f>
              <c:numCache>
                <c:formatCode>General</c:formatCode>
                <c:ptCount val="37"/>
                <c:pt idx="0">
                  <c:v>1971</c:v>
                </c:pt>
                <c:pt idx="1">
                  <c:v>1974</c:v>
                </c:pt>
                <c:pt idx="2">
                  <c:v>1975</c:v>
                </c:pt>
                <c:pt idx="3">
                  <c:v>1978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1986</c:v>
                </c:pt>
                <c:pt idx="8">
                  <c:v>1989</c:v>
                </c:pt>
                <c:pt idx="9">
                  <c:v>1990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</c:numCache>
            </c:numRef>
          </c:cat>
          <c:val>
            <c:numRef>
              <c:f>Sheet2!$W$46:$W$82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0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0</c:v>
                </c:pt>
                <c:pt idx="21">
                  <c:v>2</c:v>
                </c:pt>
                <c:pt idx="22">
                  <c:v>0</c:v>
                </c:pt>
                <c:pt idx="23">
                  <c:v>2</c:v>
                </c:pt>
                <c:pt idx="24">
                  <c:v>3</c:v>
                </c:pt>
                <c:pt idx="25">
                  <c:v>2</c:v>
                </c:pt>
                <c:pt idx="26">
                  <c:v>2</c:v>
                </c:pt>
                <c:pt idx="27">
                  <c:v>1</c:v>
                </c:pt>
                <c:pt idx="28">
                  <c:v>3</c:v>
                </c:pt>
                <c:pt idx="29">
                  <c:v>2</c:v>
                </c:pt>
                <c:pt idx="30">
                  <c:v>2</c:v>
                </c:pt>
                <c:pt idx="31">
                  <c:v>1</c:v>
                </c:pt>
                <c:pt idx="32">
                  <c:v>8</c:v>
                </c:pt>
                <c:pt idx="33">
                  <c:v>2</c:v>
                </c:pt>
                <c:pt idx="34">
                  <c:v>3</c:v>
                </c:pt>
                <c:pt idx="35">
                  <c:v>4</c:v>
                </c:pt>
                <c:pt idx="3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25-4073-8D64-7F8043C23B28}"/>
            </c:ext>
          </c:extLst>
        </c:ser>
        <c:ser>
          <c:idx val="3"/>
          <c:order val="3"/>
          <c:tx>
            <c:strRef>
              <c:f>Sheet2!$X$45</c:f>
              <c:strCache>
                <c:ptCount val="1"/>
                <c:pt idx="0">
                  <c:v>Testing methods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Sheet2!$P$46:$P$82</c:f>
              <c:numCache>
                <c:formatCode>General</c:formatCode>
                <c:ptCount val="37"/>
                <c:pt idx="0">
                  <c:v>1971</c:v>
                </c:pt>
                <c:pt idx="1">
                  <c:v>1974</c:v>
                </c:pt>
                <c:pt idx="2">
                  <c:v>1975</c:v>
                </c:pt>
                <c:pt idx="3">
                  <c:v>1978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1986</c:v>
                </c:pt>
                <c:pt idx="8">
                  <c:v>1989</c:v>
                </c:pt>
                <c:pt idx="9">
                  <c:v>1990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</c:numCache>
            </c:numRef>
          </c:cat>
          <c:val>
            <c:numRef>
              <c:f>Sheet2!$X$46:$X$82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3</c:v>
                </c:pt>
                <c:pt idx="18">
                  <c:v>3</c:v>
                </c:pt>
                <c:pt idx="19">
                  <c:v>2</c:v>
                </c:pt>
                <c:pt idx="20">
                  <c:v>0</c:v>
                </c:pt>
                <c:pt idx="21">
                  <c:v>2</c:v>
                </c:pt>
                <c:pt idx="22">
                  <c:v>2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7</c:v>
                </c:pt>
                <c:pt idx="27">
                  <c:v>0</c:v>
                </c:pt>
                <c:pt idx="28">
                  <c:v>0</c:v>
                </c:pt>
                <c:pt idx="29">
                  <c:v>3</c:v>
                </c:pt>
                <c:pt idx="30">
                  <c:v>0</c:v>
                </c:pt>
                <c:pt idx="31">
                  <c:v>2</c:v>
                </c:pt>
                <c:pt idx="32">
                  <c:v>1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25-4073-8D64-7F8043C23B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35632991"/>
        <c:axId val="1335637983"/>
      </c:barChart>
      <c:catAx>
        <c:axId val="133563299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35637983"/>
        <c:crosses val="autoZero"/>
        <c:auto val="1"/>
        <c:lblAlgn val="ctr"/>
        <c:lblOffset val="100"/>
        <c:noMultiLvlLbl val="0"/>
      </c:catAx>
      <c:valAx>
        <c:axId val="1335637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Number of articles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35632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Sheet3!$G$45</c:f>
              <c:strCache>
                <c:ptCount val="1"/>
                <c:pt idx="0">
                  <c:v>Identification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Sheet3!$A$46:$A$82</c:f>
              <c:numCache>
                <c:formatCode>General</c:formatCode>
                <c:ptCount val="37"/>
                <c:pt idx="0">
                  <c:v>1971</c:v>
                </c:pt>
                <c:pt idx="1">
                  <c:v>1974</c:v>
                </c:pt>
                <c:pt idx="2">
                  <c:v>1975</c:v>
                </c:pt>
                <c:pt idx="3">
                  <c:v>1978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1986</c:v>
                </c:pt>
                <c:pt idx="8">
                  <c:v>1989</c:v>
                </c:pt>
                <c:pt idx="9">
                  <c:v>1990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</c:numCache>
            </c:numRef>
          </c:cat>
          <c:val>
            <c:numRef>
              <c:f>Sheet3!$G$46:$G$82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2</c:v>
                </c:pt>
                <c:pt idx="15">
                  <c:v>3</c:v>
                </c:pt>
                <c:pt idx="16">
                  <c:v>2</c:v>
                </c:pt>
                <c:pt idx="17">
                  <c:v>5</c:v>
                </c:pt>
                <c:pt idx="18">
                  <c:v>5</c:v>
                </c:pt>
                <c:pt idx="19">
                  <c:v>2</c:v>
                </c:pt>
                <c:pt idx="20">
                  <c:v>0</c:v>
                </c:pt>
                <c:pt idx="21">
                  <c:v>5</c:v>
                </c:pt>
                <c:pt idx="22">
                  <c:v>2</c:v>
                </c:pt>
                <c:pt idx="23">
                  <c:v>12</c:v>
                </c:pt>
                <c:pt idx="24">
                  <c:v>5</c:v>
                </c:pt>
                <c:pt idx="25">
                  <c:v>9</c:v>
                </c:pt>
                <c:pt idx="26">
                  <c:v>15</c:v>
                </c:pt>
                <c:pt idx="27">
                  <c:v>8</c:v>
                </c:pt>
                <c:pt idx="28">
                  <c:v>12</c:v>
                </c:pt>
                <c:pt idx="29">
                  <c:v>15</c:v>
                </c:pt>
                <c:pt idx="30">
                  <c:v>6</c:v>
                </c:pt>
                <c:pt idx="31">
                  <c:v>13</c:v>
                </c:pt>
                <c:pt idx="32">
                  <c:v>30</c:v>
                </c:pt>
                <c:pt idx="33">
                  <c:v>13</c:v>
                </c:pt>
                <c:pt idx="34">
                  <c:v>19</c:v>
                </c:pt>
                <c:pt idx="35">
                  <c:v>7</c:v>
                </c:pt>
                <c:pt idx="3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34-4820-99EF-845112681E2B}"/>
            </c:ext>
          </c:extLst>
        </c:ser>
        <c:ser>
          <c:idx val="1"/>
          <c:order val="1"/>
          <c:tx>
            <c:strRef>
              <c:f>Sheet3!$H$45</c:f>
              <c:strCache>
                <c:ptCount val="1"/>
                <c:pt idx="0">
                  <c:v>Analysis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Sheet3!$A$46:$A$82</c:f>
              <c:numCache>
                <c:formatCode>General</c:formatCode>
                <c:ptCount val="37"/>
                <c:pt idx="0">
                  <c:v>1971</c:v>
                </c:pt>
                <c:pt idx="1">
                  <c:v>1974</c:v>
                </c:pt>
                <c:pt idx="2">
                  <c:v>1975</c:v>
                </c:pt>
                <c:pt idx="3">
                  <c:v>1978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1986</c:v>
                </c:pt>
                <c:pt idx="8">
                  <c:v>1989</c:v>
                </c:pt>
                <c:pt idx="9">
                  <c:v>1990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</c:numCache>
            </c:numRef>
          </c:cat>
          <c:val>
            <c:numRef>
              <c:f>Sheet3!$H$46:$H$82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3</c:v>
                </c:pt>
                <c:pt idx="16">
                  <c:v>2</c:v>
                </c:pt>
                <c:pt idx="17">
                  <c:v>5</c:v>
                </c:pt>
                <c:pt idx="18">
                  <c:v>5</c:v>
                </c:pt>
                <c:pt idx="19">
                  <c:v>4</c:v>
                </c:pt>
                <c:pt idx="20">
                  <c:v>0</c:v>
                </c:pt>
                <c:pt idx="21">
                  <c:v>5</c:v>
                </c:pt>
                <c:pt idx="22">
                  <c:v>2</c:v>
                </c:pt>
                <c:pt idx="23">
                  <c:v>12</c:v>
                </c:pt>
                <c:pt idx="24">
                  <c:v>4</c:v>
                </c:pt>
                <c:pt idx="25">
                  <c:v>10</c:v>
                </c:pt>
                <c:pt idx="26">
                  <c:v>15</c:v>
                </c:pt>
                <c:pt idx="27">
                  <c:v>7</c:v>
                </c:pt>
                <c:pt idx="28">
                  <c:v>10</c:v>
                </c:pt>
                <c:pt idx="29">
                  <c:v>15</c:v>
                </c:pt>
                <c:pt idx="30">
                  <c:v>5</c:v>
                </c:pt>
                <c:pt idx="31">
                  <c:v>13</c:v>
                </c:pt>
                <c:pt idx="32">
                  <c:v>30</c:v>
                </c:pt>
                <c:pt idx="33">
                  <c:v>13</c:v>
                </c:pt>
                <c:pt idx="34">
                  <c:v>19</c:v>
                </c:pt>
                <c:pt idx="35">
                  <c:v>9</c:v>
                </c:pt>
                <c:pt idx="3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34-4820-99EF-845112681E2B}"/>
            </c:ext>
          </c:extLst>
        </c:ser>
        <c:ser>
          <c:idx val="2"/>
          <c:order val="2"/>
          <c:tx>
            <c:strRef>
              <c:f>Sheet3!$I$45</c:f>
              <c:strCache>
                <c:ptCount val="1"/>
                <c:pt idx="0">
                  <c:v>Evaluation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Sheet3!$A$46:$A$82</c:f>
              <c:numCache>
                <c:formatCode>General</c:formatCode>
                <c:ptCount val="37"/>
                <c:pt idx="0">
                  <c:v>1971</c:v>
                </c:pt>
                <c:pt idx="1">
                  <c:v>1974</c:v>
                </c:pt>
                <c:pt idx="2">
                  <c:v>1975</c:v>
                </c:pt>
                <c:pt idx="3">
                  <c:v>1978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1986</c:v>
                </c:pt>
                <c:pt idx="8">
                  <c:v>1989</c:v>
                </c:pt>
                <c:pt idx="9">
                  <c:v>1990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</c:numCache>
            </c:numRef>
          </c:cat>
          <c:val>
            <c:numRef>
              <c:f>Sheet3!$I$46:$I$82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2</c:v>
                </c:pt>
                <c:pt idx="16">
                  <c:v>0</c:v>
                </c:pt>
                <c:pt idx="17">
                  <c:v>4</c:v>
                </c:pt>
                <c:pt idx="18">
                  <c:v>5</c:v>
                </c:pt>
                <c:pt idx="19">
                  <c:v>5</c:v>
                </c:pt>
                <c:pt idx="20">
                  <c:v>0</c:v>
                </c:pt>
                <c:pt idx="21">
                  <c:v>2</c:v>
                </c:pt>
                <c:pt idx="22">
                  <c:v>2</c:v>
                </c:pt>
                <c:pt idx="23">
                  <c:v>9</c:v>
                </c:pt>
                <c:pt idx="24">
                  <c:v>4</c:v>
                </c:pt>
                <c:pt idx="25">
                  <c:v>7</c:v>
                </c:pt>
                <c:pt idx="26">
                  <c:v>5</c:v>
                </c:pt>
                <c:pt idx="27">
                  <c:v>2</c:v>
                </c:pt>
                <c:pt idx="28">
                  <c:v>5</c:v>
                </c:pt>
                <c:pt idx="29">
                  <c:v>12</c:v>
                </c:pt>
                <c:pt idx="30">
                  <c:v>4</c:v>
                </c:pt>
                <c:pt idx="31">
                  <c:v>8</c:v>
                </c:pt>
                <c:pt idx="32">
                  <c:v>18</c:v>
                </c:pt>
                <c:pt idx="33">
                  <c:v>8</c:v>
                </c:pt>
                <c:pt idx="34">
                  <c:v>11</c:v>
                </c:pt>
                <c:pt idx="35">
                  <c:v>1</c:v>
                </c:pt>
                <c:pt idx="3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34-4820-99EF-845112681E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7406400"/>
        <c:axId val="787405568"/>
      </c:barChart>
      <c:catAx>
        <c:axId val="787406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87405568"/>
        <c:crosses val="autoZero"/>
        <c:auto val="1"/>
        <c:lblAlgn val="ctr"/>
        <c:lblOffset val="100"/>
        <c:noMultiLvlLbl val="0"/>
      </c:catAx>
      <c:valAx>
        <c:axId val="78740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Number of articles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874064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Sheet6!$S$5</c:f>
              <c:strCache>
                <c:ptCount val="1"/>
                <c:pt idx="0">
                  <c:v>Bayesian networks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Sheet6!$F$6:$F$42</c:f>
              <c:numCache>
                <c:formatCode>General</c:formatCode>
                <c:ptCount val="37"/>
                <c:pt idx="0">
                  <c:v>1971</c:v>
                </c:pt>
                <c:pt idx="1">
                  <c:v>1974</c:v>
                </c:pt>
                <c:pt idx="2">
                  <c:v>1975</c:v>
                </c:pt>
                <c:pt idx="3">
                  <c:v>1978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1986</c:v>
                </c:pt>
                <c:pt idx="8">
                  <c:v>1989</c:v>
                </c:pt>
                <c:pt idx="9">
                  <c:v>1990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</c:numCache>
            </c:numRef>
          </c:cat>
          <c:val>
            <c:numRef>
              <c:f>Sheet6!$S$6:$S$42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  <c:pt idx="29">
                  <c:v>2</c:v>
                </c:pt>
                <c:pt idx="30">
                  <c:v>3</c:v>
                </c:pt>
                <c:pt idx="31">
                  <c:v>7</c:v>
                </c:pt>
                <c:pt idx="32">
                  <c:v>7</c:v>
                </c:pt>
                <c:pt idx="33">
                  <c:v>2</c:v>
                </c:pt>
                <c:pt idx="34">
                  <c:v>3</c:v>
                </c:pt>
                <c:pt idx="35">
                  <c:v>0</c:v>
                </c:pt>
                <c:pt idx="3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D0-4678-B647-1C05AD260107}"/>
            </c:ext>
          </c:extLst>
        </c:ser>
        <c:ser>
          <c:idx val="1"/>
          <c:order val="1"/>
          <c:tx>
            <c:strRef>
              <c:f>Sheet6!$T$5</c:f>
              <c:strCache>
                <c:ptCount val="1"/>
                <c:pt idx="0">
                  <c:v>Fault trees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Sheet6!$F$6:$F$42</c:f>
              <c:numCache>
                <c:formatCode>General</c:formatCode>
                <c:ptCount val="37"/>
                <c:pt idx="0">
                  <c:v>1971</c:v>
                </c:pt>
                <c:pt idx="1">
                  <c:v>1974</c:v>
                </c:pt>
                <c:pt idx="2">
                  <c:v>1975</c:v>
                </c:pt>
                <c:pt idx="3">
                  <c:v>1978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1986</c:v>
                </c:pt>
                <c:pt idx="8">
                  <c:v>1989</c:v>
                </c:pt>
                <c:pt idx="9">
                  <c:v>1990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</c:numCache>
            </c:numRef>
          </c:cat>
          <c:val>
            <c:numRef>
              <c:f>Sheet6!$T$6:$T$42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2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D0-4678-B647-1C05AD260107}"/>
            </c:ext>
          </c:extLst>
        </c:ser>
        <c:ser>
          <c:idx val="2"/>
          <c:order val="2"/>
          <c:tx>
            <c:strRef>
              <c:f>Sheet6!$U$5</c:f>
              <c:strCache>
                <c:ptCount val="1"/>
                <c:pt idx="0">
                  <c:v>Fuzzy sets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Sheet6!$F$6:$F$42</c:f>
              <c:numCache>
                <c:formatCode>General</c:formatCode>
                <c:ptCount val="37"/>
                <c:pt idx="0">
                  <c:v>1971</c:v>
                </c:pt>
                <c:pt idx="1">
                  <c:v>1974</c:v>
                </c:pt>
                <c:pt idx="2">
                  <c:v>1975</c:v>
                </c:pt>
                <c:pt idx="3">
                  <c:v>1978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1986</c:v>
                </c:pt>
                <c:pt idx="8">
                  <c:v>1989</c:v>
                </c:pt>
                <c:pt idx="9">
                  <c:v>1990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</c:numCache>
            </c:numRef>
          </c:cat>
          <c:val>
            <c:numRef>
              <c:f>Sheet6!$U$6:$U$42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2</c:v>
                </c:pt>
                <c:pt idx="24">
                  <c:v>0</c:v>
                </c:pt>
                <c:pt idx="25">
                  <c:v>0</c:v>
                </c:pt>
                <c:pt idx="26">
                  <c:v>2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D0-4678-B647-1C05AD260107}"/>
            </c:ext>
          </c:extLst>
        </c:ser>
        <c:ser>
          <c:idx val="3"/>
          <c:order val="3"/>
          <c:tx>
            <c:strRef>
              <c:f>Sheet6!$V$5</c:f>
              <c:strCache>
                <c:ptCount val="1"/>
                <c:pt idx="0">
                  <c:v>Other Numerical models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Sheet6!$F$6:$F$42</c:f>
              <c:numCache>
                <c:formatCode>General</c:formatCode>
                <c:ptCount val="37"/>
                <c:pt idx="0">
                  <c:v>1971</c:v>
                </c:pt>
                <c:pt idx="1">
                  <c:v>1974</c:v>
                </c:pt>
                <c:pt idx="2">
                  <c:v>1975</c:v>
                </c:pt>
                <c:pt idx="3">
                  <c:v>1978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1986</c:v>
                </c:pt>
                <c:pt idx="8">
                  <c:v>1989</c:v>
                </c:pt>
                <c:pt idx="9">
                  <c:v>1990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</c:numCache>
            </c:numRef>
          </c:cat>
          <c:val>
            <c:numRef>
              <c:f>Sheet6!$V$6:$V$42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  <c:pt idx="15">
                  <c:v>1</c:v>
                </c:pt>
                <c:pt idx="16">
                  <c:v>2</c:v>
                </c:pt>
                <c:pt idx="17">
                  <c:v>1</c:v>
                </c:pt>
                <c:pt idx="18">
                  <c:v>5</c:v>
                </c:pt>
                <c:pt idx="19">
                  <c:v>1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5</c:v>
                </c:pt>
                <c:pt idx="24">
                  <c:v>0</c:v>
                </c:pt>
                <c:pt idx="25">
                  <c:v>4</c:v>
                </c:pt>
                <c:pt idx="26">
                  <c:v>4</c:v>
                </c:pt>
                <c:pt idx="27">
                  <c:v>2</c:v>
                </c:pt>
                <c:pt idx="28">
                  <c:v>3</c:v>
                </c:pt>
                <c:pt idx="29">
                  <c:v>7</c:v>
                </c:pt>
                <c:pt idx="30">
                  <c:v>1</c:v>
                </c:pt>
                <c:pt idx="31">
                  <c:v>3</c:v>
                </c:pt>
                <c:pt idx="32">
                  <c:v>9</c:v>
                </c:pt>
                <c:pt idx="33">
                  <c:v>3</c:v>
                </c:pt>
                <c:pt idx="34">
                  <c:v>8</c:v>
                </c:pt>
                <c:pt idx="35">
                  <c:v>2</c:v>
                </c:pt>
                <c:pt idx="3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D0-4678-B647-1C05AD260107}"/>
            </c:ext>
          </c:extLst>
        </c:ser>
        <c:ser>
          <c:idx val="4"/>
          <c:order val="4"/>
          <c:tx>
            <c:strRef>
              <c:f>Sheet6!$W$5</c:f>
              <c:strCache>
                <c:ptCount val="1"/>
                <c:pt idx="0">
                  <c:v>Simulation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Sheet6!$F$6:$F$42</c:f>
              <c:numCache>
                <c:formatCode>General</c:formatCode>
                <c:ptCount val="37"/>
                <c:pt idx="0">
                  <c:v>1971</c:v>
                </c:pt>
                <c:pt idx="1">
                  <c:v>1974</c:v>
                </c:pt>
                <c:pt idx="2">
                  <c:v>1975</c:v>
                </c:pt>
                <c:pt idx="3">
                  <c:v>1978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1986</c:v>
                </c:pt>
                <c:pt idx="8">
                  <c:v>1989</c:v>
                </c:pt>
                <c:pt idx="9">
                  <c:v>1990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</c:numCache>
            </c:numRef>
          </c:cat>
          <c:val>
            <c:numRef>
              <c:f>Sheet6!$W$6:$W$42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2</c:v>
                </c:pt>
                <c:pt idx="19">
                  <c:v>1</c:v>
                </c:pt>
                <c:pt idx="20">
                  <c:v>0</c:v>
                </c:pt>
                <c:pt idx="21">
                  <c:v>2</c:v>
                </c:pt>
                <c:pt idx="22">
                  <c:v>1</c:v>
                </c:pt>
                <c:pt idx="23">
                  <c:v>2</c:v>
                </c:pt>
                <c:pt idx="24">
                  <c:v>2</c:v>
                </c:pt>
                <c:pt idx="25">
                  <c:v>1</c:v>
                </c:pt>
                <c:pt idx="26">
                  <c:v>1</c:v>
                </c:pt>
                <c:pt idx="27">
                  <c:v>0</c:v>
                </c:pt>
                <c:pt idx="28">
                  <c:v>4</c:v>
                </c:pt>
                <c:pt idx="29">
                  <c:v>8</c:v>
                </c:pt>
                <c:pt idx="30">
                  <c:v>1</c:v>
                </c:pt>
                <c:pt idx="31">
                  <c:v>1</c:v>
                </c:pt>
                <c:pt idx="32">
                  <c:v>7</c:v>
                </c:pt>
                <c:pt idx="33">
                  <c:v>1</c:v>
                </c:pt>
                <c:pt idx="34">
                  <c:v>2</c:v>
                </c:pt>
                <c:pt idx="35">
                  <c:v>4</c:v>
                </c:pt>
                <c:pt idx="3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D0-4678-B647-1C05AD260107}"/>
            </c:ext>
          </c:extLst>
        </c:ser>
        <c:ser>
          <c:idx val="5"/>
          <c:order val="5"/>
          <c:tx>
            <c:strRef>
              <c:f>Sheet6!$X$5</c:f>
              <c:strCache>
                <c:ptCount val="1"/>
                <c:pt idx="0">
                  <c:v>Qualitative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Sheet6!$F$6:$F$42</c:f>
              <c:numCache>
                <c:formatCode>General</c:formatCode>
                <c:ptCount val="37"/>
                <c:pt idx="0">
                  <c:v>1971</c:v>
                </c:pt>
                <c:pt idx="1">
                  <c:v>1974</c:v>
                </c:pt>
                <c:pt idx="2">
                  <c:v>1975</c:v>
                </c:pt>
                <c:pt idx="3">
                  <c:v>1978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1986</c:v>
                </c:pt>
                <c:pt idx="8">
                  <c:v>1989</c:v>
                </c:pt>
                <c:pt idx="9">
                  <c:v>1990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</c:numCache>
            </c:numRef>
          </c:cat>
          <c:val>
            <c:numRef>
              <c:f>Sheet6!$X$6:$X$42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2</c:v>
                </c:pt>
                <c:pt idx="22">
                  <c:v>1</c:v>
                </c:pt>
                <c:pt idx="23">
                  <c:v>4</c:v>
                </c:pt>
                <c:pt idx="24">
                  <c:v>1</c:v>
                </c:pt>
                <c:pt idx="25">
                  <c:v>2</c:v>
                </c:pt>
                <c:pt idx="26">
                  <c:v>4</c:v>
                </c:pt>
                <c:pt idx="27">
                  <c:v>3</c:v>
                </c:pt>
                <c:pt idx="28">
                  <c:v>4</c:v>
                </c:pt>
                <c:pt idx="29">
                  <c:v>1</c:v>
                </c:pt>
                <c:pt idx="30">
                  <c:v>1</c:v>
                </c:pt>
                <c:pt idx="31">
                  <c:v>3</c:v>
                </c:pt>
                <c:pt idx="32">
                  <c:v>7</c:v>
                </c:pt>
                <c:pt idx="33">
                  <c:v>3</c:v>
                </c:pt>
                <c:pt idx="34">
                  <c:v>5</c:v>
                </c:pt>
                <c:pt idx="35">
                  <c:v>6</c:v>
                </c:pt>
                <c:pt idx="3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5D0-4678-B647-1C05AD260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89447840"/>
        <c:axId val="1189442432"/>
      </c:barChart>
      <c:catAx>
        <c:axId val="11894478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89442432"/>
        <c:crosses val="autoZero"/>
        <c:auto val="1"/>
        <c:lblAlgn val="ctr"/>
        <c:lblOffset val="100"/>
        <c:noMultiLvlLbl val="0"/>
      </c:catAx>
      <c:valAx>
        <c:axId val="118944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Number of articles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8944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Sheet7!$Q$24</c:f>
              <c:strCache>
                <c:ptCount val="1"/>
                <c:pt idx="0">
                  <c:v>NB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Sheet7!$O$25:$O$33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Not applicable</c:v>
                </c:pt>
              </c:strCache>
            </c:strRef>
          </c:cat>
          <c:val>
            <c:numRef>
              <c:f>Sheet7!$Q$25:$Q$33</c:f>
              <c:numCache>
                <c:formatCode>General</c:formatCode>
                <c:ptCount val="9"/>
                <c:pt idx="0">
                  <c:v>49</c:v>
                </c:pt>
                <c:pt idx="1">
                  <c:v>102</c:v>
                </c:pt>
                <c:pt idx="2">
                  <c:v>59</c:v>
                </c:pt>
                <c:pt idx="3">
                  <c:v>3</c:v>
                </c:pt>
                <c:pt idx="4">
                  <c:v>1</c:v>
                </c:pt>
                <c:pt idx="7">
                  <c:v>2</c:v>
                </c:pt>
                <c:pt idx="8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ED-4D38-B666-05D598A6291B}"/>
            </c:ext>
          </c:extLst>
        </c:ser>
        <c:ser>
          <c:idx val="1"/>
          <c:order val="1"/>
          <c:tx>
            <c:strRef>
              <c:f>Sheet7!$R$24</c:f>
              <c:strCache>
                <c:ptCount val="1"/>
                <c:pt idx="0">
                  <c:v>BSR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Sheet7!$O$25:$O$33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Not applicable</c:v>
                </c:pt>
              </c:strCache>
            </c:strRef>
          </c:cat>
          <c:val>
            <c:numRef>
              <c:f>Sheet7!$R$25:$R$33</c:f>
              <c:numCache>
                <c:formatCode>General</c:formatCode>
                <c:ptCount val="9"/>
                <c:pt idx="0">
                  <c:v>19</c:v>
                </c:pt>
                <c:pt idx="1">
                  <c:v>110</c:v>
                </c:pt>
                <c:pt idx="2">
                  <c:v>36</c:v>
                </c:pt>
                <c:pt idx="3">
                  <c:v>5</c:v>
                </c:pt>
                <c:pt idx="4">
                  <c:v>0</c:v>
                </c:pt>
                <c:pt idx="7">
                  <c:v>0</c:v>
                </c:pt>
                <c:pt idx="8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ED-4D38-B666-05D598A629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9449920"/>
        <c:axId val="1189453664"/>
      </c:barChart>
      <c:catAx>
        <c:axId val="118944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89453664"/>
        <c:crosses val="autoZero"/>
        <c:auto val="1"/>
        <c:lblAlgn val="ctr"/>
        <c:lblOffset val="100"/>
        <c:noMultiLvlLbl val="0"/>
      </c:catAx>
      <c:valAx>
        <c:axId val="1189453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Number of articles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8944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8/26/2020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337A6-C487-9645-B543-6BBD05A1D1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3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E7B0BA-8FA8-3A4A-9820-CF1299A8B616}" type="datetime1">
              <a:rPr lang="fi-FI"/>
              <a:pPr>
                <a:defRPr/>
              </a:pPr>
              <a:t>26.8.2020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44538"/>
            <a:ext cx="59563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6A5FF2-0573-2649-A39A-26FA52E053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91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960563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283611"/>
            <a:ext cx="7975385" cy="21966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06074" cy="177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1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283611"/>
            <a:ext cx="7975385" cy="21966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0" y="458749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606073" cy="177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03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 dirty="0"/>
              <a:t>Drag picture to </a:t>
            </a:r>
            <a:r>
              <a:rPr lang="fi-FI" noProof="0" dirty="0" err="1"/>
              <a:t>placeholder</a:t>
            </a:r>
            <a:r>
              <a:rPr lang="fi-FI" noProof="0"/>
              <a:t>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029613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4903613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606073" cy="177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47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2" y="4721476"/>
            <a:ext cx="2741876" cy="88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67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Laitoksen nimi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3" y="4721476"/>
            <a:ext cx="2741875" cy="88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69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4F428-7BDA-0E43-AC08-6B8BB278C98F}" type="datetime1">
              <a:rPr lang="fi-FI" smtClean="0"/>
              <a:t>26.8.2020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Laitoksen nimi</a:t>
            </a: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6B250-F217-B84A-8E10-659CA258BA5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3" y="4721476"/>
            <a:ext cx="2741875" cy="88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1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4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1" y="1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5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4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1" y="1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7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4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1" y="1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1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4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1" y="1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960563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2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4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1" y="1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4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3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4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1" y="1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3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005EB8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1" y="1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1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EF334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5" y="442974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1" y="1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0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CD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1" y="1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7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4" y="1657741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005EB8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1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fi-FI" noProof="0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1" y="1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5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1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4" y="1657741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EF334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1" y="1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5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1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4" y="1633365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FFCD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8314" y="4507364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1" y="1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5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4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4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712401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5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4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4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712401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960563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4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4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712401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1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4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3" indent="-212403">
              <a:buFont typeface="Arial"/>
              <a:buChar char="•"/>
              <a:defRPr sz="2000">
                <a:latin typeface="Georgia"/>
              </a:defRPr>
            </a:lvl2pPr>
            <a:lvl3pPr marL="460806" indent="-230403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10" indent="-194402">
              <a:buFont typeface="Arial"/>
              <a:buChar char="•"/>
              <a:defRPr sz="1400" baseline="0">
                <a:latin typeface="Georgia"/>
              </a:defRPr>
            </a:lvl4pPr>
            <a:lvl5pPr marL="1087214" indent="-228603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6687-CBD3-415D-8421-2B5EAA963EBF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26.8.2020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712401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6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68314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8313" y="1261612"/>
            <a:ext cx="3988079" cy="33366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3" indent="-212403">
              <a:buFont typeface="Arial"/>
              <a:buChar char="•"/>
              <a:defRPr sz="2000">
                <a:latin typeface="Georgia"/>
              </a:defRPr>
            </a:lvl2pPr>
            <a:lvl3pPr marL="460806" indent="-230403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10" indent="-194402">
              <a:buFont typeface="Arial"/>
              <a:buChar char="•"/>
              <a:defRPr sz="1400" baseline="0">
                <a:latin typeface="Georgia"/>
              </a:defRPr>
            </a:lvl4pPr>
            <a:lvl5pPr marL="1087214" indent="-228603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050"/>
            <a:ext cx="3988079" cy="33366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3" indent="-212403">
              <a:buFont typeface="Arial"/>
              <a:buChar char="•"/>
              <a:defRPr sz="2000">
                <a:latin typeface="Georgia"/>
              </a:defRPr>
            </a:lvl2pPr>
            <a:lvl3pPr marL="460806" indent="-230403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10" indent="-194402">
              <a:buFont typeface="Arial"/>
              <a:buChar char="•"/>
              <a:defRPr sz="1400" baseline="0">
                <a:latin typeface="Georgia"/>
              </a:defRPr>
            </a:lvl4pPr>
            <a:lvl5pPr marL="1087214" indent="-228603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F29C9-51F7-4E61-B7C7-5CEFA78BD6B3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26.8.2020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4" y="4873007"/>
            <a:ext cx="8207375" cy="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712401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0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sz="180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2678907" y="964407"/>
            <a:ext cx="3786188" cy="378618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sz="180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4357688" y="3593306"/>
            <a:ext cx="4786313" cy="692944"/>
          </a:xfrm>
          <a:custGeom>
            <a:avLst/>
            <a:gdLst/>
            <a:ahLst/>
            <a:cxnLst/>
            <a:rect l="l" t="t" r="r" b="b"/>
            <a:pathLst>
              <a:path w="8509000" h="1231900">
                <a:moveTo>
                  <a:pt x="0" y="1231900"/>
                </a:moveTo>
                <a:lnTo>
                  <a:pt x="8509000" y="1231900"/>
                </a:lnTo>
                <a:lnTo>
                  <a:pt x="8509000" y="0"/>
                </a:lnTo>
                <a:lnTo>
                  <a:pt x="0" y="0"/>
                </a:lnTo>
                <a:lnTo>
                  <a:pt x="0" y="1231900"/>
                </a:lnTo>
                <a:close/>
              </a:path>
            </a:pathLst>
          </a:custGeom>
          <a:solidFill>
            <a:srgbClr val="A19C96"/>
          </a:solidFill>
        </p:spPr>
        <p:txBody>
          <a:bodyPr wrap="square" lIns="0" tIns="0" rIns="0" bIns="0" rtlCol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sz="180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3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7189" y="622143"/>
            <a:ext cx="8429625" cy="671155"/>
          </a:xfrm>
          <a:prstGeom prst="rect">
            <a:avLst/>
          </a:prstGeom>
        </p:spPr>
        <p:txBody>
          <a:bodyPr lIns="0" tIns="0" rIns="0" bIns="0"/>
          <a:lstStyle>
            <a:lvl1pPr>
              <a:defRPr sz="2925" b="1" i="0">
                <a:solidFill>
                  <a:srgbClr val="333333"/>
                </a:solidFill>
                <a:latin typeface="Nimbus Sans"/>
                <a:cs typeface="Nimbus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314450"/>
            <a:ext cx="8229600" cy="37719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08708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960563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873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960563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215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960563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001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fi-FI" noProof="0"/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960563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538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473801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76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fi-FI" noProof="0"/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960563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47380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314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47380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932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Laitoksen nimi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3" y="4721476"/>
            <a:ext cx="2741875" cy="88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4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473801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26.8.2020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47380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t>26.8.2020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47380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73324"/>
            <a:ext cx="8207374" cy="33243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26.8.2020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0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283611"/>
            <a:ext cx="7975385" cy="21966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06074" cy="177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2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/>
              <a:t>26.8.2020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51" r:id="rId2"/>
    <p:sldLayoutId id="2147484753" r:id="rId3"/>
    <p:sldLayoutId id="2147484756" r:id="rId4"/>
    <p:sldLayoutId id="2147484759" r:id="rId5"/>
    <p:sldLayoutId id="2147484762" r:id="rId6"/>
    <p:sldLayoutId id="2147484765" r:id="rId7"/>
    <p:sldLayoutId id="2147484806" r:id="rId8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4960937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/>
              <a:t>Laitoksen nimi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5093229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7E4A6E9-4B96-EE44-816C-70AAEF2638E8}" type="datetime1">
              <a:rPr lang="fi-FI" smtClean="0"/>
              <a:t>26.8.2020</a:t>
            </a:fld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5248011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5DB13D-24FD-0641-8100-A6CD964B88B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057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68" r:id="rId2"/>
    <p:sldLayoutId id="2147484769" r:id="rId3"/>
    <p:sldLayoutId id="2147484770" r:id="rId4"/>
    <p:sldLayoutId id="2147484771" r:id="rId5"/>
    <p:sldLayoutId id="2147484772" r:id="rId6"/>
    <p:sldLayoutId id="2147484773" r:id="rId7"/>
  </p:sldLayoutIdLst>
  <p:hf hdr="0"/>
  <p:txStyles>
    <p:titleStyle>
      <a:lvl1pPr algn="ctr" defTabSz="380985" rtl="0" eaLnBrk="1" fontAlgn="base" hangingPunct="1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380985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61970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42954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23939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85739" indent="-285739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67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619100" indent="-238115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333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952462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333447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714431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09541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520173-7D7F-4FBC-A781-33E654CAA422}" type="datetime1">
              <a:rPr lang="fi-FI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26.8.2020</a:t>
            </a:fld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5BCDE0-955E-2A43-932A-046BF80DB991}" type="slidenum">
              <a:rPr lang="fi-FI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7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8" r:id="rId1"/>
    <p:sldLayoutId id="2147484779" r:id="rId2"/>
    <p:sldLayoutId id="2147484780" r:id="rId3"/>
    <p:sldLayoutId id="2147484781" r:id="rId4"/>
    <p:sldLayoutId id="2147484782" r:id="rId5"/>
    <p:sldLayoutId id="2147484783" r:id="rId6"/>
    <p:sldLayoutId id="2147484784" r:id="rId7"/>
    <p:sldLayoutId id="2147484785" r:id="rId8"/>
    <p:sldLayoutId id="2147484786" r:id="rId9"/>
    <p:sldLayoutId id="2147484787" r:id="rId10"/>
    <p:sldLayoutId id="2147484788" r:id="rId11"/>
    <p:sldLayoutId id="2147484789" r:id="rId12"/>
    <p:sldLayoutId id="2147484790" r:id="rId13"/>
    <p:sldLayoutId id="2147484791" r:id="rId14"/>
    <p:sldLayoutId id="2147484792" r:id="rId15"/>
    <p:sldLayoutId id="2147484793" r:id="rId16"/>
    <p:sldLayoutId id="2147484794" r:id="rId17"/>
    <p:sldLayoutId id="2147484795" r:id="rId18"/>
    <p:sldLayoutId id="2147484796" r:id="rId19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/>
  <p:txStyles>
    <p:titleStyle>
      <a:lvl1pPr algn="ctr" defTabSz="457206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6" algn="ctr" defTabSz="45720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11" algn="ctr" defTabSz="45720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17" algn="ctr" defTabSz="45720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23" algn="ctr" defTabSz="45720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5" indent="-342905" algn="l" defTabSz="45720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60" indent="-285753" algn="l" defTabSz="45720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14" indent="-228603" algn="l" defTabSz="45720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20" indent="-228603" algn="l" defTabSz="45720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26" indent="-228603" algn="l" defTabSz="45720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32" indent="-228603" algn="l" defTabSz="4572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4572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4572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4572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432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8" r:id="rId1"/>
    <p:sldLayoutId id="2147484799" r:id="rId2"/>
    <p:sldLayoutId id="2147484800" r:id="rId3"/>
    <p:sldLayoutId id="2147484801" r:id="rId4"/>
    <p:sldLayoutId id="2147484802" r:id="rId5"/>
    <p:sldLayoutId id="2147484803" r:id="rId6"/>
    <p:sldLayoutId id="2147484804" r:id="rId7"/>
    <p:sldLayoutId id="2147484805" r:id="rId8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lto.fi/en/department-of-mechanical-engineering/bonus-baltimari" TargetMode="External"/><Relationship Id="rId2" Type="http://schemas.openxmlformats.org/officeDocument/2006/relationships/hyperlink" Target="mailto:Ketki.Kulkarni@aalto.fi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68313" y="3793604"/>
            <a:ext cx="8207375" cy="792088"/>
          </a:xfrm>
        </p:spPr>
        <p:txBody>
          <a:bodyPr/>
          <a:lstStyle/>
          <a:p>
            <a:pPr algn="ctr"/>
            <a:r>
              <a:rPr lang="en-US" sz="3600" dirty="0"/>
              <a:t>BONUS BALTIMARI</a:t>
            </a:r>
            <a:br>
              <a:rPr lang="en-US" sz="3600" dirty="0"/>
            </a:br>
            <a:r>
              <a:rPr lang="en-US" sz="3600" dirty="0"/>
              <a:t>Review, Evaluation, and Future</a:t>
            </a:r>
            <a:br>
              <a:rPr lang="en-US" sz="3600" dirty="0"/>
            </a:br>
            <a:r>
              <a:rPr lang="en-US" sz="3600" dirty="0"/>
              <a:t>of Baltic Maritime Risk Management</a:t>
            </a:r>
            <a:br>
              <a:rPr lang="en-US" sz="3600" dirty="0"/>
            </a:br>
            <a:br>
              <a:rPr lang="en-US" sz="2000" dirty="0"/>
            </a:br>
            <a:r>
              <a:rPr lang="en-US" sz="2000" dirty="0">
                <a:solidFill>
                  <a:schemeClr val="accent2"/>
                </a:solidFill>
              </a:rPr>
              <a:t>Maritime transportation risk analysis</a:t>
            </a:r>
            <a:br>
              <a:rPr lang="en-US" sz="2000" dirty="0"/>
            </a:br>
            <a:br>
              <a:rPr lang="en-US" sz="2000" dirty="0"/>
            </a:br>
            <a:br>
              <a:rPr lang="en-US" sz="1400" dirty="0"/>
            </a:br>
            <a:r>
              <a:rPr lang="en-US" sz="2800" dirty="0"/>
              <a:t>Ketki Kulkarni</a:t>
            </a:r>
            <a:br>
              <a:rPr lang="en-US" sz="2800" baseline="30000" dirty="0"/>
            </a:br>
            <a:r>
              <a:rPr lang="en-US" sz="2400" spc="0" dirty="0">
                <a:latin typeface="+mn-lt"/>
              </a:rPr>
              <a:t>Aalto University, Finland</a:t>
            </a:r>
            <a:br>
              <a:rPr lang="en-US" sz="2400" spc="0" dirty="0">
                <a:latin typeface="+mn-lt"/>
              </a:rPr>
            </a:br>
            <a:r>
              <a:rPr lang="en-US" sz="2400" dirty="0"/>
              <a:t> </a:t>
            </a:r>
            <a:endParaRPr lang="fi-FI" sz="2800" spc="0" dirty="0">
              <a:latin typeface="+mn-lt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0" y="4513684"/>
            <a:ext cx="9144000" cy="660000"/>
          </a:xfrm>
        </p:spPr>
        <p:txBody>
          <a:bodyPr>
            <a:noAutofit/>
          </a:bodyPr>
          <a:lstStyle/>
          <a:p>
            <a:pPr algn="ctr"/>
            <a:endParaRPr lang="fi-FI" sz="1800" i="0" dirty="0"/>
          </a:p>
          <a:p>
            <a:pPr algn="ctr"/>
            <a:r>
              <a:rPr lang="en-US" sz="1800" i="0" dirty="0"/>
              <a:t>BONUS BALTIMARI</a:t>
            </a:r>
            <a:br>
              <a:rPr lang="en-US" sz="1800" i="0" dirty="0"/>
            </a:br>
            <a:r>
              <a:rPr lang="en-US" sz="1800" i="0" dirty="0"/>
              <a:t>26.08.2020</a:t>
            </a:r>
            <a:endParaRPr lang="fi-FI" sz="1800" i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60916"/>
            <a:ext cx="3425527" cy="957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585" y="157200"/>
            <a:ext cx="1446809" cy="95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26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 of past trends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26.8.2020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7E040C-F8D7-4F6C-9ED0-D0E25781D0BF}"/>
              </a:ext>
            </a:extLst>
          </p:cNvPr>
          <p:cNvSpPr/>
          <p:nvPr/>
        </p:nvSpPr>
        <p:spPr>
          <a:xfrm>
            <a:off x="1121516" y="985292"/>
            <a:ext cx="58987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Accident probability modelling with traffic flow or simulation models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Accident prevention to avoid loss of human life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Empirical analyses of accident data,  development of new modelling approaches,  applications to case studies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Risk identification and risk analysis phases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Probabilistic models, Bayesian Networks, and simulation 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Do not consider human or organizational factors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Do not explicitly account for uncertainties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8349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37306-AE73-493F-996B-F3169EB68A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State-of-the-art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BE224-CB44-49A0-A9AB-BD664708CEB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Increased focus on autonomous vessels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Risks of Arctic shipping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latin typeface="+mn-lt"/>
              </a:rPr>
              <a:t>Recent trend to combine maritime accident data with other data sources, such as AIS and environmental datasets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latin typeface="+mn-lt"/>
              </a:rPr>
              <a:t>Limited focus on testing and validation of proposed models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0"/>
              <a:t>Limited use </a:t>
            </a:r>
            <a:r>
              <a:rPr lang="en-CA" b="0" dirty="0"/>
              <a:t>of risk analysis models in organizational contexts</a:t>
            </a:r>
            <a:endParaRPr lang="en-US" b="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7A654-848B-4614-A58E-762E239F1CE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26.8.2020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7EFBB-9651-412C-BF7E-36D72D83DE0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4928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4E1F8-6946-42FD-ADA2-8E7A657E85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Future needs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A61ED-6337-419B-A4B7-B59EFE03FD4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Combining near misses and other safety information.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Increased testing and validation  of proposed models.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Consideration of uncertainty in risk models and analysis.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Implementation and use of risk analysis models in organizational contexts.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Development of integrated software platforms for prevention-focused shipping risk analysis</a:t>
            </a:r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C7CAF-7961-434E-9B48-9E823BD1B61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26.8.2020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5A550-915B-49C5-90C9-404FD31AAD8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0509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hlinkClick r:id="rId2"/>
              </a:rPr>
              <a:t>Ketki.Kulkarni@aalto.fi</a:t>
            </a:r>
            <a:endParaRPr lang="en-US" dirty="0"/>
          </a:p>
          <a:p>
            <a:endParaRPr lang="en-US" dirty="0"/>
          </a:p>
          <a:p>
            <a:r>
              <a:rPr lang="fi-FI" dirty="0">
                <a:hlinkClick r:id="rId3"/>
              </a:rPr>
              <a:t>https://www.aalto.fi/en/department-of-mechanical-engineering/bonus-baltimari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26.8.2020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1759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5EF60-CAD8-47DE-9AAA-83507EB94E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DD795-6173-476D-B7D8-5DF14522AFB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Prevention-oriented risk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Analysis of scientific literature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Past: historic trends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/>
              <a:t>Present</a:t>
            </a:r>
            <a:r>
              <a:rPr lang="fi-FI" dirty="0"/>
              <a:t>: </a:t>
            </a:r>
            <a:r>
              <a:rPr lang="fi-FI" dirty="0" err="1"/>
              <a:t>current</a:t>
            </a:r>
            <a:r>
              <a:rPr lang="fi-FI" dirty="0"/>
              <a:t> </a:t>
            </a:r>
            <a:r>
              <a:rPr lang="fi-FI" dirty="0" err="1"/>
              <a:t>state</a:t>
            </a:r>
            <a:r>
              <a:rPr lang="fi-FI" dirty="0"/>
              <a:t>-of-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art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/>
              <a:t>Future</a:t>
            </a:r>
            <a:r>
              <a:rPr lang="fi-FI" dirty="0"/>
              <a:t>: </a:t>
            </a:r>
            <a:r>
              <a:rPr lang="fi-FI" dirty="0" err="1"/>
              <a:t>where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headed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F604E-F7A7-46A9-9DAF-9E52DF7C4EE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26.8.2020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CD813-9C38-41D0-B7C1-AA3325BB375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5564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5E9D4-ABDF-4E6F-A5F5-7339F9D572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Prevention-oriented risk management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844A0-7875-402A-B13E-4B09C4DF4EE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Waterway transportation: essential aspect of global trade,  also a high-risk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Accidents impact coastal ecosystems, economic activities of neighboring countries and socio-cultural disruption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Prevention of accidents is critical.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Efforts to assess risk and link it to preventive measures to enhance navigational safety.</a:t>
            </a:r>
            <a:endParaRPr lang="fi-FI" dirty="0">
              <a:latin typeface="+mn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B6E65-51D8-4288-AA26-5B40EBD4250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26.8.2020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86CC7-CBC5-406E-AFBC-AB045BA543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4622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47F1F-F741-4CD5-8763-8CB9C438D2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Preventing shipping accidents: review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04870-CCFD-4B27-AC5F-E45430ADE4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8314" y="985292"/>
            <a:ext cx="8207374" cy="332437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May 2019 search using the Web of Science database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463 articles in dataset, 207 from Baltic region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/>
              <a:t>Scientometric</a:t>
            </a:r>
            <a:r>
              <a:rPr lang="en-US" b="0" dirty="0"/>
              <a:t>/Bibliometric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Co-citation, Term map, Author collaboration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Integrative review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Type</a:t>
            </a:r>
            <a:r>
              <a:rPr lang="fi-FI" dirty="0"/>
              <a:t> of 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performed</a:t>
            </a:r>
            <a:r>
              <a:rPr lang="fi-FI" dirty="0"/>
              <a:t>, </a:t>
            </a:r>
            <a:r>
              <a:rPr lang="en-US" dirty="0"/>
              <a:t>Aspects of risk assessment 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Accident</a:t>
            </a:r>
            <a:r>
              <a:rPr lang="fi-FI" dirty="0"/>
              <a:t> </a:t>
            </a:r>
            <a:r>
              <a:rPr lang="fi-FI" dirty="0" err="1"/>
              <a:t>theory</a:t>
            </a:r>
            <a:r>
              <a:rPr lang="fi-FI" dirty="0"/>
              <a:t>, Human and </a:t>
            </a:r>
            <a:r>
              <a:rPr lang="fi-FI" dirty="0" err="1"/>
              <a:t>organizational</a:t>
            </a:r>
            <a:r>
              <a:rPr lang="fi-FI" dirty="0"/>
              <a:t> </a:t>
            </a:r>
            <a:r>
              <a:rPr lang="fi-FI" dirty="0" err="1"/>
              <a:t>factors</a:t>
            </a:r>
            <a:r>
              <a:rPr lang="fi-FI" dirty="0"/>
              <a:t> 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Modelling</a:t>
            </a:r>
            <a:r>
              <a:rPr lang="fi-FI" dirty="0"/>
              <a:t> </a:t>
            </a:r>
            <a:r>
              <a:rPr lang="fi-FI" dirty="0" err="1"/>
              <a:t>approaches</a:t>
            </a:r>
            <a:r>
              <a:rPr lang="fi-FI" dirty="0"/>
              <a:t>, </a:t>
            </a:r>
            <a:r>
              <a:rPr lang="fi-FI" dirty="0" err="1"/>
              <a:t>Uncertainty</a:t>
            </a:r>
            <a:r>
              <a:rPr lang="fi-FI" dirty="0"/>
              <a:t> </a:t>
            </a:r>
            <a:r>
              <a:rPr lang="fi-FI" dirty="0" err="1"/>
              <a:t>treatment</a:t>
            </a:r>
            <a:r>
              <a:rPr lang="fi-FI" dirty="0"/>
              <a:t> 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Technology Readiness Level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Baltic vs non-Baltic comparisons</a:t>
            </a:r>
            <a:endParaRPr lang="fi-FI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74C18-D3EB-4428-8A9F-DA0608B0458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26.8.2020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9CAF3-30EC-45EA-BC88-65F5052A744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9603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B55AE-A1C9-47CA-8BEE-BC7B6984D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Analysis of scientific literature</a:t>
            </a:r>
            <a:endParaRPr lang="fi-FI" dirty="0">
              <a:solidFill>
                <a:schemeClr val="accent4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B9807-6379-4F5F-B509-C96D9C61D0B6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56956" y="5150032"/>
            <a:ext cx="3619500" cy="15478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24CBB682-87B2-4236-AF78-B49807E7713E}" type="datetime1">
              <a:rPr lang="fi-FI" sz="4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26.8.2020</a:t>
            </a:fld>
            <a:endParaRPr lang="fi-FI" sz="4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1AB64-F453-4AC7-BD7A-AEA64ECA2DA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5056956" y="5304814"/>
            <a:ext cx="3619500" cy="13493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49EFD4B7-1CC6-864B-A72A-C978B70BBA9B}" type="slidenum">
              <a:rPr lang="fi-FI" sz="3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5</a:t>
            </a:fld>
            <a:endParaRPr lang="fi-FI" sz="30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9727CF6-AC77-4C75-A725-8EA7403A2128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467229541"/>
              </p:ext>
            </p:extLst>
          </p:nvPr>
        </p:nvGraphicFramePr>
        <p:xfrm>
          <a:off x="463550" y="763362"/>
          <a:ext cx="7492826" cy="3335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1987E7D-0752-40F2-9FC1-D0F515F2A532}"/>
              </a:ext>
            </a:extLst>
          </p:cNvPr>
          <p:cNvSpPr/>
          <p:nvPr/>
        </p:nvSpPr>
        <p:spPr>
          <a:xfrm>
            <a:off x="524207" y="4178536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Output of the prevention-oriented waterway risk management research domain, by year</a:t>
            </a:r>
          </a:p>
          <a:p>
            <a:r>
              <a:rPr lang="en-US" sz="1400" dirty="0"/>
              <a:t>BSR: Baltic Sea Region, NB: Non-Baltic</a:t>
            </a:r>
          </a:p>
        </p:txBody>
      </p:sp>
    </p:spTree>
    <p:extLst>
      <p:ext uri="{BB962C8B-B14F-4D97-AF65-F5344CB8AC3E}">
        <p14:creationId xmlns:p14="http://schemas.microsoft.com/office/powerpoint/2010/main" val="699554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29A96-3767-4933-BE20-C177BD86F4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Research aspects: type of work</a:t>
            </a:r>
            <a:endParaRPr lang="fi-FI" dirty="0">
              <a:solidFill>
                <a:schemeClr val="accent4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C38AB-AD3E-4AB0-97CB-197555FBBE3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686F12C3-4421-43A0-8844-8188FCFDF52F}" type="datetime1">
              <a:rPr lang="fi-FI" smtClean="0"/>
              <a:t>26.8.2020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25BC8-CB21-4EA4-8BBC-C778A730EB8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7D79A8AE-7274-0C4A-AB42-92022833E6E2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DA8B765-FBF2-4B09-9FF2-A1D4ABBBAFB1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123015139"/>
              </p:ext>
            </p:extLst>
          </p:nvPr>
        </p:nvGraphicFramePr>
        <p:xfrm>
          <a:off x="179512" y="826237"/>
          <a:ext cx="4271838" cy="3335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ABFB815-93AB-4F89-95E9-4846B4816435}"/>
              </a:ext>
            </a:extLst>
          </p:cNvPr>
          <p:cNvSpPr/>
          <p:nvPr/>
        </p:nvSpPr>
        <p:spPr>
          <a:xfrm>
            <a:off x="463308" y="4212590"/>
            <a:ext cx="4108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Number of articles of different types of work in each region and in each year in Baltic Sea Region</a:t>
            </a:r>
            <a:endParaRPr lang="fi-FI" sz="120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BCA9D76-2935-4E7D-BA19-5A614357D0E2}"/>
              </a:ext>
            </a:extLst>
          </p:cNvPr>
          <p:cNvGraphicFramePr>
            <a:graphicFrameLocks noGrp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4264584190"/>
              </p:ext>
            </p:extLst>
          </p:nvPr>
        </p:nvGraphicFramePr>
        <p:xfrm>
          <a:off x="4451350" y="985292"/>
          <a:ext cx="4585145" cy="3335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EB4BE1A5-3E94-451F-B93F-597AAB4CFFEA}"/>
              </a:ext>
            </a:extLst>
          </p:cNvPr>
          <p:cNvSpPr/>
          <p:nvPr/>
        </p:nvSpPr>
        <p:spPr>
          <a:xfrm>
            <a:off x="4436692" y="423628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2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Number of articles in each region in each risk assessment stage in Baltic Sea Region 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438331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A18F7-226C-46DB-AAD3-0347C205B2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Human factors and uncertainty</a:t>
            </a:r>
            <a:endParaRPr lang="fi-FI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8E13CAA-4BC2-4637-A045-5223873D55A3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091154932"/>
              </p:ext>
            </p:extLst>
          </p:nvPr>
        </p:nvGraphicFramePr>
        <p:xfrm>
          <a:off x="468313" y="1684020"/>
          <a:ext cx="4823765" cy="1005840"/>
        </p:xfrm>
        <a:graphic>
          <a:graphicData uri="http://schemas.openxmlformats.org/drawingml/2006/table">
            <a:tbl>
              <a:tblPr firstRow="1" firstCol="1" bandRow="1"/>
              <a:tblGrid>
                <a:gridCol w="2922634">
                  <a:extLst>
                    <a:ext uri="{9D8B030D-6E8A-4147-A177-3AD203B41FA5}">
                      <a16:colId xmlns:a16="http://schemas.microsoft.com/office/drawing/2014/main" val="2847087756"/>
                    </a:ext>
                  </a:extLst>
                </a:gridCol>
                <a:gridCol w="475154">
                  <a:extLst>
                    <a:ext uri="{9D8B030D-6E8A-4147-A177-3AD203B41FA5}">
                      <a16:colId xmlns:a16="http://schemas.microsoft.com/office/drawing/2014/main" val="1264273182"/>
                    </a:ext>
                  </a:extLst>
                </a:gridCol>
                <a:gridCol w="475154">
                  <a:extLst>
                    <a:ext uri="{9D8B030D-6E8A-4147-A177-3AD203B41FA5}">
                      <a16:colId xmlns:a16="http://schemas.microsoft.com/office/drawing/2014/main" val="4018796068"/>
                    </a:ext>
                  </a:extLst>
                </a:gridCol>
                <a:gridCol w="475154">
                  <a:extLst>
                    <a:ext uri="{9D8B030D-6E8A-4147-A177-3AD203B41FA5}">
                      <a16:colId xmlns:a16="http://schemas.microsoft.com/office/drawing/2014/main" val="3966933918"/>
                    </a:ext>
                  </a:extLst>
                </a:gridCol>
                <a:gridCol w="475669">
                  <a:extLst>
                    <a:ext uri="{9D8B030D-6E8A-4147-A177-3AD203B41FA5}">
                      <a16:colId xmlns:a16="http://schemas.microsoft.com/office/drawing/2014/main" val="4238304342"/>
                    </a:ext>
                  </a:extLst>
                </a:gridCol>
              </a:tblGrid>
              <a:tr h="16608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1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Factors included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1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Total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1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NB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1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BSR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1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%BSR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580323"/>
                  </a:ext>
                </a:extLst>
              </a:tr>
              <a:tr h="16608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Human and organizational factors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170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96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74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44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387405"/>
                  </a:ext>
                </a:extLst>
              </a:tr>
              <a:tr h="16608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Only human factors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19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13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4957969"/>
                  </a:ext>
                </a:extLst>
              </a:tr>
              <a:tr h="16608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Only organizational factors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836084"/>
                  </a:ext>
                </a:extLst>
              </a:tr>
              <a:tr h="16608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Neither human nor organizational factors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260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136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124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48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331568"/>
                  </a:ext>
                </a:extLst>
              </a:tr>
              <a:tr h="166083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1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Total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463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257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206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45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10191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666AC-98D9-462D-9963-453BBB8CA09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26.8.2020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C55787-6B2C-488A-9E09-CFE9BC2F76B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09E31-3D28-4534-8AA3-44B7C31B54E1}"/>
              </a:ext>
            </a:extLst>
          </p:cNvPr>
          <p:cNvSpPr/>
          <p:nvPr/>
        </p:nvSpPr>
        <p:spPr>
          <a:xfrm>
            <a:off x="413718" y="102748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Summary of how articles have incorporated human and organizational factors by region</a:t>
            </a:r>
            <a:endParaRPr lang="fi-FI" sz="14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958EA83-27DF-4B1A-A82C-CAAF482B5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085169"/>
              </p:ext>
            </p:extLst>
          </p:nvPr>
        </p:nvGraphicFramePr>
        <p:xfrm>
          <a:off x="2987824" y="3352931"/>
          <a:ext cx="5778126" cy="1237566"/>
        </p:xfrm>
        <a:graphic>
          <a:graphicData uri="http://schemas.openxmlformats.org/drawingml/2006/table">
            <a:tbl>
              <a:tblPr firstRow="1" firstCol="1" bandRow="1"/>
              <a:tblGrid>
                <a:gridCol w="4198963">
                  <a:extLst>
                    <a:ext uri="{9D8B030D-6E8A-4147-A177-3AD203B41FA5}">
                      <a16:colId xmlns:a16="http://schemas.microsoft.com/office/drawing/2014/main" val="2015237241"/>
                    </a:ext>
                  </a:extLst>
                </a:gridCol>
                <a:gridCol w="437868">
                  <a:extLst>
                    <a:ext uri="{9D8B030D-6E8A-4147-A177-3AD203B41FA5}">
                      <a16:colId xmlns:a16="http://schemas.microsoft.com/office/drawing/2014/main" val="1168625104"/>
                    </a:ext>
                  </a:extLst>
                </a:gridCol>
                <a:gridCol w="352023">
                  <a:extLst>
                    <a:ext uri="{9D8B030D-6E8A-4147-A177-3AD203B41FA5}">
                      <a16:colId xmlns:a16="http://schemas.microsoft.com/office/drawing/2014/main" val="949305045"/>
                    </a:ext>
                  </a:extLst>
                </a:gridCol>
                <a:gridCol w="352023">
                  <a:extLst>
                    <a:ext uri="{9D8B030D-6E8A-4147-A177-3AD203B41FA5}">
                      <a16:colId xmlns:a16="http://schemas.microsoft.com/office/drawing/2014/main" val="1617389396"/>
                    </a:ext>
                  </a:extLst>
                </a:gridCol>
                <a:gridCol w="437249">
                  <a:extLst>
                    <a:ext uri="{9D8B030D-6E8A-4147-A177-3AD203B41FA5}">
                      <a16:colId xmlns:a16="http://schemas.microsoft.com/office/drawing/2014/main" val="1812238657"/>
                    </a:ext>
                  </a:extLst>
                </a:gridCol>
              </a:tblGrid>
              <a:tr h="20626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0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Consideration of uncertainty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0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Total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0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NB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0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BSR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0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%BSR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918280"/>
                  </a:ext>
                </a:extLst>
              </a:tr>
              <a:tr h="20626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Qualitatively considered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9545753"/>
                  </a:ext>
                </a:extLst>
              </a:tr>
              <a:tr h="20626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Quantitatively considered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169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88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81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48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125518"/>
                  </a:ext>
                </a:extLst>
              </a:tr>
              <a:tr h="20626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Qualitatively and quantitatively considered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835580"/>
                  </a:ext>
                </a:extLst>
              </a:tr>
              <a:tr h="20626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Not considered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237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135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43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466018"/>
                  </a:ext>
                </a:extLst>
              </a:tr>
              <a:tr h="206261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0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Total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463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257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206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45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415969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C5BA5BB9-1536-49D7-AA6C-9473AB89B44C}"/>
              </a:ext>
            </a:extLst>
          </p:cNvPr>
          <p:cNvSpPr/>
          <p:nvPr/>
        </p:nvSpPr>
        <p:spPr>
          <a:xfrm>
            <a:off x="3923928" y="299081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Number of articles considering uncertainty, by region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4200247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98961-838C-44AD-ADAF-B599DE89C3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Modelling techniques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1A60F-8E49-4021-8BC9-11C3B30200D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26.8.2020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DC493-2F6F-41DA-9DFA-8E374D4ECC6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4A79B94-F951-4905-9FDA-E77583966070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513927671"/>
              </p:ext>
            </p:extLst>
          </p:nvPr>
        </p:nvGraphicFramePr>
        <p:xfrm>
          <a:off x="468312" y="901583"/>
          <a:ext cx="8207375" cy="332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AD66817-3FE5-49AA-B90C-A005630E5838}"/>
              </a:ext>
            </a:extLst>
          </p:cNvPr>
          <p:cNvSpPr/>
          <p:nvPr/>
        </p:nvSpPr>
        <p:spPr>
          <a:xfrm>
            <a:off x="791579" y="4364849"/>
            <a:ext cx="7560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Number of articles applying each modelling technique by year of publication in Baltic Sea Region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4188826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78CB4-D9F1-46A6-A5CB-91EDA43085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Technology Readiness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0BA71-4F19-4A9D-BE8A-44F7DBB6E26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26.8.2020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8A53F-63B4-4AA7-92D5-B0A21B89E29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A113733-AC90-43C3-BE6D-E1DB6BD5B862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958785764"/>
              </p:ext>
            </p:extLst>
          </p:nvPr>
        </p:nvGraphicFramePr>
        <p:xfrm>
          <a:off x="468313" y="1273175"/>
          <a:ext cx="8207375" cy="332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1359150"/>
      </p:ext>
    </p:extLst>
  </p:cSld>
  <p:clrMapOvr>
    <a:masterClrMapping/>
  </p:clrMapOvr>
</p:sld>
</file>

<file path=ppt/theme/theme1.xml><?xml version="1.0" encoding="utf-8"?>
<a:theme xmlns:a="http://schemas.openxmlformats.org/drawingml/2006/main" name="Aalto University">
  <a:themeElements>
    <a:clrScheme name="Aalto-insinoori">
      <a:dk1>
        <a:sysClr val="windowText" lastClr="000000"/>
      </a:dk1>
      <a:lt1>
        <a:sysClr val="window" lastClr="FFFFFF"/>
      </a:lt1>
      <a:dk2>
        <a:srgbClr val="BB16A3"/>
      </a:dk2>
      <a:lt2>
        <a:srgbClr val="8C857B"/>
      </a:lt2>
      <a:accent1>
        <a:srgbClr val="BB16A3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2.xml><?xml version="1.0" encoding="utf-8"?>
<a:theme xmlns:a="http://schemas.openxmlformats.org/drawingml/2006/main" name="Aalto_ENG_EN_2013">
  <a:themeElements>
    <a:clrScheme name="Aalto ENG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BB16A3"/>
      </a:accent1>
      <a:accent2>
        <a:srgbClr val="EF3340"/>
      </a:accent2>
      <a:accent3>
        <a:srgbClr val="005EB8"/>
      </a:accent3>
      <a:accent4>
        <a:srgbClr val="00965E"/>
      </a:accent4>
      <a:accent5>
        <a:srgbClr val="FFA300"/>
      </a:accent5>
      <a:accent6>
        <a:srgbClr val="FF671F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3.xml><?xml version="1.0" encoding="utf-8"?>
<a:theme xmlns:a="http://schemas.openxmlformats.org/drawingml/2006/main" name="2_Aalto University">
  <a:themeElements>
    <a:clrScheme name="Aalto-yliopisto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4.xml><?xml version="1.0" encoding="utf-8"?>
<a:theme xmlns:a="http://schemas.openxmlformats.org/drawingml/2006/main" name="1_Aalto University">
  <a:themeElements>
    <a:clrScheme name="Aalto-insinoori">
      <a:dk1>
        <a:sysClr val="windowText" lastClr="000000"/>
      </a:dk1>
      <a:lt1>
        <a:sysClr val="window" lastClr="FFFFFF"/>
      </a:lt1>
      <a:dk2>
        <a:srgbClr val="BB16A3"/>
      </a:dk2>
      <a:lt2>
        <a:srgbClr val="8C857B"/>
      </a:lt2>
      <a:accent1>
        <a:srgbClr val="BB16A3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589</Words>
  <Application>Microsoft Office PowerPoint</Application>
  <PresentationFormat>On-screen Show (16:10)</PresentationFormat>
  <Paragraphs>155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Courier New</vt:lpstr>
      <vt:lpstr>Georgia</vt:lpstr>
      <vt:lpstr>Lucida Grande</vt:lpstr>
      <vt:lpstr>Nimbus Sans</vt:lpstr>
      <vt:lpstr>Aalto University</vt:lpstr>
      <vt:lpstr>Aalto_ENG_EN_2013</vt:lpstr>
      <vt:lpstr>2_Aalto University</vt:lpstr>
      <vt:lpstr>1_Aalto University</vt:lpstr>
      <vt:lpstr>BONUS BALTIMARI Review, Evaluation, and Future of Baltic Maritime Risk Management  Maritime transportation risk analysis   Ketki Kulkarni Aalto University, Finland  </vt:lpstr>
      <vt:lpstr>Outline</vt:lpstr>
      <vt:lpstr>Prevention-oriented risk management</vt:lpstr>
      <vt:lpstr>Preventing shipping accidents: review</vt:lpstr>
      <vt:lpstr>Analysis of scientific literature</vt:lpstr>
      <vt:lpstr>Research aspects: type of work</vt:lpstr>
      <vt:lpstr>Human factors and uncertainty</vt:lpstr>
      <vt:lpstr>Modelling techniques</vt:lpstr>
      <vt:lpstr>Technology Readiness level</vt:lpstr>
      <vt:lpstr>Summary of past trends</vt:lpstr>
      <vt:lpstr>State-of-the-art</vt:lpstr>
      <vt:lpstr>Future needs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BONUS BALTIMARI Review, Evaluation, and Future of Baltic Maritime Risk Management  Maritime transportation risk analysis   Ketki Kulkarni Aalto University, Finland  </dc:title>
  <dc:creator>Kulkarni Ketki</dc:creator>
  <cp:lastModifiedBy>Kulkarni Ketki</cp:lastModifiedBy>
  <cp:revision>15</cp:revision>
  <dcterms:created xsi:type="dcterms:W3CDTF">2020-08-25T12:49:40Z</dcterms:created>
  <dcterms:modified xsi:type="dcterms:W3CDTF">2020-08-26T10:22:16Z</dcterms:modified>
</cp:coreProperties>
</file>