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18" r:id="rId4"/>
    <p:sldId id="319" r:id="rId5"/>
    <p:sldId id="326" r:id="rId6"/>
    <p:sldId id="320" r:id="rId7"/>
    <p:sldId id="313" r:id="rId8"/>
    <p:sldId id="315" r:id="rId9"/>
    <p:sldId id="327" r:id="rId10"/>
    <p:sldId id="310" r:id="rId11"/>
    <p:sldId id="321" r:id="rId12"/>
    <p:sldId id="322" r:id="rId13"/>
    <p:sldId id="325" r:id="rId14"/>
    <p:sldId id="324" r:id="rId15"/>
    <p:sldId id="304" r:id="rId16"/>
    <p:sldId id="28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67129" autoAdjust="0"/>
  </p:normalViewPr>
  <p:slideViewPr>
    <p:cSldViewPr snapToGrid="0">
      <p:cViewPr varScale="1">
        <p:scale>
          <a:sx n="59" d="100"/>
          <a:sy n="59" d="100"/>
        </p:scale>
        <p:origin x="147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TIMARIScience-policy\Report%20for%20BALTIMARI\Deliverable%202.2\Review%20article\Resubmit\Resubmit%20II\Copy%20of%20JEMA%20paper%20-%20number%20of%20papers%20per%20year%20by%20coun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- TIME'!$U$4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TIME'!$W$4:$AK$4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B-4511-A162-83D0A6035652}"/>
            </c:ext>
          </c:extLst>
        </c:ser>
        <c:ser>
          <c:idx val="1"/>
          <c:order val="1"/>
          <c:tx>
            <c:strRef>
              <c:f>'DATA - TIME'!$U$5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TIME'!$W$5:$AK$5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B-4511-A162-83D0A6035652}"/>
            </c:ext>
          </c:extLst>
        </c:ser>
        <c:ser>
          <c:idx val="2"/>
          <c:order val="2"/>
          <c:tx>
            <c:strRef>
              <c:f>'DATA - TIME'!$U$6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TIME'!$W$6:$AK$6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AB-4511-A162-83D0A6035652}"/>
            </c:ext>
          </c:extLst>
        </c:ser>
        <c:ser>
          <c:idx val="3"/>
          <c:order val="3"/>
          <c:tx>
            <c:strRef>
              <c:f>'DATA - TIME'!$U$7</c:f>
              <c:strCache>
                <c:ptCount val="1"/>
                <c:pt idx="0">
                  <c:v>Estonia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TIME'!$W$7:$AK$7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AB-4511-A162-83D0A6035652}"/>
            </c:ext>
          </c:extLst>
        </c:ser>
        <c:ser>
          <c:idx val="4"/>
          <c:order val="4"/>
          <c:tx>
            <c:strRef>
              <c:f>'DATA - TIME'!$U$8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TIME'!$W$8:$AK$8</c:f>
              <c:numCache>
                <c:formatCode>General</c:formatCode>
                <c:ptCount val="1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AB-4511-A162-83D0A6035652}"/>
            </c:ext>
          </c:extLst>
        </c:ser>
        <c:ser>
          <c:idx val="5"/>
          <c:order val="5"/>
          <c:tx>
            <c:strRef>
              <c:f>'DATA - TIME'!$U$9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TIME'!$W$9:$AK$9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AB-4511-A162-83D0A6035652}"/>
            </c:ext>
          </c:extLst>
        </c:ser>
        <c:ser>
          <c:idx val="6"/>
          <c:order val="6"/>
          <c:tx>
            <c:strRef>
              <c:f>'DATA - TIME'!$U$10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TIME'!$W$10:$AK$10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AB-4511-A162-83D0A6035652}"/>
            </c:ext>
          </c:extLst>
        </c:ser>
        <c:ser>
          <c:idx val="7"/>
          <c:order val="7"/>
          <c:tx>
            <c:strRef>
              <c:f>'DATA - TIME'!$U$11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TIME'!$W$11:$AK$11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AB-4511-A162-83D0A6035652}"/>
            </c:ext>
          </c:extLst>
        </c:ser>
        <c:ser>
          <c:idx val="8"/>
          <c:order val="8"/>
          <c:tx>
            <c:strRef>
              <c:f>'DATA - TIME'!$U$12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TIME'!$W$12:$AK$12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AB-4511-A162-83D0A6035652}"/>
            </c:ext>
          </c:extLst>
        </c:ser>
        <c:ser>
          <c:idx val="9"/>
          <c:order val="9"/>
          <c:tx>
            <c:strRef>
              <c:f>'DATA - TIME'!$U$13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TIME'!$W$13:$AK$13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AB-4511-A162-83D0A6035652}"/>
            </c:ext>
          </c:extLst>
        </c:ser>
        <c:ser>
          <c:idx val="10"/>
          <c:order val="10"/>
          <c:tx>
            <c:strRef>
              <c:f>'DATA - TIME'!$U$14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TIME'!$W$14:$AK$14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AB-4511-A162-83D0A6035652}"/>
            </c:ext>
          </c:extLst>
        </c:ser>
        <c:ser>
          <c:idx val="11"/>
          <c:order val="11"/>
          <c:tx>
            <c:strRef>
              <c:f>'DATA - TIME'!$U$15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'DATA - TIME'!$W$3:$AK$3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'DATA - TIME'!$W$15:$AK$15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AB-4511-A162-83D0A603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341759"/>
        <c:axId val="787130799"/>
      </c:barChart>
      <c:catAx>
        <c:axId val="787341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87130799"/>
        <c:crosses val="autoZero"/>
        <c:auto val="1"/>
        <c:lblAlgn val="ctr"/>
        <c:lblOffset val="100"/>
        <c:noMultiLvlLbl val="0"/>
      </c:catAx>
      <c:valAx>
        <c:axId val="787130799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/>
                  <a:t>Number of publications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8734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9BAD6-801F-494B-B2EE-E6AAEC8B8962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0971-9788-4E71-A621-1CC716AB99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43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Parviainen, T., </a:t>
            </a:r>
            <a:r>
              <a:rPr lang="en-US" dirty="0" err="1" smtClean="0"/>
              <a:t>Goerlandt</a:t>
            </a:r>
            <a:r>
              <a:rPr lang="en-US" dirty="0" smtClean="0"/>
              <a:t>, F., </a:t>
            </a:r>
            <a:r>
              <a:rPr lang="en-US" dirty="0" err="1" smtClean="0"/>
              <a:t>Helle</a:t>
            </a:r>
            <a:r>
              <a:rPr lang="en-US" dirty="0" smtClean="0"/>
              <a:t>, I., </a:t>
            </a:r>
            <a:r>
              <a:rPr lang="en-US" dirty="0" err="1" smtClean="0"/>
              <a:t>Haapasaari</a:t>
            </a:r>
            <a:r>
              <a:rPr lang="en-US" dirty="0" smtClean="0"/>
              <a:t>, P., </a:t>
            </a:r>
            <a:r>
              <a:rPr lang="en-US" dirty="0" err="1" smtClean="0"/>
              <a:t>Kuikka</a:t>
            </a:r>
            <a:r>
              <a:rPr lang="en-US" dirty="0" smtClean="0"/>
              <a:t>, S. (2020) </a:t>
            </a:r>
            <a:r>
              <a:rPr lang="en-US" b="1" dirty="0" smtClean="0"/>
              <a:t>Implementing Bayesian Networks for ISO 31000:2018-based Maritime Oil Spill Risk Management: State-of-art, Implementation Benefits and Challenges, and Future Research Directions. </a:t>
            </a:r>
            <a:r>
              <a:rPr lang="en-US" dirty="0" smtClean="0"/>
              <a:t>Under revision (Journal of Environmental Management).</a:t>
            </a:r>
            <a:endParaRPr lang="fi-FI" dirty="0" smtClean="0"/>
          </a:p>
          <a:p>
            <a:endParaRPr lang="fi-FI" baseline="0" dirty="0" smtClean="0"/>
          </a:p>
          <a:p>
            <a:r>
              <a:rPr lang="fi-FI" baseline="0" dirty="0" smtClean="0"/>
              <a:t> </a:t>
            </a:r>
            <a:r>
              <a:rPr lang="fi-FI" b="1" baseline="0" dirty="0" smtClean="0"/>
              <a:t>How </a:t>
            </a:r>
            <a:r>
              <a:rPr lang="fi-FI" b="1" baseline="0" dirty="0" err="1" smtClean="0"/>
              <a:t>Bayesian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oil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spill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risk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models</a:t>
            </a:r>
            <a:r>
              <a:rPr lang="fi-FI" b="1" baseline="0" dirty="0" smtClean="0"/>
              <a:t> for </a:t>
            </a:r>
            <a:r>
              <a:rPr lang="fi-FI" b="1" baseline="0" dirty="0" err="1" smtClean="0"/>
              <a:t>Pollution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Preparedness</a:t>
            </a:r>
            <a:r>
              <a:rPr lang="fi-FI" b="1" baseline="0" dirty="0" smtClean="0"/>
              <a:t> and Prevention </a:t>
            </a:r>
            <a:r>
              <a:rPr lang="fi-FI" b="1" baseline="0" dirty="0" err="1" smtClean="0"/>
              <a:t>can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be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incorporated</a:t>
            </a:r>
            <a:r>
              <a:rPr lang="fi-FI" b="1" baseline="0" dirty="0" smtClean="0"/>
              <a:t> in </a:t>
            </a:r>
            <a:r>
              <a:rPr lang="fi-FI" b="1" baseline="0" dirty="0" err="1" smtClean="0"/>
              <a:t>the</a:t>
            </a:r>
            <a:r>
              <a:rPr lang="fi-FI" b="1" baseline="0" dirty="0" smtClean="0"/>
              <a:t> ISO 31000:2018 </a:t>
            </a:r>
            <a:r>
              <a:rPr lang="fi-FI" b="1" baseline="0" dirty="0" err="1" smtClean="0"/>
              <a:t>risk</a:t>
            </a:r>
            <a:r>
              <a:rPr lang="fi-FI" b="1" baseline="0" dirty="0" smtClean="0"/>
              <a:t> management </a:t>
            </a:r>
            <a:r>
              <a:rPr lang="fi-FI" b="1" baseline="0" dirty="0" err="1" smtClean="0"/>
              <a:t>framework</a:t>
            </a:r>
            <a:r>
              <a:rPr lang="fi-FI" b="1" baseline="0" dirty="0" smtClean="0"/>
              <a:t>?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46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28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60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87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9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63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557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9E27-6840-4BF1-9F00-5B5F9278495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51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5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92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35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40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59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93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24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0971-9788-4E71-A621-1CC716AB992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7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2F-F3A4-4368-9D2E-2D5E2217F562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21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14E2-D617-4DE5-972C-36189D3E756A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88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0435-6250-4F41-920E-3E3F8F7EF412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61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5788-54A5-49A0-B69A-04E50C877792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02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517-CCDA-4045-89E3-10605A37418F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04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25E9-B3A2-40D3-97FE-F9AC711008DA}" type="datetime1">
              <a:rPr lang="fi-FI" smtClean="0"/>
              <a:t>25.8.2020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9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904F-ABD0-4702-A148-CCA0401A71E9}" type="datetime1">
              <a:rPr lang="fi-FI" smtClean="0"/>
              <a:t>25.8.2020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2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FA89-E760-4E2F-8992-CA2AD8598465}" type="datetime1">
              <a:rPr lang="fi-FI" smtClean="0"/>
              <a:t>25.8.2020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65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6BF7-A122-4749-B4E5-BE7FE6872C08}" type="datetime1">
              <a:rPr lang="fi-FI" smtClean="0"/>
              <a:t>25.8.2020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7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E47D-C4C9-48C6-8ADD-A9BC381475D2}" type="datetime1">
              <a:rPr lang="fi-FI" smtClean="0"/>
              <a:t>25.8.2020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6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FB72-ADD5-4E0D-9FA7-10A8892D1D9C}" type="datetime1">
              <a:rPr lang="fi-FI" smtClean="0"/>
              <a:t>25.8.2020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2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9AE5-8FA5-435D-B147-802A21C8BDD4}" type="datetime1">
              <a:rPr lang="fi-FI" smtClean="0"/>
              <a:t>25.8.2020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96F2C-79E8-42C1-9F3B-805ED5B52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1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607" y="1586774"/>
            <a:ext cx="9811004" cy="1956847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/>
            </a:r>
            <a:br>
              <a:rPr lang="en-GB" sz="4400" b="1" dirty="0">
                <a:latin typeface="Tw Cen MT" panose="020B0602020104020603" pitchFamily="34" charset="0"/>
              </a:rPr>
            </a:br>
            <a:r>
              <a:rPr lang="en-GB" sz="4400" b="1" dirty="0">
                <a:latin typeface="Tw Cen MT" panose="020B0602020104020603" pitchFamily="34" charset="0"/>
              </a:rPr>
              <a:t/>
            </a:r>
            <a:br>
              <a:rPr lang="en-GB" sz="4400" b="1" dirty="0">
                <a:latin typeface="Tw Cen MT" panose="020B0602020104020603" pitchFamily="34" charset="0"/>
              </a:rPr>
            </a:br>
            <a:r>
              <a:rPr lang="en-GB" sz="4400" b="1" dirty="0">
                <a:latin typeface="Tw Cen MT" panose="020B0602020104020603" pitchFamily="34" charset="0"/>
              </a:rPr>
              <a:t/>
            </a:r>
            <a:br>
              <a:rPr lang="en-GB" sz="4400" b="1" dirty="0">
                <a:latin typeface="Tw Cen MT" panose="020B0602020104020603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Oil spill response: a comprehensive review</a:t>
            </a:r>
            <a:r>
              <a:rPr lang="fi-FI" dirty="0"/>
              <a:t/>
            </a:r>
            <a:br>
              <a:rPr lang="fi-FI" dirty="0"/>
            </a:br>
            <a:endParaRPr lang="fi-FI" dirty="0">
              <a:latin typeface="Tw Cen MT" panose="020B06020201040206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446" y="2979149"/>
            <a:ext cx="9135506" cy="2849879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T.,</a:t>
            </a:r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 Parviainen</a:t>
            </a:r>
            <a:r>
              <a:rPr lang="fi-FI" b="1" baseline="300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1</a:t>
            </a:r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 </a:t>
            </a:r>
            <a:r>
              <a:rPr lang="fi-FI" b="1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Goerlandt</a:t>
            </a:r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 F., Helle, I., Haapasaari, P., Kuikka, S.</a:t>
            </a:r>
            <a:endParaRPr lang="fi-FI" b="1" dirty="0">
              <a:solidFill>
                <a:schemeClr val="accent2"/>
              </a:solidFill>
              <a:latin typeface="Tw Cen MT" panose="020B0602020104020603" pitchFamily="34" charset="0"/>
            </a:endParaRPr>
          </a:p>
          <a:p>
            <a:r>
              <a:rPr lang="fi-FI" b="1" baseline="300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1</a:t>
            </a:r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Doctoral </a:t>
            </a:r>
            <a:r>
              <a:rPr lang="fi-FI" b="1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student</a:t>
            </a:r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</a:t>
            </a:r>
            <a:endParaRPr lang="fi-FI" b="1" dirty="0">
              <a:solidFill>
                <a:schemeClr val="accent2"/>
              </a:solidFill>
              <a:latin typeface="Tw Cen MT" panose="020B0602020104020603" pitchFamily="34" charset="0"/>
            </a:endParaRPr>
          </a:p>
          <a:p>
            <a:r>
              <a:rPr lang="fi-FI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University of Helsinki</a:t>
            </a:r>
          </a:p>
          <a:p>
            <a:endParaRPr lang="fi-FI" b="1" dirty="0" smtClean="0">
              <a:latin typeface="Tw Cen MT" panose="020B0602020104020603" pitchFamily="34" charset="0"/>
            </a:endParaRPr>
          </a:p>
          <a:p>
            <a:r>
              <a:rPr lang="fi-FI" b="1" dirty="0" smtClean="0">
                <a:latin typeface="Tw Cen MT" panose="020B0602020104020603" pitchFamily="34" charset="0"/>
              </a:rPr>
              <a:t>BONUS BALTIMARI </a:t>
            </a:r>
            <a:r>
              <a:rPr lang="fi-FI" b="1" dirty="0" err="1" smtClean="0">
                <a:latin typeface="Tw Cen MT" panose="020B0602020104020603" pitchFamily="34" charset="0"/>
              </a:rPr>
              <a:t>Closing</a:t>
            </a:r>
            <a:r>
              <a:rPr lang="fi-FI" b="1" dirty="0" smtClean="0">
                <a:latin typeface="Tw Cen MT" panose="020B0602020104020603" pitchFamily="34" charset="0"/>
              </a:rPr>
              <a:t> Conference</a:t>
            </a:r>
          </a:p>
          <a:p>
            <a:r>
              <a:rPr lang="fi-FI" b="1" dirty="0" err="1" smtClean="0">
                <a:latin typeface="Tw Cen MT" panose="020B0602020104020603" pitchFamily="34" charset="0"/>
              </a:rPr>
              <a:t>Wednesday</a:t>
            </a:r>
            <a:r>
              <a:rPr lang="fi-FI" b="1" dirty="0" smtClean="0">
                <a:latin typeface="Tw Cen MT" panose="020B0602020104020603" pitchFamily="34" charset="0"/>
              </a:rPr>
              <a:t>, 26th August 2020</a:t>
            </a:r>
          </a:p>
          <a:p>
            <a:endParaRPr lang="fi-FI" b="1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30729" y="5460825"/>
            <a:ext cx="2308446" cy="818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8675" y="236038"/>
            <a:ext cx="81033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fi-FI" sz="3400" b="1" dirty="0">
                <a:solidFill>
                  <a:schemeClr val="bg1"/>
                </a:solidFill>
                <a:latin typeface="Tw Cen MT" panose="020B0602020104020603" pitchFamily="34" charset="0"/>
              </a:rPr>
              <a:t>BALTIMARI: </a:t>
            </a:r>
            <a:r>
              <a:rPr lang="fi-FI" sz="3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Review</a:t>
            </a:r>
            <a:r>
              <a:rPr lang="fi-FI" sz="3400" b="1" dirty="0">
                <a:solidFill>
                  <a:schemeClr val="bg1"/>
                </a:solidFill>
                <a:latin typeface="Tw Cen MT" panose="020B0602020104020603" pitchFamily="34" charset="0"/>
              </a:rPr>
              <a:t>, Evaluation and </a:t>
            </a:r>
            <a:r>
              <a:rPr lang="fi-FI" sz="3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Future</a:t>
            </a:r>
            <a:r>
              <a:rPr lang="fi-FI" sz="3400" b="1" dirty="0">
                <a:solidFill>
                  <a:schemeClr val="bg1"/>
                </a:solidFill>
                <a:latin typeface="Tw Cen MT" panose="020B0602020104020603" pitchFamily="34" charset="0"/>
              </a:rPr>
              <a:t> of Baltic </a:t>
            </a:r>
            <a:r>
              <a:rPr lang="fi-FI" sz="3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Maritime</a:t>
            </a:r>
            <a:r>
              <a:rPr lang="fi-FI" sz="3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fi-FI" sz="3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Risk</a:t>
            </a:r>
            <a:r>
              <a:rPr lang="fi-FI" sz="3400" b="1" dirty="0">
                <a:solidFill>
                  <a:schemeClr val="bg1"/>
                </a:solidFill>
                <a:latin typeface="Tw Cen MT" panose="020B0602020104020603" pitchFamily="34" charset="0"/>
              </a:rPr>
              <a:t> Management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" y="4933777"/>
            <a:ext cx="2007759" cy="1637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67" y="378074"/>
            <a:ext cx="3811772" cy="8821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DBB22-5EF0-4634-B0E3-E36ECD71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09" y="104133"/>
            <a:ext cx="1867508" cy="1586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PRESENT: </a:t>
            </a:r>
            <a:r>
              <a:rPr lang="fi-FI" dirty="0" err="1">
                <a:solidFill>
                  <a:schemeClr val="accent2"/>
                </a:solidFill>
              </a:rPr>
              <a:t>BNs</a:t>
            </a:r>
            <a:r>
              <a:rPr lang="fi-FI" dirty="0">
                <a:solidFill>
                  <a:schemeClr val="accent2"/>
                </a:solidFill>
              </a:rPr>
              <a:t> for OSRA 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10</a:t>
            </a:fld>
            <a:endParaRPr lang="fi-FI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85" y="1690688"/>
            <a:ext cx="5693646" cy="37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89663" y="5839097"/>
            <a:ext cx="5160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i-FI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 Number of OSRA-BN articles for oil spill PPR by country, period 2005-2019 </a:t>
            </a:r>
            <a:endParaRPr kumimoji="0" lang="en-GB" altLang="fi-F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954E4D-554C-4797-B1F1-A54C631A7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812804"/>
              </p:ext>
            </p:extLst>
          </p:nvPr>
        </p:nvGraphicFramePr>
        <p:xfrm>
          <a:off x="175169" y="1690688"/>
          <a:ext cx="6120130" cy="399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5577" y="5839097"/>
            <a:ext cx="535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Figure 3</a:t>
            </a:r>
            <a:r>
              <a:rPr lang="en-US" u="sng" dirty="0" smtClean="0"/>
              <a:t>. </a:t>
            </a:r>
            <a:r>
              <a:rPr lang="en-US" u="sng" dirty="0"/>
              <a:t>Evolution of OSRA-BN articles for oil spill PPR by publication year and by country, period 2005-2019.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3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11</a:t>
            </a:fld>
            <a:endParaRPr lang="fi-FI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FFD4B61-B132-4E8A-AC7A-173B7D15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5075" y="203423"/>
            <a:ext cx="7181850" cy="5393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7555" y="54330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/>
              <a:t>Figure 5</a:t>
            </a:r>
            <a:r>
              <a:rPr lang="en-US" b="1" u="sng" dirty="0" smtClean="0"/>
              <a:t>. </a:t>
            </a:r>
            <a:r>
              <a:rPr lang="en-US" u="sng" dirty="0"/>
              <a:t>Framework for classifying oil spill response and short and long-term consequences in PPR context. Adapted from Chang et al. (2014).</a:t>
            </a:r>
            <a:endParaRPr lang="fi-FI" dirty="0"/>
          </a:p>
        </p:txBody>
      </p:sp>
      <p:sp>
        <p:nvSpPr>
          <p:cNvPr id="7" name="Oval 6"/>
          <p:cNvSpPr/>
          <p:nvPr/>
        </p:nvSpPr>
        <p:spPr>
          <a:xfrm>
            <a:off x="3148149" y="692331"/>
            <a:ext cx="3709851" cy="3082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68090"/>
            <a:ext cx="1867508" cy="1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458" y="1501266"/>
            <a:ext cx="6077257" cy="5220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3206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/>
            </a:r>
            <a:br>
              <a:rPr lang="fi-FI" b="1" dirty="0" smtClean="0">
                <a:solidFill>
                  <a:schemeClr val="accent2"/>
                </a:solidFill>
              </a:rPr>
            </a:br>
            <a:r>
              <a:rPr lang="fi-FI" b="1" dirty="0" smtClean="0">
                <a:solidFill>
                  <a:schemeClr val="accent2"/>
                </a:solidFill>
              </a:rPr>
              <a:t>FUTURE: </a:t>
            </a:r>
            <a:r>
              <a:rPr lang="fi-FI" dirty="0" smtClean="0">
                <a:solidFill>
                  <a:schemeClr val="accent2"/>
                </a:solidFill>
              </a:rPr>
              <a:t>How </a:t>
            </a:r>
            <a:r>
              <a:rPr lang="fi-FI" dirty="0" err="1" smtClean="0">
                <a:solidFill>
                  <a:schemeClr val="accent2"/>
                </a:solidFill>
              </a:rPr>
              <a:t>can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BNs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contribute</a:t>
            </a:r>
            <a:r>
              <a:rPr lang="fi-FI" dirty="0" smtClean="0">
                <a:solidFill>
                  <a:schemeClr val="accent2"/>
                </a:solidFill>
              </a:rPr>
              <a:t> to </a:t>
            </a:r>
            <a:r>
              <a:rPr lang="fi-FI" dirty="0" err="1" smtClean="0">
                <a:solidFill>
                  <a:schemeClr val="accent2"/>
                </a:solidFill>
              </a:rPr>
              <a:t>the</a:t>
            </a:r>
            <a:r>
              <a:rPr lang="fi-FI" dirty="0" smtClean="0">
                <a:solidFill>
                  <a:schemeClr val="accent2"/>
                </a:solidFill>
              </a:rPr>
              <a:t> ISO 31000: 2018 </a:t>
            </a:r>
            <a:r>
              <a:rPr lang="fi-FI" dirty="0" err="1" smtClean="0">
                <a:solidFill>
                  <a:schemeClr val="accent2"/>
                </a:solidFill>
              </a:rPr>
              <a:t>risk</a:t>
            </a:r>
            <a:r>
              <a:rPr lang="fi-FI" dirty="0" smtClean="0">
                <a:solidFill>
                  <a:schemeClr val="accent2"/>
                </a:solidFill>
              </a:rPr>
              <a:t> management </a:t>
            </a:r>
            <a:r>
              <a:rPr lang="fi-FI" dirty="0" err="1" smtClean="0">
                <a:solidFill>
                  <a:schemeClr val="accent2"/>
                </a:solidFill>
              </a:rPr>
              <a:t>framework</a:t>
            </a:r>
            <a:r>
              <a:rPr lang="fi-FI" dirty="0" smtClean="0">
                <a:solidFill>
                  <a:schemeClr val="accent2"/>
                </a:solidFill>
              </a:rPr>
              <a:t>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12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8806542" y="4934006"/>
            <a:ext cx="254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</a:t>
            </a:r>
            <a:r>
              <a:rPr lang="en-US" dirty="0" smtClean="0"/>
              <a:t>. </a:t>
            </a:r>
            <a:r>
              <a:rPr lang="en-US" dirty="0"/>
              <a:t>ISO 31000 Risk Management Process (ISO 2018</a:t>
            </a:r>
            <a:r>
              <a:rPr lang="en-US" dirty="0" smtClean="0"/>
              <a:t>).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046" y="59683"/>
            <a:ext cx="1867508" cy="1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82613"/>
              </p:ext>
            </p:extLst>
          </p:nvPr>
        </p:nvGraphicFramePr>
        <p:xfrm>
          <a:off x="681445" y="365125"/>
          <a:ext cx="11218818" cy="62616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4107">
                  <a:extLst>
                    <a:ext uri="{9D8B030D-6E8A-4147-A177-3AD203B41FA5}">
                      <a16:colId xmlns:a16="http://schemas.microsoft.com/office/drawing/2014/main" val="2559698434"/>
                    </a:ext>
                  </a:extLst>
                </a:gridCol>
                <a:gridCol w="8684711">
                  <a:extLst>
                    <a:ext uri="{9D8B030D-6E8A-4147-A177-3AD203B41FA5}">
                      <a16:colId xmlns:a16="http://schemas.microsoft.com/office/drawing/2014/main" val="197220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ISO 31000:2018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BNs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baseline="0" dirty="0" err="1" smtClean="0">
                          <a:solidFill>
                            <a:schemeClr val="tx1"/>
                          </a:solidFill>
                        </a:rPr>
                        <a:t>provide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930532"/>
                  </a:ext>
                </a:extLst>
              </a:tr>
              <a:tr h="765084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Scope</a:t>
                      </a:r>
                      <a:r>
                        <a:rPr lang="fi-FI" b="1" baseline="0" dirty="0" smtClean="0"/>
                        <a:t>, </a:t>
                      </a:r>
                      <a:r>
                        <a:rPr lang="fi-FI" b="1" baseline="0" dirty="0" err="1" smtClean="0"/>
                        <a:t>context</a:t>
                      </a:r>
                      <a:r>
                        <a:rPr lang="fi-FI" b="1" baseline="0" dirty="0" smtClean="0"/>
                        <a:t>, </a:t>
                      </a:r>
                      <a:r>
                        <a:rPr lang="fi-FI" b="1" baseline="0" dirty="0" err="1" smtClean="0"/>
                        <a:t>criteria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Context specific risk models for the Baltic Sea (e.g. </a:t>
                      </a:r>
                      <a:r>
                        <a:rPr lang="en-US" sz="1800" kern="1200" dirty="0" err="1" smtClean="0">
                          <a:effectLst/>
                        </a:rPr>
                        <a:t>Lecklin</a:t>
                      </a:r>
                      <a:r>
                        <a:rPr lang="en-US" sz="1800" kern="1200" dirty="0" smtClean="0">
                          <a:effectLst/>
                        </a:rPr>
                        <a:t> et al. 2011).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6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Risk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assessment</a:t>
                      </a:r>
                      <a:r>
                        <a:rPr lang="fi-FI" b="1" dirty="0" smtClean="0"/>
                        <a:t> (</a:t>
                      </a:r>
                      <a:r>
                        <a:rPr lang="fi-FI" b="1" dirty="0" err="1" smtClean="0"/>
                        <a:t>risk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identification</a:t>
                      </a:r>
                      <a:r>
                        <a:rPr lang="fi-FI" b="1" dirty="0" smtClean="0"/>
                        <a:t>,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>
                          <a:solidFill>
                            <a:schemeClr val="accent6"/>
                          </a:solidFill>
                        </a:rPr>
                        <a:t>analysis</a:t>
                      </a:r>
                      <a:r>
                        <a:rPr lang="fi-FI" b="1" baseline="0" dirty="0" smtClean="0">
                          <a:solidFill>
                            <a:schemeClr val="accent6"/>
                          </a:solidFill>
                        </a:rPr>
                        <a:t>, </a:t>
                      </a:r>
                      <a:r>
                        <a:rPr lang="fi-FI" b="1" baseline="0" dirty="0" err="1" smtClean="0">
                          <a:solidFill>
                            <a:schemeClr val="accent6"/>
                          </a:solidFill>
                        </a:rPr>
                        <a:t>evalution</a:t>
                      </a:r>
                      <a:r>
                        <a:rPr lang="fi-FI" b="1" baseline="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fi-FI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Quantifying oil outflows from collision (</a:t>
                      </a:r>
                      <a:r>
                        <a:rPr lang="en-US" sz="1800" kern="1200" dirty="0" err="1" smtClean="0">
                          <a:effectLst/>
                        </a:rPr>
                        <a:t>Goerlandt</a:t>
                      </a:r>
                      <a:r>
                        <a:rPr lang="en-US" sz="1800" kern="1200" dirty="0" smtClean="0">
                          <a:effectLst/>
                        </a:rPr>
                        <a:t> and </a:t>
                      </a:r>
                      <a:r>
                        <a:rPr lang="en-US" sz="1800" kern="1200" dirty="0" err="1" smtClean="0">
                          <a:effectLst/>
                        </a:rPr>
                        <a:t>Montewka</a:t>
                      </a:r>
                      <a:r>
                        <a:rPr lang="en-US" sz="1800" kern="1200" dirty="0" smtClean="0">
                          <a:effectLst/>
                        </a:rPr>
                        <a:t> 2014b;Montewka et al. 2015); quantifying the ecological impacts of oil in the Baltic Sea (</a:t>
                      </a:r>
                      <a:r>
                        <a:rPr lang="en-US" sz="1800" kern="1200" dirty="0" err="1" smtClean="0">
                          <a:effectLst/>
                        </a:rPr>
                        <a:t>Helle</a:t>
                      </a:r>
                      <a:r>
                        <a:rPr lang="en-US" sz="1800" kern="1200" dirty="0" smtClean="0">
                          <a:effectLst/>
                        </a:rPr>
                        <a:t> et al., 2011;Helle et al. 2016;Lecklin et al. 2011)</a:t>
                      </a:r>
                      <a:endParaRPr lang="fi-FI" sz="1800" kern="1200" dirty="0" smtClean="0">
                        <a:effectLst/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Evaluating response effectiveness (</a:t>
                      </a:r>
                      <a:r>
                        <a:rPr lang="en-US" dirty="0" err="1" smtClean="0"/>
                        <a:t>Helle</a:t>
                      </a:r>
                      <a:r>
                        <a:rPr lang="en-US" dirty="0" smtClean="0"/>
                        <a:t> et al. 2011;Lehikoinen et al. 2013b) and cost-benefit (</a:t>
                      </a:r>
                      <a:r>
                        <a:rPr lang="en-US" dirty="0" err="1" smtClean="0"/>
                        <a:t>Helle</a:t>
                      </a:r>
                      <a:r>
                        <a:rPr lang="en-US" dirty="0" smtClean="0"/>
                        <a:t> et al. 2015b) or cost-effectiveness of response measures (</a:t>
                      </a:r>
                      <a:r>
                        <a:rPr lang="en-US" dirty="0" err="1" smtClean="0"/>
                        <a:t>Montewka</a:t>
                      </a:r>
                      <a:r>
                        <a:rPr lang="en-US" dirty="0" smtClean="0"/>
                        <a:t> et al. 2013). 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7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Risk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treatment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BNs inform which treatment to implement as they allow for assessing risks, e.g. the effectiveness of response measures with the use of decision nodes (e.g. </a:t>
                      </a:r>
                      <a:r>
                        <a:rPr lang="en-US" sz="1800" kern="1200" dirty="0" err="1" smtClean="0">
                          <a:effectLst/>
                        </a:rPr>
                        <a:t>Helle</a:t>
                      </a:r>
                      <a:r>
                        <a:rPr lang="en-US" sz="1800" kern="1200" dirty="0" smtClean="0">
                          <a:effectLst/>
                        </a:rPr>
                        <a:t> et al. 2015;Lehikoinen et al. 2013a).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5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kern="1200" dirty="0" err="1" smtClean="0">
                          <a:effectLst/>
                        </a:rPr>
                        <a:t>Recording</a:t>
                      </a:r>
                      <a:r>
                        <a:rPr lang="fi-FI" sz="1800" b="1" kern="1200" dirty="0" smtClean="0">
                          <a:effectLst/>
                        </a:rPr>
                        <a:t> and </a:t>
                      </a:r>
                      <a:r>
                        <a:rPr lang="fi-FI" sz="1800" b="1" kern="1200" dirty="0" err="1" smtClean="0">
                          <a:effectLst/>
                        </a:rPr>
                        <a:t>reporting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visual nature of BNs serves as a way of structuring information in a systemic manner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0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effectLst/>
                        </a:rPr>
                        <a:t>Monitoring and review</a:t>
                      </a:r>
                      <a:endParaRPr lang="fi-FI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BNs can be easily updated as new evidence becomes available; BNs can build on previous models (e.g. the work by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Lehikoinen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2013b builds on a previous study by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Lecklin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(2011)).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2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kern="1200" dirty="0" err="1" smtClean="0">
                          <a:solidFill>
                            <a:schemeClr val="accent6"/>
                          </a:solidFill>
                          <a:effectLst/>
                        </a:rPr>
                        <a:t>Communication</a:t>
                      </a:r>
                      <a:r>
                        <a:rPr lang="fi-FI" sz="1800" b="1" kern="1200" dirty="0" smtClean="0">
                          <a:solidFill>
                            <a:schemeClr val="accent6"/>
                          </a:solidFill>
                          <a:effectLst/>
                        </a:rPr>
                        <a:t> and </a:t>
                      </a:r>
                      <a:r>
                        <a:rPr lang="fi-FI" sz="1800" b="1" kern="1200" dirty="0" err="1" smtClean="0">
                          <a:solidFill>
                            <a:schemeClr val="accent6"/>
                          </a:solidFill>
                          <a:effectLst/>
                        </a:rPr>
                        <a:t>consultation</a:t>
                      </a:r>
                      <a:endParaRPr lang="fi-FI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risk diagrams and causal networks, such as BNs, can support risk communication; BNs can be combined, e.g. with GIS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Jolma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2014); BNs can facilitate stakeholder deliberation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Goerlandt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Reiniers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2017;Parviainen et al. 2019).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292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2"/>
                </a:solidFill>
              </a:rPr>
              <a:t>FUTURE: </a:t>
            </a:r>
            <a:r>
              <a:rPr lang="fi-FI" dirty="0" smtClean="0">
                <a:solidFill>
                  <a:schemeClr val="accent2"/>
                </a:solidFill>
              </a:rPr>
              <a:t>How </a:t>
            </a:r>
            <a:r>
              <a:rPr lang="fi-FI" dirty="0" err="1">
                <a:solidFill>
                  <a:schemeClr val="accent2"/>
                </a:solidFill>
              </a:rPr>
              <a:t>can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BNs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contribute</a:t>
            </a:r>
            <a:r>
              <a:rPr lang="fi-FI" dirty="0">
                <a:solidFill>
                  <a:schemeClr val="accent2"/>
                </a:solidFill>
              </a:rPr>
              <a:t> to </a:t>
            </a:r>
            <a:r>
              <a:rPr lang="fi-FI" dirty="0" err="1">
                <a:solidFill>
                  <a:schemeClr val="accent2"/>
                </a:solidFill>
              </a:rPr>
              <a:t>the</a:t>
            </a:r>
            <a:r>
              <a:rPr lang="fi-FI" dirty="0">
                <a:solidFill>
                  <a:schemeClr val="accent2"/>
                </a:solidFill>
              </a:rPr>
              <a:t> ISO 31000: 2018 </a:t>
            </a:r>
            <a:r>
              <a:rPr lang="fi-FI" dirty="0" err="1">
                <a:solidFill>
                  <a:schemeClr val="accent2"/>
                </a:solidFill>
              </a:rPr>
              <a:t>risk</a:t>
            </a:r>
            <a:r>
              <a:rPr lang="fi-FI" dirty="0">
                <a:solidFill>
                  <a:schemeClr val="accent2"/>
                </a:solidFill>
              </a:rPr>
              <a:t> management </a:t>
            </a:r>
            <a:r>
              <a:rPr lang="fi-FI" dirty="0" err="1">
                <a:solidFill>
                  <a:schemeClr val="accent2"/>
                </a:solidFill>
              </a:rPr>
              <a:t>framework</a:t>
            </a:r>
            <a:r>
              <a:rPr lang="fi-FI" dirty="0">
                <a:solidFill>
                  <a:schemeClr val="accent2"/>
                </a:solidFill>
              </a:rPr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Benefits</a:t>
            </a:r>
            <a:r>
              <a:rPr lang="fi-FI" b="1" dirty="0" smtClean="0"/>
              <a:t>:</a:t>
            </a:r>
          </a:p>
          <a:p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valuable</a:t>
            </a:r>
            <a:r>
              <a:rPr lang="fi-FI" dirty="0" smtClean="0"/>
              <a:t> for </a:t>
            </a:r>
            <a:r>
              <a:rPr lang="fi-FI" dirty="0" err="1" smtClean="0"/>
              <a:t>treating</a:t>
            </a:r>
            <a:r>
              <a:rPr lang="fi-FI" dirty="0" smtClean="0"/>
              <a:t> </a:t>
            </a:r>
            <a:r>
              <a:rPr lang="fi-FI" dirty="0" err="1" smtClean="0"/>
              <a:t>uncertainty</a:t>
            </a:r>
            <a:endParaRPr lang="fi-FI" dirty="0"/>
          </a:p>
          <a:p>
            <a:r>
              <a:rPr lang="fi-FI" dirty="0" err="1" smtClean="0"/>
              <a:t>Represent</a:t>
            </a:r>
            <a:r>
              <a:rPr lang="fi-FI" dirty="0" smtClean="0"/>
              <a:t> </a:t>
            </a:r>
            <a:r>
              <a:rPr lang="fi-FI" dirty="0" err="1" smtClean="0"/>
              <a:t>complex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r>
              <a:rPr lang="fi-FI" dirty="0" smtClean="0"/>
              <a:t> in </a:t>
            </a:r>
            <a:r>
              <a:rPr lang="fi-FI" dirty="0" err="1" smtClean="0"/>
              <a:t>graphical</a:t>
            </a:r>
            <a:r>
              <a:rPr lang="fi-FI" dirty="0" smtClean="0"/>
              <a:t> </a:t>
            </a:r>
            <a:r>
              <a:rPr lang="fi-FI" dirty="0" err="1" smtClean="0"/>
              <a:t>fashion</a:t>
            </a:r>
            <a:endParaRPr lang="fi-FI" dirty="0"/>
          </a:p>
          <a:p>
            <a:r>
              <a:rPr lang="fi-FI" dirty="0" err="1" smtClean="0"/>
              <a:t>Flexibility</a:t>
            </a:r>
            <a:r>
              <a:rPr lang="fi-FI" dirty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various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r>
              <a:rPr lang="fi-FI" dirty="0" smtClean="0"/>
              <a:t> (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quantitative</a:t>
            </a:r>
            <a:r>
              <a:rPr lang="fi-FI" dirty="0" smtClean="0"/>
              <a:t> and </a:t>
            </a:r>
            <a:r>
              <a:rPr lang="fi-FI" dirty="0" err="1" smtClean="0"/>
              <a:t>qualitative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iterative</a:t>
            </a:r>
            <a:r>
              <a:rPr lang="fi-FI" dirty="0" smtClean="0"/>
              <a:t> and </a:t>
            </a:r>
            <a:r>
              <a:rPr lang="fi-FI" dirty="0" err="1" smtClean="0"/>
              <a:t>participatory</a:t>
            </a:r>
            <a:r>
              <a:rPr lang="fi-FI" dirty="0" smtClean="0"/>
              <a:t> management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continous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endParaRPr lang="fi-FI" dirty="0"/>
          </a:p>
          <a:p>
            <a:pPr marL="0" indent="0">
              <a:buNone/>
            </a:pPr>
            <a:r>
              <a:rPr lang="fi-FI" b="1" dirty="0" err="1" smtClean="0"/>
              <a:t>Challenges</a:t>
            </a:r>
            <a:r>
              <a:rPr lang="fi-FI" b="1" dirty="0" smtClean="0"/>
              <a:t>:</a:t>
            </a:r>
          </a:p>
          <a:p>
            <a:r>
              <a:rPr lang="fi-FI" dirty="0" smtClean="0"/>
              <a:t>Limited </a:t>
            </a:r>
            <a:r>
              <a:rPr lang="fi-FI" dirty="0" err="1" smtClean="0"/>
              <a:t>capacity</a:t>
            </a:r>
            <a:r>
              <a:rPr lang="fi-FI" dirty="0" smtClean="0"/>
              <a:t> to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temporal</a:t>
            </a:r>
            <a:r>
              <a:rPr lang="fi-FI" dirty="0" smtClean="0"/>
              <a:t> and </a:t>
            </a:r>
            <a:r>
              <a:rPr lang="fi-FI" dirty="0" err="1" smtClean="0"/>
              <a:t>spatial</a:t>
            </a:r>
            <a:r>
              <a:rPr lang="fi-FI" dirty="0" smtClean="0"/>
              <a:t> </a:t>
            </a:r>
            <a:r>
              <a:rPr lang="fi-FI" dirty="0" err="1" smtClean="0"/>
              <a:t>dynamics</a:t>
            </a:r>
            <a:endParaRPr lang="fi-FI" dirty="0" smtClean="0"/>
          </a:p>
          <a:p>
            <a:r>
              <a:rPr lang="fi-FI" dirty="0" err="1" smtClean="0"/>
              <a:t>Limitations</a:t>
            </a:r>
            <a:r>
              <a:rPr lang="fi-FI" dirty="0" smtClean="0"/>
              <a:t> of </a:t>
            </a:r>
            <a:r>
              <a:rPr lang="fi-FI" dirty="0" err="1" smtClean="0"/>
              <a:t>expert</a:t>
            </a:r>
            <a:r>
              <a:rPr lang="fi-FI" dirty="0" smtClean="0"/>
              <a:t> </a:t>
            </a:r>
            <a:r>
              <a:rPr lang="fi-FI" dirty="0" err="1" smtClean="0"/>
              <a:t>elicitation</a:t>
            </a:r>
            <a:endParaRPr lang="fi-FI" dirty="0" smtClean="0"/>
          </a:p>
          <a:p>
            <a:r>
              <a:rPr lang="fi-FI" dirty="0" err="1" smtClean="0"/>
              <a:t>Relatively</a:t>
            </a:r>
            <a:r>
              <a:rPr lang="fi-FI" dirty="0" smtClean="0"/>
              <a:t> </a:t>
            </a:r>
            <a:r>
              <a:rPr lang="fi-FI" dirty="0" err="1" smtClean="0"/>
              <a:t>time-consuming</a:t>
            </a:r>
            <a:r>
              <a:rPr lang="fi-FI" dirty="0" smtClean="0"/>
              <a:t> and </a:t>
            </a:r>
            <a:r>
              <a:rPr lang="fi-FI" dirty="0" err="1" smtClean="0"/>
              <a:t>require</a:t>
            </a:r>
            <a:r>
              <a:rPr lang="fi-FI" dirty="0" smtClean="0"/>
              <a:t> </a:t>
            </a:r>
            <a:r>
              <a:rPr lang="fi-FI" dirty="0" err="1" smtClean="0"/>
              <a:t>extensive</a:t>
            </a:r>
            <a:r>
              <a:rPr lang="fi-FI" dirty="0" smtClean="0"/>
              <a:t> </a:t>
            </a:r>
            <a:r>
              <a:rPr lang="fi-FI" dirty="0" err="1" smtClean="0"/>
              <a:t>expertise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BFC6-17D7-4664-BB04-E2423FF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31CF-541F-4343-853E-B2C4F551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PPR models can provide valuable information for response operators and decision-makers</a:t>
            </a:r>
            <a:endParaRPr lang="fi-FI" dirty="0"/>
          </a:p>
          <a:p>
            <a:r>
              <a:rPr lang="fi-FI" dirty="0"/>
              <a:t>Limited </a:t>
            </a:r>
            <a:r>
              <a:rPr lang="fi-FI" dirty="0" err="1"/>
              <a:t>attention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paid</a:t>
            </a:r>
            <a:r>
              <a:rPr lang="fi-FI" dirty="0"/>
              <a:t> to </a:t>
            </a:r>
            <a:r>
              <a:rPr lang="fi-FI" dirty="0" err="1"/>
              <a:t>uncertainty</a:t>
            </a:r>
            <a:r>
              <a:rPr lang="fi-FI" dirty="0"/>
              <a:t> in </a:t>
            </a:r>
            <a:r>
              <a:rPr lang="fi-FI" dirty="0" err="1"/>
              <a:t>maritime</a:t>
            </a:r>
            <a:r>
              <a:rPr lang="fi-FI" dirty="0"/>
              <a:t> transport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and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maritime</a:t>
            </a:r>
            <a:r>
              <a:rPr lang="fi-FI" dirty="0"/>
              <a:t> </a:t>
            </a:r>
            <a:r>
              <a:rPr lang="fi-FI" dirty="0" err="1"/>
              <a:t>modelling</a:t>
            </a:r>
            <a:r>
              <a:rPr lang="fi-FI" dirty="0"/>
              <a:t> </a:t>
            </a:r>
            <a:r>
              <a:rPr lang="fi-FI" dirty="0" err="1" smtClean="0"/>
              <a:t>contexts</a:t>
            </a:r>
            <a:r>
              <a:rPr lang="fi-FI" dirty="0" smtClean="0"/>
              <a:t>.</a:t>
            </a:r>
            <a:endParaRPr lang="en-US" dirty="0" smtClean="0"/>
          </a:p>
          <a:p>
            <a:r>
              <a:rPr lang="en-US" dirty="0"/>
              <a:t>Bayesian networks are well suited for evaluating complex systems where uncertainty is high as they express uncertainty in terms of probability </a:t>
            </a:r>
            <a:r>
              <a:rPr lang="en-US" dirty="0" smtClean="0"/>
              <a:t>distributions.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 </a:t>
            </a:r>
            <a:r>
              <a:rPr lang="en-US" dirty="0" smtClean="0"/>
              <a:t>the existing BNs focus </a:t>
            </a:r>
            <a:r>
              <a:rPr lang="en-US" dirty="0"/>
              <a:t>on the environmental impacts of oil spill accidents in the Baltic Sea: only few OSRA-BN models exist for other sea </a:t>
            </a:r>
            <a:r>
              <a:rPr lang="en-US" dirty="0" smtClean="0"/>
              <a:t>areas. Research </a:t>
            </a:r>
            <a:r>
              <a:rPr lang="en-US" dirty="0"/>
              <a:t>on other than the environmental impacts of oil spills remains </a:t>
            </a:r>
            <a:r>
              <a:rPr lang="en-US" dirty="0" smtClean="0"/>
              <a:t>exploratory. Future research needs: economic &amp; socio-cultural impacts, impacts on shoreline, response effectiveness in iced waters</a:t>
            </a:r>
            <a:endParaRPr lang="fi-FI" dirty="0"/>
          </a:p>
          <a:p>
            <a:r>
              <a:rPr lang="en-US" dirty="0" smtClean="0"/>
              <a:t>Bayesian </a:t>
            </a:r>
            <a:r>
              <a:rPr lang="en-US" dirty="0"/>
              <a:t>networks offer a flexible modelling approach for risk management as outlined by the ISO 31000:2018 standard/or </a:t>
            </a:r>
            <a:r>
              <a:rPr lang="en-US" dirty="0" smtClean="0"/>
              <a:t>OSRA</a:t>
            </a:r>
            <a:r>
              <a:rPr lang="en-US" dirty="0"/>
              <a:t> </a:t>
            </a:r>
            <a:r>
              <a:rPr lang="en-US" dirty="0" smtClean="0"/>
              <a:t>&amp; can complement the widely used risk assessment tools</a:t>
            </a:r>
            <a:endParaRPr lang="fi-FI" dirty="0"/>
          </a:p>
          <a:p>
            <a:endParaRPr lang="en-GB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EA3BF-7D99-47DB-BC9B-513D1844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15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DBC5A-CD28-424D-94BE-C524FD1D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257" y="84725"/>
            <a:ext cx="1804219" cy="1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292" y="1959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2600" b="1" dirty="0">
                <a:latin typeface="Tw Cen MT" panose="020B0602020104020603" pitchFamily="34" charset="0"/>
              </a:rPr>
              <a:t>tuuli.parviainen@helsinki.fi</a:t>
            </a:r>
            <a:endParaRPr lang="fi-FI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29" y="968249"/>
            <a:ext cx="10698127" cy="143807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b="1" dirty="0" err="1">
                <a:latin typeface="Tw Cen MT" panose="020B0602020104020603" pitchFamily="34" charset="0"/>
              </a:rPr>
              <a:t>Thank</a:t>
            </a:r>
            <a:r>
              <a:rPr lang="fi-FI" b="1" dirty="0">
                <a:latin typeface="Tw Cen MT" panose="020B0602020104020603" pitchFamily="34" charset="0"/>
              </a:rPr>
              <a:t> </a:t>
            </a:r>
            <a:r>
              <a:rPr lang="fi-FI" b="1" dirty="0" err="1">
                <a:latin typeface="Tw Cen MT" panose="020B0602020104020603" pitchFamily="34" charset="0"/>
              </a:rPr>
              <a:t>you</a:t>
            </a:r>
            <a:r>
              <a:rPr lang="fi-FI" b="1" dirty="0">
                <a:latin typeface="Tw Cen MT" panose="020B0602020104020603" pitchFamily="34" charset="0"/>
              </a:rPr>
              <a:t> for </a:t>
            </a:r>
            <a:r>
              <a:rPr lang="fi-FI" b="1" dirty="0" err="1">
                <a:latin typeface="Tw Cen MT" panose="020B0602020104020603" pitchFamily="34" charset="0"/>
              </a:rPr>
              <a:t>listening</a:t>
            </a:r>
            <a:r>
              <a:rPr lang="fi-FI" b="1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A6E4-5C6E-454D-9358-0CFF07F76528}" type="slidenum">
              <a:rPr lang="fi-FI" smtClean="0"/>
              <a:t>16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2" y="3500484"/>
            <a:ext cx="2007759" cy="1637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15372" y="5733302"/>
            <a:ext cx="2308446" cy="81805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122" y="5751267"/>
            <a:ext cx="3313046" cy="674468"/>
          </a:xfrm>
          <a:prstGeom prst="rect">
            <a:avLst/>
          </a:prstGeom>
        </p:spPr>
      </p:pic>
      <p:pic>
        <p:nvPicPr>
          <p:cNvPr id="9" name="Picture 8" descr="http://www.helsinki.fi/science/fem/images/FEM_vaaka_4v_pien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3" y="5353766"/>
            <a:ext cx="2457378" cy="10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F31B5-5292-47EB-AD58-B7F7D04805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396" y="284949"/>
            <a:ext cx="3811772" cy="8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Content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54" y="13576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Past</a:t>
            </a:r>
            <a:r>
              <a:rPr lang="fi-FI" b="1" dirty="0" smtClean="0"/>
              <a:t>: </a:t>
            </a:r>
            <a:r>
              <a:rPr lang="fi-FI" dirty="0" err="1" smtClean="0"/>
              <a:t>Pollution</a:t>
            </a:r>
            <a:r>
              <a:rPr lang="fi-FI" dirty="0" smtClean="0"/>
              <a:t> </a:t>
            </a:r>
            <a:r>
              <a:rPr lang="fi-FI" dirty="0" err="1"/>
              <a:t>P</a:t>
            </a:r>
            <a:r>
              <a:rPr lang="fi-FI" dirty="0" err="1" smtClean="0"/>
              <a:t>reparedness</a:t>
            </a:r>
            <a:r>
              <a:rPr lang="fi-FI" dirty="0" smtClean="0"/>
              <a:t> and </a:t>
            </a:r>
            <a:r>
              <a:rPr lang="fi-FI" dirty="0" err="1" smtClean="0"/>
              <a:t>Response</a:t>
            </a:r>
            <a:r>
              <a:rPr lang="fi-FI" dirty="0" smtClean="0"/>
              <a:t> (PPR) </a:t>
            </a:r>
            <a:r>
              <a:rPr lang="fi-FI" dirty="0" err="1" smtClean="0"/>
              <a:t>models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Present</a:t>
            </a:r>
            <a:r>
              <a:rPr lang="fi-FI" dirty="0" smtClean="0"/>
              <a:t>: </a:t>
            </a:r>
            <a:r>
              <a:rPr lang="fi-FI" dirty="0" err="1" smtClean="0"/>
              <a:t>Bayesian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(BN) </a:t>
            </a:r>
            <a:r>
              <a:rPr lang="fi-FI" dirty="0" err="1" smtClean="0"/>
              <a:t>models</a:t>
            </a:r>
            <a:r>
              <a:rPr lang="fi-FI" dirty="0" smtClean="0"/>
              <a:t> for </a:t>
            </a:r>
            <a:r>
              <a:rPr lang="fi-FI" dirty="0" err="1" smtClean="0"/>
              <a:t>oil</a:t>
            </a:r>
            <a:r>
              <a:rPr lang="fi-FI" dirty="0" smtClean="0"/>
              <a:t> </a:t>
            </a:r>
            <a:r>
              <a:rPr lang="fi-FI" dirty="0" err="1" smtClean="0"/>
              <a:t>spill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(OSRA) and </a:t>
            </a:r>
            <a:r>
              <a:rPr lang="fi-FI" dirty="0" smtClean="0"/>
              <a:t>management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Future</a:t>
            </a:r>
            <a:r>
              <a:rPr lang="fi-FI" b="1" dirty="0" smtClean="0"/>
              <a:t>: </a:t>
            </a:r>
            <a:r>
              <a:rPr lang="fi-FI" dirty="0" err="1" smtClean="0"/>
              <a:t>BNs</a:t>
            </a:r>
            <a:r>
              <a:rPr lang="fi-FI" dirty="0" smtClean="0"/>
              <a:t> &amp; ISO 31000:2018 </a:t>
            </a:r>
            <a:r>
              <a:rPr lang="fi-FI" dirty="0" err="1" smtClean="0"/>
              <a:t>risk</a:t>
            </a:r>
            <a:r>
              <a:rPr lang="fi-FI" dirty="0" smtClean="0"/>
              <a:t> management </a:t>
            </a:r>
            <a:r>
              <a:rPr lang="fi-FI" dirty="0" err="1" smtClean="0"/>
              <a:t>framework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95" y="234628"/>
            <a:ext cx="1867508" cy="15865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12B9-42D0-4EFF-9641-95C1FEFC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2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74320" y="5102688"/>
            <a:ext cx="1188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Parviainen, T., </a:t>
            </a:r>
            <a:r>
              <a:rPr lang="en-US" dirty="0" err="1" smtClean="0"/>
              <a:t>Goerlandt</a:t>
            </a:r>
            <a:r>
              <a:rPr lang="en-US" dirty="0" smtClean="0"/>
              <a:t>, F., </a:t>
            </a:r>
            <a:r>
              <a:rPr lang="en-US" dirty="0" err="1" smtClean="0"/>
              <a:t>Helle</a:t>
            </a:r>
            <a:r>
              <a:rPr lang="en-US" dirty="0" smtClean="0"/>
              <a:t>, I., </a:t>
            </a:r>
            <a:r>
              <a:rPr lang="en-US" dirty="0" err="1" smtClean="0"/>
              <a:t>Haapasaari</a:t>
            </a:r>
            <a:r>
              <a:rPr lang="en-US" dirty="0" smtClean="0"/>
              <a:t>, P., </a:t>
            </a:r>
            <a:r>
              <a:rPr lang="en-US" dirty="0" err="1" smtClean="0"/>
              <a:t>Kuikka</a:t>
            </a:r>
            <a:r>
              <a:rPr lang="en-US" dirty="0" smtClean="0"/>
              <a:t>, S. (2020) </a:t>
            </a:r>
            <a:r>
              <a:rPr lang="en-US" b="1" dirty="0" smtClean="0"/>
              <a:t>Implementing Bayesian Networks for ISO 31000:2018-based Maritime Oil Spill Risk Management: State-of-art, Implementation Benefits and Challenges, and Future Research Directions. </a:t>
            </a:r>
            <a:r>
              <a:rPr lang="en-US" dirty="0" smtClean="0"/>
              <a:t>Under review </a:t>
            </a:r>
            <a:r>
              <a:rPr lang="en-US" dirty="0" smtClean="0"/>
              <a:t>(Journal of Environmental Management</a:t>
            </a:r>
            <a:r>
              <a:rPr lang="en-US" dirty="0" smtClean="0"/>
              <a:t>).</a:t>
            </a:r>
            <a:endParaRPr lang="fi-FI" dirty="0"/>
          </a:p>
          <a:p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91440" y="4950823"/>
            <a:ext cx="11900263" cy="14055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5766"/>
            <a:ext cx="10515600" cy="1325563"/>
          </a:xfrm>
        </p:spPr>
        <p:txBody>
          <a:bodyPr/>
          <a:lstStyle/>
          <a:p>
            <a:r>
              <a:rPr lang="fi-FI" dirty="0" err="1" smtClean="0">
                <a:solidFill>
                  <a:schemeClr val="accent2"/>
                </a:solidFill>
              </a:rPr>
              <a:t>Definitions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7278"/>
            <a:ext cx="4321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Pollution</a:t>
            </a:r>
            <a:r>
              <a:rPr lang="fi-FI" b="1" dirty="0"/>
              <a:t> </a:t>
            </a:r>
            <a:r>
              <a:rPr lang="fi-FI" b="1" dirty="0" err="1"/>
              <a:t>P</a:t>
            </a:r>
            <a:r>
              <a:rPr lang="fi-FI" b="1" dirty="0" err="1" smtClean="0"/>
              <a:t>reparedness</a:t>
            </a:r>
            <a:r>
              <a:rPr lang="fi-FI" b="1" dirty="0" smtClean="0"/>
              <a:t> </a:t>
            </a:r>
            <a:r>
              <a:rPr lang="fi-FI" b="1" dirty="0" smtClean="0"/>
              <a:t>and </a:t>
            </a:r>
            <a:r>
              <a:rPr lang="fi-FI" b="1" dirty="0" err="1"/>
              <a:t>R</a:t>
            </a:r>
            <a:r>
              <a:rPr lang="fi-FI" b="1" dirty="0" err="1" smtClean="0"/>
              <a:t>esponse</a:t>
            </a:r>
            <a:r>
              <a:rPr lang="fi-FI" b="1" dirty="0" smtClean="0"/>
              <a:t> </a:t>
            </a:r>
            <a:r>
              <a:rPr lang="fi-FI" b="1" dirty="0"/>
              <a:t>(PPR) </a:t>
            </a:r>
            <a:r>
              <a:rPr lang="fi-FI" b="1" dirty="0" err="1"/>
              <a:t>models</a:t>
            </a:r>
            <a:r>
              <a:rPr lang="fi-FI" b="1" dirty="0"/>
              <a:t> </a:t>
            </a:r>
            <a:r>
              <a:rPr lang="fi-FI" dirty="0"/>
              <a:t>= </a:t>
            </a:r>
            <a:endParaRPr lang="fi-FI" dirty="0" smtClean="0"/>
          </a:p>
          <a:p>
            <a:pPr marL="0" indent="0">
              <a:buNone/>
            </a:pPr>
            <a:r>
              <a:rPr lang="en-US" dirty="0" smtClean="0"/>
              <a:t>models </a:t>
            </a:r>
            <a:r>
              <a:rPr lang="en-US" dirty="0"/>
              <a:t>addressing the accident occurrence, the response effectiveness, and the ecological, economic, health, and socio-cultural impacts of oil </a:t>
            </a:r>
            <a:r>
              <a:rPr lang="en-US" dirty="0" smtClean="0"/>
              <a:t>spills.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3</a:t>
            </a:fld>
            <a:endParaRPr lang="fi-FI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FFD4B61-B132-4E8A-AC7A-173B7D15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81352"/>
            <a:ext cx="7591425" cy="5701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0997" y="5802352"/>
            <a:ext cx="6019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Figure 1</a:t>
            </a:r>
            <a:r>
              <a:rPr lang="en-US" b="1" u="sng" dirty="0"/>
              <a:t>. </a:t>
            </a:r>
            <a:r>
              <a:rPr lang="en-US" u="sng" dirty="0"/>
              <a:t>Framework for classifying oil spill response and short and long-term consequences in PPR context. </a:t>
            </a:r>
            <a:r>
              <a:rPr lang="en-US" u="sng" dirty="0" smtClean="0"/>
              <a:t>Adapted </a:t>
            </a:r>
            <a:r>
              <a:rPr lang="en-US" u="sng" dirty="0"/>
              <a:t>from Chang et al. (2014).</a:t>
            </a:r>
            <a:endParaRPr lang="fi-FI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24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accent2"/>
                </a:solidFill>
              </a:rPr>
              <a:t>Definitions</a:t>
            </a:r>
            <a:r>
              <a:rPr lang="fi-FI" dirty="0" smtClean="0">
                <a:solidFill>
                  <a:schemeClr val="accent2"/>
                </a:solidFill>
              </a:rPr>
              <a:t> (</a:t>
            </a:r>
            <a:r>
              <a:rPr lang="fi-FI" dirty="0" err="1" smtClean="0">
                <a:solidFill>
                  <a:schemeClr val="accent2"/>
                </a:solidFill>
              </a:rPr>
              <a:t>cont</a:t>
            </a:r>
            <a:r>
              <a:rPr lang="fi-FI" dirty="0" smtClean="0">
                <a:solidFill>
                  <a:schemeClr val="accent2"/>
                </a:solidFill>
              </a:rPr>
              <a:t>.)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/>
              <a:t>Risk</a:t>
            </a:r>
            <a:r>
              <a:rPr lang="fi-FI" b="1" dirty="0"/>
              <a:t> </a:t>
            </a:r>
            <a:r>
              <a:rPr lang="fi-FI" dirty="0"/>
              <a:t>= </a:t>
            </a:r>
            <a:r>
              <a:rPr lang="en-US" dirty="0"/>
              <a:t>“uncertainty about and severity of the consequences (or outcomes) of an activity with respect to something that humans value” (</a:t>
            </a:r>
            <a:r>
              <a:rPr lang="en-US" dirty="0" err="1"/>
              <a:t>Aven</a:t>
            </a:r>
            <a:r>
              <a:rPr lang="en-US" dirty="0"/>
              <a:t> and </a:t>
            </a:r>
            <a:r>
              <a:rPr lang="en-US" dirty="0" err="1"/>
              <a:t>Renn</a:t>
            </a:r>
            <a:r>
              <a:rPr lang="en-US" dirty="0"/>
              <a:t> 2009)</a:t>
            </a:r>
          </a:p>
          <a:p>
            <a:r>
              <a:rPr lang="en-US" b="1" dirty="0"/>
              <a:t>Oil spill risks </a:t>
            </a:r>
            <a:r>
              <a:rPr lang="en-US" dirty="0"/>
              <a:t>= the uncertainty about the occurrence of an oil spill in the maritime environment, and its related environmental, economic, human-health, and socio-cultural </a:t>
            </a:r>
            <a:r>
              <a:rPr lang="en-US" dirty="0" smtClean="0"/>
              <a:t>consequences</a:t>
            </a:r>
            <a:endParaRPr lang="fi-FI" dirty="0" smtClean="0"/>
          </a:p>
          <a:p>
            <a:r>
              <a:rPr lang="fi-FI" b="1" dirty="0" err="1" smtClean="0"/>
              <a:t>Uncertainty</a:t>
            </a:r>
            <a:r>
              <a:rPr lang="fi-FI" b="1" dirty="0" smtClean="0"/>
              <a:t> </a:t>
            </a:r>
            <a:r>
              <a:rPr lang="fi-FI" dirty="0" smtClean="0"/>
              <a:t>= </a:t>
            </a:r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classified</a:t>
            </a:r>
            <a:r>
              <a:rPr lang="fi-FI" dirty="0" smtClean="0"/>
              <a:t> as </a:t>
            </a:r>
            <a:r>
              <a:rPr lang="fi-FI" dirty="0" err="1" smtClean="0"/>
              <a:t>epistemic</a:t>
            </a:r>
            <a:r>
              <a:rPr lang="fi-FI" dirty="0" smtClean="0"/>
              <a:t> and </a:t>
            </a:r>
            <a:r>
              <a:rPr lang="fi-FI" dirty="0" err="1" smtClean="0"/>
              <a:t>stochaistic</a:t>
            </a:r>
            <a:r>
              <a:rPr lang="fi-FI" dirty="0" smtClean="0"/>
              <a:t> / </a:t>
            </a:r>
            <a:r>
              <a:rPr lang="fi-FI" dirty="0" err="1" smtClean="0"/>
              <a:t>ontological</a:t>
            </a:r>
            <a:r>
              <a:rPr lang="fi-FI" dirty="0" smtClean="0"/>
              <a:t> </a:t>
            </a:r>
            <a:r>
              <a:rPr lang="fi-FI" dirty="0" err="1" smtClean="0"/>
              <a:t>uncertainty</a:t>
            </a:r>
            <a:endParaRPr lang="fi-FI" dirty="0" smtClean="0"/>
          </a:p>
          <a:p>
            <a:r>
              <a:rPr lang="fi-FI" b="1" dirty="0" err="1" smtClean="0"/>
              <a:t>Ambiguity</a:t>
            </a:r>
            <a:r>
              <a:rPr lang="fi-FI" dirty="0" smtClean="0"/>
              <a:t> = t</a:t>
            </a:r>
            <a:r>
              <a:rPr lang="en-US" dirty="0" smtClean="0"/>
              <a:t>he </a:t>
            </a:r>
            <a:r>
              <a:rPr lang="en-US" dirty="0"/>
              <a:t>differing understandings and perceptions of risks, as well as societal values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4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8090"/>
            <a:ext cx="1867508" cy="1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2"/>
                </a:solidFill>
              </a:rPr>
              <a:t>PAST</a:t>
            </a:r>
            <a:r>
              <a:rPr lang="fi-FI" dirty="0" smtClean="0">
                <a:solidFill>
                  <a:schemeClr val="accent2"/>
                </a:solidFill>
              </a:rPr>
              <a:t>: PPR </a:t>
            </a:r>
            <a:r>
              <a:rPr lang="fi-FI" dirty="0" err="1" smtClean="0">
                <a:solidFill>
                  <a:schemeClr val="accent2"/>
                </a:solidFill>
              </a:rPr>
              <a:t>models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54" y="1525179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 smtClean="0"/>
              <a:t>Ex </a:t>
            </a:r>
            <a:r>
              <a:rPr lang="fi-FI" dirty="0" err="1" smtClean="0"/>
              <a:t>post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ex </a:t>
            </a:r>
            <a:r>
              <a:rPr lang="fi-FI" dirty="0" err="1" smtClean="0"/>
              <a:t>ante</a:t>
            </a:r>
            <a:r>
              <a:rPr lang="fi-FI" dirty="0" smtClean="0"/>
              <a:t> </a:t>
            </a:r>
            <a:r>
              <a:rPr lang="fi-FI" dirty="0" err="1" smtClean="0"/>
              <a:t>approaches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</a:t>
            </a:r>
            <a:r>
              <a:rPr lang="en-US" dirty="0" smtClean="0"/>
              <a:t> </a:t>
            </a:r>
            <a:r>
              <a:rPr lang="en-US" dirty="0"/>
              <a:t>modeled simulations to estimate the oil trajectories and the final </a:t>
            </a:r>
            <a:r>
              <a:rPr lang="en-US" dirty="0" smtClean="0"/>
              <a:t>impacts.</a:t>
            </a:r>
            <a:endParaRPr lang="fi-FI" dirty="0" smtClean="0"/>
          </a:p>
          <a:p>
            <a:r>
              <a:rPr lang="en-US" dirty="0"/>
              <a:t>Widely used models for predicting fate and trajectory of spilled oil include, </a:t>
            </a:r>
            <a:r>
              <a:rPr lang="en-US" dirty="0" smtClean="0"/>
              <a:t>e.g.:</a:t>
            </a:r>
          </a:p>
          <a:p>
            <a:pPr lvl="1"/>
            <a:r>
              <a:rPr lang="en-US" dirty="0" smtClean="0"/>
              <a:t>OSCAR (SINTEF, Norway)</a:t>
            </a:r>
          </a:p>
          <a:p>
            <a:pPr lvl="1"/>
            <a:r>
              <a:rPr lang="en-US" dirty="0" smtClean="0"/>
              <a:t>SIMAP (US EPA), and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General National Oceanic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Atmospheric Administration Operational</a:t>
            </a:r>
          </a:p>
          <a:p>
            <a:pPr marL="457200" lvl="1" indent="0">
              <a:buNone/>
            </a:pPr>
            <a:r>
              <a:rPr lang="en-US" dirty="0" smtClean="0"/>
              <a:t>Modelling Environment (GNOME</a:t>
            </a:r>
            <a:r>
              <a:rPr lang="en-US" dirty="0"/>
              <a:t>)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/>
              <a:t>Beegle</a:t>
            </a:r>
            <a:r>
              <a:rPr lang="en-US" dirty="0"/>
              <a:t>-Krause et al. 2001). </a:t>
            </a:r>
            <a:endParaRPr lang="en-US" dirty="0" smtClean="0"/>
          </a:p>
          <a:p>
            <a:pPr lvl="1"/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5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8090"/>
            <a:ext cx="1867508" cy="1586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839" y="2850742"/>
            <a:ext cx="5910161" cy="40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34" y="3270028"/>
            <a:ext cx="5488449" cy="345144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08" y="219065"/>
            <a:ext cx="5208235" cy="6820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62" y="219065"/>
            <a:ext cx="10515600" cy="1325563"/>
          </a:xfrm>
        </p:spPr>
        <p:txBody>
          <a:bodyPr/>
          <a:lstStyle/>
          <a:p>
            <a:r>
              <a:rPr lang="fi-FI" b="1" dirty="0" smtClean="0">
                <a:solidFill>
                  <a:schemeClr val="accent2"/>
                </a:solidFill>
              </a:rPr>
              <a:t>PAST: </a:t>
            </a:r>
            <a:r>
              <a:rPr lang="fi-FI" dirty="0" smtClean="0">
                <a:solidFill>
                  <a:schemeClr val="accent2"/>
                </a:solidFill>
              </a:rPr>
              <a:t>PPR </a:t>
            </a:r>
            <a:r>
              <a:rPr lang="fi-FI" dirty="0" err="1" smtClean="0">
                <a:solidFill>
                  <a:schemeClr val="accent2"/>
                </a:solidFill>
              </a:rPr>
              <a:t>models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6</a:t>
            </a:fld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6534" y="1479073"/>
            <a:ext cx="4230189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In </a:t>
            </a:r>
            <a:r>
              <a:rPr lang="fi-FI" b="1" dirty="0" err="1"/>
              <a:t>the</a:t>
            </a:r>
            <a:r>
              <a:rPr lang="fi-FI" b="1" dirty="0"/>
              <a:t> Gulf of Finland</a:t>
            </a:r>
            <a:br>
              <a:rPr lang="fi-FI" b="1" dirty="0"/>
            </a:br>
            <a:r>
              <a:rPr lang="fi-FI" b="1" dirty="0"/>
              <a:t>(</a:t>
            </a:r>
            <a:r>
              <a:rPr lang="fi-FI" b="1" dirty="0" err="1"/>
              <a:t>GoF</a:t>
            </a:r>
            <a:r>
              <a:rPr lang="fi-FI" b="1" dirty="0"/>
              <a:t>), Baltic </a:t>
            </a:r>
            <a:r>
              <a:rPr lang="fi-FI" b="1" dirty="0" err="1" smtClean="0"/>
              <a:t>Sea</a:t>
            </a:r>
            <a:r>
              <a:rPr lang="fi-FI" b="1" dirty="0" smtClean="0"/>
              <a:t>:</a:t>
            </a:r>
          </a:p>
          <a:p>
            <a:r>
              <a:rPr lang="fi-FI" dirty="0" err="1" smtClean="0"/>
              <a:t>SeaTrackWeb</a:t>
            </a:r>
            <a:r>
              <a:rPr lang="fi-FI" dirty="0" smtClean="0"/>
              <a:t> (STW)</a:t>
            </a:r>
          </a:p>
          <a:p>
            <a:r>
              <a:rPr lang="fi-FI" dirty="0" err="1" smtClean="0"/>
              <a:t>Spillmod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15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3948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PAST: </a:t>
            </a:r>
            <a:r>
              <a:rPr lang="fi-FI" dirty="0" smtClean="0">
                <a:solidFill>
                  <a:schemeClr val="accent2"/>
                </a:solidFill>
              </a:rPr>
              <a:t>PPR </a:t>
            </a:r>
            <a:r>
              <a:rPr lang="fi-FI" dirty="0" err="1" smtClean="0">
                <a:solidFill>
                  <a:schemeClr val="accent2"/>
                </a:solidFill>
              </a:rPr>
              <a:t>models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1" dirty="0" smtClean="0"/>
          </a:p>
          <a:p>
            <a:r>
              <a:rPr lang="fi-FI" b="1" dirty="0" smtClean="0"/>
              <a:t>Limited </a:t>
            </a:r>
            <a:r>
              <a:rPr lang="fi-FI" b="1" dirty="0" err="1" smtClean="0"/>
              <a:t>attention</a:t>
            </a:r>
            <a:r>
              <a:rPr lang="fi-FI" b="1" dirty="0" smtClean="0"/>
              <a:t> </a:t>
            </a:r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b="1" dirty="0" err="1" smtClean="0"/>
              <a:t>paid</a:t>
            </a:r>
            <a:r>
              <a:rPr lang="fi-FI" b="1" dirty="0" smtClean="0"/>
              <a:t> to </a:t>
            </a:r>
            <a:r>
              <a:rPr lang="fi-FI" b="1" dirty="0" err="1" smtClean="0"/>
              <a:t>uncertainty</a:t>
            </a:r>
            <a:r>
              <a:rPr lang="fi-FI" b="1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maritime</a:t>
            </a:r>
            <a:r>
              <a:rPr lang="fi-FI" dirty="0" smtClean="0"/>
              <a:t> transport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and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maritime</a:t>
            </a:r>
            <a:r>
              <a:rPr lang="fi-FI" dirty="0" smtClean="0"/>
              <a:t> </a:t>
            </a:r>
            <a:r>
              <a:rPr lang="fi-FI" dirty="0" err="1" smtClean="0"/>
              <a:t>modelling</a:t>
            </a:r>
            <a:r>
              <a:rPr lang="fi-FI" dirty="0" smtClean="0"/>
              <a:t> </a:t>
            </a:r>
            <a:r>
              <a:rPr lang="fi-FI" dirty="0" err="1" smtClean="0"/>
              <a:t>contexts</a:t>
            </a:r>
            <a:endParaRPr lang="fi-FI" dirty="0" smtClean="0"/>
          </a:p>
          <a:p>
            <a:r>
              <a:rPr lang="en-US" dirty="0" smtClean="0"/>
              <a:t>In </a:t>
            </a:r>
            <a:r>
              <a:rPr lang="en-US" dirty="0"/>
              <a:t>general, the existing models are </a:t>
            </a:r>
            <a:r>
              <a:rPr lang="en-US" b="1" dirty="0"/>
              <a:t>deterministic</a:t>
            </a:r>
            <a:r>
              <a:rPr lang="en-US" dirty="0"/>
              <a:t> and designed for operational planning or for testing different </a:t>
            </a:r>
            <a:r>
              <a:rPr lang="en-US" dirty="0" smtClean="0"/>
              <a:t>scenarios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In other words, </a:t>
            </a:r>
            <a:r>
              <a:rPr lang="en-US" b="1" dirty="0"/>
              <a:t>they rarely assess risks </a:t>
            </a:r>
            <a:r>
              <a:rPr lang="en-US" b="1" i="1" dirty="0"/>
              <a:t>per se</a:t>
            </a:r>
            <a:r>
              <a:rPr lang="en-US" b="1" dirty="0"/>
              <a:t>, i.e. they do not provide information about the uncertainties (probabilities) and consequences of particular scenarios. </a:t>
            </a:r>
            <a:endParaRPr lang="fi-FI" b="1" dirty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7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8090"/>
            <a:ext cx="1867508" cy="1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2"/>
                </a:solidFill>
              </a:rPr>
              <a:t>PRESENT: </a:t>
            </a:r>
            <a:r>
              <a:rPr lang="fi-FI" dirty="0" err="1" smtClean="0">
                <a:solidFill>
                  <a:schemeClr val="accent2"/>
                </a:solidFill>
              </a:rPr>
              <a:t>BNs</a:t>
            </a:r>
            <a:r>
              <a:rPr lang="fi-FI" dirty="0" smtClean="0">
                <a:solidFill>
                  <a:schemeClr val="accent2"/>
                </a:solidFill>
              </a:rPr>
              <a:t> for OSRA 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4" y="1579458"/>
            <a:ext cx="11025052" cy="960511"/>
          </a:xfrm>
        </p:spPr>
        <p:txBody>
          <a:bodyPr>
            <a:normAutofit fontScale="92500"/>
          </a:bodyPr>
          <a:lstStyle/>
          <a:p>
            <a:r>
              <a:rPr lang="fi-FI" dirty="0" err="1" smtClean="0"/>
              <a:t>Bayesian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 (</a:t>
            </a:r>
            <a:r>
              <a:rPr lang="fi-FI" dirty="0" err="1" smtClean="0"/>
              <a:t>BNs</a:t>
            </a:r>
            <a:r>
              <a:rPr lang="fi-FI" dirty="0" smtClean="0"/>
              <a:t>) express </a:t>
            </a:r>
            <a:r>
              <a:rPr lang="fi-FI" dirty="0" err="1"/>
              <a:t>uncertainty</a:t>
            </a:r>
            <a:r>
              <a:rPr lang="fi-FI" dirty="0"/>
              <a:t> </a:t>
            </a:r>
            <a:r>
              <a:rPr lang="fi-FI" dirty="0" smtClean="0"/>
              <a:t>in a </a:t>
            </a:r>
            <a:r>
              <a:rPr lang="fi-FI" dirty="0" err="1" smtClean="0"/>
              <a:t>probabilistic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endParaRPr lang="fi-FI" dirty="0" smtClean="0"/>
          </a:p>
          <a:p>
            <a:r>
              <a:rPr lang="en-US" dirty="0"/>
              <a:t>Flexibility in using various knowledge </a:t>
            </a:r>
            <a:r>
              <a:rPr lang="en-US" dirty="0" smtClean="0"/>
              <a:t>sources – useful when data is scarce</a:t>
            </a:r>
            <a:endParaRPr lang="en-US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8</a:t>
            </a:fld>
            <a:endParaRPr lang="fi-FI"/>
          </a:p>
        </p:txBody>
      </p:sp>
      <p:pic>
        <p:nvPicPr>
          <p:cNvPr id="8" name="Picture 7" descr="\\ad.helsinki.fi\home\t\tamparvi\Desktop\BN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24" y="2756262"/>
            <a:ext cx="6548550" cy="3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482148" y="5215472"/>
            <a:ext cx="2584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Figure 2</a:t>
            </a:r>
            <a:r>
              <a:rPr lang="en-US" u="sng" dirty="0" smtClean="0"/>
              <a:t>. </a:t>
            </a:r>
            <a:r>
              <a:rPr lang="en-US" u="sng" dirty="0"/>
              <a:t>A simplified example of a directed acyclic graph in the context of an oil spill</a:t>
            </a:r>
            <a:r>
              <a:rPr lang="en-US" sz="2000" u="sng" dirty="0" smtClean="0"/>
              <a:t>.</a:t>
            </a:r>
            <a:endParaRPr lang="fi-FI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3E4ED-B7D8-4AEB-8A5F-EA46AA6E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68090"/>
            <a:ext cx="1867508" cy="1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80074"/>
            <a:ext cx="11353800" cy="1158838"/>
          </a:xfrm>
        </p:spPr>
        <p:txBody>
          <a:bodyPr>
            <a:noAutofit/>
          </a:bodyPr>
          <a:lstStyle/>
          <a:p>
            <a:r>
              <a:rPr lang="fi-FI" sz="2000" dirty="0" smtClean="0"/>
              <a:t>Lehikoinen et al. 2013. </a:t>
            </a:r>
            <a:r>
              <a:rPr lang="en-US" sz="2000" dirty="0"/>
              <a:t>Optimizing the Recovery Efficiency of Finnish Oil Combating </a:t>
            </a:r>
            <a:r>
              <a:rPr lang="en-US" sz="2000" dirty="0" smtClean="0"/>
              <a:t>Vessels in </a:t>
            </a:r>
            <a:r>
              <a:rPr lang="en-US" sz="2000" dirty="0"/>
              <a:t>the Gulf of Finland Using Bayesian </a:t>
            </a:r>
            <a:r>
              <a:rPr lang="en-US" sz="2000" dirty="0" smtClean="0"/>
              <a:t>Networks. Environ. Sci. Technol. 47, 1792-1799.</a:t>
            </a:r>
            <a:endParaRPr lang="fi-FI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091" y="365124"/>
            <a:ext cx="9195769" cy="50149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6F2C-79E8-42C1-9F3B-805ED5B52115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04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1247</Words>
  <Application>Microsoft Office PowerPoint</Application>
  <PresentationFormat>Widescreen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   Oil spill response: a comprehensive review </vt:lpstr>
      <vt:lpstr>Content</vt:lpstr>
      <vt:lpstr>Definitions</vt:lpstr>
      <vt:lpstr>Definitions (cont.)</vt:lpstr>
      <vt:lpstr>PAST: PPR models</vt:lpstr>
      <vt:lpstr>PAST: PPR models</vt:lpstr>
      <vt:lpstr>PAST: PPR models</vt:lpstr>
      <vt:lpstr>PRESENT: BNs for OSRA </vt:lpstr>
      <vt:lpstr>Lehikoinen et al. 2013. Optimizing the Recovery Efficiency of Finnish Oil Combating Vessels in the Gulf of Finland Using Bayesian Networks. Environ. Sci. Technol. 47, 1792-1799.</vt:lpstr>
      <vt:lpstr>PRESENT: BNs for OSRA </vt:lpstr>
      <vt:lpstr>PowerPoint Presentation</vt:lpstr>
      <vt:lpstr> FUTURE: How can BNs contribute to the ISO 31000: 2018 risk management framework? </vt:lpstr>
      <vt:lpstr>PowerPoint Presentation</vt:lpstr>
      <vt:lpstr>FUTURE: How can BNs contribute to the ISO 31000: 2018 risk management framework?</vt:lpstr>
      <vt:lpstr>Conclusions</vt:lpstr>
      <vt:lpstr>tuuli.parviainen@helsinki.fi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use and usability of probabilistic models in oil spill risk response in the Gulf of Finland, Baltic Sea</dc:title>
  <dc:creator>Tuuli A M Parviainen</dc:creator>
  <cp:lastModifiedBy>Parviainen, Tuuli A M</cp:lastModifiedBy>
  <cp:revision>118</cp:revision>
  <dcterms:created xsi:type="dcterms:W3CDTF">2019-08-21T09:13:51Z</dcterms:created>
  <dcterms:modified xsi:type="dcterms:W3CDTF">2020-08-25T07:57:03Z</dcterms:modified>
</cp:coreProperties>
</file>