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4" r:id="rId3"/>
    <p:sldId id="283" r:id="rId4"/>
    <p:sldId id="262" r:id="rId5"/>
    <p:sldId id="264" r:id="rId6"/>
    <p:sldId id="281" r:id="rId7"/>
    <p:sldId id="282" r:id="rId8"/>
    <p:sldId id="268" r:id="rId9"/>
    <p:sldId id="269" r:id="rId10"/>
    <p:sldId id="270" r:id="rId11"/>
    <p:sldId id="271" r:id="rId12"/>
    <p:sldId id="280" r:id="rId13"/>
    <p:sldId id="272" r:id="rId14"/>
    <p:sldId id="277" r:id="rId15"/>
    <p:sldId id="278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  <p:cmAuthor id="2" name="Rönkkönen Sara" initials="RS" lastIdx="7" clrIdx="1">
    <p:extLst>
      <p:ext uri="{19B8F6BF-5375-455C-9EA6-DF929625EA0E}">
        <p15:presenceInfo xmlns:p15="http://schemas.microsoft.com/office/powerpoint/2012/main" userId="S-1-5-21-2413826791-1553473826-2432194272-592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E6E6E6"/>
    <a:srgbClr val="000000"/>
    <a:srgbClr val="005EB8"/>
    <a:srgbClr val="FFFFFF"/>
    <a:srgbClr val="EF363B"/>
    <a:srgbClr val="00965E"/>
    <a:srgbClr val="EE353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4C656-8844-09AB-B10C-A1118C19E652}" v="3" dt="2019-10-15T07:18:26.135"/>
    <p1510:client id="{B0562819-F794-158C-BE35-161EA71ACA8D}" v="79" dt="2019-10-15T12:40:32.513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önkkönen Sara" userId="S::sara.ronkkonen@aalto.fi::6a0f3b78-ed92-49b8-acce-985eb358fac0" providerId="AD" clId="Web-{B0562819-F794-158C-BE35-161EA71ACA8D}"/>
    <pc:docChg chg="modSld">
      <pc:chgData name="Rönkkönen Sara" userId="S::sara.ronkkonen@aalto.fi::6a0f3b78-ed92-49b8-acce-985eb358fac0" providerId="AD" clId="Web-{B0562819-F794-158C-BE35-161EA71ACA8D}" dt="2019-10-15T12:40:32.513" v="76" actId="20577"/>
      <pc:docMkLst>
        <pc:docMk/>
      </pc:docMkLst>
      <pc:sldChg chg="modSp">
        <pc:chgData name="Rönkkönen Sara" userId="S::sara.ronkkonen@aalto.fi::6a0f3b78-ed92-49b8-acce-985eb358fac0" providerId="AD" clId="Web-{B0562819-F794-158C-BE35-161EA71ACA8D}" dt="2019-10-15T12:32:12.277" v="11" actId="20577"/>
        <pc:sldMkLst>
          <pc:docMk/>
          <pc:sldMk cId="2696346475" sldId="262"/>
        </pc:sldMkLst>
        <pc:spChg chg="mod">
          <ac:chgData name="Rönkkönen Sara" userId="S::sara.ronkkonen@aalto.fi::6a0f3b78-ed92-49b8-acce-985eb358fac0" providerId="AD" clId="Web-{B0562819-F794-158C-BE35-161EA71ACA8D}" dt="2019-10-15T12:32:12.277" v="11" actId="20577"/>
          <ac:spMkLst>
            <pc:docMk/>
            <pc:sldMk cId="2696346475" sldId="262"/>
            <ac:spMk id="2" creationId="{25613AB8-4453-3B41-984E-3E385EE5A810}"/>
          </ac:spMkLst>
        </pc:spChg>
      </pc:sldChg>
      <pc:sldChg chg="modSp">
        <pc:chgData name="Rönkkönen Sara" userId="S::sara.ronkkonen@aalto.fi::6a0f3b78-ed92-49b8-acce-985eb358fac0" providerId="AD" clId="Web-{B0562819-F794-158C-BE35-161EA71ACA8D}" dt="2019-10-15T12:32:46.777" v="16" actId="20577"/>
        <pc:sldMkLst>
          <pc:docMk/>
          <pc:sldMk cId="2536007595" sldId="264"/>
        </pc:sldMkLst>
        <pc:spChg chg="mod">
          <ac:chgData name="Rönkkönen Sara" userId="S::sara.ronkkonen@aalto.fi::6a0f3b78-ed92-49b8-acce-985eb358fac0" providerId="AD" clId="Web-{B0562819-F794-158C-BE35-161EA71ACA8D}" dt="2019-10-15T12:32:34.136" v="13" actId="20577"/>
          <ac:spMkLst>
            <pc:docMk/>
            <pc:sldMk cId="2536007595" sldId="264"/>
            <ac:spMk id="3" creationId="{8F82C62E-AC2E-824C-A2DF-7763E2002C1B}"/>
          </ac:spMkLst>
        </pc:spChg>
        <pc:spChg chg="mod">
          <ac:chgData name="Rönkkönen Sara" userId="S::sara.ronkkonen@aalto.fi::6a0f3b78-ed92-49b8-acce-985eb358fac0" providerId="AD" clId="Web-{B0562819-F794-158C-BE35-161EA71ACA8D}" dt="2019-10-15T12:32:46.777" v="16" actId="20577"/>
          <ac:spMkLst>
            <pc:docMk/>
            <pc:sldMk cId="2536007595" sldId="264"/>
            <ac:spMk id="7" creationId="{AC9EC3B2-38D4-5849-B73A-712E0BD36885}"/>
          </ac:spMkLst>
        </pc:spChg>
      </pc:sldChg>
      <pc:sldChg chg="modSp">
        <pc:chgData name="Rönkkönen Sara" userId="S::sara.ronkkonen@aalto.fi::6a0f3b78-ed92-49b8-acce-985eb358fac0" providerId="AD" clId="Web-{B0562819-F794-158C-BE35-161EA71ACA8D}" dt="2019-10-15T12:35:15.996" v="40" actId="20577"/>
        <pc:sldMkLst>
          <pc:docMk/>
          <pc:sldMk cId="357671099" sldId="268"/>
        </pc:sldMkLst>
        <pc:spChg chg="mod">
          <ac:chgData name="Rönkkönen Sara" userId="S::sara.ronkkonen@aalto.fi::6a0f3b78-ed92-49b8-acce-985eb358fac0" providerId="AD" clId="Web-{B0562819-F794-158C-BE35-161EA71ACA8D}" dt="2019-10-15T12:35:15.996" v="40" actId="20577"/>
          <ac:spMkLst>
            <pc:docMk/>
            <pc:sldMk cId="357671099" sldId="268"/>
            <ac:spMk id="2" creationId="{25613AB8-4453-3B41-984E-3E385EE5A810}"/>
          </ac:spMkLst>
        </pc:spChg>
      </pc:sldChg>
      <pc:sldChg chg="modSp">
        <pc:chgData name="Rönkkönen Sara" userId="S::sara.ronkkonen@aalto.fi::6a0f3b78-ed92-49b8-acce-985eb358fac0" providerId="AD" clId="Web-{B0562819-F794-158C-BE35-161EA71ACA8D}" dt="2019-10-15T12:35:41.824" v="45" actId="20577"/>
        <pc:sldMkLst>
          <pc:docMk/>
          <pc:sldMk cId="471881576" sldId="269"/>
        </pc:sldMkLst>
        <pc:spChg chg="mod">
          <ac:chgData name="Rönkkönen Sara" userId="S::sara.ronkkonen@aalto.fi::6a0f3b78-ed92-49b8-acce-985eb358fac0" providerId="AD" clId="Web-{B0562819-F794-158C-BE35-161EA71ACA8D}" dt="2019-10-15T12:35:32.027" v="42" actId="20577"/>
          <ac:spMkLst>
            <pc:docMk/>
            <pc:sldMk cId="471881576" sldId="269"/>
            <ac:spMk id="3" creationId="{8F82C62E-AC2E-824C-A2DF-7763E2002C1B}"/>
          </ac:spMkLst>
        </pc:spChg>
        <pc:spChg chg="mod">
          <ac:chgData name="Rönkkönen Sara" userId="S::sara.ronkkonen@aalto.fi::6a0f3b78-ed92-49b8-acce-985eb358fac0" providerId="AD" clId="Web-{B0562819-F794-158C-BE35-161EA71ACA8D}" dt="2019-10-15T12:35:41.824" v="45" actId="20577"/>
          <ac:spMkLst>
            <pc:docMk/>
            <pc:sldMk cId="471881576" sldId="269"/>
            <ac:spMk id="4" creationId="{64C02B1E-4F57-4648-AE97-9B0FD50EFB96}"/>
          </ac:spMkLst>
        </pc:spChg>
      </pc:sldChg>
      <pc:sldChg chg="modSp">
        <pc:chgData name="Rönkkönen Sara" userId="S::sara.ronkkonen@aalto.fi::6a0f3b78-ed92-49b8-acce-985eb358fac0" providerId="AD" clId="Web-{B0562819-F794-158C-BE35-161EA71ACA8D}" dt="2019-10-15T12:36:15.356" v="48" actId="20577"/>
        <pc:sldMkLst>
          <pc:docMk/>
          <pc:sldMk cId="3699748292" sldId="270"/>
        </pc:sldMkLst>
        <pc:spChg chg="mod">
          <ac:chgData name="Rönkkönen Sara" userId="S::sara.ronkkonen@aalto.fi::6a0f3b78-ed92-49b8-acce-985eb358fac0" providerId="AD" clId="Web-{B0562819-F794-158C-BE35-161EA71ACA8D}" dt="2019-10-15T12:36:15.356" v="48" actId="20577"/>
          <ac:spMkLst>
            <pc:docMk/>
            <pc:sldMk cId="3699748292" sldId="270"/>
            <ac:spMk id="2" creationId="{25613AB8-4453-3B41-984E-3E385EE5A810}"/>
          </ac:spMkLst>
        </pc:spChg>
      </pc:sldChg>
      <pc:sldChg chg="modSp">
        <pc:chgData name="Rönkkönen Sara" userId="S::sara.ronkkonen@aalto.fi::6a0f3b78-ed92-49b8-acce-985eb358fac0" providerId="AD" clId="Web-{B0562819-F794-158C-BE35-161EA71ACA8D}" dt="2019-10-15T12:36:49.450" v="54" actId="20577"/>
        <pc:sldMkLst>
          <pc:docMk/>
          <pc:sldMk cId="3552106631" sldId="271"/>
        </pc:sldMkLst>
        <pc:spChg chg="mod">
          <ac:chgData name="Rönkkönen Sara" userId="S::sara.ronkkonen@aalto.fi::6a0f3b78-ed92-49b8-acce-985eb358fac0" providerId="AD" clId="Web-{B0562819-F794-158C-BE35-161EA71ACA8D}" dt="2019-10-15T12:36:39.903" v="53" actId="20577"/>
          <ac:spMkLst>
            <pc:docMk/>
            <pc:sldMk cId="3552106631" sldId="271"/>
            <ac:spMk id="3" creationId="{8F82C62E-AC2E-824C-A2DF-7763E2002C1B}"/>
          </ac:spMkLst>
        </pc:spChg>
        <pc:spChg chg="mod">
          <ac:chgData name="Rönkkönen Sara" userId="S::sara.ronkkonen@aalto.fi::6a0f3b78-ed92-49b8-acce-985eb358fac0" providerId="AD" clId="Web-{B0562819-F794-158C-BE35-161EA71ACA8D}" dt="2019-10-15T12:36:49.450" v="54" actId="20577"/>
          <ac:spMkLst>
            <pc:docMk/>
            <pc:sldMk cId="3552106631" sldId="271"/>
            <ac:spMk id="4" creationId="{F362DEAD-4AD9-234A-B141-B1EBD8951EE8}"/>
          </ac:spMkLst>
        </pc:spChg>
      </pc:sldChg>
      <pc:sldChg chg="modSp">
        <pc:chgData name="Rönkkönen Sara" userId="S::sara.ronkkonen@aalto.fi::6a0f3b78-ed92-49b8-acce-985eb358fac0" providerId="AD" clId="Web-{B0562819-F794-158C-BE35-161EA71ACA8D}" dt="2019-10-15T12:38:00.184" v="62" actId="20577"/>
        <pc:sldMkLst>
          <pc:docMk/>
          <pc:sldMk cId="1572699929" sldId="272"/>
        </pc:sldMkLst>
        <pc:spChg chg="mod">
          <ac:chgData name="Rönkkönen Sara" userId="S::sara.ronkkonen@aalto.fi::6a0f3b78-ed92-49b8-acce-985eb358fac0" providerId="AD" clId="Web-{B0562819-F794-158C-BE35-161EA71ACA8D}" dt="2019-10-15T12:38:00.184" v="62" actId="20577"/>
          <ac:spMkLst>
            <pc:docMk/>
            <pc:sldMk cId="1572699929" sldId="272"/>
            <ac:spMk id="2" creationId="{25613AB8-4453-3B41-984E-3E385EE5A810}"/>
          </ac:spMkLst>
        </pc:spChg>
      </pc:sldChg>
      <pc:sldChg chg="modSp">
        <pc:chgData name="Rönkkönen Sara" userId="S::sara.ronkkonen@aalto.fi::6a0f3b78-ed92-49b8-acce-985eb358fac0" providerId="AD" clId="Web-{B0562819-F794-158C-BE35-161EA71ACA8D}" dt="2019-10-15T12:40:10.732" v="71" actId="20577"/>
        <pc:sldMkLst>
          <pc:docMk/>
          <pc:sldMk cId="1328386781" sldId="277"/>
        </pc:sldMkLst>
        <pc:spChg chg="mod">
          <ac:chgData name="Rönkkönen Sara" userId="S::sara.ronkkonen@aalto.fi::6a0f3b78-ed92-49b8-acce-985eb358fac0" providerId="AD" clId="Web-{B0562819-F794-158C-BE35-161EA71ACA8D}" dt="2019-10-15T12:40:10.732" v="71" actId="20577"/>
          <ac:spMkLst>
            <pc:docMk/>
            <pc:sldMk cId="1328386781" sldId="277"/>
            <ac:spMk id="10" creationId="{54FB9537-6533-9245-825A-63D8B03FD961}"/>
          </ac:spMkLst>
        </pc:spChg>
      </pc:sldChg>
      <pc:sldChg chg="modSp">
        <pc:chgData name="Rönkkönen Sara" userId="S::sara.ronkkonen@aalto.fi::6a0f3b78-ed92-49b8-acce-985eb358fac0" providerId="AD" clId="Web-{B0562819-F794-158C-BE35-161EA71ACA8D}" dt="2019-10-15T12:40:32.513" v="76" actId="20577"/>
        <pc:sldMkLst>
          <pc:docMk/>
          <pc:sldMk cId="3011003527" sldId="278"/>
        </pc:sldMkLst>
        <pc:spChg chg="mod">
          <ac:chgData name="Rönkkönen Sara" userId="S::sara.ronkkonen@aalto.fi::6a0f3b78-ed92-49b8-acce-985eb358fac0" providerId="AD" clId="Web-{B0562819-F794-158C-BE35-161EA71ACA8D}" dt="2019-10-15T12:40:32.513" v="76" actId="20577"/>
          <ac:spMkLst>
            <pc:docMk/>
            <pc:sldMk cId="3011003527" sldId="278"/>
            <ac:spMk id="4" creationId="{38D81F64-B3A0-8D46-9B1B-54592CB34100}"/>
          </ac:spMkLst>
        </pc:spChg>
      </pc:sldChg>
      <pc:sldChg chg="modSp modNotes">
        <pc:chgData name="Rönkkönen Sara" userId="S::sara.ronkkonen@aalto.fi::6a0f3b78-ed92-49b8-acce-985eb358fac0" providerId="AD" clId="Web-{B0562819-F794-158C-BE35-161EA71ACA8D}" dt="2019-10-15T12:39:24.950" v="69" actId="20577"/>
        <pc:sldMkLst>
          <pc:docMk/>
          <pc:sldMk cId="2326424998" sldId="280"/>
        </pc:sldMkLst>
        <pc:spChg chg="mod">
          <ac:chgData name="Rönkkönen Sara" userId="S::sara.ronkkonen@aalto.fi::6a0f3b78-ed92-49b8-acce-985eb358fac0" providerId="AD" clId="Web-{B0562819-F794-158C-BE35-161EA71ACA8D}" dt="2019-10-15T12:37:19.512" v="58" actId="20577"/>
          <ac:spMkLst>
            <pc:docMk/>
            <pc:sldMk cId="2326424998" sldId="280"/>
            <ac:spMk id="25" creationId="{00000000-0000-0000-0000-000000000000}"/>
          </ac:spMkLst>
        </pc:spChg>
        <pc:spChg chg="mod">
          <ac:chgData name="Rönkkönen Sara" userId="S::sara.ronkkonen@aalto.fi::6a0f3b78-ed92-49b8-acce-985eb358fac0" providerId="AD" clId="Web-{B0562819-F794-158C-BE35-161EA71ACA8D}" dt="2019-10-15T12:39:24.950" v="69" actId="20577"/>
          <ac:spMkLst>
            <pc:docMk/>
            <pc:sldMk cId="2326424998" sldId="280"/>
            <ac:spMk id="26" creationId="{00000000-0000-0000-0000-000000000000}"/>
          </ac:spMkLst>
        </pc:spChg>
      </pc:sldChg>
      <pc:sldChg chg="modSp modNotes">
        <pc:chgData name="Rönkkönen Sara" userId="S::sara.ronkkonen@aalto.fi::6a0f3b78-ed92-49b8-acce-985eb358fac0" providerId="AD" clId="Web-{B0562819-F794-158C-BE35-161EA71ACA8D}" dt="2019-10-15T12:38:56.778" v="65"/>
        <pc:sldMkLst>
          <pc:docMk/>
          <pc:sldMk cId="2885214193" sldId="281"/>
        </pc:sldMkLst>
        <pc:spChg chg="mod">
          <ac:chgData name="Rönkkönen Sara" userId="S::sara.ronkkonen@aalto.fi::6a0f3b78-ed92-49b8-acce-985eb358fac0" providerId="AD" clId="Web-{B0562819-F794-158C-BE35-161EA71ACA8D}" dt="2019-10-15T12:33:02.902" v="20" actId="20577"/>
          <ac:spMkLst>
            <pc:docMk/>
            <pc:sldMk cId="2885214193" sldId="281"/>
            <ac:spMk id="4" creationId="{55EEFBCA-E723-4B43-BFA0-8EBF8123A696}"/>
          </ac:spMkLst>
        </pc:spChg>
        <pc:spChg chg="mod">
          <ac:chgData name="Rönkkönen Sara" userId="S::sara.ronkkonen@aalto.fi::6a0f3b78-ed92-49b8-acce-985eb358fac0" providerId="AD" clId="Web-{B0562819-F794-158C-BE35-161EA71ACA8D}" dt="2019-10-15T12:30:59.464" v="8" actId="20577"/>
          <ac:spMkLst>
            <pc:docMk/>
            <pc:sldMk cId="2885214193" sldId="281"/>
            <ac:spMk id="16" creationId="{E0D17658-DB0F-724F-A7DA-E4E1D5179581}"/>
          </ac:spMkLst>
        </pc:spChg>
        <pc:spChg chg="mod">
          <ac:chgData name="Rönkkönen Sara" userId="S::sara.ronkkonen@aalto.fi::6a0f3b78-ed92-49b8-acce-985eb358fac0" providerId="AD" clId="Web-{B0562819-F794-158C-BE35-161EA71ACA8D}" dt="2019-10-15T12:30:47.042" v="5" actId="20577"/>
          <ac:spMkLst>
            <pc:docMk/>
            <pc:sldMk cId="2885214193" sldId="281"/>
            <ac:spMk id="24" creationId="{00000000-0000-0000-0000-000000000000}"/>
          </ac:spMkLst>
        </pc:spChg>
        <pc:spChg chg="mod">
          <ac:chgData name="Rönkkönen Sara" userId="S::sara.ronkkonen@aalto.fi::6a0f3b78-ed92-49b8-acce-985eb358fac0" providerId="AD" clId="Web-{B0562819-F794-158C-BE35-161EA71ACA8D}" dt="2019-10-15T12:33:24.621" v="24" actId="20577"/>
          <ac:spMkLst>
            <pc:docMk/>
            <pc:sldMk cId="2885214193" sldId="281"/>
            <ac:spMk id="25" creationId="{00000000-0000-0000-0000-000000000000}"/>
          </ac:spMkLst>
        </pc:spChg>
        <pc:spChg chg="mod">
          <ac:chgData name="Rönkkönen Sara" userId="S::sara.ronkkonen@aalto.fi::6a0f3b78-ed92-49b8-acce-985eb358fac0" providerId="AD" clId="Web-{B0562819-F794-158C-BE35-161EA71ACA8D}" dt="2019-10-15T12:33:41.621" v="26" actId="20577"/>
          <ac:spMkLst>
            <pc:docMk/>
            <pc:sldMk cId="2885214193" sldId="281"/>
            <ac:spMk id="26" creationId="{00000000-0000-0000-0000-000000000000}"/>
          </ac:spMkLst>
        </pc:spChg>
      </pc:sldChg>
      <pc:sldChg chg="modSp modNotes">
        <pc:chgData name="Rönkkönen Sara" userId="S::sara.ronkkonen@aalto.fi::6a0f3b78-ed92-49b8-acce-985eb358fac0" providerId="AD" clId="Web-{B0562819-F794-158C-BE35-161EA71ACA8D}" dt="2019-10-15T12:39:03.341" v="66"/>
        <pc:sldMkLst>
          <pc:docMk/>
          <pc:sldMk cId="842876557" sldId="282"/>
        </pc:sldMkLst>
        <pc:spChg chg="mod">
          <ac:chgData name="Rönkkönen Sara" userId="S::sara.ronkkonen@aalto.fi::6a0f3b78-ed92-49b8-acce-985eb358fac0" providerId="AD" clId="Web-{B0562819-F794-158C-BE35-161EA71ACA8D}" dt="2019-10-15T12:34:17.746" v="28" actId="20577"/>
          <ac:spMkLst>
            <pc:docMk/>
            <pc:sldMk cId="842876557" sldId="282"/>
            <ac:spMk id="10" creationId="{ED95FFD2-0136-8042-9E5A-3AB0835D5B85}"/>
          </ac:spMkLst>
        </pc:spChg>
        <pc:spChg chg="mod">
          <ac:chgData name="Rönkkönen Sara" userId="S::sara.ronkkonen@aalto.fi::6a0f3b78-ed92-49b8-acce-985eb358fac0" providerId="AD" clId="Web-{B0562819-F794-158C-BE35-161EA71ACA8D}" dt="2019-10-15T12:34:22.496" v="30" actId="20577"/>
          <ac:spMkLst>
            <pc:docMk/>
            <pc:sldMk cId="842876557" sldId="282"/>
            <ac:spMk id="11" creationId="{7338C34F-586D-5245-858F-C210556719FA}"/>
          </ac:spMkLst>
        </pc:spChg>
        <pc:spChg chg="mod">
          <ac:chgData name="Rönkkönen Sara" userId="S::sara.ronkkonen@aalto.fi::6a0f3b78-ed92-49b8-acce-985eb358fac0" providerId="AD" clId="Web-{B0562819-F794-158C-BE35-161EA71ACA8D}" dt="2019-10-15T12:34:59.793" v="38" actId="20577"/>
          <ac:spMkLst>
            <pc:docMk/>
            <pc:sldMk cId="842876557" sldId="282"/>
            <ac:spMk id="12" creationId="{A31248B5-B3F3-1347-961D-0A996CCAFCBA}"/>
          </ac:spMkLst>
        </pc:spChg>
      </pc:sldChg>
    </pc:docChg>
  </pc:docChgLst>
  <pc:docChgLst>
    <pc:chgData name="Rönkkönen Sara" userId="S::sara.ronkkonen@aalto.fi::6a0f3b78-ed92-49b8-acce-985eb358fac0" providerId="AD" clId="Web-{4F84C656-8844-09AB-B10C-A1118C19E652}"/>
    <pc:docChg chg="modSld">
      <pc:chgData name="Rönkkönen Sara" userId="S::sara.ronkkonen@aalto.fi::6a0f3b78-ed92-49b8-acce-985eb358fac0" providerId="AD" clId="Web-{4F84C656-8844-09AB-B10C-A1118C19E652}" dt="2019-10-15T07:18:23.885" v="1" actId="20577"/>
      <pc:docMkLst>
        <pc:docMk/>
      </pc:docMkLst>
      <pc:sldChg chg="modSp">
        <pc:chgData name="Rönkkönen Sara" userId="S::sara.ronkkonen@aalto.fi::6a0f3b78-ed92-49b8-acce-985eb358fac0" providerId="AD" clId="Web-{4F84C656-8844-09AB-B10C-A1118C19E652}" dt="2019-10-15T07:18:23.885" v="1" actId="20577"/>
        <pc:sldMkLst>
          <pc:docMk/>
          <pc:sldMk cId="3011003527" sldId="278"/>
        </pc:sldMkLst>
        <pc:spChg chg="mod">
          <ac:chgData name="Rönkkönen Sara" userId="S::sara.ronkkonen@aalto.fi::6a0f3b78-ed92-49b8-acce-985eb358fac0" providerId="AD" clId="Web-{4F84C656-8844-09AB-B10C-A1118C19E652}" dt="2019-10-15T07:18:23.885" v="1" actId="20577"/>
          <ac:spMkLst>
            <pc:docMk/>
            <pc:sldMk cId="3011003527" sldId="278"/>
            <ac:spMk id="6" creationId="{F655BE09-F824-904A-BDB3-58B51861E67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128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6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128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2831">
              <a:defRPr/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chart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</a:p>
          <a:p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consequat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  <a:p>
            <a:pPr lvl="0"/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image</a:t>
            </a:r>
            <a:br>
              <a:rPr lang="fi-FI"/>
            </a:br>
            <a:r>
              <a:rPr lang="fi-FI"/>
              <a:t/>
            </a:r>
            <a:br>
              <a:rPr lang="fi-FI"/>
            </a:br>
            <a:r>
              <a:rPr lang="fi-FI" err="1"/>
              <a:t>Fit</a:t>
            </a:r>
            <a:r>
              <a:rPr lang="fi-FI"/>
              <a:t> the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. Divider - white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Aft>
                <a:spcPts val="1200"/>
              </a:spcAft>
              <a:buNone/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9" name="Kuva 6">
            <a:extLst>
              <a:ext uri="{FF2B5EF4-FFF2-40B4-BE49-F238E27FC236}">
                <a16:creationId xmlns:a16="http://schemas.microsoft.com/office/drawing/2014/main" id="{182298C0-1F7C-804D-B5B4-906E6BD6F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3" name="Päivämäärän paikkamerkki 5">
            <a:extLst>
              <a:ext uri="{FF2B5EF4-FFF2-40B4-BE49-F238E27FC236}">
                <a16:creationId xmlns:a16="http://schemas.microsoft.com/office/drawing/2014/main" id="{ADEE6A68-3E95-8142-A96C-3931BF745D8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</p:spPr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14" name="Alatunnisteen paikkamerkki 8">
            <a:extLst>
              <a:ext uri="{FF2B5EF4-FFF2-40B4-BE49-F238E27FC236}">
                <a16:creationId xmlns:a16="http://schemas.microsoft.com/office/drawing/2014/main" id="{AD00176E-9212-664A-9AC5-1740DBBE4C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4849200"/>
            <a:ext cx="3086100" cy="172800"/>
          </a:xfrm>
        </p:spPr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5" name="Dian numeron paikkamerkki 9">
            <a:extLst>
              <a:ext uri="{FF2B5EF4-FFF2-40B4-BE49-F238E27FC236}">
                <a16:creationId xmlns:a16="http://schemas.microsoft.com/office/drawing/2014/main" id="{C562D849-953C-6F49-B65F-D87A8A35A0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678800" y="4848629"/>
            <a:ext cx="2057400" cy="172823"/>
          </a:xfrm>
        </p:spPr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17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.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8448862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Aft>
                <a:spcPts val="1200"/>
              </a:spcAft>
              <a:buNone/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9" name="Kuva 6">
            <a:extLst>
              <a:ext uri="{FF2B5EF4-FFF2-40B4-BE49-F238E27FC236}">
                <a16:creationId xmlns:a16="http://schemas.microsoft.com/office/drawing/2014/main" id="{182298C0-1F7C-804D-B5B4-906E6BD6F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3" name="Päivämäärän paikkamerkki 5">
            <a:extLst>
              <a:ext uri="{FF2B5EF4-FFF2-40B4-BE49-F238E27FC236}">
                <a16:creationId xmlns:a16="http://schemas.microsoft.com/office/drawing/2014/main" id="{ADEE6A68-3E95-8142-A96C-3931BF745D8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</p:spPr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14" name="Alatunnisteen paikkamerkki 8">
            <a:extLst>
              <a:ext uri="{FF2B5EF4-FFF2-40B4-BE49-F238E27FC236}">
                <a16:creationId xmlns:a16="http://schemas.microsoft.com/office/drawing/2014/main" id="{AD00176E-9212-664A-9AC5-1740DBBE4C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4849200"/>
            <a:ext cx="3086100" cy="172800"/>
          </a:xfrm>
        </p:spPr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5" name="Dian numeron paikkamerkki 9">
            <a:extLst>
              <a:ext uri="{FF2B5EF4-FFF2-40B4-BE49-F238E27FC236}">
                <a16:creationId xmlns:a16="http://schemas.microsoft.com/office/drawing/2014/main" id="{C562D849-953C-6F49-B65F-D87A8A35A0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678800" y="4848629"/>
            <a:ext cx="2057400" cy="172823"/>
          </a:xfrm>
        </p:spPr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31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15" r:id="rId8"/>
    <p:sldLayoutId id="2147483716" r:id="rId9"/>
    <p:sldLayoutId id="2147483702" r:id="rId10"/>
    <p:sldLayoutId id="2147483678" r:id="rId11"/>
    <p:sldLayoutId id="2147483705" r:id="rId12"/>
    <p:sldLayoutId id="2147483701" r:id="rId13"/>
    <p:sldLayoutId id="2147483697" r:id="rId14"/>
    <p:sldLayoutId id="2147483703" r:id="rId15"/>
    <p:sldLayoutId id="2147483691" r:id="rId16"/>
    <p:sldLayoutId id="2147483699" r:id="rId17"/>
    <p:sldLayoutId id="2147483679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services/curriculum-design-course-planning-and-student-well-being-three-things-to-take-into-account" TargetMode="External"/><Relationship Id="rId2" Type="http://schemas.openxmlformats.org/officeDocument/2006/relationships/hyperlink" Target="https://www.aalto.fi/en/services/pedagogical-training-main-page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hyperlink" Target="https://www.aalto.fi/en/services/supporting-student-well-being-allwell-counter-feedbac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AllWell?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The role of teaching in study well-being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fi-FI"/>
          </a:p>
          <a:p>
            <a:endParaRPr lang="fi-FI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933FFC30-C571-4E41-A703-12AF15A68C5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/>
          <a:srcRect l="-3594" t="-26327" r="-3080" b="-41182"/>
          <a:stretch/>
        </p:blipFill>
        <p:spPr>
          <a:xfrm>
            <a:off x="4564419" y="0"/>
            <a:ext cx="4579582" cy="5143500"/>
          </a:xfrm>
          <a:solidFill>
            <a:schemeClr val="bg1"/>
          </a:solidFill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5613AB8-4453-3B41-984E-3E385EE5A81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rIns="0" anchor="t"/>
          <a:lstStyle/>
          <a:p>
            <a:r>
              <a:rPr lang="en-GB"/>
              <a:t>What can we do to improve student well-being?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74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DD6A9105-4CB9-D845-9D5C-DF0854B2653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l="3755" t="-2559" b="-10396"/>
          <a:stretch/>
        </p:blipFill>
        <p:spPr>
          <a:xfrm>
            <a:off x="4710793" y="0"/>
            <a:ext cx="4433207" cy="514350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2C62E-AC2E-824C-A2DF-7763E2002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7" y="519113"/>
            <a:ext cx="4328729" cy="2807981"/>
          </a:xfrm>
        </p:spPr>
        <p:txBody>
          <a:bodyPr lIns="0" tIns="0" rIns="0" bIns="0" anchor="t"/>
          <a:lstStyle/>
          <a:p>
            <a:r>
              <a:rPr lang="en-GB" sz="2100"/>
              <a:t>When we asked students what would help </a:t>
            </a:r>
            <a:r>
              <a:rPr lang="en-GB"/>
              <a:t>to improve</a:t>
            </a:r>
            <a:r>
              <a:rPr lang="en-GB" sz="2100"/>
              <a:t> their well-being, around 75% of answers pinpointed </a:t>
            </a:r>
            <a:r>
              <a:rPr lang="en-GB" sz="2100">
                <a:solidFill>
                  <a:srgbClr val="FFCD00"/>
                </a:solidFill>
              </a:rPr>
              <a:t>teaching related issues </a:t>
            </a:r>
            <a:r>
              <a:rPr lang="en-GB" sz="2100"/>
              <a:t>as a main factor</a:t>
            </a:r>
            <a:r>
              <a:rPr lang="en-GB" sz="2100" b="0" baseline="30000"/>
              <a:t>1</a:t>
            </a:r>
            <a:r>
              <a:rPr lang="en-GB" sz="2100"/>
              <a:t>.</a:t>
            </a:r>
            <a:endParaRPr lang="en-GB" sz="2100">
              <a:cs typeface="Arial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362DEAD-4AD9-234A-B141-B1EBD8951EE8}"/>
              </a:ext>
            </a:extLst>
          </p:cNvPr>
          <p:cNvSpPr/>
          <p:nvPr/>
        </p:nvSpPr>
        <p:spPr>
          <a:xfrm>
            <a:off x="1950885" y="4536000"/>
            <a:ext cx="2941045" cy="13413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800" i="1" spc="20" baseline="30000">
                <a:solidFill>
                  <a:schemeClr val="accent3"/>
                </a:solidFill>
              </a:rPr>
              <a:t>1 </a:t>
            </a:r>
            <a:r>
              <a:rPr lang="en-GB" sz="800" i="1" spc="20">
                <a:solidFill>
                  <a:schemeClr val="accent3"/>
                </a:solidFill>
              </a:rPr>
              <a:t>Results from AllWell?2019, response size 951 students.</a:t>
            </a:r>
            <a:endParaRPr lang="en-GB" sz="800" i="1" spc="20">
              <a:solidFill>
                <a:schemeClr val="accent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10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/>
          <p:cNvSpPr/>
          <p:nvPr/>
        </p:nvSpPr>
        <p:spPr>
          <a:xfrm flipV="1">
            <a:off x="6159502" y="1178806"/>
            <a:ext cx="2788544" cy="749346"/>
          </a:xfrm>
          <a:prstGeom prst="rect">
            <a:avLst/>
          </a:prstGeom>
          <a:solidFill>
            <a:srgbClr val="FFCD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9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1"/>
          <p:cNvSpPr/>
          <p:nvPr/>
        </p:nvSpPr>
        <p:spPr>
          <a:xfrm flipV="1">
            <a:off x="176194" y="1179543"/>
            <a:ext cx="2788232" cy="737393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9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2"/>
          <p:cNvSpPr/>
          <p:nvPr/>
        </p:nvSpPr>
        <p:spPr>
          <a:xfrm flipV="1">
            <a:off x="3188001" y="1178806"/>
            <a:ext cx="2767997" cy="738130"/>
          </a:xfrm>
          <a:prstGeom prst="rect">
            <a:avLst/>
          </a:prstGeom>
          <a:solidFill>
            <a:srgbClr val="FFCD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9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287338" y="1281696"/>
            <a:ext cx="244607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231480">
              <a:defRPr/>
            </a:pPr>
            <a:r>
              <a:rPr lang="en-US" sz="1700" b="1">
                <a:ea typeface="ＭＳ Ｐゴシック" charset="0"/>
              </a:rPr>
              <a:t>Teaching practices, pedagogy, alignment</a:t>
            </a:r>
          </a:p>
        </p:txBody>
      </p:sp>
      <p:sp>
        <p:nvSpPr>
          <p:cNvPr id="22" name="TextBox 18"/>
          <p:cNvSpPr txBox="1"/>
          <p:nvPr/>
        </p:nvSpPr>
        <p:spPr>
          <a:xfrm>
            <a:off x="3262105" y="1409256"/>
            <a:ext cx="2666379" cy="266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231480">
              <a:defRPr/>
            </a:pPr>
            <a:r>
              <a:rPr lang="en-GB" sz="1700" b="1">
                <a:ea typeface="Georgia" charset="0"/>
                <a:cs typeface="Georgia" charset="0"/>
              </a:rPr>
              <a:t>Curriculum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ＭＳ Ｐゴシック" charset="0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6264275" y="1291869"/>
            <a:ext cx="268377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231480">
              <a:defRPr/>
            </a:pPr>
            <a:r>
              <a:rPr lang="en-GB" sz="1700" b="1">
                <a:ea typeface="Georgia" charset="0"/>
                <a:cs typeface="Georgia" charset="0"/>
              </a:rPr>
              <a:t>Assessment and feedback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ＭＳ Ｐゴシック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205069" y="2109565"/>
            <a:ext cx="2750929" cy="2223560"/>
          </a:xfrm>
          <a:prstGeom prst="rect">
            <a:avLst/>
          </a:prstGeom>
        </p:spPr>
        <p:txBody>
          <a:bodyPr lIns="0" tIns="0" rIns="0" bIns="0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300" spc="20">
                <a:latin typeface="Arial" panose="020B0604020202020204" pitchFamily="34" charset="0"/>
                <a:cs typeface="Arial" panose="020B0604020202020204" pitchFamily="34" charset="0"/>
              </a:rPr>
              <a:t>„In my program, course managers should </a:t>
            </a:r>
            <a:r>
              <a:rPr lang="en-US" sz="1300" b="1" spc="20">
                <a:latin typeface="Arial" panose="020B0604020202020204" pitchFamily="34" charset="0"/>
                <a:cs typeface="Arial" panose="020B0604020202020204" pitchFamily="34" charset="0"/>
              </a:rPr>
              <a:t>communicate more</a:t>
            </a:r>
            <a:r>
              <a:rPr lang="en-US" sz="1300" spc="20">
                <a:latin typeface="Arial" panose="020B0604020202020204" pitchFamily="34" charset="0"/>
                <a:cs typeface="Arial" panose="020B0604020202020204" pitchFamily="34" charset="0"/>
              </a:rPr>
              <a:t> with each other for two reasons. Firstly, the course content overlaps severely.[...] Secondly, the courses in the same period should be sequenced in terms of workload.“ </a:t>
            </a:r>
            <a:endParaRPr lang="en-US" sz="1300" spc="2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84026" y="2109565"/>
            <a:ext cx="2780400" cy="2223560"/>
          </a:xfrm>
          <a:prstGeom prst="rect">
            <a:avLst/>
          </a:prstGeom>
        </p:spPr>
        <p:txBody>
          <a:bodyPr lIns="0" tIns="0" rIns="0" bIns="0" anchor="t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1300" spc="20">
                <a:latin typeface="Arial"/>
                <a:ea typeface="ＭＳ Ｐゴシック"/>
                <a:cs typeface="Arial"/>
              </a:rPr>
              <a:t>„More diverse teaching, now really outdated lectures, exercises and exams. [...] I feel that for many courses the </a:t>
            </a:r>
            <a:r>
              <a:rPr lang="en-GB" sz="1300" b="1" spc="20">
                <a:latin typeface="Arial"/>
                <a:ea typeface="ＭＳ Ｐゴシック"/>
                <a:cs typeface="Arial"/>
              </a:rPr>
              <a:t>main goal is not learning</a:t>
            </a:r>
            <a:r>
              <a:rPr lang="en-GB" sz="1300" spc="20">
                <a:latin typeface="Arial"/>
                <a:ea typeface="ＭＳ Ｐゴシック"/>
                <a:cs typeface="Arial"/>
              </a:rPr>
              <a:t>, but rather passing.“ </a:t>
            </a:r>
            <a:endParaRPr lang="en-GB" sz="1300" spc="2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159503" y="2109565"/>
            <a:ext cx="2788544" cy="2969211"/>
          </a:xfrm>
          <a:prstGeom prst="rect">
            <a:avLst/>
          </a:prstGeom>
        </p:spPr>
        <p:txBody>
          <a:bodyPr lIns="0" tIns="0" rIns="0" bIns="0" anchor="t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1300" spc="20">
                <a:latin typeface="Arial"/>
                <a:ea typeface="ＭＳ Ｐゴシック"/>
                <a:cs typeface="Arial"/>
              </a:rPr>
              <a:t>„[...] In fact, I learned far the most from common courses which have made a lot of tasks / cases from / learning diary during the course and has not been in the exam. The exams just get stressed and they go crazy and then the next day you forget everything. [...] I think the best courses are those with</a:t>
            </a:r>
            <a:r>
              <a:rPr lang="en-GB" sz="1300" b="1" spc="20">
                <a:latin typeface="Arial"/>
                <a:ea typeface="ＭＳ Ｐゴシック"/>
                <a:cs typeface="Arial"/>
              </a:rPr>
              <a:t> </a:t>
            </a:r>
            <a:r>
              <a:rPr lang="en-GB" sz="1300" spc="20">
                <a:latin typeface="Arial"/>
                <a:ea typeface="ＭＳ Ｐゴシック"/>
                <a:cs typeface="Arial"/>
              </a:rPr>
              <a:t>both group and individual assignments.</a:t>
            </a:r>
            <a:r>
              <a:rPr lang="en-GB" sz="1300" b="1" spc="20">
                <a:latin typeface="Arial"/>
                <a:ea typeface="ＭＳ Ｐゴシック"/>
                <a:cs typeface="Arial"/>
              </a:rPr>
              <a:t>“</a:t>
            </a:r>
            <a:r>
              <a:rPr lang="en-GB" sz="1300" spc="20">
                <a:latin typeface="Arial"/>
                <a:ea typeface="ＭＳ Ｐゴシック"/>
                <a:cs typeface="Arial"/>
              </a:rPr>
              <a:t> </a:t>
            </a:r>
            <a:endParaRPr lang="en-GB" sz="1300" spc="2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E0D17658-DB0F-724F-A7DA-E4E1D5179581}"/>
              </a:ext>
            </a:extLst>
          </p:cNvPr>
          <p:cNvSpPr txBox="1">
            <a:spLocks/>
          </p:cNvSpPr>
          <p:nvPr/>
        </p:nvSpPr>
        <p:spPr>
          <a:xfrm>
            <a:off x="287337" y="519114"/>
            <a:ext cx="5668661" cy="37059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/>
              <a:t>What (many of our) students say about ...</a:t>
            </a:r>
          </a:p>
        </p:txBody>
      </p:sp>
    </p:spTree>
    <p:extLst>
      <p:ext uri="{BB962C8B-B14F-4D97-AF65-F5344CB8AC3E}">
        <p14:creationId xmlns:p14="http://schemas.microsoft.com/office/powerpoint/2010/main" val="232642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5613AB8-4453-3B41-984E-3E385EE5A81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rIns="0" anchor="t"/>
          <a:lstStyle/>
          <a:p>
            <a:r>
              <a:rPr lang="en-GB"/>
              <a:t>How we can improve students’ well-being through teaching?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69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>
            <a:extLst>
              <a:ext uri="{FF2B5EF4-FFF2-40B4-BE49-F238E27FC236}">
                <a16:creationId xmlns:a16="http://schemas.microsoft.com/office/drawing/2014/main" id="{BF6A4A08-F0AD-6A43-BF2C-61979A4410E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/>
          <a:srcRect l="22626" r="39894"/>
          <a:stretch/>
        </p:blipFill>
        <p:spPr>
          <a:xfrm>
            <a:off x="4710793" y="0"/>
            <a:ext cx="4433207" cy="5143500"/>
          </a:xfr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4FB9537-6533-9245-825A-63D8B03FD9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 tIns="0" rIns="0" bIns="0" anchor="t"/>
          <a:lstStyle/>
          <a:p>
            <a:r>
              <a:rPr lang="en-GB" spc="20"/>
              <a:t>Based on insights from the </a:t>
            </a:r>
            <a:r>
              <a:rPr lang="en-GB" spc="20" err="1"/>
              <a:t>AllWell</a:t>
            </a:r>
            <a:r>
              <a:rPr lang="en-GB" spc="20"/>
              <a:t>? data and programme-level </a:t>
            </a:r>
            <a:r>
              <a:rPr lang="en-GB" spc="20" err="1"/>
              <a:t>AllWell</a:t>
            </a:r>
            <a:r>
              <a:rPr lang="en-GB" spc="20"/>
              <a:t>? visits, there are </a:t>
            </a:r>
            <a:r>
              <a:rPr lang="en-GB" spc="20">
                <a:solidFill>
                  <a:srgbClr val="FFCD00"/>
                </a:solidFill>
              </a:rPr>
              <a:t>three big areas</a:t>
            </a:r>
            <a:r>
              <a:rPr lang="en-GB" spc="20"/>
              <a:t> of developmental actions that can help to improve students’ study wellbeing.</a:t>
            </a:r>
            <a:endParaRPr lang="en-GB" spc="20">
              <a:cs typeface="Arial"/>
            </a:endParaRPr>
          </a:p>
          <a:p>
            <a:endParaRPr lang="en-GB">
              <a:cs typeface="Arial"/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9F91802B-F6FF-7848-981B-764B4BD104AD}"/>
              </a:ext>
            </a:extLst>
          </p:cNvPr>
          <p:cNvGrpSpPr/>
          <p:nvPr/>
        </p:nvGrpSpPr>
        <p:grpSpPr>
          <a:xfrm>
            <a:off x="5065163" y="519113"/>
            <a:ext cx="3724466" cy="4105274"/>
            <a:chOff x="5065163" y="807525"/>
            <a:chExt cx="3724466" cy="3195332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00C9DD35-D21E-F045-9C61-C5508AB26A14}"/>
                </a:ext>
              </a:extLst>
            </p:cNvPr>
            <p:cNvSpPr/>
            <p:nvPr/>
          </p:nvSpPr>
          <p:spPr>
            <a:xfrm>
              <a:off x="5065163" y="807525"/>
              <a:ext cx="3724466" cy="890774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de-DE" sz="1600" b="1">
                  <a:solidFill>
                    <a:schemeClr val="tx1"/>
                  </a:solidFill>
                </a:rPr>
                <a:t>Increasing cooperation, communication and co-planning between teachers</a:t>
              </a: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FF8AC2BD-D5D9-1A4D-8A67-30AD88771AD8}"/>
                </a:ext>
              </a:extLst>
            </p:cNvPr>
            <p:cNvSpPr/>
            <p:nvPr/>
          </p:nvSpPr>
          <p:spPr>
            <a:xfrm>
              <a:off x="5065163" y="1959432"/>
              <a:ext cx="3724466" cy="890774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de-DE" sz="1600" b="1">
                  <a:solidFill>
                    <a:schemeClr val="tx1"/>
                  </a:solidFill>
                </a:rPr>
                <a:t>Reducing course and curriculum level workload</a:t>
              </a: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0FBB4F1C-C90B-7E49-86EC-6F823EC33E73}"/>
                </a:ext>
              </a:extLst>
            </p:cNvPr>
            <p:cNvSpPr/>
            <p:nvPr/>
          </p:nvSpPr>
          <p:spPr>
            <a:xfrm>
              <a:off x="5065163" y="3112083"/>
              <a:ext cx="3724466" cy="890774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de-DE" sz="1600" b="1">
                  <a:solidFill>
                    <a:schemeClr val="tx1"/>
                  </a:solidFill>
                </a:rPr>
                <a:t>Focusing on feedback and assessment practices that support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8386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655BE09-F824-904A-BDB3-58B51861E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39" y="518400"/>
            <a:ext cx="4150122" cy="3713676"/>
          </a:xfrm>
        </p:spPr>
        <p:txBody>
          <a:bodyPr anchor="t" anchorCtr="0"/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pc="20"/>
              <a:t>With the help of the annual study well-being questionnaire AllWell?, we gain research-based knowledge for planning pedagogical development and teaching curricula.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D81F64-B3A0-8D46-9B1B-54592CB3410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706540" y="437562"/>
            <a:ext cx="4077891" cy="3429044"/>
          </a:xfrm>
          <a:solidFill>
            <a:schemeClr val="bg1"/>
          </a:solidFill>
        </p:spPr>
        <p:txBody>
          <a:bodyPr lIns="0" tIns="0" rIns="0" bIns="0" anchor="t"/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1400" spc="20">
                <a:solidFill>
                  <a:schemeClr val="tx1"/>
                </a:solidFill>
              </a:rPr>
              <a:t>Read more about how we can improve students’ well-being through teaching: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1400" b="0" spc="20">
                <a:solidFill>
                  <a:schemeClr val="tx1"/>
                </a:solidFill>
                <a:hlinkClick r:id="rId2"/>
              </a:rPr>
              <a:t>https://www.aalto.fi/en/services/pedagogical-training-main-page</a:t>
            </a:r>
            <a:endParaRPr lang="en-US" sz="1400" b="0" spc="2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1400" b="0" spc="20">
                <a:solidFill>
                  <a:schemeClr val="tx1"/>
                </a:solidFill>
                <a:hlinkClick r:id="rId3"/>
              </a:rPr>
              <a:t>https://www.aalto.fi/en/services/curriculum-design-course-planning-and-student-well-being-three-things-to-take-into-account</a:t>
            </a:r>
            <a:r>
              <a:rPr lang="en-US" sz="1400" b="0" spc="20">
                <a:solidFill>
                  <a:schemeClr val="tx1"/>
                </a:solidFill>
              </a:rPr>
              <a:t> </a:t>
            </a:r>
            <a:endParaRPr lang="en-US" sz="1400" b="0" spc="20">
              <a:solidFill>
                <a:schemeClr val="tx1"/>
              </a:solidFill>
              <a:cs typeface="Arial"/>
            </a:endParaRP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1400" b="0" spc="20">
                <a:solidFill>
                  <a:schemeClr val="tx1"/>
                </a:solidFill>
                <a:hlinkClick r:id="rId4"/>
              </a:rPr>
              <a:t>https://www.aalto.fi/en/services/supporting-student-well-being-allwell-counter-feedback</a:t>
            </a:r>
            <a:r>
              <a:rPr lang="en-US" sz="1400" b="0" spc="20">
                <a:solidFill>
                  <a:schemeClr val="tx1"/>
                </a:solidFill>
              </a:rPr>
              <a:t> </a:t>
            </a:r>
            <a:endParaRPr lang="en-US" sz="1400" b="0" spc="20">
              <a:solidFill>
                <a:schemeClr val="tx1"/>
              </a:solidFill>
              <a:cs typeface="Arial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9209453-6267-3946-AC57-31A06F4938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864" b="42517"/>
          <a:stretch/>
        </p:blipFill>
        <p:spPr>
          <a:xfrm>
            <a:off x="5617028" y="3420008"/>
            <a:ext cx="3526972" cy="172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0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A14250-5485-D14B-9DD4-1015EA5B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86" b="17576"/>
          <a:stretch/>
        </p:blipFill>
        <p:spPr>
          <a:xfrm>
            <a:off x="7923" y="1138844"/>
            <a:ext cx="9128153" cy="3211481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9F26330-8A17-5248-9682-757F2F157DC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28" y="461246"/>
            <a:ext cx="8492897" cy="566766"/>
          </a:xfrm>
        </p:spPr>
        <p:txBody>
          <a:bodyPr/>
          <a:lstStyle/>
          <a:p>
            <a:r>
              <a:rPr lang="en-US"/>
              <a:t>What is AllWell?</a:t>
            </a:r>
          </a:p>
        </p:txBody>
      </p:sp>
    </p:spTree>
    <p:extLst>
      <p:ext uri="{BB962C8B-B14F-4D97-AF65-F5344CB8AC3E}">
        <p14:creationId xmlns:p14="http://schemas.microsoft.com/office/powerpoint/2010/main" val="140236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9F26330-8A17-5248-9682-757F2F157DC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28" y="461246"/>
            <a:ext cx="8492897" cy="566766"/>
          </a:xfrm>
        </p:spPr>
        <p:txBody>
          <a:bodyPr/>
          <a:lstStyle/>
          <a:p>
            <a:r>
              <a:rPr lang="en-US"/>
              <a:t>What is AllWell?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248B38-3421-D543-A650-68F224092BB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456565"/>
            <a:ext cx="8492897" cy="2834361"/>
          </a:xfrm>
        </p:spPr>
        <p:txBody>
          <a:bodyPr numCol="2" spcCol="144000"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300" b="0" spc="20"/>
              <a:t>The AllWell? questionnaire</a:t>
            </a:r>
            <a:r>
              <a:rPr lang="en-US" sz="1300" spc="20"/>
              <a:t> </a:t>
            </a:r>
            <a:r>
              <a:rPr lang="en-US" sz="1300" b="0" spc="20"/>
              <a:t>is an annual questionnaire administered to </a:t>
            </a:r>
            <a:r>
              <a:rPr lang="en-US" sz="1300" spc="20"/>
              <a:t>2nd year Bachelor’s and 1st year Master’s students</a:t>
            </a:r>
            <a:r>
              <a:rPr lang="en-US" sz="1300" b="0" spc="20"/>
              <a:t> of Aalto University (about 3500 students yearly)</a:t>
            </a:r>
            <a:r>
              <a:rPr lang="en-US" sz="1300" b="0" spc="20" baseline="30000"/>
              <a:t>1</a:t>
            </a:r>
            <a:r>
              <a:rPr lang="en-US" sz="1300" b="0" spc="20"/>
              <a:t>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300" b="0" spc="20"/>
              <a:t>The questionnaire assesses students’ </a:t>
            </a:r>
            <a:r>
              <a:rPr lang="en-US" sz="1300" spc="20"/>
              <a:t>study-skills and study-well-being</a:t>
            </a:r>
            <a:r>
              <a:rPr lang="en-US" sz="1300" b="0" spc="20"/>
              <a:t>, </a:t>
            </a:r>
            <a:r>
              <a:rPr lang="en-US" sz="1300" spc="20"/>
              <a:t>the quality of teaching, as well as peer support </a:t>
            </a:r>
            <a:r>
              <a:rPr lang="en-US" sz="1300" b="0" spc="20"/>
              <a:t>through qualitative and quantitative measures, and is used not only to support students in their personal development, but also to develop the quality of teaching at Aalto University.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300" b="0" spc="20"/>
              <a:t>The study well-being questionnaire uses scales based on the "</a:t>
            </a:r>
            <a:r>
              <a:rPr lang="en-US" sz="1300" b="0" spc="20" err="1"/>
              <a:t>HowULearn</a:t>
            </a:r>
            <a:r>
              <a:rPr lang="en-US" sz="1300" b="0" spc="20"/>
              <a:t>" questionnaire, developed at the University of Helsinki</a:t>
            </a:r>
            <a:r>
              <a:rPr lang="en-US" sz="1300" b="0" spc="20" baseline="30000"/>
              <a:t>2</a:t>
            </a:r>
            <a:r>
              <a:rPr lang="en-US" sz="1300" b="0" spc="20"/>
              <a:t>, and applies the „study ability model“</a:t>
            </a:r>
            <a:r>
              <a:rPr lang="en-US" sz="1300" b="0" spc="20" baseline="30000"/>
              <a:t>3</a:t>
            </a:r>
            <a:r>
              <a:rPr lang="en-US" sz="1300" b="0" spc="20"/>
              <a:t> to structure students’ ability to study.</a:t>
            </a:r>
          </a:p>
          <a:p>
            <a:pPr>
              <a:lnSpc>
                <a:spcPct val="120000"/>
              </a:lnSpc>
            </a:pPr>
            <a:r>
              <a:rPr lang="en-US" sz="800" b="0" i="1" spc="20" baseline="30000">
                <a:solidFill>
                  <a:schemeClr val="accent3"/>
                </a:solidFill>
              </a:rPr>
              <a:t>1 </a:t>
            </a:r>
            <a:r>
              <a:rPr lang="en-US" sz="800" b="0" i="1" spc="20">
                <a:solidFill>
                  <a:schemeClr val="accent3"/>
                </a:solidFill>
              </a:rPr>
              <a:t>Response rate: 46% in 2019</a:t>
            </a:r>
          </a:p>
          <a:p>
            <a:pPr>
              <a:lnSpc>
                <a:spcPct val="120000"/>
              </a:lnSpc>
            </a:pPr>
            <a:r>
              <a:rPr lang="en-US" sz="800" b="0" i="1" spc="20" baseline="30000">
                <a:solidFill>
                  <a:schemeClr val="accent3"/>
                </a:solidFill>
              </a:rPr>
              <a:t>2</a:t>
            </a:r>
            <a:r>
              <a:rPr lang="en-US" sz="800" b="0" i="1" spc="20">
                <a:solidFill>
                  <a:schemeClr val="accent3"/>
                </a:solidFill>
              </a:rPr>
              <a:t> See </a:t>
            </a:r>
            <a:r>
              <a:rPr lang="en-US" sz="800" b="0" i="1" spc="20" err="1">
                <a:solidFill>
                  <a:schemeClr val="accent3"/>
                </a:solidFill>
              </a:rPr>
              <a:t>Parpala</a:t>
            </a:r>
            <a:r>
              <a:rPr lang="en-US" sz="800" b="0" i="1" spc="20">
                <a:solidFill>
                  <a:schemeClr val="accent3"/>
                </a:solidFill>
              </a:rPr>
              <a:t> &amp; </a:t>
            </a:r>
            <a:r>
              <a:rPr lang="en-US" sz="800" b="0" i="1" spc="20" err="1">
                <a:solidFill>
                  <a:schemeClr val="accent3"/>
                </a:solidFill>
              </a:rPr>
              <a:t>Lindblom-Ylänne</a:t>
            </a:r>
            <a:r>
              <a:rPr lang="en-US" sz="800" b="0" i="1" spc="20">
                <a:solidFill>
                  <a:schemeClr val="accent3"/>
                </a:solidFill>
              </a:rPr>
              <a:t>, 2012</a:t>
            </a:r>
          </a:p>
          <a:p>
            <a:pPr>
              <a:lnSpc>
                <a:spcPct val="120000"/>
              </a:lnSpc>
            </a:pPr>
            <a:r>
              <a:rPr lang="en-US" sz="800" b="0" i="1" spc="20" baseline="30000">
                <a:solidFill>
                  <a:schemeClr val="accent3"/>
                </a:solidFill>
              </a:rPr>
              <a:t>3</a:t>
            </a:r>
            <a:r>
              <a:rPr lang="en-US" sz="800" b="0" i="1" spc="20">
                <a:solidFill>
                  <a:schemeClr val="accent3"/>
                </a:solidFill>
              </a:rPr>
              <a:t> The study ability model (Kunttu, 2005) divides study ability into student's own resources, study skills and motivation, teaching and study environment.</a:t>
            </a:r>
          </a:p>
        </p:txBody>
      </p:sp>
    </p:spTree>
    <p:extLst>
      <p:ext uri="{BB962C8B-B14F-4D97-AF65-F5344CB8AC3E}">
        <p14:creationId xmlns:p14="http://schemas.microsoft.com/office/powerpoint/2010/main" val="429190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5613AB8-4453-3B41-984E-3E385EE5A81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rIns="0" anchor="t"/>
          <a:lstStyle/>
          <a:p>
            <a:r>
              <a:rPr lang="en-GB"/>
              <a:t>Main findings from the </a:t>
            </a:r>
            <a:r>
              <a:rPr lang="en-GB" err="1"/>
              <a:t>AllWell</a:t>
            </a:r>
            <a:r>
              <a:rPr lang="en-GB"/>
              <a:t>? questionnaire</a:t>
            </a:r>
            <a:endParaRPr lang="en-GB">
              <a:cs typeface="Arial"/>
            </a:endParaRP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34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412C15A-D0EE-EF4F-92C8-BA49DD2D8C6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l="-12850" t="-7285" r="-12941" b="-18506"/>
          <a:stretch/>
        </p:blipFill>
        <p:spPr>
          <a:xfrm>
            <a:off x="4999665" y="0"/>
            <a:ext cx="3855463" cy="514350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2C62E-AC2E-824C-A2DF-7763E2002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519113"/>
            <a:ext cx="4218160" cy="2807981"/>
          </a:xfrm>
        </p:spPr>
        <p:txBody>
          <a:bodyPr lIns="0" tIns="0" rIns="0" bIns="0" anchor="t"/>
          <a:lstStyle/>
          <a:p>
            <a:r>
              <a:rPr lang="en-GB" sz="2100"/>
              <a:t>Throughout 2017–2019, around </a:t>
            </a:r>
            <a:r>
              <a:rPr lang="en-GB" sz="2100">
                <a:solidFill>
                  <a:srgbClr val="FFCD00"/>
                </a:solidFill>
              </a:rPr>
              <a:t>20%</a:t>
            </a:r>
            <a:r>
              <a:rPr lang="en-GB" sz="2100"/>
              <a:t> of Aalto University students were at </a:t>
            </a:r>
            <a:r>
              <a:rPr lang="en-GB" sz="2100">
                <a:solidFill>
                  <a:srgbClr val="FFCD00"/>
                </a:solidFill>
              </a:rPr>
              <a:t>high risk</a:t>
            </a:r>
            <a:r>
              <a:rPr lang="en-GB" sz="2100"/>
              <a:t> of study-related burn-out</a:t>
            </a:r>
            <a:r>
              <a:rPr lang="en-GB" b="0" baseline="30000"/>
              <a:t>1</a:t>
            </a:r>
            <a:r>
              <a:rPr lang="en-GB" sz="2100"/>
              <a:t>.</a:t>
            </a:r>
            <a:r>
              <a:rPr lang="en-GB"/>
              <a:t> </a:t>
            </a:r>
            <a:endParaRPr lang="en-GB" sz="2100">
              <a:cs typeface="Arial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100"/>
              <a:t>That is </a:t>
            </a:r>
            <a:r>
              <a:rPr lang="en-GB" sz="2100">
                <a:solidFill>
                  <a:srgbClr val="FFCD00"/>
                </a:solidFill>
              </a:rPr>
              <a:t>more than twice</a:t>
            </a:r>
            <a:r>
              <a:rPr lang="en-GB" sz="2100"/>
              <a:t> the national average</a:t>
            </a:r>
            <a:r>
              <a:rPr lang="en-GB" sz="2100" b="0" baseline="30000"/>
              <a:t>2</a:t>
            </a:r>
            <a:r>
              <a:rPr lang="en-GB" sz="2100"/>
              <a:t>.</a:t>
            </a:r>
            <a:endParaRPr lang="en-GB" sz="2100">
              <a:cs typeface="Arial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4C02B1E-4F57-4648-AE97-9B0FD50EFB96}"/>
              </a:ext>
            </a:extLst>
          </p:cNvPr>
          <p:cNvSpPr/>
          <p:nvPr/>
        </p:nvSpPr>
        <p:spPr>
          <a:xfrm>
            <a:off x="1950885" y="4536000"/>
            <a:ext cx="2941045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00" i="1" spc="20" baseline="30000">
                <a:solidFill>
                  <a:schemeClr val="accent3"/>
                </a:solidFill>
              </a:rPr>
              <a:t>1</a:t>
            </a:r>
            <a:r>
              <a:rPr lang="en-US" sz="800" i="1" spc="20">
                <a:solidFill>
                  <a:schemeClr val="accent3"/>
                </a:solidFill>
              </a:rPr>
              <a:t> Students’ burn-out risk levels consist of three aspects: </a:t>
            </a:r>
            <a:br>
              <a:rPr lang="en-US" sz="800" i="1" spc="20">
                <a:solidFill>
                  <a:schemeClr val="accent3"/>
                </a:solidFill>
              </a:rPr>
            </a:br>
            <a:r>
              <a:rPr lang="en-US" sz="800" i="1" spc="20">
                <a:solidFill>
                  <a:schemeClr val="accent3"/>
                </a:solidFill>
              </a:rPr>
              <a:t>study related stress (exhaustion), losing motivation </a:t>
            </a:r>
            <a:br>
              <a:rPr lang="en-US" sz="800" i="1" spc="20">
                <a:solidFill>
                  <a:schemeClr val="accent3"/>
                </a:solidFill>
              </a:rPr>
            </a:br>
            <a:r>
              <a:rPr lang="en-US" sz="800" i="1" spc="20">
                <a:solidFill>
                  <a:schemeClr val="accent3"/>
                </a:solidFill>
              </a:rPr>
              <a:t>(cynicism) and experiencing inadequacy.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C9EC3B2-38D4-5849-B73A-712E0BD36885}"/>
              </a:ext>
            </a:extLst>
          </p:cNvPr>
          <p:cNvSpPr/>
          <p:nvPr/>
        </p:nvSpPr>
        <p:spPr>
          <a:xfrm>
            <a:off x="4999665" y="4536000"/>
            <a:ext cx="3051672" cy="4296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800" i="1" spc="20">
                <a:solidFill>
                  <a:schemeClr val="accent3"/>
                </a:solidFill>
              </a:rPr>
              <a:t>On the risk scale from 9 to 54, „high risk“ is over 37 points.</a:t>
            </a:r>
            <a:endParaRPr lang="en-GB" sz="800" i="1" spc="20">
              <a:solidFill>
                <a:schemeClr val="accent3"/>
              </a:solidFill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sz="800" i="1" spc="20" baseline="30000">
                <a:solidFill>
                  <a:schemeClr val="accent3"/>
                </a:solidFill>
              </a:rPr>
              <a:t>2</a:t>
            </a:r>
            <a:r>
              <a:rPr lang="en-GB" sz="800" i="1" spc="20">
                <a:solidFill>
                  <a:schemeClr val="accent3"/>
                </a:solidFill>
              </a:rPr>
              <a:t> Compare with YTHS2012, Finnish student health care survey results, national level.</a:t>
            </a:r>
            <a:endParaRPr lang="en-GB" sz="800" i="1" spc="20">
              <a:solidFill>
                <a:schemeClr val="accent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00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3312000" y="2630750"/>
            <a:ext cx="2520000" cy="1476887"/>
          </a:xfrm>
          <a:prstGeom prst="rect">
            <a:avLst/>
          </a:prstGeom>
        </p:spPr>
        <p:txBody>
          <a:bodyPr lIns="0" tIns="72000" rIns="0" bIns="0" anchor="t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de-AT" sz="2100" b="1">
                <a:highlight>
                  <a:srgbClr val="FFCD00"/>
                </a:highlight>
                <a:ea typeface="ＭＳ Ｐゴシック"/>
              </a:rPr>
              <a:t>Surface Approach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300">
                <a:ea typeface="ＭＳ Ｐゴシック"/>
              </a:rPr>
              <a:t>Studies seem fragmented and students have difficulties understanding and controlling </a:t>
            </a:r>
            <a:r>
              <a:rPr lang="en-US" sz="1300"/>
              <a:t/>
            </a:r>
            <a:br>
              <a:rPr lang="en-US" sz="1300"/>
            </a:br>
            <a:r>
              <a:rPr lang="en-US" sz="1300">
                <a:ea typeface="ＭＳ Ｐゴシック"/>
              </a:rPr>
              <a:t>the study subjects</a:t>
            </a:r>
            <a:endParaRPr lang="de-AT" sz="1300">
              <a:ea typeface="ＭＳ Ｐゴシック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62708" y="2630750"/>
            <a:ext cx="2520000" cy="1162445"/>
          </a:xfrm>
          <a:prstGeom prst="rect">
            <a:avLst/>
          </a:prstGeom>
        </p:spPr>
        <p:txBody>
          <a:bodyPr lIns="0" tIns="72000" rIns="0" bIns="0" anchor="t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GB" sz="2100" b="1">
                <a:highlight>
                  <a:srgbClr val="FFCD00"/>
                </a:highlight>
                <a:ea typeface="ＭＳ Ｐゴシック"/>
              </a:rPr>
              <a:t>High Self-criticism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GB" sz="1300">
                <a:ea typeface="ＭＳ Ｐゴシック"/>
              </a:rPr>
              <a:t>Students feel inadequate and </a:t>
            </a:r>
            <a:r>
              <a:rPr lang="en-GB" sz="1300"/>
              <a:t/>
            </a:r>
            <a:br>
              <a:rPr lang="en-GB" sz="1300"/>
            </a:br>
            <a:r>
              <a:rPr lang="en-GB" sz="1300">
                <a:ea typeface="ＭＳ Ｐゴシック"/>
              </a:rPr>
              <a:t>are judgemental about themselves and their failures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161292" y="2648933"/>
            <a:ext cx="2520000" cy="1162445"/>
          </a:xfrm>
          <a:prstGeom prst="rect">
            <a:avLst/>
          </a:prstGeom>
        </p:spPr>
        <p:txBody>
          <a:bodyPr lIns="0" tIns="72000" rIns="0" bIns="0" anchor="t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GB" sz="2100" b="1">
                <a:highlight>
                  <a:srgbClr val="FFCD00"/>
                </a:highlight>
                <a:ea typeface="ＭＳ Ｐゴシック"/>
              </a:rPr>
              <a:t>Low Self-efficacy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GB" sz="1300">
                <a:ea typeface="ＭＳ Ｐゴシック"/>
              </a:rPr>
              <a:t>No trust in performance as a student (now and in the future) </a:t>
            </a:r>
            <a:r>
              <a:rPr lang="en-GB" sz="1300"/>
              <a:t/>
            </a:r>
            <a:br>
              <a:rPr lang="en-GB" sz="1300"/>
            </a:br>
            <a:r>
              <a:rPr lang="en-GB" sz="1300">
                <a:ea typeface="ＭＳ Ｐゴシック"/>
              </a:rPr>
              <a:t>or ability to learn when the </a:t>
            </a:r>
            <a:r>
              <a:rPr lang="en-GB" sz="1300"/>
              <a:t/>
            </a:r>
            <a:br>
              <a:rPr lang="en-GB" sz="1300"/>
            </a:br>
            <a:r>
              <a:rPr lang="en-GB" sz="1300">
                <a:ea typeface="ＭＳ Ｐゴシック"/>
              </a:rPr>
              <a:t>subject feels difficult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E0D17658-DB0F-724F-A7DA-E4E1D5179581}"/>
              </a:ext>
            </a:extLst>
          </p:cNvPr>
          <p:cNvSpPr txBox="1">
            <a:spLocks/>
          </p:cNvSpPr>
          <p:nvPr/>
        </p:nvSpPr>
        <p:spPr>
          <a:xfrm>
            <a:off x="2080563" y="1390077"/>
            <a:ext cx="4982874" cy="606961"/>
          </a:xfrm>
          <a:prstGeom prst="rect">
            <a:avLst/>
          </a:prstGeom>
          <a:solidFill>
            <a:srgbClr val="FFCD00"/>
          </a:solidFill>
        </p:spPr>
        <p:txBody>
          <a:bodyPr lIns="0" tIns="0" rIns="0" bIns="0" anchor="ctr" anchorCtr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de-DE" sz="3000"/>
              <a:t>High Burn-out Risk</a:t>
            </a:r>
            <a:endParaRPr lang="de-DE" sz="3000" err="1">
              <a:cs typeface="Arial"/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A8E8AF6E-DE61-7440-B55C-B40F40F1409A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1722708" y="2082283"/>
            <a:ext cx="308489" cy="548467"/>
          </a:xfrm>
          <a:prstGeom prst="straightConnector1">
            <a:avLst/>
          </a:prstGeom>
          <a:ln w="41275">
            <a:solidFill>
              <a:srgbClr val="FFCD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B8B292E5-BF21-8845-9FA3-9E3AA48B011F}"/>
              </a:ext>
            </a:extLst>
          </p:cNvPr>
          <p:cNvCxnSpPr>
            <a:cxnSpLocks/>
          </p:cNvCxnSpPr>
          <p:nvPr/>
        </p:nvCxnSpPr>
        <p:spPr>
          <a:xfrm>
            <a:off x="4572000" y="2082283"/>
            <a:ext cx="0" cy="548467"/>
          </a:xfrm>
          <a:prstGeom prst="straightConnector1">
            <a:avLst/>
          </a:prstGeom>
          <a:ln w="41275">
            <a:solidFill>
              <a:srgbClr val="FFCD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C07D867D-01AB-024D-972C-9029AB2B48D3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7063437" y="2082283"/>
            <a:ext cx="357855" cy="566650"/>
          </a:xfrm>
          <a:prstGeom prst="straightConnector1">
            <a:avLst/>
          </a:prstGeom>
          <a:ln w="41275">
            <a:solidFill>
              <a:srgbClr val="FFCD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55EEFBCA-E723-4B43-BFA0-8EBF8123A696}"/>
              </a:ext>
            </a:extLst>
          </p:cNvPr>
          <p:cNvSpPr/>
          <p:nvPr/>
        </p:nvSpPr>
        <p:spPr>
          <a:xfrm>
            <a:off x="288000" y="215936"/>
            <a:ext cx="8168544" cy="7266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800" b="1"/>
              <a:t>Network analyses have shown that students’ burn-out risk is tightly linked to self-criticism, surface approach to learning and self-efficacy.</a:t>
            </a:r>
            <a:endParaRPr lang="en-GB" sz="18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21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95FFD2-0136-8042-9E5A-3AB0835D5B85}"/>
              </a:ext>
            </a:extLst>
          </p:cNvPr>
          <p:cNvSpPr txBox="1">
            <a:spLocks/>
          </p:cNvSpPr>
          <p:nvPr/>
        </p:nvSpPr>
        <p:spPr>
          <a:xfrm>
            <a:off x="288000" y="519113"/>
            <a:ext cx="8464962" cy="751547"/>
          </a:xfrm>
          <a:prstGeom prst="rect">
            <a:avLst/>
          </a:prstGeom>
        </p:spPr>
        <p:txBody>
          <a:bodyPr lIns="0" tIns="0" rIns="0" bIns="0" anchor="t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Teaching can have a </a:t>
            </a:r>
            <a:r>
              <a:rPr lang="en-GB" dirty="0">
                <a:solidFill>
                  <a:srgbClr val="FFCD00"/>
                </a:solidFill>
              </a:rPr>
              <a:t>positive impact</a:t>
            </a:r>
            <a:r>
              <a:rPr lang="en-GB" dirty="0"/>
              <a:t> on students’ burn-out risks by lowering surface approach and increasing self-efficacy.</a:t>
            </a:r>
            <a:endParaRPr lang="en-GB" dirty="0"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338C34F-586D-5245-858F-C210556719FA}"/>
              </a:ext>
            </a:extLst>
          </p:cNvPr>
          <p:cNvSpPr txBox="1">
            <a:spLocks/>
          </p:cNvSpPr>
          <p:nvPr/>
        </p:nvSpPr>
        <p:spPr>
          <a:xfrm>
            <a:off x="1302830" y="2629067"/>
            <a:ext cx="2948400" cy="1598512"/>
          </a:xfrm>
          <a:prstGeom prst="rect">
            <a:avLst/>
          </a:prstGeom>
        </p:spPr>
        <p:txBody>
          <a:bodyPr lIns="0" tIns="72000" rIns="0" bIns="0" anchor="t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de-AT" sz="2100" b="1">
                <a:highlight>
                  <a:srgbClr val="FFCD00"/>
                </a:highlight>
                <a:ea typeface="ＭＳ Ｐゴシック"/>
              </a:rPr>
              <a:t>Low Surface Approach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400">
                <a:ea typeface="ＭＳ Ｐゴシック"/>
              </a:rPr>
              <a:t>Studies seem coherent and students have no difficulties understanding and controlling the study subjects</a:t>
            </a:r>
            <a:endParaRPr lang="de-AT" sz="1400">
              <a:ea typeface="ＭＳ Ｐゴシック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1248B5-B3F3-1347-961D-0A996CCAFCBA}"/>
              </a:ext>
            </a:extLst>
          </p:cNvPr>
          <p:cNvSpPr txBox="1">
            <a:spLocks/>
          </p:cNvSpPr>
          <p:nvPr/>
        </p:nvSpPr>
        <p:spPr>
          <a:xfrm>
            <a:off x="4821518" y="2637349"/>
            <a:ext cx="2948400" cy="1677367"/>
          </a:xfrm>
          <a:prstGeom prst="rect">
            <a:avLst/>
          </a:prstGeom>
        </p:spPr>
        <p:txBody>
          <a:bodyPr lIns="0" tIns="72000" rIns="0" bIns="0" anchor="t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GB" sz="2100" b="1">
                <a:highlight>
                  <a:srgbClr val="FFCD00"/>
                </a:highlight>
                <a:ea typeface="ＭＳ Ｐゴシック"/>
              </a:rPr>
              <a:t>High Self-efficacy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GB" sz="1400">
                <a:ea typeface="ＭＳ Ｐゴシック"/>
              </a:rPr>
              <a:t>Trust in performance as a student (now and in the future) and ability to learn when the subject feels difficult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F7147F-2843-964B-909E-5DC8F89CC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402" y="1731503"/>
            <a:ext cx="651256" cy="6512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9C4D2DD-8B41-8740-A07E-DDD1E705A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327" y="1687099"/>
            <a:ext cx="740064" cy="7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7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5613AB8-4453-3B41-984E-3E385EE5A81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rIns="0" anchor="t"/>
          <a:lstStyle/>
          <a:p>
            <a:r>
              <a:rPr lang="en-GB"/>
              <a:t>Why is students’ well-being </a:t>
            </a:r>
            <a:br>
              <a:rPr lang="en-GB"/>
            </a:br>
            <a:r>
              <a:rPr lang="en-GB"/>
              <a:t>so important?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67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9DFEC3E-7C2F-DA44-B7AE-6E326279D19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l="-5581" t="-6843" r="-3645" b="-11726"/>
          <a:stretch/>
        </p:blipFill>
        <p:spPr>
          <a:xfrm>
            <a:off x="4616067" y="0"/>
            <a:ext cx="4527933" cy="514349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2C62E-AC2E-824C-A2DF-7763E2002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7" y="519113"/>
            <a:ext cx="4328729" cy="2807981"/>
          </a:xfrm>
        </p:spPr>
        <p:txBody>
          <a:bodyPr lIns="0" tIns="0" rIns="0" bIns="0" anchor="t"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100"/>
              <a:t>Students’ level of burn-out risk not only affects their well-being, but is also linked to their </a:t>
            </a:r>
            <a:r>
              <a:rPr lang="en-GB" sz="2100">
                <a:solidFill>
                  <a:srgbClr val="FFCD00"/>
                </a:solidFill>
              </a:rPr>
              <a:t>academic performance</a:t>
            </a:r>
            <a:r>
              <a:rPr lang="en-GB" sz="2100" b="0" baseline="30000"/>
              <a:t>1</a:t>
            </a:r>
            <a:r>
              <a:rPr lang="en-GB" sz="2100"/>
              <a:t>.</a:t>
            </a:r>
            <a:endParaRPr lang="en-GB" sz="2100">
              <a:cs typeface="Arial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100"/>
              <a:t>Students with lower burn-out risk levels </a:t>
            </a:r>
            <a:r>
              <a:rPr lang="en-GB" sz="2100">
                <a:solidFill>
                  <a:srgbClr val="FFCD00"/>
                </a:solidFill>
              </a:rPr>
              <a:t>perform better</a:t>
            </a:r>
            <a:r>
              <a:rPr lang="en-GB" sz="2100"/>
              <a:t> in regard to both grades and credits.</a:t>
            </a:r>
            <a:endParaRPr lang="en-GB" sz="2100">
              <a:cs typeface="Arial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4C02B1E-4F57-4648-AE97-9B0FD50EFB96}"/>
              </a:ext>
            </a:extLst>
          </p:cNvPr>
          <p:cNvSpPr/>
          <p:nvPr/>
        </p:nvSpPr>
        <p:spPr>
          <a:xfrm>
            <a:off x="1972919" y="4536000"/>
            <a:ext cx="2874503" cy="4296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800" i="1" spc="20" baseline="30000">
                <a:solidFill>
                  <a:schemeClr val="accent3"/>
                </a:solidFill>
              </a:rPr>
              <a:t>1</a:t>
            </a:r>
            <a:r>
              <a:rPr lang="en-GB" sz="800" i="1" spc="20">
                <a:solidFill>
                  <a:schemeClr val="accent3"/>
                </a:solidFill>
              </a:rPr>
              <a:t> The effect is probably bi-directional, i.e. low grades lead to high burn-out risk, high burn-out risk leads to low grades.</a:t>
            </a:r>
            <a:endParaRPr lang="en-GB" sz="800" i="1" spc="20">
              <a:solidFill>
                <a:schemeClr val="accent3"/>
              </a:solidFill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sz="800" i="1" spc="20">
                <a:solidFill>
                  <a:schemeClr val="accent3"/>
                </a:solidFill>
              </a:rPr>
              <a:t>Data: </a:t>
            </a:r>
            <a:r>
              <a:rPr lang="en-GB" sz="800" i="1" spc="20" err="1">
                <a:solidFill>
                  <a:schemeClr val="accent3"/>
                </a:solidFill>
              </a:rPr>
              <a:t>AllWell</a:t>
            </a:r>
            <a:r>
              <a:rPr lang="en-GB" sz="800" i="1" spc="20">
                <a:solidFill>
                  <a:schemeClr val="accent3"/>
                </a:solidFill>
              </a:rPr>
              <a:t>? 2017-2019, Bachelor &amp; Master students.</a:t>
            </a:r>
            <a:endParaRPr lang="en-GB" sz="800" i="1" spc="20">
              <a:solidFill>
                <a:schemeClr val="accent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881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black.potx" id="{E317CB2F-2B06-4C29-BA0A-E1C053682C02}" vid="{FC0938FB-93C8-41A2-BD85-9FECC1749D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0</TotalTime>
  <Words>759</Words>
  <Application>Microsoft Office PowerPoint</Application>
  <PresentationFormat>On-screen Show (16:9)</PresentationFormat>
  <Paragraphs>59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ＭＳ Ｐゴシック</vt:lpstr>
      <vt:lpstr>arial</vt:lpstr>
      <vt:lpstr>arial</vt:lpstr>
      <vt:lpstr>Arial Hebrew Scholar</vt:lpstr>
      <vt:lpstr>Calibri</vt:lpstr>
      <vt:lpstr>Georgia</vt:lpstr>
      <vt:lpstr>Office-teema</vt:lpstr>
      <vt:lpstr>AllWell?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Lisa Staudinger</dc:creator>
  <cp:lastModifiedBy>Rönkkönen Sara</cp:lastModifiedBy>
  <cp:revision>1</cp:revision>
  <dcterms:created xsi:type="dcterms:W3CDTF">2019-10-07T13:25:52Z</dcterms:created>
  <dcterms:modified xsi:type="dcterms:W3CDTF">2019-11-19T13:17:53Z</dcterms:modified>
</cp:coreProperties>
</file>