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810" r:id="rId2"/>
  </p:sldMasterIdLst>
  <p:notesMasterIdLst>
    <p:notesMasterId r:id="rId12"/>
  </p:notesMasterIdLst>
  <p:handoutMasterIdLst>
    <p:handoutMasterId r:id="rId13"/>
  </p:handoutMasterIdLst>
  <p:sldIdLst>
    <p:sldId id="281" r:id="rId3"/>
    <p:sldId id="297" r:id="rId4"/>
    <p:sldId id="292" r:id="rId5"/>
    <p:sldId id="301" r:id="rId6"/>
    <p:sldId id="283" r:id="rId7"/>
    <p:sldId id="284" r:id="rId8"/>
    <p:sldId id="298" r:id="rId9"/>
    <p:sldId id="291" r:id="rId10"/>
    <p:sldId id="30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33CC"/>
    <a:srgbClr val="FFA3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237" autoAdjust="0"/>
  </p:normalViewPr>
  <p:slideViewPr>
    <p:cSldViewPr snapToGrid="0" snapToObjects="1">
      <p:cViewPr varScale="1">
        <p:scale>
          <a:sx n="65" d="100"/>
          <a:sy n="65" d="100"/>
        </p:scale>
        <p:origin x="1376" y="48"/>
      </p:cViewPr>
      <p:guideLst>
        <p:guide orient="horz"/>
        <p:guide pos="4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37C16-25AD-4344-B215-096E680316A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E0CE9-8437-4790-A059-5934425DEED4}">
      <dgm:prSet phldrT="[Text]"/>
      <dgm:spPr/>
      <dgm:t>
        <a:bodyPr/>
        <a:lstStyle/>
        <a:p>
          <a:r>
            <a:rPr lang="en-US" dirty="0" smtClean="0"/>
            <a:t>Technical path</a:t>
          </a:r>
          <a:endParaRPr lang="en-US" dirty="0"/>
        </a:p>
      </dgm:t>
    </dgm:pt>
    <dgm:pt modelId="{3AFEA81D-8BB1-4300-AE2A-C9642343B290}" type="parTrans" cxnId="{C9ADF6CE-2E78-4251-A103-4B05CB8CAA0A}">
      <dgm:prSet/>
      <dgm:spPr/>
      <dgm:t>
        <a:bodyPr/>
        <a:lstStyle/>
        <a:p>
          <a:endParaRPr lang="en-US"/>
        </a:p>
      </dgm:t>
    </dgm:pt>
    <dgm:pt modelId="{2D143DA6-A026-49C3-B4FF-2B4389997541}" type="sibTrans" cxnId="{C9ADF6CE-2E78-4251-A103-4B05CB8CAA0A}">
      <dgm:prSet/>
      <dgm:spPr/>
      <dgm:t>
        <a:bodyPr/>
        <a:lstStyle/>
        <a:p>
          <a:endParaRPr lang="en-US"/>
        </a:p>
      </dgm:t>
    </dgm:pt>
    <dgm:pt modelId="{3CC95C65-9749-43C5-830D-7FBE2ED5161F}">
      <dgm:prSet phldrT="[Text]"/>
      <dgm:spPr/>
      <dgm:t>
        <a:bodyPr/>
        <a:lstStyle/>
        <a:p>
          <a:r>
            <a:rPr lang="en-US" dirty="0" smtClean="0">
              <a:solidFill>
                <a:srgbClr val="FF33CC"/>
              </a:solidFill>
            </a:rPr>
            <a:t>Membrane reactor optimization</a:t>
          </a:r>
          <a:endParaRPr lang="en-US" dirty="0">
            <a:solidFill>
              <a:srgbClr val="FF33CC"/>
            </a:solidFill>
          </a:endParaRPr>
        </a:p>
      </dgm:t>
    </dgm:pt>
    <dgm:pt modelId="{C8B88303-FB5D-46A6-A1D1-6748458AC5EC}" type="parTrans" cxnId="{E5FF36BE-40FC-4E12-97FA-A479496BCDC2}">
      <dgm:prSet/>
      <dgm:spPr/>
      <dgm:t>
        <a:bodyPr/>
        <a:lstStyle/>
        <a:p>
          <a:endParaRPr lang="en-US"/>
        </a:p>
      </dgm:t>
    </dgm:pt>
    <dgm:pt modelId="{5A96A984-8C8D-439E-98D2-E40A394F89E5}" type="sibTrans" cxnId="{E5FF36BE-40FC-4E12-97FA-A479496BCDC2}">
      <dgm:prSet/>
      <dgm:spPr/>
      <dgm:t>
        <a:bodyPr/>
        <a:lstStyle/>
        <a:p>
          <a:endParaRPr lang="en-US"/>
        </a:p>
      </dgm:t>
    </dgm:pt>
    <dgm:pt modelId="{08F6D610-EC02-463B-B098-6A1215FCB7DB}">
      <dgm:prSet phldrT="[Text]"/>
      <dgm:spPr/>
      <dgm:t>
        <a:bodyPr/>
        <a:lstStyle/>
        <a:p>
          <a:r>
            <a:rPr lang="en-US" dirty="0" smtClean="0">
              <a:solidFill>
                <a:srgbClr val="FF33CC"/>
              </a:solidFill>
            </a:rPr>
            <a:t>Pretreatment and lime product tests</a:t>
          </a:r>
          <a:endParaRPr lang="en-US" dirty="0">
            <a:solidFill>
              <a:srgbClr val="FF33CC"/>
            </a:solidFill>
          </a:endParaRPr>
        </a:p>
      </dgm:t>
    </dgm:pt>
    <dgm:pt modelId="{AE29EA9A-D652-4887-869F-4A8B24D4B3AA}" type="parTrans" cxnId="{573FEA2C-C1CE-4FF7-8E04-BC21E966A320}">
      <dgm:prSet/>
      <dgm:spPr/>
      <dgm:t>
        <a:bodyPr/>
        <a:lstStyle/>
        <a:p>
          <a:endParaRPr lang="en-US"/>
        </a:p>
      </dgm:t>
    </dgm:pt>
    <dgm:pt modelId="{FD04229D-4EBF-4671-BA1B-6D4BEB73AA45}" type="sibTrans" cxnId="{573FEA2C-C1CE-4FF7-8E04-BC21E966A320}">
      <dgm:prSet/>
      <dgm:spPr/>
      <dgm:t>
        <a:bodyPr/>
        <a:lstStyle/>
        <a:p>
          <a:endParaRPr lang="en-US"/>
        </a:p>
      </dgm:t>
    </dgm:pt>
    <dgm:pt modelId="{C0425D19-DF3C-46C9-9D84-8E9335EF9FD7}">
      <dgm:prSet phldrT="[Text]"/>
      <dgm:spPr/>
      <dgm:t>
        <a:bodyPr/>
        <a:lstStyle/>
        <a:p>
          <a:r>
            <a:rPr lang="en-US" dirty="0" smtClean="0"/>
            <a:t>Commercial path</a:t>
          </a:r>
          <a:endParaRPr lang="en-US" dirty="0"/>
        </a:p>
      </dgm:t>
    </dgm:pt>
    <dgm:pt modelId="{D2232EA4-AEF2-4020-B6AC-90080B0126B6}" type="parTrans" cxnId="{C7F44DE1-8A0E-4CD9-B926-218CD55D3953}">
      <dgm:prSet/>
      <dgm:spPr/>
      <dgm:t>
        <a:bodyPr/>
        <a:lstStyle/>
        <a:p>
          <a:endParaRPr lang="en-US"/>
        </a:p>
      </dgm:t>
    </dgm:pt>
    <dgm:pt modelId="{7898CAC0-13FB-416A-B041-8B23AA482B28}" type="sibTrans" cxnId="{C7F44DE1-8A0E-4CD9-B926-218CD55D3953}">
      <dgm:prSet/>
      <dgm:spPr/>
      <dgm:t>
        <a:bodyPr/>
        <a:lstStyle/>
        <a:p>
          <a:endParaRPr lang="en-US"/>
        </a:p>
      </dgm:t>
    </dgm:pt>
    <dgm:pt modelId="{B2E95A05-43AC-4223-B4BF-98F4DC14CDBD}">
      <dgm:prSet phldrT="[Text]"/>
      <dgm:spPr/>
      <dgm:t>
        <a:bodyPr/>
        <a:lstStyle/>
        <a:p>
          <a:r>
            <a:rPr lang="en-US" dirty="0" smtClean="0">
              <a:solidFill>
                <a:srgbClr val="FF33CC"/>
              </a:solidFill>
            </a:rPr>
            <a:t>Market potential of different waste streams</a:t>
          </a:r>
          <a:endParaRPr lang="en-US" dirty="0">
            <a:solidFill>
              <a:srgbClr val="FF33CC"/>
            </a:solidFill>
          </a:endParaRPr>
        </a:p>
      </dgm:t>
    </dgm:pt>
    <dgm:pt modelId="{C9D6D335-1867-43A1-A244-69FE2E51F512}" type="parTrans" cxnId="{4D69B10F-C3EE-4CD4-B3AC-C44D70554E5D}">
      <dgm:prSet/>
      <dgm:spPr/>
      <dgm:t>
        <a:bodyPr/>
        <a:lstStyle/>
        <a:p>
          <a:endParaRPr lang="en-US"/>
        </a:p>
      </dgm:t>
    </dgm:pt>
    <dgm:pt modelId="{38006278-1227-4F96-A763-3D0E84C4320F}" type="sibTrans" cxnId="{4D69B10F-C3EE-4CD4-B3AC-C44D70554E5D}">
      <dgm:prSet/>
      <dgm:spPr/>
      <dgm:t>
        <a:bodyPr/>
        <a:lstStyle/>
        <a:p>
          <a:endParaRPr lang="en-US"/>
        </a:p>
      </dgm:t>
    </dgm:pt>
    <dgm:pt modelId="{64AF58FF-AAFD-4892-9B48-691170E46A23}">
      <dgm:prSet phldrT="[Text]"/>
      <dgm:spPr/>
      <dgm:t>
        <a:bodyPr/>
        <a:lstStyle/>
        <a:p>
          <a:r>
            <a:rPr lang="en-US" dirty="0" smtClean="0"/>
            <a:t>End-product value chain studies</a:t>
          </a:r>
          <a:endParaRPr lang="en-US" dirty="0"/>
        </a:p>
      </dgm:t>
    </dgm:pt>
    <dgm:pt modelId="{6206FFEA-2817-4D6C-9691-40ABFCCAB1AB}" type="parTrans" cxnId="{EDF35D59-5188-49CF-A518-0BF60FFE6E49}">
      <dgm:prSet/>
      <dgm:spPr/>
      <dgm:t>
        <a:bodyPr/>
        <a:lstStyle/>
        <a:p>
          <a:endParaRPr lang="en-US"/>
        </a:p>
      </dgm:t>
    </dgm:pt>
    <dgm:pt modelId="{B67F73D0-399E-4473-8DFD-E231C01BE011}" type="sibTrans" cxnId="{EDF35D59-5188-49CF-A518-0BF60FFE6E49}">
      <dgm:prSet/>
      <dgm:spPr/>
      <dgm:t>
        <a:bodyPr/>
        <a:lstStyle/>
        <a:p>
          <a:endParaRPr lang="en-US"/>
        </a:p>
      </dgm:t>
    </dgm:pt>
    <dgm:pt modelId="{B2880397-3008-41C9-B55C-1020882B5312}">
      <dgm:prSet/>
      <dgm:spPr/>
      <dgm:t>
        <a:bodyPr/>
        <a:lstStyle/>
        <a:p>
          <a:r>
            <a:rPr lang="en-US" dirty="0" smtClean="0"/>
            <a:t>Business model development</a:t>
          </a:r>
          <a:endParaRPr lang="en-US" dirty="0"/>
        </a:p>
      </dgm:t>
    </dgm:pt>
    <dgm:pt modelId="{0A1407DA-EF2F-4A26-AF51-322265F675B7}" type="parTrans" cxnId="{17D8A8CF-039D-42FE-A66A-DB14474018D7}">
      <dgm:prSet/>
      <dgm:spPr/>
      <dgm:t>
        <a:bodyPr/>
        <a:lstStyle/>
        <a:p>
          <a:endParaRPr lang="en-US"/>
        </a:p>
      </dgm:t>
    </dgm:pt>
    <dgm:pt modelId="{1B4C266D-E380-4B51-8559-FF439E2819E9}" type="sibTrans" cxnId="{17D8A8CF-039D-42FE-A66A-DB14474018D7}">
      <dgm:prSet/>
      <dgm:spPr/>
      <dgm:t>
        <a:bodyPr/>
        <a:lstStyle/>
        <a:p>
          <a:endParaRPr lang="en-US"/>
        </a:p>
      </dgm:t>
    </dgm:pt>
    <dgm:pt modelId="{242A350A-3D22-4BCE-A626-520D0683720A}">
      <dgm:prSet/>
      <dgm:spPr/>
      <dgm:t>
        <a:bodyPr/>
        <a:lstStyle/>
        <a:p>
          <a:r>
            <a:rPr lang="en-US" dirty="0" smtClean="0"/>
            <a:t>On-site piloting</a:t>
          </a:r>
          <a:endParaRPr lang="en-US" dirty="0"/>
        </a:p>
      </dgm:t>
    </dgm:pt>
    <dgm:pt modelId="{6F98A0A3-4925-4EDA-9F65-F565776F7534}" type="parTrans" cxnId="{04E7A213-929D-46C4-84C3-2F71D8164F95}">
      <dgm:prSet/>
      <dgm:spPr/>
      <dgm:t>
        <a:bodyPr/>
        <a:lstStyle/>
        <a:p>
          <a:endParaRPr lang="en-US"/>
        </a:p>
      </dgm:t>
    </dgm:pt>
    <dgm:pt modelId="{845D34AB-98FB-42F4-91E3-9E8555676C8F}" type="sibTrans" cxnId="{04E7A213-929D-46C4-84C3-2F71D8164F95}">
      <dgm:prSet/>
      <dgm:spPr/>
      <dgm:t>
        <a:bodyPr/>
        <a:lstStyle/>
        <a:p>
          <a:endParaRPr lang="en-US"/>
        </a:p>
      </dgm:t>
    </dgm:pt>
    <dgm:pt modelId="{71D23843-E31B-4C24-8B9E-4F6F45DEFC3D}" type="pres">
      <dgm:prSet presAssocID="{A9E37C16-25AD-4344-B215-096E680316A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A52416-C330-485E-A760-21FC40162ED0}" type="pres">
      <dgm:prSet presAssocID="{B3FE0CE9-8437-4790-A059-5934425DEED4}" presName="horFlow" presStyleCnt="0"/>
      <dgm:spPr/>
    </dgm:pt>
    <dgm:pt modelId="{1479C442-8815-4C8C-97F8-BE7F208918E7}" type="pres">
      <dgm:prSet presAssocID="{B3FE0CE9-8437-4790-A059-5934425DEED4}" presName="bigChev" presStyleLbl="node1" presStyleIdx="0" presStyleCnt="2"/>
      <dgm:spPr/>
      <dgm:t>
        <a:bodyPr/>
        <a:lstStyle/>
        <a:p>
          <a:endParaRPr lang="en-US"/>
        </a:p>
      </dgm:t>
    </dgm:pt>
    <dgm:pt modelId="{50A94D8E-6DBE-42C5-BC58-DFDE81EB155C}" type="pres">
      <dgm:prSet presAssocID="{C8B88303-FB5D-46A6-A1D1-6748458AC5EC}" presName="parTrans" presStyleCnt="0"/>
      <dgm:spPr/>
    </dgm:pt>
    <dgm:pt modelId="{10F6F4AF-3787-4B3F-AE4E-EE35590D8655}" type="pres">
      <dgm:prSet presAssocID="{3CC95C65-9749-43C5-830D-7FBE2ED5161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61750-8746-4E8B-B252-BEF2AF36C9E8}" type="pres">
      <dgm:prSet presAssocID="{5A96A984-8C8D-439E-98D2-E40A394F89E5}" presName="sibTrans" presStyleCnt="0"/>
      <dgm:spPr/>
    </dgm:pt>
    <dgm:pt modelId="{9E8304DD-0728-49DB-A83B-AEB31192C353}" type="pres">
      <dgm:prSet presAssocID="{08F6D610-EC02-463B-B098-6A1215FCB7D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F1C94-F864-4DAF-9FF8-7F3C55E9BE6C}" type="pres">
      <dgm:prSet presAssocID="{FD04229D-4EBF-4671-BA1B-6D4BEB73AA45}" presName="sibTrans" presStyleCnt="0"/>
      <dgm:spPr/>
    </dgm:pt>
    <dgm:pt modelId="{779EE4E0-E7DA-4653-A2C8-5ECD87976EA1}" type="pres">
      <dgm:prSet presAssocID="{242A350A-3D22-4BCE-A626-520D0683720A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1FA90-B7FF-4DD4-8CC9-8082083537E6}" type="pres">
      <dgm:prSet presAssocID="{B3FE0CE9-8437-4790-A059-5934425DEED4}" presName="vSp" presStyleCnt="0"/>
      <dgm:spPr/>
    </dgm:pt>
    <dgm:pt modelId="{52ACDF7C-03C0-4F7C-930F-F58ADF01A04D}" type="pres">
      <dgm:prSet presAssocID="{C0425D19-DF3C-46C9-9D84-8E9335EF9FD7}" presName="horFlow" presStyleCnt="0"/>
      <dgm:spPr/>
    </dgm:pt>
    <dgm:pt modelId="{BB1BCE35-B843-43AD-BD7F-2B953D6EAF54}" type="pres">
      <dgm:prSet presAssocID="{C0425D19-DF3C-46C9-9D84-8E9335EF9FD7}" presName="bigChev" presStyleLbl="node1" presStyleIdx="1" presStyleCnt="2"/>
      <dgm:spPr/>
      <dgm:t>
        <a:bodyPr/>
        <a:lstStyle/>
        <a:p>
          <a:endParaRPr lang="en-US"/>
        </a:p>
      </dgm:t>
    </dgm:pt>
    <dgm:pt modelId="{B9F17992-D419-46A4-841C-8519856E1D4F}" type="pres">
      <dgm:prSet presAssocID="{C9D6D335-1867-43A1-A244-69FE2E51F512}" presName="parTrans" presStyleCnt="0"/>
      <dgm:spPr/>
    </dgm:pt>
    <dgm:pt modelId="{455C5432-E0F4-403A-819F-D35209E25826}" type="pres">
      <dgm:prSet presAssocID="{B2E95A05-43AC-4223-B4BF-98F4DC14CDB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BD7A3-3C79-40A4-8A2E-A455A68123BA}" type="pres">
      <dgm:prSet presAssocID="{38006278-1227-4F96-A763-3D0E84C4320F}" presName="sibTrans" presStyleCnt="0"/>
      <dgm:spPr/>
    </dgm:pt>
    <dgm:pt modelId="{614A691B-3A64-467D-BF9E-35BE3AE96CED}" type="pres">
      <dgm:prSet presAssocID="{64AF58FF-AAFD-4892-9B48-691170E46A23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C7EF1-4BA2-41F5-816D-0F41BAE1474F}" type="pres">
      <dgm:prSet presAssocID="{B67F73D0-399E-4473-8DFD-E231C01BE011}" presName="sibTrans" presStyleCnt="0"/>
      <dgm:spPr/>
    </dgm:pt>
    <dgm:pt modelId="{317C17EA-5884-42ED-89A0-10EA3B425FFB}" type="pres">
      <dgm:prSet presAssocID="{B2880397-3008-41C9-B55C-1020882B531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F36BE-40FC-4E12-97FA-A479496BCDC2}" srcId="{B3FE0CE9-8437-4790-A059-5934425DEED4}" destId="{3CC95C65-9749-43C5-830D-7FBE2ED5161F}" srcOrd="0" destOrd="0" parTransId="{C8B88303-FB5D-46A6-A1D1-6748458AC5EC}" sibTransId="{5A96A984-8C8D-439E-98D2-E40A394F89E5}"/>
    <dgm:cxn modelId="{C9ADF6CE-2E78-4251-A103-4B05CB8CAA0A}" srcId="{A9E37C16-25AD-4344-B215-096E680316A5}" destId="{B3FE0CE9-8437-4790-A059-5934425DEED4}" srcOrd="0" destOrd="0" parTransId="{3AFEA81D-8BB1-4300-AE2A-C9642343B290}" sibTransId="{2D143DA6-A026-49C3-B4FF-2B4389997541}"/>
    <dgm:cxn modelId="{88BE022A-57E5-4EC8-A196-757B7EE3AB3E}" type="presOf" srcId="{3CC95C65-9749-43C5-830D-7FBE2ED5161F}" destId="{10F6F4AF-3787-4B3F-AE4E-EE35590D8655}" srcOrd="0" destOrd="0" presId="urn:microsoft.com/office/officeart/2005/8/layout/lProcess3"/>
    <dgm:cxn modelId="{EDF35D59-5188-49CF-A518-0BF60FFE6E49}" srcId="{C0425D19-DF3C-46C9-9D84-8E9335EF9FD7}" destId="{64AF58FF-AAFD-4892-9B48-691170E46A23}" srcOrd="1" destOrd="0" parTransId="{6206FFEA-2817-4D6C-9691-40ABFCCAB1AB}" sibTransId="{B67F73D0-399E-4473-8DFD-E231C01BE011}"/>
    <dgm:cxn modelId="{C7F44DE1-8A0E-4CD9-B926-218CD55D3953}" srcId="{A9E37C16-25AD-4344-B215-096E680316A5}" destId="{C0425D19-DF3C-46C9-9D84-8E9335EF9FD7}" srcOrd="1" destOrd="0" parTransId="{D2232EA4-AEF2-4020-B6AC-90080B0126B6}" sibTransId="{7898CAC0-13FB-416A-B041-8B23AA482B28}"/>
    <dgm:cxn modelId="{0DA9CAE9-E986-4BC2-AE6B-A7BD2499702E}" type="presOf" srcId="{64AF58FF-AAFD-4892-9B48-691170E46A23}" destId="{614A691B-3A64-467D-BF9E-35BE3AE96CED}" srcOrd="0" destOrd="0" presId="urn:microsoft.com/office/officeart/2005/8/layout/lProcess3"/>
    <dgm:cxn modelId="{CE2C63E4-2274-453F-9014-7DACA2696166}" type="presOf" srcId="{B2E95A05-43AC-4223-B4BF-98F4DC14CDBD}" destId="{455C5432-E0F4-403A-819F-D35209E25826}" srcOrd="0" destOrd="0" presId="urn:microsoft.com/office/officeart/2005/8/layout/lProcess3"/>
    <dgm:cxn modelId="{F7563CE0-4873-44D2-BCAE-CD5C14B011D4}" type="presOf" srcId="{B3FE0CE9-8437-4790-A059-5934425DEED4}" destId="{1479C442-8815-4C8C-97F8-BE7F208918E7}" srcOrd="0" destOrd="0" presId="urn:microsoft.com/office/officeart/2005/8/layout/lProcess3"/>
    <dgm:cxn modelId="{4D69B10F-C3EE-4CD4-B3AC-C44D70554E5D}" srcId="{C0425D19-DF3C-46C9-9D84-8E9335EF9FD7}" destId="{B2E95A05-43AC-4223-B4BF-98F4DC14CDBD}" srcOrd="0" destOrd="0" parTransId="{C9D6D335-1867-43A1-A244-69FE2E51F512}" sibTransId="{38006278-1227-4F96-A763-3D0E84C4320F}"/>
    <dgm:cxn modelId="{04E7A213-929D-46C4-84C3-2F71D8164F95}" srcId="{B3FE0CE9-8437-4790-A059-5934425DEED4}" destId="{242A350A-3D22-4BCE-A626-520D0683720A}" srcOrd="2" destOrd="0" parTransId="{6F98A0A3-4925-4EDA-9F65-F565776F7534}" sibTransId="{845D34AB-98FB-42F4-91E3-9E8555676C8F}"/>
    <dgm:cxn modelId="{D40E5C85-3910-4A0A-9096-265CFB3368AF}" type="presOf" srcId="{B2880397-3008-41C9-B55C-1020882B5312}" destId="{317C17EA-5884-42ED-89A0-10EA3B425FFB}" srcOrd="0" destOrd="0" presId="urn:microsoft.com/office/officeart/2005/8/layout/lProcess3"/>
    <dgm:cxn modelId="{A0DCF53C-895D-4849-B1A8-9210C5A33BCA}" type="presOf" srcId="{C0425D19-DF3C-46C9-9D84-8E9335EF9FD7}" destId="{BB1BCE35-B843-43AD-BD7F-2B953D6EAF54}" srcOrd="0" destOrd="0" presId="urn:microsoft.com/office/officeart/2005/8/layout/lProcess3"/>
    <dgm:cxn modelId="{5CE69364-5C60-46CC-9A44-58081EEBBAEA}" type="presOf" srcId="{A9E37C16-25AD-4344-B215-096E680316A5}" destId="{71D23843-E31B-4C24-8B9E-4F6F45DEFC3D}" srcOrd="0" destOrd="0" presId="urn:microsoft.com/office/officeart/2005/8/layout/lProcess3"/>
    <dgm:cxn modelId="{1056768C-8350-4FEE-B72B-FEC258584843}" type="presOf" srcId="{08F6D610-EC02-463B-B098-6A1215FCB7DB}" destId="{9E8304DD-0728-49DB-A83B-AEB31192C353}" srcOrd="0" destOrd="0" presId="urn:microsoft.com/office/officeart/2005/8/layout/lProcess3"/>
    <dgm:cxn modelId="{D48221C9-7CFC-43EC-9A95-407DAA6EE054}" type="presOf" srcId="{242A350A-3D22-4BCE-A626-520D0683720A}" destId="{779EE4E0-E7DA-4653-A2C8-5ECD87976EA1}" srcOrd="0" destOrd="0" presId="urn:microsoft.com/office/officeart/2005/8/layout/lProcess3"/>
    <dgm:cxn modelId="{573FEA2C-C1CE-4FF7-8E04-BC21E966A320}" srcId="{B3FE0CE9-8437-4790-A059-5934425DEED4}" destId="{08F6D610-EC02-463B-B098-6A1215FCB7DB}" srcOrd="1" destOrd="0" parTransId="{AE29EA9A-D652-4887-869F-4A8B24D4B3AA}" sibTransId="{FD04229D-4EBF-4671-BA1B-6D4BEB73AA45}"/>
    <dgm:cxn modelId="{17D8A8CF-039D-42FE-A66A-DB14474018D7}" srcId="{C0425D19-DF3C-46C9-9D84-8E9335EF9FD7}" destId="{B2880397-3008-41C9-B55C-1020882B5312}" srcOrd="2" destOrd="0" parTransId="{0A1407DA-EF2F-4A26-AF51-322265F675B7}" sibTransId="{1B4C266D-E380-4B51-8559-FF439E2819E9}"/>
    <dgm:cxn modelId="{71EDDB48-D7BD-41AE-9E78-3CED78345C27}" type="presParOf" srcId="{71D23843-E31B-4C24-8B9E-4F6F45DEFC3D}" destId="{F2A52416-C330-485E-A760-21FC40162ED0}" srcOrd="0" destOrd="0" presId="urn:microsoft.com/office/officeart/2005/8/layout/lProcess3"/>
    <dgm:cxn modelId="{3755BA3C-E5E3-4C28-9EB9-303F72004BE3}" type="presParOf" srcId="{F2A52416-C330-485E-A760-21FC40162ED0}" destId="{1479C442-8815-4C8C-97F8-BE7F208918E7}" srcOrd="0" destOrd="0" presId="urn:microsoft.com/office/officeart/2005/8/layout/lProcess3"/>
    <dgm:cxn modelId="{7B5A0A72-ED31-468B-9FA3-1379F1E29F17}" type="presParOf" srcId="{F2A52416-C330-485E-A760-21FC40162ED0}" destId="{50A94D8E-6DBE-42C5-BC58-DFDE81EB155C}" srcOrd="1" destOrd="0" presId="urn:microsoft.com/office/officeart/2005/8/layout/lProcess3"/>
    <dgm:cxn modelId="{ED488981-357A-4558-BE06-10BC50B18B1C}" type="presParOf" srcId="{F2A52416-C330-485E-A760-21FC40162ED0}" destId="{10F6F4AF-3787-4B3F-AE4E-EE35590D8655}" srcOrd="2" destOrd="0" presId="urn:microsoft.com/office/officeart/2005/8/layout/lProcess3"/>
    <dgm:cxn modelId="{3D76A10E-A574-40DF-9A62-A89BC5F6BA36}" type="presParOf" srcId="{F2A52416-C330-485E-A760-21FC40162ED0}" destId="{4DA61750-8746-4E8B-B252-BEF2AF36C9E8}" srcOrd="3" destOrd="0" presId="urn:microsoft.com/office/officeart/2005/8/layout/lProcess3"/>
    <dgm:cxn modelId="{CCB3A371-5B83-4360-9C2A-6FC1849F443A}" type="presParOf" srcId="{F2A52416-C330-485E-A760-21FC40162ED0}" destId="{9E8304DD-0728-49DB-A83B-AEB31192C353}" srcOrd="4" destOrd="0" presId="urn:microsoft.com/office/officeart/2005/8/layout/lProcess3"/>
    <dgm:cxn modelId="{80A1DB52-2282-4C3C-8FEC-BE93DEE42524}" type="presParOf" srcId="{F2A52416-C330-485E-A760-21FC40162ED0}" destId="{E5AF1C94-F864-4DAF-9FF8-7F3C55E9BE6C}" srcOrd="5" destOrd="0" presId="urn:microsoft.com/office/officeart/2005/8/layout/lProcess3"/>
    <dgm:cxn modelId="{A392FCEE-A303-4041-AA22-B2A0DF15FD62}" type="presParOf" srcId="{F2A52416-C330-485E-A760-21FC40162ED0}" destId="{779EE4E0-E7DA-4653-A2C8-5ECD87976EA1}" srcOrd="6" destOrd="0" presId="urn:microsoft.com/office/officeart/2005/8/layout/lProcess3"/>
    <dgm:cxn modelId="{DF252105-C391-4A65-A72A-3F5B1E560739}" type="presParOf" srcId="{71D23843-E31B-4C24-8B9E-4F6F45DEFC3D}" destId="{0DC1FA90-B7FF-4DD4-8CC9-8082083537E6}" srcOrd="1" destOrd="0" presId="urn:microsoft.com/office/officeart/2005/8/layout/lProcess3"/>
    <dgm:cxn modelId="{D6621C1A-17A8-4D4E-B11A-E771823AEAC3}" type="presParOf" srcId="{71D23843-E31B-4C24-8B9E-4F6F45DEFC3D}" destId="{52ACDF7C-03C0-4F7C-930F-F58ADF01A04D}" srcOrd="2" destOrd="0" presId="urn:microsoft.com/office/officeart/2005/8/layout/lProcess3"/>
    <dgm:cxn modelId="{50E3F52C-2B11-4E58-807E-1E502AF09568}" type="presParOf" srcId="{52ACDF7C-03C0-4F7C-930F-F58ADF01A04D}" destId="{BB1BCE35-B843-43AD-BD7F-2B953D6EAF54}" srcOrd="0" destOrd="0" presId="urn:microsoft.com/office/officeart/2005/8/layout/lProcess3"/>
    <dgm:cxn modelId="{6EB5D3DC-ECF0-4EFC-9BDD-B6820FA032F4}" type="presParOf" srcId="{52ACDF7C-03C0-4F7C-930F-F58ADF01A04D}" destId="{B9F17992-D419-46A4-841C-8519856E1D4F}" srcOrd="1" destOrd="0" presId="urn:microsoft.com/office/officeart/2005/8/layout/lProcess3"/>
    <dgm:cxn modelId="{D7717EF7-8BA4-4D2A-B2BE-F9201123946F}" type="presParOf" srcId="{52ACDF7C-03C0-4F7C-930F-F58ADF01A04D}" destId="{455C5432-E0F4-403A-819F-D35209E25826}" srcOrd="2" destOrd="0" presId="urn:microsoft.com/office/officeart/2005/8/layout/lProcess3"/>
    <dgm:cxn modelId="{F7170EBE-288E-42AE-AA88-11C26FDDE7B2}" type="presParOf" srcId="{52ACDF7C-03C0-4F7C-930F-F58ADF01A04D}" destId="{62CBD7A3-3C79-40A4-8A2E-A455A68123BA}" srcOrd="3" destOrd="0" presId="urn:microsoft.com/office/officeart/2005/8/layout/lProcess3"/>
    <dgm:cxn modelId="{3B12A20E-9C28-4105-9C17-0EF8BDEFA2DD}" type="presParOf" srcId="{52ACDF7C-03C0-4F7C-930F-F58ADF01A04D}" destId="{614A691B-3A64-467D-BF9E-35BE3AE96CED}" srcOrd="4" destOrd="0" presId="urn:microsoft.com/office/officeart/2005/8/layout/lProcess3"/>
    <dgm:cxn modelId="{6E9B1770-48E2-4EC1-805D-FC38F1346AC1}" type="presParOf" srcId="{52ACDF7C-03C0-4F7C-930F-F58ADF01A04D}" destId="{88DC7EF1-4BA2-41F5-816D-0F41BAE1474F}" srcOrd="5" destOrd="0" presId="urn:microsoft.com/office/officeart/2005/8/layout/lProcess3"/>
    <dgm:cxn modelId="{55060AC8-4DCA-48EE-A076-24533C476543}" type="presParOf" srcId="{52ACDF7C-03C0-4F7C-930F-F58ADF01A04D}" destId="{317C17EA-5884-42ED-89A0-10EA3B425FF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C442-8815-4C8C-97F8-BE7F208918E7}">
      <dsp:nvSpPr>
        <dsp:cNvPr id="0" name=""/>
        <dsp:cNvSpPr/>
      </dsp:nvSpPr>
      <dsp:spPr>
        <a:xfrm>
          <a:off x="5085" y="434161"/>
          <a:ext cx="2608923" cy="1043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Technical path</a:t>
          </a:r>
          <a:endParaRPr lang="en-US" sz="2200" kern="1200" dirty="0"/>
        </a:p>
      </dsp:txBody>
      <dsp:txXfrm>
        <a:off x="526870" y="434161"/>
        <a:ext cx="1565354" cy="1043569"/>
      </dsp:txXfrm>
    </dsp:sp>
    <dsp:sp modelId="{10F6F4AF-3787-4B3F-AE4E-EE35590D8655}">
      <dsp:nvSpPr>
        <dsp:cNvPr id="0" name=""/>
        <dsp:cNvSpPr/>
      </dsp:nvSpPr>
      <dsp:spPr>
        <a:xfrm>
          <a:off x="2274849" y="522864"/>
          <a:ext cx="2165406" cy="8661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33CC"/>
              </a:solidFill>
            </a:rPr>
            <a:t>Membrane reactor optimization</a:t>
          </a:r>
          <a:endParaRPr lang="en-US" sz="1500" kern="1200" dirty="0">
            <a:solidFill>
              <a:srgbClr val="FF33CC"/>
            </a:solidFill>
          </a:endParaRPr>
        </a:p>
      </dsp:txBody>
      <dsp:txXfrm>
        <a:off x="2707930" y="522864"/>
        <a:ext cx="1299244" cy="866162"/>
      </dsp:txXfrm>
    </dsp:sp>
    <dsp:sp modelId="{9E8304DD-0728-49DB-A83B-AEB31192C353}">
      <dsp:nvSpPr>
        <dsp:cNvPr id="0" name=""/>
        <dsp:cNvSpPr/>
      </dsp:nvSpPr>
      <dsp:spPr>
        <a:xfrm>
          <a:off x="4137098" y="522864"/>
          <a:ext cx="2165406" cy="8661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33CC"/>
              </a:solidFill>
            </a:rPr>
            <a:t>Pretreatment and lime product tests</a:t>
          </a:r>
          <a:endParaRPr lang="en-US" sz="1500" kern="1200" dirty="0">
            <a:solidFill>
              <a:srgbClr val="FF33CC"/>
            </a:solidFill>
          </a:endParaRPr>
        </a:p>
      </dsp:txBody>
      <dsp:txXfrm>
        <a:off x="4570179" y="522864"/>
        <a:ext cx="1299244" cy="866162"/>
      </dsp:txXfrm>
    </dsp:sp>
    <dsp:sp modelId="{779EE4E0-E7DA-4653-A2C8-5ECD87976EA1}">
      <dsp:nvSpPr>
        <dsp:cNvPr id="0" name=""/>
        <dsp:cNvSpPr/>
      </dsp:nvSpPr>
      <dsp:spPr>
        <a:xfrm>
          <a:off x="5999348" y="522864"/>
          <a:ext cx="2165406" cy="8661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On-site piloting</a:t>
          </a:r>
          <a:endParaRPr lang="en-US" sz="1500" kern="1200" dirty="0"/>
        </a:p>
      </dsp:txBody>
      <dsp:txXfrm>
        <a:off x="6432429" y="522864"/>
        <a:ext cx="1299244" cy="866162"/>
      </dsp:txXfrm>
    </dsp:sp>
    <dsp:sp modelId="{BB1BCE35-B843-43AD-BD7F-2B953D6EAF54}">
      <dsp:nvSpPr>
        <dsp:cNvPr id="0" name=""/>
        <dsp:cNvSpPr/>
      </dsp:nvSpPr>
      <dsp:spPr>
        <a:xfrm>
          <a:off x="5085" y="1623830"/>
          <a:ext cx="2608923" cy="1043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Commercial path</a:t>
          </a:r>
          <a:endParaRPr lang="en-US" sz="2200" kern="1200" dirty="0"/>
        </a:p>
      </dsp:txBody>
      <dsp:txXfrm>
        <a:off x="526870" y="1623830"/>
        <a:ext cx="1565354" cy="1043569"/>
      </dsp:txXfrm>
    </dsp:sp>
    <dsp:sp modelId="{455C5432-E0F4-403A-819F-D35209E25826}">
      <dsp:nvSpPr>
        <dsp:cNvPr id="0" name=""/>
        <dsp:cNvSpPr/>
      </dsp:nvSpPr>
      <dsp:spPr>
        <a:xfrm>
          <a:off x="2274849" y="1712533"/>
          <a:ext cx="2165406" cy="8661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FF33CC"/>
              </a:solidFill>
            </a:rPr>
            <a:t>Market potential of different waste streams</a:t>
          </a:r>
          <a:endParaRPr lang="en-US" sz="1500" kern="1200" dirty="0">
            <a:solidFill>
              <a:srgbClr val="FF33CC"/>
            </a:solidFill>
          </a:endParaRPr>
        </a:p>
      </dsp:txBody>
      <dsp:txXfrm>
        <a:off x="2707930" y="1712533"/>
        <a:ext cx="1299244" cy="866162"/>
      </dsp:txXfrm>
    </dsp:sp>
    <dsp:sp modelId="{614A691B-3A64-467D-BF9E-35BE3AE96CED}">
      <dsp:nvSpPr>
        <dsp:cNvPr id="0" name=""/>
        <dsp:cNvSpPr/>
      </dsp:nvSpPr>
      <dsp:spPr>
        <a:xfrm>
          <a:off x="4137098" y="1712533"/>
          <a:ext cx="2165406" cy="8661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End-product value chain studies</a:t>
          </a:r>
          <a:endParaRPr lang="en-US" sz="1500" kern="1200" dirty="0"/>
        </a:p>
      </dsp:txBody>
      <dsp:txXfrm>
        <a:off x="4570179" y="1712533"/>
        <a:ext cx="1299244" cy="866162"/>
      </dsp:txXfrm>
    </dsp:sp>
    <dsp:sp modelId="{317C17EA-5884-42ED-89A0-10EA3B425FFB}">
      <dsp:nvSpPr>
        <dsp:cNvPr id="0" name=""/>
        <dsp:cNvSpPr/>
      </dsp:nvSpPr>
      <dsp:spPr>
        <a:xfrm>
          <a:off x="5999348" y="1712533"/>
          <a:ext cx="2165406" cy="8661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Business model development</a:t>
          </a:r>
          <a:endParaRPr lang="en-US" sz="1500" kern="1200" dirty="0"/>
        </a:p>
      </dsp:txBody>
      <dsp:txXfrm>
        <a:off x="6432429" y="1712533"/>
        <a:ext cx="1299244" cy="86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6/19/2019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19.6.2019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76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is very</a:t>
            </a:r>
            <a:r>
              <a:rPr lang="en-GB" baseline="0" dirty="0"/>
              <a:t> simplified description of human induced nitrogen cycle.</a:t>
            </a:r>
            <a:endParaRPr lang="en-GB" dirty="0"/>
          </a:p>
          <a:p>
            <a:endParaRPr lang="en-GB" dirty="0"/>
          </a:p>
          <a:p>
            <a:r>
              <a:rPr lang="en-GB" dirty="0"/>
              <a:t>Denitrification-nitrification</a:t>
            </a:r>
            <a:r>
              <a:rPr lang="en-GB" baseline="0" dirty="0"/>
              <a:t> is energy intensive because aeration</a:t>
            </a:r>
          </a:p>
          <a:p>
            <a:endParaRPr lang="en-GB" baseline="0" dirty="0"/>
          </a:p>
          <a:p>
            <a:r>
              <a:rPr lang="en-GB" baseline="0" dirty="0"/>
              <a:t>Local and global environmental problems: eutrophication, climate change, shift in ecological balances for instance.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30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7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074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F1D6-5C64-43B7-A02F-830CB60468C9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B91A4-100C-4114-B461-FB1773093AB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915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4B35C-D506-4125-8F57-5FE089EAA892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8FA08-62B8-447B-AD69-421F865E455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8830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5520C-A3D6-488D-A230-430FE53D9BC3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73676-7FA0-432F-8CCA-B86D1B57018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626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C2CAD-064E-4218-A801-A071B7CA1884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1C87F-70DB-48A6-BE96-36946917739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76447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82D2A-7F65-45D5-AC5C-8437ABAC075B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0E742-BBE2-4B10-BA84-9F46A5EB5A0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5914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4F2A3-7E42-40FE-90C5-5D309E95A255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F9E74-B734-4A13-A2A2-879C299C32A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5123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DC2BD-D1DF-467C-A2EB-C8E3F5246DF7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3B907-6C73-443B-A68A-59AAC7974B0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4896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052B4-3434-40F2-94AC-D83EC68AD72E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E8BFD-2C5E-431A-A913-31E99B1CC72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51434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7E43E-737C-44D8-8F15-F82D662A3652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761D9-3559-467A-9356-5D2964E0E2A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6857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65B04-A893-4460-B085-F0433DEEF150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78DF-90A2-4BF4-BEBF-1E392FD37C0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561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074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6400" y="1712913"/>
            <a:ext cx="8326438" cy="3921125"/>
          </a:xfrm>
          <a:prstGeom prst="rect">
            <a:avLst/>
          </a:prstGeom>
          <a:solidFill>
            <a:srgbClr val="009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11" name="Picture 9" descr="Aalto_FI_Insinoori_21_RGB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0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EC74644-819E-4B9F-BDD8-780B6D491446}" type="datetime1">
              <a:rPr lang="en-US" altLang="fi-FI">
                <a:solidFill>
                  <a:srgbClr val="FECB00"/>
                </a:solidFill>
              </a:rPr>
              <a:pPr/>
              <a:t>6/19/2019</a:t>
            </a:fld>
            <a:endParaRPr lang="fi-FI" altLang="fi-FI">
              <a:solidFill>
                <a:srgbClr val="FE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8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fi-FI" noProof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AD717-20C3-403B-89B6-A4EB142CF5B0}" type="datetime1">
              <a:rPr lang="en-US" altLang="fi-FI"/>
              <a:pPr/>
              <a:t>6/19/2019</a:t>
            </a:fld>
            <a:endParaRPr lang="en-US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1D48E-0897-4DFA-8FF8-8EBF05DDC5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6946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>
            <a:fillRect/>
          </a:stretch>
        </p:blipFill>
        <p:spPr bwMode="auto">
          <a:xfrm>
            <a:off x="0" y="5792788"/>
            <a:ext cx="2693988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ECDB42E-B772-4BB9-8956-942592C40CD4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71DC4C6-1370-4A5E-94B1-856117565AB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242763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>
            <a:fillRect/>
          </a:stretch>
        </p:blipFill>
        <p:spPr bwMode="auto">
          <a:xfrm>
            <a:off x="0" y="5792788"/>
            <a:ext cx="2693988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CA3EB58-F364-4AC2-B6AF-3A066577F1DC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94B96FA-4276-451A-A558-8F0CC26AEFC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718095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3" r="-2" b="5635"/>
          <a:stretch>
            <a:fillRect/>
          </a:stretch>
        </p:blipFill>
        <p:spPr bwMode="auto">
          <a:xfrm>
            <a:off x="0" y="5792788"/>
            <a:ext cx="26955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1A8FE9C-3067-425B-B91F-925F00163AFF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327AD68-A934-4606-BBA4-A6DBC2F05D4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668885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3" r="-2" b="5635"/>
          <a:stretch>
            <a:fillRect/>
          </a:stretch>
        </p:blipFill>
        <p:spPr bwMode="auto">
          <a:xfrm>
            <a:off x="0" y="5792788"/>
            <a:ext cx="26955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5CCB08F-DE5F-4224-82AE-B9AD43D45A29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DEB31E2-BB61-4AFC-BB08-383334BD62E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014516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3" r="-2" b="5635"/>
          <a:stretch>
            <a:fillRect/>
          </a:stretch>
        </p:blipFill>
        <p:spPr bwMode="auto">
          <a:xfrm>
            <a:off x="0" y="5792788"/>
            <a:ext cx="26955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6825BDA-468C-418A-9919-49BDCFDB4B34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4AC5358-1FCD-43CB-83EB-7F0DD1DFB50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750829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8" b="5580"/>
          <a:stretch>
            <a:fillRect/>
          </a:stretch>
        </p:blipFill>
        <p:spPr bwMode="auto">
          <a:xfrm>
            <a:off x="0" y="5792788"/>
            <a:ext cx="2693988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ABFDADF-A2D6-4F27-B23F-BF9E3152468C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6AE817-C90D-4607-A0E7-8367B7A787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54585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780088"/>
            <a:ext cx="28384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B9043-2B5E-4891-A908-21347F2DC1DA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BB2D2-B75F-48CF-87D7-F6DFD2CD204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417635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degrees_new_kevy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EFF55FE-AEEA-437A-86C1-474B449FA0D4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B4D525E-F4B5-49A1-AFDE-FF977DAFC1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424161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073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3" r="-2" b="5635"/>
          <a:stretch>
            <a:fillRect/>
          </a:stretch>
        </p:blipFill>
        <p:spPr bwMode="auto">
          <a:xfrm>
            <a:off x="0" y="5792788"/>
            <a:ext cx="269557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accent5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2D27C8C-2A56-4A25-B6EF-EDDFD3FBF8BE}" type="datetime1">
              <a:rPr lang="en-US" altLang="fi-FI"/>
              <a:pPr/>
              <a:t>6/19/2019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7B5D26-D60D-4DBF-8EC3-170C06E79E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59533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661025"/>
            <a:ext cx="34147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577850"/>
            <a:ext cx="8032048" cy="2491110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2862263" y="5961063"/>
            <a:ext cx="2027237" cy="176212"/>
          </a:xfrm>
        </p:spPr>
        <p:txBody>
          <a:bodyPr wrap="none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AB014A5-D67B-49A0-AC0F-52F732004AB0}" type="datetime1">
              <a:rPr lang="en-US" altLang="fi-FI">
                <a:solidFill>
                  <a:srgbClr val="FFFFFF"/>
                </a:solidFill>
              </a:rPr>
              <a:pPr/>
              <a:t>6/19/2019</a:t>
            </a:fld>
            <a:endParaRPr lang="fi-FI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81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073" cy="21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" y="5665771"/>
            <a:ext cx="2741876" cy="10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843" y="1655492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NRR-LWWTP  2017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Department of </a:t>
            </a:r>
            <a:r>
              <a:rPr lang="fi-FI" dirty="0" err="1" smtClean="0"/>
              <a:t>Built</a:t>
            </a:r>
            <a:r>
              <a:rPr lang="fi-FI" dirty="0" smtClean="0"/>
              <a:t> Environment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" y="5665771"/>
            <a:ext cx="2741875" cy="1061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0" y="5865830"/>
            <a:ext cx="1874942" cy="594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4" y="5820912"/>
            <a:ext cx="778953" cy="7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3.10.2017</a:t>
            </a:r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smtClean="0"/>
              <a:t>Department of </a:t>
            </a:r>
            <a:r>
              <a:rPr lang="fi-FI" dirty="0" err="1" smtClean="0"/>
              <a:t>Built</a:t>
            </a:r>
            <a:r>
              <a:rPr lang="fi-FI" dirty="0" smtClean="0"/>
              <a:t> Environment</a:t>
            </a:r>
            <a:endParaRPr lang="fi-FI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" y="5665771"/>
            <a:ext cx="2741875" cy="1061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4588" y="5894921"/>
            <a:ext cx="1877731" cy="597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74946" y="5809569"/>
            <a:ext cx="78035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8575"/>
            <a:ext cx="2233612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en-US" altLang="fi-FI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01337360-115A-4082-B198-99092DB87F78}" type="datetime1">
              <a:rPr lang="en-US" altLang="fi-FI"/>
              <a:pPr/>
              <a:t>6/19/2019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5706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Department of </a:t>
            </a:r>
            <a:r>
              <a:rPr lang="fi-FI" dirty="0" err="1" smtClean="0"/>
              <a:t>Built</a:t>
            </a:r>
            <a:r>
              <a:rPr lang="fi-FI" dirty="0" smtClean="0"/>
              <a:t> Environment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3.10.2017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4" r:id="rId2"/>
    <p:sldLayoutId id="2147484797" r:id="rId3"/>
    <p:sldLayoutId id="2147484800" r:id="rId4"/>
    <p:sldLayoutId id="2147484803" r:id="rId5"/>
    <p:sldLayoutId id="2147484806" r:id="rId6"/>
    <p:sldLayoutId id="2147484809" r:id="rId7"/>
    <p:sldLayoutId id="2147484839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Aalto_EN_Engineering_13_RGB_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7241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</a:defRPr>
            </a:lvl1pPr>
          </a:lstStyle>
          <a:p>
            <a:pPr defTabSz="914400"/>
            <a:fld id="{F9238D69-F4D0-4AB8-9390-41ECD7202D3F}" type="datetime1">
              <a:rPr lang="en-US" altLang="fi-FI">
                <a:latin typeface="Arial" pitchFamily="34" charset="0"/>
                <a:ea typeface="ＭＳ Ｐゴシック" pitchFamily="34" charset="-128"/>
              </a:rPr>
              <a:pPr defTabSz="914400"/>
              <a:t>6/19/2019</a:t>
            </a:fld>
            <a:endParaRPr lang="en-US" altLang="fi-FI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</a:defRPr>
            </a:lvl1pPr>
          </a:lstStyle>
          <a:p>
            <a:pPr defTabSz="914400"/>
            <a:fld id="{00BE0391-650F-4825-BEAB-CF7D181BEC97}" type="slidenum">
              <a:rPr lang="en-US" altLang="fi-FI">
                <a:latin typeface="Arial" pitchFamily="34" charset="0"/>
                <a:ea typeface="ＭＳ Ｐゴシック" pitchFamily="34" charset="-128"/>
              </a:rPr>
              <a:pPr defTabSz="914400"/>
              <a:t>‹#›</a:t>
            </a:fld>
            <a:endParaRPr lang="en-US" altLang="fi-FI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sv-SE" altLang="fi-FI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  <p:sldLayoutId id="2147484824" r:id="rId13"/>
    <p:sldLayoutId id="2147484829" r:id="rId14"/>
    <p:sldLayoutId id="2147484830" r:id="rId15"/>
    <p:sldLayoutId id="2147484831" r:id="rId16"/>
    <p:sldLayoutId id="2147484832" r:id="rId17"/>
    <p:sldLayoutId id="2147484833" r:id="rId18"/>
    <p:sldLayoutId id="2147484834" r:id="rId19"/>
    <p:sldLayoutId id="2147484835" r:id="rId20"/>
    <p:sldLayoutId id="2147484836" r:id="rId21"/>
    <p:sldLayoutId id="2147484837" r:id="rId22"/>
    <p:sldLayoutId id="2147484838" r:id="rId2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kola@aalto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4309" y="3104318"/>
            <a:ext cx="7975385" cy="2636000"/>
          </a:xfrm>
        </p:spPr>
        <p:txBody>
          <a:bodyPr/>
          <a:lstStyle/>
          <a:p>
            <a:r>
              <a:rPr lang="en-GB" sz="3600" dirty="0" smtClean="0"/>
              <a:t>Closing the loop – nitrogen recovery from liquid waste streams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fi-FI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 Mikola</a:t>
            </a:r>
            <a:r>
              <a:rPr lang="fi-FI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*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Juho Uzkurt Kaljunen</a:t>
            </a:r>
            <a:r>
              <a:rPr lang="fi-FI" sz="1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Anne-Mari Aurola</a:t>
            </a:r>
            <a:r>
              <a:rPr lang="fi-FI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Riku Vahala</a:t>
            </a:r>
            <a:r>
              <a:rPr lang="fi-FI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i-FI" sz="1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8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Aalto University, P.O. Box 15200, FI-00076 AALTO, Espoo, Finland</a:t>
            </a:r>
            <a: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Nordkalk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Corporation, P.O. Box 21600,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Parainen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Finland</a:t>
            </a:r>
            <a:b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dirty="0">
                <a:latin typeface="+mn-lt"/>
              </a:rPr>
              <a:t/>
            </a:r>
            <a:br>
              <a:rPr lang="en-GB" sz="1800" dirty="0">
                <a:latin typeface="+mn-lt"/>
              </a:rPr>
            </a:br>
            <a:r>
              <a:rPr lang="en-GB" sz="1800" dirty="0" smtClean="0">
                <a:latin typeface="+mn-lt"/>
              </a:rPr>
              <a:t/>
            </a:r>
            <a:br>
              <a:rPr lang="en-GB" sz="1800" dirty="0" smtClean="0">
                <a:latin typeface="+mn-lt"/>
              </a:rPr>
            </a:br>
            <a:r>
              <a:rPr lang="fi-FI" sz="1800" dirty="0">
                <a:latin typeface="+mn-lt"/>
              </a:rPr>
              <a:t/>
            </a:r>
            <a:br>
              <a:rPr lang="fi-FI" sz="1800" dirty="0">
                <a:latin typeface="+mn-lt"/>
              </a:rPr>
            </a:br>
            <a:r>
              <a:rPr lang="en-GB" sz="1800" baseline="30000" dirty="0">
                <a:latin typeface="+mn-lt"/>
              </a:rPr>
              <a:t>*</a:t>
            </a:r>
            <a:r>
              <a:rPr lang="en-GB" sz="1800" dirty="0">
                <a:latin typeface="+mn-lt"/>
              </a:rPr>
              <a:t>Corresponding author: </a:t>
            </a:r>
            <a:r>
              <a:rPr lang="en-GB" sz="18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hlinkClick r:id="rId3"/>
              </a:rPr>
              <a:t>anna.mikola@aalto.fi</a:t>
            </a:r>
            <a:r>
              <a:rPr lang="fi-FI" dirty="0"/>
              <a:t/>
            </a:r>
            <a:br>
              <a:rPr lang="fi-FI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fi-FI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761" y="424092"/>
            <a:ext cx="6800389" cy="710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03" y="4616489"/>
            <a:ext cx="2785878" cy="18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831" y="304800"/>
            <a:ext cx="3166368" cy="1143000"/>
          </a:xfrm>
        </p:spPr>
        <p:txBody>
          <a:bodyPr/>
          <a:lstStyle/>
          <a:p>
            <a:pPr algn="l"/>
            <a:r>
              <a:rPr lang="fi-FI" sz="3600" b="1" spc="-100" dirty="0" err="1">
                <a:solidFill>
                  <a:schemeClr val="accent1"/>
                </a:solidFill>
              </a:rPr>
              <a:t>Circular</a:t>
            </a:r>
            <a:r>
              <a:rPr lang="fi-FI" sz="3600" b="1" spc="-100" dirty="0">
                <a:solidFill>
                  <a:schemeClr val="accent1"/>
                </a:solidFill>
              </a:rPr>
              <a:t> </a:t>
            </a:r>
            <a:r>
              <a:rPr lang="fi-FI" sz="3600" b="1" spc="-100" dirty="0" err="1">
                <a:solidFill>
                  <a:schemeClr val="accent1"/>
                </a:solidFill>
              </a:rPr>
              <a:t>economy</a:t>
            </a:r>
            <a:r>
              <a:rPr lang="fi-FI" sz="3600" b="1" spc="-100" dirty="0">
                <a:solidFill>
                  <a:schemeClr val="accent1"/>
                </a:solidFill>
              </a:rPr>
              <a:t> </a:t>
            </a:r>
            <a:r>
              <a:rPr lang="fi-FI" sz="3600" b="1" spc="-100" dirty="0" smtClean="0">
                <a:solidFill>
                  <a:schemeClr val="accent1"/>
                </a:solidFill>
              </a:rPr>
              <a:t/>
            </a:r>
            <a:br>
              <a:rPr lang="fi-FI" sz="3600" b="1" spc="-100" dirty="0" smtClean="0">
                <a:solidFill>
                  <a:schemeClr val="accent1"/>
                </a:solidFill>
              </a:rPr>
            </a:br>
            <a:r>
              <a:rPr lang="fi-FI" sz="3600" b="1" spc="-100" dirty="0" smtClean="0">
                <a:solidFill>
                  <a:schemeClr val="accent1"/>
                </a:solidFill>
              </a:rPr>
              <a:t>for </a:t>
            </a:r>
            <a:r>
              <a:rPr lang="fi-FI" sz="3600" b="1" spc="-100" dirty="0" err="1">
                <a:solidFill>
                  <a:schemeClr val="accent1"/>
                </a:solidFill>
              </a:rPr>
              <a:t>water</a:t>
            </a:r>
            <a:endParaRPr lang="fi-FI" sz="3600" b="1" spc="-1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150"/>
            <a:ext cx="5214354" cy="6664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88924" y="568911"/>
            <a:ext cx="1404000" cy="2308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5314069" y="6072326"/>
            <a:ext cx="36878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800" dirty="0" err="1" smtClean="0"/>
              <a:t>From</a:t>
            </a:r>
            <a:r>
              <a:rPr lang="fi-FI" sz="1800" dirty="0" smtClean="0"/>
              <a:t>: Water and </a:t>
            </a:r>
            <a:r>
              <a:rPr lang="fi-FI" sz="1800" dirty="0" err="1" smtClean="0"/>
              <a:t>Circular</a:t>
            </a:r>
            <a:r>
              <a:rPr lang="fi-FI" sz="1800" dirty="0" smtClean="0"/>
              <a:t> </a:t>
            </a:r>
            <a:r>
              <a:rPr lang="fi-FI" sz="1800" dirty="0" err="1" smtClean="0"/>
              <a:t>Economy</a:t>
            </a:r>
            <a:r>
              <a:rPr lang="fi-FI" sz="1800" dirty="0" smtClean="0"/>
              <a:t>: A White Paper (2018).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5598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1638" y="390616"/>
            <a:ext cx="8085599" cy="968515"/>
          </a:xfrm>
        </p:spPr>
        <p:txBody>
          <a:bodyPr/>
          <a:lstStyle/>
          <a:p>
            <a:r>
              <a:rPr lang="en-GB" dirty="0" smtClean="0"/>
              <a:t>Some facts</a:t>
            </a:r>
            <a:r>
              <a:rPr lang="en-GB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53408" y="1336111"/>
            <a:ext cx="4287990" cy="38315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Increased </a:t>
            </a:r>
            <a:r>
              <a:rPr lang="en-GB" sz="1800" dirty="0" smtClean="0"/>
              <a:t>agricultural </a:t>
            </a:r>
            <a:r>
              <a:rPr lang="en-GB" sz="1800" dirty="0"/>
              <a:t>production has </a:t>
            </a:r>
            <a:r>
              <a:rPr lang="en-GB" sz="1800" dirty="0" smtClean="0"/>
              <a:t>led to growing nitrogen fertilizer use as well as pollution of water bodies.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Nitrogen fertilizer production </a:t>
            </a:r>
            <a:r>
              <a:rPr lang="en-GB" sz="1800" dirty="0"/>
              <a:t>is </a:t>
            </a:r>
            <a:r>
              <a:rPr lang="en-GB" sz="1800" dirty="0" smtClean="0"/>
              <a:t>an energy </a:t>
            </a:r>
            <a:r>
              <a:rPr lang="en-GB" sz="1800" dirty="0"/>
              <a:t>intensive </a:t>
            </a:r>
            <a:r>
              <a:rPr lang="en-GB" sz="1800" dirty="0" smtClean="0"/>
              <a:t>process.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Removing nitrogen from municipal wastewater accounts for about 50% of the treatment process energy consumption.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Harvesting nitrogen directly from liquid wastes </a:t>
            </a:r>
            <a:r>
              <a:rPr lang="en-US" sz="1800" dirty="0"/>
              <a:t>would offer significant energy savings and decrease the load to the water environment.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62" y="248251"/>
            <a:ext cx="3958880" cy="5477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4206" y="5810865"/>
            <a:ext cx="3401962" cy="924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611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3730"/>
            <a:ext cx="8534400" cy="1143000"/>
          </a:xfrm>
        </p:spPr>
        <p:txBody>
          <a:bodyPr/>
          <a:lstStyle/>
          <a:p>
            <a:r>
              <a:rPr lang="fi-FI" sz="3600" b="1" spc="-100" dirty="0" err="1">
                <a:solidFill>
                  <a:schemeClr val="accent1"/>
                </a:solidFill>
              </a:rPr>
              <a:t>Nitrogen</a:t>
            </a:r>
            <a:r>
              <a:rPr lang="fi-FI" sz="3600" b="1" spc="-100" dirty="0">
                <a:solidFill>
                  <a:schemeClr val="accent1"/>
                </a:solidFill>
              </a:rPr>
              <a:t> in </a:t>
            </a:r>
            <a:r>
              <a:rPr lang="fi-FI" sz="3600" b="1" spc="-100" dirty="0" err="1">
                <a:solidFill>
                  <a:schemeClr val="accent1"/>
                </a:solidFill>
              </a:rPr>
              <a:t>different</a:t>
            </a:r>
            <a:r>
              <a:rPr lang="fi-FI" sz="3600" b="1" spc="-100" dirty="0">
                <a:solidFill>
                  <a:schemeClr val="accent1"/>
                </a:solidFill>
              </a:rPr>
              <a:t> </a:t>
            </a:r>
            <a:r>
              <a:rPr lang="fi-FI" sz="3600" b="1" spc="-100" dirty="0" err="1">
                <a:solidFill>
                  <a:schemeClr val="accent1"/>
                </a:solidFill>
              </a:rPr>
              <a:t>liquid</a:t>
            </a:r>
            <a:r>
              <a:rPr lang="fi-FI" sz="3600" b="1" spc="-100" dirty="0">
                <a:solidFill>
                  <a:schemeClr val="accent1"/>
                </a:solidFill>
              </a:rPr>
              <a:t> </a:t>
            </a:r>
            <a:r>
              <a:rPr lang="fi-FI" sz="3600" b="1" spc="-100" dirty="0" err="1" smtClean="0">
                <a:solidFill>
                  <a:schemeClr val="accent1"/>
                </a:solidFill>
              </a:rPr>
              <a:t>waste</a:t>
            </a:r>
            <a:r>
              <a:rPr lang="fi-FI" sz="3600" b="1" spc="-100" dirty="0" smtClean="0">
                <a:solidFill>
                  <a:schemeClr val="accent1"/>
                </a:solidFill>
              </a:rPr>
              <a:t> </a:t>
            </a:r>
            <a:r>
              <a:rPr lang="fi-FI" sz="3600" b="1" spc="-100" dirty="0" err="1" smtClean="0">
                <a:solidFill>
                  <a:schemeClr val="accent1"/>
                </a:solidFill>
              </a:rPr>
              <a:t>streams</a:t>
            </a:r>
            <a:r>
              <a:rPr lang="fi-FI" sz="3600" b="1" spc="-100" dirty="0" smtClean="0">
                <a:solidFill>
                  <a:schemeClr val="accent1"/>
                </a:solidFill>
              </a:rPr>
              <a:t> </a:t>
            </a:r>
            <a:r>
              <a:rPr lang="fi-FI" sz="3600" b="1" spc="-100" dirty="0">
                <a:solidFill>
                  <a:schemeClr val="accent1"/>
                </a:solidFill>
              </a:rPr>
              <a:t>in Finland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1296730"/>
            <a:ext cx="7602280" cy="52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463" y="206004"/>
            <a:ext cx="8085599" cy="1195798"/>
          </a:xfrm>
        </p:spPr>
        <p:txBody>
          <a:bodyPr/>
          <a:lstStyle/>
          <a:p>
            <a:r>
              <a:rPr lang="fi-FI" dirty="0" err="1" smtClean="0"/>
              <a:t>Challenges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existing</a:t>
            </a:r>
            <a:r>
              <a:rPr lang="fi-FI" dirty="0" smtClean="0"/>
              <a:t> </a:t>
            </a:r>
            <a:r>
              <a:rPr lang="fi-FI" dirty="0" err="1" smtClean="0"/>
              <a:t>nutrient</a:t>
            </a:r>
            <a:r>
              <a:rPr lang="fi-FI" dirty="0" smtClean="0"/>
              <a:t> </a:t>
            </a:r>
            <a:r>
              <a:rPr lang="fi-FI" dirty="0" err="1" smtClean="0"/>
              <a:t>harvesting</a:t>
            </a:r>
            <a:r>
              <a:rPr lang="fi-FI" dirty="0" smtClean="0"/>
              <a:t> </a:t>
            </a:r>
            <a:r>
              <a:rPr lang="fi-FI" dirty="0" err="1" smtClean="0"/>
              <a:t>technologies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0618" y="1805558"/>
            <a:ext cx="3916363" cy="3658754"/>
          </a:xfrm>
          <a:prstGeom prst="rect">
            <a:avLst/>
          </a:prstGeom>
        </p:spPr>
        <p:txBody>
          <a:bodyPr/>
          <a:lstStyle/>
          <a:p>
            <a:r>
              <a:rPr lang="fi-FI" sz="1800" b="1" dirty="0" err="1">
                <a:latin typeface="+mj-lt"/>
              </a:rPr>
              <a:t>High</a:t>
            </a:r>
            <a:r>
              <a:rPr lang="fi-FI" sz="1800" b="1" dirty="0">
                <a:latin typeface="+mj-lt"/>
              </a:rPr>
              <a:t> CAPEX and OPEX</a:t>
            </a:r>
          </a:p>
          <a:p>
            <a:r>
              <a:rPr lang="fi-FI" sz="1800" b="1" dirty="0" err="1">
                <a:latin typeface="+mj-lt"/>
              </a:rPr>
              <a:t>Only</a:t>
            </a:r>
            <a:r>
              <a:rPr lang="fi-FI" sz="1800" b="1" dirty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nitrogen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>
                <a:latin typeface="+mj-lt"/>
              </a:rPr>
              <a:t>is </a:t>
            </a:r>
            <a:r>
              <a:rPr lang="fi-FI" sz="1800" b="1" dirty="0" err="1" smtClean="0">
                <a:latin typeface="+mj-lt"/>
              </a:rPr>
              <a:t>often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harvested</a:t>
            </a:r>
            <a:r>
              <a:rPr lang="fi-FI" sz="1800" b="1" dirty="0" smtClean="0">
                <a:latin typeface="+mj-lt"/>
              </a:rPr>
              <a:t>, </a:t>
            </a:r>
            <a:r>
              <a:rPr lang="fi-FI" sz="1800" b="1" dirty="0" err="1" smtClean="0">
                <a:latin typeface="+mj-lt"/>
              </a:rPr>
              <a:t>phosphorus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not</a:t>
            </a:r>
            <a:endParaRPr lang="fi-FI" sz="1800" b="1" dirty="0">
              <a:latin typeface="+mj-lt"/>
            </a:endParaRPr>
          </a:p>
          <a:p>
            <a:r>
              <a:rPr lang="fi-FI" sz="1800" b="1" dirty="0" err="1" smtClean="0">
                <a:latin typeface="+mj-lt"/>
              </a:rPr>
              <a:t>Struvite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process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cannot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be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applied</a:t>
            </a:r>
            <a:r>
              <a:rPr lang="fi-FI" sz="1800" b="1" dirty="0" smtClean="0">
                <a:latin typeface="+mj-lt"/>
              </a:rPr>
              <a:t> to </a:t>
            </a:r>
            <a:r>
              <a:rPr lang="fi-FI" sz="1800" b="1" dirty="0" err="1" smtClean="0">
                <a:latin typeface="+mj-lt"/>
              </a:rPr>
              <a:t>chemically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treated</a:t>
            </a:r>
            <a:r>
              <a:rPr lang="fi-FI" sz="1800" b="1" dirty="0" smtClean="0">
                <a:latin typeface="+mj-lt"/>
              </a:rPr>
              <a:t> </a:t>
            </a:r>
            <a:r>
              <a:rPr lang="fi-FI" sz="1800" b="1" dirty="0" err="1" smtClean="0">
                <a:latin typeface="+mj-lt"/>
              </a:rPr>
              <a:t>sludge</a:t>
            </a:r>
            <a:endParaRPr lang="fi-FI" sz="1800" b="1" dirty="0">
              <a:latin typeface="+mj-lt"/>
            </a:endParaRPr>
          </a:p>
          <a:p>
            <a:r>
              <a:rPr lang="fi-FI" sz="1800" b="1" dirty="0" err="1">
                <a:latin typeface="+mj-lt"/>
              </a:rPr>
              <a:t>Lack</a:t>
            </a:r>
            <a:r>
              <a:rPr lang="fi-FI" sz="1800" b="1" dirty="0">
                <a:latin typeface="+mj-lt"/>
              </a:rPr>
              <a:t> of </a:t>
            </a:r>
            <a:r>
              <a:rPr lang="fi-FI" sz="1800" b="1" dirty="0" err="1">
                <a:latin typeface="+mj-lt"/>
              </a:rPr>
              <a:t>demand</a:t>
            </a:r>
            <a:r>
              <a:rPr lang="fi-FI" sz="1800" b="1" dirty="0">
                <a:latin typeface="+mj-lt"/>
              </a:rPr>
              <a:t> for </a:t>
            </a:r>
            <a:r>
              <a:rPr lang="fi-FI" sz="1800" b="1" dirty="0" err="1">
                <a:latin typeface="+mj-lt"/>
              </a:rPr>
              <a:t>end</a:t>
            </a:r>
            <a:r>
              <a:rPr lang="fi-FI" sz="1800" b="1" dirty="0">
                <a:latin typeface="+mj-lt"/>
              </a:rPr>
              <a:t>-products</a:t>
            </a:r>
          </a:p>
          <a:p>
            <a:r>
              <a:rPr lang="fi-FI" sz="1800" b="1" dirty="0" err="1">
                <a:latin typeface="+mj-lt"/>
              </a:rPr>
              <a:t>Unsuitable</a:t>
            </a:r>
            <a:r>
              <a:rPr lang="fi-FI" sz="1800" b="1" dirty="0">
                <a:latin typeface="+mj-lt"/>
              </a:rPr>
              <a:t> </a:t>
            </a:r>
            <a:r>
              <a:rPr lang="fi-FI" sz="1800" b="1" dirty="0" err="1">
                <a:latin typeface="+mj-lt"/>
              </a:rPr>
              <a:t>end</a:t>
            </a:r>
            <a:r>
              <a:rPr lang="fi-FI" sz="1800" b="1" dirty="0">
                <a:latin typeface="+mj-lt"/>
              </a:rPr>
              <a:t>-products for </a:t>
            </a:r>
            <a:r>
              <a:rPr lang="fi-FI" sz="1800" b="1" dirty="0" err="1">
                <a:latin typeface="+mj-lt"/>
              </a:rPr>
              <a:t>fertilizer</a:t>
            </a:r>
            <a:r>
              <a:rPr lang="fi-FI" sz="1800" b="1" dirty="0">
                <a:latin typeface="+mj-lt"/>
              </a:rPr>
              <a:t> </a:t>
            </a:r>
            <a:r>
              <a:rPr lang="fi-FI" sz="1800" b="1" dirty="0" err="1">
                <a:latin typeface="+mj-lt"/>
              </a:rPr>
              <a:t>industry</a:t>
            </a:r>
            <a:r>
              <a:rPr lang="fi-FI" sz="1800" b="1" dirty="0">
                <a:latin typeface="+mj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63" y="1401802"/>
            <a:ext cx="3462588" cy="1947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16" y="3873276"/>
            <a:ext cx="4675029" cy="1591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206" y="5810865"/>
            <a:ext cx="3401962" cy="924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706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817" y="138961"/>
            <a:ext cx="8085599" cy="1195798"/>
          </a:xfrm>
        </p:spPr>
        <p:txBody>
          <a:bodyPr/>
          <a:lstStyle/>
          <a:p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766469696"/>
              </p:ext>
            </p:extLst>
          </p:nvPr>
        </p:nvGraphicFramePr>
        <p:xfrm>
          <a:off x="406913" y="2820872"/>
          <a:ext cx="8169841" cy="310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6982" y="775619"/>
            <a:ext cx="8772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  <a:cs typeface="MS PGothic" pitchFamily="34" charset="-128"/>
              </a:rPr>
              <a:t>The overall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  <a:cs typeface="MS PGothic" pitchFamily="34" charset="-128"/>
              </a:rPr>
              <a:t>an improved nitrogen stripping-absorption process for different concentrated liquid waste </a:t>
            </a:r>
            <a:r>
              <a:rPr lang="en-GB" sz="1800" b="1" dirty="0" smtClean="0">
                <a:latin typeface="+mj-lt"/>
                <a:cs typeface="MS PGothic" pitchFamily="34" charset="-128"/>
              </a:rPr>
              <a:t>streams such as </a:t>
            </a:r>
            <a:r>
              <a:rPr lang="en-US" sz="1800" b="1" dirty="0">
                <a:latin typeface="+mj-lt"/>
                <a:cs typeface="MS PGothic" pitchFamily="34" charset="-128"/>
              </a:rPr>
              <a:t>reject water, urine, landfill leachate and septic waste</a:t>
            </a:r>
            <a:endParaRPr lang="en-GB" sz="1800" b="1" dirty="0">
              <a:latin typeface="+mj-lt"/>
              <a:cs typeface="MS PGothic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  <a:cs typeface="MS PGothic" pitchFamily="34" charset="-128"/>
              </a:rPr>
              <a:t>optimal end-product quality by combining lime addition and phosphorus </a:t>
            </a:r>
            <a:r>
              <a:rPr lang="en-GB" sz="1800" b="1" dirty="0" smtClean="0">
                <a:latin typeface="+mj-lt"/>
                <a:cs typeface="MS PGothic" pitchFamily="34" charset="-128"/>
              </a:rPr>
              <a:t>recovery </a:t>
            </a:r>
            <a:r>
              <a:rPr lang="en-GB" sz="1800" b="1" dirty="0" smtClean="0">
                <a:latin typeface="+mj-lt"/>
                <a:cs typeface="MS PGothic" pitchFamily="34" charset="-128"/>
              </a:rPr>
              <a:t>from wastewater</a:t>
            </a:r>
            <a:endParaRPr lang="en-GB" sz="1800" b="1" dirty="0">
              <a:latin typeface="+mj-lt"/>
              <a:cs typeface="MS PGothic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  <a:cs typeface="MS PGothic" pitchFamily="34" charset="-128"/>
              </a:rPr>
              <a:t>resource optimization by using industrial by-products for pH control and for recovery</a:t>
            </a:r>
            <a:endParaRPr lang="fi-FI" sz="1800" b="1" dirty="0">
              <a:latin typeface="+mj-lt"/>
              <a:cs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206" y="5810865"/>
            <a:ext cx="3401962" cy="924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2832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639"/>
            <a:ext cx="9144000" cy="62963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0817" y="138961"/>
            <a:ext cx="8085599" cy="119579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sz="3600" b="1" spc="-100" dirty="0" err="1" smtClean="0">
                <a:solidFill>
                  <a:schemeClr val="accent1"/>
                </a:solidFill>
              </a:rPr>
              <a:t>NPHarvest</a:t>
            </a:r>
            <a:r>
              <a:rPr lang="fi-FI" sz="3600" b="1" spc="-100" dirty="0" smtClean="0">
                <a:solidFill>
                  <a:schemeClr val="accent1"/>
                </a:solidFill>
              </a:rPr>
              <a:t> </a:t>
            </a:r>
            <a:r>
              <a:rPr lang="fi-FI" sz="3600" b="1" spc="-100" dirty="0" err="1" smtClean="0">
                <a:solidFill>
                  <a:schemeClr val="accent1"/>
                </a:solidFill>
              </a:rPr>
              <a:t>process</a:t>
            </a:r>
            <a:endParaRPr lang="fi-FI" sz="3600" b="1" spc="-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1" y="238714"/>
            <a:ext cx="8085599" cy="1195798"/>
          </a:xfrm>
        </p:spPr>
        <p:txBody>
          <a:bodyPr/>
          <a:lstStyle/>
          <a:p>
            <a:r>
              <a:rPr lang="fi-FI" dirty="0" err="1" smtClean="0"/>
              <a:t>Summary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29201" y="894874"/>
            <a:ext cx="7615339" cy="4135437"/>
          </a:xfrm>
          <a:prstGeom prst="rect">
            <a:avLst/>
          </a:prstGeom>
        </p:spPr>
        <p:txBody>
          <a:bodyPr/>
          <a:lstStyle/>
          <a:p>
            <a:r>
              <a:rPr lang="en-GB" sz="1800" b="1" dirty="0" err="1" smtClean="0">
                <a:latin typeface="+mj-lt"/>
              </a:rPr>
              <a:t>NPHarvest</a:t>
            </a:r>
            <a:r>
              <a:rPr lang="en-GB" sz="1800" b="1" dirty="0" smtClean="0">
                <a:latin typeface="+mj-lt"/>
              </a:rPr>
              <a:t> process has potential to be economically feasible in full-scale applications.</a:t>
            </a:r>
          </a:p>
          <a:p>
            <a:r>
              <a:rPr lang="en-GB" sz="1800" b="1" dirty="0" smtClean="0"/>
              <a:t>Lime </a:t>
            </a:r>
            <a:r>
              <a:rPr lang="en-GB" sz="1800" b="1" dirty="0"/>
              <a:t>products offer several benefits in combination to a nitrogen recovery process using membrane </a:t>
            </a:r>
            <a:r>
              <a:rPr lang="en-GB" sz="1800" b="1" dirty="0" smtClean="0"/>
              <a:t>stripping; currently we are studying the fertilizer value and purity of the end-products.</a:t>
            </a:r>
          </a:p>
          <a:p>
            <a:r>
              <a:rPr lang="en-GB" sz="1800" b="1" dirty="0" smtClean="0"/>
              <a:t>Pilot studies will be completed by the end of 2019.</a:t>
            </a:r>
            <a:endParaRPr lang="en-GB" sz="1800" b="1" dirty="0"/>
          </a:p>
          <a:p>
            <a:endParaRPr lang="fi-FI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684206" y="5810865"/>
            <a:ext cx="3401962" cy="924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i-FI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2554"/>
            <a:ext cx="9144000" cy="37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\\home.org.aalto.fi\sahr1\data\Downloads\IMG_1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20" y="2160029"/>
            <a:ext cx="4805916" cy="3650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1" y="291877"/>
            <a:ext cx="8085599" cy="1195798"/>
          </a:xfrm>
        </p:spPr>
        <p:txBody>
          <a:bodyPr/>
          <a:lstStyle/>
          <a:p>
            <a:r>
              <a:rPr lang="fi-FI" dirty="0" smtClean="0"/>
              <a:t>Market </a:t>
            </a:r>
            <a:r>
              <a:rPr lang="fi-FI" dirty="0" err="1" smtClean="0"/>
              <a:t>studies</a:t>
            </a:r>
            <a:r>
              <a:rPr lang="fi-FI" dirty="0" smtClean="0"/>
              <a:t> and </a:t>
            </a:r>
            <a:r>
              <a:rPr lang="fi-FI" dirty="0" err="1" smtClean="0"/>
              <a:t>technical</a:t>
            </a:r>
            <a:r>
              <a:rPr lang="fi-FI" dirty="0" smtClean="0"/>
              <a:t> </a:t>
            </a:r>
            <a:r>
              <a:rPr lang="fi-FI" dirty="0" err="1" smtClean="0"/>
              <a:t>reports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2684206" y="5810865"/>
            <a:ext cx="3401962" cy="9242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i-FI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45831" y="1267117"/>
            <a:ext cx="5637603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i-FI" sz="3600" b="1" dirty="0" smtClean="0"/>
              <a:t>aalto.fi/</a:t>
            </a:r>
            <a:r>
              <a:rPr lang="fi-FI" sz="3600" b="1" dirty="0" err="1" smtClean="0"/>
              <a:t>npharvest</a:t>
            </a:r>
            <a:endParaRPr lang="fi-FI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556"/>
            <a:ext cx="2742232" cy="365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0" r="27867" b="362"/>
          <a:stretch/>
        </p:blipFill>
        <p:spPr>
          <a:xfrm>
            <a:off x="2428139" y="2154556"/>
            <a:ext cx="2368777" cy="3656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79" y="5924083"/>
            <a:ext cx="8314302" cy="8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_EN">
  <a:themeElements>
    <a:clrScheme name="Aalto ENG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BB16A3"/>
      </a:accent1>
      <a:accent2>
        <a:srgbClr val="EF3340"/>
      </a:accent2>
      <a:accent3>
        <a:srgbClr val="005EB8"/>
      </a:accent3>
      <a:accent4>
        <a:srgbClr val="00965E"/>
      </a:accent4>
      <a:accent5>
        <a:srgbClr val="FFA300"/>
      </a:accent5>
      <a:accent6>
        <a:srgbClr val="FF671F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aalto_Engineering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ENG_EN</Template>
  <TotalTime>27153</TotalTime>
  <Words>321</Words>
  <Application>Microsoft Office PowerPoint</Application>
  <PresentationFormat>On-screen Show (4:3)</PresentationFormat>
  <Paragraphs>43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Symbol</vt:lpstr>
      <vt:lpstr>Verdana</vt:lpstr>
      <vt:lpstr>ヒラギノ角ゴ Pro W3</vt:lpstr>
      <vt:lpstr>ENG_EN</vt:lpstr>
      <vt:lpstr>aalto_Engineering</vt:lpstr>
      <vt:lpstr>Closing the loop – nitrogen recovery from liquid waste streams  Anna Mikola1, *, Juho Uzkurt Kaljunen1, Anne-Mari Aurola2 and Riku Vahala1   1 Aalto University, P.O. Box 15200, FI-00076 AALTO, Espoo, Finland 2 Nordkalk Corporation, P.O. Box 21600, Parainen, Finland    *Corresponding author: anna.mikola@aalto.fi  </vt:lpstr>
      <vt:lpstr>Circular economy  for water</vt:lpstr>
      <vt:lpstr>Some facts </vt:lpstr>
      <vt:lpstr>Nitrogen in different liquid waste streams in Finland</vt:lpstr>
      <vt:lpstr>Challenges with the existing nutrient harvesting technologies</vt:lpstr>
      <vt:lpstr>Our approach</vt:lpstr>
      <vt:lpstr>PowerPoint Presentation</vt:lpstr>
      <vt:lpstr>Summary</vt:lpstr>
      <vt:lpstr>Market studies and technical reports can be found from:</vt:lpstr>
    </vt:vector>
  </TitlesOfParts>
  <Company>Aalto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Environmental Engineering at Aalto Univerisity  Visit to Harbin Institute of Technology  February 22-25th, 2014</dc:title>
  <dc:creator>Vahala Riku</dc:creator>
  <cp:lastModifiedBy>Uzkurt Kaljunen Juho</cp:lastModifiedBy>
  <cp:revision>166</cp:revision>
  <cp:lastPrinted>2012-10-17T07:14:15Z</cp:lastPrinted>
  <dcterms:created xsi:type="dcterms:W3CDTF">2014-02-21T19:03:07Z</dcterms:created>
  <dcterms:modified xsi:type="dcterms:W3CDTF">2019-06-19T04:21:12Z</dcterms:modified>
</cp:coreProperties>
</file>