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7" r:id="rId5"/>
    <p:sldId id="266" r:id="rId6"/>
    <p:sldId id="270" r:id="rId7"/>
    <p:sldId id="261" r:id="rId8"/>
    <p:sldId id="265" r:id="rId9"/>
    <p:sldId id="269" r:id="rId10"/>
    <p:sldId id="263" r:id="rId11"/>
    <p:sldId id="268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Reinekoski Tapio" initials="RT" lastIdx="1" clrIdx="1">
    <p:extLst>
      <p:ext uri="{19B8F6BF-5375-455C-9EA6-DF929625EA0E}">
        <p15:presenceInfo xmlns:p15="http://schemas.microsoft.com/office/powerpoint/2012/main" userId="e374d40f-adf1-4e24-af60-53d5d4d64962" providerId="Windows Live"/>
      </p:ext>
    </p:extLst>
  </p:cmAuthor>
  <p:cmAuthor id="3" name="Haikarainen Paula" initials="HP" lastIdx="5" clrIdx="2">
    <p:extLst>
      <p:ext uri="{19B8F6BF-5375-455C-9EA6-DF929625EA0E}">
        <p15:presenceInfo xmlns:p15="http://schemas.microsoft.com/office/powerpoint/2012/main" userId="S-1-5-21-2413826791-1553473826-2432194272-9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F"/>
    <a:srgbClr val="00965E"/>
    <a:srgbClr val="FFFFFF"/>
    <a:srgbClr val="BB16A3"/>
    <a:srgbClr val="753BBD"/>
    <a:srgbClr val="FFA500"/>
    <a:srgbClr val="78BE20"/>
    <a:srgbClr val="EF363B"/>
    <a:srgbClr val="EE35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80051" autoAdjust="0"/>
  </p:normalViewPr>
  <p:slideViewPr>
    <p:cSldViewPr snapToGrid="0" snapToObjects="1">
      <p:cViewPr varScale="1">
        <p:scale>
          <a:sx n="225" d="100"/>
          <a:sy n="225" d="100"/>
        </p:scale>
        <p:origin x="2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4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Bachelor </a:t>
            </a:r>
            <a:r>
              <a:rPr lang="fi-FI" dirty="0" err="1"/>
              <a:t>students</a:t>
            </a:r>
            <a:r>
              <a:rPr lang="fi-FI" dirty="0"/>
              <a:t>: 1577</a:t>
            </a:r>
          </a:p>
          <a:p>
            <a:r>
              <a:rPr lang="fi-FI" dirty="0"/>
              <a:t>Master </a:t>
            </a:r>
            <a:r>
              <a:rPr lang="fi-FI" dirty="0" err="1"/>
              <a:t>students</a:t>
            </a:r>
            <a:r>
              <a:rPr lang="fi-FI" dirty="0"/>
              <a:t>: 1328</a:t>
            </a:r>
          </a:p>
          <a:p>
            <a:r>
              <a:rPr lang="fi-FI" dirty="0" err="1"/>
              <a:t>Postgraduate</a:t>
            </a:r>
            <a:r>
              <a:rPr lang="fi-FI" dirty="0"/>
              <a:t>/</a:t>
            </a:r>
            <a:r>
              <a:rPr lang="fi-FI" dirty="0" err="1"/>
              <a:t>doctoral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: 840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ERC = European Research Council</a:t>
            </a:r>
          </a:p>
          <a:p>
            <a:endParaRPr lang="en-GB" dirty="0"/>
          </a:p>
          <a:p>
            <a:r>
              <a:rPr lang="en-GB" dirty="0"/>
              <a:t>National Centres of Excellence : </a:t>
            </a:r>
          </a:p>
          <a:p>
            <a:r>
              <a:rPr lang="en-GB" dirty="0"/>
              <a:t>	</a:t>
            </a:r>
          </a:p>
          <a:p>
            <a:r>
              <a:rPr lang="en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CoEs</a:t>
            </a:r>
            <a:r>
              <a:rPr lang="e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jointly funded by the Academy of Finland, universities, research institutes, the private business sector and many other sources. </a:t>
            </a:r>
            <a:r>
              <a:rPr lang="en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CoEs</a:t>
            </a:r>
            <a:r>
              <a:rPr lang="en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carve out new avenues for research, develop creative research environments and train new talented researchers for the Finnish research system and for Finnish business and industry.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Aalto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Bachelor’s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Programme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in Science and Technology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organised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jointly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with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all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four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tech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schools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(Engineering,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Chemical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Engineering,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Electrical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Engineering, Science)</a:t>
            </a:r>
            <a:endParaRPr lang="fi-FI" sz="800" b="0" dirty="0">
              <a:latin typeface="Nimbus Sans" panose="02020500000000000000" pitchFamily="18" charset="0"/>
            </a:endParaRPr>
          </a:p>
          <a:p>
            <a:r>
              <a:rPr lang="fi-FI" dirty="0"/>
              <a:t>International Design Business Management </a:t>
            </a:r>
            <a:r>
              <a:rPr lang="fi-FI" dirty="0" err="1"/>
              <a:t>Master’s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is </a:t>
            </a:r>
            <a:r>
              <a:rPr lang="fi-FI" dirty="0" err="1"/>
              <a:t>university-wide</a:t>
            </a:r>
            <a:endParaRPr lang="fi-FI" dirty="0"/>
          </a:p>
          <a:p>
            <a:endParaRPr lang="fi-FI" dirty="0"/>
          </a:p>
          <a:p>
            <a:r>
              <a:rPr lang="fi-FI" dirty="0"/>
              <a:t>INTERNATIONAL DOUBLE DEGREE PROGRAMMES</a:t>
            </a:r>
          </a:p>
          <a:p>
            <a:pPr marL="0" indent="0">
              <a:buNone/>
            </a:pP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ICT Innovation</a:t>
            </a:r>
            <a:b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</a:b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(EIT Digital Master School)</a:t>
            </a:r>
          </a:p>
          <a:p>
            <a:pPr marL="0" indent="0">
              <a:buNone/>
            </a:pPr>
            <a:r>
              <a:rPr lang="fi-FI" dirty="0">
                <a:latin typeface="Nimbus Sans" panose="02020500000000000000" pitchFamily="18" charset="0"/>
              </a:rPr>
              <a:t>Advanced </a:t>
            </a:r>
            <a:r>
              <a:rPr lang="fi-FI" dirty="0" err="1">
                <a:latin typeface="Nimbus Sans" panose="02020500000000000000" pitchFamily="18" charset="0"/>
              </a:rPr>
              <a:t>Materials</a:t>
            </a:r>
            <a:r>
              <a:rPr lang="fi-FI" dirty="0">
                <a:latin typeface="Nimbus Sans" panose="02020500000000000000" pitchFamily="18" charset="0"/>
              </a:rPr>
              <a:t> for Innovation and </a:t>
            </a:r>
            <a:r>
              <a:rPr lang="fi-FI" dirty="0" err="1">
                <a:latin typeface="Nimbus Sans" panose="02020500000000000000" pitchFamily="18" charset="0"/>
              </a:rPr>
              <a:t>Sustainability</a:t>
            </a:r>
            <a:r>
              <a:rPr lang="fi-FI" dirty="0">
                <a:latin typeface="Nimbus Sans" panose="02020500000000000000" pitchFamily="18" charset="0"/>
              </a:rPr>
              <a:t> AMIS</a:t>
            </a:r>
            <a:br>
              <a:rPr lang="fi-FI" dirty="0">
                <a:latin typeface="Nimbus Sans" panose="02020500000000000000" pitchFamily="18" charset="0"/>
              </a:rPr>
            </a:br>
            <a:r>
              <a:rPr lang="fi-FI" dirty="0">
                <a:latin typeface="Nimbus Sans" panose="02020500000000000000" pitchFamily="18" charset="0"/>
              </a:rPr>
              <a:t>(EIT </a:t>
            </a:r>
            <a:r>
              <a:rPr lang="fi-FI" dirty="0" err="1">
                <a:latin typeface="Nimbus Sans" panose="02020500000000000000" pitchFamily="18" charset="0"/>
              </a:rPr>
              <a:t>Raw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Materials</a:t>
            </a:r>
            <a:r>
              <a:rPr lang="fi-FI" dirty="0">
                <a:latin typeface="Nimbus Sans" panose="02020500000000000000" pitchFamily="18" charset="0"/>
              </a:rPr>
              <a:t>)</a:t>
            </a:r>
          </a:p>
          <a:p>
            <a:pPr marL="0" indent="0">
              <a:buNone/>
            </a:pP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Security and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Cloud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Computing, SECCLO</a:t>
            </a:r>
            <a:b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</a:b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(Erasmus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Mundus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)</a:t>
            </a:r>
          </a:p>
          <a:p>
            <a:pPr marL="0" indent="0">
              <a:buNone/>
            </a:pP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CCIS Security and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Cloud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Computing</a:t>
            </a:r>
            <a:b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</a:b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(ITMO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University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)</a:t>
            </a:r>
          </a:p>
          <a:p>
            <a:pPr marL="0" indent="0">
              <a:buNone/>
            </a:pPr>
            <a:r>
              <a:rPr lang="fi-FI" dirty="0" err="1">
                <a:latin typeface="Nimbus Sans" panose="02020500000000000000" pitchFamily="18" charset="0"/>
              </a:rPr>
              <a:t>Doctoral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double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degree</a:t>
            </a:r>
            <a:br>
              <a:rPr lang="fi-FI" dirty="0">
                <a:latin typeface="Nimbus Sans" panose="02020500000000000000" pitchFamily="18" charset="0"/>
              </a:rPr>
            </a:br>
            <a:r>
              <a:rPr lang="fi-FI" dirty="0">
                <a:latin typeface="Nimbus Sans" panose="02020500000000000000" pitchFamily="18" charset="0"/>
              </a:rPr>
              <a:t>(IIT Madras)</a:t>
            </a:r>
          </a:p>
          <a:p>
            <a:pPr marL="0" indent="0">
              <a:buNone/>
            </a:pPr>
            <a:endParaRPr lang="fi-FI" dirty="0">
              <a:solidFill>
                <a:srgbClr val="FF671F"/>
              </a:solidFill>
              <a:latin typeface="Nimbus Sans" panose="02020500000000000000" pitchFamily="18" charset="0"/>
            </a:endParaRP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Master’s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in ICT Innovation (EIT Digital)</a:t>
            </a:r>
          </a:p>
          <a:p>
            <a:pPr marL="128582" marR="0" lvl="0" indent="-128582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Autonomous Systems (KTH, TU Berlin, U. of Trento, EURECOM, ELTE) - ELEC</a:t>
            </a:r>
          </a:p>
          <a:p>
            <a:pPr marL="128582" marR="0" lvl="0" indent="-128582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Cloud Network &amp; Infrastructures (KTH, TU Berlin,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Université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 Rennes 1, Sorbonne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Université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, U.</a:t>
            </a:r>
            <a:r>
              <a:rPr kumimoji="0" lang="en-US" sz="9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 of Trento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) - ELEC</a:t>
            </a:r>
          </a:p>
          <a:p>
            <a:pPr marL="128582" indent="-1285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i="1" dirty="0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Data Science (</a:t>
            </a:r>
            <a:r>
              <a:rPr lang="en-US" sz="900" i="1" dirty="0" err="1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Politecnico</a:t>
            </a:r>
            <a:r>
              <a:rPr lang="en-US" sz="900" i="1" dirty="0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 di Milano</a:t>
            </a:r>
            <a:r>
              <a:rPr lang="en-US" sz="900" b="1" i="1" dirty="0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, </a:t>
            </a:r>
            <a:r>
              <a:rPr lang="en-US" sz="900" i="1" dirty="0" err="1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Univ</a:t>
            </a:r>
            <a:r>
              <a:rPr lang="en-US" sz="900" i="1" dirty="0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 Polit de Madrid,</a:t>
            </a:r>
            <a:r>
              <a:rPr lang="en-US" sz="900" b="1" i="1" dirty="0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 </a:t>
            </a:r>
            <a:r>
              <a:rPr lang="en-US" sz="900" i="1" dirty="0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U. Nice Sophia Antipolis, TU Eindhoven)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ＭＳ Ｐゴシック" charset="0"/>
            </a:endParaRPr>
          </a:p>
          <a:p>
            <a:pPr marL="128582" indent="-128582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00" i="1" dirty="0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Human Computer Interaction and Design (KTH, TU Berlin, U. Twente, U. of Trento, U. Paris-Sud , </a:t>
            </a:r>
            <a:r>
              <a:rPr lang="en-US" sz="900" i="1" dirty="0" err="1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Univ</a:t>
            </a:r>
            <a:r>
              <a:rPr lang="en-US" sz="900" i="1" dirty="0">
                <a:solidFill>
                  <a:schemeClr val="bg1"/>
                </a:solidFill>
                <a:latin typeface="Georgia" pitchFamily="18" charset="0"/>
                <a:ea typeface="ＭＳ Ｐゴシック" charset="0"/>
              </a:rPr>
              <a:t> Polit de Madrid </a:t>
            </a:r>
            <a:r>
              <a:rPr lang="en-US" sz="900" i="1" dirty="0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, </a:t>
            </a:r>
            <a:r>
              <a:rPr lang="en-US" sz="900" i="1" dirty="0" err="1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Politecnico</a:t>
            </a:r>
            <a:r>
              <a:rPr lang="en-US" sz="900" i="1" dirty="0">
                <a:solidFill>
                  <a:prstClr val="white"/>
                </a:solidFill>
                <a:latin typeface="Georgia" pitchFamily="18" charset="0"/>
                <a:ea typeface="ＭＳ Ｐゴシック" charset="0"/>
              </a:rPr>
              <a:t> di Milano)</a:t>
            </a:r>
          </a:p>
          <a:p>
            <a:pPr marL="128582" marR="0" lvl="0" indent="-128582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Visual Computing and Communication (KTH, University of Trento)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AMIS - Master’s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in Advanced Materials for Innovation and Sustainability (EIT Raw Materials) </a:t>
            </a:r>
          </a:p>
          <a:p>
            <a:pPr marL="154305" marR="0" lvl="0" indent="-15430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Grenoble Institute of Technology France, TU Darmstadt Germany, University of Bordeaux France, University of Liege Belgium</a:t>
            </a:r>
          </a:p>
          <a:p>
            <a:pPr marL="154305" marR="0" lvl="0" indent="-15430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Master’s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in Computer, Communication and Information Sciences</a:t>
            </a:r>
          </a:p>
          <a:p>
            <a:pPr marL="128582" marR="0" lvl="0" indent="-128582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Security and Cloud Computing  with ITMO University, Russia</a:t>
            </a:r>
          </a:p>
          <a:p>
            <a:pPr marL="128582" marR="0" lvl="0" indent="-128582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SECCLO  - Master’s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in Security and Cloud Computing (Erasmus Mundus)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KTH, NTNU, DTU, University of Tartu, EURECOM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Doctoral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in Science</a:t>
            </a:r>
          </a:p>
          <a:p>
            <a:pPr marL="154305" marR="0" lvl="0" indent="-15430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ＭＳ Ｐゴシック" charset="0"/>
                <a:cs typeface="+mn-cs"/>
              </a:rPr>
              <a:t>Indian Institute of Technology Madras, Chennai, India</a:t>
            </a:r>
          </a:p>
          <a:p>
            <a:pPr marL="154305" marR="0" lvl="0" indent="-15430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0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5" y="3911938"/>
            <a:ext cx="977677" cy="8280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2" pos="272" userDrawn="1">
          <p15:clr>
            <a:srgbClr val="FBAE40"/>
          </p15:clr>
        </p15:guide>
        <p15:guide id="3" orient="horz" pos="2414" userDrawn="1">
          <p15:clr>
            <a:srgbClr val="FBAE40"/>
          </p15:clr>
        </p15:guide>
        <p15:guide id="4" orient="horz" pos="2958" userDrawn="1">
          <p15:clr>
            <a:srgbClr val="FBAE40"/>
          </p15:clr>
        </p15:guide>
        <p15:guide id="5" orient="horz" pos="277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99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38604"/>
            <a:ext cx="1576220" cy="35493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415"/>
            <a:ext cx="8497093" cy="8665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82867"/>
            <a:ext cx="8167909" cy="9201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4017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671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5242"/>
            <a:ext cx="8497093" cy="1053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FF67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95" y="374988"/>
            <a:ext cx="9776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pos="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1069874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95447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76153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967307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261726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5" y="3911938"/>
            <a:ext cx="9776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orient="horz" pos="2414" userDrawn="1">
          <p15:clr>
            <a:srgbClr val="FBAE40"/>
          </p15:clr>
        </p15:guide>
        <p15:guide id="3" orient="horz" pos="2709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286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234540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30862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</a:t>
            </a:r>
            <a:r>
              <a:rPr lang="en-US"/>
              <a:t>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124851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38604"/>
            <a:ext cx="1576220" cy="3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7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8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38604"/>
            <a:ext cx="1576220" cy="3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19113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FF671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9112"/>
            <a:ext cx="5130402" cy="3741941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0" y="4544760"/>
            <a:ext cx="1658770" cy="353443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3/20/19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9" r:id="rId14"/>
    <p:sldLayoutId id="214748367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846F-6471-0B45-8313-9AA992EF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School of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EBF6-8E60-AC4C-9EA8-971281898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398" y="1954473"/>
            <a:ext cx="3996137" cy="351692"/>
          </a:xfrm>
        </p:spPr>
        <p:txBody>
          <a:bodyPr lIns="0" tIns="0" rIns="0" bIns="0" anchor="t"/>
          <a:lstStyle/>
          <a:p>
            <a:r>
              <a:rPr lang="fi-FI" dirty="0">
                <a:latin typeface="Nimbus Sans"/>
              </a:rPr>
              <a:t>Science for </a:t>
            </a:r>
            <a:r>
              <a:rPr lang="fi-FI" dirty="0" err="1">
                <a:latin typeface="Nimbus Sans"/>
              </a:rPr>
              <a:t>tomorrow’s</a:t>
            </a:r>
            <a:r>
              <a:rPr lang="fi-FI" dirty="0">
                <a:latin typeface="Nimbus Sans"/>
              </a:rPr>
              <a:t> </a:t>
            </a:r>
            <a:r>
              <a:rPr lang="fi-FI" dirty="0" err="1">
                <a:latin typeface="Nimbus Sans"/>
              </a:rPr>
              <a:t>technology</a:t>
            </a:r>
            <a:r>
              <a:rPr lang="fi-FI" dirty="0">
                <a:latin typeface="Nimbus Sans"/>
              </a:rPr>
              <a:t>, </a:t>
            </a:r>
            <a:r>
              <a:rPr lang="fi-FI" dirty="0" err="1">
                <a:latin typeface="Nimbus Sans"/>
              </a:rPr>
              <a:t>innovations</a:t>
            </a:r>
            <a:r>
              <a:rPr lang="fi-FI" dirty="0">
                <a:latin typeface="Nimbus Sans"/>
              </a:rPr>
              <a:t>, and </a:t>
            </a:r>
            <a:r>
              <a:rPr lang="fi-FI" dirty="0" err="1">
                <a:latin typeface="Nimbus Sans"/>
              </a:rPr>
              <a:t>businesses</a:t>
            </a:r>
            <a:endParaRPr lang="fi-FI" dirty="0">
              <a:latin typeface="Nimbus Sans"/>
            </a:endParaRPr>
          </a:p>
          <a:p>
            <a:endParaRPr lang="fi-FI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7C020C7-D36A-BE4F-A295-FB320C9D034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/>
          <a:stretch/>
        </p:blipFill>
        <p:spPr>
          <a:xfrm>
            <a:off x="4564419" y="0"/>
            <a:ext cx="4579582" cy="5143500"/>
          </a:xfrm>
        </p:spPr>
      </p:pic>
    </p:spTree>
    <p:extLst>
      <p:ext uri="{BB962C8B-B14F-4D97-AF65-F5344CB8AC3E}">
        <p14:creationId xmlns:p14="http://schemas.microsoft.com/office/powerpoint/2010/main" val="386510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CC7B1-8019-944D-AB50-138B0D1F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6" y="935173"/>
            <a:ext cx="4232124" cy="29254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Advanced </a:t>
            </a:r>
            <a:r>
              <a:rPr lang="fi-FI" sz="2000" dirty="0" err="1">
                <a:latin typeface="Nimbus Sans" panose="02020500000000000000" pitchFamily="18" charset="0"/>
              </a:rPr>
              <a:t>energy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solutions</a:t>
            </a:r>
            <a:endParaRPr lang="fi-FI" sz="2000" dirty="0">
              <a:latin typeface="Nimbus Sans" panose="02020500000000000000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Nimbus Sans" panose="02020500000000000000" pitchFamily="18" charset="0"/>
              </a:rPr>
              <a:t>Condensed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matter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physics</a:t>
            </a:r>
            <a:endParaRPr lang="fi-FI" sz="2000" dirty="0">
              <a:latin typeface="Nimbus Sans" panose="02020500000000000000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Nimbus Sans" panose="02020500000000000000" pitchFamily="18" charset="0"/>
              </a:rPr>
              <a:t>Creation</a:t>
            </a:r>
            <a:r>
              <a:rPr lang="fi-FI" sz="2000" dirty="0">
                <a:latin typeface="Nimbus Sans" panose="02020500000000000000" pitchFamily="18" charset="0"/>
              </a:rPr>
              <a:t> and </a:t>
            </a:r>
            <a:r>
              <a:rPr lang="fi-FI" sz="2000" dirty="0" err="1">
                <a:latin typeface="Nimbus Sans" panose="02020500000000000000" pitchFamily="18" charset="0"/>
              </a:rPr>
              <a:t>transformation</a:t>
            </a:r>
            <a:br>
              <a:rPr lang="fi-FI" sz="2000" dirty="0">
                <a:latin typeface="Nimbus Sans" panose="02020500000000000000" pitchFamily="18" charset="0"/>
              </a:rPr>
            </a:br>
            <a:r>
              <a:rPr lang="fi-FI" sz="2000" dirty="0">
                <a:latin typeface="Nimbus Sans" panose="02020500000000000000" pitchFamily="18" charset="0"/>
              </a:rPr>
              <a:t>of </a:t>
            </a:r>
            <a:r>
              <a:rPr lang="fi-FI" sz="2000" dirty="0" err="1">
                <a:latin typeface="Nimbus Sans" panose="02020500000000000000" pitchFamily="18" charset="0"/>
              </a:rPr>
              <a:t>technology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based</a:t>
            </a:r>
            <a:r>
              <a:rPr lang="fi-FI" sz="2000" dirty="0">
                <a:latin typeface="Nimbus Sans" panose="02020500000000000000" pitchFamily="18" charset="0"/>
              </a:rPr>
              <a:t> business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Data science and </a:t>
            </a:r>
            <a:r>
              <a:rPr lang="fi-FI" sz="2000" dirty="0" err="1">
                <a:latin typeface="Nimbus Sans" panose="02020500000000000000" pitchFamily="18" charset="0"/>
              </a:rPr>
              <a:t>artificial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intelligence</a:t>
            </a:r>
            <a:endParaRPr lang="fi-FI" sz="2000" dirty="0">
              <a:latin typeface="Nimbus Sans" panose="02020500000000000000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Health </a:t>
            </a:r>
            <a:r>
              <a:rPr lang="fi-FI" sz="2000" dirty="0" err="1">
                <a:latin typeface="Nimbus Sans" panose="02020500000000000000" pitchFamily="18" charset="0"/>
              </a:rPr>
              <a:t>technology</a:t>
            </a:r>
            <a:endParaRPr lang="fi-FI" sz="2000" dirty="0">
              <a:latin typeface="Nimbus Sans" panose="02020500000000000000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Neuroscience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Software engineering</a:t>
            </a:r>
          </a:p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FF402-040D-AC4D-AE21-CB660673DC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124852"/>
            <a:ext cx="4052221" cy="521920"/>
          </a:xfrm>
        </p:spPr>
        <p:txBody>
          <a:bodyPr/>
          <a:lstStyle/>
          <a:p>
            <a:r>
              <a:rPr lang="fi-FI" dirty="0">
                <a:solidFill>
                  <a:srgbClr val="FF671F"/>
                </a:solidFill>
              </a:rPr>
              <a:t>Focus </a:t>
            </a:r>
            <a:r>
              <a:rPr lang="fi-FI" dirty="0" err="1">
                <a:solidFill>
                  <a:srgbClr val="FF671F"/>
                </a:solidFill>
              </a:rPr>
              <a:t>areas</a:t>
            </a:r>
            <a:endParaRPr lang="fi-FI" dirty="0">
              <a:solidFill>
                <a:srgbClr val="FF671F"/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1A7A052-8BE6-D345-BF3E-E9567B37AE2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532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CC7B1-8019-944D-AB50-138B0D1F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7" y="1109018"/>
            <a:ext cx="3951637" cy="29254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Nimbus Sans" panose="02020500000000000000" pitchFamily="18" charset="0"/>
              </a:rPr>
              <a:t>Applied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Physics</a:t>
            </a:r>
            <a:endParaRPr lang="fi-FI" sz="2000" dirty="0">
              <a:latin typeface="Nimbus Sans" panose="02020500000000000000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Computer Science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Industrial Engineering and Management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latin typeface="Nimbus Sans" panose="02020500000000000000" pitchFamily="18" charset="0"/>
              </a:rPr>
              <a:t>Mathematics</a:t>
            </a:r>
            <a:r>
              <a:rPr lang="fi-FI" sz="2000" dirty="0">
                <a:latin typeface="Nimbus Sans" panose="02020500000000000000" pitchFamily="18" charset="0"/>
              </a:rPr>
              <a:t> and Systems Analysis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Nimbus Sans" panose="02020500000000000000" pitchFamily="18" charset="0"/>
              </a:rPr>
              <a:t>Neuroscience and </a:t>
            </a:r>
            <a:r>
              <a:rPr lang="fi-FI" sz="2000" dirty="0" err="1">
                <a:latin typeface="Nimbus Sans" panose="02020500000000000000" pitchFamily="18" charset="0"/>
              </a:rPr>
              <a:t>Biomedical</a:t>
            </a:r>
            <a:r>
              <a:rPr lang="fi-FI" sz="2000" dirty="0">
                <a:latin typeface="Nimbus Sans" panose="02020500000000000000" pitchFamily="18" charset="0"/>
              </a:rPr>
              <a:t>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FF402-040D-AC4D-AE21-CB660673DC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124852"/>
            <a:ext cx="4052221" cy="521920"/>
          </a:xfrm>
        </p:spPr>
        <p:txBody>
          <a:bodyPr/>
          <a:lstStyle/>
          <a:p>
            <a:r>
              <a:rPr lang="fi-FI" dirty="0" err="1">
                <a:solidFill>
                  <a:srgbClr val="FF671F"/>
                </a:solidFill>
              </a:rPr>
              <a:t>Departments</a:t>
            </a:r>
            <a:endParaRPr lang="fi-FI" dirty="0">
              <a:solidFill>
                <a:srgbClr val="FF671F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F44957-5EB0-0843-9B25-3160BE049EE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0113" y="0"/>
            <a:ext cx="4433887" cy="5143500"/>
          </a:xfrm>
        </p:spPr>
      </p:pic>
    </p:spTree>
    <p:extLst>
      <p:ext uri="{BB962C8B-B14F-4D97-AF65-F5344CB8AC3E}">
        <p14:creationId xmlns:p14="http://schemas.microsoft.com/office/powerpoint/2010/main" val="342649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272DAD-F383-5C42-85A3-5EA4862F7F1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93" y="0"/>
            <a:ext cx="4433207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53A5-B94A-8844-AA58-5DB05DE8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8" y="888250"/>
            <a:ext cx="4423455" cy="334132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3741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degree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students</a:t>
            </a:r>
            <a:endParaRPr lang="fi-FI" sz="16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Nimbus Sans" panose="02020500000000000000" pitchFamily="18" charset="0"/>
              </a:rPr>
              <a:t>	</a:t>
            </a:r>
            <a:r>
              <a:rPr lang="fi-FI" sz="1200" b="0" dirty="0">
                <a:solidFill>
                  <a:srgbClr val="FF671F"/>
                </a:solidFill>
              </a:rPr>
              <a:t>1577</a:t>
            </a:r>
            <a:r>
              <a:rPr lang="fi-FI" sz="1200" b="0" dirty="0"/>
              <a:t> </a:t>
            </a:r>
            <a:r>
              <a:rPr lang="fi-FI" sz="1200" b="0" dirty="0" err="1"/>
              <a:t>BSc</a:t>
            </a:r>
            <a:endParaRPr lang="fi-FI" sz="12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	</a:t>
            </a:r>
            <a:r>
              <a:rPr lang="fi-FI" sz="1200" b="0" dirty="0">
                <a:solidFill>
                  <a:srgbClr val="FF671F"/>
                </a:solidFill>
              </a:rPr>
              <a:t>1324</a:t>
            </a:r>
            <a:r>
              <a:rPr lang="fi-FI" sz="1200" b="0" dirty="0"/>
              <a:t> </a:t>
            </a:r>
            <a:r>
              <a:rPr lang="fi-FI" sz="1200" b="0" dirty="0" err="1"/>
              <a:t>MSc</a:t>
            </a:r>
            <a:endParaRPr lang="fi-FI" sz="12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	</a:t>
            </a:r>
            <a:r>
              <a:rPr lang="fi-FI" sz="1200" b="0" dirty="0">
                <a:solidFill>
                  <a:srgbClr val="FF671F"/>
                </a:solidFill>
              </a:rPr>
              <a:t>104</a:t>
            </a:r>
            <a:r>
              <a:rPr lang="fi-FI" sz="1200" b="0" dirty="0"/>
              <a:t> </a:t>
            </a:r>
            <a:r>
              <a:rPr lang="fi-FI" sz="1200" b="0" dirty="0" err="1"/>
              <a:t>Lic</a:t>
            </a:r>
            <a:r>
              <a:rPr lang="fi-FI" sz="1200" b="0" dirty="0"/>
              <a:t>. </a:t>
            </a:r>
            <a:r>
              <a:rPr lang="fi-FI" sz="1200" b="0" dirty="0" err="1"/>
              <a:t>Sc</a:t>
            </a:r>
            <a:r>
              <a:rPr lang="fi-FI" sz="1200" b="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	</a:t>
            </a:r>
            <a:r>
              <a:rPr lang="fi-FI" sz="1200" b="0" dirty="0">
                <a:solidFill>
                  <a:srgbClr val="FF671F"/>
                </a:solidFill>
              </a:rPr>
              <a:t>736</a:t>
            </a:r>
            <a:r>
              <a:rPr lang="fi-FI" sz="1200" b="0" dirty="0"/>
              <a:t> </a:t>
            </a:r>
            <a:r>
              <a:rPr lang="fi-FI" sz="1200" b="0" dirty="0" err="1"/>
              <a:t>PhD</a:t>
            </a:r>
            <a:endParaRPr lang="fi-FI" sz="12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 17%</a:t>
            </a:r>
            <a:r>
              <a:rPr lang="fi-FI" sz="1600" dirty="0">
                <a:latin typeface="Nimbus Sans" panose="02020500000000000000" pitchFamily="18" charset="0"/>
                <a:cs typeface="Arial"/>
              </a:rPr>
              <a:t> 	</a:t>
            </a:r>
            <a:r>
              <a:rPr lang="fi-FI" sz="1600" dirty="0">
                <a:latin typeface="Nimbus Sans" panose="02020500000000000000" pitchFamily="18" charset="0"/>
              </a:rPr>
              <a:t>of </a:t>
            </a:r>
            <a:r>
              <a:rPr lang="fi-FI" sz="1600" dirty="0" err="1">
                <a:latin typeface="Nimbus Sans" panose="02020500000000000000" pitchFamily="18" charset="0"/>
              </a:rPr>
              <a:t>degree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students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are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br>
              <a:rPr lang="fi-FI" sz="1600" dirty="0">
                <a:latin typeface="Nimbus Sans" panose="02020500000000000000" pitchFamily="18" charset="0"/>
              </a:rPr>
            </a:br>
            <a:r>
              <a:rPr lang="fi-FI" sz="1600" dirty="0">
                <a:latin typeface="Nimbus Sans" panose="02020500000000000000" pitchFamily="18" charset="0"/>
              </a:rPr>
              <a:t>	</a:t>
            </a:r>
            <a:r>
              <a:rPr lang="fi-FI" sz="1600" dirty="0" err="1">
                <a:latin typeface="Nimbus Sans" panose="02020500000000000000" pitchFamily="18" charset="0"/>
              </a:rPr>
              <a:t>international</a:t>
            </a:r>
            <a:endParaRPr lang="fi-FI" sz="16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    2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Bachelor’s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programmes</a:t>
            </a:r>
            <a:r>
              <a:rPr lang="fi-FI" sz="1600" dirty="0">
                <a:latin typeface="Nimbus Sans" panose="02020500000000000000" pitchFamily="18" charset="0"/>
              </a:rPr>
              <a:t> (English)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    7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Master’s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programmes</a:t>
            </a:r>
            <a:r>
              <a:rPr lang="fi-FI" sz="1600" dirty="0">
                <a:latin typeface="Nimbus Sans" panose="02020500000000000000" pitchFamily="18" charset="0"/>
              </a:rPr>
              <a:t> (English)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    6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international</a:t>
            </a:r>
            <a:r>
              <a:rPr lang="fi-FI" sz="1600" dirty="0">
                <a:latin typeface="Nimbus Sans" panose="02020500000000000000" pitchFamily="18" charset="0"/>
              </a:rPr>
              <a:t> </a:t>
            </a:r>
            <a:r>
              <a:rPr lang="fi-FI" sz="1600" dirty="0" err="1">
                <a:latin typeface="Nimbus Sans" panose="02020500000000000000" pitchFamily="18" charset="0"/>
              </a:rPr>
              <a:t>double-degree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programmes</a:t>
            </a:r>
            <a:endParaRPr lang="fi-FI" sz="16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585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degrees</a:t>
            </a:r>
            <a:r>
              <a:rPr lang="fi-FI" sz="1600" dirty="0">
                <a:latin typeface="Nimbus Sans" panose="02020500000000000000" pitchFamily="18" charset="0"/>
              </a:rPr>
              <a:t> in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    5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departments</a:t>
            </a:r>
            <a:endParaRPr lang="fi-FI" sz="16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solidFill>
                  <a:srgbClr val="FF671F"/>
                </a:solidFill>
                <a:latin typeface="Nimbus Sans" panose="02020500000000000000" pitchFamily="18" charset="0"/>
                <a:cs typeface="Arial"/>
              </a:rPr>
              <a:t> 100</a:t>
            </a:r>
            <a:r>
              <a:rPr lang="fi-FI" sz="1600" dirty="0">
                <a:latin typeface="Nimbus Sans" panose="02020500000000000000" pitchFamily="18" charset="0"/>
              </a:rPr>
              <a:t> 	</a:t>
            </a:r>
            <a:r>
              <a:rPr lang="fi-FI" sz="1600" dirty="0" err="1">
                <a:latin typeface="Nimbus Sans" panose="02020500000000000000" pitchFamily="18" charset="0"/>
              </a:rPr>
              <a:t>professors</a:t>
            </a:r>
            <a:endParaRPr lang="fi-FI" sz="16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8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800" dirty="0">
              <a:latin typeface="Nimbus Sans" panose="02020500000000000000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5ED33-BB1C-CC4E-8B98-8583B43EC7D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124852"/>
            <a:ext cx="4052221" cy="638720"/>
          </a:xfrm>
        </p:spPr>
        <p:txBody>
          <a:bodyPr/>
          <a:lstStyle/>
          <a:p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Key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figures</a:t>
            </a:r>
            <a:endParaRPr lang="fi-FI" dirty="0">
              <a:solidFill>
                <a:srgbClr val="FF671F"/>
              </a:solidFill>
              <a:latin typeface="Nimbus Sans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84255A-672F-3B4D-A46F-FA7B01C3E84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93" y="0"/>
            <a:ext cx="4433207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D4A4-8076-EC48-810F-A03220631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7" y="891258"/>
            <a:ext cx="4423455" cy="3623818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fi-FI" sz="2000" dirty="0">
                <a:solidFill>
                  <a:srgbClr val="FF671F"/>
                </a:solidFill>
                <a:latin typeface="Arial"/>
                <a:cs typeface="Arial"/>
              </a:rPr>
              <a:t>20+ 	</a:t>
            </a:r>
            <a:r>
              <a:rPr lang="fi-FI" sz="2000" dirty="0">
                <a:latin typeface="Nimbus Sans"/>
              </a:rPr>
              <a:t>Personal ERC </a:t>
            </a:r>
            <a:r>
              <a:rPr lang="fi-FI" sz="2000" dirty="0" err="1">
                <a:latin typeface="Nimbus Sans"/>
              </a:rPr>
              <a:t>Grants</a:t>
            </a:r>
            <a:endParaRPr lang="fi-FI" sz="2000" dirty="0">
              <a:latin typeface="Nimbus Sans"/>
            </a:endParaRPr>
          </a:p>
          <a:p>
            <a:pPr>
              <a:lnSpc>
                <a:spcPct val="100000"/>
              </a:lnSpc>
            </a:pPr>
            <a:r>
              <a:rPr lang="fi-FI" sz="2000" dirty="0">
                <a:solidFill>
                  <a:srgbClr val="FF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fi-FI" sz="2000" dirty="0">
                <a:solidFill>
                  <a:srgbClr val="FF671F"/>
                </a:solidFill>
                <a:latin typeface="Sentinel Medium" pitchFamily="2" charset="0"/>
              </a:rPr>
              <a:t> 	</a:t>
            </a:r>
            <a:r>
              <a:rPr lang="fi-FI" sz="2000" dirty="0">
                <a:latin typeface="Nimbus Sans" panose="02020500000000000000" pitchFamily="18" charset="0"/>
              </a:rPr>
              <a:t>ERC </a:t>
            </a:r>
            <a:r>
              <a:rPr lang="fi-FI" sz="2000" dirty="0" err="1">
                <a:latin typeface="Nimbus Sans" panose="02020500000000000000" pitchFamily="18" charset="0"/>
              </a:rPr>
              <a:t>Synergy</a:t>
            </a:r>
            <a:r>
              <a:rPr lang="fi-FI" sz="2000" dirty="0">
                <a:latin typeface="Nimbus Sans" panose="02020500000000000000" pitchFamily="18" charset="0"/>
              </a:rPr>
              <a:t> Grant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>
                <a:latin typeface="Nimbus Sans" panose="02020500000000000000" pitchFamily="18" charset="0"/>
              </a:rPr>
              <a:t>Brain </a:t>
            </a:r>
            <a:r>
              <a:rPr lang="fi-FI" sz="1500" b="0" dirty="0" err="1">
                <a:latin typeface="Nimbus Sans" panose="02020500000000000000" pitchFamily="18" charset="0"/>
              </a:rPr>
              <a:t>Research</a:t>
            </a:r>
            <a:endParaRPr lang="fi-FI" sz="15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r>
              <a:rPr lang="fi-FI" sz="2000" dirty="0">
                <a:latin typeface="Nimbus Sans" panose="02020500000000000000" pitchFamily="18" charset="0"/>
              </a:rPr>
              <a:t>   </a:t>
            </a:r>
            <a:r>
              <a:rPr lang="fi-FI" sz="2000" dirty="0">
                <a:solidFill>
                  <a:srgbClr val="FF671F"/>
                </a:solidFill>
                <a:latin typeface="Nimbus Sans" panose="02020500000000000000" pitchFamily="18" charset="0"/>
              </a:rPr>
              <a:t> 3 </a:t>
            </a:r>
            <a:r>
              <a:rPr lang="fi-FI" sz="2000" dirty="0">
                <a:latin typeface="Nimbus Sans" panose="02020500000000000000" pitchFamily="18" charset="0"/>
              </a:rPr>
              <a:t>	EU </a:t>
            </a:r>
            <a:r>
              <a:rPr lang="fi-FI" sz="2000" dirty="0" err="1">
                <a:latin typeface="Nimbus Sans" panose="02020500000000000000" pitchFamily="18" charset="0"/>
              </a:rPr>
              <a:t>Flagship</a:t>
            </a:r>
            <a:r>
              <a:rPr lang="fi-FI" sz="2000" dirty="0">
                <a:latin typeface="Nimbus Sans" panose="02020500000000000000" pitchFamily="18" charset="0"/>
              </a:rPr>
              <a:t> </a:t>
            </a:r>
            <a:r>
              <a:rPr lang="fi-FI" sz="2000" dirty="0" err="1">
                <a:latin typeface="Nimbus Sans" panose="02020500000000000000" pitchFamily="18" charset="0"/>
              </a:rPr>
              <a:t>memberships</a:t>
            </a:r>
            <a:endParaRPr lang="fi-FI" sz="2000" b="0" dirty="0">
              <a:latin typeface="Nimbus Sans" panose="02020500000000000000" pitchFamily="18" charset="0"/>
            </a:endParaRPr>
          </a:p>
          <a:p>
            <a:pPr marL="9144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>
                <a:latin typeface="Nimbus Sans" panose="02020500000000000000" pitchFamily="18" charset="0"/>
              </a:rPr>
              <a:t>Graphene </a:t>
            </a:r>
            <a:r>
              <a:rPr lang="fi-FI" sz="1500" b="0" dirty="0" err="1">
                <a:latin typeface="Nimbus Sans" panose="02020500000000000000" pitchFamily="18" charset="0"/>
              </a:rPr>
              <a:t>Flagship</a:t>
            </a:r>
            <a:endParaRPr lang="fi-FI" sz="1500" dirty="0">
              <a:latin typeface="Nimbus Sans" panose="02020500000000000000" pitchFamily="18" charset="0"/>
            </a:endParaRPr>
          </a:p>
          <a:p>
            <a:pPr marL="9144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>
                <a:latin typeface="Nimbus Sans" panose="02020500000000000000" pitchFamily="18" charset="0"/>
              </a:rPr>
              <a:t>Human Brain Project</a:t>
            </a:r>
          </a:p>
          <a:p>
            <a:pPr marL="9144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 err="1">
                <a:latin typeface="Nimbus Sans" panose="02020500000000000000" pitchFamily="18" charset="0"/>
              </a:rPr>
              <a:t>Quantum</a:t>
            </a:r>
            <a:r>
              <a:rPr lang="fi-FI" sz="1500" b="0" dirty="0">
                <a:latin typeface="Nimbus Sans" panose="02020500000000000000" pitchFamily="18" charset="0"/>
              </a:rPr>
              <a:t> </a:t>
            </a:r>
            <a:r>
              <a:rPr lang="fi-FI" sz="1500" b="0" dirty="0" err="1">
                <a:latin typeface="Nimbus Sans" panose="02020500000000000000" pitchFamily="18" charset="0"/>
              </a:rPr>
              <a:t>Flagship</a:t>
            </a:r>
            <a:endParaRPr lang="fi-FI" sz="1500" b="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r>
              <a:rPr lang="fi-FI" sz="2000" dirty="0">
                <a:solidFill>
                  <a:srgbClr val="FF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  <a:r>
              <a:rPr lang="fi-FI" sz="2000" dirty="0">
                <a:solidFill>
                  <a:srgbClr val="FF671F"/>
                </a:solidFill>
                <a:latin typeface="Nimbus Sans" panose="02020500000000000000" pitchFamily="18" charset="0"/>
              </a:rPr>
              <a:t> 	</a:t>
            </a:r>
            <a:r>
              <a:rPr lang="fi-FI" sz="2000" dirty="0">
                <a:latin typeface="Nimbus Sans" panose="02020500000000000000" pitchFamily="18" charset="0"/>
              </a:rPr>
              <a:t>National </a:t>
            </a:r>
            <a:r>
              <a:rPr lang="fi-FI" sz="2000" dirty="0" err="1">
                <a:latin typeface="Nimbus Sans" panose="02020500000000000000" pitchFamily="18" charset="0"/>
              </a:rPr>
              <a:t>Centres</a:t>
            </a:r>
            <a:r>
              <a:rPr lang="fi-FI" sz="2000" dirty="0">
                <a:latin typeface="Nimbus Sans" panose="02020500000000000000" pitchFamily="18" charset="0"/>
              </a:rPr>
              <a:t> of </a:t>
            </a:r>
            <a:r>
              <a:rPr lang="fi-FI" sz="2000" dirty="0" err="1">
                <a:latin typeface="Nimbus Sans" panose="02020500000000000000" pitchFamily="18" charset="0"/>
              </a:rPr>
              <a:t>Excellence</a:t>
            </a:r>
            <a:endParaRPr lang="fi-FI" sz="2000" dirty="0">
              <a:latin typeface="Nimbus Sans" panose="02020500000000000000" pitchFamily="18" charset="0"/>
            </a:endParaRP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 err="1">
                <a:latin typeface="Nimbus Sans" panose="02020500000000000000" pitchFamily="18" charset="0"/>
              </a:rPr>
              <a:t>Quantum</a:t>
            </a:r>
            <a:r>
              <a:rPr lang="fi-FI" sz="1500" b="0" dirty="0">
                <a:latin typeface="Nimbus Sans" panose="02020500000000000000" pitchFamily="18" charset="0"/>
              </a:rPr>
              <a:t> Technology</a:t>
            </a: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b="0" dirty="0" err="1">
                <a:latin typeface="Nimbus Sans" panose="02020500000000000000" pitchFamily="18" charset="0"/>
              </a:rPr>
              <a:t>Hybrid</a:t>
            </a:r>
            <a:r>
              <a:rPr lang="fi-FI" sz="1500" b="0" dirty="0">
                <a:latin typeface="Nimbus Sans" panose="02020500000000000000" pitchFamily="18" charset="0"/>
              </a:rPr>
              <a:t> </a:t>
            </a:r>
            <a:r>
              <a:rPr lang="fi-FI" sz="1500" b="0" dirty="0" err="1">
                <a:latin typeface="Nimbus Sans" panose="02020500000000000000" pitchFamily="18" charset="0"/>
              </a:rPr>
              <a:t>Materials</a:t>
            </a:r>
            <a:endParaRPr lang="fi-FI" sz="1500" b="0" dirty="0">
              <a:latin typeface="Nimbus Sans" panose="02020500000000000000" pitchFamily="18" charset="0"/>
            </a:endParaRPr>
          </a:p>
          <a:p>
            <a:pPr marL="97155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500" dirty="0" err="1">
                <a:latin typeface="Nimbus Sans" panose="02020500000000000000" pitchFamily="18" charset="0"/>
              </a:rPr>
              <a:t>Artificial</a:t>
            </a:r>
            <a:r>
              <a:rPr lang="fi-FI" sz="1500" dirty="0">
                <a:latin typeface="Nimbus Sans" panose="02020500000000000000" pitchFamily="18" charset="0"/>
              </a:rPr>
              <a:t> </a:t>
            </a:r>
            <a:r>
              <a:rPr lang="fi-FI" sz="1500" dirty="0" err="1">
                <a:latin typeface="Nimbus Sans" panose="02020500000000000000" pitchFamily="18" charset="0"/>
              </a:rPr>
              <a:t>Intelligence</a:t>
            </a:r>
            <a:endParaRPr lang="fi-FI" sz="1500" b="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sz="200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sz="2000" dirty="0">
              <a:latin typeface="Nimbus Sans" panose="02020500000000000000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FF45-3C0E-FE4B-A379-689A4671DFA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>
                <a:solidFill>
                  <a:srgbClr val="FF671F"/>
                </a:solidFill>
              </a:rPr>
              <a:t>Research</a:t>
            </a:r>
            <a:endParaRPr lang="fi-FI" dirty="0">
              <a:solidFill>
                <a:srgbClr val="FF6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954D5C-F2F4-8044-A971-4AEEEC288E4E}"/>
              </a:ext>
            </a:extLst>
          </p:cNvPr>
          <p:cNvSpPr/>
          <p:nvPr/>
        </p:nvSpPr>
        <p:spPr>
          <a:xfrm>
            <a:off x="0" y="0"/>
            <a:ext cx="9144000" cy="5271247"/>
          </a:xfrm>
          <a:prstGeom prst="rect">
            <a:avLst/>
          </a:prstGeom>
          <a:solidFill>
            <a:srgbClr val="FF6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AD87C-90CC-FE41-9521-6C721C1DBC1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Nimbus Sans" panose="02020500000000000000" pitchFamily="18" charset="0"/>
              </a:rPr>
              <a:t>Degree</a:t>
            </a:r>
            <a:r>
              <a:rPr lang="fi-FI" dirty="0">
                <a:solidFill>
                  <a:schemeClr val="bg1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Nimbus Sans" panose="02020500000000000000" pitchFamily="18" charset="0"/>
              </a:rPr>
              <a:t>programmes</a:t>
            </a:r>
            <a:endParaRPr lang="fi-FI" dirty="0">
              <a:solidFill>
                <a:schemeClr val="bg1"/>
              </a:solidFill>
              <a:latin typeface="Nimbus Sans" panose="02020500000000000000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2BE9-1689-834F-84C0-46F32A6537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880" y="855148"/>
            <a:ext cx="4014715" cy="348331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solidFill>
                  <a:schemeClr val="bg1"/>
                </a:solidFill>
              </a:rPr>
              <a:t>Aalto </a:t>
            </a:r>
            <a:r>
              <a:rPr lang="fi-FI" sz="1600" dirty="0" err="1">
                <a:solidFill>
                  <a:schemeClr val="bg1"/>
                </a:solidFill>
              </a:rPr>
              <a:t>University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Bachelor’s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Programmes</a:t>
            </a:r>
            <a:r>
              <a:rPr lang="fi-FI" sz="1600" dirty="0">
                <a:solidFill>
                  <a:schemeClr val="bg1"/>
                </a:solidFill>
              </a:rPr>
              <a:t> in Science and Technology:</a:t>
            </a:r>
            <a:endParaRPr lang="fi-FI" sz="16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Data Science</a:t>
            </a:r>
          </a:p>
          <a:p>
            <a:pPr>
              <a:lnSpc>
                <a:spcPct val="100000"/>
              </a:lnSpc>
            </a:pPr>
            <a:r>
              <a:rPr lang="fi-FI" sz="1600" b="0" dirty="0" err="1">
                <a:solidFill>
                  <a:schemeClr val="bg1"/>
                </a:solidFill>
              </a:rPr>
              <a:t>Quantum</a:t>
            </a:r>
            <a:r>
              <a:rPr lang="fi-FI" sz="1600" b="0" dirty="0">
                <a:solidFill>
                  <a:schemeClr val="bg1"/>
                </a:solidFill>
              </a:rPr>
              <a:t> Technology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6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solidFill>
                  <a:schemeClr val="bg1"/>
                </a:solidFill>
              </a:rPr>
              <a:t>Bachelor </a:t>
            </a:r>
            <a:r>
              <a:rPr lang="fi-FI" sz="1600" dirty="0" err="1">
                <a:solidFill>
                  <a:schemeClr val="bg1"/>
                </a:solidFill>
              </a:rPr>
              <a:t>Programme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majors</a:t>
            </a:r>
            <a:r>
              <a:rPr lang="fi-FI" sz="1600" dirty="0">
                <a:solidFill>
                  <a:schemeClr val="bg1"/>
                </a:solidFill>
              </a:rPr>
              <a:t> in </a:t>
            </a:r>
            <a:r>
              <a:rPr lang="fi-FI" sz="1600" dirty="0" err="1">
                <a:solidFill>
                  <a:schemeClr val="bg1"/>
                </a:solidFill>
              </a:rPr>
              <a:t>Finnish</a:t>
            </a:r>
            <a:r>
              <a:rPr lang="fi-FI" sz="1600" dirty="0">
                <a:solidFill>
                  <a:schemeClr val="bg1"/>
                </a:solidFill>
              </a:rPr>
              <a:t>:</a:t>
            </a:r>
            <a:endParaRPr lang="fi-FI" sz="16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Computer Science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Engineering </a:t>
            </a:r>
            <a:r>
              <a:rPr lang="fi-FI" sz="1600" b="0" dirty="0" err="1">
                <a:solidFill>
                  <a:schemeClr val="bg1"/>
                </a:solidFill>
              </a:rPr>
              <a:t>Physics</a:t>
            </a:r>
            <a:endParaRPr lang="fi-FI" sz="16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600" b="0" dirty="0" err="1">
                <a:solidFill>
                  <a:schemeClr val="bg1"/>
                </a:solidFill>
              </a:rPr>
              <a:t>Information</a:t>
            </a:r>
            <a:r>
              <a:rPr lang="fi-FI" sz="1600" b="0" dirty="0">
                <a:solidFill>
                  <a:schemeClr val="bg1"/>
                </a:solidFill>
              </a:rPr>
              <a:t> Networks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Industrial Engineering and Management</a:t>
            </a:r>
          </a:p>
          <a:p>
            <a:pPr>
              <a:lnSpc>
                <a:spcPct val="100000"/>
              </a:lnSpc>
            </a:pPr>
            <a:r>
              <a:rPr lang="fi-FI" sz="1600" b="0" dirty="0" err="1">
                <a:solidFill>
                  <a:schemeClr val="bg1"/>
                </a:solidFill>
              </a:rPr>
              <a:t>Mathematics</a:t>
            </a:r>
            <a:r>
              <a:rPr lang="fi-FI" sz="1600" b="0" dirty="0">
                <a:solidFill>
                  <a:schemeClr val="bg1"/>
                </a:solidFill>
              </a:rPr>
              <a:t> and Systems Sciences</a:t>
            </a:r>
          </a:p>
          <a:p>
            <a:pPr>
              <a:lnSpc>
                <a:spcPct val="100000"/>
              </a:lnSpc>
            </a:pPr>
            <a:endParaRPr lang="fi-FI" sz="16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600" b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5D4B-93DD-6A47-B353-1EADD51A72A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833218" y="852815"/>
            <a:ext cx="4014715" cy="41815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 err="1">
                <a:solidFill>
                  <a:schemeClr val="bg1"/>
                </a:solidFill>
              </a:rPr>
              <a:t>Master’s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Programmes</a:t>
            </a:r>
            <a:r>
              <a:rPr lang="fi-FI" sz="16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Engineering </a:t>
            </a:r>
            <a:r>
              <a:rPr lang="fi-FI" sz="1600" b="0" dirty="0" err="1">
                <a:solidFill>
                  <a:schemeClr val="bg1"/>
                </a:solidFill>
              </a:rPr>
              <a:t>Physics</a:t>
            </a:r>
            <a:endParaRPr lang="fi-FI" sz="16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Industrial Engineering and Management</a:t>
            </a:r>
          </a:p>
          <a:p>
            <a:pPr>
              <a:lnSpc>
                <a:spcPct val="100000"/>
              </a:lnSpc>
            </a:pPr>
            <a:r>
              <a:rPr lang="fi-FI" sz="1600" b="0" dirty="0" err="1">
                <a:solidFill>
                  <a:schemeClr val="bg1"/>
                </a:solidFill>
              </a:rPr>
              <a:t>Information</a:t>
            </a:r>
            <a:r>
              <a:rPr lang="fi-FI" sz="1600" b="0" dirty="0">
                <a:solidFill>
                  <a:schemeClr val="bg1"/>
                </a:solidFill>
              </a:rPr>
              <a:t> Networks</a:t>
            </a:r>
          </a:p>
          <a:p>
            <a:pPr>
              <a:lnSpc>
                <a:spcPct val="100000"/>
              </a:lnSpc>
            </a:pPr>
            <a:r>
              <a:rPr lang="fi-FI" sz="1600" b="0" dirty="0" err="1">
                <a:solidFill>
                  <a:schemeClr val="bg1"/>
                </a:solidFill>
              </a:rPr>
              <a:t>Mathematics</a:t>
            </a:r>
            <a:r>
              <a:rPr lang="fi-FI" sz="1600" b="0" dirty="0">
                <a:solidFill>
                  <a:schemeClr val="bg1"/>
                </a:solidFill>
              </a:rPr>
              <a:t> and </a:t>
            </a:r>
            <a:r>
              <a:rPr lang="fi-FI" sz="1600" b="0" dirty="0" err="1">
                <a:solidFill>
                  <a:schemeClr val="bg1"/>
                </a:solidFill>
              </a:rPr>
              <a:t>Operations</a:t>
            </a:r>
            <a:r>
              <a:rPr lang="fi-FI" sz="1600" b="0" dirty="0">
                <a:solidFill>
                  <a:schemeClr val="bg1"/>
                </a:solidFill>
              </a:rPr>
              <a:t> </a:t>
            </a:r>
            <a:r>
              <a:rPr lang="fi-FI" sz="1600" b="0" dirty="0" err="1">
                <a:solidFill>
                  <a:schemeClr val="bg1"/>
                </a:solidFill>
              </a:rPr>
              <a:t>Research</a:t>
            </a:r>
            <a:endParaRPr lang="fi-FI" sz="16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i-FI" sz="16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 err="1">
                <a:solidFill>
                  <a:schemeClr val="bg1"/>
                </a:solidFill>
              </a:rPr>
              <a:t>Jointly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with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other</a:t>
            </a:r>
            <a:r>
              <a:rPr lang="fi-FI" sz="1600" dirty="0">
                <a:solidFill>
                  <a:schemeClr val="bg1"/>
                </a:solidFill>
              </a:rPr>
              <a:t> Aalto University Schools: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Computer, </a:t>
            </a:r>
            <a:r>
              <a:rPr lang="fi-FI" sz="1600" b="0" dirty="0" err="1">
                <a:solidFill>
                  <a:schemeClr val="bg1"/>
                </a:solidFill>
              </a:rPr>
              <a:t>Communication</a:t>
            </a:r>
            <a:r>
              <a:rPr lang="fi-FI" sz="1600" b="0" dirty="0">
                <a:solidFill>
                  <a:schemeClr val="bg1"/>
                </a:solidFill>
              </a:rPr>
              <a:t> and </a:t>
            </a:r>
            <a:r>
              <a:rPr lang="fi-FI" sz="1600" b="0" dirty="0" err="1">
                <a:solidFill>
                  <a:schemeClr val="bg1"/>
                </a:solidFill>
              </a:rPr>
              <a:t>Information</a:t>
            </a:r>
            <a:r>
              <a:rPr lang="fi-FI" sz="1600" b="0" dirty="0">
                <a:solidFill>
                  <a:schemeClr val="bg1"/>
                </a:solidFill>
              </a:rPr>
              <a:t> Sciences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Life Science Technologies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chemeClr val="bg1"/>
                </a:solidFill>
              </a:rPr>
              <a:t>International Design Business Management</a:t>
            </a:r>
          </a:p>
          <a:p>
            <a:pPr>
              <a:lnSpc>
                <a:spcPct val="100000"/>
              </a:lnSpc>
            </a:pPr>
            <a:endParaRPr lang="fi-FI" sz="1600" b="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AD87C-90CC-FE41-9521-6C721C1DBC1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1101" y="217948"/>
            <a:ext cx="8497093" cy="1016294"/>
          </a:xfrm>
        </p:spPr>
        <p:txBody>
          <a:bodyPr/>
          <a:lstStyle/>
          <a:p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International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double-degree</a:t>
            </a:r>
            <a:r>
              <a:rPr lang="fi-FI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dirty="0" err="1">
                <a:solidFill>
                  <a:srgbClr val="FF671F"/>
                </a:solidFill>
                <a:latin typeface="Nimbus Sans" panose="02020500000000000000" pitchFamily="18" charset="0"/>
              </a:rPr>
              <a:t>programmes</a:t>
            </a:r>
            <a:endParaRPr lang="fi-FI" dirty="0">
              <a:solidFill>
                <a:srgbClr val="FF671F"/>
              </a:solidFill>
              <a:latin typeface="Nimbus Sans" panose="02020500000000000000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2BE9-1689-834F-84C0-46F32A6537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54531" y="1497911"/>
            <a:ext cx="4356757" cy="27775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latin typeface="Nimbus Sans" panose="02020500000000000000" pitchFamily="18" charset="0"/>
              </a:rPr>
              <a:t>ICT Innovation</a:t>
            </a:r>
            <a:br>
              <a:rPr lang="fi-FI" dirty="0">
                <a:latin typeface="Nimbus Sans" panose="02020500000000000000" pitchFamily="18" charset="0"/>
              </a:rPr>
            </a:br>
            <a:r>
              <a:rPr lang="fi-FI" dirty="0">
                <a:latin typeface="Nimbus Sans" panose="02020500000000000000" pitchFamily="18" charset="0"/>
              </a:rPr>
              <a:t>(EIT Digital Master School)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Nimbus Sans" panose="02020500000000000000" pitchFamily="18" charset="0"/>
              </a:rPr>
              <a:t>Advanced </a:t>
            </a:r>
            <a:r>
              <a:rPr lang="fi-FI" dirty="0" err="1">
                <a:latin typeface="Nimbus Sans" panose="02020500000000000000" pitchFamily="18" charset="0"/>
              </a:rPr>
              <a:t>Materials</a:t>
            </a:r>
            <a:r>
              <a:rPr lang="fi-FI" dirty="0">
                <a:latin typeface="Nimbus Sans" panose="02020500000000000000" pitchFamily="18" charset="0"/>
              </a:rPr>
              <a:t> for Innovation and </a:t>
            </a:r>
            <a:r>
              <a:rPr lang="fi-FI" dirty="0" err="1">
                <a:latin typeface="Nimbus Sans" panose="02020500000000000000" pitchFamily="18" charset="0"/>
              </a:rPr>
              <a:t>Sustainability</a:t>
            </a:r>
            <a:r>
              <a:rPr lang="fi-FI" dirty="0">
                <a:latin typeface="Nimbus Sans" panose="02020500000000000000" pitchFamily="18" charset="0"/>
              </a:rPr>
              <a:t> AMIS (EIT </a:t>
            </a:r>
            <a:r>
              <a:rPr lang="fi-FI" dirty="0" err="1">
                <a:latin typeface="Nimbus Sans" panose="02020500000000000000" pitchFamily="18" charset="0"/>
              </a:rPr>
              <a:t>Raw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Materials</a:t>
            </a:r>
            <a:r>
              <a:rPr lang="fi-FI" dirty="0">
                <a:latin typeface="Nimbus Sans" panose="02020500000000000000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Nimbus Sans" panose="02020500000000000000" pitchFamily="18" charset="0"/>
              </a:rPr>
              <a:t>Security and </a:t>
            </a:r>
            <a:r>
              <a:rPr lang="fi-FI" dirty="0" err="1">
                <a:latin typeface="Nimbus Sans" panose="02020500000000000000" pitchFamily="18" charset="0"/>
              </a:rPr>
              <a:t>Cloud</a:t>
            </a:r>
            <a:r>
              <a:rPr lang="fi-FI" dirty="0">
                <a:latin typeface="Nimbus Sans" panose="02020500000000000000" pitchFamily="18" charset="0"/>
              </a:rPr>
              <a:t> Computing, SECCLO (Erasmus </a:t>
            </a:r>
            <a:r>
              <a:rPr lang="fi-FI" dirty="0" err="1">
                <a:latin typeface="Nimbus Sans" panose="02020500000000000000" pitchFamily="18" charset="0"/>
              </a:rPr>
              <a:t>Mundus</a:t>
            </a:r>
            <a:r>
              <a:rPr lang="fi-FI" dirty="0">
                <a:latin typeface="Nimbus Sans" panose="02020500000000000000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fi-FI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sz="1600" b="0" dirty="0">
              <a:latin typeface="Nimbus Sans" panose="02020500000000000000" pitchFamily="18" charset="0"/>
            </a:endParaRPr>
          </a:p>
          <a:p>
            <a:pPr>
              <a:lnSpc>
                <a:spcPct val="100000"/>
              </a:lnSpc>
            </a:pPr>
            <a:endParaRPr lang="fi-FI" sz="1600" b="0" dirty="0">
              <a:latin typeface="Nimbus Sans" panose="02020500000000000000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5D4B-93DD-6A47-B353-1EADD51A72A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54833" y="1497911"/>
            <a:ext cx="4236768" cy="2936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latin typeface="Nimbus Sans" panose="02020500000000000000" pitchFamily="18" charset="0"/>
              </a:rPr>
              <a:t>CCIS Security and </a:t>
            </a:r>
            <a:r>
              <a:rPr lang="fi-FI" dirty="0" err="1">
                <a:latin typeface="Nimbus Sans" panose="02020500000000000000" pitchFamily="18" charset="0"/>
              </a:rPr>
              <a:t>Cloud</a:t>
            </a:r>
            <a:r>
              <a:rPr lang="fi-FI" dirty="0">
                <a:latin typeface="Nimbus Sans" panose="02020500000000000000" pitchFamily="18" charset="0"/>
              </a:rPr>
              <a:t> Computing (ITMO </a:t>
            </a:r>
            <a:r>
              <a:rPr lang="fi-FI" dirty="0" err="1">
                <a:latin typeface="Nimbus Sans" panose="02020500000000000000" pitchFamily="18" charset="0"/>
              </a:rPr>
              <a:t>University</a:t>
            </a:r>
            <a:r>
              <a:rPr lang="fi-FI" dirty="0">
                <a:latin typeface="Nimbus Sans" panose="02020500000000000000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fi-FI" dirty="0" err="1">
                <a:latin typeface="Nimbus Sans" panose="02020500000000000000" pitchFamily="18" charset="0"/>
              </a:rPr>
              <a:t>Doctoral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double</a:t>
            </a:r>
            <a:r>
              <a:rPr lang="fi-FI" dirty="0">
                <a:latin typeface="Nimbus Sans" panose="02020500000000000000" pitchFamily="18" charset="0"/>
              </a:rPr>
              <a:t> </a:t>
            </a:r>
            <a:r>
              <a:rPr lang="fi-FI" dirty="0" err="1">
                <a:latin typeface="Nimbus Sans" panose="02020500000000000000" pitchFamily="18" charset="0"/>
              </a:rPr>
              <a:t>degree</a:t>
            </a:r>
            <a:br>
              <a:rPr lang="fi-FI" dirty="0">
                <a:latin typeface="Nimbus Sans" panose="02020500000000000000" pitchFamily="18" charset="0"/>
              </a:rPr>
            </a:br>
            <a:r>
              <a:rPr lang="fi-FI" dirty="0">
                <a:latin typeface="Nimbus Sans" panose="02020500000000000000" pitchFamily="18" charset="0"/>
              </a:rPr>
              <a:t>(IIT Madras)</a:t>
            </a:r>
          </a:p>
          <a:p>
            <a:pPr>
              <a:lnSpc>
                <a:spcPct val="100000"/>
              </a:lnSpc>
            </a:pPr>
            <a:endParaRPr lang="fi-FI" sz="1600" b="0" dirty="0">
              <a:latin typeface="Nimbus Sans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2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D472552-0EEE-FD44-B0E9-1F468F98B7E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93" y="0"/>
            <a:ext cx="4433207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AB548-4D99-1441-8C2D-2711ED2F5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8" y="1116332"/>
            <a:ext cx="3707719" cy="3502605"/>
          </a:xfrm>
        </p:spPr>
        <p:txBody>
          <a:bodyPr/>
          <a:lstStyle/>
          <a:p>
            <a:r>
              <a:rPr lang="fi-FI" sz="2200" dirty="0" err="1">
                <a:latin typeface="Nimbus Sans" panose="02020500000000000000" pitchFamily="18" charset="0"/>
              </a:rPr>
              <a:t>Our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research</a:t>
            </a:r>
            <a:r>
              <a:rPr lang="fi-FI" sz="2200" dirty="0">
                <a:latin typeface="Nimbus Sans" panose="02020500000000000000" pitchFamily="18" charset="0"/>
              </a:rPr>
              <a:t> in </a:t>
            </a:r>
            <a:r>
              <a:rPr lang="fi-FI" sz="2200" dirty="0" err="1">
                <a:latin typeface="Nimbus Sans" panose="02020500000000000000" pitchFamily="18" charset="0"/>
              </a:rPr>
              <a:t>all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fields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creates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new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business, spin-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offs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and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start-ups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.</a:t>
            </a:r>
          </a:p>
          <a:p>
            <a:endParaRPr lang="fi-FI" sz="2200" dirty="0">
              <a:latin typeface="Nimbus Sans" panose="02020500000000000000" pitchFamily="18" charset="0"/>
            </a:endParaRPr>
          </a:p>
          <a:p>
            <a:r>
              <a:rPr lang="fi-FI" sz="2200" dirty="0" err="1">
                <a:latin typeface="Nimbus Sans" panose="02020500000000000000" pitchFamily="18" charset="0"/>
              </a:rPr>
              <a:t>We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collaborate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latin typeface="Nimbus Sans" panose="02020500000000000000" pitchFamily="18" charset="0"/>
              </a:rPr>
              <a:t>with</a:t>
            </a:r>
            <a:r>
              <a:rPr lang="fi-FI" sz="2200" dirty="0"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international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corporations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and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the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major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sz="2200" dirty="0" err="1">
                <a:solidFill>
                  <a:srgbClr val="FF671F"/>
                </a:solidFill>
                <a:latin typeface="Nimbus Sans" panose="02020500000000000000" pitchFamily="18" charset="0"/>
              </a:rPr>
              <a:t>companies</a:t>
            </a:r>
            <a:r>
              <a:rPr lang="fi-FI" sz="2200" dirty="0">
                <a:solidFill>
                  <a:srgbClr val="FF671F"/>
                </a:solidFill>
                <a:latin typeface="Nimbus Sans" panose="02020500000000000000" pitchFamily="18" charset="0"/>
              </a:rPr>
              <a:t> </a:t>
            </a:r>
            <a:r>
              <a:rPr lang="fi-FI" sz="2200" dirty="0">
                <a:latin typeface="Nimbus Sans" panose="02020500000000000000" pitchFamily="18" charset="0"/>
              </a:rPr>
              <a:t>in Finland.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23B9-34FC-564E-B596-56F2659B6B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76321" y="279090"/>
            <a:ext cx="4052221" cy="523542"/>
          </a:xfrm>
        </p:spPr>
        <p:txBody>
          <a:bodyPr/>
          <a:lstStyle/>
          <a:p>
            <a:r>
              <a:rPr lang="fi-FI" dirty="0" err="1">
                <a:solidFill>
                  <a:srgbClr val="FF671F"/>
                </a:solidFill>
              </a:rPr>
              <a:t>Societal</a:t>
            </a:r>
            <a:r>
              <a:rPr lang="fi-FI" dirty="0">
                <a:solidFill>
                  <a:srgbClr val="FF671F"/>
                </a:solidFill>
              </a:rPr>
              <a:t> </a:t>
            </a:r>
            <a:r>
              <a:rPr lang="fi-FI" dirty="0" err="1">
                <a:solidFill>
                  <a:srgbClr val="FF671F"/>
                </a:solidFill>
              </a:rPr>
              <a:t>impact</a:t>
            </a:r>
            <a:endParaRPr lang="fi-FI" dirty="0">
              <a:solidFill>
                <a:srgbClr val="FF6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7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EB39B-6519-534E-AF26-17BBAF90B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129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FFFFFF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0" id="{78B300EC-363A-6E4C-8856-DB1CC77A5B9D}" vid="{DF03D86A-1881-EF47-B558-29C382FE97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7F26E57B1F643B9688ECE0BC59CE0" ma:contentTypeVersion="8" ma:contentTypeDescription="Create a new document." ma:contentTypeScope="" ma:versionID="2359e0ca800c241d1da2c683c71051da">
  <xsd:schema xmlns:xsd="http://www.w3.org/2001/XMLSchema" xmlns:xs="http://www.w3.org/2001/XMLSchema" xmlns:p="http://schemas.microsoft.com/office/2006/metadata/properties" xmlns:ns2="2678b3e3-a200-4360-ae2e-2aba8127bbd9" xmlns:ns3="7381abe5-f1dd-4aca-93db-0804be8831a3" targetNamespace="http://schemas.microsoft.com/office/2006/metadata/properties" ma:root="true" ma:fieldsID="c6e07ee062ae0a13bda17d458fc964f4" ns2:_="" ns3:_="">
    <xsd:import namespace="2678b3e3-a200-4360-ae2e-2aba8127bbd9"/>
    <xsd:import namespace="7381abe5-f1dd-4aca-93db-0804be8831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8b3e3-a200-4360-ae2e-2aba8127bb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1abe5-f1dd-4aca-93db-0804be883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9A48A-5DE0-4F48-AEFB-E7CD2843FF8A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7381abe5-f1dd-4aca-93db-0804be8831a3"/>
    <ds:schemaRef ds:uri="2678b3e3-a200-4360-ae2e-2aba8127bbd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3B7DAA-69EA-441D-8CD2-EE9E2B6DE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8b3e3-a200-4360-ae2e-2aba8127bbd9"/>
    <ds:schemaRef ds:uri="7381abe5-f1dd-4aca-93db-0804be883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7F09D1-B9C4-4F5D-9DE0-DB7D941B29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10801</TotalTime>
  <Words>439</Words>
  <Application>Microsoft Macintosh PowerPoint</Application>
  <PresentationFormat>On-screen Show (16:9)</PresentationFormat>
  <Paragraphs>118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Georgia</vt:lpstr>
      <vt:lpstr>Nimbus Sans</vt:lpstr>
      <vt:lpstr>Sentinel Medium</vt:lpstr>
      <vt:lpstr>Office-teema</vt:lpstr>
      <vt:lpstr>School of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Reinekoski Tapio</dc:creator>
  <cp:lastModifiedBy>Allinson Matthew</cp:lastModifiedBy>
  <cp:revision>94</cp:revision>
  <cp:lastPrinted>2018-10-02T10:28:16Z</cp:lastPrinted>
  <dcterms:created xsi:type="dcterms:W3CDTF">2018-09-24T06:21:36Z</dcterms:created>
  <dcterms:modified xsi:type="dcterms:W3CDTF">2019-03-20T12:04:16Z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0x010100CA37F26E57B1F643B9688ECE0BC59CE0</vt:lpwstr>
  </property>
  <property fmtid="{D5CDD505-2E9C-101B-9397-08002B2CF9AE}" pid="3" name="AuthorIds_UIVersion_512">
    <vt:lpwstr>199</vt:lpwstr>
  </property>
  <property fmtid="{D5CDD505-2E9C-101B-9397-08002B2CF9AE}" pid="4" name="AuthorIds_UIVersion_1024">
    <vt:lpwstr>199</vt:lpwstr>
  </property>
  <property fmtid="{D5CDD505-2E9C-101B-9397-08002B2CF9AE}" pid="5" name="AuthorIds_UIVersion_1536">
    <vt:lpwstr>497</vt:lpwstr>
  </property>
  <property fmtid="{D5CDD505-2E9C-101B-9397-08002B2CF9AE}" pid="6" name="AuthorIds_UIVersion_2048">
    <vt:lpwstr>497</vt:lpwstr>
  </property>
  <property fmtid="{D5CDD505-2E9C-101B-9397-08002B2CF9AE}" pid="7" name="AuthorIds_UIVersion_3072">
    <vt:lpwstr>199</vt:lpwstr>
  </property>
  <property fmtid="{D5CDD505-2E9C-101B-9397-08002B2CF9AE}" pid="8" name="AuthorIds_UIVersion_3584">
    <vt:lpwstr>199</vt:lpwstr>
  </property>
</Properties>
</file>