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39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05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343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D511-EF24-F248-BEA4-1AD370F38D7A}" type="datetime1">
              <a:rPr lang="fi-FI"/>
              <a:pPr>
                <a:defRPr/>
              </a:pPr>
              <a:t>12.6.2014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8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29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44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74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05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75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42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31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24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28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4457F-7BED-4E39-AAD8-CBFE5CB5F7A4}" type="datetimeFigureOut">
              <a:rPr lang="fi-FI" smtClean="0"/>
              <a:t>12.6.2014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CB8B-6105-4FAE-8B28-F9BE977F2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55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Bachelor </a:t>
            </a:r>
            <a:r>
              <a:rPr lang="fi-FI" dirty="0" err="1" smtClean="0"/>
              <a:t>graduates</a:t>
            </a:r>
            <a:r>
              <a:rPr lang="fi-FI" dirty="0" smtClean="0"/>
              <a:t> feedback </a:t>
            </a:r>
            <a:r>
              <a:rPr lang="fi-FI" dirty="0" smtClean="0"/>
              <a:t>, kandipalaute </a:t>
            </a:r>
            <a:r>
              <a:rPr lang="fi-FI" dirty="0" err="1" smtClean="0"/>
              <a:t>summary</a:t>
            </a:r>
            <a:r>
              <a:rPr lang="fi-FI" dirty="0" smtClean="0"/>
              <a:t> 2013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539552" y="1628800"/>
            <a:ext cx="8085599" cy="383155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fi-FI" sz="2400" dirty="0" smtClean="0"/>
              <a:t>The </a:t>
            </a:r>
            <a:r>
              <a:rPr lang="fi-FI" sz="2400" dirty="0" err="1" smtClean="0"/>
              <a:t>next</a:t>
            </a:r>
            <a:r>
              <a:rPr lang="fi-FI" sz="2400" dirty="0" smtClean="0"/>
              <a:t> </a:t>
            </a:r>
            <a:r>
              <a:rPr lang="fi-FI" sz="2400" dirty="0" err="1" smtClean="0"/>
              <a:t>tables</a:t>
            </a:r>
            <a:r>
              <a:rPr lang="fi-FI" sz="2400" dirty="0" smtClean="0"/>
              <a:t> </a:t>
            </a:r>
            <a:r>
              <a:rPr lang="fi-FI" sz="2400" dirty="0" err="1" smtClean="0"/>
              <a:t>include</a:t>
            </a:r>
            <a:r>
              <a:rPr lang="fi-FI" sz="2400" dirty="0" smtClean="0"/>
              <a:t> the </a:t>
            </a:r>
            <a:r>
              <a:rPr lang="fi-FI" sz="2400" dirty="0" err="1"/>
              <a:t>questions</a:t>
            </a:r>
            <a:r>
              <a:rPr lang="fi-FI" sz="2400" dirty="0"/>
              <a:t> </a:t>
            </a:r>
            <a:r>
              <a:rPr lang="fi-FI" sz="2400" dirty="0" err="1"/>
              <a:t>that</a:t>
            </a:r>
            <a:r>
              <a:rPr lang="fi-FI" sz="2400" dirty="0"/>
              <a:t> </a:t>
            </a:r>
            <a:r>
              <a:rPr lang="fi-FI" sz="2400" dirty="0" err="1"/>
              <a:t>are</a:t>
            </a:r>
            <a:r>
              <a:rPr lang="fi-FI" sz="2400" dirty="0"/>
              <a:t> </a:t>
            </a:r>
            <a:r>
              <a:rPr lang="fi-FI" sz="2400" dirty="0" err="1"/>
              <a:t>likely</a:t>
            </a:r>
            <a:r>
              <a:rPr lang="fi-FI" sz="2400" dirty="0"/>
              <a:t> to </a:t>
            </a:r>
            <a:r>
              <a:rPr lang="fi-FI" sz="2400" dirty="0" err="1"/>
              <a:t>be</a:t>
            </a:r>
            <a:r>
              <a:rPr lang="fi-FI" sz="2400" dirty="0"/>
              <a:t> </a:t>
            </a:r>
            <a:r>
              <a:rPr lang="fi-FI" sz="2400" dirty="0" err="1"/>
              <a:t>included</a:t>
            </a:r>
            <a:r>
              <a:rPr lang="fi-FI" sz="2400" dirty="0"/>
              <a:t> in the </a:t>
            </a:r>
            <a:r>
              <a:rPr lang="fi-FI" sz="2400" dirty="0" err="1" smtClean="0"/>
              <a:t>MinEdu</a:t>
            </a:r>
            <a:r>
              <a:rPr lang="fi-FI" sz="2400" dirty="0" smtClean="0"/>
              <a:t> </a:t>
            </a:r>
            <a:r>
              <a:rPr lang="fi-FI" sz="2400" dirty="0" err="1" smtClean="0"/>
              <a:t>funding</a:t>
            </a:r>
            <a:r>
              <a:rPr lang="fi-FI" sz="2400" dirty="0" smtClean="0"/>
              <a:t> </a:t>
            </a:r>
            <a:r>
              <a:rPr lang="fi-FI" sz="2400" dirty="0" err="1" smtClean="0"/>
              <a:t>model</a:t>
            </a:r>
            <a:r>
              <a:rPr lang="fi-FI" sz="2400" dirty="0" smtClean="0"/>
              <a:t>.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fi-FI" sz="2400" dirty="0" err="1" smtClean="0"/>
              <a:t>Results</a:t>
            </a:r>
            <a:r>
              <a:rPr lang="fi-FI" sz="2400" dirty="0" smtClean="0"/>
              <a:t> </a:t>
            </a:r>
            <a:r>
              <a:rPr lang="fi-FI" sz="2400" dirty="0" err="1" smtClean="0"/>
              <a:t>marked</a:t>
            </a:r>
            <a:r>
              <a:rPr lang="fi-FI" sz="2400" dirty="0" smtClean="0"/>
              <a:t> with </a:t>
            </a:r>
            <a:r>
              <a:rPr lang="fi-FI" sz="2400" dirty="0" err="1" smtClean="0"/>
              <a:t>black</a:t>
            </a:r>
            <a:r>
              <a:rPr lang="fi-FI" sz="2400" dirty="0" smtClean="0"/>
              <a:t> </a:t>
            </a:r>
            <a:r>
              <a:rPr lang="fi-FI" sz="2400" dirty="0" err="1" smtClean="0"/>
              <a:t>are</a:t>
            </a:r>
            <a:r>
              <a:rPr lang="fi-FI" sz="2400" dirty="0" smtClean="0"/>
              <a:t> </a:t>
            </a:r>
            <a:r>
              <a:rPr lang="fi-FI" sz="2400" dirty="0" err="1" smtClean="0"/>
              <a:t>from</a:t>
            </a:r>
            <a:r>
              <a:rPr lang="fi-FI" sz="2400" dirty="0" smtClean="0"/>
              <a:t> </a:t>
            </a:r>
            <a:r>
              <a:rPr lang="fi-FI" sz="2400" dirty="0" err="1" smtClean="0"/>
              <a:t>graduates</a:t>
            </a:r>
            <a:r>
              <a:rPr lang="fi-FI" sz="2400" dirty="0" smtClean="0"/>
              <a:t> 1.1.-31.7.2013 (</a:t>
            </a:r>
            <a:r>
              <a:rPr lang="fi-FI" sz="2400" dirty="0" err="1" smtClean="0"/>
              <a:t>spring</a:t>
            </a:r>
            <a:r>
              <a:rPr lang="fi-FI" sz="2400" dirty="0" smtClean="0"/>
              <a:t> </a:t>
            </a:r>
            <a:r>
              <a:rPr lang="fi-FI" sz="2400" dirty="0" err="1" smtClean="0"/>
              <a:t>semester</a:t>
            </a:r>
            <a:r>
              <a:rPr lang="fi-FI" sz="2400" dirty="0" smtClean="0"/>
              <a:t>) and </a:t>
            </a:r>
            <a:r>
              <a:rPr lang="fi-FI" sz="2400" dirty="0" err="1" smtClean="0"/>
              <a:t>results</a:t>
            </a:r>
            <a:r>
              <a:rPr lang="fi-FI" sz="2400" dirty="0" smtClean="0"/>
              <a:t> </a:t>
            </a:r>
            <a:r>
              <a:rPr lang="fi-FI" sz="2400" dirty="0" err="1" smtClean="0"/>
              <a:t>marked</a:t>
            </a:r>
            <a:r>
              <a:rPr lang="fi-FI" sz="2400" dirty="0" smtClean="0"/>
              <a:t> with </a:t>
            </a:r>
            <a:r>
              <a:rPr lang="fi-FI" sz="2400" dirty="0" err="1" smtClean="0"/>
              <a:t>red</a:t>
            </a:r>
            <a:r>
              <a:rPr lang="fi-FI" sz="2400" dirty="0" smtClean="0"/>
              <a:t> </a:t>
            </a:r>
            <a:r>
              <a:rPr lang="fi-FI" sz="2400" dirty="0" err="1" smtClean="0"/>
              <a:t>are</a:t>
            </a:r>
            <a:r>
              <a:rPr lang="fi-FI" sz="2400" dirty="0" smtClean="0"/>
              <a:t> </a:t>
            </a:r>
            <a:r>
              <a:rPr lang="fi-FI" sz="2400" dirty="0" err="1" smtClean="0"/>
              <a:t>from</a:t>
            </a:r>
            <a:r>
              <a:rPr lang="fi-FI" sz="2400" dirty="0" smtClean="0"/>
              <a:t> </a:t>
            </a:r>
            <a:r>
              <a:rPr lang="fi-FI" sz="2400" dirty="0" err="1" smtClean="0"/>
              <a:t>graduates</a:t>
            </a:r>
            <a:r>
              <a:rPr lang="fi-FI" sz="2400" dirty="0" smtClean="0"/>
              <a:t> 1.8.-31.12.2013 (</a:t>
            </a:r>
            <a:r>
              <a:rPr lang="fi-FI" sz="2400" dirty="0" err="1" smtClean="0"/>
              <a:t>autumn</a:t>
            </a:r>
            <a:r>
              <a:rPr lang="fi-FI" sz="2400" dirty="0" smtClean="0"/>
              <a:t> </a:t>
            </a:r>
            <a:r>
              <a:rPr lang="fi-FI" sz="2400" dirty="0" err="1" smtClean="0"/>
              <a:t>semester</a:t>
            </a:r>
            <a:r>
              <a:rPr lang="fi-FI" sz="2400" dirty="0" smtClean="0"/>
              <a:t>)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fi-FI" sz="2400" dirty="0" err="1" smtClean="0"/>
              <a:t>Response</a:t>
            </a:r>
            <a:r>
              <a:rPr lang="fi-FI" sz="2400" dirty="0" smtClean="0"/>
              <a:t> </a:t>
            </a:r>
            <a:r>
              <a:rPr lang="fi-FI" sz="2400" dirty="0" err="1" smtClean="0"/>
              <a:t>rate</a:t>
            </a:r>
            <a:r>
              <a:rPr lang="fi-FI" sz="2400" dirty="0" smtClean="0"/>
              <a:t>; </a:t>
            </a:r>
            <a:r>
              <a:rPr lang="fi-FI" sz="2400" dirty="0" err="1" smtClean="0"/>
              <a:t>spring</a:t>
            </a:r>
            <a:r>
              <a:rPr lang="fi-FI" sz="2400" dirty="0" smtClean="0"/>
              <a:t> 36%, </a:t>
            </a:r>
            <a:r>
              <a:rPr lang="fi-FI" sz="2400" dirty="0" err="1" smtClean="0"/>
              <a:t>autumn</a:t>
            </a:r>
            <a:r>
              <a:rPr lang="fi-FI" sz="2400" dirty="0" smtClean="0"/>
              <a:t> 46%</a:t>
            </a:r>
            <a:endParaRPr lang="fi-FI" sz="2400" dirty="0" smtClean="0"/>
          </a:p>
          <a:p>
            <a:endParaRPr lang="en-US" sz="2400" dirty="0"/>
          </a:p>
          <a:p>
            <a:pPr>
              <a:spcAft>
                <a:spcPts val="600"/>
              </a:spcAft>
            </a:pPr>
            <a:r>
              <a:rPr lang="en-GB" sz="2400" dirty="0"/>
              <a:t>Values: 1 = agree, 2 = somewhat agree, 3 = somewhat disagree,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>4 </a:t>
            </a:r>
            <a:r>
              <a:rPr lang="en-GB" sz="2400" dirty="0"/>
              <a:t>= disagree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Except for question 9 “How easy…”: 1 = very easy, 2 = moderately easy, 3= moderately difficult, 4 = very difficult </a:t>
            </a:r>
          </a:p>
          <a:p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7308304" y="5949280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11.6.2014/KEK</a:t>
            </a: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597325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E0A7D511-EF24-F248-BEA4-1AD370F38D7A}" type="datetime1">
              <a:rPr lang="fi-FI" smtClean="0"/>
              <a:pPr>
                <a:defRPr/>
              </a:pPr>
              <a:t>12.6.2014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8436868"/>
              </p:ext>
            </p:extLst>
          </p:nvPr>
        </p:nvGraphicFramePr>
        <p:xfrm>
          <a:off x="323528" y="1484784"/>
          <a:ext cx="8568952" cy="4211610"/>
        </p:xfrm>
        <a:graphic>
          <a:graphicData uri="http://schemas.openxmlformats.org/drawingml/2006/table">
            <a:tbl>
              <a:tblPr/>
              <a:tblGrid>
                <a:gridCol w="2520280"/>
                <a:gridCol w="792088"/>
                <a:gridCol w="720080"/>
                <a:gridCol w="792088"/>
                <a:gridCol w="704455"/>
                <a:gridCol w="807713"/>
                <a:gridCol w="864096"/>
                <a:gridCol w="648072"/>
                <a:gridCol w="720080"/>
              </a:tblGrid>
              <a:tr h="340578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Parts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A-F, </a:t>
                      </a:r>
                      <a:r>
                        <a:rPr lang="fi-FI" sz="10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questions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1-13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ENG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BIZ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CHEM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SCI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ELEC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ARTS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Aalto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Finland,tot</a:t>
                      </a:r>
                      <a:endParaRPr lang="fi-FI" sz="1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i-FI" sz="1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unofficial</a:t>
                      </a:r>
                      <a:endParaRPr lang="fi-FI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fi-FI" sz="1200" b="1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A. </a:t>
                      </a:r>
                      <a:r>
                        <a:rPr lang="fi-FI" sz="1200" b="1" i="0" u="none" strike="noStrike" spc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Satisfaction</a:t>
                      </a:r>
                      <a:r>
                        <a:rPr lang="fi-FI" sz="1200" b="1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</a:t>
                      </a:r>
                      <a:r>
                        <a:rPr lang="fi-FI" sz="1200" b="1" i="0" u="none" strike="noStrike" spc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studies</a:t>
                      </a:r>
                      <a:endParaRPr lang="fi-FI" sz="1200" b="1" i="0" u="none" strike="noStrike" spc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 feel comfortable at my university.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1,74 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1,72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1,85 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1,60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1,63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1,61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1,74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2,14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1,76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1,72</a:t>
                      </a:r>
                      <a:endParaRPr lang="fi-FI" sz="1000" b="1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1,57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 am satisfied with my course of studies.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1,90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1,87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2,07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2,12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1,93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1,92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1,99</a:t>
                      </a:r>
                      <a:endParaRPr lang="fi-FI" sz="1000" b="1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B.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Satisfaction</a:t>
                      </a:r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education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3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The skills I acquired in my education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meet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expectations.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2,09 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 1,90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1,97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4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My education meets my expectations.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1,90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1,99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Satisfaction</a:t>
                      </a:r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teaching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The teaching was to a large extent of good quality.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2,07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2,30 /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 2,02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2,65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/ 2,32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1,82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2,28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6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 am satisfied with the used teaching methods.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2,53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2,45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2,41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D.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Thesis</a:t>
                      </a:r>
                      <a:r>
                        <a:rPr lang="fi-FI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i-FI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support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53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7.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There was sufficient support available for the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preparation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the Bachelor thesis or final exam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1,53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1,86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1,40 / </a:t>
                      </a:r>
                      <a:r>
                        <a:rPr lang="fi-FI" sz="1000" b="0" i="0" u="none" strike="noStrike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 /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1,77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1,93 / </a:t>
                      </a:r>
                      <a:r>
                        <a:rPr lang="fi-FI" sz="1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1,93</a:t>
                      </a:r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90803" y="220127"/>
            <a:ext cx="8085599" cy="52493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Bachelor </a:t>
            </a:r>
            <a:r>
              <a:rPr kumimoji="0" lang="fi-FI" sz="3600" b="1" i="0" u="none" strike="noStrike" kern="1200" cap="none" spc="-10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Graduate</a:t>
            </a:r>
            <a:r>
              <a:rPr kumimoji="0" lang="fi-FI" sz="36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 feedback </a:t>
            </a:r>
            <a:r>
              <a:rPr kumimoji="0" lang="fi-FI" sz="280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(1/2)</a:t>
            </a:r>
            <a:endParaRPr kumimoji="0" lang="fi-FI" sz="2800" i="0" u="none" strike="noStrike" kern="1200" cap="none" spc="-10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ＭＳ Ｐゴシック" charset="0"/>
              <a:cs typeface="MS PGothic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5859" y="836712"/>
            <a:ext cx="1850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err="1" smtClean="0"/>
              <a:t>Graduates</a:t>
            </a:r>
            <a:r>
              <a:rPr lang="fi-FI" sz="1200" dirty="0" smtClean="0"/>
              <a:t> in </a:t>
            </a:r>
            <a:r>
              <a:rPr lang="fi-FI" sz="1200" dirty="0" err="1" smtClean="0"/>
              <a:t>spring</a:t>
            </a:r>
            <a:r>
              <a:rPr lang="fi-FI" sz="1200" dirty="0" smtClean="0"/>
              <a:t> 2013</a:t>
            </a:r>
          </a:p>
          <a:p>
            <a:r>
              <a:rPr lang="fi-FI" sz="1200" dirty="0" err="1" smtClean="0">
                <a:solidFill>
                  <a:srgbClr val="C00000"/>
                </a:solidFill>
              </a:rPr>
              <a:t>Graduates</a:t>
            </a:r>
            <a:r>
              <a:rPr lang="fi-FI" sz="1200" dirty="0" smtClean="0">
                <a:solidFill>
                  <a:srgbClr val="C00000"/>
                </a:solidFill>
              </a:rPr>
              <a:t> in </a:t>
            </a:r>
            <a:r>
              <a:rPr lang="fi-FI" sz="1200" dirty="0" err="1" smtClean="0">
                <a:solidFill>
                  <a:srgbClr val="C00000"/>
                </a:solidFill>
              </a:rPr>
              <a:t>autumn</a:t>
            </a:r>
            <a:r>
              <a:rPr lang="fi-FI" sz="1200" dirty="0" smtClean="0">
                <a:solidFill>
                  <a:srgbClr val="C00000"/>
                </a:solidFill>
              </a:rPr>
              <a:t> 2013</a:t>
            </a:r>
            <a:endParaRPr lang="fi-FI" sz="1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8304" y="5949280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11.6.2014/KEK</a:t>
            </a: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59490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E0A7D511-EF24-F248-BEA4-1AD370F38D7A}" type="datetime1">
              <a:rPr lang="fi-FI" smtClean="0"/>
              <a:pPr>
                <a:defRPr/>
              </a:pPr>
              <a:t>12.6.2014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55085454"/>
              </p:ext>
            </p:extLst>
          </p:nvPr>
        </p:nvGraphicFramePr>
        <p:xfrm>
          <a:off x="251520" y="1844824"/>
          <a:ext cx="8568952" cy="3473494"/>
        </p:xfrm>
        <a:graphic>
          <a:graphicData uri="http://schemas.openxmlformats.org/drawingml/2006/table">
            <a:tbl>
              <a:tblPr/>
              <a:tblGrid>
                <a:gridCol w="2520280"/>
                <a:gridCol w="792088"/>
                <a:gridCol w="720080"/>
                <a:gridCol w="792088"/>
                <a:gridCol w="704455"/>
                <a:gridCol w="807713"/>
                <a:gridCol w="864096"/>
                <a:gridCol w="648072"/>
                <a:gridCol w="720080"/>
              </a:tblGrid>
              <a:tr h="340578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Parts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A-F, </a:t>
                      </a:r>
                      <a:r>
                        <a:rPr lang="fi-FI" sz="10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questions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1-13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ENG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BIZ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CHEM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SCI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ELEC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ARTS</a:t>
                      </a: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Aalto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Finland, </a:t>
                      </a:r>
                      <a:r>
                        <a:rPr lang="fi-FI" sz="1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</a:t>
                      </a:r>
                      <a:endParaRPr lang="fi-FI" sz="1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i-FI" sz="1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unofficial</a:t>
                      </a:r>
                      <a:endParaRPr lang="fi-FI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52" marR="8052" marT="8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E.</a:t>
                      </a:r>
                      <a:r>
                        <a:rPr lang="fi-FI" sz="12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GB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Guidance and support</a:t>
                      </a:r>
                    </a:p>
                    <a:p>
                      <a:pPr algn="l" fontAlgn="ctr"/>
                      <a:endParaRPr lang="fi-FI" sz="1200" b="1" i="0" u="none" strike="noStrike" spc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8. There was sufficient support available for the </a:t>
                      </a:r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organisation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studies.</a:t>
                      </a: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2,52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2,41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9. How easy or difficult was it to find information and support on different aspects of your  studies?.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1,95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2,18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2,09 / </a:t>
                      </a:r>
                      <a:r>
                        <a:rPr lang="fi-FI" sz="1000" b="0" i="0" u="none" strike="noStrike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2,10</a:t>
                      </a:r>
                      <a:endParaRPr lang="fi-FI" sz="10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 If needed, I would always know where to find a person to whom I can turn for help.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2,00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2,56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2,06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1,79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1,89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F. </a:t>
                      </a:r>
                      <a:r>
                        <a:rPr lang="fi-FI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Interaction</a:t>
                      </a:r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feedback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11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 was satisfied with the opportunities I had to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influence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participate in my </a:t>
                      </a:r>
                      <a:r>
                        <a:rPr lang="en-US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programme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2,52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2,47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1,74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 was satisfied with the communication I had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 teaching staff.</a:t>
                      </a: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2,43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2,93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2,56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2,19 /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i-FI" sz="10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2,34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1,97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2,00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 The feedback I received from the teaching   staff has helped me with my studies.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2" marR="8052" marT="8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2,68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2,28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2,58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2,45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2,51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2,06 / </a:t>
                      </a:r>
                      <a:r>
                        <a:rPr lang="fi-FI" sz="1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2,45 / </a:t>
                      </a:r>
                      <a:r>
                        <a:rPr lang="fi-FI" sz="1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2,75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1,95 / </a:t>
                      </a:r>
                      <a:r>
                        <a:rPr lang="fi-FI" sz="1000" b="0" i="0" u="none" strike="noStrike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88" marR="9088" marT="90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90803" y="220127"/>
            <a:ext cx="8085599" cy="52493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Bachelor </a:t>
            </a:r>
            <a:r>
              <a:rPr kumimoji="0" lang="fi-FI" sz="3600" b="1" i="0" u="none" strike="noStrike" kern="1200" cap="none" spc="-10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Graduate</a:t>
            </a:r>
            <a:r>
              <a:rPr kumimoji="0" lang="fi-FI" sz="3600" b="1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 feedback </a:t>
            </a:r>
            <a:r>
              <a:rPr kumimoji="0" lang="fi-FI" sz="2800" i="0" u="none" strike="noStrike" kern="1200" cap="none" spc="-10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ＭＳ Ｐゴシック" charset="0"/>
                <a:cs typeface="MS PGothic" pitchFamily="34" charset="-128"/>
              </a:rPr>
              <a:t>(2/2)</a:t>
            </a:r>
            <a:endParaRPr kumimoji="0" lang="fi-FI" sz="2800" i="0" u="none" strike="noStrike" kern="1200" cap="none" spc="-10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ＭＳ Ｐゴシック" charset="0"/>
              <a:cs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859" y="908720"/>
            <a:ext cx="1850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200" dirty="0" smtClean="0"/>
          </a:p>
          <a:p>
            <a:r>
              <a:rPr lang="fi-FI" sz="1200" dirty="0" err="1" smtClean="0"/>
              <a:t>Graduates</a:t>
            </a:r>
            <a:r>
              <a:rPr lang="fi-FI" sz="1200" dirty="0" smtClean="0"/>
              <a:t> in </a:t>
            </a:r>
            <a:r>
              <a:rPr lang="fi-FI" sz="1200" dirty="0" err="1" smtClean="0"/>
              <a:t>spring</a:t>
            </a:r>
            <a:r>
              <a:rPr lang="fi-FI" sz="1200" dirty="0" smtClean="0"/>
              <a:t> 2013</a:t>
            </a:r>
          </a:p>
          <a:p>
            <a:r>
              <a:rPr lang="fi-FI" sz="1200" dirty="0" err="1" smtClean="0">
                <a:solidFill>
                  <a:srgbClr val="C00000"/>
                </a:solidFill>
              </a:rPr>
              <a:t>Graduates</a:t>
            </a:r>
            <a:r>
              <a:rPr lang="fi-FI" sz="1200" dirty="0" smtClean="0">
                <a:solidFill>
                  <a:srgbClr val="C00000"/>
                </a:solidFill>
              </a:rPr>
              <a:t> in </a:t>
            </a:r>
            <a:r>
              <a:rPr lang="fi-FI" sz="1200" dirty="0" err="1" smtClean="0">
                <a:solidFill>
                  <a:srgbClr val="C00000"/>
                </a:solidFill>
              </a:rPr>
              <a:t>autumn</a:t>
            </a:r>
            <a:r>
              <a:rPr lang="fi-FI" sz="1200" dirty="0" smtClean="0">
                <a:solidFill>
                  <a:srgbClr val="C00000"/>
                </a:solidFill>
              </a:rPr>
              <a:t> 2013</a:t>
            </a:r>
            <a:endParaRPr lang="fi-FI" sz="1200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08304" y="5949280"/>
            <a:ext cx="9557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11.6.2014/KEK</a:t>
            </a: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33042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685</Words>
  <Application>Microsoft Office PowerPoint</Application>
  <PresentationFormat>On-screen Show (4:3)</PresentationFormat>
  <Paragraphs>164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Bachelor graduates feedback , kandipalaute summary 2013</vt:lpstr>
      <vt:lpstr>PowerPoint Presentation</vt:lpstr>
      <vt:lpstr>PowerPoint Presentation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Eulenberger-Karvetti Kirsi</dc:creator>
  <cp:lastModifiedBy>Eulenberger-Karvetti Kirsi</cp:lastModifiedBy>
  <cp:revision>15</cp:revision>
  <dcterms:created xsi:type="dcterms:W3CDTF">2014-06-10T05:37:19Z</dcterms:created>
  <dcterms:modified xsi:type="dcterms:W3CDTF">2014-06-12T09:23:36Z</dcterms:modified>
</cp:coreProperties>
</file>