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6" r:id="rId6"/>
    <p:sldMasterId id="2147483709" r:id="rId7"/>
  </p:sldMasterIdLst>
  <p:notesMasterIdLst>
    <p:notesMasterId r:id="rId27"/>
  </p:notesMasterIdLst>
  <p:sldIdLst>
    <p:sldId id="345" r:id="rId8"/>
    <p:sldId id="9152" r:id="rId9"/>
    <p:sldId id="4208" r:id="rId10"/>
    <p:sldId id="9161" r:id="rId11"/>
    <p:sldId id="9148" r:id="rId12"/>
    <p:sldId id="9150" r:id="rId13"/>
    <p:sldId id="8852" r:id="rId14"/>
    <p:sldId id="9151" r:id="rId15"/>
    <p:sldId id="4093" r:id="rId16"/>
    <p:sldId id="9166" r:id="rId17"/>
    <p:sldId id="9165" r:id="rId18"/>
    <p:sldId id="9167" r:id="rId19"/>
    <p:sldId id="9168" r:id="rId20"/>
    <p:sldId id="9154" r:id="rId21"/>
    <p:sldId id="9159" r:id="rId22"/>
    <p:sldId id="9160" r:id="rId23"/>
    <p:sldId id="9155" r:id="rId24"/>
    <p:sldId id="9158" r:id="rId25"/>
    <p:sldId id="9157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5E610-BF24-4FFC-1A76-9F1B2D1D4B61}" name="Milka Toikko" initials="MT" userId="Milka Toikko" providerId="None"/>
  <p188:author id="{F4C26D32-ACEF-9AA7-C1C3-38399598A8C3}" name="Kankaanpää Nella" initials="KN" userId="S::nella.kankaanpaa@aalto.fi::85a6b7e5-2106-464f-b693-96e27127c777" providerId="AD"/>
  <p188:author id="{043B7A8D-CD98-B16B-18DC-12EB879380C5}" name="Heinzmann Sanni" initials="SH" userId="S::sanni.heinzmann@aalto.fi::cc87b8f1-e307-4e3b-bdb9-33d2f4a92a47" providerId="AD"/>
  <p188:author id="{3EBCF8BB-8BC9-09DE-FCBB-377FE276B7DB}" name="Lepola Maija" initials="LM" userId="S::maija.lepola@aalto.fi::c13cbd40-1af1-45ca-bc96-b62f159c9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778" autoAdjust="0"/>
  </p:normalViewPr>
  <p:slideViewPr>
    <p:cSldViewPr snapToGrid="0">
      <p:cViewPr varScale="1">
        <p:scale>
          <a:sx n="29" d="100"/>
          <a:sy n="29" d="100"/>
        </p:scale>
        <p:origin x="1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17DF-71D8-4728-A757-F1F2802A3F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2E21421-9635-46CA-B219-1D96D2DAFFAE}">
      <dgm:prSet phldrT="[Text]" custT="1"/>
      <dgm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D638296-1910-44AD-BDF7-554A2F042BA3}" type="parTrans" cxnId="{0D8710B0-A15E-4025-B084-D73094A11FA4}">
      <dgm:prSet/>
      <dgm:spPr/>
      <dgm:t>
        <a:bodyPr/>
        <a:lstStyle/>
        <a:p>
          <a:endParaRPr lang="fi-FI"/>
        </a:p>
      </dgm:t>
    </dgm:pt>
    <dgm:pt modelId="{DF93EC02-0E1F-4CBC-94FC-F4E3B0C9A88C}" type="sibTrans" cxnId="{0D8710B0-A15E-4025-B084-D73094A11FA4}">
      <dgm:prSet/>
      <dgm:spPr/>
      <dgm:t>
        <a:bodyPr/>
        <a:lstStyle/>
        <a:p>
          <a:endParaRPr lang="fi-FI"/>
        </a:p>
      </dgm:t>
    </dgm:pt>
    <dgm:pt modelId="{0A11B624-9FD6-48B2-AE42-C06FCBA43D6A}">
      <dgm:prSet phldrT="[Text]" custT="1"/>
      <dgm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8B79DFF-D355-4C1A-95B2-32AEFDC52130}" type="parTrans" cxnId="{FF4A238B-7911-467C-8B80-5C9412F62F5A}">
      <dgm:prSet/>
      <dgm:spPr/>
      <dgm:t>
        <a:bodyPr/>
        <a:lstStyle/>
        <a:p>
          <a:endParaRPr lang="fi-FI"/>
        </a:p>
      </dgm:t>
    </dgm:pt>
    <dgm:pt modelId="{BA08E8F9-33AE-4C18-A2B7-7EF3B59AF467}" type="sibTrans" cxnId="{FF4A238B-7911-467C-8B80-5C9412F62F5A}">
      <dgm:prSet/>
      <dgm:spPr/>
      <dgm:t>
        <a:bodyPr/>
        <a:lstStyle/>
        <a:p>
          <a:endParaRPr lang="fi-FI"/>
        </a:p>
      </dgm:t>
    </dgm:pt>
    <dgm:pt modelId="{09358534-972D-4B23-9D32-10915B9A2CBC}">
      <dgm:prSet phldrT="[Text]" custT="1"/>
      <dgm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7AC50B8-2F92-4274-A12A-5A861B9A856B}" type="parTrans" cxnId="{CBE30A68-ECAE-423D-946F-B17FC55BF53E}">
      <dgm:prSet/>
      <dgm:spPr/>
      <dgm:t>
        <a:bodyPr/>
        <a:lstStyle/>
        <a:p>
          <a:endParaRPr lang="fi-FI"/>
        </a:p>
      </dgm:t>
    </dgm:pt>
    <dgm:pt modelId="{69D4C29D-FB37-45EA-9662-31C8C65D934E}" type="sibTrans" cxnId="{CBE30A68-ECAE-423D-946F-B17FC55BF53E}">
      <dgm:prSet/>
      <dgm:spPr/>
      <dgm:t>
        <a:bodyPr/>
        <a:lstStyle/>
        <a:p>
          <a:endParaRPr lang="fi-FI"/>
        </a:p>
      </dgm:t>
    </dgm:pt>
    <dgm:pt modelId="{E8954BEC-BF22-478E-9645-27948A4FCFF5}">
      <dgm:prSet phldrT="[Text]" custT="1"/>
      <dgm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gm:t>
    </dgm:pt>
    <dgm:pt modelId="{DAA738B2-BC5C-4D93-AAFA-097E8EC431DB}" type="parTrans" cxnId="{B00D1FE9-F749-411E-B9DB-8AA2EA69A2B5}">
      <dgm:prSet/>
      <dgm:spPr/>
      <dgm:t>
        <a:bodyPr/>
        <a:lstStyle/>
        <a:p>
          <a:endParaRPr lang="fi-FI"/>
        </a:p>
      </dgm:t>
    </dgm:pt>
    <dgm:pt modelId="{740E94FA-F129-4E9D-804E-A1812778E6A6}" type="sibTrans" cxnId="{B00D1FE9-F749-411E-B9DB-8AA2EA69A2B5}">
      <dgm:prSet/>
      <dgm:spPr/>
      <dgm:t>
        <a:bodyPr/>
        <a:lstStyle/>
        <a:p>
          <a:endParaRPr lang="fi-FI"/>
        </a:p>
      </dgm:t>
    </dgm:pt>
    <dgm:pt modelId="{E0BA7369-E541-4BFF-BB54-EA18B89C32A9}">
      <dgm:prSet phldrT="[Text]" custT="1"/>
      <dgm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rtl="0">
            <a:buNone/>
          </a:pPr>
          <a:r>
            <a:rPr lang="en-US" sz="1800" b="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>
            <a:buNone/>
          </a:pPr>
          <a:endParaRPr lang="en-US" sz="1800" b="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gm:t>
    </dgm:pt>
    <dgm:pt modelId="{DA0309DB-FB2C-4D38-83EE-46B02B640647}" type="parTrans" cxnId="{D6BCEFC9-E30F-4744-88C5-23924D36D95E}">
      <dgm:prSet/>
      <dgm:spPr/>
      <dgm:t>
        <a:bodyPr/>
        <a:lstStyle/>
        <a:p>
          <a:endParaRPr lang="fi-FI"/>
        </a:p>
      </dgm:t>
    </dgm:pt>
    <dgm:pt modelId="{23F76553-AE86-4DC9-93A7-BB1D4E6263DC}" type="sibTrans" cxnId="{D6BCEFC9-E30F-4744-88C5-23924D36D95E}">
      <dgm:prSet/>
      <dgm:spPr/>
      <dgm:t>
        <a:bodyPr/>
        <a:lstStyle/>
        <a:p>
          <a:endParaRPr lang="fi-FI"/>
        </a:p>
      </dgm:t>
    </dgm:pt>
    <dgm:pt modelId="{12A19781-00B0-44B7-8D27-C7B31860A0CA}" type="pres">
      <dgm:prSet presAssocID="{C66A17DF-71D8-4728-A757-F1F2802A3F21}" presName="rootnode" presStyleCnt="0">
        <dgm:presLayoutVars>
          <dgm:chMax/>
          <dgm:chPref/>
          <dgm:dir/>
          <dgm:animLvl val="lvl"/>
        </dgm:presLayoutVars>
      </dgm:prSet>
      <dgm:spPr/>
    </dgm:pt>
    <dgm:pt modelId="{F367D9D4-29B1-4A03-BF95-86AF1F20D820}" type="pres">
      <dgm:prSet presAssocID="{62E21421-9635-46CA-B219-1D96D2DAFFAE}" presName="composite" presStyleCnt="0"/>
      <dgm:spPr/>
    </dgm:pt>
    <dgm:pt modelId="{FB6A4113-6471-4141-B53E-7925E8D2B536}" type="pres">
      <dgm:prSet presAssocID="{62E21421-9635-46CA-B219-1D96D2DAFFAE}" presName="LShape" presStyleLbl="alignNode1" presStyleIdx="0" presStyleCnt="9"/>
      <dgm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363817E3-CC76-44F7-A2AF-5D524159BF14}" type="pres">
      <dgm:prSet presAssocID="{62E21421-9635-46CA-B219-1D96D2DAFF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ECA48A3-C550-427B-B7E8-3BD7FF5D142E}" type="pres">
      <dgm:prSet presAssocID="{62E21421-9635-46CA-B219-1D96D2DAFFAE}" presName="Triangle" presStyleLbl="alignNode1" presStyleIdx="1" presStyleCnt="9" custLinFactNeighborY="-3191"/>
      <dgm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696F13E-576D-44B0-8657-7A8A764CB18C}" type="pres">
      <dgm:prSet presAssocID="{DF93EC02-0E1F-4CBC-94FC-F4E3B0C9A88C}" presName="sibTrans" presStyleCnt="0"/>
      <dgm:spPr/>
    </dgm:pt>
    <dgm:pt modelId="{A9A46E08-9AE6-4F33-8DB3-10A46D9BA16D}" type="pres">
      <dgm:prSet presAssocID="{DF93EC02-0E1F-4CBC-94FC-F4E3B0C9A88C}" presName="space" presStyleCnt="0"/>
      <dgm:spPr/>
    </dgm:pt>
    <dgm:pt modelId="{C3F64730-C536-4B5B-9BF4-B074F316F527}" type="pres">
      <dgm:prSet presAssocID="{0A11B624-9FD6-48B2-AE42-C06FCBA43D6A}" presName="composite" presStyleCnt="0"/>
      <dgm:spPr/>
    </dgm:pt>
    <dgm:pt modelId="{6CB7FE56-554B-4915-BEBB-F914114D07EC}" type="pres">
      <dgm:prSet presAssocID="{0A11B624-9FD6-48B2-AE42-C06FCBA43D6A}" presName="LShape" presStyleLbl="alignNode1" presStyleIdx="2" presStyleCnt="9"/>
      <dgm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6FA18D9D-631F-4666-A55C-D1552668A9DE}" type="pres">
      <dgm:prSet presAssocID="{0A11B624-9FD6-48B2-AE42-C06FCBA43D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96CDD0-6358-4D09-9045-86689AC8D957}" type="pres">
      <dgm:prSet presAssocID="{0A11B624-9FD6-48B2-AE42-C06FCBA43D6A}" presName="Triangle" presStyleLbl="alignNode1" presStyleIdx="3" presStyleCnt="9"/>
      <dgm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03D9C64D-6064-457E-B31A-0C9D58F5F109}" type="pres">
      <dgm:prSet presAssocID="{BA08E8F9-33AE-4C18-A2B7-7EF3B59AF467}" presName="sibTrans" presStyleCnt="0"/>
      <dgm:spPr/>
    </dgm:pt>
    <dgm:pt modelId="{732FD69B-5CAC-44D9-B50F-6A2EDE1CD692}" type="pres">
      <dgm:prSet presAssocID="{BA08E8F9-33AE-4C18-A2B7-7EF3B59AF467}" presName="space" presStyleCnt="0"/>
      <dgm:spPr/>
    </dgm:pt>
    <dgm:pt modelId="{7FF8D0E0-5B58-4DA1-9785-F6951DD5C917}" type="pres">
      <dgm:prSet presAssocID="{09358534-972D-4B23-9D32-10915B9A2CBC}" presName="composite" presStyleCnt="0"/>
      <dgm:spPr/>
    </dgm:pt>
    <dgm:pt modelId="{9889A200-B720-42B4-AA14-191080EEBD9E}" type="pres">
      <dgm:prSet presAssocID="{09358534-972D-4B23-9D32-10915B9A2CBC}" presName="LShape" presStyleLbl="alignNode1" presStyleIdx="4" presStyleCnt="9"/>
      <dgm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270158B5-3BD2-4408-B6F7-B1B263E1180D}" type="pres">
      <dgm:prSet presAssocID="{09358534-972D-4B23-9D32-10915B9A2C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9286E0-F72F-49C1-9359-8E0E857A46EE}" type="pres">
      <dgm:prSet presAssocID="{09358534-972D-4B23-9D32-10915B9A2CBC}" presName="Triangle" presStyleLbl="alignNode1" presStyleIdx="5" presStyleCnt="9"/>
      <dgm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80D2DB96-0FA1-42F4-9605-A629B69886B8}" type="pres">
      <dgm:prSet presAssocID="{69D4C29D-FB37-45EA-9662-31C8C65D934E}" presName="sibTrans" presStyleCnt="0"/>
      <dgm:spPr/>
    </dgm:pt>
    <dgm:pt modelId="{FDD864DF-821E-4451-BA57-70C1EBAD43C8}" type="pres">
      <dgm:prSet presAssocID="{69D4C29D-FB37-45EA-9662-31C8C65D934E}" presName="space" presStyleCnt="0"/>
      <dgm:spPr/>
    </dgm:pt>
    <dgm:pt modelId="{B0887A3A-6B86-4C57-B3D6-37236FEC9356}" type="pres">
      <dgm:prSet presAssocID="{E8954BEC-BF22-478E-9645-27948A4FCFF5}" presName="composite" presStyleCnt="0"/>
      <dgm:spPr/>
    </dgm:pt>
    <dgm:pt modelId="{37A79B99-C26C-4A1A-8FE2-B968C56B5D18}" type="pres">
      <dgm:prSet presAssocID="{E8954BEC-BF22-478E-9645-27948A4FCFF5}" presName="LShape" presStyleLbl="alignNode1" presStyleIdx="6" presStyleCnt="9"/>
      <dgm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9415DB9D-3462-45AA-8424-A6AD90FB26F4}" type="pres">
      <dgm:prSet presAssocID="{E8954BEC-BF22-478E-9645-27948A4FCF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A447DB5-DC19-4FC1-AFE0-497F55EDB450}" type="pres">
      <dgm:prSet presAssocID="{E8954BEC-BF22-478E-9645-27948A4FCFF5}" presName="Triangle" presStyleLbl="alignNode1" presStyleIdx="7" presStyleCnt="9"/>
      <dgm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55F094D6-1D2D-4190-8AE2-E19581989AA8}" type="pres">
      <dgm:prSet presAssocID="{740E94FA-F129-4E9D-804E-A1812778E6A6}" presName="sibTrans" presStyleCnt="0"/>
      <dgm:spPr/>
    </dgm:pt>
    <dgm:pt modelId="{5EC802B4-59BC-4015-945F-98F2D839CE93}" type="pres">
      <dgm:prSet presAssocID="{740E94FA-F129-4E9D-804E-A1812778E6A6}" presName="space" presStyleCnt="0"/>
      <dgm:spPr/>
    </dgm:pt>
    <dgm:pt modelId="{F6F29E92-C9A9-4BB7-88FF-B1C8792D1646}" type="pres">
      <dgm:prSet presAssocID="{E0BA7369-E541-4BFF-BB54-EA18B89C32A9}" presName="composite" presStyleCnt="0"/>
      <dgm:spPr/>
    </dgm:pt>
    <dgm:pt modelId="{5FCEA39B-7CC8-433D-92EE-1D558BF18611}" type="pres">
      <dgm:prSet presAssocID="{E0BA7369-E541-4BFF-BB54-EA18B89C32A9}" presName="LShape" presStyleLbl="alignNode1" presStyleIdx="8" presStyleCnt="9"/>
      <dgm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gm:spPr>
    </dgm:pt>
    <dgm:pt modelId="{DFDE5F7F-4626-453F-84C3-32BEF85B74C9}" type="pres">
      <dgm:prSet presAssocID="{E0BA7369-E541-4BFF-BB54-EA18B89C32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4A94513-2409-4F4F-9A8B-EBA4194007B2}" type="presOf" srcId="{0A11B624-9FD6-48B2-AE42-C06FCBA43D6A}" destId="{6FA18D9D-631F-4666-A55C-D1552668A9DE}" srcOrd="0" destOrd="0" presId="urn:microsoft.com/office/officeart/2009/3/layout/StepUpProcess"/>
    <dgm:cxn modelId="{8B01B360-50EA-4216-8EF5-CC67020C597A}" type="presOf" srcId="{C66A17DF-71D8-4728-A757-F1F2802A3F21}" destId="{12A19781-00B0-44B7-8D27-C7B31860A0CA}" srcOrd="0" destOrd="0" presId="urn:microsoft.com/office/officeart/2009/3/layout/StepUpProcess"/>
    <dgm:cxn modelId="{6E47BC45-0BEB-4060-8E0C-CCB5E6337D2E}" type="presOf" srcId="{62E21421-9635-46CA-B219-1D96D2DAFFAE}" destId="{363817E3-CC76-44F7-A2AF-5D524159BF14}" srcOrd="0" destOrd="0" presId="urn:microsoft.com/office/officeart/2009/3/layout/StepUpProcess"/>
    <dgm:cxn modelId="{CBE30A68-ECAE-423D-946F-B17FC55BF53E}" srcId="{C66A17DF-71D8-4728-A757-F1F2802A3F21}" destId="{09358534-972D-4B23-9D32-10915B9A2CBC}" srcOrd="2" destOrd="0" parTransId="{C7AC50B8-2F92-4274-A12A-5A861B9A856B}" sibTransId="{69D4C29D-FB37-45EA-9662-31C8C65D934E}"/>
    <dgm:cxn modelId="{5A194870-4D89-49A5-8C1E-EE888AC1987F}" type="presOf" srcId="{09358534-972D-4B23-9D32-10915B9A2CBC}" destId="{270158B5-3BD2-4408-B6F7-B1B263E1180D}" srcOrd="0" destOrd="0" presId="urn:microsoft.com/office/officeart/2009/3/layout/StepUpProcess"/>
    <dgm:cxn modelId="{FF4A238B-7911-467C-8B80-5C9412F62F5A}" srcId="{C66A17DF-71D8-4728-A757-F1F2802A3F21}" destId="{0A11B624-9FD6-48B2-AE42-C06FCBA43D6A}" srcOrd="1" destOrd="0" parTransId="{48B79DFF-D355-4C1A-95B2-32AEFDC52130}" sibTransId="{BA08E8F9-33AE-4C18-A2B7-7EF3B59AF467}"/>
    <dgm:cxn modelId="{CFBD50A1-E084-48DB-BC7F-39351002D433}" type="presOf" srcId="{E8954BEC-BF22-478E-9645-27948A4FCFF5}" destId="{9415DB9D-3462-45AA-8424-A6AD90FB26F4}" srcOrd="0" destOrd="0" presId="urn:microsoft.com/office/officeart/2009/3/layout/StepUpProcess"/>
    <dgm:cxn modelId="{0D8710B0-A15E-4025-B084-D73094A11FA4}" srcId="{C66A17DF-71D8-4728-A757-F1F2802A3F21}" destId="{62E21421-9635-46CA-B219-1D96D2DAFFAE}" srcOrd="0" destOrd="0" parTransId="{4D638296-1910-44AD-BDF7-554A2F042BA3}" sibTransId="{DF93EC02-0E1F-4CBC-94FC-F4E3B0C9A88C}"/>
    <dgm:cxn modelId="{D6BCEFC9-E30F-4744-88C5-23924D36D95E}" srcId="{C66A17DF-71D8-4728-A757-F1F2802A3F21}" destId="{E0BA7369-E541-4BFF-BB54-EA18B89C32A9}" srcOrd="4" destOrd="0" parTransId="{DA0309DB-FB2C-4D38-83EE-46B02B640647}" sibTransId="{23F76553-AE86-4DC9-93A7-BB1D4E6263DC}"/>
    <dgm:cxn modelId="{1DEC89DF-C567-407F-9D12-205BCDE1A30B}" type="presOf" srcId="{E0BA7369-E541-4BFF-BB54-EA18B89C32A9}" destId="{DFDE5F7F-4626-453F-84C3-32BEF85B74C9}" srcOrd="0" destOrd="0" presId="urn:microsoft.com/office/officeart/2009/3/layout/StepUpProcess"/>
    <dgm:cxn modelId="{B00D1FE9-F749-411E-B9DB-8AA2EA69A2B5}" srcId="{C66A17DF-71D8-4728-A757-F1F2802A3F21}" destId="{E8954BEC-BF22-478E-9645-27948A4FCFF5}" srcOrd="3" destOrd="0" parTransId="{DAA738B2-BC5C-4D93-AAFA-097E8EC431DB}" sibTransId="{740E94FA-F129-4E9D-804E-A1812778E6A6}"/>
    <dgm:cxn modelId="{D1431D6A-8F16-40ED-95D0-A8DF3458691D}" type="presParOf" srcId="{12A19781-00B0-44B7-8D27-C7B31860A0CA}" destId="{F367D9D4-29B1-4A03-BF95-86AF1F20D820}" srcOrd="0" destOrd="0" presId="urn:microsoft.com/office/officeart/2009/3/layout/StepUpProcess"/>
    <dgm:cxn modelId="{E981A1C3-5FD2-41DA-8F3C-E23596CA5B9A}" type="presParOf" srcId="{F367D9D4-29B1-4A03-BF95-86AF1F20D820}" destId="{FB6A4113-6471-4141-B53E-7925E8D2B536}" srcOrd="0" destOrd="0" presId="urn:microsoft.com/office/officeart/2009/3/layout/StepUpProcess"/>
    <dgm:cxn modelId="{5BE2029D-903A-4925-989A-3A3479BEB845}" type="presParOf" srcId="{F367D9D4-29B1-4A03-BF95-86AF1F20D820}" destId="{363817E3-CC76-44F7-A2AF-5D524159BF14}" srcOrd="1" destOrd="0" presId="urn:microsoft.com/office/officeart/2009/3/layout/StepUpProcess"/>
    <dgm:cxn modelId="{5DBEB19F-8C9A-4963-9C38-4AC39143917F}" type="presParOf" srcId="{F367D9D4-29B1-4A03-BF95-86AF1F20D820}" destId="{FECA48A3-C550-427B-B7E8-3BD7FF5D142E}" srcOrd="2" destOrd="0" presId="urn:microsoft.com/office/officeart/2009/3/layout/StepUpProcess"/>
    <dgm:cxn modelId="{42FC3729-3635-4407-AC9C-B9A8F72A7609}" type="presParOf" srcId="{12A19781-00B0-44B7-8D27-C7B31860A0CA}" destId="{5696F13E-576D-44B0-8657-7A8A764CB18C}" srcOrd="1" destOrd="0" presId="urn:microsoft.com/office/officeart/2009/3/layout/StepUpProcess"/>
    <dgm:cxn modelId="{F3414DE0-47E0-4D97-A382-26D07CE9898F}" type="presParOf" srcId="{5696F13E-576D-44B0-8657-7A8A764CB18C}" destId="{A9A46E08-9AE6-4F33-8DB3-10A46D9BA16D}" srcOrd="0" destOrd="0" presId="urn:microsoft.com/office/officeart/2009/3/layout/StepUpProcess"/>
    <dgm:cxn modelId="{3BD05451-16C7-4037-A335-13D249926298}" type="presParOf" srcId="{12A19781-00B0-44B7-8D27-C7B31860A0CA}" destId="{C3F64730-C536-4B5B-9BF4-B074F316F527}" srcOrd="2" destOrd="0" presId="urn:microsoft.com/office/officeart/2009/3/layout/StepUpProcess"/>
    <dgm:cxn modelId="{B80725F4-1358-4C0A-94F9-EC5DCAB6F514}" type="presParOf" srcId="{C3F64730-C536-4B5B-9BF4-B074F316F527}" destId="{6CB7FE56-554B-4915-BEBB-F914114D07EC}" srcOrd="0" destOrd="0" presId="urn:microsoft.com/office/officeart/2009/3/layout/StepUpProcess"/>
    <dgm:cxn modelId="{09ABAC31-C563-4045-9648-CC33C0461C3D}" type="presParOf" srcId="{C3F64730-C536-4B5B-9BF4-B074F316F527}" destId="{6FA18D9D-631F-4666-A55C-D1552668A9DE}" srcOrd="1" destOrd="0" presId="urn:microsoft.com/office/officeart/2009/3/layout/StepUpProcess"/>
    <dgm:cxn modelId="{ADA81123-F422-4297-AA31-3503D6D800AD}" type="presParOf" srcId="{C3F64730-C536-4B5B-9BF4-B074F316F527}" destId="{8F96CDD0-6358-4D09-9045-86689AC8D957}" srcOrd="2" destOrd="0" presId="urn:microsoft.com/office/officeart/2009/3/layout/StepUpProcess"/>
    <dgm:cxn modelId="{EE52779B-841B-4C91-9157-60468A6E67B5}" type="presParOf" srcId="{12A19781-00B0-44B7-8D27-C7B31860A0CA}" destId="{03D9C64D-6064-457E-B31A-0C9D58F5F109}" srcOrd="3" destOrd="0" presId="urn:microsoft.com/office/officeart/2009/3/layout/StepUpProcess"/>
    <dgm:cxn modelId="{B5486420-F140-4B5A-BDC6-33E15109EE39}" type="presParOf" srcId="{03D9C64D-6064-457E-B31A-0C9D58F5F109}" destId="{732FD69B-5CAC-44D9-B50F-6A2EDE1CD692}" srcOrd="0" destOrd="0" presId="urn:microsoft.com/office/officeart/2009/3/layout/StepUpProcess"/>
    <dgm:cxn modelId="{3FE9A659-0A7F-463E-AA38-12DB93A7BF68}" type="presParOf" srcId="{12A19781-00B0-44B7-8D27-C7B31860A0CA}" destId="{7FF8D0E0-5B58-4DA1-9785-F6951DD5C917}" srcOrd="4" destOrd="0" presId="urn:microsoft.com/office/officeart/2009/3/layout/StepUpProcess"/>
    <dgm:cxn modelId="{3275AFC0-6B76-4C4F-B042-2D9B3A97C30C}" type="presParOf" srcId="{7FF8D0E0-5B58-4DA1-9785-F6951DD5C917}" destId="{9889A200-B720-42B4-AA14-191080EEBD9E}" srcOrd="0" destOrd="0" presId="urn:microsoft.com/office/officeart/2009/3/layout/StepUpProcess"/>
    <dgm:cxn modelId="{224D13F1-1E7E-484F-BB16-13BADB573048}" type="presParOf" srcId="{7FF8D0E0-5B58-4DA1-9785-F6951DD5C917}" destId="{270158B5-3BD2-4408-B6F7-B1B263E1180D}" srcOrd="1" destOrd="0" presId="urn:microsoft.com/office/officeart/2009/3/layout/StepUpProcess"/>
    <dgm:cxn modelId="{15BB4AE5-0BDA-4650-90A9-F412331B7AE8}" type="presParOf" srcId="{7FF8D0E0-5B58-4DA1-9785-F6951DD5C917}" destId="{6C9286E0-F72F-49C1-9359-8E0E857A46EE}" srcOrd="2" destOrd="0" presId="urn:microsoft.com/office/officeart/2009/3/layout/StepUpProcess"/>
    <dgm:cxn modelId="{A2053C20-35D3-4156-BE34-B6678F77C441}" type="presParOf" srcId="{12A19781-00B0-44B7-8D27-C7B31860A0CA}" destId="{80D2DB96-0FA1-42F4-9605-A629B69886B8}" srcOrd="5" destOrd="0" presId="urn:microsoft.com/office/officeart/2009/3/layout/StepUpProcess"/>
    <dgm:cxn modelId="{FDBF8BC7-AFA6-4AEA-AC45-8151BCFE76CB}" type="presParOf" srcId="{80D2DB96-0FA1-42F4-9605-A629B69886B8}" destId="{FDD864DF-821E-4451-BA57-70C1EBAD43C8}" srcOrd="0" destOrd="0" presId="urn:microsoft.com/office/officeart/2009/3/layout/StepUpProcess"/>
    <dgm:cxn modelId="{63138CD7-C94E-44D3-A69A-8285258888C5}" type="presParOf" srcId="{12A19781-00B0-44B7-8D27-C7B31860A0CA}" destId="{B0887A3A-6B86-4C57-B3D6-37236FEC9356}" srcOrd="6" destOrd="0" presId="urn:microsoft.com/office/officeart/2009/3/layout/StepUpProcess"/>
    <dgm:cxn modelId="{4710CBE6-3E95-4CCD-84A0-5CC99336F69C}" type="presParOf" srcId="{B0887A3A-6B86-4C57-B3D6-37236FEC9356}" destId="{37A79B99-C26C-4A1A-8FE2-B968C56B5D18}" srcOrd="0" destOrd="0" presId="urn:microsoft.com/office/officeart/2009/3/layout/StepUpProcess"/>
    <dgm:cxn modelId="{5C7899C8-F4C9-4EB7-99A3-1599E90D086D}" type="presParOf" srcId="{B0887A3A-6B86-4C57-B3D6-37236FEC9356}" destId="{9415DB9D-3462-45AA-8424-A6AD90FB26F4}" srcOrd="1" destOrd="0" presId="urn:microsoft.com/office/officeart/2009/3/layout/StepUpProcess"/>
    <dgm:cxn modelId="{251B363E-D7F7-4E2F-AD5D-E30D7B354CA6}" type="presParOf" srcId="{B0887A3A-6B86-4C57-B3D6-37236FEC9356}" destId="{4A447DB5-DC19-4FC1-AFE0-497F55EDB450}" srcOrd="2" destOrd="0" presId="urn:microsoft.com/office/officeart/2009/3/layout/StepUpProcess"/>
    <dgm:cxn modelId="{5DA72EA4-DA18-49FE-9391-1F2249D2F677}" type="presParOf" srcId="{12A19781-00B0-44B7-8D27-C7B31860A0CA}" destId="{55F094D6-1D2D-4190-8AE2-E19581989AA8}" srcOrd="7" destOrd="0" presId="urn:microsoft.com/office/officeart/2009/3/layout/StepUpProcess"/>
    <dgm:cxn modelId="{D019BC4C-5AF9-4936-84C7-26A04288E4B2}" type="presParOf" srcId="{55F094D6-1D2D-4190-8AE2-E19581989AA8}" destId="{5EC802B4-59BC-4015-945F-98F2D839CE93}" srcOrd="0" destOrd="0" presId="urn:microsoft.com/office/officeart/2009/3/layout/StepUpProcess"/>
    <dgm:cxn modelId="{ED8DF2B5-32D0-4F0F-B225-E03D76EFA076}" type="presParOf" srcId="{12A19781-00B0-44B7-8D27-C7B31860A0CA}" destId="{F6F29E92-C9A9-4BB7-88FF-B1C8792D1646}" srcOrd="8" destOrd="0" presId="urn:microsoft.com/office/officeart/2009/3/layout/StepUpProcess"/>
    <dgm:cxn modelId="{90CD0762-68DD-4192-80E5-62960367C3B8}" type="presParOf" srcId="{F6F29E92-C9A9-4BB7-88FF-B1C8792D1646}" destId="{5FCEA39B-7CC8-433D-92EE-1D558BF18611}" srcOrd="0" destOrd="0" presId="urn:microsoft.com/office/officeart/2009/3/layout/StepUpProcess"/>
    <dgm:cxn modelId="{F2E09AEA-9752-4F0D-9C50-C649B3791300}" type="presParOf" srcId="{F6F29E92-C9A9-4BB7-88FF-B1C8792D1646}" destId="{DFDE5F7F-4626-453F-84C3-32BEF85B74C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A4113-6471-4141-B53E-7925E8D2B536}">
      <dsp:nvSpPr>
        <dsp:cNvPr id="0" name=""/>
        <dsp:cNvSpPr/>
      </dsp:nvSpPr>
      <dsp:spPr>
        <a:xfrm rot="5400000">
          <a:off x="660478" y="1742546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817E3-CC76-44F7-A2AF-5D524159BF14}">
      <dsp:nvSpPr>
        <dsp:cNvPr id="0" name=""/>
        <dsp:cNvSpPr/>
      </dsp:nvSpPr>
      <dsp:spPr>
        <a:xfrm>
          <a:off x="465212" y="2324129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Idean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herättely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Introducing language awareness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65212" y="2324129"/>
        <a:ext cx="1757308" cy="1540384"/>
      </dsp:txXfrm>
    </dsp:sp>
    <dsp:sp modelId="{FECA48A3-C550-427B-B7E8-3BD7FF5D142E}">
      <dsp:nvSpPr>
        <dsp:cNvPr id="0" name=""/>
        <dsp:cNvSpPr/>
      </dsp:nvSpPr>
      <dsp:spPr>
        <a:xfrm>
          <a:off x="1890953" y="1588663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FE56-554B-4915-BEBB-F914114D07EC}">
      <dsp:nvSpPr>
        <dsp:cNvPr id="0" name=""/>
        <dsp:cNvSpPr/>
      </dsp:nvSpPr>
      <dsp:spPr>
        <a:xfrm rot="5400000">
          <a:off x="2811767" y="1210208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8D9D-631F-4666-A55C-D1552668A9DE}">
      <dsp:nvSpPr>
        <dsp:cNvPr id="0" name=""/>
        <dsp:cNvSpPr/>
      </dsp:nvSpPr>
      <dsp:spPr>
        <a:xfrm>
          <a:off x="2616501" y="1791791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Yhteinen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sopiminen</a:t>
          </a: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Finding common ground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16501" y="1791791"/>
        <a:ext cx="1757308" cy="1540384"/>
      </dsp:txXfrm>
    </dsp:sp>
    <dsp:sp modelId="{8F96CDD0-6358-4D09-9045-86689AC8D957}">
      <dsp:nvSpPr>
        <dsp:cNvPr id="0" name=""/>
        <dsp:cNvSpPr/>
      </dsp:nvSpPr>
      <dsp:spPr>
        <a:xfrm>
          <a:off x="4042242" y="1066904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A200-B720-42B4-AA14-191080EEBD9E}">
      <dsp:nvSpPr>
        <dsp:cNvPr id="0" name=""/>
        <dsp:cNvSpPr/>
      </dsp:nvSpPr>
      <dsp:spPr>
        <a:xfrm rot="5400000">
          <a:off x="4963056" y="677869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58B5-3BD2-4408-B6F7-B1B263E1180D}">
      <dsp:nvSpPr>
        <dsp:cNvPr id="0" name=""/>
        <dsp:cNvSpPr/>
      </dsp:nvSpPr>
      <dsp:spPr>
        <a:xfrm>
          <a:off x="4767790" y="1259452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Pienet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teot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Performing small actions</a:t>
          </a:r>
          <a:endParaRPr lang="fi-FI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767790" y="1259452"/>
        <a:ext cx="1757308" cy="1540384"/>
      </dsp:txXfrm>
    </dsp:sp>
    <dsp:sp modelId="{6C9286E0-F72F-49C1-9359-8E0E857A46EE}">
      <dsp:nvSpPr>
        <dsp:cNvPr id="0" name=""/>
        <dsp:cNvSpPr/>
      </dsp:nvSpPr>
      <dsp:spPr>
        <a:xfrm>
          <a:off x="6193531" y="534566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B99-C26C-4A1A-8FE2-B968C56B5D18}">
      <dsp:nvSpPr>
        <dsp:cNvPr id="0" name=""/>
        <dsp:cNvSpPr/>
      </dsp:nvSpPr>
      <dsp:spPr>
        <a:xfrm rot="5400000">
          <a:off x="7114345" y="145530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DB9D-3462-45AA-8424-A6AD90FB26F4}">
      <dsp:nvSpPr>
        <dsp:cNvPr id="0" name=""/>
        <dsp:cNvSpPr/>
      </dsp:nvSpPr>
      <dsp:spPr>
        <a:xfrm>
          <a:off x="6919079" y="727114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Rakenteel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-linen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tuki</a:t>
          </a:r>
          <a:endParaRPr lang="en-US" sz="1800" b="1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Supporting structures</a:t>
          </a:r>
        </a:p>
      </dsp:txBody>
      <dsp:txXfrm>
        <a:off x="6919079" y="727114"/>
        <a:ext cx="1757308" cy="1540384"/>
      </dsp:txXfrm>
    </dsp:sp>
    <dsp:sp modelId="{4A447DB5-DC19-4FC1-AFE0-497F55EDB450}">
      <dsp:nvSpPr>
        <dsp:cNvPr id="0" name=""/>
        <dsp:cNvSpPr/>
      </dsp:nvSpPr>
      <dsp:spPr>
        <a:xfrm>
          <a:off x="8344820" y="2227"/>
          <a:ext cx="331567" cy="331567"/>
        </a:xfrm>
        <a:prstGeom prst="triangle">
          <a:avLst>
            <a:gd name="adj" fmla="val 1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EA39B-7CC8-433D-92EE-1D558BF18611}">
      <dsp:nvSpPr>
        <dsp:cNvPr id="0" name=""/>
        <dsp:cNvSpPr/>
      </dsp:nvSpPr>
      <dsp:spPr>
        <a:xfrm rot="5400000">
          <a:off x="9265634" y="-386807"/>
          <a:ext cx="1169785" cy="1946497"/>
        </a:xfrm>
        <a:prstGeom prst="corner">
          <a:avLst>
            <a:gd name="adj1" fmla="val 16120"/>
            <a:gd name="adj2" fmla="val 16110"/>
          </a:avLst>
        </a:prstGeom>
        <a:solidFill>
          <a:srgbClr val="162A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5F7F-4626-453F-84C3-32BEF85B74C9}">
      <dsp:nvSpPr>
        <dsp:cNvPr id="0" name=""/>
        <dsp:cNvSpPr/>
      </dsp:nvSpPr>
      <dsp:spPr>
        <a:xfrm>
          <a:off x="9070368" y="194775"/>
          <a:ext cx="1757308" cy="154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Läpäisevät</a:t>
          </a:r>
          <a:r>
            <a:rPr lang="en-US" sz="1800" b="1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800" b="1" kern="1200" err="1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käytänteet</a:t>
          </a: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162A52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Establishing extensive practices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>
            <a:solidFill>
              <a:srgbClr val="162A52">
                <a:hueOff val="0"/>
                <a:satOff val="0"/>
                <a:lumOff val="0"/>
                <a:alphaOff val="0"/>
              </a:srgbClr>
            </a:solidFill>
            <a:latin typeface="Work Sans"/>
            <a:ea typeface="+mn-ea"/>
            <a:cs typeface="+mn-cs"/>
          </a:endParaRPr>
        </a:p>
      </dsp:txBody>
      <dsp:txXfrm>
        <a:off x="9070368" y="194775"/>
        <a:ext cx="1757308" cy="154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7C6E-1D61-4127-BF1C-6C16D56094D5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D41A-B405-450B-8714-A9C56A6BB8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46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00F9-5B17-EE90-1349-85780CB3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DF7C8-D32D-48FF-143C-7512C1E42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78FE8-B401-CA94-6E82-20615338C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0DD-B206-9DA7-A880-5B67CAA42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6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BEF3-E0C0-E09D-A4A6-45F794BFF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B47BB-8229-7C43-EA23-569B8F558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96F31-48DD-A146-8B52-6BDC46C7F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8715-5E89-67A4-CCA7-5D232BEE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2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Facilitator: Ad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d link/ QR 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code to 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Flinga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or </a:t>
            </a:r>
            <a:r>
              <a:rPr lang="en-GB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Presemo</a:t>
            </a:r>
            <a:r>
              <a:rPr lang="en-GB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to this slide.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98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92EF2-2444-63C0-81A3-CA37D9C9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1BE5E-2CBB-3FF9-4423-59071AE8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BE3FB-636C-E29D-94A3-A815A6645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3DAFF-C2A0-BE48-2BED-25D877DC6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00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Fasilitoija</a:t>
            </a:r>
            <a:r>
              <a:rPr lang="en-US" dirty="0"/>
              <a:t> </a:t>
            </a:r>
            <a:r>
              <a:rPr lang="en-US" dirty="0" err="1"/>
              <a:t>päivittää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siniset</a:t>
            </a:r>
            <a:r>
              <a:rPr lang="en-US" dirty="0"/>
              <a:t> </a:t>
            </a:r>
            <a:r>
              <a:rPr lang="en-US" dirty="0" err="1"/>
              <a:t>tekstit</a:t>
            </a:r>
            <a:r>
              <a:rPr lang="en-US" dirty="0"/>
              <a:t>. / Facilitator update the blue texts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E0983-0585-4114-B0E4-3070637129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CD65-BC9D-F314-4DC1-8A5CA835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15A90-9550-0BB7-6BAE-260CF0418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52DBC-248F-5AEC-B12C-376AC0E63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AEEAB-8504-3B97-416F-4C5662ED3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01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FASILITOIJALLE: </a:t>
            </a:r>
            <a:b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</a:b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Ensin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taustaa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kielitietoisen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työyhteisön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porrasmallista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: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tool for assessing and developing language practices in the workplace</a:t>
            </a:r>
            <a:endParaRPr lang="en-US" dirty="0"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work community tailors an approach to suit its own needs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responsibility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structures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workflow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well-being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fi-FI" dirty="0">
                <a:ea typeface="Calibri"/>
                <a:cs typeface="Calibri"/>
              </a:rPr>
              <a:t>Sitten prosessin eteneminen omassa yksikössämme (animaatio: olemme nyt portaalla 2 ja etenemme prosessin aikana eteenpäin portaissa.)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868C32-EF99-4F91-9ACD-FA27EAEF0DAD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26D2-A487-2E2F-2848-E267F716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0B960-14C8-CD5C-147C-A1EB1BA27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ABC70-E259-43EE-20F6-DBCBE922C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9480-32E9-95BC-F534-9B32E10A7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3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93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FACILITATOR: </a:t>
            </a:r>
            <a:b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</a:b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A concept that helps discussing a sensitive matter (language use and language learning) without getting too personal</a:t>
            </a:r>
          </a:p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conducted at Finnish workplaces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escriptions of different types of language learners and language users at workplaces</a:t>
            </a:r>
            <a:endParaRPr lang="en-US" sz="1200" dirty="0"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200" dirty="0">
                <a:latin typeface="+mn-lt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r>
              <a:rPr lang="en-US" sz="12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200" dirty="0">
                <a:latin typeface="+mn-lt"/>
                <a:cs typeface="Times New Roman"/>
              </a:rPr>
              <a:t>could be used for other languages as well.</a:t>
            </a:r>
          </a:p>
          <a:p>
            <a:r>
              <a:rPr lang="fi-FI" sz="1400" dirty="0">
                <a:latin typeface="+mn-lt"/>
                <a:cs typeface="Times New Roman"/>
                <a:hlinkClick r:id="rId4"/>
              </a:rPr>
              <a:t>Profiilit suomeksi </a:t>
            </a:r>
            <a:r>
              <a:rPr lang="fi-FI" sz="1400" dirty="0">
                <a:latin typeface="+mn-lt"/>
                <a:cs typeface="Times New Roman"/>
              </a:rPr>
              <a:t>/ </a:t>
            </a:r>
            <a:r>
              <a:rPr lang="fi-FI" sz="1400" dirty="0" err="1">
                <a:latin typeface="+mn-lt"/>
                <a:cs typeface="Times New Roman"/>
                <a:hlinkClick r:id="rId5"/>
              </a:rPr>
              <a:t>profiles</a:t>
            </a:r>
            <a:r>
              <a:rPr lang="fi-FI" sz="1400" dirty="0">
                <a:latin typeface="+mn-lt"/>
                <a:cs typeface="Times New Roman"/>
                <a:hlinkClick r:id="rId5"/>
              </a:rPr>
              <a:t> in English </a:t>
            </a:r>
            <a:r>
              <a:rPr lang="fi-FI" sz="1400" dirty="0">
                <a:latin typeface="+mn-lt"/>
                <a:cs typeface="Times New Roman"/>
              </a:rPr>
              <a:t>/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profiler</a:t>
            </a:r>
            <a:r>
              <a:rPr lang="fi-FI" sz="1400" dirty="0">
                <a:latin typeface="+mn-lt"/>
                <a:cs typeface="Times New Roman"/>
                <a:hlinkClick r:id="rId6"/>
              </a:rPr>
              <a:t>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på</a:t>
            </a:r>
            <a:r>
              <a:rPr lang="fi-FI" sz="1400" dirty="0">
                <a:latin typeface="+mn-lt"/>
                <a:cs typeface="Times New Roman"/>
                <a:hlinkClick r:id="rId6"/>
              </a:rPr>
              <a:t> </a:t>
            </a:r>
            <a:r>
              <a:rPr lang="fi-FI" sz="1400" dirty="0" err="1">
                <a:latin typeface="+mn-lt"/>
                <a:cs typeface="Times New Roman"/>
                <a:hlinkClick r:id="rId6"/>
              </a:rPr>
              <a:t>svenska</a:t>
            </a:r>
            <a:endParaRPr lang="fi-FI" sz="1400" dirty="0">
              <a:latin typeface="+mn-lt"/>
              <a:cs typeface="Times New Roman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12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FASILITOIJALLE: </a:t>
            </a:r>
            <a:br>
              <a:rPr lang="en-US" dirty="0"/>
            </a:br>
            <a:r>
              <a:rPr lang="en-US" dirty="0"/>
              <a:t>Malli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käsittelemään</a:t>
            </a:r>
            <a:r>
              <a:rPr lang="en-US" dirty="0"/>
              <a:t> </a:t>
            </a:r>
            <a:r>
              <a:rPr lang="en-US" dirty="0" err="1"/>
              <a:t>arkaluontoista</a:t>
            </a:r>
            <a:r>
              <a:rPr lang="en-US" dirty="0"/>
              <a:t> </a:t>
            </a:r>
            <a:r>
              <a:rPr lang="en-US" dirty="0" err="1"/>
              <a:t>aihetta</a:t>
            </a:r>
            <a:r>
              <a:rPr lang="en-US" dirty="0"/>
              <a:t> (</a:t>
            </a:r>
            <a:r>
              <a:rPr lang="en-US" dirty="0" err="1"/>
              <a:t>kielenkäyttöä</a:t>
            </a:r>
            <a:r>
              <a:rPr lang="en-US" dirty="0"/>
              <a:t> ja </a:t>
            </a:r>
            <a:r>
              <a:rPr lang="en-US" dirty="0" err="1"/>
              <a:t>kielenoppimista</a:t>
            </a:r>
            <a:r>
              <a:rPr lang="en-US" dirty="0"/>
              <a:t>) </a:t>
            </a:r>
            <a:r>
              <a:rPr lang="en-US" dirty="0" err="1"/>
              <a:t>viemättä</a:t>
            </a:r>
            <a:r>
              <a:rPr lang="en-US" dirty="0"/>
              <a:t> </a:t>
            </a:r>
            <a:r>
              <a:rPr lang="en-US" dirty="0" err="1"/>
              <a:t>keskustelua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henkilökohtaiseksi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hlinkClick r:id="rId3"/>
              </a:rPr>
              <a:t>Malli </a:t>
            </a:r>
            <a:r>
              <a:rPr lang="en-US" dirty="0" err="1">
                <a:hlinkClick r:id="rId3"/>
              </a:rPr>
              <a:t>perustuu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haastatteluihin</a:t>
            </a:r>
            <a:r>
              <a:rPr lang="en-US" dirty="0">
                <a:hlinkClick r:id="rId3"/>
              </a:rPr>
              <a:t> </a:t>
            </a:r>
            <a:r>
              <a:rPr lang="en-US" dirty="0" err="1">
                <a:hlinkClick r:id="rId3"/>
              </a:rPr>
              <a:t>j</a:t>
            </a:r>
            <a:r>
              <a:rPr lang="en-US" dirty="0" err="1"/>
              <a:t>otka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suomalaisilla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r>
              <a:rPr lang="en-US" dirty="0"/>
              <a:t> (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suomalaisia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). Se </a:t>
            </a: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kuvauksia</a:t>
            </a:r>
            <a:r>
              <a:rPr lang="en-US" dirty="0"/>
              <a:t> </a:t>
            </a:r>
            <a:r>
              <a:rPr lang="en-US" dirty="0" err="1"/>
              <a:t>erilaisista</a:t>
            </a:r>
            <a:r>
              <a:rPr lang="en-US" dirty="0"/>
              <a:t> </a:t>
            </a:r>
            <a:r>
              <a:rPr lang="en-US" dirty="0" err="1"/>
              <a:t>kielenoppijoista</a:t>
            </a:r>
            <a:r>
              <a:rPr lang="en-US" dirty="0"/>
              <a:t> ja </a:t>
            </a:r>
            <a:r>
              <a:rPr lang="en-US" dirty="0" err="1"/>
              <a:t>kielenkäyttäjistä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Kyse </a:t>
            </a:r>
            <a:r>
              <a:rPr lang="en-US" dirty="0" err="1"/>
              <a:t>ei</a:t>
            </a:r>
            <a:r>
              <a:rPr lang="en-US" dirty="0"/>
              <a:t> ole vain </a:t>
            </a:r>
            <a:r>
              <a:rPr lang="en-US" dirty="0" err="1"/>
              <a:t>yksilön</a:t>
            </a:r>
            <a:r>
              <a:rPr lang="en-US" dirty="0"/>
              <a:t> </a:t>
            </a:r>
            <a:r>
              <a:rPr lang="en-US" dirty="0" err="1"/>
              <a:t>ominaisuuksista</a:t>
            </a:r>
            <a:r>
              <a:rPr lang="en-US" dirty="0"/>
              <a:t>,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työntekijän</a:t>
            </a:r>
            <a:r>
              <a:rPr lang="en-US" dirty="0"/>
              <a:t> ja </a:t>
            </a:r>
            <a:r>
              <a:rPr lang="en-US" dirty="0" err="1"/>
              <a:t>työyhteisön</a:t>
            </a:r>
            <a:r>
              <a:rPr lang="en-US" dirty="0"/>
              <a:t> </a:t>
            </a:r>
            <a:r>
              <a:rPr lang="en-US" dirty="0" err="1"/>
              <a:t>välisestä</a:t>
            </a:r>
            <a:r>
              <a:rPr lang="en-US" dirty="0"/>
              <a:t> </a:t>
            </a:r>
            <a:r>
              <a:rPr lang="en-US" dirty="0" err="1"/>
              <a:t>vuorovaikutuksesta</a:t>
            </a:r>
            <a:r>
              <a:rPr lang="en-US" dirty="0"/>
              <a:t>. </a:t>
            </a: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korostavat</a:t>
            </a:r>
            <a:r>
              <a:rPr lang="en-US" dirty="0"/>
              <a:t> </a:t>
            </a:r>
            <a:r>
              <a:rPr lang="en-US" dirty="0" err="1"/>
              <a:t>yhteisön</a:t>
            </a:r>
            <a:r>
              <a:rPr lang="en-US" dirty="0"/>
              <a:t> </a:t>
            </a:r>
            <a:r>
              <a:rPr lang="en-US" dirty="0" err="1"/>
              <a:t>roolia</a:t>
            </a:r>
            <a:r>
              <a:rPr lang="en-US" dirty="0"/>
              <a:t> </a:t>
            </a:r>
            <a:r>
              <a:rPr lang="en-US" dirty="0" err="1"/>
              <a:t>kielenoppimisessa</a:t>
            </a:r>
            <a:r>
              <a:rPr lang="en-US" dirty="0"/>
              <a:t> ja </a:t>
            </a:r>
            <a:r>
              <a:rPr lang="en-US" dirty="0" err="1"/>
              <a:t>osallisuudessa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joustavia</a:t>
            </a:r>
            <a:r>
              <a:rPr lang="en-US" dirty="0"/>
              <a:t>: </a:t>
            </a:r>
            <a:r>
              <a:rPr lang="en-US" dirty="0" err="1"/>
              <a:t>henkilö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liikkua</a:t>
            </a:r>
            <a:r>
              <a:rPr lang="en-US" dirty="0"/>
              <a:t> </a:t>
            </a:r>
            <a:r>
              <a:rPr lang="en-US" dirty="0" err="1"/>
              <a:t>profiilista</a:t>
            </a:r>
            <a:r>
              <a:rPr lang="en-US" dirty="0"/>
              <a:t> </a:t>
            </a:r>
            <a:r>
              <a:rPr lang="en-US" dirty="0" err="1"/>
              <a:t>toiseen</a:t>
            </a:r>
            <a:r>
              <a:rPr lang="en-US" dirty="0"/>
              <a:t> tai </a:t>
            </a:r>
            <a:r>
              <a:rPr lang="en-US" dirty="0" err="1"/>
              <a:t>edustaa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profiileja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kielissä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Profiilit</a:t>
            </a:r>
            <a:r>
              <a:rPr lang="en-US" dirty="0"/>
              <a:t> </a:t>
            </a:r>
            <a:r>
              <a:rPr lang="en-US" dirty="0" err="1"/>
              <a:t>sijoittuvat</a:t>
            </a:r>
            <a:r>
              <a:rPr lang="en-US" dirty="0"/>
              <a:t> </a:t>
            </a:r>
            <a:r>
              <a:rPr lang="en-US" dirty="0" err="1"/>
              <a:t>suomenkieliseen</a:t>
            </a:r>
            <a:r>
              <a:rPr lang="en-US" dirty="0"/>
              <a:t> </a:t>
            </a:r>
            <a:r>
              <a:rPr lang="en-US" dirty="0" err="1"/>
              <a:t>ympäristöön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englantia</a:t>
            </a:r>
            <a:r>
              <a:rPr lang="en-US" dirty="0"/>
              <a:t> </a:t>
            </a:r>
            <a:r>
              <a:rPr lang="en-US" dirty="0" err="1"/>
              <a:t>työssä</a:t>
            </a:r>
            <a:r>
              <a:rPr lang="en-US" dirty="0"/>
              <a:t> ja </a:t>
            </a:r>
            <a:r>
              <a:rPr lang="en-US" dirty="0" err="1"/>
              <a:t>jossa</a:t>
            </a:r>
            <a:r>
              <a:rPr lang="en-US" dirty="0"/>
              <a:t> on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paikallisia</a:t>
            </a:r>
            <a:r>
              <a:rPr lang="en-US" dirty="0"/>
              <a:t> </a:t>
            </a:r>
            <a:r>
              <a:rPr lang="en-US" dirty="0" err="1"/>
              <a:t>suomenkielisiä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kansainvälisiä</a:t>
            </a:r>
            <a:r>
              <a:rPr lang="en-US" dirty="0"/>
              <a:t> </a:t>
            </a:r>
            <a:r>
              <a:rPr lang="en-US" dirty="0" err="1"/>
              <a:t>työntekijöitä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opettelevat</a:t>
            </a:r>
            <a:r>
              <a:rPr lang="en-US" dirty="0"/>
              <a:t> </a:t>
            </a:r>
            <a:r>
              <a:rPr lang="en-US" dirty="0" err="1"/>
              <a:t>suomea</a:t>
            </a:r>
            <a:r>
              <a:rPr lang="en-US" dirty="0"/>
              <a:t>. Mallia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soveltaa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muihin</a:t>
            </a:r>
            <a:r>
              <a:rPr lang="en-US" dirty="0"/>
              <a:t> </a:t>
            </a:r>
            <a:r>
              <a:rPr lang="en-US" dirty="0" err="1"/>
              <a:t>kieliin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dirty="0">
                <a:hlinkClick r:id="rId4"/>
              </a:rPr>
              <a:t>Profiilit suomeksi </a:t>
            </a:r>
            <a:r>
              <a:rPr lang="fi-FI" dirty="0"/>
              <a:t>/ </a:t>
            </a:r>
            <a:r>
              <a:rPr lang="fi-FI" dirty="0" err="1">
                <a:hlinkClick r:id="rId5"/>
              </a:rPr>
              <a:t>profiles</a:t>
            </a:r>
            <a:r>
              <a:rPr lang="fi-FI" dirty="0">
                <a:hlinkClick r:id="rId5"/>
              </a:rPr>
              <a:t> in English </a:t>
            </a:r>
            <a:r>
              <a:rPr lang="fi-FI" dirty="0"/>
              <a:t>/ </a:t>
            </a:r>
            <a:r>
              <a:rPr lang="fi-FI" dirty="0" err="1">
                <a:hlinkClick r:id="rId6"/>
              </a:rPr>
              <a:t>profiler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på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svenska</a:t>
            </a:r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20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4484-F47C-EC16-585D-924ECC0D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14DD10E-E694-42F2-BC6F-3B2B2502D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87DCD90-B500-FF63-E8A5-8E418F67D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1A44EA-FD36-3E74-2E40-5C5B988F7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75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4648-1A5E-891D-8223-F4B52C5A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CC02619-01F5-604F-5D12-878907DBB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F62974-E5E6-235B-B3A6-3D7DAC3A8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CED1F3-9F48-146C-FBEA-B7B4CB15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D41A-B405-450B-8714-A9C56A6BB81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lto.fi/" TargetMode="Externa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1A28F-BB1B-47E5-4E35-8A4152A0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3253E5-A242-E5D3-A24E-E549A2CD4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70B337-6794-CA77-0846-B683E3F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7E9412-261C-5874-1AC8-84BEE660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C948C9-BB0C-13E5-C418-0815884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9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C09A0-BAE3-2B8E-F0CE-09DE3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1F624D-D569-9073-EB87-DCDF22BA6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BD2806-6198-DDCF-39E4-90FCA516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8A3FA9-4C95-5C0A-2E21-DEE9FEB4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0B0669-E8B1-5414-3E56-A6FF6409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31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B16781-BB59-235B-6C0C-ABB728F3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44A221-B0EE-C367-E1E4-12A3E129E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E583C-CE97-EB4C-AEB7-55BD26A8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0FFAE5-DF5F-7261-3755-C05CA4D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F2C01-A584-E1C0-5B6C-EE32CF49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0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4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320" b="1" baseline="0">
                <a:solidFill>
                  <a:schemeClr val="tx1"/>
                </a:solidFill>
              </a:defRPr>
            </a:lvl1pPr>
            <a:lvl2pPr marL="370332" indent="0">
              <a:buNone/>
              <a:defRPr sz="1134"/>
            </a:lvl2pPr>
            <a:lvl3pPr marL="740664" indent="0">
              <a:buNone/>
              <a:defRPr sz="972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4" y="1805518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740664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68" b="1" baseline="0">
                <a:solidFill>
                  <a:schemeClr val="tx1"/>
                </a:solidFill>
              </a:defRPr>
            </a:lvl1pPr>
            <a:lvl2pPr marL="678942" indent="-293180">
              <a:buFont typeface="Arial" panose="020B0604020202020204" pitchFamily="34" charset="0"/>
              <a:buChar char="•"/>
              <a:defRPr sz="2268"/>
            </a:lvl2pPr>
            <a:lvl3pPr marL="869252" indent="-190310">
              <a:buFont typeface="Arial" panose="020B0604020202020204" pitchFamily="34" charset="0"/>
              <a:buChar char="•"/>
              <a:defRPr sz="1728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3601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21.4.2026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26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0C0-3A4D-4F0E-A957-7F1E5DEEC7DA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2EC0-DA54-1467-286B-7FC38FB8B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1481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B5CE3-7640-4FB5-A2A4-770F0B4450C0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CE8771-BE66-1CA7-49E6-9AB044AB7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69250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11A1-6509-4B52-A4B5-8D93C55C42FA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8238B0-7820-8869-963C-297CE0971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24911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2CFC-8823-4C00-A708-D980B01FF6F0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747EC8-23F9-90B5-2574-99507BD34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53120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027-4D73-4CB7-87BB-6D70A1EEB5D1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AFFA61-D07E-1D11-5EDF-C23F0A945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02827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E52C-9E06-4E02-8127-1255946ED61A}" type="datetime1">
              <a:rPr lang="fi-FI" smtClean="0"/>
              <a:t>21.4.2026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309320"/>
            <a:ext cx="7128792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71696" y="6093296"/>
            <a:ext cx="1799968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GB" sz="800">
                <a:solidFill>
                  <a:schemeClr val="tx1"/>
                </a:solidFill>
                <a:effectLst/>
              </a:rPr>
              <a:t>CC BY 4.0 unless otherwise stated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EA7968-9906-90DD-0C99-D5655D7F7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911945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A0539-640F-4CA2-58D7-470886ED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00632-AF27-AC77-17CB-AE459067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4B7166-5CEF-EA8F-DE60-D1115DF7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9DA99-3E4C-5B0C-9184-990FDB0A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403AF7-6BB8-4A70-C7C7-4215C3C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05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NC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C13B-943D-4C5D-A3A3-F23FB1E21FDB}" type="datetime1">
              <a:rPr lang="fi-FI" smtClean="0"/>
              <a:t>21.4.2026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BY-NC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46A0EE7-1655-B8BB-A7A6-5A671F5A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504" y="6093296"/>
            <a:ext cx="360000" cy="36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6FF73-4D19-0D8D-6148-301F8C2E2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12176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C-BY-SA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936557"/>
            <a:ext cx="9792468" cy="492443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9792468" cy="492443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7113-8288-4B24-AD4B-4735DC9CBA39}" type="datetime1">
              <a:rPr lang="fi-FI" smtClean="0"/>
              <a:t>21.4.2026</a:t>
            </a:fld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FCC3E25D-5FFA-8583-6320-58A8911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09320"/>
            <a:ext cx="6552728" cy="143869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08979D-2C35-8DF7-C967-157BD0DD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56" y="6093296"/>
            <a:ext cx="360000" cy="36000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1BC6918-6C5B-C3AF-A51B-FB591F80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88" y="6093296"/>
            <a:ext cx="360000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5E044-ACE3-4A12-B709-E06CC826C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3744" y="6093296"/>
            <a:ext cx="1871976" cy="3600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Content is available under</a:t>
            </a:r>
          </a:p>
          <a:p>
            <a:pPr algn="l"/>
            <a:r>
              <a:rPr lang="en-US" sz="800">
                <a:solidFill>
                  <a:schemeClr val="tx1"/>
                </a:solidFill>
                <a:effectLst/>
              </a:rPr>
              <a:t>CC BY-SA 4.0 unless otherwise stated</a:t>
            </a:r>
            <a:endParaRPr lang="en-GB" sz="80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C0491D6-8735-CD8F-1C61-5F39FCFA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6093296"/>
            <a:ext cx="360000" cy="360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BB1539-68FC-64F1-1A32-3717514C5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4869160"/>
            <a:ext cx="9792468" cy="2769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1361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0D3C-0CC8-FE4E-F52B-53CE8B81A6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32C0E9-F6CE-4F30-8D80-9FF45B3657AE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23F-DD19-8F3B-CB31-DC7AB7F7D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50C0-8868-D9E3-6151-7FEB6CA03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D974B8-11FD-E356-FB5B-3122C8279C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55295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525C-3081-B968-0AF5-7BEF0546FF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1DA7C-1B08-4EB5-987E-7E79D498F0DB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5AC0-B982-BC97-275E-413CCD672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97D-600F-96A3-1815-D8FD59958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29A865-2001-B925-B058-7F4CEC8FF5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58566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6B43-DE36-0148-A7EA-157879F294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9856C-22BD-41FC-AF81-1BB70C92327F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5162-E4FC-F030-07AC-FC3AEEFFF4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61C5-655F-9E60-460E-8B16B76A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73BB4C-6EC5-371E-1EAE-C8A6FEDC3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0364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8DCC-4AC7-C533-30A2-5C63D26BDB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EE8A0-D200-44C7-99BF-B78899738F43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EA57-51F9-8677-BE77-6A173FB52A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89EB-5ECF-87F1-77A7-C15D7B25B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5F13A0-8C72-600B-9974-1DCA3E4159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20215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7816-46AF-EDE4-B973-3A70EF99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96FD4-9DA7-448F-84D9-CC7ED86D62AD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E867-4E34-AE05-3565-F0277F684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884A-89D7-C67B-7CC3-A45310410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B5327C8-35AE-43B7-A01A-DC1FE2F0B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78354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22D7-D1D6-D8DB-06A4-46EE33490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71782-49DF-4251-96C1-1ED1AEE07179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431B-3F31-0E0E-6255-138EC93AAE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0DB-FC2B-561F-42FF-3B0802FA52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234B95-8F0F-4EC3-9F33-8DD846B5BE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893913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F7BF-6136-1293-03E9-87CB159D78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625B14-2B4E-49A1-983C-100F50A12452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259E-7E55-6AB4-BF0A-B44DAFEF9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78F-80BB-E789-AD86-D9EA44DA29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2C49FA-163A-6789-9F54-6B5716B363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910594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61AA-A967-344D-10CF-A52EC9EFC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6F3FE-7809-47F6-A8C4-E1B9C9C651E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A6F-5588-75A0-B42A-E7B4358C7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B569-8C10-87E5-2F35-74ED3EF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71EAB8-E976-3394-3EDD-274481E211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04825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9CBB7-0B05-EF80-6F98-DBBFCD1B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3FE4E5-51CA-482C-3B56-BC419C41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64F757-8AF8-C1EB-FDB7-DD62B215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92DB36-4519-2BE2-280B-E9CA3B90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B45EA5-8E2E-3700-9E39-E1728C8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5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0FE-B9CB-31C9-C131-FA8A9355BE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C8835-D307-4258-A3A0-D6D01C3D6A02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6C74-8053-BBC4-940C-7BD1DA87F4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658A-D30E-64F2-DD4D-DE5EA0255E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1D53A2-130E-125B-FE0A-6CBEABB25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14890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3429000"/>
            <a:ext cx="6096000" cy="3429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7C7DB-D21C-CF04-BEAE-6225DF21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75C4-164C-69B1-48F1-6ABBCFDD4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0676" y="1495871"/>
            <a:ext cx="5183337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5A747-631B-1133-C63C-B48ADA15D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1988313"/>
            <a:ext cx="5183337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214FC4-D5E6-4BFF-BDD7-E1A5F00F2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0056" y="1233937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31E99-3C7B-49D2-A668-4F81F502E959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62062DE-D201-A7D5-B7B2-4A339438F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5" y="4869160"/>
            <a:ext cx="5183957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100791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Yellow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5826-F92D-425A-81E3-2BBA101149E8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83876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Red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5732B7-9D02-43F0-8DDE-54D8F9C8E803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27307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u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E368C-9E03-4CFB-AB2B-A63C04375488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402501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608F-D96E-42C2-B3A9-09B14D07446D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609817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CACCF6-B7F1-B81D-EB1E-E2F15D531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/>
            </a:lvl1pPr>
          </a:lstStyle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i-FI" noProof="1"/>
              <a:t>Click icon to add image</a:t>
            </a:r>
            <a:br>
              <a:rPr lang="fi-FI" noProof="1"/>
            </a:br>
            <a:r>
              <a:rPr lang="fi-FI" noProof="1"/>
              <a:t>Fit the image to frame by choosing:</a:t>
            </a:r>
            <a:br>
              <a:rPr lang="fi-FI" noProof="1"/>
            </a:br>
            <a:r>
              <a:rPr lang="fi-FI" noProof="1"/>
              <a:t>crop&gt;fit / rajaa&gt;sovita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048024D-E928-1A47-E81D-E73CEDEC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432000"/>
            <a:ext cx="2650987" cy="576000"/>
          </a:xfrm>
          <a:custGeom>
            <a:avLst/>
            <a:gdLst>
              <a:gd name="T0" fmla="*/ 1856 w 4584"/>
              <a:gd name="T1" fmla="*/ 150 h 996"/>
              <a:gd name="T2" fmla="*/ 1926 w 4584"/>
              <a:gd name="T3" fmla="*/ 74 h 996"/>
              <a:gd name="T4" fmla="*/ 1862 w 4584"/>
              <a:gd name="T5" fmla="*/ 198 h 996"/>
              <a:gd name="T6" fmla="*/ 2091 w 4584"/>
              <a:gd name="T7" fmla="*/ 109 h 996"/>
              <a:gd name="T8" fmla="*/ 2346 w 4584"/>
              <a:gd name="T9" fmla="*/ 79 h 996"/>
              <a:gd name="T10" fmla="*/ 2341 w 4584"/>
              <a:gd name="T11" fmla="*/ 150 h 996"/>
              <a:gd name="T12" fmla="*/ 2584 w 4584"/>
              <a:gd name="T13" fmla="*/ 274 h 996"/>
              <a:gd name="T14" fmla="*/ 2883 w 4584"/>
              <a:gd name="T15" fmla="*/ 0 h 996"/>
              <a:gd name="T16" fmla="*/ 2966 w 4584"/>
              <a:gd name="T17" fmla="*/ 88 h 996"/>
              <a:gd name="T18" fmla="*/ 3031 w 4584"/>
              <a:gd name="T19" fmla="*/ 214 h 996"/>
              <a:gd name="T20" fmla="*/ 3010 w 4584"/>
              <a:gd name="T21" fmla="*/ 212 h 996"/>
              <a:gd name="T22" fmla="*/ 3283 w 4584"/>
              <a:gd name="T23" fmla="*/ 239 h 996"/>
              <a:gd name="T24" fmla="*/ 3261 w 4584"/>
              <a:gd name="T25" fmla="*/ 135 h 996"/>
              <a:gd name="T26" fmla="*/ 3397 w 4584"/>
              <a:gd name="T27" fmla="*/ 34 h 996"/>
              <a:gd name="T28" fmla="*/ 3589 w 4584"/>
              <a:gd name="T29" fmla="*/ 199 h 996"/>
              <a:gd name="T30" fmla="*/ 3538 w 4584"/>
              <a:gd name="T31" fmla="*/ 193 h 996"/>
              <a:gd name="T32" fmla="*/ 3580 w 4584"/>
              <a:gd name="T33" fmla="*/ 106 h 996"/>
              <a:gd name="T34" fmla="*/ 3779 w 4584"/>
              <a:gd name="T35" fmla="*/ 244 h 996"/>
              <a:gd name="T36" fmla="*/ 3908 w 4584"/>
              <a:gd name="T37" fmla="*/ 148 h 996"/>
              <a:gd name="T38" fmla="*/ 3821 w 4584"/>
              <a:gd name="T39" fmla="*/ 107 h 996"/>
              <a:gd name="T40" fmla="*/ 1828 w 4584"/>
              <a:gd name="T41" fmla="*/ 916 h 996"/>
              <a:gd name="T42" fmla="*/ 1868 w 4584"/>
              <a:gd name="T43" fmla="*/ 803 h 996"/>
              <a:gd name="T44" fmla="*/ 1905 w 4584"/>
              <a:gd name="T45" fmla="*/ 896 h 996"/>
              <a:gd name="T46" fmla="*/ 2193 w 4584"/>
              <a:gd name="T47" fmla="*/ 891 h 996"/>
              <a:gd name="T48" fmla="*/ 2220 w 4584"/>
              <a:gd name="T49" fmla="*/ 816 h 996"/>
              <a:gd name="T50" fmla="*/ 2340 w 4584"/>
              <a:gd name="T51" fmla="*/ 927 h 996"/>
              <a:gd name="T52" fmla="*/ 2271 w 4584"/>
              <a:gd name="T53" fmla="*/ 868 h 996"/>
              <a:gd name="T54" fmla="*/ 2506 w 4584"/>
              <a:gd name="T55" fmla="*/ 882 h 996"/>
              <a:gd name="T56" fmla="*/ 2823 w 4584"/>
              <a:gd name="T57" fmla="*/ 753 h 996"/>
              <a:gd name="T58" fmla="*/ 2952 w 4584"/>
              <a:gd name="T59" fmla="*/ 726 h 996"/>
              <a:gd name="T60" fmla="*/ 3233 w 4584"/>
              <a:gd name="T61" fmla="*/ 913 h 996"/>
              <a:gd name="T62" fmla="*/ 3254 w 4584"/>
              <a:gd name="T63" fmla="*/ 854 h 996"/>
              <a:gd name="T64" fmla="*/ 3313 w 4584"/>
              <a:gd name="T65" fmla="*/ 793 h 996"/>
              <a:gd name="T66" fmla="*/ 3644 w 4584"/>
              <a:gd name="T67" fmla="*/ 802 h 996"/>
              <a:gd name="T68" fmla="*/ 3627 w 4584"/>
              <a:gd name="T69" fmla="*/ 933 h 996"/>
              <a:gd name="T70" fmla="*/ 3553 w 4584"/>
              <a:gd name="T71" fmla="*/ 839 h 996"/>
              <a:gd name="T72" fmla="*/ 3726 w 4584"/>
              <a:gd name="T73" fmla="*/ 696 h 996"/>
              <a:gd name="T74" fmla="*/ 3850 w 4584"/>
              <a:gd name="T75" fmla="*/ 926 h 996"/>
              <a:gd name="T76" fmla="*/ 3980 w 4584"/>
              <a:gd name="T77" fmla="*/ 996 h 996"/>
              <a:gd name="T78" fmla="*/ 1914 w 4584"/>
              <a:gd name="T79" fmla="*/ 481 h 996"/>
              <a:gd name="T80" fmla="*/ 1963 w 4584"/>
              <a:gd name="T81" fmla="*/ 436 h 996"/>
              <a:gd name="T82" fmla="*/ 1873 w 4584"/>
              <a:gd name="T83" fmla="*/ 556 h 996"/>
              <a:gd name="T84" fmla="*/ 2197 w 4584"/>
              <a:gd name="T85" fmla="*/ 413 h 996"/>
              <a:gd name="T86" fmla="*/ 2378 w 4584"/>
              <a:gd name="T87" fmla="*/ 449 h 996"/>
              <a:gd name="T88" fmla="*/ 2327 w 4584"/>
              <a:gd name="T89" fmla="*/ 457 h 996"/>
              <a:gd name="T90" fmla="*/ 2668 w 4584"/>
              <a:gd name="T91" fmla="*/ 587 h 996"/>
              <a:gd name="T92" fmla="*/ 2785 w 4584"/>
              <a:gd name="T93" fmla="*/ 413 h 996"/>
              <a:gd name="T94" fmla="*/ 2840 w 4584"/>
              <a:gd name="T95" fmla="*/ 466 h 996"/>
              <a:gd name="T96" fmla="*/ 3340 w 4584"/>
              <a:gd name="T97" fmla="*/ 593 h 996"/>
              <a:gd name="T98" fmla="*/ 3412 w 4584"/>
              <a:gd name="T99" fmla="*/ 456 h 996"/>
              <a:gd name="T100" fmla="*/ 3375 w 4584"/>
              <a:gd name="T101" fmla="*/ 483 h 996"/>
              <a:gd name="T102" fmla="*/ 3508 w 4584"/>
              <a:gd name="T103" fmla="*/ 475 h 996"/>
              <a:gd name="T104" fmla="*/ 3735 w 4584"/>
              <a:gd name="T105" fmla="*/ 559 h 996"/>
              <a:gd name="T106" fmla="*/ 3673 w 4584"/>
              <a:gd name="T107" fmla="*/ 523 h 996"/>
              <a:gd name="T108" fmla="*/ 3797 w 4584"/>
              <a:gd name="T109" fmla="*/ 390 h 996"/>
              <a:gd name="T110" fmla="*/ 3950 w 4584"/>
              <a:gd name="T111" fmla="*/ 551 h 996"/>
              <a:gd name="T112" fmla="*/ 3976 w 4584"/>
              <a:gd name="T113" fmla="*/ 483 h 996"/>
              <a:gd name="T114" fmla="*/ 4063 w 4584"/>
              <a:gd name="T115" fmla="*/ 557 h 996"/>
              <a:gd name="T116" fmla="*/ 4023 w 4584"/>
              <a:gd name="T117" fmla="*/ 483 h 996"/>
              <a:gd name="T118" fmla="*/ 4319 w 4584"/>
              <a:gd name="T119" fmla="*/ 576 h 996"/>
              <a:gd name="T120" fmla="*/ 4457 w 4584"/>
              <a:gd name="T121" fmla="*/ 514 h 996"/>
              <a:gd name="T122" fmla="*/ 4395 w 4584"/>
              <a:gd name="T123" fmla="*/ 453 h 996"/>
              <a:gd name="T124" fmla="*/ 4474 w 4584"/>
              <a:gd name="T125" fmla="*/ 41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4" h="996">
                <a:moveTo>
                  <a:pt x="1232" y="330"/>
                </a:moveTo>
                <a:lnTo>
                  <a:pt x="1178" y="648"/>
                </a:lnTo>
                <a:lnTo>
                  <a:pt x="1055" y="648"/>
                </a:lnTo>
                <a:lnTo>
                  <a:pt x="1010" y="330"/>
                </a:lnTo>
                <a:lnTo>
                  <a:pt x="1010" y="12"/>
                </a:lnTo>
                <a:lnTo>
                  <a:pt x="1232" y="12"/>
                </a:lnTo>
                <a:lnTo>
                  <a:pt x="1232" y="330"/>
                </a:lnTo>
                <a:close/>
                <a:moveTo>
                  <a:pt x="1623" y="249"/>
                </a:moveTo>
                <a:lnTo>
                  <a:pt x="1569" y="249"/>
                </a:lnTo>
                <a:lnTo>
                  <a:pt x="1651" y="13"/>
                </a:lnTo>
                <a:lnTo>
                  <a:pt x="1715" y="13"/>
                </a:lnTo>
                <a:lnTo>
                  <a:pt x="1797" y="249"/>
                </a:lnTo>
                <a:lnTo>
                  <a:pt x="1743" y="249"/>
                </a:lnTo>
                <a:lnTo>
                  <a:pt x="1726" y="195"/>
                </a:lnTo>
                <a:lnTo>
                  <a:pt x="1641" y="195"/>
                </a:lnTo>
                <a:lnTo>
                  <a:pt x="1623" y="249"/>
                </a:lnTo>
                <a:close/>
                <a:moveTo>
                  <a:pt x="1653" y="156"/>
                </a:moveTo>
                <a:lnTo>
                  <a:pt x="1713" y="156"/>
                </a:lnTo>
                <a:lnTo>
                  <a:pt x="1684" y="67"/>
                </a:lnTo>
                <a:lnTo>
                  <a:pt x="1653" y="156"/>
                </a:lnTo>
                <a:close/>
                <a:moveTo>
                  <a:pt x="1874" y="252"/>
                </a:moveTo>
                <a:lnTo>
                  <a:pt x="1867" y="252"/>
                </a:lnTo>
                <a:lnTo>
                  <a:pt x="1861" y="252"/>
                </a:lnTo>
                <a:lnTo>
                  <a:pt x="1856" y="251"/>
                </a:lnTo>
                <a:lnTo>
                  <a:pt x="1850" y="249"/>
                </a:lnTo>
                <a:lnTo>
                  <a:pt x="1845" y="247"/>
                </a:lnTo>
                <a:lnTo>
                  <a:pt x="1840" y="245"/>
                </a:lnTo>
                <a:lnTo>
                  <a:pt x="1836" y="242"/>
                </a:lnTo>
                <a:lnTo>
                  <a:pt x="1832" y="239"/>
                </a:lnTo>
                <a:lnTo>
                  <a:pt x="1828" y="236"/>
                </a:lnTo>
                <a:lnTo>
                  <a:pt x="1824" y="232"/>
                </a:lnTo>
                <a:lnTo>
                  <a:pt x="1821" y="227"/>
                </a:lnTo>
                <a:lnTo>
                  <a:pt x="1820" y="225"/>
                </a:lnTo>
                <a:lnTo>
                  <a:pt x="1819" y="223"/>
                </a:lnTo>
                <a:lnTo>
                  <a:pt x="1817" y="218"/>
                </a:lnTo>
                <a:lnTo>
                  <a:pt x="1816" y="212"/>
                </a:lnTo>
                <a:lnTo>
                  <a:pt x="1815" y="206"/>
                </a:lnTo>
                <a:lnTo>
                  <a:pt x="1815" y="200"/>
                </a:lnTo>
                <a:lnTo>
                  <a:pt x="1815" y="190"/>
                </a:lnTo>
                <a:lnTo>
                  <a:pt x="1817" y="182"/>
                </a:lnTo>
                <a:lnTo>
                  <a:pt x="1818" y="178"/>
                </a:lnTo>
                <a:lnTo>
                  <a:pt x="1820" y="175"/>
                </a:lnTo>
                <a:lnTo>
                  <a:pt x="1824" y="169"/>
                </a:lnTo>
                <a:lnTo>
                  <a:pt x="1827" y="166"/>
                </a:lnTo>
                <a:lnTo>
                  <a:pt x="1829" y="163"/>
                </a:lnTo>
                <a:lnTo>
                  <a:pt x="1832" y="161"/>
                </a:lnTo>
                <a:lnTo>
                  <a:pt x="1835" y="159"/>
                </a:lnTo>
                <a:lnTo>
                  <a:pt x="1838" y="157"/>
                </a:lnTo>
                <a:lnTo>
                  <a:pt x="1841" y="155"/>
                </a:lnTo>
                <a:lnTo>
                  <a:pt x="1845" y="154"/>
                </a:lnTo>
                <a:lnTo>
                  <a:pt x="1849" y="152"/>
                </a:lnTo>
                <a:lnTo>
                  <a:pt x="1856" y="150"/>
                </a:lnTo>
                <a:lnTo>
                  <a:pt x="1864" y="148"/>
                </a:lnTo>
                <a:lnTo>
                  <a:pt x="1873" y="146"/>
                </a:lnTo>
                <a:lnTo>
                  <a:pt x="1881" y="145"/>
                </a:lnTo>
                <a:lnTo>
                  <a:pt x="1901" y="143"/>
                </a:lnTo>
                <a:lnTo>
                  <a:pt x="1908" y="142"/>
                </a:lnTo>
                <a:lnTo>
                  <a:pt x="1914" y="140"/>
                </a:lnTo>
                <a:lnTo>
                  <a:pt x="1918" y="139"/>
                </a:lnTo>
                <a:lnTo>
                  <a:pt x="1920" y="138"/>
                </a:lnTo>
                <a:lnTo>
                  <a:pt x="1922" y="136"/>
                </a:lnTo>
                <a:lnTo>
                  <a:pt x="1923" y="135"/>
                </a:lnTo>
                <a:lnTo>
                  <a:pt x="1923" y="133"/>
                </a:lnTo>
                <a:lnTo>
                  <a:pt x="1924" y="131"/>
                </a:lnTo>
                <a:lnTo>
                  <a:pt x="1924" y="129"/>
                </a:lnTo>
                <a:lnTo>
                  <a:pt x="1924" y="124"/>
                </a:lnTo>
                <a:lnTo>
                  <a:pt x="1922" y="119"/>
                </a:lnTo>
                <a:lnTo>
                  <a:pt x="1921" y="117"/>
                </a:lnTo>
                <a:lnTo>
                  <a:pt x="1920" y="115"/>
                </a:lnTo>
                <a:lnTo>
                  <a:pt x="1919" y="113"/>
                </a:lnTo>
                <a:lnTo>
                  <a:pt x="1917" y="112"/>
                </a:lnTo>
                <a:lnTo>
                  <a:pt x="1913" y="109"/>
                </a:lnTo>
                <a:lnTo>
                  <a:pt x="1909" y="107"/>
                </a:lnTo>
                <a:lnTo>
                  <a:pt x="1904" y="106"/>
                </a:lnTo>
                <a:lnTo>
                  <a:pt x="1898" y="106"/>
                </a:lnTo>
                <a:lnTo>
                  <a:pt x="1892" y="106"/>
                </a:lnTo>
                <a:lnTo>
                  <a:pt x="1886" y="107"/>
                </a:lnTo>
                <a:lnTo>
                  <a:pt x="1881" y="109"/>
                </a:lnTo>
                <a:lnTo>
                  <a:pt x="1877" y="112"/>
                </a:lnTo>
                <a:lnTo>
                  <a:pt x="1873" y="115"/>
                </a:lnTo>
                <a:lnTo>
                  <a:pt x="1870" y="118"/>
                </a:lnTo>
                <a:lnTo>
                  <a:pt x="1868" y="122"/>
                </a:lnTo>
                <a:lnTo>
                  <a:pt x="1867" y="124"/>
                </a:lnTo>
                <a:lnTo>
                  <a:pt x="1866" y="126"/>
                </a:lnTo>
                <a:lnTo>
                  <a:pt x="1821" y="123"/>
                </a:lnTo>
                <a:lnTo>
                  <a:pt x="1823" y="117"/>
                </a:lnTo>
                <a:lnTo>
                  <a:pt x="1825" y="111"/>
                </a:lnTo>
                <a:lnTo>
                  <a:pt x="1827" y="106"/>
                </a:lnTo>
                <a:lnTo>
                  <a:pt x="1830" y="101"/>
                </a:lnTo>
                <a:lnTo>
                  <a:pt x="1833" y="96"/>
                </a:lnTo>
                <a:lnTo>
                  <a:pt x="1837" y="92"/>
                </a:lnTo>
                <a:lnTo>
                  <a:pt x="1841" y="88"/>
                </a:lnTo>
                <a:lnTo>
                  <a:pt x="1846" y="84"/>
                </a:lnTo>
                <a:lnTo>
                  <a:pt x="1851" y="81"/>
                </a:lnTo>
                <a:lnTo>
                  <a:pt x="1857" y="78"/>
                </a:lnTo>
                <a:lnTo>
                  <a:pt x="1863" y="76"/>
                </a:lnTo>
                <a:lnTo>
                  <a:pt x="1869" y="74"/>
                </a:lnTo>
                <a:lnTo>
                  <a:pt x="1876" y="72"/>
                </a:lnTo>
                <a:lnTo>
                  <a:pt x="1883" y="71"/>
                </a:lnTo>
                <a:lnTo>
                  <a:pt x="1890" y="70"/>
                </a:lnTo>
                <a:lnTo>
                  <a:pt x="1898" y="70"/>
                </a:lnTo>
                <a:lnTo>
                  <a:pt x="1908" y="70"/>
                </a:lnTo>
                <a:lnTo>
                  <a:pt x="1917" y="72"/>
                </a:lnTo>
                <a:lnTo>
                  <a:pt x="1926" y="74"/>
                </a:lnTo>
                <a:lnTo>
                  <a:pt x="1935" y="76"/>
                </a:lnTo>
                <a:lnTo>
                  <a:pt x="1943" y="80"/>
                </a:lnTo>
                <a:lnTo>
                  <a:pt x="1947" y="82"/>
                </a:lnTo>
                <a:lnTo>
                  <a:pt x="1950" y="84"/>
                </a:lnTo>
                <a:lnTo>
                  <a:pt x="1957" y="90"/>
                </a:lnTo>
                <a:lnTo>
                  <a:pt x="1963" y="96"/>
                </a:lnTo>
                <a:lnTo>
                  <a:pt x="1965" y="99"/>
                </a:lnTo>
                <a:lnTo>
                  <a:pt x="1967" y="103"/>
                </a:lnTo>
                <a:lnTo>
                  <a:pt x="1969" y="107"/>
                </a:lnTo>
                <a:lnTo>
                  <a:pt x="1970" y="111"/>
                </a:lnTo>
                <a:lnTo>
                  <a:pt x="1972" y="115"/>
                </a:lnTo>
                <a:lnTo>
                  <a:pt x="1972" y="120"/>
                </a:lnTo>
                <a:lnTo>
                  <a:pt x="1973" y="125"/>
                </a:lnTo>
                <a:lnTo>
                  <a:pt x="1973" y="130"/>
                </a:lnTo>
                <a:lnTo>
                  <a:pt x="1973" y="249"/>
                </a:lnTo>
                <a:lnTo>
                  <a:pt x="1927" y="249"/>
                </a:lnTo>
                <a:lnTo>
                  <a:pt x="1927" y="225"/>
                </a:lnTo>
                <a:lnTo>
                  <a:pt x="1922" y="230"/>
                </a:lnTo>
                <a:lnTo>
                  <a:pt x="1917" y="236"/>
                </a:lnTo>
                <a:lnTo>
                  <a:pt x="1912" y="241"/>
                </a:lnTo>
                <a:lnTo>
                  <a:pt x="1906" y="245"/>
                </a:lnTo>
                <a:lnTo>
                  <a:pt x="1899" y="248"/>
                </a:lnTo>
                <a:lnTo>
                  <a:pt x="1891" y="250"/>
                </a:lnTo>
                <a:lnTo>
                  <a:pt x="1887" y="251"/>
                </a:lnTo>
                <a:lnTo>
                  <a:pt x="1883" y="252"/>
                </a:lnTo>
                <a:lnTo>
                  <a:pt x="1874" y="252"/>
                </a:lnTo>
                <a:close/>
                <a:moveTo>
                  <a:pt x="1888" y="219"/>
                </a:moveTo>
                <a:lnTo>
                  <a:pt x="1895" y="218"/>
                </a:lnTo>
                <a:lnTo>
                  <a:pt x="1902" y="216"/>
                </a:lnTo>
                <a:lnTo>
                  <a:pt x="1905" y="215"/>
                </a:lnTo>
                <a:lnTo>
                  <a:pt x="1908" y="213"/>
                </a:lnTo>
                <a:lnTo>
                  <a:pt x="1914" y="209"/>
                </a:lnTo>
                <a:lnTo>
                  <a:pt x="1916" y="207"/>
                </a:lnTo>
                <a:lnTo>
                  <a:pt x="1919" y="204"/>
                </a:lnTo>
                <a:lnTo>
                  <a:pt x="1922" y="199"/>
                </a:lnTo>
                <a:lnTo>
                  <a:pt x="1924" y="193"/>
                </a:lnTo>
                <a:lnTo>
                  <a:pt x="1924" y="189"/>
                </a:lnTo>
                <a:lnTo>
                  <a:pt x="1924" y="186"/>
                </a:lnTo>
                <a:lnTo>
                  <a:pt x="1924" y="167"/>
                </a:lnTo>
                <a:lnTo>
                  <a:pt x="1921" y="169"/>
                </a:lnTo>
                <a:lnTo>
                  <a:pt x="1915" y="171"/>
                </a:lnTo>
                <a:lnTo>
                  <a:pt x="1903" y="173"/>
                </a:lnTo>
                <a:lnTo>
                  <a:pt x="1890" y="175"/>
                </a:lnTo>
                <a:lnTo>
                  <a:pt x="1884" y="176"/>
                </a:lnTo>
                <a:lnTo>
                  <a:pt x="1879" y="178"/>
                </a:lnTo>
                <a:lnTo>
                  <a:pt x="1874" y="180"/>
                </a:lnTo>
                <a:lnTo>
                  <a:pt x="1870" y="182"/>
                </a:lnTo>
                <a:lnTo>
                  <a:pt x="1866" y="185"/>
                </a:lnTo>
                <a:lnTo>
                  <a:pt x="1864" y="189"/>
                </a:lnTo>
                <a:lnTo>
                  <a:pt x="1863" y="191"/>
                </a:lnTo>
                <a:lnTo>
                  <a:pt x="1862" y="193"/>
                </a:lnTo>
                <a:lnTo>
                  <a:pt x="1862" y="198"/>
                </a:lnTo>
                <a:lnTo>
                  <a:pt x="1862" y="203"/>
                </a:lnTo>
                <a:lnTo>
                  <a:pt x="1863" y="207"/>
                </a:lnTo>
                <a:lnTo>
                  <a:pt x="1865" y="209"/>
                </a:lnTo>
                <a:lnTo>
                  <a:pt x="1866" y="211"/>
                </a:lnTo>
                <a:lnTo>
                  <a:pt x="1869" y="213"/>
                </a:lnTo>
                <a:lnTo>
                  <a:pt x="1873" y="216"/>
                </a:lnTo>
                <a:lnTo>
                  <a:pt x="1875" y="217"/>
                </a:lnTo>
                <a:lnTo>
                  <a:pt x="1877" y="217"/>
                </a:lnTo>
                <a:lnTo>
                  <a:pt x="1882" y="218"/>
                </a:lnTo>
                <a:lnTo>
                  <a:pt x="1888" y="219"/>
                </a:lnTo>
                <a:close/>
                <a:moveTo>
                  <a:pt x="2063" y="249"/>
                </a:moveTo>
                <a:lnTo>
                  <a:pt x="2013" y="249"/>
                </a:lnTo>
                <a:lnTo>
                  <a:pt x="2013" y="13"/>
                </a:lnTo>
                <a:lnTo>
                  <a:pt x="2063" y="13"/>
                </a:lnTo>
                <a:lnTo>
                  <a:pt x="2063" y="249"/>
                </a:lnTo>
                <a:close/>
                <a:moveTo>
                  <a:pt x="2197" y="72"/>
                </a:moveTo>
                <a:lnTo>
                  <a:pt x="2197" y="109"/>
                </a:lnTo>
                <a:lnTo>
                  <a:pt x="2164" y="109"/>
                </a:lnTo>
                <a:lnTo>
                  <a:pt x="2164" y="195"/>
                </a:lnTo>
                <a:lnTo>
                  <a:pt x="2164" y="199"/>
                </a:lnTo>
                <a:lnTo>
                  <a:pt x="2165" y="203"/>
                </a:lnTo>
                <a:lnTo>
                  <a:pt x="2166" y="205"/>
                </a:lnTo>
                <a:lnTo>
                  <a:pt x="2167" y="206"/>
                </a:lnTo>
                <a:lnTo>
                  <a:pt x="2169" y="208"/>
                </a:lnTo>
                <a:lnTo>
                  <a:pt x="2171" y="210"/>
                </a:lnTo>
                <a:lnTo>
                  <a:pt x="2174" y="211"/>
                </a:lnTo>
                <a:lnTo>
                  <a:pt x="2177" y="212"/>
                </a:lnTo>
                <a:lnTo>
                  <a:pt x="2181" y="212"/>
                </a:lnTo>
                <a:lnTo>
                  <a:pt x="2188" y="211"/>
                </a:lnTo>
                <a:lnTo>
                  <a:pt x="2193" y="210"/>
                </a:lnTo>
                <a:lnTo>
                  <a:pt x="2201" y="247"/>
                </a:lnTo>
                <a:lnTo>
                  <a:pt x="2190" y="250"/>
                </a:lnTo>
                <a:lnTo>
                  <a:pt x="2183" y="251"/>
                </a:lnTo>
                <a:lnTo>
                  <a:pt x="2174" y="252"/>
                </a:lnTo>
                <a:lnTo>
                  <a:pt x="2168" y="252"/>
                </a:lnTo>
                <a:lnTo>
                  <a:pt x="2161" y="251"/>
                </a:lnTo>
                <a:lnTo>
                  <a:pt x="2156" y="250"/>
                </a:lnTo>
                <a:lnTo>
                  <a:pt x="2150" y="249"/>
                </a:lnTo>
                <a:lnTo>
                  <a:pt x="2145" y="248"/>
                </a:lnTo>
                <a:lnTo>
                  <a:pt x="2140" y="245"/>
                </a:lnTo>
                <a:lnTo>
                  <a:pt x="2135" y="243"/>
                </a:lnTo>
                <a:lnTo>
                  <a:pt x="2131" y="240"/>
                </a:lnTo>
                <a:lnTo>
                  <a:pt x="2127" y="237"/>
                </a:lnTo>
                <a:lnTo>
                  <a:pt x="2124" y="233"/>
                </a:lnTo>
                <a:lnTo>
                  <a:pt x="2121" y="229"/>
                </a:lnTo>
                <a:lnTo>
                  <a:pt x="2119" y="224"/>
                </a:lnTo>
                <a:lnTo>
                  <a:pt x="2117" y="219"/>
                </a:lnTo>
                <a:lnTo>
                  <a:pt x="2116" y="213"/>
                </a:lnTo>
                <a:lnTo>
                  <a:pt x="2115" y="208"/>
                </a:lnTo>
                <a:lnTo>
                  <a:pt x="2115" y="201"/>
                </a:lnTo>
                <a:lnTo>
                  <a:pt x="2115" y="109"/>
                </a:lnTo>
                <a:lnTo>
                  <a:pt x="2091" y="109"/>
                </a:lnTo>
                <a:lnTo>
                  <a:pt x="2091" y="72"/>
                </a:lnTo>
                <a:lnTo>
                  <a:pt x="2115" y="72"/>
                </a:lnTo>
                <a:lnTo>
                  <a:pt x="2115" y="30"/>
                </a:lnTo>
                <a:lnTo>
                  <a:pt x="2164" y="30"/>
                </a:lnTo>
                <a:lnTo>
                  <a:pt x="2164" y="72"/>
                </a:lnTo>
                <a:lnTo>
                  <a:pt x="2197" y="72"/>
                </a:lnTo>
                <a:close/>
                <a:moveTo>
                  <a:pt x="2304" y="253"/>
                </a:moveTo>
                <a:lnTo>
                  <a:pt x="2291" y="252"/>
                </a:lnTo>
                <a:lnTo>
                  <a:pt x="2285" y="251"/>
                </a:lnTo>
                <a:lnTo>
                  <a:pt x="2279" y="250"/>
                </a:lnTo>
                <a:lnTo>
                  <a:pt x="2268" y="246"/>
                </a:lnTo>
                <a:lnTo>
                  <a:pt x="2263" y="244"/>
                </a:lnTo>
                <a:lnTo>
                  <a:pt x="2258" y="241"/>
                </a:lnTo>
                <a:lnTo>
                  <a:pt x="2249" y="235"/>
                </a:lnTo>
                <a:lnTo>
                  <a:pt x="2245" y="231"/>
                </a:lnTo>
                <a:lnTo>
                  <a:pt x="2241" y="227"/>
                </a:lnTo>
                <a:lnTo>
                  <a:pt x="2234" y="219"/>
                </a:lnTo>
                <a:lnTo>
                  <a:pt x="2231" y="214"/>
                </a:lnTo>
                <a:lnTo>
                  <a:pt x="2228" y="209"/>
                </a:lnTo>
                <a:lnTo>
                  <a:pt x="2223" y="198"/>
                </a:lnTo>
                <a:lnTo>
                  <a:pt x="2221" y="193"/>
                </a:lnTo>
                <a:lnTo>
                  <a:pt x="2220" y="187"/>
                </a:lnTo>
                <a:lnTo>
                  <a:pt x="2219" y="181"/>
                </a:lnTo>
                <a:lnTo>
                  <a:pt x="2218" y="175"/>
                </a:lnTo>
                <a:lnTo>
                  <a:pt x="2218" y="168"/>
                </a:lnTo>
                <a:lnTo>
                  <a:pt x="2217" y="161"/>
                </a:lnTo>
                <a:lnTo>
                  <a:pt x="2218" y="155"/>
                </a:lnTo>
                <a:lnTo>
                  <a:pt x="2218" y="148"/>
                </a:lnTo>
                <a:lnTo>
                  <a:pt x="2219" y="142"/>
                </a:lnTo>
                <a:lnTo>
                  <a:pt x="2220" y="136"/>
                </a:lnTo>
                <a:lnTo>
                  <a:pt x="2223" y="124"/>
                </a:lnTo>
                <a:lnTo>
                  <a:pt x="2225" y="119"/>
                </a:lnTo>
                <a:lnTo>
                  <a:pt x="2228" y="114"/>
                </a:lnTo>
                <a:lnTo>
                  <a:pt x="2234" y="104"/>
                </a:lnTo>
                <a:lnTo>
                  <a:pt x="2237" y="99"/>
                </a:lnTo>
                <a:lnTo>
                  <a:pt x="2241" y="95"/>
                </a:lnTo>
                <a:lnTo>
                  <a:pt x="2245" y="91"/>
                </a:lnTo>
                <a:lnTo>
                  <a:pt x="2249" y="88"/>
                </a:lnTo>
                <a:lnTo>
                  <a:pt x="2253" y="85"/>
                </a:lnTo>
                <a:lnTo>
                  <a:pt x="2258" y="82"/>
                </a:lnTo>
                <a:lnTo>
                  <a:pt x="2263" y="79"/>
                </a:lnTo>
                <a:lnTo>
                  <a:pt x="2268" y="77"/>
                </a:lnTo>
                <a:lnTo>
                  <a:pt x="2274" y="75"/>
                </a:lnTo>
                <a:lnTo>
                  <a:pt x="2279" y="73"/>
                </a:lnTo>
                <a:lnTo>
                  <a:pt x="2285" y="72"/>
                </a:lnTo>
                <a:lnTo>
                  <a:pt x="2291" y="71"/>
                </a:lnTo>
                <a:lnTo>
                  <a:pt x="2304" y="70"/>
                </a:lnTo>
                <a:lnTo>
                  <a:pt x="2317" y="71"/>
                </a:lnTo>
                <a:lnTo>
                  <a:pt x="2323" y="72"/>
                </a:lnTo>
                <a:lnTo>
                  <a:pt x="2329" y="73"/>
                </a:lnTo>
                <a:lnTo>
                  <a:pt x="2340" y="77"/>
                </a:lnTo>
                <a:lnTo>
                  <a:pt x="2346" y="79"/>
                </a:lnTo>
                <a:lnTo>
                  <a:pt x="2351" y="82"/>
                </a:lnTo>
                <a:lnTo>
                  <a:pt x="2360" y="88"/>
                </a:lnTo>
                <a:lnTo>
                  <a:pt x="2364" y="91"/>
                </a:lnTo>
                <a:lnTo>
                  <a:pt x="2368" y="95"/>
                </a:lnTo>
                <a:lnTo>
                  <a:pt x="2375" y="104"/>
                </a:lnTo>
                <a:lnTo>
                  <a:pt x="2378" y="109"/>
                </a:lnTo>
                <a:lnTo>
                  <a:pt x="2381" y="114"/>
                </a:lnTo>
                <a:lnTo>
                  <a:pt x="2385" y="124"/>
                </a:lnTo>
                <a:lnTo>
                  <a:pt x="2387" y="130"/>
                </a:lnTo>
                <a:lnTo>
                  <a:pt x="2389" y="136"/>
                </a:lnTo>
                <a:lnTo>
                  <a:pt x="2390" y="142"/>
                </a:lnTo>
                <a:lnTo>
                  <a:pt x="2391" y="148"/>
                </a:lnTo>
                <a:lnTo>
                  <a:pt x="2391" y="155"/>
                </a:lnTo>
                <a:lnTo>
                  <a:pt x="2391" y="161"/>
                </a:lnTo>
                <a:lnTo>
                  <a:pt x="2391" y="168"/>
                </a:lnTo>
                <a:lnTo>
                  <a:pt x="2391" y="175"/>
                </a:lnTo>
                <a:lnTo>
                  <a:pt x="2390" y="181"/>
                </a:lnTo>
                <a:lnTo>
                  <a:pt x="2389" y="187"/>
                </a:lnTo>
                <a:lnTo>
                  <a:pt x="2385" y="198"/>
                </a:lnTo>
                <a:lnTo>
                  <a:pt x="2383" y="204"/>
                </a:lnTo>
                <a:lnTo>
                  <a:pt x="2381" y="209"/>
                </a:lnTo>
                <a:lnTo>
                  <a:pt x="2375" y="219"/>
                </a:lnTo>
                <a:lnTo>
                  <a:pt x="2372" y="223"/>
                </a:lnTo>
                <a:lnTo>
                  <a:pt x="2368" y="227"/>
                </a:lnTo>
                <a:lnTo>
                  <a:pt x="2364" y="231"/>
                </a:lnTo>
                <a:lnTo>
                  <a:pt x="2360" y="235"/>
                </a:lnTo>
                <a:lnTo>
                  <a:pt x="2355" y="238"/>
                </a:lnTo>
                <a:lnTo>
                  <a:pt x="2351" y="241"/>
                </a:lnTo>
                <a:lnTo>
                  <a:pt x="2346" y="244"/>
                </a:lnTo>
                <a:lnTo>
                  <a:pt x="2340" y="246"/>
                </a:lnTo>
                <a:lnTo>
                  <a:pt x="2335" y="248"/>
                </a:lnTo>
                <a:lnTo>
                  <a:pt x="2329" y="250"/>
                </a:lnTo>
                <a:lnTo>
                  <a:pt x="2323" y="251"/>
                </a:lnTo>
                <a:lnTo>
                  <a:pt x="2317" y="252"/>
                </a:lnTo>
                <a:lnTo>
                  <a:pt x="2304" y="253"/>
                </a:lnTo>
                <a:close/>
                <a:moveTo>
                  <a:pt x="2305" y="215"/>
                </a:moveTo>
                <a:lnTo>
                  <a:pt x="2309" y="214"/>
                </a:lnTo>
                <a:lnTo>
                  <a:pt x="2313" y="214"/>
                </a:lnTo>
                <a:lnTo>
                  <a:pt x="2317" y="212"/>
                </a:lnTo>
                <a:lnTo>
                  <a:pt x="2321" y="211"/>
                </a:lnTo>
                <a:lnTo>
                  <a:pt x="2324" y="209"/>
                </a:lnTo>
                <a:lnTo>
                  <a:pt x="2327" y="206"/>
                </a:lnTo>
                <a:lnTo>
                  <a:pt x="2330" y="203"/>
                </a:lnTo>
                <a:lnTo>
                  <a:pt x="2332" y="199"/>
                </a:lnTo>
                <a:lnTo>
                  <a:pt x="2334" y="195"/>
                </a:lnTo>
                <a:lnTo>
                  <a:pt x="2336" y="191"/>
                </a:lnTo>
                <a:lnTo>
                  <a:pt x="2338" y="187"/>
                </a:lnTo>
                <a:lnTo>
                  <a:pt x="2339" y="182"/>
                </a:lnTo>
                <a:lnTo>
                  <a:pt x="2341" y="172"/>
                </a:lnTo>
                <a:lnTo>
                  <a:pt x="2341" y="167"/>
                </a:lnTo>
                <a:lnTo>
                  <a:pt x="2342" y="161"/>
                </a:lnTo>
                <a:lnTo>
                  <a:pt x="2341" y="150"/>
                </a:lnTo>
                <a:lnTo>
                  <a:pt x="2339" y="140"/>
                </a:lnTo>
                <a:lnTo>
                  <a:pt x="2338" y="135"/>
                </a:lnTo>
                <a:lnTo>
                  <a:pt x="2336" y="131"/>
                </a:lnTo>
                <a:lnTo>
                  <a:pt x="2332" y="123"/>
                </a:lnTo>
                <a:lnTo>
                  <a:pt x="2330" y="119"/>
                </a:lnTo>
                <a:lnTo>
                  <a:pt x="2327" y="116"/>
                </a:lnTo>
                <a:lnTo>
                  <a:pt x="2324" y="113"/>
                </a:lnTo>
                <a:lnTo>
                  <a:pt x="2321" y="111"/>
                </a:lnTo>
                <a:lnTo>
                  <a:pt x="2317" y="110"/>
                </a:lnTo>
                <a:lnTo>
                  <a:pt x="2313" y="108"/>
                </a:lnTo>
                <a:lnTo>
                  <a:pt x="2309" y="108"/>
                </a:lnTo>
                <a:lnTo>
                  <a:pt x="2305" y="107"/>
                </a:lnTo>
                <a:lnTo>
                  <a:pt x="2300" y="108"/>
                </a:lnTo>
                <a:lnTo>
                  <a:pt x="2296" y="108"/>
                </a:lnTo>
                <a:lnTo>
                  <a:pt x="2292" y="110"/>
                </a:lnTo>
                <a:lnTo>
                  <a:pt x="2288" y="111"/>
                </a:lnTo>
                <a:lnTo>
                  <a:pt x="2285" y="113"/>
                </a:lnTo>
                <a:lnTo>
                  <a:pt x="2282" y="116"/>
                </a:lnTo>
                <a:lnTo>
                  <a:pt x="2279" y="119"/>
                </a:lnTo>
                <a:lnTo>
                  <a:pt x="2277" y="123"/>
                </a:lnTo>
                <a:lnTo>
                  <a:pt x="2272" y="131"/>
                </a:lnTo>
                <a:lnTo>
                  <a:pt x="2271" y="135"/>
                </a:lnTo>
                <a:lnTo>
                  <a:pt x="2270" y="140"/>
                </a:lnTo>
                <a:lnTo>
                  <a:pt x="2269" y="145"/>
                </a:lnTo>
                <a:lnTo>
                  <a:pt x="2268" y="150"/>
                </a:lnTo>
                <a:lnTo>
                  <a:pt x="2267" y="155"/>
                </a:lnTo>
                <a:lnTo>
                  <a:pt x="2267" y="161"/>
                </a:lnTo>
                <a:lnTo>
                  <a:pt x="2268" y="172"/>
                </a:lnTo>
                <a:lnTo>
                  <a:pt x="2270" y="182"/>
                </a:lnTo>
                <a:lnTo>
                  <a:pt x="2271" y="187"/>
                </a:lnTo>
                <a:lnTo>
                  <a:pt x="2272" y="191"/>
                </a:lnTo>
                <a:lnTo>
                  <a:pt x="2274" y="195"/>
                </a:lnTo>
                <a:lnTo>
                  <a:pt x="2277" y="199"/>
                </a:lnTo>
                <a:lnTo>
                  <a:pt x="2279" y="203"/>
                </a:lnTo>
                <a:lnTo>
                  <a:pt x="2282" y="206"/>
                </a:lnTo>
                <a:lnTo>
                  <a:pt x="2285" y="209"/>
                </a:lnTo>
                <a:lnTo>
                  <a:pt x="2288" y="211"/>
                </a:lnTo>
                <a:lnTo>
                  <a:pt x="2292" y="212"/>
                </a:lnTo>
                <a:lnTo>
                  <a:pt x="2296" y="214"/>
                </a:lnTo>
                <a:lnTo>
                  <a:pt x="2300" y="214"/>
                </a:lnTo>
                <a:lnTo>
                  <a:pt x="2305" y="215"/>
                </a:lnTo>
                <a:close/>
                <a:moveTo>
                  <a:pt x="2539" y="172"/>
                </a:moveTo>
                <a:lnTo>
                  <a:pt x="2430" y="172"/>
                </a:lnTo>
                <a:lnTo>
                  <a:pt x="2430" y="133"/>
                </a:lnTo>
                <a:lnTo>
                  <a:pt x="2539" y="133"/>
                </a:lnTo>
                <a:lnTo>
                  <a:pt x="2539" y="172"/>
                </a:lnTo>
                <a:close/>
                <a:moveTo>
                  <a:pt x="2603" y="315"/>
                </a:moveTo>
                <a:lnTo>
                  <a:pt x="2594" y="315"/>
                </a:lnTo>
                <a:lnTo>
                  <a:pt x="2586" y="314"/>
                </a:lnTo>
                <a:lnTo>
                  <a:pt x="2579" y="312"/>
                </a:lnTo>
                <a:lnTo>
                  <a:pt x="2573" y="310"/>
                </a:lnTo>
                <a:lnTo>
                  <a:pt x="2584" y="274"/>
                </a:lnTo>
                <a:lnTo>
                  <a:pt x="2590" y="275"/>
                </a:lnTo>
                <a:lnTo>
                  <a:pt x="2596" y="276"/>
                </a:lnTo>
                <a:lnTo>
                  <a:pt x="2601" y="276"/>
                </a:lnTo>
                <a:lnTo>
                  <a:pt x="2606" y="276"/>
                </a:lnTo>
                <a:lnTo>
                  <a:pt x="2608" y="275"/>
                </a:lnTo>
                <a:lnTo>
                  <a:pt x="2610" y="274"/>
                </a:lnTo>
                <a:lnTo>
                  <a:pt x="2614" y="271"/>
                </a:lnTo>
                <a:lnTo>
                  <a:pt x="2617" y="267"/>
                </a:lnTo>
                <a:lnTo>
                  <a:pt x="2620" y="262"/>
                </a:lnTo>
                <a:lnTo>
                  <a:pt x="2623" y="254"/>
                </a:lnTo>
                <a:lnTo>
                  <a:pt x="2559" y="72"/>
                </a:lnTo>
                <a:lnTo>
                  <a:pt x="2611" y="72"/>
                </a:lnTo>
                <a:lnTo>
                  <a:pt x="2647" y="202"/>
                </a:lnTo>
                <a:lnTo>
                  <a:pt x="2686" y="72"/>
                </a:lnTo>
                <a:lnTo>
                  <a:pt x="2738" y="72"/>
                </a:lnTo>
                <a:lnTo>
                  <a:pt x="2669" y="268"/>
                </a:lnTo>
                <a:lnTo>
                  <a:pt x="2665" y="278"/>
                </a:lnTo>
                <a:lnTo>
                  <a:pt x="2663" y="283"/>
                </a:lnTo>
                <a:lnTo>
                  <a:pt x="2660" y="287"/>
                </a:lnTo>
                <a:lnTo>
                  <a:pt x="2654" y="296"/>
                </a:lnTo>
                <a:lnTo>
                  <a:pt x="2646" y="302"/>
                </a:lnTo>
                <a:lnTo>
                  <a:pt x="2642" y="306"/>
                </a:lnTo>
                <a:lnTo>
                  <a:pt x="2638" y="308"/>
                </a:lnTo>
                <a:lnTo>
                  <a:pt x="2633" y="310"/>
                </a:lnTo>
                <a:lnTo>
                  <a:pt x="2628" y="312"/>
                </a:lnTo>
                <a:lnTo>
                  <a:pt x="2622" y="314"/>
                </a:lnTo>
                <a:lnTo>
                  <a:pt x="2616" y="315"/>
                </a:lnTo>
                <a:lnTo>
                  <a:pt x="2610" y="315"/>
                </a:lnTo>
                <a:lnTo>
                  <a:pt x="2603" y="315"/>
                </a:lnTo>
                <a:close/>
                <a:moveTo>
                  <a:pt x="2812" y="249"/>
                </a:moveTo>
                <a:lnTo>
                  <a:pt x="2763" y="249"/>
                </a:lnTo>
                <a:lnTo>
                  <a:pt x="2763" y="13"/>
                </a:lnTo>
                <a:lnTo>
                  <a:pt x="2812" y="13"/>
                </a:lnTo>
                <a:lnTo>
                  <a:pt x="2812" y="249"/>
                </a:lnTo>
                <a:close/>
                <a:moveTo>
                  <a:pt x="2877" y="50"/>
                </a:moveTo>
                <a:lnTo>
                  <a:pt x="2872" y="49"/>
                </a:lnTo>
                <a:lnTo>
                  <a:pt x="2867" y="48"/>
                </a:lnTo>
                <a:lnTo>
                  <a:pt x="2863" y="45"/>
                </a:lnTo>
                <a:lnTo>
                  <a:pt x="2859" y="42"/>
                </a:lnTo>
                <a:lnTo>
                  <a:pt x="2855" y="38"/>
                </a:lnTo>
                <a:lnTo>
                  <a:pt x="2853" y="34"/>
                </a:lnTo>
                <a:lnTo>
                  <a:pt x="2851" y="30"/>
                </a:lnTo>
                <a:lnTo>
                  <a:pt x="2851" y="25"/>
                </a:lnTo>
                <a:lnTo>
                  <a:pt x="2851" y="20"/>
                </a:lnTo>
                <a:lnTo>
                  <a:pt x="2853" y="15"/>
                </a:lnTo>
                <a:lnTo>
                  <a:pt x="2855" y="11"/>
                </a:lnTo>
                <a:lnTo>
                  <a:pt x="2859" y="7"/>
                </a:lnTo>
                <a:lnTo>
                  <a:pt x="2863" y="4"/>
                </a:lnTo>
                <a:lnTo>
                  <a:pt x="2867" y="2"/>
                </a:lnTo>
                <a:lnTo>
                  <a:pt x="2872" y="0"/>
                </a:lnTo>
                <a:lnTo>
                  <a:pt x="2877" y="0"/>
                </a:lnTo>
                <a:lnTo>
                  <a:pt x="2883" y="0"/>
                </a:lnTo>
                <a:lnTo>
                  <a:pt x="2887" y="2"/>
                </a:lnTo>
                <a:lnTo>
                  <a:pt x="2892" y="4"/>
                </a:lnTo>
                <a:lnTo>
                  <a:pt x="2896" y="7"/>
                </a:lnTo>
                <a:lnTo>
                  <a:pt x="2900" y="11"/>
                </a:lnTo>
                <a:lnTo>
                  <a:pt x="2902" y="15"/>
                </a:lnTo>
                <a:lnTo>
                  <a:pt x="2903" y="20"/>
                </a:lnTo>
                <a:lnTo>
                  <a:pt x="2904" y="25"/>
                </a:lnTo>
                <a:lnTo>
                  <a:pt x="2903" y="30"/>
                </a:lnTo>
                <a:lnTo>
                  <a:pt x="2902" y="34"/>
                </a:lnTo>
                <a:lnTo>
                  <a:pt x="2900" y="38"/>
                </a:lnTo>
                <a:lnTo>
                  <a:pt x="2896" y="42"/>
                </a:lnTo>
                <a:lnTo>
                  <a:pt x="2892" y="45"/>
                </a:lnTo>
                <a:lnTo>
                  <a:pt x="2887" y="48"/>
                </a:lnTo>
                <a:lnTo>
                  <a:pt x="2883" y="49"/>
                </a:lnTo>
                <a:lnTo>
                  <a:pt x="2877" y="50"/>
                </a:lnTo>
                <a:close/>
                <a:moveTo>
                  <a:pt x="2853" y="72"/>
                </a:moveTo>
                <a:lnTo>
                  <a:pt x="2902" y="72"/>
                </a:lnTo>
                <a:lnTo>
                  <a:pt x="2902" y="249"/>
                </a:lnTo>
                <a:lnTo>
                  <a:pt x="2853" y="249"/>
                </a:lnTo>
                <a:lnTo>
                  <a:pt x="2853" y="72"/>
                </a:lnTo>
                <a:close/>
                <a:moveTo>
                  <a:pt x="3023" y="253"/>
                </a:moveTo>
                <a:lnTo>
                  <a:pt x="3010" y="252"/>
                </a:lnTo>
                <a:lnTo>
                  <a:pt x="3003" y="251"/>
                </a:lnTo>
                <a:lnTo>
                  <a:pt x="2998" y="250"/>
                </a:lnTo>
                <a:lnTo>
                  <a:pt x="2986" y="246"/>
                </a:lnTo>
                <a:lnTo>
                  <a:pt x="2980" y="244"/>
                </a:lnTo>
                <a:lnTo>
                  <a:pt x="2975" y="241"/>
                </a:lnTo>
                <a:lnTo>
                  <a:pt x="2966" y="235"/>
                </a:lnTo>
                <a:lnTo>
                  <a:pt x="2962" y="231"/>
                </a:lnTo>
                <a:lnTo>
                  <a:pt x="2958" y="227"/>
                </a:lnTo>
                <a:lnTo>
                  <a:pt x="2951" y="219"/>
                </a:lnTo>
                <a:lnTo>
                  <a:pt x="2948" y="214"/>
                </a:lnTo>
                <a:lnTo>
                  <a:pt x="2945" y="209"/>
                </a:lnTo>
                <a:lnTo>
                  <a:pt x="2940" y="198"/>
                </a:lnTo>
                <a:lnTo>
                  <a:pt x="2939" y="193"/>
                </a:lnTo>
                <a:lnTo>
                  <a:pt x="2937" y="187"/>
                </a:lnTo>
                <a:lnTo>
                  <a:pt x="2936" y="181"/>
                </a:lnTo>
                <a:lnTo>
                  <a:pt x="2935" y="175"/>
                </a:lnTo>
                <a:lnTo>
                  <a:pt x="2935" y="168"/>
                </a:lnTo>
                <a:lnTo>
                  <a:pt x="2935" y="161"/>
                </a:lnTo>
                <a:lnTo>
                  <a:pt x="2935" y="155"/>
                </a:lnTo>
                <a:lnTo>
                  <a:pt x="2935" y="148"/>
                </a:lnTo>
                <a:lnTo>
                  <a:pt x="2936" y="142"/>
                </a:lnTo>
                <a:lnTo>
                  <a:pt x="2937" y="136"/>
                </a:lnTo>
                <a:lnTo>
                  <a:pt x="2940" y="124"/>
                </a:lnTo>
                <a:lnTo>
                  <a:pt x="2943" y="119"/>
                </a:lnTo>
                <a:lnTo>
                  <a:pt x="2945" y="114"/>
                </a:lnTo>
                <a:lnTo>
                  <a:pt x="2951" y="104"/>
                </a:lnTo>
                <a:lnTo>
                  <a:pt x="2954" y="99"/>
                </a:lnTo>
                <a:lnTo>
                  <a:pt x="2958" y="95"/>
                </a:lnTo>
                <a:lnTo>
                  <a:pt x="2962" y="91"/>
                </a:lnTo>
                <a:lnTo>
                  <a:pt x="2966" y="88"/>
                </a:lnTo>
                <a:lnTo>
                  <a:pt x="2970" y="85"/>
                </a:lnTo>
                <a:lnTo>
                  <a:pt x="2975" y="82"/>
                </a:lnTo>
                <a:lnTo>
                  <a:pt x="2980" y="79"/>
                </a:lnTo>
                <a:lnTo>
                  <a:pt x="2986" y="77"/>
                </a:lnTo>
                <a:lnTo>
                  <a:pt x="2992" y="75"/>
                </a:lnTo>
                <a:lnTo>
                  <a:pt x="2998" y="73"/>
                </a:lnTo>
                <a:lnTo>
                  <a:pt x="3003" y="72"/>
                </a:lnTo>
                <a:lnTo>
                  <a:pt x="3010" y="71"/>
                </a:lnTo>
                <a:lnTo>
                  <a:pt x="3023" y="70"/>
                </a:lnTo>
                <a:lnTo>
                  <a:pt x="3035" y="71"/>
                </a:lnTo>
                <a:lnTo>
                  <a:pt x="3042" y="72"/>
                </a:lnTo>
                <a:lnTo>
                  <a:pt x="3047" y="73"/>
                </a:lnTo>
                <a:lnTo>
                  <a:pt x="3059" y="77"/>
                </a:lnTo>
                <a:lnTo>
                  <a:pt x="3064" y="79"/>
                </a:lnTo>
                <a:lnTo>
                  <a:pt x="3069" y="82"/>
                </a:lnTo>
                <a:lnTo>
                  <a:pt x="3078" y="88"/>
                </a:lnTo>
                <a:lnTo>
                  <a:pt x="3082" y="91"/>
                </a:lnTo>
                <a:lnTo>
                  <a:pt x="3086" y="95"/>
                </a:lnTo>
                <a:lnTo>
                  <a:pt x="3093" y="104"/>
                </a:lnTo>
                <a:lnTo>
                  <a:pt x="3096" y="109"/>
                </a:lnTo>
                <a:lnTo>
                  <a:pt x="3099" y="114"/>
                </a:lnTo>
                <a:lnTo>
                  <a:pt x="3104" y="124"/>
                </a:lnTo>
                <a:lnTo>
                  <a:pt x="3105" y="130"/>
                </a:lnTo>
                <a:lnTo>
                  <a:pt x="3107" y="136"/>
                </a:lnTo>
                <a:lnTo>
                  <a:pt x="3108" y="142"/>
                </a:lnTo>
                <a:lnTo>
                  <a:pt x="3109" y="148"/>
                </a:lnTo>
                <a:lnTo>
                  <a:pt x="3109" y="155"/>
                </a:lnTo>
                <a:lnTo>
                  <a:pt x="3109" y="161"/>
                </a:lnTo>
                <a:lnTo>
                  <a:pt x="3109" y="168"/>
                </a:lnTo>
                <a:lnTo>
                  <a:pt x="3109" y="175"/>
                </a:lnTo>
                <a:lnTo>
                  <a:pt x="3108" y="181"/>
                </a:lnTo>
                <a:lnTo>
                  <a:pt x="3107" y="187"/>
                </a:lnTo>
                <a:lnTo>
                  <a:pt x="3104" y="198"/>
                </a:lnTo>
                <a:lnTo>
                  <a:pt x="3101" y="204"/>
                </a:lnTo>
                <a:lnTo>
                  <a:pt x="3099" y="209"/>
                </a:lnTo>
                <a:lnTo>
                  <a:pt x="3093" y="219"/>
                </a:lnTo>
                <a:lnTo>
                  <a:pt x="3090" y="223"/>
                </a:lnTo>
                <a:lnTo>
                  <a:pt x="3086" y="227"/>
                </a:lnTo>
                <a:lnTo>
                  <a:pt x="3082" y="231"/>
                </a:lnTo>
                <a:lnTo>
                  <a:pt x="3078" y="235"/>
                </a:lnTo>
                <a:lnTo>
                  <a:pt x="3074" y="238"/>
                </a:lnTo>
                <a:lnTo>
                  <a:pt x="3069" y="241"/>
                </a:lnTo>
                <a:lnTo>
                  <a:pt x="3064" y="244"/>
                </a:lnTo>
                <a:lnTo>
                  <a:pt x="3059" y="246"/>
                </a:lnTo>
                <a:lnTo>
                  <a:pt x="3053" y="248"/>
                </a:lnTo>
                <a:lnTo>
                  <a:pt x="3047" y="250"/>
                </a:lnTo>
                <a:lnTo>
                  <a:pt x="3042" y="251"/>
                </a:lnTo>
                <a:lnTo>
                  <a:pt x="3035" y="252"/>
                </a:lnTo>
                <a:lnTo>
                  <a:pt x="3023" y="253"/>
                </a:lnTo>
                <a:close/>
                <a:moveTo>
                  <a:pt x="3023" y="215"/>
                </a:moveTo>
                <a:lnTo>
                  <a:pt x="3027" y="214"/>
                </a:lnTo>
                <a:lnTo>
                  <a:pt x="3031" y="214"/>
                </a:lnTo>
                <a:lnTo>
                  <a:pt x="3035" y="212"/>
                </a:lnTo>
                <a:lnTo>
                  <a:pt x="3039" y="211"/>
                </a:lnTo>
                <a:lnTo>
                  <a:pt x="3042" y="209"/>
                </a:lnTo>
                <a:lnTo>
                  <a:pt x="3045" y="206"/>
                </a:lnTo>
                <a:lnTo>
                  <a:pt x="3048" y="203"/>
                </a:lnTo>
                <a:lnTo>
                  <a:pt x="3050" y="199"/>
                </a:lnTo>
                <a:lnTo>
                  <a:pt x="3052" y="195"/>
                </a:lnTo>
                <a:lnTo>
                  <a:pt x="3054" y="191"/>
                </a:lnTo>
                <a:lnTo>
                  <a:pt x="3056" y="187"/>
                </a:lnTo>
                <a:lnTo>
                  <a:pt x="3057" y="182"/>
                </a:lnTo>
                <a:lnTo>
                  <a:pt x="3059" y="172"/>
                </a:lnTo>
                <a:lnTo>
                  <a:pt x="3060" y="167"/>
                </a:lnTo>
                <a:lnTo>
                  <a:pt x="3060" y="161"/>
                </a:lnTo>
                <a:lnTo>
                  <a:pt x="3059" y="150"/>
                </a:lnTo>
                <a:lnTo>
                  <a:pt x="3057" y="140"/>
                </a:lnTo>
                <a:lnTo>
                  <a:pt x="3056" y="135"/>
                </a:lnTo>
                <a:lnTo>
                  <a:pt x="3054" y="131"/>
                </a:lnTo>
                <a:lnTo>
                  <a:pt x="3050" y="123"/>
                </a:lnTo>
                <a:lnTo>
                  <a:pt x="3048" y="119"/>
                </a:lnTo>
                <a:lnTo>
                  <a:pt x="3045" y="116"/>
                </a:lnTo>
                <a:lnTo>
                  <a:pt x="3042" y="113"/>
                </a:lnTo>
                <a:lnTo>
                  <a:pt x="3039" y="111"/>
                </a:lnTo>
                <a:lnTo>
                  <a:pt x="3035" y="110"/>
                </a:lnTo>
                <a:lnTo>
                  <a:pt x="3031" y="108"/>
                </a:lnTo>
                <a:lnTo>
                  <a:pt x="3027" y="108"/>
                </a:lnTo>
                <a:lnTo>
                  <a:pt x="3023" y="107"/>
                </a:lnTo>
                <a:lnTo>
                  <a:pt x="3018" y="108"/>
                </a:lnTo>
                <a:lnTo>
                  <a:pt x="3014" y="108"/>
                </a:lnTo>
                <a:lnTo>
                  <a:pt x="3010" y="110"/>
                </a:lnTo>
                <a:lnTo>
                  <a:pt x="3006" y="111"/>
                </a:lnTo>
                <a:lnTo>
                  <a:pt x="3003" y="113"/>
                </a:lnTo>
                <a:lnTo>
                  <a:pt x="3000" y="116"/>
                </a:lnTo>
                <a:lnTo>
                  <a:pt x="2997" y="119"/>
                </a:lnTo>
                <a:lnTo>
                  <a:pt x="2995" y="123"/>
                </a:lnTo>
                <a:lnTo>
                  <a:pt x="2991" y="131"/>
                </a:lnTo>
                <a:lnTo>
                  <a:pt x="2989" y="135"/>
                </a:lnTo>
                <a:lnTo>
                  <a:pt x="2988" y="140"/>
                </a:lnTo>
                <a:lnTo>
                  <a:pt x="2987" y="145"/>
                </a:lnTo>
                <a:lnTo>
                  <a:pt x="2986" y="150"/>
                </a:lnTo>
                <a:lnTo>
                  <a:pt x="2986" y="155"/>
                </a:lnTo>
                <a:lnTo>
                  <a:pt x="2985" y="161"/>
                </a:lnTo>
                <a:lnTo>
                  <a:pt x="2986" y="172"/>
                </a:lnTo>
                <a:lnTo>
                  <a:pt x="2988" y="182"/>
                </a:lnTo>
                <a:lnTo>
                  <a:pt x="2989" y="187"/>
                </a:lnTo>
                <a:lnTo>
                  <a:pt x="2991" y="191"/>
                </a:lnTo>
                <a:lnTo>
                  <a:pt x="2993" y="195"/>
                </a:lnTo>
                <a:lnTo>
                  <a:pt x="2995" y="199"/>
                </a:lnTo>
                <a:lnTo>
                  <a:pt x="2997" y="203"/>
                </a:lnTo>
                <a:lnTo>
                  <a:pt x="3000" y="206"/>
                </a:lnTo>
                <a:lnTo>
                  <a:pt x="3003" y="209"/>
                </a:lnTo>
                <a:lnTo>
                  <a:pt x="3006" y="211"/>
                </a:lnTo>
                <a:lnTo>
                  <a:pt x="3010" y="212"/>
                </a:lnTo>
                <a:lnTo>
                  <a:pt x="3014" y="214"/>
                </a:lnTo>
                <a:lnTo>
                  <a:pt x="3018" y="214"/>
                </a:lnTo>
                <a:lnTo>
                  <a:pt x="3023" y="215"/>
                </a:lnTo>
                <a:close/>
                <a:moveTo>
                  <a:pt x="3142" y="315"/>
                </a:moveTo>
                <a:lnTo>
                  <a:pt x="3142" y="72"/>
                </a:lnTo>
                <a:lnTo>
                  <a:pt x="3191" y="72"/>
                </a:lnTo>
                <a:lnTo>
                  <a:pt x="3191" y="102"/>
                </a:lnTo>
                <a:lnTo>
                  <a:pt x="3197" y="95"/>
                </a:lnTo>
                <a:lnTo>
                  <a:pt x="3202" y="87"/>
                </a:lnTo>
                <a:lnTo>
                  <a:pt x="3206" y="84"/>
                </a:lnTo>
                <a:lnTo>
                  <a:pt x="3209" y="81"/>
                </a:lnTo>
                <a:lnTo>
                  <a:pt x="3214" y="78"/>
                </a:lnTo>
                <a:lnTo>
                  <a:pt x="3218" y="75"/>
                </a:lnTo>
                <a:lnTo>
                  <a:pt x="3224" y="73"/>
                </a:lnTo>
                <a:lnTo>
                  <a:pt x="3227" y="72"/>
                </a:lnTo>
                <a:lnTo>
                  <a:pt x="3230" y="71"/>
                </a:lnTo>
                <a:lnTo>
                  <a:pt x="3236" y="70"/>
                </a:lnTo>
                <a:lnTo>
                  <a:pt x="3243" y="70"/>
                </a:lnTo>
                <a:lnTo>
                  <a:pt x="3253" y="71"/>
                </a:lnTo>
                <a:lnTo>
                  <a:pt x="3257" y="71"/>
                </a:lnTo>
                <a:lnTo>
                  <a:pt x="3262" y="73"/>
                </a:lnTo>
                <a:lnTo>
                  <a:pt x="3266" y="74"/>
                </a:lnTo>
                <a:lnTo>
                  <a:pt x="3270" y="76"/>
                </a:lnTo>
                <a:lnTo>
                  <a:pt x="3279" y="80"/>
                </a:lnTo>
                <a:lnTo>
                  <a:pt x="3283" y="83"/>
                </a:lnTo>
                <a:lnTo>
                  <a:pt x="3286" y="86"/>
                </a:lnTo>
                <a:lnTo>
                  <a:pt x="3290" y="89"/>
                </a:lnTo>
                <a:lnTo>
                  <a:pt x="3293" y="93"/>
                </a:lnTo>
                <a:lnTo>
                  <a:pt x="3297" y="97"/>
                </a:lnTo>
                <a:lnTo>
                  <a:pt x="3299" y="101"/>
                </a:lnTo>
                <a:lnTo>
                  <a:pt x="3302" y="106"/>
                </a:lnTo>
                <a:lnTo>
                  <a:pt x="3305" y="110"/>
                </a:lnTo>
                <a:lnTo>
                  <a:pt x="3307" y="116"/>
                </a:lnTo>
                <a:lnTo>
                  <a:pt x="3309" y="121"/>
                </a:lnTo>
                <a:lnTo>
                  <a:pt x="3311" y="127"/>
                </a:lnTo>
                <a:lnTo>
                  <a:pt x="3312" y="133"/>
                </a:lnTo>
                <a:lnTo>
                  <a:pt x="3313" y="140"/>
                </a:lnTo>
                <a:lnTo>
                  <a:pt x="3314" y="146"/>
                </a:lnTo>
                <a:lnTo>
                  <a:pt x="3314" y="154"/>
                </a:lnTo>
                <a:lnTo>
                  <a:pt x="3315" y="161"/>
                </a:lnTo>
                <a:lnTo>
                  <a:pt x="3314" y="175"/>
                </a:lnTo>
                <a:lnTo>
                  <a:pt x="3312" y="188"/>
                </a:lnTo>
                <a:lnTo>
                  <a:pt x="3311" y="194"/>
                </a:lnTo>
                <a:lnTo>
                  <a:pt x="3309" y="200"/>
                </a:lnTo>
                <a:lnTo>
                  <a:pt x="3307" y="206"/>
                </a:lnTo>
                <a:lnTo>
                  <a:pt x="3305" y="211"/>
                </a:lnTo>
                <a:lnTo>
                  <a:pt x="3303" y="216"/>
                </a:lnTo>
                <a:lnTo>
                  <a:pt x="3300" y="220"/>
                </a:lnTo>
                <a:lnTo>
                  <a:pt x="3297" y="225"/>
                </a:lnTo>
                <a:lnTo>
                  <a:pt x="3294" y="229"/>
                </a:lnTo>
                <a:lnTo>
                  <a:pt x="3287" y="236"/>
                </a:lnTo>
                <a:lnTo>
                  <a:pt x="3283" y="239"/>
                </a:lnTo>
                <a:lnTo>
                  <a:pt x="3279" y="242"/>
                </a:lnTo>
                <a:lnTo>
                  <a:pt x="3271" y="246"/>
                </a:lnTo>
                <a:lnTo>
                  <a:pt x="3267" y="248"/>
                </a:lnTo>
                <a:lnTo>
                  <a:pt x="3262" y="249"/>
                </a:lnTo>
                <a:lnTo>
                  <a:pt x="3253" y="251"/>
                </a:lnTo>
                <a:lnTo>
                  <a:pt x="3243" y="252"/>
                </a:lnTo>
                <a:lnTo>
                  <a:pt x="3236" y="252"/>
                </a:lnTo>
                <a:lnTo>
                  <a:pt x="3230" y="251"/>
                </a:lnTo>
                <a:lnTo>
                  <a:pt x="3224" y="249"/>
                </a:lnTo>
                <a:lnTo>
                  <a:pt x="3219" y="247"/>
                </a:lnTo>
                <a:lnTo>
                  <a:pt x="3214" y="245"/>
                </a:lnTo>
                <a:lnTo>
                  <a:pt x="3210" y="242"/>
                </a:lnTo>
                <a:lnTo>
                  <a:pt x="3208" y="240"/>
                </a:lnTo>
                <a:lnTo>
                  <a:pt x="3206" y="239"/>
                </a:lnTo>
                <a:lnTo>
                  <a:pt x="3203" y="235"/>
                </a:lnTo>
                <a:lnTo>
                  <a:pt x="3200" y="232"/>
                </a:lnTo>
                <a:lnTo>
                  <a:pt x="3197" y="228"/>
                </a:lnTo>
                <a:lnTo>
                  <a:pt x="3193" y="221"/>
                </a:lnTo>
                <a:lnTo>
                  <a:pt x="3191" y="315"/>
                </a:lnTo>
                <a:lnTo>
                  <a:pt x="3142" y="315"/>
                </a:lnTo>
                <a:close/>
                <a:moveTo>
                  <a:pt x="3190" y="161"/>
                </a:moveTo>
                <a:lnTo>
                  <a:pt x="3191" y="172"/>
                </a:lnTo>
                <a:lnTo>
                  <a:pt x="3193" y="182"/>
                </a:lnTo>
                <a:lnTo>
                  <a:pt x="3194" y="187"/>
                </a:lnTo>
                <a:lnTo>
                  <a:pt x="3196" y="191"/>
                </a:lnTo>
                <a:lnTo>
                  <a:pt x="3198" y="195"/>
                </a:lnTo>
                <a:lnTo>
                  <a:pt x="3200" y="199"/>
                </a:lnTo>
                <a:lnTo>
                  <a:pt x="3205" y="205"/>
                </a:lnTo>
                <a:lnTo>
                  <a:pt x="3208" y="207"/>
                </a:lnTo>
                <a:lnTo>
                  <a:pt x="3212" y="209"/>
                </a:lnTo>
                <a:lnTo>
                  <a:pt x="3215" y="211"/>
                </a:lnTo>
                <a:lnTo>
                  <a:pt x="3219" y="212"/>
                </a:lnTo>
                <a:lnTo>
                  <a:pt x="3223" y="213"/>
                </a:lnTo>
                <a:lnTo>
                  <a:pt x="3227" y="213"/>
                </a:lnTo>
                <a:lnTo>
                  <a:pt x="3232" y="213"/>
                </a:lnTo>
                <a:lnTo>
                  <a:pt x="3236" y="212"/>
                </a:lnTo>
                <a:lnTo>
                  <a:pt x="3240" y="211"/>
                </a:lnTo>
                <a:lnTo>
                  <a:pt x="3243" y="209"/>
                </a:lnTo>
                <a:lnTo>
                  <a:pt x="3247" y="207"/>
                </a:lnTo>
                <a:lnTo>
                  <a:pt x="3250" y="205"/>
                </a:lnTo>
                <a:lnTo>
                  <a:pt x="3253" y="202"/>
                </a:lnTo>
                <a:lnTo>
                  <a:pt x="3255" y="198"/>
                </a:lnTo>
                <a:lnTo>
                  <a:pt x="3259" y="191"/>
                </a:lnTo>
                <a:lnTo>
                  <a:pt x="3261" y="186"/>
                </a:lnTo>
                <a:lnTo>
                  <a:pt x="3262" y="182"/>
                </a:lnTo>
                <a:lnTo>
                  <a:pt x="3263" y="177"/>
                </a:lnTo>
                <a:lnTo>
                  <a:pt x="3264" y="172"/>
                </a:lnTo>
                <a:lnTo>
                  <a:pt x="3264" y="166"/>
                </a:lnTo>
                <a:lnTo>
                  <a:pt x="3265" y="161"/>
                </a:lnTo>
                <a:lnTo>
                  <a:pt x="3264" y="150"/>
                </a:lnTo>
                <a:lnTo>
                  <a:pt x="3262" y="140"/>
                </a:lnTo>
                <a:lnTo>
                  <a:pt x="3261" y="135"/>
                </a:lnTo>
                <a:lnTo>
                  <a:pt x="3259" y="131"/>
                </a:lnTo>
                <a:lnTo>
                  <a:pt x="3257" y="127"/>
                </a:lnTo>
                <a:lnTo>
                  <a:pt x="3255" y="123"/>
                </a:lnTo>
                <a:lnTo>
                  <a:pt x="3253" y="120"/>
                </a:lnTo>
                <a:lnTo>
                  <a:pt x="3250" y="117"/>
                </a:lnTo>
                <a:lnTo>
                  <a:pt x="3247" y="115"/>
                </a:lnTo>
                <a:lnTo>
                  <a:pt x="3243" y="113"/>
                </a:lnTo>
                <a:lnTo>
                  <a:pt x="3240" y="111"/>
                </a:lnTo>
                <a:lnTo>
                  <a:pt x="3236" y="110"/>
                </a:lnTo>
                <a:lnTo>
                  <a:pt x="3232" y="109"/>
                </a:lnTo>
                <a:lnTo>
                  <a:pt x="3227" y="109"/>
                </a:lnTo>
                <a:lnTo>
                  <a:pt x="3219" y="110"/>
                </a:lnTo>
                <a:lnTo>
                  <a:pt x="3215" y="111"/>
                </a:lnTo>
                <a:lnTo>
                  <a:pt x="3212" y="113"/>
                </a:lnTo>
                <a:lnTo>
                  <a:pt x="3208" y="115"/>
                </a:lnTo>
                <a:lnTo>
                  <a:pt x="3205" y="117"/>
                </a:lnTo>
                <a:lnTo>
                  <a:pt x="3202" y="120"/>
                </a:lnTo>
                <a:lnTo>
                  <a:pt x="3200" y="123"/>
                </a:lnTo>
                <a:lnTo>
                  <a:pt x="3196" y="131"/>
                </a:lnTo>
                <a:lnTo>
                  <a:pt x="3194" y="135"/>
                </a:lnTo>
                <a:lnTo>
                  <a:pt x="3193" y="139"/>
                </a:lnTo>
                <a:lnTo>
                  <a:pt x="3192" y="144"/>
                </a:lnTo>
                <a:lnTo>
                  <a:pt x="3191" y="150"/>
                </a:lnTo>
                <a:lnTo>
                  <a:pt x="3190" y="155"/>
                </a:lnTo>
                <a:lnTo>
                  <a:pt x="3190" y="161"/>
                </a:lnTo>
                <a:close/>
                <a:moveTo>
                  <a:pt x="3373" y="50"/>
                </a:moveTo>
                <a:lnTo>
                  <a:pt x="3368" y="49"/>
                </a:lnTo>
                <a:lnTo>
                  <a:pt x="3363" y="48"/>
                </a:lnTo>
                <a:lnTo>
                  <a:pt x="3358" y="45"/>
                </a:lnTo>
                <a:lnTo>
                  <a:pt x="3354" y="42"/>
                </a:lnTo>
                <a:lnTo>
                  <a:pt x="3351" y="38"/>
                </a:lnTo>
                <a:lnTo>
                  <a:pt x="3348" y="34"/>
                </a:lnTo>
                <a:lnTo>
                  <a:pt x="3347" y="30"/>
                </a:lnTo>
                <a:lnTo>
                  <a:pt x="3346" y="25"/>
                </a:lnTo>
                <a:lnTo>
                  <a:pt x="3347" y="20"/>
                </a:lnTo>
                <a:lnTo>
                  <a:pt x="3348" y="15"/>
                </a:lnTo>
                <a:lnTo>
                  <a:pt x="3351" y="11"/>
                </a:lnTo>
                <a:lnTo>
                  <a:pt x="3354" y="7"/>
                </a:lnTo>
                <a:lnTo>
                  <a:pt x="3358" y="4"/>
                </a:lnTo>
                <a:lnTo>
                  <a:pt x="3363" y="2"/>
                </a:lnTo>
                <a:lnTo>
                  <a:pt x="3368" y="0"/>
                </a:lnTo>
                <a:lnTo>
                  <a:pt x="3373" y="0"/>
                </a:lnTo>
                <a:lnTo>
                  <a:pt x="3378" y="0"/>
                </a:lnTo>
                <a:lnTo>
                  <a:pt x="3383" y="2"/>
                </a:lnTo>
                <a:lnTo>
                  <a:pt x="3387" y="4"/>
                </a:lnTo>
                <a:lnTo>
                  <a:pt x="3392" y="7"/>
                </a:lnTo>
                <a:lnTo>
                  <a:pt x="3395" y="11"/>
                </a:lnTo>
                <a:lnTo>
                  <a:pt x="3397" y="15"/>
                </a:lnTo>
                <a:lnTo>
                  <a:pt x="3399" y="20"/>
                </a:lnTo>
                <a:lnTo>
                  <a:pt x="3399" y="25"/>
                </a:lnTo>
                <a:lnTo>
                  <a:pt x="3399" y="30"/>
                </a:lnTo>
                <a:lnTo>
                  <a:pt x="3397" y="34"/>
                </a:lnTo>
                <a:lnTo>
                  <a:pt x="3395" y="38"/>
                </a:lnTo>
                <a:lnTo>
                  <a:pt x="3392" y="42"/>
                </a:lnTo>
                <a:lnTo>
                  <a:pt x="3387" y="45"/>
                </a:lnTo>
                <a:lnTo>
                  <a:pt x="3383" y="48"/>
                </a:lnTo>
                <a:lnTo>
                  <a:pt x="3378" y="49"/>
                </a:lnTo>
                <a:lnTo>
                  <a:pt x="3373" y="50"/>
                </a:lnTo>
                <a:close/>
                <a:moveTo>
                  <a:pt x="3348" y="72"/>
                </a:moveTo>
                <a:lnTo>
                  <a:pt x="3397" y="72"/>
                </a:lnTo>
                <a:lnTo>
                  <a:pt x="3397" y="249"/>
                </a:lnTo>
                <a:lnTo>
                  <a:pt x="3348" y="249"/>
                </a:lnTo>
                <a:lnTo>
                  <a:pt x="3348" y="72"/>
                </a:lnTo>
                <a:close/>
                <a:moveTo>
                  <a:pt x="3585" y="123"/>
                </a:moveTo>
                <a:lnTo>
                  <a:pt x="3540" y="126"/>
                </a:lnTo>
                <a:lnTo>
                  <a:pt x="3539" y="121"/>
                </a:lnTo>
                <a:lnTo>
                  <a:pt x="3537" y="118"/>
                </a:lnTo>
                <a:lnTo>
                  <a:pt x="3534" y="114"/>
                </a:lnTo>
                <a:lnTo>
                  <a:pt x="3531" y="111"/>
                </a:lnTo>
                <a:lnTo>
                  <a:pt x="3527" y="108"/>
                </a:lnTo>
                <a:lnTo>
                  <a:pt x="3522" y="106"/>
                </a:lnTo>
                <a:lnTo>
                  <a:pt x="3516" y="105"/>
                </a:lnTo>
                <a:lnTo>
                  <a:pt x="3510" y="105"/>
                </a:lnTo>
                <a:lnTo>
                  <a:pt x="3505" y="105"/>
                </a:lnTo>
                <a:lnTo>
                  <a:pt x="3500" y="106"/>
                </a:lnTo>
                <a:lnTo>
                  <a:pt x="3495" y="108"/>
                </a:lnTo>
                <a:lnTo>
                  <a:pt x="3491" y="110"/>
                </a:lnTo>
                <a:lnTo>
                  <a:pt x="3488" y="112"/>
                </a:lnTo>
                <a:lnTo>
                  <a:pt x="3485" y="115"/>
                </a:lnTo>
                <a:lnTo>
                  <a:pt x="3484" y="119"/>
                </a:lnTo>
                <a:lnTo>
                  <a:pt x="3483" y="122"/>
                </a:lnTo>
                <a:lnTo>
                  <a:pt x="3484" y="125"/>
                </a:lnTo>
                <a:lnTo>
                  <a:pt x="3485" y="128"/>
                </a:lnTo>
                <a:lnTo>
                  <a:pt x="3486" y="131"/>
                </a:lnTo>
                <a:lnTo>
                  <a:pt x="3488" y="133"/>
                </a:lnTo>
                <a:lnTo>
                  <a:pt x="3491" y="135"/>
                </a:lnTo>
                <a:lnTo>
                  <a:pt x="3495" y="137"/>
                </a:lnTo>
                <a:lnTo>
                  <a:pt x="3500" y="139"/>
                </a:lnTo>
                <a:lnTo>
                  <a:pt x="3506" y="140"/>
                </a:lnTo>
                <a:lnTo>
                  <a:pt x="3538" y="146"/>
                </a:lnTo>
                <a:lnTo>
                  <a:pt x="3544" y="148"/>
                </a:lnTo>
                <a:lnTo>
                  <a:pt x="3550" y="150"/>
                </a:lnTo>
                <a:lnTo>
                  <a:pt x="3555" y="151"/>
                </a:lnTo>
                <a:lnTo>
                  <a:pt x="3560" y="153"/>
                </a:lnTo>
                <a:lnTo>
                  <a:pt x="3569" y="158"/>
                </a:lnTo>
                <a:lnTo>
                  <a:pt x="3576" y="164"/>
                </a:lnTo>
                <a:lnTo>
                  <a:pt x="3579" y="167"/>
                </a:lnTo>
                <a:lnTo>
                  <a:pt x="3582" y="170"/>
                </a:lnTo>
                <a:lnTo>
                  <a:pt x="3584" y="174"/>
                </a:lnTo>
                <a:lnTo>
                  <a:pt x="3586" y="177"/>
                </a:lnTo>
                <a:lnTo>
                  <a:pt x="3588" y="185"/>
                </a:lnTo>
                <a:lnTo>
                  <a:pt x="3589" y="190"/>
                </a:lnTo>
                <a:lnTo>
                  <a:pt x="3589" y="194"/>
                </a:lnTo>
                <a:lnTo>
                  <a:pt x="3589" y="199"/>
                </a:lnTo>
                <a:lnTo>
                  <a:pt x="3588" y="203"/>
                </a:lnTo>
                <a:lnTo>
                  <a:pt x="3587" y="207"/>
                </a:lnTo>
                <a:lnTo>
                  <a:pt x="3586" y="211"/>
                </a:lnTo>
                <a:lnTo>
                  <a:pt x="3585" y="214"/>
                </a:lnTo>
                <a:lnTo>
                  <a:pt x="3583" y="218"/>
                </a:lnTo>
                <a:lnTo>
                  <a:pt x="3581" y="221"/>
                </a:lnTo>
                <a:lnTo>
                  <a:pt x="3579" y="225"/>
                </a:lnTo>
                <a:lnTo>
                  <a:pt x="3573" y="231"/>
                </a:lnTo>
                <a:lnTo>
                  <a:pt x="3567" y="236"/>
                </a:lnTo>
                <a:lnTo>
                  <a:pt x="3559" y="241"/>
                </a:lnTo>
                <a:lnTo>
                  <a:pt x="3551" y="245"/>
                </a:lnTo>
                <a:lnTo>
                  <a:pt x="3542" y="248"/>
                </a:lnTo>
                <a:lnTo>
                  <a:pt x="3532" y="251"/>
                </a:lnTo>
                <a:lnTo>
                  <a:pt x="3521" y="252"/>
                </a:lnTo>
                <a:lnTo>
                  <a:pt x="3510" y="253"/>
                </a:lnTo>
                <a:lnTo>
                  <a:pt x="3502" y="252"/>
                </a:lnTo>
                <a:lnTo>
                  <a:pt x="3494" y="252"/>
                </a:lnTo>
                <a:lnTo>
                  <a:pt x="3486" y="250"/>
                </a:lnTo>
                <a:lnTo>
                  <a:pt x="3479" y="249"/>
                </a:lnTo>
                <a:lnTo>
                  <a:pt x="3472" y="247"/>
                </a:lnTo>
                <a:lnTo>
                  <a:pt x="3466" y="244"/>
                </a:lnTo>
                <a:lnTo>
                  <a:pt x="3460" y="241"/>
                </a:lnTo>
                <a:lnTo>
                  <a:pt x="3454" y="238"/>
                </a:lnTo>
                <a:lnTo>
                  <a:pt x="3449" y="234"/>
                </a:lnTo>
                <a:lnTo>
                  <a:pt x="3445" y="230"/>
                </a:lnTo>
                <a:lnTo>
                  <a:pt x="3441" y="225"/>
                </a:lnTo>
                <a:lnTo>
                  <a:pt x="3437" y="221"/>
                </a:lnTo>
                <a:lnTo>
                  <a:pt x="3434" y="215"/>
                </a:lnTo>
                <a:lnTo>
                  <a:pt x="3432" y="210"/>
                </a:lnTo>
                <a:lnTo>
                  <a:pt x="3430" y="204"/>
                </a:lnTo>
                <a:lnTo>
                  <a:pt x="3429" y="198"/>
                </a:lnTo>
                <a:lnTo>
                  <a:pt x="3478" y="195"/>
                </a:lnTo>
                <a:lnTo>
                  <a:pt x="3480" y="200"/>
                </a:lnTo>
                <a:lnTo>
                  <a:pt x="3482" y="205"/>
                </a:lnTo>
                <a:lnTo>
                  <a:pt x="3485" y="209"/>
                </a:lnTo>
                <a:lnTo>
                  <a:pt x="3489" y="212"/>
                </a:lnTo>
                <a:lnTo>
                  <a:pt x="3493" y="214"/>
                </a:lnTo>
                <a:lnTo>
                  <a:pt x="3498" y="216"/>
                </a:lnTo>
                <a:lnTo>
                  <a:pt x="3504" y="217"/>
                </a:lnTo>
                <a:lnTo>
                  <a:pt x="3510" y="217"/>
                </a:lnTo>
                <a:lnTo>
                  <a:pt x="3516" y="217"/>
                </a:lnTo>
                <a:lnTo>
                  <a:pt x="3522" y="216"/>
                </a:lnTo>
                <a:lnTo>
                  <a:pt x="3527" y="214"/>
                </a:lnTo>
                <a:lnTo>
                  <a:pt x="3529" y="213"/>
                </a:lnTo>
                <a:lnTo>
                  <a:pt x="3531" y="212"/>
                </a:lnTo>
                <a:lnTo>
                  <a:pt x="3535" y="209"/>
                </a:lnTo>
                <a:lnTo>
                  <a:pt x="3537" y="206"/>
                </a:lnTo>
                <a:lnTo>
                  <a:pt x="3538" y="205"/>
                </a:lnTo>
                <a:lnTo>
                  <a:pt x="3539" y="203"/>
                </a:lnTo>
                <a:lnTo>
                  <a:pt x="3539" y="199"/>
                </a:lnTo>
                <a:lnTo>
                  <a:pt x="3539" y="196"/>
                </a:lnTo>
                <a:lnTo>
                  <a:pt x="3538" y="193"/>
                </a:lnTo>
                <a:lnTo>
                  <a:pt x="3536" y="191"/>
                </a:lnTo>
                <a:lnTo>
                  <a:pt x="3533" y="188"/>
                </a:lnTo>
                <a:lnTo>
                  <a:pt x="3530" y="186"/>
                </a:lnTo>
                <a:lnTo>
                  <a:pt x="3526" y="184"/>
                </a:lnTo>
                <a:lnTo>
                  <a:pt x="3522" y="183"/>
                </a:lnTo>
                <a:lnTo>
                  <a:pt x="3516" y="182"/>
                </a:lnTo>
                <a:lnTo>
                  <a:pt x="3486" y="176"/>
                </a:lnTo>
                <a:lnTo>
                  <a:pt x="3480" y="174"/>
                </a:lnTo>
                <a:lnTo>
                  <a:pt x="3474" y="173"/>
                </a:lnTo>
                <a:lnTo>
                  <a:pt x="3463" y="169"/>
                </a:lnTo>
                <a:lnTo>
                  <a:pt x="3459" y="166"/>
                </a:lnTo>
                <a:lnTo>
                  <a:pt x="3455" y="164"/>
                </a:lnTo>
                <a:lnTo>
                  <a:pt x="3451" y="161"/>
                </a:lnTo>
                <a:lnTo>
                  <a:pt x="3447" y="158"/>
                </a:lnTo>
                <a:lnTo>
                  <a:pt x="3444" y="155"/>
                </a:lnTo>
                <a:lnTo>
                  <a:pt x="3442" y="151"/>
                </a:lnTo>
                <a:lnTo>
                  <a:pt x="3440" y="147"/>
                </a:lnTo>
                <a:lnTo>
                  <a:pt x="3437" y="143"/>
                </a:lnTo>
                <a:lnTo>
                  <a:pt x="3435" y="139"/>
                </a:lnTo>
                <a:lnTo>
                  <a:pt x="3434" y="135"/>
                </a:lnTo>
                <a:lnTo>
                  <a:pt x="3434" y="130"/>
                </a:lnTo>
                <a:lnTo>
                  <a:pt x="3434" y="125"/>
                </a:lnTo>
                <a:lnTo>
                  <a:pt x="3434" y="119"/>
                </a:lnTo>
                <a:lnTo>
                  <a:pt x="3435" y="113"/>
                </a:lnTo>
                <a:lnTo>
                  <a:pt x="3437" y="107"/>
                </a:lnTo>
                <a:lnTo>
                  <a:pt x="3440" y="102"/>
                </a:lnTo>
                <a:lnTo>
                  <a:pt x="3443" y="97"/>
                </a:lnTo>
                <a:lnTo>
                  <a:pt x="3446" y="93"/>
                </a:lnTo>
                <a:lnTo>
                  <a:pt x="3450" y="89"/>
                </a:lnTo>
                <a:lnTo>
                  <a:pt x="3455" y="85"/>
                </a:lnTo>
                <a:lnTo>
                  <a:pt x="3460" y="81"/>
                </a:lnTo>
                <a:lnTo>
                  <a:pt x="3466" y="78"/>
                </a:lnTo>
                <a:lnTo>
                  <a:pt x="3472" y="76"/>
                </a:lnTo>
                <a:lnTo>
                  <a:pt x="3479" y="74"/>
                </a:lnTo>
                <a:lnTo>
                  <a:pt x="3482" y="73"/>
                </a:lnTo>
                <a:lnTo>
                  <a:pt x="3486" y="72"/>
                </a:lnTo>
                <a:lnTo>
                  <a:pt x="3493" y="71"/>
                </a:lnTo>
                <a:lnTo>
                  <a:pt x="3501" y="70"/>
                </a:lnTo>
                <a:lnTo>
                  <a:pt x="3510" y="70"/>
                </a:lnTo>
                <a:lnTo>
                  <a:pt x="3518" y="70"/>
                </a:lnTo>
                <a:lnTo>
                  <a:pt x="3525" y="71"/>
                </a:lnTo>
                <a:lnTo>
                  <a:pt x="3533" y="72"/>
                </a:lnTo>
                <a:lnTo>
                  <a:pt x="3540" y="74"/>
                </a:lnTo>
                <a:lnTo>
                  <a:pt x="3546" y="76"/>
                </a:lnTo>
                <a:lnTo>
                  <a:pt x="3552" y="78"/>
                </a:lnTo>
                <a:lnTo>
                  <a:pt x="3557" y="81"/>
                </a:lnTo>
                <a:lnTo>
                  <a:pt x="3562" y="84"/>
                </a:lnTo>
                <a:lnTo>
                  <a:pt x="3567" y="88"/>
                </a:lnTo>
                <a:lnTo>
                  <a:pt x="3571" y="92"/>
                </a:lnTo>
                <a:lnTo>
                  <a:pt x="3575" y="96"/>
                </a:lnTo>
                <a:lnTo>
                  <a:pt x="3578" y="101"/>
                </a:lnTo>
                <a:lnTo>
                  <a:pt x="3580" y="106"/>
                </a:lnTo>
                <a:lnTo>
                  <a:pt x="3582" y="111"/>
                </a:lnTo>
                <a:lnTo>
                  <a:pt x="3584" y="117"/>
                </a:lnTo>
                <a:lnTo>
                  <a:pt x="3585" y="123"/>
                </a:lnTo>
                <a:close/>
                <a:moveTo>
                  <a:pt x="3714" y="72"/>
                </a:moveTo>
                <a:lnTo>
                  <a:pt x="3714" y="109"/>
                </a:lnTo>
                <a:lnTo>
                  <a:pt x="3680" y="109"/>
                </a:lnTo>
                <a:lnTo>
                  <a:pt x="3680" y="195"/>
                </a:lnTo>
                <a:lnTo>
                  <a:pt x="3681" y="199"/>
                </a:lnTo>
                <a:lnTo>
                  <a:pt x="3682" y="203"/>
                </a:lnTo>
                <a:lnTo>
                  <a:pt x="3682" y="205"/>
                </a:lnTo>
                <a:lnTo>
                  <a:pt x="3683" y="206"/>
                </a:lnTo>
                <a:lnTo>
                  <a:pt x="3685" y="208"/>
                </a:lnTo>
                <a:lnTo>
                  <a:pt x="3687" y="210"/>
                </a:lnTo>
                <a:lnTo>
                  <a:pt x="3690" y="211"/>
                </a:lnTo>
                <a:lnTo>
                  <a:pt x="3693" y="212"/>
                </a:lnTo>
                <a:lnTo>
                  <a:pt x="3697" y="212"/>
                </a:lnTo>
                <a:lnTo>
                  <a:pt x="3704" y="211"/>
                </a:lnTo>
                <a:lnTo>
                  <a:pt x="3709" y="210"/>
                </a:lnTo>
                <a:lnTo>
                  <a:pt x="3717" y="247"/>
                </a:lnTo>
                <a:lnTo>
                  <a:pt x="3707" y="250"/>
                </a:lnTo>
                <a:lnTo>
                  <a:pt x="3699" y="251"/>
                </a:lnTo>
                <a:lnTo>
                  <a:pt x="3690" y="252"/>
                </a:lnTo>
                <a:lnTo>
                  <a:pt x="3684" y="252"/>
                </a:lnTo>
                <a:lnTo>
                  <a:pt x="3678" y="251"/>
                </a:lnTo>
                <a:lnTo>
                  <a:pt x="3672" y="250"/>
                </a:lnTo>
                <a:lnTo>
                  <a:pt x="3666" y="249"/>
                </a:lnTo>
                <a:lnTo>
                  <a:pt x="3661" y="248"/>
                </a:lnTo>
                <a:lnTo>
                  <a:pt x="3656" y="245"/>
                </a:lnTo>
                <a:lnTo>
                  <a:pt x="3652" y="243"/>
                </a:lnTo>
                <a:lnTo>
                  <a:pt x="3647" y="240"/>
                </a:lnTo>
                <a:lnTo>
                  <a:pt x="3644" y="237"/>
                </a:lnTo>
                <a:lnTo>
                  <a:pt x="3640" y="233"/>
                </a:lnTo>
                <a:lnTo>
                  <a:pt x="3638" y="229"/>
                </a:lnTo>
                <a:lnTo>
                  <a:pt x="3635" y="224"/>
                </a:lnTo>
                <a:lnTo>
                  <a:pt x="3634" y="219"/>
                </a:lnTo>
                <a:lnTo>
                  <a:pt x="3632" y="213"/>
                </a:lnTo>
                <a:lnTo>
                  <a:pt x="3632" y="208"/>
                </a:lnTo>
                <a:lnTo>
                  <a:pt x="3631" y="201"/>
                </a:lnTo>
                <a:lnTo>
                  <a:pt x="3631" y="109"/>
                </a:lnTo>
                <a:lnTo>
                  <a:pt x="3607" y="109"/>
                </a:lnTo>
                <a:lnTo>
                  <a:pt x="3607" y="72"/>
                </a:lnTo>
                <a:lnTo>
                  <a:pt x="3631" y="72"/>
                </a:lnTo>
                <a:lnTo>
                  <a:pt x="3631" y="30"/>
                </a:lnTo>
                <a:lnTo>
                  <a:pt x="3680" y="30"/>
                </a:lnTo>
                <a:lnTo>
                  <a:pt x="3680" y="72"/>
                </a:lnTo>
                <a:lnTo>
                  <a:pt x="3714" y="72"/>
                </a:lnTo>
                <a:close/>
                <a:moveTo>
                  <a:pt x="3821" y="253"/>
                </a:moveTo>
                <a:lnTo>
                  <a:pt x="3808" y="252"/>
                </a:lnTo>
                <a:lnTo>
                  <a:pt x="3801" y="251"/>
                </a:lnTo>
                <a:lnTo>
                  <a:pt x="3796" y="250"/>
                </a:lnTo>
                <a:lnTo>
                  <a:pt x="3784" y="246"/>
                </a:lnTo>
                <a:lnTo>
                  <a:pt x="3779" y="244"/>
                </a:lnTo>
                <a:lnTo>
                  <a:pt x="3774" y="241"/>
                </a:lnTo>
                <a:lnTo>
                  <a:pt x="3765" y="235"/>
                </a:lnTo>
                <a:lnTo>
                  <a:pt x="3761" y="231"/>
                </a:lnTo>
                <a:lnTo>
                  <a:pt x="3757" y="227"/>
                </a:lnTo>
                <a:lnTo>
                  <a:pt x="3750" y="219"/>
                </a:lnTo>
                <a:lnTo>
                  <a:pt x="3747" y="214"/>
                </a:lnTo>
                <a:lnTo>
                  <a:pt x="3744" y="209"/>
                </a:lnTo>
                <a:lnTo>
                  <a:pt x="3740" y="198"/>
                </a:lnTo>
                <a:lnTo>
                  <a:pt x="3738" y="193"/>
                </a:lnTo>
                <a:lnTo>
                  <a:pt x="3736" y="187"/>
                </a:lnTo>
                <a:lnTo>
                  <a:pt x="3735" y="181"/>
                </a:lnTo>
                <a:lnTo>
                  <a:pt x="3734" y="175"/>
                </a:lnTo>
                <a:lnTo>
                  <a:pt x="3734" y="168"/>
                </a:lnTo>
                <a:lnTo>
                  <a:pt x="3734" y="161"/>
                </a:lnTo>
                <a:lnTo>
                  <a:pt x="3734" y="155"/>
                </a:lnTo>
                <a:lnTo>
                  <a:pt x="3734" y="148"/>
                </a:lnTo>
                <a:lnTo>
                  <a:pt x="3735" y="142"/>
                </a:lnTo>
                <a:lnTo>
                  <a:pt x="3736" y="136"/>
                </a:lnTo>
                <a:lnTo>
                  <a:pt x="3740" y="124"/>
                </a:lnTo>
                <a:lnTo>
                  <a:pt x="3742" y="119"/>
                </a:lnTo>
                <a:lnTo>
                  <a:pt x="3744" y="114"/>
                </a:lnTo>
                <a:lnTo>
                  <a:pt x="3750" y="104"/>
                </a:lnTo>
                <a:lnTo>
                  <a:pt x="3753" y="99"/>
                </a:lnTo>
                <a:lnTo>
                  <a:pt x="3757" y="95"/>
                </a:lnTo>
                <a:lnTo>
                  <a:pt x="3761" y="91"/>
                </a:lnTo>
                <a:lnTo>
                  <a:pt x="3765" y="88"/>
                </a:lnTo>
                <a:lnTo>
                  <a:pt x="3770" y="85"/>
                </a:lnTo>
                <a:lnTo>
                  <a:pt x="3774" y="82"/>
                </a:lnTo>
                <a:lnTo>
                  <a:pt x="3779" y="79"/>
                </a:lnTo>
                <a:lnTo>
                  <a:pt x="3784" y="77"/>
                </a:lnTo>
                <a:lnTo>
                  <a:pt x="3790" y="75"/>
                </a:lnTo>
                <a:lnTo>
                  <a:pt x="3796" y="73"/>
                </a:lnTo>
                <a:lnTo>
                  <a:pt x="3801" y="72"/>
                </a:lnTo>
                <a:lnTo>
                  <a:pt x="3808" y="71"/>
                </a:lnTo>
                <a:lnTo>
                  <a:pt x="3821" y="70"/>
                </a:lnTo>
                <a:lnTo>
                  <a:pt x="3834" y="71"/>
                </a:lnTo>
                <a:lnTo>
                  <a:pt x="3840" y="72"/>
                </a:lnTo>
                <a:lnTo>
                  <a:pt x="3846" y="73"/>
                </a:lnTo>
                <a:lnTo>
                  <a:pt x="3857" y="77"/>
                </a:lnTo>
                <a:lnTo>
                  <a:pt x="3862" y="79"/>
                </a:lnTo>
                <a:lnTo>
                  <a:pt x="3867" y="82"/>
                </a:lnTo>
                <a:lnTo>
                  <a:pt x="3876" y="88"/>
                </a:lnTo>
                <a:lnTo>
                  <a:pt x="3880" y="91"/>
                </a:lnTo>
                <a:lnTo>
                  <a:pt x="3884" y="95"/>
                </a:lnTo>
                <a:lnTo>
                  <a:pt x="3891" y="104"/>
                </a:lnTo>
                <a:lnTo>
                  <a:pt x="3894" y="109"/>
                </a:lnTo>
                <a:lnTo>
                  <a:pt x="3897" y="114"/>
                </a:lnTo>
                <a:lnTo>
                  <a:pt x="3903" y="124"/>
                </a:lnTo>
                <a:lnTo>
                  <a:pt x="3904" y="130"/>
                </a:lnTo>
                <a:lnTo>
                  <a:pt x="3906" y="136"/>
                </a:lnTo>
                <a:lnTo>
                  <a:pt x="3907" y="142"/>
                </a:lnTo>
                <a:lnTo>
                  <a:pt x="3908" y="148"/>
                </a:lnTo>
                <a:lnTo>
                  <a:pt x="3908" y="155"/>
                </a:lnTo>
                <a:lnTo>
                  <a:pt x="3909" y="161"/>
                </a:lnTo>
                <a:lnTo>
                  <a:pt x="3908" y="168"/>
                </a:lnTo>
                <a:lnTo>
                  <a:pt x="3908" y="175"/>
                </a:lnTo>
                <a:lnTo>
                  <a:pt x="3907" y="181"/>
                </a:lnTo>
                <a:lnTo>
                  <a:pt x="3906" y="187"/>
                </a:lnTo>
                <a:lnTo>
                  <a:pt x="3903" y="198"/>
                </a:lnTo>
                <a:lnTo>
                  <a:pt x="3900" y="204"/>
                </a:lnTo>
                <a:lnTo>
                  <a:pt x="3897" y="209"/>
                </a:lnTo>
                <a:lnTo>
                  <a:pt x="3891" y="219"/>
                </a:lnTo>
                <a:lnTo>
                  <a:pt x="3888" y="223"/>
                </a:lnTo>
                <a:lnTo>
                  <a:pt x="3884" y="227"/>
                </a:lnTo>
                <a:lnTo>
                  <a:pt x="3880" y="231"/>
                </a:lnTo>
                <a:lnTo>
                  <a:pt x="3876" y="235"/>
                </a:lnTo>
                <a:lnTo>
                  <a:pt x="3872" y="238"/>
                </a:lnTo>
                <a:lnTo>
                  <a:pt x="3867" y="241"/>
                </a:lnTo>
                <a:lnTo>
                  <a:pt x="3862" y="244"/>
                </a:lnTo>
                <a:lnTo>
                  <a:pt x="3857" y="246"/>
                </a:lnTo>
                <a:lnTo>
                  <a:pt x="3851" y="248"/>
                </a:lnTo>
                <a:lnTo>
                  <a:pt x="3846" y="250"/>
                </a:lnTo>
                <a:lnTo>
                  <a:pt x="3840" y="251"/>
                </a:lnTo>
                <a:lnTo>
                  <a:pt x="3834" y="252"/>
                </a:lnTo>
                <a:lnTo>
                  <a:pt x="3821" y="253"/>
                </a:lnTo>
                <a:close/>
                <a:moveTo>
                  <a:pt x="3821" y="215"/>
                </a:moveTo>
                <a:lnTo>
                  <a:pt x="3825" y="214"/>
                </a:lnTo>
                <a:lnTo>
                  <a:pt x="3829" y="214"/>
                </a:lnTo>
                <a:lnTo>
                  <a:pt x="3833" y="212"/>
                </a:lnTo>
                <a:lnTo>
                  <a:pt x="3837" y="211"/>
                </a:lnTo>
                <a:lnTo>
                  <a:pt x="3840" y="209"/>
                </a:lnTo>
                <a:lnTo>
                  <a:pt x="3843" y="206"/>
                </a:lnTo>
                <a:lnTo>
                  <a:pt x="3846" y="203"/>
                </a:lnTo>
                <a:lnTo>
                  <a:pt x="3848" y="199"/>
                </a:lnTo>
                <a:lnTo>
                  <a:pt x="3851" y="195"/>
                </a:lnTo>
                <a:lnTo>
                  <a:pt x="3852" y="191"/>
                </a:lnTo>
                <a:lnTo>
                  <a:pt x="3854" y="187"/>
                </a:lnTo>
                <a:lnTo>
                  <a:pt x="3855" y="182"/>
                </a:lnTo>
                <a:lnTo>
                  <a:pt x="3857" y="172"/>
                </a:lnTo>
                <a:lnTo>
                  <a:pt x="3858" y="167"/>
                </a:lnTo>
                <a:lnTo>
                  <a:pt x="3858" y="161"/>
                </a:lnTo>
                <a:lnTo>
                  <a:pt x="3857" y="150"/>
                </a:lnTo>
                <a:lnTo>
                  <a:pt x="3855" y="140"/>
                </a:lnTo>
                <a:lnTo>
                  <a:pt x="3854" y="135"/>
                </a:lnTo>
                <a:lnTo>
                  <a:pt x="3852" y="131"/>
                </a:lnTo>
                <a:lnTo>
                  <a:pt x="3848" y="123"/>
                </a:lnTo>
                <a:lnTo>
                  <a:pt x="3846" y="119"/>
                </a:lnTo>
                <a:lnTo>
                  <a:pt x="3843" y="116"/>
                </a:lnTo>
                <a:lnTo>
                  <a:pt x="3840" y="113"/>
                </a:lnTo>
                <a:lnTo>
                  <a:pt x="3837" y="111"/>
                </a:lnTo>
                <a:lnTo>
                  <a:pt x="3833" y="110"/>
                </a:lnTo>
                <a:lnTo>
                  <a:pt x="3829" y="108"/>
                </a:lnTo>
                <a:lnTo>
                  <a:pt x="3825" y="108"/>
                </a:lnTo>
                <a:lnTo>
                  <a:pt x="3821" y="107"/>
                </a:lnTo>
                <a:lnTo>
                  <a:pt x="3816" y="108"/>
                </a:lnTo>
                <a:lnTo>
                  <a:pt x="3812" y="108"/>
                </a:lnTo>
                <a:lnTo>
                  <a:pt x="3808" y="110"/>
                </a:lnTo>
                <a:lnTo>
                  <a:pt x="3805" y="111"/>
                </a:lnTo>
                <a:lnTo>
                  <a:pt x="3801" y="113"/>
                </a:lnTo>
                <a:lnTo>
                  <a:pt x="3798" y="116"/>
                </a:lnTo>
                <a:lnTo>
                  <a:pt x="3795" y="119"/>
                </a:lnTo>
                <a:lnTo>
                  <a:pt x="3793" y="123"/>
                </a:lnTo>
                <a:lnTo>
                  <a:pt x="3789" y="131"/>
                </a:lnTo>
                <a:lnTo>
                  <a:pt x="3787" y="135"/>
                </a:lnTo>
                <a:lnTo>
                  <a:pt x="3786" y="140"/>
                </a:lnTo>
                <a:lnTo>
                  <a:pt x="3785" y="145"/>
                </a:lnTo>
                <a:lnTo>
                  <a:pt x="3784" y="150"/>
                </a:lnTo>
                <a:lnTo>
                  <a:pt x="3784" y="155"/>
                </a:lnTo>
                <a:lnTo>
                  <a:pt x="3783" y="161"/>
                </a:lnTo>
                <a:lnTo>
                  <a:pt x="3784" y="172"/>
                </a:lnTo>
                <a:lnTo>
                  <a:pt x="3786" y="182"/>
                </a:lnTo>
                <a:lnTo>
                  <a:pt x="3787" y="187"/>
                </a:lnTo>
                <a:lnTo>
                  <a:pt x="3789" y="191"/>
                </a:lnTo>
                <a:lnTo>
                  <a:pt x="3791" y="195"/>
                </a:lnTo>
                <a:lnTo>
                  <a:pt x="3793" y="199"/>
                </a:lnTo>
                <a:lnTo>
                  <a:pt x="3795" y="203"/>
                </a:lnTo>
                <a:lnTo>
                  <a:pt x="3798" y="206"/>
                </a:lnTo>
                <a:lnTo>
                  <a:pt x="3801" y="209"/>
                </a:lnTo>
                <a:lnTo>
                  <a:pt x="3805" y="211"/>
                </a:lnTo>
                <a:lnTo>
                  <a:pt x="3808" y="212"/>
                </a:lnTo>
                <a:lnTo>
                  <a:pt x="3812" y="214"/>
                </a:lnTo>
                <a:lnTo>
                  <a:pt x="3816" y="214"/>
                </a:lnTo>
                <a:lnTo>
                  <a:pt x="3821" y="215"/>
                </a:lnTo>
                <a:close/>
                <a:moveTo>
                  <a:pt x="1623" y="930"/>
                </a:moveTo>
                <a:lnTo>
                  <a:pt x="1569" y="930"/>
                </a:lnTo>
                <a:lnTo>
                  <a:pt x="1651" y="694"/>
                </a:lnTo>
                <a:lnTo>
                  <a:pt x="1715" y="694"/>
                </a:lnTo>
                <a:lnTo>
                  <a:pt x="1797" y="930"/>
                </a:lnTo>
                <a:lnTo>
                  <a:pt x="1743" y="930"/>
                </a:lnTo>
                <a:lnTo>
                  <a:pt x="1726" y="876"/>
                </a:lnTo>
                <a:lnTo>
                  <a:pt x="1641" y="876"/>
                </a:lnTo>
                <a:lnTo>
                  <a:pt x="1623" y="930"/>
                </a:lnTo>
                <a:close/>
                <a:moveTo>
                  <a:pt x="1653" y="837"/>
                </a:moveTo>
                <a:lnTo>
                  <a:pt x="1713" y="837"/>
                </a:lnTo>
                <a:lnTo>
                  <a:pt x="1684" y="748"/>
                </a:lnTo>
                <a:lnTo>
                  <a:pt x="1653" y="837"/>
                </a:lnTo>
                <a:close/>
                <a:moveTo>
                  <a:pt x="1874" y="933"/>
                </a:moveTo>
                <a:lnTo>
                  <a:pt x="1867" y="933"/>
                </a:lnTo>
                <a:lnTo>
                  <a:pt x="1861" y="932"/>
                </a:lnTo>
                <a:lnTo>
                  <a:pt x="1856" y="931"/>
                </a:lnTo>
                <a:lnTo>
                  <a:pt x="1850" y="930"/>
                </a:lnTo>
                <a:lnTo>
                  <a:pt x="1845" y="928"/>
                </a:lnTo>
                <a:lnTo>
                  <a:pt x="1840" y="926"/>
                </a:lnTo>
                <a:lnTo>
                  <a:pt x="1836" y="923"/>
                </a:lnTo>
                <a:lnTo>
                  <a:pt x="1832" y="920"/>
                </a:lnTo>
                <a:lnTo>
                  <a:pt x="1828" y="916"/>
                </a:lnTo>
                <a:lnTo>
                  <a:pt x="1824" y="913"/>
                </a:lnTo>
                <a:lnTo>
                  <a:pt x="1821" y="908"/>
                </a:lnTo>
                <a:lnTo>
                  <a:pt x="1820" y="906"/>
                </a:lnTo>
                <a:lnTo>
                  <a:pt x="1819" y="903"/>
                </a:lnTo>
                <a:lnTo>
                  <a:pt x="1817" y="898"/>
                </a:lnTo>
                <a:lnTo>
                  <a:pt x="1816" y="893"/>
                </a:lnTo>
                <a:lnTo>
                  <a:pt x="1815" y="887"/>
                </a:lnTo>
                <a:lnTo>
                  <a:pt x="1815" y="880"/>
                </a:lnTo>
                <a:lnTo>
                  <a:pt x="1815" y="871"/>
                </a:lnTo>
                <a:lnTo>
                  <a:pt x="1817" y="863"/>
                </a:lnTo>
                <a:lnTo>
                  <a:pt x="1818" y="859"/>
                </a:lnTo>
                <a:lnTo>
                  <a:pt x="1820" y="856"/>
                </a:lnTo>
                <a:lnTo>
                  <a:pt x="1824" y="849"/>
                </a:lnTo>
                <a:lnTo>
                  <a:pt x="1827" y="847"/>
                </a:lnTo>
                <a:lnTo>
                  <a:pt x="1829" y="844"/>
                </a:lnTo>
                <a:lnTo>
                  <a:pt x="1832" y="842"/>
                </a:lnTo>
                <a:lnTo>
                  <a:pt x="1835" y="840"/>
                </a:lnTo>
                <a:lnTo>
                  <a:pt x="1838" y="838"/>
                </a:lnTo>
                <a:lnTo>
                  <a:pt x="1841" y="836"/>
                </a:lnTo>
                <a:lnTo>
                  <a:pt x="1845" y="834"/>
                </a:lnTo>
                <a:lnTo>
                  <a:pt x="1849" y="833"/>
                </a:lnTo>
                <a:lnTo>
                  <a:pt x="1856" y="831"/>
                </a:lnTo>
                <a:lnTo>
                  <a:pt x="1864" y="829"/>
                </a:lnTo>
                <a:lnTo>
                  <a:pt x="1873" y="827"/>
                </a:lnTo>
                <a:lnTo>
                  <a:pt x="1881" y="826"/>
                </a:lnTo>
                <a:lnTo>
                  <a:pt x="1901" y="824"/>
                </a:lnTo>
                <a:lnTo>
                  <a:pt x="1908" y="822"/>
                </a:lnTo>
                <a:lnTo>
                  <a:pt x="1914" y="821"/>
                </a:lnTo>
                <a:lnTo>
                  <a:pt x="1918" y="820"/>
                </a:lnTo>
                <a:lnTo>
                  <a:pt x="1920" y="818"/>
                </a:lnTo>
                <a:lnTo>
                  <a:pt x="1922" y="817"/>
                </a:lnTo>
                <a:lnTo>
                  <a:pt x="1923" y="816"/>
                </a:lnTo>
                <a:lnTo>
                  <a:pt x="1923" y="814"/>
                </a:lnTo>
                <a:lnTo>
                  <a:pt x="1924" y="812"/>
                </a:lnTo>
                <a:lnTo>
                  <a:pt x="1924" y="810"/>
                </a:lnTo>
                <a:lnTo>
                  <a:pt x="1924" y="805"/>
                </a:lnTo>
                <a:lnTo>
                  <a:pt x="1922" y="800"/>
                </a:lnTo>
                <a:lnTo>
                  <a:pt x="1921" y="798"/>
                </a:lnTo>
                <a:lnTo>
                  <a:pt x="1920" y="796"/>
                </a:lnTo>
                <a:lnTo>
                  <a:pt x="1919" y="794"/>
                </a:lnTo>
                <a:lnTo>
                  <a:pt x="1917" y="793"/>
                </a:lnTo>
                <a:lnTo>
                  <a:pt x="1913" y="790"/>
                </a:lnTo>
                <a:lnTo>
                  <a:pt x="1909" y="788"/>
                </a:lnTo>
                <a:lnTo>
                  <a:pt x="1904" y="787"/>
                </a:lnTo>
                <a:lnTo>
                  <a:pt x="1898" y="787"/>
                </a:lnTo>
                <a:lnTo>
                  <a:pt x="1892" y="787"/>
                </a:lnTo>
                <a:lnTo>
                  <a:pt x="1886" y="788"/>
                </a:lnTo>
                <a:lnTo>
                  <a:pt x="1881" y="790"/>
                </a:lnTo>
                <a:lnTo>
                  <a:pt x="1877" y="792"/>
                </a:lnTo>
                <a:lnTo>
                  <a:pt x="1873" y="795"/>
                </a:lnTo>
                <a:lnTo>
                  <a:pt x="1870" y="799"/>
                </a:lnTo>
                <a:lnTo>
                  <a:pt x="1868" y="803"/>
                </a:lnTo>
                <a:lnTo>
                  <a:pt x="1867" y="805"/>
                </a:lnTo>
                <a:lnTo>
                  <a:pt x="1866" y="807"/>
                </a:lnTo>
                <a:lnTo>
                  <a:pt x="1821" y="803"/>
                </a:lnTo>
                <a:lnTo>
                  <a:pt x="1823" y="797"/>
                </a:lnTo>
                <a:lnTo>
                  <a:pt x="1825" y="792"/>
                </a:lnTo>
                <a:lnTo>
                  <a:pt x="1827" y="787"/>
                </a:lnTo>
                <a:lnTo>
                  <a:pt x="1830" y="782"/>
                </a:lnTo>
                <a:lnTo>
                  <a:pt x="1833" y="777"/>
                </a:lnTo>
                <a:lnTo>
                  <a:pt x="1837" y="773"/>
                </a:lnTo>
                <a:lnTo>
                  <a:pt x="1841" y="769"/>
                </a:lnTo>
                <a:lnTo>
                  <a:pt x="1846" y="765"/>
                </a:lnTo>
                <a:lnTo>
                  <a:pt x="1851" y="762"/>
                </a:lnTo>
                <a:lnTo>
                  <a:pt x="1857" y="759"/>
                </a:lnTo>
                <a:lnTo>
                  <a:pt x="1863" y="756"/>
                </a:lnTo>
                <a:lnTo>
                  <a:pt x="1869" y="754"/>
                </a:lnTo>
                <a:lnTo>
                  <a:pt x="1876" y="753"/>
                </a:lnTo>
                <a:lnTo>
                  <a:pt x="1883" y="752"/>
                </a:lnTo>
                <a:lnTo>
                  <a:pt x="1890" y="751"/>
                </a:lnTo>
                <a:lnTo>
                  <a:pt x="1898" y="751"/>
                </a:lnTo>
                <a:lnTo>
                  <a:pt x="1908" y="751"/>
                </a:lnTo>
                <a:lnTo>
                  <a:pt x="1917" y="752"/>
                </a:lnTo>
                <a:lnTo>
                  <a:pt x="1926" y="754"/>
                </a:lnTo>
                <a:lnTo>
                  <a:pt x="1935" y="757"/>
                </a:lnTo>
                <a:lnTo>
                  <a:pt x="1943" y="761"/>
                </a:lnTo>
                <a:lnTo>
                  <a:pt x="1947" y="763"/>
                </a:lnTo>
                <a:lnTo>
                  <a:pt x="1950" y="765"/>
                </a:lnTo>
                <a:lnTo>
                  <a:pt x="1957" y="770"/>
                </a:lnTo>
                <a:lnTo>
                  <a:pt x="1963" y="776"/>
                </a:lnTo>
                <a:lnTo>
                  <a:pt x="1965" y="780"/>
                </a:lnTo>
                <a:lnTo>
                  <a:pt x="1967" y="784"/>
                </a:lnTo>
                <a:lnTo>
                  <a:pt x="1969" y="787"/>
                </a:lnTo>
                <a:lnTo>
                  <a:pt x="1970" y="792"/>
                </a:lnTo>
                <a:lnTo>
                  <a:pt x="1972" y="796"/>
                </a:lnTo>
                <a:lnTo>
                  <a:pt x="1972" y="801"/>
                </a:lnTo>
                <a:lnTo>
                  <a:pt x="1973" y="806"/>
                </a:lnTo>
                <a:lnTo>
                  <a:pt x="1973" y="811"/>
                </a:lnTo>
                <a:lnTo>
                  <a:pt x="1973" y="930"/>
                </a:lnTo>
                <a:lnTo>
                  <a:pt x="1927" y="930"/>
                </a:lnTo>
                <a:lnTo>
                  <a:pt x="1927" y="905"/>
                </a:lnTo>
                <a:lnTo>
                  <a:pt x="1922" y="911"/>
                </a:lnTo>
                <a:lnTo>
                  <a:pt x="1917" y="917"/>
                </a:lnTo>
                <a:lnTo>
                  <a:pt x="1912" y="921"/>
                </a:lnTo>
                <a:lnTo>
                  <a:pt x="1906" y="925"/>
                </a:lnTo>
                <a:lnTo>
                  <a:pt x="1899" y="929"/>
                </a:lnTo>
                <a:lnTo>
                  <a:pt x="1891" y="931"/>
                </a:lnTo>
                <a:lnTo>
                  <a:pt x="1887" y="932"/>
                </a:lnTo>
                <a:lnTo>
                  <a:pt x="1883" y="933"/>
                </a:lnTo>
                <a:lnTo>
                  <a:pt x="1874" y="933"/>
                </a:lnTo>
                <a:close/>
                <a:moveTo>
                  <a:pt x="1888" y="899"/>
                </a:moveTo>
                <a:lnTo>
                  <a:pt x="1895" y="899"/>
                </a:lnTo>
                <a:lnTo>
                  <a:pt x="1902" y="897"/>
                </a:lnTo>
                <a:lnTo>
                  <a:pt x="1905" y="896"/>
                </a:lnTo>
                <a:lnTo>
                  <a:pt x="1908" y="894"/>
                </a:lnTo>
                <a:lnTo>
                  <a:pt x="1914" y="890"/>
                </a:lnTo>
                <a:lnTo>
                  <a:pt x="1916" y="888"/>
                </a:lnTo>
                <a:lnTo>
                  <a:pt x="1919" y="885"/>
                </a:lnTo>
                <a:lnTo>
                  <a:pt x="1922" y="879"/>
                </a:lnTo>
                <a:lnTo>
                  <a:pt x="1924" y="873"/>
                </a:lnTo>
                <a:lnTo>
                  <a:pt x="1924" y="870"/>
                </a:lnTo>
                <a:lnTo>
                  <a:pt x="1924" y="867"/>
                </a:lnTo>
                <a:lnTo>
                  <a:pt x="1924" y="848"/>
                </a:lnTo>
                <a:lnTo>
                  <a:pt x="1921" y="850"/>
                </a:lnTo>
                <a:lnTo>
                  <a:pt x="1915" y="851"/>
                </a:lnTo>
                <a:lnTo>
                  <a:pt x="1903" y="854"/>
                </a:lnTo>
                <a:lnTo>
                  <a:pt x="1890" y="856"/>
                </a:lnTo>
                <a:lnTo>
                  <a:pt x="1884" y="857"/>
                </a:lnTo>
                <a:lnTo>
                  <a:pt x="1879" y="859"/>
                </a:lnTo>
                <a:lnTo>
                  <a:pt x="1874" y="861"/>
                </a:lnTo>
                <a:lnTo>
                  <a:pt x="1870" y="863"/>
                </a:lnTo>
                <a:lnTo>
                  <a:pt x="1866" y="866"/>
                </a:lnTo>
                <a:lnTo>
                  <a:pt x="1864" y="870"/>
                </a:lnTo>
                <a:lnTo>
                  <a:pt x="1863" y="872"/>
                </a:lnTo>
                <a:lnTo>
                  <a:pt x="1862" y="874"/>
                </a:lnTo>
                <a:lnTo>
                  <a:pt x="1862" y="879"/>
                </a:lnTo>
                <a:lnTo>
                  <a:pt x="1862" y="884"/>
                </a:lnTo>
                <a:lnTo>
                  <a:pt x="1863" y="888"/>
                </a:lnTo>
                <a:lnTo>
                  <a:pt x="1865" y="890"/>
                </a:lnTo>
                <a:lnTo>
                  <a:pt x="1866" y="891"/>
                </a:lnTo>
                <a:lnTo>
                  <a:pt x="1869" y="894"/>
                </a:lnTo>
                <a:lnTo>
                  <a:pt x="1873" y="896"/>
                </a:lnTo>
                <a:lnTo>
                  <a:pt x="1875" y="897"/>
                </a:lnTo>
                <a:lnTo>
                  <a:pt x="1877" y="898"/>
                </a:lnTo>
                <a:lnTo>
                  <a:pt x="1882" y="899"/>
                </a:lnTo>
                <a:lnTo>
                  <a:pt x="1888" y="899"/>
                </a:lnTo>
                <a:close/>
                <a:moveTo>
                  <a:pt x="2063" y="930"/>
                </a:moveTo>
                <a:lnTo>
                  <a:pt x="2013" y="930"/>
                </a:lnTo>
                <a:lnTo>
                  <a:pt x="2013" y="694"/>
                </a:lnTo>
                <a:lnTo>
                  <a:pt x="2063" y="694"/>
                </a:lnTo>
                <a:lnTo>
                  <a:pt x="2063" y="930"/>
                </a:lnTo>
                <a:close/>
                <a:moveTo>
                  <a:pt x="2197" y="753"/>
                </a:moveTo>
                <a:lnTo>
                  <a:pt x="2197" y="790"/>
                </a:lnTo>
                <a:lnTo>
                  <a:pt x="2164" y="790"/>
                </a:lnTo>
                <a:lnTo>
                  <a:pt x="2164" y="876"/>
                </a:lnTo>
                <a:lnTo>
                  <a:pt x="2164" y="880"/>
                </a:lnTo>
                <a:lnTo>
                  <a:pt x="2165" y="884"/>
                </a:lnTo>
                <a:lnTo>
                  <a:pt x="2166" y="886"/>
                </a:lnTo>
                <a:lnTo>
                  <a:pt x="2167" y="887"/>
                </a:lnTo>
                <a:lnTo>
                  <a:pt x="2169" y="889"/>
                </a:lnTo>
                <a:lnTo>
                  <a:pt x="2171" y="891"/>
                </a:lnTo>
                <a:lnTo>
                  <a:pt x="2174" y="892"/>
                </a:lnTo>
                <a:lnTo>
                  <a:pt x="2177" y="893"/>
                </a:lnTo>
                <a:lnTo>
                  <a:pt x="2181" y="893"/>
                </a:lnTo>
                <a:lnTo>
                  <a:pt x="2188" y="892"/>
                </a:lnTo>
                <a:lnTo>
                  <a:pt x="2193" y="891"/>
                </a:lnTo>
                <a:lnTo>
                  <a:pt x="2201" y="928"/>
                </a:lnTo>
                <a:lnTo>
                  <a:pt x="2190" y="930"/>
                </a:lnTo>
                <a:lnTo>
                  <a:pt x="2183" y="932"/>
                </a:lnTo>
                <a:lnTo>
                  <a:pt x="2174" y="932"/>
                </a:lnTo>
                <a:lnTo>
                  <a:pt x="2168" y="932"/>
                </a:lnTo>
                <a:lnTo>
                  <a:pt x="2161" y="932"/>
                </a:lnTo>
                <a:lnTo>
                  <a:pt x="2156" y="931"/>
                </a:lnTo>
                <a:lnTo>
                  <a:pt x="2150" y="930"/>
                </a:lnTo>
                <a:lnTo>
                  <a:pt x="2145" y="928"/>
                </a:lnTo>
                <a:lnTo>
                  <a:pt x="2140" y="926"/>
                </a:lnTo>
                <a:lnTo>
                  <a:pt x="2135" y="924"/>
                </a:lnTo>
                <a:lnTo>
                  <a:pt x="2131" y="921"/>
                </a:lnTo>
                <a:lnTo>
                  <a:pt x="2127" y="917"/>
                </a:lnTo>
                <a:lnTo>
                  <a:pt x="2124" y="914"/>
                </a:lnTo>
                <a:lnTo>
                  <a:pt x="2121" y="909"/>
                </a:lnTo>
                <a:lnTo>
                  <a:pt x="2119" y="905"/>
                </a:lnTo>
                <a:lnTo>
                  <a:pt x="2117" y="900"/>
                </a:lnTo>
                <a:lnTo>
                  <a:pt x="2116" y="894"/>
                </a:lnTo>
                <a:lnTo>
                  <a:pt x="2115" y="888"/>
                </a:lnTo>
                <a:lnTo>
                  <a:pt x="2115" y="882"/>
                </a:lnTo>
                <a:lnTo>
                  <a:pt x="2115" y="790"/>
                </a:lnTo>
                <a:lnTo>
                  <a:pt x="2091" y="790"/>
                </a:lnTo>
                <a:lnTo>
                  <a:pt x="2091" y="753"/>
                </a:lnTo>
                <a:lnTo>
                  <a:pt x="2115" y="753"/>
                </a:lnTo>
                <a:lnTo>
                  <a:pt x="2115" y="711"/>
                </a:lnTo>
                <a:lnTo>
                  <a:pt x="2164" y="711"/>
                </a:lnTo>
                <a:lnTo>
                  <a:pt x="2164" y="753"/>
                </a:lnTo>
                <a:lnTo>
                  <a:pt x="2197" y="753"/>
                </a:lnTo>
                <a:close/>
                <a:moveTo>
                  <a:pt x="2304" y="933"/>
                </a:moveTo>
                <a:lnTo>
                  <a:pt x="2291" y="933"/>
                </a:lnTo>
                <a:lnTo>
                  <a:pt x="2285" y="932"/>
                </a:lnTo>
                <a:lnTo>
                  <a:pt x="2279" y="930"/>
                </a:lnTo>
                <a:lnTo>
                  <a:pt x="2268" y="927"/>
                </a:lnTo>
                <a:lnTo>
                  <a:pt x="2263" y="925"/>
                </a:lnTo>
                <a:lnTo>
                  <a:pt x="2258" y="922"/>
                </a:lnTo>
                <a:lnTo>
                  <a:pt x="2249" y="916"/>
                </a:lnTo>
                <a:lnTo>
                  <a:pt x="2245" y="912"/>
                </a:lnTo>
                <a:lnTo>
                  <a:pt x="2241" y="908"/>
                </a:lnTo>
                <a:lnTo>
                  <a:pt x="2234" y="900"/>
                </a:lnTo>
                <a:lnTo>
                  <a:pt x="2231" y="895"/>
                </a:lnTo>
                <a:lnTo>
                  <a:pt x="2228" y="890"/>
                </a:lnTo>
                <a:lnTo>
                  <a:pt x="2223" y="879"/>
                </a:lnTo>
                <a:lnTo>
                  <a:pt x="2221" y="874"/>
                </a:lnTo>
                <a:lnTo>
                  <a:pt x="2220" y="868"/>
                </a:lnTo>
                <a:lnTo>
                  <a:pt x="2219" y="862"/>
                </a:lnTo>
                <a:lnTo>
                  <a:pt x="2218" y="855"/>
                </a:lnTo>
                <a:lnTo>
                  <a:pt x="2218" y="849"/>
                </a:lnTo>
                <a:lnTo>
                  <a:pt x="2217" y="842"/>
                </a:lnTo>
                <a:lnTo>
                  <a:pt x="2218" y="835"/>
                </a:lnTo>
                <a:lnTo>
                  <a:pt x="2218" y="829"/>
                </a:lnTo>
                <a:lnTo>
                  <a:pt x="2219" y="823"/>
                </a:lnTo>
                <a:lnTo>
                  <a:pt x="2220" y="816"/>
                </a:lnTo>
                <a:lnTo>
                  <a:pt x="2223" y="805"/>
                </a:lnTo>
                <a:lnTo>
                  <a:pt x="2225" y="799"/>
                </a:lnTo>
                <a:lnTo>
                  <a:pt x="2228" y="794"/>
                </a:lnTo>
                <a:lnTo>
                  <a:pt x="2234" y="785"/>
                </a:lnTo>
                <a:lnTo>
                  <a:pt x="2237" y="780"/>
                </a:lnTo>
                <a:lnTo>
                  <a:pt x="2241" y="776"/>
                </a:lnTo>
                <a:lnTo>
                  <a:pt x="2245" y="772"/>
                </a:lnTo>
                <a:lnTo>
                  <a:pt x="2249" y="769"/>
                </a:lnTo>
                <a:lnTo>
                  <a:pt x="2253" y="765"/>
                </a:lnTo>
                <a:lnTo>
                  <a:pt x="2258" y="762"/>
                </a:lnTo>
                <a:lnTo>
                  <a:pt x="2263" y="760"/>
                </a:lnTo>
                <a:lnTo>
                  <a:pt x="2268" y="757"/>
                </a:lnTo>
                <a:lnTo>
                  <a:pt x="2274" y="755"/>
                </a:lnTo>
                <a:lnTo>
                  <a:pt x="2279" y="754"/>
                </a:lnTo>
                <a:lnTo>
                  <a:pt x="2285" y="752"/>
                </a:lnTo>
                <a:lnTo>
                  <a:pt x="2291" y="752"/>
                </a:lnTo>
                <a:lnTo>
                  <a:pt x="2304" y="751"/>
                </a:lnTo>
                <a:lnTo>
                  <a:pt x="2317" y="752"/>
                </a:lnTo>
                <a:lnTo>
                  <a:pt x="2323" y="752"/>
                </a:lnTo>
                <a:lnTo>
                  <a:pt x="2329" y="754"/>
                </a:lnTo>
                <a:lnTo>
                  <a:pt x="2340" y="757"/>
                </a:lnTo>
                <a:lnTo>
                  <a:pt x="2346" y="760"/>
                </a:lnTo>
                <a:lnTo>
                  <a:pt x="2351" y="762"/>
                </a:lnTo>
                <a:lnTo>
                  <a:pt x="2360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75" y="785"/>
                </a:lnTo>
                <a:lnTo>
                  <a:pt x="2378" y="789"/>
                </a:lnTo>
                <a:lnTo>
                  <a:pt x="2381" y="794"/>
                </a:lnTo>
                <a:lnTo>
                  <a:pt x="2385" y="805"/>
                </a:lnTo>
                <a:lnTo>
                  <a:pt x="2387" y="811"/>
                </a:lnTo>
                <a:lnTo>
                  <a:pt x="2389" y="816"/>
                </a:lnTo>
                <a:lnTo>
                  <a:pt x="2390" y="823"/>
                </a:lnTo>
                <a:lnTo>
                  <a:pt x="2391" y="829"/>
                </a:lnTo>
                <a:lnTo>
                  <a:pt x="2391" y="835"/>
                </a:lnTo>
                <a:lnTo>
                  <a:pt x="2391" y="842"/>
                </a:lnTo>
                <a:lnTo>
                  <a:pt x="2391" y="849"/>
                </a:lnTo>
                <a:lnTo>
                  <a:pt x="2391" y="855"/>
                </a:lnTo>
                <a:lnTo>
                  <a:pt x="2390" y="862"/>
                </a:lnTo>
                <a:lnTo>
                  <a:pt x="2389" y="868"/>
                </a:lnTo>
                <a:lnTo>
                  <a:pt x="2385" y="879"/>
                </a:lnTo>
                <a:lnTo>
                  <a:pt x="2383" y="885"/>
                </a:lnTo>
                <a:lnTo>
                  <a:pt x="2381" y="890"/>
                </a:lnTo>
                <a:lnTo>
                  <a:pt x="2375" y="900"/>
                </a:lnTo>
                <a:lnTo>
                  <a:pt x="2372" y="904"/>
                </a:lnTo>
                <a:lnTo>
                  <a:pt x="2368" y="908"/>
                </a:lnTo>
                <a:lnTo>
                  <a:pt x="2364" y="912"/>
                </a:lnTo>
                <a:lnTo>
                  <a:pt x="2360" y="916"/>
                </a:lnTo>
                <a:lnTo>
                  <a:pt x="2355" y="919"/>
                </a:lnTo>
                <a:lnTo>
                  <a:pt x="2351" y="922"/>
                </a:lnTo>
                <a:lnTo>
                  <a:pt x="2346" y="925"/>
                </a:lnTo>
                <a:lnTo>
                  <a:pt x="2340" y="927"/>
                </a:lnTo>
                <a:lnTo>
                  <a:pt x="2335" y="929"/>
                </a:lnTo>
                <a:lnTo>
                  <a:pt x="2329" y="930"/>
                </a:lnTo>
                <a:lnTo>
                  <a:pt x="2323" y="932"/>
                </a:lnTo>
                <a:lnTo>
                  <a:pt x="2317" y="933"/>
                </a:lnTo>
                <a:lnTo>
                  <a:pt x="2304" y="933"/>
                </a:lnTo>
                <a:close/>
                <a:moveTo>
                  <a:pt x="2305" y="895"/>
                </a:moveTo>
                <a:lnTo>
                  <a:pt x="2309" y="895"/>
                </a:lnTo>
                <a:lnTo>
                  <a:pt x="2313" y="894"/>
                </a:lnTo>
                <a:lnTo>
                  <a:pt x="2317" y="893"/>
                </a:lnTo>
                <a:lnTo>
                  <a:pt x="2321" y="892"/>
                </a:lnTo>
                <a:lnTo>
                  <a:pt x="2324" y="889"/>
                </a:lnTo>
                <a:lnTo>
                  <a:pt x="2327" y="887"/>
                </a:lnTo>
                <a:lnTo>
                  <a:pt x="2330" y="884"/>
                </a:lnTo>
                <a:lnTo>
                  <a:pt x="2332" y="880"/>
                </a:lnTo>
                <a:lnTo>
                  <a:pt x="2334" y="876"/>
                </a:lnTo>
                <a:lnTo>
                  <a:pt x="2336" y="872"/>
                </a:lnTo>
                <a:lnTo>
                  <a:pt x="2338" y="868"/>
                </a:lnTo>
                <a:lnTo>
                  <a:pt x="2339" y="863"/>
                </a:lnTo>
                <a:lnTo>
                  <a:pt x="2341" y="853"/>
                </a:lnTo>
                <a:lnTo>
                  <a:pt x="2341" y="847"/>
                </a:lnTo>
                <a:lnTo>
                  <a:pt x="2342" y="842"/>
                </a:lnTo>
                <a:lnTo>
                  <a:pt x="2341" y="831"/>
                </a:lnTo>
                <a:lnTo>
                  <a:pt x="2339" y="821"/>
                </a:lnTo>
                <a:lnTo>
                  <a:pt x="2338" y="816"/>
                </a:lnTo>
                <a:lnTo>
                  <a:pt x="2336" y="812"/>
                </a:lnTo>
                <a:lnTo>
                  <a:pt x="2332" y="803"/>
                </a:lnTo>
                <a:lnTo>
                  <a:pt x="2330" y="800"/>
                </a:lnTo>
                <a:lnTo>
                  <a:pt x="2327" y="797"/>
                </a:lnTo>
                <a:lnTo>
                  <a:pt x="2324" y="794"/>
                </a:lnTo>
                <a:lnTo>
                  <a:pt x="2321" y="792"/>
                </a:lnTo>
                <a:lnTo>
                  <a:pt x="2317" y="790"/>
                </a:lnTo>
                <a:lnTo>
                  <a:pt x="2313" y="789"/>
                </a:lnTo>
                <a:lnTo>
                  <a:pt x="2309" y="788"/>
                </a:lnTo>
                <a:lnTo>
                  <a:pt x="2305" y="788"/>
                </a:lnTo>
                <a:lnTo>
                  <a:pt x="2300" y="788"/>
                </a:lnTo>
                <a:lnTo>
                  <a:pt x="2296" y="789"/>
                </a:lnTo>
                <a:lnTo>
                  <a:pt x="2292" y="790"/>
                </a:lnTo>
                <a:lnTo>
                  <a:pt x="2288" y="792"/>
                </a:lnTo>
                <a:lnTo>
                  <a:pt x="2285" y="794"/>
                </a:lnTo>
                <a:lnTo>
                  <a:pt x="2282" y="797"/>
                </a:lnTo>
                <a:lnTo>
                  <a:pt x="2279" y="800"/>
                </a:lnTo>
                <a:lnTo>
                  <a:pt x="2277" y="803"/>
                </a:lnTo>
                <a:lnTo>
                  <a:pt x="2272" y="812"/>
                </a:lnTo>
                <a:lnTo>
                  <a:pt x="2271" y="816"/>
                </a:lnTo>
                <a:lnTo>
                  <a:pt x="2270" y="821"/>
                </a:lnTo>
                <a:lnTo>
                  <a:pt x="2269" y="826"/>
                </a:lnTo>
                <a:lnTo>
                  <a:pt x="2268" y="831"/>
                </a:lnTo>
                <a:lnTo>
                  <a:pt x="2267" y="836"/>
                </a:lnTo>
                <a:lnTo>
                  <a:pt x="2267" y="842"/>
                </a:lnTo>
                <a:lnTo>
                  <a:pt x="2268" y="853"/>
                </a:lnTo>
                <a:lnTo>
                  <a:pt x="2270" y="863"/>
                </a:lnTo>
                <a:lnTo>
                  <a:pt x="2271" y="868"/>
                </a:lnTo>
                <a:lnTo>
                  <a:pt x="2272" y="872"/>
                </a:lnTo>
                <a:lnTo>
                  <a:pt x="2274" y="876"/>
                </a:lnTo>
                <a:lnTo>
                  <a:pt x="2277" y="880"/>
                </a:lnTo>
                <a:lnTo>
                  <a:pt x="2279" y="884"/>
                </a:lnTo>
                <a:lnTo>
                  <a:pt x="2282" y="887"/>
                </a:lnTo>
                <a:lnTo>
                  <a:pt x="2285" y="889"/>
                </a:lnTo>
                <a:lnTo>
                  <a:pt x="2288" y="892"/>
                </a:lnTo>
                <a:lnTo>
                  <a:pt x="2292" y="893"/>
                </a:lnTo>
                <a:lnTo>
                  <a:pt x="2296" y="894"/>
                </a:lnTo>
                <a:lnTo>
                  <a:pt x="2300" y="895"/>
                </a:lnTo>
                <a:lnTo>
                  <a:pt x="2305" y="895"/>
                </a:lnTo>
                <a:close/>
                <a:moveTo>
                  <a:pt x="2646" y="694"/>
                </a:moveTo>
                <a:lnTo>
                  <a:pt x="2696" y="694"/>
                </a:lnTo>
                <a:lnTo>
                  <a:pt x="2696" y="847"/>
                </a:lnTo>
                <a:lnTo>
                  <a:pt x="2696" y="854"/>
                </a:lnTo>
                <a:lnTo>
                  <a:pt x="2695" y="860"/>
                </a:lnTo>
                <a:lnTo>
                  <a:pt x="2694" y="866"/>
                </a:lnTo>
                <a:lnTo>
                  <a:pt x="2693" y="871"/>
                </a:lnTo>
                <a:lnTo>
                  <a:pt x="2691" y="877"/>
                </a:lnTo>
                <a:lnTo>
                  <a:pt x="2689" y="882"/>
                </a:lnTo>
                <a:lnTo>
                  <a:pt x="2686" y="887"/>
                </a:lnTo>
                <a:lnTo>
                  <a:pt x="2684" y="892"/>
                </a:lnTo>
                <a:lnTo>
                  <a:pt x="2680" y="897"/>
                </a:lnTo>
                <a:lnTo>
                  <a:pt x="2677" y="901"/>
                </a:lnTo>
                <a:lnTo>
                  <a:pt x="2673" y="906"/>
                </a:lnTo>
                <a:lnTo>
                  <a:pt x="2669" y="910"/>
                </a:lnTo>
                <a:lnTo>
                  <a:pt x="2664" y="913"/>
                </a:lnTo>
                <a:lnTo>
                  <a:pt x="2660" y="917"/>
                </a:lnTo>
                <a:lnTo>
                  <a:pt x="2655" y="920"/>
                </a:lnTo>
                <a:lnTo>
                  <a:pt x="2649" y="922"/>
                </a:lnTo>
                <a:lnTo>
                  <a:pt x="2638" y="927"/>
                </a:lnTo>
                <a:lnTo>
                  <a:pt x="2632" y="929"/>
                </a:lnTo>
                <a:lnTo>
                  <a:pt x="2626" y="930"/>
                </a:lnTo>
                <a:lnTo>
                  <a:pt x="2619" y="932"/>
                </a:lnTo>
                <a:lnTo>
                  <a:pt x="2612" y="932"/>
                </a:lnTo>
                <a:lnTo>
                  <a:pt x="2605" y="933"/>
                </a:lnTo>
                <a:lnTo>
                  <a:pt x="2598" y="933"/>
                </a:lnTo>
                <a:lnTo>
                  <a:pt x="2591" y="933"/>
                </a:lnTo>
                <a:lnTo>
                  <a:pt x="2584" y="932"/>
                </a:lnTo>
                <a:lnTo>
                  <a:pt x="2577" y="932"/>
                </a:lnTo>
                <a:lnTo>
                  <a:pt x="2571" y="930"/>
                </a:lnTo>
                <a:lnTo>
                  <a:pt x="2558" y="927"/>
                </a:lnTo>
                <a:lnTo>
                  <a:pt x="2552" y="925"/>
                </a:lnTo>
                <a:lnTo>
                  <a:pt x="2547" y="922"/>
                </a:lnTo>
                <a:lnTo>
                  <a:pt x="2541" y="920"/>
                </a:lnTo>
                <a:lnTo>
                  <a:pt x="2536" y="917"/>
                </a:lnTo>
                <a:lnTo>
                  <a:pt x="2527" y="910"/>
                </a:lnTo>
                <a:lnTo>
                  <a:pt x="2518" y="901"/>
                </a:lnTo>
                <a:lnTo>
                  <a:pt x="2515" y="897"/>
                </a:lnTo>
                <a:lnTo>
                  <a:pt x="2512" y="892"/>
                </a:lnTo>
                <a:lnTo>
                  <a:pt x="2509" y="887"/>
                </a:lnTo>
                <a:lnTo>
                  <a:pt x="2506" y="882"/>
                </a:lnTo>
                <a:lnTo>
                  <a:pt x="2504" y="877"/>
                </a:lnTo>
                <a:lnTo>
                  <a:pt x="2502" y="871"/>
                </a:lnTo>
                <a:lnTo>
                  <a:pt x="2501" y="866"/>
                </a:lnTo>
                <a:lnTo>
                  <a:pt x="2500" y="860"/>
                </a:lnTo>
                <a:lnTo>
                  <a:pt x="2500" y="854"/>
                </a:lnTo>
                <a:lnTo>
                  <a:pt x="2499" y="847"/>
                </a:lnTo>
                <a:lnTo>
                  <a:pt x="2499" y="694"/>
                </a:lnTo>
                <a:lnTo>
                  <a:pt x="2550" y="694"/>
                </a:lnTo>
                <a:lnTo>
                  <a:pt x="2550" y="843"/>
                </a:lnTo>
                <a:lnTo>
                  <a:pt x="2551" y="853"/>
                </a:lnTo>
                <a:lnTo>
                  <a:pt x="2552" y="857"/>
                </a:lnTo>
                <a:lnTo>
                  <a:pt x="2553" y="861"/>
                </a:lnTo>
                <a:lnTo>
                  <a:pt x="2555" y="865"/>
                </a:lnTo>
                <a:lnTo>
                  <a:pt x="2558" y="869"/>
                </a:lnTo>
                <a:lnTo>
                  <a:pt x="2560" y="873"/>
                </a:lnTo>
                <a:lnTo>
                  <a:pt x="2563" y="876"/>
                </a:lnTo>
                <a:lnTo>
                  <a:pt x="2567" y="879"/>
                </a:lnTo>
                <a:lnTo>
                  <a:pt x="2570" y="882"/>
                </a:lnTo>
                <a:lnTo>
                  <a:pt x="2574" y="884"/>
                </a:lnTo>
                <a:lnTo>
                  <a:pt x="2579" y="886"/>
                </a:lnTo>
                <a:lnTo>
                  <a:pt x="2583" y="887"/>
                </a:lnTo>
                <a:lnTo>
                  <a:pt x="2588" y="889"/>
                </a:lnTo>
                <a:lnTo>
                  <a:pt x="2598" y="889"/>
                </a:lnTo>
                <a:lnTo>
                  <a:pt x="2608" y="889"/>
                </a:lnTo>
                <a:lnTo>
                  <a:pt x="2613" y="887"/>
                </a:lnTo>
                <a:lnTo>
                  <a:pt x="2618" y="886"/>
                </a:lnTo>
                <a:lnTo>
                  <a:pt x="2622" y="884"/>
                </a:lnTo>
                <a:lnTo>
                  <a:pt x="2626" y="882"/>
                </a:lnTo>
                <a:lnTo>
                  <a:pt x="2629" y="879"/>
                </a:lnTo>
                <a:lnTo>
                  <a:pt x="2633" y="876"/>
                </a:lnTo>
                <a:lnTo>
                  <a:pt x="2636" y="873"/>
                </a:lnTo>
                <a:lnTo>
                  <a:pt x="2639" y="869"/>
                </a:lnTo>
                <a:lnTo>
                  <a:pt x="2641" y="865"/>
                </a:lnTo>
                <a:lnTo>
                  <a:pt x="2643" y="861"/>
                </a:lnTo>
                <a:lnTo>
                  <a:pt x="2644" y="857"/>
                </a:lnTo>
                <a:lnTo>
                  <a:pt x="2645" y="853"/>
                </a:lnTo>
                <a:lnTo>
                  <a:pt x="2646" y="848"/>
                </a:lnTo>
                <a:lnTo>
                  <a:pt x="2646" y="843"/>
                </a:lnTo>
                <a:lnTo>
                  <a:pt x="2646" y="694"/>
                </a:lnTo>
                <a:close/>
                <a:moveTo>
                  <a:pt x="2788" y="828"/>
                </a:moveTo>
                <a:lnTo>
                  <a:pt x="2788" y="930"/>
                </a:lnTo>
                <a:lnTo>
                  <a:pt x="2739" y="930"/>
                </a:lnTo>
                <a:lnTo>
                  <a:pt x="2739" y="753"/>
                </a:lnTo>
                <a:lnTo>
                  <a:pt x="2786" y="753"/>
                </a:lnTo>
                <a:lnTo>
                  <a:pt x="2786" y="784"/>
                </a:lnTo>
                <a:lnTo>
                  <a:pt x="2790" y="777"/>
                </a:lnTo>
                <a:lnTo>
                  <a:pt x="2796" y="770"/>
                </a:lnTo>
                <a:lnTo>
                  <a:pt x="2801" y="765"/>
                </a:lnTo>
                <a:lnTo>
                  <a:pt x="2808" y="760"/>
                </a:lnTo>
                <a:lnTo>
                  <a:pt x="2815" y="756"/>
                </a:lnTo>
                <a:lnTo>
                  <a:pt x="2819" y="754"/>
                </a:lnTo>
                <a:lnTo>
                  <a:pt x="2823" y="753"/>
                </a:lnTo>
                <a:lnTo>
                  <a:pt x="2832" y="751"/>
                </a:lnTo>
                <a:lnTo>
                  <a:pt x="2836" y="751"/>
                </a:lnTo>
                <a:lnTo>
                  <a:pt x="2841" y="751"/>
                </a:lnTo>
                <a:lnTo>
                  <a:pt x="2848" y="751"/>
                </a:lnTo>
                <a:lnTo>
                  <a:pt x="2854" y="752"/>
                </a:lnTo>
                <a:lnTo>
                  <a:pt x="2860" y="753"/>
                </a:lnTo>
                <a:lnTo>
                  <a:pt x="2866" y="755"/>
                </a:lnTo>
                <a:lnTo>
                  <a:pt x="2871" y="758"/>
                </a:lnTo>
                <a:lnTo>
                  <a:pt x="2876" y="761"/>
                </a:lnTo>
                <a:lnTo>
                  <a:pt x="2881" y="764"/>
                </a:lnTo>
                <a:lnTo>
                  <a:pt x="2885" y="769"/>
                </a:lnTo>
                <a:lnTo>
                  <a:pt x="2889" y="773"/>
                </a:lnTo>
                <a:lnTo>
                  <a:pt x="2893" y="778"/>
                </a:lnTo>
                <a:lnTo>
                  <a:pt x="2895" y="784"/>
                </a:lnTo>
                <a:lnTo>
                  <a:pt x="2897" y="787"/>
                </a:lnTo>
                <a:lnTo>
                  <a:pt x="2898" y="790"/>
                </a:lnTo>
                <a:lnTo>
                  <a:pt x="2900" y="796"/>
                </a:lnTo>
                <a:lnTo>
                  <a:pt x="2901" y="803"/>
                </a:lnTo>
                <a:lnTo>
                  <a:pt x="2902" y="810"/>
                </a:lnTo>
                <a:lnTo>
                  <a:pt x="2902" y="817"/>
                </a:lnTo>
                <a:lnTo>
                  <a:pt x="2902" y="930"/>
                </a:lnTo>
                <a:lnTo>
                  <a:pt x="2853" y="930"/>
                </a:lnTo>
                <a:lnTo>
                  <a:pt x="2853" y="826"/>
                </a:lnTo>
                <a:lnTo>
                  <a:pt x="2853" y="818"/>
                </a:lnTo>
                <a:lnTo>
                  <a:pt x="2852" y="815"/>
                </a:lnTo>
                <a:lnTo>
                  <a:pt x="2851" y="812"/>
                </a:lnTo>
                <a:lnTo>
                  <a:pt x="2848" y="806"/>
                </a:lnTo>
                <a:lnTo>
                  <a:pt x="2847" y="803"/>
                </a:lnTo>
                <a:lnTo>
                  <a:pt x="2845" y="801"/>
                </a:lnTo>
                <a:lnTo>
                  <a:pt x="2840" y="797"/>
                </a:lnTo>
                <a:lnTo>
                  <a:pt x="2837" y="795"/>
                </a:lnTo>
                <a:lnTo>
                  <a:pt x="2835" y="794"/>
                </a:lnTo>
                <a:lnTo>
                  <a:pt x="2829" y="792"/>
                </a:lnTo>
                <a:lnTo>
                  <a:pt x="2825" y="792"/>
                </a:lnTo>
                <a:lnTo>
                  <a:pt x="2822" y="792"/>
                </a:lnTo>
                <a:lnTo>
                  <a:pt x="2814" y="792"/>
                </a:lnTo>
                <a:lnTo>
                  <a:pt x="2808" y="794"/>
                </a:lnTo>
                <a:lnTo>
                  <a:pt x="2805" y="795"/>
                </a:lnTo>
                <a:lnTo>
                  <a:pt x="2802" y="797"/>
                </a:lnTo>
                <a:lnTo>
                  <a:pt x="2800" y="799"/>
                </a:lnTo>
                <a:lnTo>
                  <a:pt x="2797" y="801"/>
                </a:lnTo>
                <a:lnTo>
                  <a:pt x="2795" y="804"/>
                </a:lnTo>
                <a:lnTo>
                  <a:pt x="2793" y="806"/>
                </a:lnTo>
                <a:lnTo>
                  <a:pt x="2792" y="809"/>
                </a:lnTo>
                <a:lnTo>
                  <a:pt x="2790" y="812"/>
                </a:lnTo>
                <a:lnTo>
                  <a:pt x="2789" y="820"/>
                </a:lnTo>
                <a:lnTo>
                  <a:pt x="2788" y="824"/>
                </a:lnTo>
                <a:lnTo>
                  <a:pt x="2788" y="828"/>
                </a:lnTo>
                <a:close/>
                <a:moveTo>
                  <a:pt x="2966" y="730"/>
                </a:moveTo>
                <a:lnTo>
                  <a:pt x="2961" y="730"/>
                </a:lnTo>
                <a:lnTo>
                  <a:pt x="2956" y="729"/>
                </a:lnTo>
                <a:lnTo>
                  <a:pt x="2952" y="726"/>
                </a:lnTo>
                <a:lnTo>
                  <a:pt x="2948" y="723"/>
                </a:lnTo>
                <a:lnTo>
                  <a:pt x="2944" y="719"/>
                </a:lnTo>
                <a:lnTo>
                  <a:pt x="2942" y="715"/>
                </a:lnTo>
                <a:lnTo>
                  <a:pt x="2940" y="710"/>
                </a:lnTo>
                <a:lnTo>
                  <a:pt x="2940" y="705"/>
                </a:lnTo>
                <a:lnTo>
                  <a:pt x="2940" y="701"/>
                </a:lnTo>
                <a:lnTo>
                  <a:pt x="2942" y="696"/>
                </a:lnTo>
                <a:lnTo>
                  <a:pt x="2944" y="692"/>
                </a:lnTo>
                <a:lnTo>
                  <a:pt x="2948" y="688"/>
                </a:lnTo>
                <a:lnTo>
                  <a:pt x="2952" y="685"/>
                </a:lnTo>
                <a:lnTo>
                  <a:pt x="2956" y="683"/>
                </a:lnTo>
                <a:lnTo>
                  <a:pt x="2961" y="681"/>
                </a:lnTo>
                <a:lnTo>
                  <a:pt x="2966" y="681"/>
                </a:lnTo>
                <a:lnTo>
                  <a:pt x="2972" y="681"/>
                </a:lnTo>
                <a:lnTo>
                  <a:pt x="2977" y="683"/>
                </a:lnTo>
                <a:lnTo>
                  <a:pt x="2982" y="685"/>
                </a:lnTo>
                <a:lnTo>
                  <a:pt x="2986" y="688"/>
                </a:lnTo>
                <a:lnTo>
                  <a:pt x="2990" y="692"/>
                </a:lnTo>
                <a:lnTo>
                  <a:pt x="2992" y="696"/>
                </a:lnTo>
                <a:lnTo>
                  <a:pt x="2994" y="701"/>
                </a:lnTo>
                <a:lnTo>
                  <a:pt x="2994" y="705"/>
                </a:lnTo>
                <a:lnTo>
                  <a:pt x="2994" y="710"/>
                </a:lnTo>
                <a:lnTo>
                  <a:pt x="2992" y="715"/>
                </a:lnTo>
                <a:lnTo>
                  <a:pt x="2990" y="719"/>
                </a:lnTo>
                <a:lnTo>
                  <a:pt x="2986" y="723"/>
                </a:lnTo>
                <a:lnTo>
                  <a:pt x="2982" y="726"/>
                </a:lnTo>
                <a:lnTo>
                  <a:pt x="2977" y="729"/>
                </a:lnTo>
                <a:lnTo>
                  <a:pt x="2972" y="730"/>
                </a:lnTo>
                <a:lnTo>
                  <a:pt x="2966" y="730"/>
                </a:lnTo>
                <a:close/>
                <a:moveTo>
                  <a:pt x="2942" y="753"/>
                </a:moveTo>
                <a:lnTo>
                  <a:pt x="2992" y="753"/>
                </a:lnTo>
                <a:lnTo>
                  <a:pt x="2992" y="930"/>
                </a:lnTo>
                <a:lnTo>
                  <a:pt x="2942" y="930"/>
                </a:lnTo>
                <a:lnTo>
                  <a:pt x="2942" y="753"/>
                </a:lnTo>
                <a:close/>
                <a:moveTo>
                  <a:pt x="3195" y="753"/>
                </a:moveTo>
                <a:lnTo>
                  <a:pt x="3134" y="930"/>
                </a:lnTo>
                <a:lnTo>
                  <a:pt x="3078" y="930"/>
                </a:lnTo>
                <a:lnTo>
                  <a:pt x="3017" y="753"/>
                </a:lnTo>
                <a:lnTo>
                  <a:pt x="3068" y="753"/>
                </a:lnTo>
                <a:lnTo>
                  <a:pt x="3105" y="880"/>
                </a:lnTo>
                <a:lnTo>
                  <a:pt x="3143" y="753"/>
                </a:lnTo>
                <a:lnTo>
                  <a:pt x="3195" y="753"/>
                </a:lnTo>
                <a:close/>
                <a:moveTo>
                  <a:pt x="3294" y="933"/>
                </a:moveTo>
                <a:lnTo>
                  <a:pt x="3287" y="933"/>
                </a:lnTo>
                <a:lnTo>
                  <a:pt x="3280" y="933"/>
                </a:lnTo>
                <a:lnTo>
                  <a:pt x="3268" y="931"/>
                </a:lnTo>
                <a:lnTo>
                  <a:pt x="3263" y="929"/>
                </a:lnTo>
                <a:lnTo>
                  <a:pt x="3257" y="927"/>
                </a:lnTo>
                <a:lnTo>
                  <a:pt x="3247" y="922"/>
                </a:lnTo>
                <a:lnTo>
                  <a:pt x="3242" y="919"/>
                </a:lnTo>
                <a:lnTo>
                  <a:pt x="3237" y="916"/>
                </a:lnTo>
                <a:lnTo>
                  <a:pt x="3233" y="913"/>
                </a:lnTo>
                <a:lnTo>
                  <a:pt x="3229" y="909"/>
                </a:lnTo>
                <a:lnTo>
                  <a:pt x="3222" y="900"/>
                </a:lnTo>
                <a:lnTo>
                  <a:pt x="3219" y="896"/>
                </a:lnTo>
                <a:lnTo>
                  <a:pt x="3216" y="891"/>
                </a:lnTo>
                <a:lnTo>
                  <a:pt x="3212" y="880"/>
                </a:lnTo>
                <a:lnTo>
                  <a:pt x="3210" y="874"/>
                </a:lnTo>
                <a:lnTo>
                  <a:pt x="3209" y="868"/>
                </a:lnTo>
                <a:lnTo>
                  <a:pt x="3207" y="862"/>
                </a:lnTo>
                <a:lnTo>
                  <a:pt x="3207" y="856"/>
                </a:lnTo>
                <a:lnTo>
                  <a:pt x="3206" y="849"/>
                </a:lnTo>
                <a:lnTo>
                  <a:pt x="3206" y="842"/>
                </a:lnTo>
                <a:lnTo>
                  <a:pt x="3206" y="836"/>
                </a:lnTo>
                <a:lnTo>
                  <a:pt x="3207" y="829"/>
                </a:lnTo>
                <a:lnTo>
                  <a:pt x="3207" y="823"/>
                </a:lnTo>
                <a:lnTo>
                  <a:pt x="3209" y="817"/>
                </a:lnTo>
                <a:lnTo>
                  <a:pt x="3212" y="805"/>
                </a:lnTo>
                <a:lnTo>
                  <a:pt x="3214" y="800"/>
                </a:lnTo>
                <a:lnTo>
                  <a:pt x="3216" y="794"/>
                </a:lnTo>
                <a:lnTo>
                  <a:pt x="3222" y="785"/>
                </a:lnTo>
                <a:lnTo>
                  <a:pt x="3226" y="780"/>
                </a:lnTo>
                <a:lnTo>
                  <a:pt x="3229" y="776"/>
                </a:lnTo>
                <a:lnTo>
                  <a:pt x="3233" y="772"/>
                </a:lnTo>
                <a:lnTo>
                  <a:pt x="3237" y="769"/>
                </a:lnTo>
                <a:lnTo>
                  <a:pt x="3246" y="762"/>
                </a:lnTo>
                <a:lnTo>
                  <a:pt x="3251" y="760"/>
                </a:lnTo>
                <a:lnTo>
                  <a:pt x="3256" y="757"/>
                </a:lnTo>
                <a:lnTo>
                  <a:pt x="3262" y="755"/>
                </a:lnTo>
                <a:lnTo>
                  <a:pt x="3267" y="754"/>
                </a:lnTo>
                <a:lnTo>
                  <a:pt x="3273" y="752"/>
                </a:lnTo>
                <a:lnTo>
                  <a:pt x="3279" y="752"/>
                </a:lnTo>
                <a:lnTo>
                  <a:pt x="3292" y="751"/>
                </a:lnTo>
                <a:lnTo>
                  <a:pt x="3303" y="751"/>
                </a:lnTo>
                <a:lnTo>
                  <a:pt x="3314" y="753"/>
                </a:lnTo>
                <a:lnTo>
                  <a:pt x="3319" y="755"/>
                </a:lnTo>
                <a:lnTo>
                  <a:pt x="3324" y="756"/>
                </a:lnTo>
                <a:lnTo>
                  <a:pt x="3334" y="761"/>
                </a:lnTo>
                <a:lnTo>
                  <a:pt x="3343" y="766"/>
                </a:lnTo>
                <a:lnTo>
                  <a:pt x="3347" y="770"/>
                </a:lnTo>
                <a:lnTo>
                  <a:pt x="3351" y="773"/>
                </a:lnTo>
                <a:lnTo>
                  <a:pt x="3358" y="781"/>
                </a:lnTo>
                <a:lnTo>
                  <a:pt x="3361" y="786"/>
                </a:lnTo>
                <a:lnTo>
                  <a:pt x="3364" y="791"/>
                </a:lnTo>
                <a:lnTo>
                  <a:pt x="3366" y="796"/>
                </a:lnTo>
                <a:lnTo>
                  <a:pt x="3368" y="801"/>
                </a:lnTo>
                <a:lnTo>
                  <a:pt x="3370" y="807"/>
                </a:lnTo>
                <a:lnTo>
                  <a:pt x="3372" y="813"/>
                </a:lnTo>
                <a:lnTo>
                  <a:pt x="3373" y="819"/>
                </a:lnTo>
                <a:lnTo>
                  <a:pt x="3374" y="826"/>
                </a:lnTo>
                <a:lnTo>
                  <a:pt x="3374" y="833"/>
                </a:lnTo>
                <a:lnTo>
                  <a:pt x="3375" y="841"/>
                </a:lnTo>
                <a:lnTo>
                  <a:pt x="3375" y="854"/>
                </a:lnTo>
                <a:lnTo>
                  <a:pt x="3254" y="854"/>
                </a:lnTo>
                <a:lnTo>
                  <a:pt x="3254" y="859"/>
                </a:lnTo>
                <a:lnTo>
                  <a:pt x="3255" y="863"/>
                </a:lnTo>
                <a:lnTo>
                  <a:pt x="3256" y="868"/>
                </a:lnTo>
                <a:lnTo>
                  <a:pt x="3257" y="872"/>
                </a:lnTo>
                <a:lnTo>
                  <a:pt x="3260" y="879"/>
                </a:lnTo>
                <a:lnTo>
                  <a:pt x="3263" y="882"/>
                </a:lnTo>
                <a:lnTo>
                  <a:pt x="3265" y="885"/>
                </a:lnTo>
                <a:lnTo>
                  <a:pt x="3268" y="888"/>
                </a:lnTo>
                <a:lnTo>
                  <a:pt x="3271" y="890"/>
                </a:lnTo>
                <a:lnTo>
                  <a:pt x="3274" y="892"/>
                </a:lnTo>
                <a:lnTo>
                  <a:pt x="3278" y="894"/>
                </a:lnTo>
                <a:lnTo>
                  <a:pt x="3282" y="895"/>
                </a:lnTo>
                <a:lnTo>
                  <a:pt x="3286" y="896"/>
                </a:lnTo>
                <a:lnTo>
                  <a:pt x="3294" y="897"/>
                </a:lnTo>
                <a:lnTo>
                  <a:pt x="3300" y="896"/>
                </a:lnTo>
                <a:lnTo>
                  <a:pt x="3306" y="895"/>
                </a:lnTo>
                <a:lnTo>
                  <a:pt x="3311" y="894"/>
                </a:lnTo>
                <a:lnTo>
                  <a:pt x="3316" y="892"/>
                </a:lnTo>
                <a:lnTo>
                  <a:pt x="3318" y="890"/>
                </a:lnTo>
                <a:lnTo>
                  <a:pt x="3320" y="889"/>
                </a:lnTo>
                <a:lnTo>
                  <a:pt x="3323" y="885"/>
                </a:lnTo>
                <a:lnTo>
                  <a:pt x="3326" y="881"/>
                </a:lnTo>
                <a:lnTo>
                  <a:pt x="3328" y="876"/>
                </a:lnTo>
                <a:lnTo>
                  <a:pt x="3374" y="879"/>
                </a:lnTo>
                <a:lnTo>
                  <a:pt x="3372" y="885"/>
                </a:lnTo>
                <a:lnTo>
                  <a:pt x="3370" y="891"/>
                </a:lnTo>
                <a:lnTo>
                  <a:pt x="3367" y="896"/>
                </a:lnTo>
                <a:lnTo>
                  <a:pt x="3364" y="901"/>
                </a:lnTo>
                <a:lnTo>
                  <a:pt x="3361" y="906"/>
                </a:lnTo>
                <a:lnTo>
                  <a:pt x="3357" y="911"/>
                </a:lnTo>
                <a:lnTo>
                  <a:pt x="3352" y="915"/>
                </a:lnTo>
                <a:lnTo>
                  <a:pt x="3347" y="919"/>
                </a:lnTo>
                <a:lnTo>
                  <a:pt x="3342" y="922"/>
                </a:lnTo>
                <a:lnTo>
                  <a:pt x="3336" y="925"/>
                </a:lnTo>
                <a:lnTo>
                  <a:pt x="3330" y="928"/>
                </a:lnTo>
                <a:lnTo>
                  <a:pt x="3323" y="930"/>
                </a:lnTo>
                <a:lnTo>
                  <a:pt x="3320" y="930"/>
                </a:lnTo>
                <a:lnTo>
                  <a:pt x="3316" y="931"/>
                </a:lnTo>
                <a:lnTo>
                  <a:pt x="3309" y="932"/>
                </a:lnTo>
                <a:lnTo>
                  <a:pt x="3302" y="933"/>
                </a:lnTo>
                <a:lnTo>
                  <a:pt x="3294" y="933"/>
                </a:lnTo>
                <a:close/>
                <a:moveTo>
                  <a:pt x="3254" y="824"/>
                </a:moveTo>
                <a:lnTo>
                  <a:pt x="3329" y="824"/>
                </a:lnTo>
                <a:lnTo>
                  <a:pt x="3328" y="820"/>
                </a:lnTo>
                <a:lnTo>
                  <a:pt x="3328" y="816"/>
                </a:lnTo>
                <a:lnTo>
                  <a:pt x="3327" y="813"/>
                </a:lnTo>
                <a:lnTo>
                  <a:pt x="3326" y="809"/>
                </a:lnTo>
                <a:lnTo>
                  <a:pt x="3324" y="806"/>
                </a:lnTo>
                <a:lnTo>
                  <a:pt x="3323" y="803"/>
                </a:lnTo>
                <a:lnTo>
                  <a:pt x="3321" y="800"/>
                </a:lnTo>
                <a:lnTo>
                  <a:pt x="3318" y="798"/>
                </a:lnTo>
                <a:lnTo>
                  <a:pt x="3313" y="793"/>
                </a:lnTo>
                <a:lnTo>
                  <a:pt x="3307" y="790"/>
                </a:lnTo>
                <a:lnTo>
                  <a:pt x="3300" y="788"/>
                </a:lnTo>
                <a:lnTo>
                  <a:pt x="3292" y="787"/>
                </a:lnTo>
                <a:lnTo>
                  <a:pt x="3285" y="788"/>
                </a:lnTo>
                <a:lnTo>
                  <a:pt x="3281" y="789"/>
                </a:lnTo>
                <a:lnTo>
                  <a:pt x="3278" y="790"/>
                </a:lnTo>
                <a:lnTo>
                  <a:pt x="3271" y="793"/>
                </a:lnTo>
                <a:lnTo>
                  <a:pt x="3268" y="796"/>
                </a:lnTo>
                <a:lnTo>
                  <a:pt x="3266" y="798"/>
                </a:lnTo>
                <a:lnTo>
                  <a:pt x="3261" y="804"/>
                </a:lnTo>
                <a:lnTo>
                  <a:pt x="3258" y="810"/>
                </a:lnTo>
                <a:lnTo>
                  <a:pt x="3256" y="813"/>
                </a:lnTo>
                <a:lnTo>
                  <a:pt x="3255" y="816"/>
                </a:lnTo>
                <a:lnTo>
                  <a:pt x="3254" y="824"/>
                </a:lnTo>
                <a:close/>
                <a:moveTo>
                  <a:pt x="3409" y="930"/>
                </a:moveTo>
                <a:lnTo>
                  <a:pt x="3409" y="753"/>
                </a:lnTo>
                <a:lnTo>
                  <a:pt x="3457" y="753"/>
                </a:lnTo>
                <a:lnTo>
                  <a:pt x="3457" y="784"/>
                </a:lnTo>
                <a:lnTo>
                  <a:pt x="3461" y="776"/>
                </a:lnTo>
                <a:lnTo>
                  <a:pt x="3465" y="769"/>
                </a:lnTo>
                <a:lnTo>
                  <a:pt x="3470" y="764"/>
                </a:lnTo>
                <a:lnTo>
                  <a:pt x="3475" y="759"/>
                </a:lnTo>
                <a:lnTo>
                  <a:pt x="3478" y="757"/>
                </a:lnTo>
                <a:lnTo>
                  <a:pt x="3481" y="755"/>
                </a:lnTo>
                <a:lnTo>
                  <a:pt x="3487" y="753"/>
                </a:lnTo>
                <a:lnTo>
                  <a:pt x="3494" y="751"/>
                </a:lnTo>
                <a:lnTo>
                  <a:pt x="3501" y="751"/>
                </a:lnTo>
                <a:lnTo>
                  <a:pt x="3509" y="751"/>
                </a:lnTo>
                <a:lnTo>
                  <a:pt x="3517" y="752"/>
                </a:lnTo>
                <a:lnTo>
                  <a:pt x="3517" y="796"/>
                </a:lnTo>
                <a:lnTo>
                  <a:pt x="3513" y="795"/>
                </a:lnTo>
                <a:lnTo>
                  <a:pt x="3507" y="794"/>
                </a:lnTo>
                <a:lnTo>
                  <a:pt x="3496" y="793"/>
                </a:lnTo>
                <a:lnTo>
                  <a:pt x="3488" y="794"/>
                </a:lnTo>
                <a:lnTo>
                  <a:pt x="3485" y="795"/>
                </a:lnTo>
                <a:lnTo>
                  <a:pt x="3481" y="796"/>
                </a:lnTo>
                <a:lnTo>
                  <a:pt x="3478" y="797"/>
                </a:lnTo>
                <a:lnTo>
                  <a:pt x="3475" y="799"/>
                </a:lnTo>
                <a:lnTo>
                  <a:pt x="3472" y="801"/>
                </a:lnTo>
                <a:lnTo>
                  <a:pt x="3469" y="803"/>
                </a:lnTo>
                <a:lnTo>
                  <a:pt x="3465" y="809"/>
                </a:lnTo>
                <a:lnTo>
                  <a:pt x="3463" y="812"/>
                </a:lnTo>
                <a:lnTo>
                  <a:pt x="3461" y="815"/>
                </a:lnTo>
                <a:lnTo>
                  <a:pt x="3460" y="818"/>
                </a:lnTo>
                <a:lnTo>
                  <a:pt x="3459" y="822"/>
                </a:lnTo>
                <a:lnTo>
                  <a:pt x="3459" y="826"/>
                </a:lnTo>
                <a:lnTo>
                  <a:pt x="3459" y="830"/>
                </a:lnTo>
                <a:lnTo>
                  <a:pt x="3459" y="930"/>
                </a:lnTo>
                <a:lnTo>
                  <a:pt x="3409" y="930"/>
                </a:lnTo>
                <a:close/>
                <a:moveTo>
                  <a:pt x="3690" y="804"/>
                </a:moveTo>
                <a:lnTo>
                  <a:pt x="3645" y="806"/>
                </a:lnTo>
                <a:lnTo>
                  <a:pt x="3644" y="802"/>
                </a:lnTo>
                <a:lnTo>
                  <a:pt x="3642" y="798"/>
                </a:lnTo>
                <a:lnTo>
                  <a:pt x="3639" y="795"/>
                </a:lnTo>
                <a:lnTo>
                  <a:pt x="3636" y="792"/>
                </a:lnTo>
                <a:lnTo>
                  <a:pt x="3632" y="789"/>
                </a:lnTo>
                <a:lnTo>
                  <a:pt x="3627" y="787"/>
                </a:lnTo>
                <a:lnTo>
                  <a:pt x="3622" y="786"/>
                </a:lnTo>
                <a:lnTo>
                  <a:pt x="3616" y="786"/>
                </a:lnTo>
                <a:lnTo>
                  <a:pt x="3610" y="786"/>
                </a:lnTo>
                <a:lnTo>
                  <a:pt x="3605" y="787"/>
                </a:lnTo>
                <a:lnTo>
                  <a:pt x="3601" y="788"/>
                </a:lnTo>
                <a:lnTo>
                  <a:pt x="3596" y="790"/>
                </a:lnTo>
                <a:lnTo>
                  <a:pt x="3593" y="793"/>
                </a:lnTo>
                <a:lnTo>
                  <a:pt x="3591" y="796"/>
                </a:lnTo>
                <a:lnTo>
                  <a:pt x="3589" y="799"/>
                </a:lnTo>
                <a:lnTo>
                  <a:pt x="3589" y="803"/>
                </a:lnTo>
                <a:lnTo>
                  <a:pt x="3589" y="806"/>
                </a:lnTo>
                <a:lnTo>
                  <a:pt x="3590" y="809"/>
                </a:lnTo>
                <a:lnTo>
                  <a:pt x="3591" y="811"/>
                </a:lnTo>
                <a:lnTo>
                  <a:pt x="3594" y="814"/>
                </a:lnTo>
                <a:lnTo>
                  <a:pt x="3597" y="816"/>
                </a:lnTo>
                <a:lnTo>
                  <a:pt x="3601" y="818"/>
                </a:lnTo>
                <a:lnTo>
                  <a:pt x="3605" y="819"/>
                </a:lnTo>
                <a:lnTo>
                  <a:pt x="3611" y="821"/>
                </a:lnTo>
                <a:lnTo>
                  <a:pt x="3643" y="827"/>
                </a:lnTo>
                <a:lnTo>
                  <a:pt x="3649" y="829"/>
                </a:lnTo>
                <a:lnTo>
                  <a:pt x="3655" y="830"/>
                </a:lnTo>
                <a:lnTo>
                  <a:pt x="3660" y="832"/>
                </a:lnTo>
                <a:lnTo>
                  <a:pt x="3665" y="834"/>
                </a:lnTo>
                <a:lnTo>
                  <a:pt x="3674" y="839"/>
                </a:lnTo>
                <a:lnTo>
                  <a:pt x="3681" y="844"/>
                </a:lnTo>
                <a:lnTo>
                  <a:pt x="3684" y="848"/>
                </a:lnTo>
                <a:lnTo>
                  <a:pt x="3687" y="851"/>
                </a:lnTo>
                <a:lnTo>
                  <a:pt x="3689" y="854"/>
                </a:lnTo>
                <a:lnTo>
                  <a:pt x="3691" y="858"/>
                </a:lnTo>
                <a:lnTo>
                  <a:pt x="3693" y="866"/>
                </a:lnTo>
                <a:lnTo>
                  <a:pt x="3694" y="870"/>
                </a:lnTo>
                <a:lnTo>
                  <a:pt x="3694" y="875"/>
                </a:lnTo>
                <a:lnTo>
                  <a:pt x="3694" y="879"/>
                </a:lnTo>
                <a:lnTo>
                  <a:pt x="3694" y="883"/>
                </a:lnTo>
                <a:lnTo>
                  <a:pt x="3693" y="888"/>
                </a:lnTo>
                <a:lnTo>
                  <a:pt x="3692" y="891"/>
                </a:lnTo>
                <a:lnTo>
                  <a:pt x="3690" y="895"/>
                </a:lnTo>
                <a:lnTo>
                  <a:pt x="3688" y="899"/>
                </a:lnTo>
                <a:lnTo>
                  <a:pt x="3686" y="902"/>
                </a:lnTo>
                <a:lnTo>
                  <a:pt x="3684" y="906"/>
                </a:lnTo>
                <a:lnTo>
                  <a:pt x="3678" y="912"/>
                </a:lnTo>
                <a:lnTo>
                  <a:pt x="3672" y="917"/>
                </a:lnTo>
                <a:lnTo>
                  <a:pt x="3664" y="922"/>
                </a:lnTo>
                <a:lnTo>
                  <a:pt x="3656" y="926"/>
                </a:lnTo>
                <a:lnTo>
                  <a:pt x="3647" y="929"/>
                </a:lnTo>
                <a:lnTo>
                  <a:pt x="3637" y="931"/>
                </a:lnTo>
                <a:lnTo>
                  <a:pt x="3627" y="933"/>
                </a:lnTo>
                <a:lnTo>
                  <a:pt x="3615" y="933"/>
                </a:lnTo>
                <a:lnTo>
                  <a:pt x="3607" y="933"/>
                </a:lnTo>
                <a:lnTo>
                  <a:pt x="3599" y="932"/>
                </a:lnTo>
                <a:lnTo>
                  <a:pt x="3591" y="931"/>
                </a:lnTo>
                <a:lnTo>
                  <a:pt x="3584" y="930"/>
                </a:lnTo>
                <a:lnTo>
                  <a:pt x="3577" y="928"/>
                </a:lnTo>
                <a:lnTo>
                  <a:pt x="3571" y="925"/>
                </a:lnTo>
                <a:lnTo>
                  <a:pt x="3565" y="922"/>
                </a:lnTo>
                <a:lnTo>
                  <a:pt x="3560" y="919"/>
                </a:lnTo>
                <a:lnTo>
                  <a:pt x="3555" y="915"/>
                </a:lnTo>
                <a:lnTo>
                  <a:pt x="3550" y="911"/>
                </a:lnTo>
                <a:lnTo>
                  <a:pt x="3546" y="906"/>
                </a:lnTo>
                <a:lnTo>
                  <a:pt x="3543" y="901"/>
                </a:lnTo>
                <a:lnTo>
                  <a:pt x="3540" y="896"/>
                </a:lnTo>
                <a:lnTo>
                  <a:pt x="3538" y="891"/>
                </a:lnTo>
                <a:lnTo>
                  <a:pt x="3536" y="885"/>
                </a:lnTo>
                <a:lnTo>
                  <a:pt x="3535" y="879"/>
                </a:lnTo>
                <a:lnTo>
                  <a:pt x="3584" y="876"/>
                </a:lnTo>
                <a:lnTo>
                  <a:pt x="3585" y="881"/>
                </a:lnTo>
                <a:lnTo>
                  <a:pt x="3587" y="886"/>
                </a:lnTo>
                <a:lnTo>
                  <a:pt x="3590" y="889"/>
                </a:lnTo>
                <a:lnTo>
                  <a:pt x="3594" y="892"/>
                </a:lnTo>
                <a:lnTo>
                  <a:pt x="3599" y="895"/>
                </a:lnTo>
                <a:lnTo>
                  <a:pt x="3604" y="897"/>
                </a:lnTo>
                <a:lnTo>
                  <a:pt x="3609" y="898"/>
                </a:lnTo>
                <a:lnTo>
                  <a:pt x="3616" y="898"/>
                </a:lnTo>
                <a:lnTo>
                  <a:pt x="3622" y="898"/>
                </a:lnTo>
                <a:lnTo>
                  <a:pt x="3627" y="897"/>
                </a:lnTo>
                <a:lnTo>
                  <a:pt x="3632" y="895"/>
                </a:lnTo>
                <a:lnTo>
                  <a:pt x="3634" y="894"/>
                </a:lnTo>
                <a:lnTo>
                  <a:pt x="3636" y="893"/>
                </a:lnTo>
                <a:lnTo>
                  <a:pt x="3640" y="890"/>
                </a:lnTo>
                <a:lnTo>
                  <a:pt x="3642" y="887"/>
                </a:lnTo>
                <a:lnTo>
                  <a:pt x="3643" y="886"/>
                </a:lnTo>
                <a:lnTo>
                  <a:pt x="3644" y="884"/>
                </a:lnTo>
                <a:lnTo>
                  <a:pt x="3644" y="880"/>
                </a:lnTo>
                <a:lnTo>
                  <a:pt x="3644" y="877"/>
                </a:lnTo>
                <a:lnTo>
                  <a:pt x="3643" y="874"/>
                </a:lnTo>
                <a:lnTo>
                  <a:pt x="3641" y="871"/>
                </a:lnTo>
                <a:lnTo>
                  <a:pt x="3639" y="869"/>
                </a:lnTo>
                <a:lnTo>
                  <a:pt x="3635" y="867"/>
                </a:lnTo>
                <a:lnTo>
                  <a:pt x="3631" y="865"/>
                </a:lnTo>
                <a:lnTo>
                  <a:pt x="3627" y="864"/>
                </a:lnTo>
                <a:lnTo>
                  <a:pt x="3622" y="862"/>
                </a:lnTo>
                <a:lnTo>
                  <a:pt x="3591" y="856"/>
                </a:lnTo>
                <a:lnTo>
                  <a:pt x="3585" y="855"/>
                </a:lnTo>
                <a:lnTo>
                  <a:pt x="3579" y="853"/>
                </a:lnTo>
                <a:lnTo>
                  <a:pt x="3569" y="849"/>
                </a:lnTo>
                <a:lnTo>
                  <a:pt x="3564" y="847"/>
                </a:lnTo>
                <a:lnTo>
                  <a:pt x="3560" y="844"/>
                </a:lnTo>
                <a:lnTo>
                  <a:pt x="3556" y="842"/>
                </a:lnTo>
                <a:lnTo>
                  <a:pt x="3553" y="839"/>
                </a:lnTo>
                <a:lnTo>
                  <a:pt x="3550" y="835"/>
                </a:lnTo>
                <a:lnTo>
                  <a:pt x="3547" y="832"/>
                </a:lnTo>
                <a:lnTo>
                  <a:pt x="3545" y="828"/>
                </a:lnTo>
                <a:lnTo>
                  <a:pt x="3543" y="824"/>
                </a:lnTo>
                <a:lnTo>
                  <a:pt x="3542" y="820"/>
                </a:lnTo>
                <a:lnTo>
                  <a:pt x="3541" y="815"/>
                </a:lnTo>
                <a:lnTo>
                  <a:pt x="3540" y="811"/>
                </a:lnTo>
                <a:lnTo>
                  <a:pt x="3540" y="806"/>
                </a:lnTo>
                <a:lnTo>
                  <a:pt x="3540" y="800"/>
                </a:lnTo>
                <a:lnTo>
                  <a:pt x="3541" y="794"/>
                </a:lnTo>
                <a:lnTo>
                  <a:pt x="3543" y="788"/>
                </a:lnTo>
                <a:lnTo>
                  <a:pt x="3545" y="783"/>
                </a:lnTo>
                <a:lnTo>
                  <a:pt x="3548" y="778"/>
                </a:lnTo>
                <a:lnTo>
                  <a:pt x="3551" y="774"/>
                </a:lnTo>
                <a:lnTo>
                  <a:pt x="3556" y="769"/>
                </a:lnTo>
                <a:lnTo>
                  <a:pt x="3560" y="766"/>
                </a:lnTo>
                <a:lnTo>
                  <a:pt x="3566" y="762"/>
                </a:lnTo>
                <a:lnTo>
                  <a:pt x="3572" y="759"/>
                </a:lnTo>
                <a:lnTo>
                  <a:pt x="3578" y="757"/>
                </a:lnTo>
                <a:lnTo>
                  <a:pt x="3584" y="754"/>
                </a:lnTo>
                <a:lnTo>
                  <a:pt x="3588" y="754"/>
                </a:lnTo>
                <a:lnTo>
                  <a:pt x="3591" y="753"/>
                </a:lnTo>
                <a:lnTo>
                  <a:pt x="3599" y="752"/>
                </a:lnTo>
                <a:lnTo>
                  <a:pt x="3607" y="751"/>
                </a:lnTo>
                <a:lnTo>
                  <a:pt x="3615" y="751"/>
                </a:lnTo>
                <a:lnTo>
                  <a:pt x="3623" y="751"/>
                </a:lnTo>
                <a:lnTo>
                  <a:pt x="3631" y="752"/>
                </a:lnTo>
                <a:lnTo>
                  <a:pt x="3638" y="753"/>
                </a:lnTo>
                <a:lnTo>
                  <a:pt x="3645" y="754"/>
                </a:lnTo>
                <a:lnTo>
                  <a:pt x="3651" y="756"/>
                </a:lnTo>
                <a:lnTo>
                  <a:pt x="3657" y="759"/>
                </a:lnTo>
                <a:lnTo>
                  <a:pt x="3663" y="762"/>
                </a:lnTo>
                <a:lnTo>
                  <a:pt x="3668" y="765"/>
                </a:lnTo>
                <a:lnTo>
                  <a:pt x="3672" y="769"/>
                </a:lnTo>
                <a:lnTo>
                  <a:pt x="3676" y="773"/>
                </a:lnTo>
                <a:lnTo>
                  <a:pt x="3680" y="777"/>
                </a:lnTo>
                <a:lnTo>
                  <a:pt x="3683" y="782"/>
                </a:lnTo>
                <a:lnTo>
                  <a:pt x="3685" y="787"/>
                </a:lnTo>
                <a:lnTo>
                  <a:pt x="3688" y="792"/>
                </a:lnTo>
                <a:lnTo>
                  <a:pt x="3689" y="798"/>
                </a:lnTo>
                <a:lnTo>
                  <a:pt x="3690" y="804"/>
                </a:lnTo>
                <a:close/>
                <a:moveTo>
                  <a:pt x="3751" y="730"/>
                </a:moveTo>
                <a:lnTo>
                  <a:pt x="3746" y="730"/>
                </a:lnTo>
                <a:lnTo>
                  <a:pt x="3741" y="729"/>
                </a:lnTo>
                <a:lnTo>
                  <a:pt x="3736" y="726"/>
                </a:lnTo>
                <a:lnTo>
                  <a:pt x="3732" y="723"/>
                </a:lnTo>
                <a:lnTo>
                  <a:pt x="3729" y="719"/>
                </a:lnTo>
                <a:lnTo>
                  <a:pt x="3726" y="715"/>
                </a:lnTo>
                <a:lnTo>
                  <a:pt x="3725" y="710"/>
                </a:lnTo>
                <a:lnTo>
                  <a:pt x="3724" y="705"/>
                </a:lnTo>
                <a:lnTo>
                  <a:pt x="3725" y="701"/>
                </a:lnTo>
                <a:lnTo>
                  <a:pt x="3726" y="696"/>
                </a:lnTo>
                <a:lnTo>
                  <a:pt x="3729" y="692"/>
                </a:lnTo>
                <a:lnTo>
                  <a:pt x="3732" y="688"/>
                </a:lnTo>
                <a:lnTo>
                  <a:pt x="3736" y="685"/>
                </a:lnTo>
                <a:lnTo>
                  <a:pt x="3741" y="683"/>
                </a:lnTo>
                <a:lnTo>
                  <a:pt x="3746" y="681"/>
                </a:lnTo>
                <a:lnTo>
                  <a:pt x="3751" y="681"/>
                </a:lnTo>
                <a:lnTo>
                  <a:pt x="3756" y="681"/>
                </a:lnTo>
                <a:lnTo>
                  <a:pt x="3761" y="683"/>
                </a:lnTo>
                <a:lnTo>
                  <a:pt x="3765" y="685"/>
                </a:lnTo>
                <a:lnTo>
                  <a:pt x="3770" y="688"/>
                </a:lnTo>
                <a:lnTo>
                  <a:pt x="3773" y="692"/>
                </a:lnTo>
                <a:lnTo>
                  <a:pt x="3775" y="696"/>
                </a:lnTo>
                <a:lnTo>
                  <a:pt x="3777" y="701"/>
                </a:lnTo>
                <a:lnTo>
                  <a:pt x="3777" y="705"/>
                </a:lnTo>
                <a:lnTo>
                  <a:pt x="3777" y="710"/>
                </a:lnTo>
                <a:lnTo>
                  <a:pt x="3775" y="715"/>
                </a:lnTo>
                <a:lnTo>
                  <a:pt x="3773" y="719"/>
                </a:lnTo>
                <a:lnTo>
                  <a:pt x="3770" y="723"/>
                </a:lnTo>
                <a:lnTo>
                  <a:pt x="3765" y="726"/>
                </a:lnTo>
                <a:lnTo>
                  <a:pt x="3761" y="729"/>
                </a:lnTo>
                <a:lnTo>
                  <a:pt x="3756" y="730"/>
                </a:lnTo>
                <a:lnTo>
                  <a:pt x="3751" y="730"/>
                </a:lnTo>
                <a:close/>
                <a:moveTo>
                  <a:pt x="3726" y="753"/>
                </a:moveTo>
                <a:lnTo>
                  <a:pt x="3775" y="753"/>
                </a:lnTo>
                <a:lnTo>
                  <a:pt x="3775" y="930"/>
                </a:lnTo>
                <a:lnTo>
                  <a:pt x="3726" y="930"/>
                </a:lnTo>
                <a:lnTo>
                  <a:pt x="3726" y="753"/>
                </a:lnTo>
                <a:close/>
                <a:moveTo>
                  <a:pt x="3908" y="753"/>
                </a:moveTo>
                <a:lnTo>
                  <a:pt x="3908" y="790"/>
                </a:lnTo>
                <a:lnTo>
                  <a:pt x="3874" y="790"/>
                </a:lnTo>
                <a:lnTo>
                  <a:pt x="3874" y="876"/>
                </a:lnTo>
                <a:lnTo>
                  <a:pt x="3874" y="880"/>
                </a:lnTo>
                <a:lnTo>
                  <a:pt x="3875" y="884"/>
                </a:lnTo>
                <a:lnTo>
                  <a:pt x="3876" y="886"/>
                </a:lnTo>
                <a:lnTo>
                  <a:pt x="3877" y="887"/>
                </a:lnTo>
                <a:lnTo>
                  <a:pt x="3879" y="889"/>
                </a:lnTo>
                <a:lnTo>
                  <a:pt x="3881" y="891"/>
                </a:lnTo>
                <a:lnTo>
                  <a:pt x="3884" y="892"/>
                </a:lnTo>
                <a:lnTo>
                  <a:pt x="3887" y="893"/>
                </a:lnTo>
                <a:lnTo>
                  <a:pt x="3891" y="893"/>
                </a:lnTo>
                <a:lnTo>
                  <a:pt x="3899" y="892"/>
                </a:lnTo>
                <a:lnTo>
                  <a:pt x="3904" y="891"/>
                </a:lnTo>
                <a:lnTo>
                  <a:pt x="3912" y="928"/>
                </a:lnTo>
                <a:lnTo>
                  <a:pt x="3901" y="930"/>
                </a:lnTo>
                <a:lnTo>
                  <a:pt x="3893" y="932"/>
                </a:lnTo>
                <a:lnTo>
                  <a:pt x="3884" y="932"/>
                </a:lnTo>
                <a:lnTo>
                  <a:pt x="3878" y="932"/>
                </a:lnTo>
                <a:lnTo>
                  <a:pt x="3871" y="932"/>
                </a:lnTo>
                <a:lnTo>
                  <a:pt x="3866" y="931"/>
                </a:lnTo>
                <a:lnTo>
                  <a:pt x="3860" y="930"/>
                </a:lnTo>
                <a:lnTo>
                  <a:pt x="3855" y="928"/>
                </a:lnTo>
                <a:lnTo>
                  <a:pt x="3850" y="926"/>
                </a:lnTo>
                <a:lnTo>
                  <a:pt x="3845" y="924"/>
                </a:lnTo>
                <a:lnTo>
                  <a:pt x="3841" y="921"/>
                </a:lnTo>
                <a:lnTo>
                  <a:pt x="3837" y="917"/>
                </a:lnTo>
                <a:lnTo>
                  <a:pt x="3834" y="914"/>
                </a:lnTo>
                <a:lnTo>
                  <a:pt x="3831" y="909"/>
                </a:lnTo>
                <a:lnTo>
                  <a:pt x="3829" y="905"/>
                </a:lnTo>
                <a:lnTo>
                  <a:pt x="3827" y="900"/>
                </a:lnTo>
                <a:lnTo>
                  <a:pt x="3826" y="894"/>
                </a:lnTo>
                <a:lnTo>
                  <a:pt x="3825" y="888"/>
                </a:lnTo>
                <a:lnTo>
                  <a:pt x="3825" y="882"/>
                </a:lnTo>
                <a:lnTo>
                  <a:pt x="3825" y="790"/>
                </a:lnTo>
                <a:lnTo>
                  <a:pt x="3801" y="790"/>
                </a:lnTo>
                <a:lnTo>
                  <a:pt x="3801" y="753"/>
                </a:lnTo>
                <a:lnTo>
                  <a:pt x="3825" y="753"/>
                </a:lnTo>
                <a:lnTo>
                  <a:pt x="3825" y="711"/>
                </a:lnTo>
                <a:lnTo>
                  <a:pt x="3874" y="711"/>
                </a:lnTo>
                <a:lnTo>
                  <a:pt x="3874" y="753"/>
                </a:lnTo>
                <a:lnTo>
                  <a:pt x="3908" y="753"/>
                </a:lnTo>
                <a:close/>
                <a:moveTo>
                  <a:pt x="3974" y="996"/>
                </a:moveTo>
                <a:lnTo>
                  <a:pt x="3965" y="996"/>
                </a:lnTo>
                <a:lnTo>
                  <a:pt x="3956" y="995"/>
                </a:lnTo>
                <a:lnTo>
                  <a:pt x="3949" y="993"/>
                </a:lnTo>
                <a:lnTo>
                  <a:pt x="3943" y="991"/>
                </a:lnTo>
                <a:lnTo>
                  <a:pt x="3954" y="954"/>
                </a:lnTo>
                <a:lnTo>
                  <a:pt x="3960" y="956"/>
                </a:lnTo>
                <a:lnTo>
                  <a:pt x="3966" y="957"/>
                </a:lnTo>
                <a:lnTo>
                  <a:pt x="3971" y="957"/>
                </a:lnTo>
                <a:lnTo>
                  <a:pt x="3976" y="957"/>
                </a:lnTo>
                <a:lnTo>
                  <a:pt x="3978" y="956"/>
                </a:lnTo>
                <a:lnTo>
                  <a:pt x="3980" y="955"/>
                </a:lnTo>
                <a:lnTo>
                  <a:pt x="3984" y="952"/>
                </a:lnTo>
                <a:lnTo>
                  <a:pt x="3987" y="948"/>
                </a:lnTo>
                <a:lnTo>
                  <a:pt x="3990" y="942"/>
                </a:lnTo>
                <a:lnTo>
                  <a:pt x="3993" y="935"/>
                </a:lnTo>
                <a:lnTo>
                  <a:pt x="3930" y="753"/>
                </a:lnTo>
                <a:lnTo>
                  <a:pt x="3981" y="753"/>
                </a:lnTo>
                <a:lnTo>
                  <a:pt x="4018" y="883"/>
                </a:lnTo>
                <a:lnTo>
                  <a:pt x="4056" y="753"/>
                </a:lnTo>
                <a:lnTo>
                  <a:pt x="4108" y="753"/>
                </a:lnTo>
                <a:lnTo>
                  <a:pt x="4040" y="949"/>
                </a:lnTo>
                <a:lnTo>
                  <a:pt x="4035" y="959"/>
                </a:lnTo>
                <a:lnTo>
                  <a:pt x="4033" y="964"/>
                </a:lnTo>
                <a:lnTo>
                  <a:pt x="4030" y="968"/>
                </a:lnTo>
                <a:lnTo>
                  <a:pt x="4024" y="976"/>
                </a:lnTo>
                <a:lnTo>
                  <a:pt x="4017" y="983"/>
                </a:lnTo>
                <a:lnTo>
                  <a:pt x="4013" y="986"/>
                </a:lnTo>
                <a:lnTo>
                  <a:pt x="4008" y="989"/>
                </a:lnTo>
                <a:lnTo>
                  <a:pt x="4003" y="991"/>
                </a:lnTo>
                <a:lnTo>
                  <a:pt x="3998" y="993"/>
                </a:lnTo>
                <a:lnTo>
                  <a:pt x="3993" y="994"/>
                </a:lnTo>
                <a:lnTo>
                  <a:pt x="3987" y="995"/>
                </a:lnTo>
                <a:lnTo>
                  <a:pt x="3980" y="996"/>
                </a:lnTo>
                <a:lnTo>
                  <a:pt x="3974" y="996"/>
                </a:lnTo>
                <a:close/>
                <a:moveTo>
                  <a:pt x="1623" y="590"/>
                </a:moveTo>
                <a:lnTo>
                  <a:pt x="1569" y="590"/>
                </a:lnTo>
                <a:lnTo>
                  <a:pt x="1651" y="354"/>
                </a:lnTo>
                <a:lnTo>
                  <a:pt x="1715" y="354"/>
                </a:lnTo>
                <a:lnTo>
                  <a:pt x="1797" y="590"/>
                </a:lnTo>
                <a:lnTo>
                  <a:pt x="1743" y="590"/>
                </a:lnTo>
                <a:lnTo>
                  <a:pt x="1726" y="536"/>
                </a:lnTo>
                <a:lnTo>
                  <a:pt x="1641" y="536"/>
                </a:lnTo>
                <a:lnTo>
                  <a:pt x="1623" y="590"/>
                </a:lnTo>
                <a:close/>
                <a:moveTo>
                  <a:pt x="1653" y="497"/>
                </a:moveTo>
                <a:lnTo>
                  <a:pt x="1713" y="497"/>
                </a:lnTo>
                <a:lnTo>
                  <a:pt x="1684" y="408"/>
                </a:lnTo>
                <a:lnTo>
                  <a:pt x="1653" y="497"/>
                </a:lnTo>
                <a:close/>
                <a:moveTo>
                  <a:pt x="1874" y="593"/>
                </a:moveTo>
                <a:lnTo>
                  <a:pt x="1867" y="593"/>
                </a:lnTo>
                <a:lnTo>
                  <a:pt x="1861" y="592"/>
                </a:lnTo>
                <a:lnTo>
                  <a:pt x="1856" y="591"/>
                </a:lnTo>
                <a:lnTo>
                  <a:pt x="1850" y="590"/>
                </a:lnTo>
                <a:lnTo>
                  <a:pt x="1845" y="588"/>
                </a:lnTo>
                <a:lnTo>
                  <a:pt x="1840" y="586"/>
                </a:lnTo>
                <a:lnTo>
                  <a:pt x="1836" y="583"/>
                </a:lnTo>
                <a:lnTo>
                  <a:pt x="1832" y="580"/>
                </a:lnTo>
                <a:lnTo>
                  <a:pt x="1828" y="576"/>
                </a:lnTo>
                <a:lnTo>
                  <a:pt x="1824" y="572"/>
                </a:lnTo>
                <a:lnTo>
                  <a:pt x="1821" y="568"/>
                </a:lnTo>
                <a:lnTo>
                  <a:pt x="1820" y="566"/>
                </a:lnTo>
                <a:lnTo>
                  <a:pt x="1819" y="563"/>
                </a:lnTo>
                <a:lnTo>
                  <a:pt x="1817" y="558"/>
                </a:lnTo>
                <a:lnTo>
                  <a:pt x="1816" y="553"/>
                </a:lnTo>
                <a:lnTo>
                  <a:pt x="1815" y="547"/>
                </a:lnTo>
                <a:lnTo>
                  <a:pt x="1815" y="540"/>
                </a:lnTo>
                <a:lnTo>
                  <a:pt x="1815" y="531"/>
                </a:lnTo>
                <a:lnTo>
                  <a:pt x="1817" y="523"/>
                </a:lnTo>
                <a:lnTo>
                  <a:pt x="1818" y="519"/>
                </a:lnTo>
                <a:lnTo>
                  <a:pt x="1820" y="515"/>
                </a:lnTo>
                <a:lnTo>
                  <a:pt x="1824" y="509"/>
                </a:lnTo>
                <a:lnTo>
                  <a:pt x="1827" y="507"/>
                </a:lnTo>
                <a:lnTo>
                  <a:pt x="1829" y="504"/>
                </a:lnTo>
                <a:lnTo>
                  <a:pt x="1832" y="502"/>
                </a:lnTo>
                <a:lnTo>
                  <a:pt x="1835" y="499"/>
                </a:lnTo>
                <a:lnTo>
                  <a:pt x="1838" y="497"/>
                </a:lnTo>
                <a:lnTo>
                  <a:pt x="1841" y="496"/>
                </a:lnTo>
                <a:lnTo>
                  <a:pt x="1845" y="494"/>
                </a:lnTo>
                <a:lnTo>
                  <a:pt x="1849" y="493"/>
                </a:lnTo>
                <a:lnTo>
                  <a:pt x="1856" y="490"/>
                </a:lnTo>
                <a:lnTo>
                  <a:pt x="1864" y="488"/>
                </a:lnTo>
                <a:lnTo>
                  <a:pt x="1873" y="487"/>
                </a:lnTo>
                <a:lnTo>
                  <a:pt x="1881" y="486"/>
                </a:lnTo>
                <a:lnTo>
                  <a:pt x="1901" y="484"/>
                </a:lnTo>
                <a:lnTo>
                  <a:pt x="1908" y="482"/>
                </a:lnTo>
                <a:lnTo>
                  <a:pt x="1914" y="481"/>
                </a:lnTo>
                <a:lnTo>
                  <a:pt x="1918" y="479"/>
                </a:lnTo>
                <a:lnTo>
                  <a:pt x="1920" y="478"/>
                </a:lnTo>
                <a:lnTo>
                  <a:pt x="1922" y="477"/>
                </a:lnTo>
                <a:lnTo>
                  <a:pt x="1923" y="476"/>
                </a:lnTo>
                <a:lnTo>
                  <a:pt x="1923" y="474"/>
                </a:lnTo>
                <a:lnTo>
                  <a:pt x="1924" y="472"/>
                </a:lnTo>
                <a:lnTo>
                  <a:pt x="1924" y="470"/>
                </a:lnTo>
                <a:lnTo>
                  <a:pt x="1924" y="464"/>
                </a:lnTo>
                <a:lnTo>
                  <a:pt x="1922" y="460"/>
                </a:lnTo>
                <a:lnTo>
                  <a:pt x="1921" y="458"/>
                </a:lnTo>
                <a:lnTo>
                  <a:pt x="1920" y="456"/>
                </a:lnTo>
                <a:lnTo>
                  <a:pt x="1919" y="454"/>
                </a:lnTo>
                <a:lnTo>
                  <a:pt x="1917" y="452"/>
                </a:lnTo>
                <a:lnTo>
                  <a:pt x="1913" y="450"/>
                </a:lnTo>
                <a:lnTo>
                  <a:pt x="1909" y="448"/>
                </a:lnTo>
                <a:lnTo>
                  <a:pt x="1904" y="447"/>
                </a:lnTo>
                <a:lnTo>
                  <a:pt x="1898" y="446"/>
                </a:lnTo>
                <a:lnTo>
                  <a:pt x="1892" y="447"/>
                </a:lnTo>
                <a:lnTo>
                  <a:pt x="1886" y="448"/>
                </a:lnTo>
                <a:lnTo>
                  <a:pt x="1881" y="450"/>
                </a:lnTo>
                <a:lnTo>
                  <a:pt x="1877" y="452"/>
                </a:lnTo>
                <a:lnTo>
                  <a:pt x="1873" y="455"/>
                </a:lnTo>
                <a:lnTo>
                  <a:pt x="1870" y="459"/>
                </a:lnTo>
                <a:lnTo>
                  <a:pt x="1868" y="463"/>
                </a:lnTo>
                <a:lnTo>
                  <a:pt x="1867" y="465"/>
                </a:lnTo>
                <a:lnTo>
                  <a:pt x="1866" y="467"/>
                </a:lnTo>
                <a:lnTo>
                  <a:pt x="1821" y="463"/>
                </a:lnTo>
                <a:lnTo>
                  <a:pt x="1823" y="457"/>
                </a:lnTo>
                <a:lnTo>
                  <a:pt x="1825" y="452"/>
                </a:lnTo>
                <a:lnTo>
                  <a:pt x="1827" y="446"/>
                </a:lnTo>
                <a:lnTo>
                  <a:pt x="1830" y="441"/>
                </a:lnTo>
                <a:lnTo>
                  <a:pt x="1833" y="437"/>
                </a:lnTo>
                <a:lnTo>
                  <a:pt x="1837" y="432"/>
                </a:lnTo>
                <a:lnTo>
                  <a:pt x="1841" y="428"/>
                </a:lnTo>
                <a:lnTo>
                  <a:pt x="1846" y="425"/>
                </a:lnTo>
                <a:lnTo>
                  <a:pt x="1851" y="421"/>
                </a:lnTo>
                <a:lnTo>
                  <a:pt x="1857" y="419"/>
                </a:lnTo>
                <a:lnTo>
                  <a:pt x="1863" y="416"/>
                </a:lnTo>
                <a:lnTo>
                  <a:pt x="1869" y="414"/>
                </a:lnTo>
                <a:lnTo>
                  <a:pt x="1876" y="413"/>
                </a:lnTo>
                <a:lnTo>
                  <a:pt x="1883" y="412"/>
                </a:lnTo>
                <a:lnTo>
                  <a:pt x="1890" y="411"/>
                </a:lnTo>
                <a:lnTo>
                  <a:pt x="1898" y="411"/>
                </a:lnTo>
                <a:lnTo>
                  <a:pt x="1908" y="411"/>
                </a:lnTo>
                <a:lnTo>
                  <a:pt x="1917" y="412"/>
                </a:lnTo>
                <a:lnTo>
                  <a:pt x="1926" y="414"/>
                </a:lnTo>
                <a:lnTo>
                  <a:pt x="1935" y="417"/>
                </a:lnTo>
                <a:lnTo>
                  <a:pt x="1943" y="420"/>
                </a:lnTo>
                <a:lnTo>
                  <a:pt x="1947" y="422"/>
                </a:lnTo>
                <a:lnTo>
                  <a:pt x="1950" y="425"/>
                </a:lnTo>
                <a:lnTo>
                  <a:pt x="1957" y="430"/>
                </a:lnTo>
                <a:lnTo>
                  <a:pt x="1963" y="436"/>
                </a:lnTo>
                <a:lnTo>
                  <a:pt x="1965" y="440"/>
                </a:lnTo>
                <a:lnTo>
                  <a:pt x="1967" y="443"/>
                </a:lnTo>
                <a:lnTo>
                  <a:pt x="1969" y="447"/>
                </a:lnTo>
                <a:lnTo>
                  <a:pt x="1970" y="451"/>
                </a:lnTo>
                <a:lnTo>
                  <a:pt x="1972" y="456"/>
                </a:lnTo>
                <a:lnTo>
                  <a:pt x="1972" y="460"/>
                </a:lnTo>
                <a:lnTo>
                  <a:pt x="1973" y="465"/>
                </a:lnTo>
                <a:lnTo>
                  <a:pt x="1973" y="470"/>
                </a:lnTo>
                <a:lnTo>
                  <a:pt x="1973" y="590"/>
                </a:lnTo>
                <a:lnTo>
                  <a:pt x="1927" y="590"/>
                </a:lnTo>
                <a:lnTo>
                  <a:pt x="1927" y="565"/>
                </a:lnTo>
                <a:lnTo>
                  <a:pt x="1922" y="571"/>
                </a:lnTo>
                <a:lnTo>
                  <a:pt x="1917" y="576"/>
                </a:lnTo>
                <a:lnTo>
                  <a:pt x="1912" y="581"/>
                </a:lnTo>
                <a:lnTo>
                  <a:pt x="1906" y="585"/>
                </a:lnTo>
                <a:lnTo>
                  <a:pt x="1899" y="589"/>
                </a:lnTo>
                <a:lnTo>
                  <a:pt x="1891" y="591"/>
                </a:lnTo>
                <a:lnTo>
                  <a:pt x="1887" y="592"/>
                </a:lnTo>
                <a:lnTo>
                  <a:pt x="1883" y="592"/>
                </a:lnTo>
                <a:lnTo>
                  <a:pt x="1874" y="593"/>
                </a:lnTo>
                <a:close/>
                <a:moveTo>
                  <a:pt x="1888" y="559"/>
                </a:moveTo>
                <a:lnTo>
                  <a:pt x="1895" y="559"/>
                </a:lnTo>
                <a:lnTo>
                  <a:pt x="1902" y="557"/>
                </a:lnTo>
                <a:lnTo>
                  <a:pt x="1905" y="556"/>
                </a:lnTo>
                <a:lnTo>
                  <a:pt x="1908" y="554"/>
                </a:lnTo>
                <a:lnTo>
                  <a:pt x="1914" y="550"/>
                </a:lnTo>
                <a:lnTo>
                  <a:pt x="1916" y="547"/>
                </a:lnTo>
                <a:lnTo>
                  <a:pt x="1919" y="545"/>
                </a:lnTo>
                <a:lnTo>
                  <a:pt x="1922" y="539"/>
                </a:lnTo>
                <a:lnTo>
                  <a:pt x="1924" y="533"/>
                </a:lnTo>
                <a:lnTo>
                  <a:pt x="1924" y="530"/>
                </a:lnTo>
                <a:lnTo>
                  <a:pt x="1924" y="527"/>
                </a:lnTo>
                <a:lnTo>
                  <a:pt x="1924" y="508"/>
                </a:lnTo>
                <a:lnTo>
                  <a:pt x="1921" y="510"/>
                </a:lnTo>
                <a:lnTo>
                  <a:pt x="1915" y="511"/>
                </a:lnTo>
                <a:lnTo>
                  <a:pt x="1903" y="514"/>
                </a:lnTo>
                <a:lnTo>
                  <a:pt x="1890" y="516"/>
                </a:lnTo>
                <a:lnTo>
                  <a:pt x="1884" y="517"/>
                </a:lnTo>
                <a:lnTo>
                  <a:pt x="1879" y="518"/>
                </a:lnTo>
                <a:lnTo>
                  <a:pt x="1874" y="520"/>
                </a:lnTo>
                <a:lnTo>
                  <a:pt x="1870" y="523"/>
                </a:lnTo>
                <a:lnTo>
                  <a:pt x="1866" y="526"/>
                </a:lnTo>
                <a:lnTo>
                  <a:pt x="1864" y="530"/>
                </a:lnTo>
                <a:lnTo>
                  <a:pt x="1863" y="532"/>
                </a:lnTo>
                <a:lnTo>
                  <a:pt x="1862" y="534"/>
                </a:lnTo>
                <a:lnTo>
                  <a:pt x="1862" y="539"/>
                </a:lnTo>
                <a:lnTo>
                  <a:pt x="1862" y="543"/>
                </a:lnTo>
                <a:lnTo>
                  <a:pt x="1863" y="548"/>
                </a:lnTo>
                <a:lnTo>
                  <a:pt x="1865" y="549"/>
                </a:lnTo>
                <a:lnTo>
                  <a:pt x="1866" y="551"/>
                </a:lnTo>
                <a:lnTo>
                  <a:pt x="1869" y="554"/>
                </a:lnTo>
                <a:lnTo>
                  <a:pt x="1873" y="556"/>
                </a:lnTo>
                <a:lnTo>
                  <a:pt x="1875" y="557"/>
                </a:lnTo>
                <a:lnTo>
                  <a:pt x="1877" y="558"/>
                </a:lnTo>
                <a:lnTo>
                  <a:pt x="1882" y="559"/>
                </a:lnTo>
                <a:lnTo>
                  <a:pt x="1888" y="559"/>
                </a:lnTo>
                <a:close/>
                <a:moveTo>
                  <a:pt x="2063" y="590"/>
                </a:moveTo>
                <a:lnTo>
                  <a:pt x="2013" y="590"/>
                </a:lnTo>
                <a:lnTo>
                  <a:pt x="2013" y="354"/>
                </a:lnTo>
                <a:lnTo>
                  <a:pt x="2063" y="354"/>
                </a:lnTo>
                <a:lnTo>
                  <a:pt x="2063" y="590"/>
                </a:lnTo>
                <a:close/>
                <a:moveTo>
                  <a:pt x="2197" y="413"/>
                </a:moveTo>
                <a:lnTo>
                  <a:pt x="2197" y="450"/>
                </a:lnTo>
                <a:lnTo>
                  <a:pt x="2164" y="450"/>
                </a:lnTo>
                <a:lnTo>
                  <a:pt x="2164" y="535"/>
                </a:lnTo>
                <a:lnTo>
                  <a:pt x="2164" y="540"/>
                </a:lnTo>
                <a:lnTo>
                  <a:pt x="2165" y="544"/>
                </a:lnTo>
                <a:lnTo>
                  <a:pt x="2166" y="545"/>
                </a:lnTo>
                <a:lnTo>
                  <a:pt x="2167" y="547"/>
                </a:lnTo>
                <a:lnTo>
                  <a:pt x="2169" y="549"/>
                </a:lnTo>
                <a:lnTo>
                  <a:pt x="2171" y="551"/>
                </a:lnTo>
                <a:lnTo>
                  <a:pt x="2174" y="552"/>
                </a:lnTo>
                <a:lnTo>
                  <a:pt x="2177" y="552"/>
                </a:lnTo>
                <a:lnTo>
                  <a:pt x="2181" y="553"/>
                </a:lnTo>
                <a:lnTo>
                  <a:pt x="2188" y="552"/>
                </a:lnTo>
                <a:lnTo>
                  <a:pt x="2193" y="551"/>
                </a:lnTo>
                <a:lnTo>
                  <a:pt x="2201" y="587"/>
                </a:lnTo>
                <a:lnTo>
                  <a:pt x="2190" y="590"/>
                </a:lnTo>
                <a:lnTo>
                  <a:pt x="2183" y="591"/>
                </a:lnTo>
                <a:lnTo>
                  <a:pt x="2174" y="592"/>
                </a:lnTo>
                <a:lnTo>
                  <a:pt x="2168" y="592"/>
                </a:lnTo>
                <a:lnTo>
                  <a:pt x="2161" y="592"/>
                </a:lnTo>
                <a:lnTo>
                  <a:pt x="2156" y="591"/>
                </a:lnTo>
                <a:lnTo>
                  <a:pt x="2150" y="590"/>
                </a:lnTo>
                <a:lnTo>
                  <a:pt x="2145" y="588"/>
                </a:lnTo>
                <a:lnTo>
                  <a:pt x="2140" y="586"/>
                </a:lnTo>
                <a:lnTo>
                  <a:pt x="2135" y="583"/>
                </a:lnTo>
                <a:lnTo>
                  <a:pt x="2131" y="581"/>
                </a:lnTo>
                <a:lnTo>
                  <a:pt x="2127" y="577"/>
                </a:lnTo>
                <a:lnTo>
                  <a:pt x="2124" y="573"/>
                </a:lnTo>
                <a:lnTo>
                  <a:pt x="2121" y="569"/>
                </a:lnTo>
                <a:lnTo>
                  <a:pt x="2119" y="564"/>
                </a:lnTo>
                <a:lnTo>
                  <a:pt x="2117" y="559"/>
                </a:lnTo>
                <a:lnTo>
                  <a:pt x="2116" y="554"/>
                </a:lnTo>
                <a:lnTo>
                  <a:pt x="2115" y="548"/>
                </a:lnTo>
                <a:lnTo>
                  <a:pt x="2115" y="542"/>
                </a:lnTo>
                <a:lnTo>
                  <a:pt x="2115" y="450"/>
                </a:lnTo>
                <a:lnTo>
                  <a:pt x="2091" y="450"/>
                </a:lnTo>
                <a:lnTo>
                  <a:pt x="2091" y="413"/>
                </a:lnTo>
                <a:lnTo>
                  <a:pt x="2115" y="413"/>
                </a:lnTo>
                <a:lnTo>
                  <a:pt x="2115" y="371"/>
                </a:lnTo>
                <a:lnTo>
                  <a:pt x="2164" y="371"/>
                </a:lnTo>
                <a:lnTo>
                  <a:pt x="2164" y="413"/>
                </a:lnTo>
                <a:lnTo>
                  <a:pt x="2197" y="413"/>
                </a:lnTo>
                <a:close/>
                <a:moveTo>
                  <a:pt x="2304" y="593"/>
                </a:moveTo>
                <a:lnTo>
                  <a:pt x="2291" y="592"/>
                </a:lnTo>
                <a:lnTo>
                  <a:pt x="2285" y="591"/>
                </a:lnTo>
                <a:lnTo>
                  <a:pt x="2279" y="590"/>
                </a:lnTo>
                <a:lnTo>
                  <a:pt x="2268" y="587"/>
                </a:lnTo>
                <a:lnTo>
                  <a:pt x="2263" y="584"/>
                </a:lnTo>
                <a:lnTo>
                  <a:pt x="2258" y="582"/>
                </a:lnTo>
                <a:lnTo>
                  <a:pt x="2249" y="575"/>
                </a:lnTo>
                <a:lnTo>
                  <a:pt x="2245" y="572"/>
                </a:lnTo>
                <a:lnTo>
                  <a:pt x="2241" y="568"/>
                </a:lnTo>
                <a:lnTo>
                  <a:pt x="2234" y="559"/>
                </a:lnTo>
                <a:lnTo>
                  <a:pt x="2231" y="555"/>
                </a:lnTo>
                <a:lnTo>
                  <a:pt x="2228" y="550"/>
                </a:lnTo>
                <a:lnTo>
                  <a:pt x="2223" y="539"/>
                </a:lnTo>
                <a:lnTo>
                  <a:pt x="2221" y="533"/>
                </a:lnTo>
                <a:lnTo>
                  <a:pt x="2220" y="527"/>
                </a:lnTo>
                <a:lnTo>
                  <a:pt x="2219" y="521"/>
                </a:lnTo>
                <a:lnTo>
                  <a:pt x="2218" y="515"/>
                </a:lnTo>
                <a:lnTo>
                  <a:pt x="2218" y="509"/>
                </a:lnTo>
                <a:lnTo>
                  <a:pt x="2217" y="502"/>
                </a:lnTo>
                <a:lnTo>
                  <a:pt x="2218" y="495"/>
                </a:lnTo>
                <a:lnTo>
                  <a:pt x="2218" y="489"/>
                </a:lnTo>
                <a:lnTo>
                  <a:pt x="2219" y="482"/>
                </a:lnTo>
                <a:lnTo>
                  <a:pt x="2220" y="476"/>
                </a:lnTo>
                <a:lnTo>
                  <a:pt x="2223" y="465"/>
                </a:lnTo>
                <a:lnTo>
                  <a:pt x="2225" y="459"/>
                </a:lnTo>
                <a:lnTo>
                  <a:pt x="2228" y="454"/>
                </a:lnTo>
                <a:lnTo>
                  <a:pt x="2234" y="444"/>
                </a:lnTo>
                <a:lnTo>
                  <a:pt x="2237" y="440"/>
                </a:lnTo>
                <a:lnTo>
                  <a:pt x="2241" y="436"/>
                </a:lnTo>
                <a:lnTo>
                  <a:pt x="2245" y="432"/>
                </a:lnTo>
                <a:lnTo>
                  <a:pt x="2249" y="428"/>
                </a:lnTo>
                <a:lnTo>
                  <a:pt x="2253" y="425"/>
                </a:lnTo>
                <a:lnTo>
                  <a:pt x="2258" y="422"/>
                </a:lnTo>
                <a:lnTo>
                  <a:pt x="2263" y="419"/>
                </a:lnTo>
                <a:lnTo>
                  <a:pt x="2268" y="417"/>
                </a:lnTo>
                <a:lnTo>
                  <a:pt x="2274" y="415"/>
                </a:lnTo>
                <a:lnTo>
                  <a:pt x="2279" y="413"/>
                </a:lnTo>
                <a:lnTo>
                  <a:pt x="2285" y="412"/>
                </a:lnTo>
                <a:lnTo>
                  <a:pt x="2291" y="411"/>
                </a:lnTo>
                <a:lnTo>
                  <a:pt x="2304" y="411"/>
                </a:lnTo>
                <a:lnTo>
                  <a:pt x="2317" y="411"/>
                </a:lnTo>
                <a:lnTo>
                  <a:pt x="2323" y="412"/>
                </a:lnTo>
                <a:lnTo>
                  <a:pt x="2329" y="413"/>
                </a:lnTo>
                <a:lnTo>
                  <a:pt x="2340" y="417"/>
                </a:lnTo>
                <a:lnTo>
                  <a:pt x="2346" y="419"/>
                </a:lnTo>
                <a:lnTo>
                  <a:pt x="2351" y="422"/>
                </a:lnTo>
                <a:lnTo>
                  <a:pt x="2360" y="428"/>
                </a:lnTo>
                <a:lnTo>
                  <a:pt x="2364" y="432"/>
                </a:lnTo>
                <a:lnTo>
                  <a:pt x="2368" y="436"/>
                </a:lnTo>
                <a:lnTo>
                  <a:pt x="2375" y="444"/>
                </a:lnTo>
                <a:lnTo>
                  <a:pt x="2378" y="449"/>
                </a:lnTo>
                <a:lnTo>
                  <a:pt x="2381" y="454"/>
                </a:lnTo>
                <a:lnTo>
                  <a:pt x="2385" y="465"/>
                </a:lnTo>
                <a:lnTo>
                  <a:pt x="2387" y="470"/>
                </a:lnTo>
                <a:lnTo>
                  <a:pt x="2389" y="476"/>
                </a:lnTo>
                <a:lnTo>
                  <a:pt x="2390" y="482"/>
                </a:lnTo>
                <a:lnTo>
                  <a:pt x="2391" y="489"/>
                </a:lnTo>
                <a:lnTo>
                  <a:pt x="2391" y="495"/>
                </a:lnTo>
                <a:lnTo>
                  <a:pt x="2391" y="502"/>
                </a:lnTo>
                <a:lnTo>
                  <a:pt x="2391" y="509"/>
                </a:lnTo>
                <a:lnTo>
                  <a:pt x="2391" y="515"/>
                </a:lnTo>
                <a:lnTo>
                  <a:pt x="2390" y="521"/>
                </a:lnTo>
                <a:lnTo>
                  <a:pt x="2389" y="527"/>
                </a:lnTo>
                <a:lnTo>
                  <a:pt x="2385" y="539"/>
                </a:lnTo>
                <a:lnTo>
                  <a:pt x="2383" y="544"/>
                </a:lnTo>
                <a:lnTo>
                  <a:pt x="2381" y="550"/>
                </a:lnTo>
                <a:lnTo>
                  <a:pt x="2375" y="559"/>
                </a:lnTo>
                <a:lnTo>
                  <a:pt x="2372" y="564"/>
                </a:lnTo>
                <a:lnTo>
                  <a:pt x="2368" y="568"/>
                </a:lnTo>
                <a:lnTo>
                  <a:pt x="2364" y="572"/>
                </a:lnTo>
                <a:lnTo>
                  <a:pt x="2360" y="575"/>
                </a:lnTo>
                <a:lnTo>
                  <a:pt x="2355" y="579"/>
                </a:lnTo>
                <a:lnTo>
                  <a:pt x="2351" y="582"/>
                </a:lnTo>
                <a:lnTo>
                  <a:pt x="2346" y="584"/>
                </a:lnTo>
                <a:lnTo>
                  <a:pt x="2340" y="587"/>
                </a:lnTo>
                <a:lnTo>
                  <a:pt x="2335" y="589"/>
                </a:lnTo>
                <a:lnTo>
                  <a:pt x="2329" y="590"/>
                </a:lnTo>
                <a:lnTo>
                  <a:pt x="2323" y="591"/>
                </a:lnTo>
                <a:lnTo>
                  <a:pt x="2317" y="592"/>
                </a:lnTo>
                <a:lnTo>
                  <a:pt x="2304" y="593"/>
                </a:lnTo>
                <a:close/>
                <a:moveTo>
                  <a:pt x="2305" y="555"/>
                </a:moveTo>
                <a:lnTo>
                  <a:pt x="2309" y="555"/>
                </a:lnTo>
                <a:lnTo>
                  <a:pt x="2313" y="554"/>
                </a:lnTo>
                <a:lnTo>
                  <a:pt x="2317" y="553"/>
                </a:lnTo>
                <a:lnTo>
                  <a:pt x="2321" y="551"/>
                </a:lnTo>
                <a:lnTo>
                  <a:pt x="2324" y="549"/>
                </a:lnTo>
                <a:lnTo>
                  <a:pt x="2327" y="547"/>
                </a:lnTo>
                <a:lnTo>
                  <a:pt x="2330" y="544"/>
                </a:lnTo>
                <a:lnTo>
                  <a:pt x="2332" y="540"/>
                </a:lnTo>
                <a:lnTo>
                  <a:pt x="2334" y="536"/>
                </a:lnTo>
                <a:lnTo>
                  <a:pt x="2336" y="532"/>
                </a:lnTo>
                <a:lnTo>
                  <a:pt x="2338" y="527"/>
                </a:lnTo>
                <a:lnTo>
                  <a:pt x="2339" y="523"/>
                </a:lnTo>
                <a:lnTo>
                  <a:pt x="2341" y="513"/>
                </a:lnTo>
                <a:lnTo>
                  <a:pt x="2341" y="507"/>
                </a:lnTo>
                <a:lnTo>
                  <a:pt x="2342" y="502"/>
                </a:lnTo>
                <a:lnTo>
                  <a:pt x="2341" y="491"/>
                </a:lnTo>
                <a:lnTo>
                  <a:pt x="2339" y="480"/>
                </a:lnTo>
                <a:lnTo>
                  <a:pt x="2338" y="476"/>
                </a:lnTo>
                <a:lnTo>
                  <a:pt x="2336" y="471"/>
                </a:lnTo>
                <a:lnTo>
                  <a:pt x="2332" y="463"/>
                </a:lnTo>
                <a:lnTo>
                  <a:pt x="2330" y="460"/>
                </a:lnTo>
                <a:lnTo>
                  <a:pt x="2327" y="457"/>
                </a:lnTo>
                <a:lnTo>
                  <a:pt x="2324" y="454"/>
                </a:lnTo>
                <a:lnTo>
                  <a:pt x="2321" y="452"/>
                </a:lnTo>
                <a:lnTo>
                  <a:pt x="2317" y="450"/>
                </a:lnTo>
                <a:lnTo>
                  <a:pt x="2313" y="449"/>
                </a:lnTo>
                <a:lnTo>
                  <a:pt x="2309" y="448"/>
                </a:lnTo>
                <a:lnTo>
                  <a:pt x="2305" y="448"/>
                </a:lnTo>
                <a:lnTo>
                  <a:pt x="2300" y="448"/>
                </a:lnTo>
                <a:lnTo>
                  <a:pt x="2296" y="449"/>
                </a:lnTo>
                <a:lnTo>
                  <a:pt x="2292" y="450"/>
                </a:lnTo>
                <a:lnTo>
                  <a:pt x="2288" y="452"/>
                </a:lnTo>
                <a:lnTo>
                  <a:pt x="2285" y="454"/>
                </a:lnTo>
                <a:lnTo>
                  <a:pt x="2282" y="457"/>
                </a:lnTo>
                <a:lnTo>
                  <a:pt x="2279" y="460"/>
                </a:lnTo>
                <a:lnTo>
                  <a:pt x="2277" y="463"/>
                </a:lnTo>
                <a:lnTo>
                  <a:pt x="2272" y="471"/>
                </a:lnTo>
                <a:lnTo>
                  <a:pt x="2271" y="476"/>
                </a:lnTo>
                <a:lnTo>
                  <a:pt x="2270" y="480"/>
                </a:lnTo>
                <a:lnTo>
                  <a:pt x="2269" y="485"/>
                </a:lnTo>
                <a:lnTo>
                  <a:pt x="2268" y="491"/>
                </a:lnTo>
                <a:lnTo>
                  <a:pt x="2267" y="496"/>
                </a:lnTo>
                <a:lnTo>
                  <a:pt x="2267" y="502"/>
                </a:lnTo>
                <a:lnTo>
                  <a:pt x="2268" y="513"/>
                </a:lnTo>
                <a:lnTo>
                  <a:pt x="2270" y="523"/>
                </a:lnTo>
                <a:lnTo>
                  <a:pt x="2271" y="527"/>
                </a:lnTo>
                <a:lnTo>
                  <a:pt x="2272" y="532"/>
                </a:lnTo>
                <a:lnTo>
                  <a:pt x="2274" y="536"/>
                </a:lnTo>
                <a:lnTo>
                  <a:pt x="2277" y="540"/>
                </a:lnTo>
                <a:lnTo>
                  <a:pt x="2279" y="544"/>
                </a:lnTo>
                <a:lnTo>
                  <a:pt x="2282" y="547"/>
                </a:lnTo>
                <a:lnTo>
                  <a:pt x="2285" y="549"/>
                </a:lnTo>
                <a:lnTo>
                  <a:pt x="2288" y="551"/>
                </a:lnTo>
                <a:lnTo>
                  <a:pt x="2292" y="553"/>
                </a:lnTo>
                <a:lnTo>
                  <a:pt x="2296" y="554"/>
                </a:lnTo>
                <a:lnTo>
                  <a:pt x="2300" y="555"/>
                </a:lnTo>
                <a:lnTo>
                  <a:pt x="2305" y="555"/>
                </a:lnTo>
                <a:close/>
                <a:moveTo>
                  <a:pt x="2539" y="512"/>
                </a:moveTo>
                <a:lnTo>
                  <a:pt x="2430" y="512"/>
                </a:lnTo>
                <a:lnTo>
                  <a:pt x="2430" y="473"/>
                </a:lnTo>
                <a:lnTo>
                  <a:pt x="2539" y="473"/>
                </a:lnTo>
                <a:lnTo>
                  <a:pt x="2539" y="512"/>
                </a:lnTo>
                <a:close/>
                <a:moveTo>
                  <a:pt x="2695" y="514"/>
                </a:moveTo>
                <a:lnTo>
                  <a:pt x="2695" y="413"/>
                </a:lnTo>
                <a:lnTo>
                  <a:pt x="2744" y="413"/>
                </a:lnTo>
                <a:lnTo>
                  <a:pt x="2744" y="590"/>
                </a:lnTo>
                <a:lnTo>
                  <a:pt x="2697" y="590"/>
                </a:lnTo>
                <a:lnTo>
                  <a:pt x="2697" y="558"/>
                </a:lnTo>
                <a:lnTo>
                  <a:pt x="2693" y="565"/>
                </a:lnTo>
                <a:lnTo>
                  <a:pt x="2688" y="572"/>
                </a:lnTo>
                <a:lnTo>
                  <a:pt x="2682" y="577"/>
                </a:lnTo>
                <a:lnTo>
                  <a:pt x="2675" y="583"/>
                </a:lnTo>
                <a:lnTo>
                  <a:pt x="2672" y="585"/>
                </a:lnTo>
                <a:lnTo>
                  <a:pt x="2668" y="587"/>
                </a:lnTo>
                <a:lnTo>
                  <a:pt x="2666" y="588"/>
                </a:lnTo>
                <a:lnTo>
                  <a:pt x="2664" y="588"/>
                </a:lnTo>
                <a:lnTo>
                  <a:pt x="2660" y="590"/>
                </a:lnTo>
                <a:lnTo>
                  <a:pt x="2651" y="591"/>
                </a:lnTo>
                <a:lnTo>
                  <a:pt x="2647" y="592"/>
                </a:lnTo>
                <a:lnTo>
                  <a:pt x="2642" y="592"/>
                </a:lnTo>
                <a:lnTo>
                  <a:pt x="2635" y="592"/>
                </a:lnTo>
                <a:lnTo>
                  <a:pt x="2629" y="591"/>
                </a:lnTo>
                <a:lnTo>
                  <a:pt x="2623" y="589"/>
                </a:lnTo>
                <a:lnTo>
                  <a:pt x="2618" y="588"/>
                </a:lnTo>
                <a:lnTo>
                  <a:pt x="2612" y="585"/>
                </a:lnTo>
                <a:lnTo>
                  <a:pt x="2607" y="582"/>
                </a:lnTo>
                <a:lnTo>
                  <a:pt x="2603" y="578"/>
                </a:lnTo>
                <a:lnTo>
                  <a:pt x="2598" y="574"/>
                </a:lnTo>
                <a:lnTo>
                  <a:pt x="2596" y="572"/>
                </a:lnTo>
                <a:lnTo>
                  <a:pt x="2595" y="570"/>
                </a:lnTo>
                <a:lnTo>
                  <a:pt x="2591" y="564"/>
                </a:lnTo>
                <a:lnTo>
                  <a:pt x="2588" y="559"/>
                </a:lnTo>
                <a:lnTo>
                  <a:pt x="2587" y="556"/>
                </a:lnTo>
                <a:lnTo>
                  <a:pt x="2586" y="553"/>
                </a:lnTo>
                <a:lnTo>
                  <a:pt x="2584" y="547"/>
                </a:lnTo>
                <a:lnTo>
                  <a:pt x="2583" y="540"/>
                </a:lnTo>
                <a:lnTo>
                  <a:pt x="2582" y="533"/>
                </a:lnTo>
                <a:lnTo>
                  <a:pt x="2582" y="525"/>
                </a:lnTo>
                <a:lnTo>
                  <a:pt x="2582" y="413"/>
                </a:lnTo>
                <a:lnTo>
                  <a:pt x="2631" y="413"/>
                </a:lnTo>
                <a:lnTo>
                  <a:pt x="2631" y="517"/>
                </a:lnTo>
                <a:lnTo>
                  <a:pt x="2631" y="524"/>
                </a:lnTo>
                <a:lnTo>
                  <a:pt x="2633" y="531"/>
                </a:lnTo>
                <a:lnTo>
                  <a:pt x="2636" y="536"/>
                </a:lnTo>
                <a:lnTo>
                  <a:pt x="2637" y="539"/>
                </a:lnTo>
                <a:lnTo>
                  <a:pt x="2639" y="541"/>
                </a:lnTo>
                <a:lnTo>
                  <a:pt x="2644" y="545"/>
                </a:lnTo>
                <a:lnTo>
                  <a:pt x="2646" y="547"/>
                </a:lnTo>
                <a:lnTo>
                  <a:pt x="2649" y="548"/>
                </a:lnTo>
                <a:lnTo>
                  <a:pt x="2655" y="550"/>
                </a:lnTo>
                <a:lnTo>
                  <a:pt x="2658" y="550"/>
                </a:lnTo>
                <a:lnTo>
                  <a:pt x="2661" y="551"/>
                </a:lnTo>
                <a:lnTo>
                  <a:pt x="2668" y="550"/>
                </a:lnTo>
                <a:lnTo>
                  <a:pt x="2674" y="548"/>
                </a:lnTo>
                <a:lnTo>
                  <a:pt x="2680" y="545"/>
                </a:lnTo>
                <a:lnTo>
                  <a:pt x="2685" y="541"/>
                </a:lnTo>
                <a:lnTo>
                  <a:pt x="2687" y="539"/>
                </a:lnTo>
                <a:lnTo>
                  <a:pt x="2689" y="536"/>
                </a:lnTo>
                <a:lnTo>
                  <a:pt x="2693" y="530"/>
                </a:lnTo>
                <a:lnTo>
                  <a:pt x="2695" y="523"/>
                </a:lnTo>
                <a:lnTo>
                  <a:pt x="2695" y="519"/>
                </a:lnTo>
                <a:lnTo>
                  <a:pt x="2695" y="514"/>
                </a:lnTo>
                <a:close/>
                <a:moveTo>
                  <a:pt x="2834" y="487"/>
                </a:moveTo>
                <a:lnTo>
                  <a:pt x="2834" y="590"/>
                </a:lnTo>
                <a:lnTo>
                  <a:pt x="2785" y="590"/>
                </a:lnTo>
                <a:lnTo>
                  <a:pt x="2785" y="413"/>
                </a:lnTo>
                <a:lnTo>
                  <a:pt x="2832" y="413"/>
                </a:lnTo>
                <a:lnTo>
                  <a:pt x="2832" y="444"/>
                </a:lnTo>
                <a:lnTo>
                  <a:pt x="2837" y="437"/>
                </a:lnTo>
                <a:lnTo>
                  <a:pt x="2842" y="430"/>
                </a:lnTo>
                <a:lnTo>
                  <a:pt x="2847" y="425"/>
                </a:lnTo>
                <a:lnTo>
                  <a:pt x="2854" y="420"/>
                </a:lnTo>
                <a:lnTo>
                  <a:pt x="2861" y="416"/>
                </a:lnTo>
                <a:lnTo>
                  <a:pt x="2865" y="414"/>
                </a:lnTo>
                <a:lnTo>
                  <a:pt x="2869" y="413"/>
                </a:lnTo>
                <a:lnTo>
                  <a:pt x="2878" y="411"/>
                </a:lnTo>
                <a:lnTo>
                  <a:pt x="2882" y="411"/>
                </a:lnTo>
                <a:lnTo>
                  <a:pt x="2887" y="411"/>
                </a:lnTo>
                <a:lnTo>
                  <a:pt x="2894" y="411"/>
                </a:lnTo>
                <a:lnTo>
                  <a:pt x="2900" y="412"/>
                </a:lnTo>
                <a:lnTo>
                  <a:pt x="2906" y="413"/>
                </a:lnTo>
                <a:lnTo>
                  <a:pt x="2912" y="415"/>
                </a:lnTo>
                <a:lnTo>
                  <a:pt x="2917" y="418"/>
                </a:lnTo>
                <a:lnTo>
                  <a:pt x="2922" y="421"/>
                </a:lnTo>
                <a:lnTo>
                  <a:pt x="2927" y="424"/>
                </a:lnTo>
                <a:lnTo>
                  <a:pt x="2932" y="428"/>
                </a:lnTo>
                <a:lnTo>
                  <a:pt x="2935" y="433"/>
                </a:lnTo>
                <a:lnTo>
                  <a:pt x="2939" y="438"/>
                </a:lnTo>
                <a:lnTo>
                  <a:pt x="2942" y="444"/>
                </a:lnTo>
                <a:lnTo>
                  <a:pt x="2943" y="446"/>
                </a:lnTo>
                <a:lnTo>
                  <a:pt x="2944" y="449"/>
                </a:lnTo>
                <a:lnTo>
                  <a:pt x="2946" y="456"/>
                </a:lnTo>
                <a:lnTo>
                  <a:pt x="2947" y="462"/>
                </a:lnTo>
                <a:lnTo>
                  <a:pt x="2948" y="470"/>
                </a:lnTo>
                <a:lnTo>
                  <a:pt x="2948" y="477"/>
                </a:lnTo>
                <a:lnTo>
                  <a:pt x="2948" y="590"/>
                </a:lnTo>
                <a:lnTo>
                  <a:pt x="2899" y="590"/>
                </a:lnTo>
                <a:lnTo>
                  <a:pt x="2899" y="486"/>
                </a:lnTo>
                <a:lnTo>
                  <a:pt x="2899" y="478"/>
                </a:lnTo>
                <a:lnTo>
                  <a:pt x="2898" y="475"/>
                </a:lnTo>
                <a:lnTo>
                  <a:pt x="2897" y="471"/>
                </a:lnTo>
                <a:lnTo>
                  <a:pt x="2895" y="466"/>
                </a:lnTo>
                <a:lnTo>
                  <a:pt x="2893" y="463"/>
                </a:lnTo>
                <a:lnTo>
                  <a:pt x="2891" y="461"/>
                </a:lnTo>
                <a:lnTo>
                  <a:pt x="2886" y="457"/>
                </a:lnTo>
                <a:lnTo>
                  <a:pt x="2884" y="455"/>
                </a:lnTo>
                <a:lnTo>
                  <a:pt x="2881" y="454"/>
                </a:lnTo>
                <a:lnTo>
                  <a:pt x="2875" y="452"/>
                </a:lnTo>
                <a:lnTo>
                  <a:pt x="2871" y="451"/>
                </a:lnTo>
                <a:lnTo>
                  <a:pt x="2868" y="451"/>
                </a:lnTo>
                <a:lnTo>
                  <a:pt x="2861" y="452"/>
                </a:lnTo>
                <a:lnTo>
                  <a:pt x="2854" y="454"/>
                </a:lnTo>
                <a:lnTo>
                  <a:pt x="2851" y="455"/>
                </a:lnTo>
                <a:lnTo>
                  <a:pt x="2849" y="457"/>
                </a:lnTo>
                <a:lnTo>
                  <a:pt x="2846" y="459"/>
                </a:lnTo>
                <a:lnTo>
                  <a:pt x="2844" y="461"/>
                </a:lnTo>
                <a:lnTo>
                  <a:pt x="2842" y="463"/>
                </a:lnTo>
                <a:lnTo>
                  <a:pt x="2840" y="466"/>
                </a:lnTo>
                <a:lnTo>
                  <a:pt x="2838" y="469"/>
                </a:lnTo>
                <a:lnTo>
                  <a:pt x="2837" y="472"/>
                </a:lnTo>
                <a:lnTo>
                  <a:pt x="2835" y="479"/>
                </a:lnTo>
                <a:lnTo>
                  <a:pt x="2834" y="483"/>
                </a:lnTo>
                <a:lnTo>
                  <a:pt x="2834" y="487"/>
                </a:lnTo>
                <a:close/>
                <a:moveTo>
                  <a:pt x="3014" y="390"/>
                </a:moveTo>
                <a:lnTo>
                  <a:pt x="3008" y="390"/>
                </a:lnTo>
                <a:lnTo>
                  <a:pt x="3004" y="388"/>
                </a:lnTo>
                <a:lnTo>
                  <a:pt x="2999" y="386"/>
                </a:lnTo>
                <a:lnTo>
                  <a:pt x="2995" y="383"/>
                </a:lnTo>
                <a:lnTo>
                  <a:pt x="2992" y="379"/>
                </a:lnTo>
                <a:lnTo>
                  <a:pt x="2989" y="375"/>
                </a:lnTo>
                <a:lnTo>
                  <a:pt x="2988" y="370"/>
                </a:lnTo>
                <a:lnTo>
                  <a:pt x="2987" y="365"/>
                </a:lnTo>
                <a:lnTo>
                  <a:pt x="2988" y="360"/>
                </a:lnTo>
                <a:lnTo>
                  <a:pt x="2989" y="356"/>
                </a:lnTo>
                <a:lnTo>
                  <a:pt x="2992" y="352"/>
                </a:lnTo>
                <a:lnTo>
                  <a:pt x="2995" y="348"/>
                </a:lnTo>
                <a:lnTo>
                  <a:pt x="2999" y="345"/>
                </a:lnTo>
                <a:lnTo>
                  <a:pt x="3004" y="342"/>
                </a:lnTo>
                <a:lnTo>
                  <a:pt x="3008" y="341"/>
                </a:lnTo>
                <a:lnTo>
                  <a:pt x="3014" y="341"/>
                </a:lnTo>
                <a:lnTo>
                  <a:pt x="3019" y="341"/>
                </a:lnTo>
                <a:lnTo>
                  <a:pt x="3024" y="342"/>
                </a:lnTo>
                <a:lnTo>
                  <a:pt x="3028" y="345"/>
                </a:lnTo>
                <a:lnTo>
                  <a:pt x="3032" y="348"/>
                </a:lnTo>
                <a:lnTo>
                  <a:pt x="3036" y="352"/>
                </a:lnTo>
                <a:lnTo>
                  <a:pt x="3038" y="356"/>
                </a:lnTo>
                <a:lnTo>
                  <a:pt x="3040" y="360"/>
                </a:lnTo>
                <a:lnTo>
                  <a:pt x="3040" y="365"/>
                </a:lnTo>
                <a:lnTo>
                  <a:pt x="3040" y="370"/>
                </a:lnTo>
                <a:lnTo>
                  <a:pt x="3038" y="375"/>
                </a:lnTo>
                <a:lnTo>
                  <a:pt x="3036" y="379"/>
                </a:lnTo>
                <a:lnTo>
                  <a:pt x="3032" y="383"/>
                </a:lnTo>
                <a:lnTo>
                  <a:pt x="3028" y="386"/>
                </a:lnTo>
                <a:lnTo>
                  <a:pt x="3024" y="388"/>
                </a:lnTo>
                <a:lnTo>
                  <a:pt x="3019" y="390"/>
                </a:lnTo>
                <a:lnTo>
                  <a:pt x="3014" y="390"/>
                </a:lnTo>
                <a:close/>
                <a:moveTo>
                  <a:pt x="2989" y="413"/>
                </a:moveTo>
                <a:lnTo>
                  <a:pt x="3038" y="413"/>
                </a:lnTo>
                <a:lnTo>
                  <a:pt x="3038" y="590"/>
                </a:lnTo>
                <a:lnTo>
                  <a:pt x="2989" y="590"/>
                </a:lnTo>
                <a:lnTo>
                  <a:pt x="2989" y="413"/>
                </a:lnTo>
                <a:close/>
                <a:moveTo>
                  <a:pt x="3242" y="413"/>
                </a:moveTo>
                <a:lnTo>
                  <a:pt x="3180" y="590"/>
                </a:lnTo>
                <a:lnTo>
                  <a:pt x="3125" y="590"/>
                </a:lnTo>
                <a:lnTo>
                  <a:pt x="3063" y="413"/>
                </a:lnTo>
                <a:lnTo>
                  <a:pt x="3115" y="413"/>
                </a:lnTo>
                <a:lnTo>
                  <a:pt x="3151" y="539"/>
                </a:lnTo>
                <a:lnTo>
                  <a:pt x="3190" y="413"/>
                </a:lnTo>
                <a:lnTo>
                  <a:pt x="3242" y="413"/>
                </a:lnTo>
                <a:close/>
                <a:moveTo>
                  <a:pt x="3340" y="593"/>
                </a:moveTo>
                <a:lnTo>
                  <a:pt x="3333" y="593"/>
                </a:lnTo>
                <a:lnTo>
                  <a:pt x="3327" y="592"/>
                </a:lnTo>
                <a:lnTo>
                  <a:pt x="3315" y="590"/>
                </a:lnTo>
                <a:lnTo>
                  <a:pt x="3309" y="589"/>
                </a:lnTo>
                <a:lnTo>
                  <a:pt x="3303" y="587"/>
                </a:lnTo>
                <a:lnTo>
                  <a:pt x="3293" y="582"/>
                </a:lnTo>
                <a:lnTo>
                  <a:pt x="3288" y="579"/>
                </a:lnTo>
                <a:lnTo>
                  <a:pt x="3284" y="576"/>
                </a:lnTo>
                <a:lnTo>
                  <a:pt x="3279" y="572"/>
                </a:lnTo>
                <a:lnTo>
                  <a:pt x="3276" y="569"/>
                </a:lnTo>
                <a:lnTo>
                  <a:pt x="3269" y="560"/>
                </a:lnTo>
                <a:lnTo>
                  <a:pt x="3266" y="555"/>
                </a:lnTo>
                <a:lnTo>
                  <a:pt x="3263" y="550"/>
                </a:lnTo>
                <a:lnTo>
                  <a:pt x="3258" y="540"/>
                </a:lnTo>
                <a:lnTo>
                  <a:pt x="3256" y="534"/>
                </a:lnTo>
                <a:lnTo>
                  <a:pt x="3255" y="528"/>
                </a:lnTo>
                <a:lnTo>
                  <a:pt x="3254" y="522"/>
                </a:lnTo>
                <a:lnTo>
                  <a:pt x="3253" y="516"/>
                </a:lnTo>
                <a:lnTo>
                  <a:pt x="3252" y="509"/>
                </a:lnTo>
                <a:lnTo>
                  <a:pt x="3252" y="502"/>
                </a:lnTo>
                <a:lnTo>
                  <a:pt x="3252" y="495"/>
                </a:lnTo>
                <a:lnTo>
                  <a:pt x="3253" y="489"/>
                </a:lnTo>
                <a:lnTo>
                  <a:pt x="3254" y="483"/>
                </a:lnTo>
                <a:lnTo>
                  <a:pt x="3255" y="477"/>
                </a:lnTo>
                <a:lnTo>
                  <a:pt x="3258" y="465"/>
                </a:lnTo>
                <a:lnTo>
                  <a:pt x="3260" y="459"/>
                </a:lnTo>
                <a:lnTo>
                  <a:pt x="3263" y="454"/>
                </a:lnTo>
                <a:lnTo>
                  <a:pt x="3269" y="445"/>
                </a:lnTo>
                <a:lnTo>
                  <a:pt x="3272" y="440"/>
                </a:lnTo>
                <a:lnTo>
                  <a:pt x="3275" y="436"/>
                </a:lnTo>
                <a:lnTo>
                  <a:pt x="3279" y="432"/>
                </a:lnTo>
                <a:lnTo>
                  <a:pt x="3283" y="428"/>
                </a:lnTo>
                <a:lnTo>
                  <a:pt x="3293" y="422"/>
                </a:lnTo>
                <a:lnTo>
                  <a:pt x="3297" y="419"/>
                </a:lnTo>
                <a:lnTo>
                  <a:pt x="3303" y="417"/>
                </a:lnTo>
                <a:lnTo>
                  <a:pt x="3308" y="415"/>
                </a:lnTo>
                <a:lnTo>
                  <a:pt x="3314" y="413"/>
                </a:lnTo>
                <a:lnTo>
                  <a:pt x="3319" y="412"/>
                </a:lnTo>
                <a:lnTo>
                  <a:pt x="3325" y="411"/>
                </a:lnTo>
                <a:lnTo>
                  <a:pt x="3338" y="411"/>
                </a:lnTo>
                <a:lnTo>
                  <a:pt x="3349" y="411"/>
                </a:lnTo>
                <a:lnTo>
                  <a:pt x="3360" y="413"/>
                </a:lnTo>
                <a:lnTo>
                  <a:pt x="3365" y="414"/>
                </a:lnTo>
                <a:lnTo>
                  <a:pt x="3370" y="416"/>
                </a:lnTo>
                <a:lnTo>
                  <a:pt x="3380" y="421"/>
                </a:lnTo>
                <a:lnTo>
                  <a:pt x="3389" y="426"/>
                </a:lnTo>
                <a:lnTo>
                  <a:pt x="3393" y="429"/>
                </a:lnTo>
                <a:lnTo>
                  <a:pt x="3397" y="433"/>
                </a:lnTo>
                <a:lnTo>
                  <a:pt x="3404" y="441"/>
                </a:lnTo>
                <a:lnTo>
                  <a:pt x="3407" y="446"/>
                </a:lnTo>
                <a:lnTo>
                  <a:pt x="3410" y="450"/>
                </a:lnTo>
                <a:lnTo>
                  <a:pt x="3412" y="456"/>
                </a:lnTo>
                <a:lnTo>
                  <a:pt x="3415" y="461"/>
                </a:lnTo>
                <a:lnTo>
                  <a:pt x="3417" y="467"/>
                </a:lnTo>
                <a:lnTo>
                  <a:pt x="3418" y="473"/>
                </a:lnTo>
                <a:lnTo>
                  <a:pt x="3419" y="479"/>
                </a:lnTo>
                <a:lnTo>
                  <a:pt x="3420" y="486"/>
                </a:lnTo>
                <a:lnTo>
                  <a:pt x="3421" y="493"/>
                </a:lnTo>
                <a:lnTo>
                  <a:pt x="3421" y="500"/>
                </a:lnTo>
                <a:lnTo>
                  <a:pt x="3421" y="514"/>
                </a:lnTo>
                <a:lnTo>
                  <a:pt x="3301" y="514"/>
                </a:lnTo>
                <a:lnTo>
                  <a:pt x="3301" y="519"/>
                </a:lnTo>
                <a:lnTo>
                  <a:pt x="3301" y="523"/>
                </a:lnTo>
                <a:lnTo>
                  <a:pt x="3302" y="528"/>
                </a:lnTo>
                <a:lnTo>
                  <a:pt x="3303" y="532"/>
                </a:lnTo>
                <a:lnTo>
                  <a:pt x="3307" y="539"/>
                </a:lnTo>
                <a:lnTo>
                  <a:pt x="3309" y="542"/>
                </a:lnTo>
                <a:lnTo>
                  <a:pt x="3311" y="545"/>
                </a:lnTo>
                <a:lnTo>
                  <a:pt x="3314" y="548"/>
                </a:lnTo>
                <a:lnTo>
                  <a:pt x="3317" y="550"/>
                </a:lnTo>
                <a:lnTo>
                  <a:pt x="3321" y="552"/>
                </a:lnTo>
                <a:lnTo>
                  <a:pt x="3324" y="554"/>
                </a:lnTo>
                <a:lnTo>
                  <a:pt x="3328" y="555"/>
                </a:lnTo>
                <a:lnTo>
                  <a:pt x="3332" y="556"/>
                </a:lnTo>
                <a:lnTo>
                  <a:pt x="3341" y="557"/>
                </a:lnTo>
                <a:lnTo>
                  <a:pt x="3347" y="556"/>
                </a:lnTo>
                <a:lnTo>
                  <a:pt x="3352" y="555"/>
                </a:lnTo>
                <a:lnTo>
                  <a:pt x="3357" y="554"/>
                </a:lnTo>
                <a:lnTo>
                  <a:pt x="3362" y="551"/>
                </a:lnTo>
                <a:lnTo>
                  <a:pt x="3364" y="550"/>
                </a:lnTo>
                <a:lnTo>
                  <a:pt x="3366" y="548"/>
                </a:lnTo>
                <a:lnTo>
                  <a:pt x="3370" y="545"/>
                </a:lnTo>
                <a:lnTo>
                  <a:pt x="3372" y="541"/>
                </a:lnTo>
                <a:lnTo>
                  <a:pt x="3375" y="536"/>
                </a:lnTo>
                <a:lnTo>
                  <a:pt x="3420" y="539"/>
                </a:lnTo>
                <a:lnTo>
                  <a:pt x="3418" y="545"/>
                </a:lnTo>
                <a:lnTo>
                  <a:pt x="3416" y="551"/>
                </a:lnTo>
                <a:lnTo>
                  <a:pt x="3414" y="556"/>
                </a:lnTo>
                <a:lnTo>
                  <a:pt x="3411" y="561"/>
                </a:lnTo>
                <a:lnTo>
                  <a:pt x="3407" y="566"/>
                </a:lnTo>
                <a:lnTo>
                  <a:pt x="3403" y="570"/>
                </a:lnTo>
                <a:lnTo>
                  <a:pt x="3399" y="575"/>
                </a:lnTo>
                <a:lnTo>
                  <a:pt x="3394" y="578"/>
                </a:lnTo>
                <a:lnTo>
                  <a:pt x="3388" y="582"/>
                </a:lnTo>
                <a:lnTo>
                  <a:pt x="3382" y="585"/>
                </a:lnTo>
                <a:lnTo>
                  <a:pt x="3376" y="587"/>
                </a:lnTo>
                <a:lnTo>
                  <a:pt x="3370" y="589"/>
                </a:lnTo>
                <a:lnTo>
                  <a:pt x="3366" y="590"/>
                </a:lnTo>
                <a:lnTo>
                  <a:pt x="3363" y="591"/>
                </a:lnTo>
                <a:lnTo>
                  <a:pt x="3355" y="592"/>
                </a:lnTo>
                <a:lnTo>
                  <a:pt x="3348" y="593"/>
                </a:lnTo>
                <a:lnTo>
                  <a:pt x="3340" y="593"/>
                </a:lnTo>
                <a:close/>
                <a:moveTo>
                  <a:pt x="3301" y="483"/>
                </a:moveTo>
                <a:lnTo>
                  <a:pt x="3375" y="483"/>
                </a:lnTo>
                <a:lnTo>
                  <a:pt x="3375" y="480"/>
                </a:lnTo>
                <a:lnTo>
                  <a:pt x="3374" y="476"/>
                </a:lnTo>
                <a:lnTo>
                  <a:pt x="3373" y="472"/>
                </a:lnTo>
                <a:lnTo>
                  <a:pt x="3372" y="469"/>
                </a:lnTo>
                <a:lnTo>
                  <a:pt x="3371" y="466"/>
                </a:lnTo>
                <a:lnTo>
                  <a:pt x="3369" y="463"/>
                </a:lnTo>
                <a:lnTo>
                  <a:pt x="3367" y="460"/>
                </a:lnTo>
                <a:lnTo>
                  <a:pt x="3365" y="457"/>
                </a:lnTo>
                <a:lnTo>
                  <a:pt x="3359" y="453"/>
                </a:lnTo>
                <a:lnTo>
                  <a:pt x="3353" y="450"/>
                </a:lnTo>
                <a:lnTo>
                  <a:pt x="3346" y="448"/>
                </a:lnTo>
                <a:lnTo>
                  <a:pt x="3339" y="447"/>
                </a:lnTo>
                <a:lnTo>
                  <a:pt x="3331" y="448"/>
                </a:lnTo>
                <a:lnTo>
                  <a:pt x="3327" y="449"/>
                </a:lnTo>
                <a:lnTo>
                  <a:pt x="3324" y="450"/>
                </a:lnTo>
                <a:lnTo>
                  <a:pt x="3317" y="453"/>
                </a:lnTo>
                <a:lnTo>
                  <a:pt x="3315" y="455"/>
                </a:lnTo>
                <a:lnTo>
                  <a:pt x="3312" y="458"/>
                </a:lnTo>
                <a:lnTo>
                  <a:pt x="3307" y="463"/>
                </a:lnTo>
                <a:lnTo>
                  <a:pt x="3304" y="470"/>
                </a:lnTo>
                <a:lnTo>
                  <a:pt x="3303" y="473"/>
                </a:lnTo>
                <a:lnTo>
                  <a:pt x="3302" y="476"/>
                </a:lnTo>
                <a:lnTo>
                  <a:pt x="3301" y="483"/>
                </a:lnTo>
                <a:close/>
                <a:moveTo>
                  <a:pt x="3456" y="590"/>
                </a:moveTo>
                <a:lnTo>
                  <a:pt x="3456" y="413"/>
                </a:lnTo>
                <a:lnTo>
                  <a:pt x="3503" y="413"/>
                </a:lnTo>
                <a:lnTo>
                  <a:pt x="3503" y="444"/>
                </a:lnTo>
                <a:lnTo>
                  <a:pt x="3507" y="436"/>
                </a:lnTo>
                <a:lnTo>
                  <a:pt x="3511" y="429"/>
                </a:lnTo>
                <a:lnTo>
                  <a:pt x="3516" y="424"/>
                </a:lnTo>
                <a:lnTo>
                  <a:pt x="3521" y="419"/>
                </a:lnTo>
                <a:lnTo>
                  <a:pt x="3524" y="417"/>
                </a:lnTo>
                <a:lnTo>
                  <a:pt x="3527" y="415"/>
                </a:lnTo>
                <a:lnTo>
                  <a:pt x="3534" y="413"/>
                </a:lnTo>
                <a:lnTo>
                  <a:pt x="3540" y="411"/>
                </a:lnTo>
                <a:lnTo>
                  <a:pt x="3548" y="410"/>
                </a:lnTo>
                <a:lnTo>
                  <a:pt x="3556" y="411"/>
                </a:lnTo>
                <a:lnTo>
                  <a:pt x="3563" y="412"/>
                </a:lnTo>
                <a:lnTo>
                  <a:pt x="3563" y="456"/>
                </a:lnTo>
                <a:lnTo>
                  <a:pt x="3559" y="455"/>
                </a:lnTo>
                <a:lnTo>
                  <a:pt x="3554" y="454"/>
                </a:lnTo>
                <a:lnTo>
                  <a:pt x="3542" y="453"/>
                </a:lnTo>
                <a:lnTo>
                  <a:pt x="3535" y="454"/>
                </a:lnTo>
                <a:lnTo>
                  <a:pt x="3531" y="454"/>
                </a:lnTo>
                <a:lnTo>
                  <a:pt x="3528" y="456"/>
                </a:lnTo>
                <a:lnTo>
                  <a:pt x="3524" y="457"/>
                </a:lnTo>
                <a:lnTo>
                  <a:pt x="3521" y="459"/>
                </a:lnTo>
                <a:lnTo>
                  <a:pt x="3518" y="461"/>
                </a:lnTo>
                <a:lnTo>
                  <a:pt x="3515" y="463"/>
                </a:lnTo>
                <a:lnTo>
                  <a:pt x="3511" y="469"/>
                </a:lnTo>
                <a:lnTo>
                  <a:pt x="3509" y="472"/>
                </a:lnTo>
                <a:lnTo>
                  <a:pt x="3508" y="475"/>
                </a:lnTo>
                <a:lnTo>
                  <a:pt x="3506" y="478"/>
                </a:lnTo>
                <a:lnTo>
                  <a:pt x="3506" y="482"/>
                </a:lnTo>
                <a:lnTo>
                  <a:pt x="3505" y="486"/>
                </a:lnTo>
                <a:lnTo>
                  <a:pt x="3505" y="490"/>
                </a:lnTo>
                <a:lnTo>
                  <a:pt x="3505" y="590"/>
                </a:lnTo>
                <a:lnTo>
                  <a:pt x="3456" y="590"/>
                </a:lnTo>
                <a:close/>
                <a:moveTo>
                  <a:pt x="3736" y="463"/>
                </a:moveTo>
                <a:lnTo>
                  <a:pt x="3692" y="466"/>
                </a:lnTo>
                <a:lnTo>
                  <a:pt x="3690" y="462"/>
                </a:lnTo>
                <a:lnTo>
                  <a:pt x="3688" y="458"/>
                </a:lnTo>
                <a:lnTo>
                  <a:pt x="3686" y="455"/>
                </a:lnTo>
                <a:lnTo>
                  <a:pt x="3682" y="451"/>
                </a:lnTo>
                <a:lnTo>
                  <a:pt x="3678" y="449"/>
                </a:lnTo>
                <a:lnTo>
                  <a:pt x="3673" y="447"/>
                </a:lnTo>
                <a:lnTo>
                  <a:pt x="3668" y="446"/>
                </a:lnTo>
                <a:lnTo>
                  <a:pt x="3662" y="445"/>
                </a:lnTo>
                <a:lnTo>
                  <a:pt x="3656" y="446"/>
                </a:lnTo>
                <a:lnTo>
                  <a:pt x="3651" y="447"/>
                </a:lnTo>
                <a:lnTo>
                  <a:pt x="3647" y="448"/>
                </a:lnTo>
                <a:lnTo>
                  <a:pt x="3643" y="450"/>
                </a:lnTo>
                <a:lnTo>
                  <a:pt x="3639" y="453"/>
                </a:lnTo>
                <a:lnTo>
                  <a:pt x="3637" y="456"/>
                </a:lnTo>
                <a:lnTo>
                  <a:pt x="3635" y="459"/>
                </a:lnTo>
                <a:lnTo>
                  <a:pt x="3635" y="463"/>
                </a:lnTo>
                <a:lnTo>
                  <a:pt x="3635" y="466"/>
                </a:lnTo>
                <a:lnTo>
                  <a:pt x="3636" y="469"/>
                </a:lnTo>
                <a:lnTo>
                  <a:pt x="3638" y="471"/>
                </a:lnTo>
                <a:lnTo>
                  <a:pt x="3640" y="474"/>
                </a:lnTo>
                <a:lnTo>
                  <a:pt x="3643" y="476"/>
                </a:lnTo>
                <a:lnTo>
                  <a:pt x="3647" y="478"/>
                </a:lnTo>
                <a:lnTo>
                  <a:pt x="3652" y="479"/>
                </a:lnTo>
                <a:lnTo>
                  <a:pt x="3657" y="481"/>
                </a:lnTo>
                <a:lnTo>
                  <a:pt x="3689" y="487"/>
                </a:lnTo>
                <a:lnTo>
                  <a:pt x="3696" y="488"/>
                </a:lnTo>
                <a:lnTo>
                  <a:pt x="3701" y="490"/>
                </a:lnTo>
                <a:lnTo>
                  <a:pt x="3707" y="492"/>
                </a:lnTo>
                <a:lnTo>
                  <a:pt x="3712" y="494"/>
                </a:lnTo>
                <a:lnTo>
                  <a:pt x="3720" y="499"/>
                </a:lnTo>
                <a:lnTo>
                  <a:pt x="3728" y="504"/>
                </a:lnTo>
                <a:lnTo>
                  <a:pt x="3731" y="507"/>
                </a:lnTo>
                <a:lnTo>
                  <a:pt x="3733" y="511"/>
                </a:lnTo>
                <a:lnTo>
                  <a:pt x="3735" y="514"/>
                </a:lnTo>
                <a:lnTo>
                  <a:pt x="3737" y="518"/>
                </a:lnTo>
                <a:lnTo>
                  <a:pt x="3740" y="526"/>
                </a:lnTo>
                <a:lnTo>
                  <a:pt x="3740" y="530"/>
                </a:lnTo>
                <a:lnTo>
                  <a:pt x="3740" y="535"/>
                </a:lnTo>
                <a:lnTo>
                  <a:pt x="3740" y="539"/>
                </a:lnTo>
                <a:lnTo>
                  <a:pt x="3740" y="543"/>
                </a:lnTo>
                <a:lnTo>
                  <a:pt x="3739" y="547"/>
                </a:lnTo>
                <a:lnTo>
                  <a:pt x="3738" y="551"/>
                </a:lnTo>
                <a:lnTo>
                  <a:pt x="3736" y="555"/>
                </a:lnTo>
                <a:lnTo>
                  <a:pt x="3735" y="559"/>
                </a:lnTo>
                <a:lnTo>
                  <a:pt x="3733" y="562"/>
                </a:lnTo>
                <a:lnTo>
                  <a:pt x="3730" y="565"/>
                </a:lnTo>
                <a:lnTo>
                  <a:pt x="3725" y="572"/>
                </a:lnTo>
                <a:lnTo>
                  <a:pt x="3718" y="577"/>
                </a:lnTo>
                <a:lnTo>
                  <a:pt x="3711" y="582"/>
                </a:lnTo>
                <a:lnTo>
                  <a:pt x="3702" y="586"/>
                </a:lnTo>
                <a:lnTo>
                  <a:pt x="3693" y="589"/>
                </a:lnTo>
                <a:lnTo>
                  <a:pt x="3683" y="591"/>
                </a:lnTo>
                <a:lnTo>
                  <a:pt x="3673" y="593"/>
                </a:lnTo>
                <a:lnTo>
                  <a:pt x="3662" y="593"/>
                </a:lnTo>
                <a:lnTo>
                  <a:pt x="3653" y="593"/>
                </a:lnTo>
                <a:lnTo>
                  <a:pt x="3645" y="592"/>
                </a:lnTo>
                <a:lnTo>
                  <a:pt x="3637" y="591"/>
                </a:lnTo>
                <a:lnTo>
                  <a:pt x="3630" y="589"/>
                </a:lnTo>
                <a:lnTo>
                  <a:pt x="3623" y="587"/>
                </a:lnTo>
                <a:lnTo>
                  <a:pt x="3617" y="585"/>
                </a:lnTo>
                <a:lnTo>
                  <a:pt x="3611" y="582"/>
                </a:lnTo>
                <a:lnTo>
                  <a:pt x="3606" y="578"/>
                </a:lnTo>
                <a:lnTo>
                  <a:pt x="3601" y="575"/>
                </a:lnTo>
                <a:lnTo>
                  <a:pt x="3596" y="570"/>
                </a:lnTo>
                <a:lnTo>
                  <a:pt x="3593" y="566"/>
                </a:lnTo>
                <a:lnTo>
                  <a:pt x="3589" y="561"/>
                </a:lnTo>
                <a:lnTo>
                  <a:pt x="3587" y="556"/>
                </a:lnTo>
                <a:lnTo>
                  <a:pt x="3584" y="550"/>
                </a:lnTo>
                <a:lnTo>
                  <a:pt x="3583" y="545"/>
                </a:lnTo>
                <a:lnTo>
                  <a:pt x="3582" y="538"/>
                </a:lnTo>
                <a:lnTo>
                  <a:pt x="3630" y="536"/>
                </a:lnTo>
                <a:lnTo>
                  <a:pt x="3631" y="541"/>
                </a:lnTo>
                <a:lnTo>
                  <a:pt x="3634" y="545"/>
                </a:lnTo>
                <a:lnTo>
                  <a:pt x="3637" y="549"/>
                </a:lnTo>
                <a:lnTo>
                  <a:pt x="3640" y="552"/>
                </a:lnTo>
                <a:lnTo>
                  <a:pt x="3645" y="555"/>
                </a:lnTo>
                <a:lnTo>
                  <a:pt x="3650" y="556"/>
                </a:lnTo>
                <a:lnTo>
                  <a:pt x="3656" y="557"/>
                </a:lnTo>
                <a:lnTo>
                  <a:pt x="3662" y="558"/>
                </a:lnTo>
                <a:lnTo>
                  <a:pt x="3668" y="557"/>
                </a:lnTo>
                <a:lnTo>
                  <a:pt x="3673" y="557"/>
                </a:lnTo>
                <a:lnTo>
                  <a:pt x="3678" y="555"/>
                </a:lnTo>
                <a:lnTo>
                  <a:pt x="3681" y="554"/>
                </a:lnTo>
                <a:lnTo>
                  <a:pt x="3683" y="553"/>
                </a:lnTo>
                <a:lnTo>
                  <a:pt x="3686" y="550"/>
                </a:lnTo>
                <a:lnTo>
                  <a:pt x="3689" y="547"/>
                </a:lnTo>
                <a:lnTo>
                  <a:pt x="3689" y="545"/>
                </a:lnTo>
                <a:lnTo>
                  <a:pt x="3690" y="544"/>
                </a:lnTo>
                <a:lnTo>
                  <a:pt x="3691" y="540"/>
                </a:lnTo>
                <a:lnTo>
                  <a:pt x="3690" y="537"/>
                </a:lnTo>
                <a:lnTo>
                  <a:pt x="3689" y="534"/>
                </a:lnTo>
                <a:lnTo>
                  <a:pt x="3687" y="531"/>
                </a:lnTo>
                <a:lnTo>
                  <a:pt x="3685" y="529"/>
                </a:lnTo>
                <a:lnTo>
                  <a:pt x="3682" y="527"/>
                </a:lnTo>
                <a:lnTo>
                  <a:pt x="3678" y="525"/>
                </a:lnTo>
                <a:lnTo>
                  <a:pt x="3673" y="523"/>
                </a:lnTo>
                <a:lnTo>
                  <a:pt x="3668" y="522"/>
                </a:lnTo>
                <a:lnTo>
                  <a:pt x="3637" y="516"/>
                </a:lnTo>
                <a:lnTo>
                  <a:pt x="3631" y="515"/>
                </a:lnTo>
                <a:lnTo>
                  <a:pt x="3625" y="513"/>
                </a:lnTo>
                <a:lnTo>
                  <a:pt x="3615" y="509"/>
                </a:lnTo>
                <a:lnTo>
                  <a:pt x="3610" y="507"/>
                </a:lnTo>
                <a:lnTo>
                  <a:pt x="3606" y="504"/>
                </a:lnTo>
                <a:lnTo>
                  <a:pt x="3602" y="501"/>
                </a:lnTo>
                <a:lnTo>
                  <a:pt x="3599" y="498"/>
                </a:lnTo>
                <a:lnTo>
                  <a:pt x="3596" y="495"/>
                </a:lnTo>
                <a:lnTo>
                  <a:pt x="3593" y="492"/>
                </a:lnTo>
                <a:lnTo>
                  <a:pt x="3591" y="488"/>
                </a:lnTo>
                <a:lnTo>
                  <a:pt x="3589" y="484"/>
                </a:lnTo>
                <a:lnTo>
                  <a:pt x="3588" y="480"/>
                </a:lnTo>
                <a:lnTo>
                  <a:pt x="3587" y="475"/>
                </a:lnTo>
                <a:lnTo>
                  <a:pt x="3586" y="471"/>
                </a:lnTo>
                <a:lnTo>
                  <a:pt x="3586" y="466"/>
                </a:lnTo>
                <a:lnTo>
                  <a:pt x="3587" y="459"/>
                </a:lnTo>
                <a:lnTo>
                  <a:pt x="3587" y="454"/>
                </a:lnTo>
                <a:lnTo>
                  <a:pt x="3589" y="448"/>
                </a:lnTo>
                <a:lnTo>
                  <a:pt x="3591" y="443"/>
                </a:lnTo>
                <a:lnTo>
                  <a:pt x="3594" y="438"/>
                </a:lnTo>
                <a:lnTo>
                  <a:pt x="3598" y="433"/>
                </a:lnTo>
                <a:lnTo>
                  <a:pt x="3602" y="429"/>
                </a:lnTo>
                <a:lnTo>
                  <a:pt x="3607" y="425"/>
                </a:lnTo>
                <a:lnTo>
                  <a:pt x="3612" y="422"/>
                </a:lnTo>
                <a:lnTo>
                  <a:pt x="3618" y="419"/>
                </a:lnTo>
                <a:lnTo>
                  <a:pt x="3624" y="416"/>
                </a:lnTo>
                <a:lnTo>
                  <a:pt x="3631" y="414"/>
                </a:lnTo>
                <a:lnTo>
                  <a:pt x="3634" y="413"/>
                </a:lnTo>
                <a:lnTo>
                  <a:pt x="3638" y="413"/>
                </a:lnTo>
                <a:lnTo>
                  <a:pt x="3645" y="412"/>
                </a:lnTo>
                <a:lnTo>
                  <a:pt x="3653" y="411"/>
                </a:lnTo>
                <a:lnTo>
                  <a:pt x="3661" y="411"/>
                </a:lnTo>
                <a:lnTo>
                  <a:pt x="3669" y="411"/>
                </a:lnTo>
                <a:lnTo>
                  <a:pt x="3677" y="412"/>
                </a:lnTo>
                <a:lnTo>
                  <a:pt x="3684" y="413"/>
                </a:lnTo>
                <a:lnTo>
                  <a:pt x="3691" y="414"/>
                </a:lnTo>
                <a:lnTo>
                  <a:pt x="3697" y="416"/>
                </a:lnTo>
                <a:lnTo>
                  <a:pt x="3703" y="419"/>
                </a:lnTo>
                <a:lnTo>
                  <a:pt x="3709" y="421"/>
                </a:lnTo>
                <a:lnTo>
                  <a:pt x="3714" y="425"/>
                </a:lnTo>
                <a:lnTo>
                  <a:pt x="3718" y="428"/>
                </a:lnTo>
                <a:lnTo>
                  <a:pt x="3723" y="432"/>
                </a:lnTo>
                <a:lnTo>
                  <a:pt x="3726" y="437"/>
                </a:lnTo>
                <a:lnTo>
                  <a:pt x="3728" y="439"/>
                </a:lnTo>
                <a:lnTo>
                  <a:pt x="3729" y="441"/>
                </a:lnTo>
                <a:lnTo>
                  <a:pt x="3732" y="446"/>
                </a:lnTo>
                <a:lnTo>
                  <a:pt x="3734" y="452"/>
                </a:lnTo>
                <a:lnTo>
                  <a:pt x="3735" y="457"/>
                </a:lnTo>
                <a:lnTo>
                  <a:pt x="3736" y="463"/>
                </a:lnTo>
                <a:close/>
                <a:moveTo>
                  <a:pt x="3797" y="390"/>
                </a:moveTo>
                <a:lnTo>
                  <a:pt x="3792" y="390"/>
                </a:lnTo>
                <a:lnTo>
                  <a:pt x="3787" y="388"/>
                </a:lnTo>
                <a:lnTo>
                  <a:pt x="3783" y="386"/>
                </a:lnTo>
                <a:lnTo>
                  <a:pt x="3778" y="383"/>
                </a:lnTo>
                <a:lnTo>
                  <a:pt x="3775" y="379"/>
                </a:lnTo>
                <a:lnTo>
                  <a:pt x="3773" y="375"/>
                </a:lnTo>
                <a:lnTo>
                  <a:pt x="3771" y="370"/>
                </a:lnTo>
                <a:lnTo>
                  <a:pt x="3771" y="365"/>
                </a:lnTo>
                <a:lnTo>
                  <a:pt x="3771" y="360"/>
                </a:lnTo>
                <a:lnTo>
                  <a:pt x="3773" y="356"/>
                </a:lnTo>
                <a:lnTo>
                  <a:pt x="3775" y="352"/>
                </a:lnTo>
                <a:lnTo>
                  <a:pt x="3778" y="348"/>
                </a:lnTo>
                <a:lnTo>
                  <a:pt x="3783" y="345"/>
                </a:lnTo>
                <a:lnTo>
                  <a:pt x="3787" y="342"/>
                </a:lnTo>
                <a:lnTo>
                  <a:pt x="3792" y="341"/>
                </a:lnTo>
                <a:lnTo>
                  <a:pt x="3797" y="341"/>
                </a:lnTo>
                <a:lnTo>
                  <a:pt x="3802" y="341"/>
                </a:lnTo>
                <a:lnTo>
                  <a:pt x="3807" y="342"/>
                </a:lnTo>
                <a:lnTo>
                  <a:pt x="3812" y="345"/>
                </a:lnTo>
                <a:lnTo>
                  <a:pt x="3816" y="348"/>
                </a:lnTo>
                <a:lnTo>
                  <a:pt x="3819" y="352"/>
                </a:lnTo>
                <a:lnTo>
                  <a:pt x="3822" y="356"/>
                </a:lnTo>
                <a:lnTo>
                  <a:pt x="3823" y="360"/>
                </a:lnTo>
                <a:lnTo>
                  <a:pt x="3824" y="365"/>
                </a:lnTo>
                <a:lnTo>
                  <a:pt x="3823" y="370"/>
                </a:lnTo>
                <a:lnTo>
                  <a:pt x="3822" y="375"/>
                </a:lnTo>
                <a:lnTo>
                  <a:pt x="3819" y="379"/>
                </a:lnTo>
                <a:lnTo>
                  <a:pt x="3816" y="383"/>
                </a:lnTo>
                <a:lnTo>
                  <a:pt x="3812" y="386"/>
                </a:lnTo>
                <a:lnTo>
                  <a:pt x="3807" y="388"/>
                </a:lnTo>
                <a:lnTo>
                  <a:pt x="3802" y="390"/>
                </a:lnTo>
                <a:lnTo>
                  <a:pt x="3797" y="390"/>
                </a:lnTo>
                <a:close/>
                <a:moveTo>
                  <a:pt x="3772" y="413"/>
                </a:moveTo>
                <a:lnTo>
                  <a:pt x="3822" y="413"/>
                </a:lnTo>
                <a:lnTo>
                  <a:pt x="3822" y="590"/>
                </a:lnTo>
                <a:lnTo>
                  <a:pt x="3772" y="590"/>
                </a:lnTo>
                <a:lnTo>
                  <a:pt x="3772" y="413"/>
                </a:lnTo>
                <a:close/>
                <a:moveTo>
                  <a:pt x="3955" y="413"/>
                </a:moveTo>
                <a:lnTo>
                  <a:pt x="3955" y="450"/>
                </a:lnTo>
                <a:lnTo>
                  <a:pt x="3921" y="450"/>
                </a:lnTo>
                <a:lnTo>
                  <a:pt x="3921" y="535"/>
                </a:lnTo>
                <a:lnTo>
                  <a:pt x="3922" y="540"/>
                </a:lnTo>
                <a:lnTo>
                  <a:pt x="3923" y="544"/>
                </a:lnTo>
                <a:lnTo>
                  <a:pt x="3923" y="545"/>
                </a:lnTo>
                <a:lnTo>
                  <a:pt x="3924" y="547"/>
                </a:lnTo>
                <a:lnTo>
                  <a:pt x="3926" y="549"/>
                </a:lnTo>
                <a:lnTo>
                  <a:pt x="3929" y="551"/>
                </a:lnTo>
                <a:lnTo>
                  <a:pt x="3931" y="552"/>
                </a:lnTo>
                <a:lnTo>
                  <a:pt x="3935" y="552"/>
                </a:lnTo>
                <a:lnTo>
                  <a:pt x="3938" y="553"/>
                </a:lnTo>
                <a:lnTo>
                  <a:pt x="3945" y="552"/>
                </a:lnTo>
                <a:lnTo>
                  <a:pt x="3950" y="551"/>
                </a:lnTo>
                <a:lnTo>
                  <a:pt x="3958" y="587"/>
                </a:lnTo>
                <a:lnTo>
                  <a:pt x="3948" y="590"/>
                </a:lnTo>
                <a:lnTo>
                  <a:pt x="3940" y="591"/>
                </a:lnTo>
                <a:lnTo>
                  <a:pt x="3931" y="592"/>
                </a:lnTo>
                <a:lnTo>
                  <a:pt x="3925" y="592"/>
                </a:lnTo>
                <a:lnTo>
                  <a:pt x="3919" y="592"/>
                </a:lnTo>
                <a:lnTo>
                  <a:pt x="3913" y="591"/>
                </a:lnTo>
                <a:lnTo>
                  <a:pt x="3907" y="590"/>
                </a:lnTo>
                <a:lnTo>
                  <a:pt x="3902" y="588"/>
                </a:lnTo>
                <a:lnTo>
                  <a:pt x="3896" y="586"/>
                </a:lnTo>
                <a:lnTo>
                  <a:pt x="3892" y="583"/>
                </a:lnTo>
                <a:lnTo>
                  <a:pt x="3887" y="581"/>
                </a:lnTo>
                <a:lnTo>
                  <a:pt x="3884" y="577"/>
                </a:lnTo>
                <a:lnTo>
                  <a:pt x="3880" y="573"/>
                </a:lnTo>
                <a:lnTo>
                  <a:pt x="3878" y="569"/>
                </a:lnTo>
                <a:lnTo>
                  <a:pt x="3875" y="564"/>
                </a:lnTo>
                <a:lnTo>
                  <a:pt x="3874" y="559"/>
                </a:lnTo>
                <a:lnTo>
                  <a:pt x="3872" y="554"/>
                </a:lnTo>
                <a:lnTo>
                  <a:pt x="3872" y="548"/>
                </a:lnTo>
                <a:lnTo>
                  <a:pt x="3871" y="542"/>
                </a:lnTo>
                <a:lnTo>
                  <a:pt x="3871" y="450"/>
                </a:lnTo>
                <a:lnTo>
                  <a:pt x="3847" y="450"/>
                </a:lnTo>
                <a:lnTo>
                  <a:pt x="3847" y="413"/>
                </a:lnTo>
                <a:lnTo>
                  <a:pt x="3871" y="413"/>
                </a:lnTo>
                <a:lnTo>
                  <a:pt x="3871" y="371"/>
                </a:lnTo>
                <a:lnTo>
                  <a:pt x="3921" y="371"/>
                </a:lnTo>
                <a:lnTo>
                  <a:pt x="3921" y="413"/>
                </a:lnTo>
                <a:lnTo>
                  <a:pt x="3955" y="413"/>
                </a:lnTo>
                <a:close/>
                <a:moveTo>
                  <a:pt x="4062" y="593"/>
                </a:moveTo>
                <a:lnTo>
                  <a:pt x="4056" y="593"/>
                </a:lnTo>
                <a:lnTo>
                  <a:pt x="4049" y="592"/>
                </a:lnTo>
                <a:lnTo>
                  <a:pt x="4037" y="590"/>
                </a:lnTo>
                <a:lnTo>
                  <a:pt x="4031" y="589"/>
                </a:lnTo>
                <a:lnTo>
                  <a:pt x="4026" y="587"/>
                </a:lnTo>
                <a:lnTo>
                  <a:pt x="4015" y="582"/>
                </a:lnTo>
                <a:lnTo>
                  <a:pt x="4011" y="579"/>
                </a:lnTo>
                <a:lnTo>
                  <a:pt x="4006" y="576"/>
                </a:lnTo>
                <a:lnTo>
                  <a:pt x="4002" y="572"/>
                </a:lnTo>
                <a:lnTo>
                  <a:pt x="3998" y="569"/>
                </a:lnTo>
                <a:lnTo>
                  <a:pt x="3991" y="560"/>
                </a:lnTo>
                <a:lnTo>
                  <a:pt x="3988" y="555"/>
                </a:lnTo>
                <a:lnTo>
                  <a:pt x="3985" y="550"/>
                </a:lnTo>
                <a:lnTo>
                  <a:pt x="3981" y="540"/>
                </a:lnTo>
                <a:lnTo>
                  <a:pt x="3979" y="534"/>
                </a:lnTo>
                <a:lnTo>
                  <a:pt x="3977" y="528"/>
                </a:lnTo>
                <a:lnTo>
                  <a:pt x="3976" y="522"/>
                </a:lnTo>
                <a:lnTo>
                  <a:pt x="3975" y="516"/>
                </a:lnTo>
                <a:lnTo>
                  <a:pt x="3975" y="509"/>
                </a:lnTo>
                <a:lnTo>
                  <a:pt x="3975" y="502"/>
                </a:lnTo>
                <a:lnTo>
                  <a:pt x="3975" y="495"/>
                </a:lnTo>
                <a:lnTo>
                  <a:pt x="3975" y="489"/>
                </a:lnTo>
                <a:lnTo>
                  <a:pt x="3976" y="483"/>
                </a:lnTo>
                <a:lnTo>
                  <a:pt x="3977" y="477"/>
                </a:lnTo>
                <a:lnTo>
                  <a:pt x="3981" y="465"/>
                </a:lnTo>
                <a:lnTo>
                  <a:pt x="3983" y="459"/>
                </a:lnTo>
                <a:lnTo>
                  <a:pt x="3985" y="454"/>
                </a:lnTo>
                <a:lnTo>
                  <a:pt x="3991" y="445"/>
                </a:lnTo>
                <a:lnTo>
                  <a:pt x="3994" y="440"/>
                </a:lnTo>
                <a:lnTo>
                  <a:pt x="3998" y="436"/>
                </a:lnTo>
                <a:lnTo>
                  <a:pt x="4002" y="432"/>
                </a:lnTo>
                <a:lnTo>
                  <a:pt x="4006" y="428"/>
                </a:lnTo>
                <a:lnTo>
                  <a:pt x="4015" y="422"/>
                </a:lnTo>
                <a:lnTo>
                  <a:pt x="4020" y="419"/>
                </a:lnTo>
                <a:lnTo>
                  <a:pt x="4025" y="417"/>
                </a:lnTo>
                <a:lnTo>
                  <a:pt x="4030" y="415"/>
                </a:lnTo>
                <a:lnTo>
                  <a:pt x="4036" y="413"/>
                </a:lnTo>
                <a:lnTo>
                  <a:pt x="4042" y="412"/>
                </a:lnTo>
                <a:lnTo>
                  <a:pt x="4048" y="411"/>
                </a:lnTo>
                <a:lnTo>
                  <a:pt x="4060" y="411"/>
                </a:lnTo>
                <a:lnTo>
                  <a:pt x="4072" y="411"/>
                </a:lnTo>
                <a:lnTo>
                  <a:pt x="4083" y="413"/>
                </a:lnTo>
                <a:lnTo>
                  <a:pt x="4088" y="414"/>
                </a:lnTo>
                <a:lnTo>
                  <a:pt x="4093" y="416"/>
                </a:lnTo>
                <a:lnTo>
                  <a:pt x="4103" y="421"/>
                </a:lnTo>
                <a:lnTo>
                  <a:pt x="4111" y="426"/>
                </a:lnTo>
                <a:lnTo>
                  <a:pt x="4116" y="429"/>
                </a:lnTo>
                <a:lnTo>
                  <a:pt x="4119" y="433"/>
                </a:lnTo>
                <a:lnTo>
                  <a:pt x="4126" y="441"/>
                </a:lnTo>
                <a:lnTo>
                  <a:pt x="4129" y="446"/>
                </a:lnTo>
                <a:lnTo>
                  <a:pt x="4132" y="450"/>
                </a:lnTo>
                <a:lnTo>
                  <a:pt x="4135" y="456"/>
                </a:lnTo>
                <a:lnTo>
                  <a:pt x="4137" y="461"/>
                </a:lnTo>
                <a:lnTo>
                  <a:pt x="4139" y="467"/>
                </a:lnTo>
                <a:lnTo>
                  <a:pt x="4141" y="473"/>
                </a:lnTo>
                <a:lnTo>
                  <a:pt x="4142" y="479"/>
                </a:lnTo>
                <a:lnTo>
                  <a:pt x="4143" y="486"/>
                </a:lnTo>
                <a:lnTo>
                  <a:pt x="4143" y="493"/>
                </a:lnTo>
                <a:lnTo>
                  <a:pt x="4143" y="500"/>
                </a:lnTo>
                <a:lnTo>
                  <a:pt x="4143" y="514"/>
                </a:lnTo>
                <a:lnTo>
                  <a:pt x="4023" y="514"/>
                </a:lnTo>
                <a:lnTo>
                  <a:pt x="4023" y="519"/>
                </a:lnTo>
                <a:lnTo>
                  <a:pt x="4024" y="523"/>
                </a:lnTo>
                <a:lnTo>
                  <a:pt x="4026" y="532"/>
                </a:lnTo>
                <a:lnTo>
                  <a:pt x="4027" y="535"/>
                </a:lnTo>
                <a:lnTo>
                  <a:pt x="4029" y="539"/>
                </a:lnTo>
                <a:lnTo>
                  <a:pt x="4031" y="542"/>
                </a:lnTo>
                <a:lnTo>
                  <a:pt x="4034" y="545"/>
                </a:lnTo>
                <a:lnTo>
                  <a:pt x="4037" y="548"/>
                </a:lnTo>
                <a:lnTo>
                  <a:pt x="4040" y="550"/>
                </a:lnTo>
                <a:lnTo>
                  <a:pt x="4043" y="552"/>
                </a:lnTo>
                <a:lnTo>
                  <a:pt x="4047" y="554"/>
                </a:lnTo>
                <a:lnTo>
                  <a:pt x="4050" y="555"/>
                </a:lnTo>
                <a:lnTo>
                  <a:pt x="4054" y="556"/>
                </a:lnTo>
                <a:lnTo>
                  <a:pt x="4063" y="557"/>
                </a:lnTo>
                <a:lnTo>
                  <a:pt x="4069" y="556"/>
                </a:lnTo>
                <a:lnTo>
                  <a:pt x="4075" y="555"/>
                </a:lnTo>
                <a:lnTo>
                  <a:pt x="4080" y="554"/>
                </a:lnTo>
                <a:lnTo>
                  <a:pt x="4084" y="551"/>
                </a:lnTo>
                <a:lnTo>
                  <a:pt x="4087" y="550"/>
                </a:lnTo>
                <a:lnTo>
                  <a:pt x="4089" y="548"/>
                </a:lnTo>
                <a:lnTo>
                  <a:pt x="4092" y="545"/>
                </a:lnTo>
                <a:lnTo>
                  <a:pt x="4095" y="541"/>
                </a:lnTo>
                <a:lnTo>
                  <a:pt x="4097" y="536"/>
                </a:lnTo>
                <a:lnTo>
                  <a:pt x="4142" y="539"/>
                </a:lnTo>
                <a:lnTo>
                  <a:pt x="4141" y="545"/>
                </a:lnTo>
                <a:lnTo>
                  <a:pt x="4139" y="551"/>
                </a:lnTo>
                <a:lnTo>
                  <a:pt x="4136" y="556"/>
                </a:lnTo>
                <a:lnTo>
                  <a:pt x="4133" y="561"/>
                </a:lnTo>
                <a:lnTo>
                  <a:pt x="4130" y="566"/>
                </a:lnTo>
                <a:lnTo>
                  <a:pt x="4126" y="570"/>
                </a:lnTo>
                <a:lnTo>
                  <a:pt x="4121" y="575"/>
                </a:lnTo>
                <a:lnTo>
                  <a:pt x="4116" y="578"/>
                </a:lnTo>
                <a:lnTo>
                  <a:pt x="4111" y="582"/>
                </a:lnTo>
                <a:lnTo>
                  <a:pt x="4105" y="585"/>
                </a:lnTo>
                <a:lnTo>
                  <a:pt x="4099" y="587"/>
                </a:lnTo>
                <a:lnTo>
                  <a:pt x="4092" y="589"/>
                </a:lnTo>
                <a:lnTo>
                  <a:pt x="4089" y="590"/>
                </a:lnTo>
                <a:lnTo>
                  <a:pt x="4085" y="591"/>
                </a:lnTo>
                <a:lnTo>
                  <a:pt x="4078" y="592"/>
                </a:lnTo>
                <a:lnTo>
                  <a:pt x="4070" y="593"/>
                </a:lnTo>
                <a:lnTo>
                  <a:pt x="4062" y="593"/>
                </a:lnTo>
                <a:close/>
                <a:moveTo>
                  <a:pt x="4023" y="483"/>
                </a:moveTo>
                <a:lnTo>
                  <a:pt x="4097" y="483"/>
                </a:lnTo>
                <a:lnTo>
                  <a:pt x="4097" y="480"/>
                </a:lnTo>
                <a:lnTo>
                  <a:pt x="4097" y="476"/>
                </a:lnTo>
                <a:lnTo>
                  <a:pt x="4096" y="472"/>
                </a:lnTo>
                <a:lnTo>
                  <a:pt x="4095" y="469"/>
                </a:lnTo>
                <a:lnTo>
                  <a:pt x="4093" y="466"/>
                </a:lnTo>
                <a:lnTo>
                  <a:pt x="4092" y="463"/>
                </a:lnTo>
                <a:lnTo>
                  <a:pt x="4089" y="460"/>
                </a:lnTo>
                <a:lnTo>
                  <a:pt x="4087" y="457"/>
                </a:lnTo>
                <a:lnTo>
                  <a:pt x="4082" y="453"/>
                </a:lnTo>
                <a:lnTo>
                  <a:pt x="4076" y="450"/>
                </a:lnTo>
                <a:lnTo>
                  <a:pt x="4069" y="448"/>
                </a:lnTo>
                <a:lnTo>
                  <a:pt x="4061" y="447"/>
                </a:lnTo>
                <a:lnTo>
                  <a:pt x="4053" y="448"/>
                </a:lnTo>
                <a:lnTo>
                  <a:pt x="4050" y="449"/>
                </a:lnTo>
                <a:lnTo>
                  <a:pt x="4046" y="450"/>
                </a:lnTo>
                <a:lnTo>
                  <a:pt x="4040" y="453"/>
                </a:lnTo>
                <a:lnTo>
                  <a:pt x="4037" y="455"/>
                </a:lnTo>
                <a:lnTo>
                  <a:pt x="4034" y="458"/>
                </a:lnTo>
                <a:lnTo>
                  <a:pt x="4030" y="463"/>
                </a:lnTo>
                <a:lnTo>
                  <a:pt x="4026" y="470"/>
                </a:lnTo>
                <a:lnTo>
                  <a:pt x="4025" y="473"/>
                </a:lnTo>
                <a:lnTo>
                  <a:pt x="4024" y="476"/>
                </a:lnTo>
                <a:lnTo>
                  <a:pt x="4023" y="483"/>
                </a:lnTo>
                <a:close/>
                <a:moveTo>
                  <a:pt x="4267" y="413"/>
                </a:moveTo>
                <a:lnTo>
                  <a:pt x="4267" y="450"/>
                </a:lnTo>
                <a:lnTo>
                  <a:pt x="4234" y="450"/>
                </a:lnTo>
                <a:lnTo>
                  <a:pt x="4234" y="535"/>
                </a:lnTo>
                <a:lnTo>
                  <a:pt x="4234" y="540"/>
                </a:lnTo>
                <a:lnTo>
                  <a:pt x="4235" y="544"/>
                </a:lnTo>
                <a:lnTo>
                  <a:pt x="4236" y="545"/>
                </a:lnTo>
                <a:lnTo>
                  <a:pt x="4236" y="547"/>
                </a:lnTo>
                <a:lnTo>
                  <a:pt x="4238" y="549"/>
                </a:lnTo>
                <a:lnTo>
                  <a:pt x="4241" y="551"/>
                </a:lnTo>
                <a:lnTo>
                  <a:pt x="4244" y="552"/>
                </a:lnTo>
                <a:lnTo>
                  <a:pt x="4247" y="552"/>
                </a:lnTo>
                <a:lnTo>
                  <a:pt x="4250" y="553"/>
                </a:lnTo>
                <a:lnTo>
                  <a:pt x="4257" y="552"/>
                </a:lnTo>
                <a:lnTo>
                  <a:pt x="4263" y="551"/>
                </a:lnTo>
                <a:lnTo>
                  <a:pt x="4270" y="587"/>
                </a:lnTo>
                <a:lnTo>
                  <a:pt x="4260" y="590"/>
                </a:lnTo>
                <a:lnTo>
                  <a:pt x="4253" y="591"/>
                </a:lnTo>
                <a:lnTo>
                  <a:pt x="4244" y="592"/>
                </a:lnTo>
                <a:lnTo>
                  <a:pt x="4237" y="592"/>
                </a:lnTo>
                <a:lnTo>
                  <a:pt x="4231" y="592"/>
                </a:lnTo>
                <a:lnTo>
                  <a:pt x="4225" y="591"/>
                </a:lnTo>
                <a:lnTo>
                  <a:pt x="4220" y="590"/>
                </a:lnTo>
                <a:lnTo>
                  <a:pt x="4214" y="588"/>
                </a:lnTo>
                <a:lnTo>
                  <a:pt x="4210" y="586"/>
                </a:lnTo>
                <a:lnTo>
                  <a:pt x="4205" y="583"/>
                </a:lnTo>
                <a:lnTo>
                  <a:pt x="4201" y="581"/>
                </a:lnTo>
                <a:lnTo>
                  <a:pt x="4197" y="577"/>
                </a:lnTo>
                <a:lnTo>
                  <a:pt x="4194" y="573"/>
                </a:lnTo>
                <a:lnTo>
                  <a:pt x="4191" y="569"/>
                </a:lnTo>
                <a:lnTo>
                  <a:pt x="4189" y="564"/>
                </a:lnTo>
                <a:lnTo>
                  <a:pt x="4187" y="559"/>
                </a:lnTo>
                <a:lnTo>
                  <a:pt x="4186" y="554"/>
                </a:lnTo>
                <a:lnTo>
                  <a:pt x="4185" y="548"/>
                </a:lnTo>
                <a:lnTo>
                  <a:pt x="4185" y="542"/>
                </a:lnTo>
                <a:lnTo>
                  <a:pt x="4185" y="450"/>
                </a:lnTo>
                <a:lnTo>
                  <a:pt x="4161" y="450"/>
                </a:lnTo>
                <a:lnTo>
                  <a:pt x="4161" y="413"/>
                </a:lnTo>
                <a:lnTo>
                  <a:pt x="4185" y="413"/>
                </a:lnTo>
                <a:lnTo>
                  <a:pt x="4185" y="371"/>
                </a:lnTo>
                <a:lnTo>
                  <a:pt x="4234" y="371"/>
                </a:lnTo>
                <a:lnTo>
                  <a:pt x="4234" y="413"/>
                </a:lnTo>
                <a:lnTo>
                  <a:pt x="4267" y="413"/>
                </a:lnTo>
                <a:close/>
                <a:moveTo>
                  <a:pt x="4376" y="593"/>
                </a:moveTo>
                <a:lnTo>
                  <a:pt x="4369" y="593"/>
                </a:lnTo>
                <a:lnTo>
                  <a:pt x="4363" y="592"/>
                </a:lnTo>
                <a:lnTo>
                  <a:pt x="4349" y="590"/>
                </a:lnTo>
                <a:lnTo>
                  <a:pt x="4344" y="589"/>
                </a:lnTo>
                <a:lnTo>
                  <a:pt x="4338" y="587"/>
                </a:lnTo>
                <a:lnTo>
                  <a:pt x="4328" y="582"/>
                </a:lnTo>
                <a:lnTo>
                  <a:pt x="4323" y="579"/>
                </a:lnTo>
                <a:lnTo>
                  <a:pt x="4319" y="576"/>
                </a:lnTo>
                <a:lnTo>
                  <a:pt x="4314" y="572"/>
                </a:lnTo>
                <a:lnTo>
                  <a:pt x="4310" y="569"/>
                </a:lnTo>
                <a:lnTo>
                  <a:pt x="4303" y="560"/>
                </a:lnTo>
                <a:lnTo>
                  <a:pt x="4300" y="555"/>
                </a:lnTo>
                <a:lnTo>
                  <a:pt x="4298" y="550"/>
                </a:lnTo>
                <a:lnTo>
                  <a:pt x="4293" y="540"/>
                </a:lnTo>
                <a:lnTo>
                  <a:pt x="4291" y="534"/>
                </a:lnTo>
                <a:lnTo>
                  <a:pt x="4290" y="528"/>
                </a:lnTo>
                <a:lnTo>
                  <a:pt x="4289" y="522"/>
                </a:lnTo>
                <a:lnTo>
                  <a:pt x="4288" y="516"/>
                </a:lnTo>
                <a:lnTo>
                  <a:pt x="4287" y="509"/>
                </a:lnTo>
                <a:lnTo>
                  <a:pt x="4287" y="502"/>
                </a:lnTo>
                <a:lnTo>
                  <a:pt x="4287" y="495"/>
                </a:lnTo>
                <a:lnTo>
                  <a:pt x="4288" y="489"/>
                </a:lnTo>
                <a:lnTo>
                  <a:pt x="4289" y="483"/>
                </a:lnTo>
                <a:lnTo>
                  <a:pt x="4290" y="477"/>
                </a:lnTo>
                <a:lnTo>
                  <a:pt x="4293" y="465"/>
                </a:lnTo>
                <a:lnTo>
                  <a:pt x="4295" y="459"/>
                </a:lnTo>
                <a:lnTo>
                  <a:pt x="4298" y="454"/>
                </a:lnTo>
                <a:lnTo>
                  <a:pt x="4303" y="445"/>
                </a:lnTo>
                <a:lnTo>
                  <a:pt x="4307" y="440"/>
                </a:lnTo>
                <a:lnTo>
                  <a:pt x="4310" y="436"/>
                </a:lnTo>
                <a:lnTo>
                  <a:pt x="4314" y="432"/>
                </a:lnTo>
                <a:lnTo>
                  <a:pt x="4318" y="428"/>
                </a:lnTo>
                <a:lnTo>
                  <a:pt x="4327" y="422"/>
                </a:lnTo>
                <a:lnTo>
                  <a:pt x="4332" y="419"/>
                </a:lnTo>
                <a:lnTo>
                  <a:pt x="4338" y="417"/>
                </a:lnTo>
                <a:lnTo>
                  <a:pt x="4343" y="415"/>
                </a:lnTo>
                <a:lnTo>
                  <a:pt x="4348" y="413"/>
                </a:lnTo>
                <a:lnTo>
                  <a:pt x="4354" y="412"/>
                </a:lnTo>
                <a:lnTo>
                  <a:pt x="4361" y="411"/>
                </a:lnTo>
                <a:lnTo>
                  <a:pt x="4374" y="411"/>
                </a:lnTo>
                <a:lnTo>
                  <a:pt x="4385" y="411"/>
                </a:lnTo>
                <a:lnTo>
                  <a:pt x="4396" y="413"/>
                </a:lnTo>
                <a:lnTo>
                  <a:pt x="4401" y="414"/>
                </a:lnTo>
                <a:lnTo>
                  <a:pt x="4406" y="416"/>
                </a:lnTo>
                <a:lnTo>
                  <a:pt x="4416" y="421"/>
                </a:lnTo>
                <a:lnTo>
                  <a:pt x="4425" y="426"/>
                </a:lnTo>
                <a:lnTo>
                  <a:pt x="4429" y="429"/>
                </a:lnTo>
                <a:lnTo>
                  <a:pt x="4433" y="433"/>
                </a:lnTo>
                <a:lnTo>
                  <a:pt x="4440" y="441"/>
                </a:lnTo>
                <a:lnTo>
                  <a:pt x="4443" y="446"/>
                </a:lnTo>
                <a:lnTo>
                  <a:pt x="4446" y="450"/>
                </a:lnTo>
                <a:lnTo>
                  <a:pt x="4448" y="456"/>
                </a:lnTo>
                <a:lnTo>
                  <a:pt x="4451" y="461"/>
                </a:lnTo>
                <a:lnTo>
                  <a:pt x="4453" y="467"/>
                </a:lnTo>
                <a:lnTo>
                  <a:pt x="4454" y="473"/>
                </a:lnTo>
                <a:lnTo>
                  <a:pt x="4455" y="479"/>
                </a:lnTo>
                <a:lnTo>
                  <a:pt x="4456" y="486"/>
                </a:lnTo>
                <a:lnTo>
                  <a:pt x="4457" y="493"/>
                </a:lnTo>
                <a:lnTo>
                  <a:pt x="4457" y="500"/>
                </a:lnTo>
                <a:lnTo>
                  <a:pt x="4457" y="514"/>
                </a:lnTo>
                <a:lnTo>
                  <a:pt x="4335" y="514"/>
                </a:lnTo>
                <a:lnTo>
                  <a:pt x="4336" y="519"/>
                </a:lnTo>
                <a:lnTo>
                  <a:pt x="4336" y="523"/>
                </a:lnTo>
                <a:lnTo>
                  <a:pt x="4338" y="532"/>
                </a:lnTo>
                <a:lnTo>
                  <a:pt x="4342" y="539"/>
                </a:lnTo>
                <a:lnTo>
                  <a:pt x="4344" y="542"/>
                </a:lnTo>
                <a:lnTo>
                  <a:pt x="4346" y="545"/>
                </a:lnTo>
                <a:lnTo>
                  <a:pt x="4349" y="548"/>
                </a:lnTo>
                <a:lnTo>
                  <a:pt x="4352" y="550"/>
                </a:lnTo>
                <a:lnTo>
                  <a:pt x="4355" y="552"/>
                </a:lnTo>
                <a:lnTo>
                  <a:pt x="4360" y="554"/>
                </a:lnTo>
                <a:lnTo>
                  <a:pt x="4364" y="555"/>
                </a:lnTo>
                <a:lnTo>
                  <a:pt x="4368" y="556"/>
                </a:lnTo>
                <a:lnTo>
                  <a:pt x="4377" y="557"/>
                </a:lnTo>
                <a:lnTo>
                  <a:pt x="4382" y="556"/>
                </a:lnTo>
                <a:lnTo>
                  <a:pt x="4388" y="555"/>
                </a:lnTo>
                <a:lnTo>
                  <a:pt x="4393" y="554"/>
                </a:lnTo>
                <a:lnTo>
                  <a:pt x="4398" y="551"/>
                </a:lnTo>
                <a:lnTo>
                  <a:pt x="4400" y="550"/>
                </a:lnTo>
                <a:lnTo>
                  <a:pt x="4402" y="548"/>
                </a:lnTo>
                <a:lnTo>
                  <a:pt x="4405" y="545"/>
                </a:lnTo>
                <a:lnTo>
                  <a:pt x="4408" y="541"/>
                </a:lnTo>
                <a:lnTo>
                  <a:pt x="4410" y="536"/>
                </a:lnTo>
                <a:lnTo>
                  <a:pt x="4456" y="539"/>
                </a:lnTo>
                <a:lnTo>
                  <a:pt x="4454" y="545"/>
                </a:lnTo>
                <a:lnTo>
                  <a:pt x="4452" y="551"/>
                </a:lnTo>
                <a:lnTo>
                  <a:pt x="4450" y="556"/>
                </a:lnTo>
                <a:lnTo>
                  <a:pt x="4447" y="561"/>
                </a:lnTo>
                <a:lnTo>
                  <a:pt x="4443" y="566"/>
                </a:lnTo>
                <a:lnTo>
                  <a:pt x="4439" y="570"/>
                </a:lnTo>
                <a:lnTo>
                  <a:pt x="4435" y="575"/>
                </a:lnTo>
                <a:lnTo>
                  <a:pt x="4430" y="578"/>
                </a:lnTo>
                <a:lnTo>
                  <a:pt x="4424" y="582"/>
                </a:lnTo>
                <a:lnTo>
                  <a:pt x="4418" y="585"/>
                </a:lnTo>
                <a:lnTo>
                  <a:pt x="4412" y="587"/>
                </a:lnTo>
                <a:lnTo>
                  <a:pt x="4406" y="589"/>
                </a:lnTo>
                <a:lnTo>
                  <a:pt x="4402" y="590"/>
                </a:lnTo>
                <a:lnTo>
                  <a:pt x="4399" y="591"/>
                </a:lnTo>
                <a:lnTo>
                  <a:pt x="4391" y="592"/>
                </a:lnTo>
                <a:lnTo>
                  <a:pt x="4384" y="593"/>
                </a:lnTo>
                <a:lnTo>
                  <a:pt x="4376" y="593"/>
                </a:lnTo>
                <a:close/>
                <a:moveTo>
                  <a:pt x="4335" y="483"/>
                </a:moveTo>
                <a:lnTo>
                  <a:pt x="4411" y="483"/>
                </a:lnTo>
                <a:lnTo>
                  <a:pt x="4411" y="480"/>
                </a:lnTo>
                <a:lnTo>
                  <a:pt x="4410" y="476"/>
                </a:lnTo>
                <a:lnTo>
                  <a:pt x="4409" y="472"/>
                </a:lnTo>
                <a:lnTo>
                  <a:pt x="4408" y="469"/>
                </a:lnTo>
                <a:lnTo>
                  <a:pt x="4407" y="466"/>
                </a:lnTo>
                <a:lnTo>
                  <a:pt x="4405" y="463"/>
                </a:lnTo>
                <a:lnTo>
                  <a:pt x="4403" y="460"/>
                </a:lnTo>
                <a:lnTo>
                  <a:pt x="4401" y="457"/>
                </a:lnTo>
                <a:lnTo>
                  <a:pt x="4395" y="453"/>
                </a:lnTo>
                <a:lnTo>
                  <a:pt x="4389" y="450"/>
                </a:lnTo>
                <a:lnTo>
                  <a:pt x="4382" y="448"/>
                </a:lnTo>
                <a:lnTo>
                  <a:pt x="4375" y="447"/>
                </a:lnTo>
                <a:lnTo>
                  <a:pt x="4367" y="448"/>
                </a:lnTo>
                <a:lnTo>
                  <a:pt x="4363" y="449"/>
                </a:lnTo>
                <a:lnTo>
                  <a:pt x="4360" y="450"/>
                </a:lnTo>
                <a:lnTo>
                  <a:pt x="4352" y="453"/>
                </a:lnTo>
                <a:lnTo>
                  <a:pt x="4349" y="455"/>
                </a:lnTo>
                <a:lnTo>
                  <a:pt x="4347" y="458"/>
                </a:lnTo>
                <a:lnTo>
                  <a:pt x="4342" y="463"/>
                </a:lnTo>
                <a:lnTo>
                  <a:pt x="4339" y="470"/>
                </a:lnTo>
                <a:lnTo>
                  <a:pt x="4337" y="473"/>
                </a:lnTo>
                <a:lnTo>
                  <a:pt x="4336" y="476"/>
                </a:lnTo>
                <a:lnTo>
                  <a:pt x="4335" y="483"/>
                </a:lnTo>
                <a:close/>
                <a:moveTo>
                  <a:pt x="4580" y="413"/>
                </a:moveTo>
                <a:lnTo>
                  <a:pt x="4580" y="450"/>
                </a:lnTo>
                <a:lnTo>
                  <a:pt x="4547" y="450"/>
                </a:lnTo>
                <a:lnTo>
                  <a:pt x="4547" y="535"/>
                </a:lnTo>
                <a:lnTo>
                  <a:pt x="4548" y="540"/>
                </a:lnTo>
                <a:lnTo>
                  <a:pt x="4548" y="544"/>
                </a:lnTo>
                <a:lnTo>
                  <a:pt x="4549" y="545"/>
                </a:lnTo>
                <a:lnTo>
                  <a:pt x="4550" y="547"/>
                </a:lnTo>
                <a:lnTo>
                  <a:pt x="4552" y="549"/>
                </a:lnTo>
                <a:lnTo>
                  <a:pt x="4554" y="551"/>
                </a:lnTo>
                <a:lnTo>
                  <a:pt x="4557" y="552"/>
                </a:lnTo>
                <a:lnTo>
                  <a:pt x="4560" y="552"/>
                </a:lnTo>
                <a:lnTo>
                  <a:pt x="4564" y="553"/>
                </a:lnTo>
                <a:lnTo>
                  <a:pt x="4571" y="552"/>
                </a:lnTo>
                <a:lnTo>
                  <a:pt x="4576" y="551"/>
                </a:lnTo>
                <a:lnTo>
                  <a:pt x="4584" y="587"/>
                </a:lnTo>
                <a:lnTo>
                  <a:pt x="4573" y="590"/>
                </a:lnTo>
                <a:lnTo>
                  <a:pt x="4566" y="591"/>
                </a:lnTo>
                <a:lnTo>
                  <a:pt x="4557" y="592"/>
                </a:lnTo>
                <a:lnTo>
                  <a:pt x="4551" y="592"/>
                </a:lnTo>
                <a:lnTo>
                  <a:pt x="4544" y="592"/>
                </a:lnTo>
                <a:lnTo>
                  <a:pt x="4539" y="591"/>
                </a:lnTo>
                <a:lnTo>
                  <a:pt x="4533" y="590"/>
                </a:lnTo>
                <a:lnTo>
                  <a:pt x="4528" y="588"/>
                </a:lnTo>
                <a:lnTo>
                  <a:pt x="4523" y="586"/>
                </a:lnTo>
                <a:lnTo>
                  <a:pt x="4518" y="583"/>
                </a:lnTo>
                <a:lnTo>
                  <a:pt x="4514" y="581"/>
                </a:lnTo>
                <a:lnTo>
                  <a:pt x="4510" y="577"/>
                </a:lnTo>
                <a:lnTo>
                  <a:pt x="4507" y="573"/>
                </a:lnTo>
                <a:lnTo>
                  <a:pt x="4504" y="569"/>
                </a:lnTo>
                <a:lnTo>
                  <a:pt x="4502" y="564"/>
                </a:lnTo>
                <a:lnTo>
                  <a:pt x="4500" y="559"/>
                </a:lnTo>
                <a:lnTo>
                  <a:pt x="4499" y="554"/>
                </a:lnTo>
                <a:lnTo>
                  <a:pt x="4498" y="548"/>
                </a:lnTo>
                <a:lnTo>
                  <a:pt x="4498" y="542"/>
                </a:lnTo>
                <a:lnTo>
                  <a:pt x="4498" y="450"/>
                </a:lnTo>
                <a:lnTo>
                  <a:pt x="4474" y="450"/>
                </a:lnTo>
                <a:lnTo>
                  <a:pt x="4474" y="413"/>
                </a:lnTo>
                <a:lnTo>
                  <a:pt x="4498" y="413"/>
                </a:lnTo>
                <a:lnTo>
                  <a:pt x="4498" y="371"/>
                </a:lnTo>
                <a:lnTo>
                  <a:pt x="4547" y="371"/>
                </a:lnTo>
                <a:lnTo>
                  <a:pt x="4547" y="413"/>
                </a:lnTo>
                <a:lnTo>
                  <a:pt x="4580" y="413"/>
                </a:lnTo>
                <a:close/>
                <a:moveTo>
                  <a:pt x="578" y="585"/>
                </a:moveTo>
                <a:lnTo>
                  <a:pt x="465" y="257"/>
                </a:lnTo>
                <a:lnTo>
                  <a:pt x="352" y="585"/>
                </a:lnTo>
                <a:lnTo>
                  <a:pt x="578" y="585"/>
                </a:lnTo>
                <a:close/>
                <a:moveTo>
                  <a:pt x="930" y="930"/>
                </a:moveTo>
                <a:lnTo>
                  <a:pt x="699" y="930"/>
                </a:lnTo>
                <a:lnTo>
                  <a:pt x="642" y="768"/>
                </a:lnTo>
                <a:lnTo>
                  <a:pt x="288" y="768"/>
                </a:lnTo>
                <a:lnTo>
                  <a:pt x="232" y="930"/>
                </a:lnTo>
                <a:lnTo>
                  <a:pt x="0" y="930"/>
                </a:lnTo>
                <a:lnTo>
                  <a:pt x="162" y="471"/>
                </a:lnTo>
                <a:lnTo>
                  <a:pt x="326" y="12"/>
                </a:lnTo>
                <a:lnTo>
                  <a:pt x="603" y="12"/>
                </a:lnTo>
                <a:lnTo>
                  <a:pt x="767" y="471"/>
                </a:lnTo>
                <a:lnTo>
                  <a:pt x="930" y="930"/>
                </a:lnTo>
                <a:close/>
                <a:moveTo>
                  <a:pt x="1016" y="930"/>
                </a:moveTo>
                <a:lnTo>
                  <a:pt x="1016" y="722"/>
                </a:lnTo>
                <a:lnTo>
                  <a:pt x="1225" y="722"/>
                </a:lnTo>
                <a:lnTo>
                  <a:pt x="1225" y="930"/>
                </a:lnTo>
                <a:lnTo>
                  <a:pt x="1016" y="9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A1682D5-9875-6DFE-B1FA-F20EE130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75DB03-1B34-47A3-8EA2-26D9E0502960}" type="datetime1">
              <a:rPr lang="fi-FI" smtClean="0"/>
              <a:t>21.4.2026</a:t>
            </a:fld>
            <a:endParaRPr lang="fi-FI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B76FCA5-9DA7-BF02-3EBB-BC56DDA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07BD9D2-D4DB-4F42-21C0-76A363F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B5AED4-B00A-C1A4-E287-ED21BF24F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36558"/>
            <a:ext cx="5183956" cy="492443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  <a:endParaRPr lang="fi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7A74CF-552F-AD8B-EBE0-4EC31A28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429000"/>
            <a:ext cx="5183956" cy="98488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7271C-B890-2326-7DF3-F203CAEE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368" y="267462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85101F3-610F-B09D-488F-7AA3CF707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4869160"/>
            <a:ext cx="5183955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  <a:lvl6pPr marL="0" indent="0">
              <a:spcBef>
                <a:spcPts val="0"/>
              </a:spcBef>
              <a:buFontTx/>
              <a:buNone/>
              <a:defRPr sz="1800"/>
            </a:lvl6pPr>
            <a:lvl7pPr marL="0" indent="0">
              <a:spcBef>
                <a:spcPts val="0"/>
              </a:spcBef>
              <a:buFontTx/>
              <a:buNone/>
              <a:defRPr sz="1800"/>
            </a:lvl7pPr>
            <a:lvl8pPr marL="0" indent="0">
              <a:spcBef>
                <a:spcPts val="0"/>
              </a:spcBef>
              <a:buFontTx/>
              <a:buNone/>
              <a:defRPr sz="1800"/>
            </a:lvl8pPr>
            <a:lvl9pPr marL="0" indent="0">
              <a:spcBef>
                <a:spcPts val="0"/>
              </a:spcBef>
              <a:buFontTx/>
              <a:buNone/>
              <a:defRPr sz="1800"/>
            </a:lvl9pPr>
          </a:lstStyle>
          <a:p>
            <a:pPr lvl="0"/>
            <a:r>
              <a:rPr lang="en-US"/>
              <a:t>Presenter Name / Date / Place</a:t>
            </a:r>
          </a:p>
        </p:txBody>
      </p:sp>
    </p:spTree>
    <p:extLst>
      <p:ext uri="{BB962C8B-B14F-4D97-AF65-F5344CB8AC3E}">
        <p14:creationId xmlns:p14="http://schemas.microsoft.com/office/powerpoint/2010/main" val="321152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76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21.4.2026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8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BB5C6-68C7-53BB-81C8-480F1D11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2D6738-AB9C-8E67-0FC1-EF15B5054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C4FABA-28EA-EB18-F0C3-CA85E7C2C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8D6041-35B4-1465-2EA7-3E04B7DB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424A36-DFC3-EB46-CC84-22C9D674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0CE240-F2B2-8433-0525-8A75ECF5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038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2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A12-8B8C-4007-850B-44A0D452987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94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B6D36-B3FA-4AFA-99E9-ACC3E048342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269375-E1A8-C31B-7E8E-7F02430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38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83D3-C302-4CE8-B9EA-53F31C94189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853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C4E9-059E-42D7-8677-9843F477B90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87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E05B-FFAF-0858-13F9-0EB7AD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24-DFA4-49F0-8D2D-303DEEB0EA43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89D3-D829-039B-7727-4ABD59B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E2EE-0379-76A8-D3FE-92AD796C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5DFD4-86D0-9FF1-D4D8-602EE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47" y="3182779"/>
            <a:ext cx="11371365" cy="492443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27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74A4D6E-EA47-4FB6-4842-6266F798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379A93-4718-A4A6-52FF-0770DDE1F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2805066"/>
            <a:ext cx="4895924" cy="3648121"/>
          </a:xfrm>
          <a:custGeom>
            <a:avLst/>
            <a:gdLst>
              <a:gd name="T0" fmla="*/ 6475 w 6475"/>
              <a:gd name="T1" fmla="*/ 1671 h 4824"/>
              <a:gd name="T2" fmla="*/ 6332 w 6475"/>
              <a:gd name="T3" fmla="*/ 2506 h 4824"/>
              <a:gd name="T4" fmla="*/ 6191 w 6475"/>
              <a:gd name="T5" fmla="*/ 3343 h 4824"/>
              <a:gd name="T6" fmla="*/ 5547 w 6475"/>
              <a:gd name="T7" fmla="*/ 3343 h 4824"/>
              <a:gd name="T8" fmla="*/ 5428 w 6475"/>
              <a:gd name="T9" fmla="*/ 2506 h 4824"/>
              <a:gd name="T10" fmla="*/ 5309 w 6475"/>
              <a:gd name="T11" fmla="*/ 1671 h 4824"/>
              <a:gd name="T12" fmla="*/ 5309 w 6475"/>
              <a:gd name="T13" fmla="*/ 835 h 4824"/>
              <a:gd name="T14" fmla="*/ 5309 w 6475"/>
              <a:gd name="T15" fmla="*/ 0 h 4824"/>
              <a:gd name="T16" fmla="*/ 5892 w 6475"/>
              <a:gd name="T17" fmla="*/ 0 h 4824"/>
              <a:gd name="T18" fmla="*/ 6475 w 6475"/>
              <a:gd name="T19" fmla="*/ 0 h 4824"/>
              <a:gd name="T20" fmla="*/ 6475 w 6475"/>
              <a:gd name="T21" fmla="*/ 835 h 4824"/>
              <a:gd name="T22" fmla="*/ 6475 w 6475"/>
              <a:gd name="T23" fmla="*/ 1671 h 4824"/>
              <a:gd name="T24" fmla="*/ 3041 w 6475"/>
              <a:gd name="T25" fmla="*/ 3007 h 4824"/>
              <a:gd name="T26" fmla="*/ 2742 w 6475"/>
              <a:gd name="T27" fmla="*/ 2147 h 4824"/>
              <a:gd name="T28" fmla="*/ 2444 w 6475"/>
              <a:gd name="T29" fmla="*/ 1289 h 4824"/>
              <a:gd name="T30" fmla="*/ 2145 w 6475"/>
              <a:gd name="T31" fmla="*/ 2147 h 4824"/>
              <a:gd name="T32" fmla="*/ 1847 w 6475"/>
              <a:gd name="T33" fmla="*/ 3007 h 4824"/>
              <a:gd name="T34" fmla="*/ 2444 w 6475"/>
              <a:gd name="T35" fmla="*/ 3007 h 4824"/>
              <a:gd name="T36" fmla="*/ 3041 w 6475"/>
              <a:gd name="T37" fmla="*/ 3007 h 4824"/>
              <a:gd name="T38" fmla="*/ 4887 w 6475"/>
              <a:gd name="T39" fmla="*/ 4824 h 4824"/>
              <a:gd name="T40" fmla="*/ 4278 w 6475"/>
              <a:gd name="T41" fmla="*/ 4824 h 4824"/>
              <a:gd name="T42" fmla="*/ 3671 w 6475"/>
              <a:gd name="T43" fmla="*/ 4824 h 4824"/>
              <a:gd name="T44" fmla="*/ 3375 w 6475"/>
              <a:gd name="T45" fmla="*/ 3971 h 4824"/>
              <a:gd name="T46" fmla="*/ 2444 w 6475"/>
              <a:gd name="T47" fmla="*/ 3971 h 4824"/>
              <a:gd name="T48" fmla="*/ 1513 w 6475"/>
              <a:gd name="T49" fmla="*/ 3971 h 4824"/>
              <a:gd name="T50" fmla="*/ 1216 w 6475"/>
              <a:gd name="T51" fmla="*/ 4824 h 4824"/>
              <a:gd name="T52" fmla="*/ 607 w 6475"/>
              <a:gd name="T53" fmla="*/ 4824 h 4824"/>
              <a:gd name="T54" fmla="*/ 0 w 6475"/>
              <a:gd name="T55" fmla="*/ 4824 h 4824"/>
              <a:gd name="T56" fmla="*/ 214 w 6475"/>
              <a:gd name="T57" fmla="*/ 4221 h 4824"/>
              <a:gd name="T58" fmla="*/ 427 w 6475"/>
              <a:gd name="T59" fmla="*/ 3618 h 4824"/>
              <a:gd name="T60" fmla="*/ 641 w 6475"/>
              <a:gd name="T61" fmla="*/ 3015 h 4824"/>
              <a:gd name="T62" fmla="*/ 856 w 6475"/>
              <a:gd name="T63" fmla="*/ 2412 h 4824"/>
              <a:gd name="T64" fmla="*/ 1070 w 6475"/>
              <a:gd name="T65" fmla="*/ 1809 h 4824"/>
              <a:gd name="T66" fmla="*/ 1285 w 6475"/>
              <a:gd name="T67" fmla="*/ 1206 h 4824"/>
              <a:gd name="T68" fmla="*/ 1499 w 6475"/>
              <a:gd name="T69" fmla="*/ 603 h 4824"/>
              <a:gd name="T70" fmla="*/ 1714 w 6475"/>
              <a:gd name="T71" fmla="*/ 0 h 4824"/>
              <a:gd name="T72" fmla="*/ 2443 w 6475"/>
              <a:gd name="T73" fmla="*/ 0 h 4824"/>
              <a:gd name="T74" fmla="*/ 3173 w 6475"/>
              <a:gd name="T75" fmla="*/ 0 h 4824"/>
              <a:gd name="T76" fmla="*/ 3387 w 6475"/>
              <a:gd name="T77" fmla="*/ 603 h 4824"/>
              <a:gd name="T78" fmla="*/ 3601 w 6475"/>
              <a:gd name="T79" fmla="*/ 1206 h 4824"/>
              <a:gd name="T80" fmla="*/ 3814 w 6475"/>
              <a:gd name="T81" fmla="*/ 1809 h 4824"/>
              <a:gd name="T82" fmla="*/ 4029 w 6475"/>
              <a:gd name="T83" fmla="*/ 2412 h 4824"/>
              <a:gd name="T84" fmla="*/ 4243 w 6475"/>
              <a:gd name="T85" fmla="*/ 3015 h 4824"/>
              <a:gd name="T86" fmla="*/ 4458 w 6475"/>
              <a:gd name="T87" fmla="*/ 3618 h 4824"/>
              <a:gd name="T88" fmla="*/ 4672 w 6475"/>
              <a:gd name="T89" fmla="*/ 4221 h 4824"/>
              <a:gd name="T90" fmla="*/ 4887 w 6475"/>
              <a:gd name="T91" fmla="*/ 4824 h 4824"/>
              <a:gd name="T92" fmla="*/ 5343 w 6475"/>
              <a:gd name="T93" fmla="*/ 4824 h 4824"/>
              <a:gd name="T94" fmla="*/ 5343 w 6475"/>
              <a:gd name="T95" fmla="*/ 4277 h 4824"/>
              <a:gd name="T96" fmla="*/ 5343 w 6475"/>
              <a:gd name="T97" fmla="*/ 3730 h 4824"/>
              <a:gd name="T98" fmla="*/ 5891 w 6475"/>
              <a:gd name="T99" fmla="*/ 3730 h 4824"/>
              <a:gd name="T100" fmla="*/ 6440 w 6475"/>
              <a:gd name="T101" fmla="*/ 3730 h 4824"/>
              <a:gd name="T102" fmla="*/ 6440 w 6475"/>
              <a:gd name="T103" fmla="*/ 4277 h 4824"/>
              <a:gd name="T104" fmla="*/ 6440 w 6475"/>
              <a:gd name="T105" fmla="*/ 4824 h 4824"/>
              <a:gd name="T106" fmla="*/ 5891 w 6475"/>
              <a:gd name="T107" fmla="*/ 4824 h 4824"/>
              <a:gd name="T108" fmla="*/ 5343 w 6475"/>
              <a:gd name="T109" fmla="*/ 4824 h 4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75" h="4824">
                <a:moveTo>
                  <a:pt x="6475" y="1671"/>
                </a:moveTo>
                <a:lnTo>
                  <a:pt x="6332" y="2506"/>
                </a:lnTo>
                <a:lnTo>
                  <a:pt x="6191" y="3343"/>
                </a:lnTo>
                <a:lnTo>
                  <a:pt x="5547" y="3343"/>
                </a:lnTo>
                <a:lnTo>
                  <a:pt x="5428" y="2506"/>
                </a:lnTo>
                <a:lnTo>
                  <a:pt x="5309" y="1671"/>
                </a:lnTo>
                <a:lnTo>
                  <a:pt x="5309" y="835"/>
                </a:lnTo>
                <a:lnTo>
                  <a:pt x="5309" y="0"/>
                </a:lnTo>
                <a:lnTo>
                  <a:pt x="5892" y="0"/>
                </a:lnTo>
                <a:lnTo>
                  <a:pt x="6475" y="0"/>
                </a:lnTo>
                <a:lnTo>
                  <a:pt x="6475" y="835"/>
                </a:lnTo>
                <a:lnTo>
                  <a:pt x="6475" y="1671"/>
                </a:lnTo>
                <a:close/>
                <a:moveTo>
                  <a:pt x="3041" y="3007"/>
                </a:moveTo>
                <a:lnTo>
                  <a:pt x="2742" y="2147"/>
                </a:lnTo>
                <a:lnTo>
                  <a:pt x="2444" y="1289"/>
                </a:lnTo>
                <a:lnTo>
                  <a:pt x="2145" y="2147"/>
                </a:lnTo>
                <a:lnTo>
                  <a:pt x="1847" y="3007"/>
                </a:lnTo>
                <a:lnTo>
                  <a:pt x="2444" y="3007"/>
                </a:lnTo>
                <a:lnTo>
                  <a:pt x="3041" y="3007"/>
                </a:lnTo>
                <a:close/>
                <a:moveTo>
                  <a:pt x="4887" y="4824"/>
                </a:moveTo>
                <a:lnTo>
                  <a:pt x="4278" y="4824"/>
                </a:lnTo>
                <a:lnTo>
                  <a:pt x="3671" y="4824"/>
                </a:lnTo>
                <a:lnTo>
                  <a:pt x="3375" y="3971"/>
                </a:lnTo>
                <a:lnTo>
                  <a:pt x="2444" y="3971"/>
                </a:lnTo>
                <a:lnTo>
                  <a:pt x="1513" y="3971"/>
                </a:lnTo>
                <a:lnTo>
                  <a:pt x="1216" y="4824"/>
                </a:lnTo>
                <a:lnTo>
                  <a:pt x="607" y="4824"/>
                </a:lnTo>
                <a:lnTo>
                  <a:pt x="0" y="4824"/>
                </a:lnTo>
                <a:lnTo>
                  <a:pt x="214" y="4221"/>
                </a:lnTo>
                <a:lnTo>
                  <a:pt x="427" y="3618"/>
                </a:lnTo>
                <a:lnTo>
                  <a:pt x="641" y="3015"/>
                </a:lnTo>
                <a:lnTo>
                  <a:pt x="856" y="2412"/>
                </a:lnTo>
                <a:lnTo>
                  <a:pt x="1070" y="1809"/>
                </a:lnTo>
                <a:lnTo>
                  <a:pt x="1285" y="1206"/>
                </a:lnTo>
                <a:lnTo>
                  <a:pt x="1499" y="603"/>
                </a:lnTo>
                <a:lnTo>
                  <a:pt x="1714" y="0"/>
                </a:lnTo>
                <a:lnTo>
                  <a:pt x="2443" y="0"/>
                </a:lnTo>
                <a:lnTo>
                  <a:pt x="3173" y="0"/>
                </a:lnTo>
                <a:lnTo>
                  <a:pt x="3387" y="603"/>
                </a:lnTo>
                <a:lnTo>
                  <a:pt x="3601" y="1206"/>
                </a:lnTo>
                <a:lnTo>
                  <a:pt x="3814" y="1809"/>
                </a:lnTo>
                <a:lnTo>
                  <a:pt x="4029" y="2412"/>
                </a:lnTo>
                <a:lnTo>
                  <a:pt x="4243" y="3015"/>
                </a:lnTo>
                <a:lnTo>
                  <a:pt x="4458" y="3618"/>
                </a:lnTo>
                <a:lnTo>
                  <a:pt x="4672" y="4221"/>
                </a:lnTo>
                <a:lnTo>
                  <a:pt x="4887" y="4824"/>
                </a:lnTo>
                <a:close/>
                <a:moveTo>
                  <a:pt x="5343" y="4824"/>
                </a:moveTo>
                <a:lnTo>
                  <a:pt x="5343" y="4277"/>
                </a:lnTo>
                <a:lnTo>
                  <a:pt x="5343" y="3730"/>
                </a:lnTo>
                <a:lnTo>
                  <a:pt x="5891" y="3730"/>
                </a:lnTo>
                <a:lnTo>
                  <a:pt x="6440" y="3730"/>
                </a:lnTo>
                <a:lnTo>
                  <a:pt x="6440" y="4277"/>
                </a:lnTo>
                <a:lnTo>
                  <a:pt x="6440" y="4824"/>
                </a:lnTo>
                <a:lnTo>
                  <a:pt x="5891" y="4824"/>
                </a:lnTo>
                <a:lnTo>
                  <a:pt x="5343" y="48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311B-B039-888D-706C-C02FE1F801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AF6D-1016-4B8F-B423-2EFB8ABFBD35}" type="datetime1">
              <a:rPr lang="fi-FI" smtClean="0"/>
              <a:t>21.4.2026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9A7-39F7-6678-ED5C-1BFC1DE83D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BA38-FC88-57DB-9D5F-17BBFA1A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249172"/>
            <a:ext cx="1512168" cy="504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en-US" sz="3200">
                <a:latin typeface="+mj-lt"/>
              </a:rPr>
              <a:t>Kiitos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D4DAA49-5117-79E7-369F-3E00EDCA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6040" y="2769778"/>
            <a:ext cx="143821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90000"/>
              </a:lnSpc>
              <a:spcBef>
                <a:spcPts val="800"/>
              </a:spcBef>
              <a:buFontTx/>
              <a:buNone/>
              <a:defRPr sz="3000" b="1" spc="-50" baseline="0">
                <a:latin typeface="+mj-lt"/>
              </a:defRPr>
            </a:lvl1pPr>
            <a:lvl2pPr marL="26670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2pPr>
            <a:lvl3pPr marL="542925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3pPr>
            <a:lvl4pPr marL="8096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4pPr>
            <a:lvl5pPr marL="10763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5pPr>
            <a:lvl6pPr marL="1343025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6pPr>
            <a:lvl7pPr marL="1619250" indent="-2762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7pPr>
            <a:lvl8pPr marL="18859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8pPr>
            <a:lvl9pPr marL="2152650" indent="-2667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3200"/>
              <a:t>aalto.fi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CA95A-EFB3-A3D7-88E6-2D13DAC9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48576" y="2004866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CF9B49D-2A0C-2616-04AB-10F0CA3E8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56040" y="6309320"/>
            <a:ext cx="3744416" cy="14401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487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5DA4C-80D5-DC93-89D5-F5AC0524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E57F71-F29F-8D2B-9410-F11257E2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39A0E-682F-3A8A-7F21-DD86805B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290-607D-4A4C-942F-E79D1F2953C8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B48144-3834-8C9B-2583-EE897531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72D244-5648-3DAA-55F0-DEF3ACDD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8C79-5E46-4F80-A20C-C89888513D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336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8DA4-33CA-4F40-84C0-C5D87AF1589C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3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54492-5959-405F-BB07-7E0EE9FC2CC8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90A9EE-B882-1AC8-FB03-9E891579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4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9DA01-39AF-4DF3-1304-7AA7D929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FD8F5A-3D6A-0EB8-F571-9E94B46B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7E3971-625C-0443-256D-1F7A7DF2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D88079-9892-B983-86A1-A7F2E69F3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9E4C2C-BE21-F763-E420-AA1B25D43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44CAAD7-6E76-973E-3E1B-6AF79B1D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52F5DEF-267F-1A6F-77FD-A564AAC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2C5F8EA-A4A2-45C0-CC90-0A4C4A08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21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9DF8-092B-4AB5-95F8-DF635D74427E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59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9E86-1CB3-4CE6-8963-14FE44CF1175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3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4BC-3FC4-4D17-AFEA-4739F1CF634A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1617C-A1F8-7D62-64C2-33C28BF06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2205039"/>
            <a:ext cx="10080625" cy="367188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8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A674-E0AB-46AA-9F8F-32DDB772D094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08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539750" indent="-266700">
              <a:defRPr>
                <a:solidFill>
                  <a:schemeClr val="bg1"/>
                </a:solidFill>
              </a:defRPr>
            </a:lvl2pPr>
            <a:lvl3pPr marL="808038" indent="-276225">
              <a:defRPr>
                <a:solidFill>
                  <a:schemeClr val="bg1"/>
                </a:solidFill>
              </a:defRPr>
            </a:lvl3pPr>
            <a:lvl4pPr marL="1077913" indent="-266700">
              <a:defRPr>
                <a:solidFill>
                  <a:schemeClr val="bg1"/>
                </a:solidFill>
              </a:defRPr>
            </a:lvl4pPr>
            <a:lvl5pPr marL="1347788" indent="-266700">
              <a:defRPr>
                <a:solidFill>
                  <a:schemeClr val="bg1"/>
                </a:solidFill>
              </a:defRPr>
            </a:lvl5pPr>
            <a:lvl6pPr marL="1617663" indent="-266700">
              <a:defRPr>
                <a:solidFill>
                  <a:schemeClr val="bg1"/>
                </a:solidFill>
              </a:defRPr>
            </a:lvl6pPr>
            <a:lvl7pPr marL="1885950" indent="-276225">
              <a:defRPr>
                <a:solidFill>
                  <a:schemeClr val="bg1"/>
                </a:solidFill>
              </a:defRPr>
            </a:lvl7pPr>
            <a:lvl8pPr marL="2155825" indent="-266700">
              <a:defRPr>
                <a:solidFill>
                  <a:schemeClr val="bg1"/>
                </a:solidFill>
              </a:defRPr>
            </a:lvl8pPr>
            <a:lvl9pPr marL="2425700" indent="-2667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1284A-CABF-4497-83B4-2E7E36C65B62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925B5BF-537D-28C4-E616-ABEDC532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69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195-3E4F-4802-A0F2-9D9B7509E1C7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1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4748-1252-48C2-8E09-54B8CE65B631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27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nd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B0D-D759-BE7C-69E9-E5C99AD9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14CD-046B-4F4C-C56E-9224E5C2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05037"/>
            <a:ext cx="10080625" cy="3671887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8038" indent="-276225">
              <a:defRPr/>
            </a:lvl3pPr>
            <a:lvl4pPr marL="1077913" indent="-266700">
              <a:defRPr/>
            </a:lvl4pPr>
            <a:lvl5pPr marL="1347788" indent="-266700">
              <a:defRPr/>
            </a:lvl5pPr>
            <a:lvl6pPr marL="1617663" indent="-266700">
              <a:defRPr/>
            </a:lvl6pPr>
            <a:lvl7pPr marL="1885950" indent="-276225">
              <a:defRPr/>
            </a:lvl7pPr>
            <a:lvl8pPr marL="2155825" indent="-266700">
              <a:defRPr/>
            </a:lvl8pPr>
            <a:lvl9pPr marL="2425700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AD59-DDD9-3867-649E-CC4DA3F6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017-B4F5-432F-992F-B95BB71401F5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5C51-1C15-2D57-6D47-F4C9D3A4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A646-EADF-862C-0CF5-D579450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30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39F7-5547-422B-BAF7-85FD67290F65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736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10182C-E677-4BA0-A94C-5F53DC12E022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8D0D236-0E9F-85F5-9BC1-6B8DF3DB5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5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6AC64-2E7F-1464-B149-4734CBDD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E7AEF0-9C6F-B723-436A-E14CD7E5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B55EF8-F7C5-37B0-7EF0-3157322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72FC2A-DCA5-C6E5-906D-91CDABF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54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92C3-94CA-499B-8F0A-369D7AF6AB20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77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CFA3-BD8D-4A0F-BE5E-96D0490262CC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453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B3C3-C280-4420-90D2-7CB625085D43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AF440-5C52-ECEB-B15D-EBBA951D8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689DE4-F150-1AC4-080E-1FC4078A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05037"/>
            <a:ext cx="4896296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90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A621-AA6D-40B1-939F-9469EEC32967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95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6F3D1E-35B8-4377-9228-8E4F3040CA9A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7912BB5-9834-D960-62E3-9D95A380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531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090-4479-40CA-BF03-CC893911B841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576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E7D-486B-408C-A3C6-F5403E3EBDC5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40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6FBF-088F-1B9C-4741-7B63EF76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4CDE-4B4B-6499-1855-DD7A0DEF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205037"/>
            <a:ext cx="3168104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0BFA1-AAA3-B436-0EE2-E469AA39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1825" y="2205037"/>
            <a:ext cx="3168352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E99E-677A-4DE5-3484-E9ADD6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566-A45B-435A-BEE5-C906812F7452}" type="datetime1">
              <a:rPr lang="fi-FI" smtClean="0"/>
              <a:t>21.4.2026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9C55-0F2E-2EEA-823A-D1C128A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8C97D-1A4E-B0F4-839E-4F69C974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140D-C14F-41CA-99FC-0EF83E8DA40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A1A8FC-ED18-02E4-A33A-C74DEBE3A1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68208" y="2205037"/>
            <a:ext cx="3168105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390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63DBF84-2943-4349-B29E-1A6698FA5A80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9F02E9CC-E516-4267-8C06-B2F0B3D01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677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ää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644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44E07C7-94E8-4E55-1AEC-EB23ADD4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8A4E849-629B-27EC-4297-47A1769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B9C1BC-10A4-AE7E-9333-2738E22C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2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643FF-E5EF-FD05-88B8-3587F0E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0C702-572D-0218-77AC-386FFA1E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66A46C-71B3-9D15-BC29-3ED8E316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27528E-E1D6-5A4E-5FC7-80384A8A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29FA5-2018-68CC-5A73-24B8BD0F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237533-0B72-3FEA-6785-AA33FDB9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1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5F818-4C21-B57E-F290-2F0ADAF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B498BD8-F73A-B5E7-8018-A19FB8BC5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9115FF-6AB7-D938-305B-9DAE21BA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45E3AA-849A-C0B1-1CCA-F02CDC3C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A6AB77-9E98-D354-C808-003E4E8E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2B5E63-D36D-BF88-D535-9A4A6C25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6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64A45C5-8479-2AB7-BDE4-C6DCD596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2B9A27-CD33-8A3D-0A1E-D25B63D4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B3C9C8-E5BF-BFE0-ABA5-47539E807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4102-33E5-4A90-9566-E2B76224E6E9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1AC929-887E-E5E9-F6D3-1571E6A4F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D2B7AA-BF68-0319-E65A-13FF8646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833A-9C69-47FB-BBD4-D64AD0C2B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67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41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85901988-9E68-44DC-AA5D-396DCAB59566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2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4105" r:id="rId24"/>
    <p:sldLayoutId id="2147484106" r:id="rId25"/>
    <p:sldLayoutId id="2147484107" r:id="rId26"/>
    <p:sldLayoutId id="214748368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49B4554-3C07-45D0-9633-89CA88DFF836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4109" r:id="rId6"/>
    <p:sldLayoutId id="2147484110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5E8D-F825-584D-D6FB-F8C43CA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0799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11FC7-EFA2-69A1-189F-7A86286A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5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7BF6-AD90-C909-77AF-27B553EAE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0456" y="6309320"/>
            <a:ext cx="1152128" cy="1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DE3242FC-DAF7-4E05-8C27-30B840DFDDCF}" type="datetime1">
              <a:rPr lang="fi-FI" smtClean="0"/>
              <a:t>21.4.2026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740A-22EB-F160-0AF7-8861ADCE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309320"/>
            <a:ext cx="8928992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010D8-B221-F972-68C1-3E01629A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09320"/>
            <a:ext cx="431428" cy="143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D701140D-C14F-41CA-99FC-0EF83E8DA4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C5E2C33-AA03-78AB-8665-63E23F2C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988" y="6165304"/>
            <a:ext cx="385958" cy="288000"/>
          </a:xfrm>
          <a:custGeom>
            <a:avLst/>
            <a:gdLst>
              <a:gd name="T0" fmla="*/ 1576 w 1576"/>
              <a:gd name="T1" fmla="*/ 408 h 1176"/>
              <a:gd name="T2" fmla="*/ 1507 w 1576"/>
              <a:gd name="T3" fmla="*/ 815 h 1176"/>
              <a:gd name="T4" fmla="*/ 1350 w 1576"/>
              <a:gd name="T5" fmla="*/ 815 h 1176"/>
              <a:gd name="T6" fmla="*/ 1293 w 1576"/>
              <a:gd name="T7" fmla="*/ 408 h 1176"/>
              <a:gd name="T8" fmla="*/ 1293 w 1576"/>
              <a:gd name="T9" fmla="*/ 0 h 1176"/>
              <a:gd name="T10" fmla="*/ 1576 w 1576"/>
              <a:gd name="T11" fmla="*/ 0 h 1176"/>
              <a:gd name="T12" fmla="*/ 1576 w 1576"/>
              <a:gd name="T13" fmla="*/ 408 h 1176"/>
              <a:gd name="T14" fmla="*/ 740 w 1576"/>
              <a:gd name="T15" fmla="*/ 733 h 1176"/>
              <a:gd name="T16" fmla="*/ 595 w 1576"/>
              <a:gd name="T17" fmla="*/ 315 h 1176"/>
              <a:gd name="T18" fmla="*/ 450 w 1576"/>
              <a:gd name="T19" fmla="*/ 733 h 1176"/>
              <a:gd name="T20" fmla="*/ 740 w 1576"/>
              <a:gd name="T21" fmla="*/ 733 h 1176"/>
              <a:gd name="T22" fmla="*/ 1190 w 1576"/>
              <a:gd name="T23" fmla="*/ 1176 h 1176"/>
              <a:gd name="T24" fmla="*/ 893 w 1576"/>
              <a:gd name="T25" fmla="*/ 1176 h 1176"/>
              <a:gd name="T26" fmla="*/ 822 w 1576"/>
              <a:gd name="T27" fmla="*/ 968 h 1176"/>
              <a:gd name="T28" fmla="*/ 368 w 1576"/>
              <a:gd name="T29" fmla="*/ 968 h 1176"/>
              <a:gd name="T30" fmla="*/ 296 w 1576"/>
              <a:gd name="T31" fmla="*/ 1176 h 1176"/>
              <a:gd name="T32" fmla="*/ 0 w 1576"/>
              <a:gd name="T33" fmla="*/ 1176 h 1176"/>
              <a:gd name="T34" fmla="*/ 209 w 1576"/>
              <a:gd name="T35" fmla="*/ 588 h 1176"/>
              <a:gd name="T36" fmla="*/ 418 w 1576"/>
              <a:gd name="T37" fmla="*/ 0 h 1176"/>
              <a:gd name="T38" fmla="*/ 773 w 1576"/>
              <a:gd name="T39" fmla="*/ 0 h 1176"/>
              <a:gd name="T40" fmla="*/ 981 w 1576"/>
              <a:gd name="T41" fmla="*/ 588 h 1176"/>
              <a:gd name="T42" fmla="*/ 1190 w 1576"/>
              <a:gd name="T43" fmla="*/ 1176 h 1176"/>
              <a:gd name="T44" fmla="*/ 1301 w 1576"/>
              <a:gd name="T45" fmla="*/ 1176 h 1176"/>
              <a:gd name="T46" fmla="*/ 1301 w 1576"/>
              <a:gd name="T47" fmla="*/ 910 h 1176"/>
              <a:gd name="T48" fmla="*/ 1568 w 1576"/>
              <a:gd name="T49" fmla="*/ 910 h 1176"/>
              <a:gd name="T50" fmla="*/ 1568 w 1576"/>
              <a:gd name="T51" fmla="*/ 1176 h 1176"/>
              <a:gd name="T52" fmla="*/ 1301 w 1576"/>
              <a:gd name="T53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76" h="1176">
                <a:moveTo>
                  <a:pt x="1576" y="408"/>
                </a:moveTo>
                <a:lnTo>
                  <a:pt x="1507" y="815"/>
                </a:lnTo>
                <a:lnTo>
                  <a:pt x="1350" y="815"/>
                </a:lnTo>
                <a:lnTo>
                  <a:pt x="1293" y="408"/>
                </a:lnTo>
                <a:lnTo>
                  <a:pt x="1293" y="0"/>
                </a:lnTo>
                <a:lnTo>
                  <a:pt x="1576" y="0"/>
                </a:lnTo>
                <a:lnTo>
                  <a:pt x="1576" y="408"/>
                </a:lnTo>
                <a:close/>
                <a:moveTo>
                  <a:pt x="740" y="733"/>
                </a:moveTo>
                <a:lnTo>
                  <a:pt x="595" y="315"/>
                </a:lnTo>
                <a:lnTo>
                  <a:pt x="450" y="733"/>
                </a:lnTo>
                <a:lnTo>
                  <a:pt x="740" y="733"/>
                </a:lnTo>
                <a:close/>
                <a:moveTo>
                  <a:pt x="1190" y="1176"/>
                </a:moveTo>
                <a:lnTo>
                  <a:pt x="893" y="1176"/>
                </a:lnTo>
                <a:lnTo>
                  <a:pt x="822" y="968"/>
                </a:lnTo>
                <a:lnTo>
                  <a:pt x="368" y="968"/>
                </a:lnTo>
                <a:lnTo>
                  <a:pt x="296" y="1176"/>
                </a:lnTo>
                <a:lnTo>
                  <a:pt x="0" y="1176"/>
                </a:lnTo>
                <a:lnTo>
                  <a:pt x="209" y="588"/>
                </a:lnTo>
                <a:lnTo>
                  <a:pt x="418" y="0"/>
                </a:lnTo>
                <a:lnTo>
                  <a:pt x="773" y="0"/>
                </a:lnTo>
                <a:lnTo>
                  <a:pt x="981" y="588"/>
                </a:lnTo>
                <a:lnTo>
                  <a:pt x="1190" y="1176"/>
                </a:lnTo>
                <a:close/>
                <a:moveTo>
                  <a:pt x="1301" y="1176"/>
                </a:moveTo>
                <a:lnTo>
                  <a:pt x="1301" y="910"/>
                </a:lnTo>
                <a:lnTo>
                  <a:pt x="1568" y="910"/>
                </a:lnTo>
                <a:lnTo>
                  <a:pt x="1568" y="1176"/>
                </a:lnTo>
                <a:lnTo>
                  <a:pt x="1301" y="1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>
            <a:extLst>
              <a:ext uri="{FF2B5EF4-FFF2-40B4-BE49-F238E27FC236}">
                <a16:creationId xmlns:a16="http://schemas.microsoft.com/office/drawing/2014/main" id="{8C5E7599-C4F7-9F42-0FC3-001CFA949B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2930" y="6891795"/>
            <a:ext cx="1923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aalto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>
            <a:extLst>
              <a:ext uri="{FF2B5EF4-FFF2-40B4-BE49-F238E27FC236}">
                <a16:creationId xmlns:a16="http://schemas.microsoft.com/office/drawing/2014/main" id="{2253F43D-7AF1-7EB4-2D74-17D11A66F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3025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70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389">
          <p15:clr>
            <a:srgbClr val="F26B43"/>
          </p15:clr>
        </p15:guide>
        <p15:guide id="9" orient="horz" pos="1162">
          <p15:clr>
            <a:srgbClr val="F26B43"/>
          </p15:clr>
        </p15:guide>
        <p15:guide id="10" pos="665">
          <p15:clr>
            <a:srgbClr val="F26B43"/>
          </p15:clr>
        </p15:guide>
        <p15:guide id="11" pos="7015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afinlavk/article/view/1261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elibuusti.fi/sv/arbetsgivare/flersprakig-arbetsplats/sprakprofiler" TargetMode="External"/><Relationship Id="rId5" Type="http://schemas.openxmlformats.org/officeDocument/2006/relationships/hyperlink" Target="https://www.kielibuusti.fi/en/employers/multilingual-workplace/language-user-profiles" TargetMode="External"/><Relationship Id="rId4" Type="http://schemas.openxmlformats.org/officeDocument/2006/relationships/hyperlink" Target="https://www.kielibuusti.fi/fi/tyonantajat/monikielinen-tyopaikka/kielenkayttajaprofiil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ADB94-75FC-F8D5-02CB-B2B41F290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676" y="1414909"/>
            <a:ext cx="5183337" cy="984885"/>
          </a:xfrm>
        </p:spPr>
        <p:txBody>
          <a:bodyPr/>
          <a:lstStyle/>
          <a:p>
            <a:r>
              <a:rPr lang="en-US" dirty="0" err="1"/>
              <a:t>Kielten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</a:t>
            </a:r>
            <a:r>
              <a:rPr lang="en-US" dirty="0" err="1"/>
              <a:t>sopiminen</a:t>
            </a:r>
            <a:r>
              <a:rPr lang="en-US" dirty="0"/>
              <a:t> </a:t>
            </a:r>
            <a:r>
              <a:rPr lang="en-US" dirty="0" err="1"/>
              <a:t>työyhteisössä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1E58EE-B156-13A7-38C8-3FF9ACF0C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676" y="2543567"/>
            <a:ext cx="5183337" cy="276999"/>
          </a:xfrm>
        </p:spPr>
        <p:txBody>
          <a:bodyPr/>
          <a:lstStyle/>
          <a:p>
            <a:r>
              <a:rPr lang="fi-FI" sz="1800" dirty="0"/>
              <a:t>Vaihe 2: Työyhteisön tarpeet ja toiveet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D9BA637-F039-FC95-4E21-0A07B7E42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138" t="29091" r="31296" b="31329"/>
          <a:stretch/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019F3E-F9F0-B9F3-5F30-A18CDF411F3A}"/>
              </a:ext>
            </a:extLst>
          </p:cNvPr>
          <p:cNvSpPr txBox="1">
            <a:spLocks/>
          </p:cNvSpPr>
          <p:nvPr/>
        </p:nvSpPr>
        <p:spPr>
          <a:xfrm>
            <a:off x="6570196" y="4356230"/>
            <a:ext cx="5183337" cy="98488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Agreeing on language use in the workplace</a:t>
            </a:r>
            <a:endParaRPr lang="en-FI" dirty="0">
              <a:cs typeface="Arial" panose="020B0604020202020204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9311C573-BEC4-C1A6-BFBC-36B81B330706}"/>
              </a:ext>
            </a:extLst>
          </p:cNvPr>
          <p:cNvSpPr txBox="1">
            <a:spLocks/>
          </p:cNvSpPr>
          <p:nvPr/>
        </p:nvSpPr>
        <p:spPr>
          <a:xfrm>
            <a:off x="6570196" y="5470509"/>
            <a:ext cx="518333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Step 2: The needs and wishes of the work community</a:t>
            </a:r>
            <a:endParaRPr lang="fi-FI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FBE5B-445C-ED18-87F5-958583F23D26}"/>
              </a:ext>
            </a:extLst>
          </p:cNvPr>
          <p:cNvCxnSpPr>
            <a:cxnSpLocks/>
          </p:cNvCxnSpPr>
          <p:nvPr/>
        </p:nvCxnSpPr>
        <p:spPr>
          <a:xfrm flipH="1">
            <a:off x="6744066" y="3431819"/>
            <a:ext cx="48355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5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4A8A-8F90-E877-06D7-F5637449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12293-B6BC-EFB0-FF47-5B159DE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international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5FB15F-122F-31F8-4B18-39E764F4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E6FDFC-88BE-1109-686B-7C0C3183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E65A95B-84EB-8D80-6DDB-B69168D8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8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D97ACF2B-A139-CDF8-32FC-7E866E30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2" y="1056246"/>
            <a:ext cx="9766020" cy="5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CDC84-83ED-6F68-CC7D-94610C8C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Kansainvälisten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63E69-A8C3-279D-7F10-2ED95CFB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460B4E-F28E-7AEB-A0B4-3EEAD5EF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Sisällön paikkamerkki 4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F4A9528B-2A57-E859-4AC7-7118F8CB8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34008"/>
            <a:ext cx="9996924" cy="5623270"/>
          </a:xfrm>
        </p:spPr>
      </p:pic>
    </p:spTree>
    <p:extLst>
      <p:ext uri="{BB962C8B-B14F-4D97-AF65-F5344CB8AC3E}">
        <p14:creationId xmlns:p14="http://schemas.microsoft.com/office/powerpoint/2010/main" val="73251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2F59-A890-6DDC-7ADE-2BA4E1AD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E2857-9EBB-B6D3-F0E0-92E15BD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Language user profiles for Finnish-speaking employees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A71B28-4027-2B01-7D6D-489C9109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1255C9-B019-741F-2B48-A703D33A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C2A99E8-317E-19C1-2A9A-6EA22D7E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3" name="Sisällön paikkamerkki 8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322489E0-8166-58F0-8348-CD0102B83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988613"/>
            <a:ext cx="9542644" cy="53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ADAD-760C-CC25-2A8B-61C9CFBC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09ECE-76B0-5D89-DC3A-3E706F3C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Suomenkielisten</a:t>
            </a:r>
            <a:r>
              <a:rPr lang="en-US" sz="3200" dirty="0"/>
              <a:t> </a:t>
            </a:r>
            <a:r>
              <a:rPr lang="en-US" sz="3200" dirty="0" err="1"/>
              <a:t>työntekijöiden</a:t>
            </a:r>
            <a:r>
              <a:rPr lang="en-US" sz="3200" dirty="0"/>
              <a:t> </a:t>
            </a:r>
            <a:r>
              <a:rPr lang="en-US" sz="3200" dirty="0" err="1"/>
              <a:t>kielenkäyttäjäprofiilit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36B751-C460-3F67-5EDB-FBB80BB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A674-E0AB-46AA-9F8F-32DDB772D09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8CB620-3A0E-9136-7138-F7DDCAA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8A76675-D080-957E-04C9-F75FF828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pic>
        <p:nvPicPr>
          <p:cNvPr id="6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C11FD883-066A-FFFB-848B-98B6C835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6" y="1160194"/>
            <a:ext cx="9681931" cy="5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0928-7C85-B2DB-F2FD-5C9B42F7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56186-AFB4-C181-00C3-E5E60938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C47B1-A303-DB26-777C-36B23693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1234E-FF7E-FCD3-EB8B-143486C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F3289B1-617D-ED64-8BDF-496BEF45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Keskustelut pienryhmissä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80281770-C21B-8C4B-A75D-D709ABBDE431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Discussions in small groups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606310-159B-B665-F3C5-ED92442C3F9C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0ABA-897F-1EED-81F0-CDBFD3C2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E8AD51-932A-B569-5E19-2FABC0DE8001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179D-541B-51F0-26D4-6D087510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3949-BCE0-B416-82E2-12BE9ABF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14337"/>
            <a:ext cx="4933950" cy="4364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4 henkilöä per ryhmä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Aika: 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Keskustelkaa seuraavista kysymyksistä.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Keskustelut käydään ryhmän sisällä – yhteenvetoja ei jaeta julkisesti.</a:t>
            </a:r>
            <a:endParaRPr lang="fi-FI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Millaisia ajatuksia profiilit herättävät sinussa?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itsessäsi?</a:t>
            </a: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Mitä profiileja tunnistat ympärilläsi olevissa ihmisissä?</a:t>
            </a:r>
            <a:endParaRPr lang="fi-FI" dirty="0">
              <a:ea typeface="Calibri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CA93B-AC35-9A91-EF06-296855A45246}"/>
              </a:ext>
            </a:extLst>
          </p:cNvPr>
          <p:cNvSpPr txBox="1">
            <a:spLocks/>
          </p:cNvSpPr>
          <p:nvPr/>
        </p:nvSpPr>
        <p:spPr>
          <a:xfrm>
            <a:off x="6882719" y="1720308"/>
            <a:ext cx="4933950" cy="422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4 people per group</a:t>
            </a:r>
            <a:endParaRPr lang="en-US" dirty="0"/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Time: 10 min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Discuss the following questions. The discussions stay in the group – there will be no public summaries.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thoughts do the profiles evoke in you?</a:t>
            </a:r>
            <a:endParaRPr lang="en-US" sz="1800" dirty="0">
              <a:latin typeface="Arial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yourself?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What profiles do you recognize in people surrounding you?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D91C3A-1BCC-C699-4CAE-6FA2021AB2F5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 discussion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385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7F9B-1435-D5A3-3EA7-EAAFA8069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4CBD3A-C513-2B50-E57B-3870E195234A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7F79A-5665-C7AD-FC7F-872A8568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76" y="246511"/>
            <a:ext cx="5025390" cy="113971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Ryhmäkeskustelu</a:t>
            </a:r>
            <a:r>
              <a:rPr lang="en-US" sz="3200" b="1" dirty="0">
                <a:latin typeface="Arial"/>
                <a:cs typeface="Arial"/>
              </a:rPr>
              <a:t> 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3523-8287-B019-56FC-F4659A3C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2" y="1293068"/>
            <a:ext cx="5986614" cy="5318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>
                <a:latin typeface="Arial"/>
                <a:ea typeface="Calibri"/>
                <a:cs typeface="Arial"/>
              </a:rPr>
              <a:t>Pysy samassa ryhmässä tai muodosta uusi ryhmä.</a:t>
            </a:r>
            <a:br>
              <a:rPr lang="en-US" dirty="0">
                <a:ea typeface="Calibri" panose="020F0502020204030204"/>
                <a:cs typeface="Calibri" panose="020F0502020204030204"/>
              </a:rPr>
            </a:br>
            <a:r>
              <a:rPr lang="fi-FI" sz="1800" dirty="0">
                <a:latin typeface="Arial"/>
                <a:ea typeface="Calibri"/>
                <a:cs typeface="Arial"/>
              </a:rPr>
              <a:t>Aika: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 err="1">
                <a:latin typeface="Arial"/>
                <a:ea typeface="Calibri"/>
                <a:cs typeface="Arial"/>
              </a:rPr>
              <a:t>Keskustelkaa</a:t>
            </a:r>
            <a:endParaRPr lang="en-GB" sz="1800" b="1" dirty="0">
              <a:latin typeface="Arial"/>
              <a:ea typeface="Calibri"/>
              <a:cs typeface="Arial"/>
            </a:endParaRP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kielellisiä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toimintatapoja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yksikössänne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tällä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hetkellä</a:t>
            </a:r>
            <a:r>
              <a:rPr lang="en-GB" sz="1600" dirty="0">
                <a:latin typeface="Arial"/>
                <a:ea typeface="Calibri"/>
                <a:cs typeface="Arial"/>
              </a:rPr>
              <a:t>? 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GB" sz="1600" dirty="0" err="1">
                <a:latin typeface="Arial"/>
                <a:ea typeface="Calibri"/>
                <a:cs typeface="Arial"/>
              </a:rPr>
              <a:t>Millaisia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kokemuksia</a:t>
            </a:r>
            <a:r>
              <a:rPr lang="en-GB" sz="1600" dirty="0">
                <a:latin typeface="Arial"/>
                <a:ea typeface="Calibri"/>
                <a:cs typeface="Arial"/>
              </a:rPr>
              <a:t> </a:t>
            </a:r>
            <a:r>
              <a:rPr lang="en-GB" sz="1600" dirty="0" err="1">
                <a:latin typeface="Arial"/>
                <a:ea typeface="Calibri"/>
                <a:cs typeface="Arial"/>
              </a:rPr>
              <a:t>teillä</a:t>
            </a:r>
            <a:r>
              <a:rPr lang="en-GB" sz="1600" dirty="0">
                <a:latin typeface="Arial"/>
                <a:ea typeface="Calibri"/>
                <a:cs typeface="Arial"/>
              </a:rPr>
              <a:t> on </a:t>
            </a:r>
            <a:r>
              <a:rPr lang="en-GB" sz="1600" dirty="0" err="1">
                <a:latin typeface="Arial"/>
                <a:ea typeface="Calibri"/>
                <a:cs typeface="Arial"/>
              </a:rPr>
              <a:t>niistä</a:t>
            </a:r>
            <a:r>
              <a:rPr lang="en-GB" sz="1600" dirty="0">
                <a:latin typeface="Arial"/>
                <a:ea typeface="Calibri"/>
                <a:cs typeface="Arial"/>
              </a:rPr>
              <a:t>?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Esimerkkejä kielellisistä toimintatavoista: </a:t>
            </a: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eri tilanteissa (esim. tiimipalavereissa, yksikön kokouksissa, kahvihuonekeskusteluissa)? 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Mitä kieliä käytetään sähköposteissa, </a:t>
            </a:r>
            <a:r>
              <a:rPr lang="fi-FI" sz="1400" dirty="0" err="1">
                <a:latin typeface="Arial"/>
                <a:cs typeface="Arial"/>
              </a:rPr>
              <a:t>Teams</a:t>
            </a:r>
            <a:r>
              <a:rPr lang="fi-FI" sz="1400" dirty="0">
                <a:latin typeface="Arial"/>
                <a:cs typeface="Arial"/>
              </a:rPr>
              <a:t>-viesteissä ja erilaisissa dokumenteissa?</a:t>
            </a:r>
            <a:endParaRPr lang="en-US" sz="1400" dirty="0">
              <a:latin typeface="Arial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kieli valitaan? 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Arial"/>
                <a:cs typeface="Arial"/>
              </a:rPr>
              <a:t>Miten kielenoppimista tuetaan (työnantajan tai kollegoiden toimesta)?</a:t>
            </a:r>
            <a:endParaRPr lang="fi-FI" sz="1400" b="1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800" b="1" dirty="0">
                <a:latin typeface="Arial"/>
                <a:ea typeface="Calibri"/>
                <a:cs typeface="Arial"/>
              </a:rPr>
              <a:t>2. Tehkää muistiinpanoja kielellisistä toimintatavoista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 (</a:t>
            </a:r>
            <a:r>
              <a:rPr lang="fi-FI" sz="1800" b="1" dirty="0" err="1">
                <a:solidFill>
                  <a:srgbClr val="00B0F0"/>
                </a:solidFill>
                <a:latin typeface="Arial"/>
                <a:ea typeface="Calibri"/>
                <a:cs typeface="Arial"/>
              </a:rPr>
              <a:t>Mentimeteriin</a:t>
            </a:r>
            <a:r>
              <a:rPr lang="fi-FI" sz="18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).</a:t>
            </a:r>
            <a:endParaRPr lang="fi-FI" dirty="0">
              <a:solidFill>
                <a:srgbClr val="00B0F0"/>
              </a:solidFill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Mitkä nykyiset toimintatavat toimivat hyvin?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fi-FI" sz="1600" dirty="0">
                <a:latin typeface="Arial"/>
                <a:ea typeface="Calibri"/>
                <a:cs typeface="Calibri"/>
              </a:rPr>
              <a:t>Millaisia muutoksia toivoisitte?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A3AB8D-754A-32BD-63B3-BB96C6C2547E}"/>
              </a:ext>
            </a:extLst>
          </p:cNvPr>
          <p:cNvSpPr txBox="1">
            <a:spLocks/>
          </p:cNvSpPr>
          <p:nvPr/>
        </p:nvSpPr>
        <p:spPr>
          <a:xfrm>
            <a:off x="6306572" y="1292845"/>
            <a:ext cx="5739315" cy="5182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Arial"/>
                <a:ea typeface="Calibri"/>
                <a:cs typeface="Calibri"/>
              </a:rPr>
              <a:t>Stay with the same group or form a new group.</a:t>
            </a:r>
            <a:br>
              <a:rPr lang="en-US" sz="1800" dirty="0">
                <a:latin typeface="Arial"/>
                <a:ea typeface="Calibri"/>
                <a:cs typeface="Calibri"/>
              </a:rPr>
            </a:br>
            <a:r>
              <a:rPr lang="en-GB" sz="1800" dirty="0">
                <a:latin typeface="Arial"/>
                <a:ea typeface="Calibri"/>
                <a:cs typeface="Calibri"/>
              </a:rPr>
              <a:t>Time: 15 min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800" b="1" dirty="0">
                <a:latin typeface="Arial"/>
                <a:ea typeface="Calibri"/>
                <a:cs typeface="Calibri"/>
              </a:rPr>
              <a:t>Discuss </a:t>
            </a:r>
            <a:endParaRPr lang="en-US" sz="18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 language practices exist in your unit now? </a:t>
            </a:r>
            <a:endParaRPr lang="en-US" sz="1600" dirty="0"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GB" sz="1600" dirty="0">
                <a:latin typeface="Arial"/>
                <a:ea typeface="Calibri"/>
                <a:cs typeface="Calibri"/>
              </a:rPr>
              <a:t>What are your experiences of them?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Examples of language practices: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What languages are used in different situations (e.g. team meetings, unit meetings, coffee room discussions)? </a:t>
            </a:r>
          </a:p>
          <a:p>
            <a:pPr lvl="2">
              <a:buFont typeface="Arial,Sans-Serif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Arial"/>
              </a:rPr>
              <a:t>What are the languages of emails, Teams messages, different documents?</a:t>
            </a:r>
            <a:endParaRPr lang="en-US" sz="1400" dirty="0">
              <a:ea typeface="Calibri"/>
              <a:cs typeface="Calibri"/>
            </a:endParaRP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the language chosen?</a:t>
            </a:r>
          </a:p>
          <a:p>
            <a:pPr lvl="2">
              <a:buFont typeface="Arial" panose="05050102010706020507" pitchFamily="18" charset="2"/>
              <a:buChar char="•"/>
            </a:pPr>
            <a:r>
              <a:rPr lang="en-US" sz="1400" dirty="0">
                <a:latin typeface="Arial"/>
                <a:ea typeface="Calibri"/>
                <a:cs typeface="Calibri"/>
              </a:rPr>
              <a:t>How is language learning supported (by employer, by colleagues)?</a:t>
            </a:r>
            <a:endParaRPr lang="en-GB" sz="1400" b="1" dirty="0">
              <a:latin typeface="Arial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b="1" dirty="0">
                <a:latin typeface="Arial"/>
                <a:ea typeface="Calibri"/>
                <a:cs typeface="Calibri"/>
              </a:rPr>
              <a:t>2. Write down your thoughts on language practices 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(in </a:t>
            </a:r>
            <a:r>
              <a:rPr lang="en-GB" sz="1800" b="1" dirty="0" err="1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Mentimeter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Calibri"/>
                <a:cs typeface="Calibri"/>
              </a:rPr>
              <a:t>).</a:t>
            </a:r>
            <a:endParaRPr lang="en-US" sz="1800" dirty="0">
              <a:solidFill>
                <a:srgbClr val="00B0F0"/>
              </a:solidFill>
              <a:latin typeface="Arial"/>
              <a:ea typeface="Calibri"/>
              <a:cs typeface="Calibri"/>
            </a:endParaRP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current language practices are working well?</a:t>
            </a:r>
          </a:p>
          <a:p>
            <a:pPr lvl="1">
              <a:buFont typeface="Arial" panose="05050102010706020507" pitchFamily="18" charset="2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What kind of changes would you like to see?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68F384-E442-F6D5-87CA-83C60BD42211}"/>
              </a:ext>
            </a:extLst>
          </p:cNvPr>
          <p:cNvSpPr txBox="1">
            <a:spLocks/>
          </p:cNvSpPr>
          <p:nvPr/>
        </p:nvSpPr>
        <p:spPr>
          <a:xfrm>
            <a:off x="6626024" y="153584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Group discussion 2</a:t>
            </a:r>
          </a:p>
        </p:txBody>
      </p:sp>
    </p:spTree>
    <p:extLst>
      <p:ext uri="{BB962C8B-B14F-4D97-AF65-F5344CB8AC3E}">
        <p14:creationId xmlns:p14="http://schemas.microsoft.com/office/powerpoint/2010/main" val="381137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7CB8-0766-B7E5-F95C-841B713D9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B6AEA-44DF-AA18-E8AD-952F5063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089E-3DEA-0EF3-4ABC-E46CC994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4B402-6555-43B5-66CE-D5C07E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06DBDE5-302A-411B-E575-61F2CA59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5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Arial"/>
              </a:rPr>
              <a:t>Prosessin seuraavat askeleet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A6976FA3-DAFD-48FC-A225-9DA1FA583D0B}"/>
              </a:ext>
            </a:extLst>
          </p:cNvPr>
          <p:cNvSpPr txBox="1">
            <a:spLocks/>
          </p:cNvSpPr>
          <p:nvPr/>
        </p:nvSpPr>
        <p:spPr>
          <a:xfrm>
            <a:off x="6464576" y="2558930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Next steps in the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852B4-B507-8313-071C-B4A71C403C65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4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43" y="591396"/>
            <a:ext cx="4117293" cy="46031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Mitä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seuraavaksi</a:t>
            </a:r>
            <a:r>
              <a:rPr lang="en-US" sz="3200" dirty="0">
                <a:latin typeface="Arial"/>
                <a:cs typeface="Arial"/>
              </a:rPr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41" y="1395867"/>
            <a:ext cx="4958730" cy="43098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</a:pPr>
            <a:r>
              <a:rPr lang="fi-FI" sz="1800" b="1" dirty="0"/>
              <a:t>Kielitietoisen työyhteisön portaat 3 </a:t>
            </a:r>
            <a:br>
              <a:rPr lang="fi-FI" sz="1800" b="1" dirty="0"/>
            </a:br>
            <a:r>
              <a:rPr lang="fi-FI" sz="1800" b="1" dirty="0"/>
              <a:t>ja 4: Pienet teot ja rakenteellinen tuki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Seuraavaksi </a:t>
            </a:r>
            <a:r>
              <a:rPr lang="fi-FI" sz="1800" dirty="0">
                <a:solidFill>
                  <a:srgbClr val="00B0F0"/>
                </a:solidFill>
              </a:rPr>
              <a:t>yksikön johto, HR-partneri ja fasilitoija</a:t>
            </a:r>
            <a:r>
              <a:rPr lang="fi-FI" sz="1800" dirty="0"/>
              <a:t> käyvät läpi </a:t>
            </a:r>
            <a:r>
              <a:rPr lang="fi-FI" sz="1800" dirty="0" err="1"/>
              <a:t>Flinga</a:t>
            </a:r>
            <a:r>
              <a:rPr lang="fi-FI" sz="1800" dirty="0"/>
              <a:t>-kommentit ja tekevät tarpeista ja toiveista yhteenvedon.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Koko yksikön toinen sessio on </a:t>
            </a:r>
            <a:r>
              <a:rPr lang="fi-FI" sz="1800" b="1" dirty="0">
                <a:solidFill>
                  <a:srgbClr val="00B0F0"/>
                </a:solidFill>
              </a:rPr>
              <a:t>PVM</a:t>
            </a:r>
            <a:r>
              <a:rPr lang="fi-FI" sz="1800" dirty="0"/>
              <a:t>, jolloin keskustellaan siitä, mitä toimia yksikössä halutaan kokeilla ja tehdään toimintasuunnitelma. 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639550" y="1389367"/>
            <a:ext cx="5021390" cy="431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7000"/>
              </a:lnSpc>
              <a:buNone/>
            </a:pPr>
            <a:endParaRPr lang="en-US" sz="140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43796" y="159279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ea typeface="+mj-lt"/>
                <a:cs typeface="Arial"/>
              </a:rPr>
              <a:t>What's next?</a:t>
            </a:r>
            <a:endParaRPr lang="en-US" sz="3200" b="1" dirty="0">
              <a:latin typeface="Arial"/>
              <a:ea typeface="Calibri Light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7E2431-59CA-6D21-747C-CDCEB16789A8}"/>
              </a:ext>
            </a:extLst>
          </p:cNvPr>
          <p:cNvSpPr txBox="1">
            <a:spLocks/>
          </p:cNvSpPr>
          <p:nvPr/>
        </p:nvSpPr>
        <p:spPr>
          <a:xfrm>
            <a:off x="6557896" y="1386631"/>
            <a:ext cx="5097275" cy="4321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3025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9250" indent="-2762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26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steps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toward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language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awareness</a:t>
            </a:r>
            <a:r>
              <a:rPr lang="fi-FI" sz="1800" b="1" dirty="0">
                <a:solidFill>
                  <a:srgbClr val="000000"/>
                </a:solidFill>
              </a:rPr>
              <a:t> in </a:t>
            </a:r>
            <a:r>
              <a:rPr lang="fi-FI" sz="1800" b="1" dirty="0" err="1">
                <a:solidFill>
                  <a:srgbClr val="000000"/>
                </a:solidFill>
              </a:rPr>
              <a:t>the</a:t>
            </a:r>
            <a:r>
              <a:rPr lang="fi-FI" sz="1800" b="1" dirty="0">
                <a:solidFill>
                  <a:srgbClr val="000000"/>
                </a:solidFill>
              </a:rPr>
              <a:t> </a:t>
            </a:r>
            <a:r>
              <a:rPr lang="fi-FI" sz="1800" b="1" dirty="0" err="1">
                <a:solidFill>
                  <a:srgbClr val="000000"/>
                </a:solidFill>
              </a:rPr>
              <a:t>workplace</a:t>
            </a:r>
            <a:r>
              <a:rPr lang="fi-FI" sz="1800" b="1" dirty="0"/>
              <a:t> 3 and 4: </a:t>
            </a:r>
            <a:r>
              <a:rPr lang="fi-FI" sz="1800" b="1" dirty="0" err="1"/>
              <a:t>Performing</a:t>
            </a:r>
            <a:r>
              <a:rPr lang="fi-FI" sz="1800" b="1" dirty="0"/>
              <a:t> </a:t>
            </a:r>
            <a:r>
              <a:rPr lang="fi-FI" sz="1800" b="1" dirty="0" err="1"/>
              <a:t>small</a:t>
            </a:r>
            <a:r>
              <a:rPr lang="fi-FI" sz="1800" b="1" dirty="0"/>
              <a:t> </a:t>
            </a:r>
            <a:r>
              <a:rPr lang="fi-FI" sz="1800" b="1" dirty="0" err="1"/>
              <a:t>actions</a:t>
            </a:r>
            <a:r>
              <a:rPr lang="fi-FI" sz="1800" b="1" dirty="0"/>
              <a:t> and </a:t>
            </a:r>
            <a:r>
              <a:rPr lang="fi-FI" sz="1800" b="1" dirty="0" err="1"/>
              <a:t>supporting</a:t>
            </a:r>
            <a:r>
              <a:rPr lang="fi-FI" sz="1800" b="1" dirty="0"/>
              <a:t> </a:t>
            </a:r>
            <a:r>
              <a:rPr lang="fi-FI" sz="1800" b="1" dirty="0" err="1"/>
              <a:t>structures</a:t>
            </a:r>
            <a:r>
              <a:rPr lang="fi-FI" sz="1800" b="1" dirty="0"/>
              <a:t> 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/>
              <a:t>Next, </a:t>
            </a:r>
            <a:r>
              <a:rPr lang="fi-FI" sz="1800" dirty="0" err="1"/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B0F0"/>
                </a:solidFill>
              </a:rPr>
              <a:t>unit</a:t>
            </a:r>
            <a:r>
              <a:rPr lang="fi-FI" sz="1800" dirty="0">
                <a:solidFill>
                  <a:srgbClr val="00B0F0"/>
                </a:solidFill>
              </a:rPr>
              <a:t> management, HR </a:t>
            </a:r>
            <a:r>
              <a:rPr lang="fi-FI" sz="1800" dirty="0" err="1">
                <a:solidFill>
                  <a:srgbClr val="00B0F0"/>
                </a:solidFill>
              </a:rPr>
              <a:t>partner</a:t>
            </a:r>
            <a:r>
              <a:rPr lang="fi-FI" sz="1800" dirty="0">
                <a:solidFill>
                  <a:srgbClr val="00B0F0"/>
                </a:solidFill>
              </a:rPr>
              <a:t> and </a:t>
            </a:r>
            <a:r>
              <a:rPr lang="fi-FI" sz="1800" dirty="0" err="1">
                <a:solidFill>
                  <a:srgbClr val="00B0F0"/>
                </a:solidFill>
              </a:rPr>
              <a:t>facilitator</a:t>
            </a:r>
            <a:r>
              <a:rPr lang="fi-FI" sz="1800" dirty="0">
                <a:solidFill>
                  <a:srgbClr val="00B0F0"/>
                </a:solidFill>
              </a:rPr>
              <a:t> </a:t>
            </a:r>
            <a:r>
              <a:rPr lang="fi-FI" sz="1800" dirty="0" err="1"/>
              <a:t>will</a:t>
            </a:r>
            <a:r>
              <a:rPr lang="fi-FI" sz="1800" dirty="0"/>
              <a:t> go </a:t>
            </a:r>
            <a:r>
              <a:rPr lang="fi-FI" sz="1800" dirty="0" err="1"/>
              <a:t>through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Flinga</a:t>
            </a:r>
            <a:r>
              <a:rPr lang="fi-FI" sz="1800" dirty="0"/>
              <a:t> </a:t>
            </a:r>
            <a:r>
              <a:rPr lang="fi-FI" sz="1800" dirty="0" err="1"/>
              <a:t>comments</a:t>
            </a:r>
            <a:r>
              <a:rPr lang="fi-FI" sz="1800" dirty="0"/>
              <a:t> and </a:t>
            </a:r>
            <a:r>
              <a:rPr lang="fi-FI" sz="1800" dirty="0" err="1"/>
              <a:t>prepare</a:t>
            </a:r>
            <a:r>
              <a:rPr lang="fi-FI" sz="1800" dirty="0"/>
              <a:t> a </a:t>
            </a:r>
            <a:r>
              <a:rPr lang="fi-FI" sz="1800" dirty="0" err="1"/>
              <a:t>summary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needs</a:t>
            </a:r>
            <a:r>
              <a:rPr lang="fi-FI" sz="1800" dirty="0"/>
              <a:t> and </a:t>
            </a:r>
            <a:r>
              <a:rPr lang="fi-FI" sz="1800" dirty="0" err="1"/>
              <a:t>wishes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>
                <a:solidFill>
                  <a:srgbClr val="000000"/>
                </a:solidFill>
              </a:rPr>
              <a:t>second</a:t>
            </a:r>
            <a:r>
              <a:rPr lang="fi-FI" sz="1800" dirty="0">
                <a:solidFill>
                  <a:srgbClr val="000000"/>
                </a:solidFill>
              </a:rPr>
              <a:t> session for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whole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take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place</a:t>
            </a:r>
            <a:r>
              <a:rPr lang="fi-FI" sz="1800" dirty="0">
                <a:solidFill>
                  <a:srgbClr val="000000"/>
                </a:solidFill>
              </a:rPr>
              <a:t> on </a:t>
            </a:r>
            <a:r>
              <a:rPr lang="fi-FI" sz="1800" b="1" dirty="0">
                <a:solidFill>
                  <a:srgbClr val="00B0F0"/>
                </a:solidFill>
              </a:rPr>
              <a:t>DATE</a:t>
            </a:r>
            <a:r>
              <a:rPr lang="fi-FI" sz="1800" dirty="0"/>
              <a:t>, </a:t>
            </a:r>
            <a:r>
              <a:rPr lang="fi-FI" sz="1800" dirty="0" err="1">
                <a:solidFill>
                  <a:srgbClr val="000000"/>
                </a:solidFill>
              </a:rPr>
              <a:t>during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group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will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discuss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which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actions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they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would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like</a:t>
            </a:r>
            <a:r>
              <a:rPr lang="fi-FI" sz="1800" dirty="0">
                <a:solidFill>
                  <a:srgbClr val="000000"/>
                </a:solidFill>
              </a:rPr>
              <a:t> to </a:t>
            </a:r>
            <a:r>
              <a:rPr lang="fi-FI" sz="1800" dirty="0" err="1">
                <a:solidFill>
                  <a:srgbClr val="000000"/>
                </a:solidFill>
              </a:rPr>
              <a:t>try</a:t>
            </a:r>
            <a:r>
              <a:rPr lang="fi-FI" sz="1800" dirty="0">
                <a:solidFill>
                  <a:srgbClr val="000000"/>
                </a:solidFill>
              </a:rPr>
              <a:t> in </a:t>
            </a:r>
            <a:r>
              <a:rPr lang="fi-FI" sz="1800" dirty="0" err="1">
                <a:solidFill>
                  <a:srgbClr val="000000"/>
                </a:solidFill>
              </a:rPr>
              <a:t>the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unit</a:t>
            </a:r>
            <a:r>
              <a:rPr lang="fi-FI" sz="1800" dirty="0">
                <a:solidFill>
                  <a:srgbClr val="000000"/>
                </a:solidFill>
              </a:rPr>
              <a:t> and </a:t>
            </a:r>
            <a:r>
              <a:rPr lang="fi-FI" sz="1800" dirty="0" err="1">
                <a:solidFill>
                  <a:srgbClr val="000000"/>
                </a:solidFill>
              </a:rPr>
              <a:t>create</a:t>
            </a:r>
            <a:r>
              <a:rPr lang="fi-FI" sz="1800" dirty="0">
                <a:solidFill>
                  <a:srgbClr val="000000"/>
                </a:solidFill>
              </a:rPr>
              <a:t> an action </a:t>
            </a:r>
            <a:r>
              <a:rPr lang="fi-FI" sz="1800" dirty="0" err="1">
                <a:solidFill>
                  <a:srgbClr val="000000"/>
                </a:solidFill>
              </a:rPr>
              <a:t>plan</a:t>
            </a:r>
            <a:r>
              <a:rPr lang="fi-FI" sz="1800" dirty="0">
                <a:solidFill>
                  <a:srgbClr val="000000"/>
                </a:solidFill>
              </a:rPr>
              <a:t>.</a:t>
            </a:r>
            <a:endParaRPr lang="fi-FI" sz="1800" dirty="0"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01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3761A-C695-F8B6-7695-A11B49BAB8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B122D1-7A92-7BD5-9EC5-69408B13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93" y="5070288"/>
            <a:ext cx="4662646" cy="1612232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84B117C-B648-C3C2-55FC-CDCEDAA465CB}"/>
              </a:ext>
            </a:extLst>
          </p:cNvPr>
          <p:cNvSpPr txBox="1"/>
          <p:nvPr/>
        </p:nvSpPr>
        <p:spPr>
          <a:xfrm>
            <a:off x="6440428" y="2216317"/>
            <a:ext cx="546233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Calibri"/>
              </a:rPr>
              <a:t>Kielten käytöstä sopiminen työyhteisössä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-fasilitointiohjeet ja -materiaalit on tuotettu Aalto-yliopiston </a:t>
            </a:r>
            <a:r>
              <a:rPr kumimoji="0" lang="fi-FI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HR:n</a:t>
            </a:r>
            <a:r>
              <a:rPr kumimoji="0" lang="fi-FI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ja Kielibuusti-hankkeen yhteistyönä.</a:t>
            </a: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The facilitation instructions and materials have been produced in collaboration with Aalto University HR and the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Kielibuusti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/>
                <a:cs typeface="Times New Roman"/>
              </a:rPr>
              <a:t> project.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Times New Roman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030B4D6-6BDF-F5AA-4BA2-2A1A5EBB94A4}"/>
              </a:ext>
            </a:extLst>
          </p:cNvPr>
          <p:cNvSpPr txBox="1"/>
          <p:nvPr/>
        </p:nvSpPr>
        <p:spPr>
          <a:xfrm>
            <a:off x="6321675" y="625198"/>
            <a:ext cx="54623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Kiitos!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0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DA67-21D1-F483-A11F-3F4B18DC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52BAB7-6719-B865-EE8A-753D8B957EFC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DA9C3-70BB-4D1E-2BEC-93485425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/>
                <a:cs typeface="Arial"/>
              </a:rPr>
              <a:t>Turvallisemman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tilan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periaatteet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B77C-FA71-A0CB-AC70-68D9DA0E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42" y="1825849"/>
            <a:ext cx="5305657" cy="4934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Kunnioittaminen ja ystävällisyys muita kohtaan</a:t>
            </a:r>
            <a:endParaRPr lang="en-US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Kohtaa muut avoimin mielin.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Edistä jokaisen osallistumista yhteisön kohtaamisissa.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Ole tietoinen oletuksista ja yleistyksistä.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Tilan antaminen ja uusien näkökulmien oppiminen</a:t>
            </a:r>
            <a:endParaRPr lang="fi-FI" dirty="0"/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Pysy avoimena uusille näkökulmille.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Kannusta avoimeen keskusteluun.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Suhtaudu virheisiin ymmärtäväisesti.</a:t>
            </a:r>
            <a:endParaRPr lang="fi-FI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Rohkeus puuttua asioihin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ylläpitää hyvinvointia</a:t>
            </a:r>
            <a:endParaRPr lang="fi-FI" dirty="0">
              <a:ea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Jos huomaat epäasiallista käytöstä, älä epäröi toimia. </a:t>
            </a:r>
            <a:endParaRPr lang="fi-FI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Arial" panose="05050102010706020507" pitchFamily="18" charset="2"/>
              <a:buChar char="•"/>
            </a:pPr>
            <a:r>
              <a:rPr lang="fi-FI" sz="1400" dirty="0">
                <a:latin typeface="Arial"/>
                <a:ea typeface="Calibri"/>
                <a:cs typeface="Arial"/>
              </a:rPr>
              <a:t>Pyydä tukea, apua on saatavilla.</a:t>
            </a:r>
            <a:endParaRPr lang="fi-FI" dirty="0"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3298F3-FEDF-6879-4737-73A62614C923}"/>
              </a:ext>
            </a:extLst>
          </p:cNvPr>
          <p:cNvSpPr txBox="1">
            <a:spLocks/>
          </p:cNvSpPr>
          <p:nvPr/>
        </p:nvSpPr>
        <p:spPr>
          <a:xfrm>
            <a:off x="6407871" y="1825625"/>
            <a:ext cx="5483139" cy="469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Respect and be kind to others</a:t>
            </a:r>
            <a:endParaRPr lang="en-US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Meet everyone with an open mind.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Promote everyone's participation in community encounters.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Be aware of assumptions and generalizations.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Give space and learn new perspectives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Stay open to new perspectives.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Encourage open discussion.</a:t>
            </a:r>
            <a:endParaRPr lang="en-US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Approach mistakes with compassion.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Have the courage to intervene and maintain wellbeing</a:t>
            </a:r>
            <a:endParaRPr lang="en-US" dirty="0"/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If you notice inclusion barriers, do not hesitate to act. </a:t>
            </a:r>
            <a:endParaRPr lang="en-US" sz="1400" dirty="0">
              <a:ea typeface="Calibri"/>
              <a:cs typeface="Calibri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Arial"/>
                <a:ea typeface="Calibri"/>
                <a:cs typeface="Arial"/>
              </a:rPr>
              <a:t>Ask for help when needed, support is available.</a:t>
            </a:r>
            <a:endParaRPr lang="en-US" sz="1400" dirty="0"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latin typeface="Arial"/>
              <a:ea typeface="Calibri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BBB17C-B887-7753-2945-6FCED5211FE0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Principles for a safer space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30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E8705A-5BEB-AC79-D3DE-E81C9AA287D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95973-7911-50A0-9343-472270F8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Ohjelma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8E3E-77E5-5482-4279-082C66BC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720532"/>
            <a:ext cx="4933950" cy="3416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Taustaa ja prosessi omassa yksikössämme (5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Kielenkäyttäjäprofiilit (</a:t>
            </a:r>
            <a:r>
              <a:rPr lang="fi-FI" sz="1800" dirty="0">
                <a:latin typeface="Arial"/>
                <a:ea typeface="Calibri"/>
                <a:cs typeface="Arial"/>
              </a:rPr>
              <a:t>10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min)</a:t>
            </a:r>
            <a:endParaRPr lang="en-US" sz="1800" dirty="0">
              <a:effectLst/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Keskustelut pienryhmissä (25 min)</a:t>
            </a:r>
            <a:endParaRPr lang="fi-FI" sz="1800" dirty="0">
              <a:effectLst/>
              <a:latin typeface="Arial"/>
              <a:ea typeface="Calibri"/>
              <a:cs typeface="Arial"/>
            </a:endParaRPr>
          </a:p>
          <a:p>
            <a:pPr lvl="1">
              <a:lnSpc>
                <a:spcPct val="107000"/>
              </a:lnSpc>
            </a:pPr>
            <a:r>
              <a:rPr lang="fi-FI" sz="1800" dirty="0">
                <a:latin typeface="Arial"/>
                <a:ea typeface="Calibri"/>
                <a:cs typeface="Arial"/>
              </a:rPr>
              <a:t>K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ielenkäyttäjäprofiilien herättämät ajatukset </a:t>
            </a:r>
          </a:p>
          <a:p>
            <a:pPr lvl="1">
              <a:lnSpc>
                <a:spcPct val="107000"/>
              </a:lnSpc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Työyhteisömme tämänhetkiset </a:t>
            </a:r>
            <a:r>
              <a:rPr lang="fi-FI" sz="1800" dirty="0">
                <a:latin typeface="Arial"/>
                <a:ea typeface="Calibri"/>
                <a:cs typeface="Arial"/>
              </a:rPr>
              <a:t>kielelliset toimintatavat ja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 ehdotuksia muutoksista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Arial"/>
                <a:ea typeface="Calibri"/>
                <a:cs typeface="Arial"/>
              </a:rPr>
              <a:t>Prosessin seuraavat askeleet (5 min)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F8609-975B-E775-1699-BED16691C35D}"/>
              </a:ext>
            </a:extLst>
          </p:cNvPr>
          <p:cNvSpPr txBox="1">
            <a:spLocks/>
          </p:cNvSpPr>
          <p:nvPr/>
        </p:nvSpPr>
        <p:spPr>
          <a:xfrm>
            <a:off x="6957060" y="1825625"/>
            <a:ext cx="4933950" cy="3683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Background and process in our unit (5 min)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Language user profiles (10 min)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Discussions in small groups (25 min)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Insights based on language user profiles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Current linguistic practices in the workplace and suggestions for changes</a:t>
            </a:r>
            <a:endParaRPr lang="en-US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"/>
                <a:ea typeface="Calibri"/>
                <a:cs typeface="Arial"/>
              </a:rPr>
              <a:t>Next steps in the process (5 min)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C85F1-8F35-C58A-AD85-32956DB771DA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A1CA-0FB0-2740-5FEB-EA3042D3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B6866-26BC-7DEB-6298-D56C93C9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AA7D1-50CD-126D-A5EF-DA454202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8CB5-7B9A-B041-8D02-925AED23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C654E67-BF9E-8B38-CB6A-3AE1634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87" y="2303503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Kielten käytöstä sopimisen taustaa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253E1952-A821-6634-60F8-880E9B5746AC}"/>
              </a:ext>
            </a:extLst>
          </p:cNvPr>
          <p:cNvSpPr txBox="1">
            <a:spLocks/>
          </p:cNvSpPr>
          <p:nvPr/>
        </p:nvSpPr>
        <p:spPr>
          <a:xfrm>
            <a:off x="6545580" y="2026503"/>
            <a:ext cx="5142333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Arial"/>
              </a:rPr>
              <a:t>Agreeing on language use: background and context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110C38-AF13-EC66-0EB6-EB16B7781FDF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1F25-7188-2018-A277-2C299DE6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AE387-15E7-0EF4-1C40-F4D7173FE064}"/>
              </a:ext>
            </a:extLst>
          </p:cNvPr>
          <p:cNvSpPr/>
          <p:nvPr/>
        </p:nvSpPr>
        <p:spPr>
          <a:xfrm rot="10800000" flipH="1">
            <a:off x="5932170" y="0"/>
            <a:ext cx="6423659" cy="6858000"/>
          </a:xfrm>
          <a:prstGeom prst="rect">
            <a:avLst/>
          </a:prstGeom>
          <a:solidFill>
            <a:srgbClr val="F7E1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93F9F-FB68-CC62-6F0F-8111D5F5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89877"/>
            <a:ext cx="502539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Kielelliset </a:t>
            </a:r>
            <a:r>
              <a:rPr lang="en-US" sz="3200" b="1" dirty="0" err="1">
                <a:latin typeface="Arial"/>
                <a:cs typeface="Arial"/>
              </a:rPr>
              <a:t>linjaukset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397E-95AF-685C-4039-2421AFF0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02" y="1605513"/>
            <a:ext cx="4933950" cy="46533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Monikulttuurisuus ja monikielisyys ovat vahvuuksia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Jokainen yhteisön jäsen voi tuntea olonsa tervetulleeksi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Kaikki voivat toimia yhteisön täysivaltaisina jäseninä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/>
                <a:cs typeface="Arial"/>
              </a:rPr>
              <a:t>Suomea, ruotsia </a:t>
            </a:r>
            <a:r>
              <a:rPr lang="fi-FI" sz="1800" dirty="0">
                <a:effectLst/>
                <a:latin typeface="Arial"/>
                <a:ea typeface="Calibri"/>
                <a:cs typeface="Arial"/>
              </a:rPr>
              <a:t>ja </a:t>
            </a:r>
            <a:r>
              <a:rPr lang="fi-FI" sz="1800" dirty="0">
                <a:latin typeface="Arial"/>
                <a:ea typeface="Calibri"/>
                <a:cs typeface="Arial"/>
              </a:rPr>
              <a:t>englantia käytetään tarkoituksenmukaisesti rinnakkain</a:t>
            </a:r>
            <a:br>
              <a:rPr lang="fi-FI" sz="1800" dirty="0">
                <a:latin typeface="Arial"/>
                <a:ea typeface="Calibri"/>
                <a:cs typeface="Arial"/>
              </a:rPr>
            </a:br>
            <a:endParaRPr lang="fi-FI" sz="1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latin typeface="Arial"/>
                <a:ea typeface="Calibri" panose="020F0502020204030204" pitchFamily="34" charset="0"/>
                <a:cs typeface="Arial"/>
              </a:rPr>
              <a:t>Oppimiskeskeisessä kulttuurissa jokaisella on tilaa kehittyä viestijänä.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8A64B-7D6D-912F-12BE-3F14CC98C105}"/>
              </a:ext>
            </a:extLst>
          </p:cNvPr>
          <p:cNvSpPr txBox="1">
            <a:spLocks/>
          </p:cNvSpPr>
          <p:nvPr/>
        </p:nvSpPr>
        <p:spPr>
          <a:xfrm>
            <a:off x="6633365" y="1609965"/>
            <a:ext cx="5092100" cy="492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Multiculturalism and multilingualism are seen as assets.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All should feel welcome as members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Everyone may participate as a full member of the community.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Finnish, Swedish, and English are used in parallel as appropriate.</a:t>
            </a:r>
            <a:br>
              <a:rPr lang="en-US" sz="1800" dirty="0">
                <a:latin typeface="Arial"/>
                <a:ea typeface="Calibri"/>
                <a:cs typeface="Arial"/>
              </a:rPr>
            </a:br>
            <a:endParaRPr lang="en-US" sz="1800" dirty="0">
              <a:latin typeface="Arial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,Sans-Serif" panose="05050102010706020507" pitchFamily="18" charset="2"/>
              <a:buChar char="•"/>
            </a:pPr>
            <a:r>
              <a:rPr lang="en-US" sz="1800" dirty="0">
                <a:latin typeface="Arial"/>
                <a:ea typeface="Calibri"/>
                <a:cs typeface="Arial"/>
              </a:rPr>
              <a:t>In a learning-</a:t>
            </a:r>
            <a:r>
              <a:rPr lang="en-US" sz="1800" dirty="0" err="1">
                <a:latin typeface="Arial"/>
                <a:ea typeface="Calibri"/>
                <a:cs typeface="Arial"/>
              </a:rPr>
              <a:t>centred</a:t>
            </a:r>
            <a:r>
              <a:rPr lang="en-US" sz="1800" dirty="0">
                <a:latin typeface="Arial"/>
                <a:ea typeface="Calibri"/>
                <a:cs typeface="Arial"/>
              </a:rPr>
              <a:t> culture, everyone has room to develop as a communicator.</a:t>
            </a:r>
            <a:endParaRPr lang="en-US" sz="1800" dirty="0">
              <a:ea typeface="Calibri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6AE654-C083-EE7D-AE80-52652E59EAB7}"/>
              </a:ext>
            </a:extLst>
          </p:cNvPr>
          <p:cNvSpPr txBox="1">
            <a:spLocks/>
          </p:cNvSpPr>
          <p:nvPr/>
        </p:nvSpPr>
        <p:spPr>
          <a:xfrm>
            <a:off x="6694170" y="289877"/>
            <a:ext cx="5025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/>
                <a:cs typeface="Arial"/>
              </a:rPr>
              <a:t>General Language Guidelines</a:t>
            </a:r>
            <a:endParaRPr lang="en-US" sz="32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35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10C02-61CF-D522-D96E-6B325BD9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C48DE-2187-A845-D37F-29FCEB48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73BF9-DD61-7C07-74DC-8B7F52C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E3657-7CA3-A9E6-D1E2-CC20FDEC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03AED2C-0FA0-FD24-135A-66674B3C0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562296"/>
            <a:ext cx="5142333" cy="1107996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Prosessin eteneminen yksikössämme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060F5AD5-E634-91F0-AE13-57D5A459AAF1}"/>
              </a:ext>
            </a:extLst>
          </p:cNvPr>
          <p:cNvSpPr txBox="1">
            <a:spLocks/>
          </p:cNvSpPr>
          <p:nvPr/>
        </p:nvSpPr>
        <p:spPr>
          <a:xfrm>
            <a:off x="6631844" y="2568146"/>
            <a:ext cx="5142333" cy="11079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ea typeface="Calibri"/>
                <a:cs typeface="+mj-lt"/>
              </a:rPr>
              <a:t>Stages of the process in our unit</a:t>
            </a: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F9DB12-485D-503E-4C16-C4B4F550A0D1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80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4D523-4DB5-6EDD-6A46-7A24D1D4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2" y="234848"/>
            <a:ext cx="8677166" cy="1079971"/>
          </a:xfrm>
        </p:spPr>
        <p:txBody>
          <a:bodyPr/>
          <a:lstStyle/>
          <a:p>
            <a:r>
              <a:rPr lang="en-US" sz="3200" err="1">
                <a:solidFill>
                  <a:srgbClr val="162A52"/>
                </a:solidFill>
              </a:rPr>
              <a:t>Kielitietoisen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työyhteisön</a:t>
            </a:r>
            <a:r>
              <a:rPr lang="en-US" sz="3200">
                <a:solidFill>
                  <a:srgbClr val="162A52"/>
                </a:solidFill>
              </a:rPr>
              <a:t> </a:t>
            </a:r>
            <a:r>
              <a:rPr lang="en-US" sz="3200" err="1">
                <a:solidFill>
                  <a:srgbClr val="162A52"/>
                </a:solidFill>
              </a:rPr>
              <a:t>portaat</a:t>
            </a:r>
            <a:r>
              <a:rPr lang="en-US" sz="3200">
                <a:solidFill>
                  <a:srgbClr val="162A52"/>
                </a:solidFill>
              </a:rPr>
              <a:t> – </a:t>
            </a:r>
            <a:r>
              <a:rPr lang="en-US" sz="3200" b="0">
                <a:solidFill>
                  <a:srgbClr val="162A52"/>
                </a:solidFill>
                <a:latin typeface="+mj-lt"/>
              </a:rPr>
              <a:t>The steps toward language awareness in the workplace</a:t>
            </a:r>
            <a:br>
              <a:rPr lang="en-US" sz="2000"/>
            </a:br>
            <a:br>
              <a:rPr lang="en-US" sz="3600" b="1" i="0">
                <a:effectLst/>
              </a:rPr>
            </a:br>
            <a:endParaRPr lang="fi-FI" sz="3600">
              <a:cs typeface="Arial"/>
            </a:endParaRPr>
          </a:p>
        </p:txBody>
      </p:sp>
      <p:graphicFrame>
        <p:nvGraphicFramePr>
          <p:cNvPr id="2390" name="Content Placeholder 6">
            <a:extLst>
              <a:ext uri="{FF2B5EF4-FFF2-40B4-BE49-F238E27FC236}">
                <a16:creationId xmlns:a16="http://schemas.microsoft.com/office/drawing/2014/main" id="{5BBDF960-5A70-715A-3A79-B449FDC4995F}"/>
              </a:ext>
            </a:extLst>
          </p:cNvPr>
          <p:cNvGraphicFramePr>
            <a:graphicFrameLocks/>
          </p:cNvGraphicFramePr>
          <p:nvPr/>
        </p:nvGraphicFramePr>
        <p:xfrm>
          <a:off x="402615" y="2442890"/>
          <a:ext cx="11099800" cy="386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91" name="Vuokaaviosymboli: Liitin 9">
            <a:extLst>
              <a:ext uri="{FF2B5EF4-FFF2-40B4-BE49-F238E27FC236}">
                <a16:creationId xmlns:a16="http://schemas.microsoft.com/office/drawing/2014/main" id="{6F94A682-53EC-1922-BD8F-0453CF4E0C58}"/>
              </a:ext>
            </a:extLst>
          </p:cNvPr>
          <p:cNvSpPr/>
          <p:nvPr/>
        </p:nvSpPr>
        <p:spPr>
          <a:xfrm>
            <a:off x="1296433" y="369274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1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2" name="Vuokaaviosymboli: Liitin 10">
            <a:extLst>
              <a:ext uri="{FF2B5EF4-FFF2-40B4-BE49-F238E27FC236}">
                <a16:creationId xmlns:a16="http://schemas.microsoft.com/office/drawing/2014/main" id="{1FB2E5CE-EF49-7D3C-EB92-4CEE153DA6A1}"/>
              </a:ext>
            </a:extLst>
          </p:cNvPr>
          <p:cNvSpPr/>
          <p:nvPr/>
        </p:nvSpPr>
        <p:spPr>
          <a:xfrm>
            <a:off x="3481830" y="3182141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3" name="Vuokaaviosymboli: Liitin 11">
            <a:extLst>
              <a:ext uri="{FF2B5EF4-FFF2-40B4-BE49-F238E27FC236}">
                <a16:creationId xmlns:a16="http://schemas.microsoft.com/office/drawing/2014/main" id="{F23E3D38-EBB6-77D8-F672-433844784BC3}"/>
              </a:ext>
            </a:extLst>
          </p:cNvPr>
          <p:cNvSpPr/>
          <p:nvPr/>
        </p:nvSpPr>
        <p:spPr>
          <a:xfrm>
            <a:off x="5605667" y="2686122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3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4" name="Vuokaaviosymboli: Liitin 12">
            <a:extLst>
              <a:ext uri="{FF2B5EF4-FFF2-40B4-BE49-F238E27FC236}">
                <a16:creationId xmlns:a16="http://schemas.microsoft.com/office/drawing/2014/main" id="{43FD4432-E1D9-0565-2628-39107DBA2D6C}"/>
              </a:ext>
            </a:extLst>
          </p:cNvPr>
          <p:cNvSpPr/>
          <p:nvPr/>
        </p:nvSpPr>
        <p:spPr>
          <a:xfrm>
            <a:off x="7729504" y="2101308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95" name="Vuokaaviosymboli: Liitin 13">
            <a:extLst>
              <a:ext uri="{FF2B5EF4-FFF2-40B4-BE49-F238E27FC236}">
                <a16:creationId xmlns:a16="http://schemas.microsoft.com/office/drawing/2014/main" id="{A84F3E36-9664-BA76-DAAB-24C741EEAA18}"/>
              </a:ext>
            </a:extLst>
          </p:cNvPr>
          <p:cNvSpPr/>
          <p:nvPr/>
        </p:nvSpPr>
        <p:spPr>
          <a:xfrm>
            <a:off x="9942022" y="1588929"/>
            <a:ext cx="693682" cy="683172"/>
          </a:xfrm>
          <a:prstGeom prst="flowChartConnector">
            <a:avLst/>
          </a:prstGeom>
          <a:solidFill>
            <a:srgbClr val="19DD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62A52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5</a:t>
            </a:r>
            <a:endParaRPr kumimoji="0" lang="fi-FI" sz="2800" b="1" i="0" u="none" strike="noStrike" kern="0" cap="none" spc="0" normalizeH="0" baseline="0" noProof="0">
              <a:ln>
                <a:noFill/>
              </a:ln>
              <a:solidFill>
                <a:srgbClr val="162A52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2396" name="Suora nuoliyhdysviiva 14">
            <a:extLst>
              <a:ext uri="{FF2B5EF4-FFF2-40B4-BE49-F238E27FC236}">
                <a16:creationId xmlns:a16="http://schemas.microsoft.com/office/drawing/2014/main" id="{7DF2FEB7-BFAA-7FF4-B1B0-1DA72948ACD7}"/>
              </a:ext>
            </a:extLst>
          </p:cNvPr>
          <p:cNvCxnSpPr/>
          <p:nvPr/>
        </p:nvCxnSpPr>
        <p:spPr>
          <a:xfrm>
            <a:off x="10669818" y="25440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7" name="Picture 239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18D44B8-89FB-9FCB-A751-89CCCE8F6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6133934"/>
            <a:ext cx="2062162" cy="713046"/>
          </a:xfrm>
          <a:prstGeom prst="rect">
            <a:avLst/>
          </a:prstGeom>
        </p:spPr>
      </p:pic>
      <p:cxnSp>
        <p:nvCxnSpPr>
          <p:cNvPr id="2398" name="Suora nuoliyhdysviiva 16">
            <a:extLst>
              <a:ext uri="{FF2B5EF4-FFF2-40B4-BE49-F238E27FC236}">
                <a16:creationId xmlns:a16="http://schemas.microsoft.com/office/drawing/2014/main" id="{606DE334-C1E0-BAFF-6B7E-4C5901D831C5}"/>
              </a:ext>
            </a:extLst>
          </p:cNvPr>
          <p:cNvCxnSpPr/>
          <p:nvPr/>
        </p:nvCxnSpPr>
        <p:spPr>
          <a:xfrm>
            <a:off x="8423186" y="309126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9" name="Suora nuoliyhdysviiva 17">
            <a:extLst>
              <a:ext uri="{FF2B5EF4-FFF2-40B4-BE49-F238E27FC236}">
                <a16:creationId xmlns:a16="http://schemas.microsoft.com/office/drawing/2014/main" id="{44CD2EA3-B866-6BB6-7294-FE09F252C86C}"/>
              </a:ext>
            </a:extLst>
          </p:cNvPr>
          <p:cNvCxnSpPr/>
          <p:nvPr/>
        </p:nvCxnSpPr>
        <p:spPr>
          <a:xfrm>
            <a:off x="6299349" y="3612521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0" name="Suora nuoliyhdysviiva 18">
            <a:extLst>
              <a:ext uri="{FF2B5EF4-FFF2-40B4-BE49-F238E27FC236}">
                <a16:creationId xmlns:a16="http://schemas.microsoft.com/office/drawing/2014/main" id="{30A8BA81-DBAD-A78C-8659-64DA4D2CF169}"/>
              </a:ext>
            </a:extLst>
          </p:cNvPr>
          <p:cNvCxnSpPr/>
          <p:nvPr/>
        </p:nvCxnSpPr>
        <p:spPr>
          <a:xfrm>
            <a:off x="4175512" y="4141955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1" name="Suora nuoliyhdysviiva 19">
            <a:extLst>
              <a:ext uri="{FF2B5EF4-FFF2-40B4-BE49-F238E27FC236}">
                <a16:creationId xmlns:a16="http://schemas.microsoft.com/office/drawing/2014/main" id="{2A8A87B0-78B7-2DDD-02A8-724F5F7A012D}"/>
              </a:ext>
            </a:extLst>
          </p:cNvPr>
          <p:cNvCxnSpPr/>
          <p:nvPr/>
        </p:nvCxnSpPr>
        <p:spPr>
          <a:xfrm>
            <a:off x="2056753" y="4671760"/>
            <a:ext cx="874638" cy="0"/>
          </a:xfrm>
          <a:prstGeom prst="straightConnector1">
            <a:avLst/>
          </a:prstGeom>
          <a:ln w="152400">
            <a:solidFill>
              <a:srgbClr val="162A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9" name="Ellipsi 3">
            <a:extLst>
              <a:ext uri="{FF2B5EF4-FFF2-40B4-BE49-F238E27FC236}">
                <a16:creationId xmlns:a16="http://schemas.microsoft.com/office/drawing/2014/main" id="{DD336400-9D73-A767-9666-D7D1818572F0}"/>
              </a:ext>
            </a:extLst>
          </p:cNvPr>
          <p:cNvSpPr/>
          <p:nvPr/>
        </p:nvSpPr>
        <p:spPr>
          <a:xfrm>
            <a:off x="2489543" y="3058298"/>
            <a:ext cx="2672929" cy="2735787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50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DF074-FC38-4CC3-16BB-07B395F9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C3879-C577-35F3-E112-38B6DFCF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D0B97-304B-4A37-964C-4FF5CC87DCC8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2E2BD-340C-DA5A-FEC0-EAD51522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E4E21-CCC3-195D-9BE4-73CC5FBB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1140D-C14F-41CA-99FC-0EF83E8DA40A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D5CCE85-5321-AD5D-A517-9F46B68A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32" y="2839294"/>
            <a:ext cx="5142333" cy="553998"/>
          </a:xfrm>
        </p:spPr>
        <p:txBody>
          <a:bodyPr/>
          <a:lstStyle/>
          <a:p>
            <a:r>
              <a:rPr lang="fi-FI" sz="3600" dirty="0">
                <a:ea typeface="Calibri"/>
                <a:cs typeface="Times New Roman"/>
              </a:rPr>
              <a:t>Kielenkäyttäjäprofiilit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131F759C-95B3-ADAF-44F3-E60C436F4222}"/>
              </a:ext>
            </a:extLst>
          </p:cNvPr>
          <p:cNvSpPr txBox="1">
            <a:spLocks/>
          </p:cNvSpPr>
          <p:nvPr/>
        </p:nvSpPr>
        <p:spPr>
          <a:xfrm>
            <a:off x="6631844" y="2839294"/>
            <a:ext cx="5087415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/>
                <a:ea typeface="Calibri"/>
                <a:cs typeface="Arial"/>
              </a:rPr>
              <a:t>Language User Profiles</a:t>
            </a:r>
            <a:endParaRPr lang="en-US" sz="3600" dirty="0">
              <a:ea typeface="Calibri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FE5BE-9AD9-1E0D-B630-6590CBC31BF0}"/>
              </a:ext>
            </a:extLst>
          </p:cNvPr>
          <p:cNvCxnSpPr/>
          <p:nvPr/>
        </p:nvCxnSpPr>
        <p:spPr>
          <a:xfrm>
            <a:off x="6096000" y="1202267"/>
            <a:ext cx="11644" cy="48090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4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B1C7CA-19B1-B660-32CD-B43B889F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the </a:t>
            </a:r>
            <a:r>
              <a:rPr lang="en-GB"/>
              <a:t>facilitator:</a:t>
            </a:r>
            <a:br>
              <a:rPr lang="en-GB" dirty="0"/>
            </a:br>
            <a:r>
              <a:rPr lang="en-GB"/>
              <a:t>What a</a:t>
            </a:r>
            <a:r>
              <a:rPr lang="en-GB" dirty="0"/>
              <a:t>re the language user profiles?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9EA3E-F5ED-59F4-F57F-EE2CB555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510199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concept that allows the discussion of a sensitive matter (language use and language learning) without getting too personal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  <a:hlinkClick r:id="rId3"/>
              </a:rPr>
              <a:t>A model based on interviews 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conducted in Finnish workplaces</a:t>
            </a:r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 (international &amp; Finnish-speaking employees) D</a:t>
            </a: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escriptions of different types of language learners and language users in the workplace</a:t>
            </a:r>
          </a:p>
          <a:p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Not just about personal characteristics, but the interaction between an employee and the work community. The profiles highlight the role of the community in language learning and inclusion.</a:t>
            </a:r>
          </a:p>
          <a:p>
            <a:r>
              <a:rPr lang="en-US" sz="1800" dirty="0">
                <a:latin typeface="Calibri"/>
                <a:ea typeface="Calibri" panose="020F0502020204030204" pitchFamily="34" charset="0"/>
                <a:cs typeface="Times New Roman"/>
              </a:rPr>
              <a:t>The profiles are flexible: a person can move between profiles or represent different profiles in different languages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US" sz="1800" dirty="0">
                <a:cs typeface="Times New Roman"/>
              </a:rPr>
              <a:t>The profiles are set in a Finnish-language environment where English is used at work and where there are local Finnish-speaking employees and international employees who are learning Finnish. However, the model </a:t>
            </a:r>
            <a:r>
              <a:rPr lang="en-US" sz="1800" dirty="0">
                <a:latin typeface="Calibri"/>
                <a:cs typeface="Times New Roman"/>
              </a:rPr>
              <a:t>could be used for other languages as well.</a:t>
            </a:r>
          </a:p>
          <a:p>
            <a:r>
              <a:rPr lang="fi-FI" sz="1900" dirty="0">
                <a:latin typeface="Calibri"/>
                <a:cs typeface="Times New Roman"/>
                <a:hlinkClick r:id="rId4"/>
              </a:rPr>
              <a:t>Profiilit suomeksi </a:t>
            </a:r>
            <a:r>
              <a:rPr lang="fi-FI" sz="1900" dirty="0">
                <a:latin typeface="Calibri"/>
                <a:cs typeface="Times New Roman"/>
              </a:rPr>
              <a:t>/ </a:t>
            </a:r>
            <a:r>
              <a:rPr lang="fi-FI" sz="1900" dirty="0" err="1">
                <a:latin typeface="Calibri"/>
                <a:cs typeface="Times New Roman"/>
                <a:hlinkClick r:id="rId5"/>
              </a:rPr>
              <a:t>profiles</a:t>
            </a:r>
            <a:r>
              <a:rPr lang="fi-FI" sz="1900" dirty="0">
                <a:latin typeface="Calibri"/>
                <a:cs typeface="Times New Roman"/>
                <a:hlinkClick r:id="rId5"/>
              </a:rPr>
              <a:t> in English </a:t>
            </a:r>
            <a:r>
              <a:rPr lang="fi-FI" sz="1900" dirty="0">
                <a:latin typeface="Calibri"/>
                <a:cs typeface="Times New Roman"/>
              </a:rPr>
              <a:t>/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profiler</a:t>
            </a:r>
            <a:r>
              <a:rPr lang="fi-FI" sz="19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på</a:t>
            </a:r>
            <a:r>
              <a:rPr lang="fi-FI" sz="1900" dirty="0">
                <a:latin typeface="Calibri"/>
                <a:cs typeface="Times New Roman"/>
                <a:hlinkClick r:id="rId6"/>
              </a:rPr>
              <a:t> </a:t>
            </a:r>
            <a:r>
              <a:rPr lang="fi-FI" sz="1900" dirty="0" err="1">
                <a:latin typeface="Calibri"/>
                <a:cs typeface="Times New Roman"/>
                <a:hlinkClick r:id="rId6"/>
              </a:rPr>
              <a:t>svenska</a:t>
            </a:r>
            <a:endParaRPr lang="fi-FI" sz="1900" dirty="0"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70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- Title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90F5F026-B396-47EC-BA43-7A6FDF7A8E3B}"/>
    </a:ext>
  </a:extLst>
</a:theme>
</file>

<file path=ppt/theme/theme3.xml><?xml version="1.0" encoding="utf-8"?>
<a:theme xmlns:a="http://schemas.openxmlformats.org/drawingml/2006/main" name="Aalto - Divider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B7DA9C09-0B3B-472C-9C30-58B61AD90793}"/>
    </a:ext>
  </a:extLst>
</a:theme>
</file>

<file path=ppt/theme/theme4.xml><?xml version="1.0" encoding="utf-8"?>
<a:theme xmlns:a="http://schemas.openxmlformats.org/drawingml/2006/main" name="Aalto - Content Slides">
  <a:themeElements>
    <a:clrScheme name="AALTO university">
      <a:dk1>
        <a:sysClr val="windowText" lastClr="000000"/>
      </a:dk1>
      <a:lt1>
        <a:sysClr val="window" lastClr="FFFFFF"/>
      </a:lt1>
      <a:dk2>
        <a:srgbClr val="B4B4B4"/>
      </a:dk2>
      <a:lt2>
        <a:srgbClr val="E8E8E8"/>
      </a:lt2>
      <a:accent1>
        <a:srgbClr val="F7E159"/>
      </a:accent1>
      <a:accent2>
        <a:srgbClr val="FD6360"/>
      </a:accent2>
      <a:accent3>
        <a:srgbClr val="46A5FF"/>
      </a:accent3>
      <a:accent4>
        <a:srgbClr val="5A5A5A"/>
      </a:accent4>
      <a:accent5>
        <a:srgbClr val="A0A0A0"/>
      </a:accent5>
      <a:accent6>
        <a:srgbClr val="DCDCD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.potx" id="{E5661A51-00B6-43DE-BADF-97B251F291A2}" vid="{FE8C261A-EA10-422E-9816-30B6FE9F850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B8ECDA740901408CD98FE99B489F81" ma:contentTypeVersion="19" ma:contentTypeDescription="Luo uusi asiakirja." ma:contentTypeScope="" ma:versionID="a64f579ef6133889d61dbdf408fcecf7">
  <xsd:schema xmlns:xsd="http://www.w3.org/2001/XMLSchema" xmlns:xs="http://www.w3.org/2001/XMLSchema" xmlns:p="http://schemas.microsoft.com/office/2006/metadata/properties" xmlns:ns2="f5219ed0-f22b-484f-baa7-c95f4494a9eb" xmlns:ns3="7b32d8cd-ce3c-465c-b470-cae6c129a27e" targetNamespace="http://schemas.microsoft.com/office/2006/metadata/properties" ma:root="true" ma:fieldsID="1f5bf251865db804b5f3069f1b195d0d" ns2:_="" ns3:_="">
    <xsd:import namespace="f5219ed0-f22b-484f-baa7-c95f4494a9eb"/>
    <xsd:import namespace="7b32d8cd-ce3c-465c-b470-cae6c129a2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9ed0-f22b-484f-baa7-c95f4494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2d8cd-ce3c-465c-b470-cae6c129a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ecffa-92ca-4b34-a74a-b0fdb793ac09}" ma:internalName="TaxCatchAll" ma:showField="CatchAllData" ma:web="7b32d8cd-ce3c-465c-b470-cae6c129a2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2d8cd-ce3c-465c-b470-cae6c129a27e" xsi:nil="true"/>
    <lcf76f155ced4ddcb4097134ff3c332f xmlns="f5219ed0-f22b-484f-baa7-c95f4494a9eb">
      <Terms xmlns="http://schemas.microsoft.com/office/infopath/2007/PartnerControls"/>
    </lcf76f155ced4ddcb4097134ff3c332f>
    <SharedWithUsers xmlns="7b32d8cd-ce3c-465c-b470-cae6c129a27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81436F-E3E1-40E7-9622-F0EEEFE67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19ed0-f22b-484f-baa7-c95f4494a9eb"/>
    <ds:schemaRef ds:uri="7b32d8cd-ce3c-465c-b470-cae6c129a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75FAE7-1858-4D7B-B9E4-BF6903AF85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8DB96-0619-49FE-AA55-689CD0F51A04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f5219ed0-f22b-484f-baa7-c95f4494a9eb"/>
    <ds:schemaRef ds:uri="http://schemas.microsoft.com/office/2006/documentManagement/types"/>
    <ds:schemaRef ds:uri="http://schemas.microsoft.com/office/2006/metadata/properties"/>
    <ds:schemaRef ds:uri="7b32d8cd-ce3c-465c-b470-cae6c129a27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1543</Words>
  <Application>Microsoft Office PowerPoint</Application>
  <PresentationFormat>Laajakuva</PresentationFormat>
  <Paragraphs>200</Paragraphs>
  <Slides>19</Slides>
  <Notes>13</Notes>
  <HiddenSlides>1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19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Symbol</vt:lpstr>
      <vt:lpstr>Times New Roman</vt:lpstr>
      <vt:lpstr>Work Sans</vt:lpstr>
      <vt:lpstr>Office-teema</vt:lpstr>
      <vt:lpstr>Aalto - Title Slides</vt:lpstr>
      <vt:lpstr>Aalto - Divider Slides</vt:lpstr>
      <vt:lpstr>Aalto - Content Slides</vt:lpstr>
      <vt:lpstr>Kielten käytöstä sopiminen työyhteisössä </vt:lpstr>
      <vt:lpstr>Turvallisemman tilan periaatteet </vt:lpstr>
      <vt:lpstr>Ohjelma</vt:lpstr>
      <vt:lpstr>Kielten käytöstä sopimisen taustaa</vt:lpstr>
      <vt:lpstr>Kielelliset linjaukset</vt:lpstr>
      <vt:lpstr>Prosessin eteneminen yksikössämme</vt:lpstr>
      <vt:lpstr>Kielitietoisen työyhteisön portaat – The steps toward language awareness in the workplace  </vt:lpstr>
      <vt:lpstr>Kielenkäyttäjäprofiilit</vt:lpstr>
      <vt:lpstr>For the facilitator: What are the language user profiles? </vt:lpstr>
      <vt:lpstr>Language user profiles for international employees</vt:lpstr>
      <vt:lpstr>Kansainvälisten työntekijöiden kielenkäyttäjäprofiilit</vt:lpstr>
      <vt:lpstr>Language user profiles for Finnish-speaking employees</vt:lpstr>
      <vt:lpstr>Suomenkielisten työntekijöiden kielenkäyttäjäprofiilit</vt:lpstr>
      <vt:lpstr>Keskustelut pienryhmissä</vt:lpstr>
      <vt:lpstr>Ryhmäkeskustelu 1</vt:lpstr>
      <vt:lpstr>Ryhmäkeskustelu 2</vt:lpstr>
      <vt:lpstr>Prosessin seuraavat askeleet</vt:lpstr>
      <vt:lpstr>Mitä seuraavaksi?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Monikielinen työyhteisö</dc:title>
  <dc:creator>Lehtimaja Inkeri</dc:creator>
  <cp:lastModifiedBy>Milka Toikko</cp:lastModifiedBy>
  <cp:revision>9</cp:revision>
  <dcterms:created xsi:type="dcterms:W3CDTF">2024-11-12T08:41:15Z</dcterms:created>
  <dcterms:modified xsi:type="dcterms:W3CDTF">2026-04-21T13:00:36Z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0x010100ABB8ECDA740901408CD98FE99B489F81</vt:lpwstr>
  </property>
  <property fmtid="{D5CDD505-2E9C-101B-9397-08002B2CF9AE}" pid="3" name="MediaServiceImageTags">
    <vt:lpwstr/>
  </property>
  <property fmtid="{D5CDD505-2E9C-101B-9397-08002B2CF9AE}" pid="4" name="Order">
    <vt:r8>22800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