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6" r:id="rId6"/>
    <p:sldMasterId id="2147483709" r:id="rId7"/>
  </p:sldMasterIdLst>
  <p:notesMasterIdLst>
    <p:notesMasterId r:id="rId27"/>
  </p:notesMasterIdLst>
  <p:sldIdLst>
    <p:sldId id="345" r:id="rId8"/>
    <p:sldId id="9152" r:id="rId9"/>
    <p:sldId id="4208" r:id="rId10"/>
    <p:sldId id="9161" r:id="rId11"/>
    <p:sldId id="9148" r:id="rId12"/>
    <p:sldId id="9150" r:id="rId13"/>
    <p:sldId id="8852" r:id="rId14"/>
    <p:sldId id="9151" r:id="rId15"/>
    <p:sldId id="4093" r:id="rId16"/>
    <p:sldId id="9166" r:id="rId17"/>
    <p:sldId id="9165" r:id="rId18"/>
    <p:sldId id="9167" r:id="rId19"/>
    <p:sldId id="9168" r:id="rId20"/>
    <p:sldId id="9154" r:id="rId21"/>
    <p:sldId id="9159" r:id="rId22"/>
    <p:sldId id="9160" r:id="rId23"/>
    <p:sldId id="9155" r:id="rId24"/>
    <p:sldId id="9158" r:id="rId25"/>
    <p:sldId id="915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F4C26D32-ACEF-9AA7-C1C3-38399598A8C3}" name="Kankaanpää Nella" initials="KN" userId="S::nella.kankaanpaa@aalto.fi::85a6b7e5-2106-464f-b693-96e27127c777" providerId="AD"/>
  <p188:author id="{043B7A8D-CD98-B16B-18DC-12EB879380C5}" name="Heinzmann Sanni" initials="SH" userId="S::sanni.heinzmann@aalto.fi::cc87b8f1-e307-4e3b-bdb9-33d2f4a92a47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778" autoAdjust="0"/>
  </p:normalViewPr>
  <p:slideViewPr>
    <p:cSldViewPr snapToGrid="0">
      <p:cViewPr varScale="1">
        <p:scale>
          <a:sx n="29" d="100"/>
          <a:sy n="29" d="100"/>
        </p:scale>
        <p:origin x="2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ikko Milka" userId="e077291e-7bc5-4fcb-861d-88185fc9e8f6" providerId="ADAL" clId="{A5AB5397-8E4A-42BD-B2B7-5837B5B71B50}"/>
    <pc:docChg chg="delSld modSld">
      <pc:chgData name="Toikko Milka" userId="e077291e-7bc5-4fcb-861d-88185fc9e8f6" providerId="ADAL" clId="{A5AB5397-8E4A-42BD-B2B7-5837B5B71B50}" dt="2026-04-21T11:32:23.605" v="130" actId="20577"/>
      <pc:docMkLst>
        <pc:docMk/>
      </pc:docMkLst>
      <pc:sldChg chg="modAnim modNotesTx">
        <pc:chgData name="Toikko Milka" userId="e077291e-7bc5-4fcb-861d-88185fc9e8f6" providerId="ADAL" clId="{A5AB5397-8E4A-42BD-B2B7-5837B5B71B50}" dt="2026-04-21T11:31:09.173" v="29" actId="20577"/>
        <pc:sldMkLst>
          <pc:docMk/>
          <pc:sldMk cId="987502194" sldId="8852"/>
        </pc:sldMkLst>
      </pc:sldChg>
      <pc:sldChg chg="modNotesTx">
        <pc:chgData name="Toikko Milka" userId="e077291e-7bc5-4fcb-861d-88185fc9e8f6" providerId="ADAL" clId="{A5AB5397-8E4A-42BD-B2B7-5837B5B71B50}" dt="2026-04-21T11:32:23.605" v="130" actId="20577"/>
        <pc:sldMkLst>
          <pc:docMk/>
          <pc:sldMk cId="1805016535" sldId="9158"/>
        </pc:sldMkLst>
      </pc:sldChg>
      <pc:sldChg chg="modSp mod">
        <pc:chgData name="Toikko Milka" userId="e077291e-7bc5-4fcb-861d-88185fc9e8f6" providerId="ADAL" clId="{A5AB5397-8E4A-42BD-B2B7-5837B5B71B50}" dt="2026-03-25T10:16:56.688" v="3" actId="20577"/>
        <pc:sldMkLst>
          <pc:docMk/>
          <pc:sldMk cId="3811372574" sldId="9160"/>
        </pc:sldMkLst>
        <pc:spChg chg="mod">
          <ac:chgData name="Toikko Milka" userId="e077291e-7bc5-4fcb-861d-88185fc9e8f6" providerId="ADAL" clId="{A5AB5397-8E4A-42BD-B2B7-5837B5B71B50}" dt="2026-03-25T10:16:54.630" v="1" actId="20577"/>
          <ac:spMkLst>
            <pc:docMk/>
            <pc:sldMk cId="3811372574" sldId="9160"/>
            <ac:spMk id="3" creationId="{A1273523-8287-B019-56FC-F4659A3C2929}"/>
          </ac:spMkLst>
        </pc:spChg>
        <pc:spChg chg="mod">
          <ac:chgData name="Toikko Milka" userId="e077291e-7bc5-4fcb-861d-88185fc9e8f6" providerId="ADAL" clId="{A5AB5397-8E4A-42BD-B2B7-5837B5B71B50}" dt="2026-03-25T10:16:56.688" v="3" actId="20577"/>
          <ac:spMkLst>
            <pc:docMk/>
            <pc:sldMk cId="3811372574" sldId="9160"/>
            <ac:spMk id="4" creationId="{C3A3AB8D-754A-32BD-63B3-BB96C6C2547E}"/>
          </ac:spMkLst>
        </pc:spChg>
      </pc:sldChg>
      <pc:sldChg chg="modNotesTx">
        <pc:chgData name="Toikko Milka" userId="e077291e-7bc5-4fcb-861d-88185fc9e8f6" providerId="ADAL" clId="{A5AB5397-8E4A-42BD-B2B7-5837B5B71B50}" dt="2026-04-21T11:31:29.985" v="63" actId="20577"/>
        <pc:sldMkLst>
          <pc:docMk/>
          <pc:sldMk cId="732519213" sldId="9165"/>
        </pc:sldMkLst>
      </pc:sldChg>
      <pc:sldChg chg="modNotesTx">
        <pc:chgData name="Toikko Milka" userId="e077291e-7bc5-4fcb-861d-88185fc9e8f6" providerId="ADAL" clId="{A5AB5397-8E4A-42BD-B2B7-5837B5B71B50}" dt="2026-04-21T11:31:47.937" v="74" actId="20577"/>
        <pc:sldMkLst>
          <pc:docMk/>
          <pc:sldMk cId="4176137930" sldId="9166"/>
        </pc:sldMkLst>
      </pc:sldChg>
      <pc:sldChg chg="modSp mod">
        <pc:chgData name="Toikko Milka" userId="e077291e-7bc5-4fcb-861d-88185fc9e8f6" providerId="ADAL" clId="{A5AB5397-8E4A-42BD-B2B7-5837B5B71B50}" dt="2026-03-25T10:18:04.749" v="6" actId="14100"/>
        <pc:sldMkLst>
          <pc:docMk/>
          <pc:sldMk cId="2822113461" sldId="9167"/>
        </pc:sldMkLst>
        <pc:picChg chg="mod">
          <ac:chgData name="Toikko Milka" userId="e077291e-7bc5-4fcb-861d-88185fc9e8f6" providerId="ADAL" clId="{A5AB5397-8E4A-42BD-B2B7-5837B5B71B50}" dt="2026-03-25T10:18:04.749" v="6" actId="14100"/>
          <ac:picMkLst>
            <pc:docMk/>
            <pc:sldMk cId="2822113461" sldId="9167"/>
            <ac:picMk id="3" creationId="{322489E0-8166-58F0-8348-CD0102B83A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rtl="0"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7C6E-1D61-4127-BF1C-6C16D56094D5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D41A-B405-450B-8714-A9C56A6BB8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46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00F9-5B17-EE90-1349-85780CB3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DF7C8-D32D-48FF-143C-7512C1E4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78FE8-B401-CA94-6E82-20615338C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0DD-B206-9DA7-A880-5B67CAA4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6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BEF3-E0C0-E09D-A4A6-45F794BF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B47BB-8229-7C43-EA23-569B8F558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96F31-48DD-A146-8B52-6BDC46C7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8715-5E89-67A4-CCA7-5D232BEE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Facilitator: Ad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d link/ QR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code to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Flinga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or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Presemo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to this slide.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98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2EF2-2444-63C0-81A3-CA37D9C9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1BE5E-2CBB-3FF9-4423-59071AE8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BE3FB-636C-E29D-94A3-A815A664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DAFF-C2A0-BE48-2BED-25D877DC6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00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 </a:t>
            </a:r>
            <a:r>
              <a:rPr lang="en-US" dirty="0" err="1"/>
              <a:t>päivittää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siniset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. / Facilitator update the blue texts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0983-0585-4114-B0E4-307063712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CD65-BC9D-F314-4DC1-8A5CA835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15A90-9550-0BB7-6BAE-260CF0418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52DBC-248F-5AEC-B12C-376AC0E63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EEAB-8504-3B97-416F-4C5662ED3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01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FASILITOIJALLE: </a:t>
            </a:r>
            <a:b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</a:b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Ensin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taustaa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kielitietoisen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työyhteisön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porrasmallista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tool for assessing and developing language practices in the workplace</a:t>
            </a:r>
            <a:endParaRPr lang="en-US" dirty="0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work community tailors an approach to suit its own needs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responsibility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workflow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well-being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fi-FI" dirty="0">
                <a:ea typeface="Calibri"/>
                <a:cs typeface="Calibri"/>
              </a:rPr>
              <a:t>Sitten prosessin eteneminen omassa yksikössämme (animaatio: olemme nyt portaalla 2 ja etenemme prosessin aikana eteenpäin portaissa.)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8C32-EF99-4F91-9ACD-FA27EAEF0DAD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26D2-A487-2E2F-2848-E267F716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0B960-14C8-CD5C-147C-A1EB1BA27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ABC70-E259-43EE-20F6-DBCBE922C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9480-32E9-95BC-F534-9B32E10A7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3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93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FACILITATOR: </a:t>
            </a:r>
            <a:b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</a:b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A concept that helps discussing a sensitive matter (language use and language learning) without getting too personal</a:t>
            </a: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conducted at Finnish workplaces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escriptions of different types of language learners and language users at workplaces</a:t>
            </a:r>
            <a:endParaRPr lang="en-US" sz="1200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200" dirty="0">
                <a:latin typeface="+mn-lt"/>
                <a:cs typeface="Times New Roman"/>
              </a:rPr>
              <a:t>could be used for other languages as well.</a:t>
            </a:r>
          </a:p>
          <a:p>
            <a:r>
              <a:rPr lang="fi-FI" sz="1400" dirty="0">
                <a:latin typeface="+mn-lt"/>
                <a:cs typeface="Times New Roman"/>
                <a:hlinkClick r:id="rId4"/>
              </a:rPr>
              <a:t>Profiilit suomeksi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5"/>
              </a:rPr>
              <a:t>profiles</a:t>
            </a:r>
            <a:r>
              <a:rPr lang="fi-FI" sz="1400" dirty="0">
                <a:latin typeface="+mn-lt"/>
                <a:cs typeface="Times New Roman"/>
                <a:hlinkClick r:id="rId5"/>
              </a:rPr>
              <a:t> in English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profiler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på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svenska</a:t>
            </a:r>
            <a:endParaRPr lang="fi-FI" sz="1400" dirty="0">
              <a:latin typeface="+mn-lt"/>
              <a:cs typeface="Times New Roman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12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FASILITOIJALLE: </a:t>
            </a:r>
            <a:br>
              <a:rPr lang="en-US" dirty="0"/>
            </a:br>
            <a:r>
              <a:rPr lang="en-US" dirty="0"/>
              <a:t>Malli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käsittelemään</a:t>
            </a:r>
            <a:r>
              <a:rPr lang="en-US" dirty="0"/>
              <a:t> </a:t>
            </a:r>
            <a:r>
              <a:rPr lang="en-US" dirty="0" err="1"/>
              <a:t>arkaluontoista</a:t>
            </a:r>
            <a:r>
              <a:rPr lang="en-US" dirty="0"/>
              <a:t> </a:t>
            </a:r>
            <a:r>
              <a:rPr lang="en-US" dirty="0" err="1"/>
              <a:t>aihetta</a:t>
            </a:r>
            <a:r>
              <a:rPr lang="en-US" dirty="0"/>
              <a:t> (</a:t>
            </a:r>
            <a:r>
              <a:rPr lang="en-US" dirty="0" err="1"/>
              <a:t>kielenkäyttöä</a:t>
            </a:r>
            <a:r>
              <a:rPr lang="en-US" dirty="0"/>
              <a:t> ja </a:t>
            </a:r>
            <a:r>
              <a:rPr lang="en-US" dirty="0" err="1"/>
              <a:t>kielenoppimista</a:t>
            </a:r>
            <a:r>
              <a:rPr lang="en-US" dirty="0"/>
              <a:t>) </a:t>
            </a:r>
            <a:r>
              <a:rPr lang="en-US" dirty="0" err="1"/>
              <a:t>viemättä</a:t>
            </a:r>
            <a:r>
              <a:rPr lang="en-US" dirty="0"/>
              <a:t> </a:t>
            </a:r>
            <a:r>
              <a:rPr lang="en-US" dirty="0" err="1"/>
              <a:t>keskustelua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henkilökohtaiseksi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hlinkClick r:id="rId3"/>
              </a:rPr>
              <a:t>Malli </a:t>
            </a:r>
            <a:r>
              <a:rPr lang="en-US" dirty="0" err="1">
                <a:hlinkClick r:id="rId3"/>
              </a:rPr>
              <a:t>perustuu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haastatteluihin</a:t>
            </a:r>
            <a:r>
              <a:rPr lang="en-US" dirty="0">
                <a:hlinkClick r:id="rId3"/>
              </a:rPr>
              <a:t> </a:t>
            </a:r>
            <a:r>
              <a:rPr lang="en-US" dirty="0" err="1">
                <a:hlinkClick r:id="rId3"/>
              </a:rPr>
              <a:t>j</a:t>
            </a:r>
            <a:r>
              <a:rPr lang="en-US" dirty="0" err="1"/>
              <a:t>otka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suomalaisilla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r>
              <a:rPr lang="en-US" dirty="0"/>
              <a:t> (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suomalaisia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). Se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kuvauksia</a:t>
            </a:r>
            <a:r>
              <a:rPr lang="en-US" dirty="0"/>
              <a:t> </a:t>
            </a:r>
            <a:r>
              <a:rPr lang="en-US" dirty="0" err="1"/>
              <a:t>erilaisista</a:t>
            </a:r>
            <a:r>
              <a:rPr lang="en-US" dirty="0"/>
              <a:t> </a:t>
            </a:r>
            <a:r>
              <a:rPr lang="en-US" dirty="0" err="1"/>
              <a:t>kielenoppijoista</a:t>
            </a:r>
            <a:r>
              <a:rPr lang="en-US" dirty="0"/>
              <a:t> ja </a:t>
            </a:r>
            <a:r>
              <a:rPr lang="en-US" dirty="0" err="1"/>
              <a:t>kielenkäyttäjistä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Kyse </a:t>
            </a:r>
            <a:r>
              <a:rPr lang="en-US" dirty="0" err="1"/>
              <a:t>ei</a:t>
            </a:r>
            <a:r>
              <a:rPr lang="en-US" dirty="0"/>
              <a:t> ole vain </a:t>
            </a:r>
            <a:r>
              <a:rPr lang="en-US" dirty="0" err="1"/>
              <a:t>yksilön</a:t>
            </a:r>
            <a:r>
              <a:rPr lang="en-US" dirty="0"/>
              <a:t> </a:t>
            </a:r>
            <a:r>
              <a:rPr lang="en-US" dirty="0" err="1"/>
              <a:t>ominaisuuksista</a:t>
            </a:r>
            <a:r>
              <a:rPr lang="en-US" dirty="0"/>
              <a:t>,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työntekijän</a:t>
            </a:r>
            <a:r>
              <a:rPr lang="en-US" dirty="0"/>
              <a:t> ja </a:t>
            </a:r>
            <a:r>
              <a:rPr lang="en-US" dirty="0" err="1"/>
              <a:t>työyhteisön</a:t>
            </a:r>
            <a:r>
              <a:rPr lang="en-US" dirty="0"/>
              <a:t> </a:t>
            </a:r>
            <a:r>
              <a:rPr lang="en-US" dirty="0" err="1"/>
              <a:t>välisestä</a:t>
            </a:r>
            <a:r>
              <a:rPr lang="en-US" dirty="0"/>
              <a:t> </a:t>
            </a:r>
            <a:r>
              <a:rPr lang="en-US" dirty="0" err="1"/>
              <a:t>vuorovaikutuksesta</a:t>
            </a:r>
            <a:r>
              <a:rPr lang="en-US" dirty="0"/>
              <a:t>. </a:t>
            </a: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korostavat</a:t>
            </a:r>
            <a:r>
              <a:rPr lang="en-US" dirty="0"/>
              <a:t> </a:t>
            </a:r>
            <a:r>
              <a:rPr lang="en-US" dirty="0" err="1"/>
              <a:t>yhteisön</a:t>
            </a:r>
            <a:r>
              <a:rPr lang="en-US" dirty="0"/>
              <a:t> </a:t>
            </a:r>
            <a:r>
              <a:rPr lang="en-US" dirty="0" err="1"/>
              <a:t>roolia</a:t>
            </a:r>
            <a:r>
              <a:rPr lang="en-US" dirty="0"/>
              <a:t> </a:t>
            </a:r>
            <a:r>
              <a:rPr lang="en-US" dirty="0" err="1"/>
              <a:t>kielenoppimisessa</a:t>
            </a:r>
            <a:r>
              <a:rPr lang="en-US" dirty="0"/>
              <a:t> ja </a:t>
            </a:r>
            <a:r>
              <a:rPr lang="en-US" dirty="0" err="1"/>
              <a:t>osallisuudessa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joustavia</a:t>
            </a:r>
            <a:r>
              <a:rPr lang="en-US" dirty="0"/>
              <a:t>: </a:t>
            </a:r>
            <a:r>
              <a:rPr lang="en-US" dirty="0" err="1"/>
              <a:t>henkilö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liikkua</a:t>
            </a:r>
            <a:r>
              <a:rPr lang="en-US" dirty="0"/>
              <a:t> </a:t>
            </a:r>
            <a:r>
              <a:rPr lang="en-US" dirty="0" err="1"/>
              <a:t>profiilista</a:t>
            </a:r>
            <a:r>
              <a:rPr lang="en-US" dirty="0"/>
              <a:t> </a:t>
            </a:r>
            <a:r>
              <a:rPr lang="en-US" dirty="0" err="1"/>
              <a:t>toiseen</a:t>
            </a:r>
            <a:r>
              <a:rPr lang="en-US" dirty="0"/>
              <a:t> tai </a:t>
            </a:r>
            <a:r>
              <a:rPr lang="en-US" dirty="0" err="1"/>
              <a:t>edustaa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profiileja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kielissä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sijoittuvat</a:t>
            </a:r>
            <a:r>
              <a:rPr lang="en-US" dirty="0"/>
              <a:t> </a:t>
            </a:r>
            <a:r>
              <a:rPr lang="en-US" dirty="0" err="1"/>
              <a:t>suomenkieliseen</a:t>
            </a:r>
            <a:r>
              <a:rPr lang="en-US" dirty="0"/>
              <a:t> </a:t>
            </a:r>
            <a:r>
              <a:rPr lang="en-US" dirty="0" err="1"/>
              <a:t>ympäristöön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 ja </a:t>
            </a:r>
            <a:r>
              <a:rPr lang="en-US" dirty="0" err="1"/>
              <a:t>jossa</a:t>
            </a:r>
            <a:r>
              <a:rPr lang="en-US" dirty="0"/>
              <a:t> on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paikallisia</a:t>
            </a:r>
            <a:r>
              <a:rPr lang="en-US" dirty="0"/>
              <a:t> </a:t>
            </a:r>
            <a:r>
              <a:rPr lang="en-US" dirty="0" err="1"/>
              <a:t>suomenkielisiä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opettelevat</a:t>
            </a:r>
            <a:r>
              <a:rPr lang="en-US" dirty="0"/>
              <a:t> </a:t>
            </a:r>
            <a:r>
              <a:rPr lang="en-US" dirty="0" err="1"/>
              <a:t>suomea</a:t>
            </a:r>
            <a:r>
              <a:rPr lang="en-US" dirty="0"/>
              <a:t>. Mallia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soveltaa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muihin</a:t>
            </a:r>
            <a:r>
              <a:rPr lang="en-US" dirty="0"/>
              <a:t> </a:t>
            </a:r>
            <a:r>
              <a:rPr lang="en-US" dirty="0" err="1"/>
              <a:t>kieliin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dirty="0">
                <a:hlinkClick r:id="rId4"/>
              </a:rPr>
              <a:t>Profiilit suomeksi </a:t>
            </a:r>
            <a:r>
              <a:rPr lang="fi-FI" dirty="0"/>
              <a:t>/ </a:t>
            </a:r>
            <a:r>
              <a:rPr lang="fi-FI" dirty="0" err="1">
                <a:hlinkClick r:id="rId5"/>
              </a:rPr>
              <a:t>profiles</a:t>
            </a:r>
            <a:r>
              <a:rPr lang="fi-FI" dirty="0">
                <a:hlinkClick r:id="rId5"/>
              </a:rPr>
              <a:t> in English </a:t>
            </a:r>
            <a:r>
              <a:rPr lang="fi-FI" dirty="0"/>
              <a:t>/ </a:t>
            </a:r>
            <a:r>
              <a:rPr lang="fi-FI" dirty="0" err="1">
                <a:hlinkClick r:id="rId6"/>
              </a:rPr>
              <a:t>profiler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på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svenska</a:t>
            </a:r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0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4484-F47C-EC16-585D-924ECC0D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14DD10E-E694-42F2-BC6F-3B2B2502D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87DCD90-B500-FF63-E8A5-8E418F67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1A44EA-FD36-3E74-2E40-5C5B988F7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5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4648-1A5E-891D-8223-F4B52C5A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CC02619-01F5-604F-5D12-878907DBB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F62974-E5E6-235B-B3A6-3D7DAC3A8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CED1F3-9F48-146C-FBEA-B7B4CB15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1A28F-BB1B-47E5-4E35-8A4152A0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3253E5-A242-E5D3-A24E-E549A2CD4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70B337-6794-CA77-0846-B683E3F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E9412-261C-5874-1AC8-84BEE660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C948C9-BB0C-13E5-C418-0815884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C09A0-BAE3-2B8E-F0CE-09DE3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1F624D-D569-9073-EB87-DCDF22BA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BD2806-6198-DDCF-39E4-90FCA516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8A3FA9-4C95-5C0A-2E21-DEE9FEB4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0B0669-E8B1-5414-3E56-A6FF640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31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B16781-BB59-235B-6C0C-ABB728F3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44A221-B0EE-C367-E1E4-12A3E129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583C-CE97-EB4C-AEB7-55BD26A8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0FFAE5-DF5F-7261-3755-C05CA4D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F2C01-A584-E1C0-5B6C-EE32CF49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4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320" b="1" baseline="0">
                <a:solidFill>
                  <a:schemeClr val="tx1"/>
                </a:solidFill>
              </a:defRPr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4" y="1805518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40664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678942" indent="-293180">
              <a:buFont typeface="Arial" panose="020B0604020202020204" pitchFamily="34" charset="0"/>
              <a:buChar char="•"/>
              <a:defRPr sz="2268"/>
            </a:lvl2pPr>
            <a:lvl3pPr marL="869252" indent="-190310">
              <a:buFont typeface="Arial" panose="020B0604020202020204" pitchFamily="34" charset="0"/>
              <a:buChar char="•"/>
              <a:defRPr sz="1728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3601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26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148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9250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24911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3120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02827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11945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A0539-640F-4CA2-58D7-470886ED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00632-AF27-AC77-17CB-AE459067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4B7166-5CEF-EA8F-DE60-D1115DF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9DA99-3E4C-5B0C-9184-990FDB0A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03AF7-6BB8-4A70-C7C7-4215C3C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05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176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361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5295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5856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0364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215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78354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9391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10594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825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9CBB7-0B05-EF80-6F98-DBBFCD1B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FE4E5-51CA-482C-3B56-BC419C41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64F757-8AF8-C1EB-FDB7-DD62B215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92DB36-4519-2BE2-280B-E9CA3B9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45EA5-8E2E-3700-9E39-E1728C8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5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14890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0791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8387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7307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02501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60981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21152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76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BB5C6-68C7-53BB-81C8-480F1D11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D6738-AB9C-8E67-0FC1-EF15B5054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C4FABA-28EA-EB18-F0C3-CA85E7C2C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8D6041-35B4-1465-2EA7-3E04B7D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424A36-DFC3-EB46-CC84-22C9D67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0CE240-F2B2-8433-0525-8A75ECF5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038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48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5DA4C-80D5-DC93-89D5-F5AC0524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E57F71-F29F-8D2B-9410-F11257E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39A0E-682F-3A8A-7F21-DD86805B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290-607D-4A4C-942F-E79D1F2953C8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48144-3834-8C9B-2583-EE89753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2D244-5648-3DAA-55F0-DEF3ACD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8C79-5E46-4F80-A20C-C89888513D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336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4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DA01-39AF-4DF3-1304-7AA7D929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FD8F5A-3D6A-0EB8-F571-9E94B46B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7E3971-625C-0443-256D-1F7A7DF2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D88079-9892-B983-86A1-A7F2E69F3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9E4C2C-BE21-F763-E420-AA1B25D4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44CAAD7-6E76-973E-3E1B-6AF79B1D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2F5DEF-267F-1A6F-77FD-A564AAC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2C5F8EA-A4A2-45C0-CC90-0A4C4A08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2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59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3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8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8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9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1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27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30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36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5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6AC64-2E7F-1464-B149-4734CBDD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E7AEF0-9C6F-B723-436A-E14CD7E5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B55EF8-F7C5-37B0-7EF0-3157322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72FC2A-DCA5-C6E5-906D-91CDABF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54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7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453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95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31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576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40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390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63DBF84-2943-4349-B29E-1A6698FA5A80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F02E9CC-E516-4267-8C06-B2F0B3D01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67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44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44E07C7-94E8-4E55-1AEC-EB23ADD4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A4E849-629B-27EC-4297-47A1769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B9C1BC-10A4-AE7E-9333-2738E22C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2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643FF-E5EF-FD05-88B8-3587F0E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0C702-572D-0218-77AC-386FFA1E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66A46C-71B3-9D15-BC29-3ED8E316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27528E-E1D6-5A4E-5FC7-80384A8A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29FA5-2018-68CC-5A73-24B8BD0F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237533-0B72-3FEA-6785-AA33FDB9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5F818-4C21-B57E-F290-2F0ADAF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B498BD8-F73A-B5E7-8018-A19FB8BC5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115FF-6AB7-D938-305B-9DAE21BA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45E3AA-849A-C0B1-1CCA-F02CDC3C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A6AB77-9E98-D354-C808-003E4E8E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2B5E63-D36D-BF88-D535-9A4A6C2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4A45C5-8479-2AB7-BDE4-C6DCD596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2B9A27-CD33-8A3D-0A1E-D25B63D4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3C9C8-E5BF-BFE0-ABA5-47539E80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1AC929-887E-E5E9-F6D3-1571E6A4F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2B7AA-BF68-0319-E65A-13FF8646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67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41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4105" r:id="rId24"/>
    <p:sldLayoutId id="2147484106" r:id="rId25"/>
    <p:sldLayoutId id="2147484107" r:id="rId26"/>
    <p:sldLayoutId id="214748368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4109" r:id="rId6"/>
    <p:sldLayoutId id="214748411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ADB94-75FC-F8D5-02CB-B2B41F29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676" y="1414909"/>
            <a:ext cx="5183337" cy="984885"/>
          </a:xfrm>
        </p:spPr>
        <p:txBody>
          <a:bodyPr/>
          <a:lstStyle/>
          <a:p>
            <a:r>
              <a:rPr lang="en-US" dirty="0" err="1"/>
              <a:t>Kielten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  <a:r>
              <a:rPr lang="en-US" dirty="0" err="1"/>
              <a:t>sopiminen</a:t>
            </a:r>
            <a:r>
              <a:rPr lang="en-US" dirty="0"/>
              <a:t> </a:t>
            </a:r>
            <a:r>
              <a:rPr lang="en-US" dirty="0" err="1"/>
              <a:t>työyhteisössä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1E58EE-B156-13A7-38C8-3FF9ACF0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2543567"/>
            <a:ext cx="5183337" cy="276999"/>
          </a:xfrm>
        </p:spPr>
        <p:txBody>
          <a:bodyPr/>
          <a:lstStyle/>
          <a:p>
            <a:r>
              <a:rPr lang="fi-FI" sz="1800" dirty="0"/>
              <a:t>Vaihe 2: Työyhteisön tarpeet ja toiveet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138" t="29091" r="31296" b="31329"/>
          <a:stretch/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019F3E-F9F0-B9F3-5F30-A18CDF411F3A}"/>
              </a:ext>
            </a:extLst>
          </p:cNvPr>
          <p:cNvSpPr txBox="1">
            <a:spLocks/>
          </p:cNvSpPr>
          <p:nvPr/>
        </p:nvSpPr>
        <p:spPr>
          <a:xfrm>
            <a:off x="6570196" y="4356230"/>
            <a:ext cx="5183337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Agreeing on language use in the workplace</a:t>
            </a:r>
            <a:endParaRPr lang="en-FI" dirty="0">
              <a:cs typeface="Arial" panose="020B0604020202020204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9311C573-BEC4-C1A6-BFBC-36B81B330706}"/>
              </a:ext>
            </a:extLst>
          </p:cNvPr>
          <p:cNvSpPr txBox="1">
            <a:spLocks/>
          </p:cNvSpPr>
          <p:nvPr/>
        </p:nvSpPr>
        <p:spPr>
          <a:xfrm>
            <a:off x="6570196" y="5470509"/>
            <a:ext cx="518333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Step 2: The needs and wishes of the work community</a:t>
            </a:r>
            <a:endParaRPr lang="fi-FI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FBE5B-445C-ED18-87F5-958583F23D26}"/>
              </a:ext>
            </a:extLst>
          </p:cNvPr>
          <p:cNvCxnSpPr>
            <a:cxnSpLocks/>
          </p:cNvCxnSpPr>
          <p:nvPr/>
        </p:nvCxnSpPr>
        <p:spPr>
          <a:xfrm flipH="1">
            <a:off x="6744066" y="3431819"/>
            <a:ext cx="48355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4A8A-8F90-E877-06D7-F5637449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12293-B6BC-EFB0-FF47-5B159DE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international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FB15F-122F-31F8-4B18-39E764F4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E6FDFC-88BE-1109-686B-7C0C318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E65A95B-84EB-8D80-6DDB-B69168D8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8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D97ACF2B-A139-CDF8-32FC-7E866E30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2" y="1056246"/>
            <a:ext cx="9766020" cy="5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CDC84-83ED-6F68-CC7D-94610C8C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Kansainvälisten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63E69-A8C3-279D-7F10-2ED95CFB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60B4E-F28E-7AEB-A0B4-3EEAD5EF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Sisällön paikkamerkki 4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F4A9528B-2A57-E859-4AC7-7118F8CB8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34008"/>
            <a:ext cx="9996924" cy="5623270"/>
          </a:xfrm>
        </p:spPr>
      </p:pic>
    </p:spTree>
    <p:extLst>
      <p:ext uri="{BB962C8B-B14F-4D97-AF65-F5344CB8AC3E}">
        <p14:creationId xmlns:p14="http://schemas.microsoft.com/office/powerpoint/2010/main" val="7325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2F59-A890-6DDC-7ADE-2BA4E1AD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E2857-9EBB-B6D3-F0E0-92E15BD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Finnish-speaking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A71B28-4027-2B01-7D6D-489C9109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1255C9-B019-741F-2B48-A703D33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C2A99E8-317E-19C1-2A9A-6EA22D7E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3" name="Sisällön paikkamerkki 8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322489E0-8166-58F0-8348-CD0102B8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988613"/>
            <a:ext cx="9542644" cy="53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ADAD-760C-CC25-2A8B-61C9CFBC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09ECE-76B0-5D89-DC3A-3E706F3C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Suomenkielisten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36B751-C460-3F67-5EDB-FBB80BB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CB620-3A0E-9136-7138-F7DDCAA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8A76675-D080-957E-04C9-F75FF828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6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C11FD883-066A-FFFB-848B-98B6C835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" y="1160194"/>
            <a:ext cx="9681931" cy="5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0928-7C85-B2DB-F2FD-5C9B42F7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56186-AFB4-C181-00C3-E5E60938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C47B1-A303-DB26-777C-36B23693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234E-FF7E-FCD3-EB8B-143486C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F3289B1-617D-ED64-8BDF-496BEF45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Keskustelut pienryhmissä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80281770-C21B-8C4B-A75D-D709ABBDE431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Discussions in small groups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606310-159B-B665-F3C5-ED92442C3F9C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0ABA-897F-1EED-81F0-CDBFD3C2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8AD51-932A-B569-5E19-2FABC0DE8001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179D-541B-51F0-26D4-6D087510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3949-BCE0-B416-82E2-12BE9ABF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14337"/>
            <a:ext cx="4933950" cy="4364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4 henkilöä per ryhmä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Aika: 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Keskustelkaa seuraavista kysymyksistä.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Keskustelut käydään ryhmän sisällä – yhteenvetoja ei jaeta julkisesti.</a:t>
            </a:r>
            <a:endParaRPr lang="fi-FI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Millaisia ajatuksia profiilit herättävät sinussa?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itsessäsi?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ympärilläsi olevissa ihmisissä?</a:t>
            </a:r>
            <a:endParaRPr lang="fi-FI" dirty="0">
              <a:ea typeface="Calibri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CA93B-AC35-9A91-EF06-296855A45246}"/>
              </a:ext>
            </a:extLst>
          </p:cNvPr>
          <p:cNvSpPr txBox="1">
            <a:spLocks/>
          </p:cNvSpPr>
          <p:nvPr/>
        </p:nvSpPr>
        <p:spPr>
          <a:xfrm>
            <a:off x="6882719" y="1720308"/>
            <a:ext cx="4933950" cy="422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4 people per group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Time: 10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Discuss the following questions. The discussions stay in the group – there will be no public summaries.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thoughts do the profiles evoke in you?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yourself?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people surrounding you?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D91C3A-1BCC-C699-4CAE-6FA2021AB2F5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 discussion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85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7F9B-1435-D5A3-3EA7-EAAFA806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4CBD3A-C513-2B50-E57B-3870E195234A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F79A-5665-C7AD-FC7F-872A8568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76" y="246511"/>
            <a:ext cx="5025390" cy="113971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523-8287-B019-56FC-F4659A3C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2" y="1293068"/>
            <a:ext cx="5986614" cy="5318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Pysy samassa ryhmässä tai muodosta uusi ryhmä.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Aika: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 err="1">
                <a:latin typeface="Arial"/>
                <a:ea typeface="Calibri"/>
                <a:cs typeface="Arial"/>
              </a:rPr>
              <a:t>Keskustelkaa</a:t>
            </a:r>
            <a:endParaRPr lang="en-GB" sz="1800" b="1" dirty="0">
              <a:latin typeface="Arial"/>
              <a:ea typeface="Calibri"/>
              <a:cs typeface="Arial"/>
            </a:endParaRP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kielellisiä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toimintatapoja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yksikössänne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tällä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hetkellä</a:t>
            </a:r>
            <a:r>
              <a:rPr lang="en-GB" sz="1600" dirty="0">
                <a:latin typeface="Arial"/>
                <a:ea typeface="Calibri"/>
                <a:cs typeface="Arial"/>
              </a:rPr>
              <a:t>? 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kokemuksia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teillä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niistä</a:t>
            </a:r>
            <a:r>
              <a:rPr lang="en-GB" sz="1600" dirty="0">
                <a:latin typeface="Arial"/>
                <a:ea typeface="Calibri"/>
                <a:cs typeface="Arial"/>
              </a:rPr>
              <a:t>?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Esimerkkejä kielellisistä toimintatavoista: 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eri tilanteissa (esim. tiimipalavereissa, yksikön kokouksissa, kahvihuonekeskusteluissa)? 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sähköposteissa, </a:t>
            </a:r>
            <a:r>
              <a:rPr lang="fi-FI" sz="1400" dirty="0" err="1">
                <a:latin typeface="Arial"/>
                <a:cs typeface="Arial"/>
              </a:rPr>
              <a:t>Teams</a:t>
            </a:r>
            <a:r>
              <a:rPr lang="fi-FI" sz="1400" dirty="0">
                <a:latin typeface="Arial"/>
                <a:cs typeface="Arial"/>
              </a:rPr>
              <a:t>-viesteissä ja erilaisissa dokumenteissa?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kieli valitaan? 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kielenoppimista tuetaan (työnantajan tai kollegoiden toimesta)?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>
                <a:latin typeface="Arial"/>
                <a:ea typeface="Calibri"/>
                <a:cs typeface="Arial"/>
              </a:rPr>
              <a:t>2. Tehkää muistiinpanoja kielellisistä toimintatavoista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 (</a:t>
            </a:r>
            <a:r>
              <a:rPr lang="fi-FI" sz="1800" b="1" dirty="0" err="1">
                <a:solidFill>
                  <a:srgbClr val="00B0F0"/>
                </a:solidFill>
                <a:latin typeface="Arial"/>
                <a:ea typeface="Calibri"/>
                <a:cs typeface="Arial"/>
              </a:rPr>
              <a:t>Mentimeteriin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).</a:t>
            </a:r>
            <a:endParaRPr lang="fi-FI" dirty="0">
              <a:solidFill>
                <a:srgbClr val="00B0F0"/>
              </a:solidFill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Mitkä nykyiset toimintatavat toimivat hyvin?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Millaisia muutoksia toivoisitte?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A3AB8D-754A-32BD-63B3-BB96C6C2547E}"/>
              </a:ext>
            </a:extLst>
          </p:cNvPr>
          <p:cNvSpPr txBox="1">
            <a:spLocks/>
          </p:cNvSpPr>
          <p:nvPr/>
        </p:nvSpPr>
        <p:spPr>
          <a:xfrm>
            <a:off x="6306572" y="1292845"/>
            <a:ext cx="5739315" cy="5182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Arial"/>
                <a:ea typeface="Calibri"/>
                <a:cs typeface="Calibri"/>
              </a:rPr>
              <a:t>Stay with the same group or form a new group.</a:t>
            </a:r>
            <a:br>
              <a:rPr lang="en-US" sz="1800" dirty="0">
                <a:latin typeface="Arial"/>
                <a:ea typeface="Calibri"/>
                <a:cs typeface="Calibri"/>
              </a:rPr>
            </a:br>
            <a:r>
              <a:rPr lang="en-GB" sz="1800" dirty="0">
                <a:latin typeface="Arial"/>
                <a:ea typeface="Calibri"/>
                <a:cs typeface="Calibri"/>
              </a:rPr>
              <a:t>Time: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>
                <a:latin typeface="Arial"/>
                <a:ea typeface="Calibri"/>
                <a:cs typeface="Calibri"/>
              </a:rPr>
              <a:t>Discuss </a:t>
            </a:r>
            <a:endParaRPr lang="en-US" sz="18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 language practices exist in your unit now? </a:t>
            </a:r>
            <a:endParaRPr lang="en-US" sz="16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 are your experiences of them?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Examples of language practices: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What languages are used in different situations (e.g. team meetings, unit meetings, coffee room discussions)? 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What are the languages of emails, Teams messages, different documents?</a:t>
            </a:r>
            <a:endParaRPr lang="en-US" sz="1400" dirty="0">
              <a:ea typeface="Calibri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the language chosen?</a:t>
            </a: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language learning supported (by employer, by colleagues)?</a:t>
            </a:r>
            <a:endParaRPr lang="en-GB" sz="1400" b="1" dirty="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dirty="0">
                <a:latin typeface="Arial"/>
                <a:ea typeface="Calibri"/>
                <a:cs typeface="Calibri"/>
              </a:rPr>
              <a:t>2. Write down your thoughts on language practices 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(in 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Mentimeter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).</a:t>
            </a:r>
            <a:endParaRPr lang="en-US" sz="1800" dirty="0">
              <a:solidFill>
                <a:srgbClr val="00B0F0"/>
              </a:solidFill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current language practices are working well?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kind of changes would you like to see?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8F384-E442-F6D5-87CA-83C60BD42211}"/>
              </a:ext>
            </a:extLst>
          </p:cNvPr>
          <p:cNvSpPr txBox="1">
            <a:spLocks/>
          </p:cNvSpPr>
          <p:nvPr/>
        </p:nvSpPr>
        <p:spPr>
          <a:xfrm>
            <a:off x="6626024" y="153584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 discussion 2</a:t>
            </a:r>
          </a:p>
        </p:txBody>
      </p:sp>
    </p:spTree>
    <p:extLst>
      <p:ext uri="{BB962C8B-B14F-4D97-AF65-F5344CB8AC3E}">
        <p14:creationId xmlns:p14="http://schemas.microsoft.com/office/powerpoint/2010/main" val="38113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7CB8-0766-B7E5-F95C-841B713D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B6AEA-44DF-AA18-E8AD-952F5063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089E-3DEA-0EF3-4ABC-E46CC994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4B402-6555-43B5-66CE-D5C07E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06DBDE5-302A-411B-E575-61F2CA59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Prosessin 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6976FA3-DAFD-48FC-A225-9DA1FA583D0B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852B4-B507-8313-071C-B4A71C403C65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4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43" y="591396"/>
            <a:ext cx="4117293" cy="46031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Mitä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seuraavaksi</a:t>
            </a:r>
            <a:r>
              <a:rPr lang="en-US" sz="3200" dirty="0">
                <a:latin typeface="Arial"/>
                <a:cs typeface="Arial"/>
              </a:rPr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41" y="1395867"/>
            <a:ext cx="4958730" cy="4309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 b="1" dirty="0"/>
              <a:t>Kielitietoisen työyhteisön portaat 3 </a:t>
            </a:r>
            <a:br>
              <a:rPr lang="fi-FI" sz="1800" b="1" dirty="0"/>
            </a:br>
            <a:r>
              <a:rPr lang="fi-FI" sz="1800" b="1" dirty="0"/>
              <a:t>ja 4: Pienet teot ja rakenteellinen tuki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Seuraavaksi </a:t>
            </a:r>
            <a:r>
              <a:rPr lang="fi-FI" sz="1800" dirty="0">
                <a:solidFill>
                  <a:srgbClr val="00B0F0"/>
                </a:solidFill>
              </a:rPr>
              <a:t>yksikön johto, HR-partneri ja fasilitoija</a:t>
            </a:r>
            <a:r>
              <a:rPr lang="fi-FI" sz="1800" dirty="0"/>
              <a:t> käyvät läpi </a:t>
            </a:r>
            <a:r>
              <a:rPr lang="fi-FI" sz="1800" dirty="0" err="1"/>
              <a:t>Flinga</a:t>
            </a:r>
            <a:r>
              <a:rPr lang="fi-FI" sz="1800" dirty="0"/>
              <a:t>-kommentit ja tekevät tarpeista ja toiveista yhteenvedon.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Koko yksikön toinen sessio on </a:t>
            </a:r>
            <a:r>
              <a:rPr lang="fi-FI" sz="1800" b="1" dirty="0">
                <a:solidFill>
                  <a:srgbClr val="00B0F0"/>
                </a:solidFill>
              </a:rPr>
              <a:t>PVM</a:t>
            </a:r>
            <a:r>
              <a:rPr lang="fi-FI" sz="1800" dirty="0"/>
              <a:t>, jolloin keskustellaan siitä, mitä toimia yksikössä halutaan kokeilla ja tehdään toimintasuunnitelma. 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39550" y="1389367"/>
            <a:ext cx="5021390" cy="431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7000"/>
              </a:lnSpc>
              <a:buNone/>
            </a:pPr>
            <a:endParaRPr lang="en-US" sz="14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43796" y="159279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What's next?</a:t>
            </a:r>
            <a:endParaRPr lang="en-US" sz="3200" b="1" dirty="0">
              <a:latin typeface="Arial"/>
              <a:ea typeface="Calibri Light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E2431-59CA-6D21-747C-CDCEB16789A8}"/>
              </a:ext>
            </a:extLst>
          </p:cNvPr>
          <p:cNvSpPr txBox="1">
            <a:spLocks/>
          </p:cNvSpPr>
          <p:nvPr/>
        </p:nvSpPr>
        <p:spPr>
          <a:xfrm>
            <a:off x="6557896" y="1386631"/>
            <a:ext cx="5097275" cy="4321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30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9250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26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steps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toward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language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awareness</a:t>
            </a:r>
            <a:r>
              <a:rPr lang="fi-FI" sz="1800" b="1" dirty="0">
                <a:solidFill>
                  <a:srgbClr val="000000"/>
                </a:solidFill>
              </a:rPr>
              <a:t> in </a:t>
            </a: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workplace</a:t>
            </a:r>
            <a:r>
              <a:rPr lang="fi-FI" sz="1800" b="1" dirty="0"/>
              <a:t> 3 and 4: </a:t>
            </a:r>
            <a:r>
              <a:rPr lang="fi-FI" sz="1800" b="1" dirty="0" err="1"/>
              <a:t>Performing</a:t>
            </a:r>
            <a:r>
              <a:rPr lang="fi-FI" sz="1800" b="1" dirty="0"/>
              <a:t> </a:t>
            </a:r>
            <a:r>
              <a:rPr lang="fi-FI" sz="1800" b="1" dirty="0" err="1"/>
              <a:t>small</a:t>
            </a:r>
            <a:r>
              <a:rPr lang="fi-FI" sz="1800" b="1" dirty="0"/>
              <a:t> </a:t>
            </a:r>
            <a:r>
              <a:rPr lang="fi-FI" sz="1800" b="1" dirty="0" err="1"/>
              <a:t>actions</a:t>
            </a:r>
            <a:r>
              <a:rPr lang="fi-FI" sz="1800" b="1" dirty="0"/>
              <a:t> and </a:t>
            </a:r>
            <a:r>
              <a:rPr lang="fi-FI" sz="1800" b="1" dirty="0" err="1"/>
              <a:t>supporting</a:t>
            </a:r>
            <a:r>
              <a:rPr lang="fi-FI" sz="1800" b="1" dirty="0"/>
              <a:t> </a:t>
            </a:r>
            <a:r>
              <a:rPr lang="fi-FI" sz="1800" b="1" dirty="0" err="1"/>
              <a:t>structures</a:t>
            </a:r>
            <a:r>
              <a:rPr lang="fi-FI" sz="1800" b="1" dirty="0"/>
              <a:t> 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Next, </a:t>
            </a:r>
            <a:r>
              <a:rPr lang="fi-FI" sz="1800" dirty="0" err="1"/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B0F0"/>
                </a:solidFill>
              </a:rPr>
              <a:t>unit</a:t>
            </a:r>
            <a:r>
              <a:rPr lang="fi-FI" sz="1800" dirty="0">
                <a:solidFill>
                  <a:srgbClr val="00B0F0"/>
                </a:solidFill>
              </a:rPr>
              <a:t> management, HR </a:t>
            </a:r>
            <a:r>
              <a:rPr lang="fi-FI" sz="1800" dirty="0" err="1">
                <a:solidFill>
                  <a:srgbClr val="00B0F0"/>
                </a:solidFill>
              </a:rPr>
              <a:t>partner</a:t>
            </a:r>
            <a:r>
              <a:rPr lang="fi-FI" sz="1800" dirty="0">
                <a:solidFill>
                  <a:srgbClr val="00B0F0"/>
                </a:solidFill>
              </a:rPr>
              <a:t> and </a:t>
            </a:r>
            <a:r>
              <a:rPr lang="fi-FI" sz="1800" dirty="0" err="1">
                <a:solidFill>
                  <a:srgbClr val="00B0F0"/>
                </a:solidFill>
              </a:rPr>
              <a:t>facilitator</a:t>
            </a:r>
            <a:r>
              <a:rPr lang="fi-FI" sz="1800" dirty="0">
                <a:solidFill>
                  <a:srgbClr val="00B0F0"/>
                </a:solidFill>
              </a:rPr>
              <a:t> </a:t>
            </a:r>
            <a:r>
              <a:rPr lang="fi-FI" sz="1800" dirty="0" err="1"/>
              <a:t>will</a:t>
            </a:r>
            <a:r>
              <a:rPr lang="fi-FI" sz="1800" dirty="0"/>
              <a:t> go </a:t>
            </a:r>
            <a:r>
              <a:rPr lang="fi-FI" sz="1800" dirty="0" err="1"/>
              <a:t>through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Flinga</a:t>
            </a:r>
            <a:r>
              <a:rPr lang="fi-FI" sz="1800" dirty="0"/>
              <a:t> </a:t>
            </a:r>
            <a:r>
              <a:rPr lang="fi-FI" sz="1800" dirty="0" err="1"/>
              <a:t>comments</a:t>
            </a:r>
            <a:r>
              <a:rPr lang="fi-FI" sz="1800" dirty="0"/>
              <a:t> and </a:t>
            </a:r>
            <a:r>
              <a:rPr lang="fi-FI" sz="1800" dirty="0" err="1"/>
              <a:t>prepare</a:t>
            </a:r>
            <a:r>
              <a:rPr lang="fi-FI" sz="1800" dirty="0"/>
              <a:t> a </a:t>
            </a:r>
            <a:r>
              <a:rPr lang="fi-FI" sz="1800" dirty="0" err="1"/>
              <a:t>summary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needs</a:t>
            </a:r>
            <a:r>
              <a:rPr lang="fi-FI" sz="1800" dirty="0"/>
              <a:t> and </a:t>
            </a:r>
            <a:r>
              <a:rPr lang="fi-FI" sz="1800" dirty="0" err="1"/>
              <a:t>wishes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000000"/>
                </a:solidFill>
              </a:rPr>
              <a:t>second</a:t>
            </a:r>
            <a:r>
              <a:rPr lang="fi-FI" sz="1800" dirty="0">
                <a:solidFill>
                  <a:srgbClr val="000000"/>
                </a:solidFill>
              </a:rPr>
              <a:t> session for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whole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take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place</a:t>
            </a:r>
            <a:r>
              <a:rPr lang="fi-FI" sz="1800" dirty="0">
                <a:solidFill>
                  <a:srgbClr val="000000"/>
                </a:solidFill>
              </a:rPr>
              <a:t> on </a:t>
            </a:r>
            <a:r>
              <a:rPr lang="fi-FI" sz="1800" b="1" dirty="0">
                <a:solidFill>
                  <a:srgbClr val="00B0F0"/>
                </a:solidFill>
              </a:rPr>
              <a:t>DATE</a:t>
            </a:r>
            <a:r>
              <a:rPr lang="fi-FI" sz="1800" dirty="0"/>
              <a:t>, </a:t>
            </a:r>
            <a:r>
              <a:rPr lang="fi-FI" sz="1800" dirty="0" err="1">
                <a:solidFill>
                  <a:srgbClr val="000000"/>
                </a:solidFill>
              </a:rPr>
              <a:t>during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group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discuss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actions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they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would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like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try</a:t>
            </a:r>
            <a:r>
              <a:rPr lang="fi-FI" sz="1800" dirty="0">
                <a:solidFill>
                  <a:srgbClr val="000000"/>
                </a:solidFill>
              </a:rPr>
              <a:t> in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and </a:t>
            </a:r>
            <a:r>
              <a:rPr lang="fi-FI" sz="1800" dirty="0" err="1">
                <a:solidFill>
                  <a:srgbClr val="000000"/>
                </a:solidFill>
              </a:rPr>
              <a:t>create</a:t>
            </a:r>
            <a:r>
              <a:rPr lang="fi-FI" sz="1800" dirty="0">
                <a:solidFill>
                  <a:srgbClr val="000000"/>
                </a:solidFill>
              </a:rPr>
              <a:t> an action </a:t>
            </a:r>
            <a:r>
              <a:rPr lang="fi-FI" sz="1800" dirty="0" err="1">
                <a:solidFill>
                  <a:srgbClr val="000000"/>
                </a:solidFill>
              </a:rPr>
              <a:t>plan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01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Calibri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HR:n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ja Kielibuusti-hankkeen yhteistyönä.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Kielibuusti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project.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0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DA67-21D1-F483-A11F-3F4B18DC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52BAB7-6719-B865-EE8A-753D8B957EFC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A9C3-70BB-4D1E-2BEC-93485425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Turvallisemman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tilan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periaatteet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B77C-FA71-A0CB-AC70-68D9DA0E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42" y="1825849"/>
            <a:ext cx="5305657" cy="4934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Kunnioittaminen ja ystävällisyys muita kohtaan</a:t>
            </a:r>
            <a:endParaRPr lang="en-US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Kohtaa muut avoimin mielin.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Edistä jokaisen osallistumista yhteisön kohtaamisissa.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Ole tietoinen oletuksista ja yleistyksistä.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Tilan antaminen ja uusien näkökulmien oppiminen</a:t>
            </a:r>
            <a:endParaRPr lang="fi-FI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Pysy avoimena uusille näkökulmille.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Kannusta avoimeen keskusteluun.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Suhtaudu virheisiin ymmärtäväisesti.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Rohkeus puuttua asioihin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ylläpitää hyvinvointia</a:t>
            </a:r>
            <a:endParaRPr lang="fi-FI" dirty="0">
              <a:ea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Jos huomaat epäasiallista käytöstä, älä epäröi toimia. 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Pyydä tukea, apua on saatavilla.</a:t>
            </a:r>
            <a:endParaRPr lang="fi-FI" dirty="0"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298F3-FEDF-6879-4737-73A62614C923}"/>
              </a:ext>
            </a:extLst>
          </p:cNvPr>
          <p:cNvSpPr txBox="1">
            <a:spLocks/>
          </p:cNvSpPr>
          <p:nvPr/>
        </p:nvSpPr>
        <p:spPr>
          <a:xfrm>
            <a:off x="6407871" y="1825625"/>
            <a:ext cx="5483139" cy="469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Respect and be kind to others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Meet everyone with an open mind.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Promote everyone's participation in community encounters.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Be aware of assumptions and generalizations.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Give space and learn new perspectives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Stay open to new perspectives.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Encourage open discussion.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Approach mistakes with compassion.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Have the courage to intervene and maintain wellbeing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If you notice inclusion barriers, do not hesitate to act. 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Ask for help when needed, support is available.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BBB17C-B887-7753-2945-6FCED5211FE0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Principles for a safer 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30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Ohjelma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20532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Taustaa ja prosessi omassa yksikössämme (5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Kielenkäyttäjäprofiilit (</a:t>
            </a:r>
            <a:r>
              <a:rPr lang="fi-FI" sz="1800" dirty="0">
                <a:latin typeface="Arial"/>
                <a:ea typeface="Calibri"/>
                <a:cs typeface="Arial"/>
              </a:rPr>
              <a:t>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min)</a:t>
            </a:r>
            <a:endParaRPr lang="en-US" sz="18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Keskustelut pienryhmissä (25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lvl="1">
              <a:lnSpc>
                <a:spcPct val="107000"/>
              </a:lnSpc>
            </a:pPr>
            <a:r>
              <a:rPr lang="fi-FI" sz="1800" dirty="0">
                <a:latin typeface="Arial"/>
                <a:ea typeface="Calibri"/>
                <a:cs typeface="Arial"/>
              </a:rPr>
              <a:t>K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ielenkäyttäjäprofiilien herättämät ajatukset </a:t>
            </a:r>
          </a:p>
          <a:p>
            <a:pPr lvl="1">
              <a:lnSpc>
                <a:spcPct val="107000"/>
              </a:lnSpc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Työyhteisömme tämänhetkiset </a:t>
            </a:r>
            <a:r>
              <a:rPr lang="fi-FI" sz="1800" dirty="0">
                <a:latin typeface="Arial"/>
                <a:ea typeface="Calibri"/>
                <a:cs typeface="Arial"/>
              </a:rPr>
              <a:t>kielelliset toimintatavat ja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ehdotuksia muutoksista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Prosessin seuraavat askeleet (5 min)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825625"/>
            <a:ext cx="4933950" cy="3683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Background and process in our unit (5 min)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Language user profiles (10 min)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Discussions in small groups (25 min)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Insights based on language user profiles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Current linguistic practices in the workplace and suggestions for changes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Next steps in the process (5 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A1CA-0FB0-2740-5FEB-EA3042D3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6866-26BC-7DEB-6298-D56C93C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AA7D1-50CD-126D-A5EF-DA454202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8CB5-7B9A-B041-8D02-925AED23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C654E67-BF9E-8B38-CB6A-3AE1634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7" y="2303503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Kielten käytöstä sopimisen taustaa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253E1952-A821-6634-60F8-880E9B5746AC}"/>
              </a:ext>
            </a:extLst>
          </p:cNvPr>
          <p:cNvSpPr txBox="1">
            <a:spLocks/>
          </p:cNvSpPr>
          <p:nvPr/>
        </p:nvSpPr>
        <p:spPr>
          <a:xfrm>
            <a:off x="6545580" y="202650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Arial"/>
              </a:rPr>
              <a:t>Agreeing on language use: background and context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10C38-AF13-EC66-0EB6-EB16B7781FDF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1F25-7188-2018-A277-2C299DE6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E387-15E7-0EF4-1C40-F4D7173FE06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93F9F-FB68-CC62-6F0F-8111D5F5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Kielelliset </a:t>
            </a:r>
            <a:r>
              <a:rPr lang="en-US" sz="3200" b="1" dirty="0" err="1">
                <a:latin typeface="Arial"/>
                <a:cs typeface="Arial"/>
              </a:rPr>
              <a:t>linjaukset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397E-95AF-685C-4039-2421AFF0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2" y="1605513"/>
            <a:ext cx="4933950" cy="465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Monikulttuurisuus ja monikielisyys ovat vahvuuksia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Jokainen yhteisön jäsen voi tuntea olonsa tervetulleeksi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Kaikki voivat toimia yhteisön täysivaltaisina jäseninä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Suomea, ruotsia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englantia käytetään tarkoituksenmukaisesti rinnakkain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Oppimiskeskeisessä kulttuurissa jokaisella on tilaa kehittyä viestijänä.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8A64B-7D6D-912F-12BE-3F14CC98C105}"/>
              </a:ext>
            </a:extLst>
          </p:cNvPr>
          <p:cNvSpPr txBox="1">
            <a:spLocks/>
          </p:cNvSpPr>
          <p:nvPr/>
        </p:nvSpPr>
        <p:spPr>
          <a:xfrm>
            <a:off x="6633365" y="1609965"/>
            <a:ext cx="5092100" cy="492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Multiculturalism and multilingualism are seen as assets.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All should feel welcome as members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Everyone may participate as a full member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Finnish, Swedish, and English are used in parallel as appropriate.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In a learning-</a:t>
            </a:r>
            <a:r>
              <a:rPr lang="en-US" sz="1800" dirty="0" err="1">
                <a:latin typeface="Arial"/>
                <a:ea typeface="Calibri"/>
                <a:cs typeface="Arial"/>
              </a:rPr>
              <a:t>centred</a:t>
            </a:r>
            <a:r>
              <a:rPr lang="en-US" sz="1800" dirty="0">
                <a:latin typeface="Arial"/>
                <a:ea typeface="Calibri"/>
                <a:cs typeface="Arial"/>
              </a:rPr>
              <a:t> culture, everyone has room to develop as a communicator.</a:t>
            </a:r>
            <a:endParaRPr lang="en-US" sz="1800" dirty="0"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AE654-C083-EE7D-AE80-52652E59EAB7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General Language Guidelines</a:t>
            </a: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35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0C02-61CF-D522-D96E-6B325BD9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48DE-2187-A845-D37F-29FCEB4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73BF9-DD61-7C07-74DC-8B7F52C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E3657-7CA3-A9E6-D1E2-CC20FDEC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3AED2C-0FA0-FD24-135A-66674B3C0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6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Prosessin eteneminen yksikössämme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060F5AD5-E634-91F0-AE13-57D5A459AAF1}"/>
              </a:ext>
            </a:extLst>
          </p:cNvPr>
          <p:cNvSpPr txBox="1">
            <a:spLocks/>
          </p:cNvSpPr>
          <p:nvPr/>
        </p:nvSpPr>
        <p:spPr>
          <a:xfrm>
            <a:off x="6631844" y="2568146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+mj-lt"/>
              </a:rPr>
              <a:t>Stages of the process in our unit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F9DB12-485D-503E-4C16-C4B4F550A0D1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0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4D523-4DB5-6EDD-6A46-7A24D1D4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2" y="234848"/>
            <a:ext cx="8677166" cy="1079971"/>
          </a:xfrm>
        </p:spPr>
        <p:txBody>
          <a:bodyPr/>
          <a:lstStyle/>
          <a:p>
            <a:r>
              <a:rPr lang="en-US" sz="3200" err="1">
                <a:solidFill>
                  <a:srgbClr val="162A52"/>
                </a:solidFill>
              </a:rPr>
              <a:t>Kielitietoisen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työyhteisön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portaat</a:t>
            </a:r>
            <a:r>
              <a:rPr lang="en-US" sz="3200">
                <a:solidFill>
                  <a:srgbClr val="162A52"/>
                </a:solidFill>
              </a:rPr>
              <a:t> – </a:t>
            </a:r>
            <a:r>
              <a:rPr lang="en-US" sz="3200" b="0">
                <a:solidFill>
                  <a:srgbClr val="162A52"/>
                </a:solidFill>
                <a:latin typeface="+mj-lt"/>
              </a:rPr>
              <a:t>The steps toward language awareness in the workplace</a:t>
            </a:r>
            <a:br>
              <a:rPr lang="en-US" sz="2000"/>
            </a:br>
            <a:br>
              <a:rPr lang="en-US" sz="3600" b="1" i="0">
                <a:effectLst/>
              </a:rPr>
            </a:br>
            <a:endParaRPr lang="fi-FI" sz="3600">
              <a:cs typeface="Arial"/>
            </a:endParaRPr>
          </a:p>
        </p:txBody>
      </p:sp>
      <p:graphicFrame>
        <p:nvGraphicFramePr>
          <p:cNvPr id="2390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91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2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3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4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5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2396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7" name="Picture 239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2398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9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0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1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9" name="Ellipsi 3">
            <a:extLst>
              <a:ext uri="{FF2B5EF4-FFF2-40B4-BE49-F238E27FC236}">
                <a16:creationId xmlns:a16="http://schemas.microsoft.com/office/drawing/2014/main" id="{DD336400-9D73-A767-9666-D7D1818572F0}"/>
              </a:ext>
            </a:extLst>
          </p:cNvPr>
          <p:cNvSpPr/>
          <p:nvPr/>
        </p:nvSpPr>
        <p:spPr>
          <a:xfrm>
            <a:off x="2489543" y="3058298"/>
            <a:ext cx="2672929" cy="2735787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5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DF074-FC38-4CC3-16BB-07B395F9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C3879-C577-35F3-E112-38B6DFCF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2E2BD-340C-DA5A-FEC0-EAD51522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E21-CCC3-195D-9BE4-73CC5FBB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D5CCE85-5321-AD5D-A517-9F46B68A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839294"/>
            <a:ext cx="5142333" cy="553998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Kielenkäyttäjäprofiilit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131F759C-95B3-ADAF-44F3-E60C436F4222}"/>
              </a:ext>
            </a:extLst>
          </p:cNvPr>
          <p:cNvSpPr txBox="1">
            <a:spLocks/>
          </p:cNvSpPr>
          <p:nvPr/>
        </p:nvSpPr>
        <p:spPr>
          <a:xfrm>
            <a:off x="6631844" y="2839294"/>
            <a:ext cx="5087415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Language User Profiles</a:t>
            </a:r>
            <a:endParaRPr lang="en-US" sz="3600" dirty="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FE5BE-9AD9-1E0D-B630-6590CBC31BF0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4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B1C7CA-19B1-B660-32CD-B43B889F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the </a:t>
            </a:r>
            <a:r>
              <a:rPr lang="en-GB"/>
              <a:t>facilitator:</a:t>
            </a:r>
            <a:br>
              <a:rPr lang="en-GB" dirty="0"/>
            </a:br>
            <a:r>
              <a:rPr lang="en-GB"/>
              <a:t>What a</a:t>
            </a:r>
            <a:r>
              <a:rPr lang="en-GB" dirty="0"/>
              <a:t>re the language user profiles?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9EA3E-F5ED-59F4-F57F-EE2CB555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510199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concept that allows the discussion of a sensitive matter (language use and language learning) without getting too personal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conducted in Finnish workplaces</a:t>
            </a:r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escriptions of different types of language learners and language users in the workplace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US" sz="18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800" dirty="0">
                <a:latin typeface="Calibri"/>
                <a:cs typeface="Times New Roman"/>
              </a:rPr>
              <a:t>could be used for other languages as well.</a:t>
            </a:r>
          </a:p>
          <a:p>
            <a:r>
              <a:rPr lang="fi-FI" sz="1900" dirty="0">
                <a:latin typeface="Calibri"/>
                <a:cs typeface="Times New Roman"/>
                <a:hlinkClick r:id="rId4"/>
              </a:rPr>
              <a:t>Profiilit suomeksi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5"/>
              </a:rPr>
              <a:t>profiles</a:t>
            </a:r>
            <a:r>
              <a:rPr lang="fi-FI" sz="1900" dirty="0">
                <a:latin typeface="Calibri"/>
                <a:cs typeface="Times New Roman"/>
                <a:hlinkClick r:id="rId5"/>
              </a:rPr>
              <a:t> in English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profiler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på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svenska</a:t>
            </a:r>
            <a:endParaRPr lang="fi-FI" sz="19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70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  <SharedWithUsers xmlns="7b32d8cd-ce3c-465c-b470-cae6c129a27e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1436F-E3E1-40E7-9622-F0EEEFE67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9ed0-f22b-484f-baa7-c95f4494a9eb"/>
    <ds:schemaRef ds:uri="7b32d8cd-ce3c-465c-b470-cae6c129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98DB96-0619-49FE-AA55-689CD0F51A0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f5219ed0-f22b-484f-baa7-c95f4494a9eb"/>
    <ds:schemaRef ds:uri="http://schemas.microsoft.com/office/2006/documentManagement/types"/>
    <ds:schemaRef ds:uri="http://schemas.microsoft.com/office/2006/metadata/properties"/>
    <ds:schemaRef ds:uri="7b32d8cd-ce3c-465c-b470-cae6c129a2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75FAE7-1858-4D7B-B9E4-BF6903AF8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1543</Words>
  <Application>Microsoft Office PowerPoint</Application>
  <PresentationFormat>Laajakuva</PresentationFormat>
  <Paragraphs>200</Paragraphs>
  <Slides>19</Slides>
  <Notes>13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19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Symbol</vt:lpstr>
      <vt:lpstr>Times New Roman</vt:lpstr>
      <vt:lpstr>Work Sans</vt:lpstr>
      <vt:lpstr>Office-teema</vt:lpstr>
      <vt:lpstr>Aalto - Title Slides</vt:lpstr>
      <vt:lpstr>Aalto - Divider Slides</vt:lpstr>
      <vt:lpstr>Aalto - Content Slides</vt:lpstr>
      <vt:lpstr>Kielten käytöstä sopiminen työyhteisössä </vt:lpstr>
      <vt:lpstr>Turvallisemman tilan periaatteet </vt:lpstr>
      <vt:lpstr>Ohjelma</vt:lpstr>
      <vt:lpstr>Kielten käytöstä sopimisen taustaa</vt:lpstr>
      <vt:lpstr>Kielelliset linjaukset</vt:lpstr>
      <vt:lpstr>Prosessin eteneminen yksikössämme</vt:lpstr>
      <vt:lpstr>Kielitietoisen työyhteisön portaat – The steps toward language awareness in the workplace  </vt:lpstr>
      <vt:lpstr>Kielenkäyttäjäprofiilit</vt:lpstr>
      <vt:lpstr>For the facilitator: What are the language user profiles? </vt:lpstr>
      <vt:lpstr>Language user profiles for international employees</vt:lpstr>
      <vt:lpstr>Kansainvälisten työntekijöiden kielenkäyttäjäprofiilit</vt:lpstr>
      <vt:lpstr>Language user profiles for Finnish-speaking employees</vt:lpstr>
      <vt:lpstr>Suomenkielisten työntekijöiden kielenkäyttäjäprofiilit</vt:lpstr>
      <vt:lpstr>Keskustelut pienryhmissä</vt:lpstr>
      <vt:lpstr>Ryhmäkeskustelu 1</vt:lpstr>
      <vt:lpstr>Ryhmäkeskustelu 2</vt:lpstr>
      <vt:lpstr>Prosessin seuraavat askeleet</vt:lpstr>
      <vt:lpstr>Mitä seuraavaksi?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8</cp:revision>
  <dcterms:created xsi:type="dcterms:W3CDTF">2024-11-12T08:41:15Z</dcterms:created>
  <dcterms:modified xsi:type="dcterms:W3CDTF">2026-04-21T11:32:28Z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r8>22800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