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91" r:id="rId5"/>
    <p:sldMasterId id="2147484081" r:id="rId6"/>
    <p:sldMasterId id="2147483753" r:id="rId7"/>
  </p:sldMasterIdLst>
  <p:notesMasterIdLst>
    <p:notesMasterId r:id="rId17"/>
  </p:notesMasterIdLst>
  <p:sldIdLst>
    <p:sldId id="345" r:id="rId8"/>
    <p:sldId id="9155" r:id="rId9"/>
    <p:sldId id="9055" r:id="rId10"/>
    <p:sldId id="9148" r:id="rId11"/>
    <p:sldId id="9153" r:id="rId12"/>
    <p:sldId id="4208" r:id="rId13"/>
    <p:sldId id="9149" r:id="rId14"/>
    <p:sldId id="9150" r:id="rId15"/>
    <p:sldId id="362"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55E610-BF24-4FFC-1A76-9F1B2D1D4B61}" name="Milka Toikko" initials="MT" userId="Milka Toikko" providerId="None"/>
  <p188:author id="{F4C26D32-ACEF-9AA7-C1C3-38399598A8C3}" name="Kankaanpää Nella" initials="KN" userId="S::nella.kankaanpaa@aalto.fi::85a6b7e5-2106-464f-b693-96e27127c777" providerId="AD"/>
  <p188:author id="{EF065B6F-1E2E-8D73-20B4-8F3D9D99E973}" name="Billington Matthew" initials="MB" userId="S::matthew.billington@aalto.fi::d4d9039e-4c19-4a39-b998-15be83a438e0" providerId="AD"/>
  <p188:author id="{3EBCF8BB-8BC9-09DE-FCBB-377FE276B7DB}" name="Lepola Maija" initials="LM" userId="S::maija.lepola@aalto.fi::c13cbd40-1af1-45ca-bc96-b62f159c98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62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533" autoAdjust="0"/>
  </p:normalViewPr>
  <p:slideViewPr>
    <p:cSldViewPr snapToGrid="0">
      <p:cViewPr varScale="1">
        <p:scale>
          <a:sx n="37" d="100"/>
          <a:sy n="37" d="100"/>
        </p:scale>
        <p:origin x="8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ikko Milka" userId="e077291e-7bc5-4fcb-861d-88185fc9e8f6" providerId="ADAL" clId="{A5AB5397-8E4A-42BD-B2B7-5837B5B71B50}"/>
    <pc:docChg chg="modSld">
      <pc:chgData name="Toikko Milka" userId="e077291e-7bc5-4fcb-861d-88185fc9e8f6" providerId="ADAL" clId="{A5AB5397-8E4A-42BD-B2B7-5837B5B71B50}" dt="2026-04-21T11:26:47.750" v="47" actId="20577"/>
      <pc:docMkLst>
        <pc:docMk/>
      </pc:docMkLst>
      <pc:sldChg chg="modNotesTx">
        <pc:chgData name="Toikko Milka" userId="e077291e-7bc5-4fcb-861d-88185fc9e8f6" providerId="ADAL" clId="{A5AB5397-8E4A-42BD-B2B7-5837B5B71B50}" dt="2026-04-21T11:26:30.789" v="24" actId="20577"/>
        <pc:sldMkLst>
          <pc:docMk/>
          <pc:sldMk cId="4029896749" sldId="9055"/>
        </pc:sldMkLst>
      </pc:sldChg>
      <pc:sldChg chg="modNotesTx">
        <pc:chgData name="Toikko Milka" userId="e077291e-7bc5-4fcb-861d-88185fc9e8f6" providerId="ADAL" clId="{A5AB5397-8E4A-42BD-B2B7-5837B5B71B50}" dt="2026-04-21T11:26:47.750" v="47" actId="20577"/>
        <pc:sldMkLst>
          <pc:docMk/>
          <pc:sldMk cId="1167931632" sldId="91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A17DF-71D8-4728-A757-F1F2802A3F2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i-FI"/>
        </a:p>
      </dgm:t>
    </dgm:pt>
    <dgm:pt modelId="{62E21421-9635-46CA-B219-1D96D2DAFFAE}">
      <dgm:prSet phldrT="[Text]" custT="1"/>
      <dgm:spPr>
        <a:xfrm>
          <a:off x="465212" y="2324129"/>
          <a:ext cx="1757308" cy="1540384"/>
        </a:xfrm>
        <a:prstGeom prst="rect">
          <a:avLst/>
        </a:prstGeom>
        <a:noFill/>
        <a:ln>
          <a:noFill/>
        </a:ln>
        <a:effectLst/>
      </dgm:spPr>
      <dgm:t>
        <a:bodyPr/>
        <a:lstStyle/>
        <a:p>
          <a:pPr>
            <a:buNone/>
          </a:pPr>
          <a:r>
            <a:rPr lang="en-US" sz="1800" b="1">
              <a:solidFill>
                <a:srgbClr val="162A52">
                  <a:hueOff val="0"/>
                  <a:satOff val="0"/>
                  <a:lumOff val="0"/>
                  <a:alphaOff val="0"/>
                </a:srgbClr>
              </a:solidFill>
              <a:latin typeface="Arial"/>
              <a:ea typeface="+mn-ea"/>
              <a:cs typeface="+mn-cs"/>
            </a:rPr>
            <a:t>Idean </a:t>
          </a:r>
          <a:r>
            <a:rPr lang="en-US" sz="1800" b="1" err="1">
              <a:solidFill>
                <a:srgbClr val="162A52">
                  <a:hueOff val="0"/>
                  <a:satOff val="0"/>
                  <a:lumOff val="0"/>
                  <a:alphaOff val="0"/>
                </a:srgbClr>
              </a:solidFill>
              <a:latin typeface="Arial"/>
              <a:ea typeface="+mn-ea"/>
              <a:cs typeface="+mn-cs"/>
            </a:rPr>
            <a:t>herättely</a:t>
          </a:r>
          <a:r>
            <a:rPr lang="en-US" sz="1800" b="1">
              <a:solidFill>
                <a:srgbClr val="162A52">
                  <a:hueOff val="0"/>
                  <a:satOff val="0"/>
                  <a:lumOff val="0"/>
                  <a:alphaOff val="0"/>
                </a:srgbClr>
              </a:solidFill>
              <a:latin typeface="Arial"/>
              <a:ea typeface="+mn-ea"/>
              <a:cs typeface="+mn-cs"/>
            </a:rPr>
            <a:t> </a:t>
          </a:r>
        </a:p>
        <a:p>
          <a:pPr>
            <a:buNone/>
          </a:pPr>
          <a:r>
            <a:rPr lang="en-US" sz="1800" b="0">
              <a:solidFill>
                <a:srgbClr val="162A52">
                  <a:hueOff val="0"/>
                  <a:satOff val="0"/>
                  <a:lumOff val="0"/>
                  <a:alphaOff val="0"/>
                </a:srgbClr>
              </a:solidFill>
              <a:latin typeface="Arial"/>
              <a:ea typeface="+mn-ea"/>
              <a:cs typeface="+mn-cs"/>
            </a:rPr>
            <a:t>Introducing language awareness</a:t>
          </a:r>
          <a:endParaRPr lang="fi-FI" sz="1800" b="0">
            <a:solidFill>
              <a:srgbClr val="162A52">
                <a:hueOff val="0"/>
                <a:satOff val="0"/>
                <a:lumOff val="0"/>
                <a:alphaOff val="0"/>
              </a:srgbClr>
            </a:solidFill>
            <a:latin typeface="Arial"/>
            <a:ea typeface="+mn-ea"/>
            <a:cs typeface="+mn-cs"/>
          </a:endParaRPr>
        </a:p>
      </dgm:t>
    </dgm:pt>
    <dgm:pt modelId="{4D638296-1910-44AD-BDF7-554A2F042BA3}" type="parTrans" cxnId="{0D8710B0-A15E-4025-B084-D73094A11FA4}">
      <dgm:prSet/>
      <dgm:spPr/>
      <dgm:t>
        <a:bodyPr/>
        <a:lstStyle/>
        <a:p>
          <a:endParaRPr lang="fi-FI"/>
        </a:p>
      </dgm:t>
    </dgm:pt>
    <dgm:pt modelId="{DF93EC02-0E1F-4CBC-94FC-F4E3B0C9A88C}" type="sibTrans" cxnId="{0D8710B0-A15E-4025-B084-D73094A11FA4}">
      <dgm:prSet/>
      <dgm:spPr/>
      <dgm:t>
        <a:bodyPr/>
        <a:lstStyle/>
        <a:p>
          <a:endParaRPr lang="fi-FI"/>
        </a:p>
      </dgm:t>
    </dgm:pt>
    <dgm:pt modelId="{0A11B624-9FD6-48B2-AE42-C06FCBA43D6A}">
      <dgm:prSet phldrT="[Text]" custT="1"/>
      <dgm:spPr>
        <a:xfrm>
          <a:off x="2616501" y="1791791"/>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Yhteinen</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sopiminen</a:t>
          </a:r>
          <a:r>
            <a:rPr lang="en-US" sz="1800" b="0">
              <a:solidFill>
                <a:srgbClr val="162A52">
                  <a:hueOff val="0"/>
                  <a:satOff val="0"/>
                  <a:lumOff val="0"/>
                  <a:alphaOff val="0"/>
                </a:srgbClr>
              </a:solidFill>
              <a:latin typeface="Arial"/>
              <a:ea typeface="+mn-ea"/>
              <a:cs typeface="+mn-cs"/>
            </a:rPr>
            <a:t> </a:t>
          </a:r>
        </a:p>
        <a:p>
          <a:pPr>
            <a:buNone/>
          </a:pPr>
          <a:r>
            <a:rPr lang="en-US" sz="1800" b="0">
              <a:solidFill>
                <a:srgbClr val="162A52">
                  <a:hueOff val="0"/>
                  <a:satOff val="0"/>
                  <a:lumOff val="0"/>
                  <a:alphaOff val="0"/>
                </a:srgbClr>
              </a:solidFill>
              <a:latin typeface="Arial"/>
              <a:ea typeface="+mn-ea"/>
              <a:cs typeface="+mn-cs"/>
            </a:rPr>
            <a:t>Finding common ground</a:t>
          </a:r>
          <a:endParaRPr lang="fi-FI" sz="1800" b="0">
            <a:solidFill>
              <a:srgbClr val="162A52">
                <a:hueOff val="0"/>
                <a:satOff val="0"/>
                <a:lumOff val="0"/>
                <a:alphaOff val="0"/>
              </a:srgbClr>
            </a:solidFill>
            <a:latin typeface="Arial"/>
            <a:ea typeface="+mn-ea"/>
            <a:cs typeface="+mn-cs"/>
          </a:endParaRPr>
        </a:p>
      </dgm:t>
    </dgm:pt>
    <dgm:pt modelId="{48B79DFF-D355-4C1A-95B2-32AEFDC52130}" type="parTrans" cxnId="{FF4A238B-7911-467C-8B80-5C9412F62F5A}">
      <dgm:prSet/>
      <dgm:spPr/>
      <dgm:t>
        <a:bodyPr/>
        <a:lstStyle/>
        <a:p>
          <a:endParaRPr lang="fi-FI"/>
        </a:p>
      </dgm:t>
    </dgm:pt>
    <dgm:pt modelId="{BA08E8F9-33AE-4C18-A2B7-7EF3B59AF467}" type="sibTrans" cxnId="{FF4A238B-7911-467C-8B80-5C9412F62F5A}">
      <dgm:prSet/>
      <dgm:spPr/>
      <dgm:t>
        <a:bodyPr/>
        <a:lstStyle/>
        <a:p>
          <a:endParaRPr lang="fi-FI"/>
        </a:p>
      </dgm:t>
    </dgm:pt>
    <dgm:pt modelId="{09358534-972D-4B23-9D32-10915B9A2CBC}">
      <dgm:prSet phldrT="[Text]" custT="1"/>
      <dgm:spPr>
        <a:xfrm>
          <a:off x="4767790" y="1259452"/>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Pienet</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teot</a:t>
          </a:r>
          <a:endParaRPr lang="en-US" sz="1800" b="1">
            <a:solidFill>
              <a:srgbClr val="162A52">
                <a:hueOff val="0"/>
                <a:satOff val="0"/>
                <a:lumOff val="0"/>
                <a:alphaOff val="0"/>
              </a:srgbClr>
            </a:solidFill>
            <a:latin typeface="Arial"/>
            <a:ea typeface="+mn-ea"/>
            <a:cs typeface="+mn-cs"/>
          </a:endParaRPr>
        </a:p>
        <a:p>
          <a:pPr>
            <a:buNone/>
          </a:pPr>
          <a:r>
            <a:rPr lang="en-US" sz="1800" b="0">
              <a:solidFill>
                <a:srgbClr val="162A52">
                  <a:hueOff val="0"/>
                  <a:satOff val="0"/>
                  <a:lumOff val="0"/>
                  <a:alphaOff val="0"/>
                </a:srgbClr>
              </a:solidFill>
              <a:latin typeface="Arial"/>
              <a:ea typeface="+mn-ea"/>
              <a:cs typeface="+mn-cs"/>
            </a:rPr>
            <a:t>Performing small actions</a:t>
          </a:r>
          <a:endParaRPr lang="fi-FI" sz="1800" b="0">
            <a:solidFill>
              <a:srgbClr val="162A52">
                <a:hueOff val="0"/>
                <a:satOff val="0"/>
                <a:lumOff val="0"/>
                <a:alphaOff val="0"/>
              </a:srgbClr>
            </a:solidFill>
            <a:latin typeface="Arial"/>
            <a:ea typeface="+mn-ea"/>
            <a:cs typeface="+mn-cs"/>
          </a:endParaRPr>
        </a:p>
      </dgm:t>
    </dgm:pt>
    <dgm:pt modelId="{C7AC50B8-2F92-4274-A12A-5A861B9A856B}" type="parTrans" cxnId="{CBE30A68-ECAE-423D-946F-B17FC55BF53E}">
      <dgm:prSet/>
      <dgm:spPr/>
      <dgm:t>
        <a:bodyPr/>
        <a:lstStyle/>
        <a:p>
          <a:endParaRPr lang="fi-FI"/>
        </a:p>
      </dgm:t>
    </dgm:pt>
    <dgm:pt modelId="{69D4C29D-FB37-45EA-9662-31C8C65D934E}" type="sibTrans" cxnId="{CBE30A68-ECAE-423D-946F-B17FC55BF53E}">
      <dgm:prSet/>
      <dgm:spPr/>
      <dgm:t>
        <a:bodyPr/>
        <a:lstStyle/>
        <a:p>
          <a:endParaRPr lang="fi-FI"/>
        </a:p>
      </dgm:t>
    </dgm:pt>
    <dgm:pt modelId="{E8954BEC-BF22-478E-9645-27948A4FCFF5}">
      <dgm:prSet phldrT="[Text]" custT="1"/>
      <dgm:spPr>
        <a:xfrm>
          <a:off x="6919079" y="727114"/>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Rakenteel</a:t>
          </a:r>
          <a:r>
            <a:rPr lang="en-US" sz="1800" b="1">
              <a:solidFill>
                <a:srgbClr val="162A52">
                  <a:hueOff val="0"/>
                  <a:satOff val="0"/>
                  <a:lumOff val="0"/>
                  <a:alphaOff val="0"/>
                </a:srgbClr>
              </a:solidFill>
              <a:latin typeface="Arial"/>
              <a:ea typeface="+mn-ea"/>
              <a:cs typeface="+mn-cs"/>
            </a:rPr>
            <a:t>-linen </a:t>
          </a:r>
          <a:r>
            <a:rPr lang="en-US" sz="1800" b="1" err="1">
              <a:solidFill>
                <a:srgbClr val="162A52">
                  <a:hueOff val="0"/>
                  <a:satOff val="0"/>
                  <a:lumOff val="0"/>
                  <a:alphaOff val="0"/>
                </a:srgbClr>
              </a:solidFill>
              <a:latin typeface="Arial"/>
              <a:ea typeface="+mn-ea"/>
              <a:cs typeface="+mn-cs"/>
            </a:rPr>
            <a:t>tuki</a:t>
          </a:r>
          <a:endParaRPr lang="en-US" sz="1800" b="1">
            <a:solidFill>
              <a:srgbClr val="162A52">
                <a:hueOff val="0"/>
                <a:satOff val="0"/>
                <a:lumOff val="0"/>
                <a:alphaOff val="0"/>
              </a:srgbClr>
            </a:solidFill>
            <a:latin typeface="Arial"/>
            <a:ea typeface="+mn-ea"/>
            <a:cs typeface="+mn-cs"/>
          </a:endParaRPr>
        </a:p>
        <a:p>
          <a:pPr>
            <a:buNone/>
          </a:pPr>
          <a:r>
            <a:rPr lang="en-US" sz="1800" b="0">
              <a:solidFill>
                <a:srgbClr val="162A52">
                  <a:hueOff val="0"/>
                  <a:satOff val="0"/>
                  <a:lumOff val="0"/>
                  <a:alphaOff val="0"/>
                </a:srgbClr>
              </a:solidFill>
              <a:latin typeface="Arial"/>
              <a:ea typeface="+mn-ea"/>
              <a:cs typeface="+mn-cs"/>
            </a:rPr>
            <a:t>Supporting structures</a:t>
          </a:r>
        </a:p>
      </dgm:t>
    </dgm:pt>
    <dgm:pt modelId="{DAA738B2-BC5C-4D93-AAFA-097E8EC431DB}" type="parTrans" cxnId="{B00D1FE9-F749-411E-B9DB-8AA2EA69A2B5}">
      <dgm:prSet/>
      <dgm:spPr/>
      <dgm:t>
        <a:bodyPr/>
        <a:lstStyle/>
        <a:p>
          <a:endParaRPr lang="fi-FI"/>
        </a:p>
      </dgm:t>
    </dgm:pt>
    <dgm:pt modelId="{740E94FA-F129-4E9D-804E-A1812778E6A6}" type="sibTrans" cxnId="{B00D1FE9-F749-411E-B9DB-8AA2EA69A2B5}">
      <dgm:prSet/>
      <dgm:spPr/>
      <dgm:t>
        <a:bodyPr/>
        <a:lstStyle/>
        <a:p>
          <a:endParaRPr lang="fi-FI"/>
        </a:p>
      </dgm:t>
    </dgm:pt>
    <dgm:pt modelId="{E0BA7369-E541-4BFF-BB54-EA18B89C32A9}">
      <dgm:prSet phldrT="[Text]" custT="1"/>
      <dgm:spPr>
        <a:xfrm>
          <a:off x="9070368" y="194775"/>
          <a:ext cx="1757308" cy="1540384"/>
        </a:xfrm>
        <a:prstGeom prst="rect">
          <a:avLst/>
        </a:prstGeom>
        <a:noFill/>
        <a:ln>
          <a:noFill/>
        </a:ln>
        <a:effectLst/>
      </dgm:spPr>
      <dgm:t>
        <a:bodyPr/>
        <a:lstStyle/>
        <a:p>
          <a:pPr rtl="0">
            <a:buNone/>
          </a:pPr>
          <a:r>
            <a:rPr lang="en-US" sz="1800" b="1" err="1">
              <a:solidFill>
                <a:srgbClr val="162A52">
                  <a:hueOff val="0"/>
                  <a:satOff val="0"/>
                  <a:lumOff val="0"/>
                  <a:alphaOff val="0"/>
                </a:srgbClr>
              </a:solidFill>
              <a:latin typeface="Arial"/>
              <a:ea typeface="+mn-ea"/>
              <a:cs typeface="+mn-cs"/>
            </a:rPr>
            <a:t>Läpäisevät</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käytänteet</a:t>
          </a:r>
          <a:endParaRPr lang="en-US" sz="1800" b="0">
            <a:solidFill>
              <a:srgbClr val="162A52">
                <a:hueOff val="0"/>
                <a:satOff val="0"/>
                <a:lumOff val="0"/>
                <a:alphaOff val="0"/>
              </a:srgbClr>
            </a:solidFill>
            <a:latin typeface="Arial"/>
            <a:ea typeface="+mn-ea"/>
            <a:cs typeface="+mn-cs"/>
          </a:endParaRPr>
        </a:p>
        <a:p>
          <a:pPr rtl="0">
            <a:buNone/>
          </a:pPr>
          <a:r>
            <a:rPr lang="en-US" sz="1800" b="0">
              <a:solidFill>
                <a:srgbClr val="162A52">
                  <a:hueOff val="0"/>
                  <a:satOff val="0"/>
                  <a:lumOff val="0"/>
                  <a:alphaOff val="0"/>
                </a:srgbClr>
              </a:solidFill>
              <a:latin typeface="Arial"/>
              <a:ea typeface="+mn-ea"/>
              <a:cs typeface="+mn-cs"/>
            </a:rPr>
            <a:t>Establishing extensive practices </a:t>
          </a:r>
        </a:p>
        <a:p>
          <a:pPr>
            <a:buNone/>
          </a:pPr>
          <a:endParaRPr lang="en-US" sz="1800" b="0">
            <a:solidFill>
              <a:srgbClr val="162A52">
                <a:hueOff val="0"/>
                <a:satOff val="0"/>
                <a:lumOff val="0"/>
                <a:alphaOff val="0"/>
              </a:srgbClr>
            </a:solidFill>
            <a:latin typeface="Work Sans"/>
            <a:ea typeface="+mn-ea"/>
            <a:cs typeface="+mn-cs"/>
          </a:endParaRPr>
        </a:p>
      </dgm:t>
    </dgm:pt>
    <dgm:pt modelId="{DA0309DB-FB2C-4D38-83EE-46B02B640647}" type="parTrans" cxnId="{D6BCEFC9-E30F-4744-88C5-23924D36D95E}">
      <dgm:prSet/>
      <dgm:spPr/>
      <dgm:t>
        <a:bodyPr/>
        <a:lstStyle/>
        <a:p>
          <a:endParaRPr lang="fi-FI"/>
        </a:p>
      </dgm:t>
    </dgm:pt>
    <dgm:pt modelId="{23F76553-AE86-4DC9-93A7-BB1D4E6263DC}" type="sibTrans" cxnId="{D6BCEFC9-E30F-4744-88C5-23924D36D95E}">
      <dgm:prSet/>
      <dgm:spPr/>
      <dgm:t>
        <a:bodyPr/>
        <a:lstStyle/>
        <a:p>
          <a:endParaRPr lang="fi-FI"/>
        </a:p>
      </dgm:t>
    </dgm:pt>
    <dgm:pt modelId="{12A19781-00B0-44B7-8D27-C7B31860A0CA}" type="pres">
      <dgm:prSet presAssocID="{C66A17DF-71D8-4728-A757-F1F2802A3F21}" presName="rootnode" presStyleCnt="0">
        <dgm:presLayoutVars>
          <dgm:chMax/>
          <dgm:chPref/>
          <dgm:dir/>
          <dgm:animLvl val="lvl"/>
        </dgm:presLayoutVars>
      </dgm:prSet>
      <dgm:spPr/>
    </dgm:pt>
    <dgm:pt modelId="{F367D9D4-29B1-4A03-BF95-86AF1F20D820}" type="pres">
      <dgm:prSet presAssocID="{62E21421-9635-46CA-B219-1D96D2DAFFAE}" presName="composite" presStyleCnt="0"/>
      <dgm:spPr/>
    </dgm:pt>
    <dgm:pt modelId="{FB6A4113-6471-4141-B53E-7925E8D2B536}" type="pres">
      <dgm:prSet presAssocID="{62E21421-9635-46CA-B219-1D96D2DAFFAE}" presName="LShape" presStyleLbl="alignNode1" presStyleIdx="0" presStyleCnt="9"/>
      <dgm:spPr>
        <a:xfrm rot="5400000">
          <a:off x="660478" y="1742546"/>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363817E3-CC76-44F7-A2AF-5D524159BF14}" type="pres">
      <dgm:prSet presAssocID="{62E21421-9635-46CA-B219-1D96D2DAFFAE}" presName="ParentText" presStyleLbl="revTx" presStyleIdx="0" presStyleCnt="5">
        <dgm:presLayoutVars>
          <dgm:chMax val="0"/>
          <dgm:chPref val="0"/>
          <dgm:bulletEnabled val="1"/>
        </dgm:presLayoutVars>
      </dgm:prSet>
      <dgm:spPr/>
    </dgm:pt>
    <dgm:pt modelId="{FECA48A3-C550-427B-B7E8-3BD7FF5D142E}" type="pres">
      <dgm:prSet presAssocID="{62E21421-9635-46CA-B219-1D96D2DAFFAE}" presName="Triangle" presStyleLbl="alignNode1" presStyleIdx="1" presStyleCnt="9" custLinFactNeighborY="-3191"/>
      <dgm:spPr>
        <a:xfrm>
          <a:off x="1890953" y="1588663"/>
          <a:ext cx="331567" cy="331567"/>
        </a:xfrm>
        <a:prstGeom prst="triangle">
          <a:avLst>
            <a:gd name="adj" fmla="val 100000"/>
          </a:avLst>
        </a:prstGeom>
        <a:solidFill>
          <a:schemeClr val="bg1"/>
        </a:solidFill>
        <a:ln w="12700" cap="flat" cmpd="sng" algn="ctr">
          <a:noFill/>
          <a:prstDash val="solid"/>
          <a:miter lim="800000"/>
        </a:ln>
        <a:effectLst/>
      </dgm:spPr>
    </dgm:pt>
    <dgm:pt modelId="{5696F13E-576D-44B0-8657-7A8A764CB18C}" type="pres">
      <dgm:prSet presAssocID="{DF93EC02-0E1F-4CBC-94FC-F4E3B0C9A88C}" presName="sibTrans" presStyleCnt="0"/>
      <dgm:spPr/>
    </dgm:pt>
    <dgm:pt modelId="{A9A46E08-9AE6-4F33-8DB3-10A46D9BA16D}" type="pres">
      <dgm:prSet presAssocID="{DF93EC02-0E1F-4CBC-94FC-F4E3B0C9A88C}" presName="space" presStyleCnt="0"/>
      <dgm:spPr/>
    </dgm:pt>
    <dgm:pt modelId="{C3F64730-C536-4B5B-9BF4-B074F316F527}" type="pres">
      <dgm:prSet presAssocID="{0A11B624-9FD6-48B2-AE42-C06FCBA43D6A}" presName="composite" presStyleCnt="0"/>
      <dgm:spPr/>
    </dgm:pt>
    <dgm:pt modelId="{6CB7FE56-554B-4915-BEBB-F914114D07EC}" type="pres">
      <dgm:prSet presAssocID="{0A11B624-9FD6-48B2-AE42-C06FCBA43D6A}" presName="LShape" presStyleLbl="alignNode1" presStyleIdx="2" presStyleCnt="9"/>
      <dgm:spPr>
        <a:xfrm rot="5400000">
          <a:off x="2811767" y="1210208"/>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6FA18D9D-631F-4666-A55C-D1552668A9DE}" type="pres">
      <dgm:prSet presAssocID="{0A11B624-9FD6-48B2-AE42-C06FCBA43D6A}" presName="ParentText" presStyleLbl="revTx" presStyleIdx="1" presStyleCnt="5">
        <dgm:presLayoutVars>
          <dgm:chMax val="0"/>
          <dgm:chPref val="0"/>
          <dgm:bulletEnabled val="1"/>
        </dgm:presLayoutVars>
      </dgm:prSet>
      <dgm:spPr/>
    </dgm:pt>
    <dgm:pt modelId="{8F96CDD0-6358-4D09-9045-86689AC8D957}" type="pres">
      <dgm:prSet presAssocID="{0A11B624-9FD6-48B2-AE42-C06FCBA43D6A}" presName="Triangle" presStyleLbl="alignNode1" presStyleIdx="3" presStyleCnt="9"/>
      <dgm:spPr>
        <a:xfrm>
          <a:off x="4042242" y="1066904"/>
          <a:ext cx="331567" cy="331567"/>
        </a:xfrm>
        <a:prstGeom prst="triangle">
          <a:avLst>
            <a:gd name="adj" fmla="val 100000"/>
          </a:avLst>
        </a:prstGeom>
        <a:solidFill>
          <a:schemeClr val="bg1"/>
        </a:solidFill>
        <a:ln w="12700" cap="flat" cmpd="sng" algn="ctr">
          <a:noFill/>
          <a:prstDash val="solid"/>
          <a:miter lim="800000"/>
        </a:ln>
        <a:effectLst/>
      </dgm:spPr>
    </dgm:pt>
    <dgm:pt modelId="{03D9C64D-6064-457E-B31A-0C9D58F5F109}" type="pres">
      <dgm:prSet presAssocID="{BA08E8F9-33AE-4C18-A2B7-7EF3B59AF467}" presName="sibTrans" presStyleCnt="0"/>
      <dgm:spPr/>
    </dgm:pt>
    <dgm:pt modelId="{732FD69B-5CAC-44D9-B50F-6A2EDE1CD692}" type="pres">
      <dgm:prSet presAssocID="{BA08E8F9-33AE-4C18-A2B7-7EF3B59AF467}" presName="space" presStyleCnt="0"/>
      <dgm:spPr/>
    </dgm:pt>
    <dgm:pt modelId="{7FF8D0E0-5B58-4DA1-9785-F6951DD5C917}" type="pres">
      <dgm:prSet presAssocID="{09358534-972D-4B23-9D32-10915B9A2CBC}" presName="composite" presStyleCnt="0"/>
      <dgm:spPr/>
    </dgm:pt>
    <dgm:pt modelId="{9889A200-B720-42B4-AA14-191080EEBD9E}" type="pres">
      <dgm:prSet presAssocID="{09358534-972D-4B23-9D32-10915B9A2CBC}" presName="LShape" presStyleLbl="alignNode1" presStyleIdx="4" presStyleCnt="9"/>
      <dgm:spPr>
        <a:xfrm rot="5400000">
          <a:off x="4963056" y="677869"/>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270158B5-3BD2-4408-B6F7-B1B263E1180D}" type="pres">
      <dgm:prSet presAssocID="{09358534-972D-4B23-9D32-10915B9A2CBC}" presName="ParentText" presStyleLbl="revTx" presStyleIdx="2" presStyleCnt="5">
        <dgm:presLayoutVars>
          <dgm:chMax val="0"/>
          <dgm:chPref val="0"/>
          <dgm:bulletEnabled val="1"/>
        </dgm:presLayoutVars>
      </dgm:prSet>
      <dgm:spPr/>
    </dgm:pt>
    <dgm:pt modelId="{6C9286E0-F72F-49C1-9359-8E0E857A46EE}" type="pres">
      <dgm:prSet presAssocID="{09358534-972D-4B23-9D32-10915B9A2CBC}" presName="Triangle" presStyleLbl="alignNode1" presStyleIdx="5" presStyleCnt="9"/>
      <dgm:spPr>
        <a:xfrm>
          <a:off x="6193531" y="534566"/>
          <a:ext cx="331567" cy="331567"/>
        </a:xfrm>
        <a:prstGeom prst="triangle">
          <a:avLst>
            <a:gd name="adj" fmla="val 100000"/>
          </a:avLst>
        </a:prstGeom>
        <a:solidFill>
          <a:schemeClr val="bg1"/>
        </a:solidFill>
        <a:ln w="12700" cap="flat" cmpd="sng" algn="ctr">
          <a:noFill/>
          <a:prstDash val="solid"/>
          <a:miter lim="800000"/>
        </a:ln>
        <a:effectLst/>
      </dgm:spPr>
    </dgm:pt>
    <dgm:pt modelId="{80D2DB96-0FA1-42F4-9605-A629B69886B8}" type="pres">
      <dgm:prSet presAssocID="{69D4C29D-FB37-45EA-9662-31C8C65D934E}" presName="sibTrans" presStyleCnt="0"/>
      <dgm:spPr/>
    </dgm:pt>
    <dgm:pt modelId="{FDD864DF-821E-4451-BA57-70C1EBAD43C8}" type="pres">
      <dgm:prSet presAssocID="{69D4C29D-FB37-45EA-9662-31C8C65D934E}" presName="space" presStyleCnt="0"/>
      <dgm:spPr/>
    </dgm:pt>
    <dgm:pt modelId="{B0887A3A-6B86-4C57-B3D6-37236FEC9356}" type="pres">
      <dgm:prSet presAssocID="{E8954BEC-BF22-478E-9645-27948A4FCFF5}" presName="composite" presStyleCnt="0"/>
      <dgm:spPr/>
    </dgm:pt>
    <dgm:pt modelId="{37A79B99-C26C-4A1A-8FE2-B968C56B5D18}" type="pres">
      <dgm:prSet presAssocID="{E8954BEC-BF22-478E-9645-27948A4FCFF5}" presName="LShape" presStyleLbl="alignNode1" presStyleIdx="6" presStyleCnt="9"/>
      <dgm:spPr>
        <a:xfrm rot="5400000">
          <a:off x="7114345" y="145530"/>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9415DB9D-3462-45AA-8424-A6AD90FB26F4}" type="pres">
      <dgm:prSet presAssocID="{E8954BEC-BF22-478E-9645-27948A4FCFF5}" presName="ParentText" presStyleLbl="revTx" presStyleIdx="3" presStyleCnt="5">
        <dgm:presLayoutVars>
          <dgm:chMax val="0"/>
          <dgm:chPref val="0"/>
          <dgm:bulletEnabled val="1"/>
        </dgm:presLayoutVars>
      </dgm:prSet>
      <dgm:spPr/>
    </dgm:pt>
    <dgm:pt modelId="{4A447DB5-DC19-4FC1-AFE0-497F55EDB450}" type="pres">
      <dgm:prSet presAssocID="{E8954BEC-BF22-478E-9645-27948A4FCFF5}" presName="Triangle" presStyleLbl="alignNode1" presStyleIdx="7" presStyleCnt="9"/>
      <dgm:spPr>
        <a:xfrm>
          <a:off x="8344820" y="2227"/>
          <a:ext cx="331567" cy="331567"/>
        </a:xfrm>
        <a:prstGeom prst="triangle">
          <a:avLst>
            <a:gd name="adj" fmla="val 100000"/>
          </a:avLst>
        </a:prstGeom>
        <a:solidFill>
          <a:schemeClr val="bg1"/>
        </a:solidFill>
        <a:ln w="12700" cap="flat" cmpd="sng" algn="ctr">
          <a:noFill/>
          <a:prstDash val="solid"/>
          <a:miter lim="800000"/>
        </a:ln>
        <a:effectLst/>
      </dgm:spPr>
    </dgm:pt>
    <dgm:pt modelId="{55F094D6-1D2D-4190-8AE2-E19581989AA8}" type="pres">
      <dgm:prSet presAssocID="{740E94FA-F129-4E9D-804E-A1812778E6A6}" presName="sibTrans" presStyleCnt="0"/>
      <dgm:spPr/>
    </dgm:pt>
    <dgm:pt modelId="{5EC802B4-59BC-4015-945F-98F2D839CE93}" type="pres">
      <dgm:prSet presAssocID="{740E94FA-F129-4E9D-804E-A1812778E6A6}" presName="space" presStyleCnt="0"/>
      <dgm:spPr/>
    </dgm:pt>
    <dgm:pt modelId="{F6F29E92-C9A9-4BB7-88FF-B1C8792D1646}" type="pres">
      <dgm:prSet presAssocID="{E0BA7369-E541-4BFF-BB54-EA18B89C32A9}" presName="composite" presStyleCnt="0"/>
      <dgm:spPr/>
    </dgm:pt>
    <dgm:pt modelId="{5FCEA39B-7CC8-433D-92EE-1D558BF18611}" type="pres">
      <dgm:prSet presAssocID="{E0BA7369-E541-4BFF-BB54-EA18B89C32A9}" presName="LShape" presStyleLbl="alignNode1" presStyleIdx="8" presStyleCnt="9"/>
      <dgm:spPr>
        <a:xfrm rot="5400000">
          <a:off x="9265634" y="-386807"/>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DFDE5F7F-4626-453F-84C3-32BEF85B74C9}" type="pres">
      <dgm:prSet presAssocID="{E0BA7369-E541-4BFF-BB54-EA18B89C32A9}" presName="ParentText" presStyleLbl="revTx" presStyleIdx="4" presStyleCnt="5">
        <dgm:presLayoutVars>
          <dgm:chMax val="0"/>
          <dgm:chPref val="0"/>
          <dgm:bulletEnabled val="1"/>
        </dgm:presLayoutVars>
      </dgm:prSet>
      <dgm:spPr/>
    </dgm:pt>
  </dgm:ptLst>
  <dgm:cxnLst>
    <dgm:cxn modelId="{74A94513-2409-4F4F-9A8B-EBA4194007B2}" type="presOf" srcId="{0A11B624-9FD6-48B2-AE42-C06FCBA43D6A}" destId="{6FA18D9D-631F-4666-A55C-D1552668A9DE}" srcOrd="0" destOrd="0" presId="urn:microsoft.com/office/officeart/2009/3/layout/StepUpProcess"/>
    <dgm:cxn modelId="{8B01B360-50EA-4216-8EF5-CC67020C597A}" type="presOf" srcId="{C66A17DF-71D8-4728-A757-F1F2802A3F21}" destId="{12A19781-00B0-44B7-8D27-C7B31860A0CA}" srcOrd="0" destOrd="0" presId="urn:microsoft.com/office/officeart/2009/3/layout/StepUpProcess"/>
    <dgm:cxn modelId="{6E47BC45-0BEB-4060-8E0C-CCB5E6337D2E}" type="presOf" srcId="{62E21421-9635-46CA-B219-1D96D2DAFFAE}" destId="{363817E3-CC76-44F7-A2AF-5D524159BF14}" srcOrd="0" destOrd="0" presId="urn:microsoft.com/office/officeart/2009/3/layout/StepUpProcess"/>
    <dgm:cxn modelId="{CBE30A68-ECAE-423D-946F-B17FC55BF53E}" srcId="{C66A17DF-71D8-4728-A757-F1F2802A3F21}" destId="{09358534-972D-4B23-9D32-10915B9A2CBC}" srcOrd="2" destOrd="0" parTransId="{C7AC50B8-2F92-4274-A12A-5A861B9A856B}" sibTransId="{69D4C29D-FB37-45EA-9662-31C8C65D934E}"/>
    <dgm:cxn modelId="{5A194870-4D89-49A5-8C1E-EE888AC1987F}" type="presOf" srcId="{09358534-972D-4B23-9D32-10915B9A2CBC}" destId="{270158B5-3BD2-4408-B6F7-B1B263E1180D}" srcOrd="0" destOrd="0" presId="urn:microsoft.com/office/officeart/2009/3/layout/StepUpProcess"/>
    <dgm:cxn modelId="{FF4A238B-7911-467C-8B80-5C9412F62F5A}" srcId="{C66A17DF-71D8-4728-A757-F1F2802A3F21}" destId="{0A11B624-9FD6-48B2-AE42-C06FCBA43D6A}" srcOrd="1" destOrd="0" parTransId="{48B79DFF-D355-4C1A-95B2-32AEFDC52130}" sibTransId="{BA08E8F9-33AE-4C18-A2B7-7EF3B59AF467}"/>
    <dgm:cxn modelId="{CFBD50A1-E084-48DB-BC7F-39351002D433}" type="presOf" srcId="{E8954BEC-BF22-478E-9645-27948A4FCFF5}" destId="{9415DB9D-3462-45AA-8424-A6AD90FB26F4}" srcOrd="0" destOrd="0" presId="urn:microsoft.com/office/officeart/2009/3/layout/StepUpProcess"/>
    <dgm:cxn modelId="{0D8710B0-A15E-4025-B084-D73094A11FA4}" srcId="{C66A17DF-71D8-4728-A757-F1F2802A3F21}" destId="{62E21421-9635-46CA-B219-1D96D2DAFFAE}" srcOrd="0" destOrd="0" parTransId="{4D638296-1910-44AD-BDF7-554A2F042BA3}" sibTransId="{DF93EC02-0E1F-4CBC-94FC-F4E3B0C9A88C}"/>
    <dgm:cxn modelId="{D6BCEFC9-E30F-4744-88C5-23924D36D95E}" srcId="{C66A17DF-71D8-4728-A757-F1F2802A3F21}" destId="{E0BA7369-E541-4BFF-BB54-EA18B89C32A9}" srcOrd="4" destOrd="0" parTransId="{DA0309DB-FB2C-4D38-83EE-46B02B640647}" sibTransId="{23F76553-AE86-4DC9-93A7-BB1D4E6263DC}"/>
    <dgm:cxn modelId="{1DEC89DF-C567-407F-9D12-205BCDE1A30B}" type="presOf" srcId="{E0BA7369-E541-4BFF-BB54-EA18B89C32A9}" destId="{DFDE5F7F-4626-453F-84C3-32BEF85B74C9}" srcOrd="0" destOrd="0" presId="urn:microsoft.com/office/officeart/2009/3/layout/StepUpProcess"/>
    <dgm:cxn modelId="{B00D1FE9-F749-411E-B9DB-8AA2EA69A2B5}" srcId="{C66A17DF-71D8-4728-A757-F1F2802A3F21}" destId="{E8954BEC-BF22-478E-9645-27948A4FCFF5}" srcOrd="3" destOrd="0" parTransId="{DAA738B2-BC5C-4D93-AAFA-097E8EC431DB}" sibTransId="{740E94FA-F129-4E9D-804E-A1812778E6A6}"/>
    <dgm:cxn modelId="{D1431D6A-8F16-40ED-95D0-A8DF3458691D}" type="presParOf" srcId="{12A19781-00B0-44B7-8D27-C7B31860A0CA}" destId="{F367D9D4-29B1-4A03-BF95-86AF1F20D820}" srcOrd="0" destOrd="0" presId="urn:microsoft.com/office/officeart/2009/3/layout/StepUpProcess"/>
    <dgm:cxn modelId="{E981A1C3-5FD2-41DA-8F3C-E23596CA5B9A}" type="presParOf" srcId="{F367D9D4-29B1-4A03-BF95-86AF1F20D820}" destId="{FB6A4113-6471-4141-B53E-7925E8D2B536}" srcOrd="0" destOrd="0" presId="urn:microsoft.com/office/officeart/2009/3/layout/StepUpProcess"/>
    <dgm:cxn modelId="{5BE2029D-903A-4925-989A-3A3479BEB845}" type="presParOf" srcId="{F367D9D4-29B1-4A03-BF95-86AF1F20D820}" destId="{363817E3-CC76-44F7-A2AF-5D524159BF14}" srcOrd="1" destOrd="0" presId="urn:microsoft.com/office/officeart/2009/3/layout/StepUpProcess"/>
    <dgm:cxn modelId="{5DBEB19F-8C9A-4963-9C38-4AC39143917F}" type="presParOf" srcId="{F367D9D4-29B1-4A03-BF95-86AF1F20D820}" destId="{FECA48A3-C550-427B-B7E8-3BD7FF5D142E}" srcOrd="2" destOrd="0" presId="urn:microsoft.com/office/officeart/2009/3/layout/StepUpProcess"/>
    <dgm:cxn modelId="{42FC3729-3635-4407-AC9C-B9A8F72A7609}" type="presParOf" srcId="{12A19781-00B0-44B7-8D27-C7B31860A0CA}" destId="{5696F13E-576D-44B0-8657-7A8A764CB18C}" srcOrd="1" destOrd="0" presId="urn:microsoft.com/office/officeart/2009/3/layout/StepUpProcess"/>
    <dgm:cxn modelId="{F3414DE0-47E0-4D97-A382-26D07CE9898F}" type="presParOf" srcId="{5696F13E-576D-44B0-8657-7A8A764CB18C}" destId="{A9A46E08-9AE6-4F33-8DB3-10A46D9BA16D}" srcOrd="0" destOrd="0" presId="urn:microsoft.com/office/officeart/2009/3/layout/StepUpProcess"/>
    <dgm:cxn modelId="{3BD05451-16C7-4037-A335-13D249926298}" type="presParOf" srcId="{12A19781-00B0-44B7-8D27-C7B31860A0CA}" destId="{C3F64730-C536-4B5B-9BF4-B074F316F527}" srcOrd="2" destOrd="0" presId="urn:microsoft.com/office/officeart/2009/3/layout/StepUpProcess"/>
    <dgm:cxn modelId="{B80725F4-1358-4C0A-94F9-EC5DCAB6F514}" type="presParOf" srcId="{C3F64730-C536-4B5B-9BF4-B074F316F527}" destId="{6CB7FE56-554B-4915-BEBB-F914114D07EC}" srcOrd="0" destOrd="0" presId="urn:microsoft.com/office/officeart/2009/3/layout/StepUpProcess"/>
    <dgm:cxn modelId="{09ABAC31-C563-4045-9648-CC33C0461C3D}" type="presParOf" srcId="{C3F64730-C536-4B5B-9BF4-B074F316F527}" destId="{6FA18D9D-631F-4666-A55C-D1552668A9DE}" srcOrd="1" destOrd="0" presId="urn:microsoft.com/office/officeart/2009/3/layout/StepUpProcess"/>
    <dgm:cxn modelId="{ADA81123-F422-4297-AA31-3503D6D800AD}" type="presParOf" srcId="{C3F64730-C536-4B5B-9BF4-B074F316F527}" destId="{8F96CDD0-6358-4D09-9045-86689AC8D957}" srcOrd="2" destOrd="0" presId="urn:microsoft.com/office/officeart/2009/3/layout/StepUpProcess"/>
    <dgm:cxn modelId="{EE52779B-841B-4C91-9157-60468A6E67B5}" type="presParOf" srcId="{12A19781-00B0-44B7-8D27-C7B31860A0CA}" destId="{03D9C64D-6064-457E-B31A-0C9D58F5F109}" srcOrd="3" destOrd="0" presId="urn:microsoft.com/office/officeart/2009/3/layout/StepUpProcess"/>
    <dgm:cxn modelId="{B5486420-F140-4B5A-BDC6-33E15109EE39}" type="presParOf" srcId="{03D9C64D-6064-457E-B31A-0C9D58F5F109}" destId="{732FD69B-5CAC-44D9-B50F-6A2EDE1CD692}" srcOrd="0" destOrd="0" presId="urn:microsoft.com/office/officeart/2009/3/layout/StepUpProcess"/>
    <dgm:cxn modelId="{3FE9A659-0A7F-463E-AA38-12DB93A7BF68}" type="presParOf" srcId="{12A19781-00B0-44B7-8D27-C7B31860A0CA}" destId="{7FF8D0E0-5B58-4DA1-9785-F6951DD5C917}" srcOrd="4" destOrd="0" presId="urn:microsoft.com/office/officeart/2009/3/layout/StepUpProcess"/>
    <dgm:cxn modelId="{3275AFC0-6B76-4C4F-B042-2D9B3A97C30C}" type="presParOf" srcId="{7FF8D0E0-5B58-4DA1-9785-F6951DD5C917}" destId="{9889A200-B720-42B4-AA14-191080EEBD9E}" srcOrd="0" destOrd="0" presId="urn:microsoft.com/office/officeart/2009/3/layout/StepUpProcess"/>
    <dgm:cxn modelId="{224D13F1-1E7E-484F-BB16-13BADB573048}" type="presParOf" srcId="{7FF8D0E0-5B58-4DA1-9785-F6951DD5C917}" destId="{270158B5-3BD2-4408-B6F7-B1B263E1180D}" srcOrd="1" destOrd="0" presId="urn:microsoft.com/office/officeart/2009/3/layout/StepUpProcess"/>
    <dgm:cxn modelId="{15BB4AE5-0BDA-4650-90A9-F412331B7AE8}" type="presParOf" srcId="{7FF8D0E0-5B58-4DA1-9785-F6951DD5C917}" destId="{6C9286E0-F72F-49C1-9359-8E0E857A46EE}" srcOrd="2" destOrd="0" presId="urn:microsoft.com/office/officeart/2009/3/layout/StepUpProcess"/>
    <dgm:cxn modelId="{A2053C20-35D3-4156-BE34-B6678F77C441}" type="presParOf" srcId="{12A19781-00B0-44B7-8D27-C7B31860A0CA}" destId="{80D2DB96-0FA1-42F4-9605-A629B69886B8}" srcOrd="5" destOrd="0" presId="urn:microsoft.com/office/officeart/2009/3/layout/StepUpProcess"/>
    <dgm:cxn modelId="{FDBF8BC7-AFA6-4AEA-AC45-8151BCFE76CB}" type="presParOf" srcId="{80D2DB96-0FA1-42F4-9605-A629B69886B8}" destId="{FDD864DF-821E-4451-BA57-70C1EBAD43C8}" srcOrd="0" destOrd="0" presId="urn:microsoft.com/office/officeart/2009/3/layout/StepUpProcess"/>
    <dgm:cxn modelId="{63138CD7-C94E-44D3-A69A-8285258888C5}" type="presParOf" srcId="{12A19781-00B0-44B7-8D27-C7B31860A0CA}" destId="{B0887A3A-6B86-4C57-B3D6-37236FEC9356}" srcOrd="6" destOrd="0" presId="urn:microsoft.com/office/officeart/2009/3/layout/StepUpProcess"/>
    <dgm:cxn modelId="{4710CBE6-3E95-4CCD-84A0-5CC99336F69C}" type="presParOf" srcId="{B0887A3A-6B86-4C57-B3D6-37236FEC9356}" destId="{37A79B99-C26C-4A1A-8FE2-B968C56B5D18}" srcOrd="0" destOrd="0" presId="urn:microsoft.com/office/officeart/2009/3/layout/StepUpProcess"/>
    <dgm:cxn modelId="{5C7899C8-F4C9-4EB7-99A3-1599E90D086D}" type="presParOf" srcId="{B0887A3A-6B86-4C57-B3D6-37236FEC9356}" destId="{9415DB9D-3462-45AA-8424-A6AD90FB26F4}" srcOrd="1" destOrd="0" presId="urn:microsoft.com/office/officeart/2009/3/layout/StepUpProcess"/>
    <dgm:cxn modelId="{251B363E-D7F7-4E2F-AD5D-E30D7B354CA6}" type="presParOf" srcId="{B0887A3A-6B86-4C57-B3D6-37236FEC9356}" destId="{4A447DB5-DC19-4FC1-AFE0-497F55EDB450}" srcOrd="2" destOrd="0" presId="urn:microsoft.com/office/officeart/2009/3/layout/StepUpProcess"/>
    <dgm:cxn modelId="{5DA72EA4-DA18-49FE-9391-1F2249D2F677}" type="presParOf" srcId="{12A19781-00B0-44B7-8D27-C7B31860A0CA}" destId="{55F094D6-1D2D-4190-8AE2-E19581989AA8}" srcOrd="7" destOrd="0" presId="urn:microsoft.com/office/officeart/2009/3/layout/StepUpProcess"/>
    <dgm:cxn modelId="{D019BC4C-5AF9-4936-84C7-26A04288E4B2}" type="presParOf" srcId="{55F094D6-1D2D-4190-8AE2-E19581989AA8}" destId="{5EC802B4-59BC-4015-945F-98F2D839CE93}" srcOrd="0" destOrd="0" presId="urn:microsoft.com/office/officeart/2009/3/layout/StepUpProcess"/>
    <dgm:cxn modelId="{ED8DF2B5-32D0-4F0F-B225-E03D76EFA076}" type="presParOf" srcId="{12A19781-00B0-44B7-8D27-C7B31860A0CA}" destId="{F6F29E92-C9A9-4BB7-88FF-B1C8792D1646}" srcOrd="8" destOrd="0" presId="urn:microsoft.com/office/officeart/2009/3/layout/StepUpProcess"/>
    <dgm:cxn modelId="{90CD0762-68DD-4192-80E5-62960367C3B8}" type="presParOf" srcId="{F6F29E92-C9A9-4BB7-88FF-B1C8792D1646}" destId="{5FCEA39B-7CC8-433D-92EE-1D558BF18611}" srcOrd="0" destOrd="0" presId="urn:microsoft.com/office/officeart/2009/3/layout/StepUpProcess"/>
    <dgm:cxn modelId="{F2E09AEA-9752-4F0D-9C50-C649B3791300}" type="presParOf" srcId="{F6F29E92-C9A9-4BB7-88FF-B1C8792D1646}" destId="{DFDE5F7F-4626-453F-84C3-32BEF85B74C9}"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A4113-6471-4141-B53E-7925E8D2B536}">
      <dsp:nvSpPr>
        <dsp:cNvPr id="0" name=""/>
        <dsp:cNvSpPr/>
      </dsp:nvSpPr>
      <dsp:spPr>
        <a:xfrm rot="5400000">
          <a:off x="660478" y="1742546"/>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3817E3-CC76-44F7-A2AF-5D524159BF14}">
      <dsp:nvSpPr>
        <dsp:cNvPr id="0" name=""/>
        <dsp:cNvSpPr/>
      </dsp:nvSpPr>
      <dsp:spPr>
        <a:xfrm>
          <a:off x="465212" y="2324129"/>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rgbClr val="162A52">
                  <a:hueOff val="0"/>
                  <a:satOff val="0"/>
                  <a:lumOff val="0"/>
                  <a:alphaOff val="0"/>
                </a:srgbClr>
              </a:solidFill>
              <a:latin typeface="Arial"/>
              <a:ea typeface="+mn-ea"/>
              <a:cs typeface="+mn-cs"/>
            </a:rPr>
            <a:t>Idean </a:t>
          </a:r>
          <a:r>
            <a:rPr lang="en-US" sz="1800" b="1" kern="1200" err="1">
              <a:solidFill>
                <a:srgbClr val="162A52">
                  <a:hueOff val="0"/>
                  <a:satOff val="0"/>
                  <a:lumOff val="0"/>
                  <a:alphaOff val="0"/>
                </a:srgbClr>
              </a:solidFill>
              <a:latin typeface="Arial"/>
              <a:ea typeface="+mn-ea"/>
              <a:cs typeface="+mn-cs"/>
            </a:rPr>
            <a:t>herättely</a:t>
          </a:r>
          <a:r>
            <a:rPr lang="en-US" sz="1800" b="1" kern="1200">
              <a:solidFill>
                <a:srgbClr val="162A52">
                  <a:hueOff val="0"/>
                  <a:satOff val="0"/>
                  <a:lumOff val="0"/>
                  <a:alphaOff val="0"/>
                </a:srgbClr>
              </a:solidFill>
              <a:latin typeface="Arial"/>
              <a:ea typeface="+mn-ea"/>
              <a:cs typeface="+mn-cs"/>
            </a:rPr>
            <a:t> </a:t>
          </a: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Introducing language awareness</a:t>
          </a:r>
          <a:endParaRPr lang="fi-FI" sz="1800" b="0" kern="1200">
            <a:solidFill>
              <a:srgbClr val="162A52">
                <a:hueOff val="0"/>
                <a:satOff val="0"/>
                <a:lumOff val="0"/>
                <a:alphaOff val="0"/>
              </a:srgbClr>
            </a:solidFill>
            <a:latin typeface="Arial"/>
            <a:ea typeface="+mn-ea"/>
            <a:cs typeface="+mn-cs"/>
          </a:endParaRPr>
        </a:p>
      </dsp:txBody>
      <dsp:txXfrm>
        <a:off x="465212" y="2324129"/>
        <a:ext cx="1757308" cy="1540384"/>
      </dsp:txXfrm>
    </dsp:sp>
    <dsp:sp modelId="{FECA48A3-C550-427B-B7E8-3BD7FF5D142E}">
      <dsp:nvSpPr>
        <dsp:cNvPr id="0" name=""/>
        <dsp:cNvSpPr/>
      </dsp:nvSpPr>
      <dsp:spPr>
        <a:xfrm>
          <a:off x="1890953" y="1588663"/>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7FE56-554B-4915-BEBB-F914114D07EC}">
      <dsp:nvSpPr>
        <dsp:cNvPr id="0" name=""/>
        <dsp:cNvSpPr/>
      </dsp:nvSpPr>
      <dsp:spPr>
        <a:xfrm rot="5400000">
          <a:off x="2811767" y="1210208"/>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18D9D-631F-4666-A55C-D1552668A9DE}">
      <dsp:nvSpPr>
        <dsp:cNvPr id="0" name=""/>
        <dsp:cNvSpPr/>
      </dsp:nvSpPr>
      <dsp:spPr>
        <a:xfrm>
          <a:off x="2616501" y="1791791"/>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Yhteinen</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sopiminen</a:t>
          </a:r>
          <a:r>
            <a:rPr lang="en-US" sz="1800" b="0" kern="1200">
              <a:solidFill>
                <a:srgbClr val="162A52">
                  <a:hueOff val="0"/>
                  <a:satOff val="0"/>
                  <a:lumOff val="0"/>
                  <a:alphaOff val="0"/>
                </a:srgbClr>
              </a:solidFill>
              <a:latin typeface="Arial"/>
              <a:ea typeface="+mn-ea"/>
              <a:cs typeface="+mn-cs"/>
            </a:rPr>
            <a:t> </a:t>
          </a: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Finding common ground</a:t>
          </a:r>
          <a:endParaRPr lang="fi-FI" sz="1800" b="0" kern="1200">
            <a:solidFill>
              <a:srgbClr val="162A52">
                <a:hueOff val="0"/>
                <a:satOff val="0"/>
                <a:lumOff val="0"/>
                <a:alphaOff val="0"/>
              </a:srgbClr>
            </a:solidFill>
            <a:latin typeface="Arial"/>
            <a:ea typeface="+mn-ea"/>
            <a:cs typeface="+mn-cs"/>
          </a:endParaRPr>
        </a:p>
      </dsp:txBody>
      <dsp:txXfrm>
        <a:off x="2616501" y="1791791"/>
        <a:ext cx="1757308" cy="1540384"/>
      </dsp:txXfrm>
    </dsp:sp>
    <dsp:sp modelId="{8F96CDD0-6358-4D09-9045-86689AC8D957}">
      <dsp:nvSpPr>
        <dsp:cNvPr id="0" name=""/>
        <dsp:cNvSpPr/>
      </dsp:nvSpPr>
      <dsp:spPr>
        <a:xfrm>
          <a:off x="4042242" y="1066904"/>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89A200-B720-42B4-AA14-191080EEBD9E}">
      <dsp:nvSpPr>
        <dsp:cNvPr id="0" name=""/>
        <dsp:cNvSpPr/>
      </dsp:nvSpPr>
      <dsp:spPr>
        <a:xfrm rot="5400000">
          <a:off x="4963056" y="677869"/>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158B5-3BD2-4408-B6F7-B1B263E1180D}">
      <dsp:nvSpPr>
        <dsp:cNvPr id="0" name=""/>
        <dsp:cNvSpPr/>
      </dsp:nvSpPr>
      <dsp:spPr>
        <a:xfrm>
          <a:off x="4767790" y="1259452"/>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Pienet</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teot</a:t>
          </a:r>
          <a:endParaRPr lang="en-US" sz="1800" b="1" kern="1200">
            <a:solidFill>
              <a:srgbClr val="162A52">
                <a:hueOff val="0"/>
                <a:satOff val="0"/>
                <a:lumOff val="0"/>
                <a:alphaOff val="0"/>
              </a:srgbClr>
            </a:solidFill>
            <a:latin typeface="Arial"/>
            <a:ea typeface="+mn-ea"/>
            <a:cs typeface="+mn-cs"/>
          </a:endParaRP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Performing small actions</a:t>
          </a:r>
          <a:endParaRPr lang="fi-FI" sz="1800" b="0" kern="1200">
            <a:solidFill>
              <a:srgbClr val="162A52">
                <a:hueOff val="0"/>
                <a:satOff val="0"/>
                <a:lumOff val="0"/>
                <a:alphaOff val="0"/>
              </a:srgbClr>
            </a:solidFill>
            <a:latin typeface="Arial"/>
            <a:ea typeface="+mn-ea"/>
            <a:cs typeface="+mn-cs"/>
          </a:endParaRPr>
        </a:p>
      </dsp:txBody>
      <dsp:txXfrm>
        <a:off x="4767790" y="1259452"/>
        <a:ext cx="1757308" cy="1540384"/>
      </dsp:txXfrm>
    </dsp:sp>
    <dsp:sp modelId="{6C9286E0-F72F-49C1-9359-8E0E857A46EE}">
      <dsp:nvSpPr>
        <dsp:cNvPr id="0" name=""/>
        <dsp:cNvSpPr/>
      </dsp:nvSpPr>
      <dsp:spPr>
        <a:xfrm>
          <a:off x="6193531" y="534566"/>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A79B99-C26C-4A1A-8FE2-B968C56B5D18}">
      <dsp:nvSpPr>
        <dsp:cNvPr id="0" name=""/>
        <dsp:cNvSpPr/>
      </dsp:nvSpPr>
      <dsp:spPr>
        <a:xfrm rot="5400000">
          <a:off x="7114345" y="145530"/>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15DB9D-3462-45AA-8424-A6AD90FB26F4}">
      <dsp:nvSpPr>
        <dsp:cNvPr id="0" name=""/>
        <dsp:cNvSpPr/>
      </dsp:nvSpPr>
      <dsp:spPr>
        <a:xfrm>
          <a:off x="6919079" y="727114"/>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Rakenteel</a:t>
          </a:r>
          <a:r>
            <a:rPr lang="en-US" sz="1800" b="1" kern="1200">
              <a:solidFill>
                <a:srgbClr val="162A52">
                  <a:hueOff val="0"/>
                  <a:satOff val="0"/>
                  <a:lumOff val="0"/>
                  <a:alphaOff val="0"/>
                </a:srgbClr>
              </a:solidFill>
              <a:latin typeface="Arial"/>
              <a:ea typeface="+mn-ea"/>
              <a:cs typeface="+mn-cs"/>
            </a:rPr>
            <a:t>-linen </a:t>
          </a:r>
          <a:r>
            <a:rPr lang="en-US" sz="1800" b="1" kern="1200" err="1">
              <a:solidFill>
                <a:srgbClr val="162A52">
                  <a:hueOff val="0"/>
                  <a:satOff val="0"/>
                  <a:lumOff val="0"/>
                  <a:alphaOff val="0"/>
                </a:srgbClr>
              </a:solidFill>
              <a:latin typeface="Arial"/>
              <a:ea typeface="+mn-ea"/>
              <a:cs typeface="+mn-cs"/>
            </a:rPr>
            <a:t>tuki</a:t>
          </a:r>
          <a:endParaRPr lang="en-US" sz="1800" b="1" kern="1200">
            <a:solidFill>
              <a:srgbClr val="162A52">
                <a:hueOff val="0"/>
                <a:satOff val="0"/>
                <a:lumOff val="0"/>
                <a:alphaOff val="0"/>
              </a:srgbClr>
            </a:solidFill>
            <a:latin typeface="Arial"/>
            <a:ea typeface="+mn-ea"/>
            <a:cs typeface="+mn-cs"/>
          </a:endParaRP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Supporting structures</a:t>
          </a:r>
        </a:p>
      </dsp:txBody>
      <dsp:txXfrm>
        <a:off x="6919079" y="727114"/>
        <a:ext cx="1757308" cy="1540384"/>
      </dsp:txXfrm>
    </dsp:sp>
    <dsp:sp modelId="{4A447DB5-DC19-4FC1-AFE0-497F55EDB450}">
      <dsp:nvSpPr>
        <dsp:cNvPr id="0" name=""/>
        <dsp:cNvSpPr/>
      </dsp:nvSpPr>
      <dsp:spPr>
        <a:xfrm>
          <a:off x="8344820" y="2227"/>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CEA39B-7CC8-433D-92EE-1D558BF18611}">
      <dsp:nvSpPr>
        <dsp:cNvPr id="0" name=""/>
        <dsp:cNvSpPr/>
      </dsp:nvSpPr>
      <dsp:spPr>
        <a:xfrm rot="5400000">
          <a:off x="9265634" y="-386807"/>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DE5F7F-4626-453F-84C3-32BEF85B74C9}">
      <dsp:nvSpPr>
        <dsp:cNvPr id="0" name=""/>
        <dsp:cNvSpPr/>
      </dsp:nvSpPr>
      <dsp:spPr>
        <a:xfrm>
          <a:off x="9070368" y="194775"/>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Läpäisevät</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käytänteet</a:t>
          </a:r>
          <a:endParaRPr lang="en-US" sz="1800" b="0" kern="1200">
            <a:solidFill>
              <a:srgbClr val="162A52">
                <a:hueOff val="0"/>
                <a:satOff val="0"/>
                <a:lumOff val="0"/>
                <a:alphaOff val="0"/>
              </a:srgbClr>
            </a:solidFill>
            <a:latin typeface="Arial"/>
            <a:ea typeface="+mn-ea"/>
            <a:cs typeface="+mn-cs"/>
          </a:endParaRPr>
        </a:p>
        <a:p>
          <a:pPr marL="0" lvl="0" indent="0" algn="l" defTabSz="800100" rtl="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Establishing extensive practices </a:t>
          </a:r>
        </a:p>
        <a:p>
          <a:pPr marL="0" lvl="0" indent="0" algn="l" defTabSz="800100">
            <a:lnSpc>
              <a:spcPct val="90000"/>
            </a:lnSpc>
            <a:spcBef>
              <a:spcPct val="0"/>
            </a:spcBef>
            <a:spcAft>
              <a:spcPct val="35000"/>
            </a:spcAft>
            <a:buNone/>
          </a:pPr>
          <a:endParaRPr lang="en-US" sz="1800" b="0" kern="1200">
            <a:solidFill>
              <a:srgbClr val="162A52">
                <a:hueOff val="0"/>
                <a:satOff val="0"/>
                <a:lumOff val="0"/>
                <a:alphaOff val="0"/>
              </a:srgbClr>
            </a:solidFill>
            <a:latin typeface="Work Sans"/>
            <a:ea typeface="+mn-ea"/>
            <a:cs typeface="+mn-cs"/>
          </a:endParaRPr>
        </a:p>
      </dsp:txBody>
      <dsp:txXfrm>
        <a:off x="9070368" y="194775"/>
        <a:ext cx="1757308" cy="154038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703F5-815E-4035-877F-0BBAA436CD26}" type="datetimeFigureOut">
              <a:rPr lang="en-US" smtClean="0"/>
              <a:t>21.4.2026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E0983-0585-4114-B0E4-30706371297F}" type="slidenum">
              <a:rPr lang="en-US" smtClean="0"/>
              <a:t>‹#›</a:t>
            </a:fld>
            <a:endParaRPr lang="en-US"/>
          </a:p>
        </p:txBody>
      </p:sp>
    </p:spTree>
    <p:extLst>
      <p:ext uri="{BB962C8B-B14F-4D97-AF65-F5344CB8AC3E}">
        <p14:creationId xmlns:p14="http://schemas.microsoft.com/office/powerpoint/2010/main" val="352410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alto.fi/fi/aalto-kasikirja/aalto-yliopiston-kielelliset-linjaukse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kielibuusti.fi/en/employers/language-policy-planning/steps-toward-language-awareness-in-the-workplace" TargetMode="External"/><Relationship Id="rId5" Type="http://schemas.openxmlformats.org/officeDocument/2006/relationships/hyperlink" Target="https://www.aalto.fi/en/aalto-handbook/general-language-guidelines" TargetMode="External"/><Relationship Id="rId4" Type="http://schemas.openxmlformats.org/officeDocument/2006/relationships/hyperlink" Target="https://www.kielibuusti.fi/fi/tyonantajat/kielitietoisen-tyoyhteison-portaa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7A299-1286-F5D8-E377-00E300C5B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93B96-4AA8-AEDE-97BA-392B8E271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945C7-F599-CCE8-45B0-12D70436AB9E}"/>
              </a:ext>
            </a:extLst>
          </p:cNvPr>
          <p:cNvSpPr>
            <a:spLocks noGrp="1"/>
          </p:cNvSpPr>
          <p:nvPr>
            <p:ph type="body" idx="1"/>
          </p:nvPr>
        </p:nvSpPr>
        <p:spPr/>
        <p:txBody>
          <a:bodyPr/>
          <a:lstStyle/>
          <a:p>
            <a:endParaRPr lang="fi-FI">
              <a:ea typeface="Calibri"/>
              <a:cs typeface="Calibri"/>
            </a:endParaRPr>
          </a:p>
        </p:txBody>
      </p:sp>
      <p:sp>
        <p:nvSpPr>
          <p:cNvPr id="4" name="Slide Number Placeholder 3">
            <a:extLst>
              <a:ext uri="{FF2B5EF4-FFF2-40B4-BE49-F238E27FC236}">
                <a16:creationId xmlns:a16="http://schemas.microsoft.com/office/drawing/2014/main" id="{E2B3BC89-4E0A-F8E2-91AC-8AEFD8A0A62C}"/>
              </a:ext>
            </a:extLst>
          </p:cNvPr>
          <p:cNvSpPr>
            <a:spLocks noGrp="1"/>
          </p:cNvSpPr>
          <p:nvPr>
            <p:ph type="sldNum" sz="quarter" idx="5"/>
          </p:nvPr>
        </p:nvSpPr>
        <p:spPr/>
        <p:txBody>
          <a:bodyPr/>
          <a:lstStyle/>
          <a:p>
            <a:fld id="{1E54EA94-8F78-4B40-AE3E-0B50885412D2}" type="slidenum">
              <a:rPr lang="en-US" smtClean="0"/>
              <a:t>2</a:t>
            </a:fld>
            <a:endParaRPr lang="en-US"/>
          </a:p>
        </p:txBody>
      </p:sp>
    </p:spTree>
    <p:extLst>
      <p:ext uri="{BB962C8B-B14F-4D97-AF65-F5344CB8AC3E}">
        <p14:creationId xmlns:p14="http://schemas.microsoft.com/office/powerpoint/2010/main" val="247996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None/>
            </a:pPr>
            <a:r>
              <a:rPr lang="fi-FI" sz="1200" dirty="0">
                <a:latin typeface="Arial" panose="020B0604020202020204" pitchFamily="34" charset="0"/>
                <a:ea typeface="Calibri" panose="020F0502020204030204" pitchFamily="34" charset="0"/>
                <a:cs typeface="Arial" panose="020B0604020202020204" pitchFamily="34" charset="0"/>
              </a:rPr>
              <a:t>FASILITOIJALLE: </a:t>
            </a: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FIN</a:t>
            </a: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Kenelle: Kielten käytöstä sopimisen prosessi sopii yksiköille tai tiimeille, jotka käyttävät useita kieliä tai joiden jäsenillä on erilaiset kielitaidot tai kielelliset taustat. Prosessia voi fasilitoida joko esihenkilö, </a:t>
            </a:r>
            <a:r>
              <a:rPr lang="fi-FI" sz="1200" dirty="0" err="1">
                <a:latin typeface="Arial" panose="020B0604020202020204" pitchFamily="34" charset="0"/>
                <a:ea typeface="Calibri" panose="020F0502020204030204" pitchFamily="34" charset="0"/>
                <a:cs typeface="Arial" panose="020B0604020202020204" pitchFamily="34" charset="0"/>
              </a:rPr>
              <a:t>HR:n</a:t>
            </a:r>
            <a:r>
              <a:rPr lang="fi-FI" sz="1200" dirty="0">
                <a:latin typeface="Arial" panose="020B0604020202020204" pitchFamily="34" charset="0"/>
                <a:ea typeface="Calibri" panose="020F0502020204030204" pitchFamily="34" charset="0"/>
                <a:cs typeface="Arial" panose="020B0604020202020204" pitchFamily="34" charset="0"/>
              </a:rPr>
              <a:t> edustaja tai ulkopuolinen fasilitoija.</a:t>
            </a:r>
          </a:p>
          <a:p>
            <a:pPr marL="0" lvl="0" indent="0">
              <a:lnSpc>
                <a:spcPct val="107000"/>
              </a:lnSpc>
              <a:buNone/>
            </a:pP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Miksi: Selkeät sopimukset kielten käytöstä helpottavat työtä ja vähentävät jännitteitä työyhteisössä. Kielellisillä toimintatavoilla voidaan myös tukea työntekijöiden kielitaidon kehittymistä.</a:t>
            </a:r>
          </a:p>
          <a:p>
            <a:pPr marL="0" lvl="0" indent="0">
              <a:lnSpc>
                <a:spcPct val="107000"/>
              </a:lnSpc>
              <a:buNone/>
            </a:pP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Mitä: Prosessin aikana kartoitetaan työntekijöiden tarpeita ja toiveita, jotka liittyvät eri kielten käyttöön työpaikalla. Tämän pohjalta kokeillaan uusia toimintatapoja ja sovitaan työyhteisön yhteisistä kielten käyttöön liittyvistä periaatteista. </a:t>
            </a:r>
          </a:p>
          <a:p>
            <a:endParaRPr lang="en-US" dirty="0"/>
          </a:p>
          <a:p>
            <a:r>
              <a:rPr lang="en-US" dirty="0"/>
              <a:t>ENG:</a:t>
            </a:r>
            <a:br>
              <a:rPr lang="en-US" dirty="0"/>
            </a:br>
            <a:r>
              <a:rPr lang="en-US" dirty="0"/>
              <a:t>F</a:t>
            </a:r>
            <a:r>
              <a:rPr lang="en-US" b="0" i="0" dirty="0">
                <a:solidFill>
                  <a:srgbClr val="3C4043"/>
                </a:solidFill>
                <a:effectLst/>
                <a:latin typeface="Roboto" panose="02000000000000000000" pitchFamily="2" charset="0"/>
              </a:rPr>
              <a:t>or whom: The language guidelines process is suitable for units or teams that use multiple languages ​​or whose members have different language skills or linguistic backgrounds. The process can be facilitated by a superior, HR representative, or an external facilitator. </a:t>
            </a:r>
            <a:br>
              <a:rPr lang="en-US" b="0" i="0" dirty="0">
                <a:solidFill>
                  <a:srgbClr val="3C4043"/>
                </a:solidFill>
                <a:effectLst/>
                <a:latin typeface="Roboto" panose="02000000000000000000" pitchFamily="2" charset="0"/>
              </a:rPr>
            </a:br>
            <a:br>
              <a:rPr lang="en-US" b="0" i="0" dirty="0">
                <a:solidFill>
                  <a:srgbClr val="3C4043"/>
                </a:solidFill>
                <a:effectLst/>
                <a:latin typeface="Roboto" panose="02000000000000000000" pitchFamily="2" charset="0"/>
              </a:rPr>
            </a:br>
            <a:r>
              <a:rPr lang="en-US" b="0" i="0" dirty="0">
                <a:solidFill>
                  <a:srgbClr val="3C4043"/>
                </a:solidFill>
                <a:effectLst/>
                <a:latin typeface="Roboto" panose="02000000000000000000" pitchFamily="2" charset="0"/>
              </a:rPr>
              <a:t>Why: Clear language agreements make work easier and reduce tensions in the work community. Linguistic practices can also support the development of employees' language skills. </a:t>
            </a:r>
            <a:br>
              <a:rPr lang="en-US" b="0" i="0" dirty="0">
                <a:solidFill>
                  <a:srgbClr val="3C4043"/>
                </a:solidFill>
                <a:effectLst/>
                <a:latin typeface="Roboto" panose="02000000000000000000" pitchFamily="2" charset="0"/>
              </a:rPr>
            </a:br>
            <a:br>
              <a:rPr lang="en-US" b="0" i="0" dirty="0">
                <a:solidFill>
                  <a:srgbClr val="3C4043"/>
                </a:solidFill>
                <a:effectLst/>
                <a:latin typeface="Roboto" panose="02000000000000000000" pitchFamily="2" charset="0"/>
              </a:rPr>
            </a:br>
            <a:r>
              <a:rPr lang="en-US" b="0" i="0" dirty="0">
                <a:solidFill>
                  <a:srgbClr val="3C4043"/>
                </a:solidFill>
                <a:effectLst/>
                <a:latin typeface="Roboto" panose="02000000000000000000" pitchFamily="2" charset="0"/>
              </a:rPr>
              <a:t>What: During the process, employees' needs and wishes related to the use of different languages ​​in the workplace are mapped. Based on this, new practices are tested and common principles related to language use in the work community are agreed upon.</a:t>
            </a:r>
          </a:p>
          <a:p>
            <a:endParaRPr lang="en-US" b="0" i="0" dirty="0">
              <a:solidFill>
                <a:srgbClr val="3C4043"/>
              </a:solidFill>
              <a:effectLst/>
              <a:latin typeface="Roboto" panose="02000000000000000000" pitchFamily="2" charset="0"/>
            </a:endParaRPr>
          </a:p>
          <a:p>
            <a:endParaRPr lang="en-US" b="0" i="0" dirty="0">
              <a:solidFill>
                <a:srgbClr val="3C4043"/>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A80E0983-0585-4114-B0E4-30706371297F}" type="slidenum">
              <a:rPr lang="en-US" smtClean="0"/>
              <a:t>3</a:t>
            </a:fld>
            <a:endParaRPr lang="en-US"/>
          </a:p>
        </p:txBody>
      </p:sp>
    </p:spTree>
    <p:extLst>
      <p:ext uri="{BB962C8B-B14F-4D97-AF65-F5344CB8AC3E}">
        <p14:creationId xmlns:p14="http://schemas.microsoft.com/office/powerpoint/2010/main" val="314360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latin typeface="Arial" panose="020B0604020202020204" pitchFamily="34" charset="0"/>
                <a:ea typeface="Calibri" panose="020F0502020204030204" pitchFamily="34" charset="0"/>
                <a:cs typeface="Arial" panose="020B0604020202020204" pitchFamily="34" charset="0"/>
              </a:rPr>
              <a:t>FASILITOIJALLE: </a:t>
            </a: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FIN</a:t>
            </a:r>
            <a:br>
              <a:rPr lang="fi-FI" sz="1200" dirty="0">
                <a:latin typeface="Arial" panose="020B0604020202020204" pitchFamily="34" charset="0"/>
                <a:ea typeface="Calibri" panose="020F0502020204030204" pitchFamily="34" charset="0"/>
                <a:cs typeface="Arial" panose="020B0604020202020204" pitchFamily="34" charset="0"/>
              </a:rPr>
            </a:br>
            <a:endParaRPr lang="fi-FI" sz="1200"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Aalto-yliopisto julkaisi uudet </a:t>
            </a:r>
            <a:r>
              <a:rPr lang="fi-FI"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kielilinjaukset</a:t>
            </a:r>
            <a:r>
              <a:rPr lang="fi-FI" sz="1200" dirty="0">
                <a:effectLst/>
                <a:latin typeface="Calibri" panose="020F0502020204030204" pitchFamily="34" charset="0"/>
                <a:ea typeface="Calibri" panose="020F0502020204030204" pitchFamily="34" charset="0"/>
                <a:cs typeface="Times New Roman" panose="02020603050405020304" pitchFamily="18" charset="0"/>
              </a:rPr>
              <a:t> vuonna 2024. Linjaukset rohkaisevat kehittämään monikielisiä ja inklusiivisia toimintatapoja ja viestintäkäytänteitä työyhteisössä. </a:t>
            </a:r>
          </a:p>
          <a:p>
            <a:pPr marL="171450" indent="-171450">
              <a:buFont typeface="Arial" panose="020B0604020202020204" pitchFamily="34" charset="0"/>
              <a:buChar char="•"/>
            </a:pPr>
            <a:r>
              <a:rPr lang="fi-FI" sz="1200" dirty="0"/>
              <a:t>Kielten käytöstä sopimisen tavoitteena on työhyvinvoinnin ja työn sujuvuuden parantaminen sekä kielenoppimisen mahdollistaminen työssä. </a:t>
            </a:r>
            <a:r>
              <a:rPr lang="fi-FI" sz="1200" dirty="0">
                <a:effectLst/>
                <a:latin typeface="Calibri" panose="020F0502020204030204" pitchFamily="34" charset="0"/>
                <a:ea typeface="Calibri" panose="020F0502020204030204" pitchFamily="34" charset="0"/>
                <a:cs typeface="Times New Roman" panose="02020603050405020304" pitchFamily="18" charset="0"/>
              </a:rPr>
              <a:t>Tähän päästään räätälöidyillä ratkaisuilla, koska kaikilla työyhteisöillä on erilaiset tarpeet.</a:t>
            </a:r>
          </a:p>
          <a:p>
            <a:pPr marL="171450" indent="-171450">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Prosessissa laaditaan yhteiset kielelliset käytänteet niin, että työyhteisön jäsenten tarpeet ja toiveet otetaan huomioon. Onnistuneen lopputuloksen takaamiseksi on tärkeää </a:t>
            </a:r>
            <a:r>
              <a:rPr lang="fi-FI" sz="1200" dirty="0" err="1">
                <a:effectLst/>
                <a:latin typeface="Calibri" panose="020F0502020204030204" pitchFamily="34" charset="0"/>
                <a:ea typeface="Calibri" panose="020F0502020204030204" pitchFamily="34" charset="0"/>
                <a:cs typeface="Times New Roman" panose="02020603050405020304" pitchFamily="18" charset="0"/>
              </a:rPr>
              <a:t>osallistaa</a:t>
            </a:r>
            <a:r>
              <a:rPr lang="fi-FI" sz="1200" dirty="0">
                <a:effectLst/>
                <a:latin typeface="Calibri" panose="020F0502020204030204" pitchFamily="34" charset="0"/>
                <a:ea typeface="Calibri" panose="020F0502020204030204" pitchFamily="34" charset="0"/>
                <a:cs typeface="Times New Roman" panose="02020603050405020304" pitchFamily="18" charset="0"/>
              </a:rPr>
              <a:t> koko työyhteisön muutokseen ja varata riittävästi aikaa keskustelulle ja toimenpiteiden suunnittelulle ja kokeilemiselle. </a:t>
            </a:r>
          </a:p>
          <a:p>
            <a:pPr marL="171450" indent="-171450">
              <a:buFont typeface="Arial" panose="020B0604020202020204" pitchFamily="34" charset="0"/>
              <a:buChar char="•"/>
            </a:pPr>
            <a:r>
              <a:rPr lang="fi-FI" sz="1200" dirty="0">
                <a:latin typeface="Calibri" panose="020F0502020204030204" pitchFamily="34" charset="0"/>
                <a:ea typeface="Calibri" panose="020F0502020204030204" pitchFamily="34" charset="0"/>
                <a:cs typeface="Times New Roman" panose="02020603050405020304" pitchFamily="18" charset="0"/>
              </a:rPr>
              <a:t>Prosessi etenee fasilitointiohjeiden seitsemän vaiheen kautta, jotka pohjautuvat </a:t>
            </a:r>
            <a:r>
              <a:rPr lang="fi-FI" sz="1200" dirty="0">
                <a:hlinkClick r:id="rId4"/>
              </a:rPr>
              <a:t>kielitietoisen työyhteisön porrasmalliin</a:t>
            </a:r>
            <a:r>
              <a:rPr lang="fi-FI" sz="1200" dirty="0"/>
              <a:t>. Nyt meneillään olevassa valmisteluvaiheessa ollaan portaalla 1 (ks. kuva seuraavalla sivulla).</a:t>
            </a:r>
          </a:p>
          <a:p>
            <a:endParaRPr lang="en-US" dirty="0"/>
          </a:p>
          <a:p>
            <a:r>
              <a:rPr lang="en-US" dirty="0"/>
              <a:t>ENG:</a:t>
            </a:r>
          </a:p>
          <a:p>
            <a:pPr marL="171450" indent="-171450">
              <a:buFont typeface="Arial" panose="020B0604020202020204" pitchFamily="34" charset="0"/>
              <a:buChar char="•"/>
            </a:pPr>
            <a:r>
              <a:rPr lang="en-US" b="0" i="0" dirty="0">
                <a:solidFill>
                  <a:srgbClr val="3C4043"/>
                </a:solidFill>
                <a:effectLst/>
                <a:latin typeface="Roboto" panose="02000000000000000000" pitchFamily="2" charset="0"/>
              </a:rPr>
              <a:t>Aalto University published new language guidelines in 2024: </a:t>
            </a:r>
            <a:r>
              <a:rPr lang="en-US" dirty="0">
                <a:hlinkClick r:id="rId5"/>
              </a:rPr>
              <a:t>General language guidelines | Aalto University</a:t>
            </a:r>
            <a:r>
              <a:rPr lang="en-US" b="0" i="0" dirty="0">
                <a:solidFill>
                  <a:srgbClr val="3C4043"/>
                </a:solidFill>
                <a:effectLst/>
                <a:latin typeface="Roboto" panose="02000000000000000000" pitchFamily="2" charset="0"/>
              </a:rPr>
              <a:t>. The new guidelines encourage the development of multilingual and inclusive operating methods and communication practices in the work community.</a:t>
            </a:r>
          </a:p>
          <a:p>
            <a:pPr marL="171450" indent="-171450">
              <a:buFont typeface="Arial" panose="020B0604020202020204" pitchFamily="34" charset="0"/>
              <a:buChar char="•"/>
            </a:pPr>
            <a:r>
              <a:rPr lang="en-US" dirty="0"/>
              <a:t>The goal of agreeing on the use of languages ​​is to improve well-being at work and the smooth running of work, as well as to enable language learning at work. This is achieved through tailored solutions, as all work communities have different needs.</a:t>
            </a:r>
          </a:p>
          <a:p>
            <a:pPr marL="171450" indent="-171450">
              <a:buFont typeface="Arial" panose="020B0604020202020204" pitchFamily="34" charset="0"/>
              <a:buChar char="•"/>
            </a:pPr>
            <a:r>
              <a:rPr lang="en-US" dirty="0"/>
              <a:t>The process involves developing common linguistic practices that take into account the needs and wishes of the work community members. To ensure a successful outcome, it is important to involve the entire work community in the change and to reserve sufficient time for discussion, planning and testing of measures.</a:t>
            </a:r>
          </a:p>
          <a:p>
            <a:pPr marL="171450" indent="-171450">
              <a:buFont typeface="Arial" panose="020B0604020202020204" pitchFamily="34" charset="0"/>
              <a:buChar char="•"/>
            </a:pPr>
            <a:r>
              <a:rPr lang="en-US" dirty="0"/>
              <a:t>The process progresses through seven steps of facilitation guidelines, which are based on </a:t>
            </a:r>
            <a:r>
              <a:rPr lang="en-US" dirty="0">
                <a:hlinkClick r:id="rId6"/>
              </a:rPr>
              <a:t>Steps toward language awareness in the workplace</a:t>
            </a:r>
            <a:r>
              <a:rPr lang="en-US" dirty="0"/>
              <a:t>. We are now on the step 1 </a:t>
            </a:r>
            <a:br>
              <a:rPr lang="en-US" dirty="0"/>
            </a:br>
            <a:r>
              <a:rPr lang="en-US"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0E0983-0585-4114-B0E4-30706371297F}" type="slidenum">
              <a:rPr lang="en-US" smtClean="0"/>
              <a:t>4</a:t>
            </a:fld>
            <a:endParaRPr lang="en-US"/>
          </a:p>
        </p:txBody>
      </p:sp>
    </p:spTree>
    <p:extLst>
      <p:ext uri="{BB962C8B-B14F-4D97-AF65-F5344CB8AC3E}">
        <p14:creationId xmlns:p14="http://schemas.microsoft.com/office/powerpoint/2010/main" val="20006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i-FI" dirty="0"/>
          </a:p>
        </p:txBody>
      </p:sp>
      <p:sp>
        <p:nvSpPr>
          <p:cNvPr id="4" name="Dian numeron paikkamerkki 3"/>
          <p:cNvSpPr>
            <a:spLocks noGrp="1"/>
          </p:cNvSpPr>
          <p:nvPr>
            <p:ph type="sldNum" sz="quarter" idx="5"/>
          </p:nvPr>
        </p:nvSpPr>
        <p:spPr/>
        <p:txBody>
          <a:bodyPr/>
          <a:lstStyle/>
          <a:p>
            <a:fld id="{A80E0983-0585-4114-B0E4-30706371297F}" type="slidenum">
              <a:rPr lang="en-US" smtClean="0"/>
              <a:t>5</a:t>
            </a:fld>
            <a:endParaRPr lang="en-US"/>
          </a:p>
        </p:txBody>
      </p:sp>
    </p:spTree>
    <p:extLst>
      <p:ext uri="{BB962C8B-B14F-4D97-AF65-F5344CB8AC3E}">
        <p14:creationId xmlns:p14="http://schemas.microsoft.com/office/powerpoint/2010/main" val="91312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0E0983-0585-4114-B0E4-30706371297F}" type="slidenum">
              <a:rPr lang="en-US" smtClean="0"/>
              <a:t>6</a:t>
            </a:fld>
            <a:endParaRPr lang="en-US"/>
          </a:p>
        </p:txBody>
      </p:sp>
    </p:spTree>
    <p:extLst>
      <p:ext uri="{BB962C8B-B14F-4D97-AF65-F5344CB8AC3E}">
        <p14:creationId xmlns:p14="http://schemas.microsoft.com/office/powerpoint/2010/main" val="41412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0E0983-0585-4114-B0E4-30706371297F}" type="slidenum">
              <a:rPr lang="en-US" smtClean="0"/>
              <a:t>7</a:t>
            </a:fld>
            <a:endParaRPr lang="en-US"/>
          </a:p>
        </p:txBody>
      </p:sp>
    </p:spTree>
    <p:extLst>
      <p:ext uri="{BB962C8B-B14F-4D97-AF65-F5344CB8AC3E}">
        <p14:creationId xmlns:p14="http://schemas.microsoft.com/office/powerpoint/2010/main" val="132166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E0983-0585-4114-B0E4-30706371297F}" type="slidenum">
              <a:rPr lang="en-US" smtClean="0"/>
              <a:t>8</a:t>
            </a:fld>
            <a:endParaRPr lang="en-US"/>
          </a:p>
        </p:txBody>
      </p:sp>
    </p:spTree>
    <p:extLst>
      <p:ext uri="{BB962C8B-B14F-4D97-AF65-F5344CB8AC3E}">
        <p14:creationId xmlns:p14="http://schemas.microsoft.com/office/powerpoint/2010/main" val="166933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80E0983-0585-4114-B0E4-30706371297F}" type="slidenum">
              <a:rPr lang="en-US" smtClean="0"/>
              <a:t>9</a:t>
            </a:fld>
            <a:endParaRPr lang="en-US"/>
          </a:p>
        </p:txBody>
      </p:sp>
    </p:spTree>
    <p:extLst>
      <p:ext uri="{BB962C8B-B14F-4D97-AF65-F5344CB8AC3E}">
        <p14:creationId xmlns:p14="http://schemas.microsoft.com/office/powerpoint/2010/main" val="292639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creativecommons.org/licenses/by-nc-nd/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creativecommons.org/licenses/by-sa/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creativecommons.org/licenses/by-nc-nd/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creativecommons.org/licenses/by-sa/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www.aalto.fi/"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2BBD0E-D49F-E538-151D-AD6DF3472F7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595D495-4874-E673-524A-26B7E65B1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B1088D9-A961-013B-C0E7-AB1A1F25C1BC}"/>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60F28886-4589-7F64-07B3-0CE428067BC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884E053-68DB-0095-886D-108ED1CA80EC}"/>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416466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947A38-E8BF-A0FD-9A58-F78937FCBAF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6EDC6B9-8671-63AA-70AE-4F31C9CE5BA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A9F44B-9FBF-D416-A6BB-36099E6D1447}"/>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CA50629B-83CB-5C37-EB20-E33BE6E462D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853335C-E84C-1C43-9333-6252BBE0B3EA}"/>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60934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A327B9E-02F3-7FF9-A1CC-71ECADF6094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B29C7C0-4899-EB37-5B9D-A56809DFB5D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DC7290-8114-79A1-8852-B4838C90E992}"/>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748187C8-D347-8A9B-9611-2BECF0BF594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F95906F-E6B7-7519-F2A5-F647BE90F32B}"/>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440574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2BA800C0-3A4D-4F0E-A957-7F1E5DEEC7DA}"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5" name="Text Placeholder 4">
            <a:extLst>
              <a:ext uri="{FF2B5EF4-FFF2-40B4-BE49-F238E27FC236}">
                <a16:creationId xmlns:a16="http://schemas.microsoft.com/office/drawing/2014/main" id="{685D2EC0-DA54-1467-286B-7FC38FB8B70A}"/>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93848636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solidFill>
                  <a:schemeClr val="bg1"/>
                </a:solidFill>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3BCB5CE3-7640-4FB5-A2A4-770F0B4450C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17CE8771-BE66-1CA7-49E6-9AB044AB7480}"/>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83463509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8AA911A1-6509-4B52-A4B5-8D93C55C42FA}"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BE8238B0-7820-8869-963C-297CE0971F17}"/>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04392301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526D2CFC-8823-4C00-A708-D980B01FF6F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FF747EC8-23F9-90B5-2574-99507BD3437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1289009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F066E027-4D73-4CB7-87BB-6D70A1EEB5D1}"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42AFFA61-D07E-1D11-5EDF-C23F0A945B52}"/>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5962725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CC-BY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46EE52C-9E06-4E02-8127-1255946ED61A}"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071664" y="6309320"/>
            <a:ext cx="7128792"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271696" y="6093296"/>
            <a:ext cx="1799968" cy="360040"/>
          </a:xfrm>
          <a:prstGeom prst="rect">
            <a:avLst/>
          </a:prstGeom>
          <a:noFill/>
        </p:spPr>
        <p:txBody>
          <a:bodyPr wrap="square" lIns="0" tIns="0" rIns="0" bIns="0" rtlCol="0" anchor="ctr" anchorCtr="0">
            <a:noAutofit/>
          </a:bodyPr>
          <a:lstStyle/>
          <a:p>
            <a:pPr algn="l"/>
            <a:r>
              <a:rPr lang="en-GB" sz="800">
                <a:solidFill>
                  <a:schemeClr val="tx1"/>
                </a:solidFill>
                <a:effectLst/>
              </a:rPr>
              <a:t>Content is available under</a:t>
            </a:r>
          </a:p>
          <a:p>
            <a:pPr algn="l"/>
            <a:r>
              <a:rPr lang="en-GB" sz="800">
                <a:solidFill>
                  <a:schemeClr val="tx1"/>
                </a:solidFill>
                <a:effectLst/>
              </a:rPr>
              <a:t>CC BY 4.0 unless otherwise stated</a:t>
            </a:r>
          </a:p>
        </p:txBody>
      </p:sp>
      <p:sp>
        <p:nvSpPr>
          <p:cNvPr id="4" name="Text Placeholder 4">
            <a:extLst>
              <a:ext uri="{FF2B5EF4-FFF2-40B4-BE49-F238E27FC236}">
                <a16:creationId xmlns:a16="http://schemas.microsoft.com/office/drawing/2014/main" id="{83EA7968-9906-90DD-0C99-D5655D7F7ABF}"/>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59652645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CC-BY-NC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BBD2C13B-943D-4C5D-A3A3-F23FB1E21FDB}"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BY-NC 4.0 unless otherwise stated</a:t>
            </a:r>
            <a:endParaRPr lang="en-GB" sz="800">
              <a:solidFill>
                <a:schemeClr val="tx1"/>
              </a:solidFill>
              <a:effectLst/>
            </a:endParaRPr>
          </a:p>
        </p:txBody>
      </p:sp>
      <p:pic>
        <p:nvPicPr>
          <p:cNvPr id="4" name="Picture 3">
            <a:hlinkClick r:id="rId2"/>
            <a:extLst>
              <a:ext uri="{FF2B5EF4-FFF2-40B4-BE49-F238E27FC236}">
                <a16:creationId xmlns:a16="http://schemas.microsoft.com/office/drawing/2014/main" id="{746A0EE7-1655-B8BB-A7A6-5A671F5AC352}"/>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504" y="6093296"/>
            <a:ext cx="360000" cy="360000"/>
          </a:xfrm>
          <a:prstGeom prst="rect">
            <a:avLst/>
          </a:prstGeom>
        </p:spPr>
      </p:pic>
      <p:sp>
        <p:nvSpPr>
          <p:cNvPr id="5" name="Text Placeholder 4">
            <a:extLst>
              <a:ext uri="{FF2B5EF4-FFF2-40B4-BE49-F238E27FC236}">
                <a16:creationId xmlns:a16="http://schemas.microsoft.com/office/drawing/2014/main" id="{B576FF73-4D19-0D8D-6148-301F8C2E2B2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3232959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CC-BY-SA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F247113-8288-4B24-AD4B-4735DC9CBA39}"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BY-SA 4.0 unless otherwise stated</a:t>
            </a:r>
            <a:endParaRPr lang="en-GB" sz="800">
              <a:solidFill>
                <a:schemeClr val="tx1"/>
              </a:solidFill>
              <a:effectLst/>
            </a:endParaRPr>
          </a:p>
        </p:txBody>
      </p:sp>
      <p:pic>
        <p:nvPicPr>
          <p:cNvPr id="6" name="Picture 5">
            <a:hlinkClick r:id="rId2"/>
            <a:extLst>
              <a:ext uri="{FF2B5EF4-FFF2-40B4-BE49-F238E27FC236}">
                <a16:creationId xmlns:a16="http://schemas.microsoft.com/office/drawing/2014/main" id="{FC0491D6-8735-CD8F-1C61-5F39FCFAC6E9}"/>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464" y="6093296"/>
            <a:ext cx="360000" cy="360000"/>
          </a:xfrm>
          <a:prstGeom prst="rect">
            <a:avLst/>
          </a:prstGeom>
        </p:spPr>
      </p:pic>
      <p:sp>
        <p:nvSpPr>
          <p:cNvPr id="4" name="Text Placeholder 4">
            <a:extLst>
              <a:ext uri="{FF2B5EF4-FFF2-40B4-BE49-F238E27FC236}">
                <a16:creationId xmlns:a16="http://schemas.microsoft.com/office/drawing/2014/main" id="{55BB1539-68FC-64F1-1A32-3717514C54D6}"/>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86308914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05DA4C-80D5-DC93-89D5-F5AC05247F8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4E57F71-F29F-8D2B-9410-F11257E2507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9A39A0E-682F-3A8A-7F21-DD86805B765A}"/>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49B48144-3834-8C9B-2583-EE89753130C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872D244-5648-3DAA-55F0-DEF3ACDD46E0}"/>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692788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spcBef>
                <a:spcPts val="0"/>
              </a:spcBef>
              <a:defRPr lang="en-US" sz="1200" dirty="0"/>
            </a:lvl1pPr>
          </a:lstStyle>
          <a:p>
            <a:pPr marR="0" lvl="0" fontAlgn="auto">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3A70D3C-0CC8-FE4E-F52B-53CE8B81A6CF}"/>
              </a:ext>
            </a:extLst>
          </p:cNvPr>
          <p:cNvSpPr>
            <a:spLocks noGrp="1"/>
          </p:cNvSpPr>
          <p:nvPr>
            <p:ph type="dt" sz="half" idx="14"/>
          </p:nvPr>
        </p:nvSpPr>
        <p:spPr/>
        <p:txBody>
          <a:bodyPr/>
          <a:lstStyle/>
          <a:p>
            <a:fld id="{4D32C0E9-F6CE-4F30-8D80-9FF45B3657AE}" type="datetime1">
              <a:rPr lang="fi-FI" smtClean="0"/>
              <a:t>21.4.2026</a:t>
            </a:fld>
            <a:endParaRPr lang="fi-FI"/>
          </a:p>
        </p:txBody>
      </p:sp>
      <p:sp>
        <p:nvSpPr>
          <p:cNvPr id="5" name="Footer Placeholder 4">
            <a:extLst>
              <a:ext uri="{FF2B5EF4-FFF2-40B4-BE49-F238E27FC236}">
                <a16:creationId xmlns:a16="http://schemas.microsoft.com/office/drawing/2014/main" id="{6435823F-DD19-8F3B-CB31-DC7AB7F7DD25}"/>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7CA50C0-8868-D9E3-6151-7FEB6CA03A3F}"/>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5D974B8-11FD-E356-FB5B-3122C8279C5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95761810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692D525C-3081-B968-0AF5-7BEF0546FF81}"/>
              </a:ext>
            </a:extLst>
          </p:cNvPr>
          <p:cNvSpPr>
            <a:spLocks noGrp="1"/>
          </p:cNvSpPr>
          <p:nvPr>
            <p:ph type="dt" sz="half" idx="14"/>
          </p:nvPr>
        </p:nvSpPr>
        <p:spPr/>
        <p:txBody>
          <a:bodyPr/>
          <a:lstStyle/>
          <a:p>
            <a:fld id="{16E1DA7C-1B08-4EB5-987E-7E79D498F0DB}" type="datetime1">
              <a:rPr lang="fi-FI" smtClean="0"/>
              <a:t>21.4.2026</a:t>
            </a:fld>
            <a:endParaRPr lang="fi-FI"/>
          </a:p>
        </p:txBody>
      </p:sp>
      <p:sp>
        <p:nvSpPr>
          <p:cNvPr id="5" name="Footer Placeholder 4">
            <a:extLst>
              <a:ext uri="{FF2B5EF4-FFF2-40B4-BE49-F238E27FC236}">
                <a16:creationId xmlns:a16="http://schemas.microsoft.com/office/drawing/2014/main" id="{392A5AC0-B982-BC97-275E-413CCD6728D9}"/>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7A42E97D-600F-96A3-1815-D8FD599585FB}"/>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4E29A865-2001-B925-B058-7F4CEC8FF5B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5484076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69F6B43-DE36-0148-A7EA-157879F29459}"/>
              </a:ext>
            </a:extLst>
          </p:cNvPr>
          <p:cNvSpPr>
            <a:spLocks noGrp="1"/>
          </p:cNvSpPr>
          <p:nvPr>
            <p:ph type="dt" sz="half" idx="14"/>
          </p:nvPr>
        </p:nvSpPr>
        <p:spPr/>
        <p:txBody>
          <a:bodyPr/>
          <a:lstStyle/>
          <a:p>
            <a:fld id="{F319856C-22BD-41FC-AF81-1BB70C92327F}" type="datetime1">
              <a:rPr lang="fi-FI" smtClean="0"/>
              <a:t>21.4.2026</a:t>
            </a:fld>
            <a:endParaRPr lang="fi-FI"/>
          </a:p>
        </p:txBody>
      </p:sp>
      <p:sp>
        <p:nvSpPr>
          <p:cNvPr id="5" name="Footer Placeholder 4">
            <a:extLst>
              <a:ext uri="{FF2B5EF4-FFF2-40B4-BE49-F238E27FC236}">
                <a16:creationId xmlns:a16="http://schemas.microsoft.com/office/drawing/2014/main" id="{5FD05162-E4FC-F030-07AC-FC3AEEFFF4E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102E61C5-655F-9E60-460E-8B16B76A7F3A}"/>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E73BB4C-6EC5-371E-1EAE-C8A6FEDC360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90820013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5E78DCC-4AC7-C533-30A2-5C63D26BDB4B}"/>
              </a:ext>
            </a:extLst>
          </p:cNvPr>
          <p:cNvSpPr>
            <a:spLocks noGrp="1"/>
          </p:cNvSpPr>
          <p:nvPr>
            <p:ph type="dt" sz="half" idx="14"/>
          </p:nvPr>
        </p:nvSpPr>
        <p:spPr/>
        <p:txBody>
          <a:bodyPr/>
          <a:lstStyle/>
          <a:p>
            <a:fld id="{94EEE8A0-D200-44C7-99BF-B78899738F43}" type="datetime1">
              <a:rPr lang="fi-FI" smtClean="0"/>
              <a:t>21.4.2026</a:t>
            </a:fld>
            <a:endParaRPr lang="fi-FI"/>
          </a:p>
        </p:txBody>
      </p:sp>
      <p:sp>
        <p:nvSpPr>
          <p:cNvPr id="5" name="Footer Placeholder 4">
            <a:extLst>
              <a:ext uri="{FF2B5EF4-FFF2-40B4-BE49-F238E27FC236}">
                <a16:creationId xmlns:a16="http://schemas.microsoft.com/office/drawing/2014/main" id="{F13AEA57-51F9-8677-BE77-6A173FB52ACF}"/>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545089EB-5ECF-87F1-77A7-C15D7B25B777}"/>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7D5F13A0-8C72-600B-9974-1DCA3E4159D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52650258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68E7816-46AF-EDE4-B973-3A70EF994BCC}"/>
              </a:ext>
            </a:extLst>
          </p:cNvPr>
          <p:cNvSpPr>
            <a:spLocks noGrp="1"/>
          </p:cNvSpPr>
          <p:nvPr>
            <p:ph type="dt" sz="half" idx="14"/>
          </p:nvPr>
        </p:nvSpPr>
        <p:spPr/>
        <p:txBody>
          <a:bodyPr/>
          <a:lstStyle>
            <a:lvl1pPr>
              <a:defRPr>
                <a:solidFill>
                  <a:schemeClr val="bg1"/>
                </a:solidFill>
              </a:defRPr>
            </a:lvl1pPr>
          </a:lstStyle>
          <a:p>
            <a:fld id="{02096FD4-9DA7-448F-84D9-CC7ED86D62AD}" type="datetime1">
              <a:rPr lang="fi-FI" smtClean="0"/>
              <a:t>21.4.2026</a:t>
            </a:fld>
            <a:endParaRPr lang="fi-FI"/>
          </a:p>
        </p:txBody>
      </p:sp>
      <p:sp>
        <p:nvSpPr>
          <p:cNvPr id="5" name="Footer Placeholder 4">
            <a:extLst>
              <a:ext uri="{FF2B5EF4-FFF2-40B4-BE49-F238E27FC236}">
                <a16:creationId xmlns:a16="http://schemas.microsoft.com/office/drawing/2014/main" id="{E3E6E867-4E34-AE05-3565-F0277F684973}"/>
              </a:ext>
            </a:extLst>
          </p:cNvPr>
          <p:cNvSpPr>
            <a:spLocks noGrp="1"/>
          </p:cNvSpPr>
          <p:nvPr>
            <p:ph type="ftr" sz="quarter" idx="15"/>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1C11884A-89D7-C67B-7CC3-A45310410CE1}"/>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B5327C8-35AE-43B7-A01A-DC1FE2F0BEF1}"/>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6632032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2">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FAC22D7-D1D6-D8DB-06A4-46EE3349040B}"/>
              </a:ext>
            </a:extLst>
          </p:cNvPr>
          <p:cNvSpPr>
            <a:spLocks noGrp="1"/>
          </p:cNvSpPr>
          <p:nvPr>
            <p:ph type="dt" sz="half" idx="14"/>
          </p:nvPr>
        </p:nvSpPr>
        <p:spPr/>
        <p:txBody>
          <a:bodyPr/>
          <a:lstStyle/>
          <a:p>
            <a:fld id="{FFF71782-49DF-4251-96C1-1ED1AEE07179}" type="datetime1">
              <a:rPr lang="fi-FI" smtClean="0"/>
              <a:t>21.4.2026</a:t>
            </a:fld>
            <a:endParaRPr lang="fi-FI"/>
          </a:p>
        </p:txBody>
      </p:sp>
      <p:sp>
        <p:nvSpPr>
          <p:cNvPr id="5" name="Footer Placeholder 4">
            <a:extLst>
              <a:ext uri="{FF2B5EF4-FFF2-40B4-BE49-F238E27FC236}">
                <a16:creationId xmlns:a16="http://schemas.microsoft.com/office/drawing/2014/main" id="{1A1A431B-3F31-0E0E-6255-138EC93AAE6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D5BEC0DB-FC2B-561F-42FF-3B0802FA5285}"/>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DA234B95-8F0F-4EC3-9F33-8DD846B5BE8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7922794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2">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01F7BF-6136-1293-03E9-87CB159D78B4}"/>
              </a:ext>
            </a:extLst>
          </p:cNvPr>
          <p:cNvSpPr>
            <a:spLocks noGrp="1"/>
          </p:cNvSpPr>
          <p:nvPr>
            <p:ph type="dt" sz="half" idx="14"/>
          </p:nvPr>
        </p:nvSpPr>
        <p:spPr/>
        <p:txBody>
          <a:bodyPr/>
          <a:lstStyle/>
          <a:p>
            <a:fld id="{BC625B14-2B4E-49A1-983C-100F50A12452}" type="datetime1">
              <a:rPr lang="fi-FI" smtClean="0"/>
              <a:t>21.4.2026</a:t>
            </a:fld>
            <a:endParaRPr lang="fi-FI"/>
          </a:p>
        </p:txBody>
      </p:sp>
      <p:sp>
        <p:nvSpPr>
          <p:cNvPr id="5" name="Footer Placeholder 4">
            <a:extLst>
              <a:ext uri="{FF2B5EF4-FFF2-40B4-BE49-F238E27FC236}">
                <a16:creationId xmlns:a16="http://schemas.microsoft.com/office/drawing/2014/main" id="{48FE259E-7E55-6AB4-BF0A-B44DAFEF990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F96378F-80BB-E789-AD86-D9EA44DA29E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82C49FA-163A-6789-9F54-6B5716B363A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9252242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2">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EB261AA-A967-344D-10CF-A52EC9EFC271}"/>
              </a:ext>
            </a:extLst>
          </p:cNvPr>
          <p:cNvSpPr>
            <a:spLocks noGrp="1"/>
          </p:cNvSpPr>
          <p:nvPr>
            <p:ph type="dt" sz="half" idx="14"/>
          </p:nvPr>
        </p:nvSpPr>
        <p:spPr/>
        <p:txBody>
          <a:bodyPr/>
          <a:lstStyle/>
          <a:p>
            <a:fld id="{4796F3FE-7809-47F6-A8C4-E1B9C9C651E4}" type="datetime1">
              <a:rPr lang="fi-FI" smtClean="0"/>
              <a:t>21.4.2026</a:t>
            </a:fld>
            <a:endParaRPr lang="fi-FI"/>
          </a:p>
        </p:txBody>
      </p:sp>
      <p:sp>
        <p:nvSpPr>
          <p:cNvPr id="5" name="Footer Placeholder 4">
            <a:extLst>
              <a:ext uri="{FF2B5EF4-FFF2-40B4-BE49-F238E27FC236}">
                <a16:creationId xmlns:a16="http://schemas.microsoft.com/office/drawing/2014/main" id="{DC5CAA6F-5588-75A0-B42A-E7B4358C7B7E}"/>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C4CB569-8C10-87E5-2F35-74ED3EF15E5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771EAB8-E976-3394-3EDD-274481E2110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67319575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CE10FE-B9CB-31C9-C131-FA8A9355BEFC}"/>
              </a:ext>
            </a:extLst>
          </p:cNvPr>
          <p:cNvSpPr>
            <a:spLocks noGrp="1"/>
          </p:cNvSpPr>
          <p:nvPr>
            <p:ph type="dt" sz="half" idx="14"/>
          </p:nvPr>
        </p:nvSpPr>
        <p:spPr/>
        <p:txBody>
          <a:bodyPr/>
          <a:lstStyle/>
          <a:p>
            <a:fld id="{813C8835-D307-4258-A3A0-D6D01C3D6A02}" type="datetime1">
              <a:rPr lang="fi-FI" smtClean="0"/>
              <a:t>21.4.2026</a:t>
            </a:fld>
            <a:endParaRPr lang="fi-FI"/>
          </a:p>
        </p:txBody>
      </p:sp>
      <p:sp>
        <p:nvSpPr>
          <p:cNvPr id="5" name="Footer Placeholder 4">
            <a:extLst>
              <a:ext uri="{FF2B5EF4-FFF2-40B4-BE49-F238E27FC236}">
                <a16:creationId xmlns:a16="http://schemas.microsoft.com/office/drawing/2014/main" id="{E5AB6C74-8053-BBC4-940C-7BD1DA87F42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233658A-D30E-64F2-DD4D-DE5EA0255E92}"/>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531D53A2-130E-125B-FE0A-6CBEABB2567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76340433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2">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F731E99-3C7B-49D2-A668-4F81F502E959}"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062062DE-D201-A7D5-B7B2-4A339438FA1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4143580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BB146-8E0C-0AF9-5495-018DBBA0C7E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B130D31-40FB-745B-B559-5B0427BC20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430BA87-EEF9-9C97-DF25-E46AB8ECE887}"/>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ED18B59B-AD6A-3C0F-BB48-BDEA4A9621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38BCFA-5720-C02A-EFF7-07F864EF6A07}"/>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66924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3">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6B325826-F92D-425A-81E3-2BBA101149E8}"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20483231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3">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995732B7-9D02-43F0-8DDE-54D8F9C8E803}"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179169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3">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CC0E368C-9E03-4CFB-AB2B-A63C04375488}"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7634320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3">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2806608F-D96E-42C2-B3A9-09B14D07446D}"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29673422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3">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C75DB03-1B34-47A3-8EA2-26D9E050296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867725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90E7AE-FE4B-54D0-FA08-EB0AC6FB698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D1D17B4-E55E-3EDB-D310-52231F4869F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AEFB38E-06F4-3818-038F-53433E967540}"/>
              </a:ext>
            </a:extLst>
          </p:cNvPr>
          <p:cNvSpPr>
            <a:spLocks noGrp="1"/>
          </p:cNvSpPr>
          <p:nvPr>
            <p:ph type="dt" sz="half" idx="10"/>
          </p:nvPr>
        </p:nvSpPr>
        <p:spPr/>
        <p:txBody>
          <a:bodyPr/>
          <a:lstStyle/>
          <a:p>
            <a:fld id="{28600A24-FA6D-434E-B235-14D7962EC71A}" type="datetimeFigureOut">
              <a:rPr lang="fi-FI" smtClean="0"/>
              <a:t>21.4.2026</a:t>
            </a:fld>
            <a:endParaRPr lang="fi-FI"/>
          </a:p>
        </p:txBody>
      </p:sp>
      <p:sp>
        <p:nvSpPr>
          <p:cNvPr id="5" name="Alatunnisteen paikkamerkki 4">
            <a:extLst>
              <a:ext uri="{FF2B5EF4-FFF2-40B4-BE49-F238E27FC236}">
                <a16:creationId xmlns:a16="http://schemas.microsoft.com/office/drawing/2014/main" id="{08670304-3C50-A71C-DF83-0140F993733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6D92EB8-40BE-537A-3EA5-A76C8075044F}"/>
              </a:ext>
            </a:extLst>
          </p:cNvPr>
          <p:cNvSpPr>
            <a:spLocks noGrp="1"/>
          </p:cNvSpPr>
          <p:nvPr>
            <p:ph type="sldNum" sz="quarter" idx="12"/>
          </p:nvPr>
        </p:nvSpPr>
        <p:spPr/>
        <p:txBody>
          <a:bodyPr/>
          <a:lstStyle/>
          <a:p>
            <a:fld id="{8B100F4B-4800-422D-AC0B-D74629D41EEF}" type="slidenum">
              <a:rPr lang="fi-FI" smtClean="0"/>
              <a:t>‹#›</a:t>
            </a:fld>
            <a:endParaRPr lang="fi-FI"/>
          </a:p>
        </p:txBody>
      </p:sp>
    </p:spTree>
    <p:extLst>
      <p:ext uri="{BB962C8B-B14F-4D97-AF65-F5344CB8AC3E}">
        <p14:creationId xmlns:p14="http://schemas.microsoft.com/office/powerpoint/2010/main" val="875765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2BA800C0-3A4D-4F0E-A957-7F1E5DEEC7DA}"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5" name="Text Placeholder 4">
            <a:extLst>
              <a:ext uri="{FF2B5EF4-FFF2-40B4-BE49-F238E27FC236}">
                <a16:creationId xmlns:a16="http://schemas.microsoft.com/office/drawing/2014/main" id="{685D2EC0-DA54-1467-286B-7FC38FB8B70A}"/>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58726518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solidFill>
                  <a:schemeClr val="bg1"/>
                </a:solidFill>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3BCB5CE3-7640-4FB5-A2A4-770F0B4450C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17CE8771-BE66-1CA7-49E6-9AB044AB7480}"/>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89787002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8AA911A1-6509-4B52-A4B5-8D93C55C42FA}"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BE8238B0-7820-8869-963C-297CE0971F17}"/>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18052463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526D2CFC-8823-4C00-A708-D980B01FF6F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FF747EC8-23F9-90B5-2574-99507BD3437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54502026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52E1A9-D70E-5778-D5CA-BBF9DA53368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8C5F343-0CEE-98B7-ABD6-3AC3F8565570}"/>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043ACF9-F340-4CEE-46AC-A22E2BA6C8D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B392996-792F-326A-94CF-F1A847A8A609}"/>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6" name="Alatunnisteen paikkamerkki 5">
            <a:extLst>
              <a:ext uri="{FF2B5EF4-FFF2-40B4-BE49-F238E27FC236}">
                <a16:creationId xmlns:a16="http://schemas.microsoft.com/office/drawing/2014/main" id="{379604A0-4BC1-F7A5-061C-F128AE92480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F39ED5A-6ED4-9976-C898-694C9A939442}"/>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4001681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F066E027-4D73-4CB7-87BB-6D70A1EEB5D1}"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42AFFA61-D07E-1D11-5EDF-C23F0A945B52}"/>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5246392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CC-BY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46EE52C-9E06-4E02-8127-1255946ED61A}"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071664" y="6309320"/>
            <a:ext cx="7128792"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271696" y="6093296"/>
            <a:ext cx="1799968" cy="360040"/>
          </a:xfrm>
          <a:prstGeom prst="rect">
            <a:avLst/>
          </a:prstGeom>
          <a:noFill/>
        </p:spPr>
        <p:txBody>
          <a:bodyPr wrap="square" lIns="0" tIns="0" rIns="0" bIns="0" rtlCol="0" anchor="ctr" anchorCtr="0">
            <a:noAutofit/>
          </a:bodyPr>
          <a:lstStyle/>
          <a:p>
            <a:pPr algn="l"/>
            <a:r>
              <a:rPr lang="en-GB" sz="800">
                <a:solidFill>
                  <a:schemeClr val="tx1"/>
                </a:solidFill>
                <a:effectLst/>
              </a:rPr>
              <a:t>Content is available under</a:t>
            </a:r>
          </a:p>
          <a:p>
            <a:pPr algn="l"/>
            <a:r>
              <a:rPr lang="en-GB" sz="800">
                <a:solidFill>
                  <a:schemeClr val="tx1"/>
                </a:solidFill>
                <a:effectLst/>
              </a:rPr>
              <a:t>CC BY 4.0 unless otherwise stated</a:t>
            </a:r>
          </a:p>
        </p:txBody>
      </p:sp>
      <p:sp>
        <p:nvSpPr>
          <p:cNvPr id="4" name="Text Placeholder 4">
            <a:extLst>
              <a:ext uri="{FF2B5EF4-FFF2-40B4-BE49-F238E27FC236}">
                <a16:creationId xmlns:a16="http://schemas.microsoft.com/office/drawing/2014/main" id="{83EA7968-9906-90DD-0C99-D5655D7F7ABF}"/>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41784776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CC-BY-NC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BBD2C13B-943D-4C5D-A3A3-F23FB1E21FDB}"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BY-NC 4.0 unless otherwise stated</a:t>
            </a:r>
            <a:endParaRPr lang="en-GB" sz="800">
              <a:solidFill>
                <a:schemeClr val="tx1"/>
              </a:solidFill>
              <a:effectLst/>
            </a:endParaRPr>
          </a:p>
        </p:txBody>
      </p:sp>
      <p:pic>
        <p:nvPicPr>
          <p:cNvPr id="4" name="Picture 3">
            <a:hlinkClick r:id="rId2"/>
            <a:extLst>
              <a:ext uri="{FF2B5EF4-FFF2-40B4-BE49-F238E27FC236}">
                <a16:creationId xmlns:a16="http://schemas.microsoft.com/office/drawing/2014/main" id="{746A0EE7-1655-B8BB-A7A6-5A671F5AC352}"/>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504" y="6093296"/>
            <a:ext cx="360000" cy="360000"/>
          </a:xfrm>
          <a:prstGeom prst="rect">
            <a:avLst/>
          </a:prstGeom>
        </p:spPr>
      </p:pic>
      <p:sp>
        <p:nvSpPr>
          <p:cNvPr id="5" name="Text Placeholder 4">
            <a:extLst>
              <a:ext uri="{FF2B5EF4-FFF2-40B4-BE49-F238E27FC236}">
                <a16:creationId xmlns:a16="http://schemas.microsoft.com/office/drawing/2014/main" id="{B576FF73-4D19-0D8D-6148-301F8C2E2B2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81835941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CC-BY-SA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F247113-8288-4B24-AD4B-4735DC9CBA39}" type="datetime1">
              <a:rPr lang="fi-FI" smtClean="0"/>
              <a:t>21.4.2026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BY-SA 4.0 unless otherwise stated</a:t>
            </a:r>
            <a:endParaRPr lang="en-GB" sz="800">
              <a:solidFill>
                <a:schemeClr val="tx1"/>
              </a:solidFill>
              <a:effectLst/>
            </a:endParaRPr>
          </a:p>
        </p:txBody>
      </p:sp>
      <p:pic>
        <p:nvPicPr>
          <p:cNvPr id="6" name="Picture 5">
            <a:hlinkClick r:id="rId2"/>
            <a:extLst>
              <a:ext uri="{FF2B5EF4-FFF2-40B4-BE49-F238E27FC236}">
                <a16:creationId xmlns:a16="http://schemas.microsoft.com/office/drawing/2014/main" id="{FC0491D6-8735-CD8F-1C61-5F39FCFAC6E9}"/>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464" y="6093296"/>
            <a:ext cx="360000" cy="360000"/>
          </a:xfrm>
          <a:prstGeom prst="rect">
            <a:avLst/>
          </a:prstGeom>
        </p:spPr>
      </p:pic>
      <p:sp>
        <p:nvSpPr>
          <p:cNvPr id="4" name="Text Placeholder 4">
            <a:extLst>
              <a:ext uri="{FF2B5EF4-FFF2-40B4-BE49-F238E27FC236}">
                <a16:creationId xmlns:a16="http://schemas.microsoft.com/office/drawing/2014/main" id="{55BB1539-68FC-64F1-1A32-3717514C54D6}"/>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2256297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spcBef>
                <a:spcPts val="0"/>
              </a:spcBef>
              <a:defRPr lang="en-US" sz="1200" dirty="0"/>
            </a:lvl1pPr>
          </a:lstStyle>
          <a:p>
            <a:pPr marR="0" lvl="0" fontAlgn="auto">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3A70D3C-0CC8-FE4E-F52B-53CE8B81A6CF}"/>
              </a:ext>
            </a:extLst>
          </p:cNvPr>
          <p:cNvSpPr>
            <a:spLocks noGrp="1"/>
          </p:cNvSpPr>
          <p:nvPr>
            <p:ph type="dt" sz="half" idx="14"/>
          </p:nvPr>
        </p:nvSpPr>
        <p:spPr/>
        <p:txBody>
          <a:bodyPr/>
          <a:lstStyle/>
          <a:p>
            <a:fld id="{4D32C0E9-F6CE-4F30-8D80-9FF45B3657AE}" type="datetime1">
              <a:rPr lang="fi-FI" smtClean="0"/>
              <a:t>21.4.2026</a:t>
            </a:fld>
            <a:endParaRPr lang="fi-FI"/>
          </a:p>
        </p:txBody>
      </p:sp>
      <p:sp>
        <p:nvSpPr>
          <p:cNvPr id="5" name="Footer Placeholder 4">
            <a:extLst>
              <a:ext uri="{FF2B5EF4-FFF2-40B4-BE49-F238E27FC236}">
                <a16:creationId xmlns:a16="http://schemas.microsoft.com/office/drawing/2014/main" id="{6435823F-DD19-8F3B-CB31-DC7AB7F7DD25}"/>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7CA50C0-8868-D9E3-6151-7FEB6CA03A3F}"/>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5D974B8-11FD-E356-FB5B-3122C8279C5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31694491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692D525C-3081-B968-0AF5-7BEF0546FF81}"/>
              </a:ext>
            </a:extLst>
          </p:cNvPr>
          <p:cNvSpPr>
            <a:spLocks noGrp="1"/>
          </p:cNvSpPr>
          <p:nvPr>
            <p:ph type="dt" sz="half" idx="14"/>
          </p:nvPr>
        </p:nvSpPr>
        <p:spPr/>
        <p:txBody>
          <a:bodyPr/>
          <a:lstStyle/>
          <a:p>
            <a:fld id="{16E1DA7C-1B08-4EB5-987E-7E79D498F0DB}" type="datetime1">
              <a:rPr lang="fi-FI" smtClean="0"/>
              <a:t>21.4.2026</a:t>
            </a:fld>
            <a:endParaRPr lang="fi-FI"/>
          </a:p>
        </p:txBody>
      </p:sp>
      <p:sp>
        <p:nvSpPr>
          <p:cNvPr id="5" name="Footer Placeholder 4">
            <a:extLst>
              <a:ext uri="{FF2B5EF4-FFF2-40B4-BE49-F238E27FC236}">
                <a16:creationId xmlns:a16="http://schemas.microsoft.com/office/drawing/2014/main" id="{392A5AC0-B982-BC97-275E-413CCD6728D9}"/>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7A42E97D-600F-96A3-1815-D8FD599585FB}"/>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4E29A865-2001-B925-B058-7F4CEC8FF5B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87060078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69F6B43-DE36-0148-A7EA-157879F29459}"/>
              </a:ext>
            </a:extLst>
          </p:cNvPr>
          <p:cNvSpPr>
            <a:spLocks noGrp="1"/>
          </p:cNvSpPr>
          <p:nvPr>
            <p:ph type="dt" sz="half" idx="14"/>
          </p:nvPr>
        </p:nvSpPr>
        <p:spPr/>
        <p:txBody>
          <a:bodyPr/>
          <a:lstStyle/>
          <a:p>
            <a:fld id="{F319856C-22BD-41FC-AF81-1BB70C92327F}" type="datetime1">
              <a:rPr lang="fi-FI" smtClean="0"/>
              <a:t>21.4.2026</a:t>
            </a:fld>
            <a:endParaRPr lang="fi-FI"/>
          </a:p>
        </p:txBody>
      </p:sp>
      <p:sp>
        <p:nvSpPr>
          <p:cNvPr id="5" name="Footer Placeholder 4">
            <a:extLst>
              <a:ext uri="{FF2B5EF4-FFF2-40B4-BE49-F238E27FC236}">
                <a16:creationId xmlns:a16="http://schemas.microsoft.com/office/drawing/2014/main" id="{5FD05162-E4FC-F030-07AC-FC3AEEFFF4E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102E61C5-655F-9E60-460E-8B16B76A7F3A}"/>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E73BB4C-6EC5-371E-1EAE-C8A6FEDC360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74312870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5E78DCC-4AC7-C533-30A2-5C63D26BDB4B}"/>
              </a:ext>
            </a:extLst>
          </p:cNvPr>
          <p:cNvSpPr>
            <a:spLocks noGrp="1"/>
          </p:cNvSpPr>
          <p:nvPr>
            <p:ph type="dt" sz="half" idx="14"/>
          </p:nvPr>
        </p:nvSpPr>
        <p:spPr/>
        <p:txBody>
          <a:bodyPr/>
          <a:lstStyle/>
          <a:p>
            <a:fld id="{94EEE8A0-D200-44C7-99BF-B78899738F43}" type="datetime1">
              <a:rPr lang="fi-FI" smtClean="0"/>
              <a:t>21.4.2026</a:t>
            </a:fld>
            <a:endParaRPr lang="fi-FI"/>
          </a:p>
        </p:txBody>
      </p:sp>
      <p:sp>
        <p:nvSpPr>
          <p:cNvPr id="5" name="Footer Placeholder 4">
            <a:extLst>
              <a:ext uri="{FF2B5EF4-FFF2-40B4-BE49-F238E27FC236}">
                <a16:creationId xmlns:a16="http://schemas.microsoft.com/office/drawing/2014/main" id="{F13AEA57-51F9-8677-BE77-6A173FB52ACF}"/>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545089EB-5ECF-87F1-77A7-C15D7B25B777}"/>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7D5F13A0-8C72-600B-9974-1DCA3E4159D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05592435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68E7816-46AF-EDE4-B973-3A70EF994BCC}"/>
              </a:ext>
            </a:extLst>
          </p:cNvPr>
          <p:cNvSpPr>
            <a:spLocks noGrp="1"/>
          </p:cNvSpPr>
          <p:nvPr>
            <p:ph type="dt" sz="half" idx="14"/>
          </p:nvPr>
        </p:nvSpPr>
        <p:spPr/>
        <p:txBody>
          <a:bodyPr/>
          <a:lstStyle>
            <a:lvl1pPr>
              <a:defRPr>
                <a:solidFill>
                  <a:schemeClr val="bg1"/>
                </a:solidFill>
              </a:defRPr>
            </a:lvl1pPr>
          </a:lstStyle>
          <a:p>
            <a:fld id="{02096FD4-9DA7-448F-84D9-CC7ED86D62AD}" type="datetime1">
              <a:rPr lang="fi-FI" smtClean="0"/>
              <a:t>21.4.2026</a:t>
            </a:fld>
            <a:endParaRPr lang="fi-FI"/>
          </a:p>
        </p:txBody>
      </p:sp>
      <p:sp>
        <p:nvSpPr>
          <p:cNvPr id="5" name="Footer Placeholder 4">
            <a:extLst>
              <a:ext uri="{FF2B5EF4-FFF2-40B4-BE49-F238E27FC236}">
                <a16:creationId xmlns:a16="http://schemas.microsoft.com/office/drawing/2014/main" id="{E3E6E867-4E34-AE05-3565-F0277F684973}"/>
              </a:ext>
            </a:extLst>
          </p:cNvPr>
          <p:cNvSpPr>
            <a:spLocks noGrp="1"/>
          </p:cNvSpPr>
          <p:nvPr>
            <p:ph type="ftr" sz="quarter" idx="15"/>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1C11884A-89D7-C67B-7CC3-A45310410CE1}"/>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B5327C8-35AE-43B7-A01A-DC1FE2F0BEF1}"/>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8650221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2">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FAC22D7-D1D6-D8DB-06A4-46EE3349040B}"/>
              </a:ext>
            </a:extLst>
          </p:cNvPr>
          <p:cNvSpPr>
            <a:spLocks noGrp="1"/>
          </p:cNvSpPr>
          <p:nvPr>
            <p:ph type="dt" sz="half" idx="14"/>
          </p:nvPr>
        </p:nvSpPr>
        <p:spPr/>
        <p:txBody>
          <a:bodyPr/>
          <a:lstStyle/>
          <a:p>
            <a:fld id="{FFF71782-49DF-4251-96C1-1ED1AEE07179}" type="datetime1">
              <a:rPr lang="fi-FI" smtClean="0"/>
              <a:t>21.4.2026</a:t>
            </a:fld>
            <a:endParaRPr lang="fi-FI"/>
          </a:p>
        </p:txBody>
      </p:sp>
      <p:sp>
        <p:nvSpPr>
          <p:cNvPr id="5" name="Footer Placeholder 4">
            <a:extLst>
              <a:ext uri="{FF2B5EF4-FFF2-40B4-BE49-F238E27FC236}">
                <a16:creationId xmlns:a16="http://schemas.microsoft.com/office/drawing/2014/main" id="{1A1A431B-3F31-0E0E-6255-138EC93AAE6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D5BEC0DB-FC2B-561F-42FF-3B0802FA5285}"/>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DA234B95-8F0F-4EC3-9F33-8DD846B5BE8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253596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CD3252-9894-5CB4-0DE0-49B9D7F2132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DEBBDED-1F38-0CC7-F821-BB9859613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C4E0425-52EB-DE1C-F91D-98EA47F8878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C4E98A9-D4F7-1CB0-AF48-EE2A18DB1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9F40F46-2BB0-7393-956D-CADD88F01745}"/>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0FCE22C-C259-BE4B-237B-CDB7BEB178C0}"/>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8" name="Alatunnisteen paikkamerkki 7">
            <a:extLst>
              <a:ext uri="{FF2B5EF4-FFF2-40B4-BE49-F238E27FC236}">
                <a16:creationId xmlns:a16="http://schemas.microsoft.com/office/drawing/2014/main" id="{BFBAF23A-973A-8BE6-761A-DB34B3363E5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757013F-CF9E-5471-1595-F83DC8A45B83}"/>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0692793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2">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01F7BF-6136-1293-03E9-87CB159D78B4}"/>
              </a:ext>
            </a:extLst>
          </p:cNvPr>
          <p:cNvSpPr>
            <a:spLocks noGrp="1"/>
          </p:cNvSpPr>
          <p:nvPr>
            <p:ph type="dt" sz="half" idx="14"/>
          </p:nvPr>
        </p:nvSpPr>
        <p:spPr/>
        <p:txBody>
          <a:bodyPr/>
          <a:lstStyle/>
          <a:p>
            <a:fld id="{BC625B14-2B4E-49A1-983C-100F50A12452}" type="datetime1">
              <a:rPr lang="fi-FI" smtClean="0"/>
              <a:t>21.4.2026</a:t>
            </a:fld>
            <a:endParaRPr lang="fi-FI"/>
          </a:p>
        </p:txBody>
      </p:sp>
      <p:sp>
        <p:nvSpPr>
          <p:cNvPr id="5" name="Footer Placeholder 4">
            <a:extLst>
              <a:ext uri="{FF2B5EF4-FFF2-40B4-BE49-F238E27FC236}">
                <a16:creationId xmlns:a16="http://schemas.microsoft.com/office/drawing/2014/main" id="{48FE259E-7E55-6AB4-BF0A-B44DAFEF990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F96378F-80BB-E789-AD86-D9EA44DA29E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82C49FA-163A-6789-9F54-6B5716B363A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4528668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2">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EB261AA-A967-344D-10CF-A52EC9EFC271}"/>
              </a:ext>
            </a:extLst>
          </p:cNvPr>
          <p:cNvSpPr>
            <a:spLocks noGrp="1"/>
          </p:cNvSpPr>
          <p:nvPr>
            <p:ph type="dt" sz="half" idx="14"/>
          </p:nvPr>
        </p:nvSpPr>
        <p:spPr/>
        <p:txBody>
          <a:bodyPr/>
          <a:lstStyle/>
          <a:p>
            <a:fld id="{4796F3FE-7809-47F6-A8C4-E1B9C9C651E4}" type="datetime1">
              <a:rPr lang="fi-FI" smtClean="0"/>
              <a:t>21.4.2026</a:t>
            </a:fld>
            <a:endParaRPr lang="fi-FI"/>
          </a:p>
        </p:txBody>
      </p:sp>
      <p:sp>
        <p:nvSpPr>
          <p:cNvPr id="5" name="Footer Placeholder 4">
            <a:extLst>
              <a:ext uri="{FF2B5EF4-FFF2-40B4-BE49-F238E27FC236}">
                <a16:creationId xmlns:a16="http://schemas.microsoft.com/office/drawing/2014/main" id="{DC5CAA6F-5588-75A0-B42A-E7B4358C7B7E}"/>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C4CB569-8C10-87E5-2F35-74ED3EF15E5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771EAB8-E976-3394-3EDD-274481E2110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2116487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CE10FE-B9CB-31C9-C131-FA8A9355BEFC}"/>
              </a:ext>
            </a:extLst>
          </p:cNvPr>
          <p:cNvSpPr>
            <a:spLocks noGrp="1"/>
          </p:cNvSpPr>
          <p:nvPr>
            <p:ph type="dt" sz="half" idx="14"/>
          </p:nvPr>
        </p:nvSpPr>
        <p:spPr/>
        <p:txBody>
          <a:bodyPr/>
          <a:lstStyle/>
          <a:p>
            <a:fld id="{813C8835-D307-4258-A3A0-D6D01C3D6A02}" type="datetime1">
              <a:rPr lang="fi-FI" smtClean="0"/>
              <a:t>21.4.2026</a:t>
            </a:fld>
            <a:endParaRPr lang="fi-FI"/>
          </a:p>
        </p:txBody>
      </p:sp>
      <p:sp>
        <p:nvSpPr>
          <p:cNvPr id="5" name="Footer Placeholder 4">
            <a:extLst>
              <a:ext uri="{FF2B5EF4-FFF2-40B4-BE49-F238E27FC236}">
                <a16:creationId xmlns:a16="http://schemas.microsoft.com/office/drawing/2014/main" id="{E5AB6C74-8053-BBC4-940C-7BD1DA87F42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233658A-D30E-64F2-DD4D-DE5EA0255E92}"/>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531D53A2-130E-125B-FE0A-6CBEABB2567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3253767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2">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F731E99-3C7B-49D2-A668-4F81F502E959}"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062062DE-D201-A7D5-B7B2-4A339438FA1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15950140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3">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6B325826-F92D-425A-81E3-2BBA101149E8}"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1631046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3">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995732B7-9D02-43F0-8DDE-54D8F9C8E803}"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2870396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3">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CC0E368C-9E03-4CFB-AB2B-A63C04375488}"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527393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3">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2806608F-D96E-42C2-B3A9-09B14D07446D}"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13795004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3">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C75DB03-1B34-47A3-8EA2-26D9E0502960}" type="datetime1">
              <a:rPr lang="fi-FI" smtClean="0"/>
              <a:t>21.4.2026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86133061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14B639F7-5547-422B-BAF7-85FD67290F65}"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85076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D1D2F3-4700-D45E-5E29-B4EE691C711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78559D4-9D90-BD67-7034-81011485B723}"/>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4" name="Alatunnisteen paikkamerkki 3">
            <a:extLst>
              <a:ext uri="{FF2B5EF4-FFF2-40B4-BE49-F238E27FC236}">
                <a16:creationId xmlns:a16="http://schemas.microsoft.com/office/drawing/2014/main" id="{5260BCFD-0803-FAB4-5196-AE626F33FD2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8BB6376-6165-2CF6-15B1-82B7C372EB26}"/>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78248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Thank you Yellow">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6" name="Freeform 5">
            <a:extLst>
              <a:ext uri="{FF2B5EF4-FFF2-40B4-BE49-F238E27FC236}">
                <a16:creationId xmlns:a16="http://schemas.microsoft.com/office/drawing/2014/main" id="{4E379A93-4718-A4A6-52FF-0770DDE1FB8E}"/>
              </a:ext>
              <a:ext uri="{C183D7F6-B498-43B3-948B-1728B52AA6E4}">
                <adec:decorative xmlns:adec="http://schemas.microsoft.com/office/drawing/2017/decorative" val="1"/>
              </a:ext>
            </a:extLst>
          </p:cNvPr>
          <p:cNvSpPr>
            <a:spLocks noChangeAspect="1" noEditPoints="1"/>
          </p:cNvSpPr>
          <p:nvPr/>
        </p:nvSpPr>
        <p:spPr bwMode="auto">
          <a:xfrm>
            <a:off x="407988" y="2805066"/>
            <a:ext cx="4895924" cy="3648121"/>
          </a:xfrm>
          <a:custGeom>
            <a:avLst/>
            <a:gdLst>
              <a:gd name="T0" fmla="*/ 6475 w 6475"/>
              <a:gd name="T1" fmla="*/ 1671 h 4824"/>
              <a:gd name="T2" fmla="*/ 6332 w 6475"/>
              <a:gd name="T3" fmla="*/ 2506 h 4824"/>
              <a:gd name="T4" fmla="*/ 6191 w 6475"/>
              <a:gd name="T5" fmla="*/ 3343 h 4824"/>
              <a:gd name="T6" fmla="*/ 5547 w 6475"/>
              <a:gd name="T7" fmla="*/ 3343 h 4824"/>
              <a:gd name="T8" fmla="*/ 5428 w 6475"/>
              <a:gd name="T9" fmla="*/ 2506 h 4824"/>
              <a:gd name="T10" fmla="*/ 5309 w 6475"/>
              <a:gd name="T11" fmla="*/ 1671 h 4824"/>
              <a:gd name="T12" fmla="*/ 5309 w 6475"/>
              <a:gd name="T13" fmla="*/ 835 h 4824"/>
              <a:gd name="T14" fmla="*/ 5309 w 6475"/>
              <a:gd name="T15" fmla="*/ 0 h 4824"/>
              <a:gd name="T16" fmla="*/ 5892 w 6475"/>
              <a:gd name="T17" fmla="*/ 0 h 4824"/>
              <a:gd name="T18" fmla="*/ 6475 w 6475"/>
              <a:gd name="T19" fmla="*/ 0 h 4824"/>
              <a:gd name="T20" fmla="*/ 6475 w 6475"/>
              <a:gd name="T21" fmla="*/ 835 h 4824"/>
              <a:gd name="T22" fmla="*/ 6475 w 6475"/>
              <a:gd name="T23" fmla="*/ 1671 h 4824"/>
              <a:gd name="T24" fmla="*/ 3041 w 6475"/>
              <a:gd name="T25" fmla="*/ 3007 h 4824"/>
              <a:gd name="T26" fmla="*/ 2742 w 6475"/>
              <a:gd name="T27" fmla="*/ 2147 h 4824"/>
              <a:gd name="T28" fmla="*/ 2444 w 6475"/>
              <a:gd name="T29" fmla="*/ 1289 h 4824"/>
              <a:gd name="T30" fmla="*/ 2145 w 6475"/>
              <a:gd name="T31" fmla="*/ 2147 h 4824"/>
              <a:gd name="T32" fmla="*/ 1847 w 6475"/>
              <a:gd name="T33" fmla="*/ 3007 h 4824"/>
              <a:gd name="T34" fmla="*/ 2444 w 6475"/>
              <a:gd name="T35" fmla="*/ 3007 h 4824"/>
              <a:gd name="T36" fmla="*/ 3041 w 6475"/>
              <a:gd name="T37" fmla="*/ 3007 h 4824"/>
              <a:gd name="T38" fmla="*/ 4887 w 6475"/>
              <a:gd name="T39" fmla="*/ 4824 h 4824"/>
              <a:gd name="T40" fmla="*/ 4278 w 6475"/>
              <a:gd name="T41" fmla="*/ 4824 h 4824"/>
              <a:gd name="T42" fmla="*/ 3671 w 6475"/>
              <a:gd name="T43" fmla="*/ 4824 h 4824"/>
              <a:gd name="T44" fmla="*/ 3375 w 6475"/>
              <a:gd name="T45" fmla="*/ 3971 h 4824"/>
              <a:gd name="T46" fmla="*/ 2444 w 6475"/>
              <a:gd name="T47" fmla="*/ 3971 h 4824"/>
              <a:gd name="T48" fmla="*/ 1513 w 6475"/>
              <a:gd name="T49" fmla="*/ 3971 h 4824"/>
              <a:gd name="T50" fmla="*/ 1216 w 6475"/>
              <a:gd name="T51" fmla="*/ 4824 h 4824"/>
              <a:gd name="T52" fmla="*/ 607 w 6475"/>
              <a:gd name="T53" fmla="*/ 4824 h 4824"/>
              <a:gd name="T54" fmla="*/ 0 w 6475"/>
              <a:gd name="T55" fmla="*/ 4824 h 4824"/>
              <a:gd name="T56" fmla="*/ 214 w 6475"/>
              <a:gd name="T57" fmla="*/ 4221 h 4824"/>
              <a:gd name="T58" fmla="*/ 427 w 6475"/>
              <a:gd name="T59" fmla="*/ 3618 h 4824"/>
              <a:gd name="T60" fmla="*/ 641 w 6475"/>
              <a:gd name="T61" fmla="*/ 3015 h 4824"/>
              <a:gd name="T62" fmla="*/ 856 w 6475"/>
              <a:gd name="T63" fmla="*/ 2412 h 4824"/>
              <a:gd name="T64" fmla="*/ 1070 w 6475"/>
              <a:gd name="T65" fmla="*/ 1809 h 4824"/>
              <a:gd name="T66" fmla="*/ 1285 w 6475"/>
              <a:gd name="T67" fmla="*/ 1206 h 4824"/>
              <a:gd name="T68" fmla="*/ 1499 w 6475"/>
              <a:gd name="T69" fmla="*/ 603 h 4824"/>
              <a:gd name="T70" fmla="*/ 1714 w 6475"/>
              <a:gd name="T71" fmla="*/ 0 h 4824"/>
              <a:gd name="T72" fmla="*/ 2443 w 6475"/>
              <a:gd name="T73" fmla="*/ 0 h 4824"/>
              <a:gd name="T74" fmla="*/ 3173 w 6475"/>
              <a:gd name="T75" fmla="*/ 0 h 4824"/>
              <a:gd name="T76" fmla="*/ 3387 w 6475"/>
              <a:gd name="T77" fmla="*/ 603 h 4824"/>
              <a:gd name="T78" fmla="*/ 3601 w 6475"/>
              <a:gd name="T79" fmla="*/ 1206 h 4824"/>
              <a:gd name="T80" fmla="*/ 3814 w 6475"/>
              <a:gd name="T81" fmla="*/ 1809 h 4824"/>
              <a:gd name="T82" fmla="*/ 4029 w 6475"/>
              <a:gd name="T83" fmla="*/ 2412 h 4824"/>
              <a:gd name="T84" fmla="*/ 4243 w 6475"/>
              <a:gd name="T85" fmla="*/ 3015 h 4824"/>
              <a:gd name="T86" fmla="*/ 4458 w 6475"/>
              <a:gd name="T87" fmla="*/ 3618 h 4824"/>
              <a:gd name="T88" fmla="*/ 4672 w 6475"/>
              <a:gd name="T89" fmla="*/ 4221 h 4824"/>
              <a:gd name="T90" fmla="*/ 4887 w 6475"/>
              <a:gd name="T91" fmla="*/ 4824 h 4824"/>
              <a:gd name="T92" fmla="*/ 5343 w 6475"/>
              <a:gd name="T93" fmla="*/ 4824 h 4824"/>
              <a:gd name="T94" fmla="*/ 5343 w 6475"/>
              <a:gd name="T95" fmla="*/ 4277 h 4824"/>
              <a:gd name="T96" fmla="*/ 5343 w 6475"/>
              <a:gd name="T97" fmla="*/ 3730 h 4824"/>
              <a:gd name="T98" fmla="*/ 5891 w 6475"/>
              <a:gd name="T99" fmla="*/ 3730 h 4824"/>
              <a:gd name="T100" fmla="*/ 6440 w 6475"/>
              <a:gd name="T101" fmla="*/ 3730 h 4824"/>
              <a:gd name="T102" fmla="*/ 6440 w 6475"/>
              <a:gd name="T103" fmla="*/ 4277 h 4824"/>
              <a:gd name="T104" fmla="*/ 6440 w 6475"/>
              <a:gd name="T105" fmla="*/ 4824 h 4824"/>
              <a:gd name="T106" fmla="*/ 5891 w 6475"/>
              <a:gd name="T107" fmla="*/ 4824 h 4824"/>
              <a:gd name="T108" fmla="*/ 5343 w 6475"/>
              <a:gd name="T109" fmla="*/ 4824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75" h="4824">
                <a:moveTo>
                  <a:pt x="6475" y="1671"/>
                </a:moveTo>
                <a:lnTo>
                  <a:pt x="6332" y="2506"/>
                </a:lnTo>
                <a:lnTo>
                  <a:pt x="6191" y="3343"/>
                </a:lnTo>
                <a:lnTo>
                  <a:pt x="5547" y="3343"/>
                </a:lnTo>
                <a:lnTo>
                  <a:pt x="5428" y="2506"/>
                </a:lnTo>
                <a:lnTo>
                  <a:pt x="5309" y="1671"/>
                </a:lnTo>
                <a:lnTo>
                  <a:pt x="5309" y="835"/>
                </a:lnTo>
                <a:lnTo>
                  <a:pt x="5309" y="0"/>
                </a:lnTo>
                <a:lnTo>
                  <a:pt x="5892" y="0"/>
                </a:lnTo>
                <a:lnTo>
                  <a:pt x="6475" y="0"/>
                </a:lnTo>
                <a:lnTo>
                  <a:pt x="6475" y="835"/>
                </a:lnTo>
                <a:lnTo>
                  <a:pt x="6475" y="1671"/>
                </a:lnTo>
                <a:close/>
                <a:moveTo>
                  <a:pt x="3041" y="3007"/>
                </a:moveTo>
                <a:lnTo>
                  <a:pt x="2742" y="2147"/>
                </a:lnTo>
                <a:lnTo>
                  <a:pt x="2444" y="1289"/>
                </a:lnTo>
                <a:lnTo>
                  <a:pt x="2145" y="2147"/>
                </a:lnTo>
                <a:lnTo>
                  <a:pt x="1847" y="3007"/>
                </a:lnTo>
                <a:lnTo>
                  <a:pt x="2444" y="3007"/>
                </a:lnTo>
                <a:lnTo>
                  <a:pt x="3041" y="3007"/>
                </a:lnTo>
                <a:close/>
                <a:moveTo>
                  <a:pt x="4887" y="4824"/>
                </a:moveTo>
                <a:lnTo>
                  <a:pt x="4278" y="4824"/>
                </a:lnTo>
                <a:lnTo>
                  <a:pt x="3671" y="4824"/>
                </a:lnTo>
                <a:lnTo>
                  <a:pt x="3375" y="3971"/>
                </a:lnTo>
                <a:lnTo>
                  <a:pt x="2444" y="3971"/>
                </a:lnTo>
                <a:lnTo>
                  <a:pt x="1513" y="3971"/>
                </a:lnTo>
                <a:lnTo>
                  <a:pt x="1216" y="4824"/>
                </a:lnTo>
                <a:lnTo>
                  <a:pt x="607" y="4824"/>
                </a:lnTo>
                <a:lnTo>
                  <a:pt x="0" y="4824"/>
                </a:lnTo>
                <a:lnTo>
                  <a:pt x="214" y="4221"/>
                </a:lnTo>
                <a:lnTo>
                  <a:pt x="427" y="3618"/>
                </a:lnTo>
                <a:lnTo>
                  <a:pt x="641" y="3015"/>
                </a:lnTo>
                <a:lnTo>
                  <a:pt x="856" y="2412"/>
                </a:lnTo>
                <a:lnTo>
                  <a:pt x="1070" y="1809"/>
                </a:lnTo>
                <a:lnTo>
                  <a:pt x="1285" y="1206"/>
                </a:lnTo>
                <a:lnTo>
                  <a:pt x="1499" y="603"/>
                </a:lnTo>
                <a:lnTo>
                  <a:pt x="1714" y="0"/>
                </a:lnTo>
                <a:lnTo>
                  <a:pt x="2443" y="0"/>
                </a:lnTo>
                <a:lnTo>
                  <a:pt x="3173" y="0"/>
                </a:lnTo>
                <a:lnTo>
                  <a:pt x="3387" y="603"/>
                </a:lnTo>
                <a:lnTo>
                  <a:pt x="3601" y="1206"/>
                </a:lnTo>
                <a:lnTo>
                  <a:pt x="3814" y="1809"/>
                </a:lnTo>
                <a:lnTo>
                  <a:pt x="4029" y="2412"/>
                </a:lnTo>
                <a:lnTo>
                  <a:pt x="4243" y="3015"/>
                </a:lnTo>
                <a:lnTo>
                  <a:pt x="4458" y="3618"/>
                </a:lnTo>
                <a:lnTo>
                  <a:pt x="4672" y="4221"/>
                </a:lnTo>
                <a:lnTo>
                  <a:pt x="4887" y="4824"/>
                </a:lnTo>
                <a:close/>
                <a:moveTo>
                  <a:pt x="5343" y="4824"/>
                </a:moveTo>
                <a:lnTo>
                  <a:pt x="5343" y="4277"/>
                </a:lnTo>
                <a:lnTo>
                  <a:pt x="5343" y="3730"/>
                </a:lnTo>
                <a:lnTo>
                  <a:pt x="5891" y="3730"/>
                </a:lnTo>
                <a:lnTo>
                  <a:pt x="6440" y="3730"/>
                </a:lnTo>
                <a:lnTo>
                  <a:pt x="6440" y="4277"/>
                </a:lnTo>
                <a:lnTo>
                  <a:pt x="6440" y="4824"/>
                </a:lnTo>
                <a:lnTo>
                  <a:pt x="5891" y="4824"/>
                </a:lnTo>
                <a:lnTo>
                  <a:pt x="5343" y="4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2F31311B-B039-888D-706C-C02FE1F80175}"/>
              </a:ext>
            </a:extLst>
          </p:cNvPr>
          <p:cNvSpPr>
            <a:spLocks noGrp="1"/>
          </p:cNvSpPr>
          <p:nvPr>
            <p:ph type="dt" sz="half" idx="14"/>
          </p:nvPr>
        </p:nvSpPr>
        <p:spPr/>
        <p:txBody>
          <a:bodyPr/>
          <a:lstStyle/>
          <a:p>
            <a:fld id="{725CAF6D-1016-4B8F-B423-2EFB8ABFBD35}" type="datetime1">
              <a:rPr lang="fi-FI" smtClean="0"/>
              <a:t>21.4.2026</a:t>
            </a:fld>
            <a:endParaRPr lang="fi-FI"/>
          </a:p>
        </p:txBody>
      </p:sp>
      <p:sp>
        <p:nvSpPr>
          <p:cNvPr id="4" name="Slide Number Placeholder 3">
            <a:extLst>
              <a:ext uri="{FF2B5EF4-FFF2-40B4-BE49-F238E27FC236}">
                <a16:creationId xmlns:a16="http://schemas.microsoft.com/office/drawing/2014/main" id="{22ED29A7-39F7-6678-ED5C-1BFC1DE83DE3}"/>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7" name="TextBox 6">
            <a:extLst>
              <a:ext uri="{FF2B5EF4-FFF2-40B4-BE49-F238E27FC236}">
                <a16:creationId xmlns:a16="http://schemas.microsoft.com/office/drawing/2014/main" id="{A2C0BA38-FC88-57DB-9D5F-17BBFA1AD9C4}"/>
              </a:ext>
              <a:ext uri="{C183D7F6-B498-43B3-948B-1728B52AA6E4}">
                <adec:decorative xmlns:adec="http://schemas.microsoft.com/office/drawing/2017/decorative" val="1"/>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a:latin typeface="+mj-lt"/>
              </a:rPr>
              <a:t>Kiitos</a:t>
            </a:r>
          </a:p>
        </p:txBody>
      </p:sp>
      <p:sp>
        <p:nvSpPr>
          <p:cNvPr id="8" name="TextBox 7">
            <a:hlinkClick r:id="rId2"/>
            <a:extLst>
              <a:ext uri="{FF2B5EF4-FFF2-40B4-BE49-F238E27FC236}">
                <a16:creationId xmlns:a16="http://schemas.microsoft.com/office/drawing/2014/main" id="{ED4DAA49-5117-79E7-369F-3E00EDCAAED8}"/>
              </a:ext>
              <a:ext uri="{C183D7F6-B498-43B3-948B-1728B52AA6E4}">
                <adec:decorative xmlns:adec="http://schemas.microsoft.com/office/drawing/2017/decorative" val="1"/>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a:t>aalto.fi</a:t>
            </a:r>
          </a:p>
        </p:txBody>
      </p:sp>
      <p:cxnSp>
        <p:nvCxnSpPr>
          <p:cNvPr id="9" name="Straight Connector 8">
            <a:extLst>
              <a:ext uri="{FF2B5EF4-FFF2-40B4-BE49-F238E27FC236}">
                <a16:creationId xmlns:a16="http://schemas.microsoft.com/office/drawing/2014/main" id="{83DCA95A-EFB3-A3D7-88E6-2D13DAC91375}"/>
              </a:ext>
              <a:ext uri="{C183D7F6-B498-43B3-948B-1728B52AA6E4}">
                <adec:decorative xmlns:adec="http://schemas.microsoft.com/office/drawing/2017/decorative" val="1"/>
              </a:ext>
            </a:extLst>
          </p:cNvPr>
          <p:cNvCxnSpPr>
            <a:cxnSpLocks/>
          </p:cNvCxnSpPr>
          <p:nvPr/>
        </p:nvCxnSpPr>
        <p:spPr>
          <a:xfrm>
            <a:off x="6448576" y="2004866"/>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0CF9B49D-2A0C-2616-04AB-10F0CA3E88F7}"/>
              </a:ext>
            </a:extLst>
          </p:cNvPr>
          <p:cNvSpPr>
            <a:spLocks noGrp="1"/>
          </p:cNvSpPr>
          <p:nvPr>
            <p:ph type="ftr" sz="quarter" idx="15"/>
          </p:nvPr>
        </p:nvSpPr>
        <p:spPr>
          <a:xfrm>
            <a:off x="6456040" y="6309320"/>
            <a:ext cx="3744416" cy="144016"/>
          </a:xfrm>
        </p:spPr>
        <p:txBody>
          <a:bodyPr/>
          <a:lstStyle/>
          <a:p>
            <a:endParaRPr lang="fi-FI"/>
          </a:p>
        </p:txBody>
      </p:sp>
    </p:spTree>
    <p:extLst>
      <p:ext uri="{BB962C8B-B14F-4D97-AF65-F5344CB8AC3E}">
        <p14:creationId xmlns:p14="http://schemas.microsoft.com/office/powerpoint/2010/main" val="130398385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30458DA4-33CA-4F40-84C0-C5D87AF1589C}"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66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ext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7B754492-5959-405F-BB07-7E0EE9FC2CC8}"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1290A9EE-B882-1AC8-FB03-9E891579AE36}"/>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00206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A0239DF8-092B-4AB5-95F8-DF635D74427E}"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180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EA559E86-1CB3-4CE6-8963-14FE44CF1175}"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550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6A6F64BC-3FC4-4D17-AFEA-4739F1CF634A}"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780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Bullet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C594A674-E0AB-46AA-9F8F-32DDB772D094}"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4056715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Bullets and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solidFill>
                  <a:schemeClr val="bg1"/>
                </a:solidFill>
              </a:defRPr>
            </a:lvl1pPr>
            <a:lvl2pPr marL="539750" indent="-266700">
              <a:defRPr>
                <a:solidFill>
                  <a:schemeClr val="bg1"/>
                </a:solidFill>
              </a:defRPr>
            </a:lvl2pPr>
            <a:lvl3pPr marL="808038" indent="-276225">
              <a:defRPr>
                <a:solidFill>
                  <a:schemeClr val="bg1"/>
                </a:solidFill>
              </a:defRPr>
            </a:lvl3pPr>
            <a:lvl4pPr marL="1077913" indent="-266700">
              <a:defRPr>
                <a:solidFill>
                  <a:schemeClr val="bg1"/>
                </a:solidFill>
              </a:defRPr>
            </a:lvl4pPr>
            <a:lvl5pPr marL="1347788" indent="-266700">
              <a:defRPr>
                <a:solidFill>
                  <a:schemeClr val="bg1"/>
                </a:solidFill>
              </a:defRPr>
            </a:lvl5pPr>
            <a:lvl6pPr marL="1617663" indent="-266700">
              <a:defRPr>
                <a:solidFill>
                  <a:schemeClr val="bg1"/>
                </a:solidFill>
              </a:defRPr>
            </a:lvl6pPr>
            <a:lvl7pPr marL="1885950" indent="-276225">
              <a:defRPr>
                <a:solidFill>
                  <a:schemeClr val="bg1"/>
                </a:solidFill>
              </a:defRPr>
            </a:lvl7pPr>
            <a:lvl8pPr marL="2155825" indent="-266700">
              <a:defRPr>
                <a:solidFill>
                  <a:schemeClr val="bg1"/>
                </a:solidFill>
              </a:defRPr>
            </a:lvl8pPr>
            <a:lvl9pPr marL="2425700" indent="-26670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0791284A-CABF-4497-83B4-2E7E36C65B62}"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7" name="Freeform 5">
            <a:extLst>
              <a:ext uri="{FF2B5EF4-FFF2-40B4-BE49-F238E27FC236}">
                <a16:creationId xmlns:a16="http://schemas.microsoft.com/office/drawing/2014/main" id="{E925B5BF-537D-28C4-E616-ABEDC53298DE}"/>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93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ullets and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2CCF4195-3E4F-4802-A0F2-9D9B7509E1C7}"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689401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ullets and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91754748-1252-48C2-8E09-54B8CE65B631}"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747321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56FE9BE-928C-15DB-2AE1-ECA012BDD8AE}"/>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3" name="Alatunnisteen paikkamerkki 2">
            <a:extLst>
              <a:ext uri="{FF2B5EF4-FFF2-40B4-BE49-F238E27FC236}">
                <a16:creationId xmlns:a16="http://schemas.microsoft.com/office/drawing/2014/main" id="{7DB159D5-255F-2B82-2D59-F60F18DCBBE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2995582-94F3-BF53-76C8-51785A4D66FF}"/>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7461943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ullets and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69035017-B4F5-432F-992F-B95BB71401F5}" type="datetime1">
              <a:rPr lang="fi-FI" smtClean="0"/>
              <a:t>21.4.2026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999903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14B639F7-5547-422B-BAF7-85FD67290F65}"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2086658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wo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4D10182C-E677-4BA0-A94C-5F53DC12E022}"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3" name="Freeform 5">
            <a:extLst>
              <a:ext uri="{FF2B5EF4-FFF2-40B4-BE49-F238E27FC236}">
                <a16:creationId xmlns:a16="http://schemas.microsoft.com/office/drawing/2014/main" id="{18D0D236-0E9F-85F5-9BC1-6B8DF3DB512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6096426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DA0E92C3-94CA-499B-8F0A-369D7AF6AB20}"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3396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F409CFA3-BD8D-4A0F-BE5E-96D0490262CC}"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054865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635DB3C3-C280-4420-90D2-7CB625085D43}"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536162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B6E1A621-AA6D-40B1-939F-9469EEC32967}"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056337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hree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AD6F3D1E-35B8-4377-9228-8E4F3040CA9A}"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8" name="Freeform 5">
            <a:extLst>
              <a:ext uri="{FF2B5EF4-FFF2-40B4-BE49-F238E27FC236}">
                <a16:creationId xmlns:a16="http://schemas.microsoft.com/office/drawing/2014/main" id="{D7912BB5-9834-D960-62E3-9D95A380EB5B}"/>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726333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hree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D0CFC090-4479-40CA-BF03-CC893911B841}"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866850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hree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C6FF5E7D-486B-408C-A3C6-F5403E3EBDC5}"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50355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5D2D21-295A-4160-84E5-647C1346793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4E8435A-1463-83F4-7E5C-0B432C425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AD0EAF-B63E-EDFF-CAAC-496035119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DD89057-24AA-7642-A6CA-BFCB8C57A089}"/>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6" name="Alatunnisteen paikkamerkki 5">
            <a:extLst>
              <a:ext uri="{FF2B5EF4-FFF2-40B4-BE49-F238E27FC236}">
                <a16:creationId xmlns:a16="http://schemas.microsoft.com/office/drawing/2014/main" id="{A3B1751D-2AE7-94A7-1229-8333E4554D5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558FCF6-000C-08C5-378F-7577B87A1690}"/>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1508578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hree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551E4566-A45B-435A-BEE5-C906812F7452}" type="datetime1">
              <a:rPr lang="fi-FI" smtClean="0"/>
              <a:t>21.4.2026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1205903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5" name="Päivämäärän paikkamerkki">
            <a:extLst>
              <a:ext uri="{FF2B5EF4-FFF2-40B4-BE49-F238E27FC236}">
                <a16:creationId xmlns:a16="http://schemas.microsoft.com/office/drawing/2014/main" id="{2DB17A22-5C30-4DF6-AA17-A32AEF780A8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063DBF84-2943-4349-B29E-1A6698FA5A80}" type="datetimeFigureOut">
              <a:rPr lang="fi-FI" smtClean="0"/>
              <a:t>21.4.2026</a:t>
            </a:fld>
            <a:endParaRPr lang="fi-FI"/>
          </a:p>
        </p:txBody>
      </p:sp>
      <p:sp>
        <p:nvSpPr>
          <p:cNvPr id="6" name="Alatunnisteen paikkamerkki">
            <a:extLst>
              <a:ext uri="{FF2B5EF4-FFF2-40B4-BE49-F238E27FC236}">
                <a16:creationId xmlns:a16="http://schemas.microsoft.com/office/drawing/2014/main" id="{061080B5-29DD-4AC7-90AE-C709C347826E}"/>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endParaRPr lang="fi-FI"/>
          </a:p>
        </p:txBody>
      </p:sp>
      <p:sp>
        <p:nvSpPr>
          <p:cNvPr id="7" name="Dian numeron paikkamerkki">
            <a:extLst>
              <a:ext uri="{FF2B5EF4-FFF2-40B4-BE49-F238E27FC236}">
                <a16:creationId xmlns:a16="http://schemas.microsoft.com/office/drawing/2014/main" id="{5FF5F7EB-5A40-40D7-9EDC-4AB08A06576F}"/>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9F02E9CC-E516-4267-8C06-B2F0B3D01F6D}" type="slidenum">
              <a:rPr lang="fi-FI" smtClean="0"/>
              <a:t>‹#›</a:t>
            </a:fld>
            <a:endParaRPr lang="fi-FI"/>
          </a:p>
        </p:txBody>
      </p:sp>
    </p:spTree>
    <p:extLst>
      <p:ext uri="{BB962C8B-B14F-4D97-AF65-F5344CB8AC3E}">
        <p14:creationId xmlns:p14="http://schemas.microsoft.com/office/powerpoint/2010/main" val="3553058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cSld name="Pääotsikkodia">
    <p:spTree>
      <p:nvGrpSpPr>
        <p:cNvPr id="1" name=""/>
        <p:cNvGrpSpPr/>
        <p:nvPr/>
      </p:nvGrpSpPr>
      <p:grpSpPr>
        <a:xfrm>
          <a:off x="0" y="0"/>
          <a:ext cx="0" cy="0"/>
          <a:chOff x="0" y="0"/>
          <a:chExt cx="0" cy="0"/>
        </a:xfrm>
      </p:grpSpPr>
      <p:pic>
        <p:nvPicPr>
          <p:cNvPr id="8" name="Kielibuustin logo" descr="Kielibuustin logo.">
            <a:extLst>
              <a:ext uri="{FF2B5EF4-FFF2-40B4-BE49-F238E27FC236}">
                <a16:creationId xmlns:a16="http://schemas.microsoft.com/office/drawing/2014/main" id="{3CF503CC-9BCE-4C27-98F7-66EE0968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429" y="1365457"/>
            <a:ext cx="2501142" cy="864833"/>
          </a:xfrm>
          <a:prstGeom prst="rect">
            <a:avLst/>
          </a:prstGeom>
        </p:spPr>
      </p:pic>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2230290"/>
            <a:ext cx="9144000" cy="2158694"/>
          </a:xfrm>
        </p:spPr>
        <p:txBody>
          <a:bodyPr anchor="ctr">
            <a:normAutofit/>
          </a:bodyPr>
          <a:lstStyle>
            <a:lvl1pPr algn="ctr">
              <a:lnSpc>
                <a:spcPct val="120000"/>
              </a:lnSpc>
              <a:defRPr sz="4400"/>
            </a:lvl1pPr>
          </a:lstStyle>
          <a:p>
            <a:r>
              <a:rPr lang="fi-FI" noProof="0"/>
              <a:t>Muokkaa ots. perustyyl. napsautt.</a:t>
            </a:r>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403128"/>
            <a:ext cx="9144000" cy="1000633"/>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FI"/>
          </a:p>
        </p:txBody>
      </p:sp>
    </p:spTree>
    <p:extLst>
      <p:ext uri="{BB962C8B-B14F-4D97-AF65-F5344CB8AC3E}">
        <p14:creationId xmlns:p14="http://schemas.microsoft.com/office/powerpoint/2010/main" val="2472761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9BACF5-9D88-CDE7-F80A-330E8E011FC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529B08F-5D90-261B-80DA-F20B5B1F1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3CFB32E-01A9-9F3F-E63B-E710DFD2D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566AF34-036B-34B2-1B3C-0BEE83F31F54}"/>
              </a:ext>
            </a:extLst>
          </p:cNvPr>
          <p:cNvSpPr>
            <a:spLocks noGrp="1"/>
          </p:cNvSpPr>
          <p:nvPr>
            <p:ph type="dt" sz="half" idx="10"/>
          </p:nvPr>
        </p:nvSpPr>
        <p:spPr/>
        <p:txBody>
          <a:bodyPr/>
          <a:lstStyle/>
          <a:p>
            <a:fld id="{BA824290-607D-4A4C-942F-E79D1F2953C8}" type="datetimeFigureOut">
              <a:rPr lang="fi-FI" smtClean="0"/>
              <a:t>21.4.2026</a:t>
            </a:fld>
            <a:endParaRPr lang="fi-FI"/>
          </a:p>
        </p:txBody>
      </p:sp>
      <p:sp>
        <p:nvSpPr>
          <p:cNvPr id="6" name="Alatunnisteen paikkamerkki 5">
            <a:extLst>
              <a:ext uri="{FF2B5EF4-FFF2-40B4-BE49-F238E27FC236}">
                <a16:creationId xmlns:a16="http://schemas.microsoft.com/office/drawing/2014/main" id="{A1650892-995F-F189-1E85-32D1E772894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54F8423-C5E4-CD26-270C-49BBB689877B}"/>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295016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image" Target="../media/image1.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theme" Target="../theme/theme4.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F9E8704-DB3A-0A51-AE0E-6CED0A70C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02CA29C-C3CE-4AE1-BE8F-ECE326E6A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AD01995-22F2-DFD1-6617-829EB9B4F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24290-607D-4A4C-942F-E79D1F2953C8}" type="datetimeFigureOut">
              <a:rPr lang="fi-FI" smtClean="0"/>
              <a:t>21.4.2026</a:t>
            </a:fld>
            <a:endParaRPr lang="fi-FI"/>
          </a:p>
        </p:txBody>
      </p:sp>
      <p:sp>
        <p:nvSpPr>
          <p:cNvPr id="5" name="Alatunnisteen paikkamerkki 4">
            <a:extLst>
              <a:ext uri="{FF2B5EF4-FFF2-40B4-BE49-F238E27FC236}">
                <a16:creationId xmlns:a16="http://schemas.microsoft.com/office/drawing/2014/main" id="{770C90E4-C264-E0A5-5FFA-509F89EB0F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6BEF7AD-BE16-BF79-C07C-7927774F2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A8C79-5E46-4F80-A20C-C89888513D79}" type="slidenum">
              <a:rPr lang="fi-FI" smtClean="0"/>
              <a:t>‹#›</a:t>
            </a:fld>
            <a:endParaRPr lang="fi-FI"/>
          </a:p>
        </p:txBody>
      </p:sp>
    </p:spTree>
    <p:extLst>
      <p:ext uri="{BB962C8B-B14F-4D97-AF65-F5344CB8AC3E}">
        <p14:creationId xmlns:p14="http://schemas.microsoft.com/office/powerpoint/2010/main" val="103679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85901988-9E68-44DC-AA5D-396DCAB59566}" type="datetime1">
              <a:rPr lang="fi-FI" smtClean="0"/>
              <a:t>21.4.2026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2992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4068" r:id="rId7"/>
    <p:sldLayoutId id="2147484069"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4076" r:id="rId19"/>
    <p:sldLayoutId id="2147484077" r:id="rId20"/>
    <p:sldLayoutId id="2147484078" r:id="rId21"/>
    <p:sldLayoutId id="2147484075" r:id="rId22"/>
    <p:sldLayoutId id="2147484079" r:id="rId23"/>
    <p:sldLayoutId id="2147484156" r:id="rId24"/>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85901988-9E68-44DC-AA5D-396DCAB59566}" type="datetime1">
              <a:rPr lang="fi-FI" smtClean="0"/>
              <a:t>21.4.2026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00362"/>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 id="2147484103" r:id="rId22"/>
    <p:sldLayoutId id="2147484104" r:id="rId23"/>
    <p:sldLayoutId id="2147484105" r:id="rId24"/>
    <p:sldLayoutId id="2147484106" r:id="rId25"/>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DE3242FC-DAF7-4E05-8C27-30B840DFDDCF}" type="datetime1">
              <a:rPr lang="fi-FI" smtClean="0"/>
              <a:t>21.4.2026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3417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4136" r:id="rId21"/>
    <p:sldLayoutId id="2147484138" r:id="rId22"/>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alto.fi/fi/aalto-kasikirja/aalto-yliopiston-kielelliset-linjauks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kielibuusti.fi/en/employers/language-policy-planning/steps-toward-language-awareness-in-the-workplace" TargetMode="External"/><Relationship Id="rId5" Type="http://schemas.openxmlformats.org/officeDocument/2006/relationships/hyperlink" Target="https://www.aalto.fi/en/aalto-handbook/general-language-guidelines" TargetMode="External"/><Relationship Id="rId4" Type="http://schemas.openxmlformats.org/officeDocument/2006/relationships/hyperlink" Target="https://www.kielibuusti.fi/fi/tyonantajat/kielikaytanteiden-kehittaminen/kielitietoisen-tyoyhteison-portaa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683E66B-3516-21F5-26E8-DADAF6488038}"/>
              </a:ext>
            </a:extLst>
          </p:cNvPr>
          <p:cNvSpPr>
            <a:spLocks noGrp="1"/>
          </p:cNvSpPr>
          <p:nvPr>
            <p:ph type="dt" sz="half" idx="14"/>
          </p:nvPr>
        </p:nvSpPr>
        <p:spPr/>
        <p:txBody>
          <a:bodyPr/>
          <a:lstStyle/>
          <a:p>
            <a:fld id="{F319856C-22BD-41FC-AF81-1BB70C92327F}" type="datetime1">
              <a:rPr lang="fi-FI" smtClean="0"/>
              <a:t>21.4.2026</a:t>
            </a:fld>
            <a:endParaRPr lang="fi-FI"/>
          </a:p>
        </p:txBody>
      </p:sp>
      <p:sp>
        <p:nvSpPr>
          <p:cNvPr id="6" name="Slide Number Placeholder 5">
            <a:extLst>
              <a:ext uri="{FF2B5EF4-FFF2-40B4-BE49-F238E27FC236}">
                <a16:creationId xmlns:a16="http://schemas.microsoft.com/office/drawing/2014/main" id="{048B0FBB-B51E-C7C2-F9E9-5C2E2874D0F0}"/>
              </a:ext>
            </a:extLst>
          </p:cNvPr>
          <p:cNvSpPr>
            <a:spLocks noGrp="1"/>
          </p:cNvSpPr>
          <p:nvPr>
            <p:ph type="sldNum" sz="quarter" idx="16"/>
          </p:nvPr>
        </p:nvSpPr>
        <p:spPr/>
        <p:txBody>
          <a:bodyPr/>
          <a:lstStyle/>
          <a:p>
            <a:fld id="{D701140D-C14F-41CA-99FC-0EF83E8DA40A}" type="slidenum">
              <a:rPr lang="fi-FI" smtClean="0"/>
              <a:pPr/>
              <a:t>1</a:t>
            </a:fld>
            <a:endParaRPr lang="fi-FI"/>
          </a:p>
        </p:txBody>
      </p:sp>
      <p:pic>
        <p:nvPicPr>
          <p:cNvPr id="8" name="Picture Placeholder 7">
            <a:extLst>
              <a:ext uri="{FF2B5EF4-FFF2-40B4-BE49-F238E27FC236}">
                <a16:creationId xmlns:a16="http://schemas.microsoft.com/office/drawing/2014/main" id="{BD9BA637-F039-FC95-4E21-0A07B7E42885}"/>
              </a:ext>
            </a:extLst>
          </p:cNvPr>
          <p:cNvPicPr>
            <a:picLocks noGrp="1" noChangeAspect="1"/>
          </p:cNvPicPr>
          <p:nvPr>
            <p:ph type="pic" sz="quarter" idx="13"/>
          </p:nvPr>
        </p:nvPicPr>
        <p:blipFill rotWithShape="1">
          <a:blip r:embed="rId2"/>
          <a:srcRect l="29138" t="29091" r="31296" b="31329"/>
          <a:stretch/>
        </p:blipFill>
        <p:spPr>
          <a:xfrm>
            <a:off x="1" y="3429000"/>
            <a:ext cx="6096000" cy="3429000"/>
          </a:xfrm>
          <a:prstGeom prst="rect">
            <a:avLst/>
          </a:prstGeom>
        </p:spPr>
      </p:pic>
      <p:sp>
        <p:nvSpPr>
          <p:cNvPr id="11" name="Title 21">
            <a:extLst>
              <a:ext uri="{FF2B5EF4-FFF2-40B4-BE49-F238E27FC236}">
                <a16:creationId xmlns:a16="http://schemas.microsoft.com/office/drawing/2014/main" id="{96913291-9E1A-6A1B-2DA8-94A95333E1AC}"/>
              </a:ext>
            </a:extLst>
          </p:cNvPr>
          <p:cNvSpPr>
            <a:spLocks noGrp="1"/>
          </p:cNvSpPr>
          <p:nvPr>
            <p:ph type="ctrTitle"/>
          </p:nvPr>
        </p:nvSpPr>
        <p:spPr>
          <a:xfrm>
            <a:off x="6630643" y="1440020"/>
            <a:ext cx="5142333" cy="984885"/>
          </a:xfrm>
        </p:spPr>
        <p:txBody>
          <a:bodyPr/>
          <a:lstStyle/>
          <a:p>
            <a:r>
              <a:rPr lang="en-US" sz="3200" b="1" dirty="0" err="1">
                <a:latin typeface="Arial" panose="020B0604020202020204" pitchFamily="34" charset="0"/>
                <a:cs typeface="Arial" panose="020B0604020202020204" pitchFamily="34" charset="0"/>
              </a:rPr>
              <a:t>Kielten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käytöstä</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sopiminen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työyhteisössä</a:t>
            </a:r>
            <a:endParaRPr lang="fi-FI" dirty="0"/>
          </a:p>
        </p:txBody>
      </p:sp>
      <p:sp>
        <p:nvSpPr>
          <p:cNvPr id="12" name="Title 21">
            <a:extLst>
              <a:ext uri="{FF2B5EF4-FFF2-40B4-BE49-F238E27FC236}">
                <a16:creationId xmlns:a16="http://schemas.microsoft.com/office/drawing/2014/main" id="{AEBA5E74-7298-650C-A2AA-04C36431138C}"/>
              </a:ext>
            </a:extLst>
          </p:cNvPr>
          <p:cNvSpPr txBox="1">
            <a:spLocks/>
          </p:cNvSpPr>
          <p:nvPr/>
        </p:nvSpPr>
        <p:spPr>
          <a:xfrm>
            <a:off x="6630643" y="4555367"/>
            <a:ext cx="5142333" cy="984885"/>
          </a:xfrm>
          <a:prstGeom prst="rect">
            <a:avLst/>
          </a:prstGeom>
        </p:spPr>
        <p:txBody>
          <a:bodyPr vert="horz" wrap="square" lIns="0" tIns="0" rIns="0" bIns="0" rtlCol="0" anchor="ctr" anchorCtr="0">
            <a:spAutoFit/>
          </a:bodyPr>
          <a:lstStyle>
            <a:lvl1pPr algn="ctr" defTabSz="914400" rtl="0" eaLnBrk="1" latinLnBrk="0" hangingPunct="1">
              <a:lnSpc>
                <a:spcPct val="100000"/>
              </a:lnSpc>
              <a:spcBef>
                <a:spcPct val="0"/>
              </a:spcBef>
              <a:buNone/>
              <a:defRPr sz="3200" b="1" kern="1200" spc="-50" baseline="0">
                <a:solidFill>
                  <a:schemeClr val="tx1"/>
                </a:solidFill>
                <a:latin typeface="+mj-lt"/>
                <a:ea typeface="+mj-ea"/>
                <a:cs typeface="+mj-cs"/>
              </a:defRPr>
            </a:lvl1pPr>
          </a:lstStyle>
          <a:p>
            <a:pPr algn="l"/>
            <a:r>
              <a:rPr lang="en-US" dirty="0">
                <a:latin typeface="Arial"/>
                <a:cs typeface="Arial"/>
              </a:rPr>
              <a:t>Agreeing on language use in the </a:t>
            </a:r>
            <a:r>
              <a:rPr lang="en-US" sz="3200" b="1" dirty="0">
                <a:latin typeface="Arial"/>
                <a:cs typeface="Arial"/>
              </a:rPr>
              <a:t>workplace</a:t>
            </a:r>
            <a:endParaRPr lang="en-US" dirty="0"/>
          </a:p>
        </p:txBody>
      </p:sp>
      <p:sp>
        <p:nvSpPr>
          <p:cNvPr id="13" name="Title 1">
            <a:extLst>
              <a:ext uri="{FF2B5EF4-FFF2-40B4-BE49-F238E27FC236}">
                <a16:creationId xmlns:a16="http://schemas.microsoft.com/office/drawing/2014/main" id="{AAE7844F-C554-0C0C-14E3-D4DA260C1874}"/>
              </a:ext>
            </a:extLst>
          </p:cNvPr>
          <p:cNvSpPr txBox="1">
            <a:spLocks/>
          </p:cNvSpPr>
          <p:nvPr/>
        </p:nvSpPr>
        <p:spPr>
          <a:xfrm>
            <a:off x="6630643" y="2651005"/>
            <a:ext cx="2406961" cy="442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err="1">
                <a:latin typeface="Arial" panose="020B0604020202020204" pitchFamily="34" charset="0"/>
                <a:cs typeface="Arial" panose="020B0604020202020204" pitchFamily="34" charset="0"/>
              </a:rPr>
              <a:t>Vaihe</a:t>
            </a:r>
            <a:r>
              <a:rPr lang="en-US" sz="1800">
                <a:latin typeface="Arial" panose="020B0604020202020204" pitchFamily="34" charset="0"/>
                <a:cs typeface="Arial" panose="020B0604020202020204" pitchFamily="34" charset="0"/>
              </a:rPr>
              <a:t> 1: </a:t>
            </a:r>
            <a:r>
              <a:rPr lang="en-US" sz="1800" err="1">
                <a:latin typeface="Arial" panose="020B0604020202020204" pitchFamily="34" charset="0"/>
                <a:cs typeface="Arial" panose="020B0604020202020204" pitchFamily="34" charset="0"/>
              </a:rPr>
              <a:t>Valmistelu</a:t>
            </a:r>
            <a:r>
              <a:rPr lang="en-US" sz="1800">
                <a:latin typeface="Arial" panose="020B0604020202020204" pitchFamily="34" charset="0"/>
                <a:cs typeface="Arial" panose="020B0604020202020204" pitchFamily="34" charset="0"/>
              </a:rPr>
              <a:t> </a:t>
            </a:r>
          </a:p>
        </p:txBody>
      </p:sp>
      <p:sp>
        <p:nvSpPr>
          <p:cNvPr id="14" name="Title 1">
            <a:extLst>
              <a:ext uri="{FF2B5EF4-FFF2-40B4-BE49-F238E27FC236}">
                <a16:creationId xmlns:a16="http://schemas.microsoft.com/office/drawing/2014/main" id="{4C97ABD5-FA86-1162-0C50-EC2FF0580125}"/>
              </a:ext>
            </a:extLst>
          </p:cNvPr>
          <p:cNvSpPr txBox="1">
            <a:spLocks/>
          </p:cNvSpPr>
          <p:nvPr/>
        </p:nvSpPr>
        <p:spPr>
          <a:xfrm>
            <a:off x="6630643" y="5847596"/>
            <a:ext cx="2367001" cy="442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Step 1: Preparation </a:t>
            </a:r>
          </a:p>
        </p:txBody>
      </p:sp>
      <p:cxnSp>
        <p:nvCxnSpPr>
          <p:cNvPr id="2" name="Straight Connector 1">
            <a:extLst>
              <a:ext uri="{FF2B5EF4-FFF2-40B4-BE49-F238E27FC236}">
                <a16:creationId xmlns:a16="http://schemas.microsoft.com/office/drawing/2014/main" id="{D7AFBE5B-445C-ED18-87F5-958583F23D26}"/>
              </a:ext>
            </a:extLst>
          </p:cNvPr>
          <p:cNvCxnSpPr>
            <a:cxnSpLocks/>
          </p:cNvCxnSpPr>
          <p:nvPr/>
        </p:nvCxnSpPr>
        <p:spPr>
          <a:xfrm flipH="1">
            <a:off x="6744066" y="3431819"/>
            <a:ext cx="48355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75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2F7F-4FF9-B8A4-FE09-AEDE33EF1B2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571BC6E-8CA7-F45B-1B41-922AABC4F416}"/>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B3D1E69-6AD0-3606-0191-E2FE07B6B5C1}"/>
              </a:ext>
            </a:extLst>
          </p:cNvPr>
          <p:cNvSpPr>
            <a:spLocks noGrp="1"/>
          </p:cNvSpPr>
          <p:nvPr>
            <p:ph type="title"/>
          </p:nvPr>
        </p:nvSpPr>
        <p:spPr>
          <a:xfrm>
            <a:off x="441961" y="762317"/>
            <a:ext cx="5025390" cy="853123"/>
          </a:xfrm>
        </p:spPr>
        <p:txBody>
          <a:bodyPr>
            <a:normAutofit/>
          </a:bodyPr>
          <a:lstStyle/>
          <a:p>
            <a:r>
              <a:rPr lang="en-US" sz="3200" b="1" dirty="0" err="1">
                <a:latin typeface="Arial"/>
                <a:cs typeface="Arial"/>
              </a:rPr>
              <a:t>Ohjelma</a:t>
            </a:r>
            <a:r>
              <a:rPr lang="en-US" sz="3200" b="1" dirty="0">
                <a:latin typeface="Arial"/>
                <a:cs typeface="Arial"/>
              </a:rPr>
              <a:t> ja </a:t>
            </a:r>
            <a:r>
              <a:rPr lang="en-US" sz="3200" b="1" dirty="0" err="1">
                <a:latin typeface="Arial"/>
                <a:cs typeface="Arial"/>
              </a:rPr>
              <a:t>tavoite</a:t>
            </a:r>
            <a:endParaRPr lang="en-US" sz="3200" b="1" dirty="0">
              <a:latin typeface="Arial"/>
              <a:cs typeface="Arial"/>
            </a:endParaRPr>
          </a:p>
        </p:txBody>
      </p:sp>
      <p:sp>
        <p:nvSpPr>
          <p:cNvPr id="3" name="Content Placeholder 2">
            <a:extLst>
              <a:ext uri="{FF2B5EF4-FFF2-40B4-BE49-F238E27FC236}">
                <a16:creationId xmlns:a16="http://schemas.microsoft.com/office/drawing/2014/main" id="{4B1FB9E1-375B-7690-19EF-210B2AAD49C6}"/>
              </a:ext>
            </a:extLst>
          </p:cNvPr>
          <p:cNvSpPr>
            <a:spLocks noGrp="1"/>
          </p:cNvSpPr>
          <p:nvPr>
            <p:ph idx="1"/>
          </p:nvPr>
        </p:nvSpPr>
        <p:spPr>
          <a:xfrm>
            <a:off x="546079" y="1608106"/>
            <a:ext cx="5008900" cy="5253229"/>
          </a:xfrm>
        </p:spPr>
        <p:txBody>
          <a:bodyPr vert="horz" lIns="91440" tIns="45720" rIns="91440" bIns="45720" rtlCol="0" anchor="t">
            <a:noAutofit/>
          </a:bodyPr>
          <a:lstStyle/>
          <a:p>
            <a:pPr marL="342900" indent="-342900">
              <a:buFont typeface="Arial" panose="020B0604020202020204" pitchFamily="34" charset="0"/>
              <a:buChar char="•"/>
            </a:pPr>
            <a:r>
              <a:rPr lang="en-US" sz="1800" b="1" dirty="0" err="1">
                <a:latin typeface="Arial"/>
                <a:cs typeface="Arial"/>
              </a:rPr>
              <a:t>Tausta</a:t>
            </a:r>
            <a:endParaRPr lang="en-US" sz="1800" b="1" dirty="0">
              <a:latin typeface="Arial"/>
              <a:cs typeface="Arial"/>
            </a:endParaRPr>
          </a:p>
          <a:p>
            <a:pPr marL="609600" lvl="1" indent="-342900"/>
            <a:r>
              <a:rPr lang="en-US" sz="1800" dirty="0" err="1">
                <a:latin typeface="Arial"/>
                <a:cs typeface="Arial"/>
              </a:rPr>
              <a:t>Kielten</a:t>
            </a:r>
            <a:r>
              <a:rPr lang="en-US" sz="1800" dirty="0">
                <a:latin typeface="Arial"/>
                <a:cs typeface="Arial"/>
              </a:rPr>
              <a:t> </a:t>
            </a:r>
            <a:r>
              <a:rPr lang="en-US" sz="1800" dirty="0" err="1">
                <a:latin typeface="Arial"/>
                <a:cs typeface="Arial"/>
              </a:rPr>
              <a:t>käytöstä</a:t>
            </a:r>
            <a:r>
              <a:rPr lang="en-US" sz="1800" dirty="0">
                <a:latin typeface="Arial"/>
                <a:cs typeface="Arial"/>
              </a:rPr>
              <a:t> </a:t>
            </a:r>
            <a:r>
              <a:rPr lang="en-US" sz="1800" dirty="0" err="1">
                <a:latin typeface="Arial"/>
                <a:cs typeface="Arial"/>
              </a:rPr>
              <a:t>sopimisen</a:t>
            </a:r>
            <a:r>
              <a:rPr lang="en-US" sz="1800" dirty="0">
                <a:latin typeface="Arial"/>
                <a:cs typeface="Arial"/>
              </a:rPr>
              <a:t> </a:t>
            </a:r>
            <a:r>
              <a:rPr lang="en-US" sz="1800" dirty="0" err="1">
                <a:latin typeface="Arial"/>
                <a:cs typeface="Arial"/>
              </a:rPr>
              <a:t>prosessi</a:t>
            </a:r>
            <a:r>
              <a:rPr lang="en-US" sz="1800" dirty="0">
                <a:latin typeface="Arial"/>
                <a:cs typeface="Arial"/>
              </a:rPr>
              <a:t> ja </a:t>
            </a:r>
            <a:r>
              <a:rPr lang="en-US" sz="1800" dirty="0" err="1">
                <a:latin typeface="Arial"/>
                <a:cs typeface="Arial"/>
              </a:rPr>
              <a:t>k</a:t>
            </a:r>
            <a:r>
              <a:rPr lang="en-US" sz="1800" dirty="0" err="1">
                <a:cs typeface="Arial"/>
              </a:rPr>
              <a:t>ielitietoisen</a:t>
            </a:r>
            <a:r>
              <a:rPr lang="en-US" sz="1800" dirty="0">
                <a:cs typeface="Arial"/>
              </a:rPr>
              <a:t> </a:t>
            </a:r>
            <a:r>
              <a:rPr lang="en-US" sz="1800" dirty="0" err="1">
                <a:cs typeface="Arial"/>
              </a:rPr>
              <a:t>työyhteisön</a:t>
            </a:r>
            <a:r>
              <a:rPr lang="en-US" sz="1800" dirty="0">
                <a:cs typeface="Arial"/>
              </a:rPr>
              <a:t> </a:t>
            </a:r>
            <a:r>
              <a:rPr lang="en-US" sz="1800" dirty="0" err="1">
                <a:cs typeface="Arial"/>
              </a:rPr>
              <a:t>porrasmalli</a:t>
            </a:r>
            <a:endParaRPr lang="en-US" sz="1800" dirty="0">
              <a:cs typeface="Arial"/>
            </a:endParaRPr>
          </a:p>
          <a:p>
            <a:pPr marL="342900" indent="-342900">
              <a:buFont typeface="Arial" panose="020B0604020202020204" pitchFamily="34" charset="0"/>
              <a:buChar char="•"/>
            </a:pPr>
            <a:r>
              <a:rPr lang="en-US" sz="1800" b="1" dirty="0" err="1">
                <a:cs typeface="Arial"/>
              </a:rPr>
              <a:t>Keskustelu</a:t>
            </a:r>
            <a:endParaRPr lang="en-US" sz="1800" b="1" dirty="0">
              <a:cs typeface="Arial"/>
            </a:endParaRPr>
          </a:p>
          <a:p>
            <a:pPr marL="609600" lvl="1" indent="-342900"/>
            <a:r>
              <a:rPr lang="en-US" sz="1800" dirty="0" err="1">
                <a:cs typeface="Arial"/>
              </a:rPr>
              <a:t>Henkilöstön</a:t>
            </a:r>
            <a:r>
              <a:rPr lang="en-US" sz="1800" dirty="0">
                <a:cs typeface="Arial"/>
              </a:rPr>
              <a:t> </a:t>
            </a:r>
            <a:r>
              <a:rPr lang="en-US" sz="1800" dirty="0" err="1">
                <a:cs typeface="Arial"/>
              </a:rPr>
              <a:t>kielijakauma</a:t>
            </a:r>
            <a:r>
              <a:rPr lang="en-US" sz="1800" dirty="0">
                <a:cs typeface="Arial"/>
              </a:rPr>
              <a:t> ja </a:t>
            </a:r>
            <a:r>
              <a:rPr lang="en-US" sz="1800" dirty="0" err="1">
                <a:cs typeface="Arial"/>
              </a:rPr>
              <a:t>nykyiset</a:t>
            </a:r>
            <a:r>
              <a:rPr lang="en-US" sz="1800" dirty="0">
                <a:cs typeface="Arial"/>
              </a:rPr>
              <a:t> </a:t>
            </a:r>
            <a:r>
              <a:rPr lang="en-US" sz="1800" dirty="0" err="1">
                <a:cs typeface="Arial"/>
              </a:rPr>
              <a:t>kielikäytänteet</a:t>
            </a:r>
            <a:endParaRPr lang="en-US" sz="1800" dirty="0">
              <a:cs typeface="Arial"/>
            </a:endParaRPr>
          </a:p>
          <a:p>
            <a:pPr marL="342900" indent="-342900">
              <a:buFont typeface="Arial" panose="020B0604020202020204" pitchFamily="34" charset="0"/>
              <a:buChar char="•"/>
            </a:pPr>
            <a:r>
              <a:rPr lang="en-US" sz="1800" b="1" dirty="0" err="1">
                <a:cs typeface="Arial"/>
              </a:rPr>
              <a:t>Tavoite</a:t>
            </a:r>
            <a:endParaRPr lang="en-US" sz="1800" b="1" dirty="0">
              <a:cs typeface="Arial"/>
            </a:endParaRPr>
          </a:p>
          <a:p>
            <a:pPr marL="609600" lvl="1" indent="-342900"/>
            <a:r>
              <a:rPr lang="en-US" sz="1800" dirty="0" err="1">
                <a:cs typeface="Arial"/>
              </a:rPr>
              <a:t>Päätetään</a:t>
            </a:r>
            <a:r>
              <a:rPr lang="en-US" sz="1800" dirty="0">
                <a:cs typeface="Arial"/>
              </a:rPr>
              <a:t>, </a:t>
            </a:r>
            <a:r>
              <a:rPr lang="en-US" sz="1800" dirty="0" err="1">
                <a:cs typeface="Arial"/>
              </a:rPr>
              <a:t>millaiseen</a:t>
            </a:r>
            <a:r>
              <a:rPr lang="en-US" sz="1800" dirty="0">
                <a:cs typeface="Arial"/>
              </a:rPr>
              <a:t> </a:t>
            </a:r>
            <a:r>
              <a:rPr lang="en-US" sz="1800" dirty="0" err="1">
                <a:cs typeface="Arial"/>
              </a:rPr>
              <a:t>kielen</a:t>
            </a:r>
            <a:r>
              <a:rPr lang="en-US" sz="1800" dirty="0">
                <a:cs typeface="Arial"/>
              </a:rPr>
              <a:t> </a:t>
            </a:r>
            <a:r>
              <a:rPr lang="en-US" sz="1800" dirty="0" err="1">
                <a:cs typeface="Arial"/>
              </a:rPr>
              <a:t>käytöstä</a:t>
            </a:r>
            <a:r>
              <a:rPr lang="en-US" sz="1800" dirty="0">
                <a:cs typeface="Arial"/>
              </a:rPr>
              <a:t> </a:t>
            </a:r>
            <a:r>
              <a:rPr lang="en-US" sz="1800" dirty="0" err="1">
                <a:cs typeface="Arial"/>
              </a:rPr>
              <a:t>sopimisen</a:t>
            </a:r>
            <a:r>
              <a:rPr lang="en-US" sz="1800" dirty="0">
                <a:cs typeface="Arial"/>
              </a:rPr>
              <a:t> </a:t>
            </a:r>
            <a:r>
              <a:rPr lang="en-US" sz="1800" dirty="0" err="1">
                <a:cs typeface="Arial"/>
              </a:rPr>
              <a:t>prosessiin</a:t>
            </a:r>
            <a:r>
              <a:rPr lang="en-US" sz="1800" dirty="0">
                <a:cs typeface="Arial"/>
              </a:rPr>
              <a:t> </a:t>
            </a:r>
            <a:r>
              <a:rPr lang="en-US" sz="1800" dirty="0" err="1">
                <a:cs typeface="Arial"/>
              </a:rPr>
              <a:t>yksikössä</a:t>
            </a:r>
            <a:r>
              <a:rPr lang="en-US" sz="1800" dirty="0">
                <a:cs typeface="Arial"/>
              </a:rPr>
              <a:t> </a:t>
            </a:r>
            <a:r>
              <a:rPr lang="en-US" sz="1800" dirty="0" err="1">
                <a:cs typeface="Arial"/>
              </a:rPr>
              <a:t>lähdetään</a:t>
            </a:r>
            <a:endParaRPr lang="en-US" sz="1800" dirty="0">
              <a:latin typeface="Arial"/>
              <a:cs typeface="Arial"/>
            </a:endParaRPr>
          </a:p>
        </p:txBody>
      </p:sp>
      <p:sp>
        <p:nvSpPr>
          <p:cNvPr id="4" name="Content Placeholder 2">
            <a:extLst>
              <a:ext uri="{FF2B5EF4-FFF2-40B4-BE49-F238E27FC236}">
                <a16:creationId xmlns:a16="http://schemas.microsoft.com/office/drawing/2014/main" id="{881D4EE0-E990-BD98-18C5-84F81FF0E83B}"/>
              </a:ext>
            </a:extLst>
          </p:cNvPr>
          <p:cNvSpPr txBox="1">
            <a:spLocks/>
          </p:cNvSpPr>
          <p:nvPr/>
        </p:nvSpPr>
        <p:spPr>
          <a:xfrm>
            <a:off x="6957060" y="1600772"/>
            <a:ext cx="4933950" cy="47910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Sans-Serif" panose="05050102010706020507" pitchFamily="18" charset="2"/>
              <a:buChar char=""/>
            </a:pPr>
            <a:endParaRPr lang="en-US" sz="2000">
              <a:latin typeface="Arial"/>
              <a:ea typeface="Calibri"/>
              <a:cs typeface="Arial"/>
            </a:endParaRPr>
          </a:p>
        </p:txBody>
      </p:sp>
      <p:sp>
        <p:nvSpPr>
          <p:cNvPr id="5" name="Title 1">
            <a:extLst>
              <a:ext uri="{FF2B5EF4-FFF2-40B4-BE49-F238E27FC236}">
                <a16:creationId xmlns:a16="http://schemas.microsoft.com/office/drawing/2014/main" id="{AFF80441-2CC8-AC21-E5CB-9ECA356563E6}"/>
              </a:ext>
            </a:extLst>
          </p:cNvPr>
          <p:cNvSpPr txBox="1">
            <a:spLocks/>
          </p:cNvSpPr>
          <p:nvPr/>
        </p:nvSpPr>
        <p:spPr>
          <a:xfrm>
            <a:off x="6631711" y="289877"/>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Agenda and objectives</a:t>
            </a:r>
            <a:endParaRPr lang="en-US" sz="36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FF6086A-32CE-1820-6E35-48343455E157}"/>
              </a:ext>
            </a:extLst>
          </p:cNvPr>
          <p:cNvSpPr txBox="1">
            <a:spLocks/>
          </p:cNvSpPr>
          <p:nvPr/>
        </p:nvSpPr>
        <p:spPr>
          <a:xfrm>
            <a:off x="6579869" y="1615440"/>
            <a:ext cx="5008900" cy="5253229"/>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b="1" dirty="0">
                <a:cs typeface="Arial"/>
              </a:rPr>
              <a:t>Background</a:t>
            </a:r>
          </a:p>
          <a:p>
            <a:pPr marL="609600" lvl="1" indent="-342900"/>
            <a:r>
              <a:rPr lang="en-US" sz="1800" dirty="0">
                <a:cs typeface="Arial"/>
              </a:rPr>
              <a:t>The process of agreeing on the use of languages and the steps toward language awareness in the workplace (the staircase model)</a:t>
            </a:r>
          </a:p>
          <a:p>
            <a:pPr marL="342900" indent="-342900">
              <a:buFont typeface="Arial" panose="020B0604020202020204" pitchFamily="34" charset="0"/>
              <a:buChar char="•"/>
            </a:pPr>
            <a:r>
              <a:rPr lang="en-US" sz="1800" b="1" dirty="0">
                <a:cs typeface="Arial"/>
              </a:rPr>
              <a:t>Discussion</a:t>
            </a:r>
          </a:p>
          <a:p>
            <a:pPr marL="609600" lvl="1" indent="-342900"/>
            <a:r>
              <a:rPr lang="en-US" sz="1800" dirty="0">
                <a:cs typeface="Arial"/>
              </a:rPr>
              <a:t>Language distribution and current linguistic practices in the workplace</a:t>
            </a:r>
          </a:p>
          <a:p>
            <a:pPr marL="342900" indent="-342900">
              <a:buFont typeface="Arial" panose="020B0604020202020204" pitchFamily="34" charset="0"/>
              <a:buChar char="•"/>
            </a:pPr>
            <a:r>
              <a:rPr lang="en-US" sz="1800" b="1" dirty="0">
                <a:cs typeface="Arial"/>
              </a:rPr>
              <a:t>Objective</a:t>
            </a:r>
          </a:p>
          <a:p>
            <a:pPr marL="609600" lvl="1" indent="-342900"/>
            <a:r>
              <a:rPr lang="en-US" sz="1800" dirty="0">
                <a:cs typeface="Arial"/>
              </a:rPr>
              <a:t>To decide on the process the unit will follow to agree on language practices</a:t>
            </a:r>
          </a:p>
          <a:p>
            <a:pPr marL="342900" indent="-342900">
              <a:buFont typeface="Arial" panose="020B0604020202020204" pitchFamily="34" charset="0"/>
              <a:buChar char="•"/>
            </a:pPr>
            <a:endParaRPr lang="en-US" sz="1800" dirty="0">
              <a:latin typeface="Arial"/>
              <a:cs typeface="Arial"/>
            </a:endParaRPr>
          </a:p>
        </p:txBody>
      </p:sp>
    </p:spTree>
    <p:extLst>
      <p:ext uri="{BB962C8B-B14F-4D97-AF65-F5344CB8AC3E}">
        <p14:creationId xmlns:p14="http://schemas.microsoft.com/office/powerpoint/2010/main" val="337651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6093142"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208767" y="339123"/>
            <a:ext cx="5453915" cy="1140762"/>
          </a:xfrm>
        </p:spPr>
        <p:txBody>
          <a:bodyPr>
            <a:noAutofit/>
          </a:bodyPr>
          <a:lstStyle/>
          <a:p>
            <a:r>
              <a:rPr lang="en-US" sz="3200" b="1" dirty="0" err="1">
                <a:latin typeface="Arial" panose="020B0604020202020204" pitchFamily="34" charset="0"/>
                <a:cs typeface="Arial" panose="020B0604020202020204" pitchFamily="34" charset="0"/>
              </a:rPr>
              <a:t>Kielten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käytöstä</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sopimisen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prosessi</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206312" y="1744666"/>
            <a:ext cx="5338663" cy="4611865"/>
          </a:xfrm>
        </p:spPr>
        <p:txBody>
          <a:bodyPr vert="horz" lIns="91440" tIns="45720" rIns="91440" bIns="45720" rtlCol="0" anchor="t">
            <a:noAutofit/>
          </a:bodyPr>
          <a:lstStyle/>
          <a:p>
            <a:pPr marL="0" indent="0">
              <a:lnSpc>
                <a:spcPct val="100000"/>
              </a:lnSpc>
              <a:buNone/>
            </a:pPr>
            <a:r>
              <a:rPr lang="fi-FI" sz="1800" b="1" dirty="0">
                <a:latin typeface="Arial"/>
                <a:cs typeface="Arial"/>
              </a:rPr>
              <a:t>Kenelle? </a:t>
            </a:r>
            <a:endParaRPr lang="en-US" dirty="0">
              <a:latin typeface="Arial"/>
              <a:cs typeface="Arial"/>
            </a:endParaRPr>
          </a:p>
          <a:p>
            <a:pPr>
              <a:lnSpc>
                <a:spcPct val="100000"/>
              </a:lnSpc>
            </a:pPr>
            <a:r>
              <a:rPr lang="fi-FI" sz="1800" dirty="0">
                <a:latin typeface="Arial"/>
                <a:cs typeface="Arial"/>
              </a:rPr>
              <a:t>Yksiköille tai tiimeille, jotka käyttävät useita kieliä tai joiden jäsenillä on erilaiset kielitaidot tai kielelliset taustat</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pPr marL="0" indent="0">
              <a:lnSpc>
                <a:spcPct val="100000"/>
              </a:lnSpc>
              <a:buNone/>
            </a:pPr>
            <a:r>
              <a:rPr lang="fi-FI" sz="1800" b="1" dirty="0">
                <a:latin typeface="Arial"/>
                <a:cs typeface="Arial"/>
              </a:rPr>
              <a:t>Miksi?</a:t>
            </a:r>
          </a:p>
          <a:p>
            <a:pPr>
              <a:lnSpc>
                <a:spcPct val="100000"/>
              </a:lnSpc>
            </a:pPr>
            <a:r>
              <a:rPr lang="fi-FI" sz="1800" dirty="0">
                <a:latin typeface="Arial"/>
                <a:cs typeface="Arial"/>
              </a:rPr>
              <a:t>Selkeät sopimukset kielten käytöstä helpottavat työtä </a:t>
            </a:r>
            <a:r>
              <a:rPr lang="fi-FI" sz="1800" dirty="0">
                <a:latin typeface="Arial"/>
                <a:ea typeface="Calibri"/>
                <a:cs typeface="Arial"/>
              </a:rPr>
              <a:t>ja vähentävät jännitteitä työyhteisössä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pPr marL="0" indent="0">
              <a:lnSpc>
                <a:spcPct val="100000"/>
              </a:lnSpc>
              <a:buNone/>
            </a:pPr>
            <a:r>
              <a:rPr lang="fi-FI" sz="1800" b="1" dirty="0">
                <a:latin typeface="Arial"/>
                <a:cs typeface="Arial"/>
              </a:rPr>
              <a:t>Mitä? </a:t>
            </a:r>
          </a:p>
          <a:p>
            <a:pPr>
              <a:lnSpc>
                <a:spcPct val="100000"/>
              </a:lnSpc>
            </a:pPr>
            <a:r>
              <a:rPr lang="fi-FI" sz="1800" dirty="0">
                <a:latin typeface="Arial"/>
                <a:ea typeface="Calibri"/>
                <a:cs typeface="Arial"/>
              </a:rPr>
              <a:t>Prosessin aikana kartoitetaan työntekijöiden tarpeita ja toiveita, kokeillaan uusia toimintatapoja sekä sovitaan työyhteisön yhteisistä kielten käyttöön liittyvistä periaatteista</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340596" y="1716413"/>
            <a:ext cx="6011433" cy="46621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dirty="0">
                <a:latin typeface="Arial"/>
                <a:ea typeface="Calibri"/>
                <a:cs typeface="Arial"/>
              </a:rPr>
              <a:t>For whom?</a:t>
            </a:r>
            <a:endParaRPr lang="en-US" dirty="0"/>
          </a:p>
          <a:p>
            <a:pPr>
              <a:lnSpc>
                <a:spcPct val="100000"/>
              </a:lnSpc>
            </a:pPr>
            <a:r>
              <a:rPr lang="en-US" sz="1800" dirty="0">
                <a:latin typeface="Arial"/>
                <a:cs typeface="Arial"/>
              </a:rPr>
              <a:t>For units or teams that use several languages or whose members have different language skills or linguistic backgrounds</a:t>
            </a:r>
            <a:br>
              <a:rPr lang="en-US" sz="1800" dirty="0">
                <a:latin typeface="Arial" panose="020B0604020202020204" pitchFamily="34" charset="0"/>
                <a:cs typeface="Arial" panose="020B0604020202020204" pitchFamily="34" charset="0"/>
              </a:rPr>
            </a:br>
            <a:r>
              <a:rPr lang="en-US" sz="1800" dirty="0">
                <a:latin typeface="Arial"/>
                <a:cs typeface="Arial"/>
              </a:rPr>
              <a:t> </a:t>
            </a:r>
          </a:p>
          <a:p>
            <a:pPr marL="0" indent="0">
              <a:lnSpc>
                <a:spcPct val="100000"/>
              </a:lnSpc>
              <a:buNone/>
            </a:pPr>
            <a:r>
              <a:rPr lang="en-US" sz="1800" b="1" dirty="0">
                <a:latin typeface="Arial"/>
                <a:cs typeface="Arial"/>
              </a:rPr>
              <a:t>Why?</a:t>
            </a:r>
          </a:p>
          <a:p>
            <a:pPr>
              <a:lnSpc>
                <a:spcPct val="100000"/>
              </a:lnSpc>
            </a:pPr>
            <a:r>
              <a:rPr lang="en-US" sz="1800" dirty="0">
                <a:latin typeface="Arial"/>
                <a:cs typeface="Arial"/>
              </a:rPr>
              <a:t>Clear agreements on language use make work easier and reduce tensions within the work community</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0" indent="0">
              <a:lnSpc>
                <a:spcPct val="100000"/>
              </a:lnSpc>
              <a:buNone/>
            </a:pPr>
            <a:r>
              <a:rPr lang="en-US" sz="1800" b="1" dirty="0">
                <a:latin typeface="Arial"/>
                <a:cs typeface="Arial"/>
              </a:rPr>
              <a:t>What?</a:t>
            </a:r>
          </a:p>
          <a:p>
            <a:pPr>
              <a:lnSpc>
                <a:spcPct val="100000"/>
              </a:lnSpc>
            </a:pPr>
            <a:r>
              <a:rPr lang="en-US" sz="1800" dirty="0">
                <a:latin typeface="Arial"/>
                <a:ea typeface="Calibri"/>
                <a:cs typeface="Arial"/>
              </a:rPr>
              <a:t>During the process, the needs and wishes of employees are identified, new ways of working are tried out, and the work community agrees on shared principles for language use at the workplace</a:t>
            </a: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77024" y="246722"/>
            <a:ext cx="52558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Process for agreeing on language use</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89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6093142"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97255" y="339123"/>
            <a:ext cx="5453915" cy="1140762"/>
          </a:xfrm>
        </p:spPr>
        <p:txBody>
          <a:bodyPr>
            <a:noAutofit/>
          </a:bodyPr>
          <a:lstStyle/>
          <a:p>
            <a:r>
              <a:rPr lang="fi-FI" sz="3200" b="1" dirty="0">
                <a:latin typeface="Arial" panose="020B0604020202020204" pitchFamily="34" charset="0"/>
                <a:cs typeface="Arial" panose="020B0604020202020204" pitchFamily="34" charset="0"/>
              </a:rPr>
              <a:t>Taustaa kielten käytöstä sopimisen prosessille</a:t>
            </a: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212507" y="1743114"/>
            <a:ext cx="5338663" cy="4858519"/>
          </a:xfrm>
        </p:spPr>
        <p:txBody>
          <a:bodyPr>
            <a:noAutofit/>
          </a:bodyPr>
          <a:lstStyle/>
          <a:p>
            <a:r>
              <a:rPr lang="fi-FI" sz="1800" dirty="0">
                <a:latin typeface="Arial" panose="020B0604020202020204" pitchFamily="34" charset="0"/>
                <a:cs typeface="Arial" panose="020B0604020202020204" pitchFamily="34" charset="0"/>
              </a:rPr>
              <a:t>Aalto-yliopisto julkaisi vuonna 2024 uudet </a:t>
            </a:r>
            <a:r>
              <a:rPr lang="fi-FI" sz="1800" dirty="0">
                <a:latin typeface="Arial" panose="020B0604020202020204" pitchFamily="34" charset="0"/>
                <a:cs typeface="Arial" panose="020B0604020202020204" pitchFamily="34" charset="0"/>
                <a:hlinkClick r:id="rId3"/>
              </a:rPr>
              <a:t>kielilinjaukset</a:t>
            </a:r>
            <a:r>
              <a:rPr lang="fi-FI" sz="1800" dirty="0">
                <a:latin typeface="Arial" panose="020B0604020202020204" pitchFamily="34" charset="0"/>
                <a:cs typeface="Arial" panose="020B0604020202020204" pitchFamily="34" charset="0"/>
              </a:rPr>
              <a:t>, jotka rohkaisevat kehittämään monikielisiä ja inklusiivisia toimintatapoja ja viestintäkäytänteitä työyhteisössä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Kielten käytöstä sopimisen tavoitteena on työhyvinvoinnin ja työn sujuvuuden parantaminen sekä kielenoppimisen mahdollistaminen työssä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Tässä prosessissa laaditaan yhteiset kielelliset käytänteet niin, että työyhteisön jäsenten tarpeet ja toiveet otetaan huomioon</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Prosessi etenee fasilitointiohjeiden seitsemän vaiheen kautta, jotka pohjautuvat </a:t>
            </a:r>
            <a:r>
              <a:rPr lang="fi-FI" sz="1800" dirty="0">
                <a:latin typeface="Arial" panose="020B0604020202020204" pitchFamily="34" charset="0"/>
                <a:cs typeface="Arial" panose="020B0604020202020204" pitchFamily="34" charset="0"/>
                <a:hlinkClick r:id="rId4"/>
              </a:rPr>
              <a:t>kielitietoisen työyhteisön porrasmalliin</a:t>
            </a:r>
            <a:r>
              <a:rPr lang="fi-FI" sz="1800" dirty="0">
                <a:latin typeface="Arial" panose="020B0604020202020204" pitchFamily="34" charset="0"/>
                <a:cs typeface="Arial" panose="020B0604020202020204" pitchFamily="34" charset="0"/>
              </a:rPr>
              <a:t>. </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579769" y="1695720"/>
            <a:ext cx="5763629" cy="47922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pPr>
            <a:r>
              <a:rPr lang="en-US" sz="1800" dirty="0">
                <a:latin typeface="Arial"/>
                <a:cs typeface="Arial"/>
              </a:rPr>
              <a:t>In 2024, Aalto University published new </a:t>
            </a:r>
            <a:r>
              <a:rPr lang="en-US" sz="1800" dirty="0">
                <a:latin typeface="Arial"/>
                <a:cs typeface="Arial"/>
                <a:hlinkClick r:id="rId5"/>
              </a:rPr>
              <a:t>General Language Guidelines</a:t>
            </a:r>
            <a:r>
              <a:rPr lang="en-US" sz="1800" dirty="0">
                <a:latin typeface="Arial"/>
                <a:cs typeface="Arial"/>
              </a:rPr>
              <a:t> that encourage the development of multilingual and inclusive operating methods and communication practices in the workplace </a:t>
            </a:r>
          </a:p>
          <a:p>
            <a:pPr>
              <a:lnSpc>
                <a:spcPct val="107000"/>
              </a:lnSpc>
            </a:pPr>
            <a:r>
              <a:rPr lang="en-US" sz="1800" dirty="0">
                <a:latin typeface="Arial"/>
                <a:cs typeface="Arial"/>
              </a:rPr>
              <a:t>The objective of agreeing on language use is to improve workplace wellbeing and work efficiency, as well as to enable language learning at work</a:t>
            </a:r>
            <a:endParaRPr lang="en-US" sz="1800" dirty="0">
              <a:latin typeface="Arial" panose="020B0604020202020204" pitchFamily="34" charset="0"/>
              <a:cs typeface="Arial" panose="020B0604020202020204" pitchFamily="34" charset="0"/>
            </a:endParaRPr>
          </a:p>
          <a:p>
            <a:pPr>
              <a:lnSpc>
                <a:spcPct val="107000"/>
              </a:lnSpc>
            </a:pPr>
            <a:r>
              <a:rPr lang="en-US" sz="1800" dirty="0">
                <a:latin typeface="Arial"/>
                <a:cs typeface="Arial"/>
              </a:rPr>
              <a:t>The process involves developing common linguistic practices that take into account the needs and wishes of the work community members</a:t>
            </a:r>
          </a:p>
          <a:p>
            <a:pPr>
              <a:lnSpc>
                <a:spcPct val="107000"/>
              </a:lnSpc>
            </a:pPr>
            <a:r>
              <a:rPr lang="en-US" sz="1800" dirty="0">
                <a:latin typeface="Arial"/>
                <a:cs typeface="Arial"/>
              </a:rPr>
              <a:t>The process progresses through seven facilitation guideline steps, which are based on the </a:t>
            </a:r>
            <a:r>
              <a:rPr lang="en-US" sz="1800" dirty="0">
                <a:latin typeface="Arial"/>
                <a:cs typeface="Arial"/>
                <a:hlinkClick r:id="rId6"/>
              </a:rPr>
              <a:t>steps toward language awareness in the workplace</a:t>
            </a:r>
            <a:br>
              <a:rPr lang="en-US" sz="1800" dirty="0">
                <a:latin typeface="Arial" panose="020B0604020202020204" pitchFamily="34" charset="0"/>
                <a:cs typeface="Arial" panose="020B0604020202020204" pitchFamily="34" charset="0"/>
              </a:rPr>
            </a:br>
            <a:r>
              <a:rPr lang="en-US" sz="1800" dirty="0">
                <a:latin typeface="Arial"/>
                <a:cs typeface="Arial"/>
              </a:rPr>
              <a:t> </a:t>
            </a: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579769" y="246722"/>
            <a:ext cx="55149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Agreeing on language use: background and context</a:t>
            </a:r>
          </a:p>
        </p:txBody>
      </p:sp>
    </p:spTree>
    <p:extLst>
      <p:ext uri="{BB962C8B-B14F-4D97-AF65-F5344CB8AC3E}">
        <p14:creationId xmlns:p14="http://schemas.microsoft.com/office/powerpoint/2010/main" val="116793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C585F-94B2-4C61-83BA-A635E49F716A}"/>
            </a:ext>
          </a:extLst>
        </p:cNvPr>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5BBDF960-5A70-715A-3A79-B449FDC4995F}"/>
              </a:ext>
            </a:extLst>
          </p:cNvPr>
          <p:cNvGraphicFramePr>
            <a:graphicFrameLocks/>
          </p:cNvGraphicFramePr>
          <p:nvPr>
            <p:extLst>
              <p:ext uri="{D42A27DB-BD31-4B8C-83A1-F6EECF244321}">
                <p14:modId xmlns:p14="http://schemas.microsoft.com/office/powerpoint/2010/main" val="1137907954"/>
              </p:ext>
            </p:extLst>
          </p:nvPr>
        </p:nvGraphicFramePr>
        <p:xfrm>
          <a:off x="402615" y="2442890"/>
          <a:ext cx="11099800" cy="386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Vuokaaviosymboli: Liitin 9">
            <a:extLst>
              <a:ext uri="{FF2B5EF4-FFF2-40B4-BE49-F238E27FC236}">
                <a16:creationId xmlns:a16="http://schemas.microsoft.com/office/drawing/2014/main" id="{6F94A682-53EC-1922-BD8F-0453CF4E0C58}"/>
              </a:ext>
            </a:extLst>
          </p:cNvPr>
          <p:cNvSpPr/>
          <p:nvPr/>
        </p:nvSpPr>
        <p:spPr>
          <a:xfrm>
            <a:off x="1296433" y="3692749"/>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1</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1" name="Vuokaaviosymboli: Liitin 10">
            <a:extLst>
              <a:ext uri="{FF2B5EF4-FFF2-40B4-BE49-F238E27FC236}">
                <a16:creationId xmlns:a16="http://schemas.microsoft.com/office/drawing/2014/main" id="{1FB2E5CE-EF49-7D3C-EB92-4CEE153DA6A1}"/>
              </a:ext>
            </a:extLst>
          </p:cNvPr>
          <p:cNvSpPr/>
          <p:nvPr/>
        </p:nvSpPr>
        <p:spPr>
          <a:xfrm>
            <a:off x="3481830" y="3182141"/>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2</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2" name="Vuokaaviosymboli: Liitin 11">
            <a:extLst>
              <a:ext uri="{FF2B5EF4-FFF2-40B4-BE49-F238E27FC236}">
                <a16:creationId xmlns:a16="http://schemas.microsoft.com/office/drawing/2014/main" id="{F23E3D38-EBB6-77D8-F672-433844784BC3}"/>
              </a:ext>
            </a:extLst>
          </p:cNvPr>
          <p:cNvSpPr/>
          <p:nvPr/>
        </p:nvSpPr>
        <p:spPr>
          <a:xfrm>
            <a:off x="5605667" y="2686122"/>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3</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3" name="Vuokaaviosymboli: Liitin 12">
            <a:extLst>
              <a:ext uri="{FF2B5EF4-FFF2-40B4-BE49-F238E27FC236}">
                <a16:creationId xmlns:a16="http://schemas.microsoft.com/office/drawing/2014/main" id="{43FD4432-E1D9-0565-2628-39107DBA2D6C}"/>
              </a:ext>
            </a:extLst>
          </p:cNvPr>
          <p:cNvSpPr/>
          <p:nvPr/>
        </p:nvSpPr>
        <p:spPr>
          <a:xfrm>
            <a:off x="7729504" y="2101308"/>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4</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4" name="Vuokaaviosymboli: Liitin 13">
            <a:extLst>
              <a:ext uri="{FF2B5EF4-FFF2-40B4-BE49-F238E27FC236}">
                <a16:creationId xmlns:a16="http://schemas.microsoft.com/office/drawing/2014/main" id="{A84F3E36-9664-BA76-DAAB-24C741EEAA18}"/>
              </a:ext>
            </a:extLst>
          </p:cNvPr>
          <p:cNvSpPr/>
          <p:nvPr/>
        </p:nvSpPr>
        <p:spPr>
          <a:xfrm>
            <a:off x="9942022" y="1588929"/>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5</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cxnSp>
        <p:nvCxnSpPr>
          <p:cNvPr id="15" name="Suora nuoliyhdysviiva 14">
            <a:extLst>
              <a:ext uri="{FF2B5EF4-FFF2-40B4-BE49-F238E27FC236}">
                <a16:creationId xmlns:a16="http://schemas.microsoft.com/office/drawing/2014/main" id="{7DF2FEB7-BFAA-7FF4-B1B0-1DA72948ACD7}"/>
              </a:ext>
            </a:extLst>
          </p:cNvPr>
          <p:cNvCxnSpPr/>
          <p:nvPr/>
        </p:nvCxnSpPr>
        <p:spPr>
          <a:xfrm>
            <a:off x="10669818" y="254405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 descr="Blue text on a black background&#10;&#10;Description automatically generated">
            <a:extLst>
              <a:ext uri="{FF2B5EF4-FFF2-40B4-BE49-F238E27FC236}">
                <a16:creationId xmlns:a16="http://schemas.microsoft.com/office/drawing/2014/main" id="{118D44B8-89FB-9FCB-A751-89CCCE8F62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9838" y="6133934"/>
            <a:ext cx="2062162" cy="713046"/>
          </a:xfrm>
          <a:prstGeom prst="rect">
            <a:avLst/>
          </a:prstGeom>
        </p:spPr>
      </p:pic>
      <p:cxnSp>
        <p:nvCxnSpPr>
          <p:cNvPr id="17" name="Suora nuoliyhdysviiva 16">
            <a:extLst>
              <a:ext uri="{FF2B5EF4-FFF2-40B4-BE49-F238E27FC236}">
                <a16:creationId xmlns:a16="http://schemas.microsoft.com/office/drawing/2014/main" id="{606DE334-C1E0-BAFF-6B7E-4C5901D831C5}"/>
              </a:ext>
            </a:extLst>
          </p:cNvPr>
          <p:cNvCxnSpPr/>
          <p:nvPr/>
        </p:nvCxnSpPr>
        <p:spPr>
          <a:xfrm>
            <a:off x="8423186" y="309126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4CD2EA3-B866-6BB6-7294-FE09F252C86C}"/>
              </a:ext>
            </a:extLst>
          </p:cNvPr>
          <p:cNvCxnSpPr/>
          <p:nvPr/>
        </p:nvCxnSpPr>
        <p:spPr>
          <a:xfrm>
            <a:off x="6299349" y="3612521"/>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30A8BA81-DBAD-A78C-8659-64DA4D2CF169}"/>
              </a:ext>
            </a:extLst>
          </p:cNvPr>
          <p:cNvCxnSpPr/>
          <p:nvPr/>
        </p:nvCxnSpPr>
        <p:spPr>
          <a:xfrm>
            <a:off x="4175512" y="414195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a:extLst>
              <a:ext uri="{FF2B5EF4-FFF2-40B4-BE49-F238E27FC236}">
                <a16:creationId xmlns:a16="http://schemas.microsoft.com/office/drawing/2014/main" id="{2A8A87B0-78B7-2DDD-02A8-724F5F7A012D}"/>
              </a:ext>
            </a:extLst>
          </p:cNvPr>
          <p:cNvCxnSpPr/>
          <p:nvPr/>
        </p:nvCxnSpPr>
        <p:spPr>
          <a:xfrm>
            <a:off x="2056753" y="4671760"/>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sp>
        <p:nvSpPr>
          <p:cNvPr id="22" name="Otsikko 1">
            <a:extLst>
              <a:ext uri="{FF2B5EF4-FFF2-40B4-BE49-F238E27FC236}">
                <a16:creationId xmlns:a16="http://schemas.microsoft.com/office/drawing/2014/main" id="{C2B8FA6F-2880-C638-0B99-E91758BA0DF1}"/>
              </a:ext>
            </a:extLst>
          </p:cNvPr>
          <p:cNvSpPr txBox="1">
            <a:spLocks/>
          </p:cNvSpPr>
          <p:nvPr/>
        </p:nvSpPr>
        <p:spPr>
          <a:xfrm>
            <a:off x="576092" y="549048"/>
            <a:ext cx="11224022" cy="839633"/>
          </a:xfrm>
          <a:prstGeom prst="rect">
            <a:avLst/>
          </a:prstGeom>
        </p:spPr>
        <p:txBody>
          <a:bodyPr vert="horz" lIns="91440" tIns="45720" rIns="91440" bIns="45720" rtlCol="0" anchor="ctr">
            <a:noAutofit/>
          </a:bodyPr>
          <a:lstStyle>
            <a:lvl1pPr algn="l" defTabSz="914400" rtl="0" eaLnBrk="1" latinLnBrk="0" hangingPunct="1">
              <a:lnSpc>
                <a:spcPct val="12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rgbClr val="162A52"/>
                </a:solidFill>
                <a:effectLst/>
                <a:uLnTx/>
                <a:uFillTx/>
                <a:latin typeface="Arial"/>
                <a:cs typeface="Arial"/>
              </a:rPr>
              <a:t>Kielitietoisen</a:t>
            </a:r>
            <a:r>
              <a:rPr kumimoji="0" lang="en-US" sz="3200" b="1" i="0" u="none" strike="noStrike" kern="1200" cap="none" spc="0" normalizeH="0" baseline="0" noProof="0" dirty="0">
                <a:ln>
                  <a:noFill/>
                </a:ln>
                <a:solidFill>
                  <a:srgbClr val="162A52"/>
                </a:solidFill>
                <a:effectLst/>
                <a:uLnTx/>
                <a:uFillTx/>
                <a:latin typeface="Arial"/>
                <a:cs typeface="Arial"/>
              </a:rPr>
              <a:t> </a:t>
            </a:r>
            <a:r>
              <a:rPr kumimoji="0" lang="en-US" sz="3200" b="1" i="0" u="none" strike="noStrike" kern="1200" cap="none" spc="0" normalizeH="0" baseline="0" noProof="0" dirty="0" err="1">
                <a:ln>
                  <a:noFill/>
                </a:ln>
                <a:solidFill>
                  <a:srgbClr val="162A52"/>
                </a:solidFill>
                <a:effectLst/>
                <a:uLnTx/>
                <a:uFillTx/>
                <a:latin typeface="Arial"/>
                <a:cs typeface="Arial"/>
              </a:rPr>
              <a:t>työyhteisön</a:t>
            </a:r>
            <a:r>
              <a:rPr kumimoji="0" lang="en-US" sz="3200" b="1" i="0" u="none" strike="noStrike" kern="1200" cap="none" spc="0" normalizeH="0" baseline="0" noProof="0" dirty="0">
                <a:ln>
                  <a:noFill/>
                </a:ln>
                <a:solidFill>
                  <a:srgbClr val="162A52"/>
                </a:solidFill>
                <a:effectLst/>
                <a:uLnTx/>
                <a:uFillTx/>
                <a:latin typeface="Arial"/>
                <a:cs typeface="Arial"/>
              </a:rPr>
              <a:t> </a:t>
            </a:r>
            <a:r>
              <a:rPr kumimoji="0" lang="en-US" sz="3200" b="1" i="0" u="none" strike="noStrike" kern="1200" cap="none" spc="0" normalizeH="0" baseline="0" noProof="0" dirty="0" err="1">
                <a:ln>
                  <a:noFill/>
                </a:ln>
                <a:solidFill>
                  <a:srgbClr val="162A52"/>
                </a:solidFill>
                <a:effectLst/>
                <a:uLnTx/>
                <a:uFillTx/>
                <a:latin typeface="Arial"/>
                <a:cs typeface="Arial"/>
              </a:rPr>
              <a:t>portaat</a:t>
            </a:r>
            <a:r>
              <a:rPr kumimoji="0" lang="en-US" sz="3200" b="1" i="0" u="none" strike="noStrike" kern="1200" cap="none" spc="0" normalizeH="0" baseline="0" noProof="0" dirty="0">
                <a:ln>
                  <a:noFill/>
                </a:ln>
                <a:solidFill>
                  <a:srgbClr val="162A52"/>
                </a:solidFill>
                <a:effectLst/>
                <a:uLnTx/>
                <a:uFillTx/>
                <a:latin typeface="Arial"/>
                <a:cs typeface="Arial"/>
              </a:rPr>
              <a:t>  </a:t>
            </a:r>
            <a:br>
              <a:rPr kumimoji="0" lang="en-US" sz="3200" b="1" i="0" u="none" strike="noStrike" kern="1200" cap="none" spc="0" normalizeH="0" baseline="0" noProof="0" dirty="0">
                <a:ln>
                  <a:noFill/>
                </a:ln>
                <a:solidFill>
                  <a:srgbClr val="162A52"/>
                </a:solidFill>
                <a:effectLst/>
                <a:uLnTx/>
                <a:uFillTx/>
                <a:latin typeface="Arial"/>
                <a:cs typeface="Arial"/>
              </a:rPr>
            </a:br>
            <a:r>
              <a:rPr kumimoji="0" lang="en-US" sz="3200" b="0" i="0" u="none" strike="noStrike" kern="1200" cap="none" spc="0" normalizeH="0" baseline="0" noProof="0" dirty="0">
                <a:ln>
                  <a:noFill/>
                </a:ln>
                <a:solidFill>
                  <a:srgbClr val="162A52"/>
                </a:solidFill>
                <a:effectLst/>
                <a:uLnTx/>
                <a:uFillTx/>
                <a:latin typeface="Arial"/>
                <a:cs typeface="Arial"/>
              </a:rPr>
              <a:t>The steps toward language awareness in the workplace</a:t>
            </a:r>
            <a:br>
              <a:rPr lang="en-US" sz="3200" b="0" i="0" u="none" strike="noStrike" kern="1200" cap="none" spc="0" normalizeH="0" baseline="0" noProof="0" dirty="0">
                <a:ln>
                  <a:noFill/>
                </a:ln>
                <a:effectLst/>
                <a:uLnTx/>
                <a:uFillTx/>
                <a:latin typeface="Arial"/>
              </a:rPr>
            </a:br>
            <a:r>
              <a:rPr kumimoji="0" lang="en-US" sz="3200" b="0" i="0" u="none" strike="noStrike" kern="1200" cap="none" spc="0" normalizeH="0" baseline="0" noProof="0" dirty="0">
                <a:ln>
                  <a:noFill/>
                </a:ln>
                <a:solidFill>
                  <a:srgbClr val="162A52"/>
                </a:solidFill>
                <a:effectLst/>
                <a:uLnTx/>
                <a:uFillTx/>
                <a:latin typeface="Arial"/>
                <a:cs typeface="Arial"/>
              </a:rPr>
              <a:t>​</a:t>
            </a:r>
            <a:endParaRPr lang="fi-FI" sz="3200" b="0" i="0" u="none" strike="noStrike" kern="1200" cap="none" spc="0" normalizeH="0" baseline="0" noProof="0" dirty="0">
              <a:ln>
                <a:noFill/>
              </a:ln>
              <a:solidFill>
                <a:srgbClr val="162A52"/>
              </a:solidFill>
              <a:effectLst/>
              <a:uLnTx/>
              <a:uFillTx/>
              <a:latin typeface="Arial"/>
              <a:cs typeface="Arial"/>
            </a:endParaRPr>
          </a:p>
        </p:txBody>
      </p:sp>
      <p:sp>
        <p:nvSpPr>
          <p:cNvPr id="4" name="Ellipsi 3">
            <a:extLst>
              <a:ext uri="{FF2B5EF4-FFF2-40B4-BE49-F238E27FC236}">
                <a16:creationId xmlns:a16="http://schemas.microsoft.com/office/drawing/2014/main" id="{2FBBD4D4-AC0E-2C7B-5337-E7F519C41A52}"/>
              </a:ext>
            </a:extLst>
          </p:cNvPr>
          <p:cNvSpPr/>
          <p:nvPr/>
        </p:nvSpPr>
        <p:spPr>
          <a:xfrm>
            <a:off x="114300" y="3429000"/>
            <a:ext cx="2817091" cy="2879949"/>
          </a:xfrm>
          <a:prstGeom prst="ellipse">
            <a:avLst/>
          </a:prstGeom>
          <a:noFill/>
          <a:ln w="889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8858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97255" y="339123"/>
            <a:ext cx="5453915" cy="1140762"/>
          </a:xfrm>
        </p:spPr>
        <p:txBody>
          <a:bodyPr>
            <a:noAutofit/>
          </a:bodyPr>
          <a:lstStyle/>
          <a:p>
            <a:r>
              <a:rPr lang="en-US" sz="3200" b="1" dirty="0" err="1">
                <a:latin typeface="Arial"/>
                <a:cs typeface="Arial"/>
              </a:rPr>
              <a:t>Kysymyksiä</a:t>
            </a:r>
            <a:r>
              <a:rPr lang="en-US" sz="3200" b="1" dirty="0">
                <a:latin typeface="Arial"/>
                <a:cs typeface="Arial"/>
              </a:rPr>
              <a:t> </a:t>
            </a:r>
            <a:r>
              <a:rPr lang="en-US" sz="3200" b="1" dirty="0" err="1">
                <a:latin typeface="Arial"/>
                <a:cs typeface="Arial"/>
              </a:rPr>
              <a:t>valmisteluvaiheen</a:t>
            </a:r>
            <a:r>
              <a:rPr lang="en-US" sz="3200" b="1" dirty="0">
                <a:latin typeface="Arial"/>
                <a:cs typeface="Arial"/>
              </a:rPr>
              <a:t> </a:t>
            </a:r>
            <a:r>
              <a:rPr lang="en-US" sz="3200" b="1" dirty="0" err="1">
                <a:latin typeface="Arial"/>
                <a:cs typeface="Arial"/>
              </a:rPr>
              <a:t>keskusteluun</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58515" y="1714155"/>
            <a:ext cx="5453915" cy="4791033"/>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fi-FI" sz="1800" dirty="0">
                <a:latin typeface="Arial"/>
                <a:ea typeface="Calibri"/>
                <a:cs typeface="Arial"/>
              </a:rPr>
              <a:t>Mikä on henkilöstön kielijakauma?</a:t>
            </a:r>
          </a:p>
          <a:p>
            <a:pPr marL="800100" lvl="1">
              <a:lnSpc>
                <a:spcPct val="107000"/>
              </a:lnSpc>
              <a:buFont typeface="Symbol" panose="05050102010706020507" pitchFamily="18" charset="2"/>
              <a:buChar char=""/>
            </a:pPr>
            <a:r>
              <a:rPr lang="fi-FI" sz="1800" dirty="0">
                <a:latin typeface="Arial"/>
                <a:ea typeface="Calibri"/>
                <a:cs typeface="Arial"/>
              </a:rPr>
              <a:t>Miten osataan Aallon työkieliä? </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Millaisia kielellisiä toimintatapoja yksikössä tällä hetkellä on?</a:t>
            </a:r>
            <a:endParaRPr lang="fi-FI" sz="1800" dirty="0">
              <a:effectLst/>
              <a:latin typeface="Arial"/>
              <a:ea typeface="Calibri" panose="020F0502020204030204" pitchFamily="34" charset="0"/>
              <a:cs typeface="Arial"/>
            </a:endParaRPr>
          </a:p>
          <a:p>
            <a:pPr marL="800100" lvl="1">
              <a:lnSpc>
                <a:spcPct val="107000"/>
              </a:lnSpc>
              <a:buFont typeface="Symbol" panose="05050102010706020507" pitchFamily="18" charset="2"/>
              <a:buChar char=""/>
            </a:pPr>
            <a:r>
              <a:rPr lang="fi-FI" sz="1800" dirty="0">
                <a:latin typeface="Arial"/>
                <a:ea typeface="Calibri"/>
                <a:cs typeface="Arial"/>
              </a:rPr>
              <a:t>Mitä kieliä käytetään sähköposteissa, kokouksissa, sosiaalisissa tilanteissa ym.? </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Onko kieliasioista herännyt keskustelua tai syntynyt jännitteitä?</a:t>
            </a:r>
            <a:endParaRPr lang="fi-FI" sz="1800" dirty="0">
              <a:latin typeface="Arial"/>
              <a:cs typeface="Arial"/>
            </a:endParaRPr>
          </a:p>
          <a:p>
            <a:pPr marL="800100" lvl="1">
              <a:lnSpc>
                <a:spcPct val="107000"/>
              </a:lnSpc>
              <a:buFont typeface="Symbol" panose="05050102010706020507" pitchFamily="18" charset="2"/>
              <a:buChar char=""/>
            </a:pPr>
            <a:r>
              <a:rPr lang="fi-FI" sz="1800" dirty="0">
                <a:latin typeface="Arial"/>
                <a:ea typeface="Calibri"/>
                <a:cs typeface="Arial"/>
              </a:rPr>
              <a:t>Millaisia kielten käyttöön tai kielitaidon kehittämiseen liittyviä muutostarpeita on noussut esiin?</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Mikä toimii tällä hetkellä hyvin?</a:t>
            </a:r>
            <a:endParaRPr lang="fi-FI" dirty="0"/>
          </a:p>
          <a:p>
            <a:pPr marL="0" indent="0">
              <a:buNone/>
            </a:pPr>
            <a:endParaRPr lang="en-US" sz="18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39550" y="1714154"/>
            <a:ext cx="5552450" cy="47535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r>
              <a:rPr lang="en-US" sz="1800" dirty="0">
                <a:latin typeface="Arial"/>
                <a:ea typeface="+mn-lt"/>
                <a:cs typeface="Arial"/>
              </a:rPr>
              <a:t>What is the language distribution of the staff?</a:t>
            </a:r>
            <a:endParaRPr lang="en-US" dirty="0">
              <a:ea typeface="Calibri"/>
              <a:cs typeface="Calibri"/>
            </a:endParaRPr>
          </a:p>
          <a:p>
            <a:pPr marL="800100" lvl="1" indent="-342900">
              <a:lnSpc>
                <a:spcPct val="107000"/>
              </a:lnSpc>
              <a:buFont typeface="Symbol" panose="05050102010706020507" pitchFamily="18" charset="2"/>
              <a:buChar char=""/>
            </a:pPr>
            <a:r>
              <a:rPr lang="en-US" sz="1800" dirty="0">
                <a:latin typeface="Arial"/>
                <a:ea typeface="+mn-lt"/>
                <a:cs typeface="+mn-lt"/>
              </a:rPr>
              <a:t>How well can we speak Aalto’s working languages?</a:t>
            </a:r>
          </a:p>
          <a:p>
            <a:pPr marL="342900" indent="-342900">
              <a:lnSpc>
                <a:spcPct val="107000"/>
              </a:lnSpc>
              <a:buFont typeface="Symbol,Sans-Serif"/>
              <a:buChar char=""/>
            </a:pPr>
            <a:r>
              <a:rPr lang="en-US" sz="1800" dirty="0">
                <a:latin typeface="Arial"/>
                <a:ea typeface="+mn-lt"/>
                <a:cs typeface="Arial"/>
              </a:rPr>
              <a:t>What linguistic practices currently exist in the unit?</a:t>
            </a:r>
          </a:p>
          <a:p>
            <a:pPr marL="800100" lvl="1" indent="-342900">
              <a:lnSpc>
                <a:spcPct val="107000"/>
              </a:lnSpc>
              <a:buFont typeface="Symbol,Sans-Serif"/>
              <a:buChar char=""/>
            </a:pPr>
            <a:r>
              <a:rPr lang="en-US" sz="1800" dirty="0">
                <a:latin typeface="Arial"/>
                <a:ea typeface="+mn-lt"/>
                <a:cs typeface="Arial"/>
              </a:rPr>
              <a:t>Which languages are used in emails, meetings, social events, etc.?</a:t>
            </a:r>
          </a:p>
          <a:p>
            <a:pPr marL="342900" indent="-342900">
              <a:lnSpc>
                <a:spcPct val="107000"/>
              </a:lnSpc>
              <a:buFont typeface="Symbol,Sans-Serif"/>
              <a:buChar char=""/>
            </a:pPr>
            <a:r>
              <a:rPr lang="en-CA" sz="1800" dirty="0">
                <a:latin typeface="Arial"/>
                <a:ea typeface="+mn-lt"/>
                <a:cs typeface="Arial"/>
              </a:rPr>
              <a:t>Has there been any discussion or tension related to language issues ?</a:t>
            </a:r>
          </a:p>
          <a:p>
            <a:pPr marL="800100" lvl="1" indent="-342900">
              <a:lnSpc>
                <a:spcPct val="107000"/>
              </a:lnSpc>
              <a:buFont typeface="Symbol,Sans-Serif"/>
              <a:buChar char=""/>
            </a:pPr>
            <a:r>
              <a:rPr lang="en-CA" sz="1800" dirty="0">
                <a:latin typeface="Arial"/>
                <a:ea typeface="+mn-lt"/>
                <a:cs typeface="+mn-lt"/>
              </a:rPr>
              <a:t>What needs for change have emerged in relation to the use of languages or the development of language skills?</a:t>
            </a:r>
            <a:endParaRPr lang="en-CA" sz="1800" dirty="0">
              <a:latin typeface="Arial"/>
              <a:ea typeface="Calibri"/>
              <a:cs typeface="Arial"/>
            </a:endParaRPr>
          </a:p>
          <a:p>
            <a:pPr marL="342900" indent="-342900">
              <a:lnSpc>
                <a:spcPct val="107000"/>
              </a:lnSpc>
              <a:buFont typeface="Symbol,Sans-Serif"/>
              <a:buChar char=""/>
            </a:pPr>
            <a:r>
              <a:rPr lang="en-US" sz="1800" dirty="0">
                <a:latin typeface="Arial"/>
                <a:ea typeface="Calibri"/>
                <a:cs typeface="Arial"/>
              </a:rPr>
              <a:t>What currently works well? </a:t>
            </a:r>
            <a:endParaRPr lang="fi-FI" sz="1800" dirty="0">
              <a:latin typeface="Arial"/>
              <a:ea typeface="Calibri"/>
              <a:cs typeface="Arial"/>
            </a:endParaRPr>
          </a:p>
          <a:p>
            <a:pPr marL="457200" lvl="1" indent="0">
              <a:lnSpc>
                <a:spcPct val="107000"/>
              </a:lnSpc>
              <a:buNone/>
            </a:pPr>
            <a:endParaRPr lang="en-US" sz="1400" dirty="0">
              <a:ea typeface="Calibri"/>
              <a:cs typeface="Calibri"/>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31304" y="246722"/>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Questions for the preparatory discussion </a:t>
            </a:r>
            <a:endParaRPr lang="en-US" sz="4800" dirty="0"/>
          </a:p>
        </p:txBody>
      </p:sp>
    </p:spTree>
    <p:extLst>
      <p:ext uri="{BB962C8B-B14F-4D97-AF65-F5344CB8AC3E}">
        <p14:creationId xmlns:p14="http://schemas.microsoft.com/office/powerpoint/2010/main" val="154817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322108" y="251680"/>
            <a:ext cx="5453915" cy="1140762"/>
          </a:xfrm>
        </p:spPr>
        <p:txBody>
          <a:bodyPr>
            <a:noAutofit/>
          </a:bodyPr>
          <a:lstStyle/>
          <a:p>
            <a:r>
              <a:rPr lang="en-US" sz="3200" b="1" dirty="0" err="1">
                <a:latin typeface="Arial"/>
                <a:cs typeface="Arial"/>
              </a:rPr>
              <a:t>Yksikön</a:t>
            </a:r>
            <a:r>
              <a:rPr lang="en-US" sz="3200" b="1" dirty="0">
                <a:latin typeface="Arial"/>
                <a:cs typeface="Arial"/>
              </a:rPr>
              <a:t> </a:t>
            </a:r>
            <a:r>
              <a:rPr lang="en-US" sz="3200" b="1" dirty="0" err="1">
                <a:latin typeface="Arial"/>
                <a:cs typeface="Arial"/>
              </a:rPr>
              <a:t>oman</a:t>
            </a:r>
            <a:r>
              <a:rPr lang="en-US" sz="3200" b="1" dirty="0">
                <a:latin typeface="Arial"/>
                <a:cs typeface="Arial"/>
              </a:rPr>
              <a:t> </a:t>
            </a:r>
            <a:r>
              <a:rPr lang="en-US" sz="3200" b="1" dirty="0" err="1">
                <a:latin typeface="Arial"/>
                <a:cs typeface="Arial"/>
              </a:rPr>
              <a:t>prosessin</a:t>
            </a:r>
            <a:r>
              <a:rPr lang="en-US" sz="3200" b="1" dirty="0">
                <a:latin typeface="Arial"/>
                <a:cs typeface="Arial"/>
              </a:rPr>
              <a:t> </a:t>
            </a:r>
            <a:r>
              <a:rPr lang="en-US" sz="3200" b="1" dirty="0" err="1">
                <a:latin typeface="Arial"/>
                <a:cs typeface="Arial"/>
              </a:rPr>
              <a:t>suunnittelu</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08548" y="1914023"/>
            <a:ext cx="5453915" cy="4353821"/>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fi-FI" sz="1800" dirty="0">
                <a:latin typeface="Arial"/>
                <a:ea typeface="Calibri"/>
                <a:cs typeface="Arial"/>
              </a:rPr>
              <a:t>Tutustutaan prosessin eri vaiheiden fasilitointiohjeisiin ja mukautetaan prosessi yksikön toimintaan. Päätetään ainakin alla olevat seikat:</a:t>
            </a:r>
            <a:endParaRPr lang="en-US" sz="1800" dirty="0">
              <a:latin typeface="Arial"/>
              <a:cs typeface="Arial"/>
            </a:endParaRPr>
          </a:p>
          <a:p>
            <a:pPr marL="800100" lvl="1" indent="-342900">
              <a:lnSpc>
                <a:spcPct val="107000"/>
              </a:lnSpc>
              <a:buFont typeface="Courier New" panose="05050102010706020507" pitchFamily="18" charset="2"/>
              <a:buChar char="o"/>
            </a:pPr>
            <a:r>
              <a:rPr lang="fi-FI" sz="1800" dirty="0">
                <a:latin typeface="Arial"/>
                <a:ea typeface="Calibri"/>
                <a:cs typeface="Arial"/>
              </a:rPr>
              <a:t>Prosessin aikajänne: Milloin aloitetaan, mihin mennessä on tavoite päästä lopputulokseen </a:t>
            </a:r>
          </a:p>
          <a:p>
            <a:pPr marL="800100" lvl="1" indent="-342900">
              <a:lnSpc>
                <a:spcPct val="107000"/>
              </a:lnSpc>
              <a:buFont typeface="Courier New" panose="05050102010706020507" pitchFamily="18" charset="2"/>
              <a:buChar char="o"/>
            </a:pPr>
            <a:r>
              <a:rPr lang="fi-FI" sz="1800" dirty="0">
                <a:latin typeface="Arial"/>
                <a:ea typeface="Calibri"/>
                <a:cs typeface="Arial"/>
              </a:rPr>
              <a:t>Työyhteisötapaamisten </a:t>
            </a:r>
            <a:r>
              <a:rPr lang="fi-FI" sz="1800" dirty="0" err="1">
                <a:latin typeface="Arial"/>
                <a:ea typeface="Calibri"/>
                <a:cs typeface="Arial"/>
              </a:rPr>
              <a:t>kalenterointi</a:t>
            </a:r>
            <a:r>
              <a:rPr lang="fi-FI" sz="1800" dirty="0">
                <a:latin typeface="Arial"/>
                <a:ea typeface="Calibri"/>
                <a:cs typeface="Arial"/>
              </a:rPr>
              <a:t> (mahdollisesti muiden yksikön kokousten yhteyteen)</a:t>
            </a:r>
          </a:p>
          <a:p>
            <a:pPr marL="800100" lvl="1" indent="-342900">
              <a:lnSpc>
                <a:spcPct val="107000"/>
              </a:lnSpc>
              <a:buFont typeface="Courier New" panose="05050102010706020507" pitchFamily="18" charset="2"/>
              <a:buChar char="o"/>
            </a:pPr>
            <a:r>
              <a:rPr lang="fi-FI" sz="1800" dirty="0">
                <a:latin typeface="Arial"/>
                <a:ea typeface="Calibri"/>
                <a:cs typeface="Arial"/>
              </a:rPr>
              <a:t>Työyhteisötapaamisten kesto</a:t>
            </a:r>
          </a:p>
          <a:p>
            <a:pPr marL="800100" lvl="1" indent="-342900">
              <a:lnSpc>
                <a:spcPct val="107000"/>
              </a:lnSpc>
              <a:buFont typeface="Courier New" panose="05050102010706020507" pitchFamily="18" charset="2"/>
              <a:buChar char="o"/>
            </a:pPr>
            <a:r>
              <a:rPr lang="fi-FI" sz="1800" dirty="0">
                <a:latin typeface="Arial"/>
                <a:ea typeface="Calibri"/>
                <a:cs typeface="Arial"/>
              </a:rPr>
              <a:t>Toteutetaanko tapaamiset kasvokkain vai etätoteutuksina</a:t>
            </a:r>
            <a:endParaRPr lang="fi-FI" sz="1800" dirty="0">
              <a:effectLst/>
              <a:latin typeface="Arial"/>
              <a:ea typeface="Calibri" panose="020F0502020204030204" pitchFamily="34" charset="0"/>
              <a:cs typeface="Arial"/>
            </a:endParaRPr>
          </a:p>
          <a:p>
            <a:pPr marL="800100" lvl="1" indent="-342900">
              <a:lnSpc>
                <a:spcPct val="107000"/>
              </a:lnSpc>
              <a:buFont typeface="Courier New" panose="05050102010706020507" pitchFamily="18" charset="2"/>
              <a:buChar char="o"/>
            </a:pPr>
            <a:r>
              <a:rPr lang="fi-FI" sz="1800" dirty="0">
                <a:latin typeface="Arial"/>
                <a:ea typeface="Calibri"/>
                <a:cs typeface="Arial"/>
              </a:rPr>
              <a:t>Mitä työskentelyalustoja käytetään (</a:t>
            </a:r>
            <a:r>
              <a:rPr lang="fi-FI" sz="1800" err="1">
                <a:latin typeface="Arial"/>
                <a:ea typeface="Calibri"/>
                <a:cs typeface="Arial"/>
              </a:rPr>
              <a:t>Teams</a:t>
            </a:r>
            <a:r>
              <a:rPr lang="fi-FI" sz="1800" dirty="0">
                <a:latin typeface="Arial"/>
                <a:ea typeface="Calibri"/>
                <a:cs typeface="Arial"/>
              </a:rPr>
              <a:t>, </a:t>
            </a:r>
            <a:r>
              <a:rPr lang="fi-FI" sz="1800">
                <a:latin typeface="Arial"/>
                <a:ea typeface="Calibri"/>
                <a:cs typeface="Arial"/>
              </a:rPr>
              <a:t>Mentimeter, </a:t>
            </a:r>
            <a:r>
              <a:rPr lang="fi-FI" sz="1800" err="1">
                <a:latin typeface="Arial"/>
                <a:ea typeface="Calibri"/>
                <a:cs typeface="Arial"/>
              </a:rPr>
              <a:t>Presemo</a:t>
            </a:r>
            <a:r>
              <a:rPr lang="fi-FI" sz="1800" dirty="0">
                <a:latin typeface="Arial"/>
                <a:ea typeface="Calibri"/>
                <a:cs typeface="Arial"/>
              </a:rPr>
              <a:t>…)</a:t>
            </a:r>
            <a:endParaRPr lang="fi-FI" sz="1800" dirty="0">
              <a:latin typeface="Arial"/>
              <a:cs typeface="Arial"/>
            </a:endParaRPr>
          </a:p>
          <a:p>
            <a:pPr marL="0" indent="0">
              <a:buNone/>
            </a:pPr>
            <a:endParaRPr lang="en-US" sz="2400" dirty="0">
              <a:latin typeface="Arial"/>
              <a:cs typeface="Arial"/>
            </a:endParaRP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45847" y="1914023"/>
            <a:ext cx="5145292" cy="43473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5050102010706020507" pitchFamily="18" charset="2"/>
              <a:buChar char="•"/>
            </a:pPr>
            <a:r>
              <a:rPr lang="en-US" sz="1800" dirty="0">
                <a:latin typeface="Arial"/>
                <a:ea typeface="+mn-lt"/>
                <a:cs typeface="+mn-lt"/>
              </a:rPr>
              <a:t>The facilitation instructions for the different phases of the process will be reviewed and the process adapted to the unit's operations. Decide on at least the following points: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Timeline of the process: When to start and by when the goal is expected to be achieved</a:t>
            </a:r>
          </a:p>
          <a:p>
            <a:pPr lvl="1">
              <a:buFont typeface="Courier New" panose="05050102010706020507" pitchFamily="18" charset="2"/>
              <a:buChar char="o"/>
            </a:pPr>
            <a:r>
              <a:rPr lang="en-US" sz="1800" dirty="0">
                <a:latin typeface="Arial"/>
                <a:ea typeface="+mn-lt"/>
                <a:cs typeface="+mn-lt"/>
              </a:rPr>
              <a:t>Scheduling work community meetings (possibly alongside other unit meetings)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Duration of the work community meetings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Whether the meetings be held face-to-face or remotely</a:t>
            </a:r>
            <a:endParaRPr lang="fi-FI" sz="1800" dirty="0">
              <a:latin typeface="Arial"/>
              <a:ea typeface="+mn-lt"/>
              <a:cs typeface="Arial"/>
            </a:endParaRPr>
          </a:p>
          <a:p>
            <a:pPr lvl="1">
              <a:buFont typeface="Courier New" panose="05050102010706020507" pitchFamily="18" charset="2"/>
              <a:buChar char="o"/>
            </a:pPr>
            <a:r>
              <a:rPr lang="en-US" sz="1800" dirty="0">
                <a:latin typeface="Arial"/>
                <a:ea typeface="+mn-lt"/>
                <a:cs typeface="+mn-lt"/>
              </a:rPr>
              <a:t>Which collaboration platforms will be used (Teams, </a:t>
            </a:r>
            <a:r>
              <a:rPr lang="en-US" sz="1800" dirty="0" err="1">
                <a:latin typeface="Arial"/>
                <a:ea typeface="+mn-lt"/>
                <a:cs typeface="+mn-lt"/>
              </a:rPr>
              <a:t>Mentimeter</a:t>
            </a:r>
            <a:r>
              <a:rPr lang="en-US" sz="1800" dirty="0">
                <a:latin typeface="Arial"/>
                <a:ea typeface="+mn-lt"/>
                <a:cs typeface="+mn-lt"/>
              </a:rPr>
              <a:t>, </a:t>
            </a:r>
            <a:r>
              <a:rPr lang="en-US" sz="1800" dirty="0" err="1">
                <a:latin typeface="Arial"/>
                <a:ea typeface="+mn-lt"/>
                <a:cs typeface="+mn-lt"/>
              </a:rPr>
              <a:t>Presemo</a:t>
            </a:r>
            <a:r>
              <a:rPr lang="en-US" sz="1800" dirty="0">
                <a:latin typeface="Arial"/>
                <a:ea typeface="+mn-lt"/>
                <a:cs typeface="+mn-lt"/>
              </a:rPr>
              <a:t>, etc.)</a:t>
            </a:r>
            <a:endParaRPr lang="fi-FI" sz="1800" dirty="0">
              <a:latin typeface="Arial"/>
              <a:cs typeface="Arial"/>
            </a:endParaRPr>
          </a:p>
          <a:p>
            <a:pPr marL="457200" lvl="1" indent="0">
              <a:lnSpc>
                <a:spcPct val="107000"/>
              </a:lnSpc>
              <a:buNone/>
            </a:pPr>
            <a:endParaRPr lang="en-US" dirty="0">
              <a:latin typeface="Arial"/>
              <a:ea typeface="Calibri"/>
              <a:cs typeface="Arial"/>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43796" y="159279"/>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ea typeface="+mj-lt"/>
                <a:cs typeface="Arial"/>
              </a:rPr>
              <a:t>Planning the unit's own process</a:t>
            </a:r>
            <a:endParaRPr lang="en-US" sz="4800" dirty="0"/>
          </a:p>
        </p:txBody>
      </p:sp>
      <p:sp>
        <p:nvSpPr>
          <p:cNvPr id="6" name="TextBox 5">
            <a:extLst>
              <a:ext uri="{FF2B5EF4-FFF2-40B4-BE49-F238E27FC236}">
                <a16:creationId xmlns:a16="http://schemas.microsoft.com/office/drawing/2014/main" id="{E6B42097-1FE8-FEF7-A3A9-B4B3623E5007}"/>
              </a:ext>
            </a:extLst>
          </p:cNvPr>
          <p:cNvSpPr txBox="1"/>
          <p:nvPr/>
        </p:nvSpPr>
        <p:spPr>
          <a:xfrm>
            <a:off x="323319" y="1405822"/>
            <a:ext cx="49292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latin typeface="Arial"/>
                <a:ea typeface="Calibri"/>
                <a:cs typeface="Arial"/>
              </a:rPr>
              <a:t>Suunnitellaan</a:t>
            </a:r>
            <a:r>
              <a:rPr lang="en-US" b="1" dirty="0">
                <a:latin typeface="Arial"/>
                <a:ea typeface="Calibri"/>
                <a:cs typeface="Arial"/>
              </a:rPr>
              <a:t>, </a:t>
            </a:r>
            <a:r>
              <a:rPr lang="en-US" b="1" dirty="0" err="1">
                <a:latin typeface="Arial"/>
                <a:ea typeface="Calibri"/>
                <a:cs typeface="Arial"/>
              </a:rPr>
              <a:t>miten</a:t>
            </a:r>
            <a:r>
              <a:rPr lang="en-US" b="1" dirty="0">
                <a:latin typeface="Arial"/>
                <a:ea typeface="Calibri"/>
                <a:cs typeface="Arial"/>
              </a:rPr>
              <a:t> </a:t>
            </a:r>
            <a:r>
              <a:rPr lang="en-US" b="1" dirty="0" err="1">
                <a:latin typeface="Arial"/>
                <a:ea typeface="Calibri"/>
                <a:cs typeface="Arial"/>
              </a:rPr>
              <a:t>prosessi</a:t>
            </a:r>
            <a:r>
              <a:rPr lang="en-US" b="1" dirty="0">
                <a:latin typeface="Arial"/>
                <a:ea typeface="Calibri"/>
                <a:cs typeface="Arial"/>
              </a:rPr>
              <a:t> </a:t>
            </a:r>
            <a:r>
              <a:rPr lang="en-US" b="1" dirty="0" err="1">
                <a:latin typeface="Arial"/>
                <a:ea typeface="Calibri"/>
                <a:cs typeface="Arial"/>
              </a:rPr>
              <a:t>toteutetaan</a:t>
            </a:r>
            <a:r>
              <a:rPr lang="en-US" b="1" dirty="0">
                <a:latin typeface="Arial"/>
                <a:ea typeface="Calibri"/>
                <a:cs typeface="Arial"/>
              </a:rPr>
              <a:t> </a:t>
            </a:r>
            <a:endParaRPr lang="en-US" b="1" dirty="0">
              <a:latin typeface="Arial"/>
              <a:cs typeface="Arial"/>
            </a:endParaRPr>
          </a:p>
        </p:txBody>
      </p:sp>
      <p:sp>
        <p:nvSpPr>
          <p:cNvPr id="7" name="TextBox 6">
            <a:extLst>
              <a:ext uri="{FF2B5EF4-FFF2-40B4-BE49-F238E27FC236}">
                <a16:creationId xmlns:a16="http://schemas.microsoft.com/office/drawing/2014/main" id="{A648EDB3-FCB8-6A92-9218-155645EA1C87}"/>
              </a:ext>
            </a:extLst>
          </p:cNvPr>
          <p:cNvSpPr txBox="1"/>
          <p:nvPr/>
        </p:nvSpPr>
        <p:spPr>
          <a:xfrm>
            <a:off x="6631678" y="1380838"/>
            <a:ext cx="52517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ea typeface="Calibri"/>
                <a:cs typeface="Arial"/>
              </a:rPr>
              <a:t>Planning how the process </a:t>
            </a:r>
            <a:r>
              <a:rPr lang="en-US" b="1" dirty="0">
                <a:solidFill>
                  <a:srgbClr val="000000"/>
                </a:solidFill>
                <a:latin typeface="Arial"/>
                <a:ea typeface="Calibri"/>
                <a:cs typeface="Arial"/>
              </a:rPr>
              <a:t>will be implemented</a:t>
            </a:r>
          </a:p>
        </p:txBody>
      </p:sp>
    </p:spTree>
    <p:extLst>
      <p:ext uri="{BB962C8B-B14F-4D97-AF65-F5344CB8AC3E}">
        <p14:creationId xmlns:p14="http://schemas.microsoft.com/office/powerpoint/2010/main" val="174755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734338" y="126762"/>
            <a:ext cx="4117293" cy="1265680"/>
          </a:xfrm>
        </p:spPr>
        <p:txBody>
          <a:bodyPr>
            <a:noAutofit/>
          </a:bodyPr>
          <a:lstStyle/>
          <a:p>
            <a:r>
              <a:rPr lang="en-US" sz="3200" b="1" dirty="0" err="1">
                <a:latin typeface="Arial"/>
                <a:ea typeface="calibri light"/>
                <a:cs typeface="Arial"/>
              </a:rPr>
              <a:t>Mitä</a:t>
            </a:r>
            <a:r>
              <a:rPr lang="en-US" sz="3200" b="1" dirty="0">
                <a:latin typeface="Arial"/>
                <a:ea typeface="calibri light"/>
                <a:cs typeface="Arial"/>
              </a:rPr>
              <a:t> </a:t>
            </a:r>
            <a:r>
              <a:rPr lang="en-US" sz="3200" b="1" dirty="0" err="1">
                <a:latin typeface="Arial"/>
                <a:ea typeface="calibri light"/>
                <a:cs typeface="Arial"/>
              </a:rPr>
              <a:t>seuraavaksi</a:t>
            </a:r>
            <a:r>
              <a:rPr lang="en-US" sz="3200" b="1" dirty="0">
                <a:latin typeface="Arial"/>
                <a:ea typeface="calibri light"/>
                <a:cs typeface="Arial"/>
              </a:rPr>
              <a:t>?</a:t>
            </a:r>
            <a:endParaRPr lang="en-US" sz="4800" dirty="0"/>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21041" y="1426843"/>
            <a:ext cx="4933950" cy="1992871"/>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en-US" sz="1800" dirty="0">
                <a:latin typeface="Arial"/>
                <a:ea typeface="Calibri"/>
                <a:cs typeface="Arial"/>
              </a:rPr>
              <a:t>Kun </a:t>
            </a:r>
            <a:r>
              <a:rPr lang="en-US" sz="1800" dirty="0" err="1">
                <a:latin typeface="Arial"/>
                <a:ea typeface="Calibri"/>
                <a:cs typeface="Arial"/>
              </a:rPr>
              <a:t>tämä</a:t>
            </a:r>
            <a:r>
              <a:rPr lang="en-US" sz="1800" dirty="0">
                <a:latin typeface="Arial"/>
                <a:ea typeface="Calibri"/>
                <a:cs typeface="Arial"/>
              </a:rPr>
              <a:t> </a:t>
            </a:r>
            <a:r>
              <a:rPr lang="en-US" sz="1800" dirty="0" err="1">
                <a:latin typeface="Arial"/>
                <a:ea typeface="Calibri"/>
                <a:cs typeface="Arial"/>
              </a:rPr>
              <a:t>vaihe</a:t>
            </a:r>
            <a:r>
              <a:rPr lang="en-US" sz="1800" dirty="0">
                <a:latin typeface="Arial"/>
                <a:ea typeface="Calibri"/>
                <a:cs typeface="Arial"/>
              </a:rPr>
              <a:t> 1 (</a:t>
            </a:r>
            <a:r>
              <a:rPr lang="en-US" sz="1800" dirty="0" err="1">
                <a:latin typeface="Arial"/>
                <a:ea typeface="Calibri"/>
                <a:cs typeface="Arial"/>
              </a:rPr>
              <a:t>valmistelu</a:t>
            </a:r>
            <a:r>
              <a:rPr lang="en-US" sz="1800" dirty="0">
                <a:latin typeface="Arial"/>
                <a:ea typeface="Calibri"/>
                <a:cs typeface="Arial"/>
              </a:rPr>
              <a:t>) on </a:t>
            </a:r>
            <a:r>
              <a:rPr lang="en-US" sz="1800" dirty="0" err="1">
                <a:latin typeface="Arial"/>
                <a:ea typeface="Calibri"/>
                <a:cs typeface="Arial"/>
              </a:rPr>
              <a:t>valmis</a:t>
            </a:r>
            <a:r>
              <a:rPr lang="en-US" sz="1800" dirty="0">
                <a:latin typeface="Arial"/>
                <a:ea typeface="Calibri"/>
                <a:cs typeface="Arial"/>
              </a:rPr>
              <a:t>, </a:t>
            </a:r>
            <a:r>
              <a:rPr lang="en-US" sz="1800" dirty="0" err="1">
                <a:latin typeface="Arial"/>
                <a:ea typeface="Calibri"/>
                <a:cs typeface="Arial"/>
              </a:rPr>
              <a:t>siirrytään</a:t>
            </a:r>
            <a:r>
              <a:rPr lang="en-US" sz="1800" b="1" dirty="0">
                <a:latin typeface="Arial"/>
                <a:ea typeface="Calibri"/>
                <a:cs typeface="Arial"/>
              </a:rPr>
              <a:t> </a:t>
            </a:r>
            <a:r>
              <a:rPr lang="en-US" sz="1800" b="1" dirty="0" err="1">
                <a:latin typeface="Arial"/>
                <a:ea typeface="Calibri"/>
                <a:cs typeface="Arial"/>
              </a:rPr>
              <a:t>vaiheeseen</a:t>
            </a:r>
            <a:r>
              <a:rPr lang="en-US" sz="1800" b="1" dirty="0">
                <a:latin typeface="Arial"/>
                <a:ea typeface="Calibri"/>
                <a:cs typeface="Arial"/>
              </a:rPr>
              <a:t> 2 </a:t>
            </a:r>
            <a:r>
              <a:rPr lang="en-US" sz="1800" dirty="0" err="1">
                <a:latin typeface="Arial"/>
                <a:ea typeface="Calibri"/>
                <a:cs typeface="Arial"/>
              </a:rPr>
              <a:t>eli</a:t>
            </a:r>
            <a:r>
              <a:rPr lang="en-US" sz="1800" dirty="0">
                <a:latin typeface="Arial"/>
                <a:ea typeface="Calibri"/>
                <a:cs typeface="Arial"/>
              </a:rPr>
              <a:t> </a:t>
            </a:r>
            <a:r>
              <a:rPr lang="en-US" sz="1800" dirty="0" err="1">
                <a:latin typeface="Arial"/>
                <a:ea typeface="Calibri"/>
                <a:cs typeface="Arial"/>
              </a:rPr>
              <a:t>kutsutaan</a:t>
            </a:r>
            <a:r>
              <a:rPr lang="en-US" sz="1800" dirty="0">
                <a:latin typeface="Arial"/>
                <a:ea typeface="Calibri"/>
                <a:cs typeface="Arial"/>
              </a:rPr>
              <a:t> </a:t>
            </a:r>
            <a:r>
              <a:rPr lang="en-US" sz="1800" b="1" dirty="0" err="1">
                <a:latin typeface="Arial"/>
                <a:ea typeface="Calibri"/>
                <a:cs typeface="Arial"/>
              </a:rPr>
              <a:t>koolle</a:t>
            </a:r>
            <a:r>
              <a:rPr lang="en-US" sz="1800" b="1" dirty="0">
                <a:latin typeface="Arial"/>
                <a:ea typeface="Calibri"/>
                <a:cs typeface="Arial"/>
              </a:rPr>
              <a:t> </a:t>
            </a:r>
            <a:r>
              <a:rPr lang="en-US" sz="1800" b="1" dirty="0" err="1">
                <a:latin typeface="Arial"/>
                <a:ea typeface="Calibri"/>
                <a:cs typeface="Arial"/>
              </a:rPr>
              <a:t>ensimmäinen</a:t>
            </a:r>
            <a:r>
              <a:rPr lang="en-US" sz="1800" b="1" dirty="0">
                <a:latin typeface="Arial"/>
                <a:ea typeface="Calibri"/>
                <a:cs typeface="Arial"/>
              </a:rPr>
              <a:t> </a:t>
            </a:r>
            <a:r>
              <a:rPr lang="en-US" sz="1800" b="1" dirty="0" err="1">
                <a:latin typeface="Arial"/>
                <a:ea typeface="Calibri"/>
                <a:cs typeface="Arial"/>
              </a:rPr>
              <a:t>koko</a:t>
            </a:r>
            <a:r>
              <a:rPr lang="en-US" sz="1800" b="1" dirty="0">
                <a:latin typeface="Arial"/>
                <a:ea typeface="Calibri"/>
                <a:cs typeface="Arial"/>
              </a:rPr>
              <a:t> </a:t>
            </a:r>
            <a:r>
              <a:rPr lang="en-US" sz="1800" b="1" dirty="0" err="1">
                <a:latin typeface="Arial"/>
                <a:ea typeface="Calibri"/>
                <a:cs typeface="Arial"/>
              </a:rPr>
              <a:t>työyhteisön</a:t>
            </a:r>
            <a:r>
              <a:rPr lang="en-US" sz="1800" b="1" dirty="0">
                <a:latin typeface="Arial"/>
                <a:ea typeface="Calibri"/>
                <a:cs typeface="Arial"/>
              </a:rPr>
              <a:t> </a:t>
            </a:r>
            <a:r>
              <a:rPr lang="en-US" sz="1800" b="1" dirty="0" err="1">
                <a:latin typeface="Arial"/>
                <a:ea typeface="Calibri"/>
                <a:cs typeface="Arial"/>
              </a:rPr>
              <a:t>tapaaminen</a:t>
            </a:r>
            <a:r>
              <a:rPr lang="en-US" sz="1800" dirty="0">
                <a:latin typeface="Arial"/>
                <a:ea typeface="Calibri"/>
                <a:cs typeface="Arial"/>
              </a:rPr>
              <a:t>. </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39550" y="1389367"/>
            <a:ext cx="5021390" cy="43163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5050102010706020507" pitchFamily="18" charset="2"/>
              <a:buChar char="•"/>
            </a:pPr>
            <a:r>
              <a:rPr lang="en-US" sz="1800" dirty="0">
                <a:latin typeface="Arial"/>
                <a:ea typeface="Calibri"/>
                <a:cs typeface="Calibri"/>
              </a:rPr>
              <a:t>Once Step 1 (preparation) is completed,</a:t>
            </a:r>
            <a:br>
              <a:rPr lang="en-US" sz="1800" dirty="0">
                <a:latin typeface="Arial"/>
                <a:ea typeface="Calibri"/>
                <a:cs typeface="Calibri"/>
              </a:rPr>
            </a:br>
            <a:r>
              <a:rPr lang="en-US" sz="1800" b="1" dirty="0">
                <a:solidFill>
                  <a:srgbClr val="000000"/>
                </a:solidFill>
                <a:latin typeface="Arial"/>
                <a:ea typeface="Calibri"/>
                <a:cs typeface="Calibri"/>
              </a:rPr>
              <a:t>Step 2</a:t>
            </a:r>
            <a:r>
              <a:rPr lang="en-US" sz="1800" dirty="0">
                <a:solidFill>
                  <a:srgbClr val="000000"/>
                </a:solidFill>
                <a:latin typeface="Arial"/>
                <a:ea typeface="Calibri"/>
                <a:cs typeface="Calibri"/>
              </a:rPr>
              <a:t> begins </a:t>
            </a:r>
            <a:r>
              <a:rPr lang="en-US" sz="1800" dirty="0">
                <a:solidFill>
                  <a:srgbClr val="000000"/>
                </a:solidFill>
                <a:latin typeface="Arial"/>
                <a:ea typeface="+mn-lt"/>
                <a:cs typeface="+mn-lt"/>
              </a:rPr>
              <a:t>by calling </a:t>
            </a:r>
            <a:r>
              <a:rPr lang="en-US" sz="1800" b="1" dirty="0">
                <a:solidFill>
                  <a:srgbClr val="000000"/>
                </a:solidFill>
                <a:latin typeface="Arial"/>
                <a:ea typeface="+mn-lt"/>
                <a:cs typeface="+mn-lt"/>
              </a:rPr>
              <a:t>the first meeting of the entire work community</a:t>
            </a:r>
            <a:endParaRPr lang="en-US" sz="1800" b="1" dirty="0">
              <a:solidFill>
                <a:srgbClr val="000000"/>
              </a:solidFill>
              <a:ea typeface="+mn-lt"/>
              <a:cs typeface="+mn-lt"/>
            </a:endParaRPr>
          </a:p>
          <a:p>
            <a:pPr marL="457200" lvl="1" indent="0">
              <a:lnSpc>
                <a:spcPct val="107000"/>
              </a:lnSpc>
              <a:buNone/>
            </a:pPr>
            <a:endParaRPr lang="en-US" sz="1400" dirty="0">
              <a:latin typeface="Arial"/>
              <a:ea typeface="Calibri"/>
              <a:cs typeface="Arial"/>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43796" y="159279"/>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ea typeface="+mj-lt"/>
                <a:cs typeface="Arial"/>
              </a:rPr>
              <a:t>What's next?</a:t>
            </a:r>
            <a:endParaRPr lang="en-US" sz="3200" b="1" dirty="0">
              <a:latin typeface="Arial"/>
              <a:ea typeface="Calibri Light"/>
              <a:cs typeface="Arial"/>
            </a:endParaRPr>
          </a:p>
        </p:txBody>
      </p:sp>
    </p:spTree>
    <p:extLst>
      <p:ext uri="{BB962C8B-B14F-4D97-AF65-F5344CB8AC3E}">
        <p14:creationId xmlns:p14="http://schemas.microsoft.com/office/powerpoint/2010/main" val="180501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63761A-C695-F8B6-7695-A11B49BAB836}"/>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1140D-C14F-41CA-99FC-0EF83E8DA40A}" type="slidenum">
              <a:rPr kumimoji="0" lang="fi-FI" sz="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800" b="1"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 name="Picture 1" descr="Blue text on a black background&#10;&#10;Description automatically generated">
            <a:extLst>
              <a:ext uri="{FF2B5EF4-FFF2-40B4-BE49-F238E27FC236}">
                <a16:creationId xmlns:a16="http://schemas.microsoft.com/office/drawing/2014/main" id="{82B122D1-7A92-7BD5-9EC5-69408B134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693" y="5070288"/>
            <a:ext cx="4662646" cy="1612232"/>
          </a:xfrm>
          <a:prstGeom prst="rect">
            <a:avLst/>
          </a:prstGeom>
        </p:spPr>
      </p:pic>
      <p:sp>
        <p:nvSpPr>
          <p:cNvPr id="4" name="TextBox 2">
            <a:extLst>
              <a:ext uri="{FF2B5EF4-FFF2-40B4-BE49-F238E27FC236}">
                <a16:creationId xmlns:a16="http://schemas.microsoft.com/office/drawing/2014/main" id="{184B117C-B648-C3C2-55FC-CDCEDAA465CB}"/>
              </a:ext>
            </a:extLst>
          </p:cNvPr>
          <p:cNvSpPr txBox="1"/>
          <p:nvPr/>
        </p:nvSpPr>
        <p:spPr>
          <a:xfrm>
            <a:off x="6440428" y="2216317"/>
            <a:ext cx="5462337" cy="255454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Kielten käytöstä sopiminen työyhteisössä</a:t>
            </a: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t>
            </a: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-fasilitointiohjeet ja -materiaalit on tuotettu Aalto-yliopiston </a:t>
            </a:r>
            <a:r>
              <a:rPr kumimoji="0" lang="fi-FI" sz="2000" b="0" i="0" u="none" strike="noStrike" kern="0" cap="none" spc="0" normalizeH="0" baseline="0" noProof="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HR:n</a:t>
            </a: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ja Kielibuusti-hankkeen yhteistyönä.</a:t>
            </a: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r>
              <a:rPr kumimoji="0" lang="en-US"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The facilitation instructions and materials have been produced in collaboration with Aalto University HR and the </a:t>
            </a:r>
            <a:r>
              <a:rPr kumimoji="0" lang="en-US" sz="2000" b="0" i="0" u="none" strike="noStrike" kern="0" cap="none" spc="0" normalizeH="0" baseline="0" noProof="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Kielibuusti</a:t>
            </a:r>
            <a:r>
              <a:rPr kumimoji="0" lang="en-US"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project.</a:t>
            </a: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TextBox 2">
            <a:extLst>
              <a:ext uri="{FF2B5EF4-FFF2-40B4-BE49-F238E27FC236}">
                <a16:creationId xmlns:a16="http://schemas.microsoft.com/office/drawing/2014/main" id="{F030B4D6-6BDF-F5AA-4BA2-2A1A5EBB94A4}"/>
              </a:ext>
            </a:extLst>
          </p:cNvPr>
          <p:cNvSpPr txBox="1"/>
          <p:nvPr/>
        </p:nvSpPr>
        <p:spPr>
          <a:xfrm>
            <a:off x="6321675" y="625198"/>
            <a:ext cx="5462337" cy="58477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Kiitos!</a:t>
            </a:r>
            <a:endParaRPr kumimoji="0" lang="en-US" sz="2400" b="1"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311035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lto - Title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90F5F026-B396-47EC-BA43-7A6FDF7A8E3B}"/>
    </a:ext>
  </a:extLst>
</a:theme>
</file>

<file path=ppt/theme/theme3.xml><?xml version="1.0" encoding="utf-8"?>
<a:theme xmlns:a="http://schemas.openxmlformats.org/drawingml/2006/main" name="1_Aalto - Title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90F5F026-B396-47EC-BA43-7A6FDF7A8E3B}"/>
    </a:ext>
  </a:extLst>
</a:theme>
</file>

<file path=ppt/theme/theme4.xml><?xml version="1.0" encoding="utf-8"?>
<a:theme xmlns:a="http://schemas.openxmlformats.org/drawingml/2006/main" name="Aalto - Content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FE8C261A-EA10-422E-9816-30B6FE9F85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32d8cd-ce3c-465c-b470-cae6c129a27e" xsi:nil="true"/>
    <lcf76f155ced4ddcb4097134ff3c332f xmlns="f5219ed0-f22b-484f-baa7-c95f4494a9eb">
      <Terms xmlns="http://schemas.microsoft.com/office/infopath/2007/PartnerControls"/>
    </lcf76f155ced4ddcb4097134ff3c332f>
    <SharedWithUsers xmlns="7b32d8cd-ce3c-465c-b470-cae6c129a27e">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ABB8ECDA740901408CD98FE99B489F81" ma:contentTypeVersion="19" ma:contentTypeDescription="Luo uusi asiakirja." ma:contentTypeScope="" ma:versionID="a64f579ef6133889d61dbdf408fcecf7">
  <xsd:schema xmlns:xsd="http://www.w3.org/2001/XMLSchema" xmlns:xs="http://www.w3.org/2001/XMLSchema" xmlns:p="http://schemas.microsoft.com/office/2006/metadata/properties" xmlns:ns2="f5219ed0-f22b-484f-baa7-c95f4494a9eb" xmlns:ns3="7b32d8cd-ce3c-465c-b470-cae6c129a27e" targetNamespace="http://schemas.microsoft.com/office/2006/metadata/properties" ma:root="true" ma:fieldsID="1f5bf251865db804b5f3069f1b195d0d" ns2:_="" ns3:_="">
    <xsd:import namespace="f5219ed0-f22b-484f-baa7-c95f4494a9eb"/>
    <xsd:import namespace="7b32d8cd-ce3c-465c-b470-cae6c129a2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19ed0-f22b-484f-baa7-c95f4494a9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32d8cd-ce3c-465c-b470-cae6c129a27e"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7d1ecffa-92ca-4b34-a74a-b0fdb793ac09}" ma:internalName="TaxCatchAll" ma:showField="CatchAllData" ma:web="7b32d8cd-ce3c-465c-b470-cae6c129a2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0BC790-A013-41AF-9D59-C2CD071E4B76}">
  <ds:schemaRefs>
    <ds:schemaRef ds:uri="http://purl.org/dc/dcmitype/"/>
    <ds:schemaRef ds:uri="7b32d8cd-ce3c-465c-b470-cae6c129a27e"/>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f5219ed0-f22b-484f-baa7-c95f4494a9eb"/>
  </ds:schemaRefs>
</ds:datastoreItem>
</file>

<file path=customXml/itemProps2.xml><?xml version="1.0" encoding="utf-8"?>
<ds:datastoreItem xmlns:ds="http://schemas.openxmlformats.org/officeDocument/2006/customXml" ds:itemID="{5F4982D7-0C1D-43AA-ABAD-DDCCD8D06B39}">
  <ds:schemaRefs>
    <ds:schemaRef ds:uri="http://schemas.microsoft.com/sharepoint/v3/contenttype/forms"/>
  </ds:schemaRefs>
</ds:datastoreItem>
</file>

<file path=customXml/itemProps3.xml><?xml version="1.0" encoding="utf-8"?>
<ds:datastoreItem xmlns:ds="http://schemas.openxmlformats.org/officeDocument/2006/customXml" ds:itemID="{2127A97E-987D-4C54-BB40-37A5D2FEE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19ed0-f22b-484f-baa7-c95f4494a9eb"/>
    <ds:schemaRef ds:uri="7b32d8cd-ce3c-465c-b470-cae6c129a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1113</TotalTime>
  <Words>1375</Words>
  <Application>Microsoft Office PowerPoint</Application>
  <PresentationFormat>Laajakuva</PresentationFormat>
  <Paragraphs>127</Paragraphs>
  <Slides>9</Slides>
  <Notes>8</Notes>
  <HiddenSlides>0</HiddenSlides>
  <MMClips>0</MMClips>
  <ScaleCrop>false</ScaleCrop>
  <HeadingPairs>
    <vt:vector size="6" baseType="variant">
      <vt:variant>
        <vt:lpstr>Käytetyt fontit</vt:lpstr>
      </vt:variant>
      <vt:variant>
        <vt:i4>8</vt:i4>
      </vt:variant>
      <vt:variant>
        <vt:lpstr>Teema</vt:lpstr>
      </vt:variant>
      <vt:variant>
        <vt:i4>4</vt:i4>
      </vt:variant>
      <vt:variant>
        <vt:lpstr>Dian otsikot</vt:lpstr>
      </vt:variant>
      <vt:variant>
        <vt:i4>9</vt:i4>
      </vt:variant>
    </vt:vector>
  </HeadingPairs>
  <TitlesOfParts>
    <vt:vector size="21" baseType="lpstr">
      <vt:lpstr>Arial</vt:lpstr>
      <vt:lpstr>Calibri</vt:lpstr>
      <vt:lpstr>Calibri Light</vt:lpstr>
      <vt:lpstr>Courier New</vt:lpstr>
      <vt:lpstr>Roboto</vt:lpstr>
      <vt:lpstr>Symbol</vt:lpstr>
      <vt:lpstr>Symbol,Sans-Serif</vt:lpstr>
      <vt:lpstr>Work Sans</vt:lpstr>
      <vt:lpstr>Office-teema</vt:lpstr>
      <vt:lpstr>Aalto - Title Slides</vt:lpstr>
      <vt:lpstr>1_Aalto - Title Slides</vt:lpstr>
      <vt:lpstr>Aalto - Content Slides</vt:lpstr>
      <vt:lpstr>Kielten käytöstä sopiminen työyhteisössä</vt:lpstr>
      <vt:lpstr>Ohjelma ja tavoite</vt:lpstr>
      <vt:lpstr>Kielten käytöstä sopimisen prosessi</vt:lpstr>
      <vt:lpstr>Taustaa kielten käytöstä sopimisen prosessille</vt:lpstr>
      <vt:lpstr>PowerPoint-esitys</vt:lpstr>
      <vt:lpstr>Kysymyksiä valmisteluvaiheen keskusteluun</vt:lpstr>
      <vt:lpstr>Yksikön oman prosessin suunnittelu</vt:lpstr>
      <vt:lpstr>Mitä seuraavaksi?</vt:lpstr>
      <vt:lpstr>PowerPoint-esitys</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Monikielinen työyhteisö</dc:title>
  <dc:creator>Lehtimaja Inkeri</dc:creator>
  <cp:lastModifiedBy>Milka Toikko</cp:lastModifiedBy>
  <cp:revision>43</cp:revision>
  <dcterms:created xsi:type="dcterms:W3CDTF">2024-11-12T08:29:57Z</dcterms:created>
  <dcterms:modified xsi:type="dcterms:W3CDTF">2026-04-21T11:27:28Z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0x010100ABB8ECDA740901408CD98FE99B489F81</vt:lpwstr>
  </property>
  <property fmtid="{D5CDD505-2E9C-101B-9397-08002B2CF9AE}" pid="3" name="MediaServiceImageTags">
    <vt:lpwstr/>
  </property>
  <property fmtid="{D5CDD505-2E9C-101B-9397-08002B2CF9AE}" pid="4" name="Order">
    <vt:r8>22700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