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4"/>
    <p:sldMasterId id="2147483891" r:id="rId5"/>
    <p:sldMasterId id="2147483686" r:id="rId6"/>
  </p:sldMasterIdLst>
  <p:notesMasterIdLst>
    <p:notesMasterId r:id="rId21"/>
  </p:notesMasterIdLst>
  <p:sldIdLst>
    <p:sldId id="345" r:id="rId7"/>
    <p:sldId id="4238" r:id="rId8"/>
    <p:sldId id="4239" r:id="rId9"/>
    <p:sldId id="9160" r:id="rId10"/>
    <p:sldId id="9151" r:id="rId11"/>
    <p:sldId id="9152" r:id="rId12"/>
    <p:sldId id="9153" r:id="rId13"/>
    <p:sldId id="9154" r:id="rId14"/>
    <p:sldId id="9155" r:id="rId15"/>
    <p:sldId id="9156" r:id="rId16"/>
    <p:sldId id="9157" r:id="rId17"/>
    <p:sldId id="9158" r:id="rId18"/>
    <p:sldId id="9159" r:id="rId19"/>
    <p:sldId id="362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5E610-BF24-4FFC-1A76-9F1B2D1D4B61}" name="Milka Toikko" initials="MT" userId="Milka Toikko" providerId="None"/>
  <p188:author id="{E871295D-F49B-7D9F-3FF2-42DB949E907C}" name="Salin Ida" initials="SI" userId="S::ida.salin@aalto.fi::409a9d28-ba70-4554-99c4-b60a14b0568e" providerId="AD"/>
  <p188:author id="{2ABF527B-3F6F-41A7-5BEC-07BD3714FAEF}" name="Kuronen Liida-Sofia" initials="KL" userId="S::liida-sofia.kuronen@aalto.fi::64f4ed9b-4812-4312-804b-f49b99f7d619" providerId="AD"/>
  <p188:author id="{3EBCF8BB-8BC9-09DE-FCBB-377FE276B7DB}" name="Lepola Maija" initials="LM" userId="S::maija.lepola@aalto.fi::c13cbd40-1af1-45ca-bc96-b62f159c98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39" autoAdjust="0"/>
    <p:restoredTop sz="71608" autoAdjust="0"/>
  </p:normalViewPr>
  <p:slideViewPr>
    <p:cSldViewPr snapToGrid="0">
      <p:cViewPr varScale="1">
        <p:scale>
          <a:sx n="42" d="100"/>
          <a:sy n="42" d="100"/>
        </p:scale>
        <p:origin x="8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17DF-71D8-4728-A757-F1F2802A3F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2E21421-9635-46CA-B219-1D96D2DAFFAE}">
      <dgm:prSet phldrT="[Text]" custT="1"/>
      <dgm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herättely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D638296-1910-44AD-BDF7-554A2F042BA3}" type="parTrans" cxnId="{0D8710B0-A15E-4025-B084-D73094A11FA4}">
      <dgm:prSet/>
      <dgm:spPr/>
      <dgm:t>
        <a:bodyPr/>
        <a:lstStyle/>
        <a:p>
          <a:endParaRPr lang="fi-FI"/>
        </a:p>
      </dgm:t>
    </dgm:pt>
    <dgm:pt modelId="{DF93EC02-0E1F-4CBC-94FC-F4E3B0C9A88C}" type="sibTrans" cxnId="{0D8710B0-A15E-4025-B084-D73094A11FA4}">
      <dgm:prSet/>
      <dgm:spPr/>
      <dgm:t>
        <a:bodyPr/>
        <a:lstStyle/>
        <a:p>
          <a:endParaRPr lang="fi-FI"/>
        </a:p>
      </dgm:t>
    </dgm:pt>
    <dgm:pt modelId="{0A11B624-9FD6-48B2-AE42-C06FCBA43D6A}">
      <dgm:prSet phldrT="[Text]" custT="1"/>
      <dgm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 sopiminen</a:t>
          </a: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8B79DFF-D355-4C1A-95B2-32AEFDC52130}" type="parTrans" cxnId="{FF4A238B-7911-467C-8B80-5C9412F62F5A}">
      <dgm:prSet/>
      <dgm:spPr/>
      <dgm:t>
        <a:bodyPr/>
        <a:lstStyle/>
        <a:p>
          <a:endParaRPr lang="fi-FI"/>
        </a:p>
      </dgm:t>
    </dgm:pt>
    <dgm:pt modelId="{BA08E8F9-33AE-4C18-A2B7-7EF3B59AF467}" type="sibTrans" cxnId="{FF4A238B-7911-467C-8B80-5C9412F62F5A}">
      <dgm:prSet/>
      <dgm:spPr/>
      <dgm:t>
        <a:bodyPr/>
        <a:lstStyle/>
        <a:p>
          <a:endParaRPr lang="fi-FI"/>
        </a:p>
      </dgm:t>
    </dgm:pt>
    <dgm:pt modelId="{09358534-972D-4B23-9D32-10915B9A2CBC}">
      <dgm:prSet phldrT="[Text]" custT="1"/>
      <dgm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 teot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7AC50B8-2F92-4274-A12A-5A861B9A856B}" type="parTrans" cxnId="{CBE30A68-ECAE-423D-946F-B17FC55BF53E}">
      <dgm:prSet/>
      <dgm:spPr/>
      <dgm:t>
        <a:bodyPr/>
        <a:lstStyle/>
        <a:p>
          <a:endParaRPr lang="fi-FI"/>
        </a:p>
      </dgm:t>
    </dgm:pt>
    <dgm:pt modelId="{69D4C29D-FB37-45EA-9662-31C8C65D934E}" type="sibTrans" cxnId="{CBE30A68-ECAE-423D-946F-B17FC55BF53E}">
      <dgm:prSet/>
      <dgm:spPr/>
      <dgm:t>
        <a:bodyPr/>
        <a:lstStyle/>
        <a:p>
          <a:endParaRPr lang="fi-FI"/>
        </a:p>
      </dgm:t>
    </dgm:pt>
    <dgm:pt modelId="{E8954BEC-BF22-478E-9645-27948A4FCFF5}">
      <dgm:prSet phldrT="[Text]" custT="1"/>
      <dgm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Rakenteel-linen tuki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  <a:endParaRPr lang="en-US" sz="1800" b="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AA738B2-BC5C-4D93-AAFA-097E8EC431DB}" type="parTrans" cxnId="{B00D1FE9-F749-411E-B9DB-8AA2EA69A2B5}">
      <dgm:prSet/>
      <dgm:spPr/>
      <dgm:t>
        <a:bodyPr/>
        <a:lstStyle/>
        <a:p>
          <a:endParaRPr lang="fi-FI"/>
        </a:p>
      </dgm:t>
    </dgm:pt>
    <dgm:pt modelId="{740E94FA-F129-4E9D-804E-A1812778E6A6}" type="sibTrans" cxnId="{B00D1FE9-F749-411E-B9DB-8AA2EA69A2B5}">
      <dgm:prSet/>
      <dgm:spPr/>
      <dgm:t>
        <a:bodyPr/>
        <a:lstStyle/>
        <a:p>
          <a:endParaRPr lang="fi-FI"/>
        </a:p>
      </dgm:t>
    </dgm:pt>
    <dgm:pt modelId="{E0BA7369-E541-4BFF-BB54-EA18B89C32A9}">
      <dgm:prSet phldrT="[Text]" custT="1"/>
      <dgm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 käytänteet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Extensive practices </a:t>
          </a:r>
        </a:p>
        <a:p>
          <a:pPr>
            <a:buNone/>
          </a:pP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DA0309DB-FB2C-4D38-83EE-46B02B640647}" type="parTrans" cxnId="{D6BCEFC9-E30F-4744-88C5-23924D36D95E}">
      <dgm:prSet/>
      <dgm:spPr/>
      <dgm:t>
        <a:bodyPr/>
        <a:lstStyle/>
        <a:p>
          <a:endParaRPr lang="fi-FI"/>
        </a:p>
      </dgm:t>
    </dgm:pt>
    <dgm:pt modelId="{23F76553-AE86-4DC9-93A7-BB1D4E6263DC}" type="sibTrans" cxnId="{D6BCEFC9-E30F-4744-88C5-23924D36D95E}">
      <dgm:prSet/>
      <dgm:spPr/>
      <dgm:t>
        <a:bodyPr/>
        <a:lstStyle/>
        <a:p>
          <a:endParaRPr lang="fi-FI"/>
        </a:p>
      </dgm:t>
    </dgm:pt>
    <dgm:pt modelId="{12A19781-00B0-44B7-8D27-C7B31860A0CA}" type="pres">
      <dgm:prSet presAssocID="{C66A17DF-71D8-4728-A757-F1F2802A3F21}" presName="rootnode" presStyleCnt="0">
        <dgm:presLayoutVars>
          <dgm:chMax/>
          <dgm:chPref/>
          <dgm:dir/>
          <dgm:animLvl val="lvl"/>
        </dgm:presLayoutVars>
      </dgm:prSet>
      <dgm:spPr/>
    </dgm:pt>
    <dgm:pt modelId="{F367D9D4-29B1-4A03-BF95-86AF1F20D820}" type="pres">
      <dgm:prSet presAssocID="{62E21421-9635-46CA-B219-1D96D2DAFFAE}" presName="composite" presStyleCnt="0"/>
      <dgm:spPr/>
    </dgm:pt>
    <dgm:pt modelId="{FB6A4113-6471-4141-B53E-7925E8D2B536}" type="pres">
      <dgm:prSet presAssocID="{62E21421-9635-46CA-B219-1D96D2DAFFAE}" presName="LShape" presStyleLbl="alignNode1" presStyleIdx="0" presStyleCnt="9"/>
      <dgm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363817E3-CC76-44F7-A2AF-5D524159BF14}" type="pres">
      <dgm:prSet presAssocID="{62E21421-9635-46CA-B219-1D96D2DAFF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ECA48A3-C550-427B-B7E8-3BD7FF5D142E}" type="pres">
      <dgm:prSet presAssocID="{62E21421-9635-46CA-B219-1D96D2DAFFAE}" presName="Triangle" presStyleLbl="alignNode1" presStyleIdx="1" presStyleCnt="9" custLinFactNeighborY="-3191"/>
      <dgm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696F13E-576D-44B0-8657-7A8A764CB18C}" type="pres">
      <dgm:prSet presAssocID="{DF93EC02-0E1F-4CBC-94FC-F4E3B0C9A88C}" presName="sibTrans" presStyleCnt="0"/>
      <dgm:spPr/>
    </dgm:pt>
    <dgm:pt modelId="{A9A46E08-9AE6-4F33-8DB3-10A46D9BA16D}" type="pres">
      <dgm:prSet presAssocID="{DF93EC02-0E1F-4CBC-94FC-F4E3B0C9A88C}" presName="space" presStyleCnt="0"/>
      <dgm:spPr/>
    </dgm:pt>
    <dgm:pt modelId="{C3F64730-C536-4B5B-9BF4-B074F316F527}" type="pres">
      <dgm:prSet presAssocID="{0A11B624-9FD6-48B2-AE42-C06FCBA43D6A}" presName="composite" presStyleCnt="0"/>
      <dgm:spPr/>
    </dgm:pt>
    <dgm:pt modelId="{6CB7FE56-554B-4915-BEBB-F914114D07EC}" type="pres">
      <dgm:prSet presAssocID="{0A11B624-9FD6-48B2-AE42-C06FCBA43D6A}" presName="LShape" presStyleLbl="alignNode1" presStyleIdx="2" presStyleCnt="9"/>
      <dgm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6FA18D9D-631F-4666-A55C-D1552668A9DE}" type="pres">
      <dgm:prSet presAssocID="{0A11B624-9FD6-48B2-AE42-C06FCBA43D6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F96CDD0-6358-4D09-9045-86689AC8D957}" type="pres">
      <dgm:prSet presAssocID="{0A11B624-9FD6-48B2-AE42-C06FCBA43D6A}" presName="Triangle" presStyleLbl="alignNode1" presStyleIdx="3" presStyleCnt="9"/>
      <dgm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03D9C64D-6064-457E-B31A-0C9D58F5F109}" type="pres">
      <dgm:prSet presAssocID="{BA08E8F9-33AE-4C18-A2B7-7EF3B59AF467}" presName="sibTrans" presStyleCnt="0"/>
      <dgm:spPr/>
    </dgm:pt>
    <dgm:pt modelId="{732FD69B-5CAC-44D9-B50F-6A2EDE1CD692}" type="pres">
      <dgm:prSet presAssocID="{BA08E8F9-33AE-4C18-A2B7-7EF3B59AF467}" presName="space" presStyleCnt="0"/>
      <dgm:spPr/>
    </dgm:pt>
    <dgm:pt modelId="{7FF8D0E0-5B58-4DA1-9785-F6951DD5C917}" type="pres">
      <dgm:prSet presAssocID="{09358534-972D-4B23-9D32-10915B9A2CBC}" presName="composite" presStyleCnt="0"/>
      <dgm:spPr/>
    </dgm:pt>
    <dgm:pt modelId="{9889A200-B720-42B4-AA14-191080EEBD9E}" type="pres">
      <dgm:prSet presAssocID="{09358534-972D-4B23-9D32-10915B9A2CBC}" presName="LShape" presStyleLbl="alignNode1" presStyleIdx="4" presStyleCnt="9"/>
      <dgm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270158B5-3BD2-4408-B6F7-B1B263E1180D}" type="pres">
      <dgm:prSet presAssocID="{09358534-972D-4B23-9D32-10915B9A2C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C9286E0-F72F-49C1-9359-8E0E857A46EE}" type="pres">
      <dgm:prSet presAssocID="{09358534-972D-4B23-9D32-10915B9A2CBC}" presName="Triangle" presStyleLbl="alignNode1" presStyleIdx="5" presStyleCnt="9"/>
      <dgm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80D2DB96-0FA1-42F4-9605-A629B69886B8}" type="pres">
      <dgm:prSet presAssocID="{69D4C29D-FB37-45EA-9662-31C8C65D934E}" presName="sibTrans" presStyleCnt="0"/>
      <dgm:spPr/>
    </dgm:pt>
    <dgm:pt modelId="{FDD864DF-821E-4451-BA57-70C1EBAD43C8}" type="pres">
      <dgm:prSet presAssocID="{69D4C29D-FB37-45EA-9662-31C8C65D934E}" presName="space" presStyleCnt="0"/>
      <dgm:spPr/>
    </dgm:pt>
    <dgm:pt modelId="{B0887A3A-6B86-4C57-B3D6-37236FEC9356}" type="pres">
      <dgm:prSet presAssocID="{E8954BEC-BF22-478E-9645-27948A4FCFF5}" presName="composite" presStyleCnt="0"/>
      <dgm:spPr/>
    </dgm:pt>
    <dgm:pt modelId="{37A79B99-C26C-4A1A-8FE2-B968C56B5D18}" type="pres">
      <dgm:prSet presAssocID="{E8954BEC-BF22-478E-9645-27948A4FCFF5}" presName="LShape" presStyleLbl="alignNode1" presStyleIdx="6" presStyleCnt="9"/>
      <dgm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9415DB9D-3462-45AA-8424-A6AD90FB26F4}" type="pres">
      <dgm:prSet presAssocID="{E8954BEC-BF22-478E-9645-27948A4FCF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A447DB5-DC19-4FC1-AFE0-497F55EDB450}" type="pres">
      <dgm:prSet presAssocID="{E8954BEC-BF22-478E-9645-27948A4FCFF5}" presName="Triangle" presStyleLbl="alignNode1" presStyleIdx="7" presStyleCnt="9"/>
      <dgm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5F094D6-1D2D-4190-8AE2-E19581989AA8}" type="pres">
      <dgm:prSet presAssocID="{740E94FA-F129-4E9D-804E-A1812778E6A6}" presName="sibTrans" presStyleCnt="0"/>
      <dgm:spPr/>
    </dgm:pt>
    <dgm:pt modelId="{5EC802B4-59BC-4015-945F-98F2D839CE93}" type="pres">
      <dgm:prSet presAssocID="{740E94FA-F129-4E9D-804E-A1812778E6A6}" presName="space" presStyleCnt="0"/>
      <dgm:spPr/>
    </dgm:pt>
    <dgm:pt modelId="{F6F29E92-C9A9-4BB7-88FF-B1C8792D1646}" type="pres">
      <dgm:prSet presAssocID="{E0BA7369-E541-4BFF-BB54-EA18B89C32A9}" presName="composite" presStyleCnt="0"/>
      <dgm:spPr/>
    </dgm:pt>
    <dgm:pt modelId="{5FCEA39B-7CC8-433D-92EE-1D558BF18611}" type="pres">
      <dgm:prSet presAssocID="{E0BA7369-E541-4BFF-BB54-EA18B89C32A9}" presName="LShape" presStyleLbl="alignNode1" presStyleIdx="8" presStyleCnt="9"/>
      <dgm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DFDE5F7F-4626-453F-84C3-32BEF85B74C9}" type="pres">
      <dgm:prSet presAssocID="{E0BA7369-E541-4BFF-BB54-EA18B89C32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4A94513-2409-4F4F-9A8B-EBA4194007B2}" type="presOf" srcId="{0A11B624-9FD6-48B2-AE42-C06FCBA43D6A}" destId="{6FA18D9D-631F-4666-A55C-D1552668A9DE}" srcOrd="0" destOrd="0" presId="urn:microsoft.com/office/officeart/2009/3/layout/StepUpProcess"/>
    <dgm:cxn modelId="{8B01B360-50EA-4216-8EF5-CC67020C597A}" type="presOf" srcId="{C66A17DF-71D8-4728-A757-F1F2802A3F21}" destId="{12A19781-00B0-44B7-8D27-C7B31860A0CA}" srcOrd="0" destOrd="0" presId="urn:microsoft.com/office/officeart/2009/3/layout/StepUpProcess"/>
    <dgm:cxn modelId="{6E47BC45-0BEB-4060-8E0C-CCB5E6337D2E}" type="presOf" srcId="{62E21421-9635-46CA-B219-1D96D2DAFFAE}" destId="{363817E3-CC76-44F7-A2AF-5D524159BF14}" srcOrd="0" destOrd="0" presId="urn:microsoft.com/office/officeart/2009/3/layout/StepUpProcess"/>
    <dgm:cxn modelId="{CBE30A68-ECAE-423D-946F-B17FC55BF53E}" srcId="{C66A17DF-71D8-4728-A757-F1F2802A3F21}" destId="{09358534-972D-4B23-9D32-10915B9A2CBC}" srcOrd="2" destOrd="0" parTransId="{C7AC50B8-2F92-4274-A12A-5A861B9A856B}" sibTransId="{69D4C29D-FB37-45EA-9662-31C8C65D934E}"/>
    <dgm:cxn modelId="{5A194870-4D89-49A5-8C1E-EE888AC1987F}" type="presOf" srcId="{09358534-972D-4B23-9D32-10915B9A2CBC}" destId="{270158B5-3BD2-4408-B6F7-B1B263E1180D}" srcOrd="0" destOrd="0" presId="urn:microsoft.com/office/officeart/2009/3/layout/StepUpProcess"/>
    <dgm:cxn modelId="{FF4A238B-7911-467C-8B80-5C9412F62F5A}" srcId="{C66A17DF-71D8-4728-A757-F1F2802A3F21}" destId="{0A11B624-9FD6-48B2-AE42-C06FCBA43D6A}" srcOrd="1" destOrd="0" parTransId="{48B79DFF-D355-4C1A-95B2-32AEFDC52130}" sibTransId="{BA08E8F9-33AE-4C18-A2B7-7EF3B59AF467}"/>
    <dgm:cxn modelId="{CFBD50A1-E084-48DB-BC7F-39351002D433}" type="presOf" srcId="{E8954BEC-BF22-478E-9645-27948A4FCFF5}" destId="{9415DB9D-3462-45AA-8424-A6AD90FB26F4}" srcOrd="0" destOrd="0" presId="urn:microsoft.com/office/officeart/2009/3/layout/StepUpProcess"/>
    <dgm:cxn modelId="{0D8710B0-A15E-4025-B084-D73094A11FA4}" srcId="{C66A17DF-71D8-4728-A757-F1F2802A3F21}" destId="{62E21421-9635-46CA-B219-1D96D2DAFFAE}" srcOrd="0" destOrd="0" parTransId="{4D638296-1910-44AD-BDF7-554A2F042BA3}" sibTransId="{DF93EC02-0E1F-4CBC-94FC-F4E3B0C9A88C}"/>
    <dgm:cxn modelId="{D6BCEFC9-E30F-4744-88C5-23924D36D95E}" srcId="{C66A17DF-71D8-4728-A757-F1F2802A3F21}" destId="{E0BA7369-E541-4BFF-BB54-EA18B89C32A9}" srcOrd="4" destOrd="0" parTransId="{DA0309DB-FB2C-4D38-83EE-46B02B640647}" sibTransId="{23F76553-AE86-4DC9-93A7-BB1D4E6263DC}"/>
    <dgm:cxn modelId="{1DEC89DF-C567-407F-9D12-205BCDE1A30B}" type="presOf" srcId="{E0BA7369-E541-4BFF-BB54-EA18B89C32A9}" destId="{DFDE5F7F-4626-453F-84C3-32BEF85B74C9}" srcOrd="0" destOrd="0" presId="urn:microsoft.com/office/officeart/2009/3/layout/StepUpProcess"/>
    <dgm:cxn modelId="{B00D1FE9-F749-411E-B9DB-8AA2EA69A2B5}" srcId="{C66A17DF-71D8-4728-A757-F1F2802A3F21}" destId="{E8954BEC-BF22-478E-9645-27948A4FCFF5}" srcOrd="3" destOrd="0" parTransId="{DAA738B2-BC5C-4D93-AAFA-097E8EC431DB}" sibTransId="{740E94FA-F129-4E9D-804E-A1812778E6A6}"/>
    <dgm:cxn modelId="{D1431D6A-8F16-40ED-95D0-A8DF3458691D}" type="presParOf" srcId="{12A19781-00B0-44B7-8D27-C7B31860A0CA}" destId="{F367D9D4-29B1-4A03-BF95-86AF1F20D820}" srcOrd="0" destOrd="0" presId="urn:microsoft.com/office/officeart/2009/3/layout/StepUpProcess"/>
    <dgm:cxn modelId="{E981A1C3-5FD2-41DA-8F3C-E23596CA5B9A}" type="presParOf" srcId="{F367D9D4-29B1-4A03-BF95-86AF1F20D820}" destId="{FB6A4113-6471-4141-B53E-7925E8D2B536}" srcOrd="0" destOrd="0" presId="urn:microsoft.com/office/officeart/2009/3/layout/StepUpProcess"/>
    <dgm:cxn modelId="{5BE2029D-903A-4925-989A-3A3479BEB845}" type="presParOf" srcId="{F367D9D4-29B1-4A03-BF95-86AF1F20D820}" destId="{363817E3-CC76-44F7-A2AF-5D524159BF14}" srcOrd="1" destOrd="0" presId="urn:microsoft.com/office/officeart/2009/3/layout/StepUpProcess"/>
    <dgm:cxn modelId="{5DBEB19F-8C9A-4963-9C38-4AC39143917F}" type="presParOf" srcId="{F367D9D4-29B1-4A03-BF95-86AF1F20D820}" destId="{FECA48A3-C550-427B-B7E8-3BD7FF5D142E}" srcOrd="2" destOrd="0" presId="urn:microsoft.com/office/officeart/2009/3/layout/StepUpProcess"/>
    <dgm:cxn modelId="{42FC3729-3635-4407-AC9C-B9A8F72A7609}" type="presParOf" srcId="{12A19781-00B0-44B7-8D27-C7B31860A0CA}" destId="{5696F13E-576D-44B0-8657-7A8A764CB18C}" srcOrd="1" destOrd="0" presId="urn:microsoft.com/office/officeart/2009/3/layout/StepUpProcess"/>
    <dgm:cxn modelId="{F3414DE0-47E0-4D97-A382-26D07CE9898F}" type="presParOf" srcId="{5696F13E-576D-44B0-8657-7A8A764CB18C}" destId="{A9A46E08-9AE6-4F33-8DB3-10A46D9BA16D}" srcOrd="0" destOrd="0" presId="urn:microsoft.com/office/officeart/2009/3/layout/StepUpProcess"/>
    <dgm:cxn modelId="{3BD05451-16C7-4037-A335-13D249926298}" type="presParOf" srcId="{12A19781-00B0-44B7-8D27-C7B31860A0CA}" destId="{C3F64730-C536-4B5B-9BF4-B074F316F527}" srcOrd="2" destOrd="0" presId="urn:microsoft.com/office/officeart/2009/3/layout/StepUpProcess"/>
    <dgm:cxn modelId="{B80725F4-1358-4C0A-94F9-EC5DCAB6F514}" type="presParOf" srcId="{C3F64730-C536-4B5B-9BF4-B074F316F527}" destId="{6CB7FE56-554B-4915-BEBB-F914114D07EC}" srcOrd="0" destOrd="0" presId="urn:microsoft.com/office/officeart/2009/3/layout/StepUpProcess"/>
    <dgm:cxn modelId="{09ABAC31-C563-4045-9648-CC33C0461C3D}" type="presParOf" srcId="{C3F64730-C536-4B5B-9BF4-B074F316F527}" destId="{6FA18D9D-631F-4666-A55C-D1552668A9DE}" srcOrd="1" destOrd="0" presId="urn:microsoft.com/office/officeart/2009/3/layout/StepUpProcess"/>
    <dgm:cxn modelId="{ADA81123-F422-4297-AA31-3503D6D800AD}" type="presParOf" srcId="{C3F64730-C536-4B5B-9BF4-B074F316F527}" destId="{8F96CDD0-6358-4D09-9045-86689AC8D957}" srcOrd="2" destOrd="0" presId="urn:microsoft.com/office/officeart/2009/3/layout/StepUpProcess"/>
    <dgm:cxn modelId="{EE52779B-841B-4C91-9157-60468A6E67B5}" type="presParOf" srcId="{12A19781-00B0-44B7-8D27-C7B31860A0CA}" destId="{03D9C64D-6064-457E-B31A-0C9D58F5F109}" srcOrd="3" destOrd="0" presId="urn:microsoft.com/office/officeart/2009/3/layout/StepUpProcess"/>
    <dgm:cxn modelId="{B5486420-F140-4B5A-BDC6-33E15109EE39}" type="presParOf" srcId="{03D9C64D-6064-457E-B31A-0C9D58F5F109}" destId="{732FD69B-5CAC-44D9-B50F-6A2EDE1CD692}" srcOrd="0" destOrd="0" presId="urn:microsoft.com/office/officeart/2009/3/layout/StepUpProcess"/>
    <dgm:cxn modelId="{3FE9A659-0A7F-463E-AA38-12DB93A7BF68}" type="presParOf" srcId="{12A19781-00B0-44B7-8D27-C7B31860A0CA}" destId="{7FF8D0E0-5B58-4DA1-9785-F6951DD5C917}" srcOrd="4" destOrd="0" presId="urn:microsoft.com/office/officeart/2009/3/layout/StepUpProcess"/>
    <dgm:cxn modelId="{3275AFC0-6B76-4C4F-B042-2D9B3A97C30C}" type="presParOf" srcId="{7FF8D0E0-5B58-4DA1-9785-F6951DD5C917}" destId="{9889A200-B720-42B4-AA14-191080EEBD9E}" srcOrd="0" destOrd="0" presId="urn:microsoft.com/office/officeart/2009/3/layout/StepUpProcess"/>
    <dgm:cxn modelId="{224D13F1-1E7E-484F-BB16-13BADB573048}" type="presParOf" srcId="{7FF8D0E0-5B58-4DA1-9785-F6951DD5C917}" destId="{270158B5-3BD2-4408-B6F7-B1B263E1180D}" srcOrd="1" destOrd="0" presId="urn:microsoft.com/office/officeart/2009/3/layout/StepUpProcess"/>
    <dgm:cxn modelId="{15BB4AE5-0BDA-4650-90A9-F412331B7AE8}" type="presParOf" srcId="{7FF8D0E0-5B58-4DA1-9785-F6951DD5C917}" destId="{6C9286E0-F72F-49C1-9359-8E0E857A46EE}" srcOrd="2" destOrd="0" presId="urn:microsoft.com/office/officeart/2009/3/layout/StepUpProcess"/>
    <dgm:cxn modelId="{A2053C20-35D3-4156-BE34-B6678F77C441}" type="presParOf" srcId="{12A19781-00B0-44B7-8D27-C7B31860A0CA}" destId="{80D2DB96-0FA1-42F4-9605-A629B69886B8}" srcOrd="5" destOrd="0" presId="urn:microsoft.com/office/officeart/2009/3/layout/StepUpProcess"/>
    <dgm:cxn modelId="{FDBF8BC7-AFA6-4AEA-AC45-8151BCFE76CB}" type="presParOf" srcId="{80D2DB96-0FA1-42F4-9605-A629B69886B8}" destId="{FDD864DF-821E-4451-BA57-70C1EBAD43C8}" srcOrd="0" destOrd="0" presId="urn:microsoft.com/office/officeart/2009/3/layout/StepUpProcess"/>
    <dgm:cxn modelId="{63138CD7-C94E-44D3-A69A-8285258888C5}" type="presParOf" srcId="{12A19781-00B0-44B7-8D27-C7B31860A0CA}" destId="{B0887A3A-6B86-4C57-B3D6-37236FEC9356}" srcOrd="6" destOrd="0" presId="urn:microsoft.com/office/officeart/2009/3/layout/StepUpProcess"/>
    <dgm:cxn modelId="{4710CBE6-3E95-4CCD-84A0-5CC99336F69C}" type="presParOf" srcId="{B0887A3A-6B86-4C57-B3D6-37236FEC9356}" destId="{37A79B99-C26C-4A1A-8FE2-B968C56B5D18}" srcOrd="0" destOrd="0" presId="urn:microsoft.com/office/officeart/2009/3/layout/StepUpProcess"/>
    <dgm:cxn modelId="{5C7899C8-F4C9-4EB7-99A3-1599E90D086D}" type="presParOf" srcId="{B0887A3A-6B86-4C57-B3D6-37236FEC9356}" destId="{9415DB9D-3462-45AA-8424-A6AD90FB26F4}" srcOrd="1" destOrd="0" presId="urn:microsoft.com/office/officeart/2009/3/layout/StepUpProcess"/>
    <dgm:cxn modelId="{251B363E-D7F7-4E2F-AD5D-E30D7B354CA6}" type="presParOf" srcId="{B0887A3A-6B86-4C57-B3D6-37236FEC9356}" destId="{4A447DB5-DC19-4FC1-AFE0-497F55EDB450}" srcOrd="2" destOrd="0" presId="urn:microsoft.com/office/officeart/2009/3/layout/StepUpProcess"/>
    <dgm:cxn modelId="{5DA72EA4-DA18-49FE-9391-1F2249D2F677}" type="presParOf" srcId="{12A19781-00B0-44B7-8D27-C7B31860A0CA}" destId="{55F094D6-1D2D-4190-8AE2-E19581989AA8}" srcOrd="7" destOrd="0" presId="urn:microsoft.com/office/officeart/2009/3/layout/StepUpProcess"/>
    <dgm:cxn modelId="{D019BC4C-5AF9-4936-84C7-26A04288E4B2}" type="presParOf" srcId="{55F094D6-1D2D-4190-8AE2-E19581989AA8}" destId="{5EC802B4-59BC-4015-945F-98F2D839CE93}" srcOrd="0" destOrd="0" presId="urn:microsoft.com/office/officeart/2009/3/layout/StepUpProcess"/>
    <dgm:cxn modelId="{ED8DF2B5-32D0-4F0F-B225-E03D76EFA076}" type="presParOf" srcId="{12A19781-00B0-44B7-8D27-C7B31860A0CA}" destId="{F6F29E92-C9A9-4BB7-88FF-B1C8792D1646}" srcOrd="8" destOrd="0" presId="urn:microsoft.com/office/officeart/2009/3/layout/StepUpProcess"/>
    <dgm:cxn modelId="{90CD0762-68DD-4192-80E5-62960367C3B8}" type="presParOf" srcId="{F6F29E92-C9A9-4BB7-88FF-B1C8792D1646}" destId="{5FCEA39B-7CC8-433D-92EE-1D558BF18611}" srcOrd="0" destOrd="0" presId="urn:microsoft.com/office/officeart/2009/3/layout/StepUpProcess"/>
    <dgm:cxn modelId="{F2E09AEA-9752-4F0D-9C50-C649B3791300}" type="presParOf" srcId="{F6F29E92-C9A9-4BB7-88FF-B1C8792D1646}" destId="{DFDE5F7F-4626-453F-84C3-32BEF85B74C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A4113-6471-4141-B53E-7925E8D2B536}">
      <dsp:nvSpPr>
        <dsp:cNvPr id="0" name=""/>
        <dsp:cNvSpPr/>
      </dsp:nvSpPr>
      <dsp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817E3-CC76-44F7-A2AF-5D524159BF14}">
      <dsp:nvSpPr>
        <dsp:cNvPr id="0" name=""/>
        <dsp:cNvSpPr/>
      </dsp:nvSpPr>
      <dsp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herättely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 kern="120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65212" y="2324129"/>
        <a:ext cx="1757308" cy="1540384"/>
      </dsp:txXfrm>
    </dsp:sp>
    <dsp:sp modelId="{FECA48A3-C550-427B-B7E8-3BD7FF5D142E}">
      <dsp:nvSpPr>
        <dsp:cNvPr id="0" name=""/>
        <dsp:cNvSpPr/>
      </dsp:nvSpPr>
      <dsp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FE56-554B-4915-BEBB-F914114D07EC}">
      <dsp:nvSpPr>
        <dsp:cNvPr id="0" name=""/>
        <dsp:cNvSpPr/>
      </dsp:nvSpPr>
      <dsp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8D9D-631F-4666-A55C-D1552668A9DE}">
      <dsp:nvSpPr>
        <dsp:cNvPr id="0" name=""/>
        <dsp:cNvSpPr/>
      </dsp:nvSpPr>
      <dsp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 sopiminen</a:t>
          </a: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 kern="120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16501" y="1791791"/>
        <a:ext cx="1757308" cy="1540384"/>
      </dsp:txXfrm>
    </dsp:sp>
    <dsp:sp modelId="{8F96CDD0-6358-4D09-9045-86689AC8D957}">
      <dsp:nvSpPr>
        <dsp:cNvPr id="0" name=""/>
        <dsp:cNvSpPr/>
      </dsp:nvSpPr>
      <dsp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A200-B720-42B4-AA14-191080EEBD9E}">
      <dsp:nvSpPr>
        <dsp:cNvPr id="0" name=""/>
        <dsp:cNvSpPr/>
      </dsp:nvSpPr>
      <dsp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58B5-3BD2-4408-B6F7-B1B263E1180D}">
      <dsp:nvSpPr>
        <dsp:cNvPr id="0" name=""/>
        <dsp:cNvSpPr/>
      </dsp:nvSpPr>
      <dsp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 teot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 kern="120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767790" y="1259452"/>
        <a:ext cx="1757308" cy="1540384"/>
      </dsp:txXfrm>
    </dsp:sp>
    <dsp:sp modelId="{6C9286E0-F72F-49C1-9359-8E0E857A46EE}">
      <dsp:nvSpPr>
        <dsp:cNvPr id="0" name=""/>
        <dsp:cNvSpPr/>
      </dsp:nvSpPr>
      <dsp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9B99-C26C-4A1A-8FE2-B968C56B5D18}">
      <dsp:nvSpPr>
        <dsp:cNvPr id="0" name=""/>
        <dsp:cNvSpPr/>
      </dsp:nvSpPr>
      <dsp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DB9D-3462-45AA-8424-A6AD90FB26F4}">
      <dsp:nvSpPr>
        <dsp:cNvPr id="0" name=""/>
        <dsp:cNvSpPr/>
      </dsp:nvSpPr>
      <dsp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Rakenteel-linen tuki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  <a:endParaRPr lang="en-US" sz="1800" b="0" kern="1200" dirty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919079" y="727114"/>
        <a:ext cx="1757308" cy="1540384"/>
      </dsp:txXfrm>
    </dsp:sp>
    <dsp:sp modelId="{4A447DB5-DC19-4FC1-AFE0-497F55EDB450}">
      <dsp:nvSpPr>
        <dsp:cNvPr id="0" name=""/>
        <dsp:cNvSpPr/>
      </dsp:nvSpPr>
      <dsp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EA39B-7CC8-433D-92EE-1D558BF18611}">
      <dsp:nvSpPr>
        <dsp:cNvPr id="0" name=""/>
        <dsp:cNvSpPr/>
      </dsp:nvSpPr>
      <dsp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5F7F-4626-453F-84C3-32BEF85B74C9}">
      <dsp:nvSpPr>
        <dsp:cNvPr id="0" name=""/>
        <dsp:cNvSpPr/>
      </dsp:nvSpPr>
      <dsp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 käytänteet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Extensive practices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9070368" y="194775"/>
        <a:ext cx="1757308" cy="154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9D0D-0512-407F-9FA3-E62A1CE50561}" type="datetimeFigureOut">
              <a:rPr lang="en-US" smtClean="0"/>
              <a:t>25.3.2026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2677-08DE-4D58-BF38-65858E51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E2677-08DE-4D58-BF38-65858E519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9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9D009-7C69-06A1-59CC-5ABEEB2F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8792B-A906-AC6C-657C-3628D3007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4BCC8-7148-0DFE-A45B-BBB27CA0D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14DB0-E3A8-742D-CD16-23C3CED75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97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A12B9-1F09-2B99-60FE-3A05BBD45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CB3B7-7DF9-9B20-37F8-56ADE4992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0B8EF7-75D4-4AD8-BB49-41926CE84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Fasilitoija: Voit lisätä tälle kalvolle linkin/QR-koodin </a:t>
            </a:r>
            <a:r>
              <a:rPr lang="fi-FI" dirty="0" err="1"/>
              <a:t>Presemoon</a:t>
            </a:r>
            <a:r>
              <a:rPr lang="fi-FI" dirty="0"/>
              <a:t> tai muulle alustalle, jota käytettiin keskusteluissa.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 err="1">
                <a:ea typeface="Calibri"/>
                <a:cs typeface="Calibri"/>
              </a:rPr>
              <a:t>Facilitator</a:t>
            </a:r>
            <a:r>
              <a:rPr lang="fi-FI" dirty="0">
                <a:ea typeface="Calibri"/>
                <a:cs typeface="Calibri"/>
              </a:rPr>
              <a:t>: </a:t>
            </a:r>
            <a:r>
              <a:rPr lang="fi-FI" dirty="0" err="1">
                <a:ea typeface="Calibri"/>
                <a:cs typeface="Calibri"/>
              </a:rPr>
              <a:t>You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can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add</a:t>
            </a:r>
            <a:r>
              <a:rPr lang="fi-FI" dirty="0">
                <a:ea typeface="Calibri"/>
                <a:cs typeface="Calibri"/>
              </a:rPr>
              <a:t> a </a:t>
            </a:r>
            <a:r>
              <a:rPr lang="fi-FI" dirty="0" err="1">
                <a:ea typeface="Calibri"/>
                <a:cs typeface="Calibri"/>
              </a:rPr>
              <a:t>link</a:t>
            </a:r>
            <a:r>
              <a:rPr lang="fi-FI" dirty="0">
                <a:ea typeface="Calibri"/>
                <a:cs typeface="Calibri"/>
              </a:rPr>
              <a:t>/QR </a:t>
            </a:r>
            <a:r>
              <a:rPr lang="fi-FI" dirty="0" err="1">
                <a:ea typeface="Calibri"/>
                <a:cs typeface="Calibri"/>
              </a:rPr>
              <a:t>code</a:t>
            </a:r>
            <a:r>
              <a:rPr lang="fi-FI" dirty="0">
                <a:ea typeface="Calibri"/>
                <a:cs typeface="Calibri"/>
              </a:rPr>
              <a:t> to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Presemo</a:t>
            </a:r>
            <a:r>
              <a:rPr lang="fi-FI" dirty="0">
                <a:ea typeface="Calibri"/>
                <a:cs typeface="Calibri"/>
              </a:rPr>
              <a:t> (</a:t>
            </a:r>
            <a:r>
              <a:rPr lang="fi-FI" dirty="0" err="1">
                <a:ea typeface="Calibri"/>
                <a:cs typeface="Calibri"/>
              </a:rPr>
              <a:t>or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other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similar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tool</a:t>
            </a:r>
            <a:r>
              <a:rPr lang="fi-FI" dirty="0">
                <a:ea typeface="Calibri"/>
                <a:cs typeface="Calibri"/>
              </a:rPr>
              <a:t>) </a:t>
            </a:r>
            <a:r>
              <a:rPr lang="fi-FI" dirty="0" err="1">
                <a:ea typeface="Calibri"/>
                <a:cs typeface="Calibri"/>
              </a:rPr>
              <a:t>where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groups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wrote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down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their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comments</a:t>
            </a:r>
            <a:endParaRPr lang="fi-FI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775BF-874D-161B-7C73-822F0B096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040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Fasilitoija</a:t>
            </a:r>
            <a:r>
              <a:rPr lang="en-US" dirty="0"/>
              <a:t> / Facilitator:</a:t>
            </a:r>
            <a:endParaRPr lang="fi-FI" dirty="0">
              <a:ea typeface="Calibri"/>
              <a:cs typeface="Calibri"/>
            </a:endParaRPr>
          </a:p>
          <a:p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dirty="0"/>
              <a:t>Fasilitoija täydentää tänne puuttuvat tiedot. (sinisellä)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 err="1">
                <a:ea typeface="Calibri"/>
                <a:cs typeface="Calibri"/>
              </a:rPr>
              <a:t>Missä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fi-FI" dirty="0"/>
              <a:t>(työyhteisön </a:t>
            </a:r>
            <a:r>
              <a:rPr lang="fi-FI" dirty="0" err="1"/>
              <a:t>teams</a:t>
            </a:r>
            <a:r>
              <a:rPr lang="fi-FI" dirty="0"/>
              <a:t>-kanavalla/ toimintakäsikirjassa / kahvihuoneen seinällä tms.)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fi-FI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Facilitator adds here the missing information (in blue)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ea typeface="Calibri"/>
                <a:cs typeface="Calibri"/>
              </a:rPr>
              <a:t>Where: </a:t>
            </a:r>
            <a:r>
              <a:rPr lang="fi-FI" dirty="0"/>
              <a:t>(on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community’s</a:t>
            </a:r>
            <a:r>
              <a:rPr lang="fi-FI" dirty="0"/>
              <a:t> </a:t>
            </a:r>
            <a:r>
              <a:rPr lang="fi-FI" dirty="0" err="1"/>
              <a:t>Teams</a:t>
            </a:r>
            <a:r>
              <a:rPr lang="fi-FI" dirty="0"/>
              <a:t> </a:t>
            </a:r>
            <a:r>
              <a:rPr lang="fi-FI" dirty="0" err="1"/>
              <a:t>channel</a:t>
            </a:r>
            <a:r>
              <a:rPr lang="fi-FI" dirty="0"/>
              <a:t>/in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manual</a:t>
            </a:r>
            <a:r>
              <a:rPr lang="fi-FI" dirty="0"/>
              <a:t>/on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coffee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wall</a:t>
            </a:r>
            <a:r>
              <a:rPr lang="fi-FI" dirty="0"/>
              <a:t>, etc.)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4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05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ea typeface="Calibri"/>
                <a:cs typeface="Calibri"/>
              </a:rPr>
              <a:t>Tilannepäivitys:</a:t>
            </a:r>
          </a:p>
          <a:p>
            <a:pPr marL="323850" indent="-323850">
              <a:spcBef>
                <a:spcPts val="1000"/>
              </a:spcBef>
              <a:buFont typeface="Arial,Sans-Serif"/>
              <a:buChar char="•"/>
            </a:pPr>
            <a:r>
              <a:rPr lang="en-US" dirty="0" err="1"/>
              <a:t>Olemme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Kielitietoisen</a:t>
            </a:r>
            <a:r>
              <a:rPr lang="en-US" dirty="0"/>
              <a:t> </a:t>
            </a:r>
            <a:r>
              <a:rPr lang="en-US" dirty="0" err="1"/>
              <a:t>työyhteisön</a:t>
            </a:r>
            <a:r>
              <a:rPr lang="en-US" dirty="0"/>
              <a:t> </a:t>
            </a:r>
            <a:r>
              <a:rPr lang="en-US" dirty="0" err="1"/>
              <a:t>portaalla</a:t>
            </a:r>
            <a:r>
              <a:rPr lang="en-US" dirty="0"/>
              <a:t> 5</a:t>
            </a:r>
            <a:endParaRPr lang="en-US" dirty="0">
              <a:ea typeface="Calibri"/>
              <a:cs typeface="Calibri"/>
            </a:endParaRPr>
          </a:p>
          <a:p>
            <a:pPr marL="323850" indent="-323850">
              <a:spcBef>
                <a:spcPts val="1000"/>
              </a:spcBef>
              <a:buFont typeface="Arial,Sans-Serif"/>
              <a:buChar char="•"/>
            </a:pPr>
            <a:r>
              <a:rPr lang="en-US" dirty="0" err="1"/>
              <a:t>Tänään</a:t>
            </a:r>
            <a:r>
              <a:rPr lang="en-US" dirty="0"/>
              <a:t> </a:t>
            </a:r>
            <a:r>
              <a:rPr lang="en-US" dirty="0" err="1"/>
              <a:t>sovitaan</a:t>
            </a:r>
            <a:r>
              <a:rPr lang="en-US" dirty="0"/>
              <a:t>, </a:t>
            </a:r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kielelliset</a:t>
            </a:r>
            <a:r>
              <a:rPr lang="en-US" dirty="0"/>
              <a:t> </a:t>
            </a:r>
            <a:r>
              <a:rPr lang="en-US" dirty="0" err="1"/>
              <a:t>toimintatavat</a:t>
            </a:r>
            <a:r>
              <a:rPr lang="en-US" dirty="0"/>
              <a:t> </a:t>
            </a:r>
            <a:r>
              <a:rPr lang="en-US" dirty="0" err="1"/>
              <a:t>kirjataan</a:t>
            </a:r>
            <a:r>
              <a:rPr lang="en-US" dirty="0"/>
              <a:t> </a:t>
            </a:r>
            <a:r>
              <a:rPr lang="en-US" dirty="0" err="1"/>
              <a:t>työyhteisömme</a:t>
            </a:r>
            <a:r>
              <a:rPr lang="en-US" dirty="0"/>
              <a:t> </a:t>
            </a:r>
            <a:r>
              <a:rPr lang="en-US" dirty="0" err="1"/>
              <a:t>pysyviksi</a:t>
            </a:r>
            <a:r>
              <a:rPr lang="en-US" dirty="0"/>
              <a:t> </a:t>
            </a:r>
            <a:r>
              <a:rPr lang="en-US" dirty="0" err="1"/>
              <a:t>toimintatavoiksi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r>
              <a:rPr lang="fi-FI" dirty="0">
                <a:ea typeface="Calibri"/>
                <a:cs typeface="Calibri"/>
              </a:rPr>
              <a:t>Status </a:t>
            </a:r>
            <a:r>
              <a:rPr lang="fi-FI" dirty="0" err="1">
                <a:ea typeface="Calibri"/>
                <a:cs typeface="Calibri"/>
              </a:rPr>
              <a:t>update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en-US" dirty="0"/>
              <a:t>We are now on Step 5 of the process toward language awareness in the workplace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,Sans-Serif"/>
              <a:buChar char=""/>
            </a:pPr>
            <a:r>
              <a:rPr lang="en-US" dirty="0"/>
              <a:t>Today we will agree on which language practices will be recorded as our work community's permanent ways of working.</a:t>
            </a: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0983-0585-4114-B0E4-307063712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05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Fasilitoija</a:t>
            </a:r>
            <a:r>
              <a:rPr lang="en-US" dirty="0"/>
              <a:t>: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kalvolle</a:t>
            </a:r>
            <a:r>
              <a:rPr lang="en-US" dirty="0"/>
              <a:t> </a:t>
            </a:r>
            <a:r>
              <a:rPr lang="en-US" dirty="0" err="1"/>
              <a:t>palautteen</a:t>
            </a:r>
            <a:r>
              <a:rPr lang="en-US" dirty="0"/>
              <a:t> </a:t>
            </a:r>
            <a:r>
              <a:rPr lang="en-US" dirty="0" err="1"/>
              <a:t>yhteenveto</a:t>
            </a:r>
            <a:r>
              <a:rPr lang="en-US" dirty="0"/>
              <a:t>.</a:t>
            </a:r>
            <a:br>
              <a:rPr lang="en-US" dirty="0">
                <a:ea typeface="Calibri"/>
                <a:cs typeface="+mn-lt"/>
              </a:rPr>
            </a:br>
            <a:r>
              <a:rPr lang="fi-FI" dirty="0"/>
              <a:t>--&gt; Fasilitoija esittelee yhteenvedon palautteesta, jota henkilöstöltä on kerätty uusista kielikäytänteistä.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/>
              <a:t>Facilitator: Add a summary of the feedback to this/next slide.</a:t>
            </a: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--&gt; </a:t>
            </a:r>
            <a:r>
              <a:rPr lang="en-US" dirty="0"/>
              <a:t>Facilitator presents a summary of the feedback collected from personnel on the new language practices.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3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2F056-6813-A928-B036-B6515EE6A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B17E9-90B3-6ED3-3585-1F12D78F2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CECF3-C5B6-845E-6568-481F95459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CD2C1-66E3-FEFD-1E09-8BE15E0C6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43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1B286-A9A8-43E5-C38B-1AF5B3CA9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8D69A-5C4B-BF70-48C8-0267DE905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D0310-AD77-053E-45C5-D23172108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Saatuun palautteeseen perustuen fasilitoija, yksikön johto ja </a:t>
            </a:r>
            <a:r>
              <a:rPr lang="fi-FI" dirty="0" err="1"/>
              <a:t>HR:n</a:t>
            </a:r>
            <a:r>
              <a:rPr lang="fi-FI" dirty="0"/>
              <a:t> edustaja ovat etukäteen luonnostelleet ehdotuksen niiksi kielikäytänteiksi, joita työyhteisössä halutaan toteuttaa pysyvästi.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Tämä ehdotus on lähetetty henkilöstölle etukäteen tutustuttavaksi.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Nyt fasilitoija käy kielikäytännedokumentin vielä yhteisesti läpi.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 err="1">
                <a:ea typeface="Calibri"/>
                <a:cs typeface="Calibri"/>
              </a:rPr>
              <a:t>Based</a:t>
            </a:r>
            <a:r>
              <a:rPr lang="fi-FI" dirty="0">
                <a:ea typeface="Calibri"/>
                <a:cs typeface="Calibri"/>
              </a:rPr>
              <a:t> on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feedback </a:t>
            </a:r>
            <a:r>
              <a:rPr lang="fi-FI" dirty="0" err="1">
                <a:ea typeface="Calibri"/>
                <a:cs typeface="Calibri"/>
              </a:rPr>
              <a:t>received</a:t>
            </a:r>
            <a:r>
              <a:rPr lang="fi-FI" dirty="0">
                <a:ea typeface="Calibri"/>
                <a:cs typeface="Calibri"/>
              </a:rPr>
              <a:t>,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facilitator</a:t>
            </a:r>
            <a:r>
              <a:rPr lang="fi-FI" dirty="0">
                <a:ea typeface="Calibri"/>
                <a:cs typeface="Calibri"/>
              </a:rPr>
              <a:t>, </a:t>
            </a:r>
            <a:r>
              <a:rPr lang="fi-FI" dirty="0" err="1">
                <a:ea typeface="Calibri"/>
                <a:cs typeface="Calibri"/>
              </a:rPr>
              <a:t>unit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managers</a:t>
            </a:r>
            <a:r>
              <a:rPr lang="fi-FI" dirty="0">
                <a:ea typeface="Calibri"/>
                <a:cs typeface="Calibri"/>
              </a:rPr>
              <a:t> and HR </a:t>
            </a:r>
            <a:r>
              <a:rPr lang="fi-FI" dirty="0" err="1">
                <a:ea typeface="Calibri"/>
                <a:cs typeface="Calibri"/>
              </a:rPr>
              <a:t>representative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have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previously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drafted</a:t>
            </a:r>
            <a:r>
              <a:rPr lang="fi-FI" dirty="0">
                <a:ea typeface="Calibri"/>
                <a:cs typeface="Calibri"/>
              </a:rPr>
              <a:t> a </a:t>
            </a:r>
            <a:r>
              <a:rPr lang="fi-FI" dirty="0" err="1">
                <a:ea typeface="Calibri"/>
                <a:cs typeface="Calibri"/>
              </a:rPr>
              <a:t>proposal</a:t>
            </a:r>
            <a:r>
              <a:rPr lang="fi-FI" dirty="0">
                <a:ea typeface="Calibri"/>
                <a:cs typeface="Calibri"/>
              </a:rPr>
              <a:t> for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language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practices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that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work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community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wants</a:t>
            </a:r>
            <a:r>
              <a:rPr lang="fi-FI" dirty="0">
                <a:ea typeface="Calibri"/>
                <a:cs typeface="Calibri"/>
              </a:rPr>
              <a:t> to </a:t>
            </a:r>
            <a:r>
              <a:rPr lang="fi-FI" dirty="0" err="1">
                <a:ea typeface="Calibri"/>
                <a:cs typeface="Calibri"/>
              </a:rPr>
              <a:t>implement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permanently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 err="1">
                <a:ea typeface="Calibri"/>
                <a:cs typeface="Calibri"/>
              </a:rPr>
              <a:t>This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proposal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document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has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been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sent</a:t>
            </a:r>
            <a:r>
              <a:rPr lang="fi-FI" dirty="0">
                <a:ea typeface="Calibri"/>
                <a:cs typeface="Calibri"/>
              </a:rPr>
              <a:t> to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personnel</a:t>
            </a:r>
            <a:r>
              <a:rPr lang="fi-FI" dirty="0">
                <a:ea typeface="Calibri"/>
                <a:cs typeface="Calibri"/>
              </a:rPr>
              <a:t> for </a:t>
            </a:r>
            <a:r>
              <a:rPr lang="fi-FI" dirty="0" err="1">
                <a:ea typeface="Calibri"/>
                <a:cs typeface="Calibri"/>
              </a:rPr>
              <a:t>review</a:t>
            </a:r>
            <a:r>
              <a:rPr lang="fi-FI" dirty="0">
                <a:ea typeface="Calibri"/>
                <a:cs typeface="Calibri"/>
              </a:rPr>
              <a:t> in </a:t>
            </a:r>
            <a:r>
              <a:rPr lang="fi-FI" dirty="0" err="1">
                <a:ea typeface="Calibri"/>
                <a:cs typeface="Calibri"/>
              </a:rPr>
              <a:t>advance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 err="1">
                <a:ea typeface="Calibri"/>
                <a:cs typeface="Calibri"/>
              </a:rPr>
              <a:t>Now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facilitator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will</a:t>
            </a:r>
            <a:r>
              <a:rPr lang="fi-FI" dirty="0">
                <a:ea typeface="Calibri"/>
                <a:cs typeface="Calibri"/>
              </a:rPr>
              <a:t> go </a:t>
            </a:r>
            <a:r>
              <a:rPr lang="fi-FI" dirty="0" err="1">
                <a:ea typeface="Calibri"/>
                <a:cs typeface="Calibri"/>
              </a:rPr>
              <a:t>through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language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practice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document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with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the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meeting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particpants</a:t>
            </a:r>
            <a:endParaRPr lang="fi-FI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9D43C-9C4B-B5CC-7E6B-4224FE09E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8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C1E17-19ED-DF04-F934-8220368F4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326A4-7D75-2512-388F-D5920CCB9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CAA093-605B-F703-D43F-D4D8B0375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>
                <a:solidFill>
                  <a:srgbClr val="FF0000"/>
                </a:solidFill>
              </a:rPr>
              <a:t>Fasilitoija: lisää tälle kalvolle linkki/QR-koodi </a:t>
            </a:r>
            <a:r>
              <a:rPr lang="fi-FI" dirty="0" err="1">
                <a:solidFill>
                  <a:srgbClr val="FF0000"/>
                </a:solidFill>
              </a:rPr>
              <a:t>Presemoon</a:t>
            </a:r>
            <a:r>
              <a:rPr lang="fi-FI" dirty="0">
                <a:solidFill>
                  <a:srgbClr val="FF0000"/>
                </a:solidFill>
              </a:rPr>
              <a:t> tai muulle alustalle, jota käytetään.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3-4 hengen ryhmät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10 min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Ryhmät kirjaavat huomionsa </a:t>
            </a:r>
            <a:r>
              <a:rPr lang="fi-FI" dirty="0" err="1"/>
              <a:t>Presemoon</a:t>
            </a:r>
            <a:r>
              <a:rPr lang="fi-FI" dirty="0"/>
              <a:t> tms.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 err="1">
                <a:ea typeface="Calibri"/>
                <a:cs typeface="Calibri"/>
              </a:rPr>
              <a:t>Facilitator</a:t>
            </a:r>
            <a:r>
              <a:rPr lang="fi-FI" dirty="0">
                <a:ea typeface="Calibri"/>
                <a:cs typeface="Calibri"/>
              </a:rPr>
              <a:t>: </a:t>
            </a:r>
            <a:r>
              <a:rPr lang="fi-FI" dirty="0" err="1">
                <a:ea typeface="Calibri"/>
                <a:cs typeface="Calibri"/>
              </a:rPr>
              <a:t>Add</a:t>
            </a:r>
            <a:r>
              <a:rPr lang="fi-FI" dirty="0">
                <a:ea typeface="Calibri"/>
                <a:cs typeface="Calibri"/>
              </a:rPr>
              <a:t> a </a:t>
            </a:r>
            <a:r>
              <a:rPr lang="fi-FI" dirty="0" err="1">
                <a:ea typeface="Calibri"/>
                <a:cs typeface="Calibri"/>
              </a:rPr>
              <a:t>link</a:t>
            </a:r>
            <a:r>
              <a:rPr lang="fi-FI" dirty="0">
                <a:ea typeface="Calibri"/>
                <a:cs typeface="Calibri"/>
              </a:rPr>
              <a:t>/QR </a:t>
            </a:r>
            <a:r>
              <a:rPr lang="fi-FI" dirty="0" err="1">
                <a:ea typeface="Calibri"/>
                <a:cs typeface="Calibri"/>
              </a:rPr>
              <a:t>code</a:t>
            </a:r>
            <a:r>
              <a:rPr lang="fi-FI" dirty="0">
                <a:ea typeface="Calibri"/>
                <a:cs typeface="Calibri"/>
              </a:rPr>
              <a:t> to </a:t>
            </a:r>
            <a:r>
              <a:rPr lang="fi-FI" dirty="0" err="1">
                <a:ea typeface="Calibri"/>
                <a:cs typeface="Calibri"/>
              </a:rPr>
              <a:t>Presemo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 err="1"/>
              <a:t>Groups</a:t>
            </a:r>
            <a:r>
              <a:rPr lang="fi-FI" dirty="0"/>
              <a:t> of </a:t>
            </a:r>
            <a:r>
              <a:rPr lang="fi-FI" dirty="0" err="1"/>
              <a:t>about</a:t>
            </a:r>
            <a:r>
              <a:rPr lang="fi-FI" dirty="0"/>
              <a:t> 3-4 </a:t>
            </a:r>
            <a:r>
              <a:rPr lang="fi-FI" dirty="0" err="1"/>
              <a:t>people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/>
              <a:t>10 min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 err="1">
                <a:ea typeface="Calibri" panose="020F0502020204030204"/>
                <a:cs typeface="Calibri" panose="020F0502020204030204"/>
              </a:rPr>
              <a:t>Groups</a:t>
            </a:r>
            <a:r>
              <a:rPr lang="fi-FI" dirty="0">
                <a:ea typeface="Calibri" panose="020F0502020204030204"/>
                <a:cs typeface="Calibri" panose="020F0502020204030204"/>
              </a:rPr>
              <a:t>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will</a:t>
            </a:r>
            <a:r>
              <a:rPr lang="fi-FI" dirty="0">
                <a:ea typeface="Calibri" panose="020F0502020204030204"/>
                <a:cs typeface="Calibri" panose="020F0502020204030204"/>
              </a:rPr>
              <a:t>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write</a:t>
            </a:r>
            <a:r>
              <a:rPr lang="fi-FI" dirty="0">
                <a:ea typeface="Calibri" panose="020F0502020204030204"/>
                <a:cs typeface="Calibri" panose="020F0502020204030204"/>
              </a:rPr>
              <a:t>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their</a:t>
            </a:r>
            <a:r>
              <a:rPr lang="fi-FI" dirty="0">
                <a:ea typeface="Calibri" panose="020F0502020204030204"/>
                <a:cs typeface="Calibri" panose="020F0502020204030204"/>
              </a:rPr>
              <a:t>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points</a:t>
            </a:r>
            <a:r>
              <a:rPr lang="fi-FI" dirty="0">
                <a:ea typeface="Calibri" panose="020F0502020204030204"/>
                <a:cs typeface="Calibri" panose="020F0502020204030204"/>
              </a:rPr>
              <a:t> in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the</a:t>
            </a:r>
            <a:r>
              <a:rPr lang="fi-FI" dirty="0">
                <a:ea typeface="Calibri" panose="020F0502020204030204"/>
                <a:cs typeface="Calibri" panose="020F0502020204030204"/>
              </a:rPr>
              <a:t>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Presemo</a:t>
            </a:r>
            <a:r>
              <a:rPr lang="fi-FI" dirty="0">
                <a:ea typeface="Calibri" panose="020F0502020204030204"/>
                <a:cs typeface="Calibri" panose="020F0502020204030204"/>
              </a:rPr>
              <a:t> (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or</a:t>
            </a:r>
            <a:r>
              <a:rPr lang="fi-FI" dirty="0">
                <a:ea typeface="Calibri" panose="020F0502020204030204"/>
                <a:cs typeface="Calibri" panose="020F0502020204030204"/>
              </a:rPr>
              <a:t>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somewhere</a:t>
            </a:r>
            <a:r>
              <a:rPr lang="fi-FI" dirty="0">
                <a:ea typeface="Calibri" panose="020F0502020204030204"/>
                <a:cs typeface="Calibri" panose="020F0502020204030204"/>
              </a:rPr>
              <a:t> </a:t>
            </a:r>
            <a:r>
              <a:rPr lang="fi-FI" dirty="0" err="1">
                <a:ea typeface="Calibri" panose="020F0502020204030204"/>
                <a:cs typeface="Calibri" panose="020F0502020204030204"/>
              </a:rPr>
              <a:t>else</a:t>
            </a:r>
            <a:r>
              <a:rPr lang="fi-FI" dirty="0">
                <a:ea typeface="Calibri" panose="020F0502020204030204"/>
                <a:cs typeface="Calibri" panose="020F0502020204030204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74795-2CEF-052D-0396-5B1691C35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4EA94-8F78-4B40-AE3E-0B50885412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51520-920B-887B-A13E-947866D21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F363CC-7F0F-037B-3F48-8CBCBB79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9B4366-62F6-5A35-27DF-D5CFDA86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927D3D-5B24-FB16-7221-0B78780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60847A-8F01-0057-58DF-B1F696D1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18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FAF38B-5F08-9562-4D47-9BFF34FD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F82A7E-A64E-F9B4-7B4F-06BAE3AD3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9ECE7C-18F7-485A-18BB-83ED61B8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DBE23B-E932-360E-90A2-C0B7AE9B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854643-D023-FAE4-845E-A0058D81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68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837978B-F53E-2DD3-B3EA-CA7DE818D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FA3A37-F743-09C6-4225-C1D312A6A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B13942-3B06-215A-F559-EC30684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558451-ECFA-4224-FE1A-CE44940E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D0A8F9-3D2D-D9F9-EECE-F63D5AE2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23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3848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834635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3923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890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59627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96526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323295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25.3.2026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6308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0E7AE-FE4B-54D0-FA08-EB0AC6FB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1D17B4-E55E-3EDB-D310-52231F48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EFB38E-06F4-3818-038F-53433E96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670304-3C50-A71C-DF83-0140F993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D92EB8-40BE-537A-3EA5-A76C8075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46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5761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4840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08200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526502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6320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79227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92522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73195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763404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41435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FB73C4-AFF3-AC6F-F72C-B94746C0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2F5875-CF25-4E77-74F0-EC1A582BC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C4C424-9B2B-CAA7-DFBF-9ADA74B4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2A6B6C-6292-18BB-EE07-2CC6ABC3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9CBEB1-DA13-CCE9-6131-EBA76AF5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507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4832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7916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47634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9673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25.3.2026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867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25.3.2026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03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942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386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85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193F58-181F-FE42-CAC7-F8E2CC96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DAA789-4DED-A4FD-B953-E3D6C278F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C9A870-7F0E-8371-C5DB-9BA9BFA8F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349B5B-6DDB-F9A5-2FFD-E6F42816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DDF284-53DF-133E-76FE-51720845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7307A8-7A02-623C-4FED-2FF5A9CE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75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87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2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96FB77-CB54-8C23-C0BE-FF6D9869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60D511-20E9-44CA-7895-DB6C406D6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F8B628-FF62-6D6E-96E3-D180A1052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79B4847-FB3D-C411-789A-57DA6D57F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124F960-464B-0BAA-67D4-E05C9F4D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41B6F2F-6919-859C-EE7A-FC2D6213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C0102BD-8445-D8C6-9E4C-C987D495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1108256-0BA1-258D-913A-B829560F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A0DB3E-F4D1-B04D-636A-0398F744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30A180-E32E-471D-2EC8-FB11D38C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D8FB04-4451-F35D-F901-CF664A1A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2A71058-5163-70ED-6444-D83BF452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47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E593C0-8C68-C49E-141B-8CEC8025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18DF538-A690-66E8-34CB-6EF7D2D5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62CD05-8C16-7D2D-1830-61E47B40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3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D3B61A-72A2-7BD9-DB52-0303A93B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2F7282-1808-7EA1-1CC5-B5CDCC5D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460116-9B70-7C62-D010-A7CDF8E78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E5EC2C-FF16-C9E4-041C-4072E28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C06AFF-5970-11A6-2F06-2060A301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9BE843-D736-A88B-FD1D-32C061F2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02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D15AB-6545-718F-6100-CA52E9AB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C302B96-6F21-D5E0-F215-DC14EAF8A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FC1D44-8BAA-7411-A26A-F3BC0FF30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CD7DE95-08C4-B4FC-1C08-BBFA94CD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13E72B-21C9-ABB5-199B-F8BCD498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C7DC9B-17CD-AC23-3ABE-E8A28653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AC09ED4-35D1-36C2-F686-63DA439F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C72B18-2363-DBD5-1F18-2431E3F62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1CEA92-AEDF-2AF6-9325-A546C5980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0A24-FA6D-434E-B235-14D7962EC71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8DA7E1-F0BA-FE00-4474-838F439E6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092CC1-CDFC-DAF2-97AB-608232083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0F4B-4800-422D-AC0B-D74629D41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2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4068" r:id="rId7"/>
    <p:sldLayoutId id="2147484069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4076" r:id="rId19"/>
    <p:sldLayoutId id="2147484077" r:id="rId20"/>
    <p:sldLayoutId id="2147484078" r:id="rId21"/>
    <p:sldLayoutId id="2147484075" r:id="rId22"/>
    <p:sldLayoutId id="2147484079" r:id="rId23"/>
    <p:sldLayoutId id="2147484106" r:id="rId24"/>
    <p:sldLayoutId id="2147484107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25.3.2026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3E66B-3516-21F5-26E8-DADAF6488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25.3.2026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B0FBB-B51E-C7C2-F9E9-5C2E2874D0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9BA637-F039-FC95-4E21-0A07B7E42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9138" t="29091" r="31296" b="31329"/>
          <a:stretch/>
        </p:blipFill>
        <p:spPr>
          <a:xfrm>
            <a:off x="1" y="3414623"/>
            <a:ext cx="6096000" cy="3429000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96913291-9E1A-6A1B-2DA8-94A95333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0643" y="1440020"/>
            <a:ext cx="5142333" cy="984885"/>
          </a:xfrm>
        </p:spPr>
        <p:txBody>
          <a:bodyPr/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Kielten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käytöstä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sopiminen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työyhteisö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sä</a:t>
            </a:r>
            <a:endParaRPr lang="fi-FI" dirty="0"/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AEBA5E74-7298-650C-A2AA-04C36431138C}"/>
              </a:ext>
            </a:extLst>
          </p:cNvPr>
          <p:cNvSpPr txBox="1">
            <a:spLocks/>
          </p:cNvSpPr>
          <p:nvPr/>
        </p:nvSpPr>
        <p:spPr>
          <a:xfrm>
            <a:off x="6630643" y="4555367"/>
            <a:ext cx="5142333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/>
                <a:cs typeface="Arial"/>
              </a:rPr>
              <a:t>Agreeing on language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use</a:t>
            </a:r>
            <a:r>
              <a:rPr lang="en-US" sz="3200" b="1" dirty="0">
                <a:latin typeface="Arial"/>
                <a:cs typeface="Arial"/>
              </a:rPr>
              <a:t> in </a:t>
            </a:r>
            <a:r>
              <a:rPr lang="en-US" dirty="0">
                <a:latin typeface="Arial"/>
                <a:cs typeface="Arial"/>
              </a:rPr>
              <a:t>the work</a:t>
            </a:r>
            <a:r>
              <a:rPr lang="en-US" sz="3200" b="1" dirty="0">
                <a:latin typeface="Arial"/>
                <a:cs typeface="Arial"/>
              </a:rPr>
              <a:t>place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E7844F-C554-0C0C-14E3-D4DA260C1874}"/>
              </a:ext>
            </a:extLst>
          </p:cNvPr>
          <p:cNvSpPr txBox="1">
            <a:spLocks/>
          </p:cNvSpPr>
          <p:nvPr/>
        </p:nvSpPr>
        <p:spPr>
          <a:xfrm>
            <a:off x="6630643" y="2545092"/>
            <a:ext cx="4205780" cy="620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latin typeface="Arial"/>
                <a:cs typeface="Arial"/>
              </a:rPr>
              <a:t>Vaihe</a:t>
            </a:r>
            <a:r>
              <a:rPr lang="en-US" sz="1800" b="1" dirty="0">
                <a:latin typeface="Arial"/>
                <a:cs typeface="Arial"/>
              </a:rPr>
              <a:t> 6: </a:t>
            </a:r>
            <a:r>
              <a:rPr lang="en-US" sz="1800" b="1" dirty="0" err="1">
                <a:latin typeface="Arial"/>
                <a:ea typeface="Calibri"/>
                <a:cs typeface="Arial"/>
              </a:rPr>
              <a:t>Yhteisistä</a:t>
            </a:r>
            <a:r>
              <a:rPr lang="en-US" sz="1800" b="1" dirty="0"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latin typeface="Arial"/>
                <a:ea typeface="Calibri"/>
                <a:cs typeface="Arial"/>
              </a:rPr>
              <a:t>toimintatavoista</a:t>
            </a:r>
            <a:r>
              <a:rPr lang="en-US" sz="1800" b="1" dirty="0"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latin typeface="Arial"/>
                <a:ea typeface="Calibri"/>
                <a:cs typeface="Arial"/>
              </a:rPr>
              <a:t>sopiminen</a:t>
            </a:r>
            <a:endParaRPr lang="en-US" sz="1800" b="1" dirty="0" err="1">
              <a:latin typeface="Arial"/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C97ABD5-FA86-1162-0C50-EC2FF0580125}"/>
              </a:ext>
            </a:extLst>
          </p:cNvPr>
          <p:cNvSpPr txBox="1">
            <a:spLocks/>
          </p:cNvSpPr>
          <p:nvPr/>
        </p:nvSpPr>
        <p:spPr>
          <a:xfrm>
            <a:off x="6630643" y="5847596"/>
            <a:ext cx="4501225" cy="44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Arial"/>
                <a:cs typeface="Arial"/>
              </a:rPr>
              <a:t>Step 6: Agreeing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Roboto"/>
                <a:cs typeface="Arial"/>
              </a:rPr>
              <a:t>on common practices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75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858BC-91BE-C46F-D511-1518A8E7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45608-0076-38E9-B522-CECC1401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5F537-E935-54A5-6864-66B85DBB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5EB11-1E59-EEC6-8F95-E1DDB8CA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A9B74BF-8FF1-9036-4FED-32FB63FA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87" y="2503163"/>
            <a:ext cx="5142333" cy="2215991"/>
          </a:xfrm>
        </p:spPr>
        <p:txBody>
          <a:bodyPr/>
          <a:lstStyle/>
          <a:p>
            <a:r>
              <a:rPr lang="fi-FI" sz="3600" dirty="0">
                <a:latin typeface="Arial"/>
                <a:ea typeface="Calibri"/>
                <a:cs typeface="Arial"/>
              </a:rPr>
              <a:t>Yksikön kielelliset toimintatavat -dokumentin lopullinen muoto</a:t>
            </a:r>
            <a:endParaRPr lang="en-US" sz="3600" dirty="0"/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040A9630-0D0E-8AF5-1487-B2FC1E0BD819}"/>
              </a:ext>
            </a:extLst>
          </p:cNvPr>
          <p:cNvSpPr txBox="1">
            <a:spLocks/>
          </p:cNvSpPr>
          <p:nvPr/>
        </p:nvSpPr>
        <p:spPr>
          <a:xfrm>
            <a:off x="6632803" y="2774753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Arial"/>
              </a:rPr>
              <a:t>Final form of the language practices document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B337F4-49CA-4375-3A81-5495BD8FFB6D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4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22BF-C030-ACFF-41D4-040FC1C40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76E51E-5871-509D-D0E6-EF600144B282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FA4B4-E05E-9AFA-A56A-E02DA079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" y="322534"/>
            <a:ext cx="5166904" cy="14017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Pienryhmäkeskustelujen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purku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B8729-C4B7-1B62-43D7-5CE8A231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" y="1608336"/>
            <a:ext cx="4933950" cy="478278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sz="1800" dirty="0">
              <a:latin typeface="Arial"/>
              <a:ea typeface="+mn-lt"/>
              <a:cs typeface="+mn-lt"/>
            </a:endParaRPr>
          </a:p>
          <a:p>
            <a:r>
              <a:rPr lang="fi-FI" sz="1800" dirty="0" err="1">
                <a:latin typeface="Arial"/>
                <a:ea typeface="+mn-lt"/>
                <a:cs typeface="+mn-lt"/>
              </a:rPr>
              <a:t>Presemo</a:t>
            </a:r>
            <a:r>
              <a:rPr lang="fi-FI" sz="1800" dirty="0">
                <a:latin typeface="Arial"/>
                <a:ea typeface="+mn-lt"/>
                <a:cs typeface="+mn-lt"/>
              </a:rPr>
              <a:t>-kommenttien pohjalta tehdään päätökset dokumenttiin tehtävistä muutoksista.</a:t>
            </a:r>
            <a:endParaRPr lang="en-US" sz="1800" dirty="0">
              <a:latin typeface="Arial"/>
              <a:ea typeface="+mn-lt"/>
              <a:cs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ABC015-E411-A787-C814-E6CE96CDC5E2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+mj-lt"/>
                <a:cs typeface="Arial"/>
              </a:rPr>
              <a:t>Breaking-down of small group discussions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7DB07A-878C-0786-2636-A0218757A0E4}"/>
              </a:ext>
            </a:extLst>
          </p:cNvPr>
          <p:cNvSpPr txBox="1">
            <a:spLocks/>
          </p:cNvSpPr>
          <p:nvPr/>
        </p:nvSpPr>
        <p:spPr>
          <a:xfrm>
            <a:off x="6694591" y="1602586"/>
            <a:ext cx="4905196" cy="4782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dirty="0">
              <a:latin typeface="Arial"/>
              <a:ea typeface="+mn-lt"/>
              <a:cs typeface="+mn-lt"/>
            </a:endParaRPr>
          </a:p>
          <a:p>
            <a:r>
              <a:rPr lang="fi-FI" sz="1800" dirty="0" err="1">
                <a:latin typeface="Arial"/>
                <a:ea typeface="+mn-lt"/>
                <a:cs typeface="+mn-lt"/>
              </a:rPr>
              <a:t>Decisions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about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changes</a:t>
            </a:r>
            <a:r>
              <a:rPr lang="fi-FI" sz="1800" dirty="0">
                <a:latin typeface="Arial"/>
                <a:ea typeface="+mn-lt"/>
                <a:cs typeface="+mn-lt"/>
              </a:rPr>
              <a:t> to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document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are</a:t>
            </a:r>
            <a:r>
              <a:rPr lang="fi-FI" sz="1800" dirty="0">
                <a:latin typeface="Arial"/>
                <a:ea typeface="+mn-lt"/>
                <a:cs typeface="+mn-lt"/>
              </a:rPr>
              <a:t> made </a:t>
            </a:r>
            <a:r>
              <a:rPr lang="fi-FI" sz="1800" dirty="0" err="1">
                <a:latin typeface="Arial"/>
                <a:ea typeface="+mn-lt"/>
                <a:cs typeface="+mn-lt"/>
              </a:rPr>
              <a:t>based</a:t>
            </a:r>
            <a:r>
              <a:rPr lang="fi-FI" sz="1800" dirty="0">
                <a:latin typeface="Arial"/>
                <a:ea typeface="+mn-lt"/>
                <a:cs typeface="+mn-lt"/>
              </a:rPr>
              <a:t> on </a:t>
            </a:r>
            <a:r>
              <a:rPr lang="fi-FI" sz="1800" dirty="0" err="1">
                <a:latin typeface="Arial"/>
                <a:ea typeface="+mn-lt"/>
                <a:cs typeface="+mn-lt"/>
              </a:rPr>
              <a:t>Presemo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comments</a:t>
            </a:r>
            <a:r>
              <a:rPr lang="fi-FI" sz="1800" dirty="0">
                <a:latin typeface="Arial"/>
                <a:ea typeface="+mn-lt"/>
                <a:cs typeface="+mn-lt"/>
              </a:rPr>
              <a:t>.</a:t>
            </a:r>
            <a:endParaRPr lang="en-US" sz="18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36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996" y="2857369"/>
            <a:ext cx="4053708" cy="553998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Seuraavat askeleet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545580" y="2857500"/>
            <a:ext cx="5142333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+mj-lt"/>
              </a:rPr>
              <a:t>Next steps</a:t>
            </a:r>
            <a:endParaRPr lang="en-US" sz="3600" dirty="0">
              <a:ea typeface="Calibri"/>
              <a:cs typeface="Arial" panose="020B060402020202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5357514-29DC-EDE2-DAE2-4280EB06F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013742"/>
            <a:ext cx="1709648" cy="5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769777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9" y="289877"/>
            <a:ext cx="4709089" cy="1325563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"/>
                <a:ea typeface="+mj-lt"/>
                <a:cs typeface="Arial"/>
              </a:rPr>
              <a:t>Seuraavat askeleet:</a:t>
            </a:r>
            <a:endParaRPr lang="fi-FI" sz="3200" b="1" dirty="0">
              <a:latin typeface="Arial"/>
              <a:ea typeface="Calibri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68" y="1619384"/>
            <a:ext cx="4447950" cy="404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>
                <a:latin typeface="Arial"/>
                <a:ea typeface="+mn-lt"/>
                <a:cs typeface="Arial"/>
              </a:rPr>
              <a:t>Yksikön kielelliset toimintatavat </a:t>
            </a:r>
            <a:br>
              <a:rPr lang="fi-FI" sz="1800" dirty="0">
                <a:latin typeface="Arial"/>
                <a:ea typeface="+mn-lt"/>
                <a:cs typeface="Arial"/>
              </a:rPr>
            </a:br>
            <a:r>
              <a:rPr lang="fi-FI" sz="1800" dirty="0">
                <a:latin typeface="Arial"/>
                <a:ea typeface="+mn-lt"/>
                <a:cs typeface="Arial"/>
              </a:rPr>
              <a:t>-dokumentti päivitetään sovituin muutoksin </a:t>
            </a:r>
            <a:r>
              <a:rPr lang="fi-FI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milloin</a:t>
            </a:r>
            <a:br>
              <a:rPr lang="fi-FI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Arial"/>
              </a:rPr>
            </a:br>
            <a:endParaRPr lang="fi-FI" sz="1800" dirty="0">
              <a:solidFill>
                <a:schemeClr val="accent1">
                  <a:lumMod val="75000"/>
                </a:schemeClr>
              </a:solidFill>
              <a:latin typeface="Arial"/>
              <a:ea typeface="Calibri"/>
              <a:cs typeface="Arial"/>
            </a:endParaRPr>
          </a:p>
          <a:p>
            <a: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Yksin kielelliset toimintatavat </a:t>
            </a:r>
            <a:b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</a:br>
            <a: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-dokumentti julkaistaan </a:t>
            </a:r>
            <a:r>
              <a:rPr lang="fi-FI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missä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b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</a:br>
            <a:endParaRPr lang="fi-FI" sz="18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Dokumenttia päivitetään jatkossa tarpeen mukaan </a:t>
            </a:r>
            <a:r>
              <a:rPr lang="fi-FI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vuosittain (?) / tarvittaessa koko työyhteisön syyskokouksen tms. 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yhteydessä</a:t>
            </a:r>
            <a:r>
              <a:rPr lang="fi-FI" sz="1800" dirty="0">
                <a:latin typeface="Arial"/>
                <a:ea typeface="+mn-lt"/>
                <a:cs typeface="Arial"/>
              </a:rPr>
              <a:t>. </a:t>
            </a:r>
            <a:endParaRPr lang="fi-FI" sz="1800" dirty="0">
              <a:latin typeface="Arial"/>
              <a:cs typeface="Arial"/>
            </a:endParaRPr>
          </a:p>
          <a:p>
            <a:endParaRPr lang="en-US" sz="1800" dirty="0">
              <a:latin typeface="Arial"/>
              <a:ea typeface="Calibri" panose="020F0502020204030204"/>
              <a:cs typeface="Arial"/>
            </a:endParaRPr>
          </a:p>
          <a:p>
            <a:pPr marL="400050" lvl="1" indent="0">
              <a:buNone/>
            </a:pPr>
            <a:endParaRPr lang="en-US" sz="1800" dirty="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423269" y="1566392"/>
            <a:ext cx="5020215" cy="41501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The language practices document will be updated with agreed changes 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when</a:t>
            </a:r>
            <a:br>
              <a:rPr lang="en-US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</a:br>
            <a:endParaRPr lang="en-US" dirty="0">
              <a:solidFill>
                <a:schemeClr val="accent1"/>
              </a:solidFill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+mn-lt"/>
                <a:cs typeface="Arial"/>
              </a:rPr>
              <a:t>The language practices document </a:t>
            </a:r>
            <a:r>
              <a:rPr lang="fi-FI" sz="1800" dirty="0" err="1">
                <a:latin typeface="Arial"/>
                <a:ea typeface="+mn-lt"/>
                <a:cs typeface="Arial"/>
              </a:rPr>
              <a:t>will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be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published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where</a:t>
            </a:r>
            <a:br>
              <a:rPr lang="fi-FI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</a:br>
            <a:endParaRPr lang="fi-FI" sz="1800" dirty="0">
              <a:solidFill>
                <a:schemeClr val="accent1"/>
              </a:solidFill>
              <a:latin typeface="Arial"/>
              <a:ea typeface="+mn-lt"/>
              <a:cs typeface="Arial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The</a:t>
            </a:r>
            <a:r>
              <a:rPr lang="en-US" sz="1800" dirty="0">
                <a:latin typeface="Arial"/>
                <a:ea typeface="+mn-lt"/>
                <a:cs typeface="Arial"/>
              </a:rPr>
              <a:t> language practices document will be updated 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annually (?) / as needed in the future, </a:t>
            </a:r>
            <a:r>
              <a:rPr lang="en-US" sz="1800" dirty="0">
                <a:latin typeface="Arial"/>
                <a:ea typeface="+mn-lt"/>
                <a:cs typeface="Arial"/>
              </a:rPr>
              <a:t>in connection with </a:t>
            </a:r>
            <a:r>
              <a:rPr lang="en-US" sz="18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the autumn meeting of the entire work community, etc.</a:t>
            </a:r>
            <a:br>
              <a:rPr lang="en-US" sz="18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GB" sz="1800" dirty="0">
              <a:latin typeface="Arial"/>
              <a:ea typeface="Calibri"/>
              <a:cs typeface="Arial"/>
            </a:endParaRPr>
          </a:p>
          <a:p>
            <a:pPr lvl="2">
              <a:lnSpc>
                <a:spcPct val="150000"/>
              </a:lnSpc>
              <a:buFont typeface="Arial" panose="05050102010706020507" pitchFamily="18" charset="2"/>
              <a:buChar char="•"/>
            </a:pPr>
            <a:endParaRPr lang="en-GB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/>
                <a:ea typeface="Calibri Light"/>
                <a:cs typeface="Arial"/>
              </a:rPr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407959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3761A-C695-F8B6-7695-A11B49BAB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B122D1-7A92-7BD5-9EC5-69408B13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93" y="5070288"/>
            <a:ext cx="4662646" cy="161223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84B117C-B648-C3C2-55FC-CDCEDAA465CB}"/>
              </a:ext>
            </a:extLst>
          </p:cNvPr>
          <p:cNvSpPr txBox="1"/>
          <p:nvPr/>
        </p:nvSpPr>
        <p:spPr>
          <a:xfrm>
            <a:off x="6440428" y="2216317"/>
            <a:ext cx="546233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Kielten käytöstä sopiminen työyhteisössä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-fasilitointiohjeet ja -materiaalit on tuotettu Aalto-yliopiston </a:t>
            </a:r>
            <a:r>
              <a:rPr kumimoji="0" lang="fi-FI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HR:n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ja Kielibuusti-hankkeen yhteistyönä.</a:t>
            </a:r>
            <a:b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The facilitation instructions and materials have been produced in collaboration with Aalto University HR and the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Kielibuusti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project.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030B4D6-6BDF-F5AA-4BA2-2A1A5EBB94A4}"/>
              </a:ext>
            </a:extLst>
          </p:cNvPr>
          <p:cNvSpPr txBox="1"/>
          <p:nvPr/>
        </p:nvSpPr>
        <p:spPr>
          <a:xfrm>
            <a:off x="6321675" y="625198"/>
            <a:ext cx="54623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Kiitos!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86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Ohjelma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79" y="1608106"/>
            <a:ext cx="5008900" cy="52532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Tilannepäivitys ja tämän tapaamisen tavoite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Yhteenveto kerätystä palautteesta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Ehdotus työyhteisömme pysyviksi kielellisiksi toimintatavoiksi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Yhteisön kielelliset toimintatavat 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-dokumentin esittely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Pienryhmäkeskustelut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Yhteisön kielelliset toimintatavat 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-dokumentin lopullinen muoto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Seuraavat askeleet</a:t>
            </a:r>
            <a:endParaRPr lang="fi-FI" sz="1800" dirty="0"/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57060" y="1600772"/>
            <a:ext cx="4933950" cy="4791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Status update </a:t>
            </a:r>
            <a:r>
              <a:rPr lang="fi-FI" sz="1800" dirty="0">
                <a:latin typeface="Arial"/>
                <a:ea typeface="Calibri"/>
                <a:cs typeface="Arial"/>
              </a:rPr>
              <a:t>and </a:t>
            </a:r>
            <a:r>
              <a:rPr lang="fi-FI" sz="1800" dirty="0" err="1">
                <a:latin typeface="Arial"/>
                <a:ea typeface="Calibri"/>
                <a:cs typeface="Arial"/>
              </a:rPr>
              <a:t>objectives</a:t>
            </a:r>
            <a:r>
              <a:rPr lang="fi-FI" sz="1800" dirty="0">
                <a:latin typeface="Arial"/>
                <a:ea typeface="Calibri"/>
                <a:cs typeface="Arial"/>
              </a:rPr>
              <a:t> for </a:t>
            </a:r>
            <a:r>
              <a:rPr lang="fi-FI" sz="1800" dirty="0" err="1">
                <a:latin typeface="Arial"/>
                <a:ea typeface="Calibri"/>
                <a:cs typeface="Arial"/>
              </a:rPr>
              <a:t>this</a:t>
            </a:r>
            <a:r>
              <a:rPr lang="fi-FI" sz="1800" dirty="0">
                <a:latin typeface="Arial"/>
                <a:ea typeface="Calibri"/>
                <a:cs typeface="Arial"/>
              </a:rPr>
              <a:t> </a:t>
            </a:r>
            <a:r>
              <a:rPr lang="fi-FI" sz="1800" dirty="0" err="1">
                <a:latin typeface="Arial"/>
                <a:ea typeface="Calibri"/>
                <a:cs typeface="Arial"/>
              </a:rPr>
              <a:t>meeting</a:t>
            </a:r>
            <a:endParaRPr lang="en-US" sz="1800" dirty="0" err="1"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Arial"/>
                <a:ea typeface="+mn-lt"/>
                <a:cs typeface="Arial"/>
              </a:rPr>
              <a:t>Summary of the collected feedback</a:t>
            </a:r>
          </a:p>
          <a:p>
            <a:pPr marL="342900" indent="-342900">
              <a:lnSpc>
                <a:spcPct val="107000"/>
              </a:lnSpc>
              <a:buFont typeface="Symbol,Sans-Serif" panose="05050102010706020507" pitchFamily="18" charset="2"/>
              <a:buChar char=""/>
            </a:pPr>
            <a:r>
              <a:rPr lang="fi-FI" sz="1800" dirty="0" err="1">
                <a:latin typeface="Arial"/>
                <a:ea typeface="+mn-lt"/>
                <a:cs typeface="Arial"/>
              </a:rPr>
              <a:t>Proposal</a:t>
            </a:r>
            <a:r>
              <a:rPr lang="fi-FI" sz="1800" dirty="0">
                <a:latin typeface="Arial"/>
                <a:ea typeface="+mn-lt"/>
                <a:cs typeface="Arial"/>
              </a:rPr>
              <a:t> for </a:t>
            </a:r>
            <a:r>
              <a:rPr lang="fi-FI" sz="1800" dirty="0" err="1">
                <a:latin typeface="Arial"/>
                <a:ea typeface="+mn-lt"/>
                <a:cs typeface="Arial"/>
              </a:rPr>
              <a:t>permanent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practices</a:t>
            </a:r>
            <a:r>
              <a:rPr lang="fi-FI" sz="1800" dirty="0">
                <a:latin typeface="Arial"/>
                <a:ea typeface="+mn-lt"/>
                <a:cs typeface="Arial"/>
              </a:rPr>
              <a:t> for </a:t>
            </a:r>
            <a:r>
              <a:rPr lang="fi-FI" sz="1800" dirty="0" err="1">
                <a:latin typeface="Arial"/>
                <a:ea typeface="+mn-lt"/>
                <a:cs typeface="Arial"/>
              </a:rPr>
              <a:t>our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work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community</a:t>
            </a:r>
            <a:endParaRPr lang="fi-FI" sz="1800" dirty="0">
              <a:latin typeface="Arial"/>
              <a:ea typeface="+mn-lt"/>
              <a:cs typeface="Arial"/>
            </a:endParaRPr>
          </a:p>
          <a:p>
            <a:pPr marL="800100" lvl="1" indent="-342900">
              <a:lnSpc>
                <a:spcPct val="107000"/>
              </a:lnSpc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Arial"/>
                <a:ea typeface="+mn-lt"/>
                <a:cs typeface="Arial"/>
              </a:rPr>
              <a:t>Presentation of the language practices document</a:t>
            </a:r>
          </a:p>
          <a:p>
            <a:pPr marL="800100" lvl="1" indent="-342900">
              <a:lnSpc>
                <a:spcPct val="107000"/>
              </a:lnSpc>
              <a:buFont typeface="Symbol,Sans-Serif" panose="05050102010706020507" pitchFamily="18" charset="2"/>
              <a:buChar char=""/>
            </a:pPr>
            <a:r>
              <a:rPr lang="en-US" sz="1800" dirty="0">
                <a:latin typeface="Arial"/>
                <a:ea typeface="+mn-lt"/>
                <a:cs typeface="Arial"/>
              </a:rPr>
              <a:t>Small group discussions</a:t>
            </a:r>
          </a:p>
          <a:p>
            <a:pPr marL="342900" indent="-342900">
              <a:lnSpc>
                <a:spcPct val="107000"/>
              </a:lnSpc>
              <a:buFont typeface="Symbol,Sans-Serif" panose="05050102010706020507" pitchFamily="18" charset="2"/>
              <a:buChar char=""/>
            </a:pPr>
            <a:r>
              <a:rPr lang="fi-FI" sz="1800" dirty="0" err="1">
                <a:latin typeface="Arial"/>
                <a:ea typeface="+mn-lt"/>
                <a:cs typeface="Arial"/>
              </a:rPr>
              <a:t>Final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form</a:t>
            </a:r>
            <a:r>
              <a:rPr lang="fi-FI" sz="1800" dirty="0">
                <a:latin typeface="Arial"/>
                <a:ea typeface="+mn-lt"/>
                <a:cs typeface="Arial"/>
              </a:rPr>
              <a:t> of </a:t>
            </a:r>
            <a:r>
              <a:rPr lang="fi-FI" sz="1800" dirty="0" err="1">
                <a:latin typeface="Arial"/>
                <a:ea typeface="+mn-lt"/>
                <a:cs typeface="Arial"/>
              </a:rPr>
              <a:t>the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language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practices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  <a:r>
              <a:rPr lang="fi-FI" sz="1800" dirty="0" err="1">
                <a:latin typeface="Arial"/>
                <a:ea typeface="+mn-lt"/>
                <a:cs typeface="Arial"/>
              </a:rPr>
              <a:t>document</a:t>
            </a:r>
            <a:endParaRPr lang="en-US" sz="1800" dirty="0" err="1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Next steps in the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31711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/>
                <a:cs typeface="Arial"/>
              </a:rPr>
              <a:t>Programme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5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87" y="2602266"/>
            <a:ext cx="521728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Tilannepäivitys ja tämän tapaamisen tavoite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431280" y="2331304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Status update and objectives for this meeting </a:t>
            </a:r>
            <a:endParaRPr lang="en-US" sz="3600" dirty="0">
              <a:ea typeface="Calibri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9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C585F-94B2-4C61-83BA-A635E49F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BBDF960-5A70-715A-3A79-B449FDC4995F}"/>
              </a:ext>
            </a:extLst>
          </p:cNvPr>
          <p:cNvGraphicFramePr>
            <a:graphicFrameLocks/>
          </p:cNvGraphicFramePr>
          <p:nvPr/>
        </p:nvGraphicFramePr>
        <p:xfrm>
          <a:off x="402615" y="2442890"/>
          <a:ext cx="11099800" cy="386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6F94A682-53EC-1922-BD8F-0453CF4E0C58}"/>
              </a:ext>
            </a:extLst>
          </p:cNvPr>
          <p:cNvSpPr/>
          <p:nvPr/>
        </p:nvSpPr>
        <p:spPr>
          <a:xfrm>
            <a:off x="1296433" y="369274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1FB2E5CE-EF49-7D3C-EB92-4CEE153DA6A1}"/>
              </a:ext>
            </a:extLst>
          </p:cNvPr>
          <p:cNvSpPr/>
          <p:nvPr/>
        </p:nvSpPr>
        <p:spPr>
          <a:xfrm>
            <a:off x="3481830" y="3182141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F23E3D38-EBB6-77D8-F672-433844784BC3}"/>
              </a:ext>
            </a:extLst>
          </p:cNvPr>
          <p:cNvSpPr/>
          <p:nvPr/>
        </p:nvSpPr>
        <p:spPr>
          <a:xfrm>
            <a:off x="5605667" y="2686122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3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43FD4432-E1D9-0565-2628-39107DBA2D6C}"/>
              </a:ext>
            </a:extLst>
          </p:cNvPr>
          <p:cNvSpPr/>
          <p:nvPr/>
        </p:nvSpPr>
        <p:spPr>
          <a:xfrm>
            <a:off x="7729504" y="2101308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A84F3E36-9664-BA76-DAAB-24C741EEAA18}"/>
              </a:ext>
            </a:extLst>
          </p:cNvPr>
          <p:cNvSpPr/>
          <p:nvPr/>
        </p:nvSpPr>
        <p:spPr>
          <a:xfrm>
            <a:off x="9942022" y="158892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5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7DF2FEB7-BFAA-7FF4-B1B0-1DA72948ACD7}"/>
              </a:ext>
            </a:extLst>
          </p:cNvPr>
          <p:cNvCxnSpPr/>
          <p:nvPr/>
        </p:nvCxnSpPr>
        <p:spPr>
          <a:xfrm>
            <a:off x="10669818" y="25440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18D44B8-89FB-9FCB-A751-89CCCE8F6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6133934"/>
            <a:ext cx="2062162" cy="713046"/>
          </a:xfrm>
          <a:prstGeom prst="rect">
            <a:avLst/>
          </a:prstGeom>
        </p:spPr>
      </p:pic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606DE334-C1E0-BAFF-6B7E-4C5901D831C5}"/>
              </a:ext>
            </a:extLst>
          </p:cNvPr>
          <p:cNvCxnSpPr/>
          <p:nvPr/>
        </p:nvCxnSpPr>
        <p:spPr>
          <a:xfrm>
            <a:off x="8423186" y="309126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44CD2EA3-B866-6BB6-7294-FE09F252C86C}"/>
              </a:ext>
            </a:extLst>
          </p:cNvPr>
          <p:cNvCxnSpPr/>
          <p:nvPr/>
        </p:nvCxnSpPr>
        <p:spPr>
          <a:xfrm>
            <a:off x="6299349" y="3612521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30A8BA81-DBAD-A78C-8659-64DA4D2CF169}"/>
              </a:ext>
            </a:extLst>
          </p:cNvPr>
          <p:cNvCxnSpPr/>
          <p:nvPr/>
        </p:nvCxnSpPr>
        <p:spPr>
          <a:xfrm>
            <a:off x="4175512" y="41419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2A8A87B0-78B7-2DDD-02A8-724F5F7A012D}"/>
              </a:ext>
            </a:extLst>
          </p:cNvPr>
          <p:cNvCxnSpPr/>
          <p:nvPr/>
        </p:nvCxnSpPr>
        <p:spPr>
          <a:xfrm>
            <a:off x="2056753" y="4671760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sikko 1">
            <a:extLst>
              <a:ext uri="{FF2B5EF4-FFF2-40B4-BE49-F238E27FC236}">
                <a16:creationId xmlns:a16="http://schemas.microsoft.com/office/drawing/2014/main" id="{C2B8FA6F-2880-C638-0B99-E91758BA0DF1}"/>
              </a:ext>
            </a:extLst>
          </p:cNvPr>
          <p:cNvSpPr txBox="1">
            <a:spLocks/>
          </p:cNvSpPr>
          <p:nvPr/>
        </p:nvSpPr>
        <p:spPr>
          <a:xfrm>
            <a:off x="576092" y="549048"/>
            <a:ext cx="11099815" cy="839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Arial"/>
                <a:cs typeface="Arial"/>
              </a:rPr>
              <a:t>Kielitietoisen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Arial"/>
                <a:cs typeface="Arial"/>
              </a:rPr>
              <a:t>työyhteisön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Arial"/>
                <a:cs typeface="Arial"/>
              </a:rPr>
              <a:t>portaat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br>
              <a:rPr lang="en-US" b="1" dirty="0">
                <a:solidFill>
                  <a:srgbClr val="162A52"/>
                </a:solidFill>
                <a:latin typeface="Arial"/>
                <a:cs typeface="Arial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Arial"/>
                <a:cs typeface="Arial"/>
              </a:rPr>
              <a:t>The steps toward language awareness in the workplace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Red Hat Display Black"/>
                <a:ea typeface="+mj-ea"/>
                <a:cs typeface="+mj-cs"/>
              </a:rPr>
              <a:t>​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Red Hat Display Black"/>
              <a:ea typeface="+mj-ea"/>
              <a:cs typeface="+mj-cs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2FBBD4D4-AC0E-2C7B-5337-E7F519C41A52}"/>
              </a:ext>
            </a:extLst>
          </p:cNvPr>
          <p:cNvSpPr/>
          <p:nvPr/>
        </p:nvSpPr>
        <p:spPr>
          <a:xfrm>
            <a:off x="8860505" y="1388681"/>
            <a:ext cx="2817091" cy="2879949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58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CC34C-B54B-A571-0ED3-60F201F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9E90-A96E-DBD7-EF36-3BAFCF2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7CEFC-29FF-2BCE-3A8E-98DF0BB4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DF866A-4F25-DD42-AFD8-7A32B872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87" y="2945031"/>
            <a:ext cx="5142333" cy="984885"/>
          </a:xfrm>
        </p:spPr>
        <p:txBody>
          <a:bodyPr/>
          <a:lstStyle/>
          <a:p>
            <a:r>
              <a:rPr lang="fi-FI" dirty="0">
                <a:ea typeface="Calibri"/>
                <a:cs typeface="Arial"/>
              </a:rPr>
              <a:t>Yhteenveto kerätystä palautteesta</a:t>
            </a:r>
            <a:endParaRPr lang="en-US" dirty="0"/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ACFDA10-02D8-7909-915D-04EDC9050D91}"/>
              </a:ext>
            </a:extLst>
          </p:cNvPr>
          <p:cNvSpPr txBox="1">
            <a:spLocks/>
          </p:cNvSpPr>
          <p:nvPr/>
        </p:nvSpPr>
        <p:spPr>
          <a:xfrm>
            <a:off x="6647180" y="2936557"/>
            <a:ext cx="5142333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+mj-lt"/>
                <a:cs typeface="+mj-lt"/>
              </a:rPr>
              <a:t>Summary of collected feedback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B0557-6997-42FA-759C-4040FD62E007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3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Yhteenveto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kerätystä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palautteesta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" y="1924639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Kokeilimme valittuja kielellisiä toimintatapoja </a:t>
            </a:r>
            <a:r>
              <a:rPr lang="fi-FI" sz="1800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xx</a:t>
            </a:r>
            <a:r>
              <a:rPr lang="fi-FI" sz="1800" dirty="0">
                <a:latin typeface="Arial"/>
                <a:ea typeface="Calibri"/>
                <a:cs typeface="Arial"/>
              </a:rPr>
              <a:t> kuukauden ajan.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Kokeilusta annettiin tällaista palautetta: </a:t>
            </a:r>
            <a:endParaRPr lang="fi-FI" sz="1800" dirty="0"/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89895" y="1928287"/>
            <a:ext cx="5033072" cy="3410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We tested chosen language practices for </a:t>
            </a:r>
            <a:r>
              <a:rPr lang="en-US" sz="1800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xx</a:t>
            </a:r>
            <a:r>
              <a:rPr lang="en-US" sz="1800" dirty="0">
                <a:latin typeface="Arial"/>
                <a:ea typeface="Calibri"/>
                <a:cs typeface="Arial"/>
              </a:rPr>
              <a:t> months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The trial received the following feedback: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Summary of collected feedback</a:t>
            </a:r>
          </a:p>
        </p:txBody>
      </p:sp>
    </p:spTree>
    <p:extLst>
      <p:ext uri="{BB962C8B-B14F-4D97-AF65-F5344CB8AC3E}">
        <p14:creationId xmlns:p14="http://schemas.microsoft.com/office/powerpoint/2010/main" val="181607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2017-BB95-D70D-F2C3-C0DB841C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5E0E1-C8D6-2F5C-DA5A-E4D85DAA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B8A63-FE20-B5A3-4A75-CA5863FB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69FA1-5A95-D858-C471-9FEC5885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D1E53F3-BBC8-A888-E65C-BADF34DCA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87" y="2329479"/>
            <a:ext cx="5142333" cy="2215991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Ehdotus työyhteisömme pysyviksi kielellisiksi toimintatavoiksi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4C8E759B-8EA4-86D5-33BF-F68981B2C448}"/>
              </a:ext>
            </a:extLst>
          </p:cNvPr>
          <p:cNvSpPr txBox="1">
            <a:spLocks/>
          </p:cNvSpPr>
          <p:nvPr/>
        </p:nvSpPr>
        <p:spPr>
          <a:xfrm>
            <a:off x="6647180" y="2772947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+mj-lt"/>
                <a:cs typeface="+mj-lt"/>
              </a:rPr>
              <a:t>Proposal for permanent language practices for our work community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3A1B15-EEB9-D154-4411-E7F7B8701C8A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0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468B-E57B-3C4E-8CF1-39E2F0EC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6A6063-82F8-3AB8-2779-2216B9D489A5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FD97D-384E-190F-12EA-D9640263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" y="322534"/>
            <a:ext cx="5166904" cy="1401763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Ehdotus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yksikön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kielellisiksi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toimintatavoiksi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0D09-A291-A13B-4093-7F32FF2E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" y="1924639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14CBC7-D1D3-0C61-3998-63647446DEDD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+mj-lt"/>
                <a:cs typeface="Arial"/>
              </a:rPr>
              <a:t>Proposal for the unit's language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1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C21D1-BEC4-3EBB-5C6B-8F8941560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FE2CC8-D1EB-48AD-B103-A4DA1E4E3E67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FFFD5-B7A0-96FC-C0F1-5CD35C24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74" y="200823"/>
            <a:ext cx="5147188" cy="14017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Pienryhmäkeskustelut</a:t>
            </a:r>
            <a:r>
              <a:rPr lang="en-US" sz="3200" b="1" dirty="0">
                <a:latin typeface="Arial"/>
                <a:cs typeface="Arial"/>
              </a:rPr>
              <a:t> </a:t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10 min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EA03-2001-7D8A-46AA-5EEE8802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4" y="1602586"/>
            <a:ext cx="4933950" cy="478278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sz="1800" dirty="0">
              <a:latin typeface="Arial"/>
              <a:ea typeface="+mn-lt"/>
              <a:cs typeface="+mn-lt"/>
            </a:endParaRPr>
          </a:p>
          <a:p>
            <a:r>
              <a:rPr lang="fi-FI" sz="1800" dirty="0">
                <a:latin typeface="Arial"/>
                <a:ea typeface="+mn-lt"/>
                <a:cs typeface="+mn-lt"/>
              </a:rPr>
              <a:t>Mitä ajatuksia kielelliset toimintatavat </a:t>
            </a:r>
            <a:br>
              <a:rPr lang="fi-FI" sz="1800" dirty="0">
                <a:latin typeface="Arial"/>
                <a:ea typeface="+mn-lt"/>
                <a:cs typeface="+mn-lt"/>
              </a:rPr>
            </a:br>
            <a:r>
              <a:rPr lang="fi-FI" sz="1800" dirty="0">
                <a:latin typeface="Arial"/>
                <a:ea typeface="+mn-lt"/>
                <a:cs typeface="+mn-lt"/>
              </a:rPr>
              <a:t>-dokumentti herättää? Herääkö muutostoiveita?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>
                <a:latin typeface="Arial"/>
                <a:ea typeface="+mn-lt"/>
                <a:cs typeface="+mn-lt"/>
              </a:rPr>
              <a:t>Ovatko dokumentin toimintatavat sellaisia, joihin voimme työyhteisössämme sitoutua?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>
                <a:latin typeface="Arial"/>
                <a:ea typeface="+mn-lt"/>
                <a:cs typeface="+mn-lt"/>
              </a:rPr>
              <a:t>Toivotteko (pieniä) muutoksia johonkin dokumentin kohtaan?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>
                <a:latin typeface="Arial"/>
                <a:ea typeface="+mn-lt"/>
                <a:cs typeface="+mn-lt"/>
              </a:rPr>
              <a:t>Tarvitaanko sovittujen kielellisten toimintatapojen toteuttamiseksi tukea? Mitä?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>
                <a:latin typeface="Arial"/>
                <a:ea typeface="+mn-lt"/>
                <a:cs typeface="+mn-lt"/>
              </a:rPr>
              <a:t>Puuttuuko dokumentista jotakin?</a:t>
            </a:r>
            <a:endParaRPr lang="en-US" sz="1800" dirty="0">
              <a:latin typeface="Arial"/>
              <a:ea typeface="+mn-lt"/>
              <a:cs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7411C7-68DE-109C-8E33-ACC39CD46BAD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+mj-lt"/>
                <a:cs typeface="Arial"/>
              </a:rPr>
              <a:t>Small group discussions</a:t>
            </a:r>
            <a:br>
              <a:rPr lang="en-US" sz="3200" b="1" dirty="0">
                <a:latin typeface="Arial"/>
                <a:ea typeface="+mj-lt"/>
                <a:cs typeface="Arial"/>
              </a:rPr>
            </a:br>
            <a:r>
              <a:rPr lang="en-US" sz="3200" b="1" dirty="0">
                <a:latin typeface="Arial"/>
                <a:ea typeface="+mj-lt"/>
                <a:cs typeface="Arial"/>
              </a:rPr>
              <a:t>10 min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3B1C36-5877-3F8D-6C8F-7AF1CFBF5B75}"/>
              </a:ext>
            </a:extLst>
          </p:cNvPr>
          <p:cNvSpPr txBox="1">
            <a:spLocks/>
          </p:cNvSpPr>
          <p:nvPr/>
        </p:nvSpPr>
        <p:spPr>
          <a:xfrm>
            <a:off x="6401765" y="1602586"/>
            <a:ext cx="5244861" cy="4782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dirty="0">
              <a:latin typeface="Arial"/>
              <a:ea typeface="+mn-lt"/>
              <a:cs typeface="+mn-lt"/>
            </a:endParaRPr>
          </a:p>
          <a:p>
            <a:r>
              <a:rPr lang="fi-FI" sz="1800" dirty="0" err="1">
                <a:latin typeface="Arial"/>
                <a:ea typeface="+mn-lt"/>
                <a:cs typeface="+mn-lt"/>
              </a:rPr>
              <a:t>What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thoughts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does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language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practices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document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provoke</a:t>
            </a:r>
            <a:r>
              <a:rPr lang="fi-FI" sz="1800" dirty="0">
                <a:latin typeface="Arial"/>
                <a:ea typeface="+mn-lt"/>
                <a:cs typeface="+mn-lt"/>
              </a:rPr>
              <a:t>? </a:t>
            </a:r>
            <a:r>
              <a:rPr lang="fi-FI" sz="1800" dirty="0" err="1">
                <a:latin typeface="Arial"/>
                <a:ea typeface="+mn-lt"/>
                <a:cs typeface="+mn-lt"/>
              </a:rPr>
              <a:t>Are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there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any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wishes</a:t>
            </a:r>
            <a:r>
              <a:rPr lang="fi-FI" sz="1800" dirty="0">
                <a:latin typeface="Arial"/>
                <a:ea typeface="+mn-lt"/>
                <a:cs typeface="+mn-lt"/>
              </a:rPr>
              <a:t> for </a:t>
            </a:r>
            <a:r>
              <a:rPr lang="fi-FI" sz="1800" dirty="0" err="1">
                <a:latin typeface="Arial"/>
                <a:ea typeface="+mn-lt"/>
                <a:cs typeface="+mn-lt"/>
              </a:rPr>
              <a:t>change</a:t>
            </a:r>
            <a:r>
              <a:rPr lang="fi-FI" sz="1800" dirty="0">
                <a:latin typeface="Arial"/>
                <a:ea typeface="+mn-lt"/>
                <a:cs typeface="+mn-lt"/>
              </a:rPr>
              <a:t>? 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>
                <a:latin typeface="Arial"/>
                <a:ea typeface="+mn-lt"/>
                <a:cs typeface="+mn-lt"/>
              </a:rPr>
              <a:t>Can </a:t>
            </a:r>
            <a:r>
              <a:rPr lang="fi-FI" sz="1800" dirty="0" err="1">
                <a:latin typeface="Arial"/>
                <a:ea typeface="+mn-lt"/>
                <a:cs typeface="+mn-lt"/>
              </a:rPr>
              <a:t>our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work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community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commit</a:t>
            </a:r>
            <a:r>
              <a:rPr lang="fi-FI" sz="1800" dirty="0">
                <a:latin typeface="Arial"/>
                <a:ea typeface="+mn-lt"/>
                <a:cs typeface="+mn-lt"/>
              </a:rPr>
              <a:t> to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language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practices</a:t>
            </a:r>
            <a:r>
              <a:rPr lang="fi-FI" sz="1800" dirty="0">
                <a:latin typeface="Arial"/>
                <a:ea typeface="+mn-lt"/>
                <a:cs typeface="+mn-lt"/>
              </a:rPr>
              <a:t> in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document</a:t>
            </a:r>
            <a:r>
              <a:rPr lang="fi-FI" sz="1800" dirty="0">
                <a:latin typeface="Arial"/>
                <a:ea typeface="+mn-lt"/>
                <a:cs typeface="+mn-lt"/>
              </a:rPr>
              <a:t>? 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 err="1">
                <a:latin typeface="Arial"/>
                <a:ea typeface="+mn-lt"/>
                <a:cs typeface="+mn-lt"/>
              </a:rPr>
              <a:t>Do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you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wish</a:t>
            </a:r>
            <a:r>
              <a:rPr lang="fi-FI" sz="1800" dirty="0">
                <a:latin typeface="Arial"/>
                <a:ea typeface="+mn-lt"/>
                <a:cs typeface="+mn-lt"/>
              </a:rPr>
              <a:t> for (</a:t>
            </a:r>
            <a:r>
              <a:rPr lang="fi-FI" sz="1800" dirty="0" err="1">
                <a:latin typeface="Arial"/>
                <a:ea typeface="+mn-lt"/>
                <a:cs typeface="+mn-lt"/>
              </a:rPr>
              <a:t>minor</a:t>
            </a:r>
            <a:r>
              <a:rPr lang="fi-FI" sz="1800" dirty="0">
                <a:latin typeface="Arial"/>
                <a:ea typeface="+mn-lt"/>
                <a:cs typeface="+mn-lt"/>
              </a:rPr>
              <a:t>) </a:t>
            </a:r>
            <a:r>
              <a:rPr lang="fi-FI" sz="1800" dirty="0" err="1">
                <a:latin typeface="Arial"/>
                <a:ea typeface="+mn-lt"/>
                <a:cs typeface="+mn-lt"/>
              </a:rPr>
              <a:t>changes</a:t>
            </a:r>
            <a:r>
              <a:rPr lang="fi-FI" sz="1800" dirty="0">
                <a:latin typeface="Arial"/>
                <a:ea typeface="+mn-lt"/>
                <a:cs typeface="+mn-lt"/>
              </a:rPr>
              <a:t> to </a:t>
            </a:r>
            <a:r>
              <a:rPr lang="fi-FI" sz="1800" dirty="0" err="1">
                <a:latin typeface="Arial"/>
                <a:ea typeface="+mn-lt"/>
                <a:cs typeface="+mn-lt"/>
              </a:rPr>
              <a:t>any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part</a:t>
            </a:r>
            <a:r>
              <a:rPr lang="fi-FI" sz="1800" dirty="0">
                <a:latin typeface="Arial"/>
                <a:ea typeface="+mn-lt"/>
                <a:cs typeface="+mn-lt"/>
              </a:rPr>
              <a:t> of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document</a:t>
            </a:r>
            <a:r>
              <a:rPr lang="fi-FI" sz="1800" dirty="0">
                <a:latin typeface="Arial"/>
                <a:ea typeface="+mn-lt"/>
                <a:cs typeface="+mn-lt"/>
              </a:rPr>
              <a:t>? 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 err="1">
                <a:latin typeface="Arial"/>
                <a:ea typeface="+mn-lt"/>
                <a:cs typeface="+mn-lt"/>
              </a:rPr>
              <a:t>Do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you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need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support</a:t>
            </a:r>
            <a:r>
              <a:rPr lang="fi-FI" sz="1800" dirty="0">
                <a:latin typeface="Arial"/>
                <a:ea typeface="+mn-lt"/>
                <a:cs typeface="+mn-lt"/>
              </a:rPr>
              <a:t> to </a:t>
            </a:r>
            <a:r>
              <a:rPr lang="fi-FI" sz="1800" dirty="0" err="1">
                <a:latin typeface="Arial"/>
                <a:ea typeface="+mn-lt"/>
                <a:cs typeface="+mn-lt"/>
              </a:rPr>
              <a:t>implement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agreed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language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practices</a:t>
            </a:r>
            <a:r>
              <a:rPr lang="fi-FI" sz="1800" dirty="0">
                <a:latin typeface="Arial"/>
                <a:ea typeface="+mn-lt"/>
                <a:cs typeface="+mn-lt"/>
              </a:rPr>
              <a:t>? </a:t>
            </a:r>
            <a:r>
              <a:rPr lang="fi-FI" sz="1800" dirty="0" err="1">
                <a:latin typeface="Arial"/>
                <a:ea typeface="+mn-lt"/>
                <a:cs typeface="+mn-lt"/>
              </a:rPr>
              <a:t>What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kind</a:t>
            </a:r>
            <a:r>
              <a:rPr lang="fi-FI" sz="1800" dirty="0">
                <a:latin typeface="Arial"/>
                <a:ea typeface="+mn-lt"/>
                <a:cs typeface="+mn-lt"/>
              </a:rPr>
              <a:t> of </a:t>
            </a:r>
            <a:r>
              <a:rPr lang="fi-FI" sz="1800" dirty="0" err="1">
                <a:latin typeface="Arial"/>
                <a:ea typeface="+mn-lt"/>
                <a:cs typeface="+mn-lt"/>
              </a:rPr>
              <a:t>support</a:t>
            </a:r>
            <a:r>
              <a:rPr lang="fi-FI" sz="1800" dirty="0">
                <a:latin typeface="Arial"/>
                <a:ea typeface="+mn-lt"/>
                <a:cs typeface="+mn-lt"/>
              </a:rPr>
              <a:t>? 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971550" lvl="1" indent="-285750"/>
            <a:r>
              <a:rPr lang="fi-FI" sz="1800" dirty="0">
                <a:latin typeface="Arial"/>
                <a:ea typeface="+mn-lt"/>
                <a:cs typeface="+mn-lt"/>
              </a:rPr>
              <a:t>Is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there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anything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missing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from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the</a:t>
            </a:r>
            <a:r>
              <a:rPr lang="fi-FI" sz="1800" dirty="0">
                <a:latin typeface="Arial"/>
                <a:ea typeface="+mn-lt"/>
                <a:cs typeface="+mn-lt"/>
              </a:rPr>
              <a:t> </a:t>
            </a:r>
            <a:r>
              <a:rPr lang="fi-FI" sz="1800" dirty="0" err="1">
                <a:latin typeface="Arial"/>
                <a:ea typeface="+mn-lt"/>
                <a:cs typeface="+mn-lt"/>
              </a:rPr>
              <a:t>document</a:t>
            </a:r>
            <a:r>
              <a:rPr lang="fi-FI" sz="1800" dirty="0">
                <a:latin typeface="Arial"/>
                <a:ea typeface="+mn-lt"/>
                <a:cs typeface="+mn-lt"/>
              </a:rPr>
              <a:t>?</a:t>
            </a:r>
            <a:endParaRPr lang="en-US" sz="18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79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2d8cd-ce3c-465c-b470-cae6c129a27e" xsi:nil="true"/>
    <lcf76f155ced4ddcb4097134ff3c332f xmlns="f5219ed0-f22b-484f-baa7-c95f4494a9e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B8ECDA740901408CD98FE99B489F81" ma:contentTypeVersion="19" ma:contentTypeDescription="Luo uusi asiakirja." ma:contentTypeScope="" ma:versionID="a64f579ef6133889d61dbdf408fcecf7">
  <xsd:schema xmlns:xsd="http://www.w3.org/2001/XMLSchema" xmlns:xs="http://www.w3.org/2001/XMLSchema" xmlns:p="http://schemas.microsoft.com/office/2006/metadata/properties" xmlns:ns2="f5219ed0-f22b-484f-baa7-c95f4494a9eb" xmlns:ns3="7b32d8cd-ce3c-465c-b470-cae6c129a27e" targetNamespace="http://schemas.microsoft.com/office/2006/metadata/properties" ma:root="true" ma:fieldsID="1f5bf251865db804b5f3069f1b195d0d" ns2:_="" ns3:_="">
    <xsd:import namespace="f5219ed0-f22b-484f-baa7-c95f4494a9eb"/>
    <xsd:import namespace="7b32d8cd-ce3c-465c-b470-cae6c129a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9ed0-f22b-484f-baa7-c95f4494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2d8cd-ce3c-465c-b470-cae6c129a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1ecffa-92ca-4b34-a74a-b0fdb793ac09}" ma:internalName="TaxCatchAll" ma:showField="CatchAllData" ma:web="7b32d8cd-ce3c-465c-b470-cae6c129a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3D27EF-968C-4478-A61E-0ADDE5BC5274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7b32d8cd-ce3c-465c-b470-cae6c129a27e"/>
    <ds:schemaRef ds:uri="http://schemas.microsoft.com/office/2006/metadata/properties"/>
    <ds:schemaRef ds:uri="http://schemas.openxmlformats.org/package/2006/metadata/core-properties"/>
    <ds:schemaRef ds:uri="f5219ed0-f22b-484f-baa7-c95f4494a9e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5FA32F-CDBB-4606-B242-DE222F984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44FABD-AD2A-478B-ADB8-E36D34C1B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19ed0-f22b-484f-baa7-c95f4494a9eb"/>
    <ds:schemaRef ds:uri="7b32d8cd-ce3c-465c-b470-cae6c129a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930</Words>
  <Application>Microsoft Office PowerPoint</Application>
  <PresentationFormat>Laajakuva</PresentationFormat>
  <Paragraphs>154</Paragraphs>
  <Slides>14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Red Hat Display Black</vt:lpstr>
      <vt:lpstr>Symbol</vt:lpstr>
      <vt:lpstr>Symbol,Sans-Serif</vt:lpstr>
      <vt:lpstr>Work Sans</vt:lpstr>
      <vt:lpstr>Office-teema</vt:lpstr>
      <vt:lpstr>Aalto - Title Slides</vt:lpstr>
      <vt:lpstr>Aalto - Divider Slides</vt:lpstr>
      <vt:lpstr>Kielten käytöstä sopiminen työyhteisössä</vt:lpstr>
      <vt:lpstr>Ohjelma</vt:lpstr>
      <vt:lpstr>Tilannepäivitys ja tämän tapaamisen tavoite</vt:lpstr>
      <vt:lpstr>PowerPoint-esitys</vt:lpstr>
      <vt:lpstr>Yhteenveto kerätystä palautteesta</vt:lpstr>
      <vt:lpstr>Yhteenveto kerätystä palautteesta</vt:lpstr>
      <vt:lpstr>Ehdotus työyhteisömme pysyviksi kielellisiksi toimintatavoiksi</vt:lpstr>
      <vt:lpstr>Ehdotus yksikön kielellisiksi toimintatavoiksi</vt:lpstr>
      <vt:lpstr>Pienryhmäkeskustelut  10 min</vt:lpstr>
      <vt:lpstr>Yksikön kielelliset toimintatavat -dokumentin lopullinen muoto</vt:lpstr>
      <vt:lpstr>Pienryhmäkeskustelujen purku</vt:lpstr>
      <vt:lpstr>Seuraavat askeleet</vt:lpstr>
      <vt:lpstr>Seuraavat askeleet: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Monikielinen työyhteisö</dc:title>
  <dc:creator>Lehtimaja Inkeri</dc:creator>
  <cp:lastModifiedBy>Milka Toikko</cp:lastModifiedBy>
  <cp:revision>298</cp:revision>
  <dcterms:created xsi:type="dcterms:W3CDTF">2024-12-03T15:13:59Z</dcterms:created>
  <dcterms:modified xsi:type="dcterms:W3CDTF">2026-03-25T10:11:24Z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0x010100ABB8ECDA740901408CD98FE99B489F81</vt:lpwstr>
  </property>
  <property fmtid="{D5CDD505-2E9C-101B-9397-08002B2CF9AE}" pid="3" name="MediaServiceImageTags">
    <vt:lpwstr/>
  </property>
  <property fmtid="{D5CDD505-2E9C-101B-9397-08002B2CF9AE}" pid="4" name="Order">
    <vt:r8>23200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