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91" r:id="rId5"/>
    <p:sldMasterId id="2147483686" r:id="rId6"/>
  </p:sldMasterIdLst>
  <p:notesMasterIdLst>
    <p:notesMasterId r:id="rId37"/>
  </p:notesMasterIdLst>
  <p:sldIdLst>
    <p:sldId id="345" r:id="rId7"/>
    <p:sldId id="4208" r:id="rId8"/>
    <p:sldId id="9147" r:id="rId9"/>
    <p:sldId id="4240" r:id="rId10"/>
    <p:sldId id="9176" r:id="rId11"/>
    <p:sldId id="9148" r:id="rId12"/>
    <p:sldId id="9149" r:id="rId13"/>
    <p:sldId id="9150" r:id="rId14"/>
    <p:sldId id="9177" r:id="rId15"/>
    <p:sldId id="9152" r:id="rId16"/>
    <p:sldId id="9155" r:id="rId17"/>
    <p:sldId id="9156" r:id="rId18"/>
    <p:sldId id="9157" r:id="rId19"/>
    <p:sldId id="9158" r:id="rId20"/>
    <p:sldId id="9159" r:id="rId21"/>
    <p:sldId id="9178" r:id="rId22"/>
    <p:sldId id="9161" r:id="rId23"/>
    <p:sldId id="9163" r:id="rId24"/>
    <p:sldId id="9164" r:id="rId25"/>
    <p:sldId id="9165" r:id="rId26"/>
    <p:sldId id="9173" r:id="rId27"/>
    <p:sldId id="9174" r:id="rId28"/>
    <p:sldId id="9175" r:id="rId29"/>
    <p:sldId id="9166" r:id="rId30"/>
    <p:sldId id="9167" r:id="rId31"/>
    <p:sldId id="9168" r:id="rId32"/>
    <p:sldId id="9170" r:id="rId33"/>
    <p:sldId id="9169" r:id="rId34"/>
    <p:sldId id="9171" r:id="rId35"/>
    <p:sldId id="36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E871295D-F49B-7D9F-3FF2-42DB949E907C}" name="Salin Ida" initials="SI" userId="S::ida.salin@aalto.fi::409a9d28-ba70-4554-99c4-b60a14b0568e" providerId="AD"/>
  <p188:author id="{2ABF527B-3F6F-41A7-5BEC-07BD3714FAEF}" name="Kuronen Liida-Sofia" initials="KL" userId="S::liida-sofia.kuronen@aalto.fi::64f4ed9b-4812-4312-804b-f49b99f7d619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Idean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herättely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Introducing language awareness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Yhteinen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Finding common ground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Pienet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teot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Performing small actions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Rakenteel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-linen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tuki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Supporting structures</a:t>
          </a: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Läpäisevät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käytänteet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Idean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herättely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Introducing language awareness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Yhteinen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Finding common ground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Pienet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teot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Performing small actions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Rakenteel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-linen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tuki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Supporting structures</a:t>
          </a: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Läpäisevät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käytänteet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Work Sans"/>
              <a:ea typeface="+mn-ea"/>
              <a:cs typeface="+mn-cs"/>
            </a:rPr>
            <a:t>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3382E-CFC4-4646-9DEF-2C1F1A4173E7}" type="datetimeFigureOut">
              <a:rPr lang="en-US" smtClean="0"/>
              <a:t>25.3.2026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4EA94-8F78-4B40-AE3E-0B508854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en/employers/supporting-language-learning/phrases-for-the-break-room-booklet-and-vide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kielibuusti.fi/en/employers/supporting-language-learning/tips-for-supporting-finnish-learners" TargetMode="External"/><Relationship Id="rId4" Type="http://schemas.openxmlformats.org/officeDocument/2006/relationships/hyperlink" Target="https://www.kielibuusti.fi/en/learn-finnish/language-learning-tips/learn-finnish-at-work/phrases-for-the-break-room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tyonantajat/monikielisen-tyopaikan-kaytanteet/kielen-harjoittelu-sosiaalisissa-tilanteiss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en/employers/supporting-language-learning/videos-encountering-a-colleague-learning-finnish-or-swedish" TargetMode="External"/><Relationship Id="rId5" Type="http://schemas.openxmlformats.org/officeDocument/2006/relationships/hyperlink" Target="https://www.kielibuusti.fi/en/employers/language-learning-at-work/tips-for-supporting-finnish-learners" TargetMode="External"/><Relationship Id="rId4" Type="http://schemas.openxmlformats.org/officeDocument/2006/relationships/hyperlink" Target="https://www.kielibuusti.fi/en/employers/multilingual-practices-at-work/practising-language-skills-in-social-situation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tyonantajat/kielenoppimisen-tukeminen-0/taskuvihko-kielenoppimisen-tueks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ielibuusti.fi/en/employers/supporting-language-learning/pocketbook-for-supporting-language-learnin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events/puhutaan-suomea-learning-finnish-together-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tyonantajat/monikielisen-tyopaikan-kaytanteet/kielitietoiset-kokouskaytantee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en/employers/multilingual-practices-at-work/multilingual-events" TargetMode="External"/><Relationship Id="rId5" Type="http://schemas.openxmlformats.org/officeDocument/2006/relationships/hyperlink" Target="https://www.kielibuusti.fi/fi/tyonantajat/tyoarjen-monikieliset-kaytanteet/monikielinen-tilaisuus" TargetMode="External"/><Relationship Id="rId4" Type="http://schemas.openxmlformats.org/officeDocument/2006/relationships/hyperlink" Target="https://www.kielibuusti.fi/en/employers/multilingual-practices-at-work/language-aware-meeting-practices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careers-at-aalto/working-in-finlan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kielibuusti.fi/fi/tyonantajat/kansainvalinen-rekrytointi-ja-perehdytys" TargetMode="External"/><Relationship Id="rId4" Type="http://schemas.openxmlformats.org/officeDocument/2006/relationships/hyperlink" Target="https://www.kielibuusti.fi/en/employers/international-recruitment-and-onboarding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en/employers/supporting-language-learning/language-learning-pla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kielibuusti.fi/fi/opi-suomea/vinkkeja-kielenoppimiseen/arvioi-kielitaitotasosi" TargetMode="External"/><Relationship Id="rId4" Type="http://schemas.openxmlformats.org/officeDocument/2006/relationships/hyperlink" Target="https://www.kielibuusti.fi/en/learn-finnish/language-learning-tips/plan-your-finnish-learning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fi-FI">
                <a:ea typeface="Calibri" panose="020F0502020204030204"/>
                <a:cs typeface="Calibri" panose="020F0502020204030204"/>
              </a:rPr>
              <a:t>(in English </a:t>
            </a:r>
            <a:r>
              <a:rPr lang="fi-FI" err="1">
                <a:ea typeface="Calibri" panose="020F0502020204030204"/>
                <a:cs typeface="Calibri" panose="020F0502020204030204"/>
              </a:rPr>
              <a:t>below</a:t>
            </a:r>
            <a:r>
              <a:rPr lang="fi-FI">
                <a:ea typeface="Calibri" panose="020F0502020204030204"/>
                <a:cs typeface="Calibri" panose="020F0502020204030204"/>
              </a:rPr>
              <a:t>)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fi-FI"/>
              <a:t>Tilannepäivitys (10 min)</a:t>
            </a:r>
            <a:endParaRPr lang="fi-FI">
              <a:ea typeface="Calibri" panose="020F0502020204030204"/>
              <a:cs typeface="Calibri" panose="020F0502020204030204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Yhteenveto työyhteisön kommenteista Mentimeter (tms.) -alustalla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Katsaus Kielitietoisen työyhteisön porrasmalliin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Tämän tilaisuuden tavoitteet</a:t>
            </a: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fi-FI"/>
              <a:t>Tarjolla olevat tukikeinot (10 min)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Porras 3: pienet arjen teot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Monikieliset toimintatavat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Kielenoppimisen tukeminen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Porras 4: rakenteellinen tuki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Monikieliset toimintatavat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Kielenoppimisen tukeminen</a:t>
            </a: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fi-FI"/>
              <a:t>Työyhteisön omat ideat toimintatavoiksi (5 min)</a:t>
            </a: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fi-FI"/>
              <a:t>Keskustelu ja yhteinen päätöksenteko (5 min)</a:t>
            </a:r>
            <a:endParaRPr lang="fi-FI">
              <a:ea typeface="Calibri"/>
              <a:cs typeface="Calibri"/>
            </a:endParaRPr>
          </a:p>
          <a:p>
            <a:pPr marL="800100" lvl="1" indent="-171450">
              <a:lnSpc>
                <a:spcPct val="107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fi-FI"/>
              <a:t>Valitaan, mitä uusia kielikäytänteitä otetaan kokeiluun työyhteisössämme</a:t>
            </a: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fi-FI"/>
              <a:t>Seuraavat askeleet</a:t>
            </a: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endParaRPr lang="fi-FI">
              <a:ea typeface="Calibri"/>
              <a:cs typeface="Calibri"/>
            </a:endParaRPr>
          </a:p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fi-FI">
                <a:ea typeface="Calibri"/>
                <a:cs typeface="Calibri"/>
              </a:rPr>
              <a:t>English: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/>
              <a:t>Status update (10 min)</a:t>
            </a:r>
          </a:p>
          <a:p>
            <a:pPr marL="68580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Summary of comments from the work community on the </a:t>
            </a:r>
            <a:r>
              <a:rPr lang="en-US"/>
              <a:t>Mentimeter</a:t>
            </a:r>
            <a:r>
              <a:rPr lang="en-US" dirty="0"/>
              <a:t> (etc.) platform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Overview of the Language-Aware Work Community Step Model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Objectives of this event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/>
              <a:t>Support resources available (10 min)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Step 3: small everyday actions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Multilingual practices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Step 4: Structural support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Multilingual </a:t>
            </a:r>
            <a:r>
              <a:rPr lang="en-US" err="1"/>
              <a:t>practises</a:t>
            </a:r>
            <a:endParaRPr lang="en-US" err="1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Supporting language learning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/>
              <a:t>The work community's own ideas for ways of working (5 min)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/>
              <a:t>Discussion and decision (5 min)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Let's choose which new language practices we are going to experiment with in our work community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/>
              <a:t>Next steps in the process</a:t>
            </a:r>
            <a:endParaRPr lang="fi-FI"/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endParaRPr lang="fi-FI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: </a:t>
            </a:r>
          </a:p>
          <a:p>
            <a:r>
              <a:rPr lang="en-US">
                <a:cs typeface="+mn-lt"/>
              </a:rPr>
              <a:t>-</a:t>
            </a:r>
          </a:p>
          <a:p>
            <a:br>
              <a:rPr lang="en-US"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/>
              <a:t>Facilitator: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GB"/>
              <a:t>Breakroom booklet can be printed out on the </a:t>
            </a:r>
            <a:r>
              <a:rPr lang="en-GB">
                <a:hlinkClick r:id="rId3"/>
              </a:rPr>
              <a:t>Kielibuusti website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GB"/>
              <a:t>Available also on the website </a:t>
            </a:r>
            <a:r>
              <a:rPr lang="en-GB">
                <a:hlinkClick r:id="rId4"/>
              </a:rPr>
              <a:t>Phrases for the break room</a:t>
            </a:r>
          </a:p>
          <a:p>
            <a:pPr marL="171450" indent="-171450">
              <a:buFont typeface="Calibri"/>
              <a:buChar char="-"/>
            </a:pPr>
            <a:r>
              <a:rPr lang="en-GB">
                <a:ea typeface="Calibri"/>
                <a:cs typeface="Calibri"/>
              </a:rPr>
              <a:t>Tips for Finnish speakers: </a:t>
            </a:r>
            <a:endParaRPr lang="en-GB"/>
          </a:p>
          <a:p>
            <a:pPr lvl="1" indent="-171450">
              <a:buFont typeface="Courier New"/>
              <a:buChar char="o"/>
            </a:pPr>
            <a:r>
              <a:rPr lang="en-GB"/>
              <a:t>How to use clear language </a:t>
            </a:r>
          </a:p>
          <a:p>
            <a:pPr lvl="1" indent="-171450">
              <a:buFont typeface="Courier New"/>
              <a:buChar char="o"/>
            </a:pPr>
            <a:r>
              <a:rPr lang="en-GB"/>
              <a:t>Available also on the website </a:t>
            </a:r>
            <a:r>
              <a:rPr lang="en-GB">
                <a:hlinkClick r:id="rId5"/>
              </a:rPr>
              <a:t>Tips for supporting language learning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: </a:t>
            </a:r>
          </a:p>
          <a:p>
            <a:r>
              <a:rPr lang="en-US">
                <a:hlinkClick r:id="rId3"/>
              </a:rPr>
              <a:t>Kielen harjoittelu sosiaalisissa tilanteissa | Kielibuusti</a:t>
            </a:r>
            <a:endParaRPr lang="en-US"/>
          </a:p>
          <a:p>
            <a:r>
              <a:rPr lang="en-US">
                <a:hlinkClick r:id="rId4"/>
              </a:rPr>
              <a:t>Practising language skills in social situations | Kielibuusti</a:t>
            </a:r>
            <a:br>
              <a:rPr lang="en-US"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/>
              <a:t>Facilitator: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/>
              <a:t>More ideas and advice at </a:t>
            </a:r>
            <a:r>
              <a:rPr lang="en-US">
                <a:hlinkClick r:id="rId4"/>
              </a:rPr>
              <a:t>Practising language skills in social situations</a:t>
            </a:r>
            <a:r>
              <a:rPr lang="en-US"/>
              <a:t>, </a:t>
            </a:r>
            <a:r>
              <a:rPr lang="en-US" err="1"/>
              <a:t>Kielibuusti</a:t>
            </a:r>
            <a:endParaRPr lang="en-GB" err="1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GB">
                <a:ea typeface="Calibri"/>
                <a:cs typeface="Calibri"/>
              </a:rPr>
              <a:t>Lunch conversation</a:t>
            </a:r>
            <a:endParaRPr lang="en-GB"/>
          </a:p>
          <a:p>
            <a:pPr marL="171450" indent="-171450">
              <a:buFont typeface="Calibri"/>
              <a:buChar char="-"/>
            </a:pPr>
            <a:r>
              <a:rPr lang="en-GB">
                <a:ea typeface="Calibri"/>
                <a:cs typeface="Calibri"/>
              </a:rPr>
              <a:t>Coffee breaks in Finnish </a:t>
            </a:r>
          </a:p>
          <a:p>
            <a:pPr marL="171450" indent="-171450">
              <a:buFont typeface="Calibri"/>
              <a:buChar char="-"/>
            </a:pPr>
            <a:r>
              <a:rPr lang="en-GB">
                <a:ea typeface="Calibri"/>
                <a:cs typeface="Calibri"/>
              </a:rPr>
              <a:t>"Finnish table"</a:t>
            </a:r>
          </a:p>
          <a:p>
            <a:pPr marL="171450" indent="-171450">
              <a:buFont typeface="Calibri"/>
              <a:buChar char="-"/>
            </a:pPr>
            <a:r>
              <a:rPr lang="en-GB">
                <a:ea typeface="Calibri"/>
                <a:cs typeface="+mn-lt"/>
              </a:rPr>
              <a:t>First 3 minutes of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i-FI">
                <a:hlinkClick r:id="rId5"/>
              </a:rPr>
              <a:t>Tips for supporting Finnish learners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i-FI">
                <a:hlinkClick r:id="rId6"/>
              </a:rPr>
              <a:t>Videos: Encountering a colleague learning Finnish or Swedish | Kielibuusti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4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: </a:t>
            </a:r>
          </a:p>
          <a:p>
            <a:r>
              <a:rPr lang="en-US" err="1">
                <a:hlinkClick r:id="rId3"/>
              </a:rPr>
              <a:t>Taskuvihko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kielenoppimisen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tueksi</a:t>
            </a:r>
            <a:br>
              <a:rPr lang="en-US"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/>
              <a:t>Facilitator: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fi-FI" err="1">
                <a:hlinkClick r:id="rId4"/>
              </a:rPr>
              <a:t>Pocketbook</a:t>
            </a:r>
            <a:r>
              <a:rPr lang="fi-FI">
                <a:hlinkClick r:id="rId4"/>
              </a:rPr>
              <a:t> for </a:t>
            </a:r>
            <a:r>
              <a:rPr lang="fi-FI" err="1">
                <a:hlinkClick r:id="rId4"/>
              </a:rPr>
              <a:t>supporting</a:t>
            </a:r>
            <a:r>
              <a:rPr lang="fi-FI">
                <a:hlinkClick r:id="rId4"/>
              </a:rPr>
              <a:t> </a:t>
            </a:r>
            <a:r>
              <a:rPr lang="fi-FI" err="1">
                <a:hlinkClick r:id="rId4"/>
              </a:rPr>
              <a:t>language</a:t>
            </a:r>
            <a:r>
              <a:rPr lang="fi-FI">
                <a:hlinkClick r:id="rId4"/>
              </a:rPr>
              <a:t> </a:t>
            </a:r>
            <a:r>
              <a:rPr lang="fi-FI" err="1">
                <a:hlinkClick r:id="rId4"/>
              </a:rPr>
              <a:t>learning</a:t>
            </a:r>
            <a:endParaRPr lang="en-US">
              <a:ea typeface="Calibri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5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: </a:t>
            </a:r>
          </a:p>
          <a:p>
            <a:pPr marL="171450" indent="-171450">
              <a:buFont typeface="Calibri"/>
              <a:buChar char="-"/>
            </a:pPr>
            <a:r>
              <a:rPr lang="en-US" err="1">
                <a:cs typeface="+mn-lt"/>
              </a:rPr>
              <a:t>Tarkista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ajankohtainen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tarjonta</a:t>
            </a:r>
            <a:r>
              <a:rPr lang="en-US">
                <a:cs typeface="+mn-lt"/>
              </a:rPr>
              <a:t> Aalto.fi : </a:t>
            </a:r>
            <a:r>
              <a:rPr lang="en-US" err="1">
                <a:hlinkClick r:id="rId3"/>
              </a:rPr>
              <a:t>Puhutaan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suomea</a:t>
            </a:r>
            <a:r>
              <a:rPr lang="en-US">
                <a:hlinkClick r:id="rId3"/>
              </a:rPr>
              <a:t> - Learning Finnish together! | Aalto University</a:t>
            </a:r>
            <a:r>
              <a:rPr lang="en-US"/>
              <a:t> (https://www.aalto.fi/en/events/puhutaan-suomea-learning-finnish-together-0)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+mn-lt"/>
              </a:rPr>
              <a:t>Each one teach one: </a:t>
            </a:r>
            <a:r>
              <a:rPr lang="en-US"/>
              <a:t>T</a:t>
            </a:r>
            <a:r>
              <a:rPr lang="en-GB" err="1"/>
              <a:t>eams</a:t>
            </a:r>
            <a:r>
              <a:rPr lang="en-GB"/>
              <a:t> &gt; Aalto Social &gt; Communities</a:t>
            </a:r>
            <a:br>
              <a:rPr lang="en-US"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/>
              <a:t>Facilitator: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fi-FI" err="1">
                <a:ea typeface="Calibri"/>
                <a:cs typeface="Calibri"/>
              </a:rPr>
              <a:t>Check</a:t>
            </a:r>
            <a:r>
              <a:rPr lang="fi-FI">
                <a:ea typeface="Calibri"/>
                <a:cs typeface="Calibri"/>
              </a:rPr>
              <a:t> out </a:t>
            </a:r>
            <a:r>
              <a:rPr lang="fi-FI" err="1">
                <a:ea typeface="Calibri"/>
                <a:cs typeface="Calibri"/>
              </a:rPr>
              <a:t>the</a:t>
            </a:r>
            <a:r>
              <a:rPr lang="fi-FI">
                <a:ea typeface="Calibri"/>
                <a:cs typeface="Calibri"/>
              </a:rPr>
              <a:t> </a:t>
            </a:r>
            <a:r>
              <a:rPr lang="fi-FI" err="1">
                <a:ea typeface="Calibri"/>
                <a:cs typeface="Calibri"/>
              </a:rPr>
              <a:t>information</a:t>
            </a:r>
            <a:r>
              <a:rPr lang="fi-FI">
                <a:ea typeface="Calibri"/>
                <a:cs typeface="Calibri"/>
              </a:rPr>
              <a:t> in </a:t>
            </a:r>
            <a:r>
              <a:rPr lang="fi-FI">
                <a:hlinkClick r:id="rId3"/>
              </a:rPr>
              <a:t>Puhutaan suomea - Learning </a:t>
            </a:r>
            <a:r>
              <a:rPr lang="fi-FI" err="1">
                <a:hlinkClick r:id="rId3"/>
              </a:rPr>
              <a:t>Finnish</a:t>
            </a:r>
            <a:r>
              <a:rPr lang="fi-FI">
                <a:hlinkClick r:id="rId3"/>
              </a:rPr>
              <a:t> </a:t>
            </a:r>
            <a:r>
              <a:rPr lang="fi-FI" err="1">
                <a:hlinkClick r:id="rId3"/>
              </a:rPr>
              <a:t>together</a:t>
            </a:r>
            <a:r>
              <a:rPr lang="fi-FI">
                <a:hlinkClick r:id="rId3"/>
              </a:rPr>
              <a:t>! | Aalto </a:t>
            </a:r>
            <a:r>
              <a:rPr lang="fi-FI" err="1">
                <a:hlinkClick r:id="rId3"/>
              </a:rPr>
              <a:t>University</a:t>
            </a:r>
            <a:r>
              <a:rPr lang="fi-FI">
                <a:hlinkClick r:id="rId3"/>
              </a:rPr>
              <a:t> (https://www.aalto.fi/en/events/puhutaan-suomea-learning-finnish-together-0)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Each one teach one: T</a:t>
            </a:r>
            <a:r>
              <a:rPr lang="en-GB" err="1"/>
              <a:t>eams</a:t>
            </a:r>
            <a:r>
              <a:rPr lang="en-GB"/>
              <a:t> &gt; Aalto Social &gt; Communities</a:t>
            </a:r>
            <a:endParaRPr lang="fi-FI">
              <a:ea typeface="Calibri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B256E-4C69-5D80-D6D0-742E3E672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757F8-75F7-0E14-F498-F9ED3EB67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59ACB6-B3F8-7FBD-1A17-5F034D6D9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C8A5-FA2B-6D29-D34B-CFC61E10A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FD41A-B405-450B-8714-A9C56A6BB81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1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en-US" sz="1200" err="1">
                <a:latin typeface="Arial"/>
                <a:ea typeface="Calibri"/>
                <a:cs typeface="Arial"/>
                <a:hlinkClick r:id="rId3"/>
              </a:rPr>
              <a:t>Kielitietoiset</a:t>
            </a:r>
            <a:r>
              <a:rPr lang="en-US" sz="1200">
                <a:latin typeface="Arial"/>
                <a:ea typeface="Calibri"/>
                <a:cs typeface="Arial"/>
                <a:hlinkClick r:id="rId3"/>
              </a:rPr>
              <a:t> </a:t>
            </a:r>
            <a:r>
              <a:rPr lang="en-US" sz="1200" err="1">
                <a:latin typeface="Arial"/>
                <a:ea typeface="Calibri"/>
                <a:cs typeface="Arial"/>
                <a:hlinkClick r:id="rId3"/>
              </a:rPr>
              <a:t>kokouskäytänteet</a:t>
            </a:r>
            <a:r>
              <a:rPr lang="en-US" sz="1200">
                <a:latin typeface="Arial"/>
                <a:ea typeface="Calibri"/>
                <a:cs typeface="Arial"/>
                <a:hlinkClick r:id="rId3"/>
              </a:rPr>
              <a:t> </a:t>
            </a:r>
            <a:r>
              <a:rPr lang="en-US" sz="1200">
                <a:latin typeface="Arial"/>
                <a:ea typeface="Calibri"/>
                <a:cs typeface="Arial"/>
              </a:rPr>
              <a:t>/ </a:t>
            </a:r>
            <a:r>
              <a:rPr lang="en-US">
                <a:hlinkClick r:id="rId4"/>
              </a:rPr>
              <a:t>Language-aware meeting practices | </a:t>
            </a:r>
            <a:r>
              <a:rPr lang="en-US" err="1">
                <a:hlinkClick r:id="rId4"/>
              </a:rPr>
              <a:t>Kielibuusti</a:t>
            </a:r>
            <a:endParaRPr lang="en-US">
              <a:hlinkClick r:id="rId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en-US" sz="1200" err="1">
                <a:latin typeface="Arial"/>
                <a:cs typeface="Arial"/>
                <a:hlinkClick r:id="rId5"/>
              </a:rPr>
              <a:t>Monikielinen</a:t>
            </a:r>
            <a:r>
              <a:rPr lang="en-US" sz="1200">
                <a:latin typeface="Arial"/>
                <a:cs typeface="Arial"/>
                <a:hlinkClick r:id="rId5"/>
              </a:rPr>
              <a:t> </a:t>
            </a:r>
            <a:r>
              <a:rPr lang="en-US" sz="1200" err="1">
                <a:latin typeface="Arial"/>
                <a:cs typeface="Arial"/>
                <a:hlinkClick r:id="rId5"/>
              </a:rPr>
              <a:t>tilaisuus</a:t>
            </a:r>
            <a:r>
              <a:rPr lang="en-US" sz="1200">
                <a:latin typeface="Arial"/>
                <a:cs typeface="Arial"/>
              </a:rPr>
              <a:t> / </a:t>
            </a:r>
            <a:r>
              <a:rPr lang="en-US">
                <a:hlinkClick r:id="rId6"/>
              </a:rPr>
              <a:t>Multilingual events | </a:t>
            </a:r>
            <a:r>
              <a:rPr lang="en-US" err="1">
                <a:hlinkClick r:id="rId6"/>
              </a:rPr>
              <a:t>Kielibuusti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i-FI" err="1"/>
              <a:t>Guidance</a:t>
            </a:r>
            <a:r>
              <a:rPr lang="fi-FI"/>
              <a:t> </a:t>
            </a:r>
            <a:r>
              <a:rPr lang="fi-FI" err="1"/>
              <a:t>available</a:t>
            </a:r>
            <a:r>
              <a:rPr lang="fi-FI"/>
              <a:t> at Aalto HR: </a:t>
            </a:r>
            <a:r>
              <a:rPr lang="fi-FI" err="1">
                <a:hlinkClick r:id="rId3"/>
              </a:rPr>
              <a:t>Working</a:t>
            </a:r>
            <a:r>
              <a:rPr lang="fi-FI">
                <a:hlinkClick r:id="rId3"/>
              </a:rPr>
              <a:t> in Finland </a:t>
            </a:r>
            <a:r>
              <a:rPr lang="fi-FI" err="1">
                <a:hlinkClick r:id="rId3"/>
              </a:rPr>
              <a:t>page</a:t>
            </a:r>
            <a:endParaRPr lang="fi-FI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/>
              <a:t>Guidance at Kielibuusti.fi: </a:t>
            </a:r>
            <a:r>
              <a:rPr lang="en-US">
                <a:hlinkClick r:id="rId4"/>
              </a:rPr>
              <a:t>International recruitment and onboarding page</a:t>
            </a:r>
            <a:r>
              <a:rPr lang="en-US"/>
              <a:t> / </a:t>
            </a:r>
            <a:r>
              <a:rPr lang="en-US" sz="1200" err="1">
                <a:latin typeface="Arial"/>
                <a:ea typeface="Calibri" panose="020F0502020204030204"/>
                <a:cs typeface="Arial"/>
                <a:hlinkClick r:id="rId5"/>
              </a:rPr>
              <a:t>Kansainvälinen</a:t>
            </a:r>
            <a:r>
              <a:rPr lang="en-US" sz="1200">
                <a:latin typeface="Arial"/>
                <a:ea typeface="Calibri" panose="020F0502020204030204"/>
                <a:cs typeface="Arial"/>
                <a:hlinkClick r:id="rId5"/>
              </a:rPr>
              <a:t> </a:t>
            </a:r>
            <a:r>
              <a:rPr lang="en-US" sz="1200" err="1">
                <a:latin typeface="Arial"/>
                <a:ea typeface="Calibri" panose="020F0502020204030204"/>
                <a:cs typeface="Arial"/>
                <a:hlinkClick r:id="rId5"/>
              </a:rPr>
              <a:t>rekrytointi</a:t>
            </a:r>
            <a:r>
              <a:rPr lang="en-US" sz="1200">
                <a:latin typeface="Arial"/>
                <a:ea typeface="Calibri" panose="020F0502020204030204"/>
                <a:cs typeface="Arial"/>
                <a:hlinkClick r:id="rId5"/>
              </a:rPr>
              <a:t> ja </a:t>
            </a:r>
            <a:r>
              <a:rPr lang="en-US" sz="1200" err="1">
                <a:latin typeface="Arial"/>
                <a:ea typeface="Calibri" panose="020F0502020204030204"/>
                <a:cs typeface="Arial"/>
                <a:hlinkClick r:id="rId5"/>
              </a:rPr>
              <a:t>perehdytys</a:t>
            </a:r>
            <a:endParaRPr lang="en-US" sz="1200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5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hlinkClick r:id="rId3"/>
              </a:rPr>
              <a:t>Template</a:t>
            </a:r>
            <a:r>
              <a:rPr lang="en-US"/>
              <a:t> is available at kielibuusti.fi and it can be tailored for the department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Available also as a </a:t>
            </a:r>
            <a:r>
              <a:rPr lang="en-US">
                <a:hlinkClick r:id="rId4"/>
              </a:rPr>
              <a:t>self-assessment tool on kielibuusti.fi</a:t>
            </a:r>
            <a:r>
              <a:rPr lang="en-US"/>
              <a:t> /</a:t>
            </a:r>
            <a:r>
              <a:rPr lang="en-US" sz="1200" err="1">
                <a:latin typeface="Arial"/>
                <a:ea typeface="Calibri" panose="020F0502020204030204"/>
                <a:cs typeface="Arial"/>
                <a:hlinkClick r:id="rId5"/>
              </a:rPr>
              <a:t>Itsearviointitesti</a:t>
            </a:r>
            <a:endParaRPr lang="fi-FI"/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051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11F7-D46D-3B59-C03E-595B1B6A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A6E01-2019-650B-1944-5D22179B4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4C1D3-F5C7-6AC0-78D7-3AE8B8420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FFA9D-66BF-C7C0-EBF4-EC20DE6DE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E45AF-5689-B427-C52A-18EFE7BF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0E5C7-FD02-F8A1-7066-6AC1B87E0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4EA85-DFCB-DD1B-6AB5-3179B935C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CB2C-BE65-3FBB-36D2-0B7B8F2C8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3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FC06-1B28-CE19-DEA2-F09F386F4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A5739-CBB0-AC0A-C645-E3E982BD5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2644E-0E1F-B659-0BB3-A3FD98FC6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ED8D1-A06A-447D-3D2D-0E30859A3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7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538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550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9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040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Fasilitoija</a:t>
            </a:r>
            <a:r>
              <a:rPr lang="en-US"/>
              <a:t> / Facilitator:</a:t>
            </a:r>
            <a:endParaRPr lang="fi-FI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: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kalvolle</a:t>
            </a:r>
            <a:r>
              <a:rPr lang="en-US" dirty="0"/>
              <a:t> </a:t>
            </a:r>
            <a:r>
              <a:rPr lang="en-US"/>
              <a:t>Mentimeter-kommenttien</a:t>
            </a:r>
            <a:r>
              <a:rPr lang="en-US" dirty="0"/>
              <a:t> </a:t>
            </a:r>
            <a:r>
              <a:rPr lang="en-US" dirty="0" err="1"/>
              <a:t>yhteenveto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/>
          </a:p>
          <a:p>
            <a:r>
              <a:rPr lang="en-US" dirty="0"/>
              <a:t>Facilitator: Add a summary of the </a:t>
            </a:r>
            <a:r>
              <a:rPr lang="en-US"/>
              <a:t>Mentimeter</a:t>
            </a:r>
            <a:r>
              <a:rPr lang="en-US" dirty="0"/>
              <a:t> comments to this slide.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Olemme </a:t>
            </a:r>
            <a:r>
              <a:rPr lang="en-US" err="1"/>
              <a:t>nyt</a:t>
            </a:r>
            <a:r>
              <a:rPr lang="en-US"/>
              <a:t> </a:t>
            </a:r>
            <a:r>
              <a:rPr lang="en-US" err="1"/>
              <a:t>Kielitietoisen</a:t>
            </a:r>
            <a:r>
              <a:rPr lang="en-US"/>
              <a:t> </a:t>
            </a:r>
            <a:r>
              <a:rPr lang="en-US" err="1"/>
              <a:t>työyhteisön</a:t>
            </a:r>
            <a:r>
              <a:rPr lang="en-US"/>
              <a:t> </a:t>
            </a:r>
            <a:r>
              <a:rPr lang="en-US" err="1"/>
              <a:t>portailla</a:t>
            </a:r>
            <a:r>
              <a:rPr lang="en-US"/>
              <a:t> 3 ja 4. </a:t>
            </a:r>
            <a:br>
              <a:rPr lang="en-US"/>
            </a:br>
            <a:r>
              <a:rPr lang="en-US"/>
              <a:t>We are now on steps 3 and 4 of the model for language awareness in the workplace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 https://www.kielibuusti.fi/fi/tyonantajat/kielitietoisen-tyoyhteison-portaat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E0983-0585-4114-B0E4-3070637129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2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76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: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kalvolle</a:t>
            </a:r>
            <a:r>
              <a:rPr lang="en-US" dirty="0"/>
              <a:t> </a:t>
            </a:r>
            <a:r>
              <a:rPr lang="en-US"/>
              <a:t>Mentimeter-kommenttien</a:t>
            </a:r>
            <a:r>
              <a:rPr lang="en-US" dirty="0"/>
              <a:t> </a:t>
            </a:r>
            <a:r>
              <a:rPr lang="en-US" dirty="0" err="1"/>
              <a:t>yhteenveto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/>
          </a:p>
          <a:p>
            <a:r>
              <a:rPr lang="en-US" dirty="0"/>
              <a:t>Facilitator: Add a summary of the </a:t>
            </a:r>
            <a:r>
              <a:rPr lang="en-US"/>
              <a:t>Mentimeter</a:t>
            </a:r>
            <a:r>
              <a:rPr lang="en-US" dirty="0"/>
              <a:t> comments to this slide.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8E65A-EF6E-6D76-B56D-18131DAC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0B69B-9D04-FCD5-AC72-8E6922323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3F67F-C4B8-7D0E-7BD7-994332D48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0BAC-2071-5B2F-2F91-8EE40BAB7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11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857FAD-7988-B019-1678-8A8D1922E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E923EF-1AB8-2DB1-7090-21EE22C10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4B468-7C90-4829-17B8-30F39908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0A9C58-5D0A-6557-106B-C85939FE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3DC9B9-0CFA-CAB3-052A-7C94BE49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4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B76F89-9D37-7D73-BF88-A7C8D920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DA70150-3B38-4AD6-6503-AEE07FB8A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BFC7D2-8E8D-840C-EDA6-E76F9300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0180A5-F735-2C20-52EB-70C89EB1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D635B7-D004-27B5-96C6-C0EB1413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62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2DE76AB-3FF9-1420-7EFA-30A87E389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45956F4-FD61-C0F5-A22A-863F67C9A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B32E7-D4AE-B385-72B2-07D63475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85081D-F566-7829-997C-9096C7B6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5D7BA-FA89-6D02-86B9-EBA18879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68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0C26-A60D-4FE1-BAD1-EF7A2411453D}" type="datetime1">
              <a:rPr lang="fi-FI" smtClean="0"/>
              <a:t>25.3.2026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Kielibuustin yleisesittely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366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22148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3848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83463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392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8900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5962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9652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16AE2-E79E-8831-059B-6845C687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338E8B-1580-4F87-DA70-C4979F7D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F3D67B-8DBD-CE21-BD4F-B0A8F5E6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1E2468-7995-FFA8-813C-2C7A53AC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F4952C-B302-EA21-DAF8-BD5BD12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58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32329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6308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57618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484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08200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52650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6320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7922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925224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7319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5E46A-C11E-79CC-4FB0-1BEDFE18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484D84-7A84-CAC2-4ACF-F8C0E6CF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B13B50-ED1D-D86C-309D-E0703901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4E006D-635D-6C00-9767-5156DF5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06BD1-3E47-9FBF-AAF0-A1DA4227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16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76340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41435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4832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7916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476343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96734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867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76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25.3.2026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00969-8BE7-D469-A89F-CB90D449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6E5274-76C7-6092-55C6-0B3CF555A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650CA7-404D-7108-6665-7B9298F30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BF3224-73E0-948E-685C-782F459B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290511-16CD-F222-F567-9654EABE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94D9A6-73D4-BFD9-C07C-9AFA2A5D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93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C2806C-8B4D-41CD-03AE-4F08094C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7EF01-2F14-6E4A-FCE9-60C3B94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8479B3-9B8C-F58F-54DB-F4AC2E3B6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1286591-E16D-9EBC-6969-80C89810E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A9BE00F-4059-66EF-5476-94B6339FF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31BDD7-93CF-298C-E7FB-863593AA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E74716D-89C8-E87B-6F14-224A9AD8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DCB802C-1026-AD54-5BA5-E1B8D4BD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84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3AC16-09AE-73B3-9799-091B217B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68BFD0-50C1-2836-E17D-18A5BEAB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F1B9B3-B244-9FB0-5B8C-A0457E5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2203A-8587-ED30-F878-308713F8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47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4BD3383-D14A-BF2B-5E13-9B90BB60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3A0736-C127-9D46-8704-FD904893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A5DB75-7CA3-747B-F53F-02E4A96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63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34B59-E305-3415-2BFE-E2CA9EFC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B636D1-5C71-D093-02C8-3B0F0B27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5140EF0-A1B2-1786-1A75-0A6515F93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F18574-0F87-DBF7-443E-7BECD5B3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00659D-4D81-A724-C2C1-1B437135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00E28D-8B2F-A2DC-A30B-6E1B64D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38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34CA9E-5FF2-BA6A-7BA2-59089185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DBAD9B2-8DA0-B477-AFA4-5BD2C9D5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87660C-C2E9-CBC8-E4A2-53D8EE5C5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302652-8042-9C5E-D8F1-C05DA363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25821F-F199-6904-A743-410D14DF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CBB9EB-CFEC-BF18-3BF1-830EA470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72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AE1BAD2-294B-B5D6-57E1-1F548060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E51B91-BA99-BBC6-A7DB-4CEA310C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BDD3BF-A84E-BF95-32B2-C381F2BCD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8954-D03A-4675-806D-038D8A800F53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BE2013-E3E4-1796-AF1A-30B630DFA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F7982B-B92C-8C92-D17F-43532B52E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6AA4-5B31-477F-9B90-C4F6F3CA9A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9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4068" r:id="rId7"/>
    <p:sldLayoutId id="2147484069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4076" r:id="rId19"/>
    <p:sldLayoutId id="2147484077" r:id="rId20"/>
    <p:sldLayoutId id="2147484078" r:id="rId21"/>
    <p:sldLayoutId id="2147484075" r:id="rId22"/>
    <p:sldLayoutId id="2147484079" r:id="rId23"/>
    <p:sldLayoutId id="2147484105" r:id="rId24"/>
    <p:sldLayoutId id="2147484106" r:id="rId25"/>
    <p:sldLayoutId id="2147484107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palvelut/yhteistyon-tyokalut-aalto-yliopistolla" TargetMode="External"/><Relationship Id="rId7" Type="http://schemas.openxmlformats.org/officeDocument/2006/relationships/hyperlink" Target="https://www.kielibuusti.fi/en/employers/multilingual-practices-at-work/using-language-techn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lto.fi/en/services/collaboration-tools-at-aalto-university" TargetMode="External"/><Relationship Id="rId5" Type="http://schemas.openxmlformats.org/officeDocument/2006/relationships/hyperlink" Target="https://www.kielibuusti.fi/fi/tyonantajat/monikielisen-tyopaikan-kaytanteet/kieliteknologian-hyodyntaminen" TargetMode="External"/><Relationship Id="rId4" Type="http://schemas.openxmlformats.org/officeDocument/2006/relationships/hyperlink" Target="https://www.aalto.fi/en/services/ai-supported-translation-tools-used-in-aalt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tyonantajat/kielenoppiminen-tyopaikalla/vinkkeja-suomenoppijan-tukemise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elibuusti.fi/en/employers/language-learning-at-work/tips-for-supporting-finnish-learn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tyonantajat/kielenoppiminen-tyopaikalla/taskuvihko-kielenoppimisen-tueks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elibuusti.fi/en/employers/language-learning-at-work/pocketbook-for-supporting-language-learn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elibuusti.fi/en/learn-finnish/find-finnish-courses" TargetMode="External"/><Relationship Id="rId3" Type="http://schemas.openxmlformats.org/officeDocument/2006/relationships/hyperlink" Target="https://www.aalto.fi/fi/palvelut/kieli-ja-monikulttuurisuuskoulutus" TargetMode="External"/><Relationship Id="rId7" Type="http://schemas.openxmlformats.org/officeDocument/2006/relationships/hyperlink" Target="https://www.aalto.fi/en/services/language-and-multicultural-train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nishcourses.fi/" TargetMode="External"/><Relationship Id="rId5" Type="http://schemas.openxmlformats.org/officeDocument/2006/relationships/hyperlink" Target="https://www.kielibuusti.fi/fi/opi-suomea/itseopiskelumateriaalit-ja-kurssit/etsi-suomen-etakursseja#/" TargetMode="External"/><Relationship Id="rId4" Type="http://schemas.openxmlformats.org/officeDocument/2006/relationships/hyperlink" Target="https://www.kielibuusti.fi/fi/opi-suomea/itseopiskelumateriaalit-ja-kurssit/etsi-suomen-kursseja" TargetMode="External"/><Relationship Id="rId9" Type="http://schemas.openxmlformats.org/officeDocument/2006/relationships/hyperlink" Target="https://www.kielibuusti.fi/en/learn-finnish/learning-materials-and-courses/find-finnish-online-courses#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fi/opi-suomea/itseopiskelumateriaalit-ja-kurssit/etsi-suomen-kurssej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elibuusti.fi/en/learn-finnish/find-finnish-course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elibuusti.fi/en/learn-finnish/language-learning-tips/assess-your-language-skills" TargetMode="External"/><Relationship Id="rId3" Type="http://schemas.openxmlformats.org/officeDocument/2006/relationships/hyperlink" Target="https://www.kielibuusti.fi/fi/opi-suomea/vinkkeja-kielenoppimiseen/kielivinkit-arkeen#/" TargetMode="External"/><Relationship Id="rId7" Type="http://schemas.openxmlformats.org/officeDocument/2006/relationships/hyperlink" Target="https://www.kielibuusti.fi/en/learn-finnish/language-learning-tips/language-tips#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libuusti.fi/en/learn-swedish" TargetMode="External"/><Relationship Id="rId5" Type="http://schemas.openxmlformats.org/officeDocument/2006/relationships/hyperlink" Target="https://www.kielibuusti.fi/fi/opi-suomea/itseopiskelumateriaalit-ja-kurssit/etsi-itseopiskelumateriaaleja#/" TargetMode="External"/><Relationship Id="rId4" Type="http://schemas.openxmlformats.org/officeDocument/2006/relationships/hyperlink" Target="https://www.kielibuusti.fi/fi/opi-suomea/vinkkeja-kielenoppimiseen/arvioi-kielitaitotasosi" TargetMode="External"/><Relationship Id="rId9" Type="http://schemas.openxmlformats.org/officeDocument/2006/relationships/hyperlink" Target="https://www.kielibuusti.fi/en/learn-finnish/learning-materials-and-courses/find-online-learning-materials#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buusti.fi/en/employers/language-learning-at-work/language-worksho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elibuusti.fi/en/employers/supporting-language-learning/language-workshop" TargetMode="External"/><Relationship Id="rId4" Type="http://schemas.openxmlformats.org/officeDocument/2006/relationships/hyperlink" Target="https://www.kielibuusti.fi/en/employers/supporting-language-learning/language-mento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3E66B-3516-21F5-26E8-DADAF6488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B0FBB-B51E-C7C2-F9E9-5C2E2874D0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138" t="29091" r="31296" b="31329"/>
          <a:stretch/>
        </p:blipFill>
        <p:spPr>
          <a:xfrm>
            <a:off x="1" y="3414623"/>
            <a:ext cx="6096000" cy="3429000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96913291-9E1A-6A1B-2DA8-94A95333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643" y="1304553"/>
            <a:ext cx="5142333" cy="984885"/>
          </a:xfrm>
        </p:spPr>
        <p:txBody>
          <a:bodyPr/>
          <a:lstStyle/>
          <a:p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Kielten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käytöstä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sopiminen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työyhteisössä</a:t>
            </a:r>
            <a:endParaRPr lang="fi-FI"/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AEBA5E74-7298-650C-A2AA-04C36431138C}"/>
              </a:ext>
            </a:extLst>
          </p:cNvPr>
          <p:cNvSpPr txBox="1">
            <a:spLocks/>
          </p:cNvSpPr>
          <p:nvPr/>
        </p:nvSpPr>
        <p:spPr>
          <a:xfrm>
            <a:off x="6630643" y="4555368"/>
            <a:ext cx="514233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/>
                <a:cs typeface="Arial"/>
              </a:rPr>
              <a:t>Agreeing on language use in the </a:t>
            </a:r>
            <a:r>
              <a:rPr lang="en-US" b="1" dirty="0">
                <a:latin typeface="Arial"/>
                <a:cs typeface="Arial"/>
              </a:rPr>
              <a:t>workplace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E7844F-C554-0C0C-14E3-D4DA260C1874}"/>
              </a:ext>
            </a:extLst>
          </p:cNvPr>
          <p:cNvSpPr txBox="1">
            <a:spLocks/>
          </p:cNvSpPr>
          <p:nvPr/>
        </p:nvSpPr>
        <p:spPr>
          <a:xfrm>
            <a:off x="6630643" y="2485825"/>
            <a:ext cx="4205780" cy="442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err="1">
                <a:latin typeface="Arial"/>
                <a:cs typeface="Arial"/>
              </a:rPr>
              <a:t>Vaihe</a:t>
            </a:r>
            <a:r>
              <a:rPr lang="en-US" sz="1800">
                <a:latin typeface="Arial"/>
                <a:cs typeface="Arial"/>
              </a:rPr>
              <a:t> 4: </a:t>
            </a:r>
            <a:r>
              <a:rPr lang="en-US" sz="1800" err="1">
                <a:latin typeface="Arial"/>
                <a:cs typeface="Arial"/>
              </a:rPr>
              <a:t>Toimintasuunnitelma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97ABD5-FA86-1162-0C50-EC2FF0580125}"/>
              </a:ext>
            </a:extLst>
          </p:cNvPr>
          <p:cNvSpPr txBox="1">
            <a:spLocks/>
          </p:cNvSpPr>
          <p:nvPr/>
        </p:nvSpPr>
        <p:spPr>
          <a:xfrm>
            <a:off x="6630643" y="5847596"/>
            <a:ext cx="3091525" cy="454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/>
                <a:cs typeface="Arial"/>
              </a:rPr>
              <a:t>Step 4: Action plan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AFBE5B-445C-ED18-87F5-958583F23D26}"/>
              </a:ext>
            </a:extLst>
          </p:cNvPr>
          <p:cNvCxnSpPr>
            <a:cxnSpLocks/>
          </p:cNvCxnSpPr>
          <p:nvPr/>
        </p:nvCxnSpPr>
        <p:spPr>
          <a:xfrm flipH="1">
            <a:off x="6744066" y="3431819"/>
            <a:ext cx="48355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Kieliteknologian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työkalut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78" y="2080911"/>
            <a:ext cx="4519836" cy="3412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1800" err="1">
                <a:latin typeface="Arial"/>
                <a:ea typeface="+mn-lt"/>
                <a:cs typeface="Arial"/>
              </a:rPr>
              <a:t>Käännöstyökalujen</a:t>
            </a:r>
            <a:r>
              <a:rPr lang="en-US" sz="1800">
                <a:latin typeface="Arial"/>
                <a:ea typeface="+mn-lt"/>
                <a:cs typeface="Arial"/>
              </a:rPr>
              <a:t>, </a:t>
            </a:r>
            <a:r>
              <a:rPr lang="en-US" sz="1800" err="1">
                <a:latin typeface="Arial"/>
                <a:ea typeface="+mn-lt"/>
                <a:cs typeface="Arial"/>
              </a:rPr>
              <a:t>tekstitysten</a:t>
            </a:r>
            <a:r>
              <a:rPr lang="en-US" sz="1800">
                <a:latin typeface="Arial"/>
                <a:ea typeface="+mn-lt"/>
                <a:cs typeface="Arial"/>
              </a:rPr>
              <a:t> ja online-</a:t>
            </a:r>
            <a:r>
              <a:rPr lang="en-US" sz="1800" err="1">
                <a:latin typeface="Arial"/>
                <a:ea typeface="+mn-lt"/>
                <a:cs typeface="Arial"/>
              </a:rPr>
              <a:t>sanakirjojen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käyttö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helpottaa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monikielistä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työtä</a:t>
            </a:r>
            <a:br>
              <a:rPr lang="en-US" sz="1800">
                <a:latin typeface="Arial"/>
              </a:rPr>
            </a:br>
            <a:endParaRPr lang="en-US" sz="1800">
              <a:latin typeface="Arial"/>
              <a:ea typeface="+mn-lt"/>
              <a:cs typeface="Calibri"/>
            </a:endParaRPr>
          </a:p>
          <a:p>
            <a:pPr marL="342900" indent="-342900"/>
            <a:r>
              <a:rPr lang="en-US" sz="1800" err="1">
                <a:latin typeface="Arial"/>
                <a:ea typeface="+mn-lt"/>
                <a:cs typeface="Arial"/>
              </a:rPr>
              <a:t>Kokoelma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resursseja</a:t>
            </a:r>
            <a:r>
              <a:rPr lang="en-US" sz="1800">
                <a:latin typeface="Arial"/>
                <a:ea typeface="+mn-lt"/>
                <a:cs typeface="Arial"/>
              </a:rPr>
              <a:t> ja </a:t>
            </a:r>
            <a:r>
              <a:rPr lang="en-US" sz="1800" err="1">
                <a:latin typeface="Arial"/>
                <a:ea typeface="+mn-lt"/>
                <a:cs typeface="Arial"/>
              </a:rPr>
              <a:t>neuvoja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niiden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käyttöön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löytyy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osoitteista</a:t>
            </a:r>
            <a:endParaRPr lang="en-US" sz="1800">
              <a:latin typeface="Arial"/>
              <a:ea typeface="Calibri"/>
              <a:cs typeface="Arial"/>
            </a:endParaRPr>
          </a:p>
          <a:p>
            <a:pPr marL="800100" lvl="1">
              <a:buFont typeface="Courier New" panose="020B0604020202020204" pitchFamily="34" charset="0"/>
              <a:buChar char="o"/>
            </a:pPr>
            <a:r>
              <a:rPr lang="fi-FI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Yhteistyön työkalut Aalto-yliopistolla</a:t>
            </a:r>
            <a:endParaRPr lang="fi-FI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>
              <a:buFont typeface="Courier New" panose="020B0604020202020204" pitchFamily="34" charset="0"/>
              <a:buChar char="o"/>
            </a:pPr>
            <a:r>
              <a:rPr lang="en-US" sz="1800">
                <a:latin typeface="Arial"/>
                <a:ea typeface="+mn-lt"/>
                <a:cs typeface="+mn-lt"/>
                <a:hlinkClick r:id="rId4"/>
              </a:rPr>
              <a:t>AI supported translation tools used in Aalto </a:t>
            </a:r>
            <a:r>
              <a:rPr lang="en-US" sz="1800">
                <a:latin typeface="Arial"/>
                <a:ea typeface="+mn-lt"/>
                <a:cs typeface="+mn-lt"/>
              </a:rPr>
              <a:t>(vain </a:t>
            </a:r>
            <a:r>
              <a:rPr lang="en-US" sz="1800" err="1">
                <a:latin typeface="Arial"/>
                <a:ea typeface="+mn-lt"/>
                <a:cs typeface="+mn-lt"/>
              </a:rPr>
              <a:t>englanniksi</a:t>
            </a:r>
            <a:r>
              <a:rPr lang="en-US" sz="1800">
                <a:latin typeface="Arial"/>
                <a:ea typeface="+mn-lt"/>
                <a:cs typeface="+mn-lt"/>
              </a:rPr>
              <a:t>)</a:t>
            </a:r>
          </a:p>
          <a:p>
            <a:pPr marL="800100" lvl="1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+mn-lt"/>
                <a:cs typeface="+mn-lt"/>
                <a:hlinkClick r:id="rId5"/>
              </a:rPr>
              <a:t>Kieliteknologian</a:t>
            </a:r>
            <a:r>
              <a:rPr lang="en-US" sz="1800">
                <a:latin typeface="Arial"/>
                <a:ea typeface="+mn-lt"/>
                <a:cs typeface="+mn-lt"/>
                <a:hlinkClick r:id="rId5"/>
              </a:rPr>
              <a:t> </a:t>
            </a:r>
            <a:r>
              <a:rPr lang="en-US" sz="1800" err="1">
                <a:latin typeface="Arial"/>
                <a:ea typeface="+mn-lt"/>
                <a:cs typeface="+mn-lt"/>
                <a:hlinkClick r:id="rId5"/>
              </a:rPr>
              <a:t>hyödyntäminen</a:t>
            </a:r>
            <a:r>
              <a:rPr lang="en-US" sz="1800">
                <a:latin typeface="Arial"/>
                <a:ea typeface="+mn-lt"/>
                <a:cs typeface="+mn-lt"/>
                <a:hlinkClick r:id="rId5"/>
              </a:rPr>
              <a:t> | </a:t>
            </a:r>
            <a:r>
              <a:rPr lang="en-US" sz="1800" err="1">
                <a:latin typeface="Arial"/>
                <a:ea typeface="+mn-lt"/>
                <a:cs typeface="+mn-lt"/>
                <a:hlinkClick r:id="rId5"/>
              </a:rPr>
              <a:t>Kielibuusti</a:t>
            </a:r>
            <a:endParaRPr lang="en-US" sz="18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Calibri"/>
            </a:endParaRPr>
          </a:p>
          <a:p>
            <a:pPr marL="0" indent="0">
              <a:lnSpc>
                <a:spcPct val="107000"/>
              </a:lnSpc>
              <a:buNone/>
            </a:pPr>
            <a:endParaRPr lang="fi-FI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82175" y="2087010"/>
            <a:ext cx="4933950" cy="3416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dirty="0">
                <a:latin typeface="Arial"/>
                <a:ea typeface="Calibri"/>
                <a:cs typeface="Arial"/>
              </a:rPr>
              <a:t>Using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translation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tools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subtitles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>
                <a:latin typeface="Arial"/>
                <a:ea typeface="Calibri"/>
                <a:cs typeface="Arial"/>
              </a:rPr>
              <a:t>and </a:t>
            </a:r>
            <a:r>
              <a:rPr lang="fi-FI" sz="1800" dirty="0" err="1">
                <a:latin typeface="Arial"/>
                <a:ea typeface="Calibri"/>
                <a:cs typeface="Arial"/>
              </a:rPr>
              <a:t>online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dictionaries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makes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working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multilingually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easier</a:t>
            </a:r>
            <a:b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Collection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of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resources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and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advice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for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their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use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available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at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6"/>
              </a:rPr>
              <a:t>Collaboration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6"/>
              </a:rPr>
              <a:t>tools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6"/>
              </a:rPr>
              <a:t> at Aalto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6"/>
              </a:rPr>
              <a:t>University</a:t>
            </a:r>
            <a:endParaRPr lang="en-US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AI-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supported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translation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tools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used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4"/>
              </a:rPr>
              <a:t> at Aalto</a:t>
            </a:r>
            <a:endParaRPr lang="fi-FI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800" dirty="0">
                <a:latin typeface="Arial"/>
                <a:ea typeface="+mn-lt"/>
                <a:cs typeface="+mn-lt"/>
                <a:hlinkClick r:id="rId7"/>
              </a:rPr>
              <a:t>Using </a:t>
            </a:r>
            <a:r>
              <a:rPr lang="fi-FI" sz="1800" dirty="0" err="1">
                <a:latin typeface="Arial"/>
                <a:ea typeface="+mn-lt"/>
                <a:cs typeface="+mn-lt"/>
                <a:hlinkClick r:id="rId7"/>
              </a:rPr>
              <a:t>language</a:t>
            </a:r>
            <a:r>
              <a:rPr lang="fi-FI" sz="1800" dirty="0">
                <a:latin typeface="Arial"/>
                <a:ea typeface="+mn-lt"/>
                <a:cs typeface="+mn-lt"/>
                <a:hlinkClick r:id="rId7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  <a:hlinkClick r:id="rId7"/>
              </a:rPr>
              <a:t>technology</a:t>
            </a:r>
            <a:r>
              <a:rPr lang="fi-FI" sz="1800" dirty="0">
                <a:latin typeface="Arial"/>
                <a:ea typeface="+mn-lt"/>
                <a:cs typeface="+mn-lt"/>
                <a:hlinkClick r:id="rId7"/>
              </a:rPr>
              <a:t> | Kielibuusti</a:t>
            </a:r>
            <a:endParaRPr lang="fi-FI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ea typeface="+mj-lt"/>
                <a:cs typeface="Arial"/>
              </a:rPr>
              <a:t>Language technology tools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93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Taukohuonevihkonen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64" y="1707100"/>
            <a:ext cx="4447950" cy="1730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Keskustelun virittäjä</a:t>
            </a:r>
          </a:p>
          <a:p>
            <a:pPr>
              <a:lnSpc>
                <a:spcPct val="107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Sisältää: </a:t>
            </a:r>
          </a:p>
          <a:p>
            <a:pPr lvl="1" indent="-285750">
              <a:lnSpc>
                <a:spcPct val="107000"/>
              </a:lnSpc>
              <a:buFont typeface="Courier New" panose="020B0604020202020204" pitchFamily="34" charset="0"/>
              <a:buChar char="o"/>
            </a:pPr>
            <a:r>
              <a:rPr lang="fi-FI" sz="1800">
                <a:latin typeface="Arial"/>
                <a:ea typeface="Calibri"/>
                <a:cs typeface="Arial"/>
              </a:rPr>
              <a:t>Small </a:t>
            </a:r>
            <a:r>
              <a:rPr lang="fi-FI" sz="1800" err="1">
                <a:latin typeface="Arial"/>
                <a:ea typeface="Calibri"/>
                <a:cs typeface="Arial"/>
              </a:rPr>
              <a:t>talk</a:t>
            </a:r>
            <a:r>
              <a:rPr lang="fi-FI" sz="1800">
                <a:latin typeface="Arial"/>
                <a:ea typeface="Calibri"/>
                <a:cs typeface="Arial"/>
              </a:rPr>
              <a:t> -fraaseja ja videoita, jotka liittyvät työhön ja arkeen </a:t>
            </a:r>
            <a:endParaRPr lang="fi-FI" sz="1800">
              <a:ea typeface="Calibri"/>
              <a:cs typeface="Calibri"/>
            </a:endParaRPr>
          </a:p>
          <a:p>
            <a:pPr lvl="1" indent="-285750">
              <a:lnSpc>
                <a:spcPct val="107000"/>
              </a:lnSpc>
              <a:buFont typeface="Courier New" panose="020B0604020202020204" pitchFamily="34" charset="0"/>
              <a:buChar char="o"/>
            </a:pPr>
            <a:r>
              <a:rPr lang="fi-FI" sz="1800">
                <a:latin typeface="Arial"/>
                <a:ea typeface="Calibri"/>
                <a:cs typeface="Arial"/>
              </a:rPr>
              <a:t>Vinkkejä suomen kielen puhujille </a:t>
            </a: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10288" y="1540670"/>
            <a:ext cx="4977083" cy="4107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latin typeface="Arial"/>
                <a:ea typeface="Calibri"/>
                <a:cs typeface="Arial"/>
              </a:rPr>
              <a:t>A conversation starter for small talk in Finnish</a:t>
            </a:r>
            <a:endParaRPr lang="en-US" sz="180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latin typeface="Arial"/>
                <a:ea typeface="Calibri"/>
                <a:cs typeface="Arial"/>
              </a:rPr>
              <a:t>Includes: </a:t>
            </a:r>
            <a:endParaRPr lang="en-US" sz="1800">
              <a:latin typeface="Arial"/>
              <a:ea typeface="Calibri"/>
              <a:cs typeface="Arial"/>
            </a:endParaRPr>
          </a:p>
          <a:p>
            <a:pPr lvl="1"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latin typeface="Arial"/>
                <a:ea typeface="Calibri"/>
                <a:cs typeface="Arial"/>
              </a:rPr>
              <a:t>Small talk phrases for Finnish learners</a:t>
            </a:r>
            <a:endParaRPr lang="en-US" sz="1800">
              <a:latin typeface="Arial"/>
              <a:ea typeface="Calibri"/>
              <a:cs typeface="Arial"/>
            </a:endParaRPr>
          </a:p>
          <a:p>
            <a:pPr lvl="2"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latin typeface="Arial"/>
                <a:ea typeface="Calibri"/>
                <a:cs typeface="Arial"/>
              </a:rPr>
              <a:t>related to work and everyday life</a:t>
            </a:r>
            <a:endParaRPr lang="en-US" sz="1800">
              <a:latin typeface="Arial"/>
              <a:ea typeface="Calibri"/>
              <a:cs typeface="Arial"/>
            </a:endParaRPr>
          </a:p>
          <a:p>
            <a:pPr lvl="2"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accompanied by English translations and videos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1"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Tips for Finnish speakers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2">
              <a:lnSpc>
                <a:spcPct val="100000"/>
              </a:lnSpc>
              <a:buFont typeface="Arial" panose="05050102010706020507" pitchFamily="18" charset="2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supporting understanding and language learning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914400" lvl="2" indent="0">
              <a:lnSpc>
                <a:spcPct val="100000"/>
              </a:lnSpc>
              <a:buNone/>
            </a:pPr>
            <a:endParaRPr lang="en-GB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ea typeface="+mj-lt"/>
                <a:cs typeface="Arial"/>
              </a:rPr>
              <a:t>Breakroom booklet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pic>
        <p:nvPicPr>
          <p:cNvPr id="7" name="Sisällön paikkamerkki 4" descr="Kuva, joka sisältää kohteen henkilö, pöytäastiasto, teksti, pöytä&#10;&#10;Kuvaus luotu automaattisesti">
            <a:extLst>
              <a:ext uri="{FF2B5EF4-FFF2-40B4-BE49-F238E27FC236}">
                <a16:creationId xmlns:a16="http://schemas.microsoft.com/office/drawing/2014/main" id="{E3AF4656-CB2F-5F8D-162F-C7508DACD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2995"/>
          <a:stretch/>
        </p:blipFill>
        <p:spPr>
          <a:xfrm>
            <a:off x="507118" y="3599713"/>
            <a:ext cx="4766022" cy="29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Kollegoiden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kanssa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harjoittelu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64" y="1721477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Lounaskeskustelut suomeksi / ruotsiksi / englanniksi </a:t>
            </a:r>
            <a:endParaRPr lang="en-US" sz="3200"/>
          </a:p>
          <a:p>
            <a:pPr lvl="1" indent="-285750">
              <a:lnSpc>
                <a:spcPct val="107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Säännöllinen aika ja paikka</a:t>
            </a:r>
          </a:p>
          <a:p>
            <a:pPr lvl="1" indent="-285750">
              <a:lnSpc>
                <a:spcPct val="107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Yhteyshenkilö</a:t>
            </a:r>
            <a:endParaRPr lang="fi-FI"/>
          </a:p>
          <a:p>
            <a:r>
              <a:rPr lang="en-US" sz="1800" err="1">
                <a:latin typeface="Arial"/>
                <a:ea typeface="Calibri"/>
                <a:cs typeface="Arial"/>
              </a:rPr>
              <a:t>Kahvitauot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suomeksi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</a:p>
          <a:p>
            <a:r>
              <a:rPr lang="en-US" sz="1800">
                <a:latin typeface="Arial"/>
                <a:ea typeface="Calibri"/>
                <a:cs typeface="Arial"/>
              </a:rPr>
              <a:t>"</a:t>
            </a:r>
            <a:r>
              <a:rPr lang="en-US" sz="1800" err="1">
                <a:latin typeface="Arial"/>
                <a:ea typeface="Calibri"/>
                <a:cs typeface="Arial"/>
              </a:rPr>
              <a:t>Suomenkielinen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pöytä</a:t>
            </a:r>
            <a:r>
              <a:rPr lang="en-US" sz="1800">
                <a:latin typeface="Arial"/>
                <a:ea typeface="Calibri"/>
                <a:cs typeface="Arial"/>
              </a:rPr>
              <a:t>"</a:t>
            </a:r>
          </a:p>
          <a:p>
            <a:r>
              <a:rPr lang="en-US" sz="1800" err="1">
                <a:latin typeface="Arial"/>
                <a:ea typeface="Calibri"/>
                <a:cs typeface="Arial"/>
              </a:rPr>
              <a:t>Kokouksen</a:t>
            </a:r>
            <a:r>
              <a:rPr lang="en-US" sz="1800">
                <a:latin typeface="Arial"/>
                <a:ea typeface="Calibri"/>
                <a:cs typeface="Arial"/>
              </a:rPr>
              <a:t>/</a:t>
            </a:r>
            <a:r>
              <a:rPr lang="en-US" sz="1800" err="1">
                <a:latin typeface="Arial"/>
                <a:ea typeface="Calibri"/>
                <a:cs typeface="Arial"/>
              </a:rPr>
              <a:t>tapaamisen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ensimmäiset</a:t>
            </a:r>
            <a:r>
              <a:rPr lang="en-US" sz="1800">
                <a:latin typeface="Arial"/>
                <a:ea typeface="Calibri"/>
                <a:cs typeface="Arial"/>
              </a:rPr>
              <a:t> 3 </a:t>
            </a:r>
            <a:r>
              <a:rPr lang="en-US" sz="1800" err="1">
                <a:latin typeface="Arial"/>
                <a:ea typeface="Calibri"/>
                <a:cs typeface="Arial"/>
              </a:rPr>
              <a:t>minuuttia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suomeksi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</a:p>
          <a:p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10288" y="1721645"/>
            <a:ext cx="4977083" cy="4107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Lunch conversations in Finnish / Swedish / English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Regular time and place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Contact person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Coffee breaks in Finnish 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“Finnish table”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GB" sz="1800" dirty="0">
                <a:latin typeface="Arial"/>
                <a:ea typeface="+mn-lt"/>
                <a:cs typeface="+mn-lt"/>
              </a:rPr>
              <a:t>First 3 minutes of meetings/encounters: small talk in Finnish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 panose="020F0502020204030204"/>
              <a:cs typeface="Calibri" panose="020F0502020204030204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/>
                <a:ea typeface="+mj-lt"/>
                <a:cs typeface="Arial"/>
              </a:rPr>
              <a:t>Practising</a:t>
            </a:r>
            <a:r>
              <a:rPr lang="en-US" sz="3200" b="1" dirty="0">
                <a:latin typeface="Arial"/>
                <a:ea typeface="+mj-lt"/>
                <a:cs typeface="Arial"/>
              </a:rPr>
              <a:t> with colleagues</a:t>
            </a:r>
            <a:endParaRPr lang="en-US" sz="3200" b="1" dirty="0">
              <a:latin typeface="Arial"/>
              <a:ea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78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8" y="289877"/>
            <a:ext cx="5039947" cy="1325563"/>
          </a:xfrm>
        </p:spPr>
        <p:txBody>
          <a:bodyPr>
            <a:noAutofit/>
          </a:bodyPr>
          <a:lstStyle/>
          <a:p>
            <a:r>
              <a:rPr lang="en-US" sz="3200" b="1" err="1">
                <a:latin typeface="Arial"/>
                <a:cs typeface="Arial"/>
              </a:rPr>
              <a:t>Kollegoiden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auttaminen</a:t>
            </a:r>
            <a:r>
              <a:rPr lang="en-US" sz="3200" b="1">
                <a:latin typeface="Arial"/>
                <a:cs typeface="Arial"/>
              </a:rPr>
              <a:t>: </a:t>
            </a:r>
            <a:r>
              <a:rPr lang="en-US" sz="3200" b="1" err="1">
                <a:latin typeface="Arial"/>
                <a:cs typeface="Arial"/>
              </a:rPr>
              <a:t>miten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tukea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oppijaa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63" y="1721477"/>
            <a:ext cx="5235013" cy="4984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Arial"/>
                <a:ea typeface="Calibri"/>
                <a:cs typeface="Arial"/>
              </a:rPr>
              <a:t>Rohkaise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osallistumaan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kysymällä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mielipidettä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/>
                <a:cs typeface="Arial"/>
              </a:rPr>
              <a:t>Tavallinen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selkeä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puhe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riittää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>
                <a:latin typeface="Arial"/>
                <a:ea typeface="Calibri"/>
                <a:cs typeface="Arial"/>
              </a:rPr>
              <a:t>Anna </a:t>
            </a:r>
            <a:r>
              <a:rPr lang="en-US" sz="1800" err="1">
                <a:latin typeface="Arial"/>
                <a:ea typeface="Calibri"/>
                <a:cs typeface="Arial"/>
              </a:rPr>
              <a:t>aikaa</a:t>
            </a:r>
            <a:r>
              <a:rPr lang="en-US" sz="1800">
                <a:latin typeface="Arial"/>
                <a:ea typeface="Calibri"/>
                <a:cs typeface="Arial"/>
              </a:rPr>
              <a:t> ja </a:t>
            </a:r>
            <a:r>
              <a:rPr lang="en-US" sz="1800" err="1">
                <a:latin typeface="Arial"/>
                <a:ea typeface="Calibri"/>
                <a:cs typeface="Arial"/>
              </a:rPr>
              <a:t>tukea</a:t>
            </a:r>
            <a:r>
              <a:rPr lang="en-US" sz="1800">
                <a:latin typeface="Arial"/>
                <a:ea typeface="Calibri"/>
                <a:cs typeface="Arial"/>
              </a:rPr>
              <a:t>: </a:t>
            </a:r>
            <a:r>
              <a:rPr lang="en-US" sz="1800" err="1">
                <a:latin typeface="Arial"/>
                <a:ea typeface="Calibri"/>
                <a:cs typeface="Arial"/>
              </a:rPr>
              <a:t>älä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vaihda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heti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kieltä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englanniksi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/>
                <a:cs typeface="Arial"/>
              </a:rPr>
              <a:t>Opeta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usein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toistuvia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sanoja</a:t>
            </a:r>
            <a:r>
              <a:rPr lang="en-US" sz="1800">
                <a:latin typeface="Arial"/>
                <a:ea typeface="Calibri"/>
                <a:cs typeface="Arial"/>
              </a:rPr>
              <a:t> ja </a:t>
            </a:r>
            <a:r>
              <a:rPr lang="en-US" sz="1800" err="1">
                <a:latin typeface="Arial"/>
                <a:ea typeface="Calibri"/>
                <a:cs typeface="Arial"/>
              </a:rPr>
              <a:t>fraaseja</a:t>
            </a:r>
            <a:endParaRPr lang="en-US" sz="1800">
              <a:latin typeface="Arial"/>
              <a:ea typeface="Calibri"/>
              <a:cs typeface="Arial"/>
            </a:endParaRPr>
          </a:p>
          <a:p>
            <a:endParaRPr lang="en-US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1800" b="1">
                <a:latin typeface="Arial"/>
                <a:ea typeface="Calibri"/>
                <a:cs typeface="Arial"/>
              </a:rPr>
              <a:t>Lue </a:t>
            </a:r>
            <a:r>
              <a:rPr lang="en-US" sz="1800" b="1" err="1">
                <a:latin typeface="Arial"/>
                <a:ea typeface="Calibri"/>
                <a:cs typeface="Arial"/>
              </a:rPr>
              <a:t>konkreettisia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vinkkejä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  <a:hlinkClick r:id="rId3"/>
              </a:rPr>
              <a:t>Kielibuustin</a:t>
            </a:r>
            <a:r>
              <a:rPr lang="en-US" sz="1800" b="1">
                <a:latin typeface="Arial"/>
                <a:ea typeface="Calibri"/>
                <a:cs typeface="Arial"/>
                <a:hlinkClick r:id="rId3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  <a:hlinkClick r:id="rId3"/>
              </a:rPr>
              <a:t>sivuilta</a:t>
            </a:r>
            <a:r>
              <a:rPr lang="en-US" sz="1800" b="1">
                <a:latin typeface="Arial"/>
                <a:ea typeface="Calibri"/>
                <a:cs typeface="Arial"/>
              </a:rPr>
              <a:t>! </a:t>
            </a: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39043" y="1727576"/>
            <a:ext cx="4977083" cy="4107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Arial"/>
              </a:rPr>
              <a:t>Encourage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participation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by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asking</a:t>
            </a:r>
            <a:r>
              <a:rPr lang="fi-FI" sz="1800">
                <a:latin typeface="Arial"/>
                <a:ea typeface="+mn-lt"/>
                <a:cs typeface="Arial"/>
              </a:rPr>
              <a:t> for </a:t>
            </a:r>
            <a:r>
              <a:rPr lang="fi-FI" sz="1800" err="1">
                <a:latin typeface="Arial"/>
                <a:ea typeface="+mn-lt"/>
                <a:cs typeface="Arial"/>
              </a:rPr>
              <a:t>opinions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endParaRPr lang="fi-FI"/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Arial"/>
              </a:rPr>
              <a:t>Normal</a:t>
            </a:r>
            <a:r>
              <a:rPr lang="fi-FI" sz="1800">
                <a:latin typeface="Arial"/>
                <a:ea typeface="+mn-lt"/>
                <a:cs typeface="Arial"/>
              </a:rPr>
              <a:t>, </a:t>
            </a:r>
            <a:r>
              <a:rPr lang="fi-FI" sz="1800" err="1">
                <a:latin typeface="Arial"/>
                <a:ea typeface="+mn-lt"/>
                <a:cs typeface="Arial"/>
              </a:rPr>
              <a:t>clear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speech</a:t>
            </a:r>
            <a:r>
              <a:rPr lang="fi-FI" sz="1800">
                <a:latin typeface="Arial"/>
                <a:ea typeface="+mn-lt"/>
                <a:cs typeface="Arial"/>
              </a:rPr>
              <a:t> is </a:t>
            </a:r>
            <a:r>
              <a:rPr lang="fi-FI" sz="1800" err="1">
                <a:latin typeface="Arial"/>
                <a:ea typeface="+mn-lt"/>
                <a:cs typeface="Arial"/>
              </a:rPr>
              <a:t>sufficient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endParaRPr lang="fi-FI"/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Arial"/>
              </a:rPr>
              <a:t>Give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time</a:t>
            </a:r>
            <a:r>
              <a:rPr lang="fi-FI" sz="1800">
                <a:latin typeface="Arial"/>
                <a:ea typeface="+mn-lt"/>
                <a:cs typeface="Arial"/>
              </a:rPr>
              <a:t> and </a:t>
            </a:r>
            <a:r>
              <a:rPr lang="fi-FI" sz="1800" err="1">
                <a:latin typeface="Arial"/>
                <a:ea typeface="+mn-lt"/>
                <a:cs typeface="Arial"/>
              </a:rPr>
              <a:t>support</a:t>
            </a:r>
            <a:r>
              <a:rPr lang="fi-FI" sz="1800">
                <a:latin typeface="Arial"/>
                <a:ea typeface="+mn-lt"/>
                <a:cs typeface="Arial"/>
              </a:rPr>
              <a:t> for </a:t>
            </a:r>
            <a:r>
              <a:rPr lang="fi-FI" sz="1800" err="1">
                <a:latin typeface="Arial"/>
                <a:ea typeface="+mn-lt"/>
                <a:cs typeface="Arial"/>
              </a:rPr>
              <a:t>comprehension</a:t>
            </a:r>
            <a:r>
              <a:rPr lang="fi-FI" sz="1800">
                <a:latin typeface="Arial"/>
                <a:ea typeface="+mn-lt"/>
                <a:cs typeface="Arial"/>
              </a:rPr>
              <a:t>: </a:t>
            </a:r>
            <a:r>
              <a:rPr lang="fi-FI" sz="1800" err="1">
                <a:latin typeface="Arial"/>
                <a:ea typeface="+mn-lt"/>
                <a:cs typeface="Arial"/>
              </a:rPr>
              <a:t>don't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switch</a:t>
            </a:r>
            <a:r>
              <a:rPr lang="fi-FI" sz="1800">
                <a:latin typeface="Arial"/>
                <a:ea typeface="+mn-lt"/>
                <a:cs typeface="Arial"/>
              </a:rPr>
              <a:t> to English </a:t>
            </a:r>
            <a:r>
              <a:rPr lang="fi-FI" sz="1800" err="1">
                <a:latin typeface="Arial"/>
                <a:ea typeface="+mn-lt"/>
                <a:cs typeface="Arial"/>
              </a:rPr>
              <a:t>immediately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endParaRPr lang="fi-FI"/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Arial"/>
              </a:rPr>
              <a:t>Teach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frequently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used</a:t>
            </a:r>
            <a:r>
              <a:rPr lang="fi-FI" sz="1800">
                <a:latin typeface="Arial"/>
                <a:ea typeface="+mn-lt"/>
                <a:cs typeface="Arial"/>
              </a:rPr>
              <a:t> </a:t>
            </a:r>
            <a:r>
              <a:rPr lang="fi-FI" sz="1800" err="1">
                <a:latin typeface="Arial"/>
                <a:ea typeface="+mn-lt"/>
                <a:cs typeface="Arial"/>
              </a:rPr>
              <a:t>words</a:t>
            </a:r>
            <a:r>
              <a:rPr lang="fi-FI" sz="1800">
                <a:latin typeface="Arial"/>
                <a:ea typeface="+mn-lt"/>
                <a:cs typeface="Arial"/>
              </a:rPr>
              <a:t> and </a:t>
            </a:r>
            <a:r>
              <a:rPr lang="fi-FI" sz="1800" err="1">
                <a:latin typeface="Arial"/>
                <a:ea typeface="+mn-lt"/>
                <a:cs typeface="Arial"/>
              </a:rPr>
              <a:t>phrases</a:t>
            </a:r>
            <a:endParaRPr lang="fi-FI" sz="1800"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Read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practical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tips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on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the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Kielibuusti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website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: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Finnish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learners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! 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latin typeface="Arial"/>
              <a:ea typeface="Calibri"/>
              <a:cs typeface="Calibri" panose="020F0502020204030204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600">
              <a:latin typeface="Arial"/>
              <a:ea typeface="Calibri"/>
              <a:cs typeface="Calibri" panose="020F0502020204030204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60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6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ea typeface="+mj-lt"/>
                <a:cs typeface="Arial"/>
              </a:rPr>
              <a:t>Advice for colleagues: how to support the learner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8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8" y="289877"/>
            <a:ext cx="5274709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Taskuvihko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ammatillisen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kielen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oppimisen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tueksi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77" y="1606458"/>
            <a:ext cx="4447950" cy="4641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latin typeface="Arial"/>
                <a:ea typeface="Calibri"/>
                <a:cs typeface="Arial"/>
              </a:rPr>
              <a:t>Kielenoppija kirjoittaa vihkoon havaintoja työpaikan kielenkäytöstä. </a:t>
            </a:r>
          </a:p>
          <a:p>
            <a:r>
              <a:rPr lang="fi-FI" sz="1800">
                <a:latin typeface="Arial"/>
                <a:ea typeface="Calibri"/>
                <a:cs typeface="Arial"/>
              </a:rPr>
              <a:t>Havaintoja käsitellään työtovereiden tai esihenkilön kanssa. </a:t>
            </a:r>
          </a:p>
          <a:p>
            <a:r>
              <a:rPr lang="en-US" sz="1800" err="1">
                <a:latin typeface="Arial"/>
                <a:ea typeface="Calibri"/>
                <a:cs typeface="Arial"/>
              </a:rPr>
              <a:t>Hyödyt</a:t>
            </a:r>
            <a:r>
              <a:rPr lang="en-US" sz="1800">
                <a:latin typeface="Arial"/>
                <a:ea typeface="Calibri"/>
                <a:cs typeface="Arial"/>
              </a:rPr>
              <a:t>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Sitoo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kielenoppimisen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työntekijän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tarpeisiin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ja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osaksi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työtilanteita</a:t>
            </a:r>
            <a:endParaRPr lang="en-US" sz="3200" err="1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Mahdollistaa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ammatillisen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sanaston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ja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ilmaisun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oppimisen</a:t>
            </a:r>
            <a:r>
              <a:rPr lang="en-US" sz="16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endParaRPr lang="en-US" sz="3200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Aktivoi</a:t>
            </a:r>
            <a:r>
              <a:rPr lang="en-US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koko</a:t>
            </a:r>
            <a:r>
              <a:rPr lang="en-US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työyhteisön</a:t>
            </a:r>
            <a:r>
              <a:rPr lang="en-US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kielenoppijan</a:t>
            </a:r>
            <a:r>
              <a:rPr lang="en-US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tueksi</a:t>
            </a:r>
            <a:endParaRPr lang="en-US" sz="16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en-US" sz="1800">
                <a:latin typeface="Arial"/>
                <a:ea typeface="Calibri"/>
                <a:cs typeface="Arial"/>
              </a:rPr>
              <a:t>Lue </a:t>
            </a:r>
            <a:r>
              <a:rPr lang="en-US" sz="1800" err="1">
                <a:latin typeface="Arial"/>
                <a:ea typeface="Calibri"/>
                <a:cs typeface="Arial"/>
              </a:rPr>
              <a:t>lisää</a:t>
            </a:r>
            <a:r>
              <a:rPr lang="en-US" sz="1800">
                <a:latin typeface="Arial"/>
                <a:ea typeface="Calibri"/>
                <a:cs typeface="Arial"/>
              </a:rPr>
              <a:t>: </a:t>
            </a:r>
            <a:r>
              <a:rPr lang="en-US" sz="1800">
                <a:latin typeface="Arial"/>
                <a:ea typeface="Calibri"/>
                <a:cs typeface="Arial"/>
                <a:hlinkClick r:id="rId3"/>
              </a:rPr>
              <a:t>Taskuvihko Kielibuustin sivuilla</a:t>
            </a:r>
            <a:endParaRPr lang="en-US" sz="18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10288" y="1612557"/>
            <a:ext cx="4977083" cy="436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dirty="0">
                <a:latin typeface="Arial"/>
                <a:ea typeface="+mn-lt"/>
                <a:cs typeface="Arial"/>
              </a:rPr>
              <a:t>Language </a:t>
            </a:r>
            <a:r>
              <a:rPr lang="fi-FI" sz="1800" dirty="0" err="1">
                <a:latin typeface="Arial"/>
                <a:ea typeface="+mn-lt"/>
                <a:cs typeface="Arial"/>
              </a:rPr>
              <a:t>learner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writes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down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observations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about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use</a:t>
            </a:r>
            <a:r>
              <a:rPr lang="fi-FI" sz="1800" dirty="0">
                <a:latin typeface="Arial"/>
                <a:ea typeface="+mn-lt"/>
                <a:cs typeface="Arial"/>
              </a:rPr>
              <a:t> at </a:t>
            </a:r>
            <a:r>
              <a:rPr lang="fi-FI" sz="1800" dirty="0" err="1">
                <a:latin typeface="Arial"/>
                <a:ea typeface="+mn-lt"/>
                <a:cs typeface="Arial"/>
              </a:rPr>
              <a:t>work</a:t>
            </a:r>
            <a:r>
              <a:rPr lang="fi-FI" sz="1800" dirty="0">
                <a:latin typeface="Arial"/>
                <a:ea typeface="+mn-lt"/>
                <a:cs typeface="Arial"/>
              </a:rPr>
              <a:t> in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notebook</a:t>
            </a:r>
            <a:r>
              <a:rPr lang="fi-FI" sz="1800" dirty="0">
                <a:latin typeface="Arial"/>
                <a:ea typeface="+mn-lt"/>
                <a:cs typeface="Arial"/>
              </a:rPr>
              <a:t>.</a:t>
            </a:r>
            <a:endParaRPr lang="fi-FI" dirty="0"/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They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discuss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 </a:t>
            </a:r>
            <a:r>
              <a:rPr lang="fi-FI" sz="1800" dirty="0" err="1">
                <a:latin typeface="Arial"/>
                <a:ea typeface="+mn-lt"/>
                <a:cs typeface="Arial"/>
              </a:rPr>
              <a:t>observations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with</a:t>
            </a:r>
            <a:r>
              <a:rPr lang="fi-FI" sz="1800" dirty="0">
                <a:latin typeface="Arial"/>
                <a:ea typeface="+mn-lt"/>
                <a:cs typeface="Arial"/>
              </a:rPr>
              <a:t> </a:t>
            </a:r>
            <a:r>
              <a:rPr lang="fi-FI" sz="1800" dirty="0" err="1">
                <a:latin typeface="Arial"/>
                <a:ea typeface="+mn-lt"/>
                <a:cs typeface="Arial"/>
              </a:rPr>
              <a:t>their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colleagues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or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supervisor</a:t>
            </a:r>
            <a:r>
              <a:rPr lang="fi-FI" sz="1800" dirty="0">
                <a:latin typeface="Arial"/>
                <a:ea typeface="+mn-lt"/>
                <a:cs typeface="Arial"/>
              </a:rPr>
              <a:t>.</a:t>
            </a:r>
            <a:endParaRPr lang="fi-FI" dirty="0"/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Benefits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: </a:t>
            </a:r>
          </a:p>
          <a:p>
            <a:pPr lvl="1">
              <a:buFont typeface="Courier New" panose="05050102010706020507" pitchFamily="18" charset="2"/>
              <a:buChar char="o"/>
            </a:pP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pocket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book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links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language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learning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to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employee’s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needs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and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work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scenarios</a:t>
            </a:r>
            <a:endParaRPr lang="fi-FI" sz="16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lvl="1">
              <a:buFont typeface="Courier New" panose="05050102010706020507" pitchFamily="18" charset="2"/>
              <a:buChar char="o"/>
            </a:pPr>
            <a:r>
              <a:rPr lang="fi-FI" sz="1600" dirty="0">
                <a:latin typeface="Arial"/>
                <a:ea typeface="+mn-lt"/>
                <a:cs typeface="Arial"/>
              </a:rPr>
              <a:t>It </a:t>
            </a:r>
            <a:r>
              <a:rPr lang="fi-FI" sz="1600" dirty="0" err="1">
                <a:latin typeface="Arial"/>
                <a:ea typeface="+mn-lt"/>
                <a:cs typeface="Arial"/>
              </a:rPr>
              <a:t>supports</a:t>
            </a:r>
            <a:r>
              <a:rPr lang="fi-FI" sz="1600" dirty="0"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latin typeface="Arial"/>
                <a:ea typeface="+mn-lt"/>
                <a:cs typeface="Arial"/>
              </a:rPr>
              <a:t>the</a:t>
            </a:r>
            <a:r>
              <a:rPr lang="fi-FI" sz="1600" dirty="0"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latin typeface="Arial"/>
                <a:ea typeface="+mn-lt"/>
                <a:cs typeface="Arial"/>
              </a:rPr>
              <a:t>learning</a:t>
            </a:r>
            <a:r>
              <a:rPr lang="fi-FI" sz="1600" dirty="0">
                <a:latin typeface="Arial"/>
                <a:ea typeface="+mn-lt"/>
                <a:cs typeface="Arial"/>
              </a:rPr>
              <a:t> of </a:t>
            </a:r>
            <a:r>
              <a:rPr lang="fi-FI" sz="1600" dirty="0" err="1">
                <a:latin typeface="Arial"/>
                <a:ea typeface="+mn-lt"/>
                <a:cs typeface="Arial"/>
              </a:rPr>
              <a:t>professional</a:t>
            </a:r>
            <a:r>
              <a:rPr lang="fi-FI" sz="1600" dirty="0">
                <a:latin typeface="Arial"/>
                <a:ea typeface="+mn-lt"/>
                <a:cs typeface="Arial"/>
              </a:rPr>
              <a:t> </a:t>
            </a:r>
            <a:r>
              <a:rPr lang="fi-FI" sz="1600" dirty="0" err="1">
                <a:latin typeface="Arial"/>
                <a:ea typeface="+mn-lt"/>
                <a:cs typeface="Arial"/>
              </a:rPr>
              <a:t>vocabulary</a:t>
            </a:r>
            <a:r>
              <a:rPr lang="fi-FI" sz="1600" dirty="0">
                <a:latin typeface="Arial"/>
                <a:ea typeface="+mn-lt"/>
                <a:cs typeface="Arial"/>
              </a:rPr>
              <a:t> and </a:t>
            </a:r>
            <a:r>
              <a:rPr lang="fi-FI" sz="1600" dirty="0" err="1">
                <a:latin typeface="Arial"/>
                <a:ea typeface="+mn-lt"/>
                <a:cs typeface="Arial"/>
              </a:rPr>
              <a:t>expressions</a:t>
            </a:r>
            <a:endParaRPr lang="fi-FI" sz="1600" dirty="0">
              <a:latin typeface="Arial"/>
              <a:ea typeface="Calibri"/>
              <a:cs typeface="Arial"/>
            </a:endParaRPr>
          </a:p>
          <a:p>
            <a:pPr lvl="1">
              <a:buFont typeface="Courier New" panose="05050102010706020507" pitchFamily="18" charset="2"/>
              <a:buChar char="o"/>
            </a:pP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It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engages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the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entire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work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community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in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supporting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language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learning</a:t>
            </a:r>
            <a:endParaRPr lang="fi-FI" sz="16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1">
              <a:buFont typeface="Arial" panose="05050102010706020507" pitchFamily="18" charset="2"/>
              <a:buChar char="•"/>
            </a:pPr>
            <a:endParaRPr lang="fi-FI" b="1" dirty="0">
              <a:solidFill>
                <a:srgbClr val="162A52"/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lvl="1">
              <a:buFont typeface="Courier New" panose="05050102010706020507" pitchFamily="18" charset="2"/>
              <a:buChar char="o"/>
            </a:pPr>
            <a:endParaRPr lang="fi-FI" sz="1400" dirty="0">
              <a:latin typeface="Arial"/>
              <a:ea typeface="Calibri" panose="020F0502020204030204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>
                <a:latin typeface="Arial"/>
                <a:ea typeface="Calibri" panose="020F0502020204030204"/>
                <a:cs typeface="Arial"/>
              </a:rPr>
              <a:t>Read </a:t>
            </a:r>
            <a:r>
              <a:rPr lang="fi-FI" sz="1800" dirty="0" err="1">
                <a:latin typeface="Arial"/>
                <a:ea typeface="Calibri" panose="020F0502020204030204"/>
                <a:cs typeface="Arial"/>
              </a:rPr>
              <a:t>more</a:t>
            </a:r>
            <a:r>
              <a:rPr lang="fi-FI" sz="1800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fi-FI" sz="1800" dirty="0">
                <a:latin typeface="Arial"/>
                <a:ea typeface="Calibri" panose="020F0502020204030204"/>
                <a:cs typeface="Arial"/>
                <a:hlinkClick r:id="rId4"/>
              </a:rPr>
              <a:t>Pocket </a:t>
            </a:r>
            <a:r>
              <a:rPr lang="fi-FI" sz="1800" dirty="0" err="1">
                <a:latin typeface="Arial"/>
                <a:ea typeface="Calibri" panose="020F0502020204030204"/>
                <a:cs typeface="Arial"/>
                <a:hlinkClick r:id="rId4"/>
              </a:rPr>
              <a:t>book</a:t>
            </a:r>
            <a:r>
              <a:rPr lang="fi-FI" sz="1800" dirty="0">
                <a:latin typeface="Arial"/>
                <a:ea typeface="Calibri" panose="020F0502020204030204"/>
                <a:cs typeface="Arial"/>
                <a:hlinkClick r:id="rId4"/>
              </a:rPr>
              <a:t> on </a:t>
            </a:r>
            <a:r>
              <a:rPr lang="fi-FI" sz="1800" dirty="0" err="1">
                <a:latin typeface="Arial"/>
                <a:ea typeface="Calibri" panose="020F0502020204030204"/>
                <a:cs typeface="Arial"/>
                <a:hlinkClick r:id="rId4"/>
              </a:rPr>
              <a:t>the</a:t>
            </a:r>
            <a:r>
              <a:rPr lang="fi-FI" sz="1800" dirty="0">
                <a:latin typeface="Arial"/>
                <a:ea typeface="Calibri" panose="020F0502020204030204"/>
                <a:cs typeface="Arial"/>
                <a:hlinkClick r:id="rId4"/>
              </a:rPr>
              <a:t> Kielibuusti.fi</a:t>
            </a:r>
            <a:r>
              <a:rPr lang="fi-FI" sz="18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fi-FI" sz="1800" dirty="0" err="1">
                <a:latin typeface="Arial"/>
                <a:ea typeface="Calibri" panose="020F0502020204030204"/>
                <a:cs typeface="Arial"/>
              </a:rPr>
              <a:t>website</a:t>
            </a: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6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6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6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6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err="1">
                <a:latin typeface="Arial"/>
                <a:ea typeface="+mj-lt"/>
                <a:cs typeface="Arial"/>
              </a:rPr>
              <a:t>The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pocket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book</a:t>
            </a:r>
            <a:r>
              <a:rPr lang="fi-FI" sz="3200" b="1">
                <a:latin typeface="Arial"/>
                <a:ea typeface="+mj-lt"/>
                <a:cs typeface="Arial"/>
              </a:rPr>
              <a:t>: Learning </a:t>
            </a:r>
            <a:r>
              <a:rPr lang="fi-FI" sz="3200" b="1" err="1">
                <a:latin typeface="Arial"/>
                <a:ea typeface="+mj-lt"/>
                <a:cs typeface="Arial"/>
              </a:rPr>
              <a:t>professional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language</a:t>
            </a:r>
            <a:r>
              <a:rPr lang="fi-FI" sz="3200" b="1">
                <a:latin typeface="Arial"/>
                <a:ea typeface="+mj-lt"/>
                <a:cs typeface="Arial"/>
              </a:rPr>
              <a:t> at </a:t>
            </a:r>
            <a:r>
              <a:rPr lang="fi-FI" sz="3200" b="1" err="1">
                <a:latin typeface="Arial"/>
                <a:ea typeface="+mj-lt"/>
                <a:cs typeface="Arial"/>
              </a:rPr>
              <a:t>work</a:t>
            </a:r>
            <a:endParaRPr lang="en-US" sz="3200">
              <a:latin typeface="Arial"/>
              <a:ea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55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5176834" cy="1325563"/>
          </a:xfrm>
        </p:spPr>
        <p:txBody>
          <a:bodyPr>
            <a:noAutofit/>
          </a:bodyPr>
          <a:lstStyle/>
          <a:p>
            <a:r>
              <a:rPr lang="en-US" sz="3200" b="1">
                <a:latin typeface="Arial"/>
                <a:cs typeface="Arial"/>
              </a:rPr>
              <a:t>Aalto-</a:t>
            </a:r>
            <a:r>
              <a:rPr lang="en-US" sz="3200" b="1" err="1">
                <a:latin typeface="Arial"/>
                <a:cs typeface="Arial"/>
              </a:rPr>
              <a:t>yliopiston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tarjoama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vapaamuotoinen</a:t>
            </a:r>
            <a:r>
              <a:rPr lang="en-US" sz="3200" b="1">
                <a:latin typeface="Arial"/>
                <a:cs typeface="Arial"/>
              </a:rPr>
              <a:t> </a:t>
            </a:r>
            <a:br>
              <a:rPr lang="en-US" sz="3200" b="1">
                <a:latin typeface="Arial"/>
                <a:cs typeface="Arial"/>
              </a:rPr>
            </a:br>
            <a:r>
              <a:rPr lang="en-US" sz="3200" b="1" err="1">
                <a:latin typeface="Arial"/>
                <a:cs typeface="Arial"/>
              </a:rPr>
              <a:t>kielenopetus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60" y="1721477"/>
            <a:ext cx="5073428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Arial"/>
                <a:ea typeface="Calibri"/>
                <a:cs typeface="Arial"/>
              </a:rPr>
              <a:t>Keskusteluryhmät</a:t>
            </a:r>
            <a:endParaRPr lang="en-US" sz="1800">
              <a:latin typeface="Arial"/>
              <a:ea typeface="Calibri"/>
              <a:cs typeface="Arial"/>
            </a:endParaRP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Calibri"/>
                <a:cs typeface="Arial"/>
              </a:rPr>
              <a:t>Puhutaan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suomea</a:t>
            </a:r>
            <a:r>
              <a:rPr lang="en-US" sz="1800">
                <a:latin typeface="Arial"/>
                <a:ea typeface="Calibri"/>
                <a:cs typeface="Arial"/>
              </a:rPr>
              <a:t> -</a:t>
            </a:r>
            <a:r>
              <a:rPr lang="en-US" sz="1800" err="1">
                <a:latin typeface="Arial"/>
                <a:ea typeface="Calibri"/>
                <a:cs typeface="Arial"/>
              </a:rPr>
              <a:t>keskusteluryhmä</a:t>
            </a:r>
            <a:br>
              <a:rPr lang="en-US" sz="1800">
                <a:latin typeface="Arial"/>
                <a:ea typeface="Calibri"/>
                <a:cs typeface="Arial"/>
              </a:rPr>
            </a:b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>
                <a:latin typeface="Arial"/>
                <a:ea typeface="Calibri"/>
                <a:cs typeface="Arial"/>
              </a:rPr>
              <a:t>Each one teach one -</a:t>
            </a:r>
            <a:r>
              <a:rPr lang="en-US" sz="1800" err="1">
                <a:latin typeface="Arial"/>
                <a:ea typeface="Calibri"/>
                <a:cs typeface="Arial"/>
              </a:rPr>
              <a:t>yhteisö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Aalto </a:t>
            </a:r>
            <a:r>
              <a:rPr lang="en-US" sz="1800" err="1">
                <a:latin typeface="Arial"/>
                <a:ea typeface="Calibri"/>
                <a:cs typeface="Arial"/>
              </a:rPr>
              <a:t>Socialissa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Calibri"/>
                <a:cs typeface="Arial"/>
              </a:rPr>
              <a:t>Yhteisössä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jaetaan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tietoa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kielikoulutuksista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henkilöstölle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, </a:t>
            </a:r>
            <a:r>
              <a:rPr lang="en-US" sz="1800" err="1">
                <a:latin typeface="Arial"/>
                <a:ea typeface="Calibri"/>
                <a:cs typeface="Arial"/>
              </a:rPr>
              <a:t>vapaamuotoisista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oppimismahdollisuuksista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sekä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muita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oppimiseen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liittyviä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linkkejä</a:t>
            </a: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Calibri"/>
                <a:cs typeface="Arial"/>
              </a:rPr>
              <a:t>Yhteisö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, </a:t>
            </a:r>
            <a:r>
              <a:rPr lang="en-US" sz="1800" err="1">
                <a:latin typeface="Arial"/>
                <a:ea typeface="Calibri"/>
                <a:cs typeface="Arial"/>
              </a:rPr>
              <a:t>josta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voi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löytää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kielenopetteluseuraa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</a:p>
          <a:p>
            <a:pPr marL="400050" lvl="1" indent="0">
              <a:buNone/>
            </a:pP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8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10288" y="1721477"/>
            <a:ext cx="4977083" cy="3998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Conversation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groups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are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informal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conversation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sessions</a:t>
            </a:r>
            <a:r>
              <a:rPr lang="fi-FI" sz="1800" dirty="0">
                <a:latin typeface="Arial"/>
                <a:ea typeface="+mn-lt"/>
                <a:cs typeface="Arial"/>
              </a:rPr>
              <a:t> for Aalto </a:t>
            </a:r>
            <a:r>
              <a:rPr lang="fi-FI" sz="1800" dirty="0" err="1">
                <a:latin typeface="Arial"/>
                <a:ea typeface="+mn-lt"/>
                <a:cs typeface="Arial"/>
              </a:rPr>
              <a:t>staff</a:t>
            </a:r>
            <a:endParaRPr lang="fi-FI" sz="1800" dirty="0">
              <a:latin typeface="Arial"/>
              <a:ea typeface="+mn-lt"/>
              <a:cs typeface="Arial"/>
            </a:endParaRPr>
          </a:p>
          <a:p>
            <a:pPr lvl="1" indent="-285750">
              <a:buFont typeface="Courier New" panose="05050102010706020507" pitchFamily="18" charset="2"/>
              <a:buChar char="o"/>
            </a:pPr>
            <a:r>
              <a:rPr lang="fi-FI" sz="1800" dirty="0" err="1">
                <a:latin typeface="Arial"/>
                <a:ea typeface="+mn-lt"/>
                <a:cs typeface="Arial"/>
              </a:rPr>
              <a:t>Speaking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Finnish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conversation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group</a:t>
            </a:r>
            <a:br>
              <a:rPr lang="fi-FI" sz="1800" dirty="0">
                <a:latin typeface="Arial"/>
                <a:ea typeface="+mn-lt"/>
                <a:cs typeface="Arial"/>
              </a:rPr>
            </a:b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Each-one-teach-one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community</a:t>
            </a:r>
            <a:r>
              <a:rPr lang="fi-FI" sz="1800" dirty="0">
                <a:latin typeface="Arial"/>
                <a:ea typeface="+mn-lt"/>
                <a:cs typeface="Arial"/>
              </a:rPr>
              <a:t> on Aalto </a:t>
            </a:r>
            <a:r>
              <a:rPr lang="fi-FI" sz="1800" dirty="0" err="1">
                <a:latin typeface="Arial"/>
                <a:ea typeface="+mn-lt"/>
                <a:cs typeface="Arial"/>
              </a:rPr>
              <a:t>Social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</a:p>
          <a:p>
            <a:pPr lvl="1" indent="-285750">
              <a:spcBef>
                <a:spcPts val="1000"/>
              </a:spcBef>
              <a:buFont typeface="Arial" panose="05050102010706020507" pitchFamily="18" charset="2"/>
              <a:buChar char="o"/>
            </a:pPr>
            <a:r>
              <a:rPr lang="fi-FI" sz="1800" dirty="0" err="1">
                <a:latin typeface="Arial"/>
                <a:ea typeface="+mn-lt"/>
                <a:cs typeface="Arial"/>
              </a:rPr>
              <a:t>Sharing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information</a:t>
            </a:r>
            <a:r>
              <a:rPr lang="fi-FI" sz="1800" dirty="0">
                <a:latin typeface="Arial"/>
                <a:ea typeface="+mn-lt"/>
                <a:cs typeface="Arial"/>
              </a:rPr>
              <a:t> on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courses</a:t>
            </a:r>
            <a:r>
              <a:rPr lang="fi-FI" sz="1800" dirty="0">
                <a:latin typeface="Arial"/>
                <a:ea typeface="+mn-lt"/>
                <a:cs typeface="Arial"/>
              </a:rPr>
              <a:t> for </a:t>
            </a:r>
            <a:r>
              <a:rPr lang="fi-FI" sz="1800" dirty="0" err="1">
                <a:latin typeface="Arial"/>
                <a:ea typeface="+mn-lt"/>
                <a:cs typeface="Arial"/>
              </a:rPr>
              <a:t>staff</a:t>
            </a:r>
            <a:r>
              <a:rPr lang="fi-FI" sz="1800" dirty="0">
                <a:latin typeface="Arial"/>
                <a:ea typeface="+mn-lt"/>
                <a:cs typeface="Arial"/>
              </a:rPr>
              <a:t>, </a:t>
            </a:r>
            <a:r>
              <a:rPr lang="fi-FI" sz="1800" dirty="0" err="1">
                <a:latin typeface="Arial"/>
                <a:ea typeface="+mn-lt"/>
                <a:cs typeface="Arial"/>
              </a:rPr>
              <a:t>informal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practice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opportunities</a:t>
            </a:r>
            <a:r>
              <a:rPr lang="fi-FI" sz="1800" dirty="0">
                <a:latin typeface="Arial"/>
                <a:ea typeface="+mn-lt"/>
                <a:cs typeface="Arial"/>
              </a:rPr>
              <a:t> and </a:t>
            </a:r>
            <a:r>
              <a:rPr lang="fi-FI" sz="1800" dirty="0" err="1">
                <a:latin typeface="Arial"/>
                <a:ea typeface="+mn-lt"/>
                <a:cs typeface="Arial"/>
              </a:rPr>
              <a:t>other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learning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tips</a:t>
            </a:r>
            <a:endParaRPr lang="fi-FI" sz="1800" dirty="0">
              <a:latin typeface="Arial"/>
              <a:ea typeface="+mn-lt"/>
              <a:cs typeface="Arial"/>
            </a:endParaRPr>
          </a:p>
          <a:p>
            <a:pPr lvl="1" indent="-285750">
              <a:spcBef>
                <a:spcPts val="1000"/>
              </a:spcBef>
              <a:buFont typeface="Arial" panose="05050102010706020507" pitchFamily="18" charset="2"/>
              <a:buChar char="o"/>
            </a:pPr>
            <a:r>
              <a:rPr lang="fi-FI" sz="1800" dirty="0" err="1">
                <a:latin typeface="Arial"/>
                <a:ea typeface="+mn-lt"/>
                <a:cs typeface="Arial"/>
              </a:rPr>
              <a:t>Finding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partners</a:t>
            </a:r>
            <a:r>
              <a:rPr lang="fi-FI" sz="1800" dirty="0">
                <a:latin typeface="Arial"/>
                <a:ea typeface="+mn-lt"/>
                <a:cs typeface="Arial"/>
              </a:rPr>
              <a:t> for </a:t>
            </a:r>
            <a:r>
              <a:rPr lang="fi-FI" sz="1800" dirty="0" err="1">
                <a:latin typeface="Arial"/>
                <a:ea typeface="+mn-lt"/>
                <a:cs typeface="Arial"/>
              </a:rPr>
              <a:t>practising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any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>
                <a:latin typeface="Arial"/>
                <a:ea typeface="+mj-lt"/>
                <a:cs typeface="Arial"/>
              </a:rPr>
              <a:t>Aalto </a:t>
            </a:r>
            <a:r>
              <a:rPr lang="fi-FI" sz="3200" b="1" err="1">
                <a:latin typeface="Arial"/>
                <a:ea typeface="+mj-lt"/>
                <a:cs typeface="Arial"/>
              </a:rPr>
              <a:t>University's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free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form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language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  <a:r>
              <a:rPr lang="fi-FI" sz="3200" b="1" err="1">
                <a:latin typeface="Arial"/>
                <a:ea typeface="+mj-lt"/>
                <a:cs typeface="Arial"/>
              </a:rPr>
              <a:t>learning</a:t>
            </a:r>
            <a:r>
              <a:rPr lang="fi-FI" sz="3200" b="1">
                <a:latin typeface="Arial"/>
                <a:ea typeface="+mj-lt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81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825E-3964-0D9D-A020-870EAD7FB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64E79-4491-4AF5-FAE9-B52C2E2C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11363-15F3-99B8-3DED-D4E083C3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B2889-F93D-A404-C8E8-BA137299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66D2B83-D2B0-DB51-C6EA-C62932780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39" y="2038676"/>
            <a:ext cx="5520193" cy="2215991"/>
          </a:xfrm>
        </p:spPr>
        <p:txBody>
          <a:bodyPr/>
          <a:lstStyle/>
          <a:p>
            <a:r>
              <a:rPr lang="en-US" sz="3600" err="1">
                <a:latin typeface="Calibri"/>
                <a:ea typeface="Calibri"/>
                <a:cs typeface="Calibri"/>
              </a:rPr>
              <a:t>Monikieliset</a:t>
            </a:r>
            <a:r>
              <a:rPr lang="en-US" sz="3600">
                <a:latin typeface="Calibri"/>
                <a:ea typeface="Calibri"/>
                <a:cs typeface="Calibri"/>
              </a:rPr>
              <a:t> </a:t>
            </a:r>
            <a:r>
              <a:rPr lang="en-US" sz="3600" err="1">
                <a:latin typeface="Calibri"/>
                <a:ea typeface="Calibri"/>
                <a:cs typeface="Calibri"/>
              </a:rPr>
              <a:t>toimintatavat</a:t>
            </a:r>
            <a:r>
              <a:rPr lang="en-US" sz="3600">
                <a:latin typeface="Calibri"/>
                <a:ea typeface="Calibri"/>
                <a:cs typeface="Calibri"/>
              </a:rPr>
              <a:t> &amp;</a:t>
            </a:r>
            <a:br>
              <a:rPr lang="en-US" sz="3600">
                <a:latin typeface="Calibri"/>
                <a:ea typeface="Calibri"/>
                <a:cs typeface="Calibri"/>
              </a:rPr>
            </a:br>
            <a:r>
              <a:rPr lang="en-US" sz="3600" err="1">
                <a:latin typeface="Calibri"/>
                <a:ea typeface="Calibri"/>
                <a:cs typeface="Calibri"/>
              </a:rPr>
              <a:t>kielenoppimisen</a:t>
            </a:r>
            <a:r>
              <a:rPr lang="en-US" sz="3600">
                <a:latin typeface="Calibri"/>
                <a:ea typeface="Calibri"/>
                <a:cs typeface="Calibri"/>
              </a:rPr>
              <a:t> </a:t>
            </a:r>
            <a:r>
              <a:rPr lang="en-US" sz="3600" err="1">
                <a:latin typeface="Calibri"/>
                <a:ea typeface="Calibri"/>
                <a:cs typeface="Calibri"/>
              </a:rPr>
              <a:t>tukeminen</a:t>
            </a:r>
            <a:endParaRPr lang="fi-FI" sz="4000">
              <a:ea typeface="Calibri"/>
              <a:cs typeface="Times New Roman"/>
            </a:endParaRP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EBE9661E-9271-D79F-0F47-E2B1845BC5A4}"/>
              </a:ext>
            </a:extLst>
          </p:cNvPr>
          <p:cNvSpPr txBox="1">
            <a:spLocks/>
          </p:cNvSpPr>
          <p:nvPr/>
        </p:nvSpPr>
        <p:spPr>
          <a:xfrm>
            <a:off x="6119288" y="2580500"/>
            <a:ext cx="5568625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Multilingual methods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supporting language learning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B6715B-78A4-C0CE-2E10-86B223C2611E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EF89DE-902F-136A-6D2E-9552053807E2}"/>
              </a:ext>
            </a:extLst>
          </p:cNvPr>
          <p:cNvSpPr txBox="1"/>
          <p:nvPr/>
        </p:nvSpPr>
        <p:spPr>
          <a:xfrm>
            <a:off x="1626139" y="3762225"/>
            <a:ext cx="3030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Porras 4: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Rakenteellinen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tuki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7C880CE-2F91-44A3-0009-5BDB3E848624}"/>
              </a:ext>
            </a:extLst>
          </p:cNvPr>
          <p:cNvSpPr txBox="1"/>
          <p:nvPr/>
        </p:nvSpPr>
        <p:spPr>
          <a:xfrm>
            <a:off x="7995309" y="3762225"/>
            <a:ext cx="3054106" cy="369332"/>
          </a:xfrm>
          <a:prstGeom prst="rect">
            <a:avLst/>
          </a:prstGeom>
          <a:noFill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Step 4: Supporting structures</a:t>
            </a:r>
          </a:p>
        </p:txBody>
      </p:sp>
    </p:spTree>
    <p:extLst>
      <p:ext uri="{BB962C8B-B14F-4D97-AF65-F5344CB8AC3E}">
        <p14:creationId xmlns:p14="http://schemas.microsoft.com/office/powerpoint/2010/main" val="323066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Sopimukset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työpaikan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monikielisistä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käytännöistä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793363"/>
            <a:ext cx="4447950" cy="3282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Yhteiset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sopimukset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ja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selkeät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ohjeet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kielenkäyttöön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: 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Calibri" panose="020F0502020204030204"/>
                <a:cs typeface="Arial"/>
              </a:rPr>
              <a:t>kirjallisen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viestinnän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kielet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(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sähköpostit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, Teams-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viestit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,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verkkosivut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jne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.) 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800" err="1">
                <a:latin typeface="Arial"/>
                <a:ea typeface="Calibri" panose="020F0502020204030204"/>
                <a:cs typeface="Arial"/>
              </a:rPr>
              <a:t>kokousten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ja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tapahtumien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kielet</a:t>
            </a:r>
            <a:br>
              <a:rPr lang="en-US" sz="1800">
                <a:latin typeface="Arial"/>
                <a:cs typeface="Arial"/>
              </a:rPr>
            </a:br>
            <a:endParaRPr lang="en-US" sz="1800">
              <a:latin typeface="Arial"/>
              <a:cs typeface="Arial"/>
            </a:endParaRPr>
          </a:p>
          <a:p>
            <a:endParaRPr lang="en-US" sz="1800">
              <a:latin typeface="Arial"/>
              <a:ea typeface="Calibri"/>
              <a:cs typeface="Arial"/>
            </a:endParaRPr>
          </a:p>
          <a:p>
            <a:pPr marL="400050" lvl="1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81534" y="1713199"/>
            <a:ext cx="5048969" cy="3258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Common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agreements</a:t>
            </a:r>
            <a:r>
              <a:rPr lang="fi-FI" sz="1800" dirty="0">
                <a:latin typeface="Arial"/>
                <a:ea typeface="+mn-lt"/>
                <a:cs typeface="Arial"/>
              </a:rPr>
              <a:t> and </a:t>
            </a:r>
            <a:r>
              <a:rPr lang="fi-FI" sz="1800" dirty="0" err="1">
                <a:latin typeface="Arial"/>
                <a:ea typeface="+mn-lt"/>
                <a:cs typeface="Arial"/>
              </a:rPr>
              <a:t>clear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instructions</a:t>
            </a:r>
            <a:r>
              <a:rPr lang="fi-FI" sz="1800" dirty="0">
                <a:latin typeface="Arial"/>
                <a:ea typeface="+mn-lt"/>
                <a:cs typeface="Arial"/>
              </a:rPr>
              <a:t> on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use</a:t>
            </a:r>
            <a:r>
              <a:rPr lang="fi-FI" sz="1800" dirty="0">
                <a:latin typeface="Arial"/>
                <a:ea typeface="+mn-lt"/>
                <a:cs typeface="Arial"/>
              </a:rPr>
              <a:t>:</a:t>
            </a:r>
          </a:p>
          <a:p>
            <a:pPr lvl="1" indent="-285750"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languages</a:t>
            </a:r>
            <a:r>
              <a:rPr lang="fi-FI" sz="1800" dirty="0">
                <a:latin typeface="Arial"/>
                <a:ea typeface="+mn-lt"/>
                <a:cs typeface="Arial"/>
              </a:rPr>
              <a:t> of </a:t>
            </a:r>
            <a:r>
              <a:rPr lang="fi-FI" sz="1800" dirty="0" err="1">
                <a:latin typeface="Arial"/>
                <a:ea typeface="+mn-lt"/>
                <a:cs typeface="Arial"/>
              </a:rPr>
              <a:t>written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communication</a:t>
            </a:r>
            <a:r>
              <a:rPr lang="fi-FI" sz="1800" dirty="0">
                <a:latin typeface="Arial"/>
                <a:ea typeface="+mn-lt"/>
                <a:cs typeface="Arial"/>
              </a:rPr>
              <a:t> (e-</a:t>
            </a:r>
            <a:r>
              <a:rPr lang="fi-FI" sz="1800" dirty="0" err="1">
                <a:latin typeface="Arial"/>
                <a:ea typeface="+mn-lt"/>
                <a:cs typeface="Arial"/>
              </a:rPr>
              <a:t>mails</a:t>
            </a:r>
            <a:r>
              <a:rPr lang="fi-FI" sz="1800" dirty="0">
                <a:latin typeface="Arial"/>
                <a:ea typeface="+mn-lt"/>
                <a:cs typeface="Arial"/>
              </a:rPr>
              <a:t>, </a:t>
            </a:r>
            <a:r>
              <a:rPr lang="fi-FI" sz="1800" dirty="0" err="1">
                <a:latin typeface="Arial"/>
                <a:ea typeface="+mn-lt"/>
                <a:cs typeface="Arial"/>
              </a:rPr>
              <a:t>Teams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messages</a:t>
            </a:r>
            <a:r>
              <a:rPr lang="fi-FI" sz="1800" dirty="0">
                <a:latin typeface="Arial"/>
                <a:ea typeface="+mn-lt"/>
                <a:cs typeface="Arial"/>
              </a:rPr>
              <a:t>, </a:t>
            </a:r>
            <a:r>
              <a:rPr lang="fi-FI" sz="1800" dirty="0" err="1">
                <a:latin typeface="Arial"/>
                <a:ea typeface="+mn-lt"/>
                <a:cs typeface="Arial"/>
              </a:rPr>
              <a:t>webpages</a:t>
            </a:r>
            <a:r>
              <a:rPr lang="fi-FI" sz="1800" dirty="0">
                <a:latin typeface="Arial"/>
                <a:ea typeface="+mn-lt"/>
                <a:cs typeface="Arial"/>
              </a:rPr>
              <a:t>, etc.)</a:t>
            </a:r>
          </a:p>
          <a:p>
            <a:pPr lvl="1" indent="-285750"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languages</a:t>
            </a:r>
            <a:r>
              <a:rPr lang="fi-FI" sz="1800" dirty="0">
                <a:latin typeface="Arial"/>
                <a:ea typeface="+mn-lt"/>
                <a:cs typeface="Arial"/>
              </a:rPr>
              <a:t> of </a:t>
            </a:r>
            <a:r>
              <a:rPr lang="fi-FI" sz="1800" dirty="0" err="1">
                <a:latin typeface="Arial"/>
                <a:ea typeface="+mn-lt"/>
                <a:cs typeface="Arial"/>
              </a:rPr>
              <a:t>meetings</a:t>
            </a:r>
            <a:r>
              <a:rPr lang="fi-FI" sz="1800" dirty="0">
                <a:latin typeface="Arial"/>
                <a:ea typeface="+mn-lt"/>
                <a:cs typeface="Arial"/>
              </a:rPr>
              <a:t> and </a:t>
            </a:r>
            <a:r>
              <a:rPr lang="fi-FI" sz="1800" dirty="0" err="1">
                <a:latin typeface="Arial"/>
                <a:ea typeface="+mn-lt"/>
                <a:cs typeface="Arial"/>
              </a:rPr>
              <a:t>events</a:t>
            </a:r>
            <a:br>
              <a:rPr lang="fi-FI" sz="1800" dirty="0">
                <a:latin typeface="Arial"/>
                <a:ea typeface="+mn-lt"/>
                <a:cs typeface="Arial"/>
              </a:rPr>
            </a:b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>
                <a:latin typeface="Arial"/>
                <a:ea typeface="+mj-lt"/>
                <a:cs typeface="Arial"/>
              </a:rPr>
              <a:t>Agreements</a:t>
            </a:r>
            <a:r>
              <a:rPr lang="fi-FI" sz="3200" b="1" dirty="0">
                <a:latin typeface="Arial"/>
                <a:ea typeface="+mj-lt"/>
                <a:cs typeface="Arial"/>
              </a:rPr>
              <a:t> on </a:t>
            </a:r>
            <a:r>
              <a:rPr lang="fi-FI" sz="3200" b="1" dirty="0" err="1">
                <a:latin typeface="Arial"/>
                <a:ea typeface="+mj-lt"/>
                <a:cs typeface="Arial"/>
              </a:rPr>
              <a:t>multilingual</a:t>
            </a:r>
            <a:r>
              <a:rPr lang="fi-FI" sz="3200" b="1" dirty="0">
                <a:latin typeface="Arial"/>
                <a:ea typeface="+mj-lt"/>
                <a:cs typeface="Arial"/>
              </a:rPr>
              <a:t> </a:t>
            </a:r>
            <a:r>
              <a:rPr lang="fi-FI" sz="3200" b="1" dirty="0" err="1">
                <a:latin typeface="Arial"/>
                <a:ea typeface="+mj-lt"/>
                <a:cs typeface="Arial"/>
              </a:rPr>
              <a:t>practices</a:t>
            </a:r>
            <a:r>
              <a:rPr lang="fi-FI" sz="3200" b="1" dirty="0">
                <a:latin typeface="Arial"/>
                <a:ea typeface="+mj-lt"/>
                <a:cs typeface="Arial"/>
              </a:rPr>
              <a:t> in </a:t>
            </a:r>
            <a:r>
              <a:rPr lang="fi-FI" sz="3200" b="1" dirty="0" err="1">
                <a:latin typeface="Arial"/>
                <a:ea typeface="+mj-lt"/>
                <a:cs typeface="Arial"/>
              </a:rPr>
              <a:t>the</a:t>
            </a:r>
            <a:r>
              <a:rPr lang="fi-FI" sz="3200" b="1" dirty="0">
                <a:latin typeface="Arial"/>
                <a:ea typeface="+mj-lt"/>
                <a:cs typeface="Arial"/>
              </a:rPr>
              <a:t> </a:t>
            </a:r>
            <a:r>
              <a:rPr lang="fi-FI" sz="3200" b="1" dirty="0" err="1">
                <a:latin typeface="Arial"/>
                <a:ea typeface="+mj-lt"/>
                <a:cs typeface="Arial"/>
              </a:rPr>
              <a:t>workplace</a:t>
            </a:r>
            <a:endParaRPr lang="fi-FI" sz="3200" b="1" dirty="0">
              <a:latin typeface="Arial"/>
              <a:ea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84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Kielitietoisuus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rekrytoinnissa</a:t>
            </a:r>
            <a:r>
              <a:rPr lang="en-US" sz="3200" b="1">
                <a:latin typeface="Arial"/>
                <a:ea typeface="+mj-lt"/>
                <a:cs typeface="Arial"/>
              </a:rPr>
              <a:t> ja </a:t>
            </a:r>
            <a:r>
              <a:rPr lang="en-US" sz="3200" b="1" err="1">
                <a:latin typeface="Arial"/>
                <a:ea typeface="+mj-lt"/>
                <a:cs typeface="Arial"/>
              </a:rPr>
              <a:t>perehdytyksessä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70" y="1713199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Arial"/>
                <a:ea typeface="Calibri"/>
                <a:cs typeface="Arial"/>
              </a:rPr>
              <a:t>Realististen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kielivaatimusten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määrittäminen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työtehtävään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endParaRPr lang="en-US" sz="1400">
              <a:latin typeface="Arial"/>
              <a:ea typeface="Calibri" panose="020F0502020204030204"/>
              <a:cs typeface="Arial"/>
            </a:endParaRPr>
          </a:p>
          <a:p>
            <a:r>
              <a:rPr lang="en-US" sz="1800" err="1">
                <a:latin typeface="Arial"/>
                <a:ea typeface="Calibri"/>
                <a:cs typeface="Arial"/>
              </a:rPr>
              <a:t>Kielitilanteesta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selkeän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kuvan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antaminen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työpaikalla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</a:p>
          <a:p>
            <a:r>
              <a:rPr lang="en-US" sz="1800" err="1">
                <a:latin typeface="Arial"/>
                <a:ea typeface="Calibri"/>
                <a:cs typeface="Arial"/>
              </a:rPr>
              <a:t>Kielitaidon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arviointi</a:t>
            </a: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r>
              <a:rPr lang="en-US" sz="1800" err="1">
                <a:latin typeface="Arial"/>
                <a:ea typeface="+mn-lt"/>
                <a:cs typeface="+mn-lt"/>
              </a:rPr>
              <a:t>Työyhteisön</a:t>
            </a:r>
            <a:r>
              <a:rPr lang="en-US" sz="1800">
                <a:latin typeface="Arial"/>
                <a:ea typeface="+mn-lt"/>
                <a:cs typeface="+mn-lt"/>
              </a:rPr>
              <a:t> </a:t>
            </a:r>
            <a:r>
              <a:rPr lang="en-US" sz="1800" err="1">
                <a:latin typeface="Arial"/>
                <a:ea typeface="+mn-lt"/>
                <a:cs typeface="+mn-lt"/>
              </a:rPr>
              <a:t>valmistelu</a:t>
            </a: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r>
              <a:rPr lang="en-US" sz="1800" err="1">
                <a:latin typeface="Arial"/>
                <a:ea typeface="Calibri" panose="020F0502020204030204"/>
                <a:cs typeface="Calibri"/>
              </a:rPr>
              <a:t>Kielitietoisuuden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käytännöt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perehdytysprosessissa</a:t>
            </a:r>
            <a:endParaRPr lang="en-US" sz="1800">
              <a:latin typeface="Arial"/>
              <a:ea typeface="Calibri" panose="020F0502020204030204"/>
              <a:cs typeface="Calibri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81534" y="1713199"/>
            <a:ext cx="5048969" cy="3258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Defining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realistic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requirements</a:t>
            </a:r>
            <a:r>
              <a:rPr lang="fi-FI" sz="1800" dirty="0">
                <a:latin typeface="Arial"/>
                <a:ea typeface="+mn-lt"/>
                <a:cs typeface="Arial"/>
              </a:rPr>
              <a:t> for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job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Giving</a:t>
            </a:r>
            <a:r>
              <a:rPr lang="fi-FI" sz="1800" dirty="0">
                <a:latin typeface="Arial"/>
                <a:ea typeface="+mn-lt"/>
                <a:cs typeface="Arial"/>
              </a:rPr>
              <a:t> a </a:t>
            </a:r>
            <a:r>
              <a:rPr lang="fi-FI" sz="1800" dirty="0" err="1">
                <a:latin typeface="Arial"/>
                <a:ea typeface="+mn-lt"/>
                <a:cs typeface="Arial"/>
              </a:rPr>
              <a:t>clear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picture</a:t>
            </a:r>
            <a:r>
              <a:rPr lang="fi-FI" sz="1800" dirty="0">
                <a:latin typeface="Arial"/>
                <a:ea typeface="+mn-lt"/>
                <a:cs typeface="Arial"/>
              </a:rPr>
              <a:t> of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situation</a:t>
            </a:r>
            <a:r>
              <a:rPr lang="fi-FI" sz="1800" dirty="0">
                <a:latin typeface="Arial"/>
                <a:ea typeface="+mn-lt"/>
                <a:cs typeface="Arial"/>
              </a:rPr>
              <a:t> in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workplace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Assessing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proficiency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Arial"/>
              </a:rPr>
              <a:t>Preparing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work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community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dirty="0">
                <a:latin typeface="Arial"/>
                <a:ea typeface="+mn-lt"/>
                <a:cs typeface="Arial"/>
              </a:rPr>
              <a:t>Language-</a:t>
            </a:r>
            <a:r>
              <a:rPr lang="fi-FI" sz="1800" dirty="0" err="1">
                <a:latin typeface="Arial"/>
                <a:ea typeface="+mn-lt"/>
                <a:cs typeface="Arial"/>
              </a:rPr>
              <a:t>aware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onboarding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practices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Language-aware recruitment and onboarding</a:t>
            </a:r>
          </a:p>
        </p:txBody>
      </p:sp>
    </p:spTree>
    <p:extLst>
      <p:ext uri="{BB962C8B-B14F-4D97-AF65-F5344CB8AC3E}">
        <p14:creationId xmlns:p14="http://schemas.microsoft.com/office/powerpoint/2010/main" val="94668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5306898" cy="1884611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Kielenoppimisen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suunnittelu</a:t>
            </a:r>
            <a:r>
              <a:rPr lang="en-US" sz="3200" b="1">
                <a:latin typeface="Arial"/>
                <a:ea typeface="+mj-lt"/>
                <a:cs typeface="Arial"/>
              </a:rPr>
              <a:t> My Dialogues </a:t>
            </a:r>
            <a:br>
              <a:rPr lang="en-US" sz="3200" b="1">
                <a:latin typeface="Arial"/>
                <a:ea typeface="+mj-lt"/>
                <a:cs typeface="Arial"/>
              </a:rPr>
            </a:br>
            <a:r>
              <a:rPr lang="en-US" sz="3200" b="1">
                <a:latin typeface="Arial"/>
                <a:ea typeface="+mj-lt"/>
                <a:cs typeface="Arial"/>
              </a:rPr>
              <a:t>-</a:t>
            </a:r>
            <a:r>
              <a:rPr lang="en-US" sz="3200" b="1" err="1">
                <a:latin typeface="Arial"/>
                <a:ea typeface="+mj-lt"/>
                <a:cs typeface="Arial"/>
              </a:rPr>
              <a:t>keskustelussa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2062976"/>
            <a:ext cx="4447950" cy="3803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Arial"/>
                <a:ea typeface="Calibri"/>
                <a:cs typeface="Arial"/>
              </a:rPr>
              <a:t>Kielitaidon</a:t>
            </a:r>
            <a:r>
              <a:rPr lang="en-US" sz="1800">
                <a:latin typeface="Arial"/>
                <a:ea typeface="Calibri"/>
                <a:cs typeface="Arial"/>
              </a:rPr>
              <a:t> ja </a:t>
            </a:r>
            <a:r>
              <a:rPr lang="en-US" sz="1800" err="1">
                <a:latin typeface="Arial"/>
                <a:ea typeface="Calibri"/>
                <a:cs typeface="Arial"/>
              </a:rPr>
              <a:t>sen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kehittämisen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näkeminen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osana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ammatillista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kehittymistä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 panose="020F0502020204030204"/>
                <a:cs typeface="Arial"/>
              </a:rPr>
              <a:t>Ohjeistus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esihenkilöille</a:t>
            </a:r>
            <a:endParaRPr lang="en-US"/>
          </a:p>
          <a:p>
            <a:r>
              <a:rPr lang="en-US" sz="1800" err="1">
                <a:latin typeface="Arial"/>
                <a:ea typeface="Calibri" panose="020F0502020204030204"/>
                <a:cs typeface="Arial"/>
              </a:rPr>
              <a:t>Reflektointikysymykset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työntekijälle</a:t>
            </a: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r>
              <a:rPr lang="en-US" sz="1800" err="1">
                <a:latin typeface="Arial"/>
                <a:ea typeface="+mn-lt"/>
                <a:cs typeface="+mn-lt"/>
              </a:rPr>
              <a:t>Tavoitteiden</a:t>
            </a:r>
            <a:r>
              <a:rPr lang="en-US" sz="1800">
                <a:latin typeface="Arial"/>
                <a:ea typeface="+mn-lt"/>
                <a:cs typeface="+mn-lt"/>
              </a:rPr>
              <a:t> </a:t>
            </a:r>
            <a:r>
              <a:rPr lang="en-US" sz="1800" err="1">
                <a:latin typeface="Arial"/>
                <a:ea typeface="+mn-lt"/>
                <a:cs typeface="+mn-lt"/>
              </a:rPr>
              <a:t>asettelu</a:t>
            </a:r>
            <a:r>
              <a:rPr lang="en-US" sz="1800">
                <a:latin typeface="Arial"/>
                <a:ea typeface="+mn-lt"/>
                <a:cs typeface="+mn-lt"/>
              </a:rPr>
              <a:t>, </a:t>
            </a:r>
            <a:r>
              <a:rPr lang="en-US" sz="1800" err="1">
                <a:latin typeface="Arial"/>
                <a:ea typeface="+mn-lt"/>
                <a:cs typeface="+mn-lt"/>
              </a:rPr>
              <a:t>työntekijän</a:t>
            </a:r>
            <a:r>
              <a:rPr lang="en-US" sz="1800">
                <a:latin typeface="Arial"/>
                <a:ea typeface="+mn-lt"/>
                <a:cs typeface="+mn-lt"/>
              </a:rPr>
              <a:t> </a:t>
            </a:r>
            <a:r>
              <a:rPr lang="en-US" sz="1800" err="1">
                <a:latin typeface="Arial"/>
                <a:ea typeface="+mn-lt"/>
                <a:cs typeface="+mn-lt"/>
              </a:rPr>
              <a:t>tukeminen</a:t>
            </a:r>
            <a:r>
              <a:rPr lang="en-US" sz="1800">
                <a:latin typeface="Arial"/>
                <a:ea typeface="+mn-lt"/>
                <a:cs typeface="+mn-lt"/>
              </a:rPr>
              <a:t> ja </a:t>
            </a:r>
            <a:r>
              <a:rPr lang="en-US" sz="1800" err="1">
                <a:latin typeface="Arial"/>
                <a:ea typeface="+mn-lt"/>
                <a:cs typeface="+mn-lt"/>
              </a:rPr>
              <a:t>seuranta</a:t>
            </a:r>
            <a:endParaRPr lang="en-US" sz="1800">
              <a:latin typeface="Arial"/>
              <a:ea typeface="Calibri" panose="020F0502020204030204"/>
              <a:cs typeface="Calibri"/>
            </a:endParaRPr>
          </a:p>
          <a:p>
            <a:r>
              <a:rPr lang="en-US" sz="1800" err="1">
                <a:latin typeface="Arial"/>
                <a:ea typeface="Calibri" panose="020F0502020204030204"/>
                <a:cs typeface="Calibri"/>
              </a:rPr>
              <a:t>Kielenoppimismahdollisuuksista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tiedottaminen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työntekijälle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 (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kurssit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, </a:t>
            </a:r>
            <a:r>
              <a:rPr lang="en-US" sz="1800" err="1">
                <a:latin typeface="Arial"/>
                <a:ea typeface="Calibri" panose="020F0502020204030204"/>
                <a:cs typeface="Calibri"/>
              </a:rPr>
              <a:t>itseopiskelu</a:t>
            </a:r>
            <a:r>
              <a:rPr lang="en-US" sz="1800">
                <a:latin typeface="Arial"/>
                <a:ea typeface="Calibri" panose="020F0502020204030204"/>
                <a:cs typeface="Calibri"/>
              </a:rPr>
              <a:t>) </a:t>
            </a:r>
          </a:p>
          <a:p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95911" y="2062975"/>
            <a:ext cx="5020215" cy="3800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Language skills development as a means for professional development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Guidelines for supervisors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Reflection questions for the employee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Goal setting, employer support, follow-up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Providing the employee with information about language learning possibilities (courses, self study, etc.)</a:t>
            </a: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Language-learning plan for My Dialogues</a:t>
            </a:r>
            <a:endParaRPr lang="en-GB" sz="3200">
              <a:latin typeface="Calibri Light"/>
              <a:ea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682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86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Ohjelma</a:t>
            </a:r>
            <a:endParaRPr lang="en-US" sz="36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79" y="1608106"/>
            <a:ext cx="5008900" cy="5253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latin typeface="Arial"/>
                <a:ea typeface="Calibri"/>
                <a:cs typeface="Arial"/>
              </a:rPr>
              <a:t>Tilannepäivitys (10 min)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latin typeface="Arial"/>
                <a:ea typeface="Calibri"/>
                <a:cs typeface="Arial"/>
              </a:rPr>
              <a:t>Tarjolla olevat tukikeinot </a:t>
            </a:r>
            <a:r>
              <a:rPr lang="fi-FI" sz="1800">
                <a:effectLst/>
                <a:latin typeface="Arial"/>
                <a:ea typeface="Calibri"/>
                <a:cs typeface="Arial"/>
              </a:rPr>
              <a:t>(</a:t>
            </a:r>
            <a:r>
              <a:rPr lang="fi-FI" sz="1800">
                <a:latin typeface="Arial"/>
                <a:ea typeface="Calibri"/>
                <a:cs typeface="Arial"/>
              </a:rPr>
              <a:t>10</a:t>
            </a:r>
            <a:r>
              <a:rPr lang="fi-FI" sz="1800">
                <a:effectLst/>
                <a:latin typeface="Arial"/>
                <a:ea typeface="Calibri"/>
                <a:cs typeface="Arial"/>
              </a:rPr>
              <a:t> min)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latin typeface="Arial"/>
                <a:ea typeface="Calibri"/>
                <a:cs typeface="Arial"/>
              </a:rPr>
              <a:t>Työyhteisön omat ideat kielellisiksi toimintatavoiksi (5 min)</a:t>
            </a:r>
            <a:endParaRPr lang="fi-FI" sz="1800">
              <a:latin typeface="Arial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latin typeface="Arial"/>
                <a:ea typeface="Calibri"/>
                <a:cs typeface="Arial"/>
              </a:rPr>
              <a:t>Keskustelu </a:t>
            </a:r>
            <a:r>
              <a:rPr lang="fi-FI" sz="180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>
                <a:latin typeface="Arial"/>
                <a:ea typeface="Calibri"/>
                <a:cs typeface="Arial"/>
              </a:rPr>
              <a:t>yhteinen päätöksenteko </a:t>
            </a:r>
            <a:br>
              <a:rPr lang="fi-FI" sz="1800">
                <a:latin typeface="Arial"/>
                <a:ea typeface="Calibri"/>
                <a:cs typeface="Arial"/>
              </a:rPr>
            </a:br>
            <a:r>
              <a:rPr lang="fi-FI" sz="1800">
                <a:effectLst/>
                <a:latin typeface="Arial"/>
                <a:ea typeface="Calibri"/>
                <a:cs typeface="Arial"/>
              </a:rPr>
              <a:t>(5 min)</a:t>
            </a:r>
            <a:endParaRPr lang="fi-FI" sz="180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latin typeface="Arial"/>
                <a:ea typeface="Calibri"/>
                <a:cs typeface="Arial"/>
              </a:rPr>
              <a:t>Seuraavat askeleet</a:t>
            </a:r>
            <a:endParaRPr lang="fi-FI" sz="180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600772"/>
            <a:ext cx="4933950" cy="4791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Calibri"/>
                <a:cs typeface="Arial"/>
              </a:rPr>
              <a:t>Status update (10 min)</a:t>
            </a:r>
            <a:endParaRPr lang="en-US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+mn-lt"/>
                <a:cs typeface="Arial"/>
              </a:rPr>
              <a:t>Support resources</a:t>
            </a:r>
            <a:r>
              <a:rPr lang="en-US" sz="1800">
                <a:latin typeface="Arial"/>
                <a:ea typeface="Calibri"/>
                <a:cs typeface="Arial"/>
              </a:rPr>
              <a:t> available (10 min)</a:t>
            </a:r>
            <a:endParaRPr lang="en-US">
              <a:latin typeface="Calibri" panose="020F0502020204030204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+mn-lt"/>
                <a:cs typeface="+mn-lt"/>
              </a:rPr>
              <a:t>The work community's own ideas for language practices (5 min)</a:t>
            </a:r>
            <a:endParaRPr lang="en-US" sz="180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Calibri"/>
                <a:cs typeface="Calibri"/>
              </a:rPr>
              <a:t>Discussion and decision (5 min)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31711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err="1">
                <a:latin typeface="Arial"/>
                <a:cs typeface="Arial"/>
              </a:rPr>
              <a:t>Programme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Aallon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tarjoama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suomen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kielen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opiskelu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Suomen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kielen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kurssien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ajankohtainen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tieto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julkaistaan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osoitteessa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>
                <a:latin typeface="Arial"/>
                <a:ea typeface="Calibri"/>
                <a:cs typeface="Arial"/>
                <a:hlinkClick r:id="rId3"/>
              </a:rPr>
              <a:t>Kieli- ja </a:t>
            </a:r>
            <a:r>
              <a:rPr lang="en-US" sz="1800" err="1">
                <a:latin typeface="Arial"/>
                <a:ea typeface="Calibri"/>
                <a:cs typeface="Arial"/>
                <a:hlinkClick r:id="rId3"/>
              </a:rPr>
              <a:t>monikulttuurisuuskoulutus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/>
                <a:cs typeface="Arial"/>
              </a:rPr>
              <a:t>Kursseja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löytyy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myös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ruotsiksi</a:t>
            </a:r>
            <a:r>
              <a:rPr lang="en-US" sz="1800">
                <a:latin typeface="Arial"/>
                <a:ea typeface="Calibri"/>
                <a:cs typeface="Arial"/>
              </a:rPr>
              <a:t> ja </a:t>
            </a:r>
            <a:r>
              <a:rPr lang="en-US" sz="1800" err="1">
                <a:latin typeface="Arial"/>
                <a:ea typeface="Calibri"/>
                <a:cs typeface="Arial"/>
              </a:rPr>
              <a:t>englanniksi</a:t>
            </a:r>
            <a:endParaRPr lang="en-US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1800" err="1">
                <a:latin typeface="Arial"/>
                <a:ea typeface="Calibri" panose="020F0502020204030204"/>
                <a:cs typeface="Arial"/>
              </a:rPr>
              <a:t>Suomen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kielen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kursseja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muualla</a:t>
            </a: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 panose="020F0502020204030204"/>
                <a:cs typeface="Arial"/>
              </a:rPr>
              <a:t>Kielibuustin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sivuilta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: </a:t>
            </a:r>
          </a:p>
          <a:p>
            <a:pPr lvl="1"/>
            <a:r>
              <a:rPr lang="en-US" sz="1600">
                <a:latin typeface="Arial"/>
                <a:ea typeface="+mn-lt"/>
                <a:cs typeface="+mn-lt"/>
                <a:hlinkClick r:id="rId4"/>
              </a:rPr>
              <a:t>Etsi </a:t>
            </a:r>
            <a:r>
              <a:rPr lang="en-US" sz="1600" err="1">
                <a:latin typeface="Arial"/>
                <a:ea typeface="+mn-lt"/>
                <a:cs typeface="+mn-lt"/>
                <a:hlinkClick r:id="rId4"/>
              </a:rPr>
              <a:t>suomen</a:t>
            </a:r>
            <a:r>
              <a:rPr lang="en-US" sz="1600">
                <a:latin typeface="Arial"/>
                <a:ea typeface="+mn-lt"/>
                <a:cs typeface="+mn-lt"/>
                <a:hlinkClick r:id="rId4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  <a:hlinkClick r:id="rId4"/>
              </a:rPr>
              <a:t>kursseja</a:t>
            </a:r>
            <a:r>
              <a:rPr lang="en-US" sz="160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tarjoavia</a:t>
            </a:r>
            <a:r>
              <a:rPr lang="en-US" sz="160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tahoja</a:t>
            </a:r>
            <a:endParaRPr lang="en-US" sz="1600">
              <a:latin typeface="Arial"/>
              <a:ea typeface="+mn-lt"/>
              <a:cs typeface="+mn-lt"/>
            </a:endParaRPr>
          </a:p>
          <a:p>
            <a:pPr lvl="1"/>
            <a:r>
              <a:rPr lang="en-US" sz="1600">
                <a:latin typeface="Arial"/>
                <a:ea typeface="+mn-lt"/>
                <a:cs typeface="+mn-lt"/>
                <a:hlinkClick r:id="rId5"/>
              </a:rPr>
              <a:t>Etsi </a:t>
            </a:r>
            <a:r>
              <a:rPr lang="en-US" sz="1600" err="1">
                <a:latin typeface="Arial"/>
                <a:ea typeface="+mn-lt"/>
                <a:cs typeface="+mn-lt"/>
                <a:hlinkClick r:id="rId5"/>
              </a:rPr>
              <a:t>suomen</a:t>
            </a:r>
            <a:r>
              <a:rPr lang="en-US" sz="1600">
                <a:latin typeface="Arial"/>
                <a:ea typeface="+mn-lt"/>
                <a:cs typeface="+mn-lt"/>
                <a:hlinkClick r:id="rId5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  <a:hlinkClick r:id="rId5"/>
              </a:rPr>
              <a:t>etäkursseja</a:t>
            </a:r>
            <a:endParaRPr lang="en-US" sz="1600">
              <a:latin typeface="Arial"/>
              <a:ea typeface="+mn-lt"/>
              <a:cs typeface="+mn-lt"/>
            </a:endParaRPr>
          </a:p>
          <a:p>
            <a:r>
              <a:rPr lang="en-US" sz="1800">
                <a:latin typeface="Arial"/>
                <a:ea typeface="+mn-lt"/>
                <a:cs typeface="+mn-lt"/>
                <a:hlinkClick r:id="rId6"/>
              </a:rPr>
              <a:t>Finnishcourses.fi/</a:t>
            </a:r>
            <a:endParaRPr lang="en-US" sz="1800">
              <a:latin typeface="Arial"/>
              <a:ea typeface="+mn-lt"/>
              <a:cs typeface="+mn-lt"/>
            </a:endParaRPr>
          </a:p>
          <a:p>
            <a:endParaRPr lang="en-US" sz="1800">
              <a:latin typeface="Calibri"/>
              <a:ea typeface="Calibri" panose="020F0502020204030204"/>
              <a:cs typeface="Calibri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95911" y="1713199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Updated information on Finnish courses for Aalto personnel: </a:t>
            </a:r>
            <a:r>
              <a:rPr lang="en-US" sz="1800" dirty="0">
                <a:latin typeface="Arial"/>
                <a:ea typeface="+mn-lt"/>
                <a:cs typeface="+mn-lt"/>
                <a:hlinkClick r:id="rId7"/>
              </a:rPr>
              <a:t>Language and multicultural training</a:t>
            </a: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Courses also in Swedish and English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fi-FI" sz="1800" dirty="0" err="1">
                <a:latin typeface="Arial"/>
                <a:ea typeface="Calibri"/>
                <a:cs typeface="Arial"/>
              </a:rPr>
              <a:t>Finnish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language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courses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elsewhere</a:t>
            </a:r>
            <a:r>
              <a:rPr lang="fi-FI" sz="1800" dirty="0">
                <a:latin typeface="Arial"/>
                <a:ea typeface="Calibri"/>
                <a:cs typeface="Ari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Arial"/>
                <a:ea typeface="+mn-lt"/>
                <a:cs typeface="+mn-lt"/>
              </a:rPr>
              <a:t>See Kielibuusti.fi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Arial"/>
                <a:ea typeface="+mn-lt"/>
                <a:cs typeface="+mn-lt"/>
                <a:hlinkClick r:id="rId8"/>
              </a:rPr>
              <a:t>Find Finnish courses page </a:t>
            </a:r>
            <a:r>
              <a:rPr lang="en-US" sz="1600" dirty="0">
                <a:latin typeface="Arial"/>
                <a:ea typeface="+mn-lt"/>
                <a:cs typeface="+mn-lt"/>
              </a:rPr>
              <a:t>for language schools nearby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Arial"/>
                <a:ea typeface="+mn-lt"/>
                <a:cs typeface="+mn-lt"/>
              </a:rPr>
              <a:t>Online courses: </a:t>
            </a:r>
            <a:r>
              <a:rPr lang="en-US" sz="1600" dirty="0">
                <a:latin typeface="Arial"/>
                <a:ea typeface="+mn-lt"/>
                <a:cs typeface="+mn-lt"/>
                <a:hlinkClick r:id="rId9"/>
              </a:rPr>
              <a:t>Find online courses page 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Arial"/>
                <a:ea typeface="+mn-lt"/>
                <a:cs typeface="+mn-lt"/>
                <a:hlinkClick r:id="rId6"/>
              </a:rPr>
              <a:t>Finnishcourses.fi/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1800" dirty="0">
              <a:latin typeface="Arial"/>
              <a:ea typeface="+mn-lt"/>
              <a:cs typeface="Calibri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Finnish courses for Aalto personnel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9544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FC57A-7DB6-0D8B-A1D0-C9B77855C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9F49A7-C797-CA2E-5269-D4ED9DDCFF0E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B7BE9-2E35-F894-EF83-3612BA75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Räätälöity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kielen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opiskelu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16E4-30BB-5985-D7FB-BC0BA1B25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617279"/>
            <a:ext cx="4751111" cy="4946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Tutustu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räätälöityjen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kurssien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/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henkilökohtaisen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valmennuksen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mahdollisuuksiin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Ota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yhteyttä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Aalto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HR:ään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</a:t>
            </a:r>
            <a:b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r>
              <a:rPr lang="en-US" sz="1800" err="1">
                <a:latin typeface="Arial"/>
                <a:ea typeface="+mn-lt"/>
                <a:cs typeface="Arial"/>
              </a:rPr>
              <a:t>Räätälöity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kielenopiskelu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vastaa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työntekijöiden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tarpeisiin</a:t>
            </a:r>
            <a:r>
              <a:rPr lang="en-US" sz="1800">
                <a:latin typeface="Arial"/>
                <a:ea typeface="+mn-lt"/>
                <a:cs typeface="Arial"/>
              </a:rPr>
              <a:t>, </a:t>
            </a:r>
            <a:r>
              <a:rPr lang="en-US" sz="1800" err="1">
                <a:latin typeface="Arial"/>
                <a:ea typeface="+mn-lt"/>
                <a:cs typeface="Arial"/>
              </a:rPr>
              <a:t>liittyen</a:t>
            </a:r>
            <a:endParaRPr lang="en-US" sz="1800">
              <a:latin typeface="Arial"/>
              <a:ea typeface="+mn-lt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err="1">
                <a:latin typeface="Arial"/>
                <a:ea typeface="Calibri" panose="020F0502020204030204"/>
                <a:cs typeface="Arial"/>
              </a:rPr>
              <a:t>Työpaikkaspesifiin</a:t>
            </a:r>
            <a:r>
              <a:rPr lang="en-US" sz="16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600" err="1">
                <a:latin typeface="Arial"/>
                <a:ea typeface="Calibri" panose="020F0502020204030204"/>
                <a:cs typeface="Arial"/>
              </a:rPr>
              <a:t>käsitteistöön</a:t>
            </a:r>
            <a:r>
              <a:rPr lang="en-US" sz="1600">
                <a:latin typeface="Arial"/>
                <a:ea typeface="Calibri" panose="020F0502020204030204"/>
                <a:cs typeface="Arial"/>
              </a:rPr>
              <a:t> ja </a:t>
            </a:r>
            <a:r>
              <a:rPr lang="en-US" sz="1600" err="1">
                <a:latin typeface="Arial"/>
                <a:ea typeface="Calibri" panose="020F0502020204030204"/>
                <a:cs typeface="Arial"/>
              </a:rPr>
              <a:t>ilmaisuihin</a:t>
            </a:r>
            <a:endParaRPr lang="en-US" sz="1600">
              <a:latin typeface="Arial"/>
              <a:ea typeface="Calibri" panose="020F0502020204030204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err="1">
                <a:latin typeface="Arial"/>
                <a:ea typeface="Calibri" panose="020F0502020204030204"/>
                <a:cs typeface="Arial"/>
              </a:rPr>
              <a:t>Joustavaan</a:t>
            </a:r>
            <a:r>
              <a:rPr lang="en-US" sz="16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600" err="1">
                <a:latin typeface="Arial"/>
                <a:ea typeface="Calibri" panose="020F0502020204030204"/>
                <a:cs typeface="Arial"/>
              </a:rPr>
              <a:t>aloitustasoon</a:t>
            </a:r>
            <a:endParaRPr lang="en-US" sz="1600">
              <a:latin typeface="Arial"/>
              <a:ea typeface="Calibri" panose="020F0502020204030204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fi-FI" sz="1400">
              <a:latin typeface="Arial"/>
              <a:ea typeface="Calibri" panose="020F0502020204030204"/>
              <a:cs typeface="Arial"/>
            </a:endParaRPr>
          </a:p>
          <a:p>
            <a:r>
              <a:rPr lang="fi-FI" sz="1800">
                <a:latin typeface="Arial"/>
                <a:ea typeface="Calibri" panose="020F0502020204030204"/>
                <a:cs typeface="Arial"/>
              </a:rPr>
              <a:t>Yksityisen kielenopettajan palkkaaminen sekä kielikoulut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600">
                <a:latin typeface="Arial"/>
                <a:ea typeface="+mn-lt"/>
                <a:cs typeface="+mn-lt"/>
                <a:hlinkClick r:id="rId3"/>
              </a:rPr>
              <a:t>Etsi suomen kursseja | Kielibuusti</a:t>
            </a:r>
            <a:endParaRPr lang="fi-FI" sz="1600">
              <a:latin typeface="Arial"/>
              <a:ea typeface="Calibri" panose="020F0502020204030204"/>
              <a:cs typeface="Arial"/>
            </a:endParaRPr>
          </a:p>
          <a:p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endParaRPr lang="en-US" sz="1800">
              <a:latin typeface="Calibri"/>
              <a:ea typeface="Calibri" panose="020F0502020204030204"/>
              <a:cs typeface="Calibri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4D98F3-52F7-7A75-37DF-34358A61F031}"/>
              </a:ext>
            </a:extLst>
          </p:cNvPr>
          <p:cNvSpPr txBox="1">
            <a:spLocks/>
          </p:cNvSpPr>
          <p:nvPr/>
        </p:nvSpPr>
        <p:spPr>
          <a:xfrm>
            <a:off x="6351782" y="1729586"/>
            <a:ext cx="5364344" cy="4723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Calibri"/>
              </a:rPr>
              <a:t>Check out the possibilities for tailored courses / one-to-one coaching. Contact Aalto HR.</a:t>
            </a:r>
          </a:p>
          <a:p>
            <a:pPr lvl="1"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Calibri"/>
              </a:rPr>
              <a:t>The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benefits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are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that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tailored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language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training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corresponds</a:t>
            </a:r>
            <a:r>
              <a:rPr lang="fi-FI" sz="1800" dirty="0">
                <a:latin typeface="Arial"/>
                <a:ea typeface="+mn-lt"/>
                <a:cs typeface="Calibri"/>
              </a:rPr>
              <a:t> to </a:t>
            </a:r>
            <a:r>
              <a:rPr lang="fi-FI" sz="1800" dirty="0" err="1">
                <a:latin typeface="Arial"/>
                <a:ea typeface="+mn-lt"/>
                <a:cs typeface="Calibri"/>
              </a:rPr>
              <a:t>the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needs</a:t>
            </a:r>
            <a:r>
              <a:rPr lang="fi-FI" sz="1800" dirty="0">
                <a:latin typeface="Arial"/>
                <a:ea typeface="+mn-lt"/>
                <a:cs typeface="Calibri"/>
              </a:rPr>
              <a:t> of </a:t>
            </a:r>
            <a:r>
              <a:rPr lang="fi-FI" sz="1800" dirty="0" err="1">
                <a:latin typeface="Arial"/>
                <a:ea typeface="+mn-lt"/>
                <a:cs typeface="Calibri"/>
              </a:rPr>
              <a:t>employees</a:t>
            </a:r>
            <a:r>
              <a:rPr lang="fi-FI" sz="1800" dirty="0">
                <a:latin typeface="Arial"/>
                <a:ea typeface="+mn-lt"/>
                <a:cs typeface="Calibri"/>
              </a:rPr>
              <a:t>:</a:t>
            </a:r>
            <a:endParaRPr lang="en-US" sz="1800" dirty="0">
              <a:latin typeface="Arial"/>
              <a:ea typeface="+mn-lt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fi-FI" sz="1600" dirty="0" err="1">
                <a:latin typeface="Arial"/>
                <a:ea typeface="+mn-lt"/>
                <a:cs typeface="Calibri"/>
              </a:rPr>
              <a:t>Workplace-specific</a:t>
            </a:r>
            <a:r>
              <a:rPr lang="fi-FI" sz="1600" dirty="0">
                <a:latin typeface="Arial"/>
                <a:ea typeface="+mn-lt"/>
                <a:cs typeface="Calibri"/>
              </a:rPr>
              <a:t> </a:t>
            </a:r>
            <a:r>
              <a:rPr lang="fi-FI" sz="1600" dirty="0" err="1">
                <a:latin typeface="Arial"/>
                <a:ea typeface="+mn-lt"/>
                <a:cs typeface="Calibri"/>
              </a:rPr>
              <a:t>terminology</a:t>
            </a:r>
            <a:r>
              <a:rPr lang="fi-FI" sz="1600" dirty="0">
                <a:latin typeface="Arial"/>
                <a:ea typeface="+mn-lt"/>
                <a:cs typeface="Calibri"/>
              </a:rPr>
              <a:t> and </a:t>
            </a:r>
            <a:r>
              <a:rPr lang="fi-FI" sz="1600" dirty="0" err="1">
                <a:latin typeface="Arial"/>
                <a:ea typeface="+mn-lt"/>
                <a:cs typeface="Calibri"/>
              </a:rPr>
              <a:t>expressions</a:t>
            </a:r>
            <a:endParaRPr lang="fi-FI" sz="1600" dirty="0">
              <a:latin typeface="Arial"/>
              <a:ea typeface="+mn-lt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fi-FI" sz="1600" dirty="0" err="1">
                <a:latin typeface="Arial"/>
                <a:ea typeface="+mn-lt"/>
                <a:cs typeface="Calibri"/>
              </a:rPr>
              <a:t>Flexible</a:t>
            </a:r>
            <a:r>
              <a:rPr lang="fi-FI" sz="1600" dirty="0">
                <a:latin typeface="Arial"/>
                <a:ea typeface="+mn-lt"/>
                <a:cs typeface="Calibri"/>
              </a:rPr>
              <a:t> </a:t>
            </a:r>
            <a:r>
              <a:rPr lang="fi-FI" sz="1600" dirty="0" err="1">
                <a:latin typeface="Arial"/>
                <a:ea typeface="+mn-lt"/>
                <a:cs typeface="Calibri"/>
              </a:rPr>
              <a:t>starting</a:t>
            </a:r>
            <a:r>
              <a:rPr lang="fi-FI" sz="1600" dirty="0">
                <a:latin typeface="Arial"/>
                <a:ea typeface="+mn-lt"/>
                <a:cs typeface="Calibri"/>
              </a:rPr>
              <a:t> </a:t>
            </a:r>
            <a:r>
              <a:rPr lang="fi-FI" sz="1600" dirty="0" err="1">
                <a:latin typeface="Arial"/>
                <a:ea typeface="+mn-lt"/>
                <a:cs typeface="Calibri"/>
              </a:rPr>
              <a:t>level</a:t>
            </a:r>
            <a:r>
              <a:rPr lang="fi-FI" sz="1600" dirty="0">
                <a:latin typeface="Arial"/>
                <a:ea typeface="+mn-lt"/>
                <a:cs typeface="Calibri"/>
              </a:rPr>
              <a:t> </a:t>
            </a:r>
            <a:endParaRPr lang="en-US" sz="1600" dirty="0">
              <a:latin typeface="Arial"/>
              <a:ea typeface="+mn-lt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+mn-lt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800" dirty="0" err="1">
                <a:latin typeface="Arial"/>
                <a:ea typeface="+mn-lt"/>
                <a:cs typeface="Calibri"/>
              </a:rPr>
              <a:t>Hiring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private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language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teachers</a:t>
            </a:r>
            <a:r>
              <a:rPr lang="fi-FI" sz="1800" dirty="0">
                <a:latin typeface="Arial"/>
                <a:ea typeface="+mn-lt"/>
                <a:cs typeface="Calibri"/>
              </a:rPr>
              <a:t> and </a:t>
            </a:r>
            <a:r>
              <a:rPr lang="fi-FI" sz="1800" dirty="0" err="1">
                <a:latin typeface="Arial"/>
                <a:ea typeface="+mn-lt"/>
                <a:cs typeface="Calibri"/>
              </a:rPr>
              <a:t>language</a:t>
            </a:r>
            <a:r>
              <a:rPr lang="fi-FI" sz="1800" dirty="0">
                <a:latin typeface="Arial"/>
                <a:ea typeface="+mn-lt"/>
                <a:cs typeface="Calibri"/>
              </a:rPr>
              <a:t> </a:t>
            </a:r>
            <a:r>
              <a:rPr lang="fi-FI" sz="1800" dirty="0" err="1">
                <a:latin typeface="Arial"/>
                <a:ea typeface="+mn-lt"/>
                <a:cs typeface="Calibri"/>
              </a:rPr>
              <a:t>schools</a:t>
            </a:r>
            <a:r>
              <a:rPr lang="fi-FI" sz="1800" dirty="0">
                <a:latin typeface="Arial"/>
                <a:ea typeface="+mn-lt"/>
                <a:cs typeface="Calibri"/>
              </a:rPr>
              <a:t>: </a:t>
            </a:r>
            <a:endParaRPr lang="en-US" sz="1800" dirty="0">
              <a:latin typeface="Arial"/>
              <a:ea typeface="+mn-lt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fi-FI" sz="1600" dirty="0" err="1">
                <a:latin typeface="Arial"/>
                <a:ea typeface="+mn-lt"/>
                <a:cs typeface="Calibri"/>
                <a:hlinkClick r:id="rId4"/>
              </a:rPr>
              <a:t>Find</a:t>
            </a:r>
            <a:r>
              <a:rPr lang="fi-FI" sz="1600" dirty="0">
                <a:latin typeface="Arial"/>
                <a:ea typeface="+mn-lt"/>
                <a:cs typeface="Calibri"/>
                <a:hlinkClick r:id="rId4"/>
              </a:rPr>
              <a:t> </a:t>
            </a:r>
            <a:r>
              <a:rPr lang="fi-FI" sz="1600" dirty="0" err="1">
                <a:latin typeface="Arial"/>
                <a:ea typeface="+mn-lt"/>
                <a:cs typeface="Calibri"/>
                <a:hlinkClick r:id="rId4"/>
              </a:rPr>
              <a:t>Finnish</a:t>
            </a:r>
            <a:r>
              <a:rPr lang="fi-FI" sz="1600" dirty="0">
                <a:latin typeface="Arial"/>
                <a:ea typeface="+mn-lt"/>
                <a:cs typeface="Calibri"/>
                <a:hlinkClick r:id="rId4"/>
              </a:rPr>
              <a:t> </a:t>
            </a:r>
            <a:r>
              <a:rPr lang="fi-FI" sz="1600" dirty="0" err="1">
                <a:latin typeface="Arial"/>
                <a:ea typeface="+mn-lt"/>
                <a:cs typeface="Calibri"/>
                <a:hlinkClick r:id="rId4"/>
              </a:rPr>
              <a:t>courses</a:t>
            </a:r>
            <a:r>
              <a:rPr lang="fi-FI" sz="1600" dirty="0">
                <a:latin typeface="Arial"/>
                <a:ea typeface="+mn-lt"/>
                <a:cs typeface="Calibri"/>
                <a:hlinkClick r:id="rId4"/>
              </a:rPr>
              <a:t> at kielibuusti.fi</a:t>
            </a:r>
            <a:endParaRPr lang="en-US" sz="1600" dirty="0">
              <a:latin typeface="Arial"/>
              <a:ea typeface="Calibri" panose="020F0502020204030204"/>
              <a:cs typeface="Calibri" panose="020F0502020204030204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54F5DD-AB58-3A39-0AC5-62EF16325AD8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Tailored language training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44909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F23C-9083-447E-7D4C-5188193D0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36524-90FF-2B3C-D2FD-973EE3EB8037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851F2-23FD-2C57-E50F-A9BF0359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Itseopiskelun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vaihto-ehdot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kielenoppimiseen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BFAA-3DD9-8AAE-6068-AF0F0CB4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677369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Itseopiskelu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voi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merkittävästi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tehostaa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oppimista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kun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se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yhdistetään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kielikurssiin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ja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kielen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aktiiviseen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käyttöön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arjessa</a:t>
            </a:r>
            <a:br>
              <a:rPr lang="en-US"/>
            </a:br>
            <a:endParaRPr lang="en-US" sz="1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Esihenkilö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kertoo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työntekijälle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mahdollisuuksista</a:t>
            </a:r>
            <a: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kieltenoppimiseen</a:t>
            </a:r>
            <a:br>
              <a:rPr lang="en-US" sz="180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endParaRPr lang="en-US" sz="1800">
              <a:latin typeface="Arial"/>
              <a:ea typeface="Calibri"/>
              <a:cs typeface="Arial"/>
            </a:endParaRPr>
          </a:p>
          <a:p>
            <a:r>
              <a:rPr lang="en-US" sz="1800" err="1">
                <a:latin typeface="Arial"/>
                <a:ea typeface="Calibri" panose="020F0502020204030204"/>
                <a:cs typeface="Arial"/>
              </a:rPr>
              <a:t>Erilaisia</a:t>
            </a:r>
            <a:r>
              <a:rPr lang="en-US" sz="1800"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1800" err="1">
                <a:latin typeface="Arial"/>
                <a:ea typeface="Calibri" panose="020F0502020204030204"/>
                <a:cs typeface="Arial"/>
              </a:rPr>
              <a:t>mahdollisuuksia</a:t>
            </a:r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 err="1">
                <a:latin typeface="Arial"/>
                <a:ea typeface="+mn-lt"/>
                <a:cs typeface="+mn-lt"/>
                <a:hlinkClick r:id="rId3"/>
              </a:rPr>
              <a:t>Kielivinkit</a:t>
            </a:r>
            <a:r>
              <a:rPr lang="en-US" sz="1600">
                <a:latin typeface="Arial"/>
                <a:ea typeface="+mn-lt"/>
                <a:cs typeface="+mn-lt"/>
                <a:hlinkClick r:id="rId3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  <a:hlinkClick r:id="rId3"/>
              </a:rPr>
              <a:t>arkeen</a:t>
            </a:r>
            <a:r>
              <a:rPr lang="en-US" sz="1600">
                <a:latin typeface="Arial"/>
                <a:ea typeface="+mn-lt"/>
                <a:cs typeface="+mn-lt"/>
                <a:hlinkClick r:id="rId3"/>
              </a:rPr>
              <a:t> | </a:t>
            </a:r>
            <a:r>
              <a:rPr lang="en-US" sz="1600" err="1">
                <a:latin typeface="Arial"/>
                <a:ea typeface="+mn-lt"/>
                <a:cs typeface="+mn-lt"/>
                <a:hlinkClick r:id="rId3"/>
              </a:rPr>
              <a:t>Kielibuusti</a:t>
            </a:r>
            <a:endParaRPr lang="en-US" sz="1600">
              <a:latin typeface="Arial"/>
              <a:ea typeface="+mn-lt"/>
              <a:cs typeface="+mn-lt"/>
              <a:hlinkClick r:id="" action="ppaction://noaction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 err="1">
                <a:latin typeface="Arial"/>
                <a:ea typeface="+mn-lt"/>
                <a:cs typeface="+mn-lt"/>
                <a:hlinkClick r:id="rId4"/>
              </a:rPr>
              <a:t>Arvioi</a:t>
            </a:r>
            <a:r>
              <a:rPr lang="en-US" sz="1600">
                <a:latin typeface="Arial"/>
                <a:ea typeface="+mn-lt"/>
                <a:cs typeface="+mn-lt"/>
                <a:hlinkClick r:id="rId4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  <a:hlinkClick r:id="rId4"/>
              </a:rPr>
              <a:t>kielitaitotasosi</a:t>
            </a:r>
            <a:r>
              <a:rPr lang="en-US" sz="1600">
                <a:latin typeface="Arial"/>
                <a:ea typeface="+mn-lt"/>
                <a:cs typeface="+mn-lt"/>
                <a:hlinkClick r:id="rId4"/>
              </a:rPr>
              <a:t> | </a:t>
            </a:r>
            <a:r>
              <a:rPr lang="en-US" sz="1600" err="1">
                <a:latin typeface="Arial"/>
                <a:ea typeface="+mn-lt"/>
                <a:cs typeface="+mn-lt"/>
                <a:hlinkClick r:id="rId4"/>
              </a:rPr>
              <a:t>Kielibuusti</a:t>
            </a:r>
            <a:endParaRPr lang="en-US" sz="1600">
              <a:latin typeface="Arial"/>
              <a:ea typeface="+mn-lt"/>
              <a:cs typeface="+mn-lt"/>
              <a:hlinkClick r:id="" action="ppaction://noaction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>
                <a:latin typeface="Arial"/>
                <a:ea typeface="+mn-lt"/>
                <a:cs typeface="+mn-lt"/>
                <a:hlinkClick r:id="rId5"/>
              </a:rPr>
              <a:t>Etsi </a:t>
            </a:r>
            <a:r>
              <a:rPr lang="en-US" sz="1600" err="1">
                <a:latin typeface="Arial"/>
                <a:ea typeface="+mn-lt"/>
                <a:cs typeface="+mn-lt"/>
                <a:hlinkClick r:id="rId5"/>
              </a:rPr>
              <a:t>itseopiskelumateriaaleja</a:t>
            </a:r>
            <a:r>
              <a:rPr lang="en-US" sz="1600">
                <a:latin typeface="Arial"/>
                <a:ea typeface="+mn-lt"/>
                <a:cs typeface="+mn-lt"/>
                <a:hlinkClick r:id="rId5"/>
              </a:rPr>
              <a:t> | </a:t>
            </a:r>
            <a:r>
              <a:rPr lang="en-US" sz="1600" err="1">
                <a:latin typeface="Arial"/>
                <a:ea typeface="+mn-lt"/>
                <a:cs typeface="+mn-lt"/>
                <a:hlinkClick r:id="rId5"/>
              </a:rPr>
              <a:t>Kielibuusti</a:t>
            </a:r>
            <a:endParaRPr lang="en-US" sz="1600">
              <a:latin typeface="Arial"/>
              <a:ea typeface="+mn-lt"/>
              <a:cs typeface="+mn-lt"/>
              <a:hlinkClick r:id="" action="ppaction://noaction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>
                <a:latin typeface="Arial"/>
                <a:ea typeface="Calibri" panose="020F0502020204030204"/>
                <a:cs typeface="Arial"/>
                <a:hlinkClick r:id="rId6"/>
              </a:rPr>
              <a:t>Learn Swedish | </a:t>
            </a:r>
            <a:r>
              <a:rPr lang="en-US" sz="1600" err="1">
                <a:latin typeface="Arial"/>
                <a:ea typeface="Calibri" panose="020F0502020204030204"/>
                <a:cs typeface="Arial"/>
                <a:hlinkClick r:id="rId6"/>
              </a:rPr>
              <a:t>Kielibuusti</a:t>
            </a:r>
            <a:endParaRPr lang="en-US" sz="1600"/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BFE647-DD3A-FD16-29F0-D649E0DF922D}"/>
              </a:ext>
            </a:extLst>
          </p:cNvPr>
          <p:cNvSpPr txBox="1">
            <a:spLocks/>
          </p:cNvSpPr>
          <p:nvPr/>
        </p:nvSpPr>
        <p:spPr>
          <a:xfrm>
            <a:off x="6695911" y="1819715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Self-study can significantly enhance learning when combined with a language course and active usage of the language in everyday life</a:t>
            </a:r>
            <a:br>
              <a:rPr lang="en-US" dirty="0"/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The superior informs the employee about the possibilities for language learning.</a:t>
            </a:r>
            <a:br>
              <a:rPr lang="en-US" dirty="0"/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Possibilities include:</a:t>
            </a:r>
            <a:endParaRPr lang="en-US" dirty="0"/>
          </a:p>
          <a:p>
            <a:pPr lvl="1">
              <a:buFont typeface="Courier New" panose="05050102010706020507" pitchFamily="18" charset="2"/>
              <a:buChar char="o"/>
            </a:pPr>
            <a:r>
              <a:rPr lang="en-US" sz="1600" dirty="0">
                <a:latin typeface="Arial"/>
                <a:ea typeface="+mn-lt"/>
                <a:cs typeface="+mn-lt"/>
                <a:hlinkClick r:id="rId7"/>
              </a:rPr>
              <a:t>Language tips | </a:t>
            </a:r>
            <a:r>
              <a:rPr lang="en-US" sz="1600" dirty="0" err="1">
                <a:latin typeface="Arial"/>
                <a:ea typeface="+mn-lt"/>
                <a:cs typeface="+mn-lt"/>
                <a:hlinkClick r:id="rId7"/>
              </a:rPr>
              <a:t>Kielibuusti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lvl="1">
              <a:buFont typeface="Courier New" panose="05050102010706020507" pitchFamily="18" charset="2"/>
              <a:buChar char="o"/>
            </a:pPr>
            <a:r>
              <a:rPr lang="en-US" sz="1600" dirty="0">
                <a:latin typeface="Arial"/>
                <a:ea typeface="+mn-lt"/>
                <a:cs typeface="+mn-lt"/>
                <a:hlinkClick r:id="rId8"/>
              </a:rPr>
              <a:t>Assess your language skills | </a:t>
            </a:r>
            <a:r>
              <a:rPr lang="en-US" sz="1600" dirty="0" err="1">
                <a:latin typeface="Arial"/>
                <a:ea typeface="+mn-lt"/>
                <a:cs typeface="+mn-lt"/>
                <a:hlinkClick r:id="rId8"/>
              </a:rPr>
              <a:t>Kielibuusti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lvl="1">
              <a:buFont typeface="Courier New" panose="05050102010706020507" pitchFamily="18" charset="2"/>
              <a:buChar char="o"/>
            </a:pPr>
            <a:r>
              <a:rPr lang="en-US" sz="1600" dirty="0">
                <a:latin typeface="Arial"/>
                <a:ea typeface="+mn-lt"/>
                <a:cs typeface="+mn-lt"/>
                <a:hlinkClick r:id="rId9"/>
              </a:rPr>
              <a:t>Find online learning materials | </a:t>
            </a:r>
            <a:r>
              <a:rPr lang="en-US" sz="1600" dirty="0" err="1">
                <a:latin typeface="Arial"/>
                <a:ea typeface="+mn-lt"/>
                <a:cs typeface="+mn-lt"/>
                <a:hlinkClick r:id="rId9"/>
              </a:rPr>
              <a:t>Kielibuusti</a:t>
            </a:r>
            <a:endParaRPr lang="en-US" sz="1600" dirty="0">
              <a:latin typeface="Arial"/>
              <a:ea typeface="Calibri"/>
              <a:cs typeface="Calibri" panose="020F0502020204030204"/>
            </a:endParaRPr>
          </a:p>
          <a:p>
            <a:pPr lvl="1">
              <a:buFont typeface="Courier New" panose="05050102010706020507" pitchFamily="18" charset="2"/>
              <a:buChar char="o"/>
            </a:pPr>
            <a:r>
              <a:rPr lang="en-US" sz="1600" dirty="0">
                <a:latin typeface="Arial"/>
                <a:ea typeface="+mn-lt"/>
                <a:cs typeface="+mn-lt"/>
                <a:hlinkClick r:id="rId6"/>
              </a:rPr>
              <a:t>Learn Swedish | </a:t>
            </a:r>
            <a:r>
              <a:rPr lang="en-US" sz="1600" dirty="0" err="1">
                <a:latin typeface="Arial"/>
                <a:ea typeface="+mn-lt"/>
                <a:cs typeface="+mn-lt"/>
                <a:hlinkClick r:id="rId6"/>
              </a:rPr>
              <a:t>Kielibuusti</a:t>
            </a:r>
            <a:endParaRPr lang="en-US" sz="1600" dirty="0">
              <a:latin typeface="Arial"/>
              <a:ea typeface="Calibri"/>
              <a:cs typeface="Calibri" panose="020F0502020204030204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91192F-8505-329B-2A49-718A997C8CD7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Self-study options for language learning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83818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227A2-A8A9-1CA7-BF95-2A29E156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882D76-98CB-7F1F-0E79-CBA65B7B237C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B5255-CAA6-1FE5-F919-A33E530B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3" y="289877"/>
            <a:ext cx="4852862" cy="1325563"/>
          </a:xfrm>
        </p:spPr>
        <p:txBody>
          <a:bodyPr>
            <a:no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Rakenteellinen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tuki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kielen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oppimiseksi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työpaikalla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613DB-91B3-6253-E62F-98B489CD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Strukturoitu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vertaistuki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kieltenoppimiseen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Liittyy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jokapäiväisiin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työtehtäviin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Edistää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kielitietoisia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työkäytäntöjä</a:t>
            </a:r>
            <a:endParaRPr lang="en-US"/>
          </a:p>
          <a:p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Konseptit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ja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materiaalit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saatavilla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osoitteesta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kielibuusti.fi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Arial"/>
                <a:ea typeface="+mn-lt"/>
                <a:cs typeface="+mn-lt"/>
                <a:hlinkClick r:id="rId3"/>
              </a:rPr>
              <a:t>Language workshop</a:t>
            </a:r>
            <a:endParaRPr lang="en-US" sz="1600">
              <a:latin typeface="Arial"/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Arial"/>
                <a:ea typeface="+mn-lt"/>
                <a:cs typeface="+mn-lt"/>
                <a:hlinkClick r:id="rId4"/>
              </a:rPr>
              <a:t>Language mentor</a:t>
            </a:r>
            <a:endParaRPr lang="en-US" sz="1600">
              <a:latin typeface="Arial"/>
              <a:ea typeface="Calibri" panose="020F0502020204030204"/>
              <a:cs typeface="Calibri"/>
            </a:endParaRPr>
          </a:p>
          <a:p>
            <a:pPr marL="400050" lvl="1" indent="0">
              <a:buNone/>
            </a:pPr>
            <a:endParaRPr lang="en-US" sz="14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2FCC65-D46E-05CF-255C-FCC8CEFE84F1}"/>
              </a:ext>
            </a:extLst>
          </p:cNvPr>
          <p:cNvSpPr txBox="1">
            <a:spLocks/>
          </p:cNvSpPr>
          <p:nvPr/>
        </p:nvSpPr>
        <p:spPr>
          <a:xfrm>
            <a:off x="6695911" y="1713199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Calibri"/>
              </a:rPr>
              <a:t>Structured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peer-support</a:t>
            </a:r>
            <a:r>
              <a:rPr lang="fi-FI" sz="1800">
                <a:latin typeface="Arial"/>
                <a:ea typeface="+mn-lt"/>
                <a:cs typeface="Calibri"/>
              </a:rPr>
              <a:t> for </a:t>
            </a:r>
            <a:r>
              <a:rPr lang="fi-FI" sz="1800" err="1">
                <a:latin typeface="Arial"/>
                <a:ea typeface="+mn-lt"/>
                <a:cs typeface="Calibri"/>
              </a:rPr>
              <a:t>language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learning</a:t>
            </a:r>
            <a:endParaRPr lang="fi-FI" sz="1800">
              <a:latin typeface="Arial"/>
              <a:ea typeface="+mn-lt"/>
              <a:cs typeface="Calibri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Calibri"/>
              </a:rPr>
              <a:t>Linked</a:t>
            </a:r>
            <a:r>
              <a:rPr lang="fi-FI" sz="1800">
                <a:latin typeface="Arial"/>
                <a:ea typeface="+mn-lt"/>
                <a:cs typeface="Calibri"/>
              </a:rPr>
              <a:t> to </a:t>
            </a:r>
            <a:r>
              <a:rPr lang="fi-FI" sz="1800" err="1">
                <a:latin typeface="Arial"/>
                <a:ea typeface="+mn-lt"/>
                <a:cs typeface="Calibri"/>
              </a:rPr>
              <a:t>everyday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tasks</a:t>
            </a:r>
            <a:r>
              <a:rPr lang="fi-FI" sz="1800">
                <a:latin typeface="Arial"/>
                <a:ea typeface="+mn-lt"/>
                <a:cs typeface="Calibri"/>
              </a:rPr>
              <a:t> at </a:t>
            </a:r>
            <a:r>
              <a:rPr lang="fi-FI" sz="1800" err="1">
                <a:latin typeface="Arial"/>
                <a:ea typeface="+mn-lt"/>
                <a:cs typeface="Calibri"/>
              </a:rPr>
              <a:t>work</a:t>
            </a:r>
            <a:endParaRPr lang="fi-FI" sz="1800">
              <a:latin typeface="Arial"/>
              <a:ea typeface="+mn-lt"/>
              <a:cs typeface="Calibri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Calibri"/>
              </a:rPr>
              <a:t>Promotes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language-aware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work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practices</a:t>
            </a:r>
            <a:endParaRPr lang="fi-FI" sz="1800">
              <a:latin typeface="Arial"/>
              <a:ea typeface="+mn-lt"/>
              <a:cs typeface="Calibri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fi-FI" sz="1800" err="1">
                <a:latin typeface="Arial"/>
                <a:ea typeface="+mn-lt"/>
                <a:cs typeface="Calibri"/>
              </a:rPr>
              <a:t>Concepts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with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ready</a:t>
            </a:r>
            <a:r>
              <a:rPr lang="fi-FI" sz="1800">
                <a:latin typeface="Arial"/>
                <a:ea typeface="+mn-lt"/>
                <a:cs typeface="Calibri"/>
              </a:rPr>
              <a:t>-to-</a:t>
            </a:r>
            <a:r>
              <a:rPr lang="fi-FI" sz="1800" err="1">
                <a:latin typeface="Arial"/>
                <a:ea typeface="+mn-lt"/>
                <a:cs typeface="Calibri"/>
              </a:rPr>
              <a:t>use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materials</a:t>
            </a:r>
            <a:r>
              <a:rPr lang="fi-FI" sz="1800">
                <a:latin typeface="Arial"/>
                <a:ea typeface="+mn-lt"/>
                <a:cs typeface="Calibri"/>
              </a:rPr>
              <a:t> </a:t>
            </a:r>
            <a:r>
              <a:rPr lang="fi-FI" sz="1800" err="1">
                <a:latin typeface="Arial"/>
                <a:ea typeface="+mn-lt"/>
                <a:cs typeface="Calibri"/>
              </a:rPr>
              <a:t>available</a:t>
            </a:r>
            <a:r>
              <a:rPr lang="fi-FI" sz="1800">
                <a:latin typeface="Arial"/>
                <a:ea typeface="+mn-lt"/>
                <a:cs typeface="Calibri"/>
              </a:rPr>
              <a:t> at kielibuusti.fi for </a:t>
            </a:r>
            <a:endParaRPr lang="en-US" sz="1800">
              <a:latin typeface="Arial"/>
              <a:ea typeface="+mn-lt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>
                <a:latin typeface="Arial"/>
                <a:ea typeface="+mn-lt"/>
                <a:cs typeface="Calibri"/>
                <a:hlinkClick r:id="rId5"/>
              </a:rPr>
              <a:t>Language workshop</a:t>
            </a:r>
            <a:endParaRPr lang="fi-FI" sz="1600">
              <a:latin typeface="Arial"/>
              <a:ea typeface="+mn-lt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>
                <a:latin typeface="Arial"/>
                <a:ea typeface="+mn-lt"/>
                <a:cs typeface="Calibri"/>
                <a:hlinkClick r:id="rId4"/>
              </a:rPr>
              <a:t>Language </a:t>
            </a:r>
            <a:r>
              <a:rPr lang="fi-FI" sz="1600" err="1">
                <a:latin typeface="Arial"/>
                <a:ea typeface="+mn-lt"/>
                <a:cs typeface="Calibri"/>
                <a:hlinkClick r:id="rId4"/>
              </a:rPr>
              <a:t>mentor</a:t>
            </a:r>
            <a:endParaRPr lang="en-US" sz="1600">
              <a:latin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fi-FI" sz="1800"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endParaRPr lang="en-US" sz="180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DA10FD-50F7-586F-61B0-82F8D09A89B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/>
                <a:ea typeface="+mj-lt"/>
                <a:cs typeface="Arial"/>
              </a:rPr>
              <a:t>Supporting structures for language learning in the workplace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08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96" y="2303371"/>
            <a:ext cx="4053708" cy="1661993"/>
          </a:xfrm>
        </p:spPr>
        <p:txBody>
          <a:bodyPr/>
          <a:lstStyle/>
          <a:p>
            <a:r>
              <a:rPr lang="fi-FI" sz="3600">
                <a:ea typeface="Calibri"/>
                <a:cs typeface="Times New Roman"/>
              </a:rPr>
              <a:t>Työyhteisön omat ideat kielellisiksi toimintatavoiksi</a:t>
            </a:r>
            <a:endParaRPr lang="en-US" sz="3600">
              <a:ea typeface="Calibri"/>
              <a:cs typeface="Arial"/>
            </a:endParaRP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30350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ea typeface="Calibri"/>
                <a:cs typeface="+mj-lt"/>
              </a:rPr>
              <a:t>The work community's ideas for language practices</a:t>
            </a:r>
            <a:endParaRPr lang="en-US" sz="3600">
              <a:cs typeface="Arial" panose="020B060402020202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9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852862" cy="1325563"/>
          </a:xfrm>
        </p:spPr>
        <p:txBody>
          <a:bodyPr>
            <a:noAutofit/>
          </a:bodyPr>
          <a:lstStyle/>
          <a:p>
            <a:r>
              <a:rPr lang="en-US" sz="3200" b="1" err="1">
                <a:latin typeface="Arial"/>
                <a:ea typeface="+mj-lt"/>
                <a:cs typeface="Arial"/>
              </a:rPr>
              <a:t>Työyhteisön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ehdotuksia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uusiksi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kielellisiksi</a:t>
            </a:r>
            <a:r>
              <a:rPr lang="en-US" sz="3200" b="1">
                <a:latin typeface="Arial"/>
                <a:ea typeface="+mj-lt"/>
                <a:cs typeface="Arial"/>
              </a:rPr>
              <a:t> </a:t>
            </a:r>
            <a:r>
              <a:rPr lang="en-US" sz="3200" b="1" err="1">
                <a:latin typeface="Arial"/>
                <a:ea typeface="+mj-lt"/>
                <a:cs typeface="Arial"/>
              </a:rPr>
              <a:t>toimintatavoiksi</a:t>
            </a:r>
            <a:endParaRPr lang="en-US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solidFill>
                  <a:schemeClr val="accent1"/>
                </a:solidFill>
                <a:latin typeface="Arial"/>
                <a:ea typeface="Calibri" panose="020F0502020204030204"/>
                <a:cs typeface="Arial"/>
              </a:rPr>
              <a:t>Fasilitoija lisää tähän muut ehdotukset, jotka ovat nousseet henkilöstön </a:t>
            </a:r>
            <a:r>
              <a:rPr lang="fi-FI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kommenteista tai joita Aallossa on tällä hetkellä käytössä</a:t>
            </a:r>
            <a:endParaRPr lang="en-US" sz="1800">
              <a:solidFill>
                <a:schemeClr val="accent1"/>
              </a:solidFill>
              <a:latin typeface="Arial"/>
              <a:ea typeface="+mn-lt"/>
              <a:cs typeface="Arial"/>
            </a:endParaRPr>
          </a:p>
          <a:p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8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95911" y="1713199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Facilitator adds here the ideas / suggestions, that arose from the personnel's comments or current Aalto practices</a:t>
            </a: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+mj-lt"/>
                <a:cs typeface="Arial"/>
              </a:rPr>
              <a:t>Ideas from the work community for new language practices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2385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373" y="2303372"/>
            <a:ext cx="4444918" cy="1661993"/>
          </a:xfrm>
        </p:spPr>
        <p:txBody>
          <a:bodyPr/>
          <a:lstStyle/>
          <a:p>
            <a:r>
              <a:rPr lang="fi-FI" sz="3600">
                <a:ea typeface="Calibri"/>
                <a:cs typeface="Times New Roman"/>
              </a:rPr>
              <a:t>Keskustelu ja yhteinen päätöksenteko</a:t>
            </a:r>
            <a:endParaRPr lang="en-US" sz="3600"/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580501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Arial" panose="020B0604020202020204"/>
              </a:rPr>
              <a:t>Discussion and decision-making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E4130E-EA04-971D-2FF9-30315106773F}"/>
              </a:ext>
            </a:extLst>
          </p:cNvPr>
          <p:cNvSpPr txBox="1"/>
          <p:nvPr/>
        </p:nvSpPr>
        <p:spPr>
          <a:xfrm>
            <a:off x="1470159" y="4110098"/>
            <a:ext cx="35593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Valitaan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mitä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uusia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kielellisiä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toimintapoja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 </a:t>
            </a:r>
            <a:endParaRPr lang="en-US" b="1">
              <a:latin typeface="Arial"/>
              <a:ea typeface="Calibri"/>
              <a:cs typeface="Calibri"/>
            </a:endParaRPr>
          </a:p>
          <a:p>
            <a:pPr algn="ctr"/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otetaan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kokeiluun</a:t>
            </a:r>
            <a:r>
              <a:rPr lang="en-US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b="1" err="1">
                <a:latin typeface="Arial"/>
                <a:ea typeface="Calibri"/>
                <a:cs typeface="Calibri"/>
              </a:rPr>
              <a:t>työyhteisössämme</a:t>
            </a:r>
            <a:endParaRPr lang="en-US" b="1">
              <a:latin typeface="Arial"/>
              <a:ea typeface="Calibri"/>
              <a:cs typeface="Calibri"/>
            </a:endParaRPr>
          </a:p>
          <a:p>
            <a:pPr algn="ctr"/>
            <a:endParaRPr lang="en-US" sz="2400" b="1"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8FEDE-A854-1E9A-6A09-427414B70B72}"/>
              </a:ext>
            </a:extLst>
          </p:cNvPr>
          <p:cNvSpPr txBox="1"/>
          <p:nvPr/>
        </p:nvSpPr>
        <p:spPr>
          <a:xfrm>
            <a:off x="7173377" y="4110098"/>
            <a:ext cx="38867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ea typeface="Calibri"/>
                <a:cs typeface="Calibri"/>
              </a:rPr>
              <a:t>Let's choose which new language practices </a:t>
            </a:r>
            <a:endParaRPr lang="en-US">
              <a:latin typeface="Arial"/>
              <a:cs typeface="Arial"/>
            </a:endParaRPr>
          </a:p>
          <a:p>
            <a:pPr algn="ctr"/>
            <a:r>
              <a:rPr lang="en-US" b="1">
                <a:latin typeface="Arial"/>
                <a:ea typeface="Calibri"/>
                <a:cs typeface="Calibri"/>
              </a:rPr>
              <a:t>to try out in our work community 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961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5306898" cy="1325563"/>
          </a:xfrm>
        </p:spPr>
        <p:txBody>
          <a:bodyPr>
            <a:noAutofit/>
          </a:bodyPr>
          <a:lstStyle/>
          <a:p>
            <a:r>
              <a:rPr lang="fi-FI" sz="3200" b="1">
                <a:latin typeface="Arial"/>
                <a:ea typeface="+mj-lt"/>
                <a:cs typeface="Arial"/>
              </a:rPr>
              <a:t>Konkreettiset toimintaehdotukset meidän työyhteisöllemme</a:t>
            </a:r>
            <a:endParaRPr lang="en-US" sz="32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solidFill>
                  <a:schemeClr val="accent1"/>
                </a:solidFill>
                <a:latin typeface="Arial"/>
                <a:ea typeface="Calibri" panose="020F0502020204030204"/>
                <a:cs typeface="Arial"/>
              </a:rPr>
              <a:t>Fasilitoija kirjaa keskustelun tulokset tälle kalvolle</a:t>
            </a:r>
          </a:p>
          <a:p>
            <a:r>
              <a:rPr lang="fi-FI" sz="1800" b="1">
                <a:latin typeface="Arial"/>
                <a:ea typeface="Calibri" panose="020F0502020204030204"/>
                <a:cs typeface="Arial"/>
              </a:rPr>
              <a:t>Näitä kielellisiä toimintatapoja jatketaan</a:t>
            </a:r>
            <a:r>
              <a:rPr lang="fi-FI" sz="1800">
                <a:latin typeface="Arial"/>
                <a:ea typeface="Calibri" panose="020F0502020204030204"/>
                <a:cs typeface="Arial"/>
              </a:rPr>
              <a:t>:</a:t>
            </a:r>
          </a:p>
          <a:p>
            <a:pPr lvl="1"/>
            <a:br>
              <a:rPr lang="fi-FI" sz="1400">
                <a:latin typeface="Arial"/>
                <a:ea typeface="Calibri" panose="020F0502020204030204"/>
                <a:cs typeface="Arial"/>
              </a:rPr>
            </a:br>
            <a:endParaRPr lang="fi-FI" sz="1400">
              <a:latin typeface="Arial"/>
              <a:ea typeface="Calibri" panose="020F0502020204030204"/>
              <a:cs typeface="Arial"/>
            </a:endParaRPr>
          </a:p>
          <a:p>
            <a:r>
              <a:rPr lang="fi-FI" sz="1800" b="1">
                <a:latin typeface="Arial"/>
                <a:ea typeface="+mn-lt"/>
                <a:cs typeface="Arial"/>
              </a:rPr>
              <a:t>Näitä resursseja Aallosta ja/tai Kielibuustista hyödynnetään</a:t>
            </a:r>
            <a:r>
              <a:rPr lang="fi-FI" sz="1800">
                <a:latin typeface="Arial"/>
                <a:ea typeface="+mn-lt"/>
                <a:cs typeface="Arial"/>
              </a:rPr>
              <a:t>:</a:t>
            </a:r>
          </a:p>
          <a:p>
            <a:pPr lvl="1"/>
            <a:br>
              <a:rPr lang="fi-FI" sz="1400">
                <a:latin typeface="Arial"/>
                <a:ea typeface="+mn-lt"/>
                <a:cs typeface="Arial"/>
              </a:rPr>
            </a:br>
            <a:endParaRPr lang="fi-FI" sz="1400">
              <a:latin typeface="Arial"/>
              <a:ea typeface="+mn-lt"/>
              <a:cs typeface="Arial"/>
            </a:endParaRPr>
          </a:p>
          <a:p>
            <a:r>
              <a:rPr lang="fi-FI" sz="1800" b="1">
                <a:latin typeface="Arial"/>
                <a:ea typeface="+mn-lt"/>
                <a:cs typeface="Arial"/>
              </a:rPr>
              <a:t>Näitä uusia kielellisiä toimintatapoja kokeillaan</a:t>
            </a:r>
            <a:r>
              <a:rPr lang="fi-FI" sz="1800">
                <a:latin typeface="Arial"/>
                <a:ea typeface="+mn-lt"/>
                <a:cs typeface="Arial"/>
              </a:rPr>
              <a:t>:</a:t>
            </a:r>
          </a:p>
          <a:p>
            <a:pPr lvl="1"/>
            <a:endParaRPr lang="en-US" sz="1800"/>
          </a:p>
          <a:p>
            <a:endParaRPr lang="en-US" sz="180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80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95911" y="1713199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Facilitator adds here the results of the conversation</a:t>
            </a:r>
            <a:endParaRPr lang="en-US" sz="1800" dirty="0">
              <a:solidFill>
                <a:schemeClr val="accent1"/>
              </a:solidFill>
              <a:latin typeface="Arial"/>
              <a:ea typeface="Calibri" panose="020F0502020204030204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b="1" dirty="0">
                <a:latin typeface="Arial"/>
                <a:ea typeface="Calibri"/>
                <a:cs typeface="Arial"/>
              </a:rPr>
              <a:t>These language practices will be continued</a:t>
            </a:r>
            <a:r>
              <a:rPr lang="en-US" sz="1800" dirty="0">
                <a:latin typeface="Arial"/>
                <a:ea typeface="Calibri"/>
                <a:cs typeface="Arial"/>
              </a:rPr>
              <a:t>:</a:t>
            </a:r>
          </a:p>
          <a:p>
            <a:pPr lvl="1">
              <a:buFont typeface="Arial" panose="05050102010706020507" pitchFamily="18" charset="2"/>
              <a:buChar char="•"/>
            </a:pPr>
            <a:br>
              <a:rPr lang="en-US" sz="1400" dirty="0">
                <a:latin typeface="Arial"/>
                <a:ea typeface="Calibri"/>
                <a:cs typeface="Arial"/>
              </a:rPr>
            </a:br>
            <a:endParaRPr lang="en-US" sz="14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b="1" dirty="0">
                <a:latin typeface="Arial"/>
                <a:ea typeface="Calibri"/>
                <a:cs typeface="Arial"/>
              </a:rPr>
              <a:t>These resources from Aalto and/or </a:t>
            </a:r>
            <a:r>
              <a:rPr lang="en-US" sz="1800" b="1" dirty="0" err="1">
                <a:latin typeface="Arial"/>
                <a:ea typeface="Calibri"/>
                <a:cs typeface="Arial"/>
              </a:rPr>
              <a:t>Kielibuusti</a:t>
            </a:r>
            <a:r>
              <a:rPr lang="en-US" sz="1800" b="1" dirty="0">
                <a:latin typeface="Arial"/>
                <a:ea typeface="Calibri"/>
                <a:cs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will be utilized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:</a:t>
            </a:r>
          </a:p>
          <a:p>
            <a:pPr lvl="1">
              <a:buFont typeface="Arial" panose="05050102010706020507" pitchFamily="18" charset="2"/>
              <a:buChar char="•"/>
            </a:pPr>
            <a:br>
              <a:rPr lang="en-US" sz="1400" dirty="0">
                <a:latin typeface="Arial"/>
                <a:ea typeface="Calibri"/>
                <a:cs typeface="Arial"/>
              </a:rPr>
            </a:br>
            <a:endParaRPr lang="en-US" sz="1400" dirty="0">
              <a:latin typeface="Arial"/>
              <a:ea typeface="Calibri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b="1" dirty="0">
                <a:latin typeface="Arial"/>
                <a:ea typeface="Calibri"/>
                <a:cs typeface="Arial"/>
              </a:rPr>
              <a:t>These new language practices will be tested</a:t>
            </a:r>
            <a:r>
              <a:rPr lang="en-US" sz="1800" dirty="0">
                <a:latin typeface="Arial"/>
                <a:ea typeface="Calibri"/>
                <a:cs typeface="Arial"/>
              </a:rPr>
              <a:t>:</a:t>
            </a:r>
          </a:p>
          <a:p>
            <a:pPr lvl="1">
              <a:buFont typeface="Arial" panose="05050102010706020507" pitchFamily="18" charset="2"/>
              <a:buChar char="•"/>
            </a:pPr>
            <a:br>
              <a:rPr lang="en-US" sz="1400" dirty="0">
                <a:latin typeface="Arial"/>
                <a:ea typeface="Calibri"/>
                <a:cs typeface="Arial"/>
              </a:rPr>
            </a:br>
            <a:endParaRPr lang="en-US" sz="14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latin typeface="Arial"/>
                <a:ea typeface="Calibri Light"/>
                <a:cs typeface="Arial"/>
              </a:rPr>
              <a:t>Concrete action proposals for our community </a:t>
            </a:r>
          </a:p>
        </p:txBody>
      </p:sp>
    </p:spTree>
    <p:extLst>
      <p:ext uri="{BB962C8B-B14F-4D97-AF65-F5344CB8AC3E}">
        <p14:creationId xmlns:p14="http://schemas.microsoft.com/office/powerpoint/2010/main" val="360103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96" y="2857369"/>
            <a:ext cx="4053708" cy="553998"/>
          </a:xfrm>
        </p:spPr>
        <p:txBody>
          <a:bodyPr/>
          <a:lstStyle/>
          <a:p>
            <a:r>
              <a:rPr lang="fi-FI" sz="3600">
                <a:ea typeface="Calibri"/>
                <a:cs typeface="Times New Roman"/>
              </a:rPr>
              <a:t>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857500"/>
            <a:ext cx="5142333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ea typeface="Calibri"/>
                <a:cs typeface="+mj-lt"/>
              </a:rPr>
              <a:t>Next steps</a:t>
            </a:r>
            <a:endParaRPr lang="en-US" sz="3600">
              <a:ea typeface="Calibri"/>
              <a:cs typeface="Arial" panose="020B060402020202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5357514-29DC-EDE2-DAE2-4280EB06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013742"/>
            <a:ext cx="1709648" cy="5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6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709089" cy="1325563"/>
          </a:xfrm>
        </p:spPr>
        <p:txBody>
          <a:bodyPr>
            <a:normAutofit/>
          </a:bodyPr>
          <a:lstStyle/>
          <a:p>
            <a:r>
              <a:rPr lang="fi-FI" sz="3200" b="1">
                <a:latin typeface="Arial"/>
                <a:ea typeface="+mj-lt"/>
                <a:cs typeface="Arial"/>
              </a:rPr>
              <a:t>Seuraavat askeleet:</a:t>
            </a:r>
            <a:endParaRPr lang="fi-FI" sz="3200" b="1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6" y="1822118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Fasilitoija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täydentää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tänne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sovitut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asiat</a:t>
            </a:r>
            <a:r>
              <a:rPr lang="en-US" sz="1800">
                <a:latin typeface="Arial"/>
                <a:ea typeface="+mn-lt"/>
                <a:cs typeface="Arial"/>
              </a:rPr>
              <a:t>:</a:t>
            </a:r>
            <a:endParaRPr lang="en-US"/>
          </a:p>
          <a:p>
            <a:r>
              <a:rPr lang="en-US" sz="1800" err="1">
                <a:latin typeface="Arial"/>
                <a:ea typeface="+mn-lt"/>
                <a:cs typeface="Arial"/>
              </a:rPr>
              <a:t>Sovitut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kielelliset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toimintatavat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jalkautetaan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tiimien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/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lähiesihenkilön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kautta</a:t>
            </a:r>
            <a:r>
              <a:rPr lang="en-US" sz="1800">
                <a:latin typeface="Arial"/>
                <a:ea typeface="+mn-lt"/>
                <a:cs typeface="Arial"/>
              </a:rPr>
              <a:t>.</a:t>
            </a:r>
          </a:p>
          <a:p>
            <a:r>
              <a:rPr lang="en-US" sz="1800" err="1">
                <a:latin typeface="Arial"/>
                <a:ea typeface="+mn-lt"/>
                <a:cs typeface="Arial"/>
              </a:rPr>
              <a:t>Kielellisiä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toimintatapoja</a:t>
            </a:r>
            <a:r>
              <a:rPr lang="en-US" sz="1800">
                <a:latin typeface="Arial"/>
                <a:ea typeface="+mn-lt"/>
                <a:cs typeface="Arial"/>
              </a:rPr>
              <a:t> </a:t>
            </a:r>
            <a:r>
              <a:rPr lang="en-US" sz="1800" err="1">
                <a:latin typeface="Arial"/>
                <a:ea typeface="+mn-lt"/>
                <a:cs typeface="Arial"/>
              </a:rPr>
              <a:t>kokeillaan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työyhteisössämme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pvm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asti</a:t>
            </a:r>
            <a:r>
              <a:rPr lang="en-US" sz="1800">
                <a:latin typeface="Arial"/>
                <a:ea typeface="+mn-lt"/>
                <a:cs typeface="Arial"/>
              </a:rPr>
              <a:t>.</a:t>
            </a:r>
          </a:p>
          <a:p>
            <a:r>
              <a:rPr lang="en-US" sz="1800" err="1">
                <a:latin typeface="Arial"/>
                <a:ea typeface="+mn-lt"/>
                <a:cs typeface="Arial"/>
              </a:rPr>
              <a:t>Toimintatavoista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kerätään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palautetta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milloin</a:t>
            </a:r>
            <a:r>
              <a:rPr lang="en-US" sz="18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ja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miten</a:t>
            </a:r>
            <a:r>
              <a:rPr lang="en-US" sz="1800">
                <a:latin typeface="Arial"/>
                <a:ea typeface="+mn-lt"/>
                <a:cs typeface="Arial"/>
              </a:rPr>
              <a:t>.</a:t>
            </a:r>
          </a:p>
          <a:p>
            <a:r>
              <a:rPr lang="en-US" sz="1800" err="1">
                <a:latin typeface="Arial"/>
                <a:ea typeface="+mn-lt"/>
                <a:cs typeface="Arial"/>
              </a:rPr>
              <a:t>Seuraava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koko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työyhteisön</a:t>
            </a:r>
            <a:r>
              <a:rPr lang="en-US" sz="1800">
                <a:latin typeface="Arial"/>
                <a:ea typeface="+mn-lt"/>
                <a:cs typeface="Arial"/>
              </a:rPr>
              <a:t> </a:t>
            </a:r>
            <a:r>
              <a:rPr lang="en-US" sz="1800" err="1">
                <a:latin typeface="Arial"/>
                <a:ea typeface="+mn-lt"/>
                <a:cs typeface="Arial"/>
              </a:rPr>
              <a:t>tapaaminen</a:t>
            </a:r>
            <a:r>
              <a:rPr lang="en-US" sz="1800">
                <a:latin typeface="Arial"/>
                <a:ea typeface="+mn-lt"/>
                <a:cs typeface="Arial"/>
              </a:rPr>
              <a:t> on </a:t>
            </a:r>
            <a:r>
              <a:rPr lang="en-US" sz="18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pvm</a:t>
            </a:r>
            <a:r>
              <a:rPr lang="en-US" sz="1800">
                <a:latin typeface="Arial"/>
                <a:ea typeface="+mn-lt"/>
                <a:cs typeface="Arial"/>
              </a:rPr>
              <a:t>. </a:t>
            </a:r>
            <a:endParaRPr lang="en-US" sz="1800">
              <a:latin typeface="Arial"/>
              <a:ea typeface="Calibri"/>
              <a:cs typeface="Arial"/>
            </a:endParaRPr>
          </a:p>
          <a:p>
            <a:endParaRPr lang="en-US" sz="1800">
              <a:latin typeface="Arial"/>
              <a:ea typeface="Calibri"/>
              <a:cs typeface="Arial"/>
            </a:endParaRPr>
          </a:p>
          <a:p>
            <a:pPr marL="400050" lvl="1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95911" y="1713199"/>
            <a:ext cx="5020215" cy="4150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Facilitator adds here the agreed matters</a:t>
            </a:r>
            <a:endParaRPr lang="en-US" dirty="0"/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Agreed language practices are implemented through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teams/managers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The language practices are tested in our work community until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"date"</a:t>
            </a:r>
            <a:r>
              <a:rPr lang="en-US" sz="1800" dirty="0">
                <a:latin typeface="Arial"/>
                <a:ea typeface="Calibri"/>
                <a:cs typeface="Arial"/>
              </a:rPr>
              <a:t>: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Feedback is gathered on the practices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"when and how"</a:t>
            </a:r>
            <a:r>
              <a:rPr lang="en-US" sz="1800" dirty="0">
                <a:latin typeface="Arial"/>
                <a:ea typeface="Calibri"/>
                <a:cs typeface="Arial"/>
              </a:rPr>
              <a:t>.</a:t>
            </a: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Next meeting with the whole work community is "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date</a:t>
            </a:r>
            <a:r>
              <a:rPr lang="en-US" sz="1800" dirty="0">
                <a:latin typeface="Arial"/>
                <a:ea typeface="Calibri"/>
                <a:cs typeface="Arial"/>
              </a:rPr>
              <a:t>".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latin typeface="Arial"/>
                <a:ea typeface="Calibri Light"/>
                <a:cs typeface="Arial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407959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7" y="2561765"/>
            <a:ext cx="5217283" cy="553998"/>
          </a:xfrm>
        </p:spPr>
        <p:txBody>
          <a:bodyPr/>
          <a:lstStyle/>
          <a:p>
            <a:r>
              <a:rPr lang="fi-FI" sz="3600">
                <a:ea typeface="Calibri"/>
                <a:cs typeface="Times New Roman"/>
              </a:rPr>
              <a:t>Tilannepäivitys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580501"/>
            <a:ext cx="5142333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/>
                <a:ea typeface="Calibri"/>
                <a:cs typeface="Arial"/>
              </a:rPr>
              <a:t>Status update</a:t>
            </a:r>
            <a:endParaRPr lang="en-US" sz="360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9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HR:n</a:t>
            </a:r>
            <a: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ja Kielibuusti-hankkeen yhteistyönä.</a:t>
            </a:r>
            <a:b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Kielibuusti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project.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4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Yhteenveto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henkilöstön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Mentimeter-kommenteista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20532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Mikä toimii hyvin?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Mihin toivottaisiin muutoksia?</a:t>
            </a:r>
            <a:endParaRPr lang="fi-FI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825625"/>
            <a:ext cx="4933950" cy="3416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works? 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changes are wished for?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Summary of staff comments on </a:t>
            </a:r>
            <a:r>
              <a:rPr lang="en-US" sz="3200" b="1">
                <a:latin typeface="Arial"/>
                <a:cs typeface="Arial"/>
              </a:rPr>
              <a:t>Mentimeter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C585F-94B2-4C61-83BA-A635E49F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sikko 1">
            <a:extLst>
              <a:ext uri="{FF2B5EF4-FFF2-40B4-BE49-F238E27FC236}">
                <a16:creationId xmlns:a16="http://schemas.microsoft.com/office/drawing/2014/main" id="{C2B8FA6F-2880-C638-0B99-E91758BA0DF1}"/>
              </a:ext>
            </a:extLst>
          </p:cNvPr>
          <p:cNvSpPr txBox="1">
            <a:spLocks/>
          </p:cNvSpPr>
          <p:nvPr/>
        </p:nvSpPr>
        <p:spPr>
          <a:xfrm>
            <a:off x="576092" y="549048"/>
            <a:ext cx="11099815" cy="839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Kielitietoisen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työyhteisön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portaat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The steps toward language awareness in the workplace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​</a:t>
            </a:r>
            <a:endParaRPr kumimoji="0" lang="fi-FI" sz="3200" b="0" i="0" u="none" strike="noStrike" kern="120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Red Hat Display Black"/>
              <a:ea typeface="+mj-ea"/>
              <a:cs typeface="+mj-cs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2FBBD4D4-AC0E-2C7B-5337-E7F519C41A52}"/>
              </a:ext>
            </a:extLst>
          </p:cNvPr>
          <p:cNvSpPr/>
          <p:nvPr/>
        </p:nvSpPr>
        <p:spPr>
          <a:xfrm>
            <a:off x="4952039" y="1559470"/>
            <a:ext cx="4230565" cy="4042081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Arial"/>
                <a:cs typeface="Arial"/>
              </a:rPr>
              <a:t>Tämän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tapaamisen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tavoitteet</a:t>
            </a:r>
            <a:r>
              <a:rPr lang="en-US" sz="3200" b="1">
                <a:latin typeface="Arial"/>
                <a:cs typeface="Arial"/>
              </a:rPr>
              <a:t> 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5" y="1832958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 panose="05050102010706020507" pitchFamily="18" charset="2"/>
              <a:buChar char="•"/>
            </a:pPr>
            <a:r>
              <a:rPr lang="en-US" sz="1800" err="1">
                <a:latin typeface="Arial"/>
                <a:ea typeface="Calibri"/>
                <a:cs typeface="Calibri"/>
              </a:rPr>
              <a:t>Mitä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pieniä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arjen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tekoja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alamme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kokeilla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työyhteisössämme</a:t>
            </a:r>
            <a:r>
              <a:rPr lang="en-US" sz="1800">
                <a:latin typeface="Arial"/>
                <a:ea typeface="Calibri"/>
                <a:cs typeface="Calibri"/>
              </a:rPr>
              <a:t>?</a:t>
            </a:r>
            <a:br>
              <a:rPr lang="en-US" sz="1800">
                <a:latin typeface="Arial"/>
                <a:ea typeface="Calibri"/>
                <a:cs typeface="Calibri"/>
              </a:rPr>
            </a:br>
            <a:endParaRPr lang="en-US" sz="1800">
              <a:latin typeface="Arial"/>
              <a:ea typeface="Calibri"/>
              <a:cs typeface="Calibri"/>
            </a:endParaRPr>
          </a:p>
          <a:p>
            <a:pPr marL="285750" indent="-285750">
              <a:buFont typeface="Arial,Sans-Serif" panose="05050102010706020507" pitchFamily="18" charset="2"/>
              <a:buChar char="•"/>
            </a:pPr>
            <a:r>
              <a:rPr lang="en-US" sz="1800" err="1">
                <a:latin typeface="Arial"/>
                <a:ea typeface="Calibri"/>
                <a:cs typeface="Calibri"/>
              </a:rPr>
              <a:t>Mitä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rakenteellista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tukea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r>
              <a:rPr lang="en-US" sz="1800" err="1">
                <a:latin typeface="Arial"/>
                <a:ea typeface="Calibri"/>
                <a:cs typeface="Calibri"/>
              </a:rPr>
              <a:t>otamme</a:t>
            </a:r>
            <a:r>
              <a:rPr lang="en-US" sz="1800">
                <a:latin typeface="Arial"/>
                <a:ea typeface="Calibri"/>
                <a:cs typeface="Calibri"/>
              </a:rPr>
              <a:t> (</a:t>
            </a:r>
            <a:r>
              <a:rPr lang="en-US" sz="1800" err="1">
                <a:latin typeface="Arial"/>
                <a:ea typeface="Calibri"/>
                <a:cs typeface="Calibri"/>
              </a:rPr>
              <a:t>kokeilu</a:t>
            </a:r>
            <a:r>
              <a:rPr lang="en-US" sz="1800">
                <a:latin typeface="Arial"/>
                <a:ea typeface="Calibri"/>
                <a:cs typeface="Calibri"/>
              </a:rPr>
              <a:t>)</a:t>
            </a:r>
            <a:r>
              <a:rPr lang="en-US" sz="1800" err="1">
                <a:latin typeface="Arial"/>
                <a:ea typeface="Calibri"/>
                <a:cs typeface="Calibri"/>
              </a:rPr>
              <a:t>käyttöön</a:t>
            </a:r>
            <a:r>
              <a:rPr lang="en-US" sz="1800">
                <a:latin typeface="Arial"/>
                <a:ea typeface="Calibri"/>
                <a:cs typeface="Calibri"/>
              </a:rPr>
              <a:t>?</a:t>
            </a:r>
            <a:endParaRPr lang="fi-FI" sz="1800">
              <a:latin typeface="Arial"/>
            </a:endParaRPr>
          </a:p>
          <a:p>
            <a:pPr marL="0" indent="0">
              <a:lnSpc>
                <a:spcPct val="107000"/>
              </a:lnSpc>
              <a:buNone/>
            </a:pPr>
            <a:endParaRPr lang="fi-FI" sz="18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82044" y="1713199"/>
            <a:ext cx="4933950" cy="3416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small everyday actions can we start testing in our work community?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structural support are we (trial) introducing?</a:t>
            </a:r>
            <a:endParaRPr lang="en-US" sz="18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ea typeface="+mj-lt"/>
                <a:cs typeface="Arial"/>
              </a:rPr>
              <a:t>The objectives of this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053" y="2693143"/>
            <a:ext cx="4901973" cy="882447"/>
          </a:xfrm>
        </p:spPr>
        <p:txBody>
          <a:bodyPr/>
          <a:lstStyle/>
          <a:p>
            <a:r>
              <a:rPr lang="fi-FI" sz="3600">
                <a:ea typeface="Calibri"/>
                <a:cs typeface="Times New Roman"/>
              </a:rPr>
              <a:t>Tarjolla olevat tukikeinot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580501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ea typeface="Calibri"/>
                <a:cs typeface="Arial"/>
              </a:rPr>
              <a:t>Available support resources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solidFill>
                  <a:schemeClr val="accent1"/>
                </a:solidFill>
                <a:latin typeface="Arial"/>
                <a:cs typeface="Arial"/>
              </a:rPr>
              <a:t>Valmistelun</a:t>
            </a:r>
            <a:r>
              <a:rPr lang="en-US" sz="32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chemeClr val="accent1"/>
                </a:solidFill>
                <a:latin typeface="Arial"/>
                <a:cs typeface="Arial"/>
              </a:rPr>
              <a:t>tueksi</a:t>
            </a:r>
            <a:r>
              <a:rPr lang="en-US" sz="32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br>
              <a:rPr lang="en-US" sz="3200" b="1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3200" b="1">
                <a:solidFill>
                  <a:schemeClr val="accent1"/>
                </a:solidFill>
                <a:latin typeface="Arial"/>
                <a:cs typeface="Arial"/>
              </a:rPr>
              <a:t>VAIN </a:t>
            </a:r>
            <a:r>
              <a:rPr lang="en-US" sz="3200" b="1" err="1">
                <a:solidFill>
                  <a:schemeClr val="accent1"/>
                </a:solidFill>
                <a:latin typeface="Arial"/>
                <a:cs typeface="Arial"/>
              </a:rPr>
              <a:t>fasilitoijalle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9" y="1733025"/>
            <a:ext cx="5008901" cy="48285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 panose="05050102010706020507" pitchFamily="18" charset="2"/>
              <a:buChar char="•"/>
            </a:pP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Seuraavilla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dioilla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esitellään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mahdollisia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monikielisyyden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ja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kielenoppimisen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tukikeinoja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:</a:t>
            </a:r>
          </a:p>
          <a:p>
            <a:pPr marL="742950" lvl="1">
              <a:buFont typeface="Arial,Sans-Serif" panose="05050102010706020507" pitchFamily="18" charset="2"/>
              <a:buChar char="•"/>
            </a:pP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Tarkista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ensin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(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HR:stä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Kielikeskuksesta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),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ovatko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tukikeinot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edelleen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tarjolla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Aallossa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marL="285750" indent="-285750">
              <a:buFont typeface="Arial,Sans-Serif" panose="05050102010706020507" pitchFamily="18" charset="2"/>
              <a:buChar char="•"/>
            </a:pP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Keinoja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joita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on 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tarjolla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kielibuusti.fi-</a:t>
            </a:r>
            <a:r>
              <a:rPr lang="en-US" sz="200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sivustolla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 </a:t>
            </a:r>
          </a:p>
          <a:p>
            <a:pPr marL="742950" lvl="1">
              <a:buFont typeface="Arial,Sans-Serif" panose="05050102010706020507" pitchFamily="18" charset="2"/>
              <a:buChar char="•"/>
            </a:pP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Valitse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näistä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tukikeinoista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(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kalvoista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)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mukaan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esitykseesi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ne,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jotka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vastaavat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työyhteisönne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Mentimeter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(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tms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.) -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alustan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kommenteissa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esiin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tulleita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tarpeita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ja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toiveita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.</a:t>
            </a:r>
            <a:endParaRPr lang="en-US" sz="1600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 panose="05050102010706020507" pitchFamily="18" charset="2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Jos </a:t>
            </a:r>
            <a:r>
              <a:rPr lang="en-US" sz="200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Mentimeter-kommenteissa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on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noussut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omia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ideoita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joita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työyhteisössä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voisi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toteuttaa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lisää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kalvosettiin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mukaan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myös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ne.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fi-FI" sz="140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140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782175" y="1713199"/>
            <a:ext cx="4933950" cy="3416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The next slides present possible ways to support multilingual practices and language learning:</a:t>
            </a:r>
            <a:endParaRPr lang="en-US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07000"/>
              </a:lnSpc>
              <a:buFont typeface="Courier New" panose="05050102010706020507" pitchFamily="18" charset="2"/>
              <a:buChar char="o"/>
            </a:pP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First check from HR / Language Centre if Aalto still offers the support practices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Tools available on the kielibuusti.fi website. </a:t>
            </a:r>
          </a:p>
          <a:p>
            <a:pPr marL="800100" lvl="1" indent="-342900">
              <a:lnSpc>
                <a:spcPct val="107000"/>
              </a:lnSpc>
              <a:buFont typeface="Courier New" panose="05050102010706020507" pitchFamily="18" charset="2"/>
              <a:buChar char="o"/>
            </a:pP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For your presentation, choose those support practices (slides) that meet the needs and wishes expressed in the comments of your work community on the </a:t>
            </a:r>
            <a:r>
              <a:rPr lang="en-US" sz="16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Mentimeter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(or similar) platform.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If </a:t>
            </a:r>
            <a:r>
              <a:rPr lang="en-US" sz="2000" dirty="0" err="1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Mentimeter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 contains participants' own ideas, implement those as well.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Preparation support </a:t>
            </a:r>
            <a:br>
              <a:rPr lang="en-US" sz="3200" b="1">
                <a:solidFill>
                  <a:schemeClr val="accent1"/>
                </a:solidFill>
                <a:latin typeface="Arial"/>
                <a:ea typeface="+mj-lt"/>
                <a:cs typeface="Arial"/>
              </a:rPr>
            </a:br>
            <a:r>
              <a:rPr lang="en-US" sz="3200" b="1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ONLY for facilitator </a:t>
            </a:r>
            <a:endParaRPr lang="en-US" sz="3200" b="1">
              <a:solidFill>
                <a:schemeClr val="accent1"/>
              </a:solidFill>
              <a:latin typeface="Arial"/>
              <a:ea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47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81AAC-5C5B-E7FC-C924-98A2F361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7B6BB-1554-5468-FC2C-428DEEF7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8C344-2AB9-D508-0F15-06AC0989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EB88-5E22-CB8B-243D-4E3C431A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9C856FC-61AE-CB54-B59E-8B583656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660" y="2654229"/>
            <a:ext cx="4904372" cy="984885"/>
          </a:xfrm>
        </p:spPr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Monikieliset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toimintatavat</a:t>
            </a:r>
            <a:r>
              <a:rPr lang="en-US">
                <a:latin typeface="Calibri"/>
                <a:ea typeface="Calibri"/>
                <a:cs typeface="Calibri"/>
              </a:rPr>
              <a:t> &amp;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 err="1">
                <a:latin typeface="Calibri"/>
                <a:ea typeface="Calibri"/>
                <a:cs typeface="Calibri"/>
              </a:rPr>
              <a:t>kielenoppimisen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tukeminen</a:t>
            </a:r>
            <a:endParaRPr lang="fi-FI" sz="3600">
              <a:ea typeface="Calibri"/>
              <a:cs typeface="Times New Roman"/>
            </a:endParaRP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97062C3A-23D9-4F46-F71A-7533FCF73863}"/>
              </a:ext>
            </a:extLst>
          </p:cNvPr>
          <p:cNvSpPr txBox="1">
            <a:spLocks/>
          </p:cNvSpPr>
          <p:nvPr/>
        </p:nvSpPr>
        <p:spPr>
          <a:xfrm>
            <a:off x="6545580" y="2642056"/>
            <a:ext cx="514233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/>
                <a:ea typeface="Calibri"/>
                <a:cs typeface="Calibri"/>
              </a:rPr>
              <a:t>Multilingual methods &amp;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supporting language learning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66B9AA-B250-AF40-FF10-C761FBF2FEC2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DDCC36-7CB7-C7C0-CCFD-AB3999B08FD1}"/>
              </a:ext>
            </a:extLst>
          </p:cNvPr>
          <p:cNvSpPr txBox="1"/>
          <p:nvPr/>
        </p:nvSpPr>
        <p:spPr>
          <a:xfrm>
            <a:off x="1626139" y="3762225"/>
            <a:ext cx="27394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ea typeface="Calibri"/>
                <a:cs typeface="Calibri"/>
              </a:rPr>
              <a:t>Porras 3: </a:t>
            </a:r>
            <a:r>
              <a:rPr lang="en-US" b="1" err="1">
                <a:latin typeface="Calibri"/>
                <a:ea typeface="Calibri"/>
                <a:cs typeface="Calibri"/>
              </a:rPr>
              <a:t>Pienet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arjen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teot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9421E4C-C97A-67ED-DFCF-E8CEEDBF0BA7}"/>
              </a:ext>
            </a:extLst>
          </p:cNvPr>
          <p:cNvSpPr txBox="1"/>
          <p:nvPr/>
        </p:nvSpPr>
        <p:spPr>
          <a:xfrm>
            <a:off x="7495247" y="3762225"/>
            <a:ext cx="3260444" cy="369332"/>
          </a:xfrm>
          <a:prstGeom prst="rect">
            <a:avLst/>
          </a:prstGeom>
          <a:noFill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Calibri"/>
                <a:ea typeface="Calibri"/>
                <a:cs typeface="Calibri"/>
              </a:rPr>
              <a:t>Step 3: Performing small actions</a:t>
            </a:r>
          </a:p>
        </p:txBody>
      </p:sp>
    </p:spTree>
    <p:extLst>
      <p:ext uri="{BB962C8B-B14F-4D97-AF65-F5344CB8AC3E}">
        <p14:creationId xmlns:p14="http://schemas.microsoft.com/office/powerpoint/2010/main" val="2384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  <SharedWithUsers xmlns="7b32d8cd-ce3c-465c-b470-cae6c129a27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FEB70-B855-43D1-829C-21DF146C04AA}">
  <ds:schemaRefs>
    <ds:schemaRef ds:uri="7b32d8cd-ce3c-465c-b470-cae6c129a27e"/>
    <ds:schemaRef ds:uri="f5219ed0-f22b-484f-baa7-c95f4494a9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30CA3-2502-4955-8A12-54EF001D9EDB}">
  <ds:schemaRefs>
    <ds:schemaRef ds:uri="7b32d8cd-ce3c-465c-b470-cae6c129a27e"/>
    <ds:schemaRef ds:uri="f5219ed0-f22b-484f-baa7-c95f4494a9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41A1ED-4ADE-49DC-A1DD-BC1542834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2438</Words>
  <Application>Microsoft Office PowerPoint</Application>
  <PresentationFormat>Laajakuva</PresentationFormat>
  <Paragraphs>481</Paragraphs>
  <Slides>30</Slides>
  <Notes>28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30</vt:i4>
      </vt:variant>
    </vt:vector>
  </HeadingPairs>
  <TitlesOfParts>
    <vt:vector size="43" baseType="lpstr">
      <vt:lpstr>Arial</vt:lpstr>
      <vt:lpstr>Arial,Sans-Serif</vt:lpstr>
      <vt:lpstr>Calibri</vt:lpstr>
      <vt:lpstr>Calibri Light</vt:lpstr>
      <vt:lpstr>Courier New</vt:lpstr>
      <vt:lpstr>Courier New,monospace</vt:lpstr>
      <vt:lpstr>Red Hat Display Black</vt:lpstr>
      <vt:lpstr>Symbol</vt:lpstr>
      <vt:lpstr>Symbol,Sans-Serif</vt:lpstr>
      <vt:lpstr>Work Sans</vt:lpstr>
      <vt:lpstr>Office-teema</vt:lpstr>
      <vt:lpstr>Aalto - Title Slides</vt:lpstr>
      <vt:lpstr>Aalto - Divider Slides</vt:lpstr>
      <vt:lpstr>Kielten käytöstä sopiminen työyhteisössä</vt:lpstr>
      <vt:lpstr>Ohjelma</vt:lpstr>
      <vt:lpstr>Tilannepäivitys</vt:lpstr>
      <vt:lpstr>Yhteenveto henkilöstön Mentimeter-kommenteista </vt:lpstr>
      <vt:lpstr>PowerPoint-esitys</vt:lpstr>
      <vt:lpstr>Tämän tapaamisen tavoitteet </vt:lpstr>
      <vt:lpstr>Tarjolla olevat tukikeinot</vt:lpstr>
      <vt:lpstr>Valmistelun tueksi  VAIN fasilitoijalle</vt:lpstr>
      <vt:lpstr>Monikieliset toimintatavat &amp; kielenoppimisen tukeminen</vt:lpstr>
      <vt:lpstr>Kieliteknologian työkalut</vt:lpstr>
      <vt:lpstr>Taukohuonevihkonen</vt:lpstr>
      <vt:lpstr>Kollegoiden kanssa harjoittelu</vt:lpstr>
      <vt:lpstr>Kollegoiden auttaminen: miten tukea oppijaa</vt:lpstr>
      <vt:lpstr>Taskuvihko ammatillisen kielen oppimisen tueksi</vt:lpstr>
      <vt:lpstr>Aalto-yliopiston tarjoama vapaamuotoinen  kielenopetus</vt:lpstr>
      <vt:lpstr>Monikieliset toimintatavat &amp; kielenoppimisen tukeminen</vt:lpstr>
      <vt:lpstr>Sopimukset työpaikan monikielisistä käytännöistä</vt:lpstr>
      <vt:lpstr>Kielitietoisuus rekrytoinnissa ja perehdytyksessä</vt:lpstr>
      <vt:lpstr>Kielenoppimisen suunnittelu My Dialogues  -keskustelussa</vt:lpstr>
      <vt:lpstr>Aallon tarjoama suomen kielen opiskelu</vt:lpstr>
      <vt:lpstr>Räätälöity kielen opiskelu</vt:lpstr>
      <vt:lpstr>Itseopiskelun vaihto-ehdot kielenoppimiseen</vt:lpstr>
      <vt:lpstr>Rakenteellinen tuki kielen oppimiseksi työpaikalla</vt:lpstr>
      <vt:lpstr>Työyhteisön omat ideat kielellisiksi toimintatavoiksi</vt:lpstr>
      <vt:lpstr>Työyhteisön ehdotuksia uusiksi kielellisiksi toimintatavoiksi</vt:lpstr>
      <vt:lpstr>Keskustelu ja yhteinen päätöksenteko</vt:lpstr>
      <vt:lpstr>Konkreettiset toimintaehdotukset meidän työyhteisöllemme</vt:lpstr>
      <vt:lpstr>Seuraavat askeleet</vt:lpstr>
      <vt:lpstr>Seuraavat askeleet: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14</cp:revision>
  <dcterms:created xsi:type="dcterms:W3CDTF">2024-11-12T08:56:29Z</dcterms:created>
  <dcterms:modified xsi:type="dcterms:W3CDTF">2026-03-25T10:19:40Z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lpwstr>22900.0000000000</vt:lpwstr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