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omments/modernComment_FFD_4FBBCE9A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23CD_2BA95B2D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modernComment_23C6_6B965DD7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86" r:id="rId6"/>
    <p:sldMasterId id="2147483709" r:id="rId7"/>
  </p:sldMasterIdLst>
  <p:notesMasterIdLst>
    <p:notesMasterId r:id="rId27"/>
  </p:notesMasterIdLst>
  <p:sldIdLst>
    <p:sldId id="345" r:id="rId8"/>
    <p:sldId id="9152" r:id="rId9"/>
    <p:sldId id="4208" r:id="rId10"/>
    <p:sldId id="9161" r:id="rId11"/>
    <p:sldId id="9148" r:id="rId12"/>
    <p:sldId id="9150" r:id="rId13"/>
    <p:sldId id="8852" r:id="rId14"/>
    <p:sldId id="9151" r:id="rId15"/>
    <p:sldId id="4093" r:id="rId16"/>
    <p:sldId id="9166" r:id="rId17"/>
    <p:sldId id="9165" r:id="rId18"/>
    <p:sldId id="9167" r:id="rId19"/>
    <p:sldId id="9168" r:id="rId20"/>
    <p:sldId id="9154" r:id="rId21"/>
    <p:sldId id="9159" r:id="rId22"/>
    <p:sldId id="9160" r:id="rId23"/>
    <p:sldId id="9155" r:id="rId24"/>
    <p:sldId id="9158" r:id="rId25"/>
    <p:sldId id="9157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55E610-BF24-4FFC-1A76-9F1B2D1D4B61}" name="Milka Toikko" initials="MT" userId="Milka Toikko" providerId="None"/>
  <p188:author id="{F4C26D32-ACEF-9AA7-C1C3-38399598A8C3}" name="Kankaanpää Nella" initials="KN" userId="S::nella.kankaanpaa@aalto.fi::85a6b7e5-2106-464f-b693-96e27127c777" providerId="AD"/>
  <p188:author id="{043B7A8D-CD98-B16B-18DC-12EB879380C5}" name="Heinzmann Sanni" initials="SH" userId="S::sanni.heinzmann@aalto.fi::cc87b8f1-e307-4e3b-bdb9-33d2f4a92a47" providerId="AD"/>
  <p188:author id="{3EBCF8BB-8BC9-09DE-FCBB-377FE276B7DB}" name="Lepola Maija" initials="LM" userId="S::maija.lepola@aalto.fi::c13cbd40-1af1-45ca-bc96-b62f159c98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4819E3-1326-4CAC-AA52-B77D1535DDCA}" v="1" dt="2026-03-25T10:17:20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ikko Milka" userId="e077291e-7bc5-4fcb-861d-88185fc9e8f6" providerId="ADAL" clId="{A5AB5397-8E4A-42BD-B2B7-5837B5B71B50}"/>
    <pc:docChg chg="delSld modSld">
      <pc:chgData name="Toikko Milka" userId="e077291e-7bc5-4fcb-861d-88185fc9e8f6" providerId="ADAL" clId="{A5AB5397-8E4A-42BD-B2B7-5837B5B71B50}" dt="2026-03-25T10:18:04.749" v="6" actId="14100"/>
      <pc:docMkLst>
        <pc:docMk/>
      </pc:docMkLst>
      <pc:sldChg chg="del">
        <pc:chgData name="Toikko Milka" userId="e077291e-7bc5-4fcb-861d-88185fc9e8f6" providerId="ADAL" clId="{A5AB5397-8E4A-42BD-B2B7-5837B5B71B50}" dt="2026-03-25T10:17:55.515" v="5" actId="47"/>
        <pc:sldMkLst>
          <pc:docMk/>
          <pc:sldMk cId="1435435950" sldId="479"/>
        </pc:sldMkLst>
      </pc:sldChg>
      <pc:sldChg chg="modAnim">
        <pc:chgData name="Toikko Milka" userId="e077291e-7bc5-4fcb-861d-88185fc9e8f6" providerId="ADAL" clId="{A5AB5397-8E4A-42BD-B2B7-5837B5B71B50}" dt="2026-03-25T10:17:20.670" v="4"/>
        <pc:sldMkLst>
          <pc:docMk/>
          <pc:sldMk cId="987502194" sldId="8852"/>
        </pc:sldMkLst>
      </pc:sldChg>
      <pc:sldChg chg="modSp mod">
        <pc:chgData name="Toikko Milka" userId="e077291e-7bc5-4fcb-861d-88185fc9e8f6" providerId="ADAL" clId="{A5AB5397-8E4A-42BD-B2B7-5837B5B71B50}" dt="2026-03-25T10:16:56.688" v="3" actId="20577"/>
        <pc:sldMkLst>
          <pc:docMk/>
          <pc:sldMk cId="3811372574" sldId="9160"/>
        </pc:sldMkLst>
        <pc:spChg chg="mod">
          <ac:chgData name="Toikko Milka" userId="e077291e-7bc5-4fcb-861d-88185fc9e8f6" providerId="ADAL" clId="{A5AB5397-8E4A-42BD-B2B7-5837B5B71B50}" dt="2026-03-25T10:16:54.630" v="1" actId="20577"/>
          <ac:spMkLst>
            <pc:docMk/>
            <pc:sldMk cId="3811372574" sldId="9160"/>
            <ac:spMk id="3" creationId="{A1273523-8287-B019-56FC-F4659A3C2929}"/>
          </ac:spMkLst>
        </pc:spChg>
        <pc:spChg chg="mod">
          <ac:chgData name="Toikko Milka" userId="e077291e-7bc5-4fcb-861d-88185fc9e8f6" providerId="ADAL" clId="{A5AB5397-8E4A-42BD-B2B7-5837B5B71B50}" dt="2026-03-25T10:16:56.688" v="3" actId="20577"/>
          <ac:spMkLst>
            <pc:docMk/>
            <pc:sldMk cId="3811372574" sldId="9160"/>
            <ac:spMk id="4" creationId="{C3A3AB8D-754A-32BD-63B3-BB96C6C2547E}"/>
          </ac:spMkLst>
        </pc:spChg>
      </pc:sldChg>
      <pc:sldChg chg="modSp mod">
        <pc:chgData name="Toikko Milka" userId="e077291e-7bc5-4fcb-861d-88185fc9e8f6" providerId="ADAL" clId="{A5AB5397-8E4A-42BD-B2B7-5837B5B71B50}" dt="2026-03-25T10:18:04.749" v="6" actId="14100"/>
        <pc:sldMkLst>
          <pc:docMk/>
          <pc:sldMk cId="2822113461" sldId="9167"/>
        </pc:sldMkLst>
        <pc:picChg chg="mod">
          <ac:chgData name="Toikko Milka" userId="e077291e-7bc5-4fcb-861d-88185fc9e8f6" providerId="ADAL" clId="{A5AB5397-8E4A-42BD-B2B7-5837B5B71B50}" dt="2026-03-25T10:18:04.749" v="6" actId="14100"/>
          <ac:picMkLst>
            <pc:docMk/>
            <pc:sldMk cId="2822113461" sldId="9167"/>
            <ac:picMk id="3" creationId="{322489E0-8166-58F0-8348-CD0102B83AFE}"/>
          </ac:picMkLst>
        </pc:picChg>
      </pc:sldChg>
    </pc:docChg>
  </pc:docChgLst>
</pc:chgInfo>
</file>

<file path=ppt/comments/modernComment_23C6_6B965DD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2707D22-BA2A-4475-80A1-DC32A65BA041}" authorId="{F4C26D32-ACEF-9AA7-C1C3-38399598A8C3}" status="resolved" created="2025-10-15T11:09:17.257" complete="100000">
    <pc:sldMkLst xmlns:pc="http://schemas.microsoft.com/office/powerpoint/2013/main/command">
      <pc:docMk/>
      <pc:sldMk cId="1805016535" sldId="9158"/>
    </pc:sldMkLst>
    <p188:replyLst>
      <p188:reply id="{A531CDDD-5680-40CA-BCA1-C0DE8528C4EB}" authorId="{3EBCF8BB-8BC9-09DE-FCBB-377FE276B7DB}" created="2025-10-20T10:44:03.424">
        <p188:txBody>
          <a:bodyPr/>
          <a:lstStyle/>
          <a:p>
            <a:r>
              <a:rPr lang="en-US"/>
              <a:t>Lisätty sisältö &gt; tämä pitäisi kääntää englanniksi</a:t>
            </a:r>
          </a:p>
        </p188:txBody>
      </p188:reply>
    </p188:replyLst>
    <p188:txBody>
      <a:bodyPr/>
      <a:lstStyle/>
      <a:p>
        <a:r>
          <a:rPr lang="en-US"/>
          <a:t>Siirretty aalto-pohjalle ja liitetty punaisella teksti edelliseltä kalvolta. Sisältö siis puuttuu, eli mitä tapahtuu seuraavaksi?</a:t>
        </a:r>
      </a:p>
    </p188:txBody>
  </p188:cm>
</p188:cmLst>
</file>

<file path=ppt/comments/modernComment_23CD_2BA95B2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9D87343-D342-4711-89F0-95D67D0DE85C}" authorId="{1A55E610-BF24-4FFC-1A76-9F1B2D1D4B61}" status="resolved" created="2025-10-23T10:23:35.66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32519213" sldId="9165"/>
      <ac:spMk id="2" creationId="{CF8CDC84-83ED-6F68-CC7D-94610C8C3F48}"/>
      <ac:txMk cp="31" len="23">
        <ac:context len="55" hash="2936007557"/>
      </ac:txMk>
    </ac:txMkLst>
    <p188:pos x="9163098" y="131781"/>
    <p188:txBody>
      <a:bodyPr/>
      <a:lstStyle/>
      <a:p>
        <a:r>
          <a:rPr lang="fi-FI"/>
          <a:t>Käännettävä suomeksi sama teksti kuin edellisen dian muistiinpanoissa englanniksi</a:t>
        </a:r>
      </a:p>
    </p188:txBody>
  </p188:cm>
</p188:cmLst>
</file>

<file path=ppt/comments/modernComment_FFD_4FBBCE9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3D8E31B-4DFA-4AA9-82F2-F117C23794FC}" authorId="{F4C26D32-ACEF-9AA7-C1C3-38399598A8C3}" status="resolved" created="2025-10-15T11:00:32.077" complete="100000">
    <pc:sldMkLst xmlns:pc="http://schemas.microsoft.com/office/powerpoint/2013/main/command">
      <pc:docMk/>
      <pc:sldMk cId="1337708186" sldId="4093"/>
    </pc:sldMkLst>
    <p188:replyLst>
      <p188:reply id="{DEC5B483-29E9-483F-8BFC-26720F1CC005}" authorId="{3EBCF8BB-8BC9-09DE-FCBB-377FE276B7DB}" created="2025-10-20T10:26:15.434">
        <p188:txBody>
          <a:bodyPr/>
          <a:lstStyle/>
          <a:p>
            <a:r>
              <a:rPr lang="en-US"/>
              <a:t>Tämä on taustatietoa fasilitaattorille; tekstin voisi lisätä kielenkäyttäjäprofiilit esittelevien diojen muistiinpanoihin, englanninkielisiin englanniksi ja suomenkielisiin se pitäisi kääntää suomeksi</a:t>
            </a:r>
          </a:p>
        </p188:txBody>
      </p188:reply>
    </p188:replyLst>
    <p188:txBody>
      <a:bodyPr/>
      <a:lstStyle/>
      <a:p>
        <a:r>
          <a:rPr lang="en-US"/>
          <a:t>Oliko tämä tarkoitus poistaa kokonaan vai siirretäänkö Aalto-pohjalle?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A17DF-71D8-4728-A757-F1F2802A3F2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2E21421-9635-46CA-B219-1D96D2DAFFAE}">
      <dgm:prSet phldrT="[Text]" custT="1"/>
      <dgm:spPr>
        <a:xfrm>
          <a:off x="465212" y="2324129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Idean </a:t>
          </a: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herättely</a:t>
          </a: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Introducing language awareness</a:t>
          </a:r>
          <a:endParaRPr lang="fi-FI" sz="1800" b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D638296-1910-44AD-BDF7-554A2F042BA3}" type="parTrans" cxnId="{0D8710B0-A15E-4025-B084-D73094A11FA4}">
      <dgm:prSet/>
      <dgm:spPr/>
      <dgm:t>
        <a:bodyPr/>
        <a:lstStyle/>
        <a:p>
          <a:endParaRPr lang="fi-FI"/>
        </a:p>
      </dgm:t>
    </dgm:pt>
    <dgm:pt modelId="{DF93EC02-0E1F-4CBC-94FC-F4E3B0C9A88C}" type="sibTrans" cxnId="{0D8710B0-A15E-4025-B084-D73094A11FA4}">
      <dgm:prSet/>
      <dgm:spPr/>
      <dgm:t>
        <a:bodyPr/>
        <a:lstStyle/>
        <a:p>
          <a:endParaRPr lang="fi-FI"/>
        </a:p>
      </dgm:t>
    </dgm:pt>
    <dgm:pt modelId="{0A11B624-9FD6-48B2-AE42-C06FCBA43D6A}">
      <dgm:prSet phldrT="[Text]" custT="1"/>
      <dgm:spPr>
        <a:xfrm>
          <a:off x="2616501" y="1791791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Yhteinen</a:t>
          </a: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sopiminen</a:t>
          </a: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Finding common ground</a:t>
          </a:r>
          <a:endParaRPr lang="fi-FI" sz="1800" b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8B79DFF-D355-4C1A-95B2-32AEFDC52130}" type="parTrans" cxnId="{FF4A238B-7911-467C-8B80-5C9412F62F5A}">
      <dgm:prSet/>
      <dgm:spPr/>
      <dgm:t>
        <a:bodyPr/>
        <a:lstStyle/>
        <a:p>
          <a:endParaRPr lang="fi-FI"/>
        </a:p>
      </dgm:t>
    </dgm:pt>
    <dgm:pt modelId="{BA08E8F9-33AE-4C18-A2B7-7EF3B59AF467}" type="sibTrans" cxnId="{FF4A238B-7911-467C-8B80-5C9412F62F5A}">
      <dgm:prSet/>
      <dgm:spPr/>
      <dgm:t>
        <a:bodyPr/>
        <a:lstStyle/>
        <a:p>
          <a:endParaRPr lang="fi-FI"/>
        </a:p>
      </dgm:t>
    </dgm:pt>
    <dgm:pt modelId="{09358534-972D-4B23-9D32-10915B9A2CBC}">
      <dgm:prSet phldrT="[Text]" custT="1"/>
      <dgm:spPr>
        <a:xfrm>
          <a:off x="4767790" y="1259452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Pienet</a:t>
          </a: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teot</a:t>
          </a:r>
          <a:endParaRPr lang="en-US" sz="1800" b="1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Performing small actions</a:t>
          </a:r>
          <a:endParaRPr lang="fi-FI" sz="1800" b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C7AC50B8-2F92-4274-A12A-5A861B9A856B}" type="parTrans" cxnId="{CBE30A68-ECAE-423D-946F-B17FC55BF53E}">
      <dgm:prSet/>
      <dgm:spPr/>
      <dgm:t>
        <a:bodyPr/>
        <a:lstStyle/>
        <a:p>
          <a:endParaRPr lang="fi-FI"/>
        </a:p>
      </dgm:t>
    </dgm:pt>
    <dgm:pt modelId="{69D4C29D-FB37-45EA-9662-31C8C65D934E}" type="sibTrans" cxnId="{CBE30A68-ECAE-423D-946F-B17FC55BF53E}">
      <dgm:prSet/>
      <dgm:spPr/>
      <dgm:t>
        <a:bodyPr/>
        <a:lstStyle/>
        <a:p>
          <a:endParaRPr lang="fi-FI"/>
        </a:p>
      </dgm:t>
    </dgm:pt>
    <dgm:pt modelId="{E8954BEC-BF22-478E-9645-27948A4FCFF5}">
      <dgm:prSet phldrT="[Text]" custT="1"/>
      <dgm:spPr>
        <a:xfrm>
          <a:off x="6919079" y="727114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Rakenteel</a:t>
          </a: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-linen </a:t>
          </a: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tuki</a:t>
          </a:r>
          <a:endParaRPr lang="en-US" sz="1800" b="1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Supporting structures</a:t>
          </a:r>
        </a:p>
      </dgm:t>
    </dgm:pt>
    <dgm:pt modelId="{DAA738B2-BC5C-4D93-AAFA-097E8EC431DB}" type="parTrans" cxnId="{B00D1FE9-F749-411E-B9DB-8AA2EA69A2B5}">
      <dgm:prSet/>
      <dgm:spPr/>
      <dgm:t>
        <a:bodyPr/>
        <a:lstStyle/>
        <a:p>
          <a:endParaRPr lang="fi-FI"/>
        </a:p>
      </dgm:t>
    </dgm:pt>
    <dgm:pt modelId="{740E94FA-F129-4E9D-804E-A1812778E6A6}" type="sibTrans" cxnId="{B00D1FE9-F749-411E-B9DB-8AA2EA69A2B5}">
      <dgm:prSet/>
      <dgm:spPr/>
      <dgm:t>
        <a:bodyPr/>
        <a:lstStyle/>
        <a:p>
          <a:endParaRPr lang="fi-FI"/>
        </a:p>
      </dgm:t>
    </dgm:pt>
    <dgm:pt modelId="{E0BA7369-E541-4BFF-BB54-EA18B89C32A9}">
      <dgm:prSet phldrT="[Text]" custT="1"/>
      <dgm:spPr>
        <a:xfrm>
          <a:off x="9070368" y="194775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None/>
          </a:pP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Läpäisevät</a:t>
          </a: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käytänteet</a:t>
          </a:r>
          <a:endParaRPr lang="en-US" sz="1800" b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rtl="0"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Establishing extensive practices </a:t>
          </a:r>
        </a:p>
        <a:p>
          <a:pPr>
            <a:buNone/>
          </a:pPr>
          <a:endParaRPr lang="en-US" sz="1800" b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Work Sans"/>
            <a:ea typeface="+mn-ea"/>
            <a:cs typeface="+mn-cs"/>
          </a:endParaRPr>
        </a:p>
      </dgm:t>
    </dgm:pt>
    <dgm:pt modelId="{DA0309DB-FB2C-4D38-83EE-46B02B640647}" type="parTrans" cxnId="{D6BCEFC9-E30F-4744-88C5-23924D36D95E}">
      <dgm:prSet/>
      <dgm:spPr/>
      <dgm:t>
        <a:bodyPr/>
        <a:lstStyle/>
        <a:p>
          <a:endParaRPr lang="fi-FI"/>
        </a:p>
      </dgm:t>
    </dgm:pt>
    <dgm:pt modelId="{23F76553-AE86-4DC9-93A7-BB1D4E6263DC}" type="sibTrans" cxnId="{D6BCEFC9-E30F-4744-88C5-23924D36D95E}">
      <dgm:prSet/>
      <dgm:spPr/>
      <dgm:t>
        <a:bodyPr/>
        <a:lstStyle/>
        <a:p>
          <a:endParaRPr lang="fi-FI"/>
        </a:p>
      </dgm:t>
    </dgm:pt>
    <dgm:pt modelId="{12A19781-00B0-44B7-8D27-C7B31860A0CA}" type="pres">
      <dgm:prSet presAssocID="{C66A17DF-71D8-4728-A757-F1F2802A3F21}" presName="rootnode" presStyleCnt="0">
        <dgm:presLayoutVars>
          <dgm:chMax/>
          <dgm:chPref/>
          <dgm:dir/>
          <dgm:animLvl val="lvl"/>
        </dgm:presLayoutVars>
      </dgm:prSet>
      <dgm:spPr/>
    </dgm:pt>
    <dgm:pt modelId="{F367D9D4-29B1-4A03-BF95-86AF1F20D820}" type="pres">
      <dgm:prSet presAssocID="{62E21421-9635-46CA-B219-1D96D2DAFFAE}" presName="composite" presStyleCnt="0"/>
      <dgm:spPr/>
    </dgm:pt>
    <dgm:pt modelId="{FB6A4113-6471-4141-B53E-7925E8D2B536}" type="pres">
      <dgm:prSet presAssocID="{62E21421-9635-46CA-B219-1D96D2DAFFAE}" presName="LShape" presStyleLbl="alignNode1" presStyleIdx="0" presStyleCnt="9"/>
      <dgm:spPr>
        <a:xfrm rot="5400000">
          <a:off x="660478" y="1742546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363817E3-CC76-44F7-A2AF-5D524159BF14}" type="pres">
      <dgm:prSet presAssocID="{62E21421-9635-46CA-B219-1D96D2DAFFAE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ECA48A3-C550-427B-B7E8-3BD7FF5D142E}" type="pres">
      <dgm:prSet presAssocID="{62E21421-9635-46CA-B219-1D96D2DAFFAE}" presName="Triangle" presStyleLbl="alignNode1" presStyleIdx="1" presStyleCnt="9" custLinFactNeighborY="-3191"/>
      <dgm:spPr>
        <a:xfrm>
          <a:off x="1890953" y="1588663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5696F13E-576D-44B0-8657-7A8A764CB18C}" type="pres">
      <dgm:prSet presAssocID="{DF93EC02-0E1F-4CBC-94FC-F4E3B0C9A88C}" presName="sibTrans" presStyleCnt="0"/>
      <dgm:spPr/>
    </dgm:pt>
    <dgm:pt modelId="{A9A46E08-9AE6-4F33-8DB3-10A46D9BA16D}" type="pres">
      <dgm:prSet presAssocID="{DF93EC02-0E1F-4CBC-94FC-F4E3B0C9A88C}" presName="space" presStyleCnt="0"/>
      <dgm:spPr/>
    </dgm:pt>
    <dgm:pt modelId="{C3F64730-C536-4B5B-9BF4-B074F316F527}" type="pres">
      <dgm:prSet presAssocID="{0A11B624-9FD6-48B2-AE42-C06FCBA43D6A}" presName="composite" presStyleCnt="0"/>
      <dgm:spPr/>
    </dgm:pt>
    <dgm:pt modelId="{6CB7FE56-554B-4915-BEBB-F914114D07EC}" type="pres">
      <dgm:prSet presAssocID="{0A11B624-9FD6-48B2-AE42-C06FCBA43D6A}" presName="LShape" presStyleLbl="alignNode1" presStyleIdx="2" presStyleCnt="9"/>
      <dgm:spPr>
        <a:xfrm rot="5400000">
          <a:off x="2811767" y="1210208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6FA18D9D-631F-4666-A55C-D1552668A9DE}" type="pres">
      <dgm:prSet presAssocID="{0A11B624-9FD6-48B2-AE42-C06FCBA43D6A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8F96CDD0-6358-4D09-9045-86689AC8D957}" type="pres">
      <dgm:prSet presAssocID="{0A11B624-9FD6-48B2-AE42-C06FCBA43D6A}" presName="Triangle" presStyleLbl="alignNode1" presStyleIdx="3" presStyleCnt="9"/>
      <dgm:spPr>
        <a:xfrm>
          <a:off x="4042242" y="1066904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03D9C64D-6064-457E-B31A-0C9D58F5F109}" type="pres">
      <dgm:prSet presAssocID="{BA08E8F9-33AE-4C18-A2B7-7EF3B59AF467}" presName="sibTrans" presStyleCnt="0"/>
      <dgm:spPr/>
    </dgm:pt>
    <dgm:pt modelId="{732FD69B-5CAC-44D9-B50F-6A2EDE1CD692}" type="pres">
      <dgm:prSet presAssocID="{BA08E8F9-33AE-4C18-A2B7-7EF3B59AF467}" presName="space" presStyleCnt="0"/>
      <dgm:spPr/>
    </dgm:pt>
    <dgm:pt modelId="{7FF8D0E0-5B58-4DA1-9785-F6951DD5C917}" type="pres">
      <dgm:prSet presAssocID="{09358534-972D-4B23-9D32-10915B9A2CBC}" presName="composite" presStyleCnt="0"/>
      <dgm:spPr/>
    </dgm:pt>
    <dgm:pt modelId="{9889A200-B720-42B4-AA14-191080EEBD9E}" type="pres">
      <dgm:prSet presAssocID="{09358534-972D-4B23-9D32-10915B9A2CBC}" presName="LShape" presStyleLbl="alignNode1" presStyleIdx="4" presStyleCnt="9"/>
      <dgm:spPr>
        <a:xfrm rot="5400000">
          <a:off x="4963056" y="677869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270158B5-3BD2-4408-B6F7-B1B263E1180D}" type="pres">
      <dgm:prSet presAssocID="{09358534-972D-4B23-9D32-10915B9A2CB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C9286E0-F72F-49C1-9359-8E0E857A46EE}" type="pres">
      <dgm:prSet presAssocID="{09358534-972D-4B23-9D32-10915B9A2CBC}" presName="Triangle" presStyleLbl="alignNode1" presStyleIdx="5" presStyleCnt="9"/>
      <dgm:spPr>
        <a:xfrm>
          <a:off x="6193531" y="534566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80D2DB96-0FA1-42F4-9605-A629B69886B8}" type="pres">
      <dgm:prSet presAssocID="{69D4C29D-FB37-45EA-9662-31C8C65D934E}" presName="sibTrans" presStyleCnt="0"/>
      <dgm:spPr/>
    </dgm:pt>
    <dgm:pt modelId="{FDD864DF-821E-4451-BA57-70C1EBAD43C8}" type="pres">
      <dgm:prSet presAssocID="{69D4C29D-FB37-45EA-9662-31C8C65D934E}" presName="space" presStyleCnt="0"/>
      <dgm:spPr/>
    </dgm:pt>
    <dgm:pt modelId="{B0887A3A-6B86-4C57-B3D6-37236FEC9356}" type="pres">
      <dgm:prSet presAssocID="{E8954BEC-BF22-478E-9645-27948A4FCFF5}" presName="composite" presStyleCnt="0"/>
      <dgm:spPr/>
    </dgm:pt>
    <dgm:pt modelId="{37A79B99-C26C-4A1A-8FE2-B968C56B5D18}" type="pres">
      <dgm:prSet presAssocID="{E8954BEC-BF22-478E-9645-27948A4FCFF5}" presName="LShape" presStyleLbl="alignNode1" presStyleIdx="6" presStyleCnt="9"/>
      <dgm:spPr>
        <a:xfrm rot="5400000">
          <a:off x="7114345" y="145530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9415DB9D-3462-45AA-8424-A6AD90FB26F4}" type="pres">
      <dgm:prSet presAssocID="{E8954BEC-BF22-478E-9645-27948A4FCFF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4A447DB5-DC19-4FC1-AFE0-497F55EDB450}" type="pres">
      <dgm:prSet presAssocID="{E8954BEC-BF22-478E-9645-27948A4FCFF5}" presName="Triangle" presStyleLbl="alignNode1" presStyleIdx="7" presStyleCnt="9"/>
      <dgm:spPr>
        <a:xfrm>
          <a:off x="8344820" y="2227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55F094D6-1D2D-4190-8AE2-E19581989AA8}" type="pres">
      <dgm:prSet presAssocID="{740E94FA-F129-4E9D-804E-A1812778E6A6}" presName="sibTrans" presStyleCnt="0"/>
      <dgm:spPr/>
    </dgm:pt>
    <dgm:pt modelId="{5EC802B4-59BC-4015-945F-98F2D839CE93}" type="pres">
      <dgm:prSet presAssocID="{740E94FA-F129-4E9D-804E-A1812778E6A6}" presName="space" presStyleCnt="0"/>
      <dgm:spPr/>
    </dgm:pt>
    <dgm:pt modelId="{F6F29E92-C9A9-4BB7-88FF-B1C8792D1646}" type="pres">
      <dgm:prSet presAssocID="{E0BA7369-E541-4BFF-BB54-EA18B89C32A9}" presName="composite" presStyleCnt="0"/>
      <dgm:spPr/>
    </dgm:pt>
    <dgm:pt modelId="{5FCEA39B-7CC8-433D-92EE-1D558BF18611}" type="pres">
      <dgm:prSet presAssocID="{E0BA7369-E541-4BFF-BB54-EA18B89C32A9}" presName="LShape" presStyleLbl="alignNode1" presStyleIdx="8" presStyleCnt="9"/>
      <dgm:spPr>
        <a:xfrm rot="5400000">
          <a:off x="9265634" y="-386807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DFDE5F7F-4626-453F-84C3-32BEF85B74C9}" type="pres">
      <dgm:prSet presAssocID="{E0BA7369-E541-4BFF-BB54-EA18B89C32A9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4A94513-2409-4F4F-9A8B-EBA4194007B2}" type="presOf" srcId="{0A11B624-9FD6-48B2-AE42-C06FCBA43D6A}" destId="{6FA18D9D-631F-4666-A55C-D1552668A9DE}" srcOrd="0" destOrd="0" presId="urn:microsoft.com/office/officeart/2009/3/layout/StepUpProcess"/>
    <dgm:cxn modelId="{8B01B360-50EA-4216-8EF5-CC67020C597A}" type="presOf" srcId="{C66A17DF-71D8-4728-A757-F1F2802A3F21}" destId="{12A19781-00B0-44B7-8D27-C7B31860A0CA}" srcOrd="0" destOrd="0" presId="urn:microsoft.com/office/officeart/2009/3/layout/StepUpProcess"/>
    <dgm:cxn modelId="{6E47BC45-0BEB-4060-8E0C-CCB5E6337D2E}" type="presOf" srcId="{62E21421-9635-46CA-B219-1D96D2DAFFAE}" destId="{363817E3-CC76-44F7-A2AF-5D524159BF14}" srcOrd="0" destOrd="0" presId="urn:microsoft.com/office/officeart/2009/3/layout/StepUpProcess"/>
    <dgm:cxn modelId="{CBE30A68-ECAE-423D-946F-B17FC55BF53E}" srcId="{C66A17DF-71D8-4728-A757-F1F2802A3F21}" destId="{09358534-972D-4B23-9D32-10915B9A2CBC}" srcOrd="2" destOrd="0" parTransId="{C7AC50B8-2F92-4274-A12A-5A861B9A856B}" sibTransId="{69D4C29D-FB37-45EA-9662-31C8C65D934E}"/>
    <dgm:cxn modelId="{5A194870-4D89-49A5-8C1E-EE888AC1987F}" type="presOf" srcId="{09358534-972D-4B23-9D32-10915B9A2CBC}" destId="{270158B5-3BD2-4408-B6F7-B1B263E1180D}" srcOrd="0" destOrd="0" presId="urn:microsoft.com/office/officeart/2009/3/layout/StepUpProcess"/>
    <dgm:cxn modelId="{FF4A238B-7911-467C-8B80-5C9412F62F5A}" srcId="{C66A17DF-71D8-4728-A757-F1F2802A3F21}" destId="{0A11B624-9FD6-48B2-AE42-C06FCBA43D6A}" srcOrd="1" destOrd="0" parTransId="{48B79DFF-D355-4C1A-95B2-32AEFDC52130}" sibTransId="{BA08E8F9-33AE-4C18-A2B7-7EF3B59AF467}"/>
    <dgm:cxn modelId="{CFBD50A1-E084-48DB-BC7F-39351002D433}" type="presOf" srcId="{E8954BEC-BF22-478E-9645-27948A4FCFF5}" destId="{9415DB9D-3462-45AA-8424-A6AD90FB26F4}" srcOrd="0" destOrd="0" presId="urn:microsoft.com/office/officeart/2009/3/layout/StepUpProcess"/>
    <dgm:cxn modelId="{0D8710B0-A15E-4025-B084-D73094A11FA4}" srcId="{C66A17DF-71D8-4728-A757-F1F2802A3F21}" destId="{62E21421-9635-46CA-B219-1D96D2DAFFAE}" srcOrd="0" destOrd="0" parTransId="{4D638296-1910-44AD-BDF7-554A2F042BA3}" sibTransId="{DF93EC02-0E1F-4CBC-94FC-F4E3B0C9A88C}"/>
    <dgm:cxn modelId="{D6BCEFC9-E30F-4744-88C5-23924D36D95E}" srcId="{C66A17DF-71D8-4728-A757-F1F2802A3F21}" destId="{E0BA7369-E541-4BFF-BB54-EA18B89C32A9}" srcOrd="4" destOrd="0" parTransId="{DA0309DB-FB2C-4D38-83EE-46B02B640647}" sibTransId="{23F76553-AE86-4DC9-93A7-BB1D4E6263DC}"/>
    <dgm:cxn modelId="{1DEC89DF-C567-407F-9D12-205BCDE1A30B}" type="presOf" srcId="{E0BA7369-E541-4BFF-BB54-EA18B89C32A9}" destId="{DFDE5F7F-4626-453F-84C3-32BEF85B74C9}" srcOrd="0" destOrd="0" presId="urn:microsoft.com/office/officeart/2009/3/layout/StepUpProcess"/>
    <dgm:cxn modelId="{B00D1FE9-F749-411E-B9DB-8AA2EA69A2B5}" srcId="{C66A17DF-71D8-4728-A757-F1F2802A3F21}" destId="{E8954BEC-BF22-478E-9645-27948A4FCFF5}" srcOrd="3" destOrd="0" parTransId="{DAA738B2-BC5C-4D93-AAFA-097E8EC431DB}" sibTransId="{740E94FA-F129-4E9D-804E-A1812778E6A6}"/>
    <dgm:cxn modelId="{D1431D6A-8F16-40ED-95D0-A8DF3458691D}" type="presParOf" srcId="{12A19781-00B0-44B7-8D27-C7B31860A0CA}" destId="{F367D9D4-29B1-4A03-BF95-86AF1F20D820}" srcOrd="0" destOrd="0" presId="urn:microsoft.com/office/officeart/2009/3/layout/StepUpProcess"/>
    <dgm:cxn modelId="{E981A1C3-5FD2-41DA-8F3C-E23596CA5B9A}" type="presParOf" srcId="{F367D9D4-29B1-4A03-BF95-86AF1F20D820}" destId="{FB6A4113-6471-4141-B53E-7925E8D2B536}" srcOrd="0" destOrd="0" presId="urn:microsoft.com/office/officeart/2009/3/layout/StepUpProcess"/>
    <dgm:cxn modelId="{5BE2029D-903A-4925-989A-3A3479BEB845}" type="presParOf" srcId="{F367D9D4-29B1-4A03-BF95-86AF1F20D820}" destId="{363817E3-CC76-44F7-A2AF-5D524159BF14}" srcOrd="1" destOrd="0" presId="urn:microsoft.com/office/officeart/2009/3/layout/StepUpProcess"/>
    <dgm:cxn modelId="{5DBEB19F-8C9A-4963-9C38-4AC39143917F}" type="presParOf" srcId="{F367D9D4-29B1-4A03-BF95-86AF1F20D820}" destId="{FECA48A3-C550-427B-B7E8-3BD7FF5D142E}" srcOrd="2" destOrd="0" presId="urn:microsoft.com/office/officeart/2009/3/layout/StepUpProcess"/>
    <dgm:cxn modelId="{42FC3729-3635-4407-AC9C-B9A8F72A7609}" type="presParOf" srcId="{12A19781-00B0-44B7-8D27-C7B31860A0CA}" destId="{5696F13E-576D-44B0-8657-7A8A764CB18C}" srcOrd="1" destOrd="0" presId="urn:microsoft.com/office/officeart/2009/3/layout/StepUpProcess"/>
    <dgm:cxn modelId="{F3414DE0-47E0-4D97-A382-26D07CE9898F}" type="presParOf" srcId="{5696F13E-576D-44B0-8657-7A8A764CB18C}" destId="{A9A46E08-9AE6-4F33-8DB3-10A46D9BA16D}" srcOrd="0" destOrd="0" presId="urn:microsoft.com/office/officeart/2009/3/layout/StepUpProcess"/>
    <dgm:cxn modelId="{3BD05451-16C7-4037-A335-13D249926298}" type="presParOf" srcId="{12A19781-00B0-44B7-8D27-C7B31860A0CA}" destId="{C3F64730-C536-4B5B-9BF4-B074F316F527}" srcOrd="2" destOrd="0" presId="urn:microsoft.com/office/officeart/2009/3/layout/StepUpProcess"/>
    <dgm:cxn modelId="{B80725F4-1358-4C0A-94F9-EC5DCAB6F514}" type="presParOf" srcId="{C3F64730-C536-4B5B-9BF4-B074F316F527}" destId="{6CB7FE56-554B-4915-BEBB-F914114D07EC}" srcOrd="0" destOrd="0" presId="urn:microsoft.com/office/officeart/2009/3/layout/StepUpProcess"/>
    <dgm:cxn modelId="{09ABAC31-C563-4045-9648-CC33C0461C3D}" type="presParOf" srcId="{C3F64730-C536-4B5B-9BF4-B074F316F527}" destId="{6FA18D9D-631F-4666-A55C-D1552668A9DE}" srcOrd="1" destOrd="0" presId="urn:microsoft.com/office/officeart/2009/3/layout/StepUpProcess"/>
    <dgm:cxn modelId="{ADA81123-F422-4297-AA31-3503D6D800AD}" type="presParOf" srcId="{C3F64730-C536-4B5B-9BF4-B074F316F527}" destId="{8F96CDD0-6358-4D09-9045-86689AC8D957}" srcOrd="2" destOrd="0" presId="urn:microsoft.com/office/officeart/2009/3/layout/StepUpProcess"/>
    <dgm:cxn modelId="{EE52779B-841B-4C91-9157-60468A6E67B5}" type="presParOf" srcId="{12A19781-00B0-44B7-8D27-C7B31860A0CA}" destId="{03D9C64D-6064-457E-B31A-0C9D58F5F109}" srcOrd="3" destOrd="0" presId="urn:microsoft.com/office/officeart/2009/3/layout/StepUpProcess"/>
    <dgm:cxn modelId="{B5486420-F140-4B5A-BDC6-33E15109EE39}" type="presParOf" srcId="{03D9C64D-6064-457E-B31A-0C9D58F5F109}" destId="{732FD69B-5CAC-44D9-B50F-6A2EDE1CD692}" srcOrd="0" destOrd="0" presId="urn:microsoft.com/office/officeart/2009/3/layout/StepUpProcess"/>
    <dgm:cxn modelId="{3FE9A659-0A7F-463E-AA38-12DB93A7BF68}" type="presParOf" srcId="{12A19781-00B0-44B7-8D27-C7B31860A0CA}" destId="{7FF8D0E0-5B58-4DA1-9785-F6951DD5C917}" srcOrd="4" destOrd="0" presId="urn:microsoft.com/office/officeart/2009/3/layout/StepUpProcess"/>
    <dgm:cxn modelId="{3275AFC0-6B76-4C4F-B042-2D9B3A97C30C}" type="presParOf" srcId="{7FF8D0E0-5B58-4DA1-9785-F6951DD5C917}" destId="{9889A200-B720-42B4-AA14-191080EEBD9E}" srcOrd="0" destOrd="0" presId="urn:microsoft.com/office/officeart/2009/3/layout/StepUpProcess"/>
    <dgm:cxn modelId="{224D13F1-1E7E-484F-BB16-13BADB573048}" type="presParOf" srcId="{7FF8D0E0-5B58-4DA1-9785-F6951DD5C917}" destId="{270158B5-3BD2-4408-B6F7-B1B263E1180D}" srcOrd="1" destOrd="0" presId="urn:microsoft.com/office/officeart/2009/3/layout/StepUpProcess"/>
    <dgm:cxn modelId="{15BB4AE5-0BDA-4650-90A9-F412331B7AE8}" type="presParOf" srcId="{7FF8D0E0-5B58-4DA1-9785-F6951DD5C917}" destId="{6C9286E0-F72F-49C1-9359-8E0E857A46EE}" srcOrd="2" destOrd="0" presId="urn:microsoft.com/office/officeart/2009/3/layout/StepUpProcess"/>
    <dgm:cxn modelId="{A2053C20-35D3-4156-BE34-B6678F77C441}" type="presParOf" srcId="{12A19781-00B0-44B7-8D27-C7B31860A0CA}" destId="{80D2DB96-0FA1-42F4-9605-A629B69886B8}" srcOrd="5" destOrd="0" presId="urn:microsoft.com/office/officeart/2009/3/layout/StepUpProcess"/>
    <dgm:cxn modelId="{FDBF8BC7-AFA6-4AEA-AC45-8151BCFE76CB}" type="presParOf" srcId="{80D2DB96-0FA1-42F4-9605-A629B69886B8}" destId="{FDD864DF-821E-4451-BA57-70C1EBAD43C8}" srcOrd="0" destOrd="0" presId="urn:microsoft.com/office/officeart/2009/3/layout/StepUpProcess"/>
    <dgm:cxn modelId="{63138CD7-C94E-44D3-A69A-8285258888C5}" type="presParOf" srcId="{12A19781-00B0-44B7-8D27-C7B31860A0CA}" destId="{B0887A3A-6B86-4C57-B3D6-37236FEC9356}" srcOrd="6" destOrd="0" presId="urn:microsoft.com/office/officeart/2009/3/layout/StepUpProcess"/>
    <dgm:cxn modelId="{4710CBE6-3E95-4CCD-84A0-5CC99336F69C}" type="presParOf" srcId="{B0887A3A-6B86-4C57-B3D6-37236FEC9356}" destId="{37A79B99-C26C-4A1A-8FE2-B968C56B5D18}" srcOrd="0" destOrd="0" presId="urn:microsoft.com/office/officeart/2009/3/layout/StepUpProcess"/>
    <dgm:cxn modelId="{5C7899C8-F4C9-4EB7-99A3-1599E90D086D}" type="presParOf" srcId="{B0887A3A-6B86-4C57-B3D6-37236FEC9356}" destId="{9415DB9D-3462-45AA-8424-A6AD90FB26F4}" srcOrd="1" destOrd="0" presId="urn:microsoft.com/office/officeart/2009/3/layout/StepUpProcess"/>
    <dgm:cxn modelId="{251B363E-D7F7-4E2F-AD5D-E30D7B354CA6}" type="presParOf" srcId="{B0887A3A-6B86-4C57-B3D6-37236FEC9356}" destId="{4A447DB5-DC19-4FC1-AFE0-497F55EDB450}" srcOrd="2" destOrd="0" presId="urn:microsoft.com/office/officeart/2009/3/layout/StepUpProcess"/>
    <dgm:cxn modelId="{5DA72EA4-DA18-49FE-9391-1F2249D2F677}" type="presParOf" srcId="{12A19781-00B0-44B7-8D27-C7B31860A0CA}" destId="{55F094D6-1D2D-4190-8AE2-E19581989AA8}" srcOrd="7" destOrd="0" presId="urn:microsoft.com/office/officeart/2009/3/layout/StepUpProcess"/>
    <dgm:cxn modelId="{D019BC4C-5AF9-4936-84C7-26A04288E4B2}" type="presParOf" srcId="{55F094D6-1D2D-4190-8AE2-E19581989AA8}" destId="{5EC802B4-59BC-4015-945F-98F2D839CE93}" srcOrd="0" destOrd="0" presId="urn:microsoft.com/office/officeart/2009/3/layout/StepUpProcess"/>
    <dgm:cxn modelId="{ED8DF2B5-32D0-4F0F-B225-E03D76EFA076}" type="presParOf" srcId="{12A19781-00B0-44B7-8D27-C7B31860A0CA}" destId="{F6F29E92-C9A9-4BB7-88FF-B1C8792D1646}" srcOrd="8" destOrd="0" presId="urn:microsoft.com/office/officeart/2009/3/layout/StepUpProcess"/>
    <dgm:cxn modelId="{90CD0762-68DD-4192-80E5-62960367C3B8}" type="presParOf" srcId="{F6F29E92-C9A9-4BB7-88FF-B1C8792D1646}" destId="{5FCEA39B-7CC8-433D-92EE-1D558BF18611}" srcOrd="0" destOrd="0" presId="urn:microsoft.com/office/officeart/2009/3/layout/StepUpProcess"/>
    <dgm:cxn modelId="{F2E09AEA-9752-4F0D-9C50-C649B3791300}" type="presParOf" srcId="{F6F29E92-C9A9-4BB7-88FF-B1C8792D1646}" destId="{DFDE5F7F-4626-453F-84C3-32BEF85B74C9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A4113-6471-4141-B53E-7925E8D2B536}">
      <dsp:nvSpPr>
        <dsp:cNvPr id="0" name=""/>
        <dsp:cNvSpPr/>
      </dsp:nvSpPr>
      <dsp:spPr>
        <a:xfrm rot="5400000">
          <a:off x="660478" y="1742546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817E3-CC76-44F7-A2AF-5D524159BF14}">
      <dsp:nvSpPr>
        <dsp:cNvPr id="0" name=""/>
        <dsp:cNvSpPr/>
      </dsp:nvSpPr>
      <dsp:spPr>
        <a:xfrm>
          <a:off x="465212" y="2324129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Idean </a:t>
          </a: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herättely</a:t>
          </a: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Introducing language awareness</a:t>
          </a:r>
          <a:endParaRPr lang="fi-FI" sz="1800" b="0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465212" y="2324129"/>
        <a:ext cx="1757308" cy="1540384"/>
      </dsp:txXfrm>
    </dsp:sp>
    <dsp:sp modelId="{FECA48A3-C550-427B-B7E8-3BD7FF5D142E}">
      <dsp:nvSpPr>
        <dsp:cNvPr id="0" name=""/>
        <dsp:cNvSpPr/>
      </dsp:nvSpPr>
      <dsp:spPr>
        <a:xfrm>
          <a:off x="1890953" y="1588663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7FE56-554B-4915-BEBB-F914114D07EC}">
      <dsp:nvSpPr>
        <dsp:cNvPr id="0" name=""/>
        <dsp:cNvSpPr/>
      </dsp:nvSpPr>
      <dsp:spPr>
        <a:xfrm rot="5400000">
          <a:off x="2811767" y="1210208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18D9D-631F-4666-A55C-D1552668A9DE}">
      <dsp:nvSpPr>
        <dsp:cNvPr id="0" name=""/>
        <dsp:cNvSpPr/>
      </dsp:nvSpPr>
      <dsp:spPr>
        <a:xfrm>
          <a:off x="2616501" y="1791791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Yhteinen</a:t>
          </a: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sopiminen</a:t>
          </a: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Finding common ground</a:t>
          </a:r>
          <a:endParaRPr lang="fi-FI" sz="1800" b="0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616501" y="1791791"/>
        <a:ext cx="1757308" cy="1540384"/>
      </dsp:txXfrm>
    </dsp:sp>
    <dsp:sp modelId="{8F96CDD0-6358-4D09-9045-86689AC8D957}">
      <dsp:nvSpPr>
        <dsp:cNvPr id="0" name=""/>
        <dsp:cNvSpPr/>
      </dsp:nvSpPr>
      <dsp:spPr>
        <a:xfrm>
          <a:off x="4042242" y="1066904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9A200-B720-42B4-AA14-191080EEBD9E}">
      <dsp:nvSpPr>
        <dsp:cNvPr id="0" name=""/>
        <dsp:cNvSpPr/>
      </dsp:nvSpPr>
      <dsp:spPr>
        <a:xfrm rot="5400000">
          <a:off x="4963056" y="677869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158B5-3BD2-4408-B6F7-B1B263E1180D}">
      <dsp:nvSpPr>
        <dsp:cNvPr id="0" name=""/>
        <dsp:cNvSpPr/>
      </dsp:nvSpPr>
      <dsp:spPr>
        <a:xfrm>
          <a:off x="4767790" y="1259452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Pienet</a:t>
          </a: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teot</a:t>
          </a:r>
          <a:endParaRPr lang="en-US" sz="1800" b="1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Performing small actions</a:t>
          </a:r>
          <a:endParaRPr lang="fi-FI" sz="1800" b="0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4767790" y="1259452"/>
        <a:ext cx="1757308" cy="1540384"/>
      </dsp:txXfrm>
    </dsp:sp>
    <dsp:sp modelId="{6C9286E0-F72F-49C1-9359-8E0E857A46EE}">
      <dsp:nvSpPr>
        <dsp:cNvPr id="0" name=""/>
        <dsp:cNvSpPr/>
      </dsp:nvSpPr>
      <dsp:spPr>
        <a:xfrm>
          <a:off x="6193531" y="534566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79B99-C26C-4A1A-8FE2-B968C56B5D18}">
      <dsp:nvSpPr>
        <dsp:cNvPr id="0" name=""/>
        <dsp:cNvSpPr/>
      </dsp:nvSpPr>
      <dsp:spPr>
        <a:xfrm rot="5400000">
          <a:off x="7114345" y="145530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5DB9D-3462-45AA-8424-A6AD90FB26F4}">
      <dsp:nvSpPr>
        <dsp:cNvPr id="0" name=""/>
        <dsp:cNvSpPr/>
      </dsp:nvSpPr>
      <dsp:spPr>
        <a:xfrm>
          <a:off x="6919079" y="727114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Rakenteel</a:t>
          </a: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-linen </a:t>
          </a: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tuki</a:t>
          </a:r>
          <a:endParaRPr lang="en-US" sz="1800" b="1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Supporting structures</a:t>
          </a:r>
        </a:p>
      </dsp:txBody>
      <dsp:txXfrm>
        <a:off x="6919079" y="727114"/>
        <a:ext cx="1757308" cy="1540384"/>
      </dsp:txXfrm>
    </dsp:sp>
    <dsp:sp modelId="{4A447DB5-DC19-4FC1-AFE0-497F55EDB450}">
      <dsp:nvSpPr>
        <dsp:cNvPr id="0" name=""/>
        <dsp:cNvSpPr/>
      </dsp:nvSpPr>
      <dsp:spPr>
        <a:xfrm>
          <a:off x="8344820" y="2227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EA39B-7CC8-433D-92EE-1D558BF18611}">
      <dsp:nvSpPr>
        <dsp:cNvPr id="0" name=""/>
        <dsp:cNvSpPr/>
      </dsp:nvSpPr>
      <dsp:spPr>
        <a:xfrm rot="5400000">
          <a:off x="9265634" y="-386807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E5F7F-4626-453F-84C3-32BEF85B74C9}">
      <dsp:nvSpPr>
        <dsp:cNvPr id="0" name=""/>
        <dsp:cNvSpPr/>
      </dsp:nvSpPr>
      <dsp:spPr>
        <a:xfrm>
          <a:off x="9070368" y="194775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Läpäisevät</a:t>
          </a: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käytänteet</a:t>
          </a:r>
          <a:endParaRPr lang="en-US" sz="1800" b="0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Establishing extensive practices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Work Sans"/>
            <a:ea typeface="+mn-ea"/>
            <a:cs typeface="+mn-cs"/>
          </a:endParaRPr>
        </a:p>
      </dsp:txBody>
      <dsp:txXfrm>
        <a:off x="9070368" y="194775"/>
        <a:ext cx="1757308" cy="1540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D7C6E-1D61-4127-BF1C-6C16D56094D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FD41A-B405-450B-8714-A9C56A6BB8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46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fi/afinlavk/article/view/12619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kielibuusti.fi/sv/arbetsgivare/flersprakig-arbetsplats/sprakprofiler" TargetMode="External"/><Relationship Id="rId5" Type="http://schemas.openxmlformats.org/officeDocument/2006/relationships/hyperlink" Target="https://www.kielibuusti.fi/en/employers/multilingual-workplace/language-user-profiles" TargetMode="External"/><Relationship Id="rId4" Type="http://schemas.openxmlformats.org/officeDocument/2006/relationships/hyperlink" Target="https://www.kielibuusti.fi/fi/tyonantajat/monikielinen-tyopaikka/kielenkayttajaprofiilit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fi/afinlavk/article/view/12619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kielibuusti.fi/sv/arbetsgivare/flersprakig-arbetsplats/sprakprofiler" TargetMode="External"/><Relationship Id="rId5" Type="http://schemas.openxmlformats.org/officeDocument/2006/relationships/hyperlink" Target="https://www.kielibuusti.fi/en/employers/multilingual-workplace/language-user-profiles" TargetMode="External"/><Relationship Id="rId4" Type="http://schemas.openxmlformats.org/officeDocument/2006/relationships/hyperlink" Target="https://www.kielibuusti.fi/fi/tyonantajat/monikielinen-tyopaikka/kielenkayttajaprofiilit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D00F9-5B17-EE90-1349-85780CB3B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2DF7C8-D32D-48FF-143C-7512C1E42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C78FE8-B401-CA94-6E82-20615338C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0DD-B206-9DA7-A880-5B67CAA420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0867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Facilitator: Ad</a:t>
            </a:r>
            <a:r>
              <a:rPr lang="en-GB">
                <a:solidFill>
                  <a:schemeClr val="accent1">
                    <a:lumMod val="75000"/>
                  </a:schemeClr>
                </a:solidFill>
                <a:latin typeface="Arial"/>
                <a:ea typeface="Calibri"/>
                <a:cs typeface="Arial"/>
              </a:rPr>
              <a:t>d link/ QR </a:t>
            </a:r>
            <a:r>
              <a:rPr lang="en-GB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code to </a:t>
            </a:r>
            <a:r>
              <a:rPr lang="en-GB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Flinga</a:t>
            </a:r>
            <a:r>
              <a:rPr lang="en-GB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 or </a:t>
            </a:r>
            <a:r>
              <a:rPr lang="en-GB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Presemo</a:t>
            </a:r>
            <a:r>
              <a:rPr lang="en-GB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 to this slide.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980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92EF2-2444-63C0-81A3-CA37D9C93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01BE5E-2CBB-3FF9-4423-59071AE8D0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CBE3FB-636C-E29D-94A3-A815A6645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3DAFF-C2A0-BE48-2BED-25D877DC6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4008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Fasilitoija</a:t>
            </a:r>
            <a:r>
              <a:rPr lang="en-US"/>
              <a:t> </a:t>
            </a:r>
            <a:r>
              <a:rPr lang="en-US" err="1"/>
              <a:t>päivittää</a:t>
            </a:r>
            <a:r>
              <a:rPr lang="en-US"/>
              <a:t> </a:t>
            </a:r>
            <a:r>
              <a:rPr lang="en-US" err="1"/>
              <a:t>dian</a:t>
            </a:r>
            <a:r>
              <a:rPr lang="en-US"/>
              <a:t> </a:t>
            </a:r>
            <a:r>
              <a:rPr lang="en-US" err="1"/>
              <a:t>siniset</a:t>
            </a:r>
            <a:r>
              <a:rPr lang="en-US"/>
              <a:t> </a:t>
            </a:r>
            <a:r>
              <a:rPr lang="en-US" err="1"/>
              <a:t>tekstit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0983-0585-4114-B0E4-3070637129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3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CCD65-BC9D-F314-4DC1-8A5CA8358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215A90-9550-0BB7-6BAE-260CF0418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052DBC-248F-5AEC-B12C-376AC0E63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AEEAB-8504-3B97-416F-4C5662ED3D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8014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err="1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Ensin</a:t>
            </a:r>
            <a:r>
              <a:rPr lang="en-US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err="1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taustaa</a:t>
            </a:r>
            <a:r>
              <a:rPr lang="en-US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err="1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kielitietoisen</a:t>
            </a:r>
            <a:r>
              <a:rPr lang="en-US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err="1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työyhteisön</a:t>
            </a:r>
            <a:r>
              <a:rPr lang="en-US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err="1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porrasmallista</a:t>
            </a:r>
            <a:r>
              <a:rPr lang="en-US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:</a:t>
            </a:r>
          </a:p>
          <a:p>
            <a:pPr marL="285750" marR="0" lvl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tool for assessing and developing language practices in the workplace</a:t>
            </a:r>
            <a:endParaRPr lang="en-US"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Each work community tailors an approach to suit its own needs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Language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learning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is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only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responsibility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individual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but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whole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community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Language-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aware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structures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workflow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language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learning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well-being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fi-FI">
                <a:ea typeface="Calibri"/>
                <a:cs typeface="Calibri"/>
              </a:rPr>
              <a:t>Sitten prosessin eteneminen omassa yksikössämme (animaatio: olemme nyt portaalla 2 ja etenemme prosessin aikana eteenpäin portaissa.)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68C32-EF99-4F91-9ACD-FA27EAEF0DAD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123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C26D2-A487-2E2F-2848-E267F7166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A0B960-14C8-CD5C-147C-A1EB1BA27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EABC70-E259-43EE-20F6-DBCBE922C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D9480-32E9-95BC-F534-9B32E10A74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1342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effectLst/>
                <a:latin typeface="+mn-lt"/>
                <a:ea typeface="Calibri" panose="020F0502020204030204" pitchFamily="34" charset="0"/>
                <a:cs typeface="Times New Roman"/>
              </a:rPr>
              <a:t>A concept that helps discussing a sensitive matter (language use and language learning) without getting too personal</a:t>
            </a:r>
          </a:p>
          <a:p>
            <a:r>
              <a:rPr lang="en-US" sz="1200">
                <a:effectLst/>
                <a:latin typeface="+mn-lt"/>
                <a:ea typeface="Calibri" panose="020F0502020204030204" pitchFamily="34" charset="0"/>
                <a:cs typeface="Times New Roman"/>
                <a:hlinkClick r:id="rId3"/>
              </a:rPr>
              <a:t>A model based on interviews </a:t>
            </a:r>
            <a:r>
              <a:rPr lang="en-US" sz="1200">
                <a:effectLst/>
                <a:latin typeface="+mn-lt"/>
                <a:ea typeface="Calibri" panose="020F0502020204030204" pitchFamily="34" charset="0"/>
                <a:cs typeface="Times New Roman"/>
              </a:rPr>
              <a:t>conducted at Finnish workplaces</a:t>
            </a:r>
            <a:r>
              <a:rPr lang="en-US" sz="1200">
                <a:latin typeface="+mn-lt"/>
                <a:ea typeface="Calibri" panose="020F0502020204030204" pitchFamily="34" charset="0"/>
                <a:cs typeface="Times New Roman"/>
              </a:rPr>
              <a:t> (international &amp; Finnish-speaking employees) D</a:t>
            </a:r>
            <a:r>
              <a:rPr lang="en-US" sz="1200">
                <a:effectLst/>
                <a:latin typeface="+mn-lt"/>
                <a:ea typeface="Calibri" panose="020F0502020204030204" pitchFamily="34" charset="0"/>
                <a:cs typeface="Times New Roman"/>
              </a:rPr>
              <a:t>escriptions of different types of language learners and language users at workplaces</a:t>
            </a:r>
            <a:endParaRPr lang="en-US" sz="1200">
              <a:latin typeface="+mn-lt"/>
              <a:ea typeface="Calibri" panose="020F0502020204030204" pitchFamily="34" charset="0"/>
              <a:cs typeface="Times New Roman"/>
            </a:endParaRPr>
          </a:p>
          <a:p>
            <a:r>
              <a:rPr lang="en-US" sz="1200">
                <a:effectLst/>
                <a:latin typeface="+mn-lt"/>
                <a:ea typeface="Calibri" panose="020F0502020204030204" pitchFamily="34" charset="0"/>
                <a:cs typeface="Times New Roman"/>
              </a:rPr>
              <a:t>Not just about personal characteristics, but the interaction between an employee and the work community. The profiles highlight the role of the community in language learning and inclusion.</a:t>
            </a:r>
          </a:p>
          <a:p>
            <a:r>
              <a:rPr lang="en-US" sz="1200">
                <a:latin typeface="+mn-lt"/>
                <a:ea typeface="Calibri" panose="020F0502020204030204" pitchFamily="34" charset="0"/>
                <a:cs typeface="Times New Roman"/>
              </a:rPr>
              <a:t>The profiles are flexible: a person can move between profiles or represent different profiles in different languages</a:t>
            </a:r>
            <a:endParaRPr lang="en-US" sz="1200">
              <a:effectLst/>
              <a:latin typeface="+mn-lt"/>
              <a:ea typeface="Calibri" panose="020F0502020204030204" pitchFamily="34" charset="0"/>
              <a:cs typeface="Times New Roman"/>
            </a:endParaRPr>
          </a:p>
          <a:p>
            <a:r>
              <a:rPr lang="en-US" sz="1200">
                <a:cs typeface="Times New Roman"/>
              </a:rPr>
              <a:t>The profiles are set in a Finnish-language environment where English is used at work and where there are local Finnish-speaking employees and international employees who are learning Finnish. However, the model </a:t>
            </a:r>
            <a:r>
              <a:rPr lang="en-US" sz="1200">
                <a:latin typeface="+mn-lt"/>
                <a:cs typeface="Times New Roman"/>
              </a:rPr>
              <a:t>could be used for other languages as well.</a:t>
            </a:r>
          </a:p>
          <a:p>
            <a:r>
              <a:rPr lang="fi-FI" sz="1400">
                <a:latin typeface="+mn-lt"/>
                <a:cs typeface="Times New Roman"/>
                <a:hlinkClick r:id="rId4"/>
              </a:rPr>
              <a:t>Profiilit suomeksi </a:t>
            </a:r>
            <a:r>
              <a:rPr lang="fi-FI" sz="1400">
                <a:latin typeface="+mn-lt"/>
                <a:cs typeface="Times New Roman"/>
              </a:rPr>
              <a:t>/ </a:t>
            </a:r>
            <a:r>
              <a:rPr lang="fi-FI" sz="1400" err="1">
                <a:latin typeface="+mn-lt"/>
                <a:cs typeface="Times New Roman"/>
                <a:hlinkClick r:id="rId5"/>
              </a:rPr>
              <a:t>profiles</a:t>
            </a:r>
            <a:r>
              <a:rPr lang="fi-FI" sz="1400">
                <a:latin typeface="+mn-lt"/>
                <a:cs typeface="Times New Roman"/>
                <a:hlinkClick r:id="rId5"/>
              </a:rPr>
              <a:t> in English </a:t>
            </a:r>
            <a:r>
              <a:rPr lang="fi-FI" sz="1400">
                <a:latin typeface="+mn-lt"/>
                <a:cs typeface="Times New Roman"/>
              </a:rPr>
              <a:t>/ </a:t>
            </a:r>
            <a:r>
              <a:rPr lang="fi-FI" sz="1400" err="1">
                <a:latin typeface="+mn-lt"/>
                <a:cs typeface="Times New Roman"/>
                <a:hlinkClick r:id="rId6"/>
              </a:rPr>
              <a:t>profiler</a:t>
            </a:r>
            <a:r>
              <a:rPr lang="fi-FI" sz="1400">
                <a:latin typeface="+mn-lt"/>
                <a:cs typeface="Times New Roman"/>
                <a:hlinkClick r:id="rId6"/>
              </a:rPr>
              <a:t> </a:t>
            </a:r>
            <a:r>
              <a:rPr lang="fi-FI" sz="1400" err="1">
                <a:latin typeface="+mn-lt"/>
                <a:cs typeface="Times New Roman"/>
                <a:hlinkClick r:id="rId6"/>
              </a:rPr>
              <a:t>på</a:t>
            </a:r>
            <a:r>
              <a:rPr lang="fi-FI" sz="1400">
                <a:latin typeface="+mn-lt"/>
                <a:cs typeface="Times New Roman"/>
                <a:hlinkClick r:id="rId6"/>
              </a:rPr>
              <a:t> </a:t>
            </a:r>
            <a:r>
              <a:rPr lang="fi-FI" sz="1400" err="1">
                <a:latin typeface="+mn-lt"/>
                <a:cs typeface="Times New Roman"/>
                <a:hlinkClick r:id="rId6"/>
              </a:rPr>
              <a:t>svenska</a:t>
            </a:r>
            <a:endParaRPr lang="fi-FI" sz="1400">
              <a:latin typeface="+mn-lt"/>
              <a:cs typeface="Times New Roman"/>
            </a:endParaRP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0127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Malli </a:t>
            </a:r>
            <a:r>
              <a:rPr lang="en-US" err="1"/>
              <a:t>joka</a:t>
            </a:r>
            <a:r>
              <a:rPr lang="en-US"/>
              <a:t> </a:t>
            </a:r>
            <a:r>
              <a:rPr lang="en-US" err="1"/>
              <a:t>auttaa</a:t>
            </a:r>
            <a:r>
              <a:rPr lang="en-US"/>
              <a:t> </a:t>
            </a:r>
            <a:r>
              <a:rPr lang="en-US" err="1"/>
              <a:t>käsittelemään</a:t>
            </a:r>
            <a:r>
              <a:rPr lang="en-US"/>
              <a:t> </a:t>
            </a:r>
            <a:r>
              <a:rPr lang="en-US" err="1"/>
              <a:t>arkaluontoista</a:t>
            </a:r>
            <a:r>
              <a:rPr lang="en-US"/>
              <a:t> </a:t>
            </a:r>
            <a:r>
              <a:rPr lang="en-US" err="1"/>
              <a:t>aihetta</a:t>
            </a:r>
            <a:r>
              <a:rPr lang="en-US"/>
              <a:t> (</a:t>
            </a:r>
            <a:r>
              <a:rPr lang="en-US" err="1"/>
              <a:t>kielenkäyttöä</a:t>
            </a:r>
            <a:r>
              <a:rPr lang="en-US"/>
              <a:t> ja </a:t>
            </a:r>
            <a:r>
              <a:rPr lang="en-US" err="1"/>
              <a:t>kielenoppimista</a:t>
            </a:r>
            <a:r>
              <a:rPr lang="en-US"/>
              <a:t>) </a:t>
            </a:r>
            <a:r>
              <a:rPr lang="en-US" err="1"/>
              <a:t>viemättä</a:t>
            </a:r>
            <a:r>
              <a:rPr lang="en-US"/>
              <a:t> </a:t>
            </a:r>
            <a:r>
              <a:rPr lang="en-US" err="1"/>
              <a:t>keskustelua</a:t>
            </a:r>
            <a:r>
              <a:rPr lang="en-US"/>
              <a:t> </a:t>
            </a:r>
            <a:r>
              <a:rPr lang="en-US" err="1"/>
              <a:t>liian</a:t>
            </a:r>
            <a:r>
              <a:rPr lang="en-US"/>
              <a:t> </a:t>
            </a:r>
            <a:r>
              <a:rPr lang="en-US" err="1"/>
              <a:t>henkilökohtaiseksi</a:t>
            </a:r>
            <a:endParaRPr lang="en-US" err="1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hlinkClick r:id="rId3"/>
              </a:rPr>
              <a:t>Malli perustuu haastatteluihin j</a:t>
            </a:r>
            <a:r>
              <a:rPr lang="en-US" err="1"/>
              <a:t>otka</a:t>
            </a:r>
            <a:r>
              <a:rPr lang="en-US"/>
              <a:t> on </a:t>
            </a:r>
            <a:r>
              <a:rPr lang="en-US" err="1"/>
              <a:t>tehty</a:t>
            </a:r>
            <a:r>
              <a:rPr lang="en-US"/>
              <a:t> </a:t>
            </a:r>
            <a:r>
              <a:rPr lang="en-US" err="1"/>
              <a:t>suomalaisilla</a:t>
            </a:r>
            <a:r>
              <a:rPr lang="en-US"/>
              <a:t> </a:t>
            </a:r>
            <a:r>
              <a:rPr lang="en-US" err="1"/>
              <a:t>työpaikoilla</a:t>
            </a:r>
            <a:r>
              <a:rPr lang="en-US"/>
              <a:t> (</a:t>
            </a:r>
            <a:r>
              <a:rPr lang="en-US" err="1"/>
              <a:t>sekä</a:t>
            </a:r>
            <a:r>
              <a:rPr lang="en-US"/>
              <a:t> </a:t>
            </a:r>
            <a:r>
              <a:rPr lang="en-US" err="1"/>
              <a:t>kansainvälisiä</a:t>
            </a:r>
            <a:r>
              <a:rPr lang="en-US"/>
              <a:t> </a:t>
            </a:r>
            <a:r>
              <a:rPr lang="en-US" err="1"/>
              <a:t>että</a:t>
            </a:r>
            <a:r>
              <a:rPr lang="en-US"/>
              <a:t> </a:t>
            </a:r>
            <a:r>
              <a:rPr lang="en-US" err="1"/>
              <a:t>suomalaisia</a:t>
            </a:r>
            <a:r>
              <a:rPr lang="en-US"/>
              <a:t> </a:t>
            </a:r>
            <a:r>
              <a:rPr lang="en-US" err="1"/>
              <a:t>työntekijöitä</a:t>
            </a:r>
            <a:r>
              <a:rPr lang="en-US"/>
              <a:t>). Se </a:t>
            </a:r>
            <a:r>
              <a:rPr lang="en-US" err="1"/>
              <a:t>sisältää</a:t>
            </a:r>
            <a:r>
              <a:rPr lang="en-US"/>
              <a:t> </a:t>
            </a:r>
            <a:r>
              <a:rPr lang="en-US" err="1"/>
              <a:t>kuvauksia</a:t>
            </a:r>
            <a:r>
              <a:rPr lang="en-US"/>
              <a:t> </a:t>
            </a:r>
            <a:r>
              <a:rPr lang="en-US" err="1"/>
              <a:t>erilaisista</a:t>
            </a:r>
            <a:r>
              <a:rPr lang="en-US"/>
              <a:t> </a:t>
            </a:r>
            <a:r>
              <a:rPr lang="en-US" err="1"/>
              <a:t>kielenoppijoista</a:t>
            </a:r>
            <a:r>
              <a:rPr lang="en-US"/>
              <a:t> ja </a:t>
            </a:r>
            <a:r>
              <a:rPr lang="en-US" err="1"/>
              <a:t>kielenkäyttäjistä</a:t>
            </a:r>
            <a:r>
              <a:rPr lang="en-US"/>
              <a:t> </a:t>
            </a:r>
            <a:r>
              <a:rPr lang="en-US" err="1"/>
              <a:t>työpaikoilla</a:t>
            </a:r>
            <a:endParaRPr lang="en-US" err="1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Kyse </a:t>
            </a:r>
            <a:r>
              <a:rPr lang="en-US" err="1"/>
              <a:t>ei</a:t>
            </a:r>
            <a:r>
              <a:rPr lang="en-US"/>
              <a:t> ole vain </a:t>
            </a:r>
            <a:r>
              <a:rPr lang="en-US" err="1"/>
              <a:t>yksilön</a:t>
            </a:r>
            <a:r>
              <a:rPr lang="en-US"/>
              <a:t> </a:t>
            </a:r>
            <a:r>
              <a:rPr lang="en-US" err="1"/>
              <a:t>ominaisuuksista</a:t>
            </a:r>
            <a:r>
              <a:rPr lang="en-US"/>
              <a:t>, </a:t>
            </a:r>
            <a:r>
              <a:rPr lang="en-US" err="1"/>
              <a:t>vaan</a:t>
            </a:r>
            <a:r>
              <a:rPr lang="en-US"/>
              <a:t> </a:t>
            </a:r>
            <a:r>
              <a:rPr lang="en-US" err="1"/>
              <a:t>työntekijän</a:t>
            </a:r>
            <a:r>
              <a:rPr lang="en-US"/>
              <a:t> ja </a:t>
            </a:r>
            <a:r>
              <a:rPr lang="en-US" err="1"/>
              <a:t>työyhteisön</a:t>
            </a:r>
            <a:r>
              <a:rPr lang="en-US"/>
              <a:t> </a:t>
            </a:r>
            <a:r>
              <a:rPr lang="en-US" err="1"/>
              <a:t>välisestä</a:t>
            </a:r>
            <a:r>
              <a:rPr lang="en-US"/>
              <a:t> </a:t>
            </a:r>
            <a:r>
              <a:rPr lang="en-US" err="1"/>
              <a:t>vuorovaikutuksesta</a:t>
            </a:r>
            <a:r>
              <a:rPr lang="en-US"/>
              <a:t>. </a:t>
            </a:r>
            <a:r>
              <a:rPr lang="en-US" err="1"/>
              <a:t>Profiilit</a:t>
            </a:r>
            <a:r>
              <a:rPr lang="en-US"/>
              <a:t> </a:t>
            </a:r>
            <a:r>
              <a:rPr lang="en-US" err="1"/>
              <a:t>korostavat</a:t>
            </a:r>
            <a:r>
              <a:rPr lang="en-US"/>
              <a:t> </a:t>
            </a:r>
            <a:r>
              <a:rPr lang="en-US" err="1"/>
              <a:t>yhteisön</a:t>
            </a:r>
            <a:r>
              <a:rPr lang="en-US"/>
              <a:t> </a:t>
            </a:r>
            <a:r>
              <a:rPr lang="en-US" err="1"/>
              <a:t>roolia</a:t>
            </a:r>
            <a:r>
              <a:rPr lang="en-US"/>
              <a:t> </a:t>
            </a:r>
            <a:r>
              <a:rPr lang="en-US" err="1"/>
              <a:t>kielenoppimisessa</a:t>
            </a:r>
            <a:r>
              <a:rPr lang="en-US"/>
              <a:t> ja </a:t>
            </a:r>
            <a:r>
              <a:rPr lang="en-US" err="1"/>
              <a:t>osallisuudessa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err="1"/>
              <a:t>Profiilit</a:t>
            </a:r>
            <a:r>
              <a:rPr lang="en-US"/>
              <a:t> </a:t>
            </a:r>
            <a:r>
              <a:rPr lang="en-US" err="1"/>
              <a:t>ovat</a:t>
            </a:r>
            <a:r>
              <a:rPr lang="en-US"/>
              <a:t> </a:t>
            </a:r>
            <a:r>
              <a:rPr lang="en-US" err="1"/>
              <a:t>joustavia</a:t>
            </a:r>
            <a:r>
              <a:rPr lang="en-US"/>
              <a:t>: </a:t>
            </a:r>
            <a:r>
              <a:rPr lang="en-US" err="1"/>
              <a:t>henkilö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</a:t>
            </a:r>
            <a:r>
              <a:rPr lang="en-US" err="1"/>
              <a:t>liikkua</a:t>
            </a:r>
            <a:r>
              <a:rPr lang="en-US"/>
              <a:t> </a:t>
            </a:r>
            <a:r>
              <a:rPr lang="en-US" err="1"/>
              <a:t>profiilista</a:t>
            </a:r>
            <a:r>
              <a:rPr lang="en-US"/>
              <a:t> </a:t>
            </a:r>
            <a:r>
              <a:rPr lang="en-US" err="1"/>
              <a:t>toiseen</a:t>
            </a:r>
            <a:r>
              <a:rPr lang="en-US"/>
              <a:t> tai </a:t>
            </a:r>
            <a:r>
              <a:rPr lang="en-US" err="1"/>
              <a:t>edustaa</a:t>
            </a:r>
            <a:r>
              <a:rPr lang="en-US"/>
              <a:t> </a:t>
            </a:r>
            <a:r>
              <a:rPr lang="en-US" err="1"/>
              <a:t>eri</a:t>
            </a:r>
            <a:r>
              <a:rPr lang="en-US"/>
              <a:t> </a:t>
            </a:r>
            <a:r>
              <a:rPr lang="en-US" err="1"/>
              <a:t>profiileja</a:t>
            </a:r>
            <a:r>
              <a:rPr lang="en-US"/>
              <a:t> </a:t>
            </a:r>
            <a:r>
              <a:rPr lang="en-US" err="1"/>
              <a:t>eri</a:t>
            </a:r>
            <a:r>
              <a:rPr lang="en-US"/>
              <a:t> </a:t>
            </a:r>
            <a:r>
              <a:rPr lang="en-US" err="1"/>
              <a:t>kielissä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err="1"/>
              <a:t>Profiilit</a:t>
            </a:r>
            <a:r>
              <a:rPr lang="en-US"/>
              <a:t> </a:t>
            </a:r>
            <a:r>
              <a:rPr lang="en-US" err="1"/>
              <a:t>sijoittuvat</a:t>
            </a:r>
            <a:r>
              <a:rPr lang="en-US"/>
              <a:t> </a:t>
            </a:r>
            <a:r>
              <a:rPr lang="en-US" err="1"/>
              <a:t>suomenkieliseen</a:t>
            </a:r>
            <a:r>
              <a:rPr lang="en-US"/>
              <a:t> </a:t>
            </a:r>
            <a:r>
              <a:rPr lang="en-US" err="1"/>
              <a:t>ympäristöön</a:t>
            </a:r>
            <a:r>
              <a:rPr lang="en-US"/>
              <a:t>, </a:t>
            </a:r>
            <a:r>
              <a:rPr lang="en-US" err="1"/>
              <a:t>jossa</a:t>
            </a:r>
            <a:r>
              <a:rPr lang="en-US"/>
              <a:t> </a:t>
            </a:r>
            <a:r>
              <a:rPr lang="en-US" err="1"/>
              <a:t>käytetään</a:t>
            </a:r>
            <a:r>
              <a:rPr lang="en-US"/>
              <a:t> </a:t>
            </a:r>
            <a:r>
              <a:rPr lang="en-US" err="1"/>
              <a:t>englantia</a:t>
            </a:r>
            <a:r>
              <a:rPr lang="en-US"/>
              <a:t> </a:t>
            </a:r>
            <a:r>
              <a:rPr lang="en-US" err="1"/>
              <a:t>työssä</a:t>
            </a:r>
            <a:r>
              <a:rPr lang="en-US"/>
              <a:t> ja </a:t>
            </a:r>
            <a:r>
              <a:rPr lang="en-US" err="1"/>
              <a:t>jossa</a:t>
            </a:r>
            <a:r>
              <a:rPr lang="en-US"/>
              <a:t> on </a:t>
            </a:r>
            <a:r>
              <a:rPr lang="en-US" err="1"/>
              <a:t>sekä</a:t>
            </a:r>
            <a:r>
              <a:rPr lang="en-US"/>
              <a:t> </a:t>
            </a:r>
            <a:r>
              <a:rPr lang="en-US" err="1"/>
              <a:t>paikallisia</a:t>
            </a:r>
            <a:r>
              <a:rPr lang="en-US"/>
              <a:t> </a:t>
            </a:r>
            <a:r>
              <a:rPr lang="en-US" err="1"/>
              <a:t>suomenkielisiä</a:t>
            </a:r>
            <a:r>
              <a:rPr lang="en-US"/>
              <a:t> </a:t>
            </a:r>
            <a:r>
              <a:rPr lang="en-US" err="1"/>
              <a:t>työntekijöitä</a:t>
            </a:r>
            <a:r>
              <a:rPr lang="en-US"/>
              <a:t> </a:t>
            </a:r>
            <a:r>
              <a:rPr lang="en-US" err="1"/>
              <a:t>että</a:t>
            </a:r>
            <a:r>
              <a:rPr lang="en-US"/>
              <a:t> </a:t>
            </a:r>
            <a:r>
              <a:rPr lang="en-US" err="1"/>
              <a:t>kansainvälisiä</a:t>
            </a:r>
            <a:r>
              <a:rPr lang="en-US"/>
              <a:t> </a:t>
            </a:r>
            <a:r>
              <a:rPr lang="en-US" err="1"/>
              <a:t>työntekijöitä</a:t>
            </a:r>
            <a:r>
              <a:rPr lang="en-US"/>
              <a:t>, </a:t>
            </a:r>
            <a:r>
              <a:rPr lang="en-US" err="1"/>
              <a:t>jotka</a:t>
            </a:r>
            <a:r>
              <a:rPr lang="en-US"/>
              <a:t> </a:t>
            </a:r>
            <a:r>
              <a:rPr lang="en-US" err="1"/>
              <a:t>opettelevat</a:t>
            </a:r>
            <a:r>
              <a:rPr lang="en-US"/>
              <a:t> </a:t>
            </a:r>
            <a:r>
              <a:rPr lang="en-US" err="1"/>
              <a:t>suomea</a:t>
            </a:r>
            <a:r>
              <a:rPr lang="en-US"/>
              <a:t>. Mallia </a:t>
            </a:r>
            <a:r>
              <a:rPr lang="en-US" err="1"/>
              <a:t>voidaan</a:t>
            </a:r>
            <a:r>
              <a:rPr lang="en-US"/>
              <a:t> </a:t>
            </a:r>
            <a:r>
              <a:rPr lang="en-US" err="1"/>
              <a:t>kuitenkin</a:t>
            </a:r>
            <a:r>
              <a:rPr lang="en-US"/>
              <a:t> </a:t>
            </a:r>
            <a:r>
              <a:rPr lang="en-US" err="1"/>
              <a:t>soveltaa</a:t>
            </a:r>
            <a:r>
              <a:rPr lang="en-US"/>
              <a:t> </a:t>
            </a:r>
            <a:r>
              <a:rPr lang="en-US" err="1"/>
              <a:t>myös</a:t>
            </a:r>
            <a:r>
              <a:rPr lang="en-US"/>
              <a:t> </a:t>
            </a:r>
            <a:r>
              <a:rPr lang="en-US" err="1"/>
              <a:t>muihin</a:t>
            </a:r>
            <a:r>
              <a:rPr lang="en-US"/>
              <a:t> </a:t>
            </a:r>
            <a:r>
              <a:rPr lang="en-US" err="1"/>
              <a:t>kieliin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>
                <a:hlinkClick r:id="rId4"/>
              </a:rPr>
              <a:t>Profiilit suomeksi </a:t>
            </a:r>
            <a:r>
              <a:rPr lang="fi-FI"/>
              <a:t>/ </a:t>
            </a:r>
            <a:r>
              <a:rPr lang="fi-FI">
                <a:hlinkClick r:id="rId5"/>
              </a:rPr>
              <a:t>profiles in English </a:t>
            </a:r>
            <a:r>
              <a:rPr lang="fi-FI"/>
              <a:t>/ </a:t>
            </a:r>
            <a:r>
              <a:rPr lang="fi-FI">
                <a:hlinkClick r:id="rId6"/>
              </a:rPr>
              <a:t>profiler på svenska</a:t>
            </a:r>
            <a:endParaRPr lang="fi-FI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6203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24484-F47C-EC16-585D-924ECC0D2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614DD10E-E694-42F2-BC6F-3B2B2502D0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D87DCD90-B500-FF63-E8A5-8E418F67D7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01A44EA-FD36-3E74-2E40-5C5B988F7D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5757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B4648-1A5E-891D-8223-F4B52C5A0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0CC02619-01F5-604F-5D12-878907DBBE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75F62974-E5E6-235B-B3A6-3D7DAC3A8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0CED1F3-9F48-146C-FBEA-B7B4CB158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8476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3BEF3-E0C0-E09D-A4A6-45F794BFF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8B47BB-8229-7C43-EA23-569B8F558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796F31-48DD-A146-8B52-6BDC46C7F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48715-5E89-67A4-CCA7-5D232BEEF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2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lto.f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creativecommons.org/licenses/by-nc-nd/4.0/" TargetMode="External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lto.fi/" TargetMode="Externa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lto.fi/" TargetMode="Externa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B1A28F-BB1B-47E5-4E35-8A4152A0C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63253E5-A242-E5D3-A24E-E549A2CD4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70B337-6794-CA77-0846-B683E3F6C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7E9412-261C-5874-1AC8-84BEE6608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C948C9-BB0C-13E5-C418-0815884A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698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5C09A0-BAE3-2B8E-F0CE-09DE35DD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81F624D-D569-9073-EB87-DCDF22BA6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BD2806-6198-DDCF-39E4-90FCA516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8A3FA9-4C95-5C0A-2E21-DEE9FEB4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0B0669-E8B1-5414-3E56-A6FF6409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531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7B16781-BB59-235B-6C0C-ABB728F36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444A221-B0EE-C367-E1E4-12A3E129E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1E583C-CE97-EB4C-AEB7-55BD26A8B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0FFAE5-DF5F-7261-3755-C05CA4DC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5F2C01-A584-E1C0-5B6C-EE32CF49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02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9164"/>
            <a:ext cx="2700528" cy="101498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9774" y="188144"/>
            <a:ext cx="11323863" cy="1332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320" b="1" baseline="0">
                <a:solidFill>
                  <a:schemeClr val="tx1"/>
                </a:solidFill>
              </a:defRPr>
            </a:lvl1pPr>
            <a:lvl2pPr marL="370332" indent="0">
              <a:buNone/>
              <a:defRPr sz="1134"/>
            </a:lvl2pPr>
            <a:lvl3pPr marL="740664" indent="0">
              <a:buNone/>
              <a:defRPr sz="972"/>
            </a:lvl3pPr>
            <a:lvl4pPr marL="1110996" indent="0">
              <a:buNone/>
              <a:defRPr sz="810"/>
            </a:lvl4pPr>
            <a:lvl5pPr marL="1481328" indent="0">
              <a:buNone/>
              <a:defRPr sz="810"/>
            </a:lvl5pPr>
            <a:lvl6pPr marL="1851660" indent="0">
              <a:buNone/>
              <a:defRPr sz="810"/>
            </a:lvl6pPr>
            <a:lvl7pPr marL="2221992" indent="0">
              <a:buNone/>
              <a:defRPr sz="810"/>
            </a:lvl7pPr>
            <a:lvl8pPr marL="2592324" indent="0">
              <a:buNone/>
              <a:defRPr sz="810"/>
            </a:lvl8pPr>
            <a:lvl9pPr marL="2962656" indent="0">
              <a:buNone/>
              <a:defRPr sz="81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9774" y="1805518"/>
            <a:ext cx="11323863" cy="40659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740664" rtl="0" eaLnBrk="1" fontAlgn="auto" latinLnBrk="0" hangingPunct="1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68" b="1" baseline="0">
                <a:solidFill>
                  <a:schemeClr val="tx1"/>
                </a:solidFill>
              </a:defRPr>
            </a:lvl1pPr>
            <a:lvl2pPr marL="678942" indent="-293180">
              <a:buFont typeface="Arial" panose="020B0604020202020204" pitchFamily="34" charset="0"/>
              <a:buChar char="•"/>
              <a:defRPr sz="2268"/>
            </a:lvl2pPr>
            <a:lvl3pPr marL="869252" indent="-190310">
              <a:buFont typeface="Arial" panose="020B0604020202020204" pitchFamily="34" charset="0"/>
              <a:buChar char="•"/>
              <a:defRPr sz="1728"/>
            </a:lvl3pPr>
            <a:lvl4pPr marL="1110996" indent="0">
              <a:buNone/>
              <a:defRPr sz="810"/>
            </a:lvl4pPr>
            <a:lvl5pPr marL="1481328" indent="0">
              <a:buNone/>
              <a:defRPr sz="810"/>
            </a:lvl5pPr>
            <a:lvl6pPr marL="1851660" indent="0">
              <a:buNone/>
              <a:defRPr sz="810"/>
            </a:lvl6pPr>
            <a:lvl7pPr marL="2221992" indent="0">
              <a:buNone/>
              <a:defRPr sz="810"/>
            </a:lvl7pPr>
            <a:lvl8pPr marL="2592324" indent="0">
              <a:buNone/>
              <a:defRPr sz="810"/>
            </a:lvl8pPr>
            <a:lvl9pPr marL="2962656" indent="0">
              <a:buNone/>
              <a:defRPr sz="81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4236018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74A4D6E-EA47-4FB6-4842-6266F798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379A93-4718-A4A6-52FF-0770DDE1F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2805066"/>
            <a:ext cx="4895924" cy="3648121"/>
          </a:xfrm>
          <a:custGeom>
            <a:avLst/>
            <a:gdLst>
              <a:gd name="T0" fmla="*/ 6475 w 6475"/>
              <a:gd name="T1" fmla="*/ 1671 h 4824"/>
              <a:gd name="T2" fmla="*/ 6332 w 6475"/>
              <a:gd name="T3" fmla="*/ 2506 h 4824"/>
              <a:gd name="T4" fmla="*/ 6191 w 6475"/>
              <a:gd name="T5" fmla="*/ 3343 h 4824"/>
              <a:gd name="T6" fmla="*/ 5547 w 6475"/>
              <a:gd name="T7" fmla="*/ 3343 h 4824"/>
              <a:gd name="T8" fmla="*/ 5428 w 6475"/>
              <a:gd name="T9" fmla="*/ 2506 h 4824"/>
              <a:gd name="T10" fmla="*/ 5309 w 6475"/>
              <a:gd name="T11" fmla="*/ 1671 h 4824"/>
              <a:gd name="T12" fmla="*/ 5309 w 6475"/>
              <a:gd name="T13" fmla="*/ 835 h 4824"/>
              <a:gd name="T14" fmla="*/ 5309 w 6475"/>
              <a:gd name="T15" fmla="*/ 0 h 4824"/>
              <a:gd name="T16" fmla="*/ 5892 w 6475"/>
              <a:gd name="T17" fmla="*/ 0 h 4824"/>
              <a:gd name="T18" fmla="*/ 6475 w 6475"/>
              <a:gd name="T19" fmla="*/ 0 h 4824"/>
              <a:gd name="T20" fmla="*/ 6475 w 6475"/>
              <a:gd name="T21" fmla="*/ 835 h 4824"/>
              <a:gd name="T22" fmla="*/ 6475 w 6475"/>
              <a:gd name="T23" fmla="*/ 1671 h 4824"/>
              <a:gd name="T24" fmla="*/ 3041 w 6475"/>
              <a:gd name="T25" fmla="*/ 3007 h 4824"/>
              <a:gd name="T26" fmla="*/ 2742 w 6475"/>
              <a:gd name="T27" fmla="*/ 2147 h 4824"/>
              <a:gd name="T28" fmla="*/ 2444 w 6475"/>
              <a:gd name="T29" fmla="*/ 1289 h 4824"/>
              <a:gd name="T30" fmla="*/ 2145 w 6475"/>
              <a:gd name="T31" fmla="*/ 2147 h 4824"/>
              <a:gd name="T32" fmla="*/ 1847 w 6475"/>
              <a:gd name="T33" fmla="*/ 3007 h 4824"/>
              <a:gd name="T34" fmla="*/ 2444 w 6475"/>
              <a:gd name="T35" fmla="*/ 3007 h 4824"/>
              <a:gd name="T36" fmla="*/ 3041 w 6475"/>
              <a:gd name="T37" fmla="*/ 3007 h 4824"/>
              <a:gd name="T38" fmla="*/ 4887 w 6475"/>
              <a:gd name="T39" fmla="*/ 4824 h 4824"/>
              <a:gd name="T40" fmla="*/ 4278 w 6475"/>
              <a:gd name="T41" fmla="*/ 4824 h 4824"/>
              <a:gd name="T42" fmla="*/ 3671 w 6475"/>
              <a:gd name="T43" fmla="*/ 4824 h 4824"/>
              <a:gd name="T44" fmla="*/ 3375 w 6475"/>
              <a:gd name="T45" fmla="*/ 3971 h 4824"/>
              <a:gd name="T46" fmla="*/ 2444 w 6475"/>
              <a:gd name="T47" fmla="*/ 3971 h 4824"/>
              <a:gd name="T48" fmla="*/ 1513 w 6475"/>
              <a:gd name="T49" fmla="*/ 3971 h 4824"/>
              <a:gd name="T50" fmla="*/ 1216 w 6475"/>
              <a:gd name="T51" fmla="*/ 4824 h 4824"/>
              <a:gd name="T52" fmla="*/ 607 w 6475"/>
              <a:gd name="T53" fmla="*/ 4824 h 4824"/>
              <a:gd name="T54" fmla="*/ 0 w 6475"/>
              <a:gd name="T55" fmla="*/ 4824 h 4824"/>
              <a:gd name="T56" fmla="*/ 214 w 6475"/>
              <a:gd name="T57" fmla="*/ 4221 h 4824"/>
              <a:gd name="T58" fmla="*/ 427 w 6475"/>
              <a:gd name="T59" fmla="*/ 3618 h 4824"/>
              <a:gd name="T60" fmla="*/ 641 w 6475"/>
              <a:gd name="T61" fmla="*/ 3015 h 4824"/>
              <a:gd name="T62" fmla="*/ 856 w 6475"/>
              <a:gd name="T63" fmla="*/ 2412 h 4824"/>
              <a:gd name="T64" fmla="*/ 1070 w 6475"/>
              <a:gd name="T65" fmla="*/ 1809 h 4824"/>
              <a:gd name="T66" fmla="*/ 1285 w 6475"/>
              <a:gd name="T67" fmla="*/ 1206 h 4824"/>
              <a:gd name="T68" fmla="*/ 1499 w 6475"/>
              <a:gd name="T69" fmla="*/ 603 h 4824"/>
              <a:gd name="T70" fmla="*/ 1714 w 6475"/>
              <a:gd name="T71" fmla="*/ 0 h 4824"/>
              <a:gd name="T72" fmla="*/ 2443 w 6475"/>
              <a:gd name="T73" fmla="*/ 0 h 4824"/>
              <a:gd name="T74" fmla="*/ 3173 w 6475"/>
              <a:gd name="T75" fmla="*/ 0 h 4824"/>
              <a:gd name="T76" fmla="*/ 3387 w 6475"/>
              <a:gd name="T77" fmla="*/ 603 h 4824"/>
              <a:gd name="T78" fmla="*/ 3601 w 6475"/>
              <a:gd name="T79" fmla="*/ 1206 h 4824"/>
              <a:gd name="T80" fmla="*/ 3814 w 6475"/>
              <a:gd name="T81" fmla="*/ 1809 h 4824"/>
              <a:gd name="T82" fmla="*/ 4029 w 6475"/>
              <a:gd name="T83" fmla="*/ 2412 h 4824"/>
              <a:gd name="T84" fmla="*/ 4243 w 6475"/>
              <a:gd name="T85" fmla="*/ 3015 h 4824"/>
              <a:gd name="T86" fmla="*/ 4458 w 6475"/>
              <a:gd name="T87" fmla="*/ 3618 h 4824"/>
              <a:gd name="T88" fmla="*/ 4672 w 6475"/>
              <a:gd name="T89" fmla="*/ 4221 h 4824"/>
              <a:gd name="T90" fmla="*/ 4887 w 6475"/>
              <a:gd name="T91" fmla="*/ 4824 h 4824"/>
              <a:gd name="T92" fmla="*/ 5343 w 6475"/>
              <a:gd name="T93" fmla="*/ 4824 h 4824"/>
              <a:gd name="T94" fmla="*/ 5343 w 6475"/>
              <a:gd name="T95" fmla="*/ 4277 h 4824"/>
              <a:gd name="T96" fmla="*/ 5343 w 6475"/>
              <a:gd name="T97" fmla="*/ 3730 h 4824"/>
              <a:gd name="T98" fmla="*/ 5891 w 6475"/>
              <a:gd name="T99" fmla="*/ 3730 h 4824"/>
              <a:gd name="T100" fmla="*/ 6440 w 6475"/>
              <a:gd name="T101" fmla="*/ 3730 h 4824"/>
              <a:gd name="T102" fmla="*/ 6440 w 6475"/>
              <a:gd name="T103" fmla="*/ 4277 h 4824"/>
              <a:gd name="T104" fmla="*/ 6440 w 6475"/>
              <a:gd name="T105" fmla="*/ 4824 h 4824"/>
              <a:gd name="T106" fmla="*/ 5891 w 6475"/>
              <a:gd name="T107" fmla="*/ 4824 h 4824"/>
              <a:gd name="T108" fmla="*/ 5343 w 6475"/>
              <a:gd name="T109" fmla="*/ 4824 h 4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75" h="4824">
                <a:moveTo>
                  <a:pt x="6475" y="1671"/>
                </a:moveTo>
                <a:lnTo>
                  <a:pt x="6332" y="2506"/>
                </a:lnTo>
                <a:lnTo>
                  <a:pt x="6191" y="3343"/>
                </a:lnTo>
                <a:lnTo>
                  <a:pt x="5547" y="3343"/>
                </a:lnTo>
                <a:lnTo>
                  <a:pt x="5428" y="2506"/>
                </a:lnTo>
                <a:lnTo>
                  <a:pt x="5309" y="1671"/>
                </a:lnTo>
                <a:lnTo>
                  <a:pt x="5309" y="835"/>
                </a:lnTo>
                <a:lnTo>
                  <a:pt x="5309" y="0"/>
                </a:lnTo>
                <a:lnTo>
                  <a:pt x="5892" y="0"/>
                </a:lnTo>
                <a:lnTo>
                  <a:pt x="6475" y="0"/>
                </a:lnTo>
                <a:lnTo>
                  <a:pt x="6475" y="835"/>
                </a:lnTo>
                <a:lnTo>
                  <a:pt x="6475" y="1671"/>
                </a:lnTo>
                <a:close/>
                <a:moveTo>
                  <a:pt x="3041" y="3007"/>
                </a:moveTo>
                <a:lnTo>
                  <a:pt x="2742" y="2147"/>
                </a:lnTo>
                <a:lnTo>
                  <a:pt x="2444" y="1289"/>
                </a:lnTo>
                <a:lnTo>
                  <a:pt x="2145" y="2147"/>
                </a:lnTo>
                <a:lnTo>
                  <a:pt x="1847" y="3007"/>
                </a:lnTo>
                <a:lnTo>
                  <a:pt x="2444" y="3007"/>
                </a:lnTo>
                <a:lnTo>
                  <a:pt x="3041" y="3007"/>
                </a:lnTo>
                <a:close/>
                <a:moveTo>
                  <a:pt x="4887" y="4824"/>
                </a:moveTo>
                <a:lnTo>
                  <a:pt x="4278" y="4824"/>
                </a:lnTo>
                <a:lnTo>
                  <a:pt x="3671" y="4824"/>
                </a:lnTo>
                <a:lnTo>
                  <a:pt x="3375" y="3971"/>
                </a:lnTo>
                <a:lnTo>
                  <a:pt x="2444" y="3971"/>
                </a:lnTo>
                <a:lnTo>
                  <a:pt x="1513" y="3971"/>
                </a:lnTo>
                <a:lnTo>
                  <a:pt x="1216" y="4824"/>
                </a:lnTo>
                <a:lnTo>
                  <a:pt x="607" y="4824"/>
                </a:lnTo>
                <a:lnTo>
                  <a:pt x="0" y="4824"/>
                </a:lnTo>
                <a:lnTo>
                  <a:pt x="214" y="4221"/>
                </a:lnTo>
                <a:lnTo>
                  <a:pt x="427" y="3618"/>
                </a:lnTo>
                <a:lnTo>
                  <a:pt x="641" y="3015"/>
                </a:lnTo>
                <a:lnTo>
                  <a:pt x="856" y="2412"/>
                </a:lnTo>
                <a:lnTo>
                  <a:pt x="1070" y="1809"/>
                </a:lnTo>
                <a:lnTo>
                  <a:pt x="1285" y="1206"/>
                </a:lnTo>
                <a:lnTo>
                  <a:pt x="1499" y="603"/>
                </a:lnTo>
                <a:lnTo>
                  <a:pt x="1714" y="0"/>
                </a:lnTo>
                <a:lnTo>
                  <a:pt x="2443" y="0"/>
                </a:lnTo>
                <a:lnTo>
                  <a:pt x="3173" y="0"/>
                </a:lnTo>
                <a:lnTo>
                  <a:pt x="3387" y="603"/>
                </a:lnTo>
                <a:lnTo>
                  <a:pt x="3601" y="1206"/>
                </a:lnTo>
                <a:lnTo>
                  <a:pt x="3814" y="1809"/>
                </a:lnTo>
                <a:lnTo>
                  <a:pt x="4029" y="2412"/>
                </a:lnTo>
                <a:lnTo>
                  <a:pt x="4243" y="3015"/>
                </a:lnTo>
                <a:lnTo>
                  <a:pt x="4458" y="3618"/>
                </a:lnTo>
                <a:lnTo>
                  <a:pt x="4672" y="4221"/>
                </a:lnTo>
                <a:lnTo>
                  <a:pt x="4887" y="4824"/>
                </a:lnTo>
                <a:close/>
                <a:moveTo>
                  <a:pt x="5343" y="4824"/>
                </a:moveTo>
                <a:lnTo>
                  <a:pt x="5343" y="4277"/>
                </a:lnTo>
                <a:lnTo>
                  <a:pt x="5343" y="3730"/>
                </a:lnTo>
                <a:lnTo>
                  <a:pt x="5891" y="3730"/>
                </a:lnTo>
                <a:lnTo>
                  <a:pt x="6440" y="3730"/>
                </a:lnTo>
                <a:lnTo>
                  <a:pt x="6440" y="4277"/>
                </a:lnTo>
                <a:lnTo>
                  <a:pt x="6440" y="4824"/>
                </a:lnTo>
                <a:lnTo>
                  <a:pt x="5891" y="4824"/>
                </a:lnTo>
                <a:lnTo>
                  <a:pt x="5343" y="48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1311B-B039-888D-706C-C02FE1F801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CAF6D-1016-4B8F-B423-2EFB8ABFBD35}" type="datetime1">
              <a:rPr lang="fi-FI" smtClean="0"/>
              <a:t>25.3.2026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D29A7-39F7-6678-ED5C-1BFC1DE83D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0BA38-FC88-57DB-9D5F-17BBFA1AD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249172"/>
            <a:ext cx="1512168" cy="504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en-US" sz="3200">
                <a:latin typeface="+mj-lt"/>
              </a:rPr>
              <a:t>Kiitos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D4DAA49-5117-79E7-369F-3E00EDCAA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769778"/>
            <a:ext cx="143821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90000"/>
              </a:lnSpc>
              <a:spcBef>
                <a:spcPts val="800"/>
              </a:spcBef>
              <a:buFontTx/>
              <a:buNone/>
              <a:defRPr sz="3000" b="1" spc="-50" baseline="0">
                <a:latin typeface="+mj-lt"/>
              </a:defRPr>
            </a:lvl1pPr>
            <a:lvl2pPr marL="26670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/>
            </a:lvl2pPr>
            <a:lvl3pPr marL="542925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3pPr>
            <a:lvl4pPr marL="8096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4pPr>
            <a:lvl5pPr marL="10763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5pPr>
            <a:lvl6pPr marL="13430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6pPr>
            <a:lvl7pPr marL="1619250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7pPr>
            <a:lvl8pPr marL="18859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8pPr>
            <a:lvl9pPr marL="21526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3200"/>
              <a:t>aalto.fi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DCA95A-EFB3-A3D7-88E6-2D13DAC9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48576" y="2004866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CF9B49D-2A0C-2616-04AB-10F0CA3E8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56040" y="6309320"/>
            <a:ext cx="3744416" cy="144016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3268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00C0-3A4D-4F0E-A957-7F1E5DEEC7DA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D2EC0-DA54-1467-286B-7FC38FB8B7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514810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CB5CE3-7640-4FB5-A2A4-770F0B4450C0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7CE8771-BE66-1CA7-49E6-9AB044AB74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692505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11A1-6509-4B52-A4B5-8D93C55C42FA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E8238B0-7820-8869-963C-297CE0971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5249110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2CFC-8823-4C00-A708-D980B01FF6F0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F747EC8-23F9-90B5-2574-99507BD34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531204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027-4D73-4CB7-87BB-6D70A1EEB5D1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2AFFA61-D07E-1D11-5EDF-C23F0A945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028274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C-BY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E52C-9E06-4E02-8127-1255946ED61A}" type="datetime1">
              <a:rPr lang="fi-FI" smtClean="0"/>
              <a:t>25.3.2026</a:t>
            </a:fld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CC3E25D-5FFA-8583-6320-58A8911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309320"/>
            <a:ext cx="7128792" cy="143869"/>
          </a:xfrm>
        </p:spPr>
        <p:txBody>
          <a:bodyPr/>
          <a:lstStyle/>
          <a:p>
            <a:endParaRPr lang="fi-FI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108979D-2C35-8DF7-C967-157BD0DD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56" y="6093296"/>
            <a:ext cx="360000" cy="360000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1BC6918-6C5B-C3AF-A51B-FB591F80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6093296"/>
            <a:ext cx="360000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5E044-ACE3-4A12-B709-E06CC826C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71696" y="6093296"/>
            <a:ext cx="1799968" cy="360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GB" sz="800">
                <a:solidFill>
                  <a:schemeClr val="tx1"/>
                </a:solidFill>
                <a:effectLst/>
              </a:rPr>
              <a:t>Content is available under</a:t>
            </a:r>
          </a:p>
          <a:p>
            <a:pPr algn="l"/>
            <a:r>
              <a:rPr lang="en-GB" sz="800">
                <a:solidFill>
                  <a:schemeClr val="tx1"/>
                </a:solidFill>
                <a:effectLst/>
              </a:rPr>
              <a:t>CC BY 4.0 unless otherwise stated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3EA7968-9906-90DD-0C99-D5655D7F7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911945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3A0539-640F-4CA2-58D7-470886ED1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500632-AF27-AC77-17CB-AE4590673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4B7166-5CEF-EA8F-DE60-D1115DF7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9DA99-3E4C-5B0C-9184-990FDB0A4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403AF7-6BB8-4A70-C7C7-4215C3CA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2051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C-BY-NC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C13B-943D-4C5D-A3A3-F23FB1E21FDB}" type="datetime1">
              <a:rPr lang="fi-FI" smtClean="0"/>
              <a:t>25.3.2026</a:t>
            </a:fld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CC3E25D-5FFA-8583-6320-58A8911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7728" y="6309320"/>
            <a:ext cx="6552728" cy="143869"/>
          </a:xfrm>
        </p:spPr>
        <p:txBody>
          <a:bodyPr/>
          <a:lstStyle/>
          <a:p>
            <a:endParaRPr lang="fi-FI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108979D-2C35-8DF7-C967-157BD0DD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56" y="6093296"/>
            <a:ext cx="360000" cy="360000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1BC6918-6C5B-C3AF-A51B-FB591F80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6093296"/>
            <a:ext cx="360000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5E044-ACE3-4A12-B709-E06CC826C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3744" y="6093296"/>
            <a:ext cx="1871976" cy="360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  <a:effectLst/>
              </a:rPr>
              <a:t>Content is available under</a:t>
            </a:r>
          </a:p>
          <a:p>
            <a:pPr algn="l"/>
            <a:r>
              <a:rPr lang="en-US" sz="800">
                <a:solidFill>
                  <a:schemeClr val="tx1"/>
                </a:solidFill>
                <a:effectLst/>
              </a:rPr>
              <a:t>CC BY-NC 4.0 unless otherwise stated</a:t>
            </a:r>
            <a:endParaRPr lang="en-GB" sz="80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746A0EE7-1655-B8BB-A7A6-5A671F5AC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504" y="6093296"/>
            <a:ext cx="360000" cy="360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6FF73-4D19-0D8D-6148-301F8C2E2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4121760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C-BY-SA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7113-8288-4B24-AD4B-4735DC9CBA39}" type="datetime1">
              <a:rPr lang="fi-FI" smtClean="0"/>
              <a:t>25.3.2026</a:t>
            </a:fld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CC3E25D-5FFA-8583-6320-58A8911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7728" y="6309320"/>
            <a:ext cx="6552728" cy="143869"/>
          </a:xfrm>
        </p:spPr>
        <p:txBody>
          <a:bodyPr/>
          <a:lstStyle/>
          <a:p>
            <a:endParaRPr lang="fi-FI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108979D-2C35-8DF7-C967-157BD0DD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56" y="6093296"/>
            <a:ext cx="360000" cy="360000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1BC6918-6C5B-C3AF-A51B-FB591F80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6093296"/>
            <a:ext cx="360000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5E044-ACE3-4A12-B709-E06CC826C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3744" y="6093296"/>
            <a:ext cx="1871976" cy="360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  <a:effectLst/>
              </a:rPr>
              <a:t>Content is available under</a:t>
            </a:r>
          </a:p>
          <a:p>
            <a:pPr algn="l"/>
            <a:r>
              <a:rPr lang="en-US" sz="800">
                <a:solidFill>
                  <a:schemeClr val="tx1"/>
                </a:solidFill>
                <a:effectLst/>
              </a:rPr>
              <a:t>CC BY-SA 4.0 unless otherwise stated</a:t>
            </a:r>
            <a:endParaRPr lang="en-GB" sz="80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FC0491D6-8735-CD8F-1C61-5F39FCFAC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464" y="6093296"/>
            <a:ext cx="360000" cy="360000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5BB1539-68FC-64F1-1A32-3717514C5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13619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12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70D3C-0CC8-FE4E-F52B-53CE8B81A6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32C0E9-F6CE-4F30-8D80-9FF45B3657AE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5823F-DD19-8F3B-CB31-DC7AB7F7DD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A50C0-8868-D9E3-6151-7FEB6CA03A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5D974B8-11FD-E356-FB5B-3122C8279C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552956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D525C-3081-B968-0AF5-7BEF0546FF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E1DA7C-1B08-4EB5-987E-7E79D498F0DB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A5AC0-B982-BC97-275E-413CCD6728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2E97D-600F-96A3-1815-D8FD599585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E29A865-2001-B925-B058-7F4CEC8FF5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458566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6B43-DE36-0148-A7EA-157879F294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19856C-22BD-41FC-AF81-1BB70C92327F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05162-E4FC-F030-07AC-FC3AEEFFF4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E61C5-655F-9E60-460E-8B16B76A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E73BB4C-6EC5-371E-1EAE-C8A6FEDC36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003649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78DCC-4AC7-C533-30A2-5C63D26BDB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EEE8A0-D200-44C7-99BF-B78899738F43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AEA57-51F9-8677-BE77-6A173FB52A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089EB-5ECF-87F1-77A7-C15D7B25B7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D5F13A0-8C72-600B-9974-1DCA3E4159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202158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E7816-46AF-EDE4-B973-3A70EF994B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096FD4-9DA7-448F-84D9-CC7ED86D62AD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6E867-4E34-AE05-3565-F0277F6849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1884A-89D7-C67B-7CC3-A45310410C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B5327C8-35AE-43B7-A01A-DC1FE2F0BE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078354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Red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C22D7-D1D6-D8DB-06A4-46EE334904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F71782-49DF-4251-96C1-1ED1AEE07179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A431B-3F31-0E0E-6255-138EC93AAE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EC0DB-FC2B-561F-42FF-3B0802FA52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A234B95-8F0F-4EC3-9F33-8DD846B5BE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893913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u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1F7BF-6136-1293-03E9-87CB159D78B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625B14-2B4E-49A1-983C-100F50A12452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E259E-7E55-6AB4-BF0A-B44DAFEF99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6378F-80BB-E789-AD86-D9EA44DA29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82C49FA-163A-6789-9F54-6B5716B363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910594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Yellow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261AA-A967-344D-10CF-A52EC9EFC2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96F3FE-7809-47F6-A8C4-E1B9C9C651E4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CAA6F-5588-75A0-B42A-E7B4358C7B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CB569-8C10-87E5-2F35-74ED3EF15E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771EAB8-E976-3394-3EDD-274481E211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048253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9CBB7-0B05-EF80-6F98-DBBFCD1B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3FE4E5-51CA-482C-3B56-BC419C415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64F757-8AF8-C1EB-FDB7-DD62B215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92DB36-4519-2BE2-280B-E9CA3B90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B45EA5-8E2E-3700-9E39-E1728C88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5457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E10FE-B9CB-31C9-C131-FA8A9355BE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3C8835-D307-4258-A3A0-D6D01C3D6A02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B6C74-8053-BBC4-940C-7BD1DA87F4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3658A-D30E-64F2-DD4D-DE5EA0255E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31D53A2-130E-125B-FE0A-6CBEABB25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148909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ac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731E99-3C7B-49D2-A668-4F81F502E959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62062DE-D201-A7D5-B7B2-4A339438FA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007912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Yellow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325826-F92D-425A-81E3-2BBA101149E8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83876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Red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5732B7-9D02-43F0-8DDE-54D8F9C8E803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730720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u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E368C-9E03-4CFB-AB2B-A63C04375488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4025019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ac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06608F-D96E-42C2-B3A9-09B14D07446D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609817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Whit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75DB03-1B34-47A3-8EA2-26D9E0502960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21152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39F7-5547-422B-BAF7-85FD67290F65}" type="datetime1">
              <a:rPr lang="fi-FI" smtClean="0"/>
              <a:t>25.3.2026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0765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74A4D6E-EA47-4FB6-4842-6266F798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379A93-4718-A4A6-52FF-0770DDE1F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2805066"/>
            <a:ext cx="4895924" cy="3648121"/>
          </a:xfrm>
          <a:custGeom>
            <a:avLst/>
            <a:gdLst>
              <a:gd name="T0" fmla="*/ 6475 w 6475"/>
              <a:gd name="T1" fmla="*/ 1671 h 4824"/>
              <a:gd name="T2" fmla="*/ 6332 w 6475"/>
              <a:gd name="T3" fmla="*/ 2506 h 4824"/>
              <a:gd name="T4" fmla="*/ 6191 w 6475"/>
              <a:gd name="T5" fmla="*/ 3343 h 4824"/>
              <a:gd name="T6" fmla="*/ 5547 w 6475"/>
              <a:gd name="T7" fmla="*/ 3343 h 4824"/>
              <a:gd name="T8" fmla="*/ 5428 w 6475"/>
              <a:gd name="T9" fmla="*/ 2506 h 4824"/>
              <a:gd name="T10" fmla="*/ 5309 w 6475"/>
              <a:gd name="T11" fmla="*/ 1671 h 4824"/>
              <a:gd name="T12" fmla="*/ 5309 w 6475"/>
              <a:gd name="T13" fmla="*/ 835 h 4824"/>
              <a:gd name="T14" fmla="*/ 5309 w 6475"/>
              <a:gd name="T15" fmla="*/ 0 h 4824"/>
              <a:gd name="T16" fmla="*/ 5892 w 6475"/>
              <a:gd name="T17" fmla="*/ 0 h 4824"/>
              <a:gd name="T18" fmla="*/ 6475 w 6475"/>
              <a:gd name="T19" fmla="*/ 0 h 4824"/>
              <a:gd name="T20" fmla="*/ 6475 w 6475"/>
              <a:gd name="T21" fmla="*/ 835 h 4824"/>
              <a:gd name="T22" fmla="*/ 6475 w 6475"/>
              <a:gd name="T23" fmla="*/ 1671 h 4824"/>
              <a:gd name="T24" fmla="*/ 3041 w 6475"/>
              <a:gd name="T25" fmla="*/ 3007 h 4824"/>
              <a:gd name="T26" fmla="*/ 2742 w 6475"/>
              <a:gd name="T27" fmla="*/ 2147 h 4824"/>
              <a:gd name="T28" fmla="*/ 2444 w 6475"/>
              <a:gd name="T29" fmla="*/ 1289 h 4824"/>
              <a:gd name="T30" fmla="*/ 2145 w 6475"/>
              <a:gd name="T31" fmla="*/ 2147 h 4824"/>
              <a:gd name="T32" fmla="*/ 1847 w 6475"/>
              <a:gd name="T33" fmla="*/ 3007 h 4824"/>
              <a:gd name="T34" fmla="*/ 2444 w 6475"/>
              <a:gd name="T35" fmla="*/ 3007 h 4824"/>
              <a:gd name="T36" fmla="*/ 3041 w 6475"/>
              <a:gd name="T37" fmla="*/ 3007 h 4824"/>
              <a:gd name="T38" fmla="*/ 4887 w 6475"/>
              <a:gd name="T39" fmla="*/ 4824 h 4824"/>
              <a:gd name="T40" fmla="*/ 4278 w 6475"/>
              <a:gd name="T41" fmla="*/ 4824 h 4824"/>
              <a:gd name="T42" fmla="*/ 3671 w 6475"/>
              <a:gd name="T43" fmla="*/ 4824 h 4824"/>
              <a:gd name="T44" fmla="*/ 3375 w 6475"/>
              <a:gd name="T45" fmla="*/ 3971 h 4824"/>
              <a:gd name="T46" fmla="*/ 2444 w 6475"/>
              <a:gd name="T47" fmla="*/ 3971 h 4824"/>
              <a:gd name="T48" fmla="*/ 1513 w 6475"/>
              <a:gd name="T49" fmla="*/ 3971 h 4824"/>
              <a:gd name="T50" fmla="*/ 1216 w 6475"/>
              <a:gd name="T51" fmla="*/ 4824 h 4824"/>
              <a:gd name="T52" fmla="*/ 607 w 6475"/>
              <a:gd name="T53" fmla="*/ 4824 h 4824"/>
              <a:gd name="T54" fmla="*/ 0 w 6475"/>
              <a:gd name="T55" fmla="*/ 4824 h 4824"/>
              <a:gd name="T56" fmla="*/ 214 w 6475"/>
              <a:gd name="T57" fmla="*/ 4221 h 4824"/>
              <a:gd name="T58" fmla="*/ 427 w 6475"/>
              <a:gd name="T59" fmla="*/ 3618 h 4824"/>
              <a:gd name="T60" fmla="*/ 641 w 6475"/>
              <a:gd name="T61" fmla="*/ 3015 h 4824"/>
              <a:gd name="T62" fmla="*/ 856 w 6475"/>
              <a:gd name="T63" fmla="*/ 2412 h 4824"/>
              <a:gd name="T64" fmla="*/ 1070 w 6475"/>
              <a:gd name="T65" fmla="*/ 1809 h 4824"/>
              <a:gd name="T66" fmla="*/ 1285 w 6475"/>
              <a:gd name="T67" fmla="*/ 1206 h 4824"/>
              <a:gd name="T68" fmla="*/ 1499 w 6475"/>
              <a:gd name="T69" fmla="*/ 603 h 4824"/>
              <a:gd name="T70" fmla="*/ 1714 w 6475"/>
              <a:gd name="T71" fmla="*/ 0 h 4824"/>
              <a:gd name="T72" fmla="*/ 2443 w 6475"/>
              <a:gd name="T73" fmla="*/ 0 h 4824"/>
              <a:gd name="T74" fmla="*/ 3173 w 6475"/>
              <a:gd name="T75" fmla="*/ 0 h 4824"/>
              <a:gd name="T76" fmla="*/ 3387 w 6475"/>
              <a:gd name="T77" fmla="*/ 603 h 4824"/>
              <a:gd name="T78" fmla="*/ 3601 w 6475"/>
              <a:gd name="T79" fmla="*/ 1206 h 4824"/>
              <a:gd name="T80" fmla="*/ 3814 w 6475"/>
              <a:gd name="T81" fmla="*/ 1809 h 4824"/>
              <a:gd name="T82" fmla="*/ 4029 w 6475"/>
              <a:gd name="T83" fmla="*/ 2412 h 4824"/>
              <a:gd name="T84" fmla="*/ 4243 w 6475"/>
              <a:gd name="T85" fmla="*/ 3015 h 4824"/>
              <a:gd name="T86" fmla="*/ 4458 w 6475"/>
              <a:gd name="T87" fmla="*/ 3618 h 4824"/>
              <a:gd name="T88" fmla="*/ 4672 w 6475"/>
              <a:gd name="T89" fmla="*/ 4221 h 4824"/>
              <a:gd name="T90" fmla="*/ 4887 w 6475"/>
              <a:gd name="T91" fmla="*/ 4824 h 4824"/>
              <a:gd name="T92" fmla="*/ 5343 w 6475"/>
              <a:gd name="T93" fmla="*/ 4824 h 4824"/>
              <a:gd name="T94" fmla="*/ 5343 w 6475"/>
              <a:gd name="T95" fmla="*/ 4277 h 4824"/>
              <a:gd name="T96" fmla="*/ 5343 w 6475"/>
              <a:gd name="T97" fmla="*/ 3730 h 4824"/>
              <a:gd name="T98" fmla="*/ 5891 w 6475"/>
              <a:gd name="T99" fmla="*/ 3730 h 4824"/>
              <a:gd name="T100" fmla="*/ 6440 w 6475"/>
              <a:gd name="T101" fmla="*/ 3730 h 4824"/>
              <a:gd name="T102" fmla="*/ 6440 w 6475"/>
              <a:gd name="T103" fmla="*/ 4277 h 4824"/>
              <a:gd name="T104" fmla="*/ 6440 w 6475"/>
              <a:gd name="T105" fmla="*/ 4824 h 4824"/>
              <a:gd name="T106" fmla="*/ 5891 w 6475"/>
              <a:gd name="T107" fmla="*/ 4824 h 4824"/>
              <a:gd name="T108" fmla="*/ 5343 w 6475"/>
              <a:gd name="T109" fmla="*/ 4824 h 4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75" h="4824">
                <a:moveTo>
                  <a:pt x="6475" y="1671"/>
                </a:moveTo>
                <a:lnTo>
                  <a:pt x="6332" y="2506"/>
                </a:lnTo>
                <a:lnTo>
                  <a:pt x="6191" y="3343"/>
                </a:lnTo>
                <a:lnTo>
                  <a:pt x="5547" y="3343"/>
                </a:lnTo>
                <a:lnTo>
                  <a:pt x="5428" y="2506"/>
                </a:lnTo>
                <a:lnTo>
                  <a:pt x="5309" y="1671"/>
                </a:lnTo>
                <a:lnTo>
                  <a:pt x="5309" y="835"/>
                </a:lnTo>
                <a:lnTo>
                  <a:pt x="5309" y="0"/>
                </a:lnTo>
                <a:lnTo>
                  <a:pt x="5892" y="0"/>
                </a:lnTo>
                <a:lnTo>
                  <a:pt x="6475" y="0"/>
                </a:lnTo>
                <a:lnTo>
                  <a:pt x="6475" y="835"/>
                </a:lnTo>
                <a:lnTo>
                  <a:pt x="6475" y="1671"/>
                </a:lnTo>
                <a:close/>
                <a:moveTo>
                  <a:pt x="3041" y="3007"/>
                </a:moveTo>
                <a:lnTo>
                  <a:pt x="2742" y="2147"/>
                </a:lnTo>
                <a:lnTo>
                  <a:pt x="2444" y="1289"/>
                </a:lnTo>
                <a:lnTo>
                  <a:pt x="2145" y="2147"/>
                </a:lnTo>
                <a:lnTo>
                  <a:pt x="1847" y="3007"/>
                </a:lnTo>
                <a:lnTo>
                  <a:pt x="2444" y="3007"/>
                </a:lnTo>
                <a:lnTo>
                  <a:pt x="3041" y="3007"/>
                </a:lnTo>
                <a:close/>
                <a:moveTo>
                  <a:pt x="4887" y="4824"/>
                </a:moveTo>
                <a:lnTo>
                  <a:pt x="4278" y="4824"/>
                </a:lnTo>
                <a:lnTo>
                  <a:pt x="3671" y="4824"/>
                </a:lnTo>
                <a:lnTo>
                  <a:pt x="3375" y="3971"/>
                </a:lnTo>
                <a:lnTo>
                  <a:pt x="2444" y="3971"/>
                </a:lnTo>
                <a:lnTo>
                  <a:pt x="1513" y="3971"/>
                </a:lnTo>
                <a:lnTo>
                  <a:pt x="1216" y="4824"/>
                </a:lnTo>
                <a:lnTo>
                  <a:pt x="607" y="4824"/>
                </a:lnTo>
                <a:lnTo>
                  <a:pt x="0" y="4824"/>
                </a:lnTo>
                <a:lnTo>
                  <a:pt x="214" y="4221"/>
                </a:lnTo>
                <a:lnTo>
                  <a:pt x="427" y="3618"/>
                </a:lnTo>
                <a:lnTo>
                  <a:pt x="641" y="3015"/>
                </a:lnTo>
                <a:lnTo>
                  <a:pt x="856" y="2412"/>
                </a:lnTo>
                <a:lnTo>
                  <a:pt x="1070" y="1809"/>
                </a:lnTo>
                <a:lnTo>
                  <a:pt x="1285" y="1206"/>
                </a:lnTo>
                <a:lnTo>
                  <a:pt x="1499" y="603"/>
                </a:lnTo>
                <a:lnTo>
                  <a:pt x="1714" y="0"/>
                </a:lnTo>
                <a:lnTo>
                  <a:pt x="2443" y="0"/>
                </a:lnTo>
                <a:lnTo>
                  <a:pt x="3173" y="0"/>
                </a:lnTo>
                <a:lnTo>
                  <a:pt x="3387" y="603"/>
                </a:lnTo>
                <a:lnTo>
                  <a:pt x="3601" y="1206"/>
                </a:lnTo>
                <a:lnTo>
                  <a:pt x="3814" y="1809"/>
                </a:lnTo>
                <a:lnTo>
                  <a:pt x="4029" y="2412"/>
                </a:lnTo>
                <a:lnTo>
                  <a:pt x="4243" y="3015"/>
                </a:lnTo>
                <a:lnTo>
                  <a:pt x="4458" y="3618"/>
                </a:lnTo>
                <a:lnTo>
                  <a:pt x="4672" y="4221"/>
                </a:lnTo>
                <a:lnTo>
                  <a:pt x="4887" y="4824"/>
                </a:lnTo>
                <a:close/>
                <a:moveTo>
                  <a:pt x="5343" y="4824"/>
                </a:moveTo>
                <a:lnTo>
                  <a:pt x="5343" y="4277"/>
                </a:lnTo>
                <a:lnTo>
                  <a:pt x="5343" y="3730"/>
                </a:lnTo>
                <a:lnTo>
                  <a:pt x="5891" y="3730"/>
                </a:lnTo>
                <a:lnTo>
                  <a:pt x="6440" y="3730"/>
                </a:lnTo>
                <a:lnTo>
                  <a:pt x="6440" y="4277"/>
                </a:lnTo>
                <a:lnTo>
                  <a:pt x="6440" y="4824"/>
                </a:lnTo>
                <a:lnTo>
                  <a:pt x="5891" y="4824"/>
                </a:lnTo>
                <a:lnTo>
                  <a:pt x="5343" y="48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1311B-B039-888D-706C-C02FE1F801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CAF6D-1016-4B8F-B423-2EFB8ABFBD35}" type="datetime1">
              <a:rPr lang="fi-FI" smtClean="0"/>
              <a:t>25.3.2026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D29A7-39F7-6678-ED5C-1BFC1DE83D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0BA38-FC88-57DB-9D5F-17BBFA1AD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249172"/>
            <a:ext cx="1512168" cy="504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en-US" sz="3200">
                <a:latin typeface="+mj-lt"/>
              </a:rPr>
              <a:t>Kiitos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D4DAA49-5117-79E7-369F-3E00EDCAA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769778"/>
            <a:ext cx="143821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90000"/>
              </a:lnSpc>
              <a:spcBef>
                <a:spcPts val="800"/>
              </a:spcBef>
              <a:buFontTx/>
              <a:buNone/>
              <a:defRPr sz="3000" b="1" spc="-50" baseline="0">
                <a:latin typeface="+mj-lt"/>
              </a:defRPr>
            </a:lvl1pPr>
            <a:lvl2pPr marL="26670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/>
            </a:lvl2pPr>
            <a:lvl3pPr marL="542925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3pPr>
            <a:lvl4pPr marL="8096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4pPr>
            <a:lvl5pPr marL="10763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5pPr>
            <a:lvl6pPr marL="13430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6pPr>
            <a:lvl7pPr marL="1619250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7pPr>
            <a:lvl8pPr marL="18859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8pPr>
            <a:lvl9pPr marL="21526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3200"/>
              <a:t>aalto.fi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DCA95A-EFB3-A3D7-88E6-2D13DAC9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48576" y="2004866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CF9B49D-2A0C-2616-04AB-10F0CA3E8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56040" y="6309320"/>
            <a:ext cx="3744416" cy="144016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3983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0324-DFA4-49F0-8D2D-303DEEB0EA43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780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7BB5C6-68C7-53BB-81C8-480F1D11D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2D6738-AB9C-8E67-0FC1-EF15B5054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C4FABA-28EA-EB18-F0C3-CA85E7C2C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48D6041-35B4-1465-2EA7-3E04B7DB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C424A36-DFC3-EB46-CC84-22C9D674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B0CE240-F2B2-8433-0525-8A75ECF56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038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8DA4-33CA-4F40-84C0-C5D87AF1589C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9227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A12-8B8C-4007-850B-44A0D4529874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6942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CB6D36-B3FA-4AFA-99E9-ACC3E0483424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5A269375-E1A8-C31B-7E8E-7F024302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386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83D3-C302-4CE8-B9EA-53F31C941894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3853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C4E9-059E-42D7-8677-9843F477B904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7087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0324-DFA4-49F0-8D2D-303DEEB0EA43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11270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74A4D6E-EA47-4FB6-4842-6266F798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379A93-4718-A4A6-52FF-0770DDE1F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2805066"/>
            <a:ext cx="4895924" cy="3648121"/>
          </a:xfrm>
          <a:custGeom>
            <a:avLst/>
            <a:gdLst>
              <a:gd name="T0" fmla="*/ 6475 w 6475"/>
              <a:gd name="T1" fmla="*/ 1671 h 4824"/>
              <a:gd name="T2" fmla="*/ 6332 w 6475"/>
              <a:gd name="T3" fmla="*/ 2506 h 4824"/>
              <a:gd name="T4" fmla="*/ 6191 w 6475"/>
              <a:gd name="T5" fmla="*/ 3343 h 4824"/>
              <a:gd name="T6" fmla="*/ 5547 w 6475"/>
              <a:gd name="T7" fmla="*/ 3343 h 4824"/>
              <a:gd name="T8" fmla="*/ 5428 w 6475"/>
              <a:gd name="T9" fmla="*/ 2506 h 4824"/>
              <a:gd name="T10" fmla="*/ 5309 w 6475"/>
              <a:gd name="T11" fmla="*/ 1671 h 4824"/>
              <a:gd name="T12" fmla="*/ 5309 w 6475"/>
              <a:gd name="T13" fmla="*/ 835 h 4824"/>
              <a:gd name="T14" fmla="*/ 5309 w 6475"/>
              <a:gd name="T15" fmla="*/ 0 h 4824"/>
              <a:gd name="T16" fmla="*/ 5892 w 6475"/>
              <a:gd name="T17" fmla="*/ 0 h 4824"/>
              <a:gd name="T18" fmla="*/ 6475 w 6475"/>
              <a:gd name="T19" fmla="*/ 0 h 4824"/>
              <a:gd name="T20" fmla="*/ 6475 w 6475"/>
              <a:gd name="T21" fmla="*/ 835 h 4824"/>
              <a:gd name="T22" fmla="*/ 6475 w 6475"/>
              <a:gd name="T23" fmla="*/ 1671 h 4824"/>
              <a:gd name="T24" fmla="*/ 3041 w 6475"/>
              <a:gd name="T25" fmla="*/ 3007 h 4824"/>
              <a:gd name="T26" fmla="*/ 2742 w 6475"/>
              <a:gd name="T27" fmla="*/ 2147 h 4824"/>
              <a:gd name="T28" fmla="*/ 2444 w 6475"/>
              <a:gd name="T29" fmla="*/ 1289 h 4824"/>
              <a:gd name="T30" fmla="*/ 2145 w 6475"/>
              <a:gd name="T31" fmla="*/ 2147 h 4824"/>
              <a:gd name="T32" fmla="*/ 1847 w 6475"/>
              <a:gd name="T33" fmla="*/ 3007 h 4824"/>
              <a:gd name="T34" fmla="*/ 2444 w 6475"/>
              <a:gd name="T35" fmla="*/ 3007 h 4824"/>
              <a:gd name="T36" fmla="*/ 3041 w 6475"/>
              <a:gd name="T37" fmla="*/ 3007 h 4824"/>
              <a:gd name="T38" fmla="*/ 4887 w 6475"/>
              <a:gd name="T39" fmla="*/ 4824 h 4824"/>
              <a:gd name="T40" fmla="*/ 4278 w 6475"/>
              <a:gd name="T41" fmla="*/ 4824 h 4824"/>
              <a:gd name="T42" fmla="*/ 3671 w 6475"/>
              <a:gd name="T43" fmla="*/ 4824 h 4824"/>
              <a:gd name="T44" fmla="*/ 3375 w 6475"/>
              <a:gd name="T45" fmla="*/ 3971 h 4824"/>
              <a:gd name="T46" fmla="*/ 2444 w 6475"/>
              <a:gd name="T47" fmla="*/ 3971 h 4824"/>
              <a:gd name="T48" fmla="*/ 1513 w 6475"/>
              <a:gd name="T49" fmla="*/ 3971 h 4824"/>
              <a:gd name="T50" fmla="*/ 1216 w 6475"/>
              <a:gd name="T51" fmla="*/ 4824 h 4824"/>
              <a:gd name="T52" fmla="*/ 607 w 6475"/>
              <a:gd name="T53" fmla="*/ 4824 h 4824"/>
              <a:gd name="T54" fmla="*/ 0 w 6475"/>
              <a:gd name="T55" fmla="*/ 4824 h 4824"/>
              <a:gd name="T56" fmla="*/ 214 w 6475"/>
              <a:gd name="T57" fmla="*/ 4221 h 4824"/>
              <a:gd name="T58" fmla="*/ 427 w 6475"/>
              <a:gd name="T59" fmla="*/ 3618 h 4824"/>
              <a:gd name="T60" fmla="*/ 641 w 6475"/>
              <a:gd name="T61" fmla="*/ 3015 h 4824"/>
              <a:gd name="T62" fmla="*/ 856 w 6475"/>
              <a:gd name="T63" fmla="*/ 2412 h 4824"/>
              <a:gd name="T64" fmla="*/ 1070 w 6475"/>
              <a:gd name="T65" fmla="*/ 1809 h 4824"/>
              <a:gd name="T66" fmla="*/ 1285 w 6475"/>
              <a:gd name="T67" fmla="*/ 1206 h 4824"/>
              <a:gd name="T68" fmla="*/ 1499 w 6475"/>
              <a:gd name="T69" fmla="*/ 603 h 4824"/>
              <a:gd name="T70" fmla="*/ 1714 w 6475"/>
              <a:gd name="T71" fmla="*/ 0 h 4824"/>
              <a:gd name="T72" fmla="*/ 2443 w 6475"/>
              <a:gd name="T73" fmla="*/ 0 h 4824"/>
              <a:gd name="T74" fmla="*/ 3173 w 6475"/>
              <a:gd name="T75" fmla="*/ 0 h 4824"/>
              <a:gd name="T76" fmla="*/ 3387 w 6475"/>
              <a:gd name="T77" fmla="*/ 603 h 4824"/>
              <a:gd name="T78" fmla="*/ 3601 w 6475"/>
              <a:gd name="T79" fmla="*/ 1206 h 4824"/>
              <a:gd name="T80" fmla="*/ 3814 w 6475"/>
              <a:gd name="T81" fmla="*/ 1809 h 4824"/>
              <a:gd name="T82" fmla="*/ 4029 w 6475"/>
              <a:gd name="T83" fmla="*/ 2412 h 4824"/>
              <a:gd name="T84" fmla="*/ 4243 w 6475"/>
              <a:gd name="T85" fmla="*/ 3015 h 4824"/>
              <a:gd name="T86" fmla="*/ 4458 w 6475"/>
              <a:gd name="T87" fmla="*/ 3618 h 4824"/>
              <a:gd name="T88" fmla="*/ 4672 w 6475"/>
              <a:gd name="T89" fmla="*/ 4221 h 4824"/>
              <a:gd name="T90" fmla="*/ 4887 w 6475"/>
              <a:gd name="T91" fmla="*/ 4824 h 4824"/>
              <a:gd name="T92" fmla="*/ 5343 w 6475"/>
              <a:gd name="T93" fmla="*/ 4824 h 4824"/>
              <a:gd name="T94" fmla="*/ 5343 w 6475"/>
              <a:gd name="T95" fmla="*/ 4277 h 4824"/>
              <a:gd name="T96" fmla="*/ 5343 w 6475"/>
              <a:gd name="T97" fmla="*/ 3730 h 4824"/>
              <a:gd name="T98" fmla="*/ 5891 w 6475"/>
              <a:gd name="T99" fmla="*/ 3730 h 4824"/>
              <a:gd name="T100" fmla="*/ 6440 w 6475"/>
              <a:gd name="T101" fmla="*/ 3730 h 4824"/>
              <a:gd name="T102" fmla="*/ 6440 w 6475"/>
              <a:gd name="T103" fmla="*/ 4277 h 4824"/>
              <a:gd name="T104" fmla="*/ 6440 w 6475"/>
              <a:gd name="T105" fmla="*/ 4824 h 4824"/>
              <a:gd name="T106" fmla="*/ 5891 w 6475"/>
              <a:gd name="T107" fmla="*/ 4824 h 4824"/>
              <a:gd name="T108" fmla="*/ 5343 w 6475"/>
              <a:gd name="T109" fmla="*/ 4824 h 4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75" h="4824">
                <a:moveTo>
                  <a:pt x="6475" y="1671"/>
                </a:moveTo>
                <a:lnTo>
                  <a:pt x="6332" y="2506"/>
                </a:lnTo>
                <a:lnTo>
                  <a:pt x="6191" y="3343"/>
                </a:lnTo>
                <a:lnTo>
                  <a:pt x="5547" y="3343"/>
                </a:lnTo>
                <a:lnTo>
                  <a:pt x="5428" y="2506"/>
                </a:lnTo>
                <a:lnTo>
                  <a:pt x="5309" y="1671"/>
                </a:lnTo>
                <a:lnTo>
                  <a:pt x="5309" y="835"/>
                </a:lnTo>
                <a:lnTo>
                  <a:pt x="5309" y="0"/>
                </a:lnTo>
                <a:lnTo>
                  <a:pt x="5892" y="0"/>
                </a:lnTo>
                <a:lnTo>
                  <a:pt x="6475" y="0"/>
                </a:lnTo>
                <a:lnTo>
                  <a:pt x="6475" y="835"/>
                </a:lnTo>
                <a:lnTo>
                  <a:pt x="6475" y="1671"/>
                </a:lnTo>
                <a:close/>
                <a:moveTo>
                  <a:pt x="3041" y="3007"/>
                </a:moveTo>
                <a:lnTo>
                  <a:pt x="2742" y="2147"/>
                </a:lnTo>
                <a:lnTo>
                  <a:pt x="2444" y="1289"/>
                </a:lnTo>
                <a:lnTo>
                  <a:pt x="2145" y="2147"/>
                </a:lnTo>
                <a:lnTo>
                  <a:pt x="1847" y="3007"/>
                </a:lnTo>
                <a:lnTo>
                  <a:pt x="2444" y="3007"/>
                </a:lnTo>
                <a:lnTo>
                  <a:pt x="3041" y="3007"/>
                </a:lnTo>
                <a:close/>
                <a:moveTo>
                  <a:pt x="4887" y="4824"/>
                </a:moveTo>
                <a:lnTo>
                  <a:pt x="4278" y="4824"/>
                </a:lnTo>
                <a:lnTo>
                  <a:pt x="3671" y="4824"/>
                </a:lnTo>
                <a:lnTo>
                  <a:pt x="3375" y="3971"/>
                </a:lnTo>
                <a:lnTo>
                  <a:pt x="2444" y="3971"/>
                </a:lnTo>
                <a:lnTo>
                  <a:pt x="1513" y="3971"/>
                </a:lnTo>
                <a:lnTo>
                  <a:pt x="1216" y="4824"/>
                </a:lnTo>
                <a:lnTo>
                  <a:pt x="607" y="4824"/>
                </a:lnTo>
                <a:lnTo>
                  <a:pt x="0" y="4824"/>
                </a:lnTo>
                <a:lnTo>
                  <a:pt x="214" y="4221"/>
                </a:lnTo>
                <a:lnTo>
                  <a:pt x="427" y="3618"/>
                </a:lnTo>
                <a:lnTo>
                  <a:pt x="641" y="3015"/>
                </a:lnTo>
                <a:lnTo>
                  <a:pt x="856" y="2412"/>
                </a:lnTo>
                <a:lnTo>
                  <a:pt x="1070" y="1809"/>
                </a:lnTo>
                <a:lnTo>
                  <a:pt x="1285" y="1206"/>
                </a:lnTo>
                <a:lnTo>
                  <a:pt x="1499" y="603"/>
                </a:lnTo>
                <a:lnTo>
                  <a:pt x="1714" y="0"/>
                </a:lnTo>
                <a:lnTo>
                  <a:pt x="2443" y="0"/>
                </a:lnTo>
                <a:lnTo>
                  <a:pt x="3173" y="0"/>
                </a:lnTo>
                <a:lnTo>
                  <a:pt x="3387" y="603"/>
                </a:lnTo>
                <a:lnTo>
                  <a:pt x="3601" y="1206"/>
                </a:lnTo>
                <a:lnTo>
                  <a:pt x="3814" y="1809"/>
                </a:lnTo>
                <a:lnTo>
                  <a:pt x="4029" y="2412"/>
                </a:lnTo>
                <a:lnTo>
                  <a:pt x="4243" y="3015"/>
                </a:lnTo>
                <a:lnTo>
                  <a:pt x="4458" y="3618"/>
                </a:lnTo>
                <a:lnTo>
                  <a:pt x="4672" y="4221"/>
                </a:lnTo>
                <a:lnTo>
                  <a:pt x="4887" y="4824"/>
                </a:lnTo>
                <a:close/>
                <a:moveTo>
                  <a:pt x="5343" y="4824"/>
                </a:moveTo>
                <a:lnTo>
                  <a:pt x="5343" y="4277"/>
                </a:lnTo>
                <a:lnTo>
                  <a:pt x="5343" y="3730"/>
                </a:lnTo>
                <a:lnTo>
                  <a:pt x="5891" y="3730"/>
                </a:lnTo>
                <a:lnTo>
                  <a:pt x="6440" y="3730"/>
                </a:lnTo>
                <a:lnTo>
                  <a:pt x="6440" y="4277"/>
                </a:lnTo>
                <a:lnTo>
                  <a:pt x="6440" y="4824"/>
                </a:lnTo>
                <a:lnTo>
                  <a:pt x="5891" y="4824"/>
                </a:lnTo>
                <a:lnTo>
                  <a:pt x="5343" y="48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1311B-B039-888D-706C-C02FE1F801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CAF6D-1016-4B8F-B423-2EFB8ABFBD35}" type="datetime1">
              <a:rPr lang="fi-FI" smtClean="0"/>
              <a:t>25.3.2026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D29A7-39F7-6678-ED5C-1BFC1DE83D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0BA38-FC88-57DB-9D5F-17BBFA1AD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249172"/>
            <a:ext cx="1512168" cy="504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en-US" sz="3200">
                <a:latin typeface="+mj-lt"/>
              </a:rPr>
              <a:t>Kiitos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D4DAA49-5117-79E7-369F-3E00EDCAA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769778"/>
            <a:ext cx="143821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90000"/>
              </a:lnSpc>
              <a:spcBef>
                <a:spcPts val="800"/>
              </a:spcBef>
              <a:buFontTx/>
              <a:buNone/>
              <a:defRPr sz="3000" b="1" spc="-50" baseline="0">
                <a:latin typeface="+mj-lt"/>
              </a:defRPr>
            </a:lvl1pPr>
            <a:lvl2pPr marL="26670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/>
            </a:lvl2pPr>
            <a:lvl3pPr marL="542925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3pPr>
            <a:lvl4pPr marL="8096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4pPr>
            <a:lvl5pPr marL="10763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5pPr>
            <a:lvl6pPr marL="13430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6pPr>
            <a:lvl7pPr marL="1619250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7pPr>
            <a:lvl8pPr marL="18859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8pPr>
            <a:lvl9pPr marL="21526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3200"/>
              <a:t>aalto.fi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DCA95A-EFB3-A3D7-88E6-2D13DAC9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48576" y="2004866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CF9B49D-2A0C-2616-04AB-10F0CA3E8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56040" y="6309320"/>
            <a:ext cx="3744416" cy="144016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3487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05DA4C-80D5-DC93-89D5-F5AC0524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E57F71-F29F-8D2B-9410-F11257E25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A39A0E-682F-3A8A-7F21-DD86805B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4290-607D-4A4C-942F-E79D1F2953C8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B48144-3834-8C9B-2583-EE897531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872D244-5648-3DAA-55F0-DEF3ACDD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8C79-5E46-4F80-A20C-C89888513D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1336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8DA4-33CA-4F40-84C0-C5D87AF1589C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633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54492-5959-405F-BB07-7E0EE9FC2CC8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1290A9EE-B882-1AC8-FB03-9E891579A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9439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19DA01-39AF-4DF3-1304-7AA7D929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FD8F5A-3D6A-0EB8-F571-9E94B46BE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7E3971-625C-0443-256D-1F7A7DF2E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5D88079-9892-B983-86A1-A7F2E69F3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79E4C2C-BE21-F763-E420-AA1B25D43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44CAAD7-6E76-973E-3E1B-6AF79B1D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52F5DEF-267F-1A6F-77FD-A564AACBB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2C5F8EA-A4A2-45C0-CC90-0A4C4A088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71217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9DF8-092B-4AB5-95F8-DF635D74427E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594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E86-1CB3-4CE6-8963-14FE44CF1175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7367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64BC-3FC4-4D17-AFEA-4739F1CF634A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487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8038" indent="-276225">
              <a:defRPr/>
            </a:lvl3pPr>
            <a:lvl4pPr marL="1077913" indent="-266700">
              <a:defRPr/>
            </a:lvl4pPr>
            <a:lvl5pPr marL="1347788" indent="-266700">
              <a:defRPr/>
            </a:lvl5pPr>
            <a:lvl6pPr marL="1617663" indent="-266700">
              <a:defRPr/>
            </a:lvl6pPr>
            <a:lvl7pPr marL="1885950" indent="-276225">
              <a:defRPr/>
            </a:lvl7pPr>
            <a:lvl8pPr marL="2155825" indent="-266700">
              <a:defRPr/>
            </a:lvl8pPr>
            <a:lvl9pPr marL="2425700" indent="-2667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A674-E0AB-46AA-9F8F-32DDB772D094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5088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ullets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539750" indent="-266700">
              <a:defRPr>
                <a:solidFill>
                  <a:schemeClr val="bg1"/>
                </a:solidFill>
              </a:defRPr>
            </a:lvl2pPr>
            <a:lvl3pPr marL="808038" indent="-276225">
              <a:defRPr>
                <a:solidFill>
                  <a:schemeClr val="bg1"/>
                </a:solidFill>
              </a:defRPr>
            </a:lvl3pPr>
            <a:lvl4pPr marL="1077913" indent="-266700">
              <a:defRPr>
                <a:solidFill>
                  <a:schemeClr val="bg1"/>
                </a:solidFill>
              </a:defRPr>
            </a:lvl4pPr>
            <a:lvl5pPr marL="1347788" indent="-266700">
              <a:defRPr>
                <a:solidFill>
                  <a:schemeClr val="bg1"/>
                </a:solidFill>
              </a:defRPr>
            </a:lvl5pPr>
            <a:lvl6pPr marL="1617663" indent="-266700">
              <a:defRPr>
                <a:solidFill>
                  <a:schemeClr val="bg1"/>
                </a:solidFill>
              </a:defRPr>
            </a:lvl6pPr>
            <a:lvl7pPr marL="1885950" indent="-276225">
              <a:defRPr>
                <a:solidFill>
                  <a:schemeClr val="bg1"/>
                </a:solidFill>
              </a:defRPr>
            </a:lvl7pPr>
            <a:lvl8pPr marL="2155825" indent="-266700">
              <a:defRPr>
                <a:solidFill>
                  <a:schemeClr val="bg1"/>
                </a:solidFill>
              </a:defRPr>
            </a:lvl8pPr>
            <a:lvl9pPr marL="2425700" indent="-2667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91284A-CABF-4497-83B4-2E7E36C65B62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925B5BF-537D-28C4-E616-ABEDC5329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5695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nd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8038" indent="-276225">
              <a:defRPr/>
            </a:lvl3pPr>
            <a:lvl4pPr marL="1077913" indent="-266700">
              <a:defRPr/>
            </a:lvl4pPr>
            <a:lvl5pPr marL="1347788" indent="-266700">
              <a:defRPr/>
            </a:lvl5pPr>
            <a:lvl6pPr marL="1617663" indent="-266700">
              <a:defRPr/>
            </a:lvl6pPr>
            <a:lvl7pPr marL="1885950" indent="-276225">
              <a:defRPr/>
            </a:lvl7pPr>
            <a:lvl8pPr marL="2155825" indent="-266700">
              <a:defRPr/>
            </a:lvl8pPr>
            <a:lvl9pPr marL="2425700" indent="-2667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4195-3E4F-4802-A0F2-9D9B7509E1C7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311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nd Conten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8038" indent="-276225">
              <a:defRPr/>
            </a:lvl3pPr>
            <a:lvl4pPr marL="1077913" indent="-266700">
              <a:defRPr/>
            </a:lvl4pPr>
            <a:lvl5pPr marL="1347788" indent="-266700">
              <a:defRPr/>
            </a:lvl5pPr>
            <a:lvl6pPr marL="1617663" indent="-266700">
              <a:defRPr/>
            </a:lvl6pPr>
            <a:lvl7pPr marL="1885950" indent="-276225">
              <a:defRPr/>
            </a:lvl7pPr>
            <a:lvl8pPr marL="2155825" indent="-266700">
              <a:defRPr/>
            </a:lvl8pPr>
            <a:lvl9pPr marL="2425700" indent="-2667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4748-1252-48C2-8E09-54B8CE65B631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9275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nd 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8038" indent="-276225">
              <a:defRPr/>
            </a:lvl3pPr>
            <a:lvl4pPr marL="1077913" indent="-266700">
              <a:defRPr/>
            </a:lvl4pPr>
            <a:lvl5pPr marL="1347788" indent="-266700">
              <a:defRPr/>
            </a:lvl5pPr>
            <a:lvl6pPr marL="1617663" indent="-266700">
              <a:defRPr/>
            </a:lvl6pPr>
            <a:lvl7pPr marL="1885950" indent="-276225">
              <a:defRPr/>
            </a:lvl7pPr>
            <a:lvl8pPr marL="2155825" indent="-266700">
              <a:defRPr/>
            </a:lvl8pPr>
            <a:lvl9pPr marL="2425700" indent="-2667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5017-B4F5-432F-992F-B95BB71401F5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9303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39F7-5547-422B-BAF7-85FD67290F65}" type="datetime1">
              <a:rPr lang="fi-FI" smtClean="0"/>
              <a:t>25.3.2026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0736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10182C-E677-4BA0-A94C-5F53DC12E022}" type="datetime1">
              <a:rPr lang="fi-FI" smtClean="0"/>
              <a:t>25.3.2026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18D0D236-0E9F-85F5-9BC1-6B8DF3DB5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759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B6AC64-2E7F-1464-B149-4734CBDDC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1E7AEF0-9C6F-B723-436A-E14CD7E5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0B55EF8-F7C5-37B0-7EF0-31573223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772FC2A-DCA5-C6E5-906D-91CDABF4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20545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92C3-94CA-499B-8F0A-369D7AF6AB20}" type="datetime1">
              <a:rPr lang="fi-FI" smtClean="0"/>
              <a:t>25.3.2026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7772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CFA3-BD8D-4A0F-BE5E-96D0490262CC}" type="datetime1">
              <a:rPr lang="fi-FI" smtClean="0"/>
              <a:t>25.3.2026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4533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B3C3-C280-4420-90D2-7CB625085D43}" type="datetime1">
              <a:rPr lang="fi-FI" smtClean="0"/>
              <a:t>25.3.2026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8903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A621-AA6D-40B1-939F-9469EEC32967}" type="datetime1">
              <a:rPr lang="fi-FI" smtClean="0"/>
              <a:t>25.3.2026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79592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6F3D1E-35B8-4377-9228-8E4F3040CA9A}" type="datetime1">
              <a:rPr lang="fi-FI" smtClean="0"/>
              <a:t>25.3.2026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D7912BB5-9834-D960-62E3-9D95A380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5313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C090-4479-40CA-BF03-CC893911B841}" type="datetime1">
              <a:rPr lang="fi-FI" smtClean="0"/>
              <a:t>25.3.2026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65764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5E7D-486B-408C-A3C6-F5403E3EBDC5}" type="datetime1">
              <a:rPr lang="fi-FI" smtClean="0"/>
              <a:t>25.3.2026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74031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4566-A45B-435A-BEE5-C906812F7452}" type="datetime1">
              <a:rPr lang="fi-FI" smtClean="0"/>
              <a:t>25.3.2026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83905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">
            <a:extLst>
              <a:ext uri="{FF2B5EF4-FFF2-40B4-BE49-F238E27FC236}">
                <a16:creationId xmlns:a16="http://schemas.microsoft.com/office/drawing/2014/main" id="{2DB17A22-5C30-4DF6-AA17-A32AEF780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063DBF84-2943-4349-B29E-1A6698FA5A80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">
            <a:extLst>
              <a:ext uri="{FF2B5EF4-FFF2-40B4-BE49-F238E27FC236}">
                <a16:creationId xmlns:a16="http://schemas.microsoft.com/office/drawing/2014/main" id="{061080B5-29DD-4AC7-90AE-C709C3478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7" name="Dian numeron paikkamerkki">
            <a:extLst>
              <a:ext uri="{FF2B5EF4-FFF2-40B4-BE49-F238E27FC236}">
                <a16:creationId xmlns:a16="http://schemas.microsoft.com/office/drawing/2014/main" id="{5FF5F7EB-5A40-40D7-9EDC-4AB08A065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9F02E9CC-E516-4267-8C06-B2F0B3D01F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76771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Pää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ielibuustin logo" descr="Kielibuustin logo.">
            <a:extLst>
              <a:ext uri="{FF2B5EF4-FFF2-40B4-BE49-F238E27FC236}">
                <a16:creationId xmlns:a16="http://schemas.microsoft.com/office/drawing/2014/main" id="{3CF503CC-9BCE-4C27-98F7-66EE09683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29" y="1365457"/>
            <a:ext cx="2501142" cy="864833"/>
          </a:xfrm>
          <a:prstGeom prst="rect">
            <a:avLst/>
          </a:prstGeom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0290"/>
            <a:ext cx="9144000" cy="2158694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3128"/>
            <a:ext cx="9144000" cy="1000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16441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44E07C7-94E8-4E55-1AEC-EB23ADD4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8A4E849-629B-27EC-4297-47A17697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8B9C1BC-10A4-AE7E-9333-2738E22C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821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B643FF-E5EF-FD05-88B8-3587F0E6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C0C702-572D-0218-77AC-386FFA1E8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866A46C-71B3-9D15-BC29-3ED8E3169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327528E-E1D6-5A4E-5FC7-80384A8A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0629FA5-2018-68CC-5A73-24B8BD0F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C237533-0B72-3FEA-6785-AA33FDB9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01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75F818-4C21-B57E-F290-2F0ADAF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B498BD8-F73A-B5E7-8018-A19FB8BC5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E9115FF-6AB7-D938-305B-9DAE21BA7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945E3AA-849A-C0B1-1CCA-F02CDC3C3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A6AB77-9E98-D354-C808-003E4E8E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82B5E63-D36D-BF88-D535-9A4A6C25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768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64A45C5-8479-2AB7-BDE4-C6DCD596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52B9A27-CD33-8A3D-0A1E-D25B63D42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B3C9C8-E5BF-BFE0-ABA5-47539E807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54102-33E5-4A90-9566-E2B76224E6E9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1AC929-887E-E5E9-F6D3-1571E6A4F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D2B7AA-BF68-0319-E65A-13FF86468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967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41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85901988-9E68-44DC-AA5D-396DCAB59566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22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4105" r:id="rId24"/>
    <p:sldLayoutId id="2147484106" r:id="rId25"/>
    <p:sldLayoutId id="2147484107" r:id="rId26"/>
    <p:sldLayoutId id="2147483685" r:id="rId2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B49B4554-3C07-45D0-9633-89CA88DFF836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1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4109" r:id="rId6"/>
    <p:sldLayoutId id="2147484110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DE3242FC-DAF7-4E05-8C27-30B840DFDDCF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03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3CD_2BA95B2D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3C6_6B965DD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fi/afinlavk/article/view/126198" TargetMode="External"/><Relationship Id="rId2" Type="http://schemas.microsoft.com/office/2018/10/relationships/comments" Target="../comments/modernComment_FFD_4FBBCE9A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ielibuusti.fi/sv/arbetsgivare/flersprakig-arbetsplats/sprakprofiler" TargetMode="External"/><Relationship Id="rId5" Type="http://schemas.openxmlformats.org/officeDocument/2006/relationships/hyperlink" Target="https://www.kielibuusti.fi/en/employers/multilingual-workplace/language-user-profiles" TargetMode="External"/><Relationship Id="rId4" Type="http://schemas.openxmlformats.org/officeDocument/2006/relationships/hyperlink" Target="https://www.kielibuusti.fi/fi/tyonantajat/monikielinen-tyopaikka/kielenkayttajaprofiil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FADB94-75FC-F8D5-02CB-B2B41F290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676" y="1414909"/>
            <a:ext cx="5183337" cy="984885"/>
          </a:xfrm>
        </p:spPr>
        <p:txBody>
          <a:bodyPr/>
          <a:lstStyle/>
          <a:p>
            <a:r>
              <a:rPr lang="en-US" dirty="0" err="1"/>
              <a:t>Kielten</a:t>
            </a:r>
            <a:r>
              <a:rPr lang="en-US" dirty="0"/>
              <a:t> </a:t>
            </a:r>
            <a:r>
              <a:rPr lang="en-US" dirty="0" err="1"/>
              <a:t>käytöstä</a:t>
            </a:r>
            <a:r>
              <a:rPr lang="en-US" dirty="0"/>
              <a:t> </a:t>
            </a:r>
            <a:r>
              <a:rPr lang="en-US" dirty="0" err="1"/>
              <a:t>sopiminen</a:t>
            </a:r>
            <a:r>
              <a:rPr lang="en-US" dirty="0"/>
              <a:t> </a:t>
            </a:r>
            <a:r>
              <a:rPr lang="en-US" dirty="0" err="1"/>
              <a:t>työyhteisössä</a:t>
            </a:r>
            <a:r>
              <a:rPr lang="en-US" dirty="0"/>
              <a:t> </a:t>
            </a:r>
            <a:endParaRPr lang="en-FI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71E58EE-B156-13A7-38C8-3FF9ACF0C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2543567"/>
            <a:ext cx="5183337" cy="276999"/>
          </a:xfrm>
        </p:spPr>
        <p:txBody>
          <a:bodyPr/>
          <a:lstStyle/>
          <a:p>
            <a:r>
              <a:rPr lang="fi-FI" sz="1800" dirty="0"/>
              <a:t>Vaihe 2: Työyhteisön tarpeet ja toiveet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D9BA637-F039-FC95-4E21-0A07B7E428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9138" t="29091" r="31296" b="31329"/>
          <a:stretch/>
        </p:blipFill>
        <p:spPr>
          <a:xfrm>
            <a:off x="1" y="3429000"/>
            <a:ext cx="6096000" cy="34290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6A019F3E-F9F0-B9F3-5F30-A18CDF411F3A}"/>
              </a:ext>
            </a:extLst>
          </p:cNvPr>
          <p:cNvSpPr txBox="1">
            <a:spLocks/>
          </p:cNvSpPr>
          <p:nvPr/>
        </p:nvSpPr>
        <p:spPr>
          <a:xfrm>
            <a:off x="6570196" y="4356230"/>
            <a:ext cx="5183337" cy="984885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Agreeing on language use in the workplace</a:t>
            </a:r>
            <a:endParaRPr lang="en-FI" dirty="0">
              <a:cs typeface="Arial" panose="020B0604020202020204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9311C573-BEC4-C1A6-BFBC-36B81B330706}"/>
              </a:ext>
            </a:extLst>
          </p:cNvPr>
          <p:cNvSpPr txBox="1">
            <a:spLocks/>
          </p:cNvSpPr>
          <p:nvPr/>
        </p:nvSpPr>
        <p:spPr>
          <a:xfrm>
            <a:off x="6570196" y="5470509"/>
            <a:ext cx="5183337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Step 2: The needs and wishes of the work community</a:t>
            </a:r>
            <a:endParaRPr lang="fi-FI" sz="18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AFBE5B-445C-ED18-87F5-958583F23D26}"/>
              </a:ext>
            </a:extLst>
          </p:cNvPr>
          <p:cNvCxnSpPr>
            <a:cxnSpLocks/>
          </p:cNvCxnSpPr>
          <p:nvPr/>
        </p:nvCxnSpPr>
        <p:spPr>
          <a:xfrm flipH="1">
            <a:off x="6744066" y="3431819"/>
            <a:ext cx="483559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75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84A8A-8F90-E877-06D7-F56374498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812293-B6BC-EFB0-FF47-5B159DEA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Language user profiles for international employees</a:t>
            </a:r>
            <a:endParaRPr lang="fi-FI" sz="3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5FB15F-122F-31F8-4B18-39E764F4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A674-E0AB-46AA-9F8F-32DDB772D09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3E6FDFC-88BE-1109-686B-7C0C3183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AE65A95B-84EB-8D80-6DDB-B69168D8E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/>
          </a:p>
        </p:txBody>
      </p:sp>
      <p:pic>
        <p:nvPicPr>
          <p:cNvPr id="8" name="Sisällön paikkamerkki 4" descr="Kuva, joka sisältää kohteen teksti, kuvakaappaus, Fontti, ympyrä&#10;&#10;Kuvaus luotu automaattisesti">
            <a:extLst>
              <a:ext uri="{FF2B5EF4-FFF2-40B4-BE49-F238E27FC236}">
                <a16:creationId xmlns:a16="http://schemas.microsoft.com/office/drawing/2014/main" id="{D97ACF2B-A139-CDF8-32FC-7E866E309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52" y="1056246"/>
            <a:ext cx="9766020" cy="549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8CDC84-83ED-6F68-CC7D-94610C8C3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Kansainvälisten</a:t>
            </a:r>
            <a:r>
              <a:rPr lang="en-US" sz="3200" dirty="0"/>
              <a:t> </a:t>
            </a:r>
            <a:r>
              <a:rPr lang="en-US" sz="3200" dirty="0" err="1"/>
              <a:t>työntekijöiden</a:t>
            </a:r>
            <a:r>
              <a:rPr lang="en-US" sz="3200" dirty="0"/>
              <a:t> </a:t>
            </a:r>
            <a:r>
              <a:rPr lang="en-US" sz="3200" dirty="0" err="1"/>
              <a:t>kielenkäyttäjäprofiilit</a:t>
            </a:r>
            <a:endParaRPr lang="fi-FI" sz="3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763E69-A8C3-279D-7F10-2ED95CFB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A674-E0AB-46AA-9F8F-32DDB772D09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4460B4E-F28E-7AEB-A0B4-3EEAD5EF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Sisällön paikkamerkki 4" descr="Kuva, joka sisältää kohteen teksti, kuvakaappaus, Fontti, logo&#10;&#10;Kuvaus luotu automaattisesti">
            <a:extLst>
              <a:ext uri="{FF2B5EF4-FFF2-40B4-BE49-F238E27FC236}">
                <a16:creationId xmlns:a16="http://schemas.microsoft.com/office/drawing/2014/main" id="{F4A9528B-2A57-E859-4AC7-7118F8CB8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034008"/>
            <a:ext cx="9996924" cy="5623270"/>
          </a:xfrm>
        </p:spPr>
      </p:pic>
    </p:spTree>
    <p:extLst>
      <p:ext uri="{BB962C8B-B14F-4D97-AF65-F5344CB8AC3E}">
        <p14:creationId xmlns:p14="http://schemas.microsoft.com/office/powerpoint/2010/main" val="73251921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12F59-A890-6DDC-7ADE-2BA4E1AD4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2E2857-9EBB-B6D3-F0E0-92E15BD0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Language user profiles for Finnish-speaking employees</a:t>
            </a:r>
            <a:endParaRPr lang="fi-FI" sz="3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A71B28-4027-2B01-7D6D-489C9109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A674-E0AB-46AA-9F8F-32DDB772D09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F1255C9-B019-741F-2B48-A703D33AD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C2A99E8-317E-19C1-2A9A-6EA22D7EC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/>
          </a:p>
        </p:txBody>
      </p:sp>
      <p:pic>
        <p:nvPicPr>
          <p:cNvPr id="3" name="Sisällön paikkamerkki 8" descr="Kuva, joka sisältää kohteen teksti, kuvakaappaus, Fontti, ympyrä&#10;&#10;Kuvaus luotu automaattisesti">
            <a:extLst>
              <a:ext uri="{FF2B5EF4-FFF2-40B4-BE49-F238E27FC236}">
                <a16:creationId xmlns:a16="http://schemas.microsoft.com/office/drawing/2014/main" id="{322489E0-8166-58F0-8348-CD0102B83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988613"/>
            <a:ext cx="9542644" cy="536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13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0ADAD-760C-CC25-2A8B-61C9CFBC6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209ECE-76B0-5D89-DC3A-3E706F3C2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Suomenkielisten</a:t>
            </a:r>
            <a:r>
              <a:rPr lang="en-US" sz="3200" dirty="0"/>
              <a:t> </a:t>
            </a:r>
            <a:r>
              <a:rPr lang="en-US" sz="3200" dirty="0" err="1"/>
              <a:t>työntekijöiden</a:t>
            </a:r>
            <a:r>
              <a:rPr lang="en-US" sz="3200" dirty="0"/>
              <a:t> </a:t>
            </a:r>
            <a:r>
              <a:rPr lang="en-US" sz="3200" dirty="0" err="1"/>
              <a:t>kielenkäyttäjäprofiilit</a:t>
            </a:r>
            <a:endParaRPr lang="fi-FI" sz="3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36B751-C460-3F67-5EDB-FBB80BBA0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A674-E0AB-46AA-9F8F-32DDB772D09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38CB620-3A0E-9136-7138-F7DDCAA8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A8A76675-D080-957E-04C9-F75FF8282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/>
          </a:p>
        </p:txBody>
      </p:sp>
      <p:pic>
        <p:nvPicPr>
          <p:cNvPr id="6" name="Sisällön paikkamerkki 4" descr="Kuva, joka sisältää kohteen teksti, kuvakaappaus, Fontti, ympyrä&#10;&#10;Kuvaus luotu automaattisesti">
            <a:extLst>
              <a:ext uri="{FF2B5EF4-FFF2-40B4-BE49-F238E27FC236}">
                <a16:creationId xmlns:a16="http://schemas.microsoft.com/office/drawing/2014/main" id="{C11FD883-066A-FFFB-848B-98B6C8359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6" y="1160194"/>
            <a:ext cx="9681931" cy="54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39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D0928-7C85-B2DB-F2FD-5C9B42F79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656186-AFB4-C181-00C3-E5E60938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C47B1-A303-DB26-777C-36B23693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1234E-FF7E-FCD3-EB8B-143486C9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F3289B1-617D-ED64-8BDF-496BEF459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332" y="2562295"/>
            <a:ext cx="5142333" cy="1107996"/>
          </a:xfrm>
        </p:spPr>
        <p:txBody>
          <a:bodyPr/>
          <a:lstStyle/>
          <a:p>
            <a:r>
              <a:rPr lang="fi-FI" sz="3600" dirty="0">
                <a:ea typeface="Calibri"/>
                <a:cs typeface="Arial"/>
              </a:rPr>
              <a:t>Keskustelut pienryhmissä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80281770-C21B-8C4B-A75D-D709ABBDE431}"/>
              </a:ext>
            </a:extLst>
          </p:cNvPr>
          <p:cNvSpPr txBox="1">
            <a:spLocks/>
          </p:cNvSpPr>
          <p:nvPr/>
        </p:nvSpPr>
        <p:spPr>
          <a:xfrm>
            <a:off x="6464576" y="2558930"/>
            <a:ext cx="5142333" cy="11079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/>
                <a:ea typeface="Calibri"/>
                <a:cs typeface="Arial"/>
              </a:rPr>
              <a:t>Discussions in small groups</a:t>
            </a:r>
            <a:endParaRPr lang="en-US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606310-159B-B665-F3C5-ED92442C3F9C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7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A0ABA-897F-1EED-81F0-CDBFD3C2B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E8AD51-932A-B569-5E19-2FABC0DE8001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8179D-541B-51F0-26D4-6D0875101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289877"/>
            <a:ext cx="502539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/>
                <a:cs typeface="Arial"/>
              </a:rPr>
              <a:t>Ryhmäkeskustelu</a:t>
            </a:r>
            <a:r>
              <a:rPr lang="en-US" sz="3200" b="1" dirty="0">
                <a:latin typeface="Arial"/>
                <a:cs typeface="Arial"/>
              </a:rPr>
              <a:t> 1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F3949-BCE0-B416-82E2-12BE9ABFE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" y="1714337"/>
            <a:ext cx="4933950" cy="43647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fi-FI" sz="1800" dirty="0">
                <a:latin typeface="Arial"/>
                <a:ea typeface="Calibri"/>
                <a:cs typeface="Arial"/>
              </a:rPr>
              <a:t>4 henkilöä per ryhmä</a:t>
            </a:r>
            <a:endParaRPr lang="fi-F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fi-FI" sz="1800" dirty="0">
                <a:latin typeface="Arial"/>
                <a:ea typeface="Calibri"/>
                <a:cs typeface="Arial"/>
              </a:rPr>
              <a:t>Aika: 10</a:t>
            </a:r>
            <a:r>
              <a:rPr lang="fi-FI" sz="1800" dirty="0">
                <a:effectLst/>
                <a:latin typeface="Arial"/>
                <a:ea typeface="Calibri"/>
                <a:cs typeface="Arial"/>
              </a:rPr>
              <a:t> min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i-F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fi-FI" sz="1800" dirty="0">
                <a:latin typeface="Arial"/>
                <a:ea typeface="Calibri"/>
                <a:cs typeface="Arial"/>
              </a:rPr>
              <a:t>Keskustelkaa seuraavista kysymyksistä.</a:t>
            </a:r>
            <a:br>
              <a:rPr lang="fi-FI" sz="1800" dirty="0">
                <a:latin typeface="Arial"/>
                <a:ea typeface="Calibri"/>
                <a:cs typeface="Arial"/>
              </a:rPr>
            </a:br>
            <a:r>
              <a:rPr lang="fi-FI" sz="1800" dirty="0">
                <a:latin typeface="Arial"/>
                <a:ea typeface="Calibri"/>
                <a:cs typeface="Arial"/>
              </a:rPr>
              <a:t>Keskustelut käydään ryhmän sisällä – yhteenvetoja ei jaeta julkisesti.</a:t>
            </a:r>
            <a:endParaRPr lang="fi-FI" dirty="0"/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Millaisia ajatuksia profiilit herättävät sinussa?</a:t>
            </a:r>
            <a:endParaRPr lang="fi-FI" sz="1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Mitä profiileja tunnistat itsessäsi?</a:t>
            </a:r>
            <a:endParaRPr lang="fi-FI" sz="1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Mitä profiileja tunnistat ympärilläsi olevissa ihmisissä?</a:t>
            </a:r>
            <a:endParaRPr lang="fi-FI" dirty="0">
              <a:ea typeface="Calibri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DCA93B-AC35-9A91-EF06-296855A45246}"/>
              </a:ext>
            </a:extLst>
          </p:cNvPr>
          <p:cNvSpPr txBox="1">
            <a:spLocks/>
          </p:cNvSpPr>
          <p:nvPr/>
        </p:nvSpPr>
        <p:spPr>
          <a:xfrm>
            <a:off x="6882719" y="1720308"/>
            <a:ext cx="4933950" cy="422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r>
              <a:rPr lang="en-US" sz="1800" dirty="0">
                <a:latin typeface="Arial"/>
                <a:ea typeface="Calibri"/>
                <a:cs typeface="Arial"/>
              </a:rPr>
              <a:t>4 people per group</a:t>
            </a:r>
            <a:endParaRPr lang="en-US" dirty="0"/>
          </a:p>
          <a:p>
            <a:pPr marL="0" indent="0">
              <a:lnSpc>
                <a:spcPct val="107000"/>
              </a:lnSpc>
              <a:buNone/>
            </a:pPr>
            <a:r>
              <a:rPr lang="en-US" sz="1800" dirty="0">
                <a:latin typeface="Arial"/>
                <a:ea typeface="Calibri"/>
                <a:cs typeface="Arial"/>
              </a:rPr>
              <a:t>Time: 10 min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800" dirty="0">
              <a:latin typeface="Arial"/>
              <a:ea typeface="Calibri"/>
              <a:cs typeface="Arial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1800" dirty="0">
                <a:latin typeface="Arial"/>
                <a:ea typeface="Calibri"/>
                <a:cs typeface="Arial"/>
              </a:rPr>
              <a:t>Discuss the following questions. The discussions stay in the group – there will be no public summaries.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What thoughts do the profiles evoke in you?</a:t>
            </a:r>
            <a:endParaRPr lang="en-US" sz="1800" dirty="0">
              <a:latin typeface="Arial"/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What profiles do you recognize in yourself?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What profiles do you recognize in people surrounding you?</a:t>
            </a:r>
            <a:endParaRPr lang="en-US" sz="1800" dirty="0">
              <a:ea typeface="Calibri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D91C3A-1BCC-C699-4CAE-6FA2021AB2F5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cs typeface="Arial"/>
              </a:rPr>
              <a:t>Group discussion 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3850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D7F9B-1435-D5A3-3EA7-EAAFA8069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4CBD3A-C513-2B50-E57B-3870E195234A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7F79A-5665-C7AD-FC7F-872A8568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76" y="246511"/>
            <a:ext cx="5025390" cy="113971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/>
                <a:cs typeface="Arial"/>
              </a:rPr>
              <a:t>Ryhmäkeskustelu</a:t>
            </a:r>
            <a:r>
              <a:rPr lang="en-US" sz="3200" b="1" dirty="0">
                <a:latin typeface="Arial"/>
                <a:cs typeface="Arial"/>
              </a:rPr>
              <a:t> 2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3523-8287-B019-56FC-F4659A3C2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2" y="1293068"/>
            <a:ext cx="5986614" cy="53184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1800" dirty="0">
                <a:latin typeface="Arial"/>
                <a:ea typeface="Calibri"/>
                <a:cs typeface="Arial"/>
              </a:rPr>
              <a:t>Pysy samassa ryhmässä tai muodosta uusi ryhmä.</a:t>
            </a:r>
            <a:br>
              <a:rPr lang="en-US" dirty="0">
                <a:ea typeface="Calibri" panose="020F0502020204030204"/>
                <a:cs typeface="Calibri" panose="020F0502020204030204"/>
              </a:rPr>
            </a:br>
            <a:r>
              <a:rPr lang="fi-FI" sz="1800" dirty="0">
                <a:latin typeface="Arial"/>
                <a:ea typeface="Calibri"/>
                <a:cs typeface="Arial"/>
              </a:rPr>
              <a:t>Aika: 15 min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1800" b="1" dirty="0" err="1">
                <a:latin typeface="Arial"/>
                <a:ea typeface="Calibri"/>
                <a:cs typeface="Arial"/>
              </a:rPr>
              <a:t>Keskustelkaa</a:t>
            </a:r>
            <a:endParaRPr lang="en-GB" sz="1800" b="1" dirty="0">
              <a:latin typeface="Arial"/>
              <a:ea typeface="Calibri"/>
              <a:cs typeface="Arial"/>
            </a:endParaRPr>
          </a:p>
          <a:p>
            <a:pPr lvl="1">
              <a:buFont typeface="Arial,Sans-Serif" panose="020B0604020202020204" pitchFamily="34" charset="0"/>
              <a:buChar char="•"/>
            </a:pPr>
            <a:r>
              <a:rPr lang="en-GB" sz="1600" dirty="0" err="1">
                <a:latin typeface="Arial"/>
                <a:ea typeface="Calibri"/>
                <a:cs typeface="Arial"/>
              </a:rPr>
              <a:t>Millaisia</a:t>
            </a:r>
            <a:r>
              <a:rPr lang="en-GB" sz="1600" dirty="0">
                <a:latin typeface="Arial"/>
                <a:ea typeface="Calibri"/>
                <a:cs typeface="Arial"/>
              </a:rPr>
              <a:t> </a:t>
            </a:r>
            <a:r>
              <a:rPr lang="en-GB" sz="1600" dirty="0" err="1">
                <a:latin typeface="Arial"/>
                <a:ea typeface="Calibri"/>
                <a:cs typeface="Arial"/>
              </a:rPr>
              <a:t>kielellisiä</a:t>
            </a:r>
            <a:r>
              <a:rPr lang="en-GB" sz="1600" dirty="0">
                <a:latin typeface="Arial"/>
                <a:ea typeface="Calibri"/>
                <a:cs typeface="Arial"/>
              </a:rPr>
              <a:t> </a:t>
            </a:r>
            <a:r>
              <a:rPr lang="en-GB" sz="1600" dirty="0" err="1">
                <a:latin typeface="Arial"/>
                <a:ea typeface="Calibri"/>
                <a:cs typeface="Arial"/>
              </a:rPr>
              <a:t>toimintatapoja</a:t>
            </a:r>
            <a:r>
              <a:rPr lang="en-GB" sz="1600" dirty="0">
                <a:latin typeface="Arial"/>
                <a:ea typeface="Calibri"/>
                <a:cs typeface="Arial"/>
              </a:rPr>
              <a:t> </a:t>
            </a:r>
            <a:r>
              <a:rPr lang="en-GB" sz="1600" dirty="0" err="1">
                <a:latin typeface="Arial"/>
                <a:ea typeface="Calibri"/>
                <a:cs typeface="Arial"/>
              </a:rPr>
              <a:t>yksikössänne</a:t>
            </a:r>
            <a:r>
              <a:rPr lang="en-GB" sz="1600" dirty="0">
                <a:latin typeface="Arial"/>
                <a:ea typeface="Calibri"/>
                <a:cs typeface="Arial"/>
              </a:rPr>
              <a:t> on </a:t>
            </a:r>
            <a:r>
              <a:rPr lang="en-GB" sz="1600" dirty="0" err="1">
                <a:latin typeface="Arial"/>
                <a:ea typeface="Calibri"/>
                <a:cs typeface="Arial"/>
              </a:rPr>
              <a:t>tällä</a:t>
            </a:r>
            <a:r>
              <a:rPr lang="en-GB" sz="1600" dirty="0">
                <a:latin typeface="Arial"/>
                <a:ea typeface="Calibri"/>
                <a:cs typeface="Arial"/>
              </a:rPr>
              <a:t> </a:t>
            </a:r>
            <a:r>
              <a:rPr lang="en-GB" sz="1600" dirty="0" err="1">
                <a:latin typeface="Arial"/>
                <a:ea typeface="Calibri"/>
                <a:cs typeface="Arial"/>
              </a:rPr>
              <a:t>hetkellä</a:t>
            </a:r>
            <a:r>
              <a:rPr lang="en-GB" sz="1600" dirty="0">
                <a:latin typeface="Arial"/>
                <a:ea typeface="Calibri"/>
                <a:cs typeface="Arial"/>
              </a:rPr>
              <a:t>? </a:t>
            </a:r>
          </a:p>
          <a:p>
            <a:pPr lvl="1">
              <a:buFont typeface="Arial,Sans-Serif" panose="020B0604020202020204" pitchFamily="34" charset="0"/>
              <a:buChar char="•"/>
            </a:pPr>
            <a:r>
              <a:rPr lang="en-GB" sz="1600" dirty="0" err="1">
                <a:latin typeface="Arial"/>
                <a:ea typeface="Calibri"/>
                <a:cs typeface="Arial"/>
              </a:rPr>
              <a:t>Millaisia</a:t>
            </a:r>
            <a:r>
              <a:rPr lang="en-GB" sz="1600" dirty="0">
                <a:latin typeface="Arial"/>
                <a:ea typeface="Calibri"/>
                <a:cs typeface="Arial"/>
              </a:rPr>
              <a:t> </a:t>
            </a:r>
            <a:r>
              <a:rPr lang="en-GB" sz="1600" dirty="0" err="1">
                <a:latin typeface="Arial"/>
                <a:ea typeface="Calibri"/>
                <a:cs typeface="Arial"/>
              </a:rPr>
              <a:t>kokemuksia</a:t>
            </a:r>
            <a:r>
              <a:rPr lang="en-GB" sz="1600" dirty="0">
                <a:latin typeface="Arial"/>
                <a:ea typeface="Calibri"/>
                <a:cs typeface="Arial"/>
              </a:rPr>
              <a:t> </a:t>
            </a:r>
            <a:r>
              <a:rPr lang="en-GB" sz="1600" dirty="0" err="1">
                <a:latin typeface="Arial"/>
                <a:ea typeface="Calibri"/>
                <a:cs typeface="Arial"/>
              </a:rPr>
              <a:t>teillä</a:t>
            </a:r>
            <a:r>
              <a:rPr lang="en-GB" sz="1600" dirty="0">
                <a:latin typeface="Arial"/>
                <a:ea typeface="Calibri"/>
                <a:cs typeface="Arial"/>
              </a:rPr>
              <a:t> on </a:t>
            </a:r>
            <a:r>
              <a:rPr lang="en-GB" sz="1600" dirty="0" err="1">
                <a:latin typeface="Arial"/>
                <a:ea typeface="Calibri"/>
                <a:cs typeface="Arial"/>
              </a:rPr>
              <a:t>niistä</a:t>
            </a:r>
            <a:r>
              <a:rPr lang="en-GB" sz="1600" dirty="0">
                <a:latin typeface="Arial"/>
                <a:ea typeface="Calibri"/>
                <a:cs typeface="Arial"/>
              </a:rPr>
              <a:t>?</a:t>
            </a:r>
          </a:p>
          <a:p>
            <a:pPr lvl="1">
              <a:buFont typeface="Arial,Sans-Serif" panose="020B0604020202020204" pitchFamily="34" charset="0"/>
              <a:buChar char="•"/>
            </a:pPr>
            <a:r>
              <a:rPr lang="fi-FI" sz="1600" dirty="0">
                <a:latin typeface="Arial"/>
                <a:cs typeface="Arial"/>
              </a:rPr>
              <a:t>Esimerkkejä kielellisistä toimintatavoista: </a:t>
            </a:r>
          </a:p>
          <a:p>
            <a:pPr lvl="2">
              <a:buFont typeface="Arial,Sans-Serif" panose="020B0604020202020204" pitchFamily="34" charset="0"/>
              <a:buChar char="•"/>
            </a:pPr>
            <a:r>
              <a:rPr lang="fi-FI" sz="1400" dirty="0">
                <a:latin typeface="Arial"/>
                <a:cs typeface="Arial"/>
              </a:rPr>
              <a:t>Mitä kieliä käytetään eri tilanteissa (esim. tiimipalavereissa, yksikön kokouksissa, kahvihuonekeskusteluissa)? </a:t>
            </a:r>
            <a:endParaRPr lang="en-US" sz="1400" dirty="0">
              <a:latin typeface="Arial"/>
              <a:cs typeface="Arial"/>
            </a:endParaRPr>
          </a:p>
          <a:p>
            <a:pPr lvl="2">
              <a:buFont typeface="Arial,Sans-Serif" panose="020B0604020202020204" pitchFamily="34" charset="0"/>
              <a:buChar char="•"/>
            </a:pPr>
            <a:r>
              <a:rPr lang="fi-FI" sz="1400" dirty="0">
                <a:latin typeface="Arial"/>
                <a:cs typeface="Arial"/>
              </a:rPr>
              <a:t>Mitä kieliä käytetään sähköposteissa, </a:t>
            </a:r>
            <a:r>
              <a:rPr lang="fi-FI" sz="1400" dirty="0" err="1">
                <a:latin typeface="Arial"/>
                <a:cs typeface="Arial"/>
              </a:rPr>
              <a:t>Teams</a:t>
            </a:r>
            <a:r>
              <a:rPr lang="fi-FI" sz="1400" dirty="0">
                <a:latin typeface="Arial"/>
                <a:cs typeface="Arial"/>
              </a:rPr>
              <a:t>-viesteissä ja erilaisissa dokumenteissa?</a:t>
            </a:r>
            <a:endParaRPr lang="en-US" sz="1400" dirty="0">
              <a:latin typeface="Arial"/>
              <a:cs typeface="Arial"/>
            </a:endParaRPr>
          </a:p>
          <a:p>
            <a:pPr lvl="2">
              <a:buFont typeface="Arial,Sans-Serif" panose="020B0604020202020204" pitchFamily="34" charset="0"/>
              <a:buChar char="•"/>
            </a:pPr>
            <a:r>
              <a:rPr lang="fi-FI" sz="1400" dirty="0">
                <a:latin typeface="Arial"/>
                <a:cs typeface="Arial"/>
              </a:rPr>
              <a:t>Miten kieli valitaan? </a:t>
            </a:r>
            <a:endParaRPr lang="fi-FI" sz="1400" b="1" dirty="0">
              <a:latin typeface="Arial"/>
              <a:ea typeface="Calibri"/>
              <a:cs typeface="Arial"/>
            </a:endParaRPr>
          </a:p>
          <a:p>
            <a:pPr lvl="2">
              <a:buFont typeface="Arial,Sans-Serif" panose="020B0604020202020204" pitchFamily="34" charset="0"/>
              <a:buChar char="•"/>
            </a:pPr>
            <a:r>
              <a:rPr lang="fi-FI" sz="1400" dirty="0">
                <a:latin typeface="Arial"/>
                <a:cs typeface="Arial"/>
              </a:rPr>
              <a:t>Miten kielenoppimista tuetaan (työnantajan tai kollegoiden toimesta)?</a:t>
            </a:r>
            <a:endParaRPr lang="fi-FI" sz="1400" b="1" dirty="0">
              <a:latin typeface="Arial"/>
              <a:ea typeface="Calibri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sz="1800" b="1" dirty="0">
                <a:latin typeface="Arial"/>
                <a:ea typeface="Calibri"/>
                <a:cs typeface="Arial"/>
              </a:rPr>
              <a:t>2. Tehkää muistiinpanoja kielellisistä toimintatavoista</a:t>
            </a:r>
            <a:r>
              <a:rPr lang="fi-FI" sz="1800" b="1" dirty="0">
                <a:solidFill>
                  <a:srgbClr val="00B0F0"/>
                </a:solidFill>
                <a:latin typeface="Arial"/>
                <a:ea typeface="Calibri"/>
                <a:cs typeface="Arial"/>
              </a:rPr>
              <a:t> (</a:t>
            </a:r>
            <a:r>
              <a:rPr lang="fi-FI" sz="1800" b="1" dirty="0" err="1">
                <a:solidFill>
                  <a:srgbClr val="00B0F0"/>
                </a:solidFill>
                <a:latin typeface="Arial"/>
                <a:ea typeface="Calibri"/>
                <a:cs typeface="Arial"/>
              </a:rPr>
              <a:t>Mentimeteriin</a:t>
            </a:r>
            <a:r>
              <a:rPr lang="fi-FI" sz="1800" b="1" dirty="0">
                <a:solidFill>
                  <a:srgbClr val="00B0F0"/>
                </a:solidFill>
                <a:latin typeface="Arial"/>
                <a:ea typeface="Calibri"/>
                <a:cs typeface="Arial"/>
              </a:rPr>
              <a:t>).</a:t>
            </a:r>
            <a:endParaRPr lang="fi-FI" dirty="0">
              <a:solidFill>
                <a:srgbClr val="00B0F0"/>
              </a:solidFill>
            </a:endParaRPr>
          </a:p>
          <a:p>
            <a:pPr lvl="1">
              <a:buFont typeface="Arial" panose="05050102010706020507" pitchFamily="18" charset="2"/>
              <a:buChar char="•"/>
            </a:pPr>
            <a:r>
              <a:rPr lang="fi-FI" sz="1600" dirty="0">
                <a:latin typeface="Arial"/>
                <a:ea typeface="Calibri"/>
                <a:cs typeface="Calibri"/>
              </a:rPr>
              <a:t>Mitkä nykyiset toimintatavat toimivat hyvin?</a:t>
            </a:r>
          </a:p>
          <a:p>
            <a:pPr lvl="1">
              <a:buFont typeface="Arial" panose="05050102010706020507" pitchFamily="18" charset="2"/>
              <a:buChar char="•"/>
            </a:pPr>
            <a:r>
              <a:rPr lang="fi-FI" sz="1600" dirty="0">
                <a:latin typeface="Arial"/>
                <a:ea typeface="Calibri"/>
                <a:cs typeface="Calibri"/>
              </a:rPr>
              <a:t>Millaisia muutoksia toivoisitte?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A3AB8D-754A-32BD-63B3-BB96C6C2547E}"/>
              </a:ext>
            </a:extLst>
          </p:cNvPr>
          <p:cNvSpPr txBox="1">
            <a:spLocks/>
          </p:cNvSpPr>
          <p:nvPr/>
        </p:nvSpPr>
        <p:spPr>
          <a:xfrm>
            <a:off x="6306572" y="1292845"/>
            <a:ext cx="5739315" cy="5182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latin typeface="Arial"/>
                <a:ea typeface="Calibri"/>
                <a:cs typeface="Calibri"/>
              </a:rPr>
              <a:t>Stay with the same group or form a new group.</a:t>
            </a:r>
            <a:br>
              <a:rPr lang="en-US" sz="1800" dirty="0">
                <a:latin typeface="Arial"/>
                <a:ea typeface="Calibri"/>
                <a:cs typeface="Calibri"/>
              </a:rPr>
            </a:br>
            <a:r>
              <a:rPr lang="en-GB" sz="1800" dirty="0">
                <a:latin typeface="Arial"/>
                <a:ea typeface="Calibri"/>
                <a:cs typeface="Calibri"/>
              </a:rPr>
              <a:t>Time: 15 min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1800" b="1" dirty="0">
                <a:latin typeface="Arial"/>
                <a:ea typeface="Calibri"/>
                <a:cs typeface="Calibri"/>
              </a:rPr>
              <a:t>Discuss </a:t>
            </a:r>
            <a:endParaRPr lang="en-US" sz="1800" dirty="0">
              <a:latin typeface="Arial"/>
              <a:ea typeface="Calibri"/>
              <a:cs typeface="Calibri"/>
            </a:endParaRPr>
          </a:p>
          <a:p>
            <a:pPr lvl="1">
              <a:buFont typeface="Arial" panose="05050102010706020507" pitchFamily="18" charset="2"/>
              <a:buChar char="•"/>
            </a:pPr>
            <a:r>
              <a:rPr lang="en-GB" sz="1600" dirty="0">
                <a:latin typeface="Arial"/>
                <a:ea typeface="Calibri"/>
                <a:cs typeface="Calibri"/>
              </a:rPr>
              <a:t>What language practices exist in your unit now? </a:t>
            </a:r>
            <a:endParaRPr lang="en-US" sz="1600" dirty="0">
              <a:latin typeface="Arial"/>
              <a:ea typeface="Calibri"/>
              <a:cs typeface="Calibri"/>
            </a:endParaRPr>
          </a:p>
          <a:p>
            <a:pPr lvl="1">
              <a:buFont typeface="Arial" panose="05050102010706020507" pitchFamily="18" charset="2"/>
              <a:buChar char="•"/>
            </a:pPr>
            <a:r>
              <a:rPr lang="en-GB" sz="1600" dirty="0">
                <a:latin typeface="Arial"/>
                <a:ea typeface="Calibri"/>
                <a:cs typeface="Calibri"/>
              </a:rPr>
              <a:t>What are your experiences of them?</a:t>
            </a:r>
          </a:p>
          <a:p>
            <a:pPr lvl="1">
              <a:buFont typeface="Arial" panose="05050102010706020507" pitchFamily="18" charset="2"/>
              <a:buChar char="•"/>
            </a:pPr>
            <a:r>
              <a:rPr lang="en-US" sz="1600" dirty="0">
                <a:latin typeface="Arial"/>
                <a:ea typeface="Calibri"/>
                <a:cs typeface="Calibri"/>
              </a:rPr>
              <a:t>Examples of language practices:</a:t>
            </a:r>
          </a:p>
          <a:p>
            <a:pPr lvl="2">
              <a:buFont typeface="Arial,Sans-Serif" panose="05050102010706020507" pitchFamily="18" charset="2"/>
              <a:buChar char="•"/>
            </a:pPr>
            <a:r>
              <a:rPr lang="en-US" sz="1400" dirty="0">
                <a:latin typeface="Arial"/>
                <a:ea typeface="Calibri"/>
                <a:cs typeface="Calibri"/>
              </a:rPr>
              <a:t>What languages are used in different situations (e.g. team meetings, unit meetings, coffee room discussions)? </a:t>
            </a:r>
          </a:p>
          <a:p>
            <a:pPr lvl="2">
              <a:buFont typeface="Arial,Sans-Serif" panose="05050102010706020507" pitchFamily="18" charset="2"/>
              <a:buChar char="•"/>
            </a:pPr>
            <a:r>
              <a:rPr lang="en-US" sz="1400" dirty="0">
                <a:latin typeface="Arial"/>
                <a:ea typeface="Calibri"/>
                <a:cs typeface="Arial"/>
              </a:rPr>
              <a:t>What are the languages of emails, Teams messages, different documents?</a:t>
            </a:r>
            <a:endParaRPr lang="en-US" sz="1400" dirty="0">
              <a:ea typeface="Calibri"/>
              <a:cs typeface="Calibri"/>
            </a:endParaRPr>
          </a:p>
          <a:p>
            <a:pPr lvl="2">
              <a:buFont typeface="Arial" panose="05050102010706020507" pitchFamily="18" charset="2"/>
              <a:buChar char="•"/>
            </a:pPr>
            <a:r>
              <a:rPr lang="en-US" sz="1400" dirty="0">
                <a:latin typeface="Arial"/>
                <a:ea typeface="Calibri"/>
                <a:cs typeface="Calibri"/>
              </a:rPr>
              <a:t>How is the language chosen?</a:t>
            </a:r>
          </a:p>
          <a:p>
            <a:pPr lvl="2">
              <a:buFont typeface="Arial" panose="05050102010706020507" pitchFamily="18" charset="2"/>
              <a:buChar char="•"/>
            </a:pPr>
            <a:r>
              <a:rPr lang="en-US" sz="1400" dirty="0">
                <a:latin typeface="Arial"/>
                <a:ea typeface="Calibri"/>
                <a:cs typeface="Calibri"/>
              </a:rPr>
              <a:t>How is language learning supported (by employer, by colleagues)?</a:t>
            </a:r>
            <a:endParaRPr lang="en-GB" sz="1400" b="1" dirty="0">
              <a:latin typeface="Arial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800" b="1" dirty="0">
                <a:latin typeface="Arial"/>
                <a:ea typeface="Calibri"/>
                <a:cs typeface="Calibri"/>
              </a:rPr>
              <a:t>2. Write down your thoughts on language practices </a:t>
            </a:r>
            <a:r>
              <a:rPr lang="en-GB" sz="1800" b="1" dirty="0">
                <a:solidFill>
                  <a:srgbClr val="00B0F0"/>
                </a:solidFill>
                <a:latin typeface="Arial"/>
                <a:ea typeface="Calibri"/>
                <a:cs typeface="Calibri"/>
              </a:rPr>
              <a:t>(in </a:t>
            </a:r>
            <a:r>
              <a:rPr lang="en-GB" sz="1800" b="1" dirty="0" err="1">
                <a:solidFill>
                  <a:srgbClr val="00B0F0"/>
                </a:solidFill>
                <a:latin typeface="Arial"/>
                <a:ea typeface="Calibri"/>
                <a:cs typeface="Calibri"/>
              </a:rPr>
              <a:t>Mentimeter</a:t>
            </a:r>
            <a:r>
              <a:rPr lang="en-GB" sz="1800" b="1" dirty="0">
                <a:solidFill>
                  <a:srgbClr val="00B0F0"/>
                </a:solidFill>
                <a:latin typeface="Arial"/>
                <a:ea typeface="Calibri"/>
                <a:cs typeface="Calibri"/>
              </a:rPr>
              <a:t>).</a:t>
            </a:r>
            <a:endParaRPr lang="en-US" sz="1800" dirty="0">
              <a:solidFill>
                <a:srgbClr val="00B0F0"/>
              </a:solidFill>
              <a:latin typeface="Arial"/>
              <a:ea typeface="Calibri"/>
              <a:cs typeface="Calibri"/>
            </a:endParaRPr>
          </a:p>
          <a:p>
            <a:pPr lvl="1">
              <a:buFont typeface="Arial" panose="05050102010706020507" pitchFamily="18" charset="2"/>
              <a:buChar char="•"/>
            </a:pPr>
            <a:r>
              <a:rPr lang="en-US" sz="1600" dirty="0">
                <a:latin typeface="Arial"/>
                <a:ea typeface="Calibri"/>
                <a:cs typeface="Calibri"/>
              </a:rPr>
              <a:t>What current language practices are working well?</a:t>
            </a:r>
          </a:p>
          <a:p>
            <a:pPr lvl="1">
              <a:buFont typeface="Arial" panose="05050102010706020507" pitchFamily="18" charset="2"/>
              <a:buChar char="•"/>
            </a:pPr>
            <a:r>
              <a:rPr lang="en-US" sz="1600" dirty="0">
                <a:latin typeface="Arial"/>
                <a:ea typeface="Calibri"/>
                <a:cs typeface="Calibri"/>
              </a:rPr>
              <a:t>What kind of changes would you like to see?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68F384-E442-F6D5-87CA-83C60BD42211}"/>
              </a:ext>
            </a:extLst>
          </p:cNvPr>
          <p:cNvSpPr txBox="1">
            <a:spLocks/>
          </p:cNvSpPr>
          <p:nvPr/>
        </p:nvSpPr>
        <p:spPr>
          <a:xfrm>
            <a:off x="6626024" y="153584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cs typeface="Arial"/>
              </a:rPr>
              <a:t>Group discussion 2</a:t>
            </a:r>
          </a:p>
        </p:txBody>
      </p:sp>
    </p:spTree>
    <p:extLst>
      <p:ext uri="{BB962C8B-B14F-4D97-AF65-F5344CB8AC3E}">
        <p14:creationId xmlns:p14="http://schemas.microsoft.com/office/powerpoint/2010/main" val="3811372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07CB8-0766-B7E5-F95C-841B713D9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B6AEA-44DF-AA18-E8AD-952F5063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2089E-3DEA-0EF3-4ABC-E46CC9948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4B402-6555-43B5-66CE-D5C07E49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06DBDE5-302A-411B-E575-61F2CA595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332" y="2562295"/>
            <a:ext cx="5142333" cy="1107996"/>
          </a:xfrm>
        </p:spPr>
        <p:txBody>
          <a:bodyPr/>
          <a:lstStyle/>
          <a:p>
            <a:r>
              <a:rPr lang="fi-FI" sz="3600" dirty="0">
                <a:ea typeface="Calibri"/>
                <a:cs typeface="Arial"/>
              </a:rPr>
              <a:t>Prosessin seuraavat askeleet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A6976FA3-DAFD-48FC-A225-9DA1FA583D0B}"/>
              </a:ext>
            </a:extLst>
          </p:cNvPr>
          <p:cNvSpPr txBox="1">
            <a:spLocks/>
          </p:cNvSpPr>
          <p:nvPr/>
        </p:nvSpPr>
        <p:spPr>
          <a:xfrm>
            <a:off x="6464576" y="2558930"/>
            <a:ext cx="5142333" cy="11079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/>
                <a:ea typeface="Calibri"/>
                <a:cs typeface="Arial"/>
              </a:rPr>
              <a:t>Next steps in the process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D852B4-B507-8313-071C-B4A71C403C65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745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43" y="591396"/>
            <a:ext cx="4117293" cy="460315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Arial"/>
                <a:cs typeface="Arial"/>
              </a:rPr>
              <a:t>Mitä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seuraavaksi</a:t>
            </a:r>
            <a:r>
              <a:rPr lang="en-US" sz="3200" dirty="0">
                <a:latin typeface="Arial"/>
                <a:cs typeface="Arial"/>
              </a:rPr>
              <a:t>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41" y="1395867"/>
            <a:ext cx="4958730" cy="430984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</a:pPr>
            <a:r>
              <a:rPr lang="fi-FI" sz="1800" b="1" dirty="0"/>
              <a:t>Kielitietoisen työyhteisön portaat 3 </a:t>
            </a:r>
            <a:br>
              <a:rPr lang="fi-FI" sz="1800" b="1" dirty="0"/>
            </a:br>
            <a:r>
              <a:rPr lang="fi-FI" sz="1800" b="1" dirty="0"/>
              <a:t>ja 4: Pienet teot ja rakenteellinen tuki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/>
              <a:t>Seuraavaksi </a:t>
            </a:r>
            <a:r>
              <a:rPr lang="fi-FI" sz="1800" dirty="0">
                <a:solidFill>
                  <a:srgbClr val="00B0F0"/>
                </a:solidFill>
              </a:rPr>
              <a:t>yksikön johto, HR-partneri ja fasilitoija</a:t>
            </a:r>
            <a:r>
              <a:rPr lang="fi-FI" sz="1800" dirty="0"/>
              <a:t> käyvät läpi </a:t>
            </a:r>
            <a:r>
              <a:rPr lang="fi-FI" sz="1800" dirty="0" err="1"/>
              <a:t>Flinga</a:t>
            </a:r>
            <a:r>
              <a:rPr lang="fi-FI" sz="1800" dirty="0"/>
              <a:t>-kommentit ja tekevät tarpeista ja toiveista yhteenvedon.</a:t>
            </a:r>
            <a:endParaRPr lang="fi-FI" sz="1800" dirty="0"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/>
              <a:t>Koko yksikön toinen sessio on </a:t>
            </a:r>
            <a:r>
              <a:rPr lang="fi-FI" sz="1800" b="1" dirty="0">
                <a:solidFill>
                  <a:srgbClr val="00B0F0"/>
                </a:solidFill>
              </a:rPr>
              <a:t>PVM</a:t>
            </a:r>
            <a:r>
              <a:rPr lang="fi-FI" sz="1800" dirty="0"/>
              <a:t>, jolloin keskustellaan siitä, mitä toimia yksikössä halutaan kokeilla ja tehdään toimintasuunnitelma. </a:t>
            </a:r>
            <a:endParaRPr lang="fi-FI" sz="1800" dirty="0"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600" dirty="0">
              <a:latin typeface="Arial"/>
              <a:ea typeface="Calibri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639550" y="1389367"/>
            <a:ext cx="5021390" cy="4316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7000"/>
              </a:lnSpc>
              <a:buNone/>
            </a:pPr>
            <a:endParaRPr lang="en-US" sz="1400"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43796" y="159279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ea typeface="+mj-lt"/>
                <a:cs typeface="Arial"/>
              </a:rPr>
              <a:t>What's next?</a:t>
            </a:r>
            <a:endParaRPr lang="en-US" sz="3200" b="1" dirty="0">
              <a:latin typeface="Arial"/>
              <a:ea typeface="Calibri Light"/>
              <a:cs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7E2431-59CA-6D21-747C-CDCEB16789A8}"/>
              </a:ext>
            </a:extLst>
          </p:cNvPr>
          <p:cNvSpPr txBox="1">
            <a:spLocks/>
          </p:cNvSpPr>
          <p:nvPr/>
        </p:nvSpPr>
        <p:spPr>
          <a:xfrm>
            <a:off x="6557896" y="1386631"/>
            <a:ext cx="5097275" cy="43213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62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3025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9250" indent="-2762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9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26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fi-FI" sz="1800" b="1" dirty="0" err="1">
                <a:solidFill>
                  <a:srgbClr val="000000"/>
                </a:solidFill>
              </a:rPr>
              <a:t>The</a:t>
            </a:r>
            <a:r>
              <a:rPr lang="fi-FI" sz="1800" b="1" dirty="0">
                <a:solidFill>
                  <a:srgbClr val="000000"/>
                </a:solidFill>
              </a:rPr>
              <a:t> </a:t>
            </a:r>
            <a:r>
              <a:rPr lang="fi-FI" sz="1800" b="1" dirty="0" err="1">
                <a:solidFill>
                  <a:srgbClr val="000000"/>
                </a:solidFill>
              </a:rPr>
              <a:t>steps</a:t>
            </a:r>
            <a:r>
              <a:rPr lang="fi-FI" sz="1800" b="1" dirty="0">
                <a:solidFill>
                  <a:srgbClr val="000000"/>
                </a:solidFill>
              </a:rPr>
              <a:t> </a:t>
            </a:r>
            <a:r>
              <a:rPr lang="fi-FI" sz="1800" b="1" dirty="0" err="1">
                <a:solidFill>
                  <a:srgbClr val="000000"/>
                </a:solidFill>
              </a:rPr>
              <a:t>toward</a:t>
            </a:r>
            <a:r>
              <a:rPr lang="fi-FI" sz="1800" b="1" dirty="0">
                <a:solidFill>
                  <a:srgbClr val="000000"/>
                </a:solidFill>
              </a:rPr>
              <a:t> </a:t>
            </a:r>
            <a:r>
              <a:rPr lang="fi-FI" sz="1800" b="1" dirty="0" err="1">
                <a:solidFill>
                  <a:srgbClr val="000000"/>
                </a:solidFill>
              </a:rPr>
              <a:t>language</a:t>
            </a:r>
            <a:r>
              <a:rPr lang="fi-FI" sz="1800" b="1" dirty="0">
                <a:solidFill>
                  <a:srgbClr val="000000"/>
                </a:solidFill>
              </a:rPr>
              <a:t> </a:t>
            </a:r>
            <a:r>
              <a:rPr lang="fi-FI" sz="1800" b="1" dirty="0" err="1">
                <a:solidFill>
                  <a:srgbClr val="000000"/>
                </a:solidFill>
              </a:rPr>
              <a:t>awareness</a:t>
            </a:r>
            <a:r>
              <a:rPr lang="fi-FI" sz="1800" b="1" dirty="0">
                <a:solidFill>
                  <a:srgbClr val="000000"/>
                </a:solidFill>
              </a:rPr>
              <a:t> in </a:t>
            </a:r>
            <a:r>
              <a:rPr lang="fi-FI" sz="1800" b="1" dirty="0" err="1">
                <a:solidFill>
                  <a:srgbClr val="000000"/>
                </a:solidFill>
              </a:rPr>
              <a:t>the</a:t>
            </a:r>
            <a:r>
              <a:rPr lang="fi-FI" sz="1800" b="1" dirty="0">
                <a:solidFill>
                  <a:srgbClr val="000000"/>
                </a:solidFill>
              </a:rPr>
              <a:t> </a:t>
            </a:r>
            <a:r>
              <a:rPr lang="fi-FI" sz="1800" b="1" dirty="0" err="1">
                <a:solidFill>
                  <a:srgbClr val="000000"/>
                </a:solidFill>
              </a:rPr>
              <a:t>workplace</a:t>
            </a:r>
            <a:r>
              <a:rPr lang="fi-FI" sz="1800" b="1" dirty="0"/>
              <a:t> 3 and 4: </a:t>
            </a:r>
            <a:r>
              <a:rPr lang="fi-FI" sz="1800" b="1" dirty="0" err="1"/>
              <a:t>Performing</a:t>
            </a:r>
            <a:r>
              <a:rPr lang="fi-FI" sz="1800" b="1" dirty="0"/>
              <a:t> </a:t>
            </a:r>
            <a:r>
              <a:rPr lang="fi-FI" sz="1800" b="1" dirty="0" err="1"/>
              <a:t>small</a:t>
            </a:r>
            <a:r>
              <a:rPr lang="fi-FI" sz="1800" b="1" dirty="0"/>
              <a:t> </a:t>
            </a:r>
            <a:r>
              <a:rPr lang="fi-FI" sz="1800" b="1" dirty="0" err="1"/>
              <a:t>actions</a:t>
            </a:r>
            <a:r>
              <a:rPr lang="fi-FI" sz="1800" b="1" dirty="0"/>
              <a:t> and </a:t>
            </a:r>
            <a:r>
              <a:rPr lang="fi-FI" sz="1800" b="1" dirty="0" err="1"/>
              <a:t>supporting</a:t>
            </a:r>
            <a:r>
              <a:rPr lang="fi-FI" sz="1800" b="1" dirty="0"/>
              <a:t> </a:t>
            </a:r>
            <a:r>
              <a:rPr lang="fi-FI" sz="1800" b="1" dirty="0" err="1"/>
              <a:t>structures</a:t>
            </a:r>
            <a:r>
              <a:rPr lang="fi-FI" sz="1800" b="1" dirty="0"/>
              <a:t> </a:t>
            </a:r>
            <a:endParaRPr lang="en-US" sz="1800" dirty="0"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/>
              <a:t>Next, </a:t>
            </a:r>
            <a:r>
              <a:rPr lang="fi-FI" sz="1800" dirty="0" err="1"/>
              <a:t>the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B0F0"/>
                </a:solidFill>
              </a:rPr>
              <a:t>unit</a:t>
            </a:r>
            <a:r>
              <a:rPr lang="fi-FI" sz="1800" dirty="0">
                <a:solidFill>
                  <a:srgbClr val="00B0F0"/>
                </a:solidFill>
              </a:rPr>
              <a:t> management, HR </a:t>
            </a:r>
            <a:r>
              <a:rPr lang="fi-FI" sz="1800" dirty="0" err="1">
                <a:solidFill>
                  <a:srgbClr val="00B0F0"/>
                </a:solidFill>
              </a:rPr>
              <a:t>partner</a:t>
            </a:r>
            <a:r>
              <a:rPr lang="fi-FI" sz="1800" dirty="0">
                <a:solidFill>
                  <a:srgbClr val="00B0F0"/>
                </a:solidFill>
              </a:rPr>
              <a:t> and </a:t>
            </a:r>
            <a:r>
              <a:rPr lang="fi-FI" sz="1800" dirty="0" err="1">
                <a:solidFill>
                  <a:srgbClr val="00B0F0"/>
                </a:solidFill>
              </a:rPr>
              <a:t>facilitator</a:t>
            </a:r>
            <a:r>
              <a:rPr lang="fi-FI" sz="1800" dirty="0">
                <a:solidFill>
                  <a:srgbClr val="00B0F0"/>
                </a:solidFill>
              </a:rPr>
              <a:t> </a:t>
            </a:r>
            <a:r>
              <a:rPr lang="fi-FI" sz="1800" dirty="0" err="1"/>
              <a:t>will</a:t>
            </a:r>
            <a:r>
              <a:rPr lang="fi-FI" sz="1800" dirty="0"/>
              <a:t> go </a:t>
            </a:r>
            <a:r>
              <a:rPr lang="fi-FI" sz="1800" dirty="0" err="1"/>
              <a:t>through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Flinga</a:t>
            </a:r>
            <a:r>
              <a:rPr lang="fi-FI" sz="1800" dirty="0"/>
              <a:t> </a:t>
            </a:r>
            <a:r>
              <a:rPr lang="fi-FI" sz="1800" dirty="0" err="1"/>
              <a:t>comments</a:t>
            </a:r>
            <a:r>
              <a:rPr lang="fi-FI" sz="1800" dirty="0"/>
              <a:t> and </a:t>
            </a:r>
            <a:r>
              <a:rPr lang="fi-FI" sz="1800" dirty="0" err="1"/>
              <a:t>prepare</a:t>
            </a:r>
            <a:r>
              <a:rPr lang="fi-FI" sz="1800" dirty="0"/>
              <a:t> a </a:t>
            </a:r>
            <a:r>
              <a:rPr lang="fi-FI" sz="1800" dirty="0" err="1"/>
              <a:t>summary</a:t>
            </a:r>
            <a:r>
              <a:rPr lang="fi-FI" sz="1800" dirty="0"/>
              <a:t> of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needs</a:t>
            </a:r>
            <a:r>
              <a:rPr lang="fi-FI" sz="1800" dirty="0"/>
              <a:t> and </a:t>
            </a:r>
            <a:r>
              <a:rPr lang="fi-FI" sz="1800" dirty="0" err="1"/>
              <a:t>wishes</a:t>
            </a:r>
            <a:endParaRPr lang="fi-FI" sz="1800" dirty="0"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>
                <a:solidFill>
                  <a:srgbClr val="000000"/>
                </a:solidFill>
              </a:rPr>
              <a:t>second</a:t>
            </a:r>
            <a:r>
              <a:rPr lang="fi-FI" sz="1800" dirty="0">
                <a:solidFill>
                  <a:srgbClr val="000000"/>
                </a:solidFill>
              </a:rPr>
              <a:t> session for </a:t>
            </a:r>
            <a:r>
              <a:rPr lang="fi-FI" sz="1800" dirty="0" err="1">
                <a:solidFill>
                  <a:srgbClr val="000000"/>
                </a:solidFill>
              </a:rPr>
              <a:t>the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whole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unit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will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take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place</a:t>
            </a:r>
            <a:r>
              <a:rPr lang="fi-FI" sz="1800" dirty="0">
                <a:solidFill>
                  <a:srgbClr val="000000"/>
                </a:solidFill>
              </a:rPr>
              <a:t> on </a:t>
            </a:r>
            <a:r>
              <a:rPr lang="fi-FI" sz="1800" b="1" dirty="0">
                <a:solidFill>
                  <a:srgbClr val="00B0F0"/>
                </a:solidFill>
              </a:rPr>
              <a:t>DATE</a:t>
            </a:r>
            <a:r>
              <a:rPr lang="fi-FI" sz="1800" dirty="0"/>
              <a:t>, </a:t>
            </a:r>
            <a:r>
              <a:rPr lang="fi-FI" sz="1800" dirty="0" err="1">
                <a:solidFill>
                  <a:srgbClr val="000000"/>
                </a:solidFill>
              </a:rPr>
              <a:t>during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which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the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group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will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discuss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which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actions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they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would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like</a:t>
            </a:r>
            <a:r>
              <a:rPr lang="fi-FI" sz="1800" dirty="0">
                <a:solidFill>
                  <a:srgbClr val="000000"/>
                </a:solidFill>
              </a:rPr>
              <a:t> to </a:t>
            </a:r>
            <a:r>
              <a:rPr lang="fi-FI" sz="1800" dirty="0" err="1">
                <a:solidFill>
                  <a:srgbClr val="000000"/>
                </a:solidFill>
              </a:rPr>
              <a:t>try</a:t>
            </a:r>
            <a:r>
              <a:rPr lang="fi-FI" sz="1800" dirty="0">
                <a:solidFill>
                  <a:srgbClr val="000000"/>
                </a:solidFill>
              </a:rPr>
              <a:t> in </a:t>
            </a:r>
            <a:r>
              <a:rPr lang="fi-FI" sz="1800" dirty="0" err="1">
                <a:solidFill>
                  <a:srgbClr val="000000"/>
                </a:solidFill>
              </a:rPr>
              <a:t>the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unit</a:t>
            </a:r>
            <a:r>
              <a:rPr lang="fi-FI" sz="1800" dirty="0">
                <a:solidFill>
                  <a:srgbClr val="000000"/>
                </a:solidFill>
              </a:rPr>
              <a:t> and </a:t>
            </a:r>
            <a:r>
              <a:rPr lang="fi-FI" sz="1800" dirty="0" err="1">
                <a:solidFill>
                  <a:srgbClr val="000000"/>
                </a:solidFill>
              </a:rPr>
              <a:t>create</a:t>
            </a:r>
            <a:r>
              <a:rPr lang="fi-FI" sz="1800" dirty="0">
                <a:solidFill>
                  <a:srgbClr val="000000"/>
                </a:solidFill>
              </a:rPr>
              <a:t> an action </a:t>
            </a:r>
            <a:r>
              <a:rPr lang="fi-FI" sz="1800" dirty="0" err="1">
                <a:solidFill>
                  <a:srgbClr val="000000"/>
                </a:solidFill>
              </a:rPr>
              <a:t>plan</a:t>
            </a:r>
            <a:r>
              <a:rPr lang="fi-FI" sz="1800" dirty="0">
                <a:solidFill>
                  <a:srgbClr val="000000"/>
                </a:solidFill>
              </a:rPr>
              <a:t>.</a:t>
            </a:r>
            <a:endParaRPr lang="fi-FI" sz="1800" dirty="0"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600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01653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3761A-C695-F8B6-7695-A11B49BAB8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2B122D1-7A92-7BD5-9EC5-69408B134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93" y="5070288"/>
            <a:ext cx="4662646" cy="1612232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184B117C-B648-C3C2-55FC-CDCEDAA465CB}"/>
              </a:ext>
            </a:extLst>
          </p:cNvPr>
          <p:cNvSpPr txBox="1"/>
          <p:nvPr/>
        </p:nvSpPr>
        <p:spPr>
          <a:xfrm>
            <a:off x="6440428" y="2216317"/>
            <a:ext cx="5462337" cy="203132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Calibri"/>
              </a:rPr>
              <a:t>Kielten käytöstä sopiminen työyhteisössä</a:t>
            </a: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 </a:t>
            </a:r>
            <a:br>
              <a:rPr lang="fi-FI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-fasilitointiohjeet ja -materiaalit on tuotettu Aalto-yliopiston </a:t>
            </a:r>
            <a:r>
              <a:rPr kumimoji="0" lang="fi-FI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HR:n</a:t>
            </a: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 ja Kielibuusti-hankkeen yhteistyönä.</a:t>
            </a:r>
            <a:br>
              <a:rPr lang="fi-FI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The facilitation instructions and materials have been produced in collaboration with Aalto University HR and the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Kielibuusti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 project.</a:t>
            </a: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030B4D6-6BDF-F5AA-4BA2-2A1A5EBB94A4}"/>
              </a:ext>
            </a:extLst>
          </p:cNvPr>
          <p:cNvSpPr txBox="1"/>
          <p:nvPr/>
        </p:nvSpPr>
        <p:spPr>
          <a:xfrm>
            <a:off x="6321675" y="625198"/>
            <a:ext cx="5462337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Kiitos!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20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4DA67-21D1-F483-A11F-3F4B18DC2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52BAB7-6719-B865-EE8A-753D8B957EFC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DA9C3-70BB-4D1E-2BEC-93485425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289877"/>
            <a:ext cx="502539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/>
                <a:cs typeface="Arial"/>
              </a:rPr>
              <a:t>Turvallisemman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tilan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periaatteet</a:t>
            </a:r>
            <a:r>
              <a:rPr lang="en-US" sz="3200" b="1" dirty="0">
                <a:latin typeface="Arial"/>
                <a:cs typeface="Arial"/>
              </a:rPr>
              <a:t> 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CB77C-FA71-A0CB-AC70-68D9DA0EA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42" y="1825849"/>
            <a:ext cx="5305657" cy="49347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Kunnioittaminen ja ystävällisyys muita kohtaan</a:t>
            </a:r>
            <a:endParaRPr lang="en-US" dirty="0"/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Kohtaa muut avoimin mielin.</a:t>
            </a:r>
            <a:endParaRPr lang="fi-FI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Edistä jokaisen osallistumista yhteisön kohtaamisissa.</a:t>
            </a:r>
            <a:endParaRPr lang="fi-FI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Ole tietoinen oletuksista ja yleistyksistä.</a:t>
            </a:r>
            <a:endParaRPr lang="fi-FI" dirty="0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 panose="020F0502020204030204" pitchFamily="34" charset="0"/>
                <a:cs typeface="Arial"/>
              </a:rPr>
              <a:t>Tilan antaminen ja uusien näkökulmien oppiminen</a:t>
            </a:r>
            <a:endParaRPr lang="fi-FI" dirty="0"/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Pysy avoimena uusille näkökulmille.</a:t>
            </a:r>
            <a:endParaRPr lang="en-US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Kannusta avoimeen keskusteluun.</a:t>
            </a:r>
            <a:endParaRPr lang="fi-FI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Suhtaudu virheisiin ymmärtäväisesti.</a:t>
            </a:r>
            <a:endParaRPr lang="fi-FI" dirty="0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Rohkeus puuttua asioihin </a:t>
            </a:r>
            <a:r>
              <a:rPr lang="fi-FI" sz="1800" dirty="0">
                <a:effectLst/>
                <a:latin typeface="Arial"/>
                <a:ea typeface="Calibri"/>
                <a:cs typeface="Arial"/>
              </a:rPr>
              <a:t>ja </a:t>
            </a:r>
            <a:r>
              <a:rPr lang="fi-FI" sz="1800" dirty="0">
                <a:latin typeface="Arial"/>
                <a:ea typeface="Calibri"/>
                <a:cs typeface="Arial"/>
              </a:rPr>
              <a:t>ylläpitää hyvinvointia</a:t>
            </a:r>
            <a:endParaRPr lang="fi-FI" dirty="0">
              <a:ea typeface="Calibri"/>
            </a:endParaRPr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Jos huomaat epäasiallista käytöstä, älä epäröi toimia. </a:t>
            </a:r>
            <a:endParaRPr lang="fi-FI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Pyydä tukea, apua on saatavilla.</a:t>
            </a:r>
            <a:endParaRPr lang="fi-FI" dirty="0">
              <a:ea typeface="Calibri"/>
              <a:cs typeface="Calibri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i-F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3298F3-FEDF-6879-4737-73A62614C923}"/>
              </a:ext>
            </a:extLst>
          </p:cNvPr>
          <p:cNvSpPr txBox="1">
            <a:spLocks/>
          </p:cNvSpPr>
          <p:nvPr/>
        </p:nvSpPr>
        <p:spPr>
          <a:xfrm>
            <a:off x="6407871" y="1825625"/>
            <a:ext cx="5483139" cy="46993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Respect and be kind to others</a:t>
            </a:r>
            <a:endParaRPr lang="en-US" dirty="0">
              <a:latin typeface="Calibri" panose="020F0502020204030204"/>
              <a:ea typeface="Calibri"/>
              <a:cs typeface="Calibri" panose="020F0502020204030204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Meet everyone with an open mind.</a:t>
            </a:r>
            <a:endParaRPr lang="en-US" sz="1400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Promote everyone's participation in community encounters.</a:t>
            </a:r>
            <a:endParaRPr lang="en-US" sz="1400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Be aware of assumptions and generalizations.</a:t>
            </a:r>
            <a:endParaRPr lang="en-US" sz="1400" dirty="0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Give space and learn new perspectives</a:t>
            </a:r>
            <a:endParaRPr lang="en-US" dirty="0"/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Stay open to new perspectives.</a:t>
            </a:r>
            <a:endParaRPr lang="en-US" sz="1400" dirty="0">
              <a:ea typeface="Calibri" panose="020F0502020204030204"/>
              <a:cs typeface="Calibri" panose="020F0502020204030204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Encourage open discussion.</a:t>
            </a:r>
            <a:endParaRPr lang="en-US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Approach mistakes with compassion.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Have the courage to intervene and maintain wellbeing</a:t>
            </a:r>
            <a:endParaRPr lang="en-US" dirty="0"/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If you notice inclusion barriers, do not hesitate to act. </a:t>
            </a:r>
            <a:endParaRPr lang="en-US" sz="1400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Ask for help when needed, support is available.</a:t>
            </a:r>
            <a:endParaRPr lang="en-US" sz="1400" dirty="0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800" dirty="0"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BBB17C-B887-7753-2945-6FCED5211FE0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cs typeface="Arial"/>
              </a:rPr>
              <a:t>Principles for a safer space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30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289877"/>
            <a:ext cx="502539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Ohjelma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" y="1720532"/>
            <a:ext cx="4933950" cy="34169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Taustaa ja prosessi omassa yksikössämme (5 min)</a:t>
            </a:r>
            <a:endParaRPr lang="fi-FI" sz="1800" dirty="0">
              <a:effectLst/>
              <a:latin typeface="Arial"/>
              <a:ea typeface="Calibri"/>
              <a:cs typeface="Arial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Arial"/>
                <a:ea typeface="Calibri"/>
                <a:cs typeface="Arial"/>
              </a:rPr>
              <a:t>Kielenkäyttäjäprofiilit (</a:t>
            </a:r>
            <a:r>
              <a:rPr lang="fi-FI" sz="1800" dirty="0">
                <a:latin typeface="Arial"/>
                <a:ea typeface="Calibri"/>
                <a:cs typeface="Arial"/>
              </a:rPr>
              <a:t>10</a:t>
            </a:r>
            <a:r>
              <a:rPr lang="fi-FI" sz="1800" dirty="0">
                <a:effectLst/>
                <a:latin typeface="Arial"/>
                <a:ea typeface="Calibri"/>
                <a:cs typeface="Arial"/>
              </a:rPr>
              <a:t> min)</a:t>
            </a:r>
            <a:endParaRPr lang="en-US" sz="1800" dirty="0">
              <a:effectLst/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Keskustelut pienryhmissä (25 min)</a:t>
            </a:r>
            <a:endParaRPr lang="fi-FI" sz="1800" dirty="0">
              <a:effectLst/>
              <a:latin typeface="Arial"/>
              <a:ea typeface="Calibri"/>
              <a:cs typeface="Arial"/>
            </a:endParaRPr>
          </a:p>
          <a:p>
            <a:pPr lvl="1">
              <a:lnSpc>
                <a:spcPct val="107000"/>
              </a:lnSpc>
            </a:pPr>
            <a:r>
              <a:rPr lang="fi-FI" sz="1800" dirty="0">
                <a:latin typeface="Arial"/>
                <a:ea typeface="Calibri"/>
                <a:cs typeface="Arial"/>
              </a:rPr>
              <a:t>K</a:t>
            </a:r>
            <a:r>
              <a:rPr lang="fi-FI" sz="1800" dirty="0">
                <a:effectLst/>
                <a:latin typeface="Arial"/>
                <a:ea typeface="Calibri"/>
                <a:cs typeface="Arial"/>
              </a:rPr>
              <a:t>ielenkäyttäjäprofiilien herättämät ajatukset </a:t>
            </a:r>
          </a:p>
          <a:p>
            <a:pPr lvl="1">
              <a:lnSpc>
                <a:spcPct val="107000"/>
              </a:lnSpc>
            </a:pPr>
            <a:r>
              <a:rPr lang="fi-FI" sz="1800" dirty="0">
                <a:effectLst/>
                <a:latin typeface="Arial"/>
                <a:ea typeface="Calibri"/>
                <a:cs typeface="Arial"/>
              </a:rPr>
              <a:t>Työyhteisömme tämänhetkiset </a:t>
            </a:r>
            <a:r>
              <a:rPr lang="fi-FI" sz="1800" dirty="0">
                <a:latin typeface="Arial"/>
                <a:ea typeface="Calibri"/>
                <a:cs typeface="Arial"/>
              </a:rPr>
              <a:t>kielelliset toimintatavat ja</a:t>
            </a:r>
            <a:r>
              <a:rPr lang="fi-FI" sz="1800" dirty="0">
                <a:effectLst/>
                <a:latin typeface="Arial"/>
                <a:ea typeface="Calibri"/>
                <a:cs typeface="Arial"/>
              </a:rPr>
              <a:t> ehdotuksia muutoksista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Arial"/>
                <a:ea typeface="Calibri"/>
                <a:cs typeface="Arial"/>
              </a:rPr>
              <a:t>Prosessin seuraavat askeleet (5 min)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957060" y="1825625"/>
            <a:ext cx="4933950" cy="3683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Background and process in our unit (5 min)</a:t>
            </a:r>
            <a:endParaRPr lang="en-US" dirty="0"/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Language user profiles (10 min)</a:t>
            </a:r>
            <a:endParaRPr lang="en-US" dirty="0">
              <a:latin typeface="Calibri" panose="020F0502020204030204"/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Discussions in small groups (25 min)</a:t>
            </a:r>
            <a:endParaRPr lang="en-US" dirty="0">
              <a:ea typeface="Calibri"/>
              <a:cs typeface="Calibri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Insights based on language user profiles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Current linguistic practices in the workplace and suggestions for changes</a:t>
            </a:r>
            <a:endParaRPr lang="en-US" dirty="0"/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Next steps in the process (5 min)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7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2A1CA-0FB0-2740-5FEB-EA3042D37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0B6866-26BC-7DEB-6298-D56C93C9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AA7D1-50CD-126D-A5EF-DA454202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D8CB5-7B9A-B041-8D02-925AED23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6C654E67-BF9E-8B38-CB6A-3AE1634B1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87" y="2303503"/>
            <a:ext cx="5142333" cy="1107996"/>
          </a:xfrm>
        </p:spPr>
        <p:txBody>
          <a:bodyPr/>
          <a:lstStyle/>
          <a:p>
            <a:r>
              <a:rPr lang="fi-FI" sz="3600" dirty="0">
                <a:ea typeface="Calibri"/>
                <a:cs typeface="Times New Roman"/>
              </a:rPr>
              <a:t>Kielten käytöstä sopimisen taustaa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253E1952-A821-6634-60F8-880E9B5746AC}"/>
              </a:ext>
            </a:extLst>
          </p:cNvPr>
          <p:cNvSpPr txBox="1">
            <a:spLocks/>
          </p:cNvSpPr>
          <p:nvPr/>
        </p:nvSpPr>
        <p:spPr>
          <a:xfrm>
            <a:off x="6545580" y="2026503"/>
            <a:ext cx="5142333" cy="16619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ea typeface="Calibri"/>
                <a:cs typeface="Arial"/>
              </a:rPr>
              <a:t>Agreeing on language use: background and context</a:t>
            </a:r>
            <a:endParaRPr lang="en-US" sz="3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110C38-AF13-EC66-0EB6-EB16B7781FDF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77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C1F25-7188-2018-A277-2C299DE6A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AE387-15E7-0EF4-1C40-F4D7173FE064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93F9F-FB68-CC62-6F0F-8111D5F53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289877"/>
            <a:ext cx="502539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/>
                <a:cs typeface="Arial"/>
              </a:rPr>
              <a:t>Kielelliset </a:t>
            </a:r>
            <a:r>
              <a:rPr lang="en-US" sz="3200" b="1" dirty="0" err="1">
                <a:latin typeface="Arial"/>
                <a:cs typeface="Arial"/>
              </a:rPr>
              <a:t>linjaukset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F397E-95AF-685C-4039-2421AFF01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02" y="1605513"/>
            <a:ext cx="4933950" cy="46533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Monikulttuurisuus ja monikielisyys ovat vahvuuksia</a:t>
            </a:r>
            <a:br>
              <a:rPr lang="fi-FI" sz="1800" dirty="0">
                <a:latin typeface="Arial"/>
                <a:ea typeface="Calibri"/>
                <a:cs typeface="Arial"/>
              </a:rPr>
            </a:br>
            <a:endParaRPr lang="fi-FI" sz="1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Jokainen yhteisön jäsen voi tuntea olonsa tervetulleeksi</a:t>
            </a:r>
            <a:br>
              <a:rPr lang="fi-FI" sz="1800" dirty="0">
                <a:latin typeface="Arial"/>
                <a:ea typeface="Calibri"/>
                <a:cs typeface="Arial"/>
              </a:rPr>
            </a:br>
            <a:endParaRPr lang="fi-FI" sz="1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Kaikki voivat toimia yhteisön täysivaltaisina jäseninä</a:t>
            </a:r>
            <a:br>
              <a:rPr lang="fi-FI" sz="1800" dirty="0">
                <a:latin typeface="Arial"/>
                <a:ea typeface="Calibri"/>
                <a:cs typeface="Arial"/>
              </a:rPr>
            </a:br>
            <a:endParaRPr lang="fi-F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Suomea, ruotsia </a:t>
            </a:r>
            <a:r>
              <a:rPr lang="fi-FI" sz="1800" dirty="0">
                <a:effectLst/>
                <a:latin typeface="Arial"/>
                <a:ea typeface="Calibri"/>
                <a:cs typeface="Arial"/>
              </a:rPr>
              <a:t>ja </a:t>
            </a:r>
            <a:r>
              <a:rPr lang="fi-FI" sz="1800" dirty="0">
                <a:latin typeface="Arial"/>
                <a:ea typeface="Calibri"/>
                <a:cs typeface="Arial"/>
              </a:rPr>
              <a:t>englantia käytetään tarkoituksenmukaisesti rinnakkain</a:t>
            </a:r>
            <a:br>
              <a:rPr lang="fi-FI" sz="1800" dirty="0">
                <a:latin typeface="Arial"/>
                <a:ea typeface="Calibri"/>
                <a:cs typeface="Arial"/>
              </a:rPr>
            </a:br>
            <a:endParaRPr lang="fi-FI" sz="1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 panose="020F0502020204030204" pitchFamily="34" charset="0"/>
                <a:cs typeface="Arial"/>
              </a:rPr>
              <a:t>Oppimiskeskeisessä kulttuurissa jokaisella on tilaa kehittyä viestijänä.</a:t>
            </a:r>
            <a:endParaRPr lang="fi-FI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C8A64B-7D6D-912F-12BE-3F14CC98C105}"/>
              </a:ext>
            </a:extLst>
          </p:cNvPr>
          <p:cNvSpPr txBox="1">
            <a:spLocks/>
          </p:cNvSpPr>
          <p:nvPr/>
        </p:nvSpPr>
        <p:spPr>
          <a:xfrm>
            <a:off x="6633365" y="1609965"/>
            <a:ext cx="5092100" cy="492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900"/>
              </a:spcBef>
              <a:buFont typeface="Arial,Sans-Serif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Multiculturalism and multilingualism are seen as assets.</a:t>
            </a:r>
            <a:br>
              <a:rPr lang="en-US" sz="1800" dirty="0">
                <a:latin typeface="Arial"/>
                <a:ea typeface="Calibri"/>
                <a:cs typeface="Arial"/>
              </a:rPr>
            </a:br>
            <a:endParaRPr lang="en-US" sz="1800" dirty="0"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Font typeface="Arial,Sans-Serif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All should feel welcome as members of the community.</a:t>
            </a:r>
            <a:br>
              <a:rPr lang="en-US" sz="1800" dirty="0">
                <a:latin typeface="Arial"/>
                <a:ea typeface="Calibri"/>
                <a:cs typeface="Arial"/>
              </a:rPr>
            </a:b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Font typeface="Arial,Sans-Serif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Everyone may participate as a full member of the community.</a:t>
            </a:r>
            <a:br>
              <a:rPr lang="en-US" sz="1800" dirty="0">
                <a:latin typeface="Arial"/>
                <a:ea typeface="Calibri"/>
                <a:cs typeface="Arial"/>
              </a:rPr>
            </a:br>
            <a:endParaRPr lang="en-US" sz="1800" dirty="0">
              <a:latin typeface="Arial"/>
              <a:ea typeface="Calibri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Font typeface="Arial,Sans-Serif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Finnish, Swedish, and English are used in parallel as appropriate.</a:t>
            </a:r>
            <a:br>
              <a:rPr lang="en-US" sz="1800" dirty="0">
                <a:latin typeface="Arial"/>
                <a:ea typeface="Calibri"/>
                <a:cs typeface="Arial"/>
              </a:rPr>
            </a:br>
            <a:endParaRPr lang="en-US" sz="1800" dirty="0">
              <a:latin typeface="Arial"/>
              <a:ea typeface="Calibri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Font typeface="Arial,Sans-Serif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In a learning-</a:t>
            </a:r>
            <a:r>
              <a:rPr lang="en-US" sz="1800" dirty="0" err="1">
                <a:latin typeface="Arial"/>
                <a:ea typeface="Calibri"/>
                <a:cs typeface="Arial"/>
              </a:rPr>
              <a:t>centred</a:t>
            </a:r>
            <a:r>
              <a:rPr lang="en-US" sz="1800" dirty="0">
                <a:latin typeface="Arial"/>
                <a:ea typeface="Calibri"/>
                <a:cs typeface="Arial"/>
              </a:rPr>
              <a:t> culture, everyone has room to develop as a communicator.</a:t>
            </a:r>
            <a:endParaRPr lang="en-US" sz="1800" dirty="0">
              <a:ea typeface="Calibri"/>
              <a:cs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6AE654-C083-EE7D-AE80-52652E59EAB7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cs typeface="Arial"/>
              </a:rPr>
              <a:t>General Language Guidelines</a:t>
            </a:r>
            <a:endParaRPr lang="en-US" sz="3200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4354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10C02-61CF-D522-D96E-6B325BD93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C48DE-2187-A845-D37F-29FCEB48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73BF9-DD61-7C07-74DC-8B7F52C4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E3657-7CA3-A9E6-D1E2-CC20FDEC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03AED2C-0FA0-FD24-135A-66674B3C0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332" y="2562296"/>
            <a:ext cx="5142333" cy="1107996"/>
          </a:xfrm>
        </p:spPr>
        <p:txBody>
          <a:bodyPr/>
          <a:lstStyle/>
          <a:p>
            <a:r>
              <a:rPr lang="fi-FI" sz="3600" dirty="0">
                <a:ea typeface="Calibri"/>
                <a:cs typeface="Times New Roman"/>
              </a:rPr>
              <a:t>Prosessin eteneminen yksikössämme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060F5AD5-E634-91F0-AE13-57D5A459AAF1}"/>
              </a:ext>
            </a:extLst>
          </p:cNvPr>
          <p:cNvSpPr txBox="1">
            <a:spLocks/>
          </p:cNvSpPr>
          <p:nvPr/>
        </p:nvSpPr>
        <p:spPr>
          <a:xfrm>
            <a:off x="6631844" y="2568146"/>
            <a:ext cx="5142333" cy="11079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ea typeface="Calibri"/>
                <a:cs typeface="+mj-lt"/>
              </a:rPr>
              <a:t>Stages of the process in our unit</a:t>
            </a:r>
            <a:endParaRPr lang="en-US" sz="3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F9DB12-485D-503E-4C16-C4B4F550A0D1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80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64D523-4DB5-6EDD-6A46-7A24D1D4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2" y="234848"/>
            <a:ext cx="8677166" cy="1079971"/>
          </a:xfrm>
        </p:spPr>
        <p:txBody>
          <a:bodyPr/>
          <a:lstStyle/>
          <a:p>
            <a:r>
              <a:rPr lang="en-US" sz="3200" err="1">
                <a:solidFill>
                  <a:srgbClr val="162A52"/>
                </a:solidFill>
              </a:rPr>
              <a:t>Kielitietoisen</a:t>
            </a:r>
            <a:r>
              <a:rPr lang="en-US" sz="3200">
                <a:solidFill>
                  <a:srgbClr val="162A52"/>
                </a:solidFill>
              </a:rPr>
              <a:t> </a:t>
            </a:r>
            <a:r>
              <a:rPr lang="en-US" sz="3200" err="1">
                <a:solidFill>
                  <a:srgbClr val="162A52"/>
                </a:solidFill>
              </a:rPr>
              <a:t>työyhteisön</a:t>
            </a:r>
            <a:r>
              <a:rPr lang="en-US" sz="3200">
                <a:solidFill>
                  <a:srgbClr val="162A52"/>
                </a:solidFill>
              </a:rPr>
              <a:t> </a:t>
            </a:r>
            <a:r>
              <a:rPr lang="en-US" sz="3200" err="1">
                <a:solidFill>
                  <a:srgbClr val="162A52"/>
                </a:solidFill>
              </a:rPr>
              <a:t>portaat</a:t>
            </a:r>
            <a:r>
              <a:rPr lang="en-US" sz="3200">
                <a:solidFill>
                  <a:srgbClr val="162A52"/>
                </a:solidFill>
              </a:rPr>
              <a:t> – </a:t>
            </a:r>
            <a:r>
              <a:rPr lang="en-US" sz="3200" b="0">
                <a:solidFill>
                  <a:srgbClr val="162A52"/>
                </a:solidFill>
                <a:latin typeface="+mj-lt"/>
              </a:rPr>
              <a:t>The steps toward language awareness in the workplace</a:t>
            </a:r>
            <a:br>
              <a:rPr lang="en-US" sz="2000"/>
            </a:br>
            <a:br>
              <a:rPr lang="en-US" sz="3600" b="1" i="0">
                <a:effectLst/>
              </a:rPr>
            </a:br>
            <a:endParaRPr lang="fi-FI" sz="3600">
              <a:cs typeface="Arial"/>
            </a:endParaRPr>
          </a:p>
        </p:txBody>
      </p:sp>
      <p:graphicFrame>
        <p:nvGraphicFramePr>
          <p:cNvPr id="2390" name="Content Placeholder 6">
            <a:extLst>
              <a:ext uri="{FF2B5EF4-FFF2-40B4-BE49-F238E27FC236}">
                <a16:creationId xmlns:a16="http://schemas.microsoft.com/office/drawing/2014/main" id="{5BBDF960-5A70-715A-3A79-B449FDC4995F}"/>
              </a:ext>
            </a:extLst>
          </p:cNvPr>
          <p:cNvGraphicFramePr>
            <a:graphicFrameLocks/>
          </p:cNvGraphicFramePr>
          <p:nvPr/>
        </p:nvGraphicFramePr>
        <p:xfrm>
          <a:off x="402615" y="2442890"/>
          <a:ext cx="11099800" cy="386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91" name="Vuokaaviosymboli: Liitin 9">
            <a:extLst>
              <a:ext uri="{FF2B5EF4-FFF2-40B4-BE49-F238E27FC236}">
                <a16:creationId xmlns:a16="http://schemas.microsoft.com/office/drawing/2014/main" id="{6F94A682-53EC-1922-BD8F-0453CF4E0C58}"/>
              </a:ext>
            </a:extLst>
          </p:cNvPr>
          <p:cNvSpPr/>
          <p:nvPr/>
        </p:nvSpPr>
        <p:spPr>
          <a:xfrm>
            <a:off x="1296433" y="3692749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1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392" name="Vuokaaviosymboli: Liitin 10">
            <a:extLst>
              <a:ext uri="{FF2B5EF4-FFF2-40B4-BE49-F238E27FC236}">
                <a16:creationId xmlns:a16="http://schemas.microsoft.com/office/drawing/2014/main" id="{1FB2E5CE-EF49-7D3C-EB92-4CEE153DA6A1}"/>
              </a:ext>
            </a:extLst>
          </p:cNvPr>
          <p:cNvSpPr/>
          <p:nvPr/>
        </p:nvSpPr>
        <p:spPr>
          <a:xfrm>
            <a:off x="3481830" y="3182141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2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393" name="Vuokaaviosymboli: Liitin 11">
            <a:extLst>
              <a:ext uri="{FF2B5EF4-FFF2-40B4-BE49-F238E27FC236}">
                <a16:creationId xmlns:a16="http://schemas.microsoft.com/office/drawing/2014/main" id="{F23E3D38-EBB6-77D8-F672-433844784BC3}"/>
              </a:ext>
            </a:extLst>
          </p:cNvPr>
          <p:cNvSpPr/>
          <p:nvPr/>
        </p:nvSpPr>
        <p:spPr>
          <a:xfrm>
            <a:off x="5605667" y="2686122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3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394" name="Vuokaaviosymboli: Liitin 12">
            <a:extLst>
              <a:ext uri="{FF2B5EF4-FFF2-40B4-BE49-F238E27FC236}">
                <a16:creationId xmlns:a16="http://schemas.microsoft.com/office/drawing/2014/main" id="{43FD4432-E1D9-0565-2628-39107DBA2D6C}"/>
              </a:ext>
            </a:extLst>
          </p:cNvPr>
          <p:cNvSpPr/>
          <p:nvPr/>
        </p:nvSpPr>
        <p:spPr>
          <a:xfrm>
            <a:off x="7729504" y="2101308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4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395" name="Vuokaaviosymboli: Liitin 13">
            <a:extLst>
              <a:ext uri="{FF2B5EF4-FFF2-40B4-BE49-F238E27FC236}">
                <a16:creationId xmlns:a16="http://schemas.microsoft.com/office/drawing/2014/main" id="{A84F3E36-9664-BA76-DAAB-24C741EEAA18}"/>
              </a:ext>
            </a:extLst>
          </p:cNvPr>
          <p:cNvSpPr/>
          <p:nvPr/>
        </p:nvSpPr>
        <p:spPr>
          <a:xfrm>
            <a:off x="9942022" y="1588929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5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cxnSp>
        <p:nvCxnSpPr>
          <p:cNvPr id="2396" name="Suora nuoliyhdysviiva 14">
            <a:extLst>
              <a:ext uri="{FF2B5EF4-FFF2-40B4-BE49-F238E27FC236}">
                <a16:creationId xmlns:a16="http://schemas.microsoft.com/office/drawing/2014/main" id="{7DF2FEB7-BFAA-7FF4-B1B0-1DA72948ACD7}"/>
              </a:ext>
            </a:extLst>
          </p:cNvPr>
          <p:cNvCxnSpPr/>
          <p:nvPr/>
        </p:nvCxnSpPr>
        <p:spPr>
          <a:xfrm>
            <a:off x="10669818" y="2544055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97" name="Picture 2396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118D44B8-89FB-9FCB-A751-89CCCE8F62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38" y="6133934"/>
            <a:ext cx="2062162" cy="713046"/>
          </a:xfrm>
          <a:prstGeom prst="rect">
            <a:avLst/>
          </a:prstGeom>
        </p:spPr>
      </p:pic>
      <p:cxnSp>
        <p:nvCxnSpPr>
          <p:cNvPr id="2398" name="Suora nuoliyhdysviiva 16">
            <a:extLst>
              <a:ext uri="{FF2B5EF4-FFF2-40B4-BE49-F238E27FC236}">
                <a16:creationId xmlns:a16="http://schemas.microsoft.com/office/drawing/2014/main" id="{606DE334-C1E0-BAFF-6B7E-4C5901D831C5}"/>
              </a:ext>
            </a:extLst>
          </p:cNvPr>
          <p:cNvCxnSpPr/>
          <p:nvPr/>
        </p:nvCxnSpPr>
        <p:spPr>
          <a:xfrm>
            <a:off x="8423186" y="3091265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9" name="Suora nuoliyhdysviiva 17">
            <a:extLst>
              <a:ext uri="{FF2B5EF4-FFF2-40B4-BE49-F238E27FC236}">
                <a16:creationId xmlns:a16="http://schemas.microsoft.com/office/drawing/2014/main" id="{44CD2EA3-B866-6BB6-7294-FE09F252C86C}"/>
              </a:ext>
            </a:extLst>
          </p:cNvPr>
          <p:cNvCxnSpPr/>
          <p:nvPr/>
        </p:nvCxnSpPr>
        <p:spPr>
          <a:xfrm>
            <a:off x="6299349" y="3612521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0" name="Suora nuoliyhdysviiva 18">
            <a:extLst>
              <a:ext uri="{FF2B5EF4-FFF2-40B4-BE49-F238E27FC236}">
                <a16:creationId xmlns:a16="http://schemas.microsoft.com/office/drawing/2014/main" id="{30A8BA81-DBAD-A78C-8659-64DA4D2CF169}"/>
              </a:ext>
            </a:extLst>
          </p:cNvPr>
          <p:cNvCxnSpPr/>
          <p:nvPr/>
        </p:nvCxnSpPr>
        <p:spPr>
          <a:xfrm>
            <a:off x="4175512" y="4141955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1" name="Suora nuoliyhdysviiva 19">
            <a:extLst>
              <a:ext uri="{FF2B5EF4-FFF2-40B4-BE49-F238E27FC236}">
                <a16:creationId xmlns:a16="http://schemas.microsoft.com/office/drawing/2014/main" id="{2A8A87B0-78B7-2DDD-02A8-724F5F7A012D}"/>
              </a:ext>
            </a:extLst>
          </p:cNvPr>
          <p:cNvCxnSpPr/>
          <p:nvPr/>
        </p:nvCxnSpPr>
        <p:spPr>
          <a:xfrm>
            <a:off x="2056753" y="4671760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9" name="Ellipsi 3">
            <a:extLst>
              <a:ext uri="{FF2B5EF4-FFF2-40B4-BE49-F238E27FC236}">
                <a16:creationId xmlns:a16="http://schemas.microsoft.com/office/drawing/2014/main" id="{DD336400-9D73-A767-9666-D7D1818572F0}"/>
              </a:ext>
            </a:extLst>
          </p:cNvPr>
          <p:cNvSpPr/>
          <p:nvPr/>
        </p:nvSpPr>
        <p:spPr>
          <a:xfrm>
            <a:off x="2489543" y="3058298"/>
            <a:ext cx="2672929" cy="2735787"/>
          </a:xfrm>
          <a:prstGeom prst="ellipse">
            <a:avLst/>
          </a:prstGeom>
          <a:noFill/>
          <a:ln w="889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7502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DF074-FC38-4CC3-16BB-07B395F91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CC3879-C577-35F3-E112-38B6DFCF2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2E2BD-340C-DA5A-FEC0-EAD51522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E4E21-CCC3-195D-9BE4-73CC5FBBB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8D5CCE85-5321-AD5D-A517-9F46B68AC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332" y="2839294"/>
            <a:ext cx="5142333" cy="553998"/>
          </a:xfrm>
        </p:spPr>
        <p:txBody>
          <a:bodyPr/>
          <a:lstStyle/>
          <a:p>
            <a:r>
              <a:rPr lang="fi-FI" sz="3600" dirty="0">
                <a:ea typeface="Calibri"/>
                <a:cs typeface="Times New Roman"/>
              </a:rPr>
              <a:t>Kielenkäyttäjäprofiilit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131F759C-95B3-ADAF-44F3-E60C436F4222}"/>
              </a:ext>
            </a:extLst>
          </p:cNvPr>
          <p:cNvSpPr txBox="1">
            <a:spLocks/>
          </p:cNvSpPr>
          <p:nvPr/>
        </p:nvSpPr>
        <p:spPr>
          <a:xfrm>
            <a:off x="6631844" y="2839294"/>
            <a:ext cx="5087415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/>
                <a:ea typeface="Calibri"/>
                <a:cs typeface="Arial"/>
              </a:rPr>
              <a:t>Language User Profiles</a:t>
            </a:r>
            <a:endParaRPr lang="en-US" sz="3600" dirty="0">
              <a:ea typeface="Calibri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7FE5BE-9AD9-1E0D-B630-6590CBC31BF0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64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B1C7CA-19B1-B660-32CD-B43B889F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the </a:t>
            </a:r>
            <a:r>
              <a:rPr lang="en-GB"/>
              <a:t>facilitator:</a:t>
            </a:r>
            <a:br>
              <a:rPr lang="en-GB" dirty="0"/>
            </a:br>
            <a:r>
              <a:rPr lang="en-GB"/>
              <a:t>What a</a:t>
            </a:r>
            <a:r>
              <a:rPr lang="en-GB" dirty="0"/>
              <a:t>re the language user profiles?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C9EA3E-F5ED-59F4-F57F-EE2CB5558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0515600" cy="5101998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A concept that allows the discussion of a sensitive matter (language use and language learning) without getting too personal</a:t>
            </a:r>
          </a:p>
          <a:p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Times New Roman"/>
                <a:hlinkClick r:id="rId3"/>
              </a:rPr>
              <a:t>A model based on interviews </a:t>
            </a: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conducted in Finnish workplaces</a:t>
            </a:r>
            <a:r>
              <a:rPr lang="en-US" sz="1800" dirty="0">
                <a:latin typeface="Calibri"/>
                <a:ea typeface="Calibri" panose="020F0502020204030204" pitchFamily="34" charset="0"/>
                <a:cs typeface="Times New Roman"/>
              </a:rPr>
              <a:t> (international &amp; Finnish-speaking employees) D</a:t>
            </a: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escriptions of different types of language learners and language users in the workplace</a:t>
            </a:r>
          </a:p>
          <a:p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Not just about personal characteristics, but the interaction between an employee and the work community. The profiles highlight the role of the community in language learning and inclusion.</a:t>
            </a:r>
          </a:p>
          <a:p>
            <a:r>
              <a:rPr lang="en-US" sz="1800" dirty="0">
                <a:latin typeface="Calibri"/>
                <a:ea typeface="Calibri" panose="020F0502020204030204" pitchFamily="34" charset="0"/>
                <a:cs typeface="Times New Roman"/>
              </a:rPr>
              <a:t>The profiles are flexible: a person can move between profiles or represent different profiles in different languages</a:t>
            </a:r>
            <a:endParaRPr lang="en-US" sz="18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r>
              <a:rPr lang="en-US" sz="1800" dirty="0">
                <a:cs typeface="Times New Roman"/>
              </a:rPr>
              <a:t>The profiles are set in a Finnish-language environment where English is used at work and where there are local Finnish-speaking employees and international employees who are learning Finnish. However, the model </a:t>
            </a:r>
            <a:r>
              <a:rPr lang="en-US" sz="1800" dirty="0">
                <a:latin typeface="Calibri"/>
                <a:cs typeface="Times New Roman"/>
              </a:rPr>
              <a:t>could be used for other languages as well.</a:t>
            </a:r>
          </a:p>
          <a:p>
            <a:r>
              <a:rPr lang="fi-FI" sz="1900" dirty="0">
                <a:latin typeface="Calibri"/>
                <a:cs typeface="Times New Roman"/>
                <a:hlinkClick r:id="rId4"/>
              </a:rPr>
              <a:t>Profiilit suomeksi </a:t>
            </a:r>
            <a:r>
              <a:rPr lang="fi-FI" sz="1900" dirty="0">
                <a:latin typeface="Calibri"/>
                <a:cs typeface="Times New Roman"/>
              </a:rPr>
              <a:t>/ </a:t>
            </a:r>
            <a:r>
              <a:rPr lang="fi-FI" sz="1900" dirty="0" err="1">
                <a:latin typeface="Calibri"/>
                <a:cs typeface="Times New Roman"/>
                <a:hlinkClick r:id="rId5"/>
              </a:rPr>
              <a:t>profiles</a:t>
            </a:r>
            <a:r>
              <a:rPr lang="fi-FI" sz="1900" dirty="0">
                <a:latin typeface="Calibri"/>
                <a:cs typeface="Times New Roman"/>
                <a:hlinkClick r:id="rId5"/>
              </a:rPr>
              <a:t> in English </a:t>
            </a:r>
            <a:r>
              <a:rPr lang="fi-FI" sz="1900" dirty="0">
                <a:latin typeface="Calibri"/>
                <a:cs typeface="Times New Roman"/>
              </a:rPr>
              <a:t>/ </a:t>
            </a:r>
            <a:r>
              <a:rPr lang="fi-FI" sz="1900" dirty="0" err="1">
                <a:latin typeface="Calibri"/>
                <a:cs typeface="Times New Roman"/>
                <a:hlinkClick r:id="rId6"/>
              </a:rPr>
              <a:t>profiler</a:t>
            </a:r>
            <a:r>
              <a:rPr lang="fi-FI" sz="1900" dirty="0">
                <a:latin typeface="Calibri"/>
                <a:cs typeface="Times New Roman"/>
                <a:hlinkClick r:id="rId6"/>
              </a:rPr>
              <a:t> </a:t>
            </a:r>
            <a:r>
              <a:rPr lang="fi-FI" sz="1900" dirty="0" err="1">
                <a:latin typeface="Calibri"/>
                <a:cs typeface="Times New Roman"/>
                <a:hlinkClick r:id="rId6"/>
              </a:rPr>
              <a:t>på</a:t>
            </a:r>
            <a:r>
              <a:rPr lang="fi-FI" sz="1900" dirty="0">
                <a:latin typeface="Calibri"/>
                <a:cs typeface="Times New Roman"/>
                <a:hlinkClick r:id="rId6"/>
              </a:rPr>
              <a:t> </a:t>
            </a:r>
            <a:r>
              <a:rPr lang="fi-FI" sz="1900" dirty="0" err="1">
                <a:latin typeface="Calibri"/>
                <a:cs typeface="Times New Roman"/>
                <a:hlinkClick r:id="rId6"/>
              </a:rPr>
              <a:t>svenska</a:t>
            </a:r>
            <a:endParaRPr lang="fi-FI" sz="1900" dirty="0"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770818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lto - Title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90F5F026-B396-47EC-BA43-7A6FDF7A8E3B}"/>
    </a:ext>
  </a:extLst>
</a:theme>
</file>

<file path=ppt/theme/theme3.xml><?xml version="1.0" encoding="utf-8"?>
<a:theme xmlns:a="http://schemas.openxmlformats.org/drawingml/2006/main" name="Aalto - Divider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B7DA9C09-0B3B-472C-9C30-58B61AD90793}"/>
    </a:ext>
  </a:extLst>
</a:theme>
</file>

<file path=ppt/theme/theme4.xml><?xml version="1.0" encoding="utf-8"?>
<a:theme xmlns:a="http://schemas.openxmlformats.org/drawingml/2006/main" name="Aalto - Content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FE8C261A-EA10-422E-9816-30B6FE9F850C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32d8cd-ce3c-465c-b470-cae6c129a27e" xsi:nil="true"/>
    <lcf76f155ced4ddcb4097134ff3c332f xmlns="f5219ed0-f22b-484f-baa7-c95f4494a9eb">
      <Terms xmlns="http://schemas.microsoft.com/office/infopath/2007/PartnerControls"/>
    </lcf76f155ced4ddcb4097134ff3c332f>
    <SharedWithUsers xmlns="7b32d8cd-ce3c-465c-b470-cae6c129a27e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BB8ECDA740901408CD98FE99B489F81" ma:contentTypeVersion="19" ma:contentTypeDescription="Luo uusi asiakirja." ma:contentTypeScope="" ma:versionID="a64f579ef6133889d61dbdf408fcecf7">
  <xsd:schema xmlns:xsd="http://www.w3.org/2001/XMLSchema" xmlns:xs="http://www.w3.org/2001/XMLSchema" xmlns:p="http://schemas.microsoft.com/office/2006/metadata/properties" xmlns:ns2="f5219ed0-f22b-484f-baa7-c95f4494a9eb" xmlns:ns3="7b32d8cd-ce3c-465c-b470-cae6c129a27e" targetNamespace="http://schemas.microsoft.com/office/2006/metadata/properties" ma:root="true" ma:fieldsID="1f5bf251865db804b5f3069f1b195d0d" ns2:_="" ns3:_="">
    <xsd:import namespace="f5219ed0-f22b-484f-baa7-c95f4494a9eb"/>
    <xsd:import namespace="7b32d8cd-ce3c-465c-b470-cae6c129a2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19ed0-f22b-484f-baa7-c95f4494a9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2d61bb93-c830-477f-800c-34a01ab1e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2d8cd-ce3c-465c-b470-cae6c129a2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d1ecffa-92ca-4b34-a74a-b0fdb793ac09}" ma:internalName="TaxCatchAll" ma:showField="CatchAllData" ma:web="7b32d8cd-ce3c-465c-b470-cae6c129a2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98DB96-0619-49FE-AA55-689CD0F51A04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f5219ed0-f22b-484f-baa7-c95f4494a9eb"/>
    <ds:schemaRef ds:uri="http://schemas.microsoft.com/office/2006/documentManagement/types"/>
    <ds:schemaRef ds:uri="http://schemas.microsoft.com/office/2006/metadata/properties"/>
    <ds:schemaRef ds:uri="7b32d8cd-ce3c-465c-b470-cae6c129a27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F81436F-E3E1-40E7-9622-F0EEEFE671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219ed0-f22b-484f-baa7-c95f4494a9eb"/>
    <ds:schemaRef ds:uri="7b32d8cd-ce3c-465c-b470-cae6c129a2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75FAE7-1858-4D7B-B9E4-BF6903AF85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1523</Words>
  <Application>Microsoft Office PowerPoint</Application>
  <PresentationFormat>Laajakuva</PresentationFormat>
  <Paragraphs>199</Paragraphs>
  <Slides>19</Slides>
  <Notes>12</Notes>
  <HiddenSlides>1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19</vt:i4>
      </vt:variant>
    </vt:vector>
  </HeadingPairs>
  <TitlesOfParts>
    <vt:vector size="30" baseType="lpstr">
      <vt:lpstr>Arial</vt:lpstr>
      <vt:lpstr>Arial,Sans-Serif</vt:lpstr>
      <vt:lpstr>Calibri</vt:lpstr>
      <vt:lpstr>Calibri Light</vt:lpstr>
      <vt:lpstr>Symbol</vt:lpstr>
      <vt:lpstr>Times New Roman</vt:lpstr>
      <vt:lpstr>Work Sans</vt:lpstr>
      <vt:lpstr>Office-teema</vt:lpstr>
      <vt:lpstr>Aalto - Title Slides</vt:lpstr>
      <vt:lpstr>Aalto - Divider Slides</vt:lpstr>
      <vt:lpstr>Aalto - Content Slides</vt:lpstr>
      <vt:lpstr>Kielten käytöstä sopiminen työyhteisössä </vt:lpstr>
      <vt:lpstr>Turvallisemman tilan periaatteet </vt:lpstr>
      <vt:lpstr>Ohjelma</vt:lpstr>
      <vt:lpstr>Kielten käytöstä sopimisen taustaa</vt:lpstr>
      <vt:lpstr>Kielelliset linjaukset</vt:lpstr>
      <vt:lpstr>Prosessin eteneminen yksikössämme</vt:lpstr>
      <vt:lpstr>Kielitietoisen työyhteisön portaat – The steps toward language awareness in the workplace  </vt:lpstr>
      <vt:lpstr>Kielenkäyttäjäprofiilit</vt:lpstr>
      <vt:lpstr>For the facilitator: What are the language user profiles? </vt:lpstr>
      <vt:lpstr>Language user profiles for international employees</vt:lpstr>
      <vt:lpstr>Kansainvälisten työntekijöiden kielenkäyttäjäprofiilit</vt:lpstr>
      <vt:lpstr>Language user profiles for Finnish-speaking employees</vt:lpstr>
      <vt:lpstr>Suomenkielisten työntekijöiden kielenkäyttäjäprofiilit</vt:lpstr>
      <vt:lpstr>Keskustelut pienryhmissä</vt:lpstr>
      <vt:lpstr>Ryhmäkeskustelu 1</vt:lpstr>
      <vt:lpstr>Ryhmäkeskustelu 2</vt:lpstr>
      <vt:lpstr>Prosessin seuraavat askeleet</vt:lpstr>
      <vt:lpstr>Mitä seuraavaksi?</vt:lpstr>
      <vt:lpstr>PowerPoint-esitys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Monikielinen työyhteisö</dc:title>
  <dc:creator>Lehtimaja Inkeri</dc:creator>
  <cp:lastModifiedBy>Milka Toikko</cp:lastModifiedBy>
  <cp:revision>8</cp:revision>
  <dcterms:created xsi:type="dcterms:W3CDTF">2024-11-12T08:41:15Z</dcterms:created>
  <dcterms:modified xsi:type="dcterms:W3CDTF">2026-03-25T10:18:05Z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0x010100ABB8ECDA740901408CD98FE99B489F81</vt:lpwstr>
  </property>
  <property fmtid="{D5CDD505-2E9C-101B-9397-08002B2CF9AE}" pid="3" name="MediaServiceImageTags">
    <vt:lpwstr/>
  </property>
  <property fmtid="{D5CDD505-2E9C-101B-9397-08002B2CF9AE}" pid="4" name="Order">
    <vt:r8>22800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