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</p:sldMasterIdLst>
  <p:notesMasterIdLst>
    <p:notesMasterId r:id="rId8"/>
  </p:notesMasterIdLst>
  <p:handoutMasterIdLst>
    <p:handoutMasterId r:id="rId9"/>
  </p:handoutMasterIdLst>
  <p:sldIdLst>
    <p:sldId id="261" r:id="rId5"/>
    <p:sldId id="263" r:id="rId6"/>
    <p:sldId id="264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7" autoAdjust="0"/>
    <p:restoredTop sz="96548" autoAdjust="0"/>
  </p:normalViewPr>
  <p:slideViewPr>
    <p:cSldViewPr showGuides="1">
      <p:cViewPr>
        <p:scale>
          <a:sx n="70" d="100"/>
          <a:sy n="70" d="100"/>
        </p:scale>
        <p:origin x="24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73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4B5677-6D61-9DDB-18C5-EBCAA28203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5BCFF4-2878-1D71-6624-7763B7DE1D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F51D7-3634-45F6-A9CF-2D63CD0A5EAF}" type="datetimeFigureOut">
              <a:rPr lang="en-GB" sz="800" smtClean="0"/>
              <a:t>06/03/2026</a:t>
            </a:fld>
            <a:endParaRPr lang="en-GB" sz="8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D6701-6398-3522-3C53-55DC5E66D26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80A865-D61F-8A30-C2FD-FF2303FBAF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2C6DF-08BF-4B87-8BCC-4ED8CC3899B8}" type="slidenum">
              <a:rPr lang="en-GB" sz="800" smtClean="0"/>
              <a:t>‹#›</a:t>
            </a:fld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337212682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64A5F74A-CD8A-4953-B106-B5BDE091D867}" type="datetimeFigureOut">
              <a:rPr lang="fi-FI" smtClean="0"/>
              <a:pPr/>
              <a:t>6.3.2026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CB868C32-EF99-4F91-9ACD-FA27EAEF0DA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744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868C32-EF99-4F91-9ACD-FA27EAEF0DAD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906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250E1-F876-01F2-145A-8AD2F57FD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CAF0C6-9330-A720-7E05-FF6EE0F7CF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BA193D-8BC1-97D7-12A3-B0A428AC6C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44F03-8B61-142B-D53D-6DA292A22C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868C32-EF99-4F91-9ACD-FA27EAEF0DAD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8959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759AB-0C25-FEF2-76B5-B9E5E4B2C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09AEBF-7E76-76A6-3D7B-E64B14888E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A57C7-D3A4-17DC-01FC-632A4B1280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28F59C-DDC0-C393-51B6-77E0138A15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868C32-EF99-4F91-9ACD-FA27EAEF0DAD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541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A2F443A1-A369-99FA-DAC7-9F6B92627CC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  <a:solidFill>
            <a:schemeClr val="bg2"/>
          </a:solidFill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200" noProof="1"/>
            </a:lvl1pPr>
          </a:lstStyle>
          <a:p>
            <a:pPr marR="0" lvl="0" fontAlgn="auto"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fi-FI" noProof="1"/>
              <a:t>Click icon to add image</a:t>
            </a:r>
            <a:br>
              <a:rPr lang="fi-FI" noProof="1"/>
            </a:br>
            <a:r>
              <a:rPr lang="fi-FI" noProof="1"/>
              <a:t>Fit the image to frame by choosing:</a:t>
            </a:r>
            <a:br>
              <a:rPr lang="fi-FI" noProof="1"/>
            </a:br>
            <a:r>
              <a:rPr lang="fi-FI" noProof="1"/>
              <a:t>crop&gt;fit / rajaa&gt;sovita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B56FBF-088F-1B9C-4741-7B63EF76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5327973" cy="1079971"/>
          </a:xfrm>
        </p:spPr>
        <p:txBody>
          <a:bodyPr/>
          <a:lstStyle>
            <a:lvl1pPr>
              <a:defRPr sz="3000" baseline="0"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E4CDE-4B4B-6499-1855-DD7A0DEF5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2205037"/>
            <a:ext cx="5327972" cy="36718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2C7BC-AA75-561B-AC06-1034496152F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B5FF9F-7366-4D75-BD01-ADF31E2F54E0}" type="datetime1">
              <a:rPr lang="fi-FI" smtClean="0"/>
              <a:t>6.3.2026</a:t>
            </a:fld>
            <a:endParaRPr lang="fi-FI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EC51CAF-7174-FC82-643D-1D327D11943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9484465-F54B-AF10-4DE5-9408CEC6799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701140D-C14F-41CA-99FC-0EF83E8DA40A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1660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C65E8D-F825-584D-D6FB-F8C43CA52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11376026" cy="107997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11FC7-EFA2-69A1-189F-7A86286A4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8" y="1844675"/>
            <a:ext cx="11376025" cy="40322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F7BF6-AD90-C909-77AF-27B553EAE6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200456" y="6309320"/>
            <a:ext cx="1152128" cy="14386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DE3242FC-DAF7-4E05-8C27-30B840DFDDCF}" type="datetime1">
              <a:rPr lang="fi-FI" smtClean="0"/>
              <a:t>6.3.2026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C740A-22EB-F160-0AF7-8861ADCEA4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71464" y="6309320"/>
            <a:ext cx="8928992" cy="143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010D8-B221-F972-68C1-3E01629A8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2584" y="6309320"/>
            <a:ext cx="431428" cy="143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fld id="{D701140D-C14F-41CA-99FC-0EF83E8DA40A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5C5E2C33-AA03-78AB-8665-63E23F2C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07988" y="6165304"/>
            <a:ext cx="385958" cy="288000"/>
          </a:xfrm>
          <a:custGeom>
            <a:avLst/>
            <a:gdLst>
              <a:gd name="T0" fmla="*/ 1576 w 1576"/>
              <a:gd name="T1" fmla="*/ 408 h 1176"/>
              <a:gd name="T2" fmla="*/ 1507 w 1576"/>
              <a:gd name="T3" fmla="*/ 815 h 1176"/>
              <a:gd name="T4" fmla="*/ 1350 w 1576"/>
              <a:gd name="T5" fmla="*/ 815 h 1176"/>
              <a:gd name="T6" fmla="*/ 1293 w 1576"/>
              <a:gd name="T7" fmla="*/ 408 h 1176"/>
              <a:gd name="T8" fmla="*/ 1293 w 1576"/>
              <a:gd name="T9" fmla="*/ 0 h 1176"/>
              <a:gd name="T10" fmla="*/ 1576 w 1576"/>
              <a:gd name="T11" fmla="*/ 0 h 1176"/>
              <a:gd name="T12" fmla="*/ 1576 w 1576"/>
              <a:gd name="T13" fmla="*/ 408 h 1176"/>
              <a:gd name="T14" fmla="*/ 740 w 1576"/>
              <a:gd name="T15" fmla="*/ 733 h 1176"/>
              <a:gd name="T16" fmla="*/ 595 w 1576"/>
              <a:gd name="T17" fmla="*/ 315 h 1176"/>
              <a:gd name="T18" fmla="*/ 450 w 1576"/>
              <a:gd name="T19" fmla="*/ 733 h 1176"/>
              <a:gd name="T20" fmla="*/ 740 w 1576"/>
              <a:gd name="T21" fmla="*/ 733 h 1176"/>
              <a:gd name="T22" fmla="*/ 1190 w 1576"/>
              <a:gd name="T23" fmla="*/ 1176 h 1176"/>
              <a:gd name="T24" fmla="*/ 893 w 1576"/>
              <a:gd name="T25" fmla="*/ 1176 h 1176"/>
              <a:gd name="T26" fmla="*/ 822 w 1576"/>
              <a:gd name="T27" fmla="*/ 968 h 1176"/>
              <a:gd name="T28" fmla="*/ 368 w 1576"/>
              <a:gd name="T29" fmla="*/ 968 h 1176"/>
              <a:gd name="T30" fmla="*/ 296 w 1576"/>
              <a:gd name="T31" fmla="*/ 1176 h 1176"/>
              <a:gd name="T32" fmla="*/ 0 w 1576"/>
              <a:gd name="T33" fmla="*/ 1176 h 1176"/>
              <a:gd name="T34" fmla="*/ 209 w 1576"/>
              <a:gd name="T35" fmla="*/ 588 h 1176"/>
              <a:gd name="T36" fmla="*/ 418 w 1576"/>
              <a:gd name="T37" fmla="*/ 0 h 1176"/>
              <a:gd name="T38" fmla="*/ 773 w 1576"/>
              <a:gd name="T39" fmla="*/ 0 h 1176"/>
              <a:gd name="T40" fmla="*/ 981 w 1576"/>
              <a:gd name="T41" fmla="*/ 588 h 1176"/>
              <a:gd name="T42" fmla="*/ 1190 w 1576"/>
              <a:gd name="T43" fmla="*/ 1176 h 1176"/>
              <a:gd name="T44" fmla="*/ 1301 w 1576"/>
              <a:gd name="T45" fmla="*/ 1176 h 1176"/>
              <a:gd name="T46" fmla="*/ 1301 w 1576"/>
              <a:gd name="T47" fmla="*/ 910 h 1176"/>
              <a:gd name="T48" fmla="*/ 1568 w 1576"/>
              <a:gd name="T49" fmla="*/ 910 h 1176"/>
              <a:gd name="T50" fmla="*/ 1568 w 1576"/>
              <a:gd name="T51" fmla="*/ 1176 h 1176"/>
              <a:gd name="T52" fmla="*/ 1301 w 1576"/>
              <a:gd name="T53" fmla="*/ 1176 h 1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76" h="1176">
                <a:moveTo>
                  <a:pt x="1576" y="408"/>
                </a:moveTo>
                <a:lnTo>
                  <a:pt x="1507" y="815"/>
                </a:lnTo>
                <a:lnTo>
                  <a:pt x="1350" y="815"/>
                </a:lnTo>
                <a:lnTo>
                  <a:pt x="1293" y="408"/>
                </a:lnTo>
                <a:lnTo>
                  <a:pt x="1293" y="0"/>
                </a:lnTo>
                <a:lnTo>
                  <a:pt x="1576" y="0"/>
                </a:lnTo>
                <a:lnTo>
                  <a:pt x="1576" y="408"/>
                </a:lnTo>
                <a:close/>
                <a:moveTo>
                  <a:pt x="740" y="733"/>
                </a:moveTo>
                <a:lnTo>
                  <a:pt x="595" y="315"/>
                </a:lnTo>
                <a:lnTo>
                  <a:pt x="450" y="733"/>
                </a:lnTo>
                <a:lnTo>
                  <a:pt x="740" y="733"/>
                </a:lnTo>
                <a:close/>
                <a:moveTo>
                  <a:pt x="1190" y="1176"/>
                </a:moveTo>
                <a:lnTo>
                  <a:pt x="893" y="1176"/>
                </a:lnTo>
                <a:lnTo>
                  <a:pt x="822" y="968"/>
                </a:lnTo>
                <a:lnTo>
                  <a:pt x="368" y="968"/>
                </a:lnTo>
                <a:lnTo>
                  <a:pt x="296" y="1176"/>
                </a:lnTo>
                <a:lnTo>
                  <a:pt x="0" y="1176"/>
                </a:lnTo>
                <a:lnTo>
                  <a:pt x="209" y="588"/>
                </a:lnTo>
                <a:lnTo>
                  <a:pt x="418" y="0"/>
                </a:lnTo>
                <a:lnTo>
                  <a:pt x="773" y="0"/>
                </a:lnTo>
                <a:lnTo>
                  <a:pt x="981" y="588"/>
                </a:lnTo>
                <a:lnTo>
                  <a:pt x="1190" y="1176"/>
                </a:lnTo>
                <a:close/>
                <a:moveTo>
                  <a:pt x="1301" y="1176"/>
                </a:moveTo>
                <a:lnTo>
                  <a:pt x="1301" y="910"/>
                </a:lnTo>
                <a:lnTo>
                  <a:pt x="1568" y="910"/>
                </a:lnTo>
                <a:lnTo>
                  <a:pt x="1568" y="1176"/>
                </a:lnTo>
                <a:lnTo>
                  <a:pt x="1301" y="117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(c)" hidden="1">
            <a:extLst>
              <a:ext uri="{FF2B5EF4-FFF2-40B4-BE49-F238E27FC236}">
                <a16:creationId xmlns:a16="http://schemas.microsoft.com/office/drawing/2014/main" id="{8C5E7599-C4F7-9F42-0FC3-001CFA949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992930" y="6891795"/>
            <a:ext cx="192360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noProof="1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noProof="1">
                <a:solidFill>
                  <a:schemeClr val="bg1"/>
                </a:solidFill>
                <a:latin typeface="+mn-lt"/>
              </a:rPr>
              <a:t> aalto</a:t>
            </a:r>
            <a:endParaRPr lang="fi-FI" sz="200" noProof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(logo)" descr="Z:\GRW (grow)\logot\copyright_grow.png" hidden="1">
            <a:extLst>
              <a:ext uri="{FF2B5EF4-FFF2-40B4-BE49-F238E27FC236}">
                <a16:creationId xmlns:a16="http://schemas.microsoft.com/office/drawing/2014/main" id="{2253F43D-7AF1-7EB4-2D74-17D11A66FF4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000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13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80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67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27622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2667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076325" indent="-2667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343025" indent="-2667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619250" indent="-27622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2667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152650" indent="-2667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3" pos="257">
          <p15:clr>
            <a:srgbClr val="F26B43"/>
          </p15:clr>
        </p15:guide>
        <p15:guide id="4" pos="7423">
          <p15:clr>
            <a:srgbClr val="F26B43"/>
          </p15:clr>
        </p15:guide>
        <p15:guide id="5" orient="horz" pos="3702">
          <p15:clr>
            <a:srgbClr val="F26B43"/>
          </p15:clr>
        </p15:guide>
        <p15:guide id="6" orient="horz" pos="255">
          <p15:clr>
            <a:srgbClr val="F26B43"/>
          </p15:clr>
        </p15:guide>
        <p15:guide id="7" orient="horz" pos="1389">
          <p15:clr>
            <a:srgbClr val="F26B43"/>
          </p15:clr>
        </p15:guide>
        <p15:guide id="9" orient="horz" pos="1162">
          <p15:clr>
            <a:srgbClr val="F26B43"/>
          </p15:clr>
        </p15:guide>
        <p15:guide id="10" pos="665">
          <p15:clr>
            <a:srgbClr val="F26B43"/>
          </p15:clr>
        </p15:guide>
        <p15:guide id="11" pos="7015">
          <p15:clr>
            <a:srgbClr val="F26B43"/>
          </p15:clr>
        </p15:guide>
        <p15:guide id="13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3561-8F36-E4FD-5C3B-AED2B5F15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A042B7-E4C1-1819-E8EB-C9511FBDD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200" dirty="0" err="1"/>
              <a:t>Turvallisemman</a:t>
            </a:r>
            <a:r>
              <a:rPr lang="en-US" sz="3200" dirty="0"/>
              <a:t> </a:t>
            </a:r>
            <a:r>
              <a:rPr lang="en-US" sz="3200" dirty="0" err="1"/>
              <a:t>tilan</a:t>
            </a:r>
            <a:r>
              <a:rPr lang="en-US" sz="3200" dirty="0"/>
              <a:t> </a:t>
            </a:r>
            <a:r>
              <a:rPr lang="en-US" sz="3200" dirty="0" err="1"/>
              <a:t>periaatteet</a:t>
            </a:r>
            <a:endParaRPr lang="en-FI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B9E8B5-B20A-B026-21CE-8B8A6822E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1772816"/>
            <a:ext cx="5327972" cy="4392488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1800" b="1" dirty="0" err="1"/>
              <a:t>Kunnioita</a:t>
            </a:r>
            <a:r>
              <a:rPr lang="en-US" sz="1800" b="1" dirty="0"/>
              <a:t> ja ole </a:t>
            </a:r>
            <a:r>
              <a:rPr lang="en-US" sz="1800" b="1" dirty="0" err="1"/>
              <a:t>ystävällinen</a:t>
            </a:r>
            <a:r>
              <a:rPr lang="en-US" sz="1800" b="1" dirty="0"/>
              <a:t> </a:t>
            </a:r>
            <a:r>
              <a:rPr lang="en-US" sz="1800" b="1" dirty="0" err="1"/>
              <a:t>muille</a:t>
            </a:r>
            <a:endParaRPr lang="en-US" sz="1800" b="1" dirty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Kohtaa</a:t>
            </a:r>
            <a:r>
              <a:rPr lang="en-US" sz="1800" dirty="0"/>
              <a:t> </a:t>
            </a:r>
            <a:r>
              <a:rPr lang="en-US" sz="1800" dirty="0" err="1"/>
              <a:t>muut</a:t>
            </a:r>
            <a:r>
              <a:rPr lang="en-US" sz="1800" dirty="0"/>
              <a:t> </a:t>
            </a:r>
            <a:r>
              <a:rPr lang="en-US" sz="1800" dirty="0" err="1"/>
              <a:t>avoimin</a:t>
            </a:r>
            <a:r>
              <a:rPr lang="en-US" sz="1800" dirty="0"/>
              <a:t> </a:t>
            </a:r>
            <a:r>
              <a:rPr lang="en-US" sz="1800" dirty="0" err="1"/>
              <a:t>mielin</a:t>
            </a:r>
            <a:r>
              <a:rPr lang="en-US" sz="1800" dirty="0"/>
              <a:t>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Edistä</a:t>
            </a:r>
            <a:r>
              <a:rPr lang="en-US" sz="1800" dirty="0"/>
              <a:t> </a:t>
            </a:r>
            <a:r>
              <a:rPr lang="en-US" sz="1800" dirty="0" err="1"/>
              <a:t>jokaisen</a:t>
            </a:r>
            <a:r>
              <a:rPr lang="en-US" sz="1800" dirty="0"/>
              <a:t> </a:t>
            </a:r>
            <a:r>
              <a:rPr lang="en-US" sz="1800" dirty="0" err="1"/>
              <a:t>osallistumista</a:t>
            </a:r>
            <a:r>
              <a:rPr lang="en-US" sz="1800" dirty="0"/>
              <a:t> </a:t>
            </a:r>
            <a:r>
              <a:rPr lang="en-US" sz="1800" dirty="0" err="1"/>
              <a:t>yhteisön</a:t>
            </a:r>
            <a:r>
              <a:rPr lang="en-US" sz="1800" dirty="0"/>
              <a:t> </a:t>
            </a:r>
            <a:r>
              <a:rPr lang="en-US" sz="1800" dirty="0" err="1"/>
              <a:t>kohtaamisissa</a:t>
            </a:r>
            <a:r>
              <a:rPr lang="en-US" sz="1800" dirty="0"/>
              <a:t>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Ole </a:t>
            </a:r>
            <a:r>
              <a:rPr lang="en-US" sz="1800" dirty="0" err="1"/>
              <a:t>tietoinen</a:t>
            </a:r>
            <a:r>
              <a:rPr lang="en-US" sz="1800" dirty="0"/>
              <a:t> </a:t>
            </a:r>
            <a:r>
              <a:rPr lang="en-US" sz="1800" dirty="0" err="1"/>
              <a:t>oletuksista</a:t>
            </a:r>
            <a:r>
              <a:rPr lang="en-US" sz="1800" dirty="0"/>
              <a:t> ja </a:t>
            </a:r>
            <a:r>
              <a:rPr lang="en-US" sz="1800" dirty="0" err="1"/>
              <a:t>yleistyksistä</a:t>
            </a:r>
            <a:r>
              <a:rPr lang="en-US" sz="1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Anna </a:t>
            </a:r>
            <a:r>
              <a:rPr lang="en-US" sz="1800" b="1" dirty="0" err="1"/>
              <a:t>tilaa</a:t>
            </a:r>
            <a:r>
              <a:rPr lang="en-US" sz="1800" b="1" dirty="0"/>
              <a:t> ja </a:t>
            </a:r>
            <a:r>
              <a:rPr lang="en-US" sz="1800" b="1" dirty="0" err="1"/>
              <a:t>opi</a:t>
            </a:r>
            <a:r>
              <a:rPr lang="en-US" sz="1800" b="1" dirty="0"/>
              <a:t> </a:t>
            </a:r>
            <a:r>
              <a:rPr lang="en-US" sz="1800" b="1" dirty="0" err="1"/>
              <a:t>uusia</a:t>
            </a:r>
            <a:r>
              <a:rPr lang="en-US" sz="1800" b="1" dirty="0"/>
              <a:t> </a:t>
            </a:r>
            <a:r>
              <a:rPr lang="en-US" sz="1800" b="1" dirty="0" err="1"/>
              <a:t>näkökulmia</a:t>
            </a:r>
            <a:endParaRPr lang="en-US" sz="1800" b="1" dirty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Pysy</a:t>
            </a:r>
            <a:r>
              <a:rPr lang="en-US" sz="1800" dirty="0"/>
              <a:t> </a:t>
            </a:r>
            <a:r>
              <a:rPr lang="en-US" sz="1800" dirty="0" err="1"/>
              <a:t>avoimena</a:t>
            </a:r>
            <a:r>
              <a:rPr lang="en-US" sz="1800" dirty="0"/>
              <a:t> </a:t>
            </a:r>
            <a:r>
              <a:rPr lang="en-US" sz="1800" dirty="0" err="1"/>
              <a:t>uusille</a:t>
            </a:r>
            <a:r>
              <a:rPr lang="en-US" sz="1800" dirty="0"/>
              <a:t> </a:t>
            </a:r>
            <a:r>
              <a:rPr lang="en-US" sz="1800" dirty="0" err="1"/>
              <a:t>näkökulmille</a:t>
            </a:r>
            <a:r>
              <a:rPr lang="en-US" sz="1800" dirty="0"/>
              <a:t>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Kannusta</a:t>
            </a:r>
            <a:r>
              <a:rPr lang="en-US" sz="1800" dirty="0"/>
              <a:t> </a:t>
            </a:r>
            <a:r>
              <a:rPr lang="en-US" sz="1800" dirty="0" err="1"/>
              <a:t>avoimeen</a:t>
            </a:r>
            <a:r>
              <a:rPr lang="en-US" sz="1800" dirty="0"/>
              <a:t> </a:t>
            </a:r>
            <a:r>
              <a:rPr lang="en-US" sz="1800" dirty="0" err="1"/>
              <a:t>keskusteluun</a:t>
            </a:r>
            <a:r>
              <a:rPr lang="en-US" sz="1800" dirty="0"/>
              <a:t>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Suhtaudu</a:t>
            </a:r>
            <a:r>
              <a:rPr lang="en-US" sz="1800" dirty="0"/>
              <a:t> </a:t>
            </a:r>
            <a:r>
              <a:rPr lang="en-US" sz="1800" dirty="0" err="1"/>
              <a:t>virheisiin</a:t>
            </a:r>
            <a:r>
              <a:rPr lang="en-US" sz="1800" dirty="0"/>
              <a:t> </a:t>
            </a:r>
            <a:r>
              <a:rPr lang="en-US" sz="1800" dirty="0" err="1"/>
              <a:t>ymmärtäväisesti</a:t>
            </a:r>
            <a:r>
              <a:rPr lang="en-US" sz="1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1800" b="1" dirty="0" err="1"/>
              <a:t>Uskalla</a:t>
            </a:r>
            <a:r>
              <a:rPr lang="en-US" sz="1800" b="1" dirty="0"/>
              <a:t> </a:t>
            </a:r>
            <a:r>
              <a:rPr lang="en-US" sz="1800" b="1" dirty="0" err="1"/>
              <a:t>puuttua</a:t>
            </a:r>
            <a:r>
              <a:rPr lang="en-US" sz="1800" b="1" dirty="0"/>
              <a:t> ja </a:t>
            </a:r>
            <a:r>
              <a:rPr lang="en-US" sz="1800" b="1" dirty="0" err="1"/>
              <a:t>ylläpidä</a:t>
            </a:r>
            <a:r>
              <a:rPr lang="en-US" sz="1800" b="1" dirty="0"/>
              <a:t> </a:t>
            </a:r>
            <a:r>
              <a:rPr lang="en-US" sz="1800" b="1" dirty="0" err="1"/>
              <a:t>hyvinvointia</a:t>
            </a:r>
            <a:endParaRPr lang="en-US" sz="1800" b="1" dirty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Jos </a:t>
            </a:r>
            <a:r>
              <a:rPr lang="en-US" sz="1800" dirty="0" err="1"/>
              <a:t>huomaat</a:t>
            </a:r>
            <a:r>
              <a:rPr lang="en-US" sz="1800" dirty="0"/>
              <a:t> </a:t>
            </a:r>
            <a:r>
              <a:rPr lang="en-US" sz="1800" dirty="0" err="1"/>
              <a:t>epäasiallista</a:t>
            </a:r>
            <a:r>
              <a:rPr lang="en-US" sz="1800" dirty="0"/>
              <a:t> </a:t>
            </a:r>
            <a:r>
              <a:rPr lang="en-US" sz="1800" dirty="0" err="1"/>
              <a:t>käytöstä</a:t>
            </a:r>
            <a:r>
              <a:rPr lang="en-US" sz="1800" dirty="0"/>
              <a:t>, </a:t>
            </a:r>
            <a:r>
              <a:rPr lang="en-US" sz="1800" dirty="0" err="1"/>
              <a:t>älä</a:t>
            </a:r>
            <a:r>
              <a:rPr lang="en-US" sz="1800" dirty="0"/>
              <a:t> </a:t>
            </a:r>
            <a:r>
              <a:rPr lang="en-US" sz="1800" dirty="0" err="1"/>
              <a:t>epäröi</a:t>
            </a:r>
            <a:r>
              <a:rPr lang="en-US" sz="1800" dirty="0"/>
              <a:t> </a:t>
            </a:r>
            <a:r>
              <a:rPr lang="en-US" sz="1800" dirty="0" err="1"/>
              <a:t>toimia</a:t>
            </a:r>
            <a:r>
              <a:rPr lang="en-US" sz="1800" dirty="0"/>
              <a:t>.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Pyydä</a:t>
            </a:r>
            <a:r>
              <a:rPr lang="en-US" sz="1800" dirty="0"/>
              <a:t> </a:t>
            </a:r>
            <a:r>
              <a:rPr lang="en-US" sz="1800" dirty="0" err="1"/>
              <a:t>tukea</a:t>
            </a:r>
            <a:r>
              <a:rPr lang="en-US" sz="1800" dirty="0"/>
              <a:t>, </a:t>
            </a:r>
            <a:r>
              <a:rPr lang="en-US" sz="1800" dirty="0" err="1"/>
              <a:t>apua</a:t>
            </a:r>
            <a:r>
              <a:rPr lang="en-US" sz="1800" dirty="0"/>
              <a:t> on </a:t>
            </a:r>
            <a:r>
              <a:rPr lang="en-US" sz="1800" dirty="0" err="1"/>
              <a:t>saatavilla</a:t>
            </a:r>
            <a:r>
              <a:rPr lang="en-US" sz="1800" dirty="0"/>
              <a:t>.</a:t>
            </a:r>
          </a:p>
        </p:txBody>
      </p:sp>
      <p:pic>
        <p:nvPicPr>
          <p:cNvPr id="10" name="Picture Placeholder 9" descr="A woman in a white blouse and two men in darker clothing, walking smiling in front of the Aalto University metro station. In the background, a reflection of green trees in the glass.">
            <a:extLst>
              <a:ext uri="{FF2B5EF4-FFF2-40B4-BE49-F238E27FC236}">
                <a16:creationId xmlns:a16="http://schemas.microsoft.com/office/drawing/2014/main" id="{B7ED4AD9-8D85-E614-AE88-9FC1B5071C4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98746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FA418-D732-F1E1-CFDD-48A9AF1C3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428A870-7100-A690-FE4D-2C56FF8C5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200" dirty="0" err="1"/>
              <a:t>Principer</a:t>
            </a:r>
            <a:r>
              <a:rPr lang="en-US" sz="3200" dirty="0"/>
              <a:t> för </a:t>
            </a:r>
            <a:r>
              <a:rPr lang="en-US" sz="3200" dirty="0" err="1"/>
              <a:t>tryggare</a:t>
            </a:r>
            <a:r>
              <a:rPr lang="en-US" sz="3200" dirty="0"/>
              <a:t> rum</a:t>
            </a:r>
            <a:endParaRPr lang="en-FI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72D1C6-783E-3203-AE0E-CCF9DAB7C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7" y="1988840"/>
            <a:ext cx="5327972" cy="4176464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1800" b="1" dirty="0" err="1"/>
              <a:t>Respektera</a:t>
            </a:r>
            <a:r>
              <a:rPr lang="en-US" sz="1800" b="1" dirty="0"/>
              <a:t> och var </a:t>
            </a:r>
            <a:r>
              <a:rPr lang="en-US" sz="1800" b="1" dirty="0" err="1"/>
              <a:t>vänlig</a:t>
            </a:r>
            <a:r>
              <a:rPr lang="en-US" sz="1800" b="1" dirty="0"/>
              <a:t> mot </a:t>
            </a:r>
            <a:r>
              <a:rPr lang="en-US" sz="1800" b="1" dirty="0" err="1"/>
              <a:t>andra</a:t>
            </a:r>
            <a:endParaRPr lang="en-US" sz="1800" b="1" dirty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Möt</a:t>
            </a:r>
            <a:r>
              <a:rPr lang="en-US" sz="1800" dirty="0"/>
              <a:t> </a:t>
            </a:r>
            <a:r>
              <a:rPr lang="en-US" sz="1800" dirty="0" err="1"/>
              <a:t>människörna</a:t>
            </a:r>
            <a:r>
              <a:rPr lang="en-US" sz="1800" dirty="0"/>
              <a:t> med </a:t>
            </a:r>
            <a:r>
              <a:rPr lang="en-US" sz="1800" dirty="0" err="1"/>
              <a:t>öppet</a:t>
            </a:r>
            <a:r>
              <a:rPr lang="en-US" sz="1800" dirty="0"/>
              <a:t> </a:t>
            </a:r>
            <a:r>
              <a:rPr lang="en-US" sz="1800" dirty="0" err="1"/>
              <a:t>sinne</a:t>
            </a:r>
            <a:r>
              <a:rPr lang="en-US" sz="1800" dirty="0"/>
              <a:t>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Främja</a:t>
            </a:r>
            <a:r>
              <a:rPr lang="en-US" sz="1800" dirty="0"/>
              <a:t> </a:t>
            </a:r>
            <a:r>
              <a:rPr lang="en-US" sz="1800" dirty="0" err="1"/>
              <a:t>allas</a:t>
            </a:r>
            <a:r>
              <a:rPr lang="en-US" sz="1800" dirty="0"/>
              <a:t> </a:t>
            </a:r>
            <a:r>
              <a:rPr lang="en-US" sz="1800" dirty="0" err="1"/>
              <a:t>deltagande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gemenskapens</a:t>
            </a:r>
            <a:r>
              <a:rPr lang="en-US" sz="1800" dirty="0"/>
              <a:t> </a:t>
            </a:r>
            <a:r>
              <a:rPr lang="en-US" sz="1800" dirty="0" err="1"/>
              <a:t>möten</a:t>
            </a:r>
            <a:r>
              <a:rPr lang="en-US" sz="1800" dirty="0"/>
              <a:t>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Var </a:t>
            </a:r>
            <a:r>
              <a:rPr lang="en-US" sz="1800" dirty="0" err="1"/>
              <a:t>medveten</a:t>
            </a:r>
            <a:r>
              <a:rPr lang="en-US" sz="1800" dirty="0"/>
              <a:t> om </a:t>
            </a:r>
            <a:r>
              <a:rPr lang="en-US" sz="1800" dirty="0" err="1"/>
              <a:t>fördomar</a:t>
            </a:r>
            <a:r>
              <a:rPr lang="en-US" sz="1800" dirty="0"/>
              <a:t> och </a:t>
            </a:r>
            <a:r>
              <a:rPr lang="en-US" sz="1800" dirty="0" err="1"/>
              <a:t>generaliseringar</a:t>
            </a:r>
            <a:r>
              <a:rPr lang="en-US" sz="1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Ge </a:t>
            </a:r>
            <a:r>
              <a:rPr lang="en-US" sz="1800" b="1" dirty="0" err="1"/>
              <a:t>utrymme</a:t>
            </a:r>
            <a:r>
              <a:rPr lang="en-US" sz="1800" b="1" dirty="0"/>
              <a:t> och </a:t>
            </a:r>
            <a:r>
              <a:rPr lang="en-US" sz="1800" b="1" dirty="0" err="1"/>
              <a:t>lär</a:t>
            </a:r>
            <a:r>
              <a:rPr lang="en-US" sz="1800" b="1" dirty="0"/>
              <a:t> dig </a:t>
            </a:r>
            <a:r>
              <a:rPr lang="en-US" sz="1800" b="1" dirty="0" err="1"/>
              <a:t>nya</a:t>
            </a:r>
            <a:r>
              <a:rPr lang="en-US" sz="1800" b="1" dirty="0"/>
              <a:t> </a:t>
            </a:r>
            <a:r>
              <a:rPr lang="en-US" sz="1800" b="1" dirty="0" err="1"/>
              <a:t>perspektiv</a:t>
            </a:r>
            <a:endParaRPr lang="en-US" sz="1800" b="1" dirty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Var </a:t>
            </a:r>
            <a:r>
              <a:rPr lang="en-US" sz="1800" dirty="0" err="1"/>
              <a:t>öppen</a:t>
            </a:r>
            <a:r>
              <a:rPr lang="en-US" sz="1800" dirty="0"/>
              <a:t> för </a:t>
            </a:r>
            <a:r>
              <a:rPr lang="en-US" sz="1800" dirty="0" err="1"/>
              <a:t>nya</a:t>
            </a:r>
            <a:r>
              <a:rPr lang="en-US" sz="1800" dirty="0"/>
              <a:t> </a:t>
            </a:r>
            <a:r>
              <a:rPr lang="en-US" sz="1800" dirty="0" err="1"/>
              <a:t>perspektiv</a:t>
            </a:r>
            <a:r>
              <a:rPr lang="en-US" sz="1800" dirty="0"/>
              <a:t>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Främja</a:t>
            </a:r>
            <a:r>
              <a:rPr lang="en-US" sz="1800" dirty="0"/>
              <a:t> </a:t>
            </a:r>
            <a:r>
              <a:rPr lang="en-US" sz="1800" dirty="0" err="1"/>
              <a:t>öppen</a:t>
            </a:r>
            <a:r>
              <a:rPr lang="en-US" sz="1800" dirty="0"/>
              <a:t> </a:t>
            </a:r>
            <a:r>
              <a:rPr lang="en-US" sz="1800" dirty="0" err="1"/>
              <a:t>diskussion</a:t>
            </a:r>
            <a:r>
              <a:rPr lang="en-US" sz="1800" dirty="0"/>
              <a:t>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Bemöt</a:t>
            </a:r>
            <a:r>
              <a:rPr lang="en-US" sz="1800" dirty="0"/>
              <a:t> </a:t>
            </a:r>
            <a:r>
              <a:rPr lang="en-US" sz="1800" dirty="0" err="1"/>
              <a:t>misstag</a:t>
            </a:r>
            <a:r>
              <a:rPr lang="en-US" sz="1800" dirty="0"/>
              <a:t> med </a:t>
            </a:r>
            <a:r>
              <a:rPr lang="en-US" sz="1800" dirty="0" err="1"/>
              <a:t>förståelse</a:t>
            </a:r>
            <a:r>
              <a:rPr lang="en-US" sz="1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Våga </a:t>
            </a:r>
            <a:r>
              <a:rPr lang="en-US" sz="1800" b="1" dirty="0" err="1"/>
              <a:t>ingripa</a:t>
            </a:r>
            <a:r>
              <a:rPr lang="en-US" sz="1800" b="1" dirty="0"/>
              <a:t> och </a:t>
            </a:r>
            <a:r>
              <a:rPr lang="en-US" sz="1800" b="1" dirty="0" err="1"/>
              <a:t>upprätthålla</a:t>
            </a:r>
            <a:r>
              <a:rPr lang="en-US" sz="1800" b="1" dirty="0"/>
              <a:t> </a:t>
            </a:r>
            <a:r>
              <a:rPr lang="en-US" sz="1800" b="1" dirty="0" err="1"/>
              <a:t>välbefinnande</a:t>
            </a:r>
            <a:r>
              <a:rPr lang="en-US" sz="1800" b="1" dirty="0"/>
              <a:t>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Om du </a:t>
            </a:r>
            <a:r>
              <a:rPr lang="en-US" sz="1800" dirty="0" err="1"/>
              <a:t>lägger</a:t>
            </a:r>
            <a:r>
              <a:rPr lang="en-US" sz="1800" dirty="0"/>
              <a:t> </a:t>
            </a:r>
            <a:r>
              <a:rPr lang="en-US" sz="1800" dirty="0" err="1"/>
              <a:t>märker</a:t>
            </a:r>
            <a:r>
              <a:rPr lang="en-US" sz="1800" dirty="0"/>
              <a:t> till </a:t>
            </a:r>
            <a:r>
              <a:rPr lang="en-US" sz="1800" dirty="0" err="1"/>
              <a:t>osakligt</a:t>
            </a:r>
            <a:r>
              <a:rPr lang="en-US" sz="1800" dirty="0"/>
              <a:t> </a:t>
            </a:r>
            <a:r>
              <a:rPr lang="en-US" sz="1800" dirty="0" err="1"/>
              <a:t>bemötande</a:t>
            </a:r>
            <a:r>
              <a:rPr lang="en-US" sz="1800" dirty="0"/>
              <a:t>, </a:t>
            </a:r>
            <a:r>
              <a:rPr lang="en-US" sz="1800" dirty="0" err="1"/>
              <a:t>tveka</a:t>
            </a:r>
            <a:r>
              <a:rPr lang="en-US" sz="1800" dirty="0"/>
              <a:t> </a:t>
            </a:r>
            <a:r>
              <a:rPr lang="en-US" sz="1800" dirty="0" err="1"/>
              <a:t>inte</a:t>
            </a:r>
            <a:r>
              <a:rPr lang="en-US" sz="1800" dirty="0"/>
              <a:t> </a:t>
            </a:r>
            <a:r>
              <a:rPr lang="en-US" sz="1800" dirty="0" err="1"/>
              <a:t>att</a:t>
            </a:r>
            <a:r>
              <a:rPr lang="en-US" sz="1800" dirty="0"/>
              <a:t> </a:t>
            </a:r>
            <a:r>
              <a:rPr lang="en-US" sz="1800" dirty="0" err="1"/>
              <a:t>agera</a:t>
            </a:r>
            <a:r>
              <a:rPr lang="en-US" sz="1800" dirty="0"/>
              <a:t>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Be om </a:t>
            </a:r>
            <a:r>
              <a:rPr lang="en-US" sz="1800" dirty="0" err="1"/>
              <a:t>hjälp</a:t>
            </a:r>
            <a:r>
              <a:rPr lang="en-US" sz="1800" dirty="0"/>
              <a:t> vid </a:t>
            </a:r>
            <a:r>
              <a:rPr lang="en-US" sz="1800" dirty="0" err="1"/>
              <a:t>behov</a:t>
            </a:r>
            <a:r>
              <a:rPr lang="en-US" sz="1800" dirty="0"/>
              <a:t>, det </a:t>
            </a:r>
            <a:r>
              <a:rPr lang="en-US" sz="1800" dirty="0" err="1"/>
              <a:t>finns</a:t>
            </a:r>
            <a:r>
              <a:rPr lang="en-US" sz="1800" dirty="0"/>
              <a:t> </a:t>
            </a:r>
            <a:r>
              <a:rPr lang="en-US" sz="1800" dirty="0" err="1"/>
              <a:t>stöd</a:t>
            </a:r>
            <a:r>
              <a:rPr lang="en-US" sz="1800" dirty="0"/>
              <a:t> </a:t>
            </a:r>
            <a:r>
              <a:rPr lang="en-US" sz="1800" dirty="0" err="1"/>
              <a:t>att</a:t>
            </a:r>
            <a:r>
              <a:rPr lang="en-US" sz="1800" dirty="0"/>
              <a:t> </a:t>
            </a:r>
            <a:r>
              <a:rPr lang="en-US" sz="1800" dirty="0" err="1"/>
              <a:t>få</a:t>
            </a:r>
            <a:r>
              <a:rPr lang="en-US" sz="1800" dirty="0"/>
              <a:t>.</a:t>
            </a:r>
            <a:endParaRPr lang="en-FI" sz="1800" dirty="0"/>
          </a:p>
        </p:txBody>
      </p:sp>
      <p:pic>
        <p:nvPicPr>
          <p:cNvPr id="10" name="Picture Placeholder 9" descr="A woman in a white blouse and two men in darker clothing, walking smiling in front of the Aalto University metro station. In the background, a reflection of green trees in the glass.">
            <a:extLst>
              <a:ext uri="{FF2B5EF4-FFF2-40B4-BE49-F238E27FC236}">
                <a16:creationId xmlns:a16="http://schemas.microsoft.com/office/drawing/2014/main" id="{79E24596-4707-6228-AA28-0B07B0F5E50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28156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FE955-153A-C9B8-E308-62925FDE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F5117E-9D85-C22F-AF55-8B9B0C22D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200" dirty="0"/>
              <a:t>Principles for a safer space</a:t>
            </a:r>
            <a:endParaRPr lang="en-FI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03913-F22C-711A-3FEC-F8157C02E7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376" y="1484784"/>
            <a:ext cx="5327972" cy="4608512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1800" b="1" dirty="0"/>
              <a:t>Respect and be kind to others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Meet everyone with an open mind.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Promote everyone's participation in community encounters.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Be aware of assumptions and generalizations.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Give space and learn new perspectives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Stay open to new perspectives.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Encourage open discussion.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Approach mistakes with compassion.</a:t>
            </a:r>
          </a:p>
          <a:p>
            <a:pPr>
              <a:lnSpc>
                <a:spcPct val="90000"/>
              </a:lnSpc>
            </a:pPr>
            <a:r>
              <a:rPr lang="en-US" sz="1800" b="1" dirty="0"/>
              <a:t>Have courage to intervene and maintain wellbeing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If you notice inclusion barriers, do not hesitate to act.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Ask for help when needed, support is available.</a:t>
            </a:r>
          </a:p>
        </p:txBody>
      </p:sp>
      <p:pic>
        <p:nvPicPr>
          <p:cNvPr id="10" name="Picture Placeholder 9" descr="A woman in a white blouse and two men in darker clothing, walking smiling in front of the Aalto University metro station. In the background, a reflection of green trees in the glass.">
            <a:extLst>
              <a:ext uri="{FF2B5EF4-FFF2-40B4-BE49-F238E27FC236}">
                <a16:creationId xmlns:a16="http://schemas.microsoft.com/office/drawing/2014/main" id="{413101A3-9969-41E7-61C4-C2EDB2A160F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00427028"/>
      </p:ext>
    </p:extLst>
  </p:cSld>
  <p:clrMapOvr>
    <a:masterClrMapping/>
  </p:clrMapOvr>
</p:sld>
</file>

<file path=ppt/theme/theme1.xml><?xml version="1.0" encoding="utf-8"?>
<a:theme xmlns:a="http://schemas.openxmlformats.org/drawingml/2006/main" name="Aalto - Content Slides">
  <a:themeElements>
    <a:clrScheme name="AALTO university">
      <a:dk1>
        <a:sysClr val="windowText" lastClr="000000"/>
      </a:dk1>
      <a:lt1>
        <a:sysClr val="window" lastClr="FFFFFF"/>
      </a:lt1>
      <a:dk2>
        <a:srgbClr val="B4B4B4"/>
      </a:dk2>
      <a:lt2>
        <a:srgbClr val="E8E8E8"/>
      </a:lt2>
      <a:accent1>
        <a:srgbClr val="F7E159"/>
      </a:accent1>
      <a:accent2>
        <a:srgbClr val="FD6360"/>
      </a:accent2>
      <a:accent3>
        <a:srgbClr val="46A5FF"/>
      </a:accent3>
      <a:accent4>
        <a:srgbClr val="5A5A5A"/>
      </a:accent4>
      <a:accent5>
        <a:srgbClr val="A0A0A0"/>
      </a:accent5>
      <a:accent6>
        <a:srgbClr val="DCDCD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1600" dirty="0" err="1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alto.potx" id="{E5661A51-00B6-43DE-BADF-97B251F291A2}" vid="{FE8C261A-EA10-422E-9816-30B6FE9F850C}"/>
    </a:ext>
  </a:extLst>
</a:theme>
</file>

<file path=ppt/theme/theme2.xml><?xml version="1.0" encoding="utf-8"?>
<a:theme xmlns:a="http://schemas.openxmlformats.org/drawingml/2006/main" name="Office Theme">
  <a:themeElements>
    <a:clrScheme name="AALTO university">
      <a:dk1>
        <a:sysClr val="windowText" lastClr="000000"/>
      </a:dk1>
      <a:lt1>
        <a:sysClr val="window" lastClr="FFFFFF"/>
      </a:lt1>
      <a:dk2>
        <a:srgbClr val="B4B4B4"/>
      </a:dk2>
      <a:lt2>
        <a:srgbClr val="E8E8E8"/>
      </a:lt2>
      <a:accent1>
        <a:srgbClr val="F7E159"/>
      </a:accent1>
      <a:accent2>
        <a:srgbClr val="FD6360"/>
      </a:accent2>
      <a:accent3>
        <a:srgbClr val="46A5FF"/>
      </a:accent3>
      <a:accent4>
        <a:srgbClr val="5A5A5A"/>
      </a:accent4>
      <a:accent5>
        <a:srgbClr val="A0A0A0"/>
      </a:accent5>
      <a:accent6>
        <a:srgbClr val="DCDCD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AALTO university">
      <a:dk1>
        <a:sysClr val="windowText" lastClr="000000"/>
      </a:dk1>
      <a:lt1>
        <a:sysClr val="window" lastClr="FFFFFF"/>
      </a:lt1>
      <a:dk2>
        <a:srgbClr val="B4B4B4"/>
      </a:dk2>
      <a:lt2>
        <a:srgbClr val="E8E8E8"/>
      </a:lt2>
      <a:accent1>
        <a:srgbClr val="F7E159"/>
      </a:accent1>
      <a:accent2>
        <a:srgbClr val="FD6360"/>
      </a:accent2>
      <a:accent3>
        <a:srgbClr val="46A5FF"/>
      </a:accent3>
      <a:accent4>
        <a:srgbClr val="5A5A5A"/>
      </a:accent4>
      <a:accent5>
        <a:srgbClr val="A0A0A0"/>
      </a:accent5>
      <a:accent6>
        <a:srgbClr val="DCDCD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D8067A49724945B01A3FCDF2E7485D" ma:contentTypeVersion="4" ma:contentTypeDescription="Create a new document." ma:contentTypeScope="" ma:versionID="716731af9105aabc98510b6d6c53dfae">
  <xsd:schema xmlns:xsd="http://www.w3.org/2001/XMLSchema" xmlns:xs="http://www.w3.org/2001/XMLSchema" xmlns:p="http://schemas.microsoft.com/office/2006/metadata/properties" xmlns:ns2="1f75d104-e856-40ea-a1e1-b25d46133343" targetNamespace="http://schemas.microsoft.com/office/2006/metadata/properties" ma:root="true" ma:fieldsID="6387f3a507464233f9e73c41307ac857" ns2:_="">
    <xsd:import namespace="1f75d104-e856-40ea-a1e1-b25d461333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5d104-e856-40ea-a1e1-b25d461333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2E0E3A-4183-45A6-9414-199F1B05CCC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BF1A951-8935-41F8-A34F-D50C0995E5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AEB55A-01A6-475D-8FD9-615AA44C22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75d104-e856-40ea-a1e1-b25d461333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aalto_</Template>
  <TotalTime>310</TotalTime>
  <Words>231</Words>
  <Application>Microsoft Office PowerPoint</Application>
  <PresentationFormat>Widescreen</PresentationFormat>
  <Paragraphs>39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Aalto - Content Slides</vt:lpstr>
      <vt:lpstr>Turvallisemman tilan periaatteet</vt:lpstr>
      <vt:lpstr>Principer för tryggare rum</vt:lpstr>
      <vt:lpstr>Principles for a safer space</vt:lpstr>
    </vt:vector>
  </TitlesOfParts>
  <Company>Aalto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Tapanainen Anne</dc:creator>
  <cp:lastModifiedBy>Tapanainen Anne</cp:lastModifiedBy>
  <cp:revision>19</cp:revision>
  <dcterms:created xsi:type="dcterms:W3CDTF">2026-03-03T13:38:25Z</dcterms:created>
  <dcterms:modified xsi:type="dcterms:W3CDTF">2026-03-06T10:15:40Z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0x01010077D8067A49724945B01A3FCDF2E7485D</vt:lpwstr>
  </property>
</Properties>
</file>