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9"/>
  </p:notesMasterIdLst>
  <p:sldIdLst>
    <p:sldId id="267" r:id="rId5"/>
    <p:sldId id="279" r:id="rId6"/>
    <p:sldId id="284" r:id="rId7"/>
    <p:sldId id="258" r:id="rId8"/>
    <p:sldId id="259" r:id="rId9"/>
    <p:sldId id="285" r:id="rId10"/>
    <p:sldId id="290" r:id="rId11"/>
    <p:sldId id="296" r:id="rId12"/>
    <p:sldId id="282" r:id="rId13"/>
    <p:sldId id="288" r:id="rId14"/>
    <p:sldId id="260" r:id="rId15"/>
    <p:sldId id="287" r:id="rId16"/>
    <p:sldId id="286" r:id="rId17"/>
    <p:sldId id="268" r:id="rId18"/>
  </p:sldIdLst>
  <p:sldSz cx="7559675" cy="106918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8" userDrawn="1">
          <p15:clr>
            <a:srgbClr val="A4A3A4"/>
          </p15:clr>
        </p15:guide>
        <p15:guide id="2" pos="2381" userDrawn="1">
          <p15:clr>
            <a:srgbClr val="A4A3A4"/>
          </p15:clr>
        </p15:guide>
        <p15:guide id="3" pos="657" userDrawn="1">
          <p15:clr>
            <a:srgbClr val="A4A3A4"/>
          </p15:clr>
        </p15:guide>
        <p15:guide id="4" orient="horz" pos="2211" userDrawn="1">
          <p15:clr>
            <a:srgbClr val="A4A3A4"/>
          </p15:clr>
        </p15:guide>
        <p15:guide id="5" pos="4082" userDrawn="1">
          <p15:clr>
            <a:srgbClr val="A4A3A4"/>
          </p15:clr>
        </p15:guide>
        <p15:guide id="6" pos="2336" userDrawn="1">
          <p15:clr>
            <a:srgbClr val="A4A3A4"/>
          </p15:clr>
        </p15:guide>
        <p15:guide id="7" pos="2426" userDrawn="1">
          <p15:clr>
            <a:srgbClr val="A4A3A4"/>
          </p15:clr>
        </p15:guide>
        <p15:guide id="8" orient="horz" pos="25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363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5F5D9F-DE19-4532-8DEA-AE48003B723E}" v="1" dt="2025-12-15T09:4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1276" y="-2224"/>
      </p:cViewPr>
      <p:guideLst>
        <p:guide orient="horz" pos="6248"/>
        <p:guide pos="2381"/>
        <p:guide pos="657"/>
        <p:guide orient="horz" pos="2211"/>
        <p:guide pos="4082"/>
        <p:guide pos="2336"/>
        <p:guide pos="2426"/>
        <p:guide orient="horz" pos="25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CC4961-31BD-044C-941C-7349F0375F5E}" type="datetimeFigureOut">
              <a:rPr lang="en-US" smtClean="0"/>
              <a:t>12/15/2025</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651D9-087A-844F-901B-5995970B69A4}" type="slidenum">
              <a:rPr lang="en-US" smtClean="0"/>
              <a:t>‹#›</a:t>
            </a:fld>
            <a:endParaRPr lang="en-US"/>
          </a:p>
        </p:txBody>
      </p:sp>
    </p:spTree>
    <p:extLst>
      <p:ext uri="{BB962C8B-B14F-4D97-AF65-F5344CB8AC3E}">
        <p14:creationId xmlns:p14="http://schemas.microsoft.com/office/powerpoint/2010/main" val="810420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06651D9-087A-844F-901B-5995970B69A4}" type="slidenum">
              <a:rPr lang="en-US" smtClean="0"/>
              <a:t>3</a:t>
            </a:fld>
            <a:endParaRPr lang="en-US"/>
          </a:p>
        </p:txBody>
      </p:sp>
    </p:spTree>
    <p:extLst>
      <p:ext uri="{BB962C8B-B14F-4D97-AF65-F5344CB8AC3E}">
        <p14:creationId xmlns:p14="http://schemas.microsoft.com/office/powerpoint/2010/main" val="3173241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06651D9-087A-844F-901B-5995970B69A4}" type="slidenum">
              <a:rPr lang="en-US" smtClean="0"/>
              <a:t>7</a:t>
            </a:fld>
            <a:endParaRPr lang="en-US"/>
          </a:p>
        </p:txBody>
      </p:sp>
    </p:spTree>
    <p:extLst>
      <p:ext uri="{BB962C8B-B14F-4D97-AF65-F5344CB8AC3E}">
        <p14:creationId xmlns:p14="http://schemas.microsoft.com/office/powerpoint/2010/main" val="64884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606651D9-087A-844F-901B-5995970B69A4}" type="slidenum">
              <a:rPr lang="en-US" smtClean="0"/>
              <a:t>8</a:t>
            </a:fld>
            <a:endParaRPr lang="en-US"/>
          </a:p>
        </p:txBody>
      </p:sp>
    </p:spTree>
    <p:extLst>
      <p:ext uri="{BB962C8B-B14F-4D97-AF65-F5344CB8AC3E}">
        <p14:creationId xmlns:p14="http://schemas.microsoft.com/office/powerpoint/2010/main" val="309339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651D9-087A-844F-901B-5995970B69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97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7" y="1749797"/>
            <a:ext cx="6425724" cy="3722335"/>
          </a:xfrm>
        </p:spPr>
        <p:txBody>
          <a:bodyPr anchor="b"/>
          <a:lstStyle>
            <a:lvl1pPr algn="ctr">
              <a:defRPr sz="4960"/>
            </a:lvl1pPr>
          </a:lstStyle>
          <a:p>
            <a:r>
              <a:rPr lang="en-US"/>
              <a:t>Click to edit Master title style</a:t>
            </a:r>
          </a:p>
        </p:txBody>
      </p:sp>
      <p:sp>
        <p:nvSpPr>
          <p:cNvPr id="3" name="Subtitle 2"/>
          <p:cNvSpPr>
            <a:spLocks noGrp="1"/>
          </p:cNvSpPr>
          <p:nvPr>
            <p:ph type="subTitle" idx="1"/>
          </p:nvPr>
        </p:nvSpPr>
        <p:spPr>
          <a:xfrm>
            <a:off x="944961" y="5615679"/>
            <a:ext cx="5669756" cy="2581379"/>
          </a:xfrm>
        </p:spPr>
        <p:txBody>
          <a:bodyPr/>
          <a:lstStyle>
            <a:lvl1pPr marL="0" indent="0" algn="ctr">
              <a:buNone/>
              <a:defRPr sz="1984"/>
            </a:lvl1pPr>
            <a:lvl2pPr marL="377987" indent="0" algn="ctr">
              <a:buNone/>
              <a:defRPr sz="1653"/>
            </a:lvl2pPr>
            <a:lvl3pPr marL="755973" indent="0" algn="ctr">
              <a:buNone/>
              <a:defRPr sz="1488"/>
            </a:lvl3pPr>
            <a:lvl4pPr marL="1133961" indent="0" algn="ctr">
              <a:buNone/>
              <a:defRPr sz="1323"/>
            </a:lvl4pPr>
            <a:lvl5pPr marL="1511947" indent="0" algn="ctr">
              <a:buNone/>
              <a:defRPr sz="1323"/>
            </a:lvl5pPr>
            <a:lvl6pPr marL="1889933" indent="0" algn="ctr">
              <a:buNone/>
              <a:defRPr sz="1323"/>
            </a:lvl6pPr>
            <a:lvl7pPr marL="2267920" indent="0" algn="ctr">
              <a:buNone/>
              <a:defRPr sz="1323"/>
            </a:lvl7pPr>
            <a:lvl8pPr marL="2645907" indent="0" algn="ctr">
              <a:buNone/>
              <a:defRPr sz="1323"/>
            </a:lvl8pPr>
            <a:lvl9pPr marL="3023894" indent="0" algn="ctr">
              <a:buNone/>
              <a:defRPr sz="1323"/>
            </a:lvl9pPr>
          </a:lstStyle>
          <a:p>
            <a:r>
              <a:rPr lang="en-US"/>
              <a:t>Click to edit Master subtitle style</a:t>
            </a:r>
          </a:p>
        </p:txBody>
      </p:sp>
      <p:sp>
        <p:nvSpPr>
          <p:cNvPr id="4" name="Date Placeholder 3"/>
          <p:cNvSpPr>
            <a:spLocks noGrp="1"/>
          </p:cNvSpPr>
          <p:nvPr>
            <p:ph type="dt" sz="half" idx="10"/>
          </p:nvPr>
        </p:nvSpPr>
        <p:spPr/>
        <p:txBody>
          <a:bodyPr/>
          <a:lstStyle/>
          <a:p>
            <a:fld id="{4FAC4835-744B-324F-8822-9D1309ABB18C}"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4835-744B-324F-8822-9D1309ABB18C}"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1"/>
            <a:ext cx="1630055" cy="90608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729" y="569241"/>
            <a:ext cx="4795669"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4835-744B-324F-8822-9D1309ABB18C}"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C4835-744B-324F-8822-9D1309ABB18C}"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2" y="2665533"/>
            <a:ext cx="6520220" cy="4447496"/>
          </a:xfrm>
        </p:spPr>
        <p:txBody>
          <a:bodyPr anchor="b"/>
          <a:lstStyle>
            <a:lvl1pPr>
              <a:defRPr sz="4960"/>
            </a:lvl1pPr>
          </a:lstStyle>
          <a:p>
            <a:r>
              <a:rPr lang="en-US"/>
              <a:t>Click to edit Master title style</a:t>
            </a:r>
          </a:p>
        </p:txBody>
      </p:sp>
      <p:sp>
        <p:nvSpPr>
          <p:cNvPr id="3" name="Text Placeholder 2"/>
          <p:cNvSpPr>
            <a:spLocks noGrp="1"/>
          </p:cNvSpPr>
          <p:nvPr>
            <p:ph type="body" idx="1"/>
          </p:nvPr>
        </p:nvSpPr>
        <p:spPr>
          <a:xfrm>
            <a:off x="515792" y="7155103"/>
            <a:ext cx="6520220" cy="2338833"/>
          </a:xfrm>
        </p:spPr>
        <p:txBody>
          <a:bodyPr/>
          <a:lstStyle>
            <a:lvl1pPr marL="0" indent="0">
              <a:buNone/>
              <a:defRPr sz="1984">
                <a:solidFill>
                  <a:schemeClr val="tx1"/>
                </a:solidFill>
              </a:defRPr>
            </a:lvl1pPr>
            <a:lvl2pPr marL="377987" indent="0">
              <a:buNone/>
              <a:defRPr sz="1653">
                <a:solidFill>
                  <a:schemeClr val="tx1">
                    <a:tint val="75000"/>
                  </a:schemeClr>
                </a:solidFill>
              </a:defRPr>
            </a:lvl2pPr>
            <a:lvl3pPr marL="755973" indent="0">
              <a:buNone/>
              <a:defRPr sz="1488">
                <a:solidFill>
                  <a:schemeClr val="tx1">
                    <a:tint val="75000"/>
                  </a:schemeClr>
                </a:solidFill>
              </a:defRPr>
            </a:lvl3pPr>
            <a:lvl4pPr marL="1133961" indent="0">
              <a:buNone/>
              <a:defRPr sz="1323">
                <a:solidFill>
                  <a:schemeClr val="tx1">
                    <a:tint val="75000"/>
                  </a:schemeClr>
                </a:solidFill>
              </a:defRPr>
            </a:lvl4pPr>
            <a:lvl5pPr marL="1511947" indent="0">
              <a:buNone/>
              <a:defRPr sz="1323">
                <a:solidFill>
                  <a:schemeClr val="tx1">
                    <a:tint val="75000"/>
                  </a:schemeClr>
                </a:solidFill>
              </a:defRPr>
            </a:lvl5pPr>
            <a:lvl6pPr marL="1889933" indent="0">
              <a:buNone/>
              <a:defRPr sz="1323">
                <a:solidFill>
                  <a:schemeClr val="tx1">
                    <a:tint val="75000"/>
                  </a:schemeClr>
                </a:solidFill>
              </a:defRPr>
            </a:lvl6pPr>
            <a:lvl7pPr marL="2267920" indent="0">
              <a:buNone/>
              <a:defRPr sz="1323">
                <a:solidFill>
                  <a:schemeClr val="tx1">
                    <a:tint val="75000"/>
                  </a:schemeClr>
                </a:solidFill>
              </a:defRPr>
            </a:lvl7pPr>
            <a:lvl8pPr marL="2645907" indent="0">
              <a:buNone/>
              <a:defRPr sz="1323">
                <a:solidFill>
                  <a:schemeClr val="tx1">
                    <a:tint val="75000"/>
                  </a:schemeClr>
                </a:solidFill>
              </a:defRPr>
            </a:lvl8pPr>
            <a:lvl9pPr marL="3023894" indent="0">
              <a:buNone/>
              <a:defRPr sz="1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C4835-744B-324F-8822-9D1309ABB18C}" type="datetimeFigureOut">
              <a:rPr lang="en-GB" smtClean="0"/>
              <a:t>15/12/2025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9728" y="2846201"/>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7086" y="2846201"/>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C4835-744B-324F-8822-9D1309ABB18C}"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p>
        </p:txBody>
      </p:sp>
      <p:sp>
        <p:nvSpPr>
          <p:cNvPr id="3" name="Text Placeholder 2"/>
          <p:cNvSpPr>
            <a:spLocks noGrp="1"/>
          </p:cNvSpPr>
          <p:nvPr>
            <p:ph type="body" idx="1"/>
          </p:nvPr>
        </p:nvSpPr>
        <p:spPr>
          <a:xfrm>
            <a:off x="520714" y="2620981"/>
            <a:ext cx="3198096" cy="1284503"/>
          </a:xfrm>
        </p:spPr>
        <p:txBody>
          <a:bodyPr anchor="b"/>
          <a:lstStyle>
            <a:lvl1pPr marL="0" indent="0">
              <a:buNone/>
              <a:defRPr sz="1984" b="1"/>
            </a:lvl1pPr>
            <a:lvl2pPr marL="377987" indent="0">
              <a:buNone/>
              <a:defRPr sz="1653" b="1"/>
            </a:lvl2pPr>
            <a:lvl3pPr marL="755973" indent="0">
              <a:buNone/>
              <a:defRPr sz="1488" b="1"/>
            </a:lvl3pPr>
            <a:lvl4pPr marL="1133961" indent="0">
              <a:buNone/>
              <a:defRPr sz="1323" b="1"/>
            </a:lvl4pPr>
            <a:lvl5pPr marL="1511947" indent="0">
              <a:buNone/>
              <a:defRPr sz="1323" b="1"/>
            </a:lvl5pPr>
            <a:lvl6pPr marL="1889933" indent="0">
              <a:buNone/>
              <a:defRPr sz="1323" b="1"/>
            </a:lvl6pPr>
            <a:lvl7pPr marL="2267920" indent="0">
              <a:buNone/>
              <a:defRPr sz="1323" b="1"/>
            </a:lvl7pPr>
            <a:lvl8pPr marL="2645907" indent="0">
              <a:buNone/>
              <a:defRPr sz="1323" b="1"/>
            </a:lvl8pPr>
            <a:lvl9pPr marL="3023894" indent="0">
              <a:buNone/>
              <a:defRPr sz="1323" b="1"/>
            </a:lvl9pPr>
          </a:lstStyle>
          <a:p>
            <a:pPr lvl="0"/>
            <a:r>
              <a:rPr lang="en-US"/>
              <a:t>Click to edit Master text styles</a:t>
            </a:r>
          </a:p>
        </p:txBody>
      </p:sp>
      <p:sp>
        <p:nvSpPr>
          <p:cNvPr id="4" name="Content Placeholder 3"/>
          <p:cNvSpPr>
            <a:spLocks noGrp="1"/>
          </p:cNvSpPr>
          <p:nvPr>
            <p:ph sz="half" idx="2"/>
          </p:nvPr>
        </p:nvSpPr>
        <p:spPr>
          <a:xfrm>
            <a:off x="520714" y="3905483"/>
            <a:ext cx="3198096"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27087" y="2620981"/>
            <a:ext cx="3213847" cy="1284503"/>
          </a:xfrm>
        </p:spPr>
        <p:txBody>
          <a:bodyPr anchor="b"/>
          <a:lstStyle>
            <a:lvl1pPr marL="0" indent="0">
              <a:buNone/>
              <a:defRPr sz="1984" b="1"/>
            </a:lvl1pPr>
            <a:lvl2pPr marL="377987" indent="0">
              <a:buNone/>
              <a:defRPr sz="1653" b="1"/>
            </a:lvl2pPr>
            <a:lvl3pPr marL="755973" indent="0">
              <a:buNone/>
              <a:defRPr sz="1488" b="1"/>
            </a:lvl3pPr>
            <a:lvl4pPr marL="1133961" indent="0">
              <a:buNone/>
              <a:defRPr sz="1323" b="1"/>
            </a:lvl4pPr>
            <a:lvl5pPr marL="1511947" indent="0">
              <a:buNone/>
              <a:defRPr sz="1323" b="1"/>
            </a:lvl5pPr>
            <a:lvl6pPr marL="1889933" indent="0">
              <a:buNone/>
              <a:defRPr sz="1323" b="1"/>
            </a:lvl6pPr>
            <a:lvl7pPr marL="2267920" indent="0">
              <a:buNone/>
              <a:defRPr sz="1323" b="1"/>
            </a:lvl7pPr>
            <a:lvl8pPr marL="2645907" indent="0">
              <a:buNone/>
              <a:defRPr sz="1323" b="1"/>
            </a:lvl8pPr>
            <a:lvl9pPr marL="3023894" indent="0">
              <a:buNone/>
              <a:defRPr sz="1323" b="1"/>
            </a:lvl9pPr>
          </a:lstStyle>
          <a:p>
            <a:pPr lvl="0"/>
            <a:r>
              <a:rPr lang="en-US"/>
              <a:t>Click to edit Master text styles</a:t>
            </a:r>
          </a:p>
        </p:txBody>
      </p:sp>
      <p:sp>
        <p:nvSpPr>
          <p:cNvPr id="6" name="Content Placeholder 5"/>
          <p:cNvSpPr>
            <a:spLocks noGrp="1"/>
          </p:cNvSpPr>
          <p:nvPr>
            <p:ph sz="quarter" idx="4"/>
          </p:nvPr>
        </p:nvSpPr>
        <p:spPr>
          <a:xfrm>
            <a:off x="3827087" y="3905483"/>
            <a:ext cx="3213847"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C4835-744B-324F-8822-9D1309ABB18C}" type="datetimeFigureOut">
              <a:rPr lang="en-GB" smtClean="0"/>
              <a:t>15/12/2025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C4835-744B-324F-8822-9D1309ABB18C}" type="datetimeFigureOut">
              <a:rPr lang="en-GB" smtClean="0"/>
              <a:t>15/12/2025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C4835-744B-324F-8822-9D1309ABB18C}" type="datetimeFigureOut">
              <a:rPr lang="en-GB" smtClean="0"/>
              <a:t>15/12/2025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9"/>
            <a:ext cx="2438192" cy="2494756"/>
          </a:xfrm>
        </p:spPr>
        <p:txBody>
          <a:bodyPr anchor="b"/>
          <a:lstStyle>
            <a:lvl1pPr>
              <a:defRPr sz="2645"/>
            </a:lvl1pPr>
          </a:lstStyle>
          <a:p>
            <a:r>
              <a:rPr lang="en-US"/>
              <a:t>Click to edit Master title style</a:t>
            </a:r>
          </a:p>
        </p:txBody>
      </p:sp>
      <p:sp>
        <p:nvSpPr>
          <p:cNvPr id="3" name="Content Placeholder 2"/>
          <p:cNvSpPr>
            <a:spLocks noGrp="1"/>
          </p:cNvSpPr>
          <p:nvPr>
            <p:ph idx="1"/>
          </p:nvPr>
        </p:nvSpPr>
        <p:spPr>
          <a:xfrm>
            <a:off x="3213847" y="1539426"/>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0712" y="3207545"/>
            <a:ext cx="2438192" cy="5942372"/>
          </a:xfrm>
        </p:spPr>
        <p:txBody>
          <a:bodyPr/>
          <a:lstStyle>
            <a:lvl1pPr marL="0" indent="0">
              <a:buNone/>
              <a:defRPr sz="1323"/>
            </a:lvl1pPr>
            <a:lvl2pPr marL="377987" indent="0">
              <a:buNone/>
              <a:defRPr sz="1157"/>
            </a:lvl2pPr>
            <a:lvl3pPr marL="755973" indent="0">
              <a:buNone/>
              <a:defRPr sz="992"/>
            </a:lvl3pPr>
            <a:lvl4pPr marL="1133961" indent="0">
              <a:buNone/>
              <a:defRPr sz="827"/>
            </a:lvl4pPr>
            <a:lvl5pPr marL="1511947" indent="0">
              <a:buNone/>
              <a:defRPr sz="827"/>
            </a:lvl5pPr>
            <a:lvl6pPr marL="1889933" indent="0">
              <a:buNone/>
              <a:defRPr sz="827"/>
            </a:lvl6pPr>
            <a:lvl7pPr marL="2267920" indent="0">
              <a:buNone/>
              <a:defRPr sz="827"/>
            </a:lvl7pPr>
            <a:lvl8pPr marL="2645907" indent="0">
              <a:buNone/>
              <a:defRPr sz="827"/>
            </a:lvl8pPr>
            <a:lvl9pPr marL="3023894"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4FAC4835-744B-324F-8822-9D1309ABB18C}"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9"/>
            <a:ext cx="2438192" cy="2494756"/>
          </a:xfrm>
        </p:spPr>
        <p:txBody>
          <a:bodyPr anchor="b"/>
          <a:lstStyle>
            <a:lvl1pPr>
              <a:defRPr sz="2645"/>
            </a:lvl1pPr>
          </a:lstStyle>
          <a:p>
            <a:r>
              <a:rPr lang="en-US"/>
              <a:t>Click to edit Master title style</a:t>
            </a:r>
          </a:p>
        </p:txBody>
      </p:sp>
      <p:sp>
        <p:nvSpPr>
          <p:cNvPr id="3" name="Picture Placeholder 2"/>
          <p:cNvSpPr>
            <a:spLocks noGrp="1" noChangeAspect="1"/>
          </p:cNvSpPr>
          <p:nvPr>
            <p:ph type="pic" idx="1"/>
          </p:nvPr>
        </p:nvSpPr>
        <p:spPr>
          <a:xfrm>
            <a:off x="3213847" y="1539426"/>
            <a:ext cx="3827085" cy="7598117"/>
          </a:xfrm>
        </p:spPr>
        <p:txBody>
          <a:bodyPr anchor="t"/>
          <a:lstStyle>
            <a:lvl1pPr marL="0" indent="0">
              <a:buNone/>
              <a:defRPr sz="2645"/>
            </a:lvl1pPr>
            <a:lvl2pPr marL="377987" indent="0">
              <a:buNone/>
              <a:defRPr sz="2315"/>
            </a:lvl2pPr>
            <a:lvl3pPr marL="755973" indent="0">
              <a:buNone/>
              <a:defRPr sz="1984"/>
            </a:lvl3pPr>
            <a:lvl4pPr marL="1133961" indent="0">
              <a:buNone/>
              <a:defRPr sz="1653"/>
            </a:lvl4pPr>
            <a:lvl5pPr marL="1511947" indent="0">
              <a:buNone/>
              <a:defRPr sz="1653"/>
            </a:lvl5pPr>
            <a:lvl6pPr marL="1889933" indent="0">
              <a:buNone/>
              <a:defRPr sz="1653"/>
            </a:lvl6pPr>
            <a:lvl7pPr marL="2267920" indent="0">
              <a:buNone/>
              <a:defRPr sz="1653"/>
            </a:lvl7pPr>
            <a:lvl8pPr marL="2645907" indent="0">
              <a:buNone/>
              <a:defRPr sz="1653"/>
            </a:lvl8pPr>
            <a:lvl9pPr marL="3023894" indent="0">
              <a:buNone/>
              <a:defRPr sz="1653"/>
            </a:lvl9pPr>
          </a:lstStyle>
          <a:p>
            <a:r>
              <a:rPr lang="en-US"/>
              <a:t>Drag picture to placeholder or click icon to add</a:t>
            </a:r>
          </a:p>
        </p:txBody>
      </p:sp>
      <p:sp>
        <p:nvSpPr>
          <p:cNvPr id="4" name="Text Placeholder 3"/>
          <p:cNvSpPr>
            <a:spLocks noGrp="1"/>
          </p:cNvSpPr>
          <p:nvPr>
            <p:ph type="body" sz="half" idx="2"/>
          </p:nvPr>
        </p:nvSpPr>
        <p:spPr>
          <a:xfrm>
            <a:off x="520712" y="3207545"/>
            <a:ext cx="2438192" cy="5942372"/>
          </a:xfrm>
        </p:spPr>
        <p:txBody>
          <a:bodyPr/>
          <a:lstStyle>
            <a:lvl1pPr marL="0" indent="0">
              <a:buNone/>
              <a:defRPr sz="1323"/>
            </a:lvl1pPr>
            <a:lvl2pPr marL="377987" indent="0">
              <a:buNone/>
              <a:defRPr sz="1157"/>
            </a:lvl2pPr>
            <a:lvl3pPr marL="755973" indent="0">
              <a:buNone/>
              <a:defRPr sz="992"/>
            </a:lvl3pPr>
            <a:lvl4pPr marL="1133961" indent="0">
              <a:buNone/>
              <a:defRPr sz="827"/>
            </a:lvl4pPr>
            <a:lvl5pPr marL="1511947" indent="0">
              <a:buNone/>
              <a:defRPr sz="827"/>
            </a:lvl5pPr>
            <a:lvl6pPr marL="1889933" indent="0">
              <a:buNone/>
              <a:defRPr sz="827"/>
            </a:lvl6pPr>
            <a:lvl7pPr marL="2267920" indent="0">
              <a:buNone/>
              <a:defRPr sz="827"/>
            </a:lvl7pPr>
            <a:lvl8pPr marL="2645907" indent="0">
              <a:buNone/>
              <a:defRPr sz="827"/>
            </a:lvl8pPr>
            <a:lvl9pPr marL="3023894"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4FAC4835-744B-324F-8822-9D1309ABB18C}" type="datetimeFigureOut">
              <a:rPr lang="en-GB" smtClean="0"/>
              <a:t>15/12/2025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5300A1-49DC-7F49-9AC7-A3EB3A137E52}"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9" y="569242"/>
            <a:ext cx="6520220" cy="20665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9729" y="2846201"/>
            <a:ext cx="6520220"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4FAC4835-744B-324F-8822-9D1309ABB18C}" type="datetimeFigureOut">
              <a:rPr lang="en-GB" smtClean="0"/>
              <a:t>15/12/2025</a:t>
            </a:fld>
            <a:endParaRPr lang="en-GB"/>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885300A1-49DC-7F49-9AC7-A3EB3A137E52}" type="slidenum">
              <a:rPr lang="en-GB" smtClean="0"/>
              <a:t>‹#›</a:t>
            </a:fld>
            <a:endParaRPr lang="en-GB"/>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73"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94" indent="-188994" algn="l" defTabSz="755973"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80" indent="-188994" algn="l" defTabSz="755973"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67" indent="-188994" algn="l" defTabSz="755973"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953" indent="-188994" algn="l" defTabSz="755973"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940" indent="-188994" algn="l" defTabSz="755973"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927" indent="-188994" algn="l" defTabSz="755973"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914" indent="-188994" algn="l" defTabSz="755973"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900" indent="-188994" algn="l" defTabSz="755973"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88" indent="-188994" algn="l" defTabSz="755973"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73" rtl="0" eaLnBrk="1" latinLnBrk="0" hangingPunct="1">
        <a:defRPr sz="1488" kern="1200">
          <a:solidFill>
            <a:schemeClr val="tx1"/>
          </a:solidFill>
          <a:latin typeface="+mn-lt"/>
          <a:ea typeface="+mn-ea"/>
          <a:cs typeface="+mn-cs"/>
        </a:defRPr>
      </a:lvl1pPr>
      <a:lvl2pPr marL="377987" algn="l" defTabSz="755973" rtl="0" eaLnBrk="1" latinLnBrk="0" hangingPunct="1">
        <a:defRPr sz="1488" kern="1200">
          <a:solidFill>
            <a:schemeClr val="tx1"/>
          </a:solidFill>
          <a:latin typeface="+mn-lt"/>
          <a:ea typeface="+mn-ea"/>
          <a:cs typeface="+mn-cs"/>
        </a:defRPr>
      </a:lvl2pPr>
      <a:lvl3pPr marL="755973" algn="l" defTabSz="755973" rtl="0" eaLnBrk="1" latinLnBrk="0" hangingPunct="1">
        <a:defRPr sz="1488" kern="1200">
          <a:solidFill>
            <a:schemeClr val="tx1"/>
          </a:solidFill>
          <a:latin typeface="+mn-lt"/>
          <a:ea typeface="+mn-ea"/>
          <a:cs typeface="+mn-cs"/>
        </a:defRPr>
      </a:lvl3pPr>
      <a:lvl4pPr marL="1133961" algn="l" defTabSz="755973" rtl="0" eaLnBrk="1" latinLnBrk="0" hangingPunct="1">
        <a:defRPr sz="1488" kern="1200">
          <a:solidFill>
            <a:schemeClr val="tx1"/>
          </a:solidFill>
          <a:latin typeface="+mn-lt"/>
          <a:ea typeface="+mn-ea"/>
          <a:cs typeface="+mn-cs"/>
        </a:defRPr>
      </a:lvl4pPr>
      <a:lvl5pPr marL="1511947" algn="l" defTabSz="755973" rtl="0" eaLnBrk="1" latinLnBrk="0" hangingPunct="1">
        <a:defRPr sz="1488" kern="1200">
          <a:solidFill>
            <a:schemeClr val="tx1"/>
          </a:solidFill>
          <a:latin typeface="+mn-lt"/>
          <a:ea typeface="+mn-ea"/>
          <a:cs typeface="+mn-cs"/>
        </a:defRPr>
      </a:lvl5pPr>
      <a:lvl6pPr marL="1889933" algn="l" defTabSz="755973" rtl="0" eaLnBrk="1" latinLnBrk="0" hangingPunct="1">
        <a:defRPr sz="1488" kern="1200">
          <a:solidFill>
            <a:schemeClr val="tx1"/>
          </a:solidFill>
          <a:latin typeface="+mn-lt"/>
          <a:ea typeface="+mn-ea"/>
          <a:cs typeface="+mn-cs"/>
        </a:defRPr>
      </a:lvl6pPr>
      <a:lvl7pPr marL="2267920" algn="l" defTabSz="755973" rtl="0" eaLnBrk="1" latinLnBrk="0" hangingPunct="1">
        <a:defRPr sz="1488" kern="1200">
          <a:solidFill>
            <a:schemeClr val="tx1"/>
          </a:solidFill>
          <a:latin typeface="+mn-lt"/>
          <a:ea typeface="+mn-ea"/>
          <a:cs typeface="+mn-cs"/>
        </a:defRPr>
      </a:lvl7pPr>
      <a:lvl8pPr marL="2645907" algn="l" defTabSz="755973" rtl="0" eaLnBrk="1" latinLnBrk="0" hangingPunct="1">
        <a:defRPr sz="1488" kern="1200">
          <a:solidFill>
            <a:schemeClr val="tx1"/>
          </a:solidFill>
          <a:latin typeface="+mn-lt"/>
          <a:ea typeface="+mn-ea"/>
          <a:cs typeface="+mn-cs"/>
        </a:defRPr>
      </a:lvl8pPr>
      <a:lvl9pPr marL="3023894" algn="l" defTabSz="755973"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virtualtour.aalto.fi/" TargetMode="External"/><Relationship Id="rId5" Type="http://schemas.openxmlformats.org/officeDocument/2006/relationships/hyperlink" Target="https://www.aalto.fi/en/careers-at-aalto/working-at-aalto"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worldpopulationreview.com/country-rankings/happiest-countries-in-the-world" TargetMode="External"/><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hyperlink" Target="https://www.visitfinland.com/en/places-to-go/" TargetMode="External"/><Relationship Id="rId5" Type="http://schemas.openxmlformats.org/officeDocument/2006/relationships/hyperlink" Target="https://www.visitespoo.fi/en" TargetMode="External"/><Relationship Id="rId4" Type="http://schemas.openxmlformats.org/officeDocument/2006/relationships/hyperlink" Target="https://www.visitfinland.com/en/places-to-go/helsinki-region/helsinki-cit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aalto.fi/en"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aalto.fi/en/school-of-arts-design-and-architecture"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www.aalto.fi/en/department-of-architecture" TargetMode="External"/><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aalto.fi/en/node/4231" TargetMode="External"/><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hyperlink" Target="https://www.aalto.fi/en/services/assistant-or-associate-professor-in-landscape-architecture-especially-landscape-design-practices" TargetMode="External"/><Relationship Id="rId4" Type="http://schemas.openxmlformats.org/officeDocument/2006/relationships/hyperlink" Target="https://www.aalto.fi/en/node/6236"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tenk.fi/en/advice-and-materials/template-researchers-curriculum-vitae" TargetMode="External"/><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https://aalto.wd3.myworkdayjobs.com/aalto/job/Otaniemi-Espoo-Finland/Assistant-or-Associate-professor-in-Landscape-Architecture--especially-landscape-design-practices_R44794-4/apply" TargetMode="External"/><Relationship Id="rId5" Type="http://schemas.openxmlformats.org/officeDocument/2006/relationships/hyperlink" Target="https://www.aalto.fi/sites/default/files/2024-04/Teaching-competence-assessment_Guidelines-for-a-candidate_2024_Aalto-University.pdf" TargetMode="External"/><Relationship Id="rId4" Type="http://schemas.openxmlformats.org/officeDocument/2006/relationships/hyperlink" Target="https://up.aalto.fi/delivery/professorinlandscapearchitectur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www.aalto.fi/en/tenure-trac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aalto.fi/en/tenure-track"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hyperlink" Target="https://www.aalto.fi/aalto-university/rankings" TargetMode="External"/><Relationship Id="rId2" Type="http://schemas.openxmlformats.org/officeDocument/2006/relationships/image" Target="../media/image13.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7559675" cy="10691813"/>
          </a:xfrm>
          <a:prstGeom prst="rect">
            <a:avLst/>
          </a:prstGeom>
          <a:solidFill>
            <a:srgbClr val="EF3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06400" y="5345906"/>
            <a:ext cx="6746875" cy="4555093"/>
          </a:xfrm>
          <a:prstGeom prst="rect">
            <a:avLst/>
          </a:prstGeom>
          <a:noFill/>
        </p:spPr>
        <p:txBody>
          <a:bodyPr wrap="square" lIns="0" tIns="0" rIns="0" bIns="0" rtlCol="0">
            <a:spAutoFit/>
          </a:bodyPr>
          <a:lstStyle/>
          <a:p>
            <a:pPr algn="ctr"/>
            <a:r>
              <a:rPr lang="en-US" sz="3600" b="1" dirty="0">
                <a:solidFill>
                  <a:schemeClr val="bg1"/>
                </a:solidFill>
                <a:latin typeface="Arial" charset="0"/>
                <a:ea typeface="Arial" charset="0"/>
                <a:cs typeface="Arial" charset="0"/>
              </a:rPr>
              <a:t>Professor in Landscape architecture, especially landscape design practices</a:t>
            </a:r>
          </a:p>
          <a:p>
            <a:pPr algn="ctr"/>
            <a:endParaRPr lang="en-US" sz="3600" b="1" dirty="0">
              <a:solidFill>
                <a:schemeClr val="bg1"/>
              </a:solidFill>
              <a:latin typeface="Arial" charset="0"/>
              <a:ea typeface="Arial" charset="0"/>
              <a:cs typeface="Arial" charset="0"/>
            </a:endParaRPr>
          </a:p>
          <a:p>
            <a:pPr algn="ctr"/>
            <a:r>
              <a:rPr lang="en-US" sz="3600" b="1" dirty="0">
                <a:solidFill>
                  <a:schemeClr val="bg1"/>
                </a:solidFill>
                <a:latin typeface="Arial" charset="0"/>
                <a:ea typeface="Arial" charset="0"/>
                <a:cs typeface="Arial" charset="0"/>
              </a:rPr>
              <a:t>Aalto University </a:t>
            </a:r>
          </a:p>
          <a:p>
            <a:pPr algn="ctr"/>
            <a:r>
              <a:rPr lang="en-US" sz="3600" b="1" dirty="0">
                <a:solidFill>
                  <a:schemeClr val="bg1"/>
                </a:solidFill>
                <a:latin typeface="Arial" charset="0"/>
                <a:ea typeface="Arial" charset="0"/>
                <a:cs typeface="Arial" charset="0"/>
              </a:rPr>
              <a:t>School of Arts, Design and Architecture</a:t>
            </a:r>
          </a:p>
          <a:p>
            <a:endParaRPr lang="en-GB" sz="4400" b="1" dirty="0">
              <a:solidFill>
                <a:schemeClr val="bg1"/>
              </a:solidFill>
              <a:latin typeface="Arial" charset="0"/>
              <a:ea typeface="Arial"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59675" cy="50423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8412480"/>
            <a:ext cx="2437125" cy="2240280"/>
          </a:xfrm>
          <a:prstGeom prst="rect">
            <a:avLst/>
          </a:prstGeom>
        </p:spPr>
      </p:pic>
    </p:spTree>
    <p:extLst>
      <p:ext uri="{BB962C8B-B14F-4D97-AF65-F5344CB8AC3E}">
        <p14:creationId xmlns:p14="http://schemas.microsoft.com/office/powerpoint/2010/main" val="206619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58948136-7AD4-4FB9-A0CF-B017F4BD5F80}"/>
              </a:ext>
            </a:extLst>
          </p:cNvPr>
          <p:cNvPicPr>
            <a:picLocks noChangeAspect="1"/>
          </p:cNvPicPr>
          <p:nvPr/>
        </p:nvPicPr>
        <p:blipFill rotWithShape="1">
          <a:blip r:embed="rId3"/>
          <a:srcRect t="10211"/>
          <a:stretch/>
        </p:blipFill>
        <p:spPr>
          <a:xfrm>
            <a:off x="0" y="0"/>
            <a:ext cx="7578433" cy="383235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57" y="8630198"/>
            <a:ext cx="1694243" cy="1553708"/>
          </a:xfrm>
          <a:prstGeom prst="rect">
            <a:avLst/>
          </a:prstGeom>
        </p:spPr>
      </p:pic>
      <p:sp>
        <p:nvSpPr>
          <p:cNvPr id="6" name="TextBox 5"/>
          <p:cNvSpPr txBox="1"/>
          <p:nvPr/>
        </p:nvSpPr>
        <p:spPr>
          <a:xfrm>
            <a:off x="976531" y="6844606"/>
            <a:ext cx="5606610" cy="769441"/>
          </a:xfrm>
          <a:prstGeom prst="rect">
            <a:avLst/>
          </a:prstGeom>
          <a:noFill/>
        </p:spPr>
        <p:txBody>
          <a:bodyPr wrap="square" lIns="0" tIns="0" rIns="0" bIns="0"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Georgia" charset="0"/>
              <a:ea typeface="Georgia" charset="0"/>
              <a:cs typeface="Georgia" charset="0"/>
            </a:endParaRPr>
          </a:p>
        </p:txBody>
      </p:sp>
      <p:sp>
        <p:nvSpPr>
          <p:cNvPr id="7" name="Rectangle 6"/>
          <p:cNvSpPr/>
          <p:nvPr/>
        </p:nvSpPr>
        <p:spPr>
          <a:xfrm>
            <a:off x="749682" y="2960404"/>
            <a:ext cx="3801053" cy="492443"/>
          </a:xfrm>
          <a:prstGeom prst="rect">
            <a:avLst/>
          </a:prstGeom>
          <a:solidFill>
            <a:srgbClr val="EF363B"/>
          </a:solid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Arial" charset="0"/>
                <a:ea typeface="Arial" charset="0"/>
                <a:cs typeface="Arial" charset="0"/>
              </a:rPr>
              <a:t>What do we offer?</a:t>
            </a:r>
            <a:endParaRPr kumimoji="0" lang="en-US" sz="320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783558" y="4279687"/>
            <a:ext cx="2801684" cy="4001095"/>
          </a:xfrm>
          <a:prstGeom prst="rect">
            <a:avLst/>
          </a:prstGeom>
          <a:noFill/>
        </p:spPr>
        <p:txBody>
          <a:bodyPr wrap="square" rtlCol="0" anchor="t">
            <a:spAutoFit/>
          </a:bodyPr>
          <a:lstStyle/>
          <a:p>
            <a:pPr>
              <a:defRPr/>
            </a:pPr>
            <a:r>
              <a:rPr lang="en-US" sz="1600" b="1" dirty="0">
                <a:solidFill>
                  <a:prstClr val="black"/>
                </a:solidFill>
                <a:latin typeface="Georgia"/>
              </a:rPr>
              <a:t>Meaningful and inspiring environment</a:t>
            </a:r>
          </a:p>
          <a:p>
            <a:pPr>
              <a:defRPr/>
            </a:pPr>
            <a:endParaRPr lang="en-US" sz="1000" b="1" dirty="0">
              <a:solidFill>
                <a:prstClr val="black"/>
              </a:solidFill>
              <a:latin typeface="Georgia"/>
            </a:endParaRPr>
          </a:p>
          <a:p>
            <a:pPr>
              <a:defRPr/>
            </a:pPr>
            <a:r>
              <a:rPr lang="en-US" sz="1000" dirty="0">
                <a:solidFill>
                  <a:prstClr val="black"/>
                </a:solidFill>
                <a:latin typeface="Georgia"/>
              </a:rPr>
              <a:t>We are proud of our purpose to shape a sustainable future. We spark the game changers of tomorrow, and renew society with research-based knowledge, creativity and an entrepreneurial mindset.</a:t>
            </a:r>
          </a:p>
          <a:p>
            <a:pPr>
              <a:defRPr/>
            </a:pPr>
            <a:endParaRPr lang="en-US" sz="1000" dirty="0">
              <a:solidFill>
                <a:prstClr val="black"/>
              </a:solidFill>
              <a:latin typeface="Georgia"/>
            </a:endParaRPr>
          </a:p>
          <a:p>
            <a:pPr>
              <a:defRPr/>
            </a:pPr>
            <a:endParaRPr lang="en-US" sz="1000" dirty="0">
              <a:solidFill>
                <a:prstClr val="black"/>
              </a:solidFill>
              <a:latin typeface="Georgia"/>
            </a:endParaRPr>
          </a:p>
          <a:p>
            <a:pPr>
              <a:defRPr/>
            </a:pPr>
            <a:endParaRPr lang="en-US" sz="1000" b="1" dirty="0">
              <a:solidFill>
                <a:prstClr val="black"/>
              </a:solidFill>
              <a:latin typeface="Georgia"/>
            </a:endParaRPr>
          </a:p>
          <a:p>
            <a:pPr>
              <a:defRPr/>
            </a:pPr>
            <a:r>
              <a:rPr lang="en-US" sz="1600" b="1" dirty="0">
                <a:solidFill>
                  <a:prstClr val="black"/>
                </a:solidFill>
                <a:latin typeface="Georgia"/>
              </a:rPr>
              <a:t>Culture that inspires and includes everyone</a:t>
            </a:r>
          </a:p>
          <a:p>
            <a:pPr>
              <a:defRPr/>
            </a:pPr>
            <a:endParaRPr lang="en-US" sz="1000" b="1" dirty="0">
              <a:solidFill>
                <a:prstClr val="black"/>
              </a:solidFill>
              <a:latin typeface="Georgia"/>
            </a:endParaRPr>
          </a:p>
          <a:p>
            <a:pPr>
              <a:defRPr/>
            </a:pPr>
            <a:r>
              <a:rPr lang="en-US" sz="1000" dirty="0">
                <a:solidFill>
                  <a:prstClr val="black"/>
                </a:solidFill>
                <a:latin typeface="Georgia"/>
              </a:rPr>
              <a:t>All our work is guided by the values of the university: responsibility, courage, and collaboration.  It’s the people that create Aalto, now and in the future. We want to be an open community where equality and inclusion enable curiosity, innovation, collaboration and wellbeing. </a:t>
            </a:r>
          </a:p>
          <a:p>
            <a:pPr>
              <a:defRPr/>
            </a:pPr>
            <a:endParaRPr lang="en-US" sz="1000" dirty="0">
              <a:solidFill>
                <a:prstClr val="black"/>
              </a:solidFill>
              <a:latin typeface="Georgia"/>
            </a:endParaRPr>
          </a:p>
          <a:p>
            <a:pPr>
              <a:defRPr/>
            </a:pPr>
            <a:endParaRPr lang="en-US" sz="1000" b="1" dirty="0">
              <a:solidFill>
                <a:prstClr val="black"/>
              </a:solidFill>
              <a:latin typeface="Georgia"/>
            </a:endParaRPr>
          </a:p>
        </p:txBody>
      </p:sp>
      <p:sp>
        <p:nvSpPr>
          <p:cNvPr id="15" name="TextBox 14"/>
          <p:cNvSpPr txBox="1"/>
          <p:nvPr/>
        </p:nvSpPr>
        <p:spPr>
          <a:xfrm>
            <a:off x="4121767" y="4279687"/>
            <a:ext cx="2801684" cy="5001369"/>
          </a:xfrm>
          <a:prstGeom prst="rect">
            <a:avLst/>
          </a:prstGeom>
          <a:noFill/>
        </p:spPr>
        <p:txBody>
          <a:bodyPr wrap="square" rtlCol="0" anchor="t">
            <a:spAutoFit/>
          </a:bodyPr>
          <a:lstStyle/>
          <a:p>
            <a:pPr>
              <a:defRPr/>
            </a:pPr>
            <a:r>
              <a:rPr lang="en-US" sz="1600" b="1" dirty="0">
                <a:solidFill>
                  <a:prstClr val="black"/>
                </a:solidFill>
                <a:latin typeface="Georgia"/>
              </a:rPr>
              <a:t>Collaboration reimagined</a:t>
            </a:r>
          </a:p>
          <a:p>
            <a:pPr>
              <a:defRPr/>
            </a:pPr>
            <a:endParaRPr lang="en-US" sz="1600" b="1" dirty="0">
              <a:solidFill>
                <a:prstClr val="black"/>
              </a:solidFill>
              <a:latin typeface="Georgia"/>
            </a:endParaRPr>
          </a:p>
          <a:p>
            <a:pPr marL="0" indent="0">
              <a:buNone/>
            </a:pPr>
            <a:r>
              <a:rPr lang="en-GB" sz="1000" dirty="0">
                <a:solidFill>
                  <a:prstClr val="black"/>
                </a:solidFill>
                <a:latin typeface="Georgia"/>
              </a:rPr>
              <a:t>At Aalto University, a unique combination of science, art, tech, and business brings talent together. We have over 12 000 students and 4 000 employees joining forces to shape a sustainable future. Together with the surrounding companies, startups and technology parks at the </a:t>
            </a:r>
            <a:r>
              <a:rPr lang="en-GB" sz="1000" dirty="0" err="1">
                <a:solidFill>
                  <a:prstClr val="black"/>
                </a:solidFill>
                <a:latin typeface="Georgia"/>
              </a:rPr>
              <a:t>Otaniemi</a:t>
            </a:r>
            <a:r>
              <a:rPr lang="en-GB" sz="1000" dirty="0">
                <a:solidFill>
                  <a:prstClr val="black"/>
                </a:solidFill>
                <a:latin typeface="Georgia"/>
              </a:rPr>
              <a:t> campus, we are committed to driving ground-breaking research, educating the game changers of tomorrow, and renewing society. </a:t>
            </a:r>
          </a:p>
          <a:p>
            <a:pPr>
              <a:defRPr/>
            </a:pPr>
            <a:endParaRPr lang="en-US" sz="1000" dirty="0">
              <a:solidFill>
                <a:prstClr val="black"/>
              </a:solidFill>
              <a:latin typeface="Georgia"/>
            </a:endParaRPr>
          </a:p>
          <a:p>
            <a:pPr>
              <a:defRPr/>
            </a:pPr>
            <a:endParaRPr lang="en-US" sz="1000" dirty="0">
              <a:solidFill>
                <a:prstClr val="black"/>
              </a:solidFill>
              <a:latin typeface="Georgia"/>
            </a:endParaRPr>
          </a:p>
          <a:p>
            <a:pPr>
              <a:defRPr/>
            </a:pPr>
            <a:r>
              <a:rPr lang="en-US" sz="1600" b="1" dirty="0">
                <a:solidFill>
                  <a:prstClr val="black"/>
                </a:solidFill>
                <a:latin typeface="Georgia"/>
              </a:rPr>
              <a:t>Vibrant campus at a central location</a:t>
            </a:r>
            <a:br>
              <a:rPr lang="en-US" sz="1600" b="1" dirty="0">
                <a:solidFill>
                  <a:prstClr val="black"/>
                </a:solidFill>
                <a:latin typeface="Georgia"/>
              </a:rPr>
            </a:br>
            <a:endParaRPr lang="en-US" sz="1600" b="1" dirty="0">
              <a:solidFill>
                <a:prstClr val="black"/>
              </a:solidFill>
              <a:latin typeface="Georgia"/>
            </a:endParaRPr>
          </a:p>
          <a:p>
            <a:r>
              <a:rPr lang="en-GB" sz="1000" dirty="0">
                <a:solidFill>
                  <a:prstClr val="black"/>
                </a:solidFill>
                <a:latin typeface="Georgia"/>
              </a:rPr>
              <a:t>The vibrant </a:t>
            </a:r>
            <a:r>
              <a:rPr lang="en-GB" sz="1000" dirty="0" err="1">
                <a:solidFill>
                  <a:prstClr val="black"/>
                </a:solidFill>
                <a:latin typeface="Georgia"/>
              </a:rPr>
              <a:t>Otaniemi</a:t>
            </a:r>
            <a:r>
              <a:rPr lang="en-GB" sz="1000" dirty="0">
                <a:solidFill>
                  <a:prstClr val="black"/>
                </a:solidFill>
                <a:latin typeface="Georgia"/>
              </a:rPr>
              <a:t> campus, only 10 km away from Helsinki city centre, is the home of a bold and curious community, where science and art meet technology, business and innovation. </a:t>
            </a:r>
            <a:br>
              <a:rPr lang="en-GB" sz="1000" dirty="0">
                <a:solidFill>
                  <a:prstClr val="black"/>
                </a:solidFill>
                <a:latin typeface="Georgia"/>
              </a:rPr>
            </a:br>
            <a:br>
              <a:rPr lang="en-GB" sz="1000" dirty="0">
                <a:solidFill>
                  <a:prstClr val="black"/>
                </a:solidFill>
                <a:latin typeface="Georgia"/>
              </a:rPr>
            </a:br>
            <a:r>
              <a:rPr lang="en" sz="1000" dirty="0">
                <a:latin typeface="Georgia" panose="02040502050405020303" pitchFamily="18" charset="0"/>
              </a:rPr>
              <a:t>More about </a:t>
            </a:r>
            <a:r>
              <a:rPr lang="en" sz="1000" dirty="0">
                <a:latin typeface="Georgia" panose="02040502050405020303" pitchFamily="18" charset="0"/>
                <a:hlinkClick r:id="rId5"/>
              </a:rPr>
              <a:t>working at Aalto</a:t>
            </a:r>
            <a:endParaRPr lang="en" sz="1000" dirty="0">
              <a:latin typeface="Georgia" panose="02040502050405020303" pitchFamily="18" charset="0"/>
            </a:endParaRPr>
          </a:p>
          <a:p>
            <a:r>
              <a:rPr lang="en-US" sz="1000" dirty="0">
                <a:solidFill>
                  <a:srgbClr val="2D2D2D"/>
                </a:solidFill>
                <a:latin typeface="Georgia" panose="02040502050405020303" pitchFamily="18" charset="0"/>
              </a:rPr>
              <a:t>Visit Aalto University virtually on our </a:t>
            </a:r>
            <a:r>
              <a:rPr lang="en-US" sz="1000" u="sng" dirty="0">
                <a:latin typeface="Georgia" panose="02040502050405020303" pitchFamily="18" charset="0"/>
                <a:hlinkClick r:id="rId6"/>
              </a:rPr>
              <a:t>virtual campus tour</a:t>
            </a:r>
            <a:endParaRPr lang="en" sz="1000" dirty="0">
              <a:latin typeface="Georgia" panose="02040502050405020303" pitchFamily="18" charset="0"/>
            </a:endParaRPr>
          </a:p>
          <a:p>
            <a:pPr marL="0" indent="0">
              <a:buNone/>
            </a:pPr>
            <a:endParaRPr lang="en-US" sz="1000" dirty="0">
              <a:solidFill>
                <a:prstClr val="black"/>
              </a:solidFill>
              <a:latin typeface="Georgia"/>
            </a:endParaRPr>
          </a:p>
        </p:txBody>
      </p:sp>
    </p:spTree>
    <p:extLst>
      <p:ext uri="{BB962C8B-B14F-4D97-AF65-F5344CB8AC3E}">
        <p14:creationId xmlns:p14="http://schemas.microsoft.com/office/powerpoint/2010/main" val="2980567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7287" b="11555"/>
          <a:stretch/>
        </p:blipFill>
        <p:spPr>
          <a:xfrm>
            <a:off x="0" y="-78059"/>
            <a:ext cx="7559675" cy="3588022"/>
          </a:xfrm>
          <a:prstGeom prst="rect">
            <a:avLst/>
          </a:prstGeom>
        </p:spPr>
      </p:pic>
      <p:sp>
        <p:nvSpPr>
          <p:cNvPr id="5" name="Rectangle 4"/>
          <p:cNvSpPr/>
          <p:nvPr/>
        </p:nvSpPr>
        <p:spPr>
          <a:xfrm>
            <a:off x="941343" y="2550955"/>
            <a:ext cx="3550972" cy="584775"/>
          </a:xfrm>
          <a:prstGeom prst="rect">
            <a:avLst/>
          </a:prstGeom>
          <a:solidFill>
            <a:srgbClr val="EF363B"/>
          </a:solidFill>
        </p:spPr>
        <p:txBody>
          <a:bodyPr wrap="none">
            <a:spAutoFit/>
          </a:bodyPr>
          <a:lstStyle/>
          <a:p>
            <a:r>
              <a:rPr lang="en-US" sz="3200" b="1" dirty="0">
                <a:solidFill>
                  <a:schemeClr val="bg1"/>
                </a:solidFill>
                <a:latin typeface="Arial" charset="0"/>
                <a:ea typeface="Arial" charset="0"/>
                <a:cs typeface="Arial" charset="0"/>
              </a:rPr>
              <a:t>Living in Finland </a:t>
            </a:r>
            <a:endParaRPr lang="en-US" sz="3200" dirty="0">
              <a:solidFill>
                <a:schemeClr val="bg1"/>
              </a:solidFill>
              <a:latin typeface="Arial" charset="0"/>
              <a:ea typeface="Arial" charset="0"/>
              <a:cs typeface="Arial" charset="0"/>
            </a:endParaRPr>
          </a:p>
        </p:txBody>
      </p:sp>
      <p:sp>
        <p:nvSpPr>
          <p:cNvPr id="7" name="Rectangle 6"/>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TextBox 9"/>
          <p:cNvSpPr txBox="1"/>
          <p:nvPr/>
        </p:nvSpPr>
        <p:spPr>
          <a:xfrm>
            <a:off x="880393" y="4308333"/>
            <a:ext cx="2838494" cy="5416868"/>
          </a:xfrm>
          <a:prstGeom prst="rect">
            <a:avLst/>
          </a:prstGeom>
          <a:noFill/>
        </p:spPr>
        <p:txBody>
          <a:bodyPr wrap="square" lIns="0" tIns="0" rIns="0" bIns="0" rtlCol="0">
            <a:spAutoFit/>
          </a:bodyPr>
          <a:lstStyle/>
          <a:p>
            <a:r>
              <a:rPr lang="en-GB" sz="1100" dirty="0">
                <a:solidFill>
                  <a:prstClr val="black"/>
                </a:solidFill>
                <a:latin typeface="Georgia"/>
              </a:rPr>
              <a:t>Finland is famous for being </a:t>
            </a:r>
            <a:r>
              <a:rPr lang="en-GB" sz="1100" dirty="0">
                <a:solidFill>
                  <a:prstClr val="black"/>
                </a:solidFill>
                <a:latin typeface="Georgia"/>
                <a:hlinkClick r:id="rId3"/>
              </a:rPr>
              <a:t>the Happiest Country in the World</a:t>
            </a:r>
            <a:r>
              <a:rPr lang="en-GB" sz="1100" dirty="0">
                <a:solidFill>
                  <a:prstClr val="black"/>
                </a:solidFill>
                <a:latin typeface="Georgia"/>
              </a:rPr>
              <a:t>, and having the world's best education system, world class academic freedom, cleanest air, high trust, and a low hierarchy – themes also important to Aalto.</a:t>
            </a:r>
          </a:p>
          <a:p>
            <a:endParaRPr lang="en-US" sz="1100" dirty="0">
              <a:latin typeface="Georgia" panose="02040502050405020303" pitchFamily="18" charset="0"/>
            </a:endParaRPr>
          </a:p>
          <a:p>
            <a:r>
              <a:rPr lang="en-US" sz="1100" dirty="0">
                <a:latin typeface="Georgia" panose="02040502050405020303" pitchFamily="18" charset="0"/>
              </a:rPr>
              <a:t>We are humble people but dare to say we have </a:t>
            </a:r>
            <a:r>
              <a:rPr lang="en-US" sz="1100" b="1" dirty="0">
                <a:latin typeface="Georgia" panose="02040502050405020303" pitchFamily="18" charset="0"/>
              </a:rPr>
              <a:t>one of the most advanced education systems in the world.</a:t>
            </a:r>
          </a:p>
          <a:p>
            <a:endParaRPr lang="en-US" sz="1100" b="1" dirty="0">
              <a:latin typeface="Georgia" panose="02040502050405020303" pitchFamily="18" charset="0"/>
            </a:endParaRPr>
          </a:p>
          <a:p>
            <a:r>
              <a:rPr lang="en-US" sz="1100" dirty="0">
                <a:latin typeface="Georgia" panose="02040502050405020303" pitchFamily="18" charset="0"/>
              </a:rPr>
              <a:t>The Nordic values of </a:t>
            </a:r>
            <a:r>
              <a:rPr lang="en-US" sz="1100" b="1" dirty="0">
                <a:latin typeface="Georgia" panose="02040502050405020303" pitchFamily="18" charset="0"/>
              </a:rPr>
              <a:t>equality and co-operation </a:t>
            </a:r>
            <a:r>
              <a:rPr lang="en-US" sz="1100" dirty="0">
                <a:latin typeface="Georgia" panose="02040502050405020303" pitchFamily="18" charset="0"/>
              </a:rPr>
              <a:t>are rooted deeply into our society. We are one of the world’s top countries in press freedom and consider the many voices in our society a strength.</a:t>
            </a:r>
          </a:p>
          <a:p>
            <a:endParaRPr lang="en-US" sz="1100" dirty="0">
              <a:latin typeface="Georgia" panose="02040502050405020303" pitchFamily="18" charset="0"/>
            </a:endParaRPr>
          </a:p>
          <a:p>
            <a:r>
              <a:rPr lang="en-US" sz="1100" dirty="0">
                <a:latin typeface="Georgia" panose="02040502050405020303" pitchFamily="18" charset="0"/>
              </a:rPr>
              <a:t>With high investments in R&amp;D, a strong innovation culture, open data and advanced state of digitalization, we are a nation of </a:t>
            </a:r>
            <a:r>
              <a:rPr lang="en-US" sz="1100" b="1" dirty="0">
                <a:latin typeface="Georgia" panose="02040502050405020303" pitchFamily="18" charset="0"/>
              </a:rPr>
              <a:t>innovation and entrepreneurship.</a:t>
            </a:r>
          </a:p>
          <a:p>
            <a:endParaRPr lang="en-US" sz="1100" b="1" dirty="0">
              <a:latin typeface="Georgia" panose="02040502050405020303" pitchFamily="18" charset="0"/>
            </a:endParaRPr>
          </a:p>
          <a:p>
            <a:r>
              <a:rPr lang="en-US" sz="1100" dirty="0">
                <a:latin typeface="Georgia" panose="02040502050405020303" pitchFamily="18" charset="0"/>
              </a:rPr>
              <a:t>Gender equality, flexibility and low hierarchy are at the core of our </a:t>
            </a:r>
            <a:r>
              <a:rPr lang="en-US" sz="1100" b="1" dirty="0">
                <a:latin typeface="Georgia" panose="02040502050405020303" pitchFamily="18" charset="0"/>
              </a:rPr>
              <a:t>Nordic working environment</a:t>
            </a:r>
            <a:r>
              <a:rPr lang="en-US" sz="1100" dirty="0">
                <a:latin typeface="Georgia" panose="02040502050405020303" pitchFamily="18" charset="0"/>
              </a:rPr>
              <a:t>. Professional ambitions can be combined with a fulfilling personal life.</a:t>
            </a:r>
          </a:p>
          <a:p>
            <a:endParaRPr lang="en-US" sz="1100" dirty="0">
              <a:latin typeface="Georgia" panose="02040502050405020303" pitchFamily="18" charset="0"/>
            </a:endParaRPr>
          </a:p>
          <a:p>
            <a:r>
              <a:rPr lang="en-US" sz="1100" dirty="0">
                <a:latin typeface="Georgia" panose="02040502050405020303" pitchFamily="18" charset="0"/>
              </a:rPr>
              <a:t>We are one of the world’s most </a:t>
            </a:r>
            <a:r>
              <a:rPr lang="en-US" sz="1100" b="1" dirty="0">
                <a:latin typeface="Georgia" panose="02040502050405020303" pitchFamily="18" charset="0"/>
              </a:rPr>
              <a:t>reliable and stable</a:t>
            </a:r>
            <a:r>
              <a:rPr lang="en-US" sz="1100" dirty="0">
                <a:latin typeface="Georgia" panose="02040502050405020303" pitchFamily="18" charset="0"/>
              </a:rPr>
              <a:t> nations with low levels of corruption and high level of safety. </a:t>
            </a:r>
            <a:r>
              <a:rPr lang="en" sz="1100" dirty="0">
                <a:latin typeface="Georgia" panose="02040502050405020303" pitchFamily="18" charset="0"/>
              </a:rPr>
              <a:t>We are proud to provide exceptionally high standards of social security and healthcare, financed by the state</a:t>
            </a:r>
            <a:r>
              <a:rPr lang="en" sz="1000" dirty="0">
                <a:latin typeface="Georgia" panose="02040502050405020303" pitchFamily="18" charset="0"/>
              </a:rPr>
              <a:t>.</a:t>
            </a:r>
          </a:p>
        </p:txBody>
      </p:sp>
      <p:sp>
        <p:nvSpPr>
          <p:cNvPr id="11" name="TextBox 10"/>
          <p:cNvSpPr txBox="1"/>
          <p:nvPr/>
        </p:nvSpPr>
        <p:spPr>
          <a:xfrm>
            <a:off x="4133796" y="4308333"/>
            <a:ext cx="2777544" cy="4401205"/>
          </a:xfrm>
          <a:prstGeom prst="rect">
            <a:avLst/>
          </a:prstGeom>
          <a:noFill/>
        </p:spPr>
        <p:txBody>
          <a:bodyPr wrap="square" lIns="0" tIns="0" rIns="0" bIns="0" rtlCol="0">
            <a:spAutoFit/>
          </a:bodyPr>
          <a:lstStyle/>
          <a:p>
            <a:r>
              <a:rPr lang="en-US" sz="1100" dirty="0">
                <a:latin typeface="Georgia" panose="02040502050405020303" pitchFamily="18" charset="0"/>
              </a:rPr>
              <a:t>Having four distinct seasons, clean air and thousands of lakes, we are some nature-loving people and take good care of our </a:t>
            </a:r>
            <a:r>
              <a:rPr lang="en-US" sz="1100" b="1" dirty="0">
                <a:latin typeface="Georgia" panose="02040502050405020303" pitchFamily="18" charset="0"/>
              </a:rPr>
              <a:t>unique environment. </a:t>
            </a:r>
            <a:r>
              <a:rPr lang="fi-FI" sz="1100" dirty="0" err="1">
                <a:latin typeface="Georgia" panose="02040502050405020303" pitchFamily="18" charset="0"/>
              </a:rPr>
              <a:t>We</a:t>
            </a:r>
            <a:r>
              <a:rPr lang="fi-FI" sz="1100" dirty="0">
                <a:latin typeface="Georgia" panose="02040502050405020303" pitchFamily="18" charset="0"/>
              </a:rPr>
              <a:t> </a:t>
            </a:r>
            <a:r>
              <a:rPr lang="fi-FI" sz="1100" dirty="0" err="1">
                <a:latin typeface="Georgia" panose="02040502050405020303" pitchFamily="18" charset="0"/>
              </a:rPr>
              <a:t>enjoy</a:t>
            </a:r>
            <a:r>
              <a:rPr lang="fi-FI" sz="1100" dirty="0">
                <a:latin typeface="Georgia" panose="02040502050405020303" pitchFamily="18" charset="0"/>
              </a:rPr>
              <a:t> </a:t>
            </a:r>
            <a:r>
              <a:rPr lang="fi-FI" sz="1100" dirty="0" err="1">
                <a:latin typeface="Georgia" panose="02040502050405020303" pitchFamily="18" charset="0"/>
              </a:rPr>
              <a:t>our</a:t>
            </a:r>
            <a:r>
              <a:rPr lang="fi-FI" sz="1100" dirty="0">
                <a:latin typeface="Georgia" panose="02040502050405020303" pitchFamily="18" charset="0"/>
              </a:rPr>
              <a:t>  </a:t>
            </a:r>
            <a:r>
              <a:rPr lang="en" sz="1100" dirty="0">
                <a:latin typeface="Georgia" panose="02040502050405020303" pitchFamily="18" charset="0"/>
              </a:rPr>
              <a:t>midnight sun in the summer and northern lights in the winter. </a:t>
            </a:r>
            <a:endParaRPr lang="en-US" sz="1100" b="1" dirty="0">
              <a:latin typeface="Georgia" panose="02040502050405020303" pitchFamily="18" charset="0"/>
            </a:endParaRPr>
          </a:p>
          <a:p>
            <a:endParaRPr lang="en-US" sz="1100" dirty="0">
              <a:latin typeface="Georgia" panose="02040502050405020303" pitchFamily="18" charset="0"/>
            </a:endParaRPr>
          </a:p>
          <a:p>
            <a:r>
              <a:rPr lang="en-US" sz="1100" dirty="0">
                <a:latin typeface="Georgia" panose="02040502050405020303" pitchFamily="18" charset="0"/>
              </a:rPr>
              <a:t>Finnish language is known to be a bit on the complicated side, but don’t worry, we Finns are fluent in English, and have an </a:t>
            </a:r>
            <a:r>
              <a:rPr lang="en-US" sz="1100" b="1" dirty="0">
                <a:latin typeface="Georgia" panose="02040502050405020303" pitchFamily="18" charset="0"/>
              </a:rPr>
              <a:t>international mindset.</a:t>
            </a:r>
          </a:p>
          <a:p>
            <a:r>
              <a:rPr lang="en" sz="1100" dirty="0">
                <a:latin typeface="Georgia" panose="02040502050405020303" pitchFamily="18" charset="0"/>
              </a:rPr>
              <a:t> </a:t>
            </a:r>
            <a:br>
              <a:rPr lang="en" sz="1100" dirty="0">
                <a:latin typeface="Georgia" panose="02040502050405020303" pitchFamily="18" charset="0"/>
              </a:rPr>
            </a:br>
            <a:r>
              <a:rPr lang="en" sz="1100" dirty="0">
                <a:latin typeface="Georgia" panose="02040502050405020303" pitchFamily="18" charset="0"/>
              </a:rPr>
              <a:t>We have </a:t>
            </a:r>
            <a:r>
              <a:rPr lang="en" sz="1100" b="1" dirty="0">
                <a:latin typeface="Georgia" panose="02040502050405020303" pitchFamily="18" charset="0"/>
              </a:rPr>
              <a:t>wide and reliable transport networks</a:t>
            </a:r>
            <a:r>
              <a:rPr lang="en" sz="1100" dirty="0">
                <a:latin typeface="Georgia" panose="02040502050405020303" pitchFamily="18" charset="0"/>
              </a:rPr>
              <a:t>, with Helsinki airport serving over 100 direct destinations. T</a:t>
            </a:r>
            <a:r>
              <a:rPr lang="fi-FI" sz="1100" dirty="0">
                <a:latin typeface="Georgia" panose="02040502050405020303" pitchFamily="18" charset="0"/>
              </a:rPr>
              <a:t>h</a:t>
            </a:r>
            <a:r>
              <a:rPr lang="en" sz="1100" dirty="0">
                <a:latin typeface="Georgia" panose="02040502050405020303" pitchFamily="18" charset="0"/>
              </a:rPr>
              <a:t>e comprehensive public transport makes it easy to commute. Our campus is situated within a 10 minute metro ride from the heart of Helsinki.</a:t>
            </a:r>
          </a:p>
          <a:p>
            <a:br>
              <a:rPr lang="en" sz="1100" dirty="0">
                <a:latin typeface="Georgia" panose="02040502050405020303" pitchFamily="18" charset="0"/>
              </a:rPr>
            </a:br>
            <a:r>
              <a:rPr lang="en" sz="1100" dirty="0">
                <a:latin typeface="Georgia" panose="02040502050405020303" pitchFamily="18" charset="0"/>
              </a:rPr>
              <a:t>Want to live in the best country in the world?</a:t>
            </a:r>
          </a:p>
          <a:p>
            <a:br>
              <a:rPr lang="en" sz="1100" dirty="0">
                <a:latin typeface="Georgia" panose="02040502050405020303" pitchFamily="18" charset="0"/>
              </a:rPr>
            </a:br>
            <a:r>
              <a:rPr lang="en" sz="1100" dirty="0">
                <a:latin typeface="Georgia" panose="02040502050405020303" pitchFamily="18" charset="0"/>
              </a:rPr>
              <a:t>More about </a:t>
            </a:r>
            <a:r>
              <a:rPr lang="en" sz="1100" dirty="0">
                <a:latin typeface="Georgia" panose="02040502050405020303" pitchFamily="18" charset="0"/>
                <a:hlinkClick r:id="rId4"/>
              </a:rPr>
              <a:t>Helsinki</a:t>
            </a:r>
            <a:br>
              <a:rPr lang="en" sz="1100" dirty="0">
                <a:latin typeface="Georgia" panose="02040502050405020303" pitchFamily="18" charset="0"/>
              </a:rPr>
            </a:br>
            <a:r>
              <a:rPr lang="en" sz="1100" dirty="0">
                <a:latin typeface="Georgia" panose="02040502050405020303" pitchFamily="18" charset="0"/>
              </a:rPr>
              <a:t>More about </a:t>
            </a:r>
            <a:r>
              <a:rPr lang="en" sz="1100" dirty="0">
                <a:latin typeface="Georgia" panose="02040502050405020303" pitchFamily="18" charset="0"/>
                <a:hlinkClick r:id="rId5"/>
              </a:rPr>
              <a:t>Espoo</a:t>
            </a:r>
            <a:br>
              <a:rPr lang="en" sz="1100" dirty="0">
                <a:latin typeface="Georgia" panose="02040502050405020303" pitchFamily="18" charset="0"/>
              </a:rPr>
            </a:br>
            <a:r>
              <a:rPr lang="en" sz="1100" dirty="0">
                <a:latin typeface="Georgia" panose="02040502050405020303" pitchFamily="18" charset="0"/>
              </a:rPr>
              <a:t>More about </a:t>
            </a:r>
            <a:r>
              <a:rPr lang="en" sz="1100" dirty="0">
                <a:latin typeface="Georgia" panose="02040502050405020303" pitchFamily="18" charset="0"/>
                <a:hlinkClick r:id="rId6"/>
              </a:rPr>
              <a:t>Finland</a:t>
            </a:r>
            <a:endParaRPr lang="en" sz="1100" dirty="0">
              <a:latin typeface="Georgia" panose="02040502050405020303" pitchFamily="18" charset="0"/>
            </a:endParaRPr>
          </a:p>
          <a:p>
            <a:endParaRPr lang="en-US" sz="1100" dirty="0">
              <a:latin typeface="Georgia" panose="02040502050405020303" pitchFamily="18" charset="0"/>
            </a:endParaRPr>
          </a:p>
        </p:txBody>
      </p:sp>
    </p:spTree>
    <p:extLst>
      <p:ext uri="{BB962C8B-B14F-4D97-AF65-F5344CB8AC3E}">
        <p14:creationId xmlns:p14="http://schemas.microsoft.com/office/powerpoint/2010/main" val="1467108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4E0DB3A-17B9-4BA7-B091-8523245BCAC0}"/>
              </a:ext>
            </a:extLst>
          </p:cNvPr>
          <p:cNvPicPr>
            <a:picLocks noChangeAspect="1"/>
          </p:cNvPicPr>
          <p:nvPr/>
        </p:nvPicPr>
        <p:blipFill>
          <a:blip r:embed="rId2"/>
          <a:srcRect t="5527" b="5527"/>
          <a:stretch/>
        </p:blipFill>
        <p:spPr>
          <a:xfrm>
            <a:off x="-1" y="0"/>
            <a:ext cx="7559675" cy="5043055"/>
          </a:xfrm>
          <a:prstGeom prst="rect">
            <a:avLst/>
          </a:prstGeom>
        </p:spPr>
      </p:pic>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 name="Picture 8">
            <a:extLst>
              <a:ext uri="{FF2B5EF4-FFF2-40B4-BE49-F238E27FC236}">
                <a16:creationId xmlns:a16="http://schemas.microsoft.com/office/drawing/2014/main" id="{35C7B3CF-EF90-4993-8E08-3D9E251E8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88" y="8796518"/>
            <a:ext cx="1512879" cy="1387388"/>
          </a:xfrm>
          <a:prstGeom prst="rect">
            <a:avLst/>
          </a:prstGeom>
        </p:spPr>
      </p:pic>
      <p:sp>
        <p:nvSpPr>
          <p:cNvPr id="2" name="Arrow: Down 1">
            <a:extLst>
              <a:ext uri="{FF2B5EF4-FFF2-40B4-BE49-F238E27FC236}">
                <a16:creationId xmlns:a16="http://schemas.microsoft.com/office/drawing/2014/main" id="{652843A9-3404-453B-87B5-6C2B198B7842}"/>
              </a:ext>
            </a:extLst>
          </p:cNvPr>
          <p:cNvSpPr/>
          <p:nvPr/>
        </p:nvSpPr>
        <p:spPr>
          <a:xfrm>
            <a:off x="3467451" y="5442256"/>
            <a:ext cx="401663" cy="4342449"/>
          </a:xfrm>
          <a:prstGeom prst="downArrow">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16382E3-2D40-45C0-BCDE-8F9EBA13D70E}"/>
              </a:ext>
            </a:extLst>
          </p:cNvPr>
          <p:cNvSpPr/>
          <p:nvPr/>
        </p:nvSpPr>
        <p:spPr>
          <a:xfrm>
            <a:off x="3525126" y="7540726"/>
            <a:ext cx="268848" cy="245758"/>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7A8E1C-2151-4D86-A0F0-25576A743758}"/>
              </a:ext>
            </a:extLst>
          </p:cNvPr>
          <p:cNvSpPr/>
          <p:nvPr/>
        </p:nvSpPr>
        <p:spPr>
          <a:xfrm>
            <a:off x="3525126" y="6551051"/>
            <a:ext cx="268848" cy="245758"/>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1493D18-8EA2-479D-AFB9-A8B886C89848}"/>
              </a:ext>
            </a:extLst>
          </p:cNvPr>
          <p:cNvSpPr/>
          <p:nvPr/>
        </p:nvSpPr>
        <p:spPr>
          <a:xfrm>
            <a:off x="3547286" y="5728517"/>
            <a:ext cx="268848" cy="245758"/>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B90950-7D00-4388-9522-8FAE1BB22A1A}"/>
              </a:ext>
            </a:extLst>
          </p:cNvPr>
          <p:cNvSpPr/>
          <p:nvPr/>
        </p:nvSpPr>
        <p:spPr>
          <a:xfrm>
            <a:off x="3525126" y="8334234"/>
            <a:ext cx="268848" cy="245758"/>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63ECAF1-5B35-4258-AE5D-AE8E3FC260F8}"/>
              </a:ext>
            </a:extLst>
          </p:cNvPr>
          <p:cNvCxnSpPr/>
          <p:nvPr/>
        </p:nvCxnSpPr>
        <p:spPr>
          <a:xfrm>
            <a:off x="1984877" y="6286500"/>
            <a:ext cx="3357650" cy="0"/>
          </a:xfrm>
          <a:prstGeom prst="line">
            <a:avLst/>
          </a:prstGeom>
          <a:ln>
            <a:solidFill>
              <a:srgbClr val="FFCD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CBA92-6084-40AA-A6A7-7C16F769EA00}"/>
              </a:ext>
            </a:extLst>
          </p:cNvPr>
          <p:cNvCxnSpPr/>
          <p:nvPr/>
        </p:nvCxnSpPr>
        <p:spPr>
          <a:xfrm>
            <a:off x="1910443" y="7173686"/>
            <a:ext cx="3357650" cy="0"/>
          </a:xfrm>
          <a:prstGeom prst="line">
            <a:avLst/>
          </a:prstGeom>
          <a:ln>
            <a:solidFill>
              <a:srgbClr val="FFCD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50DEAB5-2291-4A9A-8C35-AC62F162F348}"/>
              </a:ext>
            </a:extLst>
          </p:cNvPr>
          <p:cNvCxnSpPr/>
          <p:nvPr/>
        </p:nvCxnSpPr>
        <p:spPr>
          <a:xfrm>
            <a:off x="1910443" y="8108963"/>
            <a:ext cx="3357650" cy="0"/>
          </a:xfrm>
          <a:prstGeom prst="line">
            <a:avLst/>
          </a:prstGeom>
          <a:ln>
            <a:solidFill>
              <a:srgbClr val="FFCD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0AC1CA-BF88-4C12-885C-466691D623DB}"/>
              </a:ext>
            </a:extLst>
          </p:cNvPr>
          <p:cNvCxnSpPr/>
          <p:nvPr/>
        </p:nvCxnSpPr>
        <p:spPr>
          <a:xfrm>
            <a:off x="1910443" y="8799982"/>
            <a:ext cx="3357650" cy="0"/>
          </a:xfrm>
          <a:prstGeom prst="line">
            <a:avLst/>
          </a:prstGeom>
          <a:ln>
            <a:solidFill>
              <a:srgbClr val="FFCD0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CFF3A7A-56D3-47F8-8A15-B9DACF260C89}"/>
              </a:ext>
            </a:extLst>
          </p:cNvPr>
          <p:cNvSpPr/>
          <p:nvPr/>
        </p:nvSpPr>
        <p:spPr>
          <a:xfrm>
            <a:off x="3532550" y="9079213"/>
            <a:ext cx="268848" cy="245758"/>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8CCF47B-26BC-44DE-95F1-3B70631BF2B8}"/>
              </a:ext>
            </a:extLst>
          </p:cNvPr>
          <p:cNvSpPr txBox="1"/>
          <p:nvPr/>
        </p:nvSpPr>
        <p:spPr>
          <a:xfrm>
            <a:off x="3926789" y="5757844"/>
            <a:ext cx="2521978" cy="215444"/>
          </a:xfrm>
          <a:prstGeom prst="rect">
            <a:avLst/>
          </a:prstGeom>
          <a:noFill/>
        </p:spPr>
        <p:txBody>
          <a:bodyPr wrap="square" lIns="0" tIns="0" rIns="0" bIns="0" numCol="1" spcCol="180000" rtlCol="0" anchor="t">
            <a:spAutoFit/>
          </a:bodyPr>
          <a:lstStyle/>
          <a:p>
            <a:r>
              <a:rPr lang="en-US" sz="1400">
                <a:latin typeface="Georgia"/>
                <a:ea typeface="Georgia" charset="0"/>
                <a:cs typeface="Georgia" charset="0"/>
              </a:rPr>
              <a:t>Application period</a:t>
            </a:r>
          </a:p>
        </p:txBody>
      </p:sp>
      <p:sp>
        <p:nvSpPr>
          <p:cNvPr id="22" name="TextBox 21">
            <a:extLst>
              <a:ext uri="{FF2B5EF4-FFF2-40B4-BE49-F238E27FC236}">
                <a16:creationId xmlns:a16="http://schemas.microsoft.com/office/drawing/2014/main" id="{64E89275-5C4B-429B-B9EC-CC9ABA12945A}"/>
              </a:ext>
            </a:extLst>
          </p:cNvPr>
          <p:cNvSpPr txBox="1"/>
          <p:nvPr/>
        </p:nvSpPr>
        <p:spPr>
          <a:xfrm>
            <a:off x="3926789" y="9109527"/>
            <a:ext cx="2521978" cy="215444"/>
          </a:xfrm>
          <a:prstGeom prst="rect">
            <a:avLst/>
          </a:prstGeom>
          <a:noFill/>
        </p:spPr>
        <p:txBody>
          <a:bodyPr wrap="square" lIns="0" tIns="0" rIns="0" bIns="0" numCol="1" spcCol="180000" rtlCol="0" anchor="t">
            <a:spAutoFit/>
          </a:bodyPr>
          <a:lstStyle/>
          <a:p>
            <a:r>
              <a:rPr lang="en-US" sz="1400" dirty="0">
                <a:latin typeface="Georgia"/>
                <a:ea typeface="Georgia" charset="0"/>
                <a:cs typeface="Georgia" charset="0"/>
              </a:rPr>
              <a:t>Welcome new Professor!</a:t>
            </a:r>
          </a:p>
        </p:txBody>
      </p:sp>
      <p:sp>
        <p:nvSpPr>
          <p:cNvPr id="23" name="TextBox 22">
            <a:extLst>
              <a:ext uri="{FF2B5EF4-FFF2-40B4-BE49-F238E27FC236}">
                <a16:creationId xmlns:a16="http://schemas.microsoft.com/office/drawing/2014/main" id="{CCF3DEFF-9C97-41DE-BC7E-B16CA1D7CDDA}"/>
              </a:ext>
            </a:extLst>
          </p:cNvPr>
          <p:cNvSpPr txBox="1"/>
          <p:nvPr/>
        </p:nvSpPr>
        <p:spPr>
          <a:xfrm>
            <a:off x="3936314" y="7533121"/>
            <a:ext cx="2521978" cy="215444"/>
          </a:xfrm>
          <a:prstGeom prst="rect">
            <a:avLst/>
          </a:prstGeom>
          <a:noFill/>
        </p:spPr>
        <p:txBody>
          <a:bodyPr wrap="square" lIns="0" tIns="0" rIns="0" bIns="0" numCol="1" spcCol="180000" rtlCol="0" anchor="t">
            <a:spAutoFit/>
          </a:bodyPr>
          <a:lstStyle/>
          <a:p>
            <a:r>
              <a:rPr lang="en-US" sz="1400" dirty="0">
                <a:latin typeface="Georgia"/>
                <a:ea typeface="Georgia" charset="0"/>
                <a:cs typeface="Georgia" charset="0"/>
              </a:rPr>
              <a:t>Site visit in Aalto</a:t>
            </a:r>
          </a:p>
        </p:txBody>
      </p:sp>
      <p:sp>
        <p:nvSpPr>
          <p:cNvPr id="24" name="TextBox 23">
            <a:extLst>
              <a:ext uri="{FF2B5EF4-FFF2-40B4-BE49-F238E27FC236}">
                <a16:creationId xmlns:a16="http://schemas.microsoft.com/office/drawing/2014/main" id="{58BA153C-61E7-4FB0-8A5E-A1C071934566}"/>
              </a:ext>
            </a:extLst>
          </p:cNvPr>
          <p:cNvSpPr txBox="1"/>
          <p:nvPr/>
        </p:nvSpPr>
        <p:spPr>
          <a:xfrm>
            <a:off x="3957319" y="6606596"/>
            <a:ext cx="2521978" cy="246221"/>
          </a:xfrm>
          <a:prstGeom prst="rect">
            <a:avLst/>
          </a:prstGeom>
          <a:noFill/>
        </p:spPr>
        <p:txBody>
          <a:bodyPr wrap="square" lIns="0" tIns="0" rIns="0" bIns="0" numCol="1" spcCol="180000" rtlCol="0" anchor="t">
            <a:spAutoFit/>
          </a:bodyPr>
          <a:lstStyle/>
          <a:p>
            <a:r>
              <a:rPr lang="en-US" sz="1600" b="1" dirty="0">
                <a:latin typeface="Georgia"/>
                <a:ea typeface="Georgia" charset="0"/>
                <a:cs typeface="Georgia" charset="0"/>
              </a:rPr>
              <a:t>April 2026</a:t>
            </a:r>
          </a:p>
        </p:txBody>
      </p:sp>
      <p:sp>
        <p:nvSpPr>
          <p:cNvPr id="25" name="TextBox 24">
            <a:extLst>
              <a:ext uri="{FF2B5EF4-FFF2-40B4-BE49-F238E27FC236}">
                <a16:creationId xmlns:a16="http://schemas.microsoft.com/office/drawing/2014/main" id="{B4068873-C034-48CC-8FF6-458F5D30DFBF}"/>
              </a:ext>
            </a:extLst>
          </p:cNvPr>
          <p:cNvSpPr txBox="1"/>
          <p:nvPr/>
        </p:nvSpPr>
        <p:spPr>
          <a:xfrm>
            <a:off x="3926789" y="8355103"/>
            <a:ext cx="2823878" cy="246221"/>
          </a:xfrm>
          <a:prstGeom prst="rect">
            <a:avLst/>
          </a:prstGeom>
          <a:noFill/>
        </p:spPr>
        <p:txBody>
          <a:bodyPr wrap="square" lIns="0" tIns="0" rIns="0" bIns="0" numCol="1" spcCol="180000" rtlCol="0" anchor="t">
            <a:spAutoFit/>
          </a:bodyPr>
          <a:lstStyle/>
          <a:p>
            <a:r>
              <a:rPr lang="en-US" sz="1600" b="1" dirty="0">
                <a:latin typeface="Georgia"/>
                <a:ea typeface="Georgia" charset="0"/>
                <a:cs typeface="Georgia" charset="0"/>
              </a:rPr>
              <a:t>Fall 2026</a:t>
            </a:r>
            <a:endParaRPr lang="en-US" sz="1400" dirty="0">
              <a:latin typeface="Georgia"/>
              <a:ea typeface="Georgia" charset="0"/>
              <a:cs typeface="Georgia" charset="0"/>
            </a:endParaRPr>
          </a:p>
        </p:txBody>
      </p:sp>
      <p:sp>
        <p:nvSpPr>
          <p:cNvPr id="26" name="TextBox 25">
            <a:extLst>
              <a:ext uri="{FF2B5EF4-FFF2-40B4-BE49-F238E27FC236}">
                <a16:creationId xmlns:a16="http://schemas.microsoft.com/office/drawing/2014/main" id="{3F4E4C68-CC7E-47F7-AF16-1CF7EFFCB6C6}"/>
              </a:ext>
            </a:extLst>
          </p:cNvPr>
          <p:cNvSpPr txBox="1"/>
          <p:nvPr/>
        </p:nvSpPr>
        <p:spPr>
          <a:xfrm>
            <a:off x="687572" y="5754418"/>
            <a:ext cx="2653574" cy="246221"/>
          </a:xfrm>
          <a:prstGeom prst="rect">
            <a:avLst/>
          </a:prstGeom>
          <a:noFill/>
        </p:spPr>
        <p:txBody>
          <a:bodyPr wrap="square" lIns="0" tIns="0" rIns="0" bIns="0" numCol="1" spcCol="180000" rtlCol="0" anchor="t">
            <a:spAutoFit/>
          </a:bodyPr>
          <a:lstStyle/>
          <a:p>
            <a:pPr algn="r"/>
            <a:r>
              <a:rPr lang="en-US" sz="1600" b="1" dirty="0">
                <a:latin typeface="Georgia"/>
                <a:ea typeface="Georgia" charset="0"/>
                <a:cs typeface="Georgia" charset="0"/>
              </a:rPr>
              <a:t>December – February 13 </a:t>
            </a:r>
          </a:p>
        </p:txBody>
      </p:sp>
      <p:sp>
        <p:nvSpPr>
          <p:cNvPr id="28" name="TextBox 27">
            <a:extLst>
              <a:ext uri="{FF2B5EF4-FFF2-40B4-BE49-F238E27FC236}">
                <a16:creationId xmlns:a16="http://schemas.microsoft.com/office/drawing/2014/main" id="{82E14B96-CFFA-4486-8B52-AF67019B13A9}"/>
              </a:ext>
            </a:extLst>
          </p:cNvPr>
          <p:cNvSpPr txBox="1"/>
          <p:nvPr/>
        </p:nvSpPr>
        <p:spPr>
          <a:xfrm>
            <a:off x="877290" y="7498269"/>
            <a:ext cx="2488380" cy="246221"/>
          </a:xfrm>
          <a:prstGeom prst="rect">
            <a:avLst/>
          </a:prstGeom>
          <a:noFill/>
        </p:spPr>
        <p:txBody>
          <a:bodyPr wrap="square" lIns="0" tIns="0" rIns="0" bIns="0" numCol="1" spcCol="180000" rtlCol="0" anchor="t">
            <a:spAutoFit/>
          </a:bodyPr>
          <a:lstStyle/>
          <a:p>
            <a:pPr algn="r"/>
            <a:r>
              <a:rPr lang="en-US" sz="1600" b="1" dirty="0">
                <a:latin typeface="Georgia"/>
                <a:ea typeface="Georgia" charset="0"/>
                <a:cs typeface="Georgia" charset="0"/>
              </a:rPr>
              <a:t>August 2026</a:t>
            </a:r>
          </a:p>
        </p:txBody>
      </p:sp>
      <p:sp>
        <p:nvSpPr>
          <p:cNvPr id="29" name="TextBox 28">
            <a:extLst>
              <a:ext uri="{FF2B5EF4-FFF2-40B4-BE49-F238E27FC236}">
                <a16:creationId xmlns:a16="http://schemas.microsoft.com/office/drawing/2014/main" id="{88C5CFC3-814D-49EF-A18E-5FD00AC618CB}"/>
              </a:ext>
            </a:extLst>
          </p:cNvPr>
          <p:cNvSpPr txBox="1"/>
          <p:nvPr/>
        </p:nvSpPr>
        <p:spPr>
          <a:xfrm>
            <a:off x="852766" y="8345019"/>
            <a:ext cx="2488380" cy="215444"/>
          </a:xfrm>
          <a:prstGeom prst="rect">
            <a:avLst/>
          </a:prstGeom>
          <a:noFill/>
        </p:spPr>
        <p:txBody>
          <a:bodyPr wrap="square" lIns="0" tIns="0" rIns="0" bIns="0" numCol="1" spcCol="180000" rtlCol="0" anchor="t">
            <a:spAutoFit/>
          </a:bodyPr>
          <a:lstStyle/>
          <a:p>
            <a:pPr algn="r"/>
            <a:r>
              <a:rPr lang="en-US" sz="1400">
                <a:latin typeface="Georgia"/>
                <a:ea typeface="Georgia" charset="0"/>
                <a:cs typeface="Georgia" charset="0"/>
              </a:rPr>
              <a:t>Decision</a:t>
            </a:r>
          </a:p>
        </p:txBody>
      </p:sp>
      <p:sp>
        <p:nvSpPr>
          <p:cNvPr id="30" name="TextBox 29">
            <a:extLst>
              <a:ext uri="{FF2B5EF4-FFF2-40B4-BE49-F238E27FC236}">
                <a16:creationId xmlns:a16="http://schemas.microsoft.com/office/drawing/2014/main" id="{49D6FE53-0478-41A8-B1D1-289CDB1EDCEE}"/>
              </a:ext>
            </a:extLst>
          </p:cNvPr>
          <p:cNvSpPr txBox="1"/>
          <p:nvPr/>
        </p:nvSpPr>
        <p:spPr>
          <a:xfrm>
            <a:off x="811745" y="9094138"/>
            <a:ext cx="2488380" cy="246221"/>
          </a:xfrm>
          <a:prstGeom prst="rect">
            <a:avLst/>
          </a:prstGeom>
          <a:noFill/>
        </p:spPr>
        <p:txBody>
          <a:bodyPr wrap="square" lIns="0" tIns="0" rIns="0" bIns="0" numCol="1" spcCol="180000" rtlCol="0" anchor="t">
            <a:spAutoFit/>
          </a:bodyPr>
          <a:lstStyle/>
          <a:p>
            <a:pPr algn="r"/>
            <a:r>
              <a:rPr lang="en-US" sz="1600" b="1" dirty="0">
                <a:latin typeface="Georgia"/>
                <a:ea typeface="Georgia" charset="0"/>
                <a:cs typeface="Georgia" charset="0"/>
              </a:rPr>
              <a:t>Spring 2027  </a:t>
            </a:r>
          </a:p>
        </p:txBody>
      </p:sp>
      <p:sp>
        <p:nvSpPr>
          <p:cNvPr id="5" name="TextBox 4">
            <a:extLst>
              <a:ext uri="{FF2B5EF4-FFF2-40B4-BE49-F238E27FC236}">
                <a16:creationId xmlns:a16="http://schemas.microsoft.com/office/drawing/2014/main" id="{B5ED6013-53A9-DC3F-7F1E-01FF0E50045D}"/>
              </a:ext>
            </a:extLst>
          </p:cNvPr>
          <p:cNvSpPr txBox="1"/>
          <p:nvPr/>
        </p:nvSpPr>
        <p:spPr>
          <a:xfrm>
            <a:off x="2253849" y="6610307"/>
            <a:ext cx="2521978" cy="215444"/>
          </a:xfrm>
          <a:prstGeom prst="rect">
            <a:avLst/>
          </a:prstGeom>
          <a:noFill/>
        </p:spPr>
        <p:txBody>
          <a:bodyPr wrap="square" lIns="0" tIns="0" rIns="0" bIns="0" numCol="1" spcCol="180000" rtlCol="0" anchor="t">
            <a:spAutoFit/>
          </a:bodyPr>
          <a:lstStyle/>
          <a:p>
            <a:r>
              <a:rPr lang="en-US" sz="1400" dirty="0">
                <a:latin typeface="Georgia"/>
                <a:ea typeface="Georgia" charset="0"/>
                <a:cs typeface="Georgia" charset="0"/>
              </a:rPr>
              <a:t>Expert reviews</a:t>
            </a:r>
          </a:p>
        </p:txBody>
      </p:sp>
      <p:sp>
        <p:nvSpPr>
          <p:cNvPr id="6" name="Rectangle 5">
            <a:extLst>
              <a:ext uri="{FF2B5EF4-FFF2-40B4-BE49-F238E27FC236}">
                <a16:creationId xmlns:a16="http://schemas.microsoft.com/office/drawing/2014/main" id="{61F03CBA-D036-180C-23A0-AC954040D93A}"/>
              </a:ext>
            </a:extLst>
          </p:cNvPr>
          <p:cNvSpPr/>
          <p:nvPr/>
        </p:nvSpPr>
        <p:spPr>
          <a:xfrm>
            <a:off x="855616" y="3993993"/>
            <a:ext cx="4374916" cy="584775"/>
          </a:xfrm>
          <a:prstGeom prst="rect">
            <a:avLst/>
          </a:prstGeom>
          <a:solidFill>
            <a:srgbClr val="EF363B"/>
          </a:solidFill>
        </p:spPr>
        <p:txBody>
          <a:bodyPr wrap="none">
            <a:spAutoFit/>
          </a:bodyPr>
          <a:lstStyle/>
          <a:p>
            <a:r>
              <a:rPr lang="en-US" sz="3200" b="1" dirty="0">
                <a:solidFill>
                  <a:schemeClr val="bg1"/>
                </a:solidFill>
                <a:latin typeface="Arial" charset="0"/>
                <a:ea typeface="Arial" charset="0"/>
                <a:cs typeface="Arial" charset="0"/>
              </a:rPr>
              <a:t>Recruitment process </a:t>
            </a:r>
            <a:endParaRPr lang="en-US" sz="32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144007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4E0DB3A-17B9-4BA7-B091-8523245BCAC0}"/>
              </a:ext>
            </a:extLst>
          </p:cNvPr>
          <p:cNvPicPr>
            <a:picLocks noChangeAspect="1"/>
          </p:cNvPicPr>
          <p:nvPr/>
        </p:nvPicPr>
        <p:blipFill rotWithShape="1">
          <a:blip r:embed="rId2"/>
          <a:srcRect t="-1" b="-53"/>
          <a:stretch/>
        </p:blipFill>
        <p:spPr>
          <a:xfrm>
            <a:off x="-1" y="0"/>
            <a:ext cx="7559675" cy="5043055"/>
          </a:xfrm>
          <a:prstGeom prst="rect">
            <a:avLst/>
          </a:prstGeom>
        </p:spPr>
      </p:pic>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Rectangle 9">
            <a:extLst>
              <a:ext uri="{FF2B5EF4-FFF2-40B4-BE49-F238E27FC236}">
                <a16:creationId xmlns:a16="http://schemas.microsoft.com/office/drawing/2014/main" id="{BCDFCA8C-89AB-43EF-9B92-AA65218DF73D}"/>
              </a:ext>
            </a:extLst>
          </p:cNvPr>
          <p:cNvSpPr/>
          <p:nvPr/>
        </p:nvSpPr>
        <p:spPr>
          <a:xfrm>
            <a:off x="749681" y="3096894"/>
            <a:ext cx="5906095" cy="1689638"/>
          </a:xfrm>
          <a:prstGeom prst="rect">
            <a:avLst/>
          </a:prstGeom>
          <a:solidFill>
            <a:srgbClr val="EF363B"/>
          </a:solid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1" name="TextBox 10"/>
          <p:cNvSpPr txBox="1"/>
          <p:nvPr/>
        </p:nvSpPr>
        <p:spPr>
          <a:xfrm>
            <a:off x="2396308" y="6044875"/>
            <a:ext cx="2767056" cy="2585323"/>
          </a:xfrm>
          <a:prstGeom prst="rect">
            <a:avLst/>
          </a:prstGeom>
          <a:noFill/>
        </p:spPr>
        <p:txBody>
          <a:bodyPr wrap="square" lIns="0" tIns="0" rIns="0" bIns="0" numCol="1" spcCol="180000" rtlCol="0" anchor="t">
            <a:spAutoFit/>
          </a:bodyPr>
          <a:lstStyle/>
          <a:p>
            <a:pPr algn="ctr"/>
            <a:r>
              <a:rPr lang="en-US" sz="1400" b="1" dirty="0">
                <a:latin typeface="Georgia"/>
                <a:ea typeface="Georgia" charset="0"/>
                <a:cs typeface="Georgia" charset="0"/>
              </a:rPr>
              <a:t>Ranja Hautamäki</a:t>
            </a:r>
          </a:p>
          <a:p>
            <a:pPr algn="ctr"/>
            <a:r>
              <a:rPr lang="en-US" sz="1400" dirty="0">
                <a:latin typeface="Georgia"/>
                <a:ea typeface="Georgia" charset="0"/>
                <a:cs typeface="Calibri"/>
              </a:rPr>
              <a:t>Professor, Chair of the Departmental Committee </a:t>
            </a:r>
            <a:br>
              <a:rPr lang="en-US" sz="1400" dirty="0">
                <a:latin typeface="Georgia"/>
                <a:ea typeface="Georgia" charset="0"/>
                <a:cs typeface="Calibri"/>
              </a:rPr>
            </a:br>
            <a:r>
              <a:rPr lang="en-US" sz="1400" dirty="0" err="1">
                <a:latin typeface="Georgia"/>
                <a:ea typeface="Georgia" charset="0"/>
                <a:cs typeface="Calibri"/>
              </a:rPr>
              <a:t>ranja.hautamaki</a:t>
            </a:r>
            <a:r>
              <a:rPr lang="en-US" sz="1400" dirty="0">
                <a:latin typeface="Georgia"/>
                <a:ea typeface="Georgia" charset="0"/>
                <a:cs typeface="Calibri"/>
              </a:rPr>
              <a:t>(at)aalto.fi</a:t>
            </a:r>
          </a:p>
          <a:p>
            <a:pPr algn="ctr"/>
            <a:r>
              <a:rPr lang="en-US" sz="1400" dirty="0">
                <a:latin typeface="Georgia"/>
                <a:ea typeface="Georgia" charset="0"/>
                <a:cs typeface="Calibri"/>
              </a:rPr>
              <a:t>+358 50 523 2207</a:t>
            </a:r>
          </a:p>
          <a:p>
            <a:pPr algn="ctr"/>
            <a:endParaRPr lang="en-US" sz="1400" dirty="0">
              <a:latin typeface="Georgia"/>
              <a:ea typeface="Georgia" charset="0"/>
              <a:cs typeface="Calibri"/>
            </a:endParaRPr>
          </a:p>
          <a:p>
            <a:pPr algn="ctr"/>
            <a:endParaRPr lang="en-US" sz="1400" b="1" dirty="0">
              <a:latin typeface="Georgia"/>
              <a:ea typeface="Georgia" charset="0"/>
              <a:cs typeface="Calibri"/>
            </a:endParaRPr>
          </a:p>
          <a:p>
            <a:pPr algn="ctr"/>
            <a:r>
              <a:rPr lang="en-US" sz="1400" b="1" dirty="0">
                <a:latin typeface="Georgia"/>
                <a:ea typeface="Georgia" charset="0"/>
                <a:cs typeface="Georgia" charset="0"/>
              </a:rPr>
              <a:t>Satu Pöyhönen</a:t>
            </a:r>
          </a:p>
          <a:p>
            <a:pPr algn="ctr"/>
            <a:r>
              <a:rPr lang="en-US" sz="1400" dirty="0">
                <a:latin typeface="Georgia"/>
                <a:ea typeface="Georgia" charset="0"/>
                <a:cs typeface="Calibri"/>
              </a:rPr>
              <a:t>HR Specialist, Secretary of the Departmental Committee</a:t>
            </a:r>
          </a:p>
          <a:p>
            <a:pPr algn="ctr"/>
            <a:r>
              <a:rPr lang="en-US" sz="1400" dirty="0" err="1">
                <a:latin typeface="Georgia"/>
                <a:ea typeface="Georgia" charset="0"/>
                <a:cs typeface="Calibri"/>
              </a:rPr>
              <a:t>satu.poyhonen</a:t>
            </a:r>
            <a:r>
              <a:rPr lang="en-US" sz="1400" dirty="0">
                <a:latin typeface="Georgia"/>
                <a:ea typeface="Georgia" charset="0"/>
                <a:cs typeface="Calibri"/>
              </a:rPr>
              <a:t>(at)aalto.fi</a:t>
            </a:r>
            <a:br>
              <a:rPr lang="en-US" sz="1400" dirty="0">
                <a:latin typeface="Georgia"/>
                <a:ea typeface="Georgia" charset="0"/>
                <a:cs typeface="Calibri"/>
              </a:rPr>
            </a:br>
            <a:r>
              <a:rPr lang="en-US" sz="1400" dirty="0">
                <a:latin typeface="Georgia"/>
                <a:ea typeface="Georgia" charset="0"/>
                <a:cs typeface="Calibri"/>
              </a:rPr>
              <a:t>+358 50 575 3888</a:t>
            </a:r>
          </a:p>
        </p:txBody>
      </p:sp>
      <p:pic>
        <p:nvPicPr>
          <p:cNvPr id="9" name="Picture 8">
            <a:extLst>
              <a:ext uri="{FF2B5EF4-FFF2-40B4-BE49-F238E27FC236}">
                <a16:creationId xmlns:a16="http://schemas.microsoft.com/office/drawing/2014/main" id="{35C7B3CF-EF90-4993-8E08-3D9E251E8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57" y="8630198"/>
            <a:ext cx="1694243" cy="1553708"/>
          </a:xfrm>
          <a:prstGeom prst="rect">
            <a:avLst/>
          </a:prstGeom>
        </p:spPr>
      </p:pic>
      <p:sp>
        <p:nvSpPr>
          <p:cNvPr id="7" name="Rectangle 6"/>
          <p:cNvSpPr/>
          <p:nvPr/>
        </p:nvSpPr>
        <p:spPr>
          <a:xfrm>
            <a:off x="903899" y="3357380"/>
            <a:ext cx="5949185" cy="1292662"/>
          </a:xfrm>
          <a:prstGeom prst="rect">
            <a:avLst/>
          </a:prstGeom>
        </p:spPr>
        <p:txBody>
          <a:bodyPr wrap="square" lIns="0" tIns="0" rIns="0" bIns="0">
            <a:spAutoFit/>
          </a:bodyPr>
          <a:lstStyle/>
          <a:p>
            <a:r>
              <a:rPr lang="en-US" sz="2800" b="1">
                <a:solidFill>
                  <a:schemeClr val="bg1"/>
                </a:solidFill>
                <a:latin typeface="Arial" charset="0"/>
                <a:ea typeface="Arial" charset="0"/>
                <a:cs typeface="Arial" charset="0"/>
              </a:rPr>
              <a:t>We want </a:t>
            </a:r>
            <a:r>
              <a:rPr lang="en-US" sz="2800" b="1" i="1">
                <a:solidFill>
                  <a:schemeClr val="bg1"/>
                </a:solidFill>
                <a:latin typeface="Arial" charset="0"/>
                <a:ea typeface="Arial" charset="0"/>
                <a:cs typeface="Arial" charset="0"/>
              </a:rPr>
              <a:t>you</a:t>
            </a:r>
            <a:r>
              <a:rPr lang="en-US" sz="2800" b="1">
                <a:solidFill>
                  <a:schemeClr val="bg1"/>
                </a:solidFill>
                <a:latin typeface="Arial" charset="0"/>
                <a:ea typeface="Arial" charset="0"/>
                <a:cs typeface="Arial" charset="0"/>
              </a:rPr>
              <a:t> to be part of our community – join us in shaping the sustainable future!</a:t>
            </a:r>
          </a:p>
        </p:txBody>
      </p:sp>
    </p:spTree>
    <p:extLst>
      <p:ext uri="{BB962C8B-B14F-4D97-AF65-F5344CB8AC3E}">
        <p14:creationId xmlns:p14="http://schemas.microsoft.com/office/powerpoint/2010/main" val="362437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1256"/>
            <a:ext cx="7559675" cy="11765870"/>
          </a:xfrm>
          <a:prstGeom prst="rect">
            <a:avLst/>
          </a:prstGeom>
          <a:solidFill>
            <a:srgbClr val="EF3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8412480"/>
            <a:ext cx="2437125" cy="2240280"/>
          </a:xfrm>
          <a:prstGeom prst="rect">
            <a:avLst/>
          </a:prstGeom>
        </p:spPr>
      </p:pic>
      <p:sp>
        <p:nvSpPr>
          <p:cNvPr id="4" name="Rectangle 3"/>
          <p:cNvSpPr/>
          <p:nvPr/>
        </p:nvSpPr>
        <p:spPr>
          <a:xfrm>
            <a:off x="677049" y="3123868"/>
            <a:ext cx="5110694" cy="2800767"/>
          </a:xfrm>
          <a:prstGeom prst="rect">
            <a:avLst/>
          </a:prstGeom>
        </p:spPr>
        <p:txBody>
          <a:bodyPr wrap="none">
            <a:spAutoFit/>
          </a:bodyPr>
          <a:lstStyle/>
          <a:p>
            <a:r>
              <a:rPr lang="en-US" sz="4400" b="1">
                <a:solidFill>
                  <a:schemeClr val="bg1"/>
                </a:solidFill>
                <a:latin typeface="Arial" charset="0"/>
                <a:ea typeface="Arial" charset="0"/>
                <a:cs typeface="Arial" charset="0"/>
              </a:rPr>
              <a:t>Aalto University </a:t>
            </a:r>
            <a:r>
              <a:rPr lang="mr-IN" sz="4400" b="1">
                <a:solidFill>
                  <a:schemeClr val="bg1"/>
                </a:solidFill>
                <a:latin typeface="Arial" charset="0"/>
                <a:ea typeface="Arial" charset="0"/>
                <a:cs typeface="Arial" charset="0"/>
              </a:rPr>
              <a:t>–</a:t>
            </a:r>
            <a:r>
              <a:rPr lang="en-US" sz="4400" b="1">
                <a:solidFill>
                  <a:schemeClr val="bg1"/>
                </a:solidFill>
                <a:latin typeface="Arial" charset="0"/>
                <a:ea typeface="Arial" charset="0"/>
                <a:cs typeface="Arial" charset="0"/>
              </a:rPr>
              <a:t> </a:t>
            </a:r>
          </a:p>
          <a:p>
            <a:r>
              <a:rPr lang="en-US" sz="4400" b="1">
                <a:solidFill>
                  <a:schemeClr val="bg1"/>
                </a:solidFill>
                <a:latin typeface="Arial" charset="0"/>
                <a:ea typeface="Arial" charset="0"/>
                <a:cs typeface="Arial" charset="0"/>
              </a:rPr>
              <a:t>a community of </a:t>
            </a:r>
          </a:p>
          <a:p>
            <a:r>
              <a:rPr lang="en-US" sz="4400" b="1">
                <a:solidFill>
                  <a:schemeClr val="bg1"/>
                </a:solidFill>
                <a:latin typeface="Arial" charset="0"/>
                <a:ea typeface="Arial" charset="0"/>
                <a:cs typeface="Arial" charset="0"/>
              </a:rPr>
              <a:t>game changers</a:t>
            </a:r>
          </a:p>
          <a:p>
            <a:r>
              <a:rPr lang="en-US" sz="4400" b="1" i="1" err="1">
                <a:solidFill>
                  <a:schemeClr val="bg1"/>
                </a:solidFill>
                <a:latin typeface="Georgia" charset="0"/>
                <a:ea typeface="Georgia" charset="0"/>
                <a:cs typeface="Georgia" charset="0"/>
              </a:rPr>
              <a:t>aalto.fi</a:t>
            </a:r>
            <a:endParaRPr lang="en-US" sz="4400" b="1" i="1">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138798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4018" b="26372"/>
          <a:stretch/>
        </p:blipFill>
        <p:spPr>
          <a:xfrm>
            <a:off x="0" y="0"/>
            <a:ext cx="7559675" cy="3509963"/>
          </a:xfrm>
          <a:prstGeom prst="rect">
            <a:avLst/>
          </a:prstGeom>
        </p:spPr>
      </p:pic>
      <p:sp>
        <p:nvSpPr>
          <p:cNvPr id="5" name="Rectangle 4"/>
          <p:cNvSpPr/>
          <p:nvPr/>
        </p:nvSpPr>
        <p:spPr>
          <a:xfrm>
            <a:off x="941343" y="2550955"/>
            <a:ext cx="3111749" cy="553998"/>
          </a:xfrm>
          <a:prstGeom prst="rect">
            <a:avLst/>
          </a:prstGeom>
          <a:solidFill>
            <a:srgbClr val="EF363B"/>
          </a:solidFill>
        </p:spPr>
        <p:txBody>
          <a:bodyPr wrap="none">
            <a:spAutoFit/>
          </a:bodyPr>
          <a:lstStyle/>
          <a:p>
            <a:pPr marL="342917" indent="-342917" defTabSz="914447">
              <a:spcBef>
                <a:spcPts val="1200"/>
              </a:spcBef>
              <a:spcAft>
                <a:spcPts val="1200"/>
              </a:spcAft>
            </a:pPr>
            <a:r>
              <a:rPr lang="en-US" sz="3000" b="1" kern="0" dirty="0">
                <a:solidFill>
                  <a:schemeClr val="bg1"/>
                </a:solidFill>
                <a:latin typeface="Arial" charset="0"/>
              </a:rPr>
              <a:t>Aalto University</a:t>
            </a:r>
          </a:p>
        </p:txBody>
      </p:sp>
      <p:sp>
        <p:nvSpPr>
          <p:cNvPr id="6" name="TextBox 5"/>
          <p:cNvSpPr txBox="1"/>
          <p:nvPr/>
        </p:nvSpPr>
        <p:spPr>
          <a:xfrm>
            <a:off x="949125" y="3667637"/>
            <a:ext cx="5544273" cy="2862322"/>
          </a:xfrm>
          <a:prstGeom prst="rect">
            <a:avLst/>
          </a:prstGeom>
          <a:noFill/>
        </p:spPr>
        <p:txBody>
          <a:bodyPr wrap="square" rtlCol="0">
            <a:spAutoFit/>
          </a:bodyPr>
          <a:lstStyle/>
          <a:p>
            <a:r>
              <a:rPr lang="en-US" sz="3000" b="1" dirty="0">
                <a:latin typeface="Arial" charset="0"/>
                <a:ea typeface="Arial" charset="0"/>
                <a:cs typeface="Arial" charset="0"/>
              </a:rPr>
              <a:t>Aalto University is a multidisciplinary community of bold thinkers where science and art meet technology and business.</a:t>
            </a:r>
            <a:endParaRPr lang="en-US" sz="3000" dirty="0">
              <a:latin typeface="Arial" charset="0"/>
              <a:ea typeface="Arial" charset="0"/>
              <a:cs typeface="Arial" charset="0"/>
            </a:endParaRPr>
          </a:p>
          <a:p>
            <a:endParaRPr lang="en-GB" sz="3000" dirty="0">
              <a:latin typeface="Arial" charset="0"/>
              <a:ea typeface="Arial" charset="0"/>
              <a:cs typeface="Arial" charset="0"/>
            </a:endParaRPr>
          </a:p>
        </p:txBody>
      </p:sp>
      <p:sp>
        <p:nvSpPr>
          <p:cNvPr id="8" name="Rectangle 7"/>
          <p:cNvSpPr/>
          <p:nvPr/>
        </p:nvSpPr>
        <p:spPr>
          <a:xfrm>
            <a:off x="5049993" y="9373859"/>
            <a:ext cx="2175559" cy="584775"/>
          </a:xfrm>
          <a:prstGeom prst="rect">
            <a:avLst/>
          </a:prstGeom>
        </p:spPr>
        <p:txBody>
          <a:bodyPr wrap="square">
            <a:spAutoFit/>
          </a:bodyPr>
          <a:lstStyle/>
          <a:p>
            <a:r>
              <a:rPr lang="en-US" sz="1600" b="1" dirty="0">
                <a:solidFill>
                  <a:schemeClr val="bg1">
                    <a:lumMod val="75000"/>
                  </a:schemeClr>
                </a:solidFill>
                <a:effectLst/>
                <a:latin typeface="Georgia" panose="02040502050405020303" pitchFamily="18" charset="0"/>
                <a:ea typeface="Arial" charset="0"/>
                <a:cs typeface="Arial" charset="0"/>
              </a:rPr>
              <a:t>More info at</a:t>
            </a:r>
          </a:p>
          <a:p>
            <a:r>
              <a:rPr lang="en-US" sz="1600" b="1" dirty="0">
                <a:solidFill>
                  <a:schemeClr val="bg1">
                    <a:lumMod val="75000"/>
                  </a:schemeClr>
                </a:solidFill>
                <a:latin typeface="Georgia" panose="02040502050405020303" pitchFamily="18" charset="0"/>
                <a:ea typeface="Arial" charset="0"/>
                <a:cs typeface="Arial" charset="0"/>
                <a:hlinkClick r:id="rId3"/>
              </a:rPr>
              <a:t>aalto.fi </a:t>
            </a:r>
            <a:endParaRPr lang="en-US" sz="1600" dirty="0">
              <a:solidFill>
                <a:schemeClr val="bg1">
                  <a:lumMod val="75000"/>
                </a:schemeClr>
              </a:solidFill>
              <a:effectLst/>
              <a:latin typeface="Georgia" panose="02040502050405020303" pitchFamily="18" charset="0"/>
              <a:ea typeface="Arial" charset="0"/>
              <a:cs typeface="Arial" charset="0"/>
            </a:endParaRPr>
          </a:p>
        </p:txBody>
      </p:sp>
      <p:cxnSp>
        <p:nvCxnSpPr>
          <p:cNvPr id="9" name="Straight Connector 8"/>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57" y="8709553"/>
            <a:ext cx="1770875" cy="1627842"/>
          </a:xfrm>
          <a:prstGeom prst="rect">
            <a:avLst/>
          </a:prstGeom>
        </p:spPr>
      </p:pic>
      <p:sp>
        <p:nvSpPr>
          <p:cNvPr id="7" name="TextBox 6"/>
          <p:cNvSpPr txBox="1"/>
          <p:nvPr/>
        </p:nvSpPr>
        <p:spPr>
          <a:xfrm>
            <a:off x="1099301" y="6083010"/>
            <a:ext cx="2767120" cy="2923877"/>
          </a:xfrm>
          <a:prstGeom prst="rect">
            <a:avLst/>
          </a:prstGeom>
          <a:noFill/>
        </p:spPr>
        <p:txBody>
          <a:bodyPr wrap="square" lIns="0" tIns="0" rIns="0" bIns="0" rtlCol="0" anchor="t">
            <a:spAutoFit/>
          </a:bodyPr>
          <a:lstStyle/>
          <a:p>
            <a:r>
              <a:rPr lang="en-US" sz="1000">
                <a:latin typeface="Georgia" charset="0"/>
                <a:ea typeface="Georgia" charset="0"/>
                <a:cs typeface="Georgia" charset="0"/>
              </a:rPr>
              <a:t>Aalto University is a university where research, art and education are promoted hand in hand. We are committed to </a:t>
            </a:r>
            <a:r>
              <a:rPr lang="en-US" sz="1000" b="1">
                <a:latin typeface="Georgia" charset="0"/>
                <a:ea typeface="Georgia" charset="0"/>
                <a:cs typeface="Georgia" charset="0"/>
              </a:rPr>
              <a:t>identifying and solving grand societal challenges</a:t>
            </a:r>
            <a:r>
              <a:rPr lang="en-US" sz="1000">
                <a:latin typeface="Georgia" charset="0"/>
                <a:ea typeface="Georgia" charset="0"/>
                <a:cs typeface="Georgia" charset="0"/>
              </a:rPr>
              <a:t> and building an innovative future.  </a:t>
            </a:r>
          </a:p>
          <a:p>
            <a:endParaRPr lang="en-US" sz="1000">
              <a:latin typeface="Georgia" charset="0"/>
              <a:ea typeface="Georgia" charset="0"/>
              <a:cs typeface="Georgia" charset="0"/>
            </a:endParaRPr>
          </a:p>
          <a:p>
            <a:r>
              <a:rPr lang="en-US" sz="1000">
                <a:latin typeface="Georgia" charset="0"/>
                <a:ea typeface="Georgia" charset="0"/>
                <a:cs typeface="Georgia" charset="0"/>
              </a:rPr>
              <a:t>With high-quality research we aim at creating significant impact on the international scientific community, industry and business, as well as the society at large. Disciplinary excellence is combined with </a:t>
            </a:r>
            <a:r>
              <a:rPr lang="en-US" sz="1000" b="1">
                <a:latin typeface="Georgia" charset="0"/>
                <a:ea typeface="Georgia" charset="0"/>
                <a:cs typeface="Georgia" charset="0"/>
              </a:rPr>
              <a:t>multidisciplinary</a:t>
            </a:r>
            <a:r>
              <a:rPr lang="en-US" sz="1000">
                <a:latin typeface="Georgia" charset="0"/>
                <a:ea typeface="Georgia" charset="0"/>
                <a:cs typeface="Georgia" charset="0"/>
              </a:rPr>
              <a:t> activities, engaging both students and the local innovation ecosystem.</a:t>
            </a:r>
          </a:p>
          <a:p>
            <a:endParaRPr lang="en-US" sz="1000">
              <a:latin typeface="Georgia" charset="0"/>
              <a:ea typeface="Georgia" charset="0"/>
              <a:cs typeface="Georgia" charset="0"/>
            </a:endParaRPr>
          </a:p>
          <a:p>
            <a:r>
              <a:rPr lang="en-US" sz="1000">
                <a:latin typeface="Georgia"/>
                <a:ea typeface="Georgia" charset="0"/>
                <a:cs typeface="Georgia" charset="0"/>
              </a:rPr>
              <a:t>Aalto has over 13 000 students and </a:t>
            </a:r>
            <a:r>
              <a:rPr lang="en-US" sz="1000" b="1">
                <a:latin typeface="Georgia"/>
                <a:ea typeface="Georgia" charset="0"/>
                <a:cs typeface="Georgia" charset="0"/>
              </a:rPr>
              <a:t>six schools </a:t>
            </a:r>
            <a:r>
              <a:rPr lang="en-US" sz="1000">
                <a:latin typeface="Georgia"/>
                <a:ea typeface="Georgia" charset="0"/>
                <a:cs typeface="Georgia" charset="0"/>
              </a:rPr>
              <a:t>with more than 400 professors. We are an international community: more than 45% of our academic personnel have an international background.</a:t>
            </a:r>
          </a:p>
        </p:txBody>
      </p:sp>
      <p:sp>
        <p:nvSpPr>
          <p:cNvPr id="13" name="TextBox 12"/>
          <p:cNvSpPr txBox="1"/>
          <p:nvPr/>
        </p:nvSpPr>
        <p:spPr>
          <a:xfrm>
            <a:off x="4014674" y="6083010"/>
            <a:ext cx="2628900" cy="2308324"/>
          </a:xfrm>
          <a:prstGeom prst="rect">
            <a:avLst/>
          </a:prstGeom>
          <a:noFill/>
        </p:spPr>
        <p:txBody>
          <a:bodyPr wrap="square" lIns="0" tIns="0" rIns="0" bIns="0" rtlCol="0" anchor="t">
            <a:spAutoFit/>
          </a:bodyPr>
          <a:lstStyle/>
          <a:p>
            <a:r>
              <a:rPr lang="en-US" sz="1000">
                <a:latin typeface="Georgia"/>
                <a:ea typeface="Georgia" charset="0"/>
                <a:cs typeface="Georgia" charset="0"/>
              </a:rPr>
              <a:t>Aalto University was </a:t>
            </a:r>
            <a:r>
              <a:rPr lang="en-US" sz="1000" b="1">
                <a:latin typeface="Georgia"/>
                <a:ea typeface="Georgia" charset="0"/>
                <a:cs typeface="Georgia" charset="0"/>
              </a:rPr>
              <a:t>founded in 2010 </a:t>
            </a:r>
            <a:r>
              <a:rPr lang="en-US" sz="1000">
                <a:latin typeface="Georgia"/>
                <a:ea typeface="Georgia" charset="0"/>
                <a:cs typeface="Georgia" charset="0"/>
              </a:rPr>
              <a:t>as three leading Finnish universities, Helsinki University of Technology, the Helsinki School of Economics and the University of Art and Design Helsinki, were merged. Our campuses are located in Espoo and Helsinki, Finland.</a:t>
            </a:r>
          </a:p>
          <a:p>
            <a:endParaRPr lang="en-US" sz="1000">
              <a:latin typeface="Georgia" charset="0"/>
              <a:ea typeface="Georgia" charset="0"/>
              <a:cs typeface="Georgia" charset="0"/>
            </a:endParaRPr>
          </a:p>
          <a:p>
            <a:r>
              <a:rPr lang="en-US" sz="1000">
                <a:latin typeface="Georgia"/>
                <a:ea typeface="Georgia" charset="0"/>
                <a:cs typeface="Georgia" charset="0"/>
              </a:rPr>
              <a:t>The University campus in Espoo is developing into a unique, open innovation hub and a center of collaboration that attracts partners from all around the world. It encourages sharing of ideas, inter-disciplinary encounters, creativity, growth and entrepreneurship. The core of the campus will be a vibrant city with versatile services and attractive places to meet.</a:t>
            </a:r>
            <a:endParaRPr lang="en-GB" sz="1000">
              <a:latin typeface="Georgia"/>
              <a:ea typeface="Georgia" charset="0"/>
              <a:cs typeface="Georgia" charset="0"/>
            </a:endParaRPr>
          </a:p>
        </p:txBody>
      </p:sp>
    </p:spTree>
    <p:extLst>
      <p:ext uri="{BB962C8B-B14F-4D97-AF65-F5344CB8AC3E}">
        <p14:creationId xmlns:p14="http://schemas.microsoft.com/office/powerpoint/2010/main" val="1160104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687" t="8651" r="6687" b="8651"/>
          <a:stretch/>
        </p:blipFill>
        <p:spPr>
          <a:xfrm>
            <a:off x="793887" y="8783226"/>
            <a:ext cx="1536700" cy="134601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30390"/>
          <a:stretch/>
        </p:blipFill>
        <p:spPr>
          <a:xfrm>
            <a:off x="0" y="0"/>
            <a:ext cx="7559675" cy="3509963"/>
          </a:xfrm>
          <a:prstGeom prst="rect">
            <a:avLst/>
          </a:prstGeom>
        </p:spPr>
      </p:pic>
      <p:sp>
        <p:nvSpPr>
          <p:cNvPr id="5" name="Rectangle 4"/>
          <p:cNvSpPr/>
          <p:nvPr/>
        </p:nvSpPr>
        <p:spPr>
          <a:xfrm>
            <a:off x="637732" y="2155035"/>
            <a:ext cx="4412261" cy="1015663"/>
          </a:xfrm>
          <a:prstGeom prst="rect">
            <a:avLst/>
          </a:prstGeom>
          <a:solidFill>
            <a:srgbClr val="EF363B"/>
          </a:solidFill>
        </p:spPr>
        <p:txBody>
          <a:bodyPr wrap="square">
            <a:spAutoFit/>
          </a:bodyPr>
          <a:lstStyle/>
          <a:p>
            <a:pPr marL="342917" indent="-342917" defTabSz="914447">
              <a:spcBef>
                <a:spcPts val="1200"/>
              </a:spcBef>
              <a:spcAft>
                <a:spcPts val="1200"/>
              </a:spcAft>
            </a:pPr>
            <a:r>
              <a:rPr lang="en-US" sz="3000" b="1" kern="0" dirty="0">
                <a:solidFill>
                  <a:schemeClr val="bg1"/>
                </a:solidFill>
                <a:latin typeface="Arial" charset="0"/>
              </a:rPr>
              <a:t>School of Arts, Design </a:t>
            </a:r>
            <a:br>
              <a:rPr lang="en-US" sz="3000" b="1" kern="0" dirty="0">
                <a:solidFill>
                  <a:schemeClr val="bg1"/>
                </a:solidFill>
                <a:latin typeface="Arial" charset="0"/>
              </a:rPr>
            </a:br>
            <a:r>
              <a:rPr lang="en-US" sz="3000" b="1" kern="0" dirty="0">
                <a:solidFill>
                  <a:schemeClr val="bg1"/>
                </a:solidFill>
                <a:latin typeface="Arial" charset="0"/>
              </a:rPr>
              <a:t>and Architecture</a:t>
            </a:r>
          </a:p>
        </p:txBody>
      </p:sp>
      <p:sp>
        <p:nvSpPr>
          <p:cNvPr id="6" name="TextBox 5"/>
          <p:cNvSpPr txBox="1"/>
          <p:nvPr/>
        </p:nvSpPr>
        <p:spPr>
          <a:xfrm>
            <a:off x="750843" y="3509963"/>
            <a:ext cx="5774250" cy="2554545"/>
          </a:xfrm>
          <a:prstGeom prst="rect">
            <a:avLst/>
          </a:prstGeom>
          <a:noFill/>
        </p:spPr>
        <p:txBody>
          <a:bodyPr wrap="square" rtlCol="0">
            <a:spAutoFit/>
          </a:bodyPr>
          <a:lstStyle/>
          <a:p>
            <a:r>
              <a:rPr lang="en-US" sz="3200" b="1" dirty="0">
                <a:latin typeface="Arial" charset="0"/>
                <a:ea typeface="Arial" charset="0"/>
                <a:cs typeface="Arial" charset="0"/>
              </a:rPr>
              <a:t>Creating better living environments in multi-disciplinary collaboration,</a:t>
            </a:r>
          </a:p>
          <a:p>
            <a:r>
              <a:rPr lang="en-US" sz="3200" b="1" dirty="0">
                <a:latin typeface="Arial" charset="0"/>
                <a:ea typeface="Arial" charset="0"/>
                <a:cs typeface="Arial" charset="0"/>
              </a:rPr>
              <a:t>changing the world through artistic means. </a:t>
            </a:r>
          </a:p>
        </p:txBody>
      </p:sp>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Rectangle 6"/>
          <p:cNvSpPr/>
          <p:nvPr/>
        </p:nvSpPr>
        <p:spPr>
          <a:xfrm>
            <a:off x="5049993" y="9580203"/>
            <a:ext cx="2175559" cy="584775"/>
          </a:xfrm>
          <a:prstGeom prst="rect">
            <a:avLst/>
          </a:prstGeom>
        </p:spPr>
        <p:txBody>
          <a:bodyPr wrap="square">
            <a:spAutoFit/>
          </a:bodyPr>
          <a:lstStyle/>
          <a:p>
            <a:r>
              <a:rPr lang="en-US" sz="1600" b="1" dirty="0">
                <a:solidFill>
                  <a:schemeClr val="bg1">
                    <a:lumMod val="75000"/>
                  </a:schemeClr>
                </a:solidFill>
                <a:effectLst/>
                <a:latin typeface="Georgia" panose="02040502050405020303" pitchFamily="18" charset="0"/>
                <a:ea typeface="Arial" charset="0"/>
                <a:cs typeface="Arial" charset="0"/>
              </a:rPr>
              <a:t>More info at</a:t>
            </a:r>
          </a:p>
          <a:p>
            <a:r>
              <a:rPr lang="en-US" sz="1600" b="1" dirty="0">
                <a:solidFill>
                  <a:schemeClr val="bg1">
                    <a:lumMod val="75000"/>
                  </a:schemeClr>
                </a:solidFill>
                <a:latin typeface="Georgia" panose="02040502050405020303" pitchFamily="18" charset="0"/>
                <a:ea typeface="Arial" charset="0"/>
                <a:cs typeface="Arial" charset="0"/>
                <a:hlinkClick r:id="rId5"/>
              </a:rPr>
              <a:t>arts.aalto.fi </a:t>
            </a:r>
            <a:endParaRPr lang="en-US" sz="1600" dirty="0">
              <a:solidFill>
                <a:schemeClr val="bg1">
                  <a:lumMod val="75000"/>
                </a:schemeClr>
              </a:solidFill>
              <a:effectLst/>
              <a:latin typeface="Georgia" panose="02040502050405020303" pitchFamily="18" charset="0"/>
              <a:ea typeface="Arial" charset="0"/>
              <a:cs typeface="Arial" charset="0"/>
            </a:endParaRPr>
          </a:p>
        </p:txBody>
      </p:sp>
      <p:cxnSp>
        <p:nvCxnSpPr>
          <p:cNvPr id="9" name="Straight Connector 8"/>
          <p:cNvCxnSpPr/>
          <p:nvPr/>
        </p:nvCxnSpPr>
        <p:spPr>
          <a:xfrm>
            <a:off x="4995747" y="9583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5308" y="6142354"/>
            <a:ext cx="2887125" cy="2794478"/>
          </a:xfrm>
          <a:prstGeom prst="rect">
            <a:avLst/>
          </a:prstGeom>
          <a:noFill/>
        </p:spPr>
        <p:txBody>
          <a:bodyPr wrap="square" lIns="0" tIns="0" rIns="0" bIns="0" rtlCol="0" anchor="t">
            <a:spAutoFit/>
          </a:bodyPr>
          <a:lstStyle/>
          <a:p>
            <a:r>
              <a:rPr lang="en-US" sz="1050" dirty="0">
                <a:latin typeface="Georgia" charset="0"/>
                <a:ea typeface="Georgia" charset="0"/>
                <a:cs typeface="Georgia" charset="0"/>
              </a:rPr>
              <a:t>Steeped in the deep tradition of Finland’s cultural heritage, the School of Arts, Design and Architecture (Aalto ARTS) educates</a:t>
            </a:r>
          </a:p>
          <a:p>
            <a:r>
              <a:rPr lang="en-US" sz="1050" dirty="0">
                <a:latin typeface="Georgia"/>
                <a:ea typeface="Georgia" charset="0"/>
                <a:cs typeface="Georgia" charset="0"/>
              </a:rPr>
              <a:t>towards the future with a focus on fostering a more innovative society. </a:t>
            </a:r>
          </a:p>
          <a:p>
            <a:endParaRPr lang="en-US" sz="1050" dirty="0">
              <a:latin typeface="Georgia"/>
              <a:ea typeface="Georgia" charset="0"/>
              <a:cs typeface="Georgia" charset="0"/>
            </a:endParaRPr>
          </a:p>
          <a:p>
            <a:r>
              <a:rPr lang="en-US" sz="1050" dirty="0">
                <a:latin typeface="Georgia"/>
                <a:ea typeface="Georgia" charset="0"/>
                <a:cs typeface="Georgia" charset="0"/>
              </a:rPr>
              <a:t>Our </a:t>
            </a:r>
            <a:r>
              <a:rPr lang="en-US" sz="1050" b="1" dirty="0">
                <a:latin typeface="Georgia"/>
                <a:ea typeface="Georgia" charset="0"/>
                <a:cs typeface="Georgia" charset="0"/>
              </a:rPr>
              <a:t>programs prepare students to be global citizens</a:t>
            </a:r>
            <a:r>
              <a:rPr lang="en-US" sz="1050" dirty="0">
                <a:latin typeface="Georgia"/>
                <a:ea typeface="Georgia" charset="0"/>
                <a:cs typeface="Georgia" charset="0"/>
              </a:rPr>
              <a:t>, offering valuable contributions to their communities with a focus on collaborative, </a:t>
            </a:r>
            <a:r>
              <a:rPr lang="en-US" sz="1050" dirty="0">
                <a:latin typeface="Georgia" charset="0"/>
                <a:ea typeface="Georgia" charset="0"/>
                <a:cs typeface="Georgia" charset="0"/>
              </a:rPr>
              <a:t>compassionate, and unconventional solutions to some of the most pressing challenges of our time. </a:t>
            </a:r>
          </a:p>
          <a:p>
            <a:endParaRPr lang="en-US" sz="1050" dirty="0">
              <a:latin typeface="Georgia" charset="0"/>
              <a:ea typeface="Georgia" charset="0"/>
              <a:cs typeface="Georgia" charset="0"/>
            </a:endParaRPr>
          </a:p>
          <a:p>
            <a:r>
              <a:rPr lang="en-US" sz="1050" dirty="0">
                <a:latin typeface="Georgia" charset="0"/>
                <a:ea typeface="Georgia" charset="0"/>
                <a:cs typeface="Georgia" charset="0"/>
              </a:rPr>
              <a:t>We have more than </a:t>
            </a:r>
            <a:r>
              <a:rPr lang="en-US" sz="1050" b="1" dirty="0">
                <a:latin typeface="Georgia" charset="0"/>
                <a:ea typeface="Georgia" charset="0"/>
                <a:cs typeface="Georgia" charset="0"/>
              </a:rPr>
              <a:t>2 700 students </a:t>
            </a:r>
            <a:r>
              <a:rPr lang="en-US" sz="1050" dirty="0">
                <a:latin typeface="Georgia" charset="0"/>
                <a:ea typeface="Georgia" charset="0"/>
                <a:cs typeface="Georgia" charset="0"/>
              </a:rPr>
              <a:t>and over </a:t>
            </a:r>
            <a:r>
              <a:rPr lang="en-US" sz="1050" b="1" dirty="0">
                <a:latin typeface="Georgia" charset="0"/>
                <a:ea typeface="Georgia" charset="0"/>
                <a:cs typeface="Georgia" charset="0"/>
              </a:rPr>
              <a:t>300 faculty and staff</a:t>
            </a:r>
            <a:r>
              <a:rPr lang="en-US" sz="1050" dirty="0">
                <a:latin typeface="Georgia" charset="0"/>
                <a:ea typeface="Georgia" charset="0"/>
                <a:cs typeface="Georgia" charset="0"/>
              </a:rPr>
              <a:t>. 20% of our students are international. </a:t>
            </a:r>
          </a:p>
          <a:p>
            <a:endParaRPr lang="en-GB" sz="1000" dirty="0">
              <a:latin typeface="Georgia" charset="0"/>
              <a:ea typeface="Georgia" charset="0"/>
              <a:cs typeface="Georgia" charset="0"/>
            </a:endParaRPr>
          </a:p>
        </p:txBody>
      </p:sp>
      <p:sp>
        <p:nvSpPr>
          <p:cNvPr id="11" name="TextBox 10"/>
          <p:cNvSpPr txBox="1"/>
          <p:nvPr/>
        </p:nvSpPr>
        <p:spPr>
          <a:xfrm>
            <a:off x="3731207" y="6142354"/>
            <a:ext cx="3043160" cy="3547125"/>
          </a:xfrm>
          <a:prstGeom prst="rect">
            <a:avLst/>
          </a:prstGeom>
          <a:noFill/>
        </p:spPr>
        <p:txBody>
          <a:bodyPr wrap="square" lIns="0" tIns="0" rIns="0" bIns="0" rtlCol="0" anchor="t">
            <a:spAutoFit/>
          </a:bodyPr>
          <a:lstStyle/>
          <a:p>
            <a:r>
              <a:rPr lang="en-US" sz="1050" b="1" dirty="0">
                <a:latin typeface="Georgia" charset="0"/>
                <a:ea typeface="Georgia" charset="0"/>
                <a:cs typeface="Georgia" charset="0"/>
              </a:rPr>
              <a:t>The School has four departments</a:t>
            </a:r>
            <a:r>
              <a:rPr lang="en-US" sz="1050" dirty="0">
                <a:latin typeface="Georgia" charset="0"/>
                <a:ea typeface="Georgia" charset="0"/>
                <a:cs typeface="Georgia" charset="0"/>
              </a:rPr>
              <a:t>: </a:t>
            </a:r>
          </a:p>
          <a:p>
            <a:r>
              <a:rPr lang="en-US" sz="1050" dirty="0">
                <a:latin typeface="Georgia" charset="0"/>
                <a:ea typeface="Georgia" charset="0"/>
                <a:cs typeface="Georgia" charset="0"/>
              </a:rPr>
              <a:t>Art &amp; Media, Design, Architecture, Film</a:t>
            </a:r>
          </a:p>
          <a:p>
            <a:endParaRPr lang="en-US" sz="1050" dirty="0">
              <a:latin typeface="Georgia" charset="0"/>
              <a:ea typeface="Georgia" charset="0"/>
              <a:cs typeface="Georgia" charset="0"/>
            </a:endParaRPr>
          </a:p>
          <a:p>
            <a:r>
              <a:rPr lang="en-US" sz="1050" dirty="0">
                <a:latin typeface="Georgia"/>
                <a:ea typeface="Georgia" charset="0"/>
                <a:cs typeface="Georgia" charset="0"/>
              </a:rPr>
              <a:t>Cooperation and interaction between the different disciplines represented at the school emphasize a human and user-centered approach in the creation of new environments.</a:t>
            </a:r>
          </a:p>
          <a:p>
            <a:endParaRPr lang="en-US" sz="1050" dirty="0">
              <a:latin typeface="Georgia" charset="0"/>
              <a:ea typeface="Georgia" charset="0"/>
              <a:cs typeface="Georgia" charset="0"/>
            </a:endParaRPr>
          </a:p>
          <a:p>
            <a:r>
              <a:rPr lang="en-US" sz="1050" dirty="0">
                <a:latin typeface="Georgia" charset="0"/>
                <a:ea typeface="Georgia" charset="0"/>
                <a:cs typeface="Georgia" charset="0"/>
              </a:rPr>
              <a:t>Our research in the field of design and media is world class and on a strong international standing in both art and architecture. Other leading research areas pursued include design, digital media, audiovisual presentation, art research, visual culture and wellbeing construction, as well as community and urban construction.</a:t>
            </a:r>
          </a:p>
          <a:p>
            <a:endParaRPr lang="en-US" sz="1050" dirty="0">
              <a:latin typeface="Georgia" charset="0"/>
              <a:ea typeface="Georgia" charset="0"/>
              <a:cs typeface="Georgia" charset="0"/>
            </a:endParaRPr>
          </a:p>
          <a:p>
            <a:r>
              <a:rPr lang="en-US" sz="1050" dirty="0">
                <a:latin typeface="Georgia" charset="0"/>
                <a:ea typeface="Georgia" charset="0"/>
                <a:cs typeface="Georgia" charset="0"/>
              </a:rPr>
              <a:t>The school has </a:t>
            </a:r>
            <a:r>
              <a:rPr lang="en-US" sz="1050" b="1" dirty="0">
                <a:latin typeface="Georgia" charset="0"/>
                <a:ea typeface="Georgia" charset="0"/>
                <a:cs typeface="Georgia" charset="0"/>
              </a:rPr>
              <a:t>active links to the surrounding society</a:t>
            </a:r>
            <a:r>
              <a:rPr lang="en-US" sz="1050" dirty="0">
                <a:latin typeface="Georgia" charset="0"/>
                <a:ea typeface="Georgia" charset="0"/>
                <a:cs typeface="Georgia" charset="0"/>
              </a:rPr>
              <a:t>, business and industry, and the culture sector. We are proud to be ranked at </a:t>
            </a:r>
            <a:r>
              <a:rPr lang="en-US" sz="1050" b="1" dirty="0">
                <a:latin typeface="Georgia" charset="0"/>
                <a:ea typeface="Georgia" charset="0"/>
                <a:cs typeface="Georgia" charset="0"/>
              </a:rPr>
              <a:t>#8 in Art &amp; Design education in the world </a:t>
            </a:r>
            <a:r>
              <a:rPr lang="en-US" sz="1050" dirty="0">
                <a:latin typeface="Georgia" charset="0"/>
                <a:ea typeface="Georgia" charset="0"/>
                <a:cs typeface="Georgia" charset="0"/>
              </a:rPr>
              <a:t>(QS Ranking 2025). </a:t>
            </a:r>
          </a:p>
          <a:p>
            <a:endParaRPr lang="en-US" sz="1000" dirty="0">
              <a:latin typeface="Georgia" charset="0"/>
              <a:ea typeface="Georgia" charset="0"/>
              <a:cs typeface="Georgia" charset="0"/>
            </a:endParaRPr>
          </a:p>
        </p:txBody>
      </p:sp>
    </p:spTree>
    <p:extLst>
      <p:ext uri="{BB962C8B-B14F-4D97-AF65-F5344CB8AC3E}">
        <p14:creationId xmlns:p14="http://schemas.microsoft.com/office/powerpoint/2010/main" val="186862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9217" b="8876"/>
          <a:stretch/>
        </p:blipFill>
        <p:spPr>
          <a:xfrm>
            <a:off x="0" y="0"/>
            <a:ext cx="7559675" cy="3509964"/>
          </a:xfrm>
          <a:prstGeom prst="rect">
            <a:avLst/>
          </a:prstGeom>
        </p:spPr>
      </p:pic>
      <p:sp>
        <p:nvSpPr>
          <p:cNvPr id="8" name="Rectangle 7"/>
          <p:cNvSpPr/>
          <p:nvPr/>
        </p:nvSpPr>
        <p:spPr>
          <a:xfrm>
            <a:off x="490157" y="227498"/>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TextBox 16"/>
          <p:cNvSpPr txBox="1"/>
          <p:nvPr/>
        </p:nvSpPr>
        <p:spPr>
          <a:xfrm>
            <a:off x="772893" y="4276451"/>
            <a:ext cx="3006944" cy="5978560"/>
          </a:xfrm>
          <a:prstGeom prst="rect">
            <a:avLst/>
          </a:prstGeom>
          <a:noFill/>
        </p:spPr>
        <p:txBody>
          <a:bodyPr wrap="square" lIns="0" tIns="0" rIns="0" bIns="0" numCol="1" rtlCol="0">
            <a:spAutoFit/>
          </a:bodyPr>
          <a:lstStyle/>
          <a:p>
            <a:r>
              <a:rPr lang="en-US" sz="1050" b="1" dirty="0">
                <a:latin typeface="Georgia" charset="0"/>
                <a:ea typeface="Georgia" charset="0"/>
                <a:cs typeface="Georgia" charset="0"/>
              </a:rPr>
              <a:t>Education</a:t>
            </a:r>
            <a:endParaRPr lang="en-US" sz="1050" dirty="0">
              <a:latin typeface="Georgia" charset="0"/>
              <a:ea typeface="Georgia" charset="0"/>
              <a:cs typeface="Georgia" charset="0"/>
            </a:endParaRPr>
          </a:p>
          <a:p>
            <a:r>
              <a:rPr lang="en-US" sz="1050" dirty="0">
                <a:effectLst/>
                <a:latin typeface="Georgia" panose="02040502050405020303" pitchFamily="18" charset="0"/>
                <a:ea typeface="Times New Roman" panose="02020603050405020304" pitchFamily="18" charset="0"/>
                <a:cs typeface="Calibri" panose="020F0502020204030204" pitchFamily="34" charset="0"/>
              </a:rPr>
              <a:t>With respect to Finland’s esteemed architectural heritage, we search for new solutions to the challenges of sustainable development. To us, architecture is an art form that requires practical skills and individual artistic development, as well as sustainability knowledge relevant to design and planning. We educate critical thinkers who accept their responsibility to research and design a socially, culturally, and ecologically sustainable built environment. The Department of Architecture offers degree </a:t>
            </a:r>
            <a:r>
              <a:rPr lang="en-US" sz="1050" dirty="0" err="1">
                <a:effectLst/>
                <a:latin typeface="Georgia" panose="02040502050405020303" pitchFamily="18" charset="0"/>
                <a:ea typeface="Times New Roman" panose="02020603050405020304" pitchFamily="18" charset="0"/>
                <a:cs typeface="Calibri" panose="020F0502020204030204" pitchFamily="34" charset="0"/>
              </a:rPr>
              <a:t>programmes</a:t>
            </a:r>
            <a:r>
              <a:rPr lang="en-US" sz="1050" dirty="0">
                <a:effectLst/>
                <a:latin typeface="Georgia" panose="02040502050405020303" pitchFamily="18" charset="0"/>
                <a:ea typeface="Times New Roman" panose="02020603050405020304" pitchFamily="18" charset="0"/>
                <a:cs typeface="Calibri" panose="020F0502020204030204" pitchFamily="34" charset="0"/>
              </a:rPr>
              <a:t> in architecture, landscape architecture and interior architecture. Currently, the BA level courses are taught primarily in Finnish whilst MA and doctoral level studies primarily in English. </a:t>
            </a:r>
            <a:endParaRPr lang="en-US" sz="1050" dirty="0">
              <a:latin typeface="Georgia" charset="0"/>
              <a:ea typeface="Georgia" charset="0"/>
              <a:cs typeface="Georgia" charset="0"/>
            </a:endParaRPr>
          </a:p>
          <a:p>
            <a:endParaRPr lang="en-US" sz="1050" dirty="0">
              <a:latin typeface="Georgia" charset="0"/>
              <a:ea typeface="Georgia" charset="0"/>
              <a:cs typeface="Georgia" charset="0"/>
            </a:endParaRPr>
          </a:p>
          <a:p>
            <a:r>
              <a:rPr lang="en-US" sz="1050" b="1" dirty="0">
                <a:latin typeface="Georgia" charset="0"/>
                <a:ea typeface="Georgia" charset="0"/>
                <a:cs typeface="Georgia" charset="0"/>
              </a:rPr>
              <a:t>Research</a:t>
            </a:r>
            <a:endParaRPr lang="en-US" sz="1050" dirty="0">
              <a:latin typeface="Georgia" charset="0"/>
              <a:ea typeface="Georgia" charset="0"/>
              <a:cs typeface="Georgia" charset="0"/>
            </a:endParaRPr>
          </a:p>
          <a:p>
            <a:pPr algn="l"/>
            <a:r>
              <a:rPr lang="en-US" sz="1050" dirty="0">
                <a:latin typeface="Georgia" charset="0"/>
              </a:rPr>
              <a:t>The research at the Department of Architecture produces knowledge about architecture, landscape architecture, urban studies and planning, design practice, the role of architecture in society and the future of construction. We also study architectural history and conservation. Furthermore, our focus areas include construction in the social and health sector, construction for a sustainable future, computer-assisted design methods, and humanitarian architecture. Our research profile covers both basic research in architecture and applied research answering the needs of the industry and public sector.</a:t>
            </a:r>
          </a:p>
          <a:p>
            <a:endParaRPr lang="en-US" sz="1050" b="1" dirty="0">
              <a:latin typeface="Georgia" charset="0"/>
              <a:ea typeface="Georgia" charset="0"/>
              <a:cs typeface="Georgia" charset="0"/>
            </a:endParaRPr>
          </a:p>
          <a:p>
            <a:r>
              <a:rPr lang="en-US" sz="1050" b="1" dirty="0">
                <a:latin typeface="Georgia" charset="0"/>
                <a:ea typeface="Georgia" charset="0"/>
                <a:cs typeface="Georgia" charset="0"/>
              </a:rPr>
              <a:t>What we offer</a:t>
            </a:r>
            <a:endParaRPr lang="en-US" sz="1050" dirty="0">
              <a:latin typeface="Georgia" charset="0"/>
              <a:ea typeface="Georgia" charset="0"/>
              <a:cs typeface="Georgia" charset="0"/>
            </a:endParaRPr>
          </a:p>
          <a:p>
            <a:pPr algn="l"/>
            <a:r>
              <a:rPr lang="en-US" sz="1050" dirty="0">
                <a:latin typeface="Georgia" charset="0"/>
              </a:rPr>
              <a:t>We offer you a possibility to work within a well-resourced learning, research and art &amp; design community. The School of Arts, Design and</a:t>
            </a:r>
          </a:p>
        </p:txBody>
      </p:sp>
      <p:sp>
        <p:nvSpPr>
          <p:cNvPr id="18" name="Rectangle 17"/>
          <p:cNvSpPr/>
          <p:nvPr/>
        </p:nvSpPr>
        <p:spPr>
          <a:xfrm>
            <a:off x="810433" y="2237605"/>
            <a:ext cx="3167817" cy="923330"/>
          </a:xfrm>
          <a:prstGeom prst="rect">
            <a:avLst/>
          </a:prstGeom>
          <a:solidFill>
            <a:srgbClr val="EF363B"/>
          </a:solidFill>
        </p:spPr>
        <p:txBody>
          <a:bodyPr wrap="square" lIns="0" tIns="0" rIns="0" bIns="0">
            <a:spAutoFit/>
          </a:bodyPr>
          <a:lstStyle/>
          <a:p>
            <a:r>
              <a:rPr lang="en-US" sz="3000" b="1" dirty="0">
                <a:solidFill>
                  <a:schemeClr val="bg1"/>
                </a:solidFill>
                <a:latin typeface="Arial" charset="0"/>
                <a:ea typeface="Arial" charset="0"/>
                <a:cs typeface="Arial" charset="0"/>
              </a:rPr>
              <a:t>Department of Architecture</a:t>
            </a:r>
          </a:p>
        </p:txBody>
      </p:sp>
      <p:cxnSp>
        <p:nvCxnSpPr>
          <p:cNvPr id="6" name="Straight Connector 5">
            <a:extLst>
              <a:ext uri="{FF2B5EF4-FFF2-40B4-BE49-F238E27FC236}">
                <a16:creationId xmlns:a16="http://schemas.microsoft.com/office/drawing/2014/main" id="{8C5C1902-234D-451B-B208-DEEF6C0D5530}"/>
              </a:ext>
            </a:extLst>
          </p:cNvPr>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4EA1195-11E1-4703-A829-2E404278E41A}"/>
              </a:ext>
            </a:extLst>
          </p:cNvPr>
          <p:cNvSpPr/>
          <p:nvPr/>
        </p:nvSpPr>
        <p:spPr>
          <a:xfrm>
            <a:off x="4776291" y="9509331"/>
            <a:ext cx="2563926" cy="584775"/>
          </a:xfrm>
          <a:prstGeom prst="rect">
            <a:avLst/>
          </a:prstGeom>
        </p:spPr>
        <p:txBody>
          <a:bodyPr wrap="square">
            <a:spAutoFit/>
          </a:bodyPr>
          <a:lstStyle/>
          <a:p>
            <a:r>
              <a:rPr lang="en-US" sz="1600" b="1" dirty="0">
                <a:solidFill>
                  <a:schemeClr val="bg1">
                    <a:lumMod val="75000"/>
                  </a:schemeClr>
                </a:solidFill>
                <a:effectLst/>
                <a:latin typeface="Georgia" panose="02040502050405020303" pitchFamily="18" charset="0"/>
                <a:ea typeface="Arial" charset="0"/>
                <a:cs typeface="Arial" charset="0"/>
              </a:rPr>
              <a:t>More info at</a:t>
            </a:r>
          </a:p>
          <a:p>
            <a:r>
              <a:rPr lang="en-US" sz="1600" b="1" dirty="0">
                <a:solidFill>
                  <a:schemeClr val="bg1">
                    <a:lumMod val="75000"/>
                  </a:schemeClr>
                </a:solidFill>
                <a:effectLst/>
                <a:latin typeface="Georgia" panose="02040502050405020303" pitchFamily="18" charset="0"/>
                <a:ea typeface="Arial" charset="0"/>
                <a:cs typeface="Arial" charset="0"/>
                <a:hlinkClick r:id="rId3"/>
              </a:rPr>
              <a:t>Dept. of Architecture</a:t>
            </a:r>
            <a:endParaRPr lang="en-US" sz="1600" b="1" dirty="0">
              <a:solidFill>
                <a:schemeClr val="bg1">
                  <a:lumMod val="75000"/>
                </a:schemeClr>
              </a:solidFill>
              <a:effectLst/>
              <a:latin typeface="Georgia" panose="02040502050405020303" pitchFamily="18" charset="0"/>
              <a:ea typeface="Arial" charset="0"/>
              <a:cs typeface="Arial" charset="0"/>
            </a:endParaRPr>
          </a:p>
        </p:txBody>
      </p:sp>
      <p:sp>
        <p:nvSpPr>
          <p:cNvPr id="9" name="TextBox 8">
            <a:extLst>
              <a:ext uri="{FF2B5EF4-FFF2-40B4-BE49-F238E27FC236}">
                <a16:creationId xmlns:a16="http://schemas.microsoft.com/office/drawing/2014/main" id="{702C7FA6-CB51-4698-A03C-B9636378BE04}"/>
              </a:ext>
            </a:extLst>
          </p:cNvPr>
          <p:cNvSpPr txBox="1"/>
          <p:nvPr/>
        </p:nvSpPr>
        <p:spPr>
          <a:xfrm>
            <a:off x="3978250" y="4276456"/>
            <a:ext cx="2802606" cy="5293244"/>
          </a:xfrm>
          <a:prstGeom prst="rect">
            <a:avLst/>
          </a:prstGeom>
          <a:noFill/>
        </p:spPr>
        <p:txBody>
          <a:bodyPr wrap="square" lIns="0" tIns="0" rIns="0" bIns="0" numCol="1" rtlCol="0">
            <a:spAutoFit/>
          </a:bodyPr>
          <a:lstStyle/>
          <a:p>
            <a:pPr fontAlgn="base">
              <a:lnSpc>
                <a:spcPct val="107000"/>
              </a:lnSpc>
              <a:spcAft>
                <a:spcPts val="800"/>
              </a:spcAft>
            </a:pPr>
            <a:r>
              <a:rPr lang="en-US" sz="1050" dirty="0">
                <a:latin typeface="Georgia" charset="0"/>
              </a:rPr>
              <a:t>Architecture has well-equipped infrastructure for research and artistic activities, including a number of top-class workshop premises. We are located on the Aalto University campus in </a:t>
            </a:r>
            <a:r>
              <a:rPr lang="en-US" sz="1050" dirty="0" err="1">
                <a:latin typeface="Georgia" charset="0"/>
              </a:rPr>
              <a:t>Otaniemi</a:t>
            </a:r>
            <a:r>
              <a:rPr lang="en-US" sz="1050" dirty="0">
                <a:latin typeface="Georgia" charset="0"/>
              </a:rPr>
              <a:t>, Espoo, with several other neighboring research institutions and organizations.</a:t>
            </a:r>
            <a:endParaRPr lang="en-US" sz="1050" dirty="0">
              <a:solidFill>
                <a:srgbClr val="000000"/>
              </a:solidFill>
              <a:latin typeface="Georgia" panose="02040502050405020303" pitchFamily="18" charset="0"/>
              <a:ea typeface="Calibri" panose="020F0502020204030204" pitchFamily="34" charset="0"/>
              <a:cs typeface="Calibri" panose="020F0502020204030204" pitchFamily="34" charset="0"/>
            </a:endParaRPr>
          </a:p>
          <a:p>
            <a:r>
              <a:rPr lang="en-US" sz="1050" b="1" spc="10" dirty="0">
                <a:solidFill>
                  <a:srgbClr val="000000"/>
                </a:solidFill>
                <a:effectLst/>
                <a:latin typeface="Georgia" panose="02040502050405020303" pitchFamily="18" charset="0"/>
                <a:ea typeface="Times New Roman" panose="02020603050405020304" pitchFamily="18" charset="0"/>
              </a:rPr>
              <a:t>About Finland and Helsinki area</a:t>
            </a:r>
            <a:endParaRPr lang="en-US" sz="1050" dirty="0">
              <a:effectLst/>
              <a:latin typeface="Georgia" panose="02040502050405020303" pitchFamily="18" charset="0"/>
              <a:ea typeface="Times New Roman" panose="02020603050405020304" pitchFamily="18" charset="0"/>
            </a:endParaRPr>
          </a:p>
          <a:p>
            <a:r>
              <a:rPr lang="en-US" sz="1050" spc="10" dirty="0">
                <a:solidFill>
                  <a:srgbClr val="000000"/>
                </a:solidFill>
                <a:effectLst/>
                <a:latin typeface="Georgia" panose="02040502050405020303" pitchFamily="18" charset="0"/>
                <a:ea typeface="Times New Roman" panose="02020603050405020304" pitchFamily="18" charset="0"/>
              </a:rPr>
              <a:t>Finland has a high standard of living, a world leading education system, and a vibrant commercial and cultural life. It enjoys a robust economy and political stability. It has excellent transport links to the major cities of Europe and beyond. Helsinki is one of Europe’s leading capital cities and a vivid center of scholarship. As a living and working environment, Finland is consistently ranked highly in quality-of-life and competitiveness studies.</a:t>
            </a:r>
            <a:endParaRPr lang="en-US" sz="1050" dirty="0">
              <a:effectLst/>
              <a:latin typeface="Georgia" panose="02040502050405020303" pitchFamily="18" charset="0"/>
              <a:ea typeface="Times New Roman" panose="02020603050405020304" pitchFamily="18" charset="0"/>
            </a:endParaRPr>
          </a:p>
          <a:p>
            <a:br>
              <a:rPr lang="en-US" sz="1050" spc="10" dirty="0">
                <a:solidFill>
                  <a:srgbClr val="000000"/>
                </a:solidFill>
                <a:effectLst/>
                <a:latin typeface="Georgia" panose="02040502050405020303" pitchFamily="18" charset="0"/>
                <a:ea typeface="Times New Roman" panose="02020603050405020304" pitchFamily="18" charset="0"/>
              </a:rPr>
            </a:br>
            <a:r>
              <a:rPr lang="en-US" sz="1050" b="1" spc="10" dirty="0">
                <a:solidFill>
                  <a:srgbClr val="000000"/>
                </a:solidFill>
                <a:effectLst/>
                <a:latin typeface="Georgia" panose="02040502050405020303" pitchFamily="18" charset="0"/>
                <a:ea typeface="Times New Roman" panose="02020603050405020304" pitchFamily="18" charset="0"/>
              </a:rPr>
              <a:t>Living up to our values</a:t>
            </a:r>
            <a:endParaRPr lang="en-US" sz="1050" dirty="0">
              <a:effectLst/>
              <a:latin typeface="Georgia" panose="02040502050405020303" pitchFamily="18" charset="0"/>
              <a:ea typeface="Times New Roman" panose="02020603050405020304" pitchFamily="18" charset="0"/>
            </a:endParaRPr>
          </a:p>
          <a:p>
            <a:r>
              <a:rPr lang="en-US" sz="1050" spc="10" dirty="0">
                <a:solidFill>
                  <a:srgbClr val="000000"/>
                </a:solidFill>
                <a:effectLst/>
                <a:latin typeface="Georgia" panose="02040502050405020303" pitchFamily="18" charset="0"/>
                <a:ea typeface="Times New Roman" panose="02020603050405020304" pitchFamily="18" charset="0"/>
              </a:rPr>
              <a:t>As a community of high ethics, we want to assure the highest international standard in research, education, and teaching. We expect all our community members to respect Aalto values and follow the ethical principles of fair play and integrity in all our activities and the behavior that we expect from each other. The Aalto University Code of Conduct is applicable to all Aalto community members, and it clarifies the values that guide us.</a:t>
            </a:r>
            <a:endParaRPr lang="en-US" sz="1050" dirty="0">
              <a:effectLst/>
              <a:latin typeface="Georgia" panose="02040502050405020303"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86C58ED-CD91-1608-0D1D-5E1BD42CAD72}"/>
              </a:ext>
            </a:extLst>
          </p:cNvPr>
          <p:cNvSpPr txBox="1"/>
          <p:nvPr/>
        </p:nvSpPr>
        <p:spPr>
          <a:xfrm>
            <a:off x="663929" y="3711234"/>
            <a:ext cx="6405587" cy="338554"/>
          </a:xfrm>
          <a:prstGeom prst="rect">
            <a:avLst/>
          </a:prstGeom>
          <a:noFill/>
        </p:spPr>
        <p:txBody>
          <a:bodyPr wrap="square">
            <a:spAutoFit/>
          </a:bodyPr>
          <a:lstStyle/>
          <a:p>
            <a:r>
              <a:rPr lang="en-US" sz="1600" b="1" dirty="0">
                <a:solidFill>
                  <a:prstClr val="black"/>
                </a:solidFill>
                <a:latin typeface="Georgia"/>
              </a:rPr>
              <a:t>An internationally renowned education and research unit</a:t>
            </a:r>
          </a:p>
        </p:txBody>
      </p:sp>
    </p:spTree>
    <p:extLst>
      <p:ext uri="{BB962C8B-B14F-4D97-AF65-F5344CB8AC3E}">
        <p14:creationId xmlns:p14="http://schemas.microsoft.com/office/powerpoint/2010/main" val="694449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9382" r="36761"/>
          <a:stretch/>
        </p:blipFill>
        <p:spPr>
          <a:xfrm>
            <a:off x="0" y="-525966"/>
            <a:ext cx="7559675" cy="4035929"/>
          </a:xfrm>
          <a:prstGeom prst="rect">
            <a:avLst/>
          </a:prstGeom>
        </p:spPr>
      </p:pic>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Rectangle 6"/>
          <p:cNvSpPr/>
          <p:nvPr/>
        </p:nvSpPr>
        <p:spPr>
          <a:xfrm>
            <a:off x="810432" y="1994308"/>
            <a:ext cx="5809823" cy="1292662"/>
          </a:xfrm>
          <a:prstGeom prst="rect">
            <a:avLst/>
          </a:prstGeom>
          <a:solidFill>
            <a:srgbClr val="EF363B"/>
          </a:solidFill>
        </p:spPr>
        <p:txBody>
          <a:bodyPr wrap="square" lIns="0" tIns="0" rIns="0" bIns="0">
            <a:spAutoFit/>
          </a:bodyPr>
          <a:lstStyle/>
          <a:p>
            <a:r>
              <a:rPr lang="en-US" sz="2800" b="1" dirty="0">
                <a:solidFill>
                  <a:schemeClr val="bg1"/>
                </a:solidFill>
                <a:latin typeface="Arial" charset="0"/>
                <a:ea typeface="Arial" charset="0"/>
                <a:cs typeface="Arial" charset="0"/>
              </a:rPr>
              <a:t>Professor in Landscape architecture, especially landscape design practices</a:t>
            </a:r>
          </a:p>
        </p:txBody>
      </p:sp>
      <p:cxnSp>
        <p:nvCxnSpPr>
          <p:cNvPr id="6" name="Straight Connector 5">
            <a:extLst>
              <a:ext uri="{FF2B5EF4-FFF2-40B4-BE49-F238E27FC236}">
                <a16:creationId xmlns:a16="http://schemas.microsoft.com/office/drawing/2014/main" id="{F5A2E9E0-BA74-4E5B-BE9E-5735115B9A62}"/>
              </a:ext>
            </a:extLst>
          </p:cNvPr>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5EF40AD-6D48-4F24-95F0-F1D93F074FD9}"/>
              </a:ext>
            </a:extLst>
          </p:cNvPr>
          <p:cNvSpPr txBox="1"/>
          <p:nvPr/>
        </p:nvSpPr>
        <p:spPr>
          <a:xfrm>
            <a:off x="772893" y="3723664"/>
            <a:ext cx="3006944" cy="6301725"/>
          </a:xfrm>
          <a:prstGeom prst="rect">
            <a:avLst/>
          </a:prstGeom>
          <a:noFill/>
        </p:spPr>
        <p:txBody>
          <a:bodyPr wrap="square" lIns="0" tIns="0" rIns="0" bIns="0" numCol="1" rtlCol="0">
            <a:spAutoFit/>
          </a:bodyPr>
          <a:lstStyle/>
          <a:p>
            <a:r>
              <a:rPr lang="en-US" sz="1050" b="1" dirty="0">
                <a:latin typeface="Georgia" charset="0"/>
              </a:rPr>
              <a:t>Job</a:t>
            </a:r>
            <a:r>
              <a:rPr lang="en-US" sz="1050" i="1" dirty="0">
                <a:latin typeface="Georgia" charset="0"/>
                <a:ea typeface="Georgia" charset="0"/>
                <a:cs typeface="Georgia" charset="0"/>
              </a:rPr>
              <a:t> </a:t>
            </a:r>
            <a:r>
              <a:rPr lang="en-US" sz="1050" b="1" dirty="0">
                <a:latin typeface="Georgia" charset="0"/>
              </a:rPr>
              <a:t>description</a:t>
            </a:r>
          </a:p>
          <a:p>
            <a:endParaRPr lang="en-US" sz="1050" b="1" dirty="0">
              <a:latin typeface="Georgia" charset="0"/>
            </a:endParaRPr>
          </a:p>
          <a:p>
            <a:pPr fontAlgn="base"/>
            <a:r>
              <a:rPr lang="en-US" sz="1050" dirty="0">
                <a:latin typeface="Georgia" panose="02040502050405020303" pitchFamily="18" charset="0"/>
                <a:cs typeface="Calibri" panose="020F0502020204030204" pitchFamily="34" charset="0"/>
              </a:rPr>
              <a:t>Aalto ARTS has opened a call to find a tenure track or tenured professor in Landscape Architecture with the focus on landscape design and its professional/artistic practices. The position addresses the creation of sustainable, functional, and meaningful landscapes of outstanding design quality, especially at a local and site scale. The post is extremely important for the future standard of artistic practice and practical design expertise in the field of landscape architecture, especially in a context where there is a growing demand for skilled professionals and high-quality design solutions. </a:t>
            </a:r>
            <a:br>
              <a:rPr lang="en-US" sz="1050" dirty="0">
                <a:latin typeface="Georgia" panose="02040502050405020303" pitchFamily="18" charset="0"/>
                <a:cs typeface="Calibri" panose="020F0502020204030204" pitchFamily="34" charset="0"/>
              </a:rPr>
            </a:br>
            <a:endParaRPr lang="en-US" sz="1050" dirty="0">
              <a:latin typeface="Georgia" panose="02040502050405020303" pitchFamily="18" charset="0"/>
              <a:cs typeface="Calibri" panose="020F0502020204030204" pitchFamily="34" charset="0"/>
            </a:endParaRPr>
          </a:p>
          <a:p>
            <a:pPr fontAlgn="base"/>
            <a:r>
              <a:rPr lang="en-US" sz="1050" dirty="0">
                <a:latin typeface="Georgia" panose="02040502050405020303" pitchFamily="18" charset="0"/>
                <a:cs typeface="Calibri" panose="020F0502020204030204" pitchFamily="34" charset="0"/>
              </a:rPr>
              <a:t>The professor of Landscape Architecture is expected to contribute to the artistic foundations of the landscape design discipline and its professional practices. The contributions of the applicant may be emphasized on 1) architectural, conceptual, theoretical, societal reflections of the field and/or 2) on landscape construction, materials, detailing and related sustainability aspects. The applicant is expected to embed landscape design practices into teaching and academic debate in the field.  The tasks include teaching/tutoring students in their design projects as well as development and administrative work within the department. The professor is also expected to collaborate with other fields in the department, as well as build networks with other departments of the university and with collaborators beyond Aalto University. We expect you to participate in service to the Aalto University community and to encourage you to cross-disciplinary networking as well as interacting actively with society at large and stakeholders outside the academy.  </a:t>
            </a:r>
          </a:p>
        </p:txBody>
      </p:sp>
      <p:sp>
        <p:nvSpPr>
          <p:cNvPr id="12" name="TextBox 11">
            <a:extLst>
              <a:ext uri="{FF2B5EF4-FFF2-40B4-BE49-F238E27FC236}">
                <a16:creationId xmlns:a16="http://schemas.microsoft.com/office/drawing/2014/main" id="{FCA4A6B1-460E-4977-BEF9-E5D6AE0C567F}"/>
              </a:ext>
            </a:extLst>
          </p:cNvPr>
          <p:cNvSpPr txBox="1"/>
          <p:nvPr/>
        </p:nvSpPr>
        <p:spPr>
          <a:xfrm>
            <a:off x="4004733" y="3744073"/>
            <a:ext cx="2749640" cy="6301725"/>
          </a:xfrm>
          <a:prstGeom prst="rect">
            <a:avLst/>
          </a:prstGeom>
          <a:noFill/>
        </p:spPr>
        <p:txBody>
          <a:bodyPr wrap="square" lIns="0" tIns="0" rIns="0" bIns="0" numCol="1" rtlCol="0">
            <a:spAutoFit/>
          </a:bodyPr>
          <a:lstStyle/>
          <a:p>
            <a:r>
              <a:rPr lang="en-US" sz="1050" b="1" dirty="0">
                <a:latin typeface="Georgia" charset="0"/>
                <a:ea typeface="Georgia" charset="0"/>
                <a:cs typeface="Georgia" charset="0"/>
              </a:rPr>
              <a:t>Requirements</a:t>
            </a:r>
          </a:p>
          <a:p>
            <a:endParaRPr lang="en-US" sz="1050" b="1" dirty="0">
              <a:latin typeface="Georgia" charset="0"/>
              <a:ea typeface="Georgia" charset="0"/>
              <a:cs typeface="Georgia" charset="0"/>
            </a:endParaRPr>
          </a:p>
          <a:p>
            <a:r>
              <a:rPr lang="en-US" sz="1050" dirty="0">
                <a:latin typeface="Georgia" panose="02040502050405020303" pitchFamily="18" charset="0"/>
                <a:cs typeface="Calibri" panose="020F0502020204030204" pitchFamily="34" charset="0"/>
              </a:rPr>
              <a:t>The applicant is expected to have a master’s degree in landscape architecture field and possess professional/artistic merits and competence in landscape design. The evaluation of applicants is based especially on the level of accomplishment and merits gained through artistic work and professional practice. Depending on the profile of the applicant, merits can also include theoretical/conceptual contributions and active professional publishing related to the field and/or experience in practice-oriented or artistic research and/or a doctoral degree in the relevant field.  In addition, evaluation includes teaching, academic leadership and other relevant activities in academic and professional communities – this evaluation depends on the level of the tenure track. The successful candidate is expected to be internationally networked and fluent in English. Knowledge of Finnish and/or Swedish is an advantage. Broad knowledge in the field and interaction with other technical and artistic fields are appreciated. Experience and familiarity with the potential and challenges of the northern cultural and environmental context will be considered an advantage. Please find more information on our tenure-track criteria </a:t>
            </a:r>
            <a:r>
              <a:rPr lang="en-US" sz="1050" dirty="0">
                <a:latin typeface="Georgia" panose="02040502050405020303" pitchFamily="18" charset="0"/>
                <a:cs typeface="Calibri" panose="020F0502020204030204" pitchFamily="34" charset="0"/>
                <a:hlinkClick r:id="rId3">
                  <a:extLst>
                    <a:ext uri="{A12FA001-AC4F-418D-AE19-62706E023703}">
                      <ahyp:hlinkClr xmlns:ahyp="http://schemas.microsoft.com/office/drawing/2018/hyperlinkcolor" val="tx"/>
                    </a:ext>
                  </a:extLst>
                </a:hlinkClick>
              </a:rPr>
              <a:t>here</a:t>
            </a:r>
            <a:r>
              <a:rPr lang="en-US" sz="1050" dirty="0">
                <a:latin typeface="Georgia" panose="02040502050405020303" pitchFamily="18" charset="0"/>
                <a:cs typeface="Calibri" panose="020F0502020204030204" pitchFamily="34" charset="0"/>
              </a:rPr>
              <a:t>.</a:t>
            </a:r>
          </a:p>
          <a:p>
            <a:endParaRPr lang="en-US" sz="1050" dirty="0">
              <a:latin typeface="Georgia" charset="0"/>
              <a:ea typeface="Georgia" charset="0"/>
              <a:cs typeface="Georgia" charset="0"/>
            </a:endParaRPr>
          </a:p>
          <a:p>
            <a:r>
              <a:rPr lang="en-US" sz="1050" b="1" dirty="0">
                <a:latin typeface="Georgia" charset="0"/>
                <a:ea typeface="Georgia" charset="0"/>
                <a:cs typeface="Georgia" charset="0"/>
              </a:rPr>
              <a:t>Additional information</a:t>
            </a:r>
          </a:p>
          <a:p>
            <a:r>
              <a:rPr lang="en-US" sz="1050" dirty="0">
                <a:latin typeface="Georgia" panose="02040502050405020303" pitchFamily="18" charset="0"/>
                <a:cs typeface="Calibri" panose="020F0502020204030204" pitchFamily="34" charset="0"/>
              </a:rPr>
              <a:t>The</a:t>
            </a:r>
            <a:r>
              <a:rPr lang="en-US" sz="1050" b="0" i="0" dirty="0">
                <a:solidFill>
                  <a:srgbClr val="2D2D2D"/>
                </a:solidFill>
                <a:effectLst/>
                <a:latin typeface="Sentinel A"/>
              </a:rPr>
              <a:t> </a:t>
            </a:r>
            <a:r>
              <a:rPr lang="en-US" sz="1050" dirty="0">
                <a:latin typeface="Georgia" panose="02040502050405020303" pitchFamily="18" charset="0"/>
                <a:cs typeface="Calibri" panose="020F0502020204030204" pitchFamily="34" charset="0"/>
              </a:rPr>
              <a:t>call is open for Assistant and Associate professor levels of the </a:t>
            </a:r>
            <a:r>
              <a:rPr lang="en-US" sz="1050" dirty="0">
                <a:latin typeface="Georgia" panose="02040502050405020303" pitchFamily="18" charset="0"/>
                <a:cs typeface="Calibri" panose="020F0502020204030204" pitchFamily="34" charset="0"/>
                <a:hlinkClick r:id="rId4">
                  <a:extLst>
                    <a:ext uri="{A12FA001-AC4F-418D-AE19-62706E023703}">
                      <ahyp:hlinkClr xmlns:ahyp="http://schemas.microsoft.com/office/drawing/2018/hyperlinkcolor" val="tx"/>
                    </a:ext>
                  </a:extLst>
                </a:hlinkClick>
              </a:rPr>
              <a:t>Aalto University tenure track system</a:t>
            </a:r>
            <a:r>
              <a:rPr lang="en-US" sz="1050" dirty="0">
                <a:latin typeface="Georgia" panose="02040502050405020303" pitchFamily="18" charset="0"/>
                <a:cs typeface="Calibri" panose="020F0502020204030204" pitchFamily="34" charset="0"/>
              </a:rPr>
              <a:t> . The position will begin 1 April, 20027 or as agreed. The professorship is full-time.</a:t>
            </a:r>
          </a:p>
        </p:txBody>
      </p:sp>
      <p:sp>
        <p:nvSpPr>
          <p:cNvPr id="13" name="Rectangle 12">
            <a:extLst>
              <a:ext uri="{FF2B5EF4-FFF2-40B4-BE49-F238E27FC236}">
                <a16:creationId xmlns:a16="http://schemas.microsoft.com/office/drawing/2014/main" id="{45249EED-EF84-455B-AFEF-DD41EE6EE444}"/>
              </a:ext>
            </a:extLst>
          </p:cNvPr>
          <p:cNvSpPr/>
          <p:nvPr/>
        </p:nvSpPr>
        <p:spPr>
          <a:xfrm>
            <a:off x="4995748" y="9664029"/>
            <a:ext cx="2175558" cy="584775"/>
          </a:xfrm>
          <a:prstGeom prst="rect">
            <a:avLst/>
          </a:prstGeom>
        </p:spPr>
        <p:txBody>
          <a:bodyPr wrap="square">
            <a:spAutoFit/>
          </a:bodyPr>
          <a:lstStyle/>
          <a:p>
            <a:r>
              <a:rPr lang="en-US" sz="1600" b="1" dirty="0">
                <a:solidFill>
                  <a:schemeClr val="bg1">
                    <a:lumMod val="75000"/>
                  </a:schemeClr>
                </a:solidFill>
                <a:effectLst/>
                <a:latin typeface="Georgia" panose="02040502050405020303" pitchFamily="18" charset="0"/>
                <a:ea typeface="Arial" charset="0"/>
                <a:cs typeface="Arial" charset="0"/>
              </a:rPr>
              <a:t>More info </a:t>
            </a:r>
            <a:r>
              <a:rPr lang="en-US" sz="1600" b="1" dirty="0">
                <a:solidFill>
                  <a:schemeClr val="bg1">
                    <a:lumMod val="75000"/>
                  </a:schemeClr>
                </a:solidFill>
                <a:latin typeface="Georgia" panose="02040502050405020303" pitchFamily="18" charset="0"/>
                <a:ea typeface="Arial" charset="0"/>
                <a:cs typeface="Arial" charset="0"/>
              </a:rPr>
              <a:t>in the</a:t>
            </a:r>
            <a:r>
              <a:rPr lang="en-US" sz="1600" b="1" dirty="0">
                <a:solidFill>
                  <a:schemeClr val="bg1">
                    <a:lumMod val="75000"/>
                  </a:schemeClr>
                </a:solidFill>
                <a:effectLst/>
                <a:latin typeface="Georgia" panose="02040502050405020303" pitchFamily="18" charset="0"/>
                <a:ea typeface="Arial" charset="0"/>
                <a:cs typeface="Arial" charset="0"/>
              </a:rPr>
              <a:t> </a:t>
            </a:r>
            <a:br>
              <a:rPr lang="en-US" sz="1600" b="1" dirty="0">
                <a:solidFill>
                  <a:schemeClr val="bg1">
                    <a:lumMod val="75000"/>
                  </a:schemeClr>
                </a:solidFill>
                <a:effectLst/>
                <a:latin typeface="Georgia" panose="02040502050405020303" pitchFamily="18" charset="0"/>
                <a:ea typeface="Arial" charset="0"/>
                <a:cs typeface="Arial" charset="0"/>
              </a:rPr>
            </a:br>
            <a:r>
              <a:rPr lang="en-US" sz="1600" b="1" dirty="0">
                <a:solidFill>
                  <a:schemeClr val="bg1">
                    <a:lumMod val="75000"/>
                  </a:schemeClr>
                </a:solidFill>
                <a:latin typeface="Georgia" panose="02040502050405020303" pitchFamily="18" charset="0"/>
                <a:ea typeface="Arial" charset="0"/>
                <a:cs typeface="Arial" charset="0"/>
                <a:hlinkClick r:id="rId5"/>
              </a:rPr>
              <a:t>job call</a:t>
            </a:r>
            <a:endParaRPr lang="en-US" sz="1200" b="1" dirty="0">
              <a:solidFill>
                <a:schemeClr val="bg1">
                  <a:lumMod val="75000"/>
                </a:schemeClr>
              </a:solidFill>
              <a:effectLst/>
              <a:latin typeface="Georgia" panose="02040502050405020303" pitchFamily="18" charset="0"/>
              <a:ea typeface="Arial" charset="0"/>
              <a:cs typeface="Arial" charset="0"/>
            </a:endParaRPr>
          </a:p>
        </p:txBody>
      </p:sp>
    </p:spTree>
    <p:extLst>
      <p:ext uri="{BB962C8B-B14F-4D97-AF65-F5344CB8AC3E}">
        <p14:creationId xmlns:p14="http://schemas.microsoft.com/office/powerpoint/2010/main" val="801911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t="2608" b="2608"/>
          <a:stretch/>
        </p:blipFill>
        <p:spPr>
          <a:xfrm>
            <a:off x="0" y="-525966"/>
            <a:ext cx="7559675" cy="4035929"/>
          </a:xfrm>
          <a:prstGeom prst="rect">
            <a:avLst/>
          </a:prstGeom>
        </p:spPr>
      </p:pic>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Rectangle 6"/>
          <p:cNvSpPr/>
          <p:nvPr/>
        </p:nvSpPr>
        <p:spPr>
          <a:xfrm>
            <a:off x="699528" y="2231319"/>
            <a:ext cx="3340844" cy="984885"/>
          </a:xfrm>
          <a:prstGeom prst="rect">
            <a:avLst/>
          </a:prstGeom>
          <a:solidFill>
            <a:srgbClr val="EF363B"/>
          </a:solidFill>
        </p:spPr>
        <p:txBody>
          <a:bodyPr wrap="square" lIns="0" tIns="0" rIns="0" bIns="0" anchor="t">
            <a:spAutoFit/>
          </a:bodyPr>
          <a:lstStyle/>
          <a:p>
            <a:r>
              <a:rPr lang="en-US" sz="3200" b="1" dirty="0">
                <a:solidFill>
                  <a:schemeClr val="bg1"/>
                </a:solidFill>
                <a:latin typeface="Arial" panose="020B0604020202020204" pitchFamily="34" charset="0"/>
                <a:ea typeface="+mn-lt"/>
                <a:cs typeface="Arial" panose="020B0604020202020204" pitchFamily="34" charset="0"/>
              </a:rPr>
              <a:t>Applying to the position</a:t>
            </a:r>
            <a:endParaRPr lang="en-US" sz="32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5A2E9E0-BA74-4E5B-BE9E-5735115B9A62}"/>
              </a:ext>
            </a:extLst>
          </p:cNvPr>
          <p:cNvCxnSpPr/>
          <p:nvPr/>
        </p:nvCxnSpPr>
        <p:spPr>
          <a:xfrm>
            <a:off x="4995747" y="9456234"/>
            <a:ext cx="0" cy="4460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E048F4A-7097-4A95-99A8-BEE4A0928111}"/>
              </a:ext>
            </a:extLst>
          </p:cNvPr>
          <p:cNvSpPr txBox="1"/>
          <p:nvPr/>
        </p:nvSpPr>
        <p:spPr>
          <a:xfrm>
            <a:off x="511634" y="3644259"/>
            <a:ext cx="6013887" cy="923330"/>
          </a:xfrm>
          <a:prstGeom prst="rect">
            <a:avLst/>
          </a:prstGeom>
          <a:noFill/>
        </p:spPr>
        <p:txBody>
          <a:bodyPr wrap="square" rtlCol="0">
            <a:spAutoFit/>
          </a:bodyPr>
          <a:lstStyle/>
          <a:p>
            <a:r>
              <a:rPr lang="en-US" b="1" dirty="0">
                <a:latin typeface="Georgia" charset="0"/>
                <a:ea typeface="Georgia" charset="0"/>
                <a:cs typeface="Georgia" charset="0"/>
              </a:rPr>
              <a:t>Professor in Landscape architecture, especially landscape design practices</a:t>
            </a:r>
            <a:br>
              <a:rPr lang="en-US" b="1" dirty="0">
                <a:latin typeface="Georgia" charset="0"/>
                <a:ea typeface="Georgia" charset="0"/>
                <a:cs typeface="Georgia" charset="0"/>
              </a:rPr>
            </a:br>
            <a:endParaRPr lang="en-US" i="1" dirty="0">
              <a:latin typeface="Georgia" charset="0"/>
              <a:ea typeface="Georgia" charset="0"/>
              <a:cs typeface="Georgia" charset="0"/>
            </a:endParaRPr>
          </a:p>
        </p:txBody>
      </p:sp>
      <p:sp>
        <p:nvSpPr>
          <p:cNvPr id="10" name="TextBox 9">
            <a:extLst>
              <a:ext uri="{FF2B5EF4-FFF2-40B4-BE49-F238E27FC236}">
                <a16:creationId xmlns:a16="http://schemas.microsoft.com/office/drawing/2014/main" id="{75EF40AD-6D48-4F24-95F0-F1D93F074FD9}"/>
              </a:ext>
            </a:extLst>
          </p:cNvPr>
          <p:cNvSpPr txBox="1"/>
          <p:nvPr/>
        </p:nvSpPr>
        <p:spPr>
          <a:xfrm>
            <a:off x="594870" y="4301827"/>
            <a:ext cx="2777360" cy="6140142"/>
          </a:xfrm>
          <a:prstGeom prst="rect">
            <a:avLst/>
          </a:prstGeom>
          <a:noFill/>
        </p:spPr>
        <p:txBody>
          <a:bodyPr wrap="square" lIns="0" tIns="0" rIns="0" bIns="0" numCol="1" rtlCol="0" anchor="t">
            <a:spAutoFit/>
          </a:bodyPr>
          <a:lstStyle/>
          <a:p>
            <a:r>
              <a:rPr lang="en-US" sz="1050" b="1" dirty="0">
                <a:latin typeface="Georgia" panose="02040502050405020303" pitchFamily="18" charset="0"/>
                <a:ea typeface="+mn-lt"/>
                <a:cs typeface="+mn-lt"/>
              </a:rPr>
              <a:t>How to apply?</a:t>
            </a:r>
          </a:p>
          <a:p>
            <a:endParaRPr lang="en-US" sz="1050" dirty="0">
              <a:latin typeface="Georgia" panose="02040502050405020303" pitchFamily="18" charset="0"/>
              <a:ea typeface="+mn-lt"/>
              <a:cs typeface="+mn-lt"/>
            </a:endParaRPr>
          </a:p>
          <a:p>
            <a:pPr algn="l"/>
            <a:r>
              <a:rPr lang="en-US" sz="1050" b="0" i="0" dirty="0">
                <a:solidFill>
                  <a:srgbClr val="2D2D2D"/>
                </a:solidFill>
                <a:effectLst/>
                <a:latin typeface="Georgia" panose="02040502050405020303" pitchFamily="18" charset="0"/>
              </a:rPr>
              <a:t>Please submit </a:t>
            </a:r>
            <a:r>
              <a:rPr lang="en-US" sz="1050" dirty="0">
                <a:solidFill>
                  <a:srgbClr val="2D2D2D"/>
                </a:solidFill>
                <a:latin typeface="Georgia" panose="02040502050405020303" pitchFamily="18" charset="0"/>
              </a:rPr>
              <a:t>t</a:t>
            </a:r>
            <a:r>
              <a:rPr lang="en-US" sz="1050" b="0" i="0" dirty="0">
                <a:solidFill>
                  <a:srgbClr val="2D2D2D"/>
                </a:solidFill>
                <a:effectLst/>
                <a:latin typeface="Georgia" panose="02040502050405020303" pitchFamily="18" charset="0"/>
              </a:rPr>
              <a:t>he following materials in English and in PDF format through our recruitment system Workday. Please note that the maximum size per document there is 5 MB.</a:t>
            </a:r>
            <a:br>
              <a:rPr lang="en-US" sz="1050" b="0" i="0" dirty="0">
                <a:solidFill>
                  <a:srgbClr val="2D2D2D"/>
                </a:solidFill>
                <a:effectLst/>
                <a:latin typeface="Georgia" panose="02040502050405020303" pitchFamily="18" charset="0"/>
              </a:rPr>
            </a:br>
            <a:r>
              <a:rPr lang="en-US" sz="1050" b="0" i="0" dirty="0">
                <a:solidFill>
                  <a:srgbClr val="2D2D2D"/>
                </a:solidFill>
                <a:effectLst/>
                <a:latin typeface="Georgia" panose="02040502050405020303" pitchFamily="18" charset="0"/>
              </a:rPr>
              <a:t> </a:t>
            </a:r>
          </a:p>
          <a:p>
            <a:pPr marL="171450" indent="-171450">
              <a:buFont typeface="Courier New" panose="02070309020205020404" pitchFamily="49" charset="0"/>
              <a:buChar char="o"/>
            </a:pPr>
            <a:r>
              <a:rPr lang="en-US" sz="1050" b="0" i="0" dirty="0">
                <a:solidFill>
                  <a:srgbClr val="2D2D2D"/>
                </a:solidFill>
                <a:effectLst/>
                <a:latin typeface="Georgia" panose="02040502050405020303" pitchFamily="18" charset="0"/>
              </a:rPr>
              <a:t>An a</a:t>
            </a:r>
            <a:r>
              <a:rPr lang="en-US" sz="1050" dirty="0">
                <a:solidFill>
                  <a:srgbClr val="2D2D2D"/>
                </a:solidFill>
                <a:latin typeface="Georgia" panose="02040502050405020303" pitchFamily="18" charset="0"/>
              </a:rPr>
              <a:t>pplication letter addressed to the Dean of the Aalto University School of Arts, Design and Architecture, including a statement describing your vision of development of the field and its future orientations in practice and teaching and potentially research (max. 3 pages),</a:t>
            </a:r>
            <a:endParaRPr lang="en-US" sz="1050" b="0" i="0" dirty="0">
              <a:solidFill>
                <a:srgbClr val="2D2D2D"/>
              </a:solidFill>
              <a:effectLst/>
              <a:latin typeface="Georgia" panose="02040502050405020303" pitchFamily="18" charset="0"/>
            </a:endParaRPr>
          </a:p>
          <a:p>
            <a:pPr algn="l">
              <a:buFont typeface="Arial" panose="020B0604020202020204" pitchFamily="34" charset="0"/>
              <a:buChar char="•"/>
            </a:pPr>
            <a:endParaRPr lang="en-US" sz="1050" b="0" i="0" dirty="0">
              <a:solidFill>
                <a:srgbClr val="2D2D2D"/>
              </a:solidFill>
              <a:effectLst/>
              <a:latin typeface="Georgia" panose="02040502050405020303" pitchFamily="18" charset="0"/>
            </a:endParaRPr>
          </a:p>
          <a:p>
            <a:pPr marL="171450" indent="-171450" algn="l">
              <a:buFont typeface="Courier New" panose="02070309020205020404" pitchFamily="49" charset="0"/>
              <a:buChar char="o"/>
            </a:pPr>
            <a:r>
              <a:rPr lang="en-US" sz="1050" dirty="0">
                <a:solidFill>
                  <a:srgbClr val="2D2D2D"/>
                </a:solidFill>
                <a:latin typeface="Georgia" panose="02040502050405020303" pitchFamily="18" charset="0"/>
              </a:rPr>
              <a:t>A curriculum vitae, based on the template </a:t>
            </a:r>
            <a:r>
              <a:rPr lang="en-US" sz="1050" dirty="0">
                <a:solidFill>
                  <a:srgbClr val="2D2D2D"/>
                </a:solidFill>
                <a:latin typeface="Georgia" panose="02040502050405020303" pitchFamily="18" charset="0"/>
                <a:hlinkClick r:id="rId3">
                  <a:extLst>
                    <a:ext uri="{A12FA001-AC4F-418D-AE19-62706E023703}">
                      <ahyp:hlinkClr xmlns:ahyp="http://schemas.microsoft.com/office/drawing/2018/hyperlinkcolor" val="tx"/>
                    </a:ext>
                  </a:extLst>
                </a:hlinkClick>
              </a:rPr>
              <a:t>TENK guidelines</a:t>
            </a:r>
            <a:r>
              <a:rPr lang="en-US" sz="1050" dirty="0">
                <a:solidFill>
                  <a:srgbClr val="2D2D2D"/>
                </a:solidFill>
                <a:latin typeface="Georgia" panose="02040502050405020303" pitchFamily="18" charset="0"/>
              </a:rPr>
              <a:t>, and adapted to professional / artistic careers </a:t>
            </a:r>
          </a:p>
          <a:p>
            <a:pPr marL="171450" indent="-171450" algn="l">
              <a:buFont typeface="Courier New" panose="02070309020205020404" pitchFamily="49" charset="0"/>
              <a:buChar char="o"/>
            </a:pPr>
            <a:endParaRPr lang="en-US" sz="1050" dirty="0">
              <a:solidFill>
                <a:srgbClr val="2D2D2D"/>
              </a:solidFill>
              <a:latin typeface="Georgia" panose="02040502050405020303" pitchFamily="18" charset="0"/>
            </a:endParaRPr>
          </a:p>
          <a:p>
            <a:pPr marL="171450" indent="-171450">
              <a:buFont typeface="Courier New" panose="02070309020205020404" pitchFamily="49" charset="0"/>
              <a:buChar char="o"/>
            </a:pPr>
            <a:r>
              <a:rPr lang="en-US" sz="1050" dirty="0">
                <a:solidFill>
                  <a:srgbClr val="2D2D2D"/>
                </a:solidFill>
                <a:latin typeface="Georgia" panose="02040502050405020303" pitchFamily="18" charset="0"/>
              </a:rPr>
              <a:t>A professional/artistic/research portfolio including 1) a comprehensive list of all professional/artistic projects and scientific/professional publications and 2) selected 5-8 most important work samples, major part of them professional/artistic projects. The professional/artistic projects are presented with figures and written reflection and contextualization of the work, and a detailed description of the project team and your specific role in it. The scientific/professional publications are presented as summaries and links to the original publication.  Portfolio in total, max 30 pages and maximum size 30 MB. If the document is larger than 5MB, please upload it as a single PDF file to our  </a:t>
            </a:r>
            <a:r>
              <a:rPr lang="en-US" sz="1050" dirty="0">
                <a:solidFill>
                  <a:srgbClr val="2D2D2D"/>
                </a:solidFill>
                <a:latin typeface="Georgia" panose="02040502050405020303" pitchFamily="18" charset="0"/>
                <a:hlinkClick r:id="rId4">
                  <a:extLst>
                    <a:ext uri="{A12FA001-AC4F-418D-AE19-62706E023703}">
                      <ahyp:hlinkClr xmlns:ahyp="http://schemas.microsoft.com/office/drawing/2018/hyperlinkcolor" val="tx"/>
                    </a:ext>
                  </a:extLst>
                </a:hlinkClick>
              </a:rPr>
              <a:t>portfolio uploading service.</a:t>
            </a:r>
            <a:endParaRPr lang="en-US" sz="1050" dirty="0">
              <a:solidFill>
                <a:srgbClr val="2D2D2D"/>
              </a:solidFill>
              <a:latin typeface="Georgia" panose="02040502050405020303" pitchFamily="18" charset="0"/>
            </a:endParaRPr>
          </a:p>
        </p:txBody>
      </p:sp>
      <p:sp>
        <p:nvSpPr>
          <p:cNvPr id="12" name="TextBox 11">
            <a:extLst>
              <a:ext uri="{FF2B5EF4-FFF2-40B4-BE49-F238E27FC236}">
                <a16:creationId xmlns:a16="http://schemas.microsoft.com/office/drawing/2014/main" id="{FCA4A6B1-460E-4977-BEF9-E5D6AE0C567F}"/>
              </a:ext>
            </a:extLst>
          </p:cNvPr>
          <p:cNvSpPr txBox="1"/>
          <p:nvPr/>
        </p:nvSpPr>
        <p:spPr>
          <a:xfrm>
            <a:off x="3573318" y="4292683"/>
            <a:ext cx="3304255" cy="5655394"/>
          </a:xfrm>
          <a:prstGeom prst="rect">
            <a:avLst/>
          </a:prstGeom>
          <a:noFill/>
        </p:spPr>
        <p:txBody>
          <a:bodyPr wrap="square" lIns="0" tIns="0" rIns="0" bIns="0" numCol="1" rtlCol="0" anchor="t">
            <a:spAutoFit/>
          </a:bodyPr>
          <a:lstStyle/>
          <a:p>
            <a:pPr marL="171450" indent="-171450">
              <a:buFont typeface="Courier New" panose="02070309020205020404" pitchFamily="49" charset="0"/>
              <a:buChar char="o"/>
            </a:pPr>
            <a:r>
              <a:rPr lang="en-US" sz="1050" dirty="0">
                <a:solidFill>
                  <a:srgbClr val="2D2D2D"/>
                </a:solidFill>
                <a:latin typeface="Georgia" panose="02040502050405020303" pitchFamily="18" charset="0"/>
              </a:rPr>
              <a:t>Teaching  portfolio, compiled according to </a:t>
            </a:r>
            <a:r>
              <a:rPr lang="en-US" sz="1050" dirty="0">
                <a:solidFill>
                  <a:srgbClr val="2D2D2D"/>
                </a:solidFill>
                <a:latin typeface="Georgia" panose="02040502050405020303" pitchFamily="18" charset="0"/>
                <a:hlinkClick r:id="rId5">
                  <a:extLst>
                    <a:ext uri="{A12FA001-AC4F-418D-AE19-62706E023703}">
                      <ahyp:hlinkClr xmlns:ahyp="http://schemas.microsoft.com/office/drawing/2018/hyperlinkcolor" val="tx"/>
                    </a:ext>
                  </a:extLst>
                </a:hlinkClick>
              </a:rPr>
              <a:t>Aalto guidelines </a:t>
            </a:r>
            <a:r>
              <a:rPr lang="en-US" sz="1050" dirty="0">
                <a:solidFill>
                  <a:srgbClr val="2D2D2D"/>
                </a:solidFill>
                <a:latin typeface="Georgia" panose="02040502050405020303" pitchFamily="18" charset="0"/>
              </a:rPr>
              <a:t> and adapted to the level of the tenure track </a:t>
            </a:r>
          </a:p>
          <a:p>
            <a:pPr marL="171450" indent="-171450">
              <a:buFont typeface="Courier New" panose="02070309020205020404" pitchFamily="49" charset="0"/>
              <a:buChar char="o"/>
            </a:pPr>
            <a:endParaRPr lang="en-US" sz="1050" dirty="0">
              <a:solidFill>
                <a:srgbClr val="2D2D2D"/>
              </a:solidFill>
              <a:latin typeface="Georgia" panose="02040502050405020303" pitchFamily="18" charset="0"/>
            </a:endParaRPr>
          </a:p>
          <a:p>
            <a:r>
              <a:rPr lang="en-US" sz="1050" dirty="0">
                <a:solidFill>
                  <a:srgbClr val="2D2D2D"/>
                </a:solidFill>
                <a:latin typeface="Georgia" panose="02040502050405020303" pitchFamily="18" charset="0"/>
              </a:rPr>
              <a:t>We kindly ask you to submit your application materials into our recruitment system Workday no later than midnight on </a:t>
            </a:r>
            <a:r>
              <a:rPr lang="en-US" sz="1050" b="1" dirty="0">
                <a:solidFill>
                  <a:srgbClr val="2D2D2D"/>
                </a:solidFill>
                <a:latin typeface="Georgia" panose="02040502050405020303" pitchFamily="18" charset="0"/>
              </a:rPr>
              <a:t>13 February 2026 at 23:59</a:t>
            </a:r>
            <a:r>
              <a:rPr lang="en-US" sz="1050" dirty="0">
                <a:solidFill>
                  <a:srgbClr val="2D2D2D"/>
                </a:solidFill>
                <a:latin typeface="Georgia" panose="02040502050405020303" pitchFamily="18" charset="0"/>
              </a:rPr>
              <a:t> (UTC +2). </a:t>
            </a:r>
            <a:endParaRPr lang="en-US" sz="1050" b="0" i="0" dirty="0">
              <a:solidFill>
                <a:srgbClr val="2D2D2D"/>
              </a:solidFill>
              <a:effectLst/>
              <a:latin typeface="Georgia" panose="02040502050405020303" pitchFamily="18" charset="0"/>
            </a:endParaRPr>
          </a:p>
          <a:p>
            <a:pPr algn="l"/>
            <a:endParaRPr lang="en-US" sz="1050" dirty="0">
              <a:solidFill>
                <a:srgbClr val="2D2D2D"/>
              </a:solidFill>
              <a:latin typeface="Georgia" panose="02040502050405020303" pitchFamily="18" charset="0"/>
            </a:endParaRPr>
          </a:p>
          <a:p>
            <a:pPr algn="l"/>
            <a:r>
              <a:rPr lang="en-US" sz="1050" b="0" i="0" dirty="0">
                <a:solidFill>
                  <a:srgbClr val="2D2D2D"/>
                </a:solidFill>
                <a:effectLst/>
                <a:latin typeface="Georgia" panose="02040502050405020303" pitchFamily="18" charset="0"/>
              </a:rPr>
              <a:t>After the application period closes, the </a:t>
            </a:r>
            <a:r>
              <a:rPr lang="en-US" sz="1050" dirty="0">
                <a:solidFill>
                  <a:srgbClr val="2D2D2D"/>
                </a:solidFill>
                <a:latin typeface="Georgia" panose="02040502050405020303" pitchFamily="18" charset="0"/>
              </a:rPr>
              <a:t>d</a:t>
            </a:r>
            <a:r>
              <a:rPr lang="en-US" sz="1050" b="0" i="0" dirty="0">
                <a:solidFill>
                  <a:srgbClr val="2D2D2D"/>
                </a:solidFill>
                <a:effectLst/>
                <a:latin typeface="Georgia" panose="02040502050405020303" pitchFamily="18" charset="0"/>
              </a:rPr>
              <a:t>epartmental committee will draw a shortlist of candidates who will be invited to a site visit at the Department of Architecture in August 2026. During the site visit they will be interviewed and asked to deliver a teaching demonstration. In addition, the shortlisted applications will be reviewed by external experts.</a:t>
            </a:r>
          </a:p>
          <a:p>
            <a:pPr algn="l"/>
            <a:endParaRPr lang="en-US" sz="1050" b="0" i="0" dirty="0">
              <a:solidFill>
                <a:srgbClr val="2D2D2D"/>
              </a:solidFill>
              <a:effectLst/>
              <a:latin typeface="Georgia" panose="02040502050405020303" pitchFamily="18" charset="0"/>
            </a:endParaRPr>
          </a:p>
          <a:p>
            <a:r>
              <a:rPr lang="en-US" sz="1050" dirty="0">
                <a:solidFill>
                  <a:srgbClr val="2D2D2D"/>
                </a:solidFill>
                <a:latin typeface="Georgia" panose="02040502050405020303" pitchFamily="18" charset="0"/>
              </a:rPr>
              <a:t>Aalto University reserves the right for justified reasons to leave the position open or to extend the application period. </a:t>
            </a:r>
          </a:p>
          <a:p>
            <a:endParaRPr lang="en-US" sz="1050" b="0" i="0" dirty="0">
              <a:solidFill>
                <a:srgbClr val="2D2D2D"/>
              </a:solidFill>
              <a:effectLst/>
              <a:latin typeface="Georgia" panose="02040502050405020303" pitchFamily="18" charset="0"/>
            </a:endParaRPr>
          </a:p>
          <a:p>
            <a:endParaRPr lang="en-US" sz="1050" b="0" i="0" dirty="0">
              <a:solidFill>
                <a:srgbClr val="2D2D2D"/>
              </a:solidFill>
              <a:effectLst/>
              <a:latin typeface="Georgia" panose="02040502050405020303" pitchFamily="18" charset="0"/>
            </a:endParaRPr>
          </a:p>
          <a:p>
            <a:pPr algn="l"/>
            <a:r>
              <a:rPr lang="en-US" sz="1050" b="1" i="0" dirty="0">
                <a:solidFill>
                  <a:srgbClr val="2D2D2D"/>
                </a:solidFill>
                <a:effectLst/>
                <a:latin typeface="Georgia" panose="02040502050405020303" pitchFamily="18" charset="0"/>
              </a:rPr>
              <a:t>Enquiries</a:t>
            </a:r>
          </a:p>
          <a:p>
            <a:pPr algn="l"/>
            <a:endParaRPr lang="en-US" sz="1050" b="0" i="0" dirty="0">
              <a:solidFill>
                <a:srgbClr val="2D2D2D"/>
              </a:solidFill>
              <a:effectLst/>
              <a:latin typeface="Georgia" panose="02040502050405020303" pitchFamily="18" charset="0"/>
            </a:endParaRPr>
          </a:p>
          <a:p>
            <a:pPr algn="l"/>
            <a:r>
              <a:rPr lang="en-US" sz="1050" b="0" i="0" dirty="0">
                <a:solidFill>
                  <a:srgbClr val="2D2D2D"/>
                </a:solidFill>
                <a:effectLst/>
                <a:latin typeface="Georgia" panose="02040502050405020303" pitchFamily="18" charset="0"/>
              </a:rPr>
              <a:t>For additional information, please contact chair of the departmental </a:t>
            </a:r>
            <a:r>
              <a:rPr lang="en-US" sz="1050" dirty="0">
                <a:solidFill>
                  <a:srgbClr val="2D2D2D"/>
                </a:solidFill>
                <a:latin typeface="Georgia" panose="02040502050405020303" pitchFamily="18" charset="0"/>
              </a:rPr>
              <a:t>c</a:t>
            </a:r>
            <a:r>
              <a:rPr lang="en-US" sz="1050" b="0" i="0" dirty="0">
                <a:solidFill>
                  <a:srgbClr val="2D2D2D"/>
                </a:solidFill>
                <a:effectLst/>
                <a:latin typeface="Georgia" panose="02040502050405020303" pitchFamily="18" charset="0"/>
              </a:rPr>
              <a:t>ommittee, Professor Ranja Hautamäki, </a:t>
            </a:r>
            <a:r>
              <a:rPr lang="en-US" sz="1050" b="0" i="0" dirty="0" err="1">
                <a:solidFill>
                  <a:srgbClr val="2D2D2D"/>
                </a:solidFill>
                <a:effectLst/>
                <a:latin typeface="Georgia" panose="02040502050405020303" pitchFamily="18" charset="0"/>
              </a:rPr>
              <a:t>ranja.hautamaki</a:t>
            </a:r>
            <a:r>
              <a:rPr lang="en-US" sz="1050" b="0" i="0" dirty="0">
                <a:solidFill>
                  <a:srgbClr val="2D2D2D"/>
                </a:solidFill>
                <a:effectLst/>
                <a:latin typeface="Georgia" panose="02040502050405020303" pitchFamily="18" charset="0"/>
              </a:rPr>
              <a:t>(at)aalto.fi</a:t>
            </a:r>
            <a:br>
              <a:rPr lang="en-US" sz="1050" b="0" i="0" dirty="0">
                <a:solidFill>
                  <a:srgbClr val="2D2D2D"/>
                </a:solidFill>
                <a:effectLst/>
                <a:latin typeface="Georgia" panose="02040502050405020303" pitchFamily="18" charset="0"/>
              </a:rPr>
            </a:br>
            <a:endParaRPr lang="en-US" sz="1050" b="0" i="0" dirty="0">
              <a:solidFill>
                <a:srgbClr val="2D2D2D"/>
              </a:solidFill>
              <a:effectLst/>
              <a:latin typeface="Georgia" panose="02040502050405020303" pitchFamily="18" charset="0"/>
            </a:endParaRPr>
          </a:p>
          <a:p>
            <a:pPr algn="l"/>
            <a:r>
              <a:rPr lang="en-US" sz="1050" b="0" i="0" dirty="0">
                <a:solidFill>
                  <a:srgbClr val="2D2D2D"/>
                </a:solidFill>
                <a:effectLst/>
                <a:latin typeface="Georgia" panose="02040502050405020303" pitchFamily="18" charset="0"/>
              </a:rPr>
              <a:t>In questions related to the recruitment process, please contact HR specialist</a:t>
            </a:r>
            <a:br>
              <a:rPr lang="en-US" sz="1050" b="0" i="0" dirty="0">
                <a:solidFill>
                  <a:srgbClr val="2D2D2D"/>
                </a:solidFill>
                <a:effectLst/>
                <a:latin typeface="Georgia" panose="02040502050405020303" pitchFamily="18" charset="0"/>
              </a:rPr>
            </a:br>
            <a:r>
              <a:rPr lang="en-US" sz="1050" b="0" i="0" dirty="0">
                <a:solidFill>
                  <a:srgbClr val="2D2D2D"/>
                </a:solidFill>
                <a:effectLst/>
                <a:latin typeface="Georgia" panose="02040502050405020303" pitchFamily="18" charset="0"/>
              </a:rPr>
              <a:t>Satu Pöyhönen: </a:t>
            </a:r>
            <a:r>
              <a:rPr lang="en-US" sz="1050" b="0" i="0" dirty="0" err="1">
                <a:solidFill>
                  <a:srgbClr val="2D2D2D"/>
                </a:solidFill>
                <a:effectLst/>
                <a:latin typeface="Georgia" panose="02040502050405020303" pitchFamily="18" charset="0"/>
              </a:rPr>
              <a:t>satu.poyhonen</a:t>
            </a:r>
            <a:r>
              <a:rPr lang="en-US" sz="1050" b="0" i="0" dirty="0">
                <a:solidFill>
                  <a:srgbClr val="2D2D2D"/>
                </a:solidFill>
                <a:effectLst/>
                <a:latin typeface="Georgia" panose="02040502050405020303" pitchFamily="18" charset="0"/>
              </a:rPr>
              <a:t>(at)aalto.fi</a:t>
            </a:r>
          </a:p>
          <a:p>
            <a:pPr algn="l"/>
            <a:endParaRPr lang="en-US" sz="1050" b="0" i="0" dirty="0">
              <a:solidFill>
                <a:srgbClr val="2D2D2D"/>
              </a:solidFill>
              <a:effectLst/>
              <a:latin typeface="Georgia" panose="02040502050405020303" pitchFamily="18" charset="0"/>
            </a:endParaRPr>
          </a:p>
          <a:p>
            <a:pPr algn="l"/>
            <a:r>
              <a:rPr lang="en-US" sz="1050" b="0" i="0" dirty="0">
                <a:solidFill>
                  <a:srgbClr val="2D2D2D"/>
                </a:solidFill>
                <a:effectLst/>
                <a:latin typeface="Georgia" panose="02040502050405020303" pitchFamily="18" charset="0"/>
              </a:rPr>
              <a:t>Please note that </a:t>
            </a:r>
            <a:r>
              <a:rPr lang="en-US" sz="1050" dirty="0">
                <a:solidFill>
                  <a:srgbClr val="2D2D2D"/>
                </a:solidFill>
                <a:latin typeface="Georgia" panose="02040502050405020303" pitchFamily="18" charset="0"/>
              </a:rPr>
              <a:t>between</a:t>
            </a:r>
            <a:r>
              <a:rPr lang="en-US" sz="1050" b="0" i="0" dirty="0">
                <a:solidFill>
                  <a:srgbClr val="2D2D2D"/>
                </a:solidFill>
                <a:effectLst/>
                <a:latin typeface="Georgia" panose="02040502050405020303" pitchFamily="18" charset="0"/>
              </a:rPr>
              <a:t> 19 Dec 2025 and  7 Jan 2026 there may be delay in responses due to the winter vacation periods in Finland.</a:t>
            </a:r>
          </a:p>
        </p:txBody>
      </p:sp>
      <p:sp>
        <p:nvSpPr>
          <p:cNvPr id="13" name="Rectangle 12">
            <a:extLst>
              <a:ext uri="{FF2B5EF4-FFF2-40B4-BE49-F238E27FC236}">
                <a16:creationId xmlns:a16="http://schemas.microsoft.com/office/drawing/2014/main" id="{45249EED-EF84-455B-AFEF-DD41EE6EE444}"/>
              </a:ext>
            </a:extLst>
          </p:cNvPr>
          <p:cNvSpPr/>
          <p:nvPr/>
        </p:nvSpPr>
        <p:spPr>
          <a:xfrm>
            <a:off x="5561181" y="9733006"/>
            <a:ext cx="1508336" cy="344444"/>
          </a:xfrm>
          <a:prstGeom prst="rect">
            <a:avLst/>
          </a:prstGeom>
        </p:spPr>
        <p:txBody>
          <a:bodyPr wrap="square">
            <a:spAutoFit/>
          </a:bodyPr>
          <a:lstStyle/>
          <a:p>
            <a:r>
              <a:rPr lang="en-US" sz="1600" b="1" dirty="0">
                <a:solidFill>
                  <a:schemeClr val="bg1">
                    <a:lumMod val="75000"/>
                  </a:schemeClr>
                </a:solidFill>
                <a:effectLst/>
                <a:latin typeface="Georgia" panose="02040502050405020303" pitchFamily="18" charset="0"/>
                <a:ea typeface="Arial" charset="0"/>
                <a:cs typeface="Arial" charset="0"/>
                <a:hlinkClick r:id="rId6"/>
              </a:rPr>
              <a:t>Apply here!</a:t>
            </a:r>
            <a:endParaRPr lang="en-US" sz="1600" dirty="0">
              <a:solidFill>
                <a:schemeClr val="bg1">
                  <a:lumMod val="75000"/>
                </a:schemeClr>
              </a:solidFill>
              <a:effectLst/>
              <a:latin typeface="Georgia" panose="02040502050405020303" pitchFamily="18" charset="0"/>
              <a:ea typeface="Arial" charset="0"/>
              <a:cs typeface="Arial" charset="0"/>
            </a:endParaRPr>
          </a:p>
        </p:txBody>
      </p:sp>
    </p:spTree>
    <p:extLst>
      <p:ext uri="{BB962C8B-B14F-4D97-AF65-F5344CB8AC3E}">
        <p14:creationId xmlns:p14="http://schemas.microsoft.com/office/powerpoint/2010/main" val="418399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6C088E-2BF1-494B-B35F-A6272FAEA7A3}"/>
              </a:ext>
            </a:extLst>
          </p:cNvPr>
          <p:cNvPicPr>
            <a:picLocks noChangeAspect="1"/>
          </p:cNvPicPr>
          <p:nvPr/>
        </p:nvPicPr>
        <p:blipFill rotWithShape="1">
          <a:blip r:embed="rId3"/>
          <a:srcRect t="17026" b="13625"/>
          <a:stretch/>
        </p:blipFill>
        <p:spPr>
          <a:xfrm>
            <a:off x="-1" y="1"/>
            <a:ext cx="7559675" cy="3931920"/>
          </a:xfrm>
          <a:prstGeom prst="rect">
            <a:avLst/>
          </a:prstGeom>
        </p:spPr>
      </p:pic>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Rectangle 6"/>
          <p:cNvSpPr/>
          <p:nvPr/>
        </p:nvSpPr>
        <p:spPr>
          <a:xfrm>
            <a:off x="784012" y="3101408"/>
            <a:ext cx="4265981" cy="492443"/>
          </a:xfrm>
          <a:prstGeom prst="rect">
            <a:avLst/>
          </a:prstGeom>
          <a:solidFill>
            <a:srgbClr val="EF363B"/>
          </a:solidFill>
        </p:spPr>
        <p:txBody>
          <a:bodyPr wrap="square" lIns="0" tIns="0" rIns="0" bIns="0">
            <a:spAutoFit/>
          </a:bodyPr>
          <a:lstStyle/>
          <a:p>
            <a:r>
              <a:rPr lang="en-US" sz="3200" b="1" dirty="0">
                <a:solidFill>
                  <a:schemeClr val="bg1"/>
                </a:solidFill>
                <a:latin typeface="Arial" charset="0"/>
                <a:ea typeface="Arial" charset="0"/>
                <a:cs typeface="Arial" charset="0"/>
              </a:rPr>
              <a:t>Tenure Track Career</a:t>
            </a:r>
          </a:p>
        </p:txBody>
      </p:sp>
      <p:sp>
        <p:nvSpPr>
          <p:cNvPr id="2" name="TextBox 1">
            <a:extLst>
              <a:ext uri="{FF2B5EF4-FFF2-40B4-BE49-F238E27FC236}">
                <a16:creationId xmlns:a16="http://schemas.microsoft.com/office/drawing/2014/main" id="{04DEBFE5-12C3-4447-ACCB-D316A2D6D771}"/>
              </a:ext>
            </a:extLst>
          </p:cNvPr>
          <p:cNvSpPr txBox="1"/>
          <p:nvPr/>
        </p:nvSpPr>
        <p:spPr>
          <a:xfrm>
            <a:off x="1183161" y="4279161"/>
            <a:ext cx="5193349" cy="2462213"/>
          </a:xfrm>
          <a:prstGeom prst="rect">
            <a:avLst/>
          </a:prstGeom>
          <a:noFill/>
        </p:spPr>
        <p:txBody>
          <a:bodyPr wrap="square" rtlCol="0">
            <a:spAutoFit/>
          </a:bodyPr>
          <a:lstStyle/>
          <a:p>
            <a:r>
              <a:rPr lang="en" sz="1400">
                <a:latin typeface="Georgia" panose="02040502050405020303" pitchFamily="18" charset="0"/>
              </a:rPr>
              <a:t>Aalto University’s tenure track career system offers a well-supported and clear career path.  </a:t>
            </a:r>
          </a:p>
          <a:p>
            <a:endParaRPr lang="en" sz="1400">
              <a:latin typeface="Georgia" panose="02040502050405020303" pitchFamily="18" charset="0"/>
            </a:endParaRPr>
          </a:p>
          <a:p>
            <a:pPr marL="285750" indent="-285750">
              <a:buFont typeface="Arial" panose="020B0604020202020204" pitchFamily="34" charset="0"/>
              <a:buChar char="•"/>
            </a:pPr>
            <a:r>
              <a:rPr lang="en" sz="1400" b="1">
                <a:latin typeface="Georgia" panose="02040502050405020303" pitchFamily="18" charset="0"/>
              </a:rPr>
              <a:t>Clear and transparent </a:t>
            </a:r>
            <a:r>
              <a:rPr lang="en" sz="1400">
                <a:latin typeface="Georgia" panose="02040502050405020303" pitchFamily="18" charset="0"/>
              </a:rPr>
              <a:t>criteria and processes for recruitment, evaluation, and promotion.</a:t>
            </a:r>
          </a:p>
          <a:p>
            <a:pPr marL="285750" indent="-285750">
              <a:buFont typeface="Arial" panose="020B0604020202020204" pitchFamily="34" charset="0"/>
              <a:buChar char="•"/>
            </a:pPr>
            <a:r>
              <a:rPr lang="en" sz="1400" b="1">
                <a:latin typeface="Georgia" panose="02040502050405020303" pitchFamily="18" charset="0"/>
              </a:rPr>
              <a:t>Compensation of success</a:t>
            </a:r>
            <a:r>
              <a:rPr lang="en" sz="1400">
                <a:latin typeface="Georgia" panose="02040502050405020303" pitchFamily="18" charset="0"/>
              </a:rPr>
              <a:t> – Adequate salary and compensation to motivate towards Aalto’s vision and objectives.</a:t>
            </a:r>
          </a:p>
          <a:p>
            <a:pPr marL="285750" indent="-285750">
              <a:buFont typeface="Arial" panose="020B0604020202020204" pitchFamily="34" charset="0"/>
              <a:buChar char="•"/>
            </a:pPr>
            <a:r>
              <a:rPr lang="en" sz="1400" b="1">
                <a:latin typeface="Georgia" panose="02040502050405020303" pitchFamily="18" charset="0"/>
              </a:rPr>
              <a:t>Equal opportunity to succeed</a:t>
            </a:r>
            <a:r>
              <a:rPr lang="en" sz="1400">
                <a:latin typeface="Georgia" panose="02040502050405020303" pitchFamily="18" charset="0"/>
              </a:rPr>
              <a:t> – Motivation and cooperation increase as people in tenure track compete only with themselves, not against one another.</a:t>
            </a:r>
            <a:endParaRPr lang="fi-FI" sz="1400"/>
          </a:p>
        </p:txBody>
      </p:sp>
      <p:sp>
        <p:nvSpPr>
          <p:cNvPr id="10" name="Rectangle 9"/>
          <p:cNvSpPr/>
          <p:nvPr/>
        </p:nvSpPr>
        <p:spPr>
          <a:xfrm>
            <a:off x="5049993" y="9373859"/>
            <a:ext cx="2175559" cy="584775"/>
          </a:xfrm>
          <a:prstGeom prst="rect">
            <a:avLst/>
          </a:prstGeom>
        </p:spPr>
        <p:txBody>
          <a:bodyPr wrap="square">
            <a:spAutoFit/>
          </a:bodyPr>
          <a:lstStyle/>
          <a:p>
            <a:r>
              <a:rPr lang="en-US" sz="1600" b="1" dirty="0">
                <a:solidFill>
                  <a:schemeClr val="bg1">
                    <a:lumMod val="75000"/>
                  </a:schemeClr>
                </a:solidFill>
                <a:effectLst/>
                <a:latin typeface="Arial" charset="0"/>
                <a:ea typeface="Arial" charset="0"/>
                <a:cs typeface="Arial" charset="0"/>
              </a:rPr>
              <a:t>More info at</a:t>
            </a:r>
          </a:p>
          <a:p>
            <a:r>
              <a:rPr lang="en-US" sz="1600" b="1" dirty="0">
                <a:solidFill>
                  <a:schemeClr val="bg1">
                    <a:lumMod val="75000"/>
                  </a:schemeClr>
                </a:solidFill>
                <a:latin typeface="Arial" charset="0"/>
                <a:ea typeface="Arial" charset="0"/>
                <a:cs typeface="Arial" charset="0"/>
                <a:hlinkClick r:id="rId4"/>
              </a:rPr>
              <a:t>aalto.fi/</a:t>
            </a:r>
            <a:r>
              <a:rPr lang="en-US" sz="1600" b="1" dirty="0" err="1">
                <a:solidFill>
                  <a:schemeClr val="bg1">
                    <a:lumMod val="75000"/>
                  </a:schemeClr>
                </a:solidFill>
                <a:latin typeface="Arial" charset="0"/>
                <a:ea typeface="Arial" charset="0"/>
                <a:cs typeface="Arial" charset="0"/>
                <a:hlinkClick r:id="rId4"/>
              </a:rPr>
              <a:t>tenuretrack</a:t>
            </a:r>
            <a:endParaRPr lang="en-US" sz="1600" dirty="0">
              <a:solidFill>
                <a:schemeClr val="bg1">
                  <a:lumMod val="75000"/>
                </a:schemeClr>
              </a:solidFill>
              <a:effectLst/>
              <a:latin typeface="Arial" charset="0"/>
              <a:ea typeface="Arial" charset="0"/>
              <a:cs typeface="Arial" charset="0"/>
            </a:endParaRPr>
          </a:p>
        </p:txBody>
      </p:sp>
      <p:pic>
        <p:nvPicPr>
          <p:cNvPr id="4" name="Picture 3" descr="Timeline&#10;&#10;Description automatically generated">
            <a:extLst>
              <a:ext uri="{FF2B5EF4-FFF2-40B4-BE49-F238E27FC236}">
                <a16:creationId xmlns:a16="http://schemas.microsoft.com/office/drawing/2014/main" id="{45DAA3DF-54C9-624F-101A-1D6410470DC9}"/>
              </a:ext>
            </a:extLst>
          </p:cNvPr>
          <p:cNvPicPr>
            <a:picLocks noChangeAspect="1"/>
          </p:cNvPicPr>
          <p:nvPr/>
        </p:nvPicPr>
        <p:blipFill>
          <a:blip r:embed="rId5"/>
          <a:stretch>
            <a:fillRect/>
          </a:stretch>
        </p:blipFill>
        <p:spPr>
          <a:xfrm>
            <a:off x="902083" y="6937564"/>
            <a:ext cx="5755504" cy="2358896"/>
          </a:xfrm>
          <a:prstGeom prst="rect">
            <a:avLst/>
          </a:prstGeom>
        </p:spPr>
      </p:pic>
    </p:spTree>
    <p:extLst>
      <p:ext uri="{BB962C8B-B14F-4D97-AF65-F5344CB8AC3E}">
        <p14:creationId xmlns:p14="http://schemas.microsoft.com/office/powerpoint/2010/main" val="3701170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236" y="4338761"/>
            <a:ext cx="6642281" cy="4694654"/>
          </a:xfrm>
          <a:prstGeom prst="rect">
            <a:avLst/>
          </a:prstGeom>
        </p:spPr>
      </p:pic>
      <p:pic>
        <p:nvPicPr>
          <p:cNvPr id="6" name="Picture 5">
            <a:extLst>
              <a:ext uri="{FF2B5EF4-FFF2-40B4-BE49-F238E27FC236}">
                <a16:creationId xmlns:a16="http://schemas.microsoft.com/office/drawing/2014/main" id="{8C6C088E-2BF1-494B-B35F-A6272FAEA7A3}"/>
              </a:ext>
            </a:extLst>
          </p:cNvPr>
          <p:cNvPicPr>
            <a:picLocks noChangeAspect="1"/>
          </p:cNvPicPr>
          <p:nvPr/>
        </p:nvPicPr>
        <p:blipFill rotWithShape="1">
          <a:blip r:embed="rId4"/>
          <a:srcRect t="17026" b="13625"/>
          <a:stretch/>
        </p:blipFill>
        <p:spPr>
          <a:xfrm>
            <a:off x="-1" y="1"/>
            <a:ext cx="7559675" cy="3931920"/>
          </a:xfrm>
          <a:prstGeom prst="rect">
            <a:avLst/>
          </a:prstGeom>
        </p:spPr>
      </p:pic>
      <p:sp>
        <p:nvSpPr>
          <p:cNvPr id="8" name="Rectangle 7"/>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Rectangle 6"/>
          <p:cNvSpPr/>
          <p:nvPr/>
        </p:nvSpPr>
        <p:spPr>
          <a:xfrm>
            <a:off x="779331" y="2715642"/>
            <a:ext cx="4547582" cy="984885"/>
          </a:xfrm>
          <a:prstGeom prst="rect">
            <a:avLst/>
          </a:prstGeom>
          <a:solidFill>
            <a:srgbClr val="EF363B"/>
          </a:solidFill>
        </p:spPr>
        <p:txBody>
          <a:bodyPr wrap="square" lIns="0" tIns="0" rIns="0" bIns="0">
            <a:spAutoFit/>
          </a:bodyPr>
          <a:lstStyle/>
          <a:p>
            <a:r>
              <a:rPr lang="en-US" sz="3200" b="1" dirty="0">
                <a:solidFill>
                  <a:schemeClr val="bg1"/>
                </a:solidFill>
                <a:latin typeface="Arial" charset="0"/>
                <a:ea typeface="Arial" charset="0"/>
                <a:cs typeface="Arial" charset="0"/>
              </a:rPr>
              <a:t>Time allocation for </a:t>
            </a:r>
            <a:br>
              <a:rPr lang="en-US" sz="3200" b="1" dirty="0">
                <a:solidFill>
                  <a:schemeClr val="bg1"/>
                </a:solidFill>
                <a:latin typeface="Arial" charset="0"/>
                <a:ea typeface="Arial" charset="0"/>
                <a:cs typeface="Arial" charset="0"/>
              </a:rPr>
            </a:br>
            <a:r>
              <a:rPr lang="en-US" sz="3200" b="1" dirty="0">
                <a:solidFill>
                  <a:schemeClr val="bg1"/>
                </a:solidFill>
                <a:latin typeface="Arial" charset="0"/>
                <a:ea typeface="Arial" charset="0"/>
                <a:cs typeface="Arial" charset="0"/>
              </a:rPr>
              <a:t>tenure track professor</a:t>
            </a:r>
          </a:p>
        </p:txBody>
      </p:sp>
      <p:sp>
        <p:nvSpPr>
          <p:cNvPr id="10" name="Rectangle 9"/>
          <p:cNvSpPr/>
          <p:nvPr/>
        </p:nvSpPr>
        <p:spPr>
          <a:xfrm>
            <a:off x="5049993" y="9373859"/>
            <a:ext cx="2175559" cy="584775"/>
          </a:xfrm>
          <a:prstGeom prst="rect">
            <a:avLst/>
          </a:prstGeom>
        </p:spPr>
        <p:txBody>
          <a:bodyPr wrap="square">
            <a:spAutoFit/>
          </a:bodyPr>
          <a:lstStyle/>
          <a:p>
            <a:r>
              <a:rPr lang="en-US" sz="1600" b="1" dirty="0">
                <a:solidFill>
                  <a:schemeClr val="bg1">
                    <a:lumMod val="75000"/>
                  </a:schemeClr>
                </a:solidFill>
                <a:effectLst/>
                <a:latin typeface="Arial" charset="0"/>
                <a:ea typeface="Arial" charset="0"/>
                <a:cs typeface="Arial" charset="0"/>
              </a:rPr>
              <a:t>More info at</a:t>
            </a:r>
          </a:p>
          <a:p>
            <a:r>
              <a:rPr lang="en-US" sz="1600" b="1" dirty="0">
                <a:solidFill>
                  <a:schemeClr val="bg1">
                    <a:lumMod val="75000"/>
                  </a:schemeClr>
                </a:solidFill>
                <a:latin typeface="Arial" charset="0"/>
                <a:ea typeface="Arial" charset="0"/>
                <a:cs typeface="Arial" charset="0"/>
                <a:hlinkClick r:id="rId5"/>
              </a:rPr>
              <a:t>aalto.fi/</a:t>
            </a:r>
            <a:r>
              <a:rPr lang="en-US" sz="1600" b="1" dirty="0" err="1">
                <a:solidFill>
                  <a:schemeClr val="bg1">
                    <a:lumMod val="75000"/>
                  </a:schemeClr>
                </a:solidFill>
                <a:latin typeface="Arial" charset="0"/>
                <a:ea typeface="Arial" charset="0"/>
                <a:cs typeface="Arial" charset="0"/>
                <a:hlinkClick r:id="rId5"/>
              </a:rPr>
              <a:t>tenuretrack</a:t>
            </a:r>
            <a:endParaRPr lang="en-US" sz="1600" dirty="0">
              <a:solidFill>
                <a:schemeClr val="bg1">
                  <a:lumMod val="75000"/>
                </a:schemeClr>
              </a:solidFill>
              <a:effectLst/>
              <a:latin typeface="Arial" charset="0"/>
              <a:ea typeface="Arial" charset="0"/>
              <a:cs typeface="Arial" charset="0"/>
            </a:endParaRPr>
          </a:p>
        </p:txBody>
      </p:sp>
    </p:spTree>
    <p:extLst>
      <p:ext uri="{BB962C8B-B14F-4D97-AF65-F5344CB8AC3E}">
        <p14:creationId xmlns:p14="http://schemas.microsoft.com/office/powerpoint/2010/main" val="21378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BFC333-0F6C-AA45-823C-CA92579CACEC}"/>
              </a:ext>
            </a:extLst>
          </p:cNvPr>
          <p:cNvPicPr>
            <a:picLocks noChangeAspect="1"/>
          </p:cNvPicPr>
          <p:nvPr/>
        </p:nvPicPr>
        <p:blipFill rotWithShape="1">
          <a:blip r:embed="rId2"/>
          <a:srcRect t="22821"/>
          <a:stretch/>
        </p:blipFill>
        <p:spPr>
          <a:xfrm>
            <a:off x="-1" y="0"/>
            <a:ext cx="7559675" cy="3646552"/>
          </a:xfrm>
          <a:prstGeom prst="rect">
            <a:avLst/>
          </a:prstGeom>
        </p:spPr>
      </p:pic>
      <p:sp>
        <p:nvSpPr>
          <p:cNvPr id="5" name="Rectangle 4"/>
          <p:cNvSpPr/>
          <p:nvPr/>
        </p:nvSpPr>
        <p:spPr>
          <a:xfrm>
            <a:off x="849098" y="2372457"/>
            <a:ext cx="3510251" cy="1077218"/>
          </a:xfrm>
          <a:prstGeom prst="rect">
            <a:avLst/>
          </a:prstGeom>
          <a:solidFill>
            <a:srgbClr val="EF363B"/>
          </a:solidFill>
        </p:spPr>
        <p:txBody>
          <a:bodyPr wrap="square">
            <a:spAutoFit/>
          </a:bodyPr>
          <a:lstStyle/>
          <a:p>
            <a:r>
              <a:rPr lang="en-US" sz="3200" b="1" dirty="0">
                <a:solidFill>
                  <a:schemeClr val="bg1"/>
                </a:solidFill>
                <a:latin typeface="Arial" charset="0"/>
                <a:ea typeface="Arial" charset="0"/>
                <a:cs typeface="Arial" charset="0"/>
              </a:rPr>
              <a:t>Working at</a:t>
            </a:r>
            <a:br>
              <a:rPr lang="en-US" sz="3200" b="1" dirty="0">
                <a:solidFill>
                  <a:schemeClr val="bg1"/>
                </a:solidFill>
                <a:latin typeface="Arial" charset="0"/>
                <a:ea typeface="Arial" charset="0"/>
                <a:cs typeface="Arial" charset="0"/>
              </a:rPr>
            </a:br>
            <a:r>
              <a:rPr lang="en-US" sz="3200" b="1" dirty="0">
                <a:solidFill>
                  <a:schemeClr val="bg1"/>
                </a:solidFill>
                <a:latin typeface="Arial" charset="0"/>
                <a:ea typeface="Arial" charset="0"/>
                <a:cs typeface="Arial" charset="0"/>
              </a:rPr>
              <a:t>Aalto University</a:t>
            </a:r>
            <a:endParaRPr lang="en-US" sz="3200" dirty="0">
              <a:solidFill>
                <a:schemeClr val="bg1"/>
              </a:solidFill>
              <a:latin typeface="Arial" charset="0"/>
              <a:ea typeface="Arial" charset="0"/>
              <a:cs typeface="Arial" charset="0"/>
            </a:endParaRPr>
          </a:p>
        </p:txBody>
      </p:sp>
      <p:sp>
        <p:nvSpPr>
          <p:cNvPr id="7" name="Rectangle 6"/>
          <p:cNvSpPr/>
          <p:nvPr/>
        </p:nvSpPr>
        <p:spPr>
          <a:xfrm>
            <a:off x="490157" y="347241"/>
            <a:ext cx="6579360" cy="9836665"/>
          </a:xfrm>
          <a:prstGeom prst="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TextBox 7"/>
          <p:cNvSpPr txBox="1"/>
          <p:nvPr/>
        </p:nvSpPr>
        <p:spPr>
          <a:xfrm>
            <a:off x="849098" y="3820391"/>
            <a:ext cx="5722131" cy="584775"/>
          </a:xfrm>
          <a:prstGeom prst="rect">
            <a:avLst/>
          </a:prstGeom>
          <a:noFill/>
        </p:spPr>
        <p:txBody>
          <a:bodyPr wrap="square" rtlCol="0">
            <a:spAutoFit/>
          </a:bodyPr>
          <a:lstStyle/>
          <a:p>
            <a:r>
              <a:rPr lang="en-US" sz="3200" b="1">
                <a:latin typeface="Arial" charset="0"/>
                <a:ea typeface="Arial" charset="0"/>
                <a:cs typeface="Arial" charset="0"/>
              </a:rPr>
              <a:t>Why join us?</a:t>
            </a:r>
            <a:endParaRPr lang="en-GB" sz="3000">
              <a:latin typeface="Arial" charset="0"/>
              <a:ea typeface="Arial" charset="0"/>
              <a:cs typeface="Arial" charset="0"/>
            </a:endParaRPr>
          </a:p>
        </p:txBody>
      </p:sp>
      <p:sp>
        <p:nvSpPr>
          <p:cNvPr id="11" name="TextBox 10"/>
          <p:cNvSpPr txBox="1"/>
          <p:nvPr/>
        </p:nvSpPr>
        <p:spPr>
          <a:xfrm>
            <a:off x="662609" y="4876800"/>
            <a:ext cx="6188765" cy="5170646"/>
          </a:xfrm>
          <a:prstGeom prst="rect">
            <a:avLst/>
          </a:prstGeom>
          <a:noFill/>
        </p:spPr>
        <p:txBody>
          <a:bodyPr wrap="square" lIns="0" tIns="0" rIns="0" bIns="0" rtlCol="0">
            <a:spAutoFit/>
          </a:bodyPr>
          <a:lstStyle/>
          <a:p>
            <a:r>
              <a:rPr lang="en" sz="1200" dirty="0">
                <a:latin typeface="Georgia" panose="02040502050405020303" pitchFamily="18" charset="0"/>
              </a:rPr>
              <a:t>Established in 2010 as a merger of three leading Finnish Universities, we are both </a:t>
            </a:r>
            <a:r>
              <a:rPr lang="en" sz="1200" b="1" dirty="0">
                <a:latin typeface="Georgia" panose="02040502050405020303" pitchFamily="18" charset="0"/>
              </a:rPr>
              <a:t>challenger of the old, and traditional with strong history</a:t>
            </a:r>
            <a:r>
              <a:rPr lang="en" sz="1200" dirty="0">
                <a:latin typeface="Georgia" panose="02040502050405020303" pitchFamily="18" charset="0"/>
              </a:rPr>
              <a:t> and legacy.</a:t>
            </a:r>
          </a:p>
          <a:p>
            <a:endParaRPr lang="en" sz="1200" dirty="0">
              <a:latin typeface="Georgia" panose="02040502050405020303" pitchFamily="18" charset="0"/>
            </a:endParaRPr>
          </a:p>
          <a:p>
            <a:r>
              <a:rPr lang="en" sz="1200" dirty="0">
                <a:latin typeface="Georgia" panose="02040502050405020303" pitchFamily="18" charset="0"/>
              </a:rPr>
              <a:t>Our unique combination of fields in </a:t>
            </a:r>
            <a:r>
              <a:rPr lang="en" sz="1200" b="1" dirty="0">
                <a:latin typeface="Georgia" panose="02040502050405020303" pitchFamily="18" charset="0"/>
              </a:rPr>
              <a:t>art and design, technology and business enable</a:t>
            </a:r>
            <a:r>
              <a:rPr lang="en" sz="1200" dirty="0">
                <a:latin typeface="Georgia" panose="02040502050405020303" pitchFamily="18" charset="0"/>
              </a:rPr>
              <a:t> </a:t>
            </a:r>
            <a:r>
              <a:rPr lang="en" sz="1200" b="1" dirty="0">
                <a:latin typeface="Georgia" panose="02040502050405020303" pitchFamily="18" charset="0"/>
              </a:rPr>
              <a:t>multi-disciplinarity </a:t>
            </a:r>
            <a:r>
              <a:rPr lang="en" sz="1200" dirty="0">
                <a:latin typeface="Georgia" panose="02040502050405020303" pitchFamily="18" charset="0"/>
              </a:rPr>
              <a:t>and finding clever solutions for the world’s most wicked problems</a:t>
            </a:r>
            <a:r>
              <a:rPr lang="en" sz="1200" b="1" dirty="0">
                <a:latin typeface="Georgia" panose="02040502050405020303" pitchFamily="18" charset="0"/>
              </a:rPr>
              <a:t> </a:t>
            </a:r>
            <a:r>
              <a:rPr lang="en" sz="1200" dirty="0">
                <a:latin typeface="Georgia" panose="02040502050405020303" pitchFamily="18" charset="0"/>
              </a:rPr>
              <a:t>in the interfaces of these fields.</a:t>
            </a:r>
          </a:p>
          <a:p>
            <a:endParaRPr lang="en" sz="1200" dirty="0">
              <a:latin typeface="Georgia" panose="02040502050405020303" pitchFamily="18" charset="0"/>
            </a:endParaRPr>
          </a:p>
          <a:p>
            <a:r>
              <a:rPr lang="en" sz="1200" dirty="0">
                <a:latin typeface="Georgia" panose="02040502050405020303" pitchFamily="18" charset="0"/>
              </a:rPr>
              <a:t>We aim for</a:t>
            </a:r>
            <a:r>
              <a:rPr lang="en" sz="1200" b="1" dirty="0">
                <a:latin typeface="Georgia" panose="02040502050405020303" pitchFamily="18" charset="0"/>
              </a:rPr>
              <a:t> societal impact</a:t>
            </a:r>
            <a:r>
              <a:rPr lang="en" sz="1200" dirty="0">
                <a:latin typeface="Georgia" panose="02040502050405020303" pitchFamily="18" charset="0"/>
              </a:rPr>
              <a:t>, educating game changers to drive sustainability.</a:t>
            </a:r>
          </a:p>
          <a:p>
            <a:endParaRPr lang="en" sz="1200" dirty="0">
              <a:latin typeface="Georgia" panose="02040502050405020303" pitchFamily="18" charset="0"/>
            </a:endParaRPr>
          </a:p>
          <a:p>
            <a:r>
              <a:rPr lang="en" sz="1200" dirty="0">
                <a:latin typeface="Georgia" panose="02040502050405020303" pitchFamily="18" charset="0"/>
              </a:rPr>
              <a:t>We enjoy working at our evolving </a:t>
            </a:r>
            <a:r>
              <a:rPr lang="en" sz="1200" b="1" dirty="0">
                <a:latin typeface="Georgia" panose="02040502050405020303" pitchFamily="18" charset="0"/>
              </a:rPr>
              <a:t>collaborative campus close to the heart of Helsinki</a:t>
            </a:r>
            <a:r>
              <a:rPr lang="en" sz="1200" dirty="0">
                <a:latin typeface="Georgia" panose="02040502050405020303" pitchFamily="18" charset="0"/>
              </a:rPr>
              <a:t>, with good connections, great architecture and amazing nature.</a:t>
            </a:r>
          </a:p>
          <a:p>
            <a:endParaRPr lang="en" sz="1200" dirty="0">
              <a:latin typeface="Georgia" panose="02040502050405020303" pitchFamily="18" charset="0"/>
            </a:endParaRPr>
          </a:p>
          <a:p>
            <a:r>
              <a:rPr lang="en" sz="1200" dirty="0">
                <a:latin typeface="Georgia" panose="02040502050405020303" pitchFamily="18" charset="0"/>
              </a:rPr>
              <a:t>We are </a:t>
            </a:r>
            <a:r>
              <a:rPr lang="en" sz="1200" b="1" dirty="0">
                <a:latin typeface="Georgia" panose="02040502050405020303" pitchFamily="18" charset="0"/>
              </a:rPr>
              <a:t>international and diverse</a:t>
            </a:r>
            <a:r>
              <a:rPr lang="en" sz="1200" dirty="0">
                <a:latin typeface="Georgia" panose="02040502050405020303" pitchFamily="18" charset="0"/>
              </a:rPr>
              <a:t>: more than 40 % of our faculty comes from outside of Finland. Our working environment is multi-cu</a:t>
            </a:r>
            <a:r>
              <a:rPr lang="fi-FI" sz="1200" dirty="0" err="1">
                <a:latin typeface="Georgia" panose="02040502050405020303" pitchFamily="18" charset="0"/>
              </a:rPr>
              <a:t>ltural</a:t>
            </a:r>
            <a:r>
              <a:rPr lang="en" sz="1200" dirty="0">
                <a:latin typeface="Georgia" panose="02040502050405020303" pitchFamily="18" charset="0"/>
              </a:rPr>
              <a:t>, widely English-speaking and its easy to settle in, </a:t>
            </a:r>
            <a:r>
              <a:rPr lang="fi-FI" sz="1200" dirty="0" err="1">
                <a:latin typeface="Georgia" panose="02040502050405020303" pitchFamily="18" charset="0"/>
              </a:rPr>
              <a:t>despite</a:t>
            </a:r>
            <a:r>
              <a:rPr lang="fi-FI" sz="1200" dirty="0">
                <a:latin typeface="Georgia" panose="02040502050405020303" pitchFamily="18" charset="0"/>
              </a:rPr>
              <a:t> of </a:t>
            </a:r>
            <a:r>
              <a:rPr lang="fi-FI" sz="1200" dirty="0" err="1">
                <a:latin typeface="Georgia" panose="02040502050405020303" pitchFamily="18" charset="0"/>
              </a:rPr>
              <a:t>wherever</a:t>
            </a:r>
            <a:r>
              <a:rPr lang="en" sz="1200" dirty="0">
                <a:latin typeface="Georgia" panose="02040502050405020303" pitchFamily="18" charset="0"/>
              </a:rPr>
              <a:t> you come from.</a:t>
            </a:r>
          </a:p>
          <a:p>
            <a:endParaRPr lang="en" sz="1200" dirty="0">
              <a:latin typeface="Georgia" panose="02040502050405020303" pitchFamily="18" charset="0"/>
            </a:endParaRPr>
          </a:p>
          <a:p>
            <a:r>
              <a:rPr lang="en" sz="1200" b="1" dirty="0">
                <a:latin typeface="Georgia" panose="02040502050405020303" pitchFamily="18" charset="0"/>
              </a:rPr>
              <a:t>We have strong </a:t>
            </a:r>
            <a:r>
              <a:rPr lang="en" sz="1200" b="1" dirty="0">
                <a:latin typeface="Georgia" panose="02040502050405020303" pitchFamily="18" charset="0"/>
                <a:hlinkClick r:id="rId3"/>
              </a:rPr>
              <a:t>academic standing </a:t>
            </a:r>
            <a:r>
              <a:rPr lang="en" sz="1200" dirty="0">
                <a:latin typeface="Georgia" panose="02040502050405020303" pitchFamily="18" charset="0"/>
                <a:hlinkClick r:id="rId3"/>
              </a:rPr>
              <a:t>and reputation in our key fields</a:t>
            </a:r>
            <a:r>
              <a:rPr lang="en" sz="1200" dirty="0">
                <a:latin typeface="Georgia" panose="02040502050405020303" pitchFamily="18" charset="0"/>
              </a:rPr>
              <a:t> – Aalto University is among top 10 of New Universities in the world (QS ranking) and the School of Arts, Design and Architecture is ranked </a:t>
            </a:r>
            <a:r>
              <a:rPr lang="en-US" sz="1200" b="1" dirty="0">
                <a:latin typeface="Georgia" charset="0"/>
                <a:ea typeface="Georgia" charset="0"/>
                <a:cs typeface="Georgia" charset="0"/>
              </a:rPr>
              <a:t>#8 in Art &amp; Design education in the world </a:t>
            </a:r>
            <a:r>
              <a:rPr lang="en-US" sz="1200" dirty="0">
                <a:latin typeface="Georgia" charset="0"/>
                <a:ea typeface="Georgia" charset="0"/>
                <a:cs typeface="Georgia" charset="0"/>
              </a:rPr>
              <a:t>(QS Ranking 2025).  </a:t>
            </a:r>
            <a:endParaRPr lang="en" sz="1200" dirty="0">
              <a:latin typeface="Georgia" panose="02040502050405020303" pitchFamily="18" charset="0"/>
            </a:endParaRPr>
          </a:p>
          <a:p>
            <a:endParaRPr lang="en" sz="1200" dirty="0">
              <a:latin typeface="Georgia" panose="02040502050405020303" pitchFamily="18" charset="0"/>
            </a:endParaRPr>
          </a:p>
          <a:p>
            <a:r>
              <a:rPr lang="en" sz="1200" dirty="0">
                <a:latin typeface="Georgia" panose="02040502050405020303" pitchFamily="18" charset="0"/>
              </a:rPr>
              <a:t>Our </a:t>
            </a:r>
            <a:r>
              <a:rPr lang="en" sz="1200" b="1" dirty="0">
                <a:latin typeface="Georgia" panose="02040502050405020303" pitchFamily="18" charset="0"/>
              </a:rPr>
              <a:t>well-functioning and fair Tenure Track career system </a:t>
            </a:r>
            <a:r>
              <a:rPr lang="en" sz="1200" dirty="0">
                <a:latin typeface="Georgia" panose="02040502050405020303" pitchFamily="18" charset="0"/>
              </a:rPr>
              <a:t>enables building a succes</a:t>
            </a:r>
            <a:r>
              <a:rPr lang="fi-FI" sz="1200" dirty="0">
                <a:latin typeface="Georgia" panose="02040502050405020303" pitchFamily="18" charset="0"/>
              </a:rPr>
              <a:t>s</a:t>
            </a:r>
            <a:r>
              <a:rPr lang="en" sz="1200" dirty="0">
                <a:latin typeface="Georgia" panose="02040502050405020303" pitchFamily="18" charset="0"/>
              </a:rPr>
              <a:t>ful academic career, providing support for fulfilling your professional ambitions. </a:t>
            </a:r>
          </a:p>
          <a:p>
            <a:endParaRPr lang="en" sz="1200" dirty="0">
              <a:latin typeface="Georgia" panose="02040502050405020303" pitchFamily="18" charset="0"/>
            </a:endParaRPr>
          </a:p>
          <a:p>
            <a:r>
              <a:rPr lang="en-US" sz="1200" b="1" dirty="0">
                <a:latin typeface="Georgia" panose="02040502050405020303" pitchFamily="18" charset="0"/>
              </a:rPr>
              <a:t>Culture that inspires and includes everyone.</a:t>
            </a:r>
            <a:r>
              <a:rPr lang="en-US" sz="1200" dirty="0">
                <a:latin typeface="Georgia" panose="02040502050405020303" pitchFamily="18" charset="0"/>
              </a:rPr>
              <a:t> It’s the people that create Aalto, now and in the future. We want to be an open community where equality and inclusion enable curiosity, innovation, collaboration and wellbeing. We constantly keep learning to find the most impactful ways to empower – and invest in – our people.</a:t>
            </a:r>
          </a:p>
        </p:txBody>
      </p:sp>
    </p:spTree>
    <p:extLst>
      <p:ext uri="{BB962C8B-B14F-4D97-AF65-F5344CB8AC3E}">
        <p14:creationId xmlns:p14="http://schemas.microsoft.com/office/powerpoint/2010/main" val="12309493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8119a32-9baa-44fd-9b97-32f84be768a8">
      <Terms xmlns="http://schemas.microsoft.com/office/infopath/2007/PartnerControls"/>
    </lcf76f155ced4ddcb4097134ff3c332f>
    <TaxCatchAll xmlns="bf94ea6b-2e76-4007-9df4-7763f4c1a09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BD70E15B836C57449547C605F9F62E95" ma:contentTypeVersion="15" ma:contentTypeDescription="Luo uusi asiakirja." ma:contentTypeScope="" ma:versionID="3dcf1a1bf8a80b5797d7a57e30d0c052">
  <xsd:schema xmlns:xsd="http://www.w3.org/2001/XMLSchema" xmlns:xs="http://www.w3.org/2001/XMLSchema" xmlns:p="http://schemas.microsoft.com/office/2006/metadata/properties" xmlns:ns2="28119a32-9baa-44fd-9b97-32f84be768a8" xmlns:ns3="bf94ea6b-2e76-4007-9df4-7763f4c1a09c" targetNamespace="http://schemas.microsoft.com/office/2006/metadata/properties" ma:root="true" ma:fieldsID="765f69e5bd7ab1e2553eac5b49200396" ns2:_="" ns3:_="">
    <xsd:import namespace="28119a32-9baa-44fd-9b97-32f84be768a8"/>
    <xsd:import namespace="bf94ea6b-2e76-4007-9df4-7763f4c1a09c"/>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119a32-9baa-44fd-9b97-32f84be768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2d61bb93-c830-477f-800c-34a01ab1e79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f94ea6b-2e76-4007-9df4-7763f4c1a09c" elementFormDefault="qualified">
    <xsd:import namespace="http://schemas.microsoft.com/office/2006/documentManagement/types"/>
    <xsd:import namespace="http://schemas.microsoft.com/office/infopath/2007/PartnerControls"/>
    <xsd:element name="SharedWithUsers" ma:index="11"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bf44d5e6-e66e-45ea-be28-e47581cfb18a}" ma:internalName="TaxCatchAll" ma:showField="CatchAllData" ma:web="bf94ea6b-2e76-4007-9df4-7763f4c1a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48FFDB-C319-4163-8F88-BF3F5A79A1E4}">
  <ds:schemaRefs>
    <ds:schemaRef ds:uri="http://schemas.microsoft.com/sharepoint/v3/contenttype/forms"/>
  </ds:schemaRefs>
</ds:datastoreItem>
</file>

<file path=customXml/itemProps2.xml><?xml version="1.0" encoding="utf-8"?>
<ds:datastoreItem xmlns:ds="http://schemas.openxmlformats.org/officeDocument/2006/customXml" ds:itemID="{5FF1A8A5-74B0-4ADD-946A-F0BD977C1672}">
  <ds:schemaRefs>
    <ds:schemaRef ds:uri="http://purl.org/dc/dcmitype/"/>
    <ds:schemaRef ds:uri="http://purl.org/dc/term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7dc158bb-3050-47a9-9a43-93f57cf46660"/>
    <ds:schemaRef ds:uri="http://www.w3.org/XML/1998/namespace"/>
    <ds:schemaRef ds:uri="28119a32-9baa-44fd-9b97-32f84be768a8"/>
    <ds:schemaRef ds:uri="bf94ea6b-2e76-4007-9df4-7763f4c1a09c"/>
  </ds:schemaRefs>
</ds:datastoreItem>
</file>

<file path=customXml/itemProps3.xml><?xml version="1.0" encoding="utf-8"?>
<ds:datastoreItem xmlns:ds="http://schemas.openxmlformats.org/officeDocument/2006/customXml" ds:itemID="{7BB737CE-A63C-4F31-8EF1-58ADC54959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119a32-9baa-44fd-9b97-32f84be768a8"/>
    <ds:schemaRef ds:uri="bf94ea6b-2e76-4007-9df4-7763f4c1a0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241</TotalTime>
  <Words>3012</Words>
  <Application>Microsoft Office PowerPoint</Application>
  <PresentationFormat>Custom</PresentationFormat>
  <Paragraphs>184</Paragraphs>
  <Slides>14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Courier New</vt:lpstr>
      <vt:lpstr>Georgia</vt:lpstr>
      <vt:lpstr>Sentinel 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Pöyhönen Satu</cp:lastModifiedBy>
  <cp:revision>9</cp:revision>
  <cp:lastPrinted>2017-11-16T14:14:31Z</cp:lastPrinted>
  <dcterms:created xsi:type="dcterms:W3CDTF">2017-11-08T13:52:04Z</dcterms:created>
  <dcterms:modified xsi:type="dcterms:W3CDTF">2025-12-15T10:06:05Z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0x01010075B82D70CBDFAF438CDB5C7472D2E03A</vt:lpwstr>
  </property>
  <property fmtid="{D5CDD505-2E9C-101B-9397-08002B2CF9AE}" pid="3" name="AuthorIds_UIVersion_512">
    <vt:lpwstr>20</vt:lpwstr>
  </property>
  <property fmtid="{D5CDD505-2E9C-101B-9397-08002B2CF9AE}" pid="4" name="AuthorIds_UIVersion_2048">
    <vt:lpwstr>46</vt:lpwstr>
  </property>
</Properties>
</file>