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371" r:id="rId3"/>
    <p:sldId id="374" r:id="rId4"/>
    <p:sldId id="389" r:id="rId5"/>
    <p:sldId id="372" r:id="rId6"/>
    <p:sldId id="373" r:id="rId7"/>
    <p:sldId id="375" r:id="rId8"/>
    <p:sldId id="376" r:id="rId9"/>
    <p:sldId id="377" r:id="rId10"/>
    <p:sldId id="378" r:id="rId11"/>
    <p:sldId id="382" r:id="rId12"/>
    <p:sldId id="381" r:id="rId13"/>
    <p:sldId id="390" r:id="rId14"/>
    <p:sldId id="274" r:id="rId15"/>
    <p:sldId id="397" r:id="rId16"/>
    <p:sldId id="387" r:id="rId17"/>
    <p:sldId id="348" r:id="rId18"/>
    <p:sldId id="354" r:id="rId19"/>
    <p:sldId id="392" r:id="rId20"/>
    <p:sldId id="393" r:id="rId21"/>
    <p:sldId id="394" r:id="rId22"/>
    <p:sldId id="481" r:id="rId23"/>
    <p:sldId id="480" r:id="rId24"/>
    <p:sldId id="396" r:id="rId25"/>
    <p:sldId id="279" r:id="rId26"/>
    <p:sldId id="275" r:id="rId27"/>
    <p:sldId id="482" r:id="rId28"/>
    <p:sldId id="278" r:id="rId29"/>
    <p:sldId id="276" r:id="rId30"/>
    <p:sldId id="391" r:id="rId31"/>
    <p:sldId id="281" r:id="rId32"/>
    <p:sldId id="288" r:id="rId33"/>
    <p:sldId id="291" r:id="rId34"/>
    <p:sldId id="398" r:id="rId35"/>
    <p:sldId id="395" r:id="rId36"/>
    <p:sldId id="399" r:id="rId37"/>
    <p:sldId id="400" r:id="rId38"/>
    <p:sldId id="402" r:id="rId39"/>
    <p:sldId id="367" r:id="rId40"/>
    <p:sldId id="403" r:id="rId41"/>
    <p:sldId id="475" r:id="rId42"/>
    <p:sldId id="436" r:id="rId43"/>
    <p:sldId id="476" r:id="rId44"/>
    <p:sldId id="477" r:id="rId45"/>
    <p:sldId id="478" r:id="rId46"/>
    <p:sldId id="479" r:id="rId47"/>
    <p:sldId id="447" r:id="rId48"/>
    <p:sldId id="264" r:id="rId4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0CECE"/>
    <a:srgbClr val="DAE3F3"/>
    <a:srgbClr val="F4B183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71" autoAdjust="0"/>
    <p:restoredTop sz="94660"/>
  </p:normalViewPr>
  <p:slideViewPr>
    <p:cSldViewPr snapToGrid="0">
      <p:cViewPr varScale="1">
        <p:scale>
          <a:sx n="81" d="100"/>
          <a:sy n="81" d="100"/>
        </p:scale>
        <p:origin x="7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17F6E-C502-4D7E-92EF-3783DEDB6533}" type="datetimeFigureOut">
              <a:rPr lang="fi-FI" smtClean="0"/>
              <a:t>20.8.2025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2573C-D083-4AB4-A5B3-0B29516EA6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7020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2573C-D083-4AB4-A5B3-0B29516EA663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59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AB361C-833B-4105-99C6-D5BCF406741B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559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D6D01-EA91-462F-81CC-DDDDDA210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883DE1-6BE1-40D3-997B-14282FD05B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0EBC5-2781-4726-A05F-6B1EBA940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9C29-A43D-499D-82B2-4FC508558C6C}" type="datetimeFigureOut">
              <a:rPr lang="fi-FI" smtClean="0"/>
              <a:t>20.8.2025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E2994-5C65-4C3B-A75A-E2477D2AA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5FC4C-0F2D-4594-B58E-E9DBDF473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5720-A645-4F85-8DD2-7A8EE9CF3B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622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55EA1-D5B4-40B5-8DDA-AEC6464B7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21CA33-E1C0-4A05-979F-EE098C295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CB0FB-A608-44B9-9D7B-10574058D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9C29-A43D-499D-82B2-4FC508558C6C}" type="datetimeFigureOut">
              <a:rPr lang="fi-FI" smtClean="0"/>
              <a:t>20.8.2025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34543-CAF7-4C53-8892-A91F22181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6DD69-D494-4600-8A2A-5B4F9E75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5720-A645-4F85-8DD2-7A8EE9CF3B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913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8A5CED-700B-4C39-B155-F2CCC958AF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38D37A-6604-46F2-A103-33DB6A2E0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2B1F0-CF7D-4FC6-A0AF-105F149D4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9C29-A43D-499D-82B2-4FC508558C6C}" type="datetimeFigureOut">
              <a:rPr lang="fi-FI" smtClean="0"/>
              <a:t>20.8.2025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5CB82-DE8A-4637-9EA6-3223A965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AFAFB-00C6-40B0-A23C-335709517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5720-A645-4F85-8DD2-7A8EE9CF3B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7814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167F1-42F7-44D9-AB91-639ECA57F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0391A-87FB-4BF6-B723-76ADCB05B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2B688-87CC-49E7-8BEF-5FB7ACDF9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9C29-A43D-499D-82B2-4FC508558C6C}" type="datetimeFigureOut">
              <a:rPr lang="fi-FI" smtClean="0"/>
              <a:t>20.8.2025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AF562-C067-4B70-9D9D-3C0A2C54B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9AD33-0C49-4AC2-86B1-F677CE74F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5720-A645-4F85-8DD2-7A8EE9CF3B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598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CE39-B639-4629-90C5-E9D93FED5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C3F6D-4B1C-45B3-8D5A-E88B76867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B4DF5-C903-4E10-B457-540250F78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9C29-A43D-499D-82B2-4FC508558C6C}" type="datetimeFigureOut">
              <a:rPr lang="fi-FI" smtClean="0"/>
              <a:t>20.8.2025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7623A-95A7-42AC-A2EA-804C39F9E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24992-4A1D-4DDC-ACE4-AEB92FD93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5720-A645-4F85-8DD2-7A8EE9CF3B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1957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A6B70-DB5A-470A-985F-61753065B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ACFF6-F803-495C-9E3C-7A3232327C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9DB33A-5679-483D-B591-AB6CABC6B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609EE5-E7C1-4C05-9401-27BF5FD4D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9C29-A43D-499D-82B2-4FC508558C6C}" type="datetimeFigureOut">
              <a:rPr lang="fi-FI" smtClean="0"/>
              <a:t>20.8.2025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E3F53-D92E-4145-A927-D4E3576A0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28261B-8D65-4478-A992-F139B32A0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5720-A645-4F85-8DD2-7A8EE9CF3B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993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3D20-F573-4801-91FF-61DD4998D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71543-F2FB-4444-84E4-8EACE290A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69C7E5-0C87-4EBD-9C54-49013C9E6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A87CA3-DE5E-46D8-9B07-022C7962B5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65FBB9-1343-41D1-B6E1-DAAF20D77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26B22D-550C-4BA1-8511-B6D796D49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9C29-A43D-499D-82B2-4FC508558C6C}" type="datetimeFigureOut">
              <a:rPr lang="fi-FI" smtClean="0"/>
              <a:t>20.8.2025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74EE6D-C836-4A71-ACB3-CEA0ED63D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570C38-7D46-45E1-B47F-5084C7C34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5720-A645-4F85-8DD2-7A8EE9CF3B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216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28FE6-B505-4D56-AEF4-0EDD1F73C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EA9D1E-6F5F-473A-828D-AA8FF7958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9C29-A43D-499D-82B2-4FC508558C6C}" type="datetimeFigureOut">
              <a:rPr lang="fi-FI" smtClean="0"/>
              <a:t>20.8.2025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23AB17-D3C9-43D0-80F5-AFD1AA3DE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F8F185-F7B6-416D-9496-9F05FFA4F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5720-A645-4F85-8DD2-7A8EE9CF3B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300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3EEA82-8653-407B-A530-1669F18E4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9C29-A43D-499D-82B2-4FC508558C6C}" type="datetimeFigureOut">
              <a:rPr lang="fi-FI" smtClean="0"/>
              <a:t>20.8.2025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961B0A-76D1-4447-A705-F930EB945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D4452-B5E2-4B25-A22D-AB729F31D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5720-A645-4F85-8DD2-7A8EE9CF3B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815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0D480-5D6E-4E9F-975B-49E5BC97C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B7F8D-E666-459C-8953-092895DBC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A1DCE7-D15C-438B-B020-AD1031BDA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B6EBB4-D592-49A8-BDDF-9BF94DD43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9C29-A43D-499D-82B2-4FC508558C6C}" type="datetimeFigureOut">
              <a:rPr lang="fi-FI" smtClean="0"/>
              <a:t>20.8.2025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DF954-F010-48E7-BD24-D41BE1B7D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0FABF-2EA6-4C36-B05E-F2445AF55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5720-A645-4F85-8DD2-7A8EE9CF3B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8290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54E2C-6DE0-4EFF-AD67-A071623D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33EBD6-E48A-4400-8B96-BD290A96C6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FF789-F187-46F9-A61B-4470FCEBA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967C4-DA3D-45CE-B7FD-A37C18AD8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49C29-A43D-499D-82B2-4FC508558C6C}" type="datetimeFigureOut">
              <a:rPr lang="fi-FI" smtClean="0"/>
              <a:t>20.8.2025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4657C-FFEE-4FFB-BE0E-2AF6C422B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3F052-E5CB-4002-91D6-418A871A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5720-A645-4F85-8DD2-7A8EE9CF3B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962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12D3F8-6F72-4E7F-ABD0-5392F3E92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D3440-3947-45ED-B7AF-6AA0C5D81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0D613-3C19-4609-AC73-3A33C79703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49C29-A43D-499D-82B2-4FC508558C6C}" type="datetimeFigureOut">
              <a:rPr lang="fi-FI" smtClean="0"/>
              <a:t>20.8.2025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8374C-8B58-4E7B-A0BB-E8BA32157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6F6BF-5977-422B-9370-58A3168B9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05720-A645-4F85-8DD2-7A8EE9CF3BC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400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agnettreason.foroactivo.mx/t882-reforma-del-foro-2018-nuevo-skin-y-diseno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reepngimg.com/png/65563-emoticon-icons-angry-smiley-computer-messenger-facebook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40.png"/><Relationship Id="rId9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4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40.png"/><Relationship Id="rId10" Type="http://schemas.openxmlformats.org/officeDocument/2006/relationships/image" Target="../media/image39.png"/><Relationship Id="rId9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40.png"/><Relationship Id="rId9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0.png"/><Relationship Id="rId7" Type="http://schemas.openxmlformats.org/officeDocument/2006/relationships/image" Target="../media/image23.png"/><Relationship Id="rId12" Type="http://schemas.openxmlformats.org/officeDocument/2006/relationships/image" Target="../media/image17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48.png"/><Relationship Id="rId5" Type="http://schemas.openxmlformats.org/officeDocument/2006/relationships/image" Target="../media/image240.png"/><Relationship Id="rId10" Type="http://schemas.openxmlformats.org/officeDocument/2006/relationships/image" Target="../media/image47.png"/><Relationship Id="rId9" Type="http://schemas.openxmlformats.org/officeDocument/2006/relationships/image" Target="../media/image46.png"/><Relationship Id="rId1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ixabay.com/en/exclamation-mark-point-triangle-24144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s://freepngimg.com/png/65563-emoticon-icons-angry-smiley-computer-messenger-facebook" TargetMode="External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Nuvola_filesystems_folder_home.sv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B1768-AFB2-4315-BF32-11F7901FB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1999" cy="2387600"/>
          </a:xfrm>
        </p:spPr>
        <p:txBody>
          <a:bodyPr>
            <a:normAutofit/>
          </a:bodyPr>
          <a:lstStyle/>
          <a:p>
            <a:r>
              <a:rPr lang="en-US" sz="5500" dirty="0"/>
              <a:t>Quantum reservoir computing</a:t>
            </a:r>
            <a:br>
              <a:rPr lang="en-US" sz="5500" dirty="0"/>
            </a:br>
            <a:r>
              <a:rPr lang="en-US" sz="3600" dirty="0"/>
              <a:t>From basics to photonic schemes</a:t>
            </a:r>
            <a:endParaRPr lang="fi-FI" sz="5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8BB1E7-C0CE-4ED1-8C4E-548712BD66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7698" y="3602037"/>
            <a:ext cx="7456604" cy="2332713"/>
          </a:xfrm>
        </p:spPr>
        <p:txBody>
          <a:bodyPr>
            <a:normAutofit/>
          </a:bodyPr>
          <a:lstStyle/>
          <a:p>
            <a:r>
              <a:rPr lang="fi-FI" dirty="0"/>
              <a:t>Johannes Nokkala</a:t>
            </a:r>
          </a:p>
          <a:p>
            <a:r>
              <a:rPr lang="fi-FI" sz="1800" dirty="0"/>
              <a:t>Turku </a:t>
            </a:r>
            <a:r>
              <a:rPr lang="fi-FI" sz="1800" dirty="0" err="1"/>
              <a:t>Collegium</a:t>
            </a:r>
            <a:r>
              <a:rPr lang="fi-FI" sz="1800" dirty="0"/>
              <a:t> of Science, </a:t>
            </a:r>
            <a:r>
              <a:rPr lang="fi-FI" sz="1800" dirty="0" err="1"/>
              <a:t>Medicine</a:t>
            </a:r>
            <a:r>
              <a:rPr lang="fi-FI" sz="1800" dirty="0"/>
              <a:t> and Technology</a:t>
            </a:r>
          </a:p>
          <a:p>
            <a:endParaRPr lang="fi-FI" sz="2000" dirty="0"/>
          </a:p>
          <a:p>
            <a:r>
              <a:rPr lang="en-US" sz="2000" dirty="0"/>
              <a:t>Summer School on New Directions in Quantum and Quantum Reservoir Computing, Quantum Devices and Related Technologies</a:t>
            </a:r>
            <a:endParaRPr lang="fi-FI" sz="2000" dirty="0"/>
          </a:p>
          <a:p>
            <a:r>
              <a:rPr lang="fi-FI" dirty="0"/>
              <a:t>21.8.2025</a:t>
            </a:r>
          </a:p>
        </p:txBody>
      </p:sp>
      <p:pic>
        <p:nvPicPr>
          <p:cNvPr id="4" name="Picture 4" descr="https://apps.utu.fi/media/logo/UTU_logo_EN_RGB.png">
            <a:extLst>
              <a:ext uri="{FF2B5EF4-FFF2-40B4-BE49-F238E27FC236}">
                <a16:creationId xmlns:a16="http://schemas.microsoft.com/office/drawing/2014/main" id="{331AE0DB-BFA6-46CD-B341-FF42AD2FA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340" y="5696898"/>
            <a:ext cx="2734660" cy="101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496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be 22">
            <a:extLst>
              <a:ext uri="{FF2B5EF4-FFF2-40B4-BE49-F238E27FC236}">
                <a16:creationId xmlns:a16="http://schemas.microsoft.com/office/drawing/2014/main" id="{278E6121-9D79-4AFF-AF44-1212F863E0C4}"/>
              </a:ext>
            </a:extLst>
          </p:cNvPr>
          <p:cNvSpPr/>
          <p:nvPr/>
        </p:nvSpPr>
        <p:spPr>
          <a:xfrm>
            <a:off x="4195958" y="1858291"/>
            <a:ext cx="1650124" cy="1650124"/>
          </a:xfrm>
          <a:prstGeom prst="cub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0CEBC8A-3040-45F2-B8B4-076EE4219AA2}"/>
              </a:ext>
            </a:extLst>
          </p:cNvPr>
          <p:cNvGrpSpPr/>
          <p:nvPr/>
        </p:nvGrpSpPr>
        <p:grpSpPr>
          <a:xfrm>
            <a:off x="6020234" y="2226635"/>
            <a:ext cx="2330865" cy="793531"/>
            <a:chOff x="6046970" y="2146427"/>
            <a:chExt cx="2330865" cy="79353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4CAE5DA-5F9C-4C2F-BA3D-F3103C1AB553}"/>
                </a:ext>
              </a:extLst>
            </p:cNvPr>
            <p:cNvGrpSpPr/>
            <p:nvPr/>
          </p:nvGrpSpPr>
          <p:grpSpPr>
            <a:xfrm>
              <a:off x="6893980" y="2343929"/>
              <a:ext cx="838200" cy="388880"/>
              <a:chOff x="6976533" y="2343929"/>
              <a:chExt cx="452967" cy="38888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0A0893B-E814-46BA-BFA7-03B8EC74BD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343929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7B96624-2321-4770-AD42-56B8DEFC40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421705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CAFD2F0-FFCF-47CA-9193-A74F4E24E4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499481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FB707B6-A01E-4EB9-9F2E-B93053E3E6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577257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0D408AD-0799-4505-B8A5-B0E7ED302C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655033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71D58F2-86C5-49D4-930B-FFEB8F6370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732809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ADEAA6D-7DF7-498A-B6B9-AB2122DD9C7F}"/>
                    </a:ext>
                  </a:extLst>
                </p:cNvPr>
                <p:cNvSpPr/>
                <p:nvPr/>
              </p:nvSpPr>
              <p:spPr>
                <a:xfrm>
                  <a:off x="7584304" y="2146427"/>
                  <a:ext cx="793531" cy="7935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fi-FI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fi-FI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fi-FI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ADEAA6D-7DF7-498A-B6B9-AB2122DD9C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4304" y="2146427"/>
                  <a:ext cx="793531" cy="793531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E39D80D-7C60-44CF-9ADC-BF09CAC82BD7}"/>
                </a:ext>
              </a:extLst>
            </p:cNvPr>
            <p:cNvGrpSpPr/>
            <p:nvPr/>
          </p:nvGrpSpPr>
          <p:grpSpPr>
            <a:xfrm>
              <a:off x="6046970" y="2293418"/>
              <a:ext cx="858923" cy="499551"/>
              <a:chOff x="6046970" y="2293418"/>
              <a:chExt cx="858923" cy="49955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91A1C2-7EB3-4785-8485-F8121399BFBA}"/>
                  </a:ext>
                </a:extLst>
              </p:cNvPr>
              <p:cNvSpPr/>
              <p:nvPr/>
            </p:nvSpPr>
            <p:spPr>
              <a:xfrm>
                <a:off x="6046970" y="2293418"/>
                <a:ext cx="858923" cy="49955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" name="Flowchart: Delay 7">
                <a:extLst>
                  <a:ext uri="{FF2B5EF4-FFF2-40B4-BE49-F238E27FC236}">
                    <a16:creationId xmlns:a16="http://schemas.microsoft.com/office/drawing/2014/main" id="{E620A94A-39DD-4E37-8426-E7F369C23B35}"/>
                  </a:ext>
                </a:extLst>
              </p:cNvPr>
              <p:cNvSpPr/>
              <p:nvPr/>
            </p:nvSpPr>
            <p:spPr>
              <a:xfrm rot="16200000">
                <a:off x="6293739" y="2270811"/>
                <a:ext cx="347107" cy="546356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" name="Flowchart: Extract 8">
                <a:extLst>
                  <a:ext uri="{FF2B5EF4-FFF2-40B4-BE49-F238E27FC236}">
                    <a16:creationId xmlns:a16="http://schemas.microsoft.com/office/drawing/2014/main" id="{2C377B70-4F65-4D1C-8BEA-34A82BEC1553}"/>
                  </a:ext>
                </a:extLst>
              </p:cNvPr>
              <p:cNvSpPr/>
              <p:nvPr/>
            </p:nvSpPr>
            <p:spPr>
              <a:xfrm rot="1187998">
                <a:off x="6447497" y="2457495"/>
                <a:ext cx="119292" cy="232482"/>
              </a:xfrm>
              <a:prstGeom prst="flowChartExtra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B138494C-3764-44B0-9092-70FDE24E5C9F}"/>
                  </a:ext>
                </a:extLst>
              </p:cNvPr>
              <p:cNvCxnSpPr/>
              <p:nvPr/>
            </p:nvCxnSpPr>
            <p:spPr>
              <a:xfrm>
                <a:off x="6472238" y="2383884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E4FE124-D6BB-4D7A-892C-13B9F8F3BD4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92901" y="2514078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B15D502-6452-42D8-A25D-460924DDD85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248401" y="2514148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66B3D91-EA04-4025-9429-DBD201F50E6E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627814" y="2421397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0729ECE-5A16-4F0E-B32D-35A41A7B5880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>
                <a:off x="6332379" y="2420851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5B5B4B67-5C1D-4D36-A968-FDFDD41ADDD7}"/>
              </a:ext>
            </a:extLst>
          </p:cNvPr>
          <p:cNvSpPr/>
          <p:nvPr/>
        </p:nvSpPr>
        <p:spPr>
          <a:xfrm>
            <a:off x="3582365" y="2477898"/>
            <a:ext cx="368799" cy="293488"/>
          </a:xfrm>
          <a:prstGeom prst="rightArrow">
            <a:avLst>
              <a:gd name="adj1" fmla="val 427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C802B27E-3B8B-42FE-8FD3-D6DB1346DF94}"/>
              </a:ext>
            </a:extLst>
          </p:cNvPr>
          <p:cNvSpPr/>
          <p:nvPr/>
        </p:nvSpPr>
        <p:spPr>
          <a:xfrm>
            <a:off x="8450337" y="2471553"/>
            <a:ext cx="368799" cy="293488"/>
          </a:xfrm>
          <a:prstGeom prst="rightArrow">
            <a:avLst>
              <a:gd name="adj1" fmla="val 427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1BA789-FBC0-45A5-B44A-E41686FB43A5}"/>
              </a:ext>
            </a:extLst>
          </p:cNvPr>
          <p:cNvSpPr/>
          <p:nvPr/>
        </p:nvSpPr>
        <p:spPr>
          <a:xfrm>
            <a:off x="4293851" y="2345615"/>
            <a:ext cx="1074623" cy="107462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Tekstiruutu 113">
            <a:extLst>
              <a:ext uri="{FF2B5EF4-FFF2-40B4-BE49-F238E27FC236}">
                <a16:creationId xmlns:a16="http://schemas.microsoft.com/office/drawing/2014/main" id="{1BBBDD51-DBC7-499F-ACE0-9C0B9417D6F4}"/>
              </a:ext>
            </a:extLst>
          </p:cNvPr>
          <p:cNvSpPr txBox="1"/>
          <p:nvPr/>
        </p:nvSpPr>
        <p:spPr>
          <a:xfrm>
            <a:off x="8514501" y="5870162"/>
            <a:ext cx="367358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/>
              <a:t>Mujal</a:t>
            </a:r>
            <a:r>
              <a:rPr lang="en-US" sz="1600" dirty="0"/>
              <a:t>, Pere, et al. </a:t>
            </a:r>
            <a:r>
              <a:rPr lang="en-US" sz="1600" i="1" dirty="0"/>
              <a:t>Advanced Quantum Technologies</a:t>
            </a:r>
            <a:r>
              <a:rPr lang="en-US" sz="1600" dirty="0"/>
              <a:t> 4.8 (2021): 2100027.</a:t>
            </a:r>
          </a:p>
          <a:p>
            <a:pPr algn="r"/>
            <a:endParaRPr lang="en-US" sz="1600" dirty="0"/>
          </a:p>
          <a:p>
            <a:pPr algn="r"/>
            <a:r>
              <a:rPr lang="en-US" sz="1000" dirty="0"/>
              <a:t>https://creativecommons.org/licenses/by/4.0/</a:t>
            </a:r>
            <a:endParaRPr lang="fi-FI" sz="1000" dirty="0"/>
          </a:p>
        </p:txBody>
      </p:sp>
      <p:pic>
        <p:nvPicPr>
          <p:cNvPr id="48" name="Kuva 53">
            <a:extLst>
              <a:ext uri="{FF2B5EF4-FFF2-40B4-BE49-F238E27FC236}">
                <a16:creationId xmlns:a16="http://schemas.microsoft.com/office/drawing/2014/main" id="{1780A34F-E206-4B8A-ABB0-F5196C40C9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40"/>
          <a:stretch/>
        </p:blipFill>
        <p:spPr>
          <a:xfrm>
            <a:off x="1033280" y="1977021"/>
            <a:ext cx="2431044" cy="1159618"/>
          </a:xfrm>
          <a:prstGeom prst="rect">
            <a:avLst/>
          </a:prstGeom>
        </p:spPr>
      </p:pic>
      <p:pic>
        <p:nvPicPr>
          <p:cNvPr id="49" name="Kuva 61">
            <a:extLst>
              <a:ext uri="{FF2B5EF4-FFF2-40B4-BE49-F238E27FC236}">
                <a16:creationId xmlns:a16="http://schemas.microsoft.com/office/drawing/2014/main" id="{A58CF6C8-6459-49EC-A1B0-4BC188E5BA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1" r="-4398"/>
          <a:stretch/>
        </p:blipFill>
        <p:spPr>
          <a:xfrm>
            <a:off x="8919963" y="1858291"/>
            <a:ext cx="2457148" cy="115961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7E077025-DB7E-4D36-AF19-C1453ED9A7CD}"/>
              </a:ext>
            </a:extLst>
          </p:cNvPr>
          <p:cNvSpPr txBox="1"/>
          <p:nvPr/>
        </p:nvSpPr>
        <p:spPr>
          <a:xfrm>
            <a:off x="4545265" y="3740395"/>
            <a:ext cx="310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/>
              <a:t>Chaotic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 </a:t>
            </a:r>
            <a:r>
              <a:rPr lang="fi-FI" dirty="0" err="1"/>
              <a:t>series</a:t>
            </a:r>
            <a:r>
              <a:rPr lang="fi-FI" dirty="0"/>
              <a:t> </a:t>
            </a:r>
            <a:r>
              <a:rPr lang="fi-FI" dirty="0" err="1"/>
              <a:t>forecasting</a:t>
            </a:r>
            <a:endParaRPr lang="fi-FI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F360579-5E33-44F5-8C91-FC32B6BB5BB5}"/>
              </a:ext>
            </a:extLst>
          </p:cNvPr>
          <p:cNvSpPr txBox="1"/>
          <p:nvPr/>
        </p:nvSpPr>
        <p:spPr>
          <a:xfrm>
            <a:off x="3414296" y="1501512"/>
            <a:ext cx="310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/>
              <a:t>Trapped</a:t>
            </a:r>
            <a:r>
              <a:rPr lang="fi-FI" dirty="0"/>
              <a:t> </a:t>
            </a:r>
            <a:r>
              <a:rPr lang="fi-FI" dirty="0" err="1"/>
              <a:t>ions</a:t>
            </a:r>
            <a:endParaRPr lang="fi-FI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68114CA-56DE-4211-A90A-A32CF2620B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341" t="5803" r="6869" b="83148"/>
          <a:stretch/>
        </p:blipFill>
        <p:spPr>
          <a:xfrm>
            <a:off x="4335587" y="2697323"/>
            <a:ext cx="976048" cy="40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04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be 22">
            <a:extLst>
              <a:ext uri="{FF2B5EF4-FFF2-40B4-BE49-F238E27FC236}">
                <a16:creationId xmlns:a16="http://schemas.microsoft.com/office/drawing/2014/main" id="{278E6121-9D79-4AFF-AF44-1212F863E0C4}"/>
              </a:ext>
            </a:extLst>
          </p:cNvPr>
          <p:cNvSpPr/>
          <p:nvPr/>
        </p:nvSpPr>
        <p:spPr>
          <a:xfrm>
            <a:off x="4195958" y="1858291"/>
            <a:ext cx="1650124" cy="1650124"/>
          </a:xfrm>
          <a:prstGeom prst="cub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0CEBC8A-3040-45F2-B8B4-076EE4219AA2}"/>
              </a:ext>
            </a:extLst>
          </p:cNvPr>
          <p:cNvGrpSpPr/>
          <p:nvPr/>
        </p:nvGrpSpPr>
        <p:grpSpPr>
          <a:xfrm>
            <a:off x="6020234" y="2226635"/>
            <a:ext cx="2330865" cy="793531"/>
            <a:chOff x="6046970" y="2146427"/>
            <a:chExt cx="2330865" cy="79353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4CAE5DA-5F9C-4C2F-BA3D-F3103C1AB553}"/>
                </a:ext>
              </a:extLst>
            </p:cNvPr>
            <p:cNvGrpSpPr/>
            <p:nvPr/>
          </p:nvGrpSpPr>
          <p:grpSpPr>
            <a:xfrm>
              <a:off x="6893980" y="2343929"/>
              <a:ext cx="838200" cy="388880"/>
              <a:chOff x="6976533" y="2343929"/>
              <a:chExt cx="452967" cy="38888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0A0893B-E814-46BA-BFA7-03B8EC74BD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343929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7B96624-2321-4770-AD42-56B8DEFC40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421705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CAFD2F0-FFCF-47CA-9193-A74F4E24E4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499481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FB707B6-A01E-4EB9-9F2E-B93053E3E6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577257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0D408AD-0799-4505-B8A5-B0E7ED302C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655033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71D58F2-86C5-49D4-930B-FFEB8F6370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732809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ADEAA6D-7DF7-498A-B6B9-AB2122DD9C7F}"/>
                    </a:ext>
                  </a:extLst>
                </p:cNvPr>
                <p:cNvSpPr/>
                <p:nvPr/>
              </p:nvSpPr>
              <p:spPr>
                <a:xfrm>
                  <a:off x="7584304" y="2146427"/>
                  <a:ext cx="793531" cy="7935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fi-FI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fi-FI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fi-FI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ADEAA6D-7DF7-498A-B6B9-AB2122DD9C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4304" y="2146427"/>
                  <a:ext cx="793531" cy="793531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E39D80D-7C60-44CF-9ADC-BF09CAC82BD7}"/>
                </a:ext>
              </a:extLst>
            </p:cNvPr>
            <p:cNvGrpSpPr/>
            <p:nvPr/>
          </p:nvGrpSpPr>
          <p:grpSpPr>
            <a:xfrm>
              <a:off x="6046970" y="2293418"/>
              <a:ext cx="858923" cy="499551"/>
              <a:chOff x="6046970" y="2293418"/>
              <a:chExt cx="858923" cy="49955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91A1C2-7EB3-4785-8485-F8121399BFBA}"/>
                  </a:ext>
                </a:extLst>
              </p:cNvPr>
              <p:cNvSpPr/>
              <p:nvPr/>
            </p:nvSpPr>
            <p:spPr>
              <a:xfrm>
                <a:off x="6046970" y="2293418"/>
                <a:ext cx="858923" cy="49955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" name="Flowchart: Delay 7">
                <a:extLst>
                  <a:ext uri="{FF2B5EF4-FFF2-40B4-BE49-F238E27FC236}">
                    <a16:creationId xmlns:a16="http://schemas.microsoft.com/office/drawing/2014/main" id="{E620A94A-39DD-4E37-8426-E7F369C23B35}"/>
                  </a:ext>
                </a:extLst>
              </p:cNvPr>
              <p:cNvSpPr/>
              <p:nvPr/>
            </p:nvSpPr>
            <p:spPr>
              <a:xfrm rot="16200000">
                <a:off x="6293739" y="2270811"/>
                <a:ext cx="347107" cy="546356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" name="Flowchart: Extract 8">
                <a:extLst>
                  <a:ext uri="{FF2B5EF4-FFF2-40B4-BE49-F238E27FC236}">
                    <a16:creationId xmlns:a16="http://schemas.microsoft.com/office/drawing/2014/main" id="{2C377B70-4F65-4D1C-8BEA-34A82BEC1553}"/>
                  </a:ext>
                </a:extLst>
              </p:cNvPr>
              <p:cNvSpPr/>
              <p:nvPr/>
            </p:nvSpPr>
            <p:spPr>
              <a:xfrm rot="1187998">
                <a:off x="6447497" y="2457495"/>
                <a:ext cx="119292" cy="232482"/>
              </a:xfrm>
              <a:prstGeom prst="flowChartExtra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B138494C-3764-44B0-9092-70FDE24E5C9F}"/>
                  </a:ext>
                </a:extLst>
              </p:cNvPr>
              <p:cNvCxnSpPr/>
              <p:nvPr/>
            </p:nvCxnSpPr>
            <p:spPr>
              <a:xfrm>
                <a:off x="6472238" y="2383884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E4FE124-D6BB-4D7A-892C-13B9F8F3BD4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92901" y="2514078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B15D502-6452-42D8-A25D-460924DDD85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248401" y="2514148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66B3D91-EA04-4025-9429-DBD201F50E6E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627814" y="2421397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0729ECE-5A16-4F0E-B32D-35A41A7B5880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>
                <a:off x="6332379" y="2420851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5B5B4B67-5C1D-4D36-A968-FDFDD41ADDD7}"/>
              </a:ext>
            </a:extLst>
          </p:cNvPr>
          <p:cNvSpPr/>
          <p:nvPr/>
        </p:nvSpPr>
        <p:spPr>
          <a:xfrm>
            <a:off x="3582365" y="2477898"/>
            <a:ext cx="368799" cy="293488"/>
          </a:xfrm>
          <a:prstGeom prst="rightArrow">
            <a:avLst>
              <a:gd name="adj1" fmla="val 427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C802B27E-3B8B-42FE-8FD3-D6DB1346DF94}"/>
              </a:ext>
            </a:extLst>
          </p:cNvPr>
          <p:cNvSpPr/>
          <p:nvPr/>
        </p:nvSpPr>
        <p:spPr>
          <a:xfrm>
            <a:off x="8450337" y="2471553"/>
            <a:ext cx="368799" cy="293488"/>
          </a:xfrm>
          <a:prstGeom prst="rightArrow">
            <a:avLst>
              <a:gd name="adj1" fmla="val 427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1BA789-FBC0-45A5-B44A-E41686FB43A5}"/>
              </a:ext>
            </a:extLst>
          </p:cNvPr>
          <p:cNvSpPr/>
          <p:nvPr/>
        </p:nvSpPr>
        <p:spPr>
          <a:xfrm>
            <a:off x="4293851" y="2345615"/>
            <a:ext cx="1074623" cy="107462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Tekstiruutu 113">
            <a:extLst>
              <a:ext uri="{FF2B5EF4-FFF2-40B4-BE49-F238E27FC236}">
                <a16:creationId xmlns:a16="http://schemas.microsoft.com/office/drawing/2014/main" id="{1BBBDD51-DBC7-499F-ACE0-9C0B9417D6F4}"/>
              </a:ext>
            </a:extLst>
          </p:cNvPr>
          <p:cNvSpPr txBox="1"/>
          <p:nvPr/>
        </p:nvSpPr>
        <p:spPr>
          <a:xfrm>
            <a:off x="8514501" y="5870162"/>
            <a:ext cx="367358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/>
              <a:t>Mujal</a:t>
            </a:r>
            <a:r>
              <a:rPr lang="en-US" sz="1600" dirty="0"/>
              <a:t>, Pere, et al. </a:t>
            </a:r>
            <a:r>
              <a:rPr lang="en-US" sz="1600" i="1" dirty="0"/>
              <a:t>Advanced Quantum Technologies</a:t>
            </a:r>
            <a:r>
              <a:rPr lang="en-US" sz="1600" dirty="0"/>
              <a:t> 4.8 (2021): 2100027.</a:t>
            </a:r>
          </a:p>
          <a:p>
            <a:pPr algn="r"/>
            <a:endParaRPr lang="en-US" sz="1600" dirty="0"/>
          </a:p>
          <a:p>
            <a:pPr algn="r"/>
            <a:r>
              <a:rPr lang="en-US" sz="1000" dirty="0"/>
              <a:t>https://creativecommons.org/licenses/by/4.0/</a:t>
            </a:r>
            <a:endParaRPr lang="fi-FI" sz="1000" dirty="0"/>
          </a:p>
        </p:txBody>
      </p:sp>
      <p:pic>
        <p:nvPicPr>
          <p:cNvPr id="48" name="Kuva 53">
            <a:extLst>
              <a:ext uri="{FF2B5EF4-FFF2-40B4-BE49-F238E27FC236}">
                <a16:creationId xmlns:a16="http://schemas.microsoft.com/office/drawing/2014/main" id="{1780A34F-E206-4B8A-ABB0-F5196C40C9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40"/>
          <a:stretch/>
        </p:blipFill>
        <p:spPr>
          <a:xfrm>
            <a:off x="1033280" y="1977021"/>
            <a:ext cx="2431044" cy="1159618"/>
          </a:xfrm>
          <a:prstGeom prst="rect">
            <a:avLst/>
          </a:prstGeom>
        </p:spPr>
      </p:pic>
      <p:pic>
        <p:nvPicPr>
          <p:cNvPr id="49" name="Kuva 61">
            <a:extLst>
              <a:ext uri="{FF2B5EF4-FFF2-40B4-BE49-F238E27FC236}">
                <a16:creationId xmlns:a16="http://schemas.microsoft.com/office/drawing/2014/main" id="{A58CF6C8-6459-49EC-A1B0-4BC188E5BA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1" r="-4398"/>
          <a:stretch/>
        </p:blipFill>
        <p:spPr>
          <a:xfrm>
            <a:off x="8919963" y="1858291"/>
            <a:ext cx="2457148" cy="115961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7E077025-DB7E-4D36-AF19-C1453ED9A7CD}"/>
              </a:ext>
            </a:extLst>
          </p:cNvPr>
          <p:cNvSpPr txBox="1"/>
          <p:nvPr/>
        </p:nvSpPr>
        <p:spPr>
          <a:xfrm>
            <a:off x="4545265" y="3740395"/>
            <a:ext cx="310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/>
              <a:t>Chaotic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 </a:t>
            </a:r>
            <a:r>
              <a:rPr lang="fi-FI" dirty="0" err="1"/>
              <a:t>series</a:t>
            </a:r>
            <a:r>
              <a:rPr lang="fi-FI" dirty="0"/>
              <a:t> </a:t>
            </a:r>
            <a:r>
              <a:rPr lang="fi-FI" dirty="0" err="1"/>
              <a:t>forecasting</a:t>
            </a:r>
            <a:endParaRPr lang="fi-FI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F360579-5E33-44F5-8C91-FC32B6BB5BB5}"/>
              </a:ext>
            </a:extLst>
          </p:cNvPr>
          <p:cNvSpPr txBox="1"/>
          <p:nvPr/>
        </p:nvSpPr>
        <p:spPr>
          <a:xfrm>
            <a:off x="3414296" y="1501512"/>
            <a:ext cx="310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SC </a:t>
            </a:r>
            <a:r>
              <a:rPr lang="fi-FI" dirty="0" err="1"/>
              <a:t>qubits</a:t>
            </a:r>
            <a:endParaRPr lang="fi-FI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F4B9785-2C50-44BB-A6FA-1172A7CBD1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311" t="23142" r="7589" b="59921"/>
          <a:stretch/>
        </p:blipFill>
        <p:spPr>
          <a:xfrm>
            <a:off x="4352528" y="2534104"/>
            <a:ext cx="991169" cy="69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77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be 22">
            <a:extLst>
              <a:ext uri="{FF2B5EF4-FFF2-40B4-BE49-F238E27FC236}">
                <a16:creationId xmlns:a16="http://schemas.microsoft.com/office/drawing/2014/main" id="{278E6121-9D79-4AFF-AF44-1212F863E0C4}"/>
              </a:ext>
            </a:extLst>
          </p:cNvPr>
          <p:cNvSpPr/>
          <p:nvPr/>
        </p:nvSpPr>
        <p:spPr>
          <a:xfrm>
            <a:off x="4195958" y="1858291"/>
            <a:ext cx="1650124" cy="1650124"/>
          </a:xfrm>
          <a:prstGeom prst="cub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0CEBC8A-3040-45F2-B8B4-076EE4219AA2}"/>
              </a:ext>
            </a:extLst>
          </p:cNvPr>
          <p:cNvGrpSpPr/>
          <p:nvPr/>
        </p:nvGrpSpPr>
        <p:grpSpPr>
          <a:xfrm>
            <a:off x="6020234" y="2226635"/>
            <a:ext cx="2330865" cy="793531"/>
            <a:chOff x="6046970" y="2146427"/>
            <a:chExt cx="2330865" cy="79353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4CAE5DA-5F9C-4C2F-BA3D-F3103C1AB553}"/>
                </a:ext>
              </a:extLst>
            </p:cNvPr>
            <p:cNvGrpSpPr/>
            <p:nvPr/>
          </p:nvGrpSpPr>
          <p:grpSpPr>
            <a:xfrm>
              <a:off x="6893980" y="2343929"/>
              <a:ext cx="838200" cy="388880"/>
              <a:chOff x="6976533" y="2343929"/>
              <a:chExt cx="452967" cy="38888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0A0893B-E814-46BA-BFA7-03B8EC74BD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343929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7B96624-2321-4770-AD42-56B8DEFC40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421705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CAFD2F0-FFCF-47CA-9193-A74F4E24E4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499481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FB707B6-A01E-4EB9-9F2E-B93053E3E6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577257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0D408AD-0799-4505-B8A5-B0E7ED302C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655033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71D58F2-86C5-49D4-930B-FFEB8F6370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732809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ADEAA6D-7DF7-498A-B6B9-AB2122DD9C7F}"/>
                    </a:ext>
                  </a:extLst>
                </p:cNvPr>
                <p:cNvSpPr/>
                <p:nvPr/>
              </p:nvSpPr>
              <p:spPr>
                <a:xfrm>
                  <a:off x="7584304" y="2146427"/>
                  <a:ext cx="793531" cy="7935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fi-FI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fi-FI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fi-FI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ADEAA6D-7DF7-498A-B6B9-AB2122DD9C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4304" y="2146427"/>
                  <a:ext cx="793531" cy="793531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E39D80D-7C60-44CF-9ADC-BF09CAC82BD7}"/>
                </a:ext>
              </a:extLst>
            </p:cNvPr>
            <p:cNvGrpSpPr/>
            <p:nvPr/>
          </p:nvGrpSpPr>
          <p:grpSpPr>
            <a:xfrm>
              <a:off x="6046970" y="2293418"/>
              <a:ext cx="858923" cy="499551"/>
              <a:chOff x="6046970" y="2293418"/>
              <a:chExt cx="858923" cy="49955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91A1C2-7EB3-4785-8485-F8121399BFBA}"/>
                  </a:ext>
                </a:extLst>
              </p:cNvPr>
              <p:cNvSpPr/>
              <p:nvPr/>
            </p:nvSpPr>
            <p:spPr>
              <a:xfrm>
                <a:off x="6046970" y="2293418"/>
                <a:ext cx="858923" cy="49955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" name="Flowchart: Delay 7">
                <a:extLst>
                  <a:ext uri="{FF2B5EF4-FFF2-40B4-BE49-F238E27FC236}">
                    <a16:creationId xmlns:a16="http://schemas.microsoft.com/office/drawing/2014/main" id="{E620A94A-39DD-4E37-8426-E7F369C23B35}"/>
                  </a:ext>
                </a:extLst>
              </p:cNvPr>
              <p:cNvSpPr/>
              <p:nvPr/>
            </p:nvSpPr>
            <p:spPr>
              <a:xfrm rot="16200000">
                <a:off x="6293739" y="2270811"/>
                <a:ext cx="347107" cy="546356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" name="Flowchart: Extract 8">
                <a:extLst>
                  <a:ext uri="{FF2B5EF4-FFF2-40B4-BE49-F238E27FC236}">
                    <a16:creationId xmlns:a16="http://schemas.microsoft.com/office/drawing/2014/main" id="{2C377B70-4F65-4D1C-8BEA-34A82BEC1553}"/>
                  </a:ext>
                </a:extLst>
              </p:cNvPr>
              <p:cNvSpPr/>
              <p:nvPr/>
            </p:nvSpPr>
            <p:spPr>
              <a:xfrm rot="1187998">
                <a:off x="6447497" y="2457495"/>
                <a:ext cx="119292" cy="232482"/>
              </a:xfrm>
              <a:prstGeom prst="flowChartExtra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B138494C-3764-44B0-9092-70FDE24E5C9F}"/>
                  </a:ext>
                </a:extLst>
              </p:cNvPr>
              <p:cNvCxnSpPr/>
              <p:nvPr/>
            </p:nvCxnSpPr>
            <p:spPr>
              <a:xfrm>
                <a:off x="6472238" y="2383884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E4FE124-D6BB-4D7A-892C-13B9F8F3BD4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92901" y="2514078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B15D502-6452-42D8-A25D-460924DDD85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248401" y="2514148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66B3D91-EA04-4025-9429-DBD201F50E6E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627814" y="2421397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0729ECE-5A16-4F0E-B32D-35A41A7B5880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>
                <a:off x="6332379" y="2420851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5B5B4B67-5C1D-4D36-A968-FDFDD41ADDD7}"/>
              </a:ext>
            </a:extLst>
          </p:cNvPr>
          <p:cNvSpPr/>
          <p:nvPr/>
        </p:nvSpPr>
        <p:spPr>
          <a:xfrm>
            <a:off x="3582365" y="2477898"/>
            <a:ext cx="368799" cy="293488"/>
          </a:xfrm>
          <a:prstGeom prst="rightArrow">
            <a:avLst>
              <a:gd name="adj1" fmla="val 427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C802B27E-3B8B-42FE-8FD3-D6DB1346DF94}"/>
              </a:ext>
            </a:extLst>
          </p:cNvPr>
          <p:cNvSpPr/>
          <p:nvPr/>
        </p:nvSpPr>
        <p:spPr>
          <a:xfrm>
            <a:off x="8450337" y="2471553"/>
            <a:ext cx="368799" cy="293488"/>
          </a:xfrm>
          <a:prstGeom prst="rightArrow">
            <a:avLst>
              <a:gd name="adj1" fmla="val 427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1BA789-FBC0-45A5-B44A-E41686FB43A5}"/>
              </a:ext>
            </a:extLst>
          </p:cNvPr>
          <p:cNvSpPr/>
          <p:nvPr/>
        </p:nvSpPr>
        <p:spPr>
          <a:xfrm>
            <a:off x="4293851" y="2345615"/>
            <a:ext cx="1074623" cy="107462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Tekstiruutu 113">
            <a:extLst>
              <a:ext uri="{FF2B5EF4-FFF2-40B4-BE49-F238E27FC236}">
                <a16:creationId xmlns:a16="http://schemas.microsoft.com/office/drawing/2014/main" id="{1BBBDD51-DBC7-499F-ACE0-9C0B9417D6F4}"/>
              </a:ext>
            </a:extLst>
          </p:cNvPr>
          <p:cNvSpPr txBox="1"/>
          <p:nvPr/>
        </p:nvSpPr>
        <p:spPr>
          <a:xfrm>
            <a:off x="8514501" y="5870162"/>
            <a:ext cx="367358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/>
              <a:t>Mujal</a:t>
            </a:r>
            <a:r>
              <a:rPr lang="en-US" sz="1600" dirty="0"/>
              <a:t>, Pere, et al. </a:t>
            </a:r>
            <a:r>
              <a:rPr lang="en-US" sz="1600" i="1" dirty="0"/>
              <a:t>Advanced Quantum Technologies</a:t>
            </a:r>
            <a:r>
              <a:rPr lang="en-US" sz="1600" dirty="0"/>
              <a:t> 4.8 (2021): 2100027.</a:t>
            </a:r>
          </a:p>
          <a:p>
            <a:pPr algn="r"/>
            <a:endParaRPr lang="en-US" sz="1600" dirty="0"/>
          </a:p>
          <a:p>
            <a:pPr algn="r"/>
            <a:r>
              <a:rPr lang="en-US" sz="1000" dirty="0"/>
              <a:t>https://creativecommons.org/licenses/by/4.0/</a:t>
            </a:r>
            <a:endParaRPr lang="fi-FI" sz="1000" dirty="0"/>
          </a:p>
        </p:txBody>
      </p:sp>
      <p:pic>
        <p:nvPicPr>
          <p:cNvPr id="48" name="Kuva 53">
            <a:extLst>
              <a:ext uri="{FF2B5EF4-FFF2-40B4-BE49-F238E27FC236}">
                <a16:creationId xmlns:a16="http://schemas.microsoft.com/office/drawing/2014/main" id="{1780A34F-E206-4B8A-ABB0-F5196C40C9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40"/>
          <a:stretch/>
        </p:blipFill>
        <p:spPr>
          <a:xfrm>
            <a:off x="1033280" y="1977021"/>
            <a:ext cx="2431044" cy="1159618"/>
          </a:xfrm>
          <a:prstGeom prst="rect">
            <a:avLst/>
          </a:prstGeom>
        </p:spPr>
      </p:pic>
      <p:pic>
        <p:nvPicPr>
          <p:cNvPr id="49" name="Kuva 61">
            <a:extLst>
              <a:ext uri="{FF2B5EF4-FFF2-40B4-BE49-F238E27FC236}">
                <a16:creationId xmlns:a16="http://schemas.microsoft.com/office/drawing/2014/main" id="{A58CF6C8-6459-49EC-A1B0-4BC188E5BA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1" r="-4398"/>
          <a:stretch/>
        </p:blipFill>
        <p:spPr>
          <a:xfrm>
            <a:off x="8919963" y="1858291"/>
            <a:ext cx="2457148" cy="115961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7E077025-DB7E-4D36-AF19-C1453ED9A7CD}"/>
              </a:ext>
            </a:extLst>
          </p:cNvPr>
          <p:cNvSpPr txBox="1"/>
          <p:nvPr/>
        </p:nvSpPr>
        <p:spPr>
          <a:xfrm>
            <a:off x="4545265" y="3740395"/>
            <a:ext cx="310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/>
              <a:t>Chaotic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 </a:t>
            </a:r>
            <a:r>
              <a:rPr lang="fi-FI" dirty="0" err="1"/>
              <a:t>series</a:t>
            </a:r>
            <a:r>
              <a:rPr lang="fi-FI" dirty="0"/>
              <a:t> </a:t>
            </a:r>
            <a:r>
              <a:rPr lang="fi-FI" dirty="0" err="1"/>
              <a:t>forecasting</a:t>
            </a:r>
            <a:endParaRPr lang="fi-FI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F360579-5E33-44F5-8C91-FC32B6BB5BB5}"/>
              </a:ext>
            </a:extLst>
          </p:cNvPr>
          <p:cNvSpPr txBox="1"/>
          <p:nvPr/>
        </p:nvSpPr>
        <p:spPr>
          <a:xfrm>
            <a:off x="3414296" y="1501512"/>
            <a:ext cx="310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/>
              <a:t>Photonic</a:t>
            </a:r>
            <a:r>
              <a:rPr lang="fi-FI" dirty="0"/>
              <a:t> </a:t>
            </a:r>
            <a:r>
              <a:rPr lang="fi-FI" dirty="0" err="1"/>
              <a:t>platforms</a:t>
            </a:r>
            <a:endParaRPr lang="fi-FI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1E03411-24BF-4EDF-93AB-7D62038277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234" t="43827" r="10383" b="35679"/>
          <a:stretch/>
        </p:blipFill>
        <p:spPr>
          <a:xfrm>
            <a:off x="4344947" y="2479992"/>
            <a:ext cx="966688" cy="86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82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994DD-6586-4C7B-AB38-D9BF57B0D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Plan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talk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DCB69-45EA-4120-9CA8-611DD1C18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is QRC? </a:t>
            </a:r>
            <a:r>
              <a:rPr lang="fi-FI" dirty="0" err="1"/>
              <a:t>What’s</a:t>
            </a:r>
            <a:r>
              <a:rPr lang="fi-FI" dirty="0"/>
              <a:t> it for?</a:t>
            </a:r>
          </a:p>
          <a:p>
            <a:endParaRPr lang="fi-FI" dirty="0"/>
          </a:p>
          <a:p>
            <a:r>
              <a:rPr lang="fi-FI" dirty="0" err="1"/>
              <a:t>Why</a:t>
            </a:r>
            <a:r>
              <a:rPr lang="fi-FI" dirty="0"/>
              <a:t> QRC </a:t>
            </a:r>
            <a:r>
              <a:rPr lang="fi-FI" dirty="0" err="1"/>
              <a:t>instead</a:t>
            </a:r>
            <a:r>
              <a:rPr lang="fi-FI" dirty="0"/>
              <a:t> of Q </a:t>
            </a:r>
            <a:r>
              <a:rPr lang="fi-FI" dirty="0" err="1"/>
              <a:t>or</a:t>
            </a:r>
            <a:r>
              <a:rPr lang="fi-FI" dirty="0"/>
              <a:t> C </a:t>
            </a:r>
            <a:r>
              <a:rPr lang="fi-FI" dirty="0" err="1"/>
              <a:t>alternatives</a:t>
            </a:r>
            <a:r>
              <a:rPr lang="fi-FI" dirty="0"/>
              <a:t>? </a:t>
            </a:r>
          </a:p>
          <a:p>
            <a:endParaRPr lang="fi-FI" dirty="0"/>
          </a:p>
          <a:p>
            <a:r>
              <a:rPr lang="fi-FI" dirty="0" err="1"/>
              <a:t>Examples</a:t>
            </a:r>
            <a:r>
              <a:rPr lang="fi-FI" dirty="0"/>
              <a:t> &amp; </a:t>
            </a:r>
            <a:r>
              <a:rPr lang="fi-FI" dirty="0" err="1"/>
              <a:t>challenges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279939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0B6399-870A-4000-B234-32EDE43B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QRC? </a:t>
            </a:r>
            <a:r>
              <a:rPr lang="fi-FI" dirty="0" err="1"/>
              <a:t>What</a:t>
            </a:r>
            <a:r>
              <a:rPr lang="fi-FI" dirty="0"/>
              <a:t> is it for?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C7DD48-3B26-43A7-BB13-BD0D284F80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8492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5B50D5A-D764-4E30-9006-F54A685A2B94}"/>
              </a:ext>
            </a:extLst>
          </p:cNvPr>
          <p:cNvGrpSpPr/>
          <p:nvPr/>
        </p:nvGrpSpPr>
        <p:grpSpPr>
          <a:xfrm>
            <a:off x="6020234" y="2226635"/>
            <a:ext cx="2330865" cy="793531"/>
            <a:chOff x="6046970" y="2146427"/>
            <a:chExt cx="2330865" cy="79353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D36D39D-0139-4637-BCC1-06546F43EE27}"/>
                </a:ext>
              </a:extLst>
            </p:cNvPr>
            <p:cNvGrpSpPr/>
            <p:nvPr/>
          </p:nvGrpSpPr>
          <p:grpSpPr>
            <a:xfrm>
              <a:off x="6893980" y="2343929"/>
              <a:ext cx="838200" cy="388880"/>
              <a:chOff x="6976533" y="2343929"/>
              <a:chExt cx="452967" cy="388880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AF113CD-27F8-4221-A75E-0851F19D22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343929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B3AA59B1-85AF-4F6A-8ED6-86E43A2B84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421705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AADB7532-4A9D-474C-B173-997CAE8E08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499481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3C314D9-9252-4936-A99F-73E329164B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577257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1FB84F1-04C5-46EA-B57A-66824A64B2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655033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D809CA1-7B27-4762-A5F0-BAF7118A97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732809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F670873-6F8C-4236-88C8-5FFF78269548}"/>
                    </a:ext>
                  </a:extLst>
                </p:cNvPr>
                <p:cNvSpPr/>
                <p:nvPr/>
              </p:nvSpPr>
              <p:spPr>
                <a:xfrm>
                  <a:off x="7584304" y="2146427"/>
                  <a:ext cx="793531" cy="7935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fi-FI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fi-FI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fi-FI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ADEAA6D-7DF7-498A-B6B9-AB2122DD9C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4304" y="2146427"/>
                  <a:ext cx="793531" cy="793531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F342524-45C7-430D-B536-799381E8EB77}"/>
                </a:ext>
              </a:extLst>
            </p:cNvPr>
            <p:cNvGrpSpPr/>
            <p:nvPr/>
          </p:nvGrpSpPr>
          <p:grpSpPr>
            <a:xfrm>
              <a:off x="6046970" y="2293418"/>
              <a:ext cx="858923" cy="499551"/>
              <a:chOff x="6046970" y="2293418"/>
              <a:chExt cx="858923" cy="499551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6FA9763-21C5-4D4B-A33C-E2FA22EAA3EB}"/>
                  </a:ext>
                </a:extLst>
              </p:cNvPr>
              <p:cNvSpPr/>
              <p:nvPr/>
            </p:nvSpPr>
            <p:spPr>
              <a:xfrm>
                <a:off x="6046970" y="2293418"/>
                <a:ext cx="858923" cy="49955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" name="Flowchart: Delay 8">
                <a:extLst>
                  <a:ext uri="{FF2B5EF4-FFF2-40B4-BE49-F238E27FC236}">
                    <a16:creationId xmlns:a16="http://schemas.microsoft.com/office/drawing/2014/main" id="{9B5B27E6-3B04-47FE-B004-079F91F6DB73}"/>
                  </a:ext>
                </a:extLst>
              </p:cNvPr>
              <p:cNvSpPr/>
              <p:nvPr/>
            </p:nvSpPr>
            <p:spPr>
              <a:xfrm rot="16200000">
                <a:off x="6293739" y="2270811"/>
                <a:ext cx="347107" cy="546356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" name="Flowchart: Extract 9">
                <a:extLst>
                  <a:ext uri="{FF2B5EF4-FFF2-40B4-BE49-F238E27FC236}">
                    <a16:creationId xmlns:a16="http://schemas.microsoft.com/office/drawing/2014/main" id="{E273B39E-B862-40E8-BD0D-378B82536D1D}"/>
                  </a:ext>
                </a:extLst>
              </p:cNvPr>
              <p:cNvSpPr/>
              <p:nvPr/>
            </p:nvSpPr>
            <p:spPr>
              <a:xfrm rot="1187998">
                <a:off x="6447497" y="2457495"/>
                <a:ext cx="119292" cy="232482"/>
              </a:xfrm>
              <a:prstGeom prst="flowChartExtra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9BA0449-D13E-4C29-9C02-FB301D8D30B0}"/>
                  </a:ext>
                </a:extLst>
              </p:cNvPr>
              <p:cNvCxnSpPr/>
              <p:nvPr/>
            </p:nvCxnSpPr>
            <p:spPr>
              <a:xfrm>
                <a:off x="6472238" y="2383884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640B917-B9A4-4B5E-9A26-415EF728A7B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92901" y="2514078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448B1CD-CDB6-4D65-8225-10E6D8A5134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248401" y="2514148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C53102A-D503-4380-8D83-A88C52198D1D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627814" y="2421397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9F0DE9F-A910-4162-807A-4F8F6DF0B184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>
                <a:off x="6332379" y="2420851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5725252-6145-4F0B-9BC2-343CF81D7AA3}"/>
              </a:ext>
            </a:extLst>
          </p:cNvPr>
          <p:cNvSpPr/>
          <p:nvPr/>
        </p:nvSpPr>
        <p:spPr>
          <a:xfrm>
            <a:off x="3582365" y="2477898"/>
            <a:ext cx="368799" cy="293488"/>
          </a:xfrm>
          <a:prstGeom prst="rightArrow">
            <a:avLst>
              <a:gd name="adj1" fmla="val 427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C3D0518E-1DED-4E6A-9FF8-A1FD7DCFDA69}"/>
              </a:ext>
            </a:extLst>
          </p:cNvPr>
          <p:cNvSpPr/>
          <p:nvPr/>
        </p:nvSpPr>
        <p:spPr>
          <a:xfrm>
            <a:off x="8450337" y="2471553"/>
            <a:ext cx="368799" cy="293488"/>
          </a:xfrm>
          <a:prstGeom prst="rightArrow">
            <a:avLst>
              <a:gd name="adj1" fmla="val 427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4" name="Kuva 53">
            <a:extLst>
              <a:ext uri="{FF2B5EF4-FFF2-40B4-BE49-F238E27FC236}">
                <a16:creationId xmlns:a16="http://schemas.microsoft.com/office/drawing/2014/main" id="{00863842-D628-449E-8F4D-2841FB94C7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40"/>
          <a:stretch/>
        </p:blipFill>
        <p:spPr>
          <a:xfrm>
            <a:off x="1033280" y="1977021"/>
            <a:ext cx="2431044" cy="1159618"/>
          </a:xfrm>
          <a:prstGeom prst="rect">
            <a:avLst/>
          </a:prstGeom>
        </p:spPr>
      </p:pic>
      <p:pic>
        <p:nvPicPr>
          <p:cNvPr id="25" name="Kuva 61">
            <a:extLst>
              <a:ext uri="{FF2B5EF4-FFF2-40B4-BE49-F238E27FC236}">
                <a16:creationId xmlns:a16="http://schemas.microsoft.com/office/drawing/2014/main" id="{853C1C86-D40D-474F-82B3-FAC415C158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1" r="-4398"/>
          <a:stretch/>
        </p:blipFill>
        <p:spPr>
          <a:xfrm>
            <a:off x="8919963" y="1858291"/>
            <a:ext cx="2457148" cy="1159618"/>
          </a:xfrm>
          <a:prstGeom prst="rect">
            <a:avLst/>
          </a:prstGeom>
        </p:spPr>
      </p:pic>
      <p:sp>
        <p:nvSpPr>
          <p:cNvPr id="26" name="Cube 25">
            <a:extLst>
              <a:ext uri="{FF2B5EF4-FFF2-40B4-BE49-F238E27FC236}">
                <a16:creationId xmlns:a16="http://schemas.microsoft.com/office/drawing/2014/main" id="{040ACC48-85A1-45B7-B6C2-20D6A60B8077}"/>
              </a:ext>
            </a:extLst>
          </p:cNvPr>
          <p:cNvSpPr/>
          <p:nvPr/>
        </p:nvSpPr>
        <p:spPr>
          <a:xfrm>
            <a:off x="4195958" y="1858291"/>
            <a:ext cx="1650124" cy="1650124"/>
          </a:xfrm>
          <a:prstGeom prst="cub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solidFill>
                  <a:schemeClr val="bg1"/>
                </a:solidFill>
              </a:rPr>
              <a:t>Q inside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A269B7-D973-46BB-B163-0CC2B0AD71CF}"/>
              </a:ext>
            </a:extLst>
          </p:cNvPr>
          <p:cNvSpPr txBox="1"/>
          <p:nvPr/>
        </p:nvSpPr>
        <p:spPr>
          <a:xfrm>
            <a:off x="3817872" y="4085125"/>
            <a:ext cx="455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Harness</a:t>
            </a:r>
            <a:r>
              <a:rPr lang="fi-FI" dirty="0"/>
              <a:t> Q </a:t>
            </a:r>
            <a:r>
              <a:rPr lang="fi-FI" dirty="0" err="1"/>
              <a:t>dynamics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driving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signal</a:t>
            </a:r>
            <a:r>
              <a:rPr lang="fi-FI" dirty="0"/>
              <a:t> of </a:t>
            </a:r>
            <a:r>
              <a:rPr lang="fi-FI" dirty="0" err="1"/>
              <a:t>interest</a:t>
            </a:r>
            <a:r>
              <a:rPr lang="fi-FI" dirty="0"/>
              <a:t> and post-</a:t>
            </a:r>
            <a:r>
              <a:rPr lang="fi-FI" dirty="0" err="1"/>
              <a:t>processing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response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8449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86922A7-85E5-48EC-A4C7-4B1A0E6D7B8B}"/>
              </a:ext>
            </a:extLst>
          </p:cNvPr>
          <p:cNvGrpSpPr/>
          <p:nvPr/>
        </p:nvGrpSpPr>
        <p:grpSpPr>
          <a:xfrm rot="5400000">
            <a:off x="720559" y="610935"/>
            <a:ext cx="3195051" cy="4358106"/>
            <a:chOff x="720559" y="610935"/>
            <a:chExt cx="3195051" cy="43581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81ED5CD-841B-494F-8A42-329E1F08F28E}"/>
                </a:ext>
              </a:extLst>
            </p:cNvPr>
            <p:cNvSpPr/>
            <p:nvPr/>
          </p:nvSpPr>
          <p:spPr>
            <a:xfrm rot="16200000">
              <a:off x="-1132304" y="2463798"/>
              <a:ext cx="4358106" cy="6523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800" dirty="0"/>
                <a:t>Q </a:t>
              </a:r>
              <a:r>
                <a:rPr lang="fi-FI" sz="2800" dirty="0" err="1"/>
                <a:t>Communication</a:t>
              </a:r>
              <a:endParaRPr lang="fi-FI" sz="28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CBE51DD-49D5-45F7-A7F8-D3956ED5A810}"/>
                </a:ext>
              </a:extLst>
            </p:cNvPr>
            <p:cNvSpPr/>
            <p:nvPr/>
          </p:nvSpPr>
          <p:spPr>
            <a:xfrm rot="16200000">
              <a:off x="-284747" y="2463798"/>
              <a:ext cx="4358106" cy="6523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800" dirty="0"/>
                <a:t>Q </a:t>
              </a:r>
              <a:r>
                <a:rPr lang="fi-FI" sz="2800" dirty="0" err="1"/>
                <a:t>Simulation</a:t>
              </a:r>
              <a:endParaRPr lang="fi-FI" sz="28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5513150-7EA8-4F14-A6A1-3AC5D60BDAB5}"/>
                </a:ext>
              </a:extLst>
            </p:cNvPr>
            <p:cNvSpPr/>
            <p:nvPr/>
          </p:nvSpPr>
          <p:spPr>
            <a:xfrm rot="16200000">
              <a:off x="562811" y="2463798"/>
              <a:ext cx="4358106" cy="6523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800" dirty="0"/>
                <a:t>Q </a:t>
              </a:r>
              <a:r>
                <a:rPr lang="fi-FI" sz="2800" dirty="0" err="1"/>
                <a:t>Sensing</a:t>
              </a:r>
              <a:endParaRPr lang="fi-FI" sz="28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EB2D938-78BB-4D3E-B0DF-EC57775FFAD0}"/>
                </a:ext>
              </a:extLst>
            </p:cNvPr>
            <p:cNvSpPr/>
            <p:nvPr/>
          </p:nvSpPr>
          <p:spPr>
            <a:xfrm rot="16200000">
              <a:off x="1410368" y="2463798"/>
              <a:ext cx="4358106" cy="6523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800" dirty="0"/>
                <a:t>Q Computing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96CC4C5-EFB5-4103-A2B5-75328008C280}"/>
              </a:ext>
            </a:extLst>
          </p:cNvPr>
          <p:cNvGrpSpPr/>
          <p:nvPr/>
        </p:nvGrpSpPr>
        <p:grpSpPr>
          <a:xfrm>
            <a:off x="4657632" y="3735135"/>
            <a:ext cx="2725304" cy="652379"/>
            <a:chOff x="4657632" y="3735135"/>
            <a:chExt cx="2725304" cy="65237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F440CFF-194F-469E-A143-4BB21A0A9185}"/>
                </a:ext>
              </a:extLst>
            </p:cNvPr>
            <p:cNvSpPr/>
            <p:nvPr/>
          </p:nvSpPr>
          <p:spPr>
            <a:xfrm>
              <a:off x="5278301" y="3735135"/>
              <a:ext cx="2104635" cy="6523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800" dirty="0"/>
                <a:t>QML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5F808012-07D4-457E-A52B-09AE40FC1816}"/>
                </a:ext>
              </a:extLst>
            </p:cNvPr>
            <p:cNvSpPr/>
            <p:nvPr/>
          </p:nvSpPr>
          <p:spPr>
            <a:xfrm>
              <a:off x="4657632" y="3896730"/>
              <a:ext cx="368799" cy="293488"/>
            </a:xfrm>
            <a:prstGeom prst="rightArrow">
              <a:avLst>
                <a:gd name="adj1" fmla="val 42712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787DD5-0271-4BA2-9767-A8E30543A675}"/>
              </a:ext>
            </a:extLst>
          </p:cNvPr>
          <p:cNvGrpSpPr/>
          <p:nvPr/>
        </p:nvGrpSpPr>
        <p:grpSpPr>
          <a:xfrm>
            <a:off x="7694864" y="3735135"/>
            <a:ext cx="2725304" cy="652379"/>
            <a:chOff x="7694864" y="3735135"/>
            <a:chExt cx="2725304" cy="65237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0DA07E-553D-4273-A9CA-F904245BAFC7}"/>
                </a:ext>
              </a:extLst>
            </p:cNvPr>
            <p:cNvSpPr/>
            <p:nvPr/>
          </p:nvSpPr>
          <p:spPr>
            <a:xfrm>
              <a:off x="8315533" y="3735135"/>
              <a:ext cx="2104635" cy="6523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2800" dirty="0"/>
                <a:t>QRC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CEEF7D4E-CDFC-4AE4-92E0-048FD503FECD}"/>
                </a:ext>
              </a:extLst>
            </p:cNvPr>
            <p:cNvSpPr/>
            <p:nvPr/>
          </p:nvSpPr>
          <p:spPr>
            <a:xfrm>
              <a:off x="7694864" y="3896730"/>
              <a:ext cx="368799" cy="293488"/>
            </a:xfrm>
            <a:prstGeom prst="rightArrow">
              <a:avLst>
                <a:gd name="adj1" fmla="val 42712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AF69D6CF-22FC-4993-9173-615E4EDC3008}"/>
              </a:ext>
            </a:extLst>
          </p:cNvPr>
          <p:cNvSpPr/>
          <p:nvPr/>
        </p:nvSpPr>
        <p:spPr>
          <a:xfrm>
            <a:off x="8286876" y="2092234"/>
            <a:ext cx="2195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/>
              <a:t>Can </a:t>
            </a:r>
            <a:r>
              <a:rPr lang="fi-FI" sz="2400" dirty="0" err="1"/>
              <a:t>be</a:t>
            </a:r>
            <a:r>
              <a:rPr lang="fi-FI" sz="2400" dirty="0"/>
              <a:t> </a:t>
            </a:r>
            <a:r>
              <a:rPr lang="fi-FI" sz="2400" dirty="0" err="1"/>
              <a:t>custom</a:t>
            </a:r>
            <a:r>
              <a:rPr lang="fi-FI" sz="2400" dirty="0"/>
              <a:t> hardware, </a:t>
            </a:r>
            <a:r>
              <a:rPr lang="fi-FI" sz="2400" dirty="0" err="1"/>
              <a:t>need</a:t>
            </a:r>
            <a:r>
              <a:rPr lang="fi-FI" sz="2400" dirty="0"/>
              <a:t> </a:t>
            </a:r>
            <a:r>
              <a:rPr lang="fi-FI" sz="2400" dirty="0" err="1"/>
              <a:t>not</a:t>
            </a:r>
            <a:r>
              <a:rPr lang="fi-FI" sz="2400" dirty="0"/>
              <a:t> </a:t>
            </a:r>
            <a:r>
              <a:rPr lang="fi-FI" sz="2400" dirty="0" err="1"/>
              <a:t>be</a:t>
            </a:r>
            <a:r>
              <a:rPr lang="fi-FI" sz="2400" dirty="0"/>
              <a:t> </a:t>
            </a:r>
            <a:r>
              <a:rPr lang="fi-FI" sz="2400" dirty="0" err="1"/>
              <a:t>universal</a:t>
            </a:r>
            <a:r>
              <a:rPr lang="fi-FI" sz="2400" dirty="0"/>
              <a:t> for QC</a:t>
            </a:r>
          </a:p>
        </p:txBody>
      </p:sp>
    </p:spTree>
    <p:extLst>
      <p:ext uri="{BB962C8B-B14F-4D97-AF65-F5344CB8AC3E}">
        <p14:creationId xmlns:p14="http://schemas.microsoft.com/office/powerpoint/2010/main" val="397750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2BD884-25E1-49BC-BFED-F4E834BD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032" y="365125"/>
            <a:ext cx="10515600" cy="1325563"/>
          </a:xfrm>
        </p:spPr>
        <p:txBody>
          <a:bodyPr/>
          <a:lstStyle/>
          <a:p>
            <a:r>
              <a:rPr lang="fi-FI" dirty="0" err="1"/>
              <a:t>Rough</a:t>
            </a:r>
            <a:r>
              <a:rPr lang="fi-FI" dirty="0"/>
              <a:t> </a:t>
            </a:r>
            <a:r>
              <a:rPr lang="fi-FI" dirty="0" err="1"/>
              <a:t>proxies</a:t>
            </a:r>
            <a:r>
              <a:rPr lang="fi-FI" dirty="0"/>
              <a:t> of </a:t>
            </a:r>
            <a:r>
              <a:rPr lang="fi-FI" dirty="0" err="1"/>
              <a:t>interest</a:t>
            </a:r>
            <a:endParaRPr lang="fi-F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A400A644-8097-4460-8CFB-3A2B648D71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38285" y="1825625"/>
                <a:ext cx="4151489" cy="124865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fi-FI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</m:oMath>
                </a14:m>
                <a:r>
                  <a:rPr lang="fi-FI" dirty="0"/>
                  <a:t> </a:t>
                </a:r>
                <a:r>
                  <a:rPr lang="fi-FI" dirty="0" err="1"/>
                  <a:t>talk</a:t>
                </a:r>
                <a:r>
                  <a:rPr lang="fi-FI" dirty="0"/>
                  <a:t> </a:t>
                </a:r>
                <a:r>
                  <a:rPr lang="fi-FI" dirty="0" err="1"/>
                  <a:t>about</a:t>
                </a:r>
                <a:r>
                  <a:rPr lang="fi-FI" dirty="0"/>
                  <a:t> it</a:t>
                </a:r>
              </a:p>
              <a:p>
                <a14:m>
                  <m:oMath xmlns:m="http://schemas.openxmlformats.org/officeDocument/2006/math">
                    <m:r>
                      <a:rPr lang="fi-FI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</m:oMath>
                </a14:m>
                <a:r>
                  <a:rPr lang="fi-FI" dirty="0"/>
                  <a:t> </a:t>
                </a:r>
                <a:r>
                  <a:rPr lang="fi-FI" dirty="0" err="1"/>
                  <a:t>work</a:t>
                </a:r>
                <a:r>
                  <a:rPr lang="fi-FI" dirty="0"/>
                  <a:t> </a:t>
                </a:r>
                <a:r>
                  <a:rPr lang="fi-FI" dirty="0" err="1"/>
                  <a:t>done</a:t>
                </a:r>
                <a:endParaRPr lang="fi-FI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A400A644-8097-4460-8CFB-3A2B648D71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38285" y="1825625"/>
                <a:ext cx="4151489" cy="1248651"/>
              </a:xfrm>
              <a:blipFill>
                <a:blip r:embed="rId2"/>
                <a:stretch>
                  <a:fillRect t="-7805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2BE23294-FEB0-462A-A38C-B328356C8B2F}"/>
              </a:ext>
            </a:extLst>
          </p:cNvPr>
          <p:cNvSpPr/>
          <p:nvPr/>
        </p:nvSpPr>
        <p:spPr>
          <a:xfrm>
            <a:off x="7493367" y="1844566"/>
            <a:ext cx="215462" cy="346841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B9650-1FF8-4704-8036-990409478FBD}"/>
              </a:ext>
            </a:extLst>
          </p:cNvPr>
          <p:cNvSpPr/>
          <p:nvPr/>
        </p:nvSpPr>
        <p:spPr>
          <a:xfrm>
            <a:off x="7493367" y="2423023"/>
            <a:ext cx="215462" cy="34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A0FA7F-12AF-4364-B5C8-6FD4DCDF1027}"/>
              </a:ext>
            </a:extLst>
          </p:cNvPr>
          <p:cNvSpPr/>
          <p:nvPr/>
        </p:nvSpPr>
        <p:spPr>
          <a:xfrm>
            <a:off x="1137674" y="6325942"/>
            <a:ext cx="5984522" cy="333865"/>
          </a:xfrm>
          <a:prstGeom prst="rect">
            <a:avLst/>
          </a:prstGeom>
          <a:gradFill flip="none" rotWithShape="1">
            <a:gsLst>
              <a:gs pos="64000">
                <a:schemeClr val="bg1">
                  <a:lumMod val="95000"/>
                </a:schemeClr>
              </a:gs>
              <a:gs pos="46000">
                <a:schemeClr val="bg1"/>
              </a:gs>
              <a:gs pos="93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019C372-13CC-471D-B676-3F90AC619987}"/>
              </a:ext>
            </a:extLst>
          </p:cNvPr>
          <p:cNvGrpSpPr/>
          <p:nvPr/>
        </p:nvGrpSpPr>
        <p:grpSpPr>
          <a:xfrm>
            <a:off x="1245624" y="3116317"/>
            <a:ext cx="8586295" cy="3117863"/>
            <a:chOff x="1009650" y="3116317"/>
            <a:chExt cx="8586295" cy="311786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6AE301B-DE29-47F6-9EEB-1C15365B2D7E}"/>
                </a:ext>
              </a:extLst>
            </p:cNvPr>
            <p:cNvSpPr/>
            <p:nvPr/>
          </p:nvSpPr>
          <p:spPr>
            <a:xfrm>
              <a:off x="1009650" y="5900315"/>
              <a:ext cx="5876572" cy="333865"/>
            </a:xfrm>
            <a:prstGeom prst="rect">
              <a:avLst/>
            </a:prstGeom>
            <a:gradFill flip="none" rotWithShape="1">
              <a:gsLst>
                <a:gs pos="32000">
                  <a:schemeClr val="bg1">
                    <a:lumMod val="75000"/>
                  </a:schemeClr>
                </a:gs>
                <a:gs pos="10000">
                  <a:schemeClr val="bg1">
                    <a:lumMod val="8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Callout: Bent Line 11">
              <a:extLst>
                <a:ext uri="{FF2B5EF4-FFF2-40B4-BE49-F238E27FC236}">
                  <a16:creationId xmlns:a16="http://schemas.microsoft.com/office/drawing/2014/main" id="{92E421B7-2233-4C46-BE22-E5912993485A}"/>
                </a:ext>
              </a:extLst>
            </p:cNvPr>
            <p:cNvSpPr/>
            <p:nvPr/>
          </p:nvSpPr>
          <p:spPr>
            <a:xfrm>
              <a:off x="7656786" y="3116317"/>
              <a:ext cx="1939159" cy="1087821"/>
            </a:xfrm>
            <a:prstGeom prst="borderCallout2">
              <a:avLst>
                <a:gd name="adj1" fmla="val 104257"/>
                <a:gd name="adj2" fmla="val -1829"/>
                <a:gd name="adj3" fmla="val 246286"/>
                <a:gd name="adj4" fmla="val -38889"/>
                <a:gd name="adj5" fmla="val 275302"/>
                <a:gd name="adj6" fmla="val -7647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 err="1">
                  <a:solidFill>
                    <a:schemeClr val="tx1"/>
                  </a:solidFill>
                </a:rPr>
                <a:t>Stage</a:t>
              </a:r>
              <a:r>
                <a:rPr lang="fi-FI" dirty="0">
                  <a:solidFill>
                    <a:schemeClr val="tx1"/>
                  </a:solidFill>
                </a:rPr>
                <a:t> 1: </a:t>
              </a:r>
              <a:r>
                <a:rPr lang="fi-FI" dirty="0" err="1">
                  <a:solidFill>
                    <a:schemeClr val="tx1"/>
                  </a:solidFill>
                </a:rPr>
                <a:t>can</a:t>
              </a:r>
              <a:r>
                <a:rPr lang="fi-FI" dirty="0">
                  <a:solidFill>
                    <a:schemeClr val="tx1"/>
                  </a:solidFill>
                </a:rPr>
                <a:t> it </a:t>
              </a:r>
              <a:r>
                <a:rPr lang="fi-FI" dirty="0" err="1">
                  <a:solidFill>
                    <a:schemeClr val="tx1"/>
                  </a:solidFill>
                </a:rPr>
                <a:t>be</a:t>
              </a:r>
              <a:r>
                <a:rPr lang="fi-FI" dirty="0">
                  <a:solidFill>
                    <a:schemeClr val="tx1"/>
                  </a:solidFill>
                </a:rPr>
                <a:t> </a:t>
              </a:r>
              <a:r>
                <a:rPr lang="fi-FI" dirty="0" err="1">
                  <a:solidFill>
                    <a:schemeClr val="tx1"/>
                  </a:solidFill>
                </a:rPr>
                <a:t>done</a:t>
              </a:r>
              <a:r>
                <a:rPr lang="fi-FI" dirty="0">
                  <a:solidFill>
                    <a:schemeClr val="tx1"/>
                  </a:solidFill>
                </a:rPr>
                <a:t> on </a:t>
              </a:r>
              <a:r>
                <a:rPr lang="fi-FI" dirty="0" err="1">
                  <a:solidFill>
                    <a:schemeClr val="tx1"/>
                  </a:solidFill>
                </a:rPr>
                <a:t>paper</a:t>
              </a:r>
              <a:r>
                <a:rPr lang="fi-FI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Callout: Bent Line 12">
            <a:extLst>
              <a:ext uri="{FF2B5EF4-FFF2-40B4-BE49-F238E27FC236}">
                <a16:creationId xmlns:a16="http://schemas.microsoft.com/office/drawing/2014/main" id="{82C733BF-E30B-4BFC-9C74-9A059E5249E1}"/>
              </a:ext>
            </a:extLst>
          </p:cNvPr>
          <p:cNvSpPr/>
          <p:nvPr/>
        </p:nvSpPr>
        <p:spPr>
          <a:xfrm>
            <a:off x="7892760" y="4356538"/>
            <a:ext cx="1939159" cy="1087821"/>
          </a:xfrm>
          <a:prstGeom prst="borderCallout2">
            <a:avLst>
              <a:gd name="adj1" fmla="val 104257"/>
              <a:gd name="adj2" fmla="val -1829"/>
              <a:gd name="adj3" fmla="val 170441"/>
              <a:gd name="adj4" fmla="val -16667"/>
              <a:gd name="adj5" fmla="val 193660"/>
              <a:gd name="adj6" fmla="val -3609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</a:rPr>
              <a:t>Stage</a:t>
            </a:r>
            <a:r>
              <a:rPr lang="fi-FI" dirty="0">
                <a:solidFill>
                  <a:schemeClr val="tx1"/>
                </a:solidFill>
              </a:rPr>
              <a:t> 2: </a:t>
            </a:r>
            <a:r>
              <a:rPr lang="fi-FI" dirty="0" err="1">
                <a:solidFill>
                  <a:schemeClr val="tx1"/>
                </a:solidFill>
              </a:rPr>
              <a:t>can</a:t>
            </a:r>
            <a:r>
              <a:rPr lang="fi-FI" dirty="0">
                <a:solidFill>
                  <a:schemeClr val="tx1"/>
                </a:solidFill>
              </a:rPr>
              <a:t> it </a:t>
            </a:r>
            <a:r>
              <a:rPr lang="fi-FI" dirty="0" err="1">
                <a:solidFill>
                  <a:schemeClr val="tx1"/>
                </a:solidFill>
              </a:rPr>
              <a:t>be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done</a:t>
            </a:r>
            <a:r>
              <a:rPr lang="fi-FI" dirty="0">
                <a:solidFill>
                  <a:schemeClr val="tx1"/>
                </a:solidFill>
              </a:rPr>
              <a:t> in a </a:t>
            </a:r>
            <a:r>
              <a:rPr lang="fi-FI" dirty="0" err="1">
                <a:solidFill>
                  <a:schemeClr val="tx1"/>
                </a:solidFill>
              </a:rPr>
              <a:t>lab</a:t>
            </a:r>
            <a:r>
              <a:rPr lang="fi-FI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5121F71-0B7A-4891-980D-885DDA08D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1768" y="1518392"/>
            <a:ext cx="6354906" cy="38212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ACCFF6-03C0-403D-8F71-613F360B2F94}"/>
              </a:ext>
            </a:extLst>
          </p:cNvPr>
          <p:cNvSpPr txBox="1"/>
          <p:nvPr/>
        </p:nvSpPr>
        <p:spPr>
          <a:xfrm>
            <a:off x="1137674" y="5351928"/>
            <a:ext cx="73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2017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731017-1C6D-489A-9C3E-8998583C0F65}"/>
              </a:ext>
            </a:extLst>
          </p:cNvPr>
          <p:cNvSpPr txBox="1"/>
          <p:nvPr/>
        </p:nvSpPr>
        <p:spPr>
          <a:xfrm>
            <a:off x="1791724" y="5351322"/>
            <a:ext cx="73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2018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2CD7C9-ACE1-4D47-8295-F4E7491FF912}"/>
              </a:ext>
            </a:extLst>
          </p:cNvPr>
          <p:cNvSpPr txBox="1"/>
          <p:nvPr/>
        </p:nvSpPr>
        <p:spPr>
          <a:xfrm>
            <a:off x="2445774" y="5350716"/>
            <a:ext cx="73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2019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D57C0C-AACE-42B9-8D04-1F3B22ECB06C}"/>
              </a:ext>
            </a:extLst>
          </p:cNvPr>
          <p:cNvSpPr txBox="1"/>
          <p:nvPr/>
        </p:nvSpPr>
        <p:spPr>
          <a:xfrm>
            <a:off x="3099824" y="5350110"/>
            <a:ext cx="73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2020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D831E1-2A56-4C93-9644-676DD98E7B06}"/>
              </a:ext>
            </a:extLst>
          </p:cNvPr>
          <p:cNvSpPr txBox="1"/>
          <p:nvPr/>
        </p:nvSpPr>
        <p:spPr>
          <a:xfrm>
            <a:off x="3753874" y="5349504"/>
            <a:ext cx="73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2021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EC696D-3EFE-4A04-A0EC-CBC9FF9A8110}"/>
              </a:ext>
            </a:extLst>
          </p:cNvPr>
          <p:cNvSpPr txBox="1"/>
          <p:nvPr/>
        </p:nvSpPr>
        <p:spPr>
          <a:xfrm>
            <a:off x="4407924" y="5348898"/>
            <a:ext cx="73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2022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78560D-4A44-4B95-86D6-544DB2DE4184}"/>
              </a:ext>
            </a:extLst>
          </p:cNvPr>
          <p:cNvSpPr txBox="1"/>
          <p:nvPr/>
        </p:nvSpPr>
        <p:spPr>
          <a:xfrm>
            <a:off x="5061974" y="5348292"/>
            <a:ext cx="73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2023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69C511-76DC-45DD-AE3A-584DCB12D433}"/>
              </a:ext>
            </a:extLst>
          </p:cNvPr>
          <p:cNvSpPr txBox="1"/>
          <p:nvPr/>
        </p:nvSpPr>
        <p:spPr>
          <a:xfrm>
            <a:off x="5716024" y="5347686"/>
            <a:ext cx="73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2024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F53C35-1499-4847-A6DB-FB7416E1F823}"/>
              </a:ext>
            </a:extLst>
          </p:cNvPr>
          <p:cNvSpPr txBox="1"/>
          <p:nvPr/>
        </p:nvSpPr>
        <p:spPr>
          <a:xfrm>
            <a:off x="6370074" y="5347080"/>
            <a:ext cx="73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4208337-34B6-477E-996B-D69846E4F7B7}"/>
              </a:ext>
            </a:extLst>
          </p:cNvPr>
          <p:cNvSpPr/>
          <p:nvPr/>
        </p:nvSpPr>
        <p:spPr>
          <a:xfrm>
            <a:off x="1290512" y="1819932"/>
            <a:ext cx="215462" cy="346841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ECCC03-6D76-4E35-8BF7-C791AB98062E}"/>
              </a:ext>
            </a:extLst>
          </p:cNvPr>
          <p:cNvSpPr/>
          <p:nvPr/>
        </p:nvSpPr>
        <p:spPr>
          <a:xfrm>
            <a:off x="1290512" y="2296017"/>
            <a:ext cx="215462" cy="346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45B478-6057-44DB-9874-0342F7BC37F3}"/>
              </a:ext>
            </a:extLst>
          </p:cNvPr>
          <p:cNvSpPr txBox="1"/>
          <p:nvPr/>
        </p:nvSpPr>
        <p:spPr>
          <a:xfrm>
            <a:off x="1645674" y="1764001"/>
            <a:ext cx="276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Citations</a:t>
            </a:r>
            <a:r>
              <a:rPr lang="fi-FI" dirty="0"/>
              <a:t> to </a:t>
            </a:r>
            <a:r>
              <a:rPr lang="fi-FI" dirty="0" err="1"/>
              <a:t>seminal</a:t>
            </a:r>
            <a:r>
              <a:rPr lang="fi-FI" dirty="0"/>
              <a:t> </a:t>
            </a:r>
            <a:r>
              <a:rPr lang="fi-FI" dirty="0" err="1"/>
              <a:t>paper</a:t>
            </a:r>
            <a:endParaRPr lang="fi-FI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2F2806-059C-4009-8795-4BEA12D7DD4E}"/>
              </a:ext>
            </a:extLst>
          </p:cNvPr>
          <p:cNvSpPr txBox="1"/>
          <p:nvPr/>
        </p:nvSpPr>
        <p:spPr>
          <a:xfrm>
            <a:off x="1645674" y="2253467"/>
            <a:ext cx="219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”QRC” in </a:t>
            </a:r>
            <a:r>
              <a:rPr lang="fi-FI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967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rapezoid 27">
            <a:extLst>
              <a:ext uri="{FF2B5EF4-FFF2-40B4-BE49-F238E27FC236}">
                <a16:creationId xmlns:a16="http://schemas.microsoft.com/office/drawing/2014/main" id="{907A565B-2A92-493C-A652-6FCECACC8B58}"/>
              </a:ext>
            </a:extLst>
          </p:cNvPr>
          <p:cNvSpPr/>
          <p:nvPr/>
        </p:nvSpPr>
        <p:spPr>
          <a:xfrm rot="5400000">
            <a:off x="2814018" y="2669329"/>
            <a:ext cx="1629699" cy="602936"/>
          </a:xfrm>
          <a:prstGeom prst="trapezoid">
            <a:avLst>
              <a:gd name="adj" fmla="val 37638"/>
            </a:avLst>
          </a:prstGeom>
          <a:solidFill>
            <a:schemeClr val="tx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7C2FB4-AAFB-422E-B0C3-CC92AF83F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 err="1"/>
              <a:t>Making</a:t>
            </a:r>
            <a:r>
              <a:rPr lang="fi-FI" dirty="0"/>
              <a:t> a QRC</a:t>
            </a: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F3B51989-4E73-46D1-944F-05F0918D66BD}"/>
              </a:ext>
            </a:extLst>
          </p:cNvPr>
          <p:cNvSpPr/>
          <p:nvPr/>
        </p:nvSpPr>
        <p:spPr>
          <a:xfrm>
            <a:off x="3705107" y="1958451"/>
            <a:ext cx="2060563" cy="2060564"/>
          </a:xfrm>
          <a:prstGeom prst="cub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CDCFC80-6577-4F11-B5FE-7D07B41B33F0}"/>
              </a:ext>
            </a:extLst>
          </p:cNvPr>
          <p:cNvGrpSpPr/>
          <p:nvPr/>
        </p:nvGrpSpPr>
        <p:grpSpPr>
          <a:xfrm>
            <a:off x="6169407" y="2418414"/>
            <a:ext cx="2910627" cy="990908"/>
            <a:chOff x="6046970" y="2146427"/>
            <a:chExt cx="2330865" cy="79353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4211F3F-C2E2-4BF2-A973-EE43169F6305}"/>
                </a:ext>
              </a:extLst>
            </p:cNvPr>
            <p:cNvGrpSpPr/>
            <p:nvPr/>
          </p:nvGrpSpPr>
          <p:grpSpPr>
            <a:xfrm>
              <a:off x="6893980" y="2343929"/>
              <a:ext cx="838200" cy="388880"/>
              <a:chOff x="6976533" y="2343929"/>
              <a:chExt cx="452967" cy="388880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C378BBC-8F4E-4DA1-BCC8-C2465037F3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343929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2F954C8-3B48-465E-8749-528FF7A7DD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421705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2DE3CF8-FC20-4F75-B864-A1248507E0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499481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F91FEEF-4948-406B-8D08-6A63B03822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577257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6B0CF29-1E6C-45E9-A4A7-5F18457AE3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655033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119F0CE-ED38-4F46-ABE2-5C27A2850F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732809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0A08603E-D6BD-4CD2-B62D-755005C49E84}"/>
                    </a:ext>
                  </a:extLst>
                </p:cNvPr>
                <p:cNvSpPr/>
                <p:nvPr/>
              </p:nvSpPr>
              <p:spPr>
                <a:xfrm>
                  <a:off x="7584304" y="2146427"/>
                  <a:ext cx="793531" cy="7935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fi-FI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fi-FI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fi-FI" dirty="0"/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0A08603E-D6BD-4CD2-B62D-755005C49E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4304" y="2146427"/>
                  <a:ext cx="793531" cy="793531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4C57504-D7A9-483F-8D05-AE36DE82B57F}"/>
                </a:ext>
              </a:extLst>
            </p:cNvPr>
            <p:cNvGrpSpPr/>
            <p:nvPr/>
          </p:nvGrpSpPr>
          <p:grpSpPr>
            <a:xfrm>
              <a:off x="6046970" y="2293418"/>
              <a:ext cx="858923" cy="499551"/>
              <a:chOff x="6046970" y="2293418"/>
              <a:chExt cx="858923" cy="499551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BA52413-AC6A-4DF9-83FF-F4F995CB32BD}"/>
                  </a:ext>
                </a:extLst>
              </p:cNvPr>
              <p:cNvSpPr/>
              <p:nvPr/>
            </p:nvSpPr>
            <p:spPr>
              <a:xfrm>
                <a:off x="6046970" y="2293418"/>
                <a:ext cx="858923" cy="49955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2" name="Flowchart: Delay 11">
                <a:extLst>
                  <a:ext uri="{FF2B5EF4-FFF2-40B4-BE49-F238E27FC236}">
                    <a16:creationId xmlns:a16="http://schemas.microsoft.com/office/drawing/2014/main" id="{3BEC77A6-9042-4B9E-B97B-21469148174D}"/>
                  </a:ext>
                </a:extLst>
              </p:cNvPr>
              <p:cNvSpPr/>
              <p:nvPr/>
            </p:nvSpPr>
            <p:spPr>
              <a:xfrm rot="16200000">
                <a:off x="6293739" y="2270811"/>
                <a:ext cx="347107" cy="546356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" name="Flowchart: Extract 12">
                <a:extLst>
                  <a:ext uri="{FF2B5EF4-FFF2-40B4-BE49-F238E27FC236}">
                    <a16:creationId xmlns:a16="http://schemas.microsoft.com/office/drawing/2014/main" id="{7E21F805-1C0B-43EA-8F67-F0D49890127C}"/>
                  </a:ext>
                </a:extLst>
              </p:cNvPr>
              <p:cNvSpPr/>
              <p:nvPr/>
            </p:nvSpPr>
            <p:spPr>
              <a:xfrm rot="1187998">
                <a:off x="6447497" y="2457495"/>
                <a:ext cx="119292" cy="232482"/>
              </a:xfrm>
              <a:prstGeom prst="flowChartExtra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1BFC17E-A808-42B5-B34E-F49168A7F7BB}"/>
                  </a:ext>
                </a:extLst>
              </p:cNvPr>
              <p:cNvCxnSpPr/>
              <p:nvPr/>
            </p:nvCxnSpPr>
            <p:spPr>
              <a:xfrm>
                <a:off x="6472238" y="2383884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98A8D70-7E72-49BF-B5C8-3F0B1C93391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92901" y="2514078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1E8DEACD-5B31-4AB7-B01C-A21531FF2BF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248401" y="2514148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9A5E534-9C57-43D8-9675-49B66A43B0CE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627814" y="2421397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BFFBEDA-3464-43DB-817C-1D85FD4D4748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>
                <a:off x="6332379" y="2420851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3FE03359-94E4-42ED-A7D5-D55A90202263}"/>
              </a:ext>
            </a:extLst>
          </p:cNvPr>
          <p:cNvSpPr/>
          <p:nvPr/>
        </p:nvSpPr>
        <p:spPr>
          <a:xfrm>
            <a:off x="2676427" y="2732175"/>
            <a:ext cx="460531" cy="366488"/>
          </a:xfrm>
          <a:prstGeom prst="rightArrow">
            <a:avLst>
              <a:gd name="adj1" fmla="val 427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F1D4F21F-7ADE-4A3E-A935-FB475390BAC0}"/>
              </a:ext>
            </a:extLst>
          </p:cNvPr>
          <p:cNvSpPr/>
          <p:nvPr/>
        </p:nvSpPr>
        <p:spPr>
          <a:xfrm>
            <a:off x="9203956" y="2724251"/>
            <a:ext cx="460531" cy="366488"/>
          </a:xfrm>
          <a:prstGeom prst="rightArrow">
            <a:avLst>
              <a:gd name="adj1" fmla="val 427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rapezoid 28">
            <a:extLst>
              <a:ext uri="{FF2B5EF4-FFF2-40B4-BE49-F238E27FC236}">
                <a16:creationId xmlns:a16="http://schemas.microsoft.com/office/drawing/2014/main" id="{59467DC3-BC8C-4EE2-A5C8-8ACB9F395C2F}"/>
              </a:ext>
            </a:extLst>
          </p:cNvPr>
          <p:cNvSpPr/>
          <p:nvPr/>
        </p:nvSpPr>
        <p:spPr>
          <a:xfrm rot="16200000" flipH="1">
            <a:off x="4965605" y="2669329"/>
            <a:ext cx="1629699" cy="602936"/>
          </a:xfrm>
          <a:prstGeom prst="trapezoid">
            <a:avLst>
              <a:gd name="adj" fmla="val 37638"/>
            </a:avLst>
          </a:prstGeom>
          <a:solidFill>
            <a:schemeClr val="tx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A8457F-14C2-421F-AAA1-6493F8970830}"/>
              </a:ext>
            </a:extLst>
          </p:cNvPr>
          <p:cNvSpPr txBox="1"/>
          <p:nvPr/>
        </p:nvSpPr>
        <p:spPr>
          <a:xfrm>
            <a:off x="3716866" y="2740753"/>
            <a:ext cx="1554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>
                <a:solidFill>
                  <a:schemeClr val="bg1">
                    <a:lumMod val="95000"/>
                  </a:schemeClr>
                </a:solidFill>
              </a:rPr>
              <a:t>Q </a:t>
            </a:r>
          </a:p>
          <a:p>
            <a:pPr algn="ctr"/>
            <a:r>
              <a:rPr lang="fi-FI" sz="2800" dirty="0">
                <a:solidFill>
                  <a:schemeClr val="bg1">
                    <a:lumMod val="95000"/>
                  </a:schemeClr>
                </a:solidFill>
              </a:rPr>
              <a:t>inside</a:t>
            </a:r>
          </a:p>
        </p:txBody>
      </p:sp>
      <p:sp>
        <p:nvSpPr>
          <p:cNvPr id="31" name="Callout: Bent Line 30">
            <a:extLst>
              <a:ext uri="{FF2B5EF4-FFF2-40B4-BE49-F238E27FC236}">
                <a16:creationId xmlns:a16="http://schemas.microsoft.com/office/drawing/2014/main" id="{261ED369-5605-4241-BFA2-D5D508B613BF}"/>
              </a:ext>
            </a:extLst>
          </p:cNvPr>
          <p:cNvSpPr/>
          <p:nvPr/>
        </p:nvSpPr>
        <p:spPr>
          <a:xfrm>
            <a:off x="934255" y="4409323"/>
            <a:ext cx="1939159" cy="1087821"/>
          </a:xfrm>
          <a:prstGeom prst="borderCallout2">
            <a:avLst>
              <a:gd name="adj1" fmla="val 5411"/>
              <a:gd name="adj2" fmla="val 102959"/>
              <a:gd name="adj3" fmla="val -36591"/>
              <a:gd name="adj4" fmla="val 126106"/>
              <a:gd name="adj5" fmla="val -48396"/>
              <a:gd name="adj6" fmla="val 13025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Input </a:t>
            </a:r>
            <a:r>
              <a:rPr lang="fi-FI" dirty="0" err="1">
                <a:solidFill>
                  <a:schemeClr val="tx1"/>
                </a:solidFill>
              </a:rPr>
              <a:t>mechanism</a:t>
            </a:r>
            <a:r>
              <a:rPr lang="fi-FI" dirty="0">
                <a:solidFill>
                  <a:schemeClr val="tx1"/>
                </a:solidFill>
              </a:rPr>
              <a:t> (</a:t>
            </a:r>
            <a:r>
              <a:rPr lang="fi-FI" dirty="0" err="1">
                <a:solidFill>
                  <a:schemeClr val="tx1"/>
                </a:solidFill>
              </a:rPr>
              <a:t>preprocessing</a:t>
            </a:r>
            <a:r>
              <a:rPr lang="fi-FI" dirty="0">
                <a:solidFill>
                  <a:schemeClr val="tx1"/>
                </a:solidFill>
              </a:rPr>
              <a:t> + </a:t>
            </a:r>
            <a:r>
              <a:rPr lang="fi-FI" dirty="0" err="1">
                <a:solidFill>
                  <a:schemeClr val="tx1"/>
                </a:solidFill>
              </a:rPr>
              <a:t>injection</a:t>
            </a:r>
            <a:r>
              <a:rPr lang="fi-FI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2" name="Callout: Bent Line 31">
            <a:extLst>
              <a:ext uri="{FF2B5EF4-FFF2-40B4-BE49-F238E27FC236}">
                <a16:creationId xmlns:a16="http://schemas.microsoft.com/office/drawing/2014/main" id="{F4C9CD83-42ED-47FD-9BFC-EB01C32110B9}"/>
              </a:ext>
            </a:extLst>
          </p:cNvPr>
          <p:cNvSpPr/>
          <p:nvPr/>
        </p:nvSpPr>
        <p:spPr>
          <a:xfrm>
            <a:off x="6744040" y="5031089"/>
            <a:ext cx="1939159" cy="1087821"/>
          </a:xfrm>
          <a:prstGeom prst="borderCallout2">
            <a:avLst>
              <a:gd name="adj1" fmla="val -4707"/>
              <a:gd name="adj2" fmla="val -3139"/>
              <a:gd name="adj3" fmla="val -35034"/>
              <a:gd name="adj4" fmla="val -13174"/>
              <a:gd name="adj5" fmla="val -53066"/>
              <a:gd name="adj6" fmla="val -1732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</a:rPr>
              <a:t>Readout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mechanism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17847A7C-06C1-470B-A7C1-A659AE015188}"/>
              </a:ext>
            </a:extLst>
          </p:cNvPr>
          <p:cNvSpPr/>
          <p:nvPr/>
        </p:nvSpPr>
        <p:spPr>
          <a:xfrm rot="16200000">
            <a:off x="6166253" y="3252430"/>
            <a:ext cx="465658" cy="1685784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Callout: Bent Line 35">
            <a:extLst>
              <a:ext uri="{FF2B5EF4-FFF2-40B4-BE49-F238E27FC236}">
                <a16:creationId xmlns:a16="http://schemas.microsoft.com/office/drawing/2014/main" id="{FAA42F84-25E1-4D65-A0BF-4ECDC97E26E8}"/>
              </a:ext>
            </a:extLst>
          </p:cNvPr>
          <p:cNvSpPr/>
          <p:nvPr/>
        </p:nvSpPr>
        <p:spPr>
          <a:xfrm>
            <a:off x="9244467" y="4429944"/>
            <a:ext cx="1939159" cy="1087821"/>
          </a:xfrm>
          <a:prstGeom prst="borderCallout2">
            <a:avLst>
              <a:gd name="adj1" fmla="val -4707"/>
              <a:gd name="adj2" fmla="val -3139"/>
              <a:gd name="adj3" fmla="val -13754"/>
              <a:gd name="adj4" fmla="val -29588"/>
              <a:gd name="adj5" fmla="val -32850"/>
              <a:gd name="adj6" fmla="val -5463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Training</a:t>
            </a:r>
          </a:p>
        </p:txBody>
      </p:sp>
      <p:sp>
        <p:nvSpPr>
          <p:cNvPr id="37" name="Thought Bubble: Cloud 36">
            <a:extLst>
              <a:ext uri="{FF2B5EF4-FFF2-40B4-BE49-F238E27FC236}">
                <a16:creationId xmlns:a16="http://schemas.microsoft.com/office/drawing/2014/main" id="{8A9431DC-0D30-401A-8006-EDDFA033803C}"/>
              </a:ext>
            </a:extLst>
          </p:cNvPr>
          <p:cNvSpPr/>
          <p:nvPr/>
        </p:nvSpPr>
        <p:spPr>
          <a:xfrm>
            <a:off x="5195675" y="499868"/>
            <a:ext cx="2830725" cy="1402292"/>
          </a:xfrm>
          <a:prstGeom prst="cloudCallout">
            <a:avLst>
              <a:gd name="adj1" fmla="val -55613"/>
              <a:gd name="adj2" fmla="val 6974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i="1" dirty="0" err="1">
                <a:solidFill>
                  <a:schemeClr val="tx1"/>
                </a:solidFill>
              </a:rPr>
              <a:t>Anything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goes</a:t>
            </a:r>
            <a:r>
              <a:rPr lang="fi-FI" dirty="0">
                <a:solidFill>
                  <a:schemeClr val="tx1"/>
                </a:solidFill>
              </a:rPr>
              <a:t>..? </a:t>
            </a:r>
            <a:r>
              <a:rPr lang="fi-FI" dirty="0" err="1">
                <a:solidFill>
                  <a:schemeClr val="tx1"/>
                </a:solidFill>
              </a:rPr>
              <a:t>Actually</a:t>
            </a:r>
            <a:r>
              <a:rPr lang="fi-FI" dirty="0">
                <a:solidFill>
                  <a:schemeClr val="tx1"/>
                </a:solidFill>
              </a:rPr>
              <a:t> no</a:t>
            </a: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B41860EC-98EB-4C5A-A8D6-BD09F9373DC9}"/>
              </a:ext>
            </a:extLst>
          </p:cNvPr>
          <p:cNvSpPr/>
          <p:nvPr/>
        </p:nvSpPr>
        <p:spPr>
          <a:xfrm rot="16200000">
            <a:off x="7930305" y="2725251"/>
            <a:ext cx="465658" cy="18338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Thought Bubble: Cloud 39">
            <a:extLst>
              <a:ext uri="{FF2B5EF4-FFF2-40B4-BE49-F238E27FC236}">
                <a16:creationId xmlns:a16="http://schemas.microsoft.com/office/drawing/2014/main" id="{96C273A3-1642-4611-A82C-DA17BE10EE29}"/>
              </a:ext>
            </a:extLst>
          </p:cNvPr>
          <p:cNvSpPr/>
          <p:nvPr/>
        </p:nvSpPr>
        <p:spPr>
          <a:xfrm>
            <a:off x="3434682" y="5457054"/>
            <a:ext cx="1836770" cy="887866"/>
          </a:xfrm>
          <a:prstGeom prst="cloudCallout">
            <a:avLst>
              <a:gd name="adj1" fmla="val -77048"/>
              <a:gd name="adj2" fmla="val -587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NL input </a:t>
            </a:r>
            <a:r>
              <a:rPr lang="fi-FI" sz="1200" dirty="0" err="1">
                <a:solidFill>
                  <a:schemeClr val="tx1"/>
                </a:solidFill>
              </a:rPr>
              <a:t>transformations</a:t>
            </a:r>
            <a:r>
              <a:rPr lang="fi-FI" sz="1200" dirty="0">
                <a:solidFill>
                  <a:schemeClr val="tx1"/>
                </a:solidFill>
              </a:rPr>
              <a:t> </a:t>
            </a:r>
            <a:r>
              <a:rPr lang="fi-FI" sz="1200" dirty="0" err="1">
                <a:solidFill>
                  <a:schemeClr val="tx1"/>
                </a:solidFill>
              </a:rPr>
              <a:t>ubiquitous</a:t>
            </a:r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41" name="Tekstiruutu 113">
            <a:extLst>
              <a:ext uri="{FF2B5EF4-FFF2-40B4-BE49-F238E27FC236}">
                <a16:creationId xmlns:a16="http://schemas.microsoft.com/office/drawing/2014/main" id="{BB0FC29C-BC61-4B98-A601-8806FF3EB9BA}"/>
              </a:ext>
            </a:extLst>
          </p:cNvPr>
          <p:cNvSpPr txBox="1"/>
          <p:nvPr/>
        </p:nvSpPr>
        <p:spPr>
          <a:xfrm>
            <a:off x="8039100" y="5870162"/>
            <a:ext cx="414898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/>
              <a:t>Govia</a:t>
            </a:r>
            <a:r>
              <a:rPr lang="en-US" sz="1600" dirty="0"/>
              <a:t>, Luke CG, et al. </a:t>
            </a:r>
          </a:p>
          <a:p>
            <a:pPr algn="r"/>
            <a:r>
              <a:rPr lang="en-US" sz="1600" dirty="0"/>
              <a:t>Neuromorphic Computing and Engineering 2.1 (2022): 014008</a:t>
            </a:r>
            <a:r>
              <a:rPr lang="es-ES" sz="1600" dirty="0"/>
              <a:t>.</a:t>
            </a:r>
            <a:endParaRPr lang="en-US" sz="1600" dirty="0"/>
          </a:p>
          <a:p>
            <a:pPr algn="r"/>
            <a:r>
              <a:rPr lang="en-US" sz="1000" dirty="0">
                <a:solidFill>
                  <a:schemeClr val="bg1"/>
                </a:solidFill>
              </a:rPr>
              <a:t>https://creativecommons.org/licenses/by/4.0/</a:t>
            </a:r>
            <a:endParaRPr lang="fi-FI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  <p:bldP spid="31" grpId="0" animBg="1"/>
      <p:bldP spid="32" grpId="0" animBg="1"/>
      <p:bldP spid="34" grpId="0" animBg="1"/>
      <p:bldP spid="36" grpId="0" animBg="1"/>
      <p:bldP spid="37" grpId="0" animBg="1"/>
      <p:bldP spid="38" grpId="0" animBg="1"/>
      <p:bldP spid="40" grpId="0" animBg="1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025D3-D3BA-4AD1-AC32-06591C24F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Need</a:t>
            </a:r>
            <a:r>
              <a:rPr lang="fi-FI" dirty="0"/>
              <a:t> </a:t>
            </a:r>
            <a:r>
              <a:rPr lang="fi-FI" dirty="0" err="1"/>
              <a:t>fading</a:t>
            </a:r>
            <a:r>
              <a:rPr lang="fi-FI" dirty="0"/>
              <a:t> </a:t>
            </a:r>
            <a:r>
              <a:rPr lang="fi-FI" dirty="0" err="1"/>
              <a:t>memory</a:t>
            </a:r>
            <a:r>
              <a:rPr lang="fi-FI" dirty="0"/>
              <a:t>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583A9B4-7152-4552-B179-5F7787BFE6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9667" y="1769532"/>
                <a:ext cx="5376333" cy="37930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i-FI" dirty="0"/>
                  <a:t>State </a:t>
                </a:r>
                <a14:m>
                  <m:oMath xmlns:m="http://schemas.openxmlformats.org/officeDocument/2006/math">
                    <m:r>
                      <a:rPr lang="fi-FI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fi-FI" dirty="0"/>
                  <a:t> cont. </a:t>
                </a:r>
                <a:r>
                  <a:rPr lang="fi-FI" dirty="0" err="1"/>
                  <a:t>function</a:t>
                </a:r>
                <a:r>
                  <a:rPr lang="fi-FI" dirty="0"/>
                  <a:t> of </a:t>
                </a:r>
                <a:r>
                  <a:rPr lang="fi-FI" dirty="0" err="1"/>
                  <a:t>recent</a:t>
                </a:r>
                <a:r>
                  <a:rPr lang="fi-FI" dirty="0"/>
                  <a:t> input </a:t>
                </a:r>
                <a:r>
                  <a:rPr lang="fi-FI" dirty="0" err="1"/>
                  <a:t>history</a:t>
                </a:r>
                <a:endParaRPr lang="fi-FI" dirty="0"/>
              </a:p>
              <a:p>
                <a:endParaRPr lang="fi-FI" dirty="0"/>
              </a:p>
              <a:p>
                <a:pPr>
                  <a:buFont typeface="Calibri" panose="020F0502020204030204" pitchFamily="34" charset="0"/>
                  <a:buChar char="→"/>
                </a:pPr>
                <a:r>
                  <a:rPr lang="fi-FI" dirty="0" err="1"/>
                  <a:t>Initial</a:t>
                </a:r>
                <a:r>
                  <a:rPr lang="fi-FI" dirty="0"/>
                  <a:t> </a:t>
                </a:r>
                <a:r>
                  <a:rPr lang="fi-FI" dirty="0" err="1"/>
                  <a:t>state</a:t>
                </a:r>
                <a:r>
                  <a:rPr lang="fi-FI" dirty="0"/>
                  <a:t> </a:t>
                </a:r>
                <a:r>
                  <a:rPr lang="fi-FI" dirty="0" err="1"/>
                  <a:t>irrelevant</a:t>
                </a:r>
                <a:r>
                  <a:rPr lang="fi-FI" dirty="0"/>
                  <a:t>, </a:t>
                </a:r>
                <a:r>
                  <a:rPr lang="fi-FI" dirty="0" err="1"/>
                  <a:t>tiny</a:t>
                </a:r>
                <a:r>
                  <a:rPr lang="fi-FI" dirty="0"/>
                  <a:t> </a:t>
                </a:r>
                <a:r>
                  <a:rPr lang="fi-FI" dirty="0" err="1"/>
                  <a:t>changes</a:t>
                </a:r>
                <a:r>
                  <a:rPr lang="fi-FI" dirty="0"/>
                  <a:t> in </a:t>
                </a:r>
                <a:r>
                  <a:rPr lang="fi-FI" dirty="0" err="1"/>
                  <a:t>recent</a:t>
                </a:r>
                <a:r>
                  <a:rPr lang="fi-FI" dirty="0"/>
                  <a:t> input = </a:t>
                </a:r>
                <a:r>
                  <a:rPr lang="fi-FI" dirty="0" err="1"/>
                  <a:t>tiny</a:t>
                </a:r>
                <a:r>
                  <a:rPr lang="fi-FI" dirty="0"/>
                  <a:t> </a:t>
                </a:r>
                <a:r>
                  <a:rPr lang="fi-FI" dirty="0" err="1"/>
                  <a:t>changes</a:t>
                </a:r>
                <a:r>
                  <a:rPr lang="fi-FI" dirty="0"/>
                  <a:t> in </a:t>
                </a:r>
                <a:r>
                  <a:rPr lang="fi-FI" dirty="0" err="1"/>
                  <a:t>state</a:t>
                </a:r>
                <a:endParaRPr lang="fi-FI" dirty="0"/>
              </a:p>
              <a:p>
                <a:pPr lvl="1"/>
                <a:r>
                  <a:rPr lang="fi-FI" dirty="0" err="1"/>
                  <a:t>Self</a:t>
                </a:r>
                <a:r>
                  <a:rPr lang="fi-FI" dirty="0"/>
                  <a:t> </a:t>
                </a:r>
                <a:r>
                  <a:rPr lang="fi-FI" dirty="0" err="1"/>
                  <a:t>correcting</a:t>
                </a:r>
                <a:r>
                  <a:rPr lang="fi-FI" dirty="0"/>
                  <a:t>!</a:t>
                </a:r>
              </a:p>
              <a:p>
                <a:pPr>
                  <a:buFont typeface="Calibri" panose="020F0502020204030204" pitchFamily="34" charset="0"/>
                  <a:buChar char="→"/>
                </a:pPr>
                <a:endParaRPr lang="fi-FI" dirty="0"/>
              </a:p>
              <a:p>
                <a:r>
                  <a:rPr lang="fi-FI" dirty="0" err="1"/>
                  <a:t>Tasks</a:t>
                </a:r>
                <a:r>
                  <a:rPr lang="fi-FI" dirty="0"/>
                  <a:t> </a:t>
                </a:r>
                <a:r>
                  <a:rPr lang="fi-FI" dirty="0" err="1"/>
                  <a:t>typically</a:t>
                </a:r>
                <a:r>
                  <a:rPr lang="fi-FI" dirty="0"/>
                  <a:t> </a:t>
                </a:r>
                <a:r>
                  <a:rPr lang="fi-FI" dirty="0" err="1"/>
                  <a:t>such</a:t>
                </a:r>
                <a:r>
                  <a:rPr lang="fi-FI" dirty="0"/>
                  <a:t> </a:t>
                </a:r>
                <a:r>
                  <a:rPr lang="fi-FI" dirty="0" err="1"/>
                  <a:t>functions</a:t>
                </a:r>
                <a:endParaRPr lang="fi-FI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583A9B4-7152-4552-B179-5F7787BFE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67" y="1769532"/>
                <a:ext cx="5376333" cy="3793068"/>
              </a:xfrm>
              <a:prstGeom prst="rect">
                <a:avLst/>
              </a:prstGeom>
              <a:blipFill>
                <a:blip r:embed="rId2"/>
                <a:stretch>
                  <a:fillRect l="-2041" t="-321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0A6E4A57-FFF0-4BDB-A3F6-D7B4F769A9F7}"/>
              </a:ext>
            </a:extLst>
          </p:cNvPr>
          <p:cNvGrpSpPr/>
          <p:nvPr/>
        </p:nvGrpSpPr>
        <p:grpSpPr>
          <a:xfrm>
            <a:off x="5998732" y="1343025"/>
            <a:ext cx="5274704" cy="3255156"/>
            <a:chOff x="5998732" y="1343025"/>
            <a:chExt cx="5274704" cy="3255156"/>
          </a:xfrm>
        </p:grpSpPr>
        <p:pic>
          <p:nvPicPr>
            <p:cNvPr id="9" name="Sisällön paikkamerkki 10">
              <a:extLst>
                <a:ext uri="{FF2B5EF4-FFF2-40B4-BE49-F238E27FC236}">
                  <a16:creationId xmlns:a16="http://schemas.microsoft.com/office/drawing/2014/main" id="{B04648D1-9293-4D9B-8F19-99FE6A754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42352" y="1343025"/>
              <a:ext cx="4431084" cy="266160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77C8BF-4DA9-49CE-9BC7-C4BCCB3FCD51}"/>
                </a:ext>
              </a:extLst>
            </p:cNvPr>
            <p:cNvSpPr txBox="1"/>
            <p:nvPr/>
          </p:nvSpPr>
          <p:spPr>
            <a:xfrm>
              <a:off x="8483889" y="4013406"/>
              <a:ext cx="16202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/>
                <a:t>More </a:t>
              </a:r>
              <a:r>
                <a:rPr lang="fi-FI" dirty="0" err="1"/>
                <a:t>inputs</a:t>
              </a:r>
              <a:r>
                <a:rPr lang="fi-FI" dirty="0"/>
                <a:t> →</a:t>
              </a:r>
            </a:p>
            <a:p>
              <a:pPr algn="ctr"/>
              <a:r>
                <a:rPr lang="fi-FI" sz="1400" dirty="0"/>
                <a:t>(</a:t>
              </a:r>
              <a:r>
                <a:rPr lang="fi-FI" sz="1400" dirty="0" err="1"/>
                <a:t>Same</a:t>
              </a:r>
              <a:r>
                <a:rPr lang="fi-FI" sz="1400" dirty="0"/>
                <a:t> </a:t>
              </a:r>
              <a:r>
                <a:rPr lang="fi-FI" sz="1400" dirty="0" err="1"/>
                <a:t>signal</a:t>
              </a:r>
              <a:r>
                <a:rPr lang="fi-FI" sz="1400" dirty="0"/>
                <a:t>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E31EF88-B90A-42D6-BA2F-69461D522A67}"/>
                </a:ext>
              </a:extLst>
            </p:cNvPr>
            <p:cNvSpPr txBox="1"/>
            <p:nvPr/>
          </p:nvSpPr>
          <p:spPr>
            <a:xfrm>
              <a:off x="5998732" y="2324320"/>
              <a:ext cx="1620230" cy="317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/>
                <a:t>State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BD1D5D1-A354-4C2C-BD17-EBEF446D0509}"/>
              </a:ext>
            </a:extLst>
          </p:cNvPr>
          <p:cNvGrpSpPr/>
          <p:nvPr/>
        </p:nvGrpSpPr>
        <p:grpSpPr>
          <a:xfrm>
            <a:off x="7424247" y="4733815"/>
            <a:ext cx="3870815" cy="1325563"/>
            <a:chOff x="7424247" y="4733815"/>
            <a:chExt cx="3870815" cy="1325563"/>
          </a:xfrm>
        </p:grpSpPr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C64420DF-CAD2-4327-A88D-3BFCA03CF041}"/>
                </a:ext>
              </a:extLst>
            </p:cNvPr>
            <p:cNvSpPr/>
            <p:nvPr/>
          </p:nvSpPr>
          <p:spPr>
            <a:xfrm>
              <a:off x="9057894" y="5146692"/>
              <a:ext cx="368799" cy="293488"/>
            </a:xfrm>
            <a:prstGeom prst="rightArrow">
              <a:avLst>
                <a:gd name="adj1" fmla="val 42712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16" name="Ryhmä 47">
              <a:extLst>
                <a:ext uri="{FF2B5EF4-FFF2-40B4-BE49-F238E27FC236}">
                  <a16:creationId xmlns:a16="http://schemas.microsoft.com/office/drawing/2014/main" id="{8A852289-55D7-447D-ADB4-64442032129D}"/>
                </a:ext>
              </a:extLst>
            </p:cNvPr>
            <p:cNvGrpSpPr/>
            <p:nvPr/>
          </p:nvGrpSpPr>
          <p:grpSpPr>
            <a:xfrm>
              <a:off x="7424247" y="4733815"/>
              <a:ext cx="1214283" cy="1325563"/>
              <a:chOff x="4226709" y="1690675"/>
              <a:chExt cx="3311842" cy="3615349"/>
            </a:xfrm>
          </p:grpSpPr>
          <p:grpSp>
            <p:nvGrpSpPr>
              <p:cNvPr id="17" name="Ryhmä 5">
                <a:extLst>
                  <a:ext uri="{FF2B5EF4-FFF2-40B4-BE49-F238E27FC236}">
                    <a16:creationId xmlns:a16="http://schemas.microsoft.com/office/drawing/2014/main" id="{D9D5708A-BB89-4650-BF19-9626A65B9C8D}"/>
                  </a:ext>
                </a:extLst>
              </p:cNvPr>
              <p:cNvGrpSpPr/>
              <p:nvPr/>
            </p:nvGrpSpPr>
            <p:grpSpPr>
              <a:xfrm>
                <a:off x="5093857" y="1690675"/>
                <a:ext cx="2444694" cy="241044"/>
                <a:chOff x="461394" y="1378031"/>
                <a:chExt cx="2444694" cy="241044"/>
              </a:xfrm>
            </p:grpSpPr>
            <p:cxnSp>
              <p:nvCxnSpPr>
                <p:cNvPr id="20" name="Suora yhdysviiva 10">
                  <a:extLst>
                    <a:ext uri="{FF2B5EF4-FFF2-40B4-BE49-F238E27FC236}">
                      <a16:creationId xmlns:a16="http://schemas.microsoft.com/office/drawing/2014/main" id="{5AB59E3D-7A20-4E4C-9696-369A51732BAC}"/>
                    </a:ext>
                  </a:extLst>
                </p:cNvPr>
                <p:cNvCxnSpPr/>
                <p:nvPr/>
              </p:nvCxnSpPr>
              <p:spPr>
                <a:xfrm>
                  <a:off x="461394" y="1619075"/>
                  <a:ext cx="2432808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uora yhdysviiva 11">
                  <a:extLst>
                    <a:ext uri="{FF2B5EF4-FFF2-40B4-BE49-F238E27FC236}">
                      <a16:creationId xmlns:a16="http://schemas.microsoft.com/office/drawing/2014/main" id="{04CABE4B-1A54-4FDE-B69B-31006FD29B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2930" y="1378044"/>
                  <a:ext cx="192946" cy="2410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uora yhdysviiva 12">
                  <a:extLst>
                    <a:ext uri="{FF2B5EF4-FFF2-40B4-BE49-F238E27FC236}">
                      <a16:creationId xmlns:a16="http://schemas.microsoft.com/office/drawing/2014/main" id="{C1B1241A-6FBD-414A-9E20-7A9AEC8881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5254" y="1378043"/>
                  <a:ext cx="192946" cy="2410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uora yhdysviiva 13">
                  <a:extLst>
                    <a:ext uri="{FF2B5EF4-FFF2-40B4-BE49-F238E27FC236}">
                      <a16:creationId xmlns:a16="http://schemas.microsoft.com/office/drawing/2014/main" id="{B8A3C022-CBD4-4FEA-A7E2-62DF2014C5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17578" y="1378042"/>
                  <a:ext cx="192946" cy="2410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uora yhdysviiva 14">
                  <a:extLst>
                    <a:ext uri="{FF2B5EF4-FFF2-40B4-BE49-F238E27FC236}">
                      <a16:creationId xmlns:a16="http://schemas.microsoft.com/office/drawing/2014/main" id="{4A68F1B9-45B6-4694-9961-A84844ADD2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9902" y="1378041"/>
                  <a:ext cx="192946" cy="2410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uora yhdysviiva 15">
                  <a:extLst>
                    <a:ext uri="{FF2B5EF4-FFF2-40B4-BE49-F238E27FC236}">
                      <a16:creationId xmlns:a16="http://schemas.microsoft.com/office/drawing/2014/main" id="{7BCA40DB-F2F7-4AAE-AB9D-4B9B087773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2226" y="1378040"/>
                  <a:ext cx="192946" cy="2410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uora yhdysviiva 16">
                  <a:extLst>
                    <a:ext uri="{FF2B5EF4-FFF2-40B4-BE49-F238E27FC236}">
                      <a16:creationId xmlns:a16="http://schemas.microsoft.com/office/drawing/2014/main" id="{5C656CC0-1213-4BF4-9A5D-7E98852FCD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34550" y="1378039"/>
                  <a:ext cx="192946" cy="2410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uora yhdysviiva 17">
                  <a:extLst>
                    <a:ext uri="{FF2B5EF4-FFF2-40B4-BE49-F238E27FC236}">
                      <a16:creationId xmlns:a16="http://schemas.microsoft.com/office/drawing/2014/main" id="{831CD775-1D57-4E23-9998-EF9C5AA044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06874" y="1378038"/>
                  <a:ext cx="192946" cy="2410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uora yhdysviiva 18">
                  <a:extLst>
                    <a:ext uri="{FF2B5EF4-FFF2-40B4-BE49-F238E27FC236}">
                      <a16:creationId xmlns:a16="http://schemas.microsoft.com/office/drawing/2014/main" id="{B671BA1E-6B70-482D-B944-525614444D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79198" y="1378037"/>
                  <a:ext cx="192946" cy="2410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uora yhdysviiva 19">
                  <a:extLst>
                    <a:ext uri="{FF2B5EF4-FFF2-40B4-BE49-F238E27FC236}">
                      <a16:creationId xmlns:a16="http://schemas.microsoft.com/office/drawing/2014/main" id="{49A21C78-6A4E-422C-BF8D-CB3DC82E8C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51522" y="1378036"/>
                  <a:ext cx="192946" cy="2410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uora yhdysviiva 20">
                  <a:extLst>
                    <a:ext uri="{FF2B5EF4-FFF2-40B4-BE49-F238E27FC236}">
                      <a16:creationId xmlns:a16="http://schemas.microsoft.com/office/drawing/2014/main" id="{5AC6E31B-8627-420E-9849-578F3112FE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23846" y="1378035"/>
                  <a:ext cx="192946" cy="2410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uora yhdysviiva 21">
                  <a:extLst>
                    <a:ext uri="{FF2B5EF4-FFF2-40B4-BE49-F238E27FC236}">
                      <a16:creationId xmlns:a16="http://schemas.microsoft.com/office/drawing/2014/main" id="{1F6C684A-0370-42E7-8CE0-F5EF25B57F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96170" y="1378034"/>
                  <a:ext cx="192946" cy="2410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uora yhdysviiva 22">
                  <a:extLst>
                    <a:ext uri="{FF2B5EF4-FFF2-40B4-BE49-F238E27FC236}">
                      <a16:creationId xmlns:a16="http://schemas.microsoft.com/office/drawing/2014/main" id="{2E1335B5-3C3F-4508-9B8E-87C0226A20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68494" y="1378033"/>
                  <a:ext cx="192946" cy="2410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uora yhdysviiva 23">
                  <a:extLst>
                    <a:ext uri="{FF2B5EF4-FFF2-40B4-BE49-F238E27FC236}">
                      <a16:creationId xmlns:a16="http://schemas.microsoft.com/office/drawing/2014/main" id="{3BA7021C-8D0C-4438-8FD7-EC6C4B2675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40818" y="1378032"/>
                  <a:ext cx="192946" cy="2410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uora yhdysviiva 24">
                  <a:extLst>
                    <a:ext uri="{FF2B5EF4-FFF2-40B4-BE49-F238E27FC236}">
                      <a16:creationId xmlns:a16="http://schemas.microsoft.com/office/drawing/2014/main" id="{236C9889-6E90-4D48-951B-5927D55DE8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13142" y="1378031"/>
                  <a:ext cx="192946" cy="24103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" name="Suora yhdysviiva 27">
                <a:extLst>
                  <a:ext uri="{FF2B5EF4-FFF2-40B4-BE49-F238E27FC236}">
                    <a16:creationId xmlns:a16="http://schemas.microsoft.com/office/drawing/2014/main" id="{3E6CBC46-4E34-40FC-BDB1-14AC8AC005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31417" y="1931706"/>
                <a:ext cx="1500866" cy="2623503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Ellipsi 29">
                <a:extLst>
                  <a:ext uri="{FF2B5EF4-FFF2-40B4-BE49-F238E27FC236}">
                    <a16:creationId xmlns:a16="http://schemas.microsoft.com/office/drawing/2014/main" id="{4DDCA9D0-9018-42C9-BD8F-7E80E34DC7A9}"/>
                  </a:ext>
                </a:extLst>
              </p:cNvPr>
              <p:cNvSpPr/>
              <p:nvPr/>
            </p:nvSpPr>
            <p:spPr>
              <a:xfrm>
                <a:off x="4226709" y="4400013"/>
                <a:ext cx="906011" cy="906011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35" name="Ryhmä 5">
              <a:extLst>
                <a:ext uri="{FF2B5EF4-FFF2-40B4-BE49-F238E27FC236}">
                  <a16:creationId xmlns:a16="http://schemas.microsoft.com/office/drawing/2014/main" id="{9A1625EA-0E29-4FF4-B987-3E3677BBB0F2}"/>
                </a:ext>
              </a:extLst>
            </p:cNvPr>
            <p:cNvGrpSpPr/>
            <p:nvPr/>
          </p:nvGrpSpPr>
          <p:grpSpPr>
            <a:xfrm>
              <a:off x="10018745" y="4733815"/>
              <a:ext cx="896344" cy="88378"/>
              <a:chOff x="461394" y="1378031"/>
              <a:chExt cx="2444694" cy="241044"/>
            </a:xfrm>
          </p:grpSpPr>
          <p:cxnSp>
            <p:nvCxnSpPr>
              <p:cNvPr id="36" name="Suora yhdysviiva 10">
                <a:extLst>
                  <a:ext uri="{FF2B5EF4-FFF2-40B4-BE49-F238E27FC236}">
                    <a16:creationId xmlns:a16="http://schemas.microsoft.com/office/drawing/2014/main" id="{198F2BBD-60B0-4625-8D29-7D361E6A1BA3}"/>
                  </a:ext>
                </a:extLst>
              </p:cNvPr>
              <p:cNvCxnSpPr/>
              <p:nvPr/>
            </p:nvCxnSpPr>
            <p:spPr>
              <a:xfrm>
                <a:off x="461394" y="1619075"/>
                <a:ext cx="24328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uora yhdysviiva 11">
                <a:extLst>
                  <a:ext uri="{FF2B5EF4-FFF2-40B4-BE49-F238E27FC236}">
                    <a16:creationId xmlns:a16="http://schemas.microsoft.com/office/drawing/2014/main" id="{8EEDA500-9C5D-4F77-97A9-3A134624D6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2930" y="1378044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uora yhdysviiva 12">
                <a:extLst>
                  <a:ext uri="{FF2B5EF4-FFF2-40B4-BE49-F238E27FC236}">
                    <a16:creationId xmlns:a16="http://schemas.microsoft.com/office/drawing/2014/main" id="{0DAED5B2-37CA-48AF-BBF1-834905039C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5254" y="1378043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uora yhdysviiva 13">
                <a:extLst>
                  <a:ext uri="{FF2B5EF4-FFF2-40B4-BE49-F238E27FC236}">
                    <a16:creationId xmlns:a16="http://schemas.microsoft.com/office/drawing/2014/main" id="{4E9787B8-3765-4016-8FAA-0F57A8043D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7578" y="1378042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uora yhdysviiva 14">
                <a:extLst>
                  <a:ext uri="{FF2B5EF4-FFF2-40B4-BE49-F238E27FC236}">
                    <a16:creationId xmlns:a16="http://schemas.microsoft.com/office/drawing/2014/main" id="{9EA0A68F-722E-48CC-8DD8-E1872457FE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9902" y="1378041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uora yhdysviiva 15">
                <a:extLst>
                  <a:ext uri="{FF2B5EF4-FFF2-40B4-BE49-F238E27FC236}">
                    <a16:creationId xmlns:a16="http://schemas.microsoft.com/office/drawing/2014/main" id="{F5D7F93E-915D-44A2-8884-E61E015BD3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2226" y="1378040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uora yhdysviiva 16">
                <a:extLst>
                  <a:ext uri="{FF2B5EF4-FFF2-40B4-BE49-F238E27FC236}">
                    <a16:creationId xmlns:a16="http://schemas.microsoft.com/office/drawing/2014/main" id="{A8F9851E-0848-4E74-B8C6-50DA411F7B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4550" y="1378039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uora yhdysviiva 17">
                <a:extLst>
                  <a:ext uri="{FF2B5EF4-FFF2-40B4-BE49-F238E27FC236}">
                    <a16:creationId xmlns:a16="http://schemas.microsoft.com/office/drawing/2014/main" id="{200A0604-607E-48E2-B4A7-B63B48A1F1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6874" y="1378038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uora yhdysviiva 18">
                <a:extLst>
                  <a:ext uri="{FF2B5EF4-FFF2-40B4-BE49-F238E27FC236}">
                    <a16:creationId xmlns:a16="http://schemas.microsoft.com/office/drawing/2014/main" id="{443DE488-D7EC-4818-98B3-73E1197122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79198" y="1378037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uora yhdysviiva 19">
                <a:extLst>
                  <a:ext uri="{FF2B5EF4-FFF2-40B4-BE49-F238E27FC236}">
                    <a16:creationId xmlns:a16="http://schemas.microsoft.com/office/drawing/2014/main" id="{C57EBA17-2259-4F59-B79F-54109FD982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1522" y="1378036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uora yhdysviiva 20">
                <a:extLst>
                  <a:ext uri="{FF2B5EF4-FFF2-40B4-BE49-F238E27FC236}">
                    <a16:creationId xmlns:a16="http://schemas.microsoft.com/office/drawing/2014/main" id="{F06D7173-F308-492A-AF53-9B6645FD08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23846" y="1378035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uora yhdysviiva 21">
                <a:extLst>
                  <a:ext uri="{FF2B5EF4-FFF2-40B4-BE49-F238E27FC236}">
                    <a16:creationId xmlns:a16="http://schemas.microsoft.com/office/drawing/2014/main" id="{AF52436C-6012-4C55-AA12-F56EF5A9DB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96170" y="1378034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uora yhdysviiva 22">
                <a:extLst>
                  <a:ext uri="{FF2B5EF4-FFF2-40B4-BE49-F238E27FC236}">
                    <a16:creationId xmlns:a16="http://schemas.microsoft.com/office/drawing/2014/main" id="{C1B801D2-44A6-415C-8A16-F0B530C2F8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8494" y="1378033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uora yhdysviiva 23">
                <a:extLst>
                  <a:ext uri="{FF2B5EF4-FFF2-40B4-BE49-F238E27FC236}">
                    <a16:creationId xmlns:a16="http://schemas.microsoft.com/office/drawing/2014/main" id="{E6F40780-2C32-4AA5-897D-C2BB0505B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0818" y="1378032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uora yhdysviiva 24">
                <a:extLst>
                  <a:ext uri="{FF2B5EF4-FFF2-40B4-BE49-F238E27FC236}">
                    <a16:creationId xmlns:a16="http://schemas.microsoft.com/office/drawing/2014/main" id="{B209AEB4-21EE-4938-B646-4E323B302D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3142" y="1378031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CCCDE83-6C8D-4B74-9106-857545539E30}"/>
                </a:ext>
              </a:extLst>
            </p:cNvPr>
            <p:cNvGrpSpPr/>
            <p:nvPr/>
          </p:nvGrpSpPr>
          <p:grpSpPr>
            <a:xfrm rot="18454804">
              <a:off x="10290465" y="4894467"/>
              <a:ext cx="772006" cy="1237189"/>
              <a:chOff x="9116606" y="2108945"/>
              <a:chExt cx="772006" cy="1237189"/>
            </a:xfrm>
          </p:grpSpPr>
          <p:cxnSp>
            <p:nvCxnSpPr>
              <p:cNvPr id="52" name="Suora yhdysviiva 27">
                <a:extLst>
                  <a:ext uri="{FF2B5EF4-FFF2-40B4-BE49-F238E27FC236}">
                    <a16:creationId xmlns:a16="http://schemas.microsoft.com/office/drawing/2014/main" id="{F8B4E647-A262-409C-9729-F4FDBB13F8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38321" y="2108945"/>
                <a:ext cx="550291" cy="96190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Ellipsi 29">
                <a:extLst>
                  <a:ext uri="{FF2B5EF4-FFF2-40B4-BE49-F238E27FC236}">
                    <a16:creationId xmlns:a16="http://schemas.microsoft.com/office/drawing/2014/main" id="{B24B48D0-3CE7-4C04-8569-16B2600B1A6C}"/>
                  </a:ext>
                </a:extLst>
              </p:cNvPr>
              <p:cNvSpPr/>
              <p:nvPr/>
            </p:nvSpPr>
            <p:spPr>
              <a:xfrm>
                <a:off x="9116606" y="3013946"/>
                <a:ext cx="332188" cy="332188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pic>
        <p:nvPicPr>
          <p:cNvPr id="56" name="Picture 3" descr="C:\Users\jsinok\AppData\Local\Microsoft\Windows\Temporary Internet Files\Content.IE5\5ZLUJT3V\Elefant[1].png">
            <a:extLst>
              <a:ext uri="{FF2B5EF4-FFF2-40B4-BE49-F238E27FC236}">
                <a16:creationId xmlns:a16="http://schemas.microsoft.com/office/drawing/2014/main" id="{FDB742B5-489A-4F52-AE58-3959F9993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683" y="555025"/>
            <a:ext cx="1052887" cy="8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39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row: Right 41">
            <a:extLst>
              <a:ext uri="{FF2B5EF4-FFF2-40B4-BE49-F238E27FC236}">
                <a16:creationId xmlns:a16="http://schemas.microsoft.com/office/drawing/2014/main" id="{5B5B4B67-5C1D-4D36-A968-FDFDD41ADDD7}"/>
              </a:ext>
            </a:extLst>
          </p:cNvPr>
          <p:cNvSpPr/>
          <p:nvPr/>
        </p:nvSpPr>
        <p:spPr>
          <a:xfrm>
            <a:off x="3582365" y="2477898"/>
            <a:ext cx="368799" cy="293488"/>
          </a:xfrm>
          <a:prstGeom prst="rightArrow">
            <a:avLst>
              <a:gd name="adj1" fmla="val 427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C802B27E-3B8B-42FE-8FD3-D6DB1346DF94}"/>
              </a:ext>
            </a:extLst>
          </p:cNvPr>
          <p:cNvSpPr/>
          <p:nvPr/>
        </p:nvSpPr>
        <p:spPr>
          <a:xfrm>
            <a:off x="8450337" y="2471553"/>
            <a:ext cx="368799" cy="293488"/>
          </a:xfrm>
          <a:prstGeom prst="rightArrow">
            <a:avLst>
              <a:gd name="adj1" fmla="val 427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46" name="Ryhmä 47">
            <a:extLst>
              <a:ext uri="{FF2B5EF4-FFF2-40B4-BE49-F238E27FC236}">
                <a16:creationId xmlns:a16="http://schemas.microsoft.com/office/drawing/2014/main" id="{AB320D3A-9E2B-40EC-BB11-96B2FF70F825}"/>
              </a:ext>
            </a:extLst>
          </p:cNvPr>
          <p:cNvGrpSpPr/>
          <p:nvPr/>
        </p:nvGrpSpPr>
        <p:grpSpPr>
          <a:xfrm>
            <a:off x="2146083" y="2072459"/>
            <a:ext cx="1214283" cy="1325563"/>
            <a:chOff x="4226709" y="1690675"/>
            <a:chExt cx="3311842" cy="3615349"/>
          </a:xfrm>
        </p:grpSpPr>
        <p:grpSp>
          <p:nvGrpSpPr>
            <p:cNvPr id="47" name="Ryhmä 5">
              <a:extLst>
                <a:ext uri="{FF2B5EF4-FFF2-40B4-BE49-F238E27FC236}">
                  <a16:creationId xmlns:a16="http://schemas.microsoft.com/office/drawing/2014/main" id="{56AE67D6-DF7D-4B79-9CD4-94D38A39E934}"/>
                </a:ext>
              </a:extLst>
            </p:cNvPr>
            <p:cNvGrpSpPr/>
            <p:nvPr/>
          </p:nvGrpSpPr>
          <p:grpSpPr>
            <a:xfrm>
              <a:off x="5093857" y="1690675"/>
              <a:ext cx="2444694" cy="241044"/>
              <a:chOff x="461394" y="1378031"/>
              <a:chExt cx="2444694" cy="241044"/>
            </a:xfrm>
          </p:grpSpPr>
          <p:cxnSp>
            <p:nvCxnSpPr>
              <p:cNvPr id="50" name="Suora yhdysviiva 10">
                <a:extLst>
                  <a:ext uri="{FF2B5EF4-FFF2-40B4-BE49-F238E27FC236}">
                    <a16:creationId xmlns:a16="http://schemas.microsoft.com/office/drawing/2014/main" id="{8B6EF765-D4C8-4690-AAAB-BB78BA8B14E7}"/>
                  </a:ext>
                </a:extLst>
              </p:cNvPr>
              <p:cNvCxnSpPr/>
              <p:nvPr/>
            </p:nvCxnSpPr>
            <p:spPr>
              <a:xfrm>
                <a:off x="461394" y="1619075"/>
                <a:ext cx="24328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uora yhdysviiva 11">
                <a:extLst>
                  <a:ext uri="{FF2B5EF4-FFF2-40B4-BE49-F238E27FC236}">
                    <a16:creationId xmlns:a16="http://schemas.microsoft.com/office/drawing/2014/main" id="{CAFB3B96-6D81-461A-883F-0EF290931F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2930" y="1378044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uora yhdysviiva 12">
                <a:extLst>
                  <a:ext uri="{FF2B5EF4-FFF2-40B4-BE49-F238E27FC236}">
                    <a16:creationId xmlns:a16="http://schemas.microsoft.com/office/drawing/2014/main" id="{DDE3D2FC-342B-4113-B8CC-67AAE9CA5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5254" y="1378043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uora yhdysviiva 13">
                <a:extLst>
                  <a:ext uri="{FF2B5EF4-FFF2-40B4-BE49-F238E27FC236}">
                    <a16:creationId xmlns:a16="http://schemas.microsoft.com/office/drawing/2014/main" id="{BF72333E-F089-4573-9CB5-0B0B97B667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7578" y="1378042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uora yhdysviiva 14">
                <a:extLst>
                  <a:ext uri="{FF2B5EF4-FFF2-40B4-BE49-F238E27FC236}">
                    <a16:creationId xmlns:a16="http://schemas.microsoft.com/office/drawing/2014/main" id="{D59B1C80-821D-4FD4-9FDF-70BE78F262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9902" y="1378041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uora yhdysviiva 15">
                <a:extLst>
                  <a:ext uri="{FF2B5EF4-FFF2-40B4-BE49-F238E27FC236}">
                    <a16:creationId xmlns:a16="http://schemas.microsoft.com/office/drawing/2014/main" id="{9AC25D56-362E-49D5-8E4D-E3964861F9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2226" y="1378040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uora yhdysviiva 16">
                <a:extLst>
                  <a:ext uri="{FF2B5EF4-FFF2-40B4-BE49-F238E27FC236}">
                    <a16:creationId xmlns:a16="http://schemas.microsoft.com/office/drawing/2014/main" id="{080C5E72-904C-444C-88C9-AF0A71394F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4550" y="1378039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uora yhdysviiva 17">
                <a:extLst>
                  <a:ext uri="{FF2B5EF4-FFF2-40B4-BE49-F238E27FC236}">
                    <a16:creationId xmlns:a16="http://schemas.microsoft.com/office/drawing/2014/main" id="{838E74F0-D7F3-4164-97FE-D7FB9AC3C6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6874" y="1378038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uora yhdysviiva 18">
                <a:extLst>
                  <a:ext uri="{FF2B5EF4-FFF2-40B4-BE49-F238E27FC236}">
                    <a16:creationId xmlns:a16="http://schemas.microsoft.com/office/drawing/2014/main" id="{0F19D027-440D-41F2-8C8D-951896927D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79198" y="1378037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uora yhdysviiva 19">
                <a:extLst>
                  <a:ext uri="{FF2B5EF4-FFF2-40B4-BE49-F238E27FC236}">
                    <a16:creationId xmlns:a16="http://schemas.microsoft.com/office/drawing/2014/main" id="{57C07A09-2347-4C2B-A30B-AEC731D3EE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1522" y="1378036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uora yhdysviiva 20">
                <a:extLst>
                  <a:ext uri="{FF2B5EF4-FFF2-40B4-BE49-F238E27FC236}">
                    <a16:creationId xmlns:a16="http://schemas.microsoft.com/office/drawing/2014/main" id="{FE78FBDB-717B-4C3F-9910-A2072B1A53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23846" y="1378035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uora yhdysviiva 21">
                <a:extLst>
                  <a:ext uri="{FF2B5EF4-FFF2-40B4-BE49-F238E27FC236}">
                    <a16:creationId xmlns:a16="http://schemas.microsoft.com/office/drawing/2014/main" id="{20A6A453-9CA3-4B5D-9ED0-E551E7AECE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96170" y="1378034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uora yhdysviiva 22">
                <a:extLst>
                  <a:ext uri="{FF2B5EF4-FFF2-40B4-BE49-F238E27FC236}">
                    <a16:creationId xmlns:a16="http://schemas.microsoft.com/office/drawing/2014/main" id="{B4AFF717-7EB4-4F15-A288-96599D6BE1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8494" y="1378033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uora yhdysviiva 23">
                <a:extLst>
                  <a:ext uri="{FF2B5EF4-FFF2-40B4-BE49-F238E27FC236}">
                    <a16:creationId xmlns:a16="http://schemas.microsoft.com/office/drawing/2014/main" id="{99CD3960-9D2B-4EDB-9760-29BBCCA97A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0818" y="1378032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uora yhdysviiva 24">
                <a:extLst>
                  <a:ext uri="{FF2B5EF4-FFF2-40B4-BE49-F238E27FC236}">
                    <a16:creationId xmlns:a16="http://schemas.microsoft.com/office/drawing/2014/main" id="{776E77F9-B778-40E7-894C-2B5FF6DB10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3142" y="1378031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Suora yhdysviiva 27">
              <a:extLst>
                <a:ext uri="{FF2B5EF4-FFF2-40B4-BE49-F238E27FC236}">
                  <a16:creationId xmlns:a16="http://schemas.microsoft.com/office/drawing/2014/main" id="{D1FC265A-FD50-46EB-92A7-16A31613F6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31417" y="1931706"/>
              <a:ext cx="1500866" cy="2623503"/>
            </a:xfrm>
            <a:prstGeom prst="line">
              <a:avLst/>
            </a:prstGeom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Ellipsi 29">
              <a:extLst>
                <a:ext uri="{FF2B5EF4-FFF2-40B4-BE49-F238E27FC236}">
                  <a16:creationId xmlns:a16="http://schemas.microsoft.com/office/drawing/2014/main" id="{CE60E3EE-5B7E-4920-B8A0-B50ADFA19291}"/>
                </a:ext>
              </a:extLst>
            </p:cNvPr>
            <p:cNvSpPr/>
            <p:nvPr/>
          </p:nvSpPr>
          <p:spPr>
            <a:xfrm>
              <a:off x="4226709" y="4400013"/>
              <a:ext cx="906011" cy="9060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66" name="Ryhmä 5">
            <a:extLst>
              <a:ext uri="{FF2B5EF4-FFF2-40B4-BE49-F238E27FC236}">
                <a16:creationId xmlns:a16="http://schemas.microsoft.com/office/drawing/2014/main" id="{262F7213-38EB-41D2-A3B9-3FA295EDB1A3}"/>
              </a:ext>
            </a:extLst>
          </p:cNvPr>
          <p:cNvGrpSpPr/>
          <p:nvPr/>
        </p:nvGrpSpPr>
        <p:grpSpPr>
          <a:xfrm>
            <a:off x="9434545" y="2020571"/>
            <a:ext cx="896344" cy="88378"/>
            <a:chOff x="461394" y="1378031"/>
            <a:chExt cx="2444694" cy="241044"/>
          </a:xfrm>
        </p:grpSpPr>
        <p:cxnSp>
          <p:nvCxnSpPr>
            <p:cNvPr id="69" name="Suora yhdysviiva 10">
              <a:extLst>
                <a:ext uri="{FF2B5EF4-FFF2-40B4-BE49-F238E27FC236}">
                  <a16:creationId xmlns:a16="http://schemas.microsoft.com/office/drawing/2014/main" id="{3FB8FFD2-E43D-41A9-B168-BF6DC8B05010}"/>
                </a:ext>
              </a:extLst>
            </p:cNvPr>
            <p:cNvCxnSpPr/>
            <p:nvPr/>
          </p:nvCxnSpPr>
          <p:spPr>
            <a:xfrm>
              <a:off x="461394" y="1619075"/>
              <a:ext cx="243280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uora yhdysviiva 11">
              <a:extLst>
                <a:ext uri="{FF2B5EF4-FFF2-40B4-BE49-F238E27FC236}">
                  <a16:creationId xmlns:a16="http://schemas.microsoft.com/office/drawing/2014/main" id="{5D729F94-77C5-40FA-932F-7AD1B6DCD10E}"/>
                </a:ext>
              </a:extLst>
            </p:cNvPr>
            <p:cNvCxnSpPr>
              <a:cxnSpLocks/>
            </p:cNvCxnSpPr>
            <p:nvPr/>
          </p:nvCxnSpPr>
          <p:spPr>
            <a:xfrm>
              <a:off x="472930" y="1378044"/>
              <a:ext cx="192946" cy="241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uora yhdysviiva 12">
              <a:extLst>
                <a:ext uri="{FF2B5EF4-FFF2-40B4-BE49-F238E27FC236}">
                  <a16:creationId xmlns:a16="http://schemas.microsoft.com/office/drawing/2014/main" id="{DC008E85-B3FC-44EE-B03C-2227817822B7}"/>
                </a:ext>
              </a:extLst>
            </p:cNvPr>
            <p:cNvCxnSpPr>
              <a:cxnSpLocks/>
            </p:cNvCxnSpPr>
            <p:nvPr/>
          </p:nvCxnSpPr>
          <p:spPr>
            <a:xfrm>
              <a:off x="645254" y="1378043"/>
              <a:ext cx="192946" cy="241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uora yhdysviiva 13">
              <a:extLst>
                <a:ext uri="{FF2B5EF4-FFF2-40B4-BE49-F238E27FC236}">
                  <a16:creationId xmlns:a16="http://schemas.microsoft.com/office/drawing/2014/main" id="{5EB53AA5-7EAB-4613-838E-9C78C09487D6}"/>
                </a:ext>
              </a:extLst>
            </p:cNvPr>
            <p:cNvCxnSpPr>
              <a:cxnSpLocks/>
            </p:cNvCxnSpPr>
            <p:nvPr/>
          </p:nvCxnSpPr>
          <p:spPr>
            <a:xfrm>
              <a:off x="817578" y="1378042"/>
              <a:ext cx="192946" cy="241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uora yhdysviiva 14">
              <a:extLst>
                <a:ext uri="{FF2B5EF4-FFF2-40B4-BE49-F238E27FC236}">
                  <a16:creationId xmlns:a16="http://schemas.microsoft.com/office/drawing/2014/main" id="{76D6500A-8E1F-4E99-9F9A-61DB2AE51264}"/>
                </a:ext>
              </a:extLst>
            </p:cNvPr>
            <p:cNvCxnSpPr>
              <a:cxnSpLocks/>
            </p:cNvCxnSpPr>
            <p:nvPr/>
          </p:nvCxnSpPr>
          <p:spPr>
            <a:xfrm>
              <a:off x="989902" y="1378041"/>
              <a:ext cx="192946" cy="241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uora yhdysviiva 15">
              <a:extLst>
                <a:ext uri="{FF2B5EF4-FFF2-40B4-BE49-F238E27FC236}">
                  <a16:creationId xmlns:a16="http://schemas.microsoft.com/office/drawing/2014/main" id="{B75DAB3F-AF03-46B2-8AFF-B3020BDB6491}"/>
                </a:ext>
              </a:extLst>
            </p:cNvPr>
            <p:cNvCxnSpPr>
              <a:cxnSpLocks/>
            </p:cNvCxnSpPr>
            <p:nvPr/>
          </p:nvCxnSpPr>
          <p:spPr>
            <a:xfrm>
              <a:off x="1162226" y="1378040"/>
              <a:ext cx="192946" cy="241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uora yhdysviiva 16">
              <a:extLst>
                <a:ext uri="{FF2B5EF4-FFF2-40B4-BE49-F238E27FC236}">
                  <a16:creationId xmlns:a16="http://schemas.microsoft.com/office/drawing/2014/main" id="{073F0D1C-198A-41FE-AC19-EAE7335289C1}"/>
                </a:ext>
              </a:extLst>
            </p:cNvPr>
            <p:cNvCxnSpPr>
              <a:cxnSpLocks/>
            </p:cNvCxnSpPr>
            <p:nvPr/>
          </p:nvCxnSpPr>
          <p:spPr>
            <a:xfrm>
              <a:off x="1334550" y="1378039"/>
              <a:ext cx="192946" cy="241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uora yhdysviiva 17">
              <a:extLst>
                <a:ext uri="{FF2B5EF4-FFF2-40B4-BE49-F238E27FC236}">
                  <a16:creationId xmlns:a16="http://schemas.microsoft.com/office/drawing/2014/main" id="{2F071560-5693-40F3-AC6C-425A1BB24752}"/>
                </a:ext>
              </a:extLst>
            </p:cNvPr>
            <p:cNvCxnSpPr>
              <a:cxnSpLocks/>
            </p:cNvCxnSpPr>
            <p:nvPr/>
          </p:nvCxnSpPr>
          <p:spPr>
            <a:xfrm>
              <a:off x="1506874" y="1378038"/>
              <a:ext cx="192946" cy="241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uora yhdysviiva 18">
              <a:extLst>
                <a:ext uri="{FF2B5EF4-FFF2-40B4-BE49-F238E27FC236}">
                  <a16:creationId xmlns:a16="http://schemas.microsoft.com/office/drawing/2014/main" id="{EA4A330D-6A19-411B-B3A6-851F8132C9D7}"/>
                </a:ext>
              </a:extLst>
            </p:cNvPr>
            <p:cNvCxnSpPr>
              <a:cxnSpLocks/>
            </p:cNvCxnSpPr>
            <p:nvPr/>
          </p:nvCxnSpPr>
          <p:spPr>
            <a:xfrm>
              <a:off x="1679198" y="1378037"/>
              <a:ext cx="192946" cy="241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uora yhdysviiva 19">
              <a:extLst>
                <a:ext uri="{FF2B5EF4-FFF2-40B4-BE49-F238E27FC236}">
                  <a16:creationId xmlns:a16="http://schemas.microsoft.com/office/drawing/2014/main" id="{E28E3BDA-6926-407C-BAC7-977618330137}"/>
                </a:ext>
              </a:extLst>
            </p:cNvPr>
            <p:cNvCxnSpPr>
              <a:cxnSpLocks/>
            </p:cNvCxnSpPr>
            <p:nvPr/>
          </p:nvCxnSpPr>
          <p:spPr>
            <a:xfrm>
              <a:off x="1851522" y="1378036"/>
              <a:ext cx="192946" cy="241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uora yhdysviiva 20">
              <a:extLst>
                <a:ext uri="{FF2B5EF4-FFF2-40B4-BE49-F238E27FC236}">
                  <a16:creationId xmlns:a16="http://schemas.microsoft.com/office/drawing/2014/main" id="{9E404827-1A28-493F-9B15-BCC2D079CBE1}"/>
                </a:ext>
              </a:extLst>
            </p:cNvPr>
            <p:cNvCxnSpPr>
              <a:cxnSpLocks/>
            </p:cNvCxnSpPr>
            <p:nvPr/>
          </p:nvCxnSpPr>
          <p:spPr>
            <a:xfrm>
              <a:off x="2023846" y="1378035"/>
              <a:ext cx="192946" cy="241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uora yhdysviiva 21">
              <a:extLst>
                <a:ext uri="{FF2B5EF4-FFF2-40B4-BE49-F238E27FC236}">
                  <a16:creationId xmlns:a16="http://schemas.microsoft.com/office/drawing/2014/main" id="{3F6800B8-9E7A-4397-BE04-20B33F597942}"/>
                </a:ext>
              </a:extLst>
            </p:cNvPr>
            <p:cNvCxnSpPr>
              <a:cxnSpLocks/>
            </p:cNvCxnSpPr>
            <p:nvPr/>
          </p:nvCxnSpPr>
          <p:spPr>
            <a:xfrm>
              <a:off x="2196170" y="1378034"/>
              <a:ext cx="192946" cy="241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uora yhdysviiva 22">
              <a:extLst>
                <a:ext uri="{FF2B5EF4-FFF2-40B4-BE49-F238E27FC236}">
                  <a16:creationId xmlns:a16="http://schemas.microsoft.com/office/drawing/2014/main" id="{63BD6E8F-DF57-4E10-B6B5-6053A34FD8C9}"/>
                </a:ext>
              </a:extLst>
            </p:cNvPr>
            <p:cNvCxnSpPr>
              <a:cxnSpLocks/>
            </p:cNvCxnSpPr>
            <p:nvPr/>
          </p:nvCxnSpPr>
          <p:spPr>
            <a:xfrm>
              <a:off x="2368494" y="1378033"/>
              <a:ext cx="192946" cy="241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uora yhdysviiva 23">
              <a:extLst>
                <a:ext uri="{FF2B5EF4-FFF2-40B4-BE49-F238E27FC236}">
                  <a16:creationId xmlns:a16="http://schemas.microsoft.com/office/drawing/2014/main" id="{DFFF0E26-FB7A-46B3-9AF1-E638219A435D}"/>
                </a:ext>
              </a:extLst>
            </p:cNvPr>
            <p:cNvCxnSpPr>
              <a:cxnSpLocks/>
            </p:cNvCxnSpPr>
            <p:nvPr/>
          </p:nvCxnSpPr>
          <p:spPr>
            <a:xfrm>
              <a:off x="2540818" y="1378032"/>
              <a:ext cx="192946" cy="241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uora yhdysviiva 24">
              <a:extLst>
                <a:ext uri="{FF2B5EF4-FFF2-40B4-BE49-F238E27FC236}">
                  <a16:creationId xmlns:a16="http://schemas.microsoft.com/office/drawing/2014/main" id="{27A7D771-20BA-466E-A723-3F91A7C4E167}"/>
                </a:ext>
              </a:extLst>
            </p:cNvPr>
            <p:cNvCxnSpPr>
              <a:cxnSpLocks/>
            </p:cNvCxnSpPr>
            <p:nvPr/>
          </p:nvCxnSpPr>
          <p:spPr>
            <a:xfrm>
              <a:off x="2713142" y="1378031"/>
              <a:ext cx="192946" cy="241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3267376-4528-4AF1-B263-6E4F21AD6A23}"/>
              </a:ext>
            </a:extLst>
          </p:cNvPr>
          <p:cNvGrpSpPr/>
          <p:nvPr/>
        </p:nvGrpSpPr>
        <p:grpSpPr>
          <a:xfrm rot="18454804">
            <a:off x="9706265" y="2181223"/>
            <a:ext cx="772006" cy="1237189"/>
            <a:chOff x="9116606" y="2108945"/>
            <a:chExt cx="772006" cy="1237189"/>
          </a:xfrm>
        </p:grpSpPr>
        <p:cxnSp>
          <p:nvCxnSpPr>
            <p:cNvPr id="67" name="Suora yhdysviiva 27">
              <a:extLst>
                <a:ext uri="{FF2B5EF4-FFF2-40B4-BE49-F238E27FC236}">
                  <a16:creationId xmlns:a16="http://schemas.microsoft.com/office/drawing/2014/main" id="{7F158C85-6C5C-4786-ACF6-83C8D79824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38321" y="2108945"/>
              <a:ext cx="550291" cy="961904"/>
            </a:xfrm>
            <a:prstGeom prst="line">
              <a:avLst/>
            </a:prstGeom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Ellipsi 29">
              <a:extLst>
                <a:ext uri="{FF2B5EF4-FFF2-40B4-BE49-F238E27FC236}">
                  <a16:creationId xmlns:a16="http://schemas.microsoft.com/office/drawing/2014/main" id="{936517D9-2D33-48E6-8BE1-FE442CCA7D04}"/>
                </a:ext>
              </a:extLst>
            </p:cNvPr>
            <p:cNvSpPr/>
            <p:nvPr/>
          </p:nvSpPr>
          <p:spPr>
            <a:xfrm>
              <a:off x="9116606" y="3013946"/>
              <a:ext cx="332188" cy="3321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296B45F3-4AA2-4CE2-9CD4-ED729749386F}"/>
              </a:ext>
            </a:extLst>
          </p:cNvPr>
          <p:cNvSpPr/>
          <p:nvPr/>
        </p:nvSpPr>
        <p:spPr>
          <a:xfrm>
            <a:off x="5573264" y="1533789"/>
            <a:ext cx="101181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?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2A40589-B3CD-44DE-98AA-5F372137013D}"/>
              </a:ext>
            </a:extLst>
          </p:cNvPr>
          <p:cNvSpPr txBox="1"/>
          <p:nvPr/>
        </p:nvSpPr>
        <p:spPr>
          <a:xfrm>
            <a:off x="4654884" y="3740395"/>
            <a:ext cx="28822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/>
              <a:t>Predict</a:t>
            </a:r>
            <a:r>
              <a:rPr lang="fi-FI" dirty="0"/>
              <a:t> </a:t>
            </a:r>
            <a:r>
              <a:rPr lang="fi-FI" dirty="0" err="1"/>
              <a:t>dynamics</a:t>
            </a:r>
            <a:br>
              <a:rPr lang="fi-FI" dirty="0"/>
            </a:br>
            <a:br>
              <a:rPr lang="fi-FI" dirty="0"/>
            </a:br>
            <a:r>
              <a:rPr lang="fi-FI" dirty="0"/>
              <a:t>Unknown EOM, </a:t>
            </a:r>
            <a:r>
              <a:rPr lang="fi-FI" dirty="0" err="1"/>
              <a:t>must</a:t>
            </a:r>
            <a:r>
              <a:rPr lang="fi-FI" dirty="0"/>
              <a:t> </a:t>
            </a:r>
            <a:r>
              <a:rPr lang="fi-FI" u="sng" dirty="0" err="1"/>
              <a:t>generalize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data</a:t>
            </a:r>
          </a:p>
          <a:p>
            <a:pPr algn="ctr"/>
            <a:endParaRPr lang="fi-FI" dirty="0"/>
          </a:p>
          <a:p>
            <a:pPr algn="ctr"/>
            <a:r>
              <a:rPr lang="fi-FI" dirty="0" err="1"/>
              <a:t>Say</a:t>
            </a:r>
            <a:r>
              <a:rPr lang="fi-FI" dirty="0"/>
              <a:t>, position data</a:t>
            </a:r>
          </a:p>
        </p:txBody>
      </p:sp>
    </p:spTree>
    <p:extLst>
      <p:ext uri="{BB962C8B-B14F-4D97-AF65-F5344CB8AC3E}">
        <p14:creationId xmlns:p14="http://schemas.microsoft.com/office/powerpoint/2010/main" val="253849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2EC5F-AF80-4EE5-83A9-47387938C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Fading</a:t>
            </a:r>
            <a:r>
              <a:rPr lang="fi-FI" dirty="0"/>
              <a:t> </a:t>
            </a:r>
            <a:r>
              <a:rPr lang="fi-FI" dirty="0" err="1"/>
              <a:t>memory</a:t>
            </a:r>
            <a:r>
              <a:rPr lang="fi-FI" dirty="0"/>
              <a:t>? OQS!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C1708-0855-426A-B66A-9A8CFF9D7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896" y="1826267"/>
            <a:ext cx="5331207" cy="3720252"/>
          </a:xfrm>
        </p:spPr>
        <p:txBody>
          <a:bodyPr>
            <a:normAutofit/>
          </a:bodyPr>
          <a:lstStyle/>
          <a:p>
            <a:r>
              <a:rPr lang="fi-FI" dirty="0" err="1"/>
              <a:t>Necessary</a:t>
            </a:r>
            <a:r>
              <a:rPr lang="fi-FI" dirty="0"/>
              <a:t>,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sufficient</a:t>
            </a:r>
            <a:endParaRPr lang="fi-FI" dirty="0"/>
          </a:p>
          <a:p>
            <a:pPr lvl="1"/>
            <a:r>
              <a:rPr lang="fi-FI" i="1" dirty="0"/>
              <a:t>U </a:t>
            </a:r>
            <a:r>
              <a:rPr lang="fi-FI" i="1" dirty="0" err="1"/>
              <a:t>dynamics</a:t>
            </a:r>
            <a:r>
              <a:rPr lang="fi-FI" i="1" dirty="0"/>
              <a:t> </a:t>
            </a:r>
            <a:r>
              <a:rPr lang="fi-FI" i="1" dirty="0" err="1"/>
              <a:t>reversible</a:t>
            </a:r>
            <a:br>
              <a:rPr lang="fi-FI" dirty="0"/>
            </a:br>
            <a:endParaRPr lang="fi-FI" dirty="0"/>
          </a:p>
          <a:p>
            <a:r>
              <a:rPr lang="fi-FI" dirty="0"/>
              <a:t>Some </a:t>
            </a:r>
            <a:r>
              <a:rPr lang="fi-FI" dirty="0" err="1"/>
              <a:t>mechanisms</a:t>
            </a:r>
            <a:endParaRPr lang="fi-FI" dirty="0"/>
          </a:p>
          <a:p>
            <a:pPr lvl="1"/>
            <a:r>
              <a:rPr lang="fi-FI" dirty="0" err="1"/>
              <a:t>Partial</a:t>
            </a:r>
            <a:r>
              <a:rPr lang="fi-FI" dirty="0"/>
              <a:t> </a:t>
            </a:r>
            <a:r>
              <a:rPr lang="fi-FI" dirty="0" err="1"/>
              <a:t>state</a:t>
            </a:r>
            <a:r>
              <a:rPr lang="fi-FI" dirty="0"/>
              <a:t> </a:t>
            </a:r>
            <a:r>
              <a:rPr lang="fi-FI" dirty="0" err="1"/>
              <a:t>reset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Continuous</a:t>
            </a:r>
            <a:r>
              <a:rPr lang="fi-FI" dirty="0"/>
              <a:t> </a:t>
            </a:r>
            <a:r>
              <a:rPr lang="fi-FI" dirty="0" err="1"/>
              <a:t>dissipation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Beam</a:t>
            </a:r>
            <a:r>
              <a:rPr lang="fi-FI" dirty="0"/>
              <a:t> </a:t>
            </a:r>
            <a:r>
              <a:rPr lang="fi-FI" dirty="0" err="1"/>
              <a:t>splitter</a:t>
            </a:r>
            <a:endParaRPr lang="fi-FI" dirty="0"/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2C64CF64-A88D-4A39-AC81-14E1E641A6F7}"/>
              </a:ext>
            </a:extLst>
          </p:cNvPr>
          <p:cNvSpPr/>
          <p:nvPr/>
        </p:nvSpPr>
        <p:spPr>
          <a:xfrm rot="5400000">
            <a:off x="5252422" y="2669329"/>
            <a:ext cx="1629699" cy="602936"/>
          </a:xfrm>
          <a:prstGeom prst="trapezoid">
            <a:avLst>
              <a:gd name="adj" fmla="val 37638"/>
            </a:avLst>
          </a:prstGeom>
          <a:solidFill>
            <a:schemeClr val="tx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1ECB7521-C01C-4B06-89D2-C6458484002A}"/>
              </a:ext>
            </a:extLst>
          </p:cNvPr>
          <p:cNvSpPr/>
          <p:nvPr/>
        </p:nvSpPr>
        <p:spPr>
          <a:xfrm>
            <a:off x="6143511" y="1958451"/>
            <a:ext cx="2060563" cy="2060564"/>
          </a:xfrm>
          <a:prstGeom prst="cub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8AD3C99-B699-441A-9279-6412CD4D3965}"/>
              </a:ext>
            </a:extLst>
          </p:cNvPr>
          <p:cNvGrpSpPr/>
          <p:nvPr/>
        </p:nvGrpSpPr>
        <p:grpSpPr>
          <a:xfrm>
            <a:off x="8607811" y="2418414"/>
            <a:ext cx="2910627" cy="990908"/>
            <a:chOff x="6046970" y="2146427"/>
            <a:chExt cx="2330865" cy="79353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873942A-AA9D-4516-BD19-C634EDE8C667}"/>
                </a:ext>
              </a:extLst>
            </p:cNvPr>
            <p:cNvGrpSpPr/>
            <p:nvPr/>
          </p:nvGrpSpPr>
          <p:grpSpPr>
            <a:xfrm>
              <a:off x="6893980" y="2343929"/>
              <a:ext cx="838200" cy="388880"/>
              <a:chOff x="6976533" y="2343929"/>
              <a:chExt cx="452967" cy="38888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C58A09A-EA9F-4092-9D58-3F25D2A01C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343929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A1442B6-2633-492E-809D-7E05EF1350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421705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313FEAE-CC41-4CDE-B8AC-F72D0AB9BC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499481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0718B6D-884E-4207-B54C-F9D6D1D0FC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577257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18559FD-95C1-4FD4-AD73-0E6FC9283C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655033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4D9DCE4-6AF3-4AC3-80C8-59DC685027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732809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3B7A03D3-CF31-4989-8E84-498FD64899BD}"/>
                    </a:ext>
                  </a:extLst>
                </p:cNvPr>
                <p:cNvSpPr/>
                <p:nvPr/>
              </p:nvSpPr>
              <p:spPr>
                <a:xfrm>
                  <a:off x="7584304" y="2146427"/>
                  <a:ext cx="793531" cy="7935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fi-FI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fi-FI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fi-FI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3B7A03D3-CF31-4989-8E84-498FD64899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4304" y="2146427"/>
                  <a:ext cx="793531" cy="793531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D1E9EBB-3614-4129-ACF9-06C871558CA0}"/>
                </a:ext>
              </a:extLst>
            </p:cNvPr>
            <p:cNvGrpSpPr/>
            <p:nvPr/>
          </p:nvGrpSpPr>
          <p:grpSpPr>
            <a:xfrm>
              <a:off x="6046970" y="2293418"/>
              <a:ext cx="858923" cy="499551"/>
              <a:chOff x="6046970" y="2293418"/>
              <a:chExt cx="858923" cy="49955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F33DD8F-A7B9-4F1A-A7E2-298F3B8B0225}"/>
                  </a:ext>
                </a:extLst>
              </p:cNvPr>
              <p:cNvSpPr/>
              <p:nvPr/>
            </p:nvSpPr>
            <p:spPr>
              <a:xfrm>
                <a:off x="6046970" y="2293418"/>
                <a:ext cx="858923" cy="49955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" name="Flowchart: Delay 12">
                <a:extLst>
                  <a:ext uri="{FF2B5EF4-FFF2-40B4-BE49-F238E27FC236}">
                    <a16:creationId xmlns:a16="http://schemas.microsoft.com/office/drawing/2014/main" id="{A370881C-74AB-4382-92EE-AC4BE231BAE6}"/>
                  </a:ext>
                </a:extLst>
              </p:cNvPr>
              <p:cNvSpPr/>
              <p:nvPr/>
            </p:nvSpPr>
            <p:spPr>
              <a:xfrm rot="16200000">
                <a:off x="6293739" y="2270811"/>
                <a:ext cx="347107" cy="546356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" name="Flowchart: Extract 13">
                <a:extLst>
                  <a:ext uri="{FF2B5EF4-FFF2-40B4-BE49-F238E27FC236}">
                    <a16:creationId xmlns:a16="http://schemas.microsoft.com/office/drawing/2014/main" id="{E643D454-DDE8-45A4-9D20-8AA1718C185A}"/>
                  </a:ext>
                </a:extLst>
              </p:cNvPr>
              <p:cNvSpPr/>
              <p:nvPr/>
            </p:nvSpPr>
            <p:spPr>
              <a:xfrm rot="1187998">
                <a:off x="6447497" y="2457495"/>
                <a:ext cx="119292" cy="232482"/>
              </a:xfrm>
              <a:prstGeom prst="flowChartExtra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667AB83-FD4D-4F2E-BB9F-A80025985AC8}"/>
                  </a:ext>
                </a:extLst>
              </p:cNvPr>
              <p:cNvCxnSpPr/>
              <p:nvPr/>
            </p:nvCxnSpPr>
            <p:spPr>
              <a:xfrm>
                <a:off x="6472238" y="2383884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72C4D9F-F17C-4AAA-92B0-2A57DF26C3F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92901" y="2514078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B120593-BC81-463C-9D43-38C6C2462BA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248401" y="2514148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54C351A-7064-44B8-BF1D-DE9C4E14E019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627814" y="2421397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5A6BCFF-38ED-4817-8BAD-D7DA070BB946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>
                <a:off x="6332379" y="2420851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DDABD32-77D5-495D-B675-F90063BA7D1C}"/>
              </a:ext>
            </a:extLst>
          </p:cNvPr>
          <p:cNvSpPr/>
          <p:nvPr/>
        </p:nvSpPr>
        <p:spPr>
          <a:xfrm>
            <a:off x="5114831" y="2732175"/>
            <a:ext cx="460531" cy="366488"/>
          </a:xfrm>
          <a:prstGeom prst="rightArrow">
            <a:avLst>
              <a:gd name="adj1" fmla="val 427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5B38B4BA-762C-4431-B2F0-7D1EB4B61B3F}"/>
              </a:ext>
            </a:extLst>
          </p:cNvPr>
          <p:cNvSpPr/>
          <p:nvPr/>
        </p:nvSpPr>
        <p:spPr>
          <a:xfrm>
            <a:off x="11642360" y="2724251"/>
            <a:ext cx="460531" cy="366488"/>
          </a:xfrm>
          <a:prstGeom prst="rightArrow">
            <a:avLst>
              <a:gd name="adj1" fmla="val 427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rapezoid 27">
            <a:extLst>
              <a:ext uri="{FF2B5EF4-FFF2-40B4-BE49-F238E27FC236}">
                <a16:creationId xmlns:a16="http://schemas.microsoft.com/office/drawing/2014/main" id="{DAF0BFD9-E324-4C1C-973A-7F25CEC50EDC}"/>
              </a:ext>
            </a:extLst>
          </p:cNvPr>
          <p:cNvSpPr/>
          <p:nvPr/>
        </p:nvSpPr>
        <p:spPr>
          <a:xfrm rot="16200000" flipH="1">
            <a:off x="7404009" y="2669329"/>
            <a:ext cx="1629699" cy="602936"/>
          </a:xfrm>
          <a:prstGeom prst="trapezoid">
            <a:avLst>
              <a:gd name="adj" fmla="val 37638"/>
            </a:avLst>
          </a:prstGeom>
          <a:solidFill>
            <a:schemeClr val="tx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6D829C-F2A5-4181-B863-E8F3B805C3B5}"/>
              </a:ext>
            </a:extLst>
          </p:cNvPr>
          <p:cNvSpPr txBox="1"/>
          <p:nvPr/>
        </p:nvSpPr>
        <p:spPr>
          <a:xfrm>
            <a:off x="6155270" y="2740753"/>
            <a:ext cx="1554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 err="1">
                <a:solidFill>
                  <a:schemeClr val="bg1">
                    <a:lumMod val="95000"/>
                  </a:schemeClr>
                </a:solidFill>
              </a:rPr>
              <a:t>reservoir</a:t>
            </a:r>
            <a:r>
              <a:rPr lang="fi-FI" sz="2800" dirty="0">
                <a:solidFill>
                  <a:schemeClr val="bg1">
                    <a:lumMod val="95000"/>
                  </a:schemeClr>
                </a:solidFill>
              </a:rPr>
              <a:t>,</a:t>
            </a:r>
          </a:p>
          <a:p>
            <a:pPr algn="ctr"/>
            <a:r>
              <a:rPr lang="fi-FI" sz="2800" dirty="0">
                <a:solidFill>
                  <a:schemeClr val="bg1">
                    <a:lumMod val="95000"/>
                  </a:schemeClr>
                </a:solidFill>
              </a:rPr>
              <a:t>OQS</a:t>
            </a:r>
          </a:p>
        </p:txBody>
      </p:sp>
    </p:spTree>
    <p:extLst>
      <p:ext uri="{BB962C8B-B14F-4D97-AF65-F5344CB8AC3E}">
        <p14:creationId xmlns:p14="http://schemas.microsoft.com/office/powerpoint/2010/main" val="284714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1ECB3014-7D1E-4A9D-BC53-FC6B63133DED}"/>
              </a:ext>
            </a:extLst>
          </p:cNvPr>
          <p:cNvGrpSpPr/>
          <p:nvPr/>
        </p:nvGrpSpPr>
        <p:grpSpPr>
          <a:xfrm>
            <a:off x="7613438" y="2448478"/>
            <a:ext cx="1925052" cy="1925052"/>
            <a:chOff x="5600032" y="1513303"/>
            <a:chExt cx="1925052" cy="192505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B828011-B56A-4156-8F19-657E5AFB4163}"/>
                </a:ext>
              </a:extLst>
            </p:cNvPr>
            <p:cNvSpPr/>
            <p:nvPr/>
          </p:nvSpPr>
          <p:spPr>
            <a:xfrm>
              <a:off x="5600032" y="1513303"/>
              <a:ext cx="1925052" cy="19250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  <a:p>
              <a:pPr algn="ctr"/>
              <a:endParaRPr lang="fi-FI" dirty="0"/>
            </a:p>
            <a:p>
              <a:pPr algn="ctr"/>
              <a:r>
                <a:rPr lang="fi-FI" dirty="0" err="1">
                  <a:solidFill>
                    <a:schemeClr val="tx1"/>
                  </a:solidFill>
                </a:rPr>
                <a:t>Fading</a:t>
              </a:r>
              <a:r>
                <a:rPr lang="fi-FI" dirty="0">
                  <a:solidFill>
                    <a:schemeClr val="tx1"/>
                  </a:solidFill>
                </a:rPr>
                <a:t> </a:t>
              </a:r>
              <a:r>
                <a:rPr lang="fi-FI" dirty="0" err="1">
                  <a:solidFill>
                    <a:schemeClr val="tx1"/>
                  </a:solidFill>
                </a:rPr>
                <a:t>memory</a:t>
              </a:r>
              <a:endParaRPr lang="fi-FI" dirty="0">
                <a:solidFill>
                  <a:schemeClr val="tx1"/>
                </a:solidFill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4CD7A3E-4A4A-4296-970C-1E7877149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6228101" y="1737593"/>
              <a:ext cx="706099" cy="706099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E0DF657-B1A7-43E8-AB8D-6F60D2108321}"/>
                </a:ext>
              </a:extLst>
            </p:cNvPr>
            <p:cNvCxnSpPr/>
            <p:nvPr/>
          </p:nvCxnSpPr>
          <p:spPr>
            <a:xfrm>
              <a:off x="6711950" y="1778000"/>
              <a:ext cx="269875" cy="112183"/>
            </a:xfrm>
            <a:prstGeom prst="line">
              <a:avLst/>
            </a:prstGeom>
            <a:ln w="57150">
              <a:solidFill>
                <a:schemeClr val="tx1"/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7AD06C4-BD70-4AFC-B075-C5D1ADF538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80476" y="1778000"/>
              <a:ext cx="269875" cy="112183"/>
            </a:xfrm>
            <a:prstGeom prst="line">
              <a:avLst/>
            </a:prstGeom>
            <a:ln w="57150">
              <a:solidFill>
                <a:schemeClr val="tx1"/>
              </a:solidFill>
            </a:ln>
            <a:effectLst>
              <a:softEdge rad="127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630E9A-28F5-4469-9849-703FD983DEDE}"/>
              </a:ext>
            </a:extLst>
          </p:cNvPr>
          <p:cNvGrpSpPr/>
          <p:nvPr/>
        </p:nvGrpSpPr>
        <p:grpSpPr>
          <a:xfrm>
            <a:off x="1238092" y="288936"/>
            <a:ext cx="2583337" cy="1989906"/>
            <a:chOff x="1182214" y="397694"/>
            <a:chExt cx="2583337" cy="198990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4BBA1DE-3BCD-4A2A-9709-0FBC48E90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720" y="1747193"/>
              <a:ext cx="733480" cy="41086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8CC916-E94E-4B2F-B66C-795D4326D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1182214" y="1392766"/>
              <a:ext cx="994834" cy="994834"/>
            </a:xfrm>
            <a:prstGeom prst="rect">
              <a:avLst/>
            </a:prstGeom>
          </p:spPr>
        </p:pic>
        <p:sp>
          <p:nvSpPr>
            <p:cNvPr id="15" name="Thought Bubble: Cloud 14">
              <a:extLst>
                <a:ext uri="{FF2B5EF4-FFF2-40B4-BE49-F238E27FC236}">
                  <a16:creationId xmlns:a16="http://schemas.microsoft.com/office/drawing/2014/main" id="{785269B3-02FB-40A6-B67A-B98D76E5BA50}"/>
                </a:ext>
              </a:extLst>
            </p:cNvPr>
            <p:cNvSpPr/>
            <p:nvPr/>
          </p:nvSpPr>
          <p:spPr>
            <a:xfrm>
              <a:off x="2363205" y="397694"/>
              <a:ext cx="1402346" cy="1115609"/>
            </a:xfrm>
            <a:prstGeom prst="cloudCallout">
              <a:avLst>
                <a:gd name="adj1" fmla="val -61830"/>
                <a:gd name="adj2" fmla="val 4982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 err="1">
                  <a:solidFill>
                    <a:schemeClr val="tx1"/>
                  </a:solidFill>
                </a:rPr>
                <a:t>Chaotic</a:t>
              </a:r>
              <a:endParaRPr lang="fi-FI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BF3407-42CD-4756-8ABF-82C677E6FC55}"/>
              </a:ext>
            </a:extLst>
          </p:cNvPr>
          <p:cNvGrpSpPr/>
          <p:nvPr/>
        </p:nvGrpSpPr>
        <p:grpSpPr>
          <a:xfrm>
            <a:off x="3293024" y="1634089"/>
            <a:ext cx="2583337" cy="1989906"/>
            <a:chOff x="1182214" y="397694"/>
            <a:chExt cx="2583337" cy="198990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955743C-8222-4E9E-B7A8-65102E737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720" y="1747193"/>
              <a:ext cx="733480" cy="4108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BF8B60C-6902-486D-937B-32C601574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1182214" y="1392766"/>
              <a:ext cx="994834" cy="994834"/>
            </a:xfrm>
            <a:prstGeom prst="rect">
              <a:avLst/>
            </a:prstGeom>
          </p:spPr>
        </p:pic>
        <p:sp>
          <p:nvSpPr>
            <p:cNvPr id="20" name="Thought Bubble: Cloud 19">
              <a:extLst>
                <a:ext uri="{FF2B5EF4-FFF2-40B4-BE49-F238E27FC236}">
                  <a16:creationId xmlns:a16="http://schemas.microsoft.com/office/drawing/2014/main" id="{F110643A-E9AA-4040-9ABC-6A43368ACC8E}"/>
                </a:ext>
              </a:extLst>
            </p:cNvPr>
            <p:cNvSpPr/>
            <p:nvPr/>
          </p:nvSpPr>
          <p:spPr>
            <a:xfrm>
              <a:off x="2363205" y="397694"/>
              <a:ext cx="1402346" cy="1115609"/>
            </a:xfrm>
            <a:prstGeom prst="cloudCallout">
              <a:avLst>
                <a:gd name="adj1" fmla="val -61830"/>
                <a:gd name="adj2" fmla="val 4982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dirty="0" err="1">
                  <a:solidFill>
                    <a:schemeClr val="tx1"/>
                  </a:solidFill>
                </a:rPr>
                <a:t>Sensitive</a:t>
              </a:r>
              <a:r>
                <a:rPr lang="fi-FI" sz="1200" dirty="0">
                  <a:solidFill>
                    <a:schemeClr val="tx1"/>
                  </a:solidFill>
                </a:rPr>
                <a:t> to </a:t>
              </a:r>
              <a:r>
                <a:rPr lang="fi-FI" sz="1200" dirty="0" err="1">
                  <a:solidFill>
                    <a:schemeClr val="tx1"/>
                  </a:solidFill>
                </a:rPr>
                <a:t>initial</a:t>
              </a:r>
              <a:r>
                <a:rPr lang="fi-FI" sz="1200" dirty="0">
                  <a:solidFill>
                    <a:schemeClr val="tx1"/>
                  </a:solidFill>
                </a:rPr>
                <a:t> </a:t>
              </a:r>
              <a:r>
                <a:rPr lang="fi-FI" sz="1200" dirty="0" err="1">
                  <a:solidFill>
                    <a:schemeClr val="tx1"/>
                  </a:solidFill>
                </a:rPr>
                <a:t>conditions</a:t>
              </a:r>
              <a:endParaRPr lang="fi-FI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4F0CA1F-CB06-46D6-9B7A-1BD7A913CA2A}"/>
              </a:ext>
            </a:extLst>
          </p:cNvPr>
          <p:cNvGrpSpPr/>
          <p:nvPr/>
        </p:nvGrpSpPr>
        <p:grpSpPr>
          <a:xfrm>
            <a:off x="455076" y="2887026"/>
            <a:ext cx="2596592" cy="2003783"/>
            <a:chOff x="1182214" y="383817"/>
            <a:chExt cx="2596592" cy="200378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8E3CC69-52C9-49DE-B997-E378FB374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720" y="1747193"/>
              <a:ext cx="733480" cy="4108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6A8F9AC-97C4-4F9B-B22A-133C153DA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1182214" y="1392766"/>
              <a:ext cx="994834" cy="994834"/>
            </a:xfrm>
            <a:prstGeom prst="rect">
              <a:avLst/>
            </a:prstGeom>
          </p:spPr>
        </p:pic>
        <p:sp>
          <p:nvSpPr>
            <p:cNvPr id="24" name="Thought Bubble: Cloud 23">
              <a:extLst>
                <a:ext uri="{FF2B5EF4-FFF2-40B4-BE49-F238E27FC236}">
                  <a16:creationId xmlns:a16="http://schemas.microsoft.com/office/drawing/2014/main" id="{DC75A10D-CAEB-47AD-989F-3BFF1ADB80FA}"/>
                </a:ext>
              </a:extLst>
            </p:cNvPr>
            <p:cNvSpPr/>
            <p:nvPr/>
          </p:nvSpPr>
          <p:spPr>
            <a:xfrm>
              <a:off x="2255810" y="383817"/>
              <a:ext cx="1522996" cy="1115609"/>
            </a:xfrm>
            <a:prstGeom prst="cloudCallout">
              <a:avLst>
                <a:gd name="adj1" fmla="val -61830"/>
                <a:gd name="adj2" fmla="val 4982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dirty="0" err="1">
                  <a:solidFill>
                    <a:schemeClr val="tx1"/>
                  </a:solidFill>
                </a:rPr>
                <a:t>Insensitive</a:t>
              </a:r>
              <a:r>
                <a:rPr lang="fi-FI" sz="1400" dirty="0">
                  <a:solidFill>
                    <a:schemeClr val="tx1"/>
                  </a:solidFill>
                </a:rPr>
                <a:t> to input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F1AC071-F110-4250-8460-054C03C7A04E}"/>
              </a:ext>
            </a:extLst>
          </p:cNvPr>
          <p:cNvGrpSpPr/>
          <p:nvPr/>
        </p:nvGrpSpPr>
        <p:grpSpPr>
          <a:xfrm>
            <a:off x="2735961" y="4357062"/>
            <a:ext cx="2596592" cy="2003783"/>
            <a:chOff x="1182214" y="383817"/>
            <a:chExt cx="2596592" cy="2003783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8C23C8E-D7CA-412C-B4DB-479A58A46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720" y="1747193"/>
              <a:ext cx="733480" cy="41086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11D039C-297C-4FCC-AFB2-57B050472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1182214" y="1392766"/>
              <a:ext cx="994834" cy="994834"/>
            </a:xfrm>
            <a:prstGeom prst="rect">
              <a:avLst/>
            </a:prstGeom>
          </p:spPr>
        </p:pic>
        <p:sp>
          <p:nvSpPr>
            <p:cNvPr id="33" name="Thought Bubble: Cloud 32">
              <a:extLst>
                <a:ext uri="{FF2B5EF4-FFF2-40B4-BE49-F238E27FC236}">
                  <a16:creationId xmlns:a16="http://schemas.microsoft.com/office/drawing/2014/main" id="{538469FA-006A-4C3C-B6E0-923D5EBC4355}"/>
                </a:ext>
              </a:extLst>
            </p:cNvPr>
            <p:cNvSpPr/>
            <p:nvPr/>
          </p:nvSpPr>
          <p:spPr>
            <a:xfrm>
              <a:off x="2255810" y="383817"/>
              <a:ext cx="1522996" cy="1115609"/>
            </a:xfrm>
            <a:prstGeom prst="cloudCallout">
              <a:avLst>
                <a:gd name="adj1" fmla="val -61830"/>
                <a:gd name="adj2" fmla="val 4982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400" dirty="0" err="1">
                  <a:solidFill>
                    <a:schemeClr val="tx1"/>
                  </a:solidFill>
                </a:rPr>
                <a:t>Sensitive</a:t>
              </a:r>
              <a:r>
                <a:rPr lang="fi-FI" sz="1400" dirty="0">
                  <a:solidFill>
                    <a:schemeClr val="tx1"/>
                  </a:solidFill>
                </a:rPr>
                <a:t> to output </a:t>
              </a:r>
              <a:r>
                <a:rPr lang="fi-FI" sz="1400" dirty="0" err="1">
                  <a:solidFill>
                    <a:schemeClr val="tx1"/>
                  </a:solidFill>
                </a:rPr>
                <a:t>extraction</a:t>
              </a:r>
              <a:endParaRPr lang="fi-FI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206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7CF4F-D570-42F5-A61B-170B7C843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Ideally</a:t>
            </a:r>
            <a:r>
              <a:rPr lang="fi-FI" dirty="0"/>
              <a:t> </a:t>
            </a:r>
            <a:r>
              <a:rPr lang="fi-FI" dirty="0" err="1"/>
              <a:t>suited</a:t>
            </a:r>
            <a:r>
              <a:rPr lang="fi-FI" dirty="0"/>
              <a:t>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8CDF-4E80-4A5D-BE7F-813B7A276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93539"/>
            <a:ext cx="10515600" cy="1075113"/>
          </a:xfrm>
        </p:spPr>
        <p:txBody>
          <a:bodyPr>
            <a:normAutofit/>
          </a:bodyPr>
          <a:lstStyle/>
          <a:p>
            <a:r>
              <a:rPr lang="fi-FI" sz="2400" dirty="0"/>
              <a:t>Time </a:t>
            </a:r>
            <a:r>
              <a:rPr lang="fi-FI" sz="2400" dirty="0" err="1"/>
              <a:t>series</a:t>
            </a:r>
            <a:r>
              <a:rPr lang="fi-FI" sz="2400" dirty="0"/>
              <a:t> </a:t>
            </a:r>
            <a:r>
              <a:rPr lang="fi-FI" sz="2400" dirty="0" err="1"/>
              <a:t>processing</a:t>
            </a:r>
            <a:r>
              <a:rPr lang="fi-FI" sz="2400" dirty="0"/>
              <a:t>! FM </a:t>
            </a:r>
            <a:r>
              <a:rPr lang="fi-FI" sz="2400" dirty="0" err="1"/>
              <a:t>transformations</a:t>
            </a:r>
            <a:endParaRPr lang="fi-FI" sz="2400" dirty="0"/>
          </a:p>
          <a:p>
            <a:r>
              <a:rPr lang="fi-FI" sz="2400" dirty="0" err="1"/>
              <a:t>But</a:t>
            </a:r>
            <a:r>
              <a:rPr lang="fi-FI" sz="2400" dirty="0"/>
              <a:t> </a:t>
            </a:r>
            <a:r>
              <a:rPr lang="fi-FI" sz="2400" dirty="0" err="1"/>
              <a:t>also</a:t>
            </a:r>
            <a:r>
              <a:rPr lang="fi-FI" sz="2400" dirty="0"/>
              <a:t>, </a:t>
            </a:r>
            <a:r>
              <a:rPr lang="fi-FI" sz="2400" dirty="0" err="1"/>
              <a:t>e.g</a:t>
            </a:r>
            <a:r>
              <a:rPr lang="fi-FI" sz="2400" dirty="0"/>
              <a:t>., </a:t>
            </a:r>
            <a:r>
              <a:rPr lang="fi-FI" sz="2400" dirty="0" err="1"/>
              <a:t>procedural</a:t>
            </a:r>
            <a:r>
              <a:rPr lang="fi-FI" sz="2400" dirty="0"/>
              <a:t> </a:t>
            </a:r>
            <a:r>
              <a:rPr lang="fi-FI" sz="2400" dirty="0" err="1"/>
              <a:t>generation</a:t>
            </a:r>
            <a:r>
              <a:rPr lang="fi-FI" sz="2400" dirty="0"/>
              <a:t> (</a:t>
            </a:r>
            <a:r>
              <a:rPr lang="fi-FI" sz="2400" dirty="0" err="1"/>
              <a:t>see</a:t>
            </a:r>
            <a:r>
              <a:rPr lang="fi-FI" sz="2400" dirty="0"/>
              <a:t> </a:t>
            </a:r>
            <a:r>
              <a:rPr lang="fi-FI" sz="2400" dirty="0" err="1"/>
              <a:t>poster</a:t>
            </a:r>
            <a:r>
              <a:rPr lang="fi-FI" sz="2400" dirty="0"/>
              <a:t> </a:t>
            </a:r>
            <a:r>
              <a:rPr lang="fi-FI" sz="2400" dirty="0" err="1"/>
              <a:t>by</a:t>
            </a:r>
            <a:r>
              <a:rPr lang="fi-FI" sz="2400" dirty="0"/>
              <a:t> H. </a:t>
            </a:r>
            <a:r>
              <a:rPr lang="fi-FI" sz="2400" dirty="0" err="1"/>
              <a:t>Pettugani</a:t>
            </a:r>
            <a:r>
              <a:rPr lang="fi-FI" sz="2400" dirty="0"/>
              <a:t>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D60A3C0-E987-4854-8B1F-64774A9A0026}"/>
              </a:ext>
            </a:extLst>
          </p:cNvPr>
          <p:cNvGrpSpPr/>
          <p:nvPr/>
        </p:nvGrpSpPr>
        <p:grpSpPr>
          <a:xfrm>
            <a:off x="602530" y="1832214"/>
            <a:ext cx="6799938" cy="944285"/>
            <a:chOff x="602530" y="1832214"/>
            <a:chExt cx="6799938" cy="944285"/>
          </a:xfrm>
        </p:grpSpPr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ED7C187D-2455-4208-B4F4-F40844C6FFA8}"/>
                </a:ext>
              </a:extLst>
            </p:cNvPr>
            <p:cNvSpPr/>
            <p:nvPr/>
          </p:nvSpPr>
          <p:spPr>
            <a:xfrm>
              <a:off x="3742221" y="2218366"/>
              <a:ext cx="368799" cy="293488"/>
            </a:xfrm>
            <a:prstGeom prst="rightArrow">
              <a:avLst>
                <a:gd name="adj1" fmla="val 42712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42853CF1-B31F-4375-887B-534F04D656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02530" y="1832214"/>
              <a:ext cx="3130231" cy="944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kstiruutu 62">
              <a:extLst>
                <a:ext uri="{FF2B5EF4-FFF2-40B4-BE49-F238E27FC236}">
                  <a16:creationId xmlns:a16="http://schemas.microsoft.com/office/drawing/2014/main" id="{BE11695C-BC7D-4A40-853F-B77295AA3D62}"/>
                </a:ext>
              </a:extLst>
            </p:cNvPr>
            <p:cNvSpPr txBox="1"/>
            <p:nvPr/>
          </p:nvSpPr>
          <p:spPr>
            <a:xfrm>
              <a:off x="4318191" y="2011968"/>
              <a:ext cx="30842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3200" dirty="0"/>
                <a:t>”1”, ”0”, ”0”,…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0688270-559C-46CA-9D18-4FC5B6299DAB}"/>
              </a:ext>
            </a:extLst>
          </p:cNvPr>
          <p:cNvGrpSpPr/>
          <p:nvPr/>
        </p:nvGrpSpPr>
        <p:grpSpPr>
          <a:xfrm>
            <a:off x="7150869" y="2978656"/>
            <a:ext cx="3947699" cy="1473621"/>
            <a:chOff x="7150869" y="2978656"/>
            <a:chExt cx="3947699" cy="1473621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0107BAA3-0309-42EE-88D7-8E7567985438}"/>
                </a:ext>
              </a:extLst>
            </p:cNvPr>
            <p:cNvSpPr/>
            <p:nvPr/>
          </p:nvSpPr>
          <p:spPr>
            <a:xfrm>
              <a:off x="8784516" y="3391533"/>
              <a:ext cx="368799" cy="293488"/>
            </a:xfrm>
            <a:prstGeom prst="rightArrow">
              <a:avLst>
                <a:gd name="adj1" fmla="val 42712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30" name="Ryhmä 5">
              <a:extLst>
                <a:ext uri="{FF2B5EF4-FFF2-40B4-BE49-F238E27FC236}">
                  <a16:creationId xmlns:a16="http://schemas.microsoft.com/office/drawing/2014/main" id="{28A0B2E9-D3D1-455C-93EC-45999631EB22}"/>
                </a:ext>
              </a:extLst>
            </p:cNvPr>
            <p:cNvGrpSpPr/>
            <p:nvPr/>
          </p:nvGrpSpPr>
          <p:grpSpPr>
            <a:xfrm>
              <a:off x="7468808" y="2978656"/>
              <a:ext cx="896344" cy="88378"/>
              <a:chOff x="461394" y="1378031"/>
              <a:chExt cx="2444694" cy="241044"/>
            </a:xfrm>
          </p:grpSpPr>
          <p:cxnSp>
            <p:nvCxnSpPr>
              <p:cNvPr id="33" name="Suora yhdysviiva 10">
                <a:extLst>
                  <a:ext uri="{FF2B5EF4-FFF2-40B4-BE49-F238E27FC236}">
                    <a16:creationId xmlns:a16="http://schemas.microsoft.com/office/drawing/2014/main" id="{B90597C9-F1C9-4F8F-BE98-8B61139045B9}"/>
                  </a:ext>
                </a:extLst>
              </p:cNvPr>
              <p:cNvCxnSpPr/>
              <p:nvPr/>
            </p:nvCxnSpPr>
            <p:spPr>
              <a:xfrm>
                <a:off x="461394" y="1619075"/>
                <a:ext cx="24328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uora yhdysviiva 11">
                <a:extLst>
                  <a:ext uri="{FF2B5EF4-FFF2-40B4-BE49-F238E27FC236}">
                    <a16:creationId xmlns:a16="http://schemas.microsoft.com/office/drawing/2014/main" id="{4F3A5392-F75B-4914-9CCB-91D05FB685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2930" y="1378044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uora yhdysviiva 12">
                <a:extLst>
                  <a:ext uri="{FF2B5EF4-FFF2-40B4-BE49-F238E27FC236}">
                    <a16:creationId xmlns:a16="http://schemas.microsoft.com/office/drawing/2014/main" id="{B493EA11-A8B1-4EF9-82C1-8E285EFC99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5254" y="1378043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uora yhdysviiva 13">
                <a:extLst>
                  <a:ext uri="{FF2B5EF4-FFF2-40B4-BE49-F238E27FC236}">
                    <a16:creationId xmlns:a16="http://schemas.microsoft.com/office/drawing/2014/main" id="{7128BE54-7B42-4272-9A9D-A62DB680C8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7578" y="1378042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uora yhdysviiva 14">
                <a:extLst>
                  <a:ext uri="{FF2B5EF4-FFF2-40B4-BE49-F238E27FC236}">
                    <a16:creationId xmlns:a16="http://schemas.microsoft.com/office/drawing/2014/main" id="{0BCA975E-FC37-4CCB-A4D0-43886AEFBE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9902" y="1378041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uora yhdysviiva 15">
                <a:extLst>
                  <a:ext uri="{FF2B5EF4-FFF2-40B4-BE49-F238E27FC236}">
                    <a16:creationId xmlns:a16="http://schemas.microsoft.com/office/drawing/2014/main" id="{6206FC13-50A0-404F-9D8E-B00EF1AC9A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2226" y="1378040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uora yhdysviiva 16">
                <a:extLst>
                  <a:ext uri="{FF2B5EF4-FFF2-40B4-BE49-F238E27FC236}">
                    <a16:creationId xmlns:a16="http://schemas.microsoft.com/office/drawing/2014/main" id="{63A22001-A6AE-408C-A86B-9F2D50719F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4550" y="1378039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uora yhdysviiva 17">
                <a:extLst>
                  <a:ext uri="{FF2B5EF4-FFF2-40B4-BE49-F238E27FC236}">
                    <a16:creationId xmlns:a16="http://schemas.microsoft.com/office/drawing/2014/main" id="{B50469AB-BBD6-42BF-91DC-C429161B10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6874" y="1378038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uora yhdysviiva 18">
                <a:extLst>
                  <a:ext uri="{FF2B5EF4-FFF2-40B4-BE49-F238E27FC236}">
                    <a16:creationId xmlns:a16="http://schemas.microsoft.com/office/drawing/2014/main" id="{7A86F951-DB9A-4EA5-B87E-C48CDD6DCA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79198" y="1378037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uora yhdysviiva 19">
                <a:extLst>
                  <a:ext uri="{FF2B5EF4-FFF2-40B4-BE49-F238E27FC236}">
                    <a16:creationId xmlns:a16="http://schemas.microsoft.com/office/drawing/2014/main" id="{C13E5FD6-91F5-442C-B034-69321E7B95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1522" y="1378036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uora yhdysviiva 20">
                <a:extLst>
                  <a:ext uri="{FF2B5EF4-FFF2-40B4-BE49-F238E27FC236}">
                    <a16:creationId xmlns:a16="http://schemas.microsoft.com/office/drawing/2014/main" id="{57222921-A92C-4E14-8716-681F940E4A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23846" y="1378035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uora yhdysviiva 21">
                <a:extLst>
                  <a:ext uri="{FF2B5EF4-FFF2-40B4-BE49-F238E27FC236}">
                    <a16:creationId xmlns:a16="http://schemas.microsoft.com/office/drawing/2014/main" id="{BDC26F8B-B3DB-4395-BA15-EA5ED9ACB4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96170" y="1378034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uora yhdysviiva 22">
                <a:extLst>
                  <a:ext uri="{FF2B5EF4-FFF2-40B4-BE49-F238E27FC236}">
                    <a16:creationId xmlns:a16="http://schemas.microsoft.com/office/drawing/2014/main" id="{7214714C-DEF4-4E04-8FDC-B9E472814C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8494" y="1378033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uora yhdysviiva 23">
                <a:extLst>
                  <a:ext uri="{FF2B5EF4-FFF2-40B4-BE49-F238E27FC236}">
                    <a16:creationId xmlns:a16="http://schemas.microsoft.com/office/drawing/2014/main" id="{08ED66AB-0B5E-41F6-84A4-5FF0D24524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0818" y="1378032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uora yhdysviiva 24">
                <a:extLst>
                  <a:ext uri="{FF2B5EF4-FFF2-40B4-BE49-F238E27FC236}">
                    <a16:creationId xmlns:a16="http://schemas.microsoft.com/office/drawing/2014/main" id="{57D9E167-C71B-49E1-8CA3-452E0BD70E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3142" y="1378031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9261CD9-11EC-41AB-9B32-68469057C09A}"/>
                </a:ext>
              </a:extLst>
            </p:cNvPr>
            <p:cNvGrpSpPr/>
            <p:nvPr/>
          </p:nvGrpSpPr>
          <p:grpSpPr>
            <a:xfrm>
              <a:off x="7150869" y="3067030"/>
              <a:ext cx="772006" cy="1237189"/>
              <a:chOff x="7150869" y="3067030"/>
              <a:chExt cx="772006" cy="1237189"/>
            </a:xfrm>
          </p:grpSpPr>
          <p:cxnSp>
            <p:nvCxnSpPr>
              <p:cNvPr id="31" name="Suora yhdysviiva 27">
                <a:extLst>
                  <a:ext uri="{FF2B5EF4-FFF2-40B4-BE49-F238E27FC236}">
                    <a16:creationId xmlns:a16="http://schemas.microsoft.com/office/drawing/2014/main" id="{ABD24599-D0E6-45C5-9D29-BCB0993B52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72584" y="3067030"/>
                <a:ext cx="550291" cy="961904"/>
              </a:xfrm>
              <a:prstGeom prst="line">
                <a:avLst/>
              </a:prstGeom>
              <a:ln w="57150">
                <a:solidFill>
                  <a:srgbClr val="000000">
                    <a:alpha val="10196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Ellipsi 29">
                <a:extLst>
                  <a:ext uri="{FF2B5EF4-FFF2-40B4-BE49-F238E27FC236}">
                    <a16:creationId xmlns:a16="http://schemas.microsoft.com/office/drawing/2014/main" id="{3BD52B22-4A31-436D-8959-11B206AA1199}"/>
                  </a:ext>
                </a:extLst>
              </p:cNvPr>
              <p:cNvSpPr/>
              <p:nvPr/>
            </p:nvSpPr>
            <p:spPr>
              <a:xfrm>
                <a:off x="7150869" y="3972031"/>
                <a:ext cx="332188" cy="332188"/>
              </a:xfrm>
              <a:prstGeom prst="ellipse">
                <a:avLst/>
              </a:prstGeom>
              <a:solidFill>
                <a:srgbClr val="D0CECE">
                  <a:alpha val="10196"/>
                </a:srgbClr>
              </a:solidFill>
              <a:ln>
                <a:solidFill>
                  <a:srgbClr val="000000">
                    <a:alpha val="10196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1" name="Ryhmä 5">
              <a:extLst>
                <a:ext uri="{FF2B5EF4-FFF2-40B4-BE49-F238E27FC236}">
                  <a16:creationId xmlns:a16="http://schemas.microsoft.com/office/drawing/2014/main" id="{0A061DBF-F4F9-4802-9BD0-983723111758}"/>
                </a:ext>
              </a:extLst>
            </p:cNvPr>
            <p:cNvGrpSpPr/>
            <p:nvPr/>
          </p:nvGrpSpPr>
          <p:grpSpPr>
            <a:xfrm>
              <a:off x="9745367" y="2978656"/>
              <a:ext cx="896344" cy="88378"/>
              <a:chOff x="461394" y="1378031"/>
              <a:chExt cx="2444694" cy="241044"/>
            </a:xfrm>
          </p:grpSpPr>
          <p:cxnSp>
            <p:nvCxnSpPr>
              <p:cNvPr id="15" name="Suora yhdysviiva 10">
                <a:extLst>
                  <a:ext uri="{FF2B5EF4-FFF2-40B4-BE49-F238E27FC236}">
                    <a16:creationId xmlns:a16="http://schemas.microsoft.com/office/drawing/2014/main" id="{6F254E49-DEC6-4057-BE03-7B6B0D442EBA}"/>
                  </a:ext>
                </a:extLst>
              </p:cNvPr>
              <p:cNvCxnSpPr/>
              <p:nvPr/>
            </p:nvCxnSpPr>
            <p:spPr>
              <a:xfrm>
                <a:off x="461394" y="1619075"/>
                <a:ext cx="24328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uora yhdysviiva 11">
                <a:extLst>
                  <a:ext uri="{FF2B5EF4-FFF2-40B4-BE49-F238E27FC236}">
                    <a16:creationId xmlns:a16="http://schemas.microsoft.com/office/drawing/2014/main" id="{AF76F260-97D4-4EE5-81E5-F1BF750117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2930" y="1378044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uora yhdysviiva 12">
                <a:extLst>
                  <a:ext uri="{FF2B5EF4-FFF2-40B4-BE49-F238E27FC236}">
                    <a16:creationId xmlns:a16="http://schemas.microsoft.com/office/drawing/2014/main" id="{A49499B4-3AD1-457A-B8B5-06D1C4E3AD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5254" y="1378043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uora yhdysviiva 13">
                <a:extLst>
                  <a:ext uri="{FF2B5EF4-FFF2-40B4-BE49-F238E27FC236}">
                    <a16:creationId xmlns:a16="http://schemas.microsoft.com/office/drawing/2014/main" id="{B09C9A04-4088-46C4-AEFE-2C091B157A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7578" y="1378042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uora yhdysviiva 14">
                <a:extLst>
                  <a:ext uri="{FF2B5EF4-FFF2-40B4-BE49-F238E27FC236}">
                    <a16:creationId xmlns:a16="http://schemas.microsoft.com/office/drawing/2014/main" id="{AD70E7E6-8FC8-407B-B235-EBF4B2A684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9902" y="1378041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uora yhdysviiva 15">
                <a:extLst>
                  <a:ext uri="{FF2B5EF4-FFF2-40B4-BE49-F238E27FC236}">
                    <a16:creationId xmlns:a16="http://schemas.microsoft.com/office/drawing/2014/main" id="{6BB50ECC-191A-465B-968C-CC2F0D83DB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2226" y="1378040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uora yhdysviiva 16">
                <a:extLst>
                  <a:ext uri="{FF2B5EF4-FFF2-40B4-BE49-F238E27FC236}">
                    <a16:creationId xmlns:a16="http://schemas.microsoft.com/office/drawing/2014/main" id="{7389030E-FE54-4EED-BA80-92E5FF3DC9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4550" y="1378039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uora yhdysviiva 17">
                <a:extLst>
                  <a:ext uri="{FF2B5EF4-FFF2-40B4-BE49-F238E27FC236}">
                    <a16:creationId xmlns:a16="http://schemas.microsoft.com/office/drawing/2014/main" id="{2C7D8927-85FE-4F01-8AA5-175072D97E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6874" y="1378038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uora yhdysviiva 18">
                <a:extLst>
                  <a:ext uri="{FF2B5EF4-FFF2-40B4-BE49-F238E27FC236}">
                    <a16:creationId xmlns:a16="http://schemas.microsoft.com/office/drawing/2014/main" id="{E2BCF806-9746-4D4B-9E10-902C002471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79198" y="1378037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uora yhdysviiva 19">
                <a:extLst>
                  <a:ext uri="{FF2B5EF4-FFF2-40B4-BE49-F238E27FC236}">
                    <a16:creationId xmlns:a16="http://schemas.microsoft.com/office/drawing/2014/main" id="{9918EEBE-E31B-48FB-904F-D7AC8D03C6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1522" y="1378036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uora yhdysviiva 20">
                <a:extLst>
                  <a:ext uri="{FF2B5EF4-FFF2-40B4-BE49-F238E27FC236}">
                    <a16:creationId xmlns:a16="http://schemas.microsoft.com/office/drawing/2014/main" id="{1A470D72-C0E9-4E5B-BD11-10F23CF4A9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23846" y="1378035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uora yhdysviiva 21">
                <a:extLst>
                  <a:ext uri="{FF2B5EF4-FFF2-40B4-BE49-F238E27FC236}">
                    <a16:creationId xmlns:a16="http://schemas.microsoft.com/office/drawing/2014/main" id="{1386DE4C-3394-4F1C-BD35-1227FDB720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96170" y="1378034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uora yhdysviiva 22">
                <a:extLst>
                  <a:ext uri="{FF2B5EF4-FFF2-40B4-BE49-F238E27FC236}">
                    <a16:creationId xmlns:a16="http://schemas.microsoft.com/office/drawing/2014/main" id="{D6B68866-A7F8-49C3-A809-2097C60AD8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8494" y="1378033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uora yhdysviiva 23">
                <a:extLst>
                  <a:ext uri="{FF2B5EF4-FFF2-40B4-BE49-F238E27FC236}">
                    <a16:creationId xmlns:a16="http://schemas.microsoft.com/office/drawing/2014/main" id="{C6111562-0E31-4EC9-BC28-AE6319B8DF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0818" y="1378032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uora yhdysviiva 24">
                <a:extLst>
                  <a:ext uri="{FF2B5EF4-FFF2-40B4-BE49-F238E27FC236}">
                    <a16:creationId xmlns:a16="http://schemas.microsoft.com/office/drawing/2014/main" id="{70E8C988-C8F5-4DDF-8A66-A6F847637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3142" y="1378031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DFBAD6C-0D72-4D19-BF58-DBF5D97D8A19}"/>
                </a:ext>
              </a:extLst>
            </p:cNvPr>
            <p:cNvGrpSpPr/>
            <p:nvPr/>
          </p:nvGrpSpPr>
          <p:grpSpPr>
            <a:xfrm rot="17914791">
              <a:off x="10093971" y="3066427"/>
              <a:ext cx="772006" cy="1237189"/>
              <a:chOff x="9116606" y="2108945"/>
              <a:chExt cx="772006" cy="1237189"/>
            </a:xfrm>
          </p:grpSpPr>
          <p:cxnSp>
            <p:nvCxnSpPr>
              <p:cNvPr id="13" name="Suora yhdysviiva 27">
                <a:extLst>
                  <a:ext uri="{FF2B5EF4-FFF2-40B4-BE49-F238E27FC236}">
                    <a16:creationId xmlns:a16="http://schemas.microsoft.com/office/drawing/2014/main" id="{63589643-7584-44B6-8DF1-D6287529B1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38321" y="2108945"/>
                <a:ext cx="550291" cy="96190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Ellipsi 29">
                <a:extLst>
                  <a:ext uri="{FF2B5EF4-FFF2-40B4-BE49-F238E27FC236}">
                    <a16:creationId xmlns:a16="http://schemas.microsoft.com/office/drawing/2014/main" id="{E27BC42A-5D19-45C3-873A-01D214DB3426}"/>
                  </a:ext>
                </a:extLst>
              </p:cNvPr>
              <p:cNvSpPr/>
              <p:nvPr/>
            </p:nvSpPr>
            <p:spPr>
              <a:xfrm>
                <a:off x="9116606" y="3013946"/>
                <a:ext cx="332188" cy="332188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4C85675-50D2-47D0-B759-55C4413D6752}"/>
                </a:ext>
              </a:extLst>
            </p:cNvPr>
            <p:cNvGrpSpPr/>
            <p:nvPr/>
          </p:nvGrpSpPr>
          <p:grpSpPr>
            <a:xfrm rot="20788226">
              <a:off x="7330333" y="3148741"/>
              <a:ext cx="772006" cy="1237189"/>
              <a:chOff x="7150869" y="3067030"/>
              <a:chExt cx="772006" cy="1237189"/>
            </a:xfrm>
          </p:grpSpPr>
          <p:cxnSp>
            <p:nvCxnSpPr>
              <p:cNvPr id="50" name="Suora yhdysviiva 27">
                <a:extLst>
                  <a:ext uri="{FF2B5EF4-FFF2-40B4-BE49-F238E27FC236}">
                    <a16:creationId xmlns:a16="http://schemas.microsoft.com/office/drawing/2014/main" id="{E0474048-5D45-47E9-A4EA-7BBB32927C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72584" y="3067030"/>
                <a:ext cx="550291" cy="961904"/>
              </a:xfrm>
              <a:prstGeom prst="line">
                <a:avLst/>
              </a:prstGeom>
              <a:ln w="57150">
                <a:solidFill>
                  <a:srgbClr val="000000">
                    <a:alpha val="34902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Ellipsi 29">
                <a:extLst>
                  <a:ext uri="{FF2B5EF4-FFF2-40B4-BE49-F238E27FC236}">
                    <a16:creationId xmlns:a16="http://schemas.microsoft.com/office/drawing/2014/main" id="{B6DD4639-8C38-4289-B536-3769CA9D92D9}"/>
                  </a:ext>
                </a:extLst>
              </p:cNvPr>
              <p:cNvSpPr/>
              <p:nvPr/>
            </p:nvSpPr>
            <p:spPr>
              <a:xfrm>
                <a:off x="7150869" y="3972031"/>
                <a:ext cx="332188" cy="332188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rgbClr val="000000">
                    <a:alpha val="34902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2CD9B75-E6A0-4329-B7AB-A7A721F83F34}"/>
                </a:ext>
              </a:extLst>
            </p:cNvPr>
            <p:cNvGrpSpPr/>
            <p:nvPr/>
          </p:nvGrpSpPr>
          <p:grpSpPr>
            <a:xfrm rot="19870246">
              <a:off x="7497245" y="3215088"/>
              <a:ext cx="772006" cy="1237189"/>
              <a:chOff x="7150869" y="3067030"/>
              <a:chExt cx="772006" cy="1237189"/>
            </a:xfrm>
            <a:solidFill>
              <a:srgbClr val="000000">
                <a:alpha val="50196"/>
              </a:srgbClr>
            </a:solidFill>
          </p:grpSpPr>
          <p:cxnSp>
            <p:nvCxnSpPr>
              <p:cNvPr id="53" name="Suora yhdysviiva 27">
                <a:extLst>
                  <a:ext uri="{FF2B5EF4-FFF2-40B4-BE49-F238E27FC236}">
                    <a16:creationId xmlns:a16="http://schemas.microsoft.com/office/drawing/2014/main" id="{5BAD268C-CA08-4A6B-A7CE-34A5DE661B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72584" y="3067030"/>
                <a:ext cx="550291" cy="961904"/>
              </a:xfrm>
              <a:prstGeom prst="line">
                <a:avLst/>
              </a:prstGeom>
              <a:grpFill/>
              <a:ln w="57150">
                <a:solidFill>
                  <a:srgbClr val="000000">
                    <a:alpha val="50196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Ellipsi 29">
                <a:extLst>
                  <a:ext uri="{FF2B5EF4-FFF2-40B4-BE49-F238E27FC236}">
                    <a16:creationId xmlns:a16="http://schemas.microsoft.com/office/drawing/2014/main" id="{F9810EE7-1F78-43DA-9736-472C933C7958}"/>
                  </a:ext>
                </a:extLst>
              </p:cNvPr>
              <p:cNvSpPr/>
              <p:nvPr/>
            </p:nvSpPr>
            <p:spPr>
              <a:xfrm>
                <a:off x="7150869" y="3972031"/>
                <a:ext cx="332188" cy="332188"/>
              </a:xfrm>
              <a:prstGeom prst="ellipse">
                <a:avLst/>
              </a:prstGeom>
              <a:solidFill>
                <a:srgbClr val="D0CECE">
                  <a:alpha val="50196"/>
                </a:srgbClr>
              </a:solidFill>
              <a:ln>
                <a:solidFill>
                  <a:srgbClr val="000000">
                    <a:alpha val="50196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9304482-2513-4960-9DD1-0B9C6F4BC385}"/>
                </a:ext>
              </a:extLst>
            </p:cNvPr>
            <p:cNvGrpSpPr/>
            <p:nvPr/>
          </p:nvGrpSpPr>
          <p:grpSpPr>
            <a:xfrm rot="18971652">
              <a:off x="7693972" y="3166995"/>
              <a:ext cx="772006" cy="1237189"/>
              <a:chOff x="7150869" y="3067030"/>
              <a:chExt cx="772006" cy="1237189"/>
            </a:xfrm>
          </p:grpSpPr>
          <p:cxnSp>
            <p:nvCxnSpPr>
              <p:cNvPr id="56" name="Suora yhdysviiva 27">
                <a:extLst>
                  <a:ext uri="{FF2B5EF4-FFF2-40B4-BE49-F238E27FC236}">
                    <a16:creationId xmlns:a16="http://schemas.microsoft.com/office/drawing/2014/main" id="{B25FEFEA-C1C5-4648-84F1-48BBD88147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72584" y="3067030"/>
                <a:ext cx="550291" cy="96190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Ellipsi 29">
                <a:extLst>
                  <a:ext uri="{FF2B5EF4-FFF2-40B4-BE49-F238E27FC236}">
                    <a16:creationId xmlns:a16="http://schemas.microsoft.com/office/drawing/2014/main" id="{423942D9-05CC-43CE-8081-D74C83A78A15}"/>
                  </a:ext>
                </a:extLst>
              </p:cNvPr>
              <p:cNvSpPr/>
              <p:nvPr/>
            </p:nvSpPr>
            <p:spPr>
              <a:xfrm>
                <a:off x="7150869" y="3972031"/>
                <a:ext cx="332188" cy="332188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0963AD6-485E-48FC-B9CA-5C25AAEB88A6}"/>
              </a:ext>
            </a:extLst>
          </p:cNvPr>
          <p:cNvGrpSpPr/>
          <p:nvPr/>
        </p:nvGrpSpPr>
        <p:grpSpPr>
          <a:xfrm>
            <a:off x="622279" y="3813371"/>
            <a:ext cx="5582289" cy="1159618"/>
            <a:chOff x="622279" y="3813371"/>
            <a:chExt cx="5582289" cy="1159618"/>
          </a:xfrm>
        </p:grpSpPr>
        <p:sp>
          <p:nvSpPr>
            <p:cNvPr id="58" name="Arrow: Right 57">
              <a:extLst>
                <a:ext uri="{FF2B5EF4-FFF2-40B4-BE49-F238E27FC236}">
                  <a16:creationId xmlns:a16="http://schemas.microsoft.com/office/drawing/2014/main" id="{32BD3A31-1C34-4D65-A5AA-9618AD722AE6}"/>
                </a:ext>
              </a:extLst>
            </p:cNvPr>
            <p:cNvSpPr/>
            <p:nvPr/>
          </p:nvSpPr>
          <p:spPr>
            <a:xfrm>
              <a:off x="3171364" y="4314248"/>
              <a:ext cx="368799" cy="293488"/>
            </a:xfrm>
            <a:prstGeom prst="rightArrow">
              <a:avLst>
                <a:gd name="adj1" fmla="val 42712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9" name="Kuva 53">
              <a:extLst>
                <a:ext uri="{FF2B5EF4-FFF2-40B4-BE49-F238E27FC236}">
                  <a16:creationId xmlns:a16="http://schemas.microsoft.com/office/drawing/2014/main" id="{50968E0D-4584-41D6-AFA6-D0196CD531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240"/>
            <a:stretch/>
          </p:blipFill>
          <p:spPr>
            <a:xfrm>
              <a:off x="622279" y="3813371"/>
              <a:ext cx="2431044" cy="1159618"/>
            </a:xfrm>
            <a:prstGeom prst="rect">
              <a:avLst/>
            </a:prstGeom>
          </p:spPr>
        </p:pic>
        <p:pic>
          <p:nvPicPr>
            <p:cNvPr id="60" name="Kuva 61">
              <a:extLst>
                <a:ext uri="{FF2B5EF4-FFF2-40B4-BE49-F238E27FC236}">
                  <a16:creationId xmlns:a16="http://schemas.microsoft.com/office/drawing/2014/main" id="{5C0972FA-DA5B-4392-8D71-D5FF6A40D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71" r="-4398"/>
            <a:stretch/>
          </p:blipFill>
          <p:spPr>
            <a:xfrm>
              <a:off x="3747420" y="3813371"/>
              <a:ext cx="2457148" cy="1159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093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0B6399-870A-4000-B234-32EDE43B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Why</a:t>
            </a:r>
            <a:r>
              <a:rPr lang="fi-FI" dirty="0"/>
              <a:t> QRC?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C7DD48-3B26-43A7-BB13-BD0D284F80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Comparison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some Q and C </a:t>
            </a:r>
            <a:r>
              <a:rPr lang="fi-FI" dirty="0" err="1"/>
              <a:t>alternatives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9551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2EC5F-AF80-4EE5-83A9-47387938C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How </a:t>
            </a:r>
            <a:r>
              <a:rPr lang="fi-FI" dirty="0" err="1"/>
              <a:t>good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it </a:t>
            </a:r>
            <a:r>
              <a:rPr lang="fi-FI" dirty="0" err="1"/>
              <a:t>be</a:t>
            </a:r>
            <a:r>
              <a:rPr lang="fi-FI" dirty="0"/>
              <a:t>?</a:t>
            </a:r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2C64CF64-A88D-4A39-AC81-14E1E641A6F7}"/>
              </a:ext>
            </a:extLst>
          </p:cNvPr>
          <p:cNvSpPr/>
          <p:nvPr/>
        </p:nvSpPr>
        <p:spPr>
          <a:xfrm rot="5400000">
            <a:off x="2794972" y="3342429"/>
            <a:ext cx="1629699" cy="602936"/>
          </a:xfrm>
          <a:prstGeom prst="trapezoid">
            <a:avLst>
              <a:gd name="adj" fmla="val 37638"/>
            </a:avLst>
          </a:prstGeom>
          <a:solidFill>
            <a:schemeClr val="tx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1ECB7521-C01C-4B06-89D2-C6458484002A}"/>
              </a:ext>
            </a:extLst>
          </p:cNvPr>
          <p:cNvSpPr/>
          <p:nvPr/>
        </p:nvSpPr>
        <p:spPr>
          <a:xfrm>
            <a:off x="3686061" y="2631551"/>
            <a:ext cx="2060563" cy="2060564"/>
          </a:xfrm>
          <a:prstGeom prst="cub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8AD3C99-B699-441A-9279-6412CD4D3965}"/>
              </a:ext>
            </a:extLst>
          </p:cNvPr>
          <p:cNvGrpSpPr/>
          <p:nvPr/>
        </p:nvGrpSpPr>
        <p:grpSpPr>
          <a:xfrm>
            <a:off x="6150361" y="3091514"/>
            <a:ext cx="2910627" cy="990908"/>
            <a:chOff x="6046970" y="2146427"/>
            <a:chExt cx="2330865" cy="79353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873942A-AA9D-4516-BD19-C634EDE8C667}"/>
                </a:ext>
              </a:extLst>
            </p:cNvPr>
            <p:cNvGrpSpPr/>
            <p:nvPr/>
          </p:nvGrpSpPr>
          <p:grpSpPr>
            <a:xfrm>
              <a:off x="6893980" y="2343929"/>
              <a:ext cx="838200" cy="388880"/>
              <a:chOff x="6976533" y="2343929"/>
              <a:chExt cx="452967" cy="38888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C58A09A-EA9F-4092-9D58-3F25D2A01C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343929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A1442B6-2633-492E-809D-7E05EF1350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421705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313FEAE-CC41-4CDE-B8AC-F72D0AB9BC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499481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0718B6D-884E-4207-B54C-F9D6D1D0FC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577257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18559FD-95C1-4FD4-AD73-0E6FC9283C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655033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4D9DCE4-6AF3-4AC3-80C8-59DC685027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732809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3B7A03D3-CF31-4989-8E84-498FD64899BD}"/>
                    </a:ext>
                  </a:extLst>
                </p:cNvPr>
                <p:cNvSpPr/>
                <p:nvPr/>
              </p:nvSpPr>
              <p:spPr>
                <a:xfrm>
                  <a:off x="7584304" y="2146427"/>
                  <a:ext cx="793531" cy="7935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fi-FI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fi-FI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fi-FI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3B7A03D3-CF31-4989-8E84-498FD64899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4304" y="2146427"/>
                  <a:ext cx="793531" cy="793531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D1E9EBB-3614-4129-ACF9-06C871558CA0}"/>
                </a:ext>
              </a:extLst>
            </p:cNvPr>
            <p:cNvGrpSpPr/>
            <p:nvPr/>
          </p:nvGrpSpPr>
          <p:grpSpPr>
            <a:xfrm>
              <a:off x="6046970" y="2293418"/>
              <a:ext cx="858923" cy="499551"/>
              <a:chOff x="6046970" y="2293418"/>
              <a:chExt cx="858923" cy="49955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F33DD8F-A7B9-4F1A-A7E2-298F3B8B0225}"/>
                  </a:ext>
                </a:extLst>
              </p:cNvPr>
              <p:cNvSpPr/>
              <p:nvPr/>
            </p:nvSpPr>
            <p:spPr>
              <a:xfrm>
                <a:off x="6046970" y="2293418"/>
                <a:ext cx="858923" cy="49955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" name="Flowchart: Delay 12">
                <a:extLst>
                  <a:ext uri="{FF2B5EF4-FFF2-40B4-BE49-F238E27FC236}">
                    <a16:creationId xmlns:a16="http://schemas.microsoft.com/office/drawing/2014/main" id="{A370881C-74AB-4382-92EE-AC4BE231BAE6}"/>
                  </a:ext>
                </a:extLst>
              </p:cNvPr>
              <p:cNvSpPr/>
              <p:nvPr/>
            </p:nvSpPr>
            <p:spPr>
              <a:xfrm rot="16200000">
                <a:off x="6293739" y="2270811"/>
                <a:ext cx="347107" cy="546356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4" name="Flowchart: Extract 13">
                <a:extLst>
                  <a:ext uri="{FF2B5EF4-FFF2-40B4-BE49-F238E27FC236}">
                    <a16:creationId xmlns:a16="http://schemas.microsoft.com/office/drawing/2014/main" id="{E643D454-DDE8-45A4-9D20-8AA1718C185A}"/>
                  </a:ext>
                </a:extLst>
              </p:cNvPr>
              <p:cNvSpPr/>
              <p:nvPr/>
            </p:nvSpPr>
            <p:spPr>
              <a:xfrm rot="1187998">
                <a:off x="6447497" y="2457495"/>
                <a:ext cx="119292" cy="232482"/>
              </a:xfrm>
              <a:prstGeom prst="flowChartExtra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667AB83-FD4D-4F2E-BB9F-A80025985AC8}"/>
                  </a:ext>
                </a:extLst>
              </p:cNvPr>
              <p:cNvCxnSpPr/>
              <p:nvPr/>
            </p:nvCxnSpPr>
            <p:spPr>
              <a:xfrm>
                <a:off x="6472238" y="2383884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72C4D9F-F17C-4AAA-92B0-2A57DF26C3F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92901" y="2514078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B120593-BC81-463C-9D43-38C6C2462BA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248401" y="2514148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54C351A-7064-44B8-BF1D-DE9C4E14E019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627814" y="2421397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5A6BCFF-38ED-4817-8BAD-D7DA070BB946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>
                <a:off x="6332379" y="2420851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DDABD32-77D5-495D-B675-F90063BA7D1C}"/>
              </a:ext>
            </a:extLst>
          </p:cNvPr>
          <p:cNvSpPr/>
          <p:nvPr/>
        </p:nvSpPr>
        <p:spPr>
          <a:xfrm>
            <a:off x="2657381" y="3405275"/>
            <a:ext cx="460531" cy="366488"/>
          </a:xfrm>
          <a:prstGeom prst="rightArrow">
            <a:avLst>
              <a:gd name="adj1" fmla="val 427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5B38B4BA-762C-4431-B2F0-7D1EB4B61B3F}"/>
              </a:ext>
            </a:extLst>
          </p:cNvPr>
          <p:cNvSpPr/>
          <p:nvPr/>
        </p:nvSpPr>
        <p:spPr>
          <a:xfrm>
            <a:off x="9184910" y="3397351"/>
            <a:ext cx="460531" cy="366488"/>
          </a:xfrm>
          <a:prstGeom prst="rightArrow">
            <a:avLst>
              <a:gd name="adj1" fmla="val 427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rapezoid 27">
            <a:extLst>
              <a:ext uri="{FF2B5EF4-FFF2-40B4-BE49-F238E27FC236}">
                <a16:creationId xmlns:a16="http://schemas.microsoft.com/office/drawing/2014/main" id="{DAF0BFD9-E324-4C1C-973A-7F25CEC50EDC}"/>
              </a:ext>
            </a:extLst>
          </p:cNvPr>
          <p:cNvSpPr/>
          <p:nvPr/>
        </p:nvSpPr>
        <p:spPr>
          <a:xfrm rot="16200000" flipH="1">
            <a:off x="4946559" y="3342429"/>
            <a:ext cx="1629699" cy="602936"/>
          </a:xfrm>
          <a:prstGeom prst="trapezoid">
            <a:avLst>
              <a:gd name="adj" fmla="val 37638"/>
            </a:avLst>
          </a:prstGeom>
          <a:solidFill>
            <a:schemeClr val="tx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6D829C-F2A5-4181-B863-E8F3B805C3B5}"/>
              </a:ext>
            </a:extLst>
          </p:cNvPr>
          <p:cNvSpPr txBox="1"/>
          <p:nvPr/>
        </p:nvSpPr>
        <p:spPr>
          <a:xfrm>
            <a:off x="3697820" y="3413853"/>
            <a:ext cx="1554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 err="1">
                <a:solidFill>
                  <a:schemeClr val="bg1">
                    <a:lumMod val="95000"/>
                  </a:schemeClr>
                </a:solidFill>
              </a:rPr>
              <a:t>reservoir</a:t>
            </a:r>
            <a:r>
              <a:rPr lang="fi-FI" sz="2800" dirty="0">
                <a:solidFill>
                  <a:schemeClr val="bg1">
                    <a:lumMod val="95000"/>
                  </a:schemeClr>
                </a:solidFill>
              </a:rPr>
              <a:t>,</a:t>
            </a:r>
          </a:p>
          <a:p>
            <a:pPr algn="ctr"/>
            <a:r>
              <a:rPr lang="fi-FI" sz="2800" dirty="0">
                <a:solidFill>
                  <a:schemeClr val="bg1">
                    <a:lumMod val="95000"/>
                  </a:schemeClr>
                </a:solidFill>
              </a:rPr>
              <a:t>OQS</a:t>
            </a:r>
          </a:p>
        </p:txBody>
      </p:sp>
    </p:spTree>
    <p:extLst>
      <p:ext uri="{BB962C8B-B14F-4D97-AF65-F5344CB8AC3E}">
        <p14:creationId xmlns:p14="http://schemas.microsoft.com/office/powerpoint/2010/main" val="2154107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6C9E56-F141-4759-B048-3B4018A27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Compare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Q </a:t>
            </a:r>
            <a:r>
              <a:rPr lang="fi-FI" dirty="0" err="1"/>
              <a:t>alternatives</a:t>
            </a:r>
            <a:endParaRPr lang="fi-FI" dirty="0"/>
          </a:p>
        </p:txBody>
      </p:sp>
      <p:sp>
        <p:nvSpPr>
          <p:cNvPr id="119" name="Content Placeholder 118">
            <a:extLst>
              <a:ext uri="{FF2B5EF4-FFF2-40B4-BE49-F238E27FC236}">
                <a16:creationId xmlns:a16="http://schemas.microsoft.com/office/drawing/2014/main" id="{D114E61B-0B94-4F48-8254-9E64A8F40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37122" cy="4351338"/>
          </a:xfrm>
        </p:spPr>
        <p:txBody>
          <a:bodyPr/>
          <a:lstStyle/>
          <a:p>
            <a:r>
              <a:rPr lang="fi-FI" dirty="0" err="1"/>
              <a:t>Any</a:t>
            </a:r>
            <a:r>
              <a:rPr lang="fi-FI" dirty="0"/>
              <a:t> </a:t>
            </a:r>
            <a:r>
              <a:rPr lang="fi-FI" dirty="0" err="1"/>
              <a:t>task</a:t>
            </a:r>
            <a:r>
              <a:rPr lang="fi-FI" dirty="0"/>
              <a:t> QRC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solve</a:t>
            </a:r>
            <a:r>
              <a:rPr lang="fi-FI" dirty="0"/>
              <a:t> a QNN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solve</a:t>
            </a:r>
            <a:r>
              <a:rPr lang="fi-FI" dirty="0"/>
              <a:t> </a:t>
            </a:r>
            <a:r>
              <a:rPr lang="fi-FI" dirty="0" err="1"/>
              <a:t>too</a:t>
            </a:r>
            <a:endParaRPr lang="fi-FI" dirty="0"/>
          </a:p>
          <a:p>
            <a:endParaRPr lang="fi-FI" dirty="0"/>
          </a:p>
          <a:p>
            <a:r>
              <a:rPr lang="fi-FI" dirty="0"/>
              <a:t>1st </a:t>
            </a:r>
            <a:r>
              <a:rPr lang="fi-FI" dirty="0" err="1"/>
              <a:t>advantage</a:t>
            </a:r>
            <a:r>
              <a:rPr lang="fi-FI" dirty="0"/>
              <a:t> of QRC: engineering </a:t>
            </a:r>
            <a:r>
              <a:rPr lang="fi-FI" dirty="0" err="1"/>
              <a:t>freedom</a:t>
            </a:r>
            <a:endParaRPr lang="fi-FI" dirty="0"/>
          </a:p>
          <a:p>
            <a:pPr lvl="1"/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dirty="0" err="1"/>
              <a:t>need</a:t>
            </a:r>
            <a:r>
              <a:rPr lang="fi-FI" dirty="0"/>
              <a:t> QC</a:t>
            </a:r>
          </a:p>
          <a:p>
            <a:pPr lvl="1"/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dirty="0" err="1"/>
              <a:t>need</a:t>
            </a:r>
            <a:r>
              <a:rPr lang="fi-FI" dirty="0"/>
              <a:t> </a:t>
            </a:r>
            <a:r>
              <a:rPr lang="fi-FI" dirty="0" err="1"/>
              <a:t>specific</a:t>
            </a:r>
            <a:r>
              <a:rPr lang="fi-FI" dirty="0"/>
              <a:t> </a:t>
            </a:r>
            <a:r>
              <a:rPr lang="fi-FI" dirty="0" err="1"/>
              <a:t>gates</a:t>
            </a:r>
            <a:endParaRPr lang="fi-FI" dirty="0"/>
          </a:p>
          <a:p>
            <a:pPr lvl="1"/>
            <a:r>
              <a:rPr lang="fi-FI" dirty="0" err="1"/>
              <a:t>Don’t</a:t>
            </a:r>
            <a:r>
              <a:rPr lang="fi-FI" dirty="0"/>
              <a:t> </a:t>
            </a:r>
            <a:r>
              <a:rPr lang="fi-FI" dirty="0" err="1"/>
              <a:t>need</a:t>
            </a:r>
            <a:r>
              <a:rPr lang="fi-FI" dirty="0"/>
              <a:t> </a:t>
            </a:r>
            <a:r>
              <a:rPr lang="fi-FI" dirty="0" err="1"/>
              <a:t>qubits</a:t>
            </a:r>
            <a:r>
              <a:rPr lang="fi-FI" dirty="0"/>
              <a:t>!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1602652-AEB1-4BD6-AFBA-169565B794DC}"/>
              </a:ext>
            </a:extLst>
          </p:cNvPr>
          <p:cNvGrpSpPr/>
          <p:nvPr/>
        </p:nvGrpSpPr>
        <p:grpSpPr>
          <a:xfrm>
            <a:off x="5712088" y="1690688"/>
            <a:ext cx="5319450" cy="3719542"/>
            <a:chOff x="5102488" y="1400635"/>
            <a:chExt cx="5319450" cy="3719542"/>
          </a:xfrm>
        </p:grpSpPr>
        <p:sp>
          <p:nvSpPr>
            <p:cNvPr id="62" name="Arc 61">
              <a:extLst>
                <a:ext uri="{FF2B5EF4-FFF2-40B4-BE49-F238E27FC236}">
                  <a16:creationId xmlns:a16="http://schemas.microsoft.com/office/drawing/2014/main" id="{4863AF8C-216C-4D8F-BACD-691758D9C558}"/>
                </a:ext>
              </a:extLst>
            </p:cNvPr>
            <p:cNvSpPr/>
            <p:nvPr/>
          </p:nvSpPr>
          <p:spPr>
            <a:xfrm rot="7894502">
              <a:off x="6499369" y="1226211"/>
              <a:ext cx="3719542" cy="4068389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3191E09-7DED-46C8-A75A-BDA2081E2704}"/>
                </a:ext>
              </a:extLst>
            </p:cNvPr>
            <p:cNvSpPr/>
            <p:nvPr/>
          </p:nvSpPr>
          <p:spPr>
            <a:xfrm>
              <a:off x="5161279" y="2480666"/>
              <a:ext cx="1167054" cy="207908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tx1"/>
                </a:solidFill>
              </a:endParaRPr>
            </a:p>
            <a:p>
              <a:pPr algn="ctr"/>
              <a:endParaRPr lang="fi-FI" dirty="0">
                <a:solidFill>
                  <a:schemeClr val="tx1"/>
                </a:solidFill>
              </a:endParaRPr>
            </a:p>
            <a:p>
              <a:pPr algn="ctr"/>
              <a:endParaRPr lang="fi-FI" dirty="0">
                <a:solidFill>
                  <a:schemeClr val="tx1"/>
                </a:solidFill>
              </a:endParaRPr>
            </a:p>
            <a:p>
              <a:pPr algn="ctr"/>
              <a:endParaRPr lang="fi-FI" dirty="0">
                <a:solidFill>
                  <a:schemeClr val="tx1"/>
                </a:solidFill>
              </a:endParaRPr>
            </a:p>
            <a:p>
              <a:pPr algn="ctr"/>
              <a:endParaRPr lang="fi-FI" dirty="0">
                <a:solidFill>
                  <a:schemeClr val="tx1"/>
                </a:solidFill>
              </a:endParaRPr>
            </a:p>
            <a:p>
              <a:pPr algn="ctr"/>
              <a:endParaRPr lang="fi-FI" dirty="0">
                <a:solidFill>
                  <a:schemeClr val="tx1"/>
                </a:solidFill>
              </a:endParaRPr>
            </a:p>
            <a:p>
              <a:pPr algn="ctr"/>
              <a:r>
                <a:rPr lang="fi-FI" dirty="0">
                  <a:solidFill>
                    <a:schemeClr val="tx1"/>
                  </a:solidFill>
                </a:rPr>
                <a:t>SC </a:t>
              </a:r>
              <a:r>
                <a:rPr lang="fi-FI" dirty="0" err="1">
                  <a:solidFill>
                    <a:schemeClr val="tx1"/>
                  </a:solidFill>
                </a:rPr>
                <a:t>qubits</a:t>
              </a:r>
              <a:endParaRPr lang="fi-FI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95D6298-18FA-43BA-AB0D-0C287D559476}"/>
                </a:ext>
              </a:extLst>
            </p:cNvPr>
            <p:cNvSpPr/>
            <p:nvPr/>
          </p:nvSpPr>
          <p:spPr>
            <a:xfrm>
              <a:off x="6483940" y="2480666"/>
              <a:ext cx="1167054" cy="207908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tx1"/>
                </a:solidFill>
              </a:endParaRPr>
            </a:p>
            <a:p>
              <a:pPr algn="ctr"/>
              <a:endParaRPr lang="fi-FI" dirty="0">
                <a:solidFill>
                  <a:schemeClr val="tx1"/>
                </a:solidFill>
              </a:endParaRPr>
            </a:p>
            <a:p>
              <a:pPr algn="ctr"/>
              <a:endParaRPr lang="fi-FI" dirty="0">
                <a:solidFill>
                  <a:schemeClr val="tx1"/>
                </a:solidFill>
              </a:endParaRPr>
            </a:p>
            <a:p>
              <a:pPr algn="ctr"/>
              <a:endParaRPr lang="fi-FI" dirty="0">
                <a:solidFill>
                  <a:schemeClr val="tx1"/>
                </a:solidFill>
              </a:endParaRPr>
            </a:p>
            <a:p>
              <a:pPr algn="ctr"/>
              <a:endParaRPr lang="fi-FI" dirty="0">
                <a:solidFill>
                  <a:schemeClr val="tx1"/>
                </a:solidFill>
              </a:endParaRPr>
            </a:p>
            <a:p>
              <a:pPr algn="ctr"/>
              <a:endParaRPr lang="fi-FI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F516D6F-4CE1-471D-8235-6C5049995AF7}"/>
                </a:ext>
              </a:extLst>
            </p:cNvPr>
            <p:cNvSpPr/>
            <p:nvPr/>
          </p:nvSpPr>
          <p:spPr>
            <a:xfrm>
              <a:off x="7845503" y="2480666"/>
              <a:ext cx="1167054" cy="207908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tx1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1FB838B-81F3-45FC-96B5-39106E44230E}"/>
                </a:ext>
              </a:extLst>
            </p:cNvPr>
            <p:cNvSpPr txBox="1"/>
            <p:nvPr/>
          </p:nvSpPr>
          <p:spPr>
            <a:xfrm>
              <a:off x="5102488" y="2193422"/>
              <a:ext cx="1281066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400" dirty="0"/>
                <a:t>Input </a:t>
              </a:r>
              <a:r>
                <a:rPr lang="fi-FI" sz="1400" dirty="0" err="1"/>
                <a:t>encoding</a:t>
              </a:r>
              <a:endParaRPr lang="fi-FI" sz="1400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D062A18-45D3-48A3-85F8-E62F55FFD003}"/>
                </a:ext>
              </a:extLst>
            </p:cNvPr>
            <p:cNvSpPr txBox="1"/>
            <p:nvPr/>
          </p:nvSpPr>
          <p:spPr>
            <a:xfrm>
              <a:off x="6386686" y="2216505"/>
              <a:ext cx="13615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100" dirty="0" err="1"/>
                <a:t>Quantum</a:t>
              </a:r>
              <a:r>
                <a:rPr lang="fi-FI" sz="1100" dirty="0"/>
                <a:t> </a:t>
              </a:r>
              <a:r>
                <a:rPr lang="fi-FI" sz="1100" dirty="0" err="1"/>
                <a:t>dynamics</a:t>
              </a:r>
              <a:endParaRPr lang="fi-FI" sz="1100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590FBE5-080E-4BF0-BDD6-503263EFEC88}"/>
                </a:ext>
              </a:extLst>
            </p:cNvPr>
            <p:cNvSpPr txBox="1"/>
            <p:nvPr/>
          </p:nvSpPr>
          <p:spPr>
            <a:xfrm>
              <a:off x="7849825" y="2236012"/>
              <a:ext cx="1167054" cy="22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100" dirty="0" err="1"/>
                <a:t>Measurements</a:t>
              </a:r>
              <a:endParaRPr lang="fi-FI" sz="11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BBD307E9-B186-4931-AC33-AAF1E1409EAD}"/>
                    </a:ext>
                  </a:extLst>
                </p:cNvPr>
                <p:cNvSpPr/>
                <p:nvPr/>
              </p:nvSpPr>
              <p:spPr>
                <a:xfrm>
                  <a:off x="9207067" y="2480666"/>
                  <a:ext cx="1167054" cy="207908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65000"/>
                    </a:schemeClr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i-FI" sz="1200" dirty="0">
                      <a:solidFill>
                        <a:schemeClr val="tx1"/>
                      </a:solidFill>
                    </a:rPr>
                    <a:t>Compute </a:t>
                  </a:r>
                  <a:r>
                    <a:rPr lang="fi-FI" sz="1200" b="1" dirty="0" err="1">
                      <a:solidFill>
                        <a:schemeClr val="tx1"/>
                      </a:solidFill>
                    </a:rPr>
                    <a:t>loss</a:t>
                  </a:r>
                  <a:r>
                    <a:rPr lang="fi-FI" sz="1200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fi-FI" sz="1200" b="1" dirty="0" err="1">
                      <a:solidFill>
                        <a:schemeClr val="tx1"/>
                      </a:solidFill>
                    </a:rPr>
                    <a:t>function</a:t>
                  </a:r>
                  <a:r>
                    <a:rPr lang="fi-FI" sz="1200" dirty="0">
                      <a:solidFill>
                        <a:schemeClr val="tx1"/>
                      </a:solidFill>
                    </a:rPr>
                    <a:t>, </a:t>
                  </a:r>
                  <a:r>
                    <a:rPr lang="fi-FI" sz="1200" dirty="0" err="1">
                      <a:solidFill>
                        <a:schemeClr val="tx1"/>
                      </a:solidFill>
                    </a:rPr>
                    <a:t>find</a:t>
                  </a:r>
                  <a:r>
                    <a:rPr lang="fi-FI" sz="12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fi-FI" sz="1200" dirty="0" err="1">
                      <a:solidFill>
                        <a:schemeClr val="tx1"/>
                      </a:solidFill>
                    </a:rPr>
                    <a:t>updated</a:t>
                  </a:r>
                  <a:r>
                    <a:rPr lang="fi-FI" sz="12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fi-FI" sz="1200" dirty="0" err="1">
                      <a:solidFill>
                        <a:schemeClr val="tx1"/>
                      </a:solidFill>
                    </a:rPr>
                    <a:t>parameters</a:t>
                  </a:r>
                  <a:endParaRPr lang="fi-FI" sz="1200" dirty="0">
                    <a:solidFill>
                      <a:schemeClr val="tx1"/>
                    </a:solidFill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i-FI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fi-FI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fi-FI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BBD307E9-B186-4931-AC33-AAF1E1409E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7067" y="2480666"/>
                  <a:ext cx="1167054" cy="207908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bg1">
                      <a:lumMod val="65000"/>
                    </a:schemeClr>
                  </a:solidFill>
                  <a:prstDash val="lgDash"/>
                </a:ln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8BADC73-6A8F-4967-8B87-BCE3ABBFA920}"/>
                </a:ext>
              </a:extLst>
            </p:cNvPr>
            <p:cNvSpPr txBox="1"/>
            <p:nvPr/>
          </p:nvSpPr>
          <p:spPr>
            <a:xfrm>
              <a:off x="9156270" y="2216505"/>
              <a:ext cx="12656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100" dirty="0"/>
                <a:t>C. post-</a:t>
              </a:r>
              <a:r>
                <a:rPr lang="fi-FI" sz="1100" dirty="0" err="1"/>
                <a:t>processing</a:t>
              </a:r>
              <a:endParaRPr lang="fi-FI" sz="1100" dirty="0"/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F7387141-01FA-473B-BD77-72F9770DA041}"/>
                </a:ext>
              </a:extLst>
            </p:cNvPr>
            <p:cNvSpPr/>
            <p:nvPr/>
          </p:nvSpPr>
          <p:spPr>
            <a:xfrm rot="18742462">
              <a:off x="7050522" y="4590442"/>
              <a:ext cx="185518" cy="15993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330792-4974-4B3C-AA6B-A30D1100F98B}"/>
                </a:ext>
              </a:extLst>
            </p:cNvPr>
            <p:cNvSpPr txBox="1"/>
            <p:nvPr/>
          </p:nvSpPr>
          <p:spPr>
            <a:xfrm>
              <a:off x="7432041" y="4645087"/>
              <a:ext cx="22809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dirty="0" err="1"/>
                <a:t>Iterative</a:t>
              </a:r>
              <a:r>
                <a:rPr lang="fi-FI" sz="1600" dirty="0"/>
                <a:t> </a:t>
              </a:r>
              <a:r>
                <a:rPr lang="fi-FI" sz="1600" dirty="0" err="1"/>
                <a:t>optimization</a:t>
              </a:r>
              <a:endParaRPr lang="fi-FI" sz="1600" dirty="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EE41014C-B7B5-4FB6-9585-C6461E6B6EC7}"/>
                </a:ext>
              </a:extLst>
            </p:cNvPr>
            <p:cNvGrpSpPr/>
            <p:nvPr/>
          </p:nvGrpSpPr>
          <p:grpSpPr>
            <a:xfrm>
              <a:off x="8086478" y="2671669"/>
              <a:ext cx="675892" cy="393100"/>
              <a:chOff x="6046970" y="2293418"/>
              <a:chExt cx="858923" cy="499551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AF27D38-B915-4388-A116-B3CECC75D19C}"/>
                  </a:ext>
                </a:extLst>
              </p:cNvPr>
              <p:cNvSpPr/>
              <p:nvPr/>
            </p:nvSpPr>
            <p:spPr>
              <a:xfrm>
                <a:off x="6046970" y="2293418"/>
                <a:ext cx="858923" cy="49955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5" name="Flowchart: Delay 74">
                <a:extLst>
                  <a:ext uri="{FF2B5EF4-FFF2-40B4-BE49-F238E27FC236}">
                    <a16:creationId xmlns:a16="http://schemas.microsoft.com/office/drawing/2014/main" id="{653E75DB-BFB1-4C9A-A907-4EEA0B3B047E}"/>
                  </a:ext>
                </a:extLst>
              </p:cNvPr>
              <p:cNvSpPr/>
              <p:nvPr/>
            </p:nvSpPr>
            <p:spPr>
              <a:xfrm rot="16200000">
                <a:off x="6293739" y="2270811"/>
                <a:ext cx="347107" cy="546356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76" name="Flowchart: Extract 75">
                <a:extLst>
                  <a:ext uri="{FF2B5EF4-FFF2-40B4-BE49-F238E27FC236}">
                    <a16:creationId xmlns:a16="http://schemas.microsoft.com/office/drawing/2014/main" id="{BA672B61-BA0F-466F-AE77-8D503F68FD13}"/>
                  </a:ext>
                </a:extLst>
              </p:cNvPr>
              <p:cNvSpPr/>
              <p:nvPr/>
            </p:nvSpPr>
            <p:spPr>
              <a:xfrm rot="1187998">
                <a:off x="6447497" y="2457495"/>
                <a:ext cx="119292" cy="232482"/>
              </a:xfrm>
              <a:prstGeom prst="flowChartExtra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47A45A86-6BA2-4DAD-A45C-2FF587F89151}"/>
                  </a:ext>
                </a:extLst>
              </p:cNvPr>
              <p:cNvCxnSpPr/>
              <p:nvPr/>
            </p:nvCxnSpPr>
            <p:spPr>
              <a:xfrm>
                <a:off x="6472238" y="2383884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66DE974D-47C9-4B66-AAC1-8B824AE8304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92901" y="2514078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6D317BCB-9E42-4F28-91F5-6358AD73522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248401" y="2514148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62B397EA-25AF-4F80-912A-5087BF37ABAF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627814" y="2421397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72413E60-540F-47AC-8AF8-EF052A57B3B0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>
                <a:off x="6332379" y="2420851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765A969-9670-4A85-9564-2C15D23B5CF9}"/>
                </a:ext>
              </a:extLst>
            </p:cNvPr>
            <p:cNvGrpSpPr/>
            <p:nvPr/>
          </p:nvGrpSpPr>
          <p:grpSpPr>
            <a:xfrm>
              <a:off x="8092612" y="3228881"/>
              <a:ext cx="675892" cy="393100"/>
              <a:chOff x="6046970" y="2293418"/>
              <a:chExt cx="858923" cy="499551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B7464372-D535-447A-894F-09673D750A66}"/>
                  </a:ext>
                </a:extLst>
              </p:cNvPr>
              <p:cNvSpPr/>
              <p:nvPr/>
            </p:nvSpPr>
            <p:spPr>
              <a:xfrm>
                <a:off x="6046970" y="2293418"/>
                <a:ext cx="858923" cy="49955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4" name="Flowchart: Delay 83">
                <a:extLst>
                  <a:ext uri="{FF2B5EF4-FFF2-40B4-BE49-F238E27FC236}">
                    <a16:creationId xmlns:a16="http://schemas.microsoft.com/office/drawing/2014/main" id="{5FEFEDC9-88B8-441A-BFE1-EFD78E1222F7}"/>
                  </a:ext>
                </a:extLst>
              </p:cNvPr>
              <p:cNvSpPr/>
              <p:nvPr/>
            </p:nvSpPr>
            <p:spPr>
              <a:xfrm rot="16200000">
                <a:off x="6293739" y="2270811"/>
                <a:ext cx="347107" cy="546356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5" name="Flowchart: Extract 84">
                <a:extLst>
                  <a:ext uri="{FF2B5EF4-FFF2-40B4-BE49-F238E27FC236}">
                    <a16:creationId xmlns:a16="http://schemas.microsoft.com/office/drawing/2014/main" id="{F6D7F6A1-5B3C-4A70-8E89-45067C57EE9D}"/>
                  </a:ext>
                </a:extLst>
              </p:cNvPr>
              <p:cNvSpPr/>
              <p:nvPr/>
            </p:nvSpPr>
            <p:spPr>
              <a:xfrm rot="1187998">
                <a:off x="6447497" y="2457495"/>
                <a:ext cx="119292" cy="232482"/>
              </a:xfrm>
              <a:prstGeom prst="flowChartExtra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0D1C21C1-4334-4397-8EE7-2CDF675838AE}"/>
                  </a:ext>
                </a:extLst>
              </p:cNvPr>
              <p:cNvCxnSpPr/>
              <p:nvPr/>
            </p:nvCxnSpPr>
            <p:spPr>
              <a:xfrm>
                <a:off x="6472238" y="2383884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08BFE399-50D2-410C-B44D-7B9563A2B9F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92901" y="2514078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2E9F0A7D-33AB-4519-8552-61FDCC93EAA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248401" y="2514148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FAC47140-6B24-46D6-B838-31CA3A0E28AB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627814" y="2421397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B0023BC2-9FA2-43F5-9967-B598E2514D66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>
                <a:off x="6332379" y="2420851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F4E1F70C-26BF-46BA-B628-2C3E9AE88836}"/>
                </a:ext>
              </a:extLst>
            </p:cNvPr>
            <p:cNvGrpSpPr/>
            <p:nvPr/>
          </p:nvGrpSpPr>
          <p:grpSpPr>
            <a:xfrm>
              <a:off x="8098746" y="3786093"/>
              <a:ext cx="675892" cy="393100"/>
              <a:chOff x="6046970" y="2293418"/>
              <a:chExt cx="858923" cy="499551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68CAADE4-0ED3-4F1F-A472-CE654F52D96A}"/>
                  </a:ext>
                </a:extLst>
              </p:cNvPr>
              <p:cNvSpPr/>
              <p:nvPr/>
            </p:nvSpPr>
            <p:spPr>
              <a:xfrm>
                <a:off x="6046970" y="2293418"/>
                <a:ext cx="858923" cy="49955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3" name="Flowchart: Delay 92">
                <a:extLst>
                  <a:ext uri="{FF2B5EF4-FFF2-40B4-BE49-F238E27FC236}">
                    <a16:creationId xmlns:a16="http://schemas.microsoft.com/office/drawing/2014/main" id="{85B7BB32-BBF2-44D8-9465-144444BB914E}"/>
                  </a:ext>
                </a:extLst>
              </p:cNvPr>
              <p:cNvSpPr/>
              <p:nvPr/>
            </p:nvSpPr>
            <p:spPr>
              <a:xfrm rot="16200000">
                <a:off x="6293739" y="2270811"/>
                <a:ext cx="347107" cy="546356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4" name="Flowchart: Extract 93">
                <a:extLst>
                  <a:ext uri="{FF2B5EF4-FFF2-40B4-BE49-F238E27FC236}">
                    <a16:creationId xmlns:a16="http://schemas.microsoft.com/office/drawing/2014/main" id="{12DC24FB-549A-4B81-8462-E52367A57CD2}"/>
                  </a:ext>
                </a:extLst>
              </p:cNvPr>
              <p:cNvSpPr/>
              <p:nvPr/>
            </p:nvSpPr>
            <p:spPr>
              <a:xfrm rot="1187998">
                <a:off x="6447497" y="2457495"/>
                <a:ext cx="119292" cy="232482"/>
              </a:xfrm>
              <a:prstGeom prst="flowChartExtra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DCC01CE6-0371-4A45-9DA9-8CF9B3E1215B}"/>
                  </a:ext>
                </a:extLst>
              </p:cNvPr>
              <p:cNvCxnSpPr/>
              <p:nvPr/>
            </p:nvCxnSpPr>
            <p:spPr>
              <a:xfrm>
                <a:off x="6472238" y="2383884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F5CCBBBF-3768-4911-A4E7-E5860D694FC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92901" y="2514078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31220D4A-7566-42CD-B89E-28EE407CB19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248401" y="2514148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B9810333-21E5-48B2-AF47-93D2B8B8DBB4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627814" y="2421397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59DD3A76-1DF8-4272-BDE7-72AF1293E91D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>
                <a:off x="6332379" y="2420851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4B508534-558A-421E-AFDE-732FFF075B9F}"/>
                </a:ext>
              </a:extLst>
            </p:cNvPr>
            <p:cNvCxnSpPr>
              <a:cxnSpLocks/>
              <a:endCxn id="74" idx="1"/>
            </p:cNvCxnSpPr>
            <p:nvPr/>
          </p:nvCxnSpPr>
          <p:spPr>
            <a:xfrm>
              <a:off x="5743021" y="2868219"/>
              <a:ext cx="234345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90FDD3BA-26DB-4E32-AA17-E315FAA73233}"/>
                </a:ext>
              </a:extLst>
            </p:cNvPr>
            <p:cNvCxnSpPr>
              <a:cxnSpLocks/>
            </p:cNvCxnSpPr>
            <p:nvPr/>
          </p:nvCxnSpPr>
          <p:spPr>
            <a:xfrm>
              <a:off x="5743021" y="3449465"/>
              <a:ext cx="234345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7D1912C4-2CEB-450B-968C-AA838AF1E8A8}"/>
                </a:ext>
              </a:extLst>
            </p:cNvPr>
            <p:cNvCxnSpPr>
              <a:cxnSpLocks/>
            </p:cNvCxnSpPr>
            <p:nvPr/>
          </p:nvCxnSpPr>
          <p:spPr>
            <a:xfrm>
              <a:off x="5743021" y="4006894"/>
              <a:ext cx="234345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D6917AE-819F-4ECF-81A2-E4244317573D}"/>
                </a:ext>
              </a:extLst>
            </p:cNvPr>
            <p:cNvSpPr/>
            <p:nvPr/>
          </p:nvSpPr>
          <p:spPr>
            <a:xfrm>
              <a:off x="6612572" y="2512453"/>
              <a:ext cx="903460" cy="19359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1677123-92EB-4204-B729-EBAB2A60C10A}"/>
                </a:ext>
              </a:extLst>
            </p:cNvPr>
            <p:cNvSpPr txBox="1"/>
            <p:nvPr/>
          </p:nvSpPr>
          <p:spPr>
            <a:xfrm>
              <a:off x="6605128" y="3804921"/>
              <a:ext cx="9109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 err="1">
                  <a:solidFill>
                    <a:schemeClr val="bg1"/>
                  </a:solidFill>
                </a:rPr>
                <a:t>Ansatz</a:t>
              </a:r>
              <a:endParaRPr lang="fi-FI" dirty="0">
                <a:solidFill>
                  <a:schemeClr val="bg1"/>
                </a:solidFill>
              </a:endParaRPr>
            </a:p>
            <a:p>
              <a:pPr algn="ctr"/>
              <a:r>
                <a:rPr lang="fi-FI" sz="900" dirty="0" err="1">
                  <a:solidFill>
                    <a:schemeClr val="bg1"/>
                  </a:solidFill>
                </a:rPr>
                <a:t>Parameterized</a:t>
              </a:r>
              <a:r>
                <a:rPr lang="fi-FI" sz="900" dirty="0">
                  <a:solidFill>
                    <a:schemeClr val="bg1"/>
                  </a:solidFill>
                </a:rPr>
                <a:t> </a:t>
              </a:r>
              <a:r>
                <a:rPr lang="fi-FI" sz="900" dirty="0" err="1">
                  <a:solidFill>
                    <a:schemeClr val="bg1"/>
                  </a:solidFill>
                </a:rPr>
                <a:t>circuit</a:t>
              </a:r>
              <a:endParaRPr lang="fi-FI" sz="900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027A40FA-92B2-479C-A7DF-C93C288C1BA8}"/>
                    </a:ext>
                  </a:extLst>
                </p:cNvPr>
                <p:cNvSpPr txBox="1"/>
                <p:nvPr/>
              </p:nvSpPr>
              <p:spPr>
                <a:xfrm>
                  <a:off x="6908633" y="3217211"/>
                  <a:ext cx="38626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i-FI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fi-FI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fi-FI" sz="2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027A40FA-92B2-479C-A7DF-C93C288C1B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8633" y="3217211"/>
                  <a:ext cx="386260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6" name="Ryhmä 28">
              <a:extLst>
                <a:ext uri="{FF2B5EF4-FFF2-40B4-BE49-F238E27FC236}">
                  <a16:creationId xmlns:a16="http://schemas.microsoft.com/office/drawing/2014/main" id="{4382DA07-E5C7-43B0-8E87-63F3DF559A07}"/>
                </a:ext>
              </a:extLst>
            </p:cNvPr>
            <p:cNvGrpSpPr/>
            <p:nvPr/>
          </p:nvGrpSpPr>
          <p:grpSpPr>
            <a:xfrm>
              <a:off x="5601004" y="2679161"/>
              <a:ext cx="212221" cy="360041"/>
              <a:chOff x="2233749" y="2940844"/>
              <a:chExt cx="574765" cy="975109"/>
            </a:xfrm>
          </p:grpSpPr>
          <p:cxnSp>
            <p:nvCxnSpPr>
              <p:cNvPr id="107" name="Suora nuoliyhdysviiva 43">
                <a:extLst>
                  <a:ext uri="{FF2B5EF4-FFF2-40B4-BE49-F238E27FC236}">
                    <a16:creationId xmlns:a16="http://schemas.microsoft.com/office/drawing/2014/main" id="{46A9669E-1A4A-45EF-9E14-855AE24AD8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16313" y="2940844"/>
                <a:ext cx="159544" cy="3143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uora nuoliyhdysviiva 43">
                <a:extLst>
                  <a:ext uri="{FF2B5EF4-FFF2-40B4-BE49-F238E27FC236}">
                    <a16:creationId xmlns:a16="http://schemas.microsoft.com/office/drawing/2014/main" id="{531CF3D7-AF55-4342-B2C1-EEEF50BE79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82894" y="3291201"/>
                <a:ext cx="320515" cy="62475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Ellipsi 42">
                <a:extLst>
                  <a:ext uri="{FF2B5EF4-FFF2-40B4-BE49-F238E27FC236}">
                    <a16:creationId xmlns:a16="http://schemas.microsoft.com/office/drawing/2014/main" id="{2F85D4ED-018F-4262-87BA-9F97385F2DB2}"/>
                  </a:ext>
                </a:extLst>
              </p:cNvPr>
              <p:cNvSpPr/>
              <p:nvPr/>
            </p:nvSpPr>
            <p:spPr>
              <a:xfrm>
                <a:off x="2233749" y="3187337"/>
                <a:ext cx="574765" cy="57476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10" name="Ryhmä 28">
              <a:extLst>
                <a:ext uri="{FF2B5EF4-FFF2-40B4-BE49-F238E27FC236}">
                  <a16:creationId xmlns:a16="http://schemas.microsoft.com/office/drawing/2014/main" id="{402DA852-7970-47E6-8AFE-4CB5B0756457}"/>
                </a:ext>
              </a:extLst>
            </p:cNvPr>
            <p:cNvGrpSpPr/>
            <p:nvPr/>
          </p:nvGrpSpPr>
          <p:grpSpPr>
            <a:xfrm>
              <a:off x="5567020" y="3234970"/>
              <a:ext cx="212221" cy="360041"/>
              <a:chOff x="2233749" y="2940844"/>
              <a:chExt cx="574765" cy="975109"/>
            </a:xfrm>
          </p:grpSpPr>
          <p:cxnSp>
            <p:nvCxnSpPr>
              <p:cNvPr id="111" name="Suora nuoliyhdysviiva 43">
                <a:extLst>
                  <a:ext uri="{FF2B5EF4-FFF2-40B4-BE49-F238E27FC236}">
                    <a16:creationId xmlns:a16="http://schemas.microsoft.com/office/drawing/2014/main" id="{7B9D9601-5C7F-423D-A2E0-A6DD74E31D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16313" y="2940844"/>
                <a:ext cx="159544" cy="3143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uora nuoliyhdysviiva 43">
                <a:extLst>
                  <a:ext uri="{FF2B5EF4-FFF2-40B4-BE49-F238E27FC236}">
                    <a16:creationId xmlns:a16="http://schemas.microsoft.com/office/drawing/2014/main" id="{E434C537-503E-4839-83AF-DFD26BBDD5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82894" y="3291201"/>
                <a:ext cx="320515" cy="62475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Ellipsi 42">
                <a:extLst>
                  <a:ext uri="{FF2B5EF4-FFF2-40B4-BE49-F238E27FC236}">
                    <a16:creationId xmlns:a16="http://schemas.microsoft.com/office/drawing/2014/main" id="{F7D674FB-7F01-44B2-89BE-EF1E661EE955}"/>
                  </a:ext>
                </a:extLst>
              </p:cNvPr>
              <p:cNvSpPr/>
              <p:nvPr/>
            </p:nvSpPr>
            <p:spPr>
              <a:xfrm>
                <a:off x="2233749" y="3187337"/>
                <a:ext cx="574765" cy="57476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14" name="Ryhmä 28">
              <a:extLst>
                <a:ext uri="{FF2B5EF4-FFF2-40B4-BE49-F238E27FC236}">
                  <a16:creationId xmlns:a16="http://schemas.microsoft.com/office/drawing/2014/main" id="{E1E43F08-6753-4D12-A81A-3C0E32342BA1}"/>
                </a:ext>
              </a:extLst>
            </p:cNvPr>
            <p:cNvGrpSpPr/>
            <p:nvPr/>
          </p:nvGrpSpPr>
          <p:grpSpPr>
            <a:xfrm>
              <a:off x="5533036" y="3790779"/>
              <a:ext cx="212221" cy="360041"/>
              <a:chOff x="2233749" y="2940844"/>
              <a:chExt cx="574765" cy="975109"/>
            </a:xfrm>
          </p:grpSpPr>
          <p:cxnSp>
            <p:nvCxnSpPr>
              <p:cNvPr id="115" name="Suora nuoliyhdysviiva 43">
                <a:extLst>
                  <a:ext uri="{FF2B5EF4-FFF2-40B4-BE49-F238E27FC236}">
                    <a16:creationId xmlns:a16="http://schemas.microsoft.com/office/drawing/2014/main" id="{03533CC3-F293-4CCF-94D3-48A7797BEC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16313" y="2940844"/>
                <a:ext cx="159544" cy="31432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uora nuoliyhdysviiva 43">
                <a:extLst>
                  <a:ext uri="{FF2B5EF4-FFF2-40B4-BE49-F238E27FC236}">
                    <a16:creationId xmlns:a16="http://schemas.microsoft.com/office/drawing/2014/main" id="{B10FC02F-9ACF-4CDD-B8A1-8BA0CD80D04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82894" y="3291201"/>
                <a:ext cx="320515" cy="62475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Ellipsi 42">
                <a:extLst>
                  <a:ext uri="{FF2B5EF4-FFF2-40B4-BE49-F238E27FC236}">
                    <a16:creationId xmlns:a16="http://schemas.microsoft.com/office/drawing/2014/main" id="{51538B1B-E7AE-46C0-B54C-5B6EAB6C40E7}"/>
                  </a:ext>
                </a:extLst>
              </p:cNvPr>
              <p:cNvSpPr/>
              <p:nvPr/>
            </p:nvSpPr>
            <p:spPr>
              <a:xfrm>
                <a:off x="2233749" y="3187337"/>
                <a:ext cx="574765" cy="57476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81040C35-2124-4EB7-943A-6227806D3DDF}"/>
                </a:ext>
              </a:extLst>
            </p:cNvPr>
            <p:cNvSpPr txBox="1"/>
            <p:nvPr/>
          </p:nvSpPr>
          <p:spPr>
            <a:xfrm>
              <a:off x="6238239" y="1864426"/>
              <a:ext cx="3474720" cy="366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 err="1"/>
                <a:t>Variational</a:t>
              </a:r>
              <a:r>
                <a:rPr lang="fi-FI" dirty="0"/>
                <a:t> </a:t>
              </a:r>
              <a:r>
                <a:rPr lang="fi-FI" dirty="0" err="1"/>
                <a:t>QNNs</a:t>
              </a:r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426965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AA32E9C-4B5E-4936-B3DC-73CCBEA27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224" y="1578534"/>
            <a:ext cx="3697211" cy="230391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B9644E-3D81-490B-B8DD-1EA3F23E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942968" cy="435133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2nd </a:t>
            </a:r>
            <a:r>
              <a:rPr lang="fi-FI" dirty="0" err="1"/>
              <a:t>advantage</a:t>
            </a:r>
            <a:r>
              <a:rPr lang="fi-FI" dirty="0"/>
              <a:t> of QRC: </a:t>
            </a:r>
            <a:r>
              <a:rPr lang="fi-FI" dirty="0" err="1"/>
              <a:t>trainability</a:t>
            </a:r>
            <a:endParaRPr lang="fi-FI" dirty="0"/>
          </a:p>
          <a:p>
            <a:endParaRPr lang="fi-FI" dirty="0"/>
          </a:p>
          <a:p>
            <a:r>
              <a:rPr lang="fi-FI" dirty="0"/>
              <a:t>QNN </a:t>
            </a:r>
            <a:r>
              <a:rPr lang="fi-FI" dirty="0" err="1"/>
              <a:t>loss</a:t>
            </a:r>
            <a:r>
              <a:rPr lang="fi-FI" dirty="0"/>
              <a:t> </a:t>
            </a:r>
            <a:r>
              <a:rPr lang="fi-FI" dirty="0" err="1"/>
              <a:t>landscapes</a:t>
            </a:r>
            <a:r>
              <a:rPr lang="fi-FI" dirty="0"/>
              <a:t> </a:t>
            </a:r>
            <a:r>
              <a:rPr lang="fi-FI" dirty="0" err="1"/>
              <a:t>awful</a:t>
            </a:r>
            <a:endParaRPr lang="fi-FI" dirty="0"/>
          </a:p>
          <a:p>
            <a:endParaRPr lang="fi-FI" dirty="0"/>
          </a:p>
          <a:p>
            <a:r>
              <a:rPr lang="fi-FI" dirty="0"/>
              <a:t>QRC? </a:t>
            </a:r>
            <a:r>
              <a:rPr lang="fi-FI" dirty="0" err="1"/>
              <a:t>Gather</a:t>
            </a:r>
            <a:r>
              <a:rPr lang="fi-FI" dirty="0"/>
              <a:t> data </a:t>
            </a:r>
            <a:r>
              <a:rPr lang="fi-FI" i="1" dirty="0" err="1"/>
              <a:t>once</a:t>
            </a:r>
            <a:r>
              <a:rPr lang="fi-FI" dirty="0"/>
              <a:t>, </a:t>
            </a:r>
            <a:r>
              <a:rPr lang="fi-FI" dirty="0" err="1"/>
              <a:t>compute</a:t>
            </a:r>
            <a:r>
              <a:rPr lang="fi-FI" dirty="0"/>
              <a:t> </a:t>
            </a:r>
            <a:r>
              <a:rPr lang="fi-FI" dirty="0" err="1"/>
              <a:t>pseudoinverse</a:t>
            </a:r>
            <a:endParaRPr lang="fi-FI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8CB90DC-A709-4AD2-B93E-0EE242B77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406" y="1642322"/>
            <a:ext cx="3251895" cy="2298700"/>
          </a:xfrm>
          <a:prstGeom prst="hexagon">
            <a:avLst>
              <a:gd name="adj" fmla="val 0"/>
              <a:gd name="vf" fmla="val 115470"/>
            </a:avLst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A76992ED-8761-4768-94A7-2B3F9864D115}"/>
              </a:ext>
            </a:extLst>
          </p:cNvPr>
          <p:cNvSpPr/>
          <p:nvPr/>
        </p:nvSpPr>
        <p:spPr>
          <a:xfrm>
            <a:off x="7079423" y="3413707"/>
            <a:ext cx="852639" cy="428702"/>
          </a:xfrm>
          <a:prstGeom prst="cloudCallout">
            <a:avLst>
              <a:gd name="adj1" fmla="val 48589"/>
              <a:gd name="adj2" fmla="val 7554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dirty="0">
                <a:solidFill>
                  <a:schemeClr val="tx1"/>
                </a:solidFill>
              </a:rPr>
              <a:t>Target</a:t>
            </a: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4C06CEBB-324B-4104-99CF-9CB44F65CBA5}"/>
              </a:ext>
            </a:extLst>
          </p:cNvPr>
          <p:cNvSpPr/>
          <p:nvPr/>
        </p:nvSpPr>
        <p:spPr>
          <a:xfrm>
            <a:off x="9491212" y="4868565"/>
            <a:ext cx="2114926" cy="766218"/>
          </a:xfrm>
          <a:prstGeom prst="cloudCallout">
            <a:avLst>
              <a:gd name="adj1" fmla="val -104026"/>
              <a:gd name="adj2" fmla="val -2836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err="1">
                <a:solidFill>
                  <a:schemeClr val="tx1"/>
                </a:solidFill>
              </a:rPr>
              <a:t>High</a:t>
            </a:r>
            <a:r>
              <a:rPr lang="fi-FI" sz="1200" dirty="0">
                <a:solidFill>
                  <a:schemeClr val="tx1"/>
                </a:solidFill>
              </a:rPr>
              <a:t> d </a:t>
            </a:r>
            <a:r>
              <a:rPr lang="fi-FI" sz="1200" dirty="0" err="1">
                <a:solidFill>
                  <a:schemeClr val="tx1"/>
                </a:solidFill>
              </a:rPr>
              <a:t>subspace</a:t>
            </a:r>
            <a:endParaRPr lang="fi-FI" sz="1200" dirty="0">
              <a:solidFill>
                <a:schemeClr val="tx1"/>
              </a:solidFill>
            </a:endParaRPr>
          </a:p>
          <a:p>
            <a:pPr algn="ctr"/>
            <a:r>
              <a:rPr lang="fi-FI" sz="1200" dirty="0" err="1">
                <a:solidFill>
                  <a:schemeClr val="tx1"/>
                </a:solidFill>
              </a:rPr>
              <a:t>spanned</a:t>
            </a:r>
            <a:r>
              <a:rPr lang="fi-FI" sz="1200" dirty="0">
                <a:solidFill>
                  <a:schemeClr val="tx1"/>
                </a:solidFill>
              </a:rPr>
              <a:t> </a:t>
            </a:r>
            <a:r>
              <a:rPr lang="fi-FI" sz="1200" dirty="0" err="1">
                <a:solidFill>
                  <a:schemeClr val="tx1"/>
                </a:solidFill>
              </a:rPr>
              <a:t>by</a:t>
            </a:r>
            <a:r>
              <a:rPr lang="fi-FI" sz="1200" dirty="0">
                <a:solidFill>
                  <a:schemeClr val="tx1"/>
                </a:solidFill>
              </a:rPr>
              <a:t> </a:t>
            </a:r>
            <a:r>
              <a:rPr lang="fi-FI" sz="1200" dirty="0" err="1">
                <a:solidFill>
                  <a:schemeClr val="tx1"/>
                </a:solidFill>
              </a:rPr>
              <a:t>comp</a:t>
            </a:r>
            <a:r>
              <a:rPr lang="fi-FI" sz="1200" dirty="0">
                <a:solidFill>
                  <a:schemeClr val="tx1"/>
                </a:solidFill>
              </a:rPr>
              <a:t> </a:t>
            </a:r>
            <a:r>
              <a:rPr lang="fi-FI" sz="1200" dirty="0" err="1">
                <a:solidFill>
                  <a:schemeClr val="tx1"/>
                </a:solidFill>
              </a:rPr>
              <a:t>nodes</a:t>
            </a:r>
            <a:r>
              <a:rPr lang="fi-FI" sz="12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3954C2-B4C1-4B2B-A609-9F7CDB4B8D9B}"/>
              </a:ext>
            </a:extLst>
          </p:cNvPr>
          <p:cNvGrpSpPr/>
          <p:nvPr/>
        </p:nvGrpSpPr>
        <p:grpSpPr>
          <a:xfrm>
            <a:off x="6277819" y="3711021"/>
            <a:ext cx="2655232" cy="2186507"/>
            <a:chOff x="6156960" y="4057376"/>
            <a:chExt cx="2655232" cy="2186507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AD876E5-5B78-4514-9DDD-C00F6AE60940}"/>
                </a:ext>
              </a:extLst>
            </p:cNvPr>
            <p:cNvCxnSpPr/>
            <p:nvPr/>
          </p:nvCxnSpPr>
          <p:spPr>
            <a:xfrm flipV="1">
              <a:off x="6958565" y="4152018"/>
              <a:ext cx="999624" cy="1325646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BF6CDBE-0600-428B-8EB2-2B46A865DE9D}"/>
                </a:ext>
              </a:extLst>
            </p:cNvPr>
            <p:cNvCxnSpPr/>
            <p:nvPr/>
          </p:nvCxnSpPr>
          <p:spPr>
            <a:xfrm flipV="1">
              <a:off x="6958565" y="4057376"/>
              <a:ext cx="0" cy="14202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73EA931-B38E-407A-B12A-B929F20BD9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6960" y="5477664"/>
              <a:ext cx="801605" cy="7662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4B629A0-5D3E-4D7E-84B2-A1BA96F8AEA3}"/>
                </a:ext>
              </a:extLst>
            </p:cNvPr>
            <p:cNvCxnSpPr>
              <a:cxnSpLocks/>
            </p:cNvCxnSpPr>
            <p:nvPr/>
          </p:nvCxnSpPr>
          <p:spPr>
            <a:xfrm>
              <a:off x="6958565" y="5477664"/>
              <a:ext cx="185362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3F238D0-A9C3-475D-A727-22FF58751E2A}"/>
                </a:ext>
              </a:extLst>
            </p:cNvPr>
            <p:cNvSpPr/>
            <p:nvPr/>
          </p:nvSpPr>
          <p:spPr>
            <a:xfrm>
              <a:off x="6594508" y="5072707"/>
              <a:ext cx="1800545" cy="87780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50196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3D41E2C-88A2-419A-BB3B-4F926FEA6A36}"/>
                </a:ext>
              </a:extLst>
            </p:cNvPr>
            <p:cNvGrpSpPr/>
            <p:nvPr/>
          </p:nvGrpSpPr>
          <p:grpSpPr>
            <a:xfrm>
              <a:off x="6958564" y="4152018"/>
              <a:ext cx="999625" cy="1325646"/>
              <a:chOff x="1974447" y="2123954"/>
              <a:chExt cx="1416935" cy="1879059"/>
            </a:xfrm>
          </p:grpSpPr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D19BBEC5-5C60-41BB-9FE8-D6C55D7191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74447" y="3750197"/>
                <a:ext cx="1416935" cy="252816"/>
              </a:xfrm>
              <a:prstGeom prst="straightConnector1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85D0D32-3769-47B4-88A2-2EDCF9E26D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91382" y="2123954"/>
                <a:ext cx="0" cy="162624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CE058C07-1E02-4B9D-A4E5-63D4A17DE65B}"/>
              </a:ext>
            </a:extLst>
          </p:cNvPr>
          <p:cNvSpPr/>
          <p:nvPr/>
        </p:nvSpPr>
        <p:spPr>
          <a:xfrm>
            <a:off x="8652353" y="4132295"/>
            <a:ext cx="1068013" cy="581751"/>
          </a:xfrm>
          <a:prstGeom prst="cloudCallout">
            <a:avLst>
              <a:gd name="adj1" fmla="val -96503"/>
              <a:gd name="adj2" fmla="val 2125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 err="1">
                <a:solidFill>
                  <a:schemeClr val="tx1"/>
                </a:solidFill>
              </a:rPr>
              <a:t>Orth</a:t>
            </a:r>
            <a:r>
              <a:rPr lang="fi-FI" sz="900" dirty="0">
                <a:solidFill>
                  <a:schemeClr val="tx1"/>
                </a:solidFill>
              </a:rPr>
              <a:t>. </a:t>
            </a:r>
            <a:r>
              <a:rPr lang="fi-FI" sz="900" dirty="0" err="1">
                <a:solidFill>
                  <a:schemeClr val="tx1"/>
                </a:solidFill>
              </a:rPr>
              <a:t>projection</a:t>
            </a:r>
            <a:endParaRPr lang="fi-FI" sz="900" dirty="0">
              <a:solidFill>
                <a:schemeClr val="tx1"/>
              </a:solidFill>
            </a:endParaRP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8F57B1A3-3D60-45BA-868B-7EC4ECC4A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 err="1"/>
              <a:t>Compare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Q </a:t>
            </a:r>
            <a:r>
              <a:rPr lang="fi-FI" dirty="0" err="1"/>
              <a:t>alternatives</a:t>
            </a:r>
            <a:endParaRPr lang="fi-FI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F0DAB1E-6593-47C5-B52F-5F3D67A289B2}"/>
              </a:ext>
            </a:extLst>
          </p:cNvPr>
          <p:cNvSpPr/>
          <p:nvPr/>
        </p:nvSpPr>
        <p:spPr>
          <a:xfrm>
            <a:off x="9065500" y="6077248"/>
            <a:ext cx="31109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1400" dirty="0">
                <a:solidFill>
                  <a:srgbClr val="222222"/>
                </a:solidFill>
                <a:latin typeface="Arial" panose="020B0604020202020204" pitchFamily="34" charset="0"/>
              </a:rPr>
              <a:t>"</a:t>
            </a:r>
            <a:r>
              <a:rPr lang="fi-FI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Quantum</a:t>
            </a:r>
            <a:r>
              <a:rPr lang="fi-FI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variational</a:t>
            </a:r>
            <a:r>
              <a:rPr lang="fi-FI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algorithms</a:t>
            </a:r>
            <a:r>
              <a:rPr lang="fi-FI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are</a:t>
            </a:r>
            <a:r>
              <a:rPr lang="fi-FI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swamped</a:t>
            </a:r>
            <a:r>
              <a:rPr lang="fi-FI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with</a:t>
            </a:r>
            <a:r>
              <a:rPr lang="fi-FI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traps</a:t>
            </a:r>
            <a:r>
              <a:rPr lang="fi-FI" sz="1400" dirty="0">
                <a:solidFill>
                  <a:srgbClr val="222222"/>
                </a:solidFill>
                <a:latin typeface="Arial" panose="020B0604020202020204" pitchFamily="34" charset="0"/>
              </a:rPr>
              <a:t>." </a:t>
            </a:r>
            <a:r>
              <a:rPr lang="fi-FI" sz="1400" i="1" dirty="0" err="1">
                <a:solidFill>
                  <a:srgbClr val="222222"/>
                </a:solidFill>
                <a:latin typeface="Arial" panose="020B0604020202020204" pitchFamily="34" charset="0"/>
              </a:rPr>
              <a:t>Nature</a:t>
            </a:r>
            <a:r>
              <a:rPr lang="fi-FI" sz="1400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i-FI" sz="1400" i="1" dirty="0" err="1">
                <a:solidFill>
                  <a:srgbClr val="222222"/>
                </a:solidFill>
                <a:latin typeface="Arial" panose="020B0604020202020204" pitchFamily="34" charset="0"/>
              </a:rPr>
              <a:t>Communications</a:t>
            </a:r>
            <a:r>
              <a:rPr lang="fi-FI" sz="1400" dirty="0">
                <a:solidFill>
                  <a:srgbClr val="222222"/>
                </a:solidFill>
                <a:latin typeface="Arial" panose="020B0604020202020204" pitchFamily="34" charset="0"/>
              </a:rPr>
              <a:t> 13.1 (2022): 7760.</a:t>
            </a:r>
            <a:endParaRPr lang="fi-FI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06A41A-9EDF-44D1-B419-AFC3BE41C73E}"/>
              </a:ext>
            </a:extLst>
          </p:cNvPr>
          <p:cNvSpPr/>
          <p:nvPr/>
        </p:nvSpPr>
        <p:spPr>
          <a:xfrm>
            <a:off x="5928428" y="6077248"/>
            <a:ext cx="31370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rgbClr val="222222"/>
                </a:solidFill>
                <a:latin typeface="Arial" panose="020B0604020202020204" pitchFamily="34" charset="0"/>
              </a:rPr>
              <a:t>"</a:t>
            </a:r>
            <a:r>
              <a:rPr lang="fi-FI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Barren</a:t>
            </a:r>
            <a:r>
              <a:rPr lang="fi-FI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plateaus</a:t>
            </a:r>
            <a:r>
              <a:rPr lang="fi-FI" sz="1400" dirty="0">
                <a:solidFill>
                  <a:srgbClr val="222222"/>
                </a:solidFill>
                <a:latin typeface="Arial" panose="020B0604020202020204" pitchFamily="34" charset="0"/>
              </a:rPr>
              <a:t> in </a:t>
            </a:r>
            <a:r>
              <a:rPr lang="fi-FI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quantum</a:t>
            </a:r>
            <a:r>
              <a:rPr lang="fi-FI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neural</a:t>
            </a:r>
            <a:r>
              <a:rPr lang="fi-FI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network</a:t>
            </a:r>
            <a:r>
              <a:rPr lang="fi-FI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training</a:t>
            </a:r>
            <a:r>
              <a:rPr lang="fi-FI" sz="1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i-FI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landscapes</a:t>
            </a:r>
            <a:r>
              <a:rPr lang="fi-FI" sz="1400" dirty="0">
                <a:solidFill>
                  <a:srgbClr val="222222"/>
                </a:solidFill>
                <a:latin typeface="Arial" panose="020B0604020202020204" pitchFamily="34" charset="0"/>
              </a:rPr>
              <a:t>." </a:t>
            </a:r>
            <a:r>
              <a:rPr lang="fi-FI" sz="1400" i="1" dirty="0" err="1">
                <a:solidFill>
                  <a:srgbClr val="222222"/>
                </a:solidFill>
                <a:latin typeface="Arial" panose="020B0604020202020204" pitchFamily="34" charset="0"/>
              </a:rPr>
              <a:t>Nature</a:t>
            </a:r>
            <a:r>
              <a:rPr lang="fi-FI" sz="1400" i="1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fi-FI" sz="1400" i="1" dirty="0" err="1">
                <a:solidFill>
                  <a:srgbClr val="222222"/>
                </a:solidFill>
                <a:latin typeface="Arial" panose="020B0604020202020204" pitchFamily="34" charset="0"/>
              </a:rPr>
              <a:t>communications</a:t>
            </a:r>
            <a:r>
              <a:rPr lang="fi-FI" sz="1400" dirty="0">
                <a:solidFill>
                  <a:srgbClr val="222222"/>
                </a:solidFill>
                <a:latin typeface="Arial" panose="020B0604020202020204" pitchFamily="34" charset="0"/>
              </a:rPr>
              <a:t> 9.1 (2018): 4812.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60719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9E1D-3D74-46C1-AF3C-2862D38EA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QRC </a:t>
            </a:r>
            <a:r>
              <a:rPr lang="fi-FI" dirty="0" err="1"/>
              <a:t>multitasking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6017E-3940-4047-97B7-69B81422A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90689"/>
            <a:ext cx="3538976" cy="4486274"/>
          </a:xfrm>
        </p:spPr>
        <p:txBody>
          <a:bodyPr/>
          <a:lstStyle/>
          <a:p>
            <a:r>
              <a:rPr lang="fi-FI" dirty="0"/>
              <a:t>Training = C post-</a:t>
            </a:r>
            <a:r>
              <a:rPr lang="fi-FI" dirty="0" err="1"/>
              <a:t>processing</a:t>
            </a:r>
            <a:r>
              <a:rPr lang="fi-FI" dirty="0"/>
              <a:t> of </a:t>
            </a:r>
            <a:r>
              <a:rPr lang="fi-FI" dirty="0" err="1"/>
              <a:t>measurement</a:t>
            </a:r>
            <a:r>
              <a:rPr lang="fi-FI" dirty="0"/>
              <a:t> </a:t>
            </a:r>
            <a:r>
              <a:rPr lang="fi-FI" dirty="0" err="1"/>
              <a:t>results</a:t>
            </a:r>
            <a:endParaRPr lang="fi-FI" dirty="0"/>
          </a:p>
          <a:p>
            <a:pPr marL="0" indent="0">
              <a:buNone/>
            </a:pPr>
            <a:br>
              <a:rPr lang="fi-FI" dirty="0"/>
            </a:br>
            <a:endParaRPr lang="fi-FI" dirty="0"/>
          </a:p>
          <a:p>
            <a:r>
              <a:rPr lang="fi-FI" dirty="0"/>
              <a:t>Train for </a:t>
            </a: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task</a:t>
            </a:r>
            <a:r>
              <a:rPr lang="fi-FI" dirty="0"/>
              <a:t> = </a:t>
            </a:r>
            <a:r>
              <a:rPr lang="fi-FI" dirty="0" err="1"/>
              <a:t>different</a:t>
            </a:r>
            <a:r>
              <a:rPr lang="fi-FI" dirty="0"/>
              <a:t> post-</a:t>
            </a:r>
            <a:r>
              <a:rPr lang="fi-FI" dirty="0" err="1"/>
              <a:t>processing</a:t>
            </a:r>
            <a:r>
              <a:rPr lang="fi-FI" dirty="0"/>
              <a:t> of </a:t>
            </a:r>
            <a:r>
              <a:rPr lang="fi-FI" dirty="0" err="1"/>
              <a:t>same</a:t>
            </a:r>
            <a:r>
              <a:rPr lang="fi-FI" dirty="0"/>
              <a:t> </a:t>
            </a:r>
            <a:r>
              <a:rPr lang="fi-FI" dirty="0" err="1"/>
              <a:t>results</a:t>
            </a:r>
            <a:r>
              <a:rPr lang="fi-FI" dirty="0"/>
              <a:t>!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B623B70-FCA2-4C33-A799-709FD64F6BBB}"/>
              </a:ext>
            </a:extLst>
          </p:cNvPr>
          <p:cNvGrpSpPr/>
          <p:nvPr/>
        </p:nvGrpSpPr>
        <p:grpSpPr>
          <a:xfrm>
            <a:off x="5255396" y="2444833"/>
            <a:ext cx="5664770" cy="2153586"/>
            <a:chOff x="5255396" y="2444833"/>
            <a:chExt cx="5664770" cy="2153586"/>
          </a:xfrm>
        </p:grpSpPr>
        <p:sp>
          <p:nvSpPr>
            <p:cNvPr id="6" name="Cube 5">
              <a:extLst>
                <a:ext uri="{FF2B5EF4-FFF2-40B4-BE49-F238E27FC236}">
                  <a16:creationId xmlns:a16="http://schemas.microsoft.com/office/drawing/2014/main" id="{10278B19-111B-49E1-A567-D342A96060A3}"/>
                </a:ext>
              </a:extLst>
            </p:cNvPr>
            <p:cNvSpPr/>
            <p:nvPr/>
          </p:nvSpPr>
          <p:spPr>
            <a:xfrm>
              <a:off x="5808354" y="2444833"/>
              <a:ext cx="1861957" cy="1861958"/>
            </a:xfrm>
            <a:prstGeom prst="cub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9462011-457E-4431-9003-7A19EDC51B0D}"/>
                </a:ext>
              </a:extLst>
            </p:cNvPr>
            <p:cNvGrpSpPr/>
            <p:nvPr/>
          </p:nvGrpSpPr>
          <p:grpSpPr>
            <a:xfrm>
              <a:off x="7761957" y="2801914"/>
              <a:ext cx="2630088" cy="895400"/>
              <a:chOff x="6046970" y="2146427"/>
              <a:chExt cx="2330865" cy="793531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3DD2A1B4-C602-4544-B934-22BC557CB2A2}"/>
                  </a:ext>
                </a:extLst>
              </p:cNvPr>
              <p:cNvGrpSpPr/>
              <p:nvPr/>
            </p:nvGrpSpPr>
            <p:grpSpPr>
              <a:xfrm>
                <a:off x="6893980" y="2343929"/>
                <a:ext cx="838200" cy="388880"/>
                <a:chOff x="6976533" y="2343929"/>
                <a:chExt cx="452967" cy="388880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172C4225-B4F5-4871-A357-90F23AB51B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76533" y="2343929"/>
                  <a:ext cx="45296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E185A595-1FCB-4A97-9F06-44D0C7B2E5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76533" y="2421705"/>
                  <a:ext cx="45296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F8544BCB-A996-4ECF-8BCA-622C22F690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76533" y="2499481"/>
                  <a:ext cx="45296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D7A743FB-9F5A-46BC-90D2-D912E9A557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76533" y="2577257"/>
                  <a:ext cx="45296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B1C86348-E15E-4AD5-ABB7-3A23070370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76533" y="2655033"/>
                  <a:ext cx="45296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57926FE4-AC56-4D1F-BC93-9B33DE4046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76533" y="2732809"/>
                  <a:ext cx="45296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D5DBA819-E193-4746-9592-EB302383BEF8}"/>
                      </a:ext>
                    </a:extLst>
                  </p:cNvPr>
                  <p:cNvSpPr/>
                  <p:nvPr/>
                </p:nvSpPr>
                <p:spPr>
                  <a:xfrm>
                    <a:off x="7584304" y="2146427"/>
                    <a:ext cx="793531" cy="79353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fi-FI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fi-FI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i-FI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fi-FI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oMath>
                      </m:oMathPara>
                    </a14:m>
                    <a:endParaRPr lang="fi-FI" dirty="0"/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0A08603E-D6BD-4CD2-B62D-755005C49E8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84304" y="2146427"/>
                    <a:ext cx="793531" cy="793531"/>
                  </a:xfrm>
                  <a:prstGeom prst="ellipse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i-FI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D2E19D1-644D-4408-BFC4-D6C521092CF9}"/>
                  </a:ext>
                </a:extLst>
              </p:cNvPr>
              <p:cNvGrpSpPr/>
              <p:nvPr/>
            </p:nvGrpSpPr>
            <p:grpSpPr>
              <a:xfrm>
                <a:off x="6046970" y="2293418"/>
                <a:ext cx="858923" cy="499551"/>
                <a:chOff x="6046970" y="2293418"/>
                <a:chExt cx="858923" cy="499551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B30F9AB-E076-407D-9661-D874417F5A6A}"/>
                    </a:ext>
                  </a:extLst>
                </p:cNvPr>
                <p:cNvSpPr/>
                <p:nvPr/>
              </p:nvSpPr>
              <p:spPr>
                <a:xfrm>
                  <a:off x="6046970" y="2293418"/>
                  <a:ext cx="858923" cy="49955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12" name="Flowchart: Delay 11">
                  <a:extLst>
                    <a:ext uri="{FF2B5EF4-FFF2-40B4-BE49-F238E27FC236}">
                      <a16:creationId xmlns:a16="http://schemas.microsoft.com/office/drawing/2014/main" id="{E0C34489-24CA-4954-845B-3244766EDA35}"/>
                    </a:ext>
                  </a:extLst>
                </p:cNvPr>
                <p:cNvSpPr/>
                <p:nvPr/>
              </p:nvSpPr>
              <p:spPr>
                <a:xfrm rot="16200000">
                  <a:off x="6293739" y="2270811"/>
                  <a:ext cx="347107" cy="546356"/>
                </a:xfrm>
                <a:prstGeom prst="flowChartDelay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13" name="Flowchart: Extract 12">
                  <a:extLst>
                    <a:ext uri="{FF2B5EF4-FFF2-40B4-BE49-F238E27FC236}">
                      <a16:creationId xmlns:a16="http://schemas.microsoft.com/office/drawing/2014/main" id="{F7B56725-512A-44D2-8E95-0F88D419ACA0}"/>
                    </a:ext>
                  </a:extLst>
                </p:cNvPr>
                <p:cNvSpPr/>
                <p:nvPr/>
              </p:nvSpPr>
              <p:spPr>
                <a:xfrm rot="1187998">
                  <a:off x="6447497" y="2457495"/>
                  <a:ext cx="119292" cy="232482"/>
                </a:xfrm>
                <a:prstGeom prst="flowChartExtract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3CB73FF9-47A8-4974-96F9-55D6848C37DE}"/>
                    </a:ext>
                  </a:extLst>
                </p:cNvPr>
                <p:cNvCxnSpPr/>
                <p:nvPr/>
              </p:nvCxnSpPr>
              <p:spPr>
                <a:xfrm>
                  <a:off x="6472238" y="2383884"/>
                  <a:ext cx="0" cy="4445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126D9995-315C-4A74-AD81-8668739073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692901" y="2514078"/>
                  <a:ext cx="0" cy="4445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9AF09B06-E9FA-4938-AD0E-10207778E2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248401" y="2514148"/>
                  <a:ext cx="0" cy="4445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B1EFDC94-CCBA-4063-930C-D9DADDF825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6627814" y="2421397"/>
                  <a:ext cx="0" cy="4445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DE14ED0C-057C-44B2-BDBE-CB49CFF559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 flipH="1">
                  <a:off x="6332379" y="2420851"/>
                  <a:ext cx="0" cy="4445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F9F817AF-94E3-47C7-B80D-B26DA0D345F4}"/>
                </a:ext>
              </a:extLst>
            </p:cNvPr>
            <p:cNvSpPr/>
            <p:nvPr/>
          </p:nvSpPr>
          <p:spPr>
            <a:xfrm>
              <a:off x="10504023" y="3078273"/>
              <a:ext cx="416143" cy="331164"/>
            </a:xfrm>
            <a:prstGeom prst="rightArrow">
              <a:avLst>
                <a:gd name="adj1" fmla="val 42712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FEEE298-840C-4E49-BDD1-A33051D54665}"/>
                </a:ext>
              </a:extLst>
            </p:cNvPr>
            <p:cNvSpPr txBox="1"/>
            <p:nvPr/>
          </p:nvSpPr>
          <p:spPr>
            <a:xfrm>
              <a:off x="5818980" y="3151734"/>
              <a:ext cx="1404748" cy="862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2800" dirty="0">
                  <a:solidFill>
                    <a:schemeClr val="bg1">
                      <a:lumMod val="95000"/>
                    </a:schemeClr>
                  </a:solidFill>
                </a:rPr>
                <a:t>Q </a:t>
              </a:r>
            </a:p>
            <a:p>
              <a:pPr algn="ctr"/>
              <a:r>
                <a:rPr lang="fi-FI" sz="2800" dirty="0">
                  <a:solidFill>
                    <a:schemeClr val="bg1">
                      <a:lumMod val="95000"/>
                    </a:schemeClr>
                  </a:solidFill>
                </a:rPr>
                <a:t>inside</a:t>
              </a:r>
            </a:p>
          </p:txBody>
        </p:sp>
        <p:sp>
          <p:nvSpPr>
            <p:cNvPr id="31" name="Left Brace 30">
              <a:extLst>
                <a:ext uri="{FF2B5EF4-FFF2-40B4-BE49-F238E27FC236}">
                  <a16:creationId xmlns:a16="http://schemas.microsoft.com/office/drawing/2014/main" id="{1835001E-C979-4385-A4FE-CE7C292F2B2D}"/>
                </a:ext>
              </a:extLst>
            </p:cNvPr>
            <p:cNvSpPr/>
            <p:nvPr/>
          </p:nvSpPr>
          <p:spPr>
            <a:xfrm rot="16200000">
              <a:off x="9353132" y="3079177"/>
              <a:ext cx="420776" cy="1657051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036CBE1-890D-4A50-8003-5210340EE1B3}"/>
                </a:ext>
              </a:extLst>
            </p:cNvPr>
            <p:cNvSpPr txBox="1"/>
            <p:nvPr/>
          </p:nvSpPr>
          <p:spPr>
            <a:xfrm>
              <a:off x="8772001" y="4264685"/>
              <a:ext cx="1583037" cy="333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 err="1"/>
                <a:t>training</a:t>
              </a:r>
              <a:endParaRPr lang="fi-FI" dirty="0"/>
            </a:p>
          </p:txBody>
        </p:sp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41A98A30-BF75-43FE-A2F5-630837C0E249}"/>
                </a:ext>
              </a:extLst>
            </p:cNvPr>
            <p:cNvSpPr/>
            <p:nvPr/>
          </p:nvSpPr>
          <p:spPr>
            <a:xfrm>
              <a:off x="5255396" y="3079427"/>
              <a:ext cx="416143" cy="331164"/>
            </a:xfrm>
            <a:prstGeom prst="rightArrow">
              <a:avLst>
                <a:gd name="adj1" fmla="val 42712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7604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D71676-9781-4617-ACF6-D9D1183832E9}"/>
              </a:ext>
            </a:extLst>
          </p:cNvPr>
          <p:cNvSpPr/>
          <p:nvPr/>
        </p:nvSpPr>
        <p:spPr>
          <a:xfrm>
            <a:off x="838200" y="3998807"/>
            <a:ext cx="2222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7120B8-4CA8-462A-BD55-8197CA0D9BE7}"/>
              </a:ext>
            </a:extLst>
          </p:cNvPr>
          <p:cNvSpPr/>
          <p:nvPr/>
        </p:nvSpPr>
        <p:spPr>
          <a:xfrm>
            <a:off x="1277409" y="2133177"/>
            <a:ext cx="222250" cy="1911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379FD35-261E-4B5E-AEE7-B4E1212A95F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597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err="1"/>
              <a:t>Compare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Q </a:t>
            </a:r>
            <a:r>
              <a:rPr lang="fi-FI" dirty="0" err="1"/>
              <a:t>alternatives</a:t>
            </a:r>
            <a:endParaRPr lang="fi-FI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B72F8E-4A99-42B2-8784-76FFEB85496F}"/>
              </a:ext>
            </a:extLst>
          </p:cNvPr>
          <p:cNvSpPr txBox="1"/>
          <p:nvPr/>
        </p:nvSpPr>
        <p:spPr>
          <a:xfrm>
            <a:off x="600075" y="4215553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QRC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C04B32-F265-47EF-BFBE-053E1EC47BE4}"/>
              </a:ext>
            </a:extLst>
          </p:cNvPr>
          <p:cNvSpPr txBox="1"/>
          <p:nvPr/>
        </p:nvSpPr>
        <p:spPr>
          <a:xfrm>
            <a:off x="1111461" y="4215553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QNN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379115-958F-4DB9-8D4D-BC915C731C69}"/>
              </a:ext>
            </a:extLst>
          </p:cNvPr>
          <p:cNvCxnSpPr/>
          <p:nvPr/>
        </p:nvCxnSpPr>
        <p:spPr>
          <a:xfrm flipV="1">
            <a:off x="521547" y="2133177"/>
            <a:ext cx="0" cy="19113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D9074E-819C-4F82-A0A8-730385255E0C}"/>
              </a:ext>
            </a:extLst>
          </p:cNvPr>
          <p:cNvSpPr txBox="1"/>
          <p:nvPr/>
        </p:nvSpPr>
        <p:spPr>
          <a:xfrm rot="16200000">
            <a:off x="-539735" y="2912863"/>
            <a:ext cx="167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Measurements</a:t>
            </a:r>
            <a:endParaRPr lang="fi-FI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92B1E9-A4ED-48F7-BC12-93DF7E2D498A}"/>
              </a:ext>
            </a:extLst>
          </p:cNvPr>
          <p:cNvSpPr txBox="1"/>
          <p:nvPr/>
        </p:nvSpPr>
        <p:spPr>
          <a:xfrm>
            <a:off x="240041" y="4693920"/>
            <a:ext cx="207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Resolving</a:t>
            </a:r>
            <a:r>
              <a:rPr lang="fi-FI" dirty="0"/>
              <a:t> </a:t>
            </a:r>
            <a:r>
              <a:rPr lang="fi-FI" dirty="0" err="1"/>
              <a:t>small</a:t>
            </a:r>
            <a:r>
              <a:rPr lang="fi-FI" dirty="0"/>
              <a:t> </a:t>
            </a:r>
            <a:r>
              <a:rPr lang="fi-FI" dirty="0" err="1"/>
              <a:t>gradients</a:t>
            </a:r>
            <a:r>
              <a:rPr lang="fi-FI" dirty="0"/>
              <a:t> </a:t>
            </a:r>
            <a:r>
              <a:rPr lang="fi-FI" dirty="0" err="1"/>
              <a:t>expensive</a:t>
            </a:r>
            <a:endParaRPr lang="fi-FI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F0105B8-AFFF-4C68-8943-11833782D1B8}"/>
              </a:ext>
            </a:extLst>
          </p:cNvPr>
          <p:cNvGrpSpPr/>
          <p:nvPr/>
        </p:nvGrpSpPr>
        <p:grpSpPr>
          <a:xfrm>
            <a:off x="2173324" y="2293296"/>
            <a:ext cx="1268317" cy="998544"/>
            <a:chOff x="2173324" y="2293296"/>
            <a:chExt cx="1268317" cy="998544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130E8E7C-E556-4BB7-AFAB-9F553015E855}"/>
                </a:ext>
              </a:extLst>
            </p:cNvPr>
            <p:cNvSpPr/>
            <p:nvPr/>
          </p:nvSpPr>
          <p:spPr>
            <a:xfrm>
              <a:off x="2451947" y="2939627"/>
              <a:ext cx="711072" cy="35221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2B023E-7EA9-46E9-9166-9A684A1C950E}"/>
                </a:ext>
              </a:extLst>
            </p:cNvPr>
            <p:cNvSpPr txBox="1"/>
            <p:nvPr/>
          </p:nvSpPr>
          <p:spPr>
            <a:xfrm>
              <a:off x="2173324" y="2293296"/>
              <a:ext cx="12683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 err="1"/>
                <a:t>Let’s</a:t>
              </a:r>
              <a:r>
                <a:rPr lang="fi-FI" dirty="0"/>
                <a:t> </a:t>
              </a:r>
              <a:r>
                <a:rPr lang="fi-FI" dirty="0" err="1"/>
                <a:t>be</a:t>
              </a:r>
              <a:r>
                <a:rPr lang="fi-FI" dirty="0"/>
                <a:t> optimistic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8986928-247F-47E0-8213-19E9A8B53246}"/>
              </a:ext>
            </a:extLst>
          </p:cNvPr>
          <p:cNvGrpSpPr/>
          <p:nvPr/>
        </p:nvGrpSpPr>
        <p:grpSpPr>
          <a:xfrm>
            <a:off x="3042930" y="3791372"/>
            <a:ext cx="1188720" cy="793513"/>
            <a:chOff x="3042930" y="3791372"/>
            <a:chExt cx="1188720" cy="793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8B4662C-F72A-49DE-8668-4BC11BB05A83}"/>
                </a:ext>
              </a:extLst>
            </p:cNvPr>
            <p:cNvSpPr/>
            <p:nvPr/>
          </p:nvSpPr>
          <p:spPr>
            <a:xfrm>
              <a:off x="3281055" y="3998807"/>
              <a:ext cx="22225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0555D42-0DFF-4707-8ECD-AB642880AAEA}"/>
                </a:ext>
              </a:extLst>
            </p:cNvPr>
            <p:cNvSpPr/>
            <p:nvPr/>
          </p:nvSpPr>
          <p:spPr>
            <a:xfrm>
              <a:off x="3720264" y="3791372"/>
              <a:ext cx="222250" cy="2531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2A1BCC-C539-4425-A038-C73698D98C88}"/>
                </a:ext>
              </a:extLst>
            </p:cNvPr>
            <p:cNvSpPr txBox="1"/>
            <p:nvPr/>
          </p:nvSpPr>
          <p:spPr>
            <a:xfrm>
              <a:off x="3042930" y="4215553"/>
              <a:ext cx="677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QRC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245D8E-BFDE-41CA-A73A-955025BB77A6}"/>
                </a:ext>
              </a:extLst>
            </p:cNvPr>
            <p:cNvSpPr txBox="1"/>
            <p:nvPr/>
          </p:nvSpPr>
          <p:spPr>
            <a:xfrm>
              <a:off x="3554316" y="4215553"/>
              <a:ext cx="677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QNN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BEB5B80-4C63-4346-AB17-EAD7F86EDB07}"/>
              </a:ext>
            </a:extLst>
          </p:cNvPr>
          <p:cNvSpPr txBox="1"/>
          <p:nvPr/>
        </p:nvSpPr>
        <p:spPr>
          <a:xfrm>
            <a:off x="2794021" y="4693920"/>
            <a:ext cx="2074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dirty="0" err="1"/>
              <a:t>only</a:t>
            </a:r>
            <a:r>
              <a:rPr lang="fi-FI" dirty="0"/>
              <a:t> </a:t>
            </a:r>
            <a:r>
              <a:rPr lang="fi-FI" dirty="0" err="1"/>
              <a:t>one</a:t>
            </a:r>
            <a:r>
              <a:rPr lang="fi-FI" dirty="0"/>
              <a:t> </a:t>
            </a:r>
            <a:r>
              <a:rPr lang="fi-FI" dirty="0" err="1"/>
              <a:t>step</a:t>
            </a:r>
            <a:endParaRPr lang="fi-FI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B2E719A7-3F4B-4B35-97D8-971391866B27}"/>
              </a:ext>
            </a:extLst>
          </p:cNvPr>
          <p:cNvSpPr/>
          <p:nvPr/>
        </p:nvSpPr>
        <p:spPr>
          <a:xfrm>
            <a:off x="4814004" y="2939627"/>
            <a:ext cx="711072" cy="352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FA147C-42F2-49B2-8135-65E37FA24D64}"/>
              </a:ext>
            </a:extLst>
          </p:cNvPr>
          <p:cNvSpPr/>
          <p:nvPr/>
        </p:nvSpPr>
        <p:spPr>
          <a:xfrm>
            <a:off x="5643112" y="3998807"/>
            <a:ext cx="2222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73ED3F-62D5-4848-904F-90F2B2119782}"/>
              </a:ext>
            </a:extLst>
          </p:cNvPr>
          <p:cNvSpPr txBox="1"/>
          <p:nvPr/>
        </p:nvSpPr>
        <p:spPr>
          <a:xfrm>
            <a:off x="5404987" y="4215553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QRC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93BDDC-7B6A-4737-9702-9A616BD8B5EB}"/>
              </a:ext>
            </a:extLst>
          </p:cNvPr>
          <p:cNvSpPr txBox="1"/>
          <p:nvPr/>
        </p:nvSpPr>
        <p:spPr>
          <a:xfrm>
            <a:off x="5916373" y="4215553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QNN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3FD8E7D-E791-4A90-8EA7-A7BF484457E6}"/>
              </a:ext>
            </a:extLst>
          </p:cNvPr>
          <p:cNvSpPr/>
          <p:nvPr/>
        </p:nvSpPr>
        <p:spPr>
          <a:xfrm>
            <a:off x="6032790" y="2133177"/>
            <a:ext cx="222250" cy="1911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1F85E42D-AAC1-47EE-AA8D-C1188861AF59}"/>
              </a:ext>
            </a:extLst>
          </p:cNvPr>
          <p:cNvSpPr/>
          <p:nvPr/>
        </p:nvSpPr>
        <p:spPr>
          <a:xfrm>
            <a:off x="6985078" y="2939627"/>
            <a:ext cx="711072" cy="352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753D11-6BED-41EE-B873-0E8A46467DDF}"/>
              </a:ext>
            </a:extLst>
          </p:cNvPr>
          <p:cNvSpPr txBox="1"/>
          <p:nvPr/>
        </p:nvSpPr>
        <p:spPr>
          <a:xfrm>
            <a:off x="6706455" y="2293296"/>
            <a:ext cx="1268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Let’s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optimistic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3962EE7-33FE-402D-99B4-B8220543E4CC}"/>
              </a:ext>
            </a:extLst>
          </p:cNvPr>
          <p:cNvSpPr/>
          <p:nvPr/>
        </p:nvSpPr>
        <p:spPr>
          <a:xfrm>
            <a:off x="8295855" y="3998807"/>
            <a:ext cx="2222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3434D72-2506-4025-B6E7-CF245445386A}"/>
              </a:ext>
            </a:extLst>
          </p:cNvPr>
          <p:cNvSpPr/>
          <p:nvPr/>
        </p:nvSpPr>
        <p:spPr>
          <a:xfrm>
            <a:off x="8735064" y="3791372"/>
            <a:ext cx="222250" cy="253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749234-1309-4436-9880-C42F0EFA78EF}"/>
              </a:ext>
            </a:extLst>
          </p:cNvPr>
          <p:cNvSpPr txBox="1"/>
          <p:nvPr/>
        </p:nvSpPr>
        <p:spPr>
          <a:xfrm>
            <a:off x="8057730" y="4215553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QRC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35AF653-BC2A-4DA5-9502-D5C05ACFE374}"/>
              </a:ext>
            </a:extLst>
          </p:cNvPr>
          <p:cNvSpPr txBox="1"/>
          <p:nvPr/>
        </p:nvSpPr>
        <p:spPr>
          <a:xfrm>
            <a:off x="8569116" y="4215553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QNN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455711-E255-4ACF-A5A8-C3F4FADA4208}"/>
              </a:ext>
            </a:extLst>
          </p:cNvPr>
          <p:cNvSpPr txBox="1"/>
          <p:nvPr/>
        </p:nvSpPr>
        <p:spPr>
          <a:xfrm>
            <a:off x="7808821" y="4693920"/>
            <a:ext cx="207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dirty="0" err="1"/>
              <a:t>only</a:t>
            </a:r>
            <a:r>
              <a:rPr lang="fi-FI" dirty="0"/>
              <a:t> </a:t>
            </a:r>
            <a:r>
              <a:rPr lang="fi-FI" dirty="0" err="1"/>
              <a:t>one</a:t>
            </a:r>
            <a:r>
              <a:rPr lang="fi-FI" dirty="0"/>
              <a:t> </a:t>
            </a:r>
            <a:r>
              <a:rPr lang="fi-FI" dirty="0" err="1"/>
              <a:t>task</a:t>
            </a:r>
            <a:r>
              <a:rPr lang="fi-FI" dirty="0"/>
              <a:t>, </a:t>
            </a:r>
            <a:r>
              <a:rPr lang="fi-FI" dirty="0" err="1"/>
              <a:t>let’s</a:t>
            </a:r>
            <a:r>
              <a:rPr lang="fi-FI" dirty="0"/>
              <a:t> </a:t>
            </a:r>
            <a:r>
              <a:rPr lang="fi-FI" dirty="0" err="1"/>
              <a:t>do</a:t>
            </a:r>
            <a:r>
              <a:rPr lang="fi-FI" dirty="0"/>
              <a:t> 100</a:t>
            </a: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815F8FD5-4996-4FEA-B2DD-A8DF5BC89CC6}"/>
              </a:ext>
            </a:extLst>
          </p:cNvPr>
          <p:cNvSpPr/>
          <p:nvPr/>
        </p:nvSpPr>
        <p:spPr>
          <a:xfrm>
            <a:off x="9402300" y="2939627"/>
            <a:ext cx="711072" cy="352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4A84DD7-4420-4D09-A185-7C0164775152}"/>
              </a:ext>
            </a:extLst>
          </p:cNvPr>
          <p:cNvSpPr/>
          <p:nvPr/>
        </p:nvSpPr>
        <p:spPr>
          <a:xfrm>
            <a:off x="10469238" y="3998807"/>
            <a:ext cx="22225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C18A84B-EB42-4B15-B170-60F8D36D2028}"/>
              </a:ext>
            </a:extLst>
          </p:cNvPr>
          <p:cNvSpPr txBox="1"/>
          <p:nvPr/>
        </p:nvSpPr>
        <p:spPr>
          <a:xfrm>
            <a:off x="10231113" y="4215553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QRC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C55FBEB-7CFF-4D45-8A67-6DB7E5679CA9}"/>
              </a:ext>
            </a:extLst>
          </p:cNvPr>
          <p:cNvSpPr txBox="1"/>
          <p:nvPr/>
        </p:nvSpPr>
        <p:spPr>
          <a:xfrm>
            <a:off x="10742499" y="4215553"/>
            <a:ext cx="67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QNN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F9CAD3C-3151-41A6-8D3F-63ED5CAE9B71}"/>
              </a:ext>
            </a:extLst>
          </p:cNvPr>
          <p:cNvSpPr/>
          <p:nvPr/>
        </p:nvSpPr>
        <p:spPr>
          <a:xfrm>
            <a:off x="10856489" y="2114551"/>
            <a:ext cx="222250" cy="1911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4C62938-EA6C-4341-8C97-8EB14E8721C4}"/>
              </a:ext>
            </a:extLst>
          </p:cNvPr>
          <p:cNvSpPr txBox="1"/>
          <p:nvPr/>
        </p:nvSpPr>
        <p:spPr>
          <a:xfrm>
            <a:off x="1930400" y="5791099"/>
            <a:ext cx="833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i="1" dirty="0" err="1"/>
              <a:t>It’s</a:t>
            </a:r>
            <a:r>
              <a:rPr lang="fi-FI" sz="2400" i="1" dirty="0"/>
              <a:t> </a:t>
            </a:r>
            <a:r>
              <a:rPr lang="fi-FI" sz="2400" i="1" dirty="0" err="1"/>
              <a:t>hard</a:t>
            </a:r>
            <a:r>
              <a:rPr lang="fi-FI" sz="2400" i="1" dirty="0"/>
              <a:t> to </a:t>
            </a:r>
            <a:r>
              <a:rPr lang="fi-FI" sz="2400" i="1" dirty="0" err="1"/>
              <a:t>overstate</a:t>
            </a:r>
            <a:r>
              <a:rPr lang="fi-FI" sz="2400" i="1" dirty="0"/>
              <a:t> </a:t>
            </a:r>
            <a:r>
              <a:rPr lang="fi-FI" sz="2400" i="1" dirty="0" err="1"/>
              <a:t>how</a:t>
            </a:r>
            <a:r>
              <a:rPr lang="fi-FI" sz="2400" i="1" dirty="0"/>
              <a:t> </a:t>
            </a:r>
            <a:r>
              <a:rPr lang="fi-FI" sz="2400" b="1" i="1" dirty="0" err="1"/>
              <a:t>enormous</a:t>
            </a:r>
            <a:r>
              <a:rPr lang="fi-FI" sz="2400" i="1" dirty="0"/>
              <a:t> </a:t>
            </a:r>
            <a:r>
              <a:rPr lang="fi-FI" sz="2400" i="1" dirty="0" err="1"/>
              <a:t>the</a:t>
            </a:r>
            <a:r>
              <a:rPr lang="fi-FI" sz="2400" i="1" dirty="0"/>
              <a:t> </a:t>
            </a:r>
            <a:r>
              <a:rPr lang="fi-FI" sz="2400" i="1" dirty="0" err="1"/>
              <a:t>training</a:t>
            </a:r>
            <a:r>
              <a:rPr lang="fi-FI" sz="2400" i="1" dirty="0"/>
              <a:t> </a:t>
            </a:r>
            <a:r>
              <a:rPr lang="fi-FI" sz="2400" i="1" dirty="0" err="1"/>
              <a:t>advantage</a:t>
            </a:r>
            <a:r>
              <a:rPr lang="fi-FI" sz="2400" i="1" dirty="0"/>
              <a:t> is!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F2BF0B8-FC18-4949-BCC7-329C8EACAAC7}"/>
              </a:ext>
            </a:extLst>
          </p:cNvPr>
          <p:cNvSpPr txBox="1"/>
          <p:nvPr/>
        </p:nvSpPr>
        <p:spPr>
          <a:xfrm>
            <a:off x="5025488" y="4721533"/>
            <a:ext cx="1937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Bad</a:t>
            </a:r>
            <a:r>
              <a:rPr lang="fi-FI" dirty="0"/>
              <a:t> </a:t>
            </a:r>
            <a:r>
              <a:rPr lang="fi-FI" dirty="0" err="1"/>
              <a:t>loss</a:t>
            </a:r>
            <a:r>
              <a:rPr lang="fi-FI" dirty="0"/>
              <a:t> </a:t>
            </a:r>
            <a:r>
              <a:rPr lang="fi-FI" dirty="0" err="1"/>
              <a:t>landscape</a:t>
            </a:r>
            <a:r>
              <a:rPr lang="fi-FI" dirty="0"/>
              <a:t> = </a:t>
            </a:r>
            <a:r>
              <a:rPr lang="fi-FI" dirty="0" err="1"/>
              <a:t>many</a:t>
            </a:r>
            <a:r>
              <a:rPr lang="fi-FI" dirty="0"/>
              <a:t> </a:t>
            </a:r>
            <a:r>
              <a:rPr lang="fi-FI" dirty="0" err="1"/>
              <a:t>steps</a:t>
            </a:r>
            <a:endParaRPr lang="fi-FI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6E388E2-87A2-4ECC-80F7-DB65C6DAB479}"/>
              </a:ext>
            </a:extLst>
          </p:cNvPr>
          <p:cNvGrpSpPr/>
          <p:nvPr/>
        </p:nvGrpSpPr>
        <p:grpSpPr>
          <a:xfrm>
            <a:off x="10113372" y="4584885"/>
            <a:ext cx="1421076" cy="1170216"/>
            <a:chOff x="838200" y="1989802"/>
            <a:chExt cx="3763701" cy="3099301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C19CE2E0-19E5-4794-AE37-CD537C97DB26}"/>
                </a:ext>
              </a:extLst>
            </p:cNvPr>
            <p:cNvCxnSpPr/>
            <p:nvPr/>
          </p:nvCxnSpPr>
          <p:spPr>
            <a:xfrm flipV="1">
              <a:off x="1974448" y="1989802"/>
              <a:ext cx="0" cy="201321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C9814DA0-C997-402E-BBDB-96FFBFDC8C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8200" y="4003013"/>
              <a:ext cx="1136248" cy="10860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AFEB5BB8-A0E1-4CA0-8F51-A39CFBAD1DC7}"/>
                </a:ext>
              </a:extLst>
            </p:cNvPr>
            <p:cNvCxnSpPr>
              <a:cxnSpLocks/>
            </p:cNvCxnSpPr>
            <p:nvPr/>
          </p:nvCxnSpPr>
          <p:spPr>
            <a:xfrm>
              <a:off x="1974448" y="4003013"/>
              <a:ext cx="262745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A94B830-1AD2-4F37-9E3B-A7638B50413B}"/>
                </a:ext>
              </a:extLst>
            </p:cNvPr>
            <p:cNvSpPr/>
            <p:nvPr/>
          </p:nvSpPr>
          <p:spPr>
            <a:xfrm>
              <a:off x="1458410" y="3429000"/>
              <a:ext cx="2552211" cy="124426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50196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A4D006DF-9B32-44DB-9674-50E7B06E9FE6}"/>
              </a:ext>
            </a:extLst>
          </p:cNvPr>
          <p:cNvSpPr txBox="1"/>
          <p:nvPr/>
        </p:nvSpPr>
        <p:spPr>
          <a:xfrm>
            <a:off x="10296000" y="5648667"/>
            <a:ext cx="1343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QRC </a:t>
            </a:r>
            <a:r>
              <a:rPr lang="fi-FI" dirty="0" err="1"/>
              <a:t>multitasking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435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1" grpId="0" animBg="1"/>
      <p:bldP spid="23" grpId="0"/>
      <p:bldP spid="24" grpId="0"/>
      <p:bldP spid="26" grpId="0" animBg="1"/>
      <p:bldP spid="27" grpId="0" animBg="1"/>
      <p:bldP spid="28" grpId="0"/>
      <p:bldP spid="29" grpId="0" animBg="1"/>
      <p:bldP spid="30" grpId="0" animBg="1"/>
      <p:bldP spid="31" grpId="0"/>
      <p:bldP spid="32" grpId="0"/>
      <p:bldP spid="33" grpId="0"/>
      <p:bldP spid="34" grpId="0" animBg="1"/>
      <p:bldP spid="36" grpId="0" animBg="1"/>
      <p:bldP spid="38" grpId="0"/>
      <p:bldP spid="39" grpId="0"/>
      <p:bldP spid="41" grpId="0" animBg="1"/>
      <p:bldP spid="44" grpId="0"/>
      <p:bldP spid="45" grpId="0"/>
      <p:bldP spid="6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DEDE9-DD5E-4F10-9E64-96D838C63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Compare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C </a:t>
            </a:r>
            <a:r>
              <a:rPr lang="fi-FI" dirty="0" err="1"/>
              <a:t>alternatives</a:t>
            </a:r>
            <a:endParaRPr lang="fi-FI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0EB13B4-E63F-48B5-9C57-379B501D3B76}"/>
              </a:ext>
            </a:extLst>
          </p:cNvPr>
          <p:cNvSpPr/>
          <p:nvPr/>
        </p:nvSpPr>
        <p:spPr>
          <a:xfrm>
            <a:off x="2072640" y="2087834"/>
            <a:ext cx="2214879" cy="1254074"/>
          </a:xfrm>
          <a:custGeom>
            <a:avLst/>
            <a:gdLst>
              <a:gd name="connsiteX0" fmla="*/ 0 w 4165600"/>
              <a:gd name="connsiteY0" fmla="*/ 1254074 h 1254074"/>
              <a:gd name="connsiteX1" fmla="*/ 1713653 w 4165600"/>
              <a:gd name="connsiteY1" fmla="*/ 122927 h 1254074"/>
              <a:gd name="connsiteX2" fmla="*/ 2560320 w 4165600"/>
              <a:gd name="connsiteY2" fmla="*/ 156794 h 1254074"/>
              <a:gd name="connsiteX3" fmla="*/ 4165600 w 4165600"/>
              <a:gd name="connsiteY3" fmla="*/ 1247300 h 125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5600" h="1254074">
                <a:moveTo>
                  <a:pt x="0" y="1254074"/>
                </a:moveTo>
                <a:cubicBezTo>
                  <a:pt x="643466" y="779940"/>
                  <a:pt x="1286933" y="305807"/>
                  <a:pt x="1713653" y="122927"/>
                </a:cubicBezTo>
                <a:cubicBezTo>
                  <a:pt x="2140373" y="-59953"/>
                  <a:pt x="2151662" y="-30602"/>
                  <a:pt x="2560320" y="156794"/>
                </a:cubicBezTo>
                <a:cubicBezTo>
                  <a:pt x="2968978" y="344189"/>
                  <a:pt x="3567289" y="795744"/>
                  <a:pt x="4165600" y="1247300"/>
                </a:cubicBezTo>
              </a:path>
            </a:pathLst>
          </a:custGeom>
          <a:solidFill>
            <a:srgbClr val="DAE3F3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D5ECE88-DF66-42F7-A715-22C3FA468AB4}"/>
              </a:ext>
            </a:extLst>
          </p:cNvPr>
          <p:cNvCxnSpPr/>
          <p:nvPr/>
        </p:nvCxnSpPr>
        <p:spPr>
          <a:xfrm flipV="1">
            <a:off x="1253066" y="1663297"/>
            <a:ext cx="0" cy="16579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2F579D5-236B-4D20-9167-81AF8B945DDF}"/>
              </a:ext>
            </a:extLst>
          </p:cNvPr>
          <p:cNvSpPr txBox="1"/>
          <p:nvPr/>
        </p:nvSpPr>
        <p:spPr>
          <a:xfrm flipH="1">
            <a:off x="472439" y="2167348"/>
            <a:ext cx="1205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quality</a:t>
            </a:r>
            <a:endParaRPr lang="fi-FI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026C3EB-E603-4B52-80FA-905F0A785131}"/>
              </a:ext>
            </a:extLst>
          </p:cNvPr>
          <p:cNvCxnSpPr>
            <a:cxnSpLocks/>
          </p:cNvCxnSpPr>
          <p:nvPr/>
        </p:nvCxnSpPr>
        <p:spPr>
          <a:xfrm>
            <a:off x="1390135" y="3688086"/>
            <a:ext cx="47697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150544F-BAB2-4D1D-81C1-01FF57C78107}"/>
              </a:ext>
            </a:extLst>
          </p:cNvPr>
          <p:cNvSpPr txBox="1"/>
          <p:nvPr/>
        </p:nvSpPr>
        <p:spPr>
          <a:xfrm flipH="1">
            <a:off x="1441026" y="3764279"/>
            <a:ext cx="178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tasks</a:t>
            </a:r>
            <a:endParaRPr lang="fi-FI" dirty="0"/>
          </a:p>
        </p:txBody>
      </p:sp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0C783D56-E088-4D53-B3D8-A954552D4D16}"/>
              </a:ext>
            </a:extLst>
          </p:cNvPr>
          <p:cNvSpPr/>
          <p:nvPr/>
        </p:nvSpPr>
        <p:spPr>
          <a:xfrm>
            <a:off x="3229186" y="1320652"/>
            <a:ext cx="2101427" cy="855556"/>
          </a:xfrm>
          <a:prstGeom prst="cloudCallout">
            <a:avLst>
              <a:gd name="adj1" fmla="val -35982"/>
              <a:gd name="adj2" fmla="val 6645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100 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C </a:t>
            </a:r>
            <a:r>
              <a:rPr lang="fi-FI" dirty="0" err="1">
                <a:solidFill>
                  <a:schemeClr val="tx1"/>
                </a:solidFill>
              </a:rPr>
              <a:t>neurons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BCF36E0-6244-4A5B-A72F-9C22CC200B4F}"/>
              </a:ext>
            </a:extLst>
          </p:cNvPr>
          <p:cNvSpPr/>
          <p:nvPr/>
        </p:nvSpPr>
        <p:spPr>
          <a:xfrm>
            <a:off x="1395308" y="2083603"/>
            <a:ext cx="3562769" cy="1254074"/>
          </a:xfrm>
          <a:custGeom>
            <a:avLst/>
            <a:gdLst>
              <a:gd name="connsiteX0" fmla="*/ 0 w 4165600"/>
              <a:gd name="connsiteY0" fmla="*/ 1254074 h 1254074"/>
              <a:gd name="connsiteX1" fmla="*/ 1713653 w 4165600"/>
              <a:gd name="connsiteY1" fmla="*/ 122927 h 1254074"/>
              <a:gd name="connsiteX2" fmla="*/ 2560320 w 4165600"/>
              <a:gd name="connsiteY2" fmla="*/ 156794 h 1254074"/>
              <a:gd name="connsiteX3" fmla="*/ 4165600 w 4165600"/>
              <a:gd name="connsiteY3" fmla="*/ 1247300 h 125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5600" h="1254074">
                <a:moveTo>
                  <a:pt x="0" y="1254074"/>
                </a:moveTo>
                <a:cubicBezTo>
                  <a:pt x="643466" y="779940"/>
                  <a:pt x="1286933" y="305807"/>
                  <a:pt x="1713653" y="122927"/>
                </a:cubicBezTo>
                <a:cubicBezTo>
                  <a:pt x="2140373" y="-59953"/>
                  <a:pt x="2151662" y="-30602"/>
                  <a:pt x="2560320" y="156794"/>
                </a:cubicBezTo>
                <a:cubicBezTo>
                  <a:pt x="2968978" y="344189"/>
                  <a:pt x="3567289" y="795744"/>
                  <a:pt x="4165600" y="1247300"/>
                </a:cubicBezTo>
              </a:path>
            </a:pathLst>
          </a:custGeom>
          <a:solidFill>
            <a:schemeClr val="accent2">
              <a:lumMod val="40000"/>
              <a:lumOff val="6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D5CADF-3FB7-4A0B-88A3-EF7479B0E7AE}"/>
              </a:ext>
            </a:extLst>
          </p:cNvPr>
          <p:cNvSpPr txBox="1"/>
          <p:nvPr/>
        </p:nvSpPr>
        <p:spPr>
          <a:xfrm>
            <a:off x="2587413" y="2810572"/>
            <a:ext cx="176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expressivity</a:t>
            </a:r>
            <a:endParaRPr lang="fi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23580D-DE66-44BD-A9CB-0EE2FCD0A481}"/>
              </a:ext>
            </a:extLst>
          </p:cNvPr>
          <p:cNvCxnSpPr/>
          <p:nvPr/>
        </p:nvCxnSpPr>
        <p:spPr>
          <a:xfrm>
            <a:off x="1390135" y="3348681"/>
            <a:ext cx="95394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93952F86-CBB9-4BC7-8B4B-DDDCA2D4FBBC}"/>
              </a:ext>
            </a:extLst>
          </p:cNvPr>
          <p:cNvSpPr/>
          <p:nvPr/>
        </p:nvSpPr>
        <p:spPr>
          <a:xfrm>
            <a:off x="4505960" y="2062523"/>
            <a:ext cx="2101427" cy="855556"/>
          </a:xfrm>
          <a:prstGeom prst="cloudCallout">
            <a:avLst>
              <a:gd name="adj1" fmla="val -35982"/>
              <a:gd name="adj2" fmla="val 6645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</a:rPr>
              <a:t>Few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qubits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9D7CBA-FF95-436A-9F71-DFA737F46FEA}"/>
              </a:ext>
            </a:extLst>
          </p:cNvPr>
          <p:cNvSpPr/>
          <p:nvPr/>
        </p:nvSpPr>
        <p:spPr>
          <a:xfrm>
            <a:off x="611843" y="431168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chief</a:t>
            </a:r>
            <a:r>
              <a:rPr lang="fi-FI" dirty="0"/>
              <a:t> </a:t>
            </a:r>
            <a:r>
              <a:rPr lang="fi-FI" dirty="0" err="1"/>
              <a:t>motivation</a:t>
            </a:r>
            <a:r>
              <a:rPr lang="fi-FI" dirty="0"/>
              <a:t> </a:t>
            </a:r>
            <a:r>
              <a:rPr lang="fi-FI" dirty="0" err="1"/>
              <a:t>since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beginning</a:t>
            </a:r>
            <a:r>
              <a:rPr lang="fi-FI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400" dirty="0" err="1"/>
              <a:t>sporadic</a:t>
            </a:r>
            <a:r>
              <a:rPr lang="fi-FI" sz="1400" dirty="0"/>
              <a:t> </a:t>
            </a:r>
            <a:r>
              <a:rPr lang="fi-FI" sz="1400" dirty="0" err="1"/>
              <a:t>appearances</a:t>
            </a:r>
            <a:r>
              <a:rPr lang="fi-FI" sz="1400" dirty="0"/>
              <a:t> of </a:t>
            </a:r>
            <a:r>
              <a:rPr lang="fi-FI" sz="1400" dirty="0" err="1"/>
              <a:t>others</a:t>
            </a:r>
            <a:endParaRPr lang="fi-FI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2DD3BD1-8051-4607-9126-04C55AC7684C}"/>
              </a:ext>
            </a:extLst>
          </p:cNvPr>
          <p:cNvSpPr/>
          <p:nvPr/>
        </p:nvSpPr>
        <p:spPr>
          <a:xfrm>
            <a:off x="611843" y="5302080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i="1" dirty="0" err="1"/>
              <a:t>alone</a:t>
            </a:r>
            <a:r>
              <a:rPr lang="fi-FI" dirty="0"/>
              <a:t> </a:t>
            </a:r>
            <a:r>
              <a:rPr lang="fi-FI" dirty="0" err="1"/>
              <a:t>enough</a:t>
            </a:r>
            <a:r>
              <a:rPr lang="fi-FI" dirty="0"/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 err="1"/>
              <a:t>Not</a:t>
            </a:r>
            <a:r>
              <a:rPr lang="fi-FI" sz="1600" dirty="0"/>
              <a:t> </a:t>
            </a:r>
            <a:r>
              <a:rPr lang="fi-FI" sz="1600" dirty="0" err="1"/>
              <a:t>yet</a:t>
            </a:r>
            <a:r>
              <a:rPr lang="fi-FI" sz="1600" dirty="0"/>
              <a:t>, C </a:t>
            </a:r>
            <a:r>
              <a:rPr lang="fi-FI" sz="1600" dirty="0" err="1"/>
              <a:t>approaches</a:t>
            </a:r>
            <a:r>
              <a:rPr lang="fi-FI" sz="1600" dirty="0"/>
              <a:t> </a:t>
            </a:r>
            <a:r>
              <a:rPr lang="fi-FI" sz="1600" dirty="0" err="1"/>
              <a:t>scalable</a:t>
            </a:r>
            <a:r>
              <a:rPr lang="fi-FI" sz="1600" dirty="0"/>
              <a:t> to </a:t>
            </a:r>
            <a:r>
              <a:rPr lang="fi-FI" sz="1600" dirty="0" err="1"/>
              <a:t>millions</a:t>
            </a:r>
            <a:r>
              <a:rPr lang="fi-FI" sz="1600" dirty="0"/>
              <a:t>+ </a:t>
            </a:r>
            <a:r>
              <a:rPr lang="fi-FI" sz="1600" dirty="0" err="1"/>
              <a:t>neurons</a:t>
            </a:r>
            <a:endParaRPr lang="fi-FI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 err="1"/>
              <a:t>Perhaps</a:t>
            </a:r>
            <a:r>
              <a:rPr lang="fi-FI" sz="1600" dirty="0"/>
              <a:t> </a:t>
            </a:r>
            <a:r>
              <a:rPr lang="fi-FI" sz="1600" dirty="0" err="1"/>
              <a:t>never</a:t>
            </a:r>
            <a:r>
              <a:rPr lang="fi-FI" sz="1600" dirty="0"/>
              <a:t>, </a:t>
            </a:r>
            <a:r>
              <a:rPr lang="fi-FI" sz="1600" dirty="0" err="1"/>
              <a:t>don’t</a:t>
            </a:r>
            <a:r>
              <a:rPr lang="fi-FI" sz="1600" dirty="0"/>
              <a:t> </a:t>
            </a:r>
            <a:r>
              <a:rPr lang="fi-FI" sz="1600" dirty="0" err="1"/>
              <a:t>use</a:t>
            </a:r>
            <a:r>
              <a:rPr lang="fi-FI" sz="1600" dirty="0"/>
              <a:t> QC to </a:t>
            </a:r>
            <a:r>
              <a:rPr lang="fi-FI" sz="1600" dirty="0" err="1"/>
              <a:t>send</a:t>
            </a:r>
            <a:r>
              <a:rPr lang="fi-FI" sz="1600" dirty="0"/>
              <a:t> </a:t>
            </a:r>
            <a:r>
              <a:rPr lang="fi-FI" sz="1600" dirty="0" err="1"/>
              <a:t>email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22847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F9BD2858-E9F6-4889-B1AF-34FA67F3B49A}"/>
              </a:ext>
            </a:extLst>
          </p:cNvPr>
          <p:cNvSpPr/>
          <p:nvPr/>
        </p:nvSpPr>
        <p:spPr>
          <a:xfrm>
            <a:off x="5573264" y="1533789"/>
            <a:ext cx="101181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?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0328F95-89FF-4FB3-B972-AD1D4A326294}"/>
              </a:ext>
            </a:extLst>
          </p:cNvPr>
          <p:cNvSpPr/>
          <p:nvPr/>
        </p:nvSpPr>
        <p:spPr>
          <a:xfrm rot="16200000">
            <a:off x="5234379" y="2109717"/>
            <a:ext cx="1694407" cy="1023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id="{278E6121-9D79-4AFF-AF44-1212F863E0C4}"/>
              </a:ext>
            </a:extLst>
          </p:cNvPr>
          <p:cNvSpPr/>
          <p:nvPr/>
        </p:nvSpPr>
        <p:spPr>
          <a:xfrm>
            <a:off x="4195958" y="1858291"/>
            <a:ext cx="1650124" cy="1650124"/>
          </a:xfrm>
          <a:prstGeom prst="cub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8F31992-F937-4E4F-9442-3D481CD080C0}"/>
              </a:ext>
            </a:extLst>
          </p:cNvPr>
          <p:cNvGrpSpPr/>
          <p:nvPr/>
        </p:nvGrpSpPr>
        <p:grpSpPr>
          <a:xfrm>
            <a:off x="6867244" y="2226635"/>
            <a:ext cx="1483855" cy="793531"/>
            <a:chOff x="6867244" y="2226635"/>
            <a:chExt cx="1483855" cy="79353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4CAE5DA-5F9C-4C2F-BA3D-F3103C1AB553}"/>
                </a:ext>
              </a:extLst>
            </p:cNvPr>
            <p:cNvGrpSpPr/>
            <p:nvPr/>
          </p:nvGrpSpPr>
          <p:grpSpPr>
            <a:xfrm>
              <a:off x="6867244" y="2424137"/>
              <a:ext cx="838200" cy="388880"/>
              <a:chOff x="6976533" y="2343929"/>
              <a:chExt cx="452967" cy="38888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0A0893B-E814-46BA-BFA7-03B8EC74BD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343929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7B96624-2321-4770-AD42-56B8DEFC40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421705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CAFD2F0-FFCF-47CA-9193-A74F4E24E4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499481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FB707B6-A01E-4EB9-9F2E-B93053E3E6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577257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0D408AD-0799-4505-B8A5-B0E7ED302C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655033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71D58F2-86C5-49D4-930B-FFEB8F6370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732809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ADEAA6D-7DF7-498A-B6B9-AB2122DD9C7F}"/>
                    </a:ext>
                  </a:extLst>
                </p:cNvPr>
                <p:cNvSpPr/>
                <p:nvPr/>
              </p:nvSpPr>
              <p:spPr>
                <a:xfrm>
                  <a:off x="7557568" y="2226635"/>
                  <a:ext cx="793531" cy="7935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fi-FI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fi-FI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fi-FI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ADEAA6D-7DF7-498A-B6B9-AB2122DD9C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7568" y="2226635"/>
                  <a:ext cx="793531" cy="793531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E39D80D-7C60-44CF-9ADC-BF09CAC82BD7}"/>
              </a:ext>
            </a:extLst>
          </p:cNvPr>
          <p:cNvGrpSpPr/>
          <p:nvPr/>
        </p:nvGrpSpPr>
        <p:grpSpPr>
          <a:xfrm>
            <a:off x="6020234" y="2373626"/>
            <a:ext cx="858923" cy="499551"/>
            <a:chOff x="6046970" y="2293418"/>
            <a:chExt cx="858923" cy="49955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891A1C2-7EB3-4785-8485-F8121399BFBA}"/>
                </a:ext>
              </a:extLst>
            </p:cNvPr>
            <p:cNvSpPr/>
            <p:nvPr/>
          </p:nvSpPr>
          <p:spPr>
            <a:xfrm>
              <a:off x="6046970" y="2293418"/>
              <a:ext cx="858923" cy="4995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Flowchart: Delay 7">
              <a:extLst>
                <a:ext uri="{FF2B5EF4-FFF2-40B4-BE49-F238E27FC236}">
                  <a16:creationId xmlns:a16="http://schemas.microsoft.com/office/drawing/2014/main" id="{E620A94A-39DD-4E37-8426-E7F369C23B35}"/>
                </a:ext>
              </a:extLst>
            </p:cNvPr>
            <p:cNvSpPr/>
            <p:nvPr/>
          </p:nvSpPr>
          <p:spPr>
            <a:xfrm rot="16200000">
              <a:off x="6293739" y="2270811"/>
              <a:ext cx="347107" cy="546356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Flowchart: Extract 8">
              <a:extLst>
                <a:ext uri="{FF2B5EF4-FFF2-40B4-BE49-F238E27FC236}">
                  <a16:creationId xmlns:a16="http://schemas.microsoft.com/office/drawing/2014/main" id="{2C377B70-4F65-4D1C-8BEA-34A82BEC1553}"/>
                </a:ext>
              </a:extLst>
            </p:cNvPr>
            <p:cNvSpPr/>
            <p:nvPr/>
          </p:nvSpPr>
          <p:spPr>
            <a:xfrm rot="1187998">
              <a:off x="6447497" y="2457495"/>
              <a:ext cx="119292" cy="232482"/>
            </a:xfrm>
            <a:prstGeom prst="flowChartExtra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138494C-3764-44B0-9092-70FDE24E5C9F}"/>
                </a:ext>
              </a:extLst>
            </p:cNvPr>
            <p:cNvCxnSpPr/>
            <p:nvPr/>
          </p:nvCxnSpPr>
          <p:spPr>
            <a:xfrm>
              <a:off x="6472238" y="2383884"/>
              <a:ext cx="0" cy="44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E4FE124-D6BB-4D7A-892C-13B9F8F3BD4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692901" y="2514078"/>
              <a:ext cx="0" cy="44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B15D502-6452-42D8-A25D-460924DDD85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248401" y="2514148"/>
              <a:ext cx="0" cy="44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66B3D91-EA04-4025-9429-DBD201F50E6E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6627814" y="2421397"/>
              <a:ext cx="0" cy="44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0729ECE-5A16-4F0E-B32D-35A41A7B5880}"/>
                </a:ext>
              </a:extLst>
            </p:cNvPr>
            <p:cNvCxnSpPr>
              <a:cxnSpLocks/>
            </p:cNvCxnSpPr>
            <p:nvPr/>
          </p:nvCxnSpPr>
          <p:spPr>
            <a:xfrm rot="18900000" flipH="1">
              <a:off x="6332379" y="2420851"/>
              <a:ext cx="0" cy="44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5B5B4B67-5C1D-4D36-A968-FDFDD41ADDD7}"/>
              </a:ext>
            </a:extLst>
          </p:cNvPr>
          <p:cNvSpPr/>
          <p:nvPr/>
        </p:nvSpPr>
        <p:spPr>
          <a:xfrm>
            <a:off x="3582365" y="2477898"/>
            <a:ext cx="368799" cy="293488"/>
          </a:xfrm>
          <a:prstGeom prst="rightArrow">
            <a:avLst>
              <a:gd name="adj1" fmla="val 427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C802B27E-3B8B-42FE-8FD3-D6DB1346DF94}"/>
              </a:ext>
            </a:extLst>
          </p:cNvPr>
          <p:cNvSpPr/>
          <p:nvPr/>
        </p:nvSpPr>
        <p:spPr>
          <a:xfrm>
            <a:off x="8450337" y="2471553"/>
            <a:ext cx="368799" cy="293488"/>
          </a:xfrm>
          <a:prstGeom prst="rightArrow">
            <a:avLst>
              <a:gd name="adj1" fmla="val 427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46" name="Ryhmä 47">
            <a:extLst>
              <a:ext uri="{FF2B5EF4-FFF2-40B4-BE49-F238E27FC236}">
                <a16:creationId xmlns:a16="http://schemas.microsoft.com/office/drawing/2014/main" id="{AB320D3A-9E2B-40EC-BB11-96B2FF70F825}"/>
              </a:ext>
            </a:extLst>
          </p:cNvPr>
          <p:cNvGrpSpPr/>
          <p:nvPr/>
        </p:nvGrpSpPr>
        <p:grpSpPr>
          <a:xfrm>
            <a:off x="2146083" y="2072459"/>
            <a:ext cx="1214283" cy="1325563"/>
            <a:chOff x="4226709" y="1690675"/>
            <a:chExt cx="3311842" cy="3615349"/>
          </a:xfrm>
        </p:grpSpPr>
        <p:grpSp>
          <p:nvGrpSpPr>
            <p:cNvPr id="47" name="Ryhmä 5">
              <a:extLst>
                <a:ext uri="{FF2B5EF4-FFF2-40B4-BE49-F238E27FC236}">
                  <a16:creationId xmlns:a16="http://schemas.microsoft.com/office/drawing/2014/main" id="{56AE67D6-DF7D-4B79-9CD4-94D38A39E934}"/>
                </a:ext>
              </a:extLst>
            </p:cNvPr>
            <p:cNvGrpSpPr/>
            <p:nvPr/>
          </p:nvGrpSpPr>
          <p:grpSpPr>
            <a:xfrm>
              <a:off x="5093857" y="1690675"/>
              <a:ext cx="2444694" cy="241044"/>
              <a:chOff x="461394" y="1378031"/>
              <a:chExt cx="2444694" cy="241044"/>
            </a:xfrm>
          </p:grpSpPr>
          <p:cxnSp>
            <p:nvCxnSpPr>
              <p:cNvPr id="50" name="Suora yhdysviiva 10">
                <a:extLst>
                  <a:ext uri="{FF2B5EF4-FFF2-40B4-BE49-F238E27FC236}">
                    <a16:creationId xmlns:a16="http://schemas.microsoft.com/office/drawing/2014/main" id="{8B6EF765-D4C8-4690-AAAB-BB78BA8B14E7}"/>
                  </a:ext>
                </a:extLst>
              </p:cNvPr>
              <p:cNvCxnSpPr/>
              <p:nvPr/>
            </p:nvCxnSpPr>
            <p:spPr>
              <a:xfrm>
                <a:off x="461394" y="1619075"/>
                <a:ext cx="24328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uora yhdysviiva 11">
                <a:extLst>
                  <a:ext uri="{FF2B5EF4-FFF2-40B4-BE49-F238E27FC236}">
                    <a16:creationId xmlns:a16="http://schemas.microsoft.com/office/drawing/2014/main" id="{CAFB3B96-6D81-461A-883F-0EF290931F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2930" y="1378044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uora yhdysviiva 12">
                <a:extLst>
                  <a:ext uri="{FF2B5EF4-FFF2-40B4-BE49-F238E27FC236}">
                    <a16:creationId xmlns:a16="http://schemas.microsoft.com/office/drawing/2014/main" id="{DDE3D2FC-342B-4113-B8CC-67AAE9CA5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5254" y="1378043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uora yhdysviiva 13">
                <a:extLst>
                  <a:ext uri="{FF2B5EF4-FFF2-40B4-BE49-F238E27FC236}">
                    <a16:creationId xmlns:a16="http://schemas.microsoft.com/office/drawing/2014/main" id="{BF72333E-F089-4573-9CB5-0B0B97B667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7578" y="1378042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uora yhdysviiva 14">
                <a:extLst>
                  <a:ext uri="{FF2B5EF4-FFF2-40B4-BE49-F238E27FC236}">
                    <a16:creationId xmlns:a16="http://schemas.microsoft.com/office/drawing/2014/main" id="{D59B1C80-821D-4FD4-9FDF-70BE78F262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9902" y="1378041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uora yhdysviiva 15">
                <a:extLst>
                  <a:ext uri="{FF2B5EF4-FFF2-40B4-BE49-F238E27FC236}">
                    <a16:creationId xmlns:a16="http://schemas.microsoft.com/office/drawing/2014/main" id="{9AC25D56-362E-49D5-8E4D-E3964861F9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2226" y="1378040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uora yhdysviiva 16">
                <a:extLst>
                  <a:ext uri="{FF2B5EF4-FFF2-40B4-BE49-F238E27FC236}">
                    <a16:creationId xmlns:a16="http://schemas.microsoft.com/office/drawing/2014/main" id="{080C5E72-904C-444C-88C9-AF0A71394F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4550" y="1378039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uora yhdysviiva 17">
                <a:extLst>
                  <a:ext uri="{FF2B5EF4-FFF2-40B4-BE49-F238E27FC236}">
                    <a16:creationId xmlns:a16="http://schemas.microsoft.com/office/drawing/2014/main" id="{838E74F0-D7F3-4164-97FE-D7FB9AC3C6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6874" y="1378038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uora yhdysviiva 18">
                <a:extLst>
                  <a:ext uri="{FF2B5EF4-FFF2-40B4-BE49-F238E27FC236}">
                    <a16:creationId xmlns:a16="http://schemas.microsoft.com/office/drawing/2014/main" id="{0F19D027-440D-41F2-8C8D-951896927D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79198" y="1378037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uora yhdysviiva 19">
                <a:extLst>
                  <a:ext uri="{FF2B5EF4-FFF2-40B4-BE49-F238E27FC236}">
                    <a16:creationId xmlns:a16="http://schemas.microsoft.com/office/drawing/2014/main" id="{57C07A09-2347-4C2B-A30B-AEC731D3EE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1522" y="1378036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uora yhdysviiva 20">
                <a:extLst>
                  <a:ext uri="{FF2B5EF4-FFF2-40B4-BE49-F238E27FC236}">
                    <a16:creationId xmlns:a16="http://schemas.microsoft.com/office/drawing/2014/main" id="{FE78FBDB-717B-4C3F-9910-A2072B1A53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23846" y="1378035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uora yhdysviiva 21">
                <a:extLst>
                  <a:ext uri="{FF2B5EF4-FFF2-40B4-BE49-F238E27FC236}">
                    <a16:creationId xmlns:a16="http://schemas.microsoft.com/office/drawing/2014/main" id="{20A6A453-9CA3-4B5D-9ED0-E551E7AECE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96170" y="1378034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uora yhdysviiva 22">
                <a:extLst>
                  <a:ext uri="{FF2B5EF4-FFF2-40B4-BE49-F238E27FC236}">
                    <a16:creationId xmlns:a16="http://schemas.microsoft.com/office/drawing/2014/main" id="{B4AFF717-7EB4-4F15-A288-96599D6BE1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8494" y="1378033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uora yhdysviiva 23">
                <a:extLst>
                  <a:ext uri="{FF2B5EF4-FFF2-40B4-BE49-F238E27FC236}">
                    <a16:creationId xmlns:a16="http://schemas.microsoft.com/office/drawing/2014/main" id="{99CD3960-9D2B-4EDB-9760-29BBCCA97A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0818" y="1378032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uora yhdysviiva 24">
                <a:extLst>
                  <a:ext uri="{FF2B5EF4-FFF2-40B4-BE49-F238E27FC236}">
                    <a16:creationId xmlns:a16="http://schemas.microsoft.com/office/drawing/2014/main" id="{776E77F9-B778-40E7-894C-2B5FF6DB10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3142" y="1378031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Suora yhdysviiva 27">
              <a:extLst>
                <a:ext uri="{FF2B5EF4-FFF2-40B4-BE49-F238E27FC236}">
                  <a16:creationId xmlns:a16="http://schemas.microsoft.com/office/drawing/2014/main" id="{D1FC265A-FD50-46EB-92A7-16A31613F6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31417" y="1931706"/>
              <a:ext cx="1500866" cy="2623503"/>
            </a:xfrm>
            <a:prstGeom prst="line">
              <a:avLst/>
            </a:prstGeom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Ellipsi 29">
              <a:extLst>
                <a:ext uri="{FF2B5EF4-FFF2-40B4-BE49-F238E27FC236}">
                  <a16:creationId xmlns:a16="http://schemas.microsoft.com/office/drawing/2014/main" id="{CE60E3EE-5B7E-4920-B8A0-B50ADFA19291}"/>
                </a:ext>
              </a:extLst>
            </p:cNvPr>
            <p:cNvSpPr/>
            <p:nvPr/>
          </p:nvSpPr>
          <p:spPr>
            <a:xfrm>
              <a:off x="4226709" y="4400013"/>
              <a:ext cx="906011" cy="9060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FAB8658F-C6B0-4A03-BB0A-2CDD764A3D39}"/>
              </a:ext>
            </a:extLst>
          </p:cNvPr>
          <p:cNvSpPr txBox="1"/>
          <p:nvPr/>
        </p:nvSpPr>
        <p:spPr>
          <a:xfrm>
            <a:off x="4654884" y="3740395"/>
            <a:ext cx="2882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/>
              <a:t>Predict</a:t>
            </a:r>
            <a:r>
              <a:rPr lang="fi-FI" dirty="0"/>
              <a:t> </a:t>
            </a:r>
            <a:r>
              <a:rPr lang="fi-FI" dirty="0" err="1"/>
              <a:t>dynamics</a:t>
            </a:r>
            <a:br>
              <a:rPr lang="fi-FI" dirty="0"/>
            </a:br>
            <a:br>
              <a:rPr lang="fi-FI" dirty="0"/>
            </a:br>
            <a:r>
              <a:rPr lang="fi-FI" dirty="0"/>
              <a:t>Unknown EOM, </a:t>
            </a:r>
            <a:r>
              <a:rPr lang="fi-FI" dirty="0" err="1"/>
              <a:t>must</a:t>
            </a:r>
            <a:r>
              <a:rPr lang="fi-FI" dirty="0"/>
              <a:t> </a:t>
            </a:r>
            <a:r>
              <a:rPr lang="fi-FI" dirty="0" err="1"/>
              <a:t>generalize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340896-6FC4-4869-9EE1-26C095EEEDD2}"/>
              </a:ext>
            </a:extLst>
          </p:cNvPr>
          <p:cNvSpPr/>
          <p:nvPr/>
        </p:nvSpPr>
        <p:spPr>
          <a:xfrm>
            <a:off x="4555958" y="4149558"/>
            <a:ext cx="2981157" cy="1023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9A0C868-B0CE-4E0E-BE01-8644E05AE8A2}"/>
              </a:ext>
            </a:extLst>
          </p:cNvPr>
          <p:cNvSpPr txBox="1"/>
          <p:nvPr/>
        </p:nvSpPr>
        <p:spPr>
          <a:xfrm>
            <a:off x="3414296" y="1501512"/>
            <a:ext cx="310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Open </a:t>
            </a:r>
            <a:r>
              <a:rPr lang="fi-FI" dirty="0" err="1"/>
              <a:t>system</a:t>
            </a:r>
            <a:r>
              <a:rPr lang="fi-FI" dirty="0"/>
              <a:t> (</a:t>
            </a:r>
            <a:r>
              <a:rPr lang="fi-FI" dirty="0" err="1"/>
              <a:t>reservoir</a:t>
            </a:r>
            <a:r>
              <a:rPr lang="fi-FI" dirty="0"/>
              <a:t>)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9A6C11A-1816-4EF9-B23D-2F87069CEE09}"/>
              </a:ext>
            </a:extLst>
          </p:cNvPr>
          <p:cNvSpPr/>
          <p:nvPr/>
        </p:nvSpPr>
        <p:spPr>
          <a:xfrm>
            <a:off x="6585079" y="330200"/>
            <a:ext cx="1991654" cy="1244336"/>
          </a:xfrm>
          <a:prstGeom prst="cloudCallout">
            <a:avLst>
              <a:gd name="adj1" fmla="val -74290"/>
              <a:gd name="adj2" fmla="val 6539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</a:rPr>
              <a:t>Since</a:t>
            </a:r>
            <a:r>
              <a:rPr lang="fi-FI" dirty="0">
                <a:solidFill>
                  <a:schemeClr val="tx1"/>
                </a:solidFill>
              </a:rPr>
              <a:t> 2000s</a:t>
            </a:r>
          </a:p>
        </p:txBody>
      </p:sp>
      <p:grpSp>
        <p:nvGrpSpPr>
          <p:cNvPr id="89" name="Ryhmä 5">
            <a:extLst>
              <a:ext uri="{FF2B5EF4-FFF2-40B4-BE49-F238E27FC236}">
                <a16:creationId xmlns:a16="http://schemas.microsoft.com/office/drawing/2014/main" id="{1BB8575F-C684-47F0-BA27-14C54805BA3C}"/>
              </a:ext>
            </a:extLst>
          </p:cNvPr>
          <p:cNvGrpSpPr/>
          <p:nvPr/>
        </p:nvGrpSpPr>
        <p:grpSpPr>
          <a:xfrm>
            <a:off x="9434545" y="2020571"/>
            <a:ext cx="896344" cy="88378"/>
            <a:chOff x="461394" y="1378031"/>
            <a:chExt cx="2444694" cy="241044"/>
          </a:xfrm>
        </p:grpSpPr>
        <p:cxnSp>
          <p:nvCxnSpPr>
            <p:cNvPr id="90" name="Suora yhdysviiva 10">
              <a:extLst>
                <a:ext uri="{FF2B5EF4-FFF2-40B4-BE49-F238E27FC236}">
                  <a16:creationId xmlns:a16="http://schemas.microsoft.com/office/drawing/2014/main" id="{6EF0C72F-05EE-40CC-A998-F1267070DB8F}"/>
                </a:ext>
              </a:extLst>
            </p:cNvPr>
            <p:cNvCxnSpPr/>
            <p:nvPr/>
          </p:nvCxnSpPr>
          <p:spPr>
            <a:xfrm>
              <a:off x="461394" y="1619075"/>
              <a:ext cx="243280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uora yhdysviiva 11">
              <a:extLst>
                <a:ext uri="{FF2B5EF4-FFF2-40B4-BE49-F238E27FC236}">
                  <a16:creationId xmlns:a16="http://schemas.microsoft.com/office/drawing/2014/main" id="{47355569-492E-4EC1-A8B9-424DD6716211}"/>
                </a:ext>
              </a:extLst>
            </p:cNvPr>
            <p:cNvCxnSpPr>
              <a:cxnSpLocks/>
            </p:cNvCxnSpPr>
            <p:nvPr/>
          </p:nvCxnSpPr>
          <p:spPr>
            <a:xfrm>
              <a:off x="472930" y="1378044"/>
              <a:ext cx="192946" cy="241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uora yhdysviiva 12">
              <a:extLst>
                <a:ext uri="{FF2B5EF4-FFF2-40B4-BE49-F238E27FC236}">
                  <a16:creationId xmlns:a16="http://schemas.microsoft.com/office/drawing/2014/main" id="{EB45B107-6139-4B89-87B5-4DB5C94650AF}"/>
                </a:ext>
              </a:extLst>
            </p:cNvPr>
            <p:cNvCxnSpPr>
              <a:cxnSpLocks/>
            </p:cNvCxnSpPr>
            <p:nvPr/>
          </p:nvCxnSpPr>
          <p:spPr>
            <a:xfrm>
              <a:off x="645254" y="1378043"/>
              <a:ext cx="192946" cy="241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uora yhdysviiva 13">
              <a:extLst>
                <a:ext uri="{FF2B5EF4-FFF2-40B4-BE49-F238E27FC236}">
                  <a16:creationId xmlns:a16="http://schemas.microsoft.com/office/drawing/2014/main" id="{7599B2E8-84B9-44FA-8B31-51D2A49F1ED8}"/>
                </a:ext>
              </a:extLst>
            </p:cNvPr>
            <p:cNvCxnSpPr>
              <a:cxnSpLocks/>
            </p:cNvCxnSpPr>
            <p:nvPr/>
          </p:nvCxnSpPr>
          <p:spPr>
            <a:xfrm>
              <a:off x="817578" y="1378042"/>
              <a:ext cx="192946" cy="241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uora yhdysviiva 14">
              <a:extLst>
                <a:ext uri="{FF2B5EF4-FFF2-40B4-BE49-F238E27FC236}">
                  <a16:creationId xmlns:a16="http://schemas.microsoft.com/office/drawing/2014/main" id="{C9D2B835-50ED-4C7C-84BF-31D901889814}"/>
                </a:ext>
              </a:extLst>
            </p:cNvPr>
            <p:cNvCxnSpPr>
              <a:cxnSpLocks/>
            </p:cNvCxnSpPr>
            <p:nvPr/>
          </p:nvCxnSpPr>
          <p:spPr>
            <a:xfrm>
              <a:off x="989902" y="1378041"/>
              <a:ext cx="192946" cy="241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uora yhdysviiva 15">
              <a:extLst>
                <a:ext uri="{FF2B5EF4-FFF2-40B4-BE49-F238E27FC236}">
                  <a16:creationId xmlns:a16="http://schemas.microsoft.com/office/drawing/2014/main" id="{1AE77BD4-9213-4E46-ABFB-8D2C190D8FFE}"/>
                </a:ext>
              </a:extLst>
            </p:cNvPr>
            <p:cNvCxnSpPr>
              <a:cxnSpLocks/>
            </p:cNvCxnSpPr>
            <p:nvPr/>
          </p:nvCxnSpPr>
          <p:spPr>
            <a:xfrm>
              <a:off x="1162226" y="1378040"/>
              <a:ext cx="192946" cy="241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uora yhdysviiva 16">
              <a:extLst>
                <a:ext uri="{FF2B5EF4-FFF2-40B4-BE49-F238E27FC236}">
                  <a16:creationId xmlns:a16="http://schemas.microsoft.com/office/drawing/2014/main" id="{2D1B63D7-1767-4425-B840-37011F52F218}"/>
                </a:ext>
              </a:extLst>
            </p:cNvPr>
            <p:cNvCxnSpPr>
              <a:cxnSpLocks/>
            </p:cNvCxnSpPr>
            <p:nvPr/>
          </p:nvCxnSpPr>
          <p:spPr>
            <a:xfrm>
              <a:off x="1334550" y="1378039"/>
              <a:ext cx="192946" cy="241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uora yhdysviiva 17">
              <a:extLst>
                <a:ext uri="{FF2B5EF4-FFF2-40B4-BE49-F238E27FC236}">
                  <a16:creationId xmlns:a16="http://schemas.microsoft.com/office/drawing/2014/main" id="{9755FF97-78D2-4730-97FC-FDBF3DF0FDC0}"/>
                </a:ext>
              </a:extLst>
            </p:cNvPr>
            <p:cNvCxnSpPr>
              <a:cxnSpLocks/>
            </p:cNvCxnSpPr>
            <p:nvPr/>
          </p:nvCxnSpPr>
          <p:spPr>
            <a:xfrm>
              <a:off x="1506874" y="1378038"/>
              <a:ext cx="192946" cy="241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uora yhdysviiva 18">
              <a:extLst>
                <a:ext uri="{FF2B5EF4-FFF2-40B4-BE49-F238E27FC236}">
                  <a16:creationId xmlns:a16="http://schemas.microsoft.com/office/drawing/2014/main" id="{FFD006AE-16CD-44F9-96F2-E8EE76F922EF}"/>
                </a:ext>
              </a:extLst>
            </p:cNvPr>
            <p:cNvCxnSpPr>
              <a:cxnSpLocks/>
            </p:cNvCxnSpPr>
            <p:nvPr/>
          </p:nvCxnSpPr>
          <p:spPr>
            <a:xfrm>
              <a:off x="1679198" y="1378037"/>
              <a:ext cx="192946" cy="241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uora yhdysviiva 19">
              <a:extLst>
                <a:ext uri="{FF2B5EF4-FFF2-40B4-BE49-F238E27FC236}">
                  <a16:creationId xmlns:a16="http://schemas.microsoft.com/office/drawing/2014/main" id="{1A70E9E9-CAEA-4F1D-B1E0-82C9C356A16D}"/>
                </a:ext>
              </a:extLst>
            </p:cNvPr>
            <p:cNvCxnSpPr>
              <a:cxnSpLocks/>
            </p:cNvCxnSpPr>
            <p:nvPr/>
          </p:nvCxnSpPr>
          <p:spPr>
            <a:xfrm>
              <a:off x="1851522" y="1378036"/>
              <a:ext cx="192946" cy="241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uora yhdysviiva 20">
              <a:extLst>
                <a:ext uri="{FF2B5EF4-FFF2-40B4-BE49-F238E27FC236}">
                  <a16:creationId xmlns:a16="http://schemas.microsoft.com/office/drawing/2014/main" id="{7A0AFD56-345C-43D3-90CA-1E286C06E9B9}"/>
                </a:ext>
              </a:extLst>
            </p:cNvPr>
            <p:cNvCxnSpPr>
              <a:cxnSpLocks/>
            </p:cNvCxnSpPr>
            <p:nvPr/>
          </p:nvCxnSpPr>
          <p:spPr>
            <a:xfrm>
              <a:off x="2023846" y="1378035"/>
              <a:ext cx="192946" cy="241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uora yhdysviiva 21">
              <a:extLst>
                <a:ext uri="{FF2B5EF4-FFF2-40B4-BE49-F238E27FC236}">
                  <a16:creationId xmlns:a16="http://schemas.microsoft.com/office/drawing/2014/main" id="{AA05AFB6-13D7-4098-8FFB-9B240127878A}"/>
                </a:ext>
              </a:extLst>
            </p:cNvPr>
            <p:cNvCxnSpPr>
              <a:cxnSpLocks/>
            </p:cNvCxnSpPr>
            <p:nvPr/>
          </p:nvCxnSpPr>
          <p:spPr>
            <a:xfrm>
              <a:off x="2196170" y="1378034"/>
              <a:ext cx="192946" cy="241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uora yhdysviiva 22">
              <a:extLst>
                <a:ext uri="{FF2B5EF4-FFF2-40B4-BE49-F238E27FC236}">
                  <a16:creationId xmlns:a16="http://schemas.microsoft.com/office/drawing/2014/main" id="{83CFBDD8-9DEE-442C-8AE2-65A91A6755D1}"/>
                </a:ext>
              </a:extLst>
            </p:cNvPr>
            <p:cNvCxnSpPr>
              <a:cxnSpLocks/>
            </p:cNvCxnSpPr>
            <p:nvPr/>
          </p:nvCxnSpPr>
          <p:spPr>
            <a:xfrm>
              <a:off x="2368494" y="1378033"/>
              <a:ext cx="192946" cy="241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uora yhdysviiva 23">
              <a:extLst>
                <a:ext uri="{FF2B5EF4-FFF2-40B4-BE49-F238E27FC236}">
                  <a16:creationId xmlns:a16="http://schemas.microsoft.com/office/drawing/2014/main" id="{3071DD3E-F06D-4E04-A253-C01E8305F5D2}"/>
                </a:ext>
              </a:extLst>
            </p:cNvPr>
            <p:cNvCxnSpPr>
              <a:cxnSpLocks/>
            </p:cNvCxnSpPr>
            <p:nvPr/>
          </p:nvCxnSpPr>
          <p:spPr>
            <a:xfrm>
              <a:off x="2540818" y="1378032"/>
              <a:ext cx="192946" cy="241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uora yhdysviiva 24">
              <a:extLst>
                <a:ext uri="{FF2B5EF4-FFF2-40B4-BE49-F238E27FC236}">
                  <a16:creationId xmlns:a16="http://schemas.microsoft.com/office/drawing/2014/main" id="{3CEC086B-DFDD-4E0A-9759-D7ED1FDD70FD}"/>
                </a:ext>
              </a:extLst>
            </p:cNvPr>
            <p:cNvCxnSpPr>
              <a:cxnSpLocks/>
            </p:cNvCxnSpPr>
            <p:nvPr/>
          </p:nvCxnSpPr>
          <p:spPr>
            <a:xfrm>
              <a:off x="2713142" y="1378031"/>
              <a:ext cx="192946" cy="241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3E601DF-DCF3-4336-A263-F1771857E45E}"/>
              </a:ext>
            </a:extLst>
          </p:cNvPr>
          <p:cNvGrpSpPr/>
          <p:nvPr/>
        </p:nvGrpSpPr>
        <p:grpSpPr>
          <a:xfrm rot="18454804">
            <a:off x="9706265" y="2181223"/>
            <a:ext cx="772006" cy="1237189"/>
            <a:chOff x="9116606" y="2108945"/>
            <a:chExt cx="772006" cy="1237189"/>
          </a:xfrm>
        </p:grpSpPr>
        <p:cxnSp>
          <p:nvCxnSpPr>
            <p:cNvPr id="106" name="Suora yhdysviiva 27">
              <a:extLst>
                <a:ext uri="{FF2B5EF4-FFF2-40B4-BE49-F238E27FC236}">
                  <a16:creationId xmlns:a16="http://schemas.microsoft.com/office/drawing/2014/main" id="{0B2CCF3A-7D98-4548-9C51-64FFFB1C2E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38321" y="2108945"/>
              <a:ext cx="550291" cy="961904"/>
            </a:xfrm>
            <a:prstGeom prst="line">
              <a:avLst/>
            </a:prstGeom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Ellipsi 29">
              <a:extLst>
                <a:ext uri="{FF2B5EF4-FFF2-40B4-BE49-F238E27FC236}">
                  <a16:creationId xmlns:a16="http://schemas.microsoft.com/office/drawing/2014/main" id="{C0EB2271-55EA-4EAE-AA58-5D21505ADBD4}"/>
                </a:ext>
              </a:extLst>
            </p:cNvPr>
            <p:cNvSpPr/>
            <p:nvPr/>
          </p:nvSpPr>
          <p:spPr>
            <a:xfrm>
              <a:off x="9116606" y="3013946"/>
              <a:ext cx="332188" cy="3321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35AA1E0-554A-4AB3-9E69-AF8B0C06E7AC}"/>
              </a:ext>
            </a:extLst>
          </p:cNvPr>
          <p:cNvSpPr txBox="1"/>
          <p:nvPr/>
        </p:nvSpPr>
        <p:spPr>
          <a:xfrm>
            <a:off x="3381690" y="2081311"/>
            <a:ext cx="843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Drive</a:t>
            </a:r>
            <a:r>
              <a:rPr lang="fi-FI" dirty="0"/>
              <a:t>!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0333826-561A-4748-9481-1DBA1207E786}"/>
              </a:ext>
            </a:extLst>
          </p:cNvPr>
          <p:cNvSpPr txBox="1"/>
          <p:nvPr/>
        </p:nvSpPr>
        <p:spPr>
          <a:xfrm>
            <a:off x="5887747" y="2018634"/>
            <a:ext cx="1089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Response</a:t>
            </a:r>
            <a:endParaRPr lang="fi-FI" dirty="0"/>
          </a:p>
        </p:txBody>
      </p:sp>
      <p:sp>
        <p:nvSpPr>
          <p:cNvPr id="69" name="Thought Bubble: Cloud 68">
            <a:extLst>
              <a:ext uri="{FF2B5EF4-FFF2-40B4-BE49-F238E27FC236}">
                <a16:creationId xmlns:a16="http://schemas.microsoft.com/office/drawing/2014/main" id="{48708527-B10D-42D4-930D-632B3C8243FC}"/>
              </a:ext>
            </a:extLst>
          </p:cNvPr>
          <p:cNvSpPr/>
          <p:nvPr/>
        </p:nvSpPr>
        <p:spPr>
          <a:xfrm>
            <a:off x="7856717" y="1047272"/>
            <a:ext cx="1315567" cy="984885"/>
          </a:xfrm>
          <a:prstGeom prst="cloudCallout">
            <a:avLst>
              <a:gd name="adj1" fmla="val -30908"/>
              <a:gd name="adj2" fmla="val 6286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</a:rPr>
              <a:t>Fast</a:t>
            </a:r>
            <a:r>
              <a:rPr lang="fi-FI" dirty="0">
                <a:solidFill>
                  <a:schemeClr val="tx1"/>
                </a:solidFill>
              </a:rPr>
              <a:t> &amp; </a:t>
            </a:r>
            <a:r>
              <a:rPr lang="fi-FI" dirty="0" err="1">
                <a:solidFill>
                  <a:schemeClr val="tx1"/>
                </a:solidFill>
              </a:rPr>
              <a:t>robust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07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23" grpId="0" animBg="1"/>
      <p:bldP spid="5" grpId="0" animBg="1"/>
      <p:bldP spid="88" grpId="0"/>
      <p:bldP spid="6" grpId="0" animBg="1"/>
      <p:bldP spid="11" grpId="0"/>
      <p:bldP spid="108" grpId="0"/>
      <p:bldP spid="6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512A692-985C-4926-8B04-84272BB80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8880"/>
              </p:ext>
            </p:extLst>
          </p:nvPr>
        </p:nvGraphicFramePr>
        <p:xfrm>
          <a:off x="1831340" y="2501900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4147352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5253041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020321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22730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err="1"/>
                        <a:t>Classical</a:t>
                      </a:r>
                      <a:r>
                        <a:rPr lang="fi-FI" dirty="0"/>
                        <a:t> 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QNN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QRC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152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err="1"/>
                        <a:t>Scalability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986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err="1"/>
                        <a:t>Expressivity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3705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err="1"/>
                        <a:t>Trainability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30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099730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A652509E-5C5F-44A7-A51B-8921815126C3}"/>
              </a:ext>
            </a:extLst>
          </p:cNvPr>
          <p:cNvGrpSpPr/>
          <p:nvPr/>
        </p:nvGrpSpPr>
        <p:grpSpPr>
          <a:xfrm>
            <a:off x="3907790" y="2973070"/>
            <a:ext cx="1714600" cy="215900"/>
            <a:chOff x="3907790" y="2973070"/>
            <a:chExt cx="1714600" cy="215900"/>
          </a:xfrm>
        </p:grpSpPr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51B2D5FE-A0AD-4D0B-ABAD-6309A0F5BB7F}"/>
                </a:ext>
              </a:extLst>
            </p:cNvPr>
            <p:cNvSpPr/>
            <p:nvPr/>
          </p:nvSpPr>
          <p:spPr>
            <a:xfrm>
              <a:off x="3907790" y="2973070"/>
              <a:ext cx="216000" cy="215900"/>
            </a:xfrm>
            <a:prstGeom prst="star5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C009DBA9-8CCB-4A3B-B8E5-6C2FA89A9FE0}"/>
                </a:ext>
              </a:extLst>
            </p:cNvPr>
            <p:cNvSpPr/>
            <p:nvPr/>
          </p:nvSpPr>
          <p:spPr>
            <a:xfrm>
              <a:off x="4282440" y="2973070"/>
              <a:ext cx="216000" cy="215900"/>
            </a:xfrm>
            <a:prstGeom prst="star5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28A2928D-ADBC-4881-B22E-0373280F8301}"/>
                </a:ext>
              </a:extLst>
            </p:cNvPr>
            <p:cNvSpPr/>
            <p:nvPr/>
          </p:nvSpPr>
          <p:spPr>
            <a:xfrm>
              <a:off x="4657090" y="2973070"/>
              <a:ext cx="216000" cy="215900"/>
            </a:xfrm>
            <a:prstGeom prst="star5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Star: 5 Points 10">
              <a:extLst>
                <a:ext uri="{FF2B5EF4-FFF2-40B4-BE49-F238E27FC236}">
                  <a16:creationId xmlns:a16="http://schemas.microsoft.com/office/drawing/2014/main" id="{E288239E-9270-41F1-89C6-CEF967D71578}"/>
                </a:ext>
              </a:extLst>
            </p:cNvPr>
            <p:cNvSpPr/>
            <p:nvPr/>
          </p:nvSpPr>
          <p:spPr>
            <a:xfrm>
              <a:off x="5031740" y="2973070"/>
              <a:ext cx="216000" cy="215900"/>
            </a:xfrm>
            <a:prstGeom prst="star5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Star: 5 Points 11">
              <a:extLst>
                <a:ext uri="{FF2B5EF4-FFF2-40B4-BE49-F238E27FC236}">
                  <a16:creationId xmlns:a16="http://schemas.microsoft.com/office/drawing/2014/main" id="{08C68EAF-3C8A-42DF-ADCF-622CAC46883D}"/>
                </a:ext>
              </a:extLst>
            </p:cNvPr>
            <p:cNvSpPr/>
            <p:nvPr/>
          </p:nvSpPr>
          <p:spPr>
            <a:xfrm>
              <a:off x="5406390" y="2973070"/>
              <a:ext cx="216000" cy="215900"/>
            </a:xfrm>
            <a:prstGeom prst="star5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26DA28E3-8DC1-46E9-ACD4-1EFF1FF25AA5}"/>
              </a:ext>
            </a:extLst>
          </p:cNvPr>
          <p:cNvSpPr/>
          <p:nvPr/>
        </p:nvSpPr>
        <p:spPr>
          <a:xfrm>
            <a:off x="5984240" y="2973070"/>
            <a:ext cx="216000" cy="215900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D635287-3515-4A15-A318-6D253BC4F9BE}"/>
              </a:ext>
            </a:extLst>
          </p:cNvPr>
          <p:cNvGrpSpPr/>
          <p:nvPr/>
        </p:nvGrpSpPr>
        <p:grpSpPr>
          <a:xfrm>
            <a:off x="5984240" y="3296920"/>
            <a:ext cx="1714600" cy="215900"/>
            <a:chOff x="5984240" y="3296920"/>
            <a:chExt cx="1714600" cy="215900"/>
          </a:xfrm>
        </p:grpSpPr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E732B699-BBA4-48CF-A797-E056B07DA00C}"/>
                </a:ext>
              </a:extLst>
            </p:cNvPr>
            <p:cNvSpPr/>
            <p:nvPr/>
          </p:nvSpPr>
          <p:spPr>
            <a:xfrm>
              <a:off x="5984240" y="3296920"/>
              <a:ext cx="216000" cy="215900"/>
            </a:xfrm>
            <a:prstGeom prst="star5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Star: 5 Points 18">
              <a:extLst>
                <a:ext uri="{FF2B5EF4-FFF2-40B4-BE49-F238E27FC236}">
                  <a16:creationId xmlns:a16="http://schemas.microsoft.com/office/drawing/2014/main" id="{2B7B327C-AA49-4B10-AB9C-E283ACDF20A2}"/>
                </a:ext>
              </a:extLst>
            </p:cNvPr>
            <p:cNvSpPr/>
            <p:nvPr/>
          </p:nvSpPr>
          <p:spPr>
            <a:xfrm>
              <a:off x="6358890" y="3296920"/>
              <a:ext cx="216000" cy="215900"/>
            </a:xfrm>
            <a:prstGeom prst="star5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397DCE86-A9FC-4C94-AEDD-BB30E28A7666}"/>
                </a:ext>
              </a:extLst>
            </p:cNvPr>
            <p:cNvSpPr/>
            <p:nvPr/>
          </p:nvSpPr>
          <p:spPr>
            <a:xfrm>
              <a:off x="6733540" y="3296920"/>
              <a:ext cx="216000" cy="215900"/>
            </a:xfrm>
            <a:prstGeom prst="star5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Star: 5 Points 20">
              <a:extLst>
                <a:ext uri="{FF2B5EF4-FFF2-40B4-BE49-F238E27FC236}">
                  <a16:creationId xmlns:a16="http://schemas.microsoft.com/office/drawing/2014/main" id="{264A93D4-E39F-4188-876C-3E2FC10FBD89}"/>
                </a:ext>
              </a:extLst>
            </p:cNvPr>
            <p:cNvSpPr/>
            <p:nvPr/>
          </p:nvSpPr>
          <p:spPr>
            <a:xfrm>
              <a:off x="7108190" y="3296920"/>
              <a:ext cx="216000" cy="215900"/>
            </a:xfrm>
            <a:prstGeom prst="star5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Star: 5 Points 21">
              <a:extLst>
                <a:ext uri="{FF2B5EF4-FFF2-40B4-BE49-F238E27FC236}">
                  <a16:creationId xmlns:a16="http://schemas.microsoft.com/office/drawing/2014/main" id="{C8CC2175-EFA6-438C-A1BD-B81A48B64E09}"/>
                </a:ext>
              </a:extLst>
            </p:cNvPr>
            <p:cNvSpPr/>
            <p:nvPr/>
          </p:nvSpPr>
          <p:spPr>
            <a:xfrm>
              <a:off x="7482840" y="3296920"/>
              <a:ext cx="216000" cy="215900"/>
            </a:xfrm>
            <a:prstGeom prst="star5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94B65A0-35A7-4CDE-A660-A47B10F5E652}"/>
              </a:ext>
            </a:extLst>
          </p:cNvPr>
          <p:cNvGrpSpPr/>
          <p:nvPr/>
        </p:nvGrpSpPr>
        <p:grpSpPr>
          <a:xfrm>
            <a:off x="7971790" y="3341370"/>
            <a:ext cx="965300" cy="215900"/>
            <a:chOff x="7971790" y="3341370"/>
            <a:chExt cx="965300" cy="215900"/>
          </a:xfrm>
        </p:grpSpPr>
        <p:sp>
          <p:nvSpPr>
            <p:cNvPr id="23" name="Star: 5 Points 22">
              <a:extLst>
                <a:ext uri="{FF2B5EF4-FFF2-40B4-BE49-F238E27FC236}">
                  <a16:creationId xmlns:a16="http://schemas.microsoft.com/office/drawing/2014/main" id="{ADF8A2B4-5842-44D2-8648-284C15584820}"/>
                </a:ext>
              </a:extLst>
            </p:cNvPr>
            <p:cNvSpPr/>
            <p:nvPr/>
          </p:nvSpPr>
          <p:spPr>
            <a:xfrm>
              <a:off x="7971790" y="3341370"/>
              <a:ext cx="216000" cy="215900"/>
            </a:xfrm>
            <a:prstGeom prst="star5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C74B7871-9BB2-4F67-A79D-4C39C46C6D3C}"/>
                </a:ext>
              </a:extLst>
            </p:cNvPr>
            <p:cNvSpPr/>
            <p:nvPr/>
          </p:nvSpPr>
          <p:spPr>
            <a:xfrm>
              <a:off x="8346440" y="3341370"/>
              <a:ext cx="216000" cy="215900"/>
            </a:xfrm>
            <a:prstGeom prst="star5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" name="Star: 5 Points 24">
              <a:extLst>
                <a:ext uri="{FF2B5EF4-FFF2-40B4-BE49-F238E27FC236}">
                  <a16:creationId xmlns:a16="http://schemas.microsoft.com/office/drawing/2014/main" id="{1F3C59D1-F8AB-414C-8BB1-060887F44ADA}"/>
                </a:ext>
              </a:extLst>
            </p:cNvPr>
            <p:cNvSpPr/>
            <p:nvPr/>
          </p:nvSpPr>
          <p:spPr>
            <a:xfrm>
              <a:off x="8721090" y="3341370"/>
              <a:ext cx="216000" cy="215900"/>
            </a:xfrm>
            <a:prstGeom prst="star5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A7EA949-4137-46B5-9CE8-9CB8B077CD1F}"/>
              </a:ext>
            </a:extLst>
          </p:cNvPr>
          <p:cNvGrpSpPr/>
          <p:nvPr/>
        </p:nvGrpSpPr>
        <p:grpSpPr>
          <a:xfrm>
            <a:off x="3901440" y="3682682"/>
            <a:ext cx="965300" cy="215900"/>
            <a:chOff x="3901440" y="3682682"/>
            <a:chExt cx="965300" cy="215900"/>
          </a:xfrm>
        </p:grpSpPr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8F91B2A4-23DA-4295-A616-FCA4E3851947}"/>
                </a:ext>
              </a:extLst>
            </p:cNvPr>
            <p:cNvSpPr/>
            <p:nvPr/>
          </p:nvSpPr>
          <p:spPr>
            <a:xfrm>
              <a:off x="3901440" y="3682682"/>
              <a:ext cx="216000" cy="215900"/>
            </a:xfrm>
            <a:prstGeom prst="star5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29B60C7D-F4DC-409A-90E5-2F1F748C62A8}"/>
                </a:ext>
              </a:extLst>
            </p:cNvPr>
            <p:cNvSpPr/>
            <p:nvPr/>
          </p:nvSpPr>
          <p:spPr>
            <a:xfrm>
              <a:off x="4276090" y="3682682"/>
              <a:ext cx="216000" cy="215900"/>
            </a:xfrm>
            <a:prstGeom prst="star5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5D4F1ADC-84D0-410D-B5A1-4F8F194CE480}"/>
                </a:ext>
              </a:extLst>
            </p:cNvPr>
            <p:cNvSpPr/>
            <p:nvPr/>
          </p:nvSpPr>
          <p:spPr>
            <a:xfrm>
              <a:off x="4650740" y="3682682"/>
              <a:ext cx="216000" cy="215900"/>
            </a:xfrm>
            <a:prstGeom prst="star5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2D7102AE-17F1-4C50-BE75-0902610FD9BC}"/>
              </a:ext>
            </a:extLst>
          </p:cNvPr>
          <p:cNvSpPr/>
          <p:nvPr/>
        </p:nvSpPr>
        <p:spPr>
          <a:xfrm>
            <a:off x="5984240" y="3682682"/>
            <a:ext cx="216000" cy="215900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FEECECF-81FC-4825-AFA5-97EDE0E48BB3}"/>
              </a:ext>
            </a:extLst>
          </p:cNvPr>
          <p:cNvGrpSpPr/>
          <p:nvPr/>
        </p:nvGrpSpPr>
        <p:grpSpPr>
          <a:xfrm>
            <a:off x="7971790" y="3684272"/>
            <a:ext cx="1714600" cy="215900"/>
            <a:chOff x="7971790" y="3684272"/>
            <a:chExt cx="1714600" cy="215900"/>
          </a:xfrm>
        </p:grpSpPr>
        <p:sp>
          <p:nvSpPr>
            <p:cNvPr id="33" name="Star: 5 Points 32">
              <a:extLst>
                <a:ext uri="{FF2B5EF4-FFF2-40B4-BE49-F238E27FC236}">
                  <a16:creationId xmlns:a16="http://schemas.microsoft.com/office/drawing/2014/main" id="{4C4738C4-0EF5-4670-9F7E-7B95CC015988}"/>
                </a:ext>
              </a:extLst>
            </p:cNvPr>
            <p:cNvSpPr/>
            <p:nvPr/>
          </p:nvSpPr>
          <p:spPr>
            <a:xfrm>
              <a:off x="7971790" y="3684272"/>
              <a:ext cx="216000" cy="215900"/>
            </a:xfrm>
            <a:prstGeom prst="star5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4" name="Star: 5 Points 33">
              <a:extLst>
                <a:ext uri="{FF2B5EF4-FFF2-40B4-BE49-F238E27FC236}">
                  <a16:creationId xmlns:a16="http://schemas.microsoft.com/office/drawing/2014/main" id="{3CDA3087-D3BB-48C6-9227-32B18602BBBD}"/>
                </a:ext>
              </a:extLst>
            </p:cNvPr>
            <p:cNvSpPr/>
            <p:nvPr/>
          </p:nvSpPr>
          <p:spPr>
            <a:xfrm>
              <a:off x="8346440" y="3684272"/>
              <a:ext cx="216000" cy="215900"/>
            </a:xfrm>
            <a:prstGeom prst="star5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5" name="Star: 5 Points 34">
              <a:extLst>
                <a:ext uri="{FF2B5EF4-FFF2-40B4-BE49-F238E27FC236}">
                  <a16:creationId xmlns:a16="http://schemas.microsoft.com/office/drawing/2014/main" id="{6DF86F58-21A1-4CE0-BF33-DE50C520EDF1}"/>
                </a:ext>
              </a:extLst>
            </p:cNvPr>
            <p:cNvSpPr/>
            <p:nvPr/>
          </p:nvSpPr>
          <p:spPr>
            <a:xfrm>
              <a:off x="8721090" y="3684272"/>
              <a:ext cx="216000" cy="215900"/>
            </a:xfrm>
            <a:prstGeom prst="star5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6" name="Star: 5 Points 35">
              <a:extLst>
                <a:ext uri="{FF2B5EF4-FFF2-40B4-BE49-F238E27FC236}">
                  <a16:creationId xmlns:a16="http://schemas.microsoft.com/office/drawing/2014/main" id="{F474BBBC-F1FA-4C9B-B1B5-E4FA7446D7DC}"/>
                </a:ext>
              </a:extLst>
            </p:cNvPr>
            <p:cNvSpPr/>
            <p:nvPr/>
          </p:nvSpPr>
          <p:spPr>
            <a:xfrm>
              <a:off x="9095740" y="3684272"/>
              <a:ext cx="216000" cy="215900"/>
            </a:xfrm>
            <a:prstGeom prst="star5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7" name="Star: 5 Points 36">
              <a:extLst>
                <a:ext uri="{FF2B5EF4-FFF2-40B4-BE49-F238E27FC236}">
                  <a16:creationId xmlns:a16="http://schemas.microsoft.com/office/drawing/2014/main" id="{89857659-ADF7-4A33-B411-DEE551B36783}"/>
                </a:ext>
              </a:extLst>
            </p:cNvPr>
            <p:cNvSpPr/>
            <p:nvPr/>
          </p:nvSpPr>
          <p:spPr>
            <a:xfrm>
              <a:off x="9470390" y="3684272"/>
              <a:ext cx="216000" cy="215900"/>
            </a:xfrm>
            <a:prstGeom prst="star5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FEFA49F-9ED8-4A8C-9BBE-492553641DBE}"/>
              </a:ext>
            </a:extLst>
          </p:cNvPr>
          <p:cNvGrpSpPr/>
          <p:nvPr/>
        </p:nvGrpSpPr>
        <p:grpSpPr>
          <a:xfrm>
            <a:off x="3907790" y="3296920"/>
            <a:ext cx="965300" cy="215900"/>
            <a:chOff x="3907790" y="3296920"/>
            <a:chExt cx="965300" cy="215900"/>
          </a:xfrm>
        </p:grpSpPr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738F4F64-FE82-4F72-B266-54980F07FF20}"/>
                </a:ext>
              </a:extLst>
            </p:cNvPr>
            <p:cNvSpPr/>
            <p:nvPr/>
          </p:nvSpPr>
          <p:spPr>
            <a:xfrm>
              <a:off x="3907790" y="3296920"/>
              <a:ext cx="216000" cy="215900"/>
            </a:xfrm>
            <a:prstGeom prst="star5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tar: 5 Points 16">
              <a:extLst>
                <a:ext uri="{FF2B5EF4-FFF2-40B4-BE49-F238E27FC236}">
                  <a16:creationId xmlns:a16="http://schemas.microsoft.com/office/drawing/2014/main" id="{B4F5905A-E0F2-4FD9-B5CE-4AF10E8A5327}"/>
                </a:ext>
              </a:extLst>
            </p:cNvPr>
            <p:cNvSpPr/>
            <p:nvPr/>
          </p:nvSpPr>
          <p:spPr>
            <a:xfrm>
              <a:off x="4282440" y="3296920"/>
              <a:ext cx="216000" cy="215900"/>
            </a:xfrm>
            <a:prstGeom prst="star5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8" name="Star: 5 Points 37">
              <a:extLst>
                <a:ext uri="{FF2B5EF4-FFF2-40B4-BE49-F238E27FC236}">
                  <a16:creationId xmlns:a16="http://schemas.microsoft.com/office/drawing/2014/main" id="{8B3537B5-4757-4B2F-89CB-AA6AEDC37331}"/>
                </a:ext>
              </a:extLst>
            </p:cNvPr>
            <p:cNvSpPr/>
            <p:nvPr/>
          </p:nvSpPr>
          <p:spPr>
            <a:xfrm>
              <a:off x="4657090" y="3296920"/>
              <a:ext cx="216000" cy="215900"/>
            </a:xfrm>
            <a:prstGeom prst="star5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0A991A7-48F2-4F04-A6A6-6DFDF9623E5E}"/>
              </a:ext>
            </a:extLst>
          </p:cNvPr>
          <p:cNvGrpSpPr/>
          <p:nvPr/>
        </p:nvGrpSpPr>
        <p:grpSpPr>
          <a:xfrm>
            <a:off x="7971790" y="2865123"/>
            <a:ext cx="1127784" cy="369332"/>
            <a:chOff x="7971790" y="2865123"/>
            <a:chExt cx="1127784" cy="369332"/>
          </a:xfrm>
        </p:grpSpPr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8B440A5E-B244-40CA-91D0-7B603BF5024B}"/>
                </a:ext>
              </a:extLst>
            </p:cNvPr>
            <p:cNvSpPr/>
            <p:nvPr/>
          </p:nvSpPr>
          <p:spPr>
            <a:xfrm>
              <a:off x="8508924" y="2954019"/>
              <a:ext cx="216000" cy="215900"/>
            </a:xfrm>
            <a:prstGeom prst="star5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AE177786-9865-49AE-86ED-3787A46346BD}"/>
                </a:ext>
              </a:extLst>
            </p:cNvPr>
            <p:cNvSpPr/>
            <p:nvPr/>
          </p:nvSpPr>
          <p:spPr>
            <a:xfrm>
              <a:off x="8883574" y="2954019"/>
              <a:ext cx="216000" cy="215900"/>
            </a:xfrm>
            <a:prstGeom prst="star5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4C95F33F-3E40-449B-939E-8E7D050082EA}"/>
                </a:ext>
              </a:extLst>
            </p:cNvPr>
            <p:cNvSpPr/>
            <p:nvPr/>
          </p:nvSpPr>
          <p:spPr>
            <a:xfrm>
              <a:off x="7971790" y="2954019"/>
              <a:ext cx="216000" cy="215900"/>
            </a:xfrm>
            <a:prstGeom prst="star5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E491F59-0B99-4ED8-BE4D-B74C08221AE0}"/>
                </a:ext>
              </a:extLst>
            </p:cNvPr>
            <p:cNvSpPr txBox="1"/>
            <p:nvPr/>
          </p:nvSpPr>
          <p:spPr>
            <a:xfrm>
              <a:off x="8194563" y="2865123"/>
              <a:ext cx="4453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–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5F88E1BE-A6B4-49B6-BCCE-2CFA1341EFBE}"/>
              </a:ext>
            </a:extLst>
          </p:cNvPr>
          <p:cNvSpPr txBox="1"/>
          <p:nvPr/>
        </p:nvSpPr>
        <p:spPr>
          <a:xfrm>
            <a:off x="3894132" y="3986768"/>
            <a:ext cx="1944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Commercialized</a:t>
            </a:r>
            <a:endParaRPr lang="fi-FI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0E7E40F-85F4-4B5E-AAB6-FA0A49962E12}"/>
              </a:ext>
            </a:extLst>
          </p:cNvPr>
          <p:cNvSpPr txBox="1"/>
          <p:nvPr/>
        </p:nvSpPr>
        <p:spPr>
          <a:xfrm>
            <a:off x="5869355" y="3983990"/>
            <a:ext cx="1944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Proof</a:t>
            </a:r>
            <a:r>
              <a:rPr lang="fi-FI" dirty="0"/>
              <a:t>-of-</a:t>
            </a:r>
            <a:r>
              <a:rPr lang="fi-FI" dirty="0" err="1"/>
              <a:t>principle</a:t>
            </a:r>
            <a:endParaRPr lang="fi-FI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EB5C6F8-81F2-473C-BF59-39F6A922387A}"/>
              </a:ext>
            </a:extLst>
          </p:cNvPr>
          <p:cNvSpPr txBox="1"/>
          <p:nvPr/>
        </p:nvSpPr>
        <p:spPr>
          <a:xfrm>
            <a:off x="7912310" y="3981212"/>
            <a:ext cx="1944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Proof</a:t>
            </a:r>
            <a:r>
              <a:rPr lang="fi-FI" dirty="0"/>
              <a:t>-of-</a:t>
            </a:r>
            <a:r>
              <a:rPr lang="fi-FI" dirty="0" err="1"/>
              <a:t>principle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519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2" grpId="0" animBg="1"/>
      <p:bldP spid="42" grpId="0"/>
      <p:bldP spid="44" grpId="0"/>
      <p:bldP spid="4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0B6399-870A-4000-B234-32EDE43B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Examples</a:t>
            </a:r>
            <a:r>
              <a:rPr lang="fi-FI" dirty="0"/>
              <a:t> &amp; </a:t>
            </a:r>
            <a:r>
              <a:rPr lang="fi-FI" dirty="0" err="1"/>
              <a:t>challenges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C7DD48-3B26-43A7-BB13-BD0D284F80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15004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3AC18-84FA-472C-82D7-C9EFC57B7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Making</a:t>
            </a:r>
            <a:r>
              <a:rPr lang="fi-FI" dirty="0"/>
              <a:t> a </a:t>
            </a:r>
            <a:r>
              <a:rPr lang="fi-FI" dirty="0" err="1"/>
              <a:t>Photonic</a:t>
            </a:r>
            <a:r>
              <a:rPr lang="fi-FI" dirty="0"/>
              <a:t> QRC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4821F9F1-8A09-48A4-8367-A78216A20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2336565"/>
            <a:ext cx="10515600" cy="2176697"/>
          </a:xfrm>
        </p:spPr>
        <p:txBody>
          <a:bodyPr>
            <a:normAutofit/>
          </a:bodyPr>
          <a:lstStyle/>
          <a:p>
            <a:r>
              <a:rPr lang="fi-FI" dirty="0" err="1"/>
              <a:t>Reservoir</a:t>
            </a:r>
            <a:r>
              <a:rPr lang="fi-FI" dirty="0"/>
              <a:t>?</a:t>
            </a:r>
          </a:p>
          <a:p>
            <a:r>
              <a:rPr lang="fi-FI" dirty="0"/>
              <a:t>Input </a:t>
            </a:r>
            <a:r>
              <a:rPr lang="fi-FI" dirty="0" err="1"/>
              <a:t>mechanism</a:t>
            </a:r>
            <a:r>
              <a:rPr lang="fi-FI" dirty="0"/>
              <a:t>?</a:t>
            </a:r>
          </a:p>
          <a:p>
            <a:r>
              <a:rPr lang="fi-FI" dirty="0" err="1"/>
              <a:t>Readout</a:t>
            </a:r>
            <a:r>
              <a:rPr lang="fi-FI" dirty="0"/>
              <a:t> </a:t>
            </a:r>
            <a:r>
              <a:rPr lang="fi-FI" dirty="0" err="1"/>
              <a:t>mechanism</a:t>
            </a:r>
            <a:r>
              <a:rPr lang="fi-FI" dirty="0"/>
              <a:t>?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4255460-9250-410B-BC63-64498804C6A6}"/>
              </a:ext>
            </a:extLst>
          </p:cNvPr>
          <p:cNvGrpSpPr/>
          <p:nvPr/>
        </p:nvGrpSpPr>
        <p:grpSpPr>
          <a:xfrm>
            <a:off x="4149631" y="2402951"/>
            <a:ext cx="6988060" cy="2060564"/>
            <a:chOff x="5114831" y="1958451"/>
            <a:chExt cx="6988060" cy="2060564"/>
          </a:xfrm>
        </p:grpSpPr>
        <p:sp>
          <p:nvSpPr>
            <p:cNvPr id="5" name="Trapezoid 4">
              <a:extLst>
                <a:ext uri="{FF2B5EF4-FFF2-40B4-BE49-F238E27FC236}">
                  <a16:creationId xmlns:a16="http://schemas.microsoft.com/office/drawing/2014/main" id="{1DCBAD92-F64C-4720-B05C-FBE1FE9ABFD9}"/>
                </a:ext>
              </a:extLst>
            </p:cNvPr>
            <p:cNvSpPr/>
            <p:nvPr/>
          </p:nvSpPr>
          <p:spPr>
            <a:xfrm rot="5400000">
              <a:off x="5252422" y="2669329"/>
              <a:ext cx="1629699" cy="602936"/>
            </a:xfrm>
            <a:prstGeom prst="trapezoid">
              <a:avLst>
                <a:gd name="adj" fmla="val 37638"/>
              </a:avLst>
            </a:prstGeom>
            <a:solidFill>
              <a:schemeClr val="tx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" name="Cube 5">
              <a:extLst>
                <a:ext uri="{FF2B5EF4-FFF2-40B4-BE49-F238E27FC236}">
                  <a16:creationId xmlns:a16="http://schemas.microsoft.com/office/drawing/2014/main" id="{862D6271-6432-48BB-85D0-96C2F79AAD42}"/>
                </a:ext>
              </a:extLst>
            </p:cNvPr>
            <p:cNvSpPr/>
            <p:nvPr/>
          </p:nvSpPr>
          <p:spPr>
            <a:xfrm>
              <a:off x="6143511" y="1958451"/>
              <a:ext cx="2060563" cy="2060564"/>
            </a:xfrm>
            <a:prstGeom prst="cub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59632B1-C7A9-4869-A4CF-69704C1EF2B4}"/>
                </a:ext>
              </a:extLst>
            </p:cNvPr>
            <p:cNvGrpSpPr/>
            <p:nvPr/>
          </p:nvGrpSpPr>
          <p:grpSpPr>
            <a:xfrm>
              <a:off x="8607811" y="2418414"/>
              <a:ext cx="2910627" cy="990908"/>
              <a:chOff x="6046970" y="2146427"/>
              <a:chExt cx="2330865" cy="793531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93E43C7-253F-47D0-94F3-F7DF6E9B74B7}"/>
                  </a:ext>
                </a:extLst>
              </p:cNvPr>
              <p:cNvGrpSpPr/>
              <p:nvPr/>
            </p:nvGrpSpPr>
            <p:grpSpPr>
              <a:xfrm>
                <a:off x="6893980" y="2343929"/>
                <a:ext cx="838200" cy="388880"/>
                <a:chOff x="6976533" y="2343929"/>
                <a:chExt cx="452967" cy="388880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BF459D90-773B-444C-AD1F-EB41522EB3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76533" y="2343929"/>
                  <a:ext cx="45296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FCA56A1E-671C-4044-A8D7-8298F5B754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76533" y="2421705"/>
                  <a:ext cx="45296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86CE98D0-88C5-4A09-8F97-3665D7E5CD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76533" y="2499481"/>
                  <a:ext cx="45296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ED65318F-1251-4E46-A593-00B930229D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76533" y="2577257"/>
                  <a:ext cx="45296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EDF78572-5DB7-4A3C-8150-6F4365B89D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76533" y="2655033"/>
                  <a:ext cx="45296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3B0243AF-59E9-4A7D-A295-533385507C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76533" y="2732809"/>
                  <a:ext cx="45296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7F913A49-01B5-4B73-86CE-ED24B38C4C33}"/>
                      </a:ext>
                    </a:extLst>
                  </p:cNvPr>
                  <p:cNvSpPr/>
                  <p:nvPr/>
                </p:nvSpPr>
                <p:spPr>
                  <a:xfrm>
                    <a:off x="7584304" y="2146427"/>
                    <a:ext cx="793531" cy="793531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fi-FI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fi-FI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i-FI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fi-FI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oMath>
                      </m:oMathPara>
                    </a14:m>
                    <a:endParaRPr lang="fi-FI" dirty="0"/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7F913A49-01B5-4B73-86CE-ED24B38C4C3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84304" y="2146427"/>
                    <a:ext cx="793531" cy="793531"/>
                  </a:xfrm>
                  <a:prstGeom prst="ellipse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i-FI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740A9FA4-A6A2-40B2-8576-88576BCAC5D1}"/>
                  </a:ext>
                </a:extLst>
              </p:cNvPr>
              <p:cNvGrpSpPr/>
              <p:nvPr/>
            </p:nvGrpSpPr>
            <p:grpSpPr>
              <a:xfrm>
                <a:off x="6046970" y="2293418"/>
                <a:ext cx="858923" cy="499551"/>
                <a:chOff x="6046970" y="2293418"/>
                <a:chExt cx="858923" cy="499551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C7ECECB-C378-4AD3-BBD1-4D83BA5B8362}"/>
                    </a:ext>
                  </a:extLst>
                </p:cNvPr>
                <p:cNvSpPr/>
                <p:nvPr/>
              </p:nvSpPr>
              <p:spPr>
                <a:xfrm>
                  <a:off x="6046970" y="2293418"/>
                  <a:ext cx="858923" cy="49955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12" name="Flowchart: Delay 11">
                  <a:extLst>
                    <a:ext uri="{FF2B5EF4-FFF2-40B4-BE49-F238E27FC236}">
                      <a16:creationId xmlns:a16="http://schemas.microsoft.com/office/drawing/2014/main" id="{F7BD1DFD-216E-4EF5-9966-53ED4C1531A6}"/>
                    </a:ext>
                  </a:extLst>
                </p:cNvPr>
                <p:cNvSpPr/>
                <p:nvPr/>
              </p:nvSpPr>
              <p:spPr>
                <a:xfrm rot="16200000">
                  <a:off x="6293739" y="2270811"/>
                  <a:ext cx="347107" cy="546356"/>
                </a:xfrm>
                <a:prstGeom prst="flowChartDelay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13" name="Flowchart: Extract 12">
                  <a:extLst>
                    <a:ext uri="{FF2B5EF4-FFF2-40B4-BE49-F238E27FC236}">
                      <a16:creationId xmlns:a16="http://schemas.microsoft.com/office/drawing/2014/main" id="{1824D4DF-FD09-4699-B953-42E0036DD913}"/>
                    </a:ext>
                  </a:extLst>
                </p:cNvPr>
                <p:cNvSpPr/>
                <p:nvPr/>
              </p:nvSpPr>
              <p:spPr>
                <a:xfrm rot="1187998">
                  <a:off x="6447497" y="2457495"/>
                  <a:ext cx="119292" cy="232482"/>
                </a:xfrm>
                <a:prstGeom prst="flowChartExtract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4F095A7A-A321-46FC-805A-A612C07108E1}"/>
                    </a:ext>
                  </a:extLst>
                </p:cNvPr>
                <p:cNvCxnSpPr/>
                <p:nvPr/>
              </p:nvCxnSpPr>
              <p:spPr>
                <a:xfrm>
                  <a:off x="6472238" y="2383884"/>
                  <a:ext cx="0" cy="4445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6055445E-AC8F-40F8-8D6F-07367A2100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692901" y="2514078"/>
                  <a:ext cx="0" cy="4445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CE431949-B57A-4C83-ACE6-90A2612E65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248401" y="2514148"/>
                  <a:ext cx="0" cy="4445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2E1A001B-9E83-45A3-93AC-D359D113DF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6627814" y="2421397"/>
                  <a:ext cx="0" cy="4445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E1B958F8-4981-4B6C-8D0A-EA910E54E1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 flipH="1">
                  <a:off x="6332379" y="2420851"/>
                  <a:ext cx="0" cy="4445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7495FE27-6F1A-4394-BE24-B1C3058A4128}"/>
                </a:ext>
              </a:extLst>
            </p:cNvPr>
            <p:cNvSpPr/>
            <p:nvPr/>
          </p:nvSpPr>
          <p:spPr>
            <a:xfrm>
              <a:off x="5114831" y="2732175"/>
              <a:ext cx="460531" cy="366488"/>
            </a:xfrm>
            <a:prstGeom prst="rightArrow">
              <a:avLst>
                <a:gd name="adj1" fmla="val 42712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DE139DD0-0BC8-48F1-BA2C-901CB6C2A08B}"/>
                </a:ext>
              </a:extLst>
            </p:cNvPr>
            <p:cNvSpPr/>
            <p:nvPr/>
          </p:nvSpPr>
          <p:spPr>
            <a:xfrm>
              <a:off x="11642360" y="2724251"/>
              <a:ext cx="460531" cy="366488"/>
            </a:xfrm>
            <a:prstGeom prst="rightArrow">
              <a:avLst>
                <a:gd name="adj1" fmla="val 42712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id="{82E77EF4-585B-4726-A6DC-7FEC8F1360B0}"/>
                </a:ext>
              </a:extLst>
            </p:cNvPr>
            <p:cNvSpPr/>
            <p:nvPr/>
          </p:nvSpPr>
          <p:spPr>
            <a:xfrm rot="16200000" flipH="1">
              <a:off x="7404009" y="2669329"/>
              <a:ext cx="1629699" cy="602936"/>
            </a:xfrm>
            <a:prstGeom prst="trapezoid">
              <a:avLst>
                <a:gd name="adj" fmla="val 37638"/>
              </a:avLst>
            </a:prstGeom>
            <a:solidFill>
              <a:schemeClr val="tx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7D73D7-A80E-4CBA-8416-C47F11C7576E}"/>
                </a:ext>
              </a:extLst>
            </p:cNvPr>
            <p:cNvSpPr txBox="1"/>
            <p:nvPr/>
          </p:nvSpPr>
          <p:spPr>
            <a:xfrm>
              <a:off x="6155270" y="2740753"/>
              <a:ext cx="15545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2800" dirty="0" err="1">
                  <a:solidFill>
                    <a:schemeClr val="bg1">
                      <a:lumMod val="95000"/>
                    </a:schemeClr>
                  </a:solidFill>
                </a:rPr>
                <a:t>reservoir</a:t>
              </a:r>
              <a:r>
                <a:rPr lang="fi-FI" sz="2800" dirty="0">
                  <a:solidFill>
                    <a:schemeClr val="bg1">
                      <a:lumMod val="95000"/>
                    </a:schemeClr>
                  </a:solidFill>
                </a:rPr>
                <a:t>,</a:t>
              </a:r>
            </a:p>
            <a:p>
              <a:pPr algn="ctr"/>
              <a:r>
                <a:rPr lang="fi-FI" sz="2800" dirty="0">
                  <a:solidFill>
                    <a:schemeClr val="bg1">
                      <a:lumMod val="95000"/>
                    </a:schemeClr>
                  </a:solidFill>
                </a:rPr>
                <a:t>OQS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1921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72A43-8470-44F2-BC69-712067C52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Simple</a:t>
            </a:r>
            <a:r>
              <a:rPr lang="fi-FI" dirty="0"/>
              <a:t> </a:t>
            </a:r>
            <a:r>
              <a:rPr lang="fi-FI" dirty="0" err="1"/>
              <a:t>reservoir</a:t>
            </a:r>
            <a:r>
              <a:rPr lang="fi-FI" dirty="0"/>
              <a:t>: </a:t>
            </a:r>
            <a:r>
              <a:rPr lang="fi-FI" dirty="0" err="1"/>
              <a:t>modes</a:t>
            </a:r>
            <a:r>
              <a:rPr lang="fi-FI" dirty="0"/>
              <a:t> in </a:t>
            </a:r>
            <a:r>
              <a:rPr lang="fi-FI" dirty="0" err="1"/>
              <a:t>fiber</a:t>
            </a:r>
            <a:r>
              <a:rPr lang="fi-FI" dirty="0"/>
              <a:t> </a:t>
            </a:r>
            <a:r>
              <a:rPr lang="fi-FI" dirty="0" err="1"/>
              <a:t>loop</a:t>
            </a:r>
            <a:endParaRPr lang="fi-FI" dirty="0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6B640D9F-539A-42F6-BF96-ADA476E0C723}"/>
              </a:ext>
            </a:extLst>
          </p:cNvPr>
          <p:cNvSpPr/>
          <p:nvPr/>
        </p:nvSpPr>
        <p:spPr>
          <a:xfrm rot="10800000" flipV="1">
            <a:off x="3183478" y="2572214"/>
            <a:ext cx="5002637" cy="660207"/>
          </a:xfrm>
          <a:prstGeom prst="arc">
            <a:avLst>
              <a:gd name="adj1" fmla="val 8814608"/>
              <a:gd name="adj2" fmla="val 8376353"/>
            </a:avLst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D677BC2-94CB-419D-923B-75B93A65373B}"/>
              </a:ext>
            </a:extLst>
          </p:cNvPr>
          <p:cNvSpPr/>
          <p:nvPr/>
        </p:nvSpPr>
        <p:spPr>
          <a:xfrm rot="5195101">
            <a:off x="6051661" y="3184040"/>
            <a:ext cx="88676" cy="76445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39DC63-7F92-4C73-B9D3-A478CC9F8496}"/>
              </a:ext>
            </a:extLst>
          </p:cNvPr>
          <p:cNvSpPr txBox="1"/>
          <p:nvPr/>
        </p:nvSpPr>
        <p:spPr>
          <a:xfrm>
            <a:off x="4920256" y="3350817"/>
            <a:ext cx="1529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For </a:t>
            </a:r>
            <a:r>
              <a:rPr lang="fi-FI" dirty="0" err="1"/>
              <a:t>simplicity</a:t>
            </a:r>
            <a:r>
              <a:rPr lang="fi-FI" dirty="0"/>
              <a:t>: </a:t>
            </a:r>
            <a:r>
              <a:rPr lang="fi-FI" dirty="0" err="1"/>
              <a:t>lossless</a:t>
            </a:r>
            <a:endParaRPr lang="fi-FI" dirty="0"/>
          </a:p>
        </p:txBody>
      </p:sp>
      <p:sp>
        <p:nvSpPr>
          <p:cNvPr id="28" name="Tekstiruutu 113">
            <a:extLst>
              <a:ext uri="{FF2B5EF4-FFF2-40B4-BE49-F238E27FC236}">
                <a16:creationId xmlns:a16="http://schemas.microsoft.com/office/drawing/2014/main" id="{BB1D2F90-AB67-40A9-96CE-61DF3F1C47C0}"/>
              </a:ext>
            </a:extLst>
          </p:cNvPr>
          <p:cNvSpPr txBox="1"/>
          <p:nvPr/>
        </p:nvSpPr>
        <p:spPr>
          <a:xfrm>
            <a:off x="8039100" y="5870162"/>
            <a:ext cx="4148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García-Beni, Jorge, et al. </a:t>
            </a:r>
          </a:p>
          <a:p>
            <a:pPr algn="r"/>
            <a:r>
              <a:rPr lang="fr-FR" sz="1600" dirty="0"/>
              <a:t>Physical </a:t>
            </a:r>
            <a:r>
              <a:rPr lang="fr-FR" sz="1600" dirty="0" err="1"/>
              <a:t>Review</a:t>
            </a:r>
            <a:r>
              <a:rPr lang="fr-FR" sz="1600" dirty="0"/>
              <a:t> </a:t>
            </a:r>
            <a:r>
              <a:rPr lang="fr-FR" sz="1600" dirty="0" err="1"/>
              <a:t>Applied</a:t>
            </a:r>
            <a:r>
              <a:rPr lang="fr-FR" sz="1600" dirty="0"/>
              <a:t> 20.1 </a:t>
            </a:r>
          </a:p>
          <a:p>
            <a:pPr algn="r"/>
            <a:r>
              <a:rPr lang="fr-FR" sz="1600" dirty="0"/>
              <a:t>(2023): 014051.</a:t>
            </a:r>
            <a:endParaRPr lang="fi-FI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553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5E2930-A10C-4934-B9FE-F7D05E1CD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334" y="4002953"/>
            <a:ext cx="1131385" cy="58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D72A43-8470-44F2-BC69-712067C52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Simple</a:t>
            </a:r>
            <a:r>
              <a:rPr lang="fi-FI" dirty="0"/>
              <a:t> I/O </a:t>
            </a:r>
            <a:r>
              <a:rPr lang="fi-FI" dirty="0" err="1"/>
              <a:t>mechanism</a:t>
            </a:r>
            <a:r>
              <a:rPr lang="fi-FI" dirty="0"/>
              <a:t>: </a:t>
            </a:r>
            <a:r>
              <a:rPr lang="fi-FI" dirty="0" err="1"/>
              <a:t>must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open!</a:t>
            </a:r>
          </a:p>
        </p:txBody>
      </p:sp>
      <p:sp>
        <p:nvSpPr>
          <p:cNvPr id="49" name="Tekstiruutu 113">
            <a:extLst>
              <a:ext uri="{FF2B5EF4-FFF2-40B4-BE49-F238E27FC236}">
                <a16:creationId xmlns:a16="http://schemas.microsoft.com/office/drawing/2014/main" id="{C5061736-770B-4D40-AA79-53F3E22B2162}"/>
              </a:ext>
            </a:extLst>
          </p:cNvPr>
          <p:cNvSpPr txBox="1"/>
          <p:nvPr/>
        </p:nvSpPr>
        <p:spPr>
          <a:xfrm>
            <a:off x="8039100" y="5870162"/>
            <a:ext cx="4148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García-Beni, Jorge, et al. </a:t>
            </a:r>
          </a:p>
          <a:p>
            <a:pPr algn="r"/>
            <a:r>
              <a:rPr lang="fr-FR" sz="1600" dirty="0"/>
              <a:t>Physical </a:t>
            </a:r>
            <a:r>
              <a:rPr lang="fr-FR" sz="1600" dirty="0" err="1"/>
              <a:t>Review</a:t>
            </a:r>
            <a:r>
              <a:rPr lang="fr-FR" sz="1600" dirty="0"/>
              <a:t> </a:t>
            </a:r>
            <a:r>
              <a:rPr lang="fr-FR" sz="1600" dirty="0" err="1"/>
              <a:t>Applied</a:t>
            </a:r>
            <a:r>
              <a:rPr lang="fr-FR" sz="1600" dirty="0"/>
              <a:t> 20.1 </a:t>
            </a:r>
          </a:p>
          <a:p>
            <a:pPr algn="r"/>
            <a:r>
              <a:rPr lang="fr-FR" sz="1600" dirty="0"/>
              <a:t>(2023): 014051.</a:t>
            </a:r>
            <a:endParaRPr lang="fi-FI" sz="1000" dirty="0">
              <a:solidFill>
                <a:schemeClr val="bg1"/>
              </a:solidFill>
            </a:endParaRPr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6D4293C3-2FDD-4A64-9DCB-EB958F791C3E}"/>
              </a:ext>
            </a:extLst>
          </p:cNvPr>
          <p:cNvSpPr/>
          <p:nvPr/>
        </p:nvSpPr>
        <p:spPr>
          <a:xfrm rot="10800000" flipV="1">
            <a:off x="3183478" y="2572214"/>
            <a:ext cx="5002637" cy="660207"/>
          </a:xfrm>
          <a:prstGeom prst="arc">
            <a:avLst>
              <a:gd name="adj1" fmla="val 8814608"/>
              <a:gd name="adj2" fmla="val 8376353"/>
            </a:avLst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9118D76A-7C95-4A6D-BAA1-D708F3478125}"/>
              </a:ext>
            </a:extLst>
          </p:cNvPr>
          <p:cNvSpPr/>
          <p:nvPr/>
        </p:nvSpPr>
        <p:spPr>
          <a:xfrm rot="5195101">
            <a:off x="6051661" y="3184040"/>
            <a:ext cx="88676" cy="76445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F96AA4-70D2-4D09-A779-88A026FF2BC0}"/>
              </a:ext>
            </a:extLst>
          </p:cNvPr>
          <p:cNvSpPr/>
          <p:nvPr/>
        </p:nvSpPr>
        <p:spPr>
          <a:xfrm>
            <a:off x="2928395" y="2199190"/>
            <a:ext cx="5515337" cy="1406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CC1C7D3-137C-420A-8C3B-3C8A291E88C7}"/>
              </a:ext>
            </a:extLst>
          </p:cNvPr>
          <p:cNvGrpSpPr/>
          <p:nvPr/>
        </p:nvGrpSpPr>
        <p:grpSpPr>
          <a:xfrm>
            <a:off x="3183478" y="2572214"/>
            <a:ext cx="5002637" cy="1344466"/>
            <a:chOff x="911327" y="2198586"/>
            <a:chExt cx="5002637" cy="1344466"/>
          </a:xfrm>
        </p:grpSpPr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4DCCDA87-91B0-4410-B5FF-1BE174C9D498}"/>
                </a:ext>
              </a:extLst>
            </p:cNvPr>
            <p:cNvSpPr/>
            <p:nvPr/>
          </p:nvSpPr>
          <p:spPr>
            <a:xfrm rot="10800000" flipV="1">
              <a:off x="911327" y="2198586"/>
              <a:ext cx="5002637" cy="660207"/>
            </a:xfrm>
            <a:prstGeom prst="arc">
              <a:avLst>
                <a:gd name="adj1" fmla="val 10341843"/>
                <a:gd name="adj2" fmla="val 262716"/>
              </a:avLst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93EFA25-0FFF-4595-AC63-CDC5A62074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0211" y="3114806"/>
              <a:ext cx="69881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038CF7CB-0470-439D-8DEB-4169A56FAACB}"/>
                    </a:ext>
                  </a:extLst>
                </p:cNvPr>
                <p:cNvSpPr txBox="1"/>
                <p:nvPr/>
              </p:nvSpPr>
              <p:spPr>
                <a:xfrm>
                  <a:off x="2050030" y="2930140"/>
                  <a:ext cx="5451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fi-FI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3A5A57C-A1E9-4D63-86E6-FCD74405D9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0030" y="2930140"/>
                  <a:ext cx="54511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6A3EA26-EE01-4CC1-8EBB-80A9747A15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96170" y="3114806"/>
              <a:ext cx="69881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2A9EB2E8-7B90-4EBF-A6D6-B5AC38A7069C}"/>
                </a:ext>
              </a:extLst>
            </p:cNvPr>
            <p:cNvCxnSpPr>
              <a:cxnSpLocks/>
            </p:cNvCxnSpPr>
            <p:nvPr/>
          </p:nvCxnSpPr>
          <p:spPr>
            <a:xfrm>
              <a:off x="1273496" y="2697931"/>
              <a:ext cx="1887217" cy="3754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889242E4-3BBC-44F7-9631-CD327F29A3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36926" y="2738514"/>
              <a:ext cx="1894921" cy="3133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3C29B719-72DF-410C-ADA4-EA9C807566FA}"/>
                </a:ext>
              </a:extLst>
            </p:cNvPr>
            <p:cNvCxnSpPr>
              <a:cxnSpLocks/>
            </p:cNvCxnSpPr>
            <p:nvPr/>
          </p:nvCxnSpPr>
          <p:spPr>
            <a:xfrm>
              <a:off x="3244630" y="3167583"/>
              <a:ext cx="1887217" cy="3754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E958D893-79CA-449E-99FE-6D524582EB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7264" y="3163350"/>
              <a:ext cx="1887217" cy="3754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3F2BBD9A-49AD-4643-9E2F-1B5CD49CC535}"/>
                </a:ext>
              </a:extLst>
            </p:cNvPr>
            <p:cNvSpPr/>
            <p:nvPr/>
          </p:nvSpPr>
          <p:spPr>
            <a:xfrm rot="6102693">
              <a:off x="1191052" y="2649117"/>
              <a:ext cx="88676" cy="76445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62" name="Picture 2" descr="Kuvahaun tulos haulle laser warning sign">
            <a:extLst>
              <a:ext uri="{FF2B5EF4-FFF2-40B4-BE49-F238E27FC236}">
                <a16:creationId xmlns:a16="http://schemas.microsoft.com/office/drawing/2014/main" id="{00647475-A817-46DD-8976-0BC433434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" t="7204" r="4409" b="10212"/>
          <a:stretch/>
        </p:blipFill>
        <p:spPr bwMode="auto">
          <a:xfrm>
            <a:off x="2946645" y="3675788"/>
            <a:ext cx="555109" cy="50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24B0682E-7A96-437E-818D-E9EACF6918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7221" y="3618001"/>
            <a:ext cx="1379424" cy="8062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hought Bubble: Cloud 63">
                <a:extLst>
                  <a:ext uri="{FF2B5EF4-FFF2-40B4-BE49-F238E27FC236}">
                    <a16:creationId xmlns:a16="http://schemas.microsoft.com/office/drawing/2014/main" id="{B888FD97-D9F6-4A7B-9A40-F149E8ADE5A6}"/>
                  </a:ext>
                </a:extLst>
              </p:cNvPr>
              <p:cNvSpPr/>
              <p:nvPr/>
            </p:nvSpPr>
            <p:spPr>
              <a:xfrm>
                <a:off x="3019076" y="4676504"/>
                <a:ext cx="1639734" cy="943337"/>
              </a:xfrm>
              <a:prstGeom prst="cloudCallout">
                <a:avLst>
                  <a:gd name="adj1" fmla="val -43664"/>
                  <a:gd name="adj2" fmla="val -9087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sz="1200" dirty="0">
                    <a:solidFill>
                      <a:schemeClr val="tx1"/>
                    </a:solidFill>
                  </a:rPr>
                  <a:t>Modulate </a:t>
                </a:r>
                <a:r>
                  <a:rPr lang="fi-FI" sz="1200" dirty="0" err="1">
                    <a:solidFill>
                      <a:schemeClr val="tx1"/>
                    </a:solidFill>
                  </a:rPr>
                  <a:t>squeezing</a:t>
                </a:r>
                <a:r>
                  <a:rPr lang="fi-FI" sz="12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fi-FI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fi-FI" sz="1200" dirty="0">
                    <a:solidFill>
                      <a:schemeClr val="tx1"/>
                    </a:solidFill>
                  </a:rPr>
                  <a:t> </a:t>
                </a:r>
                <a:r>
                  <a:rPr lang="fi-FI" sz="1200" dirty="0" err="1">
                    <a:solidFill>
                      <a:schemeClr val="tx1"/>
                    </a:solidFill>
                  </a:rPr>
                  <a:t>or</a:t>
                </a:r>
                <a:r>
                  <a:rPr lang="fi-FI" sz="1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i-FI" sz="1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fi-FI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Thought Bubble: Cloud 63">
                <a:extLst>
                  <a:ext uri="{FF2B5EF4-FFF2-40B4-BE49-F238E27FC236}">
                    <a16:creationId xmlns:a16="http://schemas.microsoft.com/office/drawing/2014/main" id="{B888FD97-D9F6-4A7B-9A40-F149E8ADE5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076" y="4676504"/>
                <a:ext cx="1639734" cy="943337"/>
              </a:xfrm>
              <a:prstGeom prst="cloudCallout">
                <a:avLst>
                  <a:gd name="adj1" fmla="val -43664"/>
                  <a:gd name="adj2" fmla="val -90874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Flowchart: Delay 64">
            <a:extLst>
              <a:ext uri="{FF2B5EF4-FFF2-40B4-BE49-F238E27FC236}">
                <a16:creationId xmlns:a16="http://schemas.microsoft.com/office/drawing/2014/main" id="{2700E136-57A7-4795-97C8-F20D194A160E}"/>
              </a:ext>
            </a:extLst>
          </p:cNvPr>
          <p:cNvSpPr>
            <a:spLocks noChangeAspect="1"/>
          </p:cNvSpPr>
          <p:nvPr/>
        </p:nvSpPr>
        <p:spPr>
          <a:xfrm>
            <a:off x="8001781" y="3806530"/>
            <a:ext cx="215307" cy="239742"/>
          </a:xfrm>
          <a:prstGeom prst="flowChartDelay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B5A1EA4-8AD5-44ED-A5A4-7F5B6AEED825}"/>
              </a:ext>
            </a:extLst>
          </p:cNvPr>
          <p:cNvSpPr txBox="1"/>
          <p:nvPr/>
        </p:nvSpPr>
        <p:spPr>
          <a:xfrm>
            <a:off x="7867902" y="3459117"/>
            <a:ext cx="54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HD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E49A6EE-6498-4730-8826-1008035D8521}"/>
              </a:ext>
            </a:extLst>
          </p:cNvPr>
          <p:cNvCxnSpPr/>
          <p:nvPr/>
        </p:nvCxnSpPr>
        <p:spPr>
          <a:xfrm>
            <a:off x="8252994" y="3914479"/>
            <a:ext cx="3005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D663D21-FDAA-415D-8B6D-BD613DB0E103}"/>
                  </a:ext>
                </a:extLst>
              </p:cNvPr>
              <p:cNvSpPr txBox="1"/>
              <p:nvPr/>
            </p:nvSpPr>
            <p:spPr>
              <a:xfrm>
                <a:off x="8582849" y="3763486"/>
                <a:ext cx="28520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fi-FI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D663D21-FDAA-415D-8B6D-BD613DB0E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849" y="3763486"/>
                <a:ext cx="285206" cy="276999"/>
              </a:xfrm>
              <a:prstGeom prst="rect">
                <a:avLst/>
              </a:prstGeom>
              <a:blipFill>
                <a:blip r:embed="rId9"/>
                <a:stretch>
                  <a:fillRect l="-12766" b="-1087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757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 animBg="1"/>
      <p:bldP spid="65" grpId="0" animBg="1"/>
      <p:bldP spid="66" grpId="0"/>
      <p:bldP spid="7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5E2930-A10C-4934-B9FE-F7D05E1CD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334" y="4002953"/>
            <a:ext cx="1131385" cy="58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D72A43-8470-44F2-BC69-712067C52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Just </a:t>
            </a:r>
            <a:r>
              <a:rPr lang="fi-FI" dirty="0" err="1"/>
              <a:t>one</a:t>
            </a:r>
            <a:r>
              <a:rPr lang="fi-FI" dirty="0"/>
              <a:t> </a:t>
            </a:r>
            <a:r>
              <a:rPr lang="fi-FI" dirty="0" err="1"/>
              <a:t>mode</a:t>
            </a:r>
            <a:r>
              <a:rPr lang="fi-FI" dirty="0"/>
              <a:t>? </a:t>
            </a:r>
          </a:p>
        </p:txBody>
      </p:sp>
      <p:sp>
        <p:nvSpPr>
          <p:cNvPr id="49" name="Tekstiruutu 113">
            <a:extLst>
              <a:ext uri="{FF2B5EF4-FFF2-40B4-BE49-F238E27FC236}">
                <a16:creationId xmlns:a16="http://schemas.microsoft.com/office/drawing/2014/main" id="{C5061736-770B-4D40-AA79-53F3E22B2162}"/>
              </a:ext>
            </a:extLst>
          </p:cNvPr>
          <p:cNvSpPr txBox="1"/>
          <p:nvPr/>
        </p:nvSpPr>
        <p:spPr>
          <a:xfrm>
            <a:off x="8039100" y="5870162"/>
            <a:ext cx="4148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García-Beni, Jorge, et al. </a:t>
            </a:r>
          </a:p>
          <a:p>
            <a:pPr algn="r"/>
            <a:r>
              <a:rPr lang="fr-FR" sz="1600" dirty="0"/>
              <a:t>Physical </a:t>
            </a:r>
            <a:r>
              <a:rPr lang="fr-FR" sz="1600" dirty="0" err="1"/>
              <a:t>Review</a:t>
            </a:r>
            <a:r>
              <a:rPr lang="fr-FR" sz="1600" dirty="0"/>
              <a:t> </a:t>
            </a:r>
            <a:r>
              <a:rPr lang="fr-FR" sz="1600" dirty="0" err="1"/>
              <a:t>Applied</a:t>
            </a:r>
            <a:r>
              <a:rPr lang="fr-FR" sz="1600" dirty="0"/>
              <a:t> 20.1 </a:t>
            </a:r>
          </a:p>
          <a:p>
            <a:pPr algn="r"/>
            <a:r>
              <a:rPr lang="fr-FR" sz="1600" dirty="0"/>
              <a:t>(2023): 014051.</a:t>
            </a:r>
            <a:endParaRPr lang="fi-FI" sz="1000" dirty="0">
              <a:solidFill>
                <a:schemeClr val="bg1"/>
              </a:solidFill>
            </a:endParaRPr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6D4293C3-2FDD-4A64-9DCB-EB958F791C3E}"/>
              </a:ext>
            </a:extLst>
          </p:cNvPr>
          <p:cNvSpPr/>
          <p:nvPr/>
        </p:nvSpPr>
        <p:spPr>
          <a:xfrm rot="10800000" flipV="1">
            <a:off x="3183478" y="2572214"/>
            <a:ext cx="5002637" cy="660207"/>
          </a:xfrm>
          <a:prstGeom prst="arc">
            <a:avLst>
              <a:gd name="adj1" fmla="val 8814608"/>
              <a:gd name="adj2" fmla="val 8376353"/>
            </a:avLst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9118D76A-7C95-4A6D-BAA1-D708F3478125}"/>
              </a:ext>
            </a:extLst>
          </p:cNvPr>
          <p:cNvSpPr/>
          <p:nvPr/>
        </p:nvSpPr>
        <p:spPr>
          <a:xfrm rot="5195101">
            <a:off x="6051661" y="3184040"/>
            <a:ext cx="88676" cy="76445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F96AA4-70D2-4D09-A779-88A026FF2BC0}"/>
              </a:ext>
            </a:extLst>
          </p:cNvPr>
          <p:cNvSpPr/>
          <p:nvPr/>
        </p:nvSpPr>
        <p:spPr>
          <a:xfrm>
            <a:off x="2928395" y="2199190"/>
            <a:ext cx="5515337" cy="1406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CC1C7D3-137C-420A-8C3B-3C8A291E88C7}"/>
              </a:ext>
            </a:extLst>
          </p:cNvPr>
          <p:cNvGrpSpPr/>
          <p:nvPr/>
        </p:nvGrpSpPr>
        <p:grpSpPr>
          <a:xfrm>
            <a:off x="3183478" y="2572214"/>
            <a:ext cx="5002637" cy="1344466"/>
            <a:chOff x="911327" y="2198586"/>
            <a:chExt cx="5002637" cy="1344466"/>
          </a:xfrm>
        </p:grpSpPr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4DCCDA87-91B0-4410-B5FF-1BE174C9D498}"/>
                </a:ext>
              </a:extLst>
            </p:cNvPr>
            <p:cNvSpPr/>
            <p:nvPr/>
          </p:nvSpPr>
          <p:spPr>
            <a:xfrm rot="10800000" flipV="1">
              <a:off x="911327" y="2198586"/>
              <a:ext cx="5002637" cy="660207"/>
            </a:xfrm>
            <a:prstGeom prst="arc">
              <a:avLst>
                <a:gd name="adj1" fmla="val 10341843"/>
                <a:gd name="adj2" fmla="val 262716"/>
              </a:avLst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93EFA25-0FFF-4595-AC63-CDC5A62074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0211" y="3114806"/>
              <a:ext cx="69881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038CF7CB-0470-439D-8DEB-4169A56FAACB}"/>
                    </a:ext>
                  </a:extLst>
                </p:cNvPr>
                <p:cNvSpPr txBox="1"/>
                <p:nvPr/>
              </p:nvSpPr>
              <p:spPr>
                <a:xfrm>
                  <a:off x="2050030" y="2930140"/>
                  <a:ext cx="5451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fi-FI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3A5A57C-A1E9-4D63-86E6-FCD74405D9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0030" y="2930140"/>
                  <a:ext cx="54511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6A3EA26-EE01-4CC1-8EBB-80A9747A15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96170" y="3114806"/>
              <a:ext cx="69881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2A9EB2E8-7B90-4EBF-A6D6-B5AC38A7069C}"/>
                </a:ext>
              </a:extLst>
            </p:cNvPr>
            <p:cNvCxnSpPr>
              <a:cxnSpLocks/>
            </p:cNvCxnSpPr>
            <p:nvPr/>
          </p:nvCxnSpPr>
          <p:spPr>
            <a:xfrm>
              <a:off x="1273496" y="2697931"/>
              <a:ext cx="1887217" cy="3754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889242E4-3BBC-44F7-9631-CD327F29A3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36926" y="2738514"/>
              <a:ext cx="1894921" cy="3133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3C29B719-72DF-410C-ADA4-EA9C807566FA}"/>
                </a:ext>
              </a:extLst>
            </p:cNvPr>
            <p:cNvCxnSpPr>
              <a:cxnSpLocks/>
            </p:cNvCxnSpPr>
            <p:nvPr/>
          </p:nvCxnSpPr>
          <p:spPr>
            <a:xfrm>
              <a:off x="3244630" y="3167583"/>
              <a:ext cx="1887217" cy="3754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E958D893-79CA-449E-99FE-6D524582EB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7264" y="3163350"/>
              <a:ext cx="1887217" cy="3754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3F2BBD9A-49AD-4643-9E2F-1B5CD49CC535}"/>
                </a:ext>
              </a:extLst>
            </p:cNvPr>
            <p:cNvSpPr/>
            <p:nvPr/>
          </p:nvSpPr>
          <p:spPr>
            <a:xfrm rot="6102693">
              <a:off x="1191052" y="2649117"/>
              <a:ext cx="88676" cy="76445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62" name="Picture 2" descr="Kuvahaun tulos haulle laser warning sign">
            <a:extLst>
              <a:ext uri="{FF2B5EF4-FFF2-40B4-BE49-F238E27FC236}">
                <a16:creationId xmlns:a16="http://schemas.microsoft.com/office/drawing/2014/main" id="{00647475-A817-46DD-8976-0BC433434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" t="7204" r="4409" b="10212"/>
          <a:stretch/>
        </p:blipFill>
        <p:spPr bwMode="auto">
          <a:xfrm>
            <a:off x="2946645" y="3675788"/>
            <a:ext cx="555109" cy="50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24B0682E-7A96-437E-818D-E9EACF6918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7221" y="3618001"/>
            <a:ext cx="1379424" cy="806239"/>
          </a:xfrm>
          <a:prstGeom prst="rect">
            <a:avLst/>
          </a:prstGeom>
        </p:spPr>
      </p:pic>
      <p:sp>
        <p:nvSpPr>
          <p:cNvPr id="65" name="Flowchart: Delay 64">
            <a:extLst>
              <a:ext uri="{FF2B5EF4-FFF2-40B4-BE49-F238E27FC236}">
                <a16:creationId xmlns:a16="http://schemas.microsoft.com/office/drawing/2014/main" id="{2700E136-57A7-4795-97C8-F20D194A160E}"/>
              </a:ext>
            </a:extLst>
          </p:cNvPr>
          <p:cNvSpPr>
            <a:spLocks noChangeAspect="1"/>
          </p:cNvSpPr>
          <p:nvPr/>
        </p:nvSpPr>
        <p:spPr>
          <a:xfrm>
            <a:off x="8001781" y="3806530"/>
            <a:ext cx="215307" cy="239742"/>
          </a:xfrm>
          <a:prstGeom prst="flowChartDelay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B5A1EA4-8AD5-44ED-A5A4-7F5B6AEED825}"/>
              </a:ext>
            </a:extLst>
          </p:cNvPr>
          <p:cNvSpPr txBox="1"/>
          <p:nvPr/>
        </p:nvSpPr>
        <p:spPr>
          <a:xfrm>
            <a:off x="7867902" y="3459117"/>
            <a:ext cx="54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HD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E49A6EE-6498-4730-8826-1008035D8521}"/>
              </a:ext>
            </a:extLst>
          </p:cNvPr>
          <p:cNvCxnSpPr/>
          <p:nvPr/>
        </p:nvCxnSpPr>
        <p:spPr>
          <a:xfrm>
            <a:off x="8252994" y="3914479"/>
            <a:ext cx="3005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D663D21-FDAA-415D-8B6D-BD613DB0E103}"/>
                  </a:ext>
                </a:extLst>
              </p:cNvPr>
              <p:cNvSpPr txBox="1"/>
              <p:nvPr/>
            </p:nvSpPr>
            <p:spPr>
              <a:xfrm>
                <a:off x="8582849" y="3763486"/>
                <a:ext cx="28520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fi-FI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D663D21-FDAA-415D-8B6D-BD613DB0E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849" y="3763486"/>
                <a:ext cx="285206" cy="276999"/>
              </a:xfrm>
              <a:prstGeom prst="rect">
                <a:avLst/>
              </a:prstGeom>
              <a:blipFill>
                <a:blip r:embed="rId8"/>
                <a:stretch>
                  <a:fillRect l="-12766" b="-1087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C8A90E73-2304-4E68-88EB-BBB17E8D274D}"/>
              </a:ext>
            </a:extLst>
          </p:cNvPr>
          <p:cNvSpPr/>
          <p:nvPr/>
        </p:nvSpPr>
        <p:spPr>
          <a:xfrm>
            <a:off x="8868055" y="4483655"/>
            <a:ext cx="1639734" cy="943337"/>
          </a:xfrm>
          <a:prstGeom prst="cloudCallout">
            <a:avLst>
              <a:gd name="adj1" fmla="val -43664"/>
              <a:gd name="adj2" fmla="val -9087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1-by-1 ”</a:t>
            </a:r>
            <a:r>
              <a:rPr lang="fi-FI" sz="1200" dirty="0" err="1">
                <a:solidFill>
                  <a:schemeClr val="tx1"/>
                </a:solidFill>
              </a:rPr>
              <a:t>matrix</a:t>
            </a:r>
            <a:r>
              <a:rPr lang="fi-FI" sz="12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27" name="Thought Bubble: Cloud 26">
            <a:extLst>
              <a:ext uri="{FF2B5EF4-FFF2-40B4-BE49-F238E27FC236}">
                <a16:creationId xmlns:a16="http://schemas.microsoft.com/office/drawing/2014/main" id="{ED89111D-7170-4D7D-8D9B-0CFD0ADCE88C}"/>
              </a:ext>
            </a:extLst>
          </p:cNvPr>
          <p:cNvSpPr/>
          <p:nvPr/>
        </p:nvSpPr>
        <p:spPr>
          <a:xfrm>
            <a:off x="5636670" y="4178718"/>
            <a:ext cx="1639734" cy="943337"/>
          </a:xfrm>
          <a:prstGeom prst="cloudCallout">
            <a:avLst>
              <a:gd name="adj1" fmla="val -43664"/>
              <a:gd name="adj2" fmla="val -9087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FM for </a:t>
            </a:r>
            <a:r>
              <a:rPr lang="fi-FI" sz="1200" dirty="0" err="1">
                <a:solidFill>
                  <a:schemeClr val="tx1"/>
                </a:solidFill>
              </a:rPr>
              <a:t>any</a:t>
            </a:r>
            <a:r>
              <a:rPr lang="fi-FI" sz="1200" dirty="0">
                <a:solidFill>
                  <a:schemeClr val="tx1"/>
                </a:solidFill>
              </a:rPr>
              <a:t> R, </a:t>
            </a:r>
            <a:r>
              <a:rPr lang="fi-FI" sz="1200" dirty="0" err="1">
                <a:solidFill>
                  <a:schemeClr val="tx1"/>
                </a:solidFill>
              </a:rPr>
              <a:t>but</a:t>
            </a:r>
            <a:r>
              <a:rPr lang="fi-FI" sz="1200" dirty="0">
                <a:solidFill>
                  <a:schemeClr val="tx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8830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5E2930-A10C-4934-B9FE-F7D05E1CD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334" y="4002953"/>
            <a:ext cx="1131385" cy="58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D72A43-8470-44F2-BC69-712067C52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Simple</a:t>
            </a:r>
            <a:r>
              <a:rPr lang="fi-FI" dirty="0"/>
              <a:t> </a:t>
            </a:r>
            <a:r>
              <a:rPr lang="fi-FI" dirty="0" err="1"/>
              <a:t>training</a:t>
            </a:r>
            <a:endParaRPr lang="fi-FI" dirty="0"/>
          </a:p>
        </p:txBody>
      </p:sp>
      <p:sp>
        <p:nvSpPr>
          <p:cNvPr id="49" name="Tekstiruutu 113">
            <a:extLst>
              <a:ext uri="{FF2B5EF4-FFF2-40B4-BE49-F238E27FC236}">
                <a16:creationId xmlns:a16="http://schemas.microsoft.com/office/drawing/2014/main" id="{C5061736-770B-4D40-AA79-53F3E22B2162}"/>
              </a:ext>
            </a:extLst>
          </p:cNvPr>
          <p:cNvSpPr txBox="1"/>
          <p:nvPr/>
        </p:nvSpPr>
        <p:spPr>
          <a:xfrm>
            <a:off x="8039100" y="5870162"/>
            <a:ext cx="4148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García-Beni, Jorge, et al. </a:t>
            </a:r>
          </a:p>
          <a:p>
            <a:pPr algn="r"/>
            <a:r>
              <a:rPr lang="fr-FR" sz="1600" dirty="0"/>
              <a:t>Physical </a:t>
            </a:r>
            <a:r>
              <a:rPr lang="fr-FR" sz="1600" dirty="0" err="1"/>
              <a:t>Review</a:t>
            </a:r>
            <a:r>
              <a:rPr lang="fr-FR" sz="1600" dirty="0"/>
              <a:t> </a:t>
            </a:r>
            <a:r>
              <a:rPr lang="fr-FR" sz="1600" dirty="0" err="1"/>
              <a:t>Applied</a:t>
            </a:r>
            <a:r>
              <a:rPr lang="fr-FR" sz="1600" dirty="0"/>
              <a:t> 20.1 </a:t>
            </a:r>
          </a:p>
          <a:p>
            <a:pPr algn="r"/>
            <a:r>
              <a:rPr lang="fr-FR" sz="1600" dirty="0"/>
              <a:t>(2023): 014051.</a:t>
            </a:r>
            <a:endParaRPr lang="fi-FI" sz="1000" dirty="0">
              <a:solidFill>
                <a:schemeClr val="bg1"/>
              </a:solidFill>
            </a:endParaRPr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6D4293C3-2FDD-4A64-9DCB-EB958F791C3E}"/>
              </a:ext>
            </a:extLst>
          </p:cNvPr>
          <p:cNvSpPr/>
          <p:nvPr/>
        </p:nvSpPr>
        <p:spPr>
          <a:xfrm rot="10800000" flipV="1">
            <a:off x="3183478" y="2572214"/>
            <a:ext cx="5002637" cy="660207"/>
          </a:xfrm>
          <a:prstGeom prst="arc">
            <a:avLst>
              <a:gd name="adj1" fmla="val 8814608"/>
              <a:gd name="adj2" fmla="val 8376353"/>
            </a:avLst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9118D76A-7C95-4A6D-BAA1-D708F3478125}"/>
              </a:ext>
            </a:extLst>
          </p:cNvPr>
          <p:cNvSpPr/>
          <p:nvPr/>
        </p:nvSpPr>
        <p:spPr>
          <a:xfrm rot="5195101">
            <a:off x="6051661" y="3184040"/>
            <a:ext cx="88676" cy="76445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F96AA4-70D2-4D09-A779-88A026FF2BC0}"/>
              </a:ext>
            </a:extLst>
          </p:cNvPr>
          <p:cNvSpPr/>
          <p:nvPr/>
        </p:nvSpPr>
        <p:spPr>
          <a:xfrm>
            <a:off x="2928395" y="2199190"/>
            <a:ext cx="5515337" cy="1406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CC1C7D3-137C-420A-8C3B-3C8A291E88C7}"/>
              </a:ext>
            </a:extLst>
          </p:cNvPr>
          <p:cNvGrpSpPr/>
          <p:nvPr/>
        </p:nvGrpSpPr>
        <p:grpSpPr>
          <a:xfrm>
            <a:off x="3183478" y="2572214"/>
            <a:ext cx="5002637" cy="1344466"/>
            <a:chOff x="911327" y="2198586"/>
            <a:chExt cx="5002637" cy="1344466"/>
          </a:xfrm>
        </p:grpSpPr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4DCCDA87-91B0-4410-B5FF-1BE174C9D498}"/>
                </a:ext>
              </a:extLst>
            </p:cNvPr>
            <p:cNvSpPr/>
            <p:nvPr/>
          </p:nvSpPr>
          <p:spPr>
            <a:xfrm rot="10800000" flipV="1">
              <a:off x="911327" y="2198586"/>
              <a:ext cx="5002637" cy="660207"/>
            </a:xfrm>
            <a:prstGeom prst="arc">
              <a:avLst>
                <a:gd name="adj1" fmla="val 10341843"/>
                <a:gd name="adj2" fmla="val 262716"/>
              </a:avLst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93EFA25-0FFF-4595-AC63-CDC5A62074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0211" y="3114806"/>
              <a:ext cx="69881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038CF7CB-0470-439D-8DEB-4169A56FAACB}"/>
                    </a:ext>
                  </a:extLst>
                </p:cNvPr>
                <p:cNvSpPr txBox="1"/>
                <p:nvPr/>
              </p:nvSpPr>
              <p:spPr>
                <a:xfrm>
                  <a:off x="2050030" y="2930140"/>
                  <a:ext cx="5451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fi-FI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3A5A57C-A1E9-4D63-86E6-FCD74405D9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0030" y="2930140"/>
                  <a:ext cx="54511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6A3EA26-EE01-4CC1-8EBB-80A9747A15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96170" y="3114806"/>
              <a:ext cx="69881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2A9EB2E8-7B90-4EBF-A6D6-B5AC38A7069C}"/>
                </a:ext>
              </a:extLst>
            </p:cNvPr>
            <p:cNvCxnSpPr>
              <a:cxnSpLocks/>
            </p:cNvCxnSpPr>
            <p:nvPr/>
          </p:nvCxnSpPr>
          <p:spPr>
            <a:xfrm>
              <a:off x="1273496" y="2697931"/>
              <a:ext cx="1887217" cy="3754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889242E4-3BBC-44F7-9631-CD327F29A3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36926" y="2738514"/>
              <a:ext cx="1894921" cy="3133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3C29B719-72DF-410C-ADA4-EA9C807566FA}"/>
                </a:ext>
              </a:extLst>
            </p:cNvPr>
            <p:cNvCxnSpPr>
              <a:cxnSpLocks/>
            </p:cNvCxnSpPr>
            <p:nvPr/>
          </p:nvCxnSpPr>
          <p:spPr>
            <a:xfrm>
              <a:off x="3244630" y="3167583"/>
              <a:ext cx="1887217" cy="3754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E958D893-79CA-449E-99FE-6D524582EB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7264" y="3163350"/>
              <a:ext cx="1887217" cy="3754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3F2BBD9A-49AD-4643-9E2F-1B5CD49CC535}"/>
                </a:ext>
              </a:extLst>
            </p:cNvPr>
            <p:cNvSpPr/>
            <p:nvPr/>
          </p:nvSpPr>
          <p:spPr>
            <a:xfrm rot="6102693">
              <a:off x="1191052" y="2649117"/>
              <a:ext cx="88676" cy="76445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62" name="Picture 2" descr="Kuvahaun tulos haulle laser warning sign">
            <a:extLst>
              <a:ext uri="{FF2B5EF4-FFF2-40B4-BE49-F238E27FC236}">
                <a16:creationId xmlns:a16="http://schemas.microsoft.com/office/drawing/2014/main" id="{00647475-A817-46DD-8976-0BC433434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" t="7204" r="4409" b="10212"/>
          <a:stretch/>
        </p:blipFill>
        <p:spPr bwMode="auto">
          <a:xfrm>
            <a:off x="2946645" y="3675788"/>
            <a:ext cx="555109" cy="50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24B0682E-7A96-437E-818D-E9EACF6918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7221" y="3618001"/>
            <a:ext cx="1379424" cy="806239"/>
          </a:xfrm>
          <a:prstGeom prst="rect">
            <a:avLst/>
          </a:prstGeom>
        </p:spPr>
      </p:pic>
      <p:sp>
        <p:nvSpPr>
          <p:cNvPr id="65" name="Flowchart: Delay 64">
            <a:extLst>
              <a:ext uri="{FF2B5EF4-FFF2-40B4-BE49-F238E27FC236}">
                <a16:creationId xmlns:a16="http://schemas.microsoft.com/office/drawing/2014/main" id="{2700E136-57A7-4795-97C8-F20D194A160E}"/>
              </a:ext>
            </a:extLst>
          </p:cNvPr>
          <p:cNvSpPr>
            <a:spLocks noChangeAspect="1"/>
          </p:cNvSpPr>
          <p:nvPr/>
        </p:nvSpPr>
        <p:spPr>
          <a:xfrm>
            <a:off x="8001781" y="3806530"/>
            <a:ext cx="215307" cy="239742"/>
          </a:xfrm>
          <a:prstGeom prst="flowChartDelay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B5A1EA4-8AD5-44ED-A5A4-7F5B6AEED825}"/>
              </a:ext>
            </a:extLst>
          </p:cNvPr>
          <p:cNvSpPr txBox="1"/>
          <p:nvPr/>
        </p:nvSpPr>
        <p:spPr>
          <a:xfrm>
            <a:off x="7867902" y="3459117"/>
            <a:ext cx="54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HD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E49A6EE-6498-4730-8826-1008035D8521}"/>
              </a:ext>
            </a:extLst>
          </p:cNvPr>
          <p:cNvCxnSpPr/>
          <p:nvPr/>
        </p:nvCxnSpPr>
        <p:spPr>
          <a:xfrm>
            <a:off x="8252994" y="3914479"/>
            <a:ext cx="3005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D663D21-FDAA-415D-8B6D-BD613DB0E103}"/>
                  </a:ext>
                </a:extLst>
              </p:cNvPr>
              <p:cNvSpPr txBox="1"/>
              <p:nvPr/>
            </p:nvSpPr>
            <p:spPr>
              <a:xfrm>
                <a:off x="8582849" y="3763486"/>
                <a:ext cx="28520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fi-FI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D663D21-FDAA-415D-8B6D-BD613DB0E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849" y="3763486"/>
                <a:ext cx="285206" cy="276999"/>
              </a:xfrm>
              <a:prstGeom prst="rect">
                <a:avLst/>
              </a:prstGeom>
              <a:blipFill>
                <a:blip r:embed="rId8"/>
                <a:stretch>
                  <a:fillRect l="-12766" b="-1087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7BF5699-77E3-4867-B628-17EC9F6E1140}"/>
                  </a:ext>
                </a:extLst>
              </p:cNvPr>
              <p:cNvSpPr txBox="1"/>
              <p:nvPr/>
            </p:nvSpPr>
            <p:spPr>
              <a:xfrm>
                <a:off x="7892205" y="4604352"/>
                <a:ext cx="34836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i-FI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i-FI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["/>
                          <m:endChr m:val="]"/>
                          <m:ctrlPr>
                            <a:rPr lang="fi-FI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i-FI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fi-FI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fi-FI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i-FI" b="0" i="1" dirty="0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fi-FI" b="0" i="1" dirty="0" smtClean="0"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  <m:r>
                        <a:rPr lang="fi-FI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i-FI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i-FI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7BF5699-77E3-4867-B628-17EC9F6E1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2205" y="4604352"/>
                <a:ext cx="3483646" cy="276999"/>
              </a:xfrm>
              <a:prstGeom prst="rect">
                <a:avLst/>
              </a:prstGeom>
              <a:blipFill>
                <a:blip r:embed="rId9"/>
                <a:stretch>
                  <a:fillRect l="-350" t="-2174" b="-32609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70B79FB-BEAB-4BA7-AEEE-D82663FECC1E}"/>
              </a:ext>
            </a:extLst>
          </p:cNvPr>
          <p:cNvCxnSpPr>
            <a:cxnSpLocks/>
          </p:cNvCxnSpPr>
          <p:nvPr/>
        </p:nvCxnSpPr>
        <p:spPr>
          <a:xfrm>
            <a:off x="8900563" y="3917348"/>
            <a:ext cx="1046688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B3925DD-4741-43A3-9125-AC6324E9C9DA}"/>
                  </a:ext>
                </a:extLst>
              </p:cNvPr>
              <p:cNvSpPr/>
              <p:nvPr/>
            </p:nvSpPr>
            <p:spPr>
              <a:xfrm>
                <a:off x="9762593" y="3476478"/>
                <a:ext cx="990908" cy="9909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fi-FI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fi-FI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i-FI" dirty="0"/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B3925DD-4741-43A3-9125-AC6324E9C9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2593" y="3476478"/>
                <a:ext cx="990908" cy="99090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row: Right 34">
            <a:extLst>
              <a:ext uri="{FF2B5EF4-FFF2-40B4-BE49-F238E27FC236}">
                <a16:creationId xmlns:a16="http://schemas.microsoft.com/office/drawing/2014/main" id="{AB9EF6A3-43E1-41E9-B9DD-DE3AAE50658E}"/>
              </a:ext>
            </a:extLst>
          </p:cNvPr>
          <p:cNvSpPr/>
          <p:nvPr/>
        </p:nvSpPr>
        <p:spPr>
          <a:xfrm>
            <a:off x="7403998" y="4583062"/>
            <a:ext cx="460531" cy="366488"/>
          </a:xfrm>
          <a:prstGeom prst="rightArrow">
            <a:avLst>
              <a:gd name="adj1" fmla="val 427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8D00F0-01F5-423A-A790-3F14005DFB84}"/>
              </a:ext>
            </a:extLst>
          </p:cNvPr>
          <p:cNvSpPr txBox="1"/>
          <p:nvPr/>
        </p:nvSpPr>
        <p:spPr>
          <a:xfrm>
            <a:off x="7892205" y="5058623"/>
            <a:ext cx="270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At </a:t>
            </a:r>
            <a:r>
              <a:rPr lang="fi-FI" dirty="0" err="1"/>
              <a:t>least</a:t>
            </a:r>
            <a:r>
              <a:rPr lang="fi-FI" dirty="0"/>
              <a:t> </a:t>
            </a:r>
            <a:r>
              <a:rPr lang="fi-FI" dirty="0" err="1"/>
              <a:t>nonlinear</a:t>
            </a:r>
            <a:r>
              <a:rPr lang="fi-FI" dirty="0"/>
              <a:t> 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9E4DBF99-A571-4449-9A0B-165ED369DD42}"/>
              </a:ext>
            </a:extLst>
          </p:cNvPr>
          <p:cNvSpPr/>
          <p:nvPr/>
        </p:nvSpPr>
        <p:spPr>
          <a:xfrm>
            <a:off x="10809281" y="3476479"/>
            <a:ext cx="1293794" cy="1004996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</a:rPr>
              <a:t>Bias</a:t>
            </a:r>
            <a:endParaRPr lang="fi-FI" dirty="0">
              <a:solidFill>
                <a:schemeClr val="tx1"/>
              </a:solidFill>
            </a:endParaRPr>
          </a:p>
          <a:p>
            <a:pPr algn="ctr"/>
            <a:r>
              <a:rPr lang="fi-FI" sz="1400" dirty="0">
                <a:solidFill>
                  <a:schemeClr val="tx1"/>
                </a:solidFill>
              </a:rPr>
              <a:t>(</a:t>
            </a:r>
            <a:r>
              <a:rPr lang="fi-FI" sz="1400" dirty="0" err="1">
                <a:solidFill>
                  <a:schemeClr val="tx1"/>
                </a:solidFill>
              </a:rPr>
              <a:t>Degree</a:t>
            </a:r>
            <a:r>
              <a:rPr lang="fi-FI" sz="1400" dirty="0">
                <a:solidFill>
                  <a:schemeClr val="tx1"/>
                </a:solidFill>
              </a:rPr>
              <a:t> 0 </a:t>
            </a:r>
            <a:r>
              <a:rPr lang="fi-FI" sz="1400" dirty="0" err="1">
                <a:solidFill>
                  <a:schemeClr val="tx1"/>
                </a:solidFill>
              </a:rPr>
              <a:t>term</a:t>
            </a:r>
            <a:r>
              <a:rPr lang="fi-FI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BCEFB3-EB30-4EC8-B239-94AF8A17E9F4}"/>
              </a:ext>
            </a:extLst>
          </p:cNvPr>
          <p:cNvSpPr txBox="1"/>
          <p:nvPr/>
        </p:nvSpPr>
        <p:spPr>
          <a:xfrm>
            <a:off x="8660066" y="4306152"/>
            <a:ext cx="809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 err="1"/>
              <a:t>Fixed</a:t>
            </a:r>
            <a:r>
              <a:rPr lang="fi-FI" sz="1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640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 animBg="1"/>
      <p:bldP spid="7" grpId="0"/>
      <p:bldP spid="8" grpId="0" animBg="1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5E2930-A10C-4934-B9FE-F7D05E1CD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334" y="4002953"/>
            <a:ext cx="1131385" cy="58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D72A43-8470-44F2-BC69-712067C52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Many</a:t>
            </a:r>
            <a:r>
              <a:rPr lang="fi-FI" dirty="0"/>
              <a:t> </a:t>
            </a:r>
            <a:r>
              <a:rPr lang="fi-FI" dirty="0" err="1"/>
              <a:t>modes</a:t>
            </a:r>
            <a:endParaRPr lang="fi-FI" dirty="0"/>
          </a:p>
        </p:txBody>
      </p:sp>
      <p:sp>
        <p:nvSpPr>
          <p:cNvPr id="49" name="Tekstiruutu 113">
            <a:extLst>
              <a:ext uri="{FF2B5EF4-FFF2-40B4-BE49-F238E27FC236}">
                <a16:creationId xmlns:a16="http://schemas.microsoft.com/office/drawing/2014/main" id="{C5061736-770B-4D40-AA79-53F3E22B2162}"/>
              </a:ext>
            </a:extLst>
          </p:cNvPr>
          <p:cNvSpPr txBox="1"/>
          <p:nvPr/>
        </p:nvSpPr>
        <p:spPr>
          <a:xfrm>
            <a:off x="8039100" y="5870162"/>
            <a:ext cx="4148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García-Beni, Jorge, et al. </a:t>
            </a:r>
          </a:p>
          <a:p>
            <a:pPr algn="r"/>
            <a:r>
              <a:rPr lang="fr-FR" sz="1600" dirty="0"/>
              <a:t>Physical </a:t>
            </a:r>
            <a:r>
              <a:rPr lang="fr-FR" sz="1600" dirty="0" err="1"/>
              <a:t>Review</a:t>
            </a:r>
            <a:r>
              <a:rPr lang="fr-FR" sz="1600" dirty="0"/>
              <a:t> </a:t>
            </a:r>
            <a:r>
              <a:rPr lang="fr-FR" sz="1600" dirty="0" err="1"/>
              <a:t>Applied</a:t>
            </a:r>
            <a:r>
              <a:rPr lang="fr-FR" sz="1600" dirty="0"/>
              <a:t> 20.1 </a:t>
            </a:r>
          </a:p>
          <a:p>
            <a:pPr algn="r"/>
            <a:r>
              <a:rPr lang="fr-FR" sz="1600" dirty="0"/>
              <a:t>(2023): 014051.</a:t>
            </a:r>
            <a:endParaRPr lang="fi-FI" sz="1000" dirty="0">
              <a:solidFill>
                <a:schemeClr val="bg1"/>
              </a:solidFill>
            </a:endParaRPr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6D4293C3-2FDD-4A64-9DCB-EB958F791C3E}"/>
              </a:ext>
            </a:extLst>
          </p:cNvPr>
          <p:cNvSpPr/>
          <p:nvPr/>
        </p:nvSpPr>
        <p:spPr>
          <a:xfrm rot="10800000" flipV="1">
            <a:off x="3183478" y="2572214"/>
            <a:ext cx="5002637" cy="660207"/>
          </a:xfrm>
          <a:prstGeom prst="arc">
            <a:avLst>
              <a:gd name="adj1" fmla="val 8814608"/>
              <a:gd name="adj2" fmla="val 8376353"/>
            </a:avLst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9118D76A-7C95-4A6D-BAA1-D708F3478125}"/>
              </a:ext>
            </a:extLst>
          </p:cNvPr>
          <p:cNvSpPr/>
          <p:nvPr/>
        </p:nvSpPr>
        <p:spPr>
          <a:xfrm rot="5195101">
            <a:off x="6051661" y="3184040"/>
            <a:ext cx="88676" cy="76445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F96AA4-70D2-4D09-A779-88A026FF2BC0}"/>
              </a:ext>
            </a:extLst>
          </p:cNvPr>
          <p:cNvSpPr/>
          <p:nvPr/>
        </p:nvSpPr>
        <p:spPr>
          <a:xfrm>
            <a:off x="2928395" y="2199190"/>
            <a:ext cx="5515337" cy="1406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CC1C7D3-137C-420A-8C3B-3C8A291E88C7}"/>
              </a:ext>
            </a:extLst>
          </p:cNvPr>
          <p:cNvGrpSpPr/>
          <p:nvPr/>
        </p:nvGrpSpPr>
        <p:grpSpPr>
          <a:xfrm>
            <a:off x="3183478" y="2572214"/>
            <a:ext cx="5002637" cy="1344466"/>
            <a:chOff x="911327" y="2198586"/>
            <a:chExt cx="5002637" cy="1344466"/>
          </a:xfrm>
        </p:grpSpPr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4DCCDA87-91B0-4410-B5FF-1BE174C9D498}"/>
                </a:ext>
              </a:extLst>
            </p:cNvPr>
            <p:cNvSpPr/>
            <p:nvPr/>
          </p:nvSpPr>
          <p:spPr>
            <a:xfrm rot="10800000" flipV="1">
              <a:off x="911327" y="2198586"/>
              <a:ext cx="5002637" cy="660207"/>
            </a:xfrm>
            <a:prstGeom prst="arc">
              <a:avLst>
                <a:gd name="adj1" fmla="val 10341843"/>
                <a:gd name="adj2" fmla="val 262716"/>
              </a:avLst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93EFA25-0FFF-4595-AC63-CDC5A62074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0211" y="3114806"/>
              <a:ext cx="69881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038CF7CB-0470-439D-8DEB-4169A56FAACB}"/>
                    </a:ext>
                  </a:extLst>
                </p:cNvPr>
                <p:cNvSpPr txBox="1"/>
                <p:nvPr/>
              </p:nvSpPr>
              <p:spPr>
                <a:xfrm>
                  <a:off x="2050030" y="2930140"/>
                  <a:ext cx="5451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fi-FI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3A5A57C-A1E9-4D63-86E6-FCD74405D9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0030" y="2930140"/>
                  <a:ext cx="54511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6A3EA26-EE01-4CC1-8EBB-80A9747A15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96170" y="3114806"/>
              <a:ext cx="69881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2A9EB2E8-7B90-4EBF-A6D6-B5AC38A7069C}"/>
                </a:ext>
              </a:extLst>
            </p:cNvPr>
            <p:cNvCxnSpPr>
              <a:cxnSpLocks/>
            </p:cNvCxnSpPr>
            <p:nvPr/>
          </p:nvCxnSpPr>
          <p:spPr>
            <a:xfrm>
              <a:off x="1273496" y="2697931"/>
              <a:ext cx="1887217" cy="3754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889242E4-3BBC-44F7-9631-CD327F29A3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36926" y="2738514"/>
              <a:ext cx="1894921" cy="3133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3C29B719-72DF-410C-ADA4-EA9C807566FA}"/>
                </a:ext>
              </a:extLst>
            </p:cNvPr>
            <p:cNvCxnSpPr>
              <a:cxnSpLocks/>
            </p:cNvCxnSpPr>
            <p:nvPr/>
          </p:nvCxnSpPr>
          <p:spPr>
            <a:xfrm>
              <a:off x="3244630" y="3167583"/>
              <a:ext cx="1887217" cy="3754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E958D893-79CA-449E-99FE-6D524582EB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7264" y="3163350"/>
              <a:ext cx="1887217" cy="3754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3F2BBD9A-49AD-4643-9E2F-1B5CD49CC535}"/>
                </a:ext>
              </a:extLst>
            </p:cNvPr>
            <p:cNvSpPr/>
            <p:nvPr/>
          </p:nvSpPr>
          <p:spPr>
            <a:xfrm rot="6102693">
              <a:off x="1191052" y="2649117"/>
              <a:ext cx="88676" cy="76445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62" name="Picture 2" descr="Kuvahaun tulos haulle laser warning sign">
            <a:extLst>
              <a:ext uri="{FF2B5EF4-FFF2-40B4-BE49-F238E27FC236}">
                <a16:creationId xmlns:a16="http://schemas.microsoft.com/office/drawing/2014/main" id="{00647475-A817-46DD-8976-0BC433434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" t="7204" r="4409" b="10212"/>
          <a:stretch/>
        </p:blipFill>
        <p:spPr bwMode="auto">
          <a:xfrm>
            <a:off x="2946645" y="3675788"/>
            <a:ext cx="555109" cy="50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24B0682E-7A96-437E-818D-E9EACF6918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7221" y="3618001"/>
            <a:ext cx="1379424" cy="806239"/>
          </a:xfrm>
          <a:prstGeom prst="rect">
            <a:avLst/>
          </a:prstGeom>
        </p:spPr>
      </p:pic>
      <p:sp>
        <p:nvSpPr>
          <p:cNvPr id="65" name="Flowchart: Delay 64">
            <a:extLst>
              <a:ext uri="{FF2B5EF4-FFF2-40B4-BE49-F238E27FC236}">
                <a16:creationId xmlns:a16="http://schemas.microsoft.com/office/drawing/2014/main" id="{2700E136-57A7-4795-97C8-F20D194A160E}"/>
              </a:ext>
            </a:extLst>
          </p:cNvPr>
          <p:cNvSpPr>
            <a:spLocks noChangeAspect="1"/>
          </p:cNvSpPr>
          <p:nvPr/>
        </p:nvSpPr>
        <p:spPr>
          <a:xfrm>
            <a:off x="8001781" y="3806530"/>
            <a:ext cx="215307" cy="239742"/>
          </a:xfrm>
          <a:prstGeom prst="flowChartDelay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B5A1EA4-8AD5-44ED-A5A4-7F5B6AEED825}"/>
              </a:ext>
            </a:extLst>
          </p:cNvPr>
          <p:cNvSpPr txBox="1"/>
          <p:nvPr/>
        </p:nvSpPr>
        <p:spPr>
          <a:xfrm>
            <a:off x="7867902" y="3459117"/>
            <a:ext cx="54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HD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E49A6EE-6498-4730-8826-1008035D8521}"/>
              </a:ext>
            </a:extLst>
          </p:cNvPr>
          <p:cNvCxnSpPr/>
          <p:nvPr/>
        </p:nvCxnSpPr>
        <p:spPr>
          <a:xfrm>
            <a:off x="8252994" y="3914479"/>
            <a:ext cx="3005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D663D21-FDAA-415D-8B6D-BD613DB0E103}"/>
                  </a:ext>
                </a:extLst>
              </p:cNvPr>
              <p:cNvSpPr txBox="1"/>
              <p:nvPr/>
            </p:nvSpPr>
            <p:spPr>
              <a:xfrm>
                <a:off x="8582849" y="3763486"/>
                <a:ext cx="28520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fi-FI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D663D21-FDAA-415D-8B6D-BD613DB0E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849" y="3763486"/>
                <a:ext cx="285206" cy="276999"/>
              </a:xfrm>
              <a:prstGeom prst="rect">
                <a:avLst/>
              </a:prstGeom>
              <a:blipFill>
                <a:blip r:embed="rId8"/>
                <a:stretch>
                  <a:fillRect l="-12766" b="-1087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C8A90E73-2304-4E68-88EB-BBB17E8D274D}"/>
              </a:ext>
            </a:extLst>
          </p:cNvPr>
          <p:cNvSpPr/>
          <p:nvPr/>
        </p:nvSpPr>
        <p:spPr>
          <a:xfrm>
            <a:off x="8868055" y="4483655"/>
            <a:ext cx="1639734" cy="943337"/>
          </a:xfrm>
          <a:prstGeom prst="cloudCallout">
            <a:avLst>
              <a:gd name="adj1" fmla="val -43664"/>
              <a:gd name="adj2" fmla="val -9087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err="1">
                <a:solidFill>
                  <a:schemeClr val="tx1"/>
                </a:solidFill>
              </a:rPr>
              <a:t>Proportional</a:t>
            </a:r>
            <a:r>
              <a:rPr lang="fi-FI" sz="1200" dirty="0">
                <a:solidFill>
                  <a:schemeClr val="tx1"/>
                </a:solidFill>
              </a:rPr>
              <a:t> to </a:t>
            </a:r>
            <a:r>
              <a:rPr lang="fi-FI" sz="1200" dirty="0" err="1">
                <a:solidFill>
                  <a:schemeClr val="tx1"/>
                </a:solidFill>
              </a:rPr>
              <a:t>identity</a:t>
            </a:r>
            <a:r>
              <a:rPr lang="fi-FI" sz="1200" dirty="0">
                <a:solidFill>
                  <a:schemeClr val="tx1"/>
                </a:solidFill>
              </a:rPr>
              <a:t> </a:t>
            </a:r>
            <a:r>
              <a:rPr lang="fi-FI" sz="1200" dirty="0" err="1">
                <a:solidFill>
                  <a:schemeClr val="tx1"/>
                </a:solidFill>
              </a:rPr>
              <a:t>matrix</a:t>
            </a:r>
            <a:r>
              <a:rPr lang="fi-FI" sz="12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46326795-1556-44AC-B42E-8121A5FD2541}"/>
              </a:ext>
            </a:extLst>
          </p:cNvPr>
          <p:cNvSpPr/>
          <p:nvPr/>
        </p:nvSpPr>
        <p:spPr>
          <a:xfrm>
            <a:off x="2084925" y="4970971"/>
            <a:ext cx="3341707" cy="1072456"/>
          </a:xfrm>
          <a:prstGeom prst="cloudCallout">
            <a:avLst>
              <a:gd name="adj1" fmla="val -11712"/>
              <a:gd name="adj2" fmla="val -9075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To </a:t>
            </a:r>
            <a:r>
              <a:rPr lang="fi-FI" dirty="0" err="1">
                <a:solidFill>
                  <a:schemeClr val="tx1"/>
                </a:solidFill>
              </a:rPr>
              <a:t>multimode</a:t>
            </a:r>
            <a:r>
              <a:rPr lang="fi-FI" dirty="0">
                <a:solidFill>
                  <a:schemeClr val="tx1"/>
                </a:solidFill>
              </a:rPr>
              <a:t>: </a:t>
            </a:r>
            <a:r>
              <a:rPr lang="fi-FI" dirty="0" err="1">
                <a:solidFill>
                  <a:schemeClr val="tx1"/>
                </a:solidFill>
              </a:rPr>
              <a:t>identical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squeezed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states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2CDE568-6DF2-4FE6-9A1B-E61B62959DC3}"/>
              </a:ext>
            </a:extLst>
          </p:cNvPr>
          <p:cNvSpPr/>
          <p:nvPr/>
        </p:nvSpPr>
        <p:spPr>
          <a:xfrm>
            <a:off x="3776207" y="4178089"/>
            <a:ext cx="1104971" cy="600395"/>
          </a:xfrm>
          <a:custGeom>
            <a:avLst/>
            <a:gdLst>
              <a:gd name="connsiteX0" fmla="*/ 155575 w 1104971"/>
              <a:gd name="connsiteY0" fmla="*/ 549595 h 600395"/>
              <a:gd name="connsiteX1" fmla="*/ 155575 w 1104971"/>
              <a:gd name="connsiteY1" fmla="*/ 549595 h 600395"/>
              <a:gd name="connsiteX2" fmla="*/ 134938 w 1104971"/>
              <a:gd name="connsiteY2" fmla="*/ 543245 h 600395"/>
              <a:gd name="connsiteX3" fmla="*/ 120650 w 1104971"/>
              <a:gd name="connsiteY3" fmla="*/ 540070 h 600395"/>
              <a:gd name="connsiteX4" fmla="*/ 93663 w 1104971"/>
              <a:gd name="connsiteY4" fmla="*/ 533720 h 600395"/>
              <a:gd name="connsiteX5" fmla="*/ 76200 w 1104971"/>
              <a:gd name="connsiteY5" fmla="*/ 524195 h 600395"/>
              <a:gd name="connsiteX6" fmla="*/ 63500 w 1104971"/>
              <a:gd name="connsiteY6" fmla="*/ 517845 h 600395"/>
              <a:gd name="connsiteX7" fmla="*/ 50800 w 1104971"/>
              <a:gd name="connsiteY7" fmla="*/ 506732 h 600395"/>
              <a:gd name="connsiteX8" fmla="*/ 46038 w 1104971"/>
              <a:gd name="connsiteY8" fmla="*/ 501970 h 600395"/>
              <a:gd name="connsiteX9" fmla="*/ 33338 w 1104971"/>
              <a:gd name="connsiteY9" fmla="*/ 498795 h 600395"/>
              <a:gd name="connsiteX10" fmla="*/ 25400 w 1104971"/>
              <a:gd name="connsiteY10" fmla="*/ 489270 h 600395"/>
              <a:gd name="connsiteX11" fmla="*/ 19050 w 1104971"/>
              <a:gd name="connsiteY11" fmla="*/ 484507 h 600395"/>
              <a:gd name="connsiteX12" fmla="*/ 15875 w 1104971"/>
              <a:gd name="connsiteY12" fmla="*/ 479745 h 600395"/>
              <a:gd name="connsiteX13" fmla="*/ 11113 w 1104971"/>
              <a:gd name="connsiteY13" fmla="*/ 473395 h 600395"/>
              <a:gd name="connsiteX14" fmla="*/ 4763 w 1104971"/>
              <a:gd name="connsiteY14" fmla="*/ 449582 h 600395"/>
              <a:gd name="connsiteX15" fmla="*/ 1588 w 1104971"/>
              <a:gd name="connsiteY15" fmla="*/ 436882 h 600395"/>
              <a:gd name="connsiteX16" fmla="*/ 0 w 1104971"/>
              <a:gd name="connsiteY16" fmla="*/ 433707 h 600395"/>
              <a:gd name="connsiteX17" fmla="*/ 3175 w 1104971"/>
              <a:gd name="connsiteY17" fmla="*/ 413070 h 600395"/>
              <a:gd name="connsiteX18" fmla="*/ 4763 w 1104971"/>
              <a:gd name="connsiteY18" fmla="*/ 406720 h 600395"/>
              <a:gd name="connsiteX19" fmla="*/ 11113 w 1104971"/>
              <a:gd name="connsiteY19" fmla="*/ 403545 h 600395"/>
              <a:gd name="connsiteX20" fmla="*/ 22225 w 1104971"/>
              <a:gd name="connsiteY20" fmla="*/ 398782 h 600395"/>
              <a:gd name="connsiteX21" fmla="*/ 33338 w 1104971"/>
              <a:gd name="connsiteY21" fmla="*/ 389257 h 600395"/>
              <a:gd name="connsiteX22" fmla="*/ 38100 w 1104971"/>
              <a:gd name="connsiteY22" fmla="*/ 384495 h 600395"/>
              <a:gd name="connsiteX23" fmla="*/ 58738 w 1104971"/>
              <a:gd name="connsiteY23" fmla="*/ 382907 h 600395"/>
              <a:gd name="connsiteX24" fmla="*/ 63500 w 1104971"/>
              <a:gd name="connsiteY24" fmla="*/ 381320 h 600395"/>
              <a:gd name="connsiteX25" fmla="*/ 69850 w 1104971"/>
              <a:gd name="connsiteY25" fmla="*/ 378145 h 600395"/>
              <a:gd name="connsiteX26" fmla="*/ 82550 w 1104971"/>
              <a:gd name="connsiteY26" fmla="*/ 376557 h 600395"/>
              <a:gd name="connsiteX27" fmla="*/ 103188 w 1104971"/>
              <a:gd name="connsiteY27" fmla="*/ 371795 h 600395"/>
              <a:gd name="connsiteX28" fmla="*/ 127000 w 1104971"/>
              <a:gd name="connsiteY28" fmla="*/ 367032 h 600395"/>
              <a:gd name="connsiteX29" fmla="*/ 138113 w 1104971"/>
              <a:gd name="connsiteY29" fmla="*/ 362270 h 600395"/>
              <a:gd name="connsiteX30" fmla="*/ 155575 w 1104971"/>
              <a:gd name="connsiteY30" fmla="*/ 360682 h 600395"/>
              <a:gd name="connsiteX31" fmla="*/ 161925 w 1104971"/>
              <a:gd name="connsiteY31" fmla="*/ 359095 h 600395"/>
              <a:gd name="connsiteX32" fmla="*/ 180975 w 1104971"/>
              <a:gd name="connsiteY32" fmla="*/ 357507 h 600395"/>
              <a:gd name="connsiteX33" fmla="*/ 195263 w 1104971"/>
              <a:gd name="connsiteY33" fmla="*/ 349570 h 600395"/>
              <a:gd name="connsiteX34" fmla="*/ 215900 w 1104971"/>
              <a:gd name="connsiteY34" fmla="*/ 347982 h 600395"/>
              <a:gd name="connsiteX35" fmla="*/ 228600 w 1104971"/>
              <a:gd name="connsiteY35" fmla="*/ 346395 h 600395"/>
              <a:gd name="connsiteX36" fmla="*/ 236538 w 1104971"/>
              <a:gd name="connsiteY36" fmla="*/ 343220 h 600395"/>
              <a:gd name="connsiteX37" fmla="*/ 246063 w 1104971"/>
              <a:gd name="connsiteY37" fmla="*/ 338457 h 600395"/>
              <a:gd name="connsiteX38" fmla="*/ 255588 w 1104971"/>
              <a:gd name="connsiteY38" fmla="*/ 328932 h 600395"/>
              <a:gd name="connsiteX39" fmla="*/ 263525 w 1104971"/>
              <a:gd name="connsiteY39" fmla="*/ 319407 h 600395"/>
              <a:gd name="connsiteX40" fmla="*/ 265113 w 1104971"/>
              <a:gd name="connsiteY40" fmla="*/ 313057 h 600395"/>
              <a:gd name="connsiteX41" fmla="*/ 269875 w 1104971"/>
              <a:gd name="connsiteY41" fmla="*/ 300357 h 600395"/>
              <a:gd name="connsiteX42" fmla="*/ 271463 w 1104971"/>
              <a:gd name="connsiteY42" fmla="*/ 290832 h 600395"/>
              <a:gd name="connsiteX43" fmla="*/ 276225 w 1104971"/>
              <a:gd name="connsiteY43" fmla="*/ 286070 h 600395"/>
              <a:gd name="connsiteX44" fmla="*/ 277813 w 1104971"/>
              <a:gd name="connsiteY44" fmla="*/ 281307 h 600395"/>
              <a:gd name="connsiteX45" fmla="*/ 282575 w 1104971"/>
              <a:gd name="connsiteY45" fmla="*/ 276545 h 600395"/>
              <a:gd name="connsiteX46" fmla="*/ 288925 w 1104971"/>
              <a:gd name="connsiteY46" fmla="*/ 267020 h 600395"/>
              <a:gd name="connsiteX47" fmla="*/ 290513 w 1104971"/>
              <a:gd name="connsiteY47" fmla="*/ 260670 h 600395"/>
              <a:gd name="connsiteX48" fmla="*/ 301625 w 1104971"/>
              <a:gd name="connsiteY48" fmla="*/ 249557 h 600395"/>
              <a:gd name="connsiteX49" fmla="*/ 307975 w 1104971"/>
              <a:gd name="connsiteY49" fmla="*/ 240032 h 600395"/>
              <a:gd name="connsiteX50" fmla="*/ 311150 w 1104971"/>
              <a:gd name="connsiteY50" fmla="*/ 228920 h 600395"/>
              <a:gd name="connsiteX51" fmla="*/ 322263 w 1104971"/>
              <a:gd name="connsiteY51" fmla="*/ 217807 h 600395"/>
              <a:gd name="connsiteX52" fmla="*/ 328613 w 1104971"/>
              <a:gd name="connsiteY52" fmla="*/ 208282 h 600395"/>
              <a:gd name="connsiteX53" fmla="*/ 334963 w 1104971"/>
              <a:gd name="connsiteY53" fmla="*/ 195582 h 600395"/>
              <a:gd name="connsiteX54" fmla="*/ 338138 w 1104971"/>
              <a:gd name="connsiteY54" fmla="*/ 190820 h 600395"/>
              <a:gd name="connsiteX55" fmla="*/ 342900 w 1104971"/>
              <a:gd name="connsiteY55" fmla="*/ 181295 h 600395"/>
              <a:gd name="connsiteX56" fmla="*/ 346075 w 1104971"/>
              <a:gd name="connsiteY56" fmla="*/ 173357 h 600395"/>
              <a:gd name="connsiteX57" fmla="*/ 350838 w 1104971"/>
              <a:gd name="connsiteY57" fmla="*/ 167007 h 600395"/>
              <a:gd name="connsiteX58" fmla="*/ 360363 w 1104971"/>
              <a:gd name="connsiteY58" fmla="*/ 147957 h 600395"/>
              <a:gd name="connsiteX59" fmla="*/ 365125 w 1104971"/>
              <a:gd name="connsiteY59" fmla="*/ 144782 h 600395"/>
              <a:gd name="connsiteX60" fmla="*/ 373063 w 1104971"/>
              <a:gd name="connsiteY60" fmla="*/ 133670 h 600395"/>
              <a:gd name="connsiteX61" fmla="*/ 382588 w 1104971"/>
              <a:gd name="connsiteY61" fmla="*/ 125732 h 600395"/>
              <a:gd name="connsiteX62" fmla="*/ 385763 w 1104971"/>
              <a:gd name="connsiteY62" fmla="*/ 120970 h 600395"/>
              <a:gd name="connsiteX63" fmla="*/ 396875 w 1104971"/>
              <a:gd name="connsiteY63" fmla="*/ 109857 h 600395"/>
              <a:gd name="connsiteX64" fmla="*/ 401638 w 1104971"/>
              <a:gd name="connsiteY64" fmla="*/ 103507 h 600395"/>
              <a:gd name="connsiteX65" fmla="*/ 409575 w 1104971"/>
              <a:gd name="connsiteY65" fmla="*/ 100332 h 600395"/>
              <a:gd name="connsiteX66" fmla="*/ 412750 w 1104971"/>
              <a:gd name="connsiteY66" fmla="*/ 95570 h 600395"/>
              <a:gd name="connsiteX67" fmla="*/ 417513 w 1104971"/>
              <a:gd name="connsiteY67" fmla="*/ 93982 h 600395"/>
              <a:gd name="connsiteX68" fmla="*/ 422275 w 1104971"/>
              <a:gd name="connsiteY68" fmla="*/ 90807 h 600395"/>
              <a:gd name="connsiteX69" fmla="*/ 428625 w 1104971"/>
              <a:gd name="connsiteY69" fmla="*/ 87632 h 600395"/>
              <a:gd name="connsiteX70" fmla="*/ 438150 w 1104971"/>
              <a:gd name="connsiteY70" fmla="*/ 79695 h 600395"/>
              <a:gd name="connsiteX71" fmla="*/ 450850 w 1104971"/>
              <a:gd name="connsiteY71" fmla="*/ 65407 h 600395"/>
              <a:gd name="connsiteX72" fmla="*/ 455613 w 1104971"/>
              <a:gd name="connsiteY72" fmla="*/ 60645 h 600395"/>
              <a:gd name="connsiteX73" fmla="*/ 458788 w 1104971"/>
              <a:gd name="connsiteY73" fmla="*/ 55882 h 600395"/>
              <a:gd name="connsiteX74" fmla="*/ 466725 w 1104971"/>
              <a:gd name="connsiteY74" fmla="*/ 51120 h 600395"/>
              <a:gd name="connsiteX75" fmla="*/ 477838 w 1104971"/>
              <a:gd name="connsiteY75" fmla="*/ 41595 h 600395"/>
              <a:gd name="connsiteX76" fmla="*/ 487363 w 1104971"/>
              <a:gd name="connsiteY76" fmla="*/ 33657 h 600395"/>
              <a:gd name="connsiteX77" fmla="*/ 498475 w 1104971"/>
              <a:gd name="connsiteY77" fmla="*/ 22545 h 600395"/>
              <a:gd name="connsiteX78" fmla="*/ 515938 w 1104971"/>
              <a:gd name="connsiteY78" fmla="*/ 6670 h 600395"/>
              <a:gd name="connsiteX79" fmla="*/ 520700 w 1104971"/>
              <a:gd name="connsiteY79" fmla="*/ 5082 h 600395"/>
              <a:gd name="connsiteX80" fmla="*/ 523875 w 1104971"/>
              <a:gd name="connsiteY80" fmla="*/ 320 h 600395"/>
              <a:gd name="connsiteX81" fmla="*/ 596900 w 1104971"/>
              <a:gd name="connsiteY81" fmla="*/ 1907 h 600395"/>
              <a:gd name="connsiteX82" fmla="*/ 603250 w 1104971"/>
              <a:gd name="connsiteY82" fmla="*/ 3495 h 600395"/>
              <a:gd name="connsiteX83" fmla="*/ 612775 w 1104971"/>
              <a:gd name="connsiteY83" fmla="*/ 5082 h 600395"/>
              <a:gd name="connsiteX84" fmla="*/ 622300 w 1104971"/>
              <a:gd name="connsiteY84" fmla="*/ 13020 h 600395"/>
              <a:gd name="connsiteX85" fmla="*/ 631825 w 1104971"/>
              <a:gd name="connsiteY85" fmla="*/ 19370 h 600395"/>
              <a:gd name="connsiteX86" fmla="*/ 636588 w 1104971"/>
              <a:gd name="connsiteY86" fmla="*/ 24132 h 600395"/>
              <a:gd name="connsiteX87" fmla="*/ 649288 w 1104971"/>
              <a:gd name="connsiteY87" fmla="*/ 27307 h 600395"/>
              <a:gd name="connsiteX88" fmla="*/ 655638 w 1104971"/>
              <a:gd name="connsiteY88" fmla="*/ 32070 h 600395"/>
              <a:gd name="connsiteX89" fmla="*/ 658813 w 1104971"/>
              <a:gd name="connsiteY89" fmla="*/ 36832 h 600395"/>
              <a:gd name="connsiteX90" fmla="*/ 665163 w 1104971"/>
              <a:gd name="connsiteY90" fmla="*/ 38420 h 600395"/>
              <a:gd name="connsiteX91" fmla="*/ 673100 w 1104971"/>
              <a:gd name="connsiteY91" fmla="*/ 49532 h 600395"/>
              <a:gd name="connsiteX92" fmla="*/ 679450 w 1104971"/>
              <a:gd name="connsiteY92" fmla="*/ 57470 h 600395"/>
              <a:gd name="connsiteX93" fmla="*/ 682625 w 1104971"/>
              <a:gd name="connsiteY93" fmla="*/ 62232 h 600395"/>
              <a:gd name="connsiteX94" fmla="*/ 693738 w 1104971"/>
              <a:gd name="connsiteY94" fmla="*/ 68582 h 600395"/>
              <a:gd name="connsiteX95" fmla="*/ 700088 w 1104971"/>
              <a:gd name="connsiteY95" fmla="*/ 73345 h 600395"/>
              <a:gd name="connsiteX96" fmla="*/ 709613 w 1104971"/>
              <a:gd name="connsiteY96" fmla="*/ 81282 h 600395"/>
              <a:gd name="connsiteX97" fmla="*/ 723900 w 1104971"/>
              <a:gd name="connsiteY97" fmla="*/ 103507 h 600395"/>
              <a:gd name="connsiteX98" fmla="*/ 727075 w 1104971"/>
              <a:gd name="connsiteY98" fmla="*/ 108270 h 600395"/>
              <a:gd name="connsiteX99" fmla="*/ 728663 w 1104971"/>
              <a:gd name="connsiteY99" fmla="*/ 113032 h 600395"/>
              <a:gd name="connsiteX100" fmla="*/ 738188 w 1104971"/>
              <a:gd name="connsiteY100" fmla="*/ 125732 h 600395"/>
              <a:gd name="connsiteX101" fmla="*/ 747713 w 1104971"/>
              <a:gd name="connsiteY101" fmla="*/ 146370 h 600395"/>
              <a:gd name="connsiteX102" fmla="*/ 750888 w 1104971"/>
              <a:gd name="connsiteY102" fmla="*/ 157482 h 600395"/>
              <a:gd name="connsiteX103" fmla="*/ 754063 w 1104971"/>
              <a:gd name="connsiteY103" fmla="*/ 165420 h 600395"/>
              <a:gd name="connsiteX104" fmla="*/ 763588 w 1104971"/>
              <a:gd name="connsiteY104" fmla="*/ 176532 h 600395"/>
              <a:gd name="connsiteX105" fmla="*/ 769938 w 1104971"/>
              <a:gd name="connsiteY105" fmla="*/ 181295 h 600395"/>
              <a:gd name="connsiteX106" fmla="*/ 776288 w 1104971"/>
              <a:gd name="connsiteY106" fmla="*/ 187645 h 600395"/>
              <a:gd name="connsiteX107" fmla="*/ 788988 w 1104971"/>
              <a:gd name="connsiteY107" fmla="*/ 193995 h 600395"/>
              <a:gd name="connsiteX108" fmla="*/ 793750 w 1104971"/>
              <a:gd name="connsiteY108" fmla="*/ 198757 h 600395"/>
              <a:gd name="connsiteX109" fmla="*/ 800100 w 1104971"/>
              <a:gd name="connsiteY109" fmla="*/ 209870 h 600395"/>
              <a:gd name="connsiteX110" fmla="*/ 804863 w 1104971"/>
              <a:gd name="connsiteY110" fmla="*/ 214632 h 600395"/>
              <a:gd name="connsiteX111" fmla="*/ 812800 w 1104971"/>
              <a:gd name="connsiteY111" fmla="*/ 224157 h 600395"/>
              <a:gd name="connsiteX112" fmla="*/ 820738 w 1104971"/>
              <a:gd name="connsiteY112" fmla="*/ 236857 h 600395"/>
              <a:gd name="connsiteX113" fmla="*/ 823913 w 1104971"/>
              <a:gd name="connsiteY113" fmla="*/ 243207 h 600395"/>
              <a:gd name="connsiteX114" fmla="*/ 833438 w 1104971"/>
              <a:gd name="connsiteY114" fmla="*/ 254320 h 600395"/>
              <a:gd name="connsiteX115" fmla="*/ 838200 w 1104971"/>
              <a:gd name="connsiteY115" fmla="*/ 257495 h 600395"/>
              <a:gd name="connsiteX116" fmla="*/ 844550 w 1104971"/>
              <a:gd name="connsiteY116" fmla="*/ 267020 h 600395"/>
              <a:gd name="connsiteX117" fmla="*/ 846138 w 1104971"/>
              <a:gd name="connsiteY117" fmla="*/ 271782 h 600395"/>
              <a:gd name="connsiteX118" fmla="*/ 849313 w 1104971"/>
              <a:gd name="connsiteY118" fmla="*/ 276545 h 600395"/>
              <a:gd name="connsiteX119" fmla="*/ 850900 w 1104971"/>
              <a:gd name="connsiteY119" fmla="*/ 282895 h 600395"/>
              <a:gd name="connsiteX120" fmla="*/ 857250 w 1104971"/>
              <a:gd name="connsiteY120" fmla="*/ 287657 h 600395"/>
              <a:gd name="connsiteX121" fmla="*/ 860425 w 1104971"/>
              <a:gd name="connsiteY121" fmla="*/ 292420 h 600395"/>
              <a:gd name="connsiteX122" fmla="*/ 871538 w 1104971"/>
              <a:gd name="connsiteY122" fmla="*/ 303532 h 600395"/>
              <a:gd name="connsiteX123" fmla="*/ 879475 w 1104971"/>
              <a:gd name="connsiteY123" fmla="*/ 313057 h 600395"/>
              <a:gd name="connsiteX124" fmla="*/ 882650 w 1104971"/>
              <a:gd name="connsiteY124" fmla="*/ 317820 h 600395"/>
              <a:gd name="connsiteX125" fmla="*/ 887413 w 1104971"/>
              <a:gd name="connsiteY125" fmla="*/ 320995 h 600395"/>
              <a:gd name="connsiteX126" fmla="*/ 898525 w 1104971"/>
              <a:gd name="connsiteY126" fmla="*/ 332107 h 600395"/>
              <a:gd name="connsiteX127" fmla="*/ 919163 w 1104971"/>
              <a:gd name="connsiteY127" fmla="*/ 336870 h 600395"/>
              <a:gd name="connsiteX128" fmla="*/ 930275 w 1104971"/>
              <a:gd name="connsiteY128" fmla="*/ 343220 h 600395"/>
              <a:gd name="connsiteX129" fmla="*/ 941388 w 1104971"/>
              <a:gd name="connsiteY129" fmla="*/ 346395 h 600395"/>
              <a:gd name="connsiteX130" fmla="*/ 944563 w 1104971"/>
              <a:gd name="connsiteY130" fmla="*/ 351157 h 600395"/>
              <a:gd name="connsiteX131" fmla="*/ 963613 w 1104971"/>
              <a:gd name="connsiteY131" fmla="*/ 352745 h 600395"/>
              <a:gd name="connsiteX132" fmla="*/ 971550 w 1104971"/>
              <a:gd name="connsiteY132" fmla="*/ 354332 h 600395"/>
              <a:gd name="connsiteX133" fmla="*/ 992188 w 1104971"/>
              <a:gd name="connsiteY133" fmla="*/ 362270 h 600395"/>
              <a:gd name="connsiteX134" fmla="*/ 1003300 w 1104971"/>
              <a:gd name="connsiteY134" fmla="*/ 365445 h 600395"/>
              <a:gd name="connsiteX135" fmla="*/ 1012825 w 1104971"/>
              <a:gd name="connsiteY135" fmla="*/ 370207 h 600395"/>
              <a:gd name="connsiteX136" fmla="*/ 1017588 w 1104971"/>
              <a:gd name="connsiteY136" fmla="*/ 371795 h 600395"/>
              <a:gd name="connsiteX137" fmla="*/ 1036638 w 1104971"/>
              <a:gd name="connsiteY137" fmla="*/ 376557 h 600395"/>
              <a:gd name="connsiteX138" fmla="*/ 1055688 w 1104971"/>
              <a:gd name="connsiteY138" fmla="*/ 382907 h 600395"/>
              <a:gd name="connsiteX139" fmla="*/ 1060450 w 1104971"/>
              <a:gd name="connsiteY139" fmla="*/ 386082 h 600395"/>
              <a:gd name="connsiteX140" fmla="*/ 1069975 w 1104971"/>
              <a:gd name="connsiteY140" fmla="*/ 387670 h 600395"/>
              <a:gd name="connsiteX141" fmla="*/ 1073150 w 1104971"/>
              <a:gd name="connsiteY141" fmla="*/ 392432 h 600395"/>
              <a:gd name="connsiteX142" fmla="*/ 1082675 w 1104971"/>
              <a:gd name="connsiteY142" fmla="*/ 398782 h 600395"/>
              <a:gd name="connsiteX143" fmla="*/ 1090613 w 1104971"/>
              <a:gd name="connsiteY143" fmla="*/ 405132 h 600395"/>
              <a:gd name="connsiteX144" fmla="*/ 1103313 w 1104971"/>
              <a:gd name="connsiteY144" fmla="*/ 417832 h 600395"/>
              <a:gd name="connsiteX145" fmla="*/ 1104900 w 1104971"/>
              <a:gd name="connsiteY145" fmla="*/ 422595 h 600395"/>
              <a:gd name="connsiteX146" fmla="*/ 1100138 w 1104971"/>
              <a:gd name="connsiteY146" fmla="*/ 468632 h 600395"/>
              <a:gd name="connsiteX147" fmla="*/ 1093788 w 1104971"/>
              <a:gd name="connsiteY147" fmla="*/ 500382 h 600395"/>
              <a:gd name="connsiteX148" fmla="*/ 1081088 w 1104971"/>
              <a:gd name="connsiteY148" fmla="*/ 514670 h 600395"/>
              <a:gd name="connsiteX149" fmla="*/ 1074738 w 1104971"/>
              <a:gd name="connsiteY149" fmla="*/ 521020 h 600395"/>
              <a:gd name="connsiteX150" fmla="*/ 1069975 w 1104971"/>
              <a:gd name="connsiteY150" fmla="*/ 524195 h 600395"/>
              <a:gd name="connsiteX151" fmla="*/ 1063625 w 1104971"/>
              <a:gd name="connsiteY151" fmla="*/ 530545 h 600395"/>
              <a:gd name="connsiteX152" fmla="*/ 1057275 w 1104971"/>
              <a:gd name="connsiteY152" fmla="*/ 533720 h 600395"/>
              <a:gd name="connsiteX153" fmla="*/ 1050925 w 1104971"/>
              <a:gd name="connsiteY153" fmla="*/ 540070 h 600395"/>
              <a:gd name="connsiteX154" fmla="*/ 1035050 w 1104971"/>
              <a:gd name="connsiteY154" fmla="*/ 546420 h 600395"/>
              <a:gd name="connsiteX155" fmla="*/ 1031875 w 1104971"/>
              <a:gd name="connsiteY155" fmla="*/ 551182 h 600395"/>
              <a:gd name="connsiteX156" fmla="*/ 1027113 w 1104971"/>
              <a:gd name="connsiteY156" fmla="*/ 552770 h 600395"/>
              <a:gd name="connsiteX157" fmla="*/ 1004888 w 1104971"/>
              <a:gd name="connsiteY157" fmla="*/ 557532 h 600395"/>
              <a:gd name="connsiteX158" fmla="*/ 990600 w 1104971"/>
              <a:gd name="connsiteY158" fmla="*/ 562295 h 600395"/>
              <a:gd name="connsiteX159" fmla="*/ 952500 w 1104971"/>
              <a:gd name="connsiteY159" fmla="*/ 565470 h 600395"/>
              <a:gd name="connsiteX160" fmla="*/ 938213 w 1104971"/>
              <a:gd name="connsiteY160" fmla="*/ 568645 h 600395"/>
              <a:gd name="connsiteX161" fmla="*/ 927100 w 1104971"/>
              <a:gd name="connsiteY161" fmla="*/ 573407 h 600395"/>
              <a:gd name="connsiteX162" fmla="*/ 901700 w 1104971"/>
              <a:gd name="connsiteY162" fmla="*/ 576582 h 600395"/>
              <a:gd name="connsiteX163" fmla="*/ 895350 w 1104971"/>
              <a:gd name="connsiteY163" fmla="*/ 578170 h 600395"/>
              <a:gd name="connsiteX164" fmla="*/ 887413 w 1104971"/>
              <a:gd name="connsiteY164" fmla="*/ 581345 h 600395"/>
              <a:gd name="connsiteX165" fmla="*/ 862013 w 1104971"/>
              <a:gd name="connsiteY165" fmla="*/ 584520 h 600395"/>
              <a:gd name="connsiteX166" fmla="*/ 827088 w 1104971"/>
              <a:gd name="connsiteY166" fmla="*/ 589282 h 600395"/>
              <a:gd name="connsiteX167" fmla="*/ 768350 w 1104971"/>
              <a:gd name="connsiteY167" fmla="*/ 595632 h 600395"/>
              <a:gd name="connsiteX168" fmla="*/ 750888 w 1104971"/>
              <a:gd name="connsiteY168" fmla="*/ 598807 h 600395"/>
              <a:gd name="connsiteX169" fmla="*/ 436563 w 1104971"/>
              <a:gd name="connsiteY169" fmla="*/ 600395 h 600395"/>
              <a:gd name="connsiteX170" fmla="*/ 306388 w 1104971"/>
              <a:gd name="connsiteY170" fmla="*/ 598807 h 600395"/>
              <a:gd name="connsiteX171" fmla="*/ 295275 w 1104971"/>
              <a:gd name="connsiteY171" fmla="*/ 595632 h 600395"/>
              <a:gd name="connsiteX172" fmla="*/ 266700 w 1104971"/>
              <a:gd name="connsiteY172" fmla="*/ 590870 h 600395"/>
              <a:gd name="connsiteX173" fmla="*/ 260350 w 1104971"/>
              <a:gd name="connsiteY173" fmla="*/ 587695 h 600395"/>
              <a:gd name="connsiteX174" fmla="*/ 252413 w 1104971"/>
              <a:gd name="connsiteY174" fmla="*/ 582932 h 600395"/>
              <a:gd name="connsiteX175" fmla="*/ 239713 w 1104971"/>
              <a:gd name="connsiteY175" fmla="*/ 581345 h 600395"/>
              <a:gd name="connsiteX176" fmla="*/ 234950 w 1104971"/>
              <a:gd name="connsiteY176" fmla="*/ 579757 h 600395"/>
              <a:gd name="connsiteX177" fmla="*/ 223838 w 1104971"/>
              <a:gd name="connsiteY177" fmla="*/ 576582 h 600395"/>
              <a:gd name="connsiteX178" fmla="*/ 219075 w 1104971"/>
              <a:gd name="connsiteY178" fmla="*/ 573407 h 600395"/>
              <a:gd name="connsiteX179" fmla="*/ 212725 w 1104971"/>
              <a:gd name="connsiteY179" fmla="*/ 570232 h 600395"/>
              <a:gd name="connsiteX180" fmla="*/ 192088 w 1104971"/>
              <a:gd name="connsiteY180" fmla="*/ 567057 h 600395"/>
              <a:gd name="connsiteX181" fmla="*/ 168275 w 1104971"/>
              <a:gd name="connsiteY181" fmla="*/ 559120 h 600395"/>
              <a:gd name="connsiteX182" fmla="*/ 155575 w 1104971"/>
              <a:gd name="connsiteY182" fmla="*/ 549595 h 60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1104971" h="600395">
                <a:moveTo>
                  <a:pt x="155575" y="549595"/>
                </a:moveTo>
                <a:lnTo>
                  <a:pt x="155575" y="549595"/>
                </a:lnTo>
                <a:cubicBezTo>
                  <a:pt x="144043" y="545750"/>
                  <a:pt x="144061" y="545350"/>
                  <a:pt x="134938" y="543245"/>
                </a:cubicBezTo>
                <a:cubicBezTo>
                  <a:pt x="130184" y="542148"/>
                  <a:pt x="125307" y="541525"/>
                  <a:pt x="120650" y="540070"/>
                </a:cubicBezTo>
                <a:cubicBezTo>
                  <a:pt x="95909" y="532338"/>
                  <a:pt x="125083" y="536861"/>
                  <a:pt x="93663" y="533720"/>
                </a:cubicBezTo>
                <a:cubicBezTo>
                  <a:pt x="86977" y="530377"/>
                  <a:pt x="83094" y="528582"/>
                  <a:pt x="76200" y="524195"/>
                </a:cubicBezTo>
                <a:cubicBezTo>
                  <a:pt x="65723" y="517528"/>
                  <a:pt x="74381" y="520564"/>
                  <a:pt x="63500" y="517845"/>
                </a:cubicBezTo>
                <a:cubicBezTo>
                  <a:pt x="54505" y="504351"/>
                  <a:pt x="69319" y="525251"/>
                  <a:pt x="50800" y="506732"/>
                </a:cubicBezTo>
                <a:cubicBezTo>
                  <a:pt x="49213" y="505145"/>
                  <a:pt x="48082" y="502899"/>
                  <a:pt x="46038" y="501970"/>
                </a:cubicBezTo>
                <a:cubicBezTo>
                  <a:pt x="42065" y="500164"/>
                  <a:pt x="33338" y="498795"/>
                  <a:pt x="33338" y="498795"/>
                </a:cubicBezTo>
                <a:cubicBezTo>
                  <a:pt x="30070" y="493893"/>
                  <a:pt x="30156" y="493346"/>
                  <a:pt x="25400" y="489270"/>
                </a:cubicBezTo>
                <a:cubicBezTo>
                  <a:pt x="23391" y="487548"/>
                  <a:pt x="20921" y="486378"/>
                  <a:pt x="19050" y="484507"/>
                </a:cubicBezTo>
                <a:cubicBezTo>
                  <a:pt x="17701" y="483158"/>
                  <a:pt x="16984" y="481297"/>
                  <a:pt x="15875" y="479745"/>
                </a:cubicBezTo>
                <a:cubicBezTo>
                  <a:pt x="14337" y="477592"/>
                  <a:pt x="12700" y="475512"/>
                  <a:pt x="11113" y="473395"/>
                </a:cubicBezTo>
                <a:cubicBezTo>
                  <a:pt x="2320" y="447019"/>
                  <a:pt x="9106" y="469851"/>
                  <a:pt x="4763" y="449582"/>
                </a:cubicBezTo>
                <a:cubicBezTo>
                  <a:pt x="3849" y="445315"/>
                  <a:pt x="1588" y="436882"/>
                  <a:pt x="1588" y="436882"/>
                </a:cubicBezTo>
                <a:lnTo>
                  <a:pt x="0" y="433707"/>
                </a:lnTo>
                <a:cubicBezTo>
                  <a:pt x="1058" y="426828"/>
                  <a:pt x="1965" y="419924"/>
                  <a:pt x="3175" y="413070"/>
                </a:cubicBezTo>
                <a:cubicBezTo>
                  <a:pt x="3554" y="410921"/>
                  <a:pt x="3366" y="408396"/>
                  <a:pt x="4763" y="406720"/>
                </a:cubicBezTo>
                <a:cubicBezTo>
                  <a:pt x="6278" y="404902"/>
                  <a:pt x="9058" y="404719"/>
                  <a:pt x="11113" y="403545"/>
                </a:cubicBezTo>
                <a:cubicBezTo>
                  <a:pt x="19640" y="398672"/>
                  <a:pt x="11794" y="401391"/>
                  <a:pt x="22225" y="398782"/>
                </a:cubicBezTo>
                <a:cubicBezTo>
                  <a:pt x="34050" y="386959"/>
                  <a:pt x="19074" y="401484"/>
                  <a:pt x="33338" y="389257"/>
                </a:cubicBezTo>
                <a:cubicBezTo>
                  <a:pt x="35042" y="387796"/>
                  <a:pt x="35922" y="385039"/>
                  <a:pt x="38100" y="384495"/>
                </a:cubicBezTo>
                <a:cubicBezTo>
                  <a:pt x="44794" y="382822"/>
                  <a:pt x="51859" y="383436"/>
                  <a:pt x="58738" y="382907"/>
                </a:cubicBezTo>
                <a:cubicBezTo>
                  <a:pt x="60325" y="382378"/>
                  <a:pt x="61962" y="381979"/>
                  <a:pt x="63500" y="381320"/>
                </a:cubicBezTo>
                <a:cubicBezTo>
                  <a:pt x="65675" y="380388"/>
                  <a:pt x="67554" y="378719"/>
                  <a:pt x="69850" y="378145"/>
                </a:cubicBezTo>
                <a:cubicBezTo>
                  <a:pt x="73989" y="377110"/>
                  <a:pt x="78317" y="377086"/>
                  <a:pt x="82550" y="376557"/>
                </a:cubicBezTo>
                <a:cubicBezTo>
                  <a:pt x="92494" y="369929"/>
                  <a:pt x="83308" y="374976"/>
                  <a:pt x="103188" y="371795"/>
                </a:cubicBezTo>
                <a:cubicBezTo>
                  <a:pt x="111181" y="370516"/>
                  <a:pt x="127000" y="367032"/>
                  <a:pt x="127000" y="367032"/>
                </a:cubicBezTo>
                <a:cubicBezTo>
                  <a:pt x="130704" y="365445"/>
                  <a:pt x="134179" y="363144"/>
                  <a:pt x="138113" y="362270"/>
                </a:cubicBezTo>
                <a:cubicBezTo>
                  <a:pt x="143819" y="361002"/>
                  <a:pt x="149782" y="361454"/>
                  <a:pt x="155575" y="360682"/>
                </a:cubicBezTo>
                <a:cubicBezTo>
                  <a:pt x="157738" y="360394"/>
                  <a:pt x="159760" y="359366"/>
                  <a:pt x="161925" y="359095"/>
                </a:cubicBezTo>
                <a:cubicBezTo>
                  <a:pt x="168248" y="358305"/>
                  <a:pt x="174625" y="358036"/>
                  <a:pt x="180975" y="357507"/>
                </a:cubicBezTo>
                <a:cubicBezTo>
                  <a:pt x="181867" y="356972"/>
                  <a:pt x="193114" y="349949"/>
                  <a:pt x="195263" y="349570"/>
                </a:cubicBezTo>
                <a:cubicBezTo>
                  <a:pt x="202057" y="348371"/>
                  <a:pt x="209032" y="348636"/>
                  <a:pt x="215900" y="347982"/>
                </a:cubicBezTo>
                <a:cubicBezTo>
                  <a:pt x="220147" y="347578"/>
                  <a:pt x="224367" y="346924"/>
                  <a:pt x="228600" y="346395"/>
                </a:cubicBezTo>
                <a:cubicBezTo>
                  <a:pt x="231246" y="345337"/>
                  <a:pt x="233989" y="344494"/>
                  <a:pt x="236538" y="343220"/>
                </a:cubicBezTo>
                <a:cubicBezTo>
                  <a:pt x="248852" y="337063"/>
                  <a:pt x="234087" y="342450"/>
                  <a:pt x="246063" y="338457"/>
                </a:cubicBezTo>
                <a:cubicBezTo>
                  <a:pt x="249238" y="335282"/>
                  <a:pt x="253097" y="332668"/>
                  <a:pt x="255588" y="328932"/>
                </a:cubicBezTo>
                <a:cubicBezTo>
                  <a:pt x="260008" y="322302"/>
                  <a:pt x="257414" y="325519"/>
                  <a:pt x="263525" y="319407"/>
                </a:cubicBezTo>
                <a:cubicBezTo>
                  <a:pt x="264054" y="317290"/>
                  <a:pt x="264514" y="315155"/>
                  <a:pt x="265113" y="313057"/>
                </a:cubicBezTo>
                <a:cubicBezTo>
                  <a:pt x="266359" y="308698"/>
                  <a:pt x="268195" y="304558"/>
                  <a:pt x="269875" y="300357"/>
                </a:cubicBezTo>
                <a:cubicBezTo>
                  <a:pt x="270404" y="297182"/>
                  <a:pt x="270156" y="293773"/>
                  <a:pt x="271463" y="290832"/>
                </a:cubicBezTo>
                <a:cubicBezTo>
                  <a:pt x="272375" y="288781"/>
                  <a:pt x="274980" y="287938"/>
                  <a:pt x="276225" y="286070"/>
                </a:cubicBezTo>
                <a:cubicBezTo>
                  <a:pt x="277153" y="284677"/>
                  <a:pt x="276885" y="282700"/>
                  <a:pt x="277813" y="281307"/>
                </a:cubicBezTo>
                <a:cubicBezTo>
                  <a:pt x="279058" y="279439"/>
                  <a:pt x="281197" y="278317"/>
                  <a:pt x="282575" y="276545"/>
                </a:cubicBezTo>
                <a:cubicBezTo>
                  <a:pt x="284918" y="273533"/>
                  <a:pt x="288925" y="267020"/>
                  <a:pt x="288925" y="267020"/>
                </a:cubicBezTo>
                <a:cubicBezTo>
                  <a:pt x="289454" y="264903"/>
                  <a:pt x="289230" y="262435"/>
                  <a:pt x="290513" y="260670"/>
                </a:cubicBezTo>
                <a:cubicBezTo>
                  <a:pt x="293594" y="256433"/>
                  <a:pt x="301625" y="249557"/>
                  <a:pt x="301625" y="249557"/>
                </a:cubicBezTo>
                <a:cubicBezTo>
                  <a:pt x="305401" y="238234"/>
                  <a:pt x="300047" y="251923"/>
                  <a:pt x="307975" y="240032"/>
                </a:cubicBezTo>
                <a:cubicBezTo>
                  <a:pt x="309541" y="237683"/>
                  <a:pt x="310086" y="231049"/>
                  <a:pt x="311150" y="228920"/>
                </a:cubicBezTo>
                <a:cubicBezTo>
                  <a:pt x="314113" y="222995"/>
                  <a:pt x="317184" y="221616"/>
                  <a:pt x="322263" y="217807"/>
                </a:cubicBezTo>
                <a:cubicBezTo>
                  <a:pt x="326331" y="205599"/>
                  <a:pt x="320290" y="221361"/>
                  <a:pt x="328613" y="208282"/>
                </a:cubicBezTo>
                <a:cubicBezTo>
                  <a:pt x="331154" y="204289"/>
                  <a:pt x="332337" y="199520"/>
                  <a:pt x="334963" y="195582"/>
                </a:cubicBezTo>
                <a:lnTo>
                  <a:pt x="338138" y="190820"/>
                </a:lnTo>
                <a:cubicBezTo>
                  <a:pt x="342126" y="178851"/>
                  <a:pt x="336747" y="193601"/>
                  <a:pt x="342900" y="181295"/>
                </a:cubicBezTo>
                <a:cubicBezTo>
                  <a:pt x="344174" y="178746"/>
                  <a:pt x="344691" y="175848"/>
                  <a:pt x="346075" y="173357"/>
                </a:cubicBezTo>
                <a:cubicBezTo>
                  <a:pt x="347360" y="171044"/>
                  <a:pt x="349571" y="169330"/>
                  <a:pt x="350838" y="167007"/>
                </a:cubicBezTo>
                <a:cubicBezTo>
                  <a:pt x="354606" y="160100"/>
                  <a:pt x="355219" y="153959"/>
                  <a:pt x="360363" y="147957"/>
                </a:cubicBezTo>
                <a:cubicBezTo>
                  <a:pt x="361605" y="146508"/>
                  <a:pt x="363776" y="146131"/>
                  <a:pt x="365125" y="144782"/>
                </a:cubicBezTo>
                <a:cubicBezTo>
                  <a:pt x="370842" y="139065"/>
                  <a:pt x="368558" y="139077"/>
                  <a:pt x="373063" y="133670"/>
                </a:cubicBezTo>
                <a:cubicBezTo>
                  <a:pt x="376885" y="129084"/>
                  <a:pt x="377903" y="128855"/>
                  <a:pt x="382588" y="125732"/>
                </a:cubicBezTo>
                <a:cubicBezTo>
                  <a:pt x="383646" y="124145"/>
                  <a:pt x="384487" y="122388"/>
                  <a:pt x="385763" y="120970"/>
                </a:cubicBezTo>
                <a:cubicBezTo>
                  <a:pt x="389267" y="117076"/>
                  <a:pt x="393732" y="114048"/>
                  <a:pt x="396875" y="109857"/>
                </a:cubicBezTo>
                <a:cubicBezTo>
                  <a:pt x="398463" y="107740"/>
                  <a:pt x="399521" y="105095"/>
                  <a:pt x="401638" y="103507"/>
                </a:cubicBezTo>
                <a:cubicBezTo>
                  <a:pt x="403918" y="101797"/>
                  <a:pt x="406929" y="101390"/>
                  <a:pt x="409575" y="100332"/>
                </a:cubicBezTo>
                <a:cubicBezTo>
                  <a:pt x="410633" y="98745"/>
                  <a:pt x="411260" y="96762"/>
                  <a:pt x="412750" y="95570"/>
                </a:cubicBezTo>
                <a:cubicBezTo>
                  <a:pt x="414057" y="94525"/>
                  <a:pt x="416016" y="94731"/>
                  <a:pt x="417513" y="93982"/>
                </a:cubicBezTo>
                <a:cubicBezTo>
                  <a:pt x="419219" y="93129"/>
                  <a:pt x="420619" y="91754"/>
                  <a:pt x="422275" y="90807"/>
                </a:cubicBezTo>
                <a:cubicBezTo>
                  <a:pt x="424330" y="89633"/>
                  <a:pt x="426508" y="88690"/>
                  <a:pt x="428625" y="87632"/>
                </a:cubicBezTo>
                <a:cubicBezTo>
                  <a:pt x="435897" y="76725"/>
                  <a:pt x="426640" y="88903"/>
                  <a:pt x="438150" y="79695"/>
                </a:cubicBezTo>
                <a:cubicBezTo>
                  <a:pt x="453595" y="67339"/>
                  <a:pt x="443242" y="74536"/>
                  <a:pt x="450850" y="65407"/>
                </a:cubicBezTo>
                <a:cubicBezTo>
                  <a:pt x="452287" y="63682"/>
                  <a:pt x="454176" y="62370"/>
                  <a:pt x="455613" y="60645"/>
                </a:cubicBezTo>
                <a:cubicBezTo>
                  <a:pt x="456835" y="59179"/>
                  <a:pt x="457339" y="57124"/>
                  <a:pt x="458788" y="55882"/>
                </a:cubicBezTo>
                <a:cubicBezTo>
                  <a:pt x="461131" y="53874"/>
                  <a:pt x="464079" y="52707"/>
                  <a:pt x="466725" y="51120"/>
                </a:cubicBezTo>
                <a:cubicBezTo>
                  <a:pt x="473980" y="40237"/>
                  <a:pt x="464434" y="53083"/>
                  <a:pt x="477838" y="41595"/>
                </a:cubicBezTo>
                <a:cubicBezTo>
                  <a:pt x="490407" y="30822"/>
                  <a:pt x="469284" y="42697"/>
                  <a:pt x="487363" y="33657"/>
                </a:cubicBezTo>
                <a:cubicBezTo>
                  <a:pt x="496887" y="20957"/>
                  <a:pt x="486834" y="33128"/>
                  <a:pt x="498475" y="22545"/>
                </a:cubicBezTo>
                <a:cubicBezTo>
                  <a:pt x="503923" y="17593"/>
                  <a:pt x="509203" y="10519"/>
                  <a:pt x="515938" y="6670"/>
                </a:cubicBezTo>
                <a:cubicBezTo>
                  <a:pt x="517391" y="5840"/>
                  <a:pt x="519113" y="5611"/>
                  <a:pt x="520700" y="5082"/>
                </a:cubicBezTo>
                <a:cubicBezTo>
                  <a:pt x="521758" y="3495"/>
                  <a:pt x="521969" y="399"/>
                  <a:pt x="523875" y="320"/>
                </a:cubicBezTo>
                <a:cubicBezTo>
                  <a:pt x="548201" y="-694"/>
                  <a:pt x="572572" y="934"/>
                  <a:pt x="596900" y="1907"/>
                </a:cubicBezTo>
                <a:cubicBezTo>
                  <a:pt x="599080" y="1994"/>
                  <a:pt x="601111" y="3067"/>
                  <a:pt x="603250" y="3495"/>
                </a:cubicBezTo>
                <a:cubicBezTo>
                  <a:pt x="606406" y="4126"/>
                  <a:pt x="609600" y="4553"/>
                  <a:pt x="612775" y="5082"/>
                </a:cubicBezTo>
                <a:cubicBezTo>
                  <a:pt x="629788" y="16423"/>
                  <a:pt x="603973" y="-1235"/>
                  <a:pt x="622300" y="13020"/>
                </a:cubicBezTo>
                <a:cubicBezTo>
                  <a:pt x="625312" y="15363"/>
                  <a:pt x="629126" y="16672"/>
                  <a:pt x="631825" y="19370"/>
                </a:cubicBezTo>
                <a:cubicBezTo>
                  <a:pt x="633413" y="20957"/>
                  <a:pt x="634544" y="23203"/>
                  <a:pt x="636588" y="24132"/>
                </a:cubicBezTo>
                <a:cubicBezTo>
                  <a:pt x="640561" y="25938"/>
                  <a:pt x="649288" y="27307"/>
                  <a:pt x="649288" y="27307"/>
                </a:cubicBezTo>
                <a:cubicBezTo>
                  <a:pt x="651405" y="28895"/>
                  <a:pt x="653767" y="30199"/>
                  <a:pt x="655638" y="32070"/>
                </a:cubicBezTo>
                <a:cubicBezTo>
                  <a:pt x="656987" y="33419"/>
                  <a:pt x="657226" y="35774"/>
                  <a:pt x="658813" y="36832"/>
                </a:cubicBezTo>
                <a:cubicBezTo>
                  <a:pt x="660628" y="38042"/>
                  <a:pt x="663046" y="37891"/>
                  <a:pt x="665163" y="38420"/>
                </a:cubicBezTo>
                <a:cubicBezTo>
                  <a:pt x="667977" y="46864"/>
                  <a:pt x="665065" y="40492"/>
                  <a:pt x="673100" y="49532"/>
                </a:cubicBezTo>
                <a:cubicBezTo>
                  <a:pt x="675351" y="52065"/>
                  <a:pt x="677417" y="54759"/>
                  <a:pt x="679450" y="57470"/>
                </a:cubicBezTo>
                <a:cubicBezTo>
                  <a:pt x="680595" y="58996"/>
                  <a:pt x="681276" y="60883"/>
                  <a:pt x="682625" y="62232"/>
                </a:cubicBezTo>
                <a:cubicBezTo>
                  <a:pt x="687432" y="67039"/>
                  <a:pt x="688287" y="66766"/>
                  <a:pt x="693738" y="68582"/>
                </a:cubicBezTo>
                <a:cubicBezTo>
                  <a:pt x="695855" y="70170"/>
                  <a:pt x="698079" y="71623"/>
                  <a:pt x="700088" y="73345"/>
                </a:cubicBezTo>
                <a:cubicBezTo>
                  <a:pt x="710779" y="82509"/>
                  <a:pt x="699090" y="74267"/>
                  <a:pt x="709613" y="81282"/>
                </a:cubicBezTo>
                <a:cubicBezTo>
                  <a:pt x="713079" y="102082"/>
                  <a:pt x="707260" y="78545"/>
                  <a:pt x="723900" y="103507"/>
                </a:cubicBezTo>
                <a:cubicBezTo>
                  <a:pt x="724958" y="105095"/>
                  <a:pt x="726222" y="106563"/>
                  <a:pt x="727075" y="108270"/>
                </a:cubicBezTo>
                <a:cubicBezTo>
                  <a:pt x="727823" y="109767"/>
                  <a:pt x="727735" y="111640"/>
                  <a:pt x="728663" y="113032"/>
                </a:cubicBezTo>
                <a:cubicBezTo>
                  <a:pt x="737283" y="125962"/>
                  <a:pt x="729965" y="107644"/>
                  <a:pt x="738188" y="125732"/>
                </a:cubicBezTo>
                <a:cubicBezTo>
                  <a:pt x="750762" y="153393"/>
                  <a:pt x="729440" y="114392"/>
                  <a:pt x="747713" y="146370"/>
                </a:cubicBezTo>
                <a:cubicBezTo>
                  <a:pt x="748966" y="151384"/>
                  <a:pt x="749177" y="152920"/>
                  <a:pt x="750888" y="157482"/>
                </a:cubicBezTo>
                <a:cubicBezTo>
                  <a:pt x="751889" y="160150"/>
                  <a:pt x="752679" y="162929"/>
                  <a:pt x="754063" y="165420"/>
                </a:cubicBezTo>
                <a:cubicBezTo>
                  <a:pt x="755966" y="168846"/>
                  <a:pt x="760523" y="173905"/>
                  <a:pt x="763588" y="176532"/>
                </a:cubicBezTo>
                <a:cubicBezTo>
                  <a:pt x="765597" y="178254"/>
                  <a:pt x="767947" y="179553"/>
                  <a:pt x="769938" y="181295"/>
                </a:cubicBezTo>
                <a:cubicBezTo>
                  <a:pt x="772191" y="183266"/>
                  <a:pt x="773797" y="185985"/>
                  <a:pt x="776288" y="187645"/>
                </a:cubicBezTo>
                <a:cubicBezTo>
                  <a:pt x="780226" y="190270"/>
                  <a:pt x="785641" y="190648"/>
                  <a:pt x="788988" y="193995"/>
                </a:cubicBezTo>
                <a:cubicBezTo>
                  <a:pt x="790575" y="195582"/>
                  <a:pt x="792445" y="196930"/>
                  <a:pt x="793750" y="198757"/>
                </a:cubicBezTo>
                <a:cubicBezTo>
                  <a:pt x="801506" y="209615"/>
                  <a:pt x="792607" y="200879"/>
                  <a:pt x="800100" y="209870"/>
                </a:cubicBezTo>
                <a:cubicBezTo>
                  <a:pt x="801537" y="211595"/>
                  <a:pt x="803426" y="212907"/>
                  <a:pt x="804863" y="214632"/>
                </a:cubicBezTo>
                <a:cubicBezTo>
                  <a:pt x="815921" y="227901"/>
                  <a:pt x="798879" y="210236"/>
                  <a:pt x="812800" y="224157"/>
                </a:cubicBezTo>
                <a:cubicBezTo>
                  <a:pt x="819937" y="242001"/>
                  <a:pt x="811495" y="223918"/>
                  <a:pt x="820738" y="236857"/>
                </a:cubicBezTo>
                <a:cubicBezTo>
                  <a:pt x="822114" y="238783"/>
                  <a:pt x="822659" y="241200"/>
                  <a:pt x="823913" y="243207"/>
                </a:cubicBezTo>
                <a:cubicBezTo>
                  <a:pt x="826199" y="246865"/>
                  <a:pt x="830049" y="251495"/>
                  <a:pt x="833438" y="254320"/>
                </a:cubicBezTo>
                <a:cubicBezTo>
                  <a:pt x="834904" y="255541"/>
                  <a:pt x="836613" y="256437"/>
                  <a:pt x="838200" y="257495"/>
                </a:cubicBezTo>
                <a:cubicBezTo>
                  <a:pt x="841976" y="268818"/>
                  <a:pt x="836622" y="255129"/>
                  <a:pt x="844550" y="267020"/>
                </a:cubicBezTo>
                <a:cubicBezTo>
                  <a:pt x="845478" y="268412"/>
                  <a:pt x="845390" y="270285"/>
                  <a:pt x="846138" y="271782"/>
                </a:cubicBezTo>
                <a:cubicBezTo>
                  <a:pt x="846991" y="273489"/>
                  <a:pt x="848255" y="274957"/>
                  <a:pt x="849313" y="276545"/>
                </a:cubicBezTo>
                <a:cubicBezTo>
                  <a:pt x="849842" y="278662"/>
                  <a:pt x="849632" y="281120"/>
                  <a:pt x="850900" y="282895"/>
                </a:cubicBezTo>
                <a:cubicBezTo>
                  <a:pt x="852438" y="285048"/>
                  <a:pt x="855379" y="285786"/>
                  <a:pt x="857250" y="287657"/>
                </a:cubicBezTo>
                <a:cubicBezTo>
                  <a:pt x="858599" y="289006"/>
                  <a:pt x="859149" y="291002"/>
                  <a:pt x="860425" y="292420"/>
                </a:cubicBezTo>
                <a:cubicBezTo>
                  <a:pt x="863929" y="296314"/>
                  <a:pt x="868632" y="299173"/>
                  <a:pt x="871538" y="303532"/>
                </a:cubicBezTo>
                <a:cubicBezTo>
                  <a:pt x="879421" y="315358"/>
                  <a:pt x="869289" y="300833"/>
                  <a:pt x="879475" y="313057"/>
                </a:cubicBezTo>
                <a:cubicBezTo>
                  <a:pt x="880696" y="314523"/>
                  <a:pt x="881301" y="316471"/>
                  <a:pt x="882650" y="317820"/>
                </a:cubicBezTo>
                <a:cubicBezTo>
                  <a:pt x="883999" y="319169"/>
                  <a:pt x="885995" y="319719"/>
                  <a:pt x="887413" y="320995"/>
                </a:cubicBezTo>
                <a:cubicBezTo>
                  <a:pt x="891307" y="324499"/>
                  <a:pt x="893556" y="330450"/>
                  <a:pt x="898525" y="332107"/>
                </a:cubicBezTo>
                <a:cubicBezTo>
                  <a:pt x="908407" y="335402"/>
                  <a:pt x="901647" y="333367"/>
                  <a:pt x="919163" y="336870"/>
                </a:cubicBezTo>
                <a:cubicBezTo>
                  <a:pt x="922972" y="339410"/>
                  <a:pt x="925843" y="341609"/>
                  <a:pt x="930275" y="343220"/>
                </a:cubicBezTo>
                <a:cubicBezTo>
                  <a:pt x="933896" y="344537"/>
                  <a:pt x="937684" y="345337"/>
                  <a:pt x="941388" y="346395"/>
                </a:cubicBezTo>
                <a:cubicBezTo>
                  <a:pt x="942446" y="347982"/>
                  <a:pt x="942729" y="350633"/>
                  <a:pt x="944563" y="351157"/>
                </a:cubicBezTo>
                <a:cubicBezTo>
                  <a:pt x="950690" y="352908"/>
                  <a:pt x="957285" y="352000"/>
                  <a:pt x="963613" y="352745"/>
                </a:cubicBezTo>
                <a:cubicBezTo>
                  <a:pt x="966293" y="353060"/>
                  <a:pt x="968933" y="353678"/>
                  <a:pt x="971550" y="354332"/>
                </a:cubicBezTo>
                <a:cubicBezTo>
                  <a:pt x="992005" y="359445"/>
                  <a:pt x="973755" y="354897"/>
                  <a:pt x="992188" y="362270"/>
                </a:cubicBezTo>
                <a:cubicBezTo>
                  <a:pt x="1004839" y="367330"/>
                  <a:pt x="992881" y="360814"/>
                  <a:pt x="1003300" y="365445"/>
                </a:cubicBezTo>
                <a:cubicBezTo>
                  <a:pt x="1006544" y="366887"/>
                  <a:pt x="1009581" y="368765"/>
                  <a:pt x="1012825" y="370207"/>
                </a:cubicBezTo>
                <a:cubicBezTo>
                  <a:pt x="1014354" y="370887"/>
                  <a:pt x="1015971" y="371364"/>
                  <a:pt x="1017588" y="371795"/>
                </a:cubicBezTo>
                <a:cubicBezTo>
                  <a:pt x="1023912" y="373481"/>
                  <a:pt x="1030509" y="374259"/>
                  <a:pt x="1036638" y="376557"/>
                </a:cubicBezTo>
                <a:cubicBezTo>
                  <a:pt x="1051381" y="382086"/>
                  <a:pt x="1044952" y="380224"/>
                  <a:pt x="1055688" y="382907"/>
                </a:cubicBezTo>
                <a:cubicBezTo>
                  <a:pt x="1057275" y="383965"/>
                  <a:pt x="1058640" y="385479"/>
                  <a:pt x="1060450" y="386082"/>
                </a:cubicBezTo>
                <a:cubicBezTo>
                  <a:pt x="1063504" y="387100"/>
                  <a:pt x="1067096" y="386230"/>
                  <a:pt x="1069975" y="387670"/>
                </a:cubicBezTo>
                <a:cubicBezTo>
                  <a:pt x="1071681" y="388523"/>
                  <a:pt x="1071929" y="390966"/>
                  <a:pt x="1073150" y="392432"/>
                </a:cubicBezTo>
                <a:cubicBezTo>
                  <a:pt x="1077724" y="397921"/>
                  <a:pt x="1076805" y="396826"/>
                  <a:pt x="1082675" y="398782"/>
                </a:cubicBezTo>
                <a:cubicBezTo>
                  <a:pt x="1092107" y="412932"/>
                  <a:pt x="1079366" y="395931"/>
                  <a:pt x="1090613" y="405132"/>
                </a:cubicBezTo>
                <a:cubicBezTo>
                  <a:pt x="1095247" y="408923"/>
                  <a:pt x="1103313" y="417832"/>
                  <a:pt x="1103313" y="417832"/>
                </a:cubicBezTo>
                <a:cubicBezTo>
                  <a:pt x="1103842" y="419420"/>
                  <a:pt x="1104900" y="420922"/>
                  <a:pt x="1104900" y="422595"/>
                </a:cubicBezTo>
                <a:cubicBezTo>
                  <a:pt x="1104900" y="455202"/>
                  <a:pt x="1105932" y="448353"/>
                  <a:pt x="1100138" y="468632"/>
                </a:cubicBezTo>
                <a:cubicBezTo>
                  <a:pt x="1099192" y="476199"/>
                  <a:pt x="1097354" y="495032"/>
                  <a:pt x="1093788" y="500382"/>
                </a:cubicBezTo>
                <a:cubicBezTo>
                  <a:pt x="1088123" y="508881"/>
                  <a:pt x="1091962" y="503796"/>
                  <a:pt x="1081088" y="514670"/>
                </a:cubicBezTo>
                <a:cubicBezTo>
                  <a:pt x="1078971" y="516787"/>
                  <a:pt x="1077229" y="519360"/>
                  <a:pt x="1074738" y="521020"/>
                </a:cubicBezTo>
                <a:cubicBezTo>
                  <a:pt x="1073150" y="522078"/>
                  <a:pt x="1071424" y="522953"/>
                  <a:pt x="1069975" y="524195"/>
                </a:cubicBezTo>
                <a:cubicBezTo>
                  <a:pt x="1067702" y="526143"/>
                  <a:pt x="1066020" y="528749"/>
                  <a:pt x="1063625" y="530545"/>
                </a:cubicBezTo>
                <a:cubicBezTo>
                  <a:pt x="1061732" y="531965"/>
                  <a:pt x="1059168" y="532300"/>
                  <a:pt x="1057275" y="533720"/>
                </a:cubicBezTo>
                <a:cubicBezTo>
                  <a:pt x="1054880" y="535516"/>
                  <a:pt x="1053377" y="538353"/>
                  <a:pt x="1050925" y="540070"/>
                </a:cubicBezTo>
                <a:cubicBezTo>
                  <a:pt x="1044551" y="544532"/>
                  <a:pt x="1041707" y="544755"/>
                  <a:pt x="1035050" y="546420"/>
                </a:cubicBezTo>
                <a:cubicBezTo>
                  <a:pt x="1033992" y="548007"/>
                  <a:pt x="1033365" y="549990"/>
                  <a:pt x="1031875" y="551182"/>
                </a:cubicBezTo>
                <a:cubicBezTo>
                  <a:pt x="1030568" y="552227"/>
                  <a:pt x="1028716" y="552289"/>
                  <a:pt x="1027113" y="552770"/>
                </a:cubicBezTo>
                <a:cubicBezTo>
                  <a:pt x="1013743" y="556781"/>
                  <a:pt x="1018512" y="555586"/>
                  <a:pt x="1004888" y="557532"/>
                </a:cubicBezTo>
                <a:cubicBezTo>
                  <a:pt x="1000125" y="559120"/>
                  <a:pt x="995564" y="561543"/>
                  <a:pt x="990600" y="562295"/>
                </a:cubicBezTo>
                <a:cubicBezTo>
                  <a:pt x="978000" y="564204"/>
                  <a:pt x="952500" y="565470"/>
                  <a:pt x="952500" y="565470"/>
                </a:cubicBezTo>
                <a:cubicBezTo>
                  <a:pt x="947738" y="566528"/>
                  <a:pt x="942869" y="567190"/>
                  <a:pt x="938213" y="568645"/>
                </a:cubicBezTo>
                <a:cubicBezTo>
                  <a:pt x="934366" y="569847"/>
                  <a:pt x="931038" y="572551"/>
                  <a:pt x="927100" y="573407"/>
                </a:cubicBezTo>
                <a:cubicBezTo>
                  <a:pt x="918762" y="575219"/>
                  <a:pt x="901700" y="576582"/>
                  <a:pt x="901700" y="576582"/>
                </a:cubicBezTo>
                <a:cubicBezTo>
                  <a:pt x="899583" y="577111"/>
                  <a:pt x="897420" y="577480"/>
                  <a:pt x="895350" y="578170"/>
                </a:cubicBezTo>
                <a:cubicBezTo>
                  <a:pt x="892647" y="579071"/>
                  <a:pt x="890162" y="580595"/>
                  <a:pt x="887413" y="581345"/>
                </a:cubicBezTo>
                <a:cubicBezTo>
                  <a:pt x="880902" y="583121"/>
                  <a:pt x="867444" y="583744"/>
                  <a:pt x="862013" y="584520"/>
                </a:cubicBezTo>
                <a:cubicBezTo>
                  <a:pt x="821411" y="590321"/>
                  <a:pt x="867620" y="585598"/>
                  <a:pt x="827088" y="589282"/>
                </a:cubicBezTo>
                <a:cubicBezTo>
                  <a:pt x="789252" y="598742"/>
                  <a:pt x="826596" y="590779"/>
                  <a:pt x="768350" y="595632"/>
                </a:cubicBezTo>
                <a:cubicBezTo>
                  <a:pt x="762454" y="596123"/>
                  <a:pt x="756803" y="598722"/>
                  <a:pt x="750888" y="598807"/>
                </a:cubicBezTo>
                <a:lnTo>
                  <a:pt x="436563" y="600395"/>
                </a:lnTo>
                <a:cubicBezTo>
                  <a:pt x="393171" y="599866"/>
                  <a:pt x="349758" y="600269"/>
                  <a:pt x="306388" y="598807"/>
                </a:cubicBezTo>
                <a:cubicBezTo>
                  <a:pt x="302538" y="598677"/>
                  <a:pt x="299060" y="596353"/>
                  <a:pt x="295275" y="595632"/>
                </a:cubicBezTo>
                <a:cubicBezTo>
                  <a:pt x="251359" y="587267"/>
                  <a:pt x="286005" y="595695"/>
                  <a:pt x="266700" y="590870"/>
                </a:cubicBezTo>
                <a:cubicBezTo>
                  <a:pt x="264583" y="589812"/>
                  <a:pt x="262419" y="588844"/>
                  <a:pt x="260350" y="587695"/>
                </a:cubicBezTo>
                <a:cubicBezTo>
                  <a:pt x="257653" y="586196"/>
                  <a:pt x="255362" y="583839"/>
                  <a:pt x="252413" y="582932"/>
                </a:cubicBezTo>
                <a:cubicBezTo>
                  <a:pt x="248335" y="581677"/>
                  <a:pt x="243946" y="581874"/>
                  <a:pt x="239713" y="581345"/>
                </a:cubicBezTo>
                <a:cubicBezTo>
                  <a:pt x="238125" y="580816"/>
                  <a:pt x="236553" y="580238"/>
                  <a:pt x="234950" y="579757"/>
                </a:cubicBezTo>
                <a:cubicBezTo>
                  <a:pt x="231260" y="578650"/>
                  <a:pt x="227415" y="578013"/>
                  <a:pt x="223838" y="576582"/>
                </a:cubicBezTo>
                <a:cubicBezTo>
                  <a:pt x="222066" y="575873"/>
                  <a:pt x="220732" y="574354"/>
                  <a:pt x="219075" y="573407"/>
                </a:cubicBezTo>
                <a:cubicBezTo>
                  <a:pt x="217020" y="572233"/>
                  <a:pt x="214941" y="571063"/>
                  <a:pt x="212725" y="570232"/>
                </a:cubicBezTo>
                <a:cubicBezTo>
                  <a:pt x="206939" y="568063"/>
                  <a:pt x="197094" y="567613"/>
                  <a:pt x="192088" y="567057"/>
                </a:cubicBezTo>
                <a:cubicBezTo>
                  <a:pt x="184150" y="564411"/>
                  <a:pt x="176479" y="560761"/>
                  <a:pt x="168275" y="559120"/>
                </a:cubicBezTo>
                <a:lnTo>
                  <a:pt x="155575" y="549595"/>
                </a:lnTo>
                <a:close/>
              </a:path>
            </a:pathLst>
          </a:cu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71A9F00-B072-486C-8163-2FBFB24A9434}"/>
              </a:ext>
            </a:extLst>
          </p:cNvPr>
          <p:cNvSpPr/>
          <p:nvPr/>
        </p:nvSpPr>
        <p:spPr>
          <a:xfrm>
            <a:off x="4084182" y="4353225"/>
            <a:ext cx="1104971" cy="600395"/>
          </a:xfrm>
          <a:custGeom>
            <a:avLst/>
            <a:gdLst>
              <a:gd name="connsiteX0" fmla="*/ 155575 w 1104971"/>
              <a:gd name="connsiteY0" fmla="*/ 549595 h 600395"/>
              <a:gd name="connsiteX1" fmla="*/ 155575 w 1104971"/>
              <a:gd name="connsiteY1" fmla="*/ 549595 h 600395"/>
              <a:gd name="connsiteX2" fmla="*/ 134938 w 1104971"/>
              <a:gd name="connsiteY2" fmla="*/ 543245 h 600395"/>
              <a:gd name="connsiteX3" fmla="*/ 120650 w 1104971"/>
              <a:gd name="connsiteY3" fmla="*/ 540070 h 600395"/>
              <a:gd name="connsiteX4" fmla="*/ 93663 w 1104971"/>
              <a:gd name="connsiteY4" fmla="*/ 533720 h 600395"/>
              <a:gd name="connsiteX5" fmla="*/ 76200 w 1104971"/>
              <a:gd name="connsiteY5" fmla="*/ 524195 h 600395"/>
              <a:gd name="connsiteX6" fmla="*/ 63500 w 1104971"/>
              <a:gd name="connsiteY6" fmla="*/ 517845 h 600395"/>
              <a:gd name="connsiteX7" fmla="*/ 50800 w 1104971"/>
              <a:gd name="connsiteY7" fmla="*/ 506732 h 600395"/>
              <a:gd name="connsiteX8" fmla="*/ 46038 w 1104971"/>
              <a:gd name="connsiteY8" fmla="*/ 501970 h 600395"/>
              <a:gd name="connsiteX9" fmla="*/ 33338 w 1104971"/>
              <a:gd name="connsiteY9" fmla="*/ 498795 h 600395"/>
              <a:gd name="connsiteX10" fmla="*/ 25400 w 1104971"/>
              <a:gd name="connsiteY10" fmla="*/ 489270 h 600395"/>
              <a:gd name="connsiteX11" fmla="*/ 19050 w 1104971"/>
              <a:gd name="connsiteY11" fmla="*/ 484507 h 600395"/>
              <a:gd name="connsiteX12" fmla="*/ 15875 w 1104971"/>
              <a:gd name="connsiteY12" fmla="*/ 479745 h 600395"/>
              <a:gd name="connsiteX13" fmla="*/ 11113 w 1104971"/>
              <a:gd name="connsiteY13" fmla="*/ 473395 h 600395"/>
              <a:gd name="connsiteX14" fmla="*/ 4763 w 1104971"/>
              <a:gd name="connsiteY14" fmla="*/ 449582 h 600395"/>
              <a:gd name="connsiteX15" fmla="*/ 1588 w 1104971"/>
              <a:gd name="connsiteY15" fmla="*/ 436882 h 600395"/>
              <a:gd name="connsiteX16" fmla="*/ 0 w 1104971"/>
              <a:gd name="connsiteY16" fmla="*/ 433707 h 600395"/>
              <a:gd name="connsiteX17" fmla="*/ 3175 w 1104971"/>
              <a:gd name="connsiteY17" fmla="*/ 413070 h 600395"/>
              <a:gd name="connsiteX18" fmla="*/ 4763 w 1104971"/>
              <a:gd name="connsiteY18" fmla="*/ 406720 h 600395"/>
              <a:gd name="connsiteX19" fmla="*/ 11113 w 1104971"/>
              <a:gd name="connsiteY19" fmla="*/ 403545 h 600395"/>
              <a:gd name="connsiteX20" fmla="*/ 22225 w 1104971"/>
              <a:gd name="connsiteY20" fmla="*/ 398782 h 600395"/>
              <a:gd name="connsiteX21" fmla="*/ 33338 w 1104971"/>
              <a:gd name="connsiteY21" fmla="*/ 389257 h 600395"/>
              <a:gd name="connsiteX22" fmla="*/ 38100 w 1104971"/>
              <a:gd name="connsiteY22" fmla="*/ 384495 h 600395"/>
              <a:gd name="connsiteX23" fmla="*/ 58738 w 1104971"/>
              <a:gd name="connsiteY23" fmla="*/ 382907 h 600395"/>
              <a:gd name="connsiteX24" fmla="*/ 63500 w 1104971"/>
              <a:gd name="connsiteY24" fmla="*/ 381320 h 600395"/>
              <a:gd name="connsiteX25" fmla="*/ 69850 w 1104971"/>
              <a:gd name="connsiteY25" fmla="*/ 378145 h 600395"/>
              <a:gd name="connsiteX26" fmla="*/ 82550 w 1104971"/>
              <a:gd name="connsiteY26" fmla="*/ 376557 h 600395"/>
              <a:gd name="connsiteX27" fmla="*/ 103188 w 1104971"/>
              <a:gd name="connsiteY27" fmla="*/ 371795 h 600395"/>
              <a:gd name="connsiteX28" fmla="*/ 127000 w 1104971"/>
              <a:gd name="connsiteY28" fmla="*/ 367032 h 600395"/>
              <a:gd name="connsiteX29" fmla="*/ 138113 w 1104971"/>
              <a:gd name="connsiteY29" fmla="*/ 362270 h 600395"/>
              <a:gd name="connsiteX30" fmla="*/ 155575 w 1104971"/>
              <a:gd name="connsiteY30" fmla="*/ 360682 h 600395"/>
              <a:gd name="connsiteX31" fmla="*/ 161925 w 1104971"/>
              <a:gd name="connsiteY31" fmla="*/ 359095 h 600395"/>
              <a:gd name="connsiteX32" fmla="*/ 180975 w 1104971"/>
              <a:gd name="connsiteY32" fmla="*/ 357507 h 600395"/>
              <a:gd name="connsiteX33" fmla="*/ 195263 w 1104971"/>
              <a:gd name="connsiteY33" fmla="*/ 349570 h 600395"/>
              <a:gd name="connsiteX34" fmla="*/ 215900 w 1104971"/>
              <a:gd name="connsiteY34" fmla="*/ 347982 h 600395"/>
              <a:gd name="connsiteX35" fmla="*/ 228600 w 1104971"/>
              <a:gd name="connsiteY35" fmla="*/ 346395 h 600395"/>
              <a:gd name="connsiteX36" fmla="*/ 236538 w 1104971"/>
              <a:gd name="connsiteY36" fmla="*/ 343220 h 600395"/>
              <a:gd name="connsiteX37" fmla="*/ 246063 w 1104971"/>
              <a:gd name="connsiteY37" fmla="*/ 338457 h 600395"/>
              <a:gd name="connsiteX38" fmla="*/ 255588 w 1104971"/>
              <a:gd name="connsiteY38" fmla="*/ 328932 h 600395"/>
              <a:gd name="connsiteX39" fmla="*/ 263525 w 1104971"/>
              <a:gd name="connsiteY39" fmla="*/ 319407 h 600395"/>
              <a:gd name="connsiteX40" fmla="*/ 265113 w 1104971"/>
              <a:gd name="connsiteY40" fmla="*/ 313057 h 600395"/>
              <a:gd name="connsiteX41" fmla="*/ 269875 w 1104971"/>
              <a:gd name="connsiteY41" fmla="*/ 300357 h 600395"/>
              <a:gd name="connsiteX42" fmla="*/ 271463 w 1104971"/>
              <a:gd name="connsiteY42" fmla="*/ 290832 h 600395"/>
              <a:gd name="connsiteX43" fmla="*/ 276225 w 1104971"/>
              <a:gd name="connsiteY43" fmla="*/ 286070 h 600395"/>
              <a:gd name="connsiteX44" fmla="*/ 277813 w 1104971"/>
              <a:gd name="connsiteY44" fmla="*/ 281307 h 600395"/>
              <a:gd name="connsiteX45" fmla="*/ 282575 w 1104971"/>
              <a:gd name="connsiteY45" fmla="*/ 276545 h 600395"/>
              <a:gd name="connsiteX46" fmla="*/ 288925 w 1104971"/>
              <a:gd name="connsiteY46" fmla="*/ 267020 h 600395"/>
              <a:gd name="connsiteX47" fmla="*/ 290513 w 1104971"/>
              <a:gd name="connsiteY47" fmla="*/ 260670 h 600395"/>
              <a:gd name="connsiteX48" fmla="*/ 301625 w 1104971"/>
              <a:gd name="connsiteY48" fmla="*/ 249557 h 600395"/>
              <a:gd name="connsiteX49" fmla="*/ 307975 w 1104971"/>
              <a:gd name="connsiteY49" fmla="*/ 240032 h 600395"/>
              <a:gd name="connsiteX50" fmla="*/ 311150 w 1104971"/>
              <a:gd name="connsiteY50" fmla="*/ 228920 h 600395"/>
              <a:gd name="connsiteX51" fmla="*/ 322263 w 1104971"/>
              <a:gd name="connsiteY51" fmla="*/ 217807 h 600395"/>
              <a:gd name="connsiteX52" fmla="*/ 328613 w 1104971"/>
              <a:gd name="connsiteY52" fmla="*/ 208282 h 600395"/>
              <a:gd name="connsiteX53" fmla="*/ 334963 w 1104971"/>
              <a:gd name="connsiteY53" fmla="*/ 195582 h 600395"/>
              <a:gd name="connsiteX54" fmla="*/ 338138 w 1104971"/>
              <a:gd name="connsiteY54" fmla="*/ 190820 h 600395"/>
              <a:gd name="connsiteX55" fmla="*/ 342900 w 1104971"/>
              <a:gd name="connsiteY55" fmla="*/ 181295 h 600395"/>
              <a:gd name="connsiteX56" fmla="*/ 346075 w 1104971"/>
              <a:gd name="connsiteY56" fmla="*/ 173357 h 600395"/>
              <a:gd name="connsiteX57" fmla="*/ 350838 w 1104971"/>
              <a:gd name="connsiteY57" fmla="*/ 167007 h 600395"/>
              <a:gd name="connsiteX58" fmla="*/ 360363 w 1104971"/>
              <a:gd name="connsiteY58" fmla="*/ 147957 h 600395"/>
              <a:gd name="connsiteX59" fmla="*/ 365125 w 1104971"/>
              <a:gd name="connsiteY59" fmla="*/ 144782 h 600395"/>
              <a:gd name="connsiteX60" fmla="*/ 373063 w 1104971"/>
              <a:gd name="connsiteY60" fmla="*/ 133670 h 600395"/>
              <a:gd name="connsiteX61" fmla="*/ 382588 w 1104971"/>
              <a:gd name="connsiteY61" fmla="*/ 125732 h 600395"/>
              <a:gd name="connsiteX62" fmla="*/ 385763 w 1104971"/>
              <a:gd name="connsiteY62" fmla="*/ 120970 h 600395"/>
              <a:gd name="connsiteX63" fmla="*/ 396875 w 1104971"/>
              <a:gd name="connsiteY63" fmla="*/ 109857 h 600395"/>
              <a:gd name="connsiteX64" fmla="*/ 401638 w 1104971"/>
              <a:gd name="connsiteY64" fmla="*/ 103507 h 600395"/>
              <a:gd name="connsiteX65" fmla="*/ 409575 w 1104971"/>
              <a:gd name="connsiteY65" fmla="*/ 100332 h 600395"/>
              <a:gd name="connsiteX66" fmla="*/ 412750 w 1104971"/>
              <a:gd name="connsiteY66" fmla="*/ 95570 h 600395"/>
              <a:gd name="connsiteX67" fmla="*/ 417513 w 1104971"/>
              <a:gd name="connsiteY67" fmla="*/ 93982 h 600395"/>
              <a:gd name="connsiteX68" fmla="*/ 422275 w 1104971"/>
              <a:gd name="connsiteY68" fmla="*/ 90807 h 600395"/>
              <a:gd name="connsiteX69" fmla="*/ 428625 w 1104971"/>
              <a:gd name="connsiteY69" fmla="*/ 87632 h 600395"/>
              <a:gd name="connsiteX70" fmla="*/ 438150 w 1104971"/>
              <a:gd name="connsiteY70" fmla="*/ 79695 h 600395"/>
              <a:gd name="connsiteX71" fmla="*/ 450850 w 1104971"/>
              <a:gd name="connsiteY71" fmla="*/ 65407 h 600395"/>
              <a:gd name="connsiteX72" fmla="*/ 455613 w 1104971"/>
              <a:gd name="connsiteY72" fmla="*/ 60645 h 600395"/>
              <a:gd name="connsiteX73" fmla="*/ 458788 w 1104971"/>
              <a:gd name="connsiteY73" fmla="*/ 55882 h 600395"/>
              <a:gd name="connsiteX74" fmla="*/ 466725 w 1104971"/>
              <a:gd name="connsiteY74" fmla="*/ 51120 h 600395"/>
              <a:gd name="connsiteX75" fmla="*/ 477838 w 1104971"/>
              <a:gd name="connsiteY75" fmla="*/ 41595 h 600395"/>
              <a:gd name="connsiteX76" fmla="*/ 487363 w 1104971"/>
              <a:gd name="connsiteY76" fmla="*/ 33657 h 600395"/>
              <a:gd name="connsiteX77" fmla="*/ 498475 w 1104971"/>
              <a:gd name="connsiteY77" fmla="*/ 22545 h 600395"/>
              <a:gd name="connsiteX78" fmla="*/ 515938 w 1104971"/>
              <a:gd name="connsiteY78" fmla="*/ 6670 h 600395"/>
              <a:gd name="connsiteX79" fmla="*/ 520700 w 1104971"/>
              <a:gd name="connsiteY79" fmla="*/ 5082 h 600395"/>
              <a:gd name="connsiteX80" fmla="*/ 523875 w 1104971"/>
              <a:gd name="connsiteY80" fmla="*/ 320 h 600395"/>
              <a:gd name="connsiteX81" fmla="*/ 596900 w 1104971"/>
              <a:gd name="connsiteY81" fmla="*/ 1907 h 600395"/>
              <a:gd name="connsiteX82" fmla="*/ 603250 w 1104971"/>
              <a:gd name="connsiteY82" fmla="*/ 3495 h 600395"/>
              <a:gd name="connsiteX83" fmla="*/ 612775 w 1104971"/>
              <a:gd name="connsiteY83" fmla="*/ 5082 h 600395"/>
              <a:gd name="connsiteX84" fmla="*/ 622300 w 1104971"/>
              <a:gd name="connsiteY84" fmla="*/ 13020 h 600395"/>
              <a:gd name="connsiteX85" fmla="*/ 631825 w 1104971"/>
              <a:gd name="connsiteY85" fmla="*/ 19370 h 600395"/>
              <a:gd name="connsiteX86" fmla="*/ 636588 w 1104971"/>
              <a:gd name="connsiteY86" fmla="*/ 24132 h 600395"/>
              <a:gd name="connsiteX87" fmla="*/ 649288 w 1104971"/>
              <a:gd name="connsiteY87" fmla="*/ 27307 h 600395"/>
              <a:gd name="connsiteX88" fmla="*/ 655638 w 1104971"/>
              <a:gd name="connsiteY88" fmla="*/ 32070 h 600395"/>
              <a:gd name="connsiteX89" fmla="*/ 658813 w 1104971"/>
              <a:gd name="connsiteY89" fmla="*/ 36832 h 600395"/>
              <a:gd name="connsiteX90" fmla="*/ 665163 w 1104971"/>
              <a:gd name="connsiteY90" fmla="*/ 38420 h 600395"/>
              <a:gd name="connsiteX91" fmla="*/ 673100 w 1104971"/>
              <a:gd name="connsiteY91" fmla="*/ 49532 h 600395"/>
              <a:gd name="connsiteX92" fmla="*/ 679450 w 1104971"/>
              <a:gd name="connsiteY92" fmla="*/ 57470 h 600395"/>
              <a:gd name="connsiteX93" fmla="*/ 682625 w 1104971"/>
              <a:gd name="connsiteY93" fmla="*/ 62232 h 600395"/>
              <a:gd name="connsiteX94" fmla="*/ 693738 w 1104971"/>
              <a:gd name="connsiteY94" fmla="*/ 68582 h 600395"/>
              <a:gd name="connsiteX95" fmla="*/ 700088 w 1104971"/>
              <a:gd name="connsiteY95" fmla="*/ 73345 h 600395"/>
              <a:gd name="connsiteX96" fmla="*/ 709613 w 1104971"/>
              <a:gd name="connsiteY96" fmla="*/ 81282 h 600395"/>
              <a:gd name="connsiteX97" fmla="*/ 723900 w 1104971"/>
              <a:gd name="connsiteY97" fmla="*/ 103507 h 600395"/>
              <a:gd name="connsiteX98" fmla="*/ 727075 w 1104971"/>
              <a:gd name="connsiteY98" fmla="*/ 108270 h 600395"/>
              <a:gd name="connsiteX99" fmla="*/ 728663 w 1104971"/>
              <a:gd name="connsiteY99" fmla="*/ 113032 h 600395"/>
              <a:gd name="connsiteX100" fmla="*/ 738188 w 1104971"/>
              <a:gd name="connsiteY100" fmla="*/ 125732 h 600395"/>
              <a:gd name="connsiteX101" fmla="*/ 747713 w 1104971"/>
              <a:gd name="connsiteY101" fmla="*/ 146370 h 600395"/>
              <a:gd name="connsiteX102" fmla="*/ 750888 w 1104971"/>
              <a:gd name="connsiteY102" fmla="*/ 157482 h 600395"/>
              <a:gd name="connsiteX103" fmla="*/ 754063 w 1104971"/>
              <a:gd name="connsiteY103" fmla="*/ 165420 h 600395"/>
              <a:gd name="connsiteX104" fmla="*/ 763588 w 1104971"/>
              <a:gd name="connsiteY104" fmla="*/ 176532 h 600395"/>
              <a:gd name="connsiteX105" fmla="*/ 769938 w 1104971"/>
              <a:gd name="connsiteY105" fmla="*/ 181295 h 600395"/>
              <a:gd name="connsiteX106" fmla="*/ 776288 w 1104971"/>
              <a:gd name="connsiteY106" fmla="*/ 187645 h 600395"/>
              <a:gd name="connsiteX107" fmla="*/ 788988 w 1104971"/>
              <a:gd name="connsiteY107" fmla="*/ 193995 h 600395"/>
              <a:gd name="connsiteX108" fmla="*/ 793750 w 1104971"/>
              <a:gd name="connsiteY108" fmla="*/ 198757 h 600395"/>
              <a:gd name="connsiteX109" fmla="*/ 800100 w 1104971"/>
              <a:gd name="connsiteY109" fmla="*/ 209870 h 600395"/>
              <a:gd name="connsiteX110" fmla="*/ 804863 w 1104971"/>
              <a:gd name="connsiteY110" fmla="*/ 214632 h 600395"/>
              <a:gd name="connsiteX111" fmla="*/ 812800 w 1104971"/>
              <a:gd name="connsiteY111" fmla="*/ 224157 h 600395"/>
              <a:gd name="connsiteX112" fmla="*/ 820738 w 1104971"/>
              <a:gd name="connsiteY112" fmla="*/ 236857 h 600395"/>
              <a:gd name="connsiteX113" fmla="*/ 823913 w 1104971"/>
              <a:gd name="connsiteY113" fmla="*/ 243207 h 600395"/>
              <a:gd name="connsiteX114" fmla="*/ 833438 w 1104971"/>
              <a:gd name="connsiteY114" fmla="*/ 254320 h 600395"/>
              <a:gd name="connsiteX115" fmla="*/ 838200 w 1104971"/>
              <a:gd name="connsiteY115" fmla="*/ 257495 h 600395"/>
              <a:gd name="connsiteX116" fmla="*/ 844550 w 1104971"/>
              <a:gd name="connsiteY116" fmla="*/ 267020 h 600395"/>
              <a:gd name="connsiteX117" fmla="*/ 846138 w 1104971"/>
              <a:gd name="connsiteY117" fmla="*/ 271782 h 600395"/>
              <a:gd name="connsiteX118" fmla="*/ 849313 w 1104971"/>
              <a:gd name="connsiteY118" fmla="*/ 276545 h 600395"/>
              <a:gd name="connsiteX119" fmla="*/ 850900 w 1104971"/>
              <a:gd name="connsiteY119" fmla="*/ 282895 h 600395"/>
              <a:gd name="connsiteX120" fmla="*/ 857250 w 1104971"/>
              <a:gd name="connsiteY120" fmla="*/ 287657 h 600395"/>
              <a:gd name="connsiteX121" fmla="*/ 860425 w 1104971"/>
              <a:gd name="connsiteY121" fmla="*/ 292420 h 600395"/>
              <a:gd name="connsiteX122" fmla="*/ 871538 w 1104971"/>
              <a:gd name="connsiteY122" fmla="*/ 303532 h 600395"/>
              <a:gd name="connsiteX123" fmla="*/ 879475 w 1104971"/>
              <a:gd name="connsiteY123" fmla="*/ 313057 h 600395"/>
              <a:gd name="connsiteX124" fmla="*/ 882650 w 1104971"/>
              <a:gd name="connsiteY124" fmla="*/ 317820 h 600395"/>
              <a:gd name="connsiteX125" fmla="*/ 887413 w 1104971"/>
              <a:gd name="connsiteY125" fmla="*/ 320995 h 600395"/>
              <a:gd name="connsiteX126" fmla="*/ 898525 w 1104971"/>
              <a:gd name="connsiteY126" fmla="*/ 332107 h 600395"/>
              <a:gd name="connsiteX127" fmla="*/ 919163 w 1104971"/>
              <a:gd name="connsiteY127" fmla="*/ 336870 h 600395"/>
              <a:gd name="connsiteX128" fmla="*/ 930275 w 1104971"/>
              <a:gd name="connsiteY128" fmla="*/ 343220 h 600395"/>
              <a:gd name="connsiteX129" fmla="*/ 941388 w 1104971"/>
              <a:gd name="connsiteY129" fmla="*/ 346395 h 600395"/>
              <a:gd name="connsiteX130" fmla="*/ 944563 w 1104971"/>
              <a:gd name="connsiteY130" fmla="*/ 351157 h 600395"/>
              <a:gd name="connsiteX131" fmla="*/ 963613 w 1104971"/>
              <a:gd name="connsiteY131" fmla="*/ 352745 h 600395"/>
              <a:gd name="connsiteX132" fmla="*/ 971550 w 1104971"/>
              <a:gd name="connsiteY132" fmla="*/ 354332 h 600395"/>
              <a:gd name="connsiteX133" fmla="*/ 992188 w 1104971"/>
              <a:gd name="connsiteY133" fmla="*/ 362270 h 600395"/>
              <a:gd name="connsiteX134" fmla="*/ 1003300 w 1104971"/>
              <a:gd name="connsiteY134" fmla="*/ 365445 h 600395"/>
              <a:gd name="connsiteX135" fmla="*/ 1012825 w 1104971"/>
              <a:gd name="connsiteY135" fmla="*/ 370207 h 600395"/>
              <a:gd name="connsiteX136" fmla="*/ 1017588 w 1104971"/>
              <a:gd name="connsiteY136" fmla="*/ 371795 h 600395"/>
              <a:gd name="connsiteX137" fmla="*/ 1036638 w 1104971"/>
              <a:gd name="connsiteY137" fmla="*/ 376557 h 600395"/>
              <a:gd name="connsiteX138" fmla="*/ 1055688 w 1104971"/>
              <a:gd name="connsiteY138" fmla="*/ 382907 h 600395"/>
              <a:gd name="connsiteX139" fmla="*/ 1060450 w 1104971"/>
              <a:gd name="connsiteY139" fmla="*/ 386082 h 600395"/>
              <a:gd name="connsiteX140" fmla="*/ 1069975 w 1104971"/>
              <a:gd name="connsiteY140" fmla="*/ 387670 h 600395"/>
              <a:gd name="connsiteX141" fmla="*/ 1073150 w 1104971"/>
              <a:gd name="connsiteY141" fmla="*/ 392432 h 600395"/>
              <a:gd name="connsiteX142" fmla="*/ 1082675 w 1104971"/>
              <a:gd name="connsiteY142" fmla="*/ 398782 h 600395"/>
              <a:gd name="connsiteX143" fmla="*/ 1090613 w 1104971"/>
              <a:gd name="connsiteY143" fmla="*/ 405132 h 600395"/>
              <a:gd name="connsiteX144" fmla="*/ 1103313 w 1104971"/>
              <a:gd name="connsiteY144" fmla="*/ 417832 h 600395"/>
              <a:gd name="connsiteX145" fmla="*/ 1104900 w 1104971"/>
              <a:gd name="connsiteY145" fmla="*/ 422595 h 600395"/>
              <a:gd name="connsiteX146" fmla="*/ 1100138 w 1104971"/>
              <a:gd name="connsiteY146" fmla="*/ 468632 h 600395"/>
              <a:gd name="connsiteX147" fmla="*/ 1093788 w 1104971"/>
              <a:gd name="connsiteY147" fmla="*/ 500382 h 600395"/>
              <a:gd name="connsiteX148" fmla="*/ 1081088 w 1104971"/>
              <a:gd name="connsiteY148" fmla="*/ 514670 h 600395"/>
              <a:gd name="connsiteX149" fmla="*/ 1074738 w 1104971"/>
              <a:gd name="connsiteY149" fmla="*/ 521020 h 600395"/>
              <a:gd name="connsiteX150" fmla="*/ 1069975 w 1104971"/>
              <a:gd name="connsiteY150" fmla="*/ 524195 h 600395"/>
              <a:gd name="connsiteX151" fmla="*/ 1063625 w 1104971"/>
              <a:gd name="connsiteY151" fmla="*/ 530545 h 600395"/>
              <a:gd name="connsiteX152" fmla="*/ 1057275 w 1104971"/>
              <a:gd name="connsiteY152" fmla="*/ 533720 h 600395"/>
              <a:gd name="connsiteX153" fmla="*/ 1050925 w 1104971"/>
              <a:gd name="connsiteY153" fmla="*/ 540070 h 600395"/>
              <a:gd name="connsiteX154" fmla="*/ 1035050 w 1104971"/>
              <a:gd name="connsiteY154" fmla="*/ 546420 h 600395"/>
              <a:gd name="connsiteX155" fmla="*/ 1031875 w 1104971"/>
              <a:gd name="connsiteY155" fmla="*/ 551182 h 600395"/>
              <a:gd name="connsiteX156" fmla="*/ 1027113 w 1104971"/>
              <a:gd name="connsiteY156" fmla="*/ 552770 h 600395"/>
              <a:gd name="connsiteX157" fmla="*/ 1004888 w 1104971"/>
              <a:gd name="connsiteY157" fmla="*/ 557532 h 600395"/>
              <a:gd name="connsiteX158" fmla="*/ 990600 w 1104971"/>
              <a:gd name="connsiteY158" fmla="*/ 562295 h 600395"/>
              <a:gd name="connsiteX159" fmla="*/ 952500 w 1104971"/>
              <a:gd name="connsiteY159" fmla="*/ 565470 h 600395"/>
              <a:gd name="connsiteX160" fmla="*/ 938213 w 1104971"/>
              <a:gd name="connsiteY160" fmla="*/ 568645 h 600395"/>
              <a:gd name="connsiteX161" fmla="*/ 927100 w 1104971"/>
              <a:gd name="connsiteY161" fmla="*/ 573407 h 600395"/>
              <a:gd name="connsiteX162" fmla="*/ 901700 w 1104971"/>
              <a:gd name="connsiteY162" fmla="*/ 576582 h 600395"/>
              <a:gd name="connsiteX163" fmla="*/ 895350 w 1104971"/>
              <a:gd name="connsiteY163" fmla="*/ 578170 h 600395"/>
              <a:gd name="connsiteX164" fmla="*/ 887413 w 1104971"/>
              <a:gd name="connsiteY164" fmla="*/ 581345 h 600395"/>
              <a:gd name="connsiteX165" fmla="*/ 862013 w 1104971"/>
              <a:gd name="connsiteY165" fmla="*/ 584520 h 600395"/>
              <a:gd name="connsiteX166" fmla="*/ 827088 w 1104971"/>
              <a:gd name="connsiteY166" fmla="*/ 589282 h 600395"/>
              <a:gd name="connsiteX167" fmla="*/ 768350 w 1104971"/>
              <a:gd name="connsiteY167" fmla="*/ 595632 h 600395"/>
              <a:gd name="connsiteX168" fmla="*/ 750888 w 1104971"/>
              <a:gd name="connsiteY168" fmla="*/ 598807 h 600395"/>
              <a:gd name="connsiteX169" fmla="*/ 436563 w 1104971"/>
              <a:gd name="connsiteY169" fmla="*/ 600395 h 600395"/>
              <a:gd name="connsiteX170" fmla="*/ 306388 w 1104971"/>
              <a:gd name="connsiteY170" fmla="*/ 598807 h 600395"/>
              <a:gd name="connsiteX171" fmla="*/ 295275 w 1104971"/>
              <a:gd name="connsiteY171" fmla="*/ 595632 h 600395"/>
              <a:gd name="connsiteX172" fmla="*/ 266700 w 1104971"/>
              <a:gd name="connsiteY172" fmla="*/ 590870 h 600395"/>
              <a:gd name="connsiteX173" fmla="*/ 260350 w 1104971"/>
              <a:gd name="connsiteY173" fmla="*/ 587695 h 600395"/>
              <a:gd name="connsiteX174" fmla="*/ 252413 w 1104971"/>
              <a:gd name="connsiteY174" fmla="*/ 582932 h 600395"/>
              <a:gd name="connsiteX175" fmla="*/ 239713 w 1104971"/>
              <a:gd name="connsiteY175" fmla="*/ 581345 h 600395"/>
              <a:gd name="connsiteX176" fmla="*/ 234950 w 1104971"/>
              <a:gd name="connsiteY176" fmla="*/ 579757 h 600395"/>
              <a:gd name="connsiteX177" fmla="*/ 223838 w 1104971"/>
              <a:gd name="connsiteY177" fmla="*/ 576582 h 600395"/>
              <a:gd name="connsiteX178" fmla="*/ 219075 w 1104971"/>
              <a:gd name="connsiteY178" fmla="*/ 573407 h 600395"/>
              <a:gd name="connsiteX179" fmla="*/ 212725 w 1104971"/>
              <a:gd name="connsiteY179" fmla="*/ 570232 h 600395"/>
              <a:gd name="connsiteX180" fmla="*/ 192088 w 1104971"/>
              <a:gd name="connsiteY180" fmla="*/ 567057 h 600395"/>
              <a:gd name="connsiteX181" fmla="*/ 168275 w 1104971"/>
              <a:gd name="connsiteY181" fmla="*/ 559120 h 600395"/>
              <a:gd name="connsiteX182" fmla="*/ 155575 w 1104971"/>
              <a:gd name="connsiteY182" fmla="*/ 549595 h 60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1104971" h="600395">
                <a:moveTo>
                  <a:pt x="155575" y="549595"/>
                </a:moveTo>
                <a:lnTo>
                  <a:pt x="155575" y="549595"/>
                </a:lnTo>
                <a:cubicBezTo>
                  <a:pt x="144043" y="545750"/>
                  <a:pt x="144061" y="545350"/>
                  <a:pt x="134938" y="543245"/>
                </a:cubicBezTo>
                <a:cubicBezTo>
                  <a:pt x="130184" y="542148"/>
                  <a:pt x="125307" y="541525"/>
                  <a:pt x="120650" y="540070"/>
                </a:cubicBezTo>
                <a:cubicBezTo>
                  <a:pt x="95909" y="532338"/>
                  <a:pt x="125083" y="536861"/>
                  <a:pt x="93663" y="533720"/>
                </a:cubicBezTo>
                <a:cubicBezTo>
                  <a:pt x="86977" y="530377"/>
                  <a:pt x="83094" y="528582"/>
                  <a:pt x="76200" y="524195"/>
                </a:cubicBezTo>
                <a:cubicBezTo>
                  <a:pt x="65723" y="517528"/>
                  <a:pt x="74381" y="520564"/>
                  <a:pt x="63500" y="517845"/>
                </a:cubicBezTo>
                <a:cubicBezTo>
                  <a:pt x="54505" y="504351"/>
                  <a:pt x="69319" y="525251"/>
                  <a:pt x="50800" y="506732"/>
                </a:cubicBezTo>
                <a:cubicBezTo>
                  <a:pt x="49213" y="505145"/>
                  <a:pt x="48082" y="502899"/>
                  <a:pt x="46038" y="501970"/>
                </a:cubicBezTo>
                <a:cubicBezTo>
                  <a:pt x="42065" y="500164"/>
                  <a:pt x="33338" y="498795"/>
                  <a:pt x="33338" y="498795"/>
                </a:cubicBezTo>
                <a:cubicBezTo>
                  <a:pt x="30070" y="493893"/>
                  <a:pt x="30156" y="493346"/>
                  <a:pt x="25400" y="489270"/>
                </a:cubicBezTo>
                <a:cubicBezTo>
                  <a:pt x="23391" y="487548"/>
                  <a:pt x="20921" y="486378"/>
                  <a:pt x="19050" y="484507"/>
                </a:cubicBezTo>
                <a:cubicBezTo>
                  <a:pt x="17701" y="483158"/>
                  <a:pt x="16984" y="481297"/>
                  <a:pt x="15875" y="479745"/>
                </a:cubicBezTo>
                <a:cubicBezTo>
                  <a:pt x="14337" y="477592"/>
                  <a:pt x="12700" y="475512"/>
                  <a:pt x="11113" y="473395"/>
                </a:cubicBezTo>
                <a:cubicBezTo>
                  <a:pt x="2320" y="447019"/>
                  <a:pt x="9106" y="469851"/>
                  <a:pt x="4763" y="449582"/>
                </a:cubicBezTo>
                <a:cubicBezTo>
                  <a:pt x="3849" y="445315"/>
                  <a:pt x="1588" y="436882"/>
                  <a:pt x="1588" y="436882"/>
                </a:cubicBezTo>
                <a:lnTo>
                  <a:pt x="0" y="433707"/>
                </a:lnTo>
                <a:cubicBezTo>
                  <a:pt x="1058" y="426828"/>
                  <a:pt x="1965" y="419924"/>
                  <a:pt x="3175" y="413070"/>
                </a:cubicBezTo>
                <a:cubicBezTo>
                  <a:pt x="3554" y="410921"/>
                  <a:pt x="3366" y="408396"/>
                  <a:pt x="4763" y="406720"/>
                </a:cubicBezTo>
                <a:cubicBezTo>
                  <a:pt x="6278" y="404902"/>
                  <a:pt x="9058" y="404719"/>
                  <a:pt x="11113" y="403545"/>
                </a:cubicBezTo>
                <a:cubicBezTo>
                  <a:pt x="19640" y="398672"/>
                  <a:pt x="11794" y="401391"/>
                  <a:pt x="22225" y="398782"/>
                </a:cubicBezTo>
                <a:cubicBezTo>
                  <a:pt x="34050" y="386959"/>
                  <a:pt x="19074" y="401484"/>
                  <a:pt x="33338" y="389257"/>
                </a:cubicBezTo>
                <a:cubicBezTo>
                  <a:pt x="35042" y="387796"/>
                  <a:pt x="35922" y="385039"/>
                  <a:pt x="38100" y="384495"/>
                </a:cubicBezTo>
                <a:cubicBezTo>
                  <a:pt x="44794" y="382822"/>
                  <a:pt x="51859" y="383436"/>
                  <a:pt x="58738" y="382907"/>
                </a:cubicBezTo>
                <a:cubicBezTo>
                  <a:pt x="60325" y="382378"/>
                  <a:pt x="61962" y="381979"/>
                  <a:pt x="63500" y="381320"/>
                </a:cubicBezTo>
                <a:cubicBezTo>
                  <a:pt x="65675" y="380388"/>
                  <a:pt x="67554" y="378719"/>
                  <a:pt x="69850" y="378145"/>
                </a:cubicBezTo>
                <a:cubicBezTo>
                  <a:pt x="73989" y="377110"/>
                  <a:pt x="78317" y="377086"/>
                  <a:pt x="82550" y="376557"/>
                </a:cubicBezTo>
                <a:cubicBezTo>
                  <a:pt x="92494" y="369929"/>
                  <a:pt x="83308" y="374976"/>
                  <a:pt x="103188" y="371795"/>
                </a:cubicBezTo>
                <a:cubicBezTo>
                  <a:pt x="111181" y="370516"/>
                  <a:pt x="127000" y="367032"/>
                  <a:pt x="127000" y="367032"/>
                </a:cubicBezTo>
                <a:cubicBezTo>
                  <a:pt x="130704" y="365445"/>
                  <a:pt x="134179" y="363144"/>
                  <a:pt x="138113" y="362270"/>
                </a:cubicBezTo>
                <a:cubicBezTo>
                  <a:pt x="143819" y="361002"/>
                  <a:pt x="149782" y="361454"/>
                  <a:pt x="155575" y="360682"/>
                </a:cubicBezTo>
                <a:cubicBezTo>
                  <a:pt x="157738" y="360394"/>
                  <a:pt x="159760" y="359366"/>
                  <a:pt x="161925" y="359095"/>
                </a:cubicBezTo>
                <a:cubicBezTo>
                  <a:pt x="168248" y="358305"/>
                  <a:pt x="174625" y="358036"/>
                  <a:pt x="180975" y="357507"/>
                </a:cubicBezTo>
                <a:cubicBezTo>
                  <a:pt x="181867" y="356972"/>
                  <a:pt x="193114" y="349949"/>
                  <a:pt x="195263" y="349570"/>
                </a:cubicBezTo>
                <a:cubicBezTo>
                  <a:pt x="202057" y="348371"/>
                  <a:pt x="209032" y="348636"/>
                  <a:pt x="215900" y="347982"/>
                </a:cubicBezTo>
                <a:cubicBezTo>
                  <a:pt x="220147" y="347578"/>
                  <a:pt x="224367" y="346924"/>
                  <a:pt x="228600" y="346395"/>
                </a:cubicBezTo>
                <a:cubicBezTo>
                  <a:pt x="231246" y="345337"/>
                  <a:pt x="233989" y="344494"/>
                  <a:pt x="236538" y="343220"/>
                </a:cubicBezTo>
                <a:cubicBezTo>
                  <a:pt x="248852" y="337063"/>
                  <a:pt x="234087" y="342450"/>
                  <a:pt x="246063" y="338457"/>
                </a:cubicBezTo>
                <a:cubicBezTo>
                  <a:pt x="249238" y="335282"/>
                  <a:pt x="253097" y="332668"/>
                  <a:pt x="255588" y="328932"/>
                </a:cubicBezTo>
                <a:cubicBezTo>
                  <a:pt x="260008" y="322302"/>
                  <a:pt x="257414" y="325519"/>
                  <a:pt x="263525" y="319407"/>
                </a:cubicBezTo>
                <a:cubicBezTo>
                  <a:pt x="264054" y="317290"/>
                  <a:pt x="264514" y="315155"/>
                  <a:pt x="265113" y="313057"/>
                </a:cubicBezTo>
                <a:cubicBezTo>
                  <a:pt x="266359" y="308698"/>
                  <a:pt x="268195" y="304558"/>
                  <a:pt x="269875" y="300357"/>
                </a:cubicBezTo>
                <a:cubicBezTo>
                  <a:pt x="270404" y="297182"/>
                  <a:pt x="270156" y="293773"/>
                  <a:pt x="271463" y="290832"/>
                </a:cubicBezTo>
                <a:cubicBezTo>
                  <a:pt x="272375" y="288781"/>
                  <a:pt x="274980" y="287938"/>
                  <a:pt x="276225" y="286070"/>
                </a:cubicBezTo>
                <a:cubicBezTo>
                  <a:pt x="277153" y="284677"/>
                  <a:pt x="276885" y="282700"/>
                  <a:pt x="277813" y="281307"/>
                </a:cubicBezTo>
                <a:cubicBezTo>
                  <a:pt x="279058" y="279439"/>
                  <a:pt x="281197" y="278317"/>
                  <a:pt x="282575" y="276545"/>
                </a:cubicBezTo>
                <a:cubicBezTo>
                  <a:pt x="284918" y="273533"/>
                  <a:pt x="288925" y="267020"/>
                  <a:pt x="288925" y="267020"/>
                </a:cubicBezTo>
                <a:cubicBezTo>
                  <a:pt x="289454" y="264903"/>
                  <a:pt x="289230" y="262435"/>
                  <a:pt x="290513" y="260670"/>
                </a:cubicBezTo>
                <a:cubicBezTo>
                  <a:pt x="293594" y="256433"/>
                  <a:pt x="301625" y="249557"/>
                  <a:pt x="301625" y="249557"/>
                </a:cubicBezTo>
                <a:cubicBezTo>
                  <a:pt x="305401" y="238234"/>
                  <a:pt x="300047" y="251923"/>
                  <a:pt x="307975" y="240032"/>
                </a:cubicBezTo>
                <a:cubicBezTo>
                  <a:pt x="309541" y="237683"/>
                  <a:pt x="310086" y="231049"/>
                  <a:pt x="311150" y="228920"/>
                </a:cubicBezTo>
                <a:cubicBezTo>
                  <a:pt x="314113" y="222995"/>
                  <a:pt x="317184" y="221616"/>
                  <a:pt x="322263" y="217807"/>
                </a:cubicBezTo>
                <a:cubicBezTo>
                  <a:pt x="326331" y="205599"/>
                  <a:pt x="320290" y="221361"/>
                  <a:pt x="328613" y="208282"/>
                </a:cubicBezTo>
                <a:cubicBezTo>
                  <a:pt x="331154" y="204289"/>
                  <a:pt x="332337" y="199520"/>
                  <a:pt x="334963" y="195582"/>
                </a:cubicBezTo>
                <a:lnTo>
                  <a:pt x="338138" y="190820"/>
                </a:lnTo>
                <a:cubicBezTo>
                  <a:pt x="342126" y="178851"/>
                  <a:pt x="336747" y="193601"/>
                  <a:pt x="342900" y="181295"/>
                </a:cubicBezTo>
                <a:cubicBezTo>
                  <a:pt x="344174" y="178746"/>
                  <a:pt x="344691" y="175848"/>
                  <a:pt x="346075" y="173357"/>
                </a:cubicBezTo>
                <a:cubicBezTo>
                  <a:pt x="347360" y="171044"/>
                  <a:pt x="349571" y="169330"/>
                  <a:pt x="350838" y="167007"/>
                </a:cubicBezTo>
                <a:cubicBezTo>
                  <a:pt x="354606" y="160100"/>
                  <a:pt x="355219" y="153959"/>
                  <a:pt x="360363" y="147957"/>
                </a:cubicBezTo>
                <a:cubicBezTo>
                  <a:pt x="361605" y="146508"/>
                  <a:pt x="363776" y="146131"/>
                  <a:pt x="365125" y="144782"/>
                </a:cubicBezTo>
                <a:cubicBezTo>
                  <a:pt x="370842" y="139065"/>
                  <a:pt x="368558" y="139077"/>
                  <a:pt x="373063" y="133670"/>
                </a:cubicBezTo>
                <a:cubicBezTo>
                  <a:pt x="376885" y="129084"/>
                  <a:pt x="377903" y="128855"/>
                  <a:pt x="382588" y="125732"/>
                </a:cubicBezTo>
                <a:cubicBezTo>
                  <a:pt x="383646" y="124145"/>
                  <a:pt x="384487" y="122388"/>
                  <a:pt x="385763" y="120970"/>
                </a:cubicBezTo>
                <a:cubicBezTo>
                  <a:pt x="389267" y="117076"/>
                  <a:pt x="393732" y="114048"/>
                  <a:pt x="396875" y="109857"/>
                </a:cubicBezTo>
                <a:cubicBezTo>
                  <a:pt x="398463" y="107740"/>
                  <a:pt x="399521" y="105095"/>
                  <a:pt x="401638" y="103507"/>
                </a:cubicBezTo>
                <a:cubicBezTo>
                  <a:pt x="403918" y="101797"/>
                  <a:pt x="406929" y="101390"/>
                  <a:pt x="409575" y="100332"/>
                </a:cubicBezTo>
                <a:cubicBezTo>
                  <a:pt x="410633" y="98745"/>
                  <a:pt x="411260" y="96762"/>
                  <a:pt x="412750" y="95570"/>
                </a:cubicBezTo>
                <a:cubicBezTo>
                  <a:pt x="414057" y="94525"/>
                  <a:pt x="416016" y="94731"/>
                  <a:pt x="417513" y="93982"/>
                </a:cubicBezTo>
                <a:cubicBezTo>
                  <a:pt x="419219" y="93129"/>
                  <a:pt x="420619" y="91754"/>
                  <a:pt x="422275" y="90807"/>
                </a:cubicBezTo>
                <a:cubicBezTo>
                  <a:pt x="424330" y="89633"/>
                  <a:pt x="426508" y="88690"/>
                  <a:pt x="428625" y="87632"/>
                </a:cubicBezTo>
                <a:cubicBezTo>
                  <a:pt x="435897" y="76725"/>
                  <a:pt x="426640" y="88903"/>
                  <a:pt x="438150" y="79695"/>
                </a:cubicBezTo>
                <a:cubicBezTo>
                  <a:pt x="453595" y="67339"/>
                  <a:pt x="443242" y="74536"/>
                  <a:pt x="450850" y="65407"/>
                </a:cubicBezTo>
                <a:cubicBezTo>
                  <a:pt x="452287" y="63682"/>
                  <a:pt x="454176" y="62370"/>
                  <a:pt x="455613" y="60645"/>
                </a:cubicBezTo>
                <a:cubicBezTo>
                  <a:pt x="456835" y="59179"/>
                  <a:pt x="457339" y="57124"/>
                  <a:pt x="458788" y="55882"/>
                </a:cubicBezTo>
                <a:cubicBezTo>
                  <a:pt x="461131" y="53874"/>
                  <a:pt x="464079" y="52707"/>
                  <a:pt x="466725" y="51120"/>
                </a:cubicBezTo>
                <a:cubicBezTo>
                  <a:pt x="473980" y="40237"/>
                  <a:pt x="464434" y="53083"/>
                  <a:pt x="477838" y="41595"/>
                </a:cubicBezTo>
                <a:cubicBezTo>
                  <a:pt x="490407" y="30822"/>
                  <a:pt x="469284" y="42697"/>
                  <a:pt x="487363" y="33657"/>
                </a:cubicBezTo>
                <a:cubicBezTo>
                  <a:pt x="496887" y="20957"/>
                  <a:pt x="486834" y="33128"/>
                  <a:pt x="498475" y="22545"/>
                </a:cubicBezTo>
                <a:cubicBezTo>
                  <a:pt x="503923" y="17593"/>
                  <a:pt x="509203" y="10519"/>
                  <a:pt x="515938" y="6670"/>
                </a:cubicBezTo>
                <a:cubicBezTo>
                  <a:pt x="517391" y="5840"/>
                  <a:pt x="519113" y="5611"/>
                  <a:pt x="520700" y="5082"/>
                </a:cubicBezTo>
                <a:cubicBezTo>
                  <a:pt x="521758" y="3495"/>
                  <a:pt x="521969" y="399"/>
                  <a:pt x="523875" y="320"/>
                </a:cubicBezTo>
                <a:cubicBezTo>
                  <a:pt x="548201" y="-694"/>
                  <a:pt x="572572" y="934"/>
                  <a:pt x="596900" y="1907"/>
                </a:cubicBezTo>
                <a:cubicBezTo>
                  <a:pt x="599080" y="1994"/>
                  <a:pt x="601111" y="3067"/>
                  <a:pt x="603250" y="3495"/>
                </a:cubicBezTo>
                <a:cubicBezTo>
                  <a:pt x="606406" y="4126"/>
                  <a:pt x="609600" y="4553"/>
                  <a:pt x="612775" y="5082"/>
                </a:cubicBezTo>
                <a:cubicBezTo>
                  <a:pt x="629788" y="16423"/>
                  <a:pt x="603973" y="-1235"/>
                  <a:pt x="622300" y="13020"/>
                </a:cubicBezTo>
                <a:cubicBezTo>
                  <a:pt x="625312" y="15363"/>
                  <a:pt x="629126" y="16672"/>
                  <a:pt x="631825" y="19370"/>
                </a:cubicBezTo>
                <a:cubicBezTo>
                  <a:pt x="633413" y="20957"/>
                  <a:pt x="634544" y="23203"/>
                  <a:pt x="636588" y="24132"/>
                </a:cubicBezTo>
                <a:cubicBezTo>
                  <a:pt x="640561" y="25938"/>
                  <a:pt x="649288" y="27307"/>
                  <a:pt x="649288" y="27307"/>
                </a:cubicBezTo>
                <a:cubicBezTo>
                  <a:pt x="651405" y="28895"/>
                  <a:pt x="653767" y="30199"/>
                  <a:pt x="655638" y="32070"/>
                </a:cubicBezTo>
                <a:cubicBezTo>
                  <a:pt x="656987" y="33419"/>
                  <a:pt x="657226" y="35774"/>
                  <a:pt x="658813" y="36832"/>
                </a:cubicBezTo>
                <a:cubicBezTo>
                  <a:pt x="660628" y="38042"/>
                  <a:pt x="663046" y="37891"/>
                  <a:pt x="665163" y="38420"/>
                </a:cubicBezTo>
                <a:cubicBezTo>
                  <a:pt x="667977" y="46864"/>
                  <a:pt x="665065" y="40492"/>
                  <a:pt x="673100" y="49532"/>
                </a:cubicBezTo>
                <a:cubicBezTo>
                  <a:pt x="675351" y="52065"/>
                  <a:pt x="677417" y="54759"/>
                  <a:pt x="679450" y="57470"/>
                </a:cubicBezTo>
                <a:cubicBezTo>
                  <a:pt x="680595" y="58996"/>
                  <a:pt x="681276" y="60883"/>
                  <a:pt x="682625" y="62232"/>
                </a:cubicBezTo>
                <a:cubicBezTo>
                  <a:pt x="687432" y="67039"/>
                  <a:pt x="688287" y="66766"/>
                  <a:pt x="693738" y="68582"/>
                </a:cubicBezTo>
                <a:cubicBezTo>
                  <a:pt x="695855" y="70170"/>
                  <a:pt x="698079" y="71623"/>
                  <a:pt x="700088" y="73345"/>
                </a:cubicBezTo>
                <a:cubicBezTo>
                  <a:pt x="710779" y="82509"/>
                  <a:pt x="699090" y="74267"/>
                  <a:pt x="709613" y="81282"/>
                </a:cubicBezTo>
                <a:cubicBezTo>
                  <a:pt x="713079" y="102082"/>
                  <a:pt x="707260" y="78545"/>
                  <a:pt x="723900" y="103507"/>
                </a:cubicBezTo>
                <a:cubicBezTo>
                  <a:pt x="724958" y="105095"/>
                  <a:pt x="726222" y="106563"/>
                  <a:pt x="727075" y="108270"/>
                </a:cubicBezTo>
                <a:cubicBezTo>
                  <a:pt x="727823" y="109767"/>
                  <a:pt x="727735" y="111640"/>
                  <a:pt x="728663" y="113032"/>
                </a:cubicBezTo>
                <a:cubicBezTo>
                  <a:pt x="737283" y="125962"/>
                  <a:pt x="729965" y="107644"/>
                  <a:pt x="738188" y="125732"/>
                </a:cubicBezTo>
                <a:cubicBezTo>
                  <a:pt x="750762" y="153393"/>
                  <a:pt x="729440" y="114392"/>
                  <a:pt x="747713" y="146370"/>
                </a:cubicBezTo>
                <a:cubicBezTo>
                  <a:pt x="748966" y="151384"/>
                  <a:pt x="749177" y="152920"/>
                  <a:pt x="750888" y="157482"/>
                </a:cubicBezTo>
                <a:cubicBezTo>
                  <a:pt x="751889" y="160150"/>
                  <a:pt x="752679" y="162929"/>
                  <a:pt x="754063" y="165420"/>
                </a:cubicBezTo>
                <a:cubicBezTo>
                  <a:pt x="755966" y="168846"/>
                  <a:pt x="760523" y="173905"/>
                  <a:pt x="763588" y="176532"/>
                </a:cubicBezTo>
                <a:cubicBezTo>
                  <a:pt x="765597" y="178254"/>
                  <a:pt x="767947" y="179553"/>
                  <a:pt x="769938" y="181295"/>
                </a:cubicBezTo>
                <a:cubicBezTo>
                  <a:pt x="772191" y="183266"/>
                  <a:pt x="773797" y="185985"/>
                  <a:pt x="776288" y="187645"/>
                </a:cubicBezTo>
                <a:cubicBezTo>
                  <a:pt x="780226" y="190270"/>
                  <a:pt x="785641" y="190648"/>
                  <a:pt x="788988" y="193995"/>
                </a:cubicBezTo>
                <a:cubicBezTo>
                  <a:pt x="790575" y="195582"/>
                  <a:pt x="792445" y="196930"/>
                  <a:pt x="793750" y="198757"/>
                </a:cubicBezTo>
                <a:cubicBezTo>
                  <a:pt x="801506" y="209615"/>
                  <a:pt x="792607" y="200879"/>
                  <a:pt x="800100" y="209870"/>
                </a:cubicBezTo>
                <a:cubicBezTo>
                  <a:pt x="801537" y="211595"/>
                  <a:pt x="803426" y="212907"/>
                  <a:pt x="804863" y="214632"/>
                </a:cubicBezTo>
                <a:cubicBezTo>
                  <a:pt x="815921" y="227901"/>
                  <a:pt x="798879" y="210236"/>
                  <a:pt x="812800" y="224157"/>
                </a:cubicBezTo>
                <a:cubicBezTo>
                  <a:pt x="819937" y="242001"/>
                  <a:pt x="811495" y="223918"/>
                  <a:pt x="820738" y="236857"/>
                </a:cubicBezTo>
                <a:cubicBezTo>
                  <a:pt x="822114" y="238783"/>
                  <a:pt x="822659" y="241200"/>
                  <a:pt x="823913" y="243207"/>
                </a:cubicBezTo>
                <a:cubicBezTo>
                  <a:pt x="826199" y="246865"/>
                  <a:pt x="830049" y="251495"/>
                  <a:pt x="833438" y="254320"/>
                </a:cubicBezTo>
                <a:cubicBezTo>
                  <a:pt x="834904" y="255541"/>
                  <a:pt x="836613" y="256437"/>
                  <a:pt x="838200" y="257495"/>
                </a:cubicBezTo>
                <a:cubicBezTo>
                  <a:pt x="841976" y="268818"/>
                  <a:pt x="836622" y="255129"/>
                  <a:pt x="844550" y="267020"/>
                </a:cubicBezTo>
                <a:cubicBezTo>
                  <a:pt x="845478" y="268412"/>
                  <a:pt x="845390" y="270285"/>
                  <a:pt x="846138" y="271782"/>
                </a:cubicBezTo>
                <a:cubicBezTo>
                  <a:pt x="846991" y="273489"/>
                  <a:pt x="848255" y="274957"/>
                  <a:pt x="849313" y="276545"/>
                </a:cubicBezTo>
                <a:cubicBezTo>
                  <a:pt x="849842" y="278662"/>
                  <a:pt x="849632" y="281120"/>
                  <a:pt x="850900" y="282895"/>
                </a:cubicBezTo>
                <a:cubicBezTo>
                  <a:pt x="852438" y="285048"/>
                  <a:pt x="855379" y="285786"/>
                  <a:pt x="857250" y="287657"/>
                </a:cubicBezTo>
                <a:cubicBezTo>
                  <a:pt x="858599" y="289006"/>
                  <a:pt x="859149" y="291002"/>
                  <a:pt x="860425" y="292420"/>
                </a:cubicBezTo>
                <a:cubicBezTo>
                  <a:pt x="863929" y="296314"/>
                  <a:pt x="868632" y="299173"/>
                  <a:pt x="871538" y="303532"/>
                </a:cubicBezTo>
                <a:cubicBezTo>
                  <a:pt x="879421" y="315358"/>
                  <a:pt x="869289" y="300833"/>
                  <a:pt x="879475" y="313057"/>
                </a:cubicBezTo>
                <a:cubicBezTo>
                  <a:pt x="880696" y="314523"/>
                  <a:pt x="881301" y="316471"/>
                  <a:pt x="882650" y="317820"/>
                </a:cubicBezTo>
                <a:cubicBezTo>
                  <a:pt x="883999" y="319169"/>
                  <a:pt x="885995" y="319719"/>
                  <a:pt x="887413" y="320995"/>
                </a:cubicBezTo>
                <a:cubicBezTo>
                  <a:pt x="891307" y="324499"/>
                  <a:pt x="893556" y="330450"/>
                  <a:pt x="898525" y="332107"/>
                </a:cubicBezTo>
                <a:cubicBezTo>
                  <a:pt x="908407" y="335402"/>
                  <a:pt x="901647" y="333367"/>
                  <a:pt x="919163" y="336870"/>
                </a:cubicBezTo>
                <a:cubicBezTo>
                  <a:pt x="922972" y="339410"/>
                  <a:pt x="925843" y="341609"/>
                  <a:pt x="930275" y="343220"/>
                </a:cubicBezTo>
                <a:cubicBezTo>
                  <a:pt x="933896" y="344537"/>
                  <a:pt x="937684" y="345337"/>
                  <a:pt x="941388" y="346395"/>
                </a:cubicBezTo>
                <a:cubicBezTo>
                  <a:pt x="942446" y="347982"/>
                  <a:pt x="942729" y="350633"/>
                  <a:pt x="944563" y="351157"/>
                </a:cubicBezTo>
                <a:cubicBezTo>
                  <a:pt x="950690" y="352908"/>
                  <a:pt x="957285" y="352000"/>
                  <a:pt x="963613" y="352745"/>
                </a:cubicBezTo>
                <a:cubicBezTo>
                  <a:pt x="966293" y="353060"/>
                  <a:pt x="968933" y="353678"/>
                  <a:pt x="971550" y="354332"/>
                </a:cubicBezTo>
                <a:cubicBezTo>
                  <a:pt x="992005" y="359445"/>
                  <a:pt x="973755" y="354897"/>
                  <a:pt x="992188" y="362270"/>
                </a:cubicBezTo>
                <a:cubicBezTo>
                  <a:pt x="1004839" y="367330"/>
                  <a:pt x="992881" y="360814"/>
                  <a:pt x="1003300" y="365445"/>
                </a:cubicBezTo>
                <a:cubicBezTo>
                  <a:pt x="1006544" y="366887"/>
                  <a:pt x="1009581" y="368765"/>
                  <a:pt x="1012825" y="370207"/>
                </a:cubicBezTo>
                <a:cubicBezTo>
                  <a:pt x="1014354" y="370887"/>
                  <a:pt x="1015971" y="371364"/>
                  <a:pt x="1017588" y="371795"/>
                </a:cubicBezTo>
                <a:cubicBezTo>
                  <a:pt x="1023912" y="373481"/>
                  <a:pt x="1030509" y="374259"/>
                  <a:pt x="1036638" y="376557"/>
                </a:cubicBezTo>
                <a:cubicBezTo>
                  <a:pt x="1051381" y="382086"/>
                  <a:pt x="1044952" y="380224"/>
                  <a:pt x="1055688" y="382907"/>
                </a:cubicBezTo>
                <a:cubicBezTo>
                  <a:pt x="1057275" y="383965"/>
                  <a:pt x="1058640" y="385479"/>
                  <a:pt x="1060450" y="386082"/>
                </a:cubicBezTo>
                <a:cubicBezTo>
                  <a:pt x="1063504" y="387100"/>
                  <a:pt x="1067096" y="386230"/>
                  <a:pt x="1069975" y="387670"/>
                </a:cubicBezTo>
                <a:cubicBezTo>
                  <a:pt x="1071681" y="388523"/>
                  <a:pt x="1071929" y="390966"/>
                  <a:pt x="1073150" y="392432"/>
                </a:cubicBezTo>
                <a:cubicBezTo>
                  <a:pt x="1077724" y="397921"/>
                  <a:pt x="1076805" y="396826"/>
                  <a:pt x="1082675" y="398782"/>
                </a:cubicBezTo>
                <a:cubicBezTo>
                  <a:pt x="1092107" y="412932"/>
                  <a:pt x="1079366" y="395931"/>
                  <a:pt x="1090613" y="405132"/>
                </a:cubicBezTo>
                <a:cubicBezTo>
                  <a:pt x="1095247" y="408923"/>
                  <a:pt x="1103313" y="417832"/>
                  <a:pt x="1103313" y="417832"/>
                </a:cubicBezTo>
                <a:cubicBezTo>
                  <a:pt x="1103842" y="419420"/>
                  <a:pt x="1104900" y="420922"/>
                  <a:pt x="1104900" y="422595"/>
                </a:cubicBezTo>
                <a:cubicBezTo>
                  <a:pt x="1104900" y="455202"/>
                  <a:pt x="1105932" y="448353"/>
                  <a:pt x="1100138" y="468632"/>
                </a:cubicBezTo>
                <a:cubicBezTo>
                  <a:pt x="1099192" y="476199"/>
                  <a:pt x="1097354" y="495032"/>
                  <a:pt x="1093788" y="500382"/>
                </a:cubicBezTo>
                <a:cubicBezTo>
                  <a:pt x="1088123" y="508881"/>
                  <a:pt x="1091962" y="503796"/>
                  <a:pt x="1081088" y="514670"/>
                </a:cubicBezTo>
                <a:cubicBezTo>
                  <a:pt x="1078971" y="516787"/>
                  <a:pt x="1077229" y="519360"/>
                  <a:pt x="1074738" y="521020"/>
                </a:cubicBezTo>
                <a:cubicBezTo>
                  <a:pt x="1073150" y="522078"/>
                  <a:pt x="1071424" y="522953"/>
                  <a:pt x="1069975" y="524195"/>
                </a:cubicBezTo>
                <a:cubicBezTo>
                  <a:pt x="1067702" y="526143"/>
                  <a:pt x="1066020" y="528749"/>
                  <a:pt x="1063625" y="530545"/>
                </a:cubicBezTo>
                <a:cubicBezTo>
                  <a:pt x="1061732" y="531965"/>
                  <a:pt x="1059168" y="532300"/>
                  <a:pt x="1057275" y="533720"/>
                </a:cubicBezTo>
                <a:cubicBezTo>
                  <a:pt x="1054880" y="535516"/>
                  <a:pt x="1053377" y="538353"/>
                  <a:pt x="1050925" y="540070"/>
                </a:cubicBezTo>
                <a:cubicBezTo>
                  <a:pt x="1044551" y="544532"/>
                  <a:pt x="1041707" y="544755"/>
                  <a:pt x="1035050" y="546420"/>
                </a:cubicBezTo>
                <a:cubicBezTo>
                  <a:pt x="1033992" y="548007"/>
                  <a:pt x="1033365" y="549990"/>
                  <a:pt x="1031875" y="551182"/>
                </a:cubicBezTo>
                <a:cubicBezTo>
                  <a:pt x="1030568" y="552227"/>
                  <a:pt x="1028716" y="552289"/>
                  <a:pt x="1027113" y="552770"/>
                </a:cubicBezTo>
                <a:cubicBezTo>
                  <a:pt x="1013743" y="556781"/>
                  <a:pt x="1018512" y="555586"/>
                  <a:pt x="1004888" y="557532"/>
                </a:cubicBezTo>
                <a:cubicBezTo>
                  <a:pt x="1000125" y="559120"/>
                  <a:pt x="995564" y="561543"/>
                  <a:pt x="990600" y="562295"/>
                </a:cubicBezTo>
                <a:cubicBezTo>
                  <a:pt x="978000" y="564204"/>
                  <a:pt x="952500" y="565470"/>
                  <a:pt x="952500" y="565470"/>
                </a:cubicBezTo>
                <a:cubicBezTo>
                  <a:pt x="947738" y="566528"/>
                  <a:pt x="942869" y="567190"/>
                  <a:pt x="938213" y="568645"/>
                </a:cubicBezTo>
                <a:cubicBezTo>
                  <a:pt x="934366" y="569847"/>
                  <a:pt x="931038" y="572551"/>
                  <a:pt x="927100" y="573407"/>
                </a:cubicBezTo>
                <a:cubicBezTo>
                  <a:pt x="918762" y="575219"/>
                  <a:pt x="901700" y="576582"/>
                  <a:pt x="901700" y="576582"/>
                </a:cubicBezTo>
                <a:cubicBezTo>
                  <a:pt x="899583" y="577111"/>
                  <a:pt x="897420" y="577480"/>
                  <a:pt x="895350" y="578170"/>
                </a:cubicBezTo>
                <a:cubicBezTo>
                  <a:pt x="892647" y="579071"/>
                  <a:pt x="890162" y="580595"/>
                  <a:pt x="887413" y="581345"/>
                </a:cubicBezTo>
                <a:cubicBezTo>
                  <a:pt x="880902" y="583121"/>
                  <a:pt x="867444" y="583744"/>
                  <a:pt x="862013" y="584520"/>
                </a:cubicBezTo>
                <a:cubicBezTo>
                  <a:pt x="821411" y="590321"/>
                  <a:pt x="867620" y="585598"/>
                  <a:pt x="827088" y="589282"/>
                </a:cubicBezTo>
                <a:cubicBezTo>
                  <a:pt x="789252" y="598742"/>
                  <a:pt x="826596" y="590779"/>
                  <a:pt x="768350" y="595632"/>
                </a:cubicBezTo>
                <a:cubicBezTo>
                  <a:pt x="762454" y="596123"/>
                  <a:pt x="756803" y="598722"/>
                  <a:pt x="750888" y="598807"/>
                </a:cubicBezTo>
                <a:lnTo>
                  <a:pt x="436563" y="600395"/>
                </a:lnTo>
                <a:cubicBezTo>
                  <a:pt x="393171" y="599866"/>
                  <a:pt x="349758" y="600269"/>
                  <a:pt x="306388" y="598807"/>
                </a:cubicBezTo>
                <a:cubicBezTo>
                  <a:pt x="302538" y="598677"/>
                  <a:pt x="299060" y="596353"/>
                  <a:pt x="295275" y="595632"/>
                </a:cubicBezTo>
                <a:cubicBezTo>
                  <a:pt x="251359" y="587267"/>
                  <a:pt x="286005" y="595695"/>
                  <a:pt x="266700" y="590870"/>
                </a:cubicBezTo>
                <a:cubicBezTo>
                  <a:pt x="264583" y="589812"/>
                  <a:pt x="262419" y="588844"/>
                  <a:pt x="260350" y="587695"/>
                </a:cubicBezTo>
                <a:cubicBezTo>
                  <a:pt x="257653" y="586196"/>
                  <a:pt x="255362" y="583839"/>
                  <a:pt x="252413" y="582932"/>
                </a:cubicBezTo>
                <a:cubicBezTo>
                  <a:pt x="248335" y="581677"/>
                  <a:pt x="243946" y="581874"/>
                  <a:pt x="239713" y="581345"/>
                </a:cubicBezTo>
                <a:cubicBezTo>
                  <a:pt x="238125" y="580816"/>
                  <a:pt x="236553" y="580238"/>
                  <a:pt x="234950" y="579757"/>
                </a:cubicBezTo>
                <a:cubicBezTo>
                  <a:pt x="231260" y="578650"/>
                  <a:pt x="227415" y="578013"/>
                  <a:pt x="223838" y="576582"/>
                </a:cubicBezTo>
                <a:cubicBezTo>
                  <a:pt x="222066" y="575873"/>
                  <a:pt x="220732" y="574354"/>
                  <a:pt x="219075" y="573407"/>
                </a:cubicBezTo>
                <a:cubicBezTo>
                  <a:pt x="217020" y="572233"/>
                  <a:pt x="214941" y="571063"/>
                  <a:pt x="212725" y="570232"/>
                </a:cubicBezTo>
                <a:cubicBezTo>
                  <a:pt x="206939" y="568063"/>
                  <a:pt x="197094" y="567613"/>
                  <a:pt x="192088" y="567057"/>
                </a:cubicBezTo>
                <a:cubicBezTo>
                  <a:pt x="184150" y="564411"/>
                  <a:pt x="176479" y="560761"/>
                  <a:pt x="168275" y="559120"/>
                </a:cubicBezTo>
                <a:lnTo>
                  <a:pt x="155575" y="549595"/>
                </a:lnTo>
                <a:close/>
              </a:path>
            </a:pathLst>
          </a:cu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793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6" grpId="0" animBg="1"/>
      <p:bldP spid="2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5E2930-A10C-4934-B9FE-F7D05E1CD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334" y="4002953"/>
            <a:ext cx="1131385" cy="58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D72A43-8470-44F2-BC69-712067C52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Many</a:t>
            </a:r>
            <a:r>
              <a:rPr lang="fi-FI" dirty="0"/>
              <a:t> </a:t>
            </a:r>
            <a:r>
              <a:rPr lang="fi-FI" dirty="0" err="1"/>
              <a:t>modes</a:t>
            </a:r>
            <a:endParaRPr lang="fi-FI" dirty="0"/>
          </a:p>
        </p:txBody>
      </p:sp>
      <p:sp>
        <p:nvSpPr>
          <p:cNvPr id="49" name="Tekstiruutu 113">
            <a:extLst>
              <a:ext uri="{FF2B5EF4-FFF2-40B4-BE49-F238E27FC236}">
                <a16:creationId xmlns:a16="http://schemas.microsoft.com/office/drawing/2014/main" id="{C5061736-770B-4D40-AA79-53F3E22B2162}"/>
              </a:ext>
            </a:extLst>
          </p:cNvPr>
          <p:cNvSpPr txBox="1"/>
          <p:nvPr/>
        </p:nvSpPr>
        <p:spPr>
          <a:xfrm>
            <a:off x="8039100" y="5870162"/>
            <a:ext cx="4148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García-Beni, Jorge, et al. </a:t>
            </a:r>
          </a:p>
          <a:p>
            <a:pPr algn="r"/>
            <a:r>
              <a:rPr lang="fr-FR" sz="1600" dirty="0"/>
              <a:t>Physical </a:t>
            </a:r>
            <a:r>
              <a:rPr lang="fr-FR" sz="1600" dirty="0" err="1"/>
              <a:t>Review</a:t>
            </a:r>
            <a:r>
              <a:rPr lang="fr-FR" sz="1600" dirty="0"/>
              <a:t> </a:t>
            </a:r>
            <a:r>
              <a:rPr lang="fr-FR" sz="1600" dirty="0" err="1"/>
              <a:t>Applied</a:t>
            </a:r>
            <a:r>
              <a:rPr lang="fr-FR" sz="1600" dirty="0"/>
              <a:t> 20.1 </a:t>
            </a:r>
          </a:p>
          <a:p>
            <a:pPr algn="r"/>
            <a:r>
              <a:rPr lang="fr-FR" sz="1600" dirty="0"/>
              <a:t>(2023): 014051.</a:t>
            </a:r>
            <a:endParaRPr lang="fi-FI" sz="1000" dirty="0">
              <a:solidFill>
                <a:schemeClr val="bg1"/>
              </a:solidFill>
            </a:endParaRPr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6D4293C3-2FDD-4A64-9DCB-EB958F791C3E}"/>
              </a:ext>
            </a:extLst>
          </p:cNvPr>
          <p:cNvSpPr/>
          <p:nvPr/>
        </p:nvSpPr>
        <p:spPr>
          <a:xfrm rot="10800000" flipV="1">
            <a:off x="3183478" y="2572214"/>
            <a:ext cx="5002637" cy="660207"/>
          </a:xfrm>
          <a:prstGeom prst="arc">
            <a:avLst>
              <a:gd name="adj1" fmla="val 8814608"/>
              <a:gd name="adj2" fmla="val 8376353"/>
            </a:avLst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9118D76A-7C95-4A6D-BAA1-D708F3478125}"/>
              </a:ext>
            </a:extLst>
          </p:cNvPr>
          <p:cNvSpPr/>
          <p:nvPr/>
        </p:nvSpPr>
        <p:spPr>
          <a:xfrm rot="5195101">
            <a:off x="6051661" y="3184040"/>
            <a:ext cx="88676" cy="76445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F96AA4-70D2-4D09-A779-88A026FF2BC0}"/>
              </a:ext>
            </a:extLst>
          </p:cNvPr>
          <p:cNvSpPr/>
          <p:nvPr/>
        </p:nvSpPr>
        <p:spPr>
          <a:xfrm>
            <a:off x="2928395" y="2199190"/>
            <a:ext cx="5515337" cy="1406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CC1C7D3-137C-420A-8C3B-3C8A291E88C7}"/>
              </a:ext>
            </a:extLst>
          </p:cNvPr>
          <p:cNvGrpSpPr/>
          <p:nvPr/>
        </p:nvGrpSpPr>
        <p:grpSpPr>
          <a:xfrm>
            <a:off x="3183478" y="2572214"/>
            <a:ext cx="5002637" cy="1344466"/>
            <a:chOff x="911327" y="2198586"/>
            <a:chExt cx="5002637" cy="1344466"/>
          </a:xfrm>
        </p:grpSpPr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4DCCDA87-91B0-4410-B5FF-1BE174C9D498}"/>
                </a:ext>
              </a:extLst>
            </p:cNvPr>
            <p:cNvSpPr/>
            <p:nvPr/>
          </p:nvSpPr>
          <p:spPr>
            <a:xfrm rot="10800000" flipV="1">
              <a:off x="911327" y="2198586"/>
              <a:ext cx="5002637" cy="660207"/>
            </a:xfrm>
            <a:prstGeom prst="arc">
              <a:avLst>
                <a:gd name="adj1" fmla="val 10593672"/>
                <a:gd name="adj2" fmla="val 262716"/>
              </a:avLst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93EFA25-0FFF-4595-AC63-CDC5A62074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20211" y="3114806"/>
              <a:ext cx="69881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038CF7CB-0470-439D-8DEB-4169A56FAACB}"/>
                    </a:ext>
                  </a:extLst>
                </p:cNvPr>
                <p:cNvSpPr txBox="1"/>
                <p:nvPr/>
              </p:nvSpPr>
              <p:spPr>
                <a:xfrm>
                  <a:off x="2050030" y="2930140"/>
                  <a:ext cx="5451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fi-FI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3A5A57C-A1E9-4D63-86E6-FCD74405D9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0030" y="2930140"/>
                  <a:ext cx="545117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6A3EA26-EE01-4CC1-8EBB-80A9747A15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96170" y="3114806"/>
              <a:ext cx="69881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2A9EB2E8-7B90-4EBF-A6D6-B5AC38A7069C}"/>
                </a:ext>
              </a:extLst>
            </p:cNvPr>
            <p:cNvCxnSpPr>
              <a:cxnSpLocks/>
            </p:cNvCxnSpPr>
            <p:nvPr/>
          </p:nvCxnSpPr>
          <p:spPr>
            <a:xfrm>
              <a:off x="1273496" y="2697931"/>
              <a:ext cx="1887217" cy="3754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889242E4-3BBC-44F7-9631-CD327F29A3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36926" y="2738514"/>
              <a:ext cx="1894921" cy="3133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3C29B719-72DF-410C-ADA4-EA9C807566FA}"/>
                </a:ext>
              </a:extLst>
            </p:cNvPr>
            <p:cNvCxnSpPr>
              <a:cxnSpLocks/>
            </p:cNvCxnSpPr>
            <p:nvPr/>
          </p:nvCxnSpPr>
          <p:spPr>
            <a:xfrm>
              <a:off x="3244630" y="3167583"/>
              <a:ext cx="1887217" cy="3754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E958D893-79CA-449E-99FE-6D524582EB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7264" y="3163350"/>
              <a:ext cx="1887217" cy="37546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3F2BBD9A-49AD-4643-9E2F-1B5CD49CC535}"/>
                </a:ext>
              </a:extLst>
            </p:cNvPr>
            <p:cNvSpPr/>
            <p:nvPr/>
          </p:nvSpPr>
          <p:spPr>
            <a:xfrm rot="6102693">
              <a:off x="1191052" y="2649117"/>
              <a:ext cx="88676" cy="76445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62" name="Picture 2" descr="Kuvahaun tulos haulle laser warning sign">
            <a:extLst>
              <a:ext uri="{FF2B5EF4-FFF2-40B4-BE49-F238E27FC236}">
                <a16:creationId xmlns:a16="http://schemas.microsoft.com/office/drawing/2014/main" id="{00647475-A817-46DD-8976-0BC433434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" t="7204" r="4409" b="10212"/>
          <a:stretch/>
        </p:blipFill>
        <p:spPr bwMode="auto">
          <a:xfrm>
            <a:off x="2946645" y="3675788"/>
            <a:ext cx="555109" cy="50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24B0682E-7A96-437E-818D-E9EACF6918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7221" y="3618001"/>
            <a:ext cx="1379424" cy="806239"/>
          </a:xfrm>
          <a:prstGeom prst="rect">
            <a:avLst/>
          </a:prstGeom>
        </p:spPr>
      </p:pic>
      <p:sp>
        <p:nvSpPr>
          <p:cNvPr id="65" name="Flowchart: Delay 64">
            <a:extLst>
              <a:ext uri="{FF2B5EF4-FFF2-40B4-BE49-F238E27FC236}">
                <a16:creationId xmlns:a16="http://schemas.microsoft.com/office/drawing/2014/main" id="{2700E136-57A7-4795-97C8-F20D194A160E}"/>
              </a:ext>
            </a:extLst>
          </p:cNvPr>
          <p:cNvSpPr>
            <a:spLocks noChangeAspect="1"/>
          </p:cNvSpPr>
          <p:nvPr/>
        </p:nvSpPr>
        <p:spPr>
          <a:xfrm>
            <a:off x="8001781" y="3806530"/>
            <a:ext cx="215307" cy="239742"/>
          </a:xfrm>
          <a:prstGeom prst="flowChartDelay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B5A1EA4-8AD5-44ED-A5A4-7F5B6AEED825}"/>
              </a:ext>
            </a:extLst>
          </p:cNvPr>
          <p:cNvSpPr txBox="1"/>
          <p:nvPr/>
        </p:nvSpPr>
        <p:spPr>
          <a:xfrm>
            <a:off x="7867902" y="3459117"/>
            <a:ext cx="54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HD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E49A6EE-6498-4730-8826-1008035D8521}"/>
              </a:ext>
            </a:extLst>
          </p:cNvPr>
          <p:cNvCxnSpPr/>
          <p:nvPr/>
        </p:nvCxnSpPr>
        <p:spPr>
          <a:xfrm>
            <a:off x="8252994" y="3914479"/>
            <a:ext cx="3005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D663D21-FDAA-415D-8B6D-BD613DB0E103}"/>
                  </a:ext>
                </a:extLst>
              </p:cNvPr>
              <p:cNvSpPr txBox="1"/>
              <p:nvPr/>
            </p:nvSpPr>
            <p:spPr>
              <a:xfrm>
                <a:off x="8582849" y="3763486"/>
                <a:ext cx="28520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i-FI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fi-FI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D663D21-FDAA-415D-8B6D-BD613DB0E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849" y="3763486"/>
                <a:ext cx="285206" cy="276999"/>
              </a:xfrm>
              <a:prstGeom prst="rect">
                <a:avLst/>
              </a:prstGeom>
              <a:blipFill>
                <a:blip r:embed="rId8"/>
                <a:stretch>
                  <a:fillRect l="-12766" b="-1087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C8A90E73-2304-4E68-88EB-BBB17E8D274D}"/>
              </a:ext>
            </a:extLst>
          </p:cNvPr>
          <p:cNvSpPr/>
          <p:nvPr/>
        </p:nvSpPr>
        <p:spPr>
          <a:xfrm>
            <a:off x="9334514" y="3618001"/>
            <a:ext cx="1850102" cy="943337"/>
          </a:xfrm>
          <a:prstGeom prst="cloudCallout">
            <a:avLst>
              <a:gd name="adj1" fmla="val -73145"/>
              <a:gd name="adj2" fmla="val -177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err="1">
                <a:solidFill>
                  <a:schemeClr val="tx1"/>
                </a:solidFill>
              </a:rPr>
              <a:t>Dense</a:t>
            </a:r>
            <a:r>
              <a:rPr lang="fi-FI" sz="1200" dirty="0">
                <a:solidFill>
                  <a:schemeClr val="tx1"/>
                </a:solidFill>
              </a:rPr>
              <a:t> </a:t>
            </a:r>
            <a:r>
              <a:rPr lang="fi-FI" sz="1200" dirty="0" err="1">
                <a:solidFill>
                  <a:schemeClr val="tx1"/>
                </a:solidFill>
              </a:rPr>
              <a:t>symmetric</a:t>
            </a:r>
            <a:r>
              <a:rPr lang="fi-FI" sz="1200" dirty="0">
                <a:solidFill>
                  <a:schemeClr val="tx1"/>
                </a:solidFill>
              </a:rPr>
              <a:t> </a:t>
            </a:r>
            <a:r>
              <a:rPr lang="fi-FI" sz="1200" dirty="0" err="1">
                <a:solidFill>
                  <a:schemeClr val="tx1"/>
                </a:solidFill>
              </a:rPr>
              <a:t>matrix</a:t>
            </a:r>
            <a:r>
              <a:rPr lang="fi-FI" sz="12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46326795-1556-44AC-B42E-8121A5FD2541}"/>
              </a:ext>
            </a:extLst>
          </p:cNvPr>
          <p:cNvSpPr/>
          <p:nvPr/>
        </p:nvSpPr>
        <p:spPr>
          <a:xfrm>
            <a:off x="2084925" y="4970971"/>
            <a:ext cx="3341707" cy="1072456"/>
          </a:xfrm>
          <a:prstGeom prst="cloudCallout">
            <a:avLst>
              <a:gd name="adj1" fmla="val -11712"/>
              <a:gd name="adj2" fmla="val -9075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To </a:t>
            </a:r>
            <a:r>
              <a:rPr lang="fi-FI" dirty="0" err="1">
                <a:solidFill>
                  <a:schemeClr val="tx1"/>
                </a:solidFill>
              </a:rPr>
              <a:t>multimode</a:t>
            </a:r>
            <a:r>
              <a:rPr lang="fi-FI" dirty="0">
                <a:solidFill>
                  <a:schemeClr val="tx1"/>
                </a:solidFill>
              </a:rPr>
              <a:t>: </a:t>
            </a:r>
            <a:r>
              <a:rPr lang="fi-FI" dirty="0" err="1">
                <a:solidFill>
                  <a:schemeClr val="tx1"/>
                </a:solidFill>
              </a:rPr>
              <a:t>identical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squeezed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states</a:t>
            </a:r>
            <a:endParaRPr lang="fi-FI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4D4C3D9-259A-4456-94CA-6EA0983C2165}"/>
                  </a:ext>
                </a:extLst>
              </p:cNvPr>
              <p:cNvSpPr/>
              <p:nvPr/>
            </p:nvSpPr>
            <p:spPr>
              <a:xfrm>
                <a:off x="7433286" y="3686218"/>
                <a:ext cx="481456" cy="48036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i-FI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i-FI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d>
                            <m:dPr>
                              <m:ctrlPr>
                                <a:rPr lang="fi-FI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fi-FI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4D4C3D9-259A-4456-94CA-6EA0983C21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286" y="3686218"/>
                <a:ext cx="481456" cy="480366"/>
              </a:xfrm>
              <a:prstGeom prst="rect">
                <a:avLst/>
              </a:prstGeom>
              <a:blipFill>
                <a:blip r:embed="rId9"/>
                <a:stretch>
                  <a:fillRect l="-11111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BF4A67C-EFB0-47AF-95A9-0D49853204CF}"/>
                  </a:ext>
                </a:extLst>
              </p:cNvPr>
              <p:cNvSpPr/>
              <p:nvPr/>
            </p:nvSpPr>
            <p:spPr>
              <a:xfrm>
                <a:off x="7427981" y="2867347"/>
                <a:ext cx="481456" cy="48036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i-FI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i-FI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d>
                            <m:dPr>
                              <m:ctrlPr>
                                <a:rPr lang="fi-FI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i-FI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fi-FI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BF4A67C-EFB0-47AF-95A9-0D49853204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981" y="2867347"/>
                <a:ext cx="481456" cy="480366"/>
              </a:xfrm>
              <a:prstGeom prst="rect">
                <a:avLst/>
              </a:prstGeom>
              <a:blipFill>
                <a:blip r:embed="rId10"/>
                <a:stretch>
                  <a:fillRect l="-1250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D020AE78-1751-4312-A728-0B7D670D10BA}"/>
              </a:ext>
            </a:extLst>
          </p:cNvPr>
          <p:cNvGrpSpPr/>
          <p:nvPr/>
        </p:nvGrpSpPr>
        <p:grpSpPr>
          <a:xfrm>
            <a:off x="6247323" y="530501"/>
            <a:ext cx="3931306" cy="1706596"/>
            <a:chOff x="6247323" y="530501"/>
            <a:chExt cx="3931306" cy="17065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B319ABE-1EA4-4BBE-940C-4F0734362A2D}"/>
                    </a:ext>
                  </a:extLst>
                </p:cNvPr>
                <p:cNvSpPr txBox="1"/>
                <p:nvPr/>
              </p:nvSpPr>
              <p:spPr>
                <a:xfrm>
                  <a:off x="6247323" y="530501"/>
                  <a:ext cx="2765885" cy="8102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i-FI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sSup>
                              <m:sSupPr>
                                <m:ctrlPr>
                                  <a:rPr lang="fi-FI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i-FI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p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sup>
                            </m:sSup>
                          </m:sub>
                        </m:sSub>
                        <m:r>
                          <a:rPr lang="fi-FI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fi-FI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fi-FI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fi-FI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fi-FI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fi-FI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i-FI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i-FI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fi-FI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†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fi-FI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i-FI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i-FI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fi-FI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i-FI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fi-FI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nary>
                      </m:oMath>
                    </m:oMathPara>
                  </a14:m>
                  <a:endParaRPr lang="fi-FI" b="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B319ABE-1EA4-4BBE-940C-4F0734362A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7323" y="530501"/>
                  <a:ext cx="2765885" cy="81022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FC4371B-104C-46D8-891A-EC250242F25A}"/>
                    </a:ext>
                  </a:extLst>
                </p:cNvPr>
                <p:cNvSpPr txBox="1"/>
                <p:nvPr/>
              </p:nvSpPr>
              <p:spPr>
                <a:xfrm>
                  <a:off x="6795972" y="1402510"/>
                  <a:ext cx="3382657" cy="8345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i-FI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lang="fi-FI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fi-FI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fi-FI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fi-FI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d>
                              <m:dPr>
                                <m:ctrlP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i-FI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i-FI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fi-FI" b="0" i="1" smtClean="0">
                                        <a:latin typeface="Cambria Math" panose="02040503050406030204" pitchFamily="18" charset="0"/>
                                      </a:rPr>
                                      <m:t>𝑗𝑙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fi-FI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i-FI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i-FI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fi-FI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†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fi-FI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i-FI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i-FI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fi-FI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sSub>
                                  <m:sSubPr>
                                    <m:ctrlPr>
                                      <a:rPr lang="fi-FI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i-FI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fi-FI" i="1">
                                        <a:latin typeface="Cambria Math" panose="02040503050406030204" pitchFamily="18" charset="0"/>
                                      </a:rPr>
                                      <m:t>𝑗𝑙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fi-FI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i-FI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i-FI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fi-FI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†</m:t>
                                    </m:r>
                                  </m:sup>
                                </m:sSubSup>
                                <m:sSubSup>
                                  <m:sSubSupPr>
                                    <m:ctrlPr>
                                      <a:rPr lang="fi-FI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i-FI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fi-FI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  <m:sup>
                                    <m:r>
                                      <a:rPr lang="fi-FI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†</m:t>
                                    </m:r>
                                  </m:sup>
                                </m:sSubSup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fi-FI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fi-FI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fi-FI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a:rPr lang="fi-FI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fi-FI" b="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FC4371B-104C-46D8-891A-EC250242F2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5972" y="1402510"/>
                  <a:ext cx="3382657" cy="83458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06A03A1-26FF-4453-B341-3D2712490488}"/>
                  </a:ext>
                </a:extLst>
              </p:cNvPr>
              <p:cNvSpPr txBox="1"/>
              <p:nvPr/>
            </p:nvSpPr>
            <p:spPr>
              <a:xfrm>
                <a:off x="6319131" y="4643034"/>
                <a:ext cx="2084146" cy="17543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i-FI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fi-FI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i-FI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fi-FI" b="0" i="1" dirty="0" smtClean="0">
                        <a:latin typeface="Cambria Math" panose="02040503050406030204" pitchFamily="18" charset="0"/>
                      </a:rPr>
                      <m:t>+1)/2</m:t>
                    </m:r>
                  </m:oMath>
                </a14:m>
                <a:r>
                  <a:rPr lang="fi-FI" dirty="0"/>
                  <a:t> </a:t>
                </a:r>
                <a:r>
                  <a:rPr lang="fi-FI" dirty="0" err="1"/>
                  <a:t>computational</a:t>
                </a:r>
                <a:r>
                  <a:rPr lang="fi-FI" dirty="0"/>
                  <a:t> </a:t>
                </a:r>
                <a:r>
                  <a:rPr lang="fi-FI" dirty="0" err="1"/>
                  <a:t>nodes</a:t>
                </a:r>
                <a:r>
                  <a:rPr lang="fi-FI" dirty="0"/>
                  <a:t>!</a:t>
                </a:r>
              </a:p>
              <a:p>
                <a:endParaRPr lang="fi-FI" dirty="0"/>
              </a:p>
              <a:p>
                <a:r>
                  <a:rPr lang="fi-FI" dirty="0"/>
                  <a:t>Lin. </a:t>
                </a:r>
                <a:r>
                  <a:rPr lang="fi-FI" dirty="0" err="1"/>
                  <a:t>independence</a:t>
                </a:r>
                <a:r>
                  <a:rPr lang="fi-FI" dirty="0"/>
                  <a:t> </a:t>
                </a:r>
                <a:r>
                  <a:rPr lang="fi-FI" dirty="0" err="1"/>
                  <a:t>enough</a:t>
                </a:r>
                <a:endParaRPr lang="fi-FI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06A03A1-26FF-4453-B341-3D2712490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131" y="4643034"/>
                <a:ext cx="2084146" cy="175432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hought Bubble: Cloud 34">
            <a:extLst>
              <a:ext uri="{FF2B5EF4-FFF2-40B4-BE49-F238E27FC236}">
                <a16:creationId xmlns:a16="http://schemas.microsoft.com/office/drawing/2014/main" id="{764E06D0-F177-40B1-B8B8-0D6C1C056731}"/>
              </a:ext>
            </a:extLst>
          </p:cNvPr>
          <p:cNvSpPr/>
          <p:nvPr/>
        </p:nvSpPr>
        <p:spPr>
          <a:xfrm>
            <a:off x="8650019" y="2623252"/>
            <a:ext cx="1850102" cy="943337"/>
          </a:xfrm>
          <a:prstGeom prst="cloudCallout">
            <a:avLst>
              <a:gd name="adj1" fmla="val -82766"/>
              <a:gd name="adj2" fmla="val 109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err="1">
                <a:solidFill>
                  <a:schemeClr val="tx1"/>
                </a:solidFill>
              </a:rPr>
              <a:t>Random</a:t>
            </a:r>
            <a:r>
              <a:rPr lang="fi-FI" sz="1200" dirty="0">
                <a:solidFill>
                  <a:schemeClr val="tx1"/>
                </a:solidFill>
              </a:rPr>
              <a:t> OK!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0D1623C-0820-4462-984E-DE4B28D00458}"/>
              </a:ext>
            </a:extLst>
          </p:cNvPr>
          <p:cNvSpPr/>
          <p:nvPr/>
        </p:nvSpPr>
        <p:spPr>
          <a:xfrm>
            <a:off x="3776207" y="4178089"/>
            <a:ext cx="1104971" cy="600395"/>
          </a:xfrm>
          <a:custGeom>
            <a:avLst/>
            <a:gdLst>
              <a:gd name="connsiteX0" fmla="*/ 155575 w 1104971"/>
              <a:gd name="connsiteY0" fmla="*/ 549595 h 600395"/>
              <a:gd name="connsiteX1" fmla="*/ 155575 w 1104971"/>
              <a:gd name="connsiteY1" fmla="*/ 549595 h 600395"/>
              <a:gd name="connsiteX2" fmla="*/ 134938 w 1104971"/>
              <a:gd name="connsiteY2" fmla="*/ 543245 h 600395"/>
              <a:gd name="connsiteX3" fmla="*/ 120650 w 1104971"/>
              <a:gd name="connsiteY3" fmla="*/ 540070 h 600395"/>
              <a:gd name="connsiteX4" fmla="*/ 93663 w 1104971"/>
              <a:gd name="connsiteY4" fmla="*/ 533720 h 600395"/>
              <a:gd name="connsiteX5" fmla="*/ 76200 w 1104971"/>
              <a:gd name="connsiteY5" fmla="*/ 524195 h 600395"/>
              <a:gd name="connsiteX6" fmla="*/ 63500 w 1104971"/>
              <a:gd name="connsiteY6" fmla="*/ 517845 h 600395"/>
              <a:gd name="connsiteX7" fmla="*/ 50800 w 1104971"/>
              <a:gd name="connsiteY7" fmla="*/ 506732 h 600395"/>
              <a:gd name="connsiteX8" fmla="*/ 46038 w 1104971"/>
              <a:gd name="connsiteY8" fmla="*/ 501970 h 600395"/>
              <a:gd name="connsiteX9" fmla="*/ 33338 w 1104971"/>
              <a:gd name="connsiteY9" fmla="*/ 498795 h 600395"/>
              <a:gd name="connsiteX10" fmla="*/ 25400 w 1104971"/>
              <a:gd name="connsiteY10" fmla="*/ 489270 h 600395"/>
              <a:gd name="connsiteX11" fmla="*/ 19050 w 1104971"/>
              <a:gd name="connsiteY11" fmla="*/ 484507 h 600395"/>
              <a:gd name="connsiteX12" fmla="*/ 15875 w 1104971"/>
              <a:gd name="connsiteY12" fmla="*/ 479745 h 600395"/>
              <a:gd name="connsiteX13" fmla="*/ 11113 w 1104971"/>
              <a:gd name="connsiteY13" fmla="*/ 473395 h 600395"/>
              <a:gd name="connsiteX14" fmla="*/ 4763 w 1104971"/>
              <a:gd name="connsiteY14" fmla="*/ 449582 h 600395"/>
              <a:gd name="connsiteX15" fmla="*/ 1588 w 1104971"/>
              <a:gd name="connsiteY15" fmla="*/ 436882 h 600395"/>
              <a:gd name="connsiteX16" fmla="*/ 0 w 1104971"/>
              <a:gd name="connsiteY16" fmla="*/ 433707 h 600395"/>
              <a:gd name="connsiteX17" fmla="*/ 3175 w 1104971"/>
              <a:gd name="connsiteY17" fmla="*/ 413070 h 600395"/>
              <a:gd name="connsiteX18" fmla="*/ 4763 w 1104971"/>
              <a:gd name="connsiteY18" fmla="*/ 406720 h 600395"/>
              <a:gd name="connsiteX19" fmla="*/ 11113 w 1104971"/>
              <a:gd name="connsiteY19" fmla="*/ 403545 h 600395"/>
              <a:gd name="connsiteX20" fmla="*/ 22225 w 1104971"/>
              <a:gd name="connsiteY20" fmla="*/ 398782 h 600395"/>
              <a:gd name="connsiteX21" fmla="*/ 33338 w 1104971"/>
              <a:gd name="connsiteY21" fmla="*/ 389257 h 600395"/>
              <a:gd name="connsiteX22" fmla="*/ 38100 w 1104971"/>
              <a:gd name="connsiteY22" fmla="*/ 384495 h 600395"/>
              <a:gd name="connsiteX23" fmla="*/ 58738 w 1104971"/>
              <a:gd name="connsiteY23" fmla="*/ 382907 h 600395"/>
              <a:gd name="connsiteX24" fmla="*/ 63500 w 1104971"/>
              <a:gd name="connsiteY24" fmla="*/ 381320 h 600395"/>
              <a:gd name="connsiteX25" fmla="*/ 69850 w 1104971"/>
              <a:gd name="connsiteY25" fmla="*/ 378145 h 600395"/>
              <a:gd name="connsiteX26" fmla="*/ 82550 w 1104971"/>
              <a:gd name="connsiteY26" fmla="*/ 376557 h 600395"/>
              <a:gd name="connsiteX27" fmla="*/ 103188 w 1104971"/>
              <a:gd name="connsiteY27" fmla="*/ 371795 h 600395"/>
              <a:gd name="connsiteX28" fmla="*/ 127000 w 1104971"/>
              <a:gd name="connsiteY28" fmla="*/ 367032 h 600395"/>
              <a:gd name="connsiteX29" fmla="*/ 138113 w 1104971"/>
              <a:gd name="connsiteY29" fmla="*/ 362270 h 600395"/>
              <a:gd name="connsiteX30" fmla="*/ 155575 w 1104971"/>
              <a:gd name="connsiteY30" fmla="*/ 360682 h 600395"/>
              <a:gd name="connsiteX31" fmla="*/ 161925 w 1104971"/>
              <a:gd name="connsiteY31" fmla="*/ 359095 h 600395"/>
              <a:gd name="connsiteX32" fmla="*/ 180975 w 1104971"/>
              <a:gd name="connsiteY32" fmla="*/ 357507 h 600395"/>
              <a:gd name="connsiteX33" fmla="*/ 195263 w 1104971"/>
              <a:gd name="connsiteY33" fmla="*/ 349570 h 600395"/>
              <a:gd name="connsiteX34" fmla="*/ 215900 w 1104971"/>
              <a:gd name="connsiteY34" fmla="*/ 347982 h 600395"/>
              <a:gd name="connsiteX35" fmla="*/ 228600 w 1104971"/>
              <a:gd name="connsiteY35" fmla="*/ 346395 h 600395"/>
              <a:gd name="connsiteX36" fmla="*/ 236538 w 1104971"/>
              <a:gd name="connsiteY36" fmla="*/ 343220 h 600395"/>
              <a:gd name="connsiteX37" fmla="*/ 246063 w 1104971"/>
              <a:gd name="connsiteY37" fmla="*/ 338457 h 600395"/>
              <a:gd name="connsiteX38" fmla="*/ 255588 w 1104971"/>
              <a:gd name="connsiteY38" fmla="*/ 328932 h 600395"/>
              <a:gd name="connsiteX39" fmla="*/ 263525 w 1104971"/>
              <a:gd name="connsiteY39" fmla="*/ 319407 h 600395"/>
              <a:gd name="connsiteX40" fmla="*/ 265113 w 1104971"/>
              <a:gd name="connsiteY40" fmla="*/ 313057 h 600395"/>
              <a:gd name="connsiteX41" fmla="*/ 269875 w 1104971"/>
              <a:gd name="connsiteY41" fmla="*/ 300357 h 600395"/>
              <a:gd name="connsiteX42" fmla="*/ 271463 w 1104971"/>
              <a:gd name="connsiteY42" fmla="*/ 290832 h 600395"/>
              <a:gd name="connsiteX43" fmla="*/ 276225 w 1104971"/>
              <a:gd name="connsiteY43" fmla="*/ 286070 h 600395"/>
              <a:gd name="connsiteX44" fmla="*/ 277813 w 1104971"/>
              <a:gd name="connsiteY44" fmla="*/ 281307 h 600395"/>
              <a:gd name="connsiteX45" fmla="*/ 282575 w 1104971"/>
              <a:gd name="connsiteY45" fmla="*/ 276545 h 600395"/>
              <a:gd name="connsiteX46" fmla="*/ 288925 w 1104971"/>
              <a:gd name="connsiteY46" fmla="*/ 267020 h 600395"/>
              <a:gd name="connsiteX47" fmla="*/ 290513 w 1104971"/>
              <a:gd name="connsiteY47" fmla="*/ 260670 h 600395"/>
              <a:gd name="connsiteX48" fmla="*/ 301625 w 1104971"/>
              <a:gd name="connsiteY48" fmla="*/ 249557 h 600395"/>
              <a:gd name="connsiteX49" fmla="*/ 307975 w 1104971"/>
              <a:gd name="connsiteY49" fmla="*/ 240032 h 600395"/>
              <a:gd name="connsiteX50" fmla="*/ 311150 w 1104971"/>
              <a:gd name="connsiteY50" fmla="*/ 228920 h 600395"/>
              <a:gd name="connsiteX51" fmla="*/ 322263 w 1104971"/>
              <a:gd name="connsiteY51" fmla="*/ 217807 h 600395"/>
              <a:gd name="connsiteX52" fmla="*/ 328613 w 1104971"/>
              <a:gd name="connsiteY52" fmla="*/ 208282 h 600395"/>
              <a:gd name="connsiteX53" fmla="*/ 334963 w 1104971"/>
              <a:gd name="connsiteY53" fmla="*/ 195582 h 600395"/>
              <a:gd name="connsiteX54" fmla="*/ 338138 w 1104971"/>
              <a:gd name="connsiteY54" fmla="*/ 190820 h 600395"/>
              <a:gd name="connsiteX55" fmla="*/ 342900 w 1104971"/>
              <a:gd name="connsiteY55" fmla="*/ 181295 h 600395"/>
              <a:gd name="connsiteX56" fmla="*/ 346075 w 1104971"/>
              <a:gd name="connsiteY56" fmla="*/ 173357 h 600395"/>
              <a:gd name="connsiteX57" fmla="*/ 350838 w 1104971"/>
              <a:gd name="connsiteY57" fmla="*/ 167007 h 600395"/>
              <a:gd name="connsiteX58" fmla="*/ 360363 w 1104971"/>
              <a:gd name="connsiteY58" fmla="*/ 147957 h 600395"/>
              <a:gd name="connsiteX59" fmla="*/ 365125 w 1104971"/>
              <a:gd name="connsiteY59" fmla="*/ 144782 h 600395"/>
              <a:gd name="connsiteX60" fmla="*/ 373063 w 1104971"/>
              <a:gd name="connsiteY60" fmla="*/ 133670 h 600395"/>
              <a:gd name="connsiteX61" fmla="*/ 382588 w 1104971"/>
              <a:gd name="connsiteY61" fmla="*/ 125732 h 600395"/>
              <a:gd name="connsiteX62" fmla="*/ 385763 w 1104971"/>
              <a:gd name="connsiteY62" fmla="*/ 120970 h 600395"/>
              <a:gd name="connsiteX63" fmla="*/ 396875 w 1104971"/>
              <a:gd name="connsiteY63" fmla="*/ 109857 h 600395"/>
              <a:gd name="connsiteX64" fmla="*/ 401638 w 1104971"/>
              <a:gd name="connsiteY64" fmla="*/ 103507 h 600395"/>
              <a:gd name="connsiteX65" fmla="*/ 409575 w 1104971"/>
              <a:gd name="connsiteY65" fmla="*/ 100332 h 600395"/>
              <a:gd name="connsiteX66" fmla="*/ 412750 w 1104971"/>
              <a:gd name="connsiteY66" fmla="*/ 95570 h 600395"/>
              <a:gd name="connsiteX67" fmla="*/ 417513 w 1104971"/>
              <a:gd name="connsiteY67" fmla="*/ 93982 h 600395"/>
              <a:gd name="connsiteX68" fmla="*/ 422275 w 1104971"/>
              <a:gd name="connsiteY68" fmla="*/ 90807 h 600395"/>
              <a:gd name="connsiteX69" fmla="*/ 428625 w 1104971"/>
              <a:gd name="connsiteY69" fmla="*/ 87632 h 600395"/>
              <a:gd name="connsiteX70" fmla="*/ 438150 w 1104971"/>
              <a:gd name="connsiteY70" fmla="*/ 79695 h 600395"/>
              <a:gd name="connsiteX71" fmla="*/ 450850 w 1104971"/>
              <a:gd name="connsiteY71" fmla="*/ 65407 h 600395"/>
              <a:gd name="connsiteX72" fmla="*/ 455613 w 1104971"/>
              <a:gd name="connsiteY72" fmla="*/ 60645 h 600395"/>
              <a:gd name="connsiteX73" fmla="*/ 458788 w 1104971"/>
              <a:gd name="connsiteY73" fmla="*/ 55882 h 600395"/>
              <a:gd name="connsiteX74" fmla="*/ 466725 w 1104971"/>
              <a:gd name="connsiteY74" fmla="*/ 51120 h 600395"/>
              <a:gd name="connsiteX75" fmla="*/ 477838 w 1104971"/>
              <a:gd name="connsiteY75" fmla="*/ 41595 h 600395"/>
              <a:gd name="connsiteX76" fmla="*/ 487363 w 1104971"/>
              <a:gd name="connsiteY76" fmla="*/ 33657 h 600395"/>
              <a:gd name="connsiteX77" fmla="*/ 498475 w 1104971"/>
              <a:gd name="connsiteY77" fmla="*/ 22545 h 600395"/>
              <a:gd name="connsiteX78" fmla="*/ 515938 w 1104971"/>
              <a:gd name="connsiteY78" fmla="*/ 6670 h 600395"/>
              <a:gd name="connsiteX79" fmla="*/ 520700 w 1104971"/>
              <a:gd name="connsiteY79" fmla="*/ 5082 h 600395"/>
              <a:gd name="connsiteX80" fmla="*/ 523875 w 1104971"/>
              <a:gd name="connsiteY80" fmla="*/ 320 h 600395"/>
              <a:gd name="connsiteX81" fmla="*/ 596900 w 1104971"/>
              <a:gd name="connsiteY81" fmla="*/ 1907 h 600395"/>
              <a:gd name="connsiteX82" fmla="*/ 603250 w 1104971"/>
              <a:gd name="connsiteY82" fmla="*/ 3495 h 600395"/>
              <a:gd name="connsiteX83" fmla="*/ 612775 w 1104971"/>
              <a:gd name="connsiteY83" fmla="*/ 5082 h 600395"/>
              <a:gd name="connsiteX84" fmla="*/ 622300 w 1104971"/>
              <a:gd name="connsiteY84" fmla="*/ 13020 h 600395"/>
              <a:gd name="connsiteX85" fmla="*/ 631825 w 1104971"/>
              <a:gd name="connsiteY85" fmla="*/ 19370 h 600395"/>
              <a:gd name="connsiteX86" fmla="*/ 636588 w 1104971"/>
              <a:gd name="connsiteY86" fmla="*/ 24132 h 600395"/>
              <a:gd name="connsiteX87" fmla="*/ 649288 w 1104971"/>
              <a:gd name="connsiteY87" fmla="*/ 27307 h 600395"/>
              <a:gd name="connsiteX88" fmla="*/ 655638 w 1104971"/>
              <a:gd name="connsiteY88" fmla="*/ 32070 h 600395"/>
              <a:gd name="connsiteX89" fmla="*/ 658813 w 1104971"/>
              <a:gd name="connsiteY89" fmla="*/ 36832 h 600395"/>
              <a:gd name="connsiteX90" fmla="*/ 665163 w 1104971"/>
              <a:gd name="connsiteY90" fmla="*/ 38420 h 600395"/>
              <a:gd name="connsiteX91" fmla="*/ 673100 w 1104971"/>
              <a:gd name="connsiteY91" fmla="*/ 49532 h 600395"/>
              <a:gd name="connsiteX92" fmla="*/ 679450 w 1104971"/>
              <a:gd name="connsiteY92" fmla="*/ 57470 h 600395"/>
              <a:gd name="connsiteX93" fmla="*/ 682625 w 1104971"/>
              <a:gd name="connsiteY93" fmla="*/ 62232 h 600395"/>
              <a:gd name="connsiteX94" fmla="*/ 693738 w 1104971"/>
              <a:gd name="connsiteY94" fmla="*/ 68582 h 600395"/>
              <a:gd name="connsiteX95" fmla="*/ 700088 w 1104971"/>
              <a:gd name="connsiteY95" fmla="*/ 73345 h 600395"/>
              <a:gd name="connsiteX96" fmla="*/ 709613 w 1104971"/>
              <a:gd name="connsiteY96" fmla="*/ 81282 h 600395"/>
              <a:gd name="connsiteX97" fmla="*/ 723900 w 1104971"/>
              <a:gd name="connsiteY97" fmla="*/ 103507 h 600395"/>
              <a:gd name="connsiteX98" fmla="*/ 727075 w 1104971"/>
              <a:gd name="connsiteY98" fmla="*/ 108270 h 600395"/>
              <a:gd name="connsiteX99" fmla="*/ 728663 w 1104971"/>
              <a:gd name="connsiteY99" fmla="*/ 113032 h 600395"/>
              <a:gd name="connsiteX100" fmla="*/ 738188 w 1104971"/>
              <a:gd name="connsiteY100" fmla="*/ 125732 h 600395"/>
              <a:gd name="connsiteX101" fmla="*/ 747713 w 1104971"/>
              <a:gd name="connsiteY101" fmla="*/ 146370 h 600395"/>
              <a:gd name="connsiteX102" fmla="*/ 750888 w 1104971"/>
              <a:gd name="connsiteY102" fmla="*/ 157482 h 600395"/>
              <a:gd name="connsiteX103" fmla="*/ 754063 w 1104971"/>
              <a:gd name="connsiteY103" fmla="*/ 165420 h 600395"/>
              <a:gd name="connsiteX104" fmla="*/ 763588 w 1104971"/>
              <a:gd name="connsiteY104" fmla="*/ 176532 h 600395"/>
              <a:gd name="connsiteX105" fmla="*/ 769938 w 1104971"/>
              <a:gd name="connsiteY105" fmla="*/ 181295 h 600395"/>
              <a:gd name="connsiteX106" fmla="*/ 776288 w 1104971"/>
              <a:gd name="connsiteY106" fmla="*/ 187645 h 600395"/>
              <a:gd name="connsiteX107" fmla="*/ 788988 w 1104971"/>
              <a:gd name="connsiteY107" fmla="*/ 193995 h 600395"/>
              <a:gd name="connsiteX108" fmla="*/ 793750 w 1104971"/>
              <a:gd name="connsiteY108" fmla="*/ 198757 h 600395"/>
              <a:gd name="connsiteX109" fmla="*/ 800100 w 1104971"/>
              <a:gd name="connsiteY109" fmla="*/ 209870 h 600395"/>
              <a:gd name="connsiteX110" fmla="*/ 804863 w 1104971"/>
              <a:gd name="connsiteY110" fmla="*/ 214632 h 600395"/>
              <a:gd name="connsiteX111" fmla="*/ 812800 w 1104971"/>
              <a:gd name="connsiteY111" fmla="*/ 224157 h 600395"/>
              <a:gd name="connsiteX112" fmla="*/ 820738 w 1104971"/>
              <a:gd name="connsiteY112" fmla="*/ 236857 h 600395"/>
              <a:gd name="connsiteX113" fmla="*/ 823913 w 1104971"/>
              <a:gd name="connsiteY113" fmla="*/ 243207 h 600395"/>
              <a:gd name="connsiteX114" fmla="*/ 833438 w 1104971"/>
              <a:gd name="connsiteY114" fmla="*/ 254320 h 600395"/>
              <a:gd name="connsiteX115" fmla="*/ 838200 w 1104971"/>
              <a:gd name="connsiteY115" fmla="*/ 257495 h 600395"/>
              <a:gd name="connsiteX116" fmla="*/ 844550 w 1104971"/>
              <a:gd name="connsiteY116" fmla="*/ 267020 h 600395"/>
              <a:gd name="connsiteX117" fmla="*/ 846138 w 1104971"/>
              <a:gd name="connsiteY117" fmla="*/ 271782 h 600395"/>
              <a:gd name="connsiteX118" fmla="*/ 849313 w 1104971"/>
              <a:gd name="connsiteY118" fmla="*/ 276545 h 600395"/>
              <a:gd name="connsiteX119" fmla="*/ 850900 w 1104971"/>
              <a:gd name="connsiteY119" fmla="*/ 282895 h 600395"/>
              <a:gd name="connsiteX120" fmla="*/ 857250 w 1104971"/>
              <a:gd name="connsiteY120" fmla="*/ 287657 h 600395"/>
              <a:gd name="connsiteX121" fmla="*/ 860425 w 1104971"/>
              <a:gd name="connsiteY121" fmla="*/ 292420 h 600395"/>
              <a:gd name="connsiteX122" fmla="*/ 871538 w 1104971"/>
              <a:gd name="connsiteY122" fmla="*/ 303532 h 600395"/>
              <a:gd name="connsiteX123" fmla="*/ 879475 w 1104971"/>
              <a:gd name="connsiteY123" fmla="*/ 313057 h 600395"/>
              <a:gd name="connsiteX124" fmla="*/ 882650 w 1104971"/>
              <a:gd name="connsiteY124" fmla="*/ 317820 h 600395"/>
              <a:gd name="connsiteX125" fmla="*/ 887413 w 1104971"/>
              <a:gd name="connsiteY125" fmla="*/ 320995 h 600395"/>
              <a:gd name="connsiteX126" fmla="*/ 898525 w 1104971"/>
              <a:gd name="connsiteY126" fmla="*/ 332107 h 600395"/>
              <a:gd name="connsiteX127" fmla="*/ 919163 w 1104971"/>
              <a:gd name="connsiteY127" fmla="*/ 336870 h 600395"/>
              <a:gd name="connsiteX128" fmla="*/ 930275 w 1104971"/>
              <a:gd name="connsiteY128" fmla="*/ 343220 h 600395"/>
              <a:gd name="connsiteX129" fmla="*/ 941388 w 1104971"/>
              <a:gd name="connsiteY129" fmla="*/ 346395 h 600395"/>
              <a:gd name="connsiteX130" fmla="*/ 944563 w 1104971"/>
              <a:gd name="connsiteY130" fmla="*/ 351157 h 600395"/>
              <a:gd name="connsiteX131" fmla="*/ 963613 w 1104971"/>
              <a:gd name="connsiteY131" fmla="*/ 352745 h 600395"/>
              <a:gd name="connsiteX132" fmla="*/ 971550 w 1104971"/>
              <a:gd name="connsiteY132" fmla="*/ 354332 h 600395"/>
              <a:gd name="connsiteX133" fmla="*/ 992188 w 1104971"/>
              <a:gd name="connsiteY133" fmla="*/ 362270 h 600395"/>
              <a:gd name="connsiteX134" fmla="*/ 1003300 w 1104971"/>
              <a:gd name="connsiteY134" fmla="*/ 365445 h 600395"/>
              <a:gd name="connsiteX135" fmla="*/ 1012825 w 1104971"/>
              <a:gd name="connsiteY135" fmla="*/ 370207 h 600395"/>
              <a:gd name="connsiteX136" fmla="*/ 1017588 w 1104971"/>
              <a:gd name="connsiteY136" fmla="*/ 371795 h 600395"/>
              <a:gd name="connsiteX137" fmla="*/ 1036638 w 1104971"/>
              <a:gd name="connsiteY137" fmla="*/ 376557 h 600395"/>
              <a:gd name="connsiteX138" fmla="*/ 1055688 w 1104971"/>
              <a:gd name="connsiteY138" fmla="*/ 382907 h 600395"/>
              <a:gd name="connsiteX139" fmla="*/ 1060450 w 1104971"/>
              <a:gd name="connsiteY139" fmla="*/ 386082 h 600395"/>
              <a:gd name="connsiteX140" fmla="*/ 1069975 w 1104971"/>
              <a:gd name="connsiteY140" fmla="*/ 387670 h 600395"/>
              <a:gd name="connsiteX141" fmla="*/ 1073150 w 1104971"/>
              <a:gd name="connsiteY141" fmla="*/ 392432 h 600395"/>
              <a:gd name="connsiteX142" fmla="*/ 1082675 w 1104971"/>
              <a:gd name="connsiteY142" fmla="*/ 398782 h 600395"/>
              <a:gd name="connsiteX143" fmla="*/ 1090613 w 1104971"/>
              <a:gd name="connsiteY143" fmla="*/ 405132 h 600395"/>
              <a:gd name="connsiteX144" fmla="*/ 1103313 w 1104971"/>
              <a:gd name="connsiteY144" fmla="*/ 417832 h 600395"/>
              <a:gd name="connsiteX145" fmla="*/ 1104900 w 1104971"/>
              <a:gd name="connsiteY145" fmla="*/ 422595 h 600395"/>
              <a:gd name="connsiteX146" fmla="*/ 1100138 w 1104971"/>
              <a:gd name="connsiteY146" fmla="*/ 468632 h 600395"/>
              <a:gd name="connsiteX147" fmla="*/ 1093788 w 1104971"/>
              <a:gd name="connsiteY147" fmla="*/ 500382 h 600395"/>
              <a:gd name="connsiteX148" fmla="*/ 1081088 w 1104971"/>
              <a:gd name="connsiteY148" fmla="*/ 514670 h 600395"/>
              <a:gd name="connsiteX149" fmla="*/ 1074738 w 1104971"/>
              <a:gd name="connsiteY149" fmla="*/ 521020 h 600395"/>
              <a:gd name="connsiteX150" fmla="*/ 1069975 w 1104971"/>
              <a:gd name="connsiteY150" fmla="*/ 524195 h 600395"/>
              <a:gd name="connsiteX151" fmla="*/ 1063625 w 1104971"/>
              <a:gd name="connsiteY151" fmla="*/ 530545 h 600395"/>
              <a:gd name="connsiteX152" fmla="*/ 1057275 w 1104971"/>
              <a:gd name="connsiteY152" fmla="*/ 533720 h 600395"/>
              <a:gd name="connsiteX153" fmla="*/ 1050925 w 1104971"/>
              <a:gd name="connsiteY153" fmla="*/ 540070 h 600395"/>
              <a:gd name="connsiteX154" fmla="*/ 1035050 w 1104971"/>
              <a:gd name="connsiteY154" fmla="*/ 546420 h 600395"/>
              <a:gd name="connsiteX155" fmla="*/ 1031875 w 1104971"/>
              <a:gd name="connsiteY155" fmla="*/ 551182 h 600395"/>
              <a:gd name="connsiteX156" fmla="*/ 1027113 w 1104971"/>
              <a:gd name="connsiteY156" fmla="*/ 552770 h 600395"/>
              <a:gd name="connsiteX157" fmla="*/ 1004888 w 1104971"/>
              <a:gd name="connsiteY157" fmla="*/ 557532 h 600395"/>
              <a:gd name="connsiteX158" fmla="*/ 990600 w 1104971"/>
              <a:gd name="connsiteY158" fmla="*/ 562295 h 600395"/>
              <a:gd name="connsiteX159" fmla="*/ 952500 w 1104971"/>
              <a:gd name="connsiteY159" fmla="*/ 565470 h 600395"/>
              <a:gd name="connsiteX160" fmla="*/ 938213 w 1104971"/>
              <a:gd name="connsiteY160" fmla="*/ 568645 h 600395"/>
              <a:gd name="connsiteX161" fmla="*/ 927100 w 1104971"/>
              <a:gd name="connsiteY161" fmla="*/ 573407 h 600395"/>
              <a:gd name="connsiteX162" fmla="*/ 901700 w 1104971"/>
              <a:gd name="connsiteY162" fmla="*/ 576582 h 600395"/>
              <a:gd name="connsiteX163" fmla="*/ 895350 w 1104971"/>
              <a:gd name="connsiteY163" fmla="*/ 578170 h 600395"/>
              <a:gd name="connsiteX164" fmla="*/ 887413 w 1104971"/>
              <a:gd name="connsiteY164" fmla="*/ 581345 h 600395"/>
              <a:gd name="connsiteX165" fmla="*/ 862013 w 1104971"/>
              <a:gd name="connsiteY165" fmla="*/ 584520 h 600395"/>
              <a:gd name="connsiteX166" fmla="*/ 827088 w 1104971"/>
              <a:gd name="connsiteY166" fmla="*/ 589282 h 600395"/>
              <a:gd name="connsiteX167" fmla="*/ 768350 w 1104971"/>
              <a:gd name="connsiteY167" fmla="*/ 595632 h 600395"/>
              <a:gd name="connsiteX168" fmla="*/ 750888 w 1104971"/>
              <a:gd name="connsiteY168" fmla="*/ 598807 h 600395"/>
              <a:gd name="connsiteX169" fmla="*/ 436563 w 1104971"/>
              <a:gd name="connsiteY169" fmla="*/ 600395 h 600395"/>
              <a:gd name="connsiteX170" fmla="*/ 306388 w 1104971"/>
              <a:gd name="connsiteY170" fmla="*/ 598807 h 600395"/>
              <a:gd name="connsiteX171" fmla="*/ 295275 w 1104971"/>
              <a:gd name="connsiteY171" fmla="*/ 595632 h 600395"/>
              <a:gd name="connsiteX172" fmla="*/ 266700 w 1104971"/>
              <a:gd name="connsiteY172" fmla="*/ 590870 h 600395"/>
              <a:gd name="connsiteX173" fmla="*/ 260350 w 1104971"/>
              <a:gd name="connsiteY173" fmla="*/ 587695 h 600395"/>
              <a:gd name="connsiteX174" fmla="*/ 252413 w 1104971"/>
              <a:gd name="connsiteY174" fmla="*/ 582932 h 600395"/>
              <a:gd name="connsiteX175" fmla="*/ 239713 w 1104971"/>
              <a:gd name="connsiteY175" fmla="*/ 581345 h 600395"/>
              <a:gd name="connsiteX176" fmla="*/ 234950 w 1104971"/>
              <a:gd name="connsiteY176" fmla="*/ 579757 h 600395"/>
              <a:gd name="connsiteX177" fmla="*/ 223838 w 1104971"/>
              <a:gd name="connsiteY177" fmla="*/ 576582 h 600395"/>
              <a:gd name="connsiteX178" fmla="*/ 219075 w 1104971"/>
              <a:gd name="connsiteY178" fmla="*/ 573407 h 600395"/>
              <a:gd name="connsiteX179" fmla="*/ 212725 w 1104971"/>
              <a:gd name="connsiteY179" fmla="*/ 570232 h 600395"/>
              <a:gd name="connsiteX180" fmla="*/ 192088 w 1104971"/>
              <a:gd name="connsiteY180" fmla="*/ 567057 h 600395"/>
              <a:gd name="connsiteX181" fmla="*/ 168275 w 1104971"/>
              <a:gd name="connsiteY181" fmla="*/ 559120 h 600395"/>
              <a:gd name="connsiteX182" fmla="*/ 155575 w 1104971"/>
              <a:gd name="connsiteY182" fmla="*/ 549595 h 60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1104971" h="600395">
                <a:moveTo>
                  <a:pt x="155575" y="549595"/>
                </a:moveTo>
                <a:lnTo>
                  <a:pt x="155575" y="549595"/>
                </a:lnTo>
                <a:cubicBezTo>
                  <a:pt x="144043" y="545750"/>
                  <a:pt x="144061" y="545350"/>
                  <a:pt x="134938" y="543245"/>
                </a:cubicBezTo>
                <a:cubicBezTo>
                  <a:pt x="130184" y="542148"/>
                  <a:pt x="125307" y="541525"/>
                  <a:pt x="120650" y="540070"/>
                </a:cubicBezTo>
                <a:cubicBezTo>
                  <a:pt x="95909" y="532338"/>
                  <a:pt x="125083" y="536861"/>
                  <a:pt x="93663" y="533720"/>
                </a:cubicBezTo>
                <a:cubicBezTo>
                  <a:pt x="86977" y="530377"/>
                  <a:pt x="83094" y="528582"/>
                  <a:pt x="76200" y="524195"/>
                </a:cubicBezTo>
                <a:cubicBezTo>
                  <a:pt x="65723" y="517528"/>
                  <a:pt x="74381" y="520564"/>
                  <a:pt x="63500" y="517845"/>
                </a:cubicBezTo>
                <a:cubicBezTo>
                  <a:pt x="54505" y="504351"/>
                  <a:pt x="69319" y="525251"/>
                  <a:pt x="50800" y="506732"/>
                </a:cubicBezTo>
                <a:cubicBezTo>
                  <a:pt x="49213" y="505145"/>
                  <a:pt x="48082" y="502899"/>
                  <a:pt x="46038" y="501970"/>
                </a:cubicBezTo>
                <a:cubicBezTo>
                  <a:pt x="42065" y="500164"/>
                  <a:pt x="33338" y="498795"/>
                  <a:pt x="33338" y="498795"/>
                </a:cubicBezTo>
                <a:cubicBezTo>
                  <a:pt x="30070" y="493893"/>
                  <a:pt x="30156" y="493346"/>
                  <a:pt x="25400" y="489270"/>
                </a:cubicBezTo>
                <a:cubicBezTo>
                  <a:pt x="23391" y="487548"/>
                  <a:pt x="20921" y="486378"/>
                  <a:pt x="19050" y="484507"/>
                </a:cubicBezTo>
                <a:cubicBezTo>
                  <a:pt x="17701" y="483158"/>
                  <a:pt x="16984" y="481297"/>
                  <a:pt x="15875" y="479745"/>
                </a:cubicBezTo>
                <a:cubicBezTo>
                  <a:pt x="14337" y="477592"/>
                  <a:pt x="12700" y="475512"/>
                  <a:pt x="11113" y="473395"/>
                </a:cubicBezTo>
                <a:cubicBezTo>
                  <a:pt x="2320" y="447019"/>
                  <a:pt x="9106" y="469851"/>
                  <a:pt x="4763" y="449582"/>
                </a:cubicBezTo>
                <a:cubicBezTo>
                  <a:pt x="3849" y="445315"/>
                  <a:pt x="1588" y="436882"/>
                  <a:pt x="1588" y="436882"/>
                </a:cubicBezTo>
                <a:lnTo>
                  <a:pt x="0" y="433707"/>
                </a:lnTo>
                <a:cubicBezTo>
                  <a:pt x="1058" y="426828"/>
                  <a:pt x="1965" y="419924"/>
                  <a:pt x="3175" y="413070"/>
                </a:cubicBezTo>
                <a:cubicBezTo>
                  <a:pt x="3554" y="410921"/>
                  <a:pt x="3366" y="408396"/>
                  <a:pt x="4763" y="406720"/>
                </a:cubicBezTo>
                <a:cubicBezTo>
                  <a:pt x="6278" y="404902"/>
                  <a:pt x="9058" y="404719"/>
                  <a:pt x="11113" y="403545"/>
                </a:cubicBezTo>
                <a:cubicBezTo>
                  <a:pt x="19640" y="398672"/>
                  <a:pt x="11794" y="401391"/>
                  <a:pt x="22225" y="398782"/>
                </a:cubicBezTo>
                <a:cubicBezTo>
                  <a:pt x="34050" y="386959"/>
                  <a:pt x="19074" y="401484"/>
                  <a:pt x="33338" y="389257"/>
                </a:cubicBezTo>
                <a:cubicBezTo>
                  <a:pt x="35042" y="387796"/>
                  <a:pt x="35922" y="385039"/>
                  <a:pt x="38100" y="384495"/>
                </a:cubicBezTo>
                <a:cubicBezTo>
                  <a:pt x="44794" y="382822"/>
                  <a:pt x="51859" y="383436"/>
                  <a:pt x="58738" y="382907"/>
                </a:cubicBezTo>
                <a:cubicBezTo>
                  <a:pt x="60325" y="382378"/>
                  <a:pt x="61962" y="381979"/>
                  <a:pt x="63500" y="381320"/>
                </a:cubicBezTo>
                <a:cubicBezTo>
                  <a:pt x="65675" y="380388"/>
                  <a:pt x="67554" y="378719"/>
                  <a:pt x="69850" y="378145"/>
                </a:cubicBezTo>
                <a:cubicBezTo>
                  <a:pt x="73989" y="377110"/>
                  <a:pt x="78317" y="377086"/>
                  <a:pt x="82550" y="376557"/>
                </a:cubicBezTo>
                <a:cubicBezTo>
                  <a:pt x="92494" y="369929"/>
                  <a:pt x="83308" y="374976"/>
                  <a:pt x="103188" y="371795"/>
                </a:cubicBezTo>
                <a:cubicBezTo>
                  <a:pt x="111181" y="370516"/>
                  <a:pt x="127000" y="367032"/>
                  <a:pt x="127000" y="367032"/>
                </a:cubicBezTo>
                <a:cubicBezTo>
                  <a:pt x="130704" y="365445"/>
                  <a:pt x="134179" y="363144"/>
                  <a:pt x="138113" y="362270"/>
                </a:cubicBezTo>
                <a:cubicBezTo>
                  <a:pt x="143819" y="361002"/>
                  <a:pt x="149782" y="361454"/>
                  <a:pt x="155575" y="360682"/>
                </a:cubicBezTo>
                <a:cubicBezTo>
                  <a:pt x="157738" y="360394"/>
                  <a:pt x="159760" y="359366"/>
                  <a:pt x="161925" y="359095"/>
                </a:cubicBezTo>
                <a:cubicBezTo>
                  <a:pt x="168248" y="358305"/>
                  <a:pt x="174625" y="358036"/>
                  <a:pt x="180975" y="357507"/>
                </a:cubicBezTo>
                <a:cubicBezTo>
                  <a:pt x="181867" y="356972"/>
                  <a:pt x="193114" y="349949"/>
                  <a:pt x="195263" y="349570"/>
                </a:cubicBezTo>
                <a:cubicBezTo>
                  <a:pt x="202057" y="348371"/>
                  <a:pt x="209032" y="348636"/>
                  <a:pt x="215900" y="347982"/>
                </a:cubicBezTo>
                <a:cubicBezTo>
                  <a:pt x="220147" y="347578"/>
                  <a:pt x="224367" y="346924"/>
                  <a:pt x="228600" y="346395"/>
                </a:cubicBezTo>
                <a:cubicBezTo>
                  <a:pt x="231246" y="345337"/>
                  <a:pt x="233989" y="344494"/>
                  <a:pt x="236538" y="343220"/>
                </a:cubicBezTo>
                <a:cubicBezTo>
                  <a:pt x="248852" y="337063"/>
                  <a:pt x="234087" y="342450"/>
                  <a:pt x="246063" y="338457"/>
                </a:cubicBezTo>
                <a:cubicBezTo>
                  <a:pt x="249238" y="335282"/>
                  <a:pt x="253097" y="332668"/>
                  <a:pt x="255588" y="328932"/>
                </a:cubicBezTo>
                <a:cubicBezTo>
                  <a:pt x="260008" y="322302"/>
                  <a:pt x="257414" y="325519"/>
                  <a:pt x="263525" y="319407"/>
                </a:cubicBezTo>
                <a:cubicBezTo>
                  <a:pt x="264054" y="317290"/>
                  <a:pt x="264514" y="315155"/>
                  <a:pt x="265113" y="313057"/>
                </a:cubicBezTo>
                <a:cubicBezTo>
                  <a:pt x="266359" y="308698"/>
                  <a:pt x="268195" y="304558"/>
                  <a:pt x="269875" y="300357"/>
                </a:cubicBezTo>
                <a:cubicBezTo>
                  <a:pt x="270404" y="297182"/>
                  <a:pt x="270156" y="293773"/>
                  <a:pt x="271463" y="290832"/>
                </a:cubicBezTo>
                <a:cubicBezTo>
                  <a:pt x="272375" y="288781"/>
                  <a:pt x="274980" y="287938"/>
                  <a:pt x="276225" y="286070"/>
                </a:cubicBezTo>
                <a:cubicBezTo>
                  <a:pt x="277153" y="284677"/>
                  <a:pt x="276885" y="282700"/>
                  <a:pt x="277813" y="281307"/>
                </a:cubicBezTo>
                <a:cubicBezTo>
                  <a:pt x="279058" y="279439"/>
                  <a:pt x="281197" y="278317"/>
                  <a:pt x="282575" y="276545"/>
                </a:cubicBezTo>
                <a:cubicBezTo>
                  <a:pt x="284918" y="273533"/>
                  <a:pt x="288925" y="267020"/>
                  <a:pt x="288925" y="267020"/>
                </a:cubicBezTo>
                <a:cubicBezTo>
                  <a:pt x="289454" y="264903"/>
                  <a:pt x="289230" y="262435"/>
                  <a:pt x="290513" y="260670"/>
                </a:cubicBezTo>
                <a:cubicBezTo>
                  <a:pt x="293594" y="256433"/>
                  <a:pt x="301625" y="249557"/>
                  <a:pt x="301625" y="249557"/>
                </a:cubicBezTo>
                <a:cubicBezTo>
                  <a:pt x="305401" y="238234"/>
                  <a:pt x="300047" y="251923"/>
                  <a:pt x="307975" y="240032"/>
                </a:cubicBezTo>
                <a:cubicBezTo>
                  <a:pt x="309541" y="237683"/>
                  <a:pt x="310086" y="231049"/>
                  <a:pt x="311150" y="228920"/>
                </a:cubicBezTo>
                <a:cubicBezTo>
                  <a:pt x="314113" y="222995"/>
                  <a:pt x="317184" y="221616"/>
                  <a:pt x="322263" y="217807"/>
                </a:cubicBezTo>
                <a:cubicBezTo>
                  <a:pt x="326331" y="205599"/>
                  <a:pt x="320290" y="221361"/>
                  <a:pt x="328613" y="208282"/>
                </a:cubicBezTo>
                <a:cubicBezTo>
                  <a:pt x="331154" y="204289"/>
                  <a:pt x="332337" y="199520"/>
                  <a:pt x="334963" y="195582"/>
                </a:cubicBezTo>
                <a:lnTo>
                  <a:pt x="338138" y="190820"/>
                </a:lnTo>
                <a:cubicBezTo>
                  <a:pt x="342126" y="178851"/>
                  <a:pt x="336747" y="193601"/>
                  <a:pt x="342900" y="181295"/>
                </a:cubicBezTo>
                <a:cubicBezTo>
                  <a:pt x="344174" y="178746"/>
                  <a:pt x="344691" y="175848"/>
                  <a:pt x="346075" y="173357"/>
                </a:cubicBezTo>
                <a:cubicBezTo>
                  <a:pt x="347360" y="171044"/>
                  <a:pt x="349571" y="169330"/>
                  <a:pt x="350838" y="167007"/>
                </a:cubicBezTo>
                <a:cubicBezTo>
                  <a:pt x="354606" y="160100"/>
                  <a:pt x="355219" y="153959"/>
                  <a:pt x="360363" y="147957"/>
                </a:cubicBezTo>
                <a:cubicBezTo>
                  <a:pt x="361605" y="146508"/>
                  <a:pt x="363776" y="146131"/>
                  <a:pt x="365125" y="144782"/>
                </a:cubicBezTo>
                <a:cubicBezTo>
                  <a:pt x="370842" y="139065"/>
                  <a:pt x="368558" y="139077"/>
                  <a:pt x="373063" y="133670"/>
                </a:cubicBezTo>
                <a:cubicBezTo>
                  <a:pt x="376885" y="129084"/>
                  <a:pt x="377903" y="128855"/>
                  <a:pt x="382588" y="125732"/>
                </a:cubicBezTo>
                <a:cubicBezTo>
                  <a:pt x="383646" y="124145"/>
                  <a:pt x="384487" y="122388"/>
                  <a:pt x="385763" y="120970"/>
                </a:cubicBezTo>
                <a:cubicBezTo>
                  <a:pt x="389267" y="117076"/>
                  <a:pt x="393732" y="114048"/>
                  <a:pt x="396875" y="109857"/>
                </a:cubicBezTo>
                <a:cubicBezTo>
                  <a:pt x="398463" y="107740"/>
                  <a:pt x="399521" y="105095"/>
                  <a:pt x="401638" y="103507"/>
                </a:cubicBezTo>
                <a:cubicBezTo>
                  <a:pt x="403918" y="101797"/>
                  <a:pt x="406929" y="101390"/>
                  <a:pt x="409575" y="100332"/>
                </a:cubicBezTo>
                <a:cubicBezTo>
                  <a:pt x="410633" y="98745"/>
                  <a:pt x="411260" y="96762"/>
                  <a:pt x="412750" y="95570"/>
                </a:cubicBezTo>
                <a:cubicBezTo>
                  <a:pt x="414057" y="94525"/>
                  <a:pt x="416016" y="94731"/>
                  <a:pt x="417513" y="93982"/>
                </a:cubicBezTo>
                <a:cubicBezTo>
                  <a:pt x="419219" y="93129"/>
                  <a:pt x="420619" y="91754"/>
                  <a:pt x="422275" y="90807"/>
                </a:cubicBezTo>
                <a:cubicBezTo>
                  <a:pt x="424330" y="89633"/>
                  <a:pt x="426508" y="88690"/>
                  <a:pt x="428625" y="87632"/>
                </a:cubicBezTo>
                <a:cubicBezTo>
                  <a:pt x="435897" y="76725"/>
                  <a:pt x="426640" y="88903"/>
                  <a:pt x="438150" y="79695"/>
                </a:cubicBezTo>
                <a:cubicBezTo>
                  <a:pt x="453595" y="67339"/>
                  <a:pt x="443242" y="74536"/>
                  <a:pt x="450850" y="65407"/>
                </a:cubicBezTo>
                <a:cubicBezTo>
                  <a:pt x="452287" y="63682"/>
                  <a:pt x="454176" y="62370"/>
                  <a:pt x="455613" y="60645"/>
                </a:cubicBezTo>
                <a:cubicBezTo>
                  <a:pt x="456835" y="59179"/>
                  <a:pt x="457339" y="57124"/>
                  <a:pt x="458788" y="55882"/>
                </a:cubicBezTo>
                <a:cubicBezTo>
                  <a:pt x="461131" y="53874"/>
                  <a:pt x="464079" y="52707"/>
                  <a:pt x="466725" y="51120"/>
                </a:cubicBezTo>
                <a:cubicBezTo>
                  <a:pt x="473980" y="40237"/>
                  <a:pt x="464434" y="53083"/>
                  <a:pt x="477838" y="41595"/>
                </a:cubicBezTo>
                <a:cubicBezTo>
                  <a:pt x="490407" y="30822"/>
                  <a:pt x="469284" y="42697"/>
                  <a:pt x="487363" y="33657"/>
                </a:cubicBezTo>
                <a:cubicBezTo>
                  <a:pt x="496887" y="20957"/>
                  <a:pt x="486834" y="33128"/>
                  <a:pt x="498475" y="22545"/>
                </a:cubicBezTo>
                <a:cubicBezTo>
                  <a:pt x="503923" y="17593"/>
                  <a:pt x="509203" y="10519"/>
                  <a:pt x="515938" y="6670"/>
                </a:cubicBezTo>
                <a:cubicBezTo>
                  <a:pt x="517391" y="5840"/>
                  <a:pt x="519113" y="5611"/>
                  <a:pt x="520700" y="5082"/>
                </a:cubicBezTo>
                <a:cubicBezTo>
                  <a:pt x="521758" y="3495"/>
                  <a:pt x="521969" y="399"/>
                  <a:pt x="523875" y="320"/>
                </a:cubicBezTo>
                <a:cubicBezTo>
                  <a:pt x="548201" y="-694"/>
                  <a:pt x="572572" y="934"/>
                  <a:pt x="596900" y="1907"/>
                </a:cubicBezTo>
                <a:cubicBezTo>
                  <a:pt x="599080" y="1994"/>
                  <a:pt x="601111" y="3067"/>
                  <a:pt x="603250" y="3495"/>
                </a:cubicBezTo>
                <a:cubicBezTo>
                  <a:pt x="606406" y="4126"/>
                  <a:pt x="609600" y="4553"/>
                  <a:pt x="612775" y="5082"/>
                </a:cubicBezTo>
                <a:cubicBezTo>
                  <a:pt x="629788" y="16423"/>
                  <a:pt x="603973" y="-1235"/>
                  <a:pt x="622300" y="13020"/>
                </a:cubicBezTo>
                <a:cubicBezTo>
                  <a:pt x="625312" y="15363"/>
                  <a:pt x="629126" y="16672"/>
                  <a:pt x="631825" y="19370"/>
                </a:cubicBezTo>
                <a:cubicBezTo>
                  <a:pt x="633413" y="20957"/>
                  <a:pt x="634544" y="23203"/>
                  <a:pt x="636588" y="24132"/>
                </a:cubicBezTo>
                <a:cubicBezTo>
                  <a:pt x="640561" y="25938"/>
                  <a:pt x="649288" y="27307"/>
                  <a:pt x="649288" y="27307"/>
                </a:cubicBezTo>
                <a:cubicBezTo>
                  <a:pt x="651405" y="28895"/>
                  <a:pt x="653767" y="30199"/>
                  <a:pt x="655638" y="32070"/>
                </a:cubicBezTo>
                <a:cubicBezTo>
                  <a:pt x="656987" y="33419"/>
                  <a:pt x="657226" y="35774"/>
                  <a:pt x="658813" y="36832"/>
                </a:cubicBezTo>
                <a:cubicBezTo>
                  <a:pt x="660628" y="38042"/>
                  <a:pt x="663046" y="37891"/>
                  <a:pt x="665163" y="38420"/>
                </a:cubicBezTo>
                <a:cubicBezTo>
                  <a:pt x="667977" y="46864"/>
                  <a:pt x="665065" y="40492"/>
                  <a:pt x="673100" y="49532"/>
                </a:cubicBezTo>
                <a:cubicBezTo>
                  <a:pt x="675351" y="52065"/>
                  <a:pt x="677417" y="54759"/>
                  <a:pt x="679450" y="57470"/>
                </a:cubicBezTo>
                <a:cubicBezTo>
                  <a:pt x="680595" y="58996"/>
                  <a:pt x="681276" y="60883"/>
                  <a:pt x="682625" y="62232"/>
                </a:cubicBezTo>
                <a:cubicBezTo>
                  <a:pt x="687432" y="67039"/>
                  <a:pt x="688287" y="66766"/>
                  <a:pt x="693738" y="68582"/>
                </a:cubicBezTo>
                <a:cubicBezTo>
                  <a:pt x="695855" y="70170"/>
                  <a:pt x="698079" y="71623"/>
                  <a:pt x="700088" y="73345"/>
                </a:cubicBezTo>
                <a:cubicBezTo>
                  <a:pt x="710779" y="82509"/>
                  <a:pt x="699090" y="74267"/>
                  <a:pt x="709613" y="81282"/>
                </a:cubicBezTo>
                <a:cubicBezTo>
                  <a:pt x="713079" y="102082"/>
                  <a:pt x="707260" y="78545"/>
                  <a:pt x="723900" y="103507"/>
                </a:cubicBezTo>
                <a:cubicBezTo>
                  <a:pt x="724958" y="105095"/>
                  <a:pt x="726222" y="106563"/>
                  <a:pt x="727075" y="108270"/>
                </a:cubicBezTo>
                <a:cubicBezTo>
                  <a:pt x="727823" y="109767"/>
                  <a:pt x="727735" y="111640"/>
                  <a:pt x="728663" y="113032"/>
                </a:cubicBezTo>
                <a:cubicBezTo>
                  <a:pt x="737283" y="125962"/>
                  <a:pt x="729965" y="107644"/>
                  <a:pt x="738188" y="125732"/>
                </a:cubicBezTo>
                <a:cubicBezTo>
                  <a:pt x="750762" y="153393"/>
                  <a:pt x="729440" y="114392"/>
                  <a:pt x="747713" y="146370"/>
                </a:cubicBezTo>
                <a:cubicBezTo>
                  <a:pt x="748966" y="151384"/>
                  <a:pt x="749177" y="152920"/>
                  <a:pt x="750888" y="157482"/>
                </a:cubicBezTo>
                <a:cubicBezTo>
                  <a:pt x="751889" y="160150"/>
                  <a:pt x="752679" y="162929"/>
                  <a:pt x="754063" y="165420"/>
                </a:cubicBezTo>
                <a:cubicBezTo>
                  <a:pt x="755966" y="168846"/>
                  <a:pt x="760523" y="173905"/>
                  <a:pt x="763588" y="176532"/>
                </a:cubicBezTo>
                <a:cubicBezTo>
                  <a:pt x="765597" y="178254"/>
                  <a:pt x="767947" y="179553"/>
                  <a:pt x="769938" y="181295"/>
                </a:cubicBezTo>
                <a:cubicBezTo>
                  <a:pt x="772191" y="183266"/>
                  <a:pt x="773797" y="185985"/>
                  <a:pt x="776288" y="187645"/>
                </a:cubicBezTo>
                <a:cubicBezTo>
                  <a:pt x="780226" y="190270"/>
                  <a:pt x="785641" y="190648"/>
                  <a:pt x="788988" y="193995"/>
                </a:cubicBezTo>
                <a:cubicBezTo>
                  <a:pt x="790575" y="195582"/>
                  <a:pt x="792445" y="196930"/>
                  <a:pt x="793750" y="198757"/>
                </a:cubicBezTo>
                <a:cubicBezTo>
                  <a:pt x="801506" y="209615"/>
                  <a:pt x="792607" y="200879"/>
                  <a:pt x="800100" y="209870"/>
                </a:cubicBezTo>
                <a:cubicBezTo>
                  <a:pt x="801537" y="211595"/>
                  <a:pt x="803426" y="212907"/>
                  <a:pt x="804863" y="214632"/>
                </a:cubicBezTo>
                <a:cubicBezTo>
                  <a:pt x="815921" y="227901"/>
                  <a:pt x="798879" y="210236"/>
                  <a:pt x="812800" y="224157"/>
                </a:cubicBezTo>
                <a:cubicBezTo>
                  <a:pt x="819937" y="242001"/>
                  <a:pt x="811495" y="223918"/>
                  <a:pt x="820738" y="236857"/>
                </a:cubicBezTo>
                <a:cubicBezTo>
                  <a:pt x="822114" y="238783"/>
                  <a:pt x="822659" y="241200"/>
                  <a:pt x="823913" y="243207"/>
                </a:cubicBezTo>
                <a:cubicBezTo>
                  <a:pt x="826199" y="246865"/>
                  <a:pt x="830049" y="251495"/>
                  <a:pt x="833438" y="254320"/>
                </a:cubicBezTo>
                <a:cubicBezTo>
                  <a:pt x="834904" y="255541"/>
                  <a:pt x="836613" y="256437"/>
                  <a:pt x="838200" y="257495"/>
                </a:cubicBezTo>
                <a:cubicBezTo>
                  <a:pt x="841976" y="268818"/>
                  <a:pt x="836622" y="255129"/>
                  <a:pt x="844550" y="267020"/>
                </a:cubicBezTo>
                <a:cubicBezTo>
                  <a:pt x="845478" y="268412"/>
                  <a:pt x="845390" y="270285"/>
                  <a:pt x="846138" y="271782"/>
                </a:cubicBezTo>
                <a:cubicBezTo>
                  <a:pt x="846991" y="273489"/>
                  <a:pt x="848255" y="274957"/>
                  <a:pt x="849313" y="276545"/>
                </a:cubicBezTo>
                <a:cubicBezTo>
                  <a:pt x="849842" y="278662"/>
                  <a:pt x="849632" y="281120"/>
                  <a:pt x="850900" y="282895"/>
                </a:cubicBezTo>
                <a:cubicBezTo>
                  <a:pt x="852438" y="285048"/>
                  <a:pt x="855379" y="285786"/>
                  <a:pt x="857250" y="287657"/>
                </a:cubicBezTo>
                <a:cubicBezTo>
                  <a:pt x="858599" y="289006"/>
                  <a:pt x="859149" y="291002"/>
                  <a:pt x="860425" y="292420"/>
                </a:cubicBezTo>
                <a:cubicBezTo>
                  <a:pt x="863929" y="296314"/>
                  <a:pt x="868632" y="299173"/>
                  <a:pt x="871538" y="303532"/>
                </a:cubicBezTo>
                <a:cubicBezTo>
                  <a:pt x="879421" y="315358"/>
                  <a:pt x="869289" y="300833"/>
                  <a:pt x="879475" y="313057"/>
                </a:cubicBezTo>
                <a:cubicBezTo>
                  <a:pt x="880696" y="314523"/>
                  <a:pt x="881301" y="316471"/>
                  <a:pt x="882650" y="317820"/>
                </a:cubicBezTo>
                <a:cubicBezTo>
                  <a:pt x="883999" y="319169"/>
                  <a:pt x="885995" y="319719"/>
                  <a:pt x="887413" y="320995"/>
                </a:cubicBezTo>
                <a:cubicBezTo>
                  <a:pt x="891307" y="324499"/>
                  <a:pt x="893556" y="330450"/>
                  <a:pt x="898525" y="332107"/>
                </a:cubicBezTo>
                <a:cubicBezTo>
                  <a:pt x="908407" y="335402"/>
                  <a:pt x="901647" y="333367"/>
                  <a:pt x="919163" y="336870"/>
                </a:cubicBezTo>
                <a:cubicBezTo>
                  <a:pt x="922972" y="339410"/>
                  <a:pt x="925843" y="341609"/>
                  <a:pt x="930275" y="343220"/>
                </a:cubicBezTo>
                <a:cubicBezTo>
                  <a:pt x="933896" y="344537"/>
                  <a:pt x="937684" y="345337"/>
                  <a:pt x="941388" y="346395"/>
                </a:cubicBezTo>
                <a:cubicBezTo>
                  <a:pt x="942446" y="347982"/>
                  <a:pt x="942729" y="350633"/>
                  <a:pt x="944563" y="351157"/>
                </a:cubicBezTo>
                <a:cubicBezTo>
                  <a:pt x="950690" y="352908"/>
                  <a:pt x="957285" y="352000"/>
                  <a:pt x="963613" y="352745"/>
                </a:cubicBezTo>
                <a:cubicBezTo>
                  <a:pt x="966293" y="353060"/>
                  <a:pt x="968933" y="353678"/>
                  <a:pt x="971550" y="354332"/>
                </a:cubicBezTo>
                <a:cubicBezTo>
                  <a:pt x="992005" y="359445"/>
                  <a:pt x="973755" y="354897"/>
                  <a:pt x="992188" y="362270"/>
                </a:cubicBezTo>
                <a:cubicBezTo>
                  <a:pt x="1004839" y="367330"/>
                  <a:pt x="992881" y="360814"/>
                  <a:pt x="1003300" y="365445"/>
                </a:cubicBezTo>
                <a:cubicBezTo>
                  <a:pt x="1006544" y="366887"/>
                  <a:pt x="1009581" y="368765"/>
                  <a:pt x="1012825" y="370207"/>
                </a:cubicBezTo>
                <a:cubicBezTo>
                  <a:pt x="1014354" y="370887"/>
                  <a:pt x="1015971" y="371364"/>
                  <a:pt x="1017588" y="371795"/>
                </a:cubicBezTo>
                <a:cubicBezTo>
                  <a:pt x="1023912" y="373481"/>
                  <a:pt x="1030509" y="374259"/>
                  <a:pt x="1036638" y="376557"/>
                </a:cubicBezTo>
                <a:cubicBezTo>
                  <a:pt x="1051381" y="382086"/>
                  <a:pt x="1044952" y="380224"/>
                  <a:pt x="1055688" y="382907"/>
                </a:cubicBezTo>
                <a:cubicBezTo>
                  <a:pt x="1057275" y="383965"/>
                  <a:pt x="1058640" y="385479"/>
                  <a:pt x="1060450" y="386082"/>
                </a:cubicBezTo>
                <a:cubicBezTo>
                  <a:pt x="1063504" y="387100"/>
                  <a:pt x="1067096" y="386230"/>
                  <a:pt x="1069975" y="387670"/>
                </a:cubicBezTo>
                <a:cubicBezTo>
                  <a:pt x="1071681" y="388523"/>
                  <a:pt x="1071929" y="390966"/>
                  <a:pt x="1073150" y="392432"/>
                </a:cubicBezTo>
                <a:cubicBezTo>
                  <a:pt x="1077724" y="397921"/>
                  <a:pt x="1076805" y="396826"/>
                  <a:pt x="1082675" y="398782"/>
                </a:cubicBezTo>
                <a:cubicBezTo>
                  <a:pt x="1092107" y="412932"/>
                  <a:pt x="1079366" y="395931"/>
                  <a:pt x="1090613" y="405132"/>
                </a:cubicBezTo>
                <a:cubicBezTo>
                  <a:pt x="1095247" y="408923"/>
                  <a:pt x="1103313" y="417832"/>
                  <a:pt x="1103313" y="417832"/>
                </a:cubicBezTo>
                <a:cubicBezTo>
                  <a:pt x="1103842" y="419420"/>
                  <a:pt x="1104900" y="420922"/>
                  <a:pt x="1104900" y="422595"/>
                </a:cubicBezTo>
                <a:cubicBezTo>
                  <a:pt x="1104900" y="455202"/>
                  <a:pt x="1105932" y="448353"/>
                  <a:pt x="1100138" y="468632"/>
                </a:cubicBezTo>
                <a:cubicBezTo>
                  <a:pt x="1099192" y="476199"/>
                  <a:pt x="1097354" y="495032"/>
                  <a:pt x="1093788" y="500382"/>
                </a:cubicBezTo>
                <a:cubicBezTo>
                  <a:pt x="1088123" y="508881"/>
                  <a:pt x="1091962" y="503796"/>
                  <a:pt x="1081088" y="514670"/>
                </a:cubicBezTo>
                <a:cubicBezTo>
                  <a:pt x="1078971" y="516787"/>
                  <a:pt x="1077229" y="519360"/>
                  <a:pt x="1074738" y="521020"/>
                </a:cubicBezTo>
                <a:cubicBezTo>
                  <a:pt x="1073150" y="522078"/>
                  <a:pt x="1071424" y="522953"/>
                  <a:pt x="1069975" y="524195"/>
                </a:cubicBezTo>
                <a:cubicBezTo>
                  <a:pt x="1067702" y="526143"/>
                  <a:pt x="1066020" y="528749"/>
                  <a:pt x="1063625" y="530545"/>
                </a:cubicBezTo>
                <a:cubicBezTo>
                  <a:pt x="1061732" y="531965"/>
                  <a:pt x="1059168" y="532300"/>
                  <a:pt x="1057275" y="533720"/>
                </a:cubicBezTo>
                <a:cubicBezTo>
                  <a:pt x="1054880" y="535516"/>
                  <a:pt x="1053377" y="538353"/>
                  <a:pt x="1050925" y="540070"/>
                </a:cubicBezTo>
                <a:cubicBezTo>
                  <a:pt x="1044551" y="544532"/>
                  <a:pt x="1041707" y="544755"/>
                  <a:pt x="1035050" y="546420"/>
                </a:cubicBezTo>
                <a:cubicBezTo>
                  <a:pt x="1033992" y="548007"/>
                  <a:pt x="1033365" y="549990"/>
                  <a:pt x="1031875" y="551182"/>
                </a:cubicBezTo>
                <a:cubicBezTo>
                  <a:pt x="1030568" y="552227"/>
                  <a:pt x="1028716" y="552289"/>
                  <a:pt x="1027113" y="552770"/>
                </a:cubicBezTo>
                <a:cubicBezTo>
                  <a:pt x="1013743" y="556781"/>
                  <a:pt x="1018512" y="555586"/>
                  <a:pt x="1004888" y="557532"/>
                </a:cubicBezTo>
                <a:cubicBezTo>
                  <a:pt x="1000125" y="559120"/>
                  <a:pt x="995564" y="561543"/>
                  <a:pt x="990600" y="562295"/>
                </a:cubicBezTo>
                <a:cubicBezTo>
                  <a:pt x="978000" y="564204"/>
                  <a:pt x="952500" y="565470"/>
                  <a:pt x="952500" y="565470"/>
                </a:cubicBezTo>
                <a:cubicBezTo>
                  <a:pt x="947738" y="566528"/>
                  <a:pt x="942869" y="567190"/>
                  <a:pt x="938213" y="568645"/>
                </a:cubicBezTo>
                <a:cubicBezTo>
                  <a:pt x="934366" y="569847"/>
                  <a:pt x="931038" y="572551"/>
                  <a:pt x="927100" y="573407"/>
                </a:cubicBezTo>
                <a:cubicBezTo>
                  <a:pt x="918762" y="575219"/>
                  <a:pt x="901700" y="576582"/>
                  <a:pt x="901700" y="576582"/>
                </a:cubicBezTo>
                <a:cubicBezTo>
                  <a:pt x="899583" y="577111"/>
                  <a:pt x="897420" y="577480"/>
                  <a:pt x="895350" y="578170"/>
                </a:cubicBezTo>
                <a:cubicBezTo>
                  <a:pt x="892647" y="579071"/>
                  <a:pt x="890162" y="580595"/>
                  <a:pt x="887413" y="581345"/>
                </a:cubicBezTo>
                <a:cubicBezTo>
                  <a:pt x="880902" y="583121"/>
                  <a:pt x="867444" y="583744"/>
                  <a:pt x="862013" y="584520"/>
                </a:cubicBezTo>
                <a:cubicBezTo>
                  <a:pt x="821411" y="590321"/>
                  <a:pt x="867620" y="585598"/>
                  <a:pt x="827088" y="589282"/>
                </a:cubicBezTo>
                <a:cubicBezTo>
                  <a:pt x="789252" y="598742"/>
                  <a:pt x="826596" y="590779"/>
                  <a:pt x="768350" y="595632"/>
                </a:cubicBezTo>
                <a:cubicBezTo>
                  <a:pt x="762454" y="596123"/>
                  <a:pt x="756803" y="598722"/>
                  <a:pt x="750888" y="598807"/>
                </a:cubicBezTo>
                <a:lnTo>
                  <a:pt x="436563" y="600395"/>
                </a:lnTo>
                <a:cubicBezTo>
                  <a:pt x="393171" y="599866"/>
                  <a:pt x="349758" y="600269"/>
                  <a:pt x="306388" y="598807"/>
                </a:cubicBezTo>
                <a:cubicBezTo>
                  <a:pt x="302538" y="598677"/>
                  <a:pt x="299060" y="596353"/>
                  <a:pt x="295275" y="595632"/>
                </a:cubicBezTo>
                <a:cubicBezTo>
                  <a:pt x="251359" y="587267"/>
                  <a:pt x="286005" y="595695"/>
                  <a:pt x="266700" y="590870"/>
                </a:cubicBezTo>
                <a:cubicBezTo>
                  <a:pt x="264583" y="589812"/>
                  <a:pt x="262419" y="588844"/>
                  <a:pt x="260350" y="587695"/>
                </a:cubicBezTo>
                <a:cubicBezTo>
                  <a:pt x="257653" y="586196"/>
                  <a:pt x="255362" y="583839"/>
                  <a:pt x="252413" y="582932"/>
                </a:cubicBezTo>
                <a:cubicBezTo>
                  <a:pt x="248335" y="581677"/>
                  <a:pt x="243946" y="581874"/>
                  <a:pt x="239713" y="581345"/>
                </a:cubicBezTo>
                <a:cubicBezTo>
                  <a:pt x="238125" y="580816"/>
                  <a:pt x="236553" y="580238"/>
                  <a:pt x="234950" y="579757"/>
                </a:cubicBezTo>
                <a:cubicBezTo>
                  <a:pt x="231260" y="578650"/>
                  <a:pt x="227415" y="578013"/>
                  <a:pt x="223838" y="576582"/>
                </a:cubicBezTo>
                <a:cubicBezTo>
                  <a:pt x="222066" y="575873"/>
                  <a:pt x="220732" y="574354"/>
                  <a:pt x="219075" y="573407"/>
                </a:cubicBezTo>
                <a:cubicBezTo>
                  <a:pt x="217020" y="572233"/>
                  <a:pt x="214941" y="571063"/>
                  <a:pt x="212725" y="570232"/>
                </a:cubicBezTo>
                <a:cubicBezTo>
                  <a:pt x="206939" y="568063"/>
                  <a:pt x="197094" y="567613"/>
                  <a:pt x="192088" y="567057"/>
                </a:cubicBezTo>
                <a:cubicBezTo>
                  <a:pt x="184150" y="564411"/>
                  <a:pt x="176479" y="560761"/>
                  <a:pt x="168275" y="559120"/>
                </a:cubicBezTo>
                <a:lnTo>
                  <a:pt x="155575" y="549595"/>
                </a:lnTo>
                <a:close/>
              </a:path>
            </a:pathLst>
          </a:cu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F2ACF0E-24B4-4274-8A23-2F9AB32ABDCC}"/>
              </a:ext>
            </a:extLst>
          </p:cNvPr>
          <p:cNvSpPr/>
          <p:nvPr/>
        </p:nvSpPr>
        <p:spPr>
          <a:xfrm>
            <a:off x="4084182" y="4353225"/>
            <a:ext cx="1104971" cy="600395"/>
          </a:xfrm>
          <a:custGeom>
            <a:avLst/>
            <a:gdLst>
              <a:gd name="connsiteX0" fmla="*/ 155575 w 1104971"/>
              <a:gd name="connsiteY0" fmla="*/ 549595 h 600395"/>
              <a:gd name="connsiteX1" fmla="*/ 155575 w 1104971"/>
              <a:gd name="connsiteY1" fmla="*/ 549595 h 600395"/>
              <a:gd name="connsiteX2" fmla="*/ 134938 w 1104971"/>
              <a:gd name="connsiteY2" fmla="*/ 543245 h 600395"/>
              <a:gd name="connsiteX3" fmla="*/ 120650 w 1104971"/>
              <a:gd name="connsiteY3" fmla="*/ 540070 h 600395"/>
              <a:gd name="connsiteX4" fmla="*/ 93663 w 1104971"/>
              <a:gd name="connsiteY4" fmla="*/ 533720 h 600395"/>
              <a:gd name="connsiteX5" fmla="*/ 76200 w 1104971"/>
              <a:gd name="connsiteY5" fmla="*/ 524195 h 600395"/>
              <a:gd name="connsiteX6" fmla="*/ 63500 w 1104971"/>
              <a:gd name="connsiteY6" fmla="*/ 517845 h 600395"/>
              <a:gd name="connsiteX7" fmla="*/ 50800 w 1104971"/>
              <a:gd name="connsiteY7" fmla="*/ 506732 h 600395"/>
              <a:gd name="connsiteX8" fmla="*/ 46038 w 1104971"/>
              <a:gd name="connsiteY8" fmla="*/ 501970 h 600395"/>
              <a:gd name="connsiteX9" fmla="*/ 33338 w 1104971"/>
              <a:gd name="connsiteY9" fmla="*/ 498795 h 600395"/>
              <a:gd name="connsiteX10" fmla="*/ 25400 w 1104971"/>
              <a:gd name="connsiteY10" fmla="*/ 489270 h 600395"/>
              <a:gd name="connsiteX11" fmla="*/ 19050 w 1104971"/>
              <a:gd name="connsiteY11" fmla="*/ 484507 h 600395"/>
              <a:gd name="connsiteX12" fmla="*/ 15875 w 1104971"/>
              <a:gd name="connsiteY12" fmla="*/ 479745 h 600395"/>
              <a:gd name="connsiteX13" fmla="*/ 11113 w 1104971"/>
              <a:gd name="connsiteY13" fmla="*/ 473395 h 600395"/>
              <a:gd name="connsiteX14" fmla="*/ 4763 w 1104971"/>
              <a:gd name="connsiteY14" fmla="*/ 449582 h 600395"/>
              <a:gd name="connsiteX15" fmla="*/ 1588 w 1104971"/>
              <a:gd name="connsiteY15" fmla="*/ 436882 h 600395"/>
              <a:gd name="connsiteX16" fmla="*/ 0 w 1104971"/>
              <a:gd name="connsiteY16" fmla="*/ 433707 h 600395"/>
              <a:gd name="connsiteX17" fmla="*/ 3175 w 1104971"/>
              <a:gd name="connsiteY17" fmla="*/ 413070 h 600395"/>
              <a:gd name="connsiteX18" fmla="*/ 4763 w 1104971"/>
              <a:gd name="connsiteY18" fmla="*/ 406720 h 600395"/>
              <a:gd name="connsiteX19" fmla="*/ 11113 w 1104971"/>
              <a:gd name="connsiteY19" fmla="*/ 403545 h 600395"/>
              <a:gd name="connsiteX20" fmla="*/ 22225 w 1104971"/>
              <a:gd name="connsiteY20" fmla="*/ 398782 h 600395"/>
              <a:gd name="connsiteX21" fmla="*/ 33338 w 1104971"/>
              <a:gd name="connsiteY21" fmla="*/ 389257 h 600395"/>
              <a:gd name="connsiteX22" fmla="*/ 38100 w 1104971"/>
              <a:gd name="connsiteY22" fmla="*/ 384495 h 600395"/>
              <a:gd name="connsiteX23" fmla="*/ 58738 w 1104971"/>
              <a:gd name="connsiteY23" fmla="*/ 382907 h 600395"/>
              <a:gd name="connsiteX24" fmla="*/ 63500 w 1104971"/>
              <a:gd name="connsiteY24" fmla="*/ 381320 h 600395"/>
              <a:gd name="connsiteX25" fmla="*/ 69850 w 1104971"/>
              <a:gd name="connsiteY25" fmla="*/ 378145 h 600395"/>
              <a:gd name="connsiteX26" fmla="*/ 82550 w 1104971"/>
              <a:gd name="connsiteY26" fmla="*/ 376557 h 600395"/>
              <a:gd name="connsiteX27" fmla="*/ 103188 w 1104971"/>
              <a:gd name="connsiteY27" fmla="*/ 371795 h 600395"/>
              <a:gd name="connsiteX28" fmla="*/ 127000 w 1104971"/>
              <a:gd name="connsiteY28" fmla="*/ 367032 h 600395"/>
              <a:gd name="connsiteX29" fmla="*/ 138113 w 1104971"/>
              <a:gd name="connsiteY29" fmla="*/ 362270 h 600395"/>
              <a:gd name="connsiteX30" fmla="*/ 155575 w 1104971"/>
              <a:gd name="connsiteY30" fmla="*/ 360682 h 600395"/>
              <a:gd name="connsiteX31" fmla="*/ 161925 w 1104971"/>
              <a:gd name="connsiteY31" fmla="*/ 359095 h 600395"/>
              <a:gd name="connsiteX32" fmla="*/ 180975 w 1104971"/>
              <a:gd name="connsiteY32" fmla="*/ 357507 h 600395"/>
              <a:gd name="connsiteX33" fmla="*/ 195263 w 1104971"/>
              <a:gd name="connsiteY33" fmla="*/ 349570 h 600395"/>
              <a:gd name="connsiteX34" fmla="*/ 215900 w 1104971"/>
              <a:gd name="connsiteY34" fmla="*/ 347982 h 600395"/>
              <a:gd name="connsiteX35" fmla="*/ 228600 w 1104971"/>
              <a:gd name="connsiteY35" fmla="*/ 346395 h 600395"/>
              <a:gd name="connsiteX36" fmla="*/ 236538 w 1104971"/>
              <a:gd name="connsiteY36" fmla="*/ 343220 h 600395"/>
              <a:gd name="connsiteX37" fmla="*/ 246063 w 1104971"/>
              <a:gd name="connsiteY37" fmla="*/ 338457 h 600395"/>
              <a:gd name="connsiteX38" fmla="*/ 255588 w 1104971"/>
              <a:gd name="connsiteY38" fmla="*/ 328932 h 600395"/>
              <a:gd name="connsiteX39" fmla="*/ 263525 w 1104971"/>
              <a:gd name="connsiteY39" fmla="*/ 319407 h 600395"/>
              <a:gd name="connsiteX40" fmla="*/ 265113 w 1104971"/>
              <a:gd name="connsiteY40" fmla="*/ 313057 h 600395"/>
              <a:gd name="connsiteX41" fmla="*/ 269875 w 1104971"/>
              <a:gd name="connsiteY41" fmla="*/ 300357 h 600395"/>
              <a:gd name="connsiteX42" fmla="*/ 271463 w 1104971"/>
              <a:gd name="connsiteY42" fmla="*/ 290832 h 600395"/>
              <a:gd name="connsiteX43" fmla="*/ 276225 w 1104971"/>
              <a:gd name="connsiteY43" fmla="*/ 286070 h 600395"/>
              <a:gd name="connsiteX44" fmla="*/ 277813 w 1104971"/>
              <a:gd name="connsiteY44" fmla="*/ 281307 h 600395"/>
              <a:gd name="connsiteX45" fmla="*/ 282575 w 1104971"/>
              <a:gd name="connsiteY45" fmla="*/ 276545 h 600395"/>
              <a:gd name="connsiteX46" fmla="*/ 288925 w 1104971"/>
              <a:gd name="connsiteY46" fmla="*/ 267020 h 600395"/>
              <a:gd name="connsiteX47" fmla="*/ 290513 w 1104971"/>
              <a:gd name="connsiteY47" fmla="*/ 260670 h 600395"/>
              <a:gd name="connsiteX48" fmla="*/ 301625 w 1104971"/>
              <a:gd name="connsiteY48" fmla="*/ 249557 h 600395"/>
              <a:gd name="connsiteX49" fmla="*/ 307975 w 1104971"/>
              <a:gd name="connsiteY49" fmla="*/ 240032 h 600395"/>
              <a:gd name="connsiteX50" fmla="*/ 311150 w 1104971"/>
              <a:gd name="connsiteY50" fmla="*/ 228920 h 600395"/>
              <a:gd name="connsiteX51" fmla="*/ 322263 w 1104971"/>
              <a:gd name="connsiteY51" fmla="*/ 217807 h 600395"/>
              <a:gd name="connsiteX52" fmla="*/ 328613 w 1104971"/>
              <a:gd name="connsiteY52" fmla="*/ 208282 h 600395"/>
              <a:gd name="connsiteX53" fmla="*/ 334963 w 1104971"/>
              <a:gd name="connsiteY53" fmla="*/ 195582 h 600395"/>
              <a:gd name="connsiteX54" fmla="*/ 338138 w 1104971"/>
              <a:gd name="connsiteY54" fmla="*/ 190820 h 600395"/>
              <a:gd name="connsiteX55" fmla="*/ 342900 w 1104971"/>
              <a:gd name="connsiteY55" fmla="*/ 181295 h 600395"/>
              <a:gd name="connsiteX56" fmla="*/ 346075 w 1104971"/>
              <a:gd name="connsiteY56" fmla="*/ 173357 h 600395"/>
              <a:gd name="connsiteX57" fmla="*/ 350838 w 1104971"/>
              <a:gd name="connsiteY57" fmla="*/ 167007 h 600395"/>
              <a:gd name="connsiteX58" fmla="*/ 360363 w 1104971"/>
              <a:gd name="connsiteY58" fmla="*/ 147957 h 600395"/>
              <a:gd name="connsiteX59" fmla="*/ 365125 w 1104971"/>
              <a:gd name="connsiteY59" fmla="*/ 144782 h 600395"/>
              <a:gd name="connsiteX60" fmla="*/ 373063 w 1104971"/>
              <a:gd name="connsiteY60" fmla="*/ 133670 h 600395"/>
              <a:gd name="connsiteX61" fmla="*/ 382588 w 1104971"/>
              <a:gd name="connsiteY61" fmla="*/ 125732 h 600395"/>
              <a:gd name="connsiteX62" fmla="*/ 385763 w 1104971"/>
              <a:gd name="connsiteY62" fmla="*/ 120970 h 600395"/>
              <a:gd name="connsiteX63" fmla="*/ 396875 w 1104971"/>
              <a:gd name="connsiteY63" fmla="*/ 109857 h 600395"/>
              <a:gd name="connsiteX64" fmla="*/ 401638 w 1104971"/>
              <a:gd name="connsiteY64" fmla="*/ 103507 h 600395"/>
              <a:gd name="connsiteX65" fmla="*/ 409575 w 1104971"/>
              <a:gd name="connsiteY65" fmla="*/ 100332 h 600395"/>
              <a:gd name="connsiteX66" fmla="*/ 412750 w 1104971"/>
              <a:gd name="connsiteY66" fmla="*/ 95570 h 600395"/>
              <a:gd name="connsiteX67" fmla="*/ 417513 w 1104971"/>
              <a:gd name="connsiteY67" fmla="*/ 93982 h 600395"/>
              <a:gd name="connsiteX68" fmla="*/ 422275 w 1104971"/>
              <a:gd name="connsiteY68" fmla="*/ 90807 h 600395"/>
              <a:gd name="connsiteX69" fmla="*/ 428625 w 1104971"/>
              <a:gd name="connsiteY69" fmla="*/ 87632 h 600395"/>
              <a:gd name="connsiteX70" fmla="*/ 438150 w 1104971"/>
              <a:gd name="connsiteY70" fmla="*/ 79695 h 600395"/>
              <a:gd name="connsiteX71" fmla="*/ 450850 w 1104971"/>
              <a:gd name="connsiteY71" fmla="*/ 65407 h 600395"/>
              <a:gd name="connsiteX72" fmla="*/ 455613 w 1104971"/>
              <a:gd name="connsiteY72" fmla="*/ 60645 h 600395"/>
              <a:gd name="connsiteX73" fmla="*/ 458788 w 1104971"/>
              <a:gd name="connsiteY73" fmla="*/ 55882 h 600395"/>
              <a:gd name="connsiteX74" fmla="*/ 466725 w 1104971"/>
              <a:gd name="connsiteY74" fmla="*/ 51120 h 600395"/>
              <a:gd name="connsiteX75" fmla="*/ 477838 w 1104971"/>
              <a:gd name="connsiteY75" fmla="*/ 41595 h 600395"/>
              <a:gd name="connsiteX76" fmla="*/ 487363 w 1104971"/>
              <a:gd name="connsiteY76" fmla="*/ 33657 h 600395"/>
              <a:gd name="connsiteX77" fmla="*/ 498475 w 1104971"/>
              <a:gd name="connsiteY77" fmla="*/ 22545 h 600395"/>
              <a:gd name="connsiteX78" fmla="*/ 515938 w 1104971"/>
              <a:gd name="connsiteY78" fmla="*/ 6670 h 600395"/>
              <a:gd name="connsiteX79" fmla="*/ 520700 w 1104971"/>
              <a:gd name="connsiteY79" fmla="*/ 5082 h 600395"/>
              <a:gd name="connsiteX80" fmla="*/ 523875 w 1104971"/>
              <a:gd name="connsiteY80" fmla="*/ 320 h 600395"/>
              <a:gd name="connsiteX81" fmla="*/ 596900 w 1104971"/>
              <a:gd name="connsiteY81" fmla="*/ 1907 h 600395"/>
              <a:gd name="connsiteX82" fmla="*/ 603250 w 1104971"/>
              <a:gd name="connsiteY82" fmla="*/ 3495 h 600395"/>
              <a:gd name="connsiteX83" fmla="*/ 612775 w 1104971"/>
              <a:gd name="connsiteY83" fmla="*/ 5082 h 600395"/>
              <a:gd name="connsiteX84" fmla="*/ 622300 w 1104971"/>
              <a:gd name="connsiteY84" fmla="*/ 13020 h 600395"/>
              <a:gd name="connsiteX85" fmla="*/ 631825 w 1104971"/>
              <a:gd name="connsiteY85" fmla="*/ 19370 h 600395"/>
              <a:gd name="connsiteX86" fmla="*/ 636588 w 1104971"/>
              <a:gd name="connsiteY86" fmla="*/ 24132 h 600395"/>
              <a:gd name="connsiteX87" fmla="*/ 649288 w 1104971"/>
              <a:gd name="connsiteY87" fmla="*/ 27307 h 600395"/>
              <a:gd name="connsiteX88" fmla="*/ 655638 w 1104971"/>
              <a:gd name="connsiteY88" fmla="*/ 32070 h 600395"/>
              <a:gd name="connsiteX89" fmla="*/ 658813 w 1104971"/>
              <a:gd name="connsiteY89" fmla="*/ 36832 h 600395"/>
              <a:gd name="connsiteX90" fmla="*/ 665163 w 1104971"/>
              <a:gd name="connsiteY90" fmla="*/ 38420 h 600395"/>
              <a:gd name="connsiteX91" fmla="*/ 673100 w 1104971"/>
              <a:gd name="connsiteY91" fmla="*/ 49532 h 600395"/>
              <a:gd name="connsiteX92" fmla="*/ 679450 w 1104971"/>
              <a:gd name="connsiteY92" fmla="*/ 57470 h 600395"/>
              <a:gd name="connsiteX93" fmla="*/ 682625 w 1104971"/>
              <a:gd name="connsiteY93" fmla="*/ 62232 h 600395"/>
              <a:gd name="connsiteX94" fmla="*/ 693738 w 1104971"/>
              <a:gd name="connsiteY94" fmla="*/ 68582 h 600395"/>
              <a:gd name="connsiteX95" fmla="*/ 700088 w 1104971"/>
              <a:gd name="connsiteY95" fmla="*/ 73345 h 600395"/>
              <a:gd name="connsiteX96" fmla="*/ 709613 w 1104971"/>
              <a:gd name="connsiteY96" fmla="*/ 81282 h 600395"/>
              <a:gd name="connsiteX97" fmla="*/ 723900 w 1104971"/>
              <a:gd name="connsiteY97" fmla="*/ 103507 h 600395"/>
              <a:gd name="connsiteX98" fmla="*/ 727075 w 1104971"/>
              <a:gd name="connsiteY98" fmla="*/ 108270 h 600395"/>
              <a:gd name="connsiteX99" fmla="*/ 728663 w 1104971"/>
              <a:gd name="connsiteY99" fmla="*/ 113032 h 600395"/>
              <a:gd name="connsiteX100" fmla="*/ 738188 w 1104971"/>
              <a:gd name="connsiteY100" fmla="*/ 125732 h 600395"/>
              <a:gd name="connsiteX101" fmla="*/ 747713 w 1104971"/>
              <a:gd name="connsiteY101" fmla="*/ 146370 h 600395"/>
              <a:gd name="connsiteX102" fmla="*/ 750888 w 1104971"/>
              <a:gd name="connsiteY102" fmla="*/ 157482 h 600395"/>
              <a:gd name="connsiteX103" fmla="*/ 754063 w 1104971"/>
              <a:gd name="connsiteY103" fmla="*/ 165420 h 600395"/>
              <a:gd name="connsiteX104" fmla="*/ 763588 w 1104971"/>
              <a:gd name="connsiteY104" fmla="*/ 176532 h 600395"/>
              <a:gd name="connsiteX105" fmla="*/ 769938 w 1104971"/>
              <a:gd name="connsiteY105" fmla="*/ 181295 h 600395"/>
              <a:gd name="connsiteX106" fmla="*/ 776288 w 1104971"/>
              <a:gd name="connsiteY106" fmla="*/ 187645 h 600395"/>
              <a:gd name="connsiteX107" fmla="*/ 788988 w 1104971"/>
              <a:gd name="connsiteY107" fmla="*/ 193995 h 600395"/>
              <a:gd name="connsiteX108" fmla="*/ 793750 w 1104971"/>
              <a:gd name="connsiteY108" fmla="*/ 198757 h 600395"/>
              <a:gd name="connsiteX109" fmla="*/ 800100 w 1104971"/>
              <a:gd name="connsiteY109" fmla="*/ 209870 h 600395"/>
              <a:gd name="connsiteX110" fmla="*/ 804863 w 1104971"/>
              <a:gd name="connsiteY110" fmla="*/ 214632 h 600395"/>
              <a:gd name="connsiteX111" fmla="*/ 812800 w 1104971"/>
              <a:gd name="connsiteY111" fmla="*/ 224157 h 600395"/>
              <a:gd name="connsiteX112" fmla="*/ 820738 w 1104971"/>
              <a:gd name="connsiteY112" fmla="*/ 236857 h 600395"/>
              <a:gd name="connsiteX113" fmla="*/ 823913 w 1104971"/>
              <a:gd name="connsiteY113" fmla="*/ 243207 h 600395"/>
              <a:gd name="connsiteX114" fmla="*/ 833438 w 1104971"/>
              <a:gd name="connsiteY114" fmla="*/ 254320 h 600395"/>
              <a:gd name="connsiteX115" fmla="*/ 838200 w 1104971"/>
              <a:gd name="connsiteY115" fmla="*/ 257495 h 600395"/>
              <a:gd name="connsiteX116" fmla="*/ 844550 w 1104971"/>
              <a:gd name="connsiteY116" fmla="*/ 267020 h 600395"/>
              <a:gd name="connsiteX117" fmla="*/ 846138 w 1104971"/>
              <a:gd name="connsiteY117" fmla="*/ 271782 h 600395"/>
              <a:gd name="connsiteX118" fmla="*/ 849313 w 1104971"/>
              <a:gd name="connsiteY118" fmla="*/ 276545 h 600395"/>
              <a:gd name="connsiteX119" fmla="*/ 850900 w 1104971"/>
              <a:gd name="connsiteY119" fmla="*/ 282895 h 600395"/>
              <a:gd name="connsiteX120" fmla="*/ 857250 w 1104971"/>
              <a:gd name="connsiteY120" fmla="*/ 287657 h 600395"/>
              <a:gd name="connsiteX121" fmla="*/ 860425 w 1104971"/>
              <a:gd name="connsiteY121" fmla="*/ 292420 h 600395"/>
              <a:gd name="connsiteX122" fmla="*/ 871538 w 1104971"/>
              <a:gd name="connsiteY122" fmla="*/ 303532 h 600395"/>
              <a:gd name="connsiteX123" fmla="*/ 879475 w 1104971"/>
              <a:gd name="connsiteY123" fmla="*/ 313057 h 600395"/>
              <a:gd name="connsiteX124" fmla="*/ 882650 w 1104971"/>
              <a:gd name="connsiteY124" fmla="*/ 317820 h 600395"/>
              <a:gd name="connsiteX125" fmla="*/ 887413 w 1104971"/>
              <a:gd name="connsiteY125" fmla="*/ 320995 h 600395"/>
              <a:gd name="connsiteX126" fmla="*/ 898525 w 1104971"/>
              <a:gd name="connsiteY126" fmla="*/ 332107 h 600395"/>
              <a:gd name="connsiteX127" fmla="*/ 919163 w 1104971"/>
              <a:gd name="connsiteY127" fmla="*/ 336870 h 600395"/>
              <a:gd name="connsiteX128" fmla="*/ 930275 w 1104971"/>
              <a:gd name="connsiteY128" fmla="*/ 343220 h 600395"/>
              <a:gd name="connsiteX129" fmla="*/ 941388 w 1104971"/>
              <a:gd name="connsiteY129" fmla="*/ 346395 h 600395"/>
              <a:gd name="connsiteX130" fmla="*/ 944563 w 1104971"/>
              <a:gd name="connsiteY130" fmla="*/ 351157 h 600395"/>
              <a:gd name="connsiteX131" fmla="*/ 963613 w 1104971"/>
              <a:gd name="connsiteY131" fmla="*/ 352745 h 600395"/>
              <a:gd name="connsiteX132" fmla="*/ 971550 w 1104971"/>
              <a:gd name="connsiteY132" fmla="*/ 354332 h 600395"/>
              <a:gd name="connsiteX133" fmla="*/ 992188 w 1104971"/>
              <a:gd name="connsiteY133" fmla="*/ 362270 h 600395"/>
              <a:gd name="connsiteX134" fmla="*/ 1003300 w 1104971"/>
              <a:gd name="connsiteY134" fmla="*/ 365445 h 600395"/>
              <a:gd name="connsiteX135" fmla="*/ 1012825 w 1104971"/>
              <a:gd name="connsiteY135" fmla="*/ 370207 h 600395"/>
              <a:gd name="connsiteX136" fmla="*/ 1017588 w 1104971"/>
              <a:gd name="connsiteY136" fmla="*/ 371795 h 600395"/>
              <a:gd name="connsiteX137" fmla="*/ 1036638 w 1104971"/>
              <a:gd name="connsiteY137" fmla="*/ 376557 h 600395"/>
              <a:gd name="connsiteX138" fmla="*/ 1055688 w 1104971"/>
              <a:gd name="connsiteY138" fmla="*/ 382907 h 600395"/>
              <a:gd name="connsiteX139" fmla="*/ 1060450 w 1104971"/>
              <a:gd name="connsiteY139" fmla="*/ 386082 h 600395"/>
              <a:gd name="connsiteX140" fmla="*/ 1069975 w 1104971"/>
              <a:gd name="connsiteY140" fmla="*/ 387670 h 600395"/>
              <a:gd name="connsiteX141" fmla="*/ 1073150 w 1104971"/>
              <a:gd name="connsiteY141" fmla="*/ 392432 h 600395"/>
              <a:gd name="connsiteX142" fmla="*/ 1082675 w 1104971"/>
              <a:gd name="connsiteY142" fmla="*/ 398782 h 600395"/>
              <a:gd name="connsiteX143" fmla="*/ 1090613 w 1104971"/>
              <a:gd name="connsiteY143" fmla="*/ 405132 h 600395"/>
              <a:gd name="connsiteX144" fmla="*/ 1103313 w 1104971"/>
              <a:gd name="connsiteY144" fmla="*/ 417832 h 600395"/>
              <a:gd name="connsiteX145" fmla="*/ 1104900 w 1104971"/>
              <a:gd name="connsiteY145" fmla="*/ 422595 h 600395"/>
              <a:gd name="connsiteX146" fmla="*/ 1100138 w 1104971"/>
              <a:gd name="connsiteY146" fmla="*/ 468632 h 600395"/>
              <a:gd name="connsiteX147" fmla="*/ 1093788 w 1104971"/>
              <a:gd name="connsiteY147" fmla="*/ 500382 h 600395"/>
              <a:gd name="connsiteX148" fmla="*/ 1081088 w 1104971"/>
              <a:gd name="connsiteY148" fmla="*/ 514670 h 600395"/>
              <a:gd name="connsiteX149" fmla="*/ 1074738 w 1104971"/>
              <a:gd name="connsiteY149" fmla="*/ 521020 h 600395"/>
              <a:gd name="connsiteX150" fmla="*/ 1069975 w 1104971"/>
              <a:gd name="connsiteY150" fmla="*/ 524195 h 600395"/>
              <a:gd name="connsiteX151" fmla="*/ 1063625 w 1104971"/>
              <a:gd name="connsiteY151" fmla="*/ 530545 h 600395"/>
              <a:gd name="connsiteX152" fmla="*/ 1057275 w 1104971"/>
              <a:gd name="connsiteY152" fmla="*/ 533720 h 600395"/>
              <a:gd name="connsiteX153" fmla="*/ 1050925 w 1104971"/>
              <a:gd name="connsiteY153" fmla="*/ 540070 h 600395"/>
              <a:gd name="connsiteX154" fmla="*/ 1035050 w 1104971"/>
              <a:gd name="connsiteY154" fmla="*/ 546420 h 600395"/>
              <a:gd name="connsiteX155" fmla="*/ 1031875 w 1104971"/>
              <a:gd name="connsiteY155" fmla="*/ 551182 h 600395"/>
              <a:gd name="connsiteX156" fmla="*/ 1027113 w 1104971"/>
              <a:gd name="connsiteY156" fmla="*/ 552770 h 600395"/>
              <a:gd name="connsiteX157" fmla="*/ 1004888 w 1104971"/>
              <a:gd name="connsiteY157" fmla="*/ 557532 h 600395"/>
              <a:gd name="connsiteX158" fmla="*/ 990600 w 1104971"/>
              <a:gd name="connsiteY158" fmla="*/ 562295 h 600395"/>
              <a:gd name="connsiteX159" fmla="*/ 952500 w 1104971"/>
              <a:gd name="connsiteY159" fmla="*/ 565470 h 600395"/>
              <a:gd name="connsiteX160" fmla="*/ 938213 w 1104971"/>
              <a:gd name="connsiteY160" fmla="*/ 568645 h 600395"/>
              <a:gd name="connsiteX161" fmla="*/ 927100 w 1104971"/>
              <a:gd name="connsiteY161" fmla="*/ 573407 h 600395"/>
              <a:gd name="connsiteX162" fmla="*/ 901700 w 1104971"/>
              <a:gd name="connsiteY162" fmla="*/ 576582 h 600395"/>
              <a:gd name="connsiteX163" fmla="*/ 895350 w 1104971"/>
              <a:gd name="connsiteY163" fmla="*/ 578170 h 600395"/>
              <a:gd name="connsiteX164" fmla="*/ 887413 w 1104971"/>
              <a:gd name="connsiteY164" fmla="*/ 581345 h 600395"/>
              <a:gd name="connsiteX165" fmla="*/ 862013 w 1104971"/>
              <a:gd name="connsiteY165" fmla="*/ 584520 h 600395"/>
              <a:gd name="connsiteX166" fmla="*/ 827088 w 1104971"/>
              <a:gd name="connsiteY166" fmla="*/ 589282 h 600395"/>
              <a:gd name="connsiteX167" fmla="*/ 768350 w 1104971"/>
              <a:gd name="connsiteY167" fmla="*/ 595632 h 600395"/>
              <a:gd name="connsiteX168" fmla="*/ 750888 w 1104971"/>
              <a:gd name="connsiteY168" fmla="*/ 598807 h 600395"/>
              <a:gd name="connsiteX169" fmla="*/ 436563 w 1104971"/>
              <a:gd name="connsiteY169" fmla="*/ 600395 h 600395"/>
              <a:gd name="connsiteX170" fmla="*/ 306388 w 1104971"/>
              <a:gd name="connsiteY170" fmla="*/ 598807 h 600395"/>
              <a:gd name="connsiteX171" fmla="*/ 295275 w 1104971"/>
              <a:gd name="connsiteY171" fmla="*/ 595632 h 600395"/>
              <a:gd name="connsiteX172" fmla="*/ 266700 w 1104971"/>
              <a:gd name="connsiteY172" fmla="*/ 590870 h 600395"/>
              <a:gd name="connsiteX173" fmla="*/ 260350 w 1104971"/>
              <a:gd name="connsiteY173" fmla="*/ 587695 h 600395"/>
              <a:gd name="connsiteX174" fmla="*/ 252413 w 1104971"/>
              <a:gd name="connsiteY174" fmla="*/ 582932 h 600395"/>
              <a:gd name="connsiteX175" fmla="*/ 239713 w 1104971"/>
              <a:gd name="connsiteY175" fmla="*/ 581345 h 600395"/>
              <a:gd name="connsiteX176" fmla="*/ 234950 w 1104971"/>
              <a:gd name="connsiteY176" fmla="*/ 579757 h 600395"/>
              <a:gd name="connsiteX177" fmla="*/ 223838 w 1104971"/>
              <a:gd name="connsiteY177" fmla="*/ 576582 h 600395"/>
              <a:gd name="connsiteX178" fmla="*/ 219075 w 1104971"/>
              <a:gd name="connsiteY178" fmla="*/ 573407 h 600395"/>
              <a:gd name="connsiteX179" fmla="*/ 212725 w 1104971"/>
              <a:gd name="connsiteY179" fmla="*/ 570232 h 600395"/>
              <a:gd name="connsiteX180" fmla="*/ 192088 w 1104971"/>
              <a:gd name="connsiteY180" fmla="*/ 567057 h 600395"/>
              <a:gd name="connsiteX181" fmla="*/ 168275 w 1104971"/>
              <a:gd name="connsiteY181" fmla="*/ 559120 h 600395"/>
              <a:gd name="connsiteX182" fmla="*/ 155575 w 1104971"/>
              <a:gd name="connsiteY182" fmla="*/ 549595 h 60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1104971" h="600395">
                <a:moveTo>
                  <a:pt x="155575" y="549595"/>
                </a:moveTo>
                <a:lnTo>
                  <a:pt x="155575" y="549595"/>
                </a:lnTo>
                <a:cubicBezTo>
                  <a:pt x="144043" y="545750"/>
                  <a:pt x="144061" y="545350"/>
                  <a:pt x="134938" y="543245"/>
                </a:cubicBezTo>
                <a:cubicBezTo>
                  <a:pt x="130184" y="542148"/>
                  <a:pt x="125307" y="541525"/>
                  <a:pt x="120650" y="540070"/>
                </a:cubicBezTo>
                <a:cubicBezTo>
                  <a:pt x="95909" y="532338"/>
                  <a:pt x="125083" y="536861"/>
                  <a:pt x="93663" y="533720"/>
                </a:cubicBezTo>
                <a:cubicBezTo>
                  <a:pt x="86977" y="530377"/>
                  <a:pt x="83094" y="528582"/>
                  <a:pt x="76200" y="524195"/>
                </a:cubicBezTo>
                <a:cubicBezTo>
                  <a:pt x="65723" y="517528"/>
                  <a:pt x="74381" y="520564"/>
                  <a:pt x="63500" y="517845"/>
                </a:cubicBezTo>
                <a:cubicBezTo>
                  <a:pt x="54505" y="504351"/>
                  <a:pt x="69319" y="525251"/>
                  <a:pt x="50800" y="506732"/>
                </a:cubicBezTo>
                <a:cubicBezTo>
                  <a:pt x="49213" y="505145"/>
                  <a:pt x="48082" y="502899"/>
                  <a:pt x="46038" y="501970"/>
                </a:cubicBezTo>
                <a:cubicBezTo>
                  <a:pt x="42065" y="500164"/>
                  <a:pt x="33338" y="498795"/>
                  <a:pt x="33338" y="498795"/>
                </a:cubicBezTo>
                <a:cubicBezTo>
                  <a:pt x="30070" y="493893"/>
                  <a:pt x="30156" y="493346"/>
                  <a:pt x="25400" y="489270"/>
                </a:cubicBezTo>
                <a:cubicBezTo>
                  <a:pt x="23391" y="487548"/>
                  <a:pt x="20921" y="486378"/>
                  <a:pt x="19050" y="484507"/>
                </a:cubicBezTo>
                <a:cubicBezTo>
                  <a:pt x="17701" y="483158"/>
                  <a:pt x="16984" y="481297"/>
                  <a:pt x="15875" y="479745"/>
                </a:cubicBezTo>
                <a:cubicBezTo>
                  <a:pt x="14337" y="477592"/>
                  <a:pt x="12700" y="475512"/>
                  <a:pt x="11113" y="473395"/>
                </a:cubicBezTo>
                <a:cubicBezTo>
                  <a:pt x="2320" y="447019"/>
                  <a:pt x="9106" y="469851"/>
                  <a:pt x="4763" y="449582"/>
                </a:cubicBezTo>
                <a:cubicBezTo>
                  <a:pt x="3849" y="445315"/>
                  <a:pt x="1588" y="436882"/>
                  <a:pt x="1588" y="436882"/>
                </a:cubicBezTo>
                <a:lnTo>
                  <a:pt x="0" y="433707"/>
                </a:lnTo>
                <a:cubicBezTo>
                  <a:pt x="1058" y="426828"/>
                  <a:pt x="1965" y="419924"/>
                  <a:pt x="3175" y="413070"/>
                </a:cubicBezTo>
                <a:cubicBezTo>
                  <a:pt x="3554" y="410921"/>
                  <a:pt x="3366" y="408396"/>
                  <a:pt x="4763" y="406720"/>
                </a:cubicBezTo>
                <a:cubicBezTo>
                  <a:pt x="6278" y="404902"/>
                  <a:pt x="9058" y="404719"/>
                  <a:pt x="11113" y="403545"/>
                </a:cubicBezTo>
                <a:cubicBezTo>
                  <a:pt x="19640" y="398672"/>
                  <a:pt x="11794" y="401391"/>
                  <a:pt x="22225" y="398782"/>
                </a:cubicBezTo>
                <a:cubicBezTo>
                  <a:pt x="34050" y="386959"/>
                  <a:pt x="19074" y="401484"/>
                  <a:pt x="33338" y="389257"/>
                </a:cubicBezTo>
                <a:cubicBezTo>
                  <a:pt x="35042" y="387796"/>
                  <a:pt x="35922" y="385039"/>
                  <a:pt x="38100" y="384495"/>
                </a:cubicBezTo>
                <a:cubicBezTo>
                  <a:pt x="44794" y="382822"/>
                  <a:pt x="51859" y="383436"/>
                  <a:pt x="58738" y="382907"/>
                </a:cubicBezTo>
                <a:cubicBezTo>
                  <a:pt x="60325" y="382378"/>
                  <a:pt x="61962" y="381979"/>
                  <a:pt x="63500" y="381320"/>
                </a:cubicBezTo>
                <a:cubicBezTo>
                  <a:pt x="65675" y="380388"/>
                  <a:pt x="67554" y="378719"/>
                  <a:pt x="69850" y="378145"/>
                </a:cubicBezTo>
                <a:cubicBezTo>
                  <a:pt x="73989" y="377110"/>
                  <a:pt x="78317" y="377086"/>
                  <a:pt x="82550" y="376557"/>
                </a:cubicBezTo>
                <a:cubicBezTo>
                  <a:pt x="92494" y="369929"/>
                  <a:pt x="83308" y="374976"/>
                  <a:pt x="103188" y="371795"/>
                </a:cubicBezTo>
                <a:cubicBezTo>
                  <a:pt x="111181" y="370516"/>
                  <a:pt x="127000" y="367032"/>
                  <a:pt x="127000" y="367032"/>
                </a:cubicBezTo>
                <a:cubicBezTo>
                  <a:pt x="130704" y="365445"/>
                  <a:pt x="134179" y="363144"/>
                  <a:pt x="138113" y="362270"/>
                </a:cubicBezTo>
                <a:cubicBezTo>
                  <a:pt x="143819" y="361002"/>
                  <a:pt x="149782" y="361454"/>
                  <a:pt x="155575" y="360682"/>
                </a:cubicBezTo>
                <a:cubicBezTo>
                  <a:pt x="157738" y="360394"/>
                  <a:pt x="159760" y="359366"/>
                  <a:pt x="161925" y="359095"/>
                </a:cubicBezTo>
                <a:cubicBezTo>
                  <a:pt x="168248" y="358305"/>
                  <a:pt x="174625" y="358036"/>
                  <a:pt x="180975" y="357507"/>
                </a:cubicBezTo>
                <a:cubicBezTo>
                  <a:pt x="181867" y="356972"/>
                  <a:pt x="193114" y="349949"/>
                  <a:pt x="195263" y="349570"/>
                </a:cubicBezTo>
                <a:cubicBezTo>
                  <a:pt x="202057" y="348371"/>
                  <a:pt x="209032" y="348636"/>
                  <a:pt x="215900" y="347982"/>
                </a:cubicBezTo>
                <a:cubicBezTo>
                  <a:pt x="220147" y="347578"/>
                  <a:pt x="224367" y="346924"/>
                  <a:pt x="228600" y="346395"/>
                </a:cubicBezTo>
                <a:cubicBezTo>
                  <a:pt x="231246" y="345337"/>
                  <a:pt x="233989" y="344494"/>
                  <a:pt x="236538" y="343220"/>
                </a:cubicBezTo>
                <a:cubicBezTo>
                  <a:pt x="248852" y="337063"/>
                  <a:pt x="234087" y="342450"/>
                  <a:pt x="246063" y="338457"/>
                </a:cubicBezTo>
                <a:cubicBezTo>
                  <a:pt x="249238" y="335282"/>
                  <a:pt x="253097" y="332668"/>
                  <a:pt x="255588" y="328932"/>
                </a:cubicBezTo>
                <a:cubicBezTo>
                  <a:pt x="260008" y="322302"/>
                  <a:pt x="257414" y="325519"/>
                  <a:pt x="263525" y="319407"/>
                </a:cubicBezTo>
                <a:cubicBezTo>
                  <a:pt x="264054" y="317290"/>
                  <a:pt x="264514" y="315155"/>
                  <a:pt x="265113" y="313057"/>
                </a:cubicBezTo>
                <a:cubicBezTo>
                  <a:pt x="266359" y="308698"/>
                  <a:pt x="268195" y="304558"/>
                  <a:pt x="269875" y="300357"/>
                </a:cubicBezTo>
                <a:cubicBezTo>
                  <a:pt x="270404" y="297182"/>
                  <a:pt x="270156" y="293773"/>
                  <a:pt x="271463" y="290832"/>
                </a:cubicBezTo>
                <a:cubicBezTo>
                  <a:pt x="272375" y="288781"/>
                  <a:pt x="274980" y="287938"/>
                  <a:pt x="276225" y="286070"/>
                </a:cubicBezTo>
                <a:cubicBezTo>
                  <a:pt x="277153" y="284677"/>
                  <a:pt x="276885" y="282700"/>
                  <a:pt x="277813" y="281307"/>
                </a:cubicBezTo>
                <a:cubicBezTo>
                  <a:pt x="279058" y="279439"/>
                  <a:pt x="281197" y="278317"/>
                  <a:pt x="282575" y="276545"/>
                </a:cubicBezTo>
                <a:cubicBezTo>
                  <a:pt x="284918" y="273533"/>
                  <a:pt x="288925" y="267020"/>
                  <a:pt x="288925" y="267020"/>
                </a:cubicBezTo>
                <a:cubicBezTo>
                  <a:pt x="289454" y="264903"/>
                  <a:pt x="289230" y="262435"/>
                  <a:pt x="290513" y="260670"/>
                </a:cubicBezTo>
                <a:cubicBezTo>
                  <a:pt x="293594" y="256433"/>
                  <a:pt x="301625" y="249557"/>
                  <a:pt x="301625" y="249557"/>
                </a:cubicBezTo>
                <a:cubicBezTo>
                  <a:pt x="305401" y="238234"/>
                  <a:pt x="300047" y="251923"/>
                  <a:pt x="307975" y="240032"/>
                </a:cubicBezTo>
                <a:cubicBezTo>
                  <a:pt x="309541" y="237683"/>
                  <a:pt x="310086" y="231049"/>
                  <a:pt x="311150" y="228920"/>
                </a:cubicBezTo>
                <a:cubicBezTo>
                  <a:pt x="314113" y="222995"/>
                  <a:pt x="317184" y="221616"/>
                  <a:pt x="322263" y="217807"/>
                </a:cubicBezTo>
                <a:cubicBezTo>
                  <a:pt x="326331" y="205599"/>
                  <a:pt x="320290" y="221361"/>
                  <a:pt x="328613" y="208282"/>
                </a:cubicBezTo>
                <a:cubicBezTo>
                  <a:pt x="331154" y="204289"/>
                  <a:pt x="332337" y="199520"/>
                  <a:pt x="334963" y="195582"/>
                </a:cubicBezTo>
                <a:lnTo>
                  <a:pt x="338138" y="190820"/>
                </a:lnTo>
                <a:cubicBezTo>
                  <a:pt x="342126" y="178851"/>
                  <a:pt x="336747" y="193601"/>
                  <a:pt x="342900" y="181295"/>
                </a:cubicBezTo>
                <a:cubicBezTo>
                  <a:pt x="344174" y="178746"/>
                  <a:pt x="344691" y="175848"/>
                  <a:pt x="346075" y="173357"/>
                </a:cubicBezTo>
                <a:cubicBezTo>
                  <a:pt x="347360" y="171044"/>
                  <a:pt x="349571" y="169330"/>
                  <a:pt x="350838" y="167007"/>
                </a:cubicBezTo>
                <a:cubicBezTo>
                  <a:pt x="354606" y="160100"/>
                  <a:pt x="355219" y="153959"/>
                  <a:pt x="360363" y="147957"/>
                </a:cubicBezTo>
                <a:cubicBezTo>
                  <a:pt x="361605" y="146508"/>
                  <a:pt x="363776" y="146131"/>
                  <a:pt x="365125" y="144782"/>
                </a:cubicBezTo>
                <a:cubicBezTo>
                  <a:pt x="370842" y="139065"/>
                  <a:pt x="368558" y="139077"/>
                  <a:pt x="373063" y="133670"/>
                </a:cubicBezTo>
                <a:cubicBezTo>
                  <a:pt x="376885" y="129084"/>
                  <a:pt x="377903" y="128855"/>
                  <a:pt x="382588" y="125732"/>
                </a:cubicBezTo>
                <a:cubicBezTo>
                  <a:pt x="383646" y="124145"/>
                  <a:pt x="384487" y="122388"/>
                  <a:pt x="385763" y="120970"/>
                </a:cubicBezTo>
                <a:cubicBezTo>
                  <a:pt x="389267" y="117076"/>
                  <a:pt x="393732" y="114048"/>
                  <a:pt x="396875" y="109857"/>
                </a:cubicBezTo>
                <a:cubicBezTo>
                  <a:pt x="398463" y="107740"/>
                  <a:pt x="399521" y="105095"/>
                  <a:pt x="401638" y="103507"/>
                </a:cubicBezTo>
                <a:cubicBezTo>
                  <a:pt x="403918" y="101797"/>
                  <a:pt x="406929" y="101390"/>
                  <a:pt x="409575" y="100332"/>
                </a:cubicBezTo>
                <a:cubicBezTo>
                  <a:pt x="410633" y="98745"/>
                  <a:pt x="411260" y="96762"/>
                  <a:pt x="412750" y="95570"/>
                </a:cubicBezTo>
                <a:cubicBezTo>
                  <a:pt x="414057" y="94525"/>
                  <a:pt x="416016" y="94731"/>
                  <a:pt x="417513" y="93982"/>
                </a:cubicBezTo>
                <a:cubicBezTo>
                  <a:pt x="419219" y="93129"/>
                  <a:pt x="420619" y="91754"/>
                  <a:pt x="422275" y="90807"/>
                </a:cubicBezTo>
                <a:cubicBezTo>
                  <a:pt x="424330" y="89633"/>
                  <a:pt x="426508" y="88690"/>
                  <a:pt x="428625" y="87632"/>
                </a:cubicBezTo>
                <a:cubicBezTo>
                  <a:pt x="435897" y="76725"/>
                  <a:pt x="426640" y="88903"/>
                  <a:pt x="438150" y="79695"/>
                </a:cubicBezTo>
                <a:cubicBezTo>
                  <a:pt x="453595" y="67339"/>
                  <a:pt x="443242" y="74536"/>
                  <a:pt x="450850" y="65407"/>
                </a:cubicBezTo>
                <a:cubicBezTo>
                  <a:pt x="452287" y="63682"/>
                  <a:pt x="454176" y="62370"/>
                  <a:pt x="455613" y="60645"/>
                </a:cubicBezTo>
                <a:cubicBezTo>
                  <a:pt x="456835" y="59179"/>
                  <a:pt x="457339" y="57124"/>
                  <a:pt x="458788" y="55882"/>
                </a:cubicBezTo>
                <a:cubicBezTo>
                  <a:pt x="461131" y="53874"/>
                  <a:pt x="464079" y="52707"/>
                  <a:pt x="466725" y="51120"/>
                </a:cubicBezTo>
                <a:cubicBezTo>
                  <a:pt x="473980" y="40237"/>
                  <a:pt x="464434" y="53083"/>
                  <a:pt x="477838" y="41595"/>
                </a:cubicBezTo>
                <a:cubicBezTo>
                  <a:pt x="490407" y="30822"/>
                  <a:pt x="469284" y="42697"/>
                  <a:pt x="487363" y="33657"/>
                </a:cubicBezTo>
                <a:cubicBezTo>
                  <a:pt x="496887" y="20957"/>
                  <a:pt x="486834" y="33128"/>
                  <a:pt x="498475" y="22545"/>
                </a:cubicBezTo>
                <a:cubicBezTo>
                  <a:pt x="503923" y="17593"/>
                  <a:pt x="509203" y="10519"/>
                  <a:pt x="515938" y="6670"/>
                </a:cubicBezTo>
                <a:cubicBezTo>
                  <a:pt x="517391" y="5840"/>
                  <a:pt x="519113" y="5611"/>
                  <a:pt x="520700" y="5082"/>
                </a:cubicBezTo>
                <a:cubicBezTo>
                  <a:pt x="521758" y="3495"/>
                  <a:pt x="521969" y="399"/>
                  <a:pt x="523875" y="320"/>
                </a:cubicBezTo>
                <a:cubicBezTo>
                  <a:pt x="548201" y="-694"/>
                  <a:pt x="572572" y="934"/>
                  <a:pt x="596900" y="1907"/>
                </a:cubicBezTo>
                <a:cubicBezTo>
                  <a:pt x="599080" y="1994"/>
                  <a:pt x="601111" y="3067"/>
                  <a:pt x="603250" y="3495"/>
                </a:cubicBezTo>
                <a:cubicBezTo>
                  <a:pt x="606406" y="4126"/>
                  <a:pt x="609600" y="4553"/>
                  <a:pt x="612775" y="5082"/>
                </a:cubicBezTo>
                <a:cubicBezTo>
                  <a:pt x="629788" y="16423"/>
                  <a:pt x="603973" y="-1235"/>
                  <a:pt x="622300" y="13020"/>
                </a:cubicBezTo>
                <a:cubicBezTo>
                  <a:pt x="625312" y="15363"/>
                  <a:pt x="629126" y="16672"/>
                  <a:pt x="631825" y="19370"/>
                </a:cubicBezTo>
                <a:cubicBezTo>
                  <a:pt x="633413" y="20957"/>
                  <a:pt x="634544" y="23203"/>
                  <a:pt x="636588" y="24132"/>
                </a:cubicBezTo>
                <a:cubicBezTo>
                  <a:pt x="640561" y="25938"/>
                  <a:pt x="649288" y="27307"/>
                  <a:pt x="649288" y="27307"/>
                </a:cubicBezTo>
                <a:cubicBezTo>
                  <a:pt x="651405" y="28895"/>
                  <a:pt x="653767" y="30199"/>
                  <a:pt x="655638" y="32070"/>
                </a:cubicBezTo>
                <a:cubicBezTo>
                  <a:pt x="656987" y="33419"/>
                  <a:pt x="657226" y="35774"/>
                  <a:pt x="658813" y="36832"/>
                </a:cubicBezTo>
                <a:cubicBezTo>
                  <a:pt x="660628" y="38042"/>
                  <a:pt x="663046" y="37891"/>
                  <a:pt x="665163" y="38420"/>
                </a:cubicBezTo>
                <a:cubicBezTo>
                  <a:pt x="667977" y="46864"/>
                  <a:pt x="665065" y="40492"/>
                  <a:pt x="673100" y="49532"/>
                </a:cubicBezTo>
                <a:cubicBezTo>
                  <a:pt x="675351" y="52065"/>
                  <a:pt x="677417" y="54759"/>
                  <a:pt x="679450" y="57470"/>
                </a:cubicBezTo>
                <a:cubicBezTo>
                  <a:pt x="680595" y="58996"/>
                  <a:pt x="681276" y="60883"/>
                  <a:pt x="682625" y="62232"/>
                </a:cubicBezTo>
                <a:cubicBezTo>
                  <a:pt x="687432" y="67039"/>
                  <a:pt x="688287" y="66766"/>
                  <a:pt x="693738" y="68582"/>
                </a:cubicBezTo>
                <a:cubicBezTo>
                  <a:pt x="695855" y="70170"/>
                  <a:pt x="698079" y="71623"/>
                  <a:pt x="700088" y="73345"/>
                </a:cubicBezTo>
                <a:cubicBezTo>
                  <a:pt x="710779" y="82509"/>
                  <a:pt x="699090" y="74267"/>
                  <a:pt x="709613" y="81282"/>
                </a:cubicBezTo>
                <a:cubicBezTo>
                  <a:pt x="713079" y="102082"/>
                  <a:pt x="707260" y="78545"/>
                  <a:pt x="723900" y="103507"/>
                </a:cubicBezTo>
                <a:cubicBezTo>
                  <a:pt x="724958" y="105095"/>
                  <a:pt x="726222" y="106563"/>
                  <a:pt x="727075" y="108270"/>
                </a:cubicBezTo>
                <a:cubicBezTo>
                  <a:pt x="727823" y="109767"/>
                  <a:pt x="727735" y="111640"/>
                  <a:pt x="728663" y="113032"/>
                </a:cubicBezTo>
                <a:cubicBezTo>
                  <a:pt x="737283" y="125962"/>
                  <a:pt x="729965" y="107644"/>
                  <a:pt x="738188" y="125732"/>
                </a:cubicBezTo>
                <a:cubicBezTo>
                  <a:pt x="750762" y="153393"/>
                  <a:pt x="729440" y="114392"/>
                  <a:pt x="747713" y="146370"/>
                </a:cubicBezTo>
                <a:cubicBezTo>
                  <a:pt x="748966" y="151384"/>
                  <a:pt x="749177" y="152920"/>
                  <a:pt x="750888" y="157482"/>
                </a:cubicBezTo>
                <a:cubicBezTo>
                  <a:pt x="751889" y="160150"/>
                  <a:pt x="752679" y="162929"/>
                  <a:pt x="754063" y="165420"/>
                </a:cubicBezTo>
                <a:cubicBezTo>
                  <a:pt x="755966" y="168846"/>
                  <a:pt x="760523" y="173905"/>
                  <a:pt x="763588" y="176532"/>
                </a:cubicBezTo>
                <a:cubicBezTo>
                  <a:pt x="765597" y="178254"/>
                  <a:pt x="767947" y="179553"/>
                  <a:pt x="769938" y="181295"/>
                </a:cubicBezTo>
                <a:cubicBezTo>
                  <a:pt x="772191" y="183266"/>
                  <a:pt x="773797" y="185985"/>
                  <a:pt x="776288" y="187645"/>
                </a:cubicBezTo>
                <a:cubicBezTo>
                  <a:pt x="780226" y="190270"/>
                  <a:pt x="785641" y="190648"/>
                  <a:pt x="788988" y="193995"/>
                </a:cubicBezTo>
                <a:cubicBezTo>
                  <a:pt x="790575" y="195582"/>
                  <a:pt x="792445" y="196930"/>
                  <a:pt x="793750" y="198757"/>
                </a:cubicBezTo>
                <a:cubicBezTo>
                  <a:pt x="801506" y="209615"/>
                  <a:pt x="792607" y="200879"/>
                  <a:pt x="800100" y="209870"/>
                </a:cubicBezTo>
                <a:cubicBezTo>
                  <a:pt x="801537" y="211595"/>
                  <a:pt x="803426" y="212907"/>
                  <a:pt x="804863" y="214632"/>
                </a:cubicBezTo>
                <a:cubicBezTo>
                  <a:pt x="815921" y="227901"/>
                  <a:pt x="798879" y="210236"/>
                  <a:pt x="812800" y="224157"/>
                </a:cubicBezTo>
                <a:cubicBezTo>
                  <a:pt x="819937" y="242001"/>
                  <a:pt x="811495" y="223918"/>
                  <a:pt x="820738" y="236857"/>
                </a:cubicBezTo>
                <a:cubicBezTo>
                  <a:pt x="822114" y="238783"/>
                  <a:pt x="822659" y="241200"/>
                  <a:pt x="823913" y="243207"/>
                </a:cubicBezTo>
                <a:cubicBezTo>
                  <a:pt x="826199" y="246865"/>
                  <a:pt x="830049" y="251495"/>
                  <a:pt x="833438" y="254320"/>
                </a:cubicBezTo>
                <a:cubicBezTo>
                  <a:pt x="834904" y="255541"/>
                  <a:pt x="836613" y="256437"/>
                  <a:pt x="838200" y="257495"/>
                </a:cubicBezTo>
                <a:cubicBezTo>
                  <a:pt x="841976" y="268818"/>
                  <a:pt x="836622" y="255129"/>
                  <a:pt x="844550" y="267020"/>
                </a:cubicBezTo>
                <a:cubicBezTo>
                  <a:pt x="845478" y="268412"/>
                  <a:pt x="845390" y="270285"/>
                  <a:pt x="846138" y="271782"/>
                </a:cubicBezTo>
                <a:cubicBezTo>
                  <a:pt x="846991" y="273489"/>
                  <a:pt x="848255" y="274957"/>
                  <a:pt x="849313" y="276545"/>
                </a:cubicBezTo>
                <a:cubicBezTo>
                  <a:pt x="849842" y="278662"/>
                  <a:pt x="849632" y="281120"/>
                  <a:pt x="850900" y="282895"/>
                </a:cubicBezTo>
                <a:cubicBezTo>
                  <a:pt x="852438" y="285048"/>
                  <a:pt x="855379" y="285786"/>
                  <a:pt x="857250" y="287657"/>
                </a:cubicBezTo>
                <a:cubicBezTo>
                  <a:pt x="858599" y="289006"/>
                  <a:pt x="859149" y="291002"/>
                  <a:pt x="860425" y="292420"/>
                </a:cubicBezTo>
                <a:cubicBezTo>
                  <a:pt x="863929" y="296314"/>
                  <a:pt x="868632" y="299173"/>
                  <a:pt x="871538" y="303532"/>
                </a:cubicBezTo>
                <a:cubicBezTo>
                  <a:pt x="879421" y="315358"/>
                  <a:pt x="869289" y="300833"/>
                  <a:pt x="879475" y="313057"/>
                </a:cubicBezTo>
                <a:cubicBezTo>
                  <a:pt x="880696" y="314523"/>
                  <a:pt x="881301" y="316471"/>
                  <a:pt x="882650" y="317820"/>
                </a:cubicBezTo>
                <a:cubicBezTo>
                  <a:pt x="883999" y="319169"/>
                  <a:pt x="885995" y="319719"/>
                  <a:pt x="887413" y="320995"/>
                </a:cubicBezTo>
                <a:cubicBezTo>
                  <a:pt x="891307" y="324499"/>
                  <a:pt x="893556" y="330450"/>
                  <a:pt x="898525" y="332107"/>
                </a:cubicBezTo>
                <a:cubicBezTo>
                  <a:pt x="908407" y="335402"/>
                  <a:pt x="901647" y="333367"/>
                  <a:pt x="919163" y="336870"/>
                </a:cubicBezTo>
                <a:cubicBezTo>
                  <a:pt x="922972" y="339410"/>
                  <a:pt x="925843" y="341609"/>
                  <a:pt x="930275" y="343220"/>
                </a:cubicBezTo>
                <a:cubicBezTo>
                  <a:pt x="933896" y="344537"/>
                  <a:pt x="937684" y="345337"/>
                  <a:pt x="941388" y="346395"/>
                </a:cubicBezTo>
                <a:cubicBezTo>
                  <a:pt x="942446" y="347982"/>
                  <a:pt x="942729" y="350633"/>
                  <a:pt x="944563" y="351157"/>
                </a:cubicBezTo>
                <a:cubicBezTo>
                  <a:pt x="950690" y="352908"/>
                  <a:pt x="957285" y="352000"/>
                  <a:pt x="963613" y="352745"/>
                </a:cubicBezTo>
                <a:cubicBezTo>
                  <a:pt x="966293" y="353060"/>
                  <a:pt x="968933" y="353678"/>
                  <a:pt x="971550" y="354332"/>
                </a:cubicBezTo>
                <a:cubicBezTo>
                  <a:pt x="992005" y="359445"/>
                  <a:pt x="973755" y="354897"/>
                  <a:pt x="992188" y="362270"/>
                </a:cubicBezTo>
                <a:cubicBezTo>
                  <a:pt x="1004839" y="367330"/>
                  <a:pt x="992881" y="360814"/>
                  <a:pt x="1003300" y="365445"/>
                </a:cubicBezTo>
                <a:cubicBezTo>
                  <a:pt x="1006544" y="366887"/>
                  <a:pt x="1009581" y="368765"/>
                  <a:pt x="1012825" y="370207"/>
                </a:cubicBezTo>
                <a:cubicBezTo>
                  <a:pt x="1014354" y="370887"/>
                  <a:pt x="1015971" y="371364"/>
                  <a:pt x="1017588" y="371795"/>
                </a:cubicBezTo>
                <a:cubicBezTo>
                  <a:pt x="1023912" y="373481"/>
                  <a:pt x="1030509" y="374259"/>
                  <a:pt x="1036638" y="376557"/>
                </a:cubicBezTo>
                <a:cubicBezTo>
                  <a:pt x="1051381" y="382086"/>
                  <a:pt x="1044952" y="380224"/>
                  <a:pt x="1055688" y="382907"/>
                </a:cubicBezTo>
                <a:cubicBezTo>
                  <a:pt x="1057275" y="383965"/>
                  <a:pt x="1058640" y="385479"/>
                  <a:pt x="1060450" y="386082"/>
                </a:cubicBezTo>
                <a:cubicBezTo>
                  <a:pt x="1063504" y="387100"/>
                  <a:pt x="1067096" y="386230"/>
                  <a:pt x="1069975" y="387670"/>
                </a:cubicBezTo>
                <a:cubicBezTo>
                  <a:pt x="1071681" y="388523"/>
                  <a:pt x="1071929" y="390966"/>
                  <a:pt x="1073150" y="392432"/>
                </a:cubicBezTo>
                <a:cubicBezTo>
                  <a:pt x="1077724" y="397921"/>
                  <a:pt x="1076805" y="396826"/>
                  <a:pt x="1082675" y="398782"/>
                </a:cubicBezTo>
                <a:cubicBezTo>
                  <a:pt x="1092107" y="412932"/>
                  <a:pt x="1079366" y="395931"/>
                  <a:pt x="1090613" y="405132"/>
                </a:cubicBezTo>
                <a:cubicBezTo>
                  <a:pt x="1095247" y="408923"/>
                  <a:pt x="1103313" y="417832"/>
                  <a:pt x="1103313" y="417832"/>
                </a:cubicBezTo>
                <a:cubicBezTo>
                  <a:pt x="1103842" y="419420"/>
                  <a:pt x="1104900" y="420922"/>
                  <a:pt x="1104900" y="422595"/>
                </a:cubicBezTo>
                <a:cubicBezTo>
                  <a:pt x="1104900" y="455202"/>
                  <a:pt x="1105932" y="448353"/>
                  <a:pt x="1100138" y="468632"/>
                </a:cubicBezTo>
                <a:cubicBezTo>
                  <a:pt x="1099192" y="476199"/>
                  <a:pt x="1097354" y="495032"/>
                  <a:pt x="1093788" y="500382"/>
                </a:cubicBezTo>
                <a:cubicBezTo>
                  <a:pt x="1088123" y="508881"/>
                  <a:pt x="1091962" y="503796"/>
                  <a:pt x="1081088" y="514670"/>
                </a:cubicBezTo>
                <a:cubicBezTo>
                  <a:pt x="1078971" y="516787"/>
                  <a:pt x="1077229" y="519360"/>
                  <a:pt x="1074738" y="521020"/>
                </a:cubicBezTo>
                <a:cubicBezTo>
                  <a:pt x="1073150" y="522078"/>
                  <a:pt x="1071424" y="522953"/>
                  <a:pt x="1069975" y="524195"/>
                </a:cubicBezTo>
                <a:cubicBezTo>
                  <a:pt x="1067702" y="526143"/>
                  <a:pt x="1066020" y="528749"/>
                  <a:pt x="1063625" y="530545"/>
                </a:cubicBezTo>
                <a:cubicBezTo>
                  <a:pt x="1061732" y="531965"/>
                  <a:pt x="1059168" y="532300"/>
                  <a:pt x="1057275" y="533720"/>
                </a:cubicBezTo>
                <a:cubicBezTo>
                  <a:pt x="1054880" y="535516"/>
                  <a:pt x="1053377" y="538353"/>
                  <a:pt x="1050925" y="540070"/>
                </a:cubicBezTo>
                <a:cubicBezTo>
                  <a:pt x="1044551" y="544532"/>
                  <a:pt x="1041707" y="544755"/>
                  <a:pt x="1035050" y="546420"/>
                </a:cubicBezTo>
                <a:cubicBezTo>
                  <a:pt x="1033992" y="548007"/>
                  <a:pt x="1033365" y="549990"/>
                  <a:pt x="1031875" y="551182"/>
                </a:cubicBezTo>
                <a:cubicBezTo>
                  <a:pt x="1030568" y="552227"/>
                  <a:pt x="1028716" y="552289"/>
                  <a:pt x="1027113" y="552770"/>
                </a:cubicBezTo>
                <a:cubicBezTo>
                  <a:pt x="1013743" y="556781"/>
                  <a:pt x="1018512" y="555586"/>
                  <a:pt x="1004888" y="557532"/>
                </a:cubicBezTo>
                <a:cubicBezTo>
                  <a:pt x="1000125" y="559120"/>
                  <a:pt x="995564" y="561543"/>
                  <a:pt x="990600" y="562295"/>
                </a:cubicBezTo>
                <a:cubicBezTo>
                  <a:pt x="978000" y="564204"/>
                  <a:pt x="952500" y="565470"/>
                  <a:pt x="952500" y="565470"/>
                </a:cubicBezTo>
                <a:cubicBezTo>
                  <a:pt x="947738" y="566528"/>
                  <a:pt x="942869" y="567190"/>
                  <a:pt x="938213" y="568645"/>
                </a:cubicBezTo>
                <a:cubicBezTo>
                  <a:pt x="934366" y="569847"/>
                  <a:pt x="931038" y="572551"/>
                  <a:pt x="927100" y="573407"/>
                </a:cubicBezTo>
                <a:cubicBezTo>
                  <a:pt x="918762" y="575219"/>
                  <a:pt x="901700" y="576582"/>
                  <a:pt x="901700" y="576582"/>
                </a:cubicBezTo>
                <a:cubicBezTo>
                  <a:pt x="899583" y="577111"/>
                  <a:pt x="897420" y="577480"/>
                  <a:pt x="895350" y="578170"/>
                </a:cubicBezTo>
                <a:cubicBezTo>
                  <a:pt x="892647" y="579071"/>
                  <a:pt x="890162" y="580595"/>
                  <a:pt x="887413" y="581345"/>
                </a:cubicBezTo>
                <a:cubicBezTo>
                  <a:pt x="880902" y="583121"/>
                  <a:pt x="867444" y="583744"/>
                  <a:pt x="862013" y="584520"/>
                </a:cubicBezTo>
                <a:cubicBezTo>
                  <a:pt x="821411" y="590321"/>
                  <a:pt x="867620" y="585598"/>
                  <a:pt x="827088" y="589282"/>
                </a:cubicBezTo>
                <a:cubicBezTo>
                  <a:pt x="789252" y="598742"/>
                  <a:pt x="826596" y="590779"/>
                  <a:pt x="768350" y="595632"/>
                </a:cubicBezTo>
                <a:cubicBezTo>
                  <a:pt x="762454" y="596123"/>
                  <a:pt x="756803" y="598722"/>
                  <a:pt x="750888" y="598807"/>
                </a:cubicBezTo>
                <a:lnTo>
                  <a:pt x="436563" y="600395"/>
                </a:lnTo>
                <a:cubicBezTo>
                  <a:pt x="393171" y="599866"/>
                  <a:pt x="349758" y="600269"/>
                  <a:pt x="306388" y="598807"/>
                </a:cubicBezTo>
                <a:cubicBezTo>
                  <a:pt x="302538" y="598677"/>
                  <a:pt x="299060" y="596353"/>
                  <a:pt x="295275" y="595632"/>
                </a:cubicBezTo>
                <a:cubicBezTo>
                  <a:pt x="251359" y="587267"/>
                  <a:pt x="286005" y="595695"/>
                  <a:pt x="266700" y="590870"/>
                </a:cubicBezTo>
                <a:cubicBezTo>
                  <a:pt x="264583" y="589812"/>
                  <a:pt x="262419" y="588844"/>
                  <a:pt x="260350" y="587695"/>
                </a:cubicBezTo>
                <a:cubicBezTo>
                  <a:pt x="257653" y="586196"/>
                  <a:pt x="255362" y="583839"/>
                  <a:pt x="252413" y="582932"/>
                </a:cubicBezTo>
                <a:cubicBezTo>
                  <a:pt x="248335" y="581677"/>
                  <a:pt x="243946" y="581874"/>
                  <a:pt x="239713" y="581345"/>
                </a:cubicBezTo>
                <a:cubicBezTo>
                  <a:pt x="238125" y="580816"/>
                  <a:pt x="236553" y="580238"/>
                  <a:pt x="234950" y="579757"/>
                </a:cubicBezTo>
                <a:cubicBezTo>
                  <a:pt x="231260" y="578650"/>
                  <a:pt x="227415" y="578013"/>
                  <a:pt x="223838" y="576582"/>
                </a:cubicBezTo>
                <a:cubicBezTo>
                  <a:pt x="222066" y="575873"/>
                  <a:pt x="220732" y="574354"/>
                  <a:pt x="219075" y="573407"/>
                </a:cubicBezTo>
                <a:cubicBezTo>
                  <a:pt x="217020" y="572233"/>
                  <a:pt x="214941" y="571063"/>
                  <a:pt x="212725" y="570232"/>
                </a:cubicBezTo>
                <a:cubicBezTo>
                  <a:pt x="206939" y="568063"/>
                  <a:pt x="197094" y="567613"/>
                  <a:pt x="192088" y="567057"/>
                </a:cubicBezTo>
                <a:cubicBezTo>
                  <a:pt x="184150" y="564411"/>
                  <a:pt x="176479" y="560761"/>
                  <a:pt x="168275" y="559120"/>
                </a:cubicBezTo>
                <a:lnTo>
                  <a:pt x="155575" y="549595"/>
                </a:lnTo>
                <a:close/>
              </a:path>
            </a:pathLst>
          </a:cu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98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  <p:bldP spid="3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B5AED-9828-4107-A7CA-CD720F607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Qubit</a:t>
            </a:r>
            <a:r>
              <a:rPr lang="fi-FI" dirty="0"/>
              <a:t> </a:t>
            </a:r>
            <a:r>
              <a:rPr lang="fi-FI" dirty="0" err="1"/>
              <a:t>example</a:t>
            </a:r>
            <a:r>
              <a:rPr lang="fi-FI" dirty="0"/>
              <a:t>: IBM </a:t>
            </a:r>
            <a:r>
              <a:rPr lang="fi-FI" dirty="0" err="1"/>
              <a:t>platforms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421B9-B05C-439F-9535-3E3D092A9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32051" cy="4351338"/>
          </a:xfrm>
        </p:spPr>
        <p:txBody>
          <a:bodyPr>
            <a:normAutofit/>
          </a:bodyPr>
          <a:lstStyle/>
          <a:p>
            <a:r>
              <a:rPr lang="fi-FI" dirty="0" err="1"/>
              <a:t>Mid</a:t>
            </a:r>
            <a:r>
              <a:rPr lang="fi-FI" dirty="0"/>
              <a:t> </a:t>
            </a:r>
            <a:r>
              <a:rPr lang="fi-FI" dirty="0" err="1"/>
              <a:t>circuit</a:t>
            </a:r>
            <a:r>
              <a:rPr lang="fi-FI" dirty="0"/>
              <a:t> </a:t>
            </a:r>
            <a:r>
              <a:rPr lang="fi-FI" dirty="0" err="1"/>
              <a:t>measurements</a:t>
            </a:r>
            <a:r>
              <a:rPr lang="fi-FI" dirty="0"/>
              <a:t> &amp; </a:t>
            </a:r>
            <a:r>
              <a:rPr lang="fi-FI" dirty="0" err="1"/>
              <a:t>reset</a:t>
            </a:r>
            <a:r>
              <a:rPr lang="fi-FI" dirty="0"/>
              <a:t>, </a:t>
            </a:r>
            <a:r>
              <a:rPr lang="fi-FI" dirty="0" err="1"/>
              <a:t>separation</a:t>
            </a:r>
            <a:r>
              <a:rPr lang="fi-FI" dirty="0"/>
              <a:t> of </a:t>
            </a:r>
            <a:r>
              <a:rPr lang="fi-FI" dirty="0" err="1"/>
              <a:t>memory</a:t>
            </a:r>
            <a:r>
              <a:rPr lang="fi-FI" dirty="0"/>
              <a:t> &amp; </a:t>
            </a:r>
            <a:r>
              <a:rPr lang="fi-FI" dirty="0" err="1"/>
              <a:t>readout</a:t>
            </a:r>
            <a:r>
              <a:rPr lang="fi-FI" dirty="0"/>
              <a:t> </a:t>
            </a:r>
            <a:r>
              <a:rPr lang="fi-FI" dirty="0" err="1"/>
              <a:t>qubits</a:t>
            </a:r>
            <a:br>
              <a:rPr lang="fi-FI" dirty="0"/>
            </a:br>
            <a:endParaRPr lang="fi-FI" dirty="0"/>
          </a:p>
          <a:p>
            <a:r>
              <a:rPr lang="fi-FI" dirty="0" err="1"/>
              <a:t>Fading</a:t>
            </a:r>
            <a:r>
              <a:rPr lang="fi-FI" dirty="0"/>
              <a:t> </a:t>
            </a:r>
            <a:r>
              <a:rPr lang="fi-FI" dirty="0" err="1"/>
              <a:t>memory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tolerates</a:t>
            </a:r>
            <a:r>
              <a:rPr lang="fi-FI" dirty="0"/>
              <a:t> </a:t>
            </a:r>
            <a:r>
              <a:rPr lang="fi-FI" dirty="0" err="1"/>
              <a:t>readout</a:t>
            </a:r>
            <a:r>
              <a:rPr lang="fi-FI" dirty="0"/>
              <a:t> &amp; </a:t>
            </a:r>
            <a:r>
              <a:rPr lang="fi-FI" dirty="0" err="1"/>
              <a:t>erases</a:t>
            </a:r>
            <a:r>
              <a:rPr lang="fi-FI" dirty="0"/>
              <a:t> </a:t>
            </a:r>
            <a:r>
              <a:rPr lang="fi-FI" dirty="0" err="1"/>
              <a:t>even</a:t>
            </a:r>
            <a:r>
              <a:rPr lang="fi-FI" dirty="0"/>
              <a:t> </a:t>
            </a:r>
            <a:r>
              <a:rPr lang="fi-FI" dirty="0" err="1"/>
              <a:t>decoherence</a:t>
            </a:r>
            <a:r>
              <a:rPr lang="fi-FI" dirty="0"/>
              <a:t>!</a:t>
            </a: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CAF88684-980E-488A-A0A4-551C1364818B}"/>
              </a:ext>
            </a:extLst>
          </p:cNvPr>
          <p:cNvSpPr/>
          <p:nvPr/>
        </p:nvSpPr>
        <p:spPr>
          <a:xfrm>
            <a:off x="8634103" y="5876206"/>
            <a:ext cx="35578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/>
            <a:r>
              <a:rPr lang="da-DK" sz="1400" dirty="0"/>
              <a:t>Hu, Fangjun, et al. </a:t>
            </a:r>
          </a:p>
          <a:p>
            <a:pPr lvl="1" algn="r"/>
            <a:r>
              <a:rPr lang="da-DK" sz="1400" dirty="0"/>
              <a:t>arXiv preprint arXiv:2312.16165 (2023)</a:t>
            </a:r>
          </a:p>
          <a:p>
            <a:pPr lvl="1" algn="r"/>
            <a:endParaRPr lang="da-DK" sz="1400" dirty="0"/>
          </a:p>
          <a:p>
            <a:pPr lvl="1" algn="r"/>
            <a:r>
              <a:rPr lang="en-US" sz="1200" dirty="0"/>
              <a:t>https://creativecommons.org/licenses/by/4.0/</a:t>
            </a:r>
            <a:endParaRPr lang="fi-FI" sz="1200" dirty="0"/>
          </a:p>
        </p:txBody>
      </p:sp>
      <p:pic>
        <p:nvPicPr>
          <p:cNvPr id="316" name="Picture 315">
            <a:extLst>
              <a:ext uri="{FF2B5EF4-FFF2-40B4-BE49-F238E27FC236}">
                <a16:creationId xmlns:a16="http://schemas.microsoft.com/office/drawing/2014/main" id="{7A977ED4-47AD-4AE5-911D-B00A42992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268" y="1690688"/>
            <a:ext cx="4470222" cy="30201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572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F9BD2858-E9F6-4889-B1AF-34FA67F3B49A}"/>
              </a:ext>
            </a:extLst>
          </p:cNvPr>
          <p:cNvSpPr/>
          <p:nvPr/>
        </p:nvSpPr>
        <p:spPr>
          <a:xfrm>
            <a:off x="5573264" y="1533789"/>
            <a:ext cx="101181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?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0328F95-89FF-4FB3-B972-AD1D4A326294}"/>
              </a:ext>
            </a:extLst>
          </p:cNvPr>
          <p:cNvSpPr/>
          <p:nvPr/>
        </p:nvSpPr>
        <p:spPr>
          <a:xfrm rot="16200000">
            <a:off x="5234379" y="2109717"/>
            <a:ext cx="1694407" cy="1023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id="{278E6121-9D79-4AFF-AF44-1212F863E0C4}"/>
              </a:ext>
            </a:extLst>
          </p:cNvPr>
          <p:cNvSpPr/>
          <p:nvPr/>
        </p:nvSpPr>
        <p:spPr>
          <a:xfrm>
            <a:off x="4195958" y="1858291"/>
            <a:ext cx="1650124" cy="1650124"/>
          </a:xfrm>
          <a:prstGeom prst="cub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8F31992-F937-4E4F-9442-3D481CD080C0}"/>
              </a:ext>
            </a:extLst>
          </p:cNvPr>
          <p:cNvGrpSpPr/>
          <p:nvPr/>
        </p:nvGrpSpPr>
        <p:grpSpPr>
          <a:xfrm>
            <a:off x="6867244" y="2226635"/>
            <a:ext cx="1483855" cy="793531"/>
            <a:chOff x="6867244" y="2226635"/>
            <a:chExt cx="1483855" cy="79353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4CAE5DA-5F9C-4C2F-BA3D-F3103C1AB553}"/>
                </a:ext>
              </a:extLst>
            </p:cNvPr>
            <p:cNvGrpSpPr/>
            <p:nvPr/>
          </p:nvGrpSpPr>
          <p:grpSpPr>
            <a:xfrm>
              <a:off x="6867244" y="2424137"/>
              <a:ext cx="838200" cy="388880"/>
              <a:chOff x="6976533" y="2343929"/>
              <a:chExt cx="452967" cy="38888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0A0893B-E814-46BA-BFA7-03B8EC74BD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343929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7B96624-2321-4770-AD42-56B8DEFC40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421705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CAFD2F0-FFCF-47CA-9193-A74F4E24E4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499481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FB707B6-A01E-4EB9-9F2E-B93053E3E6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577257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0D408AD-0799-4505-B8A5-B0E7ED302C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655033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71D58F2-86C5-49D4-930B-FFEB8F6370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732809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ADEAA6D-7DF7-498A-B6B9-AB2122DD9C7F}"/>
                    </a:ext>
                  </a:extLst>
                </p:cNvPr>
                <p:cNvSpPr/>
                <p:nvPr/>
              </p:nvSpPr>
              <p:spPr>
                <a:xfrm>
                  <a:off x="7557568" y="2226635"/>
                  <a:ext cx="793531" cy="7935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fi-FI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fi-FI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fi-FI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ADEAA6D-7DF7-498A-B6B9-AB2122DD9C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7568" y="2226635"/>
                  <a:ext cx="793531" cy="793531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E39D80D-7C60-44CF-9ADC-BF09CAC82BD7}"/>
              </a:ext>
            </a:extLst>
          </p:cNvPr>
          <p:cNvGrpSpPr/>
          <p:nvPr/>
        </p:nvGrpSpPr>
        <p:grpSpPr>
          <a:xfrm>
            <a:off x="6020234" y="2373626"/>
            <a:ext cx="858923" cy="499551"/>
            <a:chOff x="6046970" y="2293418"/>
            <a:chExt cx="858923" cy="49955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891A1C2-7EB3-4785-8485-F8121399BFBA}"/>
                </a:ext>
              </a:extLst>
            </p:cNvPr>
            <p:cNvSpPr/>
            <p:nvPr/>
          </p:nvSpPr>
          <p:spPr>
            <a:xfrm>
              <a:off x="6046970" y="2293418"/>
              <a:ext cx="858923" cy="4995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Flowchart: Delay 7">
              <a:extLst>
                <a:ext uri="{FF2B5EF4-FFF2-40B4-BE49-F238E27FC236}">
                  <a16:creationId xmlns:a16="http://schemas.microsoft.com/office/drawing/2014/main" id="{E620A94A-39DD-4E37-8426-E7F369C23B35}"/>
                </a:ext>
              </a:extLst>
            </p:cNvPr>
            <p:cNvSpPr/>
            <p:nvPr/>
          </p:nvSpPr>
          <p:spPr>
            <a:xfrm rot="16200000">
              <a:off x="6293739" y="2270811"/>
              <a:ext cx="347107" cy="546356"/>
            </a:xfrm>
            <a:prstGeom prst="flowChartDelay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Flowchart: Extract 8">
              <a:extLst>
                <a:ext uri="{FF2B5EF4-FFF2-40B4-BE49-F238E27FC236}">
                  <a16:creationId xmlns:a16="http://schemas.microsoft.com/office/drawing/2014/main" id="{2C377B70-4F65-4D1C-8BEA-34A82BEC1553}"/>
                </a:ext>
              </a:extLst>
            </p:cNvPr>
            <p:cNvSpPr/>
            <p:nvPr/>
          </p:nvSpPr>
          <p:spPr>
            <a:xfrm rot="1187998">
              <a:off x="6447497" y="2457495"/>
              <a:ext cx="119292" cy="232482"/>
            </a:xfrm>
            <a:prstGeom prst="flowChartExtra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138494C-3764-44B0-9092-70FDE24E5C9F}"/>
                </a:ext>
              </a:extLst>
            </p:cNvPr>
            <p:cNvCxnSpPr/>
            <p:nvPr/>
          </p:nvCxnSpPr>
          <p:spPr>
            <a:xfrm>
              <a:off x="6472238" y="2383884"/>
              <a:ext cx="0" cy="44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E4FE124-D6BB-4D7A-892C-13B9F8F3BD4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692901" y="2514078"/>
              <a:ext cx="0" cy="44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B15D502-6452-42D8-A25D-460924DDD85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248401" y="2514148"/>
              <a:ext cx="0" cy="44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66B3D91-EA04-4025-9429-DBD201F50E6E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6627814" y="2421397"/>
              <a:ext cx="0" cy="44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0729ECE-5A16-4F0E-B32D-35A41A7B5880}"/>
                </a:ext>
              </a:extLst>
            </p:cNvPr>
            <p:cNvCxnSpPr>
              <a:cxnSpLocks/>
            </p:cNvCxnSpPr>
            <p:nvPr/>
          </p:nvCxnSpPr>
          <p:spPr>
            <a:xfrm rot="18900000" flipH="1">
              <a:off x="6332379" y="2420851"/>
              <a:ext cx="0" cy="444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5B5B4B67-5C1D-4D36-A968-FDFDD41ADDD7}"/>
              </a:ext>
            </a:extLst>
          </p:cNvPr>
          <p:cNvSpPr/>
          <p:nvPr/>
        </p:nvSpPr>
        <p:spPr>
          <a:xfrm>
            <a:off x="3582365" y="2477898"/>
            <a:ext cx="368799" cy="293488"/>
          </a:xfrm>
          <a:prstGeom prst="rightArrow">
            <a:avLst>
              <a:gd name="adj1" fmla="val 427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C802B27E-3B8B-42FE-8FD3-D6DB1346DF94}"/>
              </a:ext>
            </a:extLst>
          </p:cNvPr>
          <p:cNvSpPr/>
          <p:nvPr/>
        </p:nvSpPr>
        <p:spPr>
          <a:xfrm>
            <a:off x="8450337" y="2471553"/>
            <a:ext cx="368799" cy="293488"/>
          </a:xfrm>
          <a:prstGeom prst="rightArrow">
            <a:avLst>
              <a:gd name="adj1" fmla="val 427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46" name="Ryhmä 47">
            <a:extLst>
              <a:ext uri="{FF2B5EF4-FFF2-40B4-BE49-F238E27FC236}">
                <a16:creationId xmlns:a16="http://schemas.microsoft.com/office/drawing/2014/main" id="{AB320D3A-9E2B-40EC-BB11-96B2FF70F825}"/>
              </a:ext>
            </a:extLst>
          </p:cNvPr>
          <p:cNvGrpSpPr/>
          <p:nvPr/>
        </p:nvGrpSpPr>
        <p:grpSpPr>
          <a:xfrm>
            <a:off x="2146083" y="2072459"/>
            <a:ext cx="1214283" cy="1325563"/>
            <a:chOff x="4226709" y="1690675"/>
            <a:chExt cx="3311842" cy="3615349"/>
          </a:xfrm>
        </p:grpSpPr>
        <p:grpSp>
          <p:nvGrpSpPr>
            <p:cNvPr id="47" name="Ryhmä 5">
              <a:extLst>
                <a:ext uri="{FF2B5EF4-FFF2-40B4-BE49-F238E27FC236}">
                  <a16:creationId xmlns:a16="http://schemas.microsoft.com/office/drawing/2014/main" id="{56AE67D6-DF7D-4B79-9CD4-94D38A39E934}"/>
                </a:ext>
              </a:extLst>
            </p:cNvPr>
            <p:cNvGrpSpPr/>
            <p:nvPr/>
          </p:nvGrpSpPr>
          <p:grpSpPr>
            <a:xfrm>
              <a:off x="5093857" y="1690675"/>
              <a:ext cx="2444694" cy="241044"/>
              <a:chOff x="461394" y="1378031"/>
              <a:chExt cx="2444694" cy="241044"/>
            </a:xfrm>
          </p:grpSpPr>
          <p:cxnSp>
            <p:nvCxnSpPr>
              <p:cNvPr id="50" name="Suora yhdysviiva 10">
                <a:extLst>
                  <a:ext uri="{FF2B5EF4-FFF2-40B4-BE49-F238E27FC236}">
                    <a16:creationId xmlns:a16="http://schemas.microsoft.com/office/drawing/2014/main" id="{8B6EF765-D4C8-4690-AAAB-BB78BA8B14E7}"/>
                  </a:ext>
                </a:extLst>
              </p:cNvPr>
              <p:cNvCxnSpPr/>
              <p:nvPr/>
            </p:nvCxnSpPr>
            <p:spPr>
              <a:xfrm>
                <a:off x="461394" y="1619075"/>
                <a:ext cx="243280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uora yhdysviiva 11">
                <a:extLst>
                  <a:ext uri="{FF2B5EF4-FFF2-40B4-BE49-F238E27FC236}">
                    <a16:creationId xmlns:a16="http://schemas.microsoft.com/office/drawing/2014/main" id="{CAFB3B96-6D81-461A-883F-0EF290931F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2930" y="1378044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uora yhdysviiva 12">
                <a:extLst>
                  <a:ext uri="{FF2B5EF4-FFF2-40B4-BE49-F238E27FC236}">
                    <a16:creationId xmlns:a16="http://schemas.microsoft.com/office/drawing/2014/main" id="{DDE3D2FC-342B-4113-B8CC-67AAE9CA5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5254" y="1378043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uora yhdysviiva 13">
                <a:extLst>
                  <a:ext uri="{FF2B5EF4-FFF2-40B4-BE49-F238E27FC236}">
                    <a16:creationId xmlns:a16="http://schemas.microsoft.com/office/drawing/2014/main" id="{BF72333E-F089-4573-9CB5-0B0B97B667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7578" y="1378042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uora yhdysviiva 14">
                <a:extLst>
                  <a:ext uri="{FF2B5EF4-FFF2-40B4-BE49-F238E27FC236}">
                    <a16:creationId xmlns:a16="http://schemas.microsoft.com/office/drawing/2014/main" id="{D59B1C80-821D-4FD4-9FDF-70BE78F262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9902" y="1378041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uora yhdysviiva 15">
                <a:extLst>
                  <a:ext uri="{FF2B5EF4-FFF2-40B4-BE49-F238E27FC236}">
                    <a16:creationId xmlns:a16="http://schemas.microsoft.com/office/drawing/2014/main" id="{9AC25D56-362E-49D5-8E4D-E3964861F9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2226" y="1378040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uora yhdysviiva 16">
                <a:extLst>
                  <a:ext uri="{FF2B5EF4-FFF2-40B4-BE49-F238E27FC236}">
                    <a16:creationId xmlns:a16="http://schemas.microsoft.com/office/drawing/2014/main" id="{080C5E72-904C-444C-88C9-AF0A71394F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4550" y="1378039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uora yhdysviiva 17">
                <a:extLst>
                  <a:ext uri="{FF2B5EF4-FFF2-40B4-BE49-F238E27FC236}">
                    <a16:creationId xmlns:a16="http://schemas.microsoft.com/office/drawing/2014/main" id="{838E74F0-D7F3-4164-97FE-D7FB9AC3C6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6874" y="1378038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uora yhdysviiva 18">
                <a:extLst>
                  <a:ext uri="{FF2B5EF4-FFF2-40B4-BE49-F238E27FC236}">
                    <a16:creationId xmlns:a16="http://schemas.microsoft.com/office/drawing/2014/main" id="{0F19D027-440D-41F2-8C8D-951896927D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79198" y="1378037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uora yhdysviiva 19">
                <a:extLst>
                  <a:ext uri="{FF2B5EF4-FFF2-40B4-BE49-F238E27FC236}">
                    <a16:creationId xmlns:a16="http://schemas.microsoft.com/office/drawing/2014/main" id="{57C07A09-2347-4C2B-A30B-AEC731D3EE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51522" y="1378036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uora yhdysviiva 20">
                <a:extLst>
                  <a:ext uri="{FF2B5EF4-FFF2-40B4-BE49-F238E27FC236}">
                    <a16:creationId xmlns:a16="http://schemas.microsoft.com/office/drawing/2014/main" id="{FE78FBDB-717B-4C3F-9910-A2072B1A53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23846" y="1378035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uora yhdysviiva 21">
                <a:extLst>
                  <a:ext uri="{FF2B5EF4-FFF2-40B4-BE49-F238E27FC236}">
                    <a16:creationId xmlns:a16="http://schemas.microsoft.com/office/drawing/2014/main" id="{20A6A453-9CA3-4B5D-9ED0-E551E7AECE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96170" y="1378034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uora yhdysviiva 22">
                <a:extLst>
                  <a:ext uri="{FF2B5EF4-FFF2-40B4-BE49-F238E27FC236}">
                    <a16:creationId xmlns:a16="http://schemas.microsoft.com/office/drawing/2014/main" id="{B4AFF717-7EB4-4F15-A288-96599D6BE1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8494" y="1378033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uora yhdysviiva 23">
                <a:extLst>
                  <a:ext uri="{FF2B5EF4-FFF2-40B4-BE49-F238E27FC236}">
                    <a16:creationId xmlns:a16="http://schemas.microsoft.com/office/drawing/2014/main" id="{99CD3960-9D2B-4EDB-9760-29BBCCA97A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0818" y="1378032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uora yhdysviiva 24">
                <a:extLst>
                  <a:ext uri="{FF2B5EF4-FFF2-40B4-BE49-F238E27FC236}">
                    <a16:creationId xmlns:a16="http://schemas.microsoft.com/office/drawing/2014/main" id="{776E77F9-B778-40E7-894C-2B5FF6DB10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3142" y="1378031"/>
                <a:ext cx="192946" cy="2410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Suora yhdysviiva 27">
              <a:extLst>
                <a:ext uri="{FF2B5EF4-FFF2-40B4-BE49-F238E27FC236}">
                  <a16:creationId xmlns:a16="http://schemas.microsoft.com/office/drawing/2014/main" id="{D1FC265A-FD50-46EB-92A7-16A31613F6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31417" y="1931706"/>
              <a:ext cx="1500866" cy="2623503"/>
            </a:xfrm>
            <a:prstGeom prst="line">
              <a:avLst/>
            </a:prstGeom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Ellipsi 29">
              <a:extLst>
                <a:ext uri="{FF2B5EF4-FFF2-40B4-BE49-F238E27FC236}">
                  <a16:creationId xmlns:a16="http://schemas.microsoft.com/office/drawing/2014/main" id="{CE60E3EE-5B7E-4920-B8A0-B50ADFA19291}"/>
                </a:ext>
              </a:extLst>
            </p:cNvPr>
            <p:cNvSpPr/>
            <p:nvPr/>
          </p:nvSpPr>
          <p:spPr>
            <a:xfrm>
              <a:off x="4226709" y="4400013"/>
              <a:ext cx="906011" cy="906011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FAB8658F-C6B0-4A03-BB0A-2CDD764A3D39}"/>
              </a:ext>
            </a:extLst>
          </p:cNvPr>
          <p:cNvSpPr txBox="1"/>
          <p:nvPr/>
        </p:nvSpPr>
        <p:spPr>
          <a:xfrm>
            <a:off x="4654884" y="3740395"/>
            <a:ext cx="2882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/>
              <a:t>Predict</a:t>
            </a:r>
            <a:r>
              <a:rPr lang="fi-FI" dirty="0"/>
              <a:t> </a:t>
            </a:r>
            <a:r>
              <a:rPr lang="fi-FI" dirty="0" err="1"/>
              <a:t>dynamics</a:t>
            </a:r>
            <a:br>
              <a:rPr lang="fi-FI" dirty="0"/>
            </a:br>
            <a:br>
              <a:rPr lang="fi-FI" dirty="0"/>
            </a:br>
            <a:r>
              <a:rPr lang="fi-FI" dirty="0"/>
              <a:t>Unknown EOM, </a:t>
            </a:r>
            <a:r>
              <a:rPr lang="fi-FI" dirty="0" err="1"/>
              <a:t>must</a:t>
            </a:r>
            <a:r>
              <a:rPr lang="fi-FI" dirty="0"/>
              <a:t> </a:t>
            </a:r>
            <a:r>
              <a:rPr lang="fi-FI" dirty="0" err="1"/>
              <a:t>generalize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data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340896-6FC4-4869-9EE1-26C095EEEDD2}"/>
              </a:ext>
            </a:extLst>
          </p:cNvPr>
          <p:cNvSpPr/>
          <p:nvPr/>
        </p:nvSpPr>
        <p:spPr>
          <a:xfrm>
            <a:off x="4555958" y="4149558"/>
            <a:ext cx="2981157" cy="1023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9A0C868-B0CE-4E0E-BE01-8644E05AE8A2}"/>
              </a:ext>
            </a:extLst>
          </p:cNvPr>
          <p:cNvSpPr txBox="1"/>
          <p:nvPr/>
        </p:nvSpPr>
        <p:spPr>
          <a:xfrm>
            <a:off x="3414296" y="1501512"/>
            <a:ext cx="310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Open </a:t>
            </a:r>
            <a:r>
              <a:rPr lang="fi-FI" dirty="0" err="1"/>
              <a:t>system</a:t>
            </a:r>
            <a:r>
              <a:rPr lang="fi-FI" dirty="0"/>
              <a:t> (</a:t>
            </a:r>
            <a:r>
              <a:rPr lang="fi-FI" dirty="0" err="1"/>
              <a:t>reservoir</a:t>
            </a:r>
            <a:r>
              <a:rPr lang="fi-FI" dirty="0"/>
              <a:t>)</a:t>
            </a:r>
          </a:p>
        </p:txBody>
      </p:sp>
      <p:grpSp>
        <p:nvGrpSpPr>
          <p:cNvPr id="89" name="Ryhmä 5">
            <a:extLst>
              <a:ext uri="{FF2B5EF4-FFF2-40B4-BE49-F238E27FC236}">
                <a16:creationId xmlns:a16="http://schemas.microsoft.com/office/drawing/2014/main" id="{1BB8575F-C684-47F0-BA27-14C54805BA3C}"/>
              </a:ext>
            </a:extLst>
          </p:cNvPr>
          <p:cNvGrpSpPr/>
          <p:nvPr/>
        </p:nvGrpSpPr>
        <p:grpSpPr>
          <a:xfrm>
            <a:off x="9434545" y="2020571"/>
            <a:ext cx="896344" cy="88378"/>
            <a:chOff x="461394" y="1378031"/>
            <a:chExt cx="2444694" cy="241044"/>
          </a:xfrm>
        </p:grpSpPr>
        <p:cxnSp>
          <p:nvCxnSpPr>
            <p:cNvPr id="90" name="Suora yhdysviiva 10">
              <a:extLst>
                <a:ext uri="{FF2B5EF4-FFF2-40B4-BE49-F238E27FC236}">
                  <a16:creationId xmlns:a16="http://schemas.microsoft.com/office/drawing/2014/main" id="{6EF0C72F-05EE-40CC-A998-F1267070DB8F}"/>
                </a:ext>
              </a:extLst>
            </p:cNvPr>
            <p:cNvCxnSpPr/>
            <p:nvPr/>
          </p:nvCxnSpPr>
          <p:spPr>
            <a:xfrm>
              <a:off x="461394" y="1619075"/>
              <a:ext cx="243280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uora yhdysviiva 11">
              <a:extLst>
                <a:ext uri="{FF2B5EF4-FFF2-40B4-BE49-F238E27FC236}">
                  <a16:creationId xmlns:a16="http://schemas.microsoft.com/office/drawing/2014/main" id="{47355569-492E-4EC1-A8B9-424DD6716211}"/>
                </a:ext>
              </a:extLst>
            </p:cNvPr>
            <p:cNvCxnSpPr>
              <a:cxnSpLocks/>
            </p:cNvCxnSpPr>
            <p:nvPr/>
          </p:nvCxnSpPr>
          <p:spPr>
            <a:xfrm>
              <a:off x="472930" y="1378044"/>
              <a:ext cx="192946" cy="241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uora yhdysviiva 12">
              <a:extLst>
                <a:ext uri="{FF2B5EF4-FFF2-40B4-BE49-F238E27FC236}">
                  <a16:creationId xmlns:a16="http://schemas.microsoft.com/office/drawing/2014/main" id="{EB45B107-6139-4B89-87B5-4DB5C94650AF}"/>
                </a:ext>
              </a:extLst>
            </p:cNvPr>
            <p:cNvCxnSpPr>
              <a:cxnSpLocks/>
            </p:cNvCxnSpPr>
            <p:nvPr/>
          </p:nvCxnSpPr>
          <p:spPr>
            <a:xfrm>
              <a:off x="645254" y="1378043"/>
              <a:ext cx="192946" cy="241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uora yhdysviiva 13">
              <a:extLst>
                <a:ext uri="{FF2B5EF4-FFF2-40B4-BE49-F238E27FC236}">
                  <a16:creationId xmlns:a16="http://schemas.microsoft.com/office/drawing/2014/main" id="{7599B2E8-84B9-44FA-8B31-51D2A49F1ED8}"/>
                </a:ext>
              </a:extLst>
            </p:cNvPr>
            <p:cNvCxnSpPr>
              <a:cxnSpLocks/>
            </p:cNvCxnSpPr>
            <p:nvPr/>
          </p:nvCxnSpPr>
          <p:spPr>
            <a:xfrm>
              <a:off x="817578" y="1378042"/>
              <a:ext cx="192946" cy="241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uora yhdysviiva 14">
              <a:extLst>
                <a:ext uri="{FF2B5EF4-FFF2-40B4-BE49-F238E27FC236}">
                  <a16:creationId xmlns:a16="http://schemas.microsoft.com/office/drawing/2014/main" id="{C9D2B835-50ED-4C7C-84BF-31D901889814}"/>
                </a:ext>
              </a:extLst>
            </p:cNvPr>
            <p:cNvCxnSpPr>
              <a:cxnSpLocks/>
            </p:cNvCxnSpPr>
            <p:nvPr/>
          </p:nvCxnSpPr>
          <p:spPr>
            <a:xfrm>
              <a:off x="989902" y="1378041"/>
              <a:ext cx="192946" cy="241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uora yhdysviiva 15">
              <a:extLst>
                <a:ext uri="{FF2B5EF4-FFF2-40B4-BE49-F238E27FC236}">
                  <a16:creationId xmlns:a16="http://schemas.microsoft.com/office/drawing/2014/main" id="{1AE77BD4-9213-4E46-ABFB-8D2C190D8FFE}"/>
                </a:ext>
              </a:extLst>
            </p:cNvPr>
            <p:cNvCxnSpPr>
              <a:cxnSpLocks/>
            </p:cNvCxnSpPr>
            <p:nvPr/>
          </p:nvCxnSpPr>
          <p:spPr>
            <a:xfrm>
              <a:off x="1162226" y="1378040"/>
              <a:ext cx="192946" cy="241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uora yhdysviiva 16">
              <a:extLst>
                <a:ext uri="{FF2B5EF4-FFF2-40B4-BE49-F238E27FC236}">
                  <a16:creationId xmlns:a16="http://schemas.microsoft.com/office/drawing/2014/main" id="{2D1B63D7-1767-4425-B840-37011F52F218}"/>
                </a:ext>
              </a:extLst>
            </p:cNvPr>
            <p:cNvCxnSpPr>
              <a:cxnSpLocks/>
            </p:cNvCxnSpPr>
            <p:nvPr/>
          </p:nvCxnSpPr>
          <p:spPr>
            <a:xfrm>
              <a:off x="1334550" y="1378039"/>
              <a:ext cx="192946" cy="241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uora yhdysviiva 17">
              <a:extLst>
                <a:ext uri="{FF2B5EF4-FFF2-40B4-BE49-F238E27FC236}">
                  <a16:creationId xmlns:a16="http://schemas.microsoft.com/office/drawing/2014/main" id="{9755FF97-78D2-4730-97FC-FDBF3DF0FDC0}"/>
                </a:ext>
              </a:extLst>
            </p:cNvPr>
            <p:cNvCxnSpPr>
              <a:cxnSpLocks/>
            </p:cNvCxnSpPr>
            <p:nvPr/>
          </p:nvCxnSpPr>
          <p:spPr>
            <a:xfrm>
              <a:off x="1506874" y="1378038"/>
              <a:ext cx="192946" cy="241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uora yhdysviiva 18">
              <a:extLst>
                <a:ext uri="{FF2B5EF4-FFF2-40B4-BE49-F238E27FC236}">
                  <a16:creationId xmlns:a16="http://schemas.microsoft.com/office/drawing/2014/main" id="{FFD006AE-16CD-44F9-96F2-E8EE76F922EF}"/>
                </a:ext>
              </a:extLst>
            </p:cNvPr>
            <p:cNvCxnSpPr>
              <a:cxnSpLocks/>
            </p:cNvCxnSpPr>
            <p:nvPr/>
          </p:nvCxnSpPr>
          <p:spPr>
            <a:xfrm>
              <a:off x="1679198" y="1378037"/>
              <a:ext cx="192946" cy="241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uora yhdysviiva 19">
              <a:extLst>
                <a:ext uri="{FF2B5EF4-FFF2-40B4-BE49-F238E27FC236}">
                  <a16:creationId xmlns:a16="http://schemas.microsoft.com/office/drawing/2014/main" id="{1A70E9E9-CAEA-4F1D-B1E0-82C9C356A16D}"/>
                </a:ext>
              </a:extLst>
            </p:cNvPr>
            <p:cNvCxnSpPr>
              <a:cxnSpLocks/>
            </p:cNvCxnSpPr>
            <p:nvPr/>
          </p:nvCxnSpPr>
          <p:spPr>
            <a:xfrm>
              <a:off x="1851522" y="1378036"/>
              <a:ext cx="192946" cy="241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uora yhdysviiva 20">
              <a:extLst>
                <a:ext uri="{FF2B5EF4-FFF2-40B4-BE49-F238E27FC236}">
                  <a16:creationId xmlns:a16="http://schemas.microsoft.com/office/drawing/2014/main" id="{7A0AFD56-345C-43D3-90CA-1E286C06E9B9}"/>
                </a:ext>
              </a:extLst>
            </p:cNvPr>
            <p:cNvCxnSpPr>
              <a:cxnSpLocks/>
            </p:cNvCxnSpPr>
            <p:nvPr/>
          </p:nvCxnSpPr>
          <p:spPr>
            <a:xfrm>
              <a:off x="2023846" y="1378035"/>
              <a:ext cx="192946" cy="241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uora yhdysviiva 21">
              <a:extLst>
                <a:ext uri="{FF2B5EF4-FFF2-40B4-BE49-F238E27FC236}">
                  <a16:creationId xmlns:a16="http://schemas.microsoft.com/office/drawing/2014/main" id="{AA05AFB6-13D7-4098-8FFB-9B240127878A}"/>
                </a:ext>
              </a:extLst>
            </p:cNvPr>
            <p:cNvCxnSpPr>
              <a:cxnSpLocks/>
            </p:cNvCxnSpPr>
            <p:nvPr/>
          </p:nvCxnSpPr>
          <p:spPr>
            <a:xfrm>
              <a:off x="2196170" y="1378034"/>
              <a:ext cx="192946" cy="241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uora yhdysviiva 22">
              <a:extLst>
                <a:ext uri="{FF2B5EF4-FFF2-40B4-BE49-F238E27FC236}">
                  <a16:creationId xmlns:a16="http://schemas.microsoft.com/office/drawing/2014/main" id="{83CFBDD8-9DEE-442C-8AE2-65A91A6755D1}"/>
                </a:ext>
              </a:extLst>
            </p:cNvPr>
            <p:cNvCxnSpPr>
              <a:cxnSpLocks/>
            </p:cNvCxnSpPr>
            <p:nvPr/>
          </p:nvCxnSpPr>
          <p:spPr>
            <a:xfrm>
              <a:off x="2368494" y="1378033"/>
              <a:ext cx="192946" cy="241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uora yhdysviiva 23">
              <a:extLst>
                <a:ext uri="{FF2B5EF4-FFF2-40B4-BE49-F238E27FC236}">
                  <a16:creationId xmlns:a16="http://schemas.microsoft.com/office/drawing/2014/main" id="{3071DD3E-F06D-4E04-A253-C01E8305F5D2}"/>
                </a:ext>
              </a:extLst>
            </p:cNvPr>
            <p:cNvCxnSpPr>
              <a:cxnSpLocks/>
            </p:cNvCxnSpPr>
            <p:nvPr/>
          </p:nvCxnSpPr>
          <p:spPr>
            <a:xfrm>
              <a:off x="2540818" y="1378032"/>
              <a:ext cx="192946" cy="241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uora yhdysviiva 24">
              <a:extLst>
                <a:ext uri="{FF2B5EF4-FFF2-40B4-BE49-F238E27FC236}">
                  <a16:creationId xmlns:a16="http://schemas.microsoft.com/office/drawing/2014/main" id="{3CEC086B-DFDD-4E0A-9759-D7ED1FDD70FD}"/>
                </a:ext>
              </a:extLst>
            </p:cNvPr>
            <p:cNvCxnSpPr>
              <a:cxnSpLocks/>
            </p:cNvCxnSpPr>
            <p:nvPr/>
          </p:nvCxnSpPr>
          <p:spPr>
            <a:xfrm>
              <a:off x="2713142" y="1378031"/>
              <a:ext cx="192946" cy="2410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3E601DF-DCF3-4336-A263-F1771857E45E}"/>
              </a:ext>
            </a:extLst>
          </p:cNvPr>
          <p:cNvGrpSpPr/>
          <p:nvPr/>
        </p:nvGrpSpPr>
        <p:grpSpPr>
          <a:xfrm rot="18454804">
            <a:off x="9706265" y="2181223"/>
            <a:ext cx="772006" cy="1237189"/>
            <a:chOff x="9116606" y="2108945"/>
            <a:chExt cx="772006" cy="1237189"/>
          </a:xfrm>
        </p:grpSpPr>
        <p:cxnSp>
          <p:nvCxnSpPr>
            <p:cNvPr id="106" name="Suora yhdysviiva 27">
              <a:extLst>
                <a:ext uri="{FF2B5EF4-FFF2-40B4-BE49-F238E27FC236}">
                  <a16:creationId xmlns:a16="http://schemas.microsoft.com/office/drawing/2014/main" id="{0B2CCF3A-7D98-4548-9C51-64FFFB1C2E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38321" y="2108945"/>
              <a:ext cx="550291" cy="961904"/>
            </a:xfrm>
            <a:prstGeom prst="line">
              <a:avLst/>
            </a:prstGeom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Ellipsi 29">
              <a:extLst>
                <a:ext uri="{FF2B5EF4-FFF2-40B4-BE49-F238E27FC236}">
                  <a16:creationId xmlns:a16="http://schemas.microsoft.com/office/drawing/2014/main" id="{C0EB2271-55EA-4EAE-AA58-5D21505ADBD4}"/>
                </a:ext>
              </a:extLst>
            </p:cNvPr>
            <p:cNvSpPr/>
            <p:nvPr/>
          </p:nvSpPr>
          <p:spPr>
            <a:xfrm>
              <a:off x="9116606" y="3013946"/>
              <a:ext cx="332188" cy="332188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F0B52D-5680-4BEB-B191-28F7ED97A092}"/>
              </a:ext>
            </a:extLst>
          </p:cNvPr>
          <p:cNvGrpSpPr/>
          <p:nvPr/>
        </p:nvGrpSpPr>
        <p:grpSpPr>
          <a:xfrm>
            <a:off x="3504694" y="4237991"/>
            <a:ext cx="5199340" cy="735725"/>
            <a:chOff x="3072895" y="4237991"/>
            <a:chExt cx="5199340" cy="73572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18DC3F5-8412-4012-BB2E-5F3155D8AA67}"/>
                </a:ext>
              </a:extLst>
            </p:cNvPr>
            <p:cNvSpPr txBox="1"/>
            <p:nvPr/>
          </p:nvSpPr>
          <p:spPr>
            <a:xfrm>
              <a:off x="3919765" y="4327385"/>
              <a:ext cx="43524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/>
                <a:t>Impossible </a:t>
              </a:r>
              <a:r>
                <a:rPr lang="fi-FI" dirty="0" err="1"/>
                <a:t>from</a:t>
              </a:r>
              <a:r>
                <a:rPr lang="fi-FI" dirty="0"/>
                <a:t> </a:t>
              </a:r>
              <a:r>
                <a:rPr lang="fi-FI" dirty="0" err="1"/>
                <a:t>current</a:t>
              </a:r>
              <a:r>
                <a:rPr lang="fi-FI" dirty="0"/>
                <a:t> position </a:t>
              </a:r>
              <a:r>
                <a:rPr lang="fi-FI" dirty="0" err="1"/>
                <a:t>alone</a:t>
              </a:r>
              <a:r>
                <a:rPr lang="fi-FI" dirty="0"/>
                <a:t>: </a:t>
              </a:r>
              <a:r>
                <a:rPr lang="fi-FI" i="1" dirty="0" err="1"/>
                <a:t>coming</a:t>
              </a:r>
              <a:r>
                <a:rPr lang="fi-FI" i="1" dirty="0"/>
                <a:t> </a:t>
              </a:r>
              <a:r>
                <a:rPr lang="fi-FI" i="1" dirty="0" err="1"/>
                <a:t>or</a:t>
              </a:r>
              <a:r>
                <a:rPr lang="fi-FI" i="1" dirty="0"/>
                <a:t> </a:t>
              </a:r>
              <a:r>
                <a:rPr lang="fi-FI" i="1" dirty="0" err="1"/>
                <a:t>going</a:t>
              </a:r>
              <a:r>
                <a:rPr lang="fi-FI" dirty="0"/>
                <a:t>? </a:t>
              </a:r>
              <a:r>
                <a:rPr lang="fi-FI" dirty="0" err="1"/>
                <a:t>Need</a:t>
              </a:r>
              <a:r>
                <a:rPr lang="fi-FI" dirty="0"/>
                <a:t> </a:t>
              </a:r>
              <a:r>
                <a:rPr lang="fi-FI" dirty="0" err="1"/>
                <a:t>memory</a:t>
              </a:r>
              <a:r>
                <a:rPr lang="fi-FI" dirty="0"/>
                <a:t>!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1A926D0-598D-43C7-811A-50918581F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3072895" y="4237991"/>
              <a:ext cx="797407" cy="702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408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A559D48-364C-454B-978D-10553414F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931187"/>
              </p:ext>
            </p:extLst>
          </p:nvPr>
        </p:nvGraphicFramePr>
        <p:xfrm>
          <a:off x="2194560" y="1214119"/>
          <a:ext cx="8128000" cy="4041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9694560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508526190"/>
                    </a:ext>
                  </a:extLst>
                </a:gridCol>
              </a:tblGrid>
              <a:tr h="673665">
                <a:tc>
                  <a:txBody>
                    <a:bodyPr/>
                    <a:lstStyle/>
                    <a:p>
                      <a:r>
                        <a:rPr lang="fi-FI" dirty="0" err="1"/>
                        <a:t>Qubit</a:t>
                      </a:r>
                      <a:r>
                        <a:rPr lang="fi-FI" dirty="0"/>
                        <a:t> QRC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/>
                        <a:t>Photonic</a:t>
                      </a:r>
                      <a:r>
                        <a:rPr lang="fi-FI" dirty="0"/>
                        <a:t> QRC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695827"/>
                  </a:ext>
                </a:extLst>
              </a:tr>
              <a:tr h="673665">
                <a:tc>
                  <a:txBody>
                    <a:bodyPr/>
                    <a:lstStyle/>
                    <a:p>
                      <a:r>
                        <a:rPr lang="fi-FI" dirty="0" err="1"/>
                        <a:t>Tends</a:t>
                      </a:r>
                      <a:r>
                        <a:rPr lang="fi-FI" dirty="0"/>
                        <a:t> to </a:t>
                      </a:r>
                      <a:r>
                        <a:rPr lang="fi-FI" dirty="0" err="1"/>
                        <a:t>be</a:t>
                      </a:r>
                      <a:r>
                        <a:rPr lang="fi-FI" dirty="0"/>
                        <a:t> QC </a:t>
                      </a:r>
                      <a:r>
                        <a:rPr lang="fi-FI" dirty="0" err="1"/>
                        <a:t>platform</a:t>
                      </a:r>
                      <a:endParaRPr lang="fi-FI" dirty="0"/>
                    </a:p>
                    <a:p>
                      <a:r>
                        <a:rPr lang="fi-FI" sz="1200" dirty="0"/>
                        <a:t>esp. </a:t>
                      </a:r>
                      <a:r>
                        <a:rPr lang="fi-FI" sz="1200" dirty="0" err="1"/>
                        <a:t>experimental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demos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/>
                        <a:t>Analog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quantum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optical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device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061432"/>
                  </a:ext>
                </a:extLst>
              </a:tr>
              <a:tr h="673665">
                <a:tc>
                  <a:txBody>
                    <a:bodyPr/>
                    <a:lstStyle/>
                    <a:p>
                      <a:r>
                        <a:rPr lang="fi-FI" dirty="0" err="1"/>
                        <a:t>Relevant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scales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need</a:t>
                      </a:r>
                      <a:r>
                        <a:rPr lang="fi-FI" dirty="0"/>
                        <a:t> QEC?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/>
                        <a:t>Try</a:t>
                      </a:r>
                      <a:r>
                        <a:rPr lang="fi-FI" dirty="0"/>
                        <a:t> to </a:t>
                      </a:r>
                      <a:r>
                        <a:rPr lang="fi-FI" dirty="0" err="1"/>
                        <a:t>stick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with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error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mitigation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086907"/>
                  </a:ext>
                </a:extLst>
              </a:tr>
              <a:tr h="673665">
                <a:tc>
                  <a:txBody>
                    <a:bodyPr/>
                    <a:lstStyle/>
                    <a:p>
                      <a:r>
                        <a:rPr lang="fi-FI" dirty="0" err="1"/>
                        <a:t>Dilution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refridgerator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/>
                        <a:t>Room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temp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65107"/>
                  </a:ext>
                </a:extLst>
              </a:tr>
              <a:tr h="673665">
                <a:tc>
                  <a:txBody>
                    <a:bodyPr/>
                    <a:lstStyle/>
                    <a:p>
                      <a:r>
                        <a:rPr lang="fi-FI" dirty="0"/>
                        <a:t>Gates for C </a:t>
                      </a:r>
                      <a:r>
                        <a:rPr lang="fi-FI" dirty="0" err="1"/>
                        <a:t>hard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regime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relatively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easy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Gates for C </a:t>
                      </a:r>
                      <a:r>
                        <a:rPr lang="fi-FI" dirty="0" err="1"/>
                        <a:t>hard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regime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very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difficult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797984"/>
                  </a:ext>
                </a:extLst>
              </a:tr>
              <a:tr h="673665">
                <a:tc>
                  <a:txBody>
                    <a:bodyPr/>
                    <a:lstStyle/>
                    <a:p>
                      <a:r>
                        <a:rPr lang="fi-FI" dirty="0" err="1"/>
                        <a:t>Rapid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scaling</a:t>
                      </a:r>
                      <a:r>
                        <a:rPr lang="fi-FI" dirty="0"/>
                        <a:t> of </a:t>
                      </a:r>
                      <a:r>
                        <a:rPr lang="fi-FI" dirty="0" err="1"/>
                        <a:t>expressivity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/>
                        <a:t>Gaussian</a:t>
                      </a:r>
                      <a:r>
                        <a:rPr lang="fi-FI" dirty="0"/>
                        <a:t> case </a:t>
                      </a:r>
                      <a:r>
                        <a:rPr lang="fi-FI" dirty="0" err="1"/>
                        <a:t>gives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only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polynomial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scaling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878478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A5F6BC79-732D-4F45-8C16-3743910EA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115" y="589539"/>
            <a:ext cx="1131385" cy="583045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879FD90-A644-4471-BBC2-157A6825A6A0}"/>
              </a:ext>
            </a:extLst>
          </p:cNvPr>
          <p:cNvSpPr/>
          <p:nvPr/>
        </p:nvSpPr>
        <p:spPr>
          <a:xfrm>
            <a:off x="9182988" y="764675"/>
            <a:ext cx="1104971" cy="600395"/>
          </a:xfrm>
          <a:custGeom>
            <a:avLst/>
            <a:gdLst>
              <a:gd name="connsiteX0" fmla="*/ 155575 w 1104971"/>
              <a:gd name="connsiteY0" fmla="*/ 549595 h 600395"/>
              <a:gd name="connsiteX1" fmla="*/ 155575 w 1104971"/>
              <a:gd name="connsiteY1" fmla="*/ 549595 h 600395"/>
              <a:gd name="connsiteX2" fmla="*/ 134938 w 1104971"/>
              <a:gd name="connsiteY2" fmla="*/ 543245 h 600395"/>
              <a:gd name="connsiteX3" fmla="*/ 120650 w 1104971"/>
              <a:gd name="connsiteY3" fmla="*/ 540070 h 600395"/>
              <a:gd name="connsiteX4" fmla="*/ 93663 w 1104971"/>
              <a:gd name="connsiteY4" fmla="*/ 533720 h 600395"/>
              <a:gd name="connsiteX5" fmla="*/ 76200 w 1104971"/>
              <a:gd name="connsiteY5" fmla="*/ 524195 h 600395"/>
              <a:gd name="connsiteX6" fmla="*/ 63500 w 1104971"/>
              <a:gd name="connsiteY6" fmla="*/ 517845 h 600395"/>
              <a:gd name="connsiteX7" fmla="*/ 50800 w 1104971"/>
              <a:gd name="connsiteY7" fmla="*/ 506732 h 600395"/>
              <a:gd name="connsiteX8" fmla="*/ 46038 w 1104971"/>
              <a:gd name="connsiteY8" fmla="*/ 501970 h 600395"/>
              <a:gd name="connsiteX9" fmla="*/ 33338 w 1104971"/>
              <a:gd name="connsiteY9" fmla="*/ 498795 h 600395"/>
              <a:gd name="connsiteX10" fmla="*/ 25400 w 1104971"/>
              <a:gd name="connsiteY10" fmla="*/ 489270 h 600395"/>
              <a:gd name="connsiteX11" fmla="*/ 19050 w 1104971"/>
              <a:gd name="connsiteY11" fmla="*/ 484507 h 600395"/>
              <a:gd name="connsiteX12" fmla="*/ 15875 w 1104971"/>
              <a:gd name="connsiteY12" fmla="*/ 479745 h 600395"/>
              <a:gd name="connsiteX13" fmla="*/ 11113 w 1104971"/>
              <a:gd name="connsiteY13" fmla="*/ 473395 h 600395"/>
              <a:gd name="connsiteX14" fmla="*/ 4763 w 1104971"/>
              <a:gd name="connsiteY14" fmla="*/ 449582 h 600395"/>
              <a:gd name="connsiteX15" fmla="*/ 1588 w 1104971"/>
              <a:gd name="connsiteY15" fmla="*/ 436882 h 600395"/>
              <a:gd name="connsiteX16" fmla="*/ 0 w 1104971"/>
              <a:gd name="connsiteY16" fmla="*/ 433707 h 600395"/>
              <a:gd name="connsiteX17" fmla="*/ 3175 w 1104971"/>
              <a:gd name="connsiteY17" fmla="*/ 413070 h 600395"/>
              <a:gd name="connsiteX18" fmla="*/ 4763 w 1104971"/>
              <a:gd name="connsiteY18" fmla="*/ 406720 h 600395"/>
              <a:gd name="connsiteX19" fmla="*/ 11113 w 1104971"/>
              <a:gd name="connsiteY19" fmla="*/ 403545 h 600395"/>
              <a:gd name="connsiteX20" fmla="*/ 22225 w 1104971"/>
              <a:gd name="connsiteY20" fmla="*/ 398782 h 600395"/>
              <a:gd name="connsiteX21" fmla="*/ 33338 w 1104971"/>
              <a:gd name="connsiteY21" fmla="*/ 389257 h 600395"/>
              <a:gd name="connsiteX22" fmla="*/ 38100 w 1104971"/>
              <a:gd name="connsiteY22" fmla="*/ 384495 h 600395"/>
              <a:gd name="connsiteX23" fmla="*/ 58738 w 1104971"/>
              <a:gd name="connsiteY23" fmla="*/ 382907 h 600395"/>
              <a:gd name="connsiteX24" fmla="*/ 63500 w 1104971"/>
              <a:gd name="connsiteY24" fmla="*/ 381320 h 600395"/>
              <a:gd name="connsiteX25" fmla="*/ 69850 w 1104971"/>
              <a:gd name="connsiteY25" fmla="*/ 378145 h 600395"/>
              <a:gd name="connsiteX26" fmla="*/ 82550 w 1104971"/>
              <a:gd name="connsiteY26" fmla="*/ 376557 h 600395"/>
              <a:gd name="connsiteX27" fmla="*/ 103188 w 1104971"/>
              <a:gd name="connsiteY27" fmla="*/ 371795 h 600395"/>
              <a:gd name="connsiteX28" fmla="*/ 127000 w 1104971"/>
              <a:gd name="connsiteY28" fmla="*/ 367032 h 600395"/>
              <a:gd name="connsiteX29" fmla="*/ 138113 w 1104971"/>
              <a:gd name="connsiteY29" fmla="*/ 362270 h 600395"/>
              <a:gd name="connsiteX30" fmla="*/ 155575 w 1104971"/>
              <a:gd name="connsiteY30" fmla="*/ 360682 h 600395"/>
              <a:gd name="connsiteX31" fmla="*/ 161925 w 1104971"/>
              <a:gd name="connsiteY31" fmla="*/ 359095 h 600395"/>
              <a:gd name="connsiteX32" fmla="*/ 180975 w 1104971"/>
              <a:gd name="connsiteY32" fmla="*/ 357507 h 600395"/>
              <a:gd name="connsiteX33" fmla="*/ 195263 w 1104971"/>
              <a:gd name="connsiteY33" fmla="*/ 349570 h 600395"/>
              <a:gd name="connsiteX34" fmla="*/ 215900 w 1104971"/>
              <a:gd name="connsiteY34" fmla="*/ 347982 h 600395"/>
              <a:gd name="connsiteX35" fmla="*/ 228600 w 1104971"/>
              <a:gd name="connsiteY35" fmla="*/ 346395 h 600395"/>
              <a:gd name="connsiteX36" fmla="*/ 236538 w 1104971"/>
              <a:gd name="connsiteY36" fmla="*/ 343220 h 600395"/>
              <a:gd name="connsiteX37" fmla="*/ 246063 w 1104971"/>
              <a:gd name="connsiteY37" fmla="*/ 338457 h 600395"/>
              <a:gd name="connsiteX38" fmla="*/ 255588 w 1104971"/>
              <a:gd name="connsiteY38" fmla="*/ 328932 h 600395"/>
              <a:gd name="connsiteX39" fmla="*/ 263525 w 1104971"/>
              <a:gd name="connsiteY39" fmla="*/ 319407 h 600395"/>
              <a:gd name="connsiteX40" fmla="*/ 265113 w 1104971"/>
              <a:gd name="connsiteY40" fmla="*/ 313057 h 600395"/>
              <a:gd name="connsiteX41" fmla="*/ 269875 w 1104971"/>
              <a:gd name="connsiteY41" fmla="*/ 300357 h 600395"/>
              <a:gd name="connsiteX42" fmla="*/ 271463 w 1104971"/>
              <a:gd name="connsiteY42" fmla="*/ 290832 h 600395"/>
              <a:gd name="connsiteX43" fmla="*/ 276225 w 1104971"/>
              <a:gd name="connsiteY43" fmla="*/ 286070 h 600395"/>
              <a:gd name="connsiteX44" fmla="*/ 277813 w 1104971"/>
              <a:gd name="connsiteY44" fmla="*/ 281307 h 600395"/>
              <a:gd name="connsiteX45" fmla="*/ 282575 w 1104971"/>
              <a:gd name="connsiteY45" fmla="*/ 276545 h 600395"/>
              <a:gd name="connsiteX46" fmla="*/ 288925 w 1104971"/>
              <a:gd name="connsiteY46" fmla="*/ 267020 h 600395"/>
              <a:gd name="connsiteX47" fmla="*/ 290513 w 1104971"/>
              <a:gd name="connsiteY47" fmla="*/ 260670 h 600395"/>
              <a:gd name="connsiteX48" fmla="*/ 301625 w 1104971"/>
              <a:gd name="connsiteY48" fmla="*/ 249557 h 600395"/>
              <a:gd name="connsiteX49" fmla="*/ 307975 w 1104971"/>
              <a:gd name="connsiteY49" fmla="*/ 240032 h 600395"/>
              <a:gd name="connsiteX50" fmla="*/ 311150 w 1104971"/>
              <a:gd name="connsiteY50" fmla="*/ 228920 h 600395"/>
              <a:gd name="connsiteX51" fmla="*/ 322263 w 1104971"/>
              <a:gd name="connsiteY51" fmla="*/ 217807 h 600395"/>
              <a:gd name="connsiteX52" fmla="*/ 328613 w 1104971"/>
              <a:gd name="connsiteY52" fmla="*/ 208282 h 600395"/>
              <a:gd name="connsiteX53" fmla="*/ 334963 w 1104971"/>
              <a:gd name="connsiteY53" fmla="*/ 195582 h 600395"/>
              <a:gd name="connsiteX54" fmla="*/ 338138 w 1104971"/>
              <a:gd name="connsiteY54" fmla="*/ 190820 h 600395"/>
              <a:gd name="connsiteX55" fmla="*/ 342900 w 1104971"/>
              <a:gd name="connsiteY55" fmla="*/ 181295 h 600395"/>
              <a:gd name="connsiteX56" fmla="*/ 346075 w 1104971"/>
              <a:gd name="connsiteY56" fmla="*/ 173357 h 600395"/>
              <a:gd name="connsiteX57" fmla="*/ 350838 w 1104971"/>
              <a:gd name="connsiteY57" fmla="*/ 167007 h 600395"/>
              <a:gd name="connsiteX58" fmla="*/ 360363 w 1104971"/>
              <a:gd name="connsiteY58" fmla="*/ 147957 h 600395"/>
              <a:gd name="connsiteX59" fmla="*/ 365125 w 1104971"/>
              <a:gd name="connsiteY59" fmla="*/ 144782 h 600395"/>
              <a:gd name="connsiteX60" fmla="*/ 373063 w 1104971"/>
              <a:gd name="connsiteY60" fmla="*/ 133670 h 600395"/>
              <a:gd name="connsiteX61" fmla="*/ 382588 w 1104971"/>
              <a:gd name="connsiteY61" fmla="*/ 125732 h 600395"/>
              <a:gd name="connsiteX62" fmla="*/ 385763 w 1104971"/>
              <a:gd name="connsiteY62" fmla="*/ 120970 h 600395"/>
              <a:gd name="connsiteX63" fmla="*/ 396875 w 1104971"/>
              <a:gd name="connsiteY63" fmla="*/ 109857 h 600395"/>
              <a:gd name="connsiteX64" fmla="*/ 401638 w 1104971"/>
              <a:gd name="connsiteY64" fmla="*/ 103507 h 600395"/>
              <a:gd name="connsiteX65" fmla="*/ 409575 w 1104971"/>
              <a:gd name="connsiteY65" fmla="*/ 100332 h 600395"/>
              <a:gd name="connsiteX66" fmla="*/ 412750 w 1104971"/>
              <a:gd name="connsiteY66" fmla="*/ 95570 h 600395"/>
              <a:gd name="connsiteX67" fmla="*/ 417513 w 1104971"/>
              <a:gd name="connsiteY67" fmla="*/ 93982 h 600395"/>
              <a:gd name="connsiteX68" fmla="*/ 422275 w 1104971"/>
              <a:gd name="connsiteY68" fmla="*/ 90807 h 600395"/>
              <a:gd name="connsiteX69" fmla="*/ 428625 w 1104971"/>
              <a:gd name="connsiteY69" fmla="*/ 87632 h 600395"/>
              <a:gd name="connsiteX70" fmla="*/ 438150 w 1104971"/>
              <a:gd name="connsiteY70" fmla="*/ 79695 h 600395"/>
              <a:gd name="connsiteX71" fmla="*/ 450850 w 1104971"/>
              <a:gd name="connsiteY71" fmla="*/ 65407 h 600395"/>
              <a:gd name="connsiteX72" fmla="*/ 455613 w 1104971"/>
              <a:gd name="connsiteY72" fmla="*/ 60645 h 600395"/>
              <a:gd name="connsiteX73" fmla="*/ 458788 w 1104971"/>
              <a:gd name="connsiteY73" fmla="*/ 55882 h 600395"/>
              <a:gd name="connsiteX74" fmla="*/ 466725 w 1104971"/>
              <a:gd name="connsiteY74" fmla="*/ 51120 h 600395"/>
              <a:gd name="connsiteX75" fmla="*/ 477838 w 1104971"/>
              <a:gd name="connsiteY75" fmla="*/ 41595 h 600395"/>
              <a:gd name="connsiteX76" fmla="*/ 487363 w 1104971"/>
              <a:gd name="connsiteY76" fmla="*/ 33657 h 600395"/>
              <a:gd name="connsiteX77" fmla="*/ 498475 w 1104971"/>
              <a:gd name="connsiteY77" fmla="*/ 22545 h 600395"/>
              <a:gd name="connsiteX78" fmla="*/ 515938 w 1104971"/>
              <a:gd name="connsiteY78" fmla="*/ 6670 h 600395"/>
              <a:gd name="connsiteX79" fmla="*/ 520700 w 1104971"/>
              <a:gd name="connsiteY79" fmla="*/ 5082 h 600395"/>
              <a:gd name="connsiteX80" fmla="*/ 523875 w 1104971"/>
              <a:gd name="connsiteY80" fmla="*/ 320 h 600395"/>
              <a:gd name="connsiteX81" fmla="*/ 596900 w 1104971"/>
              <a:gd name="connsiteY81" fmla="*/ 1907 h 600395"/>
              <a:gd name="connsiteX82" fmla="*/ 603250 w 1104971"/>
              <a:gd name="connsiteY82" fmla="*/ 3495 h 600395"/>
              <a:gd name="connsiteX83" fmla="*/ 612775 w 1104971"/>
              <a:gd name="connsiteY83" fmla="*/ 5082 h 600395"/>
              <a:gd name="connsiteX84" fmla="*/ 622300 w 1104971"/>
              <a:gd name="connsiteY84" fmla="*/ 13020 h 600395"/>
              <a:gd name="connsiteX85" fmla="*/ 631825 w 1104971"/>
              <a:gd name="connsiteY85" fmla="*/ 19370 h 600395"/>
              <a:gd name="connsiteX86" fmla="*/ 636588 w 1104971"/>
              <a:gd name="connsiteY86" fmla="*/ 24132 h 600395"/>
              <a:gd name="connsiteX87" fmla="*/ 649288 w 1104971"/>
              <a:gd name="connsiteY87" fmla="*/ 27307 h 600395"/>
              <a:gd name="connsiteX88" fmla="*/ 655638 w 1104971"/>
              <a:gd name="connsiteY88" fmla="*/ 32070 h 600395"/>
              <a:gd name="connsiteX89" fmla="*/ 658813 w 1104971"/>
              <a:gd name="connsiteY89" fmla="*/ 36832 h 600395"/>
              <a:gd name="connsiteX90" fmla="*/ 665163 w 1104971"/>
              <a:gd name="connsiteY90" fmla="*/ 38420 h 600395"/>
              <a:gd name="connsiteX91" fmla="*/ 673100 w 1104971"/>
              <a:gd name="connsiteY91" fmla="*/ 49532 h 600395"/>
              <a:gd name="connsiteX92" fmla="*/ 679450 w 1104971"/>
              <a:gd name="connsiteY92" fmla="*/ 57470 h 600395"/>
              <a:gd name="connsiteX93" fmla="*/ 682625 w 1104971"/>
              <a:gd name="connsiteY93" fmla="*/ 62232 h 600395"/>
              <a:gd name="connsiteX94" fmla="*/ 693738 w 1104971"/>
              <a:gd name="connsiteY94" fmla="*/ 68582 h 600395"/>
              <a:gd name="connsiteX95" fmla="*/ 700088 w 1104971"/>
              <a:gd name="connsiteY95" fmla="*/ 73345 h 600395"/>
              <a:gd name="connsiteX96" fmla="*/ 709613 w 1104971"/>
              <a:gd name="connsiteY96" fmla="*/ 81282 h 600395"/>
              <a:gd name="connsiteX97" fmla="*/ 723900 w 1104971"/>
              <a:gd name="connsiteY97" fmla="*/ 103507 h 600395"/>
              <a:gd name="connsiteX98" fmla="*/ 727075 w 1104971"/>
              <a:gd name="connsiteY98" fmla="*/ 108270 h 600395"/>
              <a:gd name="connsiteX99" fmla="*/ 728663 w 1104971"/>
              <a:gd name="connsiteY99" fmla="*/ 113032 h 600395"/>
              <a:gd name="connsiteX100" fmla="*/ 738188 w 1104971"/>
              <a:gd name="connsiteY100" fmla="*/ 125732 h 600395"/>
              <a:gd name="connsiteX101" fmla="*/ 747713 w 1104971"/>
              <a:gd name="connsiteY101" fmla="*/ 146370 h 600395"/>
              <a:gd name="connsiteX102" fmla="*/ 750888 w 1104971"/>
              <a:gd name="connsiteY102" fmla="*/ 157482 h 600395"/>
              <a:gd name="connsiteX103" fmla="*/ 754063 w 1104971"/>
              <a:gd name="connsiteY103" fmla="*/ 165420 h 600395"/>
              <a:gd name="connsiteX104" fmla="*/ 763588 w 1104971"/>
              <a:gd name="connsiteY104" fmla="*/ 176532 h 600395"/>
              <a:gd name="connsiteX105" fmla="*/ 769938 w 1104971"/>
              <a:gd name="connsiteY105" fmla="*/ 181295 h 600395"/>
              <a:gd name="connsiteX106" fmla="*/ 776288 w 1104971"/>
              <a:gd name="connsiteY106" fmla="*/ 187645 h 600395"/>
              <a:gd name="connsiteX107" fmla="*/ 788988 w 1104971"/>
              <a:gd name="connsiteY107" fmla="*/ 193995 h 600395"/>
              <a:gd name="connsiteX108" fmla="*/ 793750 w 1104971"/>
              <a:gd name="connsiteY108" fmla="*/ 198757 h 600395"/>
              <a:gd name="connsiteX109" fmla="*/ 800100 w 1104971"/>
              <a:gd name="connsiteY109" fmla="*/ 209870 h 600395"/>
              <a:gd name="connsiteX110" fmla="*/ 804863 w 1104971"/>
              <a:gd name="connsiteY110" fmla="*/ 214632 h 600395"/>
              <a:gd name="connsiteX111" fmla="*/ 812800 w 1104971"/>
              <a:gd name="connsiteY111" fmla="*/ 224157 h 600395"/>
              <a:gd name="connsiteX112" fmla="*/ 820738 w 1104971"/>
              <a:gd name="connsiteY112" fmla="*/ 236857 h 600395"/>
              <a:gd name="connsiteX113" fmla="*/ 823913 w 1104971"/>
              <a:gd name="connsiteY113" fmla="*/ 243207 h 600395"/>
              <a:gd name="connsiteX114" fmla="*/ 833438 w 1104971"/>
              <a:gd name="connsiteY114" fmla="*/ 254320 h 600395"/>
              <a:gd name="connsiteX115" fmla="*/ 838200 w 1104971"/>
              <a:gd name="connsiteY115" fmla="*/ 257495 h 600395"/>
              <a:gd name="connsiteX116" fmla="*/ 844550 w 1104971"/>
              <a:gd name="connsiteY116" fmla="*/ 267020 h 600395"/>
              <a:gd name="connsiteX117" fmla="*/ 846138 w 1104971"/>
              <a:gd name="connsiteY117" fmla="*/ 271782 h 600395"/>
              <a:gd name="connsiteX118" fmla="*/ 849313 w 1104971"/>
              <a:gd name="connsiteY118" fmla="*/ 276545 h 600395"/>
              <a:gd name="connsiteX119" fmla="*/ 850900 w 1104971"/>
              <a:gd name="connsiteY119" fmla="*/ 282895 h 600395"/>
              <a:gd name="connsiteX120" fmla="*/ 857250 w 1104971"/>
              <a:gd name="connsiteY120" fmla="*/ 287657 h 600395"/>
              <a:gd name="connsiteX121" fmla="*/ 860425 w 1104971"/>
              <a:gd name="connsiteY121" fmla="*/ 292420 h 600395"/>
              <a:gd name="connsiteX122" fmla="*/ 871538 w 1104971"/>
              <a:gd name="connsiteY122" fmla="*/ 303532 h 600395"/>
              <a:gd name="connsiteX123" fmla="*/ 879475 w 1104971"/>
              <a:gd name="connsiteY123" fmla="*/ 313057 h 600395"/>
              <a:gd name="connsiteX124" fmla="*/ 882650 w 1104971"/>
              <a:gd name="connsiteY124" fmla="*/ 317820 h 600395"/>
              <a:gd name="connsiteX125" fmla="*/ 887413 w 1104971"/>
              <a:gd name="connsiteY125" fmla="*/ 320995 h 600395"/>
              <a:gd name="connsiteX126" fmla="*/ 898525 w 1104971"/>
              <a:gd name="connsiteY126" fmla="*/ 332107 h 600395"/>
              <a:gd name="connsiteX127" fmla="*/ 919163 w 1104971"/>
              <a:gd name="connsiteY127" fmla="*/ 336870 h 600395"/>
              <a:gd name="connsiteX128" fmla="*/ 930275 w 1104971"/>
              <a:gd name="connsiteY128" fmla="*/ 343220 h 600395"/>
              <a:gd name="connsiteX129" fmla="*/ 941388 w 1104971"/>
              <a:gd name="connsiteY129" fmla="*/ 346395 h 600395"/>
              <a:gd name="connsiteX130" fmla="*/ 944563 w 1104971"/>
              <a:gd name="connsiteY130" fmla="*/ 351157 h 600395"/>
              <a:gd name="connsiteX131" fmla="*/ 963613 w 1104971"/>
              <a:gd name="connsiteY131" fmla="*/ 352745 h 600395"/>
              <a:gd name="connsiteX132" fmla="*/ 971550 w 1104971"/>
              <a:gd name="connsiteY132" fmla="*/ 354332 h 600395"/>
              <a:gd name="connsiteX133" fmla="*/ 992188 w 1104971"/>
              <a:gd name="connsiteY133" fmla="*/ 362270 h 600395"/>
              <a:gd name="connsiteX134" fmla="*/ 1003300 w 1104971"/>
              <a:gd name="connsiteY134" fmla="*/ 365445 h 600395"/>
              <a:gd name="connsiteX135" fmla="*/ 1012825 w 1104971"/>
              <a:gd name="connsiteY135" fmla="*/ 370207 h 600395"/>
              <a:gd name="connsiteX136" fmla="*/ 1017588 w 1104971"/>
              <a:gd name="connsiteY136" fmla="*/ 371795 h 600395"/>
              <a:gd name="connsiteX137" fmla="*/ 1036638 w 1104971"/>
              <a:gd name="connsiteY137" fmla="*/ 376557 h 600395"/>
              <a:gd name="connsiteX138" fmla="*/ 1055688 w 1104971"/>
              <a:gd name="connsiteY138" fmla="*/ 382907 h 600395"/>
              <a:gd name="connsiteX139" fmla="*/ 1060450 w 1104971"/>
              <a:gd name="connsiteY139" fmla="*/ 386082 h 600395"/>
              <a:gd name="connsiteX140" fmla="*/ 1069975 w 1104971"/>
              <a:gd name="connsiteY140" fmla="*/ 387670 h 600395"/>
              <a:gd name="connsiteX141" fmla="*/ 1073150 w 1104971"/>
              <a:gd name="connsiteY141" fmla="*/ 392432 h 600395"/>
              <a:gd name="connsiteX142" fmla="*/ 1082675 w 1104971"/>
              <a:gd name="connsiteY142" fmla="*/ 398782 h 600395"/>
              <a:gd name="connsiteX143" fmla="*/ 1090613 w 1104971"/>
              <a:gd name="connsiteY143" fmla="*/ 405132 h 600395"/>
              <a:gd name="connsiteX144" fmla="*/ 1103313 w 1104971"/>
              <a:gd name="connsiteY144" fmla="*/ 417832 h 600395"/>
              <a:gd name="connsiteX145" fmla="*/ 1104900 w 1104971"/>
              <a:gd name="connsiteY145" fmla="*/ 422595 h 600395"/>
              <a:gd name="connsiteX146" fmla="*/ 1100138 w 1104971"/>
              <a:gd name="connsiteY146" fmla="*/ 468632 h 600395"/>
              <a:gd name="connsiteX147" fmla="*/ 1093788 w 1104971"/>
              <a:gd name="connsiteY147" fmla="*/ 500382 h 600395"/>
              <a:gd name="connsiteX148" fmla="*/ 1081088 w 1104971"/>
              <a:gd name="connsiteY148" fmla="*/ 514670 h 600395"/>
              <a:gd name="connsiteX149" fmla="*/ 1074738 w 1104971"/>
              <a:gd name="connsiteY149" fmla="*/ 521020 h 600395"/>
              <a:gd name="connsiteX150" fmla="*/ 1069975 w 1104971"/>
              <a:gd name="connsiteY150" fmla="*/ 524195 h 600395"/>
              <a:gd name="connsiteX151" fmla="*/ 1063625 w 1104971"/>
              <a:gd name="connsiteY151" fmla="*/ 530545 h 600395"/>
              <a:gd name="connsiteX152" fmla="*/ 1057275 w 1104971"/>
              <a:gd name="connsiteY152" fmla="*/ 533720 h 600395"/>
              <a:gd name="connsiteX153" fmla="*/ 1050925 w 1104971"/>
              <a:gd name="connsiteY153" fmla="*/ 540070 h 600395"/>
              <a:gd name="connsiteX154" fmla="*/ 1035050 w 1104971"/>
              <a:gd name="connsiteY154" fmla="*/ 546420 h 600395"/>
              <a:gd name="connsiteX155" fmla="*/ 1031875 w 1104971"/>
              <a:gd name="connsiteY155" fmla="*/ 551182 h 600395"/>
              <a:gd name="connsiteX156" fmla="*/ 1027113 w 1104971"/>
              <a:gd name="connsiteY156" fmla="*/ 552770 h 600395"/>
              <a:gd name="connsiteX157" fmla="*/ 1004888 w 1104971"/>
              <a:gd name="connsiteY157" fmla="*/ 557532 h 600395"/>
              <a:gd name="connsiteX158" fmla="*/ 990600 w 1104971"/>
              <a:gd name="connsiteY158" fmla="*/ 562295 h 600395"/>
              <a:gd name="connsiteX159" fmla="*/ 952500 w 1104971"/>
              <a:gd name="connsiteY159" fmla="*/ 565470 h 600395"/>
              <a:gd name="connsiteX160" fmla="*/ 938213 w 1104971"/>
              <a:gd name="connsiteY160" fmla="*/ 568645 h 600395"/>
              <a:gd name="connsiteX161" fmla="*/ 927100 w 1104971"/>
              <a:gd name="connsiteY161" fmla="*/ 573407 h 600395"/>
              <a:gd name="connsiteX162" fmla="*/ 901700 w 1104971"/>
              <a:gd name="connsiteY162" fmla="*/ 576582 h 600395"/>
              <a:gd name="connsiteX163" fmla="*/ 895350 w 1104971"/>
              <a:gd name="connsiteY163" fmla="*/ 578170 h 600395"/>
              <a:gd name="connsiteX164" fmla="*/ 887413 w 1104971"/>
              <a:gd name="connsiteY164" fmla="*/ 581345 h 600395"/>
              <a:gd name="connsiteX165" fmla="*/ 862013 w 1104971"/>
              <a:gd name="connsiteY165" fmla="*/ 584520 h 600395"/>
              <a:gd name="connsiteX166" fmla="*/ 827088 w 1104971"/>
              <a:gd name="connsiteY166" fmla="*/ 589282 h 600395"/>
              <a:gd name="connsiteX167" fmla="*/ 768350 w 1104971"/>
              <a:gd name="connsiteY167" fmla="*/ 595632 h 600395"/>
              <a:gd name="connsiteX168" fmla="*/ 750888 w 1104971"/>
              <a:gd name="connsiteY168" fmla="*/ 598807 h 600395"/>
              <a:gd name="connsiteX169" fmla="*/ 436563 w 1104971"/>
              <a:gd name="connsiteY169" fmla="*/ 600395 h 600395"/>
              <a:gd name="connsiteX170" fmla="*/ 306388 w 1104971"/>
              <a:gd name="connsiteY170" fmla="*/ 598807 h 600395"/>
              <a:gd name="connsiteX171" fmla="*/ 295275 w 1104971"/>
              <a:gd name="connsiteY171" fmla="*/ 595632 h 600395"/>
              <a:gd name="connsiteX172" fmla="*/ 266700 w 1104971"/>
              <a:gd name="connsiteY172" fmla="*/ 590870 h 600395"/>
              <a:gd name="connsiteX173" fmla="*/ 260350 w 1104971"/>
              <a:gd name="connsiteY173" fmla="*/ 587695 h 600395"/>
              <a:gd name="connsiteX174" fmla="*/ 252413 w 1104971"/>
              <a:gd name="connsiteY174" fmla="*/ 582932 h 600395"/>
              <a:gd name="connsiteX175" fmla="*/ 239713 w 1104971"/>
              <a:gd name="connsiteY175" fmla="*/ 581345 h 600395"/>
              <a:gd name="connsiteX176" fmla="*/ 234950 w 1104971"/>
              <a:gd name="connsiteY176" fmla="*/ 579757 h 600395"/>
              <a:gd name="connsiteX177" fmla="*/ 223838 w 1104971"/>
              <a:gd name="connsiteY177" fmla="*/ 576582 h 600395"/>
              <a:gd name="connsiteX178" fmla="*/ 219075 w 1104971"/>
              <a:gd name="connsiteY178" fmla="*/ 573407 h 600395"/>
              <a:gd name="connsiteX179" fmla="*/ 212725 w 1104971"/>
              <a:gd name="connsiteY179" fmla="*/ 570232 h 600395"/>
              <a:gd name="connsiteX180" fmla="*/ 192088 w 1104971"/>
              <a:gd name="connsiteY180" fmla="*/ 567057 h 600395"/>
              <a:gd name="connsiteX181" fmla="*/ 168275 w 1104971"/>
              <a:gd name="connsiteY181" fmla="*/ 559120 h 600395"/>
              <a:gd name="connsiteX182" fmla="*/ 155575 w 1104971"/>
              <a:gd name="connsiteY182" fmla="*/ 549595 h 60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1104971" h="600395">
                <a:moveTo>
                  <a:pt x="155575" y="549595"/>
                </a:moveTo>
                <a:lnTo>
                  <a:pt x="155575" y="549595"/>
                </a:lnTo>
                <a:cubicBezTo>
                  <a:pt x="144043" y="545750"/>
                  <a:pt x="144061" y="545350"/>
                  <a:pt x="134938" y="543245"/>
                </a:cubicBezTo>
                <a:cubicBezTo>
                  <a:pt x="130184" y="542148"/>
                  <a:pt x="125307" y="541525"/>
                  <a:pt x="120650" y="540070"/>
                </a:cubicBezTo>
                <a:cubicBezTo>
                  <a:pt x="95909" y="532338"/>
                  <a:pt x="125083" y="536861"/>
                  <a:pt x="93663" y="533720"/>
                </a:cubicBezTo>
                <a:cubicBezTo>
                  <a:pt x="86977" y="530377"/>
                  <a:pt x="83094" y="528582"/>
                  <a:pt x="76200" y="524195"/>
                </a:cubicBezTo>
                <a:cubicBezTo>
                  <a:pt x="65723" y="517528"/>
                  <a:pt x="74381" y="520564"/>
                  <a:pt x="63500" y="517845"/>
                </a:cubicBezTo>
                <a:cubicBezTo>
                  <a:pt x="54505" y="504351"/>
                  <a:pt x="69319" y="525251"/>
                  <a:pt x="50800" y="506732"/>
                </a:cubicBezTo>
                <a:cubicBezTo>
                  <a:pt x="49213" y="505145"/>
                  <a:pt x="48082" y="502899"/>
                  <a:pt x="46038" y="501970"/>
                </a:cubicBezTo>
                <a:cubicBezTo>
                  <a:pt x="42065" y="500164"/>
                  <a:pt x="33338" y="498795"/>
                  <a:pt x="33338" y="498795"/>
                </a:cubicBezTo>
                <a:cubicBezTo>
                  <a:pt x="30070" y="493893"/>
                  <a:pt x="30156" y="493346"/>
                  <a:pt x="25400" y="489270"/>
                </a:cubicBezTo>
                <a:cubicBezTo>
                  <a:pt x="23391" y="487548"/>
                  <a:pt x="20921" y="486378"/>
                  <a:pt x="19050" y="484507"/>
                </a:cubicBezTo>
                <a:cubicBezTo>
                  <a:pt x="17701" y="483158"/>
                  <a:pt x="16984" y="481297"/>
                  <a:pt x="15875" y="479745"/>
                </a:cubicBezTo>
                <a:cubicBezTo>
                  <a:pt x="14337" y="477592"/>
                  <a:pt x="12700" y="475512"/>
                  <a:pt x="11113" y="473395"/>
                </a:cubicBezTo>
                <a:cubicBezTo>
                  <a:pt x="2320" y="447019"/>
                  <a:pt x="9106" y="469851"/>
                  <a:pt x="4763" y="449582"/>
                </a:cubicBezTo>
                <a:cubicBezTo>
                  <a:pt x="3849" y="445315"/>
                  <a:pt x="1588" y="436882"/>
                  <a:pt x="1588" y="436882"/>
                </a:cubicBezTo>
                <a:lnTo>
                  <a:pt x="0" y="433707"/>
                </a:lnTo>
                <a:cubicBezTo>
                  <a:pt x="1058" y="426828"/>
                  <a:pt x="1965" y="419924"/>
                  <a:pt x="3175" y="413070"/>
                </a:cubicBezTo>
                <a:cubicBezTo>
                  <a:pt x="3554" y="410921"/>
                  <a:pt x="3366" y="408396"/>
                  <a:pt x="4763" y="406720"/>
                </a:cubicBezTo>
                <a:cubicBezTo>
                  <a:pt x="6278" y="404902"/>
                  <a:pt x="9058" y="404719"/>
                  <a:pt x="11113" y="403545"/>
                </a:cubicBezTo>
                <a:cubicBezTo>
                  <a:pt x="19640" y="398672"/>
                  <a:pt x="11794" y="401391"/>
                  <a:pt x="22225" y="398782"/>
                </a:cubicBezTo>
                <a:cubicBezTo>
                  <a:pt x="34050" y="386959"/>
                  <a:pt x="19074" y="401484"/>
                  <a:pt x="33338" y="389257"/>
                </a:cubicBezTo>
                <a:cubicBezTo>
                  <a:pt x="35042" y="387796"/>
                  <a:pt x="35922" y="385039"/>
                  <a:pt x="38100" y="384495"/>
                </a:cubicBezTo>
                <a:cubicBezTo>
                  <a:pt x="44794" y="382822"/>
                  <a:pt x="51859" y="383436"/>
                  <a:pt x="58738" y="382907"/>
                </a:cubicBezTo>
                <a:cubicBezTo>
                  <a:pt x="60325" y="382378"/>
                  <a:pt x="61962" y="381979"/>
                  <a:pt x="63500" y="381320"/>
                </a:cubicBezTo>
                <a:cubicBezTo>
                  <a:pt x="65675" y="380388"/>
                  <a:pt x="67554" y="378719"/>
                  <a:pt x="69850" y="378145"/>
                </a:cubicBezTo>
                <a:cubicBezTo>
                  <a:pt x="73989" y="377110"/>
                  <a:pt x="78317" y="377086"/>
                  <a:pt x="82550" y="376557"/>
                </a:cubicBezTo>
                <a:cubicBezTo>
                  <a:pt x="92494" y="369929"/>
                  <a:pt x="83308" y="374976"/>
                  <a:pt x="103188" y="371795"/>
                </a:cubicBezTo>
                <a:cubicBezTo>
                  <a:pt x="111181" y="370516"/>
                  <a:pt x="127000" y="367032"/>
                  <a:pt x="127000" y="367032"/>
                </a:cubicBezTo>
                <a:cubicBezTo>
                  <a:pt x="130704" y="365445"/>
                  <a:pt x="134179" y="363144"/>
                  <a:pt x="138113" y="362270"/>
                </a:cubicBezTo>
                <a:cubicBezTo>
                  <a:pt x="143819" y="361002"/>
                  <a:pt x="149782" y="361454"/>
                  <a:pt x="155575" y="360682"/>
                </a:cubicBezTo>
                <a:cubicBezTo>
                  <a:pt x="157738" y="360394"/>
                  <a:pt x="159760" y="359366"/>
                  <a:pt x="161925" y="359095"/>
                </a:cubicBezTo>
                <a:cubicBezTo>
                  <a:pt x="168248" y="358305"/>
                  <a:pt x="174625" y="358036"/>
                  <a:pt x="180975" y="357507"/>
                </a:cubicBezTo>
                <a:cubicBezTo>
                  <a:pt x="181867" y="356972"/>
                  <a:pt x="193114" y="349949"/>
                  <a:pt x="195263" y="349570"/>
                </a:cubicBezTo>
                <a:cubicBezTo>
                  <a:pt x="202057" y="348371"/>
                  <a:pt x="209032" y="348636"/>
                  <a:pt x="215900" y="347982"/>
                </a:cubicBezTo>
                <a:cubicBezTo>
                  <a:pt x="220147" y="347578"/>
                  <a:pt x="224367" y="346924"/>
                  <a:pt x="228600" y="346395"/>
                </a:cubicBezTo>
                <a:cubicBezTo>
                  <a:pt x="231246" y="345337"/>
                  <a:pt x="233989" y="344494"/>
                  <a:pt x="236538" y="343220"/>
                </a:cubicBezTo>
                <a:cubicBezTo>
                  <a:pt x="248852" y="337063"/>
                  <a:pt x="234087" y="342450"/>
                  <a:pt x="246063" y="338457"/>
                </a:cubicBezTo>
                <a:cubicBezTo>
                  <a:pt x="249238" y="335282"/>
                  <a:pt x="253097" y="332668"/>
                  <a:pt x="255588" y="328932"/>
                </a:cubicBezTo>
                <a:cubicBezTo>
                  <a:pt x="260008" y="322302"/>
                  <a:pt x="257414" y="325519"/>
                  <a:pt x="263525" y="319407"/>
                </a:cubicBezTo>
                <a:cubicBezTo>
                  <a:pt x="264054" y="317290"/>
                  <a:pt x="264514" y="315155"/>
                  <a:pt x="265113" y="313057"/>
                </a:cubicBezTo>
                <a:cubicBezTo>
                  <a:pt x="266359" y="308698"/>
                  <a:pt x="268195" y="304558"/>
                  <a:pt x="269875" y="300357"/>
                </a:cubicBezTo>
                <a:cubicBezTo>
                  <a:pt x="270404" y="297182"/>
                  <a:pt x="270156" y="293773"/>
                  <a:pt x="271463" y="290832"/>
                </a:cubicBezTo>
                <a:cubicBezTo>
                  <a:pt x="272375" y="288781"/>
                  <a:pt x="274980" y="287938"/>
                  <a:pt x="276225" y="286070"/>
                </a:cubicBezTo>
                <a:cubicBezTo>
                  <a:pt x="277153" y="284677"/>
                  <a:pt x="276885" y="282700"/>
                  <a:pt x="277813" y="281307"/>
                </a:cubicBezTo>
                <a:cubicBezTo>
                  <a:pt x="279058" y="279439"/>
                  <a:pt x="281197" y="278317"/>
                  <a:pt x="282575" y="276545"/>
                </a:cubicBezTo>
                <a:cubicBezTo>
                  <a:pt x="284918" y="273533"/>
                  <a:pt x="288925" y="267020"/>
                  <a:pt x="288925" y="267020"/>
                </a:cubicBezTo>
                <a:cubicBezTo>
                  <a:pt x="289454" y="264903"/>
                  <a:pt x="289230" y="262435"/>
                  <a:pt x="290513" y="260670"/>
                </a:cubicBezTo>
                <a:cubicBezTo>
                  <a:pt x="293594" y="256433"/>
                  <a:pt x="301625" y="249557"/>
                  <a:pt x="301625" y="249557"/>
                </a:cubicBezTo>
                <a:cubicBezTo>
                  <a:pt x="305401" y="238234"/>
                  <a:pt x="300047" y="251923"/>
                  <a:pt x="307975" y="240032"/>
                </a:cubicBezTo>
                <a:cubicBezTo>
                  <a:pt x="309541" y="237683"/>
                  <a:pt x="310086" y="231049"/>
                  <a:pt x="311150" y="228920"/>
                </a:cubicBezTo>
                <a:cubicBezTo>
                  <a:pt x="314113" y="222995"/>
                  <a:pt x="317184" y="221616"/>
                  <a:pt x="322263" y="217807"/>
                </a:cubicBezTo>
                <a:cubicBezTo>
                  <a:pt x="326331" y="205599"/>
                  <a:pt x="320290" y="221361"/>
                  <a:pt x="328613" y="208282"/>
                </a:cubicBezTo>
                <a:cubicBezTo>
                  <a:pt x="331154" y="204289"/>
                  <a:pt x="332337" y="199520"/>
                  <a:pt x="334963" y="195582"/>
                </a:cubicBezTo>
                <a:lnTo>
                  <a:pt x="338138" y="190820"/>
                </a:lnTo>
                <a:cubicBezTo>
                  <a:pt x="342126" y="178851"/>
                  <a:pt x="336747" y="193601"/>
                  <a:pt x="342900" y="181295"/>
                </a:cubicBezTo>
                <a:cubicBezTo>
                  <a:pt x="344174" y="178746"/>
                  <a:pt x="344691" y="175848"/>
                  <a:pt x="346075" y="173357"/>
                </a:cubicBezTo>
                <a:cubicBezTo>
                  <a:pt x="347360" y="171044"/>
                  <a:pt x="349571" y="169330"/>
                  <a:pt x="350838" y="167007"/>
                </a:cubicBezTo>
                <a:cubicBezTo>
                  <a:pt x="354606" y="160100"/>
                  <a:pt x="355219" y="153959"/>
                  <a:pt x="360363" y="147957"/>
                </a:cubicBezTo>
                <a:cubicBezTo>
                  <a:pt x="361605" y="146508"/>
                  <a:pt x="363776" y="146131"/>
                  <a:pt x="365125" y="144782"/>
                </a:cubicBezTo>
                <a:cubicBezTo>
                  <a:pt x="370842" y="139065"/>
                  <a:pt x="368558" y="139077"/>
                  <a:pt x="373063" y="133670"/>
                </a:cubicBezTo>
                <a:cubicBezTo>
                  <a:pt x="376885" y="129084"/>
                  <a:pt x="377903" y="128855"/>
                  <a:pt x="382588" y="125732"/>
                </a:cubicBezTo>
                <a:cubicBezTo>
                  <a:pt x="383646" y="124145"/>
                  <a:pt x="384487" y="122388"/>
                  <a:pt x="385763" y="120970"/>
                </a:cubicBezTo>
                <a:cubicBezTo>
                  <a:pt x="389267" y="117076"/>
                  <a:pt x="393732" y="114048"/>
                  <a:pt x="396875" y="109857"/>
                </a:cubicBezTo>
                <a:cubicBezTo>
                  <a:pt x="398463" y="107740"/>
                  <a:pt x="399521" y="105095"/>
                  <a:pt x="401638" y="103507"/>
                </a:cubicBezTo>
                <a:cubicBezTo>
                  <a:pt x="403918" y="101797"/>
                  <a:pt x="406929" y="101390"/>
                  <a:pt x="409575" y="100332"/>
                </a:cubicBezTo>
                <a:cubicBezTo>
                  <a:pt x="410633" y="98745"/>
                  <a:pt x="411260" y="96762"/>
                  <a:pt x="412750" y="95570"/>
                </a:cubicBezTo>
                <a:cubicBezTo>
                  <a:pt x="414057" y="94525"/>
                  <a:pt x="416016" y="94731"/>
                  <a:pt x="417513" y="93982"/>
                </a:cubicBezTo>
                <a:cubicBezTo>
                  <a:pt x="419219" y="93129"/>
                  <a:pt x="420619" y="91754"/>
                  <a:pt x="422275" y="90807"/>
                </a:cubicBezTo>
                <a:cubicBezTo>
                  <a:pt x="424330" y="89633"/>
                  <a:pt x="426508" y="88690"/>
                  <a:pt x="428625" y="87632"/>
                </a:cubicBezTo>
                <a:cubicBezTo>
                  <a:pt x="435897" y="76725"/>
                  <a:pt x="426640" y="88903"/>
                  <a:pt x="438150" y="79695"/>
                </a:cubicBezTo>
                <a:cubicBezTo>
                  <a:pt x="453595" y="67339"/>
                  <a:pt x="443242" y="74536"/>
                  <a:pt x="450850" y="65407"/>
                </a:cubicBezTo>
                <a:cubicBezTo>
                  <a:pt x="452287" y="63682"/>
                  <a:pt x="454176" y="62370"/>
                  <a:pt x="455613" y="60645"/>
                </a:cubicBezTo>
                <a:cubicBezTo>
                  <a:pt x="456835" y="59179"/>
                  <a:pt x="457339" y="57124"/>
                  <a:pt x="458788" y="55882"/>
                </a:cubicBezTo>
                <a:cubicBezTo>
                  <a:pt x="461131" y="53874"/>
                  <a:pt x="464079" y="52707"/>
                  <a:pt x="466725" y="51120"/>
                </a:cubicBezTo>
                <a:cubicBezTo>
                  <a:pt x="473980" y="40237"/>
                  <a:pt x="464434" y="53083"/>
                  <a:pt x="477838" y="41595"/>
                </a:cubicBezTo>
                <a:cubicBezTo>
                  <a:pt x="490407" y="30822"/>
                  <a:pt x="469284" y="42697"/>
                  <a:pt x="487363" y="33657"/>
                </a:cubicBezTo>
                <a:cubicBezTo>
                  <a:pt x="496887" y="20957"/>
                  <a:pt x="486834" y="33128"/>
                  <a:pt x="498475" y="22545"/>
                </a:cubicBezTo>
                <a:cubicBezTo>
                  <a:pt x="503923" y="17593"/>
                  <a:pt x="509203" y="10519"/>
                  <a:pt x="515938" y="6670"/>
                </a:cubicBezTo>
                <a:cubicBezTo>
                  <a:pt x="517391" y="5840"/>
                  <a:pt x="519113" y="5611"/>
                  <a:pt x="520700" y="5082"/>
                </a:cubicBezTo>
                <a:cubicBezTo>
                  <a:pt x="521758" y="3495"/>
                  <a:pt x="521969" y="399"/>
                  <a:pt x="523875" y="320"/>
                </a:cubicBezTo>
                <a:cubicBezTo>
                  <a:pt x="548201" y="-694"/>
                  <a:pt x="572572" y="934"/>
                  <a:pt x="596900" y="1907"/>
                </a:cubicBezTo>
                <a:cubicBezTo>
                  <a:pt x="599080" y="1994"/>
                  <a:pt x="601111" y="3067"/>
                  <a:pt x="603250" y="3495"/>
                </a:cubicBezTo>
                <a:cubicBezTo>
                  <a:pt x="606406" y="4126"/>
                  <a:pt x="609600" y="4553"/>
                  <a:pt x="612775" y="5082"/>
                </a:cubicBezTo>
                <a:cubicBezTo>
                  <a:pt x="629788" y="16423"/>
                  <a:pt x="603973" y="-1235"/>
                  <a:pt x="622300" y="13020"/>
                </a:cubicBezTo>
                <a:cubicBezTo>
                  <a:pt x="625312" y="15363"/>
                  <a:pt x="629126" y="16672"/>
                  <a:pt x="631825" y="19370"/>
                </a:cubicBezTo>
                <a:cubicBezTo>
                  <a:pt x="633413" y="20957"/>
                  <a:pt x="634544" y="23203"/>
                  <a:pt x="636588" y="24132"/>
                </a:cubicBezTo>
                <a:cubicBezTo>
                  <a:pt x="640561" y="25938"/>
                  <a:pt x="649288" y="27307"/>
                  <a:pt x="649288" y="27307"/>
                </a:cubicBezTo>
                <a:cubicBezTo>
                  <a:pt x="651405" y="28895"/>
                  <a:pt x="653767" y="30199"/>
                  <a:pt x="655638" y="32070"/>
                </a:cubicBezTo>
                <a:cubicBezTo>
                  <a:pt x="656987" y="33419"/>
                  <a:pt x="657226" y="35774"/>
                  <a:pt x="658813" y="36832"/>
                </a:cubicBezTo>
                <a:cubicBezTo>
                  <a:pt x="660628" y="38042"/>
                  <a:pt x="663046" y="37891"/>
                  <a:pt x="665163" y="38420"/>
                </a:cubicBezTo>
                <a:cubicBezTo>
                  <a:pt x="667977" y="46864"/>
                  <a:pt x="665065" y="40492"/>
                  <a:pt x="673100" y="49532"/>
                </a:cubicBezTo>
                <a:cubicBezTo>
                  <a:pt x="675351" y="52065"/>
                  <a:pt x="677417" y="54759"/>
                  <a:pt x="679450" y="57470"/>
                </a:cubicBezTo>
                <a:cubicBezTo>
                  <a:pt x="680595" y="58996"/>
                  <a:pt x="681276" y="60883"/>
                  <a:pt x="682625" y="62232"/>
                </a:cubicBezTo>
                <a:cubicBezTo>
                  <a:pt x="687432" y="67039"/>
                  <a:pt x="688287" y="66766"/>
                  <a:pt x="693738" y="68582"/>
                </a:cubicBezTo>
                <a:cubicBezTo>
                  <a:pt x="695855" y="70170"/>
                  <a:pt x="698079" y="71623"/>
                  <a:pt x="700088" y="73345"/>
                </a:cubicBezTo>
                <a:cubicBezTo>
                  <a:pt x="710779" y="82509"/>
                  <a:pt x="699090" y="74267"/>
                  <a:pt x="709613" y="81282"/>
                </a:cubicBezTo>
                <a:cubicBezTo>
                  <a:pt x="713079" y="102082"/>
                  <a:pt x="707260" y="78545"/>
                  <a:pt x="723900" y="103507"/>
                </a:cubicBezTo>
                <a:cubicBezTo>
                  <a:pt x="724958" y="105095"/>
                  <a:pt x="726222" y="106563"/>
                  <a:pt x="727075" y="108270"/>
                </a:cubicBezTo>
                <a:cubicBezTo>
                  <a:pt x="727823" y="109767"/>
                  <a:pt x="727735" y="111640"/>
                  <a:pt x="728663" y="113032"/>
                </a:cubicBezTo>
                <a:cubicBezTo>
                  <a:pt x="737283" y="125962"/>
                  <a:pt x="729965" y="107644"/>
                  <a:pt x="738188" y="125732"/>
                </a:cubicBezTo>
                <a:cubicBezTo>
                  <a:pt x="750762" y="153393"/>
                  <a:pt x="729440" y="114392"/>
                  <a:pt x="747713" y="146370"/>
                </a:cubicBezTo>
                <a:cubicBezTo>
                  <a:pt x="748966" y="151384"/>
                  <a:pt x="749177" y="152920"/>
                  <a:pt x="750888" y="157482"/>
                </a:cubicBezTo>
                <a:cubicBezTo>
                  <a:pt x="751889" y="160150"/>
                  <a:pt x="752679" y="162929"/>
                  <a:pt x="754063" y="165420"/>
                </a:cubicBezTo>
                <a:cubicBezTo>
                  <a:pt x="755966" y="168846"/>
                  <a:pt x="760523" y="173905"/>
                  <a:pt x="763588" y="176532"/>
                </a:cubicBezTo>
                <a:cubicBezTo>
                  <a:pt x="765597" y="178254"/>
                  <a:pt x="767947" y="179553"/>
                  <a:pt x="769938" y="181295"/>
                </a:cubicBezTo>
                <a:cubicBezTo>
                  <a:pt x="772191" y="183266"/>
                  <a:pt x="773797" y="185985"/>
                  <a:pt x="776288" y="187645"/>
                </a:cubicBezTo>
                <a:cubicBezTo>
                  <a:pt x="780226" y="190270"/>
                  <a:pt x="785641" y="190648"/>
                  <a:pt x="788988" y="193995"/>
                </a:cubicBezTo>
                <a:cubicBezTo>
                  <a:pt x="790575" y="195582"/>
                  <a:pt x="792445" y="196930"/>
                  <a:pt x="793750" y="198757"/>
                </a:cubicBezTo>
                <a:cubicBezTo>
                  <a:pt x="801506" y="209615"/>
                  <a:pt x="792607" y="200879"/>
                  <a:pt x="800100" y="209870"/>
                </a:cubicBezTo>
                <a:cubicBezTo>
                  <a:pt x="801537" y="211595"/>
                  <a:pt x="803426" y="212907"/>
                  <a:pt x="804863" y="214632"/>
                </a:cubicBezTo>
                <a:cubicBezTo>
                  <a:pt x="815921" y="227901"/>
                  <a:pt x="798879" y="210236"/>
                  <a:pt x="812800" y="224157"/>
                </a:cubicBezTo>
                <a:cubicBezTo>
                  <a:pt x="819937" y="242001"/>
                  <a:pt x="811495" y="223918"/>
                  <a:pt x="820738" y="236857"/>
                </a:cubicBezTo>
                <a:cubicBezTo>
                  <a:pt x="822114" y="238783"/>
                  <a:pt x="822659" y="241200"/>
                  <a:pt x="823913" y="243207"/>
                </a:cubicBezTo>
                <a:cubicBezTo>
                  <a:pt x="826199" y="246865"/>
                  <a:pt x="830049" y="251495"/>
                  <a:pt x="833438" y="254320"/>
                </a:cubicBezTo>
                <a:cubicBezTo>
                  <a:pt x="834904" y="255541"/>
                  <a:pt x="836613" y="256437"/>
                  <a:pt x="838200" y="257495"/>
                </a:cubicBezTo>
                <a:cubicBezTo>
                  <a:pt x="841976" y="268818"/>
                  <a:pt x="836622" y="255129"/>
                  <a:pt x="844550" y="267020"/>
                </a:cubicBezTo>
                <a:cubicBezTo>
                  <a:pt x="845478" y="268412"/>
                  <a:pt x="845390" y="270285"/>
                  <a:pt x="846138" y="271782"/>
                </a:cubicBezTo>
                <a:cubicBezTo>
                  <a:pt x="846991" y="273489"/>
                  <a:pt x="848255" y="274957"/>
                  <a:pt x="849313" y="276545"/>
                </a:cubicBezTo>
                <a:cubicBezTo>
                  <a:pt x="849842" y="278662"/>
                  <a:pt x="849632" y="281120"/>
                  <a:pt x="850900" y="282895"/>
                </a:cubicBezTo>
                <a:cubicBezTo>
                  <a:pt x="852438" y="285048"/>
                  <a:pt x="855379" y="285786"/>
                  <a:pt x="857250" y="287657"/>
                </a:cubicBezTo>
                <a:cubicBezTo>
                  <a:pt x="858599" y="289006"/>
                  <a:pt x="859149" y="291002"/>
                  <a:pt x="860425" y="292420"/>
                </a:cubicBezTo>
                <a:cubicBezTo>
                  <a:pt x="863929" y="296314"/>
                  <a:pt x="868632" y="299173"/>
                  <a:pt x="871538" y="303532"/>
                </a:cubicBezTo>
                <a:cubicBezTo>
                  <a:pt x="879421" y="315358"/>
                  <a:pt x="869289" y="300833"/>
                  <a:pt x="879475" y="313057"/>
                </a:cubicBezTo>
                <a:cubicBezTo>
                  <a:pt x="880696" y="314523"/>
                  <a:pt x="881301" y="316471"/>
                  <a:pt x="882650" y="317820"/>
                </a:cubicBezTo>
                <a:cubicBezTo>
                  <a:pt x="883999" y="319169"/>
                  <a:pt x="885995" y="319719"/>
                  <a:pt x="887413" y="320995"/>
                </a:cubicBezTo>
                <a:cubicBezTo>
                  <a:pt x="891307" y="324499"/>
                  <a:pt x="893556" y="330450"/>
                  <a:pt x="898525" y="332107"/>
                </a:cubicBezTo>
                <a:cubicBezTo>
                  <a:pt x="908407" y="335402"/>
                  <a:pt x="901647" y="333367"/>
                  <a:pt x="919163" y="336870"/>
                </a:cubicBezTo>
                <a:cubicBezTo>
                  <a:pt x="922972" y="339410"/>
                  <a:pt x="925843" y="341609"/>
                  <a:pt x="930275" y="343220"/>
                </a:cubicBezTo>
                <a:cubicBezTo>
                  <a:pt x="933896" y="344537"/>
                  <a:pt x="937684" y="345337"/>
                  <a:pt x="941388" y="346395"/>
                </a:cubicBezTo>
                <a:cubicBezTo>
                  <a:pt x="942446" y="347982"/>
                  <a:pt x="942729" y="350633"/>
                  <a:pt x="944563" y="351157"/>
                </a:cubicBezTo>
                <a:cubicBezTo>
                  <a:pt x="950690" y="352908"/>
                  <a:pt x="957285" y="352000"/>
                  <a:pt x="963613" y="352745"/>
                </a:cubicBezTo>
                <a:cubicBezTo>
                  <a:pt x="966293" y="353060"/>
                  <a:pt x="968933" y="353678"/>
                  <a:pt x="971550" y="354332"/>
                </a:cubicBezTo>
                <a:cubicBezTo>
                  <a:pt x="992005" y="359445"/>
                  <a:pt x="973755" y="354897"/>
                  <a:pt x="992188" y="362270"/>
                </a:cubicBezTo>
                <a:cubicBezTo>
                  <a:pt x="1004839" y="367330"/>
                  <a:pt x="992881" y="360814"/>
                  <a:pt x="1003300" y="365445"/>
                </a:cubicBezTo>
                <a:cubicBezTo>
                  <a:pt x="1006544" y="366887"/>
                  <a:pt x="1009581" y="368765"/>
                  <a:pt x="1012825" y="370207"/>
                </a:cubicBezTo>
                <a:cubicBezTo>
                  <a:pt x="1014354" y="370887"/>
                  <a:pt x="1015971" y="371364"/>
                  <a:pt x="1017588" y="371795"/>
                </a:cubicBezTo>
                <a:cubicBezTo>
                  <a:pt x="1023912" y="373481"/>
                  <a:pt x="1030509" y="374259"/>
                  <a:pt x="1036638" y="376557"/>
                </a:cubicBezTo>
                <a:cubicBezTo>
                  <a:pt x="1051381" y="382086"/>
                  <a:pt x="1044952" y="380224"/>
                  <a:pt x="1055688" y="382907"/>
                </a:cubicBezTo>
                <a:cubicBezTo>
                  <a:pt x="1057275" y="383965"/>
                  <a:pt x="1058640" y="385479"/>
                  <a:pt x="1060450" y="386082"/>
                </a:cubicBezTo>
                <a:cubicBezTo>
                  <a:pt x="1063504" y="387100"/>
                  <a:pt x="1067096" y="386230"/>
                  <a:pt x="1069975" y="387670"/>
                </a:cubicBezTo>
                <a:cubicBezTo>
                  <a:pt x="1071681" y="388523"/>
                  <a:pt x="1071929" y="390966"/>
                  <a:pt x="1073150" y="392432"/>
                </a:cubicBezTo>
                <a:cubicBezTo>
                  <a:pt x="1077724" y="397921"/>
                  <a:pt x="1076805" y="396826"/>
                  <a:pt x="1082675" y="398782"/>
                </a:cubicBezTo>
                <a:cubicBezTo>
                  <a:pt x="1092107" y="412932"/>
                  <a:pt x="1079366" y="395931"/>
                  <a:pt x="1090613" y="405132"/>
                </a:cubicBezTo>
                <a:cubicBezTo>
                  <a:pt x="1095247" y="408923"/>
                  <a:pt x="1103313" y="417832"/>
                  <a:pt x="1103313" y="417832"/>
                </a:cubicBezTo>
                <a:cubicBezTo>
                  <a:pt x="1103842" y="419420"/>
                  <a:pt x="1104900" y="420922"/>
                  <a:pt x="1104900" y="422595"/>
                </a:cubicBezTo>
                <a:cubicBezTo>
                  <a:pt x="1104900" y="455202"/>
                  <a:pt x="1105932" y="448353"/>
                  <a:pt x="1100138" y="468632"/>
                </a:cubicBezTo>
                <a:cubicBezTo>
                  <a:pt x="1099192" y="476199"/>
                  <a:pt x="1097354" y="495032"/>
                  <a:pt x="1093788" y="500382"/>
                </a:cubicBezTo>
                <a:cubicBezTo>
                  <a:pt x="1088123" y="508881"/>
                  <a:pt x="1091962" y="503796"/>
                  <a:pt x="1081088" y="514670"/>
                </a:cubicBezTo>
                <a:cubicBezTo>
                  <a:pt x="1078971" y="516787"/>
                  <a:pt x="1077229" y="519360"/>
                  <a:pt x="1074738" y="521020"/>
                </a:cubicBezTo>
                <a:cubicBezTo>
                  <a:pt x="1073150" y="522078"/>
                  <a:pt x="1071424" y="522953"/>
                  <a:pt x="1069975" y="524195"/>
                </a:cubicBezTo>
                <a:cubicBezTo>
                  <a:pt x="1067702" y="526143"/>
                  <a:pt x="1066020" y="528749"/>
                  <a:pt x="1063625" y="530545"/>
                </a:cubicBezTo>
                <a:cubicBezTo>
                  <a:pt x="1061732" y="531965"/>
                  <a:pt x="1059168" y="532300"/>
                  <a:pt x="1057275" y="533720"/>
                </a:cubicBezTo>
                <a:cubicBezTo>
                  <a:pt x="1054880" y="535516"/>
                  <a:pt x="1053377" y="538353"/>
                  <a:pt x="1050925" y="540070"/>
                </a:cubicBezTo>
                <a:cubicBezTo>
                  <a:pt x="1044551" y="544532"/>
                  <a:pt x="1041707" y="544755"/>
                  <a:pt x="1035050" y="546420"/>
                </a:cubicBezTo>
                <a:cubicBezTo>
                  <a:pt x="1033992" y="548007"/>
                  <a:pt x="1033365" y="549990"/>
                  <a:pt x="1031875" y="551182"/>
                </a:cubicBezTo>
                <a:cubicBezTo>
                  <a:pt x="1030568" y="552227"/>
                  <a:pt x="1028716" y="552289"/>
                  <a:pt x="1027113" y="552770"/>
                </a:cubicBezTo>
                <a:cubicBezTo>
                  <a:pt x="1013743" y="556781"/>
                  <a:pt x="1018512" y="555586"/>
                  <a:pt x="1004888" y="557532"/>
                </a:cubicBezTo>
                <a:cubicBezTo>
                  <a:pt x="1000125" y="559120"/>
                  <a:pt x="995564" y="561543"/>
                  <a:pt x="990600" y="562295"/>
                </a:cubicBezTo>
                <a:cubicBezTo>
                  <a:pt x="978000" y="564204"/>
                  <a:pt x="952500" y="565470"/>
                  <a:pt x="952500" y="565470"/>
                </a:cubicBezTo>
                <a:cubicBezTo>
                  <a:pt x="947738" y="566528"/>
                  <a:pt x="942869" y="567190"/>
                  <a:pt x="938213" y="568645"/>
                </a:cubicBezTo>
                <a:cubicBezTo>
                  <a:pt x="934366" y="569847"/>
                  <a:pt x="931038" y="572551"/>
                  <a:pt x="927100" y="573407"/>
                </a:cubicBezTo>
                <a:cubicBezTo>
                  <a:pt x="918762" y="575219"/>
                  <a:pt x="901700" y="576582"/>
                  <a:pt x="901700" y="576582"/>
                </a:cubicBezTo>
                <a:cubicBezTo>
                  <a:pt x="899583" y="577111"/>
                  <a:pt x="897420" y="577480"/>
                  <a:pt x="895350" y="578170"/>
                </a:cubicBezTo>
                <a:cubicBezTo>
                  <a:pt x="892647" y="579071"/>
                  <a:pt x="890162" y="580595"/>
                  <a:pt x="887413" y="581345"/>
                </a:cubicBezTo>
                <a:cubicBezTo>
                  <a:pt x="880902" y="583121"/>
                  <a:pt x="867444" y="583744"/>
                  <a:pt x="862013" y="584520"/>
                </a:cubicBezTo>
                <a:cubicBezTo>
                  <a:pt x="821411" y="590321"/>
                  <a:pt x="867620" y="585598"/>
                  <a:pt x="827088" y="589282"/>
                </a:cubicBezTo>
                <a:cubicBezTo>
                  <a:pt x="789252" y="598742"/>
                  <a:pt x="826596" y="590779"/>
                  <a:pt x="768350" y="595632"/>
                </a:cubicBezTo>
                <a:cubicBezTo>
                  <a:pt x="762454" y="596123"/>
                  <a:pt x="756803" y="598722"/>
                  <a:pt x="750888" y="598807"/>
                </a:cubicBezTo>
                <a:lnTo>
                  <a:pt x="436563" y="600395"/>
                </a:lnTo>
                <a:cubicBezTo>
                  <a:pt x="393171" y="599866"/>
                  <a:pt x="349758" y="600269"/>
                  <a:pt x="306388" y="598807"/>
                </a:cubicBezTo>
                <a:cubicBezTo>
                  <a:pt x="302538" y="598677"/>
                  <a:pt x="299060" y="596353"/>
                  <a:pt x="295275" y="595632"/>
                </a:cubicBezTo>
                <a:cubicBezTo>
                  <a:pt x="251359" y="587267"/>
                  <a:pt x="286005" y="595695"/>
                  <a:pt x="266700" y="590870"/>
                </a:cubicBezTo>
                <a:cubicBezTo>
                  <a:pt x="264583" y="589812"/>
                  <a:pt x="262419" y="588844"/>
                  <a:pt x="260350" y="587695"/>
                </a:cubicBezTo>
                <a:cubicBezTo>
                  <a:pt x="257653" y="586196"/>
                  <a:pt x="255362" y="583839"/>
                  <a:pt x="252413" y="582932"/>
                </a:cubicBezTo>
                <a:cubicBezTo>
                  <a:pt x="248335" y="581677"/>
                  <a:pt x="243946" y="581874"/>
                  <a:pt x="239713" y="581345"/>
                </a:cubicBezTo>
                <a:cubicBezTo>
                  <a:pt x="238125" y="580816"/>
                  <a:pt x="236553" y="580238"/>
                  <a:pt x="234950" y="579757"/>
                </a:cubicBezTo>
                <a:cubicBezTo>
                  <a:pt x="231260" y="578650"/>
                  <a:pt x="227415" y="578013"/>
                  <a:pt x="223838" y="576582"/>
                </a:cubicBezTo>
                <a:cubicBezTo>
                  <a:pt x="222066" y="575873"/>
                  <a:pt x="220732" y="574354"/>
                  <a:pt x="219075" y="573407"/>
                </a:cubicBezTo>
                <a:cubicBezTo>
                  <a:pt x="217020" y="572233"/>
                  <a:pt x="214941" y="571063"/>
                  <a:pt x="212725" y="570232"/>
                </a:cubicBezTo>
                <a:cubicBezTo>
                  <a:pt x="206939" y="568063"/>
                  <a:pt x="197094" y="567613"/>
                  <a:pt x="192088" y="567057"/>
                </a:cubicBezTo>
                <a:cubicBezTo>
                  <a:pt x="184150" y="564411"/>
                  <a:pt x="176479" y="560761"/>
                  <a:pt x="168275" y="559120"/>
                </a:cubicBezTo>
                <a:lnTo>
                  <a:pt x="155575" y="549595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2B0CE65-01A0-4672-97FA-1712704E63B6}"/>
              </a:ext>
            </a:extLst>
          </p:cNvPr>
          <p:cNvSpPr/>
          <p:nvPr/>
        </p:nvSpPr>
        <p:spPr>
          <a:xfrm>
            <a:off x="9490963" y="939811"/>
            <a:ext cx="1104971" cy="600395"/>
          </a:xfrm>
          <a:custGeom>
            <a:avLst/>
            <a:gdLst>
              <a:gd name="connsiteX0" fmla="*/ 155575 w 1104971"/>
              <a:gd name="connsiteY0" fmla="*/ 549595 h 600395"/>
              <a:gd name="connsiteX1" fmla="*/ 155575 w 1104971"/>
              <a:gd name="connsiteY1" fmla="*/ 549595 h 600395"/>
              <a:gd name="connsiteX2" fmla="*/ 134938 w 1104971"/>
              <a:gd name="connsiteY2" fmla="*/ 543245 h 600395"/>
              <a:gd name="connsiteX3" fmla="*/ 120650 w 1104971"/>
              <a:gd name="connsiteY3" fmla="*/ 540070 h 600395"/>
              <a:gd name="connsiteX4" fmla="*/ 93663 w 1104971"/>
              <a:gd name="connsiteY4" fmla="*/ 533720 h 600395"/>
              <a:gd name="connsiteX5" fmla="*/ 76200 w 1104971"/>
              <a:gd name="connsiteY5" fmla="*/ 524195 h 600395"/>
              <a:gd name="connsiteX6" fmla="*/ 63500 w 1104971"/>
              <a:gd name="connsiteY6" fmla="*/ 517845 h 600395"/>
              <a:gd name="connsiteX7" fmla="*/ 50800 w 1104971"/>
              <a:gd name="connsiteY7" fmla="*/ 506732 h 600395"/>
              <a:gd name="connsiteX8" fmla="*/ 46038 w 1104971"/>
              <a:gd name="connsiteY8" fmla="*/ 501970 h 600395"/>
              <a:gd name="connsiteX9" fmla="*/ 33338 w 1104971"/>
              <a:gd name="connsiteY9" fmla="*/ 498795 h 600395"/>
              <a:gd name="connsiteX10" fmla="*/ 25400 w 1104971"/>
              <a:gd name="connsiteY10" fmla="*/ 489270 h 600395"/>
              <a:gd name="connsiteX11" fmla="*/ 19050 w 1104971"/>
              <a:gd name="connsiteY11" fmla="*/ 484507 h 600395"/>
              <a:gd name="connsiteX12" fmla="*/ 15875 w 1104971"/>
              <a:gd name="connsiteY12" fmla="*/ 479745 h 600395"/>
              <a:gd name="connsiteX13" fmla="*/ 11113 w 1104971"/>
              <a:gd name="connsiteY13" fmla="*/ 473395 h 600395"/>
              <a:gd name="connsiteX14" fmla="*/ 4763 w 1104971"/>
              <a:gd name="connsiteY14" fmla="*/ 449582 h 600395"/>
              <a:gd name="connsiteX15" fmla="*/ 1588 w 1104971"/>
              <a:gd name="connsiteY15" fmla="*/ 436882 h 600395"/>
              <a:gd name="connsiteX16" fmla="*/ 0 w 1104971"/>
              <a:gd name="connsiteY16" fmla="*/ 433707 h 600395"/>
              <a:gd name="connsiteX17" fmla="*/ 3175 w 1104971"/>
              <a:gd name="connsiteY17" fmla="*/ 413070 h 600395"/>
              <a:gd name="connsiteX18" fmla="*/ 4763 w 1104971"/>
              <a:gd name="connsiteY18" fmla="*/ 406720 h 600395"/>
              <a:gd name="connsiteX19" fmla="*/ 11113 w 1104971"/>
              <a:gd name="connsiteY19" fmla="*/ 403545 h 600395"/>
              <a:gd name="connsiteX20" fmla="*/ 22225 w 1104971"/>
              <a:gd name="connsiteY20" fmla="*/ 398782 h 600395"/>
              <a:gd name="connsiteX21" fmla="*/ 33338 w 1104971"/>
              <a:gd name="connsiteY21" fmla="*/ 389257 h 600395"/>
              <a:gd name="connsiteX22" fmla="*/ 38100 w 1104971"/>
              <a:gd name="connsiteY22" fmla="*/ 384495 h 600395"/>
              <a:gd name="connsiteX23" fmla="*/ 58738 w 1104971"/>
              <a:gd name="connsiteY23" fmla="*/ 382907 h 600395"/>
              <a:gd name="connsiteX24" fmla="*/ 63500 w 1104971"/>
              <a:gd name="connsiteY24" fmla="*/ 381320 h 600395"/>
              <a:gd name="connsiteX25" fmla="*/ 69850 w 1104971"/>
              <a:gd name="connsiteY25" fmla="*/ 378145 h 600395"/>
              <a:gd name="connsiteX26" fmla="*/ 82550 w 1104971"/>
              <a:gd name="connsiteY26" fmla="*/ 376557 h 600395"/>
              <a:gd name="connsiteX27" fmla="*/ 103188 w 1104971"/>
              <a:gd name="connsiteY27" fmla="*/ 371795 h 600395"/>
              <a:gd name="connsiteX28" fmla="*/ 127000 w 1104971"/>
              <a:gd name="connsiteY28" fmla="*/ 367032 h 600395"/>
              <a:gd name="connsiteX29" fmla="*/ 138113 w 1104971"/>
              <a:gd name="connsiteY29" fmla="*/ 362270 h 600395"/>
              <a:gd name="connsiteX30" fmla="*/ 155575 w 1104971"/>
              <a:gd name="connsiteY30" fmla="*/ 360682 h 600395"/>
              <a:gd name="connsiteX31" fmla="*/ 161925 w 1104971"/>
              <a:gd name="connsiteY31" fmla="*/ 359095 h 600395"/>
              <a:gd name="connsiteX32" fmla="*/ 180975 w 1104971"/>
              <a:gd name="connsiteY32" fmla="*/ 357507 h 600395"/>
              <a:gd name="connsiteX33" fmla="*/ 195263 w 1104971"/>
              <a:gd name="connsiteY33" fmla="*/ 349570 h 600395"/>
              <a:gd name="connsiteX34" fmla="*/ 215900 w 1104971"/>
              <a:gd name="connsiteY34" fmla="*/ 347982 h 600395"/>
              <a:gd name="connsiteX35" fmla="*/ 228600 w 1104971"/>
              <a:gd name="connsiteY35" fmla="*/ 346395 h 600395"/>
              <a:gd name="connsiteX36" fmla="*/ 236538 w 1104971"/>
              <a:gd name="connsiteY36" fmla="*/ 343220 h 600395"/>
              <a:gd name="connsiteX37" fmla="*/ 246063 w 1104971"/>
              <a:gd name="connsiteY37" fmla="*/ 338457 h 600395"/>
              <a:gd name="connsiteX38" fmla="*/ 255588 w 1104971"/>
              <a:gd name="connsiteY38" fmla="*/ 328932 h 600395"/>
              <a:gd name="connsiteX39" fmla="*/ 263525 w 1104971"/>
              <a:gd name="connsiteY39" fmla="*/ 319407 h 600395"/>
              <a:gd name="connsiteX40" fmla="*/ 265113 w 1104971"/>
              <a:gd name="connsiteY40" fmla="*/ 313057 h 600395"/>
              <a:gd name="connsiteX41" fmla="*/ 269875 w 1104971"/>
              <a:gd name="connsiteY41" fmla="*/ 300357 h 600395"/>
              <a:gd name="connsiteX42" fmla="*/ 271463 w 1104971"/>
              <a:gd name="connsiteY42" fmla="*/ 290832 h 600395"/>
              <a:gd name="connsiteX43" fmla="*/ 276225 w 1104971"/>
              <a:gd name="connsiteY43" fmla="*/ 286070 h 600395"/>
              <a:gd name="connsiteX44" fmla="*/ 277813 w 1104971"/>
              <a:gd name="connsiteY44" fmla="*/ 281307 h 600395"/>
              <a:gd name="connsiteX45" fmla="*/ 282575 w 1104971"/>
              <a:gd name="connsiteY45" fmla="*/ 276545 h 600395"/>
              <a:gd name="connsiteX46" fmla="*/ 288925 w 1104971"/>
              <a:gd name="connsiteY46" fmla="*/ 267020 h 600395"/>
              <a:gd name="connsiteX47" fmla="*/ 290513 w 1104971"/>
              <a:gd name="connsiteY47" fmla="*/ 260670 h 600395"/>
              <a:gd name="connsiteX48" fmla="*/ 301625 w 1104971"/>
              <a:gd name="connsiteY48" fmla="*/ 249557 h 600395"/>
              <a:gd name="connsiteX49" fmla="*/ 307975 w 1104971"/>
              <a:gd name="connsiteY49" fmla="*/ 240032 h 600395"/>
              <a:gd name="connsiteX50" fmla="*/ 311150 w 1104971"/>
              <a:gd name="connsiteY50" fmla="*/ 228920 h 600395"/>
              <a:gd name="connsiteX51" fmla="*/ 322263 w 1104971"/>
              <a:gd name="connsiteY51" fmla="*/ 217807 h 600395"/>
              <a:gd name="connsiteX52" fmla="*/ 328613 w 1104971"/>
              <a:gd name="connsiteY52" fmla="*/ 208282 h 600395"/>
              <a:gd name="connsiteX53" fmla="*/ 334963 w 1104971"/>
              <a:gd name="connsiteY53" fmla="*/ 195582 h 600395"/>
              <a:gd name="connsiteX54" fmla="*/ 338138 w 1104971"/>
              <a:gd name="connsiteY54" fmla="*/ 190820 h 600395"/>
              <a:gd name="connsiteX55" fmla="*/ 342900 w 1104971"/>
              <a:gd name="connsiteY55" fmla="*/ 181295 h 600395"/>
              <a:gd name="connsiteX56" fmla="*/ 346075 w 1104971"/>
              <a:gd name="connsiteY56" fmla="*/ 173357 h 600395"/>
              <a:gd name="connsiteX57" fmla="*/ 350838 w 1104971"/>
              <a:gd name="connsiteY57" fmla="*/ 167007 h 600395"/>
              <a:gd name="connsiteX58" fmla="*/ 360363 w 1104971"/>
              <a:gd name="connsiteY58" fmla="*/ 147957 h 600395"/>
              <a:gd name="connsiteX59" fmla="*/ 365125 w 1104971"/>
              <a:gd name="connsiteY59" fmla="*/ 144782 h 600395"/>
              <a:gd name="connsiteX60" fmla="*/ 373063 w 1104971"/>
              <a:gd name="connsiteY60" fmla="*/ 133670 h 600395"/>
              <a:gd name="connsiteX61" fmla="*/ 382588 w 1104971"/>
              <a:gd name="connsiteY61" fmla="*/ 125732 h 600395"/>
              <a:gd name="connsiteX62" fmla="*/ 385763 w 1104971"/>
              <a:gd name="connsiteY62" fmla="*/ 120970 h 600395"/>
              <a:gd name="connsiteX63" fmla="*/ 396875 w 1104971"/>
              <a:gd name="connsiteY63" fmla="*/ 109857 h 600395"/>
              <a:gd name="connsiteX64" fmla="*/ 401638 w 1104971"/>
              <a:gd name="connsiteY64" fmla="*/ 103507 h 600395"/>
              <a:gd name="connsiteX65" fmla="*/ 409575 w 1104971"/>
              <a:gd name="connsiteY65" fmla="*/ 100332 h 600395"/>
              <a:gd name="connsiteX66" fmla="*/ 412750 w 1104971"/>
              <a:gd name="connsiteY66" fmla="*/ 95570 h 600395"/>
              <a:gd name="connsiteX67" fmla="*/ 417513 w 1104971"/>
              <a:gd name="connsiteY67" fmla="*/ 93982 h 600395"/>
              <a:gd name="connsiteX68" fmla="*/ 422275 w 1104971"/>
              <a:gd name="connsiteY68" fmla="*/ 90807 h 600395"/>
              <a:gd name="connsiteX69" fmla="*/ 428625 w 1104971"/>
              <a:gd name="connsiteY69" fmla="*/ 87632 h 600395"/>
              <a:gd name="connsiteX70" fmla="*/ 438150 w 1104971"/>
              <a:gd name="connsiteY70" fmla="*/ 79695 h 600395"/>
              <a:gd name="connsiteX71" fmla="*/ 450850 w 1104971"/>
              <a:gd name="connsiteY71" fmla="*/ 65407 h 600395"/>
              <a:gd name="connsiteX72" fmla="*/ 455613 w 1104971"/>
              <a:gd name="connsiteY72" fmla="*/ 60645 h 600395"/>
              <a:gd name="connsiteX73" fmla="*/ 458788 w 1104971"/>
              <a:gd name="connsiteY73" fmla="*/ 55882 h 600395"/>
              <a:gd name="connsiteX74" fmla="*/ 466725 w 1104971"/>
              <a:gd name="connsiteY74" fmla="*/ 51120 h 600395"/>
              <a:gd name="connsiteX75" fmla="*/ 477838 w 1104971"/>
              <a:gd name="connsiteY75" fmla="*/ 41595 h 600395"/>
              <a:gd name="connsiteX76" fmla="*/ 487363 w 1104971"/>
              <a:gd name="connsiteY76" fmla="*/ 33657 h 600395"/>
              <a:gd name="connsiteX77" fmla="*/ 498475 w 1104971"/>
              <a:gd name="connsiteY77" fmla="*/ 22545 h 600395"/>
              <a:gd name="connsiteX78" fmla="*/ 515938 w 1104971"/>
              <a:gd name="connsiteY78" fmla="*/ 6670 h 600395"/>
              <a:gd name="connsiteX79" fmla="*/ 520700 w 1104971"/>
              <a:gd name="connsiteY79" fmla="*/ 5082 h 600395"/>
              <a:gd name="connsiteX80" fmla="*/ 523875 w 1104971"/>
              <a:gd name="connsiteY80" fmla="*/ 320 h 600395"/>
              <a:gd name="connsiteX81" fmla="*/ 596900 w 1104971"/>
              <a:gd name="connsiteY81" fmla="*/ 1907 h 600395"/>
              <a:gd name="connsiteX82" fmla="*/ 603250 w 1104971"/>
              <a:gd name="connsiteY82" fmla="*/ 3495 h 600395"/>
              <a:gd name="connsiteX83" fmla="*/ 612775 w 1104971"/>
              <a:gd name="connsiteY83" fmla="*/ 5082 h 600395"/>
              <a:gd name="connsiteX84" fmla="*/ 622300 w 1104971"/>
              <a:gd name="connsiteY84" fmla="*/ 13020 h 600395"/>
              <a:gd name="connsiteX85" fmla="*/ 631825 w 1104971"/>
              <a:gd name="connsiteY85" fmla="*/ 19370 h 600395"/>
              <a:gd name="connsiteX86" fmla="*/ 636588 w 1104971"/>
              <a:gd name="connsiteY86" fmla="*/ 24132 h 600395"/>
              <a:gd name="connsiteX87" fmla="*/ 649288 w 1104971"/>
              <a:gd name="connsiteY87" fmla="*/ 27307 h 600395"/>
              <a:gd name="connsiteX88" fmla="*/ 655638 w 1104971"/>
              <a:gd name="connsiteY88" fmla="*/ 32070 h 600395"/>
              <a:gd name="connsiteX89" fmla="*/ 658813 w 1104971"/>
              <a:gd name="connsiteY89" fmla="*/ 36832 h 600395"/>
              <a:gd name="connsiteX90" fmla="*/ 665163 w 1104971"/>
              <a:gd name="connsiteY90" fmla="*/ 38420 h 600395"/>
              <a:gd name="connsiteX91" fmla="*/ 673100 w 1104971"/>
              <a:gd name="connsiteY91" fmla="*/ 49532 h 600395"/>
              <a:gd name="connsiteX92" fmla="*/ 679450 w 1104971"/>
              <a:gd name="connsiteY92" fmla="*/ 57470 h 600395"/>
              <a:gd name="connsiteX93" fmla="*/ 682625 w 1104971"/>
              <a:gd name="connsiteY93" fmla="*/ 62232 h 600395"/>
              <a:gd name="connsiteX94" fmla="*/ 693738 w 1104971"/>
              <a:gd name="connsiteY94" fmla="*/ 68582 h 600395"/>
              <a:gd name="connsiteX95" fmla="*/ 700088 w 1104971"/>
              <a:gd name="connsiteY95" fmla="*/ 73345 h 600395"/>
              <a:gd name="connsiteX96" fmla="*/ 709613 w 1104971"/>
              <a:gd name="connsiteY96" fmla="*/ 81282 h 600395"/>
              <a:gd name="connsiteX97" fmla="*/ 723900 w 1104971"/>
              <a:gd name="connsiteY97" fmla="*/ 103507 h 600395"/>
              <a:gd name="connsiteX98" fmla="*/ 727075 w 1104971"/>
              <a:gd name="connsiteY98" fmla="*/ 108270 h 600395"/>
              <a:gd name="connsiteX99" fmla="*/ 728663 w 1104971"/>
              <a:gd name="connsiteY99" fmla="*/ 113032 h 600395"/>
              <a:gd name="connsiteX100" fmla="*/ 738188 w 1104971"/>
              <a:gd name="connsiteY100" fmla="*/ 125732 h 600395"/>
              <a:gd name="connsiteX101" fmla="*/ 747713 w 1104971"/>
              <a:gd name="connsiteY101" fmla="*/ 146370 h 600395"/>
              <a:gd name="connsiteX102" fmla="*/ 750888 w 1104971"/>
              <a:gd name="connsiteY102" fmla="*/ 157482 h 600395"/>
              <a:gd name="connsiteX103" fmla="*/ 754063 w 1104971"/>
              <a:gd name="connsiteY103" fmla="*/ 165420 h 600395"/>
              <a:gd name="connsiteX104" fmla="*/ 763588 w 1104971"/>
              <a:gd name="connsiteY104" fmla="*/ 176532 h 600395"/>
              <a:gd name="connsiteX105" fmla="*/ 769938 w 1104971"/>
              <a:gd name="connsiteY105" fmla="*/ 181295 h 600395"/>
              <a:gd name="connsiteX106" fmla="*/ 776288 w 1104971"/>
              <a:gd name="connsiteY106" fmla="*/ 187645 h 600395"/>
              <a:gd name="connsiteX107" fmla="*/ 788988 w 1104971"/>
              <a:gd name="connsiteY107" fmla="*/ 193995 h 600395"/>
              <a:gd name="connsiteX108" fmla="*/ 793750 w 1104971"/>
              <a:gd name="connsiteY108" fmla="*/ 198757 h 600395"/>
              <a:gd name="connsiteX109" fmla="*/ 800100 w 1104971"/>
              <a:gd name="connsiteY109" fmla="*/ 209870 h 600395"/>
              <a:gd name="connsiteX110" fmla="*/ 804863 w 1104971"/>
              <a:gd name="connsiteY110" fmla="*/ 214632 h 600395"/>
              <a:gd name="connsiteX111" fmla="*/ 812800 w 1104971"/>
              <a:gd name="connsiteY111" fmla="*/ 224157 h 600395"/>
              <a:gd name="connsiteX112" fmla="*/ 820738 w 1104971"/>
              <a:gd name="connsiteY112" fmla="*/ 236857 h 600395"/>
              <a:gd name="connsiteX113" fmla="*/ 823913 w 1104971"/>
              <a:gd name="connsiteY113" fmla="*/ 243207 h 600395"/>
              <a:gd name="connsiteX114" fmla="*/ 833438 w 1104971"/>
              <a:gd name="connsiteY114" fmla="*/ 254320 h 600395"/>
              <a:gd name="connsiteX115" fmla="*/ 838200 w 1104971"/>
              <a:gd name="connsiteY115" fmla="*/ 257495 h 600395"/>
              <a:gd name="connsiteX116" fmla="*/ 844550 w 1104971"/>
              <a:gd name="connsiteY116" fmla="*/ 267020 h 600395"/>
              <a:gd name="connsiteX117" fmla="*/ 846138 w 1104971"/>
              <a:gd name="connsiteY117" fmla="*/ 271782 h 600395"/>
              <a:gd name="connsiteX118" fmla="*/ 849313 w 1104971"/>
              <a:gd name="connsiteY118" fmla="*/ 276545 h 600395"/>
              <a:gd name="connsiteX119" fmla="*/ 850900 w 1104971"/>
              <a:gd name="connsiteY119" fmla="*/ 282895 h 600395"/>
              <a:gd name="connsiteX120" fmla="*/ 857250 w 1104971"/>
              <a:gd name="connsiteY120" fmla="*/ 287657 h 600395"/>
              <a:gd name="connsiteX121" fmla="*/ 860425 w 1104971"/>
              <a:gd name="connsiteY121" fmla="*/ 292420 h 600395"/>
              <a:gd name="connsiteX122" fmla="*/ 871538 w 1104971"/>
              <a:gd name="connsiteY122" fmla="*/ 303532 h 600395"/>
              <a:gd name="connsiteX123" fmla="*/ 879475 w 1104971"/>
              <a:gd name="connsiteY123" fmla="*/ 313057 h 600395"/>
              <a:gd name="connsiteX124" fmla="*/ 882650 w 1104971"/>
              <a:gd name="connsiteY124" fmla="*/ 317820 h 600395"/>
              <a:gd name="connsiteX125" fmla="*/ 887413 w 1104971"/>
              <a:gd name="connsiteY125" fmla="*/ 320995 h 600395"/>
              <a:gd name="connsiteX126" fmla="*/ 898525 w 1104971"/>
              <a:gd name="connsiteY126" fmla="*/ 332107 h 600395"/>
              <a:gd name="connsiteX127" fmla="*/ 919163 w 1104971"/>
              <a:gd name="connsiteY127" fmla="*/ 336870 h 600395"/>
              <a:gd name="connsiteX128" fmla="*/ 930275 w 1104971"/>
              <a:gd name="connsiteY128" fmla="*/ 343220 h 600395"/>
              <a:gd name="connsiteX129" fmla="*/ 941388 w 1104971"/>
              <a:gd name="connsiteY129" fmla="*/ 346395 h 600395"/>
              <a:gd name="connsiteX130" fmla="*/ 944563 w 1104971"/>
              <a:gd name="connsiteY130" fmla="*/ 351157 h 600395"/>
              <a:gd name="connsiteX131" fmla="*/ 963613 w 1104971"/>
              <a:gd name="connsiteY131" fmla="*/ 352745 h 600395"/>
              <a:gd name="connsiteX132" fmla="*/ 971550 w 1104971"/>
              <a:gd name="connsiteY132" fmla="*/ 354332 h 600395"/>
              <a:gd name="connsiteX133" fmla="*/ 992188 w 1104971"/>
              <a:gd name="connsiteY133" fmla="*/ 362270 h 600395"/>
              <a:gd name="connsiteX134" fmla="*/ 1003300 w 1104971"/>
              <a:gd name="connsiteY134" fmla="*/ 365445 h 600395"/>
              <a:gd name="connsiteX135" fmla="*/ 1012825 w 1104971"/>
              <a:gd name="connsiteY135" fmla="*/ 370207 h 600395"/>
              <a:gd name="connsiteX136" fmla="*/ 1017588 w 1104971"/>
              <a:gd name="connsiteY136" fmla="*/ 371795 h 600395"/>
              <a:gd name="connsiteX137" fmla="*/ 1036638 w 1104971"/>
              <a:gd name="connsiteY137" fmla="*/ 376557 h 600395"/>
              <a:gd name="connsiteX138" fmla="*/ 1055688 w 1104971"/>
              <a:gd name="connsiteY138" fmla="*/ 382907 h 600395"/>
              <a:gd name="connsiteX139" fmla="*/ 1060450 w 1104971"/>
              <a:gd name="connsiteY139" fmla="*/ 386082 h 600395"/>
              <a:gd name="connsiteX140" fmla="*/ 1069975 w 1104971"/>
              <a:gd name="connsiteY140" fmla="*/ 387670 h 600395"/>
              <a:gd name="connsiteX141" fmla="*/ 1073150 w 1104971"/>
              <a:gd name="connsiteY141" fmla="*/ 392432 h 600395"/>
              <a:gd name="connsiteX142" fmla="*/ 1082675 w 1104971"/>
              <a:gd name="connsiteY142" fmla="*/ 398782 h 600395"/>
              <a:gd name="connsiteX143" fmla="*/ 1090613 w 1104971"/>
              <a:gd name="connsiteY143" fmla="*/ 405132 h 600395"/>
              <a:gd name="connsiteX144" fmla="*/ 1103313 w 1104971"/>
              <a:gd name="connsiteY144" fmla="*/ 417832 h 600395"/>
              <a:gd name="connsiteX145" fmla="*/ 1104900 w 1104971"/>
              <a:gd name="connsiteY145" fmla="*/ 422595 h 600395"/>
              <a:gd name="connsiteX146" fmla="*/ 1100138 w 1104971"/>
              <a:gd name="connsiteY146" fmla="*/ 468632 h 600395"/>
              <a:gd name="connsiteX147" fmla="*/ 1093788 w 1104971"/>
              <a:gd name="connsiteY147" fmla="*/ 500382 h 600395"/>
              <a:gd name="connsiteX148" fmla="*/ 1081088 w 1104971"/>
              <a:gd name="connsiteY148" fmla="*/ 514670 h 600395"/>
              <a:gd name="connsiteX149" fmla="*/ 1074738 w 1104971"/>
              <a:gd name="connsiteY149" fmla="*/ 521020 h 600395"/>
              <a:gd name="connsiteX150" fmla="*/ 1069975 w 1104971"/>
              <a:gd name="connsiteY150" fmla="*/ 524195 h 600395"/>
              <a:gd name="connsiteX151" fmla="*/ 1063625 w 1104971"/>
              <a:gd name="connsiteY151" fmla="*/ 530545 h 600395"/>
              <a:gd name="connsiteX152" fmla="*/ 1057275 w 1104971"/>
              <a:gd name="connsiteY152" fmla="*/ 533720 h 600395"/>
              <a:gd name="connsiteX153" fmla="*/ 1050925 w 1104971"/>
              <a:gd name="connsiteY153" fmla="*/ 540070 h 600395"/>
              <a:gd name="connsiteX154" fmla="*/ 1035050 w 1104971"/>
              <a:gd name="connsiteY154" fmla="*/ 546420 h 600395"/>
              <a:gd name="connsiteX155" fmla="*/ 1031875 w 1104971"/>
              <a:gd name="connsiteY155" fmla="*/ 551182 h 600395"/>
              <a:gd name="connsiteX156" fmla="*/ 1027113 w 1104971"/>
              <a:gd name="connsiteY156" fmla="*/ 552770 h 600395"/>
              <a:gd name="connsiteX157" fmla="*/ 1004888 w 1104971"/>
              <a:gd name="connsiteY157" fmla="*/ 557532 h 600395"/>
              <a:gd name="connsiteX158" fmla="*/ 990600 w 1104971"/>
              <a:gd name="connsiteY158" fmla="*/ 562295 h 600395"/>
              <a:gd name="connsiteX159" fmla="*/ 952500 w 1104971"/>
              <a:gd name="connsiteY159" fmla="*/ 565470 h 600395"/>
              <a:gd name="connsiteX160" fmla="*/ 938213 w 1104971"/>
              <a:gd name="connsiteY160" fmla="*/ 568645 h 600395"/>
              <a:gd name="connsiteX161" fmla="*/ 927100 w 1104971"/>
              <a:gd name="connsiteY161" fmla="*/ 573407 h 600395"/>
              <a:gd name="connsiteX162" fmla="*/ 901700 w 1104971"/>
              <a:gd name="connsiteY162" fmla="*/ 576582 h 600395"/>
              <a:gd name="connsiteX163" fmla="*/ 895350 w 1104971"/>
              <a:gd name="connsiteY163" fmla="*/ 578170 h 600395"/>
              <a:gd name="connsiteX164" fmla="*/ 887413 w 1104971"/>
              <a:gd name="connsiteY164" fmla="*/ 581345 h 600395"/>
              <a:gd name="connsiteX165" fmla="*/ 862013 w 1104971"/>
              <a:gd name="connsiteY165" fmla="*/ 584520 h 600395"/>
              <a:gd name="connsiteX166" fmla="*/ 827088 w 1104971"/>
              <a:gd name="connsiteY166" fmla="*/ 589282 h 600395"/>
              <a:gd name="connsiteX167" fmla="*/ 768350 w 1104971"/>
              <a:gd name="connsiteY167" fmla="*/ 595632 h 600395"/>
              <a:gd name="connsiteX168" fmla="*/ 750888 w 1104971"/>
              <a:gd name="connsiteY168" fmla="*/ 598807 h 600395"/>
              <a:gd name="connsiteX169" fmla="*/ 436563 w 1104971"/>
              <a:gd name="connsiteY169" fmla="*/ 600395 h 600395"/>
              <a:gd name="connsiteX170" fmla="*/ 306388 w 1104971"/>
              <a:gd name="connsiteY170" fmla="*/ 598807 h 600395"/>
              <a:gd name="connsiteX171" fmla="*/ 295275 w 1104971"/>
              <a:gd name="connsiteY171" fmla="*/ 595632 h 600395"/>
              <a:gd name="connsiteX172" fmla="*/ 266700 w 1104971"/>
              <a:gd name="connsiteY172" fmla="*/ 590870 h 600395"/>
              <a:gd name="connsiteX173" fmla="*/ 260350 w 1104971"/>
              <a:gd name="connsiteY173" fmla="*/ 587695 h 600395"/>
              <a:gd name="connsiteX174" fmla="*/ 252413 w 1104971"/>
              <a:gd name="connsiteY174" fmla="*/ 582932 h 600395"/>
              <a:gd name="connsiteX175" fmla="*/ 239713 w 1104971"/>
              <a:gd name="connsiteY175" fmla="*/ 581345 h 600395"/>
              <a:gd name="connsiteX176" fmla="*/ 234950 w 1104971"/>
              <a:gd name="connsiteY176" fmla="*/ 579757 h 600395"/>
              <a:gd name="connsiteX177" fmla="*/ 223838 w 1104971"/>
              <a:gd name="connsiteY177" fmla="*/ 576582 h 600395"/>
              <a:gd name="connsiteX178" fmla="*/ 219075 w 1104971"/>
              <a:gd name="connsiteY178" fmla="*/ 573407 h 600395"/>
              <a:gd name="connsiteX179" fmla="*/ 212725 w 1104971"/>
              <a:gd name="connsiteY179" fmla="*/ 570232 h 600395"/>
              <a:gd name="connsiteX180" fmla="*/ 192088 w 1104971"/>
              <a:gd name="connsiteY180" fmla="*/ 567057 h 600395"/>
              <a:gd name="connsiteX181" fmla="*/ 168275 w 1104971"/>
              <a:gd name="connsiteY181" fmla="*/ 559120 h 600395"/>
              <a:gd name="connsiteX182" fmla="*/ 155575 w 1104971"/>
              <a:gd name="connsiteY182" fmla="*/ 549595 h 60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1104971" h="600395">
                <a:moveTo>
                  <a:pt x="155575" y="549595"/>
                </a:moveTo>
                <a:lnTo>
                  <a:pt x="155575" y="549595"/>
                </a:lnTo>
                <a:cubicBezTo>
                  <a:pt x="144043" y="545750"/>
                  <a:pt x="144061" y="545350"/>
                  <a:pt x="134938" y="543245"/>
                </a:cubicBezTo>
                <a:cubicBezTo>
                  <a:pt x="130184" y="542148"/>
                  <a:pt x="125307" y="541525"/>
                  <a:pt x="120650" y="540070"/>
                </a:cubicBezTo>
                <a:cubicBezTo>
                  <a:pt x="95909" y="532338"/>
                  <a:pt x="125083" y="536861"/>
                  <a:pt x="93663" y="533720"/>
                </a:cubicBezTo>
                <a:cubicBezTo>
                  <a:pt x="86977" y="530377"/>
                  <a:pt x="83094" y="528582"/>
                  <a:pt x="76200" y="524195"/>
                </a:cubicBezTo>
                <a:cubicBezTo>
                  <a:pt x="65723" y="517528"/>
                  <a:pt x="74381" y="520564"/>
                  <a:pt x="63500" y="517845"/>
                </a:cubicBezTo>
                <a:cubicBezTo>
                  <a:pt x="54505" y="504351"/>
                  <a:pt x="69319" y="525251"/>
                  <a:pt x="50800" y="506732"/>
                </a:cubicBezTo>
                <a:cubicBezTo>
                  <a:pt x="49213" y="505145"/>
                  <a:pt x="48082" y="502899"/>
                  <a:pt x="46038" y="501970"/>
                </a:cubicBezTo>
                <a:cubicBezTo>
                  <a:pt x="42065" y="500164"/>
                  <a:pt x="33338" y="498795"/>
                  <a:pt x="33338" y="498795"/>
                </a:cubicBezTo>
                <a:cubicBezTo>
                  <a:pt x="30070" y="493893"/>
                  <a:pt x="30156" y="493346"/>
                  <a:pt x="25400" y="489270"/>
                </a:cubicBezTo>
                <a:cubicBezTo>
                  <a:pt x="23391" y="487548"/>
                  <a:pt x="20921" y="486378"/>
                  <a:pt x="19050" y="484507"/>
                </a:cubicBezTo>
                <a:cubicBezTo>
                  <a:pt x="17701" y="483158"/>
                  <a:pt x="16984" y="481297"/>
                  <a:pt x="15875" y="479745"/>
                </a:cubicBezTo>
                <a:cubicBezTo>
                  <a:pt x="14337" y="477592"/>
                  <a:pt x="12700" y="475512"/>
                  <a:pt x="11113" y="473395"/>
                </a:cubicBezTo>
                <a:cubicBezTo>
                  <a:pt x="2320" y="447019"/>
                  <a:pt x="9106" y="469851"/>
                  <a:pt x="4763" y="449582"/>
                </a:cubicBezTo>
                <a:cubicBezTo>
                  <a:pt x="3849" y="445315"/>
                  <a:pt x="1588" y="436882"/>
                  <a:pt x="1588" y="436882"/>
                </a:cubicBezTo>
                <a:lnTo>
                  <a:pt x="0" y="433707"/>
                </a:lnTo>
                <a:cubicBezTo>
                  <a:pt x="1058" y="426828"/>
                  <a:pt x="1965" y="419924"/>
                  <a:pt x="3175" y="413070"/>
                </a:cubicBezTo>
                <a:cubicBezTo>
                  <a:pt x="3554" y="410921"/>
                  <a:pt x="3366" y="408396"/>
                  <a:pt x="4763" y="406720"/>
                </a:cubicBezTo>
                <a:cubicBezTo>
                  <a:pt x="6278" y="404902"/>
                  <a:pt x="9058" y="404719"/>
                  <a:pt x="11113" y="403545"/>
                </a:cubicBezTo>
                <a:cubicBezTo>
                  <a:pt x="19640" y="398672"/>
                  <a:pt x="11794" y="401391"/>
                  <a:pt x="22225" y="398782"/>
                </a:cubicBezTo>
                <a:cubicBezTo>
                  <a:pt x="34050" y="386959"/>
                  <a:pt x="19074" y="401484"/>
                  <a:pt x="33338" y="389257"/>
                </a:cubicBezTo>
                <a:cubicBezTo>
                  <a:pt x="35042" y="387796"/>
                  <a:pt x="35922" y="385039"/>
                  <a:pt x="38100" y="384495"/>
                </a:cubicBezTo>
                <a:cubicBezTo>
                  <a:pt x="44794" y="382822"/>
                  <a:pt x="51859" y="383436"/>
                  <a:pt x="58738" y="382907"/>
                </a:cubicBezTo>
                <a:cubicBezTo>
                  <a:pt x="60325" y="382378"/>
                  <a:pt x="61962" y="381979"/>
                  <a:pt x="63500" y="381320"/>
                </a:cubicBezTo>
                <a:cubicBezTo>
                  <a:pt x="65675" y="380388"/>
                  <a:pt x="67554" y="378719"/>
                  <a:pt x="69850" y="378145"/>
                </a:cubicBezTo>
                <a:cubicBezTo>
                  <a:pt x="73989" y="377110"/>
                  <a:pt x="78317" y="377086"/>
                  <a:pt x="82550" y="376557"/>
                </a:cubicBezTo>
                <a:cubicBezTo>
                  <a:pt x="92494" y="369929"/>
                  <a:pt x="83308" y="374976"/>
                  <a:pt x="103188" y="371795"/>
                </a:cubicBezTo>
                <a:cubicBezTo>
                  <a:pt x="111181" y="370516"/>
                  <a:pt x="127000" y="367032"/>
                  <a:pt x="127000" y="367032"/>
                </a:cubicBezTo>
                <a:cubicBezTo>
                  <a:pt x="130704" y="365445"/>
                  <a:pt x="134179" y="363144"/>
                  <a:pt x="138113" y="362270"/>
                </a:cubicBezTo>
                <a:cubicBezTo>
                  <a:pt x="143819" y="361002"/>
                  <a:pt x="149782" y="361454"/>
                  <a:pt x="155575" y="360682"/>
                </a:cubicBezTo>
                <a:cubicBezTo>
                  <a:pt x="157738" y="360394"/>
                  <a:pt x="159760" y="359366"/>
                  <a:pt x="161925" y="359095"/>
                </a:cubicBezTo>
                <a:cubicBezTo>
                  <a:pt x="168248" y="358305"/>
                  <a:pt x="174625" y="358036"/>
                  <a:pt x="180975" y="357507"/>
                </a:cubicBezTo>
                <a:cubicBezTo>
                  <a:pt x="181867" y="356972"/>
                  <a:pt x="193114" y="349949"/>
                  <a:pt x="195263" y="349570"/>
                </a:cubicBezTo>
                <a:cubicBezTo>
                  <a:pt x="202057" y="348371"/>
                  <a:pt x="209032" y="348636"/>
                  <a:pt x="215900" y="347982"/>
                </a:cubicBezTo>
                <a:cubicBezTo>
                  <a:pt x="220147" y="347578"/>
                  <a:pt x="224367" y="346924"/>
                  <a:pt x="228600" y="346395"/>
                </a:cubicBezTo>
                <a:cubicBezTo>
                  <a:pt x="231246" y="345337"/>
                  <a:pt x="233989" y="344494"/>
                  <a:pt x="236538" y="343220"/>
                </a:cubicBezTo>
                <a:cubicBezTo>
                  <a:pt x="248852" y="337063"/>
                  <a:pt x="234087" y="342450"/>
                  <a:pt x="246063" y="338457"/>
                </a:cubicBezTo>
                <a:cubicBezTo>
                  <a:pt x="249238" y="335282"/>
                  <a:pt x="253097" y="332668"/>
                  <a:pt x="255588" y="328932"/>
                </a:cubicBezTo>
                <a:cubicBezTo>
                  <a:pt x="260008" y="322302"/>
                  <a:pt x="257414" y="325519"/>
                  <a:pt x="263525" y="319407"/>
                </a:cubicBezTo>
                <a:cubicBezTo>
                  <a:pt x="264054" y="317290"/>
                  <a:pt x="264514" y="315155"/>
                  <a:pt x="265113" y="313057"/>
                </a:cubicBezTo>
                <a:cubicBezTo>
                  <a:pt x="266359" y="308698"/>
                  <a:pt x="268195" y="304558"/>
                  <a:pt x="269875" y="300357"/>
                </a:cubicBezTo>
                <a:cubicBezTo>
                  <a:pt x="270404" y="297182"/>
                  <a:pt x="270156" y="293773"/>
                  <a:pt x="271463" y="290832"/>
                </a:cubicBezTo>
                <a:cubicBezTo>
                  <a:pt x="272375" y="288781"/>
                  <a:pt x="274980" y="287938"/>
                  <a:pt x="276225" y="286070"/>
                </a:cubicBezTo>
                <a:cubicBezTo>
                  <a:pt x="277153" y="284677"/>
                  <a:pt x="276885" y="282700"/>
                  <a:pt x="277813" y="281307"/>
                </a:cubicBezTo>
                <a:cubicBezTo>
                  <a:pt x="279058" y="279439"/>
                  <a:pt x="281197" y="278317"/>
                  <a:pt x="282575" y="276545"/>
                </a:cubicBezTo>
                <a:cubicBezTo>
                  <a:pt x="284918" y="273533"/>
                  <a:pt x="288925" y="267020"/>
                  <a:pt x="288925" y="267020"/>
                </a:cubicBezTo>
                <a:cubicBezTo>
                  <a:pt x="289454" y="264903"/>
                  <a:pt x="289230" y="262435"/>
                  <a:pt x="290513" y="260670"/>
                </a:cubicBezTo>
                <a:cubicBezTo>
                  <a:pt x="293594" y="256433"/>
                  <a:pt x="301625" y="249557"/>
                  <a:pt x="301625" y="249557"/>
                </a:cubicBezTo>
                <a:cubicBezTo>
                  <a:pt x="305401" y="238234"/>
                  <a:pt x="300047" y="251923"/>
                  <a:pt x="307975" y="240032"/>
                </a:cubicBezTo>
                <a:cubicBezTo>
                  <a:pt x="309541" y="237683"/>
                  <a:pt x="310086" y="231049"/>
                  <a:pt x="311150" y="228920"/>
                </a:cubicBezTo>
                <a:cubicBezTo>
                  <a:pt x="314113" y="222995"/>
                  <a:pt x="317184" y="221616"/>
                  <a:pt x="322263" y="217807"/>
                </a:cubicBezTo>
                <a:cubicBezTo>
                  <a:pt x="326331" y="205599"/>
                  <a:pt x="320290" y="221361"/>
                  <a:pt x="328613" y="208282"/>
                </a:cubicBezTo>
                <a:cubicBezTo>
                  <a:pt x="331154" y="204289"/>
                  <a:pt x="332337" y="199520"/>
                  <a:pt x="334963" y="195582"/>
                </a:cubicBezTo>
                <a:lnTo>
                  <a:pt x="338138" y="190820"/>
                </a:lnTo>
                <a:cubicBezTo>
                  <a:pt x="342126" y="178851"/>
                  <a:pt x="336747" y="193601"/>
                  <a:pt x="342900" y="181295"/>
                </a:cubicBezTo>
                <a:cubicBezTo>
                  <a:pt x="344174" y="178746"/>
                  <a:pt x="344691" y="175848"/>
                  <a:pt x="346075" y="173357"/>
                </a:cubicBezTo>
                <a:cubicBezTo>
                  <a:pt x="347360" y="171044"/>
                  <a:pt x="349571" y="169330"/>
                  <a:pt x="350838" y="167007"/>
                </a:cubicBezTo>
                <a:cubicBezTo>
                  <a:pt x="354606" y="160100"/>
                  <a:pt x="355219" y="153959"/>
                  <a:pt x="360363" y="147957"/>
                </a:cubicBezTo>
                <a:cubicBezTo>
                  <a:pt x="361605" y="146508"/>
                  <a:pt x="363776" y="146131"/>
                  <a:pt x="365125" y="144782"/>
                </a:cubicBezTo>
                <a:cubicBezTo>
                  <a:pt x="370842" y="139065"/>
                  <a:pt x="368558" y="139077"/>
                  <a:pt x="373063" y="133670"/>
                </a:cubicBezTo>
                <a:cubicBezTo>
                  <a:pt x="376885" y="129084"/>
                  <a:pt x="377903" y="128855"/>
                  <a:pt x="382588" y="125732"/>
                </a:cubicBezTo>
                <a:cubicBezTo>
                  <a:pt x="383646" y="124145"/>
                  <a:pt x="384487" y="122388"/>
                  <a:pt x="385763" y="120970"/>
                </a:cubicBezTo>
                <a:cubicBezTo>
                  <a:pt x="389267" y="117076"/>
                  <a:pt x="393732" y="114048"/>
                  <a:pt x="396875" y="109857"/>
                </a:cubicBezTo>
                <a:cubicBezTo>
                  <a:pt x="398463" y="107740"/>
                  <a:pt x="399521" y="105095"/>
                  <a:pt x="401638" y="103507"/>
                </a:cubicBezTo>
                <a:cubicBezTo>
                  <a:pt x="403918" y="101797"/>
                  <a:pt x="406929" y="101390"/>
                  <a:pt x="409575" y="100332"/>
                </a:cubicBezTo>
                <a:cubicBezTo>
                  <a:pt x="410633" y="98745"/>
                  <a:pt x="411260" y="96762"/>
                  <a:pt x="412750" y="95570"/>
                </a:cubicBezTo>
                <a:cubicBezTo>
                  <a:pt x="414057" y="94525"/>
                  <a:pt x="416016" y="94731"/>
                  <a:pt x="417513" y="93982"/>
                </a:cubicBezTo>
                <a:cubicBezTo>
                  <a:pt x="419219" y="93129"/>
                  <a:pt x="420619" y="91754"/>
                  <a:pt x="422275" y="90807"/>
                </a:cubicBezTo>
                <a:cubicBezTo>
                  <a:pt x="424330" y="89633"/>
                  <a:pt x="426508" y="88690"/>
                  <a:pt x="428625" y="87632"/>
                </a:cubicBezTo>
                <a:cubicBezTo>
                  <a:pt x="435897" y="76725"/>
                  <a:pt x="426640" y="88903"/>
                  <a:pt x="438150" y="79695"/>
                </a:cubicBezTo>
                <a:cubicBezTo>
                  <a:pt x="453595" y="67339"/>
                  <a:pt x="443242" y="74536"/>
                  <a:pt x="450850" y="65407"/>
                </a:cubicBezTo>
                <a:cubicBezTo>
                  <a:pt x="452287" y="63682"/>
                  <a:pt x="454176" y="62370"/>
                  <a:pt x="455613" y="60645"/>
                </a:cubicBezTo>
                <a:cubicBezTo>
                  <a:pt x="456835" y="59179"/>
                  <a:pt x="457339" y="57124"/>
                  <a:pt x="458788" y="55882"/>
                </a:cubicBezTo>
                <a:cubicBezTo>
                  <a:pt x="461131" y="53874"/>
                  <a:pt x="464079" y="52707"/>
                  <a:pt x="466725" y="51120"/>
                </a:cubicBezTo>
                <a:cubicBezTo>
                  <a:pt x="473980" y="40237"/>
                  <a:pt x="464434" y="53083"/>
                  <a:pt x="477838" y="41595"/>
                </a:cubicBezTo>
                <a:cubicBezTo>
                  <a:pt x="490407" y="30822"/>
                  <a:pt x="469284" y="42697"/>
                  <a:pt x="487363" y="33657"/>
                </a:cubicBezTo>
                <a:cubicBezTo>
                  <a:pt x="496887" y="20957"/>
                  <a:pt x="486834" y="33128"/>
                  <a:pt x="498475" y="22545"/>
                </a:cubicBezTo>
                <a:cubicBezTo>
                  <a:pt x="503923" y="17593"/>
                  <a:pt x="509203" y="10519"/>
                  <a:pt x="515938" y="6670"/>
                </a:cubicBezTo>
                <a:cubicBezTo>
                  <a:pt x="517391" y="5840"/>
                  <a:pt x="519113" y="5611"/>
                  <a:pt x="520700" y="5082"/>
                </a:cubicBezTo>
                <a:cubicBezTo>
                  <a:pt x="521758" y="3495"/>
                  <a:pt x="521969" y="399"/>
                  <a:pt x="523875" y="320"/>
                </a:cubicBezTo>
                <a:cubicBezTo>
                  <a:pt x="548201" y="-694"/>
                  <a:pt x="572572" y="934"/>
                  <a:pt x="596900" y="1907"/>
                </a:cubicBezTo>
                <a:cubicBezTo>
                  <a:pt x="599080" y="1994"/>
                  <a:pt x="601111" y="3067"/>
                  <a:pt x="603250" y="3495"/>
                </a:cubicBezTo>
                <a:cubicBezTo>
                  <a:pt x="606406" y="4126"/>
                  <a:pt x="609600" y="4553"/>
                  <a:pt x="612775" y="5082"/>
                </a:cubicBezTo>
                <a:cubicBezTo>
                  <a:pt x="629788" y="16423"/>
                  <a:pt x="603973" y="-1235"/>
                  <a:pt x="622300" y="13020"/>
                </a:cubicBezTo>
                <a:cubicBezTo>
                  <a:pt x="625312" y="15363"/>
                  <a:pt x="629126" y="16672"/>
                  <a:pt x="631825" y="19370"/>
                </a:cubicBezTo>
                <a:cubicBezTo>
                  <a:pt x="633413" y="20957"/>
                  <a:pt x="634544" y="23203"/>
                  <a:pt x="636588" y="24132"/>
                </a:cubicBezTo>
                <a:cubicBezTo>
                  <a:pt x="640561" y="25938"/>
                  <a:pt x="649288" y="27307"/>
                  <a:pt x="649288" y="27307"/>
                </a:cubicBezTo>
                <a:cubicBezTo>
                  <a:pt x="651405" y="28895"/>
                  <a:pt x="653767" y="30199"/>
                  <a:pt x="655638" y="32070"/>
                </a:cubicBezTo>
                <a:cubicBezTo>
                  <a:pt x="656987" y="33419"/>
                  <a:pt x="657226" y="35774"/>
                  <a:pt x="658813" y="36832"/>
                </a:cubicBezTo>
                <a:cubicBezTo>
                  <a:pt x="660628" y="38042"/>
                  <a:pt x="663046" y="37891"/>
                  <a:pt x="665163" y="38420"/>
                </a:cubicBezTo>
                <a:cubicBezTo>
                  <a:pt x="667977" y="46864"/>
                  <a:pt x="665065" y="40492"/>
                  <a:pt x="673100" y="49532"/>
                </a:cubicBezTo>
                <a:cubicBezTo>
                  <a:pt x="675351" y="52065"/>
                  <a:pt x="677417" y="54759"/>
                  <a:pt x="679450" y="57470"/>
                </a:cubicBezTo>
                <a:cubicBezTo>
                  <a:pt x="680595" y="58996"/>
                  <a:pt x="681276" y="60883"/>
                  <a:pt x="682625" y="62232"/>
                </a:cubicBezTo>
                <a:cubicBezTo>
                  <a:pt x="687432" y="67039"/>
                  <a:pt x="688287" y="66766"/>
                  <a:pt x="693738" y="68582"/>
                </a:cubicBezTo>
                <a:cubicBezTo>
                  <a:pt x="695855" y="70170"/>
                  <a:pt x="698079" y="71623"/>
                  <a:pt x="700088" y="73345"/>
                </a:cubicBezTo>
                <a:cubicBezTo>
                  <a:pt x="710779" y="82509"/>
                  <a:pt x="699090" y="74267"/>
                  <a:pt x="709613" y="81282"/>
                </a:cubicBezTo>
                <a:cubicBezTo>
                  <a:pt x="713079" y="102082"/>
                  <a:pt x="707260" y="78545"/>
                  <a:pt x="723900" y="103507"/>
                </a:cubicBezTo>
                <a:cubicBezTo>
                  <a:pt x="724958" y="105095"/>
                  <a:pt x="726222" y="106563"/>
                  <a:pt x="727075" y="108270"/>
                </a:cubicBezTo>
                <a:cubicBezTo>
                  <a:pt x="727823" y="109767"/>
                  <a:pt x="727735" y="111640"/>
                  <a:pt x="728663" y="113032"/>
                </a:cubicBezTo>
                <a:cubicBezTo>
                  <a:pt x="737283" y="125962"/>
                  <a:pt x="729965" y="107644"/>
                  <a:pt x="738188" y="125732"/>
                </a:cubicBezTo>
                <a:cubicBezTo>
                  <a:pt x="750762" y="153393"/>
                  <a:pt x="729440" y="114392"/>
                  <a:pt x="747713" y="146370"/>
                </a:cubicBezTo>
                <a:cubicBezTo>
                  <a:pt x="748966" y="151384"/>
                  <a:pt x="749177" y="152920"/>
                  <a:pt x="750888" y="157482"/>
                </a:cubicBezTo>
                <a:cubicBezTo>
                  <a:pt x="751889" y="160150"/>
                  <a:pt x="752679" y="162929"/>
                  <a:pt x="754063" y="165420"/>
                </a:cubicBezTo>
                <a:cubicBezTo>
                  <a:pt x="755966" y="168846"/>
                  <a:pt x="760523" y="173905"/>
                  <a:pt x="763588" y="176532"/>
                </a:cubicBezTo>
                <a:cubicBezTo>
                  <a:pt x="765597" y="178254"/>
                  <a:pt x="767947" y="179553"/>
                  <a:pt x="769938" y="181295"/>
                </a:cubicBezTo>
                <a:cubicBezTo>
                  <a:pt x="772191" y="183266"/>
                  <a:pt x="773797" y="185985"/>
                  <a:pt x="776288" y="187645"/>
                </a:cubicBezTo>
                <a:cubicBezTo>
                  <a:pt x="780226" y="190270"/>
                  <a:pt x="785641" y="190648"/>
                  <a:pt x="788988" y="193995"/>
                </a:cubicBezTo>
                <a:cubicBezTo>
                  <a:pt x="790575" y="195582"/>
                  <a:pt x="792445" y="196930"/>
                  <a:pt x="793750" y="198757"/>
                </a:cubicBezTo>
                <a:cubicBezTo>
                  <a:pt x="801506" y="209615"/>
                  <a:pt x="792607" y="200879"/>
                  <a:pt x="800100" y="209870"/>
                </a:cubicBezTo>
                <a:cubicBezTo>
                  <a:pt x="801537" y="211595"/>
                  <a:pt x="803426" y="212907"/>
                  <a:pt x="804863" y="214632"/>
                </a:cubicBezTo>
                <a:cubicBezTo>
                  <a:pt x="815921" y="227901"/>
                  <a:pt x="798879" y="210236"/>
                  <a:pt x="812800" y="224157"/>
                </a:cubicBezTo>
                <a:cubicBezTo>
                  <a:pt x="819937" y="242001"/>
                  <a:pt x="811495" y="223918"/>
                  <a:pt x="820738" y="236857"/>
                </a:cubicBezTo>
                <a:cubicBezTo>
                  <a:pt x="822114" y="238783"/>
                  <a:pt x="822659" y="241200"/>
                  <a:pt x="823913" y="243207"/>
                </a:cubicBezTo>
                <a:cubicBezTo>
                  <a:pt x="826199" y="246865"/>
                  <a:pt x="830049" y="251495"/>
                  <a:pt x="833438" y="254320"/>
                </a:cubicBezTo>
                <a:cubicBezTo>
                  <a:pt x="834904" y="255541"/>
                  <a:pt x="836613" y="256437"/>
                  <a:pt x="838200" y="257495"/>
                </a:cubicBezTo>
                <a:cubicBezTo>
                  <a:pt x="841976" y="268818"/>
                  <a:pt x="836622" y="255129"/>
                  <a:pt x="844550" y="267020"/>
                </a:cubicBezTo>
                <a:cubicBezTo>
                  <a:pt x="845478" y="268412"/>
                  <a:pt x="845390" y="270285"/>
                  <a:pt x="846138" y="271782"/>
                </a:cubicBezTo>
                <a:cubicBezTo>
                  <a:pt x="846991" y="273489"/>
                  <a:pt x="848255" y="274957"/>
                  <a:pt x="849313" y="276545"/>
                </a:cubicBezTo>
                <a:cubicBezTo>
                  <a:pt x="849842" y="278662"/>
                  <a:pt x="849632" y="281120"/>
                  <a:pt x="850900" y="282895"/>
                </a:cubicBezTo>
                <a:cubicBezTo>
                  <a:pt x="852438" y="285048"/>
                  <a:pt x="855379" y="285786"/>
                  <a:pt x="857250" y="287657"/>
                </a:cubicBezTo>
                <a:cubicBezTo>
                  <a:pt x="858599" y="289006"/>
                  <a:pt x="859149" y="291002"/>
                  <a:pt x="860425" y="292420"/>
                </a:cubicBezTo>
                <a:cubicBezTo>
                  <a:pt x="863929" y="296314"/>
                  <a:pt x="868632" y="299173"/>
                  <a:pt x="871538" y="303532"/>
                </a:cubicBezTo>
                <a:cubicBezTo>
                  <a:pt x="879421" y="315358"/>
                  <a:pt x="869289" y="300833"/>
                  <a:pt x="879475" y="313057"/>
                </a:cubicBezTo>
                <a:cubicBezTo>
                  <a:pt x="880696" y="314523"/>
                  <a:pt x="881301" y="316471"/>
                  <a:pt x="882650" y="317820"/>
                </a:cubicBezTo>
                <a:cubicBezTo>
                  <a:pt x="883999" y="319169"/>
                  <a:pt x="885995" y="319719"/>
                  <a:pt x="887413" y="320995"/>
                </a:cubicBezTo>
                <a:cubicBezTo>
                  <a:pt x="891307" y="324499"/>
                  <a:pt x="893556" y="330450"/>
                  <a:pt x="898525" y="332107"/>
                </a:cubicBezTo>
                <a:cubicBezTo>
                  <a:pt x="908407" y="335402"/>
                  <a:pt x="901647" y="333367"/>
                  <a:pt x="919163" y="336870"/>
                </a:cubicBezTo>
                <a:cubicBezTo>
                  <a:pt x="922972" y="339410"/>
                  <a:pt x="925843" y="341609"/>
                  <a:pt x="930275" y="343220"/>
                </a:cubicBezTo>
                <a:cubicBezTo>
                  <a:pt x="933896" y="344537"/>
                  <a:pt x="937684" y="345337"/>
                  <a:pt x="941388" y="346395"/>
                </a:cubicBezTo>
                <a:cubicBezTo>
                  <a:pt x="942446" y="347982"/>
                  <a:pt x="942729" y="350633"/>
                  <a:pt x="944563" y="351157"/>
                </a:cubicBezTo>
                <a:cubicBezTo>
                  <a:pt x="950690" y="352908"/>
                  <a:pt x="957285" y="352000"/>
                  <a:pt x="963613" y="352745"/>
                </a:cubicBezTo>
                <a:cubicBezTo>
                  <a:pt x="966293" y="353060"/>
                  <a:pt x="968933" y="353678"/>
                  <a:pt x="971550" y="354332"/>
                </a:cubicBezTo>
                <a:cubicBezTo>
                  <a:pt x="992005" y="359445"/>
                  <a:pt x="973755" y="354897"/>
                  <a:pt x="992188" y="362270"/>
                </a:cubicBezTo>
                <a:cubicBezTo>
                  <a:pt x="1004839" y="367330"/>
                  <a:pt x="992881" y="360814"/>
                  <a:pt x="1003300" y="365445"/>
                </a:cubicBezTo>
                <a:cubicBezTo>
                  <a:pt x="1006544" y="366887"/>
                  <a:pt x="1009581" y="368765"/>
                  <a:pt x="1012825" y="370207"/>
                </a:cubicBezTo>
                <a:cubicBezTo>
                  <a:pt x="1014354" y="370887"/>
                  <a:pt x="1015971" y="371364"/>
                  <a:pt x="1017588" y="371795"/>
                </a:cubicBezTo>
                <a:cubicBezTo>
                  <a:pt x="1023912" y="373481"/>
                  <a:pt x="1030509" y="374259"/>
                  <a:pt x="1036638" y="376557"/>
                </a:cubicBezTo>
                <a:cubicBezTo>
                  <a:pt x="1051381" y="382086"/>
                  <a:pt x="1044952" y="380224"/>
                  <a:pt x="1055688" y="382907"/>
                </a:cubicBezTo>
                <a:cubicBezTo>
                  <a:pt x="1057275" y="383965"/>
                  <a:pt x="1058640" y="385479"/>
                  <a:pt x="1060450" y="386082"/>
                </a:cubicBezTo>
                <a:cubicBezTo>
                  <a:pt x="1063504" y="387100"/>
                  <a:pt x="1067096" y="386230"/>
                  <a:pt x="1069975" y="387670"/>
                </a:cubicBezTo>
                <a:cubicBezTo>
                  <a:pt x="1071681" y="388523"/>
                  <a:pt x="1071929" y="390966"/>
                  <a:pt x="1073150" y="392432"/>
                </a:cubicBezTo>
                <a:cubicBezTo>
                  <a:pt x="1077724" y="397921"/>
                  <a:pt x="1076805" y="396826"/>
                  <a:pt x="1082675" y="398782"/>
                </a:cubicBezTo>
                <a:cubicBezTo>
                  <a:pt x="1092107" y="412932"/>
                  <a:pt x="1079366" y="395931"/>
                  <a:pt x="1090613" y="405132"/>
                </a:cubicBezTo>
                <a:cubicBezTo>
                  <a:pt x="1095247" y="408923"/>
                  <a:pt x="1103313" y="417832"/>
                  <a:pt x="1103313" y="417832"/>
                </a:cubicBezTo>
                <a:cubicBezTo>
                  <a:pt x="1103842" y="419420"/>
                  <a:pt x="1104900" y="420922"/>
                  <a:pt x="1104900" y="422595"/>
                </a:cubicBezTo>
                <a:cubicBezTo>
                  <a:pt x="1104900" y="455202"/>
                  <a:pt x="1105932" y="448353"/>
                  <a:pt x="1100138" y="468632"/>
                </a:cubicBezTo>
                <a:cubicBezTo>
                  <a:pt x="1099192" y="476199"/>
                  <a:pt x="1097354" y="495032"/>
                  <a:pt x="1093788" y="500382"/>
                </a:cubicBezTo>
                <a:cubicBezTo>
                  <a:pt x="1088123" y="508881"/>
                  <a:pt x="1091962" y="503796"/>
                  <a:pt x="1081088" y="514670"/>
                </a:cubicBezTo>
                <a:cubicBezTo>
                  <a:pt x="1078971" y="516787"/>
                  <a:pt x="1077229" y="519360"/>
                  <a:pt x="1074738" y="521020"/>
                </a:cubicBezTo>
                <a:cubicBezTo>
                  <a:pt x="1073150" y="522078"/>
                  <a:pt x="1071424" y="522953"/>
                  <a:pt x="1069975" y="524195"/>
                </a:cubicBezTo>
                <a:cubicBezTo>
                  <a:pt x="1067702" y="526143"/>
                  <a:pt x="1066020" y="528749"/>
                  <a:pt x="1063625" y="530545"/>
                </a:cubicBezTo>
                <a:cubicBezTo>
                  <a:pt x="1061732" y="531965"/>
                  <a:pt x="1059168" y="532300"/>
                  <a:pt x="1057275" y="533720"/>
                </a:cubicBezTo>
                <a:cubicBezTo>
                  <a:pt x="1054880" y="535516"/>
                  <a:pt x="1053377" y="538353"/>
                  <a:pt x="1050925" y="540070"/>
                </a:cubicBezTo>
                <a:cubicBezTo>
                  <a:pt x="1044551" y="544532"/>
                  <a:pt x="1041707" y="544755"/>
                  <a:pt x="1035050" y="546420"/>
                </a:cubicBezTo>
                <a:cubicBezTo>
                  <a:pt x="1033992" y="548007"/>
                  <a:pt x="1033365" y="549990"/>
                  <a:pt x="1031875" y="551182"/>
                </a:cubicBezTo>
                <a:cubicBezTo>
                  <a:pt x="1030568" y="552227"/>
                  <a:pt x="1028716" y="552289"/>
                  <a:pt x="1027113" y="552770"/>
                </a:cubicBezTo>
                <a:cubicBezTo>
                  <a:pt x="1013743" y="556781"/>
                  <a:pt x="1018512" y="555586"/>
                  <a:pt x="1004888" y="557532"/>
                </a:cubicBezTo>
                <a:cubicBezTo>
                  <a:pt x="1000125" y="559120"/>
                  <a:pt x="995564" y="561543"/>
                  <a:pt x="990600" y="562295"/>
                </a:cubicBezTo>
                <a:cubicBezTo>
                  <a:pt x="978000" y="564204"/>
                  <a:pt x="952500" y="565470"/>
                  <a:pt x="952500" y="565470"/>
                </a:cubicBezTo>
                <a:cubicBezTo>
                  <a:pt x="947738" y="566528"/>
                  <a:pt x="942869" y="567190"/>
                  <a:pt x="938213" y="568645"/>
                </a:cubicBezTo>
                <a:cubicBezTo>
                  <a:pt x="934366" y="569847"/>
                  <a:pt x="931038" y="572551"/>
                  <a:pt x="927100" y="573407"/>
                </a:cubicBezTo>
                <a:cubicBezTo>
                  <a:pt x="918762" y="575219"/>
                  <a:pt x="901700" y="576582"/>
                  <a:pt x="901700" y="576582"/>
                </a:cubicBezTo>
                <a:cubicBezTo>
                  <a:pt x="899583" y="577111"/>
                  <a:pt x="897420" y="577480"/>
                  <a:pt x="895350" y="578170"/>
                </a:cubicBezTo>
                <a:cubicBezTo>
                  <a:pt x="892647" y="579071"/>
                  <a:pt x="890162" y="580595"/>
                  <a:pt x="887413" y="581345"/>
                </a:cubicBezTo>
                <a:cubicBezTo>
                  <a:pt x="880902" y="583121"/>
                  <a:pt x="867444" y="583744"/>
                  <a:pt x="862013" y="584520"/>
                </a:cubicBezTo>
                <a:cubicBezTo>
                  <a:pt x="821411" y="590321"/>
                  <a:pt x="867620" y="585598"/>
                  <a:pt x="827088" y="589282"/>
                </a:cubicBezTo>
                <a:cubicBezTo>
                  <a:pt x="789252" y="598742"/>
                  <a:pt x="826596" y="590779"/>
                  <a:pt x="768350" y="595632"/>
                </a:cubicBezTo>
                <a:cubicBezTo>
                  <a:pt x="762454" y="596123"/>
                  <a:pt x="756803" y="598722"/>
                  <a:pt x="750888" y="598807"/>
                </a:cubicBezTo>
                <a:lnTo>
                  <a:pt x="436563" y="600395"/>
                </a:lnTo>
                <a:cubicBezTo>
                  <a:pt x="393171" y="599866"/>
                  <a:pt x="349758" y="600269"/>
                  <a:pt x="306388" y="598807"/>
                </a:cubicBezTo>
                <a:cubicBezTo>
                  <a:pt x="302538" y="598677"/>
                  <a:pt x="299060" y="596353"/>
                  <a:pt x="295275" y="595632"/>
                </a:cubicBezTo>
                <a:cubicBezTo>
                  <a:pt x="251359" y="587267"/>
                  <a:pt x="286005" y="595695"/>
                  <a:pt x="266700" y="590870"/>
                </a:cubicBezTo>
                <a:cubicBezTo>
                  <a:pt x="264583" y="589812"/>
                  <a:pt x="262419" y="588844"/>
                  <a:pt x="260350" y="587695"/>
                </a:cubicBezTo>
                <a:cubicBezTo>
                  <a:pt x="257653" y="586196"/>
                  <a:pt x="255362" y="583839"/>
                  <a:pt x="252413" y="582932"/>
                </a:cubicBezTo>
                <a:cubicBezTo>
                  <a:pt x="248335" y="581677"/>
                  <a:pt x="243946" y="581874"/>
                  <a:pt x="239713" y="581345"/>
                </a:cubicBezTo>
                <a:cubicBezTo>
                  <a:pt x="238125" y="580816"/>
                  <a:pt x="236553" y="580238"/>
                  <a:pt x="234950" y="579757"/>
                </a:cubicBezTo>
                <a:cubicBezTo>
                  <a:pt x="231260" y="578650"/>
                  <a:pt x="227415" y="578013"/>
                  <a:pt x="223838" y="576582"/>
                </a:cubicBezTo>
                <a:cubicBezTo>
                  <a:pt x="222066" y="575873"/>
                  <a:pt x="220732" y="574354"/>
                  <a:pt x="219075" y="573407"/>
                </a:cubicBezTo>
                <a:cubicBezTo>
                  <a:pt x="217020" y="572233"/>
                  <a:pt x="214941" y="571063"/>
                  <a:pt x="212725" y="570232"/>
                </a:cubicBezTo>
                <a:cubicBezTo>
                  <a:pt x="206939" y="568063"/>
                  <a:pt x="197094" y="567613"/>
                  <a:pt x="192088" y="567057"/>
                </a:cubicBezTo>
                <a:cubicBezTo>
                  <a:pt x="184150" y="564411"/>
                  <a:pt x="176479" y="560761"/>
                  <a:pt x="168275" y="559120"/>
                </a:cubicBezTo>
                <a:lnTo>
                  <a:pt x="155575" y="549595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Flowchart: Delay 28">
            <a:extLst>
              <a:ext uri="{FF2B5EF4-FFF2-40B4-BE49-F238E27FC236}">
                <a16:creationId xmlns:a16="http://schemas.microsoft.com/office/drawing/2014/main" id="{8785D88E-E08D-4A88-9D26-9DEEA7397494}"/>
              </a:ext>
            </a:extLst>
          </p:cNvPr>
          <p:cNvSpPr>
            <a:spLocks noChangeAspect="1"/>
          </p:cNvSpPr>
          <p:nvPr/>
        </p:nvSpPr>
        <p:spPr>
          <a:xfrm>
            <a:off x="10448252" y="932842"/>
            <a:ext cx="215307" cy="239742"/>
          </a:xfrm>
          <a:prstGeom prst="flowChartDelay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819DD9-190B-49E4-A982-E49BB2E2C888}"/>
              </a:ext>
            </a:extLst>
          </p:cNvPr>
          <p:cNvSpPr txBox="1"/>
          <p:nvPr/>
        </p:nvSpPr>
        <p:spPr>
          <a:xfrm>
            <a:off x="10314373" y="585429"/>
            <a:ext cx="545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HD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2C8D7C4-7274-493B-BDFA-D85C1E238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537970" y="4668252"/>
            <a:ext cx="481797" cy="48179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7E860A1-2705-4C63-BBB0-AE2FCABC35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537970" y="3998008"/>
            <a:ext cx="481797" cy="48179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EAA82BA-18B4-49E0-9611-DBDDAF3BA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628541" y="2663622"/>
            <a:ext cx="481797" cy="48179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D1B5CCA-62C2-405D-AAA3-EBFDA58D10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628540" y="3322730"/>
            <a:ext cx="481797" cy="481797"/>
          </a:xfrm>
          <a:prstGeom prst="rect">
            <a:avLst/>
          </a:prstGeom>
        </p:spPr>
      </p:pic>
      <p:pic>
        <p:nvPicPr>
          <p:cNvPr id="40" name="Picture 2" descr="https://knowyourmeme.com/memes/picardia-thumbs-up-emoji-man">
            <a:extLst>
              <a:ext uri="{FF2B5EF4-FFF2-40B4-BE49-F238E27FC236}">
                <a16:creationId xmlns:a16="http://schemas.microsoft.com/office/drawing/2014/main" id="{530F50E4-6DCE-41F5-94E6-BD292E47C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782" y="2590407"/>
            <a:ext cx="657009" cy="65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s://knowyourmeme.com/memes/picardia-thumbs-up-emoji-man">
            <a:extLst>
              <a:ext uri="{FF2B5EF4-FFF2-40B4-BE49-F238E27FC236}">
                <a16:creationId xmlns:a16="http://schemas.microsoft.com/office/drawing/2014/main" id="{DD386E2D-7442-4ED5-897E-9E6B550DD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782" y="3263765"/>
            <a:ext cx="657009" cy="65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s://knowyourmeme.com/memes/picardia-thumbs-up-emoji-man">
            <a:extLst>
              <a:ext uri="{FF2B5EF4-FFF2-40B4-BE49-F238E27FC236}">
                <a16:creationId xmlns:a16="http://schemas.microsoft.com/office/drawing/2014/main" id="{B9964A9A-A0E8-422C-8CB8-C2E6BF079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551" y="3910401"/>
            <a:ext cx="657009" cy="65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s://knowyourmeme.com/memes/picardia-thumbs-up-emoji-man">
            <a:extLst>
              <a:ext uri="{FF2B5EF4-FFF2-40B4-BE49-F238E27FC236}">
                <a16:creationId xmlns:a16="http://schemas.microsoft.com/office/drawing/2014/main" id="{7ED88F27-EEF6-4FA9-B337-0FC0989C4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551" y="4638925"/>
            <a:ext cx="657009" cy="65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89BB07D-D64A-4565-83AF-25C9FFF2BDA4}"/>
              </a:ext>
            </a:extLst>
          </p:cNvPr>
          <p:cNvSpPr/>
          <p:nvPr/>
        </p:nvSpPr>
        <p:spPr>
          <a:xfrm>
            <a:off x="1151467" y="2548705"/>
            <a:ext cx="11040533" cy="686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20EA525-FCBB-4458-A367-16F991DF2FF0}"/>
              </a:ext>
            </a:extLst>
          </p:cNvPr>
          <p:cNvSpPr/>
          <p:nvPr/>
        </p:nvSpPr>
        <p:spPr>
          <a:xfrm>
            <a:off x="1354667" y="3201258"/>
            <a:ext cx="11040533" cy="686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E84D473-F5BF-4BC8-A348-731660029442}"/>
              </a:ext>
            </a:extLst>
          </p:cNvPr>
          <p:cNvSpPr/>
          <p:nvPr/>
        </p:nvSpPr>
        <p:spPr>
          <a:xfrm>
            <a:off x="1219200" y="3886695"/>
            <a:ext cx="11040533" cy="686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7C6B647-1E4D-4331-BF57-FB51256F24F4}"/>
              </a:ext>
            </a:extLst>
          </p:cNvPr>
          <p:cNvGrpSpPr/>
          <p:nvPr/>
        </p:nvGrpSpPr>
        <p:grpSpPr>
          <a:xfrm>
            <a:off x="1634133" y="729538"/>
            <a:ext cx="690033" cy="969162"/>
            <a:chOff x="1663700" y="1689100"/>
            <a:chExt cx="1397000" cy="1962108"/>
          </a:xfrm>
        </p:grpSpPr>
        <p:sp>
          <p:nvSpPr>
            <p:cNvPr id="45" name="Cylinder 44">
              <a:extLst>
                <a:ext uri="{FF2B5EF4-FFF2-40B4-BE49-F238E27FC236}">
                  <a16:creationId xmlns:a16="http://schemas.microsoft.com/office/drawing/2014/main" id="{318E47AE-C6D7-405D-B549-A443E8DFAA7F}"/>
                </a:ext>
              </a:extLst>
            </p:cNvPr>
            <p:cNvSpPr/>
            <p:nvPr/>
          </p:nvSpPr>
          <p:spPr>
            <a:xfrm flipV="1">
              <a:off x="1663700" y="1689100"/>
              <a:ext cx="1397000" cy="203200"/>
            </a:xfrm>
            <a:prstGeom prst="can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6" name="Cylinder 45">
              <a:extLst>
                <a:ext uri="{FF2B5EF4-FFF2-40B4-BE49-F238E27FC236}">
                  <a16:creationId xmlns:a16="http://schemas.microsoft.com/office/drawing/2014/main" id="{5912CA65-E2C1-4AD4-A5EB-4EEAC46B5C0D}"/>
                </a:ext>
              </a:extLst>
            </p:cNvPr>
            <p:cNvSpPr/>
            <p:nvPr/>
          </p:nvSpPr>
          <p:spPr>
            <a:xfrm flipV="1">
              <a:off x="1943100" y="1854200"/>
              <a:ext cx="146050" cy="765758"/>
            </a:xfrm>
            <a:prstGeom prst="can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7" name="Cylinder 46">
              <a:extLst>
                <a:ext uri="{FF2B5EF4-FFF2-40B4-BE49-F238E27FC236}">
                  <a16:creationId xmlns:a16="http://schemas.microsoft.com/office/drawing/2014/main" id="{A6586130-3082-4B21-81EE-00F21D20B1C4}"/>
                </a:ext>
              </a:extLst>
            </p:cNvPr>
            <p:cNvSpPr/>
            <p:nvPr/>
          </p:nvSpPr>
          <p:spPr>
            <a:xfrm flipV="1">
              <a:off x="2628900" y="1854200"/>
              <a:ext cx="146050" cy="765758"/>
            </a:xfrm>
            <a:prstGeom prst="can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8" name="Cylinder 47">
              <a:extLst>
                <a:ext uri="{FF2B5EF4-FFF2-40B4-BE49-F238E27FC236}">
                  <a16:creationId xmlns:a16="http://schemas.microsoft.com/office/drawing/2014/main" id="{88D08C8B-BF28-484A-9C0E-668C172F4413}"/>
                </a:ext>
              </a:extLst>
            </p:cNvPr>
            <p:cNvSpPr/>
            <p:nvPr/>
          </p:nvSpPr>
          <p:spPr>
            <a:xfrm flipV="1">
              <a:off x="2192718" y="1819097"/>
              <a:ext cx="300864" cy="857681"/>
            </a:xfrm>
            <a:prstGeom prst="can">
              <a:avLst>
                <a:gd name="adj" fmla="val 21859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9" name="Cylinder 48">
              <a:extLst>
                <a:ext uri="{FF2B5EF4-FFF2-40B4-BE49-F238E27FC236}">
                  <a16:creationId xmlns:a16="http://schemas.microsoft.com/office/drawing/2014/main" id="{60D84781-08DF-419F-A3C0-3EF1D5496B6A}"/>
                </a:ext>
              </a:extLst>
            </p:cNvPr>
            <p:cNvSpPr/>
            <p:nvPr/>
          </p:nvSpPr>
          <p:spPr>
            <a:xfrm flipV="1">
              <a:off x="1822450" y="2537885"/>
              <a:ext cx="1047750" cy="152400"/>
            </a:xfrm>
            <a:prstGeom prst="can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0" name="Cylinder 49">
              <a:extLst>
                <a:ext uri="{FF2B5EF4-FFF2-40B4-BE49-F238E27FC236}">
                  <a16:creationId xmlns:a16="http://schemas.microsoft.com/office/drawing/2014/main" id="{06239CCF-46CF-45C6-9474-AF4EBCFD30F5}"/>
                </a:ext>
              </a:extLst>
            </p:cNvPr>
            <p:cNvSpPr/>
            <p:nvPr/>
          </p:nvSpPr>
          <p:spPr>
            <a:xfrm flipV="1">
              <a:off x="2052560" y="2631017"/>
              <a:ext cx="119140" cy="549377"/>
            </a:xfrm>
            <a:prstGeom prst="can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1" name="Cylinder 50">
              <a:extLst>
                <a:ext uri="{FF2B5EF4-FFF2-40B4-BE49-F238E27FC236}">
                  <a16:creationId xmlns:a16="http://schemas.microsoft.com/office/drawing/2014/main" id="{ACC6AF68-CFDF-4875-8A7A-F258169D6CC6}"/>
                </a:ext>
              </a:extLst>
            </p:cNvPr>
            <p:cNvSpPr/>
            <p:nvPr/>
          </p:nvSpPr>
          <p:spPr>
            <a:xfrm flipV="1">
              <a:off x="2526087" y="2639561"/>
              <a:ext cx="119140" cy="549377"/>
            </a:xfrm>
            <a:prstGeom prst="can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2" name="Cylinder 51">
              <a:extLst>
                <a:ext uri="{FF2B5EF4-FFF2-40B4-BE49-F238E27FC236}">
                  <a16:creationId xmlns:a16="http://schemas.microsoft.com/office/drawing/2014/main" id="{6E1E2319-4BAB-4BAE-A649-DA8733EB8356}"/>
                </a:ext>
              </a:extLst>
            </p:cNvPr>
            <p:cNvSpPr/>
            <p:nvPr/>
          </p:nvSpPr>
          <p:spPr>
            <a:xfrm flipV="1">
              <a:off x="2303465" y="2631016"/>
              <a:ext cx="85719" cy="546254"/>
            </a:xfrm>
            <a:prstGeom prst="can">
              <a:avLst>
                <a:gd name="adj" fmla="val 12713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3" name="Cylinder 52">
              <a:extLst>
                <a:ext uri="{FF2B5EF4-FFF2-40B4-BE49-F238E27FC236}">
                  <a16:creationId xmlns:a16="http://schemas.microsoft.com/office/drawing/2014/main" id="{477166FA-79C9-4696-97A3-13E41298B973}"/>
                </a:ext>
              </a:extLst>
            </p:cNvPr>
            <p:cNvSpPr/>
            <p:nvPr/>
          </p:nvSpPr>
          <p:spPr>
            <a:xfrm flipV="1">
              <a:off x="1981200" y="3106112"/>
              <a:ext cx="793750" cy="115455"/>
            </a:xfrm>
            <a:prstGeom prst="can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4" name="Cylinder 53">
              <a:extLst>
                <a:ext uri="{FF2B5EF4-FFF2-40B4-BE49-F238E27FC236}">
                  <a16:creationId xmlns:a16="http://schemas.microsoft.com/office/drawing/2014/main" id="{6EE7037F-37FD-45DF-A6F5-F4C7520BE0E0}"/>
                </a:ext>
              </a:extLst>
            </p:cNvPr>
            <p:cNvSpPr/>
            <p:nvPr/>
          </p:nvSpPr>
          <p:spPr>
            <a:xfrm flipV="1">
              <a:off x="2150831" y="3186466"/>
              <a:ext cx="119140" cy="449967"/>
            </a:xfrm>
            <a:prstGeom prst="can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5" name="Cylinder 54">
              <a:extLst>
                <a:ext uri="{FF2B5EF4-FFF2-40B4-BE49-F238E27FC236}">
                  <a16:creationId xmlns:a16="http://schemas.microsoft.com/office/drawing/2014/main" id="{4EEDEA0D-028C-4B0C-BDBF-485FE9685746}"/>
                </a:ext>
              </a:extLst>
            </p:cNvPr>
            <p:cNvSpPr/>
            <p:nvPr/>
          </p:nvSpPr>
          <p:spPr>
            <a:xfrm flipV="1">
              <a:off x="2462890" y="3177271"/>
              <a:ext cx="119140" cy="459162"/>
            </a:xfrm>
            <a:prstGeom prst="can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6" name="Cylinder 55">
              <a:extLst>
                <a:ext uri="{FF2B5EF4-FFF2-40B4-BE49-F238E27FC236}">
                  <a16:creationId xmlns:a16="http://schemas.microsoft.com/office/drawing/2014/main" id="{495BD85D-9249-4A0C-AE13-365D8F4AAB44}"/>
                </a:ext>
              </a:extLst>
            </p:cNvPr>
            <p:cNvSpPr/>
            <p:nvPr/>
          </p:nvSpPr>
          <p:spPr>
            <a:xfrm flipV="1">
              <a:off x="2078565" y="3566233"/>
              <a:ext cx="584200" cy="84975"/>
            </a:xfrm>
            <a:prstGeom prst="can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B0DC554C-A4A3-4257-A53B-B88045B56587}"/>
              </a:ext>
            </a:extLst>
          </p:cNvPr>
          <p:cNvSpPr/>
          <p:nvPr/>
        </p:nvSpPr>
        <p:spPr>
          <a:xfrm>
            <a:off x="846667" y="4582296"/>
            <a:ext cx="11040533" cy="7609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233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5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46BD9-D746-4E80-8AD7-6327A915A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Three </a:t>
            </a:r>
            <a:r>
              <a:rPr lang="fi-FI" dirty="0" err="1"/>
              <a:t>stages</a:t>
            </a:r>
            <a:endParaRPr lang="fi-FI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C6D84110-16B7-4AB8-9BA6-A50E2F0080E7}"/>
              </a:ext>
            </a:extLst>
          </p:cNvPr>
          <p:cNvSpPr/>
          <p:nvPr/>
        </p:nvSpPr>
        <p:spPr>
          <a:xfrm>
            <a:off x="875490" y="4571999"/>
            <a:ext cx="2898842" cy="710119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Stage</a:t>
            </a:r>
            <a:r>
              <a:rPr lang="fi-FI" dirty="0"/>
              <a:t> 1</a:t>
            </a:r>
          </a:p>
          <a:p>
            <a:pPr algn="ctr"/>
            <a:r>
              <a:rPr lang="fi-FI" sz="1200" dirty="0"/>
              <a:t>It </a:t>
            </a:r>
            <a:r>
              <a:rPr lang="fi-FI" sz="1200" dirty="0" err="1"/>
              <a:t>works</a:t>
            </a:r>
            <a:r>
              <a:rPr lang="fi-FI" sz="1200" dirty="0"/>
              <a:t> on </a:t>
            </a:r>
            <a:r>
              <a:rPr lang="fi-FI" sz="1200" dirty="0" err="1"/>
              <a:t>paper</a:t>
            </a:r>
            <a:endParaRPr lang="fi-FI" sz="1200" dirty="0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9C6587B3-4684-45B2-8AF5-B55FDEAC8271}"/>
              </a:ext>
            </a:extLst>
          </p:cNvPr>
          <p:cNvSpPr/>
          <p:nvPr/>
        </p:nvSpPr>
        <p:spPr>
          <a:xfrm>
            <a:off x="2511358" y="3780816"/>
            <a:ext cx="2829569" cy="710119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544F0E-1669-462C-87F4-49102E68671F}"/>
              </a:ext>
            </a:extLst>
          </p:cNvPr>
          <p:cNvSpPr txBox="1"/>
          <p:nvPr/>
        </p:nvSpPr>
        <p:spPr>
          <a:xfrm>
            <a:off x="2696902" y="3774330"/>
            <a:ext cx="2558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>
                <a:solidFill>
                  <a:schemeClr val="bg1"/>
                </a:solidFill>
              </a:rPr>
              <a:t>Stage</a:t>
            </a:r>
            <a:r>
              <a:rPr lang="fi-FI" dirty="0">
                <a:solidFill>
                  <a:schemeClr val="bg1"/>
                </a:solidFill>
              </a:rPr>
              <a:t> 2</a:t>
            </a:r>
          </a:p>
          <a:p>
            <a:pPr algn="ctr"/>
            <a:r>
              <a:rPr lang="fi-FI" sz="1200" dirty="0">
                <a:solidFill>
                  <a:schemeClr val="bg1"/>
                </a:solidFill>
              </a:rPr>
              <a:t>It </a:t>
            </a:r>
            <a:r>
              <a:rPr lang="fi-FI" sz="1200" dirty="0" err="1">
                <a:solidFill>
                  <a:schemeClr val="bg1"/>
                </a:solidFill>
              </a:rPr>
              <a:t>works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also</a:t>
            </a:r>
            <a:r>
              <a:rPr lang="fi-FI" sz="1200" dirty="0">
                <a:solidFill>
                  <a:schemeClr val="bg1"/>
                </a:solidFill>
              </a:rPr>
              <a:t> in </a:t>
            </a:r>
            <a:r>
              <a:rPr lang="fi-FI" sz="1200" dirty="0" err="1">
                <a:solidFill>
                  <a:schemeClr val="bg1"/>
                </a:solidFill>
              </a:rPr>
              <a:t>the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lab</a:t>
            </a:r>
            <a:endParaRPr lang="fi-FI" sz="1200" dirty="0">
              <a:solidFill>
                <a:schemeClr val="bg1"/>
              </a:solidFill>
            </a:endParaRPr>
          </a:p>
          <a:p>
            <a:endParaRPr lang="fi-FI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2E9F31CC-0D0C-44BD-BD33-C51E0F3D7ED1}"/>
              </a:ext>
            </a:extLst>
          </p:cNvPr>
          <p:cNvSpPr/>
          <p:nvPr/>
        </p:nvSpPr>
        <p:spPr>
          <a:xfrm>
            <a:off x="3054927" y="3097539"/>
            <a:ext cx="304800" cy="4965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6979C9-C518-44CE-A855-0D33A386BED6}"/>
              </a:ext>
            </a:extLst>
          </p:cNvPr>
          <p:cNvSpPr txBox="1"/>
          <p:nvPr/>
        </p:nvSpPr>
        <p:spPr>
          <a:xfrm>
            <a:off x="2597727" y="243733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/>
              <a:t>We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0751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46BD9-D746-4E80-8AD7-6327A915A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Three </a:t>
            </a:r>
            <a:r>
              <a:rPr lang="fi-FI" dirty="0" err="1"/>
              <a:t>stages</a:t>
            </a:r>
            <a:endParaRPr lang="fi-FI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C6D84110-16B7-4AB8-9BA6-A50E2F0080E7}"/>
              </a:ext>
            </a:extLst>
          </p:cNvPr>
          <p:cNvSpPr/>
          <p:nvPr/>
        </p:nvSpPr>
        <p:spPr>
          <a:xfrm>
            <a:off x="875490" y="4571999"/>
            <a:ext cx="2898842" cy="710119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Stage</a:t>
            </a:r>
            <a:r>
              <a:rPr lang="fi-FI" dirty="0"/>
              <a:t> 1</a:t>
            </a:r>
          </a:p>
          <a:p>
            <a:pPr algn="ctr"/>
            <a:r>
              <a:rPr lang="fi-FI" sz="1200" dirty="0"/>
              <a:t>It </a:t>
            </a:r>
            <a:r>
              <a:rPr lang="fi-FI" sz="1200" dirty="0" err="1"/>
              <a:t>works</a:t>
            </a:r>
            <a:r>
              <a:rPr lang="fi-FI" sz="1200" dirty="0"/>
              <a:t> on </a:t>
            </a:r>
            <a:r>
              <a:rPr lang="fi-FI" sz="1200" dirty="0" err="1"/>
              <a:t>paper</a:t>
            </a:r>
            <a:endParaRPr lang="fi-FI" sz="1200" dirty="0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9C6587B3-4684-45B2-8AF5-B55FDEAC8271}"/>
              </a:ext>
            </a:extLst>
          </p:cNvPr>
          <p:cNvSpPr/>
          <p:nvPr/>
        </p:nvSpPr>
        <p:spPr>
          <a:xfrm>
            <a:off x="2511358" y="3780816"/>
            <a:ext cx="7688093" cy="710119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544F0E-1669-462C-87F4-49102E68671F}"/>
              </a:ext>
            </a:extLst>
          </p:cNvPr>
          <p:cNvSpPr txBox="1"/>
          <p:nvPr/>
        </p:nvSpPr>
        <p:spPr>
          <a:xfrm>
            <a:off x="5072961" y="3774330"/>
            <a:ext cx="2558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>
                <a:solidFill>
                  <a:schemeClr val="bg1"/>
                </a:solidFill>
              </a:rPr>
              <a:t>Stage</a:t>
            </a:r>
            <a:r>
              <a:rPr lang="fi-FI" dirty="0">
                <a:solidFill>
                  <a:schemeClr val="bg1"/>
                </a:solidFill>
              </a:rPr>
              <a:t> 2</a:t>
            </a:r>
          </a:p>
          <a:p>
            <a:pPr algn="ctr"/>
            <a:r>
              <a:rPr lang="fi-FI" sz="1200" dirty="0">
                <a:solidFill>
                  <a:schemeClr val="bg1"/>
                </a:solidFill>
              </a:rPr>
              <a:t>It </a:t>
            </a:r>
            <a:r>
              <a:rPr lang="fi-FI" sz="1200" dirty="0" err="1">
                <a:solidFill>
                  <a:schemeClr val="bg1"/>
                </a:solidFill>
              </a:rPr>
              <a:t>works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also</a:t>
            </a:r>
            <a:r>
              <a:rPr lang="fi-FI" sz="1200" dirty="0">
                <a:solidFill>
                  <a:schemeClr val="bg1"/>
                </a:solidFill>
              </a:rPr>
              <a:t> in </a:t>
            </a:r>
            <a:r>
              <a:rPr lang="fi-FI" sz="1200" dirty="0" err="1">
                <a:solidFill>
                  <a:schemeClr val="bg1"/>
                </a:solidFill>
              </a:rPr>
              <a:t>the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lab</a:t>
            </a:r>
            <a:endParaRPr lang="fi-FI" sz="1200" dirty="0">
              <a:solidFill>
                <a:schemeClr val="bg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2854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46BD9-D746-4E80-8AD7-6327A915A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Three </a:t>
            </a:r>
            <a:r>
              <a:rPr lang="fi-FI" dirty="0" err="1"/>
              <a:t>stages</a:t>
            </a:r>
            <a:endParaRPr lang="fi-FI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C6D84110-16B7-4AB8-9BA6-A50E2F0080E7}"/>
              </a:ext>
            </a:extLst>
          </p:cNvPr>
          <p:cNvSpPr/>
          <p:nvPr/>
        </p:nvSpPr>
        <p:spPr>
          <a:xfrm>
            <a:off x="875490" y="4571999"/>
            <a:ext cx="2898842" cy="710119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/>
              <a:t>Stage</a:t>
            </a:r>
            <a:r>
              <a:rPr lang="fi-FI" dirty="0"/>
              <a:t> 1</a:t>
            </a:r>
          </a:p>
          <a:p>
            <a:pPr algn="ctr"/>
            <a:r>
              <a:rPr lang="fi-FI" sz="1200" dirty="0"/>
              <a:t>It </a:t>
            </a:r>
            <a:r>
              <a:rPr lang="fi-FI" sz="1200" dirty="0" err="1"/>
              <a:t>works</a:t>
            </a:r>
            <a:r>
              <a:rPr lang="fi-FI" sz="1200" dirty="0"/>
              <a:t> on </a:t>
            </a:r>
            <a:r>
              <a:rPr lang="fi-FI" sz="1200" dirty="0" err="1"/>
              <a:t>paper</a:t>
            </a:r>
            <a:endParaRPr lang="fi-FI" sz="1200" dirty="0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9C6587B3-4684-45B2-8AF5-B55FDEAC8271}"/>
              </a:ext>
            </a:extLst>
          </p:cNvPr>
          <p:cNvSpPr/>
          <p:nvPr/>
        </p:nvSpPr>
        <p:spPr>
          <a:xfrm>
            <a:off x="2511358" y="3780816"/>
            <a:ext cx="7688093" cy="710119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544F0E-1669-462C-87F4-49102E68671F}"/>
              </a:ext>
            </a:extLst>
          </p:cNvPr>
          <p:cNvSpPr txBox="1"/>
          <p:nvPr/>
        </p:nvSpPr>
        <p:spPr>
          <a:xfrm>
            <a:off x="5072961" y="3774330"/>
            <a:ext cx="2558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>
                <a:solidFill>
                  <a:schemeClr val="bg1"/>
                </a:solidFill>
              </a:rPr>
              <a:t>Stage</a:t>
            </a:r>
            <a:r>
              <a:rPr lang="fi-FI" dirty="0">
                <a:solidFill>
                  <a:schemeClr val="bg1"/>
                </a:solidFill>
              </a:rPr>
              <a:t> 2</a:t>
            </a:r>
          </a:p>
          <a:p>
            <a:pPr algn="ctr"/>
            <a:r>
              <a:rPr lang="fi-FI" sz="1200" dirty="0">
                <a:solidFill>
                  <a:schemeClr val="bg1"/>
                </a:solidFill>
              </a:rPr>
              <a:t>It </a:t>
            </a:r>
            <a:r>
              <a:rPr lang="fi-FI" sz="1200" dirty="0" err="1">
                <a:solidFill>
                  <a:schemeClr val="bg1"/>
                </a:solidFill>
              </a:rPr>
              <a:t>works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also</a:t>
            </a:r>
            <a:r>
              <a:rPr lang="fi-FI" sz="1200" dirty="0">
                <a:solidFill>
                  <a:schemeClr val="bg1"/>
                </a:solidFill>
              </a:rPr>
              <a:t> in </a:t>
            </a:r>
            <a:r>
              <a:rPr lang="fi-FI" sz="1200" dirty="0" err="1">
                <a:solidFill>
                  <a:schemeClr val="bg1"/>
                </a:solidFill>
              </a:rPr>
              <a:t>the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lab</a:t>
            </a:r>
            <a:endParaRPr lang="fi-FI" sz="1200" dirty="0">
              <a:solidFill>
                <a:schemeClr val="bg1"/>
              </a:solidFill>
            </a:endParaRPr>
          </a:p>
          <a:p>
            <a:endParaRPr lang="fi-FI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710CFAD2-005E-4C63-A004-B10F4F1C3A3E}"/>
              </a:ext>
            </a:extLst>
          </p:cNvPr>
          <p:cNvSpPr/>
          <p:nvPr/>
        </p:nvSpPr>
        <p:spPr>
          <a:xfrm>
            <a:off x="8764593" y="2977914"/>
            <a:ext cx="2945859" cy="710119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AA8450-CEE4-4EEF-849F-BA61E66501E4}"/>
              </a:ext>
            </a:extLst>
          </p:cNvPr>
          <p:cNvSpPr txBox="1"/>
          <p:nvPr/>
        </p:nvSpPr>
        <p:spPr>
          <a:xfrm>
            <a:off x="9015891" y="2971428"/>
            <a:ext cx="2558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>
                <a:solidFill>
                  <a:schemeClr val="bg1"/>
                </a:solidFill>
              </a:rPr>
              <a:t>Stage</a:t>
            </a:r>
            <a:r>
              <a:rPr lang="fi-FI" dirty="0">
                <a:solidFill>
                  <a:schemeClr val="bg1"/>
                </a:solidFill>
              </a:rPr>
              <a:t> 3</a:t>
            </a:r>
          </a:p>
          <a:p>
            <a:pPr algn="ctr"/>
            <a:r>
              <a:rPr lang="fi-FI" sz="1200" dirty="0" err="1">
                <a:solidFill>
                  <a:schemeClr val="bg1"/>
                </a:solidFill>
              </a:rPr>
              <a:t>It’s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even</a:t>
            </a:r>
            <a:r>
              <a:rPr lang="fi-FI" sz="1200" dirty="0">
                <a:solidFill>
                  <a:schemeClr val="bg1"/>
                </a:solidFill>
              </a:rPr>
              <a:t> </a:t>
            </a:r>
            <a:r>
              <a:rPr lang="fi-FI" sz="1200" dirty="0" err="1">
                <a:solidFill>
                  <a:schemeClr val="bg1"/>
                </a:solidFill>
              </a:rPr>
              <a:t>useful</a:t>
            </a:r>
            <a:endParaRPr lang="fi-FI" sz="1200" dirty="0">
              <a:solidFill>
                <a:schemeClr val="bg1"/>
              </a:solidFill>
            </a:endParaRPr>
          </a:p>
          <a:p>
            <a:endParaRPr lang="fi-FI" dirty="0"/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46971215-087F-4A30-84CD-717AAD973A8A}"/>
              </a:ext>
            </a:extLst>
          </p:cNvPr>
          <p:cNvSpPr/>
          <p:nvPr/>
        </p:nvSpPr>
        <p:spPr>
          <a:xfrm>
            <a:off x="5708073" y="547255"/>
            <a:ext cx="3574472" cy="2029690"/>
          </a:xfrm>
          <a:prstGeom prst="cloudCallout">
            <a:avLst>
              <a:gd name="adj1" fmla="val 41183"/>
              <a:gd name="adj2" fmla="val 6386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</a:rPr>
              <a:t>Substantial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advantage</a:t>
            </a:r>
            <a:r>
              <a:rPr lang="fi-FI" dirty="0">
                <a:solidFill>
                  <a:schemeClr val="tx1"/>
                </a:solidFill>
              </a:rPr>
              <a:t> in a </a:t>
            </a:r>
            <a:r>
              <a:rPr lang="fi-FI" dirty="0" err="1">
                <a:solidFill>
                  <a:schemeClr val="tx1"/>
                </a:solidFill>
              </a:rPr>
              <a:t>task</a:t>
            </a:r>
            <a:r>
              <a:rPr lang="fi-FI" dirty="0">
                <a:solidFill>
                  <a:schemeClr val="tx1"/>
                </a:solidFill>
              </a:rPr>
              <a:t> of </a:t>
            </a:r>
            <a:r>
              <a:rPr lang="fi-FI" dirty="0" err="1">
                <a:solidFill>
                  <a:schemeClr val="tx1"/>
                </a:solidFill>
              </a:rPr>
              <a:t>practical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interest</a:t>
            </a:r>
            <a:endParaRPr lang="fi-FI" dirty="0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6BFD60-5693-45D4-84D9-CBBA3A485537}"/>
              </a:ext>
            </a:extLst>
          </p:cNvPr>
          <p:cNvGrpSpPr/>
          <p:nvPr/>
        </p:nvGrpSpPr>
        <p:grpSpPr>
          <a:xfrm>
            <a:off x="5127413" y="2986160"/>
            <a:ext cx="2741788" cy="2913413"/>
            <a:chOff x="5127413" y="2986160"/>
            <a:chExt cx="2741788" cy="2913413"/>
          </a:xfrm>
        </p:grpSpPr>
        <p:sp>
          <p:nvSpPr>
            <p:cNvPr id="12" name="Thought Bubble: Cloud 11">
              <a:extLst>
                <a:ext uri="{FF2B5EF4-FFF2-40B4-BE49-F238E27FC236}">
                  <a16:creationId xmlns:a16="http://schemas.microsoft.com/office/drawing/2014/main" id="{2A147291-B9EC-4B72-BAA0-ADE42130182B}"/>
                </a:ext>
              </a:extLst>
            </p:cNvPr>
            <p:cNvSpPr/>
            <p:nvPr/>
          </p:nvSpPr>
          <p:spPr>
            <a:xfrm>
              <a:off x="5127413" y="4809067"/>
              <a:ext cx="2143976" cy="1090506"/>
            </a:xfrm>
            <a:prstGeom prst="cloudCallout">
              <a:avLst>
                <a:gd name="adj1" fmla="val 62571"/>
                <a:gd name="adj2" fmla="val -4619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>
                  <a:solidFill>
                    <a:schemeClr val="tx1"/>
                  </a:solidFill>
                </a:rPr>
                <a:t>C </a:t>
              </a:r>
              <a:r>
                <a:rPr lang="fi-FI" dirty="0" err="1">
                  <a:solidFill>
                    <a:schemeClr val="tx1"/>
                  </a:solidFill>
                </a:rPr>
                <a:t>hard</a:t>
              </a:r>
              <a:r>
                <a:rPr lang="fi-FI" dirty="0">
                  <a:solidFill>
                    <a:schemeClr val="tx1"/>
                  </a:solidFill>
                </a:rPr>
                <a:t> </a:t>
              </a:r>
              <a:r>
                <a:rPr lang="fi-FI" dirty="0" err="1">
                  <a:solidFill>
                    <a:schemeClr val="tx1"/>
                  </a:solidFill>
                </a:rPr>
                <a:t>dynamics</a:t>
              </a:r>
              <a:r>
                <a:rPr lang="fi-FI" dirty="0">
                  <a:solidFill>
                    <a:schemeClr val="tx1"/>
                  </a:solidFill>
                </a:rPr>
                <a:t>..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4256914-F2BC-4397-A10C-FC4F4AA24D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069"/>
            <a:stretch/>
          </p:blipFill>
          <p:spPr>
            <a:xfrm>
              <a:off x="7661656" y="2986160"/>
              <a:ext cx="207545" cy="227474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9BB6AD0-D2E8-410F-9006-EAB7F4F41774}"/>
              </a:ext>
            </a:extLst>
          </p:cNvPr>
          <p:cNvGrpSpPr/>
          <p:nvPr/>
        </p:nvGrpSpPr>
        <p:grpSpPr>
          <a:xfrm>
            <a:off x="6589668" y="2986160"/>
            <a:ext cx="2143976" cy="3742604"/>
            <a:chOff x="6589668" y="2986160"/>
            <a:chExt cx="2143976" cy="3742604"/>
          </a:xfrm>
        </p:grpSpPr>
        <p:sp>
          <p:nvSpPr>
            <p:cNvPr id="13" name="Thought Bubble: Cloud 12">
              <a:extLst>
                <a:ext uri="{FF2B5EF4-FFF2-40B4-BE49-F238E27FC236}">
                  <a16:creationId xmlns:a16="http://schemas.microsoft.com/office/drawing/2014/main" id="{675B3C5A-C066-407A-A212-0E7B2D372F29}"/>
                </a:ext>
              </a:extLst>
            </p:cNvPr>
            <p:cNvSpPr/>
            <p:nvPr/>
          </p:nvSpPr>
          <p:spPr>
            <a:xfrm>
              <a:off x="6589668" y="5638258"/>
              <a:ext cx="2143976" cy="1090506"/>
            </a:xfrm>
            <a:prstGeom prst="cloudCallout">
              <a:avLst>
                <a:gd name="adj1" fmla="val 25292"/>
                <a:gd name="adj2" fmla="val -7787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>
                  <a:solidFill>
                    <a:schemeClr val="tx1"/>
                  </a:solidFill>
                </a:rPr>
                <a:t>..</a:t>
              </a:r>
              <a:r>
                <a:rPr lang="fi-FI" dirty="0" err="1">
                  <a:solidFill>
                    <a:schemeClr val="tx1"/>
                  </a:solidFill>
                </a:rPr>
                <a:t>harnessed</a:t>
              </a:r>
              <a:r>
                <a:rPr lang="fi-FI" dirty="0">
                  <a:solidFill>
                    <a:schemeClr val="tx1"/>
                  </a:solidFill>
                </a:rPr>
                <a:t> </a:t>
              </a:r>
              <a:r>
                <a:rPr lang="fi-FI" dirty="0" err="1">
                  <a:solidFill>
                    <a:schemeClr val="tx1"/>
                  </a:solidFill>
                </a:rPr>
                <a:t>properly</a:t>
              </a:r>
              <a:endParaRPr lang="fi-FI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C870527-0432-4194-80BD-5C07F0FFAB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069"/>
            <a:stretch/>
          </p:blipFill>
          <p:spPr>
            <a:xfrm>
              <a:off x="8154916" y="2986160"/>
              <a:ext cx="207545" cy="2274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222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41D889-6B21-4871-B401-0D5A30967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Schemes</a:t>
            </a:r>
            <a:r>
              <a:rPr lang="fi-FI" dirty="0"/>
              <a:t> </a:t>
            </a:r>
            <a:r>
              <a:rPr lang="fi-FI" dirty="0" err="1"/>
              <a:t>optimal</a:t>
            </a:r>
            <a:r>
              <a:rPr lang="fi-FI" dirty="0"/>
              <a:t> in </a:t>
            </a:r>
            <a:r>
              <a:rPr lang="fi-FI" dirty="0" err="1"/>
              <a:t>near</a:t>
            </a:r>
            <a:r>
              <a:rPr lang="fi-FI" dirty="0"/>
              <a:t> </a:t>
            </a:r>
            <a:r>
              <a:rPr lang="fi-FI" dirty="0" err="1"/>
              <a:t>term</a:t>
            </a:r>
            <a:r>
              <a:rPr lang="fi-FI" dirty="0"/>
              <a:t>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F5523-8BBD-4CE4-A5EA-A54E28184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354782" cy="4351338"/>
          </a:xfrm>
        </p:spPr>
        <p:txBody>
          <a:bodyPr>
            <a:normAutofit/>
          </a:bodyPr>
          <a:lstStyle/>
          <a:p>
            <a:r>
              <a:rPr lang="fi-FI" dirty="0" err="1"/>
              <a:t>Recent</a:t>
            </a:r>
            <a:r>
              <a:rPr lang="fi-FI" dirty="0"/>
              <a:t> </a:t>
            </a:r>
            <a:r>
              <a:rPr lang="fi-FI" dirty="0" err="1"/>
              <a:t>trend</a:t>
            </a:r>
            <a:r>
              <a:rPr lang="fi-FI" dirty="0"/>
              <a:t>: C feedback</a:t>
            </a:r>
          </a:p>
          <a:p>
            <a:pPr lvl="1"/>
            <a:r>
              <a:rPr lang="fi-FI" dirty="0" err="1"/>
              <a:t>Helps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decoherence</a:t>
            </a:r>
            <a:r>
              <a:rPr lang="fi-FI" dirty="0"/>
              <a:t>, output </a:t>
            </a:r>
            <a:r>
              <a:rPr lang="fi-FI" dirty="0" err="1"/>
              <a:t>extraction</a:t>
            </a:r>
            <a:endParaRPr lang="fi-FI" dirty="0"/>
          </a:p>
          <a:p>
            <a:pPr marL="457200" lvl="1" indent="0">
              <a:buNone/>
            </a:pPr>
            <a:endParaRPr lang="fi-FI" dirty="0"/>
          </a:p>
          <a:p>
            <a:r>
              <a:rPr lang="fi-FI" dirty="0" err="1"/>
              <a:t>Scalability</a:t>
            </a:r>
            <a:r>
              <a:rPr lang="fi-FI" dirty="0"/>
              <a:t>??</a:t>
            </a:r>
          </a:p>
          <a:p>
            <a:pPr lvl="1"/>
            <a:r>
              <a:rPr lang="fi-FI" dirty="0" err="1"/>
              <a:t>noisy</a:t>
            </a:r>
            <a:r>
              <a:rPr lang="fi-FI" dirty="0"/>
              <a:t> </a:t>
            </a:r>
            <a:r>
              <a:rPr lang="fi-FI" dirty="0" err="1"/>
              <a:t>qubits</a:t>
            </a:r>
            <a:r>
              <a:rPr lang="fi-FI" dirty="0"/>
              <a:t>??</a:t>
            </a:r>
          </a:p>
          <a:p>
            <a:pPr lvl="1"/>
            <a:r>
              <a:rPr lang="fi-FI" dirty="0" err="1"/>
              <a:t>Photonic</a:t>
            </a:r>
            <a:r>
              <a:rPr lang="fi-FI" dirty="0"/>
              <a:t> side: GBS (</a:t>
            </a:r>
            <a:r>
              <a:rPr lang="fi-FI" dirty="0" err="1"/>
              <a:t>others</a:t>
            </a:r>
            <a:r>
              <a:rPr lang="fi-FI" dirty="0"/>
              <a:t>) + CV &amp; de-</a:t>
            </a:r>
            <a:r>
              <a:rPr lang="fi-FI" dirty="0" err="1"/>
              <a:t>Gaussification</a:t>
            </a:r>
            <a:r>
              <a:rPr lang="fi-FI" dirty="0"/>
              <a:t> (me)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2047C38-9403-432F-BAF1-BA0C281E933A}"/>
              </a:ext>
            </a:extLst>
          </p:cNvPr>
          <p:cNvGrpSpPr/>
          <p:nvPr/>
        </p:nvGrpSpPr>
        <p:grpSpPr>
          <a:xfrm>
            <a:off x="6192983" y="1971993"/>
            <a:ext cx="2212265" cy="1082315"/>
            <a:chOff x="6192983" y="1971993"/>
            <a:chExt cx="2212265" cy="108231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2D12174-A84D-41E2-96FD-B7FC005FD850}"/>
                </a:ext>
              </a:extLst>
            </p:cNvPr>
            <p:cNvGrpSpPr/>
            <p:nvPr/>
          </p:nvGrpSpPr>
          <p:grpSpPr>
            <a:xfrm>
              <a:off x="6192983" y="1971993"/>
              <a:ext cx="1878637" cy="1082315"/>
              <a:chOff x="4610216" y="2402951"/>
              <a:chExt cx="3576641" cy="2060564"/>
            </a:xfrm>
          </p:grpSpPr>
          <p:sp>
            <p:nvSpPr>
              <p:cNvPr id="11" name="Cube 10">
                <a:extLst>
                  <a:ext uri="{FF2B5EF4-FFF2-40B4-BE49-F238E27FC236}">
                    <a16:creationId xmlns:a16="http://schemas.microsoft.com/office/drawing/2014/main" id="{BA4F863A-FAE7-4AA9-896B-E785282BDD1D}"/>
                  </a:ext>
                </a:extLst>
              </p:cNvPr>
              <p:cNvSpPr/>
              <p:nvPr/>
            </p:nvSpPr>
            <p:spPr>
              <a:xfrm>
                <a:off x="5178311" y="2402951"/>
                <a:ext cx="2060563" cy="2060564"/>
              </a:xfrm>
              <a:prstGeom prst="cub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F2A682C7-56FD-4402-91E2-BA4D3072CA87}"/>
                  </a:ext>
                </a:extLst>
              </p:cNvPr>
              <p:cNvGrpSpPr/>
              <p:nvPr/>
            </p:nvGrpSpPr>
            <p:grpSpPr>
              <a:xfrm>
                <a:off x="7114292" y="3046466"/>
                <a:ext cx="1072565" cy="623806"/>
                <a:chOff x="6046970" y="2293418"/>
                <a:chExt cx="858923" cy="499551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BACA5D4D-F28E-4167-90E8-773EBE121E7C}"/>
                    </a:ext>
                  </a:extLst>
                </p:cNvPr>
                <p:cNvSpPr/>
                <p:nvPr/>
              </p:nvSpPr>
              <p:spPr>
                <a:xfrm>
                  <a:off x="6046970" y="2293418"/>
                  <a:ext cx="858923" cy="49955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21" name="Flowchart: Delay 20">
                  <a:extLst>
                    <a:ext uri="{FF2B5EF4-FFF2-40B4-BE49-F238E27FC236}">
                      <a16:creationId xmlns:a16="http://schemas.microsoft.com/office/drawing/2014/main" id="{3EC90D84-A407-4CE7-A3F8-C26DFD6532E4}"/>
                    </a:ext>
                  </a:extLst>
                </p:cNvPr>
                <p:cNvSpPr/>
                <p:nvPr/>
              </p:nvSpPr>
              <p:spPr>
                <a:xfrm rot="16200000">
                  <a:off x="6293739" y="2270811"/>
                  <a:ext cx="347107" cy="546356"/>
                </a:xfrm>
                <a:prstGeom prst="flowChartDelay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22" name="Flowchart: Extract 21">
                  <a:extLst>
                    <a:ext uri="{FF2B5EF4-FFF2-40B4-BE49-F238E27FC236}">
                      <a16:creationId xmlns:a16="http://schemas.microsoft.com/office/drawing/2014/main" id="{866C0962-AD3B-4FA1-B8B4-AECEDF92F631}"/>
                    </a:ext>
                  </a:extLst>
                </p:cNvPr>
                <p:cNvSpPr/>
                <p:nvPr/>
              </p:nvSpPr>
              <p:spPr>
                <a:xfrm rot="1187998">
                  <a:off x="6447497" y="2457495"/>
                  <a:ext cx="119292" cy="232482"/>
                </a:xfrm>
                <a:prstGeom prst="flowChartExtract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AB4B75A3-3B3B-4981-A3E1-9A6ED17C027F}"/>
                    </a:ext>
                  </a:extLst>
                </p:cNvPr>
                <p:cNvCxnSpPr/>
                <p:nvPr/>
              </p:nvCxnSpPr>
              <p:spPr>
                <a:xfrm>
                  <a:off x="6472238" y="2383884"/>
                  <a:ext cx="0" cy="4445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68A61A55-1EBE-4273-AB38-3D3BE8BF3A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692901" y="2514078"/>
                  <a:ext cx="0" cy="4445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2634E470-6E5A-4181-B4CB-CBCDAB81ED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248401" y="2514148"/>
                  <a:ext cx="0" cy="4445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D9210299-5A3D-47A4-AFB9-14EADB03B4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6627814" y="2421397"/>
                  <a:ext cx="0" cy="4445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5BA862BF-C68E-4956-9030-226A47A78C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 flipH="1">
                  <a:off x="6332379" y="2420851"/>
                  <a:ext cx="0" cy="4445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Arrow: Right 12">
                <a:extLst>
                  <a:ext uri="{FF2B5EF4-FFF2-40B4-BE49-F238E27FC236}">
                    <a16:creationId xmlns:a16="http://schemas.microsoft.com/office/drawing/2014/main" id="{AB09847E-EE33-4BB2-8BE7-68261443EF46}"/>
                  </a:ext>
                </a:extLst>
              </p:cNvPr>
              <p:cNvSpPr/>
              <p:nvPr/>
            </p:nvSpPr>
            <p:spPr>
              <a:xfrm>
                <a:off x="4610216" y="3176675"/>
                <a:ext cx="460531" cy="366488"/>
              </a:xfrm>
              <a:prstGeom prst="rightArrow">
                <a:avLst>
                  <a:gd name="adj1" fmla="val 42712"/>
                  <a:gd name="adj2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8957E60-4D9D-499B-A7CB-B4DFA2C09596}"/>
                  </a:ext>
                </a:extLst>
              </p:cNvPr>
              <p:cNvSpPr txBox="1"/>
              <p:nvPr/>
            </p:nvSpPr>
            <p:spPr>
              <a:xfrm>
                <a:off x="5190071" y="3185253"/>
                <a:ext cx="1554585" cy="854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1600" dirty="0">
                    <a:solidFill>
                      <a:schemeClr val="bg1">
                        <a:lumMod val="95000"/>
                      </a:schemeClr>
                    </a:solidFill>
                  </a:rPr>
                  <a:t>Q </a:t>
                </a:r>
              </a:p>
              <a:p>
                <a:pPr algn="ctr"/>
                <a:r>
                  <a:rPr lang="fi-FI" sz="1600" dirty="0">
                    <a:solidFill>
                      <a:schemeClr val="bg1">
                        <a:lumMod val="95000"/>
                      </a:schemeClr>
                    </a:solidFill>
                  </a:rPr>
                  <a:t>inside</a:t>
                </a:r>
              </a:p>
            </p:txBody>
          </p:sp>
        </p:grpSp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6DAA7B9B-C051-451A-B126-70528396AEF5}"/>
                </a:ext>
              </a:extLst>
            </p:cNvPr>
            <p:cNvSpPr/>
            <p:nvPr/>
          </p:nvSpPr>
          <p:spPr>
            <a:xfrm>
              <a:off x="8163353" y="2382478"/>
              <a:ext cx="241895" cy="192498"/>
            </a:xfrm>
            <a:prstGeom prst="rightArrow">
              <a:avLst>
                <a:gd name="adj1" fmla="val 42712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D7B803F-5116-4C36-9AC3-216F965DDE25}"/>
              </a:ext>
            </a:extLst>
          </p:cNvPr>
          <p:cNvGrpSpPr/>
          <p:nvPr/>
        </p:nvGrpSpPr>
        <p:grpSpPr>
          <a:xfrm>
            <a:off x="7747444" y="2658258"/>
            <a:ext cx="2200912" cy="1082315"/>
            <a:chOff x="7747444" y="2658258"/>
            <a:chExt cx="2200912" cy="1082315"/>
          </a:xfrm>
        </p:grpSpPr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B76CE8CA-C4B8-4D2B-98BD-908663CF2522}"/>
                </a:ext>
              </a:extLst>
            </p:cNvPr>
            <p:cNvSpPr/>
            <p:nvPr/>
          </p:nvSpPr>
          <p:spPr>
            <a:xfrm rot="2531878">
              <a:off x="7768196" y="2744888"/>
              <a:ext cx="241895" cy="192498"/>
            </a:xfrm>
            <a:prstGeom prst="rightArrow">
              <a:avLst>
                <a:gd name="adj1" fmla="val 42712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E09AE7F-D331-4DB6-8AD5-6AB28199F770}"/>
                </a:ext>
              </a:extLst>
            </p:cNvPr>
            <p:cNvGrpSpPr/>
            <p:nvPr/>
          </p:nvGrpSpPr>
          <p:grpSpPr>
            <a:xfrm>
              <a:off x="7747444" y="2658258"/>
              <a:ext cx="1878637" cy="1082315"/>
              <a:chOff x="4610216" y="2402951"/>
              <a:chExt cx="3576641" cy="2060564"/>
            </a:xfrm>
          </p:grpSpPr>
          <p:sp>
            <p:nvSpPr>
              <p:cNvPr id="38" name="Cube 37">
                <a:extLst>
                  <a:ext uri="{FF2B5EF4-FFF2-40B4-BE49-F238E27FC236}">
                    <a16:creationId xmlns:a16="http://schemas.microsoft.com/office/drawing/2014/main" id="{72F45B29-DDFF-436E-AA06-2542D25D59BB}"/>
                  </a:ext>
                </a:extLst>
              </p:cNvPr>
              <p:cNvSpPr/>
              <p:nvPr/>
            </p:nvSpPr>
            <p:spPr>
              <a:xfrm>
                <a:off x="5178311" y="2402951"/>
                <a:ext cx="2060563" cy="2060564"/>
              </a:xfrm>
              <a:prstGeom prst="cub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D59893D8-29D8-43BB-BD09-D4EBCF8CB6F3}"/>
                  </a:ext>
                </a:extLst>
              </p:cNvPr>
              <p:cNvGrpSpPr/>
              <p:nvPr/>
            </p:nvGrpSpPr>
            <p:grpSpPr>
              <a:xfrm>
                <a:off x="7114292" y="3046466"/>
                <a:ext cx="1072565" cy="623806"/>
                <a:chOff x="6046970" y="2293418"/>
                <a:chExt cx="858923" cy="499551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E096BD41-658E-4EB4-A132-4DFEC0525B5B}"/>
                    </a:ext>
                  </a:extLst>
                </p:cNvPr>
                <p:cNvSpPr/>
                <p:nvPr/>
              </p:nvSpPr>
              <p:spPr>
                <a:xfrm>
                  <a:off x="6046970" y="2293418"/>
                  <a:ext cx="858923" cy="49955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43" name="Flowchart: Delay 42">
                  <a:extLst>
                    <a:ext uri="{FF2B5EF4-FFF2-40B4-BE49-F238E27FC236}">
                      <a16:creationId xmlns:a16="http://schemas.microsoft.com/office/drawing/2014/main" id="{5F1E3609-7222-47BF-8C2C-D589EA37CC00}"/>
                    </a:ext>
                  </a:extLst>
                </p:cNvPr>
                <p:cNvSpPr/>
                <p:nvPr/>
              </p:nvSpPr>
              <p:spPr>
                <a:xfrm rot="16200000">
                  <a:off x="6293739" y="2270811"/>
                  <a:ext cx="347107" cy="546356"/>
                </a:xfrm>
                <a:prstGeom prst="flowChartDelay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44" name="Flowchart: Extract 43">
                  <a:extLst>
                    <a:ext uri="{FF2B5EF4-FFF2-40B4-BE49-F238E27FC236}">
                      <a16:creationId xmlns:a16="http://schemas.microsoft.com/office/drawing/2014/main" id="{1A588557-0F6A-4735-BB30-D7E3866A20BE}"/>
                    </a:ext>
                  </a:extLst>
                </p:cNvPr>
                <p:cNvSpPr/>
                <p:nvPr/>
              </p:nvSpPr>
              <p:spPr>
                <a:xfrm rot="1187998">
                  <a:off x="6447497" y="2457495"/>
                  <a:ext cx="119292" cy="232482"/>
                </a:xfrm>
                <a:prstGeom prst="flowChartExtract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DD8732C9-6334-4559-BAC4-5B7AEA5165DF}"/>
                    </a:ext>
                  </a:extLst>
                </p:cNvPr>
                <p:cNvCxnSpPr/>
                <p:nvPr/>
              </p:nvCxnSpPr>
              <p:spPr>
                <a:xfrm>
                  <a:off x="6472238" y="2383884"/>
                  <a:ext cx="0" cy="4445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8F0724F1-CCF2-45E7-96D0-2B2A4D2FAA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692901" y="2514078"/>
                  <a:ext cx="0" cy="4445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04418708-CC63-4568-824F-D8201BDB45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248401" y="2514148"/>
                  <a:ext cx="0" cy="4445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C4922F24-FA39-4210-B3D3-371E69DFB8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6627814" y="2421397"/>
                  <a:ext cx="0" cy="4445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18FF3114-A3E8-450C-BB5F-81F925FFF0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 flipH="1">
                  <a:off x="6332379" y="2420851"/>
                  <a:ext cx="0" cy="4445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Arrow: Right 39">
                <a:extLst>
                  <a:ext uri="{FF2B5EF4-FFF2-40B4-BE49-F238E27FC236}">
                    <a16:creationId xmlns:a16="http://schemas.microsoft.com/office/drawing/2014/main" id="{F7F94993-44F3-43A6-A2CE-5E7AF85DB86E}"/>
                  </a:ext>
                </a:extLst>
              </p:cNvPr>
              <p:cNvSpPr/>
              <p:nvPr/>
            </p:nvSpPr>
            <p:spPr>
              <a:xfrm>
                <a:off x="4610216" y="3176675"/>
                <a:ext cx="460531" cy="366488"/>
              </a:xfrm>
              <a:prstGeom prst="rightArrow">
                <a:avLst>
                  <a:gd name="adj1" fmla="val 42712"/>
                  <a:gd name="adj2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DE21C96-831E-474A-8D90-5C14A2F71727}"/>
                  </a:ext>
                </a:extLst>
              </p:cNvPr>
              <p:cNvSpPr txBox="1"/>
              <p:nvPr/>
            </p:nvSpPr>
            <p:spPr>
              <a:xfrm>
                <a:off x="5190071" y="3185253"/>
                <a:ext cx="1554585" cy="854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1600" dirty="0">
                    <a:solidFill>
                      <a:schemeClr val="bg1">
                        <a:lumMod val="95000"/>
                      </a:schemeClr>
                    </a:solidFill>
                  </a:rPr>
                  <a:t>Q </a:t>
                </a:r>
              </a:p>
              <a:p>
                <a:pPr algn="ctr"/>
                <a:r>
                  <a:rPr lang="fi-FI" sz="1600" dirty="0">
                    <a:solidFill>
                      <a:schemeClr val="bg1">
                        <a:lumMod val="95000"/>
                      </a:schemeClr>
                    </a:solidFill>
                  </a:rPr>
                  <a:t>inside</a:t>
                </a:r>
              </a:p>
            </p:txBody>
          </p:sp>
        </p:grpSp>
        <p:sp>
          <p:nvSpPr>
            <p:cNvPr id="50" name="Arrow: Right 49">
              <a:extLst>
                <a:ext uri="{FF2B5EF4-FFF2-40B4-BE49-F238E27FC236}">
                  <a16:creationId xmlns:a16="http://schemas.microsoft.com/office/drawing/2014/main" id="{52A86A2B-551C-486A-B1CC-719F83229F74}"/>
                </a:ext>
              </a:extLst>
            </p:cNvPr>
            <p:cNvSpPr/>
            <p:nvPr/>
          </p:nvSpPr>
          <p:spPr>
            <a:xfrm>
              <a:off x="9706461" y="3059324"/>
              <a:ext cx="241895" cy="192498"/>
            </a:xfrm>
            <a:prstGeom prst="rightArrow">
              <a:avLst>
                <a:gd name="adj1" fmla="val 42712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06B1055-41AC-4261-AE82-F6B90F5235B7}"/>
              </a:ext>
            </a:extLst>
          </p:cNvPr>
          <p:cNvGrpSpPr/>
          <p:nvPr/>
        </p:nvGrpSpPr>
        <p:grpSpPr>
          <a:xfrm>
            <a:off x="9272774" y="3360614"/>
            <a:ext cx="2200912" cy="1082315"/>
            <a:chOff x="9272774" y="3360614"/>
            <a:chExt cx="2200912" cy="1082315"/>
          </a:xfrm>
        </p:grpSpPr>
        <p:sp>
          <p:nvSpPr>
            <p:cNvPr id="51" name="Arrow: Right 50">
              <a:extLst>
                <a:ext uri="{FF2B5EF4-FFF2-40B4-BE49-F238E27FC236}">
                  <a16:creationId xmlns:a16="http://schemas.microsoft.com/office/drawing/2014/main" id="{4948F6EA-1AD2-4FDC-AA7D-B9F790ADE180}"/>
                </a:ext>
              </a:extLst>
            </p:cNvPr>
            <p:cNvSpPr/>
            <p:nvPr/>
          </p:nvSpPr>
          <p:spPr>
            <a:xfrm rot="2531878">
              <a:off x="9293526" y="3447244"/>
              <a:ext cx="241895" cy="192498"/>
            </a:xfrm>
            <a:prstGeom prst="rightArrow">
              <a:avLst>
                <a:gd name="adj1" fmla="val 42712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FA2DDE0-BEAF-4592-8FA5-504968C52108}"/>
                </a:ext>
              </a:extLst>
            </p:cNvPr>
            <p:cNvGrpSpPr/>
            <p:nvPr/>
          </p:nvGrpSpPr>
          <p:grpSpPr>
            <a:xfrm>
              <a:off x="9272774" y="3360614"/>
              <a:ext cx="1878637" cy="1082315"/>
              <a:chOff x="4610216" y="2402951"/>
              <a:chExt cx="3576641" cy="2060564"/>
            </a:xfrm>
          </p:grpSpPr>
          <p:sp>
            <p:nvSpPr>
              <p:cNvPr id="53" name="Cube 52">
                <a:extLst>
                  <a:ext uri="{FF2B5EF4-FFF2-40B4-BE49-F238E27FC236}">
                    <a16:creationId xmlns:a16="http://schemas.microsoft.com/office/drawing/2014/main" id="{56FAF4CD-335B-4E0D-AE58-F612AF0A0FD8}"/>
                  </a:ext>
                </a:extLst>
              </p:cNvPr>
              <p:cNvSpPr/>
              <p:nvPr/>
            </p:nvSpPr>
            <p:spPr>
              <a:xfrm>
                <a:off x="5178311" y="2402951"/>
                <a:ext cx="2060563" cy="2060564"/>
              </a:xfrm>
              <a:prstGeom prst="cub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33F1EA35-DBA2-4CE0-BE94-091CBD0914E3}"/>
                  </a:ext>
                </a:extLst>
              </p:cNvPr>
              <p:cNvGrpSpPr/>
              <p:nvPr/>
            </p:nvGrpSpPr>
            <p:grpSpPr>
              <a:xfrm>
                <a:off x="7114292" y="3046466"/>
                <a:ext cx="1072565" cy="623806"/>
                <a:chOff x="6046970" y="2293418"/>
                <a:chExt cx="858923" cy="499551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0ADA6B8C-7C62-456A-945D-6BDEDBAA012F}"/>
                    </a:ext>
                  </a:extLst>
                </p:cNvPr>
                <p:cNvSpPr/>
                <p:nvPr/>
              </p:nvSpPr>
              <p:spPr>
                <a:xfrm>
                  <a:off x="6046970" y="2293418"/>
                  <a:ext cx="858923" cy="49955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58" name="Flowchart: Delay 57">
                  <a:extLst>
                    <a:ext uri="{FF2B5EF4-FFF2-40B4-BE49-F238E27FC236}">
                      <a16:creationId xmlns:a16="http://schemas.microsoft.com/office/drawing/2014/main" id="{08BB6BDD-538A-4D7A-BA39-F4BF89713FCC}"/>
                    </a:ext>
                  </a:extLst>
                </p:cNvPr>
                <p:cNvSpPr/>
                <p:nvPr/>
              </p:nvSpPr>
              <p:spPr>
                <a:xfrm rot="16200000">
                  <a:off x="6293739" y="2270811"/>
                  <a:ext cx="347107" cy="546356"/>
                </a:xfrm>
                <a:prstGeom prst="flowChartDelay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sp>
              <p:nvSpPr>
                <p:cNvPr id="59" name="Flowchart: Extract 58">
                  <a:extLst>
                    <a:ext uri="{FF2B5EF4-FFF2-40B4-BE49-F238E27FC236}">
                      <a16:creationId xmlns:a16="http://schemas.microsoft.com/office/drawing/2014/main" id="{95167BD9-0608-4A01-BE5F-ACDF2E14D352}"/>
                    </a:ext>
                  </a:extLst>
                </p:cNvPr>
                <p:cNvSpPr/>
                <p:nvPr/>
              </p:nvSpPr>
              <p:spPr>
                <a:xfrm rot="1187998">
                  <a:off x="6447497" y="2457495"/>
                  <a:ext cx="119292" cy="232482"/>
                </a:xfrm>
                <a:prstGeom prst="flowChartExtract">
                  <a:avLst/>
                </a:prstGeom>
                <a:solidFill>
                  <a:srgbClr val="FF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D1F7A7BF-9A4E-495E-A9E2-BA248B3D2543}"/>
                    </a:ext>
                  </a:extLst>
                </p:cNvPr>
                <p:cNvCxnSpPr/>
                <p:nvPr/>
              </p:nvCxnSpPr>
              <p:spPr>
                <a:xfrm>
                  <a:off x="6472238" y="2383884"/>
                  <a:ext cx="0" cy="4445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24FDA9AF-DF59-4B3E-994D-D18EAE4756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692901" y="2514078"/>
                  <a:ext cx="0" cy="4445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62B4EBC5-FF87-4763-BA44-731FCBDBE8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6248401" y="2514148"/>
                  <a:ext cx="0" cy="4445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DA51C36D-BD89-4A71-935B-EA8E893D02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6627814" y="2421397"/>
                  <a:ext cx="0" cy="4445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8DE1E3DF-5BF6-42F1-ADBB-A652D03D80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 flipH="1">
                  <a:off x="6332379" y="2420851"/>
                  <a:ext cx="0" cy="4445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" name="Arrow: Right 54">
                <a:extLst>
                  <a:ext uri="{FF2B5EF4-FFF2-40B4-BE49-F238E27FC236}">
                    <a16:creationId xmlns:a16="http://schemas.microsoft.com/office/drawing/2014/main" id="{85CFB685-CCE4-4B02-B750-06A1511B953E}"/>
                  </a:ext>
                </a:extLst>
              </p:cNvPr>
              <p:cNvSpPr/>
              <p:nvPr/>
            </p:nvSpPr>
            <p:spPr>
              <a:xfrm>
                <a:off x="4610216" y="3176675"/>
                <a:ext cx="460531" cy="366488"/>
              </a:xfrm>
              <a:prstGeom prst="rightArrow">
                <a:avLst>
                  <a:gd name="adj1" fmla="val 42712"/>
                  <a:gd name="adj2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E006F6F-4E42-46D5-8437-B6B9085C0601}"/>
                  </a:ext>
                </a:extLst>
              </p:cNvPr>
              <p:cNvSpPr txBox="1"/>
              <p:nvPr/>
            </p:nvSpPr>
            <p:spPr>
              <a:xfrm>
                <a:off x="5190071" y="3185253"/>
                <a:ext cx="1554585" cy="854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1600" dirty="0">
                    <a:solidFill>
                      <a:schemeClr val="bg1">
                        <a:lumMod val="95000"/>
                      </a:schemeClr>
                    </a:solidFill>
                  </a:rPr>
                  <a:t>Q </a:t>
                </a:r>
              </a:p>
              <a:p>
                <a:pPr algn="ctr"/>
                <a:r>
                  <a:rPr lang="fi-FI" sz="1600" dirty="0">
                    <a:solidFill>
                      <a:schemeClr val="bg1">
                        <a:lumMod val="95000"/>
                      </a:schemeClr>
                    </a:solidFill>
                  </a:rPr>
                  <a:t>inside</a:t>
                </a:r>
              </a:p>
            </p:txBody>
          </p:sp>
        </p:grpSp>
        <p:sp>
          <p:nvSpPr>
            <p:cNvPr id="65" name="Arrow: Right 64">
              <a:extLst>
                <a:ext uri="{FF2B5EF4-FFF2-40B4-BE49-F238E27FC236}">
                  <a16:creationId xmlns:a16="http://schemas.microsoft.com/office/drawing/2014/main" id="{391E8063-F0F4-47D5-9508-BF5A619142A6}"/>
                </a:ext>
              </a:extLst>
            </p:cNvPr>
            <p:cNvSpPr/>
            <p:nvPr/>
          </p:nvSpPr>
          <p:spPr>
            <a:xfrm>
              <a:off x="11231791" y="3761680"/>
              <a:ext cx="241895" cy="192498"/>
            </a:xfrm>
            <a:prstGeom prst="rightArrow">
              <a:avLst>
                <a:gd name="adj1" fmla="val 42712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69" name="Thought Bubble: Cloud 68">
            <a:extLst>
              <a:ext uri="{FF2B5EF4-FFF2-40B4-BE49-F238E27FC236}">
                <a16:creationId xmlns:a16="http://schemas.microsoft.com/office/drawing/2014/main" id="{3C4FEE77-2066-46CA-B6C5-9A9F5BB8742B}"/>
              </a:ext>
            </a:extLst>
          </p:cNvPr>
          <p:cNvSpPr/>
          <p:nvPr/>
        </p:nvSpPr>
        <p:spPr>
          <a:xfrm>
            <a:off x="7989339" y="1175880"/>
            <a:ext cx="1543108" cy="944962"/>
          </a:xfrm>
          <a:prstGeom prst="cloudCallout">
            <a:avLst>
              <a:gd name="adj1" fmla="val -43219"/>
              <a:gd name="adj2" fmla="val 632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Can </a:t>
            </a:r>
            <a:r>
              <a:rPr lang="fi-FI" sz="1200" dirty="0" err="1">
                <a:solidFill>
                  <a:schemeClr val="tx1"/>
                </a:solidFill>
              </a:rPr>
              <a:t>now</a:t>
            </a:r>
            <a:r>
              <a:rPr lang="fi-FI" sz="1200" dirty="0">
                <a:solidFill>
                  <a:schemeClr val="tx1"/>
                </a:solidFill>
              </a:rPr>
              <a:t> </a:t>
            </a:r>
            <a:r>
              <a:rPr lang="fi-FI" sz="1200" dirty="0" err="1">
                <a:solidFill>
                  <a:schemeClr val="tx1"/>
                </a:solidFill>
              </a:rPr>
              <a:t>be</a:t>
            </a:r>
            <a:r>
              <a:rPr lang="fi-FI" sz="1200" dirty="0">
                <a:solidFill>
                  <a:schemeClr val="tx1"/>
                </a:solidFill>
              </a:rPr>
              <a:t> </a:t>
            </a:r>
            <a:r>
              <a:rPr lang="fi-FI" sz="1200" dirty="0" err="1">
                <a:solidFill>
                  <a:schemeClr val="tx1"/>
                </a:solidFill>
              </a:rPr>
              <a:t>destructive</a:t>
            </a:r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BA30BBF-04DB-4118-B5E2-4D3A7036BDEE}"/>
              </a:ext>
            </a:extLst>
          </p:cNvPr>
          <p:cNvSpPr/>
          <p:nvPr/>
        </p:nvSpPr>
        <p:spPr>
          <a:xfrm>
            <a:off x="5089509" y="5972590"/>
            <a:ext cx="33157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1400" dirty="0">
                <a:latin typeface="Arial" panose="020B0604020202020204" pitchFamily="34" charset="0"/>
              </a:rPr>
              <a:t>"</a:t>
            </a:r>
            <a:r>
              <a:rPr lang="fi-FI" sz="1400" dirty="0" err="1">
                <a:latin typeface="Arial" panose="020B0604020202020204" pitchFamily="34" charset="0"/>
              </a:rPr>
              <a:t>Quantum</a:t>
            </a:r>
            <a:r>
              <a:rPr lang="fi-FI" sz="1400" dirty="0">
                <a:latin typeface="Arial" panose="020B0604020202020204" pitchFamily="34" charset="0"/>
              </a:rPr>
              <a:t> </a:t>
            </a:r>
            <a:r>
              <a:rPr lang="fi-FI" sz="1400" dirty="0" err="1">
                <a:latin typeface="Arial" panose="020B0604020202020204" pitchFamily="34" charset="0"/>
              </a:rPr>
              <a:t>optical</a:t>
            </a:r>
            <a:r>
              <a:rPr lang="fi-FI" sz="1400" dirty="0">
                <a:latin typeface="Arial" panose="020B0604020202020204" pitchFamily="34" charset="0"/>
              </a:rPr>
              <a:t> </a:t>
            </a:r>
            <a:r>
              <a:rPr lang="fi-FI" sz="1400" dirty="0" err="1">
                <a:latin typeface="Arial" panose="020B0604020202020204" pitchFamily="34" charset="0"/>
              </a:rPr>
              <a:t>reservoir</a:t>
            </a:r>
            <a:r>
              <a:rPr lang="fi-FI" sz="1400" dirty="0">
                <a:latin typeface="Arial" panose="020B0604020202020204" pitchFamily="34" charset="0"/>
              </a:rPr>
              <a:t> </a:t>
            </a:r>
            <a:r>
              <a:rPr lang="fi-FI" sz="1400" dirty="0" err="1">
                <a:latin typeface="Arial" panose="020B0604020202020204" pitchFamily="34" charset="0"/>
              </a:rPr>
              <a:t>computing</a:t>
            </a:r>
            <a:r>
              <a:rPr lang="fi-FI" sz="1400" dirty="0">
                <a:latin typeface="Arial" panose="020B0604020202020204" pitchFamily="34" charset="0"/>
              </a:rPr>
              <a:t> </a:t>
            </a:r>
            <a:r>
              <a:rPr lang="fi-FI" sz="1400" dirty="0" err="1">
                <a:latin typeface="Arial" panose="020B0604020202020204" pitchFamily="34" charset="0"/>
              </a:rPr>
              <a:t>powered</a:t>
            </a:r>
            <a:r>
              <a:rPr lang="fi-FI" sz="1400" dirty="0">
                <a:latin typeface="Arial" panose="020B0604020202020204" pitchFamily="34" charset="0"/>
              </a:rPr>
              <a:t> </a:t>
            </a:r>
            <a:r>
              <a:rPr lang="fi-FI" sz="1400" dirty="0" err="1">
                <a:latin typeface="Arial" panose="020B0604020202020204" pitchFamily="34" charset="0"/>
              </a:rPr>
              <a:t>by</a:t>
            </a:r>
            <a:r>
              <a:rPr lang="fi-FI" sz="1400" dirty="0">
                <a:latin typeface="Arial" panose="020B0604020202020204" pitchFamily="34" charset="0"/>
              </a:rPr>
              <a:t> </a:t>
            </a:r>
            <a:r>
              <a:rPr lang="fi-FI" sz="1400" dirty="0" err="1">
                <a:latin typeface="Arial" panose="020B0604020202020204" pitchFamily="34" charset="0"/>
              </a:rPr>
              <a:t>boson</a:t>
            </a:r>
            <a:r>
              <a:rPr lang="fi-FI" sz="1400" dirty="0">
                <a:latin typeface="Arial" panose="020B0604020202020204" pitchFamily="34" charset="0"/>
              </a:rPr>
              <a:t> </a:t>
            </a:r>
            <a:r>
              <a:rPr lang="fi-FI" sz="1400" dirty="0" err="1">
                <a:latin typeface="Arial" panose="020B0604020202020204" pitchFamily="34" charset="0"/>
              </a:rPr>
              <a:t>sampling</a:t>
            </a:r>
            <a:r>
              <a:rPr lang="fi-FI" sz="1400" dirty="0">
                <a:latin typeface="Arial" panose="020B0604020202020204" pitchFamily="34" charset="0"/>
              </a:rPr>
              <a:t>." </a:t>
            </a:r>
            <a:r>
              <a:rPr lang="fi-FI" sz="1400" i="1" dirty="0" err="1">
                <a:latin typeface="Arial" panose="020B0604020202020204" pitchFamily="34" charset="0"/>
              </a:rPr>
              <a:t>Optica</a:t>
            </a:r>
            <a:r>
              <a:rPr lang="fi-FI" sz="1400" i="1" dirty="0">
                <a:latin typeface="Arial" panose="020B0604020202020204" pitchFamily="34" charset="0"/>
              </a:rPr>
              <a:t> </a:t>
            </a:r>
            <a:r>
              <a:rPr lang="fi-FI" sz="1400" i="1" dirty="0" err="1">
                <a:latin typeface="Arial" panose="020B0604020202020204" pitchFamily="34" charset="0"/>
              </a:rPr>
              <a:t>Quantum</a:t>
            </a:r>
            <a:r>
              <a:rPr lang="fi-FI" sz="1400" dirty="0">
                <a:latin typeface="Arial" panose="020B0604020202020204" pitchFamily="34" charset="0"/>
              </a:rPr>
              <a:t> 3.3 (2025): 238-245.</a:t>
            </a:r>
            <a:endParaRPr lang="fi-FI" sz="14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C6A1D38-FA53-46AC-BC7E-28BE6F6DB287}"/>
              </a:ext>
            </a:extLst>
          </p:cNvPr>
          <p:cNvSpPr/>
          <p:nvPr/>
        </p:nvSpPr>
        <p:spPr>
          <a:xfrm>
            <a:off x="8520848" y="5974077"/>
            <a:ext cx="35246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1400" dirty="0">
                <a:latin typeface="Arial" panose="020B0604020202020204" pitchFamily="34" charset="0"/>
              </a:rPr>
              <a:t>"</a:t>
            </a:r>
            <a:r>
              <a:rPr lang="fi-FI" sz="1400" dirty="0" err="1">
                <a:latin typeface="Arial" panose="020B0604020202020204" pitchFamily="34" charset="0"/>
              </a:rPr>
              <a:t>Large-scale</a:t>
            </a:r>
            <a:r>
              <a:rPr lang="fi-FI" sz="1400" dirty="0">
                <a:latin typeface="Arial" panose="020B0604020202020204" pitchFamily="34" charset="0"/>
              </a:rPr>
              <a:t> </a:t>
            </a:r>
            <a:r>
              <a:rPr lang="fi-FI" sz="1400" dirty="0" err="1">
                <a:latin typeface="Arial" panose="020B0604020202020204" pitchFamily="34" charset="0"/>
              </a:rPr>
              <a:t>quantum</a:t>
            </a:r>
            <a:r>
              <a:rPr lang="fi-FI" sz="1400" dirty="0">
                <a:latin typeface="Arial" panose="020B0604020202020204" pitchFamily="34" charset="0"/>
              </a:rPr>
              <a:t> </a:t>
            </a:r>
            <a:r>
              <a:rPr lang="fi-FI" sz="1400" dirty="0" err="1">
                <a:latin typeface="Arial" panose="020B0604020202020204" pitchFamily="34" charset="0"/>
              </a:rPr>
              <a:t>reservoir</a:t>
            </a:r>
            <a:r>
              <a:rPr lang="fi-FI" sz="1400" dirty="0">
                <a:latin typeface="Arial" panose="020B0604020202020204" pitchFamily="34" charset="0"/>
              </a:rPr>
              <a:t> </a:t>
            </a:r>
            <a:r>
              <a:rPr lang="fi-FI" sz="1400" dirty="0" err="1">
                <a:latin typeface="Arial" panose="020B0604020202020204" pitchFamily="34" charset="0"/>
              </a:rPr>
              <a:t>computing</a:t>
            </a:r>
            <a:r>
              <a:rPr lang="fi-FI" sz="1400" dirty="0">
                <a:latin typeface="Arial" panose="020B0604020202020204" pitchFamily="34" charset="0"/>
              </a:rPr>
              <a:t> </a:t>
            </a:r>
            <a:r>
              <a:rPr lang="fi-FI" sz="1400" dirty="0" err="1">
                <a:latin typeface="Arial" panose="020B0604020202020204" pitchFamily="34" charset="0"/>
              </a:rPr>
              <a:t>using</a:t>
            </a:r>
            <a:r>
              <a:rPr lang="fi-FI" sz="1400" dirty="0">
                <a:latin typeface="Arial" panose="020B0604020202020204" pitchFamily="34" charset="0"/>
              </a:rPr>
              <a:t> a </a:t>
            </a:r>
            <a:r>
              <a:rPr lang="fi-FI" sz="1400" dirty="0" err="1">
                <a:latin typeface="Arial" panose="020B0604020202020204" pitchFamily="34" charset="0"/>
              </a:rPr>
              <a:t>Gaussian</a:t>
            </a:r>
            <a:r>
              <a:rPr lang="fi-FI" sz="1400" dirty="0">
                <a:latin typeface="Arial" panose="020B0604020202020204" pitchFamily="34" charset="0"/>
              </a:rPr>
              <a:t> Boson </a:t>
            </a:r>
            <a:r>
              <a:rPr lang="fi-FI" sz="1400" dirty="0" err="1">
                <a:latin typeface="Arial" panose="020B0604020202020204" pitchFamily="34" charset="0"/>
              </a:rPr>
              <a:t>Sampler</a:t>
            </a:r>
            <a:r>
              <a:rPr lang="fi-FI" sz="1400" dirty="0">
                <a:latin typeface="Arial" panose="020B0604020202020204" pitchFamily="34" charset="0"/>
              </a:rPr>
              <a:t>." </a:t>
            </a:r>
            <a:r>
              <a:rPr lang="fi-FI" sz="1400" i="1" dirty="0" err="1">
                <a:latin typeface="Arial" panose="020B0604020202020204" pitchFamily="34" charset="0"/>
              </a:rPr>
              <a:t>arXiv</a:t>
            </a:r>
            <a:r>
              <a:rPr lang="fi-FI" sz="1400" i="1" dirty="0">
                <a:latin typeface="Arial" panose="020B0604020202020204" pitchFamily="34" charset="0"/>
              </a:rPr>
              <a:t> </a:t>
            </a:r>
            <a:r>
              <a:rPr lang="fi-FI" sz="1400" i="1" dirty="0" err="1">
                <a:latin typeface="Arial" panose="020B0604020202020204" pitchFamily="34" charset="0"/>
              </a:rPr>
              <a:t>preprint</a:t>
            </a:r>
            <a:r>
              <a:rPr lang="fi-FI" sz="1400" i="1" dirty="0">
                <a:latin typeface="Arial" panose="020B0604020202020204" pitchFamily="34" charset="0"/>
              </a:rPr>
              <a:t> arXiv:2505.13695</a:t>
            </a:r>
            <a:r>
              <a:rPr lang="fi-FI" sz="1400" dirty="0">
                <a:latin typeface="Arial" panose="020B0604020202020204" pitchFamily="34" charset="0"/>
              </a:rPr>
              <a:t> (2025).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34438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7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41D889-6B21-4871-B401-0D5A30967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problem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ML </a:t>
            </a:r>
            <a:r>
              <a:rPr lang="fi-FI" dirty="0" err="1"/>
              <a:t>tasks</a:t>
            </a:r>
            <a:endParaRPr lang="fi-FI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65BE378-4701-4863-B7F0-234512C49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04541"/>
              </p:ext>
            </p:extLst>
          </p:nvPr>
        </p:nvGraphicFramePr>
        <p:xfrm>
          <a:off x="1136863" y="1995743"/>
          <a:ext cx="10515600" cy="2852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54505079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73643523"/>
                    </a:ext>
                  </a:extLst>
                </a:gridCol>
              </a:tblGrid>
              <a:tr h="539941">
                <a:tc>
                  <a:txBody>
                    <a:bodyPr/>
                    <a:lstStyle/>
                    <a:p>
                      <a:r>
                        <a:rPr lang="fi-FI" dirty="0" err="1"/>
                        <a:t>Conventional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algorithm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051804"/>
                  </a:ext>
                </a:extLst>
              </a:tr>
              <a:tr h="539941">
                <a:tc>
                  <a:txBody>
                    <a:bodyPr/>
                    <a:lstStyle/>
                    <a:p>
                      <a:r>
                        <a:rPr lang="fi-FI" dirty="0" err="1"/>
                        <a:t>Solution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correct</a:t>
                      </a:r>
                      <a:r>
                        <a:rPr lang="fi-FI" dirty="0"/>
                        <a:t>/</a:t>
                      </a:r>
                      <a:r>
                        <a:rPr lang="fi-FI" dirty="0" err="1"/>
                        <a:t>incorrect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/>
                        <a:t>Varies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from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high</a:t>
                      </a:r>
                      <a:r>
                        <a:rPr lang="fi-FI" dirty="0"/>
                        <a:t> to </a:t>
                      </a:r>
                      <a:r>
                        <a:rPr lang="fi-FI" dirty="0" err="1"/>
                        <a:t>low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quality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90219"/>
                  </a:ext>
                </a:extLst>
              </a:tr>
              <a:tr h="514242">
                <a:tc>
                  <a:txBody>
                    <a:bodyPr/>
                    <a:lstStyle/>
                    <a:p>
                      <a:r>
                        <a:rPr lang="fi-FI" dirty="0"/>
                        <a:t>How to </a:t>
                      </a:r>
                      <a:r>
                        <a:rPr lang="fi-FI" dirty="0" err="1"/>
                        <a:t>solve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known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How to </a:t>
                      </a:r>
                      <a:r>
                        <a:rPr lang="fi-FI" dirty="0" err="1"/>
                        <a:t>solve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unknown</a:t>
                      </a:r>
                      <a:r>
                        <a:rPr lang="fi-FI" dirty="0"/>
                        <a:t>, </a:t>
                      </a:r>
                      <a:r>
                        <a:rPr lang="fi-FI" dirty="0" err="1"/>
                        <a:t>model</a:t>
                      </a:r>
                      <a:r>
                        <a:rPr lang="fi-FI" dirty="0"/>
                        <a:t> + data = </a:t>
                      </a:r>
                      <a:r>
                        <a:rPr lang="fi-FI" dirty="0" err="1"/>
                        <a:t>approximation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336251"/>
                  </a:ext>
                </a:extLst>
              </a:tr>
              <a:tr h="717973">
                <a:tc>
                  <a:txBody>
                    <a:bodyPr/>
                    <a:lstStyle/>
                    <a:p>
                      <a:r>
                        <a:rPr lang="fi-FI" dirty="0" err="1"/>
                        <a:t>Built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from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elementary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operations</a:t>
                      </a:r>
                      <a:r>
                        <a:rPr lang="fi-FI" dirty="0"/>
                        <a:t>, </a:t>
                      </a:r>
                      <a:r>
                        <a:rPr lang="fi-FI" dirty="0" err="1"/>
                        <a:t>by</a:t>
                      </a:r>
                      <a:r>
                        <a:rPr lang="fi-FI" dirty="0"/>
                        <a:t>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/>
                        <a:t>Broken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down</a:t>
                      </a:r>
                      <a:r>
                        <a:rPr lang="fi-FI" dirty="0"/>
                        <a:t> to </a:t>
                      </a:r>
                      <a:r>
                        <a:rPr lang="fi-FI" dirty="0" err="1"/>
                        <a:t>elementary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operations</a:t>
                      </a:r>
                      <a:r>
                        <a:rPr lang="fi-FI" dirty="0"/>
                        <a:t>, out of </a:t>
                      </a:r>
                      <a:r>
                        <a:rPr lang="fi-FI" dirty="0" err="1"/>
                        <a:t>necessity</a:t>
                      </a:r>
                      <a:r>
                        <a:rPr lang="fi-FI" dirty="0"/>
                        <a:t> (hardware </a:t>
                      </a:r>
                      <a:r>
                        <a:rPr lang="fi-FI" dirty="0" err="1"/>
                        <a:t>acceleration</a:t>
                      </a:r>
                      <a:r>
                        <a:rPr lang="fi-FI" dirty="0"/>
                        <a:t>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219749"/>
                  </a:ext>
                </a:extLst>
              </a:tr>
              <a:tr h="539941">
                <a:tc>
                  <a:txBody>
                    <a:bodyPr/>
                    <a:lstStyle/>
                    <a:p>
                      <a:r>
                        <a:rPr lang="fi-FI" dirty="0" err="1"/>
                        <a:t>Computational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complexity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proofs</a:t>
                      </a:r>
                      <a:r>
                        <a:rPr lang="fi-FI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b="1" u="sng" dirty="0" err="1"/>
                        <a:t>Heuristic</a:t>
                      </a:r>
                      <a:r>
                        <a:rPr lang="fi-FI" sz="2400" b="1" u="sng" dirty="0"/>
                        <a:t> </a:t>
                      </a:r>
                      <a:r>
                        <a:rPr lang="fi-FI" sz="2400" b="1" u="sng" dirty="0" err="1"/>
                        <a:t>arguments</a:t>
                      </a:r>
                      <a:endParaRPr lang="fi-FI" sz="2400" b="1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80502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8C2E0C3-F3E2-4F22-A136-98308F2FED71}"/>
              </a:ext>
            </a:extLst>
          </p:cNvPr>
          <p:cNvSpPr/>
          <p:nvPr/>
        </p:nvSpPr>
        <p:spPr>
          <a:xfrm>
            <a:off x="948267" y="2519681"/>
            <a:ext cx="11040533" cy="541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BC855D-0DC1-40B3-9396-1E7CC1E5AED6}"/>
              </a:ext>
            </a:extLst>
          </p:cNvPr>
          <p:cNvSpPr/>
          <p:nvPr/>
        </p:nvSpPr>
        <p:spPr>
          <a:xfrm>
            <a:off x="948267" y="3061547"/>
            <a:ext cx="11040533" cy="541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6BE2BF-B91E-4B30-9758-7080EF51CB5C}"/>
              </a:ext>
            </a:extLst>
          </p:cNvPr>
          <p:cNvSpPr/>
          <p:nvPr/>
        </p:nvSpPr>
        <p:spPr>
          <a:xfrm>
            <a:off x="948267" y="3585485"/>
            <a:ext cx="11040533" cy="715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1D8339-0D0F-444A-B27D-DD662F11DFBE}"/>
              </a:ext>
            </a:extLst>
          </p:cNvPr>
          <p:cNvSpPr/>
          <p:nvPr/>
        </p:nvSpPr>
        <p:spPr>
          <a:xfrm>
            <a:off x="948266" y="4301067"/>
            <a:ext cx="11040533" cy="715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614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DEDE9-DD5E-4F10-9E64-96D838C63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problem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tasks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C </a:t>
            </a:r>
            <a:r>
              <a:rPr lang="fi-FI" dirty="0" err="1"/>
              <a:t>literature</a:t>
            </a:r>
            <a:endParaRPr lang="fi-FI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0EB13B4-E63F-48B5-9C57-379B501D3B76}"/>
              </a:ext>
            </a:extLst>
          </p:cNvPr>
          <p:cNvSpPr/>
          <p:nvPr/>
        </p:nvSpPr>
        <p:spPr>
          <a:xfrm>
            <a:off x="2072640" y="2087834"/>
            <a:ext cx="2214879" cy="1254074"/>
          </a:xfrm>
          <a:custGeom>
            <a:avLst/>
            <a:gdLst>
              <a:gd name="connsiteX0" fmla="*/ 0 w 4165600"/>
              <a:gd name="connsiteY0" fmla="*/ 1254074 h 1254074"/>
              <a:gd name="connsiteX1" fmla="*/ 1713653 w 4165600"/>
              <a:gd name="connsiteY1" fmla="*/ 122927 h 1254074"/>
              <a:gd name="connsiteX2" fmla="*/ 2560320 w 4165600"/>
              <a:gd name="connsiteY2" fmla="*/ 156794 h 1254074"/>
              <a:gd name="connsiteX3" fmla="*/ 4165600 w 4165600"/>
              <a:gd name="connsiteY3" fmla="*/ 1247300 h 125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5600" h="1254074">
                <a:moveTo>
                  <a:pt x="0" y="1254074"/>
                </a:moveTo>
                <a:cubicBezTo>
                  <a:pt x="643466" y="779940"/>
                  <a:pt x="1286933" y="305807"/>
                  <a:pt x="1713653" y="122927"/>
                </a:cubicBezTo>
                <a:cubicBezTo>
                  <a:pt x="2140373" y="-59953"/>
                  <a:pt x="2151662" y="-30602"/>
                  <a:pt x="2560320" y="156794"/>
                </a:cubicBezTo>
                <a:cubicBezTo>
                  <a:pt x="2968978" y="344189"/>
                  <a:pt x="3567289" y="795744"/>
                  <a:pt x="4165600" y="1247300"/>
                </a:cubicBezTo>
              </a:path>
            </a:pathLst>
          </a:custGeom>
          <a:solidFill>
            <a:srgbClr val="DAE3F3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D5ECE88-DF66-42F7-A715-22C3FA468AB4}"/>
              </a:ext>
            </a:extLst>
          </p:cNvPr>
          <p:cNvCxnSpPr/>
          <p:nvPr/>
        </p:nvCxnSpPr>
        <p:spPr>
          <a:xfrm flipV="1">
            <a:off x="1253066" y="1663297"/>
            <a:ext cx="0" cy="165799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2F579D5-236B-4D20-9167-81AF8B945DDF}"/>
              </a:ext>
            </a:extLst>
          </p:cNvPr>
          <p:cNvSpPr txBox="1"/>
          <p:nvPr/>
        </p:nvSpPr>
        <p:spPr>
          <a:xfrm flipH="1">
            <a:off x="472439" y="2167348"/>
            <a:ext cx="1205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quality</a:t>
            </a:r>
            <a:endParaRPr lang="fi-FI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026C3EB-E603-4B52-80FA-905F0A785131}"/>
              </a:ext>
            </a:extLst>
          </p:cNvPr>
          <p:cNvCxnSpPr>
            <a:cxnSpLocks/>
          </p:cNvCxnSpPr>
          <p:nvPr/>
        </p:nvCxnSpPr>
        <p:spPr>
          <a:xfrm>
            <a:off x="1390135" y="3688086"/>
            <a:ext cx="47697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150544F-BAB2-4D1D-81C1-01FF57C78107}"/>
              </a:ext>
            </a:extLst>
          </p:cNvPr>
          <p:cNvSpPr txBox="1"/>
          <p:nvPr/>
        </p:nvSpPr>
        <p:spPr>
          <a:xfrm flipH="1">
            <a:off x="1441026" y="3764279"/>
            <a:ext cx="178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tasks</a:t>
            </a:r>
            <a:endParaRPr lang="fi-FI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BCF36E0-6244-4A5B-A72F-9C22CC200B4F}"/>
              </a:ext>
            </a:extLst>
          </p:cNvPr>
          <p:cNvSpPr/>
          <p:nvPr/>
        </p:nvSpPr>
        <p:spPr>
          <a:xfrm>
            <a:off x="1395308" y="2083603"/>
            <a:ext cx="3562769" cy="1254074"/>
          </a:xfrm>
          <a:custGeom>
            <a:avLst/>
            <a:gdLst>
              <a:gd name="connsiteX0" fmla="*/ 0 w 4165600"/>
              <a:gd name="connsiteY0" fmla="*/ 1254074 h 1254074"/>
              <a:gd name="connsiteX1" fmla="*/ 1713653 w 4165600"/>
              <a:gd name="connsiteY1" fmla="*/ 122927 h 1254074"/>
              <a:gd name="connsiteX2" fmla="*/ 2560320 w 4165600"/>
              <a:gd name="connsiteY2" fmla="*/ 156794 h 1254074"/>
              <a:gd name="connsiteX3" fmla="*/ 4165600 w 4165600"/>
              <a:gd name="connsiteY3" fmla="*/ 1247300 h 125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5600" h="1254074">
                <a:moveTo>
                  <a:pt x="0" y="1254074"/>
                </a:moveTo>
                <a:cubicBezTo>
                  <a:pt x="643466" y="779940"/>
                  <a:pt x="1286933" y="305807"/>
                  <a:pt x="1713653" y="122927"/>
                </a:cubicBezTo>
                <a:cubicBezTo>
                  <a:pt x="2140373" y="-59953"/>
                  <a:pt x="2151662" y="-30602"/>
                  <a:pt x="2560320" y="156794"/>
                </a:cubicBezTo>
                <a:cubicBezTo>
                  <a:pt x="2968978" y="344189"/>
                  <a:pt x="3567289" y="795744"/>
                  <a:pt x="4165600" y="1247300"/>
                </a:cubicBezTo>
              </a:path>
            </a:pathLst>
          </a:custGeom>
          <a:solidFill>
            <a:schemeClr val="accent2">
              <a:lumMod val="40000"/>
              <a:lumOff val="6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D5CADF-3FB7-4A0B-88A3-EF7479B0E7AE}"/>
              </a:ext>
            </a:extLst>
          </p:cNvPr>
          <p:cNvSpPr txBox="1"/>
          <p:nvPr/>
        </p:nvSpPr>
        <p:spPr>
          <a:xfrm>
            <a:off x="2587413" y="2810572"/>
            <a:ext cx="176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expressivity</a:t>
            </a:r>
            <a:endParaRPr lang="fi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23580D-DE66-44BD-A9CB-0EE2FCD0A481}"/>
              </a:ext>
            </a:extLst>
          </p:cNvPr>
          <p:cNvCxnSpPr/>
          <p:nvPr/>
        </p:nvCxnSpPr>
        <p:spPr>
          <a:xfrm>
            <a:off x="1390135" y="3348681"/>
            <a:ext cx="95394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61CCFDFB-D101-41F3-A042-0834700F2AF4}"/>
              </a:ext>
            </a:extLst>
          </p:cNvPr>
          <p:cNvSpPr/>
          <p:nvPr/>
        </p:nvSpPr>
        <p:spPr>
          <a:xfrm>
            <a:off x="5419174" y="1306774"/>
            <a:ext cx="2695283" cy="1983164"/>
          </a:xfrm>
          <a:prstGeom prst="wedgeRoundRectCallout">
            <a:avLst>
              <a:gd name="adj1" fmla="val -75295"/>
              <a:gd name="adj2" fmla="val 3756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Picture 2" descr="Rube Goldberg machine - Wikipedia">
            <a:extLst>
              <a:ext uri="{FF2B5EF4-FFF2-40B4-BE49-F238E27FC236}">
                <a16:creationId xmlns:a16="http://schemas.microsoft.com/office/drawing/2014/main" id="{61177E2D-4E95-4A05-BBEA-C6F89FC8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939" y="1486403"/>
            <a:ext cx="2301430" cy="162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40EF115-BCE5-454B-B4CC-17FC324BC9DE}"/>
              </a:ext>
            </a:extLst>
          </p:cNvPr>
          <p:cNvSpPr txBox="1"/>
          <p:nvPr/>
        </p:nvSpPr>
        <p:spPr>
          <a:xfrm>
            <a:off x="7294881" y="6083828"/>
            <a:ext cx="4687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By Rube Goldberg - Originally published in Collier's, September 26 1931, Public Domain</a:t>
            </a:r>
            <a:endParaRPr lang="fi-FI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4B5A01F-D7DE-4F0B-A535-D9D8F286F43B}"/>
              </a:ext>
            </a:extLst>
          </p:cNvPr>
          <p:cNvSpPr/>
          <p:nvPr/>
        </p:nvSpPr>
        <p:spPr>
          <a:xfrm>
            <a:off x="2067467" y="4678633"/>
            <a:ext cx="2214879" cy="1254074"/>
          </a:xfrm>
          <a:custGeom>
            <a:avLst/>
            <a:gdLst>
              <a:gd name="connsiteX0" fmla="*/ 0 w 4165600"/>
              <a:gd name="connsiteY0" fmla="*/ 1254074 h 1254074"/>
              <a:gd name="connsiteX1" fmla="*/ 1713653 w 4165600"/>
              <a:gd name="connsiteY1" fmla="*/ 122927 h 1254074"/>
              <a:gd name="connsiteX2" fmla="*/ 2560320 w 4165600"/>
              <a:gd name="connsiteY2" fmla="*/ 156794 h 1254074"/>
              <a:gd name="connsiteX3" fmla="*/ 4165600 w 4165600"/>
              <a:gd name="connsiteY3" fmla="*/ 1247300 h 125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5600" h="1254074">
                <a:moveTo>
                  <a:pt x="0" y="1254074"/>
                </a:moveTo>
                <a:cubicBezTo>
                  <a:pt x="643466" y="779940"/>
                  <a:pt x="1286933" y="305807"/>
                  <a:pt x="1713653" y="122927"/>
                </a:cubicBezTo>
                <a:cubicBezTo>
                  <a:pt x="2140373" y="-59953"/>
                  <a:pt x="2151662" y="-30602"/>
                  <a:pt x="2560320" y="156794"/>
                </a:cubicBezTo>
                <a:cubicBezTo>
                  <a:pt x="2968978" y="344189"/>
                  <a:pt x="3567289" y="795744"/>
                  <a:pt x="4165600" y="1247300"/>
                </a:cubicBezTo>
              </a:path>
            </a:pathLst>
          </a:custGeom>
          <a:solidFill>
            <a:srgbClr val="DAE3F3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E55F84B-DB64-4D3F-A5D2-4D4146479C24}"/>
              </a:ext>
            </a:extLst>
          </p:cNvPr>
          <p:cNvSpPr/>
          <p:nvPr/>
        </p:nvSpPr>
        <p:spPr>
          <a:xfrm>
            <a:off x="1396908" y="4674402"/>
            <a:ext cx="3562769" cy="1254074"/>
          </a:xfrm>
          <a:custGeom>
            <a:avLst/>
            <a:gdLst>
              <a:gd name="connsiteX0" fmla="*/ 0 w 4165600"/>
              <a:gd name="connsiteY0" fmla="*/ 1254074 h 1254074"/>
              <a:gd name="connsiteX1" fmla="*/ 1713653 w 4165600"/>
              <a:gd name="connsiteY1" fmla="*/ 122927 h 1254074"/>
              <a:gd name="connsiteX2" fmla="*/ 2560320 w 4165600"/>
              <a:gd name="connsiteY2" fmla="*/ 156794 h 1254074"/>
              <a:gd name="connsiteX3" fmla="*/ 4165600 w 4165600"/>
              <a:gd name="connsiteY3" fmla="*/ 1247300 h 125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5600" h="1254074">
                <a:moveTo>
                  <a:pt x="0" y="1254074"/>
                </a:moveTo>
                <a:cubicBezTo>
                  <a:pt x="643466" y="779940"/>
                  <a:pt x="1286933" y="305807"/>
                  <a:pt x="1713653" y="122927"/>
                </a:cubicBezTo>
                <a:cubicBezTo>
                  <a:pt x="2140373" y="-59953"/>
                  <a:pt x="2151662" y="-30602"/>
                  <a:pt x="2560320" y="156794"/>
                </a:cubicBezTo>
                <a:cubicBezTo>
                  <a:pt x="2968978" y="344189"/>
                  <a:pt x="3567289" y="795744"/>
                  <a:pt x="4165600" y="1247300"/>
                </a:cubicBezTo>
              </a:path>
            </a:pathLst>
          </a:custGeom>
          <a:solidFill>
            <a:schemeClr val="accent2">
              <a:lumMod val="40000"/>
              <a:lumOff val="6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F2732A2-62DD-43D5-BEBA-E9A30852704B}"/>
              </a:ext>
            </a:extLst>
          </p:cNvPr>
          <p:cNvCxnSpPr/>
          <p:nvPr/>
        </p:nvCxnSpPr>
        <p:spPr>
          <a:xfrm>
            <a:off x="1384962" y="5939480"/>
            <a:ext cx="95394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A614D17-8504-4928-8C99-44C0F205B4F0}"/>
              </a:ext>
            </a:extLst>
          </p:cNvPr>
          <p:cNvSpPr txBox="1"/>
          <p:nvPr/>
        </p:nvSpPr>
        <p:spPr>
          <a:xfrm>
            <a:off x="7710523" y="5301647"/>
            <a:ext cx="3054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C </a:t>
            </a:r>
            <a:r>
              <a:rPr lang="fi-FI" dirty="0" err="1"/>
              <a:t>hard</a:t>
            </a:r>
            <a:r>
              <a:rPr lang="fi-FI" dirty="0"/>
              <a:t> </a:t>
            </a:r>
            <a:r>
              <a:rPr lang="fi-FI" dirty="0" err="1"/>
              <a:t>tasks</a:t>
            </a:r>
            <a:r>
              <a:rPr lang="fi-FI" dirty="0"/>
              <a:t>?</a:t>
            </a:r>
          </a:p>
          <a:p>
            <a:pPr algn="ctr"/>
            <a:r>
              <a:rPr lang="fi-FI" i="1" dirty="0"/>
              <a:t>No </a:t>
            </a:r>
            <a:r>
              <a:rPr lang="fi-FI" i="1" dirty="0" err="1"/>
              <a:t>guarantee</a:t>
            </a:r>
            <a:r>
              <a:rPr lang="fi-FI" i="1" dirty="0"/>
              <a:t> of </a:t>
            </a:r>
            <a:r>
              <a:rPr lang="fi-FI" i="1" dirty="0" err="1"/>
              <a:t>practicality</a:t>
            </a:r>
            <a:endParaRPr lang="fi-FI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C5987-81D0-4996-B954-62AD71D59D7C}"/>
              </a:ext>
            </a:extLst>
          </p:cNvPr>
          <p:cNvSpPr txBox="1"/>
          <p:nvPr/>
        </p:nvSpPr>
        <p:spPr>
          <a:xfrm>
            <a:off x="8127020" y="1521001"/>
            <a:ext cx="15543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C </a:t>
            </a:r>
            <a:r>
              <a:rPr lang="fi-FI" dirty="0" err="1"/>
              <a:t>hard</a:t>
            </a:r>
            <a:r>
              <a:rPr lang="fi-FI" dirty="0"/>
              <a:t> </a:t>
            </a:r>
            <a:r>
              <a:rPr lang="fi-FI" dirty="0" err="1"/>
              <a:t>dynamics</a:t>
            </a:r>
            <a:r>
              <a:rPr lang="fi-FI" dirty="0"/>
              <a:t> for C </a:t>
            </a:r>
            <a:r>
              <a:rPr lang="fi-FI" dirty="0" err="1"/>
              <a:t>doable</a:t>
            </a:r>
            <a:r>
              <a:rPr lang="fi-FI" dirty="0"/>
              <a:t> </a:t>
            </a:r>
            <a:r>
              <a:rPr lang="fi-FI" dirty="0" err="1"/>
              <a:t>tasks</a:t>
            </a:r>
            <a:r>
              <a:rPr lang="fi-FI" dirty="0"/>
              <a:t> </a:t>
            </a:r>
            <a:r>
              <a:rPr lang="fi-FI" dirty="0" err="1"/>
              <a:t>overly</a:t>
            </a:r>
            <a:r>
              <a:rPr lang="fi-FI" dirty="0"/>
              <a:t> </a:t>
            </a:r>
            <a:r>
              <a:rPr lang="fi-FI" dirty="0" err="1"/>
              <a:t>complicated</a:t>
            </a:r>
            <a:r>
              <a:rPr lang="fi-FI" dirty="0"/>
              <a:t>?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D6085D9-6A98-40AA-A03F-239672C62679}"/>
              </a:ext>
            </a:extLst>
          </p:cNvPr>
          <p:cNvSpPr/>
          <p:nvPr/>
        </p:nvSpPr>
        <p:spPr>
          <a:xfrm>
            <a:off x="9767148" y="3567193"/>
            <a:ext cx="2214879" cy="1132836"/>
          </a:xfrm>
          <a:prstGeom prst="cloudCallout">
            <a:avLst>
              <a:gd name="adj1" fmla="val -28478"/>
              <a:gd name="adj2" fmla="val 7983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>
                <a:solidFill>
                  <a:schemeClr val="tx1"/>
                </a:solidFill>
              </a:rPr>
              <a:t>Now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bad</a:t>
            </a:r>
            <a:r>
              <a:rPr lang="fi-FI" dirty="0">
                <a:solidFill>
                  <a:schemeClr val="tx1"/>
                </a:solidFill>
              </a:rPr>
              <a:t> at </a:t>
            </a:r>
            <a:r>
              <a:rPr lang="fi-FI" dirty="0" err="1">
                <a:solidFill>
                  <a:schemeClr val="tx1"/>
                </a:solidFill>
              </a:rPr>
              <a:t>standard</a:t>
            </a:r>
            <a:r>
              <a:rPr lang="fi-FI" dirty="0">
                <a:solidFill>
                  <a:schemeClr val="tx1"/>
                </a:solidFill>
              </a:rPr>
              <a:t> C </a:t>
            </a:r>
            <a:r>
              <a:rPr lang="fi-FI" dirty="0" err="1">
                <a:solidFill>
                  <a:schemeClr val="tx1"/>
                </a:solidFill>
              </a:rPr>
              <a:t>tasks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99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48541 3.33333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0" grpId="1" animBg="1"/>
      <p:bldP spid="3" grpId="0"/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54209-892F-4347-A842-8EDEF1DD9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Alternative</a:t>
            </a:r>
            <a:r>
              <a:rPr lang="fi-FI" dirty="0"/>
              <a:t>: </a:t>
            </a:r>
            <a:r>
              <a:rPr lang="fi-FI" dirty="0" err="1"/>
              <a:t>tasks</a:t>
            </a:r>
            <a:r>
              <a:rPr lang="fi-FI" dirty="0"/>
              <a:t> </a:t>
            </a:r>
            <a:r>
              <a:rPr lang="fi-FI" dirty="0" err="1"/>
              <a:t>without</a:t>
            </a:r>
            <a:r>
              <a:rPr lang="fi-FI" dirty="0"/>
              <a:t> C </a:t>
            </a:r>
            <a:r>
              <a:rPr lang="fi-FI" dirty="0" err="1"/>
              <a:t>counterpart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3BD32-7D1C-403B-83EF-C8C0CE535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10213" cy="4351338"/>
          </a:xfrm>
        </p:spPr>
        <p:txBody>
          <a:bodyPr>
            <a:normAutofit/>
          </a:bodyPr>
          <a:lstStyle/>
          <a:p>
            <a:r>
              <a:rPr lang="fi-FI" dirty="0"/>
              <a:t>State </a:t>
            </a:r>
            <a:r>
              <a:rPr lang="fi-FI" dirty="0" err="1"/>
              <a:t>preparation</a:t>
            </a:r>
            <a:endParaRPr lang="fi-FI" dirty="0"/>
          </a:p>
          <a:p>
            <a:pPr lvl="1"/>
            <a:endParaRPr lang="fi-FI" dirty="0"/>
          </a:p>
          <a:p>
            <a:r>
              <a:rPr lang="fi-FI" dirty="0"/>
              <a:t>Gate </a:t>
            </a:r>
            <a:r>
              <a:rPr lang="fi-FI" dirty="0" err="1"/>
              <a:t>synthesis</a:t>
            </a:r>
            <a:endParaRPr lang="fi-FI" dirty="0"/>
          </a:p>
          <a:p>
            <a:endParaRPr lang="fi-FI" dirty="0"/>
          </a:p>
          <a:p>
            <a:r>
              <a:rPr lang="fi-FI" dirty="0" err="1"/>
              <a:t>Entangler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</a:t>
            </a:r>
            <a:endParaRPr lang="fi-FI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E983F2-1893-449D-AE44-3CEFB01B6B60}"/>
              </a:ext>
            </a:extLst>
          </p:cNvPr>
          <p:cNvSpPr txBox="1"/>
          <p:nvPr/>
        </p:nvSpPr>
        <p:spPr>
          <a:xfrm>
            <a:off x="9148864" y="5918583"/>
            <a:ext cx="2947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/>
              <a:t>Nokkala, Johannes. </a:t>
            </a:r>
            <a:r>
              <a:rPr lang="fi-FI" dirty="0" err="1"/>
              <a:t>Scientific</a:t>
            </a:r>
            <a:r>
              <a:rPr lang="fi-FI" dirty="0"/>
              <a:t> </a:t>
            </a:r>
            <a:r>
              <a:rPr lang="fi-FI" dirty="0" err="1"/>
              <a:t>Reports</a:t>
            </a:r>
            <a:r>
              <a:rPr lang="fi-FI" dirty="0"/>
              <a:t> 13.1 (2023): 7694.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690570D-866E-4764-AB5D-4A408BABFB76}"/>
              </a:ext>
            </a:extLst>
          </p:cNvPr>
          <p:cNvGrpSpPr/>
          <p:nvPr/>
        </p:nvGrpSpPr>
        <p:grpSpPr>
          <a:xfrm>
            <a:off x="4645814" y="1825625"/>
            <a:ext cx="6707986" cy="3477764"/>
            <a:chOff x="5227845" y="1172965"/>
            <a:chExt cx="6707986" cy="347776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17B1BED-AFEF-4F80-8E8E-0F345904DD75}"/>
                </a:ext>
              </a:extLst>
            </p:cNvPr>
            <p:cNvSpPr/>
            <p:nvPr/>
          </p:nvSpPr>
          <p:spPr>
            <a:xfrm>
              <a:off x="7037963" y="3613611"/>
              <a:ext cx="262647" cy="2626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0" name="Trapezoid 49">
              <a:extLst>
                <a:ext uri="{FF2B5EF4-FFF2-40B4-BE49-F238E27FC236}">
                  <a16:creationId xmlns:a16="http://schemas.microsoft.com/office/drawing/2014/main" id="{F83450D8-4D80-4D26-B665-BD1E388D50ED}"/>
                </a:ext>
              </a:extLst>
            </p:cNvPr>
            <p:cNvSpPr/>
            <p:nvPr/>
          </p:nvSpPr>
          <p:spPr>
            <a:xfrm rot="5400000">
              <a:off x="6737890" y="3485085"/>
              <a:ext cx="1629699" cy="602936"/>
            </a:xfrm>
            <a:prstGeom prst="trapezoid">
              <a:avLst>
                <a:gd name="adj" fmla="val 37638"/>
              </a:avLst>
            </a:prstGeom>
            <a:solidFill>
              <a:schemeClr val="tx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C578F25-4B0A-49EE-AACB-F38E9EF5F7CC}"/>
                </a:ext>
              </a:extLst>
            </p:cNvPr>
            <p:cNvGrpSpPr/>
            <p:nvPr/>
          </p:nvGrpSpPr>
          <p:grpSpPr>
            <a:xfrm>
              <a:off x="7629027" y="2590165"/>
              <a:ext cx="2060563" cy="2060564"/>
              <a:chOff x="5838321" y="2470582"/>
              <a:chExt cx="2060563" cy="2060564"/>
            </a:xfrm>
          </p:grpSpPr>
          <p:sp>
            <p:nvSpPr>
              <p:cNvPr id="9" name="Cube 8">
                <a:extLst>
                  <a:ext uri="{FF2B5EF4-FFF2-40B4-BE49-F238E27FC236}">
                    <a16:creationId xmlns:a16="http://schemas.microsoft.com/office/drawing/2014/main" id="{514BFF65-7AF4-4A27-A25A-085D7ABF5991}"/>
                  </a:ext>
                </a:extLst>
              </p:cNvPr>
              <p:cNvSpPr/>
              <p:nvPr/>
            </p:nvSpPr>
            <p:spPr>
              <a:xfrm>
                <a:off x="5838321" y="2470582"/>
                <a:ext cx="2060563" cy="2060564"/>
              </a:xfrm>
              <a:prstGeom prst="cub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0A4E09F-A373-4336-83A6-3493A74816C1}"/>
                  </a:ext>
                </a:extLst>
              </p:cNvPr>
              <p:cNvSpPr txBox="1"/>
              <p:nvPr/>
            </p:nvSpPr>
            <p:spPr>
              <a:xfrm>
                <a:off x="5850080" y="3252884"/>
                <a:ext cx="15545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fi-FI" sz="28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BAC50DA0-81CF-430A-854D-B88F215F79FF}"/>
                </a:ext>
              </a:extLst>
            </p:cNvPr>
            <p:cNvSpPr/>
            <p:nvPr/>
          </p:nvSpPr>
          <p:spPr>
            <a:xfrm>
              <a:off x="7949930" y="1172965"/>
              <a:ext cx="2862364" cy="1381328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 err="1">
                  <a:solidFill>
                    <a:schemeClr val="tx1"/>
                  </a:solidFill>
                </a:rPr>
                <a:t>Uncorrelated</a:t>
              </a:r>
              <a:r>
                <a:rPr lang="fi-FI" dirty="0">
                  <a:solidFill>
                    <a:schemeClr val="tx1"/>
                  </a:solidFill>
                </a:rPr>
                <a:t> </a:t>
              </a:r>
              <a:r>
                <a:rPr lang="fi-FI" dirty="0" err="1">
                  <a:solidFill>
                    <a:schemeClr val="tx1"/>
                  </a:solidFill>
                </a:rPr>
                <a:t>states</a:t>
              </a:r>
              <a:r>
                <a:rPr lang="fi-FI" dirty="0">
                  <a:solidFill>
                    <a:schemeClr val="tx1"/>
                  </a:solidFill>
                </a:rPr>
                <a:t> → </a:t>
              </a:r>
              <a:r>
                <a:rPr lang="fi-FI" dirty="0" err="1">
                  <a:solidFill>
                    <a:schemeClr val="tx1"/>
                  </a:solidFill>
                </a:rPr>
                <a:t>entangled</a:t>
              </a:r>
              <a:r>
                <a:rPr lang="fi-FI" dirty="0">
                  <a:solidFill>
                    <a:schemeClr val="tx1"/>
                  </a:solidFill>
                </a:rPr>
                <a:t> </a:t>
              </a:r>
              <a:r>
                <a:rPr lang="fi-FI" dirty="0" err="1">
                  <a:solidFill>
                    <a:schemeClr val="tx1"/>
                  </a:solidFill>
                </a:rPr>
                <a:t>states</a:t>
              </a:r>
              <a:endParaRPr lang="fi-FI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EF21E2F-FAE3-4898-90A9-37047C6B176B}"/>
                </a:ext>
              </a:extLst>
            </p:cNvPr>
            <p:cNvSpPr/>
            <p:nvPr/>
          </p:nvSpPr>
          <p:spPr>
            <a:xfrm>
              <a:off x="6165717" y="3613611"/>
              <a:ext cx="262647" cy="2626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253AF4E-FE37-419F-8802-48D1FEE383A6}"/>
                </a:ext>
              </a:extLst>
            </p:cNvPr>
            <p:cNvSpPr/>
            <p:nvPr/>
          </p:nvSpPr>
          <p:spPr>
            <a:xfrm>
              <a:off x="9928692" y="3613611"/>
              <a:ext cx="262647" cy="2626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934F6F8-939D-4B57-9D47-1B25BD9FD1E1}"/>
                </a:ext>
              </a:extLst>
            </p:cNvPr>
            <p:cNvSpPr/>
            <p:nvPr/>
          </p:nvSpPr>
          <p:spPr>
            <a:xfrm>
              <a:off x="10800938" y="3613611"/>
              <a:ext cx="262647" cy="2626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7645BC9-27A0-485F-AE50-2D800D6B37C4}"/>
                </a:ext>
              </a:extLst>
            </p:cNvPr>
            <p:cNvSpPr/>
            <p:nvPr/>
          </p:nvSpPr>
          <p:spPr>
            <a:xfrm>
              <a:off x="11673184" y="3613611"/>
              <a:ext cx="262647" cy="2626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500770F-CFCB-4445-A7B3-329C08D9A77E}"/>
                </a:ext>
              </a:extLst>
            </p:cNvPr>
            <p:cNvCxnSpPr>
              <a:cxnSpLocks/>
              <a:stCxn id="35" idx="6"/>
              <a:endCxn id="37" idx="2"/>
            </p:cNvCxnSpPr>
            <p:nvPr/>
          </p:nvCxnSpPr>
          <p:spPr>
            <a:xfrm>
              <a:off x="10191339" y="3744935"/>
              <a:ext cx="60959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222DE6A-2F10-4884-86DF-02FF49218DA8}"/>
                </a:ext>
              </a:extLst>
            </p:cNvPr>
            <p:cNvCxnSpPr>
              <a:cxnSpLocks/>
              <a:stCxn id="37" idx="6"/>
              <a:endCxn id="39" idx="2"/>
            </p:cNvCxnSpPr>
            <p:nvPr/>
          </p:nvCxnSpPr>
          <p:spPr>
            <a:xfrm>
              <a:off x="11063585" y="3744935"/>
              <a:ext cx="60959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rapezoid 50">
              <a:extLst>
                <a:ext uri="{FF2B5EF4-FFF2-40B4-BE49-F238E27FC236}">
                  <a16:creationId xmlns:a16="http://schemas.microsoft.com/office/drawing/2014/main" id="{B83129ED-8656-428C-8074-A8630BB85E75}"/>
                </a:ext>
              </a:extLst>
            </p:cNvPr>
            <p:cNvSpPr/>
            <p:nvPr/>
          </p:nvSpPr>
          <p:spPr>
            <a:xfrm rot="16200000" flipH="1">
              <a:off x="8818732" y="3441230"/>
              <a:ext cx="1629699" cy="602936"/>
            </a:xfrm>
            <a:prstGeom prst="trapezoid">
              <a:avLst>
                <a:gd name="adj" fmla="val 37638"/>
              </a:avLst>
            </a:prstGeom>
            <a:solidFill>
              <a:schemeClr val="tx1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9B084D2-C934-4842-AA59-30ABC8FDE673}"/>
                </a:ext>
              </a:extLst>
            </p:cNvPr>
            <p:cNvSpPr/>
            <p:nvPr/>
          </p:nvSpPr>
          <p:spPr>
            <a:xfrm>
              <a:off x="5227845" y="3619940"/>
              <a:ext cx="262647" cy="26264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4925066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1C0FF-6CB3-474B-AE6D-77436EFD8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QRC: </a:t>
            </a:r>
            <a:r>
              <a:rPr lang="fi-FI" dirty="0" err="1"/>
              <a:t>potential</a:t>
            </a:r>
            <a:r>
              <a:rPr lang="fi-FI" dirty="0"/>
              <a:t> for </a:t>
            </a:r>
            <a:r>
              <a:rPr lang="fi-FI" dirty="0" err="1"/>
              <a:t>near</a:t>
            </a:r>
            <a:r>
              <a:rPr lang="fi-FI" dirty="0"/>
              <a:t> </a:t>
            </a:r>
            <a:r>
              <a:rPr lang="fi-FI" dirty="0" err="1"/>
              <a:t>term</a:t>
            </a:r>
            <a:r>
              <a:rPr lang="fi-FI" dirty="0"/>
              <a:t> QML </a:t>
            </a:r>
            <a:r>
              <a:rPr lang="fi-FI" dirty="0" err="1"/>
              <a:t>tech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25BFD-8F92-48D4-A325-9254531E0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18332" cy="4351338"/>
          </a:xfrm>
        </p:spPr>
        <p:txBody>
          <a:bodyPr>
            <a:normAutofit fontScale="92500"/>
          </a:bodyPr>
          <a:lstStyle/>
          <a:p>
            <a:r>
              <a:rPr lang="fi-FI" dirty="0"/>
              <a:t>Engineering </a:t>
            </a:r>
            <a:r>
              <a:rPr lang="fi-FI" dirty="0" err="1"/>
              <a:t>freedom</a:t>
            </a:r>
            <a:r>
              <a:rPr lang="fi-FI" dirty="0"/>
              <a:t>, </a:t>
            </a:r>
            <a:r>
              <a:rPr lang="fi-FI" dirty="0" err="1"/>
              <a:t>training</a:t>
            </a:r>
            <a:r>
              <a:rPr lang="fi-FI" dirty="0"/>
              <a:t> </a:t>
            </a:r>
            <a:r>
              <a:rPr lang="fi-FI" dirty="0" err="1"/>
              <a:t>advantage</a:t>
            </a:r>
            <a:r>
              <a:rPr lang="fi-FI" dirty="0"/>
              <a:t>, </a:t>
            </a:r>
            <a:r>
              <a:rPr lang="fi-FI" dirty="0" err="1"/>
              <a:t>multitasking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 err="1"/>
              <a:t>Field</a:t>
            </a:r>
            <a:r>
              <a:rPr lang="fi-FI" dirty="0"/>
              <a:t> is </a:t>
            </a:r>
            <a:r>
              <a:rPr lang="fi-FI" dirty="0" err="1"/>
              <a:t>moving</a:t>
            </a:r>
            <a:r>
              <a:rPr lang="fi-FI" dirty="0"/>
              <a:t> to </a:t>
            </a:r>
            <a:r>
              <a:rPr lang="fi-FI" dirty="0" err="1"/>
              <a:t>experimental</a:t>
            </a:r>
            <a:r>
              <a:rPr lang="fi-FI" dirty="0"/>
              <a:t> </a:t>
            </a:r>
            <a:r>
              <a:rPr lang="fi-FI" dirty="0" err="1"/>
              <a:t>demonstrations</a:t>
            </a:r>
            <a:r>
              <a:rPr lang="fi-FI" dirty="0"/>
              <a:t> &amp; </a:t>
            </a:r>
            <a:r>
              <a:rPr lang="fi-FI" dirty="0" err="1"/>
              <a:t>expanding</a:t>
            </a:r>
            <a:r>
              <a:rPr lang="fi-FI" dirty="0"/>
              <a:t> to Q </a:t>
            </a:r>
            <a:r>
              <a:rPr lang="fi-FI" dirty="0" err="1"/>
              <a:t>tasks</a:t>
            </a:r>
            <a:endParaRPr lang="fi-FI" dirty="0"/>
          </a:p>
          <a:p>
            <a:endParaRPr lang="fi-FI" dirty="0"/>
          </a:p>
          <a:p>
            <a:r>
              <a:rPr lang="fi-FI" dirty="0" err="1"/>
              <a:t>Important</a:t>
            </a:r>
            <a:r>
              <a:rPr lang="fi-FI" dirty="0"/>
              <a:t> </a:t>
            </a:r>
            <a:r>
              <a:rPr lang="fi-FI" dirty="0" err="1"/>
              <a:t>challenge</a:t>
            </a:r>
            <a:r>
              <a:rPr lang="fi-FI" dirty="0"/>
              <a:t>: </a:t>
            </a:r>
            <a:r>
              <a:rPr lang="fi-FI" dirty="0" err="1"/>
              <a:t>reach</a:t>
            </a:r>
            <a:r>
              <a:rPr lang="fi-FI" dirty="0"/>
              <a:t> C </a:t>
            </a:r>
            <a:r>
              <a:rPr lang="fi-FI" dirty="0" err="1"/>
              <a:t>hard</a:t>
            </a:r>
            <a:r>
              <a:rPr lang="fi-FI" dirty="0"/>
              <a:t> </a:t>
            </a:r>
            <a:r>
              <a:rPr lang="fi-FI" dirty="0" err="1"/>
              <a:t>regime</a:t>
            </a:r>
            <a:r>
              <a:rPr lang="fi-FI" dirty="0"/>
              <a:t>, </a:t>
            </a:r>
            <a:r>
              <a:rPr lang="fi-FI" dirty="0" err="1"/>
              <a:t>harness</a:t>
            </a:r>
            <a:r>
              <a:rPr lang="fi-FI" dirty="0"/>
              <a:t> it for a </a:t>
            </a:r>
            <a:r>
              <a:rPr lang="fi-FI" dirty="0" err="1"/>
              <a:t>substantial</a:t>
            </a:r>
            <a:r>
              <a:rPr lang="fi-FI" dirty="0"/>
              <a:t> </a:t>
            </a:r>
            <a:r>
              <a:rPr lang="fi-FI" dirty="0" err="1"/>
              <a:t>advantage</a:t>
            </a:r>
            <a:r>
              <a:rPr lang="fi-FI" dirty="0"/>
              <a:t> in a </a:t>
            </a:r>
            <a:r>
              <a:rPr lang="fi-FI" dirty="0" err="1"/>
              <a:t>task</a:t>
            </a:r>
            <a:r>
              <a:rPr lang="fi-FI" dirty="0"/>
              <a:t> of </a:t>
            </a:r>
            <a:r>
              <a:rPr lang="fi-FI" dirty="0" err="1"/>
              <a:t>practical</a:t>
            </a:r>
            <a:r>
              <a:rPr lang="fi-FI" dirty="0"/>
              <a:t> </a:t>
            </a:r>
            <a:r>
              <a:rPr lang="fi-FI" dirty="0" err="1"/>
              <a:t>interest</a:t>
            </a:r>
            <a:endParaRPr lang="fi-FI" dirty="0"/>
          </a:p>
        </p:txBody>
      </p:sp>
      <p:pic>
        <p:nvPicPr>
          <p:cNvPr id="5" name="Kuva 5" descr="Kuva, joka sisältää kohteen merkki, rakennus, istuminen, lopetus&#10;&#10;Kuvaus luotu automaattisesti">
            <a:extLst>
              <a:ext uri="{FF2B5EF4-FFF2-40B4-BE49-F238E27FC236}">
                <a16:creationId xmlns:a16="http://schemas.microsoft.com/office/drawing/2014/main" id="{D3EF1A7E-93FF-4F3A-B7EE-A7B368FDA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82113" y="1690688"/>
            <a:ext cx="4046106" cy="404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E0CEBC8A-3040-45F2-B8B4-076EE4219AA2}"/>
              </a:ext>
            </a:extLst>
          </p:cNvPr>
          <p:cNvGrpSpPr/>
          <p:nvPr/>
        </p:nvGrpSpPr>
        <p:grpSpPr>
          <a:xfrm>
            <a:off x="6020234" y="2226635"/>
            <a:ext cx="2330865" cy="793531"/>
            <a:chOff x="6046970" y="2146427"/>
            <a:chExt cx="2330865" cy="79353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4CAE5DA-5F9C-4C2F-BA3D-F3103C1AB553}"/>
                </a:ext>
              </a:extLst>
            </p:cNvPr>
            <p:cNvGrpSpPr/>
            <p:nvPr/>
          </p:nvGrpSpPr>
          <p:grpSpPr>
            <a:xfrm>
              <a:off x="6893980" y="2343929"/>
              <a:ext cx="838200" cy="388880"/>
              <a:chOff x="6976533" y="2343929"/>
              <a:chExt cx="452967" cy="38888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0A0893B-E814-46BA-BFA7-03B8EC74BD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343929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7B96624-2321-4770-AD42-56B8DEFC40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421705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CAFD2F0-FFCF-47CA-9193-A74F4E24E4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499481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FB707B6-A01E-4EB9-9F2E-B93053E3E6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577257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0D408AD-0799-4505-B8A5-B0E7ED302C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655033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71D58F2-86C5-49D4-930B-FFEB8F6370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732809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ADEAA6D-7DF7-498A-B6B9-AB2122DD9C7F}"/>
                    </a:ext>
                  </a:extLst>
                </p:cNvPr>
                <p:cNvSpPr/>
                <p:nvPr/>
              </p:nvSpPr>
              <p:spPr>
                <a:xfrm>
                  <a:off x="7584304" y="2146427"/>
                  <a:ext cx="793531" cy="7935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fi-FI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fi-FI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fi-FI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ADEAA6D-7DF7-498A-B6B9-AB2122DD9C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4304" y="2146427"/>
                  <a:ext cx="793531" cy="793531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E39D80D-7C60-44CF-9ADC-BF09CAC82BD7}"/>
                </a:ext>
              </a:extLst>
            </p:cNvPr>
            <p:cNvGrpSpPr/>
            <p:nvPr/>
          </p:nvGrpSpPr>
          <p:grpSpPr>
            <a:xfrm>
              <a:off x="6046970" y="2293418"/>
              <a:ext cx="858923" cy="499551"/>
              <a:chOff x="6046970" y="2293418"/>
              <a:chExt cx="858923" cy="49955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91A1C2-7EB3-4785-8485-F8121399BFBA}"/>
                  </a:ext>
                </a:extLst>
              </p:cNvPr>
              <p:cNvSpPr/>
              <p:nvPr/>
            </p:nvSpPr>
            <p:spPr>
              <a:xfrm>
                <a:off x="6046970" y="2293418"/>
                <a:ext cx="858923" cy="49955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" name="Flowchart: Delay 7">
                <a:extLst>
                  <a:ext uri="{FF2B5EF4-FFF2-40B4-BE49-F238E27FC236}">
                    <a16:creationId xmlns:a16="http://schemas.microsoft.com/office/drawing/2014/main" id="{E620A94A-39DD-4E37-8426-E7F369C23B35}"/>
                  </a:ext>
                </a:extLst>
              </p:cNvPr>
              <p:cNvSpPr/>
              <p:nvPr/>
            </p:nvSpPr>
            <p:spPr>
              <a:xfrm rot="16200000">
                <a:off x="6293739" y="2270811"/>
                <a:ext cx="347107" cy="546356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" name="Flowchart: Extract 8">
                <a:extLst>
                  <a:ext uri="{FF2B5EF4-FFF2-40B4-BE49-F238E27FC236}">
                    <a16:creationId xmlns:a16="http://schemas.microsoft.com/office/drawing/2014/main" id="{2C377B70-4F65-4D1C-8BEA-34A82BEC1553}"/>
                  </a:ext>
                </a:extLst>
              </p:cNvPr>
              <p:cNvSpPr/>
              <p:nvPr/>
            </p:nvSpPr>
            <p:spPr>
              <a:xfrm rot="1187998">
                <a:off x="6447497" y="2457495"/>
                <a:ext cx="119292" cy="232482"/>
              </a:xfrm>
              <a:prstGeom prst="flowChartExtra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B138494C-3764-44B0-9092-70FDE24E5C9F}"/>
                  </a:ext>
                </a:extLst>
              </p:cNvPr>
              <p:cNvCxnSpPr/>
              <p:nvPr/>
            </p:nvCxnSpPr>
            <p:spPr>
              <a:xfrm>
                <a:off x="6472238" y="2383884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E4FE124-D6BB-4D7A-892C-13B9F8F3BD4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92901" y="2514078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B15D502-6452-42D8-A25D-460924DDD85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248401" y="2514148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66B3D91-EA04-4025-9429-DBD201F50E6E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627814" y="2421397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0729ECE-5A16-4F0E-B32D-35A41A7B5880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>
                <a:off x="6332379" y="2420851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5B5B4B67-5C1D-4D36-A968-FDFDD41ADDD7}"/>
              </a:ext>
            </a:extLst>
          </p:cNvPr>
          <p:cNvSpPr/>
          <p:nvPr/>
        </p:nvSpPr>
        <p:spPr>
          <a:xfrm>
            <a:off x="3582365" y="2477898"/>
            <a:ext cx="368799" cy="293488"/>
          </a:xfrm>
          <a:prstGeom prst="rightArrow">
            <a:avLst>
              <a:gd name="adj1" fmla="val 427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C802B27E-3B8B-42FE-8FD3-D6DB1346DF94}"/>
              </a:ext>
            </a:extLst>
          </p:cNvPr>
          <p:cNvSpPr/>
          <p:nvPr/>
        </p:nvSpPr>
        <p:spPr>
          <a:xfrm>
            <a:off x="8450337" y="2471553"/>
            <a:ext cx="368799" cy="293488"/>
          </a:xfrm>
          <a:prstGeom prst="rightArrow">
            <a:avLst>
              <a:gd name="adj1" fmla="val 427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A0BB87D7-45A5-4A37-9473-6B9F8D46B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674" y="2091746"/>
            <a:ext cx="3130231" cy="94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kstiruutu 62">
            <a:extLst>
              <a:ext uri="{FF2B5EF4-FFF2-40B4-BE49-F238E27FC236}">
                <a16:creationId xmlns:a16="http://schemas.microsoft.com/office/drawing/2014/main" id="{206644DB-A1AE-4A00-9078-4A3C7D2A6BEE}"/>
              </a:ext>
            </a:extLst>
          </p:cNvPr>
          <p:cNvSpPr txBox="1"/>
          <p:nvPr/>
        </p:nvSpPr>
        <p:spPr>
          <a:xfrm>
            <a:off x="8872439" y="2288402"/>
            <a:ext cx="3084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/>
              <a:t>”1”, ”0”, ”0”,…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C819BC-0115-4F02-BF47-4521AF379404}"/>
              </a:ext>
            </a:extLst>
          </p:cNvPr>
          <p:cNvSpPr txBox="1"/>
          <p:nvPr/>
        </p:nvSpPr>
        <p:spPr>
          <a:xfrm>
            <a:off x="4545265" y="3740395"/>
            <a:ext cx="310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/>
              <a:t>Speech</a:t>
            </a:r>
            <a:r>
              <a:rPr lang="fi-FI" dirty="0"/>
              <a:t> </a:t>
            </a:r>
            <a:r>
              <a:rPr lang="fi-FI" dirty="0" err="1"/>
              <a:t>recognition</a:t>
            </a:r>
            <a:endParaRPr lang="fi-FI" dirty="0"/>
          </a:p>
        </p:txBody>
      </p:sp>
      <p:sp>
        <p:nvSpPr>
          <p:cNvPr id="39" name="Cube 38">
            <a:extLst>
              <a:ext uri="{FF2B5EF4-FFF2-40B4-BE49-F238E27FC236}">
                <a16:creationId xmlns:a16="http://schemas.microsoft.com/office/drawing/2014/main" id="{2DF956A3-0FE0-4A8C-A518-EC55AA3B1C72}"/>
              </a:ext>
            </a:extLst>
          </p:cNvPr>
          <p:cNvSpPr/>
          <p:nvPr/>
        </p:nvSpPr>
        <p:spPr>
          <a:xfrm>
            <a:off x="4195958" y="1858291"/>
            <a:ext cx="1650124" cy="1650124"/>
          </a:xfrm>
          <a:prstGeom prst="cub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5A8B9F4-2204-472A-8C27-E1C5333659B1}"/>
              </a:ext>
            </a:extLst>
          </p:cNvPr>
          <p:cNvSpPr txBox="1"/>
          <p:nvPr/>
        </p:nvSpPr>
        <p:spPr>
          <a:xfrm>
            <a:off x="3414296" y="1501512"/>
            <a:ext cx="310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Open </a:t>
            </a:r>
            <a:r>
              <a:rPr lang="fi-FI" dirty="0" err="1"/>
              <a:t>system</a:t>
            </a:r>
            <a:r>
              <a:rPr lang="fi-FI" dirty="0"/>
              <a:t> (</a:t>
            </a:r>
            <a:r>
              <a:rPr lang="fi-FI" dirty="0" err="1"/>
              <a:t>reservoir</a:t>
            </a:r>
            <a:r>
              <a:rPr lang="fi-FI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37196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E0CEBC8A-3040-45F2-B8B4-076EE4219AA2}"/>
              </a:ext>
            </a:extLst>
          </p:cNvPr>
          <p:cNvGrpSpPr/>
          <p:nvPr/>
        </p:nvGrpSpPr>
        <p:grpSpPr>
          <a:xfrm>
            <a:off x="6020234" y="2226635"/>
            <a:ext cx="2330865" cy="793531"/>
            <a:chOff x="6046970" y="2146427"/>
            <a:chExt cx="2330865" cy="79353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4CAE5DA-5F9C-4C2F-BA3D-F3103C1AB553}"/>
                </a:ext>
              </a:extLst>
            </p:cNvPr>
            <p:cNvGrpSpPr/>
            <p:nvPr/>
          </p:nvGrpSpPr>
          <p:grpSpPr>
            <a:xfrm>
              <a:off x="6893980" y="2343929"/>
              <a:ext cx="838200" cy="388880"/>
              <a:chOff x="6976533" y="2343929"/>
              <a:chExt cx="452967" cy="38888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0A0893B-E814-46BA-BFA7-03B8EC74BD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343929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7B96624-2321-4770-AD42-56B8DEFC40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421705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CAFD2F0-FFCF-47CA-9193-A74F4E24E4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499481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FB707B6-A01E-4EB9-9F2E-B93053E3E6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577257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0D408AD-0799-4505-B8A5-B0E7ED302C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655033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71D58F2-86C5-49D4-930B-FFEB8F6370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732809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ADEAA6D-7DF7-498A-B6B9-AB2122DD9C7F}"/>
                    </a:ext>
                  </a:extLst>
                </p:cNvPr>
                <p:cNvSpPr/>
                <p:nvPr/>
              </p:nvSpPr>
              <p:spPr>
                <a:xfrm>
                  <a:off x="7584304" y="2146427"/>
                  <a:ext cx="793531" cy="7935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fi-FI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fi-FI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fi-FI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ADEAA6D-7DF7-498A-B6B9-AB2122DD9C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4304" y="2146427"/>
                  <a:ext cx="793531" cy="793531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E39D80D-7C60-44CF-9ADC-BF09CAC82BD7}"/>
                </a:ext>
              </a:extLst>
            </p:cNvPr>
            <p:cNvGrpSpPr/>
            <p:nvPr/>
          </p:nvGrpSpPr>
          <p:grpSpPr>
            <a:xfrm>
              <a:off x="6046970" y="2293418"/>
              <a:ext cx="858923" cy="499551"/>
              <a:chOff x="6046970" y="2293418"/>
              <a:chExt cx="858923" cy="49955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91A1C2-7EB3-4785-8485-F8121399BFBA}"/>
                  </a:ext>
                </a:extLst>
              </p:cNvPr>
              <p:cNvSpPr/>
              <p:nvPr/>
            </p:nvSpPr>
            <p:spPr>
              <a:xfrm>
                <a:off x="6046970" y="2293418"/>
                <a:ext cx="858923" cy="49955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" name="Flowchart: Delay 7">
                <a:extLst>
                  <a:ext uri="{FF2B5EF4-FFF2-40B4-BE49-F238E27FC236}">
                    <a16:creationId xmlns:a16="http://schemas.microsoft.com/office/drawing/2014/main" id="{E620A94A-39DD-4E37-8426-E7F369C23B35}"/>
                  </a:ext>
                </a:extLst>
              </p:cNvPr>
              <p:cNvSpPr/>
              <p:nvPr/>
            </p:nvSpPr>
            <p:spPr>
              <a:xfrm rot="16200000">
                <a:off x="6293739" y="2270811"/>
                <a:ext cx="347107" cy="546356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" name="Flowchart: Extract 8">
                <a:extLst>
                  <a:ext uri="{FF2B5EF4-FFF2-40B4-BE49-F238E27FC236}">
                    <a16:creationId xmlns:a16="http://schemas.microsoft.com/office/drawing/2014/main" id="{2C377B70-4F65-4D1C-8BEA-34A82BEC1553}"/>
                  </a:ext>
                </a:extLst>
              </p:cNvPr>
              <p:cNvSpPr/>
              <p:nvPr/>
            </p:nvSpPr>
            <p:spPr>
              <a:xfrm rot="1187998">
                <a:off x="6447497" y="2457495"/>
                <a:ext cx="119292" cy="232482"/>
              </a:xfrm>
              <a:prstGeom prst="flowChartExtra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B138494C-3764-44B0-9092-70FDE24E5C9F}"/>
                  </a:ext>
                </a:extLst>
              </p:cNvPr>
              <p:cNvCxnSpPr/>
              <p:nvPr/>
            </p:nvCxnSpPr>
            <p:spPr>
              <a:xfrm>
                <a:off x="6472238" y="2383884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E4FE124-D6BB-4D7A-892C-13B9F8F3BD4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92901" y="2514078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B15D502-6452-42D8-A25D-460924DDD85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248401" y="2514148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66B3D91-EA04-4025-9429-DBD201F50E6E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627814" y="2421397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0729ECE-5A16-4F0E-B32D-35A41A7B5880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>
                <a:off x="6332379" y="2420851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5B5B4B67-5C1D-4D36-A968-FDFDD41ADDD7}"/>
              </a:ext>
            </a:extLst>
          </p:cNvPr>
          <p:cNvSpPr/>
          <p:nvPr/>
        </p:nvSpPr>
        <p:spPr>
          <a:xfrm>
            <a:off x="3582365" y="2477898"/>
            <a:ext cx="368799" cy="293488"/>
          </a:xfrm>
          <a:prstGeom prst="rightArrow">
            <a:avLst>
              <a:gd name="adj1" fmla="val 427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C802B27E-3B8B-42FE-8FD3-D6DB1346DF94}"/>
              </a:ext>
            </a:extLst>
          </p:cNvPr>
          <p:cNvSpPr/>
          <p:nvPr/>
        </p:nvSpPr>
        <p:spPr>
          <a:xfrm>
            <a:off x="8450337" y="2471553"/>
            <a:ext cx="368799" cy="293488"/>
          </a:xfrm>
          <a:prstGeom prst="rightArrow">
            <a:avLst>
              <a:gd name="adj1" fmla="val 427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8" name="Kuva 53">
            <a:extLst>
              <a:ext uri="{FF2B5EF4-FFF2-40B4-BE49-F238E27FC236}">
                <a16:creationId xmlns:a16="http://schemas.microsoft.com/office/drawing/2014/main" id="{817D0514-7B4A-4787-B0D5-9EC8F31B58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40"/>
          <a:stretch/>
        </p:blipFill>
        <p:spPr>
          <a:xfrm>
            <a:off x="1033280" y="1977021"/>
            <a:ext cx="2431044" cy="1159618"/>
          </a:xfrm>
          <a:prstGeom prst="rect">
            <a:avLst/>
          </a:prstGeom>
        </p:spPr>
      </p:pic>
      <p:pic>
        <p:nvPicPr>
          <p:cNvPr id="89" name="Kuva 61">
            <a:extLst>
              <a:ext uri="{FF2B5EF4-FFF2-40B4-BE49-F238E27FC236}">
                <a16:creationId xmlns:a16="http://schemas.microsoft.com/office/drawing/2014/main" id="{403FB0DA-FCAE-4DF9-A41D-6F6A78AF57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1" r="-4398"/>
          <a:stretch/>
        </p:blipFill>
        <p:spPr>
          <a:xfrm>
            <a:off x="8919963" y="1858291"/>
            <a:ext cx="2457148" cy="1159618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DCA002A6-0D26-4299-B20F-47AD54CB83BC}"/>
              </a:ext>
            </a:extLst>
          </p:cNvPr>
          <p:cNvSpPr txBox="1"/>
          <p:nvPr/>
        </p:nvSpPr>
        <p:spPr>
          <a:xfrm>
            <a:off x="4545265" y="3740395"/>
            <a:ext cx="310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/>
              <a:t>Chaotic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 </a:t>
            </a:r>
            <a:r>
              <a:rPr lang="fi-FI" dirty="0" err="1"/>
              <a:t>series</a:t>
            </a:r>
            <a:r>
              <a:rPr lang="fi-FI" dirty="0"/>
              <a:t> </a:t>
            </a:r>
            <a:r>
              <a:rPr lang="fi-FI" dirty="0" err="1"/>
              <a:t>forecasting</a:t>
            </a:r>
            <a:endParaRPr lang="fi-FI" dirty="0"/>
          </a:p>
        </p:txBody>
      </p:sp>
      <p:sp>
        <p:nvSpPr>
          <p:cNvPr id="91" name="Cube 90">
            <a:extLst>
              <a:ext uri="{FF2B5EF4-FFF2-40B4-BE49-F238E27FC236}">
                <a16:creationId xmlns:a16="http://schemas.microsoft.com/office/drawing/2014/main" id="{249E7C88-6A96-4D5B-8D67-B79E111FD2CB}"/>
              </a:ext>
            </a:extLst>
          </p:cNvPr>
          <p:cNvSpPr/>
          <p:nvPr/>
        </p:nvSpPr>
        <p:spPr>
          <a:xfrm>
            <a:off x="4195958" y="1858291"/>
            <a:ext cx="1650124" cy="1650124"/>
          </a:xfrm>
          <a:prstGeom prst="cub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081A8CA-E901-445A-A794-7D36FD9AF4E9}"/>
              </a:ext>
            </a:extLst>
          </p:cNvPr>
          <p:cNvSpPr txBox="1"/>
          <p:nvPr/>
        </p:nvSpPr>
        <p:spPr>
          <a:xfrm>
            <a:off x="3414296" y="1501512"/>
            <a:ext cx="310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Open </a:t>
            </a:r>
            <a:r>
              <a:rPr lang="fi-FI" dirty="0" err="1"/>
              <a:t>system</a:t>
            </a:r>
            <a:r>
              <a:rPr lang="fi-FI" dirty="0"/>
              <a:t> (</a:t>
            </a:r>
            <a:r>
              <a:rPr lang="fi-FI" dirty="0" err="1"/>
              <a:t>reservoir</a:t>
            </a:r>
            <a:r>
              <a:rPr lang="fi-FI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4962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be 22">
            <a:extLst>
              <a:ext uri="{FF2B5EF4-FFF2-40B4-BE49-F238E27FC236}">
                <a16:creationId xmlns:a16="http://schemas.microsoft.com/office/drawing/2014/main" id="{278E6121-9D79-4AFF-AF44-1212F863E0C4}"/>
              </a:ext>
            </a:extLst>
          </p:cNvPr>
          <p:cNvSpPr/>
          <p:nvPr/>
        </p:nvSpPr>
        <p:spPr>
          <a:xfrm>
            <a:off x="4195958" y="1858291"/>
            <a:ext cx="1650124" cy="1650124"/>
          </a:xfrm>
          <a:prstGeom prst="cub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0CEBC8A-3040-45F2-B8B4-076EE4219AA2}"/>
              </a:ext>
            </a:extLst>
          </p:cNvPr>
          <p:cNvGrpSpPr/>
          <p:nvPr/>
        </p:nvGrpSpPr>
        <p:grpSpPr>
          <a:xfrm>
            <a:off x="6020234" y="2226635"/>
            <a:ext cx="2330865" cy="793531"/>
            <a:chOff x="6046970" y="2146427"/>
            <a:chExt cx="2330865" cy="79353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4CAE5DA-5F9C-4C2F-BA3D-F3103C1AB553}"/>
                </a:ext>
              </a:extLst>
            </p:cNvPr>
            <p:cNvGrpSpPr/>
            <p:nvPr/>
          </p:nvGrpSpPr>
          <p:grpSpPr>
            <a:xfrm>
              <a:off x="6893980" y="2343929"/>
              <a:ext cx="838200" cy="388880"/>
              <a:chOff x="6976533" y="2343929"/>
              <a:chExt cx="452967" cy="38888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0A0893B-E814-46BA-BFA7-03B8EC74BD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343929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7B96624-2321-4770-AD42-56B8DEFC40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421705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CAFD2F0-FFCF-47CA-9193-A74F4E24E4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499481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FB707B6-A01E-4EB9-9F2E-B93053E3E6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577257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0D408AD-0799-4505-B8A5-B0E7ED302C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655033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71D58F2-86C5-49D4-930B-FFEB8F6370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732809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ADEAA6D-7DF7-498A-B6B9-AB2122DD9C7F}"/>
                    </a:ext>
                  </a:extLst>
                </p:cNvPr>
                <p:cNvSpPr/>
                <p:nvPr/>
              </p:nvSpPr>
              <p:spPr>
                <a:xfrm>
                  <a:off x="7584304" y="2146427"/>
                  <a:ext cx="793531" cy="7935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fi-FI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fi-FI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fi-FI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ADEAA6D-7DF7-498A-B6B9-AB2122DD9C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4304" y="2146427"/>
                  <a:ext cx="793531" cy="793531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E39D80D-7C60-44CF-9ADC-BF09CAC82BD7}"/>
                </a:ext>
              </a:extLst>
            </p:cNvPr>
            <p:cNvGrpSpPr/>
            <p:nvPr/>
          </p:nvGrpSpPr>
          <p:grpSpPr>
            <a:xfrm>
              <a:off x="6046970" y="2293418"/>
              <a:ext cx="858923" cy="499551"/>
              <a:chOff x="6046970" y="2293418"/>
              <a:chExt cx="858923" cy="49955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91A1C2-7EB3-4785-8485-F8121399BFBA}"/>
                  </a:ext>
                </a:extLst>
              </p:cNvPr>
              <p:cNvSpPr/>
              <p:nvPr/>
            </p:nvSpPr>
            <p:spPr>
              <a:xfrm>
                <a:off x="6046970" y="2293418"/>
                <a:ext cx="858923" cy="49955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" name="Flowchart: Delay 7">
                <a:extLst>
                  <a:ext uri="{FF2B5EF4-FFF2-40B4-BE49-F238E27FC236}">
                    <a16:creationId xmlns:a16="http://schemas.microsoft.com/office/drawing/2014/main" id="{E620A94A-39DD-4E37-8426-E7F369C23B35}"/>
                  </a:ext>
                </a:extLst>
              </p:cNvPr>
              <p:cNvSpPr/>
              <p:nvPr/>
            </p:nvSpPr>
            <p:spPr>
              <a:xfrm rot="16200000">
                <a:off x="6293739" y="2270811"/>
                <a:ext cx="347107" cy="546356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" name="Flowchart: Extract 8">
                <a:extLst>
                  <a:ext uri="{FF2B5EF4-FFF2-40B4-BE49-F238E27FC236}">
                    <a16:creationId xmlns:a16="http://schemas.microsoft.com/office/drawing/2014/main" id="{2C377B70-4F65-4D1C-8BEA-34A82BEC1553}"/>
                  </a:ext>
                </a:extLst>
              </p:cNvPr>
              <p:cNvSpPr/>
              <p:nvPr/>
            </p:nvSpPr>
            <p:spPr>
              <a:xfrm rot="1187998">
                <a:off x="6447497" y="2457495"/>
                <a:ext cx="119292" cy="232482"/>
              </a:xfrm>
              <a:prstGeom prst="flowChartExtra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B138494C-3764-44B0-9092-70FDE24E5C9F}"/>
                  </a:ext>
                </a:extLst>
              </p:cNvPr>
              <p:cNvCxnSpPr/>
              <p:nvPr/>
            </p:nvCxnSpPr>
            <p:spPr>
              <a:xfrm>
                <a:off x="6472238" y="2383884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E4FE124-D6BB-4D7A-892C-13B9F8F3BD4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92901" y="2514078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B15D502-6452-42D8-A25D-460924DDD85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248401" y="2514148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66B3D91-EA04-4025-9429-DBD201F50E6E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627814" y="2421397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0729ECE-5A16-4F0E-B32D-35A41A7B5880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>
                <a:off x="6332379" y="2420851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5B5B4B67-5C1D-4D36-A968-FDFDD41ADDD7}"/>
              </a:ext>
            </a:extLst>
          </p:cNvPr>
          <p:cNvSpPr/>
          <p:nvPr/>
        </p:nvSpPr>
        <p:spPr>
          <a:xfrm>
            <a:off x="3582365" y="2477898"/>
            <a:ext cx="368799" cy="293488"/>
          </a:xfrm>
          <a:prstGeom prst="rightArrow">
            <a:avLst>
              <a:gd name="adj1" fmla="val 427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C802B27E-3B8B-42FE-8FD3-D6DB1346DF94}"/>
              </a:ext>
            </a:extLst>
          </p:cNvPr>
          <p:cNvSpPr/>
          <p:nvPr/>
        </p:nvSpPr>
        <p:spPr>
          <a:xfrm>
            <a:off x="8450337" y="2471553"/>
            <a:ext cx="368799" cy="293488"/>
          </a:xfrm>
          <a:prstGeom prst="rightArrow">
            <a:avLst>
              <a:gd name="adj1" fmla="val 427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1BA789-FBC0-45A5-B44A-E41686FB43A5}"/>
              </a:ext>
            </a:extLst>
          </p:cNvPr>
          <p:cNvSpPr/>
          <p:nvPr/>
        </p:nvSpPr>
        <p:spPr>
          <a:xfrm>
            <a:off x="4293851" y="2345615"/>
            <a:ext cx="1074623" cy="107462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9" name="Ryhmä 9">
            <a:extLst>
              <a:ext uri="{FF2B5EF4-FFF2-40B4-BE49-F238E27FC236}">
                <a16:creationId xmlns:a16="http://schemas.microsoft.com/office/drawing/2014/main" id="{ED2FF356-072C-47F8-BB0A-2C27A367598C}"/>
              </a:ext>
            </a:extLst>
          </p:cNvPr>
          <p:cNvGrpSpPr/>
          <p:nvPr/>
        </p:nvGrpSpPr>
        <p:grpSpPr>
          <a:xfrm>
            <a:off x="4396981" y="2464092"/>
            <a:ext cx="834871" cy="858356"/>
            <a:chOff x="7321731" y="2733222"/>
            <a:chExt cx="1541417" cy="1584778"/>
          </a:xfrm>
        </p:grpSpPr>
        <p:sp>
          <p:nvSpPr>
            <p:cNvPr id="30" name="Vapaamuotoinen: Muoto 10">
              <a:extLst>
                <a:ext uri="{FF2B5EF4-FFF2-40B4-BE49-F238E27FC236}">
                  <a16:creationId xmlns:a16="http://schemas.microsoft.com/office/drawing/2014/main" id="{1A07CEDF-7B9A-46C4-8447-27B0BB244764}"/>
                </a:ext>
              </a:extLst>
            </p:cNvPr>
            <p:cNvSpPr/>
            <p:nvPr/>
          </p:nvSpPr>
          <p:spPr>
            <a:xfrm flipH="1">
              <a:off x="8292873" y="3101650"/>
              <a:ext cx="550505" cy="267024"/>
            </a:xfrm>
            <a:custGeom>
              <a:avLst/>
              <a:gdLst>
                <a:gd name="connsiteX0" fmla="*/ 38100 w 434975"/>
                <a:gd name="connsiteY0" fmla="*/ 203258 h 212783"/>
                <a:gd name="connsiteX1" fmla="*/ 38100 w 434975"/>
                <a:gd name="connsiteY1" fmla="*/ 203258 h 212783"/>
                <a:gd name="connsiteX2" fmla="*/ 34925 w 434975"/>
                <a:gd name="connsiteY2" fmla="*/ 114358 h 212783"/>
                <a:gd name="connsiteX3" fmla="*/ 28575 w 434975"/>
                <a:gd name="connsiteY3" fmla="*/ 101658 h 212783"/>
                <a:gd name="connsiteX4" fmla="*/ 22225 w 434975"/>
                <a:gd name="connsiteY4" fmla="*/ 82608 h 212783"/>
                <a:gd name="connsiteX5" fmla="*/ 12700 w 434975"/>
                <a:gd name="connsiteY5" fmla="*/ 63558 h 212783"/>
                <a:gd name="connsiteX6" fmla="*/ 9525 w 434975"/>
                <a:gd name="connsiteY6" fmla="*/ 31808 h 212783"/>
                <a:gd name="connsiteX7" fmla="*/ 3175 w 434975"/>
                <a:gd name="connsiteY7" fmla="*/ 12758 h 212783"/>
                <a:gd name="connsiteX8" fmla="*/ 0 w 434975"/>
                <a:gd name="connsiteY8" fmla="*/ 3233 h 212783"/>
                <a:gd name="connsiteX9" fmla="*/ 31750 w 434975"/>
                <a:gd name="connsiteY9" fmla="*/ 12758 h 212783"/>
                <a:gd name="connsiteX10" fmla="*/ 50800 w 434975"/>
                <a:gd name="connsiteY10" fmla="*/ 22283 h 212783"/>
                <a:gd name="connsiteX11" fmla="*/ 60325 w 434975"/>
                <a:gd name="connsiteY11" fmla="*/ 25458 h 212783"/>
                <a:gd name="connsiteX12" fmla="*/ 82550 w 434975"/>
                <a:gd name="connsiteY12" fmla="*/ 38158 h 212783"/>
                <a:gd name="connsiteX13" fmla="*/ 92075 w 434975"/>
                <a:gd name="connsiteY13" fmla="*/ 41333 h 212783"/>
                <a:gd name="connsiteX14" fmla="*/ 111125 w 434975"/>
                <a:gd name="connsiteY14" fmla="*/ 54033 h 212783"/>
                <a:gd name="connsiteX15" fmla="*/ 130175 w 434975"/>
                <a:gd name="connsiteY15" fmla="*/ 60383 h 212783"/>
                <a:gd name="connsiteX16" fmla="*/ 139700 w 434975"/>
                <a:gd name="connsiteY16" fmla="*/ 63558 h 212783"/>
                <a:gd name="connsiteX17" fmla="*/ 152400 w 434975"/>
                <a:gd name="connsiteY17" fmla="*/ 66733 h 212783"/>
                <a:gd name="connsiteX18" fmla="*/ 161925 w 434975"/>
                <a:gd name="connsiteY18" fmla="*/ 69908 h 212783"/>
                <a:gd name="connsiteX19" fmla="*/ 187325 w 434975"/>
                <a:gd name="connsiteY19" fmla="*/ 76258 h 212783"/>
                <a:gd name="connsiteX20" fmla="*/ 206375 w 434975"/>
                <a:gd name="connsiteY20" fmla="*/ 82608 h 212783"/>
                <a:gd name="connsiteX21" fmla="*/ 219075 w 434975"/>
                <a:gd name="connsiteY21" fmla="*/ 85783 h 212783"/>
                <a:gd name="connsiteX22" fmla="*/ 238125 w 434975"/>
                <a:gd name="connsiteY22" fmla="*/ 92133 h 212783"/>
                <a:gd name="connsiteX23" fmla="*/ 257175 w 434975"/>
                <a:gd name="connsiteY23" fmla="*/ 98483 h 212783"/>
                <a:gd name="connsiteX24" fmla="*/ 266700 w 434975"/>
                <a:gd name="connsiteY24" fmla="*/ 101658 h 212783"/>
                <a:gd name="connsiteX25" fmla="*/ 279400 w 434975"/>
                <a:gd name="connsiteY25" fmla="*/ 104833 h 212783"/>
                <a:gd name="connsiteX26" fmla="*/ 288925 w 434975"/>
                <a:gd name="connsiteY26" fmla="*/ 111183 h 212783"/>
                <a:gd name="connsiteX27" fmla="*/ 314325 w 434975"/>
                <a:gd name="connsiteY27" fmla="*/ 117533 h 212783"/>
                <a:gd name="connsiteX28" fmla="*/ 333375 w 434975"/>
                <a:gd name="connsiteY28" fmla="*/ 127058 h 212783"/>
                <a:gd name="connsiteX29" fmla="*/ 358775 w 434975"/>
                <a:gd name="connsiteY29" fmla="*/ 133408 h 212783"/>
                <a:gd name="connsiteX30" fmla="*/ 371475 w 434975"/>
                <a:gd name="connsiteY30" fmla="*/ 136583 h 212783"/>
                <a:gd name="connsiteX31" fmla="*/ 390525 w 434975"/>
                <a:gd name="connsiteY31" fmla="*/ 149283 h 212783"/>
                <a:gd name="connsiteX32" fmla="*/ 412750 w 434975"/>
                <a:gd name="connsiteY32" fmla="*/ 158808 h 212783"/>
                <a:gd name="connsiteX33" fmla="*/ 434975 w 434975"/>
                <a:gd name="connsiteY33" fmla="*/ 165158 h 212783"/>
                <a:gd name="connsiteX34" fmla="*/ 431800 w 434975"/>
                <a:gd name="connsiteY34" fmla="*/ 181033 h 212783"/>
                <a:gd name="connsiteX35" fmla="*/ 412750 w 434975"/>
                <a:gd name="connsiteY35" fmla="*/ 193733 h 212783"/>
                <a:gd name="connsiteX36" fmla="*/ 406400 w 434975"/>
                <a:gd name="connsiteY36" fmla="*/ 203258 h 212783"/>
                <a:gd name="connsiteX37" fmla="*/ 396875 w 434975"/>
                <a:gd name="connsiteY37" fmla="*/ 206433 h 212783"/>
                <a:gd name="connsiteX38" fmla="*/ 387350 w 434975"/>
                <a:gd name="connsiteY38" fmla="*/ 212783 h 212783"/>
                <a:gd name="connsiteX39" fmla="*/ 273050 w 434975"/>
                <a:gd name="connsiteY39" fmla="*/ 209608 h 212783"/>
                <a:gd name="connsiteX40" fmla="*/ 247650 w 434975"/>
                <a:gd name="connsiteY40" fmla="*/ 203258 h 212783"/>
                <a:gd name="connsiteX41" fmla="*/ 231775 w 434975"/>
                <a:gd name="connsiteY41" fmla="*/ 200083 h 212783"/>
                <a:gd name="connsiteX42" fmla="*/ 222250 w 434975"/>
                <a:gd name="connsiteY42" fmla="*/ 196908 h 212783"/>
                <a:gd name="connsiteX43" fmla="*/ 196850 w 434975"/>
                <a:gd name="connsiteY43" fmla="*/ 193733 h 212783"/>
                <a:gd name="connsiteX44" fmla="*/ 34925 w 434975"/>
                <a:gd name="connsiteY44" fmla="*/ 187383 h 212783"/>
                <a:gd name="connsiteX45" fmla="*/ 38100 w 434975"/>
                <a:gd name="connsiteY45" fmla="*/ 203258 h 21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34975" h="212783">
                  <a:moveTo>
                    <a:pt x="38100" y="203258"/>
                  </a:moveTo>
                  <a:lnTo>
                    <a:pt x="38100" y="203258"/>
                  </a:lnTo>
                  <a:cubicBezTo>
                    <a:pt x="37042" y="173625"/>
                    <a:pt x="37693" y="143881"/>
                    <a:pt x="34925" y="114358"/>
                  </a:cubicBezTo>
                  <a:cubicBezTo>
                    <a:pt x="34483" y="109646"/>
                    <a:pt x="30333" y="106052"/>
                    <a:pt x="28575" y="101658"/>
                  </a:cubicBezTo>
                  <a:cubicBezTo>
                    <a:pt x="26089" y="95443"/>
                    <a:pt x="25938" y="88177"/>
                    <a:pt x="22225" y="82608"/>
                  </a:cubicBezTo>
                  <a:cubicBezTo>
                    <a:pt x="14019" y="70298"/>
                    <a:pt x="17082" y="76703"/>
                    <a:pt x="12700" y="63558"/>
                  </a:cubicBezTo>
                  <a:cubicBezTo>
                    <a:pt x="11642" y="52975"/>
                    <a:pt x="11485" y="42262"/>
                    <a:pt x="9525" y="31808"/>
                  </a:cubicBezTo>
                  <a:cubicBezTo>
                    <a:pt x="8291" y="25229"/>
                    <a:pt x="5292" y="19108"/>
                    <a:pt x="3175" y="12758"/>
                  </a:cubicBezTo>
                  <a:lnTo>
                    <a:pt x="0" y="3233"/>
                  </a:lnTo>
                  <a:cubicBezTo>
                    <a:pt x="27514" y="-3646"/>
                    <a:pt x="-3891" y="878"/>
                    <a:pt x="31750" y="12758"/>
                  </a:cubicBezTo>
                  <a:cubicBezTo>
                    <a:pt x="55691" y="20738"/>
                    <a:pt x="26181" y="9973"/>
                    <a:pt x="50800" y="22283"/>
                  </a:cubicBezTo>
                  <a:cubicBezTo>
                    <a:pt x="53793" y="23780"/>
                    <a:pt x="57249" y="24140"/>
                    <a:pt x="60325" y="25458"/>
                  </a:cubicBezTo>
                  <a:cubicBezTo>
                    <a:pt x="99289" y="42157"/>
                    <a:pt x="50664" y="22215"/>
                    <a:pt x="82550" y="38158"/>
                  </a:cubicBezTo>
                  <a:cubicBezTo>
                    <a:pt x="85543" y="39655"/>
                    <a:pt x="89149" y="39708"/>
                    <a:pt x="92075" y="41333"/>
                  </a:cubicBezTo>
                  <a:cubicBezTo>
                    <a:pt x="98746" y="45039"/>
                    <a:pt x="103885" y="51620"/>
                    <a:pt x="111125" y="54033"/>
                  </a:cubicBezTo>
                  <a:lnTo>
                    <a:pt x="130175" y="60383"/>
                  </a:lnTo>
                  <a:cubicBezTo>
                    <a:pt x="133350" y="61441"/>
                    <a:pt x="136453" y="62746"/>
                    <a:pt x="139700" y="63558"/>
                  </a:cubicBezTo>
                  <a:cubicBezTo>
                    <a:pt x="143933" y="64616"/>
                    <a:pt x="148204" y="65534"/>
                    <a:pt x="152400" y="66733"/>
                  </a:cubicBezTo>
                  <a:cubicBezTo>
                    <a:pt x="155618" y="67652"/>
                    <a:pt x="158696" y="69027"/>
                    <a:pt x="161925" y="69908"/>
                  </a:cubicBezTo>
                  <a:cubicBezTo>
                    <a:pt x="170345" y="72204"/>
                    <a:pt x="179046" y="73498"/>
                    <a:pt x="187325" y="76258"/>
                  </a:cubicBezTo>
                  <a:cubicBezTo>
                    <a:pt x="193675" y="78375"/>
                    <a:pt x="199881" y="80985"/>
                    <a:pt x="206375" y="82608"/>
                  </a:cubicBezTo>
                  <a:cubicBezTo>
                    <a:pt x="210608" y="83666"/>
                    <a:pt x="214895" y="84529"/>
                    <a:pt x="219075" y="85783"/>
                  </a:cubicBezTo>
                  <a:cubicBezTo>
                    <a:pt x="225486" y="87706"/>
                    <a:pt x="231775" y="90016"/>
                    <a:pt x="238125" y="92133"/>
                  </a:cubicBezTo>
                  <a:lnTo>
                    <a:pt x="257175" y="98483"/>
                  </a:lnTo>
                  <a:cubicBezTo>
                    <a:pt x="260350" y="99541"/>
                    <a:pt x="263453" y="100846"/>
                    <a:pt x="266700" y="101658"/>
                  </a:cubicBezTo>
                  <a:lnTo>
                    <a:pt x="279400" y="104833"/>
                  </a:lnTo>
                  <a:cubicBezTo>
                    <a:pt x="282575" y="106950"/>
                    <a:pt x="285352" y="109843"/>
                    <a:pt x="288925" y="111183"/>
                  </a:cubicBezTo>
                  <a:cubicBezTo>
                    <a:pt x="303416" y="116617"/>
                    <a:pt x="302574" y="111657"/>
                    <a:pt x="314325" y="117533"/>
                  </a:cubicBezTo>
                  <a:cubicBezTo>
                    <a:pt x="331665" y="126203"/>
                    <a:pt x="315818" y="122270"/>
                    <a:pt x="333375" y="127058"/>
                  </a:cubicBezTo>
                  <a:cubicBezTo>
                    <a:pt x="341795" y="129354"/>
                    <a:pt x="350308" y="131291"/>
                    <a:pt x="358775" y="133408"/>
                  </a:cubicBezTo>
                  <a:lnTo>
                    <a:pt x="371475" y="136583"/>
                  </a:lnTo>
                  <a:cubicBezTo>
                    <a:pt x="377825" y="140816"/>
                    <a:pt x="383285" y="146870"/>
                    <a:pt x="390525" y="149283"/>
                  </a:cubicBezTo>
                  <a:cubicBezTo>
                    <a:pt x="412863" y="156729"/>
                    <a:pt x="385287" y="147038"/>
                    <a:pt x="412750" y="158808"/>
                  </a:cubicBezTo>
                  <a:cubicBezTo>
                    <a:pt x="419127" y="161541"/>
                    <a:pt x="428530" y="163547"/>
                    <a:pt x="434975" y="165158"/>
                  </a:cubicBezTo>
                  <a:cubicBezTo>
                    <a:pt x="433917" y="170450"/>
                    <a:pt x="435113" y="176773"/>
                    <a:pt x="431800" y="181033"/>
                  </a:cubicBezTo>
                  <a:cubicBezTo>
                    <a:pt x="427115" y="187057"/>
                    <a:pt x="412750" y="193733"/>
                    <a:pt x="412750" y="193733"/>
                  </a:cubicBezTo>
                  <a:cubicBezTo>
                    <a:pt x="410633" y="196908"/>
                    <a:pt x="409380" y="200874"/>
                    <a:pt x="406400" y="203258"/>
                  </a:cubicBezTo>
                  <a:cubicBezTo>
                    <a:pt x="403787" y="205349"/>
                    <a:pt x="399868" y="204936"/>
                    <a:pt x="396875" y="206433"/>
                  </a:cubicBezTo>
                  <a:cubicBezTo>
                    <a:pt x="393462" y="208140"/>
                    <a:pt x="390525" y="210666"/>
                    <a:pt x="387350" y="212783"/>
                  </a:cubicBezTo>
                  <a:cubicBezTo>
                    <a:pt x="349250" y="211725"/>
                    <a:pt x="311076" y="212201"/>
                    <a:pt x="273050" y="209608"/>
                  </a:cubicBezTo>
                  <a:cubicBezTo>
                    <a:pt x="264343" y="209014"/>
                    <a:pt x="256208" y="204970"/>
                    <a:pt x="247650" y="203258"/>
                  </a:cubicBezTo>
                  <a:cubicBezTo>
                    <a:pt x="242358" y="202200"/>
                    <a:pt x="237010" y="201392"/>
                    <a:pt x="231775" y="200083"/>
                  </a:cubicBezTo>
                  <a:cubicBezTo>
                    <a:pt x="228528" y="199271"/>
                    <a:pt x="225543" y="197507"/>
                    <a:pt x="222250" y="196908"/>
                  </a:cubicBezTo>
                  <a:cubicBezTo>
                    <a:pt x="213855" y="195382"/>
                    <a:pt x="205348" y="194506"/>
                    <a:pt x="196850" y="193733"/>
                  </a:cubicBezTo>
                  <a:cubicBezTo>
                    <a:pt x="138797" y="188455"/>
                    <a:pt x="100082" y="189144"/>
                    <a:pt x="34925" y="187383"/>
                  </a:cubicBezTo>
                  <a:lnTo>
                    <a:pt x="38100" y="20325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1" name="Vapaamuotoinen: Muoto 11">
              <a:extLst>
                <a:ext uri="{FF2B5EF4-FFF2-40B4-BE49-F238E27FC236}">
                  <a16:creationId xmlns:a16="http://schemas.microsoft.com/office/drawing/2014/main" id="{AD530CC2-A2E5-4787-AAF1-96F06088EA7A}"/>
                </a:ext>
              </a:extLst>
            </p:cNvPr>
            <p:cNvSpPr/>
            <p:nvPr/>
          </p:nvSpPr>
          <p:spPr>
            <a:xfrm>
              <a:off x="7336848" y="3130492"/>
              <a:ext cx="525572" cy="212783"/>
            </a:xfrm>
            <a:custGeom>
              <a:avLst/>
              <a:gdLst>
                <a:gd name="connsiteX0" fmla="*/ 38100 w 434975"/>
                <a:gd name="connsiteY0" fmla="*/ 203258 h 212783"/>
                <a:gd name="connsiteX1" fmla="*/ 38100 w 434975"/>
                <a:gd name="connsiteY1" fmla="*/ 203258 h 212783"/>
                <a:gd name="connsiteX2" fmla="*/ 34925 w 434975"/>
                <a:gd name="connsiteY2" fmla="*/ 114358 h 212783"/>
                <a:gd name="connsiteX3" fmla="*/ 28575 w 434975"/>
                <a:gd name="connsiteY3" fmla="*/ 101658 h 212783"/>
                <a:gd name="connsiteX4" fmla="*/ 22225 w 434975"/>
                <a:gd name="connsiteY4" fmla="*/ 82608 h 212783"/>
                <a:gd name="connsiteX5" fmla="*/ 12700 w 434975"/>
                <a:gd name="connsiteY5" fmla="*/ 63558 h 212783"/>
                <a:gd name="connsiteX6" fmla="*/ 9525 w 434975"/>
                <a:gd name="connsiteY6" fmla="*/ 31808 h 212783"/>
                <a:gd name="connsiteX7" fmla="*/ 3175 w 434975"/>
                <a:gd name="connsiteY7" fmla="*/ 12758 h 212783"/>
                <a:gd name="connsiteX8" fmla="*/ 0 w 434975"/>
                <a:gd name="connsiteY8" fmla="*/ 3233 h 212783"/>
                <a:gd name="connsiteX9" fmla="*/ 31750 w 434975"/>
                <a:gd name="connsiteY9" fmla="*/ 12758 h 212783"/>
                <a:gd name="connsiteX10" fmla="*/ 50800 w 434975"/>
                <a:gd name="connsiteY10" fmla="*/ 22283 h 212783"/>
                <a:gd name="connsiteX11" fmla="*/ 60325 w 434975"/>
                <a:gd name="connsiteY11" fmla="*/ 25458 h 212783"/>
                <a:gd name="connsiteX12" fmla="*/ 82550 w 434975"/>
                <a:gd name="connsiteY12" fmla="*/ 38158 h 212783"/>
                <a:gd name="connsiteX13" fmla="*/ 92075 w 434975"/>
                <a:gd name="connsiteY13" fmla="*/ 41333 h 212783"/>
                <a:gd name="connsiteX14" fmla="*/ 111125 w 434975"/>
                <a:gd name="connsiteY14" fmla="*/ 54033 h 212783"/>
                <a:gd name="connsiteX15" fmla="*/ 130175 w 434975"/>
                <a:gd name="connsiteY15" fmla="*/ 60383 h 212783"/>
                <a:gd name="connsiteX16" fmla="*/ 139700 w 434975"/>
                <a:gd name="connsiteY16" fmla="*/ 63558 h 212783"/>
                <a:gd name="connsiteX17" fmla="*/ 152400 w 434975"/>
                <a:gd name="connsiteY17" fmla="*/ 66733 h 212783"/>
                <a:gd name="connsiteX18" fmla="*/ 161925 w 434975"/>
                <a:gd name="connsiteY18" fmla="*/ 69908 h 212783"/>
                <a:gd name="connsiteX19" fmla="*/ 187325 w 434975"/>
                <a:gd name="connsiteY19" fmla="*/ 76258 h 212783"/>
                <a:gd name="connsiteX20" fmla="*/ 206375 w 434975"/>
                <a:gd name="connsiteY20" fmla="*/ 82608 h 212783"/>
                <a:gd name="connsiteX21" fmla="*/ 219075 w 434975"/>
                <a:gd name="connsiteY21" fmla="*/ 85783 h 212783"/>
                <a:gd name="connsiteX22" fmla="*/ 238125 w 434975"/>
                <a:gd name="connsiteY22" fmla="*/ 92133 h 212783"/>
                <a:gd name="connsiteX23" fmla="*/ 257175 w 434975"/>
                <a:gd name="connsiteY23" fmla="*/ 98483 h 212783"/>
                <a:gd name="connsiteX24" fmla="*/ 266700 w 434975"/>
                <a:gd name="connsiteY24" fmla="*/ 101658 h 212783"/>
                <a:gd name="connsiteX25" fmla="*/ 279400 w 434975"/>
                <a:gd name="connsiteY25" fmla="*/ 104833 h 212783"/>
                <a:gd name="connsiteX26" fmla="*/ 288925 w 434975"/>
                <a:gd name="connsiteY26" fmla="*/ 111183 h 212783"/>
                <a:gd name="connsiteX27" fmla="*/ 314325 w 434975"/>
                <a:gd name="connsiteY27" fmla="*/ 117533 h 212783"/>
                <a:gd name="connsiteX28" fmla="*/ 333375 w 434975"/>
                <a:gd name="connsiteY28" fmla="*/ 127058 h 212783"/>
                <a:gd name="connsiteX29" fmla="*/ 358775 w 434975"/>
                <a:gd name="connsiteY29" fmla="*/ 133408 h 212783"/>
                <a:gd name="connsiteX30" fmla="*/ 371475 w 434975"/>
                <a:gd name="connsiteY30" fmla="*/ 136583 h 212783"/>
                <a:gd name="connsiteX31" fmla="*/ 390525 w 434975"/>
                <a:gd name="connsiteY31" fmla="*/ 149283 h 212783"/>
                <a:gd name="connsiteX32" fmla="*/ 412750 w 434975"/>
                <a:gd name="connsiteY32" fmla="*/ 158808 h 212783"/>
                <a:gd name="connsiteX33" fmla="*/ 434975 w 434975"/>
                <a:gd name="connsiteY33" fmla="*/ 165158 h 212783"/>
                <a:gd name="connsiteX34" fmla="*/ 431800 w 434975"/>
                <a:gd name="connsiteY34" fmla="*/ 181033 h 212783"/>
                <a:gd name="connsiteX35" fmla="*/ 412750 w 434975"/>
                <a:gd name="connsiteY35" fmla="*/ 193733 h 212783"/>
                <a:gd name="connsiteX36" fmla="*/ 406400 w 434975"/>
                <a:gd name="connsiteY36" fmla="*/ 203258 h 212783"/>
                <a:gd name="connsiteX37" fmla="*/ 396875 w 434975"/>
                <a:gd name="connsiteY37" fmla="*/ 206433 h 212783"/>
                <a:gd name="connsiteX38" fmla="*/ 387350 w 434975"/>
                <a:gd name="connsiteY38" fmla="*/ 212783 h 212783"/>
                <a:gd name="connsiteX39" fmla="*/ 273050 w 434975"/>
                <a:gd name="connsiteY39" fmla="*/ 209608 h 212783"/>
                <a:gd name="connsiteX40" fmla="*/ 247650 w 434975"/>
                <a:gd name="connsiteY40" fmla="*/ 203258 h 212783"/>
                <a:gd name="connsiteX41" fmla="*/ 231775 w 434975"/>
                <a:gd name="connsiteY41" fmla="*/ 200083 h 212783"/>
                <a:gd name="connsiteX42" fmla="*/ 222250 w 434975"/>
                <a:gd name="connsiteY42" fmla="*/ 196908 h 212783"/>
                <a:gd name="connsiteX43" fmla="*/ 196850 w 434975"/>
                <a:gd name="connsiteY43" fmla="*/ 193733 h 212783"/>
                <a:gd name="connsiteX44" fmla="*/ 34925 w 434975"/>
                <a:gd name="connsiteY44" fmla="*/ 187383 h 212783"/>
                <a:gd name="connsiteX45" fmla="*/ 38100 w 434975"/>
                <a:gd name="connsiteY45" fmla="*/ 203258 h 21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34975" h="212783">
                  <a:moveTo>
                    <a:pt x="38100" y="203258"/>
                  </a:moveTo>
                  <a:lnTo>
                    <a:pt x="38100" y="203258"/>
                  </a:lnTo>
                  <a:cubicBezTo>
                    <a:pt x="37042" y="173625"/>
                    <a:pt x="37693" y="143881"/>
                    <a:pt x="34925" y="114358"/>
                  </a:cubicBezTo>
                  <a:cubicBezTo>
                    <a:pt x="34483" y="109646"/>
                    <a:pt x="30333" y="106052"/>
                    <a:pt x="28575" y="101658"/>
                  </a:cubicBezTo>
                  <a:cubicBezTo>
                    <a:pt x="26089" y="95443"/>
                    <a:pt x="25938" y="88177"/>
                    <a:pt x="22225" y="82608"/>
                  </a:cubicBezTo>
                  <a:cubicBezTo>
                    <a:pt x="14019" y="70298"/>
                    <a:pt x="17082" y="76703"/>
                    <a:pt x="12700" y="63558"/>
                  </a:cubicBezTo>
                  <a:cubicBezTo>
                    <a:pt x="11642" y="52975"/>
                    <a:pt x="11485" y="42262"/>
                    <a:pt x="9525" y="31808"/>
                  </a:cubicBezTo>
                  <a:cubicBezTo>
                    <a:pt x="8291" y="25229"/>
                    <a:pt x="5292" y="19108"/>
                    <a:pt x="3175" y="12758"/>
                  </a:cubicBezTo>
                  <a:lnTo>
                    <a:pt x="0" y="3233"/>
                  </a:lnTo>
                  <a:cubicBezTo>
                    <a:pt x="27514" y="-3646"/>
                    <a:pt x="-3891" y="878"/>
                    <a:pt x="31750" y="12758"/>
                  </a:cubicBezTo>
                  <a:cubicBezTo>
                    <a:pt x="55691" y="20738"/>
                    <a:pt x="26181" y="9973"/>
                    <a:pt x="50800" y="22283"/>
                  </a:cubicBezTo>
                  <a:cubicBezTo>
                    <a:pt x="53793" y="23780"/>
                    <a:pt x="57249" y="24140"/>
                    <a:pt x="60325" y="25458"/>
                  </a:cubicBezTo>
                  <a:cubicBezTo>
                    <a:pt x="99289" y="42157"/>
                    <a:pt x="50664" y="22215"/>
                    <a:pt x="82550" y="38158"/>
                  </a:cubicBezTo>
                  <a:cubicBezTo>
                    <a:pt x="85543" y="39655"/>
                    <a:pt x="89149" y="39708"/>
                    <a:pt x="92075" y="41333"/>
                  </a:cubicBezTo>
                  <a:cubicBezTo>
                    <a:pt x="98746" y="45039"/>
                    <a:pt x="103885" y="51620"/>
                    <a:pt x="111125" y="54033"/>
                  </a:cubicBezTo>
                  <a:lnTo>
                    <a:pt x="130175" y="60383"/>
                  </a:lnTo>
                  <a:cubicBezTo>
                    <a:pt x="133350" y="61441"/>
                    <a:pt x="136453" y="62746"/>
                    <a:pt x="139700" y="63558"/>
                  </a:cubicBezTo>
                  <a:cubicBezTo>
                    <a:pt x="143933" y="64616"/>
                    <a:pt x="148204" y="65534"/>
                    <a:pt x="152400" y="66733"/>
                  </a:cubicBezTo>
                  <a:cubicBezTo>
                    <a:pt x="155618" y="67652"/>
                    <a:pt x="158696" y="69027"/>
                    <a:pt x="161925" y="69908"/>
                  </a:cubicBezTo>
                  <a:cubicBezTo>
                    <a:pt x="170345" y="72204"/>
                    <a:pt x="179046" y="73498"/>
                    <a:pt x="187325" y="76258"/>
                  </a:cubicBezTo>
                  <a:cubicBezTo>
                    <a:pt x="193675" y="78375"/>
                    <a:pt x="199881" y="80985"/>
                    <a:pt x="206375" y="82608"/>
                  </a:cubicBezTo>
                  <a:cubicBezTo>
                    <a:pt x="210608" y="83666"/>
                    <a:pt x="214895" y="84529"/>
                    <a:pt x="219075" y="85783"/>
                  </a:cubicBezTo>
                  <a:cubicBezTo>
                    <a:pt x="225486" y="87706"/>
                    <a:pt x="231775" y="90016"/>
                    <a:pt x="238125" y="92133"/>
                  </a:cubicBezTo>
                  <a:lnTo>
                    <a:pt x="257175" y="98483"/>
                  </a:lnTo>
                  <a:cubicBezTo>
                    <a:pt x="260350" y="99541"/>
                    <a:pt x="263453" y="100846"/>
                    <a:pt x="266700" y="101658"/>
                  </a:cubicBezTo>
                  <a:lnTo>
                    <a:pt x="279400" y="104833"/>
                  </a:lnTo>
                  <a:cubicBezTo>
                    <a:pt x="282575" y="106950"/>
                    <a:pt x="285352" y="109843"/>
                    <a:pt x="288925" y="111183"/>
                  </a:cubicBezTo>
                  <a:cubicBezTo>
                    <a:pt x="303416" y="116617"/>
                    <a:pt x="302574" y="111657"/>
                    <a:pt x="314325" y="117533"/>
                  </a:cubicBezTo>
                  <a:cubicBezTo>
                    <a:pt x="331665" y="126203"/>
                    <a:pt x="315818" y="122270"/>
                    <a:pt x="333375" y="127058"/>
                  </a:cubicBezTo>
                  <a:cubicBezTo>
                    <a:pt x="341795" y="129354"/>
                    <a:pt x="350308" y="131291"/>
                    <a:pt x="358775" y="133408"/>
                  </a:cubicBezTo>
                  <a:lnTo>
                    <a:pt x="371475" y="136583"/>
                  </a:lnTo>
                  <a:cubicBezTo>
                    <a:pt x="377825" y="140816"/>
                    <a:pt x="383285" y="146870"/>
                    <a:pt x="390525" y="149283"/>
                  </a:cubicBezTo>
                  <a:cubicBezTo>
                    <a:pt x="412863" y="156729"/>
                    <a:pt x="385287" y="147038"/>
                    <a:pt x="412750" y="158808"/>
                  </a:cubicBezTo>
                  <a:cubicBezTo>
                    <a:pt x="419127" y="161541"/>
                    <a:pt x="428530" y="163547"/>
                    <a:pt x="434975" y="165158"/>
                  </a:cubicBezTo>
                  <a:cubicBezTo>
                    <a:pt x="433917" y="170450"/>
                    <a:pt x="435113" y="176773"/>
                    <a:pt x="431800" y="181033"/>
                  </a:cubicBezTo>
                  <a:cubicBezTo>
                    <a:pt x="427115" y="187057"/>
                    <a:pt x="412750" y="193733"/>
                    <a:pt x="412750" y="193733"/>
                  </a:cubicBezTo>
                  <a:cubicBezTo>
                    <a:pt x="410633" y="196908"/>
                    <a:pt x="409380" y="200874"/>
                    <a:pt x="406400" y="203258"/>
                  </a:cubicBezTo>
                  <a:cubicBezTo>
                    <a:pt x="403787" y="205349"/>
                    <a:pt x="399868" y="204936"/>
                    <a:pt x="396875" y="206433"/>
                  </a:cubicBezTo>
                  <a:cubicBezTo>
                    <a:pt x="393462" y="208140"/>
                    <a:pt x="390525" y="210666"/>
                    <a:pt x="387350" y="212783"/>
                  </a:cubicBezTo>
                  <a:cubicBezTo>
                    <a:pt x="349250" y="211725"/>
                    <a:pt x="311076" y="212201"/>
                    <a:pt x="273050" y="209608"/>
                  </a:cubicBezTo>
                  <a:cubicBezTo>
                    <a:pt x="264343" y="209014"/>
                    <a:pt x="256208" y="204970"/>
                    <a:pt x="247650" y="203258"/>
                  </a:cubicBezTo>
                  <a:cubicBezTo>
                    <a:pt x="242358" y="202200"/>
                    <a:pt x="237010" y="201392"/>
                    <a:pt x="231775" y="200083"/>
                  </a:cubicBezTo>
                  <a:cubicBezTo>
                    <a:pt x="228528" y="199271"/>
                    <a:pt x="225543" y="197507"/>
                    <a:pt x="222250" y="196908"/>
                  </a:cubicBezTo>
                  <a:cubicBezTo>
                    <a:pt x="213855" y="195382"/>
                    <a:pt x="205348" y="194506"/>
                    <a:pt x="196850" y="193733"/>
                  </a:cubicBezTo>
                  <a:cubicBezTo>
                    <a:pt x="138797" y="188455"/>
                    <a:pt x="100082" y="189144"/>
                    <a:pt x="34925" y="187383"/>
                  </a:cubicBezTo>
                  <a:lnTo>
                    <a:pt x="38100" y="203258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2" name="Ellipsi 12">
              <a:extLst>
                <a:ext uri="{FF2B5EF4-FFF2-40B4-BE49-F238E27FC236}">
                  <a16:creationId xmlns:a16="http://schemas.microsoft.com/office/drawing/2014/main" id="{976E236F-76F7-478C-B9DD-2AF3A3C479F6}"/>
                </a:ext>
              </a:extLst>
            </p:cNvPr>
            <p:cNvSpPr/>
            <p:nvPr/>
          </p:nvSpPr>
          <p:spPr>
            <a:xfrm>
              <a:off x="7589520" y="4113213"/>
              <a:ext cx="1005831" cy="204787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9" name="Puolisuunnikas 13">
              <a:extLst>
                <a:ext uri="{FF2B5EF4-FFF2-40B4-BE49-F238E27FC236}">
                  <a16:creationId xmlns:a16="http://schemas.microsoft.com/office/drawing/2014/main" id="{6D39417C-4346-472F-A343-27B9E3BFB805}"/>
                </a:ext>
              </a:extLst>
            </p:cNvPr>
            <p:cNvSpPr/>
            <p:nvPr/>
          </p:nvSpPr>
          <p:spPr>
            <a:xfrm flipV="1">
              <a:off x="7389749" y="3321049"/>
              <a:ext cx="1400287" cy="900113"/>
            </a:xfrm>
            <a:prstGeom prst="trapezoid">
              <a:avLst>
                <a:gd name="adj" fmla="val 22884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0" name="Ellipsi 14">
              <a:extLst>
                <a:ext uri="{FF2B5EF4-FFF2-40B4-BE49-F238E27FC236}">
                  <a16:creationId xmlns:a16="http://schemas.microsoft.com/office/drawing/2014/main" id="{7ABED32F-1028-4FFD-A75D-A4EF90D327BA}"/>
                </a:ext>
              </a:extLst>
            </p:cNvPr>
            <p:cNvSpPr/>
            <p:nvPr/>
          </p:nvSpPr>
          <p:spPr>
            <a:xfrm>
              <a:off x="7321731" y="2733222"/>
              <a:ext cx="1541417" cy="58782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41" name="Suora yhdysviiva 15">
              <a:extLst>
                <a:ext uri="{FF2B5EF4-FFF2-40B4-BE49-F238E27FC236}">
                  <a16:creationId xmlns:a16="http://schemas.microsoft.com/office/drawing/2014/main" id="{E4A64F60-FE71-4CBB-A428-7B254155E2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95355" y="3017520"/>
              <a:ext cx="267789" cy="12052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uora yhdysviiva 16">
              <a:extLst>
                <a:ext uri="{FF2B5EF4-FFF2-40B4-BE49-F238E27FC236}">
                  <a16:creationId xmlns:a16="http://schemas.microsoft.com/office/drawing/2014/main" id="{75BB3B99-77BC-485A-9187-CE59328319C5}"/>
                </a:ext>
              </a:extLst>
            </p:cNvPr>
            <p:cNvCxnSpPr>
              <a:stCxn id="40" idx="2"/>
            </p:cNvCxnSpPr>
            <p:nvPr/>
          </p:nvCxnSpPr>
          <p:spPr>
            <a:xfrm>
              <a:off x="7321731" y="3027136"/>
              <a:ext cx="267789" cy="12052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Ellipsi 17">
              <a:extLst>
                <a:ext uri="{FF2B5EF4-FFF2-40B4-BE49-F238E27FC236}">
                  <a16:creationId xmlns:a16="http://schemas.microsoft.com/office/drawing/2014/main" id="{55DE830F-FACC-41F3-9404-10F0205914EF}"/>
                </a:ext>
              </a:extLst>
            </p:cNvPr>
            <p:cNvSpPr/>
            <p:nvPr/>
          </p:nvSpPr>
          <p:spPr>
            <a:xfrm>
              <a:off x="7448550" y="2975015"/>
              <a:ext cx="1301750" cy="3272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47" name="Tekstiruutu 113">
            <a:extLst>
              <a:ext uri="{FF2B5EF4-FFF2-40B4-BE49-F238E27FC236}">
                <a16:creationId xmlns:a16="http://schemas.microsoft.com/office/drawing/2014/main" id="{1BBBDD51-DBC7-499F-ACE0-9C0B9417D6F4}"/>
              </a:ext>
            </a:extLst>
          </p:cNvPr>
          <p:cNvSpPr txBox="1"/>
          <p:nvPr/>
        </p:nvSpPr>
        <p:spPr>
          <a:xfrm>
            <a:off x="8514503" y="5618836"/>
            <a:ext cx="3673582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600" dirty="0" err="1"/>
              <a:t>Chrisantha</a:t>
            </a:r>
            <a:r>
              <a:rPr lang="fi-FI" sz="1600" dirty="0"/>
              <a:t> Fernando &amp; Sampsa </a:t>
            </a:r>
            <a:r>
              <a:rPr lang="fi-FI" sz="1600" dirty="0" err="1"/>
              <a:t>Sojakka</a:t>
            </a:r>
            <a:r>
              <a:rPr lang="fi-FI" sz="1600" dirty="0"/>
              <a:t>. European </a:t>
            </a:r>
            <a:r>
              <a:rPr lang="fi-FI" sz="1600" dirty="0" err="1"/>
              <a:t>conference</a:t>
            </a:r>
            <a:r>
              <a:rPr lang="fi-FI" sz="1600" dirty="0"/>
              <a:t> on </a:t>
            </a:r>
            <a:r>
              <a:rPr lang="fi-FI" sz="1600" dirty="0" err="1"/>
              <a:t>artificial</a:t>
            </a:r>
            <a:r>
              <a:rPr lang="fi-FI" sz="1600" dirty="0"/>
              <a:t> life (2003). </a:t>
            </a:r>
          </a:p>
          <a:p>
            <a:endParaRPr lang="fi-FI" sz="1600" dirty="0"/>
          </a:p>
          <a:p>
            <a:pPr algn="r"/>
            <a:r>
              <a:rPr lang="fi-FI" sz="1000" dirty="0">
                <a:solidFill>
                  <a:schemeClr val="bg1"/>
                </a:solidFill>
              </a:rPr>
              <a:t>https://creativecommons.org/licenses/by/4.0/</a:t>
            </a:r>
          </a:p>
        </p:txBody>
      </p:sp>
      <p:pic>
        <p:nvPicPr>
          <p:cNvPr id="48" name="Kuva 53">
            <a:extLst>
              <a:ext uri="{FF2B5EF4-FFF2-40B4-BE49-F238E27FC236}">
                <a16:creationId xmlns:a16="http://schemas.microsoft.com/office/drawing/2014/main" id="{1780A34F-E206-4B8A-ABB0-F5196C40C9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40"/>
          <a:stretch/>
        </p:blipFill>
        <p:spPr>
          <a:xfrm>
            <a:off x="1033280" y="1977021"/>
            <a:ext cx="2431044" cy="1159618"/>
          </a:xfrm>
          <a:prstGeom prst="rect">
            <a:avLst/>
          </a:prstGeom>
        </p:spPr>
      </p:pic>
      <p:pic>
        <p:nvPicPr>
          <p:cNvPr id="49" name="Kuva 61">
            <a:extLst>
              <a:ext uri="{FF2B5EF4-FFF2-40B4-BE49-F238E27FC236}">
                <a16:creationId xmlns:a16="http://schemas.microsoft.com/office/drawing/2014/main" id="{A58CF6C8-6459-49EC-A1B0-4BC188E5BA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1" r="-4398"/>
          <a:stretch/>
        </p:blipFill>
        <p:spPr>
          <a:xfrm>
            <a:off x="8919963" y="1858291"/>
            <a:ext cx="2457148" cy="115961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7E077025-DB7E-4D36-AF19-C1453ED9A7CD}"/>
              </a:ext>
            </a:extLst>
          </p:cNvPr>
          <p:cNvSpPr txBox="1"/>
          <p:nvPr/>
        </p:nvSpPr>
        <p:spPr>
          <a:xfrm>
            <a:off x="4545265" y="3740395"/>
            <a:ext cx="310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/>
              <a:t>Chaotic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 </a:t>
            </a:r>
            <a:r>
              <a:rPr lang="fi-FI" dirty="0" err="1"/>
              <a:t>series</a:t>
            </a:r>
            <a:r>
              <a:rPr lang="fi-FI" dirty="0"/>
              <a:t> </a:t>
            </a:r>
            <a:r>
              <a:rPr lang="fi-FI" dirty="0" err="1"/>
              <a:t>forecasting</a:t>
            </a:r>
            <a:endParaRPr lang="fi-FI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F848001-42E1-41E3-996B-9116BC7525F5}"/>
              </a:ext>
            </a:extLst>
          </p:cNvPr>
          <p:cNvSpPr txBox="1"/>
          <p:nvPr/>
        </p:nvSpPr>
        <p:spPr>
          <a:xfrm>
            <a:off x="3414296" y="1501512"/>
            <a:ext cx="310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/>
              <a:t>Bucket</a:t>
            </a:r>
            <a:r>
              <a:rPr lang="fi-FI" dirty="0"/>
              <a:t> of </a:t>
            </a:r>
            <a:r>
              <a:rPr lang="fi-FI" dirty="0" err="1"/>
              <a:t>water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7782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be 22">
            <a:extLst>
              <a:ext uri="{FF2B5EF4-FFF2-40B4-BE49-F238E27FC236}">
                <a16:creationId xmlns:a16="http://schemas.microsoft.com/office/drawing/2014/main" id="{278E6121-9D79-4AFF-AF44-1212F863E0C4}"/>
              </a:ext>
            </a:extLst>
          </p:cNvPr>
          <p:cNvSpPr/>
          <p:nvPr/>
        </p:nvSpPr>
        <p:spPr>
          <a:xfrm>
            <a:off x="4195958" y="1858291"/>
            <a:ext cx="1650124" cy="1650124"/>
          </a:xfrm>
          <a:prstGeom prst="cub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0CEBC8A-3040-45F2-B8B4-076EE4219AA2}"/>
              </a:ext>
            </a:extLst>
          </p:cNvPr>
          <p:cNvGrpSpPr/>
          <p:nvPr/>
        </p:nvGrpSpPr>
        <p:grpSpPr>
          <a:xfrm>
            <a:off x="6020234" y="2226635"/>
            <a:ext cx="2330865" cy="793531"/>
            <a:chOff x="6046970" y="2146427"/>
            <a:chExt cx="2330865" cy="79353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4CAE5DA-5F9C-4C2F-BA3D-F3103C1AB553}"/>
                </a:ext>
              </a:extLst>
            </p:cNvPr>
            <p:cNvGrpSpPr/>
            <p:nvPr/>
          </p:nvGrpSpPr>
          <p:grpSpPr>
            <a:xfrm>
              <a:off x="6893980" y="2343929"/>
              <a:ext cx="838200" cy="388880"/>
              <a:chOff x="6976533" y="2343929"/>
              <a:chExt cx="452967" cy="38888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0A0893B-E814-46BA-BFA7-03B8EC74BD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343929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7B96624-2321-4770-AD42-56B8DEFC40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421705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CAFD2F0-FFCF-47CA-9193-A74F4E24E4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499481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FB707B6-A01E-4EB9-9F2E-B93053E3E6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577257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0D408AD-0799-4505-B8A5-B0E7ED302C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655033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71D58F2-86C5-49D4-930B-FFEB8F6370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732809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ADEAA6D-7DF7-498A-B6B9-AB2122DD9C7F}"/>
                    </a:ext>
                  </a:extLst>
                </p:cNvPr>
                <p:cNvSpPr/>
                <p:nvPr/>
              </p:nvSpPr>
              <p:spPr>
                <a:xfrm>
                  <a:off x="7584304" y="2146427"/>
                  <a:ext cx="793531" cy="7935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fi-FI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fi-FI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fi-FI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ADEAA6D-7DF7-498A-B6B9-AB2122DD9C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4304" y="2146427"/>
                  <a:ext cx="793531" cy="793531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E39D80D-7C60-44CF-9ADC-BF09CAC82BD7}"/>
                </a:ext>
              </a:extLst>
            </p:cNvPr>
            <p:cNvGrpSpPr/>
            <p:nvPr/>
          </p:nvGrpSpPr>
          <p:grpSpPr>
            <a:xfrm>
              <a:off x="6046970" y="2293418"/>
              <a:ext cx="858923" cy="499551"/>
              <a:chOff x="6046970" y="2293418"/>
              <a:chExt cx="858923" cy="49955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91A1C2-7EB3-4785-8485-F8121399BFBA}"/>
                  </a:ext>
                </a:extLst>
              </p:cNvPr>
              <p:cNvSpPr/>
              <p:nvPr/>
            </p:nvSpPr>
            <p:spPr>
              <a:xfrm>
                <a:off x="6046970" y="2293418"/>
                <a:ext cx="858923" cy="49955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" name="Flowchart: Delay 7">
                <a:extLst>
                  <a:ext uri="{FF2B5EF4-FFF2-40B4-BE49-F238E27FC236}">
                    <a16:creationId xmlns:a16="http://schemas.microsoft.com/office/drawing/2014/main" id="{E620A94A-39DD-4E37-8426-E7F369C23B35}"/>
                  </a:ext>
                </a:extLst>
              </p:cNvPr>
              <p:cNvSpPr/>
              <p:nvPr/>
            </p:nvSpPr>
            <p:spPr>
              <a:xfrm rot="16200000">
                <a:off x="6293739" y="2270811"/>
                <a:ext cx="347107" cy="546356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" name="Flowchart: Extract 8">
                <a:extLst>
                  <a:ext uri="{FF2B5EF4-FFF2-40B4-BE49-F238E27FC236}">
                    <a16:creationId xmlns:a16="http://schemas.microsoft.com/office/drawing/2014/main" id="{2C377B70-4F65-4D1C-8BEA-34A82BEC1553}"/>
                  </a:ext>
                </a:extLst>
              </p:cNvPr>
              <p:cNvSpPr/>
              <p:nvPr/>
            </p:nvSpPr>
            <p:spPr>
              <a:xfrm rot="1187998">
                <a:off x="6447497" y="2457495"/>
                <a:ext cx="119292" cy="232482"/>
              </a:xfrm>
              <a:prstGeom prst="flowChartExtra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B138494C-3764-44B0-9092-70FDE24E5C9F}"/>
                  </a:ext>
                </a:extLst>
              </p:cNvPr>
              <p:cNvCxnSpPr/>
              <p:nvPr/>
            </p:nvCxnSpPr>
            <p:spPr>
              <a:xfrm>
                <a:off x="6472238" y="2383884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E4FE124-D6BB-4D7A-892C-13B9F8F3BD4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92901" y="2514078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B15D502-6452-42D8-A25D-460924DDD85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248401" y="2514148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66B3D91-EA04-4025-9429-DBD201F50E6E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627814" y="2421397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0729ECE-5A16-4F0E-B32D-35A41A7B5880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>
                <a:off x="6332379" y="2420851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5B5B4B67-5C1D-4D36-A968-FDFDD41ADDD7}"/>
              </a:ext>
            </a:extLst>
          </p:cNvPr>
          <p:cNvSpPr/>
          <p:nvPr/>
        </p:nvSpPr>
        <p:spPr>
          <a:xfrm>
            <a:off x="3582365" y="2477898"/>
            <a:ext cx="368799" cy="293488"/>
          </a:xfrm>
          <a:prstGeom prst="rightArrow">
            <a:avLst>
              <a:gd name="adj1" fmla="val 427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C802B27E-3B8B-42FE-8FD3-D6DB1346DF94}"/>
              </a:ext>
            </a:extLst>
          </p:cNvPr>
          <p:cNvSpPr/>
          <p:nvPr/>
        </p:nvSpPr>
        <p:spPr>
          <a:xfrm>
            <a:off x="8450337" y="2471553"/>
            <a:ext cx="368799" cy="293488"/>
          </a:xfrm>
          <a:prstGeom prst="rightArrow">
            <a:avLst>
              <a:gd name="adj1" fmla="val 427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1BA789-FBC0-45A5-B44A-E41686FB43A5}"/>
              </a:ext>
            </a:extLst>
          </p:cNvPr>
          <p:cNvSpPr/>
          <p:nvPr/>
        </p:nvSpPr>
        <p:spPr>
          <a:xfrm>
            <a:off x="4293851" y="2345615"/>
            <a:ext cx="1074623" cy="107462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Tekstiruutu 113">
            <a:extLst>
              <a:ext uri="{FF2B5EF4-FFF2-40B4-BE49-F238E27FC236}">
                <a16:creationId xmlns:a16="http://schemas.microsoft.com/office/drawing/2014/main" id="{1BBBDD51-DBC7-499F-ACE0-9C0B9417D6F4}"/>
              </a:ext>
            </a:extLst>
          </p:cNvPr>
          <p:cNvSpPr txBox="1"/>
          <p:nvPr/>
        </p:nvSpPr>
        <p:spPr>
          <a:xfrm>
            <a:off x="8514501" y="5870162"/>
            <a:ext cx="367358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/>
              <a:t>Przyczyna</a:t>
            </a:r>
            <a:r>
              <a:rPr lang="en-US" sz="1600" dirty="0"/>
              <a:t>, </a:t>
            </a:r>
            <a:r>
              <a:rPr lang="en-US" sz="1600" dirty="0" err="1"/>
              <a:t>Dawid</a:t>
            </a:r>
            <a:r>
              <a:rPr lang="en-US" sz="1600" dirty="0"/>
              <a:t>, et al. </a:t>
            </a:r>
            <a:r>
              <a:rPr lang="en-US" sz="1600" i="1" dirty="0"/>
              <a:t>Materials</a:t>
            </a:r>
            <a:r>
              <a:rPr lang="en-US" sz="1600" dirty="0"/>
              <a:t> 14.7 (2021): 1724. </a:t>
            </a:r>
          </a:p>
          <a:p>
            <a:endParaRPr lang="en-US" sz="1600" dirty="0"/>
          </a:p>
          <a:p>
            <a:pPr algn="r"/>
            <a:r>
              <a:rPr lang="en-US" sz="1000" dirty="0">
                <a:solidFill>
                  <a:schemeClr val="bg1"/>
                </a:solidFill>
              </a:rPr>
              <a:t>https://creativecommons.org/licenses/by/4.0/</a:t>
            </a:r>
            <a:endParaRPr lang="fi-FI" sz="1000" dirty="0">
              <a:solidFill>
                <a:schemeClr val="bg1"/>
              </a:solidFill>
            </a:endParaRPr>
          </a:p>
        </p:txBody>
      </p:sp>
      <p:pic>
        <p:nvPicPr>
          <p:cNvPr id="48" name="Kuva 53">
            <a:extLst>
              <a:ext uri="{FF2B5EF4-FFF2-40B4-BE49-F238E27FC236}">
                <a16:creationId xmlns:a16="http://schemas.microsoft.com/office/drawing/2014/main" id="{1780A34F-E206-4B8A-ABB0-F5196C40C9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40"/>
          <a:stretch/>
        </p:blipFill>
        <p:spPr>
          <a:xfrm>
            <a:off x="1033280" y="1977021"/>
            <a:ext cx="2431044" cy="1159618"/>
          </a:xfrm>
          <a:prstGeom prst="rect">
            <a:avLst/>
          </a:prstGeom>
        </p:spPr>
      </p:pic>
      <p:pic>
        <p:nvPicPr>
          <p:cNvPr id="49" name="Kuva 61">
            <a:extLst>
              <a:ext uri="{FF2B5EF4-FFF2-40B4-BE49-F238E27FC236}">
                <a16:creationId xmlns:a16="http://schemas.microsoft.com/office/drawing/2014/main" id="{A58CF6C8-6459-49EC-A1B0-4BC188E5BA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1" r="-4398"/>
          <a:stretch/>
        </p:blipFill>
        <p:spPr>
          <a:xfrm>
            <a:off x="8919963" y="1858291"/>
            <a:ext cx="2457148" cy="115961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7E077025-DB7E-4D36-AF19-C1453ED9A7CD}"/>
              </a:ext>
            </a:extLst>
          </p:cNvPr>
          <p:cNvSpPr txBox="1"/>
          <p:nvPr/>
        </p:nvSpPr>
        <p:spPr>
          <a:xfrm>
            <a:off x="4545265" y="3740395"/>
            <a:ext cx="310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/>
              <a:t>Chaotic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 </a:t>
            </a:r>
            <a:r>
              <a:rPr lang="fi-FI" dirty="0" err="1"/>
              <a:t>series</a:t>
            </a:r>
            <a:r>
              <a:rPr lang="fi-FI" dirty="0"/>
              <a:t> </a:t>
            </a:r>
            <a:r>
              <a:rPr lang="fi-FI" dirty="0" err="1"/>
              <a:t>forecasting</a:t>
            </a:r>
            <a:endParaRPr lang="fi-FI" dirty="0"/>
          </a:p>
        </p:txBody>
      </p:sp>
      <p:pic>
        <p:nvPicPr>
          <p:cNvPr id="50" name="Picture 2" descr="Aiheeseen liittyvÃ¤ kuva">
            <a:extLst>
              <a:ext uri="{FF2B5EF4-FFF2-40B4-BE49-F238E27FC236}">
                <a16:creationId xmlns:a16="http://schemas.microsoft.com/office/drawing/2014/main" id="{924BB7CA-F44A-4485-89E7-C1D72BEF0A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8" t="10829" r="5484" b="6417"/>
          <a:stretch/>
        </p:blipFill>
        <p:spPr bwMode="auto">
          <a:xfrm>
            <a:off x="4357901" y="2539000"/>
            <a:ext cx="967633" cy="70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F360579-5E33-44F5-8C91-FC32B6BB5BB5}"/>
              </a:ext>
            </a:extLst>
          </p:cNvPr>
          <p:cNvSpPr txBox="1"/>
          <p:nvPr/>
        </p:nvSpPr>
        <p:spPr>
          <a:xfrm>
            <a:off x="3414296" y="1501512"/>
            <a:ext cx="310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/>
              <a:t>Concrete</a:t>
            </a:r>
            <a:r>
              <a:rPr lang="fi-FI" dirty="0"/>
              <a:t> </a:t>
            </a:r>
            <a:r>
              <a:rPr lang="fi-FI" dirty="0" err="1"/>
              <a:t>block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1034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be 22">
            <a:extLst>
              <a:ext uri="{FF2B5EF4-FFF2-40B4-BE49-F238E27FC236}">
                <a16:creationId xmlns:a16="http://schemas.microsoft.com/office/drawing/2014/main" id="{278E6121-9D79-4AFF-AF44-1212F863E0C4}"/>
              </a:ext>
            </a:extLst>
          </p:cNvPr>
          <p:cNvSpPr/>
          <p:nvPr/>
        </p:nvSpPr>
        <p:spPr>
          <a:xfrm>
            <a:off x="4195958" y="1858291"/>
            <a:ext cx="1650124" cy="1650124"/>
          </a:xfrm>
          <a:prstGeom prst="cub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0CEBC8A-3040-45F2-B8B4-076EE4219AA2}"/>
              </a:ext>
            </a:extLst>
          </p:cNvPr>
          <p:cNvGrpSpPr/>
          <p:nvPr/>
        </p:nvGrpSpPr>
        <p:grpSpPr>
          <a:xfrm>
            <a:off x="6020234" y="2226635"/>
            <a:ext cx="2330865" cy="793531"/>
            <a:chOff x="6046970" y="2146427"/>
            <a:chExt cx="2330865" cy="79353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4CAE5DA-5F9C-4C2F-BA3D-F3103C1AB553}"/>
                </a:ext>
              </a:extLst>
            </p:cNvPr>
            <p:cNvGrpSpPr/>
            <p:nvPr/>
          </p:nvGrpSpPr>
          <p:grpSpPr>
            <a:xfrm>
              <a:off x="6893980" y="2343929"/>
              <a:ext cx="838200" cy="388880"/>
              <a:chOff x="6976533" y="2343929"/>
              <a:chExt cx="452967" cy="38888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0A0893B-E814-46BA-BFA7-03B8EC74BD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343929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47B96624-2321-4770-AD42-56B8DEFC40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421705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CAFD2F0-FFCF-47CA-9193-A74F4E24E4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499481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FB707B6-A01E-4EB9-9F2E-B93053E3E6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577257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0D408AD-0799-4505-B8A5-B0E7ED302C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655033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71D58F2-86C5-49D4-930B-FFEB8F6370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533" y="2732809"/>
                <a:ext cx="452967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ADEAA6D-7DF7-498A-B6B9-AB2122DD9C7F}"/>
                    </a:ext>
                  </a:extLst>
                </p:cNvPr>
                <p:cNvSpPr/>
                <p:nvPr/>
              </p:nvSpPr>
              <p:spPr>
                <a:xfrm>
                  <a:off x="7584304" y="2146427"/>
                  <a:ext cx="793531" cy="79353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fi-FI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fi-FI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fi-FI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fi-FI" dirty="0"/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ADEAA6D-7DF7-498A-B6B9-AB2122DD9C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4304" y="2146427"/>
                  <a:ext cx="793531" cy="793531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i-FI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E39D80D-7C60-44CF-9ADC-BF09CAC82BD7}"/>
                </a:ext>
              </a:extLst>
            </p:cNvPr>
            <p:cNvGrpSpPr/>
            <p:nvPr/>
          </p:nvGrpSpPr>
          <p:grpSpPr>
            <a:xfrm>
              <a:off x="6046970" y="2293418"/>
              <a:ext cx="858923" cy="499551"/>
              <a:chOff x="6046970" y="2293418"/>
              <a:chExt cx="858923" cy="49955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91A1C2-7EB3-4785-8485-F8121399BFBA}"/>
                  </a:ext>
                </a:extLst>
              </p:cNvPr>
              <p:cNvSpPr/>
              <p:nvPr/>
            </p:nvSpPr>
            <p:spPr>
              <a:xfrm>
                <a:off x="6046970" y="2293418"/>
                <a:ext cx="858923" cy="49955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8" name="Flowchart: Delay 7">
                <a:extLst>
                  <a:ext uri="{FF2B5EF4-FFF2-40B4-BE49-F238E27FC236}">
                    <a16:creationId xmlns:a16="http://schemas.microsoft.com/office/drawing/2014/main" id="{E620A94A-39DD-4E37-8426-E7F369C23B35}"/>
                  </a:ext>
                </a:extLst>
              </p:cNvPr>
              <p:cNvSpPr/>
              <p:nvPr/>
            </p:nvSpPr>
            <p:spPr>
              <a:xfrm rot="16200000">
                <a:off x="6293739" y="2270811"/>
                <a:ext cx="347107" cy="546356"/>
              </a:xfrm>
              <a:prstGeom prst="flowChartDelay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9" name="Flowchart: Extract 8">
                <a:extLst>
                  <a:ext uri="{FF2B5EF4-FFF2-40B4-BE49-F238E27FC236}">
                    <a16:creationId xmlns:a16="http://schemas.microsoft.com/office/drawing/2014/main" id="{2C377B70-4F65-4D1C-8BEA-34A82BEC1553}"/>
                  </a:ext>
                </a:extLst>
              </p:cNvPr>
              <p:cNvSpPr/>
              <p:nvPr/>
            </p:nvSpPr>
            <p:spPr>
              <a:xfrm rot="1187998">
                <a:off x="6447497" y="2457495"/>
                <a:ext cx="119292" cy="232482"/>
              </a:xfrm>
              <a:prstGeom prst="flowChartExtra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B138494C-3764-44B0-9092-70FDE24E5C9F}"/>
                  </a:ext>
                </a:extLst>
              </p:cNvPr>
              <p:cNvCxnSpPr/>
              <p:nvPr/>
            </p:nvCxnSpPr>
            <p:spPr>
              <a:xfrm>
                <a:off x="6472238" y="2383884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E4FE124-D6BB-4D7A-892C-13B9F8F3BD4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692901" y="2514078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1B15D502-6452-42D8-A25D-460924DDD85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6248401" y="2514148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66B3D91-EA04-4025-9429-DBD201F50E6E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6627814" y="2421397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0729ECE-5A16-4F0E-B32D-35A41A7B5880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H="1">
                <a:off x="6332379" y="2420851"/>
                <a:ext cx="0" cy="444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5B5B4B67-5C1D-4D36-A968-FDFDD41ADDD7}"/>
              </a:ext>
            </a:extLst>
          </p:cNvPr>
          <p:cNvSpPr/>
          <p:nvPr/>
        </p:nvSpPr>
        <p:spPr>
          <a:xfrm>
            <a:off x="3582365" y="2477898"/>
            <a:ext cx="368799" cy="293488"/>
          </a:xfrm>
          <a:prstGeom prst="rightArrow">
            <a:avLst>
              <a:gd name="adj1" fmla="val 427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C802B27E-3B8B-42FE-8FD3-D6DB1346DF94}"/>
              </a:ext>
            </a:extLst>
          </p:cNvPr>
          <p:cNvSpPr/>
          <p:nvPr/>
        </p:nvSpPr>
        <p:spPr>
          <a:xfrm>
            <a:off x="8450337" y="2471553"/>
            <a:ext cx="368799" cy="293488"/>
          </a:xfrm>
          <a:prstGeom prst="rightArrow">
            <a:avLst>
              <a:gd name="adj1" fmla="val 427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1BA789-FBC0-45A5-B44A-E41686FB43A5}"/>
              </a:ext>
            </a:extLst>
          </p:cNvPr>
          <p:cNvSpPr/>
          <p:nvPr/>
        </p:nvSpPr>
        <p:spPr>
          <a:xfrm>
            <a:off x="4293851" y="2345615"/>
            <a:ext cx="1074623" cy="107462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7" name="Tekstiruutu 113">
            <a:extLst>
              <a:ext uri="{FF2B5EF4-FFF2-40B4-BE49-F238E27FC236}">
                <a16:creationId xmlns:a16="http://schemas.microsoft.com/office/drawing/2014/main" id="{1BBBDD51-DBC7-499F-ACE0-9C0B9417D6F4}"/>
              </a:ext>
            </a:extLst>
          </p:cNvPr>
          <p:cNvSpPr txBox="1"/>
          <p:nvPr/>
        </p:nvSpPr>
        <p:spPr>
          <a:xfrm>
            <a:off x="8514501" y="5870162"/>
            <a:ext cx="367358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/>
              <a:t>Mujal</a:t>
            </a:r>
            <a:r>
              <a:rPr lang="en-US" sz="1600" dirty="0"/>
              <a:t>, Pere, et al. </a:t>
            </a:r>
            <a:r>
              <a:rPr lang="en-US" sz="1600" i="1" dirty="0"/>
              <a:t>Advanced Quantum Technologies</a:t>
            </a:r>
            <a:r>
              <a:rPr lang="en-US" sz="1600" dirty="0"/>
              <a:t> 4.8 (2021): 2100027.</a:t>
            </a:r>
          </a:p>
          <a:p>
            <a:pPr algn="r"/>
            <a:endParaRPr lang="en-US" sz="1600" dirty="0"/>
          </a:p>
          <a:p>
            <a:pPr algn="r"/>
            <a:r>
              <a:rPr lang="en-US" sz="1000" dirty="0"/>
              <a:t>https://creativecommons.org/licenses/by/4.0/</a:t>
            </a:r>
            <a:endParaRPr lang="fi-FI" sz="1000" dirty="0"/>
          </a:p>
        </p:txBody>
      </p:sp>
      <p:pic>
        <p:nvPicPr>
          <p:cNvPr id="48" name="Kuva 53">
            <a:extLst>
              <a:ext uri="{FF2B5EF4-FFF2-40B4-BE49-F238E27FC236}">
                <a16:creationId xmlns:a16="http://schemas.microsoft.com/office/drawing/2014/main" id="{1780A34F-E206-4B8A-ABB0-F5196C40C9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40"/>
          <a:stretch/>
        </p:blipFill>
        <p:spPr>
          <a:xfrm>
            <a:off x="1033280" y="1977021"/>
            <a:ext cx="2431044" cy="1159618"/>
          </a:xfrm>
          <a:prstGeom prst="rect">
            <a:avLst/>
          </a:prstGeom>
        </p:spPr>
      </p:pic>
      <p:pic>
        <p:nvPicPr>
          <p:cNvPr id="49" name="Kuva 61">
            <a:extLst>
              <a:ext uri="{FF2B5EF4-FFF2-40B4-BE49-F238E27FC236}">
                <a16:creationId xmlns:a16="http://schemas.microsoft.com/office/drawing/2014/main" id="{A58CF6C8-6459-49EC-A1B0-4BC188E5BA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1" r="-4398"/>
          <a:stretch/>
        </p:blipFill>
        <p:spPr>
          <a:xfrm>
            <a:off x="8919963" y="1858291"/>
            <a:ext cx="2457148" cy="115961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7E077025-DB7E-4D36-AF19-C1453ED9A7CD}"/>
              </a:ext>
            </a:extLst>
          </p:cNvPr>
          <p:cNvSpPr txBox="1"/>
          <p:nvPr/>
        </p:nvSpPr>
        <p:spPr>
          <a:xfrm>
            <a:off x="4545265" y="3740395"/>
            <a:ext cx="310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/>
              <a:t>Chaotic</a:t>
            </a:r>
            <a:r>
              <a:rPr lang="fi-FI" dirty="0"/>
              <a:t> </a:t>
            </a:r>
            <a:r>
              <a:rPr lang="fi-FI" dirty="0" err="1"/>
              <a:t>time</a:t>
            </a:r>
            <a:r>
              <a:rPr lang="fi-FI" dirty="0"/>
              <a:t> </a:t>
            </a:r>
            <a:r>
              <a:rPr lang="fi-FI" dirty="0" err="1"/>
              <a:t>series</a:t>
            </a:r>
            <a:r>
              <a:rPr lang="fi-FI" dirty="0"/>
              <a:t> </a:t>
            </a:r>
            <a:r>
              <a:rPr lang="fi-FI" dirty="0" err="1"/>
              <a:t>forecasting</a:t>
            </a:r>
            <a:endParaRPr lang="fi-FI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F360579-5E33-44F5-8C91-FC32B6BB5BB5}"/>
              </a:ext>
            </a:extLst>
          </p:cNvPr>
          <p:cNvSpPr txBox="1"/>
          <p:nvPr/>
        </p:nvSpPr>
        <p:spPr>
          <a:xfrm>
            <a:off x="3414296" y="1501512"/>
            <a:ext cx="310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NMR in </a:t>
            </a:r>
            <a:r>
              <a:rPr lang="fi-FI" dirty="0" err="1"/>
              <a:t>molecules</a:t>
            </a:r>
            <a:endParaRPr lang="fi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55ACE4-5037-4766-B5BC-A159E804AF00}"/>
              </a:ext>
            </a:extLst>
          </p:cNvPr>
          <p:cNvGrpSpPr/>
          <p:nvPr/>
        </p:nvGrpSpPr>
        <p:grpSpPr>
          <a:xfrm>
            <a:off x="4352413" y="2569950"/>
            <a:ext cx="893797" cy="625951"/>
            <a:chOff x="2368550" y="5034548"/>
            <a:chExt cx="1119717" cy="78416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723115C-20D8-4CDC-B1D3-561805797F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314" r="72627" b="89214"/>
            <a:stretch/>
          </p:blipFill>
          <p:spPr>
            <a:xfrm>
              <a:off x="2501900" y="5034548"/>
              <a:ext cx="939800" cy="73971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8B1D122-D5E8-410E-A241-46CF83CBDFC8}"/>
                </a:ext>
              </a:extLst>
            </p:cNvPr>
            <p:cNvSpPr/>
            <p:nvPr/>
          </p:nvSpPr>
          <p:spPr>
            <a:xfrm>
              <a:off x="2992967" y="5590117"/>
              <a:ext cx="4953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FEA16B4-10BB-41F5-A2BB-BC3CCC25CED9}"/>
                </a:ext>
              </a:extLst>
            </p:cNvPr>
            <p:cNvSpPr/>
            <p:nvPr/>
          </p:nvSpPr>
          <p:spPr>
            <a:xfrm rot="5400000">
              <a:off x="2377517" y="5025581"/>
              <a:ext cx="210665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490803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5719</TotalTime>
  <Words>1623</Words>
  <Application>Microsoft Office PowerPoint</Application>
  <PresentationFormat>Widescreen</PresentationFormat>
  <Paragraphs>408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Office Theme</vt:lpstr>
      <vt:lpstr>Quantum reservoir computing From basics to photonic schemes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 for the talk</vt:lpstr>
      <vt:lpstr>What QRC? What is it for? </vt:lpstr>
      <vt:lpstr>PowerPoint Presentation</vt:lpstr>
      <vt:lpstr>PowerPoint Presentation</vt:lpstr>
      <vt:lpstr>Rough proxies of interest</vt:lpstr>
      <vt:lpstr>Making a QRC</vt:lpstr>
      <vt:lpstr>Need fading memory!</vt:lpstr>
      <vt:lpstr>Fading memory? OQS!</vt:lpstr>
      <vt:lpstr>PowerPoint Presentation</vt:lpstr>
      <vt:lpstr>Ideally suited for?</vt:lpstr>
      <vt:lpstr>Why QRC? </vt:lpstr>
      <vt:lpstr>How good can it be?</vt:lpstr>
      <vt:lpstr>Compare with Q alternatives</vt:lpstr>
      <vt:lpstr>Compare with Q alternatives</vt:lpstr>
      <vt:lpstr>QRC multitasking</vt:lpstr>
      <vt:lpstr>PowerPoint Presentation</vt:lpstr>
      <vt:lpstr>Compare with C alternatives</vt:lpstr>
      <vt:lpstr>PowerPoint Presentation</vt:lpstr>
      <vt:lpstr>Examples &amp; challenges</vt:lpstr>
      <vt:lpstr>Making a Photonic QRC</vt:lpstr>
      <vt:lpstr>Simple reservoir: modes in fiber loop</vt:lpstr>
      <vt:lpstr>Simple I/O mechanism: must be open!</vt:lpstr>
      <vt:lpstr>Just one mode? </vt:lpstr>
      <vt:lpstr>Simple training</vt:lpstr>
      <vt:lpstr>Many modes</vt:lpstr>
      <vt:lpstr>Many modes</vt:lpstr>
      <vt:lpstr>Qubit example: IBM platforms</vt:lpstr>
      <vt:lpstr>PowerPoint Presentation</vt:lpstr>
      <vt:lpstr>Three stages</vt:lpstr>
      <vt:lpstr>Three stages</vt:lpstr>
      <vt:lpstr>Three stages</vt:lpstr>
      <vt:lpstr>Schemes optimal in near term?</vt:lpstr>
      <vt:lpstr>The problem with ML tasks</vt:lpstr>
      <vt:lpstr>The problem with tasks from C literature</vt:lpstr>
      <vt:lpstr>Alternative: tasks without C counterpart</vt:lpstr>
      <vt:lpstr>QRC: potential for near term QML tech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Photonic quantum reservoir computing What is it, why care, what am I doing with it, what are the important challenges</dc:title>
  <dc:creator>Johannes Nokkala</dc:creator>
  <cp:lastModifiedBy>Johannes Nokkala</cp:lastModifiedBy>
  <cp:revision>128</cp:revision>
  <dcterms:created xsi:type="dcterms:W3CDTF">2025-06-04T12:55:06Z</dcterms:created>
  <dcterms:modified xsi:type="dcterms:W3CDTF">2025-08-21T05:22:49Z</dcterms:modified>
</cp:coreProperties>
</file>