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4"/>
    <p:sldMasterId id="2147483753" r:id="rId5"/>
    <p:sldMasterId id="2147483908" r:id="rId6"/>
    <p:sldMasterId id="2147483940" r:id="rId7"/>
    <p:sldMasterId id="2147484002" r:id="rId8"/>
    <p:sldMasterId id="2147483822" r:id="rId9"/>
  </p:sldMasterIdLst>
  <p:notesMasterIdLst>
    <p:notesMasterId r:id="rId43"/>
  </p:notesMasterIdLst>
  <p:handoutMasterIdLst>
    <p:handoutMasterId r:id="rId44"/>
  </p:handoutMasterIdLst>
  <p:sldIdLst>
    <p:sldId id="6134" r:id="rId10"/>
    <p:sldId id="338" r:id="rId11"/>
    <p:sldId id="6113" r:id="rId12"/>
    <p:sldId id="342" r:id="rId13"/>
    <p:sldId id="6099" r:id="rId14"/>
    <p:sldId id="6100" r:id="rId15"/>
    <p:sldId id="6101" r:id="rId16"/>
    <p:sldId id="6137" r:id="rId17"/>
    <p:sldId id="6103" r:id="rId18"/>
    <p:sldId id="6104" r:id="rId19"/>
    <p:sldId id="6110" r:id="rId20"/>
    <p:sldId id="6114" r:id="rId21"/>
    <p:sldId id="6105" r:id="rId22"/>
    <p:sldId id="6111" r:id="rId23"/>
    <p:sldId id="6116" r:id="rId24"/>
    <p:sldId id="6106" r:id="rId25"/>
    <p:sldId id="6112" r:id="rId26"/>
    <p:sldId id="6117" r:id="rId27"/>
    <p:sldId id="6107" r:id="rId28"/>
    <p:sldId id="6118" r:id="rId29"/>
    <p:sldId id="6120" r:id="rId30"/>
    <p:sldId id="6121" r:id="rId31"/>
    <p:sldId id="6124" r:id="rId32"/>
    <p:sldId id="6119" r:id="rId33"/>
    <p:sldId id="6133" r:id="rId34"/>
    <p:sldId id="6127" r:id="rId35"/>
    <p:sldId id="6122" r:id="rId36"/>
    <p:sldId id="6123" r:id="rId37"/>
    <p:sldId id="6135" r:id="rId38"/>
    <p:sldId id="6126" r:id="rId39"/>
    <p:sldId id="6130" r:id="rId40"/>
    <p:sldId id="6129" r:id="rId41"/>
    <p:sldId id="6138"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EFB"/>
    <a:srgbClr val="FFFFFF"/>
    <a:srgbClr val="FDF6CD"/>
    <a:srgbClr val="FBF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17E3FF-7093-4B72-BB06-CC3854BBE1B3}" v="17" dt="2025-09-26T07:37:06.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4" autoAdjust="0"/>
    <p:restoredTop sz="67420" autoAdjust="0"/>
  </p:normalViewPr>
  <p:slideViewPr>
    <p:cSldViewPr showGuides="1">
      <p:cViewPr varScale="1">
        <p:scale>
          <a:sx n="50" d="100"/>
          <a:sy n="50" d="100"/>
        </p:scale>
        <p:origin x="88" y="44"/>
      </p:cViewPr>
      <p:guideLst>
        <p:guide orient="horz" pos="2160"/>
        <p:guide pos="3840"/>
      </p:guideLst>
    </p:cSldViewPr>
  </p:slideViewPr>
  <p:notesTextViewPr>
    <p:cViewPr>
      <p:scale>
        <a:sx n="100" d="100"/>
        <a:sy n="100" d="100"/>
      </p:scale>
      <p:origin x="0" y="0"/>
    </p:cViewPr>
  </p:notesTextViewPr>
  <p:notesViewPr>
    <p:cSldViewPr showGuides="1">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us Minna" userId="27ecc80d-7bad-4a32-baf8-a8a444f52dfb" providerId="ADAL" clId="{AA17E3FF-7093-4B72-BB06-CC3854BBE1B3}"/>
    <pc:docChg chg="undo custSel addSld delSld modSld">
      <pc:chgData name="Hannus Minna" userId="27ecc80d-7bad-4a32-baf8-a8a444f52dfb" providerId="ADAL" clId="{AA17E3FF-7093-4B72-BB06-CC3854BBE1B3}" dt="2025-09-26T07:40:42.331" v="1282" actId="47"/>
      <pc:docMkLst>
        <pc:docMk/>
      </pc:docMkLst>
      <pc:sldChg chg="modSp add del mod modClrScheme chgLayout">
        <pc:chgData name="Hannus Minna" userId="27ecc80d-7bad-4a32-baf8-a8a444f52dfb" providerId="ADAL" clId="{AA17E3FF-7093-4B72-BB06-CC3854BBE1B3}" dt="2025-09-26T07:40:42.331" v="1282" actId="47"/>
        <pc:sldMkLst>
          <pc:docMk/>
          <pc:sldMk cId="3345910303" sldId="336"/>
        </pc:sldMkLst>
        <pc:spChg chg="mod ord">
          <ac:chgData name="Hannus Minna" userId="27ecc80d-7bad-4a32-baf8-a8a444f52dfb" providerId="ADAL" clId="{AA17E3FF-7093-4B72-BB06-CC3854BBE1B3}" dt="2025-09-26T07:40:18.430" v="1281" actId="700"/>
          <ac:spMkLst>
            <pc:docMk/>
            <pc:sldMk cId="3345910303" sldId="336"/>
            <ac:spMk id="2" creationId="{22D48522-D028-2B4B-F26D-94B712F45DD0}"/>
          </ac:spMkLst>
        </pc:spChg>
        <pc:spChg chg="mod ord">
          <ac:chgData name="Hannus Minna" userId="27ecc80d-7bad-4a32-baf8-a8a444f52dfb" providerId="ADAL" clId="{AA17E3FF-7093-4B72-BB06-CC3854BBE1B3}" dt="2025-09-26T07:40:18.430" v="1281" actId="700"/>
          <ac:spMkLst>
            <pc:docMk/>
            <pc:sldMk cId="3345910303" sldId="336"/>
            <ac:spMk id="4" creationId="{58A0D9E8-A20A-1D64-0811-75F149A8CAED}"/>
          </ac:spMkLst>
        </pc:spChg>
      </pc:sldChg>
      <pc:sldChg chg="modNotesTx">
        <pc:chgData name="Hannus Minna" userId="27ecc80d-7bad-4a32-baf8-a8a444f52dfb" providerId="ADAL" clId="{AA17E3FF-7093-4B72-BB06-CC3854BBE1B3}" dt="2025-09-18T10:36:02.811" v="1" actId="20577"/>
        <pc:sldMkLst>
          <pc:docMk/>
          <pc:sldMk cId="578434292" sldId="6111"/>
        </pc:sldMkLst>
      </pc:sldChg>
      <pc:sldChg chg="modNotesTx">
        <pc:chgData name="Hannus Minna" userId="27ecc80d-7bad-4a32-baf8-a8a444f52dfb" providerId="ADAL" clId="{AA17E3FF-7093-4B72-BB06-CC3854BBE1B3}" dt="2025-09-18T10:36:43.895" v="2" actId="20577"/>
        <pc:sldMkLst>
          <pc:docMk/>
          <pc:sldMk cId="3916378223" sldId="6112"/>
        </pc:sldMkLst>
      </pc:sldChg>
      <pc:sldChg chg="modSp mod modNotesTx">
        <pc:chgData name="Hannus Minna" userId="27ecc80d-7bad-4a32-baf8-a8a444f52dfb" providerId="ADAL" clId="{AA17E3FF-7093-4B72-BB06-CC3854BBE1B3}" dt="2025-09-18T11:04:48.208" v="346"/>
        <pc:sldMkLst>
          <pc:docMk/>
          <pc:sldMk cId="3463715636" sldId="6114"/>
        </pc:sldMkLst>
        <pc:spChg chg="mod">
          <ac:chgData name="Hannus Minna" userId="27ecc80d-7bad-4a32-baf8-a8a444f52dfb" providerId="ADAL" clId="{AA17E3FF-7093-4B72-BB06-CC3854BBE1B3}" dt="2025-09-18T11:04:48.208" v="346"/>
          <ac:spMkLst>
            <pc:docMk/>
            <pc:sldMk cId="3463715636" sldId="6114"/>
            <ac:spMk id="4" creationId="{6D9E6043-1083-2865-E4CC-F9F91349CA72}"/>
          </ac:spMkLst>
        </pc:spChg>
      </pc:sldChg>
      <pc:sldChg chg="modSp mod">
        <pc:chgData name="Hannus Minna" userId="27ecc80d-7bad-4a32-baf8-a8a444f52dfb" providerId="ADAL" clId="{AA17E3FF-7093-4B72-BB06-CC3854BBE1B3}" dt="2025-09-18T11:05:28.275" v="350" actId="20577"/>
        <pc:sldMkLst>
          <pc:docMk/>
          <pc:sldMk cId="3598804951" sldId="6116"/>
        </pc:sldMkLst>
        <pc:spChg chg="mod">
          <ac:chgData name="Hannus Minna" userId="27ecc80d-7bad-4a32-baf8-a8a444f52dfb" providerId="ADAL" clId="{AA17E3FF-7093-4B72-BB06-CC3854BBE1B3}" dt="2025-09-18T11:05:28.275" v="350" actId="20577"/>
          <ac:spMkLst>
            <pc:docMk/>
            <pc:sldMk cId="3598804951" sldId="6116"/>
            <ac:spMk id="4" creationId="{6D9E6043-1083-2865-E4CC-F9F91349CA72}"/>
          </ac:spMkLst>
        </pc:spChg>
      </pc:sldChg>
      <pc:sldChg chg="modNotesTx">
        <pc:chgData name="Hannus Minna" userId="27ecc80d-7bad-4a32-baf8-a8a444f52dfb" providerId="ADAL" clId="{AA17E3FF-7093-4B72-BB06-CC3854BBE1B3}" dt="2025-09-18T10:39:52.447" v="59" actId="20577"/>
        <pc:sldMkLst>
          <pc:docMk/>
          <pc:sldMk cId="1728085235" sldId="6118"/>
        </pc:sldMkLst>
      </pc:sldChg>
      <pc:sldChg chg="modNotesTx">
        <pc:chgData name="Hannus Minna" userId="27ecc80d-7bad-4a32-baf8-a8a444f52dfb" providerId="ADAL" clId="{AA17E3FF-7093-4B72-BB06-CC3854BBE1B3}" dt="2025-09-26T06:35:13.380" v="400" actId="20577"/>
        <pc:sldMkLst>
          <pc:docMk/>
          <pc:sldMk cId="62547392" sldId="6123"/>
        </pc:sldMkLst>
      </pc:sldChg>
      <pc:sldChg chg="modNotesTx">
        <pc:chgData name="Hannus Minna" userId="27ecc80d-7bad-4a32-baf8-a8a444f52dfb" providerId="ADAL" clId="{AA17E3FF-7093-4B72-BB06-CC3854BBE1B3}" dt="2025-09-26T07:24:11.223" v="1239" actId="20577"/>
        <pc:sldMkLst>
          <pc:docMk/>
          <pc:sldMk cId="1476799604" sldId="6126"/>
        </pc:sldMkLst>
      </pc:sldChg>
      <pc:sldChg chg="modNotesTx">
        <pc:chgData name="Hannus Minna" userId="27ecc80d-7bad-4a32-baf8-a8a444f52dfb" providerId="ADAL" clId="{AA17E3FF-7093-4B72-BB06-CC3854BBE1B3}" dt="2025-09-18T11:08:08.363" v="356" actId="6549"/>
        <pc:sldMkLst>
          <pc:docMk/>
          <pc:sldMk cId="3619429878" sldId="6130"/>
        </pc:sldMkLst>
      </pc:sldChg>
      <pc:sldChg chg="modSp mod modNotesTx">
        <pc:chgData name="Hannus Minna" userId="27ecc80d-7bad-4a32-baf8-a8a444f52dfb" providerId="ADAL" clId="{AA17E3FF-7093-4B72-BB06-CC3854BBE1B3}" dt="2025-09-18T10:50:40.862" v="214" actId="113"/>
        <pc:sldMkLst>
          <pc:docMk/>
          <pc:sldMk cId="3041289380" sldId="6135"/>
        </pc:sldMkLst>
        <pc:spChg chg="mod">
          <ac:chgData name="Hannus Minna" userId="27ecc80d-7bad-4a32-baf8-a8a444f52dfb" providerId="ADAL" clId="{AA17E3FF-7093-4B72-BB06-CC3854BBE1B3}" dt="2025-09-18T10:41:30.346" v="61" actId="20577"/>
          <ac:spMkLst>
            <pc:docMk/>
            <pc:sldMk cId="3041289380" sldId="6135"/>
            <ac:spMk id="3" creationId="{595929D7-5EBA-C6D5-D982-9B51F01101E6}"/>
          </ac:spMkLst>
        </pc:spChg>
        <pc:spChg chg="mod">
          <ac:chgData name="Hannus Minna" userId="27ecc80d-7bad-4a32-baf8-a8a444f52dfb" providerId="ADAL" clId="{AA17E3FF-7093-4B72-BB06-CC3854BBE1B3}" dt="2025-09-18T10:41:56.196" v="75" actId="6549"/>
          <ac:spMkLst>
            <pc:docMk/>
            <pc:sldMk cId="3041289380" sldId="6135"/>
            <ac:spMk id="4" creationId="{25B8A6E7-C956-D357-978A-4A1E4544D1DE}"/>
          </ac:spMkLst>
        </pc:spChg>
      </pc:sldChg>
      <pc:sldChg chg="addSp delSp modSp mod modClrScheme chgLayout">
        <pc:chgData name="Hannus Minna" userId="27ecc80d-7bad-4a32-baf8-a8a444f52dfb" providerId="ADAL" clId="{AA17E3FF-7093-4B72-BB06-CC3854BBE1B3}" dt="2025-09-26T07:39:48.766" v="1280" actId="113"/>
        <pc:sldMkLst>
          <pc:docMk/>
          <pc:sldMk cId="2381423338" sldId="6138"/>
        </pc:sldMkLst>
        <pc:spChg chg="mod ord">
          <ac:chgData name="Hannus Minna" userId="27ecc80d-7bad-4a32-baf8-a8a444f52dfb" providerId="ADAL" clId="{AA17E3FF-7093-4B72-BB06-CC3854BBE1B3}" dt="2025-09-26T07:39:35.367" v="1279" actId="700"/>
          <ac:spMkLst>
            <pc:docMk/>
            <pc:sldMk cId="2381423338" sldId="6138"/>
            <ac:spMk id="2" creationId="{19DF0172-279F-E1C0-7FFE-678AC080BF29}"/>
          </ac:spMkLst>
        </pc:spChg>
        <pc:spChg chg="mod ord">
          <ac:chgData name="Hannus Minna" userId="27ecc80d-7bad-4a32-baf8-a8a444f52dfb" providerId="ADAL" clId="{AA17E3FF-7093-4B72-BB06-CC3854BBE1B3}" dt="2025-09-26T07:39:35.367" v="1279" actId="700"/>
          <ac:spMkLst>
            <pc:docMk/>
            <pc:sldMk cId="2381423338" sldId="6138"/>
            <ac:spMk id="3" creationId="{EB76408C-9B06-9C9A-2455-E4901FA8E235}"/>
          </ac:spMkLst>
        </pc:spChg>
        <pc:spChg chg="add del mod ord">
          <ac:chgData name="Hannus Minna" userId="27ecc80d-7bad-4a32-baf8-a8a444f52dfb" providerId="ADAL" clId="{AA17E3FF-7093-4B72-BB06-CC3854BBE1B3}" dt="2025-09-26T07:39:48.766" v="1280" actId="113"/>
          <ac:spMkLst>
            <pc:docMk/>
            <pc:sldMk cId="2381423338" sldId="6138"/>
            <ac:spMk id="10" creationId="{7B4F7527-F28B-5DA6-BFBC-F7B96EB919A6}"/>
          </ac:spMkLst>
        </pc:spChg>
      </pc:sldChg>
      <pc:sldChg chg="new del">
        <pc:chgData name="Hannus Minna" userId="27ecc80d-7bad-4a32-baf8-a8a444f52dfb" providerId="ADAL" clId="{AA17E3FF-7093-4B72-BB06-CC3854BBE1B3}" dt="2025-09-26T07:39:11.893" v="1277" actId="680"/>
        <pc:sldMkLst>
          <pc:docMk/>
          <pc:sldMk cId="1126760341" sldId="61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B5677-6D61-9DDB-18C5-EBCAA28203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800"/>
          </a:p>
        </p:txBody>
      </p:sp>
      <p:sp>
        <p:nvSpPr>
          <p:cNvPr id="3" name="Date Placeholder 2">
            <a:extLst>
              <a:ext uri="{FF2B5EF4-FFF2-40B4-BE49-F238E27FC236}">
                <a16:creationId xmlns:a16="http://schemas.microsoft.com/office/drawing/2014/main" id="{B35BCFF4-2878-1D71-6624-7763B7DE1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0F51D7-3634-45F6-A9CF-2D63CD0A5EAF}" type="datetimeFigureOut">
              <a:rPr lang="en-GB" sz="800" smtClean="0"/>
              <a:t>26/09/2025</a:t>
            </a:fld>
            <a:endParaRPr lang="en-GB" sz="800"/>
          </a:p>
        </p:txBody>
      </p:sp>
      <p:sp>
        <p:nvSpPr>
          <p:cNvPr id="4" name="Footer Placeholder 3">
            <a:extLst>
              <a:ext uri="{FF2B5EF4-FFF2-40B4-BE49-F238E27FC236}">
                <a16:creationId xmlns:a16="http://schemas.microsoft.com/office/drawing/2014/main" id="{02AD6701-6398-3522-3C53-55DC5E66D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a:extLst>
              <a:ext uri="{FF2B5EF4-FFF2-40B4-BE49-F238E27FC236}">
                <a16:creationId xmlns:a16="http://schemas.microsoft.com/office/drawing/2014/main" id="{4F80A865-D61F-8A30-C2FD-FF2303FBAF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72C6DF-08BF-4B87-8BCC-4ED8CC3899B8}" type="slidenum">
              <a:rPr lang="en-GB" sz="800" smtClean="0"/>
              <a:t>‹#›</a:t>
            </a:fld>
            <a:endParaRPr lang="en-GB" sz="800"/>
          </a:p>
        </p:txBody>
      </p:sp>
    </p:spTree>
    <p:extLst>
      <p:ext uri="{BB962C8B-B14F-4D97-AF65-F5344CB8AC3E}">
        <p14:creationId xmlns:p14="http://schemas.microsoft.com/office/powerpoint/2010/main" val="33721268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64A5F74A-CD8A-4953-B106-B5BDE091D867}" type="datetimeFigureOut">
              <a:rPr lang="fi-FI" smtClean="0"/>
              <a:pPr/>
              <a:t>26.9.2025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CB868C32-EF99-4F91-9ACD-FA27EAEF0DAD}" type="slidenum">
              <a:rPr lang="fi-FI" smtClean="0"/>
              <a:pPr/>
              <a:t>‹#›</a:t>
            </a:fld>
            <a:endParaRPr lang="fi-FI"/>
          </a:p>
        </p:txBody>
      </p:sp>
    </p:spTree>
    <p:extLst>
      <p:ext uri="{BB962C8B-B14F-4D97-AF65-F5344CB8AC3E}">
        <p14:creationId xmlns:p14="http://schemas.microsoft.com/office/powerpoint/2010/main" val="90744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ayy.fi/"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yths.fi/palvelut/suunterveys" TargetMode="External"/><Relationship Id="rId5" Type="http://schemas.openxmlformats.org/officeDocument/2006/relationships/hyperlink" Target="http://www.yths.fi/palvelut/mielenterveys" TargetMode="External"/><Relationship Id="rId4" Type="http://schemas.openxmlformats.org/officeDocument/2006/relationships/hyperlink" Target="http://www.yths.fi/palvelut/yleistervey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alto.fi/fi/node/3028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alto.fi/fi/node/10582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baseline="0" dirty="0"/>
              <a:t>Aaltos tre utbildningsområden är konst, ekonomi och teknik. </a:t>
            </a:r>
            <a:endParaRPr lang="sv-se" sz="1200" b="0" baseline="0" dirty="0">
              <a:solidFill>
                <a:srgbClr val="FF0000"/>
              </a:solidFill>
            </a:endParaRPr>
          </a:p>
          <a:p>
            <a:pPr marL="171450" indent="-171450" algn="l" rtl="0">
              <a:buFont typeface="Arial" panose="020B0604020202020204" pitchFamily="34" charset="0"/>
              <a:buChar char="•"/>
            </a:pPr>
            <a:r>
              <a:rPr lang="sv-se" sz="1200" b="0" i="0" u="none" baseline="0" dirty="0"/>
              <a:t>Sex högskolor: </a:t>
            </a:r>
            <a:r>
              <a:rPr lang="sv-se" sz="1200" b="1" i="0" u="none" baseline="0" dirty="0"/>
              <a:t>Högskolan för konst, design och arkitektur, Handelshögskolan </a:t>
            </a:r>
            <a:r>
              <a:rPr lang="sv-se" sz="1200" b="0" i="0" u="none" baseline="0" dirty="0"/>
              <a:t>och de fyra tekniska högskolorna </a:t>
            </a:r>
            <a:r>
              <a:rPr lang="sv-se" sz="1200" b="1" i="0" u="none" baseline="0" dirty="0"/>
              <a:t>Högskolan för ingenjörsvetenskaper, Högskolan för kemiteknik, Högskolan för teknikvetenskaper och Högskolan för elektroteknik.</a:t>
            </a:r>
          </a:p>
        </p:txBody>
      </p:sp>
      <p:sp>
        <p:nvSpPr>
          <p:cNvPr id="4" name="Slide Number Placeholder 3"/>
          <p:cNvSpPr>
            <a:spLocks noGrp="1"/>
          </p:cNvSpPr>
          <p:nvPr>
            <p:ph type="sldNum" sz="quarter" idx="5"/>
          </p:nvPr>
        </p:nvSpPr>
        <p:spPr/>
        <p:txBody>
          <a:bodyPr/>
          <a:lstStyle/>
          <a:p>
            <a:pPr algn="l" rtl="0"/>
            <a:fld id="{CB868C32-EF99-4F91-9ACD-FA27EAEF0DAD}" type="slidenum">
              <a:rPr/>
              <a:pPr/>
              <a:t>3</a:t>
            </a:fld>
            <a:endParaRPr lang="sv-se"/>
          </a:p>
        </p:txBody>
      </p:sp>
    </p:spTree>
    <p:extLst>
      <p:ext uri="{BB962C8B-B14F-4D97-AF65-F5344CB8AC3E}">
        <p14:creationId xmlns:p14="http://schemas.microsoft.com/office/powerpoint/2010/main" val="402411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sv-se" b="0" i="0" u="none" baseline="0" dirty="0"/>
              <a:t>Högskolan är ledande i Finland och Norden inom design, mode, spel, digitala medier, arkitektur, film, </a:t>
            </a:r>
            <a:r>
              <a:rPr lang="sv-se" b="0" i="0" u="none" baseline="0" dirty="0" err="1"/>
              <a:t>konstpedagogik</a:t>
            </a:r>
            <a:r>
              <a:rPr lang="sv-se" b="0" i="0" u="none" baseline="0" dirty="0"/>
              <a:t> och konst. </a:t>
            </a:r>
          </a:p>
          <a:p>
            <a:pPr marL="171450" indent="-171450" algn="l" rtl="0">
              <a:buFont typeface="Arial" panose="020B0604020202020204" pitchFamily="34" charset="0"/>
              <a:buChar char="•"/>
            </a:pPr>
            <a:r>
              <a:rPr lang="sv-se" b="0" i="0" u="none" baseline="0" dirty="0"/>
              <a:t>Högskolan har utsetts till den åttonde bästa högskolan i världen (inom konst och design) i rankningen QS World University 2024.</a:t>
            </a:r>
          </a:p>
          <a:p>
            <a:pPr marL="171450" indent="-171450" algn="l" rtl="0">
              <a:buFont typeface="Arial" panose="020B0604020202020204" pitchFamily="34" charset="0"/>
              <a:buChar char="•"/>
            </a:pPr>
            <a:r>
              <a:rPr lang="sv-se" b="0" i="0" u="none" baseline="0" dirty="0"/>
              <a:t>Vi utbildar världsmedborgare som kan ta sig an samhälleliga utmaningar med hjälp av fantasi, samarbete och nytänkande.</a:t>
            </a:r>
          </a:p>
          <a:p>
            <a:pPr marL="171450" indent="-171450" algn="l" rtl="0">
              <a:buFont typeface="Arial" panose="020B0604020202020204" pitchFamily="34" charset="0"/>
              <a:buChar char="•"/>
            </a:pPr>
            <a:r>
              <a:rPr lang="sv-se" b="0" i="0" u="none" baseline="0" dirty="0"/>
              <a:t>Fem år efter examen är 95 % av de utexaminerade i arbetslivet eller arbetar som företagare (enligt karriäruppföljningen 2023, där utexaminerade från 2018 deltog).</a:t>
            </a:r>
          </a:p>
          <a:p>
            <a:pPr marL="171450" indent="-171450" algn="l" rtl="0">
              <a:buFont typeface="Arial" panose="020B0604020202020204" pitchFamily="34" charset="0"/>
              <a:buChar char="•"/>
            </a:pPr>
            <a:endParaRPr lang="sv-se" dirty="0"/>
          </a:p>
          <a:p>
            <a:pPr algn="l" rtl="0"/>
            <a:r>
              <a:rPr lang="sv-se" b="0" i="0" u="none" baseline="0" dirty="0"/>
              <a:t>Studierna i konst är:</a:t>
            </a:r>
          </a:p>
          <a:p>
            <a:pPr marL="171450" indent="-171450" algn="l" rtl="0">
              <a:buFont typeface="Arial" panose="020B0604020202020204" pitchFamily="34" charset="0"/>
              <a:buChar char="•"/>
            </a:pPr>
            <a:r>
              <a:rPr lang="sv-se" b="1" i="0" u="none" baseline="0" dirty="0"/>
              <a:t>utveckling </a:t>
            </a:r>
            <a:r>
              <a:rPr lang="sv-se" b="1" i="0" u="none" baseline="0" dirty="0" err="1"/>
              <a:t>tillsammmans</a:t>
            </a:r>
            <a:r>
              <a:rPr lang="sv-se" b="0" i="0" u="none" baseline="0" dirty="0"/>
              <a:t> </a:t>
            </a:r>
            <a:br>
              <a:rPr lang="sv-se" b="1" dirty="0"/>
            </a:br>
            <a:r>
              <a:rPr lang="sv-se" b="0" i="0" u="none" baseline="0" dirty="0"/>
              <a:t>De små grupperna möjliggör en god sammanhållning, gemensamt lärande och individuell respons. Gemensamma responstillfällen (kritik) i stället för tentamina.</a:t>
            </a:r>
          </a:p>
          <a:p>
            <a:pPr marL="171450" indent="-171450" algn="l" rtl="0">
              <a:buFont typeface="Arial" panose="020B0604020202020204" pitchFamily="34" charset="0"/>
              <a:buChar char="•"/>
            </a:pPr>
            <a:r>
              <a:rPr lang="sv-se" b="1" i="0" u="none" baseline="0" dirty="0"/>
              <a:t>praktiskt inriktade.</a:t>
            </a:r>
            <a:r>
              <a:rPr lang="sv-se" b="0" i="0" u="none" baseline="0" dirty="0"/>
              <a:t> </a:t>
            </a:r>
            <a:br>
              <a:rPr lang="sv-se" b="1" dirty="0"/>
            </a:br>
            <a:r>
              <a:rPr lang="sv-se" b="0" i="0" u="none" baseline="0" dirty="0"/>
              <a:t>Projekten innebär praktiskt arbete och kräver närvaro. Vi arbetar i allt från undervisningssalar till verkstäder och studior.</a:t>
            </a:r>
          </a:p>
          <a:p>
            <a:pPr marL="171450" indent="-171450" algn="l" rtl="0">
              <a:buFont typeface="Arial" panose="020B0604020202020204" pitchFamily="34" charset="0"/>
              <a:buChar char="•"/>
            </a:pPr>
            <a:r>
              <a:rPr lang="sv-se" b="1" i="0" u="none" baseline="0" dirty="0"/>
              <a:t>tillämpliga. </a:t>
            </a:r>
            <a:br>
              <a:rPr lang="sv-se" b="1" dirty="0"/>
            </a:br>
            <a:r>
              <a:rPr lang="sv-se" b="0" i="0" u="none" baseline="0" dirty="0"/>
              <a:t>I studierna ingår mycket samarbete med aktörer och företag inom branschen.</a:t>
            </a:r>
          </a:p>
          <a:p>
            <a:pPr marL="171450" indent="-171450" algn="l" rtl="0">
              <a:buFont typeface="Arial" panose="020B0604020202020204" pitchFamily="34" charset="0"/>
              <a:buChar char="•"/>
            </a:pPr>
            <a:r>
              <a:rPr lang="sv-se" b="1" i="0" u="none" baseline="0" dirty="0"/>
              <a:t>mångvetenskapliga. </a:t>
            </a:r>
            <a:br>
              <a:rPr lang="sv-se" b="1" dirty="0"/>
            </a:br>
            <a:r>
              <a:rPr lang="sv-se" b="0" i="0" u="none" baseline="0" dirty="0"/>
              <a:t>Du kan kombinera ekonomi, konst och teknik för att skapa en helhet som passar dig.</a:t>
            </a:r>
          </a:p>
        </p:txBody>
      </p:sp>
      <p:sp>
        <p:nvSpPr>
          <p:cNvPr id="4" name="Slide Number Placeholder 3"/>
          <p:cNvSpPr>
            <a:spLocks noGrp="1"/>
          </p:cNvSpPr>
          <p:nvPr>
            <p:ph type="sldNum" sz="quarter" idx="5"/>
          </p:nvPr>
        </p:nvSpPr>
        <p:spPr/>
        <p:txBody>
          <a:bodyPr/>
          <a:lstStyle/>
          <a:p>
            <a:pPr algn="l" rtl="0"/>
            <a:fld id="{CB868C32-EF99-4F91-9ACD-FA27EAEF0DAD}" type="slidenum">
              <a:rPr/>
              <a:pPr/>
              <a:t>14</a:t>
            </a:fld>
            <a:endParaRPr lang="sv-se"/>
          </a:p>
        </p:txBody>
      </p:sp>
    </p:spTree>
    <p:extLst>
      <p:ext uri="{BB962C8B-B14F-4D97-AF65-F5344CB8AC3E}">
        <p14:creationId xmlns:p14="http://schemas.microsoft.com/office/powerpoint/2010/main" val="425127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a:t>Utbildningarna i arkitektur och landskapsarkitektur hör till det tekniska området, även om de ingår i utbildningsutbudet vid Högskolan för konst, design och arkitektur.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pPr algn="l" rtl="0"/>
            <a:fld id="{CB868C32-EF99-4F91-9ACD-FA27EAEF0DAD}" type="slidenum">
              <a:rPr/>
              <a:pPr/>
              <a:t>15</a:t>
            </a:fld>
            <a:endParaRPr lang="sv-se"/>
          </a:p>
        </p:txBody>
      </p:sp>
    </p:spTree>
    <p:extLst>
      <p:ext uri="{BB962C8B-B14F-4D97-AF65-F5344CB8AC3E}">
        <p14:creationId xmlns:p14="http://schemas.microsoft.com/office/powerpoint/2010/main" val="428643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sv-se" b="0" i="0" u="none" baseline="0" dirty="0"/>
              <a:t>Studier inom det tekniska området ger möjligheter till många olika arbetsuppgifter i framtiden. Du får skapa lösningar för att motverka klimatförändringen, främja människors välbefinnande med hjälp av teknologi och planera mer hållbara städer, miljöer och maskiner.</a:t>
            </a:r>
          </a:p>
          <a:p>
            <a:pPr marL="171450" indent="-171450" algn="l" rtl="0">
              <a:buFont typeface="Arial" panose="020B0604020202020204" pitchFamily="34" charset="0"/>
              <a:buChar char="•"/>
            </a:pPr>
            <a:r>
              <a:rPr lang="sv-se" b="0" i="0" u="none" baseline="0" dirty="0"/>
              <a:t>Studier inom det tekniska området ger en bred grund inom aktuella områden, såsom maskininlärning, robotik, industriautomation, välfärdsteknologi, bioprodukter, miljö- och energiteknik samt mobilteknologi. </a:t>
            </a:r>
          </a:p>
          <a:p>
            <a:pPr marL="171450" indent="-171450" algn="l" rtl="0">
              <a:buFont typeface="Arial" panose="020B0604020202020204" pitchFamily="34" charset="0"/>
              <a:buChar char="•"/>
            </a:pPr>
            <a:r>
              <a:rPr lang="sv-se" b="0" i="0" u="none" baseline="0" dirty="0"/>
              <a:t>Den som utexamineras inom det tekniska området vid Aalto-universitetet har goda chanser att hitta arbete som motsvarar utbildningen. Många får arbetserfarenhet inom det egna området redan under studietiden. </a:t>
            </a:r>
          </a:p>
          <a:p>
            <a:pPr marL="171450" indent="-171450" algn="l" rtl="0">
              <a:buFont typeface="Arial" panose="020B0604020202020204" pitchFamily="34" charset="0"/>
              <a:buChar char="•"/>
            </a:pPr>
            <a:r>
              <a:rPr lang="sv-se" b="0" i="0" u="none" baseline="0" dirty="0"/>
              <a:t>Bekanta dig med studentlivet och de studerandes berättelser:</a:t>
            </a:r>
          </a:p>
          <a:p>
            <a:pPr marL="628650" lvl="1" indent="-171450" algn="l" rtl="0">
              <a:buFont typeface="Arial" panose="020B0604020202020204" pitchFamily="34" charset="0"/>
              <a:buChar char="•"/>
            </a:pPr>
            <a:r>
              <a:rPr lang="sv-se" b="0" i="0" u="none" baseline="0" dirty="0"/>
              <a:t>Högskolan för ingenjörsvetenskaper:	@aalto.eng</a:t>
            </a:r>
          </a:p>
          <a:p>
            <a:pPr marL="628650" lvl="1" indent="-171450" algn="l" rtl="0">
              <a:buFont typeface="Arial" panose="020B0604020202020204" pitchFamily="34" charset="0"/>
              <a:buChar char="•"/>
            </a:pPr>
            <a:r>
              <a:rPr lang="sv-se" b="0" i="0" u="none" baseline="0" dirty="0"/>
              <a:t>Högskolan för kemiteknik:	@aaltochem</a:t>
            </a:r>
          </a:p>
          <a:p>
            <a:pPr marL="628650" lvl="1" indent="-171450" algn="l" rtl="0">
              <a:buFont typeface="Arial" panose="020B0604020202020204" pitchFamily="34" charset="0"/>
              <a:buChar char="•"/>
            </a:pPr>
            <a:r>
              <a:rPr lang="sv-se" b="0" i="0" u="none" baseline="0" dirty="0"/>
              <a:t>Högskolan för elektroteknik:	@aaltoelec</a:t>
            </a:r>
          </a:p>
          <a:p>
            <a:pPr marL="628650" lvl="1" indent="-171450" algn="l" rtl="0">
              <a:buFont typeface="Arial" panose="020B0604020202020204" pitchFamily="34" charset="0"/>
              <a:buChar char="•"/>
            </a:pPr>
            <a:r>
              <a:rPr lang="sv-se" b="0" i="0" u="none" baseline="0" dirty="0"/>
              <a:t>Högskolan för teknikvetenskaper: 	aalto.fi/fi/</a:t>
            </a:r>
            <a:r>
              <a:rPr lang="sv-se" b="0" i="0" u="none" baseline="0" dirty="0" err="1"/>
              <a:t>opiskelu-aallossa</a:t>
            </a:r>
            <a:r>
              <a:rPr lang="sv-se" b="0" i="0" u="none" baseline="0" dirty="0"/>
              <a:t>/tutustu-perustieteiden-korkeakoulun-tekniikan-opiskeluvaihtoehtoihin#5-tutustu-opiskelijoidemme-ja-alumniemme-tarinoihin-</a:t>
            </a:r>
          </a:p>
          <a:p>
            <a:pPr marL="628650" lvl="1" indent="-171450" algn="l" rtl="0">
              <a:buFont typeface="Arial" panose="020B0604020202020204" pitchFamily="34" charset="0"/>
              <a:buChar char="•"/>
            </a:pPr>
            <a:endParaRPr lang="sv-se" dirty="0"/>
          </a:p>
          <a:p>
            <a:pPr algn="l" rtl="0"/>
            <a:r>
              <a:rPr lang="sv-se" b="0" i="0" u="none" baseline="0" dirty="0"/>
              <a:t>Studierna i teknik är</a:t>
            </a:r>
          </a:p>
          <a:p>
            <a:pPr marL="171450" indent="-171450" algn="l" rtl="0">
              <a:buFont typeface="Arial" panose="020B0604020202020204" pitchFamily="34" charset="0"/>
              <a:buChar char="•"/>
            </a:pPr>
            <a:r>
              <a:rPr lang="sv-se" b="1" i="0" u="none" baseline="0" dirty="0"/>
              <a:t>flexibla och mångsidiga.</a:t>
            </a:r>
            <a:r>
              <a:rPr lang="sv-se" b="0" i="0" u="none" baseline="0" dirty="0"/>
              <a:t> </a:t>
            </a:r>
            <a:br>
              <a:rPr lang="sv-se" dirty="0"/>
            </a:br>
            <a:r>
              <a:rPr lang="sv-se" b="0" i="0" u="none" baseline="0" dirty="0"/>
              <a:t>Kursernas upplägg varierar från självständiga föreläsningar och räkneövningar till mer samarbetsinriktade laboratorieuppgifter och grupparbeten.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u="none" baseline="0" dirty="0"/>
              <a:t>baserade på högklassig infrastruktur.</a:t>
            </a:r>
            <a:r>
              <a:rPr lang="sv-se" b="0" i="0" u="none" baseline="0" dirty="0"/>
              <a:t> </a:t>
            </a:r>
            <a:br>
              <a:rPr lang="sv-se" dirty="0"/>
            </a:br>
            <a:r>
              <a:rPr lang="sv-se" b="0" i="0" u="none" baseline="0" dirty="0"/>
              <a:t>Studerande har tillgång till toppmoderna verkstäder, laboratorier och lärmiljöer.</a:t>
            </a:r>
            <a:endParaRPr lang="sv-se" dirty="0"/>
          </a:p>
          <a:p>
            <a:pPr marL="171450" indent="-171450" algn="l" rtl="0">
              <a:buFont typeface="Arial" panose="020B0604020202020204" pitchFamily="34" charset="0"/>
              <a:buChar char="•"/>
            </a:pPr>
            <a:r>
              <a:rPr lang="sv-se" b="1" i="0" u="none" baseline="0" dirty="0"/>
              <a:t>inriktade på gemenskap.</a:t>
            </a:r>
            <a:r>
              <a:rPr lang="sv-se" b="0" i="0" u="none" baseline="0" dirty="0"/>
              <a:t> </a:t>
            </a:r>
            <a:br>
              <a:rPr lang="sv-se" dirty="0"/>
            </a:br>
            <a:r>
              <a:rPr lang="sv-se" sz="1200" b="0" i="0" u="non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Gillen inom teknik erbjuder möjlighet att </a:t>
            </a:r>
            <a:r>
              <a:rPr lang="sv-se" sz="1200" b="0" i="0" u="non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nätverka</a:t>
            </a:r>
            <a:r>
              <a:rPr lang="sv-se" sz="1200" b="0" i="0" u="non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delta i fritidsaktiviteter och bli en del av Aalto-gemenskapen.</a:t>
            </a:r>
            <a:r>
              <a:rPr lang="sv-se" b="0" i="0" u="none" baseline="0" dirty="0"/>
              <a:t> </a:t>
            </a:r>
          </a:p>
          <a:p>
            <a:pPr marL="171450" indent="-171450" algn="l" rtl="0">
              <a:buFont typeface="Arial" panose="020B0604020202020204" pitchFamily="34" charset="0"/>
              <a:buChar char="•"/>
            </a:pPr>
            <a:r>
              <a:rPr lang="sv-se" b="1" i="0" u="none" baseline="0" dirty="0"/>
              <a:t>inriktade på sakkunskap. </a:t>
            </a:r>
            <a:r>
              <a:rPr lang="sv-se" b="0" i="0" u="none" baseline="0" dirty="0"/>
              <a:t>Studierna ger dig färdigheter för krävande uppdrag som expert och ledare inom industrin eller forskningen eller som företagare.</a:t>
            </a:r>
          </a:p>
        </p:txBody>
      </p:sp>
      <p:sp>
        <p:nvSpPr>
          <p:cNvPr id="4" name="Slide Number Placeholder 3"/>
          <p:cNvSpPr>
            <a:spLocks noGrp="1"/>
          </p:cNvSpPr>
          <p:nvPr>
            <p:ph type="sldNum" sz="quarter" idx="5"/>
          </p:nvPr>
        </p:nvSpPr>
        <p:spPr/>
        <p:txBody>
          <a:bodyPr/>
          <a:lstStyle/>
          <a:p>
            <a:pPr algn="l" rtl="0"/>
            <a:fld id="{CB868C32-EF99-4F91-9ACD-FA27EAEF0DAD}" type="slidenum">
              <a:rPr/>
              <a:pPr/>
              <a:t>17</a:t>
            </a:fld>
            <a:endParaRPr lang="sv-se"/>
          </a:p>
        </p:txBody>
      </p:sp>
    </p:spTree>
    <p:extLst>
      <p:ext uri="{BB962C8B-B14F-4D97-AF65-F5344CB8AC3E}">
        <p14:creationId xmlns:p14="http://schemas.microsoft.com/office/powerpoint/2010/main" val="346866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se" b="0" i="0" u="none" baseline="0"/>
              <a:t>Grundstudier under det första året. Efter grundstudierna får du specialisera och fördjupa dig inom ett huvudämne.​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baseline="0"/>
              <a:t>I det tekniska området ingår också ansökningsalternativen för arkitektur vid Högskolan för konst, design och arkitektur.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pPr algn="l" rtl="0"/>
            <a:fld id="{CB868C32-EF99-4F91-9ACD-FA27EAEF0DAD}" type="slidenum">
              <a:rPr/>
              <a:pPr/>
              <a:t>18</a:t>
            </a:fld>
            <a:endParaRPr lang="sv-se"/>
          </a:p>
        </p:txBody>
      </p:sp>
    </p:spTree>
    <p:extLst>
      <p:ext uri="{BB962C8B-B14F-4D97-AF65-F5344CB8AC3E}">
        <p14:creationId xmlns:p14="http://schemas.microsoft.com/office/powerpoint/2010/main" val="260678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19</a:t>
            </a:fld>
            <a:endParaRPr lang="fi-FI"/>
          </a:p>
        </p:txBody>
      </p:sp>
    </p:spTree>
    <p:extLst>
      <p:ext uri="{BB962C8B-B14F-4D97-AF65-F5344CB8AC3E}">
        <p14:creationId xmlns:p14="http://schemas.microsoft.com/office/powerpoint/2010/main" val="2204645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sv-se" b="0" i="0" u="none" baseline="0" dirty="0"/>
              <a:t>Undervisningen koncentreras till Otnäs. Ett program i S:t Michel, som kommer att flyttas till Otnäs på hösten 2026. </a:t>
            </a:r>
          </a:p>
          <a:p>
            <a:pPr marL="171450" indent="-171450" algn="l" rtl="0">
              <a:buFont typeface="Arial" panose="020B0604020202020204" pitchFamily="34" charset="0"/>
              <a:buChar char="•"/>
            </a:pPr>
            <a:r>
              <a:rPr lang="sv-se" b="0" i="0" u="none" baseline="0" dirty="0"/>
              <a:t>Mötesplats för Aalto-gemenskapen på campus: Aaltos största styrka är </a:t>
            </a:r>
            <a:r>
              <a:rPr lang="sv-se" b="0" i="0" u="none" baseline="0" dirty="0" err="1"/>
              <a:t>aaltoiterna</a:t>
            </a:r>
            <a:r>
              <a:rPr lang="sv-se" b="0" i="0" u="none" baseline="0" dirty="0"/>
              <a:t>. Under studietiden etableras värdefulla kontakter och nätverk.</a:t>
            </a:r>
          </a:p>
          <a:p>
            <a:pPr marL="171450" indent="-171450" algn="l" rtl="0">
              <a:buFont typeface="Arial" panose="020B0604020202020204" pitchFamily="34" charset="0"/>
              <a:buChar char="•"/>
            </a:pPr>
            <a:r>
              <a:rPr lang="sv-se" b="0" i="0" u="none" baseline="0" dirty="0"/>
              <a:t>Infrastrukturen på campus: Aalto-universitetets infrastruktur erbjuder utmärkta förutsättningar för både toppforskning och lärande.</a:t>
            </a:r>
          </a:p>
        </p:txBody>
      </p:sp>
      <p:sp>
        <p:nvSpPr>
          <p:cNvPr id="4" name="Slide Number Placeholder 3"/>
          <p:cNvSpPr>
            <a:spLocks noGrp="1"/>
          </p:cNvSpPr>
          <p:nvPr>
            <p:ph type="sldNum" sz="quarter" idx="5"/>
          </p:nvPr>
        </p:nvSpPr>
        <p:spPr/>
        <p:txBody>
          <a:bodyPr/>
          <a:lstStyle/>
          <a:p>
            <a:pPr algn="l" rtl="0"/>
            <a:fld id="{CB868C32-EF99-4F91-9ACD-FA27EAEF0DAD}" type="slidenum">
              <a:rPr/>
              <a:pPr/>
              <a:t>20</a:t>
            </a:fld>
            <a:endParaRPr lang="sv-se"/>
          </a:p>
        </p:txBody>
      </p:sp>
    </p:spTree>
    <p:extLst>
      <p:ext uri="{BB962C8B-B14F-4D97-AF65-F5344CB8AC3E}">
        <p14:creationId xmlns:p14="http://schemas.microsoft.com/office/powerpoint/2010/main" val="2175763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se" b="1" i="0" u="none" baseline="0" dirty="0"/>
              <a:t>Presentatör: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baseline="0" dirty="0"/>
              <a:t>Här kan du berätta om dina erfarenheter.</a:t>
            </a:r>
          </a:p>
          <a:p>
            <a:pPr marL="171450" indent="-171450" algn="l" rtl="0">
              <a:buFont typeface="Arial" panose="020B0604020202020204" pitchFamily="34" charset="0"/>
              <a:buChar char="•"/>
            </a:pPr>
            <a:r>
              <a:rPr lang="sv-se" b="0" i="0" u="none" baseline="0" dirty="0"/>
              <a:t>Har du varit på utbyte eller planerar du åka på utbyte? Vart åkte du på utbyte och hur upplevde du utbytesstudierna?</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u="none" baseline="0" dirty="0"/>
              <a:t>Utbytesstudier</a:t>
            </a:r>
          </a:p>
          <a:p>
            <a:pPr marL="171450" indent="-171450" algn="l" rtl="0">
              <a:buFont typeface="Arial" panose="020B0604020202020204" pitchFamily="34" charset="0"/>
              <a:buChar char="•"/>
            </a:pPr>
            <a:r>
              <a:rPr lang="sv-se" b="0" i="0" u="none" baseline="0" dirty="0"/>
              <a:t>Utbytets längd är 3–6 månader. Utbytesstudierna tillgodoräknas i examen.</a:t>
            </a:r>
          </a:p>
          <a:p>
            <a:pPr marL="171450" indent="-171450" algn="l" rtl="0">
              <a:buFont typeface="Arial" panose="020B0604020202020204" pitchFamily="34" charset="0"/>
              <a:buChar char="•"/>
            </a:pPr>
            <a:r>
              <a:rPr lang="sv-se" b="0" i="0" u="none" baseline="0" dirty="0"/>
              <a:t>Ungefär 130 partneruniversitet runt om i världen: t.ex. Australien, Brasilien, Chile, Hongkong, Italien, Irland, Japan, Kanada, Mexiko, Frankrike, Tyskland, Singapore, Schweiz, USA.</a:t>
            </a:r>
          </a:p>
          <a:p>
            <a:endParaRPr lang="sv-se" dirty="0"/>
          </a:p>
          <a:p>
            <a:pPr algn="l" rtl="0"/>
            <a:r>
              <a:rPr lang="sv-se" b="1" i="0" u="none" baseline="0" dirty="0"/>
              <a:t>Internationellt</a:t>
            </a:r>
          </a:p>
          <a:p>
            <a:pPr marL="171450" indent="-171450" algn="l" rtl="0">
              <a:buFont typeface="Arial" panose="020B0604020202020204" pitchFamily="34" charset="0"/>
              <a:buChar char="•"/>
            </a:pPr>
            <a:r>
              <a:rPr lang="sv-se" b="0" i="0" u="none" baseline="0" dirty="0"/>
              <a:t>Aalto har ett stort internationellt partnernätverk och samarbetar med över 400 universitet. </a:t>
            </a:r>
          </a:p>
          <a:p>
            <a:pPr marL="171450" indent="-171450" algn="l" rtl="0">
              <a:buFont typeface="Arial" panose="020B0604020202020204" pitchFamily="34" charset="0"/>
              <a:buChar char="•"/>
            </a:pPr>
            <a:r>
              <a:rPr lang="sv-se" b="0" i="0" u="none" baseline="0" dirty="0"/>
              <a:t>Utbudet på olika internationella utbytes-, praktik- och projektmöjligheter är mycket omfattande. </a:t>
            </a:r>
          </a:p>
          <a:p>
            <a:endParaRPr lang="sv-se" dirty="0"/>
          </a:p>
          <a:p>
            <a:pPr algn="l" rtl="0"/>
            <a:r>
              <a:rPr lang="sv-se" b="1" i="0" u="none" baseline="0" dirty="0"/>
              <a:t>Dubbelexamen</a:t>
            </a:r>
          </a:p>
          <a:p>
            <a:pPr marL="171450" indent="-171450" algn="l" rtl="0">
              <a:buFont typeface="Arial" panose="020B0604020202020204" pitchFamily="34" charset="0"/>
              <a:buChar char="•"/>
            </a:pPr>
            <a:r>
              <a:rPr lang="sv-se" b="0" i="0" u="none" baseline="0" dirty="0"/>
              <a:t>I ett program för dubbelexamen studerar du ett år vid ett universitet och det andra året vid ett annat universitet.</a:t>
            </a:r>
          </a:p>
          <a:p>
            <a:pPr marL="171450" indent="-171450" algn="l" rtl="0">
              <a:buFont typeface="Arial" panose="020B0604020202020204" pitchFamily="34" charset="0"/>
              <a:buChar char="•"/>
            </a:pPr>
            <a:r>
              <a:rPr lang="sv-se" b="0" i="0" u="none" baseline="0" dirty="0"/>
              <a:t>Genom programmet får du två examina, internationell erfarenhet och eventuellt extra ekonomiskt stöd.</a:t>
            </a:r>
          </a:p>
          <a:p>
            <a:pPr marL="171450" indent="-171450" algn="l" rtl="0">
              <a:buFont typeface="Arial" panose="020B0604020202020204" pitchFamily="34" charset="0"/>
              <a:buChar char="•"/>
            </a:pPr>
            <a:r>
              <a:rPr lang="sv-se" b="0" i="0" u="none" baseline="0" dirty="0"/>
              <a:t>Vi har många magisterprogram som erbjuds genom internationellt samarbete och utexaminering från både Aalto och ett annat europeiskt toppuniversitet.</a:t>
            </a:r>
          </a:p>
        </p:txBody>
      </p:sp>
      <p:sp>
        <p:nvSpPr>
          <p:cNvPr id="4" name="Slide Number Placeholder 3"/>
          <p:cNvSpPr>
            <a:spLocks noGrp="1"/>
          </p:cNvSpPr>
          <p:nvPr>
            <p:ph type="sldNum" sz="quarter" idx="5"/>
          </p:nvPr>
        </p:nvSpPr>
        <p:spPr/>
        <p:txBody>
          <a:bodyPr/>
          <a:lstStyle/>
          <a:p>
            <a:pPr algn="l" rtl="0"/>
            <a:fld id="{CB868C32-EF99-4F91-9ACD-FA27EAEF0DAD}" type="slidenum">
              <a:rPr/>
              <a:pPr/>
              <a:t>21</a:t>
            </a:fld>
            <a:endParaRPr lang="sv-se"/>
          </a:p>
        </p:txBody>
      </p:sp>
    </p:spTree>
    <p:extLst>
      <p:ext uri="{BB962C8B-B14F-4D97-AF65-F5344CB8AC3E}">
        <p14:creationId xmlns:p14="http://schemas.microsoft.com/office/powerpoint/2010/main" val="3827214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se" b="1" i="0" u="none" baseline="0" dirty="0"/>
              <a:t>Presentatör:</a:t>
            </a:r>
          </a:p>
          <a:p>
            <a:pPr marL="0" indent="0" algn="l" rtl="0">
              <a:buFont typeface="Arial" panose="020B0604020202020204" pitchFamily="34" charset="0"/>
              <a:buNone/>
            </a:pPr>
            <a:r>
              <a:rPr lang="sv-se" sz="1200" b="0" i="0" u="none" kern="1200" baseline="0" dirty="0">
                <a:solidFill>
                  <a:schemeClr val="tx1"/>
                </a:solidFill>
                <a:latin typeface="+mn-lt"/>
                <a:ea typeface="+mn-ea"/>
                <a:cs typeface="+mn-cs"/>
              </a:rPr>
              <a:t>Här kan du berätta om dina erfarenheter av föreningslivet och vardagen utanför föreläsningssalarna: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cs typeface="Calibri"/>
              </a:rPr>
              <a:t>Vilka aktiviteter har du deltagit i? (</a:t>
            </a:r>
            <a:r>
              <a:rPr lang="sv-se" sz="1200" b="0" i="0" u="none" kern="1200" baseline="0" dirty="0">
                <a:solidFill>
                  <a:schemeClr val="tx1"/>
                </a:solidFill>
                <a:latin typeface="+mn-lt"/>
                <a:ea typeface="+mn-ea"/>
                <a:cs typeface="+mn-cs"/>
              </a:rPr>
              <a:t>studentkårs-/förenings-/gillesverksamhet)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cs typeface="Calibri" panose="020F0502020204030204"/>
              </a:rPr>
              <a:t>Vad har varit höjdpunkten i verksamheten för studerande?</a:t>
            </a:r>
            <a:endParaRPr lang="sv-se" sz="12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latin typeface="+mn-lt"/>
                <a:ea typeface="+mn-ea"/>
                <a:cs typeface="+mn-cs"/>
              </a:rPr>
              <a:t>Hur stöder föreningsverksamheten dina sociala relationer?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latin typeface="+mn-lt"/>
                <a:ea typeface="+mn-ea"/>
                <a:cs typeface="+mn-cs"/>
              </a:rPr>
              <a:t>Hur stöder föreningsverksamheten dig yrkesmässigt: har du fått arbetserfarenhet eller deltagit i till exempel företagsbesök via föreningsverksamheten?</a:t>
            </a:r>
          </a:p>
          <a:p>
            <a:endParaRPr lang="sv-se" dirty="0"/>
          </a:p>
          <a:p>
            <a:pPr algn="l" rtl="0"/>
            <a:r>
              <a:rPr lang="sv-se" b="1" i="0" u="none" baseline="0" dirty="0"/>
              <a:t>AUS och studentorganisationer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latin typeface="+mn-lt"/>
                <a:ea typeface="+mn-ea"/>
                <a:cs typeface="+mn-cs"/>
              </a:rPr>
              <a:t>I AUS ingår ungefär 14 000 studerande inom konst, ekonomi och teknik vid Aalto-universitetet.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t>AUS erbjuder bl.a. intressebevakning, evenemang, studentbostäder och tillgång till tjänster som erbjuds av SHVS och </a:t>
            </a:r>
            <a:r>
              <a:rPr lang="sv-se" sz="1200" b="0" i="0" u="none" baseline="0" dirty="0" err="1"/>
              <a:t>UniSport</a:t>
            </a:r>
            <a:r>
              <a:rPr lang="sv-se" sz="1200" b="0" i="0" u="none"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t>De olika föreningarna inom AUS erbjuder aktiviteter och evenemang året runt. Mer information: </a:t>
            </a:r>
            <a:r>
              <a:rPr lang="sv-se" sz="1200" b="0" i="0" u="none" baseline="0" dirty="0">
                <a:hlinkClick r:id="rId3">
                  <a:extLst>
                    <a:ext uri="{A12FA001-AC4F-418D-AE19-62706E023703}">
                      <ahyp:hlinkClr xmlns:ahyp="http://schemas.microsoft.com/office/drawing/2018/hyperlinkcolor" val="tx"/>
                    </a:ext>
                  </a:extLst>
                </a:hlinkClick>
              </a:rPr>
              <a:t>ayy.fi/</a:t>
            </a:r>
            <a:r>
              <a:rPr lang="sv-se" sz="1200" b="0" i="0" u="none" baseline="0" dirty="0" err="1">
                <a:hlinkClick r:id="rId3">
                  <a:extLst>
                    <a:ext uri="{A12FA001-AC4F-418D-AE19-62706E023703}">
                      <ahyp:hlinkClr xmlns:ahyp="http://schemas.microsoft.com/office/drawing/2018/hyperlinkcolor" val="tx"/>
                    </a:ext>
                  </a:extLst>
                </a:hlinkClick>
              </a:rPr>
              <a:t>sv</a:t>
            </a:r>
            <a:endParaRPr lang="sv-se"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latin typeface="+mn-lt"/>
                <a:ea typeface="+mn-ea"/>
                <a:cs typeface="+mn-cs"/>
              </a:rPr>
              <a:t>Studentorganisationer inom de olika områdena: KY = </a:t>
            </a:r>
            <a:r>
              <a:rPr lang="sv-se" sz="1200" b="0" i="0" u="none" baseline="0" dirty="0"/>
              <a:t>Aalto-yliopiston </a:t>
            </a:r>
            <a:r>
              <a:rPr lang="sv-se" sz="1200" b="0" i="0" u="none" baseline="0" dirty="0" err="1"/>
              <a:t>kauppatieteiden</a:t>
            </a:r>
            <a:r>
              <a:rPr lang="sv-se" sz="1200" b="0" i="0" u="none" baseline="0" dirty="0"/>
              <a:t> </a:t>
            </a:r>
            <a:r>
              <a:rPr lang="sv-se" sz="1200" b="0" i="0" u="none" baseline="0" dirty="0" err="1"/>
              <a:t>ylioppilaat</a:t>
            </a:r>
            <a:r>
              <a:rPr lang="sv-se" sz="1200" b="0" i="0" u="none" baseline="0" dirty="0"/>
              <a:t>, </a:t>
            </a:r>
            <a:r>
              <a:rPr lang="sv-se" sz="1200" b="0" i="0" u="none" kern="1200" baseline="0" dirty="0">
                <a:solidFill>
                  <a:schemeClr val="tx1"/>
                </a:solidFill>
                <a:latin typeface="+mn-lt"/>
                <a:ea typeface="+mn-ea"/>
                <a:cs typeface="+mn-cs"/>
              </a:rPr>
              <a:t>TOKYO = Föreningen för Aalto-universitetets konst- och designstudenter samt Teknologsektionen.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latin typeface="+mn-lt"/>
                <a:ea typeface="+mn-ea"/>
                <a:cs typeface="+mn-cs"/>
              </a:rPr>
              <a:t>Ämnesföreningar och gillen: </a:t>
            </a:r>
            <a:r>
              <a:rPr lang="sv-se" sz="2000" b="0" i="0" u="none" baseline="0" dirty="0"/>
              <a:t>huvudämnena har egna ämnesföreningar, där du kan lära känna andra studerande inom samma huvudämne utanför kurserna.</a:t>
            </a:r>
            <a:endParaRPr lang="sv-se" sz="1200" kern="120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altLang="en-US" sz="1200" b="1" noProof="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i="0" u="none" baseline="0" dirty="0">
                <a:latin typeface="Arial" charset="0"/>
                <a:ea typeface="Arial" charset="0"/>
                <a:cs typeface="Arial" charset="0"/>
              </a:rPr>
              <a:t>Studentförmåner</a:t>
            </a:r>
            <a:endParaRPr lang="sv-se" sz="1200" b="1" u="sng" kern="1200" noProof="0" dirty="0">
              <a:solidFill>
                <a:schemeClr val="tx1"/>
              </a:solidFill>
              <a:latin typeface="+mn-lt"/>
              <a:ea typeface="+mn-ea"/>
              <a:cs typeface="+mn-cs"/>
            </a:endParaRPr>
          </a:p>
          <a:p>
            <a:pPr marL="171450" lvl="0" indent="-171450" algn="l" defTabSz="914400" rtl="0">
              <a:buFont typeface="Arial" panose="020B0604020202020204" pitchFamily="34" charset="0"/>
              <a:buChar char="•"/>
              <a:defRPr/>
            </a:pPr>
            <a:r>
              <a:rPr lang="sv-se" sz="1200" b="1" i="0" u="none" kern="1200" baseline="0" dirty="0">
                <a:solidFill>
                  <a:schemeClr val="tx1"/>
                </a:solidFill>
                <a:latin typeface="+mn-lt"/>
                <a:ea typeface="+mn-ea"/>
                <a:cs typeface="+mn-cs"/>
              </a:rPr>
              <a:t>Intressebevakning:</a:t>
            </a:r>
            <a:r>
              <a:rPr lang="sv-se" sz="1200" b="0" i="0" u="none" kern="1200" baseline="0" dirty="0">
                <a:solidFill>
                  <a:schemeClr val="tx1"/>
                </a:solidFill>
                <a:effectLst/>
                <a:latin typeface="+mn-lt"/>
                <a:ea typeface="+mn-ea"/>
                <a:cs typeface="+mn-cs"/>
              </a:rPr>
              <a:t> Aalto-universitetets studentkår (AUS) bevakar de studerandes intressen i anknytning till utbildning och studerandes vardag (välbefinnande, hälsa, uppehälle, boende och motion).</a:t>
            </a:r>
            <a:r>
              <a:rPr lang="sv-se" sz="1200" b="0" i="0" u="none" baseline="0" dirty="0"/>
              <a:t> </a:t>
            </a:r>
            <a:endParaRPr lang="sv-se" sz="1200" b="1" i="0" u="none" kern="1200" baseline="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kern="1200" baseline="0" dirty="0">
                <a:solidFill>
                  <a:schemeClr val="tx1"/>
                </a:solidFill>
                <a:latin typeface="+mn-lt"/>
                <a:ea typeface="+mn-ea"/>
                <a:cs typeface="+mn-cs"/>
              </a:rPr>
              <a:t>Boende: </a:t>
            </a:r>
            <a:r>
              <a:rPr lang="sv-se" sz="1200" b="0" i="0" u="none" kern="1200" baseline="0" dirty="0">
                <a:solidFill>
                  <a:schemeClr val="tx1"/>
                </a:solidFill>
                <a:latin typeface="+mn-lt"/>
                <a:ea typeface="+mn-ea"/>
                <a:cs typeface="+mn-cs"/>
              </a:rPr>
              <a:t>AUS har ungefär 2 500 bostäder som hyrs ut till ett förmånligt pris till studerande som är medlemmar i studentkåren. De flesta bostäder ligger i Otnäs. Mer information: https://www.aalto.fi/sv/tjanster/studentboende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kern="1200" baseline="0" dirty="0">
                <a:solidFill>
                  <a:schemeClr val="tx1"/>
                </a:solidFill>
                <a:latin typeface="+mn-lt"/>
                <a:ea typeface="+mn-ea"/>
                <a:cs typeface="+mn-cs"/>
              </a:rPr>
              <a:t>Hälsovård: </a:t>
            </a:r>
            <a:r>
              <a:rPr lang="sv-se" b="0" i="0" u="none" baseline="0" dirty="0"/>
              <a:t>Studenternas hälsovårdsstiftelse (SHVS) </a:t>
            </a:r>
            <a:r>
              <a:rPr lang="sv-se" sz="900" b="0" i="0" u="none" kern="1200" baseline="0" dirty="0">
                <a:solidFill>
                  <a:schemeClr val="tx1"/>
                </a:solidFill>
                <a:latin typeface="+mn-lt"/>
                <a:ea typeface="+mn-ea"/>
                <a:cs typeface="+mn-cs"/>
              </a:rPr>
              <a:t>erbjuder </a:t>
            </a:r>
            <a:r>
              <a:rPr lang="sv-se" sz="900" b="0" i="0" u="none" kern="1200" baseline="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tjänster för allmän hälsa</a:t>
            </a:r>
            <a:r>
              <a:rPr lang="sv-se" sz="900" b="0" i="0" u="none" kern="1200" baseline="0" dirty="0">
                <a:solidFill>
                  <a:schemeClr val="tx1"/>
                </a:solidFill>
                <a:latin typeface="+mn-lt"/>
                <a:ea typeface="+mn-ea"/>
                <a:cs typeface="+mn-cs"/>
              </a:rPr>
              <a:t>, </a:t>
            </a:r>
            <a:r>
              <a:rPr lang="sv-se" sz="900" b="0" i="0" u="none" kern="1200" baseline="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psykisk hälsa</a:t>
            </a:r>
            <a:r>
              <a:rPr lang="sv-se" sz="900" b="0" i="0" u="none" kern="1200" baseline="0" dirty="0">
                <a:solidFill>
                  <a:schemeClr val="tx1"/>
                </a:solidFill>
                <a:latin typeface="+mn-lt"/>
                <a:ea typeface="+mn-ea"/>
                <a:cs typeface="+mn-cs"/>
              </a:rPr>
              <a:t> och </a:t>
            </a:r>
            <a:r>
              <a:rPr lang="sv-se" sz="900" b="0" i="0" u="none" kern="1200" baseline="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munhälsa</a:t>
            </a:r>
            <a:r>
              <a:rPr lang="sv-se" sz="900" b="0" i="0" u="none" kern="1200" baseline="0" dirty="0">
                <a:solidFill>
                  <a:schemeClr val="tx1"/>
                </a:solidFill>
                <a:latin typeface="+mn-lt"/>
                <a:ea typeface="+mn-ea"/>
                <a:cs typeface="+mn-cs"/>
              </a:rPr>
              <a:t> </a:t>
            </a:r>
            <a:r>
              <a:rPr lang="sv-se" b="0" i="0" u="none" baseline="0" dirty="0"/>
              <a:t>för universitetsstuderande. SHVS har ett verksamhetsställe i Otnäs.</a:t>
            </a:r>
            <a:endParaRPr lang="sv-se" sz="1200" b="1" u="none" kern="1200" baseline="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kern="1200" baseline="0" dirty="0">
                <a:solidFill>
                  <a:schemeClr val="tx1"/>
                </a:solidFill>
                <a:latin typeface="+mn-lt"/>
                <a:ea typeface="+mn-ea"/>
                <a:cs typeface="+mn-cs"/>
              </a:rPr>
              <a:t>Motionstjänster: </a:t>
            </a:r>
            <a:r>
              <a:rPr lang="sv-se" b="0" i="0" u="none" baseline="0" dirty="0" err="1"/>
              <a:t>UniSport</a:t>
            </a:r>
            <a:r>
              <a:rPr lang="sv-se" b="0" i="0" u="none" baseline="0" dirty="0"/>
              <a:t> erbjuder motionscenter för universitetsstuderande och -personal på sex campusområden i Esbo och Helsingfors. Ett av dessa är i Otnäs. I utbudet ingår en stor mängd motionsformer och lokaler för individuell träning och lagsport. Studerande kan köpa ett träningskort till </a:t>
            </a:r>
            <a:r>
              <a:rPr lang="sv-se" b="0" i="0" u="none" baseline="0" dirty="0" err="1"/>
              <a:t>UniSport</a:t>
            </a:r>
            <a:r>
              <a:rPr lang="sv-se" b="0" i="0" u="none" baseline="0" dirty="0"/>
              <a:t> till ett förmånligt pris. Mer information: https://www.unisport.fi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u="none" baseline="0" dirty="0"/>
              <a:t>Studierabatt: </a:t>
            </a:r>
            <a:r>
              <a:rPr lang="sv-se" b="0" i="0" u="none" baseline="0" dirty="0"/>
              <a:t>Rabatt på lunch, kollektivtrafik, gym, affärer, muséer och mycket mer.</a:t>
            </a:r>
          </a:p>
          <a:p>
            <a:endParaRPr lang="sv-se" dirty="0"/>
          </a:p>
        </p:txBody>
      </p:sp>
      <p:sp>
        <p:nvSpPr>
          <p:cNvPr id="4" name="Slide Number Placeholder 3"/>
          <p:cNvSpPr>
            <a:spLocks noGrp="1"/>
          </p:cNvSpPr>
          <p:nvPr>
            <p:ph type="sldNum" sz="quarter" idx="5"/>
          </p:nvPr>
        </p:nvSpPr>
        <p:spPr/>
        <p:txBody>
          <a:bodyPr/>
          <a:lstStyle/>
          <a:p>
            <a:pPr algn="l" rtl="0"/>
            <a:fld id="{CB868C32-EF99-4F91-9ACD-FA27EAEF0DAD}" type="slidenum">
              <a:rPr/>
              <a:pPr/>
              <a:t>22</a:t>
            </a:fld>
            <a:endParaRPr lang="sv-se"/>
          </a:p>
        </p:txBody>
      </p:sp>
    </p:spTree>
    <p:extLst>
      <p:ext uri="{BB962C8B-B14F-4D97-AF65-F5344CB8AC3E}">
        <p14:creationId xmlns:p14="http://schemas.microsoft.com/office/powerpoint/2010/main" val="3834129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se" b="0" i="0" u="none" baseline="0"/>
              <a:t>Du hittar den aktuella sidan genom att skriva in och söka "Studentlivet vid Aalto” på aalto.fi/sv.</a:t>
            </a:r>
          </a:p>
        </p:txBody>
      </p:sp>
      <p:sp>
        <p:nvSpPr>
          <p:cNvPr id="4" name="Slide Number Placeholder 3"/>
          <p:cNvSpPr>
            <a:spLocks noGrp="1"/>
          </p:cNvSpPr>
          <p:nvPr>
            <p:ph type="sldNum" sz="quarter" idx="5"/>
          </p:nvPr>
        </p:nvSpPr>
        <p:spPr/>
        <p:txBody>
          <a:bodyPr/>
          <a:lstStyle/>
          <a:p>
            <a:pPr algn="l" rtl="0"/>
            <a:fld id="{CB868C32-EF99-4F91-9ACD-FA27EAEF0DAD}" type="slidenum">
              <a:rPr/>
              <a:pPr/>
              <a:t>23</a:t>
            </a:fld>
            <a:endParaRPr lang="sv-se"/>
          </a:p>
        </p:txBody>
      </p:sp>
    </p:spTree>
    <p:extLst>
      <p:ext uri="{BB962C8B-B14F-4D97-AF65-F5344CB8AC3E}">
        <p14:creationId xmlns:p14="http://schemas.microsoft.com/office/powerpoint/2010/main" val="1424483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u="none" baseline="0" dirty="0"/>
              <a:t>Presentatör: </a:t>
            </a:r>
            <a:endParaRPr lang="sv-se" sz="1200" kern="1200" noProof="0" dirty="0">
              <a:solidFill>
                <a:schemeClr val="tx1"/>
              </a:solidFill>
              <a:latin typeface="+mn-lt"/>
              <a:ea typeface="+mn-ea"/>
              <a:cs typeface="+mn-cs"/>
            </a:endParaRPr>
          </a:p>
          <a:p>
            <a:pPr algn="l" rtl="0"/>
            <a:r>
              <a:rPr lang="sv-se" sz="1200" b="0" i="0" u="none" kern="1200" baseline="0" dirty="0">
                <a:solidFill>
                  <a:schemeClr val="tx1"/>
                </a:solidFill>
                <a:latin typeface="+mn-lt"/>
                <a:ea typeface="+mn-ea"/>
                <a:cs typeface="+mn-cs"/>
              </a:rPr>
              <a:t>Här kan du berätta om dina egna erfarenheter och framtidsplaner:</a:t>
            </a:r>
            <a:endParaRPr lang="sv-s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baseline="0" dirty="0"/>
              <a:t>Vilka karriärplaner har du? Vad vill du göra efter Aalto?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baseline="0" dirty="0"/>
              <a:t>Vad skulle du vilja jobba med? Hurdan karriär skulle du vilja ha?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baseline="0" dirty="0"/>
              <a:t>Vill du arbeta i Finland eller kanske någon annanstans?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baseline="0" dirty="0"/>
              <a:t>Hur upplever du att dina studier vid Aalto hjälper dig att uppnå dessa mål? (studierna, nätverken, mångvetenskapligheten)</a:t>
            </a:r>
          </a:p>
          <a:p>
            <a:endParaRPr lang="sv-se" dirty="0"/>
          </a:p>
          <a:p>
            <a:pPr marL="285750" lvl="1" indent="-285750" algn="l" rtl="0">
              <a:lnSpc>
                <a:spcPct val="100000"/>
              </a:lnSpc>
              <a:spcBef>
                <a:spcPts val="400"/>
              </a:spcBef>
            </a:pPr>
            <a:r>
              <a:rPr lang="sv-se" sz="1200" b="1" i="0" u="none" baseline="0" dirty="0"/>
              <a:t>Toppkarriär</a:t>
            </a:r>
          </a:p>
          <a:p>
            <a:pPr marL="285750" lvl="1" indent="-285750" algn="l" rtl="0">
              <a:lnSpc>
                <a:spcPct val="100000"/>
              </a:lnSpc>
              <a:spcBef>
                <a:spcPts val="400"/>
              </a:spcBef>
              <a:buFont typeface="Arial" panose="020B0604020202020204" pitchFamily="34" charset="0"/>
              <a:buChar char="•"/>
            </a:pPr>
            <a:r>
              <a:rPr lang="sv-se" sz="1100" b="0" i="0" u="none" baseline="0" dirty="0"/>
              <a:t>Du får de bästa förutsättningarna att få ett jobb som motsvarar din utbildning, och där du kan skapa framtidens produkter, tjänster och innovationer. </a:t>
            </a:r>
          </a:p>
          <a:p>
            <a:pPr marL="285750" lvl="1" indent="-285750" algn="l" rtl="0">
              <a:lnSpc>
                <a:spcPct val="100000"/>
              </a:lnSpc>
              <a:spcBef>
                <a:spcPts val="400"/>
              </a:spcBef>
              <a:buFont typeface="Arial" panose="020B0604020202020204" pitchFamily="34" charset="0"/>
              <a:buChar char="•"/>
            </a:pPr>
            <a:r>
              <a:rPr lang="sv-se" sz="1100" b="0" i="0" u="none" baseline="0" dirty="0"/>
              <a:t>Du får en unik position att utveckla samhället och lösa globala utmaningar. </a:t>
            </a:r>
          </a:p>
          <a:p>
            <a:pPr marL="0" lvl="1" indent="0" algn="l" rtl="0">
              <a:lnSpc>
                <a:spcPct val="100000"/>
              </a:lnSpc>
              <a:spcBef>
                <a:spcPts val="400"/>
              </a:spcBef>
              <a:buFont typeface="Arial" panose="020B0604020202020204" pitchFamily="34" charset="0"/>
              <a:buNone/>
            </a:pPr>
            <a:endParaRPr lang="sv-se" sz="1100" dirty="0"/>
          </a:p>
          <a:p>
            <a:pPr marL="285750" lvl="1" indent="-285750" algn="l" rtl="0">
              <a:lnSpc>
                <a:spcPct val="100000"/>
              </a:lnSpc>
              <a:spcBef>
                <a:spcPts val="400"/>
              </a:spcBef>
            </a:pPr>
            <a:r>
              <a:rPr lang="sv-se" sz="1000" b="1" i="0" u="none" baseline="0" dirty="0"/>
              <a:t>Företagssamarbete</a:t>
            </a:r>
            <a:endParaRPr lang="sv-se" sz="1000" b="1" dirty="0"/>
          </a:p>
          <a:p>
            <a:pPr marL="285750" lvl="1" indent="-285750" algn="l" rtl="0">
              <a:lnSpc>
                <a:spcPct val="100000"/>
              </a:lnSpc>
              <a:spcBef>
                <a:spcPts val="400"/>
              </a:spcBef>
              <a:buFont typeface="Arial" panose="020B0604020202020204" pitchFamily="34" charset="0"/>
              <a:buChar char="•"/>
            </a:pPr>
            <a:r>
              <a:rPr lang="sv-se" sz="900" b="0" i="0" u="none" baseline="0" dirty="0"/>
              <a:t>Du får delta i intressanta praktiska projekt tillsammans med representanter från företagsvärlden under dina studier. Du bildar också nätverk genom sommarjobb, arbetspraktik, företagsbesök och lärdomsprov.</a:t>
            </a:r>
          </a:p>
          <a:p>
            <a:endParaRPr lang="sv-se" dirty="0"/>
          </a:p>
          <a:p>
            <a:pPr algn="l" rtl="0"/>
            <a:r>
              <a:rPr lang="sv-se" b="1" i="0" u="none" baseline="0" dirty="0"/>
              <a:t>Arbetspraktik</a:t>
            </a:r>
          </a:p>
          <a:p>
            <a:pPr marL="285750" indent="-285750" algn="l" rtl="0">
              <a:lnSpc>
                <a:spcPct val="100000"/>
              </a:lnSpc>
              <a:buFont typeface="Arial,Sans-Serif"/>
              <a:buChar char="•"/>
            </a:pPr>
            <a:r>
              <a:rPr lang="sv-se" sz="900" b="0" i="0" u="none" baseline="0" dirty="0">
                <a:latin typeface="Arial"/>
                <a:ea typeface="Arial"/>
                <a:cs typeface="Arial"/>
              </a:rPr>
              <a:t>Det är viktigt att skaffa sig arbetserfarenhet i hemlandet eller utomlands redan under studietiden. </a:t>
            </a:r>
          </a:p>
          <a:p>
            <a:pPr marL="285750" indent="-285750" algn="l" rtl="0">
              <a:lnSpc>
                <a:spcPct val="100000"/>
              </a:lnSpc>
              <a:buFont typeface="Arial,Sans-Serif"/>
              <a:buChar char="•"/>
            </a:pPr>
            <a:r>
              <a:rPr lang="sv-se" sz="900" b="0" i="0" u="none" baseline="0" dirty="0">
                <a:latin typeface="Arial"/>
                <a:ea typeface="Arial"/>
                <a:cs typeface="Arial"/>
              </a:rPr>
              <a:t>Genom arbetserfarenhet förbättrar du dina möjligheter att starta den karriär du önskar efter utexamineringen. </a:t>
            </a:r>
          </a:p>
          <a:p>
            <a:pPr marL="285750" indent="-285750" algn="l" rtl="0">
              <a:lnSpc>
                <a:spcPct val="100000"/>
              </a:lnSpc>
              <a:buFont typeface="Arial,Sans-Serif"/>
              <a:buChar char="•"/>
            </a:pPr>
            <a:r>
              <a:rPr lang="sv-se" sz="900" b="0" i="0" u="none" baseline="0" dirty="0">
                <a:latin typeface="Arial"/>
                <a:ea typeface="Arial"/>
                <a:cs typeface="Arial"/>
              </a:rPr>
              <a:t>De flesta utbildningsprogram erbjuder en möjlighet att inkludera praktik i examen.</a:t>
            </a:r>
          </a:p>
          <a:p>
            <a:pPr marL="285750" indent="-285750" algn="l" rtl="0">
              <a:lnSpc>
                <a:spcPct val="100000"/>
              </a:lnSpc>
              <a:buFont typeface="Arial,Sans-Serif"/>
              <a:buChar char="•"/>
            </a:pPr>
            <a:r>
              <a:rPr lang="sv-se" sz="900" b="0" i="0" u="none" baseline="0" dirty="0">
                <a:latin typeface="Arial"/>
                <a:ea typeface="Arial"/>
                <a:cs typeface="Arial"/>
              </a:rPr>
              <a:t>Aalto erbjuder praktikstöd och stipendier för praktik.</a:t>
            </a:r>
          </a:p>
          <a:p>
            <a:pPr marL="285750" indent="-285750" algn="l" rtl="0">
              <a:lnSpc>
                <a:spcPct val="100000"/>
              </a:lnSpc>
              <a:buFont typeface="Arial,Sans-Serif"/>
              <a:buChar char="•"/>
            </a:pPr>
            <a:endParaRPr lang="sv-se" sz="900" b="0" dirty="0">
              <a:latin typeface="Arial"/>
              <a:cs typeface="Arial"/>
            </a:endParaRPr>
          </a:p>
          <a:p>
            <a:pPr marL="285750" lvl="1" indent="-285750" algn="l" rtl="0">
              <a:lnSpc>
                <a:spcPct val="100000"/>
              </a:lnSpc>
              <a:spcBef>
                <a:spcPts val="400"/>
              </a:spcBef>
            </a:pPr>
            <a:r>
              <a:rPr lang="sv-se" sz="1200" b="1" i="0" u="none" baseline="0" dirty="0">
                <a:latin typeface="Arial" charset="0"/>
                <a:ea typeface="Arial" charset="0"/>
                <a:cs typeface="Arial" charset="0"/>
              </a:rPr>
              <a:t>Aalto-gemenskapen</a:t>
            </a:r>
          </a:p>
          <a:p>
            <a:pPr marL="285750" lvl="2" indent="-285750" algn="l" defTabSz="914400" rtl="0" eaLnBrk="1" latinLnBrk="0" hangingPunct="1">
              <a:lnSpc>
                <a:spcPct val="100000"/>
              </a:lnSpc>
              <a:spcBef>
                <a:spcPts val="400"/>
              </a:spcBef>
              <a:buFont typeface="Arial,Sans-Serif"/>
              <a:buChar char="•"/>
            </a:pPr>
            <a:r>
              <a:rPr lang="sv-se" sz="900" b="0" i="0" u="none" kern="1200" baseline="0" dirty="0">
                <a:solidFill>
                  <a:schemeClr val="tx1"/>
                </a:solidFill>
                <a:latin typeface="Arial"/>
                <a:ea typeface="+mn-ea"/>
                <a:cs typeface="Arial"/>
              </a:rPr>
              <a:t>Under studietiden får du kontakter och nätverk för framtiden.</a:t>
            </a:r>
            <a:endParaRPr lang="sv-se" sz="900" b="0" kern="1200" dirty="0">
              <a:solidFill>
                <a:schemeClr val="tx1"/>
              </a:solidFill>
              <a:latin typeface="Arial"/>
              <a:ea typeface="+mn-ea"/>
              <a:cs typeface="Arial"/>
            </a:endParaRPr>
          </a:p>
          <a:p>
            <a:endParaRPr lang="sv-se"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900" b="1" i="0" u="none" kern="1200" baseline="0" dirty="0">
                <a:solidFill>
                  <a:schemeClr val="tx1"/>
                </a:solidFill>
                <a:latin typeface="+mn-lt"/>
                <a:ea typeface="+mn-ea"/>
                <a:cs typeface="+mn-cs"/>
              </a:rPr>
              <a:t>Startup-kulturen</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Du får delta i äkta startup-verksamhet tillsammans med andra studerande. </a:t>
            </a:r>
            <a:r>
              <a:rPr lang="sv-se" sz="900" b="0" i="0" u="none" baseline="0" dirty="0">
                <a:latin typeface="Arial"/>
                <a:ea typeface="Arial" charset="0"/>
                <a:cs typeface="Arial"/>
              </a:rPr>
              <a:t>Vid Aalto-universitetet grundas årligen 70–100 nya företag.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kern="1200" baseline="0" dirty="0">
                <a:solidFill>
                  <a:schemeClr val="tx1"/>
                </a:solidFill>
                <a:latin typeface="+mn-lt"/>
                <a:ea typeface="+mn-ea"/>
                <a:cs typeface="+mn-cs"/>
              </a:rPr>
              <a:t>Bl.a. Startup Sauna, Aalto </a:t>
            </a:r>
            <a:r>
              <a:rPr lang="sv-se" sz="900" b="0" i="0" u="none" kern="1200" baseline="0" dirty="0" err="1">
                <a:solidFill>
                  <a:schemeClr val="tx1"/>
                </a:solidFill>
                <a:latin typeface="+mn-lt"/>
                <a:ea typeface="+mn-ea"/>
                <a:cs typeface="+mn-cs"/>
              </a:rPr>
              <a:t>Entrepreneur</a:t>
            </a:r>
            <a:r>
              <a:rPr lang="sv-se" sz="900" b="0" i="0" u="none" kern="1200" baseline="0" dirty="0">
                <a:solidFill>
                  <a:schemeClr val="tx1"/>
                </a:solidFill>
                <a:latin typeface="+mn-lt"/>
                <a:ea typeface="+mn-ea"/>
                <a:cs typeface="+mn-cs"/>
              </a:rPr>
              <a:t> </a:t>
            </a:r>
            <a:r>
              <a:rPr lang="sv-se" sz="900" b="0" i="0" u="none" kern="1200" baseline="0" dirty="0" err="1">
                <a:solidFill>
                  <a:schemeClr val="tx1"/>
                </a:solidFill>
                <a:latin typeface="+mn-lt"/>
                <a:ea typeface="+mn-ea"/>
                <a:cs typeface="+mn-cs"/>
              </a:rPr>
              <a:t>Society</a:t>
            </a:r>
            <a:r>
              <a:rPr lang="sv-se" sz="900" b="0" i="0" u="none" kern="1200" baseline="0" dirty="0">
                <a:solidFill>
                  <a:schemeClr val="tx1"/>
                </a:solidFill>
                <a:latin typeface="+mn-lt"/>
                <a:ea typeface="+mn-ea"/>
                <a:cs typeface="+mn-cs"/>
              </a:rPr>
              <a:t> (</a:t>
            </a:r>
            <a:r>
              <a:rPr lang="sv-se" sz="900" b="0" i="0" u="none" kern="1200" baseline="0" dirty="0" err="1">
                <a:solidFill>
                  <a:schemeClr val="tx1"/>
                </a:solidFill>
                <a:latin typeface="+mn-lt"/>
                <a:ea typeface="+mn-ea"/>
                <a:cs typeface="+mn-cs"/>
              </a:rPr>
              <a:t>AaltoES</a:t>
            </a:r>
            <a:r>
              <a:rPr lang="sv-se" sz="900" b="0" i="0" u="none" kern="1200" baseline="0" dirty="0">
                <a:solidFill>
                  <a:schemeClr val="tx1"/>
                </a:solidFill>
                <a:latin typeface="+mn-lt"/>
                <a:ea typeface="+mn-ea"/>
                <a:cs typeface="+mn-cs"/>
              </a:rPr>
              <a:t>) och de internationellt uppmärksammade </a:t>
            </a:r>
            <a:r>
              <a:rPr lang="sv-se" sz="900" b="0" i="0" u="none" kern="1200" baseline="0" dirty="0" err="1">
                <a:solidFill>
                  <a:schemeClr val="tx1"/>
                </a:solidFill>
                <a:latin typeface="+mn-lt"/>
                <a:ea typeface="+mn-ea"/>
                <a:cs typeface="+mn-cs"/>
              </a:rPr>
              <a:t>Slush</a:t>
            </a:r>
            <a:r>
              <a:rPr lang="sv-se" sz="900" b="0" i="0" u="none" kern="1200" baseline="0" dirty="0">
                <a:solidFill>
                  <a:schemeClr val="tx1"/>
                </a:solidFill>
                <a:latin typeface="+mn-lt"/>
                <a:ea typeface="+mn-ea"/>
                <a:cs typeface="+mn-cs"/>
              </a:rPr>
              <a:t> och Summer of </a:t>
            </a:r>
            <a:r>
              <a:rPr lang="sv-se" sz="900" b="0" i="0" u="none" kern="1200" baseline="0" dirty="0" err="1">
                <a:solidFill>
                  <a:schemeClr val="tx1"/>
                </a:solidFill>
                <a:latin typeface="+mn-lt"/>
                <a:ea typeface="+mn-ea"/>
                <a:cs typeface="+mn-cs"/>
              </a:rPr>
              <a:t>Startups</a:t>
            </a:r>
            <a:r>
              <a:rPr lang="sv-se" sz="900" b="0" i="0" u="none" kern="1200" baseline="0" dirty="0">
                <a:solidFill>
                  <a:schemeClr val="tx1"/>
                </a:solidFill>
                <a:latin typeface="+mn-lt"/>
                <a:ea typeface="+mn-ea"/>
                <a:cs typeface="+mn-cs"/>
              </a:rPr>
              <a:t> har kommit till vid Aalto. </a:t>
            </a:r>
            <a:endParaRPr lang="sv-se" sz="900" dirty="0"/>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altLang="en-US" sz="900" kern="1200" noProof="0" dirty="0">
              <a:solidFill>
                <a:schemeClr val="tx1"/>
              </a:solidFill>
              <a:latin typeface="+mn-lt"/>
              <a:ea typeface="+mn-ea"/>
              <a:cs typeface="+mn-cs"/>
            </a:endParaRPr>
          </a:p>
          <a:p>
            <a:pPr marL="0" lvl="1" indent="0" algn="l" rtl="0">
              <a:lnSpc>
                <a:spcPct val="100000"/>
              </a:lnSpc>
              <a:spcBef>
                <a:spcPts val="400"/>
              </a:spcBef>
              <a:buFont typeface="Arial" panose="020B0604020202020204" pitchFamily="34" charset="0"/>
              <a:buNone/>
            </a:pPr>
            <a:r>
              <a:rPr lang="sv-se" sz="1200" b="1" i="0" u="none" baseline="0" dirty="0"/>
              <a:t>Rekryteringsevenemang och karriärtjänster</a:t>
            </a:r>
          </a:p>
          <a:p>
            <a:pPr marL="171450" lvl="1" indent="-171450" algn="l" rtl="0">
              <a:lnSpc>
                <a:spcPct val="100000"/>
              </a:lnSpc>
              <a:spcBef>
                <a:spcPts val="400"/>
              </a:spcBef>
              <a:buFont typeface="Arial" panose="020B0604020202020204" pitchFamily="34" charset="0"/>
              <a:buChar char="•"/>
            </a:pPr>
            <a:r>
              <a:rPr lang="sv-se" sz="1100" b="0" i="0" u="none" baseline="0" dirty="0"/>
              <a:t>De årliga evenemangen Aalto Talent Expo och Summer Job Day för samman arbetsgivare och studerande.</a:t>
            </a:r>
          </a:p>
          <a:p>
            <a:pPr marL="171450" lvl="1" indent="-171450" algn="l" rtl="0">
              <a:lnSpc>
                <a:spcPct val="100000"/>
              </a:lnSpc>
              <a:spcBef>
                <a:spcPts val="400"/>
              </a:spcBef>
              <a:buFont typeface="Arial" panose="020B0604020202020204" pitchFamily="34" charset="0"/>
              <a:buChar char="•"/>
            </a:pPr>
            <a:r>
              <a:rPr lang="sv-se" sz="1100" b="0" i="0" u="none" kern="1200" baseline="0" dirty="0">
                <a:solidFill>
                  <a:schemeClr val="tx1"/>
                </a:solidFill>
                <a:latin typeface="+mn-lt"/>
                <a:ea typeface="+mn-ea"/>
                <a:cs typeface="+mn-cs"/>
              </a:rPr>
              <a:t>Aalto-universitetets karriärtjänster (</a:t>
            </a:r>
            <a:r>
              <a:rPr lang="sv-se" sz="1100" b="0" i="0" u="none" kern="1200" baseline="0" dirty="0" err="1">
                <a:solidFill>
                  <a:schemeClr val="tx1"/>
                </a:solidFill>
                <a:latin typeface="+mn-lt"/>
                <a:ea typeface="+mn-ea"/>
                <a:cs typeface="+mn-cs"/>
              </a:rPr>
              <a:t>Career</a:t>
            </a:r>
            <a:r>
              <a:rPr lang="sv-se" sz="1100" b="0" i="0" u="none" kern="1200" baseline="0" dirty="0">
                <a:solidFill>
                  <a:schemeClr val="tx1"/>
                </a:solidFill>
                <a:latin typeface="+mn-lt"/>
                <a:ea typeface="+mn-ea"/>
                <a:cs typeface="+mn-cs"/>
              </a:rPr>
              <a:t> Design Lab) hjälper de studerande att kartlägga sina arbetslivsfärdigheter, erbjuder kanaler för jobbsökning och ordnar rekryteringsmässor. </a:t>
            </a:r>
            <a:endParaRPr lang="sv-se" altLang="en-US" sz="1100" b="0" i="0" u="none" kern="1200" baseline="0" noProof="0" dirty="0">
              <a:solidFill>
                <a:schemeClr val="tx1"/>
              </a:solidFill>
              <a:latin typeface="+mn-lt"/>
              <a:ea typeface="+mn-ea"/>
              <a:cs typeface="+mn-cs"/>
            </a:endParaRPr>
          </a:p>
          <a:p>
            <a:pPr marL="171450" lvl="1" indent="-171450" algn="l" rtl="0">
              <a:lnSpc>
                <a:spcPct val="100000"/>
              </a:lnSpc>
              <a:spcBef>
                <a:spcPts val="400"/>
              </a:spcBef>
              <a:buFont typeface="Arial" panose="020B0604020202020204" pitchFamily="34" charset="0"/>
              <a:buChar char="•"/>
            </a:pPr>
            <a:r>
              <a:rPr lang="sv-se" sz="1100" b="0" i="0" u="none" baseline="0" dirty="0" err="1"/>
              <a:t>Career</a:t>
            </a:r>
            <a:r>
              <a:rPr lang="sv-se" sz="1100" b="0" i="0" u="none" baseline="0" dirty="0"/>
              <a:t> Design Lab erbjuder karriärrelaterade tjänster och verktyg både under och efter studierna.</a:t>
            </a:r>
            <a:endParaRPr lang="sv-se" dirty="0"/>
          </a:p>
          <a:p>
            <a:endParaRPr lang="sv-se" dirty="0"/>
          </a:p>
        </p:txBody>
      </p:sp>
      <p:sp>
        <p:nvSpPr>
          <p:cNvPr id="4" name="Slide Number Placeholder 3"/>
          <p:cNvSpPr>
            <a:spLocks noGrp="1"/>
          </p:cNvSpPr>
          <p:nvPr>
            <p:ph type="sldNum" sz="quarter" idx="5"/>
          </p:nvPr>
        </p:nvSpPr>
        <p:spPr/>
        <p:txBody>
          <a:bodyPr/>
          <a:lstStyle/>
          <a:p>
            <a:pPr algn="l" rtl="0"/>
            <a:fld id="{CB868C32-EF99-4F91-9ACD-FA27EAEF0DAD}" type="slidenum">
              <a:rPr/>
              <a:pPr/>
              <a:t>24</a:t>
            </a:fld>
            <a:endParaRPr lang="sv-se"/>
          </a:p>
        </p:txBody>
      </p:sp>
    </p:spTree>
    <p:extLst>
      <p:ext uri="{BB962C8B-B14F-4D97-AF65-F5344CB8AC3E}">
        <p14:creationId xmlns:p14="http://schemas.microsoft.com/office/powerpoint/2010/main" val="122961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a:latin typeface="Arial" charset="0"/>
                <a:ea typeface="Arial" charset="0"/>
                <a:cs typeface="Arial" charset="0"/>
              </a:rPr>
              <a:t>De olika högskolorna och huvudämnena har egna studentföreningar eller gillen som främjar de studerandes intressen och erbjuder mångsidiga fritidsaktiviteter.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a:t>Konst, ekonomi och teknik: </a:t>
            </a:r>
            <a:r>
              <a:rPr lang="sv-se" sz="1200" b="0" i="0" u="none" baseline="0">
                <a:solidFill>
                  <a:srgbClr val="FF0000"/>
                </a:solidFill>
              </a:rPr>
              <a:t>Detta är en unik kombination av olika områden i den finländska universitetsvärlden på ett och samma campus.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a:latin typeface="Arial"/>
                <a:ea typeface="Arial" charset="0"/>
                <a:cs typeface="Arial"/>
              </a:rPr>
              <a:t>Oavsett område är de som utexaminerats från Aalto uppskattade på arbetsmarknaden och har goda möjligheter att hitta jobb som motsvarar utbildningen.</a:t>
            </a:r>
          </a:p>
        </p:txBody>
      </p:sp>
      <p:sp>
        <p:nvSpPr>
          <p:cNvPr id="4" name="Slide Number Placeholder 3"/>
          <p:cNvSpPr>
            <a:spLocks noGrp="1"/>
          </p:cNvSpPr>
          <p:nvPr>
            <p:ph type="sldNum" sz="quarter" idx="5"/>
          </p:nvPr>
        </p:nvSpPr>
        <p:spPr/>
        <p:txBody>
          <a:bodyPr/>
          <a:lstStyle/>
          <a:p>
            <a:pPr algn="l" rtl="0"/>
            <a:fld id="{CB868C32-EF99-4F91-9ACD-FA27EAEF0DAD}" type="slidenum">
              <a:rPr/>
              <a:pPr/>
              <a:t>4</a:t>
            </a:fld>
            <a:endParaRPr lang="sv-se"/>
          </a:p>
        </p:txBody>
      </p:sp>
    </p:spTree>
    <p:extLst>
      <p:ext uri="{BB962C8B-B14F-4D97-AF65-F5344CB8AC3E}">
        <p14:creationId xmlns:p14="http://schemas.microsoft.com/office/powerpoint/2010/main" val="1068162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sv-se" b="0" i="0" u="none" baseline="0"/>
              <a:t>Av de alumner som avlade sin magisterexamen vid Aalto-universitetet för fem år sedan var 91 procent nöjda med sin examen ur ett karriärperspektiv. </a:t>
            </a:r>
          </a:p>
          <a:p>
            <a:pPr marL="171450" indent="-171450" algn="l" rtl="0">
              <a:buFont typeface="Arial" panose="020B0604020202020204" pitchFamily="34" charset="0"/>
              <a:buChar char="•"/>
            </a:pPr>
            <a:r>
              <a:rPr lang="sv-se" b="0" i="0" u="none" baseline="0"/>
              <a:t>Av de som svarade uppger 84 procent att de har nytta av sina kunskaper och färdigheter i sitt nuvarande arbete och 92 procent skulle rekommendera sin utbildning till andra. </a:t>
            </a:r>
          </a:p>
          <a:p>
            <a:pPr marL="171450" indent="-171450" algn="l" rtl="0">
              <a:buFont typeface="Arial" panose="020B0604020202020204" pitchFamily="34" charset="0"/>
              <a:buChar char="•"/>
            </a:pPr>
            <a:r>
              <a:rPr lang="sv-se" b="0" i="0" u="none" baseline="0"/>
              <a:t>92 procent av de som avlagt en magisterexamen vid Aalto-universitetet instämmer i påståendet att "arbetsgivare värdesätter deras examen." </a:t>
            </a:r>
          </a:p>
          <a:p>
            <a:pPr marL="171450" indent="-171450" algn="l" rtl="0">
              <a:buFont typeface="Arial" panose="020B0604020202020204" pitchFamily="34" charset="0"/>
              <a:buChar char="•"/>
            </a:pPr>
            <a:r>
              <a:rPr lang="sv-se" sz="1200" b="0" i="0" u="none" baseline="0"/>
              <a:t>Sysselsättningsgraden är 95–99 % inom alla utbildningsområden.</a:t>
            </a:r>
            <a:r>
              <a:rPr lang="sv-se" b="0" i="0" u="none" baseline="0"/>
              <a: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baseline="0"/>
              <a:t>*Karriäruppföljningsenkäten 2023 för de som avlade en magisterexamen 2018 (https://www.aalto.fi/sv/samarbete/utexaminerade-studenter-fran-aalto-universitetet-i-arbetslivet)</a:t>
            </a:r>
          </a:p>
          <a:p>
            <a:endParaRPr lang="sv-se" dirty="0"/>
          </a:p>
        </p:txBody>
      </p:sp>
      <p:sp>
        <p:nvSpPr>
          <p:cNvPr id="4" name="Slide Number Placeholder 3"/>
          <p:cNvSpPr>
            <a:spLocks noGrp="1"/>
          </p:cNvSpPr>
          <p:nvPr>
            <p:ph type="sldNum" sz="quarter" idx="5"/>
          </p:nvPr>
        </p:nvSpPr>
        <p:spPr/>
        <p:txBody>
          <a:bodyPr/>
          <a:lstStyle/>
          <a:p>
            <a:pPr algn="l" rtl="0"/>
            <a:fld id="{CB868C32-EF99-4F91-9ACD-FA27EAEF0DAD}" type="slidenum">
              <a:rPr/>
              <a:pPr/>
              <a:t>25</a:t>
            </a:fld>
            <a:endParaRPr lang="sv-se"/>
          </a:p>
        </p:txBody>
      </p:sp>
    </p:spTree>
    <p:extLst>
      <p:ext uri="{BB962C8B-B14F-4D97-AF65-F5344CB8AC3E}">
        <p14:creationId xmlns:p14="http://schemas.microsoft.com/office/powerpoint/2010/main" val="2815387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dirty="0"/>
              <a:t>Du hittar den aktuella sidan genom att söka ’Utexaminerade från Aalto-universitetet i arbetslivet’ på aalto.fi/sv.</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dirty="0"/>
              <a:t>Mer information om sysselsättningen bland utexaminerade från de olika högskolorna (länkar finns på ovan nämnda webbsida):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dirty="0"/>
              <a:t>https://www.aalto.fi/fi/kauppakorkeakoulu/kauppakorkeakoulusta-valmistuneet-tyoelamassa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b="0" i="0" u="none" baseline="0" dirty="0">
                <a:cs typeface="Calibri"/>
              </a:rPr>
              <a:t>https://www.aalto.fi/sv/hogskolan-for-konst-design-och-arkitektur/sysselsattningen-bland-utexaminerade-fran-hogskolan-for-konst-design-och-arkitektur</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dirty="0"/>
              <a:t>https://www.aalto.fi/sv/hogskolan-for-teknikvetenskaper/sysselsattningen-bland-utexaminerade-fran-hogskolan-for-teknikvetenskaper</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dirty="0"/>
              <a:t>https://www.aalto.fi/sv/hogskolan-for-kemiteknik/sysselsattningen-bland-utexaminerade-fran-hogskolan-for-kemiteknik</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dirty="0"/>
              <a:t>https://www.aalto.fi/sv/hogskolan-for-elektroteknik/sysselsattningen-bland-utexaminerade-fran-hogskolan-for-elektroteknik</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dirty="0"/>
              <a:t>https://www.aalto.fi/sv/hogskolan-for-ingenjorsvetenskaper/sysselsattningen-bland-utexaminerade-fran-hogskolan-for-ingenjorsvetenskaper</a:t>
            </a:r>
          </a:p>
          <a:p>
            <a:endParaRPr lang="sv-se" dirty="0"/>
          </a:p>
        </p:txBody>
      </p:sp>
      <p:sp>
        <p:nvSpPr>
          <p:cNvPr id="4" name="Slide Number Placeholder 3"/>
          <p:cNvSpPr>
            <a:spLocks noGrp="1"/>
          </p:cNvSpPr>
          <p:nvPr>
            <p:ph type="sldNum" sz="quarter" idx="5"/>
          </p:nvPr>
        </p:nvSpPr>
        <p:spPr/>
        <p:txBody>
          <a:bodyPr/>
          <a:lstStyle/>
          <a:p>
            <a:pPr algn="l" rtl="0"/>
            <a:fld id="{CB868C32-EF99-4F91-9ACD-FA27EAEF0DAD}" type="slidenum">
              <a:rPr/>
              <a:pPr/>
              <a:t>26</a:t>
            </a:fld>
            <a:endParaRPr lang="sv-se"/>
          </a:p>
        </p:txBody>
      </p:sp>
    </p:spTree>
    <p:extLst>
      <p:ext uri="{BB962C8B-B14F-4D97-AF65-F5344CB8AC3E}">
        <p14:creationId xmlns:p14="http://schemas.microsoft.com/office/powerpoint/2010/main" val="3317401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b="1" i="0" u="none" baseline="0" dirty="0"/>
              <a:t>Kandidatstudier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I kandidatstudierna ingår ett biämne: den studerande kan efter eget intresse välja en biämneshelhet vid Aalto eller vid något annat universitet. I examen ingår även fritt valbara studier.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Kandidat- och magisterstudierna utgör sammanlagt 300 sp (5 år)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1 studiepoäng motsvarar ungefär 27 timmars arbete.</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b="1" i="0" u="none" baseline="0" dirty="0"/>
              <a:t>Magisterstudier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Efter att ha genomfört kandidatstudierna vid Aalto kan du fortsätta inom ett specifikt/specifika magisterprogram.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Det finns också en separat antagning till magisterprogram, där du kan söka till en magisterutbildning på basis av en lägre högskoleexamen.</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Den som har avlagt en lägre högskoleexamen vid en yrkeshögskola eller ett universitet kan söka till magisterprogrammen.</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Studerande vid Aalto som avlagt kandidatexamen kan också söka till de olika magisterprogrammen.</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900" b="0" i="0" u="none" baseline="0" dirty="0"/>
              <a:t>Bedömningskriterier: beroende på program t.ex. tidigare studieframgång, motivationsbrev, portfolio, intervjuer. Inga urvalsprov. </a:t>
            </a:r>
          </a:p>
          <a:p>
            <a:endParaRPr lang="sv-se" dirty="0"/>
          </a:p>
          <a:p>
            <a:pPr marL="0" indent="0" algn="l" rtl="0">
              <a:buFont typeface="Arial" panose="020B0604020202020204" pitchFamily="34" charset="0"/>
              <a:buNone/>
            </a:pPr>
            <a:r>
              <a:rPr lang="sv-se" sz="1400" b="1" i="0" u="none" baseline="0" dirty="0">
                <a:latin typeface="Arial" charset="0"/>
                <a:ea typeface="Arial" charset="0"/>
                <a:cs typeface="Arial" charset="0"/>
              </a:rPr>
              <a:t>Doktorandstudier</a:t>
            </a:r>
          </a:p>
          <a:p>
            <a:pPr marL="285750" indent="-285750" algn="l" rtl="0">
              <a:buFont typeface="Arial" panose="020B0604020202020204" pitchFamily="34" charset="0"/>
              <a:buChar char="•"/>
            </a:pPr>
            <a:r>
              <a:rPr lang="sv-se" sz="1400" b="0" i="0" u="none" baseline="0" dirty="0">
                <a:latin typeface="Arial" charset="0"/>
                <a:ea typeface="Arial" charset="0"/>
                <a:cs typeface="Arial" charset="0"/>
              </a:rPr>
              <a:t>Aalto-universitetets sex högskolor har var sitt doktorandprogram.</a:t>
            </a:r>
          </a:p>
          <a:p>
            <a:pPr marL="285750" lvl="1" indent="-285750" algn="l" rtl="0">
              <a:buFont typeface="Arial" panose="020B0604020202020204" pitchFamily="34" charset="0"/>
              <a:buChar char="•"/>
            </a:pPr>
            <a:r>
              <a:rPr lang="sv-se" sz="1400" b="0" i="0" u="none" baseline="0" dirty="0">
                <a:latin typeface="Arial" charset="0"/>
                <a:ea typeface="Arial" charset="0"/>
                <a:cs typeface="Arial" charset="0"/>
              </a:rPr>
              <a:t>Doktorandstudier på heltid (4 år), doktorandstudier på deltid (4–8 år).</a:t>
            </a:r>
          </a:p>
        </p:txBody>
      </p:sp>
      <p:sp>
        <p:nvSpPr>
          <p:cNvPr id="4" name="Slide Number Placeholder 3"/>
          <p:cNvSpPr>
            <a:spLocks noGrp="1"/>
          </p:cNvSpPr>
          <p:nvPr>
            <p:ph type="sldNum" sz="quarter" idx="5"/>
          </p:nvPr>
        </p:nvSpPr>
        <p:spPr/>
        <p:txBody>
          <a:bodyPr/>
          <a:lstStyle/>
          <a:p>
            <a:pPr algn="l" rtl="0"/>
            <a:fld id="{CB868C32-EF99-4F91-9ACD-FA27EAEF0DAD}" type="slidenum">
              <a:rPr/>
              <a:pPr/>
              <a:t>28</a:t>
            </a:fld>
            <a:endParaRPr lang="sv-se"/>
          </a:p>
        </p:txBody>
      </p:sp>
    </p:spTree>
    <p:extLst>
      <p:ext uri="{BB962C8B-B14F-4D97-AF65-F5344CB8AC3E}">
        <p14:creationId xmlns:p14="http://schemas.microsoft.com/office/powerpoint/2010/main" val="3688412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u="none" baseline="0" dirty="0"/>
              <a:t>Dessutom: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u="none" baseline="0" dirty="0"/>
              <a:t>Ansökan till magisterutbildning vid Aalto-universitetet </a:t>
            </a:r>
            <a:br>
              <a:rPr lang="sv-se" sz="1200" dirty="0"/>
            </a:br>
            <a:r>
              <a:rPr lang="sv-se" sz="1200" dirty="0"/>
              <a:t>1.12.2025</a:t>
            </a:r>
            <a:r>
              <a:rPr lang="sv-se" sz="1200" b="0" i="0" u="none" baseline="0" dirty="0"/>
              <a:t>–2.1.2026</a:t>
            </a:r>
          </a:p>
          <a:p>
            <a:endParaRPr lang="sv-se" dirty="0"/>
          </a:p>
          <a:p>
            <a:pPr algn="l" rtl="0"/>
            <a:r>
              <a:rPr lang="sv-se" b="1" i="0" u="none" baseline="0" dirty="0"/>
              <a:t>Universitetens ansökan på basis av studier vid Öppna universitetet, 2025</a:t>
            </a:r>
          </a:p>
          <a:p>
            <a:pPr algn="l" rtl="0"/>
            <a:r>
              <a:rPr lang="sv-se" b="0" i="0" u="none" baseline="0" dirty="0">
                <a:solidFill>
                  <a:srgbClr val="000000"/>
                </a:solidFill>
                <a:effectLst/>
              </a:rPr>
              <a:t>1–11.9.2025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u="none" baseline="0" dirty="0"/>
              <a:t>I Universitetens ansökan på basis av studier vid Öppna universitetet, 2025 är det möjligt att söka till Aalto endast på basis av studier inom det tekniska området vid Aalto-universitetets öppna universitet.</a:t>
            </a:r>
            <a:endParaRPr lang="sv-se" b="0" i="1" dirty="0"/>
          </a:p>
        </p:txBody>
      </p:sp>
      <p:sp>
        <p:nvSpPr>
          <p:cNvPr id="4" name="Slide Number Placeholder 3"/>
          <p:cNvSpPr>
            <a:spLocks noGrp="1"/>
          </p:cNvSpPr>
          <p:nvPr>
            <p:ph type="sldNum" sz="quarter" idx="5"/>
          </p:nvPr>
        </p:nvSpPr>
        <p:spPr/>
        <p:txBody>
          <a:bodyPr/>
          <a:lstStyle/>
          <a:p>
            <a:pPr algn="l" rtl="0"/>
            <a:fld id="{CB868C32-EF99-4F91-9ACD-FA27EAEF0DAD}" type="slidenum">
              <a:rPr/>
              <a:pPr/>
              <a:t>29</a:t>
            </a:fld>
            <a:endParaRPr lang="sv-se"/>
          </a:p>
        </p:txBody>
      </p:sp>
    </p:spTree>
    <p:extLst>
      <p:ext uri="{BB962C8B-B14F-4D97-AF65-F5344CB8AC3E}">
        <p14:creationId xmlns:p14="http://schemas.microsoft.com/office/powerpoint/2010/main" val="2326763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se" sz="1200" b="1" i="0" u="none" baseline="0" dirty="0">
                <a:solidFill>
                  <a:srgbClr val="FFFF00"/>
                </a:solidFill>
                <a:latin typeface="Arial" charset="0"/>
                <a:ea typeface="Arial" charset="0"/>
                <a:cs typeface="Arial" charset="0"/>
              </a:rPr>
              <a:t>Ekonomi</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 </a:t>
            </a:r>
            <a:r>
              <a:rPr lang="fi-FI" sz="1200" kern="1200" dirty="0" err="1">
                <a:solidFill>
                  <a:schemeClr val="tx1"/>
                </a:solidFill>
                <a:effectLst/>
                <a:latin typeface="+mn-lt"/>
                <a:ea typeface="+mn-ea"/>
                <a:cs typeface="+mn-cs"/>
              </a:rPr>
              <a:t>betygsantagningen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är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tröskelkriteriet</a:t>
            </a:r>
            <a:r>
              <a:rPr lang="fi-FI" sz="1200" kern="1200" dirty="0">
                <a:solidFill>
                  <a:schemeClr val="tx1"/>
                </a:solidFill>
                <a:effectLst/>
                <a:latin typeface="+mn-lt"/>
                <a:ea typeface="+mn-ea"/>
                <a:cs typeface="+mn-cs"/>
              </a:rPr>
              <a:t> ett </a:t>
            </a:r>
            <a:r>
              <a:rPr lang="fi-FI" sz="1200" kern="1200" dirty="0" err="1">
                <a:solidFill>
                  <a:schemeClr val="tx1"/>
                </a:solidFill>
                <a:effectLst/>
                <a:latin typeface="+mn-lt"/>
                <a:ea typeface="+mn-ea"/>
                <a:cs typeface="+mn-cs"/>
              </a:rPr>
              <a:t>godkänt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resultat</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studentprovet</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antingen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lång</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eller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kort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matematik</a:t>
            </a:r>
            <a:r>
              <a:rPr lang="fi-FI" sz="1200" kern="1200" dirty="0">
                <a:solidFill>
                  <a:schemeClr val="tx1"/>
                </a:solidFill>
                <a:effectLst/>
                <a:latin typeface="+mn-lt"/>
                <a:ea typeface="+mn-ea"/>
                <a:cs typeface="+mn-cs"/>
              </a:rPr>
              <a:t>. Lång </a:t>
            </a:r>
            <a:r>
              <a:rPr lang="fi-FI" sz="1200" kern="1200" dirty="0" err="1">
                <a:solidFill>
                  <a:schemeClr val="tx1"/>
                </a:solidFill>
                <a:effectLst/>
                <a:latin typeface="+mn-lt"/>
                <a:ea typeface="+mn-ea"/>
                <a:cs typeface="+mn-cs"/>
              </a:rPr>
              <a:t>matematik</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kan</a:t>
            </a:r>
            <a:r>
              <a:rPr lang="fi-FI" sz="1200" kern="1200" dirty="0">
                <a:solidFill>
                  <a:schemeClr val="tx1"/>
                </a:solidFill>
                <a:effectLst/>
                <a:latin typeface="+mn-lt"/>
                <a:ea typeface="+mn-ea"/>
                <a:cs typeface="+mn-cs"/>
              </a:rPr>
              <a:t> vara </a:t>
            </a:r>
            <a:r>
              <a:rPr lang="fi-FI" sz="1200" kern="1200" dirty="0" err="1">
                <a:solidFill>
                  <a:schemeClr val="tx1"/>
                </a:solidFill>
                <a:effectLst/>
                <a:latin typeface="+mn-lt"/>
                <a:ea typeface="+mn-ea"/>
                <a:cs typeface="+mn-cs"/>
              </a:rPr>
              <a:t>till</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fördel</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men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är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inte</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nödvändigt</a:t>
            </a:r>
            <a:r>
              <a:rPr lang="fi-FI"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fi-FI" sz="1200" kern="1200" dirty="0" err="1">
                <a:solidFill>
                  <a:schemeClr val="tx1"/>
                </a:solidFill>
                <a:effectLst/>
                <a:latin typeface="+mn-lt"/>
                <a:ea typeface="+mn-ea"/>
                <a:cs typeface="+mn-cs"/>
              </a:rPr>
              <a:t>Den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sökande</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kan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få</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poäng</a:t>
            </a:r>
            <a:r>
              <a:rPr lang="fi-FI" sz="1200" kern="1200" dirty="0">
                <a:solidFill>
                  <a:schemeClr val="tx1"/>
                </a:solidFill>
                <a:effectLst/>
                <a:latin typeface="+mn-lt"/>
                <a:ea typeface="+mn-ea"/>
                <a:cs typeface="+mn-cs"/>
              </a:rPr>
              <a:t> för </a:t>
            </a:r>
            <a:r>
              <a:rPr lang="fi-FI" sz="1200" kern="1200" dirty="0" err="1">
                <a:solidFill>
                  <a:schemeClr val="tx1"/>
                </a:solidFill>
                <a:effectLst/>
                <a:latin typeface="+mn-lt"/>
                <a:ea typeface="+mn-ea"/>
                <a:cs typeface="+mn-cs"/>
              </a:rPr>
              <a:t>fem</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ämnen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modersmål</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och</a:t>
            </a:r>
            <a:r>
              <a:rPr lang="fi-FI" sz="1200" kern="1200" dirty="0">
                <a:solidFill>
                  <a:schemeClr val="tx1"/>
                </a:solidFill>
                <a:effectLst/>
                <a:latin typeface="+mn-lt"/>
                <a:ea typeface="+mn-ea"/>
                <a:cs typeface="+mn-cs"/>
              </a:rPr>
              <a:t> litteratur, </a:t>
            </a:r>
            <a:r>
              <a:rPr lang="fi-FI" sz="1200" kern="1200" dirty="0" err="1">
                <a:solidFill>
                  <a:schemeClr val="tx1"/>
                </a:solidFill>
                <a:effectLst/>
                <a:latin typeface="+mn-lt"/>
                <a:ea typeface="+mn-ea"/>
                <a:cs typeface="+mn-cs"/>
              </a:rPr>
              <a:t>matematik</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lång</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eller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kort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lång</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matematik</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ger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poäng</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än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kort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matematik</a:t>
            </a:r>
            <a:r>
              <a:rPr lang="fi-FI" sz="1200" kern="1200" dirty="0">
                <a:solidFill>
                  <a:schemeClr val="tx1"/>
                </a:solidFill>
                <a:effectLst/>
                <a:latin typeface="+mn-lt"/>
                <a:ea typeface="+mn-ea"/>
                <a:cs typeface="+mn-cs"/>
              </a:rPr>
              <a:t>), de </a:t>
            </a:r>
            <a:r>
              <a:rPr lang="fi-FI" sz="1200" kern="1200" dirty="0" err="1">
                <a:solidFill>
                  <a:schemeClr val="tx1"/>
                </a:solidFill>
                <a:effectLst/>
                <a:latin typeface="+mn-lt"/>
                <a:ea typeface="+mn-ea"/>
                <a:cs typeface="+mn-cs"/>
              </a:rPr>
              <a:t>tre</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övriga</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ämnen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som</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ger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mest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poäng</a:t>
            </a:r>
            <a:r>
              <a:rPr lang="fi-FI" sz="1200" kern="1200" dirty="0">
                <a:solidFill>
                  <a:schemeClr val="tx1"/>
                </a:solidFill>
                <a:effectLst/>
                <a:latin typeface="+mn-lt"/>
                <a:ea typeface="+mn-ea"/>
                <a:cs typeface="+mn-cs"/>
              </a:rPr>
              <a:t>. </a:t>
            </a:r>
            <a:r>
              <a:rPr lang="sv-SE" dirty="0"/>
              <a:t>Obs! Du kan få poäng för flera lika långa lärokurser i språk.</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information</a:t>
            </a:r>
            <a:r>
              <a:rPr lang="fi-FI" sz="1200" kern="1200" dirty="0">
                <a:solidFill>
                  <a:schemeClr val="tx1"/>
                </a:solidFill>
                <a:effectLst/>
                <a:latin typeface="+mn-lt"/>
                <a:ea typeface="+mn-ea"/>
                <a:cs typeface="+mn-cs"/>
              </a:rPr>
              <a:t>: yliopistovalinnat.fi/</a:t>
            </a:r>
            <a:r>
              <a:rPr lang="fi-FI" sz="1200" kern="1200" dirty="0" err="1">
                <a:solidFill>
                  <a:schemeClr val="tx1"/>
                </a:solidFill>
                <a:effectLst/>
                <a:latin typeface="+mn-lt"/>
                <a:ea typeface="+mn-ea"/>
                <a:cs typeface="+mn-cs"/>
              </a:rPr>
              <a:t>sv</a:t>
            </a:r>
            <a:r>
              <a:rPr lang="fi-FI" sz="1200" kern="1200" dirty="0">
                <a:solidFill>
                  <a:schemeClr val="tx1"/>
                </a:solidFill>
                <a:effectLst/>
                <a:latin typeface="+mn-lt"/>
                <a:ea typeface="+mn-ea"/>
                <a:cs typeface="+mn-cs"/>
              </a:rPr>
              <a:t>)</a:t>
            </a:r>
          </a:p>
          <a:p>
            <a:pPr marL="171450" indent="-171450" algn="l" rtl="0">
              <a:buFont typeface="Arial" panose="020B0604020202020204" pitchFamily="34" charset="0"/>
              <a:buChar char="•"/>
            </a:pPr>
            <a:endParaRPr lang="sv-se" sz="1200" b="1" i="0" noProof="0" dirty="0">
              <a:latin typeface="Arial" charset="0"/>
              <a:ea typeface="Arial" charset="0"/>
              <a:cs typeface="Arial" charset="0"/>
            </a:endParaRPr>
          </a:p>
          <a:p>
            <a:pPr algn="l" rtl="0"/>
            <a:r>
              <a:rPr lang="sv-se" sz="1200" b="1" i="0" u="none" baseline="0" dirty="0">
                <a:latin typeface="Arial" charset="0"/>
                <a:ea typeface="Arial" charset="0"/>
                <a:cs typeface="Arial" charset="0"/>
              </a:rPr>
              <a:t>Det tekniska området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baseline="0" dirty="0">
                <a:latin typeface="Arial" charset="0"/>
                <a:ea typeface="Arial" charset="0"/>
                <a:cs typeface="Arial" charset="0"/>
              </a:rPr>
              <a:t>DI-ansökningsalternativ: </a:t>
            </a:r>
            <a:r>
              <a:rPr lang="sv-se" sz="1200" b="0" i="0" u="none" baseline="0" dirty="0">
                <a:latin typeface="Arial" charset="0"/>
                <a:ea typeface="Arial" charset="0"/>
                <a:cs typeface="Arial" charset="0"/>
              </a:rPr>
              <a:t>I </a:t>
            </a:r>
            <a:r>
              <a:rPr lang="sv-se" sz="1200" b="0" i="0" u="none" baseline="0" dirty="0" err="1">
                <a:latin typeface="Arial" charset="0"/>
                <a:ea typeface="Arial" charset="0"/>
                <a:cs typeface="Arial" charset="0"/>
              </a:rPr>
              <a:t>betygsantagningen</a:t>
            </a:r>
            <a:r>
              <a:rPr lang="sv-se" sz="1200" b="0" i="0" u="none" baseline="0" dirty="0">
                <a:latin typeface="Arial" charset="0"/>
                <a:ea typeface="Arial" charset="0"/>
                <a:cs typeface="Arial" charset="0"/>
              </a:rPr>
              <a:t> </a:t>
            </a:r>
            <a:r>
              <a:rPr lang="sv-se" b="0" i="0" u="none" baseline="0" dirty="0"/>
              <a:t>kan sökande få poäng för fem ämnen: modersmålet, lång eller kort matematik, fysik eller kemi (beroende på vilket ämne som ger den sökande mer poäng) och två andra ämnen som ger mest poäng. </a:t>
            </a:r>
            <a:r>
              <a:rPr lang="sv-se" sz="900" b="0" i="0" u="none" baseline="0" dirty="0">
                <a:solidFill>
                  <a:srgbClr val="FF0000"/>
                </a:solidFill>
                <a:latin typeface="Arial" charset="0"/>
                <a:ea typeface="Arial" charset="0"/>
                <a:cs typeface="Arial" charset="0"/>
              </a:rPr>
              <a:t>I </a:t>
            </a:r>
            <a:r>
              <a:rPr lang="sv-se" sz="900" b="0" i="0" u="none" baseline="0" dirty="0" err="1">
                <a:solidFill>
                  <a:srgbClr val="FF0000"/>
                </a:solidFill>
                <a:latin typeface="Arial" charset="0"/>
                <a:ea typeface="Arial" charset="0"/>
                <a:cs typeface="Arial" charset="0"/>
              </a:rPr>
              <a:t>betygsantagningen</a:t>
            </a:r>
            <a:r>
              <a:rPr lang="sv-se" sz="900" b="0" i="0" u="none" baseline="0" dirty="0">
                <a:solidFill>
                  <a:srgbClr val="FF0000"/>
                </a:solidFill>
                <a:latin typeface="Arial" charset="0"/>
                <a:ea typeface="Arial" charset="0"/>
                <a:cs typeface="Arial" charset="0"/>
              </a:rPr>
              <a:t> är tröskelkriteriet ett godkänt resultat i studentprovet i lång matematik och ett godkänt resultat i fysik eller kemi. Dessutom måste vitsordet av ett av de studentproven i matematik och fysik/kemi vara minst C. M</a:t>
            </a:r>
            <a:r>
              <a:rPr lang="sv-se" b="0" i="0" u="none" baseline="0" dirty="0">
                <a:solidFill>
                  <a:srgbClr val="000000"/>
                </a:solidFill>
                <a:effectLst/>
              </a:rPr>
              <a:t>er information: dia.fi/sv.</a:t>
            </a:r>
            <a:endParaRPr lang="sv-se"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baseline="0" dirty="0">
                <a:latin typeface="Arial" charset="0"/>
                <a:ea typeface="Arial" charset="0"/>
                <a:cs typeface="Arial" charset="0"/>
              </a:rPr>
              <a:t>Arkitektur och landskapsarkitektur: </a:t>
            </a:r>
            <a:r>
              <a:rPr lang="sv-se" sz="1200" b="0" i="0" u="none" baseline="0" dirty="0">
                <a:latin typeface="Arial" charset="0"/>
                <a:ea typeface="Arial" charset="0"/>
                <a:cs typeface="Arial" charset="0"/>
              </a:rPr>
              <a:t>Ämnen som beaktas i antagningen på basis av betyg och urvalsprov: modersmålet och litteratur, kort eller lång matematik samt </a:t>
            </a:r>
            <a:r>
              <a:rPr lang="sv-se" sz="1200" b="0" i="0" u="none" baseline="0" dirty="0">
                <a:latin typeface="+mn-lt"/>
                <a:ea typeface="+mn-ea"/>
                <a:cs typeface="+mn-cs"/>
              </a:rPr>
              <a:t>de t</a:t>
            </a:r>
            <a:r>
              <a:rPr lang="sv-se" b="0" i="0" u="none" baseline="0" dirty="0"/>
              <a:t>re ämnen som ger mest poäng. </a:t>
            </a:r>
            <a:r>
              <a:rPr lang="sv-se" sz="900" b="0" i="0" u="none" baseline="0" dirty="0">
                <a:solidFill>
                  <a:schemeClr val="tx1"/>
                </a:solidFill>
                <a:latin typeface="Arial" panose="020B0604020202020204" pitchFamily="34" charset="0"/>
                <a:ea typeface="Arial" charset="0"/>
                <a:cs typeface="Arial" panose="020B0604020202020204" pitchFamily="34" charset="0"/>
              </a:rPr>
              <a:t>Antagningen görs på basis av det totala antalet poäng för urvalsprovet och betyget eller på basis av enbart urvalsprovet. </a:t>
            </a:r>
            <a:r>
              <a:rPr lang="fi-FI" sz="1200" kern="1200" dirty="0" err="1">
                <a:solidFill>
                  <a:schemeClr val="tx1"/>
                </a:solidFill>
                <a:effectLst/>
                <a:latin typeface="+mn-lt"/>
                <a:ea typeface="+mn-ea"/>
                <a:cs typeface="+mn-cs"/>
              </a:rPr>
              <a:t>Tröskelkravet</a:t>
            </a:r>
            <a:r>
              <a:rPr lang="fi-FI" sz="1200" kern="1200" dirty="0">
                <a:solidFill>
                  <a:schemeClr val="tx1"/>
                </a:solidFill>
                <a:effectLst/>
                <a:latin typeface="+mn-lt"/>
                <a:ea typeface="+mn-ea"/>
                <a:cs typeface="+mn-cs"/>
              </a:rPr>
              <a:t> för </a:t>
            </a:r>
            <a:r>
              <a:rPr lang="fi-FI" sz="1200" kern="1200" dirty="0" err="1">
                <a:solidFill>
                  <a:schemeClr val="tx1"/>
                </a:solidFill>
                <a:effectLst/>
                <a:latin typeface="+mn-lt"/>
                <a:ea typeface="+mn-ea"/>
                <a:cs typeface="+mn-cs"/>
              </a:rPr>
              <a:t>både</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arkitektur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och</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landskapsarkitektur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är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att</a:t>
            </a:r>
            <a:r>
              <a:rPr lang="fi-FI" sz="1200" kern="1200" dirty="0">
                <a:solidFill>
                  <a:schemeClr val="tx1"/>
                </a:solidFill>
                <a:effectLst/>
                <a:latin typeface="+mn-lt"/>
                <a:ea typeface="+mn-ea"/>
                <a:cs typeface="+mn-cs"/>
              </a:rPr>
              <a:t> ha </a:t>
            </a:r>
            <a:r>
              <a:rPr lang="fi-FI" sz="1200" kern="1200" dirty="0" err="1">
                <a:solidFill>
                  <a:schemeClr val="tx1"/>
                </a:solidFill>
                <a:effectLst/>
                <a:latin typeface="+mn-lt"/>
                <a:ea typeface="+mn-ea"/>
                <a:cs typeface="+mn-cs"/>
              </a:rPr>
              <a:t>skrivit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studentprov</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lång</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matematik</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avlagt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med</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minst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vitsord</a:t>
            </a:r>
            <a:r>
              <a:rPr lang="fi-FI" sz="1200" kern="1200" dirty="0">
                <a:solidFill>
                  <a:schemeClr val="tx1"/>
                </a:solidFill>
                <a:effectLst/>
                <a:latin typeface="+mn-lt"/>
                <a:ea typeface="+mn-ea"/>
                <a:cs typeface="+mn-cs"/>
              </a:rPr>
              <a:t> B </a:t>
            </a:r>
            <a:r>
              <a:rPr lang="fi-FI" sz="1200" kern="1200" dirty="0" err="1">
                <a:solidFill>
                  <a:schemeClr val="tx1"/>
                </a:solidFill>
                <a:effectLst/>
                <a:latin typeface="+mn-lt"/>
                <a:ea typeface="+mn-ea"/>
                <a:cs typeface="+mn-cs"/>
              </a:rPr>
              <a:t>eller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studentprov</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kort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matematik</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avlagt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med</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minst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vitsord</a:t>
            </a:r>
            <a:r>
              <a:rPr lang="fi-FI" sz="1200" kern="1200" dirty="0">
                <a:solidFill>
                  <a:schemeClr val="tx1"/>
                </a:solidFill>
                <a:effectLst/>
                <a:latin typeface="+mn-lt"/>
                <a:ea typeface="+mn-ea"/>
                <a:cs typeface="+mn-cs"/>
              </a:rPr>
              <a:t> M, </a:t>
            </a:r>
            <a:r>
              <a:rPr lang="fi-FI" sz="1200" kern="1200" dirty="0" err="1">
                <a:solidFill>
                  <a:schemeClr val="tx1"/>
                </a:solidFill>
                <a:effectLst/>
                <a:latin typeface="+mn-lt"/>
                <a:ea typeface="+mn-ea"/>
                <a:cs typeface="+mn-cs"/>
              </a:rPr>
              <a:t>eller</a:t>
            </a:r>
            <a:r>
              <a:rPr lang="fi-FI" sz="1200" kern="1200" dirty="0">
                <a:solidFill>
                  <a:schemeClr val="tx1"/>
                </a:solidFill>
                <a:effectLst/>
                <a:latin typeface="+mn-lt"/>
                <a:ea typeface="+mn-ea"/>
                <a:cs typeface="+mn-cs"/>
              </a:rPr>
              <a:t> ett </a:t>
            </a:r>
            <a:r>
              <a:rPr lang="fi-FI" sz="1200" kern="1200" dirty="0" err="1">
                <a:solidFill>
                  <a:schemeClr val="tx1"/>
                </a:solidFill>
                <a:effectLst/>
                <a:latin typeface="+mn-lt"/>
                <a:ea typeface="+mn-ea"/>
                <a:cs typeface="+mn-cs"/>
              </a:rPr>
              <a:t>tillräckligt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resultat</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matematikprovet</a:t>
            </a:r>
            <a:r>
              <a:rPr lang="fi-FI" sz="1200" kern="1200" dirty="0">
                <a:solidFill>
                  <a:schemeClr val="tx1"/>
                </a:solidFill>
                <a:effectLst/>
                <a:latin typeface="+mn-lt"/>
                <a:ea typeface="+mn-ea"/>
                <a:cs typeface="+mn-cs"/>
              </a:rPr>
              <a:t> för </a:t>
            </a:r>
            <a:r>
              <a:rPr lang="fi-FI" sz="1200" kern="1200" dirty="0" err="1">
                <a:solidFill>
                  <a:schemeClr val="tx1"/>
                </a:solidFill>
                <a:effectLst/>
                <a:latin typeface="+mn-lt"/>
                <a:ea typeface="+mn-ea"/>
                <a:cs typeface="+mn-cs"/>
              </a:rPr>
              <a:t>arkitektur</a:t>
            </a:r>
            <a:r>
              <a:rPr lang="fi-FI" sz="1200" kern="1200" dirty="0">
                <a:solidFill>
                  <a:schemeClr val="tx1"/>
                </a:solidFill>
                <a:effectLst/>
                <a:latin typeface="+mn-lt"/>
                <a:ea typeface="+mn-ea"/>
                <a:cs typeface="+mn-cs"/>
              </a:rPr>
              <a:t>. Alla </a:t>
            </a:r>
            <a:r>
              <a:rPr lang="fi-FI" sz="1200" kern="1200" dirty="0" err="1">
                <a:solidFill>
                  <a:schemeClr val="tx1"/>
                </a:solidFill>
                <a:effectLst/>
                <a:latin typeface="+mn-lt"/>
                <a:ea typeface="+mn-ea"/>
                <a:cs typeface="+mn-cs"/>
              </a:rPr>
              <a:t>som</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söker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till</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ansökningsmålet</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landskapsarkitektur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måste</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dessutom</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uppfylla</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tröskelkravet</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naturvetenskaper</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vilket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är</a:t>
            </a:r>
            <a:r>
              <a:rPr lang="fi-FI" sz="1200" kern="1200" dirty="0">
                <a:solidFill>
                  <a:schemeClr val="tx1"/>
                </a:solidFill>
                <a:effectLst/>
                <a:latin typeface="+mn-lt"/>
                <a:ea typeface="+mn-ea"/>
                <a:cs typeface="+mn-cs"/>
              </a:rPr>
              <a:t> ett </a:t>
            </a:r>
            <a:r>
              <a:rPr lang="fi-FI" sz="1200" kern="1200" dirty="0" err="1">
                <a:solidFill>
                  <a:schemeClr val="tx1"/>
                </a:solidFill>
                <a:effectLst/>
                <a:latin typeface="+mn-lt"/>
                <a:ea typeface="+mn-ea"/>
                <a:cs typeface="+mn-cs"/>
              </a:rPr>
              <a:t>studentprov</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geografi</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avlagt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med</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minst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vitsord</a:t>
            </a:r>
            <a:r>
              <a:rPr lang="fi-FI" sz="1200" kern="1200" dirty="0">
                <a:solidFill>
                  <a:schemeClr val="tx1"/>
                </a:solidFill>
                <a:effectLst/>
                <a:latin typeface="+mn-lt"/>
                <a:ea typeface="+mn-ea"/>
                <a:cs typeface="+mn-cs"/>
              </a:rPr>
              <a:t> M, </a:t>
            </a:r>
            <a:r>
              <a:rPr lang="fi-FI" sz="1200" kern="1200" dirty="0" err="1">
                <a:solidFill>
                  <a:schemeClr val="tx1"/>
                </a:solidFill>
                <a:effectLst/>
                <a:latin typeface="+mn-lt"/>
                <a:ea typeface="+mn-ea"/>
                <a:cs typeface="+mn-cs"/>
              </a:rPr>
              <a:t>eller</a:t>
            </a:r>
            <a:r>
              <a:rPr lang="fi-FI" sz="1200" kern="1200" dirty="0">
                <a:solidFill>
                  <a:schemeClr val="tx1"/>
                </a:solidFill>
                <a:effectLst/>
                <a:latin typeface="+mn-lt"/>
                <a:ea typeface="+mn-ea"/>
                <a:cs typeface="+mn-cs"/>
              </a:rPr>
              <a:t> ett </a:t>
            </a:r>
            <a:r>
              <a:rPr lang="fi-FI" sz="1200" kern="1200" dirty="0" err="1">
                <a:solidFill>
                  <a:schemeClr val="tx1"/>
                </a:solidFill>
                <a:effectLst/>
                <a:latin typeface="+mn-lt"/>
                <a:ea typeface="+mn-ea"/>
                <a:cs typeface="+mn-cs"/>
              </a:rPr>
              <a:t>tillräckligt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resultat</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prov</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naturvetenskaper</a:t>
            </a:r>
            <a:r>
              <a:rPr lang="fi-FI" sz="1200" kern="1200" dirty="0">
                <a:solidFill>
                  <a:schemeClr val="tx1"/>
                </a:solidFill>
                <a:effectLst/>
                <a:latin typeface="+mn-lt"/>
                <a:ea typeface="+mn-ea"/>
                <a:cs typeface="+mn-cs"/>
              </a:rPr>
              <a:t> för </a:t>
            </a:r>
            <a:r>
              <a:rPr lang="fi-FI" sz="1200" kern="1200" dirty="0" err="1">
                <a:solidFill>
                  <a:schemeClr val="tx1"/>
                </a:solidFill>
                <a:effectLst/>
                <a:latin typeface="+mn-lt"/>
                <a:ea typeface="+mn-ea"/>
                <a:cs typeface="+mn-cs"/>
              </a:rPr>
              <a:t>ansökningsmålet</a:t>
            </a:r>
            <a:r>
              <a:rPr lang="fi-FI" sz="1200" kern="1200" dirty="0">
                <a:solidFill>
                  <a:schemeClr val="tx1"/>
                </a:solidFill>
                <a:effectLst/>
                <a:latin typeface="+mn-lt"/>
                <a:ea typeface="+mn-ea"/>
                <a:cs typeface="+mn-cs"/>
              </a:rPr>
              <a:t> i </a:t>
            </a:r>
            <a:r>
              <a:rPr lang="fi-FI" sz="1200" kern="1200" dirty="0" err="1">
                <a:solidFill>
                  <a:schemeClr val="tx1"/>
                </a:solidFill>
                <a:effectLst/>
                <a:latin typeface="+mn-lt"/>
                <a:ea typeface="+mn-ea"/>
                <a:cs typeface="+mn-cs"/>
              </a:rPr>
              <a:t>landskapsarkitektur</a:t>
            </a:r>
            <a:r>
              <a:rPr lang="fi-FI" sz="1200" kern="1200" dirty="0">
                <a:solidFill>
                  <a:schemeClr val="tx1"/>
                </a:solidFill>
                <a:effectLst/>
                <a:latin typeface="+mn-lt"/>
                <a:ea typeface="+mn-ea"/>
                <a:cs typeface="+mn-cs"/>
              </a:rPr>
              <a:t>. M</a:t>
            </a:r>
            <a:r>
              <a:rPr lang="sv-se" sz="900" b="0" i="0" u="none" baseline="0" dirty="0">
                <a:solidFill>
                  <a:srgbClr val="000000"/>
                </a:solidFill>
                <a:effectLst/>
              </a:rPr>
              <a:t>er information: dia.fi/</a:t>
            </a:r>
            <a:r>
              <a:rPr lang="sv-se" sz="900" b="0" i="0" u="none" baseline="0" dirty="0" err="1">
                <a:solidFill>
                  <a:srgbClr val="000000"/>
                </a:solidFill>
                <a:effectLst/>
              </a:rPr>
              <a:t>sv</a:t>
            </a:r>
            <a:r>
              <a:rPr lang="sv-se" sz="900" b="0" i="0" u="none" baseline="0" dirty="0">
                <a:solidFill>
                  <a:srgbClr val="000000"/>
                </a:solidFill>
                <a:effectLst/>
              </a:rPr>
              <a:t>, </a:t>
            </a:r>
            <a:r>
              <a:rPr lang="fi-FI" sz="900" b="0" i="0" baseline="0" noProof="0" dirty="0">
                <a:solidFill>
                  <a:schemeClr val="tx1"/>
                </a:solidFill>
                <a:latin typeface="+mn-lt"/>
                <a:ea typeface="Arial" charset="0"/>
                <a:cs typeface="Arial"/>
              </a:rPr>
              <a:t>opintopolku.fi.</a:t>
            </a:r>
            <a:r>
              <a:rPr lang="sv-se" sz="900" b="0" i="0" u="none" baseline="0" dirty="0">
                <a:solidFill>
                  <a:srgbClr val="000000"/>
                </a:solidFill>
                <a:effectLst/>
              </a:rPr>
              <a:t> </a:t>
            </a:r>
            <a:endParaRPr lang="sv-se" altLang="en-US" sz="900" b="0" dirty="0">
              <a:solidFill>
                <a:schemeClr val="tx1"/>
              </a:solidFill>
              <a:latin typeface="Arial" panose="020B0604020202020204" pitchFamily="34" charset="0"/>
              <a:ea typeface="Arial" charset="0"/>
              <a:cs typeface="Arial" panose="020B0604020202020204" pitchFamily="34" charset="0"/>
            </a:endParaRPr>
          </a:p>
          <a:p>
            <a:pPr marL="171450" indent="-171450" algn="l" rtl="0">
              <a:buFont typeface="Arial" panose="020B0604020202020204" pitchFamily="34" charset="0"/>
              <a:buChar char="•"/>
            </a:pPr>
            <a:r>
              <a:rPr lang="sv-se" sz="1200" b="1" i="0" u="none" baseline="0" dirty="0">
                <a:latin typeface="Arial" charset="0"/>
                <a:ea typeface="Arial" charset="0"/>
                <a:cs typeface="Arial" charset="0"/>
              </a:rPr>
              <a:t>Informationsnätverk:</a:t>
            </a:r>
            <a:r>
              <a:rPr lang="sv-se" sz="1200" b="0" i="0" u="none" baseline="0" dirty="0">
                <a:latin typeface="Arial" charset="0"/>
                <a:ea typeface="Arial" charset="0"/>
                <a:cs typeface="Arial" charset="0"/>
              </a:rPr>
              <a:t> I </a:t>
            </a:r>
            <a:r>
              <a:rPr lang="sv-se" sz="1200" b="0" i="0" u="none" baseline="0" dirty="0" err="1">
                <a:latin typeface="Arial" charset="0"/>
                <a:ea typeface="Arial" charset="0"/>
                <a:cs typeface="Arial" charset="0"/>
              </a:rPr>
              <a:t>betygsantagningen</a:t>
            </a:r>
            <a:r>
              <a:rPr lang="sv-se" sz="1200" b="0" i="0" u="none" baseline="0" dirty="0">
                <a:latin typeface="Arial" charset="0"/>
                <a:ea typeface="Arial" charset="0"/>
                <a:cs typeface="Arial" charset="0"/>
              </a:rPr>
              <a:t> kan sökande få poäng för fem ämnen: modersmålet och litteratur, lång eller kort matematik samt de tre övriga ämnen som ger mest poäng. </a:t>
            </a:r>
            <a:r>
              <a:rPr lang="sv-se" sz="1200" b="0" i="0" u="none" baseline="0" dirty="0">
                <a:solidFill>
                  <a:srgbClr val="FF0000"/>
                </a:solidFill>
                <a:latin typeface="Arial" charset="0"/>
                <a:ea typeface="Arial" charset="0"/>
                <a:cs typeface="Arial" charset="0"/>
              </a:rPr>
              <a:t>I </a:t>
            </a:r>
            <a:r>
              <a:rPr lang="sv-se" sz="1200" b="0" i="0" u="none" baseline="0" dirty="0" err="1">
                <a:solidFill>
                  <a:srgbClr val="FF0000"/>
                </a:solidFill>
                <a:latin typeface="Arial" charset="0"/>
                <a:ea typeface="Arial" charset="0"/>
                <a:cs typeface="Arial" charset="0"/>
              </a:rPr>
              <a:t>betygsantagningen</a:t>
            </a:r>
            <a:r>
              <a:rPr lang="sv-se" sz="1200" b="0" i="0" u="none" baseline="0" dirty="0">
                <a:solidFill>
                  <a:srgbClr val="FF0000"/>
                </a:solidFill>
                <a:latin typeface="Arial" charset="0"/>
                <a:ea typeface="Arial" charset="0"/>
                <a:cs typeface="Arial" charset="0"/>
              </a:rPr>
              <a:t> är tröskelkriteriet ett godkänt resultat i studentprovet i lång matematik. M</a:t>
            </a:r>
            <a:r>
              <a:rPr lang="sv-se" sz="1200" b="0" i="0" u="none" baseline="0" dirty="0">
                <a:solidFill>
                  <a:srgbClr val="000000"/>
                </a:solidFill>
                <a:effectLst/>
              </a:rPr>
              <a:t>er information: yliopistovalinnat.fi, opintopolku.fi.</a:t>
            </a:r>
          </a:p>
          <a:p>
            <a:pPr marL="171450" indent="-171450" algn="l" rtl="0">
              <a:buFont typeface="Arial" panose="020B0604020202020204" pitchFamily="34" charset="0"/>
              <a:buChar char="•"/>
            </a:pPr>
            <a:r>
              <a:rPr lang="sv-se" sz="1200" b="1" i="0" u="none" baseline="0" dirty="0">
                <a:latin typeface="Arial" charset="0"/>
                <a:ea typeface="Arial" charset="0"/>
                <a:cs typeface="Arial" charset="0"/>
              </a:rPr>
              <a:t>Den nya poängsättningen i </a:t>
            </a:r>
            <a:r>
              <a:rPr lang="sv-se" sz="1200" b="1" i="0" u="none" baseline="0" dirty="0" err="1">
                <a:latin typeface="Arial" charset="0"/>
                <a:ea typeface="Arial" charset="0"/>
                <a:cs typeface="Arial" charset="0"/>
              </a:rPr>
              <a:t>betygsantagningen</a:t>
            </a:r>
            <a:r>
              <a:rPr lang="sv-se" sz="1200" b="1" i="0" u="none" baseline="0" dirty="0">
                <a:latin typeface="Arial" charset="0"/>
                <a:ea typeface="Arial" charset="0"/>
                <a:cs typeface="Arial" charset="0"/>
              </a:rPr>
              <a:t> ovan gäller från och med 2026.</a:t>
            </a:r>
            <a:r>
              <a:rPr lang="sv-se" sz="1200" b="0" i="0" u="none" baseline="0" dirty="0">
                <a:latin typeface="Arial" charset="0"/>
                <a:ea typeface="Arial" charset="0"/>
                <a:cs typeface="Arial" charset="0"/>
              </a:rPr>
              <a:t> Möjliga förändringar till poängsättningen meddelas alltid cirka tre år före de förändringarna träder i kraft. </a:t>
            </a:r>
            <a:r>
              <a:rPr lang="sv-se" sz="1200" b="1" i="0" u="none" baseline="0" dirty="0">
                <a:latin typeface="Arial" charset="0"/>
                <a:ea typeface="Arial" charset="0"/>
                <a:cs typeface="Arial" charset="0"/>
              </a:rPr>
              <a:t>Mer information: yliopistovalinnat.fi/sv.</a:t>
            </a:r>
            <a:endParaRPr lang="sv-se" sz="1200" b="1" i="0" baseline="0" noProof="0" dirty="0">
              <a:latin typeface="Arial" charset="0"/>
              <a:ea typeface="Arial" charset="0"/>
              <a:cs typeface="Arial" charset="0"/>
            </a:endParaRPr>
          </a:p>
          <a:p>
            <a:endParaRPr lang="sv-se" sz="1200" b="1" i="0" baseline="0" noProof="0" dirty="0">
              <a:latin typeface="Arial" charset="0"/>
              <a:ea typeface="Arial" charset="0"/>
              <a:cs typeface="Arial" charset="0"/>
            </a:endParaRPr>
          </a:p>
          <a:p>
            <a:pPr algn="l" rtl="0"/>
            <a:r>
              <a:rPr lang="sv-se" sz="1200" b="1" i="0" u="none" baseline="0" dirty="0">
                <a:latin typeface="Arial" charset="0"/>
                <a:ea typeface="Arial" charset="0"/>
                <a:cs typeface="Arial" charset="0"/>
              </a:rPr>
              <a:t>Det konstnärliga området</a:t>
            </a:r>
            <a:endParaRPr lang="sv-se" sz="1200" b="1" i="0" noProof="0" dirty="0">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latin typeface="Arial" charset="0"/>
                <a:ea typeface="Arial" charset="0"/>
                <a:cs typeface="Arial" charset="0"/>
              </a:rPr>
              <a:t>Största delen av ansökningsalternativen ger inte poäng på basis av studentbetyget. Vitsord i studentexamen beaktas inom bildkonstpedagogik, design, </a:t>
            </a:r>
            <a:r>
              <a:rPr lang="sv-SE" sz="1200" b="0" i="0" u="none" baseline="0" dirty="0" err="1">
                <a:latin typeface="Arial" charset="0"/>
                <a:ea typeface="Arial" charset="0"/>
                <a:cs typeface="Arial" charset="0"/>
              </a:rPr>
              <a:t>inredningsarkitektur</a:t>
            </a:r>
            <a:r>
              <a:rPr lang="sv-SE" sz="1200" b="0" i="0" u="none" baseline="0" dirty="0">
                <a:latin typeface="Arial" charset="0"/>
                <a:ea typeface="Arial" charset="0"/>
                <a:cs typeface="Arial" charset="0"/>
              </a:rPr>
              <a:t> samt visuell kommunikation och design.</a:t>
            </a:r>
            <a:endParaRPr lang="sv-se" b="0" i="0" u="none" baseline="0" dirty="0">
              <a:latin typeface="Arial" panose="020B0604020202020204" pitchFamily="34" charset="0"/>
              <a:ea typeface="Arial"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solidFill>
                  <a:schemeClr val="tx1"/>
                </a:solidFill>
                <a:latin typeface="Arial" panose="020B0604020202020204" pitchFamily="34" charset="0"/>
                <a:ea typeface="Arial" charset="0"/>
                <a:cs typeface="Arial" panose="020B0604020202020204" pitchFamily="34" charset="0"/>
              </a:rPr>
              <a:t>Inom ansökningsalternativen bildkonstpedagogik, design, </a:t>
            </a:r>
            <a:r>
              <a:rPr lang="sv-SE" sz="1200" b="0" i="0" u="none" baseline="0" dirty="0" err="1">
                <a:solidFill>
                  <a:schemeClr val="tx1"/>
                </a:solidFill>
                <a:latin typeface="Arial" panose="020B0604020202020204" pitchFamily="34" charset="0"/>
                <a:ea typeface="Arial" charset="0"/>
                <a:cs typeface="Arial" panose="020B0604020202020204" pitchFamily="34" charset="0"/>
              </a:rPr>
              <a:t>inredningsarkitektur</a:t>
            </a:r>
            <a:r>
              <a:rPr lang="sv-SE" sz="1200" b="0" i="0" u="none" baseline="0" dirty="0">
                <a:solidFill>
                  <a:schemeClr val="tx1"/>
                </a:solidFill>
                <a:latin typeface="Arial" panose="020B0604020202020204" pitchFamily="34" charset="0"/>
                <a:ea typeface="Arial" charset="0"/>
                <a:cs typeface="Arial" panose="020B0604020202020204" pitchFamily="34" charset="0"/>
              </a:rPr>
              <a:t> samt visuell kommunikation och design görs antagningen på basis av det totala antalet poäng för urvalsprovet och betyget eller på basis av enbart urvalsprovet (mer information: opintopolku.fi).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kern="1200" baseline="0" dirty="0">
                <a:solidFill>
                  <a:schemeClr val="tx1"/>
                </a:solidFill>
                <a:effectLst/>
                <a:latin typeface="+mn-lt"/>
                <a:ea typeface="+mn-ea"/>
                <a:cs typeface="+mn-cs"/>
              </a:rPr>
              <a:t>Bildkonstpedagogik: </a:t>
            </a:r>
            <a:r>
              <a:rPr lang="sv-SE" sz="1200" b="0" i="0" u="none" kern="1200" baseline="0" dirty="0">
                <a:solidFill>
                  <a:schemeClr val="tx1"/>
                </a:solidFill>
                <a:effectLst/>
                <a:latin typeface="+mn-lt"/>
                <a:ea typeface="+mn-ea"/>
                <a:cs typeface="+mn-cs"/>
              </a:rPr>
              <a:t>För alla sökande som har avlagt studentexamen eller IB-/EB-/RP-/DIA-examen beaktas modersmål och litteratur och fyra andra ämnen som du skrivit och som ger dig de bästa poängen. Gymnasiediplom i bildkonst eller media kan räknas som ett av dem.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kern="1200" baseline="0" dirty="0">
                <a:solidFill>
                  <a:schemeClr val="tx1"/>
                </a:solidFill>
                <a:effectLst/>
                <a:latin typeface="+mn-lt"/>
                <a:ea typeface="+mn-ea"/>
                <a:cs typeface="+mn-cs"/>
              </a:rPr>
              <a:t>Design: </a:t>
            </a:r>
            <a:r>
              <a:rPr lang="sv-SE" sz="1200" b="0" i="0" u="none" kern="1200" baseline="0" dirty="0">
                <a:solidFill>
                  <a:schemeClr val="tx1"/>
                </a:solidFill>
                <a:effectLst/>
                <a:latin typeface="+mn-lt"/>
                <a:ea typeface="+mn-ea"/>
                <a:cs typeface="+mn-cs"/>
              </a:rPr>
              <a:t>För alla sökande som har avlagt studentexamen eller IB-/EB-/RP-/DIA-examen beaktas modersmål och litteratur och fyra andra ämnen som du skrivit och som ger dig de bästa poängen.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kern="1200" baseline="0" dirty="0" err="1">
                <a:solidFill>
                  <a:schemeClr val="tx1"/>
                </a:solidFill>
                <a:effectLst/>
                <a:latin typeface="+mn-lt"/>
                <a:ea typeface="+mn-ea"/>
                <a:cs typeface="+mn-cs"/>
              </a:rPr>
              <a:t>Inredningsarkitektur</a:t>
            </a:r>
            <a:r>
              <a:rPr lang="sv-SE" sz="1200" b="1" i="0" u="none" kern="1200" baseline="0" dirty="0">
                <a:solidFill>
                  <a:schemeClr val="tx1"/>
                </a:solidFill>
                <a:effectLst/>
                <a:latin typeface="+mn-lt"/>
                <a:ea typeface="+mn-ea"/>
                <a:cs typeface="+mn-cs"/>
              </a:rPr>
              <a:t>: </a:t>
            </a:r>
            <a:r>
              <a:rPr lang="sv-SE" sz="1200" b="0" i="0" u="none" kern="1200" baseline="0" dirty="0">
                <a:solidFill>
                  <a:schemeClr val="tx1"/>
                </a:solidFill>
                <a:effectLst/>
                <a:latin typeface="+mn-lt"/>
                <a:ea typeface="+mn-ea"/>
                <a:cs typeface="+mn-cs"/>
              </a:rPr>
              <a:t>För alla sökande som har avlagt studentexamen eller IB-/EB-/RP-/DIA-examen beaktas modersmål och litteratur och fyra andra ämnen som du skrivit och som ger dig de bästa poängen.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kern="1200" baseline="0" dirty="0">
                <a:solidFill>
                  <a:schemeClr val="tx1"/>
                </a:solidFill>
                <a:effectLst/>
                <a:latin typeface="+mn-lt"/>
                <a:ea typeface="+mn-ea"/>
                <a:cs typeface="+mn-cs"/>
              </a:rPr>
              <a:t>Visuell kommunikation och design: </a:t>
            </a:r>
            <a:r>
              <a:rPr lang="sv-SE" sz="1200" b="0" i="0" u="none" kern="1200" baseline="0" dirty="0">
                <a:solidFill>
                  <a:schemeClr val="tx1"/>
                </a:solidFill>
                <a:effectLst/>
                <a:latin typeface="+mn-lt"/>
                <a:ea typeface="+mn-ea"/>
                <a:cs typeface="+mn-cs"/>
              </a:rPr>
              <a:t>För alla sökande som har avlagt studentexamen eller IB-/EB-/RP-/DIA-examen beaktas modersmål och litteratur och fyra andra ämnen som du skrivit och som ger dig de bästa poängen. Gymnasiediplom i bildkonst eller media kan räknas som ett av dem.</a:t>
            </a:r>
          </a:p>
        </p:txBody>
      </p:sp>
      <p:sp>
        <p:nvSpPr>
          <p:cNvPr id="4" name="Slide Number Placeholder 3"/>
          <p:cNvSpPr>
            <a:spLocks noGrp="1"/>
          </p:cNvSpPr>
          <p:nvPr>
            <p:ph type="sldNum" sz="quarter" idx="5"/>
          </p:nvPr>
        </p:nvSpPr>
        <p:spPr/>
        <p:txBody>
          <a:bodyPr/>
          <a:lstStyle/>
          <a:p>
            <a:pPr algn="l" rtl="0"/>
            <a:fld id="{CB868C32-EF99-4F91-9ACD-FA27EAEF0DAD}" type="slidenum">
              <a:rPr/>
              <a:pPr/>
              <a:t>30</a:t>
            </a:fld>
            <a:endParaRPr lang="sv-se"/>
          </a:p>
        </p:txBody>
      </p:sp>
    </p:spTree>
    <p:extLst>
      <p:ext uri="{BB962C8B-B14F-4D97-AF65-F5344CB8AC3E}">
        <p14:creationId xmlns:p14="http://schemas.microsoft.com/office/powerpoint/2010/main" val="440775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b="0" i="0" u="none" baseline="0" dirty="0"/>
              <a:t>Du hittar de aktuella sidorna genom att skriva in och söka ”Ansökan till kandidatutbildningar” på aalto.fi/sv.</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b="1" i="0" u="none" baseline="0" dirty="0"/>
              <a:t>Ansökan till kandidatutbildningar</a:t>
            </a:r>
            <a:endParaRPr lang="sv-se" dirty="0"/>
          </a:p>
          <a:p>
            <a:pPr algn="l" rtl="0"/>
            <a:r>
              <a:rPr lang="sv-se" b="0" i="0" u="none" baseline="0" dirty="0"/>
              <a:t>https://www.aalto.fi/sv/node/54501</a:t>
            </a:r>
          </a:p>
          <a:p>
            <a:pPr marL="171450" indent="-171450" algn="l" rtl="0">
              <a:buFont typeface="Arial" panose="020B0604020202020204" pitchFamily="34" charset="0"/>
              <a:buChar char="•"/>
            </a:pPr>
            <a:r>
              <a:rPr lang="sv-se" b="0" i="0" u="none" baseline="0" dirty="0"/>
              <a:t>På denna sida listas alla kandidatutbildningar vid Aalto-universitetet och länkar till programmens beskrivningar, antagningsgrunder och anvisningar för ansökan.</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12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b="1" i="0" u="none" baseline="0" dirty="0">
                <a:latin typeface="Arial" panose="020B0604020202020204" pitchFamily="34" charset="0"/>
                <a:ea typeface="Arial" panose="020B0604020202020204" pitchFamily="34" charset="0"/>
                <a:cs typeface="Arial" panose="020B0604020202020204" pitchFamily="34" charset="0"/>
              </a:rPr>
              <a:t>Det tekniska området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latin typeface="Arial" panose="020B0604020202020204" pitchFamily="34" charset="0"/>
                <a:ea typeface="Arial" panose="020B0604020202020204" pitchFamily="34" charset="0"/>
                <a:cs typeface="Arial" panose="020B0604020202020204" pitchFamily="34" charset="0"/>
              </a:rPr>
              <a:t>dia.fi/</a:t>
            </a:r>
            <a:r>
              <a:rPr lang="sv-se" sz="1200" b="0" i="0" u="none" baseline="0" dirty="0" err="1">
                <a:latin typeface="Arial" panose="020B0604020202020204" pitchFamily="34" charset="0"/>
                <a:ea typeface="Arial" panose="020B0604020202020204" pitchFamily="34" charset="0"/>
                <a:cs typeface="Arial" panose="020B0604020202020204" pitchFamily="34" charset="0"/>
              </a:rPr>
              <a:t>sv</a:t>
            </a:r>
            <a:r>
              <a:rPr lang="sv-se" sz="1200" b="0" i="0" u="none" baseline="0" dirty="0">
                <a:latin typeface="Arial" panose="020B0604020202020204" pitchFamily="34" charset="0"/>
                <a:ea typeface="Arial" panose="020B0604020202020204" pitchFamily="34" charset="0"/>
                <a:cs typeface="Arial" panose="020B0604020202020204" pitchFamily="34" charset="0"/>
              </a:rPr>
              <a:t> 		den gemensamma antagningen till diplomingenjörs- och arkitektutbildningen (fi/</a:t>
            </a:r>
            <a:r>
              <a:rPr lang="sv-se" sz="1200" b="0" i="0" u="none" baseline="0" dirty="0" err="1">
                <a:latin typeface="Arial" panose="020B0604020202020204" pitchFamily="34" charset="0"/>
                <a:ea typeface="Arial" panose="020B0604020202020204" pitchFamily="34" charset="0"/>
                <a:cs typeface="Arial" panose="020B0604020202020204" pitchFamily="34" charset="0"/>
              </a:rPr>
              <a:t>sv</a:t>
            </a:r>
            <a:r>
              <a:rPr lang="sv-se" sz="1200" b="0" i="0" u="none" baseline="0" dirty="0">
                <a:latin typeface="Arial" panose="020B0604020202020204" pitchFamily="34" charset="0"/>
                <a:ea typeface="Arial" panose="020B0604020202020204" pitchFamily="34" charset="0"/>
                <a:cs typeface="Arial" panose="020B06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t>studieinfo.fi	samma som </a:t>
            </a:r>
            <a:r>
              <a:rPr lang="sv-se" sz="1200" b="0" i="0" u="none" baseline="0" dirty="0" err="1"/>
              <a:t>ovan+</a:t>
            </a:r>
            <a:r>
              <a:rPr lang="sv-se" sz="1200" b="0" i="0" u="none" baseline="0" dirty="0" err="1">
                <a:latin typeface="Arial" panose="020B0604020202020204" pitchFamily="34" charset="0"/>
                <a:ea typeface="Arial" panose="020B0604020202020204" pitchFamily="34" charset="0"/>
                <a:cs typeface="Arial" panose="020B0604020202020204" pitchFamily="34" charset="0"/>
              </a:rPr>
              <a:t>informationsnätverk</a:t>
            </a:r>
            <a:r>
              <a:rPr lang="sv-se" sz="1200" b="0" i="0" u="none" baseline="0" dirty="0">
                <a:latin typeface="Arial" panose="020B0604020202020204" pitchFamily="34" charset="0"/>
                <a:ea typeface="Arial" panose="020B0604020202020204" pitchFamily="34" charset="0"/>
                <a:cs typeface="Arial" panose="020B0604020202020204" pitchFamily="34" charset="0"/>
              </a:rPr>
              <a:t> och engelskspråkiga ansökningsalternativ som leder till kandidatexamen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latin typeface="Arial" panose="020B0604020202020204" pitchFamily="34" charset="0"/>
                <a:ea typeface="Arial" panose="020B0604020202020204" pitchFamily="34" charset="0"/>
                <a:cs typeface="Arial" panose="020B0604020202020204" pitchFamily="34" charset="0"/>
              </a:rPr>
              <a:t>aalto.fi/</a:t>
            </a:r>
            <a:r>
              <a:rPr lang="sv-se" sz="1200" b="0" i="0" u="none" baseline="0" dirty="0" err="1">
                <a:latin typeface="Arial" panose="020B0604020202020204" pitchFamily="34" charset="0"/>
                <a:ea typeface="Arial" panose="020B0604020202020204" pitchFamily="34" charset="0"/>
                <a:cs typeface="Arial" panose="020B0604020202020204" pitchFamily="34" charset="0"/>
              </a:rPr>
              <a:t>sv</a:t>
            </a:r>
            <a:r>
              <a:rPr lang="sv-se" sz="1200" b="0" i="0" u="none" baseline="0" dirty="0">
                <a:latin typeface="Arial" panose="020B0604020202020204" pitchFamily="34" charset="0"/>
                <a:ea typeface="Arial" panose="020B0604020202020204" pitchFamily="34" charset="0"/>
                <a:cs typeface="Arial" panose="020B0604020202020204" pitchFamily="34" charset="0"/>
              </a:rPr>
              <a:t>	engelskspråkiga ansökningsalternativ som leder till kandidatexamen samt magisterprogram</a:t>
            </a:r>
            <a:endParaRPr lang="sv-se"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12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b="1" i="0" u="none" baseline="0" dirty="0"/>
              <a:t>Det ekonomiska området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t>kauppatieteet.fi/</a:t>
            </a:r>
            <a:r>
              <a:rPr lang="sv-se" sz="1200" b="0" i="0" u="none" baseline="0" dirty="0" err="1"/>
              <a:t>sv</a:t>
            </a:r>
            <a:r>
              <a:rPr lang="sv-se" sz="1200" b="0" i="0" u="none" baseline="0" dirty="0"/>
              <a:t>	 </a:t>
            </a:r>
            <a:r>
              <a:rPr lang="sv-se" sz="1200" b="0" i="0" u="none" baseline="0" dirty="0">
                <a:latin typeface="Arial" panose="020B0604020202020204" pitchFamily="34" charset="0"/>
                <a:ea typeface="Arial" panose="020B0604020202020204" pitchFamily="34" charset="0"/>
                <a:cs typeface="Arial" panose="020B0604020202020204" pitchFamily="34" charset="0"/>
              </a:rPr>
              <a:t>den gemensamma antagningen till ekonomutbildning (fi)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latin typeface="Arial" panose="020B0604020202020204" pitchFamily="34" charset="0"/>
                <a:ea typeface="Arial" panose="020B0604020202020204" pitchFamily="34" charset="0"/>
                <a:cs typeface="Arial" panose="020B0604020202020204" pitchFamily="34" charset="0"/>
              </a:rPr>
              <a:t>studieinfo.fi	 finskspråkiga ansökningsalternativ till ekonomutbildningen samt engelskspråkiga ansökningsalternativ som leder till kandidatexamen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latin typeface="Arial" panose="020B0604020202020204" pitchFamily="34" charset="0"/>
                <a:ea typeface="Arial" panose="020B0604020202020204" pitchFamily="34" charset="0"/>
                <a:cs typeface="Arial" panose="020B0604020202020204" pitchFamily="34" charset="0"/>
              </a:rPr>
              <a:t>aalto.fi/</a:t>
            </a:r>
            <a:r>
              <a:rPr lang="sv-se" sz="1200" b="0" i="0" u="none" baseline="0" dirty="0" err="1">
                <a:latin typeface="Arial" panose="020B0604020202020204" pitchFamily="34" charset="0"/>
                <a:ea typeface="Arial" panose="020B0604020202020204" pitchFamily="34" charset="0"/>
                <a:cs typeface="Arial" panose="020B0604020202020204" pitchFamily="34" charset="0"/>
              </a:rPr>
              <a:t>sv</a:t>
            </a:r>
            <a:r>
              <a:rPr lang="sv-se" sz="1200" b="0" i="0" u="none" baseline="0" dirty="0">
                <a:latin typeface="Arial" panose="020B0604020202020204" pitchFamily="34" charset="0"/>
                <a:ea typeface="Arial" panose="020B0604020202020204" pitchFamily="34" charset="0"/>
                <a:cs typeface="Arial" panose="020B0604020202020204" pitchFamily="34" charset="0"/>
              </a:rPr>
              <a:t>	 engelskspråkiga ansökningsalternativ som leder till kandidatexamen samt magisterprogram</a:t>
            </a:r>
            <a:endParaRPr lang="sv-se"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1200" b="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b="1" i="0" u="none" baseline="0" dirty="0"/>
              <a:t>Det konstnärliga området</a:t>
            </a:r>
            <a:endParaRPr lang="sv-se" sz="1200" b="1" dirty="0">
              <a:latin typeface="+mn-lt"/>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latin typeface="Arial" panose="020B0604020202020204" pitchFamily="34" charset="0"/>
                <a:ea typeface="Arial" panose="020B0604020202020204" pitchFamily="34" charset="0"/>
                <a:cs typeface="Arial" panose="020B0604020202020204" pitchFamily="34" charset="0"/>
              </a:rPr>
              <a:t>studieinfo.fi 	finsk- och svenskspråkiga samt engelskspråkiga ansökningsalternativ som leder till kandidatexamen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latin typeface="Arial" panose="020B0604020202020204" pitchFamily="34" charset="0"/>
                <a:ea typeface="Arial" panose="020B0604020202020204" pitchFamily="34" charset="0"/>
                <a:cs typeface="Arial" panose="020B0604020202020204" pitchFamily="34" charset="0"/>
              </a:rPr>
              <a:t>aalto.fi/</a:t>
            </a:r>
            <a:r>
              <a:rPr lang="sv-se" sz="1200" b="0" i="0" u="none" baseline="0" dirty="0" err="1">
                <a:latin typeface="Arial" panose="020B0604020202020204" pitchFamily="34" charset="0"/>
                <a:ea typeface="Arial" panose="020B0604020202020204" pitchFamily="34" charset="0"/>
                <a:cs typeface="Arial" panose="020B0604020202020204" pitchFamily="34" charset="0"/>
              </a:rPr>
              <a:t>sv</a:t>
            </a:r>
            <a:r>
              <a:rPr lang="sv-se" sz="1200" b="0" i="0" u="none" baseline="0" dirty="0">
                <a:latin typeface="Arial" panose="020B0604020202020204" pitchFamily="34" charset="0"/>
                <a:ea typeface="Arial" panose="020B0604020202020204" pitchFamily="34" charset="0"/>
                <a:cs typeface="Arial" panose="020B0604020202020204" pitchFamily="34" charset="0"/>
              </a:rPr>
              <a:t>	engelskspråkiga ansökningsalternativ som leder till kandidatexamen samt magisterprogram</a:t>
            </a:r>
            <a:endParaRPr lang="sv-se" sz="1200"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dirty="0"/>
          </a:p>
          <a:p>
            <a:pPr algn="l" rtl="0"/>
            <a:r>
              <a:rPr lang="sv-se" b="1" i="0" u="none" baseline="0" dirty="0"/>
              <a:t>Förstagångssökande</a:t>
            </a:r>
          </a:p>
          <a:p>
            <a:pPr marL="171450" indent="-171450" algn="l" rtl="0">
              <a:buFont typeface="Arial" panose="020B0604020202020204" pitchFamily="34" charset="0"/>
              <a:buChar char="•"/>
            </a:pPr>
            <a:r>
              <a:rPr lang="sv-se" b="0" i="0" u="none" baseline="0" dirty="0"/>
              <a:t>Sökande som inte har tagit emot en studieplats efter år 2014 och som inte har avlagt en högskoleexamen.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baseline="0" dirty="0"/>
              <a:t>För förstagångssökande </a:t>
            </a:r>
            <a:r>
              <a:rPr lang="sv-se" sz="1200" b="0" i="0" u="none" kern="1200" baseline="0" dirty="0">
                <a:solidFill>
                  <a:schemeClr val="tx1"/>
                </a:solidFill>
                <a:effectLst/>
                <a:latin typeface="+mn-lt"/>
                <a:ea typeface="+mn-ea"/>
                <a:cs typeface="+mn-cs"/>
              </a:rPr>
              <a:t>reserveras en specifik mängd nybörjarplatser. </a:t>
            </a:r>
            <a:endParaRPr lang="sv-se" dirty="0"/>
          </a:p>
          <a:p>
            <a:pPr marL="171450" indent="-171450" algn="l" rtl="0">
              <a:buFontTx/>
              <a:buChar char="-"/>
            </a:pPr>
            <a:endParaRPr lang="sv-se" dirty="0"/>
          </a:p>
          <a:p>
            <a:pPr marL="0" indent="0" algn="l" rtl="0">
              <a:buFontTx/>
              <a:buNone/>
            </a:pPr>
            <a:r>
              <a:rPr lang="sv-se" b="1" i="0" u="none" baseline="0" dirty="0"/>
              <a:t>Öppna universitetsleden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effectLst/>
                <a:latin typeface="+mn-lt"/>
                <a:ea typeface="+mn-ea"/>
                <a:cs typeface="+mn-cs"/>
              </a:rPr>
              <a:t>Sökande som har genomfört ledstudier vid Aalto-universitetets öppna universitet har möjlighet att utan urvalsprov och oberoende av utbildningsbakgrund antas till studier som leder till lägre och högre högskoleexamen inom separat fastställda ansökningsalternativ, förutsatt att de uppfyller kraven för ansökningsalternativet.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effectLst/>
                <a:latin typeface="+mn-lt"/>
                <a:ea typeface="+mn-ea"/>
                <a:cs typeface="+mn-cs"/>
              </a:rPr>
              <a:t>Mer information om studier i ekonomi vid det öppna universitetet: </a:t>
            </a:r>
            <a:r>
              <a:rPr lang="sv-se" sz="1200" b="0" i="0" u="none" kern="1200" baseline="0" dirty="0">
                <a:solidFill>
                  <a:schemeClr val="tx1"/>
                </a:solidFill>
                <a:effectLst/>
                <a:latin typeface="+mn-lt"/>
                <a:ea typeface="+mn-ea"/>
                <a:cs typeface="+mn-cs"/>
                <a:hlinkClick r:id="rId3" tooltip="https://www.aalto.fi/fi/node/30286/"/>
              </a:rPr>
              <a:t>https://www.aalto.fi/fi/node/30286/</a:t>
            </a:r>
            <a:endParaRPr lang="sv-se"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effectLst/>
                <a:latin typeface="+mn-lt"/>
                <a:ea typeface="+mn-ea"/>
                <a:cs typeface="+mn-cs"/>
              </a:rPr>
              <a:t>Mer information om studier i teknik vid det öppna universitetet: </a:t>
            </a:r>
            <a:r>
              <a:rPr lang="sv-se" sz="1200" b="0" i="0" u="none" kern="1200" baseline="0" dirty="0">
                <a:solidFill>
                  <a:schemeClr val="tx1"/>
                </a:solidFill>
                <a:effectLst/>
                <a:latin typeface="+mn-lt"/>
                <a:ea typeface="+mn-ea"/>
                <a:cs typeface="+mn-cs"/>
                <a:hlinkClick r:id="rId4" tooltip="https://www.aalto.fi/fi/node/105821/"/>
              </a:rPr>
              <a:t>https://www.aalto.fi/sv/node/105821/</a:t>
            </a:r>
            <a:endParaRPr lang="sv-se" sz="1200" b="0" i="0" kern="1200" dirty="0">
              <a:solidFill>
                <a:schemeClr val="tx1"/>
              </a:solidFill>
              <a:effectLst/>
              <a:latin typeface="+mn-lt"/>
              <a:ea typeface="+mn-ea"/>
              <a:cs typeface="+mn-cs"/>
            </a:endParaRPr>
          </a:p>
          <a:p>
            <a:pPr marL="171450" indent="-171450" algn="l" rtl="0">
              <a:buFontTx/>
              <a:buChar char="-"/>
            </a:pPr>
            <a:endParaRPr lang="sv-se" dirty="0"/>
          </a:p>
          <a:p>
            <a:pPr marL="0" indent="0" algn="l" rtl="0">
              <a:buFontTx/>
              <a:buNone/>
            </a:pPr>
            <a:r>
              <a:rPr lang="sv-se" sz="12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Mindre separata antagningsgrupper</a:t>
            </a:r>
            <a:r>
              <a:rPr lang="sv-se"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(inom ekonomi och teknik):</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latin typeface="+mn-lt"/>
                <a:ea typeface="+mn-ea"/>
                <a:cs typeface="+mn-cs"/>
              </a:rPr>
              <a:t>Antagning på basis av tävlingsframgång: s</a:t>
            </a:r>
            <a:r>
              <a:rPr lang="sv-se"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e information om enskilda ansökningsalternativ i Studieinfo, till exempel antagning på basis av framgång i MAOL- eller Ekonomiguru-tävlingen.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Inom det ekonomiska området är det också möjligt att söka på basis av SAT-/ACT-test eller särskilda meriter. </a:t>
            </a:r>
            <a:endParaRPr lang="sv-se" sz="1200" dirty="0">
              <a:solidFill>
                <a:schemeClr val="tx1"/>
              </a:solidFill>
            </a:endParaRPr>
          </a:p>
          <a:p>
            <a:pPr marL="171450" indent="-171450" algn="l" rtl="0">
              <a:buFontTx/>
              <a:buChar char="-"/>
            </a:pPr>
            <a:endParaRPr lang="sv-se" dirty="0"/>
          </a:p>
          <a:p>
            <a:pPr marL="0" indent="0" algn="l" rtl="0">
              <a:buFontTx/>
              <a:buNone/>
            </a:pPr>
            <a:r>
              <a:rPr lang="sv-se" b="1" i="0" u="none" baseline="0" dirty="0"/>
              <a:t>Påvisande av språkkunskaper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baseline="0" dirty="0"/>
              <a:t>Sökande till Aalto-universitetets finsk- och svenskspråkiga kandidatutbildningar inom teknik och konst ska ha tillräckliga kunskaper i finska ELLER svenska. För det ekonomiska området krävs tillräckliga kunskaper i finska.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latin typeface="+mn-lt"/>
                <a:ea typeface="+mn-ea"/>
                <a:cs typeface="+mn-cs"/>
              </a:rPr>
              <a:t>Mer information om påvisande av språkkunskaper i svenska eller finska: https://www.aalto.fi/sv/node/17066/</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baseline="0" dirty="0">
                <a:solidFill>
                  <a:schemeClr val="tx1"/>
                </a:solidFill>
                <a:latin typeface="+mn-lt"/>
                <a:ea typeface="+mn-ea"/>
                <a:cs typeface="+mn-cs"/>
              </a:rPr>
              <a:t>Sökande till det engelskspråkiga kandidatprogrammet inom det konstnärliga området </a:t>
            </a:r>
            <a:r>
              <a:rPr lang="sv-se" b="0" i="0" u="none" baseline="0" dirty="0"/>
              <a:t>ska påvisa tillräckliga kunskaper i engelska</a:t>
            </a:r>
            <a:r>
              <a:rPr lang="sv-se" sz="1200" b="0" i="0" u="none" kern="1200" baseline="0" dirty="0">
                <a:solidFill>
                  <a:schemeClr val="tx1"/>
                </a:solidFill>
                <a:latin typeface="+mn-lt"/>
                <a:ea typeface="+mn-ea"/>
                <a:cs typeface="+mn-cs"/>
              </a:rPr>
              <a:t>.</a:t>
            </a: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sv-se"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lgn="l" rtl="0"/>
            <a:fld id="{CB868C32-EF99-4F91-9ACD-FA27EAEF0DAD}" type="slidenum">
              <a:rPr/>
              <a:pPr/>
              <a:t>31</a:t>
            </a:fld>
            <a:endParaRPr lang="sv-se"/>
          </a:p>
        </p:txBody>
      </p:sp>
    </p:spTree>
    <p:extLst>
      <p:ext uri="{BB962C8B-B14F-4D97-AF65-F5344CB8AC3E}">
        <p14:creationId xmlns:p14="http://schemas.microsoft.com/office/powerpoint/2010/main" val="381356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33</a:t>
            </a:fld>
            <a:endParaRPr lang="fi-FI"/>
          </a:p>
        </p:txBody>
      </p:sp>
    </p:spTree>
    <p:extLst>
      <p:ext uri="{BB962C8B-B14F-4D97-AF65-F5344CB8AC3E}">
        <p14:creationId xmlns:p14="http://schemas.microsoft.com/office/powerpoint/2010/main" val="422832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478" rtl="0">
              <a:defRPr/>
            </a:pPr>
            <a:r>
              <a:rPr lang="sv-se" b="0" i="0" u="none" strike="noStrike" baseline="0" dirty="0">
                <a:solidFill>
                  <a:srgbClr val="000000"/>
                </a:solidFill>
                <a:effectLst/>
                <a:latin typeface="Calibri"/>
                <a:ea typeface="Calibri"/>
                <a:cs typeface="Calibri"/>
              </a:rPr>
              <a:t>Bild: I projektet </a:t>
            </a:r>
            <a:r>
              <a:rPr lang="sv-se" b="0" i="0" u="none" strike="noStrike" baseline="0" dirty="0" err="1">
                <a:solidFill>
                  <a:srgbClr val="000000"/>
                </a:solidFill>
                <a:effectLst/>
                <a:latin typeface="Calibri"/>
                <a:ea typeface="Calibri"/>
                <a:cs typeface="Calibri"/>
              </a:rPr>
              <a:t>Sun-powered</a:t>
            </a:r>
            <a:r>
              <a:rPr lang="sv-se" b="0" i="0" u="none" strike="noStrike" baseline="0" dirty="0">
                <a:solidFill>
                  <a:srgbClr val="000000"/>
                </a:solidFill>
                <a:effectLst/>
                <a:latin typeface="Calibri"/>
                <a:ea typeface="Calibri"/>
                <a:cs typeface="Calibri"/>
              </a:rPr>
              <a:t> </a:t>
            </a:r>
            <a:r>
              <a:rPr lang="sv-se" b="0" i="0" u="none" strike="noStrike" baseline="0" dirty="0" err="1">
                <a:solidFill>
                  <a:srgbClr val="000000"/>
                </a:solidFill>
                <a:effectLst/>
                <a:latin typeface="Calibri"/>
                <a:ea typeface="Calibri"/>
                <a:cs typeface="Calibri"/>
              </a:rPr>
              <a:t>textiles</a:t>
            </a:r>
            <a:r>
              <a:rPr lang="sv-se" b="0" i="0" u="none" strike="noStrike" baseline="0" dirty="0">
                <a:solidFill>
                  <a:srgbClr val="000000"/>
                </a:solidFill>
                <a:effectLst/>
                <a:latin typeface="Calibri"/>
                <a:ea typeface="Calibri"/>
                <a:cs typeface="Calibri"/>
              </a:rPr>
              <a:t> designades och utvecklades en textilsamling som kan samla solenergi. Jackan på bilden innehåller en temperatur- och fuktighetssensor som får ström från solceller integrerade i textilen.</a:t>
            </a:r>
          </a:p>
          <a:p>
            <a:pPr algn="l" defTabSz="990478" rtl="0">
              <a:defRPr/>
            </a:pPr>
            <a:endParaRPr lang="sv-se" b="0" i="0" u="none" strike="noStrike" dirty="0">
              <a:solidFill>
                <a:srgbClr val="000000"/>
              </a:solidFill>
              <a:effectLst/>
              <a:latin typeface="Calibri"/>
              <a:cs typeface="Calibri"/>
            </a:endParaRPr>
          </a:p>
          <a:p>
            <a:pPr marL="171450" indent="-171450" algn="l" defTabSz="990478" rtl="0">
              <a:buFont typeface="Arial" panose="020B0604020202020204" pitchFamily="34" charset="0"/>
              <a:buChar char="•"/>
              <a:defRPr/>
            </a:pPr>
            <a:r>
              <a:rPr lang="sv-se" b="0" i="0" u="none" strike="noStrike" baseline="0" dirty="0">
                <a:solidFill>
                  <a:srgbClr val="000000"/>
                </a:solidFill>
                <a:effectLst/>
                <a:latin typeface="Calibri"/>
                <a:ea typeface="Calibri"/>
                <a:cs typeface="Calibri"/>
              </a:rPr>
              <a:t>Radikal kreativitet innebär bland annat att ta till helt nya tillvägagångssätt för att möta världens stora utmaningar. I praktiken innebär detta mod att tänka på nya sätt och att bryta gränser.</a:t>
            </a:r>
            <a:endParaRPr lang="sv-se" b="0" i="0" u="none" strike="noStrike" dirty="0">
              <a:solidFill>
                <a:srgbClr val="000000"/>
              </a:solidFill>
              <a:effectLst/>
              <a:latin typeface="Calibri"/>
              <a:cs typeface="Calibri"/>
            </a:endParaRPr>
          </a:p>
          <a:p>
            <a:pPr marL="171450" indent="-171450" algn="l" defTabSz="990478" rtl="0">
              <a:buFont typeface="Arial" panose="020B0604020202020204" pitchFamily="34" charset="0"/>
              <a:buChar char="•"/>
              <a:defRPr/>
            </a:pPr>
            <a:r>
              <a:rPr lang="sv-se" b="0" i="0" u="none" strike="noStrike" baseline="0" dirty="0">
                <a:solidFill>
                  <a:srgbClr val="000000"/>
                </a:solidFill>
                <a:effectLst/>
                <a:latin typeface="Calibri"/>
                <a:ea typeface="Calibri"/>
                <a:cs typeface="Calibri"/>
              </a:rPr>
              <a:t>Vår verksamhet baserar sig på högklassig forskning, utbildning, genomslagskraft och gemensamma värderingar: ansvar, mod och samarbete.</a:t>
            </a:r>
          </a:p>
          <a:p>
            <a:pPr marL="171450" indent="-171450" algn="l" defTabSz="990478" rtl="0">
              <a:buFont typeface="Arial" panose="020B0604020202020204" pitchFamily="34" charset="0"/>
              <a:buChar char="•"/>
              <a:defRPr/>
            </a:pPr>
            <a:r>
              <a:rPr lang="sv-se" b="0" i="0" u="none" strike="noStrike" baseline="0" dirty="0">
                <a:solidFill>
                  <a:srgbClr val="000000"/>
                </a:solidFill>
                <a:effectLst/>
                <a:latin typeface="Calibri"/>
                <a:ea typeface="Calibri"/>
                <a:cs typeface="Calibri"/>
              </a:rPr>
              <a:t>Vi bemöter globala utmaningar genom att föra samman </a:t>
            </a:r>
            <a:r>
              <a:rPr lang="sv-se"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vetenskap, teknik, konst och ekonomi.</a:t>
            </a:r>
            <a:endParaRPr lang="sv-se" b="0" i="0" u="none" strike="noStrike"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pPr algn="l" rtl="0"/>
            <a:fld id="{CB868C32-EF99-4F91-9ACD-FA27EAEF0DAD}" type="slidenum">
              <a:rPr/>
              <a:pPr/>
              <a:t>5</a:t>
            </a:fld>
            <a:endParaRPr lang="sv-se"/>
          </a:p>
        </p:txBody>
      </p:sp>
    </p:spTree>
    <p:extLst>
      <p:ext uri="{BB962C8B-B14F-4D97-AF65-F5344CB8AC3E}">
        <p14:creationId xmlns:p14="http://schemas.microsoft.com/office/powerpoint/2010/main" val="270615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se" b="1" i="0" u="none" baseline="0" dirty="0"/>
              <a:t>Presentatör: </a:t>
            </a:r>
          </a:p>
          <a:p>
            <a:pPr algn="l" rtl="0"/>
            <a:r>
              <a:rPr lang="sv-se" b="0" i="0" u="none" baseline="0" dirty="0"/>
              <a:t>Berätta här om dina egna erfarenheter:</a:t>
            </a:r>
          </a:p>
          <a:p>
            <a:pPr marL="171450" indent="-171450" algn="l" rtl="0">
              <a:buFont typeface="Arial" panose="020B0604020202020204" pitchFamily="34" charset="0"/>
              <a:buChar char="•"/>
            </a:pPr>
            <a:r>
              <a:rPr lang="sv-se" b="0" i="0" u="none" baseline="0" dirty="0"/>
              <a:t>din berättelse om hur och varför du valde att börja studera vid just Aalto-universitetet</a:t>
            </a:r>
          </a:p>
          <a:p>
            <a:pPr marL="171450" indent="-171450" algn="l" rtl="0">
              <a:buFont typeface="Arial" panose="020B0604020202020204" pitchFamily="34" charset="0"/>
              <a:buChar char="•"/>
            </a:pPr>
            <a:r>
              <a:rPr lang="sv-se" b="0" i="0" u="none" baseline="0" dirty="0"/>
              <a:t>dina studier vid Aalto </a:t>
            </a:r>
          </a:p>
          <a:p>
            <a:pPr marL="171450" indent="-171450" algn="l" rtl="0">
              <a:buFont typeface="Arial" panose="020B0604020202020204" pitchFamily="34" charset="0"/>
              <a:buChar char="•"/>
            </a:pPr>
            <a:r>
              <a:rPr lang="sv-se" b="0" i="0" u="none" baseline="0" dirty="0"/>
              <a:t>dina framtidsplaner</a:t>
            </a:r>
          </a:p>
          <a:p>
            <a:endParaRPr lang="sv-se" dirty="0"/>
          </a:p>
          <a:p>
            <a:pPr algn="l" rtl="0"/>
            <a:r>
              <a:rPr lang="sv-se" b="0" i="0" u="none" baseline="0" dirty="0"/>
              <a:t>Tänk i förväg ut dina svar på följande frågor och använd frågelistan som ram för dina svar. Du kan själv välja ut de mest relevanta ämnena som du vill berätta om. Du behöver inte gå igenom alla frågor i frågelistan.</a:t>
            </a:r>
          </a:p>
          <a:p>
            <a:pPr marL="171450" indent="-171450" algn="l" rtl="0">
              <a:buFont typeface="Arial" panose="020B0604020202020204" pitchFamily="34" charset="0"/>
              <a:buChar char="•"/>
            </a:pPr>
            <a:r>
              <a:rPr lang="sv-se" b="0" i="0" u="none" baseline="0" dirty="0"/>
              <a:t>Vilket utbildningsområde intresserade dig? Vilket ämne intresserade dig mest i gymnasiet?</a:t>
            </a:r>
          </a:p>
          <a:p>
            <a:pPr marL="171450" indent="-171450" algn="l" rtl="0">
              <a:buFont typeface="Arial" panose="020B0604020202020204" pitchFamily="34" charset="0"/>
              <a:buChar char="•"/>
            </a:pPr>
            <a:r>
              <a:rPr lang="sv-se" b="0" i="0" u="none" baseline="0" dirty="0"/>
              <a:t>Var fick du höra om Aalto?</a:t>
            </a:r>
          </a:p>
          <a:p>
            <a:pPr marL="171450" indent="-171450" algn="l" rtl="0">
              <a:buFont typeface="Arial" panose="020B0604020202020204" pitchFamily="34" charset="0"/>
              <a:buChar char="•"/>
            </a:pPr>
            <a:r>
              <a:rPr lang="sv-se" b="0" i="0" u="none" baseline="0" dirty="0"/>
              <a:t>Vad fick dig att välja Aalto? Varför var just Aalto rätt alternativ för dig?</a:t>
            </a:r>
          </a:p>
          <a:p>
            <a:pPr marL="171450" indent="-171450" algn="l" rtl="0">
              <a:buFont typeface="Arial" panose="020B0604020202020204" pitchFamily="34" charset="0"/>
              <a:buChar char="•"/>
            </a:pPr>
            <a:r>
              <a:rPr lang="sv-se" b="0" i="0" u="none" baseline="0" dirty="0"/>
              <a:t>Hur sökte du till Aalto-universitetet? (</a:t>
            </a:r>
            <a:r>
              <a:rPr lang="sv-se" b="0" i="0" u="none" baseline="0" dirty="0" err="1"/>
              <a:t>betygsantagning</a:t>
            </a:r>
            <a:r>
              <a:rPr lang="sv-se" b="0" i="0" u="none" baseline="0" dirty="0"/>
              <a:t>, urvalsprov, förberedelse för urvalsprov/förhandsuppgifter)</a:t>
            </a:r>
          </a:p>
          <a:p>
            <a:pPr marL="171450" indent="-171450" algn="l" rtl="0">
              <a:buFont typeface="Arial" panose="020B0604020202020204" pitchFamily="34" charset="0"/>
              <a:buChar char="•"/>
            </a:pPr>
            <a:r>
              <a:rPr lang="sv-se" b="0" i="0" u="none" baseline="0" dirty="0"/>
              <a:t>Varifrån är du? Hur har du integrerats i studentgemenskapen vid Aalto?</a:t>
            </a:r>
          </a:p>
          <a:p>
            <a:pPr marL="171450" indent="-171450" algn="l" rtl="0">
              <a:buFont typeface="Arial" panose="020B0604020202020204" pitchFamily="34" charset="0"/>
              <a:buChar char="•"/>
            </a:pPr>
            <a:r>
              <a:rPr lang="sv-se" b="0" i="0" u="none" baseline="0" dirty="0"/>
              <a:t>Vad är det bästa med studierna? Vilka höjdpunkter har du upplevt hittills? Vad önskar du dig ännu av dina studier?</a:t>
            </a:r>
          </a:p>
          <a:p>
            <a:pPr marL="171450" indent="-171450" algn="l" rtl="0">
              <a:buFont typeface="Arial" panose="020B0604020202020204" pitchFamily="34" charset="0"/>
              <a:buChar char="•"/>
            </a:pPr>
            <a:r>
              <a:rPr lang="sv-se" b="0" i="0" u="none" baseline="0" dirty="0"/>
              <a:t>Arbetar du vid sidan av studierna?</a:t>
            </a:r>
          </a:p>
          <a:p>
            <a:pPr marL="171450" indent="-171450" algn="l" rtl="0">
              <a:buFont typeface="Arial" panose="020B0604020202020204" pitchFamily="34" charset="0"/>
              <a:buChar char="•"/>
            </a:pPr>
            <a:r>
              <a:rPr lang="sv-se" b="0" i="0" u="none" baseline="0" dirty="0"/>
              <a:t>Vilka framtidsplaner har du?</a:t>
            </a:r>
          </a:p>
          <a:p>
            <a:pPr marL="171450" indent="-171450" algn="l" rtl="0">
              <a:buFont typeface="Arial" panose="020B0604020202020204" pitchFamily="34" charset="0"/>
              <a:buChar char="•"/>
            </a:pPr>
            <a:r>
              <a:rPr lang="sv-se" b="0" i="0" u="none" baseline="0" dirty="0"/>
              <a:t>Vill du berätta något annat om dina studier vid Aalto?</a:t>
            </a:r>
          </a:p>
        </p:txBody>
      </p:sp>
      <p:sp>
        <p:nvSpPr>
          <p:cNvPr id="4" name="Slide Number Placeholder 3"/>
          <p:cNvSpPr>
            <a:spLocks noGrp="1"/>
          </p:cNvSpPr>
          <p:nvPr>
            <p:ph type="sldNum" sz="quarter" idx="5"/>
          </p:nvPr>
        </p:nvSpPr>
        <p:spPr/>
        <p:txBody>
          <a:bodyPr/>
          <a:lstStyle/>
          <a:p>
            <a:pPr algn="l" rtl="0"/>
            <a:fld id="{CB868C32-EF99-4F91-9ACD-FA27EAEF0DAD}" type="slidenum">
              <a:rPr/>
              <a:pPr/>
              <a:t>6</a:t>
            </a:fld>
            <a:endParaRPr lang="sv-se"/>
          </a:p>
        </p:txBody>
      </p:sp>
    </p:spTree>
    <p:extLst>
      <p:ext uri="{BB962C8B-B14F-4D97-AF65-F5344CB8AC3E}">
        <p14:creationId xmlns:p14="http://schemas.microsoft.com/office/powerpoint/2010/main" val="324449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se" b="1" i="0" u="none" baseline="0" dirty="0"/>
              <a:t>Presentatör: </a:t>
            </a:r>
          </a:p>
          <a:p>
            <a:pPr algn="l" rtl="0"/>
            <a:r>
              <a:rPr lang="sv-se" b="0" i="0" u="none" baseline="0" dirty="0"/>
              <a:t>Ta bort exemplen i denna läsordningsmall och fyll i din egen information. Du kan fylla i med till exempel dina kalenderanteckningar för den aktuella veckan eller hur en typisk vecka ser ut. Fyll i föreläsningar, övningar, tentförberedelser, föreningsliv, möjliga jobb, motionspass, SHVS-besök o.s.v. Berätta också på vilket campus du studerar (Otnäs, S:t Michel) och vilka universitetslokaler du använder (hubbar, lärcenter, bibliotek, grupprum, caféer). Syftet med detta är att ge publiken en realistisk bild av en studerandes vardag och visa att studierna och studielivet inte bara går ut på att sitta på föreläsningar.</a:t>
            </a:r>
          </a:p>
          <a:p>
            <a:endParaRPr lang="sv-se" dirty="0"/>
          </a:p>
          <a:p>
            <a:pPr algn="l" rtl="0"/>
            <a:r>
              <a:rPr lang="sv-se" b="0" i="0" u="none" baseline="0" dirty="0"/>
              <a:t>Berätta här om dina egna erfarenheter:</a:t>
            </a:r>
          </a:p>
          <a:p>
            <a:pPr marL="171450" indent="-171450" algn="l" rtl="0">
              <a:buFont typeface="Arial" panose="020B0604020202020204" pitchFamily="34" charset="0"/>
              <a:buChar char="•"/>
            </a:pPr>
            <a:r>
              <a:rPr lang="sv-se" b="0" i="0" u="none" baseline="0" dirty="0"/>
              <a:t>Vad studerar du? (Vilka studiehelheter har du genomfört och vilka planerar du ännu genomföra?)</a:t>
            </a:r>
          </a:p>
          <a:p>
            <a:pPr marL="171450" indent="-171450" algn="l" rtl="0">
              <a:buFont typeface="Arial" panose="020B0604020202020204" pitchFamily="34" charset="0"/>
              <a:buChar char="•"/>
            </a:pPr>
            <a:r>
              <a:rPr lang="sv-se" b="0" i="0" u="none" baseline="0" dirty="0"/>
              <a:t>Hur ser studievardagen ut (föreläsningar, övningar, tenter o.s.v.)?</a:t>
            </a:r>
          </a:p>
          <a:p>
            <a:pPr marL="171450" indent="-171450" algn="l" rtl="0">
              <a:buFont typeface="Arial" panose="020B0604020202020204" pitchFamily="34" charset="0"/>
              <a:buChar char="•"/>
            </a:pPr>
            <a:r>
              <a:rPr lang="sv-se" b="0" i="0" u="none" baseline="0" dirty="0"/>
              <a:t>Vilka projekt har du varit med i?</a:t>
            </a:r>
          </a:p>
          <a:p>
            <a:endParaRPr lang="sv-se" dirty="0"/>
          </a:p>
          <a:p>
            <a:pPr algn="l" rtl="0"/>
            <a:r>
              <a:rPr lang="sv-se" b="0" i="0" u="none" baseline="0" dirty="0"/>
              <a:t>När det gäller studier inom det konstnärliga området är det också bra att nämna följande:</a:t>
            </a:r>
          </a:p>
          <a:p>
            <a:pPr marL="171450" indent="-171450" algn="l" rtl="0">
              <a:buFont typeface="Arial" panose="020B0604020202020204" pitchFamily="34" charset="0"/>
              <a:buChar char="•"/>
            </a:pPr>
            <a:r>
              <a:rPr lang="sv-se" b="0" i="0" u="none" baseline="0" dirty="0"/>
              <a:t>Ytterst få tenter, mer praktiskt arbete, projekt bedöms vid kritiktillfällen</a:t>
            </a:r>
          </a:p>
          <a:p>
            <a:pPr marL="171450" indent="-171450" algn="l" rtl="0">
              <a:buFont typeface="Arial" panose="020B0604020202020204" pitchFamily="34" charset="0"/>
              <a:buChar char="•"/>
            </a:pPr>
            <a:r>
              <a:rPr lang="sv-se" b="0" i="0" u="none" baseline="0" dirty="0"/>
              <a:t>De flesta kurser har obligatorisk närvaro</a:t>
            </a:r>
          </a:p>
          <a:p>
            <a:pPr marL="171450" indent="-171450" algn="l" rtl="0">
              <a:buFont typeface="Arial" panose="020B0604020202020204" pitchFamily="34" charset="0"/>
              <a:buChar char="•"/>
            </a:pPr>
            <a:r>
              <a:rPr lang="sv-se" b="0" i="0" u="none" baseline="0" dirty="0"/>
              <a:t>Framför allt inom kandidatstudierna är det vanligt att en dag består av studier inom samma kurs kl. 9–17</a:t>
            </a:r>
          </a:p>
        </p:txBody>
      </p:sp>
      <p:sp>
        <p:nvSpPr>
          <p:cNvPr id="4" name="Slide Number Placeholder 3"/>
          <p:cNvSpPr>
            <a:spLocks noGrp="1"/>
          </p:cNvSpPr>
          <p:nvPr>
            <p:ph type="sldNum" sz="quarter" idx="5"/>
          </p:nvPr>
        </p:nvSpPr>
        <p:spPr/>
        <p:txBody>
          <a:bodyPr/>
          <a:lstStyle/>
          <a:p>
            <a:pPr algn="l" rtl="0"/>
            <a:fld id="{CB868C32-EF99-4F91-9ACD-FA27EAEF0DAD}" type="slidenum">
              <a:rPr/>
              <a:pPr/>
              <a:t>7</a:t>
            </a:fld>
            <a:endParaRPr lang="sv-se"/>
          </a:p>
        </p:txBody>
      </p:sp>
    </p:spTree>
    <p:extLst>
      <p:ext uri="{BB962C8B-B14F-4D97-AF65-F5344CB8AC3E}">
        <p14:creationId xmlns:p14="http://schemas.microsoft.com/office/powerpoint/2010/main" val="190142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u="none" baseline="0"/>
              <a:t>Presentatör: </a:t>
            </a:r>
          </a:p>
          <a:p>
            <a:pPr algn="l" rtl="0"/>
            <a:r>
              <a:rPr lang="sv-se" b="0" i="0" u="none" baseline="0"/>
              <a:t>Byt ut bilderna till egna bilder. </a:t>
            </a:r>
          </a:p>
          <a:p>
            <a:pPr algn="l" rtl="0"/>
            <a:r>
              <a:rPr lang="sv-se" b="0" i="0" u="none" baseline="0"/>
              <a:t>Berätta fritt om dina studier + projekt där du deltagit + dina utbytesstudier + dina fritidsaktiviteter + ditt engagemang i ämnesföreningen</a:t>
            </a:r>
          </a:p>
        </p:txBody>
      </p:sp>
      <p:sp>
        <p:nvSpPr>
          <p:cNvPr id="4" name="Slide Number Placeholder 3"/>
          <p:cNvSpPr>
            <a:spLocks noGrp="1"/>
          </p:cNvSpPr>
          <p:nvPr>
            <p:ph type="sldNum" sz="quarter" idx="5"/>
          </p:nvPr>
        </p:nvSpPr>
        <p:spPr/>
        <p:txBody>
          <a:bodyPr/>
          <a:lstStyle/>
          <a:p>
            <a:pPr algn="l" rtl="0"/>
            <a:fld id="{CB868C32-EF99-4F91-9ACD-FA27EAEF0DAD}" type="slidenum">
              <a:rPr/>
              <a:pPr/>
              <a:t>8</a:t>
            </a:fld>
            <a:endParaRPr lang="sv-se"/>
          </a:p>
        </p:txBody>
      </p:sp>
    </p:spTree>
    <p:extLst>
      <p:ext uri="{BB962C8B-B14F-4D97-AF65-F5344CB8AC3E}">
        <p14:creationId xmlns:p14="http://schemas.microsoft.com/office/powerpoint/2010/main" val="422785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u="none" baseline="0"/>
              <a:t>Presentatör: </a:t>
            </a:r>
          </a:p>
          <a:p>
            <a:pPr algn="l" rtl="0"/>
            <a:r>
              <a:rPr lang="sv-se" b="0" i="0" u="none" baseline="0"/>
              <a:t>Byt ut bilderna till egna bilder. Bilderna kan vara från något av dina studieprojekt och från vilket område som helst (teknik, ekonomi, konst)! Om du inte har lämpliga bilder att lägga in, ta bort sidan.</a:t>
            </a:r>
          </a:p>
          <a:p>
            <a:pPr algn="l" rtl="0"/>
            <a:r>
              <a:rPr lang="sv-se" b="0" i="0" u="none" baseline="0"/>
              <a:t>Berätta fritt om de studieprojekt som du har deltagit i.</a:t>
            </a:r>
          </a:p>
        </p:txBody>
      </p:sp>
      <p:sp>
        <p:nvSpPr>
          <p:cNvPr id="4" name="Slide Number Placeholder 3"/>
          <p:cNvSpPr>
            <a:spLocks noGrp="1"/>
          </p:cNvSpPr>
          <p:nvPr>
            <p:ph type="sldNum" sz="quarter" idx="5"/>
          </p:nvPr>
        </p:nvSpPr>
        <p:spPr/>
        <p:txBody>
          <a:bodyPr/>
          <a:lstStyle/>
          <a:p>
            <a:pPr algn="l" rtl="0"/>
            <a:fld id="{CB868C32-EF99-4F91-9ACD-FA27EAEF0DAD}" type="slidenum">
              <a:rPr/>
              <a:pPr/>
              <a:t>9</a:t>
            </a:fld>
            <a:endParaRPr lang="sv-se"/>
          </a:p>
        </p:txBody>
      </p:sp>
    </p:spTree>
    <p:extLst>
      <p:ext uri="{BB962C8B-B14F-4D97-AF65-F5344CB8AC3E}">
        <p14:creationId xmlns:p14="http://schemas.microsoft.com/office/powerpoint/2010/main" val="28534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sv-se" b="0" i="0" u="none" baseline="0" dirty="0"/>
              <a:t>En eftertraktad examen som öppnar många dörrar till samhällsutveckling ur ett affärsperspektiv.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baseline="0" dirty="0"/>
              <a:t>Du kan kombinera studier i teknik, konst och design med studier i ekonomi.​</a:t>
            </a:r>
          </a:p>
          <a:p>
            <a:pPr marL="171450" indent="-171450" algn="l" rtl="0">
              <a:buFont typeface="Arial" panose="020B0604020202020204" pitchFamily="34" charset="0"/>
              <a:buChar char="•"/>
            </a:pPr>
            <a:r>
              <a:rPr lang="sv-se" b="0" i="0" u="none" baseline="0" dirty="0"/>
              <a:t>På våra kanaler i sociala medier hittar du intressant innehåll och inspirerande berättelser om studier, studielivet och våra alumner.​</a:t>
            </a:r>
          </a:p>
          <a:p>
            <a:pPr marL="171450" indent="-171450" algn="l" rtl="0">
              <a:buFont typeface="Arial" panose="020B0604020202020204" pitchFamily="34" charset="0"/>
              <a:buChar char="•"/>
            </a:pPr>
            <a:r>
              <a:rPr lang="sv-se" b="0" i="0" u="none" baseline="0" dirty="0"/>
              <a:t>Du kan följa studielivet särskilt på Handelshögskolans </a:t>
            </a:r>
            <a:r>
              <a:rPr lang="sv-se" b="0" i="0" u="none" baseline="0" dirty="0" err="1"/>
              <a:t>Instagram</a:t>
            </a:r>
            <a:r>
              <a:rPr lang="sv-se" b="0" i="0" u="none" baseline="0" dirty="0"/>
              <a:t>, där studerande från olika program gör </a:t>
            </a:r>
            <a:r>
              <a:rPr lang="sv-se" b="0" i="0" u="none" baseline="0" dirty="0" err="1"/>
              <a:t>takeovers</a:t>
            </a:r>
            <a:r>
              <a:rPr lang="sv-se" b="0" i="0" u="none" baseline="0" dirty="0"/>
              <a:t> som anknyter till aktuella teman.</a:t>
            </a:r>
          </a:p>
          <a:p>
            <a:endParaRPr lang="sv-se" dirty="0"/>
          </a:p>
          <a:p>
            <a:pPr algn="l" rtl="0"/>
            <a:r>
              <a:rPr lang="sv-se" b="0" i="0" u="none" baseline="0" dirty="0"/>
              <a:t>Studierna i ekonomi är</a:t>
            </a:r>
          </a:p>
          <a:p>
            <a:pPr marL="171450" indent="-171450" algn="l" rtl="0">
              <a:buFont typeface="Arial" panose="020B0604020202020204" pitchFamily="34" charset="0"/>
              <a:buChar char="•"/>
            </a:pPr>
            <a:r>
              <a:rPr lang="sv-se" b="1" i="0" u="none" baseline="0" dirty="0"/>
              <a:t>självständiga och flexibla. </a:t>
            </a:r>
            <a:br>
              <a:rPr lang="sv-se" dirty="0"/>
            </a:br>
            <a:r>
              <a:rPr lang="sv-se" b="0" i="0" u="none" baseline="0" dirty="0"/>
              <a:t>Kurserna består av föreläsningar, grupparbeten och i vissa fall även räkneövningar och sluttentamina. Alla kan studera på sitt eget sätt.​</a:t>
            </a:r>
          </a:p>
          <a:p>
            <a:pPr marL="171450" indent="-171450" algn="l" rtl="0">
              <a:buFont typeface="Arial" panose="020B0604020202020204" pitchFamily="34" charset="0"/>
              <a:buChar char="•"/>
            </a:pPr>
            <a:r>
              <a:rPr lang="sv-se" b="1" i="0" u="none" baseline="0" dirty="0"/>
              <a:t>fokuserade på problemlösning. </a:t>
            </a:r>
            <a:br>
              <a:rPr lang="sv-se" dirty="0"/>
            </a:br>
            <a:r>
              <a:rPr lang="sv-se" b="0" i="0" u="none" baseline="0" dirty="0"/>
              <a:t>Kurserna lägger fokus på att behandla och lösa verkliga problem inom företagsvärlden och i samhället på en global nivå. </a:t>
            </a:r>
          </a:p>
          <a:p>
            <a:pPr marL="171450" indent="-171450" algn="l" rtl="0">
              <a:buFont typeface="Arial" panose="020B0604020202020204" pitchFamily="34" charset="0"/>
              <a:buChar char="•"/>
            </a:pPr>
            <a:r>
              <a:rPr lang="sv-se" b="1" i="0" u="none" baseline="0" dirty="0"/>
              <a:t>inriktade på gemenskap.</a:t>
            </a:r>
            <a:r>
              <a:rPr lang="sv-se" b="0" i="0" u="none" baseline="0" dirty="0"/>
              <a:t> </a:t>
            </a:r>
            <a:br>
              <a:rPr lang="sv-se" dirty="0"/>
            </a:br>
            <a:r>
              <a:rPr lang="sv-se" b="0" i="0" u="none" baseline="0" dirty="0"/>
              <a:t>Handelshögskolans egen studentförening, KY, bevakar de studerandes intressen och erbjuder ett mångsidigt utbud av fritidsaktiviteter. Den starka gruppkänslan och uppmuntran syns inte bara i föreläsningssalarna utan även i fritidsaktiviteterna. </a:t>
            </a:r>
          </a:p>
          <a:p>
            <a:pPr marL="171450" indent="-171450" algn="l" rtl="0">
              <a:buFont typeface="Arial" panose="020B0604020202020204" pitchFamily="34" charset="0"/>
              <a:buChar char="•"/>
            </a:pPr>
            <a:r>
              <a:rPr lang="sv-se" b="1" i="0" u="none" baseline="0" dirty="0"/>
              <a:t>inriktade på sakkunskap. </a:t>
            </a:r>
            <a:br>
              <a:rPr lang="sv-se" dirty="0"/>
            </a:br>
            <a:r>
              <a:rPr lang="sv-se" b="0" i="0" u="none" baseline="0" dirty="0"/>
              <a:t>Du får verktygen för att arbeta som expert och ledare. De som utexaminerats från Handelshögskolan är uppskattade på arbetsmarknaden och har goda möjligheter att hitta jobb som motsvarar utbildningen.</a:t>
            </a:r>
          </a:p>
        </p:txBody>
      </p:sp>
      <p:sp>
        <p:nvSpPr>
          <p:cNvPr id="4" name="Slide Number Placeholder 3"/>
          <p:cNvSpPr>
            <a:spLocks noGrp="1"/>
          </p:cNvSpPr>
          <p:nvPr>
            <p:ph type="sldNum" sz="quarter" idx="5"/>
          </p:nvPr>
        </p:nvSpPr>
        <p:spPr/>
        <p:txBody>
          <a:bodyPr/>
          <a:lstStyle/>
          <a:p>
            <a:pPr algn="l" rtl="0"/>
            <a:fld id="{CB868C32-EF99-4F91-9ACD-FA27EAEF0DAD}" type="slidenum">
              <a:rPr/>
              <a:pPr/>
              <a:t>11</a:t>
            </a:fld>
            <a:endParaRPr lang="sv-se"/>
          </a:p>
        </p:txBody>
      </p:sp>
    </p:spTree>
    <p:extLst>
      <p:ext uri="{BB962C8B-B14F-4D97-AF65-F5344CB8AC3E}">
        <p14:creationId xmlns:p14="http://schemas.microsoft.com/office/powerpoint/2010/main" val="358730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se" b="0" i="0" u="none" baseline="0" dirty="0"/>
              <a:t>Huvudämne: Väljs i slutet av det första året. Nya huvudämnet ”</a:t>
            </a:r>
            <a:r>
              <a:rPr lang="sv-se" b="0" i="0" u="none" baseline="0" dirty="0" err="1"/>
              <a:t>Vastuu</a:t>
            </a:r>
            <a:r>
              <a:rPr lang="sv-se" b="0" i="0" u="none" baseline="0" dirty="0"/>
              <a:t> ja </a:t>
            </a:r>
            <a:r>
              <a:rPr lang="sv-se" b="0" i="0" u="none" baseline="0" dirty="0" err="1"/>
              <a:t>vaikuttavuus</a:t>
            </a:r>
            <a:r>
              <a:rPr lang="sv-se" b="0" i="0" u="none" baseline="0" dirty="0"/>
              <a:t>” börjar </a:t>
            </a:r>
            <a:r>
              <a:rPr lang="sv-se" b="0" i="0" u="none" baseline="0" dirty="0" err="1"/>
              <a:t>åre</a:t>
            </a:r>
            <a:r>
              <a:rPr lang="sv-se" b="0" i="0" u="none" baseline="0" dirty="0"/>
              <a:t> 2026.</a:t>
            </a:r>
          </a:p>
          <a:p>
            <a:pPr algn="l" rtl="0"/>
            <a:r>
              <a:rPr lang="sv-se" b="0" i="0" u="none" baseline="0" dirty="0"/>
              <a:t>Gemensamma grundstudier det första året. Efter grundstudierna får du specialisera och fördjupa dig inom ett huvudämne.​</a:t>
            </a:r>
          </a:p>
          <a:p>
            <a:endParaRPr lang="sv-se" dirty="0"/>
          </a:p>
        </p:txBody>
      </p:sp>
      <p:sp>
        <p:nvSpPr>
          <p:cNvPr id="4" name="Slide Number Placeholder 3"/>
          <p:cNvSpPr>
            <a:spLocks noGrp="1"/>
          </p:cNvSpPr>
          <p:nvPr>
            <p:ph type="sldNum" sz="quarter" idx="5"/>
          </p:nvPr>
        </p:nvSpPr>
        <p:spPr/>
        <p:txBody>
          <a:bodyPr/>
          <a:lstStyle/>
          <a:p>
            <a:pPr algn="l" rtl="0"/>
            <a:fld id="{CB868C32-EF99-4F91-9ACD-FA27EAEF0DAD}" type="slidenum">
              <a:rPr/>
              <a:pPr/>
              <a:t>12</a:t>
            </a:fld>
            <a:endParaRPr lang="sv-se"/>
          </a:p>
        </p:txBody>
      </p:sp>
    </p:spTree>
    <p:extLst>
      <p:ext uri="{BB962C8B-B14F-4D97-AF65-F5344CB8AC3E}">
        <p14:creationId xmlns:p14="http://schemas.microsoft.com/office/powerpoint/2010/main" val="40044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creativecommons.org/licenses/by-nc-nd/4.0/" TargetMode="External"/><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3.png"/><Relationship Id="rId4" Type="http://schemas.microsoft.com/office/2007/relationships/hdphoto" Target="../media/hdphoto3.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s://creativecommons.org/licenses/by-sa/4.0/" TargetMode="External"/><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3.png"/><Relationship Id="rId4" Type="http://schemas.microsoft.com/office/2007/relationships/hdphoto" Target="../media/hdphoto6.wdp"/></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2BA800C0-3A4D-4F0E-A957-7F1E5DEEC7DA}"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5" name="Text Placeholder 4">
            <a:extLst>
              <a:ext uri="{FF2B5EF4-FFF2-40B4-BE49-F238E27FC236}">
                <a16:creationId xmlns:a16="http://schemas.microsoft.com/office/drawing/2014/main" id="{685D2EC0-DA54-1467-286B-7FC38FB8B70A}"/>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93848636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16E1DA7C-1B08-4EB5-987E-7E79D498F0DB}" type="datetime1">
              <a:rPr lang="fi-FI" smtClean="0"/>
              <a:t>26.9.2025</a:t>
            </a:fld>
            <a:endParaRPr lang="fi-FI" dirty="0"/>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4E29A865-2001-B925-B058-7F4CEC8FF5B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5484076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69F6B43-DE36-0148-A7EA-157879F29459}"/>
              </a:ext>
            </a:extLst>
          </p:cNvPr>
          <p:cNvSpPr>
            <a:spLocks noGrp="1"/>
          </p:cNvSpPr>
          <p:nvPr>
            <p:ph type="dt" sz="half" idx="14"/>
          </p:nvPr>
        </p:nvSpPr>
        <p:spPr/>
        <p:txBody>
          <a:bodyPr/>
          <a:lstStyle/>
          <a:p>
            <a:fld id="{F319856C-22BD-41FC-AF81-1BB70C92327F}" type="datetime1">
              <a:rPr lang="fi-FI" smtClean="0"/>
              <a:t>26.9.2025</a:t>
            </a:fld>
            <a:endParaRPr lang="fi-FI" dirty="0"/>
          </a:p>
        </p:txBody>
      </p:sp>
      <p:sp>
        <p:nvSpPr>
          <p:cNvPr id="5" name="Footer Placeholder 4">
            <a:extLst>
              <a:ext uri="{FF2B5EF4-FFF2-40B4-BE49-F238E27FC236}">
                <a16:creationId xmlns:a16="http://schemas.microsoft.com/office/drawing/2014/main" id="{5FD05162-E4FC-F030-07AC-FC3AEEFFF4E1}"/>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102E61C5-655F-9E60-460E-8B16B76A7F3A}"/>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E73BB4C-6EC5-371E-1EAE-C8A6FEDC360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9082001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5E78DCC-4AC7-C533-30A2-5C63D26BDB4B}"/>
              </a:ext>
            </a:extLst>
          </p:cNvPr>
          <p:cNvSpPr>
            <a:spLocks noGrp="1"/>
          </p:cNvSpPr>
          <p:nvPr>
            <p:ph type="dt" sz="half" idx="14"/>
          </p:nvPr>
        </p:nvSpPr>
        <p:spPr/>
        <p:txBody>
          <a:bodyPr/>
          <a:lstStyle/>
          <a:p>
            <a:fld id="{94EEE8A0-D200-44C7-99BF-B78899738F43}" type="datetime1">
              <a:rPr lang="fi-FI" smtClean="0"/>
              <a:t>26.9.2025</a:t>
            </a:fld>
            <a:endParaRPr lang="fi-FI" dirty="0"/>
          </a:p>
        </p:txBody>
      </p:sp>
      <p:sp>
        <p:nvSpPr>
          <p:cNvPr id="5" name="Footer Placeholder 4">
            <a:extLst>
              <a:ext uri="{FF2B5EF4-FFF2-40B4-BE49-F238E27FC236}">
                <a16:creationId xmlns:a16="http://schemas.microsoft.com/office/drawing/2014/main" id="{F13AEA57-51F9-8677-BE77-6A173FB52ACF}"/>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545089EB-5ECF-87F1-77A7-C15D7B25B777}"/>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7D5F13A0-8C72-600B-9974-1DCA3E4159D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5265025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68E7816-46AF-EDE4-B973-3A70EF994BCC}"/>
              </a:ext>
            </a:extLst>
          </p:cNvPr>
          <p:cNvSpPr>
            <a:spLocks noGrp="1"/>
          </p:cNvSpPr>
          <p:nvPr>
            <p:ph type="dt" sz="half" idx="14"/>
          </p:nvPr>
        </p:nvSpPr>
        <p:spPr/>
        <p:txBody>
          <a:bodyPr/>
          <a:lstStyle>
            <a:lvl1pPr>
              <a:defRPr>
                <a:solidFill>
                  <a:schemeClr val="bg1"/>
                </a:solidFill>
              </a:defRPr>
            </a:lvl1pPr>
          </a:lstStyle>
          <a:p>
            <a:fld id="{02096FD4-9DA7-448F-84D9-CC7ED86D62AD}" type="datetime1">
              <a:rPr lang="fi-FI" smtClean="0"/>
              <a:t>26.9.2025</a:t>
            </a:fld>
            <a:endParaRPr lang="fi-FI" dirty="0"/>
          </a:p>
        </p:txBody>
      </p:sp>
      <p:sp>
        <p:nvSpPr>
          <p:cNvPr id="5" name="Footer Placeholder 4">
            <a:extLst>
              <a:ext uri="{FF2B5EF4-FFF2-40B4-BE49-F238E27FC236}">
                <a16:creationId xmlns:a16="http://schemas.microsoft.com/office/drawing/2014/main" id="{E3E6E867-4E34-AE05-3565-F0277F684973}"/>
              </a:ext>
            </a:extLst>
          </p:cNvPr>
          <p:cNvSpPr>
            <a:spLocks noGrp="1"/>
          </p:cNvSpPr>
          <p:nvPr>
            <p:ph type="ftr" sz="quarter" idx="15"/>
          </p:nvPr>
        </p:nvSpPr>
        <p:spPr/>
        <p:txBody>
          <a:bodyPr/>
          <a:lstStyle>
            <a:lvl1pPr>
              <a:defRPr>
                <a:solidFill>
                  <a:schemeClr val="bg1"/>
                </a:solidFill>
              </a:defRPr>
            </a:lvl1pPr>
          </a:lstStyle>
          <a:p>
            <a:endParaRPr lang="fi-FI" dirty="0"/>
          </a:p>
        </p:txBody>
      </p:sp>
      <p:sp>
        <p:nvSpPr>
          <p:cNvPr id="6" name="Slide Number Placeholder 5">
            <a:extLst>
              <a:ext uri="{FF2B5EF4-FFF2-40B4-BE49-F238E27FC236}">
                <a16:creationId xmlns:a16="http://schemas.microsoft.com/office/drawing/2014/main" id="{1C11884A-89D7-C67B-7CC3-A45310410CE1}"/>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FB5327C8-35AE-43B7-A01A-DC1FE2F0BEF1}"/>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6632032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2">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FAC22D7-D1D6-D8DB-06A4-46EE3349040B}"/>
              </a:ext>
            </a:extLst>
          </p:cNvPr>
          <p:cNvSpPr>
            <a:spLocks noGrp="1"/>
          </p:cNvSpPr>
          <p:nvPr>
            <p:ph type="dt" sz="half" idx="14"/>
          </p:nvPr>
        </p:nvSpPr>
        <p:spPr/>
        <p:txBody>
          <a:bodyPr/>
          <a:lstStyle/>
          <a:p>
            <a:fld id="{FFF71782-49DF-4251-96C1-1ED1AEE07179}" type="datetime1">
              <a:rPr lang="fi-FI" smtClean="0"/>
              <a:t>26.9.2025</a:t>
            </a:fld>
            <a:endParaRPr lang="fi-FI" dirty="0"/>
          </a:p>
        </p:txBody>
      </p:sp>
      <p:sp>
        <p:nvSpPr>
          <p:cNvPr id="5" name="Footer Placeholder 4">
            <a:extLst>
              <a:ext uri="{FF2B5EF4-FFF2-40B4-BE49-F238E27FC236}">
                <a16:creationId xmlns:a16="http://schemas.microsoft.com/office/drawing/2014/main" id="{1A1A431B-3F31-0E0E-6255-138EC93AAE64}"/>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D5BEC0DB-FC2B-561F-42FF-3B0802FA528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DA234B95-8F0F-4EC3-9F33-8DD846B5BE8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6792279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2">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F01F7BF-6136-1293-03E9-87CB159D78B4}"/>
              </a:ext>
            </a:extLst>
          </p:cNvPr>
          <p:cNvSpPr>
            <a:spLocks noGrp="1"/>
          </p:cNvSpPr>
          <p:nvPr>
            <p:ph type="dt" sz="half" idx="14"/>
          </p:nvPr>
        </p:nvSpPr>
        <p:spPr/>
        <p:txBody>
          <a:bodyPr/>
          <a:lstStyle/>
          <a:p>
            <a:fld id="{BC625B14-2B4E-49A1-983C-100F50A12452}" type="datetime1">
              <a:rPr lang="fi-FI" smtClean="0"/>
              <a:t>26.9.2025</a:t>
            </a:fld>
            <a:endParaRPr lang="fi-FI" dirty="0"/>
          </a:p>
        </p:txBody>
      </p:sp>
      <p:sp>
        <p:nvSpPr>
          <p:cNvPr id="5" name="Footer Placeholder 4">
            <a:extLst>
              <a:ext uri="{FF2B5EF4-FFF2-40B4-BE49-F238E27FC236}">
                <a16:creationId xmlns:a16="http://schemas.microsoft.com/office/drawing/2014/main" id="{48FE259E-7E55-6AB4-BF0A-B44DAFEF9901}"/>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8F96378F-80BB-E789-AD86-D9EA44DA29E9}"/>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F82C49FA-163A-6789-9F54-6B5716B363A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9252242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EB261AA-A967-344D-10CF-A52EC9EFC271}"/>
              </a:ext>
            </a:extLst>
          </p:cNvPr>
          <p:cNvSpPr>
            <a:spLocks noGrp="1"/>
          </p:cNvSpPr>
          <p:nvPr>
            <p:ph type="dt" sz="half" idx="14"/>
          </p:nvPr>
        </p:nvSpPr>
        <p:spPr/>
        <p:txBody>
          <a:bodyPr/>
          <a:lstStyle/>
          <a:p>
            <a:fld id="{4796F3FE-7809-47F6-A8C4-E1B9C9C651E4}" type="datetime1">
              <a:rPr lang="fi-FI" smtClean="0"/>
              <a:t>26.9.2025</a:t>
            </a:fld>
            <a:endParaRPr lang="fi-FI" dirty="0"/>
          </a:p>
        </p:txBody>
      </p:sp>
      <p:sp>
        <p:nvSpPr>
          <p:cNvPr id="5" name="Footer Placeholder 4">
            <a:extLst>
              <a:ext uri="{FF2B5EF4-FFF2-40B4-BE49-F238E27FC236}">
                <a16:creationId xmlns:a16="http://schemas.microsoft.com/office/drawing/2014/main" id="{DC5CAA6F-5588-75A0-B42A-E7B4358C7B7E}"/>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9C4CB569-8C10-87E5-2F35-74ED3EF15E59}"/>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771EAB8-E976-3394-3EDD-274481E2110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6731957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ECE10FE-B9CB-31C9-C131-FA8A9355BEFC}"/>
              </a:ext>
            </a:extLst>
          </p:cNvPr>
          <p:cNvSpPr>
            <a:spLocks noGrp="1"/>
          </p:cNvSpPr>
          <p:nvPr>
            <p:ph type="dt" sz="half" idx="14"/>
          </p:nvPr>
        </p:nvSpPr>
        <p:spPr/>
        <p:txBody>
          <a:bodyPr/>
          <a:lstStyle/>
          <a:p>
            <a:fld id="{813C8835-D307-4258-A3A0-D6D01C3D6A02}" type="datetime1">
              <a:rPr lang="fi-FI" smtClean="0"/>
              <a:t>26.9.2025</a:t>
            </a:fld>
            <a:endParaRPr lang="fi-FI" dirty="0"/>
          </a:p>
        </p:txBody>
      </p:sp>
      <p:sp>
        <p:nvSpPr>
          <p:cNvPr id="5" name="Footer Placeholder 4">
            <a:extLst>
              <a:ext uri="{FF2B5EF4-FFF2-40B4-BE49-F238E27FC236}">
                <a16:creationId xmlns:a16="http://schemas.microsoft.com/office/drawing/2014/main" id="{E5AB6C74-8053-BBC4-940C-7BD1DA87F424}"/>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8233658A-D30E-64F2-DD4D-DE5EA0255E92}"/>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531D53A2-130E-125B-FE0A-6CBEABB2567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76340433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2">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F731E99-3C7B-49D2-A668-4F81F502E959}"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062062DE-D201-A7D5-B7B2-4A339438FA1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4143580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6B325826-F92D-425A-81E3-2BBA101149E8}"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2048323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solidFill>
                  <a:schemeClr val="bg1"/>
                </a:solidFill>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3BCB5CE3-7640-4FB5-A2A4-770F0B4450C0}"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17CE8771-BE66-1CA7-49E6-9AB044AB7480}"/>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8346350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3">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995732B7-9D02-43F0-8DDE-54D8F9C8E803}"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1791692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3">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CC0E368C-9E03-4CFB-AB2B-A63C04375488}"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47634320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3">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2806608F-D96E-42C2-B3A9-09B14D07446D}"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2967342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3">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C75DB03-1B34-47A3-8EA2-26D9E0502960}"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1867725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D6B0D008-8193-48BC-A9D4-6E53BDF600A8}" type="datetime1">
              <a:rPr lang="fi-FI" smtClean="0"/>
              <a:t>26.9.2025</a:t>
            </a:fld>
            <a:endParaRPr lang="fi-FI" dirty="0"/>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r>
              <a:rPr lang="fi-FI"/>
              <a:t>Presenter Name</a:t>
            </a:r>
            <a:endParaRPr lang="fi-FI" dirty="0"/>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46071093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30458DA4-33CA-4F40-84C0-C5D87AF1589C}"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7660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ext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7B754492-5959-405F-BB07-7E0EE9FC2CC8}"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reeform 5">
            <a:extLst>
              <a:ext uri="{FF2B5EF4-FFF2-40B4-BE49-F238E27FC236}">
                <a16:creationId xmlns:a16="http://schemas.microsoft.com/office/drawing/2014/main" id="{1290A9EE-B882-1AC8-FB03-9E891579AE3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0020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A0239DF8-092B-4AB5-95F8-DF635D74427E}"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180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EA559E86-1CB3-4CE6-8963-14FE44CF1175}"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550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A6F64BC-3FC4-4D17-AFEA-4739F1CF634A}"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3780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8AA911A1-6509-4B52-A4B5-8D93C55C42FA}"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BE8238B0-7820-8869-963C-297CE0971F17}"/>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04392301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ullet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C594A674-E0AB-46AA-9F8F-32DDB772D094}"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4056715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Bullets and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solidFill>
                  <a:schemeClr val="bg1"/>
                </a:solidFill>
              </a:defRPr>
            </a:lvl1pPr>
            <a:lvl2pPr marL="539750" indent="-266700">
              <a:defRPr>
                <a:solidFill>
                  <a:schemeClr val="bg1"/>
                </a:solidFill>
              </a:defRPr>
            </a:lvl2pPr>
            <a:lvl3pPr marL="808038" indent="-276225">
              <a:defRPr>
                <a:solidFill>
                  <a:schemeClr val="bg1"/>
                </a:solidFill>
              </a:defRPr>
            </a:lvl3pPr>
            <a:lvl4pPr marL="1077913" indent="-266700">
              <a:defRPr>
                <a:solidFill>
                  <a:schemeClr val="bg1"/>
                </a:solidFill>
              </a:defRPr>
            </a:lvl4pPr>
            <a:lvl5pPr marL="1347788" indent="-266700">
              <a:defRPr>
                <a:solidFill>
                  <a:schemeClr val="bg1"/>
                </a:solidFill>
              </a:defRPr>
            </a:lvl5pPr>
            <a:lvl6pPr marL="1617663" indent="-266700">
              <a:defRPr>
                <a:solidFill>
                  <a:schemeClr val="bg1"/>
                </a:solidFill>
              </a:defRPr>
            </a:lvl6pPr>
            <a:lvl7pPr marL="1885950" indent="-276225">
              <a:defRPr>
                <a:solidFill>
                  <a:schemeClr val="bg1"/>
                </a:solidFill>
              </a:defRPr>
            </a:lvl7pPr>
            <a:lvl8pPr marL="2155825" indent="-266700">
              <a:defRPr>
                <a:solidFill>
                  <a:schemeClr val="bg1"/>
                </a:solidFill>
              </a:defRPr>
            </a:lvl8pPr>
            <a:lvl9pPr marL="2425700" indent="-266700">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0791284A-CABF-4497-83B4-2E7E36C65B62}"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7" name="Freeform 5">
            <a:extLst>
              <a:ext uri="{FF2B5EF4-FFF2-40B4-BE49-F238E27FC236}">
                <a16:creationId xmlns:a16="http://schemas.microsoft.com/office/drawing/2014/main" id="{E925B5BF-537D-28C4-E616-ABEDC53298DE}"/>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2932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ullets and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2CCF4195-3E4F-4802-A0F2-9D9B7509E1C7}"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689401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ullets and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91754748-1252-48C2-8E09-54B8CE65B631}"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747321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ullets and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9035017-B4F5-432F-992F-B95BB71401F5}" type="datetime1">
              <a:rPr lang="fi-FI" smtClean="0"/>
              <a:t>26.9.2025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99990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4B639F7-5547-422B-BAF7-85FD67290F65}"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208665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4D10182C-E677-4BA0-A94C-5F53DC12E022}"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3" name="Freeform 5">
            <a:extLst>
              <a:ext uri="{FF2B5EF4-FFF2-40B4-BE49-F238E27FC236}">
                <a16:creationId xmlns:a16="http://schemas.microsoft.com/office/drawing/2014/main" id="{18D0D236-0E9F-85F5-9BC1-6B8DF3DB512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09642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A0E92C3-94CA-499B-8F0A-369D7AF6AB20}"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13396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F409CFA3-BD8D-4A0F-BE5E-96D0490262CC}"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054865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635DB3C3-C280-4420-90D2-7CB625085D43}"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53616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526D2CFC-8823-4C00-A708-D980B01FF6F0}"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FF747EC8-23F9-90B5-2574-99507BD3437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1289009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B6E1A621-AA6D-40B1-939F-9469EEC32967}"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056337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hree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AD6F3D1E-35B8-4377-9228-8E4F3040CA9A}"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8" name="Freeform 5">
            <a:extLst>
              <a:ext uri="{FF2B5EF4-FFF2-40B4-BE49-F238E27FC236}">
                <a16:creationId xmlns:a16="http://schemas.microsoft.com/office/drawing/2014/main" id="{D7912BB5-9834-D960-62E3-9D95A380EB5B}"/>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72633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0CFC090-4479-40CA-BF03-CC893911B841}"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186685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C6FF5E7D-486B-408C-A3C6-F5403E3EBDC5}"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503550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551E4566-A45B-435A-BEE5-C906812F7452}"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1205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215482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26.9.2025</a:t>
            </a:fld>
            <a:endParaRPr lang="fi-FI" dirty="0"/>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359775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1056522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26.9.2025</a:t>
            </a:fld>
            <a:endParaRPr lang="fi-FI" dirty="0"/>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010721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DA295A12-8B8C-4007-850B-44A0D452987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426800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F066E027-4D73-4CB7-87BB-6D70A1EEB5D1}" type="datetime1">
              <a:rPr lang="fi-FI" smtClean="0"/>
              <a:t>26.9.2025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42AFFA61-D07E-1D11-5EDF-C23F0A945B52}"/>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65962725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lac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lvl1pPr>
              <a:defRPr>
                <a:solidFill>
                  <a:schemeClr val="bg1"/>
                </a:solidFill>
              </a:defRPr>
            </a:lvl1pPr>
          </a:lstStyle>
          <a:p>
            <a:fld id="{22CB6D36-B3FA-4AFA-99E9-ACC3E048342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solidFill>
                  <a:schemeClr val="bg1"/>
                </a:solidFill>
                <a:latin typeface="+mj-lt"/>
              </a:defRPr>
            </a:lvl1pPr>
          </a:lstStyle>
          <a:p>
            <a:r>
              <a:rPr lang="en-US" dirty="0"/>
              <a:t>Click to edit Master title style</a:t>
            </a:r>
            <a:endParaRPr lang="fi-FI" dirty="0"/>
          </a:p>
        </p:txBody>
      </p:sp>
      <p:sp>
        <p:nvSpPr>
          <p:cNvPr id="2" name="Freeform 5">
            <a:extLst>
              <a:ext uri="{FF2B5EF4-FFF2-40B4-BE49-F238E27FC236}">
                <a16:creationId xmlns:a16="http://schemas.microsoft.com/office/drawing/2014/main" id="{5A269375-E1A8-C31B-7E8E-7F024302667C}"/>
              </a:ext>
              <a:ext uri="{C183D7F6-B498-43B3-948B-1728B52AA6E4}">
                <adec:decorative xmlns:adec="http://schemas.microsoft.com/office/drawing/2017/decorative" val="1"/>
              </a:ext>
            </a:extLst>
          </p:cNvPr>
          <p:cNvSpPr>
            <a:spLocks noChangeAspect="1" noEditPoints="1"/>
          </p:cNvSpPr>
          <p:nvPr userDrawn="1"/>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67825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3483138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Red">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EF73C4E9-059E-42D7-8677-9843F477B904}"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875309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26.9.2025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657095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26.9.2025</a:t>
            </a:fld>
            <a:endParaRPr lang="fi-FI" dirty="0"/>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168266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ontent and Picture Black">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Freeform 5">
            <a:extLst>
              <a:ext uri="{FF2B5EF4-FFF2-40B4-BE49-F238E27FC236}">
                <a16:creationId xmlns:a16="http://schemas.microsoft.com/office/drawing/2014/main" id="{E9DBB8D9-1FAC-C1EB-F377-B1DBC3921D1F}"/>
              </a:ext>
              <a:ext uri="{C183D7F6-B498-43B3-948B-1728B52AA6E4}">
                <adec:decorative xmlns:adec="http://schemas.microsoft.com/office/drawing/2017/decorative" val="0"/>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Date Placeholder 8">
            <a:extLst>
              <a:ext uri="{FF2B5EF4-FFF2-40B4-BE49-F238E27FC236}">
                <a16:creationId xmlns:a16="http://schemas.microsoft.com/office/drawing/2014/main" id="{4D950C6D-A26F-82AD-182C-D6A75325AABD}"/>
              </a:ext>
            </a:extLst>
          </p:cNvPr>
          <p:cNvSpPr>
            <a:spLocks noGrp="1"/>
          </p:cNvSpPr>
          <p:nvPr>
            <p:ph type="dt" sz="half" idx="14"/>
          </p:nvPr>
        </p:nvSpPr>
        <p:spPr/>
        <p:txBody>
          <a:bodyPr/>
          <a:lstStyle/>
          <a:p>
            <a:fld id="{87A4AAFC-D29D-45DC-ABE1-37B1FBC16F7D}" type="datetime1">
              <a:rPr lang="fi-FI" smtClean="0"/>
              <a:t>26.9.2025</a:t>
            </a:fld>
            <a:endParaRPr lang="fi-FI" dirty="0"/>
          </a:p>
        </p:txBody>
      </p:sp>
      <p:sp>
        <p:nvSpPr>
          <p:cNvPr id="10" name="Footer Placeholder 9">
            <a:extLst>
              <a:ext uri="{FF2B5EF4-FFF2-40B4-BE49-F238E27FC236}">
                <a16:creationId xmlns:a16="http://schemas.microsoft.com/office/drawing/2014/main" id="{B6FD463F-4C08-CD4B-ACA8-A8D406E1D024}"/>
              </a:ext>
            </a:extLst>
          </p:cNvPr>
          <p:cNvSpPr>
            <a:spLocks noGrp="1"/>
          </p:cNvSpPr>
          <p:nvPr>
            <p:ph type="ftr" sz="quarter" idx="15"/>
          </p:nvPr>
        </p:nvSpPr>
        <p:spPr/>
        <p:txBody>
          <a:bodyPr/>
          <a:lstStyle/>
          <a:p>
            <a:endParaRPr lang="fi-FI" dirty="0"/>
          </a:p>
        </p:txBody>
      </p:sp>
      <p:sp>
        <p:nvSpPr>
          <p:cNvPr id="11" name="Slide Number Placeholder 10">
            <a:extLst>
              <a:ext uri="{FF2B5EF4-FFF2-40B4-BE49-F238E27FC236}">
                <a16:creationId xmlns:a16="http://schemas.microsoft.com/office/drawing/2014/main" id="{6FDEFB73-E47C-07B1-833F-288DD37CC7D7}"/>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728176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nd Picture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65EB32AC-0ABC-0E7B-294B-708C591BFA29}"/>
              </a:ext>
            </a:extLst>
          </p:cNvPr>
          <p:cNvSpPr>
            <a:spLocks noGrp="1"/>
          </p:cNvSpPr>
          <p:nvPr>
            <p:ph type="dt" sz="half" idx="14"/>
          </p:nvPr>
        </p:nvSpPr>
        <p:spPr/>
        <p:txBody>
          <a:bodyPr/>
          <a:lstStyle/>
          <a:p>
            <a:fld id="{304998F4-2F81-4369-A9C3-4C11FF2B705D}" type="datetime1">
              <a:rPr lang="fi-FI" smtClean="0"/>
              <a:t>26.9.2025</a:t>
            </a:fld>
            <a:endParaRPr lang="fi-FI" dirty="0"/>
          </a:p>
        </p:txBody>
      </p:sp>
      <p:sp>
        <p:nvSpPr>
          <p:cNvPr id="9" name="Footer Placeholder 8">
            <a:extLst>
              <a:ext uri="{FF2B5EF4-FFF2-40B4-BE49-F238E27FC236}">
                <a16:creationId xmlns:a16="http://schemas.microsoft.com/office/drawing/2014/main" id="{5E3C45FD-2DA7-21D3-D7EA-EDB8CC0DEDE0}"/>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EA7EF4F3-F356-D015-B51C-F58A2EFAFC6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811194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and Picture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DCD17003-12B8-DA47-F8E1-382B0F5AA96D}"/>
              </a:ext>
            </a:extLst>
          </p:cNvPr>
          <p:cNvSpPr>
            <a:spLocks noGrp="1"/>
          </p:cNvSpPr>
          <p:nvPr>
            <p:ph type="dt" sz="half" idx="14"/>
          </p:nvPr>
        </p:nvSpPr>
        <p:spPr/>
        <p:txBody>
          <a:bodyPr/>
          <a:lstStyle/>
          <a:p>
            <a:fld id="{E7BE412D-10C7-44A0-BC40-FC8DD30592C7}" type="datetime1">
              <a:rPr lang="fi-FI" smtClean="0"/>
              <a:t>26.9.2025</a:t>
            </a:fld>
            <a:endParaRPr lang="fi-FI" dirty="0"/>
          </a:p>
        </p:txBody>
      </p:sp>
      <p:sp>
        <p:nvSpPr>
          <p:cNvPr id="9" name="Footer Placeholder 8">
            <a:extLst>
              <a:ext uri="{FF2B5EF4-FFF2-40B4-BE49-F238E27FC236}">
                <a16:creationId xmlns:a16="http://schemas.microsoft.com/office/drawing/2014/main" id="{9D2F484C-0C8C-D0FD-09BC-0B16D6CA5709}"/>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CEF20DBE-D9A9-41D0-C209-1177231424E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770456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and Picture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5C2B3000-AED7-FFA7-06DD-1B8AF1D7EF5D}"/>
              </a:ext>
            </a:extLst>
          </p:cNvPr>
          <p:cNvSpPr>
            <a:spLocks noGrp="1"/>
          </p:cNvSpPr>
          <p:nvPr>
            <p:ph type="dt" sz="half" idx="14"/>
          </p:nvPr>
        </p:nvSpPr>
        <p:spPr/>
        <p:txBody>
          <a:bodyPr/>
          <a:lstStyle/>
          <a:p>
            <a:fld id="{667ABD72-D0D7-429E-B3E1-1252DD21ED20}" type="datetime1">
              <a:rPr lang="fi-FI" smtClean="0"/>
              <a:t>26.9.2025</a:t>
            </a:fld>
            <a:endParaRPr lang="fi-FI" dirty="0"/>
          </a:p>
        </p:txBody>
      </p:sp>
      <p:sp>
        <p:nvSpPr>
          <p:cNvPr id="9" name="Footer Placeholder 8">
            <a:extLst>
              <a:ext uri="{FF2B5EF4-FFF2-40B4-BE49-F238E27FC236}">
                <a16:creationId xmlns:a16="http://schemas.microsoft.com/office/drawing/2014/main" id="{C4980F80-8A9D-A1A1-2592-73099A506595}"/>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621E2DBB-4A09-9204-F075-52D5356D843C}"/>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034088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and Picture 2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 uri="{C183D7F6-B498-43B3-948B-1728B52AA6E4}">
                <adec:decorative xmlns:adec="http://schemas.microsoft.com/office/drawing/2017/decorative" val="0"/>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8550C619-D2A1-26CD-F8DE-1F1FC0A0EB16}"/>
              </a:ext>
            </a:extLst>
          </p:cNvPr>
          <p:cNvSpPr>
            <a:spLocks noGrp="1"/>
          </p:cNvSpPr>
          <p:nvPr>
            <p:ph type="dt" sz="half" idx="15"/>
          </p:nvPr>
        </p:nvSpPr>
        <p:spPr/>
        <p:txBody>
          <a:bodyPr/>
          <a:lstStyle>
            <a:lvl1pPr>
              <a:defRPr>
                <a:solidFill>
                  <a:schemeClr val="bg1"/>
                </a:solidFill>
              </a:defRPr>
            </a:lvl1pPr>
          </a:lstStyle>
          <a:p>
            <a:fld id="{F823836F-07D2-4172-8173-10D42966730C}" type="datetime1">
              <a:rPr lang="fi-FI" smtClean="0"/>
              <a:t>26.9.2025</a:t>
            </a:fld>
            <a:endParaRPr lang="fi-FI" dirty="0"/>
          </a:p>
        </p:txBody>
      </p:sp>
      <p:sp>
        <p:nvSpPr>
          <p:cNvPr id="4" name="Footer Placeholder 3">
            <a:extLst>
              <a:ext uri="{FF2B5EF4-FFF2-40B4-BE49-F238E27FC236}">
                <a16:creationId xmlns:a16="http://schemas.microsoft.com/office/drawing/2014/main" id="{B7E340A2-ADB0-C4DB-BEC4-741C5D2BFA91}"/>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9F832BD1-9BBA-98CE-116F-05ABC6CBA930}"/>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00548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CC-BY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46EE52C-9E06-4E02-8127-1255946ED61A}" type="datetime1">
              <a:rPr lang="fi-FI" smtClean="0"/>
              <a:t>26.9.2025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071664" y="6309320"/>
            <a:ext cx="7128792"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271696" y="6093296"/>
            <a:ext cx="1799968" cy="360040"/>
          </a:xfrm>
          <a:prstGeom prst="rect">
            <a:avLst/>
          </a:prstGeom>
          <a:noFill/>
        </p:spPr>
        <p:txBody>
          <a:bodyPr wrap="square" lIns="0" tIns="0" rIns="0" bIns="0" rtlCol="0" anchor="ctr" anchorCtr="0">
            <a:noAutofit/>
          </a:bodyPr>
          <a:lstStyle/>
          <a:p>
            <a:pPr algn="l"/>
            <a:r>
              <a:rPr lang="en-GB" sz="800" dirty="0">
                <a:solidFill>
                  <a:schemeClr val="tx1"/>
                </a:solidFill>
                <a:effectLst/>
              </a:rPr>
              <a:t>Content is available under</a:t>
            </a:r>
          </a:p>
          <a:p>
            <a:pPr algn="l"/>
            <a:r>
              <a:rPr lang="en-GB" sz="800" dirty="0">
                <a:solidFill>
                  <a:schemeClr val="tx1"/>
                </a:solidFill>
                <a:effectLst/>
              </a:rPr>
              <a:t>CC BY 4.0 unless otherwise stated</a:t>
            </a:r>
          </a:p>
        </p:txBody>
      </p:sp>
      <p:sp>
        <p:nvSpPr>
          <p:cNvPr id="4" name="Text Placeholder 4">
            <a:extLst>
              <a:ext uri="{FF2B5EF4-FFF2-40B4-BE49-F238E27FC236}">
                <a16:creationId xmlns:a16="http://schemas.microsoft.com/office/drawing/2014/main" id="{83EA7968-9906-90DD-0C99-D5655D7F7ABF}"/>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59652645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and Picture 2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1B2A142A-BF4E-5EF0-8055-D60384BD50E9}"/>
              </a:ext>
            </a:extLst>
          </p:cNvPr>
          <p:cNvSpPr>
            <a:spLocks noGrp="1"/>
          </p:cNvSpPr>
          <p:nvPr>
            <p:ph type="dt" sz="half" idx="15"/>
          </p:nvPr>
        </p:nvSpPr>
        <p:spPr/>
        <p:txBody>
          <a:bodyPr/>
          <a:lstStyle>
            <a:lvl1pPr>
              <a:defRPr>
                <a:solidFill>
                  <a:schemeClr val="bg1"/>
                </a:solidFill>
              </a:defRPr>
            </a:lvl1pPr>
          </a:lstStyle>
          <a:p>
            <a:fld id="{BB3A5BA6-4852-4E5E-894B-0E83F84A5EB0}" type="datetime1">
              <a:rPr lang="fi-FI" smtClean="0"/>
              <a:t>26.9.2025</a:t>
            </a:fld>
            <a:endParaRPr lang="fi-FI" dirty="0"/>
          </a:p>
        </p:txBody>
      </p:sp>
      <p:sp>
        <p:nvSpPr>
          <p:cNvPr id="4" name="Footer Placeholder 3">
            <a:extLst>
              <a:ext uri="{FF2B5EF4-FFF2-40B4-BE49-F238E27FC236}">
                <a16:creationId xmlns:a16="http://schemas.microsoft.com/office/drawing/2014/main" id="{3BF780F4-1A92-F147-469C-3F289BD99E64}"/>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96244F1-5AD7-1A82-FC48-D3C4AC0F7D1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334302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Picture 2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F2993854-8244-43E3-C637-3DC3E22EE8CD}"/>
              </a:ext>
            </a:extLst>
          </p:cNvPr>
          <p:cNvSpPr>
            <a:spLocks noGrp="1"/>
          </p:cNvSpPr>
          <p:nvPr>
            <p:ph type="dt" sz="half" idx="15"/>
          </p:nvPr>
        </p:nvSpPr>
        <p:spPr/>
        <p:txBody>
          <a:bodyPr/>
          <a:lstStyle>
            <a:lvl1pPr>
              <a:defRPr>
                <a:solidFill>
                  <a:schemeClr val="bg1"/>
                </a:solidFill>
              </a:defRPr>
            </a:lvl1pPr>
          </a:lstStyle>
          <a:p>
            <a:fld id="{05F8722D-ED71-43A3-B087-B2D89AD1642A}" type="datetime1">
              <a:rPr lang="fi-FI" smtClean="0"/>
              <a:t>26.9.2025</a:t>
            </a:fld>
            <a:endParaRPr lang="fi-FI" dirty="0"/>
          </a:p>
        </p:txBody>
      </p:sp>
      <p:sp>
        <p:nvSpPr>
          <p:cNvPr id="4" name="Footer Placeholder 3">
            <a:extLst>
              <a:ext uri="{FF2B5EF4-FFF2-40B4-BE49-F238E27FC236}">
                <a16:creationId xmlns:a16="http://schemas.microsoft.com/office/drawing/2014/main" id="{716C7C5B-53CC-BAF2-FF29-BF8EBB2FDDB5}"/>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B487434-97D5-2547-3523-2345F0919C5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807967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and Picture 2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2E59C5E6-3848-DD51-861F-156013956903}"/>
              </a:ext>
            </a:extLst>
          </p:cNvPr>
          <p:cNvSpPr>
            <a:spLocks noGrp="1"/>
          </p:cNvSpPr>
          <p:nvPr>
            <p:ph type="dt" sz="half" idx="15"/>
          </p:nvPr>
        </p:nvSpPr>
        <p:spPr/>
        <p:txBody>
          <a:bodyPr/>
          <a:lstStyle>
            <a:lvl1pPr>
              <a:defRPr>
                <a:solidFill>
                  <a:schemeClr val="bg1"/>
                </a:solidFill>
              </a:defRPr>
            </a:lvl1pPr>
          </a:lstStyle>
          <a:p>
            <a:fld id="{A24535FB-B9C7-4FBE-8088-AC076C86813D}" type="datetime1">
              <a:rPr lang="fi-FI" smtClean="0"/>
              <a:t>26.9.2025</a:t>
            </a:fld>
            <a:endParaRPr lang="fi-FI" dirty="0"/>
          </a:p>
        </p:txBody>
      </p:sp>
      <p:sp>
        <p:nvSpPr>
          <p:cNvPr id="4" name="Footer Placeholder 3">
            <a:extLst>
              <a:ext uri="{FF2B5EF4-FFF2-40B4-BE49-F238E27FC236}">
                <a16:creationId xmlns:a16="http://schemas.microsoft.com/office/drawing/2014/main" id="{5CFDF37D-70A5-B3BF-17C8-24A668D69183}"/>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443D1A9-B4DE-2DBA-6821-ED921573F159}"/>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16815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26.9.2025</a:t>
            </a:fld>
            <a:endParaRPr lang="fi-FI" dirty="0"/>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758677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and Picture 3 Blue">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3"/>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7DC4F0-F8C6-06CD-A34E-EF0D5D3EF4FC}"/>
              </a:ext>
            </a:extLst>
          </p:cNvPr>
          <p:cNvSpPr>
            <a:spLocks noGrp="1"/>
          </p:cNvSpPr>
          <p:nvPr>
            <p:ph type="dt" sz="half" idx="15"/>
          </p:nvPr>
        </p:nvSpPr>
        <p:spPr/>
        <p:txBody>
          <a:bodyPr/>
          <a:lstStyle/>
          <a:p>
            <a:fld id="{28095AFD-E228-47A8-9880-4B3042A2D1C2}" type="datetime1">
              <a:rPr lang="fi-FI" smtClean="0"/>
              <a:t>26.9.2025</a:t>
            </a:fld>
            <a:endParaRPr lang="fi-FI" dirty="0"/>
          </a:p>
        </p:txBody>
      </p:sp>
      <p:sp>
        <p:nvSpPr>
          <p:cNvPr id="10" name="Footer Placeholder 9">
            <a:extLst>
              <a:ext uri="{FF2B5EF4-FFF2-40B4-BE49-F238E27FC236}">
                <a16:creationId xmlns:a16="http://schemas.microsoft.com/office/drawing/2014/main" id="{8F46D1C0-3FD0-2362-C159-BEADDB3EF46D}"/>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06C20592-6442-81CE-E493-1241C6AC5FD1}"/>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306872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and Picture 3 Red">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2"/>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E26E52-F01E-BC81-F222-7E4621B62777}"/>
              </a:ext>
            </a:extLst>
          </p:cNvPr>
          <p:cNvSpPr>
            <a:spLocks noGrp="1"/>
          </p:cNvSpPr>
          <p:nvPr>
            <p:ph type="dt" sz="half" idx="15"/>
          </p:nvPr>
        </p:nvSpPr>
        <p:spPr/>
        <p:txBody>
          <a:bodyPr/>
          <a:lstStyle/>
          <a:p>
            <a:fld id="{E18B24D6-225C-438B-9C73-85BA01452FEB}" type="datetime1">
              <a:rPr lang="fi-FI" smtClean="0"/>
              <a:t>26.9.2025</a:t>
            </a:fld>
            <a:endParaRPr lang="fi-FI" dirty="0"/>
          </a:p>
        </p:txBody>
      </p:sp>
      <p:sp>
        <p:nvSpPr>
          <p:cNvPr id="10" name="Footer Placeholder 9">
            <a:extLst>
              <a:ext uri="{FF2B5EF4-FFF2-40B4-BE49-F238E27FC236}">
                <a16:creationId xmlns:a16="http://schemas.microsoft.com/office/drawing/2014/main" id="{1C7057D4-C8D8-E41D-29C3-A43C0026CE89}"/>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B29318E7-B01A-6A00-49C8-15BE06F4491F}"/>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872561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and Picture 3 Yellow">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47B89FBD-DF44-BB8B-9867-383C65A5BB24}"/>
              </a:ext>
            </a:extLst>
          </p:cNvPr>
          <p:cNvSpPr>
            <a:spLocks noGrp="1"/>
          </p:cNvSpPr>
          <p:nvPr>
            <p:ph type="dt" sz="half" idx="15"/>
          </p:nvPr>
        </p:nvSpPr>
        <p:spPr/>
        <p:txBody>
          <a:bodyPr/>
          <a:lstStyle/>
          <a:p>
            <a:fld id="{78E8A63E-1279-4B24-8B51-13CB96A8745B}" type="datetime1">
              <a:rPr lang="fi-FI" smtClean="0"/>
              <a:t>26.9.2025</a:t>
            </a:fld>
            <a:endParaRPr lang="fi-FI" dirty="0"/>
          </a:p>
        </p:txBody>
      </p:sp>
      <p:sp>
        <p:nvSpPr>
          <p:cNvPr id="10" name="Footer Placeholder 9">
            <a:extLst>
              <a:ext uri="{FF2B5EF4-FFF2-40B4-BE49-F238E27FC236}">
                <a16:creationId xmlns:a16="http://schemas.microsoft.com/office/drawing/2014/main" id="{379603E4-4E8F-7DE5-DBF4-3D80A204C03F}"/>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685C845B-33B8-3089-1820-F8375F1F31A3}"/>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832584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Pictur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dirty="0"/>
          </a:p>
        </p:txBody>
      </p:sp>
      <p:sp>
        <p:nvSpPr>
          <p:cNvPr id="3" name="Date Placeholder 2">
            <a:extLst>
              <a:ext uri="{FF2B5EF4-FFF2-40B4-BE49-F238E27FC236}">
                <a16:creationId xmlns:a16="http://schemas.microsoft.com/office/drawing/2014/main" id="{0CB1E97D-067B-6A56-E3C1-E0B0E8237E33}"/>
              </a:ext>
            </a:extLst>
          </p:cNvPr>
          <p:cNvSpPr>
            <a:spLocks noGrp="1"/>
          </p:cNvSpPr>
          <p:nvPr>
            <p:ph type="dt" sz="half" idx="20"/>
          </p:nvPr>
        </p:nvSpPr>
        <p:spPr/>
        <p:txBody>
          <a:bodyPr/>
          <a:lstStyle/>
          <a:p>
            <a:fld id="{9A0E1B14-5FAD-4728-B6F7-3C24CEE5BF4A}" type="datetime1">
              <a:rPr lang="fi-FI" smtClean="0"/>
              <a:t>26.9.2025</a:t>
            </a:fld>
            <a:endParaRPr lang="fi-FI" dirty="0"/>
          </a:p>
        </p:txBody>
      </p:sp>
      <p:sp>
        <p:nvSpPr>
          <p:cNvPr id="9" name="Footer Placeholder 8">
            <a:extLst>
              <a:ext uri="{FF2B5EF4-FFF2-40B4-BE49-F238E27FC236}">
                <a16:creationId xmlns:a16="http://schemas.microsoft.com/office/drawing/2014/main" id="{9DD562FA-3522-5D86-6B5D-D46C31407CA8}"/>
              </a:ext>
            </a:extLst>
          </p:cNvPr>
          <p:cNvSpPr>
            <a:spLocks noGrp="1"/>
          </p:cNvSpPr>
          <p:nvPr>
            <p:ph type="ftr" sz="quarter" idx="21"/>
          </p:nvPr>
        </p:nvSpPr>
        <p:spPr/>
        <p:txBody>
          <a:bodyPr/>
          <a:lstStyle/>
          <a:p>
            <a:endParaRPr lang="fi-FI" dirty="0"/>
          </a:p>
        </p:txBody>
      </p:sp>
      <p:sp>
        <p:nvSpPr>
          <p:cNvPr id="10" name="Slide Number Placeholder 9">
            <a:extLst>
              <a:ext uri="{FF2B5EF4-FFF2-40B4-BE49-F238E27FC236}">
                <a16:creationId xmlns:a16="http://schemas.microsoft.com/office/drawing/2014/main" id="{C035D3F8-519A-BD10-B212-14EA8C3C6B26}"/>
              </a:ext>
            </a:extLst>
          </p:cNvPr>
          <p:cNvSpPr>
            <a:spLocks noGrp="1"/>
          </p:cNvSpPr>
          <p:nvPr>
            <p:ph type="sldNum" sz="quarter" idx="22"/>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309334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Picture Nega">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dirty="0"/>
          </a:p>
        </p:txBody>
      </p:sp>
      <p:sp>
        <p:nvSpPr>
          <p:cNvPr id="3" name="Date Placeholder 2">
            <a:extLst>
              <a:ext uri="{FF2B5EF4-FFF2-40B4-BE49-F238E27FC236}">
                <a16:creationId xmlns:a16="http://schemas.microsoft.com/office/drawing/2014/main" id="{9508E6FE-529C-6F82-E69C-32498ED04633}"/>
              </a:ext>
            </a:extLst>
          </p:cNvPr>
          <p:cNvSpPr>
            <a:spLocks noGrp="1"/>
          </p:cNvSpPr>
          <p:nvPr>
            <p:ph type="dt" sz="half" idx="20"/>
          </p:nvPr>
        </p:nvSpPr>
        <p:spPr/>
        <p:txBody>
          <a:bodyPr/>
          <a:lstStyle>
            <a:lvl1pPr>
              <a:defRPr>
                <a:solidFill>
                  <a:schemeClr val="bg1"/>
                </a:solidFill>
              </a:defRPr>
            </a:lvl1pPr>
          </a:lstStyle>
          <a:p>
            <a:fld id="{A3E221B3-DF53-4B90-9863-FDE648642654}" type="datetime1">
              <a:rPr lang="fi-FI" smtClean="0"/>
              <a:t>26.9.2025</a:t>
            </a:fld>
            <a:endParaRPr lang="fi-FI" dirty="0"/>
          </a:p>
        </p:txBody>
      </p:sp>
      <p:sp>
        <p:nvSpPr>
          <p:cNvPr id="9" name="Footer Placeholder 8">
            <a:extLst>
              <a:ext uri="{FF2B5EF4-FFF2-40B4-BE49-F238E27FC236}">
                <a16:creationId xmlns:a16="http://schemas.microsoft.com/office/drawing/2014/main" id="{428CC8F0-0CF6-102F-F83A-926998C03342}"/>
              </a:ext>
            </a:extLst>
          </p:cNvPr>
          <p:cNvSpPr>
            <a:spLocks noGrp="1"/>
          </p:cNvSpPr>
          <p:nvPr>
            <p:ph type="ftr" sz="quarter" idx="21"/>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2A5F946C-BD14-D558-2FBC-9358BC12A7B5}"/>
              </a:ext>
            </a:extLst>
          </p:cNvPr>
          <p:cNvSpPr>
            <a:spLocks noGrp="1"/>
          </p:cNvSpPr>
          <p:nvPr>
            <p:ph type="sldNum" sz="quarter" idx="22"/>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326105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A107C5E8-F8E2-4AC9-A312-DA4BC489321B}"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2">
            <a:extLst>
              <a:ext uri="{FF2B5EF4-FFF2-40B4-BE49-F238E27FC236}">
                <a16:creationId xmlns:a16="http://schemas.microsoft.com/office/drawing/2014/main" id="{11E4B692-D8EE-2089-7427-A5399BE66F38}"/>
              </a:ext>
            </a:extLst>
          </p:cNvPr>
          <p:cNvSpPr>
            <a:spLocks noGrp="1"/>
          </p:cNvSpPr>
          <p:nvPr>
            <p:ph type="body" idx="14" hasCustomPrompt="1"/>
          </p:nvPr>
        </p:nvSpPr>
        <p:spPr>
          <a:xfrm>
            <a:off x="407988" y="1844674"/>
            <a:ext cx="2016119"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3" name="Text Placeholder 12">
            <a:extLst>
              <a:ext uri="{FF2B5EF4-FFF2-40B4-BE49-F238E27FC236}">
                <a16:creationId xmlns:a16="http://schemas.microsoft.com/office/drawing/2014/main" id="{7DFA5604-DFA9-5599-E5FB-95F12FB285D5}"/>
              </a:ext>
            </a:extLst>
          </p:cNvPr>
          <p:cNvSpPr>
            <a:spLocks noGrp="1"/>
          </p:cNvSpPr>
          <p:nvPr>
            <p:ph type="body" sz="quarter" idx="15"/>
          </p:nvPr>
        </p:nvSpPr>
        <p:spPr>
          <a:xfrm>
            <a:off x="40798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4" name="Text Placeholder 2">
            <a:extLst>
              <a:ext uri="{FF2B5EF4-FFF2-40B4-BE49-F238E27FC236}">
                <a16:creationId xmlns:a16="http://schemas.microsoft.com/office/drawing/2014/main" id="{3827A3A4-CC58-367B-E36F-7AC44E8EC4DB}"/>
              </a:ext>
            </a:extLst>
          </p:cNvPr>
          <p:cNvSpPr>
            <a:spLocks noGrp="1"/>
          </p:cNvSpPr>
          <p:nvPr>
            <p:ph type="body" idx="16" hasCustomPrompt="1"/>
          </p:nvPr>
        </p:nvSpPr>
        <p:spPr>
          <a:xfrm>
            <a:off x="2711607"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7" name="Text Placeholder 2">
            <a:extLst>
              <a:ext uri="{FF2B5EF4-FFF2-40B4-BE49-F238E27FC236}">
                <a16:creationId xmlns:a16="http://schemas.microsoft.com/office/drawing/2014/main" id="{B6A71658-2640-5820-00C0-A497E0475D02}"/>
              </a:ext>
            </a:extLst>
          </p:cNvPr>
          <p:cNvSpPr>
            <a:spLocks noGrp="1"/>
          </p:cNvSpPr>
          <p:nvPr>
            <p:ph type="body" idx="18" hasCustomPrompt="1"/>
          </p:nvPr>
        </p:nvSpPr>
        <p:spPr>
          <a:xfrm>
            <a:off x="5087880" y="1844674"/>
            <a:ext cx="2016738"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0" name="Text Placeholder 2">
            <a:extLst>
              <a:ext uri="{FF2B5EF4-FFF2-40B4-BE49-F238E27FC236}">
                <a16:creationId xmlns:a16="http://schemas.microsoft.com/office/drawing/2014/main" id="{E507729F-3FC3-227F-5A8B-85517FBB16B0}"/>
              </a:ext>
            </a:extLst>
          </p:cNvPr>
          <p:cNvSpPr>
            <a:spLocks noGrp="1"/>
          </p:cNvSpPr>
          <p:nvPr>
            <p:ph type="body" idx="20" hasCustomPrompt="1"/>
          </p:nvPr>
        </p:nvSpPr>
        <p:spPr>
          <a:xfrm>
            <a:off x="7392126"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2" name="Text Placeholder 2">
            <a:extLst>
              <a:ext uri="{FF2B5EF4-FFF2-40B4-BE49-F238E27FC236}">
                <a16:creationId xmlns:a16="http://schemas.microsoft.com/office/drawing/2014/main" id="{2B959ACE-C45A-F672-6EF3-2497A285A008}"/>
              </a:ext>
            </a:extLst>
          </p:cNvPr>
          <p:cNvSpPr>
            <a:spLocks noGrp="1"/>
          </p:cNvSpPr>
          <p:nvPr>
            <p:ph type="body" idx="22" hasCustomPrompt="1"/>
          </p:nvPr>
        </p:nvSpPr>
        <p:spPr>
          <a:xfrm>
            <a:off x="9768409" y="1844674"/>
            <a:ext cx="2016120"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6" name="Text Placeholder 12">
            <a:extLst>
              <a:ext uri="{FF2B5EF4-FFF2-40B4-BE49-F238E27FC236}">
                <a16:creationId xmlns:a16="http://schemas.microsoft.com/office/drawing/2014/main" id="{D9D79536-3D7F-7D6F-2BE3-5C618CB120D9}"/>
              </a:ext>
            </a:extLst>
          </p:cNvPr>
          <p:cNvSpPr>
            <a:spLocks noGrp="1"/>
          </p:cNvSpPr>
          <p:nvPr>
            <p:ph type="body" sz="quarter" idx="23"/>
          </p:nvPr>
        </p:nvSpPr>
        <p:spPr>
          <a:xfrm>
            <a:off x="271162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7" name="Text Placeholder 12">
            <a:extLst>
              <a:ext uri="{FF2B5EF4-FFF2-40B4-BE49-F238E27FC236}">
                <a16:creationId xmlns:a16="http://schemas.microsoft.com/office/drawing/2014/main" id="{E9B545D8-3555-6CE3-D8FD-D2E749B189FA}"/>
              </a:ext>
            </a:extLst>
          </p:cNvPr>
          <p:cNvSpPr>
            <a:spLocks noGrp="1"/>
          </p:cNvSpPr>
          <p:nvPr>
            <p:ph type="body" sz="quarter" idx="24"/>
          </p:nvPr>
        </p:nvSpPr>
        <p:spPr>
          <a:xfrm>
            <a:off x="508819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8" name="Text Placeholder 12">
            <a:extLst>
              <a:ext uri="{FF2B5EF4-FFF2-40B4-BE49-F238E27FC236}">
                <a16:creationId xmlns:a16="http://schemas.microsoft.com/office/drawing/2014/main" id="{6DB34C07-D845-0A71-7110-873D3E54FE62}"/>
              </a:ext>
            </a:extLst>
          </p:cNvPr>
          <p:cNvSpPr>
            <a:spLocks noGrp="1"/>
          </p:cNvSpPr>
          <p:nvPr>
            <p:ph type="body" sz="quarter" idx="25"/>
          </p:nvPr>
        </p:nvSpPr>
        <p:spPr>
          <a:xfrm>
            <a:off x="739214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9" name="Text Placeholder 12">
            <a:extLst>
              <a:ext uri="{FF2B5EF4-FFF2-40B4-BE49-F238E27FC236}">
                <a16:creationId xmlns:a16="http://schemas.microsoft.com/office/drawing/2014/main" id="{812168A2-46B4-55B8-F41F-994C00D2483C}"/>
              </a:ext>
            </a:extLst>
          </p:cNvPr>
          <p:cNvSpPr>
            <a:spLocks noGrp="1"/>
          </p:cNvSpPr>
          <p:nvPr>
            <p:ph type="body" sz="quarter" idx="26"/>
          </p:nvPr>
        </p:nvSpPr>
        <p:spPr>
          <a:xfrm>
            <a:off x="976902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Tree>
    <p:extLst>
      <p:ext uri="{BB962C8B-B14F-4D97-AF65-F5344CB8AC3E}">
        <p14:creationId xmlns:p14="http://schemas.microsoft.com/office/powerpoint/2010/main" val="113957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CC-BY-NC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BBD2C13B-943D-4C5D-A3A3-F23FB1E21FDB}" type="datetime1">
              <a:rPr lang="fi-FI" smtClean="0"/>
              <a:t>26.9.2025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dirty="0">
                <a:solidFill>
                  <a:schemeClr val="tx1"/>
                </a:solidFill>
                <a:effectLst/>
              </a:rPr>
              <a:t>Content is available under</a:t>
            </a:r>
          </a:p>
          <a:p>
            <a:pPr algn="l"/>
            <a:r>
              <a:rPr lang="en-US" sz="800" dirty="0">
                <a:solidFill>
                  <a:schemeClr val="tx1"/>
                </a:solidFill>
                <a:effectLst/>
              </a:rPr>
              <a:t>CC BY-NC 4.0 unless otherwise stated</a:t>
            </a:r>
            <a:endParaRPr lang="en-GB" sz="800" dirty="0">
              <a:solidFill>
                <a:schemeClr val="tx1"/>
              </a:solidFill>
              <a:effectLst/>
            </a:endParaRPr>
          </a:p>
        </p:txBody>
      </p:sp>
      <p:pic>
        <p:nvPicPr>
          <p:cNvPr id="4" name="Picture 3">
            <a:hlinkClick r:id="rId2"/>
            <a:extLst>
              <a:ext uri="{FF2B5EF4-FFF2-40B4-BE49-F238E27FC236}">
                <a16:creationId xmlns:a16="http://schemas.microsoft.com/office/drawing/2014/main" id="{746A0EE7-1655-B8BB-A7A6-5A671F5AC352}"/>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504" y="6093296"/>
            <a:ext cx="360000" cy="360000"/>
          </a:xfrm>
          <a:prstGeom prst="rect">
            <a:avLst/>
          </a:prstGeom>
        </p:spPr>
      </p:pic>
      <p:sp>
        <p:nvSpPr>
          <p:cNvPr id="5" name="Text Placeholder 4">
            <a:extLst>
              <a:ext uri="{FF2B5EF4-FFF2-40B4-BE49-F238E27FC236}">
                <a16:creationId xmlns:a16="http://schemas.microsoft.com/office/drawing/2014/main" id="{B576FF73-4D19-0D8D-6148-301F8C2E2B2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32329590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ces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E36261A-7C95-4944-BB45-6807A0B21284}"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1364572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ces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851D551-224F-4275-99F4-007B49D96B02}"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2707835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cess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2CE707D-46A7-4EB0-836C-EDA26A1FAB33}"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3402114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E8B3782-270A-4206-B651-06645730FAE2}" type="datetime1">
              <a:rPr lang="fi-FI" smtClean="0"/>
              <a:t>26.9.2025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3234328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p>
            <a:r>
              <a:rPr lang="en-US" dirty="0"/>
              <a:t>Click to edit Master title style</a:t>
            </a:r>
            <a:endParaRPr lang="fi-FI" dirty="0"/>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p>
            <a:fld id="{D4AD4A0A-2B19-4E02-A46E-C3733585306B}" type="datetime1">
              <a:rPr lang="fi-FI" smtClean="0"/>
              <a:t>26.9.2025</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2907908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p>
            <a:fld id="{E46F789D-15AF-4DE1-B71E-CD772EDCD869}" type="datetime1">
              <a:rPr lang="fi-FI" smtClean="0"/>
              <a:t>26.9.2025</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3930689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lvl1pPr>
              <a:defRPr>
                <a:solidFill>
                  <a:schemeClr val="bg1"/>
                </a:solidFill>
              </a:defRPr>
            </a:lvl1pPr>
          </a:lstStyle>
          <a:p>
            <a:fld id="{03007A0A-79B9-4CC6-B118-E0D49E3E39E6}" type="datetime1">
              <a:rPr lang="fi-FI" smtClean="0"/>
              <a:t>26.9.2025</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6" name="Freeform 5">
            <a:extLst>
              <a:ext uri="{FF2B5EF4-FFF2-40B4-BE49-F238E27FC236}">
                <a16:creationId xmlns:a16="http://schemas.microsoft.com/office/drawing/2014/main" id="{084BE95A-A922-2BF2-1E8C-87BF84158BE3}"/>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44485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lvl1pPr>
              <a:defRPr>
                <a:solidFill>
                  <a:schemeClr val="bg1"/>
                </a:solidFill>
              </a:defRPr>
            </a:lvl1pPr>
          </a:lstStyle>
          <a:p>
            <a:fld id="{1E409FCB-0F04-47D2-9B5C-A316368B1169}" type="datetime1">
              <a:rPr lang="fi-FI" smtClean="0"/>
              <a:t>26.9.2025</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Freeform 5">
            <a:extLst>
              <a:ext uri="{FF2B5EF4-FFF2-40B4-BE49-F238E27FC236}">
                <a16:creationId xmlns:a16="http://schemas.microsoft.com/office/drawing/2014/main" id="{70EE8852-CD7C-BD4D-4DA0-21C63C2F15A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45933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Thank you Yellow">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2F31311B-B039-888D-706C-C02FE1F80175}"/>
              </a:ext>
            </a:extLst>
          </p:cNvPr>
          <p:cNvSpPr>
            <a:spLocks noGrp="1"/>
          </p:cNvSpPr>
          <p:nvPr>
            <p:ph type="dt" sz="half" idx="14"/>
          </p:nvPr>
        </p:nvSpPr>
        <p:spPr/>
        <p:txBody>
          <a:bodyPr/>
          <a:lstStyle/>
          <a:p>
            <a:fld id="{725CAF6D-1016-4B8F-B423-2EFB8ABFBD35}" type="datetime1">
              <a:rPr lang="fi-FI" smtClean="0"/>
              <a:t>26.9.2025</a:t>
            </a:fld>
            <a:endParaRPr lang="fi-FI"/>
          </a:p>
        </p:txBody>
      </p:sp>
      <p:sp>
        <p:nvSpPr>
          <p:cNvPr id="4" name="Slide Number Placeholder 3">
            <a:extLst>
              <a:ext uri="{FF2B5EF4-FFF2-40B4-BE49-F238E27FC236}">
                <a16:creationId xmlns:a16="http://schemas.microsoft.com/office/drawing/2014/main" id="{22ED29A7-39F7-6678-ED5C-1BFC1DE83DE3}"/>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7" name="TextBox 6">
            <a:extLst>
              <a:ext uri="{FF2B5EF4-FFF2-40B4-BE49-F238E27FC236}">
                <a16:creationId xmlns:a16="http://schemas.microsoft.com/office/drawing/2014/main" id="{A2C0BA38-FC88-57DB-9D5F-17BBFA1AD9C4}"/>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err="1">
                <a:latin typeface="+mj-lt"/>
              </a:rPr>
              <a:t>Nähdään</a:t>
            </a:r>
            <a:r>
              <a:rPr lang="en-US" sz="3200">
                <a:latin typeface="+mj-lt"/>
              </a:rPr>
              <a:t> pian!</a:t>
            </a:r>
          </a:p>
        </p:txBody>
      </p:sp>
      <p:sp>
        <p:nvSpPr>
          <p:cNvPr id="8" name="TextBox 7">
            <a:hlinkClick r:id="rId2"/>
            <a:extLst>
              <a:ext uri="{FF2B5EF4-FFF2-40B4-BE49-F238E27FC236}">
                <a16:creationId xmlns:a16="http://schemas.microsoft.com/office/drawing/2014/main" id="{ED4DAA49-5117-79E7-369F-3E00EDCAAED8}"/>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t>aalto.fi</a:t>
            </a:r>
          </a:p>
        </p:txBody>
      </p:sp>
      <p:cxnSp>
        <p:nvCxnSpPr>
          <p:cNvPr id="9" name="Straight Connector 8">
            <a:extLst>
              <a:ext uri="{FF2B5EF4-FFF2-40B4-BE49-F238E27FC236}">
                <a16:creationId xmlns:a16="http://schemas.microsoft.com/office/drawing/2014/main" id="{83DCA95A-EFB3-A3D7-88E6-2D13DAC9137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0CF9B49D-2A0C-2616-04AB-10F0CA3E88F7}"/>
              </a:ext>
            </a:extLst>
          </p:cNvPr>
          <p:cNvSpPr>
            <a:spLocks noGrp="1"/>
          </p:cNvSpPr>
          <p:nvPr>
            <p:ph type="ftr" sz="quarter" idx="15"/>
          </p:nvPr>
        </p:nvSpPr>
        <p:spPr>
          <a:xfrm>
            <a:off x="6456040" y="6309320"/>
            <a:ext cx="3744416" cy="144016"/>
          </a:xfrm>
        </p:spPr>
        <p:txBody>
          <a:bodyPr/>
          <a:lstStyle/>
          <a:p>
            <a:endParaRPr lang="fi-FI"/>
          </a:p>
        </p:txBody>
      </p:sp>
    </p:spTree>
    <p:extLst>
      <p:ext uri="{BB962C8B-B14F-4D97-AF65-F5344CB8AC3E}">
        <p14:creationId xmlns:p14="http://schemas.microsoft.com/office/powerpoint/2010/main" val="199632082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ank you ">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97C8E3E2-A6A7-5047-7F76-5A852C28CC12}"/>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a:solidFill>
                  <a:schemeClr val="bg1"/>
                </a:solidFill>
                <a:latin typeface="+mj-lt"/>
              </a:rPr>
              <a:t>Kiitos</a:t>
            </a:r>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lvl1pPr>
              <a:defRPr>
                <a:solidFill>
                  <a:schemeClr val="bg1"/>
                </a:solidFill>
              </a:defRPr>
            </a:lvl1pPr>
          </a:lstStyle>
          <a:p>
            <a:fld id="{E54F8133-8528-4719-A1A6-CE05B2DA2B36}" type="datetime1">
              <a:rPr lang="fi-FI" smtClean="0"/>
              <a:t>26.9.2025</a:t>
            </a:fld>
            <a:endParaRPr lang="fi-FI" dirty="0"/>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3869"/>
          </a:xfrm>
        </p:spPr>
        <p:txBody>
          <a:bodyPr/>
          <a:lstStyle>
            <a:lvl1pPr>
              <a:defRPr>
                <a:solidFill>
                  <a:schemeClr val="bg1"/>
                </a:solidFill>
              </a:defRPr>
            </a:lvl1pPr>
          </a:lstStyle>
          <a:p>
            <a:endParaRPr lang="fi-FI" dirty="0"/>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extBox 4">
            <a:hlinkClick r:id="rId2"/>
            <a:extLst>
              <a:ext uri="{FF2B5EF4-FFF2-40B4-BE49-F238E27FC236}">
                <a16:creationId xmlns:a16="http://schemas.microsoft.com/office/drawing/2014/main" id="{165C98D3-985C-5D09-0F62-234BE3AB58C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solidFill>
                  <a:schemeClr val="bg1"/>
                </a:solidFill>
              </a:rPr>
              <a:t>aalto.fi</a:t>
            </a:r>
          </a:p>
        </p:txBody>
      </p:sp>
      <p:cxnSp>
        <p:nvCxnSpPr>
          <p:cNvPr id="7" name="Straight Connector 6">
            <a:extLst>
              <a:ext uri="{FF2B5EF4-FFF2-40B4-BE49-F238E27FC236}">
                <a16:creationId xmlns:a16="http://schemas.microsoft.com/office/drawing/2014/main" id="{8CE981A1-63EF-5A62-16BF-911E556C4D71}"/>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96690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CC-BY-SA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F247113-8288-4B24-AD4B-4735DC9CBA39}" type="datetime1">
              <a:rPr lang="fi-FI" smtClean="0"/>
              <a:t>26.9.2025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dirty="0">
                <a:solidFill>
                  <a:schemeClr val="tx1"/>
                </a:solidFill>
                <a:effectLst/>
              </a:rPr>
              <a:t>Content is available under</a:t>
            </a:r>
          </a:p>
          <a:p>
            <a:pPr algn="l"/>
            <a:r>
              <a:rPr lang="en-US" sz="800" dirty="0">
                <a:solidFill>
                  <a:schemeClr val="tx1"/>
                </a:solidFill>
                <a:effectLst/>
              </a:rPr>
              <a:t>CC BY-SA 4.0 unless otherwise stated</a:t>
            </a:r>
            <a:endParaRPr lang="en-GB" sz="800" dirty="0">
              <a:solidFill>
                <a:schemeClr val="tx1"/>
              </a:solidFill>
              <a:effectLst/>
            </a:endParaRPr>
          </a:p>
        </p:txBody>
      </p:sp>
      <p:pic>
        <p:nvPicPr>
          <p:cNvPr id="6" name="Picture 5">
            <a:hlinkClick r:id="rId2"/>
            <a:extLst>
              <a:ext uri="{FF2B5EF4-FFF2-40B4-BE49-F238E27FC236}">
                <a16:creationId xmlns:a16="http://schemas.microsoft.com/office/drawing/2014/main" id="{FC0491D6-8735-CD8F-1C61-5F39FCFAC6E9}"/>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464" y="6093296"/>
            <a:ext cx="360000" cy="360000"/>
          </a:xfrm>
          <a:prstGeom prst="rect">
            <a:avLst/>
          </a:prstGeom>
        </p:spPr>
      </p:pic>
      <p:sp>
        <p:nvSpPr>
          <p:cNvPr id="4" name="Text Placeholder 4">
            <a:extLst>
              <a:ext uri="{FF2B5EF4-FFF2-40B4-BE49-F238E27FC236}">
                <a16:creationId xmlns:a16="http://schemas.microsoft.com/office/drawing/2014/main" id="{55BB1539-68FC-64F1-1A32-3717514C54D6}"/>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86308914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hank you Blu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p>
            <a:fld id="{E5EFF845-699F-40D8-986D-FF523A0DCCF0}" type="datetime1">
              <a:rPr lang="fi-FI" smtClean="0"/>
              <a:t>26.9.2025</a:t>
            </a:fld>
            <a:endParaRPr lang="fi-FI" dirty="0"/>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4016"/>
          </a:xfrm>
        </p:spPr>
        <p:txBody>
          <a:bodyPr/>
          <a:lstStyle/>
          <a:p>
            <a:endParaRPr lang="fi-FI" dirty="0"/>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93DFF82F-A665-CA7C-A4D9-281EBE1EA308}"/>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err="1">
                <a:latin typeface="+mj-lt"/>
              </a:rPr>
              <a:t>Nähdään</a:t>
            </a:r>
            <a:r>
              <a:rPr lang="en-US" sz="3200" dirty="0">
                <a:latin typeface="+mj-lt"/>
              </a:rPr>
              <a:t> pian!</a:t>
            </a:r>
          </a:p>
        </p:txBody>
      </p:sp>
      <p:sp>
        <p:nvSpPr>
          <p:cNvPr id="8" name="TextBox 7">
            <a:hlinkClick r:id="rId2"/>
            <a:extLst>
              <a:ext uri="{FF2B5EF4-FFF2-40B4-BE49-F238E27FC236}">
                <a16:creationId xmlns:a16="http://schemas.microsoft.com/office/drawing/2014/main" id="{F9F35130-809C-54C5-7E28-08465B7283F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F4389D5A-AB42-9199-44CF-9CEEAE533454}"/>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320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hank you Re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A44BCDF-D62A-8FD1-A853-63A6E329245A}"/>
              </a:ext>
            </a:extLst>
          </p:cNvPr>
          <p:cNvSpPr>
            <a:spLocks noGrp="1"/>
          </p:cNvSpPr>
          <p:nvPr>
            <p:ph type="dt" sz="half" idx="14"/>
          </p:nvPr>
        </p:nvSpPr>
        <p:spPr/>
        <p:txBody>
          <a:bodyPr/>
          <a:lstStyle/>
          <a:p>
            <a:fld id="{45F0D0FC-42F6-47DE-A7F4-E745E6EF1D32}" type="datetime1">
              <a:rPr lang="fi-FI" smtClean="0"/>
              <a:t>26.9.2025</a:t>
            </a:fld>
            <a:endParaRPr lang="fi-FI" dirty="0"/>
          </a:p>
        </p:txBody>
      </p:sp>
      <p:sp>
        <p:nvSpPr>
          <p:cNvPr id="4" name="Slide Number Placeholder 3">
            <a:extLst>
              <a:ext uri="{FF2B5EF4-FFF2-40B4-BE49-F238E27FC236}">
                <a16:creationId xmlns:a16="http://schemas.microsoft.com/office/drawing/2014/main" id="{C8CB65B9-41BC-781D-107D-C5A99B2C7D5E}"/>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59C85133-50DB-CAA4-935B-5BFB0E1B21AB}"/>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a:latin typeface="+mj-lt"/>
              </a:rPr>
              <a:t>Kiitos</a:t>
            </a:r>
          </a:p>
        </p:txBody>
      </p:sp>
      <p:sp>
        <p:nvSpPr>
          <p:cNvPr id="8" name="TextBox 7">
            <a:hlinkClick r:id="rId2"/>
            <a:extLst>
              <a:ext uri="{FF2B5EF4-FFF2-40B4-BE49-F238E27FC236}">
                <a16:creationId xmlns:a16="http://schemas.microsoft.com/office/drawing/2014/main" id="{7F46B658-9D7D-6338-006D-3915FC261FA2}"/>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526E9EB7-2C97-21BD-728D-4E129DB8FD3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EE7BE5AF-5BA3-43BE-6B1C-F56C8A9C8AB8}"/>
              </a:ext>
            </a:extLst>
          </p:cNvPr>
          <p:cNvSpPr>
            <a:spLocks noGrp="1"/>
          </p:cNvSpPr>
          <p:nvPr>
            <p:ph type="ftr" sz="quarter" idx="15"/>
          </p:nvPr>
        </p:nvSpPr>
        <p:spPr>
          <a:xfrm>
            <a:off x="6456040" y="6309320"/>
            <a:ext cx="3744416" cy="144016"/>
          </a:xfrm>
        </p:spPr>
        <p:txBody>
          <a:bodyPr/>
          <a:lstStyle/>
          <a:p>
            <a:endParaRPr lang="fi-FI" dirty="0"/>
          </a:p>
        </p:txBody>
      </p:sp>
    </p:spTree>
    <p:extLst>
      <p:ext uri="{BB962C8B-B14F-4D97-AF65-F5344CB8AC3E}">
        <p14:creationId xmlns:p14="http://schemas.microsoft.com/office/powerpoint/2010/main" val="222600431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hank you Yellow">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2F31311B-B039-888D-706C-C02FE1F80175}"/>
              </a:ext>
            </a:extLst>
          </p:cNvPr>
          <p:cNvSpPr>
            <a:spLocks noGrp="1"/>
          </p:cNvSpPr>
          <p:nvPr>
            <p:ph type="dt" sz="half" idx="14"/>
          </p:nvPr>
        </p:nvSpPr>
        <p:spPr/>
        <p:txBody>
          <a:bodyPr/>
          <a:lstStyle/>
          <a:p>
            <a:fld id="{725CAF6D-1016-4B8F-B423-2EFB8ABFBD35}" type="datetime1">
              <a:rPr lang="fi-FI" smtClean="0"/>
              <a:t>26.9.2025</a:t>
            </a:fld>
            <a:endParaRPr lang="fi-FI" dirty="0"/>
          </a:p>
        </p:txBody>
      </p:sp>
      <p:sp>
        <p:nvSpPr>
          <p:cNvPr id="4" name="Slide Number Placeholder 3">
            <a:extLst>
              <a:ext uri="{FF2B5EF4-FFF2-40B4-BE49-F238E27FC236}">
                <a16:creationId xmlns:a16="http://schemas.microsoft.com/office/drawing/2014/main" id="{22ED29A7-39F7-6678-ED5C-1BFC1DE83DE3}"/>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A2C0BA38-FC88-57DB-9D5F-17BBFA1AD9C4}"/>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err="1">
                <a:latin typeface="+mj-lt"/>
              </a:rPr>
              <a:t>Nähdään</a:t>
            </a:r>
            <a:r>
              <a:rPr lang="en-US" sz="3200" dirty="0">
                <a:latin typeface="+mj-lt"/>
              </a:rPr>
              <a:t> pian!</a:t>
            </a:r>
          </a:p>
        </p:txBody>
      </p:sp>
      <p:sp>
        <p:nvSpPr>
          <p:cNvPr id="8" name="TextBox 7">
            <a:hlinkClick r:id="rId2"/>
            <a:extLst>
              <a:ext uri="{FF2B5EF4-FFF2-40B4-BE49-F238E27FC236}">
                <a16:creationId xmlns:a16="http://schemas.microsoft.com/office/drawing/2014/main" id="{ED4DAA49-5117-79E7-369F-3E00EDCAAED8}"/>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83DCA95A-EFB3-A3D7-88E6-2D13DAC9137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0CF9B49D-2A0C-2616-04AB-10F0CA3E88F7}"/>
              </a:ext>
            </a:extLst>
          </p:cNvPr>
          <p:cNvSpPr>
            <a:spLocks noGrp="1"/>
          </p:cNvSpPr>
          <p:nvPr>
            <p:ph type="ftr" sz="quarter" idx="15"/>
          </p:nvPr>
        </p:nvSpPr>
        <p:spPr>
          <a:xfrm>
            <a:off x="6456040" y="6309320"/>
            <a:ext cx="3744416" cy="144016"/>
          </a:xfrm>
        </p:spPr>
        <p:txBody>
          <a:bodyPr/>
          <a:lstStyle/>
          <a:p>
            <a:endParaRPr lang="fi-FI" dirty="0"/>
          </a:p>
        </p:txBody>
      </p:sp>
    </p:spTree>
    <p:extLst>
      <p:ext uri="{BB962C8B-B14F-4D97-AF65-F5344CB8AC3E}">
        <p14:creationId xmlns:p14="http://schemas.microsoft.com/office/powerpoint/2010/main" val="394205079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spcBef>
                <a:spcPts val="0"/>
              </a:spcBef>
              <a:defRPr lang="en-US" sz="1200" dirty="0"/>
            </a:lvl1pPr>
          </a:lstStyle>
          <a:p>
            <a:pPr marR="0" lvl="0" fontAlgn="auto">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3A70D3C-0CC8-FE4E-F52B-53CE8B81A6CF}"/>
              </a:ext>
            </a:extLst>
          </p:cNvPr>
          <p:cNvSpPr>
            <a:spLocks noGrp="1"/>
          </p:cNvSpPr>
          <p:nvPr>
            <p:ph type="dt" sz="half" idx="14"/>
          </p:nvPr>
        </p:nvSpPr>
        <p:spPr/>
        <p:txBody>
          <a:bodyPr/>
          <a:lstStyle/>
          <a:p>
            <a:fld id="{4D32C0E9-F6CE-4F30-8D80-9FF45B3657AE}" type="datetime1">
              <a:rPr lang="fi-FI" smtClean="0"/>
              <a:t>26.9.2025</a:t>
            </a:fld>
            <a:endParaRPr lang="fi-FI" dirty="0"/>
          </a:p>
        </p:txBody>
      </p:sp>
      <p:sp>
        <p:nvSpPr>
          <p:cNvPr id="5" name="Footer Placeholder 4">
            <a:extLst>
              <a:ext uri="{FF2B5EF4-FFF2-40B4-BE49-F238E27FC236}">
                <a16:creationId xmlns:a16="http://schemas.microsoft.com/office/drawing/2014/main" id="{6435823F-DD19-8F3B-CB31-DC7AB7F7DD25}"/>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97CA50C0-8868-D9E3-6151-7FEB6CA03A3F}"/>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5D974B8-11FD-E356-FB5B-3122C8279C5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95761810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3.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5.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85901988-9E68-44DC-AA5D-396DCAB59566}" type="datetime1">
              <a:rPr lang="fi-FI" smtClean="0"/>
              <a:t>26.9.2025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992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4068" r:id="rId7"/>
    <p:sldLayoutId id="2147484069"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4076" r:id="rId19"/>
    <p:sldLayoutId id="2147484077" r:id="rId20"/>
    <p:sldLayoutId id="2147484078" r:id="rId21"/>
    <p:sldLayoutId id="2147484075" r:id="rId22"/>
    <p:sldLayoutId id="2147484079" r:id="rId23"/>
    <p:sldLayoutId id="2147484080"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DE3242FC-DAF7-4E05-8C27-30B840DFDDCF}" type="datetime1">
              <a:rPr lang="fi-FI" smtClean="0"/>
              <a:t>26.9.2025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341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4082" r:id="rId21"/>
    <p:sldLayoutId id="2147484083" r:id="rId22"/>
    <p:sldLayoutId id="2147484084" r:id="rId23"/>
    <p:sldLayoutId id="2147484087"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B49B4554-3C07-45D0-9633-89CA88DFF836}" type="datetime1">
              <a:rPr lang="fi-FI" smtClean="0"/>
              <a:t>26.9.2025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0980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FE953895-CC21-4E4D-8C64-29B743FA0FFB}" type="datetime1">
              <a:rPr lang="fi-FI" smtClean="0"/>
              <a:t>26.9.2025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95271"/>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EDE175C-1A43-4C11-8530-58DBFCF29D1E}" type="datetime1">
              <a:rPr lang="fi-FI" smtClean="0"/>
              <a:t>26.9.2025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23492"/>
      </p:ext>
    </p:extLst>
  </p:cSld>
  <p:clrMap bg1="lt1" tx1="dk1" bg2="lt2" tx2="dk2" accent1="accent1" accent2="accent2" accent3="accent3" accent4="accent4" accent5="accent5" accent6="accent6" hlink="hlink" folHlink="folHlink"/>
  <p:sldLayoutIdLst>
    <p:sldLayoutId id="2147484044" r:id="rId1"/>
    <p:sldLayoutId id="2147484071" r:id="rId2"/>
    <p:sldLayoutId id="2147484072" r:id="rId3"/>
    <p:sldLayoutId id="2147484073" r:id="rId4"/>
    <p:sldLayoutId id="2147484074" r:id="rId5"/>
    <p:sldLayoutId id="2147484064" r:id="rId6"/>
    <p:sldLayoutId id="2147484065" r:id="rId7"/>
    <p:sldLayoutId id="2147484066" r:id="rId8"/>
    <p:sldLayoutId id="2147484067" r:id="rId9"/>
    <p:sldLayoutId id="2147484088" r:id="rId10"/>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CE1EE34-BDA5-4457-AC6A-D23E1D6D819A}" type="datetime1">
              <a:rPr lang="fi-FI" smtClean="0"/>
              <a:t>26.9.2025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30185"/>
      </p:ext>
    </p:extLst>
  </p:cSld>
  <p:clrMap bg1="lt1" tx1="dk1" bg2="lt2" tx2="dk2" accent1="accent1" accent2="accent2" accent3="accent3" accent4="accent4" accent5="accent5" accent6="accent6" hlink="hlink" folHlink="folHlink"/>
  <p:sldLayoutIdLst>
    <p:sldLayoutId id="2147484070" r:id="rId1"/>
    <p:sldLayoutId id="2147483888" r:id="rId2"/>
    <p:sldLayoutId id="2147483889" r:id="rId3"/>
    <p:sldLayoutId id="2147483890" r:id="rId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Video 14" descr="Valta meri aallot">
            <a:extLst>
              <a:ext uri="{FF2B5EF4-FFF2-40B4-BE49-F238E27FC236}">
                <a16:creationId xmlns:a16="http://schemas.microsoft.com/office/drawing/2014/main" id="{0F4C3C3C-AEF1-C26A-4F1B-E9F9755D63D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7058" r="22799" b="-1"/>
          <a:stretch/>
        </p:blipFill>
        <p:spPr>
          <a:xfrm>
            <a:off x="6096000" y="9746"/>
            <a:ext cx="6096000" cy="6838508"/>
          </a:xfrm>
          <a:prstGeom prst="rect">
            <a:avLst/>
          </a:prstGeom>
          <a:noFill/>
        </p:spPr>
      </p:pic>
      <p:sp>
        <p:nvSpPr>
          <p:cNvPr id="4" name="Date Placeholder 3">
            <a:extLst>
              <a:ext uri="{FF2B5EF4-FFF2-40B4-BE49-F238E27FC236}">
                <a16:creationId xmlns:a16="http://schemas.microsoft.com/office/drawing/2014/main" id="{0E9225B8-C2F4-BA0B-8EA7-44C9D96F6368}"/>
              </a:ext>
            </a:extLst>
          </p:cNvPr>
          <p:cNvSpPr>
            <a:spLocks noGrp="1"/>
          </p:cNvSpPr>
          <p:nvPr>
            <p:ph type="dt" sz="half" idx="10"/>
          </p:nvPr>
        </p:nvSpPr>
        <p:spPr>
          <a:xfrm>
            <a:off x="10200456" y="6309320"/>
            <a:ext cx="1152128" cy="143868"/>
          </a:xfrm>
        </p:spPr>
        <p:txBody>
          <a:bodyPr anchor="ctr">
            <a:normAutofit/>
          </a:bodyPr>
          <a:lstStyle/>
          <a:p>
            <a:pPr algn="r" rtl="0">
              <a:spcAft>
                <a:spcPts val="600"/>
              </a:spcAft>
            </a:pPr>
            <a:fld id="{9513B716-7DD5-49C7-9B89-84A5EEFD8FE5}" type="datetime1">
              <a:rPr lang="en-FI"/>
              <a:pPr algn="r" rtl="0">
                <a:spcAft>
                  <a:spcPts val="600"/>
                </a:spcAft>
              </a:pPr>
              <a:t>09/26/2025</a:t>
            </a:fld>
            <a:endParaRPr lang="sv-se"/>
          </a:p>
        </p:txBody>
      </p:sp>
      <p:sp>
        <p:nvSpPr>
          <p:cNvPr id="6" name="Slide Number Placeholder 5">
            <a:extLst>
              <a:ext uri="{FF2B5EF4-FFF2-40B4-BE49-F238E27FC236}">
                <a16:creationId xmlns:a16="http://schemas.microsoft.com/office/drawing/2014/main" id="{B34FB7AF-611D-A911-E047-2F3A5822C264}"/>
              </a:ext>
            </a:extLst>
          </p:cNvPr>
          <p:cNvSpPr>
            <a:spLocks noGrp="1"/>
          </p:cNvSpPr>
          <p:nvPr>
            <p:ph type="sldNum" sz="quarter" idx="12"/>
          </p:nvPr>
        </p:nvSpPr>
        <p:spPr>
          <a:xfrm>
            <a:off x="11352584" y="6309320"/>
            <a:ext cx="431428" cy="143869"/>
          </a:xfrm>
        </p:spPr>
        <p:txBody>
          <a:bodyPr anchor="ctr">
            <a:normAutofit/>
          </a:bodyPr>
          <a:lstStyle/>
          <a:p>
            <a:pPr algn="r" rtl="0">
              <a:spcAft>
                <a:spcPts val="600"/>
              </a:spcAft>
            </a:pPr>
            <a:fld id="{D701140D-C14F-41CA-99FC-0EF83E8DA40A}" type="slidenum">
              <a:rPr/>
              <a:pPr>
                <a:spcAft>
                  <a:spcPts val="600"/>
                </a:spcAft>
              </a:pPr>
              <a:t>1</a:t>
            </a:fld>
            <a:endParaRPr lang="sv-se"/>
          </a:p>
        </p:txBody>
      </p:sp>
      <p:sp>
        <p:nvSpPr>
          <p:cNvPr id="12" name="Title 11">
            <a:extLst>
              <a:ext uri="{FF2B5EF4-FFF2-40B4-BE49-F238E27FC236}">
                <a16:creationId xmlns:a16="http://schemas.microsoft.com/office/drawing/2014/main" id="{E206DF6F-AFE0-3008-AB3A-CC32E6D8DC57}"/>
              </a:ext>
            </a:extLst>
          </p:cNvPr>
          <p:cNvSpPr>
            <a:spLocks noGrp="1"/>
          </p:cNvSpPr>
          <p:nvPr>
            <p:ph type="ctrTitle"/>
          </p:nvPr>
        </p:nvSpPr>
        <p:spPr>
          <a:xfrm>
            <a:off x="407988" y="3167438"/>
            <a:ext cx="5183956" cy="492443"/>
          </a:xfrm>
        </p:spPr>
        <p:txBody>
          <a:bodyPr wrap="square" anchor="b">
            <a:normAutofit fontScale="90000"/>
          </a:bodyPr>
          <a:lstStyle/>
          <a:p>
            <a:pPr algn="l" rtl="0"/>
            <a:r>
              <a:rPr lang="sv-se" sz="3000" b="1" i="0" baseline="0" dirty="0"/>
              <a:t>Vä</a:t>
            </a:r>
            <a:r>
              <a:rPr lang="sv-se" sz="3000" b="1" i="0" u="none" baseline="0" dirty="0"/>
              <a:t>lkommen till Aalto-universitetet!</a:t>
            </a:r>
            <a:endParaRPr lang="sv-se" sz="3000" dirty="0"/>
          </a:p>
        </p:txBody>
      </p:sp>
      <p:sp>
        <p:nvSpPr>
          <p:cNvPr id="32" name="Subtitle 5">
            <a:extLst>
              <a:ext uri="{FF2B5EF4-FFF2-40B4-BE49-F238E27FC236}">
                <a16:creationId xmlns:a16="http://schemas.microsoft.com/office/drawing/2014/main" id="{D73EADF0-7F97-A4FE-F1F4-60C92C2AA6B8}"/>
              </a:ext>
            </a:extLst>
          </p:cNvPr>
          <p:cNvSpPr>
            <a:spLocks noGrp="1"/>
          </p:cNvSpPr>
          <p:nvPr>
            <p:ph type="subTitle" idx="1"/>
          </p:nvPr>
        </p:nvSpPr>
        <p:spPr>
          <a:xfrm>
            <a:off x="407988" y="3690562"/>
            <a:ext cx="5183956" cy="984885"/>
          </a:xfrm>
        </p:spPr>
        <p:txBody>
          <a:bodyPr/>
          <a:lstStyle/>
          <a:p>
            <a:endParaRPr lang="sv-se" dirty="0"/>
          </a:p>
        </p:txBody>
      </p:sp>
      <p:sp>
        <p:nvSpPr>
          <p:cNvPr id="34" name="Text Placeholder 6">
            <a:extLst>
              <a:ext uri="{FF2B5EF4-FFF2-40B4-BE49-F238E27FC236}">
                <a16:creationId xmlns:a16="http://schemas.microsoft.com/office/drawing/2014/main" id="{2C3287BE-9335-50EB-24F2-95800C314DC9}"/>
              </a:ext>
            </a:extLst>
          </p:cNvPr>
          <p:cNvSpPr>
            <a:spLocks noGrp="1"/>
          </p:cNvSpPr>
          <p:nvPr>
            <p:ph type="body" sz="quarter" idx="14"/>
          </p:nvPr>
        </p:nvSpPr>
        <p:spPr>
          <a:xfrm>
            <a:off x="407989" y="4869160"/>
            <a:ext cx="5183955" cy="276999"/>
          </a:xfrm>
        </p:spPr>
        <p:txBody>
          <a:bodyPr/>
          <a:lstStyle/>
          <a:p>
            <a:endParaRPr lang="sv-se" dirty="0"/>
          </a:p>
        </p:txBody>
      </p:sp>
    </p:spTree>
    <p:extLst>
      <p:ext uri="{BB962C8B-B14F-4D97-AF65-F5344CB8AC3E}">
        <p14:creationId xmlns:p14="http://schemas.microsoft.com/office/powerpoint/2010/main" val="6786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mute="1">
                <p:cTn id="12" repeatCount="indefinite"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en-FI"/>
              <a:t>09/26/2025</a:t>
            </a:fld>
            <a:endParaRPr lang="sv-se"/>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10</a:t>
            </a:fld>
            <a:endParaRPr lang="sv-se"/>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sv-se" b="1" i="0" u="none" baseline="0"/>
              <a:t>Det ekonomiska området</a:t>
            </a:r>
            <a:endParaRPr lang="sv-se" dirty="0"/>
          </a:p>
        </p:txBody>
      </p:sp>
    </p:spTree>
    <p:extLst>
      <p:ext uri="{BB962C8B-B14F-4D97-AF65-F5344CB8AC3E}">
        <p14:creationId xmlns:p14="http://schemas.microsoft.com/office/powerpoint/2010/main" val="152127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sv-se" b="1" i="0" u="none" baseline="0"/>
              <a:t>Handelshögskolan</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285750" indent="-285750" algn="l" rtl="0">
              <a:lnSpc>
                <a:spcPct val="100000"/>
              </a:lnSpc>
              <a:buFont typeface="Arial,Sans-Serif"/>
              <a:buChar char="•"/>
            </a:pPr>
            <a:r>
              <a:rPr lang="sv-se" sz="2000" b="0" i="0" u="none" baseline="0">
                <a:ea typeface="+mn-lt"/>
                <a:cs typeface="+mn-lt"/>
              </a:rPr>
              <a:t>Den mest ansedda handelshögskolan i Finland</a:t>
            </a:r>
          </a:p>
          <a:p>
            <a:pPr marL="285750" indent="-285750" algn="l" rtl="0">
              <a:lnSpc>
                <a:spcPct val="100000"/>
              </a:lnSpc>
              <a:buFont typeface="Arial,Sans-Serif"/>
              <a:buChar char="•"/>
            </a:pPr>
            <a:r>
              <a:rPr lang="sv-se" sz="2000" b="0" i="0" u="none" baseline="0">
                <a:ea typeface="+mn-lt"/>
                <a:cs typeface="+mn-lt"/>
              </a:rPr>
              <a:t>Eftertraktad examen på arbetsmarknaden</a:t>
            </a:r>
          </a:p>
          <a:p>
            <a:pPr marL="285750" indent="-285750" algn="l" rtl="0">
              <a:lnSpc>
                <a:spcPct val="100000"/>
              </a:lnSpc>
              <a:buFont typeface="Arial,Sans-Serif"/>
              <a:buChar char="•"/>
            </a:pPr>
            <a:r>
              <a:rPr lang="sv-se" sz="2000" b="0" i="0" u="none" baseline="0">
                <a:ea typeface="+mn-lt"/>
                <a:cs typeface="+mn-lt"/>
              </a:rPr>
              <a:t>Undervisning och forskning av hög kvalitet</a:t>
            </a:r>
          </a:p>
          <a:p>
            <a:pPr marL="285750" indent="-285750" algn="l" rtl="0">
              <a:lnSpc>
                <a:spcPct val="100000"/>
              </a:lnSpc>
              <a:buFont typeface="Arial,Sans-Serif"/>
              <a:buChar char="•"/>
            </a:pPr>
            <a:r>
              <a:rPr lang="sv-se" sz="2000" b="0" i="0" u="none" baseline="0">
                <a:ea typeface="+mn-lt"/>
                <a:cs typeface="+mn-lt"/>
              </a:rPr>
              <a:t>Mål: främja hållbar affärsverksamhet​​</a:t>
            </a:r>
          </a:p>
          <a:p>
            <a:pPr marL="285750" indent="-285750" algn="l" rtl="0">
              <a:lnSpc>
                <a:spcPct val="100000"/>
              </a:lnSpc>
              <a:buFont typeface="Arial,Sans-Serif"/>
              <a:buChar char="•"/>
            </a:pPr>
            <a:r>
              <a:rPr lang="sv-se" sz="2000" b="0" i="0" u="none" baseline="0">
                <a:ea typeface="+mn-lt"/>
                <a:cs typeface="+mn-lt"/>
              </a:rPr>
              <a:t>En mångsidig och inspirerande gemenskap som tar hänsyn till varandra</a:t>
            </a:r>
          </a:p>
          <a:p>
            <a:pPr marL="285750" indent="-285750" algn="l" rtl="0">
              <a:lnSpc>
                <a:spcPct val="100000"/>
              </a:lnSpc>
              <a:buFont typeface="Arial,Sans-Serif"/>
              <a:buChar char="•"/>
            </a:pPr>
            <a:r>
              <a:rPr lang="sv-se" sz="2000" b="0" i="0" u="none" baseline="0">
                <a:ea typeface="+mn-lt"/>
                <a:cs typeface="+mn-lt"/>
              </a:rPr>
              <a:t>Följ studielivet </a:t>
            </a:r>
            <a:r>
              <a:rPr lang="sv-se" sz="2000" b="0" i="0" u="none" baseline="0"/>
              <a:t>på Instagram</a:t>
            </a:r>
            <a:r>
              <a:rPr lang="sv-se" sz="2000" b="0" i="0" u="none" baseline="0">
                <a:ea typeface="+mn-lt"/>
                <a:cs typeface="+mn-lt"/>
              </a:rPr>
              <a:t>: @aaltobiz</a:t>
            </a:r>
            <a:endParaRPr lang="sv-se" sz="2000" dirty="0">
              <a:cs typeface="Arial" panose="020B0604020202020204"/>
            </a:endParaRP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11</a:t>
            </a:fld>
            <a:endParaRPr lang="sv-se" dirty="0"/>
          </a:p>
        </p:txBody>
      </p:sp>
      <p:pic>
        <p:nvPicPr>
          <p:cNvPr id="7" name="Picture 2">
            <a:extLst>
              <a:ext uri="{FF2B5EF4-FFF2-40B4-BE49-F238E27FC236}">
                <a16:creationId xmlns:a16="http://schemas.microsoft.com/office/drawing/2014/main" id="{65E5F672-8EEC-C34E-1440-5E517154B774}"/>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p:blipFill>
        <p:spPr bwMode="auto">
          <a:xfrm>
            <a:off x="6096000" y="0"/>
            <a:ext cx="6096000" cy="6858000"/>
          </a:xfrm>
          <a:prstGeom prst="rect">
            <a:avLst/>
          </a:prstGeom>
          <a:solidFill>
            <a:srgbClr val="FFFFFF"/>
          </a:solidFill>
        </p:spPr>
      </p:pic>
    </p:spTree>
    <p:extLst>
      <p:ext uri="{BB962C8B-B14F-4D97-AF65-F5344CB8AC3E}">
        <p14:creationId xmlns:p14="http://schemas.microsoft.com/office/powerpoint/2010/main" val="298842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sv-se" b="1" i="0" u="none" baseline="0"/>
              <a:t>Kandidatutbildningar inom ekonomi</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a:lstStyle/>
          <a:p>
            <a:pPr algn="l" rtl="0"/>
            <a:r>
              <a:rPr lang="sv-se" sz="1400" b="1" i="0" u="none" baseline="0" dirty="0"/>
              <a:t>Det finskspråkiga programmet </a:t>
            </a:r>
            <a:r>
              <a:rPr lang="sv-se" sz="1400" b="1" i="0" u="none" baseline="0" dirty="0" err="1"/>
              <a:t>Kauppatieteet</a:t>
            </a:r>
            <a:r>
              <a:rPr lang="sv-se" sz="1400" b="1" i="0" u="none" baseline="0" dirty="0"/>
              <a:t> har följande huvudämnen:</a:t>
            </a:r>
          </a:p>
          <a:p>
            <a:pPr marL="342900" indent="-342900" algn="l" rtl="0">
              <a:buFont typeface="Arial" panose="020B0604020202020204" pitchFamily="34" charset="0"/>
              <a:buChar char="•"/>
            </a:pPr>
            <a:r>
              <a:rPr lang="sv-se" sz="1400" b="0" i="0" u="none" baseline="0" dirty="0" err="1"/>
              <a:t>Johtaminen</a:t>
            </a:r>
            <a:endParaRPr lang="sv-se" sz="1400" b="0" i="0" u="none" baseline="0" dirty="0"/>
          </a:p>
          <a:p>
            <a:pPr marL="342900" indent="-342900" algn="l" rtl="0">
              <a:buFont typeface="Arial" panose="020B0604020202020204" pitchFamily="34" charset="0"/>
              <a:buChar char="•"/>
            </a:pPr>
            <a:r>
              <a:rPr lang="sv-se" sz="1400" b="0" i="0" u="none" baseline="0" dirty="0" err="1"/>
              <a:t>Laskentatoimi</a:t>
            </a:r>
            <a:endParaRPr lang="sv-se" sz="1400" b="0" i="0" u="none" baseline="0" dirty="0"/>
          </a:p>
          <a:p>
            <a:pPr marL="342900" indent="-342900" algn="l" rtl="0">
              <a:buFont typeface="Arial" panose="020B0604020202020204" pitchFamily="34" charset="0"/>
              <a:buChar char="•"/>
            </a:pPr>
            <a:r>
              <a:rPr lang="sv-se" sz="1400" b="0" i="0" u="none" baseline="0" dirty="0"/>
              <a:t>Tieto- ja </a:t>
            </a:r>
            <a:r>
              <a:rPr lang="sv-se" sz="1400" b="0" i="0" u="none" baseline="0" dirty="0" err="1"/>
              <a:t>palvelujohtaminen</a:t>
            </a:r>
            <a:endParaRPr lang="sv-se" sz="1400" b="0" i="0" u="none" baseline="0" dirty="0"/>
          </a:p>
          <a:p>
            <a:pPr marL="342900" indent="-342900" algn="l" rtl="0">
              <a:buFont typeface="Arial" panose="020B0604020202020204" pitchFamily="34" charset="0"/>
              <a:buChar char="•"/>
            </a:pPr>
            <a:r>
              <a:rPr lang="sv-se" sz="1400" b="0" i="0" u="none" baseline="0" dirty="0" err="1"/>
              <a:t>Markkinointi</a:t>
            </a:r>
            <a:endParaRPr lang="sv-se" sz="1400" b="0" i="0" u="none" baseline="0" dirty="0"/>
          </a:p>
          <a:p>
            <a:pPr marL="342900" indent="-342900" algn="l" rtl="0">
              <a:buFont typeface="Arial" panose="020B0604020202020204" pitchFamily="34" charset="0"/>
              <a:buChar char="•"/>
            </a:pPr>
            <a:r>
              <a:rPr lang="sv-se" sz="1400" b="0" i="0" u="none" baseline="0" dirty="0" err="1"/>
              <a:t>Rahoitus</a:t>
            </a:r>
            <a:endParaRPr lang="sv-se" sz="1400" b="0" i="0" u="none" baseline="0" dirty="0"/>
          </a:p>
          <a:p>
            <a:pPr marL="342900" indent="-342900" algn="l" rtl="0">
              <a:buFont typeface="Arial" panose="020B0604020202020204" pitchFamily="34" charset="0"/>
              <a:buChar char="•"/>
            </a:pPr>
            <a:r>
              <a:rPr lang="sv-se" sz="1400" b="0" i="0" u="none" baseline="0" dirty="0" err="1"/>
              <a:t>Taloustiede</a:t>
            </a:r>
            <a:endParaRPr lang="sv-se" sz="1400" b="0" i="0" u="none" baseline="0" dirty="0"/>
          </a:p>
          <a:p>
            <a:pPr marL="342900" indent="-342900">
              <a:buFont typeface="Arial" panose="020B0604020202020204" pitchFamily="34" charset="0"/>
              <a:buChar char="•"/>
            </a:pPr>
            <a:r>
              <a:rPr lang="sv-SE" sz="1400" dirty="0" err="1"/>
              <a:t>Vastuu</a:t>
            </a:r>
            <a:r>
              <a:rPr lang="sv-SE" sz="1400" dirty="0"/>
              <a:t> ja </a:t>
            </a:r>
            <a:r>
              <a:rPr lang="sv-SE" sz="1400" dirty="0" err="1"/>
              <a:t>vaikuttavuus</a:t>
            </a:r>
            <a:endParaRPr lang="sv-se" sz="1400" dirty="0"/>
          </a:p>
          <a:p>
            <a:pPr marL="342900" indent="-342900" algn="l" rtl="0">
              <a:buFont typeface="Arial" panose="020B0604020202020204" pitchFamily="34" charset="0"/>
              <a:buChar char="•"/>
            </a:pPr>
            <a:r>
              <a:rPr lang="sv-se" sz="1400" b="0" i="0" u="none" baseline="0" dirty="0" err="1"/>
              <a:t>Yritysjuridiikka</a:t>
            </a:r>
            <a:endParaRPr lang="sv-se" sz="1400" b="0" i="0" u="none" baseline="0" dirty="0"/>
          </a:p>
          <a:p>
            <a:pPr algn="l" rtl="0"/>
            <a:r>
              <a:rPr lang="sv-se" sz="1400" b="1" i="0" u="none" baseline="0" dirty="0"/>
              <a:t>Engelskspråkiga program:</a:t>
            </a:r>
          </a:p>
          <a:p>
            <a:pPr marL="342900" indent="-342900" algn="l" rtl="0">
              <a:buFont typeface="Arial" panose="020B0604020202020204" pitchFamily="34" charset="0"/>
              <a:buChar char="•"/>
            </a:pPr>
            <a:r>
              <a:rPr lang="sv-se" sz="1400" b="0" i="0" u="none" baseline="0" dirty="0" err="1"/>
              <a:t>Economics</a:t>
            </a:r>
            <a:endParaRPr lang="sv-se" sz="1400" dirty="0"/>
          </a:p>
          <a:p>
            <a:pPr marL="342900" indent="-342900" algn="l" rtl="0">
              <a:buFont typeface="Arial" panose="020B0604020202020204" pitchFamily="34" charset="0"/>
              <a:buChar char="•"/>
            </a:pPr>
            <a:r>
              <a:rPr lang="sv-se" sz="1400" b="0" i="0" u="none" baseline="0" dirty="0"/>
              <a:t>International Business</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12</a:t>
            </a:fld>
            <a:endParaRPr lang="sv-se" dirty="0"/>
          </a:p>
        </p:txBody>
      </p:sp>
      <p:pic>
        <p:nvPicPr>
          <p:cNvPr id="12" name="Picture Placeholder 11">
            <a:extLst>
              <a:ext uri="{FF2B5EF4-FFF2-40B4-BE49-F238E27FC236}">
                <a16:creationId xmlns:a16="http://schemas.microsoft.com/office/drawing/2014/main" id="{390C2499-27C1-A109-2F92-8205F4D3504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p:spPr>
      </p:pic>
    </p:spTree>
    <p:extLst>
      <p:ext uri="{BB962C8B-B14F-4D97-AF65-F5344CB8AC3E}">
        <p14:creationId xmlns:p14="http://schemas.microsoft.com/office/powerpoint/2010/main" val="346371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en-FI"/>
              <a:t>09/26/2025</a:t>
            </a:fld>
            <a:endParaRPr lang="sv-se"/>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13</a:t>
            </a:fld>
            <a:endParaRPr lang="sv-se"/>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sv-se" b="1" i="0" u="none" baseline="0"/>
              <a:t>Det konstnärliga området</a:t>
            </a:r>
            <a:endParaRPr lang="sv-se" dirty="0"/>
          </a:p>
        </p:txBody>
      </p:sp>
    </p:spTree>
    <p:extLst>
      <p:ext uri="{BB962C8B-B14F-4D97-AF65-F5344CB8AC3E}">
        <p14:creationId xmlns:p14="http://schemas.microsoft.com/office/powerpoint/2010/main" val="69220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sv-se" b="1" i="0" u="none" baseline="0"/>
              <a:t>Högskolan för konst, design och arkitektur</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342900" indent="-342900" algn="l" rtl="0">
              <a:buFont typeface="Arial" panose="020B0604020202020204" pitchFamily="34" charset="0"/>
              <a:buChar char="•"/>
            </a:pPr>
            <a:r>
              <a:rPr lang="sv-se" b="0" i="0" u="none" baseline="0"/>
              <a:t>Finlands och Nordens ledande högskola inom konst, design och arkitektur</a:t>
            </a:r>
          </a:p>
          <a:p>
            <a:pPr marL="342900" indent="-342900" algn="l" rtl="0">
              <a:buFont typeface="Arial" panose="020B0604020202020204" pitchFamily="34" charset="0"/>
              <a:buChar char="•"/>
            </a:pPr>
            <a:r>
              <a:rPr lang="sv-se" b="0" i="0" u="none" baseline="0"/>
              <a:t>Fantasifulla och okonventionella tillvägagångssätt för att möta komplexa samhällsutmaningar</a:t>
            </a:r>
          </a:p>
          <a:p>
            <a:pPr marL="342900" indent="-342900" algn="l" rtl="0">
              <a:buFont typeface="Arial" panose="020B0604020202020204" pitchFamily="34" charset="0"/>
              <a:buChar char="•"/>
            </a:pPr>
            <a:r>
              <a:rPr lang="sv-se" b="0" i="0" u="none" baseline="0"/>
              <a:t>Lösningar för en hållbar utveckling</a:t>
            </a:r>
          </a:p>
          <a:p>
            <a:pPr marL="342900" indent="-342900" algn="l" rtl="0">
              <a:buFont typeface="Arial" panose="020B0604020202020204" pitchFamily="34" charset="0"/>
              <a:buChar char="•"/>
            </a:pPr>
            <a:r>
              <a:rPr lang="sv-se" b="0" i="0" u="none" baseline="0"/>
              <a:t>Arbetslokaler och arbetsredskap i världsklass</a:t>
            </a:r>
          </a:p>
          <a:p>
            <a:pPr marL="342900" indent="-342900" algn="l" rtl="0">
              <a:buFont typeface="Arial" panose="020B0604020202020204" pitchFamily="34" charset="0"/>
              <a:buChar char="•"/>
            </a:pPr>
            <a:r>
              <a:rPr lang="sv-se" b="0" i="0" u="none" baseline="0"/>
              <a:t>Följ studielivet på Instagram: @aaltoarts</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14</a:t>
            </a:fld>
            <a:endParaRPr lang="sv-se" dirty="0"/>
          </a:p>
        </p:txBody>
      </p:sp>
      <p:pic>
        <p:nvPicPr>
          <p:cNvPr id="7" name="Picture 3">
            <a:extLst>
              <a:ext uri="{FF2B5EF4-FFF2-40B4-BE49-F238E27FC236}">
                <a16:creationId xmlns:a16="http://schemas.microsoft.com/office/drawing/2014/main" id="{823E5237-13E1-7809-58B9-B171E5DD5C8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578434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group of people sitting in chairs&#10;&#10;Description automatically generated">
            <a:extLst>
              <a:ext uri="{FF2B5EF4-FFF2-40B4-BE49-F238E27FC236}">
                <a16:creationId xmlns:a16="http://schemas.microsoft.com/office/drawing/2014/main" id="{2D62617B-7432-90FE-9FA8-BF00B94AD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a:solidFill>
            <a:schemeClr val="bg2"/>
          </a:solidFill>
        </p:spPr>
      </p:pic>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sv-se" b="1" i="0" u="none" baseline="0"/>
              <a:t>Kandidatutbildningar inom konst</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pPr algn="l" rtl="0"/>
            <a:r>
              <a:rPr lang="sv-se" sz="1400" b="1" i="0" u="none" baseline="0" dirty="0"/>
              <a:t>Finsk- och svenskspråkiga utbildningar:</a:t>
            </a:r>
          </a:p>
          <a:p>
            <a:pPr marL="285750" indent="-285750" algn="l" rtl="0">
              <a:buFont typeface="Arial" panose="020B0604020202020204" pitchFamily="34" charset="0"/>
              <a:buChar char="•"/>
            </a:pPr>
            <a:r>
              <a:rPr lang="sv-se" sz="1400" b="0" i="0" u="none" baseline="0" dirty="0"/>
              <a:t>Dokumentärfilm</a:t>
            </a:r>
          </a:p>
          <a:p>
            <a:pPr marL="285750" indent="-285750" algn="l" rtl="0">
              <a:buFont typeface="Arial" panose="020B0604020202020204" pitchFamily="34" charset="0"/>
              <a:buChar char="•"/>
            </a:pPr>
            <a:r>
              <a:rPr lang="sv-se" sz="1400" b="0" i="0" u="none" baseline="0" dirty="0"/>
              <a:t>Film- och tv-manuskript</a:t>
            </a:r>
          </a:p>
          <a:p>
            <a:pPr marL="285750" indent="-285750" algn="l" rtl="0">
              <a:buFont typeface="Arial" panose="020B0604020202020204" pitchFamily="34" charset="0"/>
              <a:buChar char="•"/>
            </a:pPr>
            <a:r>
              <a:rPr lang="sv-se" sz="1400" b="0" i="0" u="none" baseline="0" dirty="0"/>
              <a:t>Film- och tv-scenografi</a:t>
            </a:r>
          </a:p>
          <a:p>
            <a:pPr marL="285750" indent="-285750" algn="l" rtl="0">
              <a:buFont typeface="Arial" panose="020B0604020202020204" pitchFamily="34" charset="0"/>
              <a:buChar char="•"/>
            </a:pPr>
            <a:r>
              <a:rPr lang="sv-se" sz="1400" b="0" i="0" u="none" baseline="0" dirty="0"/>
              <a:t>Film- och tv-produktion</a:t>
            </a:r>
          </a:p>
          <a:p>
            <a:pPr marL="285750" indent="-285750" algn="l" rtl="0">
              <a:buFont typeface="Arial" panose="020B0604020202020204" pitchFamily="34" charset="0"/>
              <a:buChar char="•"/>
            </a:pPr>
            <a:r>
              <a:rPr lang="sv-se" sz="1400" b="0" i="0" u="none" baseline="0" dirty="0"/>
              <a:t>Filmklippning</a:t>
            </a:r>
          </a:p>
          <a:p>
            <a:pPr marL="285750" indent="-285750" algn="l" rtl="0">
              <a:buFont typeface="Arial" panose="020B0604020202020204" pitchFamily="34" charset="0"/>
              <a:buChar char="•"/>
            </a:pPr>
            <a:r>
              <a:rPr lang="sv-se" sz="1400" b="0" i="0" u="none" baseline="0" dirty="0"/>
              <a:t>Filmregi</a:t>
            </a:r>
          </a:p>
          <a:p>
            <a:pPr marL="285750" indent="-285750" algn="l" rtl="0">
              <a:buFont typeface="Arial" panose="020B0604020202020204" pitchFamily="34" charset="0"/>
              <a:buChar char="•"/>
            </a:pPr>
            <a:r>
              <a:rPr lang="sv-se" sz="1400" b="0" i="0" u="none" baseline="0" dirty="0"/>
              <a:t>Filmning</a:t>
            </a:r>
          </a:p>
          <a:p>
            <a:pPr marL="285750" indent="-285750" algn="l" rtl="0">
              <a:buFont typeface="Arial" panose="020B0604020202020204" pitchFamily="34" charset="0"/>
              <a:buChar char="•"/>
            </a:pPr>
            <a:r>
              <a:rPr lang="sv-se" sz="1400" b="0" i="0" u="none" baseline="0" dirty="0"/>
              <a:t>Filmljudinspelning och -</a:t>
            </a:r>
            <a:r>
              <a:rPr lang="sv-se" sz="1400" b="0" i="0" u="none" baseline="0" dirty="0" err="1"/>
              <a:t>ljudplanering</a:t>
            </a:r>
            <a:endParaRPr lang="sv-se" sz="1400" b="0" i="0" u="none" baseline="0" dirty="0"/>
          </a:p>
          <a:p>
            <a:pPr marL="285750" indent="-285750" algn="l" rtl="0">
              <a:buFont typeface="Arial" panose="020B0604020202020204" pitchFamily="34" charset="0"/>
              <a:buChar char="•"/>
            </a:pPr>
            <a:endParaRPr lang="sv-se" sz="1400" dirty="0"/>
          </a:p>
          <a:p>
            <a:pPr marL="285750" indent="-285750" algn="l" rtl="0">
              <a:buFont typeface="Arial" panose="020B0604020202020204" pitchFamily="34" charset="0"/>
              <a:buChar char="•"/>
            </a:pPr>
            <a:r>
              <a:rPr lang="sv-se" sz="1400" b="0" i="0" u="none" baseline="0" dirty="0"/>
              <a:t>Bildkonstpedagogik</a:t>
            </a:r>
          </a:p>
          <a:p>
            <a:pPr marL="285750" indent="-285750" algn="l" rtl="0">
              <a:buFont typeface="Arial" panose="020B0604020202020204" pitchFamily="34" charset="0"/>
              <a:buChar char="•"/>
            </a:pPr>
            <a:r>
              <a:rPr lang="sv-se" sz="1400" b="0" i="0" u="none" baseline="0" dirty="0"/>
              <a:t>Mode</a:t>
            </a:r>
          </a:p>
          <a:p>
            <a:pPr marL="285750" indent="-285750" algn="l" rtl="0">
              <a:buFont typeface="Arial" panose="020B0604020202020204" pitchFamily="34" charset="0"/>
              <a:buChar char="•"/>
            </a:pPr>
            <a:r>
              <a:rPr lang="sv-se" sz="1400" b="0" i="0" u="none" baseline="0" dirty="0"/>
              <a:t>Design</a:t>
            </a:r>
          </a:p>
          <a:p>
            <a:pPr marL="285750" indent="-285750" algn="l" rtl="0">
              <a:buFont typeface="Arial" panose="020B0604020202020204" pitchFamily="34" charset="0"/>
              <a:buChar char="•"/>
            </a:pPr>
            <a:r>
              <a:rPr lang="sv-se" sz="1400" b="0" i="0" u="none" baseline="0" dirty="0"/>
              <a:t>Kostymdesign: scenkonst och film </a:t>
            </a:r>
          </a:p>
          <a:p>
            <a:pPr marL="285750" indent="-285750" algn="l" rtl="0">
              <a:buFont typeface="Arial" panose="020B0604020202020204" pitchFamily="34" charset="0"/>
              <a:buChar char="•"/>
            </a:pPr>
            <a:r>
              <a:rPr lang="sv-se" sz="1400" b="0" i="0" u="none" baseline="0" dirty="0" err="1"/>
              <a:t>Inredningsarkitektur</a:t>
            </a:r>
            <a:endParaRPr lang="sv-se" sz="1400" b="0" i="0" u="none" baseline="0" dirty="0"/>
          </a:p>
          <a:p>
            <a:pPr marL="285750" indent="-285750" algn="l" rtl="0">
              <a:buFont typeface="Arial" panose="020B0604020202020204" pitchFamily="34" charset="0"/>
              <a:buChar char="•"/>
            </a:pPr>
            <a:r>
              <a:rPr lang="sv-se" sz="1400" b="0" i="0" u="none" baseline="0" dirty="0"/>
              <a:t>Visuell kommunikation och design</a:t>
            </a:r>
          </a:p>
          <a:p>
            <a:endParaRPr lang="sv-se" sz="1400" dirty="0"/>
          </a:p>
          <a:p>
            <a:pPr algn="l" rtl="0"/>
            <a:r>
              <a:rPr lang="sv-se" sz="1400" b="1" i="0" u="none" baseline="0" dirty="0"/>
              <a:t>Engelskspråkigt program:</a:t>
            </a:r>
          </a:p>
          <a:p>
            <a:pPr marL="285750" indent="-285750" algn="l" rtl="0">
              <a:buFont typeface="Arial" panose="020B0604020202020204" pitchFamily="34" charset="0"/>
              <a:buChar char="•"/>
            </a:pPr>
            <a:r>
              <a:rPr lang="sv-se" sz="1400" b="0" i="0" u="none" baseline="0" dirty="0"/>
              <a:t>Design and Media</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15</a:t>
            </a:fld>
            <a:endParaRPr lang="sv-se" dirty="0"/>
          </a:p>
        </p:txBody>
      </p:sp>
      <p:pic>
        <p:nvPicPr>
          <p:cNvPr id="10" name="Picture Placeholder 9">
            <a:extLst>
              <a:ext uri="{FF2B5EF4-FFF2-40B4-BE49-F238E27FC236}">
                <a16:creationId xmlns:a16="http://schemas.microsoft.com/office/drawing/2014/main" id="{E81898E6-5D3E-C657-5178-D14D28885B89}"/>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359880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en-FI"/>
              <a:t>09/26/2025</a:t>
            </a:fld>
            <a:endParaRPr lang="sv-se"/>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16</a:t>
            </a:fld>
            <a:endParaRPr lang="sv-se"/>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sv-se" b="1" i="0" u="none" baseline="0"/>
              <a:t>Det tekniska området</a:t>
            </a:r>
            <a:endParaRPr lang="sv-se" dirty="0"/>
          </a:p>
        </p:txBody>
      </p:sp>
    </p:spTree>
    <p:extLst>
      <p:ext uri="{BB962C8B-B14F-4D97-AF65-F5344CB8AC3E}">
        <p14:creationId xmlns:p14="http://schemas.microsoft.com/office/powerpoint/2010/main" val="21851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B8461B7-A2A1-9C3F-97E8-409F9EA56E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sv-se" b="1" i="0" u="none" baseline="0"/>
              <a:t>Det tekniska området</a:t>
            </a:r>
            <a:endParaRPr lang="sv-se" dirty="0"/>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a:xfrm>
            <a:off x="407987" y="1772816"/>
            <a:ext cx="5327972" cy="3671887"/>
          </a:xfrm>
        </p:spPr>
        <p:txBody>
          <a:bodyPr/>
          <a:lstStyle/>
          <a:p>
            <a:pPr marL="342900" indent="-342900" algn="l" rtl="0">
              <a:buFont typeface="Arial" panose="020B0604020202020204" pitchFamily="34" charset="0"/>
              <a:buChar char="•"/>
            </a:pPr>
            <a:r>
              <a:rPr lang="sv-se" b="0" i="0" u="none" baseline="0" dirty="0"/>
              <a:t>Det bredaste utbildningsutbudet inom det tekniska området i Finland</a:t>
            </a:r>
          </a:p>
          <a:p>
            <a:pPr marL="342900" indent="-342900" algn="l" rtl="0">
              <a:buFont typeface="Arial" panose="020B0604020202020204" pitchFamily="34" charset="0"/>
              <a:buChar char="•"/>
            </a:pPr>
            <a:r>
              <a:rPr lang="sv-se" b="0" i="0" u="none" baseline="0" dirty="0"/>
              <a:t>Eftertraktad examen på arbetsmarknaden</a:t>
            </a:r>
          </a:p>
          <a:p>
            <a:pPr marL="342900" indent="-342900" algn="l" rtl="0">
              <a:buFont typeface="Arial" panose="020B0604020202020204" pitchFamily="34" charset="0"/>
              <a:buChar char="•"/>
            </a:pPr>
            <a:r>
              <a:rPr lang="sv-se" b="0" i="0" u="none" baseline="0" dirty="0"/>
              <a:t>Genom att välja biämnen kan du anpassa din examen efter dina önskemål</a:t>
            </a:r>
          </a:p>
          <a:p>
            <a:pPr marL="342900" indent="-342900" algn="l" rtl="0">
              <a:buFont typeface="Arial" panose="020B0604020202020204" pitchFamily="34" charset="0"/>
              <a:buChar char="•"/>
            </a:pPr>
            <a:r>
              <a:rPr lang="sv-se" b="0" i="0" u="none" baseline="0" dirty="0"/>
              <a:t>En gemensam vilja att lösa problem och göra samhället mer funktionellt, etiskt och hållbart</a:t>
            </a:r>
          </a:p>
          <a:p>
            <a:pPr marL="342900" indent="-342900" algn="l" rtl="0">
              <a:buFont typeface="Arial" panose="020B0604020202020204" pitchFamily="34" charset="0"/>
              <a:buChar char="•"/>
            </a:pPr>
            <a:r>
              <a:rPr lang="sv-se" b="0" i="0" u="none" baseline="0" dirty="0"/>
              <a:t>Framtidens utmaningar skapar ett växande behov för experter inom branschen</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17</a:t>
            </a:fld>
            <a:endParaRPr lang="sv-se" dirty="0"/>
          </a:p>
        </p:txBody>
      </p:sp>
    </p:spTree>
    <p:extLst>
      <p:ext uri="{BB962C8B-B14F-4D97-AF65-F5344CB8AC3E}">
        <p14:creationId xmlns:p14="http://schemas.microsoft.com/office/powerpoint/2010/main" val="391637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sv-se" sz="3200" b="1" i="0" u="none" baseline="0">
                <a:latin typeface="Arial" charset="0"/>
                <a:ea typeface="Arial" charset="0"/>
                <a:cs typeface="Arial" charset="0"/>
              </a:rPr>
              <a:t>Kandidatutbildningar inom teknik</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a:xfrm>
            <a:off x="414729" y="1593056"/>
            <a:ext cx="5327972" cy="3671887"/>
          </a:xfrm>
        </p:spPr>
        <p:txBody>
          <a:bodyPr numCol="2" spcCol="180000"/>
          <a:lstStyle/>
          <a:p>
            <a:pPr algn="l" rtl="0"/>
            <a:r>
              <a:rPr lang="sv-se" sz="1200" b="1" i="0" u="none" baseline="0" dirty="0"/>
              <a:t>Finsk- och svenskspråkiga utbildningar:</a:t>
            </a:r>
          </a:p>
          <a:p>
            <a:pPr marL="171450" indent="-171450" algn="l" rtl="0">
              <a:buFont typeface="Arial" panose="020B0604020202020204" pitchFamily="34" charset="0"/>
              <a:buChar char="•"/>
            </a:pPr>
            <a:r>
              <a:rPr lang="sv-se" sz="1200" b="0" i="0" u="none" baseline="0" dirty="0"/>
              <a:t>Automation och robotik</a:t>
            </a:r>
          </a:p>
          <a:p>
            <a:pPr marL="171450" indent="-171450" algn="l" rtl="0">
              <a:buFont typeface="Arial" panose="020B0604020202020204" pitchFamily="34" charset="0"/>
              <a:buChar char="•"/>
            </a:pPr>
            <a:r>
              <a:rPr lang="sv-se" sz="1200" b="0" i="0" u="none" baseline="0" dirty="0"/>
              <a:t>Bioinformationsteknologi</a:t>
            </a:r>
          </a:p>
          <a:p>
            <a:pPr marL="171450" indent="-171450" algn="l" rtl="0">
              <a:buFont typeface="Arial" panose="020B0604020202020204" pitchFamily="34" charset="0"/>
              <a:buChar char="•"/>
            </a:pPr>
            <a:r>
              <a:rPr lang="sv-se" sz="1200" b="0" i="0" u="none" baseline="0" dirty="0"/>
              <a:t>Elektronik och elektrofysik</a:t>
            </a:r>
          </a:p>
          <a:p>
            <a:pPr marL="171450" indent="-171450" algn="l" rtl="0">
              <a:buFont typeface="Arial" panose="020B0604020202020204" pitchFamily="34" charset="0"/>
              <a:buChar char="•"/>
            </a:pPr>
            <a:r>
              <a:rPr lang="sv-se" sz="1200" b="0" i="0" u="none" baseline="0" dirty="0"/>
              <a:t>Energi- och maskinteknik</a:t>
            </a:r>
          </a:p>
          <a:p>
            <a:pPr marL="171450" indent="-171450" algn="l" rtl="0">
              <a:buFont typeface="Arial" panose="020B0604020202020204" pitchFamily="34" charset="0"/>
              <a:buChar char="•"/>
            </a:pPr>
            <a:r>
              <a:rPr lang="sv-se" sz="1200" b="0" i="0" u="none" baseline="0" dirty="0"/>
              <a:t>Informationsteknologi</a:t>
            </a:r>
          </a:p>
          <a:p>
            <a:pPr marL="171450" indent="-171450" algn="l" rtl="0">
              <a:buFont typeface="Arial" panose="020B0604020202020204" pitchFamily="34" charset="0"/>
              <a:buChar char="•"/>
            </a:pPr>
            <a:r>
              <a:rPr lang="sv-se" sz="1200" b="0" i="0" u="none" baseline="0" dirty="0"/>
              <a:t>Informationsnätverk</a:t>
            </a:r>
          </a:p>
          <a:p>
            <a:pPr marL="171450" indent="-171450" algn="l" rtl="0">
              <a:buFont typeface="Arial" panose="020B0604020202020204" pitchFamily="34" charset="0"/>
              <a:buChar char="•"/>
            </a:pPr>
            <a:r>
              <a:rPr lang="sv-se" sz="1200" b="0" i="0" u="none" baseline="0" dirty="0"/>
              <a:t>Kemiteknik</a:t>
            </a:r>
          </a:p>
          <a:p>
            <a:pPr marL="171450" indent="-171450" algn="l" rtl="0">
              <a:buFont typeface="Arial" panose="020B0604020202020204" pitchFamily="34" charset="0"/>
              <a:buChar char="•"/>
            </a:pPr>
            <a:r>
              <a:rPr lang="sv-se" sz="1200" b="0" i="0" u="none" baseline="0" dirty="0"/>
              <a:t>Hållbara samhällen</a:t>
            </a:r>
          </a:p>
          <a:p>
            <a:pPr marL="171450" indent="-171450" algn="l" rtl="0">
              <a:buFont typeface="Arial" panose="020B0604020202020204" pitchFamily="34" charset="0"/>
              <a:buChar char="•"/>
            </a:pPr>
            <a:r>
              <a:rPr lang="sv-se" sz="1200" b="0" i="0" u="none" baseline="0" dirty="0"/>
              <a:t>Fastighetsekonomi och geoinformatik</a:t>
            </a:r>
            <a:endParaRPr lang="sv-se" sz="1200" dirty="0"/>
          </a:p>
          <a:p>
            <a:pPr marL="171450" indent="-171450" algn="l" rtl="0">
              <a:buFont typeface="Arial" panose="020B0604020202020204" pitchFamily="34" charset="0"/>
              <a:buChar char="•"/>
            </a:pPr>
            <a:r>
              <a:rPr lang="sv-se" sz="1200" b="0" i="0" u="none" baseline="0" dirty="0"/>
              <a:t>Byggnadsteknik</a:t>
            </a:r>
          </a:p>
          <a:p>
            <a:pPr marL="171450" indent="-171450" algn="l" rtl="0">
              <a:buFont typeface="Arial" panose="020B0604020202020204" pitchFamily="34" charset="0"/>
              <a:buChar char="•"/>
            </a:pPr>
            <a:r>
              <a:rPr lang="sv-se" sz="1200" b="0" i="0" u="none" baseline="0" dirty="0"/>
              <a:t>Elenergiteknik</a:t>
            </a:r>
          </a:p>
          <a:p>
            <a:pPr marL="171450" indent="-171450" algn="l" rtl="0">
              <a:buFont typeface="Arial" panose="020B0604020202020204" pitchFamily="34" charset="0"/>
              <a:buChar char="•"/>
            </a:pPr>
            <a:r>
              <a:rPr lang="sv-se" sz="1200" b="0" i="0" u="none" baseline="0" dirty="0"/>
              <a:t>Teknisk fysik och matematik</a:t>
            </a:r>
          </a:p>
          <a:p>
            <a:pPr marL="171450" indent="-171450" algn="l" rtl="0">
              <a:buFont typeface="Arial" panose="020B0604020202020204" pitchFamily="34" charset="0"/>
              <a:buChar char="•"/>
            </a:pPr>
            <a:r>
              <a:rPr lang="sv-se" sz="1200" b="0" i="0" u="none" baseline="0" dirty="0"/>
              <a:t>Teknisk psykologi</a:t>
            </a:r>
          </a:p>
          <a:p>
            <a:pPr marL="171450" indent="-171450" algn="l" rtl="0">
              <a:buFont typeface="Arial" panose="020B0604020202020204" pitchFamily="34" charset="0"/>
              <a:buChar char="•"/>
            </a:pPr>
            <a:r>
              <a:rPr lang="sv-se" sz="1200" b="0" i="0" u="none" baseline="0" dirty="0"/>
              <a:t>Datateknik</a:t>
            </a:r>
          </a:p>
          <a:p>
            <a:pPr marL="171450" indent="-171450" algn="l" rtl="0">
              <a:buFont typeface="Arial" panose="020B0604020202020204" pitchFamily="34" charset="0"/>
              <a:buChar char="•"/>
            </a:pPr>
            <a:r>
              <a:rPr lang="sv-se" sz="1200" b="0" i="0" u="none" baseline="0" dirty="0"/>
              <a:t>Produktionsekonomi</a:t>
            </a:r>
          </a:p>
          <a:p>
            <a:pPr marL="171450" indent="-171450" algn="l" rtl="0">
              <a:buFont typeface="Arial" panose="020B0604020202020204" pitchFamily="34" charset="0"/>
              <a:buChar char="•"/>
            </a:pPr>
            <a:r>
              <a:rPr lang="sv-se" sz="1200" b="0" i="0" u="none" baseline="0" dirty="0"/>
              <a:t>Arkitektur (ARTS)</a:t>
            </a:r>
          </a:p>
          <a:p>
            <a:pPr marL="171450" indent="-171450" algn="l" rtl="0">
              <a:buFont typeface="Arial" panose="020B0604020202020204" pitchFamily="34" charset="0"/>
              <a:buChar char="•"/>
            </a:pPr>
            <a:r>
              <a:rPr lang="sv-se" sz="1200" b="0" i="0" u="none" baseline="0" dirty="0"/>
              <a:t>Landskapsarkitektur (ARTS)</a:t>
            </a:r>
          </a:p>
          <a:p>
            <a:endParaRPr lang="sv-se" sz="1200" dirty="0"/>
          </a:p>
          <a:p>
            <a:pPr algn="l" rtl="0"/>
            <a:r>
              <a:rPr lang="sv-se" sz="1200" b="1" i="0" u="none" baseline="0" dirty="0"/>
              <a:t>Engelskspråkiga utbildningar:</a:t>
            </a:r>
          </a:p>
          <a:p>
            <a:pPr marL="171450" indent="-171450" algn="l" rtl="0">
              <a:buFont typeface="Arial" panose="020B0604020202020204" pitchFamily="34" charset="0"/>
              <a:buChar char="•"/>
            </a:pPr>
            <a:r>
              <a:rPr lang="sv-se" sz="1200" b="0" i="0" u="none" baseline="0" dirty="0" err="1"/>
              <a:t>Chemical</a:t>
            </a:r>
            <a:r>
              <a:rPr lang="sv-se" sz="1200" b="0" i="0" u="none" baseline="0" dirty="0"/>
              <a:t> </a:t>
            </a:r>
            <a:r>
              <a:rPr lang="sv-se" sz="1200" b="0" i="0" u="none" baseline="0" dirty="0" err="1"/>
              <a:t>Engineering</a:t>
            </a:r>
            <a:endParaRPr lang="sv-se" sz="1200" b="0" i="0" u="none" baseline="0" dirty="0"/>
          </a:p>
          <a:p>
            <a:pPr marL="171450" indent="-171450" algn="l" rtl="0">
              <a:buFont typeface="Arial" panose="020B0604020202020204" pitchFamily="34" charset="0"/>
              <a:buChar char="•"/>
            </a:pPr>
            <a:r>
              <a:rPr lang="sv-se" sz="1200" b="0" i="0" u="none" baseline="0" dirty="0" err="1"/>
              <a:t>Computational</a:t>
            </a:r>
            <a:r>
              <a:rPr lang="sv-se" sz="1200" b="0" i="0" u="none" baseline="0" dirty="0"/>
              <a:t> </a:t>
            </a:r>
            <a:r>
              <a:rPr lang="sv-se" sz="1200" b="0" i="0" u="none" baseline="0" dirty="0" err="1"/>
              <a:t>Engineering</a:t>
            </a:r>
            <a:endParaRPr lang="sv-se" sz="1200" b="0" i="0" u="none" baseline="0" dirty="0"/>
          </a:p>
          <a:p>
            <a:pPr marL="171450" indent="-171450" algn="l" rtl="0">
              <a:buFont typeface="Arial" panose="020B0604020202020204" pitchFamily="34" charset="0"/>
              <a:buChar char="•"/>
            </a:pPr>
            <a:r>
              <a:rPr lang="sv-se" sz="1200" b="0" i="0" u="none" baseline="0" dirty="0"/>
              <a:t>Computer </a:t>
            </a:r>
            <a:r>
              <a:rPr lang="sv-se" sz="1200" b="0" i="0" u="none" baseline="0" dirty="0" err="1"/>
              <a:t>Engineering</a:t>
            </a:r>
            <a:endParaRPr lang="sv-se" sz="1200" b="0" i="0" u="none" baseline="0" dirty="0"/>
          </a:p>
          <a:p>
            <a:pPr marL="171450" indent="-171450" algn="l" rtl="0">
              <a:buFont typeface="Arial" panose="020B0604020202020204" pitchFamily="34" charset="0"/>
              <a:buChar char="•"/>
            </a:pPr>
            <a:r>
              <a:rPr lang="sv-se" sz="1200" b="0" i="0" u="none" baseline="0" dirty="0"/>
              <a:t>Data Science</a:t>
            </a:r>
          </a:p>
          <a:p>
            <a:pPr marL="171450" indent="-171450" algn="l" rtl="0">
              <a:buFont typeface="Arial" panose="020B0604020202020204" pitchFamily="34" charset="0"/>
              <a:buChar char="•"/>
            </a:pPr>
            <a:r>
              <a:rPr lang="sv-se" sz="1200" b="0" i="0" u="none" baseline="0" dirty="0"/>
              <a:t>Digital Systems and Design</a:t>
            </a:r>
          </a:p>
          <a:p>
            <a:pPr marL="171450" indent="-171450" algn="l" rtl="0">
              <a:buFont typeface="Arial" panose="020B0604020202020204" pitchFamily="34" charset="0"/>
              <a:buChar char="•"/>
            </a:pPr>
            <a:r>
              <a:rPr lang="sv-se" sz="1200" b="0" i="0" u="none" baseline="0" dirty="0"/>
              <a:t>Quantum </a:t>
            </a:r>
            <a:r>
              <a:rPr lang="sv-se" sz="1200" b="0" i="0" u="none" baseline="0" dirty="0" err="1"/>
              <a:t>Technology</a:t>
            </a:r>
            <a:endParaRPr lang="sv-se" sz="1200" b="0" i="0" u="none" baseline="0" dirty="0"/>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18</a:t>
            </a:fld>
            <a:endParaRPr lang="sv-se" dirty="0"/>
          </a:p>
        </p:txBody>
      </p:sp>
      <p:pic>
        <p:nvPicPr>
          <p:cNvPr id="10" name="Picture Placeholder 9">
            <a:extLst>
              <a:ext uri="{FF2B5EF4-FFF2-40B4-BE49-F238E27FC236}">
                <a16:creationId xmlns:a16="http://schemas.microsoft.com/office/drawing/2014/main" id="{ED4B09B9-00D5-187F-2247-75BA3B88468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p:spPr>
      </p:pic>
    </p:spTree>
    <p:extLst>
      <p:ext uri="{BB962C8B-B14F-4D97-AF65-F5344CB8AC3E}">
        <p14:creationId xmlns:p14="http://schemas.microsoft.com/office/powerpoint/2010/main" val="71484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en-FI"/>
              <a:t>09/26/2025</a:t>
            </a:fld>
            <a:endParaRPr lang="sv-se"/>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19</a:t>
            </a:fld>
            <a:endParaRPr lang="sv-se"/>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sv-se" b="1" i="0" u="none" baseline="0"/>
              <a:t>Studier vid Aalto</a:t>
            </a:r>
            <a:endParaRPr lang="sv-se" dirty="0"/>
          </a:p>
        </p:txBody>
      </p:sp>
    </p:spTree>
    <p:extLst>
      <p:ext uri="{BB962C8B-B14F-4D97-AF65-F5344CB8AC3E}">
        <p14:creationId xmlns:p14="http://schemas.microsoft.com/office/powerpoint/2010/main" val="353077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8A644C-58A9-F95B-B3C6-FE8CA7105F82}"/>
              </a:ext>
            </a:extLst>
          </p:cNvPr>
          <p:cNvSpPr>
            <a:spLocks noGrp="1"/>
          </p:cNvSpPr>
          <p:nvPr>
            <p:ph type="dt" sz="half" idx="10"/>
          </p:nvPr>
        </p:nvSpPr>
        <p:spPr/>
        <p:txBody>
          <a:bodyPr/>
          <a:lstStyle/>
          <a:p>
            <a:pPr algn="r" rtl="0"/>
            <a:fld id="{910783D3-C302-4CE8-B9EA-53F31C941894}" type="datetime1">
              <a:rPr lang="en-FI"/>
              <a:t>09/26/2025</a:t>
            </a:fld>
            <a:endParaRPr lang="sv-se"/>
          </a:p>
        </p:txBody>
      </p:sp>
      <p:sp>
        <p:nvSpPr>
          <p:cNvPr id="3" name="Slide Number Placeholder 2">
            <a:extLst>
              <a:ext uri="{FF2B5EF4-FFF2-40B4-BE49-F238E27FC236}">
                <a16:creationId xmlns:a16="http://schemas.microsoft.com/office/drawing/2014/main" id="{A91EF2AF-F52F-1C1C-2AD4-37E7A763CBED}"/>
              </a:ext>
            </a:extLst>
          </p:cNvPr>
          <p:cNvSpPr>
            <a:spLocks noGrp="1"/>
          </p:cNvSpPr>
          <p:nvPr>
            <p:ph type="sldNum" sz="quarter" idx="12"/>
          </p:nvPr>
        </p:nvSpPr>
        <p:spPr/>
        <p:txBody>
          <a:bodyPr/>
          <a:lstStyle/>
          <a:p>
            <a:pPr algn="r" rtl="0"/>
            <a:fld id="{D701140D-C14F-41CA-99FC-0EF83E8DA40A}" type="slidenum">
              <a:rPr/>
              <a:t>2</a:t>
            </a:fld>
            <a:endParaRPr lang="sv-se"/>
          </a:p>
        </p:txBody>
      </p:sp>
      <p:sp>
        <p:nvSpPr>
          <p:cNvPr id="4" name="Title 3">
            <a:extLst>
              <a:ext uri="{FF2B5EF4-FFF2-40B4-BE49-F238E27FC236}">
                <a16:creationId xmlns:a16="http://schemas.microsoft.com/office/drawing/2014/main" id="{1ADED693-965E-EE57-A043-5C186C669F26}"/>
              </a:ext>
            </a:extLst>
          </p:cNvPr>
          <p:cNvSpPr>
            <a:spLocks noGrp="1"/>
          </p:cNvSpPr>
          <p:nvPr>
            <p:ph type="ctrTitle"/>
          </p:nvPr>
        </p:nvSpPr>
        <p:spPr/>
        <p:txBody>
          <a:bodyPr/>
          <a:lstStyle/>
          <a:p>
            <a:pPr rtl="0"/>
            <a:r>
              <a:rPr lang="sv-se" b="1" i="0" u="none" baseline="0"/>
              <a:t>Förnamn Efternamn</a:t>
            </a:r>
            <a:br>
              <a:rPr lang="sv-se"/>
            </a:br>
            <a:br>
              <a:rPr lang="sv-se"/>
            </a:br>
            <a:r>
              <a:rPr lang="sv-se" sz="2400" b="1" i="0" u="none" baseline="0"/>
              <a:t>Huvudämne</a:t>
            </a:r>
            <a:endParaRPr lang="sv-se" sz="2400" dirty="0"/>
          </a:p>
        </p:txBody>
      </p:sp>
    </p:spTree>
    <p:extLst>
      <p:ext uri="{BB962C8B-B14F-4D97-AF65-F5344CB8AC3E}">
        <p14:creationId xmlns:p14="http://schemas.microsoft.com/office/powerpoint/2010/main" val="21803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F114-F8E5-1AE2-E921-E2AF2A4817E6}"/>
              </a:ext>
            </a:extLst>
          </p:cNvPr>
          <p:cNvSpPr>
            <a:spLocks noGrp="1"/>
          </p:cNvSpPr>
          <p:nvPr>
            <p:ph type="title"/>
          </p:nvPr>
        </p:nvSpPr>
        <p:spPr/>
        <p:txBody>
          <a:bodyPr/>
          <a:lstStyle/>
          <a:p>
            <a:pPr algn="l" rtl="0"/>
            <a:r>
              <a:rPr lang="sv-se" b="1" i="0" u="none" baseline="0"/>
              <a:t>Aalto-universitetets campus</a:t>
            </a:r>
            <a:endParaRPr lang="sv-se" dirty="0"/>
          </a:p>
        </p:txBody>
      </p:sp>
      <p:sp>
        <p:nvSpPr>
          <p:cNvPr id="3" name="Date Placeholder 2">
            <a:extLst>
              <a:ext uri="{FF2B5EF4-FFF2-40B4-BE49-F238E27FC236}">
                <a16:creationId xmlns:a16="http://schemas.microsoft.com/office/drawing/2014/main" id="{A4BE4C8F-8CC7-DDA1-0240-8D88AF720905}"/>
              </a:ext>
            </a:extLst>
          </p:cNvPr>
          <p:cNvSpPr>
            <a:spLocks noGrp="1"/>
          </p:cNvSpPr>
          <p:nvPr>
            <p:ph type="dt" sz="half" idx="10"/>
          </p:nvPr>
        </p:nvSpPr>
        <p:spPr/>
        <p:txBody>
          <a:bodyPr/>
          <a:lstStyle/>
          <a:p>
            <a:pPr algn="r" rtl="0"/>
            <a:fld id="{30458DA4-33CA-4F40-84C0-C5D87AF1589C}" type="datetime1">
              <a:rPr lang="en-FI"/>
              <a:t>09/26/2025</a:t>
            </a:fld>
            <a:endParaRPr lang="sv-se"/>
          </a:p>
        </p:txBody>
      </p:sp>
      <p:sp>
        <p:nvSpPr>
          <p:cNvPr id="4" name="Slide Number Placeholder 3">
            <a:extLst>
              <a:ext uri="{FF2B5EF4-FFF2-40B4-BE49-F238E27FC236}">
                <a16:creationId xmlns:a16="http://schemas.microsoft.com/office/drawing/2014/main" id="{7DBF7F0F-6547-AA4C-3B4B-C0E6CC7D9E73}"/>
              </a:ext>
            </a:extLst>
          </p:cNvPr>
          <p:cNvSpPr>
            <a:spLocks noGrp="1"/>
          </p:cNvSpPr>
          <p:nvPr>
            <p:ph type="sldNum" sz="quarter" idx="12"/>
          </p:nvPr>
        </p:nvSpPr>
        <p:spPr/>
        <p:txBody>
          <a:bodyPr/>
          <a:lstStyle/>
          <a:p>
            <a:pPr algn="r" rtl="0"/>
            <a:fld id="{D701140D-C14F-41CA-99FC-0EF83E8DA40A}" type="slidenum">
              <a:rPr/>
              <a:t>20</a:t>
            </a:fld>
            <a:endParaRPr lang="sv-se"/>
          </a:p>
        </p:txBody>
      </p:sp>
      <p:grpSp>
        <p:nvGrpSpPr>
          <p:cNvPr id="23" name="Group 22">
            <a:extLst>
              <a:ext uri="{FF2B5EF4-FFF2-40B4-BE49-F238E27FC236}">
                <a16:creationId xmlns:a16="http://schemas.microsoft.com/office/drawing/2014/main" id="{EFB76EF1-36FD-7774-20D4-A7BEEA31071D}"/>
              </a:ext>
            </a:extLst>
          </p:cNvPr>
          <p:cNvGrpSpPr/>
          <p:nvPr/>
        </p:nvGrpSpPr>
        <p:grpSpPr>
          <a:xfrm>
            <a:off x="6428438" y="2207188"/>
            <a:ext cx="1397557" cy="4056662"/>
            <a:chOff x="5984278" y="2173579"/>
            <a:chExt cx="1397557" cy="4056662"/>
          </a:xfrm>
        </p:grpSpPr>
        <p:sp>
          <p:nvSpPr>
            <p:cNvPr id="8" name="Text Placeholder 10">
              <a:extLst>
                <a:ext uri="{FF2B5EF4-FFF2-40B4-BE49-F238E27FC236}">
                  <a16:creationId xmlns:a16="http://schemas.microsoft.com/office/drawing/2014/main" id="{5D9DF56B-99D9-23C7-A99B-57C480FFBEF4}"/>
                </a:ext>
              </a:extLst>
            </p:cNvPr>
            <p:cNvSpPr txBox="1">
              <a:spLocks/>
            </p:cNvSpPr>
            <p:nvPr/>
          </p:nvSpPr>
          <p:spPr>
            <a:xfrm>
              <a:off x="5984278" y="3674785"/>
              <a:ext cx="1397557" cy="25554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sv-se" sz="1300" b="1" i="0" u="none" baseline="0">
                  <a:cs typeface="Arial"/>
                </a:rPr>
                <a:t>Omfattande tjänster</a:t>
              </a:r>
            </a:p>
            <a:p>
              <a:pPr marL="0" indent="0" algn="l" rtl="0">
                <a:buNone/>
              </a:pPr>
              <a:r>
                <a:rPr lang="sv-se" sz="1200" b="0" i="0" u="none" baseline="0">
                  <a:cs typeface="Arial"/>
                </a:rPr>
                <a:t>Köpcenter, restauranger, caféer, gym, affär för studietillbehör, mataffärer, metrostation, spårvagn och omfattande busslinjer.</a:t>
              </a:r>
            </a:p>
          </p:txBody>
        </p:sp>
        <p:pic>
          <p:nvPicPr>
            <p:cNvPr id="11" name="Picture 10">
              <a:extLst>
                <a:ext uri="{FF2B5EF4-FFF2-40B4-BE49-F238E27FC236}">
                  <a16:creationId xmlns:a16="http://schemas.microsoft.com/office/drawing/2014/main" id="{C29B2E76-FFD4-9992-7FF2-63074C916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7345" y="2173579"/>
              <a:ext cx="1255421" cy="1255421"/>
            </a:xfrm>
            <a:prstGeom prst="ellipse">
              <a:avLst/>
            </a:prstGeom>
          </p:spPr>
        </p:pic>
      </p:grpSp>
      <p:grpSp>
        <p:nvGrpSpPr>
          <p:cNvPr id="21" name="Group 20">
            <a:extLst>
              <a:ext uri="{FF2B5EF4-FFF2-40B4-BE49-F238E27FC236}">
                <a16:creationId xmlns:a16="http://schemas.microsoft.com/office/drawing/2014/main" id="{8A3ED78D-C7A7-BE16-CFA0-2FDDCC94911A}"/>
              </a:ext>
            </a:extLst>
          </p:cNvPr>
          <p:cNvGrpSpPr/>
          <p:nvPr/>
        </p:nvGrpSpPr>
        <p:grpSpPr>
          <a:xfrm>
            <a:off x="2855640" y="2187369"/>
            <a:ext cx="1499522" cy="4053716"/>
            <a:chOff x="2693504" y="2187369"/>
            <a:chExt cx="1499522" cy="4053716"/>
          </a:xfrm>
        </p:grpSpPr>
        <p:sp>
          <p:nvSpPr>
            <p:cNvPr id="6" name="Text Placeholder 8">
              <a:extLst>
                <a:ext uri="{FF2B5EF4-FFF2-40B4-BE49-F238E27FC236}">
                  <a16:creationId xmlns:a16="http://schemas.microsoft.com/office/drawing/2014/main" id="{BCF43D83-D855-59E9-6098-FC65B496CE82}"/>
                </a:ext>
              </a:extLst>
            </p:cNvPr>
            <p:cNvSpPr txBox="1">
              <a:spLocks/>
            </p:cNvSpPr>
            <p:nvPr/>
          </p:nvSpPr>
          <p:spPr>
            <a:xfrm>
              <a:off x="2693504" y="3679800"/>
              <a:ext cx="1499522" cy="256128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sv-se" sz="1300" b="1" i="0" u="none" baseline="0">
                  <a:cs typeface="Arial"/>
                </a:rPr>
                <a:t>Studielokaler</a:t>
              </a:r>
            </a:p>
            <a:p>
              <a:pPr marL="0" indent="0" algn="l" rtl="0">
                <a:buNone/>
              </a:pPr>
              <a:r>
                <a:rPr lang="sv-se" sz="1200" b="0" i="0" u="none" baseline="0">
                  <a:cs typeface="Arial"/>
                </a:rPr>
                <a:t>På campus finns bl.a. ett bibliotek, studerandehubbar för självständigt arbete, laboratorier, studior och verkstäder.</a:t>
              </a:r>
            </a:p>
            <a:p>
              <a:pPr marL="285750" indent="-285750" algn="l" rtl="0"/>
              <a:endParaRPr lang="sv-se" sz="1300" dirty="0">
                <a:cs typeface="Arial"/>
              </a:endParaRPr>
            </a:p>
          </p:txBody>
        </p:sp>
        <p:pic>
          <p:nvPicPr>
            <p:cNvPr id="12" name="Picture 11">
              <a:extLst>
                <a:ext uri="{FF2B5EF4-FFF2-40B4-BE49-F238E27FC236}">
                  <a16:creationId xmlns:a16="http://schemas.microsoft.com/office/drawing/2014/main" id="{BACD057D-711B-54E0-5376-C2787430F4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3504" y="2187369"/>
              <a:ext cx="1241631" cy="1241631"/>
            </a:xfrm>
            <a:prstGeom prst="ellipse">
              <a:avLst/>
            </a:prstGeom>
          </p:spPr>
        </p:pic>
      </p:grpSp>
      <p:grpSp>
        <p:nvGrpSpPr>
          <p:cNvPr id="20" name="Group 19">
            <a:extLst>
              <a:ext uri="{FF2B5EF4-FFF2-40B4-BE49-F238E27FC236}">
                <a16:creationId xmlns:a16="http://schemas.microsoft.com/office/drawing/2014/main" id="{25C10285-869C-49E5-9A14-1DBB96D4C0AE}"/>
              </a:ext>
            </a:extLst>
          </p:cNvPr>
          <p:cNvGrpSpPr/>
          <p:nvPr/>
        </p:nvGrpSpPr>
        <p:grpSpPr>
          <a:xfrm>
            <a:off x="1099677" y="2168850"/>
            <a:ext cx="1408291" cy="3463961"/>
            <a:chOff x="1106591" y="2187369"/>
            <a:chExt cx="1408291" cy="3463961"/>
          </a:xfrm>
        </p:grpSpPr>
        <p:sp>
          <p:nvSpPr>
            <p:cNvPr id="10" name="Text Placeholder 7">
              <a:extLst>
                <a:ext uri="{FF2B5EF4-FFF2-40B4-BE49-F238E27FC236}">
                  <a16:creationId xmlns:a16="http://schemas.microsoft.com/office/drawing/2014/main" id="{3A26A866-2426-A18B-FE9A-4FC4B10567EA}"/>
                </a:ext>
              </a:extLst>
            </p:cNvPr>
            <p:cNvSpPr txBox="1">
              <a:spLocks/>
            </p:cNvSpPr>
            <p:nvPr/>
          </p:nvSpPr>
          <p:spPr>
            <a:xfrm>
              <a:off x="1127448" y="3671635"/>
              <a:ext cx="1387434" cy="197969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sv-se" sz="1300" b="1" i="0" u="none" baseline="0">
                  <a:cs typeface="Arial"/>
                </a:rPr>
                <a:t>Tre områden på samma campus</a:t>
              </a:r>
            </a:p>
            <a:p>
              <a:pPr marL="0" indent="0" algn="l" rtl="0">
                <a:buNone/>
              </a:pPr>
              <a:r>
                <a:rPr lang="sv-se" sz="1200" b="0" i="0" u="none" baseline="0">
                  <a:cs typeface="Arial"/>
                </a:rPr>
                <a:t>I den mångvetenskapliga miljön träffar du människor med varierande utbildningsområden och studiebakgrund.</a:t>
              </a:r>
              <a:endParaRPr lang="sv-se" sz="1200" dirty="0"/>
            </a:p>
          </p:txBody>
        </p:sp>
        <p:pic>
          <p:nvPicPr>
            <p:cNvPr id="13" name="Picture 12">
              <a:extLst>
                <a:ext uri="{FF2B5EF4-FFF2-40B4-BE49-F238E27FC236}">
                  <a16:creationId xmlns:a16="http://schemas.microsoft.com/office/drawing/2014/main" id="{D87FF756-D81A-0F72-119F-AB8800DB8C3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06591" y="2187369"/>
              <a:ext cx="1241631" cy="1241631"/>
            </a:xfrm>
            <a:prstGeom prst="ellipse">
              <a:avLst/>
            </a:prstGeom>
          </p:spPr>
        </p:pic>
      </p:grpSp>
      <p:grpSp>
        <p:nvGrpSpPr>
          <p:cNvPr id="22" name="Group 21">
            <a:extLst>
              <a:ext uri="{FF2B5EF4-FFF2-40B4-BE49-F238E27FC236}">
                <a16:creationId xmlns:a16="http://schemas.microsoft.com/office/drawing/2014/main" id="{AD0E056F-5170-3B72-5C5D-0508710640A1}"/>
              </a:ext>
            </a:extLst>
          </p:cNvPr>
          <p:cNvGrpSpPr/>
          <p:nvPr/>
        </p:nvGrpSpPr>
        <p:grpSpPr>
          <a:xfrm>
            <a:off x="4599700" y="2160607"/>
            <a:ext cx="1434674" cy="4085864"/>
            <a:chOff x="4316660" y="2154856"/>
            <a:chExt cx="1434674" cy="4085864"/>
          </a:xfrm>
        </p:grpSpPr>
        <p:sp>
          <p:nvSpPr>
            <p:cNvPr id="7" name="Text Placeholder 9">
              <a:extLst>
                <a:ext uri="{FF2B5EF4-FFF2-40B4-BE49-F238E27FC236}">
                  <a16:creationId xmlns:a16="http://schemas.microsoft.com/office/drawing/2014/main" id="{02076353-C3B0-C5BA-602A-CB95AAFF08FB}"/>
                </a:ext>
              </a:extLst>
            </p:cNvPr>
            <p:cNvSpPr txBox="1">
              <a:spLocks/>
            </p:cNvSpPr>
            <p:nvPr/>
          </p:nvSpPr>
          <p:spPr>
            <a:xfrm>
              <a:off x="4344777" y="3680164"/>
              <a:ext cx="1406557" cy="25605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sv-se" sz="1300" b="1" i="0" u="none" baseline="0">
                  <a:cs typeface="Arial"/>
                </a:rPr>
                <a:t>Studentkårens lokaler för studerande</a:t>
              </a:r>
            </a:p>
            <a:p>
              <a:pPr marL="0" indent="0" algn="l" rtl="0">
                <a:buNone/>
              </a:pPr>
              <a:r>
                <a:rPr lang="sv-se" sz="1200" b="0" i="0" u="none" baseline="0">
                  <a:ea typeface="+mn-lt"/>
                  <a:cs typeface="+mn-lt"/>
                </a:rPr>
                <a:t>Förmånliga studentbostäder, gillesrum, festlokaler, motionslokaler, bastur och mycket mer!</a:t>
              </a:r>
              <a:endParaRPr lang="sv-se" sz="1200" dirty="0">
                <a:cs typeface="Arial"/>
              </a:endParaRPr>
            </a:p>
          </p:txBody>
        </p:sp>
        <p:pic>
          <p:nvPicPr>
            <p:cNvPr id="14" name="Picture 13">
              <a:extLst>
                <a:ext uri="{FF2B5EF4-FFF2-40B4-BE49-F238E27FC236}">
                  <a16:creationId xmlns:a16="http://schemas.microsoft.com/office/drawing/2014/main" id="{198D9D7D-E59D-E398-2CAE-4901D8DEFB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6660" y="2154856"/>
              <a:ext cx="1330834" cy="1330834"/>
            </a:xfrm>
            <a:prstGeom prst="ellipse">
              <a:avLst/>
            </a:prstGeom>
          </p:spPr>
        </p:pic>
      </p:grpSp>
      <p:grpSp>
        <p:nvGrpSpPr>
          <p:cNvPr id="24" name="Group 23">
            <a:extLst>
              <a:ext uri="{FF2B5EF4-FFF2-40B4-BE49-F238E27FC236}">
                <a16:creationId xmlns:a16="http://schemas.microsoft.com/office/drawing/2014/main" id="{D2D1A509-B585-35BF-1654-8A597E50E664}"/>
              </a:ext>
            </a:extLst>
          </p:cNvPr>
          <p:cNvGrpSpPr/>
          <p:nvPr/>
        </p:nvGrpSpPr>
        <p:grpSpPr>
          <a:xfrm>
            <a:off x="8211471" y="2168850"/>
            <a:ext cx="1656171" cy="4072235"/>
            <a:chOff x="7644337" y="2154857"/>
            <a:chExt cx="1656171" cy="4072235"/>
          </a:xfrm>
        </p:grpSpPr>
        <p:sp>
          <p:nvSpPr>
            <p:cNvPr id="9" name="Text Placeholder 11">
              <a:extLst>
                <a:ext uri="{FF2B5EF4-FFF2-40B4-BE49-F238E27FC236}">
                  <a16:creationId xmlns:a16="http://schemas.microsoft.com/office/drawing/2014/main" id="{F37E7465-4B97-8180-4A56-2DBB8ED638AC}"/>
                </a:ext>
              </a:extLst>
            </p:cNvPr>
            <p:cNvSpPr txBox="1">
              <a:spLocks/>
            </p:cNvSpPr>
            <p:nvPr/>
          </p:nvSpPr>
          <p:spPr>
            <a:xfrm>
              <a:off x="7680151" y="3671635"/>
              <a:ext cx="1620357" cy="2555457"/>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sv-se" sz="1300" b="1" i="0" u="none" baseline="0">
                  <a:cs typeface="Arial"/>
                </a:rPr>
                <a:t>Kombination av natur och stad</a:t>
              </a:r>
            </a:p>
            <a:p>
              <a:pPr marL="0" indent="0" algn="l" rtl="0">
                <a:buNone/>
              </a:pPr>
              <a:r>
                <a:rPr lang="sv-se" sz="1200" b="0" i="0" u="none" baseline="0">
                  <a:cs typeface="Arial"/>
                </a:rPr>
                <a:t>Vårt grönskande campus ligger bredvid ett naturskyddsområde vid havet. Det livliga campusområdet och de goda förbindelserna till Helsingfors centrum gör det också möjligt att njuta av stadens puls.</a:t>
              </a:r>
            </a:p>
          </p:txBody>
        </p:sp>
        <p:pic>
          <p:nvPicPr>
            <p:cNvPr id="15" name="Picture 14">
              <a:extLst>
                <a:ext uri="{FF2B5EF4-FFF2-40B4-BE49-F238E27FC236}">
                  <a16:creationId xmlns:a16="http://schemas.microsoft.com/office/drawing/2014/main" id="{7C3FA2D5-6C99-C7E5-C570-F2290FC7B09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644337" y="2154857"/>
              <a:ext cx="1330834" cy="1330834"/>
            </a:xfrm>
            <a:prstGeom prst="ellipse">
              <a:avLst/>
            </a:prstGeom>
          </p:spPr>
        </p:pic>
      </p:grpSp>
    </p:spTree>
    <p:extLst>
      <p:ext uri="{BB962C8B-B14F-4D97-AF65-F5344CB8AC3E}">
        <p14:creationId xmlns:p14="http://schemas.microsoft.com/office/powerpoint/2010/main" val="172808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sv-se" b="1" i="0" u="none" baseline="0"/>
              <a:t>Internationella möjligheter</a:t>
            </a:r>
            <a:endParaRPr lang="sv-se"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lgn="l" rtl="0">
              <a:spcBef>
                <a:spcPts val="1200"/>
              </a:spcBef>
              <a:buFont typeface="Arial" panose="020B0604020202020204" pitchFamily="34" charset="0"/>
              <a:buChar char="•"/>
            </a:pPr>
            <a:r>
              <a:rPr lang="sv-se" b="0" i="0" u="none" baseline="0"/>
              <a:t>Utbytesstudier</a:t>
            </a:r>
          </a:p>
          <a:p>
            <a:pPr marL="609600" lvl="1" indent="-342900" algn="l" rtl="0"/>
            <a:r>
              <a:rPr lang="sv-se" sz="1600" b="0" i="0" u="none" baseline="0">
                <a:ea typeface="+mn-lt"/>
                <a:cs typeface="+mn-lt"/>
              </a:rPr>
              <a:t>Ca 130 samarbetsuniversitet runt om i världen</a:t>
            </a:r>
            <a:endParaRPr lang="sv-se" sz="1600" dirty="0"/>
          </a:p>
          <a:p>
            <a:pPr marL="609600" lvl="1" indent="-342900" algn="l" rtl="0"/>
            <a:r>
              <a:rPr lang="sv-se" sz="1600" b="0" i="0" u="none" baseline="0"/>
              <a:t>Du får internationell erfarenhet och utvecklar dina språkkunskaper</a:t>
            </a:r>
          </a:p>
          <a:p>
            <a:pPr marL="609600" lvl="1" indent="-342900" algn="l" rtl="0"/>
            <a:r>
              <a:rPr lang="sv-se" sz="1600" b="0" i="0" u="none" baseline="0"/>
              <a:t>Utbytesstudier tillgodoräknas i examen</a:t>
            </a:r>
          </a:p>
          <a:p>
            <a:pPr marL="342900" indent="-342900" algn="l" rtl="0">
              <a:spcBef>
                <a:spcPts val="1200"/>
              </a:spcBef>
              <a:buFont typeface="Arial" panose="020B0604020202020204" pitchFamily="34" charset="0"/>
              <a:buChar char="•"/>
            </a:pPr>
            <a:r>
              <a:rPr lang="sv-se" b="0" i="0" u="none" baseline="0"/>
              <a:t>Internationella dubbelexamen</a:t>
            </a:r>
          </a:p>
          <a:p>
            <a:pPr marL="609600" lvl="1" indent="-342900" algn="l" rtl="0"/>
            <a:r>
              <a:rPr lang="sv-se" sz="1600" b="0" i="0" u="none" baseline="0"/>
              <a:t>Flera magisterprogram inom olika områden</a:t>
            </a:r>
          </a:p>
          <a:p>
            <a:pPr marL="342900" indent="-342900" algn="l" rtl="0">
              <a:spcBef>
                <a:spcPts val="1200"/>
              </a:spcBef>
              <a:buFont typeface="Arial" panose="020B0604020202020204" pitchFamily="34" charset="0"/>
              <a:buChar char="•"/>
            </a:pPr>
            <a:r>
              <a:rPr lang="sv-se" b="0" i="0" u="none" baseline="0"/>
              <a:t>Internationella praktikperioder och projekt</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21</a:t>
            </a:fld>
            <a:endParaRPr lang="sv-se" dirty="0"/>
          </a:p>
        </p:txBody>
      </p:sp>
      <p:pic>
        <p:nvPicPr>
          <p:cNvPr id="7" name="Picture Placeholder 7">
            <a:extLst>
              <a:ext uri="{FF2B5EF4-FFF2-40B4-BE49-F238E27FC236}">
                <a16:creationId xmlns:a16="http://schemas.microsoft.com/office/drawing/2014/main" id="{A563B932-52C6-A67F-6120-DCEE07367697}"/>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b="-368"/>
          <a:stretch/>
        </p:blipFill>
        <p:spPr>
          <a:xfrm>
            <a:off x="6096000" y="27384"/>
            <a:ext cx="6096000" cy="6858000"/>
          </a:xfrm>
          <a:prstGeom prst="rect">
            <a:avLst/>
          </a:prstGeom>
        </p:spPr>
      </p:pic>
    </p:spTree>
    <p:extLst>
      <p:ext uri="{BB962C8B-B14F-4D97-AF65-F5344CB8AC3E}">
        <p14:creationId xmlns:p14="http://schemas.microsoft.com/office/powerpoint/2010/main" val="1272282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sv-se" b="1" i="0" u="none" baseline="0"/>
              <a:t>Studielivet</a:t>
            </a:r>
            <a:endParaRPr lang="sv-se"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385852" y="1593056"/>
            <a:ext cx="5327972" cy="3671887"/>
          </a:xfrm>
        </p:spPr>
        <p:txBody>
          <a:bodyPr/>
          <a:lstStyle/>
          <a:p>
            <a:pPr marL="342900" indent="-342900" algn="l" rtl="0">
              <a:buFont typeface="Arial" panose="020B0604020202020204" pitchFamily="34" charset="0"/>
              <a:buChar char="•"/>
            </a:pPr>
            <a:r>
              <a:rPr lang="sv-se" b="0" i="0" u="none" baseline="0" dirty="0"/>
              <a:t>Aalto-universitetets studentkår (AUS)</a:t>
            </a:r>
          </a:p>
          <a:p>
            <a:pPr marL="342900" indent="-342900" algn="l" rtl="0">
              <a:buFont typeface="Arial" panose="020B0604020202020204" pitchFamily="34" charset="0"/>
              <a:buChar char="•"/>
            </a:pPr>
            <a:r>
              <a:rPr lang="sv-se" b="0" i="0" u="none" baseline="0" dirty="0"/>
              <a:t>Över 200 studentföreningar – aktiviteter, evenemang och fester året runt</a:t>
            </a:r>
          </a:p>
          <a:p>
            <a:pPr marL="342900" indent="-342900" algn="l" rtl="0">
              <a:buFont typeface="Arial" panose="020B0604020202020204" pitchFamily="34" charset="0"/>
              <a:buChar char="•"/>
            </a:pPr>
            <a:r>
              <a:rPr lang="sv-se" b="0" i="0" u="none" baseline="0" dirty="0"/>
              <a:t>Fritidsaktiviteter för alla smaker: motion och träning, musik, teater, dans, mat, spel</a:t>
            </a:r>
          </a:p>
          <a:p>
            <a:pPr marL="342900" indent="-342900" algn="l" rtl="0">
              <a:buFont typeface="Arial" panose="020B0604020202020204" pitchFamily="34" charset="0"/>
              <a:buChar char="•"/>
            </a:pPr>
            <a:r>
              <a:rPr lang="sv-se" b="0" i="0" u="none" baseline="0" dirty="0"/>
              <a:t>Ansvarsuppgifter inom föreningarna är en möjlighet att utveckla nätverk och arbetslivsfärdigheter </a:t>
            </a:r>
          </a:p>
          <a:p>
            <a:pPr marL="342900" indent="-342900" algn="l" rtl="0">
              <a:buFont typeface="Arial" panose="020B0604020202020204" pitchFamily="34" charset="0"/>
              <a:buChar char="•"/>
            </a:pPr>
            <a:r>
              <a:rPr lang="sv-se" b="0" i="0" u="none" baseline="0" dirty="0"/>
              <a:t>Besök hos företag med studentorganisationer</a:t>
            </a:r>
          </a:p>
          <a:p>
            <a:pPr marL="342900" indent="-342900">
              <a:buFont typeface="Arial" panose="020B0604020202020204" pitchFamily="34" charset="0"/>
              <a:buChar char="•"/>
            </a:pPr>
            <a:r>
              <a:rPr lang="sv-SE" dirty="0"/>
              <a:t>Teknologföreningen (TF) – Den svenskspråkiga nationen vid Aalto-universitetet</a:t>
            </a:r>
            <a:endParaRPr lang="sv-se" b="0" i="0" u="none" baseline="0" dirty="0"/>
          </a:p>
          <a:p>
            <a:pPr marL="342900" indent="-342900" algn="l" rtl="0">
              <a:buFont typeface="Arial" panose="020B0604020202020204" pitchFamily="34" charset="0"/>
              <a:buChar char="•"/>
            </a:pPr>
            <a:endParaRPr lang="sv-se" b="0" i="0" u="none" baseline="0"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22</a:t>
            </a:fld>
            <a:endParaRPr lang="sv-se" dirty="0"/>
          </a:p>
        </p:txBody>
      </p:sp>
      <p:pic>
        <p:nvPicPr>
          <p:cNvPr id="7" name="Picture Placeholder 6">
            <a:extLst>
              <a:ext uri="{FF2B5EF4-FFF2-40B4-BE49-F238E27FC236}">
                <a16:creationId xmlns:a16="http://schemas.microsoft.com/office/drawing/2014/main" id="{2D1D54AC-2574-7E89-FD5B-61531DD5BCD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220378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sitting around a table&#10;&#10;Description automatically generated">
            <a:extLst>
              <a:ext uri="{FF2B5EF4-FFF2-40B4-BE49-F238E27FC236}">
                <a16:creationId xmlns:a16="http://schemas.microsoft.com/office/drawing/2014/main" id="{17BA9239-2EC9-070D-2DF1-F7F4547FCB23}"/>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415498"/>
          </a:xfrm>
        </p:spPr>
        <p:txBody>
          <a:bodyPr/>
          <a:lstStyle/>
          <a:p>
            <a:pPr algn="l" rtl="0"/>
            <a:r>
              <a:rPr lang="sv-se" b="1" i="0" u="none" baseline="0"/>
              <a:t>Information om studierna vid Aalto</a:t>
            </a:r>
            <a:endParaRPr lang="sv-se" sz="2000" dirty="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sv-se" dirty="0"/>
          </a:p>
          <a:p>
            <a:pPr algn="l" rtl="0"/>
            <a:r>
              <a:rPr lang="sv-se" b="0" i="0" u="none" baseline="0"/>
              <a:t>	Aalto.fi/sv</a:t>
            </a:r>
          </a:p>
          <a:p>
            <a:endParaRPr lang="sv-se" dirty="0"/>
          </a:p>
          <a:p>
            <a:pPr algn="l" rtl="0"/>
            <a:r>
              <a:rPr lang="sv-se" b="1" i="0" u="none" baseline="0"/>
              <a:t>’Studielivet vid Aalto’</a:t>
            </a:r>
          </a:p>
          <a:p>
            <a:endParaRPr lang="sv-se"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23</a:t>
            </a:fld>
            <a:endParaRPr lang="sv-se" dirty="0"/>
          </a:p>
        </p:txBody>
      </p:sp>
      <p:pic>
        <p:nvPicPr>
          <p:cNvPr id="17" name="Picture 16">
            <a:extLst>
              <a:ext uri="{FF2B5EF4-FFF2-40B4-BE49-F238E27FC236}">
                <a16:creationId xmlns:a16="http://schemas.microsoft.com/office/drawing/2014/main" id="{FD320426-769E-3C6E-427C-0DC13ADE577D}"/>
              </a:ext>
            </a:extLst>
          </p:cNvPr>
          <p:cNvPicPr>
            <a:picLocks noChangeAspect="1"/>
          </p:cNvPicPr>
          <p:nvPr/>
        </p:nvPicPr>
        <p:blipFill>
          <a:blip r:embed="rId4"/>
          <a:stretch>
            <a:fillRect/>
          </a:stretch>
        </p:blipFill>
        <p:spPr>
          <a:xfrm>
            <a:off x="6456040" y="4062586"/>
            <a:ext cx="771525" cy="590550"/>
          </a:xfrm>
          <a:prstGeom prst="rect">
            <a:avLst/>
          </a:prstGeom>
        </p:spPr>
      </p:pic>
      <p:sp>
        <p:nvSpPr>
          <p:cNvPr id="19" name="TextBox 18">
            <a:extLst>
              <a:ext uri="{FF2B5EF4-FFF2-40B4-BE49-F238E27FC236}">
                <a16:creationId xmlns:a16="http://schemas.microsoft.com/office/drawing/2014/main" id="{26446FA9-1D30-4DE0-B544-FFCAB231A763}"/>
              </a:ext>
            </a:extLst>
          </p:cNvPr>
          <p:cNvSpPr txBox="1"/>
          <p:nvPr/>
        </p:nvSpPr>
        <p:spPr>
          <a:xfrm>
            <a:off x="326568" y="1170376"/>
            <a:ext cx="4536504" cy="400110"/>
          </a:xfrm>
          <a:prstGeom prst="rect">
            <a:avLst/>
          </a:prstGeom>
          <a:noFill/>
        </p:spPr>
        <p:txBody>
          <a:bodyPr wrap="square" rtlCol="0">
            <a:spAutoFit/>
          </a:bodyPr>
          <a:lstStyle/>
          <a:p>
            <a:pPr algn="l" rtl="0"/>
            <a:r>
              <a:rPr lang="sv-se" sz="2000" b="0" i="0" u="none" baseline="0">
                <a:solidFill>
                  <a:schemeClr val="bg1"/>
                </a:solidFill>
                <a:latin typeface="+mj-lt"/>
                <a:ea typeface="+mj-lt"/>
                <a:cs typeface="+mj-lt"/>
              </a:rPr>
              <a:t>Studerande och alumner vid Aalto berättar</a:t>
            </a:r>
          </a:p>
        </p:txBody>
      </p:sp>
    </p:spTree>
    <p:extLst>
      <p:ext uri="{BB962C8B-B14F-4D97-AF65-F5344CB8AC3E}">
        <p14:creationId xmlns:p14="http://schemas.microsoft.com/office/powerpoint/2010/main" val="130766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7A9F491-73F6-251C-C313-C0822210ED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sv-se" b="1" i="0" u="none" baseline="0"/>
              <a:t>Karriärmöjligheter</a:t>
            </a:r>
            <a:endParaRPr lang="sv-se"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lgn="l" rtl="0">
              <a:buFont typeface="Arial" panose="020B0604020202020204" pitchFamily="34" charset="0"/>
              <a:buChar char="•"/>
            </a:pPr>
            <a:r>
              <a:rPr lang="sv-se" b="0" i="0" u="none" baseline="0"/>
              <a:t>Toppkarriär</a:t>
            </a:r>
          </a:p>
          <a:p>
            <a:pPr marL="342900" indent="-342900" algn="l" rtl="0">
              <a:buFont typeface="Arial" panose="020B0604020202020204" pitchFamily="34" charset="0"/>
              <a:buChar char="•"/>
            </a:pPr>
            <a:r>
              <a:rPr lang="sv-se" b="0" i="0" u="none" baseline="0"/>
              <a:t>Företagssamarbete</a:t>
            </a:r>
          </a:p>
          <a:p>
            <a:pPr marL="342900" indent="-342900" algn="l" rtl="0">
              <a:buFont typeface="Arial" panose="020B0604020202020204" pitchFamily="34" charset="0"/>
              <a:buChar char="•"/>
            </a:pPr>
            <a:r>
              <a:rPr lang="sv-se" b="0" i="0" u="none" baseline="0"/>
              <a:t>Arbetspraktik, sommarjobb</a:t>
            </a:r>
          </a:p>
          <a:p>
            <a:pPr marL="342900" indent="-342900" algn="l" rtl="0">
              <a:buFont typeface="Arial" panose="020B0604020202020204" pitchFamily="34" charset="0"/>
              <a:buChar char="•"/>
            </a:pPr>
            <a:r>
              <a:rPr lang="sv-se" b="0" i="0" u="none" baseline="0"/>
              <a:t>Aalto-gemenskapen</a:t>
            </a:r>
          </a:p>
          <a:p>
            <a:pPr marL="342900" indent="-342900" algn="l" rtl="0">
              <a:buFont typeface="Arial" panose="020B0604020202020204" pitchFamily="34" charset="0"/>
              <a:buChar char="•"/>
            </a:pPr>
            <a:r>
              <a:rPr lang="sv-se" b="0" i="0" u="none" baseline="0"/>
              <a:t>Startup-kulturen</a:t>
            </a:r>
          </a:p>
          <a:p>
            <a:pPr marL="342900" indent="-342900" algn="l" rtl="0">
              <a:buFont typeface="Arial" panose="020B0604020202020204" pitchFamily="34" charset="0"/>
              <a:buChar char="•"/>
            </a:pPr>
            <a:r>
              <a:rPr lang="sv-se" b="0" i="0" u="none" baseline="0"/>
              <a:t>Rekryteringsevenemang och karriärtjänster </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24</a:t>
            </a:fld>
            <a:endParaRPr lang="sv-se" dirty="0"/>
          </a:p>
        </p:txBody>
      </p:sp>
    </p:spTree>
    <p:extLst>
      <p:ext uri="{BB962C8B-B14F-4D97-AF65-F5344CB8AC3E}">
        <p14:creationId xmlns:p14="http://schemas.microsoft.com/office/powerpoint/2010/main" val="218937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48B15-11F8-50A4-497C-FF2D8C3DF9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37A692D-53F7-BBCE-2A68-E40B7703F2F8}"/>
              </a:ext>
            </a:extLst>
          </p:cNvPr>
          <p:cNvSpPr/>
          <p:nvPr/>
        </p:nvSpPr>
        <p:spPr>
          <a:xfrm>
            <a:off x="-1" y="1"/>
            <a:ext cx="12192000" cy="6857999"/>
          </a:xfrm>
          <a:prstGeom prst="rect">
            <a:avLst/>
          </a:pr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sv-se" sz="1600" dirty="0" err="1">
              <a:solidFill>
                <a:schemeClr val="tx1"/>
              </a:solidFill>
              <a:latin typeface="+mj-lt"/>
            </a:endParaRPr>
          </a:p>
        </p:txBody>
      </p:sp>
      <p:sp>
        <p:nvSpPr>
          <p:cNvPr id="4" name="Title 3">
            <a:extLst>
              <a:ext uri="{FF2B5EF4-FFF2-40B4-BE49-F238E27FC236}">
                <a16:creationId xmlns:a16="http://schemas.microsoft.com/office/drawing/2014/main" id="{A9A218C0-C359-E8B1-262B-D6658A00C0C2}"/>
              </a:ext>
            </a:extLst>
          </p:cNvPr>
          <p:cNvSpPr>
            <a:spLocks noGrp="1"/>
          </p:cNvSpPr>
          <p:nvPr>
            <p:ph type="title"/>
          </p:nvPr>
        </p:nvSpPr>
        <p:spPr/>
        <p:txBody>
          <a:bodyPr/>
          <a:lstStyle/>
          <a:p>
            <a:pPr algn="l" rtl="0"/>
            <a:r>
              <a:rPr lang="sv-se" b="1" i="0" u="none" baseline="0">
                <a:solidFill>
                  <a:schemeClr val="bg1"/>
                </a:solidFill>
              </a:rPr>
              <a:t>Av de utexaminerade magisterstuderande från Aalto-universitetet...</a:t>
            </a:r>
          </a:p>
        </p:txBody>
      </p:sp>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en-FI"/>
              <a:t>09/26/2025</a:t>
            </a:fld>
            <a:endParaRPr lang="sv-se"/>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25</a:t>
            </a:fld>
            <a:endParaRPr lang="sv-se"/>
          </a:p>
        </p:txBody>
      </p:sp>
      <p:grpSp>
        <p:nvGrpSpPr>
          <p:cNvPr id="5" name="Group 4">
            <a:extLst>
              <a:ext uri="{FF2B5EF4-FFF2-40B4-BE49-F238E27FC236}">
                <a16:creationId xmlns:a16="http://schemas.microsoft.com/office/drawing/2014/main" id="{666096A2-DF57-896D-B73C-600E40E53A3B}"/>
              </a:ext>
            </a:extLst>
          </p:cNvPr>
          <p:cNvGrpSpPr/>
          <p:nvPr/>
        </p:nvGrpSpPr>
        <p:grpSpPr>
          <a:xfrm>
            <a:off x="724678" y="1772816"/>
            <a:ext cx="3121599" cy="2519412"/>
            <a:chOff x="888803" y="1871522"/>
            <a:chExt cx="3121599" cy="2519412"/>
          </a:xfrm>
        </p:grpSpPr>
        <p:sp>
          <p:nvSpPr>
            <p:cNvPr id="11" name="TextBox 10">
              <a:extLst>
                <a:ext uri="{FF2B5EF4-FFF2-40B4-BE49-F238E27FC236}">
                  <a16:creationId xmlns:a16="http://schemas.microsoft.com/office/drawing/2014/main" id="{4C21F248-C458-EF3E-1BE8-E0E23C9CC4A7}"/>
                </a:ext>
              </a:extLst>
            </p:cNvPr>
            <p:cNvSpPr txBox="1"/>
            <p:nvPr/>
          </p:nvSpPr>
          <p:spPr>
            <a:xfrm>
              <a:off x="888803" y="1871522"/>
              <a:ext cx="3006861" cy="1723549"/>
            </a:xfrm>
            <a:prstGeom prst="rect">
              <a:avLst/>
            </a:prstGeom>
            <a:noFill/>
          </p:spPr>
          <p:txBody>
            <a:bodyPr wrap="square">
              <a:spAutoFit/>
            </a:bodyPr>
            <a:lstStyle/>
            <a:p>
              <a:pPr algn="l" rtl="0"/>
              <a:r>
                <a:rPr lang="sv-se" sz="10600" b="1" i="0" u="none" baseline="0" dirty="0">
                  <a:solidFill>
                    <a:schemeClr val="bg1"/>
                  </a:solidFill>
                </a:rPr>
                <a:t>92% </a:t>
              </a:r>
              <a:endParaRPr lang="sv-se" sz="10000" b="1" dirty="0"/>
            </a:p>
          </p:txBody>
        </p:sp>
        <p:sp>
          <p:nvSpPr>
            <p:cNvPr id="17" name="TextBox 16">
              <a:extLst>
                <a:ext uri="{FF2B5EF4-FFF2-40B4-BE49-F238E27FC236}">
                  <a16:creationId xmlns:a16="http://schemas.microsoft.com/office/drawing/2014/main" id="{10AE301A-D8D9-ECCB-76A2-EA99D52B7217}"/>
                </a:ext>
              </a:extLst>
            </p:cNvPr>
            <p:cNvSpPr txBox="1"/>
            <p:nvPr/>
          </p:nvSpPr>
          <p:spPr>
            <a:xfrm>
              <a:off x="1003541" y="3375271"/>
              <a:ext cx="3006861" cy="1015663"/>
            </a:xfrm>
            <a:prstGeom prst="rect">
              <a:avLst/>
            </a:prstGeom>
            <a:noFill/>
          </p:spPr>
          <p:txBody>
            <a:bodyPr wrap="square">
              <a:spAutoFit/>
            </a:bodyPr>
            <a:lstStyle/>
            <a:p>
              <a:pPr algn="l" rtl="0"/>
              <a:r>
                <a:rPr lang="sv-se" sz="2000" b="1" i="0" u="none" baseline="0" dirty="0">
                  <a:solidFill>
                    <a:schemeClr val="bg1"/>
                  </a:solidFill>
                  <a:latin typeface="+mj-lt"/>
                  <a:ea typeface="+mj-lt"/>
                  <a:cs typeface="+mj-lt"/>
                </a:rPr>
                <a:t>upplever att arbetsgivare </a:t>
              </a:r>
            </a:p>
            <a:p>
              <a:pPr algn="l" rtl="0"/>
              <a:r>
                <a:rPr lang="sv-se" sz="2000" b="1" i="0" u="none" baseline="0" dirty="0">
                  <a:solidFill>
                    <a:schemeClr val="bg1"/>
                  </a:solidFill>
                  <a:latin typeface="+mj-lt"/>
                  <a:ea typeface="+mj-lt"/>
                  <a:cs typeface="+mj-lt"/>
                </a:rPr>
                <a:t>värdesätter </a:t>
              </a:r>
            </a:p>
            <a:p>
              <a:pPr algn="l" rtl="0"/>
              <a:r>
                <a:rPr lang="sv-se" sz="2000" b="1" i="0" u="none" baseline="0" dirty="0">
                  <a:solidFill>
                    <a:schemeClr val="bg1"/>
                  </a:solidFill>
                  <a:latin typeface="+mj-lt"/>
                  <a:ea typeface="+mj-lt"/>
                  <a:cs typeface="+mj-lt"/>
                </a:rPr>
                <a:t>deras examen.</a:t>
              </a:r>
              <a:endParaRPr lang="sv-se" sz="2000" b="1" dirty="0">
                <a:latin typeface="+mj-lt"/>
              </a:endParaRPr>
            </a:p>
          </p:txBody>
        </p:sp>
      </p:grpSp>
      <p:grpSp>
        <p:nvGrpSpPr>
          <p:cNvPr id="12" name="Group 11">
            <a:extLst>
              <a:ext uri="{FF2B5EF4-FFF2-40B4-BE49-F238E27FC236}">
                <a16:creationId xmlns:a16="http://schemas.microsoft.com/office/drawing/2014/main" id="{7B5B20FB-73B2-3BF3-8B79-8D005A2E78B2}"/>
              </a:ext>
            </a:extLst>
          </p:cNvPr>
          <p:cNvGrpSpPr/>
          <p:nvPr/>
        </p:nvGrpSpPr>
        <p:grpSpPr>
          <a:xfrm>
            <a:off x="6707360" y="1102139"/>
            <a:ext cx="5688632" cy="2006891"/>
            <a:chOff x="953377" y="1887707"/>
            <a:chExt cx="5688632" cy="2006891"/>
          </a:xfrm>
        </p:grpSpPr>
        <p:sp>
          <p:nvSpPr>
            <p:cNvPr id="14" name="TextBox 13">
              <a:extLst>
                <a:ext uri="{FF2B5EF4-FFF2-40B4-BE49-F238E27FC236}">
                  <a16:creationId xmlns:a16="http://schemas.microsoft.com/office/drawing/2014/main" id="{024054D5-5B24-9740-B1CC-AE9D31413EB8}"/>
                </a:ext>
              </a:extLst>
            </p:cNvPr>
            <p:cNvSpPr txBox="1"/>
            <p:nvPr/>
          </p:nvSpPr>
          <p:spPr>
            <a:xfrm>
              <a:off x="953377" y="1887707"/>
              <a:ext cx="5688632" cy="1723549"/>
            </a:xfrm>
            <a:prstGeom prst="rect">
              <a:avLst/>
            </a:prstGeom>
            <a:noFill/>
          </p:spPr>
          <p:txBody>
            <a:bodyPr wrap="square">
              <a:spAutoFit/>
            </a:bodyPr>
            <a:lstStyle/>
            <a:p>
              <a:pPr algn="l" rtl="0"/>
              <a:r>
                <a:rPr lang="sv-se" sz="10600" b="1" i="0" u="none" baseline="0" dirty="0">
                  <a:solidFill>
                    <a:schemeClr val="bg1"/>
                  </a:solidFill>
                </a:rPr>
                <a:t>95-99%</a:t>
              </a:r>
              <a:r>
                <a:rPr lang="sv-se" sz="10000" b="1" i="0" u="none" baseline="0" dirty="0">
                  <a:solidFill>
                    <a:schemeClr val="bg1"/>
                  </a:solidFill>
                </a:rPr>
                <a:t> </a:t>
              </a:r>
              <a:endParaRPr lang="sv-se" sz="10000" b="1" dirty="0"/>
            </a:p>
          </p:txBody>
        </p:sp>
        <p:sp>
          <p:nvSpPr>
            <p:cNvPr id="15" name="TextBox 14">
              <a:extLst>
                <a:ext uri="{FF2B5EF4-FFF2-40B4-BE49-F238E27FC236}">
                  <a16:creationId xmlns:a16="http://schemas.microsoft.com/office/drawing/2014/main" id="{7E04B9B1-46BB-2237-3CAB-0421EA8D096B}"/>
                </a:ext>
              </a:extLst>
            </p:cNvPr>
            <p:cNvSpPr txBox="1"/>
            <p:nvPr/>
          </p:nvSpPr>
          <p:spPr>
            <a:xfrm>
              <a:off x="1822967" y="3494488"/>
              <a:ext cx="4717045" cy="400110"/>
            </a:xfrm>
            <a:prstGeom prst="rect">
              <a:avLst/>
            </a:prstGeom>
            <a:noFill/>
          </p:spPr>
          <p:txBody>
            <a:bodyPr wrap="square">
              <a:spAutoFit/>
            </a:bodyPr>
            <a:lstStyle/>
            <a:p>
              <a:pPr algn="l" rtl="0"/>
              <a:r>
                <a:rPr lang="sv-se" sz="2000" b="1" i="0" u="none" baseline="0" dirty="0">
                  <a:solidFill>
                    <a:schemeClr val="bg1"/>
                  </a:solidFill>
                  <a:latin typeface="+mj-lt"/>
                  <a:ea typeface="+mj-lt"/>
                  <a:cs typeface="+mj-lt"/>
                </a:rPr>
                <a:t>är i arbetslivet eller verkar som entreprenörer</a:t>
              </a:r>
              <a:endParaRPr lang="sv-se" sz="2000" b="1" dirty="0">
                <a:latin typeface="+mj-lt"/>
              </a:endParaRPr>
            </a:p>
          </p:txBody>
        </p:sp>
      </p:grpSp>
      <p:grpSp>
        <p:nvGrpSpPr>
          <p:cNvPr id="16" name="Group 15">
            <a:extLst>
              <a:ext uri="{FF2B5EF4-FFF2-40B4-BE49-F238E27FC236}">
                <a16:creationId xmlns:a16="http://schemas.microsoft.com/office/drawing/2014/main" id="{9896874E-6C46-2D9D-57F5-A49AF32CE12E}"/>
              </a:ext>
            </a:extLst>
          </p:cNvPr>
          <p:cNvGrpSpPr/>
          <p:nvPr/>
        </p:nvGrpSpPr>
        <p:grpSpPr>
          <a:xfrm>
            <a:off x="4169792" y="3687463"/>
            <a:ext cx="3114352" cy="2801358"/>
            <a:chOff x="888803" y="1871522"/>
            <a:chExt cx="3114352" cy="2801358"/>
          </a:xfrm>
        </p:grpSpPr>
        <p:sp>
          <p:nvSpPr>
            <p:cNvPr id="23" name="TextBox 22">
              <a:extLst>
                <a:ext uri="{FF2B5EF4-FFF2-40B4-BE49-F238E27FC236}">
                  <a16:creationId xmlns:a16="http://schemas.microsoft.com/office/drawing/2014/main" id="{3C924D9C-F613-85C2-6696-5DAA61C36DD8}"/>
                </a:ext>
              </a:extLst>
            </p:cNvPr>
            <p:cNvSpPr txBox="1"/>
            <p:nvPr/>
          </p:nvSpPr>
          <p:spPr>
            <a:xfrm>
              <a:off x="888803" y="1871522"/>
              <a:ext cx="3006861" cy="1723549"/>
            </a:xfrm>
            <a:prstGeom prst="rect">
              <a:avLst/>
            </a:prstGeom>
            <a:noFill/>
          </p:spPr>
          <p:txBody>
            <a:bodyPr wrap="square">
              <a:spAutoFit/>
            </a:bodyPr>
            <a:lstStyle/>
            <a:p>
              <a:pPr algn="l" rtl="0"/>
              <a:r>
                <a:rPr lang="sv-se" sz="10600" b="1" i="0" u="none" baseline="0" dirty="0">
                  <a:solidFill>
                    <a:schemeClr val="bg1"/>
                  </a:solidFill>
                </a:rPr>
                <a:t>91% </a:t>
              </a:r>
              <a:endParaRPr lang="sv-se" sz="10000" b="1" dirty="0"/>
            </a:p>
          </p:txBody>
        </p:sp>
        <p:sp>
          <p:nvSpPr>
            <p:cNvPr id="24" name="TextBox 23">
              <a:extLst>
                <a:ext uri="{FF2B5EF4-FFF2-40B4-BE49-F238E27FC236}">
                  <a16:creationId xmlns:a16="http://schemas.microsoft.com/office/drawing/2014/main" id="{33399D6D-41CD-4E75-74F4-427461D4E336}"/>
                </a:ext>
              </a:extLst>
            </p:cNvPr>
            <p:cNvSpPr txBox="1"/>
            <p:nvPr/>
          </p:nvSpPr>
          <p:spPr>
            <a:xfrm>
              <a:off x="996294" y="3349441"/>
              <a:ext cx="3006861" cy="1323439"/>
            </a:xfrm>
            <a:prstGeom prst="rect">
              <a:avLst/>
            </a:prstGeom>
            <a:noFill/>
          </p:spPr>
          <p:txBody>
            <a:bodyPr wrap="square">
              <a:spAutoFit/>
            </a:bodyPr>
            <a:lstStyle/>
            <a:p>
              <a:pPr algn="l" rtl="0"/>
              <a:r>
                <a:rPr lang="sv-se" sz="2000" b="1" i="0" u="none" baseline="0">
                  <a:solidFill>
                    <a:schemeClr val="bg1"/>
                  </a:solidFill>
                  <a:latin typeface="+mj-lt"/>
                  <a:ea typeface="+mj-lt"/>
                  <a:cs typeface="+mj-lt"/>
                </a:rPr>
                <a:t>är nöjda med sin examen i förhållande till sin karriär.</a:t>
              </a:r>
              <a:endParaRPr lang="sv-se" sz="2000" b="1" dirty="0">
                <a:latin typeface="+mj-lt"/>
              </a:endParaRPr>
            </a:p>
          </p:txBody>
        </p:sp>
      </p:grpSp>
    </p:spTree>
    <p:extLst>
      <p:ext uri="{BB962C8B-B14F-4D97-AF65-F5344CB8AC3E}">
        <p14:creationId xmlns:p14="http://schemas.microsoft.com/office/powerpoint/2010/main" val="2865089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BF7E016-01BC-188A-E9D8-AF404424A1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830997"/>
          </a:xfrm>
        </p:spPr>
        <p:txBody>
          <a:bodyPr/>
          <a:lstStyle/>
          <a:p>
            <a:pPr algn="l" rtl="0"/>
            <a:r>
              <a:rPr lang="sv-se" b="1" i="0" u="none" baseline="0"/>
              <a:t>Information om karriärmöjligheter och sysselsättning</a:t>
            </a:r>
            <a:endParaRPr lang="sv-se" sz="2000" dirty="0"/>
          </a:p>
        </p:txBody>
      </p:sp>
      <p:sp>
        <p:nvSpPr>
          <p:cNvPr id="4" name="Text Placeholder 3">
            <a:extLst>
              <a:ext uri="{FF2B5EF4-FFF2-40B4-BE49-F238E27FC236}">
                <a16:creationId xmlns:a16="http://schemas.microsoft.com/office/drawing/2014/main" id="{1DB507B7-44A9-4C58-C288-7589C20C27BB}"/>
              </a:ext>
            </a:extLst>
          </p:cNvPr>
          <p:cNvSpPr>
            <a:spLocks noGrp="1"/>
          </p:cNvSpPr>
          <p:nvPr>
            <p:ph type="body" sz="quarter" idx="14"/>
          </p:nvPr>
        </p:nvSpPr>
        <p:spPr/>
        <p:txBody>
          <a:bodyPr/>
          <a:lstStyle/>
          <a:p>
            <a:endParaRPr lang="sv-se" dirty="0"/>
          </a:p>
          <a:p>
            <a:pPr algn="l" rtl="0"/>
            <a:r>
              <a:rPr lang="sv-se" b="0" i="0" u="none" baseline="0"/>
              <a:t>	Aalto.fi/sv</a:t>
            </a:r>
          </a:p>
          <a:p>
            <a:endParaRPr lang="sv-se" dirty="0"/>
          </a:p>
          <a:p>
            <a:pPr algn="l" rtl="0"/>
            <a:r>
              <a:rPr lang="sv-se" b="1" i="0" u="none" baseline="0"/>
              <a:t>’Utexaminerade från Aalto-universitetet i arbetslivet’</a:t>
            </a:r>
          </a:p>
          <a:p>
            <a:endParaRPr lang="sv-se"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26</a:t>
            </a:fld>
            <a:endParaRPr lang="sv-se" dirty="0"/>
          </a:p>
        </p:txBody>
      </p:sp>
      <p:pic>
        <p:nvPicPr>
          <p:cNvPr id="8" name="Picture 7">
            <a:extLst>
              <a:ext uri="{FF2B5EF4-FFF2-40B4-BE49-F238E27FC236}">
                <a16:creationId xmlns:a16="http://schemas.microsoft.com/office/drawing/2014/main" id="{A2226CBA-B5AC-139A-74A3-B001FC223BF5}"/>
              </a:ext>
            </a:extLst>
          </p:cNvPr>
          <p:cNvPicPr>
            <a:picLocks noChangeAspect="1"/>
          </p:cNvPicPr>
          <p:nvPr/>
        </p:nvPicPr>
        <p:blipFill>
          <a:blip r:embed="rId4"/>
          <a:stretch>
            <a:fillRect/>
          </a:stretch>
        </p:blipFill>
        <p:spPr>
          <a:xfrm>
            <a:off x="6456040" y="4062586"/>
            <a:ext cx="771525" cy="590550"/>
          </a:xfrm>
          <a:prstGeom prst="rect">
            <a:avLst/>
          </a:prstGeom>
        </p:spPr>
      </p:pic>
    </p:spTree>
    <p:extLst>
      <p:ext uri="{BB962C8B-B14F-4D97-AF65-F5344CB8AC3E}">
        <p14:creationId xmlns:p14="http://schemas.microsoft.com/office/powerpoint/2010/main" val="391997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en-FI"/>
              <a:t>09/26/2025</a:t>
            </a:fld>
            <a:endParaRPr lang="sv-se"/>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27</a:t>
            </a:fld>
            <a:endParaRPr lang="sv-se"/>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sv-se" b="1" i="0" u="none" baseline="0"/>
              <a:t>Om ansökan</a:t>
            </a:r>
            <a:endParaRPr lang="sv-se" dirty="0"/>
          </a:p>
        </p:txBody>
      </p:sp>
    </p:spTree>
    <p:extLst>
      <p:ext uri="{BB962C8B-B14F-4D97-AF65-F5344CB8AC3E}">
        <p14:creationId xmlns:p14="http://schemas.microsoft.com/office/powerpoint/2010/main" val="131855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236590E-656A-C58F-7CD4-5FA4FED7D9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sv-se" b="1" i="0" u="none" baseline="0"/>
              <a:t>Examina</a:t>
            </a:r>
            <a:endParaRPr lang="sv-se"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388849" y="1593056"/>
            <a:ext cx="5327972" cy="3671887"/>
          </a:xfrm>
        </p:spPr>
        <p:txBody>
          <a:bodyPr/>
          <a:lstStyle/>
          <a:p>
            <a:pPr algn="l" rtl="0">
              <a:spcBef>
                <a:spcPts val="1200"/>
              </a:spcBef>
            </a:pPr>
            <a:r>
              <a:rPr lang="sv-se" b="1" i="0" u="none" baseline="0" dirty="0"/>
              <a:t>Kandidatexamen</a:t>
            </a:r>
            <a:r>
              <a:rPr lang="sv-se" b="0" i="0" u="none" baseline="0" dirty="0"/>
              <a:t> 180 sp (3 år)</a:t>
            </a:r>
          </a:p>
          <a:p>
            <a:pPr algn="l" rtl="0"/>
            <a:r>
              <a:rPr lang="sv-se" sz="1200" b="0" i="0" u="none" baseline="0" dirty="0"/>
              <a:t>Ekonomie kandidat, </a:t>
            </a:r>
            <a:br>
              <a:rPr lang="sv-se" sz="1200" dirty="0"/>
            </a:br>
            <a:r>
              <a:rPr lang="sv-se" sz="1200" b="0" i="0" u="none" baseline="0" dirty="0"/>
              <a:t>Konstkandidat, </a:t>
            </a:r>
            <a:br>
              <a:rPr lang="sv-se" sz="1200" dirty="0"/>
            </a:br>
            <a:r>
              <a:rPr lang="sv-se" sz="1200" b="0" i="0" u="none" baseline="0" dirty="0"/>
              <a:t>Teknologie kandidat</a:t>
            </a:r>
          </a:p>
          <a:p>
            <a:pPr algn="l" rtl="0">
              <a:spcBef>
                <a:spcPts val="1200"/>
              </a:spcBef>
            </a:pPr>
            <a:r>
              <a:rPr lang="sv-se" b="1" i="0" u="none" baseline="0" dirty="0"/>
              <a:t>Magisterexamen</a:t>
            </a:r>
            <a:r>
              <a:rPr lang="sv-se" b="0" i="0" u="none" baseline="0" dirty="0"/>
              <a:t> 120 sp (2 år)</a:t>
            </a:r>
          </a:p>
          <a:p>
            <a:pPr algn="l" rtl="0"/>
            <a:r>
              <a:rPr lang="sv-se" sz="1200" b="0" i="0" u="none" baseline="0" dirty="0"/>
              <a:t>Arkitekt, </a:t>
            </a:r>
            <a:br>
              <a:rPr lang="sv-se" sz="1200" dirty="0"/>
            </a:br>
            <a:r>
              <a:rPr lang="sv-se" sz="1200" b="0" i="0" u="none" baseline="0" dirty="0"/>
              <a:t>Diplomingenjör, </a:t>
            </a:r>
            <a:br>
              <a:rPr lang="sv-se" sz="1200" dirty="0"/>
            </a:br>
            <a:r>
              <a:rPr lang="sv-se" sz="1200" b="0" i="0" u="none" baseline="0" dirty="0"/>
              <a:t>Ekonomie magister, </a:t>
            </a:r>
            <a:br>
              <a:rPr lang="sv-se" sz="1200" dirty="0"/>
            </a:br>
            <a:r>
              <a:rPr lang="sv-se" sz="1200" b="0" i="0" u="none" baseline="0" dirty="0"/>
              <a:t>Landskapsarkitekt, </a:t>
            </a:r>
            <a:br>
              <a:rPr lang="sv-se" sz="1200" dirty="0"/>
            </a:br>
            <a:r>
              <a:rPr lang="sv-se" sz="1200" b="0" i="0" u="none" baseline="0" dirty="0"/>
              <a:t>Konstmagister</a:t>
            </a:r>
          </a:p>
          <a:p>
            <a:pPr algn="l" rtl="0">
              <a:spcBef>
                <a:spcPts val="1200"/>
              </a:spcBef>
            </a:pPr>
            <a:r>
              <a:rPr lang="sv-se" b="1" i="0" u="none" baseline="0" dirty="0"/>
              <a:t>Doktorsexamen </a:t>
            </a:r>
            <a:r>
              <a:rPr lang="sv-se" b="0" i="0" u="none" baseline="0" dirty="0"/>
              <a:t>(4 år)</a:t>
            </a:r>
          </a:p>
          <a:p>
            <a:pPr algn="l" rtl="0"/>
            <a:r>
              <a:rPr lang="sv-se" sz="1200" b="0" i="0" u="none" baseline="0" dirty="0"/>
              <a:t>Ekonomie doktor, </a:t>
            </a:r>
            <a:br>
              <a:rPr lang="sv-se" sz="1200" dirty="0"/>
            </a:br>
            <a:r>
              <a:rPr lang="sv-se" sz="1200" b="0" i="0" u="none" baseline="0" dirty="0"/>
              <a:t>Konstdoktor, </a:t>
            </a:r>
            <a:br>
              <a:rPr lang="sv-se" sz="1200" dirty="0"/>
            </a:br>
            <a:r>
              <a:rPr lang="sv-se" sz="1200" b="0" i="0" u="none" baseline="0" dirty="0"/>
              <a:t>Teknologie doktor</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28</a:t>
            </a:fld>
            <a:endParaRPr lang="sv-se" dirty="0"/>
          </a:p>
        </p:txBody>
      </p:sp>
    </p:spTree>
    <p:extLst>
      <p:ext uri="{BB962C8B-B14F-4D97-AF65-F5344CB8AC3E}">
        <p14:creationId xmlns:p14="http://schemas.microsoft.com/office/powerpoint/2010/main" val="6254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5DDC6C7-AAAF-06D0-2B59-3C85FBA4F42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p:spPr>
      </p:pic>
      <p:sp>
        <p:nvSpPr>
          <p:cNvPr id="3" name="Title 2">
            <a:extLst>
              <a:ext uri="{FF2B5EF4-FFF2-40B4-BE49-F238E27FC236}">
                <a16:creationId xmlns:a16="http://schemas.microsoft.com/office/drawing/2014/main" id="{595929D7-5EBA-C6D5-D982-9B51F01101E6}"/>
              </a:ext>
            </a:extLst>
          </p:cNvPr>
          <p:cNvSpPr>
            <a:spLocks noGrp="1"/>
          </p:cNvSpPr>
          <p:nvPr>
            <p:ph type="title"/>
          </p:nvPr>
        </p:nvSpPr>
        <p:spPr/>
        <p:txBody>
          <a:bodyPr/>
          <a:lstStyle/>
          <a:p>
            <a:pPr algn="l" rtl="0"/>
            <a:r>
              <a:rPr lang="sv-se" b="1" i="0" u="none" baseline="0" dirty="0"/>
              <a:t>Ansökningstider 2026</a:t>
            </a:r>
            <a:endParaRPr lang="sv-se" dirty="0"/>
          </a:p>
        </p:txBody>
      </p:sp>
      <p:sp>
        <p:nvSpPr>
          <p:cNvPr id="4" name="Content Placeholder 3">
            <a:extLst>
              <a:ext uri="{FF2B5EF4-FFF2-40B4-BE49-F238E27FC236}">
                <a16:creationId xmlns:a16="http://schemas.microsoft.com/office/drawing/2014/main" id="{25B8A6E7-C956-D357-978A-4A1E4544D1DE}"/>
              </a:ext>
            </a:extLst>
          </p:cNvPr>
          <p:cNvSpPr>
            <a:spLocks noGrp="1"/>
          </p:cNvSpPr>
          <p:nvPr>
            <p:ph sz="half" idx="1"/>
          </p:nvPr>
        </p:nvSpPr>
        <p:spPr>
          <a:xfrm>
            <a:off x="407987" y="1844824"/>
            <a:ext cx="5327972" cy="3671887"/>
          </a:xfrm>
        </p:spPr>
        <p:txBody>
          <a:bodyPr/>
          <a:lstStyle/>
          <a:p>
            <a:pPr marL="457200" indent="-457200" algn="l" rtl="0">
              <a:buFont typeface="+mj-lt"/>
              <a:buAutoNum type="arabicPeriod"/>
            </a:pPr>
            <a:r>
              <a:rPr lang="sv-se" b="1" i="0" u="none" baseline="0" dirty="0"/>
              <a:t>Ansökan till engelskspråkiga kandidatutbildningar</a:t>
            </a:r>
            <a:r>
              <a:rPr lang="sv-se" b="0" i="0" u="none" baseline="0" dirty="0"/>
              <a:t> </a:t>
            </a:r>
            <a:br>
              <a:rPr lang="sv-se" b="1" dirty="0"/>
            </a:br>
            <a:r>
              <a:rPr lang="sv-se" b="0" i="0" u="none" baseline="0" dirty="0"/>
              <a:t>(Aalto-universitetets separata ansökan) </a:t>
            </a:r>
            <a:br>
              <a:rPr lang="sv-se" b="1" dirty="0"/>
            </a:br>
            <a:r>
              <a:rPr lang="sv-se" dirty="0"/>
              <a:t>7</a:t>
            </a:r>
            <a:r>
              <a:rPr lang="sv-se" b="0" i="0" u="none" baseline="0" dirty="0"/>
              <a:t>.1–22.1.2026 </a:t>
            </a:r>
          </a:p>
          <a:p>
            <a:pPr marL="457200" indent="-457200" algn="l" rtl="0">
              <a:buFont typeface="+mj-lt"/>
              <a:buAutoNum type="arabicPeriod"/>
            </a:pPr>
            <a:endParaRPr lang="sv-se" dirty="0"/>
          </a:p>
          <a:p>
            <a:pPr marL="457200" indent="-457200" algn="l" rtl="0">
              <a:buFont typeface="+mj-lt"/>
              <a:buAutoNum type="arabicPeriod"/>
            </a:pPr>
            <a:r>
              <a:rPr lang="sv-se" b="1" i="0" u="none" baseline="0" dirty="0"/>
              <a:t>Ansökan till finsk- och svenskspråkiga kandidatutbildningar </a:t>
            </a:r>
            <a:br>
              <a:rPr lang="sv-se" b="1" dirty="0"/>
            </a:br>
            <a:r>
              <a:rPr lang="sv-se" b="0" i="0" u="none" baseline="0" dirty="0"/>
              <a:t>(vårens gemensamma ansökan) </a:t>
            </a:r>
            <a:br>
              <a:rPr lang="sv-se" dirty="0"/>
            </a:br>
            <a:r>
              <a:rPr lang="sv-se" b="0" i="0" u="none" baseline="0" dirty="0"/>
              <a:t>10.3–24.3.2026</a:t>
            </a:r>
          </a:p>
          <a:p>
            <a:endParaRPr lang="sv-se" dirty="0"/>
          </a:p>
          <a:p>
            <a:pPr algn="l" rtl="0"/>
            <a:r>
              <a:rPr lang="sv-se" sz="1600" b="0" i="0" u="none" baseline="0" dirty="0"/>
              <a:t>Ansökan till utbildningarna görs i Studieinfo.</a:t>
            </a:r>
          </a:p>
          <a:p>
            <a:endParaRPr lang="sv-se" dirty="0"/>
          </a:p>
        </p:txBody>
      </p:sp>
      <p:sp>
        <p:nvSpPr>
          <p:cNvPr id="5" name="Date Placeholder 4">
            <a:extLst>
              <a:ext uri="{FF2B5EF4-FFF2-40B4-BE49-F238E27FC236}">
                <a16:creationId xmlns:a16="http://schemas.microsoft.com/office/drawing/2014/main" id="{0341767A-1918-60BA-36E8-00B9C56E1EC6}"/>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B51483B8-62F4-F271-F047-06FD0230C51F}"/>
              </a:ext>
            </a:extLst>
          </p:cNvPr>
          <p:cNvSpPr>
            <a:spLocks noGrp="1"/>
          </p:cNvSpPr>
          <p:nvPr>
            <p:ph type="sldNum" sz="quarter" idx="16"/>
          </p:nvPr>
        </p:nvSpPr>
        <p:spPr/>
        <p:txBody>
          <a:bodyPr/>
          <a:lstStyle/>
          <a:p>
            <a:pPr algn="r" rtl="0"/>
            <a:fld id="{D701140D-C14F-41CA-99FC-0EF83E8DA40A}" type="slidenum">
              <a:rPr/>
              <a:pPr/>
              <a:t>29</a:t>
            </a:fld>
            <a:endParaRPr lang="sv-se" dirty="0"/>
          </a:p>
        </p:txBody>
      </p:sp>
    </p:spTree>
    <p:extLst>
      <p:ext uri="{BB962C8B-B14F-4D97-AF65-F5344CB8AC3E}">
        <p14:creationId xmlns:p14="http://schemas.microsoft.com/office/powerpoint/2010/main" val="304128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7">
            <a:extLst>
              <a:ext uri="{FF2B5EF4-FFF2-40B4-BE49-F238E27FC236}">
                <a16:creationId xmlns:a16="http://schemas.microsoft.com/office/drawing/2014/main" id="{E74B3190-CE76-C058-DD4C-62FF57ED4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
            <a:ext cx="12216680" cy="7029400"/>
          </a:xfrm>
          <a:prstGeom prst="rect">
            <a:avLst/>
          </a:prstGeom>
        </p:spPr>
      </p:pic>
      <p:sp>
        <p:nvSpPr>
          <p:cNvPr id="2" name="Date Placeholder 1">
            <a:extLst>
              <a:ext uri="{FF2B5EF4-FFF2-40B4-BE49-F238E27FC236}">
                <a16:creationId xmlns:a16="http://schemas.microsoft.com/office/drawing/2014/main" id="{05A38590-098C-F795-6A55-CC38558FD5DA}"/>
              </a:ext>
            </a:extLst>
          </p:cNvPr>
          <p:cNvSpPr>
            <a:spLocks noGrp="1"/>
          </p:cNvSpPr>
          <p:nvPr>
            <p:ph type="dt" sz="half" idx="10"/>
          </p:nvPr>
        </p:nvSpPr>
        <p:spPr>
          <a:xfrm>
            <a:off x="10200456" y="6309319"/>
            <a:ext cx="1152128" cy="146883"/>
          </a:xfrm>
        </p:spPr>
        <p:txBody>
          <a:bodyPr/>
          <a:lstStyle/>
          <a:p>
            <a:pPr algn="r" rtl="0"/>
            <a:fld id="{E46F789D-15AF-4DE1-B71E-CD772EDCD869}" type="datetime1">
              <a:rPr lang="en-FI"/>
              <a:t>09/26/2025</a:t>
            </a:fld>
            <a:endParaRPr lang="sv-se"/>
          </a:p>
        </p:txBody>
      </p:sp>
      <p:sp>
        <p:nvSpPr>
          <p:cNvPr id="3" name="Slide Number Placeholder 2">
            <a:extLst>
              <a:ext uri="{FF2B5EF4-FFF2-40B4-BE49-F238E27FC236}">
                <a16:creationId xmlns:a16="http://schemas.microsoft.com/office/drawing/2014/main" id="{1D953BAA-ABFF-1CD3-4BD7-39028C6E0E3E}"/>
              </a:ext>
            </a:extLst>
          </p:cNvPr>
          <p:cNvSpPr>
            <a:spLocks noGrp="1"/>
          </p:cNvSpPr>
          <p:nvPr>
            <p:ph type="sldNum" sz="quarter" idx="12"/>
          </p:nvPr>
        </p:nvSpPr>
        <p:spPr>
          <a:xfrm>
            <a:off x="11352584" y="6309320"/>
            <a:ext cx="431428" cy="146884"/>
          </a:xfrm>
        </p:spPr>
        <p:txBody>
          <a:bodyPr/>
          <a:lstStyle/>
          <a:p>
            <a:pPr algn="r" rtl="0"/>
            <a:fld id="{D701140D-C14F-41CA-99FC-0EF83E8DA40A}" type="slidenum">
              <a:rPr/>
              <a:t>3</a:t>
            </a:fld>
            <a:endParaRPr lang="sv-se"/>
          </a:p>
        </p:txBody>
      </p:sp>
      <p:sp>
        <p:nvSpPr>
          <p:cNvPr id="6" name="TextBox 5">
            <a:extLst>
              <a:ext uri="{FF2B5EF4-FFF2-40B4-BE49-F238E27FC236}">
                <a16:creationId xmlns:a16="http://schemas.microsoft.com/office/drawing/2014/main" id="{4AA6D299-7AD8-58A5-2F77-3549536D6AE0}"/>
              </a:ext>
            </a:extLst>
          </p:cNvPr>
          <p:cNvSpPr txBox="1"/>
          <p:nvPr/>
        </p:nvSpPr>
        <p:spPr>
          <a:xfrm>
            <a:off x="407368" y="332656"/>
            <a:ext cx="3528392" cy="2062103"/>
          </a:xfrm>
          <a:prstGeom prst="rect">
            <a:avLst/>
          </a:prstGeom>
          <a:noFill/>
        </p:spPr>
        <p:txBody>
          <a:bodyPr wrap="square" rtlCol="0">
            <a:spAutoFit/>
          </a:bodyPr>
          <a:lstStyle/>
          <a:p>
            <a:pPr algn="l" rtl="0"/>
            <a:r>
              <a:rPr lang="sv-se" sz="3200" b="1" i="0" u="none" baseline="0" dirty="0">
                <a:solidFill>
                  <a:schemeClr val="bg1"/>
                </a:solidFill>
                <a:latin typeface="+mj-lt"/>
                <a:ea typeface="+mj-lt"/>
                <a:cs typeface="+mj-lt"/>
              </a:rPr>
              <a:t>Aalto-universitetet för samman konst, teknik och ekonomi.</a:t>
            </a:r>
            <a:endParaRPr lang="sv-se" sz="3200" b="1" dirty="0">
              <a:solidFill>
                <a:schemeClr val="bg1"/>
              </a:solidFill>
              <a:latin typeface="+mj-lt"/>
            </a:endParaRPr>
          </a:p>
        </p:txBody>
      </p:sp>
      <p:sp>
        <p:nvSpPr>
          <p:cNvPr id="5" name="Suorakulmio 8">
            <a:extLst>
              <a:ext uri="{FF2B5EF4-FFF2-40B4-BE49-F238E27FC236}">
                <a16:creationId xmlns:a16="http://schemas.microsoft.com/office/drawing/2014/main" id="{AD09F4C8-8D56-DF0D-1DBB-039D41F1A50C}"/>
              </a:ext>
            </a:extLst>
          </p:cNvPr>
          <p:cNvSpPr/>
          <p:nvPr/>
        </p:nvSpPr>
        <p:spPr>
          <a:xfrm>
            <a:off x="32301" y="0"/>
            <a:ext cx="12184380" cy="7029400"/>
          </a:xfrm>
          <a:prstGeom prst="rect">
            <a:avLst/>
          </a:prstGeom>
          <a:solidFill>
            <a:srgbClr val="0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a:solidFill>
                <a:schemeClr val="tx1"/>
              </a:solidFill>
              <a:latin typeface="+mj-lt"/>
            </a:endParaRPr>
          </a:p>
        </p:txBody>
      </p:sp>
    </p:spTree>
    <p:extLst>
      <p:ext uri="{BB962C8B-B14F-4D97-AF65-F5344CB8AC3E}">
        <p14:creationId xmlns:p14="http://schemas.microsoft.com/office/powerpoint/2010/main" val="413988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E04CDE3A-9A13-C3E8-3CA7-8AEC5321F711}"/>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sv-se" b="1" i="0" u="none" baseline="0"/>
              <a:t>Gymnasiestudier och antagning av studerande</a:t>
            </a:r>
            <a:endParaRPr lang="sv-se"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407988" y="1700808"/>
            <a:ext cx="5327972" cy="3671887"/>
          </a:xfrm>
        </p:spPr>
        <p:txBody>
          <a:bodyPr/>
          <a:lstStyle/>
          <a:p>
            <a:pPr algn="l" rtl="0"/>
            <a:r>
              <a:rPr lang="sv-se" sz="1600" b="1" i="0" u="none" baseline="0" dirty="0"/>
              <a:t>Studentskrivningarna har betydelse särskilt i </a:t>
            </a:r>
            <a:r>
              <a:rPr lang="sv-se" sz="1600" b="1" i="0" u="none" baseline="0" dirty="0" err="1"/>
              <a:t>betygsantagningen</a:t>
            </a:r>
            <a:r>
              <a:rPr lang="sv-se" sz="1600" b="1" i="0" u="none" baseline="0" dirty="0"/>
              <a:t> inom det ekonomiska och tekniska området.</a:t>
            </a:r>
          </a:p>
          <a:p>
            <a:pPr marL="285750" indent="-285750" algn="l" rtl="0">
              <a:buFont typeface="Arial" panose="020B0604020202020204" pitchFamily="34" charset="0"/>
              <a:buChar char="►"/>
            </a:pPr>
            <a:r>
              <a:rPr lang="sv-se" sz="1800" b="0" i="0" u="none" baseline="0" dirty="0"/>
              <a:t>Matematik</a:t>
            </a:r>
          </a:p>
          <a:p>
            <a:pPr marL="285750" indent="-285750" algn="l" rtl="0">
              <a:buFont typeface="Arial" panose="020B0604020202020204" pitchFamily="34" charset="0"/>
              <a:buChar char="►"/>
            </a:pPr>
            <a:r>
              <a:rPr lang="sv-se" sz="1600" b="0" i="0" u="none" baseline="0" dirty="0"/>
              <a:t>Modersmål</a:t>
            </a:r>
          </a:p>
          <a:p>
            <a:pPr marL="285750" indent="-285750" algn="l" rtl="0">
              <a:buFont typeface="Arial" panose="020B0604020202020204" pitchFamily="34" charset="0"/>
              <a:buChar char="►"/>
            </a:pPr>
            <a:r>
              <a:rPr lang="sv-se" sz="1500" b="0" i="0" u="none" baseline="0" dirty="0"/>
              <a:t>Fysik och kemi</a:t>
            </a:r>
          </a:p>
          <a:p>
            <a:pPr marL="285750" indent="-285750" algn="l" rtl="0">
              <a:buFont typeface="Arial" panose="020B0604020202020204" pitchFamily="34" charset="0"/>
              <a:buChar char="►"/>
            </a:pPr>
            <a:r>
              <a:rPr lang="sv-se" sz="1500" b="0" i="0" u="none" baseline="0" dirty="0"/>
              <a:t>Långt språk</a:t>
            </a:r>
          </a:p>
          <a:p>
            <a:pPr marL="285750" indent="-285750" algn="l" rtl="0">
              <a:buFont typeface="Arial" panose="020B0604020202020204" pitchFamily="34" charset="0"/>
              <a:buChar char="►"/>
            </a:pPr>
            <a:r>
              <a:rPr lang="sv-se" sz="1300" b="0" i="0" u="none" baseline="0" dirty="0"/>
              <a:t>Övriga ämnen</a:t>
            </a:r>
          </a:p>
          <a:p>
            <a:endParaRPr lang="sv-se" sz="1200" dirty="0"/>
          </a:p>
          <a:p>
            <a:pPr algn="l" rtl="0"/>
            <a:r>
              <a:rPr lang="sv-se" sz="1600" b="1" i="0" u="none" baseline="0" dirty="0"/>
              <a:t>Inom det konstnärliga området har förhandsuppgifterna och urvalsproven en större betydelse.</a:t>
            </a:r>
          </a:p>
          <a:p>
            <a:pPr marL="285750" indent="-285750" algn="l" rtl="0">
              <a:buFont typeface="Arial" panose="020B0604020202020204" pitchFamily="34" charset="0"/>
              <a:buChar char="•"/>
            </a:pPr>
            <a:r>
              <a:rPr lang="sv-se" sz="1600" b="0" i="0" u="none" baseline="0" dirty="0"/>
              <a:t>Studier och hobbyutövning inom konstämnen ökar de färdigheter som bedöms i förhandsuppgifterna och urvalsproven.</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30</a:t>
            </a:fld>
            <a:endParaRPr lang="sv-se" dirty="0"/>
          </a:p>
        </p:txBody>
      </p:sp>
    </p:spTree>
    <p:extLst>
      <p:ext uri="{BB962C8B-B14F-4D97-AF65-F5344CB8AC3E}">
        <p14:creationId xmlns:p14="http://schemas.microsoft.com/office/powerpoint/2010/main" val="147679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sv-se" b="1" i="0" u="none" baseline="0"/>
              <a:t>Information om ansökan 2025</a:t>
            </a:r>
            <a:endParaRPr lang="sv-se" sz="2000" dirty="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sv-se" dirty="0"/>
          </a:p>
          <a:p>
            <a:pPr algn="l" rtl="0"/>
            <a:r>
              <a:rPr lang="sv-se" b="0" i="0" u="none" baseline="0"/>
              <a:t>	Aalto.fi/sv</a:t>
            </a:r>
          </a:p>
          <a:p>
            <a:endParaRPr lang="sv-se" dirty="0"/>
          </a:p>
          <a:p>
            <a:pPr algn="l" rtl="0"/>
            <a:r>
              <a:rPr lang="sv-se" b="1" i="0" u="none" baseline="0"/>
              <a:t>’Ansökan till kandidatutbildningar’</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en-FI"/>
              <a:t>09/26/2025</a:t>
            </a:fld>
            <a:endParaRPr lang="sv-se"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31</a:t>
            </a:fld>
            <a:endParaRPr lang="sv-se" dirty="0"/>
          </a:p>
        </p:txBody>
      </p:sp>
      <p:pic>
        <p:nvPicPr>
          <p:cNvPr id="2" name="Picture Placeholder 11">
            <a:extLst>
              <a:ext uri="{FF2B5EF4-FFF2-40B4-BE49-F238E27FC236}">
                <a16:creationId xmlns:a16="http://schemas.microsoft.com/office/drawing/2014/main" id="{B09C1FAF-AE7F-30F8-5A9E-3BE9B4425B00}"/>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pic>
        <p:nvPicPr>
          <p:cNvPr id="4" name="Picture 3">
            <a:extLst>
              <a:ext uri="{FF2B5EF4-FFF2-40B4-BE49-F238E27FC236}">
                <a16:creationId xmlns:a16="http://schemas.microsoft.com/office/drawing/2014/main" id="{FF3315A6-0898-F1F9-321A-E140B66F5165}"/>
              </a:ext>
            </a:extLst>
          </p:cNvPr>
          <p:cNvPicPr>
            <a:picLocks noChangeAspect="1"/>
          </p:cNvPicPr>
          <p:nvPr/>
        </p:nvPicPr>
        <p:blipFill>
          <a:blip r:embed="rId4"/>
          <a:stretch>
            <a:fillRect/>
          </a:stretch>
        </p:blipFill>
        <p:spPr>
          <a:xfrm>
            <a:off x="6456040" y="4062586"/>
            <a:ext cx="771525" cy="590550"/>
          </a:xfrm>
          <a:prstGeom prst="rect">
            <a:avLst/>
          </a:prstGeom>
        </p:spPr>
      </p:pic>
      <p:sp>
        <p:nvSpPr>
          <p:cNvPr id="7" name="TextBox 6">
            <a:extLst>
              <a:ext uri="{FF2B5EF4-FFF2-40B4-BE49-F238E27FC236}">
                <a16:creationId xmlns:a16="http://schemas.microsoft.com/office/drawing/2014/main" id="{AD8914D5-8769-0A2A-9D8D-02910E609BE1}"/>
              </a:ext>
            </a:extLst>
          </p:cNvPr>
          <p:cNvSpPr txBox="1"/>
          <p:nvPr/>
        </p:nvSpPr>
        <p:spPr>
          <a:xfrm>
            <a:off x="407987" y="2105561"/>
            <a:ext cx="4536504" cy="1631216"/>
          </a:xfrm>
          <a:prstGeom prst="rect">
            <a:avLst/>
          </a:prstGeom>
          <a:noFill/>
        </p:spPr>
        <p:txBody>
          <a:bodyPr wrap="square" rtlCol="0">
            <a:spAutoFit/>
          </a:bodyPr>
          <a:lstStyle/>
          <a:p>
            <a:pPr marL="342900" indent="-342900" algn="l" rtl="0">
              <a:buFont typeface="Arial" panose="020B0604020202020204" pitchFamily="34" charset="0"/>
              <a:buChar char="•"/>
            </a:pPr>
            <a:r>
              <a:rPr lang="sv-se" sz="2000" b="0" i="0" u="none" baseline="0">
                <a:solidFill>
                  <a:schemeClr val="bg1"/>
                </a:solidFill>
                <a:latin typeface="+mj-lt"/>
                <a:ea typeface="+mj-lt"/>
                <a:cs typeface="+mj-lt"/>
              </a:rPr>
              <a:t>dia.fi/sv</a:t>
            </a:r>
          </a:p>
          <a:p>
            <a:pPr marL="342900" indent="-342900" algn="l" rtl="0">
              <a:buFont typeface="Arial" panose="020B0604020202020204" pitchFamily="34" charset="0"/>
              <a:buChar char="•"/>
            </a:pPr>
            <a:r>
              <a:rPr lang="sv-se" sz="2000" b="0" i="0" u="none" baseline="0">
                <a:solidFill>
                  <a:schemeClr val="bg1"/>
                </a:solidFill>
                <a:latin typeface="+mj-lt"/>
                <a:ea typeface="+mj-lt"/>
                <a:cs typeface="+mj-lt"/>
              </a:rPr>
              <a:t>kauppatieteet.fi/sv</a:t>
            </a:r>
          </a:p>
          <a:p>
            <a:pPr marL="342900" indent="-342900" algn="l" rtl="0">
              <a:buFont typeface="Arial" panose="020B0604020202020204" pitchFamily="34" charset="0"/>
              <a:buChar char="•"/>
            </a:pPr>
            <a:r>
              <a:rPr lang="sv-se" sz="2000" b="0" i="0" u="none" baseline="0">
                <a:solidFill>
                  <a:schemeClr val="bg1"/>
                </a:solidFill>
                <a:latin typeface="+mj-lt"/>
                <a:ea typeface="+mj-lt"/>
                <a:cs typeface="+mj-lt"/>
              </a:rPr>
              <a:t>studieinfo.fi</a:t>
            </a:r>
          </a:p>
          <a:p>
            <a:pPr marL="342900" indent="-342900" algn="l" rtl="0">
              <a:buFont typeface="Arial" panose="020B0604020202020204" pitchFamily="34" charset="0"/>
              <a:buChar char="•"/>
            </a:pPr>
            <a:r>
              <a:rPr lang="sv-se" sz="2000" b="0" i="0" u="none" baseline="0">
                <a:solidFill>
                  <a:schemeClr val="bg1"/>
                </a:solidFill>
                <a:latin typeface="+mj-lt"/>
                <a:ea typeface="+mj-lt"/>
                <a:cs typeface="+mj-lt"/>
              </a:rPr>
              <a:t>aalto.fi/sv</a:t>
            </a:r>
          </a:p>
          <a:p>
            <a:pPr marL="342900" indent="-342900" algn="l" rtl="0">
              <a:buFont typeface="Arial" panose="020B0604020202020204" pitchFamily="34" charset="0"/>
              <a:buChar char="•"/>
            </a:pPr>
            <a:r>
              <a:rPr lang="sv-se" sz="2000" b="0" i="0" u="none" baseline="0">
                <a:solidFill>
                  <a:schemeClr val="bg1"/>
                </a:solidFill>
                <a:latin typeface="+mj-lt"/>
                <a:ea typeface="+mj-lt"/>
                <a:cs typeface="+mj-lt"/>
              </a:rPr>
              <a:t>yliopistovalinnat.fi/sv</a:t>
            </a:r>
          </a:p>
        </p:txBody>
      </p:sp>
    </p:spTree>
    <p:extLst>
      <p:ext uri="{BB962C8B-B14F-4D97-AF65-F5344CB8AC3E}">
        <p14:creationId xmlns:p14="http://schemas.microsoft.com/office/powerpoint/2010/main" val="361942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2DED26-2BB0-18AF-25BB-75DC64F430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84E381-631C-DE25-D9A5-ED6C74F65674}"/>
              </a:ext>
            </a:extLst>
          </p:cNvPr>
          <p:cNvSpPr>
            <a:spLocks noGrp="1"/>
          </p:cNvSpPr>
          <p:nvPr>
            <p:ph type="title"/>
          </p:nvPr>
        </p:nvSpPr>
        <p:spPr/>
        <p:txBody>
          <a:bodyPr/>
          <a:lstStyle/>
          <a:p>
            <a:pPr algn="l" rtl="0"/>
            <a:r>
              <a:rPr lang="sv-se" b="1" i="0" u="none" baseline="0"/>
              <a:t>Fråga vad som helst</a:t>
            </a:r>
            <a:endParaRPr lang="sv-se" dirty="0"/>
          </a:p>
        </p:txBody>
      </p:sp>
      <p:sp>
        <p:nvSpPr>
          <p:cNvPr id="3" name="Date Placeholder 2">
            <a:extLst>
              <a:ext uri="{FF2B5EF4-FFF2-40B4-BE49-F238E27FC236}">
                <a16:creationId xmlns:a16="http://schemas.microsoft.com/office/drawing/2014/main" id="{992F7F17-D932-ADE9-6A58-81C8E8B641B6}"/>
              </a:ext>
            </a:extLst>
          </p:cNvPr>
          <p:cNvSpPr>
            <a:spLocks noGrp="1"/>
          </p:cNvSpPr>
          <p:nvPr>
            <p:ph type="dt" sz="half" idx="10"/>
          </p:nvPr>
        </p:nvSpPr>
        <p:spPr/>
        <p:txBody>
          <a:bodyPr/>
          <a:lstStyle/>
          <a:p>
            <a:pPr algn="r" rtl="0"/>
            <a:fld id="{30458DA4-33CA-4F40-84C0-C5D87AF1589C}" type="datetime1">
              <a:rPr lang="en-FI"/>
              <a:t>09/26/2025</a:t>
            </a:fld>
            <a:endParaRPr lang="sv-se"/>
          </a:p>
        </p:txBody>
      </p:sp>
      <p:sp>
        <p:nvSpPr>
          <p:cNvPr id="4" name="Slide Number Placeholder 3">
            <a:extLst>
              <a:ext uri="{FF2B5EF4-FFF2-40B4-BE49-F238E27FC236}">
                <a16:creationId xmlns:a16="http://schemas.microsoft.com/office/drawing/2014/main" id="{9CFEDF2E-0372-AFA6-2848-3046D5CAED19}"/>
              </a:ext>
            </a:extLst>
          </p:cNvPr>
          <p:cNvSpPr>
            <a:spLocks noGrp="1"/>
          </p:cNvSpPr>
          <p:nvPr>
            <p:ph type="sldNum" sz="quarter" idx="12"/>
          </p:nvPr>
        </p:nvSpPr>
        <p:spPr/>
        <p:txBody>
          <a:bodyPr/>
          <a:lstStyle/>
          <a:p>
            <a:pPr algn="r" rtl="0"/>
            <a:fld id="{D701140D-C14F-41CA-99FC-0EF83E8DA40A}" type="slidenum">
              <a:rPr/>
              <a:t>32</a:t>
            </a:fld>
            <a:endParaRPr lang="sv-se"/>
          </a:p>
        </p:txBody>
      </p:sp>
      <p:sp>
        <p:nvSpPr>
          <p:cNvPr id="9" name="TextBox 8">
            <a:extLst>
              <a:ext uri="{FF2B5EF4-FFF2-40B4-BE49-F238E27FC236}">
                <a16:creationId xmlns:a16="http://schemas.microsoft.com/office/drawing/2014/main" id="{5392E1C1-CD09-1AC5-C334-6680A6B905F5}"/>
              </a:ext>
            </a:extLst>
          </p:cNvPr>
          <p:cNvSpPr txBox="1"/>
          <p:nvPr/>
        </p:nvSpPr>
        <p:spPr>
          <a:xfrm>
            <a:off x="407987" y="1052736"/>
            <a:ext cx="6480720" cy="1477328"/>
          </a:xfrm>
          <a:prstGeom prst="rect">
            <a:avLst/>
          </a:prstGeom>
          <a:noFill/>
        </p:spPr>
        <p:txBody>
          <a:bodyPr wrap="square" lIns="36000" rIns="36000">
            <a:spAutoFit/>
          </a:bodyPr>
          <a:lstStyle/>
          <a:p>
            <a:pPr algn="l" rtl="0"/>
            <a:r>
              <a:rPr lang="sv-se" sz="1600" b="0" i="0" u="none" baseline="0"/>
              <a:t>Du kan också ställa frågor via nätet</a:t>
            </a:r>
          </a:p>
          <a:p>
            <a:pPr algn="l" rtl="0">
              <a:spcBef>
                <a:spcPts val="600"/>
              </a:spcBef>
            </a:pPr>
            <a:r>
              <a:rPr lang="sv-se" sz="1600" b="1" i="0" u="none" baseline="0"/>
              <a:t>Studerande vid Aalto:</a:t>
            </a:r>
          </a:p>
          <a:p>
            <a:pPr algn="l" rtl="0"/>
            <a:r>
              <a:rPr lang="sv-se" sz="1600" b="0" i="0" u="none" baseline="0"/>
              <a:t>https://www.aalto.fi/sv/studera-vid-aalto/chatta-med-vara-studerande</a:t>
            </a:r>
          </a:p>
          <a:p>
            <a:pPr algn="l" rtl="0">
              <a:spcBef>
                <a:spcPts val="600"/>
              </a:spcBef>
            </a:pPr>
            <a:r>
              <a:rPr lang="sv-se" sz="1600" b="1" i="0" u="none" baseline="0"/>
              <a:t>Ansökningsservicen vid Aalto</a:t>
            </a:r>
          </a:p>
          <a:p>
            <a:pPr algn="l" rtl="0"/>
            <a:r>
              <a:rPr lang="sv-se" sz="1600" b="0" i="0" u="none" baseline="0"/>
              <a:t>ansökningsservice@aalto.fi</a:t>
            </a:r>
          </a:p>
        </p:txBody>
      </p:sp>
    </p:spTree>
    <p:extLst>
      <p:ext uri="{BB962C8B-B14F-4D97-AF65-F5344CB8AC3E}">
        <p14:creationId xmlns:p14="http://schemas.microsoft.com/office/powerpoint/2010/main" val="1959876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4F7527-F28B-5DA6-BFBC-F7B96EB919A6}"/>
              </a:ext>
            </a:extLst>
          </p:cNvPr>
          <p:cNvSpPr>
            <a:spLocks noGrp="1"/>
          </p:cNvSpPr>
          <p:nvPr>
            <p:ph type="title"/>
          </p:nvPr>
        </p:nvSpPr>
        <p:spPr>
          <a:xfrm>
            <a:off x="407987" y="2564904"/>
            <a:ext cx="11376026" cy="1079971"/>
          </a:xfrm>
        </p:spPr>
        <p:txBody>
          <a:bodyPr/>
          <a:lstStyle/>
          <a:p>
            <a:pPr algn="ctr"/>
            <a:r>
              <a:rPr lang="en-US" sz="5400" b="0" dirty="0"/>
              <a:t>Vi </a:t>
            </a:r>
            <a:r>
              <a:rPr lang="en-US" sz="5400" b="0" dirty="0" err="1"/>
              <a:t>ses</a:t>
            </a:r>
            <a:r>
              <a:rPr lang="en-US" sz="5400" b="0" dirty="0"/>
              <a:t> </a:t>
            </a:r>
            <a:r>
              <a:rPr lang="en-US" sz="5400" b="0" dirty="0" err="1"/>
              <a:t>snart</a:t>
            </a:r>
            <a:r>
              <a:rPr lang="en-US" sz="5400" b="0" dirty="0"/>
              <a:t>!</a:t>
            </a:r>
            <a:br>
              <a:rPr lang="en-US" sz="5400" dirty="0"/>
            </a:br>
            <a:r>
              <a:rPr lang="en-US" sz="5400" dirty="0"/>
              <a:t>aalto.fi</a:t>
            </a:r>
          </a:p>
        </p:txBody>
      </p:sp>
      <p:sp>
        <p:nvSpPr>
          <p:cNvPr id="2" name="Date Placeholder 1">
            <a:extLst>
              <a:ext uri="{FF2B5EF4-FFF2-40B4-BE49-F238E27FC236}">
                <a16:creationId xmlns:a16="http://schemas.microsoft.com/office/drawing/2014/main" id="{19DF0172-279F-E1C0-7FFE-678AC080BF29}"/>
              </a:ext>
            </a:extLst>
          </p:cNvPr>
          <p:cNvSpPr>
            <a:spLocks noGrp="1"/>
          </p:cNvSpPr>
          <p:nvPr>
            <p:ph type="dt" sz="half" idx="10"/>
          </p:nvPr>
        </p:nvSpPr>
        <p:spPr/>
        <p:txBody>
          <a:bodyPr/>
          <a:lstStyle/>
          <a:p>
            <a:fld id="{725CAF6D-1016-4B8F-B423-2EFB8ABFBD35}" type="datetime1">
              <a:rPr lang="fi-FI" smtClean="0"/>
              <a:pPr/>
              <a:t>26.9.2025</a:t>
            </a:fld>
            <a:endParaRPr lang="fi-FI" dirty="0"/>
          </a:p>
        </p:txBody>
      </p:sp>
      <p:sp>
        <p:nvSpPr>
          <p:cNvPr id="3" name="Slide Number Placeholder 2">
            <a:extLst>
              <a:ext uri="{FF2B5EF4-FFF2-40B4-BE49-F238E27FC236}">
                <a16:creationId xmlns:a16="http://schemas.microsoft.com/office/drawing/2014/main" id="{EB76408C-9B06-9C9A-2455-E4901FA8E235}"/>
              </a:ext>
            </a:extLst>
          </p:cNvPr>
          <p:cNvSpPr>
            <a:spLocks noGrp="1"/>
          </p:cNvSpPr>
          <p:nvPr>
            <p:ph type="sldNum" sz="quarter" idx="12"/>
          </p:nvPr>
        </p:nvSpPr>
        <p:spPr/>
        <p:txBody>
          <a:bodyPr/>
          <a:lstStyle/>
          <a:p>
            <a:fld id="{D701140D-C14F-41CA-99FC-0EF83E8DA40A}" type="slidenum">
              <a:rPr lang="fi-FI" smtClean="0"/>
              <a:pPr/>
              <a:t>33</a:t>
            </a:fld>
            <a:endParaRPr lang="fi-FI" dirty="0"/>
          </a:p>
        </p:txBody>
      </p:sp>
    </p:spTree>
    <p:extLst>
      <p:ext uri="{BB962C8B-B14F-4D97-AF65-F5344CB8AC3E}">
        <p14:creationId xmlns:p14="http://schemas.microsoft.com/office/powerpoint/2010/main" val="2381423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2F2DBB-E65A-4AC1-8A22-A89E933FC82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noFill/>
        </p:spPr>
      </p:pic>
      <p:sp>
        <p:nvSpPr>
          <p:cNvPr id="3" name="Title 2">
            <a:extLst>
              <a:ext uri="{FF2B5EF4-FFF2-40B4-BE49-F238E27FC236}">
                <a16:creationId xmlns:a16="http://schemas.microsoft.com/office/drawing/2014/main" id="{E47847F9-76A2-B35E-E744-D2451FFF2FA2}"/>
              </a:ext>
            </a:extLst>
          </p:cNvPr>
          <p:cNvSpPr>
            <a:spLocks noGrp="1"/>
          </p:cNvSpPr>
          <p:nvPr>
            <p:ph type="title"/>
          </p:nvPr>
        </p:nvSpPr>
        <p:spPr>
          <a:xfrm>
            <a:off x="407987" y="404813"/>
            <a:ext cx="5327973" cy="1079971"/>
          </a:xfrm>
        </p:spPr>
        <p:txBody>
          <a:bodyPr anchor="t">
            <a:normAutofit/>
          </a:bodyPr>
          <a:lstStyle/>
          <a:p>
            <a:pPr algn="l" rtl="0"/>
            <a:r>
              <a:rPr lang="sv-se" b="1" i="0" u="none" baseline="0"/>
              <a:t>Studierna vid Aalto är...</a:t>
            </a:r>
            <a:endParaRPr lang="sv-se" dirty="0"/>
          </a:p>
        </p:txBody>
      </p:sp>
      <p:sp>
        <p:nvSpPr>
          <p:cNvPr id="4" name="Content Placeholder 3">
            <a:extLst>
              <a:ext uri="{FF2B5EF4-FFF2-40B4-BE49-F238E27FC236}">
                <a16:creationId xmlns:a16="http://schemas.microsoft.com/office/drawing/2014/main" id="{BFEB0B60-97B2-3DF3-5532-FF9209092731}"/>
              </a:ext>
            </a:extLst>
          </p:cNvPr>
          <p:cNvSpPr>
            <a:spLocks noGrp="1"/>
          </p:cNvSpPr>
          <p:nvPr>
            <p:ph sz="half" idx="1"/>
          </p:nvPr>
        </p:nvSpPr>
        <p:spPr>
          <a:xfrm>
            <a:off x="407988" y="2205037"/>
            <a:ext cx="5327972" cy="3671887"/>
          </a:xfrm>
        </p:spPr>
        <p:txBody>
          <a:bodyPr anchor="t">
            <a:noAutofit/>
          </a:bodyPr>
          <a:lstStyle/>
          <a:p>
            <a:pPr algn="l" rtl="0">
              <a:lnSpc>
                <a:spcPct val="90000"/>
              </a:lnSpc>
              <a:spcBef>
                <a:spcPts val="1200"/>
              </a:spcBef>
            </a:pPr>
            <a:r>
              <a:rPr lang="sv-se" sz="1800" b="1" i="0" u="none" baseline="0" dirty="0"/>
              <a:t>Inriktade på gemenskap</a:t>
            </a:r>
            <a:br>
              <a:rPr lang="sv-se" b="1" dirty="0"/>
            </a:br>
            <a:r>
              <a:rPr lang="sv-se" sz="1600" b="0" i="0" u="none" baseline="0" dirty="0"/>
              <a:t>Den starka sammanhållningen syns utöver i föreläsningssalen även i fritidsverksamheten. </a:t>
            </a:r>
          </a:p>
          <a:p>
            <a:pPr algn="l" rtl="0">
              <a:lnSpc>
                <a:spcPct val="90000"/>
              </a:lnSpc>
              <a:spcBef>
                <a:spcPts val="1200"/>
              </a:spcBef>
            </a:pPr>
            <a:r>
              <a:rPr lang="sv-se" sz="1800" b="1" i="0" u="none" baseline="0" dirty="0"/>
              <a:t>Mångvetenskapliga</a:t>
            </a:r>
            <a:br>
              <a:rPr lang="sv-se" b="1" dirty="0"/>
            </a:br>
            <a:r>
              <a:rPr lang="sv-se" sz="1600" b="0" i="0" u="none" baseline="0" dirty="0"/>
              <a:t>Du kan kombinera ekonomi, konst och teknik för att skapa en helhet som passar dig.</a:t>
            </a:r>
          </a:p>
          <a:p>
            <a:pPr algn="l" rtl="0">
              <a:lnSpc>
                <a:spcPct val="90000"/>
              </a:lnSpc>
              <a:spcBef>
                <a:spcPts val="1200"/>
              </a:spcBef>
            </a:pPr>
            <a:r>
              <a:rPr lang="sv-se" sz="1800" b="1" i="0" u="none" baseline="0" dirty="0"/>
              <a:t>Tillämpliga</a:t>
            </a:r>
            <a:br>
              <a:rPr lang="sv-se" sz="1600" dirty="0"/>
            </a:br>
            <a:r>
              <a:rPr lang="sv-se" sz="1600" b="0" i="0" u="none" baseline="0" dirty="0"/>
              <a:t>I studierna ingår mycket samarbete med aktörer och företag inom branschen.</a:t>
            </a:r>
          </a:p>
          <a:p>
            <a:pPr algn="l" rtl="0">
              <a:lnSpc>
                <a:spcPct val="90000"/>
              </a:lnSpc>
              <a:spcBef>
                <a:spcPts val="1200"/>
              </a:spcBef>
            </a:pPr>
            <a:r>
              <a:rPr lang="sv-se" sz="1800" b="1" i="0" u="none" baseline="0" dirty="0"/>
              <a:t>Inriktade på sakkunskap</a:t>
            </a:r>
            <a:br>
              <a:rPr lang="sv-se" b="1" dirty="0"/>
            </a:br>
            <a:r>
              <a:rPr lang="sv-se" sz="1600" b="0" i="0" u="none" baseline="0" dirty="0"/>
              <a:t>Våra studerande utvecklas till uppskattade experter, innovativa företagare och framtidens ansvarsfulla ledare. </a:t>
            </a:r>
          </a:p>
        </p:txBody>
      </p:sp>
      <p:sp>
        <p:nvSpPr>
          <p:cNvPr id="5" name="Date Placeholder 4">
            <a:extLst>
              <a:ext uri="{FF2B5EF4-FFF2-40B4-BE49-F238E27FC236}">
                <a16:creationId xmlns:a16="http://schemas.microsoft.com/office/drawing/2014/main" id="{7B38B4BA-B021-2898-81A2-0DAED393A694}"/>
              </a:ext>
            </a:extLst>
          </p:cNvPr>
          <p:cNvSpPr>
            <a:spLocks noGrp="1"/>
          </p:cNvSpPr>
          <p:nvPr>
            <p:ph type="dt" sz="half" idx="14"/>
          </p:nvPr>
        </p:nvSpPr>
        <p:spPr>
          <a:xfrm>
            <a:off x="10200456" y="6309320"/>
            <a:ext cx="1152128" cy="143868"/>
          </a:xfrm>
        </p:spPr>
        <p:txBody>
          <a:bodyPr anchor="ctr">
            <a:normAutofit/>
          </a:bodyPr>
          <a:lstStyle/>
          <a:p>
            <a:pPr algn="r" rtl="0">
              <a:spcAft>
                <a:spcPts val="600"/>
              </a:spcAft>
            </a:pPr>
            <a:fld id="{667ABD72-D0D7-429E-B3E1-1252DD21ED20}" type="datetime1">
              <a:rPr lang="en-FI"/>
              <a:pPr algn="r" rtl="0">
                <a:spcAft>
                  <a:spcPts val="600"/>
                </a:spcAft>
              </a:pPr>
              <a:t>09/26/2025</a:t>
            </a:fld>
            <a:endParaRPr lang="sv-se"/>
          </a:p>
        </p:txBody>
      </p:sp>
      <p:sp>
        <p:nvSpPr>
          <p:cNvPr id="6" name="Slide Number Placeholder 5">
            <a:extLst>
              <a:ext uri="{FF2B5EF4-FFF2-40B4-BE49-F238E27FC236}">
                <a16:creationId xmlns:a16="http://schemas.microsoft.com/office/drawing/2014/main" id="{5FCBBFC0-55C3-B5B1-E3D7-5200AD584B00}"/>
              </a:ext>
            </a:extLst>
          </p:cNvPr>
          <p:cNvSpPr>
            <a:spLocks noGrp="1"/>
          </p:cNvSpPr>
          <p:nvPr>
            <p:ph type="sldNum" sz="quarter" idx="16"/>
          </p:nvPr>
        </p:nvSpPr>
        <p:spPr>
          <a:xfrm>
            <a:off x="11352584" y="6309320"/>
            <a:ext cx="431428" cy="143869"/>
          </a:xfrm>
        </p:spPr>
        <p:txBody>
          <a:bodyPr anchor="ctr">
            <a:normAutofit/>
          </a:bodyPr>
          <a:lstStyle/>
          <a:p>
            <a:pPr algn="r" rtl="0">
              <a:spcAft>
                <a:spcPts val="600"/>
              </a:spcAft>
            </a:pPr>
            <a:fld id="{D701140D-C14F-41CA-99FC-0EF83E8DA40A}" type="slidenum">
              <a:rPr/>
              <a:pPr>
                <a:spcAft>
                  <a:spcPts val="600"/>
                </a:spcAft>
              </a:pPr>
              <a:t>4</a:t>
            </a:fld>
            <a:endParaRPr lang="sv-se"/>
          </a:p>
        </p:txBody>
      </p:sp>
    </p:spTree>
    <p:extLst>
      <p:ext uri="{BB962C8B-B14F-4D97-AF65-F5344CB8AC3E}">
        <p14:creationId xmlns:p14="http://schemas.microsoft.com/office/powerpoint/2010/main" val="156322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A50AD9A-61D4-B3CF-CC33-298E35FA18CE}"/>
              </a:ext>
            </a:extLst>
          </p:cNvPr>
          <p:cNvSpPr>
            <a:spLocks noGrp="1"/>
          </p:cNvSpPr>
          <p:nvPr>
            <p:ph type="dt" sz="half" idx="15"/>
          </p:nvPr>
        </p:nvSpPr>
        <p:spPr/>
        <p:txBody>
          <a:bodyPr/>
          <a:lstStyle/>
          <a:p>
            <a:pPr algn="r" rtl="0"/>
            <a:fld id="{6F2C208E-BFE5-4C7F-9FE0-F5C263B90072}" type="datetime1">
              <a:rPr lang="en-FI"/>
              <a:t>09/26/2025</a:t>
            </a:fld>
            <a:endParaRPr lang="sv-se"/>
          </a:p>
        </p:txBody>
      </p:sp>
      <p:sp>
        <p:nvSpPr>
          <p:cNvPr id="6" name="Footer Placeholder 5">
            <a:extLst>
              <a:ext uri="{FF2B5EF4-FFF2-40B4-BE49-F238E27FC236}">
                <a16:creationId xmlns:a16="http://schemas.microsoft.com/office/drawing/2014/main" id="{3E20AC1F-2061-73A7-51E8-5BA09A9A2A9A}"/>
              </a:ext>
            </a:extLst>
          </p:cNvPr>
          <p:cNvSpPr>
            <a:spLocks noGrp="1"/>
          </p:cNvSpPr>
          <p:nvPr>
            <p:ph type="ftr" sz="quarter" idx="16"/>
          </p:nvPr>
        </p:nvSpPr>
        <p:spPr/>
        <p:txBody>
          <a:bodyPr/>
          <a:lstStyle/>
          <a:p>
            <a:pPr algn="r" rtl="0"/>
            <a:r>
              <a:rPr lang="sv-se" b="0" i="0" u="none" baseline="0"/>
              <a:t>Presenter Name</a:t>
            </a:r>
          </a:p>
        </p:txBody>
      </p:sp>
      <p:sp>
        <p:nvSpPr>
          <p:cNvPr id="7" name="Slide Number Placeholder 6">
            <a:extLst>
              <a:ext uri="{FF2B5EF4-FFF2-40B4-BE49-F238E27FC236}">
                <a16:creationId xmlns:a16="http://schemas.microsoft.com/office/drawing/2014/main" id="{1E8C0E55-86FB-98D3-2772-6CB8492794EA}"/>
              </a:ext>
            </a:extLst>
          </p:cNvPr>
          <p:cNvSpPr>
            <a:spLocks noGrp="1"/>
          </p:cNvSpPr>
          <p:nvPr>
            <p:ph type="sldNum" sz="quarter" idx="17"/>
          </p:nvPr>
        </p:nvSpPr>
        <p:spPr/>
        <p:txBody>
          <a:bodyPr/>
          <a:lstStyle/>
          <a:p>
            <a:pPr algn="r" rtl="0"/>
            <a:fld id="{D701140D-C14F-41CA-99FC-0EF83E8DA40A}" type="slidenum">
              <a:rPr/>
              <a:pPr/>
              <a:t>5</a:t>
            </a:fld>
            <a:endParaRPr lang="sv-se"/>
          </a:p>
        </p:txBody>
      </p:sp>
      <p:sp>
        <p:nvSpPr>
          <p:cNvPr id="8" name="Title 2">
            <a:extLst>
              <a:ext uri="{FF2B5EF4-FFF2-40B4-BE49-F238E27FC236}">
                <a16:creationId xmlns:a16="http://schemas.microsoft.com/office/drawing/2014/main" id="{809044B0-55C5-E66B-C6E0-55A498D8C856}"/>
              </a:ext>
            </a:extLst>
          </p:cNvPr>
          <p:cNvSpPr txBox="1">
            <a:spLocks/>
          </p:cNvSpPr>
          <p:nvPr/>
        </p:nvSpPr>
        <p:spPr>
          <a:xfrm>
            <a:off x="560387" y="557213"/>
            <a:ext cx="5327973" cy="4154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pPr algn="l" rtl="0"/>
            <a:r>
              <a:rPr lang="sv-se" b="1" i="0" u="none" baseline="0"/>
              <a:t>Studerande uppmuntras till...</a:t>
            </a:r>
          </a:p>
        </p:txBody>
      </p:sp>
      <p:sp>
        <p:nvSpPr>
          <p:cNvPr id="9" name="TextBox 8">
            <a:extLst>
              <a:ext uri="{FF2B5EF4-FFF2-40B4-BE49-F238E27FC236}">
                <a16:creationId xmlns:a16="http://schemas.microsoft.com/office/drawing/2014/main" id="{CC05C42D-1F81-269C-C016-59C8A5AFE5CB}"/>
              </a:ext>
            </a:extLst>
          </p:cNvPr>
          <p:cNvSpPr txBox="1"/>
          <p:nvPr/>
        </p:nvSpPr>
        <p:spPr>
          <a:xfrm>
            <a:off x="407988" y="2205038"/>
            <a:ext cx="5327972" cy="2246769"/>
          </a:xfrm>
          <a:prstGeom prst="rect">
            <a:avLst/>
          </a:prstGeom>
          <a:noFill/>
        </p:spPr>
        <p:txBody>
          <a:bodyPr wrap="square" rtlCol="0">
            <a:spAutoFit/>
          </a:bodyPr>
          <a:lstStyle/>
          <a:p>
            <a:pPr marL="285750" indent="-285750" algn="l" rtl="0">
              <a:spcBef>
                <a:spcPts val="800"/>
              </a:spcBef>
              <a:buFont typeface="Arial" panose="020B0604020202020204" pitchFamily="34" charset="0"/>
              <a:buChar char="•"/>
            </a:pPr>
            <a:r>
              <a:rPr lang="sv-se" sz="2000" b="0" i="0" u="none" kern="100" baseline="0">
                <a:solidFill>
                  <a:schemeClr val="bg1"/>
                </a:solidFill>
                <a:effectLst/>
                <a:latin typeface="Arial" panose="020B0604020202020204" pitchFamily="34" charset="0"/>
                <a:ea typeface="Calibri" panose="020F0502020204030204" pitchFamily="34" charset="0"/>
                <a:cs typeface="Arial" panose="020B0604020202020204" pitchFamily="34" charset="0"/>
              </a:rPr>
              <a:t>radikal kreativitet, mod och samarbete</a:t>
            </a:r>
          </a:p>
          <a:p>
            <a:pPr marL="285750" indent="-285750" algn="l" rtl="0">
              <a:spcBef>
                <a:spcPts val="800"/>
              </a:spcBef>
              <a:buFont typeface="Arial" panose="020B0604020202020204" pitchFamily="34" charset="0"/>
              <a:buChar char="•"/>
            </a:pPr>
            <a:r>
              <a:rPr lang="sv-se" sz="2000" b="0" i="0" u="none" kern="100" baseline="0">
                <a:solidFill>
                  <a:schemeClr val="bg1"/>
                </a:solidFill>
                <a:effectLst/>
                <a:latin typeface="Arial" panose="020B0604020202020204" pitchFamily="34" charset="0"/>
                <a:ea typeface="Calibri" panose="020F0502020204030204" pitchFamily="34" charset="0"/>
                <a:cs typeface="Arial" panose="020B0604020202020204" pitchFamily="34" charset="0"/>
              </a:rPr>
              <a:t>nyfikenhet och uthållighet</a:t>
            </a:r>
          </a:p>
          <a:p>
            <a:pPr marL="285750" indent="-285750" algn="l" rtl="0">
              <a:spcBef>
                <a:spcPts val="800"/>
              </a:spcBef>
              <a:buFont typeface="Arial" panose="020B0604020202020204" pitchFamily="34" charset="0"/>
              <a:buChar char="•"/>
            </a:pPr>
            <a:r>
              <a:rPr lang="sv-se" sz="2000" b="0" i="0" u="none" kern="100" baseline="0">
                <a:solidFill>
                  <a:schemeClr val="bg1"/>
                </a:solidFill>
                <a:effectLst/>
                <a:latin typeface="Arial" panose="020B0604020202020204" pitchFamily="34" charset="0"/>
                <a:ea typeface="Calibri" panose="020F0502020204030204" pitchFamily="34" charset="0"/>
                <a:cs typeface="Arial" panose="020B0604020202020204" pitchFamily="34" charset="0"/>
              </a:rPr>
              <a:t>att bygga en hållbar framtid</a:t>
            </a:r>
          </a:p>
          <a:p>
            <a:pPr marL="285750" indent="-285750" algn="l" rtl="0">
              <a:spcBef>
                <a:spcPts val="800"/>
              </a:spcBef>
              <a:buFont typeface="Arial" panose="020B0604020202020204" pitchFamily="34" charset="0"/>
              <a:buChar char="•"/>
            </a:pPr>
            <a:r>
              <a:rPr lang="sv-se" sz="2000" b="0" i="0" u="none" kern="100" baseline="0">
                <a:solidFill>
                  <a:schemeClr val="bg1"/>
                </a:solidFill>
                <a:effectLst/>
                <a:latin typeface="Arial" panose="020B0604020202020204" pitchFamily="34" charset="0"/>
                <a:ea typeface="Calibri" panose="020F0502020204030204" pitchFamily="34" charset="0"/>
                <a:cs typeface="Arial" panose="020B0604020202020204" pitchFamily="34" charset="0"/>
              </a:rPr>
              <a:t>att skapa nya lösningar på världens stora utmaningar.</a:t>
            </a:r>
            <a:endParaRPr lang="sv-se"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210492E7-0D2E-0126-7E2D-11B631B08C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120680" y="2177"/>
            <a:ext cx="6096000" cy="685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7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5B102A2-D0AD-C083-7F01-630CF0AB0868}"/>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9812E48D-5880-2FB4-FD6F-BA51BFEE504F}"/>
              </a:ext>
            </a:extLst>
          </p:cNvPr>
          <p:cNvSpPr>
            <a:spLocks noGrp="1"/>
          </p:cNvSpPr>
          <p:nvPr>
            <p:ph type="title"/>
          </p:nvPr>
        </p:nvSpPr>
        <p:spPr/>
        <p:txBody>
          <a:bodyPr/>
          <a:lstStyle/>
          <a:p>
            <a:pPr algn="l" rtl="0"/>
            <a:r>
              <a:rPr lang="sv-se" b="1" i="0" u="none" baseline="0"/>
              <a:t>Varför valde jag Aalto?</a:t>
            </a:r>
            <a:endParaRPr lang="sv-se" dirty="0"/>
          </a:p>
        </p:txBody>
      </p:sp>
      <p:sp>
        <p:nvSpPr>
          <p:cNvPr id="4" name="Text Placeholder 3">
            <a:extLst>
              <a:ext uri="{FF2B5EF4-FFF2-40B4-BE49-F238E27FC236}">
                <a16:creationId xmlns:a16="http://schemas.microsoft.com/office/drawing/2014/main" id="{11B56812-0EEF-01DD-8127-800E4F98AFA4}"/>
              </a:ext>
            </a:extLst>
          </p:cNvPr>
          <p:cNvSpPr>
            <a:spLocks noGrp="1"/>
          </p:cNvSpPr>
          <p:nvPr>
            <p:ph type="body" sz="quarter" idx="14"/>
          </p:nvPr>
        </p:nvSpPr>
        <p:spPr/>
        <p:txBody>
          <a:bodyPr/>
          <a:lstStyle/>
          <a:p>
            <a:pPr marL="342900" indent="-342900" algn="l" rtl="0">
              <a:buFont typeface="Arial" panose="020B0604020202020204" pitchFamily="34" charset="0"/>
              <a:buChar char="•"/>
            </a:pPr>
            <a:r>
              <a:rPr lang="sv-se" sz="1600" b="0" i="0" u="none" baseline="0"/>
              <a:t>Vem är jag? Vad studerar jag?</a:t>
            </a:r>
          </a:p>
          <a:p>
            <a:pPr marL="342900" indent="-342900" algn="l" rtl="0">
              <a:buFont typeface="Arial" panose="020B0604020202020204" pitchFamily="34" charset="0"/>
              <a:buChar char="•"/>
            </a:pPr>
            <a:r>
              <a:rPr lang="sv-se" sz="1600" b="0" i="0" u="none" baseline="0"/>
              <a:t>Varför valde jag Aalto, mitt område och program?</a:t>
            </a:r>
          </a:p>
          <a:p>
            <a:pPr marL="342900" indent="-342900" algn="l" rtl="0">
              <a:buFont typeface="Arial" panose="020B0604020202020204" pitchFamily="34" charset="0"/>
              <a:buChar char="•"/>
            </a:pPr>
            <a:r>
              <a:rPr lang="sv-se" sz="1600" b="0" i="0" u="none" baseline="0"/>
              <a:t>Hur är det att studera vid Aalto?</a:t>
            </a:r>
          </a:p>
          <a:p>
            <a:pPr marL="342900" indent="-342900" algn="l" rtl="0">
              <a:buFont typeface="Arial" panose="020B0604020202020204" pitchFamily="34" charset="0"/>
              <a:buChar char="•"/>
            </a:pPr>
            <a:r>
              <a:rPr lang="sv-se" sz="1600" b="0" i="0" u="none" baseline="0"/>
              <a:t>Vilka framtidsplaner har jag?</a:t>
            </a:r>
          </a:p>
        </p:txBody>
      </p:sp>
      <p:sp>
        <p:nvSpPr>
          <p:cNvPr id="5" name="Date Placeholder 4">
            <a:extLst>
              <a:ext uri="{FF2B5EF4-FFF2-40B4-BE49-F238E27FC236}">
                <a16:creationId xmlns:a16="http://schemas.microsoft.com/office/drawing/2014/main" id="{37CD98D6-CA6E-F36D-A20B-8BDE8EFC7E53}"/>
              </a:ext>
            </a:extLst>
          </p:cNvPr>
          <p:cNvSpPr>
            <a:spLocks noGrp="1"/>
          </p:cNvSpPr>
          <p:nvPr>
            <p:ph type="dt" sz="half" idx="15"/>
          </p:nvPr>
        </p:nvSpPr>
        <p:spPr/>
        <p:txBody>
          <a:bodyPr/>
          <a:lstStyle/>
          <a:p>
            <a:pPr algn="r" rtl="0"/>
            <a:fld id="{F823836F-07D2-4172-8173-10D42966730C}" type="datetime1">
              <a:rPr lang="en-FI"/>
              <a:t>09/26/2025</a:t>
            </a:fld>
            <a:endParaRPr lang="sv-se" dirty="0"/>
          </a:p>
        </p:txBody>
      </p:sp>
      <p:sp>
        <p:nvSpPr>
          <p:cNvPr id="6" name="Slide Number Placeholder 5">
            <a:extLst>
              <a:ext uri="{FF2B5EF4-FFF2-40B4-BE49-F238E27FC236}">
                <a16:creationId xmlns:a16="http://schemas.microsoft.com/office/drawing/2014/main" id="{1D7697FF-4C95-748F-2ED7-4D413EE5FAD0}"/>
              </a:ext>
            </a:extLst>
          </p:cNvPr>
          <p:cNvSpPr>
            <a:spLocks noGrp="1"/>
          </p:cNvSpPr>
          <p:nvPr>
            <p:ph type="sldNum" sz="quarter" idx="17"/>
          </p:nvPr>
        </p:nvSpPr>
        <p:spPr/>
        <p:txBody>
          <a:bodyPr/>
          <a:lstStyle/>
          <a:p>
            <a:pPr algn="r" rtl="0"/>
            <a:fld id="{D701140D-C14F-41CA-99FC-0EF83E8DA40A}" type="slidenum">
              <a:rPr/>
              <a:pPr/>
              <a:t>6</a:t>
            </a:fld>
            <a:endParaRPr lang="sv-se" dirty="0"/>
          </a:p>
        </p:txBody>
      </p:sp>
      <p:sp>
        <p:nvSpPr>
          <p:cNvPr id="2" name="TextBox 1">
            <a:extLst>
              <a:ext uri="{FF2B5EF4-FFF2-40B4-BE49-F238E27FC236}">
                <a16:creationId xmlns:a16="http://schemas.microsoft.com/office/drawing/2014/main" id="{2E5C5A89-FDF2-DF7C-DA03-6D211E0D6995}"/>
              </a:ext>
            </a:extLst>
          </p:cNvPr>
          <p:cNvSpPr txBox="1"/>
          <p:nvPr/>
        </p:nvSpPr>
        <p:spPr>
          <a:xfrm>
            <a:off x="5375920" y="433839"/>
            <a:ext cx="2344937" cy="276999"/>
          </a:xfrm>
          <a:prstGeom prst="rect">
            <a:avLst/>
          </a:prstGeom>
          <a:solidFill>
            <a:schemeClr val="bg1"/>
          </a:solidFill>
          <a:ln w="25400">
            <a:solidFill>
              <a:srgbClr val="00B0F0"/>
            </a:solidFill>
          </a:ln>
        </p:spPr>
        <p:txBody>
          <a:bodyPr wrap="none" rtlCol="0">
            <a:spAutoFit/>
          </a:bodyPr>
          <a:lstStyle/>
          <a:p>
            <a:pPr algn="l" rtl="0"/>
            <a:r>
              <a:rPr lang="sv-se" sz="1200" b="1" i="0" u="none" baseline="0"/>
              <a:t>LÄGG IN DITT FOTO HÄR</a:t>
            </a:r>
            <a:endParaRPr lang="sv-se" sz="1200" b="1" dirty="0"/>
          </a:p>
        </p:txBody>
      </p:sp>
    </p:spTree>
    <p:extLst>
      <p:ext uri="{BB962C8B-B14F-4D97-AF65-F5344CB8AC3E}">
        <p14:creationId xmlns:p14="http://schemas.microsoft.com/office/powerpoint/2010/main" val="38781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4BF0-3C1B-C37F-D605-9E358E9556B1}"/>
              </a:ext>
            </a:extLst>
          </p:cNvPr>
          <p:cNvSpPr>
            <a:spLocks noGrp="1"/>
          </p:cNvSpPr>
          <p:nvPr>
            <p:ph type="title"/>
          </p:nvPr>
        </p:nvSpPr>
        <p:spPr/>
        <p:txBody>
          <a:bodyPr/>
          <a:lstStyle/>
          <a:p>
            <a:pPr algn="l" rtl="0"/>
            <a:r>
              <a:rPr lang="sv-se" b="1" i="0" u="none" baseline="0"/>
              <a:t>Min läsordning vid Aalto</a:t>
            </a:r>
            <a:endParaRPr lang="sv-se" dirty="0"/>
          </a:p>
        </p:txBody>
      </p:sp>
      <p:sp>
        <p:nvSpPr>
          <p:cNvPr id="3" name="Date Placeholder 2">
            <a:extLst>
              <a:ext uri="{FF2B5EF4-FFF2-40B4-BE49-F238E27FC236}">
                <a16:creationId xmlns:a16="http://schemas.microsoft.com/office/drawing/2014/main" id="{C126404A-225D-782D-CD0E-D1E319629194}"/>
              </a:ext>
            </a:extLst>
          </p:cNvPr>
          <p:cNvSpPr>
            <a:spLocks noGrp="1"/>
          </p:cNvSpPr>
          <p:nvPr>
            <p:ph type="dt" sz="half" idx="10"/>
          </p:nvPr>
        </p:nvSpPr>
        <p:spPr/>
        <p:txBody>
          <a:bodyPr/>
          <a:lstStyle/>
          <a:p>
            <a:pPr algn="r" rtl="0"/>
            <a:fld id="{30458DA4-33CA-4F40-84C0-C5D87AF1589C}" type="datetime1">
              <a:rPr lang="en-FI"/>
              <a:t>09/26/2025</a:t>
            </a:fld>
            <a:endParaRPr lang="sv-se"/>
          </a:p>
        </p:txBody>
      </p:sp>
      <p:sp>
        <p:nvSpPr>
          <p:cNvPr id="4" name="Slide Number Placeholder 3">
            <a:extLst>
              <a:ext uri="{FF2B5EF4-FFF2-40B4-BE49-F238E27FC236}">
                <a16:creationId xmlns:a16="http://schemas.microsoft.com/office/drawing/2014/main" id="{370A71C9-A67C-80AC-90B1-F9006E17B955}"/>
              </a:ext>
            </a:extLst>
          </p:cNvPr>
          <p:cNvSpPr>
            <a:spLocks noGrp="1"/>
          </p:cNvSpPr>
          <p:nvPr>
            <p:ph type="sldNum" sz="quarter" idx="12"/>
          </p:nvPr>
        </p:nvSpPr>
        <p:spPr/>
        <p:txBody>
          <a:bodyPr/>
          <a:lstStyle/>
          <a:p>
            <a:pPr algn="r" rtl="0"/>
            <a:fld id="{D701140D-C14F-41CA-99FC-0EF83E8DA40A}" type="slidenum">
              <a:rPr/>
              <a:t>7</a:t>
            </a:fld>
            <a:endParaRPr lang="sv-se"/>
          </a:p>
        </p:txBody>
      </p:sp>
      <p:graphicFrame>
        <p:nvGraphicFramePr>
          <p:cNvPr id="6" name="Table 5">
            <a:extLst>
              <a:ext uri="{FF2B5EF4-FFF2-40B4-BE49-F238E27FC236}">
                <a16:creationId xmlns:a16="http://schemas.microsoft.com/office/drawing/2014/main" id="{667A83A6-AF0F-01A2-9858-D702EFF1CF9A}"/>
              </a:ext>
            </a:extLst>
          </p:cNvPr>
          <p:cNvGraphicFramePr>
            <a:graphicFrameLocks noGrp="1"/>
          </p:cNvGraphicFramePr>
          <p:nvPr>
            <p:extLst>
              <p:ext uri="{D42A27DB-BD31-4B8C-83A1-F6EECF244321}">
                <p14:modId xmlns:p14="http://schemas.microsoft.com/office/powerpoint/2010/main" val="3141820918"/>
              </p:ext>
            </p:extLst>
          </p:nvPr>
        </p:nvGraphicFramePr>
        <p:xfrm>
          <a:off x="1072077" y="2217987"/>
          <a:ext cx="7961565" cy="3658938"/>
        </p:xfrm>
        <a:graphic>
          <a:graphicData uri="http://schemas.openxmlformats.org/drawingml/2006/table">
            <a:tbl>
              <a:tblPr firstRow="1" bandRow="1">
                <a:tableStyleId>{5C22544A-7EE6-4342-B048-85BDC9FD1C3A}</a:tableStyleId>
              </a:tblPr>
              <a:tblGrid>
                <a:gridCol w="1592313">
                  <a:extLst>
                    <a:ext uri="{9D8B030D-6E8A-4147-A177-3AD203B41FA5}">
                      <a16:colId xmlns:a16="http://schemas.microsoft.com/office/drawing/2014/main" val="2325707408"/>
                    </a:ext>
                  </a:extLst>
                </a:gridCol>
                <a:gridCol w="1592313">
                  <a:extLst>
                    <a:ext uri="{9D8B030D-6E8A-4147-A177-3AD203B41FA5}">
                      <a16:colId xmlns:a16="http://schemas.microsoft.com/office/drawing/2014/main" val="2044462978"/>
                    </a:ext>
                  </a:extLst>
                </a:gridCol>
                <a:gridCol w="1592313">
                  <a:extLst>
                    <a:ext uri="{9D8B030D-6E8A-4147-A177-3AD203B41FA5}">
                      <a16:colId xmlns:a16="http://schemas.microsoft.com/office/drawing/2014/main" val="420193252"/>
                    </a:ext>
                  </a:extLst>
                </a:gridCol>
                <a:gridCol w="1592313">
                  <a:extLst>
                    <a:ext uri="{9D8B030D-6E8A-4147-A177-3AD203B41FA5}">
                      <a16:colId xmlns:a16="http://schemas.microsoft.com/office/drawing/2014/main" val="2385713330"/>
                    </a:ext>
                  </a:extLst>
                </a:gridCol>
                <a:gridCol w="1592313">
                  <a:extLst>
                    <a:ext uri="{9D8B030D-6E8A-4147-A177-3AD203B41FA5}">
                      <a16:colId xmlns:a16="http://schemas.microsoft.com/office/drawing/2014/main" val="2009990209"/>
                    </a:ext>
                  </a:extLst>
                </a:gridCol>
              </a:tblGrid>
              <a:tr h="427093">
                <a:tc>
                  <a:txBody>
                    <a:bodyPr/>
                    <a:lstStyle/>
                    <a:p>
                      <a:pPr algn="ctr" rtl="0"/>
                      <a:r>
                        <a:rPr lang="sv-se" sz="1200" b="1" i="0" u="none" spc="-70" baseline="0">
                          <a:solidFill>
                            <a:schemeClr val="tx1"/>
                          </a:solidFill>
                          <a:latin typeface="Arial" charset="0"/>
                          <a:ea typeface="Arial" charset="0"/>
                          <a:cs typeface="Arial" charset="0"/>
                        </a:rPr>
                        <a:t>Måndag</a:t>
                      </a:r>
                      <a:endParaRPr lang="sv-se"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sv-se" sz="1200" b="1" i="0" u="none" spc="-70" baseline="0">
                          <a:solidFill>
                            <a:schemeClr val="tx1"/>
                          </a:solidFill>
                          <a:latin typeface="Arial" charset="0"/>
                          <a:ea typeface="Arial" charset="0"/>
                          <a:cs typeface="Arial" charset="0"/>
                        </a:rPr>
                        <a:t>Tisdag</a:t>
                      </a:r>
                      <a:endParaRPr lang="sv-se"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sv-se" sz="1200" b="1" i="0" u="none" spc="-70" baseline="0">
                          <a:solidFill>
                            <a:schemeClr val="tx1"/>
                          </a:solidFill>
                          <a:latin typeface="Arial" charset="0"/>
                          <a:ea typeface="Arial" charset="0"/>
                          <a:cs typeface="Arial" charset="0"/>
                        </a:rPr>
                        <a:t>Onsdag</a:t>
                      </a:r>
                      <a:endParaRPr lang="sv-se"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sv-se" sz="1200" b="1" i="0" u="none" spc="-70" baseline="0">
                          <a:solidFill>
                            <a:schemeClr val="tx1"/>
                          </a:solidFill>
                          <a:latin typeface="Arial" charset="0"/>
                          <a:ea typeface="Arial" charset="0"/>
                          <a:cs typeface="Arial" charset="0"/>
                        </a:rPr>
                        <a:t>Torsdag</a:t>
                      </a:r>
                      <a:endParaRPr lang="sv-se"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sv-se" sz="1200" b="1" i="0" u="none" spc="-70" baseline="0">
                          <a:solidFill>
                            <a:schemeClr val="tx1"/>
                          </a:solidFill>
                          <a:latin typeface="Arial" charset="0"/>
                          <a:ea typeface="Arial" charset="0"/>
                          <a:cs typeface="Arial" charset="0"/>
                        </a:rPr>
                        <a:t>Fredag</a:t>
                      </a:r>
                      <a:endParaRPr lang="sv-se"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322951"/>
                  </a:ext>
                </a:extLst>
              </a:tr>
              <a:tr h="646369">
                <a:tc>
                  <a:txBody>
                    <a:bodyPr/>
                    <a:lstStyle/>
                    <a:p>
                      <a:pPr algn="l" rtl="0">
                        <a:lnSpc>
                          <a:spcPct val="85000"/>
                        </a:lnSpc>
                      </a:pPr>
                      <a:endParaRPr lang="sv-se"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MS-A0105</a:t>
                      </a:r>
                    </a:p>
                    <a:p>
                      <a:pPr algn="l" rtl="0">
                        <a:lnSpc>
                          <a:spcPct val="85000"/>
                        </a:lnSpc>
                      </a:pPr>
                      <a:r>
                        <a:rPr lang="sv-se" sz="900" b="1" i="0" u="none" spc="0" baseline="0">
                          <a:solidFill>
                            <a:schemeClr val="tx1"/>
                          </a:solidFill>
                          <a:latin typeface="Arial" charset="0"/>
                          <a:ea typeface="Arial" charset="0"/>
                          <a:cs typeface="Arial" charset="0"/>
                        </a:rPr>
                        <a:t>Differential- och </a:t>
                      </a:r>
                    </a:p>
                    <a:p>
                      <a:pPr algn="l" rtl="0">
                        <a:lnSpc>
                          <a:spcPct val="85000"/>
                        </a:lnSpc>
                      </a:pPr>
                      <a:r>
                        <a:rPr lang="sv-se" sz="900" b="1" i="0" u="none" spc="0" baseline="0">
                          <a:solidFill>
                            <a:schemeClr val="tx1"/>
                          </a:solidFill>
                          <a:latin typeface="Arial" charset="0"/>
                          <a:ea typeface="Arial" charset="0"/>
                          <a:cs typeface="Arial" charset="0"/>
                        </a:rPr>
                        <a:t>integralkalkyl 1, </a:t>
                      </a:r>
                      <a:br>
                        <a:rPr lang="sv-se" sz="900" b="1" spc="0" baseline="0">
                          <a:solidFill>
                            <a:schemeClr val="tx1"/>
                          </a:solidFill>
                          <a:latin typeface="Arial" charset="0"/>
                          <a:ea typeface="Arial" charset="0"/>
                          <a:cs typeface="Arial" charset="0"/>
                        </a:rPr>
                      </a:br>
                      <a:r>
                        <a:rPr lang="sv-se" sz="900" b="1" i="0" u="none" spc="0" baseline="0">
                          <a:solidFill>
                            <a:schemeClr val="tx1"/>
                          </a:solidFill>
                          <a:latin typeface="Arial" charset="0"/>
                          <a:ea typeface="Arial" charset="0"/>
                          <a:cs typeface="Arial" charset="0"/>
                        </a:rPr>
                        <a:t>föreläsning</a:t>
                      </a:r>
                      <a:endParaRPr lang="sv-se"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MS-A0105</a:t>
                      </a:r>
                    </a:p>
                    <a:p>
                      <a:pPr algn="l" rtl="0">
                        <a:lnSpc>
                          <a:spcPct val="85000"/>
                        </a:lnSpc>
                      </a:pPr>
                      <a:r>
                        <a:rPr lang="sv-se" sz="900" b="1" i="0" u="none" spc="0" baseline="0">
                          <a:solidFill>
                            <a:schemeClr val="tx1"/>
                          </a:solidFill>
                          <a:latin typeface="Arial" charset="0"/>
                          <a:ea typeface="Arial" charset="0"/>
                          <a:cs typeface="Arial" charset="0"/>
                        </a:rPr>
                        <a:t>Differential- och </a:t>
                      </a:r>
                    </a:p>
                    <a:p>
                      <a:pPr algn="l" rtl="0">
                        <a:lnSpc>
                          <a:spcPct val="85000"/>
                        </a:lnSpc>
                      </a:pPr>
                      <a:r>
                        <a:rPr lang="sv-se" sz="900" b="1" i="0" u="none" spc="0" baseline="0">
                          <a:solidFill>
                            <a:schemeClr val="tx1"/>
                          </a:solidFill>
                          <a:latin typeface="Arial" charset="0"/>
                          <a:ea typeface="Arial" charset="0"/>
                          <a:cs typeface="Arial" charset="0"/>
                        </a:rPr>
                        <a:t>integralkalkyl 1, </a:t>
                      </a:r>
                      <a:br>
                        <a:rPr lang="sv-se" sz="900" b="1" spc="0" baseline="0">
                          <a:solidFill>
                            <a:schemeClr val="tx1"/>
                          </a:solidFill>
                          <a:latin typeface="Arial" charset="0"/>
                          <a:ea typeface="Arial" charset="0"/>
                          <a:cs typeface="Arial" charset="0"/>
                        </a:rPr>
                      </a:br>
                      <a:r>
                        <a:rPr lang="sv-se" sz="900" b="1" i="0" u="none" spc="0" baseline="0">
                          <a:solidFill>
                            <a:schemeClr val="tx1"/>
                          </a:solidFill>
                          <a:latin typeface="Arial" charset="0"/>
                          <a:ea typeface="Arial" charset="0"/>
                          <a:cs typeface="Arial" charset="0"/>
                        </a:rPr>
                        <a:t>föreläsning</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511033"/>
                  </a:ext>
                </a:extLst>
              </a:tr>
              <a:tr h="646369">
                <a:tc>
                  <a:txBody>
                    <a:bodyPr/>
                    <a:lstStyle/>
                    <a:p>
                      <a:pPr algn="l" rtl="0">
                        <a:lnSpc>
                          <a:spcPct val="85000"/>
                        </a:lnSpc>
                      </a:pPr>
                      <a:r>
                        <a:rPr lang="sv-se" sz="900" b="1" i="0" u="none" spc="0" baseline="0">
                          <a:solidFill>
                            <a:schemeClr val="tx1"/>
                          </a:solidFill>
                          <a:latin typeface="Arial" charset="0"/>
                          <a:ea typeface="Arial" charset="0"/>
                          <a:cs typeface="Arial" charset="0"/>
                        </a:rPr>
                        <a:t>CS-A1111</a:t>
                      </a:r>
                    </a:p>
                    <a:p>
                      <a:pPr algn="l" rtl="0">
                        <a:lnSpc>
                          <a:spcPct val="85000"/>
                        </a:lnSpc>
                      </a:pPr>
                      <a:r>
                        <a:rPr lang="sv-se" sz="900" b="1" i="0" u="none" spc="0" baseline="0">
                          <a:solidFill>
                            <a:schemeClr val="tx1"/>
                          </a:solidFill>
                          <a:latin typeface="Arial" charset="0"/>
                          <a:ea typeface="Arial" charset="0"/>
                          <a:cs typeface="Arial" charset="0"/>
                        </a:rPr>
                        <a:t>Programmering </a:t>
                      </a:r>
                    </a:p>
                    <a:p>
                      <a:pPr algn="l" rtl="0">
                        <a:lnSpc>
                          <a:spcPct val="85000"/>
                        </a:lnSpc>
                      </a:pPr>
                      <a:r>
                        <a:rPr lang="sv-se" sz="900" b="1" i="0" u="none" spc="0" baseline="0">
                          <a:solidFill>
                            <a:schemeClr val="tx1"/>
                          </a:solidFill>
                          <a:latin typeface="Arial" charset="0"/>
                          <a:ea typeface="Arial" charset="0"/>
                          <a:cs typeface="Arial" charset="0"/>
                        </a:rPr>
                        <a:t>grundkurs, övning</a:t>
                      </a: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PHYS-A3121</a:t>
                      </a:r>
                    </a:p>
                    <a:p>
                      <a:pPr algn="l" rtl="0">
                        <a:lnSpc>
                          <a:spcPct val="85000"/>
                        </a:lnSpc>
                      </a:pPr>
                      <a:r>
                        <a:rPr lang="sv-se" sz="900" b="1" i="0" u="none" spc="0" baseline="0">
                          <a:solidFill>
                            <a:schemeClr val="tx1"/>
                          </a:solidFill>
                          <a:latin typeface="Arial" charset="0"/>
                          <a:ea typeface="Arial" charset="0"/>
                          <a:cs typeface="Arial" charset="0"/>
                        </a:rPr>
                        <a:t>Termodynamik, övning</a:t>
                      </a: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327129"/>
                  </a:ext>
                </a:extLst>
              </a:tr>
              <a:tr h="646369">
                <a:tc>
                  <a:txBody>
                    <a:bodyPr/>
                    <a:lstStyle/>
                    <a:p>
                      <a:pPr algn="l" rtl="0">
                        <a:lnSpc>
                          <a:spcPct val="85000"/>
                        </a:lnSpc>
                      </a:pPr>
                      <a:r>
                        <a:rPr lang="sv-se" sz="900" b="1" i="0" u="none" spc="0" baseline="0">
                          <a:solidFill>
                            <a:schemeClr val="tx1"/>
                          </a:solidFill>
                          <a:latin typeface="Arial" charset="0"/>
                          <a:ea typeface="Arial" charset="0"/>
                          <a:cs typeface="Arial" charset="0"/>
                        </a:rPr>
                        <a:t>PHYS-A3121</a:t>
                      </a:r>
                    </a:p>
                    <a:p>
                      <a:pPr algn="l" rtl="0">
                        <a:lnSpc>
                          <a:spcPct val="85000"/>
                        </a:lnSpc>
                      </a:pPr>
                      <a:r>
                        <a:rPr lang="sv-se" sz="900" b="1" i="0" u="none" spc="0" baseline="0">
                          <a:solidFill>
                            <a:schemeClr val="tx1"/>
                          </a:solidFill>
                          <a:latin typeface="Arial" charset="0"/>
                          <a:ea typeface="Arial" charset="0"/>
                          <a:cs typeface="Arial" charset="0"/>
                        </a:rPr>
                        <a:t>Termodynamik, </a:t>
                      </a:r>
                      <a:br>
                        <a:rPr lang="sv-se" sz="900" b="1" spc="0" baseline="0">
                          <a:solidFill>
                            <a:schemeClr val="tx1"/>
                          </a:solidFill>
                          <a:latin typeface="Arial" charset="0"/>
                          <a:ea typeface="Arial" charset="0"/>
                          <a:cs typeface="Arial" charset="0"/>
                        </a:rPr>
                      </a:br>
                      <a:r>
                        <a:rPr lang="sv-se" sz="900" b="1" i="0" u="none" spc="0" baseline="0">
                          <a:solidFill>
                            <a:schemeClr val="tx1"/>
                          </a:solidFill>
                          <a:latin typeface="Arial" charset="0"/>
                          <a:ea typeface="Arial" charset="0"/>
                          <a:cs typeface="Arial" charset="0"/>
                        </a:rPr>
                        <a:t>labb</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PHYS-A3121</a:t>
                      </a:r>
                    </a:p>
                    <a:p>
                      <a:pPr algn="l" rtl="0">
                        <a:lnSpc>
                          <a:spcPct val="85000"/>
                        </a:lnSpc>
                      </a:pPr>
                      <a:r>
                        <a:rPr lang="sv-se" sz="900" b="1" i="0" u="none" spc="0" baseline="0">
                          <a:solidFill>
                            <a:schemeClr val="tx1"/>
                          </a:solidFill>
                          <a:latin typeface="Arial" charset="0"/>
                          <a:ea typeface="Arial" charset="0"/>
                          <a:cs typeface="Arial" charset="0"/>
                        </a:rPr>
                        <a:t>Termodynamik, föreläsning</a:t>
                      </a: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Grupparbete</a:t>
                      </a: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LC-5410</a:t>
                      </a:r>
                    </a:p>
                    <a:p>
                      <a:pPr algn="l" rtl="0">
                        <a:lnSpc>
                          <a:spcPct val="85000"/>
                        </a:lnSpc>
                      </a:pPr>
                      <a:r>
                        <a:rPr lang="sv-se" sz="900" b="1" i="0" u="none" spc="0" baseline="0">
                          <a:solidFill>
                            <a:schemeClr val="tx1"/>
                          </a:solidFill>
                          <a:latin typeface="Arial" charset="0"/>
                          <a:ea typeface="Arial" charset="0"/>
                          <a:cs typeface="Arial" charset="0"/>
                        </a:rPr>
                        <a:t>Svenska inom teknik</a:t>
                      </a: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108442"/>
                  </a:ext>
                </a:extLst>
              </a:tr>
              <a:tr h="646369">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Skriv labbrapport</a:t>
                      </a: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SHVS-tandläkare </a:t>
                      </a:r>
                      <a:br>
                        <a:rPr lang="sv-se" sz="900" b="1" spc="0" baseline="0">
                          <a:solidFill>
                            <a:schemeClr val="tx1"/>
                          </a:solidFill>
                          <a:latin typeface="Arial" charset="0"/>
                          <a:ea typeface="Arial" charset="0"/>
                          <a:cs typeface="Arial" charset="0"/>
                        </a:rPr>
                      </a:br>
                      <a:r>
                        <a:rPr lang="sv-se" sz="900" b="1" i="0" u="none" spc="0" baseline="0">
                          <a:solidFill>
                            <a:schemeClr val="tx1"/>
                          </a:solidFill>
                          <a:latin typeface="Arial" charset="0"/>
                          <a:ea typeface="Arial" charset="0"/>
                          <a:cs typeface="Arial" charset="0"/>
                        </a:rPr>
                        <a:t>kl. 14</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5510302"/>
                  </a:ext>
                </a:extLst>
              </a:tr>
              <a:tr h="646369">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Unisport: BodyPump </a:t>
                      </a:r>
                      <a:br>
                        <a:rPr lang="sv-se" sz="900" b="1" spc="0" baseline="0">
                          <a:solidFill>
                            <a:schemeClr val="tx1"/>
                          </a:solidFill>
                          <a:latin typeface="Arial" charset="0"/>
                          <a:ea typeface="Arial" charset="0"/>
                          <a:cs typeface="Arial" charset="0"/>
                        </a:rPr>
                      </a:br>
                      <a:r>
                        <a:rPr lang="sv-se" sz="900" b="1" i="0" u="none" spc="0" baseline="0">
                          <a:solidFill>
                            <a:schemeClr val="tx1"/>
                          </a:solidFill>
                          <a:latin typeface="Arial" charset="0"/>
                          <a:ea typeface="Arial" charset="0"/>
                          <a:cs typeface="Arial" charset="0"/>
                        </a:rPr>
                        <a:t>kl. 18</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sv-se"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Träffa kompisar på distans kl. 19</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sv-se" sz="900" b="1" i="0" u="none" spc="0" baseline="0">
                          <a:solidFill>
                            <a:schemeClr val="tx1"/>
                          </a:solidFill>
                          <a:latin typeface="Arial" charset="0"/>
                          <a:ea typeface="Arial" charset="0"/>
                          <a:cs typeface="Arial" charset="0"/>
                        </a:rPr>
                        <a:t>Unisport: yoga kl. 17</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9700297"/>
                  </a:ext>
                </a:extLst>
              </a:tr>
            </a:tbl>
          </a:graphicData>
        </a:graphic>
      </p:graphicFrame>
      <p:sp>
        <p:nvSpPr>
          <p:cNvPr id="7" name="TextBox 6">
            <a:extLst>
              <a:ext uri="{FF2B5EF4-FFF2-40B4-BE49-F238E27FC236}">
                <a16:creationId xmlns:a16="http://schemas.microsoft.com/office/drawing/2014/main" id="{A3B4F767-BCBD-8B4F-3F14-A3F8CBAFB74E}"/>
              </a:ext>
            </a:extLst>
          </p:cNvPr>
          <p:cNvSpPr txBox="1"/>
          <p:nvPr/>
        </p:nvSpPr>
        <p:spPr>
          <a:xfrm>
            <a:off x="1055688" y="1673811"/>
            <a:ext cx="3457613" cy="276999"/>
          </a:xfrm>
          <a:prstGeom prst="rect">
            <a:avLst/>
          </a:prstGeom>
          <a:solidFill>
            <a:schemeClr val="bg1"/>
          </a:solidFill>
          <a:ln w="25400">
            <a:solidFill>
              <a:srgbClr val="00B0F0"/>
            </a:solidFill>
          </a:ln>
        </p:spPr>
        <p:txBody>
          <a:bodyPr wrap="none" rtlCol="0">
            <a:spAutoFit/>
          </a:bodyPr>
          <a:lstStyle/>
          <a:p>
            <a:pPr algn="l" rtl="0"/>
            <a:r>
              <a:rPr lang="sv-se" sz="1200" b="1" i="0" u="none" baseline="0"/>
              <a:t>LÄGG IN DIN EGEN LÄSORDNING HÄR</a:t>
            </a:r>
            <a:endParaRPr lang="sv-se" sz="1200" b="1" dirty="0"/>
          </a:p>
        </p:txBody>
      </p:sp>
    </p:spTree>
    <p:extLst>
      <p:ext uri="{BB962C8B-B14F-4D97-AF65-F5344CB8AC3E}">
        <p14:creationId xmlns:p14="http://schemas.microsoft.com/office/powerpoint/2010/main" val="54422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pPr algn="l" rtl="0"/>
            <a:r>
              <a:rPr lang="sv-se" b="1" i="0" u="none" baseline="0"/>
              <a:t>Bilder av min tid vid Aalto</a:t>
            </a:r>
            <a:endParaRPr lang="sv-se" dirty="0"/>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pPr algn="r" rtl="0"/>
            <a:fld id="{30458DA4-33CA-4F40-84C0-C5D87AF1589C}" type="datetime1">
              <a:rPr lang="en-FI"/>
              <a:t>09/26/2025</a:t>
            </a:fld>
            <a:endParaRPr lang="sv-se"/>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pPr algn="r" rtl="0"/>
            <a:fld id="{D701140D-C14F-41CA-99FC-0EF83E8DA40A}" type="slidenum">
              <a:rPr/>
              <a:t>8</a:t>
            </a:fld>
            <a:endParaRPr lang="sv-se"/>
          </a:p>
        </p:txBody>
      </p:sp>
      <p:sp>
        <p:nvSpPr>
          <p:cNvPr id="5" name="Text Placeholder 4">
            <a:extLst>
              <a:ext uri="{FF2B5EF4-FFF2-40B4-BE49-F238E27FC236}">
                <a16:creationId xmlns:a16="http://schemas.microsoft.com/office/drawing/2014/main" id="{DC828B89-8786-46CD-8224-BB8547FD2D3A}"/>
              </a:ext>
            </a:extLst>
          </p:cNvPr>
          <p:cNvSpPr>
            <a:spLocks noGrp="1"/>
          </p:cNvSpPr>
          <p:nvPr>
            <p:ph type="body" sz="quarter" idx="13"/>
          </p:nvPr>
        </p:nvSpPr>
        <p:spPr/>
        <p:txBody>
          <a:bodyPr/>
          <a:lstStyle/>
          <a:p>
            <a:endParaRPr lang="sv-se"/>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pPr algn="l" rtl="0"/>
            <a:r>
              <a:rPr lang="sv-se" sz="1200" b="1" i="0" u="none" baseline="0"/>
              <a:t>BYT UT TILL EGNA BILDER NEDAN</a:t>
            </a:r>
            <a:endParaRPr lang="sv-se" sz="1200" b="1" dirty="0"/>
          </a:p>
        </p:txBody>
      </p:sp>
      <p:sp>
        <p:nvSpPr>
          <p:cNvPr id="14" name="Rectangle 13">
            <a:extLst>
              <a:ext uri="{FF2B5EF4-FFF2-40B4-BE49-F238E27FC236}">
                <a16:creationId xmlns:a16="http://schemas.microsoft.com/office/drawing/2014/main" id="{5B830B65-845B-9881-32C3-810D0245A487}"/>
              </a:ext>
            </a:extLst>
          </p:cNvPr>
          <p:cNvSpPr/>
          <p:nvPr/>
        </p:nvSpPr>
        <p:spPr>
          <a:xfrm>
            <a:off x="1055687" y="2209975"/>
            <a:ext cx="2447925" cy="36718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sz="1600" dirty="0" err="1">
              <a:solidFill>
                <a:schemeClr val="tx1"/>
              </a:solidFill>
              <a:latin typeface="+mj-lt"/>
            </a:endParaRPr>
          </a:p>
        </p:txBody>
      </p:sp>
      <p:sp>
        <p:nvSpPr>
          <p:cNvPr id="15" name="Rectangle 14">
            <a:extLst>
              <a:ext uri="{FF2B5EF4-FFF2-40B4-BE49-F238E27FC236}">
                <a16:creationId xmlns:a16="http://schemas.microsoft.com/office/drawing/2014/main" id="{69559464-DFB5-F376-B24D-FF9F3DDEE7E0}"/>
              </a:ext>
            </a:extLst>
          </p:cNvPr>
          <p:cNvSpPr/>
          <p:nvPr/>
        </p:nvSpPr>
        <p:spPr>
          <a:xfrm>
            <a:off x="6423243" y="2205039"/>
            <a:ext cx="2640569"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sz="1600" dirty="0" err="1">
              <a:solidFill>
                <a:schemeClr val="tx1"/>
              </a:solidFill>
              <a:latin typeface="+mj-lt"/>
            </a:endParaRPr>
          </a:p>
        </p:txBody>
      </p:sp>
      <p:sp>
        <p:nvSpPr>
          <p:cNvPr id="17" name="Rectangle 16">
            <a:extLst>
              <a:ext uri="{FF2B5EF4-FFF2-40B4-BE49-F238E27FC236}">
                <a16:creationId xmlns:a16="http://schemas.microsoft.com/office/drawing/2014/main" id="{398D4F90-18B4-5F9F-FB68-58DCA8DD5422}"/>
              </a:ext>
            </a:extLst>
          </p:cNvPr>
          <p:cNvSpPr/>
          <p:nvPr/>
        </p:nvSpPr>
        <p:spPr>
          <a:xfrm>
            <a:off x="6423243" y="4126417"/>
            <a:ext cx="2640570"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sz="1600" dirty="0" err="1">
              <a:solidFill>
                <a:schemeClr val="tx1"/>
              </a:solidFill>
              <a:latin typeface="+mj-lt"/>
            </a:endParaRPr>
          </a:p>
        </p:txBody>
      </p:sp>
      <p:sp>
        <p:nvSpPr>
          <p:cNvPr id="20" name="Rectangle 19">
            <a:extLst>
              <a:ext uri="{FF2B5EF4-FFF2-40B4-BE49-F238E27FC236}">
                <a16:creationId xmlns:a16="http://schemas.microsoft.com/office/drawing/2014/main" id="{56A4A510-DAFD-E155-946A-AA45A815C6EA}"/>
              </a:ext>
            </a:extLst>
          </p:cNvPr>
          <p:cNvSpPr/>
          <p:nvPr/>
        </p:nvSpPr>
        <p:spPr>
          <a:xfrm>
            <a:off x="9222345" y="2205039"/>
            <a:ext cx="1913968"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sz="1600" dirty="0" err="1">
              <a:solidFill>
                <a:schemeClr val="tx1"/>
              </a:solidFill>
              <a:latin typeface="+mj-lt"/>
            </a:endParaRPr>
          </a:p>
        </p:txBody>
      </p:sp>
      <p:sp>
        <p:nvSpPr>
          <p:cNvPr id="21" name="Rectangle 20">
            <a:extLst>
              <a:ext uri="{FF2B5EF4-FFF2-40B4-BE49-F238E27FC236}">
                <a16:creationId xmlns:a16="http://schemas.microsoft.com/office/drawing/2014/main" id="{B9986946-F58C-E295-55FB-F7A7EB2FD7F9}"/>
              </a:ext>
            </a:extLst>
          </p:cNvPr>
          <p:cNvSpPr/>
          <p:nvPr/>
        </p:nvSpPr>
        <p:spPr>
          <a:xfrm>
            <a:off x="3662144" y="3140968"/>
            <a:ext cx="2602567" cy="2745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sz="1600" dirty="0" err="1">
              <a:solidFill>
                <a:schemeClr val="tx1"/>
              </a:solidFill>
              <a:latin typeface="+mj-lt"/>
            </a:endParaRPr>
          </a:p>
        </p:txBody>
      </p:sp>
      <p:pic>
        <p:nvPicPr>
          <p:cNvPr id="8" name="Picture 7" descr="A group of people sitting on a bench taking a selfie&#10;&#10;Description automatically generated">
            <a:extLst>
              <a:ext uri="{FF2B5EF4-FFF2-40B4-BE49-F238E27FC236}">
                <a16:creationId xmlns:a16="http://schemas.microsoft.com/office/drawing/2014/main" id="{FA585AFC-38D8-37EB-33EC-AD88549D4F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2144" y="3140967"/>
            <a:ext cx="2602565" cy="2745829"/>
          </a:xfrm>
          <a:prstGeom prst="rect">
            <a:avLst/>
          </a:prstGeom>
        </p:spPr>
      </p:pic>
      <p:pic>
        <p:nvPicPr>
          <p:cNvPr id="11" name="Picture 10" descr="A person sitting at a table&#10;&#10;Description automatically generated">
            <a:extLst>
              <a:ext uri="{FF2B5EF4-FFF2-40B4-BE49-F238E27FC236}">
                <a16:creationId xmlns:a16="http://schemas.microsoft.com/office/drawing/2014/main" id="{C6DB30BD-47E0-EC15-9B4A-43E8F851AF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3241" y="2195167"/>
            <a:ext cx="2640569" cy="1770251"/>
          </a:xfrm>
          <a:prstGeom prst="rect">
            <a:avLst/>
          </a:prstGeom>
        </p:spPr>
      </p:pic>
      <p:pic>
        <p:nvPicPr>
          <p:cNvPr id="22" name="Picture 21">
            <a:extLst>
              <a:ext uri="{FF2B5EF4-FFF2-40B4-BE49-F238E27FC236}">
                <a16:creationId xmlns:a16="http://schemas.microsoft.com/office/drawing/2014/main" id="{7D125F70-8F9F-B499-6ED6-5B515F4639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23241" y="4116545"/>
            <a:ext cx="2640569" cy="1770251"/>
          </a:xfrm>
          <a:prstGeom prst="rect">
            <a:avLst/>
          </a:prstGeom>
        </p:spPr>
      </p:pic>
      <p:pic>
        <p:nvPicPr>
          <p:cNvPr id="28" name="Picture 27">
            <a:extLst>
              <a:ext uri="{FF2B5EF4-FFF2-40B4-BE49-F238E27FC236}">
                <a16:creationId xmlns:a16="http://schemas.microsoft.com/office/drawing/2014/main" id="{EFF43596-7948-369C-FBFD-F94353C8922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17410" y="2195167"/>
            <a:ext cx="1913968" cy="1760379"/>
          </a:xfrm>
          <a:prstGeom prst="rect">
            <a:avLst/>
          </a:prstGeom>
        </p:spPr>
      </p:pic>
      <p:pic>
        <p:nvPicPr>
          <p:cNvPr id="32" name="Picture 31">
            <a:extLst>
              <a:ext uri="{FF2B5EF4-FFF2-40B4-BE49-F238E27FC236}">
                <a16:creationId xmlns:a16="http://schemas.microsoft.com/office/drawing/2014/main" id="{F378774E-6E06-FD39-F492-EE4B80107EE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1028" y="2209968"/>
            <a:ext cx="2472583" cy="3677350"/>
          </a:xfrm>
          <a:prstGeom prst="rect">
            <a:avLst/>
          </a:prstGeom>
        </p:spPr>
      </p:pic>
    </p:spTree>
    <p:extLst>
      <p:ext uri="{BB962C8B-B14F-4D97-AF65-F5344CB8AC3E}">
        <p14:creationId xmlns:p14="http://schemas.microsoft.com/office/powerpoint/2010/main" val="282229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pPr algn="l" rtl="0"/>
            <a:r>
              <a:rPr lang="sv-se" b="1" i="0" u="none" baseline="0"/>
              <a:t>Bilder av mina projekt</a:t>
            </a:r>
            <a:endParaRPr lang="sv-se" dirty="0"/>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pPr algn="r" rtl="0"/>
            <a:fld id="{30458DA4-33CA-4F40-84C0-C5D87AF1589C}" type="datetime1">
              <a:rPr lang="en-FI"/>
              <a:t>09/26/2025</a:t>
            </a:fld>
            <a:endParaRPr lang="sv-se"/>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pPr algn="r" rtl="0"/>
            <a:fld id="{D701140D-C14F-41CA-99FC-0EF83E8DA40A}" type="slidenum">
              <a:rPr/>
              <a:t>9</a:t>
            </a:fld>
            <a:endParaRPr lang="sv-se"/>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pPr algn="l" rtl="0"/>
            <a:r>
              <a:rPr lang="sv-se" sz="1200" b="1" i="0" u="none" baseline="0"/>
              <a:t>BYT UT TILL EGNA BILDER NEDAN</a:t>
            </a:r>
            <a:endParaRPr lang="sv-se" sz="1200" b="1" dirty="0"/>
          </a:p>
        </p:txBody>
      </p:sp>
      <p:pic>
        <p:nvPicPr>
          <p:cNvPr id="7" name="Picture 6">
            <a:extLst>
              <a:ext uri="{FF2B5EF4-FFF2-40B4-BE49-F238E27FC236}">
                <a16:creationId xmlns:a16="http://schemas.microsoft.com/office/drawing/2014/main" id="{74A410E4-B7C9-7C5D-526A-A1D9A3EF6C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3342" y="2699314"/>
            <a:ext cx="1381579" cy="2389244"/>
          </a:xfrm>
          <a:prstGeom prst="rect">
            <a:avLst/>
          </a:prstGeom>
        </p:spPr>
      </p:pic>
      <p:sp>
        <p:nvSpPr>
          <p:cNvPr id="8" name="TextBox 7">
            <a:extLst>
              <a:ext uri="{FF2B5EF4-FFF2-40B4-BE49-F238E27FC236}">
                <a16:creationId xmlns:a16="http://schemas.microsoft.com/office/drawing/2014/main" id="{B1E1C19D-5104-5DFC-CBDE-A0FA8B801A54}"/>
              </a:ext>
            </a:extLst>
          </p:cNvPr>
          <p:cNvSpPr txBox="1"/>
          <p:nvPr/>
        </p:nvSpPr>
        <p:spPr>
          <a:xfrm>
            <a:off x="1142237" y="5207512"/>
            <a:ext cx="1745085" cy="569387"/>
          </a:xfrm>
          <a:prstGeom prst="rect">
            <a:avLst/>
          </a:prstGeom>
          <a:noFill/>
        </p:spPr>
        <p:txBody>
          <a:bodyPr wrap="square" lIns="91440" tIns="45720" rIns="91440" bIns="45720" rtlCol="0" anchor="t">
            <a:spAutoFit/>
          </a:bodyPr>
          <a:lstStyle/>
          <a:p>
            <a:pPr algn="l" rtl="0"/>
            <a:r>
              <a:rPr lang="sv-se" sz="1100" b="1" i="0" u="none" baseline="0">
                <a:cs typeface="Arial"/>
              </a:rPr>
              <a:t>Henna Kyrö</a:t>
            </a:r>
            <a:endParaRPr lang="sv-se" sz="1100" b="1" dirty="0"/>
          </a:p>
          <a:p>
            <a:pPr algn="l" rtl="0"/>
            <a:r>
              <a:rPr lang="sv-se" sz="1000" b="0" i="1" u="none" baseline="0">
                <a:cs typeface="Arial"/>
              </a:rPr>
              <a:t>Lighthouse 2022</a:t>
            </a:r>
          </a:p>
          <a:p>
            <a:pPr algn="l" rtl="0"/>
            <a:r>
              <a:rPr lang="sv-se" sz="1000" b="0" i="1" u="none" baseline="0">
                <a:cs typeface="Arial"/>
              </a:rPr>
              <a:t>PLA 3D Print</a:t>
            </a:r>
            <a:endParaRPr lang="sv-se" sz="1000" i="1" dirty="0"/>
          </a:p>
        </p:txBody>
      </p:sp>
      <p:pic>
        <p:nvPicPr>
          <p:cNvPr id="9" name="Picture 8">
            <a:extLst>
              <a:ext uri="{FF2B5EF4-FFF2-40B4-BE49-F238E27FC236}">
                <a16:creationId xmlns:a16="http://schemas.microsoft.com/office/drawing/2014/main" id="{F7619076-83BA-6553-8606-6F7F62DF06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75938" y="3059364"/>
            <a:ext cx="2705101" cy="2032001"/>
          </a:xfrm>
          <a:prstGeom prst="rect">
            <a:avLst/>
          </a:prstGeom>
        </p:spPr>
      </p:pic>
      <p:sp>
        <p:nvSpPr>
          <p:cNvPr id="10" name="TextBox 9">
            <a:extLst>
              <a:ext uri="{FF2B5EF4-FFF2-40B4-BE49-F238E27FC236}">
                <a16:creationId xmlns:a16="http://schemas.microsoft.com/office/drawing/2014/main" id="{4EBCFD61-0FC4-600E-D646-57FC3B8330B4}"/>
              </a:ext>
            </a:extLst>
          </p:cNvPr>
          <p:cNvSpPr txBox="1"/>
          <p:nvPr/>
        </p:nvSpPr>
        <p:spPr>
          <a:xfrm>
            <a:off x="3791093" y="5207512"/>
            <a:ext cx="1745085" cy="723275"/>
          </a:xfrm>
          <a:prstGeom prst="rect">
            <a:avLst/>
          </a:prstGeom>
          <a:noFill/>
        </p:spPr>
        <p:txBody>
          <a:bodyPr wrap="square" lIns="91440" tIns="45720" rIns="91440" bIns="45720" rtlCol="0" anchor="t">
            <a:spAutoFit/>
          </a:bodyPr>
          <a:lstStyle/>
          <a:p>
            <a:pPr algn="l" rtl="0"/>
            <a:r>
              <a:rPr lang="sv-se" sz="1100" b="1" i="0" u="none" baseline="0">
                <a:cs typeface="Arial"/>
              </a:rPr>
              <a:t>Henna Kyrö</a:t>
            </a:r>
            <a:endParaRPr lang="sv-se" sz="1100" b="1" dirty="0"/>
          </a:p>
          <a:p>
            <a:pPr algn="l" rtl="0"/>
            <a:r>
              <a:rPr lang="sv-se" sz="1000" b="0" i="1" u="none" baseline="0">
                <a:cs typeface="Arial"/>
              </a:rPr>
              <a:t>Panda SuomiSip Chocolates 2023</a:t>
            </a:r>
          </a:p>
          <a:p>
            <a:pPr algn="l" rtl="0"/>
            <a:r>
              <a:rPr lang="sv-se" sz="1000" b="0" i="1" u="none" baseline="0">
                <a:cs typeface="Arial"/>
              </a:rPr>
              <a:t>Fine print, Rhino, Keyshot</a:t>
            </a:r>
            <a:endParaRPr lang="sv-se" sz="1000" i="1" dirty="0" err="1"/>
          </a:p>
        </p:txBody>
      </p:sp>
      <p:sp>
        <p:nvSpPr>
          <p:cNvPr id="11" name="TextBox 10">
            <a:extLst>
              <a:ext uri="{FF2B5EF4-FFF2-40B4-BE49-F238E27FC236}">
                <a16:creationId xmlns:a16="http://schemas.microsoft.com/office/drawing/2014/main" id="{75F70C73-CE39-FCC1-5381-695E191C1949}"/>
              </a:ext>
            </a:extLst>
          </p:cNvPr>
          <p:cNvSpPr txBox="1"/>
          <p:nvPr/>
        </p:nvSpPr>
        <p:spPr>
          <a:xfrm>
            <a:off x="6857235" y="5207512"/>
            <a:ext cx="1745085" cy="723275"/>
          </a:xfrm>
          <a:prstGeom prst="rect">
            <a:avLst/>
          </a:prstGeom>
          <a:noFill/>
        </p:spPr>
        <p:txBody>
          <a:bodyPr wrap="square" lIns="91440" tIns="45720" rIns="91440" bIns="45720" rtlCol="0" anchor="t">
            <a:spAutoFit/>
          </a:bodyPr>
          <a:lstStyle/>
          <a:p>
            <a:pPr algn="l" rtl="0"/>
            <a:r>
              <a:rPr lang="sv-se" sz="1100" b="1" i="0" u="none" baseline="0">
                <a:cs typeface="Arial"/>
              </a:rPr>
              <a:t>Henna Kyrö</a:t>
            </a:r>
            <a:endParaRPr lang="sv-se" sz="1100" b="1" dirty="0"/>
          </a:p>
          <a:p>
            <a:pPr algn="l" rtl="0"/>
            <a:r>
              <a:rPr lang="sv-se" sz="1000" b="0" i="1" u="none" baseline="0">
                <a:cs typeface="Arial"/>
              </a:rPr>
              <a:t>NovaNook – Bibliotherapy app for children with nightmares and fears 2024</a:t>
            </a:r>
          </a:p>
        </p:txBody>
      </p:sp>
      <p:pic>
        <p:nvPicPr>
          <p:cNvPr id="12" name="Picture 11">
            <a:extLst>
              <a:ext uri="{FF2B5EF4-FFF2-40B4-BE49-F238E27FC236}">
                <a16:creationId xmlns:a16="http://schemas.microsoft.com/office/drawing/2014/main" id="{275DAA9E-1A78-00CC-D608-B0D0CCCBE38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45817" y="4076498"/>
            <a:ext cx="2743199" cy="1095374"/>
          </a:xfrm>
          <a:prstGeom prst="rect">
            <a:avLst/>
          </a:prstGeom>
        </p:spPr>
      </p:pic>
    </p:spTree>
    <p:extLst>
      <p:ext uri="{BB962C8B-B14F-4D97-AF65-F5344CB8AC3E}">
        <p14:creationId xmlns:p14="http://schemas.microsoft.com/office/powerpoint/2010/main" val="1289888843"/>
      </p:ext>
    </p:extLst>
  </p:cSld>
  <p:clrMapOvr>
    <a:masterClrMapping/>
  </p:clrMapOvr>
</p:sld>
</file>

<file path=ppt/theme/theme1.xml><?xml version="1.0" encoding="utf-8"?>
<a:theme xmlns:a="http://schemas.openxmlformats.org/drawingml/2006/main" name="Aalto - Title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90F5F026-B396-47EC-BA43-7A6FDF7A8E3B}"/>
    </a:ext>
  </a:extLst>
</a:theme>
</file>

<file path=ppt/theme/theme2.xml><?xml version="1.0" encoding="utf-8"?>
<a:theme xmlns:a="http://schemas.openxmlformats.org/drawingml/2006/main" name="Aalto -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FE8C261A-EA10-422E-9816-30B6FE9F850C}"/>
    </a:ext>
  </a:extLst>
</a:theme>
</file>

<file path=ppt/theme/theme3.xml><?xml version="1.0" encoding="utf-8"?>
<a:theme xmlns:a="http://schemas.openxmlformats.org/drawingml/2006/main" name="Aalto - Divider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7DA9C09-0B3B-472C-9C30-58B61AD90793}"/>
    </a:ext>
  </a:extLst>
</a:theme>
</file>

<file path=ppt/theme/theme4.xml><?xml version="1.0" encoding="utf-8"?>
<a:theme xmlns:a="http://schemas.openxmlformats.org/drawingml/2006/main" name="Aalto - Picture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0479C7A-4114-47FF-84BD-2DB573C41B8C}"/>
    </a:ext>
  </a:extLst>
</a:theme>
</file>

<file path=ppt/theme/theme5.xml><?xml version="1.0" encoding="utf-8"?>
<a:theme xmlns:a="http://schemas.openxmlformats.org/drawingml/2006/main" name="Aalto - Custom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41298F2F-0C7D-415B-8676-A55F65E58EEA}"/>
    </a:ext>
  </a:extLst>
</a:theme>
</file>

<file path=ppt/theme/theme6.xml><?xml version="1.0" encoding="utf-8"?>
<a:theme xmlns:a="http://schemas.openxmlformats.org/drawingml/2006/main" name="Aalto - Kiitos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C028DB02-BF5B-4AF3-B91D-84C2C5798CEA}"/>
    </a:ext>
  </a:extLst>
</a:theme>
</file>

<file path=ppt/theme/theme7.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D8067A49724945B01A3FCDF2E7485D" ma:contentTypeVersion="4" ma:contentTypeDescription="Create a new document." ma:contentTypeScope="" ma:versionID="d8cbf66e851f692858053630a4fd929b">
  <xsd:schema xmlns:xsd="http://www.w3.org/2001/XMLSchema" xmlns:xs="http://www.w3.org/2001/XMLSchema" xmlns:p="http://schemas.microsoft.com/office/2006/metadata/properties" xmlns:ns2="1f75d104-e856-40ea-a1e1-b25d46133343" targetNamespace="http://schemas.microsoft.com/office/2006/metadata/properties" ma:root="true" ma:fieldsID="91c2c2fa05b3920c0388e21b562e0193" ns2:_="">
    <xsd:import namespace="1f75d104-e856-40ea-a1e1-b25d46133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5d104-e856-40ea-a1e1-b25d461333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C35650-833E-4A89-9F33-673C73213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75d104-e856-40ea-a1e1-b25d46133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150DDE-713E-4810-8376-E89C2FA988B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F557F00-A907-4E0F-A8D8-7407DB4AE9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aalto</Template>
  <TotalTime>6636</TotalTime>
  <Words>5077</Words>
  <Application>Microsoft Office PowerPoint</Application>
  <PresentationFormat>Widescreen</PresentationFormat>
  <Paragraphs>575</Paragraphs>
  <Slides>33</Slides>
  <Notes>26</Notes>
  <HiddenSlides>0</HiddenSlides>
  <MMClips>1</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33</vt:i4>
      </vt:variant>
    </vt:vector>
  </HeadingPairs>
  <TitlesOfParts>
    <vt:vector size="42" baseType="lpstr">
      <vt:lpstr>Arial</vt:lpstr>
      <vt:lpstr>Arial,Sans-Serif</vt:lpstr>
      <vt:lpstr>Calibri</vt:lpstr>
      <vt:lpstr>Aalto - Title Slides</vt:lpstr>
      <vt:lpstr>Aalto - Content Slides</vt:lpstr>
      <vt:lpstr>Aalto - Divider Slides</vt:lpstr>
      <vt:lpstr>Aalto - Picture Content Slides</vt:lpstr>
      <vt:lpstr>Aalto - Custom Content Slides</vt:lpstr>
      <vt:lpstr>Aalto - Kiitos Slides</vt:lpstr>
      <vt:lpstr>Välkommen till Aalto-universitetet!</vt:lpstr>
      <vt:lpstr>Förnamn Efternamn  Huvudämne</vt:lpstr>
      <vt:lpstr>PowerPoint Presentation</vt:lpstr>
      <vt:lpstr>Studierna vid Aalto är...</vt:lpstr>
      <vt:lpstr>PowerPoint Presentation</vt:lpstr>
      <vt:lpstr>Varför valde jag Aalto?</vt:lpstr>
      <vt:lpstr>Min läsordning vid Aalto</vt:lpstr>
      <vt:lpstr>Bilder av min tid vid Aalto</vt:lpstr>
      <vt:lpstr>Bilder av mina projekt</vt:lpstr>
      <vt:lpstr>Det ekonomiska området</vt:lpstr>
      <vt:lpstr>Handelshögskolan</vt:lpstr>
      <vt:lpstr>Kandidatutbildningar inom ekonomi</vt:lpstr>
      <vt:lpstr>Det konstnärliga området</vt:lpstr>
      <vt:lpstr>Högskolan för konst, design och arkitektur</vt:lpstr>
      <vt:lpstr>Kandidatutbildningar inom konst</vt:lpstr>
      <vt:lpstr>Det tekniska området</vt:lpstr>
      <vt:lpstr>Det tekniska området</vt:lpstr>
      <vt:lpstr>Kandidatutbildningar inom teknik</vt:lpstr>
      <vt:lpstr>Studier vid Aalto</vt:lpstr>
      <vt:lpstr>Aalto-universitetets campus</vt:lpstr>
      <vt:lpstr>Internationella möjligheter</vt:lpstr>
      <vt:lpstr>Studielivet</vt:lpstr>
      <vt:lpstr>Information om studierna vid Aalto</vt:lpstr>
      <vt:lpstr>Karriärmöjligheter</vt:lpstr>
      <vt:lpstr>Av de utexaminerade magisterstuderande från Aalto-universitetet...</vt:lpstr>
      <vt:lpstr>Information om karriärmöjligheter och sysselsättning</vt:lpstr>
      <vt:lpstr>Om ansökan</vt:lpstr>
      <vt:lpstr>Examina</vt:lpstr>
      <vt:lpstr>Ansökningstider 2026</vt:lpstr>
      <vt:lpstr>Gymnasiestudier och antagning av studerande</vt:lpstr>
      <vt:lpstr>Information om ansökan 2025</vt:lpstr>
      <vt:lpstr>Fråga vad som helst</vt:lpstr>
      <vt:lpstr>Vi ses snart! aalto.fi</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Huunan-Seppälä Henriikka</dc:creator>
  <cp:lastModifiedBy>Hannus Minna</cp:lastModifiedBy>
  <cp:revision>65</cp:revision>
  <dcterms:created xsi:type="dcterms:W3CDTF">2024-08-19T10:50:33Z</dcterms:created>
  <dcterms:modified xsi:type="dcterms:W3CDTF">2025-09-26T07:40:45Z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0x01010077D8067A49724945B01A3FCDF2E7485D</vt:lpwstr>
  </property>
</Properties>
</file>