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54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938EB-FD3D-4725-A278-34DEACB67E19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81341-269B-4A69-A265-88BF5D0B67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67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Meeri</a:t>
            </a:r>
          </a:p>
          <a:p>
            <a:r>
              <a:rPr lang="en-US" dirty="0"/>
              <a:t>If you do not teach currently, where would you like to contribute in the future?</a:t>
            </a:r>
          </a:p>
          <a:p>
            <a:endParaRPr lang="en-US" dirty="0"/>
          </a:p>
          <a:p>
            <a:r>
              <a:rPr lang="en-US" dirty="0" err="1"/>
              <a:t>Testaa</a:t>
            </a:r>
            <a:r>
              <a:rPr lang="en-US" dirty="0"/>
              <a:t> </a:t>
            </a:r>
            <a:r>
              <a:rPr lang="en-US" dirty="0" err="1"/>
              <a:t>Zoomissa</a:t>
            </a:r>
            <a:r>
              <a:rPr lang="en-US" dirty="0"/>
              <a:t>, </a:t>
            </a:r>
            <a:r>
              <a:rPr lang="en-US" dirty="0" err="1"/>
              <a:t>saako</a:t>
            </a:r>
            <a:r>
              <a:rPr lang="en-US" dirty="0"/>
              <a:t> </a:t>
            </a:r>
            <a:r>
              <a:rPr lang="en-US" dirty="0" err="1"/>
              <a:t>linkattua</a:t>
            </a:r>
            <a:r>
              <a:rPr lang="en-US" dirty="0"/>
              <a:t> </a:t>
            </a:r>
            <a:r>
              <a:rPr lang="en-US" dirty="0" err="1"/>
              <a:t>suoraan</a:t>
            </a:r>
            <a:r>
              <a:rPr lang="en-US" dirty="0"/>
              <a:t> PP-</a:t>
            </a:r>
            <a:r>
              <a:rPr lang="en-US" dirty="0" err="1"/>
              <a:t>tiedostona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ei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saa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täytyy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siis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jakaa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MyCoursesin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kautta</a:t>
            </a:r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64E42-DED0-9246-9B1B-B67105F62D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06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FF7C7-1399-DDD4-D19E-D137C3042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100939-05A7-9D18-C9CF-6D6695348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CFDB1-24B0-7749-EC73-351AD3E37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603CB-A2A6-DAF1-1890-924ADE6AE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BB43F-597F-82AF-A773-EE2AD6E0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369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F0C3F-BF25-2E37-F2F0-EE9A93555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E3535-326C-63D3-52E6-A074D764B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87497-987B-2FF4-F656-587E6A7FE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F44F8-A4C3-8DE2-5D6E-B539A296B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96EAF-50B4-C143-F0C2-A708CF9F6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16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60800E-D759-76BA-15E4-09CCDC83B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441042-1D4D-9CD6-EE7C-6C844533B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47722-50E6-C7C8-1090-FA36835C4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D9B8E-87AE-5945-FBCC-D65345CEA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38F34-778D-D9D2-FE2E-DEAD420BC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4169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. Body slide - 1 w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389773" y="188144"/>
            <a:ext cx="11323863" cy="13327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4800" b="1" i="1" baseline="0">
                <a:solidFill>
                  <a:schemeClr val="tx1"/>
                </a:solidFill>
              </a:defRPr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Body slide title 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389773" y="1805517"/>
            <a:ext cx="11323863" cy="4065947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2296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520" b="1" baseline="0">
                <a:solidFill>
                  <a:schemeClr val="tx1"/>
                </a:solidFill>
              </a:defRPr>
            </a:lvl1pPr>
            <a:lvl2pPr marL="754380" indent="-325756">
              <a:buFont typeface="Arial" panose="020B0604020202020204" pitchFamily="34" charset="0"/>
              <a:buChar char="•"/>
              <a:defRPr sz="2520"/>
            </a:lvl2pPr>
            <a:lvl3pPr marL="965836" indent="-211456">
              <a:buFont typeface="Arial" panose="020B0604020202020204" pitchFamily="34" charset="0"/>
              <a:buChar char="•"/>
              <a:defRPr sz="16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Your text here</a:t>
            </a:r>
          </a:p>
          <a:p>
            <a:pPr lvl="1"/>
            <a:r>
              <a:rPr lang="fi-FI"/>
              <a:t>Second </a:t>
            </a:r>
            <a:r>
              <a:rPr lang="fi-FI" err="1"/>
              <a:t>level</a:t>
            </a:r>
            <a:endParaRPr lang="fi-FI"/>
          </a:p>
          <a:p>
            <a:pPr lvl="2"/>
            <a:r>
              <a:rPr lang="fi-FI"/>
              <a:t>Third </a:t>
            </a:r>
            <a:r>
              <a:rPr lang="fi-FI" err="1"/>
              <a:t>level</a:t>
            </a:r>
            <a:endParaRPr lang="fi-FI"/>
          </a:p>
          <a:p>
            <a:pPr lvl="2"/>
            <a:r>
              <a:rPr lang="fi-FI" err="1"/>
              <a:t>Fourth</a:t>
            </a:r>
            <a:r>
              <a:rPr lang="fi-FI"/>
              <a:t> </a:t>
            </a:r>
            <a:r>
              <a:rPr lang="fi-FI" err="1"/>
              <a:t>level</a:t>
            </a:r>
            <a:endParaRPr lang="fi-FI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C366827-B13F-41D2-9BB1-86D6952FE74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i-FI"/>
              <a:t>dd.mm.yyyy</a:t>
            </a:r>
            <a:endParaRPr lang="en-US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081CECA-2419-49BC-A865-E26F838DFBF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 err="1"/>
              <a:t>Your</a:t>
            </a:r>
            <a:r>
              <a:rPr lang="fi-FI"/>
              <a:t> text </a:t>
            </a:r>
            <a:r>
              <a:rPr lang="fi-FI" err="1"/>
              <a:t>here</a:t>
            </a:r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CA6814-F1E3-4289-929D-E2AEACCAF6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101883" y="6464839"/>
            <a:ext cx="2546384" cy="230400"/>
          </a:xfrm>
          <a:prstGeom prst="rect">
            <a:avLst/>
          </a:prstGeom>
        </p:spPr>
        <p:txBody>
          <a:bodyPr/>
          <a:lstStyle/>
          <a:p>
            <a:fld id="{28F7F04C-F568-F649-A2AE-EA61C66B6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2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pos="5534">
          <p15:clr>
            <a:srgbClr val="FBAE40"/>
          </p15:clr>
        </p15:guide>
        <p15:guide id="5" orient="horz" pos="363">
          <p15:clr>
            <a:srgbClr val="FBAE40"/>
          </p15:clr>
        </p15:guide>
        <p15:guide id="6" pos="2795">
          <p15:clr>
            <a:srgbClr val="FBAE40"/>
          </p15:clr>
        </p15:guide>
        <p15:guide id="7" pos="2965">
          <p15:clr>
            <a:srgbClr val="FBAE40"/>
          </p15:clr>
        </p15:guide>
        <p15:guide id="8" orient="horz" pos="94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3811-39CD-337F-E1E3-8A2576AB0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B39AB-C552-7D3E-E765-62BD46683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573EB-B6F2-A5E8-D27A-409D967CB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FD4B6-6C0E-CD8E-8648-8E057CBEF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CB6A5-B743-D058-201A-5CDE2881A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49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83D91-9D8A-5373-9303-6B8C7F6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3051E-12B9-C6C6-B132-905FDAF61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30406-A26D-CF0C-F4F4-76B072A83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22F1F-900B-84F0-5699-8BBA7E30A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83F2C-49C3-6B9D-61EA-60B374387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979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E3C58-FDCB-C9C6-74C8-75A9FB7D3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D9386-8D8C-0A22-6E09-6E6A4DF3A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F19BC-652C-2DCE-42EB-30860C457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32CA2-AF7C-10F0-32E7-94283A6A4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2B1E5-747C-9B7D-3A4A-D14C29752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74B14-4217-06D7-62C6-1E2813A2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55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3C87-E5C3-1101-0A92-317056B60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164EF-7392-857A-4525-303BE264D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F376E-F014-BD2A-50A3-9D801CC0A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EE1FEC-3BD0-08BA-77FF-1FC26CD32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FDB42B-4FD4-8657-8178-A2748EA683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3EA78-F57E-8FCD-772C-460CB83B0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58538D-0F34-245E-AF8D-A0E37785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D7206-6BD0-2913-06F7-B242D946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6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D902A-8442-AF36-7C55-A718C12A7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9D6AB3-A1C7-21F4-364B-8BA8D70ED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A2D0AB-1209-5B56-0259-9FB35B3C0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632B1-E064-FA56-E3EA-EC899EDBF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938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8E5404-B8C3-51D0-45BA-993287F74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8B6EF6-47E6-1392-08A9-B62CBD917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459FC-1DA0-51B8-1CB5-07F297E0E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25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2118C-0729-1D7B-9928-8067F962E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C1832-AF86-28E2-7253-F40FAAF66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0AAB7F-C320-0589-BC75-2B3426E20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5E4BD-2E6B-FB57-1ADB-D4E903B0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8A3F-C734-5CA5-AB86-51C67B687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19986-8221-2F99-96C5-248EEF075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686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208A3-0493-605B-8D54-5B98A2509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80489-CAB3-508C-CC9B-D1C24E9C42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B1988-54A7-66B2-6A60-4CED331B4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ED42F-0B76-CD5E-C847-5D353ACCB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B78E0-4E58-D207-FB6D-5CDA506CF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0B46F-6293-B633-928B-62AF338B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75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0831D1-9457-0885-9108-0885ED36F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1670D-390B-E546-919E-D652E7BFC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C7B0F-14A7-BFDF-C9D0-DD0A1D7E54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E0196-8088-4EEF-AE90-FF373793A366}" type="datetimeFigureOut">
              <a:rPr lang="fi-FI" smtClean="0"/>
              <a:t>5.8.2025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81E3C-F462-95BB-C0B0-488D05291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65073-86B7-B281-BB33-632545199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18CD0-BF01-4626-B315-0CEF85C6C8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51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8E2540-CF28-4AEA-AA09-7CF8A2157541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1000262" y="114425"/>
            <a:ext cx="10191476" cy="633862"/>
          </a:xfrm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en-US" sz="2400" i="0">
                <a:cs typeface="Arial"/>
              </a:rPr>
              <a:t>Looking for starting points for sustainability integration: I work on..</a:t>
            </a:r>
          </a:p>
          <a:p>
            <a:endParaRPr lang="en-US" sz="1680" i="0">
              <a:cs typeface="Arial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BCB46B7-4727-40F7-993E-BD48D44B08AE}"/>
              </a:ext>
            </a:extLst>
          </p:cNvPr>
          <p:cNvCxnSpPr/>
          <p:nvPr/>
        </p:nvCxnSpPr>
        <p:spPr>
          <a:xfrm>
            <a:off x="4640244" y="954805"/>
            <a:ext cx="10060" cy="312322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D0F6826-33BE-4AA1-9B9D-7BCBD0940D27}"/>
              </a:ext>
            </a:extLst>
          </p:cNvPr>
          <p:cNvSpPr txBox="1"/>
          <p:nvPr/>
        </p:nvSpPr>
        <p:spPr>
          <a:xfrm>
            <a:off x="1832119" y="837231"/>
            <a:ext cx="1256382" cy="3139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109728" tIns="54864" rIns="109728" bIns="54864" rtlCol="0" anchor="t">
            <a:spAutoFit/>
          </a:bodyPr>
          <a:lstStyle/>
          <a:p>
            <a:r>
              <a:rPr lang="en-US" sz="1320" b="1" err="1"/>
              <a:t>Programme</a:t>
            </a:r>
            <a:endParaRPr lang="en-US" sz="132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3DF9E9-F53B-42B1-BD4C-804DE40356A8}"/>
              </a:ext>
            </a:extLst>
          </p:cNvPr>
          <p:cNvSpPr txBox="1"/>
          <p:nvPr/>
        </p:nvSpPr>
        <p:spPr>
          <a:xfrm>
            <a:off x="7071243" y="640873"/>
            <a:ext cx="906104" cy="3139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109728" tIns="54864" rIns="109728" bIns="54864" rtlCol="0" anchor="t">
            <a:spAutoFit/>
          </a:bodyPr>
          <a:lstStyle/>
          <a:p>
            <a:r>
              <a:rPr lang="en-US" sz="1320" b="1"/>
              <a:t>Course</a:t>
            </a:r>
            <a:endParaRPr lang="en-US" sz="1320"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DD8327-0B79-4A00-9096-2727431176FE}"/>
              </a:ext>
            </a:extLst>
          </p:cNvPr>
          <p:cNvSpPr txBox="1"/>
          <p:nvPr/>
        </p:nvSpPr>
        <p:spPr>
          <a:xfrm>
            <a:off x="789135" y="1906516"/>
            <a:ext cx="1042984" cy="4247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80"/>
              <a:t>New </a:t>
            </a:r>
            <a:r>
              <a:rPr lang="en-US" sz="1080" err="1"/>
              <a:t>programme</a:t>
            </a:r>
            <a:endParaRPr lang="LID4096" sz="108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67FE56-E215-4E06-9962-98C2B925D43C}"/>
              </a:ext>
            </a:extLst>
          </p:cNvPr>
          <p:cNvSpPr txBox="1"/>
          <p:nvPr/>
        </p:nvSpPr>
        <p:spPr>
          <a:xfrm>
            <a:off x="2872843" y="1948537"/>
            <a:ext cx="1104046" cy="4247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80"/>
              <a:t>Existing programme</a:t>
            </a:r>
            <a:endParaRPr lang="LID4096" sz="108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D216BB-DD18-4F73-AE7A-82A08E02A32A}"/>
              </a:ext>
            </a:extLst>
          </p:cNvPr>
          <p:cNvSpPr txBox="1"/>
          <p:nvPr/>
        </p:nvSpPr>
        <p:spPr>
          <a:xfrm>
            <a:off x="1795886" y="2912851"/>
            <a:ext cx="1183103" cy="60939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109728" tIns="54864" rIns="109728" bIns="54864" rtlCol="0" anchor="t">
            <a:spAutoFit/>
          </a:bodyPr>
          <a:lstStyle/>
          <a:p>
            <a:pPr lvl="0"/>
            <a:r>
              <a:rPr lang="en-US" sz="1080" dirty="0"/>
              <a:t>Sustainability is a core </a:t>
            </a:r>
            <a:r>
              <a:rPr lang="en-US" sz="1080" dirty="0" err="1"/>
              <a:t>conept</a:t>
            </a:r>
            <a:r>
              <a:rPr lang="en-US" sz="1080" dirty="0"/>
              <a:t> of the </a:t>
            </a:r>
            <a:r>
              <a:rPr lang="en-US" sz="1080" dirty="0" err="1"/>
              <a:t>programme</a:t>
            </a:r>
            <a:endParaRPr lang="en-US" sz="1080" dirty="0">
              <a:cs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08A4CB-E479-43F9-A59F-A3FF9167A6B8}"/>
              </a:ext>
            </a:extLst>
          </p:cNvPr>
          <p:cNvSpPr txBox="1"/>
          <p:nvPr/>
        </p:nvSpPr>
        <p:spPr>
          <a:xfrm>
            <a:off x="3147468" y="2900267"/>
            <a:ext cx="1451396" cy="92333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1080" dirty="0"/>
              <a:t>The relation between the </a:t>
            </a:r>
            <a:r>
              <a:rPr lang="en-US" sz="1080" dirty="0" err="1"/>
              <a:t>programme</a:t>
            </a:r>
            <a:r>
              <a:rPr lang="en-US" sz="1080" dirty="0"/>
              <a:t> and sustainability has not yet been is not yet </a:t>
            </a:r>
            <a:r>
              <a:rPr lang="en-US" sz="1080"/>
              <a:t>apparant</a:t>
            </a:r>
            <a:endParaRPr lang="en-US" sz="1080" dirty="0">
              <a:highlight>
                <a:srgbClr val="FF0000"/>
              </a:highlight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AFA914-4669-4EF7-BD6A-05A5BFAB1A3A}"/>
              </a:ext>
            </a:extLst>
          </p:cNvPr>
          <p:cNvSpPr txBox="1"/>
          <p:nvPr/>
        </p:nvSpPr>
        <p:spPr>
          <a:xfrm>
            <a:off x="8618107" y="1153255"/>
            <a:ext cx="1421578" cy="2585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80"/>
              <a:t>Existing course</a:t>
            </a:r>
            <a:endParaRPr lang="LID4096" sz="108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66F71CF-A8A9-44D7-A397-4C784824D6E0}"/>
              </a:ext>
            </a:extLst>
          </p:cNvPr>
          <p:cNvSpPr txBox="1"/>
          <p:nvPr/>
        </p:nvSpPr>
        <p:spPr>
          <a:xfrm>
            <a:off x="5292055" y="1114157"/>
            <a:ext cx="1104044" cy="2585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80"/>
              <a:t>New course</a:t>
            </a:r>
            <a:endParaRPr lang="LID4096" sz="108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0258CA-B38E-44E7-8430-216BD3BCCD3B}"/>
              </a:ext>
            </a:extLst>
          </p:cNvPr>
          <p:cNvSpPr txBox="1"/>
          <p:nvPr/>
        </p:nvSpPr>
        <p:spPr>
          <a:xfrm>
            <a:off x="5844245" y="1686575"/>
            <a:ext cx="1041430" cy="75713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1080"/>
              <a:t>Sustainability is outside the scope of the course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3E3CE8D-6406-4C9D-8871-341124F9AD4D}"/>
              </a:ext>
            </a:extLst>
          </p:cNvPr>
          <p:cNvSpPr txBox="1"/>
          <p:nvPr/>
        </p:nvSpPr>
        <p:spPr>
          <a:xfrm>
            <a:off x="4704317" y="1694368"/>
            <a:ext cx="1057247" cy="5909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1080"/>
              <a:t>Sustainability is in the scope of the course</a:t>
            </a:r>
            <a:endParaRPr lang="en-FI" sz="1080"/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BED6F40-930C-47D9-A975-5207CB004CCE}"/>
              </a:ext>
            </a:extLst>
          </p:cNvPr>
          <p:cNvCxnSpPr>
            <a:cxnSpLocks/>
            <a:stCxn id="9" idx="3"/>
            <a:endCxn id="25" idx="0"/>
          </p:cNvCxnSpPr>
          <p:nvPr/>
        </p:nvCxnSpPr>
        <p:spPr>
          <a:xfrm>
            <a:off x="7977347" y="797839"/>
            <a:ext cx="1351549" cy="355416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185F6F5-03BE-4EA6-BAEF-5827160763F0}"/>
              </a:ext>
            </a:extLst>
          </p:cNvPr>
          <p:cNvCxnSpPr>
            <a:cxnSpLocks/>
            <a:stCxn id="9" idx="1"/>
            <a:endCxn id="27" idx="0"/>
          </p:cNvCxnSpPr>
          <p:nvPr/>
        </p:nvCxnSpPr>
        <p:spPr>
          <a:xfrm flipH="1">
            <a:off x="5844077" y="797839"/>
            <a:ext cx="1227166" cy="316318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00F2E86-15C9-46E2-B16F-57FF0EA780E1}"/>
              </a:ext>
            </a:extLst>
          </p:cNvPr>
          <p:cNvCxnSpPr>
            <a:cxnSpLocks/>
            <a:stCxn id="7" idx="2"/>
            <a:endCxn id="13" idx="0"/>
          </p:cNvCxnSpPr>
          <p:nvPr/>
        </p:nvCxnSpPr>
        <p:spPr>
          <a:xfrm>
            <a:off x="2460310" y="1151163"/>
            <a:ext cx="964556" cy="797374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64C2B99-E8EC-4CDD-BACC-9CB31E45317B}"/>
              </a:ext>
            </a:extLst>
          </p:cNvPr>
          <p:cNvCxnSpPr>
            <a:cxnSpLocks/>
            <a:stCxn id="11" idx="0"/>
            <a:endCxn id="7" idx="2"/>
          </p:cNvCxnSpPr>
          <p:nvPr/>
        </p:nvCxnSpPr>
        <p:spPr>
          <a:xfrm flipV="1">
            <a:off x="1310627" y="1151163"/>
            <a:ext cx="1149683" cy="755353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6089F486-A734-4F59-A1BD-451A2293CF17}"/>
              </a:ext>
            </a:extLst>
          </p:cNvPr>
          <p:cNvCxnSpPr>
            <a:cxnSpLocks/>
            <a:stCxn id="27" idx="2"/>
            <a:endCxn id="31" idx="0"/>
          </p:cNvCxnSpPr>
          <p:nvPr/>
        </p:nvCxnSpPr>
        <p:spPr>
          <a:xfrm flipH="1">
            <a:off x="5232941" y="1372689"/>
            <a:ext cx="611136" cy="321679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F56A019A-162F-4AA3-85F9-D53D488BB460}"/>
              </a:ext>
            </a:extLst>
          </p:cNvPr>
          <p:cNvCxnSpPr>
            <a:cxnSpLocks/>
            <a:stCxn id="27" idx="2"/>
            <a:endCxn id="29" idx="0"/>
          </p:cNvCxnSpPr>
          <p:nvPr/>
        </p:nvCxnSpPr>
        <p:spPr>
          <a:xfrm>
            <a:off x="5844077" y="1372689"/>
            <a:ext cx="520883" cy="313886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775665F-14CE-4215-B8DF-A3A838FFF3E7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>
            <a:off x="3424866" y="2373269"/>
            <a:ext cx="448300" cy="526998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D44AEE4D-C666-42BA-A37F-14CB24D384D5}"/>
              </a:ext>
            </a:extLst>
          </p:cNvPr>
          <p:cNvCxnSpPr>
            <a:cxnSpLocks/>
            <a:stCxn id="13" idx="2"/>
            <a:endCxn id="15" idx="0"/>
          </p:cNvCxnSpPr>
          <p:nvPr/>
        </p:nvCxnSpPr>
        <p:spPr>
          <a:xfrm flipH="1">
            <a:off x="2387438" y="2373269"/>
            <a:ext cx="1037428" cy="539582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76404DE-FFE8-411B-B7B0-2238E5037114}"/>
              </a:ext>
            </a:extLst>
          </p:cNvPr>
          <p:cNvGrpSpPr/>
          <p:nvPr/>
        </p:nvGrpSpPr>
        <p:grpSpPr>
          <a:xfrm>
            <a:off x="71176" y="4091766"/>
            <a:ext cx="11406357" cy="2679721"/>
            <a:chOff x="-448687" y="3409805"/>
            <a:chExt cx="9505297" cy="2233101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20910358-5333-443A-8BBA-2135EEFE5A80}"/>
                </a:ext>
              </a:extLst>
            </p:cNvPr>
            <p:cNvSpPr txBox="1"/>
            <p:nvPr/>
          </p:nvSpPr>
          <p:spPr>
            <a:xfrm>
              <a:off x="741255" y="4175899"/>
              <a:ext cx="1428173" cy="146193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LID4096" sz="108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967BFDD-0AD5-4D40-93C4-5B7863BD0E02}"/>
                </a:ext>
              </a:extLst>
            </p:cNvPr>
            <p:cNvSpPr txBox="1"/>
            <p:nvPr/>
          </p:nvSpPr>
          <p:spPr>
            <a:xfrm>
              <a:off x="2763174" y="4175899"/>
              <a:ext cx="1428173" cy="146193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LID4096" sz="108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D107AD6-67AD-4C6F-BBAD-C785C9B120E0}"/>
                </a:ext>
              </a:extLst>
            </p:cNvPr>
            <p:cNvSpPr txBox="1"/>
            <p:nvPr/>
          </p:nvSpPr>
          <p:spPr>
            <a:xfrm>
              <a:off x="6004976" y="4175899"/>
              <a:ext cx="1428173" cy="146193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LID4096" sz="108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A9D4AB0-429D-4438-83B5-74C8A80A26FC}"/>
                </a:ext>
              </a:extLst>
            </p:cNvPr>
            <p:cNvSpPr txBox="1"/>
            <p:nvPr/>
          </p:nvSpPr>
          <p:spPr>
            <a:xfrm>
              <a:off x="7628437" y="4175899"/>
              <a:ext cx="1428173" cy="146193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LID4096" sz="108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CCEF0DA-8458-4183-9444-F02AF61AADA6}"/>
                </a:ext>
              </a:extLst>
            </p:cNvPr>
            <p:cNvSpPr txBox="1"/>
            <p:nvPr/>
          </p:nvSpPr>
          <p:spPr>
            <a:xfrm>
              <a:off x="-448687" y="3409805"/>
              <a:ext cx="42576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My refined goals: to work on e.g.: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21B0A0E-60B4-4E69-9A9C-E80FF1EBA239}"/>
                </a:ext>
              </a:extLst>
            </p:cNvPr>
            <p:cNvSpPr txBox="1"/>
            <p:nvPr/>
          </p:nvSpPr>
          <p:spPr>
            <a:xfrm>
              <a:off x="3166072" y="3812993"/>
              <a:ext cx="686712" cy="256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ILOs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3576880-ADA4-4457-BD40-A538EEA5E620}"/>
                </a:ext>
              </a:extLst>
            </p:cNvPr>
            <p:cNvSpPr txBox="1"/>
            <p:nvPr/>
          </p:nvSpPr>
          <p:spPr>
            <a:xfrm>
              <a:off x="4348409" y="3787346"/>
              <a:ext cx="1504625" cy="256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Teaching methods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6A0CC48-DBB4-4141-9100-BE8E67CE413E}"/>
                </a:ext>
              </a:extLst>
            </p:cNvPr>
            <p:cNvSpPr txBox="1"/>
            <p:nvPr/>
          </p:nvSpPr>
          <p:spPr>
            <a:xfrm>
              <a:off x="5935092" y="3812993"/>
              <a:ext cx="1585347" cy="256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New content to course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B59D45A-6045-45F1-B8A2-79013B9260CF}"/>
                </a:ext>
              </a:extLst>
            </p:cNvPr>
            <p:cNvSpPr txBox="1"/>
            <p:nvPr/>
          </p:nvSpPr>
          <p:spPr>
            <a:xfrm>
              <a:off x="263100" y="3717582"/>
              <a:ext cx="2384481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40" dirty="0"/>
                <a:t>Participation in programme development work 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3633FA4-5532-47D9-87EE-398D83A6F78C}"/>
                </a:ext>
              </a:extLst>
            </p:cNvPr>
            <p:cNvSpPr txBox="1"/>
            <p:nvPr/>
          </p:nvSpPr>
          <p:spPr>
            <a:xfrm>
              <a:off x="4386634" y="4180967"/>
              <a:ext cx="1428173" cy="146193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en-US" sz="1080"/>
            </a:p>
            <a:p>
              <a:endParaRPr lang="LID4096" sz="108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7E9E2E6-A64C-4895-876E-D4F43A484B03}"/>
                </a:ext>
              </a:extLst>
            </p:cNvPr>
            <p:cNvSpPr txBox="1"/>
            <p:nvPr/>
          </p:nvSpPr>
          <p:spPr>
            <a:xfrm>
              <a:off x="7990367" y="3806567"/>
              <a:ext cx="828082" cy="256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Other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74AD278-2111-4482-8B41-82F3AF58BEF7}"/>
              </a:ext>
            </a:extLst>
          </p:cNvPr>
          <p:cNvGrpSpPr/>
          <p:nvPr/>
        </p:nvGrpSpPr>
        <p:grpSpPr>
          <a:xfrm>
            <a:off x="9724686" y="3503778"/>
            <a:ext cx="1757143" cy="817672"/>
            <a:chOff x="7595905" y="2919817"/>
            <a:chExt cx="1464286" cy="681394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AE52252-59A5-485D-B59C-B6890CE7A3B8}"/>
                </a:ext>
              </a:extLst>
            </p:cNvPr>
            <p:cNvSpPr txBox="1"/>
            <p:nvPr/>
          </p:nvSpPr>
          <p:spPr>
            <a:xfrm>
              <a:off x="7595905" y="3228861"/>
              <a:ext cx="788923" cy="3539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Content to be modified</a:t>
              </a:r>
              <a:endParaRPr lang="LID4096" sz="1080"/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3048897B-361B-485A-8929-1148D893CE41}"/>
                </a:ext>
              </a:extLst>
            </p:cNvPr>
            <p:cNvCxnSpPr>
              <a:cxnSpLocks/>
              <a:stCxn id="93" idx="2"/>
              <a:endCxn id="85" idx="0"/>
            </p:cNvCxnSpPr>
            <p:nvPr/>
          </p:nvCxnSpPr>
          <p:spPr>
            <a:xfrm>
              <a:off x="8647331" y="2919817"/>
              <a:ext cx="113141" cy="327451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207BA53F-D685-4BEE-AFB8-66A24EBB7AAC}"/>
                </a:ext>
              </a:extLst>
            </p:cNvPr>
            <p:cNvSpPr txBox="1"/>
            <p:nvPr/>
          </p:nvSpPr>
          <p:spPr>
            <a:xfrm>
              <a:off x="8460752" y="3247268"/>
              <a:ext cx="599439" cy="3539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Content fixed</a:t>
              </a: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30FA516C-25CA-42C5-BBAC-A15652D85454}"/>
                </a:ext>
              </a:extLst>
            </p:cNvPr>
            <p:cNvCxnSpPr>
              <a:cxnSpLocks/>
              <a:stCxn id="93" idx="2"/>
              <a:endCxn id="65" idx="0"/>
            </p:cNvCxnSpPr>
            <p:nvPr/>
          </p:nvCxnSpPr>
          <p:spPr>
            <a:xfrm flipH="1">
              <a:off x="7990367" y="2919819"/>
              <a:ext cx="656964" cy="309042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2CF3D7A-A670-4316-B944-BB028913C5E3}"/>
              </a:ext>
            </a:extLst>
          </p:cNvPr>
          <p:cNvGrpSpPr/>
          <p:nvPr/>
        </p:nvGrpSpPr>
        <p:grpSpPr>
          <a:xfrm>
            <a:off x="7508353" y="1411787"/>
            <a:ext cx="3438041" cy="1002563"/>
            <a:chOff x="5748961" y="1176488"/>
            <a:chExt cx="2865034" cy="835469"/>
          </a:xfrm>
        </p:grpSpPr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043C630A-0B64-4128-809D-D49339FA2145}"/>
                </a:ext>
              </a:extLst>
            </p:cNvPr>
            <p:cNvCxnSpPr>
              <a:cxnSpLocks/>
              <a:stCxn id="25" idx="2"/>
              <a:endCxn id="90" idx="0"/>
            </p:cNvCxnSpPr>
            <p:nvPr/>
          </p:nvCxnSpPr>
          <p:spPr>
            <a:xfrm>
              <a:off x="7266080" y="1176488"/>
              <a:ext cx="824578" cy="343026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5B543091-BD7E-4103-975E-152D2A7A95DF}"/>
                </a:ext>
              </a:extLst>
            </p:cNvPr>
            <p:cNvCxnSpPr>
              <a:cxnSpLocks/>
              <a:stCxn id="25" idx="2"/>
              <a:endCxn id="82" idx="0"/>
            </p:cNvCxnSpPr>
            <p:nvPr/>
          </p:nvCxnSpPr>
          <p:spPr>
            <a:xfrm flipH="1">
              <a:off x="6189481" y="1176489"/>
              <a:ext cx="1076599" cy="319839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F00965C-A99B-43CE-9E69-4DF5E770B2A2}"/>
                </a:ext>
              </a:extLst>
            </p:cNvPr>
            <p:cNvSpPr txBox="1"/>
            <p:nvPr/>
          </p:nvSpPr>
          <p:spPr>
            <a:xfrm>
              <a:off x="5748961" y="1496328"/>
              <a:ext cx="881039" cy="4924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080"/>
                <a:t>Sustainability is in the core of the course</a:t>
              </a:r>
              <a:endParaRPr lang="en-FI" sz="1080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543D5F2-DD9E-4A6F-9421-EF86A263F4B2}"/>
                </a:ext>
              </a:extLst>
            </p:cNvPr>
            <p:cNvSpPr txBox="1"/>
            <p:nvPr/>
          </p:nvSpPr>
          <p:spPr>
            <a:xfrm>
              <a:off x="7567321" y="1519514"/>
              <a:ext cx="1046674" cy="4924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080"/>
                <a:t>Sustainability is outside the core of the course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4A38EC25-F94F-48F9-82DB-EEF55D088B2F}"/>
              </a:ext>
            </a:extLst>
          </p:cNvPr>
          <p:cNvGrpSpPr/>
          <p:nvPr/>
        </p:nvGrpSpPr>
        <p:grpSpPr>
          <a:xfrm>
            <a:off x="9100385" y="2414351"/>
            <a:ext cx="2382751" cy="1089430"/>
            <a:chOff x="7075654" y="2011959"/>
            <a:chExt cx="1985626" cy="907858"/>
          </a:xfrm>
        </p:grpSpPr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03F09B87-2D0C-491B-B7E0-9B85C1B7DF4C}"/>
                </a:ext>
              </a:extLst>
            </p:cNvPr>
            <p:cNvCxnSpPr>
              <a:cxnSpLocks/>
              <a:stCxn id="90" idx="2"/>
              <a:endCxn id="93" idx="0"/>
            </p:cNvCxnSpPr>
            <p:nvPr/>
          </p:nvCxnSpPr>
          <p:spPr>
            <a:xfrm>
              <a:off x="8090658" y="2011959"/>
              <a:ext cx="556673" cy="276917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BA6D5212-1C2D-4268-ADC9-F1556C443810}"/>
                </a:ext>
              </a:extLst>
            </p:cNvPr>
            <p:cNvSpPr txBox="1"/>
            <p:nvPr/>
          </p:nvSpPr>
          <p:spPr>
            <a:xfrm>
              <a:off x="7075654" y="2282907"/>
              <a:ext cx="914713" cy="6309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Intended learning outcomes are to be modified</a:t>
              </a:r>
              <a:endParaRPr lang="LID4096" sz="1080"/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892686EE-5A3A-4EBD-9B59-1503BD40FE46}"/>
                </a:ext>
              </a:extLst>
            </p:cNvPr>
            <p:cNvCxnSpPr>
              <a:cxnSpLocks/>
              <a:stCxn id="90" idx="2"/>
              <a:endCxn id="83" idx="0"/>
            </p:cNvCxnSpPr>
            <p:nvPr/>
          </p:nvCxnSpPr>
          <p:spPr>
            <a:xfrm flipH="1">
              <a:off x="7533011" y="2011959"/>
              <a:ext cx="557648" cy="270948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2E2EA01-99A7-4427-AF2B-EB212A0BF4F6}"/>
                </a:ext>
              </a:extLst>
            </p:cNvPr>
            <p:cNvSpPr txBox="1"/>
            <p:nvPr/>
          </p:nvSpPr>
          <p:spPr>
            <a:xfrm>
              <a:off x="8233382" y="2288876"/>
              <a:ext cx="827898" cy="63094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Intended learning outcomes are fixed</a:t>
              </a:r>
              <a:endParaRPr lang="LID4096" sz="108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AF2443A-940C-4C7A-AB41-3D29278AA7CB}"/>
              </a:ext>
            </a:extLst>
          </p:cNvPr>
          <p:cNvGrpSpPr/>
          <p:nvPr/>
        </p:nvGrpSpPr>
        <p:grpSpPr>
          <a:xfrm>
            <a:off x="5899360" y="3470430"/>
            <a:ext cx="1846190" cy="725368"/>
            <a:chOff x="4408133" y="2892027"/>
            <a:chExt cx="1538492" cy="604474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3142DAB-83C0-4651-8473-6C0135957C99}"/>
                </a:ext>
              </a:extLst>
            </p:cNvPr>
            <p:cNvSpPr txBox="1"/>
            <p:nvPr/>
          </p:nvSpPr>
          <p:spPr>
            <a:xfrm>
              <a:off x="5335012" y="3142558"/>
              <a:ext cx="611613" cy="3539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Content fixed</a:t>
              </a: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DA8C05A0-4AFC-4760-83BB-727D6B1F5CD7}"/>
                </a:ext>
              </a:extLst>
            </p:cNvPr>
            <p:cNvCxnSpPr>
              <a:cxnSpLocks/>
              <a:stCxn id="91" idx="2"/>
              <a:endCxn id="84" idx="0"/>
            </p:cNvCxnSpPr>
            <p:nvPr/>
          </p:nvCxnSpPr>
          <p:spPr>
            <a:xfrm flipH="1">
              <a:off x="4822081" y="2892027"/>
              <a:ext cx="512931" cy="250531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2A630391-29AC-4EF8-9DC9-DE1AC5FF7667}"/>
                </a:ext>
              </a:extLst>
            </p:cNvPr>
            <p:cNvSpPr txBox="1"/>
            <p:nvPr/>
          </p:nvSpPr>
          <p:spPr>
            <a:xfrm>
              <a:off x="4408133" y="3142558"/>
              <a:ext cx="827897" cy="3539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Content to be modified</a:t>
              </a:r>
              <a:endParaRPr lang="LID4096" sz="1080"/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5D0BC4CF-82C5-40A7-9BC7-A5D7FFE40E0B}"/>
                </a:ext>
              </a:extLst>
            </p:cNvPr>
            <p:cNvCxnSpPr>
              <a:cxnSpLocks/>
              <a:stCxn id="91" idx="2"/>
              <a:endCxn id="64" idx="0"/>
            </p:cNvCxnSpPr>
            <p:nvPr/>
          </p:nvCxnSpPr>
          <p:spPr>
            <a:xfrm>
              <a:off x="5335012" y="2892027"/>
              <a:ext cx="305807" cy="250531"/>
            </a:xfrm>
            <a:prstGeom prst="straightConnector1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204CA92-4BA5-4FFF-B06D-264235FD6525}"/>
              </a:ext>
            </a:extLst>
          </p:cNvPr>
          <p:cNvGrpSpPr/>
          <p:nvPr/>
        </p:nvGrpSpPr>
        <p:grpSpPr>
          <a:xfrm>
            <a:off x="6514876" y="2386528"/>
            <a:ext cx="2427620" cy="1085765"/>
            <a:chOff x="4921063" y="1988772"/>
            <a:chExt cx="2023017" cy="904804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9916457-D0F2-4FE1-88B2-333888BB1E6D}"/>
                </a:ext>
              </a:extLst>
            </p:cNvPr>
            <p:cNvSpPr txBox="1"/>
            <p:nvPr/>
          </p:nvSpPr>
          <p:spPr>
            <a:xfrm>
              <a:off x="5979376" y="2262634"/>
              <a:ext cx="964704" cy="6309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Intended learning outcomes are to be modified</a:t>
              </a:r>
              <a:endParaRPr lang="LID4096" sz="108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CC192F3-5BD3-405A-947A-74CBCEDA513A}"/>
                </a:ext>
              </a:extLst>
            </p:cNvPr>
            <p:cNvSpPr txBox="1"/>
            <p:nvPr/>
          </p:nvSpPr>
          <p:spPr>
            <a:xfrm>
              <a:off x="4921063" y="2261083"/>
              <a:ext cx="827898" cy="6309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080"/>
                <a:t>Intended learning outcomes are fixed</a:t>
              </a:r>
              <a:endParaRPr lang="LID4096" sz="1080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95E2845-9CBE-4826-B46A-B358DA794D79}"/>
                </a:ext>
              </a:extLst>
            </p:cNvPr>
            <p:cNvGrpSpPr/>
            <p:nvPr/>
          </p:nvGrpSpPr>
          <p:grpSpPr>
            <a:xfrm>
              <a:off x="5335012" y="1988772"/>
              <a:ext cx="1126716" cy="273862"/>
              <a:chOff x="5335012" y="1988772"/>
              <a:chExt cx="1126716" cy="273862"/>
            </a:xfrm>
          </p:grpSpPr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61271D24-59DC-43B7-BD43-91D44D480701}"/>
                  </a:ext>
                </a:extLst>
              </p:cNvPr>
              <p:cNvCxnSpPr>
                <a:cxnSpLocks/>
                <a:stCxn id="82" idx="2"/>
                <a:endCxn id="91" idx="0"/>
              </p:cNvCxnSpPr>
              <p:nvPr/>
            </p:nvCxnSpPr>
            <p:spPr>
              <a:xfrm flipH="1">
                <a:off x="5335012" y="1988772"/>
                <a:ext cx="854468" cy="272311"/>
              </a:xfrm>
              <a:prstGeom prst="straightConnector1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E88B32F8-9CA6-4B24-A50E-D1F24CAB9A95}"/>
                  </a:ext>
                </a:extLst>
              </p:cNvPr>
              <p:cNvCxnSpPr>
                <a:cxnSpLocks/>
                <a:stCxn id="82" idx="2"/>
                <a:endCxn id="62" idx="0"/>
              </p:cNvCxnSpPr>
              <p:nvPr/>
            </p:nvCxnSpPr>
            <p:spPr>
              <a:xfrm>
                <a:off x="6189480" y="1988772"/>
                <a:ext cx="272248" cy="273862"/>
              </a:xfrm>
              <a:prstGeom prst="straightConnector1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4699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3" grpId="0" animBg="1"/>
      <p:bldP spid="15" grpId="0" animBg="1"/>
      <p:bldP spid="17" grpId="0" animBg="1"/>
      <p:bldP spid="25" grpId="0" animBg="1"/>
      <p:bldP spid="27" grpId="0" animBg="1"/>
      <p:bldP spid="29" grpId="0" animBg="1"/>
      <p:bldP spid="3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172</Words>
  <Application>Microsoft Office PowerPoint</Application>
  <PresentationFormat>Widescreen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Aalto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Karvinen Meeri</dc:creator>
  <cp:lastModifiedBy>Svanström Maria</cp:lastModifiedBy>
  <cp:revision>3</cp:revision>
  <dcterms:created xsi:type="dcterms:W3CDTF">2024-03-06T08:32:27Z</dcterms:created>
  <dcterms:modified xsi:type="dcterms:W3CDTF">2025-08-05T07:26:19Z</dcterms:modified>
</cp:coreProperties>
</file>