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1" r:id="rId4"/>
    <p:sldMasterId id="2147483753" r:id="rId5"/>
    <p:sldMasterId id="2147483908" r:id="rId6"/>
    <p:sldMasterId id="2147483940" r:id="rId7"/>
    <p:sldMasterId id="2147484002" r:id="rId8"/>
    <p:sldMasterId id="2147483822" r:id="rId9"/>
  </p:sldMasterIdLst>
  <p:notesMasterIdLst>
    <p:notesMasterId r:id="rId43"/>
  </p:notesMasterIdLst>
  <p:handoutMasterIdLst>
    <p:handoutMasterId r:id="rId44"/>
  </p:handoutMasterIdLst>
  <p:sldIdLst>
    <p:sldId id="6134" r:id="rId10"/>
    <p:sldId id="338" r:id="rId11"/>
    <p:sldId id="6113" r:id="rId12"/>
    <p:sldId id="342" r:id="rId13"/>
    <p:sldId id="6099" r:id="rId14"/>
    <p:sldId id="6100" r:id="rId15"/>
    <p:sldId id="6101" r:id="rId16"/>
    <p:sldId id="6137" r:id="rId17"/>
    <p:sldId id="6103" r:id="rId18"/>
    <p:sldId id="6104" r:id="rId19"/>
    <p:sldId id="6110" r:id="rId20"/>
    <p:sldId id="6114" r:id="rId21"/>
    <p:sldId id="6105" r:id="rId22"/>
    <p:sldId id="6111" r:id="rId23"/>
    <p:sldId id="6116" r:id="rId24"/>
    <p:sldId id="6106" r:id="rId25"/>
    <p:sldId id="6112" r:id="rId26"/>
    <p:sldId id="6117" r:id="rId27"/>
    <p:sldId id="6107" r:id="rId28"/>
    <p:sldId id="6118" r:id="rId29"/>
    <p:sldId id="6120" r:id="rId30"/>
    <p:sldId id="6121" r:id="rId31"/>
    <p:sldId id="6124" r:id="rId32"/>
    <p:sldId id="6119" r:id="rId33"/>
    <p:sldId id="6133" r:id="rId34"/>
    <p:sldId id="6127" r:id="rId35"/>
    <p:sldId id="6122" r:id="rId36"/>
    <p:sldId id="6123" r:id="rId37"/>
    <p:sldId id="6135" r:id="rId38"/>
    <p:sldId id="6126" r:id="rId39"/>
    <p:sldId id="6130" r:id="rId40"/>
    <p:sldId id="6129" r:id="rId41"/>
    <p:sldId id="6138" r:id="rId4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EFB"/>
    <a:srgbClr val="FFFFFF"/>
    <a:srgbClr val="FDF6CD"/>
    <a:srgbClr val="FBF2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5316" autoAdjust="0"/>
  </p:normalViewPr>
  <p:slideViewPr>
    <p:cSldViewPr showGuides="1">
      <p:cViewPr varScale="1">
        <p:scale>
          <a:sx n="111" d="100"/>
          <a:sy n="111" d="100"/>
        </p:scale>
        <p:origin x="420" y="102"/>
      </p:cViewPr>
      <p:guideLst>
        <p:guide orient="horz" pos="2160"/>
        <p:guide pos="3840"/>
      </p:guideLst>
    </p:cSldViewPr>
  </p:slideViewPr>
  <p:notesTextViewPr>
    <p:cViewPr>
      <p:scale>
        <a:sx n="100" d="100"/>
        <a:sy n="100" d="100"/>
      </p:scale>
      <p:origin x="0" y="0"/>
    </p:cViewPr>
  </p:notesTextViewPr>
  <p:notesViewPr>
    <p:cSldViewPr showGuides="1">
      <p:cViewPr varScale="1">
        <p:scale>
          <a:sx n="99" d="100"/>
          <a:sy n="99" d="100"/>
        </p:scale>
        <p:origin x="357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4B5677-6D61-9DDB-18C5-EBCAA28203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sz="800"/>
          </a:p>
        </p:txBody>
      </p:sp>
      <p:sp>
        <p:nvSpPr>
          <p:cNvPr id="3" name="Date Placeholder 2">
            <a:extLst>
              <a:ext uri="{FF2B5EF4-FFF2-40B4-BE49-F238E27FC236}">
                <a16:creationId xmlns:a16="http://schemas.microsoft.com/office/drawing/2014/main" id="{B35BCFF4-2878-1D71-6624-7763B7DE1D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0F51D7-3634-45F6-A9CF-2D63CD0A5EAF}" type="datetimeFigureOut">
              <a:rPr lang="en-GB" sz="800" smtClean="0"/>
              <a:t>10/01/2025</a:t>
            </a:fld>
            <a:endParaRPr lang="en-GB" sz="800"/>
          </a:p>
        </p:txBody>
      </p:sp>
      <p:sp>
        <p:nvSpPr>
          <p:cNvPr id="4" name="Footer Placeholder 3">
            <a:extLst>
              <a:ext uri="{FF2B5EF4-FFF2-40B4-BE49-F238E27FC236}">
                <a16:creationId xmlns:a16="http://schemas.microsoft.com/office/drawing/2014/main" id="{02AD6701-6398-3522-3C53-55DC5E66D2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sz="800"/>
          </a:p>
        </p:txBody>
      </p:sp>
      <p:sp>
        <p:nvSpPr>
          <p:cNvPr id="5" name="Slide Number Placeholder 4">
            <a:extLst>
              <a:ext uri="{FF2B5EF4-FFF2-40B4-BE49-F238E27FC236}">
                <a16:creationId xmlns:a16="http://schemas.microsoft.com/office/drawing/2014/main" id="{4F80A865-D61F-8A30-C2FD-FF2303FBAF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72C6DF-08BF-4B87-8BCC-4ED8CC3899B8}" type="slidenum">
              <a:rPr lang="en-GB" sz="800" smtClean="0"/>
              <a:t>‹#›</a:t>
            </a:fld>
            <a:endParaRPr lang="en-GB" sz="800"/>
          </a:p>
        </p:txBody>
      </p:sp>
    </p:spTree>
    <p:extLst>
      <p:ext uri="{BB962C8B-B14F-4D97-AF65-F5344CB8AC3E}">
        <p14:creationId xmlns:p14="http://schemas.microsoft.com/office/powerpoint/2010/main" val="337212682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800"/>
            </a:lvl1pPr>
          </a:lstStyle>
          <a:p>
            <a:fld id="{64A5F74A-CD8A-4953-B106-B5BDE091D867}" type="datetimeFigureOut">
              <a:rPr lang="fi-FI" smtClean="0"/>
              <a:pPr/>
              <a:t>10.1.2025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800"/>
            </a:lvl1pPr>
          </a:lstStyle>
          <a:p>
            <a:fld id="{CB868C32-EF99-4F91-9ACD-FA27EAEF0DAD}" type="slidenum">
              <a:rPr lang="fi-FI" smtClean="0"/>
              <a:pPr/>
              <a:t>‹#›</a:t>
            </a:fld>
            <a:endParaRPr lang="fi-FI"/>
          </a:p>
        </p:txBody>
      </p:sp>
    </p:spTree>
    <p:extLst>
      <p:ext uri="{BB962C8B-B14F-4D97-AF65-F5344CB8AC3E}">
        <p14:creationId xmlns:p14="http://schemas.microsoft.com/office/powerpoint/2010/main" val="90744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ayy.fi/en"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yths.fi/palvelut/suunterveys" TargetMode="External"/><Relationship Id="rId5" Type="http://schemas.openxmlformats.org/officeDocument/2006/relationships/hyperlink" Target="http://www.yths.fi/palvelut/mielenterveys" TargetMode="External"/><Relationship Id="rId4" Type="http://schemas.openxmlformats.org/officeDocument/2006/relationships/hyperlink" Target="http://www.yths.fi/palvelut/yleistervey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alto.fi/fi/node/30286/"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aalto.fi/fi/node/10582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baseline="0" dirty="0"/>
              <a:t>Aalto’s three fields of education are art and design, economics and business administration, and technology. </a:t>
            </a:r>
            <a:endParaRPr lang="en-gb" sz="1200" b="0" baseline="0" dirty="0">
              <a:solidFill>
                <a:srgbClr val="FF0000"/>
              </a:solidFill>
            </a:endParaRPr>
          </a:p>
          <a:p>
            <a:pPr marL="171450" indent="-171450" algn="l" rtl="0">
              <a:buFont typeface="Arial" panose="020B0604020202020204" pitchFamily="34" charset="0"/>
              <a:buChar char="•"/>
            </a:pPr>
            <a:r>
              <a:rPr lang="en-gb" sz="1200" b="0" i="0" u="none" baseline="0" dirty="0"/>
              <a:t>Six schools: </a:t>
            </a:r>
            <a:r>
              <a:rPr lang="en-gb" sz="1200" b="1" i="0" u="none" baseline="0" dirty="0"/>
              <a:t>School of Arts, Design and Architecture, School of Business</a:t>
            </a:r>
            <a:r>
              <a:rPr lang="en-gb" sz="1200" b="0" i="0" u="none" baseline="0" dirty="0"/>
              <a:t>, and four schools of technology: </a:t>
            </a:r>
            <a:r>
              <a:rPr lang="en-gb" sz="1200" b="1" i="0" u="none" baseline="0" dirty="0"/>
              <a:t>School of Chemical Engineering, School of Electrical Engineering, School of Engineering and School of Science.</a:t>
            </a:r>
          </a:p>
        </p:txBody>
      </p:sp>
      <p:sp>
        <p:nvSpPr>
          <p:cNvPr id="4" name="Slide Number Placeholder 3"/>
          <p:cNvSpPr>
            <a:spLocks noGrp="1"/>
          </p:cNvSpPr>
          <p:nvPr>
            <p:ph type="sldNum" sz="quarter" idx="5"/>
          </p:nvPr>
        </p:nvSpPr>
        <p:spPr/>
        <p:txBody>
          <a:bodyPr/>
          <a:lstStyle/>
          <a:p>
            <a:pPr algn="l" rtl="0"/>
            <a:fld id="{CB868C32-EF99-4F91-9ACD-FA27EAEF0DAD}" type="slidenum">
              <a:rPr/>
              <a:pPr/>
              <a:t>3</a:t>
            </a:fld>
            <a:endParaRPr lang="en-gb" dirty="0"/>
          </a:p>
        </p:txBody>
      </p:sp>
    </p:spTree>
    <p:extLst>
      <p:ext uri="{BB962C8B-B14F-4D97-AF65-F5344CB8AC3E}">
        <p14:creationId xmlns:p14="http://schemas.microsoft.com/office/powerpoint/2010/main" val="4024117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gb" b="0" i="0" u="none" baseline="0"/>
              <a:t>The leading school in design, fashion, games, digital media, architecture, film, art education, and art in Finland and in the Nordic countries. </a:t>
            </a:r>
          </a:p>
          <a:p>
            <a:pPr marL="171450" indent="-171450" algn="l" rtl="0">
              <a:buFont typeface="Arial" panose="020B0604020202020204" pitchFamily="34" charset="0"/>
              <a:buChar char="•"/>
            </a:pPr>
            <a:r>
              <a:rPr lang="en-gb" b="0" i="0" u="none" baseline="0"/>
              <a:t>The school was ranked eighth in the QS World University Rankings 2024 (in the field of art and design).</a:t>
            </a:r>
          </a:p>
          <a:p>
            <a:pPr marL="171450" indent="-171450" algn="l" rtl="0">
              <a:buFont typeface="Arial" panose="020B0604020202020204" pitchFamily="34" charset="0"/>
              <a:buChar char="•"/>
            </a:pPr>
            <a:r>
              <a:rPr lang="en-gb" b="0" i="0" u="none" baseline="0"/>
              <a:t>We train our students to be world citizens who create imaginative, collaborative and unconventional approaches to complex social challenges.</a:t>
            </a:r>
          </a:p>
          <a:p>
            <a:pPr marL="171450" indent="-171450" algn="l" rtl="0">
              <a:buFont typeface="Arial" panose="020B0604020202020204" pitchFamily="34" charset="0"/>
              <a:buChar char="•"/>
            </a:pPr>
            <a:r>
              <a:rPr lang="en-gb" b="0" i="0" u="none" baseline="0"/>
              <a:t>95% of our graduates are employed or working as entrepreneurs five years after graduation (source: the 2023 career tracking survey conducted among master’s graduates of 2018).</a:t>
            </a:r>
          </a:p>
          <a:p>
            <a:pPr marL="171450" indent="-171450" algn="l" rtl="0">
              <a:buFont typeface="Arial" panose="020B0604020202020204" pitchFamily="34" charset="0"/>
              <a:buChar char="•"/>
            </a:pPr>
            <a:endParaRPr lang="en-gb" dirty="0"/>
          </a:p>
          <a:p>
            <a:pPr algn="l" rtl="0"/>
            <a:r>
              <a:rPr lang="en-gb" b="0" i="0" u="none" baseline="0"/>
              <a:t>Studying art and design is characterised by…</a:t>
            </a:r>
          </a:p>
          <a:p>
            <a:pPr marL="171450" indent="-171450" algn="l" rtl="0">
              <a:buFont typeface="Arial" panose="020B0604020202020204" pitchFamily="34" charset="0"/>
              <a:buChar char="•"/>
            </a:pPr>
            <a:r>
              <a:rPr lang="en-gb" b="1" i="0" u="none" baseline="0"/>
              <a:t>Community-driven development</a:t>
            </a:r>
            <a:br>
              <a:rPr lang="en-gb" b="1"/>
            </a:br>
            <a:r>
              <a:rPr lang="en-gb" b="0" i="0" u="none" baseline="0"/>
              <a:t>Small group sizes give room for community spirit, peer learning and receiving personal feedback. Instead of examinations, evaluation is done through critiques, which are shared feedback sessions.</a:t>
            </a:r>
          </a:p>
          <a:p>
            <a:pPr marL="171450" indent="-171450" algn="l" rtl="0">
              <a:buFont typeface="Arial" panose="020B0604020202020204" pitchFamily="34" charset="0"/>
              <a:buChar char="•"/>
            </a:pPr>
            <a:r>
              <a:rPr lang="en-gb" b="1" i="0" u="none" baseline="0"/>
              <a:t>Practice-oriented approaches</a:t>
            </a:r>
            <a:br>
              <a:rPr lang="en-gb" b="1"/>
            </a:br>
            <a:r>
              <a:rPr lang="en-gb" b="0" i="0" u="none" baseline="0"/>
              <a:t>Projects are hands-on exercises and require class attendance. Work spaces vary from classrooms to workshops and studios.</a:t>
            </a:r>
          </a:p>
          <a:p>
            <a:pPr marL="171450" indent="-171450" algn="l" rtl="0">
              <a:buFont typeface="Arial" panose="020B0604020202020204" pitchFamily="34" charset="0"/>
              <a:buChar char="•"/>
            </a:pPr>
            <a:r>
              <a:rPr lang="en-gb" b="1" i="0" u="none" baseline="0"/>
              <a:t>Applied methods</a:t>
            </a:r>
            <a:br>
              <a:rPr lang="en-gb" b="1"/>
            </a:br>
            <a:r>
              <a:rPr lang="en-gb" b="0" i="0" u="none" baseline="0"/>
              <a:t>. During their studies, our students collaborate actively with stakeholders and companies in the field.</a:t>
            </a:r>
          </a:p>
          <a:p>
            <a:pPr marL="171450" indent="-171450" algn="l" rtl="0">
              <a:buFont typeface="Arial" panose="020B0604020202020204" pitchFamily="34" charset="0"/>
              <a:buChar char="•"/>
            </a:pPr>
            <a:r>
              <a:rPr lang="en-gb" b="1" i="0" u="none" baseline="0"/>
              <a:t>Multidisciplinarity.</a:t>
            </a:r>
            <a:br>
              <a:rPr lang="en-gb" b="1"/>
            </a:br>
            <a:r>
              <a:rPr lang="en-gb" b="0" i="0" u="none" baseline="0"/>
              <a:t>You can combine business, art, and technology in your degree to make it best meet your needs.</a:t>
            </a:r>
          </a:p>
        </p:txBody>
      </p:sp>
      <p:sp>
        <p:nvSpPr>
          <p:cNvPr id="4" name="Slide Number Placeholder 3"/>
          <p:cNvSpPr>
            <a:spLocks noGrp="1"/>
          </p:cNvSpPr>
          <p:nvPr>
            <p:ph type="sldNum" sz="quarter" idx="5"/>
          </p:nvPr>
        </p:nvSpPr>
        <p:spPr/>
        <p:txBody>
          <a:bodyPr/>
          <a:lstStyle/>
          <a:p>
            <a:pPr algn="l" rtl="0"/>
            <a:fld id="{CB868C32-EF99-4F91-9ACD-FA27EAEF0DAD}" type="slidenum">
              <a:rPr/>
              <a:pPr/>
              <a:t>14</a:t>
            </a:fld>
            <a:endParaRPr lang="en-gb"/>
          </a:p>
        </p:txBody>
      </p:sp>
    </p:spTree>
    <p:extLst>
      <p:ext uri="{BB962C8B-B14F-4D97-AF65-F5344CB8AC3E}">
        <p14:creationId xmlns:p14="http://schemas.microsoft.com/office/powerpoint/2010/main" val="4251272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a:t>The programmes in architecture and landscape architecture lead to a degree in technology, even though they are offered by the School of Arts, Design and Architecture.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15</a:t>
            </a:fld>
            <a:endParaRPr lang="en-gb"/>
          </a:p>
        </p:txBody>
      </p:sp>
    </p:spTree>
    <p:extLst>
      <p:ext uri="{BB962C8B-B14F-4D97-AF65-F5344CB8AC3E}">
        <p14:creationId xmlns:p14="http://schemas.microsoft.com/office/powerpoint/2010/main" val="4286430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gb" b="0" i="0" u="none" baseline="0" dirty="0"/>
              <a:t>Studying technology equips you for a variety of future job descriptions. You can contribute to developing solutions to battle climate change, promote well-being through technology and design more sustainable cities, environments and devices.</a:t>
            </a:r>
          </a:p>
          <a:p>
            <a:pPr marL="171450" indent="-171450" algn="l" rtl="0">
              <a:buFont typeface="Arial" panose="020B0604020202020204" pitchFamily="34" charset="0"/>
              <a:buChar char="•"/>
            </a:pPr>
            <a:r>
              <a:rPr lang="en-gb" b="0" i="0" u="none" baseline="0" dirty="0"/>
              <a:t>Studying technology gives you a broad-based knowledge in topical and emerging fields such as machine learning, robotics, industrial automation, wellbeing technology, bioproducts, environmental and energy technology as well as mobile technology. </a:t>
            </a:r>
          </a:p>
          <a:p>
            <a:pPr marL="171450" indent="-171450" algn="l" rtl="0">
              <a:buFont typeface="Arial" panose="020B0604020202020204" pitchFamily="34" charset="0"/>
              <a:buChar char="•"/>
            </a:pPr>
            <a:r>
              <a:rPr lang="en-gb" b="0" i="0" u="none" baseline="0" dirty="0"/>
              <a:t>Those with an Aalto degree in technology find jobs relevant to their field of study easily. Many students gain relevant work experience during their studies. </a:t>
            </a:r>
          </a:p>
          <a:p>
            <a:pPr marL="171450" indent="-171450" algn="l" rtl="0">
              <a:buFont typeface="Arial" panose="020B0604020202020204" pitchFamily="34" charset="0"/>
              <a:buChar char="•"/>
            </a:pPr>
            <a:r>
              <a:rPr lang="en-gb" b="0" i="0" u="none" baseline="0" dirty="0"/>
              <a:t>Learn more about student life and read students’ stories:</a:t>
            </a:r>
          </a:p>
          <a:p>
            <a:pPr marL="628650" lvl="1" indent="-171450" algn="l" rtl="0">
              <a:buFont typeface="Arial" panose="020B0604020202020204" pitchFamily="34" charset="0"/>
              <a:buChar char="•"/>
            </a:pPr>
            <a:r>
              <a:rPr lang="en-gb" b="0" i="0" u="none" baseline="0" dirty="0"/>
              <a:t>School of Engineering:	@aalto.eng</a:t>
            </a:r>
          </a:p>
          <a:p>
            <a:pPr marL="628650" lvl="1" indent="-171450" algn="l" rtl="0">
              <a:buFont typeface="Arial" panose="020B0604020202020204" pitchFamily="34" charset="0"/>
              <a:buChar char="•"/>
            </a:pPr>
            <a:r>
              <a:rPr lang="en-gb" b="0" i="0" u="none" baseline="0" dirty="0"/>
              <a:t>School of Chemical Engineering:	@aaltochem</a:t>
            </a:r>
          </a:p>
          <a:p>
            <a:pPr marL="628650" lvl="1" indent="-171450" algn="l" rtl="0">
              <a:buFont typeface="Arial" panose="020B0604020202020204" pitchFamily="34" charset="0"/>
              <a:buChar char="•"/>
            </a:pPr>
            <a:r>
              <a:rPr lang="en-gb" b="0" i="0" u="none" baseline="0" dirty="0"/>
              <a:t>School of Electrical Engineering:	@aaltoelec</a:t>
            </a:r>
          </a:p>
          <a:p>
            <a:pPr marL="628650" lvl="1" indent="-171450" algn="l" rtl="0">
              <a:buFont typeface="Arial" panose="020B0604020202020204" pitchFamily="34" charset="0"/>
              <a:buChar char="•"/>
            </a:pPr>
            <a:r>
              <a:rPr lang="en-gb" b="0" i="0" u="none" baseline="0" dirty="0"/>
              <a:t>School of Science: 	https://www.aalto.fi/en/study-at-aalto/get-to-know-the-school-of-science</a:t>
            </a:r>
          </a:p>
          <a:p>
            <a:pPr marL="628650" lvl="1" indent="-171450" algn="l" rtl="0">
              <a:buFont typeface="Arial" panose="020B0604020202020204" pitchFamily="34" charset="0"/>
              <a:buChar char="•"/>
            </a:pPr>
            <a:endParaRPr lang="en-gb" dirty="0"/>
          </a:p>
          <a:p>
            <a:pPr algn="l" rtl="0"/>
            <a:r>
              <a:rPr lang="en-gb" b="0" i="0" u="none" baseline="0" dirty="0"/>
              <a:t>Studying technology is characterised by:</a:t>
            </a:r>
          </a:p>
          <a:p>
            <a:pPr marL="171450" indent="-171450" algn="l" rtl="0">
              <a:buFont typeface="Arial" panose="020B0604020202020204" pitchFamily="34" charset="0"/>
              <a:buChar char="•"/>
            </a:pPr>
            <a:r>
              <a:rPr lang="en-gb" b="1" i="0" u="none" baseline="0" dirty="0"/>
              <a:t>Flexibility and variety.</a:t>
            </a:r>
            <a:br>
              <a:rPr lang="en-gb" dirty="0"/>
            </a:br>
            <a:r>
              <a:rPr lang="en-gb" b="0" i="0" u="none" baseline="0" dirty="0"/>
              <a:t>The methods used on the courses vary from independently studied lectures and math exercise clinics to more collaborative laboratory exercises and group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u="none" baseline="0" dirty="0"/>
              <a:t>Cutting-edge infrastructure.</a:t>
            </a:r>
            <a:br>
              <a:rPr lang="en-gb" dirty="0"/>
            </a:br>
            <a:r>
              <a:rPr lang="en-gb" b="0" i="0" u="none" baseline="0" dirty="0"/>
              <a:t>Students have access to top-of-the-line workshops, laboratories and learning environments.</a:t>
            </a:r>
          </a:p>
          <a:p>
            <a:pPr marL="171450" indent="-171450" algn="l" rtl="0">
              <a:buFont typeface="Arial" panose="020B0604020202020204" pitchFamily="34" charset="0"/>
              <a:buChar char="•"/>
            </a:pPr>
            <a:r>
              <a:rPr lang="en-gb" b="1" i="0" u="none" baseline="0" dirty="0"/>
              <a:t>Community spirit.</a:t>
            </a:r>
            <a:br>
              <a:rPr lang="en-gb" dirty="0"/>
            </a:br>
            <a:r>
              <a:rPr lang="en-gb" sz="1200" b="0" i="0" u="non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Guilds in the field of technology give you a chance to build networks and integrate into the Aalto community and of course, have something fun to do on your leisure time.</a:t>
            </a:r>
            <a:r>
              <a:rPr lang="en-gb" b="0" i="0" u="none" baseline="0" dirty="0"/>
              <a:t> </a:t>
            </a:r>
          </a:p>
          <a:p>
            <a:pPr marL="171450" indent="-171450" algn="l" rtl="0">
              <a:buFont typeface="Arial" panose="020B0604020202020204" pitchFamily="34" charset="0"/>
              <a:buChar char="•"/>
            </a:pPr>
            <a:r>
              <a:rPr lang="en-gb" b="1" i="0" u="none" baseline="0" dirty="0"/>
              <a:t>Expertise-building.</a:t>
            </a:r>
            <a:r>
              <a:rPr lang="en-gb" b="0" i="0" u="none" baseline="0" dirty="0"/>
              <a:t> </a:t>
            </a:r>
            <a:br>
              <a:rPr lang="en-gb" dirty="0"/>
            </a:br>
            <a:r>
              <a:rPr lang="en-gb" b="0" i="0" u="none" baseline="0" dirty="0"/>
              <a:t>Our education gives you the tools to work in demanding expert and managerial duties in industry, research and as an entrepreneur.</a:t>
            </a:r>
          </a:p>
        </p:txBody>
      </p:sp>
      <p:sp>
        <p:nvSpPr>
          <p:cNvPr id="4" name="Slide Number Placeholder 3"/>
          <p:cNvSpPr>
            <a:spLocks noGrp="1"/>
          </p:cNvSpPr>
          <p:nvPr>
            <p:ph type="sldNum" sz="quarter" idx="5"/>
          </p:nvPr>
        </p:nvSpPr>
        <p:spPr/>
        <p:txBody>
          <a:bodyPr/>
          <a:lstStyle/>
          <a:p>
            <a:pPr algn="l" rtl="0"/>
            <a:fld id="{CB868C32-EF99-4F91-9ACD-FA27EAEF0DAD}" type="slidenum">
              <a:rPr/>
              <a:pPr/>
              <a:t>17</a:t>
            </a:fld>
            <a:endParaRPr lang="en-gb"/>
          </a:p>
        </p:txBody>
      </p:sp>
    </p:spTree>
    <p:extLst>
      <p:ext uri="{BB962C8B-B14F-4D97-AF65-F5344CB8AC3E}">
        <p14:creationId xmlns:p14="http://schemas.microsoft.com/office/powerpoint/2010/main" val="3468667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0" i="0" u="none" baseline="0"/>
              <a:t>Built around a common core curriculum in the first year. After that, you get to focus on different specialisation areas and deepen your knowledge of the major of your choice.​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baseline="0"/>
              <a:t>The study options of architecture offered at the School of Arts, Design and Architecture are part of the field of technology at Aalto.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18</a:t>
            </a:fld>
            <a:endParaRPr lang="en-gb"/>
          </a:p>
        </p:txBody>
      </p:sp>
    </p:spTree>
    <p:extLst>
      <p:ext uri="{BB962C8B-B14F-4D97-AF65-F5344CB8AC3E}">
        <p14:creationId xmlns:p14="http://schemas.microsoft.com/office/powerpoint/2010/main" val="2606787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gb" b="0" i="0" u="none" baseline="0"/>
              <a:t>Most of the teaching is given on the Otaniemi campus in Espoo. One programme is taught in the city of Mikkeli in Eastern Finland.</a:t>
            </a:r>
          </a:p>
          <a:p>
            <a:pPr marL="171450" indent="-171450" algn="l" rtl="0">
              <a:buFont typeface="Arial" panose="020B0604020202020204" pitchFamily="34" charset="0"/>
              <a:buChar char="•"/>
            </a:pPr>
            <a:r>
              <a:rPr lang="en-gb" b="0" i="0" u="none" baseline="0"/>
              <a:t>The Otaniemi campus is a meeting point for members of the Aalto community: The greatest asset of Aalto are its people. Studying here gives you valuable contacts and networks.</a:t>
            </a:r>
          </a:p>
          <a:p>
            <a:pPr marL="171450" indent="-171450" algn="l" rtl="0">
              <a:buFont typeface="Arial" panose="020B0604020202020204" pitchFamily="34" charset="0"/>
              <a:buChar char="•"/>
            </a:pPr>
            <a:r>
              <a:rPr lang="en-gb" b="0" i="0" u="none" baseline="0"/>
              <a:t>The campus infrastructure: The Aalto University infrastructure gives you great conditions for cutting-edge research and learning.</a:t>
            </a:r>
          </a:p>
        </p:txBody>
      </p:sp>
      <p:sp>
        <p:nvSpPr>
          <p:cNvPr id="4" name="Slide Number Placeholder 3"/>
          <p:cNvSpPr>
            <a:spLocks noGrp="1"/>
          </p:cNvSpPr>
          <p:nvPr>
            <p:ph type="sldNum" sz="quarter" idx="5"/>
          </p:nvPr>
        </p:nvSpPr>
        <p:spPr/>
        <p:txBody>
          <a:bodyPr/>
          <a:lstStyle/>
          <a:p>
            <a:pPr algn="l" rtl="0"/>
            <a:fld id="{CB868C32-EF99-4F91-9ACD-FA27EAEF0DAD}" type="slidenum">
              <a:rPr/>
              <a:pPr/>
              <a:t>20</a:t>
            </a:fld>
            <a:endParaRPr lang="en-gb"/>
          </a:p>
        </p:txBody>
      </p:sp>
    </p:spTree>
    <p:extLst>
      <p:ext uri="{BB962C8B-B14F-4D97-AF65-F5344CB8AC3E}">
        <p14:creationId xmlns:p14="http://schemas.microsoft.com/office/powerpoint/2010/main" val="2175763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1" i="0" u="none" baseline="0"/>
              <a:t>Presenter: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baseline="0"/>
              <a:t>Here you can talk about your experiences:</a:t>
            </a:r>
          </a:p>
          <a:p>
            <a:pPr marL="171450" indent="-171450" algn="l" rtl="0">
              <a:buFont typeface="Arial" panose="020B0604020202020204" pitchFamily="34" charset="0"/>
              <a:buChar char="•"/>
            </a:pPr>
            <a:r>
              <a:rPr lang="en-gb" b="0" i="0" u="none" baseline="0"/>
              <a:t>Have you been or are you planning to go on a student exchange? Where were you placed as an exchange student and how was it?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baseline="0"/>
              <a:t>Exchange studies</a:t>
            </a:r>
          </a:p>
          <a:p>
            <a:pPr marL="171450" indent="-171450" algn="l" rtl="0">
              <a:buFont typeface="Arial" panose="020B0604020202020204" pitchFamily="34" charset="0"/>
              <a:buChar char="•"/>
            </a:pPr>
            <a:r>
              <a:rPr lang="en-gb" b="0" i="0" u="none" baseline="0"/>
              <a:t>Exchange studies last for 3–6 months. The studies you complete during the exchange will count towards your Aalto degree.</a:t>
            </a:r>
          </a:p>
          <a:p>
            <a:pPr marL="171450" indent="-171450" algn="l" rtl="0">
              <a:buFont typeface="Arial" panose="020B0604020202020204" pitchFamily="34" charset="0"/>
              <a:buChar char="•"/>
            </a:pPr>
            <a:r>
              <a:rPr lang="en-gb" b="0" i="0" u="none" baseline="0"/>
              <a:t>We have ca. 130 partner universities around the world, in, e.g. Australia, Brazil, Canada, Chile, France, Germany, Hongkong, Italy, Ireland, Japan, Mexico, Singapore, Switzerland and the USA.</a:t>
            </a:r>
          </a:p>
          <a:p>
            <a:endParaRPr lang="en-gb" dirty="0"/>
          </a:p>
          <a:p>
            <a:pPr algn="l" rtl="0"/>
            <a:r>
              <a:rPr lang="en-gb" b="1" i="0" u="none" baseline="0"/>
              <a:t>Internationalisation</a:t>
            </a:r>
          </a:p>
          <a:p>
            <a:pPr marL="171450" indent="-171450" algn="l" rtl="0">
              <a:buFont typeface="Arial" panose="020B0604020202020204" pitchFamily="34" charset="0"/>
              <a:buChar char="•"/>
            </a:pPr>
            <a:r>
              <a:rPr lang="en-gb" b="0" i="0" u="none" baseline="0"/>
              <a:t>Aalto has a large network of international partners, and it collaborates with more than 400 universities. </a:t>
            </a:r>
          </a:p>
          <a:p>
            <a:pPr marL="171450" indent="-171450" algn="l" rtl="0">
              <a:buFont typeface="Arial" panose="020B0604020202020204" pitchFamily="34" charset="0"/>
              <a:buChar char="•"/>
            </a:pPr>
            <a:r>
              <a:rPr lang="en-gb" b="0" i="0" u="none" baseline="0"/>
              <a:t>Aalto offers you a variety of international opportunities, which can take the form of a student exchange or work placement, as well as project work. </a:t>
            </a:r>
          </a:p>
          <a:p>
            <a:endParaRPr lang="en-gb" dirty="0"/>
          </a:p>
          <a:p>
            <a:pPr algn="l" rtl="0"/>
            <a:r>
              <a:rPr lang="en-gb" b="1" i="0" u="none" baseline="0"/>
              <a:t>Double degrees</a:t>
            </a:r>
          </a:p>
          <a:p>
            <a:pPr marL="171450" indent="-171450" algn="l" rtl="0">
              <a:buFont typeface="Arial" panose="020B0604020202020204" pitchFamily="34" charset="0"/>
              <a:buChar char="•"/>
            </a:pPr>
            <a:r>
              <a:rPr lang="en-gb" b="0" i="0" u="none" baseline="0"/>
              <a:t>In double degree programmes, you study the first year in one university and the second year in another.</a:t>
            </a:r>
          </a:p>
          <a:p>
            <a:pPr marL="171450" indent="-171450" algn="l" rtl="0">
              <a:buFont typeface="Arial" panose="020B0604020202020204" pitchFamily="34" charset="0"/>
              <a:buChar char="•"/>
            </a:pPr>
            <a:r>
              <a:rPr lang="en-gb" b="0" i="0" u="none" baseline="0"/>
              <a:t>This means you get two degree certificates in one package for the equivalent work of a single degree, as well as international experience and possibly extra financial support.</a:t>
            </a:r>
          </a:p>
          <a:p>
            <a:pPr marL="171450" indent="-171450" algn="l" rtl="0">
              <a:buFont typeface="Arial" panose="020B0604020202020204" pitchFamily="34" charset="0"/>
              <a:buChar char="•"/>
            </a:pPr>
            <a:r>
              <a:rPr lang="en-gb" b="0" i="0" u="none" baseline="0"/>
              <a:t>There are several master’s programmes organised in collaboration with international partners, which allow you to earn a degree from both Aalto and another European top university.</a:t>
            </a:r>
          </a:p>
        </p:txBody>
      </p:sp>
      <p:sp>
        <p:nvSpPr>
          <p:cNvPr id="4" name="Slide Number Placeholder 3"/>
          <p:cNvSpPr>
            <a:spLocks noGrp="1"/>
          </p:cNvSpPr>
          <p:nvPr>
            <p:ph type="sldNum" sz="quarter" idx="5"/>
          </p:nvPr>
        </p:nvSpPr>
        <p:spPr/>
        <p:txBody>
          <a:bodyPr/>
          <a:lstStyle/>
          <a:p>
            <a:pPr algn="l" rtl="0"/>
            <a:fld id="{CB868C32-EF99-4F91-9ACD-FA27EAEF0DAD}" type="slidenum">
              <a:rPr/>
              <a:pPr/>
              <a:t>21</a:t>
            </a:fld>
            <a:endParaRPr lang="en-gb"/>
          </a:p>
        </p:txBody>
      </p:sp>
    </p:spTree>
    <p:extLst>
      <p:ext uri="{BB962C8B-B14F-4D97-AF65-F5344CB8AC3E}">
        <p14:creationId xmlns:p14="http://schemas.microsoft.com/office/powerpoint/2010/main" val="3827214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1" i="0" u="none" baseline="0" dirty="0"/>
              <a:t>Presenter:</a:t>
            </a:r>
          </a:p>
          <a:p>
            <a:pPr marL="0" indent="0" algn="l" rtl="0">
              <a:buFont typeface="Arial" panose="020B0604020202020204" pitchFamily="34" charset="0"/>
              <a:buNone/>
            </a:pPr>
            <a:r>
              <a:rPr lang="en-gb" sz="1200" b="0" i="0" u="none" kern="1200" baseline="0" dirty="0">
                <a:solidFill>
                  <a:schemeClr val="tx1"/>
                </a:solidFill>
                <a:latin typeface="+mn-lt"/>
                <a:ea typeface="+mn-ea"/>
                <a:cs typeface="+mn-cs"/>
              </a:rPr>
              <a:t>Here you can share your experiences of student organisations and student life outside lectures.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cs typeface="Calibri"/>
              </a:rPr>
              <a:t>What activities have you been involved in? (</a:t>
            </a:r>
            <a:r>
              <a:rPr lang="en-gb" sz="1200" b="0" i="0" u="none" kern="1200" baseline="0" dirty="0">
                <a:solidFill>
                  <a:schemeClr val="tx1"/>
                </a:solidFill>
                <a:latin typeface="+mn-lt"/>
                <a:ea typeface="+mn-ea"/>
                <a:cs typeface="+mn-cs"/>
              </a:rPr>
              <a:t>student union/student associations/guilds)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cs typeface="Calibri" panose="020F0502020204030204"/>
              </a:rPr>
              <a:t>What have been the highlights for you?</a:t>
            </a:r>
            <a:endParaRPr lang="en-gb" sz="1200"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latin typeface="+mn-lt"/>
                <a:ea typeface="+mn-ea"/>
                <a:cs typeface="+mn-cs"/>
              </a:rPr>
              <a:t>How does involvement in student organisations support your social life?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latin typeface="+mn-lt"/>
                <a:ea typeface="+mn-ea"/>
                <a:cs typeface="+mn-cs"/>
              </a:rPr>
              <a:t>How does involvement in student organisations benefit you professionally: have you gained related work experience or taken part in a company visit?</a:t>
            </a:r>
          </a:p>
          <a:p>
            <a:endParaRPr lang="en-gb" dirty="0"/>
          </a:p>
          <a:p>
            <a:pPr algn="l" rtl="0"/>
            <a:r>
              <a:rPr lang="en-gb" b="1" i="0" u="none" baseline="0" dirty="0"/>
              <a:t>AYY and student organisations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latin typeface="+mn-lt"/>
                <a:ea typeface="+mn-ea"/>
                <a:cs typeface="+mn-cs"/>
              </a:rPr>
              <a:t>AYY represents about 14 000 Aalto University students of arts, business and technology.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t>AYY offers, e.g. student advocacy services, events, student housing for its members, and the right to use the Finnish Student Health Service (FSHS) and </a:t>
            </a:r>
            <a:r>
              <a:rPr lang="en-gb" sz="1200" b="0" i="0" u="none" baseline="0" dirty="0" err="1"/>
              <a:t>UniSport</a:t>
            </a:r>
            <a:r>
              <a:rPr lang="en-gb" sz="1200" b="0" i="0" u="none" baseline="0" dirty="0"/>
              <a:t>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t>Get involved in the various student associations of AYY and you’ll have an event for every day of the year! For more information see: </a:t>
            </a:r>
            <a:r>
              <a:rPr lang="en-gb" sz="1200" b="0" i="0" u="none" baseline="0" dirty="0">
                <a:hlinkClick r:id="rId3">
                  <a:extLst>
                    <a:ext uri="{A12FA001-AC4F-418D-AE19-62706E023703}">
                      <ahyp:hlinkClr xmlns:ahyp="http://schemas.microsoft.com/office/drawing/2018/hyperlinkcolor" val="tx"/>
                    </a:ext>
                  </a:extLst>
                </a:hlinkClick>
              </a:rPr>
              <a:t>https://www.ayy.fi/en</a:t>
            </a:r>
            <a:endParaRPr lang="en-gb"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latin typeface="+mn-lt"/>
                <a:ea typeface="+mn-ea"/>
                <a:cs typeface="+mn-cs"/>
              </a:rPr>
              <a:t>Student organisations by field of study: KY = </a:t>
            </a:r>
            <a:r>
              <a:rPr lang="en-gb" sz="1200" b="0" i="0" u="none" baseline="0" dirty="0"/>
              <a:t>Aalto University Business Students </a:t>
            </a:r>
            <a:r>
              <a:rPr lang="en-gb" sz="1200" b="0" i="0" u="none" kern="1200" baseline="0" dirty="0">
                <a:solidFill>
                  <a:schemeClr val="tx1"/>
                </a:solidFill>
                <a:latin typeface="+mn-lt"/>
                <a:ea typeface="+mn-ea"/>
                <a:cs typeface="+mn-cs"/>
              </a:rPr>
              <a:t>TOKYO, Students of Art, Design and Architecture in Aalto University, and the </a:t>
            </a:r>
            <a:r>
              <a:rPr lang="en-gb" sz="1200" b="0" i="0" u="none" kern="1200" baseline="0" dirty="0" err="1">
                <a:solidFill>
                  <a:schemeClr val="tx1"/>
                </a:solidFill>
                <a:latin typeface="+mn-lt"/>
                <a:ea typeface="+mn-ea"/>
                <a:cs typeface="+mn-cs"/>
              </a:rPr>
              <a:t>Teekkari</a:t>
            </a:r>
            <a:r>
              <a:rPr lang="en-gb" sz="1200" b="0" i="0" u="none" kern="1200" baseline="0" dirty="0">
                <a:solidFill>
                  <a:schemeClr val="tx1"/>
                </a:solidFill>
                <a:latin typeface="+mn-lt"/>
                <a:ea typeface="+mn-ea"/>
                <a:cs typeface="+mn-cs"/>
              </a:rPr>
              <a:t> Section.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latin typeface="+mn-lt"/>
                <a:ea typeface="+mn-ea"/>
                <a:cs typeface="+mn-cs"/>
              </a:rPr>
              <a:t>Subject associations and guilds by major: </a:t>
            </a:r>
            <a:r>
              <a:rPr lang="en-gb" sz="2000" b="0" i="0" u="none" baseline="0" dirty="0"/>
              <a:t>there is a subject association for each major. Through the association, you get to meet others studying the same major also in your leisure time.</a:t>
            </a:r>
            <a:endParaRPr lang="en-gb" sz="1200" kern="1200" noProof="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1" noProof="0"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u="none" baseline="0" dirty="0">
                <a:latin typeface="Arial" charset="0"/>
                <a:ea typeface="Arial" charset="0"/>
                <a:cs typeface="Arial" charset="0"/>
              </a:rPr>
              <a:t>Services and discounts for students:</a:t>
            </a:r>
            <a:endParaRPr lang="en-gb" sz="1200" b="1" u="sng" kern="1200" noProof="0" dirty="0">
              <a:solidFill>
                <a:schemeClr val="tx1"/>
              </a:solidFill>
              <a:latin typeface="+mn-lt"/>
              <a:ea typeface="+mn-ea"/>
              <a:cs typeface="+mn-cs"/>
            </a:endParaRPr>
          </a:p>
          <a:p>
            <a:pPr marL="171450" lvl="0" indent="-171450" algn="l" defTabSz="914400" rtl="0">
              <a:buFont typeface="Arial" panose="020B0604020202020204" pitchFamily="34" charset="0"/>
              <a:buChar char="•"/>
              <a:defRPr/>
            </a:pPr>
            <a:r>
              <a:rPr lang="en-gb" sz="1200" b="1" i="0" u="none" kern="1200" baseline="0" dirty="0">
                <a:solidFill>
                  <a:schemeClr val="tx1"/>
                </a:solidFill>
                <a:latin typeface="+mn-lt"/>
                <a:ea typeface="+mn-ea"/>
                <a:cs typeface="+mn-cs"/>
              </a:rPr>
              <a:t>Student advocacy:</a:t>
            </a:r>
            <a:r>
              <a:rPr lang="en-gb" sz="1200" b="0" i="0" u="none" kern="1200" baseline="0" dirty="0">
                <a:solidFill>
                  <a:schemeClr val="tx1"/>
                </a:solidFill>
                <a:effectLst/>
                <a:latin typeface="+mn-lt"/>
                <a:ea typeface="+mn-ea"/>
                <a:cs typeface="+mn-cs"/>
              </a:rPr>
              <a:t> The Aalto University student union AYY advocates for student rights in matters related to education and student life (well-being, health, housing and sports).</a:t>
            </a:r>
            <a:r>
              <a:rPr lang="en-gb" sz="1200" b="0" i="0" u="none" baseline="0" dirty="0"/>
              <a:t> </a:t>
            </a:r>
            <a:endParaRPr lang="en-gb" sz="1200" b="1" i="0" u="none" kern="1200" baseline="0" noProof="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kern="1200" baseline="0" dirty="0">
                <a:solidFill>
                  <a:schemeClr val="tx1"/>
                </a:solidFill>
                <a:latin typeface="+mn-lt"/>
                <a:ea typeface="+mn-ea"/>
                <a:cs typeface="+mn-cs"/>
              </a:rPr>
              <a:t>Housing: </a:t>
            </a:r>
            <a:r>
              <a:rPr lang="en-gb" sz="1200" b="0" i="0" u="none" kern="1200" baseline="0" dirty="0">
                <a:solidFill>
                  <a:schemeClr val="tx1"/>
                </a:solidFill>
                <a:latin typeface="+mn-lt"/>
                <a:ea typeface="+mn-ea"/>
                <a:cs typeface="+mn-cs"/>
              </a:rPr>
              <a:t>AYY has about 2 500 apartments that are rented out to the members of the student union at affordable prices. Most of them are located in </a:t>
            </a:r>
            <a:r>
              <a:rPr lang="en-gb" sz="1200" b="0" i="0" u="none" kern="1200" baseline="0" dirty="0" err="1">
                <a:solidFill>
                  <a:schemeClr val="tx1"/>
                </a:solidFill>
                <a:latin typeface="+mn-lt"/>
                <a:ea typeface="+mn-ea"/>
                <a:cs typeface="+mn-cs"/>
              </a:rPr>
              <a:t>Otaniemi</a:t>
            </a:r>
            <a:r>
              <a:rPr lang="en-gb" sz="1200" b="0" i="0" u="none" kern="1200" baseline="0" dirty="0">
                <a:solidFill>
                  <a:schemeClr val="tx1"/>
                </a:solidFill>
                <a:latin typeface="+mn-lt"/>
                <a:ea typeface="+mn-ea"/>
                <a:cs typeface="+mn-cs"/>
              </a:rPr>
              <a:t>. Read more: https://www.aalto.fi/en/services/housing-for-students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kern="1200" baseline="0" dirty="0">
                <a:solidFill>
                  <a:schemeClr val="tx1"/>
                </a:solidFill>
                <a:latin typeface="+mn-lt"/>
                <a:ea typeface="+mn-ea"/>
                <a:cs typeface="+mn-cs"/>
              </a:rPr>
              <a:t>Health care: </a:t>
            </a:r>
            <a:r>
              <a:rPr lang="en-gb" b="0" i="0" u="none" baseline="0" dirty="0"/>
              <a:t>The Finnish Student Health Service (FSHS) </a:t>
            </a:r>
            <a:r>
              <a:rPr lang="en-gb" sz="900" b="0" i="0" u="none" kern="1200" baseline="0" dirty="0">
                <a:solidFill>
                  <a:schemeClr val="tx1"/>
                </a:solidFill>
                <a:latin typeface="+mn-lt"/>
                <a:ea typeface="+mn-ea"/>
                <a:cs typeface="+mn-cs"/>
              </a:rPr>
              <a:t>offers </a:t>
            </a:r>
            <a:r>
              <a:rPr lang="en-gb" sz="900" b="0" i="0" u="none" kern="1200" baseline="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general health</a:t>
            </a:r>
            <a:r>
              <a:rPr lang="en-gb" sz="900" b="0" i="0" u="none" kern="1200" baseline="0" dirty="0">
                <a:solidFill>
                  <a:schemeClr val="tx1"/>
                </a:solidFill>
                <a:latin typeface="+mn-lt"/>
                <a:ea typeface="+mn-ea"/>
                <a:cs typeface="+mn-cs"/>
              </a:rPr>
              <a:t>, </a:t>
            </a:r>
            <a:r>
              <a:rPr lang="en-gb" sz="900" b="0" i="0" u="none" kern="1200" baseline="0" dirty="0">
                <a:solidFill>
                  <a:schemeClr val="tx1"/>
                </a:solidFill>
                <a:latin typeface="+mn-lt"/>
                <a:ea typeface="+mn-ea"/>
                <a:cs typeface="+mn-cs"/>
                <a:hlinkClick r:id="rId5">
                  <a:extLst>
                    <a:ext uri="{A12FA001-AC4F-418D-AE19-62706E023703}">
                      <ahyp:hlinkClr xmlns:ahyp="http://schemas.microsoft.com/office/drawing/2018/hyperlinkcolor" val="tx"/>
                    </a:ext>
                  </a:extLst>
                </a:hlinkClick>
              </a:rPr>
              <a:t>mental health</a:t>
            </a:r>
            <a:r>
              <a:rPr lang="en-gb" sz="900" b="0" i="0" u="none" kern="1200" baseline="0" dirty="0">
                <a:solidFill>
                  <a:schemeClr val="tx1"/>
                </a:solidFill>
                <a:latin typeface="+mn-lt"/>
                <a:ea typeface="+mn-ea"/>
                <a:cs typeface="+mn-cs"/>
              </a:rPr>
              <a:t>, and </a:t>
            </a:r>
            <a:r>
              <a:rPr lang="en-gb" sz="900" b="0" i="0" u="none" kern="1200" baseline="0" dirty="0">
                <a:solidFill>
                  <a:schemeClr val="tx1"/>
                </a:solidFill>
                <a:latin typeface="+mn-lt"/>
                <a:ea typeface="+mn-ea"/>
                <a:cs typeface="+mn-cs"/>
                <a:hlinkClick r:id="rId6">
                  <a:extLst>
                    <a:ext uri="{A12FA001-AC4F-418D-AE19-62706E023703}">
                      <ahyp:hlinkClr xmlns:ahyp="http://schemas.microsoft.com/office/drawing/2018/hyperlinkcolor" val="tx"/>
                    </a:ext>
                  </a:extLst>
                </a:hlinkClick>
              </a:rPr>
              <a:t>oral health</a:t>
            </a:r>
            <a:r>
              <a:rPr lang="en-gb" sz="900" b="0" i="0" u="none" kern="1200" baseline="0" dirty="0">
                <a:solidFill>
                  <a:schemeClr val="tx1"/>
                </a:solidFill>
                <a:latin typeface="+mn-lt"/>
                <a:ea typeface="+mn-ea"/>
                <a:cs typeface="+mn-cs"/>
              </a:rPr>
              <a:t> services </a:t>
            </a:r>
            <a:r>
              <a:rPr lang="en-gb" b="0" i="0" u="none" baseline="0" dirty="0"/>
              <a:t>to university students. They have a service point in </a:t>
            </a:r>
            <a:r>
              <a:rPr lang="en-gb" b="0" i="0" u="none" baseline="0" dirty="0" err="1"/>
              <a:t>Otaniemi</a:t>
            </a:r>
            <a:r>
              <a:rPr lang="en-gb" b="0" i="0" u="none" baseline="0" dirty="0"/>
              <a:t>.</a:t>
            </a:r>
            <a:endParaRPr lang="en-gb" sz="1200" b="1" u="none" kern="1200" baseline="0" noProof="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kern="1200" baseline="0" dirty="0">
                <a:solidFill>
                  <a:schemeClr val="tx1"/>
                </a:solidFill>
                <a:latin typeface="+mn-lt"/>
                <a:ea typeface="+mn-ea"/>
                <a:cs typeface="+mn-cs"/>
              </a:rPr>
              <a:t>Sports services: </a:t>
            </a:r>
            <a:r>
              <a:rPr lang="en-gb" b="0" i="0" u="none" baseline="0" dirty="0" err="1"/>
              <a:t>UniSport</a:t>
            </a:r>
            <a:r>
              <a:rPr lang="en-gb" b="0" i="0" u="none" baseline="0" dirty="0"/>
              <a:t> has sports centres on six campuses in Espoo and Helsinki. One of them is in </a:t>
            </a:r>
            <a:r>
              <a:rPr lang="en-gb" b="0" i="0" u="none" baseline="0" dirty="0" err="1"/>
              <a:t>Otaniemi</a:t>
            </a:r>
            <a:r>
              <a:rPr lang="en-gb" b="0" i="0" u="none" baseline="0" dirty="0"/>
              <a:t>. It offers a wide range of different sports as well as facilities for many types of individual and group sports. If you are an active sports person, it pays to purchase the </a:t>
            </a:r>
            <a:r>
              <a:rPr lang="en-gb" b="0" i="0" u="none" baseline="0" dirty="0" err="1"/>
              <a:t>UniSport</a:t>
            </a:r>
            <a:r>
              <a:rPr lang="en-gb" b="0" i="0" u="none" baseline="0" dirty="0"/>
              <a:t> training card, which is very affordable for students. Read more: https://www.unisport.fi/en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u="none" baseline="0" dirty="0"/>
              <a:t>Student discounts: </a:t>
            </a:r>
            <a:r>
              <a:rPr lang="en-gb" b="0" i="0" u="none" baseline="0" dirty="0"/>
              <a:t>You get discounts at cafeterias, in public transport, gyms, shops, museums and much more.</a:t>
            </a:r>
          </a:p>
          <a:p>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22</a:t>
            </a:fld>
            <a:endParaRPr lang="en-gb"/>
          </a:p>
        </p:txBody>
      </p:sp>
    </p:spTree>
    <p:extLst>
      <p:ext uri="{BB962C8B-B14F-4D97-AF65-F5344CB8AC3E}">
        <p14:creationId xmlns:p14="http://schemas.microsoft.com/office/powerpoint/2010/main" val="3834129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0" i="0" u="none" baseline="0"/>
              <a:t>Using the search function of aalto.fi pages and the keywords ‘Student life at Aalto’ you can easily find the page.</a:t>
            </a:r>
          </a:p>
        </p:txBody>
      </p:sp>
      <p:sp>
        <p:nvSpPr>
          <p:cNvPr id="4" name="Slide Number Placeholder 3"/>
          <p:cNvSpPr>
            <a:spLocks noGrp="1"/>
          </p:cNvSpPr>
          <p:nvPr>
            <p:ph type="sldNum" sz="quarter" idx="5"/>
          </p:nvPr>
        </p:nvSpPr>
        <p:spPr/>
        <p:txBody>
          <a:bodyPr/>
          <a:lstStyle/>
          <a:p>
            <a:pPr algn="l" rtl="0"/>
            <a:fld id="{CB868C32-EF99-4F91-9ACD-FA27EAEF0DAD}" type="slidenum">
              <a:rPr/>
              <a:pPr/>
              <a:t>23</a:t>
            </a:fld>
            <a:endParaRPr lang="en-gb"/>
          </a:p>
        </p:txBody>
      </p:sp>
    </p:spTree>
    <p:extLst>
      <p:ext uri="{BB962C8B-B14F-4D97-AF65-F5344CB8AC3E}">
        <p14:creationId xmlns:p14="http://schemas.microsoft.com/office/powerpoint/2010/main" val="1424483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baseline="0" dirty="0"/>
              <a:t>Presenter: </a:t>
            </a:r>
            <a:endParaRPr lang="en-gb" sz="1200" kern="1200" noProof="0" dirty="0">
              <a:solidFill>
                <a:schemeClr val="tx1"/>
              </a:solidFill>
              <a:latin typeface="+mn-lt"/>
              <a:ea typeface="+mn-ea"/>
              <a:cs typeface="+mn-cs"/>
            </a:endParaRPr>
          </a:p>
          <a:p>
            <a:pPr algn="l" rtl="0"/>
            <a:r>
              <a:rPr lang="en-gb" sz="1200" b="0" i="0" u="none" kern="1200" baseline="0" dirty="0">
                <a:solidFill>
                  <a:schemeClr val="tx1"/>
                </a:solidFill>
                <a:latin typeface="+mn-lt"/>
                <a:ea typeface="+mn-ea"/>
                <a:cs typeface="+mn-cs"/>
              </a:rPr>
              <a:t>Here you can talk about your own experiences and plans for the future:</a:t>
            </a:r>
            <a:endParaRPr lang="en-gb"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baseline="0" dirty="0"/>
              <a:t>What are your plans for the future? What would you like to do after your time at Aalto?</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baseline="0" dirty="0"/>
              <a:t>What kind of job would you like to have? What type of career would you like to have?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baseline="0" dirty="0"/>
              <a:t>Do you want to work in Finland or maybe elsewhere?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baseline="0" dirty="0"/>
              <a:t>How does studying at Aalto help you in achieving these goals? (studies, networks, </a:t>
            </a:r>
            <a:r>
              <a:rPr lang="en-gb" b="0" i="0" u="none" baseline="0" dirty="0" err="1"/>
              <a:t>multidisciplinarity</a:t>
            </a:r>
            <a:r>
              <a:rPr lang="en-gb" b="0" i="0" u="none" baseline="0" dirty="0"/>
              <a:t>)</a:t>
            </a:r>
          </a:p>
          <a:p>
            <a:endParaRPr lang="en-gb" dirty="0"/>
          </a:p>
          <a:p>
            <a:pPr marL="285750" lvl="1" indent="-285750" algn="l" rtl="0">
              <a:lnSpc>
                <a:spcPct val="100000"/>
              </a:lnSpc>
              <a:spcBef>
                <a:spcPts val="400"/>
              </a:spcBef>
            </a:pPr>
            <a:r>
              <a:rPr lang="en-gb" sz="1200" b="1" i="0" u="none" baseline="0" dirty="0"/>
              <a:t>Bright career prospects</a:t>
            </a:r>
          </a:p>
          <a:p>
            <a:pPr marL="285750" lvl="1" indent="-285750" algn="l" rtl="0">
              <a:lnSpc>
                <a:spcPct val="100000"/>
              </a:lnSpc>
              <a:spcBef>
                <a:spcPts val="400"/>
              </a:spcBef>
              <a:buFont typeface="Arial" panose="020B0604020202020204" pitchFamily="34" charset="0"/>
              <a:buChar char="•"/>
            </a:pPr>
            <a:r>
              <a:rPr lang="en-gb" sz="1100" b="0" i="0" u="none" baseline="0" dirty="0"/>
              <a:t>An Aalto degree gives you the best possible conditions to find work that fits your skills and allows you to create products, services and innovations for the future. </a:t>
            </a:r>
          </a:p>
          <a:p>
            <a:pPr marL="285750" lvl="1" indent="-285750" algn="l" rtl="0">
              <a:lnSpc>
                <a:spcPct val="100000"/>
              </a:lnSpc>
              <a:spcBef>
                <a:spcPts val="400"/>
              </a:spcBef>
              <a:buFont typeface="Arial" panose="020B0604020202020204" pitchFamily="34" charset="0"/>
              <a:buChar char="•"/>
            </a:pPr>
            <a:r>
              <a:rPr lang="en-gb" sz="1100" b="0" i="0" u="none" baseline="0" dirty="0"/>
              <a:t>You will get to key positions where you can make great changes in society and solve global challenges. </a:t>
            </a:r>
          </a:p>
          <a:p>
            <a:pPr marL="0" lvl="1" indent="0" algn="l" rtl="0">
              <a:lnSpc>
                <a:spcPct val="100000"/>
              </a:lnSpc>
              <a:spcBef>
                <a:spcPts val="400"/>
              </a:spcBef>
              <a:buFont typeface="Arial" panose="020B0604020202020204" pitchFamily="34" charset="0"/>
              <a:buNone/>
            </a:pPr>
            <a:endParaRPr lang="en-gb" sz="1100" dirty="0"/>
          </a:p>
          <a:p>
            <a:pPr marL="285750" lvl="1" indent="-285750" algn="l" rtl="0">
              <a:lnSpc>
                <a:spcPct val="100000"/>
              </a:lnSpc>
              <a:spcBef>
                <a:spcPts val="400"/>
              </a:spcBef>
            </a:pPr>
            <a:r>
              <a:rPr lang="en-gb" sz="1000" b="1" i="0" u="none" baseline="0" dirty="0"/>
              <a:t>Collaboration with industry</a:t>
            </a:r>
            <a:endParaRPr lang="en-gb" sz="1000" b="1" dirty="0"/>
          </a:p>
          <a:p>
            <a:pPr marL="285750" lvl="1" indent="-285750" algn="l" rtl="0">
              <a:lnSpc>
                <a:spcPct val="100000"/>
              </a:lnSpc>
              <a:spcBef>
                <a:spcPts val="400"/>
              </a:spcBef>
              <a:buFont typeface="Arial" panose="020B0604020202020204" pitchFamily="34" charset="0"/>
              <a:buChar char="•"/>
            </a:pPr>
            <a:r>
              <a:rPr lang="en-gb" sz="900" b="0" i="0" u="none" baseline="0" dirty="0"/>
              <a:t>You get to be a part of interesting hands-on projects that involve representatives from the business world. Summer jobs, work placements, industry visits and thesis projects are a good way to build networks.</a:t>
            </a:r>
          </a:p>
          <a:p>
            <a:endParaRPr lang="en-gb" dirty="0"/>
          </a:p>
          <a:p>
            <a:pPr algn="l" rtl="0"/>
            <a:r>
              <a:rPr lang="en-gb" b="1" i="0" u="none" baseline="0" dirty="0"/>
              <a:t>Work placements</a:t>
            </a:r>
          </a:p>
          <a:p>
            <a:pPr marL="285750" indent="-285750" algn="l" rtl="0">
              <a:lnSpc>
                <a:spcPct val="100000"/>
              </a:lnSpc>
              <a:buFont typeface="Arial,Sans-Serif"/>
              <a:buChar char="•"/>
            </a:pPr>
            <a:r>
              <a:rPr lang="en-gb" sz="900" b="0" i="0" u="none" baseline="0" dirty="0">
                <a:latin typeface="Arial"/>
                <a:ea typeface="Arial"/>
                <a:cs typeface="Arial"/>
              </a:rPr>
              <a:t>Work experience gathered in Finland or abroad is a key part of your studies. </a:t>
            </a:r>
          </a:p>
          <a:p>
            <a:pPr marL="285750" indent="-285750" algn="l" rtl="0">
              <a:lnSpc>
                <a:spcPct val="100000"/>
              </a:lnSpc>
              <a:buFont typeface="Arial,Sans-Serif"/>
              <a:buChar char="•"/>
            </a:pPr>
            <a:r>
              <a:rPr lang="en-gb" sz="900" b="0" i="0" u="none" baseline="0" dirty="0">
                <a:latin typeface="Arial"/>
                <a:ea typeface="Arial"/>
                <a:cs typeface="Arial"/>
              </a:rPr>
              <a:t>Work experience improves your chances of building the career you want after graduation. </a:t>
            </a:r>
          </a:p>
          <a:p>
            <a:pPr marL="285750" indent="-285750" algn="l" rtl="0">
              <a:lnSpc>
                <a:spcPct val="100000"/>
              </a:lnSpc>
              <a:buFont typeface="Arial,Sans-Serif"/>
              <a:buChar char="•"/>
            </a:pPr>
            <a:r>
              <a:rPr lang="en-gb" sz="900" b="0" i="0" u="none" baseline="0" dirty="0">
                <a:latin typeface="Arial"/>
                <a:ea typeface="Arial"/>
                <a:cs typeface="Arial"/>
              </a:rPr>
              <a:t>The majority of programmes offer you a chance to incorporate a work placement (practical training, internship) into the degree.</a:t>
            </a:r>
          </a:p>
          <a:p>
            <a:pPr marL="285750" indent="-285750" algn="l" rtl="0">
              <a:lnSpc>
                <a:spcPct val="100000"/>
              </a:lnSpc>
              <a:buFont typeface="Arial,Sans-Serif"/>
              <a:buChar char="•"/>
            </a:pPr>
            <a:r>
              <a:rPr lang="en-gb" sz="900" b="0" i="0" u="none" baseline="0" dirty="0">
                <a:latin typeface="Arial"/>
                <a:ea typeface="Arial"/>
                <a:cs typeface="Arial"/>
              </a:rPr>
              <a:t>Aalto supports work placements both with financial aid and grants.</a:t>
            </a:r>
          </a:p>
          <a:p>
            <a:pPr marL="285750" indent="-285750" algn="l" rtl="0">
              <a:lnSpc>
                <a:spcPct val="100000"/>
              </a:lnSpc>
              <a:buFont typeface="Arial,Sans-Serif"/>
              <a:buChar char="•"/>
            </a:pPr>
            <a:endParaRPr lang="en-gb" sz="900" b="0" dirty="0">
              <a:latin typeface="Arial"/>
              <a:cs typeface="Arial"/>
            </a:endParaRPr>
          </a:p>
          <a:p>
            <a:pPr marL="285750" lvl="1" indent="-285750" algn="l" rtl="0">
              <a:lnSpc>
                <a:spcPct val="100000"/>
              </a:lnSpc>
              <a:spcBef>
                <a:spcPts val="400"/>
              </a:spcBef>
            </a:pPr>
            <a:r>
              <a:rPr lang="en-gb" sz="1200" b="1" i="0" u="none" baseline="0" dirty="0">
                <a:latin typeface="Arial" charset="0"/>
                <a:ea typeface="Arial" charset="0"/>
                <a:cs typeface="Arial" charset="0"/>
              </a:rPr>
              <a:t>Aalto community</a:t>
            </a:r>
          </a:p>
          <a:p>
            <a:pPr marL="285750" lvl="2" indent="-285750" algn="l" defTabSz="914400" rtl="0" eaLnBrk="1" latinLnBrk="0" hangingPunct="1">
              <a:lnSpc>
                <a:spcPct val="100000"/>
              </a:lnSpc>
              <a:spcBef>
                <a:spcPts val="400"/>
              </a:spcBef>
              <a:buFont typeface="Arial,Sans-Serif"/>
              <a:buChar char="•"/>
            </a:pPr>
            <a:r>
              <a:rPr lang="en-gb" sz="900" b="0" i="0" u="none" kern="1200" baseline="0" dirty="0">
                <a:solidFill>
                  <a:schemeClr val="tx1"/>
                </a:solidFill>
                <a:latin typeface="Arial"/>
                <a:ea typeface="+mn-ea"/>
                <a:cs typeface="Arial"/>
              </a:rPr>
              <a:t>During your student years, you make contacts and form networks that help you along in your career long after your graduation.</a:t>
            </a:r>
            <a:endParaRPr lang="en-gb" sz="900" b="0" kern="1200" dirty="0">
              <a:solidFill>
                <a:schemeClr val="tx1"/>
              </a:solidFill>
              <a:latin typeface="Arial"/>
              <a:ea typeface="+mn-ea"/>
              <a:cs typeface="Arial"/>
            </a:endParaRPr>
          </a:p>
          <a:p>
            <a:endParaRPr lang="en-gb"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i="0" u="none" kern="1200" baseline="0" dirty="0">
                <a:solidFill>
                  <a:schemeClr val="tx1"/>
                </a:solidFill>
                <a:latin typeface="+mn-lt"/>
                <a:ea typeface="+mn-ea"/>
                <a:cs typeface="+mn-cs"/>
              </a:rPr>
              <a:t>Startup culture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You get to be a part of real student-led startup activities. </a:t>
            </a:r>
            <a:r>
              <a:rPr lang="en-gb" sz="900" b="0" i="0" u="none" baseline="0" dirty="0">
                <a:latin typeface="Arial"/>
                <a:ea typeface="Arial" charset="0"/>
                <a:cs typeface="Arial"/>
              </a:rPr>
              <a:t>Around 70 to 100 companies are established at Aalto University each year.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kern="1200" baseline="0" dirty="0">
                <a:solidFill>
                  <a:schemeClr val="tx1"/>
                </a:solidFill>
                <a:latin typeface="+mn-lt"/>
                <a:ea typeface="+mn-ea"/>
                <a:cs typeface="+mn-cs"/>
              </a:rPr>
              <a:t>Aalto is the origin of, for instance Startup Sauna, Aalto Entrepreneur Society (AaltoES), as well as the internationally recognised events Slush and Summer of Startups. </a:t>
            </a:r>
            <a:endParaRPr lang="en-gb" sz="900" dirty="0"/>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900" kern="1200" noProof="0" dirty="0">
              <a:solidFill>
                <a:schemeClr val="tx1"/>
              </a:solidFill>
              <a:latin typeface="+mn-lt"/>
              <a:ea typeface="+mn-ea"/>
              <a:cs typeface="+mn-cs"/>
            </a:endParaRPr>
          </a:p>
          <a:p>
            <a:pPr marL="0" lvl="1" indent="0" algn="l" rtl="0">
              <a:lnSpc>
                <a:spcPct val="100000"/>
              </a:lnSpc>
              <a:spcBef>
                <a:spcPts val="400"/>
              </a:spcBef>
              <a:buFont typeface="Arial" panose="020B0604020202020204" pitchFamily="34" charset="0"/>
              <a:buNone/>
            </a:pPr>
            <a:r>
              <a:rPr lang="en-gb" sz="1200" b="1" i="0" u="none" baseline="0" dirty="0"/>
              <a:t>Recruitment events and career services</a:t>
            </a:r>
          </a:p>
          <a:p>
            <a:pPr marL="171450" lvl="1" indent="-171450" algn="l" rtl="0">
              <a:lnSpc>
                <a:spcPct val="100000"/>
              </a:lnSpc>
              <a:spcBef>
                <a:spcPts val="400"/>
              </a:spcBef>
              <a:buFont typeface="Arial" panose="020B0604020202020204" pitchFamily="34" charset="0"/>
              <a:buChar char="•"/>
            </a:pPr>
            <a:r>
              <a:rPr lang="en-gb" sz="1100" b="0" i="0" u="none" baseline="0" dirty="0"/>
              <a:t>Aalto Talent Expo and Summer Job Day connects students and employers</a:t>
            </a:r>
          </a:p>
          <a:p>
            <a:pPr marL="171450" lvl="1" indent="-171450" algn="l" rtl="0">
              <a:lnSpc>
                <a:spcPct val="100000"/>
              </a:lnSpc>
              <a:spcBef>
                <a:spcPts val="400"/>
              </a:spcBef>
              <a:buFont typeface="Arial" panose="020B0604020202020204" pitchFamily="34" charset="0"/>
              <a:buChar char="•"/>
            </a:pPr>
            <a:r>
              <a:rPr lang="en-gb" sz="1100" b="0" i="0" u="none" kern="1200" baseline="0" dirty="0">
                <a:solidFill>
                  <a:schemeClr val="tx1"/>
                </a:solidFill>
                <a:latin typeface="+mn-lt"/>
                <a:ea typeface="+mn-ea"/>
                <a:cs typeface="+mn-cs"/>
              </a:rPr>
              <a:t>Aalto University's career and recruitment services (Career Design Lab) help students to acquire professional skills, provides channels for job search and organises recruitment fairs. </a:t>
            </a:r>
            <a:endParaRPr lang="en-gb" altLang="en-US" sz="1100" b="0" i="0" u="none" kern="1200" baseline="0" noProof="0" dirty="0">
              <a:solidFill>
                <a:schemeClr val="tx1"/>
              </a:solidFill>
              <a:latin typeface="+mn-lt"/>
              <a:ea typeface="+mn-ea"/>
              <a:cs typeface="+mn-cs"/>
            </a:endParaRPr>
          </a:p>
          <a:p>
            <a:pPr marL="171450" lvl="1" indent="-171450" algn="l" rtl="0">
              <a:lnSpc>
                <a:spcPct val="100000"/>
              </a:lnSpc>
              <a:spcBef>
                <a:spcPts val="400"/>
              </a:spcBef>
              <a:buFont typeface="Arial" panose="020B0604020202020204" pitchFamily="34" charset="0"/>
              <a:buChar char="•"/>
            </a:pPr>
            <a:r>
              <a:rPr lang="en-gb" sz="1100" b="0" i="0" u="none" baseline="0" dirty="0"/>
              <a:t>The Career Design Lab offers services and tools for your career needs both during your studies and after them.</a:t>
            </a:r>
            <a:endParaRPr lang="en-gb" dirty="0"/>
          </a:p>
          <a:p>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24</a:t>
            </a:fld>
            <a:endParaRPr lang="en-gb"/>
          </a:p>
        </p:txBody>
      </p:sp>
    </p:spTree>
    <p:extLst>
      <p:ext uri="{BB962C8B-B14F-4D97-AF65-F5344CB8AC3E}">
        <p14:creationId xmlns:p14="http://schemas.microsoft.com/office/powerpoint/2010/main" val="1229615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gb" b="0" i="0" u="none" baseline="0"/>
              <a:t>91% of the alumni who completed a master's degree at Aalto University five years ago were satisfied with their degree from the perspective of their career. </a:t>
            </a:r>
          </a:p>
          <a:p>
            <a:pPr marL="171450" indent="-171450" algn="l" rtl="0">
              <a:buFont typeface="Arial" panose="020B0604020202020204" pitchFamily="34" charset="0"/>
              <a:buChar char="•"/>
            </a:pPr>
            <a:r>
              <a:rPr lang="en-gb" b="0" i="0" u="none" baseline="0"/>
              <a:t>84% of the respondents are able to use the knowledge and skills they have learned in their current work and 92% would recommend their degree to others. </a:t>
            </a:r>
          </a:p>
          <a:p>
            <a:pPr marL="171450" indent="-171450" algn="l" rtl="0">
              <a:buFont typeface="Arial" panose="020B0604020202020204" pitchFamily="34" charset="0"/>
              <a:buChar char="•"/>
            </a:pPr>
            <a:r>
              <a:rPr lang="en-gb" b="0" i="0" u="none" baseline="0"/>
              <a:t>92% of Aalto University graduates agreed with the survey claim that employers value their degree. </a:t>
            </a:r>
          </a:p>
          <a:p>
            <a:pPr marL="171450" indent="-171450" algn="l" rtl="0">
              <a:buFont typeface="Arial" panose="020B0604020202020204" pitchFamily="34" charset="0"/>
              <a:buChar char="•"/>
            </a:pPr>
            <a:r>
              <a:rPr lang="en-gb" sz="1200" b="0" i="0" u="none" baseline="0"/>
              <a:t>Our graduates’ employment rate in all fields is between 95% and 99%.</a:t>
            </a:r>
            <a:r>
              <a:rPr lang="en-gb" b="0" i="0" u="none" baseline="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baseline="0"/>
              <a:t>*A career tracking survey (2023) for graduates of 2018 (https://www.aalto.fi/en/collaboration/aalto-university-graduates-in-working-life)</a:t>
            </a:r>
          </a:p>
          <a:p>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25</a:t>
            </a:fld>
            <a:endParaRPr lang="en-gb"/>
          </a:p>
        </p:txBody>
      </p:sp>
    </p:spTree>
    <p:extLst>
      <p:ext uri="{BB962C8B-B14F-4D97-AF65-F5344CB8AC3E}">
        <p14:creationId xmlns:p14="http://schemas.microsoft.com/office/powerpoint/2010/main" val="2815387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a:latin typeface="Arial" charset="0"/>
                <a:ea typeface="Arial" charset="0"/>
                <a:cs typeface="Arial" charset="0"/>
              </a:rPr>
              <a:t>Different schools and majors have their own student associations or guilds that advocate for students and offer a variety of leisure time opportunities.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a:t>Art and design, economics and business administration, and technology: </a:t>
            </a:r>
            <a:r>
              <a:rPr lang="en-gb" sz="1200" b="0" i="0" u="none" baseline="0">
                <a:solidFill>
                  <a:srgbClr val="FF0000"/>
                </a:solidFill>
              </a:rPr>
              <a:t>Its unique combination of different fields on a single campus makes Aalto University stand out among Finnish universities.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a:latin typeface="Arial"/>
                <a:ea typeface="Arial" charset="0"/>
                <a:cs typeface="Arial"/>
              </a:rPr>
              <a:t>An Aalto University degree is a highly valued asset in the job market, and our graduates find jobs that match their degrees.</a:t>
            </a:r>
          </a:p>
        </p:txBody>
      </p:sp>
      <p:sp>
        <p:nvSpPr>
          <p:cNvPr id="4" name="Slide Number Placeholder 3"/>
          <p:cNvSpPr>
            <a:spLocks noGrp="1"/>
          </p:cNvSpPr>
          <p:nvPr>
            <p:ph type="sldNum" sz="quarter" idx="5"/>
          </p:nvPr>
        </p:nvSpPr>
        <p:spPr/>
        <p:txBody>
          <a:bodyPr/>
          <a:lstStyle/>
          <a:p>
            <a:pPr algn="l" rtl="0"/>
            <a:fld id="{CB868C32-EF99-4F91-9ACD-FA27EAEF0DAD}" type="slidenum">
              <a:rPr/>
              <a:pPr/>
              <a:t>4</a:t>
            </a:fld>
            <a:endParaRPr lang="en-gb"/>
          </a:p>
        </p:txBody>
      </p:sp>
    </p:spTree>
    <p:extLst>
      <p:ext uri="{BB962C8B-B14F-4D97-AF65-F5344CB8AC3E}">
        <p14:creationId xmlns:p14="http://schemas.microsoft.com/office/powerpoint/2010/main" val="1068162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Using the search function on the aalto.fi pages and the search terms 'Aalto University graduates in working life', you can easily find the page.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For more information on employment rates per school see (links on the above website):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 https://www.aalto.fi/en/school-of-business/school-of-business-graduates-in-working-life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i="0" u="none" baseline="0" dirty="0">
                <a:cs typeface="Calibri"/>
              </a:rPr>
              <a:t>- https://www.aalto.fi/en/school-of-arts-design-and-architecture/school-of-arts-design-and-architecture-graduates-in-working-life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 </a:t>
            </a:r>
            <a:r>
              <a:rPr lang="en-gb" b="0" i="0" u="sng" baseline="0" dirty="0"/>
              <a:t>https://www.aalto.fi/en/school-of-science/school-of-science-graduates-in-working-life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 https://www.aalto.fi/en/school-of-chemical-engineering/school-of-chemical-engineering-graduates-in-working-life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 https://www.aalto.fi/en/school-of-electrical-engineering/school-of-electrical-engineering-graduates-in-working-life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 https://www.aalto.fi/en/school-of-engineering/school-of-engineering-graduates-in-working-life</a:t>
            </a:r>
          </a:p>
          <a:p>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26</a:t>
            </a:fld>
            <a:endParaRPr lang="en-gb"/>
          </a:p>
        </p:txBody>
      </p:sp>
    </p:spTree>
    <p:extLst>
      <p:ext uri="{BB962C8B-B14F-4D97-AF65-F5344CB8AC3E}">
        <p14:creationId xmlns:p14="http://schemas.microsoft.com/office/powerpoint/2010/main" val="3317401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baseline="0" dirty="0"/>
              <a:t>Bachelor’s degree studies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The bachelor’s degree includes a minor: you can choose a minor offered at Aalto or at another university. The degree also includes elective studies.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Studies for the bachelor’s and master’s degree combined, 300 ECTS (5 years)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1 ECTS credit corresponds to a workload of approximately 27 hours.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i="0" u="none" baseline="0" dirty="0"/>
              <a:t>Studies towards the master’s degree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Once you have completed your bachelor's degree studies at Aalto, you have the right to continue to a certain master’s programme or certain programmes defined by the school.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There is also an admissions process to master’s programmes for those who wish to apply to a study option different to the one they would automatically be admitted to based on their bachelor’s degree.</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Master’s programmes are open for application to those with a bachelor’s degree from either a university or a university of applied sciences (AMK).</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Students with a bachelor’s degree from Aalto can apply to a variety of master’s programmes.</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u="none" baseline="0" dirty="0"/>
              <a:t>Depending on the programme, admissions criteria may include prior academic performance, motivation letter, portfolio and interviews. No entrance examinations. </a:t>
            </a:r>
          </a:p>
          <a:p>
            <a:endParaRPr lang="en-gb" dirty="0"/>
          </a:p>
          <a:p>
            <a:pPr marL="0" indent="0" algn="l" rtl="0">
              <a:buFont typeface="Arial" panose="020B0604020202020204" pitchFamily="34" charset="0"/>
              <a:buNone/>
            </a:pPr>
            <a:r>
              <a:rPr lang="en-gb" sz="1400" b="1" i="0" u="none" baseline="0" dirty="0">
                <a:latin typeface="Arial" charset="0"/>
                <a:ea typeface="Arial" charset="0"/>
                <a:cs typeface="Arial" charset="0"/>
              </a:rPr>
              <a:t>Doctoral studies</a:t>
            </a:r>
          </a:p>
          <a:p>
            <a:pPr marL="285750" indent="-285750" algn="l" rtl="0">
              <a:buFont typeface="Arial" panose="020B0604020202020204" pitchFamily="34" charset="0"/>
              <a:buChar char="•"/>
            </a:pPr>
            <a:r>
              <a:rPr lang="en-gb" sz="1400" b="0" i="0" u="none" baseline="0" dirty="0">
                <a:latin typeface="Arial" charset="0"/>
                <a:ea typeface="Arial" charset="0"/>
                <a:cs typeface="Arial" charset="0"/>
              </a:rPr>
              <a:t>The doctoral programmes of the six Aalto University schools</a:t>
            </a:r>
          </a:p>
          <a:p>
            <a:pPr marL="285750" lvl="1" indent="-285750" algn="l" rtl="0">
              <a:buFont typeface="Arial" panose="020B0604020202020204" pitchFamily="34" charset="0"/>
              <a:buChar char="•"/>
            </a:pPr>
            <a:r>
              <a:rPr lang="en-gb" sz="1400" b="0" i="0" u="none" baseline="0" dirty="0">
                <a:latin typeface="Arial" charset="0"/>
                <a:ea typeface="Arial" charset="0"/>
                <a:cs typeface="Arial" charset="0"/>
              </a:rPr>
              <a:t>Full-time doctoral studies (4 years), part-time doctoral studies (4–8 years)</a:t>
            </a:r>
          </a:p>
        </p:txBody>
      </p:sp>
      <p:sp>
        <p:nvSpPr>
          <p:cNvPr id="4" name="Slide Number Placeholder 3"/>
          <p:cNvSpPr>
            <a:spLocks noGrp="1"/>
          </p:cNvSpPr>
          <p:nvPr>
            <p:ph type="sldNum" sz="quarter" idx="5"/>
          </p:nvPr>
        </p:nvSpPr>
        <p:spPr/>
        <p:txBody>
          <a:bodyPr/>
          <a:lstStyle/>
          <a:p>
            <a:pPr algn="l" rtl="0"/>
            <a:fld id="{CB868C32-EF99-4F91-9ACD-FA27EAEF0DAD}" type="slidenum">
              <a:rPr/>
              <a:pPr/>
              <a:t>28</a:t>
            </a:fld>
            <a:endParaRPr lang="en-gb"/>
          </a:p>
        </p:txBody>
      </p:sp>
    </p:spTree>
    <p:extLst>
      <p:ext uri="{BB962C8B-B14F-4D97-AF65-F5344CB8AC3E}">
        <p14:creationId xmlns:p14="http://schemas.microsoft.com/office/powerpoint/2010/main" val="3688412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baseline="0"/>
              <a:t>In addition: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baseline="0"/>
              <a:t>Applying to Aalto University master’s programmes </a:t>
            </a:r>
            <a:br>
              <a:rPr lang="en-gb" sz="1200"/>
            </a:br>
            <a:r>
              <a:rPr lang="en-gb" sz="1200" b="0" i="0" u="none" baseline="0"/>
              <a:t>28 November – 27 December 2024</a:t>
            </a:r>
          </a:p>
          <a:p>
            <a:endParaRPr lang="en-gb" dirty="0"/>
          </a:p>
          <a:p>
            <a:pPr algn="l" rtl="0"/>
            <a:r>
              <a:rPr lang="en-gb" b="1" i="0" u="none" baseline="0"/>
              <a:t>Autumn joint application procedure:</a:t>
            </a:r>
          </a:p>
          <a:p>
            <a:pPr algn="l" rtl="0"/>
            <a:r>
              <a:rPr lang="en-gb" b="0" i="0" u="none" baseline="0">
                <a:solidFill>
                  <a:srgbClr val="000000"/>
                </a:solidFill>
                <a:effectLst/>
              </a:rPr>
              <a:t>1–11 September 2025 </a:t>
            </a:r>
            <a:endParaRPr lang="en-gb" dirty="0"/>
          </a:p>
          <a:p>
            <a:pPr algn="l" rtl="0"/>
            <a:r>
              <a:rPr lang="en-gb" b="0" i="1" u="none" baseline="0"/>
              <a:t>The autumn joint application procedure is an option only for those who have completed Open University studies at Aalto University through the Open University route for technology students (not available in English).</a:t>
            </a:r>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29</a:t>
            </a:fld>
            <a:endParaRPr lang="en-gb"/>
          </a:p>
        </p:txBody>
      </p:sp>
    </p:spTree>
    <p:extLst>
      <p:ext uri="{BB962C8B-B14F-4D97-AF65-F5344CB8AC3E}">
        <p14:creationId xmlns:p14="http://schemas.microsoft.com/office/powerpoint/2010/main" val="2326763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sz="1200" b="1" i="0" u="none" baseline="0">
                <a:solidFill>
                  <a:srgbClr val="FFFF00"/>
                </a:solidFill>
                <a:latin typeface="Arial" charset="0"/>
                <a:ea typeface="Arial" charset="0"/>
                <a:cs typeface="Arial" charset="0"/>
              </a:rPr>
              <a:t>Economics and business administration</a:t>
            </a:r>
          </a:p>
          <a:p>
            <a:pPr marL="171450" indent="-171450" algn="l" rtl="0">
              <a:buFont typeface="Arial" panose="020B0604020202020204" pitchFamily="34" charset="0"/>
              <a:buChar char="•"/>
            </a:pPr>
            <a:r>
              <a:rPr lang="en-gb" sz="1200" b="0" i="0" u="none" baseline="0">
                <a:solidFill>
                  <a:srgbClr val="FF0000"/>
                </a:solidFill>
                <a:latin typeface="Arial" charset="0"/>
                <a:ea typeface="Arial" charset="0"/>
                <a:cs typeface="Arial" charset="0"/>
              </a:rPr>
              <a:t>The minimum requirement for certificate-based admission is a passed matriculation examination test in mathematics at the basic or advanced level. Advanced mathematics may be useful but it is not necessary. </a:t>
            </a:r>
          </a:p>
          <a:p>
            <a:pPr marL="171450" indent="-171450" algn="l" rtl="0">
              <a:buFont typeface="Arial" panose="020B0604020202020204" pitchFamily="34" charset="0"/>
              <a:buChar char="•"/>
            </a:pPr>
            <a:r>
              <a:rPr lang="en-gb" b="0" i="0" u="none" baseline="0"/>
              <a:t>The applicant can get points for five subjects: mother tongue, mathematics (basic or advanced </a:t>
            </a:r>
            <a:r>
              <a:rPr lang="en-gb" sz="1200" b="0" i="0" u="none" baseline="0">
                <a:solidFill>
                  <a:srgbClr val="FF0000"/>
                </a:solidFill>
                <a:latin typeface="Arial" charset="0"/>
                <a:ea typeface="Arial" charset="0"/>
                <a:cs typeface="Arial" charset="0"/>
              </a:rPr>
              <a:t>, with the advanced syllabus giving more points), the top-scoring language and the two other top-scoring subjects thereafter.</a:t>
            </a:r>
            <a:r>
              <a:rPr lang="en-gb" b="0" i="0" u="none" baseline="0"/>
              <a:t> (Note: new scoring system in certificate-based admission from 2026 onwards, read more at https://yliopistovalinnat.fi/en.)</a:t>
            </a:r>
          </a:p>
          <a:p>
            <a:pPr marL="171450" indent="-171450" algn="l" rtl="0">
              <a:buFont typeface="Arial" panose="020B0604020202020204" pitchFamily="34" charset="0"/>
              <a:buChar char="•"/>
            </a:pPr>
            <a:endParaRPr lang="en-gb" sz="1200" b="1" i="0" noProof="0" dirty="0">
              <a:latin typeface="Arial" charset="0"/>
              <a:ea typeface="Arial" charset="0"/>
              <a:cs typeface="Arial" charset="0"/>
            </a:endParaRPr>
          </a:p>
          <a:p>
            <a:pPr algn="l" rtl="0"/>
            <a:r>
              <a:rPr lang="en-gb" sz="1200" b="1" i="0" u="none" baseline="0">
                <a:latin typeface="Arial" charset="0"/>
                <a:ea typeface="Arial" charset="0"/>
                <a:cs typeface="Arial" charset="0"/>
              </a:rPr>
              <a:t>Field of technology</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baseline="0">
                <a:latin typeface="Arial" charset="0"/>
                <a:ea typeface="Arial" charset="0"/>
                <a:cs typeface="Arial" charset="0"/>
              </a:rPr>
              <a:t>Study options for MSc (Tech.) </a:t>
            </a:r>
            <a:r>
              <a:rPr lang="en-gb" sz="1200" b="0" i="0" u="none" baseline="0">
                <a:latin typeface="Arial" charset="0"/>
                <a:ea typeface="Arial" charset="0"/>
                <a:cs typeface="Arial" charset="0"/>
              </a:rPr>
              <a:t>Certificate-based admissions</a:t>
            </a:r>
            <a:r>
              <a:rPr lang="en-gb" b="0" i="0" u="none" baseline="0"/>
              <a:t>take into account the applicant’s grade in three subjects: mother tongue (if Finnish or Swedish), advanced mathematics and EITHER physics OR chemistry, depending on which one has the better score. </a:t>
            </a:r>
            <a:r>
              <a:rPr lang="en-gb" sz="900" b="0" i="0" u="none" baseline="0">
                <a:solidFill>
                  <a:srgbClr val="FF0000"/>
                </a:solidFill>
                <a:latin typeface="Arial" charset="0"/>
                <a:ea typeface="Arial" charset="0"/>
                <a:cs typeface="Arial" charset="0"/>
              </a:rPr>
              <a:t>The minimum requirement for certificate-based admission is a passed matriculation examination test in mathematics at the advanced level. </a:t>
            </a:r>
            <a:r>
              <a:rPr lang="en-gb" b="0" i="0" u="none" baseline="0">
                <a:solidFill>
                  <a:srgbClr val="000000"/>
                </a:solidFill>
                <a:effectLst/>
              </a:rPr>
              <a:t>In addition, a minimum grade requirement is set for the matriculation examination grade in one of the following: advanced mathematics, physics or chemistry (for more information (in Finnish and Swedish), see dia.fi).</a:t>
            </a:r>
            <a:endParaRPr lang="en-gb"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baseline="0">
                <a:latin typeface="Arial" charset="0"/>
                <a:ea typeface="Arial" charset="0"/>
                <a:cs typeface="Arial" charset="0"/>
              </a:rPr>
              <a:t>Architecture and landscape architecture: </a:t>
            </a:r>
            <a:r>
              <a:rPr lang="en-gb" sz="1200" b="0" i="0" u="none" baseline="0">
                <a:latin typeface="Arial" charset="0"/>
                <a:ea typeface="Arial" charset="0"/>
                <a:cs typeface="Arial" charset="0"/>
              </a:rPr>
              <a:t>In the combined-score admissions, points are given for mother tongue and mathematics (basic or advanced syllabus) </a:t>
            </a:r>
            <a:r>
              <a:rPr lang="en-gb" b="0" i="0" u="none" baseline="0"/>
              <a:t>as well as the three top-scoring subjects thereafter. </a:t>
            </a:r>
            <a:r>
              <a:rPr lang="en-gb" sz="900" b="0" i="0" u="none" baseline="0">
                <a:solidFill>
                  <a:schemeClr val="tx1"/>
                </a:solidFill>
                <a:latin typeface="Arial" panose="020B0604020202020204" pitchFamily="34" charset="0"/>
                <a:ea typeface="Arial" charset="0"/>
                <a:cs typeface="Arial" panose="020B0604020202020204" pitchFamily="34" charset="0"/>
              </a:rPr>
              <a:t>Final admission decisions are based either on the combined score of the entrance examination and final secondary education grades or on the entrance examination score only. </a:t>
            </a:r>
            <a:r>
              <a:rPr lang="en-gb" sz="900" b="0" i="0" u="none" baseline="0">
                <a:solidFill>
                  <a:srgbClr val="000000"/>
                </a:solidFill>
                <a:effectLst/>
              </a:rPr>
              <a:t>(Read more at dia.fi.) </a:t>
            </a:r>
            <a:endParaRPr lang="en-gb" altLang="en-US" sz="900" b="0" dirty="0">
              <a:solidFill>
                <a:schemeClr val="tx1"/>
              </a:solidFill>
              <a:latin typeface="Arial" panose="020B0604020202020204" pitchFamily="34" charset="0"/>
              <a:ea typeface="Arial" charset="0"/>
              <a:cs typeface="Arial" panose="020B0604020202020204" pitchFamily="34" charset="0"/>
            </a:endParaRPr>
          </a:p>
          <a:p>
            <a:pPr marL="171450" indent="-171450" algn="l" rtl="0">
              <a:buFont typeface="Arial" panose="020B0604020202020204" pitchFamily="34" charset="0"/>
              <a:buChar char="•"/>
            </a:pPr>
            <a:r>
              <a:rPr lang="en-gb" sz="1200" b="1" i="0" u="none" baseline="0">
                <a:latin typeface="Arial" charset="0"/>
                <a:ea typeface="Arial" charset="0"/>
                <a:cs typeface="Arial" charset="0"/>
              </a:rPr>
              <a:t>Information Networks:</a:t>
            </a:r>
            <a:r>
              <a:rPr lang="en-gb" sz="1200" b="0" i="0" u="none" baseline="0">
                <a:latin typeface="Arial" charset="0"/>
                <a:ea typeface="Arial" charset="0"/>
                <a:cs typeface="Arial" charset="0"/>
              </a:rPr>
              <a:t> In certificate-based admission, five subjects are considered: mother tongue, advanced mathematics, a foreign language at the advanced level, and the two other top-scoring subjects. </a:t>
            </a:r>
            <a:r>
              <a:rPr lang="en-gb" sz="1200" b="0" i="0" u="none" baseline="0">
                <a:solidFill>
                  <a:srgbClr val="FF0000"/>
                </a:solidFill>
                <a:latin typeface="Arial" charset="0"/>
                <a:ea typeface="Arial" charset="0"/>
                <a:cs typeface="Arial" charset="0"/>
              </a:rPr>
              <a:t>In addition,</a:t>
            </a:r>
            <a:r>
              <a:rPr lang="en-gb" sz="1200" b="0" i="0" u="none" baseline="0">
                <a:solidFill>
                  <a:srgbClr val="000000"/>
                </a:solidFill>
                <a:effectLst/>
              </a:rPr>
              <a:t>a minimum grade requirement is set for the matriculation examination grade in advanced mathematics and mother tongue (for more information, see https://opintopolku.fi/konfo/en/).</a:t>
            </a:r>
          </a:p>
          <a:p>
            <a:pPr marL="171450" indent="-171450" algn="l" rtl="0">
              <a:buFont typeface="Arial" panose="020B0604020202020204" pitchFamily="34" charset="0"/>
              <a:buChar char="•"/>
            </a:pPr>
            <a:r>
              <a:rPr lang="en-gb" sz="1200" b="1" i="0" u="none" baseline="0">
                <a:latin typeface="Arial" charset="0"/>
                <a:ea typeface="Arial" charset="0"/>
                <a:cs typeface="Arial" charset="0"/>
              </a:rPr>
              <a:t>The minimum requirements may change annually.</a:t>
            </a:r>
            <a:r>
              <a:rPr lang="en-gb" sz="1200" b="0" i="0" u="none" baseline="0">
                <a:latin typeface="Arial" charset="0"/>
                <a:ea typeface="Arial" charset="0"/>
                <a:cs typeface="Arial" charset="0"/>
              </a:rPr>
              <a:t> Therefore, you should always check the instructions for each study option on the DIA website (dia.fi).</a:t>
            </a:r>
          </a:p>
          <a:p>
            <a:pPr marL="171450" indent="-171450" algn="l" rtl="0">
              <a:buFont typeface="Arial" panose="020B0604020202020204" pitchFamily="34" charset="0"/>
              <a:buChar char="•"/>
            </a:pPr>
            <a:r>
              <a:rPr lang="en-gb" sz="1200" b="1" i="0" u="none" baseline="0">
                <a:latin typeface="Arial" charset="0"/>
                <a:ea typeface="Arial" charset="0"/>
                <a:cs typeface="Arial" charset="0"/>
              </a:rPr>
              <a:t>New scoring system in certificate-based admission from 2026 onwards, read more at https://yliopistovalinnat.fi/en.</a:t>
            </a:r>
            <a:endParaRPr lang="en-gb" sz="1200" b="1" i="0" baseline="0" noProof="0" dirty="0">
              <a:latin typeface="Arial" charset="0"/>
              <a:ea typeface="Arial" charset="0"/>
              <a:cs typeface="Arial" charset="0"/>
            </a:endParaRPr>
          </a:p>
          <a:p>
            <a:endParaRPr lang="en-gb" sz="1200" b="1" i="0" baseline="0" noProof="0" dirty="0">
              <a:latin typeface="Arial" charset="0"/>
              <a:ea typeface="Arial" charset="0"/>
              <a:cs typeface="Arial" charset="0"/>
            </a:endParaRPr>
          </a:p>
          <a:p>
            <a:pPr algn="l" rtl="0"/>
            <a:r>
              <a:rPr lang="en-gb" sz="1200" b="1" i="0" u="none" baseline="0">
                <a:latin typeface="Arial" charset="0"/>
                <a:ea typeface="Arial" charset="0"/>
                <a:cs typeface="Arial" charset="0"/>
              </a:rPr>
              <a:t>Art and design</a:t>
            </a:r>
            <a:endParaRPr lang="en-gb" sz="1200" b="1" i="0" noProof="0" dirty="0">
              <a:latin typeface="Arial" charset="0"/>
              <a:ea typeface="Arial"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a:latin typeface="Arial" charset="0"/>
                <a:ea typeface="Arial" charset="0"/>
                <a:cs typeface="Arial" charset="0"/>
              </a:rPr>
              <a:t>Most of the study options do not give points for final secondary education grades. </a:t>
            </a:r>
            <a:r>
              <a:rPr lang="en-gb" b="0" i="0" u="none" baseline="0">
                <a:latin typeface="Arial" panose="020B0604020202020204" pitchFamily="34" charset="0"/>
                <a:ea typeface="Arial" charset="0"/>
                <a:cs typeface="Arial" panose="020B0604020202020204" pitchFamily="34" charset="0"/>
              </a:rPr>
              <a:t>The study options of Art Education, Design, and Visual Communications Design do give points for the matriculation examination.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a:solidFill>
                  <a:schemeClr val="tx1"/>
                </a:solidFill>
                <a:latin typeface="Arial" panose="020B0604020202020204" pitchFamily="34" charset="0"/>
                <a:ea typeface="Arial" charset="0"/>
                <a:cs typeface="Arial" panose="020B0604020202020204" pitchFamily="34" charset="0"/>
              </a:rPr>
              <a:t>Their final admission decisions are based either on the combined score of the entrance examination and final secondary education grades or on the entrance examination score only. </a:t>
            </a:r>
            <a:r>
              <a:rPr lang="en-gb" sz="1200" b="0" i="0" u="none" baseline="0">
                <a:solidFill>
                  <a:srgbClr val="000000"/>
                </a:solidFill>
                <a:effectLst/>
              </a:rPr>
              <a:t>(see more at https://opintopolku.fi/konfo/en/) </a:t>
            </a:r>
            <a:endParaRPr lang="en-gb" altLang="en-US" sz="1200" b="0" dirty="0">
              <a:solidFill>
                <a:schemeClr val="tx1"/>
              </a:solidFill>
              <a:latin typeface="Arial" panose="020B0604020202020204" pitchFamily="34" charset="0"/>
              <a:ea typeface="Arial"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kern="1200" baseline="0">
                <a:solidFill>
                  <a:schemeClr val="tx1"/>
                </a:solidFill>
                <a:effectLst/>
                <a:latin typeface="+mn-lt"/>
                <a:ea typeface="+mn-ea"/>
                <a:cs typeface="+mn-cs"/>
              </a:rPr>
              <a:t>Art Education: </a:t>
            </a:r>
            <a:r>
              <a:rPr lang="en-gb" sz="1200" b="0" i="0" u="none" kern="1200" baseline="0">
                <a:solidFill>
                  <a:schemeClr val="tx1"/>
                </a:solidFill>
                <a:effectLst/>
                <a:latin typeface="+mn-lt"/>
                <a:ea typeface="+mn-ea"/>
                <a:cs typeface="+mn-cs"/>
              </a:rPr>
              <a:t>Points are given for the mother tongue grade for all applicants who have completed either the Finnish matriculation examination or the IB, EB, RP or DIA (Deutsches Internationales Abitur) certificate. Those with a Finnish upper-secondary-level diploma for fine arts or media may be rewarded extra points. </a:t>
            </a:r>
          </a:p>
          <a:p>
            <a:pPr marL="628650" lvl="1" indent="-171450" algn="l" rtl="0">
              <a:buFont typeface="Arial" panose="020B0604020202020204" pitchFamily="34" charset="0"/>
              <a:buChar char="•"/>
            </a:pPr>
            <a:r>
              <a:rPr lang="en-gb" sz="1200" b="1" i="0" u="none" kern="1200" baseline="0">
                <a:solidFill>
                  <a:schemeClr val="tx1"/>
                </a:solidFill>
                <a:effectLst/>
                <a:latin typeface="+mn-lt"/>
                <a:ea typeface="+mn-ea"/>
                <a:cs typeface="+mn-cs"/>
              </a:rPr>
              <a:t>Design: </a:t>
            </a:r>
            <a:r>
              <a:rPr lang="en-gb" sz="1200" b="0" i="0" u="none" kern="1200" baseline="0">
                <a:solidFill>
                  <a:schemeClr val="tx1"/>
                </a:solidFill>
                <a:effectLst/>
                <a:latin typeface="+mn-lt"/>
                <a:ea typeface="+mn-ea"/>
                <a:cs typeface="+mn-cs"/>
              </a:rPr>
              <a:t>Points are given for the mother tongue and mathematics grades and the two top-scoring subjects for all applicants who have completed either the Finnish matriculation examination or the IB, EB, RP/DIA (Deutsches Internationales Abitur).</a:t>
            </a:r>
          </a:p>
          <a:p>
            <a:pPr marL="628650" lvl="1" indent="-171450" algn="l" rtl="0">
              <a:buFont typeface="Arial" panose="020B0604020202020204" pitchFamily="34" charset="0"/>
              <a:buChar char="•"/>
            </a:pPr>
            <a:r>
              <a:rPr lang="en-gb" sz="1200" b="1" i="0" u="none" kern="1200" baseline="0">
                <a:solidFill>
                  <a:schemeClr val="tx1"/>
                </a:solidFill>
                <a:effectLst/>
                <a:latin typeface="+mn-lt"/>
                <a:ea typeface="+mn-ea"/>
                <a:cs typeface="+mn-cs"/>
              </a:rPr>
              <a:t>Visual Communication Design:</a:t>
            </a:r>
            <a:r>
              <a:rPr lang="en-gb" sz="1200" b="0" i="0" u="none" kern="1200" baseline="0">
                <a:solidFill>
                  <a:schemeClr val="tx1"/>
                </a:solidFill>
                <a:effectLst/>
                <a:latin typeface="+mn-lt"/>
                <a:ea typeface="+mn-ea"/>
                <a:cs typeface="+mn-cs"/>
              </a:rPr>
              <a:t> Points are given for the mother tongue and the advanced foreign language grade for all applicants who have completed either the Finnish matriculation examination or the IB, EB, or RP/DIA (Deutsches Internationales Abitur). In addition, points are given for the two top-scoring subjects. One of these may be a Finnish upper-secondary-level diploma in media or fine arts.</a:t>
            </a: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30</a:t>
            </a:fld>
            <a:endParaRPr lang="en-gb"/>
          </a:p>
        </p:txBody>
      </p:sp>
    </p:spTree>
    <p:extLst>
      <p:ext uri="{BB962C8B-B14F-4D97-AF65-F5344CB8AC3E}">
        <p14:creationId xmlns:p14="http://schemas.microsoft.com/office/powerpoint/2010/main" val="440775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0" i="0" u="none" baseline="0" dirty="0"/>
              <a:t>Using the search function of the aalto.fi pages and the keywords ‘Applying to bachelor’s programmes’, you can find the page easily.</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1" i="0" u="none" baseline="0" dirty="0"/>
              <a:t>Applying to bachelor’s programmes</a:t>
            </a:r>
            <a:endParaRPr lang="en-gb" dirty="0"/>
          </a:p>
          <a:p>
            <a:pPr algn="l" rtl="0"/>
            <a:r>
              <a:rPr lang="en-gb" b="0" i="0" u="sng" baseline="0" dirty="0"/>
              <a:t>https://www.aalto.fi/en/admission-services/applying-to-bachelors-programmes</a:t>
            </a:r>
          </a:p>
          <a:p>
            <a:pPr marL="171450" indent="-171450" algn="l" rtl="0">
              <a:buFont typeface="Arial" panose="020B0604020202020204" pitchFamily="34" charset="0"/>
              <a:buChar char="•"/>
            </a:pPr>
            <a:r>
              <a:rPr lang="en-gb" b="0" i="0" u="none" baseline="0" dirty="0"/>
              <a:t>This page lists all the Aalto bachelor’s-level study options and contains links to the descriptions, admissions criteria, as well as application instructions for all the study options.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b="1"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i="0" u="none" baseline="0" dirty="0">
                <a:latin typeface="Arial" panose="020B0604020202020204" pitchFamily="34" charset="0"/>
                <a:ea typeface="Arial" panose="020B0604020202020204" pitchFamily="34" charset="0"/>
                <a:cs typeface="Arial" panose="020B0604020202020204" pitchFamily="34" charset="0"/>
              </a:rPr>
              <a:t>Field of technology</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latin typeface="Arial" panose="020B0604020202020204" pitchFamily="34" charset="0"/>
                <a:ea typeface="Arial" panose="020B0604020202020204" pitchFamily="34" charset="0"/>
                <a:cs typeface="Arial" panose="020B0604020202020204" pitchFamily="34" charset="0"/>
              </a:rPr>
              <a:t>dia.fi 		joint admissions for engineering and architecture (in Finnish and Swedish)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t>opintopolku.fi	same as above + </a:t>
            </a:r>
            <a:r>
              <a:rPr lang="en-gb" sz="1200" b="0" i="0" u="none" baseline="0" dirty="0">
                <a:latin typeface="Arial" panose="020B0604020202020204" pitchFamily="34" charset="0"/>
                <a:ea typeface="Arial" panose="020B0604020202020204" pitchFamily="34" charset="0"/>
                <a:cs typeface="Arial" panose="020B0604020202020204" pitchFamily="34" charset="0"/>
              </a:rPr>
              <a:t>Information Networks and the study options for the bachelor’s programmes taught in English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latin typeface="Arial" panose="020B0604020202020204" pitchFamily="34" charset="0"/>
                <a:ea typeface="Arial" panose="020B0604020202020204" pitchFamily="34" charset="0"/>
                <a:cs typeface="Arial" panose="020B0604020202020204" pitchFamily="34" charset="0"/>
              </a:rPr>
              <a:t>Aalto.fi		bachelor’s-level study options and master’s programmes taught in English</a:t>
            </a:r>
            <a:endParaRPr lang="en-gb" sz="1200" b="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i="0" u="none" baseline="0" dirty="0"/>
              <a:t>Economics and business administration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t>Kauppatieteet.fi	joint admissions for the field of economics and business administration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latin typeface="Arial" panose="020B0604020202020204" pitchFamily="34" charset="0"/>
                <a:ea typeface="Arial" panose="020B0604020202020204" pitchFamily="34" charset="0"/>
                <a:cs typeface="Arial" panose="020B0604020202020204" pitchFamily="34" charset="0"/>
              </a:rPr>
              <a:t>https://opintopolku.fi/konfo/en/	the Finnish-taught bachelor’s-level study option and English-taught bachelor’s-level study options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latin typeface="Arial" panose="020B0604020202020204" pitchFamily="34" charset="0"/>
                <a:ea typeface="Arial" panose="020B0604020202020204" pitchFamily="34" charset="0"/>
                <a:cs typeface="Arial" panose="020B0604020202020204" pitchFamily="34" charset="0"/>
              </a:rPr>
              <a:t>aalto.fi		bachelor’s-level study options and master’s programmes taught in English</a:t>
            </a:r>
            <a:endParaRPr lang="en-gb" sz="1200" b="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b="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i="0" u="none" baseline="0" dirty="0"/>
              <a:t>Art and design</a:t>
            </a:r>
            <a:endParaRPr lang="en-gb" sz="1200" b="1" dirty="0">
              <a:latin typeface="+mn-lt"/>
              <a:cs typeface="+mn-cs"/>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latin typeface="Arial" panose="020B0604020202020204" pitchFamily="34" charset="0"/>
                <a:ea typeface="Arial" panose="020B0604020202020204" pitchFamily="34" charset="0"/>
                <a:cs typeface="Arial" panose="020B0604020202020204" pitchFamily="34" charset="0"/>
              </a:rPr>
              <a:t>Studyinfo (opintopolku.fi/</a:t>
            </a:r>
            <a:r>
              <a:rPr lang="en-gb" sz="1200" b="0" i="0" u="none" baseline="0" dirty="0" err="1">
                <a:latin typeface="Arial" panose="020B0604020202020204" pitchFamily="34" charset="0"/>
                <a:ea typeface="Arial" panose="020B0604020202020204" pitchFamily="34" charset="0"/>
                <a:cs typeface="Arial" panose="020B0604020202020204" pitchFamily="34" charset="0"/>
              </a:rPr>
              <a:t>konfo</a:t>
            </a:r>
            <a:r>
              <a:rPr lang="en-gb" sz="1200" b="0" i="0" u="none" baseline="0" dirty="0">
                <a:latin typeface="Arial" panose="020B0604020202020204" pitchFamily="34" charset="0"/>
                <a:ea typeface="Arial" panose="020B0604020202020204" pitchFamily="34" charset="0"/>
                <a:cs typeface="Arial" panose="020B0604020202020204" pitchFamily="34" charset="0"/>
              </a:rPr>
              <a:t>/</a:t>
            </a:r>
            <a:r>
              <a:rPr lang="en-gb" sz="1200" b="0" i="0" u="none" baseline="0" dirty="0" err="1">
                <a:latin typeface="Arial" panose="020B0604020202020204" pitchFamily="34" charset="0"/>
                <a:ea typeface="Arial" panose="020B0604020202020204" pitchFamily="34" charset="0"/>
                <a:cs typeface="Arial" panose="020B0604020202020204" pitchFamily="34" charset="0"/>
              </a:rPr>
              <a:t>en</a:t>
            </a:r>
            <a:r>
              <a:rPr lang="en-gb" sz="1200" b="0" i="0" u="none" baseline="0" dirty="0">
                <a:latin typeface="Arial" panose="020B0604020202020204" pitchFamily="34" charset="0"/>
                <a:ea typeface="Arial" panose="020B0604020202020204" pitchFamily="34" charset="0"/>
                <a:cs typeface="Arial" panose="020B0604020202020204" pitchFamily="34" charset="0"/>
              </a:rPr>
              <a:t>) 	 bachelor’s-level study options and bachelor’s programmes taught in Finnish, Swedish and English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latin typeface="Arial" panose="020B0604020202020204" pitchFamily="34" charset="0"/>
                <a:ea typeface="Arial" panose="020B0604020202020204" pitchFamily="34" charset="0"/>
                <a:cs typeface="Arial" panose="020B0604020202020204" pitchFamily="34" charset="0"/>
              </a:rPr>
              <a:t>Aalto.fi		bachelor’s-level study options and master’s programmes taught in English</a:t>
            </a:r>
            <a:endParaRPr lang="en-gb" sz="1200"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p>
          <a:p>
            <a:pPr algn="l" rtl="0"/>
            <a:r>
              <a:rPr lang="en-gb" b="1" i="0" u="none" baseline="0" dirty="0"/>
              <a:t>First-time applicants</a:t>
            </a:r>
          </a:p>
          <a:p>
            <a:pPr marL="171450" indent="-171450" algn="l" rtl="0">
              <a:buFont typeface="Arial" panose="020B0604020202020204" pitchFamily="34" charset="0"/>
              <a:buChar char="•"/>
            </a:pPr>
            <a:r>
              <a:rPr lang="en-gb" b="0" i="0" u="none" baseline="0" dirty="0"/>
              <a:t>Applicants who have not accepted an offer of admission after the year 2014 and have not completed a university degree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effectLst/>
                <a:latin typeface="+mn-lt"/>
                <a:ea typeface="+mn-ea"/>
                <a:cs typeface="+mn-cs"/>
              </a:rPr>
              <a:t>A fixed number of available student places is reserved for first-time applicants. </a:t>
            </a:r>
            <a:endParaRPr lang="en-gb" dirty="0"/>
          </a:p>
          <a:p>
            <a:pPr marL="171450" indent="-171450" algn="l" rtl="0">
              <a:buFontTx/>
              <a:buChar char="-"/>
            </a:pPr>
            <a:endParaRPr lang="en-gb" dirty="0"/>
          </a:p>
          <a:p>
            <a:pPr marL="0" indent="0" algn="l" rtl="0">
              <a:buFontTx/>
              <a:buNone/>
            </a:pPr>
            <a:r>
              <a:rPr lang="en-gb" b="1" i="0" u="none" baseline="0" dirty="0"/>
              <a:t>Open University routes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effectLst/>
                <a:latin typeface="+mn-lt"/>
                <a:ea typeface="+mn-ea"/>
                <a:cs typeface="+mn-cs"/>
              </a:rPr>
              <a:t>Students who have completed Open University studies may be admitted to pursue bachelor’s and master’s degrees at Aalto University in separately defined study options without an entrance examination and regardless of educational background, provided they meet the requirements set for the given Open University route.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effectLst/>
                <a:latin typeface="+mn-lt"/>
                <a:ea typeface="+mn-ea"/>
                <a:cs typeface="+mn-cs"/>
              </a:rPr>
              <a:t>For more information on the Open University route for business students, see: </a:t>
            </a:r>
            <a:r>
              <a:rPr lang="en-gb" sz="1200" b="0" i="0" u="none" kern="1200" baseline="0" dirty="0">
                <a:solidFill>
                  <a:schemeClr val="tx1"/>
                </a:solidFill>
                <a:effectLst/>
                <a:latin typeface="+mn-lt"/>
                <a:ea typeface="+mn-ea"/>
                <a:cs typeface="+mn-cs"/>
                <a:hlinkClick r:id="rId3" tooltip="https://www.aalto.fi/fi/node/30286/"/>
              </a:rPr>
              <a:t>https://www.aalto.fi/en/aalto-university-open-university/open-university-route-to-a-degree-in-economics-and-business</a:t>
            </a:r>
            <a:r>
              <a:rPr lang="en-gb" sz="1200" b="0" i="0" u="none" kern="1200" baseline="0" dirty="0">
                <a:solidFill>
                  <a:schemeClr val="tx1"/>
                </a:solidFill>
                <a:effectLst/>
                <a:latin typeface="+mn-lt"/>
                <a:ea typeface="+mn-ea"/>
                <a:cs typeface="+mn-cs"/>
              </a:rPr>
              <a:t> (The option is only available in Finnish)</a:t>
            </a:r>
            <a:endParaRPr lang="en-gb" sz="1200" b="0"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effectLst/>
                <a:latin typeface="+mn-lt"/>
                <a:ea typeface="+mn-ea"/>
                <a:cs typeface="+mn-cs"/>
              </a:rPr>
              <a:t>For more information on the Open University route for technology students, see: </a:t>
            </a:r>
            <a:r>
              <a:rPr lang="en-gb" sz="1200" b="0" i="0" u="none" kern="1200" baseline="0" dirty="0">
                <a:solidFill>
                  <a:schemeClr val="tx1"/>
                </a:solidFill>
                <a:effectLst/>
                <a:latin typeface="+mn-lt"/>
                <a:ea typeface="+mn-ea"/>
                <a:cs typeface="+mn-cs"/>
                <a:hlinkClick r:id="rId4" tooltip="https://www.aalto.fi/fi/node/105821/"/>
              </a:rPr>
              <a:t>https://www.aalto.fi/fi/aalto-yliopiston-avoin-yliopisto/avoimen-vaylan-opinnoilla-tekniikan-tutkinto-opiskelijaksi</a:t>
            </a:r>
            <a:r>
              <a:rPr lang="en-gb" sz="1200" b="0" i="0" u="none" kern="1200" baseline="0" dirty="0">
                <a:solidFill>
                  <a:schemeClr val="tx1"/>
                </a:solidFill>
                <a:effectLst/>
                <a:latin typeface="+mn-lt"/>
                <a:ea typeface="+mn-ea"/>
                <a:cs typeface="+mn-cs"/>
              </a:rPr>
              <a:t> (The option is only available in Finnish or Swedish)</a:t>
            </a:r>
            <a:endParaRPr lang="en-gb" sz="1200" b="0" i="0" kern="1200" dirty="0">
              <a:solidFill>
                <a:schemeClr val="tx1"/>
              </a:solidFill>
              <a:effectLst/>
              <a:latin typeface="+mn-lt"/>
              <a:ea typeface="+mn-ea"/>
              <a:cs typeface="+mn-cs"/>
            </a:endParaRPr>
          </a:p>
          <a:p>
            <a:pPr marL="171450" indent="-171450" algn="l" rtl="0">
              <a:buFontTx/>
              <a:buChar char="-"/>
            </a:pPr>
            <a:endParaRPr lang="en-gb" dirty="0"/>
          </a:p>
          <a:p>
            <a:pPr marL="0" indent="0" algn="l" rtl="0">
              <a:buFontTx/>
              <a:buNone/>
            </a:pPr>
            <a:r>
              <a:rPr lang="en-gb" sz="12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Separate smaller admission groups</a:t>
            </a:r>
            <a:r>
              <a:rPr lang="en-gb" sz="12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(for the fields of economics and business administration, and technology):</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latin typeface="+mn-lt"/>
                <a:ea typeface="+mn-ea"/>
                <a:cs typeface="+mn-cs"/>
              </a:rPr>
              <a:t>Admission based on competitive </a:t>
            </a:r>
            <a:r>
              <a:rPr lang="en-gb" sz="1200" b="0" i="0" u="none" kern="1200" baseline="0" dirty="0" err="1">
                <a:solidFill>
                  <a:schemeClr val="tx1"/>
                </a:solidFill>
                <a:latin typeface="+mn-lt"/>
                <a:ea typeface="+mn-ea"/>
                <a:cs typeface="+mn-cs"/>
              </a:rPr>
              <a:t>performance:</a:t>
            </a:r>
            <a:r>
              <a:rPr lang="en-gb" sz="1200" b="0" i="0" u="none" baseline="0" dirty="0" err="1">
                <a:solidFill>
                  <a:schemeClr val="tx1"/>
                </a:solidFill>
                <a:latin typeface="Arial" panose="020B0604020202020204" pitchFamily="34" charset="0"/>
                <a:ea typeface="Arial" panose="020B0604020202020204" pitchFamily="34" charset="0"/>
                <a:cs typeface="Arial" panose="020B0604020202020204" pitchFamily="34" charset="0"/>
              </a:rPr>
              <a:t>see</a:t>
            </a:r>
            <a:r>
              <a:rPr lang="en-gb" sz="12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the Studyinfo service, where you can find this information under the relevant admission criteria, for instance under performance in MAOL or </a:t>
            </a:r>
            <a:r>
              <a:rPr lang="en-gb" sz="1200" b="0" i="0" u="none" baseline="0" dirty="0" err="1">
                <a:solidFill>
                  <a:schemeClr val="tx1"/>
                </a:solidFill>
                <a:latin typeface="Arial" panose="020B0604020202020204" pitchFamily="34" charset="0"/>
                <a:ea typeface="Arial" panose="020B0604020202020204" pitchFamily="34" charset="0"/>
                <a:cs typeface="Arial" panose="020B0604020202020204" pitchFamily="34" charset="0"/>
              </a:rPr>
              <a:t>Talousguru</a:t>
            </a:r>
            <a:r>
              <a:rPr lang="en-gb" sz="12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competitions.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In the field of economics and business administration, you can also apply on the basis of your SAT or ACT score or special merits. </a:t>
            </a:r>
            <a:endParaRPr lang="en-gb" sz="1200" dirty="0">
              <a:solidFill>
                <a:schemeClr val="tx1"/>
              </a:solidFill>
            </a:endParaRPr>
          </a:p>
          <a:p>
            <a:pPr marL="171450" indent="-171450" algn="l" rtl="0">
              <a:buFontTx/>
              <a:buChar char="-"/>
            </a:pPr>
            <a:endParaRPr lang="en-gb" dirty="0"/>
          </a:p>
          <a:p>
            <a:pPr marL="0" indent="0" algn="l" rtl="0">
              <a:buFontTx/>
              <a:buNone/>
            </a:pPr>
            <a:r>
              <a:rPr lang="en-gb" b="1" i="0" u="none" baseline="0" dirty="0"/>
              <a:t>Demonstrating language proficiency</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baseline="0" dirty="0"/>
              <a:t>Applicants to the Aalto University study options in technology and arts and design taught in Finnish or Swedish are required to have sufficient proficiency in one of the two languages. Studies in the field of economics and business administration require sufficient proficiency in Finnish.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latin typeface="+mn-lt"/>
                <a:ea typeface="+mn-ea"/>
                <a:cs typeface="+mn-cs"/>
              </a:rPr>
              <a:t>For more information on demonstrating Finnish or Swedish proficiency: </a:t>
            </a:r>
            <a:r>
              <a:rPr lang="en-gb" sz="1200" b="0" i="0" u="sng" kern="1200" baseline="0" dirty="0">
                <a:solidFill>
                  <a:schemeClr val="tx1"/>
                </a:solidFill>
                <a:latin typeface="+mn-lt"/>
                <a:ea typeface="+mn-ea"/>
                <a:cs typeface="+mn-cs"/>
              </a:rPr>
              <a:t>https://www.aalto.fi/en/study-at-aalto/language-requirements-finnish-and-swedish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baseline="0" dirty="0">
                <a:solidFill>
                  <a:schemeClr val="tx1"/>
                </a:solidFill>
                <a:latin typeface="+mn-lt"/>
                <a:ea typeface="+mn-ea"/>
                <a:cs typeface="+mn-cs"/>
              </a:rPr>
              <a:t>Applicants to the English-language bachelor’s programme in art and design must demonstrate sufficient English proficiency </a:t>
            </a:r>
            <a:r>
              <a:rPr lang="en-gb" b="0" i="0" u="none" baseline="0" dirty="0"/>
              <a:t>.</a:t>
            </a:r>
          </a:p>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algn="l" rtl="0"/>
            <a:fld id="{CB868C32-EF99-4F91-9ACD-FA27EAEF0DAD}" type="slidenum">
              <a:rPr/>
              <a:pPr/>
              <a:t>31</a:t>
            </a:fld>
            <a:endParaRPr lang="en-gb"/>
          </a:p>
        </p:txBody>
      </p:sp>
    </p:spTree>
    <p:extLst>
      <p:ext uri="{BB962C8B-B14F-4D97-AF65-F5344CB8AC3E}">
        <p14:creationId xmlns:p14="http://schemas.microsoft.com/office/powerpoint/2010/main" val="381356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90478" rtl="0">
              <a:defRPr/>
            </a:pPr>
            <a:r>
              <a:rPr lang="en-gb" b="0" i="0" u="none" strike="noStrike" baseline="0">
                <a:solidFill>
                  <a:srgbClr val="000000"/>
                </a:solidFill>
                <a:effectLst/>
                <a:latin typeface="Calibri"/>
                <a:ea typeface="Calibri"/>
                <a:cs typeface="Calibri"/>
              </a:rPr>
              <a:t>Photo: The Sun-Powered Textiles project designed and developed a textile collection suitable solar energy harvesting. The jacket in the picture is equipped with a temperature and humidity sensor powered by the solar cells integrated into the textile.</a:t>
            </a:r>
          </a:p>
          <a:p>
            <a:pPr algn="l" defTabSz="990478" rtl="0">
              <a:defRPr/>
            </a:pPr>
            <a:endParaRPr lang="en-gb" b="0" i="0" u="none" strike="noStrike" dirty="0">
              <a:solidFill>
                <a:srgbClr val="000000"/>
              </a:solidFill>
              <a:effectLst/>
              <a:latin typeface="Calibri"/>
              <a:cs typeface="Calibri"/>
            </a:endParaRPr>
          </a:p>
          <a:p>
            <a:pPr marL="171450" indent="-171450" algn="l" defTabSz="990478" rtl="0">
              <a:buFont typeface="Arial" panose="020B0604020202020204" pitchFamily="34" charset="0"/>
              <a:buChar char="•"/>
              <a:defRPr/>
            </a:pPr>
            <a:r>
              <a:rPr lang="en-gb" b="0" i="0" u="none" strike="noStrike" baseline="0">
                <a:solidFill>
                  <a:srgbClr val="000000"/>
                </a:solidFill>
                <a:effectLst/>
                <a:latin typeface="Calibri"/>
                <a:ea typeface="Calibri"/>
                <a:cs typeface="Calibri"/>
              </a:rPr>
              <a:t>Radical creativity means, among other things, taking brand new approaches to global grand challenges. In practice, this means having the courage to think in a new way and break boundaries.</a:t>
            </a:r>
            <a:endParaRPr lang="en-gb" b="0" i="0" u="none" strike="noStrike" dirty="0">
              <a:solidFill>
                <a:srgbClr val="000000"/>
              </a:solidFill>
              <a:effectLst/>
              <a:latin typeface="Calibri"/>
              <a:cs typeface="Calibri"/>
            </a:endParaRPr>
          </a:p>
          <a:p>
            <a:pPr marL="171450" indent="-171450" algn="l" defTabSz="990478" rtl="0">
              <a:buFont typeface="Arial" panose="020B0604020202020204" pitchFamily="34" charset="0"/>
              <a:buChar char="•"/>
              <a:defRPr/>
            </a:pPr>
            <a:r>
              <a:rPr lang="en-gb" b="0" i="0" u="none" strike="noStrike" baseline="0">
                <a:solidFill>
                  <a:srgbClr val="000000"/>
                </a:solidFill>
                <a:effectLst/>
                <a:latin typeface="Calibri"/>
                <a:ea typeface="Calibri"/>
                <a:cs typeface="Calibri"/>
              </a:rPr>
              <a:t>Our operations are based on high-quality research, education, social impact and shared values: responsibility, courage and collaboration.</a:t>
            </a:r>
          </a:p>
          <a:p>
            <a:pPr marL="171450" indent="-171450" algn="l" defTabSz="990478" rtl="0">
              <a:buFont typeface="Arial" panose="020B0604020202020204" pitchFamily="34" charset="0"/>
              <a:buChar char="•"/>
              <a:defRPr/>
            </a:pPr>
            <a:r>
              <a:rPr lang="en-gb" b="0" i="0" u="none" strike="noStrike" baseline="0">
                <a:solidFill>
                  <a:srgbClr val="000000"/>
                </a:solidFill>
                <a:effectLst/>
                <a:latin typeface="Calibri"/>
                <a:ea typeface="Calibri"/>
                <a:cs typeface="Calibri"/>
              </a:rPr>
              <a:t>We solve global challenges by combining</a:t>
            </a:r>
            <a:r>
              <a:rPr lang="en-gb" b="0" i="0" u="none" strike="noStrike" baseline="0">
                <a:solidFill>
                  <a:srgbClr val="000000"/>
                </a:solidFill>
                <a:effectLst/>
                <a:latin typeface="Calibri" panose="020F0502020204030204" pitchFamily="34" charset="0"/>
                <a:ea typeface="Calibri" panose="020F0502020204030204" pitchFamily="34" charset="0"/>
                <a:cs typeface="Calibri" panose="020F0502020204030204" pitchFamily="34" charset="0"/>
              </a:rPr>
              <a:t> science, technology, art and business.</a:t>
            </a:r>
            <a:endParaRPr lang="en-gb" b="0" i="0" u="none" strike="noStrike" dirty="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pPr algn="l" rtl="0"/>
            <a:fld id="{CB868C32-EF99-4F91-9ACD-FA27EAEF0DAD}" type="slidenum">
              <a:rPr/>
              <a:pPr/>
              <a:t>5</a:t>
            </a:fld>
            <a:endParaRPr lang="en-gb"/>
          </a:p>
        </p:txBody>
      </p:sp>
    </p:spTree>
    <p:extLst>
      <p:ext uri="{BB962C8B-B14F-4D97-AF65-F5344CB8AC3E}">
        <p14:creationId xmlns:p14="http://schemas.microsoft.com/office/powerpoint/2010/main" val="270615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1" i="0" u="none" baseline="0" dirty="0"/>
              <a:t>Presenter: </a:t>
            </a:r>
          </a:p>
          <a:p>
            <a:pPr algn="l" rtl="0"/>
            <a:r>
              <a:rPr lang="en-gb" b="0" i="0" u="none" baseline="0" dirty="0"/>
              <a:t>Talk about your experiences here:</a:t>
            </a:r>
          </a:p>
          <a:p>
            <a:pPr marL="171450" indent="-171450" algn="l" rtl="0">
              <a:buFont typeface="Arial" panose="020B0604020202020204" pitchFamily="34" charset="0"/>
              <a:buChar char="•"/>
            </a:pPr>
            <a:r>
              <a:rPr lang="en-gb" b="0" i="0" u="none" baseline="0" dirty="0"/>
              <a:t>how and why you chose Aalto University</a:t>
            </a:r>
          </a:p>
          <a:p>
            <a:pPr marL="171450" indent="-171450" algn="l" rtl="0">
              <a:buFont typeface="Arial" panose="020B0604020202020204" pitchFamily="34" charset="0"/>
              <a:buChar char="•"/>
            </a:pPr>
            <a:r>
              <a:rPr lang="en-gb" b="0" i="0" u="none" baseline="0" dirty="0"/>
              <a:t>your studies at Aalto </a:t>
            </a:r>
          </a:p>
          <a:p>
            <a:pPr marL="171450" indent="-171450" algn="l" rtl="0">
              <a:buFont typeface="Arial" panose="020B0604020202020204" pitchFamily="34" charset="0"/>
              <a:buChar char="•"/>
            </a:pPr>
            <a:r>
              <a:rPr lang="en-gb" b="0" i="0" u="none" baseline="0" dirty="0"/>
              <a:t>your future plans</a:t>
            </a:r>
          </a:p>
          <a:p>
            <a:endParaRPr lang="en-gb" dirty="0"/>
          </a:p>
          <a:p>
            <a:pPr algn="l" rtl="0"/>
            <a:r>
              <a:rPr lang="en-gb" b="0" i="0" u="none" baseline="0" dirty="0"/>
              <a:t>Think about your answers to the below questions beforehand and use this list of questions as a guideline when you reply. You can pick the most relevant topics; you don’t have to go through all the questions.</a:t>
            </a:r>
          </a:p>
          <a:p>
            <a:pPr marL="171450" indent="-171450" algn="l" rtl="0">
              <a:buFont typeface="Arial" panose="020B0604020202020204" pitchFamily="34" charset="0"/>
              <a:buChar char="•"/>
            </a:pPr>
            <a:r>
              <a:rPr lang="en-gb" b="0" i="0" u="none" baseline="0" dirty="0"/>
              <a:t>What field interested you? What was your favourite subject in high school?</a:t>
            </a:r>
          </a:p>
          <a:p>
            <a:pPr marL="171450" indent="-171450" algn="l" rtl="0">
              <a:buFont typeface="Arial" panose="020B0604020202020204" pitchFamily="34" charset="0"/>
              <a:buChar char="•"/>
            </a:pPr>
            <a:r>
              <a:rPr lang="en-gb" b="0" i="0" u="none" baseline="0" dirty="0"/>
              <a:t>How did you hear about Aalto?</a:t>
            </a:r>
          </a:p>
          <a:p>
            <a:pPr marL="171450" indent="-171450" algn="l" rtl="0">
              <a:buFont typeface="Arial" panose="020B0604020202020204" pitchFamily="34" charset="0"/>
              <a:buChar char="•"/>
            </a:pPr>
            <a:r>
              <a:rPr lang="en-gb" b="0" i="0" u="none" baseline="0" dirty="0"/>
              <a:t>What made you choose Aalto? Why was Aalto the right choice for you?</a:t>
            </a:r>
          </a:p>
          <a:p>
            <a:pPr marL="171450" indent="-171450" algn="l" rtl="0">
              <a:buFont typeface="Arial" panose="020B0604020202020204" pitchFamily="34" charset="0"/>
              <a:buChar char="•"/>
            </a:pPr>
            <a:r>
              <a:rPr lang="en-gb" b="0" i="0" u="none" baseline="0" dirty="0"/>
              <a:t>How did you apply to Aalto University? (certificate-based admission, entrance examination, preparing for entrance examination/advance assignments)</a:t>
            </a:r>
          </a:p>
          <a:p>
            <a:pPr marL="171450" indent="-171450" algn="l" rtl="0">
              <a:buFont typeface="Arial" panose="020B0604020202020204" pitchFamily="34" charset="0"/>
              <a:buChar char="•"/>
            </a:pPr>
            <a:r>
              <a:rPr lang="en-gb" b="0" i="0" u="none" baseline="0" dirty="0"/>
              <a:t>Where are you from? How have you integrated into the Aalto student community?</a:t>
            </a:r>
          </a:p>
          <a:p>
            <a:pPr marL="171450" indent="-171450" algn="l" rtl="0">
              <a:buFont typeface="Arial" panose="020B0604020202020204" pitchFamily="34" charset="0"/>
              <a:buChar char="•"/>
            </a:pPr>
            <a:r>
              <a:rPr lang="en-gb" b="0" i="0" u="none" baseline="0" dirty="0"/>
              <a:t>What is the best part about studying? What have been the highlights for you personally so far? What do you still want to achieve in your studies?</a:t>
            </a:r>
          </a:p>
          <a:p>
            <a:pPr marL="171450" indent="-171450" algn="l" rtl="0">
              <a:buFont typeface="Arial" panose="020B0604020202020204" pitchFamily="34" charset="0"/>
              <a:buChar char="•"/>
            </a:pPr>
            <a:r>
              <a:rPr lang="en-gb" b="0" i="0" u="none" baseline="0" dirty="0"/>
              <a:t>Do you work alongside studies?</a:t>
            </a:r>
          </a:p>
          <a:p>
            <a:pPr marL="171450" indent="-171450" algn="l" rtl="0">
              <a:buFont typeface="Arial" panose="020B0604020202020204" pitchFamily="34" charset="0"/>
              <a:buChar char="•"/>
            </a:pPr>
            <a:r>
              <a:rPr lang="en-gb" b="0" i="0" u="none" baseline="0" dirty="0"/>
              <a:t>What are your plans for the future?</a:t>
            </a:r>
          </a:p>
          <a:p>
            <a:pPr marL="171450" indent="-171450" algn="l" rtl="0">
              <a:buFont typeface="Arial" panose="020B0604020202020204" pitchFamily="34" charset="0"/>
              <a:buChar char="•"/>
            </a:pPr>
            <a:r>
              <a:rPr lang="en-gb" b="0" i="0" u="none" baseline="0" dirty="0"/>
              <a:t>Is there anything else you would like to share about studying at Aalto?</a:t>
            </a:r>
          </a:p>
        </p:txBody>
      </p:sp>
      <p:sp>
        <p:nvSpPr>
          <p:cNvPr id="4" name="Slide Number Placeholder 3"/>
          <p:cNvSpPr>
            <a:spLocks noGrp="1"/>
          </p:cNvSpPr>
          <p:nvPr>
            <p:ph type="sldNum" sz="quarter" idx="5"/>
          </p:nvPr>
        </p:nvSpPr>
        <p:spPr/>
        <p:txBody>
          <a:bodyPr/>
          <a:lstStyle/>
          <a:p>
            <a:pPr algn="l" rtl="0"/>
            <a:fld id="{CB868C32-EF99-4F91-9ACD-FA27EAEF0DAD}" type="slidenum">
              <a:rPr/>
              <a:pPr/>
              <a:t>6</a:t>
            </a:fld>
            <a:endParaRPr lang="en-gb"/>
          </a:p>
        </p:txBody>
      </p:sp>
    </p:spTree>
    <p:extLst>
      <p:ext uri="{BB962C8B-B14F-4D97-AF65-F5344CB8AC3E}">
        <p14:creationId xmlns:p14="http://schemas.microsoft.com/office/powerpoint/2010/main" val="3244498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1" i="0" u="none" baseline="0"/>
              <a:t>Presenter: </a:t>
            </a:r>
          </a:p>
          <a:p>
            <a:pPr algn="l" rtl="0"/>
            <a:r>
              <a:rPr lang="en-gb" b="0" i="0" u="none" baseline="0"/>
              <a:t>Empty this sample timetable and fill in your own timetable. You can fill in your calendar for this week or for a typical study week. Add lectures, exercises, preparation time for examinations, student organisation activities, work (if any), gym classes, appointments with FSHS etc. Also mention the campus you are studying on (Otaniemi, Mikkeli) and the university spaces you are using (hub, Learning Centre, library, group work spaces, cafeterias). The point is to give the audience a realistic idea of how students use time and show that studying and student life is about more than just attending lectures.</a:t>
            </a:r>
          </a:p>
          <a:p>
            <a:endParaRPr lang="en-gb" dirty="0"/>
          </a:p>
          <a:p>
            <a:pPr algn="l" rtl="0"/>
            <a:r>
              <a:rPr lang="en-gb" b="0" i="0" u="none" baseline="0"/>
              <a:t>Talk about your experiences here:</a:t>
            </a:r>
          </a:p>
          <a:p>
            <a:pPr marL="171450" indent="-171450" algn="l" rtl="0">
              <a:buFont typeface="Arial" panose="020B0604020202020204" pitchFamily="34" charset="0"/>
              <a:buChar char="•"/>
            </a:pPr>
            <a:r>
              <a:rPr lang="en-gb" b="0" i="0" u="none" baseline="0"/>
              <a:t>What are you studying? (What study modules have you completed and what are you going to complete?)</a:t>
            </a:r>
          </a:p>
          <a:p>
            <a:pPr marL="171450" indent="-171450" algn="l" rtl="0">
              <a:buFont typeface="Arial" panose="020B0604020202020204" pitchFamily="34" charset="0"/>
              <a:buChar char="•"/>
            </a:pPr>
            <a:r>
              <a:rPr lang="en-gb" b="0" i="0" u="none" baseline="0"/>
              <a:t>How are you studying: does your everyday involve lectures, exercises, exams, etc.?</a:t>
            </a:r>
          </a:p>
          <a:p>
            <a:pPr marL="171450" indent="-171450" algn="l" rtl="0">
              <a:buFont typeface="Arial" panose="020B0604020202020204" pitchFamily="34" charset="0"/>
              <a:buChar char="•"/>
            </a:pPr>
            <a:r>
              <a:rPr lang="en-gb" b="0" i="0" u="none" baseline="0"/>
              <a:t>What types of projects have you been involved in?</a:t>
            </a:r>
          </a:p>
          <a:p>
            <a:endParaRPr lang="en-gb" dirty="0"/>
          </a:p>
          <a:p>
            <a:pPr algn="l" rtl="0"/>
            <a:r>
              <a:rPr lang="en-gb" b="0" i="0" u="none" baseline="0"/>
              <a:t>When discussing the timetable in the field of arts, you should mention:</a:t>
            </a:r>
          </a:p>
          <a:p>
            <a:pPr marL="171450" indent="-171450" algn="l" rtl="0">
              <a:buFont typeface="Arial" panose="020B0604020202020204" pitchFamily="34" charset="0"/>
              <a:buChar char="•"/>
            </a:pPr>
            <a:r>
              <a:rPr lang="en-gb" b="0" i="0" u="none" baseline="0"/>
              <a:t>very few exams, more practical work, projects evaluated through critiques</a:t>
            </a:r>
          </a:p>
          <a:p>
            <a:pPr marL="171450" indent="-171450" algn="l" rtl="0">
              <a:buFont typeface="Arial" panose="020B0604020202020204" pitchFamily="34" charset="0"/>
              <a:buChar char="•"/>
            </a:pPr>
            <a:r>
              <a:rPr lang="en-gb" b="0" i="0" u="none" baseline="0"/>
              <a:t>Most courses require class attendance.</a:t>
            </a:r>
          </a:p>
          <a:p>
            <a:pPr marL="171450" indent="-171450" algn="l" rtl="0">
              <a:buFont typeface="Arial" panose="020B0604020202020204" pitchFamily="34" charset="0"/>
              <a:buChar char="•"/>
            </a:pPr>
            <a:r>
              <a:rPr lang="en-gb" b="0" i="0" u="none" baseline="0"/>
              <a:t>Especially during bachelor's degree studies, it is typical to have an entire day (from 9 to 5 pm) of classes for the same course.</a:t>
            </a:r>
          </a:p>
        </p:txBody>
      </p:sp>
      <p:sp>
        <p:nvSpPr>
          <p:cNvPr id="4" name="Slide Number Placeholder 3"/>
          <p:cNvSpPr>
            <a:spLocks noGrp="1"/>
          </p:cNvSpPr>
          <p:nvPr>
            <p:ph type="sldNum" sz="quarter" idx="5"/>
          </p:nvPr>
        </p:nvSpPr>
        <p:spPr/>
        <p:txBody>
          <a:bodyPr/>
          <a:lstStyle/>
          <a:p>
            <a:pPr algn="l" rtl="0"/>
            <a:fld id="{CB868C32-EF99-4F91-9ACD-FA27EAEF0DAD}" type="slidenum">
              <a:rPr/>
              <a:pPr/>
              <a:t>7</a:t>
            </a:fld>
            <a:endParaRPr lang="en-gb"/>
          </a:p>
        </p:txBody>
      </p:sp>
    </p:spTree>
    <p:extLst>
      <p:ext uri="{BB962C8B-B14F-4D97-AF65-F5344CB8AC3E}">
        <p14:creationId xmlns:p14="http://schemas.microsoft.com/office/powerpoint/2010/main" val="190142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baseline="0"/>
              <a:t>Presenter: </a:t>
            </a:r>
          </a:p>
          <a:p>
            <a:pPr algn="l" rtl="0"/>
            <a:r>
              <a:rPr lang="en-gb" b="0" i="0" u="none" baseline="0"/>
              <a:t>Replace the images with your photos. </a:t>
            </a:r>
          </a:p>
          <a:p>
            <a:pPr algn="l" rtl="0"/>
            <a:r>
              <a:rPr lang="en-gb" b="0" i="0" u="none" baseline="0"/>
              <a:t>Feel free to share experiences of your studies + projects + your exchange studies + hobbies + subject organisation activities</a:t>
            </a:r>
          </a:p>
        </p:txBody>
      </p:sp>
      <p:sp>
        <p:nvSpPr>
          <p:cNvPr id="4" name="Slide Number Placeholder 3"/>
          <p:cNvSpPr>
            <a:spLocks noGrp="1"/>
          </p:cNvSpPr>
          <p:nvPr>
            <p:ph type="sldNum" sz="quarter" idx="5"/>
          </p:nvPr>
        </p:nvSpPr>
        <p:spPr/>
        <p:txBody>
          <a:bodyPr/>
          <a:lstStyle/>
          <a:p>
            <a:pPr algn="l" rtl="0"/>
            <a:fld id="{CB868C32-EF99-4F91-9ACD-FA27EAEF0DAD}" type="slidenum">
              <a:rPr/>
              <a:pPr/>
              <a:t>8</a:t>
            </a:fld>
            <a:endParaRPr lang="en-gb"/>
          </a:p>
        </p:txBody>
      </p:sp>
    </p:spTree>
    <p:extLst>
      <p:ext uri="{BB962C8B-B14F-4D97-AF65-F5344CB8AC3E}">
        <p14:creationId xmlns:p14="http://schemas.microsoft.com/office/powerpoint/2010/main" val="4227856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baseline="0"/>
              <a:t>Presenter: </a:t>
            </a:r>
          </a:p>
          <a:p>
            <a:pPr algn="l" rtl="0"/>
            <a:r>
              <a:rPr lang="en-gb" b="0" i="0" u="none" baseline="0"/>
              <a:t>Replace the images with your photos. The images may depict any of your study projects and from any field (technology, business, art)! If you do not have any images to share, you can delete this page.</a:t>
            </a:r>
          </a:p>
          <a:p>
            <a:pPr algn="l" rtl="0"/>
            <a:r>
              <a:rPr lang="en-gb" b="0" i="0" u="none" baseline="0"/>
              <a:t>Feel free to talk about any student projects you have been involved in.</a:t>
            </a:r>
          </a:p>
        </p:txBody>
      </p:sp>
      <p:sp>
        <p:nvSpPr>
          <p:cNvPr id="4" name="Slide Number Placeholder 3"/>
          <p:cNvSpPr>
            <a:spLocks noGrp="1"/>
          </p:cNvSpPr>
          <p:nvPr>
            <p:ph type="sldNum" sz="quarter" idx="5"/>
          </p:nvPr>
        </p:nvSpPr>
        <p:spPr/>
        <p:txBody>
          <a:bodyPr/>
          <a:lstStyle/>
          <a:p>
            <a:pPr algn="l" rtl="0"/>
            <a:fld id="{CB868C32-EF99-4F91-9ACD-FA27EAEF0DAD}" type="slidenum">
              <a:rPr/>
              <a:pPr/>
              <a:t>9</a:t>
            </a:fld>
            <a:endParaRPr lang="en-gb"/>
          </a:p>
        </p:txBody>
      </p:sp>
    </p:spTree>
    <p:extLst>
      <p:ext uri="{BB962C8B-B14F-4D97-AF65-F5344CB8AC3E}">
        <p14:creationId xmlns:p14="http://schemas.microsoft.com/office/powerpoint/2010/main" val="28534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gb" b="0" i="0" u="none" baseline="0"/>
              <a:t>Our degrees are highly valued and open up a wide variety of opportunities for developing society from a business perspective.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baseline="0"/>
              <a:t>You can complement your business studies with studies in the fields of technology, art and design.​</a:t>
            </a:r>
          </a:p>
          <a:p>
            <a:pPr marL="171450" indent="-171450" algn="l" rtl="0">
              <a:buFont typeface="Arial" panose="020B0604020202020204" pitchFamily="34" charset="0"/>
              <a:buChar char="•"/>
            </a:pPr>
            <a:r>
              <a:rPr lang="en-gb" b="0" i="0" u="none" baseline="0"/>
              <a:t>Our social media channels offer interesting contents and inspiring stories about studying, student life and our alumni.​</a:t>
            </a:r>
          </a:p>
          <a:p>
            <a:pPr marL="171450" indent="-171450" algn="l" rtl="0">
              <a:buFont typeface="Arial" panose="020B0604020202020204" pitchFamily="34" charset="0"/>
              <a:buChar char="•"/>
            </a:pPr>
            <a:r>
              <a:rPr lang="en-gb" b="0" i="0" u="none" baseline="0"/>
              <a:t>You can follow our student life especially on the BIZ Instagram account, which is often features takeovers by students of different programmes who post about the current affairs of the school.</a:t>
            </a:r>
          </a:p>
          <a:p>
            <a:endParaRPr lang="en-gb" dirty="0"/>
          </a:p>
          <a:p>
            <a:pPr algn="l" rtl="0"/>
            <a:r>
              <a:rPr lang="en-gb" b="0" i="0" u="none" baseline="0"/>
              <a:t>Studying economics and business administration is...</a:t>
            </a:r>
          </a:p>
          <a:p>
            <a:pPr marL="171450" indent="-171450" algn="l" rtl="0">
              <a:buFont typeface="Arial" panose="020B0604020202020204" pitchFamily="34" charset="0"/>
              <a:buChar char="•"/>
            </a:pPr>
            <a:r>
              <a:rPr lang="en-gb" b="1" i="0" u="none" baseline="0"/>
              <a:t>Independent and flexible.</a:t>
            </a:r>
            <a:br>
              <a:rPr lang="en-gb"/>
            </a:br>
            <a:r>
              <a:rPr lang="en-gb" b="0" i="0" u="none" baseline="0"/>
              <a:t>The courses consist of lectures, group work and in some cases, math exercise clinics and final exams. Everyone can study in their own way.​</a:t>
            </a:r>
          </a:p>
          <a:p>
            <a:pPr marL="171450" indent="-171450" algn="l" rtl="0">
              <a:buFont typeface="Arial" panose="020B0604020202020204" pitchFamily="34" charset="0"/>
              <a:buChar char="•"/>
            </a:pPr>
            <a:r>
              <a:rPr lang="en-gb" b="1" i="0" u="none" baseline="0"/>
              <a:t>Solution-oriented.</a:t>
            </a:r>
            <a:br>
              <a:rPr lang="en-gb"/>
            </a:br>
            <a:r>
              <a:rPr lang="en-gb" b="0" i="0" u="none" baseline="0"/>
              <a:t>The courses deal with and solve real-life global challenges of the corporate world and society. </a:t>
            </a:r>
          </a:p>
          <a:p>
            <a:pPr marL="171450" indent="-171450" algn="l" rtl="0">
              <a:buFont typeface="Arial" panose="020B0604020202020204" pitchFamily="34" charset="0"/>
              <a:buChar char="•"/>
            </a:pPr>
            <a:r>
              <a:rPr lang="en-gb" b="1" i="0" u="none" baseline="0"/>
              <a:t>Characterised by community spirit</a:t>
            </a:r>
            <a:r>
              <a:rPr lang="en-gb" b="0" i="0" u="none" baseline="0"/>
              <a:t>.</a:t>
            </a:r>
            <a:br>
              <a:rPr lang="en-gb"/>
            </a:br>
            <a:r>
              <a:rPr lang="en-gb" b="0" i="0" u="none" baseline="0"/>
              <a:t>The student association for the Aalto students of business, KY, advocates for students and organises a wide range of leisure activities. The strong team spirit and a sense of pulling together among our students is evident also in leisure time activities. </a:t>
            </a:r>
          </a:p>
          <a:p>
            <a:pPr marL="171450" indent="-171450" algn="l" rtl="0">
              <a:buFont typeface="Arial" panose="020B0604020202020204" pitchFamily="34" charset="0"/>
              <a:buChar char="•"/>
            </a:pPr>
            <a:r>
              <a:rPr lang="en-gb" b="1" i="0" u="none" baseline="0"/>
              <a:t>Expertise-building.</a:t>
            </a:r>
            <a:r>
              <a:rPr lang="en-gb" b="0" i="0" u="none" baseline="0"/>
              <a:t> </a:t>
            </a:r>
            <a:br>
              <a:rPr lang="en-gb"/>
            </a:br>
            <a:r>
              <a:rPr lang="en-gb" b="0" i="0" u="none" baseline="0"/>
              <a:t>You get the tools needed for working in specialist and managerial positions. A degree from the School of Business is a highly valued asset in the job market, and our graduates find employment easily in their field of study.</a:t>
            </a:r>
          </a:p>
        </p:txBody>
      </p:sp>
      <p:sp>
        <p:nvSpPr>
          <p:cNvPr id="4" name="Slide Number Placeholder 3"/>
          <p:cNvSpPr>
            <a:spLocks noGrp="1"/>
          </p:cNvSpPr>
          <p:nvPr>
            <p:ph type="sldNum" sz="quarter" idx="5"/>
          </p:nvPr>
        </p:nvSpPr>
        <p:spPr/>
        <p:txBody>
          <a:bodyPr/>
          <a:lstStyle/>
          <a:p>
            <a:pPr algn="l" rtl="0"/>
            <a:fld id="{CB868C32-EF99-4F91-9ACD-FA27EAEF0DAD}" type="slidenum">
              <a:rPr/>
              <a:pPr/>
              <a:t>11</a:t>
            </a:fld>
            <a:endParaRPr lang="en-gb"/>
          </a:p>
        </p:txBody>
      </p:sp>
    </p:spTree>
    <p:extLst>
      <p:ext uri="{BB962C8B-B14F-4D97-AF65-F5344CB8AC3E}">
        <p14:creationId xmlns:p14="http://schemas.microsoft.com/office/powerpoint/2010/main" val="3587304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0" i="0" u="none" baseline="0"/>
              <a:t>Major: Selected at the end of the first year</a:t>
            </a:r>
          </a:p>
          <a:p>
            <a:pPr algn="l" rtl="0"/>
            <a:r>
              <a:rPr lang="en-gb" b="0" i="0" u="none" baseline="0"/>
              <a:t>Built around a common core curriculum in the first year. After that, you get to focus on different specialisation areas and deepen your knowledge of the major of your choice.​</a:t>
            </a:r>
          </a:p>
          <a:p>
            <a:endParaRPr lang="en-gb" dirty="0"/>
          </a:p>
        </p:txBody>
      </p:sp>
      <p:sp>
        <p:nvSpPr>
          <p:cNvPr id="4" name="Slide Number Placeholder 3"/>
          <p:cNvSpPr>
            <a:spLocks noGrp="1"/>
          </p:cNvSpPr>
          <p:nvPr>
            <p:ph type="sldNum" sz="quarter" idx="5"/>
          </p:nvPr>
        </p:nvSpPr>
        <p:spPr/>
        <p:txBody>
          <a:bodyPr/>
          <a:lstStyle/>
          <a:p>
            <a:pPr algn="l" rtl="0"/>
            <a:fld id="{CB868C32-EF99-4F91-9ACD-FA27EAEF0DAD}" type="slidenum">
              <a:rPr/>
              <a:pPr/>
              <a:t>12</a:t>
            </a:fld>
            <a:endParaRPr lang="en-gb"/>
          </a:p>
        </p:txBody>
      </p:sp>
    </p:spTree>
    <p:extLst>
      <p:ext uri="{BB962C8B-B14F-4D97-AF65-F5344CB8AC3E}">
        <p14:creationId xmlns:p14="http://schemas.microsoft.com/office/powerpoint/2010/main" val="400446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reativecommons.org/licenses/by/4.0/" TargetMode="External"/><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creativecommons.org/licenses/by-nc-nd/4.0/" TargetMode="External"/><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3.png"/><Relationship Id="rId4" Type="http://schemas.microsoft.com/office/2007/relationships/hdphoto" Target="../media/hdphoto3.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hyperlink" Target="https://creativecommons.org/licenses/by-sa/4.0/" TargetMode="External"/><Relationship Id="rId1" Type="http://schemas.openxmlformats.org/officeDocument/2006/relationships/slideMaster" Target="../slideMasters/slideMaster1.xml"/><Relationship Id="rId6" Type="http://schemas.microsoft.com/office/2007/relationships/hdphoto" Target="../media/hdphoto7.wdp"/><Relationship Id="rId5" Type="http://schemas.openxmlformats.org/officeDocument/2006/relationships/image" Target="../media/image3.png"/><Relationship Id="rId4" Type="http://schemas.microsoft.com/office/2007/relationships/hdphoto" Target="../media/hdphoto6.wdp"/></Relationships>
</file>

<file path=ppt/slideLayouts/_rels/slideLayout80.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2BA800C0-3A4D-4F0E-A957-7F1E5DEEC7DA}" type="datetime1">
              <a:rPr lang="fi-FI" smtClean="0"/>
              <a:t>10.1.2025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5" name="Text Placeholder 4">
            <a:extLst>
              <a:ext uri="{FF2B5EF4-FFF2-40B4-BE49-F238E27FC236}">
                <a16:creationId xmlns:a16="http://schemas.microsoft.com/office/drawing/2014/main" id="{685D2EC0-DA54-1467-286B-7FC38FB8B70A}"/>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93848636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ue">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692D525C-3081-B968-0AF5-7BEF0546FF81}"/>
              </a:ext>
            </a:extLst>
          </p:cNvPr>
          <p:cNvSpPr>
            <a:spLocks noGrp="1"/>
          </p:cNvSpPr>
          <p:nvPr>
            <p:ph type="dt" sz="half" idx="14"/>
          </p:nvPr>
        </p:nvSpPr>
        <p:spPr/>
        <p:txBody>
          <a:bodyPr/>
          <a:lstStyle/>
          <a:p>
            <a:fld id="{16E1DA7C-1B08-4EB5-987E-7E79D498F0DB}" type="datetime1">
              <a:rPr lang="fi-FI" smtClean="0"/>
              <a:t>10.1.2025</a:t>
            </a:fld>
            <a:endParaRPr lang="fi-FI" dirty="0"/>
          </a:p>
        </p:txBody>
      </p:sp>
      <p:sp>
        <p:nvSpPr>
          <p:cNvPr id="5" name="Footer Placeholder 4">
            <a:extLst>
              <a:ext uri="{FF2B5EF4-FFF2-40B4-BE49-F238E27FC236}">
                <a16:creationId xmlns:a16="http://schemas.microsoft.com/office/drawing/2014/main" id="{392A5AC0-B982-BC97-275E-413CCD6728D9}"/>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7A42E97D-600F-96A3-1815-D8FD599585FB}"/>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4E29A865-2001-B925-B058-7F4CEC8FF5BF}"/>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5484076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Yellow">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769F6B43-DE36-0148-A7EA-157879F29459}"/>
              </a:ext>
            </a:extLst>
          </p:cNvPr>
          <p:cNvSpPr>
            <a:spLocks noGrp="1"/>
          </p:cNvSpPr>
          <p:nvPr>
            <p:ph type="dt" sz="half" idx="14"/>
          </p:nvPr>
        </p:nvSpPr>
        <p:spPr/>
        <p:txBody>
          <a:bodyPr/>
          <a:lstStyle/>
          <a:p>
            <a:fld id="{F319856C-22BD-41FC-AF81-1BB70C92327F}" type="datetime1">
              <a:rPr lang="fi-FI" smtClean="0"/>
              <a:t>10.1.2025</a:t>
            </a:fld>
            <a:endParaRPr lang="fi-FI" dirty="0"/>
          </a:p>
        </p:txBody>
      </p:sp>
      <p:sp>
        <p:nvSpPr>
          <p:cNvPr id="5" name="Footer Placeholder 4">
            <a:extLst>
              <a:ext uri="{FF2B5EF4-FFF2-40B4-BE49-F238E27FC236}">
                <a16:creationId xmlns:a16="http://schemas.microsoft.com/office/drawing/2014/main" id="{5FD05162-E4FC-F030-07AC-FC3AEEFFF4E1}"/>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102E61C5-655F-9E60-460E-8B16B76A7F3A}"/>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8E73BB4C-6EC5-371E-1EAE-C8A6FEDC360F}"/>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90820013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5E78DCC-4AC7-C533-30A2-5C63D26BDB4B}"/>
              </a:ext>
            </a:extLst>
          </p:cNvPr>
          <p:cNvSpPr>
            <a:spLocks noGrp="1"/>
          </p:cNvSpPr>
          <p:nvPr>
            <p:ph type="dt" sz="half" idx="14"/>
          </p:nvPr>
        </p:nvSpPr>
        <p:spPr/>
        <p:txBody>
          <a:bodyPr/>
          <a:lstStyle/>
          <a:p>
            <a:fld id="{94EEE8A0-D200-44C7-99BF-B78899738F43}" type="datetime1">
              <a:rPr lang="fi-FI" smtClean="0"/>
              <a:t>10.1.2025</a:t>
            </a:fld>
            <a:endParaRPr lang="fi-FI" dirty="0"/>
          </a:p>
        </p:txBody>
      </p:sp>
      <p:sp>
        <p:nvSpPr>
          <p:cNvPr id="5" name="Footer Placeholder 4">
            <a:extLst>
              <a:ext uri="{FF2B5EF4-FFF2-40B4-BE49-F238E27FC236}">
                <a16:creationId xmlns:a16="http://schemas.microsoft.com/office/drawing/2014/main" id="{F13AEA57-51F9-8677-BE77-6A173FB52ACF}"/>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545089EB-5ECF-87F1-77A7-C15D7B25B777}"/>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7D5F13A0-8C72-600B-9974-1DCA3E4159DC}"/>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52650258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solidFill>
                  <a:schemeClr val="bg1"/>
                </a:solidFill>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E68E7816-46AF-EDE4-B973-3A70EF994BCC}"/>
              </a:ext>
            </a:extLst>
          </p:cNvPr>
          <p:cNvSpPr>
            <a:spLocks noGrp="1"/>
          </p:cNvSpPr>
          <p:nvPr>
            <p:ph type="dt" sz="half" idx="14"/>
          </p:nvPr>
        </p:nvSpPr>
        <p:spPr/>
        <p:txBody>
          <a:bodyPr/>
          <a:lstStyle>
            <a:lvl1pPr>
              <a:defRPr>
                <a:solidFill>
                  <a:schemeClr val="bg1"/>
                </a:solidFill>
              </a:defRPr>
            </a:lvl1pPr>
          </a:lstStyle>
          <a:p>
            <a:fld id="{02096FD4-9DA7-448F-84D9-CC7ED86D62AD}" type="datetime1">
              <a:rPr lang="fi-FI" smtClean="0"/>
              <a:t>10.1.2025</a:t>
            </a:fld>
            <a:endParaRPr lang="fi-FI" dirty="0"/>
          </a:p>
        </p:txBody>
      </p:sp>
      <p:sp>
        <p:nvSpPr>
          <p:cNvPr id="5" name="Footer Placeholder 4">
            <a:extLst>
              <a:ext uri="{FF2B5EF4-FFF2-40B4-BE49-F238E27FC236}">
                <a16:creationId xmlns:a16="http://schemas.microsoft.com/office/drawing/2014/main" id="{E3E6E867-4E34-AE05-3565-F0277F684973}"/>
              </a:ext>
            </a:extLst>
          </p:cNvPr>
          <p:cNvSpPr>
            <a:spLocks noGrp="1"/>
          </p:cNvSpPr>
          <p:nvPr>
            <p:ph type="ftr" sz="quarter" idx="15"/>
          </p:nvPr>
        </p:nvSpPr>
        <p:spPr/>
        <p:txBody>
          <a:bodyPr/>
          <a:lstStyle>
            <a:lvl1pPr>
              <a:defRPr>
                <a:solidFill>
                  <a:schemeClr val="bg1"/>
                </a:solidFill>
              </a:defRPr>
            </a:lvl1pPr>
          </a:lstStyle>
          <a:p>
            <a:endParaRPr lang="fi-FI" dirty="0"/>
          </a:p>
        </p:txBody>
      </p:sp>
      <p:sp>
        <p:nvSpPr>
          <p:cNvPr id="6" name="Slide Number Placeholder 5">
            <a:extLst>
              <a:ext uri="{FF2B5EF4-FFF2-40B4-BE49-F238E27FC236}">
                <a16:creationId xmlns:a16="http://schemas.microsoft.com/office/drawing/2014/main" id="{1C11884A-89D7-C67B-7CC3-A45310410CE1}"/>
              </a:ext>
            </a:extLst>
          </p:cNvPr>
          <p:cNvSpPr>
            <a:spLocks noGrp="1"/>
          </p:cNvSpPr>
          <p:nvPr>
            <p:ph type="sldNum" sz="quarter" idx="16"/>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FB5327C8-35AE-43B7-A01A-DC1FE2F0BEF1}"/>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6632032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Red 2">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FAC22D7-D1D6-D8DB-06A4-46EE3349040B}"/>
              </a:ext>
            </a:extLst>
          </p:cNvPr>
          <p:cNvSpPr>
            <a:spLocks noGrp="1"/>
          </p:cNvSpPr>
          <p:nvPr>
            <p:ph type="dt" sz="half" idx="14"/>
          </p:nvPr>
        </p:nvSpPr>
        <p:spPr/>
        <p:txBody>
          <a:bodyPr/>
          <a:lstStyle/>
          <a:p>
            <a:fld id="{FFF71782-49DF-4251-96C1-1ED1AEE07179}" type="datetime1">
              <a:rPr lang="fi-FI" smtClean="0"/>
              <a:t>10.1.2025</a:t>
            </a:fld>
            <a:endParaRPr lang="fi-FI" dirty="0"/>
          </a:p>
        </p:txBody>
      </p:sp>
      <p:sp>
        <p:nvSpPr>
          <p:cNvPr id="5" name="Footer Placeholder 4">
            <a:extLst>
              <a:ext uri="{FF2B5EF4-FFF2-40B4-BE49-F238E27FC236}">
                <a16:creationId xmlns:a16="http://schemas.microsoft.com/office/drawing/2014/main" id="{1A1A431B-3F31-0E0E-6255-138EC93AAE64}"/>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D5BEC0DB-FC2B-561F-42FF-3B0802FA5285}"/>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DA234B95-8F0F-4EC3-9F33-8DD846B5BE8C}"/>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67922794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ue 2">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F01F7BF-6136-1293-03E9-87CB159D78B4}"/>
              </a:ext>
            </a:extLst>
          </p:cNvPr>
          <p:cNvSpPr>
            <a:spLocks noGrp="1"/>
          </p:cNvSpPr>
          <p:nvPr>
            <p:ph type="dt" sz="half" idx="14"/>
          </p:nvPr>
        </p:nvSpPr>
        <p:spPr/>
        <p:txBody>
          <a:bodyPr/>
          <a:lstStyle/>
          <a:p>
            <a:fld id="{BC625B14-2B4E-49A1-983C-100F50A12452}" type="datetime1">
              <a:rPr lang="fi-FI" smtClean="0"/>
              <a:t>10.1.2025</a:t>
            </a:fld>
            <a:endParaRPr lang="fi-FI" dirty="0"/>
          </a:p>
        </p:txBody>
      </p:sp>
      <p:sp>
        <p:nvSpPr>
          <p:cNvPr id="5" name="Footer Placeholder 4">
            <a:extLst>
              <a:ext uri="{FF2B5EF4-FFF2-40B4-BE49-F238E27FC236}">
                <a16:creationId xmlns:a16="http://schemas.microsoft.com/office/drawing/2014/main" id="{48FE259E-7E55-6AB4-BF0A-B44DAFEF9901}"/>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8F96378F-80BB-E789-AD86-D9EA44DA29E9}"/>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F82C49FA-163A-6789-9F54-6B5716B363AC}"/>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9252242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Yellow 2">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EB261AA-A967-344D-10CF-A52EC9EFC271}"/>
              </a:ext>
            </a:extLst>
          </p:cNvPr>
          <p:cNvSpPr>
            <a:spLocks noGrp="1"/>
          </p:cNvSpPr>
          <p:nvPr>
            <p:ph type="dt" sz="half" idx="14"/>
          </p:nvPr>
        </p:nvSpPr>
        <p:spPr/>
        <p:txBody>
          <a:bodyPr/>
          <a:lstStyle/>
          <a:p>
            <a:fld id="{4796F3FE-7809-47F6-A8C4-E1B9C9C651E4}" type="datetime1">
              <a:rPr lang="fi-FI" smtClean="0"/>
              <a:t>10.1.2025</a:t>
            </a:fld>
            <a:endParaRPr lang="fi-FI" dirty="0"/>
          </a:p>
        </p:txBody>
      </p:sp>
      <p:sp>
        <p:nvSpPr>
          <p:cNvPr id="5" name="Footer Placeholder 4">
            <a:extLst>
              <a:ext uri="{FF2B5EF4-FFF2-40B4-BE49-F238E27FC236}">
                <a16:creationId xmlns:a16="http://schemas.microsoft.com/office/drawing/2014/main" id="{DC5CAA6F-5588-75A0-B42A-E7B4358C7B7E}"/>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9C4CB569-8C10-87E5-2F35-74ED3EF15E59}"/>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8771EAB8-E976-3394-3EDD-274481E21104}"/>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6731957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Whit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ECE10FE-B9CB-31C9-C131-FA8A9355BEFC}"/>
              </a:ext>
            </a:extLst>
          </p:cNvPr>
          <p:cNvSpPr>
            <a:spLocks noGrp="1"/>
          </p:cNvSpPr>
          <p:nvPr>
            <p:ph type="dt" sz="half" idx="14"/>
          </p:nvPr>
        </p:nvSpPr>
        <p:spPr/>
        <p:txBody>
          <a:bodyPr/>
          <a:lstStyle/>
          <a:p>
            <a:fld id="{813C8835-D307-4258-A3A0-D6D01C3D6A02}" type="datetime1">
              <a:rPr lang="fi-FI" smtClean="0"/>
              <a:t>10.1.2025</a:t>
            </a:fld>
            <a:endParaRPr lang="fi-FI" dirty="0"/>
          </a:p>
        </p:txBody>
      </p:sp>
      <p:sp>
        <p:nvSpPr>
          <p:cNvPr id="5" name="Footer Placeholder 4">
            <a:extLst>
              <a:ext uri="{FF2B5EF4-FFF2-40B4-BE49-F238E27FC236}">
                <a16:creationId xmlns:a16="http://schemas.microsoft.com/office/drawing/2014/main" id="{E5AB6C74-8053-BBC4-940C-7BD1DA87F424}"/>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8233658A-D30E-64F2-DD4D-DE5EA0255E92}"/>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531D53A2-130E-125B-FE0A-6CBEABB25673}"/>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76340433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ack 2">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solidFill>
                  <a:schemeClr val="bg1"/>
                </a:solidFill>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AF731E99-3C7B-49D2-A668-4F81F502E959}" type="datetime1">
              <a:rPr lang="fi-FI" smtClean="0"/>
              <a:t>10.1.2025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062062DE-D201-A7D5-B7B2-4A339438FA13}"/>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44143580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Yellow 3">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6B325826-F92D-425A-81E3-2BBA101149E8}" type="datetime1">
              <a:rPr lang="fi-FI" smtClean="0"/>
              <a:t>10.1.2025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20483231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solidFill>
                  <a:schemeClr val="bg1"/>
                </a:solidFill>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3BCB5CE3-7640-4FB5-A2A4-770F0B4450C0}" type="datetime1">
              <a:rPr lang="fi-FI" smtClean="0"/>
              <a:t>10.1.2025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17CE8771-BE66-1CA7-49E6-9AB044AB7480}"/>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83463509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Red 3">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995732B7-9D02-43F0-8DDE-54D8F9C8E803}" type="datetime1">
              <a:rPr lang="fi-FI" smtClean="0"/>
              <a:t>10.1.2025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41791692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ue 3">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CC0E368C-9E03-4CFB-AB2B-A63C04375488}" type="datetime1">
              <a:rPr lang="fi-FI" smtClean="0"/>
              <a:t>10.1.2025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47634320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ack 3">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2806608F-D96E-42C2-B3A9-09B14D07446D}" type="datetime1">
              <a:rPr lang="fi-FI" smtClean="0"/>
              <a:t>10.1.2025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bg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29673422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White 3">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AC75DB03-1B34-47A3-8EA2-26D9E0502960}" type="datetime1">
              <a:rPr lang="fi-FI" smtClean="0"/>
              <a:t>10.1.2025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1867725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Title Slide Picture Blue">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692D525C-3081-B968-0AF5-7BEF0546FF81}"/>
              </a:ext>
            </a:extLst>
          </p:cNvPr>
          <p:cNvSpPr>
            <a:spLocks noGrp="1"/>
          </p:cNvSpPr>
          <p:nvPr>
            <p:ph type="dt" sz="half" idx="14"/>
          </p:nvPr>
        </p:nvSpPr>
        <p:spPr/>
        <p:txBody>
          <a:bodyPr/>
          <a:lstStyle/>
          <a:p>
            <a:fld id="{D6B0D008-8193-48BC-A9D4-6E53BDF600A8}" type="datetime1">
              <a:rPr lang="fi-FI" smtClean="0"/>
              <a:t>10.1.2025</a:t>
            </a:fld>
            <a:endParaRPr lang="fi-FI" dirty="0"/>
          </a:p>
        </p:txBody>
      </p:sp>
      <p:sp>
        <p:nvSpPr>
          <p:cNvPr id="5" name="Footer Placeholder 4">
            <a:extLst>
              <a:ext uri="{FF2B5EF4-FFF2-40B4-BE49-F238E27FC236}">
                <a16:creationId xmlns:a16="http://schemas.microsoft.com/office/drawing/2014/main" id="{392A5AC0-B982-BC97-275E-413CCD6728D9}"/>
              </a:ext>
            </a:extLst>
          </p:cNvPr>
          <p:cNvSpPr>
            <a:spLocks noGrp="1"/>
          </p:cNvSpPr>
          <p:nvPr>
            <p:ph type="ftr" sz="quarter" idx="15"/>
          </p:nvPr>
        </p:nvSpPr>
        <p:spPr/>
        <p:txBody>
          <a:bodyPr/>
          <a:lstStyle/>
          <a:p>
            <a:r>
              <a:rPr lang="fi-FI"/>
              <a:t>Presenter Name</a:t>
            </a:r>
            <a:endParaRPr lang="fi-FI" dirty="0"/>
          </a:p>
        </p:txBody>
      </p:sp>
      <p:sp>
        <p:nvSpPr>
          <p:cNvPr id="6" name="Slide Number Placeholder 5">
            <a:extLst>
              <a:ext uri="{FF2B5EF4-FFF2-40B4-BE49-F238E27FC236}">
                <a16:creationId xmlns:a16="http://schemas.microsoft.com/office/drawing/2014/main" id="{7A42E97D-600F-96A3-1815-D8FD599585FB}"/>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46071093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dirty="0"/>
              <a:t>Click to edit Master title style</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30458DA4-33CA-4F40-84C0-C5D87AF1589C}" type="datetime1">
              <a:rPr lang="fi-FI" smtClean="0"/>
              <a:t>10.1.2025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7660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ext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lvl1pPr>
              <a:defRPr>
                <a:solidFill>
                  <a:schemeClr val="bg1"/>
                </a:solidFill>
              </a:defRPr>
            </a:lvl1pPr>
          </a:lstStyle>
          <a:p>
            <a:fld id="{7B754492-5959-405F-BB07-7E0EE9FC2CC8}" type="datetime1">
              <a:rPr lang="fi-FI" smtClean="0"/>
              <a:t>10.1.2025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solidFill>
                  <a:schemeClr val="bg1"/>
                </a:solidFill>
              </a:defRPr>
            </a:lvl1pPr>
            <a:lvl2pPr>
              <a:defRPr sz="20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reeform 5">
            <a:extLst>
              <a:ext uri="{FF2B5EF4-FFF2-40B4-BE49-F238E27FC236}">
                <a16:creationId xmlns:a16="http://schemas.microsoft.com/office/drawing/2014/main" id="{1290A9EE-B882-1AC8-FB03-9E891579AE36}"/>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900206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A0239DF8-092B-4AB5-95F8-DF635D74427E}" type="datetime1">
              <a:rPr lang="fi-FI" smtClean="0"/>
              <a:t>10.1.2025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6180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EA559E86-1CB3-4CE6-8963-14FE44CF1175}" type="datetime1">
              <a:rPr lang="fi-FI" smtClean="0"/>
              <a:t>10.1.2025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45500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xt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6A6F64BC-3FC4-4D17-AFEA-4739F1CF634A}" type="datetime1">
              <a:rPr lang="fi-FI" smtClean="0"/>
              <a:t>10.1.2025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3780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8AA911A1-6509-4B52-A4B5-8D93C55C42FA}" type="datetime1">
              <a:rPr lang="fi-FI" smtClean="0"/>
              <a:t>10.1.2025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BE8238B0-7820-8869-963C-297CE0971F17}"/>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04392301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ullet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C594A674-E0AB-46AA-9F8F-32DDB772D094}" type="datetime1">
              <a:rPr lang="fi-FI" smtClean="0"/>
              <a:t>10.1.2025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4056715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Bullets and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solidFill>
                  <a:schemeClr val="bg1"/>
                </a:solidFill>
              </a:defRPr>
            </a:lvl1pPr>
            <a:lvl2pPr marL="539750" indent="-266700">
              <a:defRPr>
                <a:solidFill>
                  <a:schemeClr val="bg1"/>
                </a:solidFill>
              </a:defRPr>
            </a:lvl2pPr>
            <a:lvl3pPr marL="808038" indent="-276225">
              <a:defRPr>
                <a:solidFill>
                  <a:schemeClr val="bg1"/>
                </a:solidFill>
              </a:defRPr>
            </a:lvl3pPr>
            <a:lvl4pPr marL="1077913" indent="-266700">
              <a:defRPr>
                <a:solidFill>
                  <a:schemeClr val="bg1"/>
                </a:solidFill>
              </a:defRPr>
            </a:lvl4pPr>
            <a:lvl5pPr marL="1347788" indent="-266700">
              <a:defRPr>
                <a:solidFill>
                  <a:schemeClr val="bg1"/>
                </a:solidFill>
              </a:defRPr>
            </a:lvl5pPr>
            <a:lvl6pPr marL="1617663" indent="-266700">
              <a:defRPr>
                <a:solidFill>
                  <a:schemeClr val="bg1"/>
                </a:solidFill>
              </a:defRPr>
            </a:lvl6pPr>
            <a:lvl7pPr marL="1885950" indent="-276225">
              <a:defRPr>
                <a:solidFill>
                  <a:schemeClr val="bg1"/>
                </a:solidFill>
              </a:defRPr>
            </a:lvl7pPr>
            <a:lvl8pPr marL="2155825" indent="-266700">
              <a:defRPr>
                <a:solidFill>
                  <a:schemeClr val="bg1"/>
                </a:solidFill>
              </a:defRPr>
            </a:lvl8pPr>
            <a:lvl9pPr marL="2425700" indent="-266700">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lvl1pPr>
              <a:defRPr>
                <a:solidFill>
                  <a:schemeClr val="bg1"/>
                </a:solidFill>
              </a:defRPr>
            </a:lvl1pPr>
          </a:lstStyle>
          <a:p>
            <a:fld id="{0791284A-CABF-4497-83B4-2E7E36C65B62}" type="datetime1">
              <a:rPr lang="fi-FI" smtClean="0"/>
              <a:t>10.1.2025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7" name="Freeform 5">
            <a:extLst>
              <a:ext uri="{FF2B5EF4-FFF2-40B4-BE49-F238E27FC236}">
                <a16:creationId xmlns:a16="http://schemas.microsoft.com/office/drawing/2014/main" id="{E925B5BF-537D-28C4-E616-ABEDC53298DE}"/>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329321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ullets and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2CCF4195-3E4F-4802-A0F2-9D9B7509E1C7}" type="datetime1">
              <a:rPr lang="fi-FI" smtClean="0"/>
              <a:t>10.1.2025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689401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Bullets and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91754748-1252-48C2-8E09-54B8CE65B631}" type="datetime1">
              <a:rPr lang="fi-FI" smtClean="0"/>
              <a:t>10.1.2025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747321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ullets and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69035017-B4F5-432F-992F-B95BB71401F5}" type="datetime1">
              <a:rPr lang="fi-FI" smtClean="0"/>
              <a:t>10.1.2025</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99990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14B639F7-5547-422B-BAF7-85FD67290F65}" type="datetime1">
              <a:rPr lang="fi-FI" smtClean="0"/>
              <a:t>10.1.2025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4208665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wo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lvl1pPr>
              <a:defRPr>
                <a:solidFill>
                  <a:schemeClr val="bg1"/>
                </a:solidFill>
              </a:defRPr>
            </a:lvl1pPr>
          </a:lstStyle>
          <a:p>
            <a:fld id="{4D10182C-E677-4BA0-A94C-5F53DC12E022}" type="datetime1">
              <a:rPr lang="fi-FI" smtClean="0"/>
              <a:t>10.1.2025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3" name="Freeform 5">
            <a:extLst>
              <a:ext uri="{FF2B5EF4-FFF2-40B4-BE49-F238E27FC236}">
                <a16:creationId xmlns:a16="http://schemas.microsoft.com/office/drawing/2014/main" id="{18D0D236-0E9F-85F5-9BC1-6B8DF3DB512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609642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DA0E92C3-94CA-499B-8F0A-369D7AF6AB20}" type="datetime1">
              <a:rPr lang="fi-FI" smtClean="0"/>
              <a:t>10.1.2025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13396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F409CFA3-BD8D-4A0F-BE5E-96D0490262CC}" type="datetime1">
              <a:rPr lang="fi-FI" smtClean="0"/>
              <a:t>10.1.2025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40548651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635DB3C3-C280-4420-90D2-7CB625085D43}" type="datetime1">
              <a:rPr lang="fi-FI" smtClean="0"/>
              <a:t>10.1.2025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536162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526D2CFC-8823-4C00-A708-D980B01FF6F0}" type="datetime1">
              <a:rPr lang="fi-FI" smtClean="0"/>
              <a:t>10.1.2025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FF747EC8-23F9-90B5-2574-99507BD3437C}"/>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412890094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hree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B6E1A621-AA6D-40B1-939F-9469EEC32967}" type="datetime1">
              <a:rPr lang="fi-FI" smtClean="0"/>
              <a:t>10.1.2025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1056337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hree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lvl1pPr>
              <a:defRPr>
                <a:solidFill>
                  <a:schemeClr val="bg1"/>
                </a:solidFill>
              </a:defRPr>
            </a:lvl1pPr>
          </a:lstStyle>
          <a:p>
            <a:fld id="{AD6F3D1E-35B8-4377-9228-8E4F3040CA9A}" type="datetime1">
              <a:rPr lang="fi-FI" smtClean="0"/>
              <a:t>10.1.2025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8" name="Freeform 5">
            <a:extLst>
              <a:ext uri="{FF2B5EF4-FFF2-40B4-BE49-F238E27FC236}">
                <a16:creationId xmlns:a16="http://schemas.microsoft.com/office/drawing/2014/main" id="{D7912BB5-9834-D960-62E3-9D95A380EB5B}"/>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572633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D0CFC090-4479-40CA-BF03-CC893911B841}" type="datetime1">
              <a:rPr lang="fi-FI" smtClean="0"/>
              <a:t>10.1.2025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1186685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ree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C6FF5E7D-486B-408C-A3C6-F5403E3EBDC5}" type="datetime1">
              <a:rPr lang="fi-FI" smtClean="0"/>
              <a:t>10.1.2025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503550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ree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551E4566-A45B-435A-BEE5-C906812F7452}" type="datetime1">
              <a:rPr lang="fi-FI" smtClean="0"/>
              <a:t>10.1.2025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2120590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ection Header Blue">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910783D3-C302-4CE8-B9EA-53F31C941894}" type="datetime1">
              <a:rPr lang="fi-FI" smtClean="0"/>
              <a:t>10.1.2025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215482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 and Picture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10F2C7BC-AA75-561B-AC06-1034496152FA}"/>
              </a:ext>
            </a:extLst>
          </p:cNvPr>
          <p:cNvSpPr>
            <a:spLocks noGrp="1"/>
          </p:cNvSpPr>
          <p:nvPr>
            <p:ph type="dt" sz="half" idx="14"/>
          </p:nvPr>
        </p:nvSpPr>
        <p:spPr/>
        <p:txBody>
          <a:bodyPr/>
          <a:lstStyle/>
          <a:p>
            <a:fld id="{BFB5FF9F-7366-4D75-BD01-ADF31E2F54E0}" type="datetime1">
              <a:rPr lang="fi-FI" smtClean="0"/>
              <a:t>10.1.2025</a:t>
            </a:fld>
            <a:endParaRPr lang="fi-FI" dirty="0"/>
          </a:p>
        </p:txBody>
      </p:sp>
      <p:sp>
        <p:nvSpPr>
          <p:cNvPr id="9" name="Footer Placeholder 8">
            <a:extLst>
              <a:ext uri="{FF2B5EF4-FFF2-40B4-BE49-F238E27FC236}">
                <a16:creationId xmlns:a16="http://schemas.microsoft.com/office/drawing/2014/main" id="{3EC51CAF-7174-FC82-643D-1D327D11943D}"/>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59484465-F54B-AF10-4DE5-9408CEC67995}"/>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3359775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 Header Yellow">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84200324-DFA4-49F0-8D2D-303DEEB0EA43}" type="datetime1">
              <a:rPr lang="fi-FI" smtClean="0"/>
              <a:t>10.1.2025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1056522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ontent and Picture 3 ">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bg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5130E494-A65E-1D78-DB63-3C5D959CBFE0}"/>
              </a:ext>
            </a:extLst>
          </p:cNvPr>
          <p:cNvSpPr>
            <a:spLocks noGrp="1"/>
          </p:cNvSpPr>
          <p:nvPr>
            <p:ph type="dt" sz="half" idx="15"/>
          </p:nvPr>
        </p:nvSpPr>
        <p:spPr/>
        <p:txBody>
          <a:bodyPr/>
          <a:lstStyle/>
          <a:p>
            <a:fld id="{B493C2D9-4607-4F25-838E-29642C274E85}" type="datetime1">
              <a:rPr lang="fi-FI" smtClean="0"/>
              <a:t>10.1.2025</a:t>
            </a:fld>
            <a:endParaRPr lang="fi-FI" dirty="0"/>
          </a:p>
        </p:txBody>
      </p:sp>
      <p:sp>
        <p:nvSpPr>
          <p:cNvPr id="10" name="Footer Placeholder 9">
            <a:extLst>
              <a:ext uri="{FF2B5EF4-FFF2-40B4-BE49-F238E27FC236}">
                <a16:creationId xmlns:a16="http://schemas.microsoft.com/office/drawing/2014/main" id="{97EEDB51-27D7-7F66-3869-56438094A3FB}"/>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9036D707-D9E0-5D34-60D5-E79DC6881585}"/>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010721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Header ">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DA295A12-8B8C-4007-850B-44A0D4529874}" type="datetime1">
              <a:rPr lang="fi-FI" smtClean="0"/>
              <a:t>10.1.2025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426800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F066E027-4D73-4CB7-87BB-6D70A1EEB5D1}" type="datetime1">
              <a:rPr lang="fi-FI" smtClean="0"/>
              <a:t>10.1.2025</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42AFFA61-D07E-1D11-5EDF-C23F0A945B52}"/>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65962725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ction Header Black">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lvl1pPr>
              <a:defRPr>
                <a:solidFill>
                  <a:schemeClr val="bg1"/>
                </a:solidFill>
              </a:defRPr>
            </a:lvl1pPr>
          </a:lstStyle>
          <a:p>
            <a:fld id="{22CB6D36-B3FA-4AFA-99E9-ACC3E0483424}" type="datetime1">
              <a:rPr lang="fi-FI" smtClean="0"/>
              <a:t>10.1.2025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solidFill>
                  <a:schemeClr val="bg1"/>
                </a:solidFill>
                <a:latin typeface="+mj-lt"/>
              </a:defRPr>
            </a:lvl1pPr>
          </a:lstStyle>
          <a:p>
            <a:r>
              <a:rPr lang="en-US" dirty="0"/>
              <a:t>Click to edit Master title style</a:t>
            </a:r>
            <a:endParaRPr lang="fi-FI" dirty="0"/>
          </a:p>
        </p:txBody>
      </p:sp>
      <p:sp>
        <p:nvSpPr>
          <p:cNvPr id="2" name="Freeform 5">
            <a:extLst>
              <a:ext uri="{FF2B5EF4-FFF2-40B4-BE49-F238E27FC236}">
                <a16:creationId xmlns:a16="http://schemas.microsoft.com/office/drawing/2014/main" id="{5A269375-E1A8-C31B-7E8E-7F024302667C}"/>
              </a:ext>
              <a:ext uri="{C183D7F6-B498-43B3-948B-1728B52AA6E4}">
                <adec:decorative xmlns:adec="http://schemas.microsoft.com/office/drawing/2017/decorative" val="1"/>
              </a:ext>
            </a:extLst>
          </p:cNvPr>
          <p:cNvSpPr>
            <a:spLocks noChangeAspect="1" noEditPoints="1"/>
          </p:cNvSpPr>
          <p:nvPr userDrawn="1"/>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167825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910783D3-C302-4CE8-B9EA-53F31C941894}" type="datetime1">
              <a:rPr lang="fi-FI" smtClean="0"/>
              <a:t>10.1.2025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34831382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Header Red">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EF73C4E9-059E-42D7-8677-9843F477B904}" type="datetime1">
              <a:rPr lang="fi-FI" smtClean="0"/>
              <a:t>10.1.2025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875309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Header Yellow">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84200324-DFA4-49F0-8D2D-303DEEB0EA43}" type="datetime1">
              <a:rPr lang="fi-FI" smtClean="0"/>
              <a:t>10.1.2025</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657095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and Picture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10F2C7BC-AA75-561B-AC06-1034496152FA}"/>
              </a:ext>
            </a:extLst>
          </p:cNvPr>
          <p:cNvSpPr>
            <a:spLocks noGrp="1"/>
          </p:cNvSpPr>
          <p:nvPr>
            <p:ph type="dt" sz="half" idx="14"/>
          </p:nvPr>
        </p:nvSpPr>
        <p:spPr/>
        <p:txBody>
          <a:bodyPr/>
          <a:lstStyle/>
          <a:p>
            <a:fld id="{BFB5FF9F-7366-4D75-BD01-ADF31E2F54E0}" type="datetime1">
              <a:rPr lang="fi-FI" smtClean="0"/>
              <a:t>10.1.2025</a:t>
            </a:fld>
            <a:endParaRPr lang="fi-FI" dirty="0"/>
          </a:p>
        </p:txBody>
      </p:sp>
      <p:sp>
        <p:nvSpPr>
          <p:cNvPr id="9" name="Footer Placeholder 8">
            <a:extLst>
              <a:ext uri="{FF2B5EF4-FFF2-40B4-BE49-F238E27FC236}">
                <a16:creationId xmlns:a16="http://schemas.microsoft.com/office/drawing/2014/main" id="{3EC51CAF-7174-FC82-643D-1D327D11943D}"/>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59484465-F54B-AF10-4DE5-9408CEC67995}"/>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168266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ontent and Picture Black">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solidFill>
                  <a:schemeClr val="bg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Freeform 5">
            <a:extLst>
              <a:ext uri="{FF2B5EF4-FFF2-40B4-BE49-F238E27FC236}">
                <a16:creationId xmlns:a16="http://schemas.microsoft.com/office/drawing/2014/main" id="{E9DBB8D9-1FAC-C1EB-F377-B1DBC3921D1F}"/>
              </a:ext>
              <a:ext uri="{C183D7F6-B498-43B3-948B-1728B52AA6E4}">
                <adec:decorative xmlns:adec="http://schemas.microsoft.com/office/drawing/2017/decorative" val="0"/>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Date Placeholder 8">
            <a:extLst>
              <a:ext uri="{FF2B5EF4-FFF2-40B4-BE49-F238E27FC236}">
                <a16:creationId xmlns:a16="http://schemas.microsoft.com/office/drawing/2014/main" id="{4D950C6D-A26F-82AD-182C-D6A75325AABD}"/>
              </a:ext>
            </a:extLst>
          </p:cNvPr>
          <p:cNvSpPr>
            <a:spLocks noGrp="1"/>
          </p:cNvSpPr>
          <p:nvPr>
            <p:ph type="dt" sz="half" idx="14"/>
          </p:nvPr>
        </p:nvSpPr>
        <p:spPr/>
        <p:txBody>
          <a:bodyPr/>
          <a:lstStyle/>
          <a:p>
            <a:fld id="{87A4AAFC-D29D-45DC-ABE1-37B1FBC16F7D}" type="datetime1">
              <a:rPr lang="fi-FI" smtClean="0"/>
              <a:t>10.1.2025</a:t>
            </a:fld>
            <a:endParaRPr lang="fi-FI" dirty="0"/>
          </a:p>
        </p:txBody>
      </p:sp>
      <p:sp>
        <p:nvSpPr>
          <p:cNvPr id="10" name="Footer Placeholder 9">
            <a:extLst>
              <a:ext uri="{FF2B5EF4-FFF2-40B4-BE49-F238E27FC236}">
                <a16:creationId xmlns:a16="http://schemas.microsoft.com/office/drawing/2014/main" id="{B6FD463F-4C08-CD4B-ACA8-A8D406E1D024}"/>
              </a:ext>
            </a:extLst>
          </p:cNvPr>
          <p:cNvSpPr>
            <a:spLocks noGrp="1"/>
          </p:cNvSpPr>
          <p:nvPr>
            <p:ph type="ftr" sz="quarter" idx="15"/>
          </p:nvPr>
        </p:nvSpPr>
        <p:spPr/>
        <p:txBody>
          <a:bodyPr/>
          <a:lstStyle/>
          <a:p>
            <a:endParaRPr lang="fi-FI" dirty="0"/>
          </a:p>
        </p:txBody>
      </p:sp>
      <p:sp>
        <p:nvSpPr>
          <p:cNvPr id="11" name="Slide Number Placeholder 10">
            <a:extLst>
              <a:ext uri="{FF2B5EF4-FFF2-40B4-BE49-F238E27FC236}">
                <a16:creationId xmlns:a16="http://schemas.microsoft.com/office/drawing/2014/main" id="{6FDEFB73-E47C-07B1-833F-288DD37CC7D7}"/>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728176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and Picture Blue">
    <p:bg>
      <p:bgPr>
        <a:solidFill>
          <a:schemeClr val="accent3"/>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65EB32AC-0ABC-0E7B-294B-708C591BFA29}"/>
              </a:ext>
            </a:extLst>
          </p:cNvPr>
          <p:cNvSpPr>
            <a:spLocks noGrp="1"/>
          </p:cNvSpPr>
          <p:nvPr>
            <p:ph type="dt" sz="half" idx="14"/>
          </p:nvPr>
        </p:nvSpPr>
        <p:spPr/>
        <p:txBody>
          <a:bodyPr/>
          <a:lstStyle/>
          <a:p>
            <a:fld id="{304998F4-2F81-4369-A9C3-4C11FF2B705D}" type="datetime1">
              <a:rPr lang="fi-FI" smtClean="0"/>
              <a:t>10.1.2025</a:t>
            </a:fld>
            <a:endParaRPr lang="fi-FI" dirty="0"/>
          </a:p>
        </p:txBody>
      </p:sp>
      <p:sp>
        <p:nvSpPr>
          <p:cNvPr id="9" name="Footer Placeholder 8">
            <a:extLst>
              <a:ext uri="{FF2B5EF4-FFF2-40B4-BE49-F238E27FC236}">
                <a16:creationId xmlns:a16="http://schemas.microsoft.com/office/drawing/2014/main" id="{5E3C45FD-2DA7-21D3-D7EA-EDB8CC0DEDE0}"/>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EA7EF4F3-F356-D015-B51C-F58A2EFAFC65}"/>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811194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and Picture Red">
    <p:bg>
      <p:bgPr>
        <a:solidFill>
          <a:schemeClr val="accent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DCD17003-12B8-DA47-F8E1-382B0F5AA96D}"/>
              </a:ext>
            </a:extLst>
          </p:cNvPr>
          <p:cNvSpPr>
            <a:spLocks noGrp="1"/>
          </p:cNvSpPr>
          <p:nvPr>
            <p:ph type="dt" sz="half" idx="14"/>
          </p:nvPr>
        </p:nvSpPr>
        <p:spPr/>
        <p:txBody>
          <a:bodyPr/>
          <a:lstStyle/>
          <a:p>
            <a:fld id="{E7BE412D-10C7-44A0-BC40-FC8DD30592C7}" type="datetime1">
              <a:rPr lang="fi-FI" smtClean="0"/>
              <a:t>10.1.2025</a:t>
            </a:fld>
            <a:endParaRPr lang="fi-FI" dirty="0"/>
          </a:p>
        </p:txBody>
      </p:sp>
      <p:sp>
        <p:nvSpPr>
          <p:cNvPr id="9" name="Footer Placeholder 8">
            <a:extLst>
              <a:ext uri="{FF2B5EF4-FFF2-40B4-BE49-F238E27FC236}">
                <a16:creationId xmlns:a16="http://schemas.microsoft.com/office/drawing/2014/main" id="{9D2F484C-0C8C-D0FD-09BC-0B16D6CA5709}"/>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CEF20DBE-D9A9-41D0-C209-1177231424EB}"/>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3770456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and Picture Yellow">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5C2B3000-AED7-FFA7-06DD-1B8AF1D7EF5D}"/>
              </a:ext>
            </a:extLst>
          </p:cNvPr>
          <p:cNvSpPr>
            <a:spLocks noGrp="1"/>
          </p:cNvSpPr>
          <p:nvPr>
            <p:ph type="dt" sz="half" idx="14"/>
          </p:nvPr>
        </p:nvSpPr>
        <p:spPr/>
        <p:txBody>
          <a:bodyPr/>
          <a:lstStyle/>
          <a:p>
            <a:fld id="{667ABD72-D0D7-429E-B3E1-1252DD21ED20}" type="datetime1">
              <a:rPr lang="fi-FI" smtClean="0"/>
              <a:t>10.1.2025</a:t>
            </a:fld>
            <a:endParaRPr lang="fi-FI" dirty="0"/>
          </a:p>
        </p:txBody>
      </p:sp>
      <p:sp>
        <p:nvSpPr>
          <p:cNvPr id="9" name="Footer Placeholder 8">
            <a:extLst>
              <a:ext uri="{FF2B5EF4-FFF2-40B4-BE49-F238E27FC236}">
                <a16:creationId xmlns:a16="http://schemas.microsoft.com/office/drawing/2014/main" id="{C4980F80-8A9D-A1A1-2592-73099A506595}"/>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621E2DBB-4A09-9204-F075-52D5356D843C}"/>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034088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ntent and Picture 2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 uri="{C183D7F6-B498-43B3-948B-1728B52AA6E4}">
                <adec:decorative xmlns:adec="http://schemas.microsoft.com/office/drawing/2017/decorative" val="0"/>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3" name="Date Placeholder 2">
            <a:extLst>
              <a:ext uri="{FF2B5EF4-FFF2-40B4-BE49-F238E27FC236}">
                <a16:creationId xmlns:a16="http://schemas.microsoft.com/office/drawing/2014/main" id="{8550C619-D2A1-26CD-F8DE-1F1FC0A0EB16}"/>
              </a:ext>
            </a:extLst>
          </p:cNvPr>
          <p:cNvSpPr>
            <a:spLocks noGrp="1"/>
          </p:cNvSpPr>
          <p:nvPr>
            <p:ph type="dt" sz="half" idx="15"/>
          </p:nvPr>
        </p:nvSpPr>
        <p:spPr/>
        <p:txBody>
          <a:bodyPr/>
          <a:lstStyle>
            <a:lvl1pPr>
              <a:defRPr>
                <a:solidFill>
                  <a:schemeClr val="bg1"/>
                </a:solidFill>
              </a:defRPr>
            </a:lvl1pPr>
          </a:lstStyle>
          <a:p>
            <a:fld id="{F823836F-07D2-4172-8173-10D42966730C}" type="datetime1">
              <a:rPr lang="fi-FI" smtClean="0"/>
              <a:t>10.1.2025</a:t>
            </a:fld>
            <a:endParaRPr lang="fi-FI" dirty="0"/>
          </a:p>
        </p:txBody>
      </p:sp>
      <p:sp>
        <p:nvSpPr>
          <p:cNvPr id="4" name="Footer Placeholder 3">
            <a:extLst>
              <a:ext uri="{FF2B5EF4-FFF2-40B4-BE49-F238E27FC236}">
                <a16:creationId xmlns:a16="http://schemas.microsoft.com/office/drawing/2014/main" id="{B7E340A2-ADB0-C4DB-BEC4-741C5D2BFA91}"/>
              </a:ext>
            </a:extLst>
          </p:cNvPr>
          <p:cNvSpPr>
            <a:spLocks noGrp="1"/>
          </p:cNvSpPr>
          <p:nvPr>
            <p:ph type="ftr" sz="quarter" idx="16"/>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9F832BD1-9BBA-98CE-116F-05ABC6CBA930}"/>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005483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CC-BY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D46EE52C-9E06-4E02-8127-1255946ED61A}" type="datetime1">
              <a:rPr lang="fi-FI" smtClean="0"/>
              <a:t>10.1.2025</a:t>
            </a:fld>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071664" y="6309320"/>
            <a:ext cx="7128792" cy="143869"/>
          </a:xfrm>
        </p:spPr>
        <p:txBody>
          <a:bodyPr/>
          <a:lstStyle/>
          <a:p>
            <a:endParaRPr lang="fi-FI" dirty="0"/>
          </a:p>
        </p:txBody>
      </p:sp>
      <p:pic>
        <p:nvPicPr>
          <p:cNvPr id="8" name="Picture 7">
            <a:hlinkClick r:id="rId2"/>
            <a:extLst>
              <a:ext uri="{FF2B5EF4-FFF2-40B4-BE49-F238E27FC236}">
                <a16:creationId xmlns:a16="http://schemas.microsoft.com/office/drawing/2014/main" id="{F108979D-2C35-8DF7-C967-157BD0DD7FD6}"/>
              </a:ext>
              <a:ext uri="{C183D7F6-B498-43B3-948B-1728B52AA6E4}">
                <adec:decorative xmlns:adec="http://schemas.microsoft.com/office/drawing/2017/decorative" val="1"/>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a:hlinkClick r:id="rId2"/>
            <a:extLst>
              <a:ext uri="{FF2B5EF4-FFF2-40B4-BE49-F238E27FC236}">
                <a16:creationId xmlns:a16="http://schemas.microsoft.com/office/drawing/2014/main" id="{C1BC6918-6C5B-C3AF-A51B-FB591F80BF0B}"/>
              </a:ext>
              <a:ext uri="{C183D7F6-B498-43B3-948B-1728B52AA6E4}">
                <adec:decorative xmlns:adec="http://schemas.microsoft.com/office/drawing/2017/decorative" val="1"/>
              </a:ext>
            </a:extLst>
          </p:cNvPr>
          <p:cNvPicPr>
            <a:picLocks noChangeAspect="1"/>
          </p:cNvPicPr>
          <p:nvPr/>
        </p:nvPicPr>
        <p:blipFill>
          <a:blip r:embed="rId5" cstate="email">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 uri="{C183D7F6-B498-43B3-948B-1728B52AA6E4}">
                <adec:decorative xmlns:adec="http://schemas.microsoft.com/office/drawing/2017/decorative" val="1"/>
              </a:ext>
            </a:extLst>
          </p:cNvPr>
          <p:cNvSpPr txBox="1"/>
          <p:nvPr/>
        </p:nvSpPr>
        <p:spPr>
          <a:xfrm>
            <a:off x="1271696" y="6093296"/>
            <a:ext cx="1799968" cy="360040"/>
          </a:xfrm>
          <a:prstGeom prst="rect">
            <a:avLst/>
          </a:prstGeom>
          <a:noFill/>
        </p:spPr>
        <p:txBody>
          <a:bodyPr wrap="square" lIns="0" tIns="0" rIns="0" bIns="0" rtlCol="0" anchor="ctr" anchorCtr="0">
            <a:noAutofit/>
          </a:bodyPr>
          <a:lstStyle/>
          <a:p>
            <a:pPr algn="l"/>
            <a:r>
              <a:rPr lang="en-GB" sz="800" dirty="0">
                <a:solidFill>
                  <a:schemeClr val="tx1"/>
                </a:solidFill>
                <a:effectLst/>
              </a:rPr>
              <a:t>Content is available under</a:t>
            </a:r>
          </a:p>
          <a:p>
            <a:pPr algn="l"/>
            <a:r>
              <a:rPr lang="en-GB" sz="800" dirty="0">
                <a:solidFill>
                  <a:schemeClr val="tx1"/>
                </a:solidFill>
                <a:effectLst/>
              </a:rPr>
              <a:t>CC BY 4.0 unless otherwise stated</a:t>
            </a:r>
          </a:p>
        </p:txBody>
      </p:sp>
      <p:sp>
        <p:nvSpPr>
          <p:cNvPr id="4" name="Text Placeholder 4">
            <a:extLst>
              <a:ext uri="{FF2B5EF4-FFF2-40B4-BE49-F238E27FC236}">
                <a16:creationId xmlns:a16="http://schemas.microsoft.com/office/drawing/2014/main" id="{83EA7968-9906-90DD-0C99-D5655D7F7ABF}"/>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596526459"/>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and Picture 2 Blue">
    <p:bg>
      <p:bgPr>
        <a:solidFill>
          <a:schemeClr val="accent3"/>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3" name="Date Placeholder 2">
            <a:extLst>
              <a:ext uri="{FF2B5EF4-FFF2-40B4-BE49-F238E27FC236}">
                <a16:creationId xmlns:a16="http://schemas.microsoft.com/office/drawing/2014/main" id="{1B2A142A-BF4E-5EF0-8055-D60384BD50E9}"/>
              </a:ext>
            </a:extLst>
          </p:cNvPr>
          <p:cNvSpPr>
            <a:spLocks noGrp="1"/>
          </p:cNvSpPr>
          <p:nvPr>
            <p:ph type="dt" sz="half" idx="15"/>
          </p:nvPr>
        </p:nvSpPr>
        <p:spPr/>
        <p:txBody>
          <a:bodyPr/>
          <a:lstStyle>
            <a:lvl1pPr>
              <a:defRPr>
                <a:solidFill>
                  <a:schemeClr val="bg1"/>
                </a:solidFill>
              </a:defRPr>
            </a:lvl1pPr>
          </a:lstStyle>
          <a:p>
            <a:fld id="{BB3A5BA6-4852-4E5E-894B-0E83F84A5EB0}" type="datetime1">
              <a:rPr lang="fi-FI" smtClean="0"/>
              <a:t>10.1.2025</a:t>
            </a:fld>
            <a:endParaRPr lang="fi-FI" dirty="0"/>
          </a:p>
        </p:txBody>
      </p:sp>
      <p:sp>
        <p:nvSpPr>
          <p:cNvPr id="4" name="Footer Placeholder 3">
            <a:extLst>
              <a:ext uri="{FF2B5EF4-FFF2-40B4-BE49-F238E27FC236}">
                <a16:creationId xmlns:a16="http://schemas.microsoft.com/office/drawing/2014/main" id="{3BF780F4-1A92-F147-469C-3F289BD99E64}"/>
              </a:ext>
            </a:extLst>
          </p:cNvPr>
          <p:cNvSpPr>
            <a:spLocks noGrp="1"/>
          </p:cNvSpPr>
          <p:nvPr>
            <p:ph type="ftr" sz="quarter" idx="16"/>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696244F1-5AD7-1A82-FC48-D3C4AC0F7D18}"/>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3343028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and Picture 2 Red">
    <p:bg>
      <p:bgPr>
        <a:solidFill>
          <a:schemeClr val="accent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3" name="Date Placeholder 2">
            <a:extLst>
              <a:ext uri="{FF2B5EF4-FFF2-40B4-BE49-F238E27FC236}">
                <a16:creationId xmlns:a16="http://schemas.microsoft.com/office/drawing/2014/main" id="{F2993854-8244-43E3-C637-3DC3E22EE8CD}"/>
              </a:ext>
            </a:extLst>
          </p:cNvPr>
          <p:cNvSpPr>
            <a:spLocks noGrp="1"/>
          </p:cNvSpPr>
          <p:nvPr>
            <p:ph type="dt" sz="half" idx="15"/>
          </p:nvPr>
        </p:nvSpPr>
        <p:spPr/>
        <p:txBody>
          <a:bodyPr/>
          <a:lstStyle>
            <a:lvl1pPr>
              <a:defRPr>
                <a:solidFill>
                  <a:schemeClr val="bg1"/>
                </a:solidFill>
              </a:defRPr>
            </a:lvl1pPr>
          </a:lstStyle>
          <a:p>
            <a:fld id="{05F8722D-ED71-43A3-B087-B2D89AD1642A}" type="datetime1">
              <a:rPr lang="fi-FI" smtClean="0"/>
              <a:t>10.1.2025</a:t>
            </a:fld>
            <a:endParaRPr lang="fi-FI" dirty="0"/>
          </a:p>
        </p:txBody>
      </p:sp>
      <p:sp>
        <p:nvSpPr>
          <p:cNvPr id="4" name="Footer Placeholder 3">
            <a:extLst>
              <a:ext uri="{FF2B5EF4-FFF2-40B4-BE49-F238E27FC236}">
                <a16:creationId xmlns:a16="http://schemas.microsoft.com/office/drawing/2014/main" id="{716C7C5B-53CC-BAF2-FF29-BF8EBB2FDDB5}"/>
              </a:ext>
            </a:extLst>
          </p:cNvPr>
          <p:cNvSpPr>
            <a:spLocks noGrp="1"/>
          </p:cNvSpPr>
          <p:nvPr>
            <p:ph type="ftr" sz="quarter" idx="16"/>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6B487434-97D5-2547-3523-2345F0919C58}"/>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807967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and Picture 2 Yellow">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3" name="Date Placeholder 2">
            <a:extLst>
              <a:ext uri="{FF2B5EF4-FFF2-40B4-BE49-F238E27FC236}">
                <a16:creationId xmlns:a16="http://schemas.microsoft.com/office/drawing/2014/main" id="{2E59C5E6-3848-DD51-861F-156013956903}"/>
              </a:ext>
            </a:extLst>
          </p:cNvPr>
          <p:cNvSpPr>
            <a:spLocks noGrp="1"/>
          </p:cNvSpPr>
          <p:nvPr>
            <p:ph type="dt" sz="half" idx="15"/>
          </p:nvPr>
        </p:nvSpPr>
        <p:spPr/>
        <p:txBody>
          <a:bodyPr/>
          <a:lstStyle>
            <a:lvl1pPr>
              <a:defRPr>
                <a:solidFill>
                  <a:schemeClr val="bg1"/>
                </a:solidFill>
              </a:defRPr>
            </a:lvl1pPr>
          </a:lstStyle>
          <a:p>
            <a:fld id="{A24535FB-B9C7-4FBE-8088-AC076C86813D}" type="datetime1">
              <a:rPr lang="fi-FI" smtClean="0"/>
              <a:t>10.1.2025</a:t>
            </a:fld>
            <a:endParaRPr lang="fi-FI" dirty="0"/>
          </a:p>
        </p:txBody>
      </p:sp>
      <p:sp>
        <p:nvSpPr>
          <p:cNvPr id="4" name="Footer Placeholder 3">
            <a:extLst>
              <a:ext uri="{FF2B5EF4-FFF2-40B4-BE49-F238E27FC236}">
                <a16:creationId xmlns:a16="http://schemas.microsoft.com/office/drawing/2014/main" id="{5CFDF37D-70A5-B3BF-17C8-24A668D69183}"/>
              </a:ext>
            </a:extLst>
          </p:cNvPr>
          <p:cNvSpPr>
            <a:spLocks noGrp="1"/>
          </p:cNvSpPr>
          <p:nvPr>
            <p:ph type="ftr" sz="quarter" idx="16"/>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6443D1A9-B4DE-2DBA-6821-ED921573F159}"/>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16815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and Picture 3 ">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bg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5130E494-A65E-1D78-DB63-3C5D959CBFE0}"/>
              </a:ext>
            </a:extLst>
          </p:cNvPr>
          <p:cNvSpPr>
            <a:spLocks noGrp="1"/>
          </p:cNvSpPr>
          <p:nvPr>
            <p:ph type="dt" sz="half" idx="15"/>
          </p:nvPr>
        </p:nvSpPr>
        <p:spPr/>
        <p:txBody>
          <a:bodyPr/>
          <a:lstStyle/>
          <a:p>
            <a:fld id="{B493C2D9-4607-4F25-838E-29642C274E85}" type="datetime1">
              <a:rPr lang="fi-FI" smtClean="0"/>
              <a:t>10.1.2025</a:t>
            </a:fld>
            <a:endParaRPr lang="fi-FI" dirty="0"/>
          </a:p>
        </p:txBody>
      </p:sp>
      <p:sp>
        <p:nvSpPr>
          <p:cNvPr id="10" name="Footer Placeholder 9">
            <a:extLst>
              <a:ext uri="{FF2B5EF4-FFF2-40B4-BE49-F238E27FC236}">
                <a16:creationId xmlns:a16="http://schemas.microsoft.com/office/drawing/2014/main" id="{97EEDB51-27D7-7F66-3869-56438094A3FB}"/>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9036D707-D9E0-5D34-60D5-E79DC6881585}"/>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758677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and Picture 3 Blue">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3"/>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767DC4F0-F8C6-06CD-A34E-EF0D5D3EF4FC}"/>
              </a:ext>
            </a:extLst>
          </p:cNvPr>
          <p:cNvSpPr>
            <a:spLocks noGrp="1"/>
          </p:cNvSpPr>
          <p:nvPr>
            <p:ph type="dt" sz="half" idx="15"/>
          </p:nvPr>
        </p:nvSpPr>
        <p:spPr/>
        <p:txBody>
          <a:bodyPr/>
          <a:lstStyle/>
          <a:p>
            <a:fld id="{28095AFD-E228-47A8-9880-4B3042A2D1C2}" type="datetime1">
              <a:rPr lang="fi-FI" smtClean="0"/>
              <a:t>10.1.2025</a:t>
            </a:fld>
            <a:endParaRPr lang="fi-FI" dirty="0"/>
          </a:p>
        </p:txBody>
      </p:sp>
      <p:sp>
        <p:nvSpPr>
          <p:cNvPr id="10" name="Footer Placeholder 9">
            <a:extLst>
              <a:ext uri="{FF2B5EF4-FFF2-40B4-BE49-F238E27FC236}">
                <a16:creationId xmlns:a16="http://schemas.microsoft.com/office/drawing/2014/main" id="{8F46D1C0-3FD0-2362-C159-BEADDB3EF46D}"/>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06C20592-6442-81CE-E493-1241C6AC5FD1}"/>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306872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ent and Picture 3 Red">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2"/>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76E26E52-F01E-BC81-F222-7E4621B62777}"/>
              </a:ext>
            </a:extLst>
          </p:cNvPr>
          <p:cNvSpPr>
            <a:spLocks noGrp="1"/>
          </p:cNvSpPr>
          <p:nvPr>
            <p:ph type="dt" sz="half" idx="15"/>
          </p:nvPr>
        </p:nvSpPr>
        <p:spPr/>
        <p:txBody>
          <a:bodyPr/>
          <a:lstStyle/>
          <a:p>
            <a:fld id="{E18B24D6-225C-438B-9C73-85BA01452FEB}" type="datetime1">
              <a:rPr lang="fi-FI" smtClean="0"/>
              <a:t>10.1.2025</a:t>
            </a:fld>
            <a:endParaRPr lang="fi-FI" dirty="0"/>
          </a:p>
        </p:txBody>
      </p:sp>
      <p:sp>
        <p:nvSpPr>
          <p:cNvPr id="10" name="Footer Placeholder 9">
            <a:extLst>
              <a:ext uri="{FF2B5EF4-FFF2-40B4-BE49-F238E27FC236}">
                <a16:creationId xmlns:a16="http://schemas.microsoft.com/office/drawing/2014/main" id="{1C7057D4-C8D8-E41D-29C3-A43C0026CE89}"/>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B29318E7-B01A-6A00-49C8-15BE06F4491F}"/>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3872561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and Picture 3 Yellow">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47B89FBD-DF44-BB8B-9867-383C65A5BB24}"/>
              </a:ext>
            </a:extLst>
          </p:cNvPr>
          <p:cNvSpPr>
            <a:spLocks noGrp="1"/>
          </p:cNvSpPr>
          <p:nvPr>
            <p:ph type="dt" sz="half" idx="15"/>
          </p:nvPr>
        </p:nvSpPr>
        <p:spPr/>
        <p:txBody>
          <a:bodyPr/>
          <a:lstStyle/>
          <a:p>
            <a:fld id="{78E8A63E-1279-4B24-8B51-13CB96A8745B}" type="datetime1">
              <a:rPr lang="fi-FI" smtClean="0"/>
              <a:t>10.1.2025</a:t>
            </a:fld>
            <a:endParaRPr lang="fi-FI" dirty="0"/>
          </a:p>
        </p:txBody>
      </p:sp>
      <p:sp>
        <p:nvSpPr>
          <p:cNvPr id="10" name="Footer Placeholder 9">
            <a:extLst>
              <a:ext uri="{FF2B5EF4-FFF2-40B4-BE49-F238E27FC236}">
                <a16:creationId xmlns:a16="http://schemas.microsoft.com/office/drawing/2014/main" id="{379603E4-4E8F-7DE5-DBF4-3D80A204C03F}"/>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685C845B-33B8-3089-1820-F8375F1F31A3}"/>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8325841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Pictur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0" y="0"/>
            <a:ext cx="12192000" cy="6858000"/>
          </a:xfrm>
          <a:solidFill>
            <a:schemeClr val="bg2"/>
          </a:solidFill>
        </p:spPr>
        <p:txBody>
          <a:bodyPr vert="horz" lIns="0" tIns="0" rIns="0" bIns="0" rtlCol="0" anchor="t" anchorCtr="0">
            <a:noAutofit/>
          </a:bodyPr>
          <a:lstStyle>
            <a:lvl1pPr>
              <a:defRPr lang="fi-FI" sz="1200" noProof="1"/>
            </a:lvl1pPr>
          </a:lstStyle>
          <a:p>
            <a:pPr marR="0" lvl="0" fontAlgn="auto">
              <a:spcAft>
                <a:spcPts val="0"/>
              </a:spcAft>
              <a:buClrTx/>
              <a:buSzTx/>
              <a:tabLst/>
            </a:pPr>
            <a:r>
              <a:rPr lang="fi-FI" noProof="1"/>
              <a:t>Click icon to add image, Fit the image to frame by choosing: 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4" name="Text Placeholder 2">
            <a:extLst>
              <a:ext uri="{FF2B5EF4-FFF2-40B4-BE49-F238E27FC236}">
                <a16:creationId xmlns:a16="http://schemas.microsoft.com/office/drawing/2014/main" id="{3C31FA69-E208-B16D-749C-C889E904FF0C}"/>
              </a:ext>
              <a:ext uri="{C183D7F6-B498-43B3-948B-1728B52AA6E4}">
                <adec:decorative xmlns:adec="http://schemas.microsoft.com/office/drawing/2017/decorative" val="1"/>
              </a:ext>
            </a:extLst>
          </p:cNvPr>
          <p:cNvSpPr>
            <a:spLocks noGrp="1"/>
          </p:cNvSpPr>
          <p:nvPr>
            <p:ph type="body" sz="quarter" idx="19"/>
          </p:nvPr>
        </p:nvSpPr>
        <p:spPr>
          <a:xfrm>
            <a:off x="407988" y="6165336"/>
            <a:ext cx="385200" cy="288000"/>
          </a:xfrm>
          <a:blipFill>
            <a:blip r:embed="rId2" cstate="email">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GB" dirty="0"/>
          </a:p>
        </p:txBody>
      </p:sp>
      <p:sp>
        <p:nvSpPr>
          <p:cNvPr id="3" name="Date Placeholder 2">
            <a:extLst>
              <a:ext uri="{FF2B5EF4-FFF2-40B4-BE49-F238E27FC236}">
                <a16:creationId xmlns:a16="http://schemas.microsoft.com/office/drawing/2014/main" id="{0CB1E97D-067B-6A56-E3C1-E0B0E8237E33}"/>
              </a:ext>
            </a:extLst>
          </p:cNvPr>
          <p:cNvSpPr>
            <a:spLocks noGrp="1"/>
          </p:cNvSpPr>
          <p:nvPr>
            <p:ph type="dt" sz="half" idx="20"/>
          </p:nvPr>
        </p:nvSpPr>
        <p:spPr/>
        <p:txBody>
          <a:bodyPr/>
          <a:lstStyle/>
          <a:p>
            <a:fld id="{9A0E1B14-5FAD-4728-B6F7-3C24CEE5BF4A}" type="datetime1">
              <a:rPr lang="fi-FI" smtClean="0"/>
              <a:t>10.1.2025</a:t>
            </a:fld>
            <a:endParaRPr lang="fi-FI" dirty="0"/>
          </a:p>
        </p:txBody>
      </p:sp>
      <p:sp>
        <p:nvSpPr>
          <p:cNvPr id="9" name="Footer Placeholder 8">
            <a:extLst>
              <a:ext uri="{FF2B5EF4-FFF2-40B4-BE49-F238E27FC236}">
                <a16:creationId xmlns:a16="http://schemas.microsoft.com/office/drawing/2014/main" id="{9DD562FA-3522-5D86-6B5D-D46C31407CA8}"/>
              </a:ext>
            </a:extLst>
          </p:cNvPr>
          <p:cNvSpPr>
            <a:spLocks noGrp="1"/>
          </p:cNvSpPr>
          <p:nvPr>
            <p:ph type="ftr" sz="quarter" idx="21"/>
          </p:nvPr>
        </p:nvSpPr>
        <p:spPr/>
        <p:txBody>
          <a:bodyPr/>
          <a:lstStyle/>
          <a:p>
            <a:endParaRPr lang="fi-FI" dirty="0"/>
          </a:p>
        </p:txBody>
      </p:sp>
      <p:sp>
        <p:nvSpPr>
          <p:cNvPr id="10" name="Slide Number Placeholder 9">
            <a:extLst>
              <a:ext uri="{FF2B5EF4-FFF2-40B4-BE49-F238E27FC236}">
                <a16:creationId xmlns:a16="http://schemas.microsoft.com/office/drawing/2014/main" id="{C035D3F8-519A-BD10-B212-14EA8C3C6B26}"/>
              </a:ext>
            </a:extLst>
          </p:cNvPr>
          <p:cNvSpPr>
            <a:spLocks noGrp="1"/>
          </p:cNvSpPr>
          <p:nvPr>
            <p:ph type="sldNum" sz="quarter" idx="22"/>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3093341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Picture Nega">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0" y="0"/>
            <a:ext cx="12192000" cy="6858000"/>
          </a:xfrm>
          <a:solidFill>
            <a:schemeClr val="bg2"/>
          </a:solidFill>
        </p:spPr>
        <p:txBody>
          <a:bodyPr vert="horz" lIns="0" tIns="0" rIns="0" bIns="0" rtlCol="0" anchor="t" anchorCtr="0">
            <a:noAutofit/>
          </a:bodyPr>
          <a:lstStyle>
            <a:lvl1pPr>
              <a:defRPr lang="fi-FI" sz="1200" noProof="1"/>
            </a:lvl1pPr>
          </a:lstStyle>
          <a:p>
            <a:pPr marR="0" lvl="0" fontAlgn="auto">
              <a:spcAft>
                <a:spcPts val="0"/>
              </a:spcAft>
              <a:buClrTx/>
              <a:buSzTx/>
              <a:tabLst/>
            </a:pPr>
            <a:r>
              <a:rPr lang="fi-FI" noProof="1"/>
              <a:t>Click icon to add image, Fit the image to frame by choosing: 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4" name="Text Placeholder 2">
            <a:extLst>
              <a:ext uri="{FF2B5EF4-FFF2-40B4-BE49-F238E27FC236}">
                <a16:creationId xmlns:a16="http://schemas.microsoft.com/office/drawing/2014/main" id="{3C31FA69-E208-B16D-749C-C889E904FF0C}"/>
              </a:ext>
              <a:ext uri="{C183D7F6-B498-43B3-948B-1728B52AA6E4}">
                <adec:decorative xmlns:adec="http://schemas.microsoft.com/office/drawing/2017/decorative" val="1"/>
              </a:ext>
            </a:extLst>
          </p:cNvPr>
          <p:cNvSpPr>
            <a:spLocks noGrp="1"/>
          </p:cNvSpPr>
          <p:nvPr>
            <p:ph type="body" sz="quarter" idx="19"/>
          </p:nvPr>
        </p:nvSpPr>
        <p:spPr>
          <a:xfrm>
            <a:off x="407988" y="6165336"/>
            <a:ext cx="385200" cy="288000"/>
          </a:xfrm>
          <a:blipFill>
            <a:blip r:embed="rId2" cstate="email">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GB" dirty="0"/>
          </a:p>
        </p:txBody>
      </p:sp>
      <p:sp>
        <p:nvSpPr>
          <p:cNvPr id="3" name="Date Placeholder 2">
            <a:extLst>
              <a:ext uri="{FF2B5EF4-FFF2-40B4-BE49-F238E27FC236}">
                <a16:creationId xmlns:a16="http://schemas.microsoft.com/office/drawing/2014/main" id="{9508E6FE-529C-6F82-E69C-32498ED04633}"/>
              </a:ext>
            </a:extLst>
          </p:cNvPr>
          <p:cNvSpPr>
            <a:spLocks noGrp="1"/>
          </p:cNvSpPr>
          <p:nvPr>
            <p:ph type="dt" sz="half" idx="20"/>
          </p:nvPr>
        </p:nvSpPr>
        <p:spPr/>
        <p:txBody>
          <a:bodyPr/>
          <a:lstStyle>
            <a:lvl1pPr>
              <a:defRPr>
                <a:solidFill>
                  <a:schemeClr val="bg1"/>
                </a:solidFill>
              </a:defRPr>
            </a:lvl1pPr>
          </a:lstStyle>
          <a:p>
            <a:fld id="{A3E221B3-DF53-4B90-9863-FDE648642654}" type="datetime1">
              <a:rPr lang="fi-FI" smtClean="0"/>
              <a:t>10.1.2025</a:t>
            </a:fld>
            <a:endParaRPr lang="fi-FI" dirty="0"/>
          </a:p>
        </p:txBody>
      </p:sp>
      <p:sp>
        <p:nvSpPr>
          <p:cNvPr id="9" name="Footer Placeholder 8">
            <a:extLst>
              <a:ext uri="{FF2B5EF4-FFF2-40B4-BE49-F238E27FC236}">
                <a16:creationId xmlns:a16="http://schemas.microsoft.com/office/drawing/2014/main" id="{428CC8F0-0CF6-102F-F83A-926998C03342}"/>
              </a:ext>
            </a:extLst>
          </p:cNvPr>
          <p:cNvSpPr>
            <a:spLocks noGrp="1"/>
          </p:cNvSpPr>
          <p:nvPr>
            <p:ph type="ftr" sz="quarter" idx="21"/>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2A5F946C-BD14-D558-2FBC-9358BC12A7B5}"/>
              </a:ext>
            </a:extLst>
          </p:cNvPr>
          <p:cNvSpPr>
            <a:spLocks noGrp="1"/>
          </p:cNvSpPr>
          <p:nvPr>
            <p:ph type="sldNum" sz="quarter" idx="22"/>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3261057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A107C5E8-F8E2-4AC9-A312-DA4BC489321B}" type="datetime1">
              <a:rPr lang="fi-FI" smtClean="0"/>
              <a:t>10.1.2025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2">
            <a:extLst>
              <a:ext uri="{FF2B5EF4-FFF2-40B4-BE49-F238E27FC236}">
                <a16:creationId xmlns:a16="http://schemas.microsoft.com/office/drawing/2014/main" id="{11E4B692-D8EE-2089-7427-A5399BE66F38}"/>
              </a:ext>
            </a:extLst>
          </p:cNvPr>
          <p:cNvSpPr>
            <a:spLocks noGrp="1"/>
          </p:cNvSpPr>
          <p:nvPr>
            <p:ph type="body" idx="14" hasCustomPrompt="1"/>
          </p:nvPr>
        </p:nvSpPr>
        <p:spPr>
          <a:xfrm>
            <a:off x="407988" y="1844674"/>
            <a:ext cx="2016119"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13" name="Text Placeholder 12">
            <a:extLst>
              <a:ext uri="{FF2B5EF4-FFF2-40B4-BE49-F238E27FC236}">
                <a16:creationId xmlns:a16="http://schemas.microsoft.com/office/drawing/2014/main" id="{7DFA5604-DFA9-5599-E5FB-95F12FB285D5}"/>
              </a:ext>
            </a:extLst>
          </p:cNvPr>
          <p:cNvSpPr>
            <a:spLocks noGrp="1"/>
          </p:cNvSpPr>
          <p:nvPr>
            <p:ph type="body" sz="quarter" idx="15"/>
          </p:nvPr>
        </p:nvSpPr>
        <p:spPr>
          <a:xfrm>
            <a:off x="40798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4" name="Text Placeholder 2">
            <a:extLst>
              <a:ext uri="{FF2B5EF4-FFF2-40B4-BE49-F238E27FC236}">
                <a16:creationId xmlns:a16="http://schemas.microsoft.com/office/drawing/2014/main" id="{3827A3A4-CC58-367B-E36F-7AC44E8EC4DB}"/>
              </a:ext>
            </a:extLst>
          </p:cNvPr>
          <p:cNvSpPr>
            <a:spLocks noGrp="1"/>
          </p:cNvSpPr>
          <p:nvPr>
            <p:ph type="body" idx="16" hasCustomPrompt="1"/>
          </p:nvPr>
        </p:nvSpPr>
        <p:spPr>
          <a:xfrm>
            <a:off x="2711607" y="1844674"/>
            <a:ext cx="2088765"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17" name="Text Placeholder 2">
            <a:extLst>
              <a:ext uri="{FF2B5EF4-FFF2-40B4-BE49-F238E27FC236}">
                <a16:creationId xmlns:a16="http://schemas.microsoft.com/office/drawing/2014/main" id="{B6A71658-2640-5820-00C0-A497E0475D02}"/>
              </a:ext>
            </a:extLst>
          </p:cNvPr>
          <p:cNvSpPr>
            <a:spLocks noGrp="1"/>
          </p:cNvSpPr>
          <p:nvPr>
            <p:ph type="body" idx="18" hasCustomPrompt="1"/>
          </p:nvPr>
        </p:nvSpPr>
        <p:spPr>
          <a:xfrm>
            <a:off x="5087880" y="1844674"/>
            <a:ext cx="2016738"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20" name="Text Placeholder 2">
            <a:extLst>
              <a:ext uri="{FF2B5EF4-FFF2-40B4-BE49-F238E27FC236}">
                <a16:creationId xmlns:a16="http://schemas.microsoft.com/office/drawing/2014/main" id="{E507729F-3FC3-227F-5A8B-85517FBB16B0}"/>
              </a:ext>
            </a:extLst>
          </p:cNvPr>
          <p:cNvSpPr>
            <a:spLocks noGrp="1"/>
          </p:cNvSpPr>
          <p:nvPr>
            <p:ph type="body" idx="20" hasCustomPrompt="1"/>
          </p:nvPr>
        </p:nvSpPr>
        <p:spPr>
          <a:xfrm>
            <a:off x="7392126" y="1844674"/>
            <a:ext cx="2088765"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22" name="Text Placeholder 2">
            <a:extLst>
              <a:ext uri="{FF2B5EF4-FFF2-40B4-BE49-F238E27FC236}">
                <a16:creationId xmlns:a16="http://schemas.microsoft.com/office/drawing/2014/main" id="{2B959ACE-C45A-F672-6EF3-2497A285A008}"/>
              </a:ext>
            </a:extLst>
          </p:cNvPr>
          <p:cNvSpPr>
            <a:spLocks noGrp="1"/>
          </p:cNvSpPr>
          <p:nvPr>
            <p:ph type="body" idx="22" hasCustomPrompt="1"/>
          </p:nvPr>
        </p:nvSpPr>
        <p:spPr>
          <a:xfrm>
            <a:off x="9768409" y="1844674"/>
            <a:ext cx="2016120"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26" name="Text Placeholder 12">
            <a:extLst>
              <a:ext uri="{FF2B5EF4-FFF2-40B4-BE49-F238E27FC236}">
                <a16:creationId xmlns:a16="http://schemas.microsoft.com/office/drawing/2014/main" id="{D9D79536-3D7F-7D6F-2BE3-5C618CB120D9}"/>
              </a:ext>
            </a:extLst>
          </p:cNvPr>
          <p:cNvSpPr>
            <a:spLocks noGrp="1"/>
          </p:cNvSpPr>
          <p:nvPr>
            <p:ph type="body" sz="quarter" idx="23"/>
          </p:nvPr>
        </p:nvSpPr>
        <p:spPr>
          <a:xfrm>
            <a:off x="2711624" y="3284538"/>
            <a:ext cx="2088232"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7" name="Text Placeholder 12">
            <a:extLst>
              <a:ext uri="{FF2B5EF4-FFF2-40B4-BE49-F238E27FC236}">
                <a16:creationId xmlns:a16="http://schemas.microsoft.com/office/drawing/2014/main" id="{E9B545D8-3555-6CE3-D8FD-D2E749B189FA}"/>
              </a:ext>
            </a:extLst>
          </p:cNvPr>
          <p:cNvSpPr>
            <a:spLocks noGrp="1"/>
          </p:cNvSpPr>
          <p:nvPr>
            <p:ph type="body" sz="quarter" idx="24"/>
          </p:nvPr>
        </p:nvSpPr>
        <p:spPr>
          <a:xfrm>
            <a:off x="508819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8" name="Text Placeholder 12">
            <a:extLst>
              <a:ext uri="{FF2B5EF4-FFF2-40B4-BE49-F238E27FC236}">
                <a16:creationId xmlns:a16="http://schemas.microsoft.com/office/drawing/2014/main" id="{6DB34C07-D845-0A71-7110-873D3E54FE62}"/>
              </a:ext>
            </a:extLst>
          </p:cNvPr>
          <p:cNvSpPr>
            <a:spLocks noGrp="1"/>
          </p:cNvSpPr>
          <p:nvPr>
            <p:ph type="body" sz="quarter" idx="25"/>
          </p:nvPr>
        </p:nvSpPr>
        <p:spPr>
          <a:xfrm>
            <a:off x="7392144" y="3284538"/>
            <a:ext cx="2088232"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9" name="Text Placeholder 12">
            <a:extLst>
              <a:ext uri="{FF2B5EF4-FFF2-40B4-BE49-F238E27FC236}">
                <a16:creationId xmlns:a16="http://schemas.microsoft.com/office/drawing/2014/main" id="{812168A2-46B4-55B8-F41F-994C00D2483C}"/>
              </a:ext>
            </a:extLst>
          </p:cNvPr>
          <p:cNvSpPr>
            <a:spLocks noGrp="1"/>
          </p:cNvSpPr>
          <p:nvPr>
            <p:ph type="body" sz="quarter" idx="26"/>
          </p:nvPr>
        </p:nvSpPr>
        <p:spPr>
          <a:xfrm>
            <a:off x="976902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Tree>
    <p:extLst>
      <p:ext uri="{BB962C8B-B14F-4D97-AF65-F5344CB8AC3E}">
        <p14:creationId xmlns:p14="http://schemas.microsoft.com/office/powerpoint/2010/main" val="1139570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CC-BY-NC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BBD2C13B-943D-4C5D-A3A3-F23FB1E21FDB}" type="datetime1">
              <a:rPr lang="fi-FI" smtClean="0"/>
              <a:t>10.1.2025</a:t>
            </a:fld>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647728" y="6309320"/>
            <a:ext cx="6552728" cy="143869"/>
          </a:xfrm>
        </p:spPr>
        <p:txBody>
          <a:bodyPr/>
          <a:lstStyle/>
          <a:p>
            <a:endParaRPr lang="fi-FI" dirty="0"/>
          </a:p>
        </p:txBody>
      </p:sp>
      <p:pic>
        <p:nvPicPr>
          <p:cNvPr id="8" name="Picture 7">
            <a:hlinkClick r:id="rId2"/>
            <a:extLst>
              <a:ext uri="{FF2B5EF4-FFF2-40B4-BE49-F238E27FC236}">
                <a16:creationId xmlns:a16="http://schemas.microsoft.com/office/drawing/2014/main" id="{F108979D-2C35-8DF7-C967-157BD0DD7FD6}"/>
              </a:ext>
              <a:ext uri="{C183D7F6-B498-43B3-948B-1728B52AA6E4}">
                <adec:decorative xmlns:adec="http://schemas.microsoft.com/office/drawing/2017/decorative" val="1"/>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a:hlinkClick r:id="rId2"/>
            <a:extLst>
              <a:ext uri="{FF2B5EF4-FFF2-40B4-BE49-F238E27FC236}">
                <a16:creationId xmlns:a16="http://schemas.microsoft.com/office/drawing/2014/main" id="{C1BC6918-6C5B-C3AF-A51B-FB591F80BF0B}"/>
              </a:ext>
              <a:ext uri="{C183D7F6-B498-43B3-948B-1728B52AA6E4}">
                <adec:decorative xmlns:adec="http://schemas.microsoft.com/office/drawing/2017/decorative" val="1"/>
              </a:ext>
            </a:extLst>
          </p:cNvPr>
          <p:cNvPicPr>
            <a:picLocks noChangeAspect="1"/>
          </p:cNvPicPr>
          <p:nvPr/>
        </p:nvPicPr>
        <p:blipFill>
          <a:blip r:embed="rId5" cstate="email">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 uri="{C183D7F6-B498-43B3-948B-1728B52AA6E4}">
                <adec:decorative xmlns:adec="http://schemas.microsoft.com/office/drawing/2017/decorative" val="1"/>
              </a:ext>
            </a:extLst>
          </p:cNvPr>
          <p:cNvSpPr txBox="1"/>
          <p:nvPr/>
        </p:nvSpPr>
        <p:spPr>
          <a:xfrm>
            <a:off x="1703744" y="6093296"/>
            <a:ext cx="1871976" cy="360040"/>
          </a:xfrm>
          <a:prstGeom prst="rect">
            <a:avLst/>
          </a:prstGeom>
          <a:noFill/>
        </p:spPr>
        <p:txBody>
          <a:bodyPr wrap="square" lIns="0" tIns="0" rIns="0" bIns="0" rtlCol="0" anchor="ctr" anchorCtr="0">
            <a:noAutofit/>
          </a:bodyPr>
          <a:lstStyle/>
          <a:p>
            <a:pPr algn="l"/>
            <a:r>
              <a:rPr lang="en-US" sz="800" dirty="0">
                <a:solidFill>
                  <a:schemeClr val="tx1"/>
                </a:solidFill>
                <a:effectLst/>
              </a:rPr>
              <a:t>Content is available under</a:t>
            </a:r>
          </a:p>
          <a:p>
            <a:pPr algn="l"/>
            <a:r>
              <a:rPr lang="en-US" sz="800" dirty="0">
                <a:solidFill>
                  <a:schemeClr val="tx1"/>
                </a:solidFill>
                <a:effectLst/>
              </a:rPr>
              <a:t>CC BY-NC 4.0 unless otherwise stated</a:t>
            </a:r>
            <a:endParaRPr lang="en-GB" sz="800" dirty="0">
              <a:solidFill>
                <a:schemeClr val="tx1"/>
              </a:solidFill>
              <a:effectLst/>
            </a:endParaRPr>
          </a:p>
        </p:txBody>
      </p:sp>
      <p:pic>
        <p:nvPicPr>
          <p:cNvPr id="4" name="Picture 3">
            <a:hlinkClick r:id="rId2"/>
            <a:extLst>
              <a:ext uri="{FF2B5EF4-FFF2-40B4-BE49-F238E27FC236}">
                <a16:creationId xmlns:a16="http://schemas.microsoft.com/office/drawing/2014/main" id="{746A0EE7-1655-B8BB-A7A6-5A671F5AC352}"/>
              </a:ext>
              <a:ext uri="{C183D7F6-B498-43B3-948B-1728B52AA6E4}">
                <adec:decorative xmlns:adec="http://schemas.microsoft.com/office/drawing/2017/decorative" val="1"/>
              </a:ext>
            </a:extLst>
          </p:cNvPr>
          <p:cNvPicPr>
            <a:picLocks noChangeAspect="1"/>
          </p:cNvPicPr>
          <p:nvPr/>
        </p:nvPicPr>
        <p:blipFill>
          <a:blip r:embed="rId7" cstate="email">
            <a:biLevel thresh="7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271504" y="6093296"/>
            <a:ext cx="360000" cy="360000"/>
          </a:xfrm>
          <a:prstGeom prst="rect">
            <a:avLst/>
          </a:prstGeom>
        </p:spPr>
      </p:pic>
      <p:sp>
        <p:nvSpPr>
          <p:cNvPr id="5" name="Text Placeholder 4">
            <a:extLst>
              <a:ext uri="{FF2B5EF4-FFF2-40B4-BE49-F238E27FC236}">
                <a16:creationId xmlns:a16="http://schemas.microsoft.com/office/drawing/2014/main" id="{B576FF73-4D19-0D8D-6148-301F8C2E2B2C}"/>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323295903"/>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oces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7E36261A-7C95-4944-BB45-6807A0B21284}" type="datetime1">
              <a:rPr lang="fi-FI" smtClean="0"/>
              <a:t>10.1.2025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Tree>
    <p:extLst>
      <p:ext uri="{BB962C8B-B14F-4D97-AF65-F5344CB8AC3E}">
        <p14:creationId xmlns:p14="http://schemas.microsoft.com/office/powerpoint/2010/main" val="1364572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roces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7851D551-224F-4275-99F4-007B49D96B02}" type="datetime1">
              <a:rPr lang="fi-FI" smtClean="0"/>
              <a:t>10.1.2025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Tree>
    <p:extLst>
      <p:ext uri="{BB962C8B-B14F-4D97-AF65-F5344CB8AC3E}">
        <p14:creationId xmlns:p14="http://schemas.microsoft.com/office/powerpoint/2010/main" val="2707835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cess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32CE707D-46A7-4EB0-836C-EDA26A1FAB33}" type="datetime1">
              <a:rPr lang="fi-FI" smtClean="0"/>
              <a:t>10.1.2025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Tree>
    <p:extLst>
      <p:ext uri="{BB962C8B-B14F-4D97-AF65-F5344CB8AC3E}">
        <p14:creationId xmlns:p14="http://schemas.microsoft.com/office/powerpoint/2010/main" val="3402114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cess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1E8B3782-270A-4206-B651-06645730FAE2}" type="datetime1">
              <a:rPr lang="fi-FI" smtClean="0"/>
              <a:t>10.1.2025</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Tree>
    <p:extLst>
      <p:ext uri="{BB962C8B-B14F-4D97-AF65-F5344CB8AC3E}">
        <p14:creationId xmlns:p14="http://schemas.microsoft.com/office/powerpoint/2010/main" val="32343287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96E9-BA5C-FE6D-29D4-7D5BDF67EBC0}"/>
              </a:ext>
            </a:extLst>
          </p:cNvPr>
          <p:cNvSpPr>
            <a:spLocks noGrp="1"/>
          </p:cNvSpPr>
          <p:nvPr>
            <p:ph type="title"/>
          </p:nvPr>
        </p:nvSpPr>
        <p:spPr/>
        <p:txBody>
          <a:bodyPr/>
          <a:lstStyle/>
          <a:p>
            <a:r>
              <a:rPr lang="en-US" dirty="0"/>
              <a:t>Click to edit Master title style</a:t>
            </a:r>
            <a:endParaRPr lang="fi-FI" dirty="0"/>
          </a:p>
        </p:txBody>
      </p:sp>
      <p:sp>
        <p:nvSpPr>
          <p:cNvPr id="3" name="Date Placeholder 2">
            <a:extLst>
              <a:ext uri="{FF2B5EF4-FFF2-40B4-BE49-F238E27FC236}">
                <a16:creationId xmlns:a16="http://schemas.microsoft.com/office/drawing/2014/main" id="{7B35A839-C462-B1DD-93DB-75C65FA0354B}"/>
              </a:ext>
            </a:extLst>
          </p:cNvPr>
          <p:cNvSpPr>
            <a:spLocks noGrp="1"/>
          </p:cNvSpPr>
          <p:nvPr>
            <p:ph type="dt" sz="half" idx="10"/>
          </p:nvPr>
        </p:nvSpPr>
        <p:spPr/>
        <p:txBody>
          <a:bodyPr/>
          <a:lstStyle/>
          <a:p>
            <a:fld id="{D4AD4A0A-2B19-4E02-A46E-C3733585306B}" type="datetime1">
              <a:rPr lang="fi-FI" smtClean="0"/>
              <a:t>10.1.2025</a:t>
            </a:fld>
            <a:endParaRPr lang="fi-FI"/>
          </a:p>
        </p:txBody>
      </p:sp>
      <p:sp>
        <p:nvSpPr>
          <p:cNvPr id="4" name="Footer Placeholder 3">
            <a:extLst>
              <a:ext uri="{FF2B5EF4-FFF2-40B4-BE49-F238E27FC236}">
                <a16:creationId xmlns:a16="http://schemas.microsoft.com/office/drawing/2014/main" id="{EC323428-9C34-BE00-F14D-566DEEC4E56C}"/>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67C2FB49-CD3A-1DDD-E564-703C4FE25362}"/>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29079080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8857C-8954-2CAC-937A-943D6443A481}"/>
              </a:ext>
            </a:extLst>
          </p:cNvPr>
          <p:cNvSpPr>
            <a:spLocks noGrp="1"/>
          </p:cNvSpPr>
          <p:nvPr>
            <p:ph type="dt" sz="half" idx="10"/>
          </p:nvPr>
        </p:nvSpPr>
        <p:spPr/>
        <p:txBody>
          <a:bodyPr/>
          <a:lstStyle/>
          <a:p>
            <a:fld id="{E46F789D-15AF-4DE1-B71E-CD772EDCD869}" type="datetime1">
              <a:rPr lang="fi-FI" smtClean="0"/>
              <a:t>10.1.2025</a:t>
            </a:fld>
            <a:endParaRPr lang="fi-FI"/>
          </a:p>
        </p:txBody>
      </p:sp>
      <p:sp>
        <p:nvSpPr>
          <p:cNvPr id="3" name="Footer Placeholder 2">
            <a:extLst>
              <a:ext uri="{FF2B5EF4-FFF2-40B4-BE49-F238E27FC236}">
                <a16:creationId xmlns:a16="http://schemas.microsoft.com/office/drawing/2014/main" id="{967ABC24-E5EB-DE80-2D0D-1287AD8F112C}"/>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9253041E-A4B9-C59D-237D-00ECB5319199}"/>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39306898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96E9-BA5C-FE6D-29D4-7D5BDF67EBC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7B35A839-C462-B1DD-93DB-75C65FA0354B}"/>
              </a:ext>
            </a:extLst>
          </p:cNvPr>
          <p:cNvSpPr>
            <a:spLocks noGrp="1"/>
          </p:cNvSpPr>
          <p:nvPr>
            <p:ph type="dt" sz="half" idx="10"/>
          </p:nvPr>
        </p:nvSpPr>
        <p:spPr/>
        <p:txBody>
          <a:bodyPr/>
          <a:lstStyle>
            <a:lvl1pPr>
              <a:defRPr>
                <a:solidFill>
                  <a:schemeClr val="bg1"/>
                </a:solidFill>
              </a:defRPr>
            </a:lvl1pPr>
          </a:lstStyle>
          <a:p>
            <a:fld id="{03007A0A-79B9-4CC6-B118-E0D49E3E39E6}" type="datetime1">
              <a:rPr lang="fi-FI" smtClean="0"/>
              <a:t>10.1.2025</a:t>
            </a:fld>
            <a:endParaRPr lang="fi-FI"/>
          </a:p>
        </p:txBody>
      </p:sp>
      <p:sp>
        <p:nvSpPr>
          <p:cNvPr id="4" name="Footer Placeholder 3">
            <a:extLst>
              <a:ext uri="{FF2B5EF4-FFF2-40B4-BE49-F238E27FC236}">
                <a16:creationId xmlns:a16="http://schemas.microsoft.com/office/drawing/2014/main" id="{EC323428-9C34-BE00-F14D-566DEEC4E56C}"/>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Slide Number Placeholder 4">
            <a:extLst>
              <a:ext uri="{FF2B5EF4-FFF2-40B4-BE49-F238E27FC236}">
                <a16:creationId xmlns:a16="http://schemas.microsoft.com/office/drawing/2014/main" id="{67C2FB49-CD3A-1DDD-E564-703C4FE25362}"/>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6" name="Freeform 5">
            <a:extLst>
              <a:ext uri="{FF2B5EF4-FFF2-40B4-BE49-F238E27FC236}">
                <a16:creationId xmlns:a16="http://schemas.microsoft.com/office/drawing/2014/main" id="{084BE95A-A922-2BF2-1E8C-87BF84158BE3}"/>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5444855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Blac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8857C-8954-2CAC-937A-943D6443A481}"/>
              </a:ext>
            </a:extLst>
          </p:cNvPr>
          <p:cNvSpPr>
            <a:spLocks noGrp="1"/>
          </p:cNvSpPr>
          <p:nvPr>
            <p:ph type="dt" sz="half" idx="10"/>
          </p:nvPr>
        </p:nvSpPr>
        <p:spPr/>
        <p:txBody>
          <a:bodyPr/>
          <a:lstStyle>
            <a:lvl1pPr>
              <a:defRPr>
                <a:solidFill>
                  <a:schemeClr val="bg1"/>
                </a:solidFill>
              </a:defRPr>
            </a:lvl1pPr>
          </a:lstStyle>
          <a:p>
            <a:fld id="{1E409FCB-0F04-47D2-9B5C-A316368B1169}" type="datetime1">
              <a:rPr lang="fi-FI" smtClean="0"/>
              <a:t>10.1.2025</a:t>
            </a:fld>
            <a:endParaRPr lang="fi-FI"/>
          </a:p>
        </p:txBody>
      </p:sp>
      <p:sp>
        <p:nvSpPr>
          <p:cNvPr id="3" name="Footer Placeholder 2">
            <a:extLst>
              <a:ext uri="{FF2B5EF4-FFF2-40B4-BE49-F238E27FC236}">
                <a16:creationId xmlns:a16="http://schemas.microsoft.com/office/drawing/2014/main" id="{967ABC24-E5EB-DE80-2D0D-1287AD8F112C}"/>
              </a:ext>
            </a:extLst>
          </p:cNvPr>
          <p:cNvSpPr>
            <a:spLocks noGrp="1"/>
          </p:cNvSpPr>
          <p:nvPr>
            <p:ph type="ftr" sz="quarter" idx="11"/>
          </p:nvPr>
        </p:nvSpPr>
        <p:spPr/>
        <p:txBody>
          <a:bodyPr/>
          <a:lstStyle>
            <a:lvl1pPr>
              <a:defRPr>
                <a:solidFill>
                  <a:schemeClr val="bg1"/>
                </a:solidFill>
              </a:defRPr>
            </a:lvl1pPr>
          </a:lstStyle>
          <a:p>
            <a:endParaRPr lang="fi-FI"/>
          </a:p>
        </p:txBody>
      </p:sp>
      <p:sp>
        <p:nvSpPr>
          <p:cNvPr id="4" name="Slide Number Placeholder 3">
            <a:extLst>
              <a:ext uri="{FF2B5EF4-FFF2-40B4-BE49-F238E27FC236}">
                <a16:creationId xmlns:a16="http://schemas.microsoft.com/office/drawing/2014/main" id="{9253041E-A4B9-C59D-237D-00ECB5319199}"/>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5" name="Freeform 5">
            <a:extLst>
              <a:ext uri="{FF2B5EF4-FFF2-40B4-BE49-F238E27FC236}">
                <a16:creationId xmlns:a16="http://schemas.microsoft.com/office/drawing/2014/main" id="{70EE8852-CD7C-BD4D-4DA0-21C63C2F15A6}"/>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8459337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hank you ">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97C8E3E2-A6A7-5047-7F76-5A852C28CC12}"/>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dirty="0">
                <a:solidFill>
                  <a:schemeClr val="bg1"/>
                </a:solidFill>
                <a:latin typeface="+mj-lt"/>
              </a:rPr>
              <a:t>Kiitos</a:t>
            </a:r>
          </a:p>
        </p:txBody>
      </p:sp>
      <p:sp>
        <p:nvSpPr>
          <p:cNvPr id="2" name="Date Placeholder 1">
            <a:extLst>
              <a:ext uri="{FF2B5EF4-FFF2-40B4-BE49-F238E27FC236}">
                <a16:creationId xmlns:a16="http://schemas.microsoft.com/office/drawing/2014/main" id="{5819FAC3-FDFD-0982-174D-64BFD817B086}"/>
              </a:ext>
            </a:extLst>
          </p:cNvPr>
          <p:cNvSpPr>
            <a:spLocks noGrp="1"/>
          </p:cNvSpPr>
          <p:nvPr>
            <p:ph type="dt" sz="half" idx="14"/>
          </p:nvPr>
        </p:nvSpPr>
        <p:spPr/>
        <p:txBody>
          <a:bodyPr/>
          <a:lstStyle>
            <a:lvl1pPr>
              <a:defRPr>
                <a:solidFill>
                  <a:schemeClr val="bg1"/>
                </a:solidFill>
              </a:defRPr>
            </a:lvl1pPr>
          </a:lstStyle>
          <a:p>
            <a:fld id="{E54F8133-8528-4719-A1A6-CE05B2DA2B36}" type="datetime1">
              <a:rPr lang="fi-FI" smtClean="0"/>
              <a:t>10.1.2025</a:t>
            </a:fld>
            <a:endParaRPr lang="fi-FI" dirty="0"/>
          </a:p>
        </p:txBody>
      </p:sp>
      <p:sp>
        <p:nvSpPr>
          <p:cNvPr id="3" name="Footer Placeholder 2">
            <a:extLst>
              <a:ext uri="{FF2B5EF4-FFF2-40B4-BE49-F238E27FC236}">
                <a16:creationId xmlns:a16="http://schemas.microsoft.com/office/drawing/2014/main" id="{D2BF6814-EA9F-9642-988B-BA0DCA001BE0}"/>
              </a:ext>
            </a:extLst>
          </p:cNvPr>
          <p:cNvSpPr>
            <a:spLocks noGrp="1"/>
          </p:cNvSpPr>
          <p:nvPr>
            <p:ph type="ftr" sz="quarter" idx="15"/>
          </p:nvPr>
        </p:nvSpPr>
        <p:spPr>
          <a:xfrm>
            <a:off x="6456040" y="6309320"/>
            <a:ext cx="3744416" cy="143869"/>
          </a:xfrm>
        </p:spPr>
        <p:txBody>
          <a:bodyPr/>
          <a:lstStyle>
            <a:lvl1pPr>
              <a:defRPr>
                <a:solidFill>
                  <a:schemeClr val="bg1"/>
                </a:solidFill>
              </a:defRPr>
            </a:lvl1pPr>
          </a:lstStyle>
          <a:p>
            <a:endParaRPr lang="fi-FI" dirty="0"/>
          </a:p>
        </p:txBody>
      </p:sp>
      <p:sp>
        <p:nvSpPr>
          <p:cNvPr id="4" name="Slide Number Placeholder 3">
            <a:extLst>
              <a:ext uri="{FF2B5EF4-FFF2-40B4-BE49-F238E27FC236}">
                <a16:creationId xmlns:a16="http://schemas.microsoft.com/office/drawing/2014/main" id="{F594FCAF-E233-9309-B54B-CAB9B5DA075B}"/>
              </a:ext>
            </a:extLst>
          </p:cNvPr>
          <p:cNvSpPr>
            <a:spLocks noGrp="1"/>
          </p:cNvSpPr>
          <p:nvPr>
            <p:ph type="sldNum" sz="quarter" idx="16"/>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extBox 4">
            <a:hlinkClick r:id="rId2"/>
            <a:extLst>
              <a:ext uri="{FF2B5EF4-FFF2-40B4-BE49-F238E27FC236}">
                <a16:creationId xmlns:a16="http://schemas.microsoft.com/office/drawing/2014/main" id="{165C98D3-985C-5D09-0F62-234BE3AB58C3}"/>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dirty="0">
                <a:solidFill>
                  <a:schemeClr val="bg1"/>
                </a:solidFill>
              </a:rPr>
              <a:t>aalto.fi</a:t>
            </a:r>
          </a:p>
        </p:txBody>
      </p:sp>
      <p:cxnSp>
        <p:nvCxnSpPr>
          <p:cNvPr id="7" name="Straight Connector 6">
            <a:extLst>
              <a:ext uri="{FF2B5EF4-FFF2-40B4-BE49-F238E27FC236}">
                <a16:creationId xmlns:a16="http://schemas.microsoft.com/office/drawing/2014/main" id="{8CE981A1-63EF-5A62-16BF-911E556C4D71}"/>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966908"/>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hank you Blue">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5819FAC3-FDFD-0982-174D-64BFD817B086}"/>
              </a:ext>
            </a:extLst>
          </p:cNvPr>
          <p:cNvSpPr>
            <a:spLocks noGrp="1"/>
          </p:cNvSpPr>
          <p:nvPr>
            <p:ph type="dt" sz="half" idx="14"/>
          </p:nvPr>
        </p:nvSpPr>
        <p:spPr/>
        <p:txBody>
          <a:bodyPr/>
          <a:lstStyle/>
          <a:p>
            <a:fld id="{E5EFF845-699F-40D8-986D-FF523A0DCCF0}" type="datetime1">
              <a:rPr lang="fi-FI" smtClean="0"/>
              <a:t>10.1.2025</a:t>
            </a:fld>
            <a:endParaRPr lang="fi-FI" dirty="0"/>
          </a:p>
        </p:txBody>
      </p:sp>
      <p:sp>
        <p:nvSpPr>
          <p:cNvPr id="3" name="Footer Placeholder 2">
            <a:extLst>
              <a:ext uri="{FF2B5EF4-FFF2-40B4-BE49-F238E27FC236}">
                <a16:creationId xmlns:a16="http://schemas.microsoft.com/office/drawing/2014/main" id="{D2BF6814-EA9F-9642-988B-BA0DCA001BE0}"/>
              </a:ext>
            </a:extLst>
          </p:cNvPr>
          <p:cNvSpPr>
            <a:spLocks noGrp="1"/>
          </p:cNvSpPr>
          <p:nvPr>
            <p:ph type="ftr" sz="quarter" idx="15"/>
          </p:nvPr>
        </p:nvSpPr>
        <p:spPr>
          <a:xfrm>
            <a:off x="6456040" y="6309320"/>
            <a:ext cx="3744416" cy="144016"/>
          </a:xfrm>
        </p:spPr>
        <p:txBody>
          <a:bodyPr/>
          <a:lstStyle/>
          <a:p>
            <a:endParaRPr lang="fi-FI" dirty="0"/>
          </a:p>
        </p:txBody>
      </p:sp>
      <p:sp>
        <p:nvSpPr>
          <p:cNvPr id="4" name="Slide Number Placeholder 3">
            <a:extLst>
              <a:ext uri="{FF2B5EF4-FFF2-40B4-BE49-F238E27FC236}">
                <a16:creationId xmlns:a16="http://schemas.microsoft.com/office/drawing/2014/main" id="{F594FCAF-E233-9309-B54B-CAB9B5DA075B}"/>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7" name="TextBox 6">
            <a:extLst>
              <a:ext uri="{FF2B5EF4-FFF2-40B4-BE49-F238E27FC236}">
                <a16:creationId xmlns:a16="http://schemas.microsoft.com/office/drawing/2014/main" id="{93DFF82F-A665-CA7C-A4D9-281EBE1EA308}"/>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dirty="0" err="1">
                <a:latin typeface="+mj-lt"/>
              </a:rPr>
              <a:t>Nähdään</a:t>
            </a:r>
            <a:r>
              <a:rPr lang="en-US" sz="3200" dirty="0">
                <a:latin typeface="+mj-lt"/>
              </a:rPr>
              <a:t> pian!</a:t>
            </a:r>
          </a:p>
        </p:txBody>
      </p:sp>
      <p:sp>
        <p:nvSpPr>
          <p:cNvPr id="8" name="TextBox 7">
            <a:hlinkClick r:id="rId2"/>
            <a:extLst>
              <a:ext uri="{FF2B5EF4-FFF2-40B4-BE49-F238E27FC236}">
                <a16:creationId xmlns:a16="http://schemas.microsoft.com/office/drawing/2014/main" id="{F9F35130-809C-54C5-7E28-08465B7283F3}"/>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dirty="0"/>
              <a:t>aalto.fi</a:t>
            </a:r>
          </a:p>
        </p:txBody>
      </p:sp>
      <p:cxnSp>
        <p:nvCxnSpPr>
          <p:cNvPr id="9" name="Straight Connector 8">
            <a:extLst>
              <a:ext uri="{FF2B5EF4-FFF2-40B4-BE49-F238E27FC236}">
                <a16:creationId xmlns:a16="http://schemas.microsoft.com/office/drawing/2014/main" id="{F4389D5A-AB42-9199-44CF-9CEEAE533454}"/>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4320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CC-BY-SA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DF247113-8288-4B24-AD4B-4735DC9CBA39}" type="datetime1">
              <a:rPr lang="fi-FI" smtClean="0"/>
              <a:t>10.1.2025</a:t>
            </a:fld>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647728" y="6309320"/>
            <a:ext cx="6552728" cy="143869"/>
          </a:xfrm>
        </p:spPr>
        <p:txBody>
          <a:bodyPr/>
          <a:lstStyle/>
          <a:p>
            <a:endParaRPr lang="fi-FI" dirty="0"/>
          </a:p>
        </p:txBody>
      </p:sp>
      <p:pic>
        <p:nvPicPr>
          <p:cNvPr id="8" name="Picture 7">
            <a:hlinkClick r:id="rId2"/>
            <a:extLst>
              <a:ext uri="{FF2B5EF4-FFF2-40B4-BE49-F238E27FC236}">
                <a16:creationId xmlns:a16="http://schemas.microsoft.com/office/drawing/2014/main" id="{F108979D-2C35-8DF7-C967-157BD0DD7FD6}"/>
              </a:ext>
              <a:ext uri="{C183D7F6-B498-43B3-948B-1728B52AA6E4}">
                <adec:decorative xmlns:adec="http://schemas.microsoft.com/office/drawing/2017/decorative" val="1"/>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a:hlinkClick r:id="rId2"/>
            <a:extLst>
              <a:ext uri="{FF2B5EF4-FFF2-40B4-BE49-F238E27FC236}">
                <a16:creationId xmlns:a16="http://schemas.microsoft.com/office/drawing/2014/main" id="{C1BC6918-6C5B-C3AF-A51B-FB591F80BF0B}"/>
              </a:ext>
              <a:ext uri="{C183D7F6-B498-43B3-948B-1728B52AA6E4}">
                <adec:decorative xmlns:adec="http://schemas.microsoft.com/office/drawing/2017/decorative" val="1"/>
              </a:ext>
            </a:extLst>
          </p:cNvPr>
          <p:cNvPicPr>
            <a:picLocks noChangeAspect="1"/>
          </p:cNvPicPr>
          <p:nvPr/>
        </p:nvPicPr>
        <p:blipFill>
          <a:blip r:embed="rId5" cstate="email">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 uri="{C183D7F6-B498-43B3-948B-1728B52AA6E4}">
                <adec:decorative xmlns:adec="http://schemas.microsoft.com/office/drawing/2017/decorative" val="1"/>
              </a:ext>
            </a:extLst>
          </p:cNvPr>
          <p:cNvSpPr txBox="1"/>
          <p:nvPr/>
        </p:nvSpPr>
        <p:spPr>
          <a:xfrm>
            <a:off x="1703744" y="6093296"/>
            <a:ext cx="1871976" cy="360040"/>
          </a:xfrm>
          <a:prstGeom prst="rect">
            <a:avLst/>
          </a:prstGeom>
          <a:noFill/>
        </p:spPr>
        <p:txBody>
          <a:bodyPr wrap="square" lIns="0" tIns="0" rIns="0" bIns="0" rtlCol="0" anchor="ctr" anchorCtr="0">
            <a:noAutofit/>
          </a:bodyPr>
          <a:lstStyle/>
          <a:p>
            <a:pPr algn="l"/>
            <a:r>
              <a:rPr lang="en-US" sz="800" dirty="0">
                <a:solidFill>
                  <a:schemeClr val="tx1"/>
                </a:solidFill>
                <a:effectLst/>
              </a:rPr>
              <a:t>Content is available under</a:t>
            </a:r>
          </a:p>
          <a:p>
            <a:pPr algn="l"/>
            <a:r>
              <a:rPr lang="en-US" sz="800" dirty="0">
                <a:solidFill>
                  <a:schemeClr val="tx1"/>
                </a:solidFill>
                <a:effectLst/>
              </a:rPr>
              <a:t>CC BY-SA 4.0 unless otherwise stated</a:t>
            </a:r>
            <a:endParaRPr lang="en-GB" sz="800" dirty="0">
              <a:solidFill>
                <a:schemeClr val="tx1"/>
              </a:solidFill>
              <a:effectLst/>
            </a:endParaRPr>
          </a:p>
        </p:txBody>
      </p:sp>
      <p:pic>
        <p:nvPicPr>
          <p:cNvPr id="6" name="Picture 5">
            <a:hlinkClick r:id="rId2"/>
            <a:extLst>
              <a:ext uri="{FF2B5EF4-FFF2-40B4-BE49-F238E27FC236}">
                <a16:creationId xmlns:a16="http://schemas.microsoft.com/office/drawing/2014/main" id="{FC0491D6-8735-CD8F-1C61-5F39FCFAC6E9}"/>
              </a:ext>
              <a:ext uri="{C183D7F6-B498-43B3-948B-1728B52AA6E4}">
                <adec:decorative xmlns:adec="http://schemas.microsoft.com/office/drawing/2017/decorative" val="1"/>
              </a:ext>
            </a:extLst>
          </p:cNvPr>
          <p:cNvPicPr>
            <a:picLocks noChangeAspect="1"/>
          </p:cNvPicPr>
          <p:nvPr/>
        </p:nvPicPr>
        <p:blipFill>
          <a:blip r:embed="rId7" cstate="email">
            <a:biLevel thresh="7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271464" y="6093296"/>
            <a:ext cx="360000" cy="360000"/>
          </a:xfrm>
          <a:prstGeom prst="rect">
            <a:avLst/>
          </a:prstGeom>
        </p:spPr>
      </p:pic>
      <p:sp>
        <p:nvSpPr>
          <p:cNvPr id="4" name="Text Placeholder 4">
            <a:extLst>
              <a:ext uri="{FF2B5EF4-FFF2-40B4-BE49-F238E27FC236}">
                <a16:creationId xmlns:a16="http://schemas.microsoft.com/office/drawing/2014/main" id="{55BB1539-68FC-64F1-1A32-3717514C54D6}"/>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86308914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hank you Red">
    <p:bg>
      <p:bgPr>
        <a:solidFill>
          <a:schemeClr val="accent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5A44BCDF-D62A-8FD1-A853-63A6E329245A}"/>
              </a:ext>
            </a:extLst>
          </p:cNvPr>
          <p:cNvSpPr>
            <a:spLocks noGrp="1"/>
          </p:cNvSpPr>
          <p:nvPr>
            <p:ph type="dt" sz="half" idx="14"/>
          </p:nvPr>
        </p:nvSpPr>
        <p:spPr/>
        <p:txBody>
          <a:bodyPr/>
          <a:lstStyle/>
          <a:p>
            <a:fld id="{45F0D0FC-42F6-47DE-A7F4-E745E6EF1D32}" type="datetime1">
              <a:rPr lang="fi-FI" smtClean="0"/>
              <a:t>10.1.2025</a:t>
            </a:fld>
            <a:endParaRPr lang="fi-FI" dirty="0"/>
          </a:p>
        </p:txBody>
      </p:sp>
      <p:sp>
        <p:nvSpPr>
          <p:cNvPr id="4" name="Slide Number Placeholder 3">
            <a:extLst>
              <a:ext uri="{FF2B5EF4-FFF2-40B4-BE49-F238E27FC236}">
                <a16:creationId xmlns:a16="http://schemas.microsoft.com/office/drawing/2014/main" id="{C8CB65B9-41BC-781D-107D-C5A99B2C7D5E}"/>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7" name="TextBox 6">
            <a:extLst>
              <a:ext uri="{FF2B5EF4-FFF2-40B4-BE49-F238E27FC236}">
                <a16:creationId xmlns:a16="http://schemas.microsoft.com/office/drawing/2014/main" id="{59C85133-50DB-CAA4-935B-5BFB0E1B21AB}"/>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dirty="0">
                <a:latin typeface="+mj-lt"/>
              </a:rPr>
              <a:t>Kiitos</a:t>
            </a:r>
          </a:p>
        </p:txBody>
      </p:sp>
      <p:sp>
        <p:nvSpPr>
          <p:cNvPr id="8" name="TextBox 7">
            <a:hlinkClick r:id="rId2"/>
            <a:extLst>
              <a:ext uri="{FF2B5EF4-FFF2-40B4-BE49-F238E27FC236}">
                <a16:creationId xmlns:a16="http://schemas.microsoft.com/office/drawing/2014/main" id="{7F46B658-9D7D-6338-006D-3915FC261FA2}"/>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dirty="0"/>
              <a:t>aalto.fi</a:t>
            </a:r>
          </a:p>
        </p:txBody>
      </p:sp>
      <p:cxnSp>
        <p:nvCxnSpPr>
          <p:cNvPr id="9" name="Straight Connector 8">
            <a:extLst>
              <a:ext uri="{FF2B5EF4-FFF2-40B4-BE49-F238E27FC236}">
                <a16:creationId xmlns:a16="http://schemas.microsoft.com/office/drawing/2014/main" id="{526E9EB7-2C97-21BD-728D-4E129DB8FD35}"/>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EE7BE5AF-5BA3-43BE-6B1C-F56C8A9C8AB8}"/>
              </a:ext>
            </a:extLst>
          </p:cNvPr>
          <p:cNvSpPr>
            <a:spLocks noGrp="1"/>
          </p:cNvSpPr>
          <p:nvPr>
            <p:ph type="ftr" sz="quarter" idx="15"/>
          </p:nvPr>
        </p:nvSpPr>
        <p:spPr>
          <a:xfrm>
            <a:off x="6456040" y="6309320"/>
            <a:ext cx="3744416" cy="144016"/>
          </a:xfrm>
        </p:spPr>
        <p:txBody>
          <a:bodyPr/>
          <a:lstStyle/>
          <a:p>
            <a:endParaRPr lang="fi-FI" dirty="0"/>
          </a:p>
        </p:txBody>
      </p:sp>
    </p:spTree>
    <p:extLst>
      <p:ext uri="{BB962C8B-B14F-4D97-AF65-F5344CB8AC3E}">
        <p14:creationId xmlns:p14="http://schemas.microsoft.com/office/powerpoint/2010/main" val="2226004313"/>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hank you Yellow">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2F31311B-B039-888D-706C-C02FE1F80175}"/>
              </a:ext>
            </a:extLst>
          </p:cNvPr>
          <p:cNvSpPr>
            <a:spLocks noGrp="1"/>
          </p:cNvSpPr>
          <p:nvPr>
            <p:ph type="dt" sz="half" idx="14"/>
          </p:nvPr>
        </p:nvSpPr>
        <p:spPr/>
        <p:txBody>
          <a:bodyPr/>
          <a:lstStyle/>
          <a:p>
            <a:fld id="{725CAF6D-1016-4B8F-B423-2EFB8ABFBD35}" type="datetime1">
              <a:rPr lang="fi-FI" smtClean="0"/>
              <a:t>10.1.2025</a:t>
            </a:fld>
            <a:endParaRPr lang="fi-FI" dirty="0"/>
          </a:p>
        </p:txBody>
      </p:sp>
      <p:sp>
        <p:nvSpPr>
          <p:cNvPr id="4" name="Slide Number Placeholder 3">
            <a:extLst>
              <a:ext uri="{FF2B5EF4-FFF2-40B4-BE49-F238E27FC236}">
                <a16:creationId xmlns:a16="http://schemas.microsoft.com/office/drawing/2014/main" id="{22ED29A7-39F7-6678-ED5C-1BFC1DE83DE3}"/>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7" name="TextBox 6">
            <a:extLst>
              <a:ext uri="{FF2B5EF4-FFF2-40B4-BE49-F238E27FC236}">
                <a16:creationId xmlns:a16="http://schemas.microsoft.com/office/drawing/2014/main" id="{A2C0BA38-FC88-57DB-9D5F-17BBFA1AD9C4}"/>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dirty="0" err="1">
                <a:latin typeface="+mj-lt"/>
              </a:rPr>
              <a:t>Nähdään</a:t>
            </a:r>
            <a:r>
              <a:rPr lang="en-US" sz="3200" dirty="0">
                <a:latin typeface="+mj-lt"/>
              </a:rPr>
              <a:t> pian!</a:t>
            </a:r>
          </a:p>
        </p:txBody>
      </p:sp>
      <p:sp>
        <p:nvSpPr>
          <p:cNvPr id="8" name="TextBox 7">
            <a:hlinkClick r:id="rId2"/>
            <a:extLst>
              <a:ext uri="{FF2B5EF4-FFF2-40B4-BE49-F238E27FC236}">
                <a16:creationId xmlns:a16="http://schemas.microsoft.com/office/drawing/2014/main" id="{ED4DAA49-5117-79E7-369F-3E00EDCAAED8}"/>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dirty="0"/>
              <a:t>aalto.fi</a:t>
            </a:r>
          </a:p>
        </p:txBody>
      </p:sp>
      <p:cxnSp>
        <p:nvCxnSpPr>
          <p:cNvPr id="9" name="Straight Connector 8">
            <a:extLst>
              <a:ext uri="{FF2B5EF4-FFF2-40B4-BE49-F238E27FC236}">
                <a16:creationId xmlns:a16="http://schemas.microsoft.com/office/drawing/2014/main" id="{83DCA95A-EFB3-A3D7-88E6-2D13DAC91375}"/>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0CF9B49D-2A0C-2616-04AB-10F0CA3E88F7}"/>
              </a:ext>
            </a:extLst>
          </p:cNvPr>
          <p:cNvSpPr>
            <a:spLocks noGrp="1"/>
          </p:cNvSpPr>
          <p:nvPr>
            <p:ph type="ftr" sz="quarter" idx="15"/>
          </p:nvPr>
        </p:nvSpPr>
        <p:spPr>
          <a:xfrm>
            <a:off x="6456040" y="6309320"/>
            <a:ext cx="3744416" cy="144016"/>
          </a:xfrm>
        </p:spPr>
        <p:txBody>
          <a:bodyPr/>
          <a:lstStyle/>
          <a:p>
            <a:endParaRPr lang="fi-FI" dirty="0"/>
          </a:p>
        </p:txBody>
      </p:sp>
    </p:spTree>
    <p:extLst>
      <p:ext uri="{BB962C8B-B14F-4D97-AF65-F5344CB8AC3E}">
        <p14:creationId xmlns:p14="http://schemas.microsoft.com/office/powerpoint/2010/main" val="394205079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Red">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spcBef>
                <a:spcPts val="0"/>
              </a:spcBef>
              <a:defRPr lang="en-US" sz="1200" dirty="0"/>
            </a:lvl1pPr>
          </a:lstStyle>
          <a:p>
            <a:pPr marR="0" lvl="0" fontAlgn="auto">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3A70D3C-0CC8-FE4E-F52B-53CE8B81A6CF}"/>
              </a:ext>
            </a:extLst>
          </p:cNvPr>
          <p:cNvSpPr>
            <a:spLocks noGrp="1"/>
          </p:cNvSpPr>
          <p:nvPr>
            <p:ph type="dt" sz="half" idx="14"/>
          </p:nvPr>
        </p:nvSpPr>
        <p:spPr/>
        <p:txBody>
          <a:bodyPr/>
          <a:lstStyle/>
          <a:p>
            <a:fld id="{4D32C0E9-F6CE-4F30-8D80-9FF45B3657AE}" type="datetime1">
              <a:rPr lang="fi-FI" smtClean="0"/>
              <a:t>10.1.2025</a:t>
            </a:fld>
            <a:endParaRPr lang="fi-FI" dirty="0"/>
          </a:p>
        </p:txBody>
      </p:sp>
      <p:sp>
        <p:nvSpPr>
          <p:cNvPr id="5" name="Footer Placeholder 4">
            <a:extLst>
              <a:ext uri="{FF2B5EF4-FFF2-40B4-BE49-F238E27FC236}">
                <a16:creationId xmlns:a16="http://schemas.microsoft.com/office/drawing/2014/main" id="{6435823F-DD19-8F3B-CB31-DC7AB7F7DD25}"/>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97CA50C0-8868-D9E3-6151-7FEB6CA03A3F}"/>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85D974B8-11FD-E356-FB5B-3122C8279C54}"/>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95761810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image" Target="../media/image1.png"/><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3.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1.png"/><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1.png"/><Relationship Id="rId5" Type="http://schemas.openxmlformats.org/officeDocument/2006/relationships/slideLayout" Target="../slideLayouts/slideLayout73.xml"/><Relationship Id="rId10" Type="http://schemas.openxmlformats.org/officeDocument/2006/relationships/theme" Target="../theme/theme5.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85901988-9E68-44DC-AA5D-396DCAB59566}" type="datetime1">
              <a:rPr lang="fi-FI" smtClean="0"/>
              <a:t>10.1.2025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26"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129922"/>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4068" r:id="rId7"/>
    <p:sldLayoutId id="2147484069"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4076" r:id="rId19"/>
    <p:sldLayoutId id="2147484077" r:id="rId20"/>
    <p:sldLayoutId id="2147484078" r:id="rId21"/>
    <p:sldLayoutId id="2147484075" r:id="rId22"/>
    <p:sldLayoutId id="2147484079" r:id="rId23"/>
    <p:sldLayoutId id="2147484080" r:id="rId24"/>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DE3242FC-DAF7-4E05-8C27-30B840DFDDCF}" type="datetime1">
              <a:rPr lang="fi-FI" smtClean="0"/>
              <a:t>10.1.2025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26"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13417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4082" r:id="rId21"/>
    <p:sldLayoutId id="2147484083" r:id="rId22"/>
    <p:sldLayoutId id="2147484084" r:id="rId23"/>
    <p:sldLayoutId id="2147484087" r:id="rId24"/>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B49B4554-3C07-45D0-9633-89CA88DFF836}" type="datetime1">
              <a:rPr lang="fi-FI" smtClean="0"/>
              <a:t>10.1.2025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70980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FE953895-CC21-4E4D-8C64-29B743FA0FFB}" type="datetime1">
              <a:rPr lang="fi-FI" smtClean="0"/>
              <a:t>10.1.2025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17"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195271"/>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2EDE175C-1A43-4C11-8530-58DBFCF29D1E}" type="datetime1">
              <a:rPr lang="fi-FI" smtClean="0"/>
              <a:t>10.1.2025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623492"/>
      </p:ext>
    </p:extLst>
  </p:cSld>
  <p:clrMap bg1="lt1" tx1="dk1" bg2="lt2" tx2="dk2" accent1="accent1" accent2="accent2" accent3="accent3" accent4="accent4" accent5="accent5" accent6="accent6" hlink="hlink" folHlink="folHlink"/>
  <p:sldLayoutIdLst>
    <p:sldLayoutId id="2147484044" r:id="rId1"/>
    <p:sldLayoutId id="2147484071" r:id="rId2"/>
    <p:sldLayoutId id="2147484072" r:id="rId3"/>
    <p:sldLayoutId id="2147484073" r:id="rId4"/>
    <p:sldLayoutId id="2147484074" r:id="rId5"/>
    <p:sldLayoutId id="2147484064" r:id="rId6"/>
    <p:sldLayoutId id="2147484065" r:id="rId7"/>
    <p:sldLayoutId id="2147484066" r:id="rId8"/>
    <p:sldLayoutId id="2147484067" r:id="rId9"/>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2CE1EE34-BDA5-4457-AC6A-D23E1D6D819A}" type="datetime1">
              <a:rPr lang="fi-FI" smtClean="0"/>
              <a:t>10.1.2025</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130185"/>
      </p:ext>
    </p:extLst>
  </p:cSld>
  <p:clrMap bg1="lt1" tx1="dk1" bg2="lt2" tx2="dk2" accent1="accent1" accent2="accent2" accent3="accent3" accent4="accent4" accent5="accent5" accent6="accent6" hlink="hlink" folHlink="folHlink"/>
  <p:sldLayoutIdLst>
    <p:sldLayoutId id="2147484070" r:id="rId1"/>
    <p:sldLayoutId id="2147483888" r:id="rId2"/>
    <p:sldLayoutId id="2147483889" r:id="rId3"/>
    <p:sldLayoutId id="2147483890" r:id="rId4"/>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4.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6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6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Video 14" descr="Valta meri aallot">
            <a:extLst>
              <a:ext uri="{FF2B5EF4-FFF2-40B4-BE49-F238E27FC236}">
                <a16:creationId xmlns:a16="http://schemas.microsoft.com/office/drawing/2014/main" id="{0F4C3C3C-AEF1-C26A-4F1B-E9F9755D63D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7058" r="22799" b="-1"/>
          <a:stretch/>
        </p:blipFill>
        <p:spPr>
          <a:xfrm>
            <a:off x="6096000" y="9746"/>
            <a:ext cx="6096000" cy="6838508"/>
          </a:xfrm>
          <a:prstGeom prst="rect">
            <a:avLst/>
          </a:prstGeom>
          <a:noFill/>
        </p:spPr>
      </p:pic>
      <p:sp>
        <p:nvSpPr>
          <p:cNvPr id="4" name="Date Placeholder 3">
            <a:extLst>
              <a:ext uri="{FF2B5EF4-FFF2-40B4-BE49-F238E27FC236}">
                <a16:creationId xmlns:a16="http://schemas.microsoft.com/office/drawing/2014/main" id="{0E9225B8-C2F4-BA0B-8EA7-44C9D96F6368}"/>
              </a:ext>
            </a:extLst>
          </p:cNvPr>
          <p:cNvSpPr>
            <a:spLocks noGrp="1"/>
          </p:cNvSpPr>
          <p:nvPr>
            <p:ph type="dt" sz="half" idx="10"/>
          </p:nvPr>
        </p:nvSpPr>
        <p:spPr>
          <a:xfrm>
            <a:off x="10200456" y="6309320"/>
            <a:ext cx="1152128" cy="143868"/>
          </a:xfrm>
        </p:spPr>
        <p:txBody>
          <a:bodyPr anchor="ctr">
            <a:normAutofit/>
          </a:bodyPr>
          <a:lstStyle/>
          <a:p>
            <a:pPr algn="r" rtl="0">
              <a:spcAft>
                <a:spcPts val="600"/>
              </a:spcAft>
            </a:pPr>
            <a:fld id="{9513B716-7DD5-49C7-9B89-84A5EEFD8FE5}" type="datetime1">
              <a:rPr lang="fi-FI"/>
              <a:pPr algn="r" rtl="0">
                <a:spcAft>
                  <a:spcPts val="600"/>
                </a:spcAft>
              </a:pPr>
              <a:t>10.1.2025</a:t>
            </a:fld>
            <a:endParaRPr lang="en-gb" dirty="0"/>
          </a:p>
        </p:txBody>
      </p:sp>
      <p:sp>
        <p:nvSpPr>
          <p:cNvPr id="6" name="Slide Number Placeholder 5">
            <a:extLst>
              <a:ext uri="{FF2B5EF4-FFF2-40B4-BE49-F238E27FC236}">
                <a16:creationId xmlns:a16="http://schemas.microsoft.com/office/drawing/2014/main" id="{B34FB7AF-611D-A911-E047-2F3A5822C264}"/>
              </a:ext>
            </a:extLst>
          </p:cNvPr>
          <p:cNvSpPr>
            <a:spLocks noGrp="1"/>
          </p:cNvSpPr>
          <p:nvPr>
            <p:ph type="sldNum" sz="quarter" idx="12"/>
          </p:nvPr>
        </p:nvSpPr>
        <p:spPr>
          <a:xfrm>
            <a:off x="11352584" y="6309320"/>
            <a:ext cx="431428" cy="143869"/>
          </a:xfrm>
        </p:spPr>
        <p:txBody>
          <a:bodyPr anchor="ctr">
            <a:normAutofit/>
          </a:bodyPr>
          <a:lstStyle/>
          <a:p>
            <a:pPr algn="r" rtl="0">
              <a:spcAft>
                <a:spcPts val="600"/>
              </a:spcAft>
            </a:pPr>
            <a:fld id="{D701140D-C14F-41CA-99FC-0EF83E8DA40A}" type="slidenum">
              <a:rPr/>
              <a:pPr>
                <a:spcAft>
                  <a:spcPts val="600"/>
                </a:spcAft>
              </a:pPr>
              <a:t>1</a:t>
            </a:fld>
            <a:endParaRPr lang="en-gb" dirty="0"/>
          </a:p>
        </p:txBody>
      </p:sp>
      <p:sp>
        <p:nvSpPr>
          <p:cNvPr id="12" name="Title 11">
            <a:extLst>
              <a:ext uri="{FF2B5EF4-FFF2-40B4-BE49-F238E27FC236}">
                <a16:creationId xmlns:a16="http://schemas.microsoft.com/office/drawing/2014/main" id="{E206DF6F-AFE0-3008-AB3A-CC32E6D8DC57}"/>
              </a:ext>
            </a:extLst>
          </p:cNvPr>
          <p:cNvSpPr>
            <a:spLocks noGrp="1"/>
          </p:cNvSpPr>
          <p:nvPr>
            <p:ph type="ctrTitle"/>
          </p:nvPr>
        </p:nvSpPr>
        <p:spPr>
          <a:xfrm>
            <a:off x="407988" y="2936558"/>
            <a:ext cx="5183956" cy="492443"/>
          </a:xfrm>
        </p:spPr>
        <p:txBody>
          <a:bodyPr wrap="square" anchor="b">
            <a:normAutofit/>
          </a:bodyPr>
          <a:lstStyle/>
          <a:p>
            <a:pPr algn="l" rtl="0"/>
            <a:r>
              <a:rPr lang="en-gb" sz="3000" b="1" i="0" u="none" baseline="0" dirty="0"/>
              <a:t>Welcome to Aalto University</a:t>
            </a:r>
            <a:endParaRPr lang="en-gb" sz="3000" dirty="0"/>
          </a:p>
        </p:txBody>
      </p:sp>
      <p:sp>
        <p:nvSpPr>
          <p:cNvPr id="32" name="Subtitle 5">
            <a:extLst>
              <a:ext uri="{FF2B5EF4-FFF2-40B4-BE49-F238E27FC236}">
                <a16:creationId xmlns:a16="http://schemas.microsoft.com/office/drawing/2014/main" id="{D73EADF0-7F97-A4FE-F1F4-60C92C2AA6B8}"/>
              </a:ext>
            </a:extLst>
          </p:cNvPr>
          <p:cNvSpPr>
            <a:spLocks noGrp="1"/>
          </p:cNvSpPr>
          <p:nvPr>
            <p:ph type="subTitle" idx="1"/>
          </p:nvPr>
        </p:nvSpPr>
        <p:spPr>
          <a:xfrm>
            <a:off x="407988" y="3429000"/>
            <a:ext cx="5183956" cy="984885"/>
          </a:xfrm>
        </p:spPr>
        <p:txBody>
          <a:bodyPr/>
          <a:lstStyle/>
          <a:p>
            <a:endParaRPr lang="en-gb" dirty="0"/>
          </a:p>
        </p:txBody>
      </p:sp>
      <p:sp>
        <p:nvSpPr>
          <p:cNvPr id="34" name="Text Placeholder 6">
            <a:extLst>
              <a:ext uri="{FF2B5EF4-FFF2-40B4-BE49-F238E27FC236}">
                <a16:creationId xmlns:a16="http://schemas.microsoft.com/office/drawing/2014/main" id="{2C3287BE-9335-50EB-24F2-95800C314DC9}"/>
              </a:ext>
            </a:extLst>
          </p:cNvPr>
          <p:cNvSpPr>
            <a:spLocks noGrp="1"/>
          </p:cNvSpPr>
          <p:nvPr>
            <p:ph type="body" sz="quarter" idx="14"/>
          </p:nvPr>
        </p:nvSpPr>
        <p:spPr>
          <a:xfrm>
            <a:off x="407989" y="4869160"/>
            <a:ext cx="5183955" cy="276999"/>
          </a:xfrm>
        </p:spPr>
        <p:txBody>
          <a:bodyPr/>
          <a:lstStyle/>
          <a:p>
            <a:endParaRPr lang="en-gb" dirty="0"/>
          </a:p>
        </p:txBody>
      </p:sp>
    </p:spTree>
    <p:extLst>
      <p:ext uri="{BB962C8B-B14F-4D97-AF65-F5344CB8AC3E}">
        <p14:creationId xmlns:p14="http://schemas.microsoft.com/office/powerpoint/2010/main" val="67865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1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mute="1">
                <p:cTn id="12" repeatCount="indefinite" fill="hold" display="0">
                  <p:stCondLst>
                    <p:cond delay="indefinite"/>
                  </p:stCondLst>
                </p:cTn>
                <p:tgtEl>
                  <p:spTgt spid="1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fi-FI"/>
              <a:t>10.1.2025</a:t>
            </a:fld>
            <a:endParaRPr lang="en-gb"/>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10</a:t>
            </a:fld>
            <a:endParaRPr lang="en-gb"/>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pPr rtl="0"/>
            <a:r>
              <a:rPr lang="en-gb" b="1" i="0" u="none" baseline="0"/>
              <a:t>Economics and business administration</a:t>
            </a:r>
            <a:endParaRPr lang="en-gb" dirty="0"/>
          </a:p>
        </p:txBody>
      </p:sp>
    </p:spTree>
    <p:extLst>
      <p:ext uri="{BB962C8B-B14F-4D97-AF65-F5344CB8AC3E}">
        <p14:creationId xmlns:p14="http://schemas.microsoft.com/office/powerpoint/2010/main" val="152127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8C8F9-B440-3B04-7E49-8E1CA53A6D70}"/>
              </a:ext>
            </a:extLst>
          </p:cNvPr>
          <p:cNvSpPr>
            <a:spLocks noGrp="1"/>
          </p:cNvSpPr>
          <p:nvPr>
            <p:ph type="title"/>
          </p:nvPr>
        </p:nvSpPr>
        <p:spPr/>
        <p:txBody>
          <a:bodyPr/>
          <a:lstStyle/>
          <a:p>
            <a:pPr algn="l" rtl="0"/>
            <a:r>
              <a:rPr lang="en-gb" b="1" i="0" u="none" baseline="0"/>
              <a:t>School of Business</a:t>
            </a:r>
          </a:p>
        </p:txBody>
      </p:sp>
      <p:sp>
        <p:nvSpPr>
          <p:cNvPr id="4" name="Content Placeholder 3">
            <a:extLst>
              <a:ext uri="{FF2B5EF4-FFF2-40B4-BE49-F238E27FC236}">
                <a16:creationId xmlns:a16="http://schemas.microsoft.com/office/drawing/2014/main" id="{C968CC8E-FF66-E1CE-3F6E-9891B9486895}"/>
              </a:ext>
            </a:extLst>
          </p:cNvPr>
          <p:cNvSpPr>
            <a:spLocks noGrp="1"/>
          </p:cNvSpPr>
          <p:nvPr>
            <p:ph sz="half" idx="1"/>
          </p:nvPr>
        </p:nvSpPr>
        <p:spPr>
          <a:xfrm>
            <a:off x="407988" y="1700808"/>
            <a:ext cx="5327972" cy="3671887"/>
          </a:xfrm>
        </p:spPr>
        <p:txBody>
          <a:bodyPr/>
          <a:lstStyle/>
          <a:p>
            <a:pPr marL="285750" indent="-285750" algn="l" rtl="0">
              <a:lnSpc>
                <a:spcPct val="100000"/>
              </a:lnSpc>
              <a:buFont typeface="Arial,Sans-Serif"/>
              <a:buChar char="•"/>
            </a:pPr>
            <a:r>
              <a:rPr lang="en-gb" sz="2000" b="0" i="0" u="none" baseline="0" dirty="0">
                <a:ea typeface="+mn-lt"/>
                <a:cs typeface="+mn-lt"/>
              </a:rPr>
              <a:t>The most prestigious business school in Finland</a:t>
            </a:r>
          </a:p>
          <a:p>
            <a:pPr marL="285750" indent="-285750" algn="l" rtl="0">
              <a:lnSpc>
                <a:spcPct val="100000"/>
              </a:lnSpc>
              <a:buFont typeface="Arial,Sans-Serif"/>
              <a:buChar char="•"/>
            </a:pPr>
            <a:r>
              <a:rPr lang="en-gb" sz="2000" b="0" i="0" u="none" baseline="0" dirty="0">
                <a:ea typeface="+mn-lt"/>
                <a:cs typeface="+mn-lt"/>
              </a:rPr>
              <a:t>Our degrees are highly valued in the labour market</a:t>
            </a:r>
          </a:p>
          <a:p>
            <a:pPr marL="285750" indent="-285750" algn="l" rtl="0">
              <a:lnSpc>
                <a:spcPct val="100000"/>
              </a:lnSpc>
              <a:buFont typeface="Arial,Sans-Serif"/>
              <a:buChar char="•"/>
            </a:pPr>
            <a:r>
              <a:rPr lang="en-gb" sz="2000" b="0" i="0" u="none" baseline="0" dirty="0">
                <a:ea typeface="+mn-lt"/>
                <a:cs typeface="+mn-lt"/>
              </a:rPr>
              <a:t>High-quality teaching and rigorous research</a:t>
            </a:r>
          </a:p>
          <a:p>
            <a:pPr marL="285750" indent="-285750" algn="l" rtl="0">
              <a:lnSpc>
                <a:spcPct val="100000"/>
              </a:lnSpc>
              <a:buFont typeface="Arial,Sans-Serif"/>
              <a:buChar char="•"/>
            </a:pPr>
            <a:r>
              <a:rPr lang="en-gb" sz="2000" b="0" i="0" u="none" baseline="0" dirty="0">
                <a:ea typeface="+mn-lt"/>
                <a:cs typeface="+mn-lt"/>
              </a:rPr>
              <a:t>Objective: advancing sustainable business​​</a:t>
            </a:r>
          </a:p>
          <a:p>
            <a:pPr marL="285750" indent="-285750" algn="l" rtl="0">
              <a:lnSpc>
                <a:spcPct val="100000"/>
              </a:lnSpc>
              <a:buFont typeface="Arial,Sans-Serif"/>
              <a:buChar char="•"/>
            </a:pPr>
            <a:r>
              <a:rPr lang="en-gb" sz="2000" b="0" i="0" u="none" baseline="0" dirty="0">
                <a:ea typeface="+mn-lt"/>
                <a:cs typeface="+mn-lt"/>
              </a:rPr>
              <a:t>An inspiring student community where everyone is heard</a:t>
            </a:r>
          </a:p>
          <a:p>
            <a:pPr marL="285750" indent="-285750" algn="l" rtl="0">
              <a:lnSpc>
                <a:spcPct val="100000"/>
              </a:lnSpc>
              <a:buFont typeface="Arial,Sans-Serif"/>
              <a:buChar char="•"/>
            </a:pPr>
            <a:r>
              <a:rPr lang="en-gb" sz="2000" b="0" i="0" u="none" baseline="0" dirty="0">
                <a:ea typeface="+mn-lt"/>
                <a:cs typeface="+mn-lt"/>
              </a:rPr>
              <a:t>Follow us on Instagram </a:t>
            </a:r>
            <a:r>
              <a:rPr lang="en-gb" sz="2000" b="0" i="0" u="none" baseline="0" dirty="0"/>
              <a:t>to see what’s going on in our student life</a:t>
            </a:r>
            <a:r>
              <a:rPr lang="en-gb" sz="2000" b="0" i="0" u="none" baseline="0" dirty="0">
                <a:ea typeface="+mn-lt"/>
                <a:cs typeface="+mn-lt"/>
              </a:rPr>
              <a:t>: @aaltobiz</a:t>
            </a:r>
            <a:endParaRPr lang="en-gb" sz="2000" dirty="0">
              <a:cs typeface="Arial" panose="020B0604020202020204"/>
            </a:endParaRPr>
          </a:p>
        </p:txBody>
      </p:sp>
      <p:sp>
        <p:nvSpPr>
          <p:cNvPr id="5" name="Date Placeholder 4">
            <a:extLst>
              <a:ext uri="{FF2B5EF4-FFF2-40B4-BE49-F238E27FC236}">
                <a16:creationId xmlns:a16="http://schemas.microsoft.com/office/drawing/2014/main" id="{CE38CE8B-0D5D-B6FE-6A5F-2A9C0808D6E4}"/>
              </a:ext>
            </a:extLst>
          </p:cNvPr>
          <p:cNvSpPr>
            <a:spLocks noGrp="1"/>
          </p:cNvSpPr>
          <p:nvPr>
            <p:ph type="dt" sz="half" idx="14"/>
          </p:nvPr>
        </p:nvSpPr>
        <p:spPr/>
        <p:txBody>
          <a:bodyPr/>
          <a:lstStyle/>
          <a:p>
            <a:pPr algn="r" rtl="0"/>
            <a:fld id="{BFB5FF9F-7366-4D75-BD01-ADF31E2F54E0}" type="datetime1">
              <a:rPr lang="fi-FI"/>
              <a:t>10.1.2025</a:t>
            </a:fld>
            <a:endParaRPr lang="en-gb" dirty="0"/>
          </a:p>
        </p:txBody>
      </p:sp>
      <p:sp>
        <p:nvSpPr>
          <p:cNvPr id="6" name="Slide Number Placeholder 5">
            <a:extLst>
              <a:ext uri="{FF2B5EF4-FFF2-40B4-BE49-F238E27FC236}">
                <a16:creationId xmlns:a16="http://schemas.microsoft.com/office/drawing/2014/main" id="{52B1D9DB-7BFC-ED54-D17F-6669DF3D2FC4}"/>
              </a:ext>
            </a:extLst>
          </p:cNvPr>
          <p:cNvSpPr>
            <a:spLocks noGrp="1"/>
          </p:cNvSpPr>
          <p:nvPr>
            <p:ph type="sldNum" sz="quarter" idx="16"/>
          </p:nvPr>
        </p:nvSpPr>
        <p:spPr/>
        <p:txBody>
          <a:bodyPr/>
          <a:lstStyle/>
          <a:p>
            <a:pPr algn="r" rtl="0"/>
            <a:fld id="{D701140D-C14F-41CA-99FC-0EF83E8DA40A}" type="slidenum">
              <a:rPr/>
              <a:pPr/>
              <a:t>11</a:t>
            </a:fld>
            <a:endParaRPr lang="en-gb" dirty="0"/>
          </a:p>
        </p:txBody>
      </p:sp>
      <p:pic>
        <p:nvPicPr>
          <p:cNvPr id="7" name="Picture 2">
            <a:extLst>
              <a:ext uri="{FF2B5EF4-FFF2-40B4-BE49-F238E27FC236}">
                <a16:creationId xmlns:a16="http://schemas.microsoft.com/office/drawing/2014/main" id="{65E5F672-8EEC-C34E-1440-5E517154B774}"/>
              </a:ext>
            </a:extLst>
          </p:cNvPr>
          <p:cNvPicPr>
            <a:picLocks noGrp="1" noChangeAspect="1" noChangeArrowheads="1"/>
          </p:cNvPicPr>
          <p:nvPr>
            <p:ph type="pic" sz="quarter" idx="13"/>
          </p:nvPr>
        </p:nvPicPr>
        <p:blipFill>
          <a:blip r:embed="rId3" cstate="email">
            <a:extLst>
              <a:ext uri="{28A0092B-C50C-407E-A947-70E740481C1C}">
                <a14:useLocalDpi xmlns:a14="http://schemas.microsoft.com/office/drawing/2010/main"/>
              </a:ext>
            </a:extLst>
          </a:blip>
          <a:srcRect/>
          <a:stretch/>
        </p:blipFill>
        <p:spPr bwMode="auto">
          <a:xfrm>
            <a:off x="6096000" y="0"/>
            <a:ext cx="6096000" cy="6858000"/>
          </a:xfrm>
          <a:prstGeom prst="rect">
            <a:avLst/>
          </a:prstGeom>
          <a:solidFill>
            <a:srgbClr val="FFFFFF"/>
          </a:solidFill>
        </p:spPr>
      </p:pic>
    </p:spTree>
    <p:extLst>
      <p:ext uri="{BB962C8B-B14F-4D97-AF65-F5344CB8AC3E}">
        <p14:creationId xmlns:p14="http://schemas.microsoft.com/office/powerpoint/2010/main" val="2988423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02553-9A96-E0B8-A704-C1E5C89C4F5D}"/>
              </a:ext>
            </a:extLst>
          </p:cNvPr>
          <p:cNvSpPr>
            <a:spLocks noGrp="1"/>
          </p:cNvSpPr>
          <p:nvPr>
            <p:ph type="title"/>
          </p:nvPr>
        </p:nvSpPr>
        <p:spPr/>
        <p:txBody>
          <a:bodyPr/>
          <a:lstStyle/>
          <a:p>
            <a:pPr algn="l" rtl="0"/>
            <a:r>
              <a:rPr lang="en-gb" b="1" i="0" u="none" baseline="0"/>
              <a:t>Bachelor’s-level study options in economics and business administration</a:t>
            </a:r>
          </a:p>
        </p:txBody>
      </p:sp>
      <p:sp>
        <p:nvSpPr>
          <p:cNvPr id="4" name="Content Placeholder 3">
            <a:extLst>
              <a:ext uri="{FF2B5EF4-FFF2-40B4-BE49-F238E27FC236}">
                <a16:creationId xmlns:a16="http://schemas.microsoft.com/office/drawing/2014/main" id="{6D9E6043-1083-2865-E4CC-F9F91349CA72}"/>
              </a:ext>
            </a:extLst>
          </p:cNvPr>
          <p:cNvSpPr>
            <a:spLocks noGrp="1"/>
          </p:cNvSpPr>
          <p:nvPr>
            <p:ph sz="half" idx="1"/>
          </p:nvPr>
        </p:nvSpPr>
        <p:spPr>
          <a:xfrm>
            <a:off x="407988" y="2060848"/>
            <a:ext cx="5327972" cy="3671887"/>
          </a:xfrm>
        </p:spPr>
        <p:txBody>
          <a:bodyPr/>
          <a:lstStyle/>
          <a:p>
            <a:pPr algn="l" rtl="0"/>
            <a:r>
              <a:rPr lang="en-gb" sz="1400" b="1" i="0" u="none" baseline="0" dirty="0"/>
              <a:t>Bachelor’s Programme in Business (</a:t>
            </a:r>
            <a:r>
              <a:rPr lang="en-gb" sz="1400" b="1" i="1" u="none" baseline="0" dirty="0" err="1"/>
              <a:t>kauppatieteiden</a:t>
            </a:r>
            <a:r>
              <a:rPr lang="en-gb" sz="1400" b="1" i="1" u="none" baseline="0" dirty="0"/>
              <a:t> </a:t>
            </a:r>
            <a:r>
              <a:rPr lang="en-gb" sz="1400" b="1" i="1" u="none" baseline="0" dirty="0" err="1"/>
              <a:t>kandidaattiohjelma</a:t>
            </a:r>
            <a:r>
              <a:rPr lang="en-gb" sz="1400" b="1" i="0" u="none" baseline="0" dirty="0"/>
              <a:t> taught in Finnish) has the following majors:</a:t>
            </a:r>
          </a:p>
          <a:p>
            <a:pPr marL="342900" indent="-342900" algn="l" rtl="0">
              <a:buFont typeface="Arial" panose="020B0604020202020204" pitchFamily="34" charset="0"/>
              <a:buChar char="•"/>
            </a:pPr>
            <a:r>
              <a:rPr lang="en-gb" sz="1400" b="0" i="0" u="none" baseline="0" dirty="0"/>
              <a:t>Management (</a:t>
            </a:r>
            <a:r>
              <a:rPr lang="en-gb" sz="1400" b="0" i="0" u="none" baseline="0" dirty="0" err="1"/>
              <a:t>johtaminen</a:t>
            </a:r>
            <a:r>
              <a:rPr lang="en-gb" sz="1400" b="0" i="0" u="none" baseline="0" dirty="0"/>
              <a:t>)</a:t>
            </a:r>
          </a:p>
          <a:p>
            <a:pPr marL="342900" indent="-342900" algn="l" rtl="0">
              <a:buFont typeface="Arial" panose="020B0604020202020204" pitchFamily="34" charset="0"/>
              <a:buChar char="•"/>
            </a:pPr>
            <a:r>
              <a:rPr lang="en-gb" sz="1400" b="0" i="0" u="none" baseline="0" dirty="0"/>
              <a:t>Accounting (</a:t>
            </a:r>
            <a:r>
              <a:rPr lang="en-gb" sz="1400" b="0" i="0" u="none" baseline="0" dirty="0" err="1"/>
              <a:t>laskentatoimi</a:t>
            </a:r>
            <a:r>
              <a:rPr lang="en-gb" sz="1400" b="0" i="0" u="none" baseline="0" dirty="0"/>
              <a:t>)</a:t>
            </a:r>
          </a:p>
          <a:p>
            <a:pPr marL="342900" indent="-342900" algn="l" rtl="0">
              <a:buFont typeface="Arial" panose="020B0604020202020204" pitchFamily="34" charset="0"/>
              <a:buChar char="•"/>
            </a:pPr>
            <a:r>
              <a:rPr lang="en-gb" sz="1400" b="0" i="0" u="none" baseline="0" dirty="0"/>
              <a:t>Information and Service Management (</a:t>
            </a:r>
            <a:r>
              <a:rPr lang="en-gb" sz="1400" b="0" i="0" u="none" baseline="0" dirty="0" err="1"/>
              <a:t>tieto</a:t>
            </a:r>
            <a:r>
              <a:rPr lang="en-gb" sz="1400" b="0" i="0" u="none" baseline="0" dirty="0"/>
              <a:t>- </a:t>
            </a:r>
            <a:r>
              <a:rPr lang="en-gb" sz="1400" b="0" i="0" u="none" baseline="0" dirty="0" err="1"/>
              <a:t>ja</a:t>
            </a:r>
            <a:r>
              <a:rPr lang="en-gb" sz="1400" b="0" i="0" u="none" baseline="0" dirty="0"/>
              <a:t> </a:t>
            </a:r>
            <a:r>
              <a:rPr lang="en-gb" sz="1400" b="0" i="0" u="none" baseline="0" dirty="0" err="1"/>
              <a:t>palvelujohtaminen</a:t>
            </a:r>
            <a:r>
              <a:rPr lang="en-gb" sz="1400" b="0" i="0" u="none" baseline="0" dirty="0"/>
              <a:t>)</a:t>
            </a:r>
          </a:p>
          <a:p>
            <a:pPr marL="342900" indent="-342900" algn="l" rtl="0">
              <a:buFont typeface="Arial" panose="020B0604020202020204" pitchFamily="34" charset="0"/>
              <a:buChar char="•"/>
            </a:pPr>
            <a:r>
              <a:rPr lang="en-gb" sz="1400" b="0" i="0" u="none" baseline="0" dirty="0"/>
              <a:t>Marketing (</a:t>
            </a:r>
            <a:r>
              <a:rPr lang="en-gb" sz="1400" b="0" i="0" u="none" baseline="0" dirty="0" err="1"/>
              <a:t>markkinointi</a:t>
            </a:r>
            <a:r>
              <a:rPr lang="en-gb" sz="1400" b="0" i="0" u="none" baseline="0" dirty="0"/>
              <a:t>)</a:t>
            </a:r>
          </a:p>
          <a:p>
            <a:pPr marL="342900" indent="-342900" algn="l" rtl="0">
              <a:buFont typeface="Arial" panose="020B0604020202020204" pitchFamily="34" charset="0"/>
              <a:buChar char="•"/>
            </a:pPr>
            <a:r>
              <a:rPr lang="en-gb" sz="1400" b="0" i="0" u="none" baseline="0" dirty="0"/>
              <a:t>Finance (</a:t>
            </a:r>
            <a:r>
              <a:rPr lang="en-gb" sz="1400" b="0" i="0" u="none" baseline="0" dirty="0" err="1"/>
              <a:t>rahoitus</a:t>
            </a:r>
            <a:r>
              <a:rPr lang="en-gb" sz="1400" b="0" i="0" u="none" baseline="0" dirty="0"/>
              <a:t>)</a:t>
            </a:r>
          </a:p>
          <a:p>
            <a:pPr marL="342900" indent="-342900" algn="l" rtl="0">
              <a:buFont typeface="Arial" panose="020B0604020202020204" pitchFamily="34" charset="0"/>
              <a:buChar char="•"/>
            </a:pPr>
            <a:r>
              <a:rPr lang="en-gb" sz="1400" b="0" i="0" u="none" baseline="0" dirty="0"/>
              <a:t>Economics (</a:t>
            </a:r>
            <a:r>
              <a:rPr lang="en-gb" sz="1400" b="0" i="0" u="none" baseline="0" dirty="0" err="1"/>
              <a:t>taloustiede</a:t>
            </a:r>
            <a:r>
              <a:rPr lang="en-gb" sz="1400" b="0" i="0" u="none" baseline="0" dirty="0"/>
              <a:t>)</a:t>
            </a:r>
          </a:p>
          <a:p>
            <a:pPr marL="342900" indent="-342900" algn="l" rtl="0">
              <a:buFont typeface="Arial" panose="020B0604020202020204" pitchFamily="34" charset="0"/>
              <a:buChar char="•"/>
            </a:pPr>
            <a:r>
              <a:rPr lang="en-gb" sz="1400" b="0" i="0" u="none" baseline="0" dirty="0"/>
              <a:t>Business Law (</a:t>
            </a:r>
            <a:r>
              <a:rPr lang="en-gb" sz="1400" b="0" i="0" u="none" baseline="0" dirty="0" err="1"/>
              <a:t>yritysjuridiikka</a:t>
            </a:r>
            <a:r>
              <a:rPr lang="en-gb" sz="1400" b="0" i="0" u="none" baseline="0" dirty="0"/>
              <a:t>)</a:t>
            </a:r>
          </a:p>
          <a:p>
            <a:pPr algn="l" rtl="0"/>
            <a:r>
              <a:rPr lang="en-gb" sz="1400" b="1" i="0" u="none" baseline="0" dirty="0"/>
              <a:t>Bachelor’s programmes taught in English</a:t>
            </a:r>
          </a:p>
          <a:p>
            <a:pPr marL="342900" indent="-342900" algn="l" rtl="0">
              <a:buFont typeface="Arial" panose="020B0604020202020204" pitchFamily="34" charset="0"/>
              <a:buChar char="•"/>
            </a:pPr>
            <a:r>
              <a:rPr lang="en-gb" sz="1400" b="0" i="0" u="none" baseline="0" dirty="0"/>
              <a:t>Economics</a:t>
            </a:r>
            <a:endParaRPr lang="en-gb" sz="1400" dirty="0"/>
          </a:p>
          <a:p>
            <a:pPr marL="342900" indent="-342900" algn="l" rtl="0">
              <a:buFont typeface="Arial" panose="020B0604020202020204" pitchFamily="34" charset="0"/>
              <a:buChar char="•"/>
            </a:pPr>
            <a:r>
              <a:rPr lang="en-gb" sz="1400" b="0" i="0" u="none" baseline="0" dirty="0"/>
              <a:t>International Business, Mikkeli unit</a:t>
            </a:r>
          </a:p>
        </p:txBody>
      </p:sp>
      <p:sp>
        <p:nvSpPr>
          <p:cNvPr id="5" name="Date Placeholder 4">
            <a:extLst>
              <a:ext uri="{FF2B5EF4-FFF2-40B4-BE49-F238E27FC236}">
                <a16:creationId xmlns:a16="http://schemas.microsoft.com/office/drawing/2014/main" id="{A3B54492-CE7F-8B56-0811-0CF83B727E5C}"/>
              </a:ext>
            </a:extLst>
          </p:cNvPr>
          <p:cNvSpPr>
            <a:spLocks noGrp="1"/>
          </p:cNvSpPr>
          <p:nvPr>
            <p:ph type="dt" sz="half" idx="14"/>
          </p:nvPr>
        </p:nvSpPr>
        <p:spPr/>
        <p:txBody>
          <a:bodyPr/>
          <a:lstStyle/>
          <a:p>
            <a:pPr algn="r" rtl="0"/>
            <a:fld id="{BFB5FF9F-7366-4D75-BD01-ADF31E2F54E0}" type="datetime1">
              <a:rPr lang="fi-FI"/>
              <a:t>10.1.2025</a:t>
            </a:fld>
            <a:endParaRPr lang="en-gb" dirty="0"/>
          </a:p>
        </p:txBody>
      </p:sp>
      <p:sp>
        <p:nvSpPr>
          <p:cNvPr id="6" name="Slide Number Placeholder 5">
            <a:extLst>
              <a:ext uri="{FF2B5EF4-FFF2-40B4-BE49-F238E27FC236}">
                <a16:creationId xmlns:a16="http://schemas.microsoft.com/office/drawing/2014/main" id="{2BFE1B83-F065-6623-F5DE-431343E95D8D}"/>
              </a:ext>
            </a:extLst>
          </p:cNvPr>
          <p:cNvSpPr>
            <a:spLocks noGrp="1"/>
          </p:cNvSpPr>
          <p:nvPr>
            <p:ph type="sldNum" sz="quarter" idx="16"/>
          </p:nvPr>
        </p:nvSpPr>
        <p:spPr/>
        <p:txBody>
          <a:bodyPr/>
          <a:lstStyle/>
          <a:p>
            <a:pPr algn="r" rtl="0"/>
            <a:fld id="{D701140D-C14F-41CA-99FC-0EF83E8DA40A}" type="slidenum">
              <a:rPr/>
              <a:pPr/>
              <a:t>12</a:t>
            </a:fld>
            <a:endParaRPr lang="en-gb" dirty="0"/>
          </a:p>
        </p:txBody>
      </p:sp>
      <p:pic>
        <p:nvPicPr>
          <p:cNvPr id="12" name="Picture Placeholder 11" descr="A person sitting at a table&#10;&#10;Description automated generated">
            <a:extLst>
              <a:ext uri="{FF2B5EF4-FFF2-40B4-BE49-F238E27FC236}">
                <a16:creationId xmlns:a16="http://schemas.microsoft.com/office/drawing/2014/main" id="{390C2499-27C1-A109-2F92-8205F4D3504F}"/>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p:spPr>
      </p:pic>
    </p:spTree>
    <p:extLst>
      <p:ext uri="{BB962C8B-B14F-4D97-AF65-F5344CB8AC3E}">
        <p14:creationId xmlns:p14="http://schemas.microsoft.com/office/powerpoint/2010/main" val="3463715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fi-FI"/>
              <a:t>10.1.2025</a:t>
            </a:fld>
            <a:endParaRPr lang="en-gb"/>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13</a:t>
            </a:fld>
            <a:endParaRPr lang="en-gb"/>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pPr rtl="0"/>
            <a:r>
              <a:rPr lang="en-gb" b="1" i="0" u="none" baseline="0"/>
              <a:t>Art and design</a:t>
            </a:r>
            <a:endParaRPr lang="en-gb" dirty="0"/>
          </a:p>
        </p:txBody>
      </p:sp>
    </p:spTree>
    <p:extLst>
      <p:ext uri="{BB962C8B-B14F-4D97-AF65-F5344CB8AC3E}">
        <p14:creationId xmlns:p14="http://schemas.microsoft.com/office/powerpoint/2010/main" val="692208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8C8F9-B440-3B04-7E49-8E1CA53A6D70}"/>
              </a:ext>
            </a:extLst>
          </p:cNvPr>
          <p:cNvSpPr>
            <a:spLocks noGrp="1"/>
          </p:cNvSpPr>
          <p:nvPr>
            <p:ph type="title"/>
          </p:nvPr>
        </p:nvSpPr>
        <p:spPr/>
        <p:txBody>
          <a:bodyPr/>
          <a:lstStyle/>
          <a:p>
            <a:pPr algn="l" rtl="0"/>
            <a:r>
              <a:rPr lang="en-gb" b="1" i="0" u="none" baseline="0"/>
              <a:t>School of Arts, Design and Architecture</a:t>
            </a:r>
          </a:p>
        </p:txBody>
      </p:sp>
      <p:sp>
        <p:nvSpPr>
          <p:cNvPr id="4" name="Content Placeholder 3">
            <a:extLst>
              <a:ext uri="{FF2B5EF4-FFF2-40B4-BE49-F238E27FC236}">
                <a16:creationId xmlns:a16="http://schemas.microsoft.com/office/drawing/2014/main" id="{C968CC8E-FF66-E1CE-3F6E-9891B9486895}"/>
              </a:ext>
            </a:extLst>
          </p:cNvPr>
          <p:cNvSpPr>
            <a:spLocks noGrp="1"/>
          </p:cNvSpPr>
          <p:nvPr>
            <p:ph sz="half" idx="1"/>
          </p:nvPr>
        </p:nvSpPr>
        <p:spPr/>
        <p:txBody>
          <a:bodyPr/>
          <a:lstStyle/>
          <a:p>
            <a:pPr marL="342900" indent="-342900" algn="l" rtl="0">
              <a:buFont typeface="Arial" panose="020B0604020202020204" pitchFamily="34" charset="0"/>
              <a:buChar char="•"/>
            </a:pPr>
            <a:r>
              <a:rPr lang="en-gb" b="0" i="0" u="none" baseline="0"/>
              <a:t>The leading school of art and design in Finland and in the Nordic countries.</a:t>
            </a:r>
          </a:p>
          <a:p>
            <a:pPr marL="342900" indent="-342900" algn="l" rtl="0">
              <a:buFont typeface="Arial" panose="020B0604020202020204" pitchFamily="34" charset="0"/>
              <a:buChar char="•"/>
            </a:pPr>
            <a:r>
              <a:rPr lang="en-gb" b="0" i="0" u="none" baseline="0"/>
              <a:t>Imaginative and unconventional approaches to complex social issues</a:t>
            </a:r>
          </a:p>
          <a:p>
            <a:pPr marL="342900" indent="-342900" algn="l" rtl="0">
              <a:buFont typeface="Arial" panose="020B0604020202020204" pitchFamily="34" charset="0"/>
              <a:buChar char="•"/>
            </a:pPr>
            <a:r>
              <a:rPr lang="en-gb" b="0" i="0" u="none" baseline="0"/>
              <a:t>Solutions for sustainability</a:t>
            </a:r>
          </a:p>
          <a:p>
            <a:pPr marL="342900" indent="-342900" algn="l" rtl="0">
              <a:buFont typeface="Arial" panose="020B0604020202020204" pitchFamily="34" charset="0"/>
              <a:buChar char="•"/>
            </a:pPr>
            <a:r>
              <a:rPr lang="en-gb" b="0" i="0" u="none" baseline="0"/>
              <a:t>Cutting-edge workshop spaces and equipment</a:t>
            </a:r>
          </a:p>
          <a:p>
            <a:pPr marL="342900" indent="-342900" algn="l" rtl="0">
              <a:buFont typeface="Arial" panose="020B0604020202020204" pitchFamily="34" charset="0"/>
              <a:buChar char="•"/>
            </a:pPr>
            <a:r>
              <a:rPr lang="en-gb" b="0" i="0" u="none" baseline="0"/>
              <a:t>Follow us on Instagram to see what’s going on in our student life: @aaltoarts</a:t>
            </a:r>
          </a:p>
        </p:txBody>
      </p:sp>
      <p:sp>
        <p:nvSpPr>
          <p:cNvPr id="5" name="Date Placeholder 4">
            <a:extLst>
              <a:ext uri="{FF2B5EF4-FFF2-40B4-BE49-F238E27FC236}">
                <a16:creationId xmlns:a16="http://schemas.microsoft.com/office/drawing/2014/main" id="{CE38CE8B-0D5D-B6FE-6A5F-2A9C0808D6E4}"/>
              </a:ext>
            </a:extLst>
          </p:cNvPr>
          <p:cNvSpPr>
            <a:spLocks noGrp="1"/>
          </p:cNvSpPr>
          <p:nvPr>
            <p:ph type="dt" sz="half" idx="14"/>
          </p:nvPr>
        </p:nvSpPr>
        <p:spPr/>
        <p:txBody>
          <a:bodyPr/>
          <a:lstStyle/>
          <a:p>
            <a:pPr algn="r" rtl="0"/>
            <a:fld id="{BFB5FF9F-7366-4D75-BD01-ADF31E2F54E0}" type="datetime1">
              <a:rPr lang="fi-FI"/>
              <a:t>10.1.2025</a:t>
            </a:fld>
            <a:endParaRPr lang="en-gb" dirty="0"/>
          </a:p>
        </p:txBody>
      </p:sp>
      <p:sp>
        <p:nvSpPr>
          <p:cNvPr id="6" name="Slide Number Placeholder 5">
            <a:extLst>
              <a:ext uri="{FF2B5EF4-FFF2-40B4-BE49-F238E27FC236}">
                <a16:creationId xmlns:a16="http://schemas.microsoft.com/office/drawing/2014/main" id="{52B1D9DB-7BFC-ED54-D17F-6669DF3D2FC4}"/>
              </a:ext>
            </a:extLst>
          </p:cNvPr>
          <p:cNvSpPr>
            <a:spLocks noGrp="1"/>
          </p:cNvSpPr>
          <p:nvPr>
            <p:ph type="sldNum" sz="quarter" idx="16"/>
          </p:nvPr>
        </p:nvSpPr>
        <p:spPr/>
        <p:txBody>
          <a:bodyPr/>
          <a:lstStyle/>
          <a:p>
            <a:pPr algn="r" rtl="0"/>
            <a:fld id="{D701140D-C14F-41CA-99FC-0EF83E8DA40A}" type="slidenum">
              <a:rPr/>
              <a:pPr/>
              <a:t>14</a:t>
            </a:fld>
            <a:endParaRPr lang="en-gb" dirty="0"/>
          </a:p>
        </p:txBody>
      </p:sp>
      <p:pic>
        <p:nvPicPr>
          <p:cNvPr id="7" name="Picture 3">
            <a:extLst>
              <a:ext uri="{FF2B5EF4-FFF2-40B4-BE49-F238E27FC236}">
                <a16:creationId xmlns:a16="http://schemas.microsoft.com/office/drawing/2014/main" id="{823E5237-13E1-7809-58B9-B171E5DD5C8F}"/>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578434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9" descr="A group of people sitting in chairs&#10;&#10;Description automatically generated">
            <a:extLst>
              <a:ext uri="{FF2B5EF4-FFF2-40B4-BE49-F238E27FC236}">
                <a16:creationId xmlns:a16="http://schemas.microsoft.com/office/drawing/2014/main" id="{2D62617B-7432-90FE-9FA8-BF00B94AD3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a:solidFill>
            <a:schemeClr val="bg2"/>
          </a:solidFill>
        </p:spPr>
      </p:pic>
      <p:sp>
        <p:nvSpPr>
          <p:cNvPr id="3" name="Title 2">
            <a:extLst>
              <a:ext uri="{FF2B5EF4-FFF2-40B4-BE49-F238E27FC236}">
                <a16:creationId xmlns:a16="http://schemas.microsoft.com/office/drawing/2014/main" id="{65302553-9A96-E0B8-A704-C1E5C89C4F5D}"/>
              </a:ext>
            </a:extLst>
          </p:cNvPr>
          <p:cNvSpPr>
            <a:spLocks noGrp="1"/>
          </p:cNvSpPr>
          <p:nvPr>
            <p:ph type="title"/>
          </p:nvPr>
        </p:nvSpPr>
        <p:spPr/>
        <p:txBody>
          <a:bodyPr/>
          <a:lstStyle/>
          <a:p>
            <a:pPr algn="l" rtl="0"/>
            <a:r>
              <a:rPr lang="en-gb" b="1" i="0" u="none" baseline="0"/>
              <a:t>Bachelor’s-level study options in the field of art and design</a:t>
            </a:r>
          </a:p>
        </p:txBody>
      </p:sp>
      <p:sp>
        <p:nvSpPr>
          <p:cNvPr id="4" name="Content Placeholder 3">
            <a:extLst>
              <a:ext uri="{FF2B5EF4-FFF2-40B4-BE49-F238E27FC236}">
                <a16:creationId xmlns:a16="http://schemas.microsoft.com/office/drawing/2014/main" id="{6D9E6043-1083-2865-E4CC-F9F91349CA72}"/>
              </a:ext>
            </a:extLst>
          </p:cNvPr>
          <p:cNvSpPr>
            <a:spLocks noGrp="1"/>
          </p:cNvSpPr>
          <p:nvPr>
            <p:ph sz="half" idx="1"/>
          </p:nvPr>
        </p:nvSpPr>
        <p:spPr/>
        <p:txBody>
          <a:bodyPr numCol="2" spcCol="180000"/>
          <a:lstStyle/>
          <a:p>
            <a:pPr algn="l" rtl="0"/>
            <a:r>
              <a:rPr lang="en-gb" sz="1400" b="1" i="0" u="none" baseline="0" dirty="0"/>
              <a:t>Programmes offered in Finnish and Swedish:</a:t>
            </a:r>
          </a:p>
          <a:p>
            <a:pPr marL="285750" indent="-285750" algn="l" rtl="0">
              <a:buFont typeface="Arial" panose="020B0604020202020204" pitchFamily="34" charset="0"/>
              <a:buChar char="•"/>
            </a:pPr>
            <a:r>
              <a:rPr lang="en-gb" sz="1400" b="0" i="0" u="none" baseline="0" dirty="0"/>
              <a:t>Documentary Film</a:t>
            </a:r>
          </a:p>
          <a:p>
            <a:pPr marL="285750" indent="-285750" algn="l" rtl="0">
              <a:buFont typeface="Arial" panose="020B0604020202020204" pitchFamily="34" charset="0"/>
              <a:buChar char="•"/>
            </a:pPr>
            <a:r>
              <a:rPr lang="en-gb" sz="1400" b="0" i="0" u="none" baseline="0" dirty="0"/>
              <a:t>Screenwriting</a:t>
            </a:r>
          </a:p>
          <a:p>
            <a:pPr marL="285750" indent="-285750" algn="l" rtl="0">
              <a:buFont typeface="Arial" panose="020B0604020202020204" pitchFamily="34" charset="0"/>
              <a:buChar char="•"/>
            </a:pPr>
            <a:r>
              <a:rPr lang="en-gb" sz="1400" b="0" i="0" u="none" baseline="0" dirty="0"/>
              <a:t>Production Design</a:t>
            </a:r>
          </a:p>
          <a:p>
            <a:pPr marL="285750" indent="-285750" algn="l" rtl="0">
              <a:buFont typeface="Arial" panose="020B0604020202020204" pitchFamily="34" charset="0"/>
              <a:buChar char="•"/>
            </a:pPr>
            <a:r>
              <a:rPr lang="en-gb" sz="1400" b="0" i="0" u="none" baseline="0" dirty="0"/>
              <a:t>Film and Television Producing</a:t>
            </a:r>
          </a:p>
          <a:p>
            <a:pPr marL="285750" indent="-285750" algn="l" rtl="0">
              <a:buFont typeface="Arial" panose="020B0604020202020204" pitchFamily="34" charset="0"/>
              <a:buChar char="•"/>
            </a:pPr>
            <a:r>
              <a:rPr lang="en-gb" sz="1400" b="0" i="0" u="none" baseline="0" dirty="0"/>
              <a:t>Film Editing</a:t>
            </a:r>
          </a:p>
          <a:p>
            <a:pPr marL="285750" indent="-285750" algn="l" rtl="0">
              <a:buFont typeface="Arial" panose="020B0604020202020204" pitchFamily="34" charset="0"/>
              <a:buChar char="•"/>
            </a:pPr>
            <a:r>
              <a:rPr lang="en-gb" sz="1400" b="0" i="0" u="none" baseline="0" dirty="0"/>
              <a:t>Directing</a:t>
            </a:r>
          </a:p>
          <a:p>
            <a:pPr marL="285750" indent="-285750" algn="l" rtl="0">
              <a:buFont typeface="Arial" panose="020B0604020202020204" pitchFamily="34" charset="0"/>
              <a:buChar char="•"/>
            </a:pPr>
            <a:r>
              <a:rPr lang="en-gb" sz="1400" b="0" i="0" u="none" baseline="0" dirty="0"/>
              <a:t>Cinematography</a:t>
            </a:r>
          </a:p>
          <a:p>
            <a:pPr marL="285750" indent="-285750" algn="l" rtl="0">
              <a:buFont typeface="Arial" panose="020B0604020202020204" pitchFamily="34" charset="0"/>
              <a:buChar char="•"/>
            </a:pPr>
            <a:r>
              <a:rPr lang="en-gb" sz="1400" b="0" i="0" u="none" baseline="0" dirty="0"/>
              <a:t>Film Sound Design</a:t>
            </a:r>
          </a:p>
          <a:p>
            <a:pPr marL="285750" indent="-285750" algn="l" rtl="0">
              <a:buFont typeface="Arial" panose="020B0604020202020204" pitchFamily="34" charset="0"/>
              <a:buChar char="•"/>
            </a:pPr>
            <a:endParaRPr lang="en-gb" sz="1400" dirty="0"/>
          </a:p>
          <a:p>
            <a:pPr marL="285750" indent="-285750" algn="l" rtl="0">
              <a:buFont typeface="Arial" panose="020B0604020202020204" pitchFamily="34" charset="0"/>
              <a:buChar char="•"/>
            </a:pPr>
            <a:r>
              <a:rPr lang="en-gb" sz="1400" b="0" i="0" u="none" baseline="0" dirty="0"/>
              <a:t>Art Education</a:t>
            </a:r>
          </a:p>
          <a:p>
            <a:pPr marL="285750" indent="-285750" algn="l" rtl="0">
              <a:buFont typeface="Arial" panose="020B0604020202020204" pitchFamily="34" charset="0"/>
              <a:buChar char="•"/>
            </a:pPr>
            <a:r>
              <a:rPr lang="en-gb" sz="1400" b="0" i="0" u="none" baseline="0" dirty="0"/>
              <a:t>Fashion</a:t>
            </a:r>
          </a:p>
          <a:p>
            <a:pPr marL="285750" indent="-285750" algn="l" rtl="0">
              <a:buFont typeface="Arial" panose="020B0604020202020204" pitchFamily="34" charset="0"/>
              <a:buChar char="•"/>
            </a:pPr>
            <a:r>
              <a:rPr lang="en-gb" sz="1400" b="0" i="0" u="none" baseline="0" dirty="0"/>
              <a:t>Design</a:t>
            </a:r>
          </a:p>
          <a:p>
            <a:pPr marL="285750" indent="-285750" algn="l" rtl="0">
              <a:buFont typeface="Arial" panose="020B0604020202020204" pitchFamily="34" charset="0"/>
              <a:buChar char="•"/>
            </a:pPr>
            <a:r>
              <a:rPr lang="en-gb" sz="1400" b="0" i="0" u="none" baseline="0" dirty="0"/>
              <a:t>Costume Design: Performing Arts and Film </a:t>
            </a:r>
            <a:br>
              <a:rPr lang="en-gb" sz="1400" dirty="0"/>
            </a:br>
            <a:r>
              <a:rPr lang="en-gb" sz="1100" b="0" i="0" u="none" baseline="0" dirty="0"/>
              <a:t>(next application round in 2026)</a:t>
            </a:r>
          </a:p>
          <a:p>
            <a:pPr marL="285750" indent="-285750" algn="l" rtl="0">
              <a:buFont typeface="Arial" panose="020B0604020202020204" pitchFamily="34" charset="0"/>
              <a:buChar char="•"/>
            </a:pPr>
            <a:r>
              <a:rPr lang="en-gb" sz="1400" b="0" i="0" u="none" baseline="0" dirty="0"/>
              <a:t>Interior Architecture</a:t>
            </a:r>
          </a:p>
          <a:p>
            <a:pPr marL="285750" indent="-285750" algn="l" rtl="0">
              <a:buFont typeface="Arial" panose="020B0604020202020204" pitchFamily="34" charset="0"/>
              <a:buChar char="•"/>
            </a:pPr>
            <a:r>
              <a:rPr lang="en-gb" sz="1400" b="0" i="0" u="none" baseline="0" dirty="0"/>
              <a:t>Visual Communication Design</a:t>
            </a:r>
          </a:p>
          <a:p>
            <a:endParaRPr lang="en-gb" sz="1400" dirty="0"/>
          </a:p>
          <a:p>
            <a:pPr algn="l" rtl="0"/>
            <a:r>
              <a:rPr lang="en-gb" sz="1400" b="1" i="0" u="none" baseline="0" dirty="0"/>
              <a:t>English-taught programme:</a:t>
            </a:r>
          </a:p>
          <a:p>
            <a:pPr marL="285750" indent="-285750" algn="l" rtl="0">
              <a:buFont typeface="Arial" panose="020B0604020202020204" pitchFamily="34" charset="0"/>
              <a:buChar char="•"/>
            </a:pPr>
            <a:r>
              <a:rPr lang="en-gb" sz="1400" b="0" i="0" u="none" baseline="0" dirty="0"/>
              <a:t>Bachelor’s Programme in Design and Media</a:t>
            </a:r>
          </a:p>
        </p:txBody>
      </p:sp>
      <p:sp>
        <p:nvSpPr>
          <p:cNvPr id="5" name="Date Placeholder 4">
            <a:extLst>
              <a:ext uri="{FF2B5EF4-FFF2-40B4-BE49-F238E27FC236}">
                <a16:creationId xmlns:a16="http://schemas.microsoft.com/office/drawing/2014/main" id="{A3B54492-CE7F-8B56-0811-0CF83B727E5C}"/>
              </a:ext>
            </a:extLst>
          </p:cNvPr>
          <p:cNvSpPr>
            <a:spLocks noGrp="1"/>
          </p:cNvSpPr>
          <p:nvPr>
            <p:ph type="dt" sz="half" idx="14"/>
          </p:nvPr>
        </p:nvSpPr>
        <p:spPr/>
        <p:txBody>
          <a:bodyPr/>
          <a:lstStyle/>
          <a:p>
            <a:pPr algn="r" rtl="0"/>
            <a:fld id="{BFB5FF9F-7366-4D75-BD01-ADF31E2F54E0}" type="datetime1">
              <a:rPr lang="fi-FI"/>
              <a:t>10.1.2025</a:t>
            </a:fld>
            <a:endParaRPr lang="en-gb" dirty="0"/>
          </a:p>
        </p:txBody>
      </p:sp>
      <p:sp>
        <p:nvSpPr>
          <p:cNvPr id="6" name="Slide Number Placeholder 5">
            <a:extLst>
              <a:ext uri="{FF2B5EF4-FFF2-40B4-BE49-F238E27FC236}">
                <a16:creationId xmlns:a16="http://schemas.microsoft.com/office/drawing/2014/main" id="{2BFE1B83-F065-6623-F5DE-431343E95D8D}"/>
              </a:ext>
            </a:extLst>
          </p:cNvPr>
          <p:cNvSpPr>
            <a:spLocks noGrp="1"/>
          </p:cNvSpPr>
          <p:nvPr>
            <p:ph type="sldNum" sz="quarter" idx="16"/>
          </p:nvPr>
        </p:nvSpPr>
        <p:spPr/>
        <p:txBody>
          <a:bodyPr/>
          <a:lstStyle/>
          <a:p>
            <a:pPr algn="r" rtl="0"/>
            <a:fld id="{D701140D-C14F-41CA-99FC-0EF83E8DA40A}" type="slidenum">
              <a:rPr/>
              <a:pPr/>
              <a:t>15</a:t>
            </a:fld>
            <a:endParaRPr lang="en-gb" dirty="0"/>
          </a:p>
        </p:txBody>
      </p:sp>
      <p:pic>
        <p:nvPicPr>
          <p:cNvPr id="10" name="Picture Placeholder 9">
            <a:extLst>
              <a:ext uri="{FF2B5EF4-FFF2-40B4-BE49-F238E27FC236}">
                <a16:creationId xmlns:a16="http://schemas.microsoft.com/office/drawing/2014/main" id="{E81898E6-5D3E-C657-5178-D14D28885B89}"/>
              </a:ext>
            </a:extLst>
          </p:cNvPr>
          <p:cNvPicPr>
            <a:picLocks noGrp="1" noChangeAspect="1"/>
          </p:cNvPicPr>
          <p:nvPr>
            <p:ph type="pic" sz="quarter" idx="13"/>
          </p:nvPr>
        </p:nvPicPr>
        <p:blipFill rotWithShape="1">
          <a:blip r:embed="rId4" cstate="email">
            <a:extLst>
              <a:ext uri="{28A0092B-C50C-407E-A947-70E740481C1C}">
                <a14:useLocalDpi xmlns:a14="http://schemas.microsoft.com/office/drawing/2010/main"/>
              </a:ext>
            </a:extLst>
          </a:blip>
          <a:srcRect/>
          <a:stretch/>
        </p:blipFill>
        <p:spPr>
          <a:xfrm>
            <a:off x="6096000" y="0"/>
            <a:ext cx="6096000" cy="6858000"/>
          </a:xfrm>
        </p:spPr>
      </p:pic>
    </p:spTree>
    <p:extLst>
      <p:ext uri="{BB962C8B-B14F-4D97-AF65-F5344CB8AC3E}">
        <p14:creationId xmlns:p14="http://schemas.microsoft.com/office/powerpoint/2010/main" val="359880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fi-FI"/>
              <a:t>10.1.2025</a:t>
            </a:fld>
            <a:endParaRPr lang="en-gb"/>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16</a:t>
            </a:fld>
            <a:endParaRPr lang="en-gb"/>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pPr rtl="0"/>
            <a:r>
              <a:rPr lang="en-gb" b="1" i="0" u="none" baseline="0"/>
              <a:t>Field of technology</a:t>
            </a:r>
            <a:endParaRPr lang="en-gb" dirty="0"/>
          </a:p>
        </p:txBody>
      </p:sp>
    </p:spTree>
    <p:extLst>
      <p:ext uri="{BB962C8B-B14F-4D97-AF65-F5344CB8AC3E}">
        <p14:creationId xmlns:p14="http://schemas.microsoft.com/office/powerpoint/2010/main" val="218518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itting at a desk looking at a computer&#10;&#10;Description automatically generated">
            <a:extLst>
              <a:ext uri="{FF2B5EF4-FFF2-40B4-BE49-F238E27FC236}">
                <a16:creationId xmlns:a16="http://schemas.microsoft.com/office/drawing/2014/main" id="{AB8461B7-A2A1-9C3F-97E8-409F9EA56E8B}"/>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D2F8C8F9-B440-3B04-7E49-8E1CA53A6D70}"/>
              </a:ext>
            </a:extLst>
          </p:cNvPr>
          <p:cNvSpPr>
            <a:spLocks noGrp="1"/>
          </p:cNvSpPr>
          <p:nvPr>
            <p:ph type="title"/>
          </p:nvPr>
        </p:nvSpPr>
        <p:spPr/>
        <p:txBody>
          <a:bodyPr/>
          <a:lstStyle/>
          <a:p>
            <a:pPr algn="l" rtl="0"/>
            <a:r>
              <a:rPr lang="en-gb" b="1" i="0" u="none" baseline="0"/>
              <a:t>Field of technology</a:t>
            </a:r>
            <a:endParaRPr lang="en-gb" dirty="0"/>
          </a:p>
        </p:txBody>
      </p:sp>
      <p:sp>
        <p:nvSpPr>
          <p:cNvPr id="4" name="Content Placeholder 3">
            <a:extLst>
              <a:ext uri="{FF2B5EF4-FFF2-40B4-BE49-F238E27FC236}">
                <a16:creationId xmlns:a16="http://schemas.microsoft.com/office/drawing/2014/main" id="{C968CC8E-FF66-E1CE-3F6E-9891B9486895}"/>
              </a:ext>
            </a:extLst>
          </p:cNvPr>
          <p:cNvSpPr>
            <a:spLocks noGrp="1"/>
          </p:cNvSpPr>
          <p:nvPr>
            <p:ph sz="half" idx="1"/>
          </p:nvPr>
        </p:nvSpPr>
        <p:spPr>
          <a:xfrm>
            <a:off x="377591" y="1484784"/>
            <a:ext cx="5327972" cy="3671887"/>
          </a:xfrm>
        </p:spPr>
        <p:txBody>
          <a:bodyPr/>
          <a:lstStyle/>
          <a:p>
            <a:pPr marL="342900" indent="-342900" algn="l" rtl="0">
              <a:buFont typeface="Arial" panose="020B0604020202020204" pitchFamily="34" charset="0"/>
              <a:buChar char="•"/>
            </a:pPr>
            <a:r>
              <a:rPr lang="en-gb" b="0" i="0" u="none" baseline="0" dirty="0"/>
              <a:t>Finland's largest educational offering in the field of technology</a:t>
            </a:r>
          </a:p>
          <a:p>
            <a:pPr marL="342900" indent="-342900" algn="l" rtl="0">
              <a:buFont typeface="Arial" panose="020B0604020202020204" pitchFamily="34" charset="0"/>
              <a:buChar char="•"/>
            </a:pPr>
            <a:r>
              <a:rPr lang="en-gb" b="0" i="0" u="none" baseline="0" dirty="0"/>
              <a:t>Our degrees are highly valued in the labour market.</a:t>
            </a:r>
          </a:p>
          <a:p>
            <a:pPr marL="342900" indent="-342900" algn="l" rtl="0">
              <a:buFont typeface="Arial" panose="020B0604020202020204" pitchFamily="34" charset="0"/>
              <a:buChar char="•"/>
            </a:pPr>
            <a:r>
              <a:rPr lang="en-gb" b="0" i="0" u="none" baseline="0" dirty="0"/>
              <a:t>You can customise your degree with your choice of minors.</a:t>
            </a:r>
          </a:p>
          <a:p>
            <a:pPr marL="342900" indent="-342900" algn="l" rtl="0">
              <a:buFont typeface="Arial" panose="020B0604020202020204" pitchFamily="34" charset="0"/>
              <a:buChar char="•"/>
            </a:pPr>
            <a:r>
              <a:rPr lang="en-gb" b="0" i="0" u="none" baseline="0" dirty="0"/>
              <a:t>A common characteristic is the will to make society better functioning, more ethical and sustainable.</a:t>
            </a:r>
          </a:p>
          <a:p>
            <a:pPr marL="342900" indent="-342900" algn="l" rtl="0">
              <a:buFont typeface="Arial" panose="020B0604020202020204" pitchFamily="34" charset="0"/>
              <a:buChar char="•"/>
            </a:pPr>
            <a:r>
              <a:rPr lang="en-gb" b="0" i="0" u="none" baseline="0" dirty="0"/>
              <a:t>Future challenges create a growing need for experts in technology.</a:t>
            </a:r>
          </a:p>
        </p:txBody>
      </p:sp>
      <p:sp>
        <p:nvSpPr>
          <p:cNvPr id="5" name="Date Placeholder 4">
            <a:extLst>
              <a:ext uri="{FF2B5EF4-FFF2-40B4-BE49-F238E27FC236}">
                <a16:creationId xmlns:a16="http://schemas.microsoft.com/office/drawing/2014/main" id="{CE38CE8B-0D5D-B6FE-6A5F-2A9C0808D6E4}"/>
              </a:ext>
            </a:extLst>
          </p:cNvPr>
          <p:cNvSpPr>
            <a:spLocks noGrp="1"/>
          </p:cNvSpPr>
          <p:nvPr>
            <p:ph type="dt" sz="half" idx="14"/>
          </p:nvPr>
        </p:nvSpPr>
        <p:spPr/>
        <p:txBody>
          <a:bodyPr/>
          <a:lstStyle/>
          <a:p>
            <a:pPr algn="r" rtl="0"/>
            <a:fld id="{BFB5FF9F-7366-4D75-BD01-ADF31E2F54E0}" type="datetime1">
              <a:rPr lang="fi-FI"/>
              <a:t>10.1.2025</a:t>
            </a:fld>
            <a:endParaRPr lang="en-gb" dirty="0"/>
          </a:p>
        </p:txBody>
      </p:sp>
      <p:sp>
        <p:nvSpPr>
          <p:cNvPr id="6" name="Slide Number Placeholder 5">
            <a:extLst>
              <a:ext uri="{FF2B5EF4-FFF2-40B4-BE49-F238E27FC236}">
                <a16:creationId xmlns:a16="http://schemas.microsoft.com/office/drawing/2014/main" id="{52B1D9DB-7BFC-ED54-D17F-6669DF3D2FC4}"/>
              </a:ext>
            </a:extLst>
          </p:cNvPr>
          <p:cNvSpPr>
            <a:spLocks noGrp="1"/>
          </p:cNvSpPr>
          <p:nvPr>
            <p:ph type="sldNum" sz="quarter" idx="16"/>
          </p:nvPr>
        </p:nvSpPr>
        <p:spPr/>
        <p:txBody>
          <a:bodyPr/>
          <a:lstStyle/>
          <a:p>
            <a:pPr algn="r" rtl="0"/>
            <a:fld id="{D701140D-C14F-41CA-99FC-0EF83E8DA40A}" type="slidenum">
              <a:rPr/>
              <a:pPr/>
              <a:t>17</a:t>
            </a:fld>
            <a:endParaRPr lang="en-gb" dirty="0"/>
          </a:p>
        </p:txBody>
      </p:sp>
    </p:spTree>
    <p:extLst>
      <p:ext uri="{BB962C8B-B14F-4D97-AF65-F5344CB8AC3E}">
        <p14:creationId xmlns:p14="http://schemas.microsoft.com/office/powerpoint/2010/main" val="3916378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02553-9A96-E0B8-A704-C1E5C89C4F5D}"/>
              </a:ext>
            </a:extLst>
          </p:cNvPr>
          <p:cNvSpPr>
            <a:spLocks noGrp="1"/>
          </p:cNvSpPr>
          <p:nvPr>
            <p:ph type="title"/>
          </p:nvPr>
        </p:nvSpPr>
        <p:spPr/>
        <p:txBody>
          <a:bodyPr/>
          <a:lstStyle/>
          <a:p>
            <a:pPr algn="l" rtl="0"/>
            <a:r>
              <a:rPr lang="en-gb" sz="3200" b="1" i="0" u="none" baseline="0">
                <a:latin typeface="Arial" charset="0"/>
                <a:ea typeface="Arial" charset="0"/>
                <a:cs typeface="Arial" charset="0"/>
              </a:rPr>
              <a:t>Bachelor’s-level study options in the field of technology</a:t>
            </a:r>
          </a:p>
        </p:txBody>
      </p:sp>
      <p:sp>
        <p:nvSpPr>
          <p:cNvPr id="4" name="Content Placeholder 3">
            <a:extLst>
              <a:ext uri="{FF2B5EF4-FFF2-40B4-BE49-F238E27FC236}">
                <a16:creationId xmlns:a16="http://schemas.microsoft.com/office/drawing/2014/main" id="{6D9E6043-1083-2865-E4CC-F9F91349CA72}"/>
              </a:ext>
            </a:extLst>
          </p:cNvPr>
          <p:cNvSpPr>
            <a:spLocks noGrp="1"/>
          </p:cNvSpPr>
          <p:nvPr>
            <p:ph sz="half" idx="1"/>
          </p:nvPr>
        </p:nvSpPr>
        <p:spPr/>
        <p:txBody>
          <a:bodyPr numCol="2" spcCol="180000"/>
          <a:lstStyle/>
          <a:p>
            <a:pPr algn="l" rtl="0"/>
            <a:r>
              <a:rPr lang="en-gb" sz="1200" b="1" i="0" u="none" baseline="0" dirty="0"/>
              <a:t>Programmes offered in Finnish and Swedish:</a:t>
            </a:r>
          </a:p>
          <a:p>
            <a:pPr marL="171450" indent="-171450" algn="l" rtl="0">
              <a:buFont typeface="Arial" panose="020B0604020202020204" pitchFamily="34" charset="0"/>
              <a:buChar char="•"/>
            </a:pPr>
            <a:r>
              <a:rPr lang="en-gb" sz="1200" b="0" i="0" u="none" baseline="0" dirty="0" err="1"/>
              <a:t>Automaatio</a:t>
            </a:r>
            <a:r>
              <a:rPr lang="en-gb" sz="1200" b="0" i="0" u="none" baseline="0" dirty="0"/>
              <a:t> </a:t>
            </a:r>
            <a:r>
              <a:rPr lang="en-gb" sz="1200" b="0" i="0" u="none" baseline="0" dirty="0" err="1"/>
              <a:t>ja</a:t>
            </a:r>
            <a:r>
              <a:rPr lang="en-gb" sz="1200" b="0" i="0" u="none" baseline="0" dirty="0"/>
              <a:t> </a:t>
            </a:r>
            <a:r>
              <a:rPr lang="en-gb" sz="1200" b="0" i="0" u="none" baseline="0" dirty="0" err="1"/>
              <a:t>robotiikka</a:t>
            </a:r>
            <a:endParaRPr lang="en-gb" sz="1200" b="0" i="0" u="none" baseline="0" dirty="0"/>
          </a:p>
          <a:p>
            <a:pPr marL="171450" indent="-171450" algn="l" rtl="0">
              <a:buFont typeface="Arial" panose="020B0604020202020204" pitchFamily="34" charset="0"/>
              <a:buChar char="•"/>
            </a:pPr>
            <a:r>
              <a:rPr lang="en-gb" sz="1200" b="0" i="0" u="none" baseline="0" dirty="0" err="1"/>
              <a:t>Bioinformaatioteknologia</a:t>
            </a:r>
            <a:endParaRPr lang="en-gb" sz="1200" b="0" i="0" u="none" baseline="0" dirty="0"/>
          </a:p>
          <a:p>
            <a:pPr marL="171450" indent="-171450" algn="l" rtl="0">
              <a:buFont typeface="Arial" panose="020B0604020202020204" pitchFamily="34" charset="0"/>
              <a:buChar char="•"/>
            </a:pPr>
            <a:r>
              <a:rPr lang="en-gb" sz="1200" b="0" i="0" u="none" baseline="0" dirty="0" err="1"/>
              <a:t>Elektroniikka</a:t>
            </a:r>
            <a:r>
              <a:rPr lang="en-gb" sz="1200" b="0" i="0" u="none" baseline="0" dirty="0"/>
              <a:t> </a:t>
            </a:r>
            <a:r>
              <a:rPr lang="en-gb" sz="1200" b="0" i="0" u="none" baseline="0" dirty="0" err="1"/>
              <a:t>ja</a:t>
            </a:r>
            <a:r>
              <a:rPr lang="en-gb" sz="1200" b="0" i="0" u="none" baseline="0" dirty="0"/>
              <a:t> </a:t>
            </a:r>
            <a:r>
              <a:rPr lang="en-gb" sz="1200" b="0" i="0" u="none" baseline="0" dirty="0" err="1"/>
              <a:t>sähköfysiikka</a:t>
            </a:r>
            <a:endParaRPr lang="en-gb" sz="1200" b="0" i="0" u="none" baseline="0" dirty="0"/>
          </a:p>
          <a:p>
            <a:pPr marL="171450" indent="-171450" algn="l" rtl="0">
              <a:buFont typeface="Arial" panose="020B0604020202020204" pitchFamily="34" charset="0"/>
              <a:buChar char="•"/>
            </a:pPr>
            <a:r>
              <a:rPr lang="en-gb" sz="1200" b="0" i="0" u="none" baseline="0" dirty="0" err="1"/>
              <a:t>Energia</a:t>
            </a:r>
            <a:r>
              <a:rPr lang="en-gb" sz="1200" b="0" i="0" u="none" baseline="0" dirty="0"/>
              <a:t>- </a:t>
            </a:r>
            <a:r>
              <a:rPr lang="en-gb" sz="1200" b="0" i="0" u="none" baseline="0" dirty="0" err="1"/>
              <a:t>ja</a:t>
            </a:r>
            <a:r>
              <a:rPr lang="en-gb" sz="1200" b="0" i="0" u="none" baseline="0" dirty="0"/>
              <a:t> </a:t>
            </a:r>
            <a:r>
              <a:rPr lang="en-gb" sz="1200" b="0" i="0" u="none" baseline="0" dirty="0" err="1"/>
              <a:t>konetekniikka</a:t>
            </a:r>
            <a:endParaRPr lang="en-gb" sz="1200" b="0" i="0" u="none" baseline="0" dirty="0"/>
          </a:p>
          <a:p>
            <a:pPr marL="171450" indent="-171450" algn="l" rtl="0">
              <a:buFont typeface="Arial" panose="020B0604020202020204" pitchFamily="34" charset="0"/>
              <a:buChar char="•"/>
            </a:pPr>
            <a:r>
              <a:rPr lang="en-gb" sz="1200" b="0" i="0" u="none" baseline="0" dirty="0" err="1"/>
              <a:t>Informaatioteknologia</a:t>
            </a:r>
            <a:endParaRPr lang="en-gb" sz="1200" b="0" i="0" u="none" baseline="0" dirty="0"/>
          </a:p>
          <a:p>
            <a:pPr marL="171450" indent="-171450" algn="l" rtl="0">
              <a:buFont typeface="Arial" panose="020B0604020202020204" pitchFamily="34" charset="0"/>
              <a:buChar char="•"/>
            </a:pPr>
            <a:r>
              <a:rPr lang="en-gb" sz="1200" b="0" i="0" u="none" baseline="0" dirty="0" err="1"/>
              <a:t>Informaatioverkostot</a:t>
            </a:r>
            <a:endParaRPr lang="en-gb" sz="1200" b="0" i="0" u="none" baseline="0" dirty="0"/>
          </a:p>
          <a:p>
            <a:pPr marL="171450" indent="-171450" algn="l" rtl="0">
              <a:buFont typeface="Arial" panose="020B0604020202020204" pitchFamily="34" charset="0"/>
              <a:buChar char="•"/>
            </a:pPr>
            <a:r>
              <a:rPr lang="en-gb" sz="1200" b="0" i="0" u="none" baseline="0" dirty="0" err="1"/>
              <a:t>Kemian</a:t>
            </a:r>
            <a:r>
              <a:rPr lang="en-gb" sz="1200" b="0" i="0" u="none" baseline="0" dirty="0"/>
              <a:t> </a:t>
            </a:r>
            <a:r>
              <a:rPr lang="en-gb" sz="1200" b="0" i="0" u="none" baseline="0" dirty="0" err="1"/>
              <a:t>tekniikka</a:t>
            </a:r>
            <a:endParaRPr lang="en-gb" sz="1200" b="0" i="0" u="none" baseline="0" dirty="0"/>
          </a:p>
          <a:p>
            <a:pPr marL="171450" indent="-171450" algn="l" rtl="0">
              <a:buFont typeface="Arial" panose="020B0604020202020204" pitchFamily="34" charset="0"/>
              <a:buChar char="•"/>
            </a:pPr>
            <a:r>
              <a:rPr lang="en-gb" sz="1200" b="0" i="0" u="none" baseline="0" dirty="0" err="1"/>
              <a:t>Kestävät</a:t>
            </a:r>
            <a:r>
              <a:rPr lang="en-gb" sz="1200" b="0" i="0" u="none" baseline="0" dirty="0"/>
              <a:t> </a:t>
            </a:r>
            <a:r>
              <a:rPr lang="en-gb" sz="1200" b="0" i="0" u="none" baseline="0" dirty="0" err="1"/>
              <a:t>yhdyskunnat</a:t>
            </a:r>
            <a:endParaRPr lang="en-gb" sz="1200" b="0" i="0" u="none" baseline="0" dirty="0"/>
          </a:p>
          <a:p>
            <a:pPr marL="171450" indent="-171450" algn="l" rtl="0">
              <a:buFont typeface="Arial" panose="020B0604020202020204" pitchFamily="34" charset="0"/>
              <a:buChar char="•"/>
            </a:pPr>
            <a:r>
              <a:rPr lang="en-gb" sz="1200" b="0" i="0" u="none" baseline="0" dirty="0" err="1"/>
              <a:t>Kiinteistötalous</a:t>
            </a:r>
            <a:r>
              <a:rPr lang="en-gb" sz="1200" b="0" i="0" u="none" baseline="0" dirty="0"/>
              <a:t> </a:t>
            </a:r>
            <a:r>
              <a:rPr lang="en-gb" sz="1200" b="0" i="0" u="none" baseline="0" dirty="0" err="1"/>
              <a:t>ja</a:t>
            </a:r>
            <a:r>
              <a:rPr lang="en-gb" sz="1200" b="0" i="0" u="none" baseline="0" dirty="0"/>
              <a:t> </a:t>
            </a:r>
            <a:r>
              <a:rPr lang="en-gb" sz="1200" b="0" i="0" u="none" baseline="0" dirty="0" err="1"/>
              <a:t>geoinformatiikka</a:t>
            </a:r>
            <a:endParaRPr lang="en-gb" sz="1200" dirty="0"/>
          </a:p>
          <a:p>
            <a:pPr marL="171450" indent="-171450" algn="l" rtl="0">
              <a:buFont typeface="Arial" panose="020B0604020202020204" pitchFamily="34" charset="0"/>
              <a:buChar char="•"/>
            </a:pPr>
            <a:r>
              <a:rPr lang="en-gb" sz="1200" b="0" i="0" u="none" baseline="0" dirty="0" err="1"/>
              <a:t>Rakennustekniikka</a:t>
            </a:r>
            <a:endParaRPr lang="en-gb" sz="1200" b="0" i="0" u="none" baseline="0" dirty="0"/>
          </a:p>
          <a:p>
            <a:pPr marL="171450" indent="-171450" algn="l" rtl="0">
              <a:buFont typeface="Arial" panose="020B0604020202020204" pitchFamily="34" charset="0"/>
              <a:buChar char="•"/>
            </a:pPr>
            <a:r>
              <a:rPr lang="en-gb" sz="1200" b="0" i="0" u="none" baseline="0" dirty="0" err="1"/>
              <a:t>Sähköenergiatekniikka</a:t>
            </a:r>
            <a:endParaRPr lang="en-gb" sz="1200" b="0" i="0" u="none" baseline="0" dirty="0"/>
          </a:p>
          <a:p>
            <a:pPr marL="171450" indent="-171450" algn="l" rtl="0">
              <a:buFont typeface="Arial" panose="020B0604020202020204" pitchFamily="34" charset="0"/>
              <a:buChar char="•"/>
            </a:pPr>
            <a:r>
              <a:rPr lang="en-gb" sz="1200" b="0" i="0" u="none" baseline="0" dirty="0" err="1"/>
              <a:t>Teknillinen</a:t>
            </a:r>
            <a:r>
              <a:rPr lang="en-gb" sz="1200" b="0" i="0" u="none" baseline="0" dirty="0"/>
              <a:t> </a:t>
            </a:r>
            <a:r>
              <a:rPr lang="en-gb" sz="1200" b="0" i="0" u="none" baseline="0" dirty="0" err="1"/>
              <a:t>fysiikka</a:t>
            </a:r>
            <a:r>
              <a:rPr lang="en-gb" sz="1200" b="0" i="0" u="none" baseline="0" dirty="0"/>
              <a:t> </a:t>
            </a:r>
            <a:r>
              <a:rPr lang="en-gb" sz="1200" b="0" i="0" u="none" baseline="0" dirty="0" err="1"/>
              <a:t>ja</a:t>
            </a:r>
            <a:r>
              <a:rPr lang="en-gb" sz="1200" b="0" i="0" u="none" baseline="0" dirty="0"/>
              <a:t> </a:t>
            </a:r>
            <a:r>
              <a:rPr lang="en-gb" sz="1200" b="0" i="0" u="none" baseline="0" dirty="0" err="1"/>
              <a:t>matematiikka</a:t>
            </a:r>
            <a:endParaRPr lang="en-gb" sz="1200" b="0" i="0" u="none" baseline="0" dirty="0"/>
          </a:p>
          <a:p>
            <a:pPr marL="171450" indent="-171450" algn="l" rtl="0">
              <a:buFont typeface="Arial" panose="020B0604020202020204" pitchFamily="34" charset="0"/>
              <a:buChar char="•"/>
            </a:pPr>
            <a:r>
              <a:rPr lang="en-gb" sz="1200" b="0" i="0" u="none" baseline="0" dirty="0" err="1"/>
              <a:t>Teknillinen</a:t>
            </a:r>
            <a:r>
              <a:rPr lang="en-gb" sz="1200" b="0" i="0" u="none" baseline="0" dirty="0"/>
              <a:t> </a:t>
            </a:r>
            <a:r>
              <a:rPr lang="en-gb" sz="1200" b="0" i="0" u="none" baseline="0" dirty="0" err="1"/>
              <a:t>psykologia</a:t>
            </a:r>
            <a:endParaRPr lang="en-gb" sz="1200" b="0" i="0" u="none" baseline="0" dirty="0"/>
          </a:p>
          <a:p>
            <a:pPr marL="171450" indent="-171450" algn="l" rtl="0">
              <a:buFont typeface="Arial" panose="020B0604020202020204" pitchFamily="34" charset="0"/>
              <a:buChar char="•"/>
            </a:pPr>
            <a:r>
              <a:rPr lang="en-gb" sz="1200" b="0" i="0" u="none" baseline="0" dirty="0" err="1"/>
              <a:t>Tietotekniikka</a:t>
            </a:r>
            <a:endParaRPr lang="en-gb" sz="1200" b="0" i="0" u="none" baseline="0" dirty="0"/>
          </a:p>
          <a:p>
            <a:pPr marL="171450" indent="-171450" algn="l" rtl="0">
              <a:buFont typeface="Arial" panose="020B0604020202020204" pitchFamily="34" charset="0"/>
              <a:buChar char="•"/>
            </a:pPr>
            <a:r>
              <a:rPr lang="en-gb" sz="1200" b="0" i="0" u="none" baseline="0" dirty="0" err="1"/>
              <a:t>Tuotantotalous</a:t>
            </a:r>
            <a:endParaRPr lang="en-gb" sz="1200" b="0" i="0" u="none" baseline="0" dirty="0"/>
          </a:p>
          <a:p>
            <a:pPr marL="171450" indent="-171450" algn="l" rtl="0">
              <a:buFont typeface="Arial" panose="020B0604020202020204" pitchFamily="34" charset="0"/>
              <a:buChar char="•"/>
            </a:pPr>
            <a:r>
              <a:rPr lang="en-gb" sz="1200" b="0" i="0" u="none" baseline="0" dirty="0" err="1"/>
              <a:t>Arkkitehtuuri</a:t>
            </a:r>
            <a:r>
              <a:rPr lang="en-gb" sz="1200" b="0" i="0" u="none" baseline="0" dirty="0"/>
              <a:t> (ARTS)</a:t>
            </a:r>
          </a:p>
          <a:p>
            <a:pPr marL="171450" indent="-171450" algn="l" rtl="0">
              <a:buFont typeface="Arial" panose="020B0604020202020204" pitchFamily="34" charset="0"/>
              <a:buChar char="•"/>
            </a:pPr>
            <a:r>
              <a:rPr lang="en-gb" sz="1200" b="0" i="0" u="none" baseline="0" dirty="0" err="1"/>
              <a:t>Maisema-arkkitehtuuri</a:t>
            </a:r>
            <a:r>
              <a:rPr lang="en-gb" sz="1200" b="0" i="0" u="none" baseline="0" dirty="0"/>
              <a:t> (ARTS)</a:t>
            </a:r>
          </a:p>
          <a:p>
            <a:endParaRPr lang="en-gb" sz="1200" dirty="0"/>
          </a:p>
          <a:p>
            <a:pPr algn="l" rtl="0"/>
            <a:r>
              <a:rPr lang="en-gb" sz="1200" b="1" i="0" u="none" baseline="0" dirty="0"/>
              <a:t>Study options in English:</a:t>
            </a:r>
          </a:p>
          <a:p>
            <a:pPr marL="171450" indent="-171450" algn="l" rtl="0">
              <a:buFont typeface="Arial" panose="020B0604020202020204" pitchFamily="34" charset="0"/>
              <a:buChar char="•"/>
            </a:pPr>
            <a:r>
              <a:rPr lang="en-gb" sz="1200" b="0" i="0" u="none" baseline="0" dirty="0"/>
              <a:t>Chemical Engineering</a:t>
            </a:r>
          </a:p>
          <a:p>
            <a:pPr marL="171450" indent="-171450" algn="l" rtl="0">
              <a:buFont typeface="Arial" panose="020B0604020202020204" pitchFamily="34" charset="0"/>
              <a:buChar char="•"/>
            </a:pPr>
            <a:r>
              <a:rPr lang="en-gb" sz="1200" b="0" i="0" u="none" baseline="0" dirty="0"/>
              <a:t>Computational Engineering</a:t>
            </a:r>
          </a:p>
          <a:p>
            <a:pPr marL="171450" indent="-171450" algn="l" rtl="0">
              <a:buFont typeface="Arial" panose="020B0604020202020204" pitchFamily="34" charset="0"/>
              <a:buChar char="•"/>
            </a:pPr>
            <a:r>
              <a:rPr lang="en-gb" sz="1200" b="0" i="0" u="none" baseline="0" dirty="0"/>
              <a:t>Computer Engineering</a:t>
            </a:r>
          </a:p>
          <a:p>
            <a:pPr marL="171450" indent="-171450" algn="l" rtl="0">
              <a:buFont typeface="Arial" panose="020B0604020202020204" pitchFamily="34" charset="0"/>
              <a:buChar char="•"/>
            </a:pPr>
            <a:r>
              <a:rPr lang="en-gb" sz="1200" b="0" i="0" u="none" baseline="0" dirty="0"/>
              <a:t>Data Science</a:t>
            </a:r>
          </a:p>
          <a:p>
            <a:pPr marL="171450" indent="-171450" algn="l" rtl="0">
              <a:buFont typeface="Arial" panose="020B0604020202020204" pitchFamily="34" charset="0"/>
              <a:buChar char="•"/>
            </a:pPr>
            <a:r>
              <a:rPr lang="en-gb" sz="1200" b="0" i="0" u="none" baseline="0" dirty="0"/>
              <a:t>Digital Systems and Design</a:t>
            </a:r>
          </a:p>
          <a:p>
            <a:pPr marL="171450" indent="-171450" algn="l" rtl="0">
              <a:buFont typeface="Arial" panose="020B0604020202020204" pitchFamily="34" charset="0"/>
              <a:buChar char="•"/>
            </a:pPr>
            <a:r>
              <a:rPr lang="en-gb" sz="1200" b="0" i="0" u="none" baseline="0" dirty="0"/>
              <a:t>Quantum Technology</a:t>
            </a:r>
          </a:p>
        </p:txBody>
      </p:sp>
      <p:sp>
        <p:nvSpPr>
          <p:cNvPr id="5" name="Date Placeholder 4">
            <a:extLst>
              <a:ext uri="{FF2B5EF4-FFF2-40B4-BE49-F238E27FC236}">
                <a16:creationId xmlns:a16="http://schemas.microsoft.com/office/drawing/2014/main" id="{A3B54492-CE7F-8B56-0811-0CF83B727E5C}"/>
              </a:ext>
            </a:extLst>
          </p:cNvPr>
          <p:cNvSpPr>
            <a:spLocks noGrp="1"/>
          </p:cNvSpPr>
          <p:nvPr>
            <p:ph type="dt" sz="half" idx="14"/>
          </p:nvPr>
        </p:nvSpPr>
        <p:spPr/>
        <p:txBody>
          <a:bodyPr/>
          <a:lstStyle/>
          <a:p>
            <a:pPr algn="r" rtl="0"/>
            <a:fld id="{BFB5FF9F-7366-4D75-BD01-ADF31E2F54E0}" type="datetime1">
              <a:rPr lang="fi-FI"/>
              <a:t>10.1.2025</a:t>
            </a:fld>
            <a:endParaRPr lang="en-gb" dirty="0"/>
          </a:p>
        </p:txBody>
      </p:sp>
      <p:sp>
        <p:nvSpPr>
          <p:cNvPr id="6" name="Slide Number Placeholder 5">
            <a:extLst>
              <a:ext uri="{FF2B5EF4-FFF2-40B4-BE49-F238E27FC236}">
                <a16:creationId xmlns:a16="http://schemas.microsoft.com/office/drawing/2014/main" id="{2BFE1B83-F065-6623-F5DE-431343E95D8D}"/>
              </a:ext>
            </a:extLst>
          </p:cNvPr>
          <p:cNvSpPr>
            <a:spLocks noGrp="1"/>
          </p:cNvSpPr>
          <p:nvPr>
            <p:ph type="sldNum" sz="quarter" idx="16"/>
          </p:nvPr>
        </p:nvSpPr>
        <p:spPr/>
        <p:txBody>
          <a:bodyPr/>
          <a:lstStyle/>
          <a:p>
            <a:pPr algn="r" rtl="0"/>
            <a:fld id="{D701140D-C14F-41CA-99FC-0EF83E8DA40A}" type="slidenum">
              <a:rPr/>
              <a:pPr/>
              <a:t>18</a:t>
            </a:fld>
            <a:endParaRPr lang="en-gb" dirty="0"/>
          </a:p>
        </p:txBody>
      </p:sp>
      <p:pic>
        <p:nvPicPr>
          <p:cNvPr id="10" name="Picture Placeholder 9" descr="A person and person looking at a computer&#10;&#10;Description automatically generated">
            <a:extLst>
              <a:ext uri="{FF2B5EF4-FFF2-40B4-BE49-F238E27FC236}">
                <a16:creationId xmlns:a16="http://schemas.microsoft.com/office/drawing/2014/main" id="{ED4B09B9-00D5-187F-2247-75BA3B88468A}"/>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b="-267"/>
          <a:stretch/>
        </p:blipFill>
        <p:spPr>
          <a:xfrm>
            <a:off x="6096000" y="0"/>
            <a:ext cx="6096000" cy="6858000"/>
          </a:xfrm>
        </p:spPr>
      </p:pic>
    </p:spTree>
    <p:extLst>
      <p:ext uri="{BB962C8B-B14F-4D97-AF65-F5344CB8AC3E}">
        <p14:creationId xmlns:p14="http://schemas.microsoft.com/office/powerpoint/2010/main" val="714844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fi-FI"/>
              <a:t>10.1.2025</a:t>
            </a:fld>
            <a:endParaRPr lang="en-gb"/>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19</a:t>
            </a:fld>
            <a:endParaRPr lang="en-gb"/>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pPr rtl="0"/>
            <a:r>
              <a:rPr lang="en-gb" b="1" i="0" u="none" baseline="0"/>
              <a:t>Studying at Aalto</a:t>
            </a:r>
            <a:endParaRPr lang="en-gb" dirty="0"/>
          </a:p>
        </p:txBody>
      </p:sp>
    </p:spTree>
    <p:extLst>
      <p:ext uri="{BB962C8B-B14F-4D97-AF65-F5344CB8AC3E}">
        <p14:creationId xmlns:p14="http://schemas.microsoft.com/office/powerpoint/2010/main" val="3530774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8A644C-58A9-F95B-B3C6-FE8CA7105F82}"/>
              </a:ext>
            </a:extLst>
          </p:cNvPr>
          <p:cNvSpPr>
            <a:spLocks noGrp="1"/>
          </p:cNvSpPr>
          <p:nvPr>
            <p:ph type="dt" sz="half" idx="10"/>
          </p:nvPr>
        </p:nvSpPr>
        <p:spPr/>
        <p:txBody>
          <a:bodyPr/>
          <a:lstStyle/>
          <a:p>
            <a:pPr algn="r" rtl="0"/>
            <a:fld id="{910783D3-C302-4CE8-B9EA-53F31C941894}" type="datetime1">
              <a:rPr lang="fi-FI"/>
              <a:t>10.1.2025</a:t>
            </a:fld>
            <a:endParaRPr lang="en-gb" dirty="0"/>
          </a:p>
        </p:txBody>
      </p:sp>
      <p:sp>
        <p:nvSpPr>
          <p:cNvPr id="3" name="Slide Number Placeholder 2">
            <a:extLst>
              <a:ext uri="{FF2B5EF4-FFF2-40B4-BE49-F238E27FC236}">
                <a16:creationId xmlns:a16="http://schemas.microsoft.com/office/drawing/2014/main" id="{A91EF2AF-F52F-1C1C-2AD4-37E7A763CBED}"/>
              </a:ext>
            </a:extLst>
          </p:cNvPr>
          <p:cNvSpPr>
            <a:spLocks noGrp="1"/>
          </p:cNvSpPr>
          <p:nvPr>
            <p:ph type="sldNum" sz="quarter" idx="12"/>
          </p:nvPr>
        </p:nvSpPr>
        <p:spPr/>
        <p:txBody>
          <a:bodyPr/>
          <a:lstStyle/>
          <a:p>
            <a:pPr algn="r" rtl="0"/>
            <a:fld id="{D701140D-C14F-41CA-99FC-0EF83E8DA40A}" type="slidenum">
              <a:rPr/>
              <a:t>2</a:t>
            </a:fld>
            <a:endParaRPr lang="en-gb" dirty="0"/>
          </a:p>
        </p:txBody>
      </p:sp>
      <p:sp>
        <p:nvSpPr>
          <p:cNvPr id="4" name="Title 3">
            <a:extLst>
              <a:ext uri="{FF2B5EF4-FFF2-40B4-BE49-F238E27FC236}">
                <a16:creationId xmlns:a16="http://schemas.microsoft.com/office/drawing/2014/main" id="{1ADED693-965E-EE57-A043-5C186C669F26}"/>
              </a:ext>
            </a:extLst>
          </p:cNvPr>
          <p:cNvSpPr>
            <a:spLocks noGrp="1"/>
          </p:cNvSpPr>
          <p:nvPr>
            <p:ph type="ctrTitle"/>
          </p:nvPr>
        </p:nvSpPr>
        <p:spPr/>
        <p:txBody>
          <a:bodyPr/>
          <a:lstStyle/>
          <a:p>
            <a:pPr rtl="0"/>
            <a:r>
              <a:rPr lang="en-gb" b="1" i="0" u="none" baseline="0" dirty="0"/>
              <a:t>Given name Family name</a:t>
            </a:r>
            <a:br>
              <a:rPr lang="en-gb" dirty="0"/>
            </a:br>
            <a:br>
              <a:rPr lang="en-gb" dirty="0"/>
            </a:br>
            <a:r>
              <a:rPr lang="en-gb" sz="2400" b="1" i="0" u="none" baseline="0" dirty="0"/>
              <a:t>Major</a:t>
            </a:r>
            <a:endParaRPr lang="en-gb" sz="2400" dirty="0"/>
          </a:p>
        </p:txBody>
      </p:sp>
    </p:spTree>
    <p:extLst>
      <p:ext uri="{BB962C8B-B14F-4D97-AF65-F5344CB8AC3E}">
        <p14:creationId xmlns:p14="http://schemas.microsoft.com/office/powerpoint/2010/main" val="218038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5F114-F8E5-1AE2-E921-E2AF2A4817E6}"/>
              </a:ext>
            </a:extLst>
          </p:cNvPr>
          <p:cNvSpPr>
            <a:spLocks noGrp="1"/>
          </p:cNvSpPr>
          <p:nvPr>
            <p:ph type="title"/>
          </p:nvPr>
        </p:nvSpPr>
        <p:spPr/>
        <p:txBody>
          <a:bodyPr/>
          <a:lstStyle/>
          <a:p>
            <a:pPr algn="l" rtl="0"/>
            <a:r>
              <a:rPr lang="en-gb" b="1" i="0" u="none" baseline="0"/>
              <a:t>The Aalto campus</a:t>
            </a:r>
            <a:endParaRPr lang="en-gb" dirty="0"/>
          </a:p>
        </p:txBody>
      </p:sp>
      <p:sp>
        <p:nvSpPr>
          <p:cNvPr id="3" name="Date Placeholder 2">
            <a:extLst>
              <a:ext uri="{FF2B5EF4-FFF2-40B4-BE49-F238E27FC236}">
                <a16:creationId xmlns:a16="http://schemas.microsoft.com/office/drawing/2014/main" id="{A4BE4C8F-8CC7-DDA1-0240-8D88AF720905}"/>
              </a:ext>
            </a:extLst>
          </p:cNvPr>
          <p:cNvSpPr>
            <a:spLocks noGrp="1"/>
          </p:cNvSpPr>
          <p:nvPr>
            <p:ph type="dt" sz="half" idx="10"/>
          </p:nvPr>
        </p:nvSpPr>
        <p:spPr/>
        <p:txBody>
          <a:bodyPr/>
          <a:lstStyle/>
          <a:p>
            <a:pPr algn="r" rtl="0"/>
            <a:fld id="{30458DA4-33CA-4F40-84C0-C5D87AF1589C}" type="datetime1">
              <a:rPr lang="fi-FI"/>
              <a:t>10.1.2025</a:t>
            </a:fld>
            <a:endParaRPr lang="en-gb"/>
          </a:p>
        </p:txBody>
      </p:sp>
      <p:sp>
        <p:nvSpPr>
          <p:cNvPr id="4" name="Slide Number Placeholder 3">
            <a:extLst>
              <a:ext uri="{FF2B5EF4-FFF2-40B4-BE49-F238E27FC236}">
                <a16:creationId xmlns:a16="http://schemas.microsoft.com/office/drawing/2014/main" id="{7DBF7F0F-6547-AA4C-3B4B-C0E6CC7D9E73}"/>
              </a:ext>
            </a:extLst>
          </p:cNvPr>
          <p:cNvSpPr>
            <a:spLocks noGrp="1"/>
          </p:cNvSpPr>
          <p:nvPr>
            <p:ph type="sldNum" sz="quarter" idx="12"/>
          </p:nvPr>
        </p:nvSpPr>
        <p:spPr/>
        <p:txBody>
          <a:bodyPr/>
          <a:lstStyle/>
          <a:p>
            <a:pPr algn="r" rtl="0"/>
            <a:fld id="{D701140D-C14F-41CA-99FC-0EF83E8DA40A}" type="slidenum">
              <a:rPr/>
              <a:t>20</a:t>
            </a:fld>
            <a:endParaRPr lang="en-gb"/>
          </a:p>
        </p:txBody>
      </p:sp>
      <p:grpSp>
        <p:nvGrpSpPr>
          <p:cNvPr id="23" name="Group 22">
            <a:extLst>
              <a:ext uri="{FF2B5EF4-FFF2-40B4-BE49-F238E27FC236}">
                <a16:creationId xmlns:a16="http://schemas.microsoft.com/office/drawing/2014/main" id="{EFB76EF1-36FD-7774-20D4-A7BEEA31071D}"/>
              </a:ext>
            </a:extLst>
          </p:cNvPr>
          <p:cNvGrpSpPr/>
          <p:nvPr/>
        </p:nvGrpSpPr>
        <p:grpSpPr>
          <a:xfrm>
            <a:off x="6428438" y="2207188"/>
            <a:ext cx="1397557" cy="4056662"/>
            <a:chOff x="5984278" y="2173579"/>
            <a:chExt cx="1397557" cy="4056662"/>
          </a:xfrm>
        </p:grpSpPr>
        <p:sp>
          <p:nvSpPr>
            <p:cNvPr id="8" name="Text Placeholder 10">
              <a:extLst>
                <a:ext uri="{FF2B5EF4-FFF2-40B4-BE49-F238E27FC236}">
                  <a16:creationId xmlns:a16="http://schemas.microsoft.com/office/drawing/2014/main" id="{5D9DF56B-99D9-23C7-A99B-57C480FFBEF4}"/>
                </a:ext>
              </a:extLst>
            </p:cNvPr>
            <p:cNvSpPr txBox="1">
              <a:spLocks/>
            </p:cNvSpPr>
            <p:nvPr/>
          </p:nvSpPr>
          <p:spPr>
            <a:xfrm>
              <a:off x="5984278" y="3674785"/>
              <a:ext cx="1397557" cy="2555456"/>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rtl="0">
                <a:buNone/>
              </a:pPr>
              <a:r>
                <a:rPr lang="en-gb" sz="1300" b="1" i="0" u="none" baseline="0">
                  <a:cs typeface="Arial"/>
                </a:rPr>
                <a:t>Good services</a:t>
              </a:r>
            </a:p>
            <a:p>
              <a:pPr marL="0" indent="0" algn="l" rtl="0">
                <a:buNone/>
              </a:pPr>
              <a:r>
                <a:rPr lang="en-gb" sz="1200" b="0" i="0" u="none" baseline="0">
                  <a:cs typeface="Arial"/>
                </a:rPr>
                <a:t>A shopping centre, restaurants, cafés, gyms, a shop for study supplies, grocery shops, a metro station, a light rail line and extensive bus connections.</a:t>
              </a:r>
            </a:p>
          </p:txBody>
        </p:sp>
        <p:pic>
          <p:nvPicPr>
            <p:cNvPr id="11" name="Picture 10">
              <a:extLst>
                <a:ext uri="{FF2B5EF4-FFF2-40B4-BE49-F238E27FC236}">
                  <a16:creationId xmlns:a16="http://schemas.microsoft.com/office/drawing/2014/main" id="{C29B2E76-FFD4-9992-7FF2-63074C9160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7345" y="2173579"/>
              <a:ext cx="1255421" cy="1255421"/>
            </a:xfrm>
            <a:prstGeom prst="ellipse">
              <a:avLst/>
            </a:prstGeom>
          </p:spPr>
        </p:pic>
      </p:grpSp>
      <p:grpSp>
        <p:nvGrpSpPr>
          <p:cNvPr id="21" name="Group 20">
            <a:extLst>
              <a:ext uri="{FF2B5EF4-FFF2-40B4-BE49-F238E27FC236}">
                <a16:creationId xmlns:a16="http://schemas.microsoft.com/office/drawing/2014/main" id="{8A3ED78D-C7A7-BE16-CFA0-2FDDCC94911A}"/>
              </a:ext>
            </a:extLst>
          </p:cNvPr>
          <p:cNvGrpSpPr/>
          <p:nvPr/>
        </p:nvGrpSpPr>
        <p:grpSpPr>
          <a:xfrm>
            <a:off x="2855640" y="2187369"/>
            <a:ext cx="1499522" cy="4053716"/>
            <a:chOff x="2693504" y="2187369"/>
            <a:chExt cx="1499522" cy="4053716"/>
          </a:xfrm>
        </p:grpSpPr>
        <p:sp>
          <p:nvSpPr>
            <p:cNvPr id="6" name="Text Placeholder 8">
              <a:extLst>
                <a:ext uri="{FF2B5EF4-FFF2-40B4-BE49-F238E27FC236}">
                  <a16:creationId xmlns:a16="http://schemas.microsoft.com/office/drawing/2014/main" id="{BCF43D83-D855-59E9-6098-FC65B496CE82}"/>
                </a:ext>
              </a:extLst>
            </p:cNvPr>
            <p:cNvSpPr txBox="1">
              <a:spLocks/>
            </p:cNvSpPr>
            <p:nvPr/>
          </p:nvSpPr>
          <p:spPr>
            <a:xfrm>
              <a:off x="2693504" y="3679800"/>
              <a:ext cx="1499522" cy="2561285"/>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rtl="0">
                <a:buNone/>
              </a:pPr>
              <a:r>
                <a:rPr lang="en-gb" sz="1300" b="1" i="0" u="none" baseline="0">
                  <a:cs typeface="Arial"/>
                </a:rPr>
                <a:t>Learning spaces</a:t>
              </a:r>
            </a:p>
            <a:p>
              <a:pPr marL="0" indent="0" algn="l" rtl="0">
                <a:buNone/>
              </a:pPr>
              <a:r>
                <a:rPr lang="en-gb" sz="1200" b="0" i="0" u="none" baseline="0">
                  <a:cs typeface="Arial"/>
                </a:rPr>
                <a:t>The campus has an airy library, student hubs for independent work, laboratories, studios and workshops.</a:t>
              </a:r>
            </a:p>
            <a:p>
              <a:pPr marL="285750" indent="-285750" algn="l" rtl="0"/>
              <a:endParaRPr lang="en-gb" sz="1300" dirty="0">
                <a:cs typeface="Arial"/>
              </a:endParaRPr>
            </a:p>
          </p:txBody>
        </p:sp>
        <p:pic>
          <p:nvPicPr>
            <p:cNvPr id="12" name="Picture 11">
              <a:extLst>
                <a:ext uri="{FF2B5EF4-FFF2-40B4-BE49-F238E27FC236}">
                  <a16:creationId xmlns:a16="http://schemas.microsoft.com/office/drawing/2014/main" id="{BACD057D-711B-54E0-5376-C2787430F4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93504" y="2187369"/>
              <a:ext cx="1241631" cy="1241631"/>
            </a:xfrm>
            <a:prstGeom prst="ellipse">
              <a:avLst/>
            </a:prstGeom>
          </p:spPr>
        </p:pic>
      </p:grpSp>
      <p:grpSp>
        <p:nvGrpSpPr>
          <p:cNvPr id="20" name="Group 19">
            <a:extLst>
              <a:ext uri="{FF2B5EF4-FFF2-40B4-BE49-F238E27FC236}">
                <a16:creationId xmlns:a16="http://schemas.microsoft.com/office/drawing/2014/main" id="{25C10285-869C-49E5-9A14-1DBB96D4C0AE}"/>
              </a:ext>
            </a:extLst>
          </p:cNvPr>
          <p:cNvGrpSpPr/>
          <p:nvPr/>
        </p:nvGrpSpPr>
        <p:grpSpPr>
          <a:xfrm>
            <a:off x="1099677" y="2168850"/>
            <a:ext cx="1408291" cy="3463961"/>
            <a:chOff x="1106591" y="2187369"/>
            <a:chExt cx="1408291" cy="3463961"/>
          </a:xfrm>
        </p:grpSpPr>
        <p:sp>
          <p:nvSpPr>
            <p:cNvPr id="10" name="Text Placeholder 7">
              <a:extLst>
                <a:ext uri="{FF2B5EF4-FFF2-40B4-BE49-F238E27FC236}">
                  <a16:creationId xmlns:a16="http://schemas.microsoft.com/office/drawing/2014/main" id="{3A26A866-2426-A18B-FE9A-4FC4B10567EA}"/>
                </a:ext>
              </a:extLst>
            </p:cNvPr>
            <p:cNvSpPr txBox="1">
              <a:spLocks/>
            </p:cNvSpPr>
            <p:nvPr/>
          </p:nvSpPr>
          <p:spPr>
            <a:xfrm>
              <a:off x="1127448" y="3671635"/>
              <a:ext cx="1387434" cy="1979695"/>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rtl="0">
                <a:buNone/>
              </a:pPr>
              <a:r>
                <a:rPr lang="en-gb" sz="1300" b="1" i="0" u="none" baseline="0">
                  <a:cs typeface="Arial"/>
                </a:rPr>
                <a:t>Three fields of study on the same campus</a:t>
              </a:r>
            </a:p>
            <a:p>
              <a:pPr marL="0" indent="0" algn="l" rtl="0">
                <a:buNone/>
              </a:pPr>
              <a:r>
                <a:rPr lang="en-gb" sz="1200" b="0" i="0" u="none" baseline="0">
                  <a:cs typeface="Arial"/>
                </a:rPr>
                <a:t>Our multidisciplinary student community gives you a chance to meet people from different fields and educational backgrounds.</a:t>
              </a:r>
              <a:endParaRPr lang="en-gb" sz="1200" dirty="0"/>
            </a:p>
          </p:txBody>
        </p:sp>
        <p:pic>
          <p:nvPicPr>
            <p:cNvPr id="13" name="Picture 12">
              <a:extLst>
                <a:ext uri="{FF2B5EF4-FFF2-40B4-BE49-F238E27FC236}">
                  <a16:creationId xmlns:a16="http://schemas.microsoft.com/office/drawing/2014/main" id="{D87FF756-D81A-0F72-119F-AB8800DB8C3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106591" y="2187369"/>
              <a:ext cx="1241631" cy="1241631"/>
            </a:xfrm>
            <a:prstGeom prst="ellipse">
              <a:avLst/>
            </a:prstGeom>
          </p:spPr>
        </p:pic>
      </p:grpSp>
      <p:grpSp>
        <p:nvGrpSpPr>
          <p:cNvPr id="22" name="Group 21">
            <a:extLst>
              <a:ext uri="{FF2B5EF4-FFF2-40B4-BE49-F238E27FC236}">
                <a16:creationId xmlns:a16="http://schemas.microsoft.com/office/drawing/2014/main" id="{AD0E056F-5170-3B72-5C5D-0508710640A1}"/>
              </a:ext>
            </a:extLst>
          </p:cNvPr>
          <p:cNvGrpSpPr/>
          <p:nvPr/>
        </p:nvGrpSpPr>
        <p:grpSpPr>
          <a:xfrm>
            <a:off x="4599700" y="2160607"/>
            <a:ext cx="1434674" cy="4085864"/>
            <a:chOff x="4316660" y="2154856"/>
            <a:chExt cx="1434674" cy="4085864"/>
          </a:xfrm>
        </p:grpSpPr>
        <p:sp>
          <p:nvSpPr>
            <p:cNvPr id="7" name="Text Placeholder 9">
              <a:extLst>
                <a:ext uri="{FF2B5EF4-FFF2-40B4-BE49-F238E27FC236}">
                  <a16:creationId xmlns:a16="http://schemas.microsoft.com/office/drawing/2014/main" id="{02076353-C3B0-C5BA-602A-CB95AAFF08FB}"/>
                </a:ext>
              </a:extLst>
            </p:cNvPr>
            <p:cNvSpPr txBox="1">
              <a:spLocks/>
            </p:cNvSpPr>
            <p:nvPr/>
          </p:nvSpPr>
          <p:spPr>
            <a:xfrm>
              <a:off x="4344777" y="3680164"/>
              <a:ext cx="1406557" cy="2560556"/>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rtl="0">
                <a:buNone/>
              </a:pPr>
              <a:r>
                <a:rPr lang="en-gb" sz="1300" b="1" i="0" u="none" baseline="0">
                  <a:cs typeface="Arial"/>
                </a:rPr>
                <a:t>Student union spaces for students</a:t>
              </a:r>
            </a:p>
            <a:p>
              <a:pPr marL="0" indent="0" algn="l" rtl="0">
                <a:buNone/>
              </a:pPr>
              <a:r>
                <a:rPr lang="en-gb" sz="1200" b="0" i="0" u="none" baseline="0">
                  <a:ea typeface="+mn-lt"/>
                  <a:cs typeface="+mn-lt"/>
                </a:rPr>
                <a:t>Affordable student housing, guild rooms, formal venues, sports facilities, saunas and much more!</a:t>
              </a:r>
              <a:endParaRPr lang="en-gb" sz="1200" dirty="0">
                <a:cs typeface="Arial"/>
              </a:endParaRPr>
            </a:p>
          </p:txBody>
        </p:sp>
        <p:pic>
          <p:nvPicPr>
            <p:cNvPr id="14" name="Picture 13">
              <a:extLst>
                <a:ext uri="{FF2B5EF4-FFF2-40B4-BE49-F238E27FC236}">
                  <a16:creationId xmlns:a16="http://schemas.microsoft.com/office/drawing/2014/main" id="{198D9D7D-E59D-E398-2CAE-4901D8DEFB9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316660" y="2154856"/>
              <a:ext cx="1330834" cy="1330834"/>
            </a:xfrm>
            <a:prstGeom prst="ellipse">
              <a:avLst/>
            </a:prstGeom>
          </p:spPr>
        </p:pic>
      </p:grpSp>
      <p:grpSp>
        <p:nvGrpSpPr>
          <p:cNvPr id="24" name="Group 23">
            <a:extLst>
              <a:ext uri="{FF2B5EF4-FFF2-40B4-BE49-F238E27FC236}">
                <a16:creationId xmlns:a16="http://schemas.microsoft.com/office/drawing/2014/main" id="{D2D1A509-B585-35BF-1654-8A597E50E664}"/>
              </a:ext>
            </a:extLst>
          </p:cNvPr>
          <p:cNvGrpSpPr/>
          <p:nvPr/>
        </p:nvGrpSpPr>
        <p:grpSpPr>
          <a:xfrm>
            <a:off x="8211471" y="2168850"/>
            <a:ext cx="1656171" cy="4072235"/>
            <a:chOff x="7644337" y="2154857"/>
            <a:chExt cx="1656171" cy="4072235"/>
          </a:xfrm>
        </p:grpSpPr>
        <p:sp>
          <p:nvSpPr>
            <p:cNvPr id="9" name="Text Placeholder 11">
              <a:extLst>
                <a:ext uri="{FF2B5EF4-FFF2-40B4-BE49-F238E27FC236}">
                  <a16:creationId xmlns:a16="http://schemas.microsoft.com/office/drawing/2014/main" id="{F37E7465-4B97-8180-4A56-2DBB8ED638AC}"/>
                </a:ext>
              </a:extLst>
            </p:cNvPr>
            <p:cNvSpPr txBox="1">
              <a:spLocks/>
            </p:cNvSpPr>
            <p:nvPr/>
          </p:nvSpPr>
          <p:spPr>
            <a:xfrm>
              <a:off x="7680151" y="3671635"/>
              <a:ext cx="1620357" cy="2555457"/>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rtl="0">
                <a:buNone/>
              </a:pPr>
              <a:r>
                <a:rPr lang="en-gb" sz="1300" b="1" i="0" u="none" baseline="0">
                  <a:cs typeface="Arial"/>
                </a:rPr>
                <a:t>A combination of city life and nature</a:t>
              </a:r>
            </a:p>
            <a:p>
              <a:pPr marL="0" indent="0" algn="l" rtl="0">
                <a:buNone/>
              </a:pPr>
              <a:r>
                <a:rPr lang="en-gb" sz="1200" b="0" i="0" u="none" baseline="0">
                  <a:cs typeface="Arial"/>
                </a:rPr>
                <a:t>Our green campus is located right next to a nature preserve by the sea. The vibrant campus and its fast connections to the Helsinki city centre give you an opportunity to enjoy fast-paced city life, too.</a:t>
              </a:r>
            </a:p>
          </p:txBody>
        </p:sp>
        <p:pic>
          <p:nvPicPr>
            <p:cNvPr id="15" name="Picture 14">
              <a:extLst>
                <a:ext uri="{FF2B5EF4-FFF2-40B4-BE49-F238E27FC236}">
                  <a16:creationId xmlns:a16="http://schemas.microsoft.com/office/drawing/2014/main" id="{7C3FA2D5-6C99-C7E5-C570-F2290FC7B09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644337" y="2154857"/>
              <a:ext cx="1330834" cy="1330834"/>
            </a:xfrm>
            <a:prstGeom prst="ellipse">
              <a:avLst/>
            </a:prstGeom>
          </p:spPr>
        </p:pic>
      </p:grpSp>
    </p:spTree>
    <p:extLst>
      <p:ext uri="{BB962C8B-B14F-4D97-AF65-F5344CB8AC3E}">
        <p14:creationId xmlns:p14="http://schemas.microsoft.com/office/powerpoint/2010/main" val="1728085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pPr algn="l" rtl="0"/>
            <a:r>
              <a:rPr lang="en-gb" b="1" i="0" u="none" baseline="0"/>
              <a:t>International opportunities</a:t>
            </a:r>
            <a:endParaRPr lang="en-gb"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p:txBody>
          <a:bodyPr/>
          <a:lstStyle/>
          <a:p>
            <a:pPr marL="342900" indent="-342900" algn="l" rtl="0">
              <a:spcBef>
                <a:spcPts val="1200"/>
              </a:spcBef>
              <a:buFont typeface="Arial" panose="020B0604020202020204" pitchFamily="34" charset="0"/>
              <a:buChar char="•"/>
            </a:pPr>
            <a:r>
              <a:rPr lang="en-gb" b="0" i="0" u="none" baseline="0"/>
              <a:t>Exchange studies</a:t>
            </a:r>
          </a:p>
          <a:p>
            <a:pPr marL="609600" lvl="1" indent="-342900" algn="l" rtl="0"/>
            <a:r>
              <a:rPr lang="en-gb" sz="1600" b="0" i="0" u="none" baseline="0">
                <a:ea typeface="+mn-lt"/>
                <a:cs typeface="+mn-lt"/>
              </a:rPr>
              <a:t>Ca. 130 partner universities worldwide</a:t>
            </a:r>
            <a:endParaRPr lang="en-gb" sz="1600" dirty="0"/>
          </a:p>
          <a:p>
            <a:pPr marL="609600" lvl="1" indent="-342900" algn="l" rtl="0"/>
            <a:r>
              <a:rPr lang="en-gb" sz="1600" b="0" i="0" u="none" baseline="0"/>
              <a:t>Gain international experience and language skills</a:t>
            </a:r>
          </a:p>
          <a:p>
            <a:pPr marL="609600" lvl="1" indent="-342900" algn="l" rtl="0"/>
            <a:r>
              <a:rPr lang="en-gb" sz="1600" b="0" i="0" u="none" baseline="0"/>
              <a:t>Credits for exchange studies included in the degree</a:t>
            </a:r>
          </a:p>
          <a:p>
            <a:pPr marL="342900" indent="-342900" algn="l" rtl="0">
              <a:spcBef>
                <a:spcPts val="1200"/>
              </a:spcBef>
              <a:buFont typeface="Arial" panose="020B0604020202020204" pitchFamily="34" charset="0"/>
              <a:buChar char="•"/>
            </a:pPr>
            <a:r>
              <a:rPr lang="en-gb" b="0" i="0" u="none" baseline="0"/>
              <a:t>International double degrees</a:t>
            </a:r>
          </a:p>
          <a:p>
            <a:pPr marL="609600" lvl="1" indent="-342900" algn="l" rtl="0"/>
            <a:r>
              <a:rPr lang="en-gb" sz="1600" b="0" i="0" u="none" baseline="0"/>
              <a:t>Several master's programmes in different fields</a:t>
            </a:r>
          </a:p>
          <a:p>
            <a:pPr marL="342900" indent="-342900" algn="l" rtl="0">
              <a:spcBef>
                <a:spcPts val="1200"/>
              </a:spcBef>
              <a:buFont typeface="Arial" panose="020B0604020202020204" pitchFamily="34" charset="0"/>
              <a:buChar char="•"/>
            </a:pPr>
            <a:r>
              <a:rPr lang="en-gb" b="0" i="0" u="none" baseline="0"/>
              <a:t>International work placements and projects</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pPr algn="r" rtl="0"/>
            <a:fld id="{BFB5FF9F-7366-4D75-BD01-ADF31E2F54E0}" type="datetime1">
              <a:rPr lang="fi-FI"/>
              <a:t>10.1.2025</a:t>
            </a:fld>
            <a:endParaRPr lang="en-gb"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pPr algn="r" rtl="0"/>
            <a:fld id="{D701140D-C14F-41CA-99FC-0EF83E8DA40A}" type="slidenum">
              <a:rPr/>
              <a:pPr/>
              <a:t>21</a:t>
            </a:fld>
            <a:endParaRPr lang="en-gb" dirty="0"/>
          </a:p>
        </p:txBody>
      </p:sp>
      <p:pic>
        <p:nvPicPr>
          <p:cNvPr id="7" name="Picture Placeholder 7">
            <a:extLst>
              <a:ext uri="{FF2B5EF4-FFF2-40B4-BE49-F238E27FC236}">
                <a16:creationId xmlns:a16="http://schemas.microsoft.com/office/drawing/2014/main" id="{A563B932-52C6-A67F-6120-DCEE07367697}"/>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b="-368"/>
          <a:stretch/>
        </p:blipFill>
        <p:spPr>
          <a:xfrm>
            <a:off x="6096000" y="27384"/>
            <a:ext cx="6096000" cy="6858000"/>
          </a:xfrm>
          <a:prstGeom prst="rect">
            <a:avLst/>
          </a:prstGeom>
        </p:spPr>
      </p:pic>
    </p:spTree>
    <p:extLst>
      <p:ext uri="{BB962C8B-B14F-4D97-AF65-F5344CB8AC3E}">
        <p14:creationId xmlns:p14="http://schemas.microsoft.com/office/powerpoint/2010/main" val="1272282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pPr algn="l" rtl="0"/>
            <a:r>
              <a:rPr lang="en-gb" b="1" i="0" u="none" baseline="0"/>
              <a:t>Student life</a:t>
            </a:r>
            <a:endParaRPr lang="en-gb"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a:xfrm>
            <a:off x="407988" y="1700808"/>
            <a:ext cx="5327972" cy="3671887"/>
          </a:xfrm>
        </p:spPr>
        <p:txBody>
          <a:bodyPr/>
          <a:lstStyle/>
          <a:p>
            <a:pPr marL="342900" indent="-342900" algn="l" rtl="0">
              <a:buFont typeface="Arial" panose="020B0604020202020204" pitchFamily="34" charset="0"/>
              <a:buChar char="•"/>
            </a:pPr>
            <a:r>
              <a:rPr lang="en-gb" b="0" i="0" u="none" baseline="0" dirty="0"/>
              <a:t>Aalto University student union AYY</a:t>
            </a:r>
          </a:p>
          <a:p>
            <a:pPr marL="342900" indent="-342900" algn="l" rtl="0">
              <a:buFont typeface="Arial" panose="020B0604020202020204" pitchFamily="34" charset="0"/>
              <a:buChar char="•"/>
            </a:pPr>
            <a:r>
              <a:rPr lang="en-gb" b="0" i="0" u="none" baseline="0" dirty="0"/>
              <a:t>More than 200 student associations – hobbies, events and parties for each day of the year</a:t>
            </a:r>
          </a:p>
          <a:p>
            <a:pPr marL="342900" indent="-342900" algn="l" rtl="0">
              <a:buFont typeface="Arial" panose="020B0604020202020204" pitchFamily="34" charset="0"/>
              <a:buChar char="•"/>
            </a:pPr>
            <a:r>
              <a:rPr lang="en-gb" b="0" i="0" u="none" baseline="0" dirty="0"/>
              <a:t>There is something for everyone: sports, music, theatre, dance, food, games.</a:t>
            </a:r>
          </a:p>
          <a:p>
            <a:pPr marL="342900" indent="-342900" algn="l" rtl="0">
              <a:buFont typeface="Arial" panose="020B0604020202020204" pitchFamily="34" charset="0"/>
              <a:buChar char="•"/>
            </a:pPr>
            <a:r>
              <a:rPr lang="en-gb" b="0" i="0" u="none" baseline="0" dirty="0"/>
              <a:t>Taking up positions of trust in associations is an opportunity to develop your networks and working life skills </a:t>
            </a:r>
          </a:p>
          <a:p>
            <a:pPr marL="342900" indent="-342900" algn="l" rtl="0">
              <a:buFont typeface="Arial" panose="020B0604020202020204" pitchFamily="34" charset="0"/>
              <a:buChar char="•"/>
            </a:pPr>
            <a:r>
              <a:rPr lang="en-gb" b="0" i="0" u="none" baseline="0" dirty="0"/>
              <a:t>Business visits for student organisations</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pPr algn="r" rtl="0"/>
            <a:fld id="{BFB5FF9F-7366-4D75-BD01-ADF31E2F54E0}" type="datetime1">
              <a:rPr lang="fi-FI"/>
              <a:t>10.1.2025</a:t>
            </a:fld>
            <a:endParaRPr lang="en-gb"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pPr algn="r" rtl="0"/>
            <a:fld id="{D701140D-C14F-41CA-99FC-0EF83E8DA40A}" type="slidenum">
              <a:rPr/>
              <a:pPr/>
              <a:t>22</a:t>
            </a:fld>
            <a:endParaRPr lang="en-gb" dirty="0"/>
          </a:p>
        </p:txBody>
      </p:sp>
      <p:pic>
        <p:nvPicPr>
          <p:cNvPr id="7" name="Picture Placeholder 6">
            <a:extLst>
              <a:ext uri="{FF2B5EF4-FFF2-40B4-BE49-F238E27FC236}">
                <a16:creationId xmlns:a16="http://schemas.microsoft.com/office/drawing/2014/main" id="{2D1D54AC-2574-7E89-FD5B-61531DD5BCD5}"/>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2203781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sitting around a table&#10;&#10;Description automatically generated">
            <a:extLst>
              <a:ext uri="{FF2B5EF4-FFF2-40B4-BE49-F238E27FC236}">
                <a16:creationId xmlns:a16="http://schemas.microsoft.com/office/drawing/2014/main" id="{17BA9239-2EC9-070D-2DF1-F7F4547FCB23}"/>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3429000"/>
          </a:xfrm>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a:xfrm>
            <a:off x="407987" y="404813"/>
            <a:ext cx="5327973" cy="415498"/>
          </a:xfrm>
        </p:spPr>
        <p:txBody>
          <a:bodyPr/>
          <a:lstStyle/>
          <a:p>
            <a:pPr algn="l" rtl="0"/>
            <a:r>
              <a:rPr lang="en-gb" b="1" i="0" u="none" baseline="0"/>
              <a:t>Information about studying at Aalto</a:t>
            </a:r>
            <a:endParaRPr lang="en-gb" sz="2000" dirty="0"/>
          </a:p>
        </p:txBody>
      </p:sp>
      <p:sp>
        <p:nvSpPr>
          <p:cNvPr id="14" name="Text Placeholder 13">
            <a:extLst>
              <a:ext uri="{FF2B5EF4-FFF2-40B4-BE49-F238E27FC236}">
                <a16:creationId xmlns:a16="http://schemas.microsoft.com/office/drawing/2014/main" id="{4F5020DD-3C31-F5AB-5C4E-96D5AB1A02C9}"/>
              </a:ext>
            </a:extLst>
          </p:cNvPr>
          <p:cNvSpPr>
            <a:spLocks noGrp="1"/>
          </p:cNvSpPr>
          <p:nvPr>
            <p:ph type="body" sz="quarter" idx="14"/>
          </p:nvPr>
        </p:nvSpPr>
        <p:spPr/>
        <p:txBody>
          <a:bodyPr/>
          <a:lstStyle/>
          <a:p>
            <a:endParaRPr lang="en-gb" dirty="0"/>
          </a:p>
          <a:p>
            <a:pPr algn="l" rtl="0"/>
            <a:r>
              <a:rPr lang="en-gb" b="0" i="0" u="none" baseline="0"/>
              <a:t>	Aalto.fi</a:t>
            </a:r>
          </a:p>
          <a:p>
            <a:endParaRPr lang="en-gb" dirty="0"/>
          </a:p>
          <a:p>
            <a:pPr algn="l" rtl="0"/>
            <a:r>
              <a:rPr lang="en-gb" b="1" i="0" u="none" baseline="0"/>
              <a:t>‘Student life at Aalto’</a:t>
            </a:r>
          </a:p>
          <a:p>
            <a:endParaRPr lang="en-gb" dirty="0"/>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5"/>
          </p:nvPr>
        </p:nvSpPr>
        <p:spPr/>
        <p:txBody>
          <a:bodyPr/>
          <a:lstStyle/>
          <a:p>
            <a:pPr algn="r" rtl="0"/>
            <a:fld id="{BFB5FF9F-7366-4D75-BD01-ADF31E2F54E0}" type="datetime1">
              <a:rPr lang="fi-FI"/>
              <a:t>10.1.2025</a:t>
            </a:fld>
            <a:endParaRPr lang="en-gb"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7"/>
          </p:nvPr>
        </p:nvSpPr>
        <p:spPr/>
        <p:txBody>
          <a:bodyPr/>
          <a:lstStyle/>
          <a:p>
            <a:pPr algn="r" rtl="0"/>
            <a:fld id="{D701140D-C14F-41CA-99FC-0EF83E8DA40A}" type="slidenum">
              <a:rPr/>
              <a:pPr/>
              <a:t>23</a:t>
            </a:fld>
            <a:endParaRPr lang="en-gb" dirty="0"/>
          </a:p>
        </p:txBody>
      </p:sp>
      <p:pic>
        <p:nvPicPr>
          <p:cNvPr id="17" name="Picture 16">
            <a:extLst>
              <a:ext uri="{FF2B5EF4-FFF2-40B4-BE49-F238E27FC236}">
                <a16:creationId xmlns:a16="http://schemas.microsoft.com/office/drawing/2014/main" id="{FD320426-769E-3C6E-427C-0DC13ADE577D}"/>
              </a:ext>
            </a:extLst>
          </p:cNvPr>
          <p:cNvPicPr>
            <a:picLocks noChangeAspect="1"/>
          </p:cNvPicPr>
          <p:nvPr/>
        </p:nvPicPr>
        <p:blipFill>
          <a:blip r:embed="rId4"/>
          <a:stretch>
            <a:fillRect/>
          </a:stretch>
        </p:blipFill>
        <p:spPr>
          <a:xfrm>
            <a:off x="6456040" y="4062586"/>
            <a:ext cx="771525" cy="590550"/>
          </a:xfrm>
          <a:prstGeom prst="rect">
            <a:avLst/>
          </a:prstGeom>
        </p:spPr>
      </p:pic>
      <p:sp>
        <p:nvSpPr>
          <p:cNvPr id="19" name="TextBox 18">
            <a:extLst>
              <a:ext uri="{FF2B5EF4-FFF2-40B4-BE49-F238E27FC236}">
                <a16:creationId xmlns:a16="http://schemas.microsoft.com/office/drawing/2014/main" id="{26446FA9-1D30-4DE0-B544-FFCAB231A763}"/>
              </a:ext>
            </a:extLst>
          </p:cNvPr>
          <p:cNvSpPr txBox="1"/>
          <p:nvPr/>
        </p:nvSpPr>
        <p:spPr>
          <a:xfrm>
            <a:off x="326568" y="1170376"/>
            <a:ext cx="4536504" cy="400110"/>
          </a:xfrm>
          <a:prstGeom prst="rect">
            <a:avLst/>
          </a:prstGeom>
          <a:noFill/>
        </p:spPr>
        <p:txBody>
          <a:bodyPr wrap="square" rtlCol="0">
            <a:spAutoFit/>
          </a:bodyPr>
          <a:lstStyle/>
          <a:p>
            <a:pPr algn="l" rtl="0"/>
            <a:r>
              <a:rPr lang="en-gb" sz="2000" b="0" i="0" u="none" baseline="0">
                <a:solidFill>
                  <a:schemeClr val="bg1"/>
                </a:solidFill>
                <a:latin typeface="+mj-lt"/>
                <a:ea typeface="+mj-lt"/>
                <a:cs typeface="+mj-lt"/>
              </a:rPr>
              <a:t>Experiences of Aalto students and staff</a:t>
            </a:r>
          </a:p>
        </p:txBody>
      </p:sp>
    </p:spTree>
    <p:extLst>
      <p:ext uri="{BB962C8B-B14F-4D97-AF65-F5344CB8AC3E}">
        <p14:creationId xmlns:p14="http://schemas.microsoft.com/office/powerpoint/2010/main" val="1307661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7A9F491-73F6-251C-C313-C0822210EDF6}"/>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pPr algn="l" rtl="0"/>
            <a:r>
              <a:rPr lang="en-gb" b="1" i="0" u="none" baseline="0"/>
              <a:t>Career opportunities</a:t>
            </a:r>
            <a:endParaRPr lang="en-gb"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p:txBody>
          <a:bodyPr/>
          <a:lstStyle/>
          <a:p>
            <a:pPr marL="342900" indent="-342900" algn="l" rtl="0">
              <a:buFont typeface="Arial" panose="020B0604020202020204" pitchFamily="34" charset="0"/>
              <a:buChar char="•"/>
            </a:pPr>
            <a:r>
              <a:rPr lang="en-gb" b="0" i="0" u="none" baseline="0"/>
              <a:t>Bright career prospects</a:t>
            </a:r>
          </a:p>
          <a:p>
            <a:pPr marL="342900" indent="-342900" algn="l" rtl="0">
              <a:buFont typeface="Arial" panose="020B0604020202020204" pitchFamily="34" charset="0"/>
              <a:buChar char="•"/>
            </a:pPr>
            <a:r>
              <a:rPr lang="en-gb" b="0" i="0" u="none" baseline="0"/>
              <a:t>Collaboration with industry</a:t>
            </a:r>
          </a:p>
          <a:p>
            <a:pPr marL="342900" indent="-342900" algn="l" rtl="0">
              <a:buFont typeface="Arial" panose="020B0604020202020204" pitchFamily="34" charset="0"/>
              <a:buChar char="•"/>
            </a:pPr>
            <a:r>
              <a:rPr lang="en-gb" b="0" i="0" u="none" baseline="0"/>
              <a:t>Work placements, summer jobs</a:t>
            </a:r>
          </a:p>
          <a:p>
            <a:pPr marL="342900" indent="-342900" algn="l" rtl="0">
              <a:buFont typeface="Arial" panose="020B0604020202020204" pitchFamily="34" charset="0"/>
              <a:buChar char="•"/>
            </a:pPr>
            <a:r>
              <a:rPr lang="en-gb" b="0" i="0" u="none" baseline="0"/>
              <a:t>Aalto community</a:t>
            </a:r>
          </a:p>
          <a:p>
            <a:pPr marL="342900" indent="-342900" algn="l" rtl="0">
              <a:buFont typeface="Arial" panose="020B0604020202020204" pitchFamily="34" charset="0"/>
              <a:buChar char="•"/>
            </a:pPr>
            <a:r>
              <a:rPr lang="en-gb" b="0" i="0" u="none" baseline="0"/>
              <a:t>Startup culture</a:t>
            </a:r>
          </a:p>
          <a:p>
            <a:pPr marL="342900" indent="-342900" algn="l" rtl="0">
              <a:buFont typeface="Arial" panose="020B0604020202020204" pitchFamily="34" charset="0"/>
              <a:buChar char="•"/>
            </a:pPr>
            <a:r>
              <a:rPr lang="en-gb" b="0" i="0" u="none" baseline="0"/>
              <a:t>Recruitment events and career services </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pPr algn="r" rtl="0"/>
            <a:fld id="{BFB5FF9F-7366-4D75-BD01-ADF31E2F54E0}" type="datetime1">
              <a:rPr lang="fi-FI"/>
              <a:t>10.1.2025</a:t>
            </a:fld>
            <a:endParaRPr lang="en-gb"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pPr algn="r" rtl="0"/>
            <a:fld id="{D701140D-C14F-41CA-99FC-0EF83E8DA40A}" type="slidenum">
              <a:rPr/>
              <a:pPr/>
              <a:t>24</a:t>
            </a:fld>
            <a:endParaRPr lang="en-gb" dirty="0"/>
          </a:p>
        </p:txBody>
      </p:sp>
    </p:spTree>
    <p:extLst>
      <p:ext uri="{BB962C8B-B14F-4D97-AF65-F5344CB8AC3E}">
        <p14:creationId xmlns:p14="http://schemas.microsoft.com/office/powerpoint/2010/main" val="2189371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48B15-11F8-50A4-497C-FF2D8C3DF97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37A692D-53F7-BBCE-2A68-E40B7703F2F8}"/>
              </a:ext>
            </a:extLst>
          </p:cNvPr>
          <p:cNvSpPr/>
          <p:nvPr/>
        </p:nvSpPr>
        <p:spPr>
          <a:xfrm>
            <a:off x="-1" y="1"/>
            <a:ext cx="12192000" cy="6857999"/>
          </a:xfrm>
          <a:prstGeom prst="rect">
            <a:avLst/>
          </a:pr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en-gb" sz="1600" dirty="0" err="1">
              <a:solidFill>
                <a:schemeClr val="tx1"/>
              </a:solidFill>
              <a:latin typeface="+mj-lt"/>
            </a:endParaRPr>
          </a:p>
        </p:txBody>
      </p:sp>
      <p:sp>
        <p:nvSpPr>
          <p:cNvPr id="4" name="Title 3">
            <a:extLst>
              <a:ext uri="{FF2B5EF4-FFF2-40B4-BE49-F238E27FC236}">
                <a16:creationId xmlns:a16="http://schemas.microsoft.com/office/drawing/2014/main" id="{A9A218C0-C359-E8B1-262B-D6658A00C0C2}"/>
              </a:ext>
            </a:extLst>
          </p:cNvPr>
          <p:cNvSpPr>
            <a:spLocks noGrp="1"/>
          </p:cNvSpPr>
          <p:nvPr>
            <p:ph type="title"/>
          </p:nvPr>
        </p:nvSpPr>
        <p:spPr/>
        <p:txBody>
          <a:bodyPr/>
          <a:lstStyle/>
          <a:p>
            <a:pPr algn="l" rtl="0"/>
            <a:r>
              <a:rPr lang="en-gb" b="1" i="0" u="none" baseline="0" dirty="0">
                <a:solidFill>
                  <a:schemeClr val="bg1"/>
                </a:solidFill>
              </a:rPr>
              <a:t>Employment of graduates with an Aalto master’s degree</a:t>
            </a:r>
          </a:p>
        </p:txBody>
      </p:sp>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fi-FI"/>
              <a:t>10.1.2025</a:t>
            </a:fld>
            <a:endParaRPr lang="en-gb"/>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25</a:t>
            </a:fld>
            <a:endParaRPr lang="en-gb"/>
          </a:p>
        </p:txBody>
      </p:sp>
      <p:grpSp>
        <p:nvGrpSpPr>
          <p:cNvPr id="5" name="Group 4">
            <a:extLst>
              <a:ext uri="{FF2B5EF4-FFF2-40B4-BE49-F238E27FC236}">
                <a16:creationId xmlns:a16="http://schemas.microsoft.com/office/drawing/2014/main" id="{666096A2-DF57-896D-B73C-600E40E53A3B}"/>
              </a:ext>
            </a:extLst>
          </p:cNvPr>
          <p:cNvGrpSpPr/>
          <p:nvPr/>
        </p:nvGrpSpPr>
        <p:grpSpPr>
          <a:xfrm>
            <a:off x="724678" y="1772816"/>
            <a:ext cx="3114352" cy="2493582"/>
            <a:chOff x="888803" y="1871522"/>
            <a:chExt cx="3114352" cy="2493582"/>
          </a:xfrm>
        </p:grpSpPr>
        <p:sp>
          <p:nvSpPr>
            <p:cNvPr id="11" name="TextBox 10">
              <a:extLst>
                <a:ext uri="{FF2B5EF4-FFF2-40B4-BE49-F238E27FC236}">
                  <a16:creationId xmlns:a16="http://schemas.microsoft.com/office/drawing/2014/main" id="{4C21F248-C458-EF3E-1BE8-E0E23C9CC4A7}"/>
                </a:ext>
              </a:extLst>
            </p:cNvPr>
            <p:cNvSpPr txBox="1"/>
            <p:nvPr/>
          </p:nvSpPr>
          <p:spPr>
            <a:xfrm>
              <a:off x="888803" y="1871522"/>
              <a:ext cx="3006861" cy="1723549"/>
            </a:xfrm>
            <a:prstGeom prst="rect">
              <a:avLst/>
            </a:prstGeom>
            <a:noFill/>
          </p:spPr>
          <p:txBody>
            <a:bodyPr wrap="square">
              <a:spAutoFit/>
            </a:bodyPr>
            <a:lstStyle/>
            <a:p>
              <a:pPr algn="l" rtl="0"/>
              <a:r>
                <a:rPr lang="en-gb" sz="10600" b="1" i="0" u="none" baseline="0" dirty="0">
                  <a:solidFill>
                    <a:schemeClr val="bg1"/>
                  </a:solidFill>
                </a:rPr>
                <a:t>92%</a:t>
              </a:r>
              <a:r>
                <a:rPr lang="en-gb" sz="10000" b="1" i="0" u="none" baseline="0" dirty="0">
                  <a:solidFill>
                    <a:schemeClr val="bg1"/>
                  </a:solidFill>
                </a:rPr>
                <a:t> </a:t>
              </a:r>
              <a:endParaRPr lang="en-gb" sz="10000" b="1" dirty="0"/>
            </a:p>
          </p:txBody>
        </p:sp>
        <p:sp>
          <p:nvSpPr>
            <p:cNvPr id="17" name="TextBox 16">
              <a:extLst>
                <a:ext uri="{FF2B5EF4-FFF2-40B4-BE49-F238E27FC236}">
                  <a16:creationId xmlns:a16="http://schemas.microsoft.com/office/drawing/2014/main" id="{10AE301A-D8D9-ECCB-76A2-EA99D52B7217}"/>
                </a:ext>
              </a:extLst>
            </p:cNvPr>
            <p:cNvSpPr txBox="1"/>
            <p:nvPr/>
          </p:nvSpPr>
          <p:spPr>
            <a:xfrm>
              <a:off x="996294" y="3349441"/>
              <a:ext cx="3006861" cy="1015663"/>
            </a:xfrm>
            <a:prstGeom prst="rect">
              <a:avLst/>
            </a:prstGeom>
            <a:noFill/>
          </p:spPr>
          <p:txBody>
            <a:bodyPr wrap="square">
              <a:spAutoFit/>
            </a:bodyPr>
            <a:lstStyle/>
            <a:p>
              <a:pPr algn="l" rtl="0"/>
              <a:r>
                <a:rPr lang="en-gb" sz="2000" b="1" i="0" u="none" baseline="0" dirty="0">
                  <a:solidFill>
                    <a:schemeClr val="bg1"/>
                  </a:solidFill>
                  <a:latin typeface="+mj-lt"/>
                  <a:ea typeface="+mj-lt"/>
                  <a:cs typeface="+mj-lt"/>
                </a:rPr>
                <a:t>feel that employers </a:t>
              </a:r>
            </a:p>
            <a:p>
              <a:pPr algn="l" rtl="0"/>
              <a:r>
                <a:rPr lang="en-gb" sz="2000" b="1" i="0" u="none" baseline="0" dirty="0">
                  <a:solidFill>
                    <a:schemeClr val="bg1"/>
                  </a:solidFill>
                  <a:latin typeface="+mj-lt"/>
                  <a:ea typeface="+mj-lt"/>
                  <a:cs typeface="+mj-lt"/>
                </a:rPr>
                <a:t>appreciate their</a:t>
              </a:r>
            </a:p>
            <a:p>
              <a:pPr algn="l" rtl="0"/>
              <a:r>
                <a:rPr lang="en-gb" sz="2000" b="1" i="0" u="none" baseline="0" dirty="0">
                  <a:solidFill>
                    <a:schemeClr val="bg1"/>
                  </a:solidFill>
                  <a:latin typeface="+mj-lt"/>
                  <a:ea typeface="+mj-lt"/>
                  <a:cs typeface="+mj-lt"/>
                </a:rPr>
                <a:t>degree.</a:t>
              </a:r>
              <a:endParaRPr lang="en-gb" sz="2000" b="1" dirty="0">
                <a:latin typeface="+mj-lt"/>
              </a:endParaRPr>
            </a:p>
          </p:txBody>
        </p:sp>
      </p:grpSp>
      <p:grpSp>
        <p:nvGrpSpPr>
          <p:cNvPr id="12" name="Group 11">
            <a:extLst>
              <a:ext uri="{FF2B5EF4-FFF2-40B4-BE49-F238E27FC236}">
                <a16:creationId xmlns:a16="http://schemas.microsoft.com/office/drawing/2014/main" id="{7B5B20FB-73B2-3BF3-8B79-8D005A2E78B2}"/>
              </a:ext>
            </a:extLst>
          </p:cNvPr>
          <p:cNvGrpSpPr/>
          <p:nvPr/>
        </p:nvGrpSpPr>
        <p:grpSpPr>
          <a:xfrm>
            <a:off x="6642786" y="1085954"/>
            <a:ext cx="4876384" cy="2185805"/>
            <a:chOff x="888803" y="1871522"/>
            <a:chExt cx="4876384" cy="2185805"/>
          </a:xfrm>
        </p:grpSpPr>
        <p:sp>
          <p:nvSpPr>
            <p:cNvPr id="14" name="TextBox 13">
              <a:extLst>
                <a:ext uri="{FF2B5EF4-FFF2-40B4-BE49-F238E27FC236}">
                  <a16:creationId xmlns:a16="http://schemas.microsoft.com/office/drawing/2014/main" id="{024054D5-5B24-9740-B1CC-AE9D31413EB8}"/>
                </a:ext>
              </a:extLst>
            </p:cNvPr>
            <p:cNvSpPr txBox="1"/>
            <p:nvPr/>
          </p:nvSpPr>
          <p:spPr>
            <a:xfrm>
              <a:off x="888803" y="1871522"/>
              <a:ext cx="4876384" cy="1723549"/>
            </a:xfrm>
            <a:prstGeom prst="rect">
              <a:avLst/>
            </a:prstGeom>
            <a:noFill/>
          </p:spPr>
          <p:txBody>
            <a:bodyPr wrap="square">
              <a:spAutoFit/>
            </a:bodyPr>
            <a:lstStyle/>
            <a:p>
              <a:pPr algn="l" rtl="0"/>
              <a:r>
                <a:rPr lang="en-gb" sz="10600" b="1" i="0" u="none" baseline="0" dirty="0">
                  <a:solidFill>
                    <a:schemeClr val="bg1"/>
                  </a:solidFill>
                </a:rPr>
                <a:t>95-99%</a:t>
              </a:r>
              <a:r>
                <a:rPr lang="en-gb" sz="10000" b="1" i="0" u="none" baseline="0" dirty="0">
                  <a:solidFill>
                    <a:schemeClr val="bg1"/>
                  </a:solidFill>
                </a:rPr>
                <a:t> </a:t>
              </a:r>
              <a:endParaRPr lang="en-gb" sz="10000" b="1" dirty="0"/>
            </a:p>
          </p:txBody>
        </p:sp>
        <p:sp>
          <p:nvSpPr>
            <p:cNvPr id="15" name="TextBox 14">
              <a:extLst>
                <a:ext uri="{FF2B5EF4-FFF2-40B4-BE49-F238E27FC236}">
                  <a16:creationId xmlns:a16="http://schemas.microsoft.com/office/drawing/2014/main" id="{7E04B9B1-46BB-2237-3CAB-0421EA8D096B}"/>
                </a:ext>
              </a:extLst>
            </p:cNvPr>
            <p:cNvSpPr txBox="1"/>
            <p:nvPr/>
          </p:nvSpPr>
          <p:spPr>
            <a:xfrm>
              <a:off x="996294" y="3349441"/>
              <a:ext cx="4717045" cy="707886"/>
            </a:xfrm>
            <a:prstGeom prst="rect">
              <a:avLst/>
            </a:prstGeom>
            <a:noFill/>
          </p:spPr>
          <p:txBody>
            <a:bodyPr wrap="square">
              <a:spAutoFit/>
            </a:bodyPr>
            <a:lstStyle/>
            <a:p>
              <a:pPr algn="l" rtl="0"/>
              <a:r>
                <a:rPr lang="en-gb" sz="2000" b="1" i="0" u="none" baseline="0" dirty="0">
                  <a:solidFill>
                    <a:schemeClr val="bg1"/>
                  </a:solidFill>
                  <a:latin typeface="+mj-lt"/>
                  <a:ea typeface="+mj-lt"/>
                  <a:cs typeface="+mj-lt"/>
                </a:rPr>
                <a:t>are employed or working as entrepreneurs.</a:t>
              </a:r>
              <a:endParaRPr lang="en-gb" sz="2000" b="1" dirty="0">
                <a:latin typeface="+mj-lt"/>
              </a:endParaRPr>
            </a:p>
          </p:txBody>
        </p:sp>
      </p:grpSp>
      <p:grpSp>
        <p:nvGrpSpPr>
          <p:cNvPr id="16" name="Group 15">
            <a:extLst>
              <a:ext uri="{FF2B5EF4-FFF2-40B4-BE49-F238E27FC236}">
                <a16:creationId xmlns:a16="http://schemas.microsoft.com/office/drawing/2014/main" id="{9896874E-6C46-2D9D-57F5-A49AF32CE12E}"/>
              </a:ext>
            </a:extLst>
          </p:cNvPr>
          <p:cNvGrpSpPr/>
          <p:nvPr/>
        </p:nvGrpSpPr>
        <p:grpSpPr>
          <a:xfrm>
            <a:off x="4169792" y="3687463"/>
            <a:ext cx="3114352" cy="2801358"/>
            <a:chOff x="888803" y="1871522"/>
            <a:chExt cx="3114352" cy="2801358"/>
          </a:xfrm>
        </p:grpSpPr>
        <p:sp>
          <p:nvSpPr>
            <p:cNvPr id="23" name="TextBox 22">
              <a:extLst>
                <a:ext uri="{FF2B5EF4-FFF2-40B4-BE49-F238E27FC236}">
                  <a16:creationId xmlns:a16="http://schemas.microsoft.com/office/drawing/2014/main" id="{3C924D9C-F613-85C2-6696-5DAA61C36DD8}"/>
                </a:ext>
              </a:extLst>
            </p:cNvPr>
            <p:cNvSpPr txBox="1"/>
            <p:nvPr/>
          </p:nvSpPr>
          <p:spPr>
            <a:xfrm>
              <a:off x="888803" y="1871522"/>
              <a:ext cx="3006861" cy="1723549"/>
            </a:xfrm>
            <a:prstGeom prst="rect">
              <a:avLst/>
            </a:prstGeom>
            <a:noFill/>
          </p:spPr>
          <p:txBody>
            <a:bodyPr wrap="square">
              <a:spAutoFit/>
            </a:bodyPr>
            <a:lstStyle/>
            <a:p>
              <a:pPr algn="l" rtl="0"/>
              <a:r>
                <a:rPr lang="en-gb" sz="10600" b="1" i="0" u="none" baseline="0">
                  <a:solidFill>
                    <a:schemeClr val="bg1"/>
                  </a:solidFill>
                </a:rPr>
                <a:t>91%</a:t>
              </a:r>
              <a:r>
                <a:rPr lang="en-gb" sz="10000" b="1" i="0" u="none" baseline="0">
                  <a:solidFill>
                    <a:schemeClr val="bg1"/>
                  </a:solidFill>
                </a:rPr>
                <a:t> </a:t>
              </a:r>
              <a:endParaRPr lang="en-gb" sz="10000" b="1" dirty="0"/>
            </a:p>
          </p:txBody>
        </p:sp>
        <p:sp>
          <p:nvSpPr>
            <p:cNvPr id="24" name="TextBox 23">
              <a:extLst>
                <a:ext uri="{FF2B5EF4-FFF2-40B4-BE49-F238E27FC236}">
                  <a16:creationId xmlns:a16="http://schemas.microsoft.com/office/drawing/2014/main" id="{33399D6D-41CD-4E75-74F4-427461D4E336}"/>
                </a:ext>
              </a:extLst>
            </p:cNvPr>
            <p:cNvSpPr txBox="1"/>
            <p:nvPr/>
          </p:nvSpPr>
          <p:spPr>
            <a:xfrm>
              <a:off x="996294" y="3349441"/>
              <a:ext cx="3006861" cy="1323439"/>
            </a:xfrm>
            <a:prstGeom prst="rect">
              <a:avLst/>
            </a:prstGeom>
            <a:noFill/>
          </p:spPr>
          <p:txBody>
            <a:bodyPr wrap="square">
              <a:spAutoFit/>
            </a:bodyPr>
            <a:lstStyle/>
            <a:p>
              <a:pPr algn="l" rtl="0"/>
              <a:r>
                <a:rPr lang="en-gb" sz="2000" b="1" i="0" u="none" baseline="0">
                  <a:solidFill>
                    <a:schemeClr val="bg1"/>
                  </a:solidFill>
                  <a:latin typeface="+mj-lt"/>
                  <a:ea typeface="+mj-lt"/>
                  <a:cs typeface="+mj-lt"/>
                </a:rPr>
                <a:t>are satisfied with their degree in relation to their career.</a:t>
              </a:r>
              <a:endParaRPr lang="en-gb" sz="2000" b="1" dirty="0">
                <a:latin typeface="+mj-lt"/>
              </a:endParaRPr>
            </a:p>
          </p:txBody>
        </p:sp>
      </p:grpSp>
    </p:spTree>
    <p:extLst>
      <p:ext uri="{BB962C8B-B14F-4D97-AF65-F5344CB8AC3E}">
        <p14:creationId xmlns:p14="http://schemas.microsoft.com/office/powerpoint/2010/main" val="2865089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walking down a street&#10;&#10;Description automatically generated">
            <a:extLst>
              <a:ext uri="{FF2B5EF4-FFF2-40B4-BE49-F238E27FC236}">
                <a16:creationId xmlns:a16="http://schemas.microsoft.com/office/drawing/2014/main" id="{2BF7E016-01BC-188A-E9D8-AF404424A17A}"/>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a:xfrm>
            <a:off x="407987" y="404813"/>
            <a:ext cx="5327973" cy="830997"/>
          </a:xfrm>
        </p:spPr>
        <p:txBody>
          <a:bodyPr/>
          <a:lstStyle/>
          <a:p>
            <a:pPr algn="l" rtl="0"/>
            <a:r>
              <a:rPr lang="en-gb" b="1" i="0" u="none" baseline="0"/>
              <a:t>Information on career opportunities and employment</a:t>
            </a:r>
            <a:endParaRPr lang="en-gb" sz="2000" dirty="0"/>
          </a:p>
        </p:txBody>
      </p:sp>
      <p:sp>
        <p:nvSpPr>
          <p:cNvPr id="4" name="Text Placeholder 3">
            <a:extLst>
              <a:ext uri="{FF2B5EF4-FFF2-40B4-BE49-F238E27FC236}">
                <a16:creationId xmlns:a16="http://schemas.microsoft.com/office/drawing/2014/main" id="{1DB507B7-44A9-4C58-C288-7589C20C27BB}"/>
              </a:ext>
            </a:extLst>
          </p:cNvPr>
          <p:cNvSpPr>
            <a:spLocks noGrp="1"/>
          </p:cNvSpPr>
          <p:nvPr>
            <p:ph type="body" sz="quarter" idx="14"/>
          </p:nvPr>
        </p:nvSpPr>
        <p:spPr/>
        <p:txBody>
          <a:bodyPr/>
          <a:lstStyle/>
          <a:p>
            <a:endParaRPr lang="en-gb" dirty="0"/>
          </a:p>
          <a:p>
            <a:pPr algn="l" rtl="0"/>
            <a:r>
              <a:rPr lang="en-gb" b="0" i="0" u="none" baseline="0"/>
              <a:t>	Aalto.fi</a:t>
            </a:r>
          </a:p>
          <a:p>
            <a:endParaRPr lang="en-gb" dirty="0"/>
          </a:p>
          <a:p>
            <a:pPr algn="l" rtl="0"/>
            <a:r>
              <a:rPr lang="en-gb" b="1" i="0" u="none" baseline="0"/>
              <a:t>‘Aalto University graduates in working life’</a:t>
            </a:r>
          </a:p>
          <a:p>
            <a:endParaRPr lang="en-gb" dirty="0"/>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5"/>
          </p:nvPr>
        </p:nvSpPr>
        <p:spPr/>
        <p:txBody>
          <a:bodyPr/>
          <a:lstStyle/>
          <a:p>
            <a:pPr algn="r" rtl="0"/>
            <a:fld id="{BFB5FF9F-7366-4D75-BD01-ADF31E2F54E0}" type="datetime1">
              <a:rPr lang="fi-FI"/>
              <a:t>10.1.2025</a:t>
            </a:fld>
            <a:endParaRPr lang="en-gb"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7"/>
          </p:nvPr>
        </p:nvSpPr>
        <p:spPr/>
        <p:txBody>
          <a:bodyPr/>
          <a:lstStyle/>
          <a:p>
            <a:pPr algn="r" rtl="0"/>
            <a:fld id="{D701140D-C14F-41CA-99FC-0EF83E8DA40A}" type="slidenum">
              <a:rPr/>
              <a:pPr/>
              <a:t>26</a:t>
            </a:fld>
            <a:endParaRPr lang="en-gb" dirty="0"/>
          </a:p>
        </p:txBody>
      </p:sp>
      <p:pic>
        <p:nvPicPr>
          <p:cNvPr id="8" name="Picture 7">
            <a:extLst>
              <a:ext uri="{FF2B5EF4-FFF2-40B4-BE49-F238E27FC236}">
                <a16:creationId xmlns:a16="http://schemas.microsoft.com/office/drawing/2014/main" id="{A2226CBA-B5AC-139A-74A3-B001FC223BF5}"/>
              </a:ext>
            </a:extLst>
          </p:cNvPr>
          <p:cNvPicPr>
            <a:picLocks noChangeAspect="1"/>
          </p:cNvPicPr>
          <p:nvPr/>
        </p:nvPicPr>
        <p:blipFill>
          <a:blip r:embed="rId4"/>
          <a:stretch>
            <a:fillRect/>
          </a:stretch>
        </p:blipFill>
        <p:spPr>
          <a:xfrm>
            <a:off x="6456040" y="4062586"/>
            <a:ext cx="771525" cy="590550"/>
          </a:xfrm>
          <a:prstGeom prst="rect">
            <a:avLst/>
          </a:prstGeom>
        </p:spPr>
      </p:pic>
    </p:spTree>
    <p:extLst>
      <p:ext uri="{BB962C8B-B14F-4D97-AF65-F5344CB8AC3E}">
        <p14:creationId xmlns:p14="http://schemas.microsoft.com/office/powerpoint/2010/main" val="391997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pPr algn="r" rtl="0"/>
            <a:fld id="{910783D3-C302-4CE8-B9EA-53F31C941894}" type="datetime1">
              <a:rPr lang="fi-FI"/>
              <a:t>10.1.2025</a:t>
            </a:fld>
            <a:endParaRPr lang="en-gb"/>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pPr algn="r" rtl="0"/>
            <a:fld id="{D701140D-C14F-41CA-99FC-0EF83E8DA40A}" type="slidenum">
              <a:rPr/>
              <a:t>27</a:t>
            </a:fld>
            <a:endParaRPr lang="en-gb"/>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pPr rtl="0"/>
            <a:r>
              <a:rPr lang="en-gb" b="1" i="0" u="none" baseline="0"/>
              <a:t>Applying to Aalto</a:t>
            </a:r>
            <a:endParaRPr lang="en-gb" dirty="0"/>
          </a:p>
        </p:txBody>
      </p:sp>
    </p:spTree>
    <p:extLst>
      <p:ext uri="{BB962C8B-B14F-4D97-AF65-F5344CB8AC3E}">
        <p14:creationId xmlns:p14="http://schemas.microsoft.com/office/powerpoint/2010/main" val="1318557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itting on a large blue cushion&#10;&#10;Description automatically generated">
            <a:extLst>
              <a:ext uri="{FF2B5EF4-FFF2-40B4-BE49-F238E27FC236}">
                <a16:creationId xmlns:a16="http://schemas.microsoft.com/office/drawing/2014/main" id="{F236590E-656A-C58F-7CD4-5FA4FED7D9B2}"/>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pPr algn="l" rtl="0"/>
            <a:r>
              <a:rPr lang="en-gb" b="1" i="0" u="none" baseline="0"/>
              <a:t>Degrees</a:t>
            </a:r>
            <a:endParaRPr lang="en-gb"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a:xfrm>
            <a:off x="407988" y="1593056"/>
            <a:ext cx="5327972" cy="3671887"/>
          </a:xfrm>
        </p:spPr>
        <p:txBody>
          <a:bodyPr/>
          <a:lstStyle/>
          <a:p>
            <a:pPr algn="l" rtl="0">
              <a:spcBef>
                <a:spcPts val="1200"/>
              </a:spcBef>
            </a:pPr>
            <a:r>
              <a:rPr lang="en-gb" b="1" i="0" u="none" baseline="0" dirty="0"/>
              <a:t>Bachelor’s degree</a:t>
            </a:r>
            <a:r>
              <a:rPr lang="en-gb" b="0" i="0" u="none" baseline="0" dirty="0"/>
              <a:t> 180 ECTS (3 years)</a:t>
            </a:r>
          </a:p>
          <a:p>
            <a:pPr algn="l" rtl="0"/>
            <a:r>
              <a:rPr lang="en-gb" sz="1200" b="0" i="0" u="none" baseline="0" dirty="0"/>
              <a:t>Bachelor of Science (Economics and Business Administration)</a:t>
            </a:r>
            <a:br>
              <a:rPr lang="en-gb" sz="1200" dirty="0"/>
            </a:br>
            <a:r>
              <a:rPr lang="en-gb" sz="1200" b="0" i="0" u="none" baseline="0" dirty="0"/>
              <a:t>Bachelor of Arts (Art and Design)</a:t>
            </a:r>
            <a:br>
              <a:rPr lang="en-gb" sz="1200" dirty="0"/>
            </a:br>
            <a:r>
              <a:rPr lang="en-gb" sz="1200" b="0" i="0" u="none" baseline="0" dirty="0"/>
              <a:t>Bachelor of Science (Technology)</a:t>
            </a:r>
          </a:p>
          <a:p>
            <a:pPr algn="l" rtl="0">
              <a:spcBef>
                <a:spcPts val="1200"/>
              </a:spcBef>
            </a:pPr>
            <a:r>
              <a:rPr lang="en-gb" b="1" i="0" u="none" baseline="0" dirty="0"/>
              <a:t>Master’s degree</a:t>
            </a:r>
            <a:r>
              <a:rPr lang="en-gb" b="0" i="0" u="none" baseline="0" dirty="0"/>
              <a:t> 120 ECTS (2 years)</a:t>
            </a:r>
          </a:p>
          <a:p>
            <a:pPr algn="l" rtl="0"/>
            <a:r>
              <a:rPr lang="en-gb" sz="1200" b="0" i="0" u="none" baseline="0" dirty="0"/>
              <a:t>Master of Science (Architecture)</a:t>
            </a:r>
            <a:br>
              <a:rPr lang="en-gb" sz="1200" dirty="0"/>
            </a:br>
            <a:r>
              <a:rPr lang="en-gb" sz="1200" b="0" i="0" u="none" baseline="0" dirty="0"/>
              <a:t>Master of Science (Technology)</a:t>
            </a:r>
            <a:br>
              <a:rPr lang="en-gb" sz="1200" dirty="0"/>
            </a:br>
            <a:r>
              <a:rPr lang="en-gb" sz="1200" b="0" i="0" u="none" baseline="0" dirty="0"/>
              <a:t>Master of Science (Economics and Business Administration)</a:t>
            </a:r>
            <a:br>
              <a:rPr lang="en-gb" sz="1200" dirty="0"/>
            </a:br>
            <a:r>
              <a:rPr lang="en-gb" sz="1200" b="0" i="0" u="none" baseline="0" dirty="0"/>
              <a:t>Master of Science (Landscape Architecture)</a:t>
            </a:r>
            <a:br>
              <a:rPr lang="en-gb" sz="1200" dirty="0"/>
            </a:br>
            <a:r>
              <a:rPr lang="en-gb" sz="1200" b="0" i="0" u="none" baseline="0" dirty="0"/>
              <a:t>Master of Arts (Art and Design)</a:t>
            </a:r>
          </a:p>
          <a:p>
            <a:pPr algn="l" rtl="0">
              <a:spcBef>
                <a:spcPts val="1200"/>
              </a:spcBef>
            </a:pPr>
            <a:r>
              <a:rPr lang="en-gb" b="1" i="0" u="none" baseline="0" dirty="0"/>
              <a:t>Doctoral degree </a:t>
            </a:r>
            <a:r>
              <a:rPr lang="en-gb" b="0" i="0" u="none" baseline="0" dirty="0"/>
              <a:t>(4 years)</a:t>
            </a:r>
          </a:p>
          <a:p>
            <a:pPr algn="l" rtl="0"/>
            <a:r>
              <a:rPr lang="en-gb" sz="1200" b="0" i="0" u="none" baseline="0" dirty="0"/>
              <a:t>Doctor of Science (Economics and Business Administration)</a:t>
            </a:r>
            <a:br>
              <a:rPr lang="en-gb" sz="1200" dirty="0"/>
            </a:br>
            <a:r>
              <a:rPr lang="en-gb" sz="1200" b="0" i="0" u="none" baseline="0" dirty="0"/>
              <a:t>Doctor of Arts (Art and Design)</a:t>
            </a:r>
            <a:br>
              <a:rPr lang="en-gb" sz="1200" dirty="0"/>
            </a:br>
            <a:r>
              <a:rPr lang="en-gb" sz="1200" b="0" i="0" u="none" baseline="0" dirty="0"/>
              <a:t>Doctor of Science (Technology)</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pPr algn="r" rtl="0"/>
            <a:fld id="{BFB5FF9F-7366-4D75-BD01-ADF31E2F54E0}" type="datetime1">
              <a:rPr lang="fi-FI"/>
              <a:t>10.1.2025</a:t>
            </a:fld>
            <a:endParaRPr lang="en-gb"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pPr algn="r" rtl="0"/>
            <a:fld id="{D701140D-C14F-41CA-99FC-0EF83E8DA40A}" type="slidenum">
              <a:rPr/>
              <a:pPr/>
              <a:t>28</a:t>
            </a:fld>
            <a:endParaRPr lang="en-gb" dirty="0"/>
          </a:p>
        </p:txBody>
      </p:sp>
    </p:spTree>
    <p:extLst>
      <p:ext uri="{BB962C8B-B14F-4D97-AF65-F5344CB8AC3E}">
        <p14:creationId xmlns:p14="http://schemas.microsoft.com/office/powerpoint/2010/main" val="62547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itting on the ground in a circle&#10;&#10;Description automated generated">
            <a:extLst>
              <a:ext uri="{FF2B5EF4-FFF2-40B4-BE49-F238E27FC236}">
                <a16:creationId xmlns:a16="http://schemas.microsoft.com/office/drawing/2014/main" id="{65DDC6C7-AAAF-06D0-2B59-3C85FBA4F42D}"/>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p:spPr>
      </p:pic>
      <p:sp>
        <p:nvSpPr>
          <p:cNvPr id="3" name="Title 2">
            <a:extLst>
              <a:ext uri="{FF2B5EF4-FFF2-40B4-BE49-F238E27FC236}">
                <a16:creationId xmlns:a16="http://schemas.microsoft.com/office/drawing/2014/main" id="{595929D7-5EBA-C6D5-D982-9B51F01101E6}"/>
              </a:ext>
            </a:extLst>
          </p:cNvPr>
          <p:cNvSpPr>
            <a:spLocks noGrp="1"/>
          </p:cNvSpPr>
          <p:nvPr>
            <p:ph type="title"/>
          </p:nvPr>
        </p:nvSpPr>
        <p:spPr/>
        <p:txBody>
          <a:bodyPr/>
          <a:lstStyle/>
          <a:p>
            <a:pPr algn="l" rtl="0"/>
            <a:r>
              <a:rPr lang="en-gb" b="1" i="0" u="none" baseline="0"/>
              <a:t>Application periods in 2025</a:t>
            </a:r>
            <a:endParaRPr lang="en-gb" dirty="0"/>
          </a:p>
        </p:txBody>
      </p:sp>
      <p:sp>
        <p:nvSpPr>
          <p:cNvPr id="4" name="Content Placeholder 3">
            <a:extLst>
              <a:ext uri="{FF2B5EF4-FFF2-40B4-BE49-F238E27FC236}">
                <a16:creationId xmlns:a16="http://schemas.microsoft.com/office/drawing/2014/main" id="{25B8A6E7-C956-D357-978A-4A1E4544D1DE}"/>
              </a:ext>
            </a:extLst>
          </p:cNvPr>
          <p:cNvSpPr>
            <a:spLocks noGrp="1"/>
          </p:cNvSpPr>
          <p:nvPr>
            <p:ph sz="half" idx="1"/>
          </p:nvPr>
        </p:nvSpPr>
        <p:spPr>
          <a:xfrm>
            <a:off x="407988" y="1916832"/>
            <a:ext cx="5327972" cy="3744243"/>
          </a:xfrm>
        </p:spPr>
        <p:txBody>
          <a:bodyPr/>
          <a:lstStyle/>
          <a:p>
            <a:pPr marL="457200" indent="-457200" algn="l" rtl="0">
              <a:buFont typeface="+mj-lt"/>
              <a:buAutoNum type="arabicPeriod"/>
            </a:pPr>
            <a:r>
              <a:rPr lang="en-gb" b="1" i="0" u="none" baseline="0" dirty="0"/>
              <a:t>Bachelor’s programmes taught in English</a:t>
            </a:r>
            <a:br>
              <a:rPr lang="en-gb" b="1" dirty="0"/>
            </a:br>
            <a:r>
              <a:rPr lang="en-gb" b="0" i="0" u="none" baseline="0" dirty="0"/>
              <a:t>(a separate </a:t>
            </a:r>
            <a:r>
              <a:rPr lang="en-gb" b="0" i="0" u="none" baseline="0"/>
              <a:t>application for </a:t>
            </a:r>
            <a:r>
              <a:rPr lang="en-gb" b="0" i="0" u="none" baseline="0" dirty="0"/>
              <a:t>Aalto)</a:t>
            </a:r>
            <a:br>
              <a:rPr lang="en-gb" b="1" dirty="0"/>
            </a:br>
            <a:r>
              <a:rPr lang="en-gb" b="0" i="0" u="none" baseline="0" dirty="0"/>
              <a:t>8–23 January 2025 </a:t>
            </a:r>
            <a:endParaRPr lang="en-gb" dirty="0"/>
          </a:p>
          <a:p>
            <a:pPr marL="457200" indent="-457200" algn="l" rtl="0">
              <a:buFont typeface="+mj-lt"/>
              <a:buAutoNum type="arabicPeriod"/>
            </a:pPr>
            <a:r>
              <a:rPr lang="en-gb" b="1" i="0" u="none" baseline="0" dirty="0"/>
              <a:t>Bachelor's programmes taught in Finnish and Swedish </a:t>
            </a:r>
            <a:br>
              <a:rPr lang="en-gb" b="1" dirty="0"/>
            </a:br>
            <a:r>
              <a:rPr lang="en-gb" b="0" i="0" u="none" baseline="0" dirty="0"/>
              <a:t>(the second national joint application)</a:t>
            </a:r>
            <a:br>
              <a:rPr lang="en-gb" dirty="0"/>
            </a:br>
            <a:r>
              <a:rPr lang="en-gb" b="0" i="0" u="none" baseline="0" dirty="0"/>
              <a:t>11–25 March 2025</a:t>
            </a:r>
          </a:p>
          <a:p>
            <a:pPr algn="l" rtl="0"/>
            <a:r>
              <a:rPr lang="en-gb" sz="1600" b="0" i="0" u="none" baseline="0" dirty="0"/>
              <a:t>All applications are submitted through the Studyinfo online service.</a:t>
            </a:r>
          </a:p>
          <a:p>
            <a:endParaRPr lang="en-gb" dirty="0"/>
          </a:p>
        </p:txBody>
      </p:sp>
      <p:sp>
        <p:nvSpPr>
          <p:cNvPr id="5" name="Date Placeholder 4">
            <a:extLst>
              <a:ext uri="{FF2B5EF4-FFF2-40B4-BE49-F238E27FC236}">
                <a16:creationId xmlns:a16="http://schemas.microsoft.com/office/drawing/2014/main" id="{0341767A-1918-60BA-36E8-00B9C56E1EC6}"/>
              </a:ext>
            </a:extLst>
          </p:cNvPr>
          <p:cNvSpPr>
            <a:spLocks noGrp="1"/>
          </p:cNvSpPr>
          <p:nvPr>
            <p:ph type="dt" sz="half" idx="14"/>
          </p:nvPr>
        </p:nvSpPr>
        <p:spPr/>
        <p:txBody>
          <a:bodyPr/>
          <a:lstStyle/>
          <a:p>
            <a:pPr algn="r" rtl="0"/>
            <a:fld id="{BFB5FF9F-7366-4D75-BD01-ADF31E2F54E0}" type="datetime1">
              <a:rPr lang="fi-FI"/>
              <a:t>10.1.2025</a:t>
            </a:fld>
            <a:endParaRPr lang="en-gb" dirty="0"/>
          </a:p>
        </p:txBody>
      </p:sp>
      <p:sp>
        <p:nvSpPr>
          <p:cNvPr id="6" name="Slide Number Placeholder 5">
            <a:extLst>
              <a:ext uri="{FF2B5EF4-FFF2-40B4-BE49-F238E27FC236}">
                <a16:creationId xmlns:a16="http://schemas.microsoft.com/office/drawing/2014/main" id="{B51483B8-62F4-F271-F047-06FD0230C51F}"/>
              </a:ext>
            </a:extLst>
          </p:cNvPr>
          <p:cNvSpPr>
            <a:spLocks noGrp="1"/>
          </p:cNvSpPr>
          <p:nvPr>
            <p:ph type="sldNum" sz="quarter" idx="16"/>
          </p:nvPr>
        </p:nvSpPr>
        <p:spPr/>
        <p:txBody>
          <a:bodyPr/>
          <a:lstStyle/>
          <a:p>
            <a:pPr algn="r" rtl="0"/>
            <a:fld id="{D701140D-C14F-41CA-99FC-0EF83E8DA40A}" type="slidenum">
              <a:rPr/>
              <a:pPr/>
              <a:t>29</a:t>
            </a:fld>
            <a:endParaRPr lang="en-gb" dirty="0"/>
          </a:p>
        </p:txBody>
      </p:sp>
    </p:spTree>
    <p:extLst>
      <p:ext uri="{BB962C8B-B14F-4D97-AF65-F5344CB8AC3E}">
        <p14:creationId xmlns:p14="http://schemas.microsoft.com/office/powerpoint/2010/main" val="3041289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7">
            <a:extLst>
              <a:ext uri="{FF2B5EF4-FFF2-40B4-BE49-F238E27FC236}">
                <a16:creationId xmlns:a16="http://schemas.microsoft.com/office/drawing/2014/main" id="{E74B3190-CE76-C058-DD4C-62FF57ED424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5354"/>
            <a:ext cx="12192000" cy="6852646"/>
          </a:xfrm>
          <a:prstGeom prst="rect">
            <a:avLst/>
          </a:prstGeom>
        </p:spPr>
      </p:pic>
      <p:sp>
        <p:nvSpPr>
          <p:cNvPr id="2" name="Date Placeholder 1">
            <a:extLst>
              <a:ext uri="{FF2B5EF4-FFF2-40B4-BE49-F238E27FC236}">
                <a16:creationId xmlns:a16="http://schemas.microsoft.com/office/drawing/2014/main" id="{05A38590-098C-F795-6A55-CC38558FD5DA}"/>
              </a:ext>
            </a:extLst>
          </p:cNvPr>
          <p:cNvSpPr>
            <a:spLocks noGrp="1"/>
          </p:cNvSpPr>
          <p:nvPr>
            <p:ph type="dt" sz="half" idx="10"/>
          </p:nvPr>
        </p:nvSpPr>
        <p:spPr/>
        <p:txBody>
          <a:bodyPr/>
          <a:lstStyle/>
          <a:p>
            <a:pPr algn="r" rtl="0"/>
            <a:fld id="{E46F789D-15AF-4DE1-B71E-CD772EDCD869}" type="datetime1">
              <a:rPr lang="fi-FI"/>
              <a:t>10.1.2025</a:t>
            </a:fld>
            <a:endParaRPr lang="en-gb" dirty="0"/>
          </a:p>
        </p:txBody>
      </p:sp>
      <p:sp>
        <p:nvSpPr>
          <p:cNvPr id="3" name="Slide Number Placeholder 2">
            <a:extLst>
              <a:ext uri="{FF2B5EF4-FFF2-40B4-BE49-F238E27FC236}">
                <a16:creationId xmlns:a16="http://schemas.microsoft.com/office/drawing/2014/main" id="{1D953BAA-ABFF-1CD3-4BD7-39028C6E0E3E}"/>
              </a:ext>
            </a:extLst>
          </p:cNvPr>
          <p:cNvSpPr>
            <a:spLocks noGrp="1"/>
          </p:cNvSpPr>
          <p:nvPr>
            <p:ph type="sldNum" sz="quarter" idx="12"/>
          </p:nvPr>
        </p:nvSpPr>
        <p:spPr/>
        <p:txBody>
          <a:bodyPr/>
          <a:lstStyle/>
          <a:p>
            <a:pPr algn="r" rtl="0"/>
            <a:fld id="{D701140D-C14F-41CA-99FC-0EF83E8DA40A}" type="slidenum">
              <a:rPr/>
              <a:t>3</a:t>
            </a:fld>
            <a:endParaRPr lang="en-gb" dirty="0"/>
          </a:p>
        </p:txBody>
      </p:sp>
      <p:sp>
        <p:nvSpPr>
          <p:cNvPr id="6" name="TextBox 5">
            <a:extLst>
              <a:ext uri="{FF2B5EF4-FFF2-40B4-BE49-F238E27FC236}">
                <a16:creationId xmlns:a16="http://schemas.microsoft.com/office/drawing/2014/main" id="{4AA6D299-7AD8-58A5-2F77-3549536D6AE0}"/>
              </a:ext>
            </a:extLst>
          </p:cNvPr>
          <p:cNvSpPr txBox="1"/>
          <p:nvPr/>
        </p:nvSpPr>
        <p:spPr>
          <a:xfrm>
            <a:off x="407368" y="332656"/>
            <a:ext cx="3528392" cy="2062103"/>
          </a:xfrm>
          <a:prstGeom prst="rect">
            <a:avLst/>
          </a:prstGeom>
          <a:noFill/>
        </p:spPr>
        <p:txBody>
          <a:bodyPr wrap="square" rtlCol="0">
            <a:spAutoFit/>
          </a:bodyPr>
          <a:lstStyle/>
          <a:p>
            <a:pPr algn="l" rtl="0"/>
            <a:r>
              <a:rPr lang="en-gb" sz="3200" b="1" i="0" u="none" baseline="0" dirty="0">
                <a:solidFill>
                  <a:schemeClr val="bg1"/>
                </a:solidFill>
                <a:latin typeface="+mj-lt"/>
                <a:ea typeface="+mj-lt"/>
                <a:cs typeface="+mj-lt"/>
              </a:rPr>
              <a:t>At Aalto University, science and art meet technology and business.</a:t>
            </a:r>
            <a:endParaRPr lang="en-gb" sz="3200" b="1" dirty="0">
              <a:solidFill>
                <a:schemeClr val="bg1"/>
              </a:solidFill>
              <a:latin typeface="+mj-lt"/>
            </a:endParaRPr>
          </a:p>
        </p:txBody>
      </p:sp>
    </p:spTree>
    <p:extLst>
      <p:ext uri="{BB962C8B-B14F-4D97-AF65-F5344CB8AC3E}">
        <p14:creationId xmlns:p14="http://schemas.microsoft.com/office/powerpoint/2010/main" val="4139881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E04CDE3A-9A13-C3E8-3CA7-8AEC5321F711}"/>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pPr algn="l" rtl="0"/>
            <a:r>
              <a:rPr lang="en-gb" b="1" i="0" u="none" baseline="0"/>
              <a:t>Upper secondary school (high school) studies and student admissions</a:t>
            </a:r>
            <a:endParaRPr lang="en-gb"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a:xfrm>
            <a:off x="407988" y="2205037"/>
            <a:ext cx="5327972" cy="3960267"/>
          </a:xfrm>
        </p:spPr>
        <p:txBody>
          <a:bodyPr/>
          <a:lstStyle/>
          <a:p>
            <a:pPr algn="l" rtl="0"/>
            <a:r>
              <a:rPr lang="en-gb" sz="1600" b="1" i="0" u="none" baseline="0" dirty="0"/>
              <a:t>The score of your Finnish matriculation examination is important, particularly in the certificate-based admission process for the fields of economics and business administration and technology.</a:t>
            </a:r>
          </a:p>
          <a:p>
            <a:pPr marL="285750" indent="-285750" algn="l" rtl="0">
              <a:buFont typeface="Arial" panose="020B0604020202020204" pitchFamily="34" charset="0"/>
              <a:buChar char="►"/>
            </a:pPr>
            <a:r>
              <a:rPr lang="en-gb" sz="1800" b="0" i="0" u="none" baseline="0" dirty="0"/>
              <a:t>Mathematics</a:t>
            </a:r>
          </a:p>
          <a:p>
            <a:pPr marL="285750" indent="-285750" algn="l" rtl="0">
              <a:buFont typeface="Arial" panose="020B0604020202020204" pitchFamily="34" charset="0"/>
              <a:buChar char="►"/>
            </a:pPr>
            <a:r>
              <a:rPr lang="en-gb" sz="1600" b="0" i="0" u="none" baseline="0" dirty="0"/>
              <a:t>Mother tongue</a:t>
            </a:r>
          </a:p>
          <a:p>
            <a:pPr marL="285750" indent="-285750" algn="l" rtl="0">
              <a:buFont typeface="Arial" panose="020B0604020202020204" pitchFamily="34" charset="0"/>
              <a:buChar char="►"/>
            </a:pPr>
            <a:r>
              <a:rPr lang="en-gb" sz="1500" b="0" i="0" u="none" baseline="0" dirty="0"/>
              <a:t>Physics and chemistry</a:t>
            </a:r>
          </a:p>
          <a:p>
            <a:pPr marL="285750" indent="-285750" algn="l" rtl="0">
              <a:buFont typeface="Arial" panose="020B0604020202020204" pitchFamily="34" charset="0"/>
              <a:buChar char="►"/>
            </a:pPr>
            <a:r>
              <a:rPr lang="en-gb" sz="1500" b="0" i="0" u="none" baseline="0" dirty="0"/>
              <a:t>Language, advanced</a:t>
            </a:r>
          </a:p>
          <a:p>
            <a:pPr marL="285750" indent="-285750" algn="l" rtl="0">
              <a:buFont typeface="Arial" panose="020B0604020202020204" pitchFamily="34" charset="0"/>
              <a:buChar char="►"/>
            </a:pPr>
            <a:r>
              <a:rPr lang="en-gb" sz="1300" b="0" i="0" u="none" baseline="0" dirty="0"/>
              <a:t>Other subjects</a:t>
            </a:r>
            <a:endParaRPr lang="en-gb" sz="1200" dirty="0"/>
          </a:p>
          <a:p>
            <a:pPr algn="l" rtl="0"/>
            <a:r>
              <a:rPr lang="en-gb" sz="1600" b="1" i="0" u="none" baseline="0" dirty="0"/>
              <a:t>In the field of arts, the advance assignments and entrance examinations play a bigger role.</a:t>
            </a:r>
          </a:p>
          <a:p>
            <a:pPr marL="285750" indent="-285750" algn="l" rtl="0">
              <a:buFont typeface="Arial" panose="020B0604020202020204" pitchFamily="34" charset="0"/>
              <a:buChar char="•"/>
            </a:pPr>
            <a:r>
              <a:rPr lang="en-gb" sz="1600" b="0" i="0" u="none" baseline="0" dirty="0"/>
              <a:t>Studying and practising arts train you in the skills that are evaluated in the entrance examinations.</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pPr algn="r" rtl="0"/>
            <a:fld id="{BFB5FF9F-7366-4D75-BD01-ADF31E2F54E0}" type="datetime1">
              <a:rPr lang="fi-FI"/>
              <a:t>10.1.2025</a:t>
            </a:fld>
            <a:endParaRPr lang="en-gb"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pPr algn="r" rtl="0"/>
            <a:fld id="{D701140D-C14F-41CA-99FC-0EF83E8DA40A}" type="slidenum">
              <a:rPr/>
              <a:pPr/>
              <a:t>30</a:t>
            </a:fld>
            <a:endParaRPr lang="en-gb" dirty="0"/>
          </a:p>
        </p:txBody>
      </p:sp>
    </p:spTree>
    <p:extLst>
      <p:ext uri="{BB962C8B-B14F-4D97-AF65-F5344CB8AC3E}">
        <p14:creationId xmlns:p14="http://schemas.microsoft.com/office/powerpoint/2010/main" val="1476799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a:xfrm>
            <a:off x="407987" y="404813"/>
            <a:ext cx="5327973" cy="830997"/>
          </a:xfrm>
        </p:spPr>
        <p:txBody>
          <a:bodyPr/>
          <a:lstStyle/>
          <a:p>
            <a:pPr algn="l" rtl="0"/>
            <a:r>
              <a:rPr lang="en-gb" b="1" i="0" u="none" baseline="0" dirty="0"/>
              <a:t>Information on </a:t>
            </a:r>
            <a:br>
              <a:rPr lang="en-gb" b="1" i="0" u="none" baseline="0" dirty="0"/>
            </a:br>
            <a:r>
              <a:rPr lang="en-gb" b="1" i="0" u="none" baseline="0" dirty="0"/>
              <a:t>applying in 2025</a:t>
            </a:r>
            <a:endParaRPr lang="en-gb" sz="2000" dirty="0"/>
          </a:p>
        </p:txBody>
      </p:sp>
      <p:sp>
        <p:nvSpPr>
          <p:cNvPr id="14" name="Text Placeholder 13">
            <a:extLst>
              <a:ext uri="{FF2B5EF4-FFF2-40B4-BE49-F238E27FC236}">
                <a16:creationId xmlns:a16="http://schemas.microsoft.com/office/drawing/2014/main" id="{4F5020DD-3C31-F5AB-5C4E-96D5AB1A02C9}"/>
              </a:ext>
            </a:extLst>
          </p:cNvPr>
          <p:cNvSpPr>
            <a:spLocks noGrp="1"/>
          </p:cNvSpPr>
          <p:nvPr>
            <p:ph type="body" sz="quarter" idx="14"/>
          </p:nvPr>
        </p:nvSpPr>
        <p:spPr/>
        <p:txBody>
          <a:bodyPr/>
          <a:lstStyle/>
          <a:p>
            <a:endParaRPr lang="en-gb" dirty="0"/>
          </a:p>
          <a:p>
            <a:pPr algn="l" rtl="0"/>
            <a:r>
              <a:rPr lang="en-gb" b="0" i="0" u="none" baseline="0" dirty="0"/>
              <a:t>	Aalto.fi</a:t>
            </a:r>
          </a:p>
          <a:p>
            <a:endParaRPr lang="en-gb" dirty="0"/>
          </a:p>
          <a:p>
            <a:pPr algn="l" rtl="0"/>
            <a:r>
              <a:rPr lang="en-gb" b="1" i="0" u="none" baseline="0" dirty="0"/>
              <a:t>‘Applying to bachelor’s programmes’</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5"/>
          </p:nvPr>
        </p:nvSpPr>
        <p:spPr/>
        <p:txBody>
          <a:bodyPr/>
          <a:lstStyle/>
          <a:p>
            <a:pPr algn="r" rtl="0"/>
            <a:fld id="{BFB5FF9F-7366-4D75-BD01-ADF31E2F54E0}" type="datetime1">
              <a:rPr lang="fi-FI"/>
              <a:t>10.1.2025</a:t>
            </a:fld>
            <a:endParaRPr lang="en-gb"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7"/>
          </p:nvPr>
        </p:nvSpPr>
        <p:spPr/>
        <p:txBody>
          <a:bodyPr/>
          <a:lstStyle/>
          <a:p>
            <a:pPr algn="r" rtl="0"/>
            <a:fld id="{D701140D-C14F-41CA-99FC-0EF83E8DA40A}" type="slidenum">
              <a:rPr/>
              <a:pPr/>
              <a:t>31</a:t>
            </a:fld>
            <a:endParaRPr lang="en-gb" dirty="0"/>
          </a:p>
        </p:txBody>
      </p:sp>
      <p:pic>
        <p:nvPicPr>
          <p:cNvPr id="2" name="Picture Placeholder 11">
            <a:extLst>
              <a:ext uri="{FF2B5EF4-FFF2-40B4-BE49-F238E27FC236}">
                <a16:creationId xmlns:a16="http://schemas.microsoft.com/office/drawing/2014/main" id="{B09C1FAF-AE7F-30F8-5A9E-3BE9B4425B00}"/>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3429000"/>
          </a:xfrm>
        </p:spPr>
      </p:pic>
      <p:pic>
        <p:nvPicPr>
          <p:cNvPr id="4" name="Picture 3">
            <a:extLst>
              <a:ext uri="{FF2B5EF4-FFF2-40B4-BE49-F238E27FC236}">
                <a16:creationId xmlns:a16="http://schemas.microsoft.com/office/drawing/2014/main" id="{FF3315A6-0898-F1F9-321A-E140B66F5165}"/>
              </a:ext>
            </a:extLst>
          </p:cNvPr>
          <p:cNvPicPr>
            <a:picLocks noChangeAspect="1"/>
          </p:cNvPicPr>
          <p:nvPr/>
        </p:nvPicPr>
        <p:blipFill>
          <a:blip r:embed="rId4"/>
          <a:stretch>
            <a:fillRect/>
          </a:stretch>
        </p:blipFill>
        <p:spPr>
          <a:xfrm>
            <a:off x="6456040" y="4062586"/>
            <a:ext cx="771525" cy="590550"/>
          </a:xfrm>
          <a:prstGeom prst="rect">
            <a:avLst/>
          </a:prstGeom>
        </p:spPr>
      </p:pic>
      <p:sp>
        <p:nvSpPr>
          <p:cNvPr id="7" name="TextBox 6">
            <a:extLst>
              <a:ext uri="{FF2B5EF4-FFF2-40B4-BE49-F238E27FC236}">
                <a16:creationId xmlns:a16="http://schemas.microsoft.com/office/drawing/2014/main" id="{AD8914D5-8769-0A2A-9D8D-02910E609BE1}"/>
              </a:ext>
            </a:extLst>
          </p:cNvPr>
          <p:cNvSpPr txBox="1"/>
          <p:nvPr/>
        </p:nvSpPr>
        <p:spPr>
          <a:xfrm>
            <a:off x="407987" y="2105561"/>
            <a:ext cx="4536504" cy="1631216"/>
          </a:xfrm>
          <a:prstGeom prst="rect">
            <a:avLst/>
          </a:prstGeom>
          <a:noFill/>
        </p:spPr>
        <p:txBody>
          <a:bodyPr wrap="square" rtlCol="0">
            <a:spAutoFit/>
          </a:bodyPr>
          <a:lstStyle/>
          <a:p>
            <a:pPr marL="342900" indent="-342900" algn="l" rtl="0">
              <a:buFont typeface="Arial" panose="020B0604020202020204" pitchFamily="34" charset="0"/>
              <a:buChar char="•"/>
            </a:pPr>
            <a:r>
              <a:rPr lang="en-gb" sz="2000" b="0" i="0" u="none" baseline="0" dirty="0">
                <a:solidFill>
                  <a:schemeClr val="bg1"/>
                </a:solidFill>
                <a:latin typeface="+mj-lt"/>
                <a:ea typeface="+mj-lt"/>
                <a:cs typeface="+mj-lt"/>
              </a:rPr>
              <a:t>dia.fi</a:t>
            </a:r>
          </a:p>
          <a:p>
            <a:pPr marL="342900" indent="-342900" algn="l" rtl="0">
              <a:buFont typeface="Arial" panose="020B0604020202020204" pitchFamily="34" charset="0"/>
              <a:buChar char="•"/>
            </a:pPr>
            <a:r>
              <a:rPr lang="en-gb" sz="2000" b="0" i="0" u="none" baseline="0" dirty="0">
                <a:solidFill>
                  <a:schemeClr val="bg1"/>
                </a:solidFill>
                <a:latin typeface="+mj-lt"/>
                <a:ea typeface="+mj-lt"/>
                <a:cs typeface="+mj-lt"/>
              </a:rPr>
              <a:t>kauppatieteet.fi</a:t>
            </a:r>
          </a:p>
          <a:p>
            <a:pPr marL="342900" indent="-342900" algn="l" rtl="0">
              <a:buFont typeface="Arial" panose="020B0604020202020204" pitchFamily="34" charset="0"/>
              <a:buChar char="•"/>
            </a:pPr>
            <a:r>
              <a:rPr lang="en-gb" sz="2000" b="0" i="0" u="none" baseline="0" dirty="0">
                <a:solidFill>
                  <a:schemeClr val="bg1"/>
                </a:solidFill>
                <a:latin typeface="+mj-lt"/>
                <a:ea typeface="+mj-lt"/>
                <a:cs typeface="+mj-lt"/>
              </a:rPr>
              <a:t>https://opintopolku.fi/konfo/en/</a:t>
            </a:r>
          </a:p>
          <a:p>
            <a:pPr marL="342900" indent="-342900" algn="l" rtl="0">
              <a:buFont typeface="Arial" panose="020B0604020202020204" pitchFamily="34" charset="0"/>
              <a:buChar char="•"/>
            </a:pPr>
            <a:r>
              <a:rPr lang="en-gb" sz="2000" b="0" i="0" u="none" baseline="0" dirty="0">
                <a:solidFill>
                  <a:schemeClr val="bg1"/>
                </a:solidFill>
                <a:latin typeface="+mj-lt"/>
                <a:ea typeface="+mj-lt"/>
                <a:cs typeface="+mj-lt"/>
              </a:rPr>
              <a:t>aalto.fi</a:t>
            </a:r>
          </a:p>
          <a:p>
            <a:pPr marL="342900" indent="-342900" algn="l" rtl="0">
              <a:buFont typeface="Arial" panose="020B0604020202020204" pitchFamily="34" charset="0"/>
              <a:buChar char="•"/>
            </a:pPr>
            <a:r>
              <a:rPr lang="en-gb" sz="2000" b="0" i="0" baseline="0" dirty="0">
                <a:solidFill>
                  <a:schemeClr val="bg1"/>
                </a:solidFill>
                <a:latin typeface="+mj-lt"/>
                <a:ea typeface="+mj-lt"/>
                <a:cs typeface="+mj-lt"/>
              </a:rPr>
              <a:t>https://yliopistovalinnat.fi/en</a:t>
            </a:r>
          </a:p>
        </p:txBody>
      </p:sp>
    </p:spTree>
    <p:extLst>
      <p:ext uri="{BB962C8B-B14F-4D97-AF65-F5344CB8AC3E}">
        <p14:creationId xmlns:p14="http://schemas.microsoft.com/office/powerpoint/2010/main" val="3619429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2DED26-2BB0-18AF-25BB-75DC64F430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B84E381-631C-DE25-D9A5-ED6C74F65674}"/>
              </a:ext>
            </a:extLst>
          </p:cNvPr>
          <p:cNvSpPr>
            <a:spLocks noGrp="1"/>
          </p:cNvSpPr>
          <p:nvPr>
            <p:ph type="title"/>
          </p:nvPr>
        </p:nvSpPr>
        <p:spPr/>
        <p:txBody>
          <a:bodyPr/>
          <a:lstStyle/>
          <a:p>
            <a:pPr algn="l" rtl="0"/>
            <a:r>
              <a:rPr lang="en-gb" b="1" i="0" u="none" baseline="0"/>
              <a:t>Ask us anything</a:t>
            </a:r>
            <a:endParaRPr lang="en-gb" dirty="0"/>
          </a:p>
        </p:txBody>
      </p:sp>
      <p:sp>
        <p:nvSpPr>
          <p:cNvPr id="3" name="Date Placeholder 2">
            <a:extLst>
              <a:ext uri="{FF2B5EF4-FFF2-40B4-BE49-F238E27FC236}">
                <a16:creationId xmlns:a16="http://schemas.microsoft.com/office/drawing/2014/main" id="{992F7F17-D932-ADE9-6A58-81C8E8B641B6}"/>
              </a:ext>
            </a:extLst>
          </p:cNvPr>
          <p:cNvSpPr>
            <a:spLocks noGrp="1"/>
          </p:cNvSpPr>
          <p:nvPr>
            <p:ph type="dt" sz="half" idx="10"/>
          </p:nvPr>
        </p:nvSpPr>
        <p:spPr/>
        <p:txBody>
          <a:bodyPr/>
          <a:lstStyle/>
          <a:p>
            <a:pPr algn="r" rtl="0"/>
            <a:fld id="{30458DA4-33CA-4F40-84C0-C5D87AF1589C}" type="datetime1">
              <a:rPr lang="fi-FI"/>
              <a:t>10.1.2025</a:t>
            </a:fld>
            <a:endParaRPr lang="en-gb"/>
          </a:p>
        </p:txBody>
      </p:sp>
      <p:sp>
        <p:nvSpPr>
          <p:cNvPr id="4" name="Slide Number Placeholder 3">
            <a:extLst>
              <a:ext uri="{FF2B5EF4-FFF2-40B4-BE49-F238E27FC236}">
                <a16:creationId xmlns:a16="http://schemas.microsoft.com/office/drawing/2014/main" id="{9CFEDF2E-0372-AFA6-2848-3046D5CAED19}"/>
              </a:ext>
            </a:extLst>
          </p:cNvPr>
          <p:cNvSpPr>
            <a:spLocks noGrp="1"/>
          </p:cNvSpPr>
          <p:nvPr>
            <p:ph type="sldNum" sz="quarter" idx="12"/>
          </p:nvPr>
        </p:nvSpPr>
        <p:spPr/>
        <p:txBody>
          <a:bodyPr/>
          <a:lstStyle/>
          <a:p>
            <a:pPr algn="r" rtl="0"/>
            <a:fld id="{D701140D-C14F-41CA-99FC-0EF83E8DA40A}" type="slidenum">
              <a:rPr/>
              <a:t>32</a:t>
            </a:fld>
            <a:endParaRPr lang="en-gb"/>
          </a:p>
        </p:txBody>
      </p:sp>
      <p:sp>
        <p:nvSpPr>
          <p:cNvPr id="9" name="TextBox 8">
            <a:extLst>
              <a:ext uri="{FF2B5EF4-FFF2-40B4-BE49-F238E27FC236}">
                <a16:creationId xmlns:a16="http://schemas.microsoft.com/office/drawing/2014/main" id="{5392E1C1-CD09-1AC5-C334-6680A6B905F5}"/>
              </a:ext>
            </a:extLst>
          </p:cNvPr>
          <p:cNvSpPr txBox="1"/>
          <p:nvPr/>
        </p:nvSpPr>
        <p:spPr>
          <a:xfrm>
            <a:off x="407987" y="1052736"/>
            <a:ext cx="6480720" cy="1477328"/>
          </a:xfrm>
          <a:prstGeom prst="rect">
            <a:avLst/>
          </a:prstGeom>
          <a:noFill/>
        </p:spPr>
        <p:txBody>
          <a:bodyPr wrap="square" lIns="36000" rIns="36000">
            <a:spAutoFit/>
          </a:bodyPr>
          <a:lstStyle/>
          <a:p>
            <a:pPr algn="l" rtl="0"/>
            <a:r>
              <a:rPr lang="en-gb" sz="1600" b="0" i="0" u="none" baseline="0" dirty="0"/>
              <a:t>You can also ask questions online.</a:t>
            </a:r>
          </a:p>
          <a:p>
            <a:pPr algn="l" rtl="0">
              <a:spcBef>
                <a:spcPts val="600"/>
              </a:spcBef>
            </a:pPr>
            <a:r>
              <a:rPr lang="en-gb" sz="1600" b="1" i="0" u="none" baseline="0" dirty="0"/>
              <a:t>Chat with Aalto students:</a:t>
            </a:r>
          </a:p>
          <a:p>
            <a:pPr algn="l" rtl="0"/>
            <a:r>
              <a:rPr lang="en-gb" sz="1600" b="0" i="0" u="none" baseline="0" dirty="0"/>
              <a:t>https://www.aalto.fi/en/study-at-aalto/chat-with-aalto-students</a:t>
            </a:r>
          </a:p>
          <a:p>
            <a:pPr algn="l" rtl="0">
              <a:spcBef>
                <a:spcPts val="600"/>
              </a:spcBef>
            </a:pPr>
            <a:r>
              <a:rPr lang="en-gb" sz="1600" b="1" i="0" u="none" baseline="0" dirty="0"/>
              <a:t>Contact our Admission Services:</a:t>
            </a:r>
          </a:p>
          <a:p>
            <a:pPr algn="l" rtl="0"/>
            <a:r>
              <a:rPr lang="en-gb" sz="1600" b="0" i="0" u="sng" baseline="0" dirty="0"/>
              <a:t>admissions@aalto.fi</a:t>
            </a:r>
          </a:p>
        </p:txBody>
      </p:sp>
    </p:spTree>
    <p:extLst>
      <p:ext uri="{BB962C8B-B14F-4D97-AF65-F5344CB8AC3E}">
        <p14:creationId xmlns:p14="http://schemas.microsoft.com/office/powerpoint/2010/main" val="1959876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53F93-3D71-36FE-BB78-B035B767B0F4}"/>
              </a:ext>
            </a:extLst>
          </p:cNvPr>
          <p:cNvSpPr>
            <a:spLocks noGrp="1"/>
          </p:cNvSpPr>
          <p:nvPr>
            <p:ph type="ctrTitle"/>
          </p:nvPr>
        </p:nvSpPr>
        <p:spPr>
          <a:xfrm>
            <a:off x="3035815" y="2996952"/>
            <a:ext cx="6120370" cy="1477328"/>
          </a:xfrm>
        </p:spPr>
        <p:txBody>
          <a:bodyPr/>
          <a:lstStyle/>
          <a:p>
            <a:pPr algn="ctr"/>
            <a:r>
              <a:rPr lang="en-US" sz="4800" dirty="0"/>
              <a:t>See you at Aalto University!</a:t>
            </a:r>
          </a:p>
        </p:txBody>
      </p:sp>
      <p:sp>
        <p:nvSpPr>
          <p:cNvPr id="4" name="Date Placeholder 3">
            <a:extLst>
              <a:ext uri="{FF2B5EF4-FFF2-40B4-BE49-F238E27FC236}">
                <a16:creationId xmlns:a16="http://schemas.microsoft.com/office/drawing/2014/main" id="{DE3A0706-DFC3-6504-2C42-3A599162F43C}"/>
              </a:ext>
            </a:extLst>
          </p:cNvPr>
          <p:cNvSpPr>
            <a:spLocks noGrp="1"/>
          </p:cNvSpPr>
          <p:nvPr>
            <p:ph type="dt" sz="half" idx="10"/>
          </p:nvPr>
        </p:nvSpPr>
        <p:spPr/>
        <p:txBody>
          <a:bodyPr/>
          <a:lstStyle/>
          <a:p>
            <a:fld id="{F066E027-4D73-4CB7-87BB-6D70A1EEB5D1}" type="datetime1">
              <a:rPr lang="fi-FI" smtClean="0"/>
              <a:t>10.1.2025</a:t>
            </a:fld>
            <a:endParaRPr lang="fi-FI" dirty="0"/>
          </a:p>
        </p:txBody>
      </p:sp>
      <p:sp>
        <p:nvSpPr>
          <p:cNvPr id="5" name="Slide Number Placeholder 4">
            <a:extLst>
              <a:ext uri="{FF2B5EF4-FFF2-40B4-BE49-F238E27FC236}">
                <a16:creationId xmlns:a16="http://schemas.microsoft.com/office/drawing/2014/main" id="{F68D7ED2-223A-7B0E-16BF-D5A9EC5E2784}"/>
              </a:ext>
            </a:extLst>
          </p:cNvPr>
          <p:cNvSpPr>
            <a:spLocks noGrp="1"/>
          </p:cNvSpPr>
          <p:nvPr>
            <p:ph type="sldNum" sz="quarter" idx="12"/>
          </p:nvPr>
        </p:nvSpPr>
        <p:spPr/>
        <p:txBody>
          <a:bodyPr/>
          <a:lstStyle/>
          <a:p>
            <a:fld id="{D701140D-C14F-41CA-99FC-0EF83E8DA40A}" type="slidenum">
              <a:rPr lang="fi-FI" smtClean="0"/>
              <a:pPr/>
              <a:t>33</a:t>
            </a:fld>
            <a:endParaRPr lang="fi-FI" dirty="0"/>
          </a:p>
        </p:txBody>
      </p:sp>
    </p:spTree>
    <p:extLst>
      <p:ext uri="{BB962C8B-B14F-4D97-AF65-F5344CB8AC3E}">
        <p14:creationId xmlns:p14="http://schemas.microsoft.com/office/powerpoint/2010/main" val="1446706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2F2DBB-E65A-4AC1-8A22-A89E933FC825}"/>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6096000" y="0"/>
            <a:ext cx="6096000" cy="6858000"/>
          </a:xfrm>
          <a:noFill/>
        </p:spPr>
      </p:pic>
      <p:sp>
        <p:nvSpPr>
          <p:cNvPr id="3" name="Title 2">
            <a:extLst>
              <a:ext uri="{FF2B5EF4-FFF2-40B4-BE49-F238E27FC236}">
                <a16:creationId xmlns:a16="http://schemas.microsoft.com/office/drawing/2014/main" id="{E47847F9-76A2-B35E-E744-D2451FFF2FA2}"/>
              </a:ext>
            </a:extLst>
          </p:cNvPr>
          <p:cNvSpPr>
            <a:spLocks noGrp="1"/>
          </p:cNvSpPr>
          <p:nvPr>
            <p:ph type="title"/>
          </p:nvPr>
        </p:nvSpPr>
        <p:spPr>
          <a:xfrm>
            <a:off x="407987" y="404813"/>
            <a:ext cx="5327973" cy="1079971"/>
          </a:xfrm>
        </p:spPr>
        <p:txBody>
          <a:bodyPr anchor="t">
            <a:normAutofit/>
          </a:bodyPr>
          <a:lstStyle/>
          <a:p>
            <a:pPr algn="l" rtl="0"/>
            <a:r>
              <a:rPr lang="en-gb" b="1" i="0" u="none" baseline="0" dirty="0"/>
              <a:t>Studying at Aalto University is characterised by…</a:t>
            </a:r>
            <a:endParaRPr lang="en-gb" dirty="0"/>
          </a:p>
        </p:txBody>
      </p:sp>
      <p:sp>
        <p:nvSpPr>
          <p:cNvPr id="4" name="Content Placeholder 3">
            <a:extLst>
              <a:ext uri="{FF2B5EF4-FFF2-40B4-BE49-F238E27FC236}">
                <a16:creationId xmlns:a16="http://schemas.microsoft.com/office/drawing/2014/main" id="{BFEB0B60-97B2-3DF3-5532-FF9209092731}"/>
              </a:ext>
            </a:extLst>
          </p:cNvPr>
          <p:cNvSpPr>
            <a:spLocks noGrp="1"/>
          </p:cNvSpPr>
          <p:nvPr>
            <p:ph sz="half" idx="1"/>
          </p:nvPr>
        </p:nvSpPr>
        <p:spPr>
          <a:xfrm>
            <a:off x="407988" y="2205037"/>
            <a:ext cx="5327972" cy="3671887"/>
          </a:xfrm>
        </p:spPr>
        <p:txBody>
          <a:bodyPr anchor="t">
            <a:noAutofit/>
          </a:bodyPr>
          <a:lstStyle/>
          <a:p>
            <a:pPr algn="l" rtl="0">
              <a:lnSpc>
                <a:spcPct val="90000"/>
              </a:lnSpc>
              <a:spcBef>
                <a:spcPts val="1200"/>
              </a:spcBef>
            </a:pPr>
            <a:r>
              <a:rPr lang="en-gb" sz="1800" b="1" i="0" u="none" baseline="0" dirty="0"/>
              <a:t>Community spirit</a:t>
            </a:r>
            <a:br>
              <a:rPr lang="en-gb" b="1" dirty="0"/>
            </a:br>
            <a:r>
              <a:rPr lang="en-gb" sz="1600" b="0" i="0" u="none" baseline="0" dirty="0"/>
              <a:t>The strong team spirit and a sense of pulling together among our students is evident on lectures and in leisure time activities.</a:t>
            </a:r>
          </a:p>
          <a:p>
            <a:pPr algn="l" rtl="0">
              <a:lnSpc>
                <a:spcPct val="90000"/>
              </a:lnSpc>
              <a:spcBef>
                <a:spcPts val="1200"/>
              </a:spcBef>
            </a:pPr>
            <a:r>
              <a:rPr lang="en-gb" sz="1800" b="1" i="0" u="none" baseline="0" dirty="0" err="1"/>
              <a:t>Multidisciplinarity</a:t>
            </a:r>
            <a:br>
              <a:rPr lang="en-gb" b="1" dirty="0"/>
            </a:br>
            <a:r>
              <a:rPr lang="en-gb" sz="1600" b="0" i="0" u="none" baseline="0" dirty="0"/>
              <a:t>You can combine business, art, and technology in your degree to make it best meet your needs.</a:t>
            </a:r>
          </a:p>
          <a:p>
            <a:pPr algn="l" rtl="0">
              <a:lnSpc>
                <a:spcPct val="90000"/>
              </a:lnSpc>
              <a:spcBef>
                <a:spcPts val="1200"/>
              </a:spcBef>
            </a:pPr>
            <a:r>
              <a:rPr lang="en-gb" sz="1800" b="1" i="0" u="none" baseline="0" dirty="0"/>
              <a:t>Applied methods</a:t>
            </a:r>
            <a:br>
              <a:rPr lang="en-gb" sz="1600" dirty="0"/>
            </a:br>
            <a:r>
              <a:rPr lang="en-gb" sz="1600" b="0" i="0" u="none" baseline="0" dirty="0"/>
              <a:t>During their studies, our students collaborate actively with actors and companies in the field.</a:t>
            </a:r>
          </a:p>
          <a:p>
            <a:pPr algn="l" rtl="0">
              <a:lnSpc>
                <a:spcPct val="90000"/>
              </a:lnSpc>
              <a:spcBef>
                <a:spcPts val="1200"/>
              </a:spcBef>
            </a:pPr>
            <a:r>
              <a:rPr lang="en-gb" sz="1800" b="1" i="0" u="none" baseline="0" dirty="0"/>
              <a:t>Expertise-building </a:t>
            </a:r>
            <a:br>
              <a:rPr lang="en-gb" b="1" dirty="0"/>
            </a:br>
            <a:r>
              <a:rPr lang="en-gb" sz="1600" b="0" i="0" u="none" baseline="0" dirty="0"/>
              <a:t>Our students develop into valued experts, innovative entrepreneurs and responsible leaders of the future.</a:t>
            </a:r>
          </a:p>
        </p:txBody>
      </p:sp>
      <p:sp>
        <p:nvSpPr>
          <p:cNvPr id="5" name="Date Placeholder 4">
            <a:extLst>
              <a:ext uri="{FF2B5EF4-FFF2-40B4-BE49-F238E27FC236}">
                <a16:creationId xmlns:a16="http://schemas.microsoft.com/office/drawing/2014/main" id="{7B38B4BA-B021-2898-81A2-0DAED393A694}"/>
              </a:ext>
            </a:extLst>
          </p:cNvPr>
          <p:cNvSpPr>
            <a:spLocks noGrp="1"/>
          </p:cNvSpPr>
          <p:nvPr>
            <p:ph type="dt" sz="half" idx="14"/>
          </p:nvPr>
        </p:nvSpPr>
        <p:spPr>
          <a:xfrm>
            <a:off x="10200456" y="6309320"/>
            <a:ext cx="1152128" cy="143868"/>
          </a:xfrm>
        </p:spPr>
        <p:txBody>
          <a:bodyPr anchor="ctr">
            <a:normAutofit/>
          </a:bodyPr>
          <a:lstStyle/>
          <a:p>
            <a:pPr algn="r" rtl="0">
              <a:spcAft>
                <a:spcPts val="600"/>
              </a:spcAft>
            </a:pPr>
            <a:fld id="{667ABD72-D0D7-429E-B3E1-1252DD21ED20}" type="datetime1">
              <a:rPr lang="fi-FI"/>
              <a:pPr algn="r" rtl="0">
                <a:spcAft>
                  <a:spcPts val="600"/>
                </a:spcAft>
              </a:pPr>
              <a:t>10.1.2025</a:t>
            </a:fld>
            <a:endParaRPr lang="en-gb"/>
          </a:p>
        </p:txBody>
      </p:sp>
      <p:sp>
        <p:nvSpPr>
          <p:cNvPr id="6" name="Slide Number Placeholder 5">
            <a:extLst>
              <a:ext uri="{FF2B5EF4-FFF2-40B4-BE49-F238E27FC236}">
                <a16:creationId xmlns:a16="http://schemas.microsoft.com/office/drawing/2014/main" id="{5FCBBFC0-55C3-B5B1-E3D7-5200AD584B00}"/>
              </a:ext>
            </a:extLst>
          </p:cNvPr>
          <p:cNvSpPr>
            <a:spLocks noGrp="1"/>
          </p:cNvSpPr>
          <p:nvPr>
            <p:ph type="sldNum" sz="quarter" idx="16"/>
          </p:nvPr>
        </p:nvSpPr>
        <p:spPr>
          <a:xfrm>
            <a:off x="11352584" y="6309320"/>
            <a:ext cx="431428" cy="143869"/>
          </a:xfrm>
        </p:spPr>
        <p:txBody>
          <a:bodyPr anchor="ctr">
            <a:normAutofit/>
          </a:bodyPr>
          <a:lstStyle/>
          <a:p>
            <a:pPr algn="r" rtl="0">
              <a:spcAft>
                <a:spcPts val="600"/>
              </a:spcAft>
            </a:pPr>
            <a:fld id="{D701140D-C14F-41CA-99FC-0EF83E8DA40A}" type="slidenum">
              <a:rPr/>
              <a:pPr>
                <a:spcAft>
                  <a:spcPts val="600"/>
                </a:spcAft>
              </a:pPr>
              <a:t>4</a:t>
            </a:fld>
            <a:endParaRPr lang="en-gb"/>
          </a:p>
        </p:txBody>
      </p:sp>
    </p:spTree>
    <p:extLst>
      <p:ext uri="{BB962C8B-B14F-4D97-AF65-F5344CB8AC3E}">
        <p14:creationId xmlns:p14="http://schemas.microsoft.com/office/powerpoint/2010/main" val="1563229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A50AD9A-61D4-B3CF-CC33-298E35FA18CE}"/>
              </a:ext>
            </a:extLst>
          </p:cNvPr>
          <p:cNvSpPr>
            <a:spLocks noGrp="1"/>
          </p:cNvSpPr>
          <p:nvPr>
            <p:ph type="dt" sz="half" idx="15"/>
          </p:nvPr>
        </p:nvSpPr>
        <p:spPr/>
        <p:txBody>
          <a:bodyPr/>
          <a:lstStyle/>
          <a:p>
            <a:pPr algn="r" rtl="0"/>
            <a:fld id="{6F2C208E-BFE5-4C7F-9FE0-F5C263B90072}" type="datetime1">
              <a:rPr lang="fi-FI"/>
              <a:t>10.1.2025</a:t>
            </a:fld>
            <a:endParaRPr lang="en-gb"/>
          </a:p>
        </p:txBody>
      </p:sp>
      <p:sp>
        <p:nvSpPr>
          <p:cNvPr id="6" name="Footer Placeholder 5">
            <a:extLst>
              <a:ext uri="{FF2B5EF4-FFF2-40B4-BE49-F238E27FC236}">
                <a16:creationId xmlns:a16="http://schemas.microsoft.com/office/drawing/2014/main" id="{3E20AC1F-2061-73A7-51E8-5BA09A9A2A9A}"/>
              </a:ext>
            </a:extLst>
          </p:cNvPr>
          <p:cNvSpPr>
            <a:spLocks noGrp="1"/>
          </p:cNvSpPr>
          <p:nvPr>
            <p:ph type="ftr" sz="quarter" idx="16"/>
          </p:nvPr>
        </p:nvSpPr>
        <p:spPr/>
        <p:txBody>
          <a:bodyPr/>
          <a:lstStyle/>
          <a:p>
            <a:pPr algn="r" rtl="0"/>
            <a:r>
              <a:rPr lang="en-gb" b="0" i="0" u="none" baseline="0"/>
              <a:t>Presenter name</a:t>
            </a:r>
          </a:p>
        </p:txBody>
      </p:sp>
      <p:sp>
        <p:nvSpPr>
          <p:cNvPr id="7" name="Slide Number Placeholder 6">
            <a:extLst>
              <a:ext uri="{FF2B5EF4-FFF2-40B4-BE49-F238E27FC236}">
                <a16:creationId xmlns:a16="http://schemas.microsoft.com/office/drawing/2014/main" id="{1E8C0E55-86FB-98D3-2772-6CB8492794EA}"/>
              </a:ext>
            </a:extLst>
          </p:cNvPr>
          <p:cNvSpPr>
            <a:spLocks noGrp="1"/>
          </p:cNvSpPr>
          <p:nvPr>
            <p:ph type="sldNum" sz="quarter" idx="17"/>
          </p:nvPr>
        </p:nvSpPr>
        <p:spPr/>
        <p:txBody>
          <a:bodyPr/>
          <a:lstStyle/>
          <a:p>
            <a:pPr algn="r" rtl="0"/>
            <a:fld id="{D701140D-C14F-41CA-99FC-0EF83E8DA40A}" type="slidenum">
              <a:rPr/>
              <a:pPr/>
              <a:t>5</a:t>
            </a:fld>
            <a:endParaRPr lang="en-gb"/>
          </a:p>
        </p:txBody>
      </p:sp>
      <p:sp>
        <p:nvSpPr>
          <p:cNvPr id="8" name="Title 2">
            <a:extLst>
              <a:ext uri="{FF2B5EF4-FFF2-40B4-BE49-F238E27FC236}">
                <a16:creationId xmlns:a16="http://schemas.microsoft.com/office/drawing/2014/main" id="{809044B0-55C5-E66B-C6E0-55A498D8C856}"/>
              </a:ext>
            </a:extLst>
          </p:cNvPr>
          <p:cNvSpPr txBox="1">
            <a:spLocks/>
          </p:cNvSpPr>
          <p:nvPr/>
        </p:nvSpPr>
        <p:spPr>
          <a:xfrm>
            <a:off x="560387" y="557213"/>
            <a:ext cx="5327973" cy="4154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3000" b="1" kern="1200" spc="-50" baseline="0">
                <a:solidFill>
                  <a:schemeClr val="bg1"/>
                </a:solidFill>
                <a:latin typeface="+mj-lt"/>
                <a:ea typeface="+mj-ea"/>
                <a:cs typeface="+mj-cs"/>
              </a:defRPr>
            </a:lvl1pPr>
          </a:lstStyle>
          <a:p>
            <a:pPr algn="l" rtl="0"/>
            <a:r>
              <a:rPr lang="en-gb" b="1" i="0" u="none" baseline="0"/>
              <a:t>We encourage our students to...</a:t>
            </a:r>
          </a:p>
        </p:txBody>
      </p:sp>
      <p:sp>
        <p:nvSpPr>
          <p:cNvPr id="9" name="TextBox 8">
            <a:extLst>
              <a:ext uri="{FF2B5EF4-FFF2-40B4-BE49-F238E27FC236}">
                <a16:creationId xmlns:a16="http://schemas.microsoft.com/office/drawing/2014/main" id="{CC05C42D-1F81-269C-C016-59C8A5AFE5CB}"/>
              </a:ext>
            </a:extLst>
          </p:cNvPr>
          <p:cNvSpPr txBox="1"/>
          <p:nvPr/>
        </p:nvSpPr>
        <p:spPr>
          <a:xfrm>
            <a:off x="407988" y="2205038"/>
            <a:ext cx="5327972" cy="2246769"/>
          </a:xfrm>
          <a:prstGeom prst="rect">
            <a:avLst/>
          </a:prstGeom>
          <a:noFill/>
        </p:spPr>
        <p:txBody>
          <a:bodyPr wrap="square" rtlCol="0">
            <a:spAutoFit/>
          </a:bodyPr>
          <a:lstStyle/>
          <a:p>
            <a:pPr marL="285750" indent="-285750" algn="l" rtl="0">
              <a:spcBef>
                <a:spcPts val="800"/>
              </a:spcBef>
              <a:buFont typeface="Arial" panose="020B0604020202020204" pitchFamily="34" charset="0"/>
              <a:buChar char="•"/>
            </a:pPr>
            <a:r>
              <a:rPr lang="en-gb" sz="2000" kern="100" dirty="0">
                <a:solidFill>
                  <a:schemeClr val="bg1"/>
                </a:solidFill>
                <a:latin typeface="Arial" panose="020B0604020202020204" pitchFamily="34" charset="0"/>
                <a:ea typeface="Calibri" panose="020F0502020204030204" pitchFamily="34" charset="0"/>
                <a:cs typeface="Arial" panose="020B0604020202020204" pitchFamily="34" charset="0"/>
              </a:rPr>
              <a:t>e</a:t>
            </a:r>
            <a:r>
              <a:rPr lang="en-gb" sz="2000" b="0" i="0" u="none" kern="1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mbrace radical creativity, courage and cooperation</a:t>
            </a:r>
          </a:p>
          <a:p>
            <a:pPr marL="285750" indent="-285750" algn="l" rtl="0">
              <a:spcBef>
                <a:spcPts val="800"/>
              </a:spcBef>
              <a:buFont typeface="Arial" panose="020B0604020202020204" pitchFamily="34" charset="0"/>
              <a:buChar char="•"/>
            </a:pPr>
            <a:r>
              <a:rPr lang="en-gb" sz="2000" b="0" i="0" u="none" kern="1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be curious and determined</a:t>
            </a:r>
          </a:p>
          <a:p>
            <a:pPr marL="285750" indent="-285750" algn="l" rtl="0">
              <a:spcBef>
                <a:spcPts val="800"/>
              </a:spcBef>
              <a:buFont typeface="Arial" panose="020B0604020202020204" pitchFamily="34" charset="0"/>
              <a:buChar char="•"/>
            </a:pPr>
            <a:r>
              <a:rPr lang="en-gb" sz="2000" b="0" i="0" u="none" kern="1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build a sustainable future</a:t>
            </a:r>
          </a:p>
          <a:p>
            <a:pPr marL="285750" indent="-285750" algn="l" rtl="0">
              <a:spcBef>
                <a:spcPts val="800"/>
              </a:spcBef>
              <a:buFont typeface="Arial" panose="020B0604020202020204" pitchFamily="34" charset="0"/>
              <a:buChar char="•"/>
            </a:pPr>
            <a:r>
              <a:rPr lang="en-gb" sz="2000" b="0" i="0" u="none" kern="1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develop novel solutions to the grand global challenges</a:t>
            </a:r>
            <a:endParaRPr lang="en-gb"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210492E7-0D2E-0126-7E2D-11B631B08C4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6120680" y="2177"/>
            <a:ext cx="6096000" cy="685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079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E5B102A2-D0AD-C083-7F01-630CF0AB0868}"/>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p:blipFill>
        <p:spPr>
          <a:xfrm>
            <a:off x="6096000" y="0"/>
            <a:ext cx="6096000" cy="3429000"/>
          </a:xfrm>
        </p:spPr>
      </p:pic>
      <p:sp>
        <p:nvSpPr>
          <p:cNvPr id="3" name="Title 2">
            <a:extLst>
              <a:ext uri="{FF2B5EF4-FFF2-40B4-BE49-F238E27FC236}">
                <a16:creationId xmlns:a16="http://schemas.microsoft.com/office/drawing/2014/main" id="{9812E48D-5880-2FB4-FD6F-BA51BFEE504F}"/>
              </a:ext>
            </a:extLst>
          </p:cNvPr>
          <p:cNvSpPr>
            <a:spLocks noGrp="1"/>
          </p:cNvSpPr>
          <p:nvPr>
            <p:ph type="title"/>
          </p:nvPr>
        </p:nvSpPr>
        <p:spPr/>
        <p:txBody>
          <a:bodyPr/>
          <a:lstStyle/>
          <a:p>
            <a:pPr algn="l" rtl="0"/>
            <a:r>
              <a:rPr lang="en-gb" b="1" i="0" u="none" baseline="0"/>
              <a:t>Why did I choose Aalto?</a:t>
            </a:r>
            <a:endParaRPr lang="en-gb" dirty="0"/>
          </a:p>
        </p:txBody>
      </p:sp>
      <p:sp>
        <p:nvSpPr>
          <p:cNvPr id="4" name="Text Placeholder 3">
            <a:extLst>
              <a:ext uri="{FF2B5EF4-FFF2-40B4-BE49-F238E27FC236}">
                <a16:creationId xmlns:a16="http://schemas.microsoft.com/office/drawing/2014/main" id="{11B56812-0EEF-01DD-8127-800E4F98AFA4}"/>
              </a:ext>
            </a:extLst>
          </p:cNvPr>
          <p:cNvSpPr>
            <a:spLocks noGrp="1"/>
          </p:cNvSpPr>
          <p:nvPr>
            <p:ph type="body" sz="quarter" idx="14"/>
          </p:nvPr>
        </p:nvSpPr>
        <p:spPr/>
        <p:txBody>
          <a:bodyPr/>
          <a:lstStyle/>
          <a:p>
            <a:pPr marL="342900" indent="-342900" algn="l" rtl="0">
              <a:buFont typeface="Arial" panose="020B0604020202020204" pitchFamily="34" charset="0"/>
              <a:buChar char="•"/>
            </a:pPr>
            <a:r>
              <a:rPr lang="en-gb" sz="1600" b="0" i="0" u="none" baseline="0"/>
              <a:t>Who am I and what am I studying?</a:t>
            </a:r>
          </a:p>
          <a:p>
            <a:pPr marL="342900" indent="-342900" algn="l" rtl="0">
              <a:buFont typeface="Arial" panose="020B0604020202020204" pitchFamily="34" charset="0"/>
              <a:buChar char="•"/>
            </a:pPr>
            <a:r>
              <a:rPr lang="en-gb" sz="1600" b="0" i="0" u="none" baseline="0"/>
              <a:t>How did I end up choosing Aalto and the programme and field I am now in?</a:t>
            </a:r>
          </a:p>
          <a:p>
            <a:pPr marL="342900" indent="-342900" algn="l" rtl="0">
              <a:buFont typeface="Arial" panose="020B0604020202020204" pitchFamily="34" charset="0"/>
              <a:buChar char="•"/>
            </a:pPr>
            <a:r>
              <a:rPr lang="en-gb" sz="1600" b="0" i="0" u="none" baseline="0"/>
              <a:t>What is it like to study at Aalto?</a:t>
            </a:r>
          </a:p>
          <a:p>
            <a:pPr marL="342900" indent="-342900" algn="l" rtl="0">
              <a:buFont typeface="Arial" panose="020B0604020202020204" pitchFamily="34" charset="0"/>
              <a:buChar char="•"/>
            </a:pPr>
            <a:r>
              <a:rPr lang="en-gb" sz="1600" b="0" i="0" u="none" baseline="0"/>
              <a:t>What are my plans for the future?</a:t>
            </a:r>
          </a:p>
        </p:txBody>
      </p:sp>
      <p:sp>
        <p:nvSpPr>
          <p:cNvPr id="5" name="Date Placeholder 4">
            <a:extLst>
              <a:ext uri="{FF2B5EF4-FFF2-40B4-BE49-F238E27FC236}">
                <a16:creationId xmlns:a16="http://schemas.microsoft.com/office/drawing/2014/main" id="{37CD98D6-CA6E-F36D-A20B-8BDE8EFC7E53}"/>
              </a:ext>
            </a:extLst>
          </p:cNvPr>
          <p:cNvSpPr>
            <a:spLocks noGrp="1"/>
          </p:cNvSpPr>
          <p:nvPr>
            <p:ph type="dt" sz="half" idx="15"/>
          </p:nvPr>
        </p:nvSpPr>
        <p:spPr/>
        <p:txBody>
          <a:bodyPr/>
          <a:lstStyle/>
          <a:p>
            <a:pPr algn="r" rtl="0"/>
            <a:fld id="{F823836F-07D2-4172-8173-10D42966730C}" type="datetime1">
              <a:rPr lang="fi-FI"/>
              <a:t>10.1.2025</a:t>
            </a:fld>
            <a:endParaRPr lang="en-gb" dirty="0"/>
          </a:p>
        </p:txBody>
      </p:sp>
      <p:sp>
        <p:nvSpPr>
          <p:cNvPr id="6" name="Slide Number Placeholder 5">
            <a:extLst>
              <a:ext uri="{FF2B5EF4-FFF2-40B4-BE49-F238E27FC236}">
                <a16:creationId xmlns:a16="http://schemas.microsoft.com/office/drawing/2014/main" id="{1D7697FF-4C95-748F-2ED7-4D413EE5FAD0}"/>
              </a:ext>
            </a:extLst>
          </p:cNvPr>
          <p:cNvSpPr>
            <a:spLocks noGrp="1"/>
          </p:cNvSpPr>
          <p:nvPr>
            <p:ph type="sldNum" sz="quarter" idx="17"/>
          </p:nvPr>
        </p:nvSpPr>
        <p:spPr/>
        <p:txBody>
          <a:bodyPr/>
          <a:lstStyle/>
          <a:p>
            <a:pPr algn="r" rtl="0"/>
            <a:fld id="{D701140D-C14F-41CA-99FC-0EF83E8DA40A}" type="slidenum">
              <a:rPr/>
              <a:pPr/>
              <a:t>6</a:t>
            </a:fld>
            <a:endParaRPr lang="en-gb" dirty="0"/>
          </a:p>
        </p:txBody>
      </p:sp>
      <p:sp>
        <p:nvSpPr>
          <p:cNvPr id="2" name="TextBox 1">
            <a:extLst>
              <a:ext uri="{FF2B5EF4-FFF2-40B4-BE49-F238E27FC236}">
                <a16:creationId xmlns:a16="http://schemas.microsoft.com/office/drawing/2014/main" id="{2E5C5A89-FDF2-DF7C-DA03-6D211E0D6995}"/>
              </a:ext>
            </a:extLst>
          </p:cNvPr>
          <p:cNvSpPr txBox="1"/>
          <p:nvPr/>
        </p:nvSpPr>
        <p:spPr>
          <a:xfrm>
            <a:off x="5375920" y="433839"/>
            <a:ext cx="2344937" cy="276999"/>
          </a:xfrm>
          <a:prstGeom prst="rect">
            <a:avLst/>
          </a:prstGeom>
          <a:solidFill>
            <a:schemeClr val="bg1"/>
          </a:solidFill>
          <a:ln w="25400">
            <a:solidFill>
              <a:srgbClr val="00B0F0"/>
            </a:solidFill>
          </a:ln>
        </p:spPr>
        <p:txBody>
          <a:bodyPr wrap="none" rtlCol="0">
            <a:spAutoFit/>
          </a:bodyPr>
          <a:lstStyle/>
          <a:p>
            <a:pPr algn="l" rtl="0"/>
            <a:r>
              <a:rPr lang="en-gb" sz="1200" b="1" i="0" u="none" baseline="0"/>
              <a:t>INSERT YOUR PHOTO HERE</a:t>
            </a:r>
            <a:endParaRPr lang="en-gb" sz="1200" b="1" dirty="0"/>
          </a:p>
        </p:txBody>
      </p:sp>
    </p:spTree>
    <p:extLst>
      <p:ext uri="{BB962C8B-B14F-4D97-AF65-F5344CB8AC3E}">
        <p14:creationId xmlns:p14="http://schemas.microsoft.com/office/powerpoint/2010/main" val="387813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4BF0-3C1B-C37F-D605-9E358E9556B1}"/>
              </a:ext>
            </a:extLst>
          </p:cNvPr>
          <p:cNvSpPr>
            <a:spLocks noGrp="1"/>
          </p:cNvSpPr>
          <p:nvPr>
            <p:ph type="title"/>
          </p:nvPr>
        </p:nvSpPr>
        <p:spPr/>
        <p:txBody>
          <a:bodyPr/>
          <a:lstStyle/>
          <a:p>
            <a:pPr algn="l" rtl="0"/>
            <a:r>
              <a:rPr lang="en-gb" b="1" i="0" u="none" baseline="0"/>
              <a:t>My timetable at Aalto</a:t>
            </a:r>
            <a:endParaRPr lang="en-gb" dirty="0"/>
          </a:p>
        </p:txBody>
      </p:sp>
      <p:sp>
        <p:nvSpPr>
          <p:cNvPr id="3" name="Date Placeholder 2">
            <a:extLst>
              <a:ext uri="{FF2B5EF4-FFF2-40B4-BE49-F238E27FC236}">
                <a16:creationId xmlns:a16="http://schemas.microsoft.com/office/drawing/2014/main" id="{C126404A-225D-782D-CD0E-D1E319629194}"/>
              </a:ext>
            </a:extLst>
          </p:cNvPr>
          <p:cNvSpPr>
            <a:spLocks noGrp="1"/>
          </p:cNvSpPr>
          <p:nvPr>
            <p:ph type="dt" sz="half" idx="10"/>
          </p:nvPr>
        </p:nvSpPr>
        <p:spPr/>
        <p:txBody>
          <a:bodyPr/>
          <a:lstStyle/>
          <a:p>
            <a:pPr algn="r" rtl="0"/>
            <a:fld id="{30458DA4-33CA-4F40-84C0-C5D87AF1589C}" type="datetime1">
              <a:rPr lang="fi-FI"/>
              <a:t>10.1.2025</a:t>
            </a:fld>
            <a:endParaRPr lang="en-gb"/>
          </a:p>
        </p:txBody>
      </p:sp>
      <p:sp>
        <p:nvSpPr>
          <p:cNvPr id="4" name="Slide Number Placeholder 3">
            <a:extLst>
              <a:ext uri="{FF2B5EF4-FFF2-40B4-BE49-F238E27FC236}">
                <a16:creationId xmlns:a16="http://schemas.microsoft.com/office/drawing/2014/main" id="{370A71C9-A67C-80AC-90B1-F9006E17B955}"/>
              </a:ext>
            </a:extLst>
          </p:cNvPr>
          <p:cNvSpPr>
            <a:spLocks noGrp="1"/>
          </p:cNvSpPr>
          <p:nvPr>
            <p:ph type="sldNum" sz="quarter" idx="12"/>
          </p:nvPr>
        </p:nvSpPr>
        <p:spPr/>
        <p:txBody>
          <a:bodyPr/>
          <a:lstStyle/>
          <a:p>
            <a:pPr algn="r" rtl="0"/>
            <a:fld id="{D701140D-C14F-41CA-99FC-0EF83E8DA40A}" type="slidenum">
              <a:rPr/>
              <a:t>7</a:t>
            </a:fld>
            <a:endParaRPr lang="en-gb"/>
          </a:p>
        </p:txBody>
      </p:sp>
      <p:graphicFrame>
        <p:nvGraphicFramePr>
          <p:cNvPr id="6" name="Table 5">
            <a:extLst>
              <a:ext uri="{FF2B5EF4-FFF2-40B4-BE49-F238E27FC236}">
                <a16:creationId xmlns:a16="http://schemas.microsoft.com/office/drawing/2014/main" id="{667A83A6-AF0F-01A2-9858-D702EFF1CF9A}"/>
              </a:ext>
            </a:extLst>
          </p:cNvPr>
          <p:cNvGraphicFramePr>
            <a:graphicFrameLocks noGrp="1"/>
          </p:cNvGraphicFramePr>
          <p:nvPr>
            <p:extLst>
              <p:ext uri="{D42A27DB-BD31-4B8C-83A1-F6EECF244321}">
                <p14:modId xmlns:p14="http://schemas.microsoft.com/office/powerpoint/2010/main" val="3141820918"/>
              </p:ext>
            </p:extLst>
          </p:nvPr>
        </p:nvGraphicFramePr>
        <p:xfrm>
          <a:off x="1072077" y="2217987"/>
          <a:ext cx="7961565" cy="3658938"/>
        </p:xfrm>
        <a:graphic>
          <a:graphicData uri="http://schemas.openxmlformats.org/drawingml/2006/table">
            <a:tbl>
              <a:tblPr firstRow="1" bandRow="1">
                <a:tableStyleId>{5C22544A-7EE6-4342-B048-85BDC9FD1C3A}</a:tableStyleId>
              </a:tblPr>
              <a:tblGrid>
                <a:gridCol w="1592313">
                  <a:extLst>
                    <a:ext uri="{9D8B030D-6E8A-4147-A177-3AD203B41FA5}">
                      <a16:colId xmlns:a16="http://schemas.microsoft.com/office/drawing/2014/main" val="2325707408"/>
                    </a:ext>
                  </a:extLst>
                </a:gridCol>
                <a:gridCol w="1592313">
                  <a:extLst>
                    <a:ext uri="{9D8B030D-6E8A-4147-A177-3AD203B41FA5}">
                      <a16:colId xmlns:a16="http://schemas.microsoft.com/office/drawing/2014/main" val="2044462978"/>
                    </a:ext>
                  </a:extLst>
                </a:gridCol>
                <a:gridCol w="1592313">
                  <a:extLst>
                    <a:ext uri="{9D8B030D-6E8A-4147-A177-3AD203B41FA5}">
                      <a16:colId xmlns:a16="http://schemas.microsoft.com/office/drawing/2014/main" val="420193252"/>
                    </a:ext>
                  </a:extLst>
                </a:gridCol>
                <a:gridCol w="1592313">
                  <a:extLst>
                    <a:ext uri="{9D8B030D-6E8A-4147-A177-3AD203B41FA5}">
                      <a16:colId xmlns:a16="http://schemas.microsoft.com/office/drawing/2014/main" val="2385713330"/>
                    </a:ext>
                  </a:extLst>
                </a:gridCol>
                <a:gridCol w="1592313">
                  <a:extLst>
                    <a:ext uri="{9D8B030D-6E8A-4147-A177-3AD203B41FA5}">
                      <a16:colId xmlns:a16="http://schemas.microsoft.com/office/drawing/2014/main" val="2009990209"/>
                    </a:ext>
                  </a:extLst>
                </a:gridCol>
              </a:tblGrid>
              <a:tr h="427093">
                <a:tc>
                  <a:txBody>
                    <a:bodyPr/>
                    <a:lstStyle/>
                    <a:p>
                      <a:pPr algn="ctr" rtl="0"/>
                      <a:r>
                        <a:rPr lang="en-gb" sz="1200" b="1" i="0" u="none" spc="-70" baseline="0">
                          <a:solidFill>
                            <a:schemeClr val="tx1"/>
                          </a:solidFill>
                          <a:latin typeface="Arial" charset="0"/>
                          <a:ea typeface="Arial" charset="0"/>
                          <a:cs typeface="Arial" charset="0"/>
                        </a:rPr>
                        <a:t>Monday</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1200" b="1" i="0" u="none" spc="-70" baseline="0">
                          <a:solidFill>
                            <a:schemeClr val="tx1"/>
                          </a:solidFill>
                          <a:latin typeface="Arial" charset="0"/>
                          <a:ea typeface="Arial" charset="0"/>
                          <a:cs typeface="Arial" charset="0"/>
                        </a:rPr>
                        <a:t>Tuesday</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1200" b="1" i="0" u="none" spc="-70" baseline="0">
                          <a:solidFill>
                            <a:schemeClr val="tx1"/>
                          </a:solidFill>
                          <a:latin typeface="Arial" charset="0"/>
                          <a:ea typeface="Arial" charset="0"/>
                          <a:cs typeface="Arial" charset="0"/>
                        </a:rPr>
                        <a:t>Wednesday</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1200" b="1" i="0" u="none" spc="-70" baseline="0">
                          <a:solidFill>
                            <a:schemeClr val="tx1"/>
                          </a:solidFill>
                          <a:latin typeface="Arial" charset="0"/>
                          <a:ea typeface="Arial" charset="0"/>
                          <a:cs typeface="Arial" charset="0"/>
                        </a:rPr>
                        <a:t>Thursday</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gb" sz="1200" b="1" i="0" u="none" spc="-70" baseline="0">
                          <a:solidFill>
                            <a:schemeClr val="tx1"/>
                          </a:solidFill>
                          <a:latin typeface="Arial" charset="0"/>
                          <a:ea typeface="Arial" charset="0"/>
                          <a:cs typeface="Arial" charset="0"/>
                        </a:rPr>
                        <a:t>Friday</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3322951"/>
                  </a:ext>
                </a:extLst>
              </a:tr>
              <a:tr h="646369">
                <a:tc>
                  <a:txBody>
                    <a:bodyPr/>
                    <a:lstStyle/>
                    <a:p>
                      <a:pPr algn="l" rtl="0">
                        <a:lnSpc>
                          <a:spcPct val="85000"/>
                        </a:lnSpc>
                      </a:pPr>
                      <a:endParaRPr lang="en-gb" sz="900" b="1" spc="0" baseline="0" dirty="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MS-A0105</a:t>
                      </a:r>
                    </a:p>
                    <a:p>
                      <a:pPr algn="l" rtl="0">
                        <a:lnSpc>
                          <a:spcPct val="85000"/>
                        </a:lnSpc>
                      </a:pPr>
                      <a:r>
                        <a:rPr lang="en-gb" sz="900" b="1" i="0" u="none" spc="0" baseline="0">
                          <a:solidFill>
                            <a:schemeClr val="tx1"/>
                          </a:solidFill>
                          <a:latin typeface="Arial" charset="0"/>
                          <a:ea typeface="Arial" charset="0"/>
                          <a:cs typeface="Arial" charset="0"/>
                        </a:rPr>
                        <a:t>Differentiaali- ja </a:t>
                      </a:r>
                    </a:p>
                    <a:p>
                      <a:pPr algn="l" rtl="0">
                        <a:lnSpc>
                          <a:spcPct val="85000"/>
                        </a:lnSpc>
                      </a:pPr>
                      <a:r>
                        <a:rPr lang="en-gb" sz="900" b="1" i="0" u="none" spc="0" baseline="0">
                          <a:solidFill>
                            <a:schemeClr val="tx1"/>
                          </a:solidFill>
                          <a:latin typeface="Arial" charset="0"/>
                          <a:ea typeface="Arial" charset="0"/>
                          <a:cs typeface="Arial" charset="0"/>
                        </a:rPr>
                        <a:t>integraalilaskenta 1, </a:t>
                      </a:r>
                      <a:br>
                        <a:rPr lang="en-gb" sz="900" b="1" spc="0" baseline="0">
                          <a:solidFill>
                            <a:schemeClr val="tx1"/>
                          </a:solidFill>
                          <a:latin typeface="Arial" charset="0"/>
                          <a:ea typeface="Arial" charset="0"/>
                          <a:cs typeface="Arial" charset="0"/>
                        </a:rPr>
                      </a:br>
                      <a:r>
                        <a:rPr lang="en-gb" sz="900" b="1" i="0" u="none" spc="0" baseline="0">
                          <a:solidFill>
                            <a:schemeClr val="tx1"/>
                          </a:solidFill>
                          <a:latin typeface="Arial" charset="0"/>
                          <a:ea typeface="Arial" charset="0"/>
                          <a:cs typeface="Arial" charset="0"/>
                        </a:rPr>
                        <a:t>luento</a:t>
                      </a:r>
                      <a:endParaRPr lang="en-gb" sz="900" b="1" spc="0" baseline="0" dirty="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MS-A0105</a:t>
                      </a:r>
                    </a:p>
                    <a:p>
                      <a:pPr algn="l" rtl="0">
                        <a:lnSpc>
                          <a:spcPct val="85000"/>
                        </a:lnSpc>
                      </a:pPr>
                      <a:r>
                        <a:rPr lang="en-gb" sz="900" b="1" i="0" u="none" spc="0" baseline="0">
                          <a:solidFill>
                            <a:schemeClr val="tx1"/>
                          </a:solidFill>
                          <a:latin typeface="Arial" charset="0"/>
                          <a:ea typeface="Arial" charset="0"/>
                          <a:cs typeface="Arial" charset="0"/>
                        </a:rPr>
                        <a:t>Differentiaali- ja </a:t>
                      </a:r>
                    </a:p>
                    <a:p>
                      <a:pPr algn="l" rtl="0">
                        <a:lnSpc>
                          <a:spcPct val="85000"/>
                        </a:lnSpc>
                      </a:pPr>
                      <a:r>
                        <a:rPr lang="en-gb" sz="900" b="1" i="0" u="none" spc="0" baseline="0">
                          <a:solidFill>
                            <a:schemeClr val="tx1"/>
                          </a:solidFill>
                          <a:latin typeface="Arial" charset="0"/>
                          <a:ea typeface="Arial" charset="0"/>
                          <a:cs typeface="Arial" charset="0"/>
                        </a:rPr>
                        <a:t>integraalilaskenta 1, </a:t>
                      </a:r>
                      <a:br>
                        <a:rPr lang="en-gb" sz="900" b="1" spc="0" baseline="0">
                          <a:solidFill>
                            <a:schemeClr val="tx1"/>
                          </a:solidFill>
                          <a:latin typeface="Arial" charset="0"/>
                          <a:ea typeface="Arial" charset="0"/>
                          <a:cs typeface="Arial" charset="0"/>
                        </a:rPr>
                      </a:br>
                      <a:r>
                        <a:rPr lang="en-gb" sz="900" b="1" i="0" u="none" spc="0" baseline="0">
                          <a:solidFill>
                            <a:schemeClr val="tx1"/>
                          </a:solidFill>
                          <a:latin typeface="Arial" charset="0"/>
                          <a:ea typeface="Arial" charset="0"/>
                          <a:cs typeface="Arial" charset="0"/>
                        </a:rPr>
                        <a:t>luento</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511033"/>
                  </a:ext>
                </a:extLst>
              </a:tr>
              <a:tr h="646369">
                <a:tc>
                  <a:txBody>
                    <a:bodyPr/>
                    <a:lstStyle/>
                    <a:p>
                      <a:pPr algn="l" rtl="0">
                        <a:lnSpc>
                          <a:spcPct val="85000"/>
                        </a:lnSpc>
                      </a:pPr>
                      <a:r>
                        <a:rPr lang="en-gb" sz="900" b="1" i="0" u="none" spc="0" baseline="0">
                          <a:solidFill>
                            <a:schemeClr val="tx1"/>
                          </a:solidFill>
                          <a:latin typeface="Arial" charset="0"/>
                          <a:ea typeface="Arial" charset="0"/>
                          <a:cs typeface="Arial" charset="0"/>
                        </a:rPr>
                        <a:t>CS-A1111</a:t>
                      </a:r>
                    </a:p>
                    <a:p>
                      <a:pPr algn="l" rtl="0">
                        <a:lnSpc>
                          <a:spcPct val="85000"/>
                        </a:lnSpc>
                      </a:pPr>
                      <a:r>
                        <a:rPr lang="en-gb" sz="900" b="1" i="0" u="none" spc="0" baseline="0">
                          <a:solidFill>
                            <a:schemeClr val="tx1"/>
                          </a:solidFill>
                          <a:latin typeface="Arial" charset="0"/>
                          <a:ea typeface="Arial" charset="0"/>
                          <a:cs typeface="Arial" charset="0"/>
                        </a:rPr>
                        <a:t>Ohjelmoinnin </a:t>
                      </a:r>
                    </a:p>
                    <a:p>
                      <a:pPr algn="l" rtl="0">
                        <a:lnSpc>
                          <a:spcPct val="85000"/>
                        </a:lnSpc>
                      </a:pPr>
                      <a:r>
                        <a:rPr lang="en-gb" sz="900" b="1" i="0" u="none" spc="0" baseline="0">
                          <a:solidFill>
                            <a:schemeClr val="tx1"/>
                          </a:solidFill>
                          <a:latin typeface="Arial" charset="0"/>
                          <a:ea typeface="Arial" charset="0"/>
                          <a:cs typeface="Arial" charset="0"/>
                        </a:rPr>
                        <a:t>peruskurssi, harkka</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PHYS-A3121</a:t>
                      </a:r>
                    </a:p>
                    <a:p>
                      <a:pPr algn="l" rtl="0">
                        <a:lnSpc>
                          <a:spcPct val="85000"/>
                        </a:lnSpc>
                      </a:pPr>
                      <a:r>
                        <a:rPr lang="en-gb" sz="900" b="1" i="0" u="none" spc="0" baseline="0">
                          <a:solidFill>
                            <a:schemeClr val="tx1"/>
                          </a:solidFill>
                          <a:latin typeface="Arial" charset="0"/>
                          <a:ea typeface="Arial" charset="0"/>
                          <a:cs typeface="Arial" charset="0"/>
                        </a:rPr>
                        <a:t>Thermodynamiikka, harjoitus</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2327129"/>
                  </a:ext>
                </a:extLst>
              </a:tr>
              <a:tr h="646369">
                <a:tc>
                  <a:txBody>
                    <a:bodyPr/>
                    <a:lstStyle/>
                    <a:p>
                      <a:pPr algn="l" rtl="0">
                        <a:lnSpc>
                          <a:spcPct val="85000"/>
                        </a:lnSpc>
                      </a:pPr>
                      <a:r>
                        <a:rPr lang="en-gb" sz="900" b="1" i="0" u="none" spc="0" baseline="0">
                          <a:solidFill>
                            <a:schemeClr val="tx1"/>
                          </a:solidFill>
                          <a:latin typeface="Arial" charset="0"/>
                          <a:ea typeface="Arial" charset="0"/>
                          <a:cs typeface="Arial" charset="0"/>
                        </a:rPr>
                        <a:t>PHYS-A3121</a:t>
                      </a:r>
                    </a:p>
                    <a:p>
                      <a:pPr algn="l" rtl="0">
                        <a:lnSpc>
                          <a:spcPct val="85000"/>
                        </a:lnSpc>
                      </a:pPr>
                      <a:r>
                        <a:rPr lang="en-gb" sz="900" b="1" i="0" u="none" spc="0" baseline="0">
                          <a:solidFill>
                            <a:schemeClr val="tx1"/>
                          </a:solidFill>
                          <a:latin typeface="Arial" charset="0"/>
                          <a:ea typeface="Arial" charset="0"/>
                          <a:cs typeface="Arial" charset="0"/>
                        </a:rPr>
                        <a:t>Thermodynamiikka, </a:t>
                      </a:r>
                      <a:br>
                        <a:rPr lang="en-gb" sz="900" b="1" spc="0" baseline="0">
                          <a:solidFill>
                            <a:schemeClr val="tx1"/>
                          </a:solidFill>
                          <a:latin typeface="Arial" charset="0"/>
                          <a:ea typeface="Arial" charset="0"/>
                          <a:cs typeface="Arial" charset="0"/>
                        </a:rPr>
                      </a:br>
                      <a:r>
                        <a:rPr lang="en-gb" sz="900" b="1" i="0" u="none" spc="0" baseline="0">
                          <a:solidFill>
                            <a:schemeClr val="tx1"/>
                          </a:solidFill>
                          <a:latin typeface="Arial" charset="0"/>
                          <a:ea typeface="Arial" charset="0"/>
                          <a:cs typeface="Arial" charset="0"/>
                        </a:rPr>
                        <a:t>labra</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PHYS-A3121</a:t>
                      </a:r>
                    </a:p>
                    <a:p>
                      <a:pPr algn="l" rtl="0">
                        <a:lnSpc>
                          <a:spcPct val="85000"/>
                        </a:lnSpc>
                      </a:pPr>
                      <a:r>
                        <a:rPr lang="en-gb" sz="900" b="1" i="0" u="none" spc="0" baseline="0">
                          <a:solidFill>
                            <a:schemeClr val="tx1"/>
                          </a:solidFill>
                          <a:latin typeface="Arial" charset="0"/>
                          <a:ea typeface="Arial" charset="0"/>
                          <a:cs typeface="Arial" charset="0"/>
                        </a:rPr>
                        <a:t>Thermodynamiikka, luento</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Ryhmätyö</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LC-5410</a:t>
                      </a:r>
                    </a:p>
                    <a:p>
                      <a:pPr algn="l" rtl="0">
                        <a:lnSpc>
                          <a:spcPct val="85000"/>
                        </a:lnSpc>
                      </a:pPr>
                      <a:r>
                        <a:rPr lang="en-gb" sz="900" b="1" i="0" u="none" spc="0" baseline="0">
                          <a:solidFill>
                            <a:schemeClr val="tx1"/>
                          </a:solidFill>
                          <a:latin typeface="Arial" charset="0"/>
                          <a:ea typeface="Arial" charset="0"/>
                          <a:cs typeface="Arial" charset="0"/>
                        </a:rPr>
                        <a:t>Tekniikan alan ruotsi</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0108442"/>
                  </a:ext>
                </a:extLst>
              </a:tr>
              <a:tr h="646369">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Tee labraselostus</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YTHS-hammaslääkäri </a:t>
                      </a:r>
                      <a:br>
                        <a:rPr lang="en-gb" sz="900" b="1" spc="0" baseline="0">
                          <a:solidFill>
                            <a:schemeClr val="tx1"/>
                          </a:solidFill>
                          <a:latin typeface="Arial" charset="0"/>
                          <a:ea typeface="Arial" charset="0"/>
                          <a:cs typeface="Arial" charset="0"/>
                        </a:rPr>
                      </a:br>
                      <a:r>
                        <a:rPr lang="en-gb" sz="900" b="1" i="0" u="none" spc="0" baseline="0">
                          <a:solidFill>
                            <a:schemeClr val="tx1"/>
                          </a:solidFill>
                          <a:latin typeface="Arial" charset="0"/>
                          <a:ea typeface="Arial" charset="0"/>
                          <a:cs typeface="Arial" charset="0"/>
                        </a:rPr>
                        <a:t>klo 14</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5510302"/>
                  </a:ext>
                </a:extLst>
              </a:tr>
              <a:tr h="646369">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Unisport: BodyPump </a:t>
                      </a:r>
                      <a:br>
                        <a:rPr lang="en-gb" sz="900" b="1" spc="0" baseline="0">
                          <a:solidFill>
                            <a:schemeClr val="tx1"/>
                          </a:solidFill>
                          <a:latin typeface="Arial" charset="0"/>
                          <a:ea typeface="Arial" charset="0"/>
                          <a:cs typeface="Arial" charset="0"/>
                        </a:rPr>
                      </a:br>
                      <a:r>
                        <a:rPr lang="en-gb" sz="900" b="1" i="0" u="none" spc="0" baseline="0">
                          <a:solidFill>
                            <a:schemeClr val="tx1"/>
                          </a:solidFill>
                          <a:latin typeface="Arial" charset="0"/>
                          <a:ea typeface="Arial" charset="0"/>
                          <a:cs typeface="Arial" charset="0"/>
                        </a:rPr>
                        <a:t>klo 18</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Kavereiden kanssa  etänä klo 19</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lnSpc>
                          <a:spcPct val="85000"/>
                        </a:lnSpc>
                      </a:pPr>
                      <a:r>
                        <a:rPr lang="en-gb" sz="900" b="1" i="0" u="none" spc="0" baseline="0">
                          <a:solidFill>
                            <a:schemeClr val="tx1"/>
                          </a:solidFill>
                          <a:latin typeface="Arial" charset="0"/>
                          <a:ea typeface="Arial" charset="0"/>
                          <a:cs typeface="Arial" charset="0"/>
                        </a:rPr>
                        <a:t>Unisport: jooga klo 17</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9700297"/>
                  </a:ext>
                </a:extLst>
              </a:tr>
            </a:tbl>
          </a:graphicData>
        </a:graphic>
      </p:graphicFrame>
      <p:sp>
        <p:nvSpPr>
          <p:cNvPr id="7" name="TextBox 6">
            <a:extLst>
              <a:ext uri="{FF2B5EF4-FFF2-40B4-BE49-F238E27FC236}">
                <a16:creationId xmlns:a16="http://schemas.microsoft.com/office/drawing/2014/main" id="{A3B4F767-BCBD-8B4F-3F14-A3F8CBAFB74E}"/>
              </a:ext>
            </a:extLst>
          </p:cNvPr>
          <p:cNvSpPr txBox="1"/>
          <p:nvPr/>
        </p:nvSpPr>
        <p:spPr>
          <a:xfrm>
            <a:off x="1055688" y="1673811"/>
            <a:ext cx="3457613" cy="276999"/>
          </a:xfrm>
          <a:prstGeom prst="rect">
            <a:avLst/>
          </a:prstGeom>
          <a:solidFill>
            <a:schemeClr val="bg1"/>
          </a:solidFill>
          <a:ln w="25400">
            <a:solidFill>
              <a:srgbClr val="00B0F0"/>
            </a:solidFill>
          </a:ln>
        </p:spPr>
        <p:txBody>
          <a:bodyPr wrap="none" rtlCol="0">
            <a:spAutoFit/>
          </a:bodyPr>
          <a:lstStyle/>
          <a:p>
            <a:pPr algn="l" rtl="0"/>
            <a:r>
              <a:rPr lang="en-gb" sz="1200" b="1" i="0" u="none" baseline="0"/>
              <a:t>PUT YOUR OWN TIMETABLE HERE</a:t>
            </a:r>
            <a:endParaRPr lang="en-gb" sz="1200" b="1" dirty="0"/>
          </a:p>
        </p:txBody>
      </p:sp>
    </p:spTree>
    <p:extLst>
      <p:ext uri="{BB962C8B-B14F-4D97-AF65-F5344CB8AC3E}">
        <p14:creationId xmlns:p14="http://schemas.microsoft.com/office/powerpoint/2010/main" val="544221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56DB-2C2F-B53A-FD3E-1C52620C5834}"/>
              </a:ext>
            </a:extLst>
          </p:cNvPr>
          <p:cNvSpPr>
            <a:spLocks noGrp="1"/>
          </p:cNvSpPr>
          <p:nvPr>
            <p:ph type="title"/>
          </p:nvPr>
        </p:nvSpPr>
        <p:spPr/>
        <p:txBody>
          <a:bodyPr/>
          <a:lstStyle/>
          <a:p>
            <a:pPr algn="l" rtl="0"/>
            <a:r>
              <a:rPr lang="en-gb" b="1" i="0" u="none" baseline="0"/>
              <a:t>Photos of my time at Aalto</a:t>
            </a:r>
            <a:endParaRPr lang="en-gb" dirty="0"/>
          </a:p>
        </p:txBody>
      </p:sp>
      <p:sp>
        <p:nvSpPr>
          <p:cNvPr id="3" name="Date Placeholder 2">
            <a:extLst>
              <a:ext uri="{FF2B5EF4-FFF2-40B4-BE49-F238E27FC236}">
                <a16:creationId xmlns:a16="http://schemas.microsoft.com/office/drawing/2014/main" id="{420CBF67-A309-5469-1915-FBA1343BC533}"/>
              </a:ext>
            </a:extLst>
          </p:cNvPr>
          <p:cNvSpPr>
            <a:spLocks noGrp="1"/>
          </p:cNvSpPr>
          <p:nvPr>
            <p:ph type="dt" sz="half" idx="10"/>
          </p:nvPr>
        </p:nvSpPr>
        <p:spPr/>
        <p:txBody>
          <a:bodyPr/>
          <a:lstStyle/>
          <a:p>
            <a:pPr algn="r" rtl="0"/>
            <a:fld id="{30458DA4-33CA-4F40-84C0-C5D87AF1589C}" type="datetime1">
              <a:rPr lang="fi-FI"/>
              <a:t>10.1.2025</a:t>
            </a:fld>
            <a:endParaRPr lang="en-gb"/>
          </a:p>
        </p:txBody>
      </p:sp>
      <p:sp>
        <p:nvSpPr>
          <p:cNvPr id="4" name="Slide Number Placeholder 3">
            <a:extLst>
              <a:ext uri="{FF2B5EF4-FFF2-40B4-BE49-F238E27FC236}">
                <a16:creationId xmlns:a16="http://schemas.microsoft.com/office/drawing/2014/main" id="{CEC5BF44-E0F3-0065-1605-A102739B68A8}"/>
              </a:ext>
            </a:extLst>
          </p:cNvPr>
          <p:cNvSpPr>
            <a:spLocks noGrp="1"/>
          </p:cNvSpPr>
          <p:nvPr>
            <p:ph type="sldNum" sz="quarter" idx="12"/>
          </p:nvPr>
        </p:nvSpPr>
        <p:spPr/>
        <p:txBody>
          <a:bodyPr/>
          <a:lstStyle/>
          <a:p>
            <a:pPr algn="r" rtl="0"/>
            <a:fld id="{D701140D-C14F-41CA-99FC-0EF83E8DA40A}" type="slidenum">
              <a:rPr/>
              <a:t>8</a:t>
            </a:fld>
            <a:endParaRPr lang="en-gb"/>
          </a:p>
        </p:txBody>
      </p:sp>
      <p:sp>
        <p:nvSpPr>
          <p:cNvPr id="5" name="Text Placeholder 4">
            <a:extLst>
              <a:ext uri="{FF2B5EF4-FFF2-40B4-BE49-F238E27FC236}">
                <a16:creationId xmlns:a16="http://schemas.microsoft.com/office/drawing/2014/main" id="{DC828B89-8786-46CD-8224-BB8547FD2D3A}"/>
              </a:ext>
            </a:extLst>
          </p:cNvPr>
          <p:cNvSpPr>
            <a:spLocks noGrp="1"/>
          </p:cNvSpPr>
          <p:nvPr>
            <p:ph type="body" sz="quarter" idx="13"/>
          </p:nvPr>
        </p:nvSpPr>
        <p:spPr/>
        <p:txBody>
          <a:bodyPr/>
          <a:lstStyle/>
          <a:p>
            <a:endParaRPr lang="en-gb"/>
          </a:p>
        </p:txBody>
      </p:sp>
      <p:sp>
        <p:nvSpPr>
          <p:cNvPr id="6" name="TextBox 5">
            <a:extLst>
              <a:ext uri="{FF2B5EF4-FFF2-40B4-BE49-F238E27FC236}">
                <a16:creationId xmlns:a16="http://schemas.microsoft.com/office/drawing/2014/main" id="{1D375C27-BE57-17D6-9681-06C02003675F}"/>
              </a:ext>
            </a:extLst>
          </p:cNvPr>
          <p:cNvSpPr txBox="1"/>
          <p:nvPr/>
        </p:nvSpPr>
        <p:spPr>
          <a:xfrm>
            <a:off x="1055688" y="1673811"/>
            <a:ext cx="2302553" cy="276999"/>
          </a:xfrm>
          <a:prstGeom prst="rect">
            <a:avLst/>
          </a:prstGeom>
          <a:solidFill>
            <a:schemeClr val="bg1"/>
          </a:solidFill>
          <a:ln w="25400">
            <a:solidFill>
              <a:srgbClr val="00B0F0"/>
            </a:solidFill>
          </a:ln>
        </p:spPr>
        <p:txBody>
          <a:bodyPr wrap="none" rtlCol="0">
            <a:spAutoFit/>
          </a:bodyPr>
          <a:lstStyle/>
          <a:p>
            <a:pPr algn="l" rtl="0"/>
            <a:r>
              <a:rPr lang="en-gb" sz="1200" b="0" i="0" u="none" baseline="0"/>
              <a:t>REPLACE THESE WITH YOUR PHOTOS</a:t>
            </a:r>
            <a:endParaRPr lang="en-gb" sz="1200" b="1" dirty="0"/>
          </a:p>
        </p:txBody>
      </p:sp>
      <p:sp>
        <p:nvSpPr>
          <p:cNvPr id="14" name="Rectangle 13">
            <a:extLst>
              <a:ext uri="{FF2B5EF4-FFF2-40B4-BE49-F238E27FC236}">
                <a16:creationId xmlns:a16="http://schemas.microsoft.com/office/drawing/2014/main" id="{5B830B65-845B-9881-32C3-810D0245A487}"/>
              </a:ext>
            </a:extLst>
          </p:cNvPr>
          <p:cNvSpPr/>
          <p:nvPr/>
        </p:nvSpPr>
        <p:spPr>
          <a:xfrm>
            <a:off x="1055687" y="2209975"/>
            <a:ext cx="2447925" cy="36718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dirty="0" err="1">
              <a:solidFill>
                <a:schemeClr val="tx1"/>
              </a:solidFill>
              <a:latin typeface="+mj-lt"/>
            </a:endParaRPr>
          </a:p>
        </p:txBody>
      </p:sp>
      <p:sp>
        <p:nvSpPr>
          <p:cNvPr id="15" name="Rectangle 14">
            <a:extLst>
              <a:ext uri="{FF2B5EF4-FFF2-40B4-BE49-F238E27FC236}">
                <a16:creationId xmlns:a16="http://schemas.microsoft.com/office/drawing/2014/main" id="{69559464-DFB5-F376-B24D-FF9F3DDEE7E0}"/>
              </a:ext>
            </a:extLst>
          </p:cNvPr>
          <p:cNvSpPr/>
          <p:nvPr/>
        </p:nvSpPr>
        <p:spPr>
          <a:xfrm>
            <a:off x="6423243" y="2205039"/>
            <a:ext cx="2640569" cy="17603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dirty="0" err="1">
              <a:solidFill>
                <a:schemeClr val="tx1"/>
              </a:solidFill>
              <a:latin typeface="+mj-lt"/>
            </a:endParaRPr>
          </a:p>
        </p:txBody>
      </p:sp>
      <p:sp>
        <p:nvSpPr>
          <p:cNvPr id="17" name="Rectangle 16">
            <a:extLst>
              <a:ext uri="{FF2B5EF4-FFF2-40B4-BE49-F238E27FC236}">
                <a16:creationId xmlns:a16="http://schemas.microsoft.com/office/drawing/2014/main" id="{398D4F90-18B4-5F9F-FB68-58DCA8DD5422}"/>
              </a:ext>
            </a:extLst>
          </p:cNvPr>
          <p:cNvSpPr/>
          <p:nvPr/>
        </p:nvSpPr>
        <p:spPr>
          <a:xfrm>
            <a:off x="6423243" y="4126417"/>
            <a:ext cx="2640570" cy="17603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dirty="0" err="1">
              <a:solidFill>
                <a:schemeClr val="tx1"/>
              </a:solidFill>
              <a:latin typeface="+mj-lt"/>
            </a:endParaRPr>
          </a:p>
        </p:txBody>
      </p:sp>
      <p:sp>
        <p:nvSpPr>
          <p:cNvPr id="20" name="Rectangle 19">
            <a:extLst>
              <a:ext uri="{FF2B5EF4-FFF2-40B4-BE49-F238E27FC236}">
                <a16:creationId xmlns:a16="http://schemas.microsoft.com/office/drawing/2014/main" id="{56A4A510-DAFD-E155-946A-AA45A815C6EA}"/>
              </a:ext>
            </a:extLst>
          </p:cNvPr>
          <p:cNvSpPr/>
          <p:nvPr/>
        </p:nvSpPr>
        <p:spPr>
          <a:xfrm>
            <a:off x="9222345" y="2205039"/>
            <a:ext cx="1913968" cy="17603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dirty="0" err="1">
              <a:solidFill>
                <a:schemeClr val="tx1"/>
              </a:solidFill>
              <a:latin typeface="+mj-lt"/>
            </a:endParaRPr>
          </a:p>
        </p:txBody>
      </p:sp>
      <p:sp>
        <p:nvSpPr>
          <p:cNvPr id="21" name="Rectangle 20">
            <a:extLst>
              <a:ext uri="{FF2B5EF4-FFF2-40B4-BE49-F238E27FC236}">
                <a16:creationId xmlns:a16="http://schemas.microsoft.com/office/drawing/2014/main" id="{B9986946-F58C-E295-55FB-F7A7EB2FD7F9}"/>
              </a:ext>
            </a:extLst>
          </p:cNvPr>
          <p:cNvSpPr/>
          <p:nvPr/>
        </p:nvSpPr>
        <p:spPr>
          <a:xfrm>
            <a:off x="3662144" y="3140968"/>
            <a:ext cx="2602567" cy="2745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00" dirty="0" err="1">
              <a:solidFill>
                <a:schemeClr val="tx1"/>
              </a:solidFill>
              <a:latin typeface="+mj-lt"/>
            </a:endParaRPr>
          </a:p>
        </p:txBody>
      </p:sp>
      <p:pic>
        <p:nvPicPr>
          <p:cNvPr id="8" name="Picture 7" descr="A group of people sitting on a benchmark taking a selfie&#10;&#10;Description automated generated">
            <a:extLst>
              <a:ext uri="{FF2B5EF4-FFF2-40B4-BE49-F238E27FC236}">
                <a16:creationId xmlns:a16="http://schemas.microsoft.com/office/drawing/2014/main" id="{FA585AFC-38D8-37EB-33EC-AD88549D4F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62144" y="3140967"/>
            <a:ext cx="2602565" cy="2745829"/>
          </a:xfrm>
          <a:prstGeom prst="rect">
            <a:avLst/>
          </a:prstGeom>
        </p:spPr>
      </p:pic>
      <p:pic>
        <p:nvPicPr>
          <p:cNvPr id="11" name="Picture 10" descr="A person sitting at a table&#10;&#10;Description automated generated">
            <a:extLst>
              <a:ext uri="{FF2B5EF4-FFF2-40B4-BE49-F238E27FC236}">
                <a16:creationId xmlns:a16="http://schemas.microsoft.com/office/drawing/2014/main" id="{C6DB30BD-47E0-EC15-9B4A-43E8F851AF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23241" y="2195167"/>
            <a:ext cx="2640569" cy="1770251"/>
          </a:xfrm>
          <a:prstGeom prst="rect">
            <a:avLst/>
          </a:prstGeom>
        </p:spPr>
      </p:pic>
      <p:pic>
        <p:nvPicPr>
          <p:cNvPr id="22" name="Picture 21">
            <a:extLst>
              <a:ext uri="{FF2B5EF4-FFF2-40B4-BE49-F238E27FC236}">
                <a16:creationId xmlns:a16="http://schemas.microsoft.com/office/drawing/2014/main" id="{7D125F70-8F9F-B499-6ED6-5B515F46392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23241" y="4116545"/>
            <a:ext cx="2640569" cy="1770251"/>
          </a:xfrm>
          <a:prstGeom prst="rect">
            <a:avLst/>
          </a:prstGeom>
        </p:spPr>
      </p:pic>
      <p:pic>
        <p:nvPicPr>
          <p:cNvPr id="28" name="Picture 27">
            <a:extLst>
              <a:ext uri="{FF2B5EF4-FFF2-40B4-BE49-F238E27FC236}">
                <a16:creationId xmlns:a16="http://schemas.microsoft.com/office/drawing/2014/main" id="{EFF43596-7948-369C-FBFD-F94353C8922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17410" y="2195167"/>
            <a:ext cx="1913968" cy="1760379"/>
          </a:xfrm>
          <a:prstGeom prst="rect">
            <a:avLst/>
          </a:prstGeom>
        </p:spPr>
      </p:pic>
      <p:pic>
        <p:nvPicPr>
          <p:cNvPr id="32" name="Picture 31">
            <a:extLst>
              <a:ext uri="{FF2B5EF4-FFF2-40B4-BE49-F238E27FC236}">
                <a16:creationId xmlns:a16="http://schemas.microsoft.com/office/drawing/2014/main" id="{F378774E-6E06-FD39-F492-EE4B80107EE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1028" y="2209968"/>
            <a:ext cx="2472583" cy="3677350"/>
          </a:xfrm>
          <a:prstGeom prst="rect">
            <a:avLst/>
          </a:prstGeom>
        </p:spPr>
      </p:pic>
    </p:spTree>
    <p:extLst>
      <p:ext uri="{BB962C8B-B14F-4D97-AF65-F5344CB8AC3E}">
        <p14:creationId xmlns:p14="http://schemas.microsoft.com/office/powerpoint/2010/main" val="2822290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56DB-2C2F-B53A-FD3E-1C52620C5834}"/>
              </a:ext>
            </a:extLst>
          </p:cNvPr>
          <p:cNvSpPr>
            <a:spLocks noGrp="1"/>
          </p:cNvSpPr>
          <p:nvPr>
            <p:ph type="title"/>
          </p:nvPr>
        </p:nvSpPr>
        <p:spPr/>
        <p:txBody>
          <a:bodyPr/>
          <a:lstStyle/>
          <a:p>
            <a:pPr algn="l" rtl="0"/>
            <a:r>
              <a:rPr lang="en-gb" b="1" i="0" u="none" baseline="0"/>
              <a:t>Photos of my projects</a:t>
            </a:r>
            <a:endParaRPr lang="en-gb" dirty="0"/>
          </a:p>
        </p:txBody>
      </p:sp>
      <p:sp>
        <p:nvSpPr>
          <p:cNvPr id="3" name="Date Placeholder 2">
            <a:extLst>
              <a:ext uri="{FF2B5EF4-FFF2-40B4-BE49-F238E27FC236}">
                <a16:creationId xmlns:a16="http://schemas.microsoft.com/office/drawing/2014/main" id="{420CBF67-A309-5469-1915-FBA1343BC533}"/>
              </a:ext>
            </a:extLst>
          </p:cNvPr>
          <p:cNvSpPr>
            <a:spLocks noGrp="1"/>
          </p:cNvSpPr>
          <p:nvPr>
            <p:ph type="dt" sz="half" idx="10"/>
          </p:nvPr>
        </p:nvSpPr>
        <p:spPr/>
        <p:txBody>
          <a:bodyPr/>
          <a:lstStyle/>
          <a:p>
            <a:pPr algn="r" rtl="0"/>
            <a:fld id="{30458DA4-33CA-4F40-84C0-C5D87AF1589C}" type="datetime1">
              <a:rPr lang="fi-FI"/>
              <a:t>10.1.2025</a:t>
            </a:fld>
            <a:endParaRPr lang="en-gb"/>
          </a:p>
        </p:txBody>
      </p:sp>
      <p:sp>
        <p:nvSpPr>
          <p:cNvPr id="4" name="Slide Number Placeholder 3">
            <a:extLst>
              <a:ext uri="{FF2B5EF4-FFF2-40B4-BE49-F238E27FC236}">
                <a16:creationId xmlns:a16="http://schemas.microsoft.com/office/drawing/2014/main" id="{CEC5BF44-E0F3-0065-1605-A102739B68A8}"/>
              </a:ext>
            </a:extLst>
          </p:cNvPr>
          <p:cNvSpPr>
            <a:spLocks noGrp="1"/>
          </p:cNvSpPr>
          <p:nvPr>
            <p:ph type="sldNum" sz="quarter" idx="12"/>
          </p:nvPr>
        </p:nvSpPr>
        <p:spPr/>
        <p:txBody>
          <a:bodyPr/>
          <a:lstStyle/>
          <a:p>
            <a:pPr algn="r" rtl="0"/>
            <a:fld id="{D701140D-C14F-41CA-99FC-0EF83E8DA40A}" type="slidenum">
              <a:rPr/>
              <a:t>9</a:t>
            </a:fld>
            <a:endParaRPr lang="en-gb"/>
          </a:p>
        </p:txBody>
      </p:sp>
      <p:sp>
        <p:nvSpPr>
          <p:cNvPr id="6" name="TextBox 5">
            <a:extLst>
              <a:ext uri="{FF2B5EF4-FFF2-40B4-BE49-F238E27FC236}">
                <a16:creationId xmlns:a16="http://schemas.microsoft.com/office/drawing/2014/main" id="{1D375C27-BE57-17D6-9681-06C02003675F}"/>
              </a:ext>
            </a:extLst>
          </p:cNvPr>
          <p:cNvSpPr txBox="1"/>
          <p:nvPr/>
        </p:nvSpPr>
        <p:spPr>
          <a:xfrm>
            <a:off x="1055688" y="1673811"/>
            <a:ext cx="2302553" cy="276999"/>
          </a:xfrm>
          <a:prstGeom prst="rect">
            <a:avLst/>
          </a:prstGeom>
          <a:solidFill>
            <a:schemeClr val="bg1"/>
          </a:solidFill>
          <a:ln w="25400">
            <a:solidFill>
              <a:srgbClr val="00B0F0"/>
            </a:solidFill>
          </a:ln>
        </p:spPr>
        <p:txBody>
          <a:bodyPr wrap="none" rtlCol="0">
            <a:spAutoFit/>
          </a:bodyPr>
          <a:lstStyle/>
          <a:p>
            <a:pPr algn="l" rtl="0"/>
            <a:r>
              <a:rPr lang="en-gb" sz="1200" b="1" i="0" u="none" baseline="0"/>
              <a:t>REPLACE THESE WITH YOUR PHOTOS</a:t>
            </a:r>
            <a:endParaRPr lang="en-gb" sz="1200" b="1" dirty="0"/>
          </a:p>
        </p:txBody>
      </p:sp>
      <p:pic>
        <p:nvPicPr>
          <p:cNvPr id="7" name="Picture 6">
            <a:extLst>
              <a:ext uri="{FF2B5EF4-FFF2-40B4-BE49-F238E27FC236}">
                <a16:creationId xmlns:a16="http://schemas.microsoft.com/office/drawing/2014/main" id="{74A410E4-B7C9-7C5D-526A-A1D9A3EF6C8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23342" y="2699314"/>
            <a:ext cx="1381579" cy="2389244"/>
          </a:xfrm>
          <a:prstGeom prst="rect">
            <a:avLst/>
          </a:prstGeom>
        </p:spPr>
      </p:pic>
      <p:sp>
        <p:nvSpPr>
          <p:cNvPr id="8" name="TextBox 7">
            <a:extLst>
              <a:ext uri="{FF2B5EF4-FFF2-40B4-BE49-F238E27FC236}">
                <a16:creationId xmlns:a16="http://schemas.microsoft.com/office/drawing/2014/main" id="{B1E1C19D-5104-5DFC-CBDE-A0FA8B801A54}"/>
              </a:ext>
            </a:extLst>
          </p:cNvPr>
          <p:cNvSpPr txBox="1"/>
          <p:nvPr/>
        </p:nvSpPr>
        <p:spPr>
          <a:xfrm>
            <a:off x="1142237" y="5207512"/>
            <a:ext cx="1745085" cy="569387"/>
          </a:xfrm>
          <a:prstGeom prst="rect">
            <a:avLst/>
          </a:prstGeom>
          <a:noFill/>
        </p:spPr>
        <p:txBody>
          <a:bodyPr wrap="square" lIns="91440" tIns="45720" rIns="91440" bIns="45720" rtlCol="0" anchor="t">
            <a:spAutoFit/>
          </a:bodyPr>
          <a:lstStyle/>
          <a:p>
            <a:pPr algn="l" rtl="0"/>
            <a:r>
              <a:rPr lang="en-gb" sz="1100" b="1" i="0" u="none" baseline="0">
                <a:cs typeface="Arial"/>
              </a:rPr>
              <a:t>Henna Kyrö</a:t>
            </a:r>
            <a:endParaRPr lang="en-gb" sz="1100" b="1" dirty="0"/>
          </a:p>
          <a:p>
            <a:pPr algn="l" rtl="0"/>
            <a:r>
              <a:rPr lang="en-gb" sz="1000" b="0" i="0" u="none" baseline="0">
                <a:cs typeface="Arial"/>
              </a:rPr>
              <a:t>Lighthouse 2022</a:t>
            </a:r>
          </a:p>
          <a:p>
            <a:pPr algn="l" rtl="0"/>
            <a:r>
              <a:rPr lang="en-gb" sz="1000" b="0" i="1" u="none" baseline="0">
                <a:cs typeface="Arial"/>
              </a:rPr>
              <a:t>PLA 3D Print</a:t>
            </a:r>
            <a:endParaRPr lang="en-gb" sz="1000" i="1" dirty="0"/>
          </a:p>
        </p:txBody>
      </p:sp>
      <p:pic>
        <p:nvPicPr>
          <p:cNvPr id="9" name="Picture 8">
            <a:extLst>
              <a:ext uri="{FF2B5EF4-FFF2-40B4-BE49-F238E27FC236}">
                <a16:creationId xmlns:a16="http://schemas.microsoft.com/office/drawing/2014/main" id="{F7619076-83BA-6553-8606-6F7F62DF06F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375938" y="3059364"/>
            <a:ext cx="2705101" cy="2032001"/>
          </a:xfrm>
          <a:prstGeom prst="rect">
            <a:avLst/>
          </a:prstGeom>
        </p:spPr>
      </p:pic>
      <p:sp>
        <p:nvSpPr>
          <p:cNvPr id="10" name="TextBox 9">
            <a:extLst>
              <a:ext uri="{FF2B5EF4-FFF2-40B4-BE49-F238E27FC236}">
                <a16:creationId xmlns:a16="http://schemas.microsoft.com/office/drawing/2014/main" id="{4EBCFD61-0FC4-600E-D646-57FC3B8330B4}"/>
              </a:ext>
            </a:extLst>
          </p:cNvPr>
          <p:cNvSpPr txBox="1"/>
          <p:nvPr/>
        </p:nvSpPr>
        <p:spPr>
          <a:xfrm>
            <a:off x="3791093" y="5207512"/>
            <a:ext cx="1745085" cy="723275"/>
          </a:xfrm>
          <a:prstGeom prst="rect">
            <a:avLst/>
          </a:prstGeom>
          <a:noFill/>
        </p:spPr>
        <p:txBody>
          <a:bodyPr wrap="square" lIns="91440" tIns="45720" rIns="91440" bIns="45720" rtlCol="0" anchor="t">
            <a:spAutoFit/>
          </a:bodyPr>
          <a:lstStyle/>
          <a:p>
            <a:pPr algn="l" rtl="0"/>
            <a:r>
              <a:rPr lang="en-gb" sz="1100" b="1" i="0" u="none" baseline="0">
                <a:cs typeface="Arial"/>
              </a:rPr>
              <a:t>Henna Kyrö</a:t>
            </a:r>
            <a:endParaRPr lang="en-gb" sz="1100" b="1" dirty="0"/>
          </a:p>
          <a:p>
            <a:pPr algn="l" rtl="0"/>
            <a:r>
              <a:rPr lang="en-gb" sz="1000" b="0" i="1" u="none" baseline="0">
                <a:cs typeface="Arial"/>
              </a:rPr>
              <a:t>Panda SuomiSip Chocolates 2023</a:t>
            </a:r>
          </a:p>
          <a:p>
            <a:pPr algn="l" rtl="0"/>
            <a:r>
              <a:rPr lang="en-gb" sz="1000" b="0" i="1" u="none" baseline="0">
                <a:cs typeface="Arial"/>
              </a:rPr>
              <a:t>Fine print, Rhino, Keyshot</a:t>
            </a:r>
            <a:endParaRPr lang="en-gb" sz="1000" i="1" dirty="0" err="1"/>
          </a:p>
        </p:txBody>
      </p:sp>
      <p:sp>
        <p:nvSpPr>
          <p:cNvPr id="11" name="TextBox 10">
            <a:extLst>
              <a:ext uri="{FF2B5EF4-FFF2-40B4-BE49-F238E27FC236}">
                <a16:creationId xmlns:a16="http://schemas.microsoft.com/office/drawing/2014/main" id="{75F70C73-CE39-FCC1-5381-695E191C1949}"/>
              </a:ext>
            </a:extLst>
          </p:cNvPr>
          <p:cNvSpPr txBox="1"/>
          <p:nvPr/>
        </p:nvSpPr>
        <p:spPr>
          <a:xfrm>
            <a:off x="6857235" y="5207512"/>
            <a:ext cx="1745085" cy="723275"/>
          </a:xfrm>
          <a:prstGeom prst="rect">
            <a:avLst/>
          </a:prstGeom>
          <a:noFill/>
        </p:spPr>
        <p:txBody>
          <a:bodyPr wrap="square" lIns="91440" tIns="45720" rIns="91440" bIns="45720" rtlCol="0" anchor="t">
            <a:spAutoFit/>
          </a:bodyPr>
          <a:lstStyle/>
          <a:p>
            <a:pPr algn="l" rtl="0"/>
            <a:r>
              <a:rPr lang="en-gb" sz="1100" b="1" i="0" u="none" baseline="0">
                <a:cs typeface="Arial"/>
              </a:rPr>
              <a:t>Henna Kyrö</a:t>
            </a:r>
            <a:endParaRPr lang="en-gb" sz="1100" b="1" dirty="0"/>
          </a:p>
          <a:p>
            <a:pPr algn="l" rtl="0"/>
            <a:r>
              <a:rPr lang="en-gb" sz="1000" b="0" i="1" u="none" baseline="0">
                <a:cs typeface="Arial"/>
              </a:rPr>
              <a:t>NovaNook – Bibliotherapy app for children with nightmares and fears 2024</a:t>
            </a:r>
          </a:p>
        </p:txBody>
      </p:sp>
      <p:pic>
        <p:nvPicPr>
          <p:cNvPr id="12" name="Picture 11">
            <a:extLst>
              <a:ext uri="{FF2B5EF4-FFF2-40B4-BE49-F238E27FC236}">
                <a16:creationId xmlns:a16="http://schemas.microsoft.com/office/drawing/2014/main" id="{275DAA9E-1A78-00CC-D608-B0D0CCCBE38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045817" y="4076498"/>
            <a:ext cx="2743199" cy="1095374"/>
          </a:xfrm>
          <a:prstGeom prst="rect">
            <a:avLst/>
          </a:prstGeom>
        </p:spPr>
      </p:pic>
    </p:spTree>
    <p:extLst>
      <p:ext uri="{BB962C8B-B14F-4D97-AF65-F5344CB8AC3E}">
        <p14:creationId xmlns:p14="http://schemas.microsoft.com/office/powerpoint/2010/main" val="1289888843"/>
      </p:ext>
    </p:extLst>
  </p:cSld>
  <p:clrMapOvr>
    <a:masterClrMapping/>
  </p:clrMapOvr>
</p:sld>
</file>

<file path=ppt/theme/theme1.xml><?xml version="1.0" encoding="utf-8"?>
<a:theme xmlns:a="http://schemas.openxmlformats.org/drawingml/2006/main" name="Aalto - Title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90F5F026-B396-47EC-BA43-7A6FDF7A8E3B}"/>
    </a:ext>
  </a:extLst>
</a:theme>
</file>

<file path=ppt/theme/theme2.xml><?xml version="1.0" encoding="utf-8"?>
<a:theme xmlns:a="http://schemas.openxmlformats.org/drawingml/2006/main" name="Aalto -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FE8C261A-EA10-422E-9816-30B6FE9F850C}"/>
    </a:ext>
  </a:extLst>
</a:theme>
</file>

<file path=ppt/theme/theme3.xml><?xml version="1.0" encoding="utf-8"?>
<a:theme xmlns:a="http://schemas.openxmlformats.org/drawingml/2006/main" name="Aalto - Divider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B7DA9C09-0B3B-472C-9C30-58B61AD90793}"/>
    </a:ext>
  </a:extLst>
</a:theme>
</file>

<file path=ppt/theme/theme4.xml><?xml version="1.0" encoding="utf-8"?>
<a:theme xmlns:a="http://schemas.openxmlformats.org/drawingml/2006/main" name="Aalto - Picture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B0479C7A-4114-47FF-84BD-2DB573C41B8C}"/>
    </a:ext>
  </a:extLst>
</a:theme>
</file>

<file path=ppt/theme/theme5.xml><?xml version="1.0" encoding="utf-8"?>
<a:theme xmlns:a="http://schemas.openxmlformats.org/drawingml/2006/main" name="Aalto - Custom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41298F2F-0C7D-415B-8676-A55F65E58EEA}"/>
    </a:ext>
  </a:extLst>
</a:theme>
</file>

<file path=ppt/theme/theme6.xml><?xml version="1.0" encoding="utf-8"?>
<a:theme xmlns:a="http://schemas.openxmlformats.org/drawingml/2006/main" name="Aalto - Kiitos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C028DB02-BF5B-4AF3-B91D-84C2C5798CEA}"/>
    </a:ext>
  </a:extLst>
</a:theme>
</file>

<file path=ppt/theme/theme7.xml><?xml version="1.0" encoding="utf-8"?>
<a:theme xmlns:a="http://schemas.openxmlformats.org/drawingml/2006/main" name="Office Theme">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D8067A49724945B01A3FCDF2E7485D" ma:contentTypeVersion="4" ma:contentTypeDescription="Create a new document." ma:contentTypeScope="" ma:versionID="d8cbf66e851f692858053630a4fd929b">
  <xsd:schema xmlns:xsd="http://www.w3.org/2001/XMLSchema" xmlns:xs="http://www.w3.org/2001/XMLSchema" xmlns:p="http://schemas.microsoft.com/office/2006/metadata/properties" xmlns:ns2="1f75d104-e856-40ea-a1e1-b25d46133343" targetNamespace="http://schemas.microsoft.com/office/2006/metadata/properties" ma:root="true" ma:fieldsID="91c2c2fa05b3920c0388e21b562e0193" ns2:_="">
    <xsd:import namespace="1f75d104-e856-40ea-a1e1-b25d4613334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5d104-e856-40ea-a1e1-b25d461333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5C35650-833E-4A89-9F33-673C732139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75d104-e856-40ea-a1e1-b25d46133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557F00-A907-4E0F-A8D8-7407DB4AE9CA}">
  <ds:schemaRefs>
    <ds:schemaRef ds:uri="http://schemas.microsoft.com/sharepoint/v3/contenttype/forms"/>
  </ds:schemaRefs>
</ds:datastoreItem>
</file>

<file path=customXml/itemProps3.xml><?xml version="1.0" encoding="utf-8"?>
<ds:datastoreItem xmlns:ds="http://schemas.openxmlformats.org/officeDocument/2006/customXml" ds:itemID="{3A150DDE-713E-4810-8376-E89C2FA988B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aalto</Template>
  <TotalTime>5816</TotalTime>
  <Words>5995</Words>
  <Application>Microsoft Office PowerPoint</Application>
  <PresentationFormat>Widescreen</PresentationFormat>
  <Paragraphs>568</Paragraphs>
  <Slides>33</Slides>
  <Notes>24</Notes>
  <HiddenSlides>0</HiddenSlides>
  <MMClips>1</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33</vt:i4>
      </vt:variant>
    </vt:vector>
  </HeadingPairs>
  <TitlesOfParts>
    <vt:vector size="42" baseType="lpstr">
      <vt:lpstr>Arial</vt:lpstr>
      <vt:lpstr>Arial,Sans-Serif</vt:lpstr>
      <vt:lpstr>Calibri</vt:lpstr>
      <vt:lpstr>Aalto - Title Slides</vt:lpstr>
      <vt:lpstr>Aalto - Content Slides</vt:lpstr>
      <vt:lpstr>Aalto - Divider Slides</vt:lpstr>
      <vt:lpstr>Aalto - Picture Content Slides</vt:lpstr>
      <vt:lpstr>Aalto - Custom Content Slides</vt:lpstr>
      <vt:lpstr>Aalto - Kiitos Slides</vt:lpstr>
      <vt:lpstr>Welcome to Aalto University</vt:lpstr>
      <vt:lpstr>Given name Family name  Major</vt:lpstr>
      <vt:lpstr>PowerPoint Presentation</vt:lpstr>
      <vt:lpstr>Studying at Aalto University is characterised by…</vt:lpstr>
      <vt:lpstr>PowerPoint Presentation</vt:lpstr>
      <vt:lpstr>Why did I choose Aalto?</vt:lpstr>
      <vt:lpstr>My timetable at Aalto</vt:lpstr>
      <vt:lpstr>Photos of my time at Aalto</vt:lpstr>
      <vt:lpstr>Photos of my projects</vt:lpstr>
      <vt:lpstr>Economics and business administration</vt:lpstr>
      <vt:lpstr>School of Business</vt:lpstr>
      <vt:lpstr>Bachelor’s-level study options in economics and business administration</vt:lpstr>
      <vt:lpstr>Art and design</vt:lpstr>
      <vt:lpstr>School of Arts, Design and Architecture</vt:lpstr>
      <vt:lpstr>Bachelor’s-level study options in the field of art and design</vt:lpstr>
      <vt:lpstr>Field of technology</vt:lpstr>
      <vt:lpstr>Field of technology</vt:lpstr>
      <vt:lpstr>Bachelor’s-level study options in the field of technology</vt:lpstr>
      <vt:lpstr>Studying at Aalto</vt:lpstr>
      <vt:lpstr>The Aalto campus</vt:lpstr>
      <vt:lpstr>International opportunities</vt:lpstr>
      <vt:lpstr>Student life</vt:lpstr>
      <vt:lpstr>Information about studying at Aalto</vt:lpstr>
      <vt:lpstr>Career opportunities</vt:lpstr>
      <vt:lpstr>Employment of graduates with an Aalto master’s degree</vt:lpstr>
      <vt:lpstr>Information on career opportunities and employment</vt:lpstr>
      <vt:lpstr>Applying to Aalto</vt:lpstr>
      <vt:lpstr>Degrees</vt:lpstr>
      <vt:lpstr>Application periods in 2025</vt:lpstr>
      <vt:lpstr>Upper secondary school (high school) studies and student admissions</vt:lpstr>
      <vt:lpstr>Information on  applying in 2025</vt:lpstr>
      <vt:lpstr>Ask us anything</vt:lpstr>
      <vt:lpstr>See you at Aalto University!</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Huunan-Seppälä Henriikka</dc:creator>
  <cp:lastModifiedBy>Sihvo Sami</cp:lastModifiedBy>
  <cp:revision>55</cp:revision>
  <dcterms:created xsi:type="dcterms:W3CDTF">2024-08-19T10:50:33Z</dcterms:created>
  <dcterms:modified xsi:type="dcterms:W3CDTF">2025-01-10T12:17:41Z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0x01010077D8067A49724945B01A3FCDF2E7485D</vt:lpwstr>
  </property>
</Properties>
</file>